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64" r:id="rId3"/>
    <p:sldId id="365" r:id="rId4"/>
    <p:sldId id="258" r:id="rId5"/>
    <p:sldId id="259" r:id="rId6"/>
    <p:sldId id="260" r:id="rId7"/>
    <p:sldId id="262" r:id="rId8"/>
    <p:sldId id="284" r:id="rId9"/>
    <p:sldId id="285" r:id="rId10"/>
    <p:sldId id="286" r:id="rId11"/>
    <p:sldId id="264" r:id="rId12"/>
    <p:sldId id="265" r:id="rId13"/>
    <p:sldId id="290" r:id="rId14"/>
    <p:sldId id="266" r:id="rId15"/>
    <p:sldId id="268" r:id="rId16"/>
    <p:sldId id="272" r:id="rId17"/>
    <p:sldId id="273" r:id="rId18"/>
    <p:sldId id="269" r:id="rId19"/>
    <p:sldId id="372" r:id="rId20"/>
    <p:sldId id="373" r:id="rId21"/>
    <p:sldId id="375" r:id="rId22"/>
    <p:sldId id="384" r:id="rId23"/>
    <p:sldId id="270" r:id="rId24"/>
    <p:sldId id="357" r:id="rId25"/>
    <p:sldId id="358" r:id="rId26"/>
    <p:sldId id="274" r:id="rId27"/>
    <p:sldId id="275" r:id="rId28"/>
    <p:sldId id="282" r:id="rId29"/>
    <p:sldId id="276" r:id="rId30"/>
    <p:sldId id="277" r:id="rId31"/>
    <p:sldId id="283" r:id="rId32"/>
    <p:sldId id="278" r:id="rId33"/>
    <p:sldId id="287" r:id="rId34"/>
    <p:sldId id="289" r:id="rId35"/>
    <p:sldId id="279" r:id="rId36"/>
    <p:sldId id="280" r:id="rId37"/>
    <p:sldId id="351" r:id="rId38"/>
    <p:sldId id="281" r:id="rId39"/>
    <p:sldId id="291" r:id="rId40"/>
    <p:sldId id="354" r:id="rId41"/>
    <p:sldId id="376" r:id="rId42"/>
    <p:sldId id="377" r:id="rId43"/>
    <p:sldId id="378" r:id="rId44"/>
    <p:sldId id="379" r:id="rId45"/>
    <p:sldId id="381" r:id="rId46"/>
    <p:sldId id="302" r:id="rId47"/>
    <p:sldId id="345" r:id="rId48"/>
    <p:sldId id="308" r:id="rId49"/>
    <p:sldId id="380" r:id="rId50"/>
    <p:sldId id="382" r:id="rId51"/>
    <p:sldId id="304" r:id="rId52"/>
    <p:sldId id="305" r:id="rId53"/>
    <p:sldId id="320" r:id="rId54"/>
    <p:sldId id="383" r:id="rId55"/>
    <p:sldId id="316" r:id="rId56"/>
    <p:sldId id="306" r:id="rId57"/>
    <p:sldId id="352" r:id="rId58"/>
    <p:sldId id="353" r:id="rId59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2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523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005F7E-6058-47E8-B135-25B400549A4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B587E4-5597-41E0-B310-FC60AA13F006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FDC294-72E9-4EEB-B631-D30428CA46E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8F4F7-BC9B-46EE-B39E-28AEE797359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3AA91A-DCCD-4902-9D8B-5F2883AB2DDD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21927C-8FDD-43D5-A063-4F3C24FF78E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E855D7-A5AB-409C-9EAB-99C7FE0C708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A86AD7-A707-467D-B8EC-4BDD4E7C57E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393DE-AF9F-4C48-A90A-0FFCB7C823F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4F047E-96EF-4B64-8FFE-3B176CDE196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C6461-751A-450E-8239-78810C152F2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0"/>
                <a:invGamma/>
              </a:schemeClr>
            </a:gs>
            <a:gs pos="50000">
              <a:schemeClr val="bg1"/>
            </a:gs>
            <a:gs pos="100000">
              <a:schemeClr val="bg1">
                <a:gamma/>
                <a:shade val="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461AF26-37AC-4E71-9226-9E735AD830B3}" type="slidenum">
              <a:rPr lang="it-IT"/>
              <a:pPr/>
              <a:t>‹N›</a:t>
            </a:fld>
            <a:endParaRPr 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Dip.%20Oftalmologia\Desktop\Distacco%20di%20retina\A_B_EST.MPG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323850" y="2886075"/>
            <a:ext cx="8480425" cy="9239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00224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FFFF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it-IT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 DISTACCO </a:t>
            </a:r>
            <a:r>
              <a:rPr lang="it-IT" sz="5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</a:t>
            </a:r>
            <a:r>
              <a:rPr lang="it-IT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RETINA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339752" y="5589240"/>
            <a:ext cx="44624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it-IT" sz="2800" dirty="0">
                <a:solidFill>
                  <a:schemeClr val="tx1"/>
                </a:solidFill>
                <a:effectLst/>
              </a:rPr>
              <a:t>Dott.ssa Maria Carmela Costa</a:t>
            </a:r>
            <a:endParaRPr lang="it-IT" sz="2800" dirty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627784" y="404664"/>
            <a:ext cx="40782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P.O. “</a:t>
            </a:r>
            <a:r>
              <a:rPr lang="it-IT" sz="32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V.Fazzi</a:t>
            </a:r>
            <a:r>
              <a:rPr lang="it-IT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”- Lecce</a:t>
            </a:r>
          </a:p>
          <a:p>
            <a:r>
              <a:rPr lang="it-IT" sz="32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U.O.C.</a:t>
            </a:r>
            <a:r>
              <a:rPr lang="it-IT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di Oftalmologia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403648" y="1988840"/>
            <a:ext cx="64087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Direttore : Dott. Antonio </a:t>
            </a:r>
            <a:r>
              <a:rPr lang="it-IT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Mocellin</a:t>
            </a:r>
            <a:endParaRPr lang="it-IT" sz="32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ora serrata"/>
          <p:cNvPicPr>
            <a:picLocks noChangeAspect="1" noChangeArrowheads="1"/>
          </p:cNvPicPr>
          <p:nvPr/>
        </p:nvPicPr>
        <p:blipFill>
          <a:blip r:embed="rId2" cstate="print"/>
          <a:srcRect r="1550" b="2597"/>
          <a:stretch>
            <a:fillRect/>
          </a:stretch>
        </p:blipFill>
        <p:spPr bwMode="auto">
          <a:xfrm>
            <a:off x="1422400" y="2249488"/>
            <a:ext cx="6350000" cy="4227512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838200" y="228600"/>
            <a:ext cx="7467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1066800" y="1371600"/>
            <a:ext cx="2133600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Ora Serrata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838200" y="228600"/>
            <a:ext cx="7467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28600" y="1371600"/>
            <a:ext cx="8686800" cy="18002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Base del Vitreo</a:t>
            </a:r>
          </a:p>
          <a:p>
            <a:pPr marL="457200" indent="-457200" eaLnBrk="0" hangingPunct="0"/>
            <a:endParaRPr lang="it-IT" sz="2800" b="1">
              <a:solidFill>
                <a:schemeClr val="accent2"/>
              </a:solidFill>
            </a:endParaRPr>
          </a:p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	</a:t>
            </a:r>
            <a:r>
              <a:rPr lang="it-IT" sz="2800" b="1"/>
              <a:t>- larga 3-4 mm a cavallo dell’ora serrata</a:t>
            </a:r>
          </a:p>
          <a:p>
            <a:pPr marL="457200" indent="-457200" eaLnBrk="0" hangingPunct="0"/>
            <a:r>
              <a:rPr lang="it-IT" sz="2800" b="1"/>
              <a:t>	- fibre collagene dense e molto aderenti</a:t>
            </a:r>
          </a:p>
        </p:txBody>
      </p:sp>
      <p:pic>
        <p:nvPicPr>
          <p:cNvPr id="20484" name="Picture 4" descr="2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 l="1724" r="3448" b="10289"/>
          <a:stretch>
            <a:fillRect/>
          </a:stretch>
        </p:blipFill>
        <p:spPr bwMode="auto">
          <a:xfrm>
            <a:off x="2514600" y="3452813"/>
            <a:ext cx="4191000" cy="3100387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838200" y="228600"/>
            <a:ext cx="7467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28600" y="1066800"/>
            <a:ext cx="8686800" cy="56594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Aderenze vitreo-retiniche</a:t>
            </a:r>
          </a:p>
          <a:p>
            <a:pPr marL="457200" indent="-457200" eaLnBrk="0" hangingPunct="0"/>
            <a:endParaRPr lang="it-IT" sz="2800" b="1">
              <a:solidFill>
                <a:schemeClr val="accent2"/>
              </a:solidFill>
            </a:endParaRPr>
          </a:p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	</a:t>
            </a:r>
            <a:r>
              <a:rPr lang="it-IT" sz="2800" b="1">
                <a:solidFill>
                  <a:schemeClr val="accent1"/>
                </a:solidFill>
              </a:rPr>
              <a:t>Fisiologiche</a:t>
            </a:r>
          </a:p>
          <a:p>
            <a:pPr marL="457200" indent="-457200" eaLnBrk="0" hangingPunct="0"/>
            <a:r>
              <a:rPr lang="it-IT" sz="2300" b="1">
                <a:solidFill>
                  <a:schemeClr val="accent2"/>
                </a:solidFill>
              </a:rPr>
              <a:t>		</a:t>
            </a:r>
            <a:r>
              <a:rPr lang="it-IT" sz="2300" b="1"/>
              <a:t>- Base vitreale</a:t>
            </a:r>
          </a:p>
          <a:p>
            <a:pPr marL="457200" indent="-457200" eaLnBrk="0" hangingPunct="0"/>
            <a:r>
              <a:rPr lang="it-IT" sz="2300" b="1"/>
              <a:t>		- Testa del nervo ottico</a:t>
            </a:r>
          </a:p>
          <a:p>
            <a:pPr marL="457200" indent="-457200" eaLnBrk="0" hangingPunct="0"/>
            <a:r>
              <a:rPr lang="it-IT" sz="2300" b="1"/>
              <a:t>		- Fovea</a:t>
            </a:r>
          </a:p>
          <a:p>
            <a:pPr marL="457200" indent="-457200" eaLnBrk="0" hangingPunct="0"/>
            <a:r>
              <a:rPr lang="it-IT" sz="2300" b="1"/>
              <a:t>		- Vasi retinici</a:t>
            </a:r>
          </a:p>
          <a:p>
            <a:pPr marL="457200" indent="-457200" eaLnBrk="0" hangingPunct="0"/>
            <a:endParaRPr lang="it-IT" sz="2300" b="1"/>
          </a:p>
          <a:p>
            <a:pPr marL="457200" indent="-457200" eaLnBrk="0" hangingPunct="0"/>
            <a:r>
              <a:rPr lang="it-IT" sz="2800" b="1"/>
              <a:t>	</a:t>
            </a:r>
            <a:r>
              <a:rPr lang="it-IT" sz="2800" b="1">
                <a:solidFill>
                  <a:schemeClr val="accent1"/>
                </a:solidFill>
              </a:rPr>
              <a:t>Patologiche</a:t>
            </a:r>
          </a:p>
          <a:p>
            <a:pPr marL="457200" indent="-457200" eaLnBrk="0" hangingPunct="0"/>
            <a:r>
              <a:rPr lang="it-IT" sz="2300" b="1"/>
              <a:t>		- Bordo posteriore degenerazione a palizzata</a:t>
            </a:r>
          </a:p>
          <a:p>
            <a:pPr marL="457200" indent="-457200" eaLnBrk="0" hangingPunct="0"/>
            <a:r>
              <a:rPr lang="it-IT" sz="2300" b="1"/>
              <a:t>		- Ciuffi retinici cistici</a:t>
            </a:r>
          </a:p>
          <a:p>
            <a:pPr marL="457200" indent="-457200" eaLnBrk="0" hangingPunct="0"/>
            <a:r>
              <a:rPr lang="it-IT" sz="2300" b="1"/>
              <a:t>		- Accumuli pigmentari retinici</a:t>
            </a:r>
          </a:p>
          <a:p>
            <a:pPr marL="457200" indent="-457200" eaLnBrk="0" hangingPunct="0"/>
            <a:r>
              <a:rPr lang="it-IT" sz="2300" b="1"/>
              <a:t>		- Vasi retinici periferici</a:t>
            </a:r>
          </a:p>
          <a:p>
            <a:pPr marL="457200" indent="-457200" eaLnBrk="0" hangingPunct="0"/>
            <a:r>
              <a:rPr lang="it-IT" sz="2300" b="1"/>
              <a:t>		- Anomalie della base del vitreo</a:t>
            </a:r>
          </a:p>
          <a:p>
            <a:pPr marL="457200" indent="-457200" eaLnBrk="0" hangingPunct="0"/>
            <a:r>
              <a:rPr lang="it-IT" sz="2300" b="1"/>
              <a:t>		- Aree di “bianco senza pressione”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026" descr="schema 2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2054225" y="2051050"/>
            <a:ext cx="5108575" cy="442595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47107" name="Rectangle 1027"/>
          <p:cNvSpPr>
            <a:spLocks noChangeArrowheads="1"/>
          </p:cNvSpPr>
          <p:nvPr/>
        </p:nvSpPr>
        <p:spPr bwMode="auto">
          <a:xfrm>
            <a:off x="838200" y="228600"/>
            <a:ext cx="7467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47108" name="Rectangle 1028"/>
          <p:cNvSpPr>
            <a:spLocks noChangeArrowheads="1"/>
          </p:cNvSpPr>
          <p:nvPr/>
        </p:nvSpPr>
        <p:spPr bwMode="auto">
          <a:xfrm>
            <a:off x="228600" y="1117600"/>
            <a:ext cx="8686800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Aderenze vitreo-retiniche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838200" y="228600"/>
            <a:ext cx="7467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28600" y="1117600"/>
            <a:ext cx="8686800" cy="13731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Distacco Posteriore di Vitreo Acuto</a:t>
            </a:r>
          </a:p>
          <a:p>
            <a:pPr marL="457200" indent="-457200" eaLnBrk="0" hangingPunct="0"/>
            <a:endParaRPr lang="it-IT" sz="2800" b="1">
              <a:solidFill>
                <a:schemeClr val="accent2"/>
              </a:solidFill>
            </a:endParaRPr>
          </a:p>
          <a:p>
            <a:pPr marL="457200" indent="-457200" eaLnBrk="0" hangingPunct="0"/>
            <a:r>
              <a:rPr lang="it-IT" sz="2800" b="1"/>
              <a:t>Sineresi vitreale</a:t>
            </a:r>
          </a:p>
        </p:txBody>
      </p:sp>
      <p:pic>
        <p:nvPicPr>
          <p:cNvPr id="22532" name="Picture 4" descr="10"/>
          <p:cNvPicPr>
            <a:picLocks noChangeAspect="1" noChangeArrowheads="1"/>
          </p:cNvPicPr>
          <p:nvPr/>
        </p:nvPicPr>
        <p:blipFill>
          <a:blip r:embed="rId2" cstate="print"/>
          <a:srcRect l="3618" t="4558" r="55289" b="52826"/>
          <a:stretch>
            <a:fillRect/>
          </a:stretch>
        </p:blipFill>
        <p:spPr bwMode="auto">
          <a:xfrm>
            <a:off x="4787900" y="2565400"/>
            <a:ext cx="3886200" cy="3760788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22536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636838"/>
            <a:ext cx="2447925" cy="1031875"/>
          </a:xfrm>
          <a:noFill/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b="1"/>
              <a:t>Età</a:t>
            </a:r>
          </a:p>
          <a:p>
            <a:r>
              <a:rPr lang="it-IT" b="1"/>
              <a:t>Miopia</a:t>
            </a: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228600" y="1143000"/>
            <a:ext cx="8767763" cy="24272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Distacco Posteriore di Vitreo Acuto</a:t>
            </a:r>
          </a:p>
          <a:p>
            <a:pPr marL="457200" indent="-457200" eaLnBrk="0" hangingPunct="0">
              <a:lnSpc>
                <a:spcPct val="60000"/>
              </a:lnSpc>
            </a:pPr>
            <a:endParaRPr lang="it-IT" sz="2800" b="1">
              <a:solidFill>
                <a:schemeClr val="accent2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50000"/>
              </a:spcBef>
            </a:pPr>
            <a:r>
              <a:rPr lang="it-IT" sz="2300" b="1"/>
              <a:t>Foro corteccia vitreale posteriore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50000"/>
              </a:spcBef>
            </a:pPr>
            <a:r>
              <a:rPr lang="it-IT" sz="2300" b="1"/>
              <a:t>Fluido sineretico passa nello spazio retroialoideo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50000"/>
              </a:spcBef>
            </a:pPr>
            <a:r>
              <a:rPr lang="it-IT" sz="2300" b="1"/>
              <a:t>Distacco della ialoide posteriore dalla membrana limitante interna fino al bordo posteriore della base del vitreo</a:t>
            </a:r>
            <a:endParaRPr lang="it-IT" b="1"/>
          </a:p>
        </p:txBody>
      </p:sp>
      <p:pic>
        <p:nvPicPr>
          <p:cNvPr id="24582" name="Picture 6" descr="10"/>
          <p:cNvPicPr>
            <a:picLocks noChangeAspect="1" noChangeArrowheads="1"/>
          </p:cNvPicPr>
          <p:nvPr/>
        </p:nvPicPr>
        <p:blipFill>
          <a:blip r:embed="rId2" cstate="print"/>
          <a:srcRect l="54984" t="4558" r="2896" b="53607"/>
          <a:stretch>
            <a:fillRect/>
          </a:stretch>
        </p:blipFill>
        <p:spPr bwMode="auto">
          <a:xfrm>
            <a:off x="5105400" y="3598863"/>
            <a:ext cx="3352800" cy="3106737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  <p:transition>
    <p:cover dir="l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28600" y="1143000"/>
            <a:ext cx="8767763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Distacco Posteriore di Vitreo Acuto</a:t>
            </a:r>
            <a:endParaRPr lang="it-IT" b="1"/>
          </a:p>
        </p:txBody>
      </p:sp>
      <p:pic>
        <p:nvPicPr>
          <p:cNvPr id="28677" name="Picture 5" descr="90"/>
          <p:cNvPicPr>
            <a:picLocks noChangeAspect="1" noChangeArrowheads="1"/>
          </p:cNvPicPr>
          <p:nvPr/>
        </p:nvPicPr>
        <p:blipFill>
          <a:blip r:embed="rId2" cstate="print"/>
          <a:srcRect l="24554" t="1932" r="52036" b="5365"/>
          <a:stretch>
            <a:fillRect/>
          </a:stretch>
        </p:blipFill>
        <p:spPr bwMode="auto">
          <a:xfrm>
            <a:off x="2743200" y="2057400"/>
            <a:ext cx="3635375" cy="426720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28600" y="1143000"/>
            <a:ext cx="8767763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Distacco Posteriore di Vitreo Acuto</a:t>
            </a:r>
            <a:endParaRPr lang="it-IT" b="1"/>
          </a:p>
        </p:txBody>
      </p:sp>
      <p:pic>
        <p:nvPicPr>
          <p:cNvPr id="29701" name="Picture 5" descr="91"/>
          <p:cNvPicPr>
            <a:picLocks noChangeAspect="1" noChangeArrowheads="1"/>
          </p:cNvPicPr>
          <p:nvPr/>
        </p:nvPicPr>
        <p:blipFill>
          <a:blip r:embed="rId2" cstate="print">
            <a:lum bright="-12000" contrast="6000"/>
          </a:blip>
          <a:srcRect l="1009" t="2040" r="51617" b="62715"/>
          <a:stretch>
            <a:fillRect/>
          </a:stretch>
        </p:blipFill>
        <p:spPr bwMode="auto">
          <a:xfrm>
            <a:off x="1981200" y="2286000"/>
            <a:ext cx="5181600" cy="381000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28600" y="1143000"/>
            <a:ext cx="8767763" cy="1860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Distacco Posteriore di Vitreo Acuto</a:t>
            </a:r>
          </a:p>
          <a:p>
            <a:pPr marL="457200" indent="-457200" eaLnBrk="0" hangingPunct="0"/>
            <a:endParaRPr lang="it-IT" sz="2800" b="1">
              <a:solidFill>
                <a:schemeClr val="accent2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50000"/>
              </a:spcBef>
            </a:pPr>
            <a:r>
              <a:rPr lang="it-IT" sz="2300" b="1"/>
              <a:t>In circa il 10% dei casi rottura di retina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50000"/>
              </a:spcBef>
            </a:pPr>
            <a:r>
              <a:rPr lang="it-IT" sz="2300" b="1"/>
              <a:t>Occasionalmente avulsione vaso retinico periferico ed emovitreo</a:t>
            </a:r>
            <a:endParaRPr lang="it-IT" b="1"/>
          </a:p>
        </p:txBody>
      </p:sp>
      <p:pic>
        <p:nvPicPr>
          <p:cNvPr id="25604" name="Picture 4" descr="10"/>
          <p:cNvPicPr>
            <a:picLocks noChangeAspect="1" noChangeArrowheads="1"/>
          </p:cNvPicPr>
          <p:nvPr/>
        </p:nvPicPr>
        <p:blipFill>
          <a:blip r:embed="rId2" cstate="print"/>
          <a:srcRect l="4140" t="53566" r="54945" b="5164"/>
          <a:stretch>
            <a:fillRect/>
          </a:stretch>
        </p:blipFill>
        <p:spPr bwMode="auto">
          <a:xfrm>
            <a:off x="5486400" y="3429000"/>
            <a:ext cx="2667000" cy="243840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25605" name="Picture 5" descr="10"/>
          <p:cNvPicPr>
            <a:picLocks noChangeAspect="1" noChangeArrowheads="1"/>
          </p:cNvPicPr>
          <p:nvPr/>
        </p:nvPicPr>
        <p:blipFill>
          <a:blip r:embed="rId2" cstate="print"/>
          <a:srcRect l="54683" t="52277" r="2896" b="6453"/>
          <a:stretch>
            <a:fillRect/>
          </a:stretch>
        </p:blipFill>
        <p:spPr bwMode="auto">
          <a:xfrm>
            <a:off x="990600" y="3429000"/>
            <a:ext cx="2686050" cy="243840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1524000" y="381000"/>
            <a:ext cx="60769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Retina Periferica</a:t>
            </a:r>
          </a:p>
        </p:txBody>
      </p:sp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533400" y="2100263"/>
            <a:ext cx="8359775" cy="30813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0" hangingPunct="0"/>
            <a:r>
              <a:rPr lang="it-IT" sz="2800" b="1" i="1"/>
              <a:t>Regione anatomica ove principalmente si localizzano</a:t>
            </a:r>
          </a:p>
          <a:p>
            <a:pPr eaLnBrk="0" hangingPunct="0"/>
            <a:r>
              <a:rPr lang="it-IT" sz="2800" b="1" i="1"/>
              <a:t>processi patologici congeniti o acquisiti responsabili</a:t>
            </a:r>
          </a:p>
          <a:p>
            <a:pPr eaLnBrk="0" hangingPunct="0"/>
            <a:r>
              <a:rPr lang="it-IT" sz="2800" b="1" i="1"/>
              <a:t>del distacco di retina regmatogeno</a:t>
            </a:r>
          </a:p>
          <a:p>
            <a:pPr eaLnBrk="0" hangingPunct="0"/>
            <a:endParaRPr lang="it-IT" sz="2800" b="1" i="1"/>
          </a:p>
          <a:p>
            <a:pPr eaLnBrk="0" hangingPunct="0">
              <a:buFontTx/>
              <a:buChar char="•"/>
            </a:pPr>
            <a:r>
              <a:rPr lang="it-IT" sz="2800" b="1"/>
              <a:t> Variazioni di sviluppo</a:t>
            </a:r>
          </a:p>
          <a:p>
            <a:pPr eaLnBrk="0" hangingPunct="0">
              <a:buFontTx/>
              <a:buChar char="•"/>
            </a:pPr>
            <a:r>
              <a:rPr lang="it-IT" sz="2800" b="1"/>
              <a:t> Degenerazioni clinicamente non importanti</a:t>
            </a:r>
          </a:p>
          <a:p>
            <a:pPr eaLnBrk="0" hangingPunct="0">
              <a:buFontTx/>
              <a:buChar char="•"/>
            </a:pPr>
            <a:r>
              <a:rPr lang="it-IT" sz="2800" b="1"/>
              <a:t> Degenerazioni regmatogene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763713" y="765175"/>
            <a:ext cx="60769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/>
              <a:t>Epitelio Pigmentato</a:t>
            </a:r>
          </a:p>
        </p:txBody>
      </p:sp>
      <p:sp>
        <p:nvSpPr>
          <p:cNvPr id="125957" name="Rectangle 5"/>
          <p:cNvSpPr>
            <a:spLocks noChangeArrowheads="1"/>
          </p:cNvSpPr>
          <p:nvPr/>
        </p:nvSpPr>
        <p:spPr bwMode="auto">
          <a:xfrm>
            <a:off x="1619250" y="4508500"/>
            <a:ext cx="60769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/>
              <a:t>Strato Neurosensoriale</a:t>
            </a:r>
          </a:p>
        </p:txBody>
      </p:sp>
      <p:sp>
        <p:nvSpPr>
          <p:cNvPr id="125958" name="AutoShape 6"/>
          <p:cNvSpPr>
            <a:spLocks noChangeArrowheads="1"/>
          </p:cNvSpPr>
          <p:nvPr/>
        </p:nvSpPr>
        <p:spPr bwMode="auto">
          <a:xfrm>
            <a:off x="1258888" y="1989138"/>
            <a:ext cx="6697662" cy="2087562"/>
          </a:xfrm>
          <a:prstGeom prst="upDownArrowCallout">
            <a:avLst>
              <a:gd name="adj1" fmla="val 35827"/>
              <a:gd name="adj2" fmla="val 36926"/>
              <a:gd name="adj3" fmla="val 14829"/>
              <a:gd name="adj4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it-IT" sz="4000" b="1" i="1">
                <a:solidFill>
                  <a:schemeClr val="tx2"/>
                </a:solidFill>
              </a:rPr>
              <a:t>rapporto di continuità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ChangeArrowheads="1"/>
          </p:cNvSpPr>
          <p:nvPr/>
        </p:nvSpPr>
        <p:spPr bwMode="auto">
          <a:xfrm>
            <a:off x="1524000" y="381000"/>
            <a:ext cx="60769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Degenerazione retinica</a:t>
            </a:r>
          </a:p>
        </p:txBody>
      </p:sp>
      <p:sp>
        <p:nvSpPr>
          <p:cNvPr id="142339" name="Rectangle 3"/>
          <p:cNvSpPr>
            <a:spLocks noChangeArrowheads="1"/>
          </p:cNvSpPr>
          <p:nvPr/>
        </p:nvSpPr>
        <p:spPr bwMode="auto">
          <a:xfrm>
            <a:off x="323850" y="1628775"/>
            <a:ext cx="8359775" cy="1066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it-IT" sz="3200" b="1" i="1"/>
              <a:t>Area di alterazione strutturale della retina, con conseguente indebolimento della stessa   </a:t>
            </a:r>
          </a:p>
        </p:txBody>
      </p:sp>
      <p:sp>
        <p:nvSpPr>
          <p:cNvPr id="142340" name="Rectangle 4"/>
          <p:cNvSpPr>
            <a:spLocks noChangeArrowheads="1"/>
          </p:cNvSpPr>
          <p:nvPr/>
        </p:nvSpPr>
        <p:spPr bwMode="auto">
          <a:xfrm>
            <a:off x="503238" y="2924175"/>
            <a:ext cx="8532812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 sz="2800" b="1">
                <a:solidFill>
                  <a:schemeClr val="tx2"/>
                </a:solidFill>
              </a:rPr>
              <a:t>Clinicamente non importanti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 sz="2800" b="1">
                <a:solidFill>
                  <a:schemeClr val="tx2"/>
                </a:solidFill>
              </a:rPr>
              <a:t>Regmatogene </a:t>
            </a:r>
            <a:r>
              <a:rPr lang="it-IT" sz="2800" b="1" i="1"/>
              <a:t>(predisponenti un distacco di retina)</a:t>
            </a:r>
          </a:p>
        </p:txBody>
      </p:sp>
      <p:pic>
        <p:nvPicPr>
          <p:cNvPr id="142341" name="Picture 5" descr="19"/>
          <p:cNvPicPr>
            <a:picLocks noChangeAspect="1" noChangeArrowheads="1"/>
          </p:cNvPicPr>
          <p:nvPr/>
        </p:nvPicPr>
        <p:blipFill>
          <a:blip r:embed="rId2" cstate="print">
            <a:lum bright="-12000" contrast="6000"/>
          </a:blip>
          <a:srcRect l="3531" t="3902" r="3098" b="8144"/>
          <a:stretch>
            <a:fillRect/>
          </a:stretch>
        </p:blipFill>
        <p:spPr bwMode="auto">
          <a:xfrm>
            <a:off x="5940425" y="4437063"/>
            <a:ext cx="2303463" cy="2303462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ChangeArrowheads="1"/>
          </p:cNvSpPr>
          <p:nvPr/>
        </p:nvSpPr>
        <p:spPr bwMode="auto">
          <a:xfrm>
            <a:off x="180975" y="1916113"/>
            <a:ext cx="9144000" cy="22272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609600" indent="-609600" eaLnBrk="0" hangingPunct="0">
              <a:buFontTx/>
              <a:buAutoNum type="romanUcPeriod" startAt="2"/>
            </a:pPr>
            <a:r>
              <a:rPr lang="it-IT" sz="2800" b="1" i="1">
                <a:solidFill>
                  <a:schemeClr val="tx2"/>
                </a:solidFill>
              </a:rPr>
              <a:t>Degenerazioni regmatogene</a:t>
            </a:r>
          </a:p>
          <a:p>
            <a:pPr marL="1066800" lvl="1" indent="-609600" eaLnBrk="0" hangingPunct="0">
              <a:buFontTx/>
              <a:buAutoNum type="alphaUcPeriod"/>
            </a:pPr>
            <a:r>
              <a:rPr lang="it-IT" sz="2800" b="1"/>
              <a:t>Degenerazione a palizzata </a:t>
            </a:r>
            <a:r>
              <a:rPr lang="it-IT" sz="2000" b="1" i="1"/>
              <a:t>(strati retinici + interni)</a:t>
            </a:r>
          </a:p>
          <a:p>
            <a:pPr marL="1066800" lvl="1" indent="-609600" eaLnBrk="0" hangingPunct="0">
              <a:buFontTx/>
              <a:buAutoNum type="alphaUcPeriod"/>
            </a:pPr>
            <a:r>
              <a:rPr lang="it-IT" sz="2800" b="1"/>
              <a:t>Degenerazione a bava di lumaca </a:t>
            </a:r>
            <a:r>
              <a:rPr lang="it-IT" sz="2000" b="1" i="1"/>
              <a:t>(strati retinici + esterni)</a:t>
            </a:r>
            <a:endParaRPr lang="it-IT" b="1"/>
          </a:p>
          <a:p>
            <a:pPr marL="1066800" lvl="1" indent="-609600" eaLnBrk="0" hangingPunct="0">
              <a:buFontTx/>
              <a:buAutoNum type="alphaUcPeriod"/>
            </a:pPr>
            <a:r>
              <a:rPr lang="it-IT" sz="2800" b="1"/>
              <a:t>Formazioni granulari cistiche</a:t>
            </a:r>
          </a:p>
          <a:p>
            <a:pPr marL="1066800" lvl="1" indent="-609600" eaLnBrk="0" hangingPunct="0">
              <a:buFontTx/>
              <a:buAutoNum type="alphaUcPeriod"/>
            </a:pPr>
            <a:r>
              <a:rPr lang="it-IT" sz="2800" b="1"/>
              <a:t>Retinoschisi degenerativa (senile)</a:t>
            </a:r>
          </a:p>
        </p:txBody>
      </p:sp>
      <p:sp>
        <p:nvSpPr>
          <p:cNvPr id="144387" name="Rectangle 3"/>
          <p:cNvSpPr>
            <a:spLocks noChangeArrowheads="1"/>
          </p:cNvSpPr>
          <p:nvPr/>
        </p:nvSpPr>
        <p:spPr bwMode="auto">
          <a:xfrm>
            <a:off x="1533525" y="381000"/>
            <a:ext cx="60769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Retina Periferica</a:t>
            </a:r>
          </a:p>
        </p:txBody>
      </p:sp>
      <p:sp>
        <p:nvSpPr>
          <p:cNvPr id="144388" name="Rectangle 4"/>
          <p:cNvSpPr>
            <a:spLocks noChangeArrowheads="1"/>
          </p:cNvSpPr>
          <p:nvPr/>
        </p:nvSpPr>
        <p:spPr bwMode="auto">
          <a:xfrm>
            <a:off x="2411413" y="5445125"/>
            <a:ext cx="32575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marL="914400" lvl="1" indent="-457200" eaLnBrk="0" hangingPunct="0"/>
            <a:r>
              <a:rPr lang="it-IT" sz="2800" b="1"/>
              <a:t>Rotture retiniche</a:t>
            </a:r>
          </a:p>
        </p:txBody>
      </p:sp>
      <p:sp>
        <p:nvSpPr>
          <p:cNvPr id="144389" name="AutoShape 5"/>
          <p:cNvSpPr>
            <a:spLocks noChangeArrowheads="1"/>
          </p:cNvSpPr>
          <p:nvPr/>
        </p:nvSpPr>
        <p:spPr bwMode="auto">
          <a:xfrm>
            <a:off x="3924300" y="4437063"/>
            <a:ext cx="431800" cy="863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0" name="Rectangle 4"/>
          <p:cNvSpPr>
            <a:spLocks noChangeArrowheads="1"/>
          </p:cNvSpPr>
          <p:nvPr/>
        </p:nvSpPr>
        <p:spPr bwMode="auto">
          <a:xfrm>
            <a:off x="1533525" y="381000"/>
            <a:ext cx="60769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Rotture retiniche</a:t>
            </a:r>
          </a:p>
        </p:txBody>
      </p:sp>
      <p:sp>
        <p:nvSpPr>
          <p:cNvPr id="157701" name="Text Box 5"/>
          <p:cNvSpPr txBox="1">
            <a:spLocks noChangeArrowheads="1"/>
          </p:cNvSpPr>
          <p:nvPr/>
        </p:nvSpPr>
        <p:spPr bwMode="auto">
          <a:xfrm>
            <a:off x="395288" y="1700213"/>
            <a:ext cx="16398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3200" b="1"/>
              <a:t>A lembo</a:t>
            </a:r>
          </a:p>
        </p:txBody>
      </p:sp>
      <p:sp>
        <p:nvSpPr>
          <p:cNvPr id="157702" name="Text Box 6"/>
          <p:cNvSpPr txBox="1">
            <a:spLocks noChangeArrowheads="1"/>
          </p:cNvSpPr>
          <p:nvPr/>
        </p:nvSpPr>
        <p:spPr bwMode="auto">
          <a:xfrm>
            <a:off x="3132138" y="1773238"/>
            <a:ext cx="56880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b="1"/>
              <a:t>a “V”, a ferro di cavallo, a punta di lancia</a:t>
            </a:r>
          </a:p>
          <a:p>
            <a:r>
              <a:rPr lang="it-IT" b="1"/>
              <a:t>si accompagnano a trazione vitreale</a:t>
            </a:r>
          </a:p>
        </p:txBody>
      </p:sp>
      <p:sp>
        <p:nvSpPr>
          <p:cNvPr id="157703" name="Text Box 7"/>
          <p:cNvSpPr txBox="1">
            <a:spLocks noChangeArrowheads="1"/>
          </p:cNvSpPr>
          <p:nvPr/>
        </p:nvSpPr>
        <p:spPr bwMode="auto">
          <a:xfrm>
            <a:off x="395288" y="3038475"/>
            <a:ext cx="9286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3200" b="1"/>
              <a:t>Fori</a:t>
            </a:r>
          </a:p>
        </p:txBody>
      </p:sp>
      <p:sp>
        <p:nvSpPr>
          <p:cNvPr id="157704" name="Text Box 8"/>
          <p:cNvSpPr txBox="1">
            <a:spLocks noChangeArrowheads="1"/>
          </p:cNvSpPr>
          <p:nvPr/>
        </p:nvSpPr>
        <p:spPr bwMode="auto">
          <a:xfrm>
            <a:off x="3132138" y="3111500"/>
            <a:ext cx="5688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b="1"/>
              <a:t>rotture a stampo, spesso multipli</a:t>
            </a:r>
          </a:p>
        </p:txBody>
      </p:sp>
      <p:sp>
        <p:nvSpPr>
          <p:cNvPr id="157705" name="Text Box 9"/>
          <p:cNvSpPr txBox="1">
            <a:spLocks noChangeArrowheads="1"/>
          </p:cNvSpPr>
          <p:nvPr/>
        </p:nvSpPr>
        <p:spPr bwMode="auto">
          <a:xfrm>
            <a:off x="395288" y="4478338"/>
            <a:ext cx="24431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3200" b="1"/>
              <a:t>Disinserzioni</a:t>
            </a:r>
          </a:p>
        </p:txBody>
      </p:sp>
      <p:sp>
        <p:nvSpPr>
          <p:cNvPr id="157706" name="Text Box 10"/>
          <p:cNvSpPr txBox="1">
            <a:spLocks noChangeArrowheads="1"/>
          </p:cNvSpPr>
          <p:nvPr/>
        </p:nvSpPr>
        <p:spPr bwMode="auto">
          <a:xfrm>
            <a:off x="3132138" y="4551363"/>
            <a:ext cx="56880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b="1"/>
              <a:t>“scollamenti” in toto in corrispondenza dell’ora serrata</a:t>
            </a:r>
          </a:p>
        </p:txBody>
      </p:sp>
    </p:spTree>
  </p:cSld>
  <p:clrMapOvr>
    <a:masterClrMapping/>
  </p:clrMapOvr>
  <p:transition>
    <p:cover dir="r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28600" y="1143000"/>
            <a:ext cx="8767763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Degenerazione vitreoretinica periferica predisponente</a:t>
            </a:r>
            <a:endParaRPr lang="it-IT" b="1"/>
          </a:p>
        </p:txBody>
      </p:sp>
      <p:pic>
        <p:nvPicPr>
          <p:cNvPr id="26630" name="Picture 6" descr="11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 l="845" r="2049" b="6090"/>
          <a:stretch>
            <a:fillRect/>
          </a:stretch>
        </p:blipFill>
        <p:spPr bwMode="auto">
          <a:xfrm>
            <a:off x="1905000" y="1968500"/>
            <a:ext cx="5257800" cy="4554538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pic>
        <p:nvPicPr>
          <p:cNvPr id="117764" name="Picture 4" descr="22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 l="1021" r="992" b="5885"/>
          <a:stretch>
            <a:fillRect/>
          </a:stretch>
        </p:blipFill>
        <p:spPr bwMode="auto">
          <a:xfrm>
            <a:off x="2286000" y="1941513"/>
            <a:ext cx="4648200" cy="4535487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228600" y="1143000"/>
            <a:ext cx="8767763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Degenerazione vitreoretinica periferica predisponente</a:t>
            </a:r>
            <a:endParaRPr lang="it-IT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8786" name="Object 2"/>
          <p:cNvGraphicFramePr>
            <a:graphicFrameLocks noChangeAspect="1"/>
          </p:cNvGraphicFramePr>
          <p:nvPr/>
        </p:nvGraphicFramePr>
        <p:xfrm>
          <a:off x="1828800" y="1828800"/>
          <a:ext cx="5410200" cy="4822825"/>
        </p:xfrm>
        <a:graphic>
          <a:graphicData uri="http://schemas.openxmlformats.org/presentationml/2006/ole">
            <p:oleObj spid="_x0000_s118786" name="Fotografia Photo Editor" r:id="rId3" imgW="7422523" imgH="6690940" progId="MSPhotoEd.3">
              <p:embed/>
            </p:oleObj>
          </a:graphicData>
        </a:graphic>
      </p:graphicFrame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228600" y="1143000"/>
            <a:ext cx="8767763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Degenerazione vitreoretinica periferica predisponente</a:t>
            </a:r>
            <a:endParaRPr lang="it-IT" b="1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06363" y="1268413"/>
            <a:ext cx="9361487" cy="52165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Degenerazione a palizzata</a:t>
            </a:r>
          </a:p>
          <a:p>
            <a:pPr marL="457200" indent="-457200" eaLnBrk="0" hangingPunct="0"/>
            <a:endParaRPr lang="it-IT" sz="2800" b="1">
              <a:solidFill>
                <a:schemeClr val="accent2"/>
              </a:solidFill>
            </a:endParaRPr>
          </a:p>
          <a:p>
            <a:pPr marL="457200" indent="-457200" eaLnBrk="0" hangingPunct="0"/>
            <a:r>
              <a:rPr lang="it-IT" sz="2800" b="1"/>
              <a:t>	- degenerazione più frequentemente coinvolta nel RD: </a:t>
            </a:r>
            <a:r>
              <a:rPr lang="it-IT" sz="2800" b="1">
                <a:cs typeface="Times New Roman" pitchFamily="18" charset="0"/>
              </a:rPr>
              <a:t>~40%</a:t>
            </a:r>
            <a:endParaRPr lang="it-IT" sz="2800" b="1"/>
          </a:p>
          <a:p>
            <a:pPr marL="457200" indent="-457200" eaLnBrk="0" hangingPunct="0"/>
            <a:r>
              <a:rPr lang="it-IT" sz="2800" b="1"/>
              <a:t>	- presente nell’8% della popolazione</a:t>
            </a:r>
          </a:p>
          <a:p>
            <a:pPr marL="457200" indent="-457200" eaLnBrk="0" hangingPunct="0"/>
            <a:r>
              <a:rPr lang="it-IT" sz="2800" b="1"/>
              <a:t>	- più frequente nei miopi</a:t>
            </a:r>
          </a:p>
          <a:p>
            <a:pPr marL="457200" indent="-457200" eaLnBrk="0" hangingPunct="0"/>
            <a:r>
              <a:rPr lang="it-IT" sz="2800" b="1"/>
              <a:t>	- frequente in pazienti affetti da:</a:t>
            </a:r>
          </a:p>
          <a:p>
            <a:pPr marL="457200" indent="-457200" eaLnBrk="0" hangingPunct="0"/>
            <a:r>
              <a:rPr lang="it-IT" sz="2800" b="1"/>
              <a:t>		S. di Marfan</a:t>
            </a:r>
          </a:p>
          <a:p>
            <a:pPr marL="457200" indent="-457200" eaLnBrk="0" hangingPunct="0"/>
            <a:r>
              <a:rPr lang="it-IT" sz="2800" b="1"/>
              <a:t>		S. di Ehlers-Danlos</a:t>
            </a:r>
          </a:p>
          <a:p>
            <a:pPr marL="457200" indent="-457200" eaLnBrk="0" hangingPunct="0"/>
            <a:r>
              <a:rPr lang="it-IT" sz="2800" b="1"/>
              <a:t>		S. di Stickler</a:t>
            </a:r>
          </a:p>
          <a:p>
            <a:pPr marL="457200" indent="-457200" eaLnBrk="0" hangingPunct="0"/>
            <a:r>
              <a:rPr lang="it-IT" sz="2800" b="1"/>
              <a:t>	- Generalmente bilaterale</a:t>
            </a:r>
          </a:p>
          <a:p>
            <a:pPr marL="457200" indent="-457200" eaLnBrk="0" hangingPunct="0"/>
            <a:r>
              <a:rPr lang="it-IT" sz="2800" b="1"/>
              <a:t>	- più frequentemente nei settori temporale e superiore</a:t>
            </a:r>
            <a:endParaRPr lang="it-IT" b="1"/>
          </a:p>
        </p:txBody>
      </p:sp>
    </p:spTree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28600" y="1143000"/>
            <a:ext cx="8767763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Degenerazione a palizzata</a:t>
            </a:r>
          </a:p>
        </p:txBody>
      </p:sp>
      <p:pic>
        <p:nvPicPr>
          <p:cNvPr id="31749" name="Picture 5" descr="14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 l="9912" t="1852" r="8311" b="9261"/>
          <a:stretch>
            <a:fillRect/>
          </a:stretch>
        </p:blipFill>
        <p:spPr bwMode="auto">
          <a:xfrm>
            <a:off x="5214938" y="1981200"/>
            <a:ext cx="3090862" cy="449580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31750" name="Picture 6" descr="11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 l="50102" r="2049" b="7039"/>
          <a:stretch>
            <a:fillRect/>
          </a:stretch>
        </p:blipFill>
        <p:spPr bwMode="auto">
          <a:xfrm>
            <a:off x="914400" y="1981200"/>
            <a:ext cx="2895600" cy="450850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  <p:transition>
    <p:blinds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palizzata"/>
          <p:cNvPicPr>
            <a:picLocks noChangeAspect="1" noChangeArrowheads="1"/>
          </p:cNvPicPr>
          <p:nvPr/>
        </p:nvPicPr>
        <p:blipFill>
          <a:blip r:embed="rId2" cstate="print"/>
          <a:srcRect l="1070" b="3110"/>
          <a:stretch>
            <a:fillRect/>
          </a:stretch>
        </p:blipFill>
        <p:spPr bwMode="auto">
          <a:xfrm>
            <a:off x="1447800" y="2147888"/>
            <a:ext cx="6162675" cy="4252912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228600" y="1143000"/>
            <a:ext cx="8767763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Degenerazione a palizzata</a:t>
            </a:r>
          </a:p>
        </p:txBody>
      </p:sp>
    </p:spTree>
  </p:cSld>
  <p:clrMapOvr>
    <a:masterClrMapping/>
  </p:clrMapOvr>
  <p:transition>
    <p:blinds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28600" y="1143000"/>
            <a:ext cx="8767763" cy="22272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Degenerazione a palizzata</a:t>
            </a:r>
          </a:p>
          <a:p>
            <a:pPr marL="457200" indent="-457200" eaLnBrk="0" hangingPunct="0"/>
            <a:endParaRPr lang="it-IT" sz="2800" b="1">
              <a:solidFill>
                <a:schemeClr val="accent2"/>
              </a:solidFill>
            </a:endParaRPr>
          </a:p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	</a:t>
            </a:r>
            <a:r>
              <a:rPr lang="it-IT" sz="2800" b="1">
                <a:solidFill>
                  <a:schemeClr val="accent1"/>
                </a:solidFill>
              </a:rPr>
              <a:t>Complicanze</a:t>
            </a:r>
          </a:p>
          <a:p>
            <a:pPr marL="457200" indent="-457200" eaLnBrk="0" hangingPunct="0"/>
            <a:r>
              <a:rPr lang="it-IT" sz="2800" b="1"/>
              <a:t>		- Piccoli fori rotondi</a:t>
            </a:r>
          </a:p>
          <a:p>
            <a:pPr marL="457200" indent="-457200" eaLnBrk="0" hangingPunct="0"/>
            <a:r>
              <a:rPr lang="it-IT" sz="2800" b="1"/>
              <a:t>		- Rotture a lembo</a:t>
            </a:r>
          </a:p>
        </p:txBody>
      </p:sp>
      <p:pic>
        <p:nvPicPr>
          <p:cNvPr id="32772" name="Picture 4" descr="13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 l="5597" t="5522" r="5597" b="22200"/>
          <a:stretch>
            <a:fillRect/>
          </a:stretch>
        </p:blipFill>
        <p:spPr bwMode="auto">
          <a:xfrm>
            <a:off x="4419600" y="2667000"/>
            <a:ext cx="4114800" cy="4011613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  <p:transition>
    <p:blind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1" name="Rectangle 5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r>
              <a:rPr lang="it-IT" sz="4000" b="1" i="1"/>
              <a:t>Rapporto di continuità</a:t>
            </a:r>
            <a:br>
              <a:rPr lang="it-IT" sz="4000" b="1" i="1"/>
            </a:br>
            <a:r>
              <a:rPr lang="it-IT" sz="4000" b="1" i="1"/>
              <a:t>(EPR-Neuriretina)</a:t>
            </a:r>
          </a:p>
        </p:txBody>
      </p:sp>
      <p:sp>
        <p:nvSpPr>
          <p:cNvPr id="12698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11188" y="2349500"/>
            <a:ext cx="7772400" cy="2235200"/>
          </a:xfrm>
          <a:noFill/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b="1"/>
              <a:t>Effetto tampone del corpo vitreo</a:t>
            </a:r>
          </a:p>
          <a:p>
            <a:r>
              <a:rPr lang="it-IT" b="1"/>
              <a:t>Forze elettrostatiche</a:t>
            </a:r>
          </a:p>
          <a:p>
            <a:r>
              <a:rPr lang="it-IT" b="1"/>
              <a:t>Mucopolisaccaridi acidi prodotti dall’epitelio pigmentato</a:t>
            </a: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179388" y="5980113"/>
            <a:ext cx="86042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>
            <a:spAutoFit/>
          </a:bodyPr>
          <a:lstStyle/>
          <a:p>
            <a:pPr algn="ctr" eaLnBrk="0" hangingPunct="0"/>
            <a:r>
              <a:rPr lang="it-IT" sz="3000" b="1" i="1">
                <a:solidFill>
                  <a:schemeClr val="accent1"/>
                </a:solidFill>
              </a:rPr>
              <a:t>L’effetto più importante è quello del corpo vitreo</a:t>
            </a: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1143000"/>
            <a:ext cx="9144000" cy="26543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Degenerazione a “bava di lumaca”</a:t>
            </a:r>
          </a:p>
          <a:p>
            <a:pPr marL="457200" indent="-457200" eaLnBrk="0" hangingPunct="0"/>
            <a:endParaRPr lang="it-IT" sz="2800" b="1">
              <a:solidFill>
                <a:schemeClr val="accent2"/>
              </a:solidFill>
            </a:endParaRPr>
          </a:p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	</a:t>
            </a:r>
            <a:r>
              <a:rPr lang="it-IT" sz="2800" b="1"/>
              <a:t>-</a:t>
            </a:r>
            <a:r>
              <a:rPr lang="it-IT" sz="2800" b="1">
                <a:solidFill>
                  <a:schemeClr val="accent2"/>
                </a:solidFill>
              </a:rPr>
              <a:t> </a:t>
            </a:r>
            <a:r>
              <a:rPr lang="it-IT" sz="2800" b="1"/>
              <a:t>forma precoce o variante di degenerazione a palizzata</a:t>
            </a:r>
          </a:p>
          <a:p>
            <a:pPr marL="457200" indent="-457200" eaLnBrk="0" hangingPunct="0"/>
            <a:r>
              <a:rPr lang="it-IT" sz="2800" b="1"/>
              <a:t>	- bande demarcate di “fiocchi di neve” addensati</a:t>
            </a:r>
          </a:p>
          <a:p>
            <a:pPr marL="457200" indent="-457200" eaLnBrk="0" hangingPunct="0"/>
            <a:r>
              <a:rPr lang="it-IT" sz="2800" b="1"/>
              <a:t>	- assenza linee bianche</a:t>
            </a:r>
          </a:p>
          <a:p>
            <a:pPr marL="457200" indent="-457200" eaLnBrk="0" hangingPunct="0"/>
            <a:r>
              <a:rPr lang="it-IT" sz="2800" b="1"/>
              <a:t>	- fori più larghi che nella deg. a palizzata</a:t>
            </a:r>
            <a:endParaRPr lang="it-IT" sz="2800" b="1">
              <a:solidFill>
                <a:schemeClr val="accent2"/>
              </a:solidFill>
            </a:endParaRPr>
          </a:p>
        </p:txBody>
      </p:sp>
      <p:pic>
        <p:nvPicPr>
          <p:cNvPr id="33797" name="Picture 5" descr="12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 l="2092" t="2432" b="6757"/>
          <a:stretch>
            <a:fillRect/>
          </a:stretch>
        </p:blipFill>
        <p:spPr bwMode="auto">
          <a:xfrm>
            <a:off x="3130550" y="3886200"/>
            <a:ext cx="2889250" cy="2827338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  <p:transition>
    <p:blinds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bava di lumaca"/>
          <p:cNvPicPr>
            <a:picLocks noChangeAspect="1" noChangeArrowheads="1"/>
          </p:cNvPicPr>
          <p:nvPr/>
        </p:nvPicPr>
        <p:blipFill>
          <a:blip r:embed="rId2" cstate="print"/>
          <a:srcRect b="2000"/>
          <a:stretch>
            <a:fillRect/>
          </a:stretch>
        </p:blipFill>
        <p:spPr bwMode="auto">
          <a:xfrm>
            <a:off x="1465263" y="2124075"/>
            <a:ext cx="6211887" cy="4200525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228600" y="1143000"/>
            <a:ext cx="8767763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Degenerazione a “bava di lumaca”</a:t>
            </a:r>
          </a:p>
        </p:txBody>
      </p:sp>
    </p:spTree>
  </p:cSld>
  <p:clrMapOvr>
    <a:masterClrMapping/>
  </p:clrMapOvr>
  <p:transition>
    <p:blinds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28600" y="1143000"/>
            <a:ext cx="8767763" cy="39354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Retinoschisi acquisita</a:t>
            </a:r>
          </a:p>
          <a:p>
            <a:pPr marL="457200" indent="-457200" eaLnBrk="0" hangingPunct="0"/>
            <a:endParaRPr lang="it-IT" sz="2800" b="1">
              <a:solidFill>
                <a:schemeClr val="accent2"/>
              </a:solidFill>
            </a:endParaRPr>
          </a:p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	</a:t>
            </a:r>
            <a:r>
              <a:rPr lang="it-IT" sz="2800" b="1"/>
              <a:t>- separazione della neuroretina in 2 strati: esterno, coroideale ed interno, vitreale</a:t>
            </a:r>
          </a:p>
          <a:p>
            <a:pPr marL="457200" indent="-457200" eaLnBrk="0" hangingPunct="0"/>
            <a:r>
              <a:rPr lang="it-IT" sz="2800" b="1"/>
              <a:t>	- presente nel 7% della popolazione</a:t>
            </a:r>
          </a:p>
          <a:p>
            <a:pPr marL="457200" indent="-457200" eaLnBrk="0" hangingPunct="0"/>
            <a:r>
              <a:rPr lang="it-IT" sz="2800" b="1"/>
              <a:t>	- più frequente negli ipermetropi</a:t>
            </a:r>
          </a:p>
          <a:p>
            <a:pPr marL="457200" indent="-457200" eaLnBrk="0" hangingPunct="0"/>
            <a:r>
              <a:rPr lang="it-IT" sz="2800" b="1"/>
              <a:t>	- due forme:</a:t>
            </a:r>
          </a:p>
          <a:p>
            <a:pPr marL="457200" indent="-457200" eaLnBrk="0" hangingPunct="0"/>
            <a:r>
              <a:rPr lang="it-IT" sz="2800" b="1"/>
              <a:t>		Tipica</a:t>
            </a:r>
          </a:p>
          <a:p>
            <a:pPr marL="457200" indent="-457200" eaLnBrk="0" hangingPunct="0"/>
            <a:r>
              <a:rPr lang="it-IT" sz="2800" b="1"/>
              <a:t>		Reticolare</a:t>
            </a:r>
            <a:endParaRPr lang="it-IT" sz="28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pull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retinoschis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1125" y="2051050"/>
            <a:ext cx="6381750" cy="427355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228600" y="1143000"/>
            <a:ext cx="8767763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Retinoschisi acquisita</a:t>
            </a:r>
          </a:p>
        </p:txBody>
      </p:sp>
    </p:spTree>
  </p:cSld>
  <p:clrMapOvr>
    <a:masterClrMapping/>
  </p:clrMapOvr>
  <p:transition>
    <p:pull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retinoschisi e DDR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2271713" y="1981200"/>
            <a:ext cx="4586287" cy="464820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228600" y="1143000"/>
            <a:ext cx="8767763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Retinoschisi acquisita</a:t>
            </a:r>
          </a:p>
        </p:txBody>
      </p:sp>
    </p:spTree>
  </p:cSld>
  <p:clrMapOvr>
    <a:masterClrMapping/>
  </p:clrMapOvr>
  <p:transition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79388" y="1066800"/>
            <a:ext cx="8785225" cy="26543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Retinoschisi acquisita</a:t>
            </a:r>
          </a:p>
          <a:p>
            <a:pPr marL="457200" indent="-457200" eaLnBrk="0" hangingPunct="0"/>
            <a:r>
              <a:rPr lang="it-IT" sz="2800" b="1"/>
              <a:t>- lieve sollevamento, gen. inferotemporale e bilaterale</a:t>
            </a:r>
          </a:p>
          <a:p>
            <a:pPr marL="457200" indent="-457200" eaLnBrk="0" hangingPunct="0"/>
            <a:r>
              <a:rPr lang="it-IT" sz="2800" b="1"/>
              <a:t>- progressione circonferenziale, F. Reticolare posteriore</a:t>
            </a:r>
          </a:p>
          <a:p>
            <a:pPr marL="457200" indent="-457200" eaLnBrk="0" hangingPunct="0"/>
            <a:r>
              <a:rPr lang="it-IT" sz="2800" b="1"/>
              <a:t>- Strato interno: “fiocchi di neve”</a:t>
            </a:r>
          </a:p>
          <a:p>
            <a:pPr marL="457200" indent="-457200" eaLnBrk="0" hangingPunct="0"/>
            <a:r>
              <a:rPr lang="it-IT" sz="2800" b="1"/>
              <a:t>- Strato esterno: metallo battuto, bianco con pressione</a:t>
            </a:r>
          </a:p>
          <a:p>
            <a:pPr marL="457200" indent="-457200" eaLnBrk="0" hangingPunct="0"/>
            <a:r>
              <a:rPr lang="it-IT" sz="2800" b="1"/>
              <a:t>- Cavità: ponti di tessuto</a:t>
            </a:r>
          </a:p>
        </p:txBody>
      </p:sp>
      <p:pic>
        <p:nvPicPr>
          <p:cNvPr id="35844" name="Picture 4" descr="15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 l="655" t="627" r="5096" b="9172"/>
          <a:stretch>
            <a:fillRect/>
          </a:stretch>
        </p:blipFill>
        <p:spPr bwMode="auto">
          <a:xfrm>
            <a:off x="914400" y="3886200"/>
            <a:ext cx="2895600" cy="2895600"/>
          </a:xfrm>
          <a:prstGeom prst="rect">
            <a:avLst/>
          </a:prstGeom>
          <a:noFill/>
        </p:spPr>
      </p:pic>
      <p:pic>
        <p:nvPicPr>
          <p:cNvPr id="35845" name="Picture 5" descr="16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 r="3416" b="16397"/>
          <a:stretch>
            <a:fillRect/>
          </a:stretch>
        </p:blipFill>
        <p:spPr bwMode="auto">
          <a:xfrm>
            <a:off x="5576888" y="3886200"/>
            <a:ext cx="3033712" cy="2892425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l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87325" y="1066800"/>
            <a:ext cx="8767763" cy="22272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Retinoschisi acquisita</a:t>
            </a:r>
          </a:p>
          <a:p>
            <a:pPr marL="457200" indent="-457200" eaLnBrk="0" hangingPunct="0"/>
            <a:endParaRPr lang="it-IT" sz="2800" b="1">
              <a:solidFill>
                <a:schemeClr val="accent2"/>
              </a:solidFill>
            </a:endParaRPr>
          </a:p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	</a:t>
            </a:r>
            <a:r>
              <a:rPr lang="it-IT" sz="2800" b="1">
                <a:solidFill>
                  <a:schemeClr val="accent1"/>
                </a:solidFill>
              </a:rPr>
              <a:t>Complicanze</a:t>
            </a:r>
          </a:p>
          <a:p>
            <a:pPr marL="457200" indent="-457200" eaLnBrk="0" hangingPunct="0"/>
            <a:r>
              <a:rPr lang="it-IT" sz="2800" b="1"/>
              <a:t>		- Rotture retiniche, soprattutto F. Reticolare</a:t>
            </a:r>
          </a:p>
          <a:p>
            <a:pPr marL="457200" indent="-457200" eaLnBrk="0" hangingPunct="0"/>
            <a:r>
              <a:rPr lang="it-IT" sz="2800" b="1"/>
              <a:t>		- Distacco di Retina, fori 2 pareti</a:t>
            </a:r>
          </a:p>
        </p:txBody>
      </p:sp>
      <p:pic>
        <p:nvPicPr>
          <p:cNvPr id="36869" name="Picture 5" descr="16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 t="1343" r="3416" b="16397"/>
          <a:stretch>
            <a:fillRect/>
          </a:stretch>
        </p:blipFill>
        <p:spPr bwMode="auto">
          <a:xfrm>
            <a:off x="2743200" y="3352800"/>
            <a:ext cx="3657600" cy="3430588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  <p:transition>
    <p:cover dir="l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20"/>
          <p:cNvPicPr>
            <a:picLocks noChangeAspect="1" noChangeArrowheads="1"/>
          </p:cNvPicPr>
          <p:nvPr/>
        </p:nvPicPr>
        <p:blipFill>
          <a:blip r:embed="rId2" cstate="print">
            <a:lum bright="-12000" contrast="6000"/>
          </a:blip>
          <a:srcRect l="774" t="3110" r="3828" b="12708"/>
          <a:stretch>
            <a:fillRect/>
          </a:stretch>
        </p:blipFill>
        <p:spPr bwMode="auto">
          <a:xfrm>
            <a:off x="2514600" y="2590800"/>
            <a:ext cx="4038600" cy="3963988"/>
          </a:xfrm>
          <a:prstGeom prst="rect">
            <a:avLst/>
          </a:prstGeom>
          <a:noFill/>
        </p:spPr>
      </p:pic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187325" y="1066800"/>
            <a:ext cx="8767763" cy="13731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Retinoschisi acquisita</a:t>
            </a:r>
          </a:p>
          <a:p>
            <a:pPr marL="457200" indent="-457200" eaLnBrk="0" hangingPunct="0"/>
            <a:endParaRPr lang="it-IT" sz="2800" b="1">
              <a:solidFill>
                <a:schemeClr val="accent2"/>
              </a:solidFill>
            </a:endParaRPr>
          </a:p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	</a:t>
            </a:r>
            <a:r>
              <a:rPr lang="it-IT" sz="2800" b="1">
                <a:solidFill>
                  <a:schemeClr val="accent1"/>
                </a:solidFill>
              </a:rPr>
              <a:t>DD con DR di lunga durata</a:t>
            </a:r>
            <a:endParaRPr lang="it-IT" sz="2800" b="1"/>
          </a:p>
        </p:txBody>
      </p:sp>
    </p:spTree>
  </p:cSld>
  <p:clrMapOvr>
    <a:masterClrMapping/>
  </p:clrMapOvr>
  <p:transition>
    <p:pull dir="l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87325" y="1066800"/>
            <a:ext cx="8767763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Bianco con e senza pressione</a:t>
            </a:r>
            <a:endParaRPr lang="it-IT" sz="2800" b="1"/>
          </a:p>
        </p:txBody>
      </p:sp>
      <p:pic>
        <p:nvPicPr>
          <p:cNvPr id="37893" name="Picture 5" descr="17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 l="3210" t="3340" r="49988" b="11417"/>
          <a:stretch>
            <a:fillRect/>
          </a:stretch>
        </p:blipFill>
        <p:spPr bwMode="auto">
          <a:xfrm>
            <a:off x="685800" y="2362200"/>
            <a:ext cx="3124200" cy="320040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37894" name="Picture 6" descr="17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 l="51154" t="3340" r="2045" b="11417"/>
          <a:stretch>
            <a:fillRect/>
          </a:stretch>
        </p:blipFill>
        <p:spPr bwMode="auto">
          <a:xfrm>
            <a:off x="5334000" y="2362200"/>
            <a:ext cx="3124200" cy="320040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187325" y="1066800"/>
            <a:ext cx="8767763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Bianco con e senza pressione</a:t>
            </a:r>
            <a:endParaRPr lang="it-IT" sz="2800" b="1"/>
          </a:p>
        </p:txBody>
      </p:sp>
      <p:pic>
        <p:nvPicPr>
          <p:cNvPr id="48132" name="Picture 4" descr="bianco senza pressio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8113" y="2044700"/>
            <a:ext cx="6327775" cy="427990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524000" y="228600"/>
            <a:ext cx="60769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228600" y="981075"/>
            <a:ext cx="8686800" cy="2835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it-IT" sz="2800" b="1" i="1"/>
              <a:t> </a:t>
            </a:r>
            <a:r>
              <a:rPr lang="it-IT" sz="3200" b="1" i="1"/>
              <a:t>Separazione della retina sensoriale dall’epitelio pigmentato (EP) per opera di fluido sottoretinico (SRF)</a:t>
            </a:r>
          </a:p>
          <a:p>
            <a:pPr eaLnBrk="0" hangingPunct="0">
              <a:buFontTx/>
              <a:buChar char="•"/>
            </a:pPr>
            <a:r>
              <a:rPr lang="it-IT" sz="2800" b="1" i="1"/>
              <a:t> Non distacco della retina dalla coroide</a:t>
            </a:r>
          </a:p>
          <a:p>
            <a:pPr eaLnBrk="0" hangingPunct="0">
              <a:buFontTx/>
              <a:buChar char="•"/>
            </a:pPr>
            <a:r>
              <a:rPr lang="it-IT" sz="2800" b="1" i="1"/>
              <a:t> Ripristino dello spazio tra gli strati originari della coppa ottica embrionale</a:t>
            </a:r>
          </a:p>
        </p:txBody>
      </p:sp>
      <p:pic>
        <p:nvPicPr>
          <p:cNvPr id="8198" name="Picture 6" descr="105"/>
          <p:cNvPicPr>
            <a:picLocks noChangeAspect="1" noChangeArrowheads="1"/>
          </p:cNvPicPr>
          <p:nvPr/>
        </p:nvPicPr>
        <p:blipFill>
          <a:blip r:embed="rId2" cstate="print"/>
          <a:srcRect l="1071" t="6850" b="2740"/>
          <a:stretch>
            <a:fillRect/>
          </a:stretch>
        </p:blipFill>
        <p:spPr bwMode="auto">
          <a:xfrm>
            <a:off x="1066800" y="4227513"/>
            <a:ext cx="7040563" cy="251460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755650" y="333375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</a:t>
            </a:r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395288" y="1196975"/>
            <a:ext cx="288131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eaLnBrk="0" hangingPunct="0"/>
            <a:r>
              <a:rPr lang="it-IT" sz="4000" b="1" i="1">
                <a:solidFill>
                  <a:srgbClr val="FFFF00"/>
                </a:solidFill>
              </a:rPr>
              <a:t>Sintomi</a:t>
            </a:r>
          </a:p>
        </p:txBody>
      </p:sp>
      <p:sp>
        <p:nvSpPr>
          <p:cNvPr id="114694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1116013" y="2205038"/>
            <a:ext cx="7632700" cy="2570162"/>
          </a:xfrm>
          <a:noFill/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b="1"/>
              <a:t>Fotopsie</a:t>
            </a:r>
          </a:p>
          <a:p>
            <a:r>
              <a:rPr lang="it-IT" b="1"/>
              <a:t>Miodesopsie</a:t>
            </a:r>
          </a:p>
          <a:p>
            <a:r>
              <a:rPr lang="it-IT" b="1"/>
              <a:t>Metamorfopsie</a:t>
            </a:r>
          </a:p>
          <a:p>
            <a:r>
              <a:rPr lang="it-IT" b="1"/>
              <a:t>Scotoma</a:t>
            </a:r>
          </a:p>
          <a:p>
            <a:r>
              <a:rPr lang="it-IT" b="1"/>
              <a:t>Calo del visus </a:t>
            </a:r>
            <a:r>
              <a:rPr lang="it-IT" sz="2400" b="1" i="1"/>
              <a:t>(coinvolgimento polo posteriore)</a:t>
            </a:r>
          </a:p>
        </p:txBody>
      </p:sp>
    </p:spTree>
  </p:cSld>
  <p:clrMapOvr>
    <a:masterClrMapping/>
  </p:clrMapOvr>
  <p:transition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0" name="Rectangle 4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</a:t>
            </a:r>
          </a:p>
        </p:txBody>
      </p:sp>
      <p:sp>
        <p:nvSpPr>
          <p:cNvPr id="147461" name="Rectangle 5"/>
          <p:cNvSpPr>
            <a:spLocks noChangeArrowheads="1"/>
          </p:cNvSpPr>
          <p:nvPr/>
        </p:nvSpPr>
        <p:spPr bwMode="auto">
          <a:xfrm>
            <a:off x="395288" y="1196975"/>
            <a:ext cx="288131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eaLnBrk="0" hangingPunct="0"/>
            <a:r>
              <a:rPr lang="it-IT" sz="4000" b="1" i="1">
                <a:solidFill>
                  <a:srgbClr val="FFFF00"/>
                </a:solidFill>
              </a:rPr>
              <a:t>Diagnosi</a:t>
            </a:r>
          </a:p>
        </p:txBody>
      </p:sp>
      <p:sp>
        <p:nvSpPr>
          <p:cNvPr id="147462" name="Rectangle 6"/>
          <p:cNvSpPr>
            <a:spLocks noChangeArrowheads="1"/>
          </p:cNvSpPr>
          <p:nvPr/>
        </p:nvSpPr>
        <p:spPr bwMode="auto">
          <a:xfrm>
            <a:off x="2268538" y="2349500"/>
            <a:ext cx="44640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eaLnBrk="0" hangingPunct="0"/>
            <a:r>
              <a:rPr lang="it-IT" sz="4000" b="1"/>
              <a:t>Oftalmoscopio</a:t>
            </a:r>
          </a:p>
        </p:txBody>
      </p:sp>
      <p:sp>
        <p:nvSpPr>
          <p:cNvPr id="147463" name="Rectangle 7"/>
          <p:cNvSpPr>
            <a:spLocks noChangeArrowheads="1"/>
          </p:cNvSpPr>
          <p:nvPr/>
        </p:nvSpPr>
        <p:spPr bwMode="auto">
          <a:xfrm>
            <a:off x="611188" y="3860800"/>
            <a:ext cx="77771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>
            <a:spAutoFit/>
          </a:bodyPr>
          <a:lstStyle/>
          <a:p>
            <a:pPr algn="ctr" eaLnBrk="0" hangingPunct="0"/>
            <a:r>
              <a:rPr lang="it-IT" sz="3600" b="1" i="1"/>
              <a:t>Area distaccata (bozza): opaca, di estensione variabile</a:t>
            </a:r>
          </a:p>
        </p:txBody>
      </p:sp>
    </p:spTree>
  </p:cSld>
  <p:clrMapOvr>
    <a:masterClrMapping/>
  </p:clrMapOvr>
  <p:transition>
    <p:spli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69"/>
          <p:cNvPicPr>
            <a:picLocks noChangeAspect="1" noChangeArrowheads="1"/>
          </p:cNvPicPr>
          <p:nvPr/>
        </p:nvPicPr>
        <p:blipFill>
          <a:blip r:embed="rId2" cstate="print">
            <a:lum bright="-12000" contrast="6000"/>
          </a:blip>
          <a:srcRect l="1062" t="2411" r="3101" b="2411"/>
          <a:stretch>
            <a:fillRect/>
          </a:stretch>
        </p:blipFill>
        <p:spPr bwMode="auto">
          <a:xfrm>
            <a:off x="2590800" y="457200"/>
            <a:ext cx="3919538" cy="617220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70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 l="1575" t="5200" r="2394" b="4382"/>
          <a:stretch>
            <a:fillRect/>
          </a:stretch>
        </p:blipFill>
        <p:spPr bwMode="auto">
          <a:xfrm>
            <a:off x="1835150" y="1125538"/>
            <a:ext cx="5715000" cy="4310062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3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 l="13976" t="3175" r="15070" b="67720"/>
          <a:stretch>
            <a:fillRect/>
          </a:stretch>
        </p:blipFill>
        <p:spPr bwMode="auto">
          <a:xfrm>
            <a:off x="304800" y="2057400"/>
            <a:ext cx="2644775" cy="274320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150531" name="Picture 3" descr="3"/>
          <p:cNvPicPr>
            <a:picLocks noChangeAspect="1" noChangeArrowheads="1"/>
          </p:cNvPicPr>
          <p:nvPr/>
        </p:nvPicPr>
        <p:blipFill>
          <a:blip r:embed="rId2" cstate="print">
            <a:lum bright="-12000"/>
          </a:blip>
          <a:srcRect l="13976" t="65541" r="14487" b="6163"/>
          <a:stretch>
            <a:fillRect/>
          </a:stretch>
        </p:blipFill>
        <p:spPr bwMode="auto">
          <a:xfrm>
            <a:off x="6172200" y="2057400"/>
            <a:ext cx="2743200" cy="274320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150532" name="Picture 4" descr="3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 l="11348" t="33319" r="9813" b="35498"/>
          <a:stretch>
            <a:fillRect/>
          </a:stretch>
        </p:blipFill>
        <p:spPr bwMode="auto">
          <a:xfrm>
            <a:off x="3200400" y="2057400"/>
            <a:ext cx="2743200" cy="274320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4" name="Rectangle 4"/>
          <p:cNvSpPr>
            <a:spLocks noChangeArrowheads="1"/>
          </p:cNvSpPr>
          <p:nvPr/>
        </p:nvSpPr>
        <p:spPr bwMode="auto">
          <a:xfrm>
            <a:off x="395288" y="1196975"/>
            <a:ext cx="288131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eaLnBrk="0" hangingPunct="0"/>
            <a:r>
              <a:rPr lang="it-IT" sz="4000" b="1" i="1">
                <a:solidFill>
                  <a:srgbClr val="FFFF00"/>
                </a:solidFill>
              </a:rPr>
              <a:t>Prevenzione</a:t>
            </a:r>
          </a:p>
        </p:txBody>
      </p:sp>
      <p:sp>
        <p:nvSpPr>
          <p:cNvPr id="153605" name="Rectangle 5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153607" name="Rectangle 7"/>
          <p:cNvSpPr>
            <a:spLocks noChangeArrowheads="1"/>
          </p:cNvSpPr>
          <p:nvPr/>
        </p:nvSpPr>
        <p:spPr bwMode="auto">
          <a:xfrm>
            <a:off x="900113" y="2276475"/>
            <a:ext cx="75374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>
            <a:spAutoFit/>
          </a:bodyPr>
          <a:lstStyle/>
          <a:p>
            <a:pPr eaLnBrk="0" hangingPunct="0"/>
            <a:r>
              <a:rPr lang="it-IT" sz="3200" b="1"/>
              <a:t>Trattamento laser delle rotture e delle aree degenerative regmatogene</a:t>
            </a:r>
          </a:p>
        </p:txBody>
      </p:sp>
      <p:sp>
        <p:nvSpPr>
          <p:cNvPr id="153608" name="Rectangle 8"/>
          <p:cNvSpPr>
            <a:spLocks noChangeArrowheads="1"/>
          </p:cNvSpPr>
          <p:nvPr/>
        </p:nvSpPr>
        <p:spPr bwMode="auto">
          <a:xfrm>
            <a:off x="827088" y="4437063"/>
            <a:ext cx="75374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>
            <a:spAutoFit/>
          </a:bodyPr>
          <a:lstStyle/>
          <a:p>
            <a:pPr algn="ctr" eaLnBrk="0" hangingPunct="0"/>
            <a:r>
              <a:rPr lang="it-IT" sz="2800" b="1" i="1">
                <a:solidFill>
                  <a:schemeClr val="accent1"/>
                </a:solidFill>
              </a:rPr>
              <a:t>Creazione di una cicatrice corioretinica che salda l’EPR alla retina neurosensoriale prevenendo il passaggio di liquido dal vitreo sineretico allo spazio sottoretinico</a:t>
            </a:r>
          </a:p>
        </p:txBody>
      </p:sp>
    </p:spTree>
  </p:cSld>
  <p:clrMapOvr>
    <a:masterClrMapping/>
  </p:clrMapOvr>
  <p:transition>
    <p:split orient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100"/>
          <p:cNvPicPr>
            <a:picLocks noChangeAspect="1" noChangeArrowheads="1"/>
          </p:cNvPicPr>
          <p:nvPr/>
        </p:nvPicPr>
        <p:blipFill>
          <a:blip r:embed="rId2" cstate="print">
            <a:lum bright="-18000" contrast="6000"/>
          </a:blip>
          <a:srcRect l="24615" t="2176" r="21231" b="6712"/>
          <a:stretch>
            <a:fillRect/>
          </a:stretch>
        </p:blipFill>
        <p:spPr bwMode="auto">
          <a:xfrm>
            <a:off x="2438400" y="2133600"/>
            <a:ext cx="4343400" cy="4046538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228600" y="1143000"/>
            <a:ext cx="8767763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Trattamento Laser</a:t>
            </a:r>
            <a:endParaRPr lang="it-IT" b="1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23"/>
          <p:cNvPicPr>
            <a:picLocks noChangeAspect="1" noChangeArrowheads="1"/>
          </p:cNvPicPr>
          <p:nvPr/>
        </p:nvPicPr>
        <p:blipFill>
          <a:blip r:embed="rId2" cstate="print">
            <a:lum bright="-12000" contrast="6000"/>
          </a:blip>
          <a:srcRect l="8664" t="4457" r="6319" b="53827"/>
          <a:stretch>
            <a:fillRect/>
          </a:stretch>
        </p:blipFill>
        <p:spPr bwMode="auto">
          <a:xfrm>
            <a:off x="457200" y="2333625"/>
            <a:ext cx="3581400" cy="3000375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228600" y="1143000"/>
            <a:ext cx="8767763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Trattamento Laser</a:t>
            </a:r>
            <a:endParaRPr lang="it-IT" b="1"/>
          </a:p>
        </p:txBody>
      </p:sp>
      <p:pic>
        <p:nvPicPr>
          <p:cNvPr id="104453" name="Picture 5" descr="23"/>
          <p:cNvPicPr>
            <a:picLocks noChangeAspect="1" noChangeArrowheads="1"/>
          </p:cNvPicPr>
          <p:nvPr/>
        </p:nvPicPr>
        <p:blipFill>
          <a:blip r:embed="rId2" cstate="print">
            <a:lum bright="-12000" contrast="6000"/>
          </a:blip>
          <a:srcRect l="8664" t="51555" r="6319" b="8075"/>
          <a:stretch>
            <a:fillRect/>
          </a:stretch>
        </p:blipFill>
        <p:spPr bwMode="auto">
          <a:xfrm>
            <a:off x="4953000" y="2306638"/>
            <a:ext cx="3733800" cy="3027362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18"/>
          <p:cNvPicPr>
            <a:picLocks noChangeAspect="1" noChangeArrowheads="1"/>
          </p:cNvPicPr>
          <p:nvPr/>
        </p:nvPicPr>
        <p:blipFill>
          <a:blip r:embed="rId2" cstate="print">
            <a:lum bright="-12000" contrast="6000"/>
          </a:blip>
          <a:srcRect l="3221" t="3004" r="4721" b="11536"/>
          <a:stretch>
            <a:fillRect/>
          </a:stretch>
        </p:blipFill>
        <p:spPr bwMode="auto">
          <a:xfrm>
            <a:off x="1447800" y="2209800"/>
            <a:ext cx="6324600" cy="389255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228600" y="1143000"/>
            <a:ext cx="8767763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Trattamento Laser</a:t>
            </a:r>
            <a:endParaRPr lang="it-IT" b="1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55650" y="2133600"/>
            <a:ext cx="7772400" cy="1747838"/>
          </a:xfrm>
          <a:noFill/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b="1"/>
              <a:t>Chirurgia ab esterno (cerchiaggio)</a:t>
            </a:r>
          </a:p>
          <a:p>
            <a:r>
              <a:rPr lang="it-IT" b="1"/>
              <a:t>Pneumoretinopessia</a:t>
            </a:r>
          </a:p>
          <a:p>
            <a:r>
              <a:rPr lang="it-IT" b="1"/>
              <a:t>Vitrectomia</a:t>
            </a:r>
          </a:p>
        </p:txBody>
      </p:sp>
      <p:sp>
        <p:nvSpPr>
          <p:cNvPr id="151558" name="Rectangle 6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151559" name="Rectangle 7"/>
          <p:cNvSpPr>
            <a:spLocks noChangeArrowheads="1"/>
          </p:cNvSpPr>
          <p:nvPr/>
        </p:nvSpPr>
        <p:spPr bwMode="auto">
          <a:xfrm>
            <a:off x="395288" y="1196975"/>
            <a:ext cx="288131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eaLnBrk="0" hangingPunct="0"/>
            <a:r>
              <a:rPr lang="it-IT" sz="4000" b="1" i="1">
                <a:solidFill>
                  <a:srgbClr val="FFFF00"/>
                </a:solidFill>
              </a:rPr>
              <a:t>Trattamento</a:t>
            </a:r>
          </a:p>
        </p:txBody>
      </p:sp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524000" y="228600"/>
            <a:ext cx="60769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79388" y="908050"/>
            <a:ext cx="8686800" cy="47894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0" hangingPunct="0"/>
            <a:r>
              <a:rPr lang="it-IT" sz="2800" b="1">
                <a:solidFill>
                  <a:schemeClr val="accent1"/>
                </a:solidFill>
              </a:rPr>
              <a:t>Classificazione Clinica</a:t>
            </a:r>
          </a:p>
          <a:p>
            <a:pPr eaLnBrk="0" hangingPunct="0"/>
            <a:endParaRPr lang="it-IT" sz="2800" b="1">
              <a:solidFill>
                <a:schemeClr val="accent1"/>
              </a:solidFill>
            </a:endParaRPr>
          </a:p>
          <a:p>
            <a:pPr eaLnBrk="0" hangingPunct="0"/>
            <a:r>
              <a:rPr lang="it-IT" sz="2800" b="1">
                <a:solidFill>
                  <a:schemeClr val="accent2"/>
                </a:solidFill>
              </a:rPr>
              <a:t>- Regmatogeno</a:t>
            </a:r>
          </a:p>
          <a:p>
            <a:pPr eaLnBrk="0" hangingPunct="0"/>
            <a:r>
              <a:rPr lang="it-IT" sz="2800" b="1"/>
              <a:t>	SRF derivato dal vitreo sineretico accede allo </a:t>
            </a:r>
          </a:p>
          <a:p>
            <a:pPr eaLnBrk="0" hangingPunct="0"/>
            <a:r>
              <a:rPr lang="it-IT" sz="2800" b="1"/>
              <a:t>	spazio sottoretinico attraverso una rottura</a:t>
            </a:r>
          </a:p>
          <a:p>
            <a:pPr eaLnBrk="0" hangingPunct="0"/>
            <a:r>
              <a:rPr lang="it-IT" sz="2800" b="1">
                <a:solidFill>
                  <a:schemeClr val="accent2"/>
                </a:solidFill>
              </a:rPr>
              <a:t>- Trazionale</a:t>
            </a:r>
          </a:p>
          <a:p>
            <a:pPr eaLnBrk="0" hangingPunct="0"/>
            <a:r>
              <a:rPr lang="it-IT" sz="2800" b="1"/>
              <a:t>	La retina neurosensoriale è sollevata dall’EP </a:t>
            </a:r>
          </a:p>
          <a:p>
            <a:pPr eaLnBrk="0" hangingPunct="0"/>
            <a:r>
              <a:rPr lang="it-IT" sz="2800" b="1"/>
              <a:t>	ad opera di membrane vitreali contrattili</a:t>
            </a:r>
          </a:p>
          <a:p>
            <a:pPr eaLnBrk="0" hangingPunct="0"/>
            <a:r>
              <a:rPr lang="it-IT" sz="2800" b="1">
                <a:solidFill>
                  <a:schemeClr val="accent2"/>
                </a:solidFill>
              </a:rPr>
              <a:t>- Essudativo</a:t>
            </a:r>
          </a:p>
          <a:p>
            <a:pPr eaLnBrk="0" hangingPunct="0"/>
            <a:r>
              <a:rPr lang="it-IT" sz="2800" b="1"/>
              <a:t>	SRF deriva dalla coroide attraverso un EP </a:t>
            </a:r>
          </a:p>
          <a:p>
            <a:pPr eaLnBrk="0" hangingPunct="0"/>
            <a:r>
              <a:rPr lang="it-IT" sz="2800" b="1"/>
              <a:t>	danneggiato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154629" name="Rectangle 5"/>
          <p:cNvSpPr>
            <a:spLocks noChangeArrowheads="1"/>
          </p:cNvSpPr>
          <p:nvPr/>
        </p:nvSpPr>
        <p:spPr bwMode="auto">
          <a:xfrm>
            <a:off x="228600" y="1143000"/>
            <a:ext cx="8767763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Trattamento Chirurgico ab esterno</a:t>
            </a:r>
            <a:endParaRPr lang="it-IT" b="1"/>
          </a:p>
        </p:txBody>
      </p:sp>
      <p:sp>
        <p:nvSpPr>
          <p:cNvPr id="154630" name="Rectangle 6"/>
          <p:cNvSpPr>
            <a:spLocks noChangeArrowheads="1"/>
          </p:cNvSpPr>
          <p:nvPr/>
        </p:nvSpPr>
        <p:spPr bwMode="auto">
          <a:xfrm>
            <a:off x="395288" y="2360613"/>
            <a:ext cx="75374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>
            <a:spAutoFit/>
          </a:bodyPr>
          <a:lstStyle/>
          <a:p>
            <a:pPr eaLnBrk="0" hangingPunct="0"/>
            <a:r>
              <a:rPr lang="it-IT" sz="3200" b="1"/>
              <a:t>Cerchiaggio con bandeletta di silicone</a:t>
            </a:r>
          </a:p>
        </p:txBody>
      </p:sp>
      <p:sp>
        <p:nvSpPr>
          <p:cNvPr id="154632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1979613" y="3213100"/>
            <a:ext cx="5400675" cy="1458913"/>
          </a:xfrm>
          <a:noFill/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b="1" i="1"/>
              <a:t>Aderenza coroide - retina</a:t>
            </a:r>
          </a:p>
          <a:p>
            <a:r>
              <a:rPr lang="it-IT" b="1" i="1"/>
              <a:t>Rispristino funzione tampone vitreale</a:t>
            </a:r>
          </a:p>
        </p:txBody>
      </p:sp>
      <p:sp>
        <p:nvSpPr>
          <p:cNvPr id="154634" name="Rectangle 10"/>
          <p:cNvSpPr>
            <a:spLocks noChangeArrowheads="1"/>
          </p:cNvSpPr>
          <p:nvPr/>
        </p:nvSpPr>
        <p:spPr bwMode="auto">
          <a:xfrm>
            <a:off x="323850" y="4868863"/>
            <a:ext cx="49466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>
            <a:spAutoFit/>
          </a:bodyPr>
          <a:lstStyle/>
          <a:p>
            <a:pPr eaLnBrk="0" hangingPunct="0"/>
            <a:r>
              <a:rPr lang="it-IT" sz="3200" b="1"/>
              <a:t>Indentazione sclerale</a:t>
            </a:r>
          </a:p>
        </p:txBody>
      </p:sp>
      <p:sp>
        <p:nvSpPr>
          <p:cNvPr id="154635" name="Rectangle 11"/>
          <p:cNvSpPr>
            <a:spLocks noChangeArrowheads="1"/>
          </p:cNvSpPr>
          <p:nvPr/>
        </p:nvSpPr>
        <p:spPr bwMode="auto">
          <a:xfrm>
            <a:off x="561975" y="5661025"/>
            <a:ext cx="77549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>
            <a:spAutoFit/>
          </a:bodyPr>
          <a:lstStyle/>
          <a:p>
            <a:pPr eaLnBrk="0" hangingPunct="0"/>
            <a:r>
              <a:rPr lang="it-IT" sz="3200" b="1"/>
              <a:t>Crioapplicazione </a:t>
            </a:r>
            <a:r>
              <a:rPr lang="it-IT" sz="3200" b="1">
                <a:cs typeface="Times New Roman" pitchFamily="18" charset="0"/>
              </a:rPr>
              <a:t>→ </a:t>
            </a:r>
            <a:r>
              <a:rPr lang="it-IT" sz="2800" b="1">
                <a:cs typeface="Times New Roman" pitchFamily="18" charset="0"/>
              </a:rPr>
              <a:t>cicatrice corioretinica</a:t>
            </a:r>
            <a:endParaRPr lang="it-IT" sz="3200" b="1">
              <a:cs typeface="Times New Roman" pitchFamily="18" charset="0"/>
            </a:endParaRPr>
          </a:p>
        </p:txBody>
      </p:sp>
      <p:sp>
        <p:nvSpPr>
          <p:cNvPr id="154638" name="Text Box 14"/>
          <p:cNvSpPr txBox="1">
            <a:spLocks noChangeArrowheads="1"/>
          </p:cNvSpPr>
          <p:nvPr/>
        </p:nvSpPr>
        <p:spPr bwMode="auto">
          <a:xfrm>
            <a:off x="323850" y="2420938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</a:pPr>
            <a:endParaRPr lang="it-IT"/>
          </a:p>
        </p:txBody>
      </p:sp>
      <p:sp>
        <p:nvSpPr>
          <p:cNvPr id="154639" name="Text Box 15"/>
          <p:cNvSpPr txBox="1">
            <a:spLocks noChangeArrowheads="1"/>
          </p:cNvSpPr>
          <p:nvPr/>
        </p:nvSpPr>
        <p:spPr bwMode="auto">
          <a:xfrm>
            <a:off x="368300" y="2420938"/>
            <a:ext cx="531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it-IT"/>
              <a:t> </a:t>
            </a:r>
          </a:p>
        </p:txBody>
      </p:sp>
      <p:sp>
        <p:nvSpPr>
          <p:cNvPr id="154640" name="Text Box 16"/>
          <p:cNvSpPr txBox="1">
            <a:spLocks noChangeArrowheads="1"/>
          </p:cNvSpPr>
          <p:nvPr/>
        </p:nvSpPr>
        <p:spPr bwMode="auto">
          <a:xfrm>
            <a:off x="439738" y="4941888"/>
            <a:ext cx="531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it-IT"/>
              <a:t> </a:t>
            </a:r>
          </a:p>
        </p:txBody>
      </p:sp>
      <p:sp>
        <p:nvSpPr>
          <p:cNvPr id="154641" name="Text Box 17"/>
          <p:cNvSpPr txBox="1">
            <a:spLocks noChangeArrowheads="1"/>
          </p:cNvSpPr>
          <p:nvPr/>
        </p:nvSpPr>
        <p:spPr bwMode="auto">
          <a:xfrm>
            <a:off x="468313" y="5708650"/>
            <a:ext cx="531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it-IT"/>
              <a:t> </a:t>
            </a:r>
          </a:p>
        </p:txBody>
      </p:sp>
    </p:spTree>
  </p:cSld>
  <p:clrMapOvr>
    <a:masterClrMapping/>
  </p:clrMapOvr>
  <p:transition>
    <p:spli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102"/>
          <p:cNvPicPr>
            <a:picLocks noChangeAspect="1" noChangeArrowheads="1"/>
          </p:cNvPicPr>
          <p:nvPr/>
        </p:nvPicPr>
        <p:blipFill>
          <a:blip r:embed="rId2" cstate="print">
            <a:lum bright="-18000" contrast="12000"/>
          </a:blip>
          <a:srcRect l="2882" t="5858" r="3453" b="6265"/>
          <a:stretch>
            <a:fillRect/>
          </a:stretch>
        </p:blipFill>
        <p:spPr bwMode="auto">
          <a:xfrm>
            <a:off x="1828800" y="2286000"/>
            <a:ext cx="5410200" cy="3744913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228600" y="1143000"/>
            <a:ext cx="8767763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Trattamento Chirurgico ab esterno</a:t>
            </a:r>
            <a:endParaRPr lang="it-IT" b="1"/>
          </a:p>
        </p:txBody>
      </p:sp>
    </p:spTree>
  </p:cSld>
  <p:clrMapOvr>
    <a:masterClrMapping/>
  </p:clrMapOvr>
  <p:transition>
    <p:split orient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103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 l="2762" t="4111" r="1929" b="7111"/>
          <a:stretch>
            <a:fillRect/>
          </a:stretch>
        </p:blipFill>
        <p:spPr bwMode="auto">
          <a:xfrm>
            <a:off x="1524000" y="2209800"/>
            <a:ext cx="6096000" cy="397510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228600" y="1143000"/>
            <a:ext cx="8767763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Trattamento Chirurgico</a:t>
            </a:r>
            <a:endParaRPr lang="it-IT" b="1"/>
          </a:p>
        </p:txBody>
      </p:sp>
    </p:spTree>
  </p:cSld>
  <p:clrMapOvr>
    <a:masterClrMapping/>
  </p:clrMapOvr>
  <p:transition>
    <p:spli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32"/>
          <p:cNvPicPr>
            <a:picLocks noChangeAspect="1" noChangeArrowheads="1"/>
          </p:cNvPicPr>
          <p:nvPr/>
        </p:nvPicPr>
        <p:blipFill>
          <a:blip r:embed="rId2" cstate="print">
            <a:lum bright="-12000"/>
          </a:blip>
          <a:srcRect l="1654" t="1974" r="2867" b="4503"/>
          <a:stretch>
            <a:fillRect/>
          </a:stretch>
        </p:blipFill>
        <p:spPr bwMode="auto">
          <a:xfrm>
            <a:off x="2057400" y="1798638"/>
            <a:ext cx="5105400" cy="4906962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228600" y="1143000"/>
            <a:ext cx="8767763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Trattamento Chirurgico</a:t>
            </a:r>
            <a:endParaRPr lang="it-IT" b="1"/>
          </a:p>
        </p:txBody>
      </p:sp>
    </p:spTree>
  </p:cSld>
  <p:clrMapOvr>
    <a:masterClrMapping/>
  </p:clrMapOvr>
  <p:transition>
    <p:split orient="vert" dir="in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7" name="A_B_EST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620713"/>
            <a:ext cx="6913562" cy="5656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59" fill="hold"/>
                                        <p:tgtEl>
                                          <p:spTgt spid="1566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667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66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66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677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27"/>
          <p:cNvPicPr>
            <a:picLocks noChangeAspect="1" noChangeArrowheads="1"/>
          </p:cNvPicPr>
          <p:nvPr/>
        </p:nvPicPr>
        <p:blipFill>
          <a:blip r:embed="rId2" cstate="print">
            <a:lum bright="-12000" contrast="6000"/>
          </a:blip>
          <a:srcRect l="4797" t="2480" r="1971" b="6332"/>
          <a:stretch>
            <a:fillRect/>
          </a:stretch>
        </p:blipFill>
        <p:spPr bwMode="auto">
          <a:xfrm>
            <a:off x="2438400" y="1828800"/>
            <a:ext cx="4330700" cy="472440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228600" y="1143000"/>
            <a:ext cx="8767763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Trattamento Chirurgico - Pneumoretinopessia</a:t>
            </a:r>
            <a:endParaRPr lang="it-IT" b="1"/>
          </a:p>
        </p:txBody>
      </p:sp>
    </p:spTree>
  </p:cSld>
  <p:clrMapOvr>
    <a:masterClrMapping/>
  </p:clrMapOvr>
  <p:transition>
    <p:split orient="vert" dir="in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104"/>
          <p:cNvPicPr>
            <a:picLocks noChangeAspect="1" noChangeArrowheads="1"/>
          </p:cNvPicPr>
          <p:nvPr/>
        </p:nvPicPr>
        <p:blipFill>
          <a:blip r:embed="rId2" cstate="print">
            <a:lum bright="-18000" contrast="6000"/>
          </a:blip>
          <a:srcRect l="3896" t="5171" b="3870"/>
          <a:stretch>
            <a:fillRect/>
          </a:stretch>
        </p:blipFill>
        <p:spPr bwMode="auto">
          <a:xfrm>
            <a:off x="1524000" y="2286000"/>
            <a:ext cx="6019800" cy="390525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228600" y="1143000"/>
            <a:ext cx="8767763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Trattamento Chirurgico</a:t>
            </a:r>
            <a:endParaRPr lang="it-IT" b="1"/>
          </a:p>
        </p:txBody>
      </p:sp>
    </p:spTree>
  </p:cSld>
  <p:clrMapOvr>
    <a:masterClrMapping/>
  </p:clrMapOvr>
  <p:transition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28"/>
          <p:cNvPicPr>
            <a:picLocks noChangeAspect="1" noChangeArrowheads="1"/>
          </p:cNvPicPr>
          <p:nvPr/>
        </p:nvPicPr>
        <p:blipFill>
          <a:blip r:embed="rId2" cstate="print">
            <a:lum bright="-12000" contrast="6000"/>
          </a:blip>
          <a:srcRect l="3069" t="3464" r="3325" b="16884"/>
          <a:stretch>
            <a:fillRect/>
          </a:stretch>
        </p:blipFill>
        <p:spPr bwMode="auto">
          <a:xfrm>
            <a:off x="1828800" y="1981200"/>
            <a:ext cx="5486400" cy="4137025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228600" y="1143000"/>
            <a:ext cx="8767763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Trattamento Chirurgico - Vitrectomia</a:t>
            </a:r>
            <a:endParaRPr lang="it-IT" b="1"/>
          </a:p>
        </p:txBody>
      </p:sp>
    </p:spTree>
  </p:cSld>
  <p:clrMapOvr>
    <a:masterClrMapping/>
  </p:clrMapOvr>
  <p:transition>
    <p:randomBar dir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7" name="Picture 3" descr="30"/>
          <p:cNvPicPr>
            <a:picLocks noChangeAspect="1" noChangeArrowheads="1"/>
          </p:cNvPicPr>
          <p:nvPr/>
        </p:nvPicPr>
        <p:blipFill>
          <a:blip r:embed="rId2" cstate="print">
            <a:lum bright="-6000" contrast="18000"/>
          </a:blip>
          <a:srcRect l="1247" t="6020" r="3462" b="17404"/>
          <a:stretch>
            <a:fillRect/>
          </a:stretch>
        </p:blipFill>
        <p:spPr bwMode="auto">
          <a:xfrm>
            <a:off x="4800600" y="4598988"/>
            <a:ext cx="4114800" cy="2106612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838200" y="228600"/>
            <a:ext cx="7537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228600" y="1143000"/>
            <a:ext cx="8767763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/>
            <a:r>
              <a:rPr lang="it-IT" sz="2800" b="1">
                <a:solidFill>
                  <a:schemeClr val="accent2"/>
                </a:solidFill>
              </a:rPr>
              <a:t>Trattamento Chirurgico - Vitrectomia</a:t>
            </a:r>
            <a:endParaRPr lang="it-IT" b="1"/>
          </a:p>
        </p:txBody>
      </p:sp>
      <p:pic>
        <p:nvPicPr>
          <p:cNvPr id="113670" name="Picture 6" descr="29"/>
          <p:cNvPicPr>
            <a:picLocks noChangeAspect="1" noChangeArrowheads="1"/>
          </p:cNvPicPr>
          <p:nvPr/>
        </p:nvPicPr>
        <p:blipFill>
          <a:blip r:embed="rId3" cstate="print">
            <a:lum bright="-12000" contrast="6000"/>
          </a:blip>
          <a:srcRect l="1157" r="3377" b="13507"/>
          <a:stretch>
            <a:fillRect/>
          </a:stretch>
        </p:blipFill>
        <p:spPr bwMode="auto">
          <a:xfrm>
            <a:off x="457200" y="2386013"/>
            <a:ext cx="3276600" cy="3252787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113671" name="Picture 7" descr="31"/>
          <p:cNvPicPr>
            <a:picLocks noChangeAspect="1" noChangeArrowheads="1"/>
          </p:cNvPicPr>
          <p:nvPr/>
        </p:nvPicPr>
        <p:blipFill>
          <a:blip r:embed="rId4" cstate="print">
            <a:lum bright="-12000" contrast="6000"/>
          </a:blip>
          <a:srcRect r="3102" b="7797"/>
          <a:stretch>
            <a:fillRect/>
          </a:stretch>
        </p:blipFill>
        <p:spPr bwMode="auto">
          <a:xfrm>
            <a:off x="5181600" y="1828800"/>
            <a:ext cx="3276600" cy="271780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  <p:transition>
    <p:split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838200" y="228600"/>
            <a:ext cx="7467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28600" y="1371600"/>
            <a:ext cx="8686800" cy="3141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0" hangingPunct="0"/>
            <a:r>
              <a:rPr lang="it-IT" sz="3200" b="1">
                <a:solidFill>
                  <a:schemeClr val="accent2"/>
                </a:solidFill>
              </a:rPr>
              <a:t>Patogenesi</a:t>
            </a:r>
          </a:p>
          <a:p>
            <a:pPr eaLnBrk="0" hangingPunct="0"/>
            <a:endParaRPr lang="it-IT" sz="2800" b="1">
              <a:solidFill>
                <a:schemeClr val="accent2"/>
              </a:solidFill>
            </a:endParaRPr>
          </a:p>
          <a:p>
            <a:pPr eaLnBrk="0" hangingPunct="0">
              <a:buFontTx/>
              <a:buChar char="•"/>
            </a:pPr>
            <a:r>
              <a:rPr lang="it-IT" sz="2800" b="1"/>
              <a:t> Interessa 1/10 000 della popolazione/anno</a:t>
            </a:r>
          </a:p>
          <a:p>
            <a:pPr eaLnBrk="0" hangingPunct="0">
              <a:buFontTx/>
              <a:buChar char="•"/>
            </a:pPr>
            <a:r>
              <a:rPr lang="it-IT" sz="2800" b="1"/>
              <a:t> Bilaterale nel 10% dei casi</a:t>
            </a:r>
          </a:p>
          <a:p>
            <a:pPr eaLnBrk="0" hangingPunct="0">
              <a:buFontTx/>
              <a:buChar char="•"/>
            </a:pPr>
            <a:r>
              <a:rPr lang="it-IT" sz="2800" b="1"/>
              <a:t> Rotture di retina causate da interazione tra trazione </a:t>
            </a:r>
          </a:p>
          <a:p>
            <a:pPr eaLnBrk="0" hangingPunct="0"/>
            <a:r>
              <a:rPr lang="it-IT" sz="2800" b="1"/>
              <a:t>  vitreoretinica e degenerazione retinica periferica</a:t>
            </a:r>
          </a:p>
          <a:p>
            <a:pPr eaLnBrk="0" hangingPunct="0"/>
            <a:r>
              <a:rPr lang="it-IT" sz="2800" b="1"/>
              <a:t>  predisponente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"/>
          <p:cNvPicPr>
            <a:picLocks noChangeAspect="1" noChangeArrowheads="1"/>
          </p:cNvPicPr>
          <p:nvPr/>
        </p:nvPicPr>
        <p:blipFill>
          <a:blip r:embed="rId2" cstate="print">
            <a:lum bright="-12000" contrast="6000"/>
          </a:blip>
          <a:srcRect l="2409" r="3740" b="8040"/>
          <a:stretch>
            <a:fillRect/>
          </a:stretch>
        </p:blipFill>
        <p:spPr bwMode="auto">
          <a:xfrm>
            <a:off x="2743200" y="1600200"/>
            <a:ext cx="5410200" cy="4297363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838200" y="228600"/>
            <a:ext cx="7467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</a:rPr>
              <a:t>Distacco di Retina Regmatogeno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228600" y="1371600"/>
            <a:ext cx="2543175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0" hangingPunct="0"/>
            <a:r>
              <a:rPr lang="it-IT" sz="2800" b="1">
                <a:solidFill>
                  <a:schemeClr val="accent2"/>
                </a:solidFill>
              </a:rPr>
              <a:t>Ora Serrata</a:t>
            </a:r>
            <a:endParaRPr lang="it-IT" sz="2800" b="1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isegno 1"/>
          <p:cNvPicPr>
            <a:picLocks noChangeAspect="1" noChangeArrowheads="1"/>
          </p:cNvPicPr>
          <p:nvPr/>
        </p:nvPicPr>
        <p:blipFill>
          <a:blip r:embed="rId2" cstate="print"/>
          <a:srcRect t="403" b="1588"/>
          <a:stretch>
            <a:fillRect/>
          </a:stretch>
        </p:blipFill>
        <p:spPr bwMode="auto">
          <a:xfrm>
            <a:off x="1979613" y="765175"/>
            <a:ext cx="5062537" cy="510540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026" descr="dschema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 l="10336" t="2055" r="10847" b="3949"/>
          <a:stretch>
            <a:fillRect/>
          </a:stretch>
        </p:blipFill>
        <p:spPr bwMode="auto">
          <a:xfrm>
            <a:off x="2268538" y="1052513"/>
            <a:ext cx="4648200" cy="464820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736</Words>
  <Application>Microsoft Office PowerPoint</Application>
  <PresentationFormat>Presentazione su schermo (4:3)</PresentationFormat>
  <Paragraphs>233</Paragraphs>
  <Slides>58</Slides>
  <Notes>0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58</vt:i4>
      </vt:variant>
    </vt:vector>
  </HeadingPairs>
  <TitlesOfParts>
    <vt:vector size="62" baseType="lpstr">
      <vt:lpstr>Times New Roman</vt:lpstr>
      <vt:lpstr>Wingdings</vt:lpstr>
      <vt:lpstr>Struttura predefinita</vt:lpstr>
      <vt:lpstr>Fotografia di MS Photo Editor 3.0</vt:lpstr>
      <vt:lpstr>Diapositiva 1</vt:lpstr>
      <vt:lpstr>Diapositiva 2</vt:lpstr>
      <vt:lpstr>Rapporto di continuità (EPR-Neuriretina)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Dott.ssa Costa</dc:creator>
  <cp:lastModifiedBy>PC08</cp:lastModifiedBy>
  <cp:revision>61</cp:revision>
  <dcterms:created xsi:type="dcterms:W3CDTF">2002-08-30T08:10:08Z</dcterms:created>
  <dcterms:modified xsi:type="dcterms:W3CDTF">2014-07-16T14:28:42Z</dcterms:modified>
</cp:coreProperties>
</file>