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Lst>
  <p:notesMasterIdLst>
    <p:notesMasterId r:id="rId61"/>
  </p:notesMasterIdLst>
  <p:handoutMasterIdLst>
    <p:handoutMasterId r:id="rId62"/>
  </p:handoutMasterIdLst>
  <p:sldIdLst>
    <p:sldId id="256" r:id="rId2"/>
    <p:sldId id="310" r:id="rId3"/>
    <p:sldId id="305" r:id="rId4"/>
    <p:sldId id="306" r:id="rId5"/>
    <p:sldId id="307" r:id="rId6"/>
    <p:sldId id="308" r:id="rId7"/>
    <p:sldId id="309" r:id="rId8"/>
    <p:sldId id="339" r:id="rId9"/>
    <p:sldId id="313" r:id="rId10"/>
    <p:sldId id="317" r:id="rId11"/>
    <p:sldId id="280" r:id="rId12"/>
    <p:sldId id="311" r:id="rId13"/>
    <p:sldId id="278" r:id="rId14"/>
    <p:sldId id="282" r:id="rId15"/>
    <p:sldId id="316" r:id="rId16"/>
    <p:sldId id="301" r:id="rId17"/>
    <p:sldId id="302" r:id="rId18"/>
    <p:sldId id="303" r:id="rId19"/>
    <p:sldId id="258" r:id="rId20"/>
    <p:sldId id="314" r:id="rId21"/>
    <p:sldId id="323" r:id="rId22"/>
    <p:sldId id="324" r:id="rId23"/>
    <p:sldId id="340" r:id="rId24"/>
    <p:sldId id="315" r:id="rId25"/>
    <p:sldId id="259" r:id="rId26"/>
    <p:sldId id="296" r:id="rId27"/>
    <p:sldId id="283" r:id="rId28"/>
    <p:sldId id="318" r:id="rId29"/>
    <p:sldId id="299" r:id="rId30"/>
    <p:sldId id="260" r:id="rId31"/>
    <p:sldId id="288" r:id="rId32"/>
    <p:sldId id="293" r:id="rId33"/>
    <p:sldId id="261" r:id="rId34"/>
    <p:sldId id="297" r:id="rId35"/>
    <p:sldId id="262" r:id="rId36"/>
    <p:sldId id="294" r:id="rId37"/>
    <p:sldId id="295" r:id="rId38"/>
    <p:sldId id="263" r:id="rId39"/>
    <p:sldId id="300" r:id="rId40"/>
    <p:sldId id="285" r:id="rId41"/>
    <p:sldId id="291" r:id="rId42"/>
    <p:sldId id="298" r:id="rId43"/>
    <p:sldId id="264" r:id="rId44"/>
    <p:sldId id="286" r:id="rId45"/>
    <p:sldId id="287" r:id="rId46"/>
    <p:sldId id="320" r:id="rId47"/>
    <p:sldId id="321" r:id="rId48"/>
    <p:sldId id="322" r:id="rId49"/>
    <p:sldId id="265" r:id="rId50"/>
    <p:sldId id="304" r:id="rId51"/>
    <p:sldId id="325" r:id="rId52"/>
    <p:sldId id="326" r:id="rId53"/>
    <p:sldId id="327" r:id="rId54"/>
    <p:sldId id="328" r:id="rId55"/>
    <p:sldId id="333" r:id="rId56"/>
    <p:sldId id="334" r:id="rId57"/>
    <p:sldId id="336" r:id="rId58"/>
    <p:sldId id="337" r:id="rId59"/>
    <p:sldId id="335" r:id="rId60"/>
  </p:sldIdLst>
  <p:sldSz cx="9144000" cy="6858000" type="screen4x3"/>
  <p:notesSz cx="6858000" cy="9144000"/>
  <p:defaultTextStyle>
    <a:defPPr>
      <a:defRPr lang="it-IT"/>
    </a:defPPr>
    <a:lvl1pPr algn="l" rtl="0" fontAlgn="base">
      <a:spcBef>
        <a:spcPct val="0"/>
      </a:spcBef>
      <a:spcAft>
        <a:spcPct val="0"/>
      </a:spcAft>
      <a:defRPr kern="1200">
        <a:solidFill>
          <a:schemeClr val="tx1"/>
        </a:solidFill>
        <a:latin typeface="Garamond" pitchFamily="18" charset="0"/>
        <a:ea typeface="+mn-ea"/>
        <a:cs typeface="+mn-cs"/>
      </a:defRPr>
    </a:lvl1pPr>
    <a:lvl2pPr marL="457200" algn="l" rtl="0" fontAlgn="base">
      <a:spcBef>
        <a:spcPct val="0"/>
      </a:spcBef>
      <a:spcAft>
        <a:spcPct val="0"/>
      </a:spcAft>
      <a:defRPr kern="1200">
        <a:solidFill>
          <a:schemeClr val="tx1"/>
        </a:solidFill>
        <a:latin typeface="Garamond" pitchFamily="18" charset="0"/>
        <a:ea typeface="+mn-ea"/>
        <a:cs typeface="+mn-cs"/>
      </a:defRPr>
    </a:lvl2pPr>
    <a:lvl3pPr marL="914400" algn="l" rtl="0" fontAlgn="base">
      <a:spcBef>
        <a:spcPct val="0"/>
      </a:spcBef>
      <a:spcAft>
        <a:spcPct val="0"/>
      </a:spcAft>
      <a:defRPr kern="1200">
        <a:solidFill>
          <a:schemeClr val="tx1"/>
        </a:solidFill>
        <a:latin typeface="Garamond" pitchFamily="18" charset="0"/>
        <a:ea typeface="+mn-ea"/>
        <a:cs typeface="+mn-cs"/>
      </a:defRPr>
    </a:lvl3pPr>
    <a:lvl4pPr marL="1371600" algn="l" rtl="0" fontAlgn="base">
      <a:spcBef>
        <a:spcPct val="0"/>
      </a:spcBef>
      <a:spcAft>
        <a:spcPct val="0"/>
      </a:spcAft>
      <a:defRPr kern="1200">
        <a:solidFill>
          <a:schemeClr val="tx1"/>
        </a:solidFill>
        <a:latin typeface="Garamond" pitchFamily="18" charset="0"/>
        <a:ea typeface="+mn-ea"/>
        <a:cs typeface="+mn-cs"/>
      </a:defRPr>
    </a:lvl4pPr>
    <a:lvl5pPr marL="1828800" algn="l" rtl="0" fontAlgn="base">
      <a:spcBef>
        <a:spcPct val="0"/>
      </a:spcBef>
      <a:spcAft>
        <a:spcPct val="0"/>
      </a:spcAft>
      <a:defRPr kern="1200">
        <a:solidFill>
          <a:schemeClr val="tx1"/>
        </a:solidFill>
        <a:latin typeface="Garamond" pitchFamily="18" charset="0"/>
        <a:ea typeface="+mn-ea"/>
        <a:cs typeface="+mn-cs"/>
      </a:defRPr>
    </a:lvl5pPr>
    <a:lvl6pPr marL="2286000" algn="l" defTabSz="914400" rtl="0" eaLnBrk="1" latinLnBrk="0" hangingPunct="1">
      <a:defRPr kern="1200">
        <a:solidFill>
          <a:schemeClr val="tx1"/>
        </a:solidFill>
        <a:latin typeface="Garamond" pitchFamily="18" charset="0"/>
        <a:ea typeface="+mn-ea"/>
        <a:cs typeface="+mn-cs"/>
      </a:defRPr>
    </a:lvl6pPr>
    <a:lvl7pPr marL="2743200" algn="l" defTabSz="914400" rtl="0" eaLnBrk="1" latinLnBrk="0" hangingPunct="1">
      <a:defRPr kern="1200">
        <a:solidFill>
          <a:schemeClr val="tx1"/>
        </a:solidFill>
        <a:latin typeface="Garamond" pitchFamily="18" charset="0"/>
        <a:ea typeface="+mn-ea"/>
        <a:cs typeface="+mn-cs"/>
      </a:defRPr>
    </a:lvl7pPr>
    <a:lvl8pPr marL="3200400" algn="l" defTabSz="914400" rtl="0" eaLnBrk="1" latinLnBrk="0" hangingPunct="1">
      <a:defRPr kern="1200">
        <a:solidFill>
          <a:schemeClr val="tx1"/>
        </a:solidFill>
        <a:latin typeface="Garamond" pitchFamily="18" charset="0"/>
        <a:ea typeface="+mn-ea"/>
        <a:cs typeface="+mn-cs"/>
      </a:defRPr>
    </a:lvl8pPr>
    <a:lvl9pPr marL="3657600" algn="l" defTabSz="914400" rtl="0" eaLnBrk="1" latinLnBrk="0" hangingPunct="1">
      <a:defRPr kern="1200">
        <a:solidFill>
          <a:schemeClr val="tx1"/>
        </a:solidFill>
        <a:latin typeface="Garamond"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schemeClr val="tx1"/>
    </p:penClr>
  </p:showPr>
  <p:clrMru>
    <a:srgbClr val="CC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horzBarState="maximized">
    <p:restoredLeft sz="15620"/>
    <p:restoredTop sz="94660"/>
  </p:normalViewPr>
  <p:slideViewPr>
    <p:cSldViewPr>
      <p:cViewPr>
        <p:scale>
          <a:sx n="66" d="100"/>
          <a:sy n="66" d="100"/>
        </p:scale>
        <p:origin x="-2142" y="-2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7" d="100"/>
          <a:sy n="57" d="100"/>
        </p:scale>
        <p:origin x="-1788" y="-7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73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it-IT"/>
          </a:p>
        </p:txBody>
      </p:sp>
      <p:sp>
        <p:nvSpPr>
          <p:cNvPr id="18739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it-IT"/>
          </a:p>
        </p:txBody>
      </p:sp>
      <p:sp>
        <p:nvSpPr>
          <p:cNvPr id="18739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it-IT"/>
          </a:p>
        </p:txBody>
      </p:sp>
      <p:sp>
        <p:nvSpPr>
          <p:cNvPr id="18739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D9D86E56-FD7D-4272-91A5-C5FEC3350AD5}" type="slidenum">
              <a:rPr lang="it-IT"/>
              <a:pPr/>
              <a:t>‹N›</a:t>
            </a:fld>
            <a:endParaRPr lang="it-IT"/>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it-IT"/>
          </a:p>
        </p:txBody>
      </p:sp>
      <p:sp>
        <p:nvSpPr>
          <p:cNvPr id="7680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it-IT"/>
          </a:p>
        </p:txBody>
      </p:sp>
      <p:sp>
        <p:nvSpPr>
          <p:cNvPr id="768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7680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7680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it-IT"/>
          </a:p>
        </p:txBody>
      </p:sp>
      <p:sp>
        <p:nvSpPr>
          <p:cNvPr id="7680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ACD4ABB6-75BF-4FB9-8660-F570350757DF}" type="slidenum">
              <a:rPr lang="it-IT"/>
              <a:pPr/>
              <a:t>‹N›</a:t>
            </a:fld>
            <a:endParaRPr lang="it-IT"/>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864DE1-636E-45D7-AD7A-95A610D652E3}" type="slidenum">
              <a:rPr lang="it-IT"/>
              <a:pPr/>
              <a:t>1</a:t>
            </a:fld>
            <a:endParaRPr lang="it-IT"/>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51299D-823D-41A6-B5F0-4073B8FCCED5}" type="slidenum">
              <a:rPr lang="it-IT"/>
              <a:pPr/>
              <a:t>13</a:t>
            </a:fld>
            <a:endParaRPr lang="it-IT"/>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26E561-C142-47C2-98D1-D73D5F4C4FC2}" type="slidenum">
              <a:rPr lang="it-IT"/>
              <a:pPr/>
              <a:t>14</a:t>
            </a:fld>
            <a:endParaRPr lang="it-IT"/>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4D6DDE-9F93-4A24-84ED-3926ADF33B66}" type="slidenum">
              <a:rPr lang="it-IT"/>
              <a:pPr/>
              <a:t>16</a:t>
            </a:fld>
            <a:endParaRPr lang="it-IT"/>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FF165C-0603-41EE-8498-F9B89013891E}" type="slidenum">
              <a:rPr lang="it-IT"/>
              <a:pPr/>
              <a:t>17</a:t>
            </a:fld>
            <a:endParaRPr lang="it-IT"/>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3FFECC-EFD9-4668-890C-88118C51C360}" type="slidenum">
              <a:rPr lang="it-IT"/>
              <a:pPr/>
              <a:t>18</a:t>
            </a:fld>
            <a:endParaRPr lang="it-IT"/>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6DA6CB-7FDC-4CE0-826F-FF2E897F1CDA}" type="slidenum">
              <a:rPr lang="it-IT"/>
              <a:pPr/>
              <a:t>19</a:t>
            </a:fld>
            <a:endParaRPr lang="it-IT"/>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A023F3-6252-4A85-AC67-CA4539B3B443}" type="slidenum">
              <a:rPr lang="it-IT"/>
              <a:pPr/>
              <a:t>25</a:t>
            </a:fld>
            <a:endParaRPr lang="it-IT"/>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187167-1A5E-48BC-A756-C1CDF7E198B8}" type="slidenum">
              <a:rPr lang="it-IT"/>
              <a:pPr/>
              <a:t>26</a:t>
            </a:fld>
            <a:endParaRPr lang="it-IT"/>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62BE86-0BDD-4243-88E2-60C2D49A54BE}" type="slidenum">
              <a:rPr lang="it-IT"/>
              <a:pPr/>
              <a:t>27</a:t>
            </a:fld>
            <a:endParaRPr lang="it-IT"/>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5DB33F-B317-4309-95EE-6D45EC50ECCA}" type="slidenum">
              <a:rPr lang="it-IT"/>
              <a:pPr/>
              <a:t>29</a:t>
            </a:fld>
            <a:endParaRPr lang="it-IT"/>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p:txBody>
          <a:bodyPr/>
          <a:lstStyle/>
          <a:p>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070609-C14F-48BD-A448-80719059A9EC}" type="slidenum">
              <a:rPr lang="it-IT"/>
              <a:pPr/>
              <a:t>2</a:t>
            </a:fld>
            <a:endParaRPr lang="it-IT"/>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p:txBody>
          <a:bodyPr/>
          <a:lstStyle/>
          <a:p>
            <a:endParaRPr 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7DFC68-B9A3-4552-BE26-0687D762632E}" type="slidenum">
              <a:rPr lang="it-IT"/>
              <a:pPr/>
              <a:t>30</a:t>
            </a:fld>
            <a:endParaRPr lang="it-IT"/>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p:txBody>
          <a:bodyPr/>
          <a:lstStyle/>
          <a:p>
            <a:endParaRPr 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65E02B-AA49-4AD5-A9CD-84D1792484D5}" type="slidenum">
              <a:rPr lang="it-IT"/>
              <a:pPr/>
              <a:t>31</a:t>
            </a:fld>
            <a:endParaRPr lang="it-IT"/>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p:txBody>
          <a:bodyPr/>
          <a:lstStyle/>
          <a:p>
            <a:endParaRPr 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5FD8BC-C152-45EB-9C75-3E14E998DA2D}" type="slidenum">
              <a:rPr lang="it-IT"/>
              <a:pPr/>
              <a:t>32</a:t>
            </a:fld>
            <a:endParaRPr lang="it-IT"/>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p:txBody>
          <a:bodyPr/>
          <a:lstStyle/>
          <a:p>
            <a:endParaRPr 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8ADA79-425F-4308-8C8A-C3DF604B7DDB}" type="slidenum">
              <a:rPr lang="it-IT"/>
              <a:pPr/>
              <a:t>33</a:t>
            </a:fld>
            <a:endParaRPr lang="it-IT"/>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p:txBody>
          <a:bodyPr/>
          <a:lstStyle/>
          <a:p>
            <a:endParaRPr 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E61AAB-FA9B-46FB-8A66-1B400A002859}" type="slidenum">
              <a:rPr lang="it-IT"/>
              <a:pPr/>
              <a:t>34</a:t>
            </a:fld>
            <a:endParaRPr lang="it-IT"/>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p:txBody>
          <a:bodyPr/>
          <a:lstStyle/>
          <a:p>
            <a:endParaRPr 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202B06-4CC4-4AA2-9FA8-CEA4E260B8D7}" type="slidenum">
              <a:rPr lang="it-IT"/>
              <a:pPr/>
              <a:t>35</a:t>
            </a:fld>
            <a:endParaRPr lang="it-IT"/>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5220B4-52D6-426F-A9D8-DA6EAC915B12}" type="slidenum">
              <a:rPr lang="it-IT"/>
              <a:pPr/>
              <a:t>36</a:t>
            </a:fld>
            <a:endParaRPr lang="it-IT"/>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p:txBody>
          <a:bodyPr/>
          <a:lstStyle/>
          <a:p>
            <a:endParaRPr 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139773-71E8-4E95-AF6B-56A8FAC043A4}" type="slidenum">
              <a:rPr lang="it-IT"/>
              <a:pPr/>
              <a:t>37</a:t>
            </a:fld>
            <a:endParaRPr lang="it-IT"/>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p:txBody>
          <a:bodyPr/>
          <a:lstStyle/>
          <a:p>
            <a:endParaRPr 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02A1E7-64C6-49AA-8B51-FE9073447E6B}" type="slidenum">
              <a:rPr lang="it-IT"/>
              <a:pPr/>
              <a:t>38</a:t>
            </a:fld>
            <a:endParaRPr lang="it-IT"/>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p:txBody>
          <a:bodyPr/>
          <a:lstStyle/>
          <a:p>
            <a:endParaRPr 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656FB2-F96A-4D3E-B670-8EFD3373A2B8}" type="slidenum">
              <a:rPr lang="it-IT"/>
              <a:pPr/>
              <a:t>39</a:t>
            </a:fld>
            <a:endParaRPr lang="it-IT"/>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p:txBody>
          <a:bodyPr/>
          <a:lstStyle/>
          <a:p>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6F1A20-CBE3-4073-B7E8-237D70CE5623}" type="slidenum">
              <a:rPr lang="it-IT"/>
              <a:pPr/>
              <a:t>3</a:t>
            </a:fld>
            <a:endParaRPr lang="it-IT"/>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p:txBody>
          <a:bodyPr/>
          <a:lstStyle/>
          <a:p>
            <a:endParaRPr 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665E95-6B4E-4C7C-841A-526D2DB5100C}" type="slidenum">
              <a:rPr lang="it-IT"/>
              <a:pPr/>
              <a:t>40</a:t>
            </a:fld>
            <a:endParaRPr lang="it-IT"/>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endParaRPr 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E5ED0F-E1BD-4594-B40C-5EEF21746CA2}" type="slidenum">
              <a:rPr lang="it-IT"/>
              <a:pPr/>
              <a:t>41</a:t>
            </a:fld>
            <a:endParaRPr lang="it-IT"/>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p:txBody>
          <a:bodyPr/>
          <a:lstStyle/>
          <a:p>
            <a:endParaRPr 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5AA40A-8913-482D-B38E-EEA2D0908975}" type="slidenum">
              <a:rPr lang="it-IT"/>
              <a:pPr/>
              <a:t>42</a:t>
            </a:fld>
            <a:endParaRPr lang="it-IT"/>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p:txBody>
          <a:bodyPr/>
          <a:lstStyle/>
          <a:p>
            <a:endParaRPr 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1C4649-FDA7-4708-B29A-8A28A7B048C5}" type="slidenum">
              <a:rPr lang="it-IT"/>
              <a:pPr/>
              <a:t>43</a:t>
            </a:fld>
            <a:endParaRPr lang="it-IT"/>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p:txBody>
          <a:bodyPr/>
          <a:lstStyle/>
          <a:p>
            <a:endParaRPr 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B2D6F6-4941-4394-8A32-6E745413DF95}" type="slidenum">
              <a:rPr lang="it-IT"/>
              <a:pPr/>
              <a:t>44</a:t>
            </a:fld>
            <a:endParaRPr lang="it-IT"/>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p:txBody>
          <a:bodyPr/>
          <a:lstStyle/>
          <a:p>
            <a:endParaRPr 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31B1FF-C4F5-4920-9377-4F743F1F912B}" type="slidenum">
              <a:rPr lang="it-IT"/>
              <a:pPr/>
              <a:t>45</a:t>
            </a:fld>
            <a:endParaRPr lang="it-IT"/>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p:txBody>
          <a:bodyPr/>
          <a:lstStyle/>
          <a:p>
            <a:endParaRPr 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F2DF79-C1D2-486F-B1DC-D7B96EDCEE67}" type="slidenum">
              <a:rPr lang="it-IT"/>
              <a:pPr/>
              <a:t>49</a:t>
            </a:fld>
            <a:endParaRPr lang="it-IT"/>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p:txBody>
          <a:bodyPr/>
          <a:lstStyle/>
          <a:p>
            <a:endParaRPr 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7AD2F1-6167-463D-B03C-80FB8F42BF57}" type="slidenum">
              <a:rPr lang="it-IT"/>
              <a:pPr/>
              <a:t>50</a:t>
            </a:fld>
            <a:endParaRPr lang="it-IT"/>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p:txBody>
          <a:bodyPr/>
          <a:lstStyle/>
          <a:p>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B4B04B-675F-4A78-A246-2AFAF56BB85B}" type="slidenum">
              <a:rPr lang="it-IT"/>
              <a:pPr/>
              <a:t>4</a:t>
            </a:fld>
            <a:endParaRPr lang="it-IT"/>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p:txBody>
          <a:bodyPr/>
          <a:lstStyle/>
          <a:p>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C9EBE6-C148-40FE-A0ED-0DB7AFA7446D}" type="slidenum">
              <a:rPr lang="it-IT"/>
              <a:pPr/>
              <a:t>5</a:t>
            </a:fld>
            <a:endParaRPr lang="it-IT"/>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p:txBody>
          <a:bodyPr/>
          <a:lstStyle/>
          <a:p>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7EF8C5-59FF-4DFA-B220-02738E7A8137}" type="slidenum">
              <a:rPr lang="it-IT"/>
              <a:pPr/>
              <a:t>6</a:t>
            </a:fld>
            <a:endParaRPr lang="it-IT"/>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p:txBody>
          <a:bodyPr/>
          <a:lstStyle/>
          <a:p>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D7DDE5-B535-49E5-A6EF-B40803E5266A}" type="slidenum">
              <a:rPr lang="it-IT"/>
              <a:pPr/>
              <a:t>7</a:t>
            </a:fld>
            <a:endParaRPr lang="it-IT"/>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7A5C35-1CAD-4544-B63E-5494BFC13EEA}" type="slidenum">
              <a:rPr lang="it-IT"/>
              <a:pPr/>
              <a:t>11</a:t>
            </a:fld>
            <a:endParaRPr lang="it-IT"/>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p:txBody>
          <a:bodyPr/>
          <a:lstStyle/>
          <a:p>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CBE5A6-25C0-4BBF-BEB2-A571862406E1}" type="slidenum">
              <a:rPr lang="it-IT"/>
              <a:pPr/>
              <a:t>12</a:t>
            </a:fld>
            <a:endParaRPr lang="it-IT"/>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9218" name="Group 2"/>
          <p:cNvGrpSpPr>
            <a:grpSpLocks/>
          </p:cNvGrpSpPr>
          <p:nvPr/>
        </p:nvGrpSpPr>
        <p:grpSpPr bwMode="auto">
          <a:xfrm>
            <a:off x="0" y="0"/>
            <a:ext cx="9140825" cy="6850063"/>
            <a:chOff x="0" y="0"/>
            <a:chExt cx="5758" cy="4315"/>
          </a:xfrm>
        </p:grpSpPr>
        <p:grpSp>
          <p:nvGrpSpPr>
            <p:cNvPr id="9219" name="Group 3"/>
            <p:cNvGrpSpPr>
              <a:grpSpLocks/>
            </p:cNvGrpSpPr>
            <p:nvPr userDrawn="1"/>
          </p:nvGrpSpPr>
          <p:grpSpPr bwMode="auto">
            <a:xfrm>
              <a:off x="1728" y="2230"/>
              <a:ext cx="4027" cy="2085"/>
              <a:chOff x="1728" y="2230"/>
              <a:chExt cx="4027" cy="2085"/>
            </a:xfrm>
          </p:grpSpPr>
          <p:sp>
            <p:nvSpPr>
              <p:cNvPr id="9220"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endParaRPr lang="it-IT"/>
              </a:p>
            </p:txBody>
          </p:sp>
          <p:sp>
            <p:nvSpPr>
              <p:cNvPr id="9221"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endParaRPr lang="it-IT"/>
              </a:p>
            </p:txBody>
          </p:sp>
          <p:sp>
            <p:nvSpPr>
              <p:cNvPr id="9222"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endParaRPr lang="it-IT"/>
              </a:p>
            </p:txBody>
          </p:sp>
          <p:sp>
            <p:nvSpPr>
              <p:cNvPr id="9223"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endParaRPr lang="it-IT"/>
              </a:p>
            </p:txBody>
          </p:sp>
          <p:sp>
            <p:nvSpPr>
              <p:cNvPr id="9224"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endParaRPr lang="it-IT"/>
              </a:p>
            </p:txBody>
          </p:sp>
        </p:grpSp>
        <p:sp>
          <p:nvSpPr>
            <p:cNvPr id="9225"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it-IT"/>
            </a:p>
          </p:txBody>
        </p:sp>
        <p:sp>
          <p:nvSpPr>
            <p:cNvPr id="9226"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endParaRPr lang="it-IT"/>
            </a:p>
          </p:txBody>
        </p:sp>
      </p:grpSp>
      <p:sp>
        <p:nvSpPr>
          <p:cNvPr id="9227" name="Rectangle 11"/>
          <p:cNvSpPr>
            <a:spLocks noGrp="1" noChangeArrowheads="1"/>
          </p:cNvSpPr>
          <p:nvPr>
            <p:ph type="ctrTitle" sz="quarter"/>
          </p:nvPr>
        </p:nvSpPr>
        <p:spPr>
          <a:xfrm>
            <a:off x="685800" y="1736725"/>
            <a:ext cx="7772400" cy="1920875"/>
          </a:xfrm>
        </p:spPr>
        <p:txBody>
          <a:bodyPr/>
          <a:lstStyle>
            <a:lvl1pPr>
              <a:defRPr sz="6000"/>
            </a:lvl1pPr>
          </a:lstStyle>
          <a:p>
            <a:r>
              <a:rPr lang="it-IT"/>
              <a:t>Fare clic per modificare lo stile del titolo</a:t>
            </a:r>
          </a:p>
        </p:txBody>
      </p:sp>
      <p:sp>
        <p:nvSpPr>
          <p:cNvPr id="922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it-IT"/>
              <a:t>Fare clic per modificare lo stile del sottotitolo dello schema</a:t>
            </a:r>
          </a:p>
        </p:txBody>
      </p:sp>
      <p:sp>
        <p:nvSpPr>
          <p:cNvPr id="9229" name="Rectangle 13"/>
          <p:cNvSpPr>
            <a:spLocks noGrp="1" noChangeArrowheads="1"/>
          </p:cNvSpPr>
          <p:nvPr>
            <p:ph type="dt" sz="quarter" idx="2"/>
          </p:nvPr>
        </p:nvSpPr>
        <p:spPr>
          <a:xfrm>
            <a:off x="457200" y="6248400"/>
            <a:ext cx="2133600" cy="476250"/>
          </a:xfrm>
        </p:spPr>
        <p:txBody>
          <a:bodyPr/>
          <a:lstStyle>
            <a:lvl1pPr>
              <a:defRPr/>
            </a:lvl1pPr>
          </a:lstStyle>
          <a:p>
            <a:endParaRPr lang="it-IT"/>
          </a:p>
        </p:txBody>
      </p:sp>
      <p:sp>
        <p:nvSpPr>
          <p:cNvPr id="9230" name="Rectangle 14"/>
          <p:cNvSpPr>
            <a:spLocks noGrp="1" noChangeArrowheads="1"/>
          </p:cNvSpPr>
          <p:nvPr>
            <p:ph type="ftr" sz="quarter" idx="3"/>
          </p:nvPr>
        </p:nvSpPr>
        <p:spPr>
          <a:xfrm>
            <a:off x="3124200" y="6251575"/>
            <a:ext cx="2895600" cy="476250"/>
          </a:xfrm>
        </p:spPr>
        <p:txBody>
          <a:bodyPr/>
          <a:lstStyle>
            <a:lvl1pPr>
              <a:defRPr/>
            </a:lvl1pPr>
          </a:lstStyle>
          <a:p>
            <a:endParaRPr lang="it-IT"/>
          </a:p>
        </p:txBody>
      </p:sp>
      <p:sp>
        <p:nvSpPr>
          <p:cNvPr id="9231" name="Rectangle 15"/>
          <p:cNvSpPr>
            <a:spLocks noGrp="1" noChangeArrowheads="1"/>
          </p:cNvSpPr>
          <p:nvPr>
            <p:ph type="sldNum" sz="quarter" idx="4"/>
          </p:nvPr>
        </p:nvSpPr>
        <p:spPr>
          <a:xfrm>
            <a:off x="6553200" y="6254750"/>
            <a:ext cx="2133600" cy="476250"/>
          </a:xfrm>
        </p:spPr>
        <p:txBody>
          <a:bodyPr/>
          <a:lstStyle>
            <a:lvl1pPr>
              <a:defRPr/>
            </a:lvl1pPr>
          </a:lstStyle>
          <a:p>
            <a:fld id="{2F43A0A4-647A-485F-9ED2-EC4B5CFDA31A}" type="slidenum">
              <a:rPr lang="it-IT"/>
              <a:pPr/>
              <a:t>‹N›</a:t>
            </a:fld>
            <a:endParaRPr lang="it-IT"/>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p>
        </p:txBody>
      </p:sp>
      <p:sp>
        <p:nvSpPr>
          <p:cNvPr id="5" name="Segnaposto numero diapositiva 4"/>
          <p:cNvSpPr>
            <a:spLocks noGrp="1"/>
          </p:cNvSpPr>
          <p:nvPr>
            <p:ph type="sldNum" sz="quarter" idx="11"/>
          </p:nvPr>
        </p:nvSpPr>
        <p:spPr/>
        <p:txBody>
          <a:bodyPr/>
          <a:lstStyle>
            <a:lvl1pPr>
              <a:defRPr/>
            </a:lvl1pPr>
          </a:lstStyle>
          <a:p>
            <a:fld id="{EC287893-5E69-436D-91CC-C17A1ED0D618}" type="slidenum">
              <a:rPr lang="it-IT"/>
              <a:pPr/>
              <a:t>‹N›</a:t>
            </a:fld>
            <a:endParaRPr lang="it-IT"/>
          </a:p>
        </p:txBody>
      </p:sp>
      <p:sp>
        <p:nvSpPr>
          <p:cNvPr id="6" name="Segnaposto piè di pagina 5"/>
          <p:cNvSpPr>
            <a:spLocks noGrp="1"/>
          </p:cNvSpPr>
          <p:nvPr>
            <p:ph type="ftr" sz="quarter" idx="12"/>
          </p:nvPr>
        </p:nvSpPr>
        <p:spPr/>
        <p:txBody>
          <a:bodyPr/>
          <a:lstStyle>
            <a:lvl1pPr>
              <a:defRPr/>
            </a:lvl1pPr>
          </a:lstStyle>
          <a:p>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p>
        </p:txBody>
      </p:sp>
      <p:sp>
        <p:nvSpPr>
          <p:cNvPr id="5" name="Segnaposto numero diapositiva 4"/>
          <p:cNvSpPr>
            <a:spLocks noGrp="1"/>
          </p:cNvSpPr>
          <p:nvPr>
            <p:ph type="sldNum" sz="quarter" idx="11"/>
          </p:nvPr>
        </p:nvSpPr>
        <p:spPr/>
        <p:txBody>
          <a:bodyPr/>
          <a:lstStyle>
            <a:lvl1pPr>
              <a:defRPr/>
            </a:lvl1pPr>
          </a:lstStyle>
          <a:p>
            <a:fld id="{7A145782-1188-4D6C-BC12-4D7C5EAA7355}" type="slidenum">
              <a:rPr lang="it-IT"/>
              <a:pPr/>
              <a:t>‹N›</a:t>
            </a:fld>
            <a:endParaRPr lang="it-IT"/>
          </a:p>
        </p:txBody>
      </p:sp>
      <p:sp>
        <p:nvSpPr>
          <p:cNvPr id="6" name="Segnaposto piè di pagina 5"/>
          <p:cNvSpPr>
            <a:spLocks noGrp="1"/>
          </p:cNvSpPr>
          <p:nvPr>
            <p:ph type="ftr" sz="quarter" idx="12"/>
          </p:nvPr>
        </p:nvSpPr>
        <p:spPr/>
        <p:txBody>
          <a:bodyPr/>
          <a:lstStyle>
            <a:lvl1pPr>
              <a:defRPr/>
            </a:lvl1pPr>
          </a:lstStyle>
          <a:p>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p>
        </p:txBody>
      </p:sp>
      <p:sp>
        <p:nvSpPr>
          <p:cNvPr id="5" name="Segnaposto numero diapositiva 4"/>
          <p:cNvSpPr>
            <a:spLocks noGrp="1"/>
          </p:cNvSpPr>
          <p:nvPr>
            <p:ph type="sldNum" sz="quarter" idx="11"/>
          </p:nvPr>
        </p:nvSpPr>
        <p:spPr/>
        <p:txBody>
          <a:bodyPr/>
          <a:lstStyle>
            <a:lvl1pPr>
              <a:defRPr/>
            </a:lvl1pPr>
          </a:lstStyle>
          <a:p>
            <a:fld id="{45F2EFF6-255A-4710-BCA2-6D031D659868}" type="slidenum">
              <a:rPr lang="it-IT"/>
              <a:pPr/>
              <a:t>‹N›</a:t>
            </a:fld>
            <a:endParaRPr lang="it-IT"/>
          </a:p>
        </p:txBody>
      </p:sp>
      <p:sp>
        <p:nvSpPr>
          <p:cNvPr id="6" name="Segnaposto piè di pagina 5"/>
          <p:cNvSpPr>
            <a:spLocks noGrp="1"/>
          </p:cNvSpPr>
          <p:nvPr>
            <p:ph type="ftr" sz="quarter" idx="12"/>
          </p:nvPr>
        </p:nvSpPr>
        <p:spPr/>
        <p:txBody>
          <a:bodyPr/>
          <a:lstStyle>
            <a:lvl1pPr>
              <a:defRPr/>
            </a:lvl1pPr>
          </a:lstStyle>
          <a:p>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p>
        </p:txBody>
      </p:sp>
      <p:sp>
        <p:nvSpPr>
          <p:cNvPr id="5" name="Segnaposto numero diapositiva 4"/>
          <p:cNvSpPr>
            <a:spLocks noGrp="1"/>
          </p:cNvSpPr>
          <p:nvPr>
            <p:ph type="sldNum" sz="quarter" idx="11"/>
          </p:nvPr>
        </p:nvSpPr>
        <p:spPr/>
        <p:txBody>
          <a:bodyPr/>
          <a:lstStyle>
            <a:lvl1pPr>
              <a:defRPr/>
            </a:lvl1pPr>
          </a:lstStyle>
          <a:p>
            <a:fld id="{EA3DF18B-62F2-48F6-B9F0-5ED3F685BE65}" type="slidenum">
              <a:rPr lang="it-IT"/>
              <a:pPr/>
              <a:t>‹N›</a:t>
            </a:fld>
            <a:endParaRPr lang="it-IT"/>
          </a:p>
        </p:txBody>
      </p:sp>
      <p:sp>
        <p:nvSpPr>
          <p:cNvPr id="6" name="Segnaposto piè di pagina 5"/>
          <p:cNvSpPr>
            <a:spLocks noGrp="1"/>
          </p:cNvSpPr>
          <p:nvPr>
            <p:ph type="ftr" sz="quarter" idx="12"/>
          </p:nvPr>
        </p:nvSpPr>
        <p:spPr/>
        <p:txBody>
          <a:bodyPr/>
          <a:lstStyle>
            <a:lvl1pPr>
              <a:defRPr/>
            </a:lvl1pPr>
          </a:lstStyle>
          <a:p>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p>
        </p:txBody>
      </p:sp>
      <p:sp>
        <p:nvSpPr>
          <p:cNvPr id="6" name="Segnaposto numero diapositiva 5"/>
          <p:cNvSpPr>
            <a:spLocks noGrp="1"/>
          </p:cNvSpPr>
          <p:nvPr>
            <p:ph type="sldNum" sz="quarter" idx="11"/>
          </p:nvPr>
        </p:nvSpPr>
        <p:spPr/>
        <p:txBody>
          <a:bodyPr/>
          <a:lstStyle>
            <a:lvl1pPr>
              <a:defRPr/>
            </a:lvl1pPr>
          </a:lstStyle>
          <a:p>
            <a:fld id="{8496697E-8ED6-41C0-A005-0DB62B20C361}" type="slidenum">
              <a:rPr lang="it-IT"/>
              <a:pPr/>
              <a:t>‹N›</a:t>
            </a:fld>
            <a:endParaRPr lang="it-IT"/>
          </a:p>
        </p:txBody>
      </p:sp>
      <p:sp>
        <p:nvSpPr>
          <p:cNvPr id="7" name="Segnaposto piè di pagina 6"/>
          <p:cNvSpPr>
            <a:spLocks noGrp="1"/>
          </p:cNvSpPr>
          <p:nvPr>
            <p:ph type="ftr" sz="quarter" idx="12"/>
          </p:nvPr>
        </p:nvSpPr>
        <p:spPr/>
        <p:txBody>
          <a:bodyPr/>
          <a:lstStyle>
            <a:lvl1pPr>
              <a:defRPr/>
            </a:lvl1pPr>
          </a:lstStyle>
          <a:p>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p>
        </p:txBody>
      </p:sp>
      <p:sp>
        <p:nvSpPr>
          <p:cNvPr id="8" name="Segnaposto numero diapositiva 7"/>
          <p:cNvSpPr>
            <a:spLocks noGrp="1"/>
          </p:cNvSpPr>
          <p:nvPr>
            <p:ph type="sldNum" sz="quarter" idx="11"/>
          </p:nvPr>
        </p:nvSpPr>
        <p:spPr/>
        <p:txBody>
          <a:bodyPr/>
          <a:lstStyle>
            <a:lvl1pPr>
              <a:defRPr/>
            </a:lvl1pPr>
          </a:lstStyle>
          <a:p>
            <a:fld id="{E18F02F2-DDED-4765-AF33-D664AFE637F2}" type="slidenum">
              <a:rPr lang="it-IT"/>
              <a:pPr/>
              <a:t>‹N›</a:t>
            </a:fld>
            <a:endParaRPr lang="it-IT"/>
          </a:p>
        </p:txBody>
      </p:sp>
      <p:sp>
        <p:nvSpPr>
          <p:cNvPr id="9" name="Segnaposto piè di pagina 8"/>
          <p:cNvSpPr>
            <a:spLocks noGrp="1"/>
          </p:cNvSpPr>
          <p:nvPr>
            <p:ph type="ftr" sz="quarter" idx="12"/>
          </p:nvPr>
        </p:nvSpPr>
        <p:spPr/>
        <p:txBody>
          <a:bodyPr/>
          <a:lstStyle>
            <a:lvl1pPr>
              <a:defRPr/>
            </a:lvl1pPr>
          </a:lstStyle>
          <a:p>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p>
        </p:txBody>
      </p:sp>
      <p:sp>
        <p:nvSpPr>
          <p:cNvPr id="4" name="Segnaposto numero diapositiva 3"/>
          <p:cNvSpPr>
            <a:spLocks noGrp="1"/>
          </p:cNvSpPr>
          <p:nvPr>
            <p:ph type="sldNum" sz="quarter" idx="11"/>
          </p:nvPr>
        </p:nvSpPr>
        <p:spPr/>
        <p:txBody>
          <a:bodyPr/>
          <a:lstStyle>
            <a:lvl1pPr>
              <a:defRPr/>
            </a:lvl1pPr>
          </a:lstStyle>
          <a:p>
            <a:fld id="{907A3F88-27A1-4C99-83DE-3A4DE2EB5D38}" type="slidenum">
              <a:rPr lang="it-IT"/>
              <a:pPr/>
              <a:t>‹N›</a:t>
            </a:fld>
            <a:endParaRPr lang="it-IT"/>
          </a:p>
        </p:txBody>
      </p:sp>
      <p:sp>
        <p:nvSpPr>
          <p:cNvPr id="5" name="Segnaposto piè di pagina 4"/>
          <p:cNvSpPr>
            <a:spLocks noGrp="1"/>
          </p:cNvSpPr>
          <p:nvPr>
            <p:ph type="ftr" sz="quarter" idx="12"/>
          </p:nvPr>
        </p:nvSpPr>
        <p:spPr/>
        <p:txBody>
          <a:bodyPr/>
          <a:lstStyle>
            <a:lvl1pPr>
              <a:defRPr/>
            </a:lvl1pPr>
          </a:lstStyle>
          <a:p>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p>
        </p:txBody>
      </p:sp>
      <p:sp>
        <p:nvSpPr>
          <p:cNvPr id="3" name="Segnaposto numero diapositiva 2"/>
          <p:cNvSpPr>
            <a:spLocks noGrp="1"/>
          </p:cNvSpPr>
          <p:nvPr>
            <p:ph type="sldNum" sz="quarter" idx="11"/>
          </p:nvPr>
        </p:nvSpPr>
        <p:spPr/>
        <p:txBody>
          <a:bodyPr/>
          <a:lstStyle>
            <a:lvl1pPr>
              <a:defRPr/>
            </a:lvl1pPr>
          </a:lstStyle>
          <a:p>
            <a:fld id="{78646A4F-F065-43AE-9007-A10960A2AFA4}" type="slidenum">
              <a:rPr lang="it-IT"/>
              <a:pPr/>
              <a:t>‹N›</a:t>
            </a:fld>
            <a:endParaRPr lang="it-IT"/>
          </a:p>
        </p:txBody>
      </p:sp>
      <p:sp>
        <p:nvSpPr>
          <p:cNvPr id="4" name="Segnaposto piè di pagina 3"/>
          <p:cNvSpPr>
            <a:spLocks noGrp="1"/>
          </p:cNvSpPr>
          <p:nvPr>
            <p:ph type="ftr" sz="quarter" idx="12"/>
          </p:nvPr>
        </p:nvSpPr>
        <p:spPr/>
        <p:txBody>
          <a:bodyPr/>
          <a:lstStyle>
            <a:lvl1pPr>
              <a:defRPr/>
            </a:lvl1pPr>
          </a:lstStyle>
          <a:p>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p>
        </p:txBody>
      </p:sp>
      <p:sp>
        <p:nvSpPr>
          <p:cNvPr id="6" name="Segnaposto numero diapositiva 5"/>
          <p:cNvSpPr>
            <a:spLocks noGrp="1"/>
          </p:cNvSpPr>
          <p:nvPr>
            <p:ph type="sldNum" sz="quarter" idx="11"/>
          </p:nvPr>
        </p:nvSpPr>
        <p:spPr/>
        <p:txBody>
          <a:bodyPr/>
          <a:lstStyle>
            <a:lvl1pPr>
              <a:defRPr/>
            </a:lvl1pPr>
          </a:lstStyle>
          <a:p>
            <a:fld id="{6DAEAEB4-7595-46F2-847E-9BFF83175B8A}" type="slidenum">
              <a:rPr lang="it-IT"/>
              <a:pPr/>
              <a:t>‹N›</a:t>
            </a:fld>
            <a:endParaRPr lang="it-IT"/>
          </a:p>
        </p:txBody>
      </p:sp>
      <p:sp>
        <p:nvSpPr>
          <p:cNvPr id="7" name="Segnaposto piè di pagina 6"/>
          <p:cNvSpPr>
            <a:spLocks noGrp="1"/>
          </p:cNvSpPr>
          <p:nvPr>
            <p:ph type="ftr" sz="quarter" idx="12"/>
          </p:nvPr>
        </p:nvSpPr>
        <p:spPr/>
        <p:txBody>
          <a:bodyPr/>
          <a:lstStyle>
            <a:lvl1pPr>
              <a:defRPr/>
            </a:lvl1pPr>
          </a:lstStyle>
          <a:p>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p>
        </p:txBody>
      </p:sp>
      <p:sp>
        <p:nvSpPr>
          <p:cNvPr id="6" name="Segnaposto numero diapositiva 5"/>
          <p:cNvSpPr>
            <a:spLocks noGrp="1"/>
          </p:cNvSpPr>
          <p:nvPr>
            <p:ph type="sldNum" sz="quarter" idx="11"/>
          </p:nvPr>
        </p:nvSpPr>
        <p:spPr/>
        <p:txBody>
          <a:bodyPr/>
          <a:lstStyle>
            <a:lvl1pPr>
              <a:defRPr/>
            </a:lvl1pPr>
          </a:lstStyle>
          <a:p>
            <a:fld id="{ED12ED93-BF2A-415A-8754-5CC4632CFAFF}" type="slidenum">
              <a:rPr lang="it-IT"/>
              <a:pPr/>
              <a:t>‹N›</a:t>
            </a:fld>
            <a:endParaRPr lang="it-IT"/>
          </a:p>
        </p:txBody>
      </p:sp>
      <p:sp>
        <p:nvSpPr>
          <p:cNvPr id="7" name="Segnaposto piè di pagina 6"/>
          <p:cNvSpPr>
            <a:spLocks noGrp="1"/>
          </p:cNvSpPr>
          <p:nvPr>
            <p:ph type="ftr" sz="quarter" idx="12"/>
          </p:nvPr>
        </p:nvSpPr>
        <p:spPr/>
        <p:txBody>
          <a:bodyPr/>
          <a:lstStyle>
            <a:lvl1pPr>
              <a:defRPr/>
            </a:lvl1pPr>
          </a:lstStyle>
          <a:p>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it-IT"/>
          </a:p>
        </p:txBody>
      </p:sp>
      <p:sp>
        <p:nvSpPr>
          <p:cNvPr id="819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960209CC-2218-41FD-AC73-18E703A196DE}" type="slidenum">
              <a:rPr lang="it-IT"/>
              <a:pPr/>
              <a:t>‹N›</a:t>
            </a:fld>
            <a:endParaRPr lang="it-IT"/>
          </a:p>
        </p:txBody>
      </p:sp>
      <p:grpSp>
        <p:nvGrpSpPr>
          <p:cNvPr id="8196" name="Group 4"/>
          <p:cNvGrpSpPr>
            <a:grpSpLocks/>
          </p:cNvGrpSpPr>
          <p:nvPr/>
        </p:nvGrpSpPr>
        <p:grpSpPr bwMode="auto">
          <a:xfrm>
            <a:off x="0" y="0"/>
            <a:ext cx="9140825" cy="6850063"/>
            <a:chOff x="0" y="0"/>
            <a:chExt cx="5758" cy="4315"/>
          </a:xfrm>
        </p:grpSpPr>
        <p:grpSp>
          <p:nvGrpSpPr>
            <p:cNvPr id="8197" name="Group 5"/>
            <p:cNvGrpSpPr>
              <a:grpSpLocks/>
            </p:cNvGrpSpPr>
            <p:nvPr userDrawn="1"/>
          </p:nvGrpSpPr>
          <p:grpSpPr bwMode="auto">
            <a:xfrm>
              <a:off x="1728" y="2230"/>
              <a:ext cx="4027" cy="2085"/>
              <a:chOff x="1728" y="2230"/>
              <a:chExt cx="4027" cy="2085"/>
            </a:xfrm>
          </p:grpSpPr>
          <p:sp>
            <p:nvSpPr>
              <p:cNvPr id="819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endParaRPr lang="it-IT"/>
              </a:p>
            </p:txBody>
          </p:sp>
          <p:sp>
            <p:nvSpPr>
              <p:cNvPr id="819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endParaRPr lang="it-IT"/>
              </a:p>
            </p:txBody>
          </p:sp>
          <p:sp>
            <p:nvSpPr>
              <p:cNvPr id="820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endParaRPr lang="it-IT"/>
              </a:p>
            </p:txBody>
          </p:sp>
          <p:sp>
            <p:nvSpPr>
              <p:cNvPr id="8201"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endParaRPr lang="it-IT"/>
              </a:p>
            </p:txBody>
          </p:sp>
          <p:sp>
            <p:nvSpPr>
              <p:cNvPr id="820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endParaRPr lang="it-IT"/>
              </a:p>
            </p:txBody>
          </p:sp>
        </p:grpSp>
        <p:sp>
          <p:nvSpPr>
            <p:cNvPr id="820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it-IT"/>
            </a:p>
          </p:txBody>
        </p:sp>
        <p:sp>
          <p:nvSpPr>
            <p:cNvPr id="8204"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endParaRPr lang="it-IT"/>
            </a:p>
          </p:txBody>
        </p:sp>
      </p:grpSp>
      <p:sp>
        <p:nvSpPr>
          <p:cNvPr id="820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820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charset="0"/>
              </a:defRPr>
            </a:lvl1pPr>
          </a:lstStyle>
          <a:p>
            <a:endParaRPr lang="it-IT"/>
          </a:p>
        </p:txBody>
      </p:sp>
      <p:sp>
        <p:nvSpPr>
          <p:cNvPr id="820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Tree>
  </p:cSld>
  <p:clrMap bg1="dk2" tx1="lt1" bg2="dk1"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iming>
    <p:tnLst>
      <p:par>
        <p:cTn id="1" dur="indefinite" restart="never" nodeType="tmRoot"/>
      </p:par>
    </p:tnLst>
  </p:timing>
  <p:txStyles>
    <p:titleStyle>
      <a:lvl1pPr algn="ctr"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fontAlgn="base">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oleObject" Target="../embeddings/oleObject6.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oleObject" Target="../embeddings/oleObject7.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oleObject" Target="../embeddings/oleObject8.bin"/></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oleObject" Target="../embeddings/oleObject5.bin"/></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24"/>
            <a:ext cx="7772400" cy="6000792"/>
          </a:xfrm>
        </p:spPr>
        <p:txBody>
          <a:bodyPr/>
          <a:lstStyle/>
          <a:p>
            <a:r>
              <a:rPr lang="it-IT" sz="7200" dirty="0">
                <a:solidFill>
                  <a:schemeClr val="hlink"/>
                </a:solidFill>
              </a:rPr>
              <a:t/>
            </a:r>
            <a:br>
              <a:rPr lang="it-IT" sz="7200" dirty="0">
                <a:solidFill>
                  <a:schemeClr val="hlink"/>
                </a:solidFill>
              </a:rPr>
            </a:br>
            <a:r>
              <a:rPr lang="it-IT" sz="7200" dirty="0">
                <a:solidFill>
                  <a:schemeClr val="hlink"/>
                </a:solidFill>
              </a:rPr>
              <a:t/>
            </a:r>
            <a:br>
              <a:rPr lang="it-IT" sz="7200" dirty="0">
                <a:solidFill>
                  <a:schemeClr val="hlink"/>
                </a:solidFill>
              </a:rPr>
            </a:br>
            <a:r>
              <a:rPr lang="it-IT" sz="7200" dirty="0">
                <a:solidFill>
                  <a:schemeClr val="hlink"/>
                </a:solidFill>
              </a:rPr>
              <a:t>IPERTENSIONE </a:t>
            </a:r>
            <a:r>
              <a:rPr lang="it-IT" sz="7200" dirty="0" smtClean="0">
                <a:solidFill>
                  <a:schemeClr val="hlink"/>
                </a:solidFill>
              </a:rPr>
              <a:t>ARTERIOSA</a:t>
            </a:r>
            <a:br>
              <a:rPr lang="it-IT" sz="7200" dirty="0" smtClean="0">
                <a:solidFill>
                  <a:schemeClr val="hlink"/>
                </a:solidFill>
              </a:rPr>
            </a:br>
            <a:r>
              <a:rPr lang="it-IT" sz="7200" dirty="0" smtClean="0">
                <a:solidFill>
                  <a:schemeClr val="hlink"/>
                </a:solidFill>
              </a:rPr>
              <a:t>in pediatria e neonatologia</a:t>
            </a:r>
            <a:r>
              <a:rPr lang="it-IT" sz="7200" dirty="0" smtClean="0">
                <a:solidFill>
                  <a:schemeClr val="hlink"/>
                </a:solidFill>
              </a:rPr>
              <a:t/>
            </a:r>
            <a:br>
              <a:rPr lang="it-IT" sz="7200" dirty="0" smtClean="0">
                <a:solidFill>
                  <a:schemeClr val="hlink"/>
                </a:solidFill>
              </a:rPr>
            </a:br>
            <a:r>
              <a:rPr lang="it-IT" sz="7200" dirty="0" smtClean="0">
                <a:solidFill>
                  <a:schemeClr val="hlink"/>
                </a:solidFill>
              </a:rPr>
              <a:t>dalla diagnosi alla </a:t>
            </a:r>
            <a:br>
              <a:rPr lang="it-IT" sz="7200" dirty="0" smtClean="0">
                <a:solidFill>
                  <a:schemeClr val="hlink"/>
                </a:solidFill>
              </a:rPr>
            </a:br>
            <a:r>
              <a:rPr lang="it-IT" sz="7200" dirty="0" smtClean="0">
                <a:solidFill>
                  <a:schemeClr val="hlink"/>
                </a:solidFill>
              </a:rPr>
              <a:t>terapia</a:t>
            </a:r>
            <a:r>
              <a:rPr lang="it-IT" sz="7200" dirty="0">
                <a:solidFill>
                  <a:schemeClr val="hlink"/>
                </a:solidFill>
              </a:rPr>
              <a:t/>
            </a:r>
            <a:br>
              <a:rPr lang="it-IT" sz="7200" dirty="0">
                <a:solidFill>
                  <a:schemeClr val="hlink"/>
                </a:solidFill>
              </a:rPr>
            </a:br>
            <a:endParaRPr lang="it-IT" sz="7200" dirty="0">
              <a:solidFill>
                <a:schemeClr val="hlink"/>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71472" y="571480"/>
            <a:ext cx="8143932" cy="1508105"/>
          </a:xfrm>
          <a:prstGeom prst="rect">
            <a:avLst/>
          </a:prstGeom>
        </p:spPr>
        <p:txBody>
          <a:bodyPr wrap="square">
            <a:spAutoFit/>
          </a:bodyPr>
          <a:lstStyle/>
          <a:p>
            <a:r>
              <a:rPr lang="it-IT" dirty="0" smtClean="0"/>
              <a:t>Il </a:t>
            </a:r>
            <a:r>
              <a:rPr lang="it-IT" b="1" i="1" u="sng" dirty="0" smtClean="0">
                <a:solidFill>
                  <a:srgbClr val="FF0000"/>
                </a:solidFill>
              </a:rPr>
              <a:t>riferimento alla statura </a:t>
            </a:r>
            <a:r>
              <a:rPr lang="it-IT" dirty="0" smtClean="0"/>
              <a:t>è importante perché</a:t>
            </a:r>
          </a:p>
          <a:p>
            <a:r>
              <a:rPr lang="it-IT" dirty="0" smtClean="0"/>
              <a:t>permette di tener conto degli effetti della crescita sulle modificazioni pressorie</a:t>
            </a:r>
          </a:p>
          <a:p>
            <a:r>
              <a:rPr lang="it-IT" dirty="0" smtClean="0"/>
              <a:t>soprattutto in termini di aumento delle resistenze periferiche. </a:t>
            </a:r>
          </a:p>
          <a:p>
            <a:r>
              <a:rPr lang="it-IT" dirty="0" smtClean="0"/>
              <a:t>Se i percentili di pressione arteriosa sistolica (PAS) e pressione arteriosa diastolica</a:t>
            </a:r>
          </a:p>
          <a:p>
            <a:r>
              <a:rPr lang="it-IT" dirty="0" smtClean="0"/>
              <a:t>(PAD) sono diversi, si usa il </a:t>
            </a:r>
            <a:r>
              <a:rPr lang="it-IT" sz="2000" b="1" dirty="0" smtClean="0"/>
              <a:t>centile maggiore </a:t>
            </a:r>
            <a:r>
              <a:rPr lang="it-IT" dirty="0" smtClean="0"/>
              <a:t>per definire e studiare l’ipertensione.</a:t>
            </a:r>
          </a:p>
        </p:txBody>
      </p:sp>
      <p:sp>
        <p:nvSpPr>
          <p:cNvPr id="3" name="Rettangolo 2"/>
          <p:cNvSpPr/>
          <p:nvPr/>
        </p:nvSpPr>
        <p:spPr>
          <a:xfrm>
            <a:off x="571472" y="3237556"/>
            <a:ext cx="8215370" cy="1477328"/>
          </a:xfrm>
          <a:prstGeom prst="rect">
            <a:avLst/>
          </a:prstGeom>
        </p:spPr>
        <p:txBody>
          <a:bodyPr wrap="square">
            <a:spAutoFit/>
          </a:bodyPr>
          <a:lstStyle/>
          <a:p>
            <a:r>
              <a:rPr lang="it-IT" i="1" dirty="0" smtClean="0"/>
              <a:t>A parte va considerata la cosiddetta “</a:t>
            </a:r>
            <a:r>
              <a:rPr lang="it-IT" sz="3600" i="1" dirty="0" smtClean="0"/>
              <a:t>ipertensione da camice bianco”: </a:t>
            </a:r>
            <a:r>
              <a:rPr lang="it-IT" i="1" dirty="0" smtClean="0"/>
              <a:t>in </a:t>
            </a:r>
            <a:r>
              <a:rPr lang="it-IT" i="1" dirty="0" smtClean="0"/>
              <a:t>alcuni bambini </a:t>
            </a:r>
            <a:r>
              <a:rPr lang="it-IT" i="1" dirty="0" smtClean="0"/>
              <a:t>infatti valori pressori &gt; 95° centile possono essere riscontrati soltanto</a:t>
            </a:r>
          </a:p>
          <a:p>
            <a:r>
              <a:rPr lang="it-IT" i="1" dirty="0" smtClean="0"/>
              <a:t>nel corso dei controlli ospedalieri, mentre la </a:t>
            </a:r>
            <a:r>
              <a:rPr lang="it-IT" i="1" dirty="0" err="1" smtClean="0"/>
              <a:t>PA</a:t>
            </a:r>
            <a:r>
              <a:rPr lang="it-IT" i="1" dirty="0" smtClean="0"/>
              <a:t> misurata a casa è di norma</a:t>
            </a:r>
          </a:p>
          <a:p>
            <a:r>
              <a:rPr lang="it-IT" i="1" dirty="0" smtClean="0"/>
              <a:t>&lt; 90° centile.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5" name="Picture 5" descr="Scansione0003"/>
          <p:cNvPicPr>
            <a:picLocks noChangeAspect="1" noChangeArrowheads="1"/>
          </p:cNvPicPr>
          <p:nvPr/>
        </p:nvPicPr>
        <p:blipFill>
          <a:blip r:embed="rId3"/>
          <a:srcRect/>
          <a:stretch>
            <a:fillRect/>
          </a:stretch>
        </p:blipFill>
        <p:spPr bwMode="auto">
          <a:xfrm>
            <a:off x="304800" y="1295400"/>
            <a:ext cx="5791200" cy="3433763"/>
          </a:xfrm>
          <a:prstGeom prst="rect">
            <a:avLst/>
          </a:prstGeom>
          <a:noFill/>
        </p:spPr>
      </p:pic>
      <p:sp>
        <p:nvSpPr>
          <p:cNvPr id="66566" name="Text Box 6"/>
          <p:cNvSpPr txBox="1">
            <a:spLocks noChangeArrowheads="1"/>
          </p:cNvSpPr>
          <p:nvPr/>
        </p:nvSpPr>
        <p:spPr bwMode="auto">
          <a:xfrm>
            <a:off x="6858000" y="1905000"/>
            <a:ext cx="2057400" cy="2647950"/>
          </a:xfrm>
          <a:prstGeom prst="rect">
            <a:avLst/>
          </a:prstGeom>
          <a:noFill/>
          <a:ln w="9525">
            <a:noFill/>
            <a:miter lim="800000"/>
            <a:headEnd/>
            <a:tailEnd/>
          </a:ln>
          <a:effectLst/>
        </p:spPr>
        <p:txBody>
          <a:bodyPr>
            <a:spAutoFit/>
          </a:bodyPr>
          <a:lstStyle/>
          <a:p>
            <a:pPr>
              <a:spcBef>
                <a:spcPct val="50000"/>
              </a:spcBef>
            </a:pPr>
            <a:r>
              <a:rPr lang="it-IT" sz="2400"/>
              <a:t>Letture al 95° dei valori pressori nelle femmine in base ad età e percentile staturale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descr="Scansioneiper"/>
          <p:cNvPicPr>
            <a:picLocks noChangeAspect="1" noChangeArrowheads="1"/>
          </p:cNvPicPr>
          <p:nvPr/>
        </p:nvPicPr>
        <p:blipFill>
          <a:blip r:embed="rId3"/>
          <a:srcRect/>
          <a:stretch>
            <a:fillRect/>
          </a:stretch>
        </p:blipFill>
        <p:spPr bwMode="auto">
          <a:xfrm>
            <a:off x="381000" y="1600200"/>
            <a:ext cx="5611813" cy="3062288"/>
          </a:xfrm>
          <a:prstGeom prst="rect">
            <a:avLst/>
          </a:prstGeom>
          <a:noFill/>
        </p:spPr>
      </p:pic>
      <p:sp>
        <p:nvSpPr>
          <p:cNvPr id="186372" name="Text Box 4"/>
          <p:cNvSpPr txBox="1">
            <a:spLocks noChangeArrowheads="1"/>
          </p:cNvSpPr>
          <p:nvPr/>
        </p:nvSpPr>
        <p:spPr bwMode="auto">
          <a:xfrm>
            <a:off x="6477000" y="1905000"/>
            <a:ext cx="2057400" cy="2647950"/>
          </a:xfrm>
          <a:prstGeom prst="rect">
            <a:avLst/>
          </a:prstGeom>
          <a:noFill/>
          <a:ln w="9525">
            <a:noFill/>
            <a:miter lim="800000"/>
            <a:headEnd/>
            <a:tailEnd/>
          </a:ln>
          <a:effectLst/>
        </p:spPr>
        <p:txBody>
          <a:bodyPr>
            <a:spAutoFit/>
          </a:bodyPr>
          <a:lstStyle/>
          <a:p>
            <a:pPr>
              <a:spcBef>
                <a:spcPct val="50000"/>
              </a:spcBef>
            </a:pPr>
            <a:r>
              <a:rPr lang="it-IT" sz="2400"/>
              <a:t>Letture al 95° dei valori pressori nei maschi in base ad età e percentile staturale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rrowheads="1"/>
          </p:cNvSpPr>
          <p:nvPr>
            <p:ph type="title"/>
          </p:nvPr>
        </p:nvSpPr>
        <p:spPr/>
        <p:txBody>
          <a:bodyPr/>
          <a:lstStyle/>
          <a:p>
            <a:r>
              <a:rPr lang="it-IT">
                <a:solidFill>
                  <a:schemeClr val="hlink"/>
                </a:solidFill>
              </a:rPr>
              <a:t>METODOLOGIA</a:t>
            </a:r>
          </a:p>
        </p:txBody>
      </p:sp>
      <p:sp>
        <p:nvSpPr>
          <p:cNvPr id="37891" name="Rectangle 3"/>
          <p:cNvSpPr>
            <a:spLocks noGrp="1" noChangeArrowheads="1"/>
          </p:cNvSpPr>
          <p:nvPr>
            <p:ph type="body" idx="1"/>
          </p:nvPr>
        </p:nvSpPr>
        <p:spPr/>
        <p:txBody>
          <a:bodyPr/>
          <a:lstStyle/>
          <a:p>
            <a:pPr>
              <a:buFont typeface="Wingdings" pitchFamily="2" charset="2"/>
              <a:buNone/>
            </a:pPr>
            <a:endParaRPr lang="it-IT"/>
          </a:p>
          <a:p>
            <a:pPr>
              <a:buFont typeface="Wingdings" pitchFamily="2" charset="2"/>
              <a:buNone/>
            </a:pPr>
            <a:r>
              <a:rPr lang="it-IT"/>
              <a:t>Il cuscinetto gonfiabile deve coprire:</a:t>
            </a:r>
          </a:p>
          <a:p>
            <a:pPr>
              <a:lnSpc>
                <a:spcPct val="200000"/>
              </a:lnSpc>
            </a:pPr>
            <a:r>
              <a:rPr lang="it-IT"/>
              <a:t>2/3 della lunghezza del braccio</a:t>
            </a:r>
          </a:p>
          <a:p>
            <a:pPr>
              <a:lnSpc>
                <a:spcPct val="200000"/>
              </a:lnSpc>
            </a:pPr>
            <a:r>
              <a:rPr lang="it-IT"/>
              <a:t> 3/4 della circonferenza del braccio</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rrowheads="1"/>
          </p:cNvSpPr>
          <p:nvPr>
            <p:ph type="title"/>
          </p:nvPr>
        </p:nvSpPr>
        <p:spPr/>
        <p:txBody>
          <a:bodyPr/>
          <a:lstStyle/>
          <a:p>
            <a:r>
              <a:rPr lang="it-IT" sz="3600">
                <a:solidFill>
                  <a:schemeClr val="hlink"/>
                </a:solidFill>
              </a:rPr>
              <a:t>AMPIEZZA DELLE DIMENSIONI DEI BRACCIALI</a:t>
            </a:r>
            <a:r>
              <a:rPr lang="it-IT"/>
              <a:t> </a:t>
            </a:r>
          </a:p>
        </p:txBody>
      </p:sp>
      <p:graphicFrame>
        <p:nvGraphicFramePr>
          <p:cNvPr id="68663" name="Group 55"/>
          <p:cNvGraphicFramePr>
            <a:graphicFrameLocks noGrp="1"/>
          </p:cNvGraphicFramePr>
          <p:nvPr/>
        </p:nvGraphicFramePr>
        <p:xfrm>
          <a:off x="609600" y="1600200"/>
          <a:ext cx="7924800" cy="4721163"/>
        </p:xfrm>
        <a:graphic>
          <a:graphicData uri="http://schemas.openxmlformats.org/drawingml/2006/table">
            <a:tbl>
              <a:tblPr/>
              <a:tblGrid>
                <a:gridCol w="2298700"/>
                <a:gridCol w="2235200"/>
                <a:gridCol w="3390900"/>
              </a:tblGrid>
              <a:tr h="107791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400" b="0" i="0" u="none" strike="noStrike" cap="none" normalizeH="0" baseline="0" smtClean="0">
                          <a:ln>
                            <a:noFill/>
                          </a:ln>
                          <a:solidFill>
                            <a:schemeClr val="hlink"/>
                          </a:solidFill>
                          <a:effectLst>
                            <a:outerShdw blurRad="38100" dist="38100" dir="2700000" algn="tl">
                              <a:srgbClr val="000000"/>
                            </a:outerShdw>
                          </a:effectLst>
                          <a:latin typeface="Garamond" pitchFamily="18" charset="0"/>
                        </a:rPr>
                        <a:t>LARGHEZZA</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400" b="0" i="0" u="none" strike="noStrike" cap="none" normalizeH="0" baseline="0" smtClean="0">
                          <a:ln>
                            <a:noFill/>
                          </a:ln>
                          <a:solidFill>
                            <a:schemeClr val="hlink"/>
                          </a:solidFill>
                          <a:effectLst>
                            <a:outerShdw blurRad="38100" dist="38100" dir="2700000" algn="tl">
                              <a:srgbClr val="000000"/>
                            </a:outerShdw>
                          </a:effectLst>
                          <a:latin typeface="Garamond" pitchFamily="18" charset="0"/>
                        </a:rPr>
                        <a:t>(cm)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400" b="0" i="0" u="none" strike="noStrike" cap="none" normalizeH="0" baseline="0" smtClean="0">
                          <a:ln>
                            <a:noFill/>
                          </a:ln>
                          <a:solidFill>
                            <a:schemeClr val="hlink"/>
                          </a:solidFill>
                          <a:effectLst>
                            <a:outerShdw blurRad="38100" dist="38100" dir="2700000" algn="tl">
                              <a:srgbClr val="000000"/>
                            </a:outerShdw>
                          </a:effectLst>
                          <a:latin typeface="Garamond" pitchFamily="18" charset="0"/>
                        </a:rPr>
                        <a:t>LUNGHEZZA</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400" b="0" i="0" u="none" strike="noStrike" cap="none" normalizeH="0" baseline="0" smtClean="0">
                          <a:ln>
                            <a:noFill/>
                          </a:ln>
                          <a:solidFill>
                            <a:schemeClr val="hlink"/>
                          </a:solidFill>
                          <a:effectLst>
                            <a:outerShdw blurRad="38100" dist="38100" dir="2700000" algn="tl">
                              <a:srgbClr val="000000"/>
                            </a:outerShdw>
                          </a:effectLst>
                          <a:latin typeface="Garamond" pitchFamily="18" charset="0"/>
                        </a:rPr>
                        <a:t>(cm)</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it-IT" sz="2400" b="0" i="0" u="none" strike="noStrike" cap="none" normalizeH="0" baseline="0" smtClean="0">
                        <a:ln>
                          <a:noFill/>
                        </a:ln>
                        <a:solidFill>
                          <a:schemeClr val="hlink"/>
                        </a:solidFill>
                        <a:effectLst>
                          <a:outerShdw blurRad="38100" dist="38100" dir="2700000" algn="tl">
                            <a:srgbClr val="000000"/>
                          </a:outerShdw>
                        </a:effectLst>
                        <a:latin typeface="Garamond"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400" b="0" i="0" u="none" strike="noStrike" cap="none" normalizeH="0" baseline="0" smtClean="0">
                          <a:ln>
                            <a:noFill/>
                          </a:ln>
                          <a:solidFill>
                            <a:schemeClr val="hlink"/>
                          </a:solidFill>
                          <a:effectLst>
                            <a:outerShdw blurRad="38100" dist="38100" dir="2700000" algn="tl">
                              <a:srgbClr val="000000"/>
                            </a:outerShdw>
                          </a:effectLst>
                          <a:latin typeface="Garamond" pitchFamily="18" charset="0"/>
                        </a:rPr>
                        <a:t>DENOMINAZIONE</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400" b="0" i="0" u="none" strike="noStrike" cap="none" normalizeH="0" baseline="0" smtClean="0">
                          <a:ln>
                            <a:noFill/>
                          </a:ln>
                          <a:solidFill>
                            <a:schemeClr val="hlink"/>
                          </a:solidFill>
                          <a:effectLst>
                            <a:outerShdw blurRad="38100" dist="38100" dir="2700000" algn="tl">
                              <a:srgbClr val="000000"/>
                            </a:outerShdw>
                          </a:effectLst>
                          <a:latin typeface="Garamond" pitchFamily="18" charset="0"/>
                        </a:rPr>
                        <a:t>DEL BRACCIALE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62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2,5-4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5-10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NEONATO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78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6-8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12 – 13,5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BIMBO PICCOLO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78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9-10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17 – 22,5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BAMBINO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62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12-13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22 –23,5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ADULTO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78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15,5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ADULTO ROBUSTO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428596" y="214290"/>
            <a:ext cx="8143932" cy="2031325"/>
          </a:xfrm>
          <a:prstGeom prst="rect">
            <a:avLst/>
          </a:prstGeom>
        </p:spPr>
        <p:txBody>
          <a:bodyPr wrap="square">
            <a:spAutoFit/>
          </a:bodyPr>
          <a:lstStyle/>
          <a:p>
            <a:r>
              <a:rPr lang="it-IT" dirty="0" smtClean="0"/>
              <a:t>Una cuffia troppo piccola sovrastima la misura della </a:t>
            </a:r>
            <a:r>
              <a:rPr lang="it-IT" dirty="0" err="1" smtClean="0"/>
              <a:t>PA</a:t>
            </a:r>
            <a:r>
              <a:rPr lang="it-IT" dirty="0" smtClean="0"/>
              <a:t> mentre una cuffia troppo larga tende a fornire valori più bassi di quelli reali. </a:t>
            </a:r>
          </a:p>
          <a:p>
            <a:r>
              <a:rPr lang="it-IT" dirty="0" smtClean="0"/>
              <a:t>Se non è disponibile un bracciale delle dimensioni appropriate,</a:t>
            </a:r>
          </a:p>
          <a:p>
            <a:r>
              <a:rPr lang="it-IT" dirty="0" smtClean="0"/>
              <a:t>è preferibile scegliere quello di dimensioni immediatamente più grandi. </a:t>
            </a:r>
          </a:p>
          <a:p>
            <a:r>
              <a:rPr lang="it-IT" dirty="0" smtClean="0"/>
              <a:t>La misurazione della </a:t>
            </a:r>
            <a:r>
              <a:rPr lang="it-IT" dirty="0" err="1" smtClean="0"/>
              <a:t>PA</a:t>
            </a:r>
            <a:r>
              <a:rPr lang="it-IT" dirty="0" smtClean="0"/>
              <a:t> deve essere effettuata con paziente a riposo da almeno 5 minuti, sul braccio destro (per evitare falsi negativi da coartazione aortica) e con bracciale all’altezza del cuore.</a:t>
            </a:r>
          </a:p>
        </p:txBody>
      </p:sp>
      <p:sp>
        <p:nvSpPr>
          <p:cNvPr id="7" name="CasellaDiTesto 6"/>
          <p:cNvSpPr txBox="1"/>
          <p:nvPr/>
        </p:nvSpPr>
        <p:spPr>
          <a:xfrm>
            <a:off x="71406" y="2324955"/>
            <a:ext cx="9072626" cy="4524315"/>
          </a:xfrm>
          <a:prstGeom prst="rect">
            <a:avLst/>
          </a:prstGeom>
          <a:noFill/>
        </p:spPr>
        <p:txBody>
          <a:bodyPr wrap="square" rtlCol="0">
            <a:spAutoFit/>
          </a:bodyPr>
          <a:lstStyle/>
          <a:p>
            <a:r>
              <a:rPr lang="it-IT" dirty="0" smtClean="0"/>
              <a:t>Lo stetoscopio deve essere posizionato a livello dell’arteria brachiale, prossimamente e</a:t>
            </a:r>
          </a:p>
          <a:p>
            <a:r>
              <a:rPr lang="it-IT" dirty="0" err="1" smtClean="0"/>
              <a:t>medialmente</a:t>
            </a:r>
            <a:r>
              <a:rPr lang="it-IT" dirty="0" smtClean="0"/>
              <a:t> alla fossa cubitale, </a:t>
            </a:r>
            <a:r>
              <a:rPr lang="it-IT" dirty="0" err="1" smtClean="0"/>
              <a:t>distalmente</a:t>
            </a:r>
            <a:r>
              <a:rPr lang="it-IT" dirty="0" smtClean="0"/>
              <a:t> al margine inferiore della cuffia. </a:t>
            </a:r>
          </a:p>
          <a:p>
            <a:r>
              <a:rPr lang="it-IT" dirty="0" smtClean="0"/>
              <a:t>La cuffia deve essere gonfiata fino a 20 </a:t>
            </a:r>
            <a:r>
              <a:rPr lang="it-IT" dirty="0" err="1" smtClean="0"/>
              <a:t>mmHg</a:t>
            </a:r>
            <a:r>
              <a:rPr lang="it-IT" dirty="0" smtClean="0"/>
              <a:t> oltre la scomparsa del polso radiale, e sgonfiata alla velocità di </a:t>
            </a:r>
            <a:r>
              <a:rPr lang="it-IT" dirty="0" err="1" smtClean="0"/>
              <a:t>2-3</a:t>
            </a:r>
            <a:r>
              <a:rPr lang="it-IT" dirty="0" smtClean="0"/>
              <a:t> </a:t>
            </a:r>
            <a:r>
              <a:rPr lang="it-IT" dirty="0" err="1" smtClean="0"/>
              <a:t>mmHg</a:t>
            </a:r>
            <a:r>
              <a:rPr lang="it-IT" dirty="0" smtClean="0"/>
              <a:t> al secondo auscultando l’arteria brachiale. </a:t>
            </a:r>
          </a:p>
          <a:p>
            <a:r>
              <a:rPr lang="it-IT" dirty="0" smtClean="0"/>
              <a:t>La PAS è rappresentata dal primo tono di </a:t>
            </a:r>
            <a:r>
              <a:rPr lang="it-IT" dirty="0" err="1" smtClean="0"/>
              <a:t>Korotkoff</a:t>
            </a:r>
            <a:r>
              <a:rPr lang="it-IT" dirty="0" smtClean="0"/>
              <a:t> (comparsa del battito), la</a:t>
            </a:r>
          </a:p>
          <a:p>
            <a:r>
              <a:rPr lang="it-IT" dirty="0" smtClean="0"/>
              <a:t>PAD è rappresentata dalla scomparsa del battito.</a:t>
            </a:r>
          </a:p>
          <a:p>
            <a:r>
              <a:rPr lang="it-IT" dirty="0" smtClean="0"/>
              <a:t>La </a:t>
            </a:r>
            <a:r>
              <a:rPr lang="it-IT" dirty="0" err="1" smtClean="0"/>
              <a:t>PA</a:t>
            </a:r>
            <a:r>
              <a:rPr lang="it-IT" dirty="0" smtClean="0"/>
              <a:t> dovrebbe essere rilevata almeno 2 volte in ogni occasione.</a:t>
            </a:r>
          </a:p>
          <a:p>
            <a:endParaRPr lang="it-IT" dirty="0" smtClean="0"/>
          </a:p>
          <a:p>
            <a:r>
              <a:rPr lang="it-IT" dirty="0" smtClean="0"/>
              <a:t>Valori superiori al 90° centile ottenuti con metodiche automatiche (metodiche </a:t>
            </a:r>
            <a:r>
              <a:rPr lang="it-IT" dirty="0" err="1" smtClean="0"/>
              <a:t>oscillometriche</a:t>
            </a:r>
            <a:r>
              <a:rPr lang="it-IT" dirty="0" smtClean="0"/>
              <a:t>)</a:t>
            </a:r>
          </a:p>
          <a:p>
            <a:r>
              <a:rPr lang="it-IT" dirty="0" smtClean="0"/>
              <a:t>di misurazione della </a:t>
            </a:r>
            <a:r>
              <a:rPr lang="it-IT" dirty="0" err="1" smtClean="0"/>
              <a:t>PA</a:t>
            </a:r>
            <a:r>
              <a:rPr lang="it-IT" dirty="0" smtClean="0"/>
              <a:t> devono essere confermati con lo sfigmomanometro.</a:t>
            </a:r>
          </a:p>
          <a:p>
            <a:endParaRPr lang="it-IT" dirty="0" smtClean="0"/>
          </a:p>
          <a:p>
            <a:r>
              <a:rPr lang="it-IT" dirty="0" smtClean="0"/>
              <a:t>Il monitoraggio ambulatoriale della </a:t>
            </a:r>
            <a:r>
              <a:rPr lang="it-IT" dirty="0" err="1" smtClean="0"/>
              <a:t>PA</a:t>
            </a:r>
            <a:r>
              <a:rPr lang="it-IT" dirty="0" smtClean="0"/>
              <a:t> (</a:t>
            </a:r>
            <a:r>
              <a:rPr lang="it-IT" dirty="0" err="1" smtClean="0"/>
              <a:t>ABPM</a:t>
            </a:r>
            <a:r>
              <a:rPr lang="it-IT" dirty="0" smtClean="0"/>
              <a:t>) consiste nella registrazione dei valori</a:t>
            </a:r>
          </a:p>
          <a:p>
            <a:r>
              <a:rPr lang="it-IT" dirty="0" smtClean="0"/>
              <a:t>di </a:t>
            </a:r>
            <a:r>
              <a:rPr lang="it-IT" dirty="0" err="1" smtClean="0"/>
              <a:t>PA</a:t>
            </a:r>
            <a:r>
              <a:rPr lang="it-IT" dirty="0" smtClean="0"/>
              <a:t> nell’arco di 12 o 24 ore. I valori registrati mediante </a:t>
            </a:r>
            <a:r>
              <a:rPr lang="it-IT" dirty="0" err="1" smtClean="0"/>
              <a:t>ABPM</a:t>
            </a:r>
            <a:r>
              <a:rPr lang="it-IT" dirty="0" smtClean="0"/>
              <a:t> vanno riferiti agli standard</a:t>
            </a:r>
          </a:p>
          <a:p>
            <a:r>
              <a:rPr lang="it-IT" dirty="0" smtClean="0"/>
              <a:t>di normalità </a:t>
            </a:r>
            <a:r>
              <a:rPr lang="it-IT" dirty="0" err="1" smtClean="0"/>
              <a:t>ABPM</a:t>
            </a:r>
            <a:r>
              <a:rPr lang="it-IT" dirty="0" smtClean="0"/>
              <a:t>. L’</a:t>
            </a:r>
            <a:r>
              <a:rPr lang="it-IT" dirty="0" err="1" smtClean="0"/>
              <a:t>ABPM</a:t>
            </a:r>
            <a:r>
              <a:rPr lang="it-IT" dirty="0" smtClean="0"/>
              <a:t> è particolarmente utile per la diagnosi di IA da camice</a:t>
            </a:r>
          </a:p>
          <a:p>
            <a:r>
              <a:rPr lang="it-IT" dirty="0" smtClean="0"/>
              <a:t>bianco, nella valutazione del danno d’organo e nell’identificazione di valori di ipotensione in</a:t>
            </a:r>
          </a:p>
          <a:p>
            <a:r>
              <a:rPr lang="it-IT" dirty="0" smtClean="0"/>
              <a:t>bambini in terapia antipertensiva.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rrowheads="1"/>
          </p:cNvSpPr>
          <p:nvPr>
            <p:ph type="title"/>
          </p:nvPr>
        </p:nvSpPr>
        <p:spPr/>
        <p:txBody>
          <a:bodyPr/>
          <a:lstStyle/>
          <a:p>
            <a:r>
              <a:rPr lang="it-IT" sz="3600">
                <a:solidFill>
                  <a:schemeClr val="hlink"/>
                </a:solidFill>
              </a:rPr>
              <a:t>FREQUENZA DELL’IPERTENSIONE ARTERIOSA PER SESSO E GRUPPI DI ETA’</a:t>
            </a:r>
          </a:p>
        </p:txBody>
      </p:sp>
      <p:graphicFrame>
        <p:nvGraphicFramePr>
          <p:cNvPr id="99332" name="Object 4"/>
          <p:cNvGraphicFramePr>
            <a:graphicFrameLocks noChangeAspect="1"/>
          </p:cNvGraphicFramePr>
          <p:nvPr>
            <p:ph type="body" idx="1"/>
          </p:nvPr>
        </p:nvGraphicFramePr>
        <p:xfrm>
          <a:off x="457200" y="2332038"/>
          <a:ext cx="8229600" cy="4524375"/>
        </p:xfrm>
        <a:graphic>
          <a:graphicData uri="http://schemas.openxmlformats.org/presentationml/2006/ole">
            <p:oleObj spid="_x0000_s99332" name="Grafico" r:id="rId4" imgW="8203680" imgH="4502880" progId="">
              <p:embed followColorScheme="full"/>
            </p:oleObj>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rrowheads="1"/>
          </p:cNvSpPr>
          <p:nvPr>
            <p:ph type="title"/>
          </p:nvPr>
        </p:nvSpPr>
        <p:spPr/>
        <p:txBody>
          <a:bodyPr/>
          <a:lstStyle/>
          <a:p>
            <a:r>
              <a:rPr lang="it-IT" sz="3600">
                <a:solidFill>
                  <a:schemeClr val="hlink"/>
                </a:solidFill>
              </a:rPr>
              <a:t>P.A. ESSENZIALE E SECONDARIA IN BAMBINI E ADULTI</a:t>
            </a:r>
          </a:p>
        </p:txBody>
      </p:sp>
      <p:graphicFrame>
        <p:nvGraphicFramePr>
          <p:cNvPr id="101380" name="Object 4"/>
          <p:cNvGraphicFramePr>
            <a:graphicFrameLocks noChangeAspect="1"/>
          </p:cNvGraphicFramePr>
          <p:nvPr>
            <p:ph type="body" idx="1"/>
          </p:nvPr>
        </p:nvGraphicFramePr>
        <p:xfrm>
          <a:off x="457200" y="1600200"/>
          <a:ext cx="8229600" cy="4524375"/>
        </p:xfrm>
        <a:graphic>
          <a:graphicData uri="http://schemas.openxmlformats.org/presentationml/2006/ole">
            <p:oleObj spid="_x0000_s101380" name="Grafico" r:id="rId4" imgW="8203680" imgH="4502880" progId="">
              <p:embed followColorScheme="full"/>
            </p:oleObj>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rrowheads="1"/>
          </p:cNvSpPr>
          <p:nvPr>
            <p:ph type="title"/>
          </p:nvPr>
        </p:nvSpPr>
        <p:spPr/>
        <p:txBody>
          <a:bodyPr/>
          <a:lstStyle/>
          <a:p>
            <a:r>
              <a:rPr lang="it-IT">
                <a:solidFill>
                  <a:schemeClr val="hlink"/>
                </a:solidFill>
              </a:rPr>
              <a:t>EPIDEMIOLOGIA DELL’IPERTENSIONE</a:t>
            </a:r>
          </a:p>
        </p:txBody>
      </p:sp>
      <p:graphicFrame>
        <p:nvGraphicFramePr>
          <p:cNvPr id="102404" name="Object 4"/>
          <p:cNvGraphicFramePr>
            <a:graphicFrameLocks noChangeAspect="1"/>
          </p:cNvGraphicFramePr>
          <p:nvPr>
            <p:ph type="body" idx="1"/>
          </p:nvPr>
        </p:nvGraphicFramePr>
        <p:xfrm>
          <a:off x="1179513" y="1600200"/>
          <a:ext cx="6783387" cy="4525963"/>
        </p:xfrm>
        <a:graphic>
          <a:graphicData uri="http://schemas.openxmlformats.org/presentationml/2006/ole">
            <p:oleObj spid="_x0000_s102404" name="Grafico" r:id="rId4" imgW="7200000" imgH="4803840" progId="">
              <p:embed followColorScheme="full"/>
            </p:oleObj>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Rot="1" noChangeArrowheads="1"/>
          </p:cNvSpPr>
          <p:nvPr>
            <p:ph type="title"/>
          </p:nvPr>
        </p:nvSpPr>
        <p:spPr/>
        <p:txBody>
          <a:bodyPr/>
          <a:lstStyle/>
          <a:p>
            <a:r>
              <a:rPr lang="it-IT" sz="3600">
                <a:solidFill>
                  <a:schemeClr val="hlink"/>
                </a:solidFill>
              </a:rPr>
              <a:t>TIPI DI IPERTENSIONE ARTERIOSA</a:t>
            </a:r>
          </a:p>
        </p:txBody>
      </p:sp>
      <p:sp>
        <p:nvSpPr>
          <p:cNvPr id="11267" name="Rectangle 3"/>
          <p:cNvSpPr>
            <a:spLocks noGrp="1" noChangeArrowheads="1"/>
          </p:cNvSpPr>
          <p:nvPr>
            <p:ph type="body" idx="1"/>
          </p:nvPr>
        </p:nvSpPr>
        <p:spPr/>
        <p:txBody>
          <a:bodyPr/>
          <a:lstStyle/>
          <a:p>
            <a:r>
              <a:rPr lang="it-IT" sz="3600">
                <a:solidFill>
                  <a:srgbClr val="CC0000"/>
                </a:solidFill>
              </a:rPr>
              <a:t>PRIMITIVA O ESSENZIALE: </a:t>
            </a:r>
          </a:p>
          <a:p>
            <a:pPr>
              <a:buFont typeface="Wingdings" pitchFamily="2" charset="2"/>
              <a:buNone/>
            </a:pPr>
            <a:r>
              <a:rPr lang="it-IT" sz="2800" i="1"/>
              <a:t>Parafisiologica, colpisce più frequentemente adolescenti e adulti;</a:t>
            </a:r>
          </a:p>
          <a:p>
            <a:pPr>
              <a:buFont typeface="Wingdings" pitchFamily="2" charset="2"/>
              <a:buNone/>
            </a:pPr>
            <a:endParaRPr lang="it-IT" sz="2800" i="1"/>
          </a:p>
          <a:p>
            <a:r>
              <a:rPr lang="it-IT" sz="3600">
                <a:solidFill>
                  <a:srgbClr val="CC0000"/>
                </a:solidFill>
              </a:rPr>
              <a:t>SECONDARIA: </a:t>
            </a:r>
          </a:p>
          <a:p>
            <a:pPr>
              <a:buFont typeface="Wingdings" pitchFamily="2" charset="2"/>
              <a:buNone/>
            </a:pPr>
            <a:r>
              <a:rPr lang="it-IT" sz="2800" i="1"/>
              <a:t>Colpisce più frequentemente lattanti e bambini;</a:t>
            </a:r>
          </a:p>
          <a:p>
            <a:pPr>
              <a:buFont typeface="Wingdings" pitchFamily="2" charset="2"/>
              <a:buNone/>
            </a:pPr>
            <a:endParaRPr lang="it-IT" sz="2800" i="1"/>
          </a:p>
          <a:p>
            <a:r>
              <a:rPr lang="it-IT" sz="3600">
                <a:solidFill>
                  <a:srgbClr val="CC0000"/>
                </a:solidFill>
              </a:rPr>
              <a:t>TRANSITORIA:</a:t>
            </a:r>
          </a:p>
          <a:p>
            <a:pPr>
              <a:buFont typeface="Wingdings" pitchFamily="2" charset="2"/>
              <a:buNone/>
            </a:pPr>
            <a:r>
              <a:rPr lang="it-IT" sz="2800" i="1"/>
              <a:t>Si può manifestare in maniera intermittente</a:t>
            </a:r>
          </a:p>
          <a:p>
            <a:pPr>
              <a:buFont typeface="Wingdings" pitchFamily="2" charset="2"/>
              <a:buNone/>
            </a:pPr>
            <a:endParaRPr lang="it-IT" sz="2800"/>
          </a:p>
          <a:p>
            <a:endParaRPr lang="it-IT" sz="2800" i="1"/>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ChangeArrowheads="1"/>
          </p:cNvSpPr>
          <p:nvPr/>
        </p:nvSpPr>
        <p:spPr bwMode="auto">
          <a:xfrm>
            <a:off x="1490663" y="252413"/>
            <a:ext cx="6475412" cy="1190625"/>
          </a:xfrm>
          <a:prstGeom prst="rect">
            <a:avLst/>
          </a:prstGeom>
          <a:noFill/>
          <a:ln w="9525">
            <a:noFill/>
            <a:miter lim="800000"/>
            <a:headEnd/>
            <a:tailEnd/>
          </a:ln>
          <a:effectLst/>
        </p:spPr>
        <p:txBody>
          <a:bodyPr wrap="none">
            <a:spAutoFit/>
          </a:bodyPr>
          <a:lstStyle/>
          <a:p>
            <a:pPr algn="ctr"/>
            <a:r>
              <a:rPr lang="it-IT" sz="3600" b="1">
                <a:solidFill>
                  <a:schemeClr val="hlink"/>
                </a:solidFill>
              </a:rPr>
              <a:t>Gravità della Pressione Arteriosa</a:t>
            </a:r>
            <a:br>
              <a:rPr lang="it-IT" sz="3600" b="1">
                <a:solidFill>
                  <a:schemeClr val="hlink"/>
                </a:solidFill>
              </a:rPr>
            </a:br>
            <a:r>
              <a:rPr lang="it-IT" sz="3600" b="1">
                <a:solidFill>
                  <a:schemeClr val="hlink"/>
                </a:solidFill>
              </a:rPr>
              <a:t>in età pediatrica</a:t>
            </a:r>
            <a:endParaRPr lang="it-IT" sz="3600">
              <a:solidFill>
                <a:schemeClr val="hlink"/>
              </a:solidFill>
              <a:latin typeface="Arial" charset="0"/>
            </a:endParaRPr>
          </a:p>
        </p:txBody>
      </p:sp>
      <p:sp>
        <p:nvSpPr>
          <p:cNvPr id="185347" name="Rectangle 3"/>
          <p:cNvSpPr>
            <a:spLocks noChangeArrowheads="1"/>
          </p:cNvSpPr>
          <p:nvPr/>
        </p:nvSpPr>
        <p:spPr bwMode="auto">
          <a:xfrm>
            <a:off x="533400" y="1676400"/>
            <a:ext cx="8077200" cy="4401205"/>
          </a:xfrm>
          <a:prstGeom prst="rect">
            <a:avLst/>
          </a:prstGeom>
          <a:noFill/>
          <a:ln w="9525">
            <a:noFill/>
            <a:miter lim="800000"/>
            <a:headEnd/>
            <a:tailEnd/>
          </a:ln>
          <a:effectLst/>
        </p:spPr>
        <p:txBody>
          <a:bodyPr>
            <a:spAutoFit/>
          </a:bodyPr>
          <a:lstStyle/>
          <a:p>
            <a:endParaRPr lang="it-IT" sz="2800" dirty="0"/>
          </a:p>
          <a:p>
            <a:r>
              <a:rPr lang="it-IT" sz="2800" dirty="0"/>
              <a:t>NORMALE: </a:t>
            </a:r>
            <a:r>
              <a:rPr lang="it-IT" sz="2800" dirty="0">
                <a:solidFill>
                  <a:schemeClr val="hlink"/>
                </a:solidFill>
              </a:rPr>
              <a:t>&lt;90° per età e sesso</a:t>
            </a:r>
          </a:p>
          <a:p>
            <a:r>
              <a:rPr lang="it-IT" sz="2800" dirty="0"/>
              <a:t>BORDERLINE:</a:t>
            </a:r>
            <a:r>
              <a:rPr lang="it-IT" sz="2800" dirty="0">
                <a:solidFill>
                  <a:schemeClr val="hlink"/>
                </a:solidFill>
              </a:rPr>
              <a:t> 90°-95° per età e sesso</a:t>
            </a:r>
          </a:p>
          <a:p>
            <a:r>
              <a:rPr lang="it-IT" sz="2800" dirty="0"/>
              <a:t>LIEVE-MODERATA:</a:t>
            </a:r>
            <a:r>
              <a:rPr lang="it-IT" sz="2800" dirty="0">
                <a:solidFill>
                  <a:schemeClr val="hlink"/>
                </a:solidFill>
              </a:rPr>
              <a:t> 95°-99° per età e sesso </a:t>
            </a:r>
            <a:r>
              <a:rPr lang="it-IT" sz="2800" dirty="0">
                <a:solidFill>
                  <a:srgbClr val="CC0000"/>
                </a:solidFill>
              </a:rPr>
              <a:t>senza     					malattia d’organo</a:t>
            </a:r>
          </a:p>
          <a:p>
            <a:r>
              <a:rPr lang="it-IT" sz="2800" dirty="0"/>
              <a:t>SEVERA:</a:t>
            </a:r>
            <a:r>
              <a:rPr lang="it-IT" sz="2800" dirty="0">
                <a:solidFill>
                  <a:schemeClr val="hlink"/>
                </a:solidFill>
              </a:rPr>
              <a:t> &gt;99° per età e sesso </a:t>
            </a:r>
            <a:r>
              <a:rPr lang="it-IT" sz="2800" dirty="0">
                <a:solidFill>
                  <a:srgbClr val="CC0000"/>
                </a:solidFill>
              </a:rPr>
              <a:t>con malattia d’organo</a:t>
            </a:r>
          </a:p>
          <a:p>
            <a:endParaRPr lang="it-IT" sz="2800" dirty="0">
              <a:solidFill>
                <a:srgbClr val="CC0000"/>
              </a:solidFill>
            </a:endParaRPr>
          </a:p>
          <a:p>
            <a:r>
              <a:rPr lang="it-IT" sz="2800" dirty="0" smtClean="0">
                <a:solidFill>
                  <a:srgbClr val="CC0000"/>
                </a:solidFill>
              </a:rPr>
              <a:t>      </a:t>
            </a:r>
          </a:p>
          <a:p>
            <a:r>
              <a:rPr lang="it-IT" sz="2800" dirty="0" smtClean="0">
                <a:solidFill>
                  <a:srgbClr val="CC0000"/>
                </a:solidFill>
              </a:rPr>
              <a:t> </a:t>
            </a:r>
            <a:r>
              <a:rPr lang="it-IT" sz="2800" dirty="0" smtClean="0">
                <a:solidFill>
                  <a:srgbClr val="CC0000"/>
                </a:solidFill>
              </a:rPr>
              <a:t>     </a:t>
            </a:r>
            <a:r>
              <a:rPr lang="it-IT" sz="2800" dirty="0" smtClean="0">
                <a:solidFill>
                  <a:srgbClr val="CC0000"/>
                </a:solidFill>
              </a:rPr>
              <a:t>!!!</a:t>
            </a:r>
            <a:r>
              <a:rPr lang="it-IT" sz="2800" dirty="0">
                <a:solidFill>
                  <a:srgbClr val="CC0000"/>
                </a:solidFill>
              </a:rPr>
              <a:t>UTILIZZARE APPARECCHI ADEGUATI!!!</a:t>
            </a:r>
          </a:p>
          <a:p>
            <a:endParaRPr lang="it-IT" sz="2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357166"/>
            <a:ext cx="8229600" cy="6143668"/>
          </a:xfrm>
        </p:spPr>
        <p:txBody>
          <a:bodyPr/>
          <a:lstStyle/>
          <a:p>
            <a:pPr algn="l"/>
            <a:r>
              <a:rPr lang="it-IT" sz="3200" dirty="0" err="1" smtClean="0">
                <a:solidFill>
                  <a:srgbClr val="FF0000"/>
                </a:solidFill>
                <a:latin typeface="Times New Roman" pitchFamily="18" charset="0"/>
                <a:cs typeface="Times New Roman" pitchFamily="18" charset="0"/>
              </a:rPr>
              <a:t>Primary</a:t>
            </a:r>
            <a:r>
              <a:rPr lang="it-IT" sz="3200" dirty="0" smtClean="0">
                <a:solidFill>
                  <a:srgbClr val="FF0000"/>
                </a:solidFill>
                <a:latin typeface="Times New Roman" pitchFamily="18" charset="0"/>
                <a:cs typeface="Times New Roman" pitchFamily="18" charset="0"/>
              </a:rPr>
              <a:t> </a:t>
            </a:r>
            <a:r>
              <a:rPr lang="it-IT" sz="3200" dirty="0" err="1" smtClean="0">
                <a:solidFill>
                  <a:srgbClr val="FF0000"/>
                </a:solidFill>
                <a:latin typeface="Times New Roman" pitchFamily="18" charset="0"/>
                <a:cs typeface="Times New Roman" pitchFamily="18" charset="0"/>
              </a:rPr>
              <a:t>Hypertension</a:t>
            </a:r>
            <a:r>
              <a:rPr lang="it-IT" sz="3200" dirty="0" smtClean="0">
                <a:solidFill>
                  <a:srgbClr val="FF0000"/>
                </a:solidFill>
                <a:latin typeface="Times New Roman" pitchFamily="18" charset="0"/>
                <a:cs typeface="Times New Roman" pitchFamily="18" charset="0"/>
              </a:rPr>
              <a:t> and </a:t>
            </a:r>
            <a:r>
              <a:rPr lang="it-IT" sz="3200" dirty="0" err="1" smtClean="0">
                <a:solidFill>
                  <a:srgbClr val="FF0000"/>
                </a:solidFill>
                <a:latin typeface="Times New Roman" pitchFamily="18" charset="0"/>
                <a:cs typeface="Times New Roman" pitchFamily="18" charset="0"/>
              </a:rPr>
              <a:t>Evaluation</a:t>
            </a:r>
            <a:r>
              <a:rPr lang="it-IT" sz="3200" dirty="0" smtClean="0">
                <a:solidFill>
                  <a:srgbClr val="FF0000"/>
                </a:solidFill>
                <a:latin typeface="Times New Roman" pitchFamily="18" charset="0"/>
                <a:cs typeface="Times New Roman" pitchFamily="18" charset="0"/>
              </a:rPr>
              <a:t> </a:t>
            </a:r>
            <a:r>
              <a:rPr lang="it-IT" sz="3200" dirty="0" err="1" smtClean="0">
                <a:solidFill>
                  <a:srgbClr val="FF0000"/>
                </a:solidFill>
                <a:latin typeface="Times New Roman" pitchFamily="18" charset="0"/>
                <a:cs typeface="Times New Roman" pitchFamily="18" charset="0"/>
              </a:rPr>
              <a:t>for</a:t>
            </a:r>
            <a:r>
              <a:rPr lang="it-IT" sz="3200" dirty="0" smtClean="0">
                <a:solidFill>
                  <a:srgbClr val="FF0000"/>
                </a:solidFill>
                <a:latin typeface="Times New Roman" pitchFamily="18" charset="0"/>
                <a:cs typeface="Times New Roman" pitchFamily="18" charset="0"/>
              </a:rPr>
              <a:t> </a:t>
            </a:r>
            <a:r>
              <a:rPr lang="it-IT" sz="3200" dirty="0" err="1" smtClean="0">
                <a:solidFill>
                  <a:srgbClr val="FF0000"/>
                </a:solidFill>
                <a:latin typeface="Times New Roman" pitchFamily="18" charset="0"/>
                <a:cs typeface="Times New Roman" pitchFamily="18" charset="0"/>
              </a:rPr>
              <a:t>Comorbidities</a:t>
            </a:r>
            <a:r>
              <a:rPr lang="it-IT" sz="3200" dirty="0" smtClean="0">
                <a:solidFill>
                  <a:srgbClr val="FF0000"/>
                </a:solidFill>
                <a:latin typeface="Times New Roman" pitchFamily="18" charset="0"/>
                <a:cs typeface="Times New Roman" pitchFamily="18" charset="0"/>
              </a:rPr>
              <a:t/>
            </a:r>
            <a:br>
              <a:rPr lang="it-IT" sz="3200" dirty="0" smtClean="0">
                <a:solidFill>
                  <a:srgbClr val="FF0000"/>
                </a:solidFill>
                <a:latin typeface="Times New Roman" pitchFamily="18" charset="0"/>
                <a:cs typeface="Times New Roman" pitchFamily="18" charset="0"/>
              </a:rPr>
            </a:br>
            <a:r>
              <a:rPr lang="it-IT" sz="1800" dirty="0" smtClean="0">
                <a:latin typeface="Times New Roman" pitchFamily="18" charset="0"/>
                <a:cs typeface="Times New Roman" pitchFamily="18" charset="0"/>
              </a:rPr>
              <a:t/>
            </a:r>
            <a:br>
              <a:rPr lang="it-IT" sz="1800" dirty="0" smtClean="0">
                <a:latin typeface="Times New Roman" pitchFamily="18" charset="0"/>
                <a:cs typeface="Times New Roman" pitchFamily="18" charset="0"/>
              </a:rPr>
            </a:br>
            <a:r>
              <a:rPr lang="it-IT" sz="2000" dirty="0" err="1" smtClean="0">
                <a:solidFill>
                  <a:schemeClr val="tx1"/>
                </a:solidFill>
                <a:latin typeface="Times New Roman" pitchFamily="18" charset="0"/>
                <a:cs typeface="Times New Roman" pitchFamily="18" charset="0"/>
              </a:rPr>
              <a:t>Children</a:t>
            </a:r>
            <a:r>
              <a:rPr lang="it-IT" sz="2000" dirty="0" smtClean="0">
                <a:solidFill>
                  <a:schemeClr val="tx1"/>
                </a:solidFill>
                <a:latin typeface="Times New Roman" pitchFamily="18" charset="0"/>
                <a:cs typeface="Times New Roman" pitchFamily="18" charset="0"/>
              </a:rPr>
              <a:t> and </a:t>
            </a:r>
            <a:r>
              <a:rPr lang="it-IT" sz="2000" dirty="0" err="1" smtClean="0">
                <a:solidFill>
                  <a:schemeClr val="tx1"/>
                </a:solidFill>
                <a:latin typeface="Times New Roman" pitchFamily="18" charset="0"/>
                <a:cs typeface="Times New Roman" pitchFamily="18" charset="0"/>
              </a:rPr>
              <a:t>adolescents</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with</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primary</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hypertension</a:t>
            </a:r>
            <a:r>
              <a:rPr lang="it-IT" sz="2000" dirty="0" smtClean="0">
                <a:solidFill>
                  <a:schemeClr val="tx1"/>
                </a:solidFill>
                <a:latin typeface="Times New Roman" pitchFamily="18" charset="0"/>
                <a:cs typeface="Times New Roman" pitchFamily="18" charset="0"/>
              </a:rPr>
              <a:t> are </a:t>
            </a:r>
            <a:r>
              <a:rPr lang="it-IT" sz="2000" dirty="0" err="1" smtClean="0">
                <a:solidFill>
                  <a:schemeClr val="tx1"/>
                </a:solidFill>
                <a:latin typeface="Times New Roman" pitchFamily="18" charset="0"/>
                <a:cs typeface="Times New Roman" pitchFamily="18" charset="0"/>
              </a:rPr>
              <a:t>frequently</a:t>
            </a:r>
            <a:r>
              <a:rPr lang="it-IT" sz="2000" dirty="0" smtClean="0">
                <a:solidFill>
                  <a:schemeClr val="tx1"/>
                </a:solidFill>
                <a:latin typeface="Times New Roman" pitchFamily="18" charset="0"/>
                <a:cs typeface="Times New Roman" pitchFamily="18" charset="0"/>
              </a:rPr>
              <a:t> </a:t>
            </a:r>
            <a:r>
              <a:rPr lang="it-IT" sz="2000" dirty="0" err="1" smtClean="0">
                <a:solidFill>
                  <a:srgbClr val="FFFF00"/>
                </a:solidFill>
                <a:latin typeface="Times New Roman" pitchFamily="18" charset="0"/>
                <a:cs typeface="Times New Roman" pitchFamily="18" charset="0"/>
              </a:rPr>
              <a:t>overweight</a:t>
            </a:r>
            <a:r>
              <a:rPr lang="it-IT" sz="2000" dirty="0" smtClean="0">
                <a:solidFill>
                  <a:srgbClr val="FFFF00"/>
                </a:solidFill>
                <a:latin typeface="Times New Roman" pitchFamily="18" charset="0"/>
                <a:cs typeface="Times New Roman" pitchFamily="18" charset="0"/>
              </a:rPr>
              <a:t>. </a:t>
            </a:r>
            <a:r>
              <a:rPr lang="it-IT" sz="2000" dirty="0" smtClean="0">
                <a:solidFill>
                  <a:schemeClr val="tx1"/>
                </a:solidFill>
                <a:latin typeface="Times New Roman" pitchFamily="18" charset="0"/>
                <a:cs typeface="Times New Roman" pitchFamily="18" charset="0"/>
              </a:rPr>
              <a:t>Data on </a:t>
            </a:r>
            <a:r>
              <a:rPr lang="it-IT" sz="2000" dirty="0" err="1" smtClean="0">
                <a:solidFill>
                  <a:schemeClr val="tx1"/>
                </a:solidFill>
                <a:latin typeface="Times New Roman" pitchFamily="18" charset="0"/>
                <a:cs typeface="Times New Roman" pitchFamily="18" charset="0"/>
              </a:rPr>
              <a:t>healthy</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adolescents</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obtained</a:t>
            </a:r>
            <a:r>
              <a:rPr lang="it-IT" sz="2000" dirty="0" smtClean="0">
                <a:solidFill>
                  <a:schemeClr val="tx1"/>
                </a:solidFill>
                <a:latin typeface="Times New Roman" pitchFamily="18" charset="0"/>
                <a:cs typeface="Times New Roman" pitchFamily="18" charset="0"/>
              </a:rPr>
              <a:t> in </a:t>
            </a:r>
            <a:r>
              <a:rPr lang="it-IT" sz="2000" dirty="0" err="1" smtClean="0">
                <a:solidFill>
                  <a:schemeClr val="tx1"/>
                </a:solidFill>
                <a:latin typeface="Times New Roman" pitchFamily="18" charset="0"/>
                <a:cs typeface="Times New Roman" pitchFamily="18" charset="0"/>
              </a:rPr>
              <a:t>school</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healthscreening</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programs</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demonstrate</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that</a:t>
            </a:r>
            <a:r>
              <a:rPr lang="it-IT" sz="2000" dirty="0" smtClean="0">
                <a:solidFill>
                  <a:schemeClr val="tx1"/>
                </a:solidFill>
                <a:latin typeface="Times New Roman" pitchFamily="18" charset="0"/>
                <a:cs typeface="Times New Roman" pitchFamily="18" charset="0"/>
              </a:rPr>
              <a:t> the </a:t>
            </a:r>
            <a:r>
              <a:rPr lang="it-IT" sz="2000" dirty="0" err="1" smtClean="0">
                <a:solidFill>
                  <a:schemeClr val="tx1"/>
                </a:solidFill>
                <a:latin typeface="Times New Roman" pitchFamily="18" charset="0"/>
                <a:cs typeface="Times New Roman" pitchFamily="18" charset="0"/>
              </a:rPr>
              <a:t>prevalence</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of</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hypertension</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increases</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progressively</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with</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increasing</a:t>
            </a:r>
            <a:r>
              <a:rPr lang="it-IT" sz="2000" dirty="0" smtClean="0">
                <a:solidFill>
                  <a:schemeClr val="tx1"/>
                </a:solidFill>
                <a:latin typeface="Times New Roman" pitchFamily="18" charset="0"/>
                <a:cs typeface="Times New Roman" pitchFamily="18" charset="0"/>
              </a:rPr>
              <a:t> body mass </a:t>
            </a:r>
            <a:r>
              <a:rPr lang="it-IT" sz="2000" dirty="0" err="1" smtClean="0">
                <a:solidFill>
                  <a:schemeClr val="tx1"/>
                </a:solidFill>
                <a:latin typeface="Times New Roman" pitchFamily="18" charset="0"/>
                <a:cs typeface="Times New Roman" pitchFamily="18" charset="0"/>
              </a:rPr>
              <a:t>index</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BMI</a:t>
            </a:r>
            <a:r>
              <a:rPr lang="it-IT" sz="2000" dirty="0" smtClean="0">
                <a:solidFill>
                  <a:schemeClr val="tx1"/>
                </a:solidFill>
                <a:latin typeface="Times New Roman" pitchFamily="18" charset="0"/>
                <a:cs typeface="Times New Roman" pitchFamily="18" charset="0"/>
              </a:rPr>
              <a:t>), and </a:t>
            </a:r>
            <a:r>
              <a:rPr lang="it-IT" sz="2000" dirty="0" err="1" smtClean="0">
                <a:solidFill>
                  <a:srgbClr val="FFFF00"/>
                </a:solidFill>
                <a:latin typeface="Times New Roman" pitchFamily="18" charset="0"/>
                <a:cs typeface="Times New Roman" pitchFamily="18" charset="0"/>
              </a:rPr>
              <a:t>hypertension</a:t>
            </a:r>
            <a:r>
              <a:rPr lang="it-IT" sz="2000" dirty="0" smtClean="0">
                <a:solidFill>
                  <a:srgbClr val="FFFF00"/>
                </a:solidFill>
                <a:latin typeface="Times New Roman" pitchFamily="18" charset="0"/>
                <a:cs typeface="Times New Roman" pitchFamily="18" charset="0"/>
              </a:rPr>
              <a:t> </a:t>
            </a:r>
            <a:r>
              <a:rPr lang="it-IT" sz="2000" dirty="0" err="1" smtClean="0">
                <a:solidFill>
                  <a:srgbClr val="FFFF00"/>
                </a:solidFill>
                <a:latin typeface="Times New Roman" pitchFamily="18" charset="0"/>
                <a:cs typeface="Times New Roman" pitchFamily="18" charset="0"/>
              </a:rPr>
              <a:t>is</a:t>
            </a:r>
            <a:r>
              <a:rPr lang="it-IT" sz="2000" dirty="0" smtClean="0">
                <a:solidFill>
                  <a:srgbClr val="FFFF00"/>
                </a:solidFill>
                <a:latin typeface="Times New Roman" pitchFamily="18" charset="0"/>
                <a:cs typeface="Times New Roman" pitchFamily="18" charset="0"/>
              </a:rPr>
              <a:t> </a:t>
            </a:r>
            <a:r>
              <a:rPr lang="it-IT" sz="2000" dirty="0" err="1" smtClean="0">
                <a:solidFill>
                  <a:srgbClr val="FFFF00"/>
                </a:solidFill>
                <a:latin typeface="Times New Roman" pitchFamily="18" charset="0"/>
                <a:cs typeface="Times New Roman" pitchFamily="18" charset="0"/>
              </a:rPr>
              <a:t>detectable</a:t>
            </a:r>
            <a:r>
              <a:rPr lang="it-IT" sz="2000" dirty="0" smtClean="0">
                <a:solidFill>
                  <a:srgbClr val="FFFF00"/>
                </a:solidFill>
                <a:latin typeface="Times New Roman" pitchFamily="18" charset="0"/>
                <a:cs typeface="Times New Roman" pitchFamily="18" charset="0"/>
              </a:rPr>
              <a:t> in </a:t>
            </a:r>
            <a:r>
              <a:rPr lang="it-IT" sz="2000" dirty="0" err="1" smtClean="0">
                <a:solidFill>
                  <a:srgbClr val="FFFF00"/>
                </a:solidFill>
                <a:latin typeface="Times New Roman" pitchFamily="18" charset="0"/>
                <a:cs typeface="Times New Roman" pitchFamily="18" charset="0"/>
              </a:rPr>
              <a:t>approximately</a:t>
            </a:r>
            <a:r>
              <a:rPr lang="it-IT" sz="2000" dirty="0" smtClean="0">
                <a:solidFill>
                  <a:srgbClr val="FFFF00"/>
                </a:solidFill>
                <a:latin typeface="Times New Roman" pitchFamily="18" charset="0"/>
                <a:cs typeface="Times New Roman" pitchFamily="18" charset="0"/>
              </a:rPr>
              <a:t> 30 </a:t>
            </a:r>
            <a:r>
              <a:rPr lang="it-IT" sz="2000" dirty="0" err="1" smtClean="0">
                <a:solidFill>
                  <a:srgbClr val="FFFF00"/>
                </a:solidFill>
                <a:latin typeface="Times New Roman" pitchFamily="18" charset="0"/>
                <a:cs typeface="Times New Roman" pitchFamily="18" charset="0"/>
              </a:rPr>
              <a:t>percent</a:t>
            </a:r>
            <a:r>
              <a:rPr lang="it-IT" sz="2000" dirty="0" smtClean="0">
                <a:solidFill>
                  <a:srgbClr val="FFFF00"/>
                </a:solidFill>
                <a:latin typeface="Times New Roman" pitchFamily="18" charset="0"/>
                <a:cs typeface="Times New Roman" pitchFamily="18" charset="0"/>
              </a:rPr>
              <a:t> </a:t>
            </a:r>
            <a:r>
              <a:rPr lang="it-IT" sz="2000" dirty="0" err="1" smtClean="0">
                <a:solidFill>
                  <a:srgbClr val="FFFF00"/>
                </a:solidFill>
                <a:latin typeface="Times New Roman" pitchFamily="18" charset="0"/>
                <a:cs typeface="Times New Roman" pitchFamily="18" charset="0"/>
              </a:rPr>
              <a:t>of</a:t>
            </a:r>
            <a:r>
              <a:rPr lang="it-IT" sz="2000" dirty="0" smtClean="0">
                <a:solidFill>
                  <a:srgbClr val="FFFF00"/>
                </a:solidFill>
                <a:latin typeface="Times New Roman" pitchFamily="18" charset="0"/>
                <a:cs typeface="Times New Roman" pitchFamily="18" charset="0"/>
              </a:rPr>
              <a:t> </a:t>
            </a:r>
            <a:r>
              <a:rPr lang="it-IT" sz="2000" dirty="0" err="1" smtClean="0">
                <a:solidFill>
                  <a:srgbClr val="FFFF00"/>
                </a:solidFill>
                <a:latin typeface="Times New Roman" pitchFamily="18" charset="0"/>
                <a:cs typeface="Times New Roman" pitchFamily="18" charset="0"/>
              </a:rPr>
              <a:t>overweight</a:t>
            </a:r>
            <a:r>
              <a:rPr lang="it-IT" sz="2000" dirty="0" smtClean="0">
                <a:solidFill>
                  <a:srgbClr val="FFFF00"/>
                </a:solidFill>
                <a:latin typeface="Times New Roman" pitchFamily="18" charset="0"/>
                <a:cs typeface="Times New Roman" pitchFamily="18" charset="0"/>
              </a:rPr>
              <a:t> </a:t>
            </a:r>
            <a:r>
              <a:rPr lang="it-IT" sz="2000" dirty="0" err="1" smtClean="0">
                <a:solidFill>
                  <a:srgbClr val="FFFF00"/>
                </a:solidFill>
                <a:latin typeface="Times New Roman" pitchFamily="18" charset="0"/>
                <a:cs typeface="Times New Roman" pitchFamily="18" charset="0"/>
              </a:rPr>
              <a:t>children</a:t>
            </a:r>
            <a:r>
              <a:rPr lang="it-IT" sz="2000" dirty="0">
                <a:solidFill>
                  <a:srgbClr val="FFFF00"/>
                </a:solidFill>
                <a:latin typeface="Times New Roman" pitchFamily="18" charset="0"/>
                <a:cs typeface="Times New Roman" pitchFamily="18" charset="0"/>
              </a:rPr>
              <a:t> </a:t>
            </a:r>
            <a:r>
              <a:rPr lang="it-IT" sz="2000" dirty="0" smtClean="0">
                <a:solidFill>
                  <a:srgbClr val="FFFF00"/>
                </a:solidFill>
                <a:latin typeface="Times New Roman" pitchFamily="18" charset="0"/>
                <a:cs typeface="Times New Roman" pitchFamily="18" charset="0"/>
              </a:rPr>
              <a:t>(</a:t>
            </a:r>
            <a:r>
              <a:rPr lang="it-IT" sz="2000" dirty="0" err="1" smtClean="0">
                <a:solidFill>
                  <a:srgbClr val="FFFF00"/>
                </a:solidFill>
                <a:latin typeface="Times New Roman" pitchFamily="18" charset="0"/>
                <a:cs typeface="Times New Roman" pitchFamily="18" charset="0"/>
              </a:rPr>
              <a:t>BMI</a:t>
            </a:r>
            <a:r>
              <a:rPr lang="it-IT" sz="2000" dirty="0" smtClean="0">
                <a:solidFill>
                  <a:srgbClr val="FFFF00"/>
                </a:solidFill>
                <a:latin typeface="Times New Roman" pitchFamily="18" charset="0"/>
                <a:cs typeface="Times New Roman" pitchFamily="18" charset="0"/>
              </a:rPr>
              <a:t> &gt;</a:t>
            </a:r>
            <a:r>
              <a:rPr lang="it-IT" sz="2000" dirty="0" err="1" smtClean="0">
                <a:solidFill>
                  <a:srgbClr val="FFFF00"/>
                </a:solidFill>
                <a:latin typeface="Times New Roman" pitchFamily="18" charset="0"/>
                <a:cs typeface="Times New Roman" pitchFamily="18" charset="0"/>
              </a:rPr>
              <a:t>95th</a:t>
            </a:r>
            <a:r>
              <a:rPr lang="it-IT" sz="2000" dirty="0" smtClean="0">
                <a:solidFill>
                  <a:srgbClr val="FFFF00"/>
                </a:solidFill>
                <a:latin typeface="Times New Roman" pitchFamily="18" charset="0"/>
                <a:cs typeface="Times New Roman" pitchFamily="18" charset="0"/>
              </a:rPr>
              <a:t> percentile).</a:t>
            </a:r>
            <a:r>
              <a:rPr lang="it-IT" sz="2000" dirty="0" smtClean="0">
                <a:solidFill>
                  <a:schemeClr val="tx1"/>
                </a:solidFill>
                <a:latin typeface="Times New Roman" pitchFamily="18" charset="0"/>
                <a:cs typeface="Times New Roman" pitchFamily="18" charset="0"/>
              </a:rPr>
              <a:t/>
            </a:r>
            <a:br>
              <a:rPr lang="it-IT" sz="2000" dirty="0" smtClean="0">
                <a:solidFill>
                  <a:schemeClr val="tx1"/>
                </a:solidFill>
                <a:latin typeface="Times New Roman" pitchFamily="18" charset="0"/>
                <a:cs typeface="Times New Roman" pitchFamily="18" charset="0"/>
              </a:rPr>
            </a:br>
            <a:r>
              <a:rPr lang="it-IT" sz="2000" dirty="0" smtClean="0">
                <a:solidFill>
                  <a:schemeClr val="tx1"/>
                </a:solidFill>
                <a:latin typeface="Times New Roman" pitchFamily="18" charset="0"/>
                <a:cs typeface="Times New Roman" pitchFamily="18" charset="0"/>
              </a:rPr>
              <a:t>The strong </a:t>
            </a:r>
            <a:r>
              <a:rPr lang="it-IT" sz="2000" dirty="0" err="1" smtClean="0">
                <a:solidFill>
                  <a:schemeClr val="tx1"/>
                </a:solidFill>
                <a:latin typeface="Times New Roman" pitchFamily="18" charset="0"/>
                <a:cs typeface="Times New Roman" pitchFamily="18" charset="0"/>
              </a:rPr>
              <a:t>association</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of</a:t>
            </a:r>
            <a:r>
              <a:rPr lang="it-IT" sz="2000" dirty="0" smtClean="0">
                <a:solidFill>
                  <a:schemeClr val="tx1"/>
                </a:solidFill>
                <a:latin typeface="Times New Roman" pitchFamily="18" charset="0"/>
                <a:cs typeface="Times New Roman" pitchFamily="18" charset="0"/>
              </a:rPr>
              <a:t> high BP </a:t>
            </a:r>
            <a:r>
              <a:rPr lang="it-IT" sz="2000" dirty="0" err="1" smtClean="0">
                <a:solidFill>
                  <a:schemeClr val="tx1"/>
                </a:solidFill>
                <a:latin typeface="Times New Roman" pitchFamily="18" charset="0"/>
                <a:cs typeface="Times New Roman" pitchFamily="18" charset="0"/>
              </a:rPr>
              <a:t>with</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obesity</a:t>
            </a:r>
            <a:r>
              <a:rPr lang="it-IT" sz="2000" dirty="0" smtClean="0">
                <a:solidFill>
                  <a:schemeClr val="tx1"/>
                </a:solidFill>
                <a:latin typeface="Times New Roman" pitchFamily="18" charset="0"/>
                <a:cs typeface="Times New Roman" pitchFamily="18" charset="0"/>
              </a:rPr>
              <a:t> and the </a:t>
            </a:r>
            <a:r>
              <a:rPr lang="it-IT" sz="2000" dirty="0" err="1" smtClean="0">
                <a:solidFill>
                  <a:schemeClr val="tx1"/>
                </a:solidFill>
                <a:latin typeface="Times New Roman" pitchFamily="18" charset="0"/>
                <a:cs typeface="Times New Roman" pitchFamily="18" charset="0"/>
              </a:rPr>
              <a:t>marked</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increase</a:t>
            </a:r>
            <a:r>
              <a:rPr lang="it-IT" sz="2000" dirty="0" smtClean="0">
                <a:solidFill>
                  <a:schemeClr val="tx1"/>
                </a:solidFill>
                <a:latin typeface="Times New Roman" pitchFamily="18" charset="0"/>
                <a:cs typeface="Times New Roman" pitchFamily="18" charset="0"/>
              </a:rPr>
              <a:t> in the </a:t>
            </a:r>
            <a:r>
              <a:rPr lang="it-IT" sz="2000" dirty="0" err="1" smtClean="0">
                <a:solidFill>
                  <a:schemeClr val="tx1"/>
                </a:solidFill>
                <a:latin typeface="Times New Roman" pitchFamily="18" charset="0"/>
                <a:cs typeface="Times New Roman" pitchFamily="18" charset="0"/>
              </a:rPr>
              <a:t>prevalence</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of</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childhood</a:t>
            </a:r>
            <a:r>
              <a:rPr lang="it-IT" sz="2000" dirty="0" smtClean="0">
                <a:solidFill>
                  <a:schemeClr val="tx1"/>
                </a:solidFill>
                <a:latin typeface="Times New Roman" pitchFamily="18" charset="0"/>
                <a:cs typeface="Times New Roman" pitchFamily="18" charset="0"/>
              </a:rPr>
              <a:t> </a:t>
            </a:r>
            <a:br>
              <a:rPr lang="it-IT" sz="2000" dirty="0" smtClean="0">
                <a:solidFill>
                  <a:schemeClr val="tx1"/>
                </a:solidFill>
                <a:latin typeface="Times New Roman" pitchFamily="18" charset="0"/>
                <a:cs typeface="Times New Roman" pitchFamily="18" charset="0"/>
              </a:rPr>
            </a:br>
            <a:r>
              <a:rPr lang="it-IT" sz="2000" dirty="0" err="1" smtClean="0">
                <a:solidFill>
                  <a:schemeClr val="tx1"/>
                </a:solidFill>
                <a:latin typeface="Times New Roman" pitchFamily="18" charset="0"/>
                <a:cs typeface="Times New Roman" pitchFamily="18" charset="0"/>
              </a:rPr>
              <a:t>Obesity</a:t>
            </a:r>
            <a:r>
              <a:rPr lang="it-IT" sz="2000" dirty="0" smtClean="0">
                <a:solidFill>
                  <a:schemeClr val="tx1"/>
                </a:solidFill>
                <a:latin typeface="Times New Roman" pitchFamily="18" charset="0"/>
                <a:cs typeface="Times New Roman" pitchFamily="18" charset="0"/>
              </a:rPr>
              <a:t> indicate </a:t>
            </a:r>
            <a:r>
              <a:rPr lang="it-IT" sz="2000" dirty="0" err="1" smtClean="0">
                <a:solidFill>
                  <a:schemeClr val="tx1"/>
                </a:solidFill>
                <a:latin typeface="Times New Roman" pitchFamily="18" charset="0"/>
                <a:cs typeface="Times New Roman" pitchFamily="18" charset="0"/>
              </a:rPr>
              <a:t>that</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both</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hypertension</a:t>
            </a:r>
            <a:r>
              <a:rPr lang="it-IT" sz="2000" dirty="0" smtClean="0">
                <a:solidFill>
                  <a:schemeClr val="tx1"/>
                </a:solidFill>
                <a:latin typeface="Times New Roman" pitchFamily="18" charset="0"/>
                <a:cs typeface="Times New Roman" pitchFamily="18" charset="0"/>
              </a:rPr>
              <a:t> and </a:t>
            </a:r>
            <a:r>
              <a:rPr lang="it-IT" sz="2000" dirty="0" err="1" smtClean="0">
                <a:solidFill>
                  <a:schemeClr val="tx1"/>
                </a:solidFill>
                <a:latin typeface="Times New Roman" pitchFamily="18" charset="0"/>
                <a:cs typeface="Times New Roman" pitchFamily="18" charset="0"/>
              </a:rPr>
              <a:t>prehypertension</a:t>
            </a:r>
            <a:r>
              <a:rPr lang="it-IT" sz="2000" dirty="0" smtClean="0">
                <a:solidFill>
                  <a:schemeClr val="tx1"/>
                </a:solidFill>
                <a:latin typeface="Times New Roman" pitchFamily="18" charset="0"/>
                <a:cs typeface="Times New Roman" pitchFamily="18" charset="0"/>
              </a:rPr>
              <a:t> are </a:t>
            </a:r>
            <a:r>
              <a:rPr lang="it-IT" sz="2000" dirty="0" err="1" smtClean="0">
                <a:solidFill>
                  <a:schemeClr val="tx1"/>
                </a:solidFill>
                <a:latin typeface="Times New Roman" pitchFamily="18" charset="0"/>
                <a:cs typeface="Times New Roman" pitchFamily="18" charset="0"/>
              </a:rPr>
              <a:t>becoming</a:t>
            </a:r>
            <a:r>
              <a:rPr lang="it-IT" sz="2000" dirty="0" smtClean="0">
                <a:solidFill>
                  <a:schemeClr val="tx1"/>
                </a:solidFill>
                <a:latin typeface="Times New Roman" pitchFamily="18" charset="0"/>
                <a:cs typeface="Times New Roman" pitchFamily="18" charset="0"/>
              </a:rPr>
              <a:t> a </a:t>
            </a:r>
            <a:r>
              <a:rPr lang="it-IT" sz="2000" dirty="0" err="1" smtClean="0">
                <a:solidFill>
                  <a:schemeClr val="tx1"/>
                </a:solidFill>
                <a:latin typeface="Times New Roman" pitchFamily="18" charset="0"/>
                <a:cs typeface="Times New Roman" pitchFamily="18" charset="0"/>
              </a:rPr>
              <a:t>significant</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health</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issue</a:t>
            </a:r>
            <a:r>
              <a:rPr lang="it-IT" sz="2000" dirty="0" smtClean="0">
                <a:solidFill>
                  <a:schemeClr val="tx1"/>
                </a:solidFill>
                <a:latin typeface="Times New Roman" pitchFamily="18" charset="0"/>
                <a:cs typeface="Times New Roman" pitchFamily="18" charset="0"/>
              </a:rPr>
              <a:t> in the  </a:t>
            </a:r>
            <a:r>
              <a:rPr lang="it-IT" sz="2000" dirty="0" err="1" smtClean="0">
                <a:solidFill>
                  <a:schemeClr val="tx1"/>
                </a:solidFill>
                <a:latin typeface="Times New Roman" pitchFamily="18" charset="0"/>
                <a:cs typeface="Times New Roman" pitchFamily="18" charset="0"/>
              </a:rPr>
              <a:t>young</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Overweight</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children</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frequently</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have</a:t>
            </a:r>
            <a:r>
              <a:rPr lang="it-IT" sz="2000" dirty="0" smtClean="0">
                <a:solidFill>
                  <a:schemeClr val="tx1"/>
                </a:solidFill>
                <a:latin typeface="Times New Roman" pitchFamily="18" charset="0"/>
                <a:cs typeface="Times New Roman" pitchFamily="18" charset="0"/>
              </a:rPr>
              <a:t> some </a:t>
            </a:r>
            <a:r>
              <a:rPr lang="it-IT" sz="2000" dirty="0" err="1" smtClean="0">
                <a:solidFill>
                  <a:schemeClr val="tx1"/>
                </a:solidFill>
                <a:latin typeface="Times New Roman" pitchFamily="18" charset="0"/>
                <a:cs typeface="Times New Roman" pitchFamily="18" charset="0"/>
              </a:rPr>
              <a:t>degree</a:t>
            </a:r>
            <a:r>
              <a:rPr lang="it-IT" sz="2000" dirty="0" smtClean="0">
                <a:solidFill>
                  <a:schemeClr val="tx1"/>
                </a:solidFill>
                <a:latin typeface="Times New Roman" pitchFamily="18" charset="0"/>
                <a:cs typeface="Times New Roman" pitchFamily="18" charset="0"/>
              </a:rPr>
              <a:t> </a:t>
            </a:r>
            <a:r>
              <a:rPr lang="it-IT" sz="2000" dirty="0" err="1" smtClean="0">
                <a:solidFill>
                  <a:srgbClr val="FFFF00"/>
                </a:solidFill>
                <a:latin typeface="Times New Roman" pitchFamily="18" charset="0"/>
                <a:cs typeface="Times New Roman" pitchFamily="18" charset="0"/>
              </a:rPr>
              <a:t>of</a:t>
            </a:r>
            <a:r>
              <a:rPr lang="it-IT" sz="2000" dirty="0" smtClean="0">
                <a:solidFill>
                  <a:srgbClr val="FFFF00"/>
                </a:solidFill>
                <a:latin typeface="Times New Roman" pitchFamily="18" charset="0"/>
                <a:cs typeface="Times New Roman" pitchFamily="18" charset="0"/>
              </a:rPr>
              <a:t> </a:t>
            </a:r>
            <a:r>
              <a:rPr lang="it-IT" sz="2000" dirty="0" err="1" smtClean="0">
                <a:solidFill>
                  <a:srgbClr val="FFFF00"/>
                </a:solidFill>
                <a:latin typeface="Times New Roman" pitchFamily="18" charset="0"/>
                <a:cs typeface="Times New Roman" pitchFamily="18" charset="0"/>
              </a:rPr>
              <a:t>insulin</a:t>
            </a:r>
            <a:r>
              <a:rPr lang="it-IT" sz="2000" dirty="0" smtClean="0">
                <a:solidFill>
                  <a:srgbClr val="FFFF00"/>
                </a:solidFill>
                <a:latin typeface="Times New Roman" pitchFamily="18" charset="0"/>
                <a:cs typeface="Times New Roman" pitchFamily="18" charset="0"/>
              </a:rPr>
              <a:t> </a:t>
            </a:r>
            <a:r>
              <a:rPr lang="it-IT" sz="2000" dirty="0" err="1" smtClean="0">
                <a:solidFill>
                  <a:srgbClr val="FFFF00"/>
                </a:solidFill>
                <a:latin typeface="Times New Roman" pitchFamily="18" charset="0"/>
                <a:cs typeface="Times New Roman" pitchFamily="18" charset="0"/>
              </a:rPr>
              <a:t>resistance</a:t>
            </a:r>
            <a:r>
              <a:rPr lang="it-IT" sz="2000" dirty="0" smtClean="0">
                <a:solidFill>
                  <a:srgbClr val="FFFF00"/>
                </a:solidFill>
                <a:latin typeface="Times New Roman" pitchFamily="18" charset="0"/>
                <a:cs typeface="Times New Roman" pitchFamily="18" charset="0"/>
              </a:rPr>
              <a:t> — a </a:t>
            </a:r>
            <a:r>
              <a:rPr lang="it-IT" sz="2000" dirty="0" err="1" smtClean="0">
                <a:solidFill>
                  <a:srgbClr val="FFFF00"/>
                </a:solidFill>
                <a:latin typeface="Times New Roman" pitchFamily="18" charset="0"/>
                <a:cs typeface="Times New Roman" pitchFamily="18" charset="0"/>
              </a:rPr>
              <a:t>prediabetic</a:t>
            </a:r>
            <a:r>
              <a:rPr lang="it-IT" sz="2000" dirty="0" smtClean="0">
                <a:solidFill>
                  <a:srgbClr val="FFFF00"/>
                </a:solidFill>
                <a:latin typeface="Times New Roman" pitchFamily="18" charset="0"/>
                <a:cs typeface="Times New Roman" pitchFamily="18" charset="0"/>
              </a:rPr>
              <a:t> </a:t>
            </a:r>
            <a:r>
              <a:rPr lang="it-IT" sz="2000" dirty="0" err="1" smtClean="0">
                <a:solidFill>
                  <a:srgbClr val="FFFF00"/>
                </a:solidFill>
                <a:latin typeface="Times New Roman" pitchFamily="18" charset="0"/>
                <a:cs typeface="Times New Roman" pitchFamily="18" charset="0"/>
              </a:rPr>
              <a:t>condition</a:t>
            </a:r>
            <a:r>
              <a:rPr lang="it-IT" sz="2000" dirty="0" smtClean="0">
                <a:solidFill>
                  <a:srgbClr val="FFFF00"/>
                </a:solidFill>
                <a:latin typeface="Times New Roman" pitchFamily="18" charset="0"/>
                <a:cs typeface="Times New Roman" pitchFamily="18" charset="0"/>
              </a:rPr>
              <a:t>. </a:t>
            </a:r>
            <a:r>
              <a:rPr lang="it-IT" sz="2000" dirty="0" smtClean="0">
                <a:solidFill>
                  <a:schemeClr val="tx1"/>
                </a:solidFill>
                <a:latin typeface="Times New Roman" pitchFamily="18" charset="0"/>
                <a:cs typeface="Times New Roman" pitchFamily="18" charset="0"/>
              </a:rPr>
              <a:t/>
            </a:r>
            <a:br>
              <a:rPr lang="it-IT" sz="2000" dirty="0" smtClean="0">
                <a:solidFill>
                  <a:schemeClr val="tx1"/>
                </a:solidFill>
                <a:latin typeface="Times New Roman" pitchFamily="18" charset="0"/>
                <a:cs typeface="Times New Roman" pitchFamily="18" charset="0"/>
              </a:rPr>
            </a:br>
            <a:r>
              <a:rPr lang="it-IT" sz="2000" dirty="0" err="1" smtClean="0">
                <a:solidFill>
                  <a:schemeClr val="tx1"/>
                </a:solidFill>
                <a:latin typeface="Times New Roman" pitchFamily="18" charset="0"/>
                <a:cs typeface="Times New Roman" pitchFamily="18" charset="0"/>
              </a:rPr>
              <a:t>Overweight</a:t>
            </a:r>
            <a:r>
              <a:rPr lang="it-IT" sz="2000" dirty="0" smtClean="0">
                <a:solidFill>
                  <a:schemeClr val="tx1"/>
                </a:solidFill>
                <a:latin typeface="Times New Roman" pitchFamily="18" charset="0"/>
                <a:cs typeface="Times New Roman" pitchFamily="18" charset="0"/>
              </a:rPr>
              <a:t> and high BP are </a:t>
            </a:r>
            <a:r>
              <a:rPr lang="it-IT" sz="2000" dirty="0" err="1" smtClean="0">
                <a:solidFill>
                  <a:schemeClr val="tx1"/>
                </a:solidFill>
                <a:latin typeface="Times New Roman" pitchFamily="18" charset="0"/>
                <a:cs typeface="Times New Roman" pitchFamily="18" charset="0"/>
              </a:rPr>
              <a:t>also</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components</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of</a:t>
            </a:r>
            <a:r>
              <a:rPr lang="it-IT" sz="2000" dirty="0" smtClean="0">
                <a:solidFill>
                  <a:schemeClr val="tx1"/>
                </a:solidFill>
                <a:latin typeface="Times New Roman" pitchFamily="18" charset="0"/>
                <a:cs typeface="Times New Roman" pitchFamily="18" charset="0"/>
              </a:rPr>
              <a:t> the </a:t>
            </a:r>
            <a:r>
              <a:rPr lang="it-IT" sz="2000" dirty="0" err="1" smtClean="0">
                <a:solidFill>
                  <a:schemeClr val="tx1"/>
                </a:solidFill>
                <a:latin typeface="Times New Roman" pitchFamily="18" charset="0"/>
                <a:cs typeface="Times New Roman" pitchFamily="18" charset="0"/>
              </a:rPr>
              <a:t>insulin-resistance</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syndrome</a:t>
            </a:r>
            <a:r>
              <a:rPr lang="it-IT" sz="2000" dirty="0" smtClean="0">
                <a:solidFill>
                  <a:schemeClr val="tx1"/>
                </a:solidFill>
                <a:latin typeface="Times New Roman" pitchFamily="18" charset="0"/>
                <a:cs typeface="Times New Roman" pitchFamily="18" charset="0"/>
              </a:rPr>
              <a:t> or </a:t>
            </a:r>
            <a:r>
              <a:rPr lang="it-IT" sz="2000" dirty="0" err="1" smtClean="0">
                <a:solidFill>
                  <a:srgbClr val="FFFF00"/>
                </a:solidFill>
                <a:latin typeface="Times New Roman" pitchFamily="18" charset="0"/>
                <a:cs typeface="Times New Roman" pitchFamily="18" charset="0"/>
              </a:rPr>
              <a:t>metabolic</a:t>
            </a:r>
            <a:r>
              <a:rPr lang="it-IT" sz="2000" dirty="0" smtClean="0">
                <a:solidFill>
                  <a:srgbClr val="FFFF00"/>
                </a:solidFill>
                <a:latin typeface="Times New Roman" pitchFamily="18" charset="0"/>
                <a:cs typeface="Times New Roman" pitchFamily="18" charset="0"/>
              </a:rPr>
              <a:t> </a:t>
            </a:r>
            <a:r>
              <a:rPr lang="it-IT" sz="2000" dirty="0" err="1" smtClean="0">
                <a:solidFill>
                  <a:srgbClr val="FFFF00"/>
                </a:solidFill>
                <a:latin typeface="Times New Roman" pitchFamily="18" charset="0"/>
                <a:cs typeface="Times New Roman" pitchFamily="18" charset="0"/>
              </a:rPr>
              <a:t>syndrome</a:t>
            </a:r>
            <a:r>
              <a:rPr lang="it-IT" sz="2000" dirty="0" smtClean="0">
                <a:solidFill>
                  <a:schemeClr val="tx1"/>
                </a:solidFill>
                <a:latin typeface="Times New Roman" pitchFamily="18" charset="0"/>
                <a:cs typeface="Times New Roman" pitchFamily="18" charset="0"/>
              </a:rPr>
              <a:t>, a </a:t>
            </a:r>
            <a:r>
              <a:rPr lang="it-IT" sz="2000" dirty="0" err="1" smtClean="0">
                <a:solidFill>
                  <a:schemeClr val="tx1"/>
                </a:solidFill>
                <a:latin typeface="Times New Roman" pitchFamily="18" charset="0"/>
                <a:cs typeface="Times New Roman" pitchFamily="18" charset="0"/>
              </a:rPr>
              <a:t>condition</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of</a:t>
            </a:r>
            <a:r>
              <a:rPr lang="it-IT" sz="2000" dirty="0" smtClean="0">
                <a:solidFill>
                  <a:schemeClr val="tx1"/>
                </a:solidFill>
                <a:latin typeface="Times New Roman" pitchFamily="18" charset="0"/>
                <a:cs typeface="Times New Roman" pitchFamily="18" charset="0"/>
              </a:rPr>
              <a:t> multiple </a:t>
            </a:r>
            <a:r>
              <a:rPr lang="it-IT" sz="2000" dirty="0" err="1" smtClean="0">
                <a:solidFill>
                  <a:schemeClr val="tx1"/>
                </a:solidFill>
                <a:latin typeface="Times New Roman" pitchFamily="18" charset="0"/>
                <a:cs typeface="Times New Roman" pitchFamily="18" charset="0"/>
              </a:rPr>
              <a:t>metabolic</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risk</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factors</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for</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CVD</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as</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well</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as</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for</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type</a:t>
            </a:r>
            <a:r>
              <a:rPr lang="it-IT" sz="2000" dirty="0" smtClean="0">
                <a:solidFill>
                  <a:schemeClr val="tx1"/>
                </a:solidFill>
                <a:latin typeface="Times New Roman" pitchFamily="18" charset="0"/>
                <a:cs typeface="Times New Roman" pitchFamily="18" charset="0"/>
              </a:rPr>
              <a:t> 2 </a:t>
            </a:r>
            <a:r>
              <a:rPr lang="it-IT" sz="2000" dirty="0" err="1" smtClean="0">
                <a:solidFill>
                  <a:schemeClr val="tx1"/>
                </a:solidFill>
                <a:latin typeface="Times New Roman" pitchFamily="18" charset="0"/>
                <a:cs typeface="Times New Roman" pitchFamily="18" charset="0"/>
              </a:rPr>
              <a:t>diabetes</a:t>
            </a:r>
            <a:r>
              <a:rPr lang="it-IT" sz="2000" dirty="0" smtClean="0">
                <a:solidFill>
                  <a:schemeClr val="tx1"/>
                </a:solidFill>
                <a:latin typeface="Times New Roman" pitchFamily="18" charset="0"/>
                <a:cs typeface="Times New Roman" pitchFamily="18" charset="0"/>
              </a:rPr>
              <a:t>.</a:t>
            </a:r>
            <a:r>
              <a:rPr lang="it-IT" sz="2000" dirty="0" smtClean="0">
                <a:solidFill>
                  <a:schemeClr val="tx1"/>
                </a:solidFill>
                <a:latin typeface="Times New Roman" pitchFamily="18" charset="0"/>
              </a:rPr>
              <a:t/>
            </a:r>
            <a:br>
              <a:rPr lang="it-IT" sz="2000" dirty="0" smtClean="0">
                <a:solidFill>
                  <a:schemeClr val="tx1"/>
                </a:solidFill>
                <a:latin typeface="Times New Roman" pitchFamily="18" charset="0"/>
              </a:rPr>
            </a:br>
            <a:endParaRPr lang="it-IT" sz="2000" dirty="0">
              <a:solidFill>
                <a:schemeClr val="tx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357222" y="2435755"/>
            <a:ext cx="9858444" cy="4136517"/>
          </a:xfrm>
          <a:prstGeom prst="rect">
            <a:avLst/>
          </a:prstGeom>
          <a:noFill/>
        </p:spPr>
        <p:txBody>
          <a:bodyPr wrap="square" rtlCol="0">
            <a:spAutoFit/>
          </a:bodyPr>
          <a:lstStyle/>
          <a:p>
            <a:pPr marL="0" indent="0" algn="ctr">
              <a:lnSpc>
                <a:spcPct val="120000"/>
              </a:lnSpc>
              <a:buFontTx/>
              <a:buNone/>
            </a:pPr>
            <a:r>
              <a:rPr lang="it-IT" sz="1400" i="1" dirty="0" smtClean="0">
                <a:solidFill>
                  <a:srgbClr val="A50021"/>
                </a:solidFill>
                <a:effectLst>
                  <a:outerShdw blurRad="38100" dist="38100" dir="2700000" algn="tl">
                    <a:srgbClr val="C0C0C0"/>
                  </a:outerShdw>
                </a:effectLst>
                <a:latin typeface="Times New Roman" pitchFamily="18" charset="0"/>
              </a:rPr>
              <a:t>“</a:t>
            </a:r>
            <a:r>
              <a:rPr lang="it-IT" sz="1400" i="1" dirty="0" smtClean="0">
                <a:effectLst>
                  <a:outerShdw blurRad="38100" dist="38100" dir="2700000" algn="tl">
                    <a:srgbClr val="C0C0C0"/>
                  </a:outerShdw>
                </a:effectLst>
                <a:latin typeface="Times New Roman" pitchFamily="18" charset="0"/>
              </a:rPr>
              <a:t>Incapacità di livelli determinati di insulina di indurre una adeguata utilizzazione di glucosio </a:t>
            </a:r>
          </a:p>
          <a:p>
            <a:pPr marL="0" indent="0" algn="ctr">
              <a:lnSpc>
                <a:spcPct val="120000"/>
              </a:lnSpc>
              <a:buFontTx/>
              <a:buNone/>
            </a:pPr>
            <a:r>
              <a:rPr lang="it-IT" sz="1400" i="1" dirty="0" smtClean="0">
                <a:effectLst>
                  <a:outerShdw blurRad="38100" dist="38100" dir="2700000" algn="tl">
                    <a:srgbClr val="C0C0C0"/>
                  </a:outerShdw>
                </a:effectLst>
                <a:latin typeface="Times New Roman" pitchFamily="18" charset="0"/>
              </a:rPr>
              <a:t>in periferia e di sopprimere adeguatamente la produzione epatica di glucosio”</a:t>
            </a:r>
          </a:p>
          <a:p>
            <a:pPr marL="0" indent="0" algn="ctr">
              <a:lnSpc>
                <a:spcPct val="120000"/>
              </a:lnSpc>
              <a:buFontTx/>
              <a:buNone/>
            </a:pPr>
            <a:endParaRPr lang="it-IT" sz="1400" i="1" dirty="0" smtClean="0">
              <a:effectLst>
                <a:outerShdw blurRad="38100" dist="38100" dir="2700000" algn="tl">
                  <a:srgbClr val="C0C0C0"/>
                </a:outerShdw>
              </a:effectLst>
              <a:latin typeface="Times New Roman" pitchFamily="18" charset="0"/>
            </a:endParaRPr>
          </a:p>
          <a:p>
            <a:pPr marL="0" indent="0" algn="ctr">
              <a:lnSpc>
                <a:spcPct val="120000"/>
              </a:lnSpc>
              <a:buFontTx/>
              <a:buNone/>
            </a:pPr>
            <a:endParaRPr lang="it-IT" sz="1400" i="1" dirty="0" smtClean="0">
              <a:effectLst>
                <a:outerShdw blurRad="38100" dist="38100" dir="2700000" algn="tl">
                  <a:srgbClr val="C0C0C0"/>
                </a:outerShdw>
              </a:effectLst>
              <a:latin typeface="Times New Roman" pitchFamily="18" charset="0"/>
            </a:endParaRPr>
          </a:p>
          <a:p>
            <a:pPr marL="0" indent="0" algn="ctr">
              <a:lnSpc>
                <a:spcPct val="120000"/>
              </a:lnSpc>
              <a:buFontTx/>
              <a:buNone/>
            </a:pPr>
            <a:endParaRPr lang="it-IT" sz="1400" i="1" dirty="0" smtClean="0">
              <a:effectLst>
                <a:outerShdw blurRad="38100" dist="38100" dir="2700000" algn="tl">
                  <a:srgbClr val="C0C0C0"/>
                </a:outerShdw>
              </a:effectLst>
              <a:latin typeface="Times New Roman" pitchFamily="18" charset="0"/>
            </a:endParaRPr>
          </a:p>
          <a:p>
            <a:pPr marL="0" indent="0" algn="ctr">
              <a:lnSpc>
                <a:spcPct val="120000"/>
              </a:lnSpc>
              <a:buFontTx/>
              <a:buNone/>
            </a:pPr>
            <a:r>
              <a:rPr lang="it-IT" sz="2400" i="1" u="sng" dirty="0" smtClean="0">
                <a:effectLst>
                  <a:outerShdw blurRad="38100" dist="38100" dir="2700000" algn="tl">
                    <a:srgbClr val="C0C0C0"/>
                  </a:outerShdw>
                </a:effectLst>
                <a:latin typeface="Times New Roman" pitchFamily="18" charset="0"/>
              </a:rPr>
              <a:t>Ipotesi patogenetica della deposizione ectopica dei grassi</a:t>
            </a:r>
          </a:p>
          <a:p>
            <a:pPr marL="0" indent="0" algn="ctr">
              <a:lnSpc>
                <a:spcPct val="120000"/>
              </a:lnSpc>
              <a:buFontTx/>
              <a:buNone/>
            </a:pPr>
            <a:endParaRPr lang="it-IT" sz="2400" i="1" u="sng" dirty="0" smtClean="0">
              <a:effectLst>
                <a:outerShdw blurRad="38100" dist="38100" dir="2700000" algn="tl">
                  <a:srgbClr val="C0C0C0"/>
                </a:outerShdw>
              </a:effectLst>
              <a:latin typeface="Times New Roman" pitchFamily="18" charset="0"/>
            </a:endParaRPr>
          </a:p>
          <a:p>
            <a:pPr marL="0" indent="0" algn="ctr">
              <a:lnSpc>
                <a:spcPct val="120000"/>
              </a:lnSpc>
              <a:buFontTx/>
              <a:buNone/>
            </a:pPr>
            <a:endParaRPr lang="it-IT" sz="2400" i="1" u="sng" dirty="0" smtClean="0">
              <a:effectLst>
                <a:outerShdw blurRad="38100" dist="38100" dir="2700000" algn="tl">
                  <a:srgbClr val="C0C0C0"/>
                </a:outerShdw>
              </a:effectLst>
              <a:latin typeface="Times New Roman" pitchFamily="18" charset="0"/>
            </a:endParaRPr>
          </a:p>
          <a:p>
            <a:pPr marL="0" indent="0" algn="ctr">
              <a:lnSpc>
                <a:spcPct val="120000"/>
              </a:lnSpc>
              <a:buFontTx/>
              <a:buNone/>
            </a:pPr>
            <a:endParaRPr lang="it-IT" sz="800" i="1" dirty="0" smtClean="0">
              <a:effectLst>
                <a:outerShdw blurRad="38100" dist="38100" dir="2700000" algn="tl">
                  <a:srgbClr val="C0C0C0"/>
                </a:outerShdw>
              </a:effectLst>
            </a:endParaRPr>
          </a:p>
          <a:p>
            <a:pPr marL="0" indent="0" algn="ctr">
              <a:lnSpc>
                <a:spcPct val="80000"/>
              </a:lnSpc>
              <a:buFontTx/>
              <a:buNone/>
            </a:pPr>
            <a:r>
              <a:rPr lang="it-IT" dirty="0" smtClean="0">
                <a:effectLst>
                  <a:outerShdw blurRad="38100" dist="38100" dir="2700000" algn="tl">
                    <a:srgbClr val="C0C0C0"/>
                  </a:outerShdw>
                </a:effectLst>
                <a:latin typeface="Times New Roman" pitchFamily="18" charset="0"/>
              </a:rPr>
              <a:t>Quando gli </a:t>
            </a:r>
            <a:r>
              <a:rPr lang="it-IT" dirty="0" err="1" smtClean="0">
                <a:effectLst>
                  <a:outerShdw blurRad="38100" dist="38100" dir="2700000" algn="tl">
                    <a:srgbClr val="C0C0C0"/>
                  </a:outerShdw>
                </a:effectLst>
                <a:latin typeface="Times New Roman" pitchFamily="18" charset="0"/>
              </a:rPr>
              <a:t>adipociti</a:t>
            </a:r>
            <a:r>
              <a:rPr lang="it-IT" dirty="0" smtClean="0">
                <a:effectLst>
                  <a:outerShdw blurRad="38100" dist="38100" dir="2700000" algn="tl">
                    <a:srgbClr val="C0C0C0"/>
                  </a:outerShdw>
                </a:effectLst>
                <a:latin typeface="Times New Roman" pitchFamily="18" charset="0"/>
              </a:rPr>
              <a:t> raggiungono il massimo della loro capacità di immagazzinamento di lipidi </a:t>
            </a:r>
          </a:p>
          <a:p>
            <a:pPr marL="0" indent="0" algn="ctr">
              <a:lnSpc>
                <a:spcPct val="80000"/>
              </a:lnSpc>
              <a:buFontTx/>
              <a:buNone/>
            </a:pPr>
            <a:r>
              <a:rPr lang="it-IT" dirty="0" smtClean="0">
                <a:effectLst>
                  <a:outerShdw blurRad="38100" dist="38100" dir="2700000" algn="tl">
                    <a:srgbClr val="C0C0C0"/>
                  </a:outerShdw>
                </a:effectLst>
                <a:latin typeface="Times New Roman" pitchFamily="18" charset="0"/>
              </a:rPr>
              <a:t>ed il loro processo di proliferazione è esaurito </a:t>
            </a:r>
          </a:p>
          <a:p>
            <a:pPr marL="0" indent="0" algn="ctr">
              <a:lnSpc>
                <a:spcPct val="80000"/>
              </a:lnSpc>
              <a:buFontTx/>
              <a:buNone/>
            </a:pPr>
            <a:r>
              <a:rPr lang="it-IT" dirty="0" smtClean="0">
                <a:effectLst>
                  <a:outerShdw blurRad="38100" dist="38100" dir="2700000" algn="tl">
                    <a:srgbClr val="C0C0C0"/>
                  </a:outerShdw>
                </a:effectLst>
                <a:latin typeface="Times New Roman" pitchFamily="18" charset="0"/>
              </a:rPr>
              <a:t>il grasso viene accumulato in tessuti non idonei a tale scopo</a:t>
            </a:r>
          </a:p>
          <a:p>
            <a:pPr marL="0" indent="0" algn="ctr">
              <a:lnSpc>
                <a:spcPct val="40000"/>
              </a:lnSpc>
              <a:buFontTx/>
              <a:buNone/>
            </a:pPr>
            <a:endParaRPr lang="it-IT" dirty="0" smtClean="0">
              <a:effectLst>
                <a:outerShdw blurRad="38100" dist="38100" dir="2700000" algn="tl">
                  <a:srgbClr val="C0C0C0"/>
                </a:outerShdw>
              </a:effectLst>
              <a:latin typeface="Times New Roman" pitchFamily="18" charset="0"/>
            </a:endParaRPr>
          </a:p>
          <a:p>
            <a:pPr marL="0" indent="0" algn="ctr">
              <a:lnSpc>
                <a:spcPct val="80000"/>
              </a:lnSpc>
              <a:buFontTx/>
              <a:buNone/>
            </a:pPr>
            <a:r>
              <a:rPr lang="it-IT" i="1" u="sng" dirty="0" smtClean="0">
                <a:effectLst>
                  <a:outerShdw blurRad="38100" dist="38100" dir="2700000" algn="tl">
                    <a:srgbClr val="C0C0C0"/>
                  </a:outerShdw>
                </a:effectLst>
                <a:latin typeface="Times New Roman" pitchFamily="18" charset="0"/>
              </a:rPr>
              <a:t>Van </a:t>
            </a:r>
            <a:r>
              <a:rPr lang="it-IT" i="1" u="sng" dirty="0" err="1" smtClean="0">
                <a:effectLst>
                  <a:outerShdw blurRad="38100" dist="38100" dir="2700000" algn="tl">
                    <a:srgbClr val="C0C0C0"/>
                  </a:outerShdw>
                </a:effectLst>
                <a:latin typeface="Times New Roman" pitchFamily="18" charset="0"/>
              </a:rPr>
              <a:t>Gaal</a:t>
            </a:r>
            <a:r>
              <a:rPr lang="it-IT" i="1" u="sng" dirty="0" smtClean="0">
                <a:effectLst>
                  <a:outerShdw blurRad="38100" dist="38100" dir="2700000" algn="tl">
                    <a:srgbClr val="C0C0C0"/>
                  </a:outerShdw>
                </a:effectLst>
                <a:latin typeface="Times New Roman" pitchFamily="18" charset="0"/>
              </a:rPr>
              <a:t> </a:t>
            </a:r>
            <a:r>
              <a:rPr lang="it-IT" i="1" u="sng" dirty="0" err="1" smtClean="0">
                <a:effectLst>
                  <a:outerShdw blurRad="38100" dist="38100" dir="2700000" algn="tl">
                    <a:srgbClr val="C0C0C0"/>
                  </a:outerShdw>
                </a:effectLst>
                <a:latin typeface="Times New Roman" pitchFamily="18" charset="0"/>
              </a:rPr>
              <a:t>et</a:t>
            </a:r>
            <a:r>
              <a:rPr lang="it-IT" i="1" u="sng" dirty="0" smtClean="0">
                <a:effectLst>
                  <a:outerShdw blurRad="38100" dist="38100" dir="2700000" algn="tl">
                    <a:srgbClr val="C0C0C0"/>
                  </a:outerShdw>
                </a:effectLst>
                <a:latin typeface="Times New Roman" pitchFamily="18" charset="0"/>
              </a:rPr>
              <a:t> al, Nature, 2006</a:t>
            </a:r>
          </a:p>
          <a:p>
            <a:endParaRPr lang="it-IT" dirty="0"/>
          </a:p>
        </p:txBody>
      </p:sp>
      <p:sp>
        <p:nvSpPr>
          <p:cNvPr id="5" name="CasellaDiTesto 4"/>
          <p:cNvSpPr txBox="1"/>
          <p:nvPr/>
        </p:nvSpPr>
        <p:spPr>
          <a:xfrm>
            <a:off x="2745925" y="571480"/>
            <a:ext cx="4137671" cy="369332"/>
          </a:xfrm>
          <a:prstGeom prst="rect">
            <a:avLst/>
          </a:prstGeom>
          <a:noFill/>
        </p:spPr>
        <p:txBody>
          <a:bodyPr wrap="none" rtlCol="0">
            <a:spAutoFit/>
          </a:bodyPr>
          <a:lstStyle/>
          <a:p>
            <a:r>
              <a:rPr lang="it-IT" b="1" dirty="0" err="1" smtClean="0"/>
              <a:t>INSULINO</a:t>
            </a:r>
            <a:r>
              <a:rPr lang="it-IT" b="1" dirty="0" smtClean="0"/>
              <a:t> RESISTENZA:</a:t>
            </a:r>
            <a:r>
              <a:rPr lang="it-IT" b="1" dirty="0" smtClean="0">
                <a:solidFill>
                  <a:schemeClr val="bg1"/>
                </a:solidFill>
              </a:rPr>
              <a:t> </a:t>
            </a:r>
            <a:r>
              <a:rPr lang="it-IT" dirty="0" smtClean="0">
                <a:solidFill>
                  <a:srgbClr val="FF5050"/>
                </a:solidFill>
              </a:rPr>
              <a:t>Definizione</a:t>
            </a:r>
            <a:r>
              <a:rPr lang="it-IT" dirty="0" smtClean="0"/>
              <a:t> </a:t>
            </a:r>
            <a:endParaRPr lang="it-IT" dirty="0"/>
          </a:p>
        </p:txBody>
      </p:sp>
      <p:pic>
        <p:nvPicPr>
          <p:cNvPr id="6" name="Picture 8" descr="glucose"/>
          <p:cNvPicPr>
            <a:picLocks noChangeAspect="1" noChangeArrowheads="1"/>
          </p:cNvPicPr>
          <p:nvPr/>
        </p:nvPicPr>
        <p:blipFill>
          <a:blip r:embed="rId2"/>
          <a:srcRect/>
          <a:stretch>
            <a:fillRect/>
          </a:stretch>
        </p:blipFill>
        <p:spPr bwMode="auto">
          <a:xfrm>
            <a:off x="7696200" y="785794"/>
            <a:ext cx="1196975" cy="1255712"/>
          </a:xfrm>
          <a:prstGeom prst="rect">
            <a:avLst/>
          </a:prstGeom>
          <a:noFill/>
          <a:effectLst>
            <a:outerShdw dist="35921" dir="2700000" algn="ctr" rotWithShape="0">
              <a:schemeClr val="accent1"/>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marL="342900" indent="-342900">
              <a:spcBef>
                <a:spcPct val="20000"/>
              </a:spcBef>
              <a:defRPr/>
            </a:pPr>
            <a:r>
              <a:rPr lang="it-IT" sz="3600" dirty="0" smtClean="0">
                <a:solidFill>
                  <a:srgbClr val="FFFF00"/>
                </a:solidFill>
                <a:latin typeface="Times New Roman" pitchFamily="18" charset="0"/>
                <a:cs typeface="Times New Roman" pitchFamily="18" charset="0"/>
              </a:rPr>
              <a:t>Percentili della Circonferenza Vita</a:t>
            </a:r>
            <a:br>
              <a:rPr lang="it-IT" sz="3600" dirty="0" smtClean="0">
                <a:solidFill>
                  <a:srgbClr val="FFFF00"/>
                </a:solidFill>
                <a:latin typeface="Times New Roman" pitchFamily="18" charset="0"/>
                <a:cs typeface="Times New Roman" pitchFamily="18" charset="0"/>
              </a:rPr>
            </a:br>
            <a:r>
              <a:rPr lang="it-IT" sz="3600" i="1" dirty="0" smtClean="0">
                <a:solidFill>
                  <a:srgbClr val="FF9900"/>
                </a:solidFill>
                <a:latin typeface="Times New Roman" pitchFamily="18" charset="0"/>
                <a:cs typeface="Times New Roman" pitchFamily="18" charset="0"/>
              </a:rPr>
              <a:t>Per l’età evolutiva</a:t>
            </a:r>
            <a:endParaRPr lang="it-IT" sz="3600" dirty="0">
              <a:latin typeface="Times New Roman" pitchFamily="18" charset="0"/>
              <a:cs typeface="Times New Roman" pitchFamily="18" charset="0"/>
            </a:endParaRPr>
          </a:p>
        </p:txBody>
      </p:sp>
      <p:sp>
        <p:nvSpPr>
          <p:cNvPr id="5" name="CasellaDiTesto 4"/>
          <p:cNvSpPr txBox="1"/>
          <p:nvPr/>
        </p:nvSpPr>
        <p:spPr>
          <a:xfrm>
            <a:off x="71406" y="5380696"/>
            <a:ext cx="8834791" cy="1477328"/>
          </a:xfrm>
          <a:prstGeom prst="rect">
            <a:avLst/>
          </a:prstGeom>
          <a:noFill/>
        </p:spPr>
        <p:txBody>
          <a:bodyPr wrap="none" rtlCol="0">
            <a:spAutoFit/>
          </a:bodyPr>
          <a:lstStyle/>
          <a:p>
            <a:r>
              <a:rPr lang="it-IT" dirty="0" smtClean="0">
                <a:latin typeface="Times New Roman" pitchFamily="18" charset="0"/>
                <a:cs typeface="Times New Roman" pitchFamily="18" charset="0"/>
              </a:rPr>
              <a:t>Anche per i bambini è dimostrato che un valore di</a:t>
            </a:r>
            <a:r>
              <a:rPr lang="it-IT" b="1" dirty="0" smtClean="0">
                <a:latin typeface="Times New Roman" pitchFamily="18" charset="0"/>
                <a:cs typeface="Times New Roman" pitchFamily="18" charset="0"/>
              </a:rPr>
              <a:t> circonferenza della vita &gt; 90° percentile </a:t>
            </a:r>
          </a:p>
          <a:p>
            <a:r>
              <a:rPr lang="it-IT" dirty="0" smtClean="0">
                <a:latin typeface="Times New Roman" pitchFamily="18" charset="0"/>
                <a:cs typeface="Times New Roman" pitchFamily="18" charset="0"/>
              </a:rPr>
              <a:t>per sesso ed età si associa a</a:t>
            </a:r>
            <a:r>
              <a:rPr lang="it-IT" b="1" dirty="0" smtClean="0">
                <a:latin typeface="Times New Roman" pitchFamily="18" charset="0"/>
                <a:cs typeface="Times New Roman" pitchFamily="18" charset="0"/>
              </a:rPr>
              <a:t> </a:t>
            </a:r>
          </a:p>
          <a:p>
            <a:r>
              <a:rPr lang="it-IT" b="1" dirty="0" smtClean="0">
                <a:latin typeface="Times New Roman" pitchFamily="18" charset="0"/>
                <a:cs typeface="Times New Roman" pitchFamily="18" charset="0"/>
              </a:rPr>
              <a:t>maggior rischio cardiovascolare  e metabolico </a:t>
            </a:r>
            <a:r>
              <a:rPr lang="it-IT" dirty="0" smtClean="0">
                <a:latin typeface="Times New Roman" pitchFamily="18" charset="0"/>
                <a:cs typeface="Times New Roman" pitchFamily="18" charset="0"/>
              </a:rPr>
              <a:t>rispetto ai coetanei </a:t>
            </a:r>
          </a:p>
          <a:p>
            <a:r>
              <a:rPr lang="it-IT" dirty="0" smtClean="0">
                <a:latin typeface="Times New Roman" pitchFamily="18" charset="0"/>
                <a:cs typeface="Times New Roman" pitchFamily="18" charset="0"/>
              </a:rPr>
              <a:t>con minore circonferenza della vita</a:t>
            </a:r>
            <a:endParaRPr lang="it-IT" dirty="0" smtClean="0">
              <a:effectLst>
                <a:outerShdw blurRad="38100" dist="38100" dir="2700000" algn="tl">
                  <a:srgbClr val="000000"/>
                </a:outerShdw>
              </a:effectLst>
              <a:latin typeface="Times New Roman" pitchFamily="18" charset="0"/>
              <a:cs typeface="Times New Roman" pitchFamily="18" charset="0"/>
            </a:endParaRPr>
          </a:p>
          <a:p>
            <a:endParaRPr lang="it-IT" dirty="0"/>
          </a:p>
        </p:txBody>
      </p:sp>
      <p:pic>
        <p:nvPicPr>
          <p:cNvPr id="6" name="Picture 5" descr="child-Obesity-b_785584c"/>
          <p:cNvPicPr>
            <a:picLocks noChangeAspect="1" noChangeArrowheads="1"/>
          </p:cNvPicPr>
          <p:nvPr/>
        </p:nvPicPr>
        <p:blipFill>
          <a:blip r:embed="rId2">
            <a:lum bright="-6000" contrast="18000"/>
          </a:blip>
          <a:srcRect r="43443" b="7973"/>
          <a:stretch>
            <a:fillRect/>
          </a:stretch>
        </p:blipFill>
        <p:spPr bwMode="auto">
          <a:xfrm>
            <a:off x="285720" y="1928802"/>
            <a:ext cx="2478087" cy="2524125"/>
          </a:xfrm>
          <a:prstGeom prst="rect">
            <a:avLst/>
          </a:prstGeom>
          <a:noFill/>
          <a:ln w="38100">
            <a:solidFill>
              <a:srgbClr val="33CCCC"/>
            </a:solidFill>
            <a:miter lim="800000"/>
            <a:headEnd/>
            <a:tailEnd/>
          </a:ln>
        </p:spPr>
      </p:pic>
      <p:pic>
        <p:nvPicPr>
          <p:cNvPr id="7" name="Picture 3" descr="ab17-5"/>
          <p:cNvPicPr>
            <a:picLocks noChangeAspect="1" noChangeArrowheads="1"/>
          </p:cNvPicPr>
          <p:nvPr/>
        </p:nvPicPr>
        <p:blipFill>
          <a:blip r:embed="rId3"/>
          <a:srcRect/>
          <a:stretch>
            <a:fillRect/>
          </a:stretch>
        </p:blipFill>
        <p:spPr bwMode="auto">
          <a:xfrm>
            <a:off x="4071934" y="1428736"/>
            <a:ext cx="4537075" cy="3905250"/>
          </a:xfrm>
          <a:prstGeom prst="rect">
            <a:avLst/>
          </a:prstGeom>
          <a:noFill/>
          <a:ln w="38100">
            <a:solidFill>
              <a:schemeClr val="hlink"/>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786182" y="357166"/>
            <a:ext cx="1500198" cy="6429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it-IT" b="1" dirty="0" smtClean="0"/>
              <a:t>OBESITÀ</a:t>
            </a:r>
            <a:endParaRPr lang="it-IT" b="1" dirty="0"/>
          </a:p>
        </p:txBody>
      </p:sp>
      <p:cxnSp>
        <p:nvCxnSpPr>
          <p:cNvPr id="6" name="Connettore 1 5"/>
          <p:cNvCxnSpPr/>
          <p:nvPr/>
        </p:nvCxnSpPr>
        <p:spPr>
          <a:xfrm>
            <a:off x="857224" y="1142984"/>
            <a:ext cx="7143800" cy="1588"/>
          </a:xfrm>
          <a:prstGeom prst="line">
            <a:avLst/>
          </a:prstGeom>
          <a:ln>
            <a:solidFill>
              <a:srgbClr val="FF000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7" name="Ovale 6"/>
          <p:cNvSpPr/>
          <p:nvPr/>
        </p:nvSpPr>
        <p:spPr>
          <a:xfrm>
            <a:off x="-32" y="1500174"/>
            <a:ext cx="2357454" cy="914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err="1" smtClean="0">
                <a:solidFill>
                  <a:schemeClr val="tx2">
                    <a:lumMod val="10000"/>
                  </a:schemeClr>
                </a:solidFill>
              </a:rPr>
              <a:t>Iperinsulinemia</a:t>
            </a:r>
            <a:endParaRPr lang="it-IT" sz="1600" b="1" dirty="0" smtClean="0">
              <a:solidFill>
                <a:schemeClr val="tx2">
                  <a:lumMod val="10000"/>
                </a:schemeClr>
              </a:solidFill>
            </a:endParaRPr>
          </a:p>
          <a:p>
            <a:pPr algn="ctr"/>
            <a:r>
              <a:rPr lang="it-IT" sz="1600" b="1" dirty="0" err="1" smtClean="0">
                <a:solidFill>
                  <a:schemeClr val="tx2">
                    <a:lumMod val="10000"/>
                  </a:schemeClr>
                </a:solidFill>
              </a:rPr>
              <a:t>iperleptinemia</a:t>
            </a:r>
            <a:endParaRPr lang="it-IT" sz="1600" b="1" dirty="0">
              <a:solidFill>
                <a:schemeClr val="tx2">
                  <a:lumMod val="10000"/>
                </a:schemeClr>
              </a:solidFill>
            </a:endParaRPr>
          </a:p>
        </p:txBody>
      </p:sp>
      <p:sp>
        <p:nvSpPr>
          <p:cNvPr id="8" name="Rettangolo 7"/>
          <p:cNvSpPr/>
          <p:nvPr/>
        </p:nvSpPr>
        <p:spPr>
          <a:xfrm>
            <a:off x="2428860" y="1500174"/>
            <a:ext cx="1785950" cy="9144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Danno strutturale renale</a:t>
            </a:r>
            <a:endParaRPr lang="it-IT" dirty="0"/>
          </a:p>
        </p:txBody>
      </p:sp>
      <p:sp>
        <p:nvSpPr>
          <p:cNvPr id="9" name="Ovale 8"/>
          <p:cNvSpPr/>
          <p:nvPr/>
        </p:nvSpPr>
        <p:spPr>
          <a:xfrm>
            <a:off x="4286248" y="1514468"/>
            <a:ext cx="1785950" cy="9144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2">
                    <a:lumMod val="10000"/>
                  </a:schemeClr>
                </a:solidFill>
              </a:rPr>
              <a:t>Attivazione SRA</a:t>
            </a:r>
            <a:endParaRPr lang="it-IT" dirty="0">
              <a:solidFill>
                <a:schemeClr val="tx2">
                  <a:lumMod val="10000"/>
                </a:schemeClr>
              </a:solidFill>
            </a:endParaRPr>
          </a:p>
        </p:txBody>
      </p:sp>
      <p:sp>
        <p:nvSpPr>
          <p:cNvPr id="11" name="Figura a mano libera 10"/>
          <p:cNvSpPr/>
          <p:nvPr/>
        </p:nvSpPr>
        <p:spPr>
          <a:xfrm>
            <a:off x="5857884" y="1285860"/>
            <a:ext cx="1656837" cy="1509485"/>
          </a:xfrm>
          <a:custGeom>
            <a:avLst/>
            <a:gdLst>
              <a:gd name="connsiteX0" fmla="*/ 678595 w 1656837"/>
              <a:gd name="connsiteY0" fmla="*/ 0 h 1509485"/>
              <a:gd name="connsiteX1" fmla="*/ 460881 w 1656837"/>
              <a:gd name="connsiteY1" fmla="*/ 14514 h 1509485"/>
              <a:gd name="connsiteX2" fmla="*/ 417338 w 1656837"/>
              <a:gd name="connsiteY2" fmla="*/ 43543 h 1509485"/>
              <a:gd name="connsiteX3" fmla="*/ 359281 w 1656837"/>
              <a:gd name="connsiteY3" fmla="*/ 87085 h 1509485"/>
              <a:gd name="connsiteX4" fmla="*/ 330253 w 1656837"/>
              <a:gd name="connsiteY4" fmla="*/ 130628 h 1509485"/>
              <a:gd name="connsiteX5" fmla="*/ 330253 w 1656837"/>
              <a:gd name="connsiteY5" fmla="*/ 275771 h 1509485"/>
              <a:gd name="connsiteX6" fmla="*/ 373795 w 1656837"/>
              <a:gd name="connsiteY6" fmla="*/ 304800 h 1509485"/>
              <a:gd name="connsiteX7" fmla="*/ 518938 w 1656837"/>
              <a:gd name="connsiteY7" fmla="*/ 319314 h 1509485"/>
              <a:gd name="connsiteX8" fmla="*/ 620538 w 1656837"/>
              <a:gd name="connsiteY8" fmla="*/ 304800 h 1509485"/>
              <a:gd name="connsiteX9" fmla="*/ 576995 w 1656837"/>
              <a:gd name="connsiteY9" fmla="*/ 275771 h 1509485"/>
              <a:gd name="connsiteX10" fmla="*/ 460881 w 1656837"/>
              <a:gd name="connsiteY10" fmla="*/ 290285 h 1509485"/>
              <a:gd name="connsiteX11" fmla="*/ 402824 w 1656837"/>
              <a:gd name="connsiteY11" fmla="*/ 377371 h 1509485"/>
              <a:gd name="connsiteX12" fmla="*/ 344767 w 1656837"/>
              <a:gd name="connsiteY12" fmla="*/ 493485 h 1509485"/>
              <a:gd name="connsiteX13" fmla="*/ 359281 w 1656837"/>
              <a:gd name="connsiteY13" fmla="*/ 682171 h 1509485"/>
              <a:gd name="connsiteX14" fmla="*/ 417338 w 1656837"/>
              <a:gd name="connsiteY14" fmla="*/ 696685 h 1509485"/>
              <a:gd name="connsiteX15" fmla="*/ 286710 w 1656837"/>
              <a:gd name="connsiteY15" fmla="*/ 740228 h 1509485"/>
              <a:gd name="connsiteX16" fmla="*/ 156081 w 1656837"/>
              <a:gd name="connsiteY16" fmla="*/ 899885 h 1509485"/>
              <a:gd name="connsiteX17" fmla="*/ 98024 w 1656837"/>
              <a:gd name="connsiteY17" fmla="*/ 972457 h 1509485"/>
              <a:gd name="connsiteX18" fmla="*/ 54481 w 1656837"/>
              <a:gd name="connsiteY18" fmla="*/ 1030514 h 1509485"/>
              <a:gd name="connsiteX19" fmla="*/ 39967 w 1656837"/>
              <a:gd name="connsiteY19" fmla="*/ 1219200 h 1509485"/>
              <a:gd name="connsiteX20" fmla="*/ 127053 w 1656837"/>
              <a:gd name="connsiteY20" fmla="*/ 1291771 h 1509485"/>
              <a:gd name="connsiteX21" fmla="*/ 243167 w 1656837"/>
              <a:gd name="connsiteY21" fmla="*/ 1378857 h 1509485"/>
              <a:gd name="connsiteX22" fmla="*/ 330253 w 1656837"/>
              <a:gd name="connsiteY22" fmla="*/ 1436914 h 1509485"/>
              <a:gd name="connsiteX23" fmla="*/ 562481 w 1656837"/>
              <a:gd name="connsiteY23" fmla="*/ 1509485 h 1509485"/>
              <a:gd name="connsiteX24" fmla="*/ 794710 w 1656837"/>
              <a:gd name="connsiteY24" fmla="*/ 1480457 h 1509485"/>
              <a:gd name="connsiteX25" fmla="*/ 852767 w 1656837"/>
              <a:gd name="connsiteY25" fmla="*/ 1407885 h 1509485"/>
              <a:gd name="connsiteX26" fmla="*/ 881795 w 1656837"/>
              <a:gd name="connsiteY26" fmla="*/ 1335314 h 1509485"/>
              <a:gd name="connsiteX27" fmla="*/ 925338 w 1656837"/>
              <a:gd name="connsiteY27" fmla="*/ 1262743 h 1509485"/>
              <a:gd name="connsiteX28" fmla="*/ 823738 w 1656837"/>
              <a:gd name="connsiteY28" fmla="*/ 1030514 h 1509485"/>
              <a:gd name="connsiteX29" fmla="*/ 693110 w 1656837"/>
              <a:gd name="connsiteY29" fmla="*/ 1045028 h 1509485"/>
              <a:gd name="connsiteX30" fmla="*/ 620538 w 1656837"/>
              <a:gd name="connsiteY30" fmla="*/ 1117600 h 1509485"/>
              <a:gd name="connsiteX31" fmla="*/ 693110 w 1656837"/>
              <a:gd name="connsiteY31" fmla="*/ 1146628 h 1509485"/>
              <a:gd name="connsiteX32" fmla="*/ 1026938 w 1656837"/>
              <a:gd name="connsiteY32" fmla="*/ 1103085 h 1509485"/>
              <a:gd name="connsiteX33" fmla="*/ 1070481 w 1656837"/>
              <a:gd name="connsiteY33" fmla="*/ 1074057 h 1509485"/>
              <a:gd name="connsiteX34" fmla="*/ 1099510 w 1656837"/>
              <a:gd name="connsiteY34" fmla="*/ 1030514 h 1509485"/>
              <a:gd name="connsiteX35" fmla="*/ 1084995 w 1656837"/>
              <a:gd name="connsiteY35" fmla="*/ 856343 h 1509485"/>
              <a:gd name="connsiteX36" fmla="*/ 1215624 w 1656837"/>
              <a:gd name="connsiteY36" fmla="*/ 783771 h 1509485"/>
              <a:gd name="connsiteX37" fmla="*/ 1375281 w 1656837"/>
              <a:gd name="connsiteY37" fmla="*/ 667657 h 1509485"/>
              <a:gd name="connsiteX38" fmla="*/ 1360767 w 1656837"/>
              <a:gd name="connsiteY38" fmla="*/ 624114 h 1509485"/>
              <a:gd name="connsiteX39" fmla="*/ 1317224 w 1656837"/>
              <a:gd name="connsiteY39" fmla="*/ 609600 h 1509485"/>
              <a:gd name="connsiteX40" fmla="*/ 1462367 w 1656837"/>
              <a:gd name="connsiteY40" fmla="*/ 595085 h 1509485"/>
              <a:gd name="connsiteX41" fmla="*/ 1534938 w 1656837"/>
              <a:gd name="connsiteY41" fmla="*/ 551543 h 1509485"/>
              <a:gd name="connsiteX42" fmla="*/ 1622024 w 1656837"/>
              <a:gd name="connsiteY42" fmla="*/ 464457 h 1509485"/>
              <a:gd name="connsiteX43" fmla="*/ 1622024 w 1656837"/>
              <a:gd name="connsiteY43" fmla="*/ 319314 h 1509485"/>
              <a:gd name="connsiteX44" fmla="*/ 1505910 w 1656837"/>
              <a:gd name="connsiteY44" fmla="*/ 261257 h 1509485"/>
              <a:gd name="connsiteX45" fmla="*/ 1302710 w 1656837"/>
              <a:gd name="connsiteY45" fmla="*/ 188685 h 1509485"/>
              <a:gd name="connsiteX46" fmla="*/ 1418824 w 1656837"/>
              <a:gd name="connsiteY46" fmla="*/ 130628 h 1509485"/>
              <a:gd name="connsiteX47" fmla="*/ 1447853 w 1656837"/>
              <a:gd name="connsiteY47" fmla="*/ 87085 h 1509485"/>
              <a:gd name="connsiteX48" fmla="*/ 1433338 w 1656837"/>
              <a:gd name="connsiteY48" fmla="*/ 29028 h 1509485"/>
              <a:gd name="connsiteX49" fmla="*/ 1331738 w 1656837"/>
              <a:gd name="connsiteY49" fmla="*/ 0 h 1509485"/>
              <a:gd name="connsiteX50" fmla="*/ 954367 w 1656837"/>
              <a:gd name="connsiteY50" fmla="*/ 14514 h 1509485"/>
              <a:gd name="connsiteX51" fmla="*/ 997910 w 1656837"/>
              <a:gd name="connsiteY51" fmla="*/ 29028 h 1509485"/>
              <a:gd name="connsiteX52" fmla="*/ 925338 w 1656837"/>
              <a:gd name="connsiteY52" fmla="*/ 14514 h 1509485"/>
              <a:gd name="connsiteX53" fmla="*/ 620538 w 1656837"/>
              <a:gd name="connsiteY53" fmla="*/ 14514 h 1509485"/>
              <a:gd name="connsiteX54" fmla="*/ 620538 w 1656837"/>
              <a:gd name="connsiteY54" fmla="*/ 14514 h 1509485"/>
              <a:gd name="connsiteX55" fmla="*/ 620538 w 1656837"/>
              <a:gd name="connsiteY55" fmla="*/ 14514 h 1509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656837" h="1509485">
                <a:moveTo>
                  <a:pt x="678595" y="0"/>
                </a:moveTo>
                <a:cubicBezTo>
                  <a:pt x="606024" y="4838"/>
                  <a:pt x="532624" y="2557"/>
                  <a:pt x="460881" y="14514"/>
                </a:cubicBezTo>
                <a:cubicBezTo>
                  <a:pt x="443674" y="17382"/>
                  <a:pt x="431533" y="33404"/>
                  <a:pt x="417338" y="43543"/>
                </a:cubicBezTo>
                <a:cubicBezTo>
                  <a:pt x="397654" y="57603"/>
                  <a:pt x="378633" y="72571"/>
                  <a:pt x="359281" y="87085"/>
                </a:cubicBezTo>
                <a:cubicBezTo>
                  <a:pt x="349605" y="101599"/>
                  <a:pt x="338054" y="115026"/>
                  <a:pt x="330253" y="130628"/>
                </a:cubicBezTo>
                <a:cubicBezTo>
                  <a:pt x="307295" y="176544"/>
                  <a:pt x="308262" y="226290"/>
                  <a:pt x="330253" y="275771"/>
                </a:cubicBezTo>
                <a:cubicBezTo>
                  <a:pt x="337338" y="291711"/>
                  <a:pt x="356798" y="300878"/>
                  <a:pt x="373795" y="304800"/>
                </a:cubicBezTo>
                <a:cubicBezTo>
                  <a:pt x="421172" y="315733"/>
                  <a:pt x="470557" y="314476"/>
                  <a:pt x="518938" y="319314"/>
                </a:cubicBezTo>
                <a:cubicBezTo>
                  <a:pt x="552805" y="314476"/>
                  <a:pt x="593170" y="325326"/>
                  <a:pt x="620538" y="304800"/>
                </a:cubicBezTo>
                <a:cubicBezTo>
                  <a:pt x="634493" y="294333"/>
                  <a:pt x="594367" y="277350"/>
                  <a:pt x="576995" y="275771"/>
                </a:cubicBezTo>
                <a:cubicBezTo>
                  <a:pt x="538149" y="272239"/>
                  <a:pt x="499586" y="285447"/>
                  <a:pt x="460881" y="290285"/>
                </a:cubicBezTo>
                <a:cubicBezTo>
                  <a:pt x="435374" y="366807"/>
                  <a:pt x="463225" y="304890"/>
                  <a:pt x="402824" y="377371"/>
                </a:cubicBezTo>
                <a:cubicBezTo>
                  <a:pt x="369376" y="417508"/>
                  <a:pt x="365288" y="442182"/>
                  <a:pt x="344767" y="493485"/>
                </a:cubicBezTo>
                <a:cubicBezTo>
                  <a:pt x="349605" y="556380"/>
                  <a:pt x="338065" y="622765"/>
                  <a:pt x="359281" y="682171"/>
                </a:cubicBezTo>
                <a:cubicBezTo>
                  <a:pt x="365990" y="700957"/>
                  <a:pt x="432915" y="684224"/>
                  <a:pt x="417338" y="696685"/>
                </a:cubicBezTo>
                <a:cubicBezTo>
                  <a:pt x="381498" y="725357"/>
                  <a:pt x="330253" y="725714"/>
                  <a:pt x="286710" y="740228"/>
                </a:cubicBezTo>
                <a:lnTo>
                  <a:pt x="156081" y="899885"/>
                </a:lnTo>
                <a:cubicBezTo>
                  <a:pt x="136546" y="923928"/>
                  <a:pt x="117043" y="948004"/>
                  <a:pt x="98024" y="972457"/>
                </a:cubicBezTo>
                <a:cubicBezTo>
                  <a:pt x="83173" y="991552"/>
                  <a:pt x="54481" y="1030514"/>
                  <a:pt x="54481" y="1030514"/>
                </a:cubicBezTo>
                <a:cubicBezTo>
                  <a:pt x="33530" y="1093368"/>
                  <a:pt x="0" y="1150686"/>
                  <a:pt x="39967" y="1219200"/>
                </a:cubicBezTo>
                <a:cubicBezTo>
                  <a:pt x="59007" y="1251839"/>
                  <a:pt x="98811" y="1266667"/>
                  <a:pt x="127053" y="1291771"/>
                </a:cubicBezTo>
                <a:cubicBezTo>
                  <a:pt x="227931" y="1381440"/>
                  <a:pt x="101609" y="1288775"/>
                  <a:pt x="243167" y="1378857"/>
                </a:cubicBezTo>
                <a:cubicBezTo>
                  <a:pt x="272601" y="1397587"/>
                  <a:pt x="298372" y="1422745"/>
                  <a:pt x="330253" y="1436914"/>
                </a:cubicBezTo>
                <a:cubicBezTo>
                  <a:pt x="413011" y="1473695"/>
                  <a:pt x="481019" y="1489120"/>
                  <a:pt x="562481" y="1509485"/>
                </a:cubicBezTo>
                <a:cubicBezTo>
                  <a:pt x="639891" y="1499809"/>
                  <a:pt x="721078" y="1506228"/>
                  <a:pt x="794710" y="1480457"/>
                </a:cubicBezTo>
                <a:cubicBezTo>
                  <a:pt x="823950" y="1470223"/>
                  <a:pt x="836829" y="1434449"/>
                  <a:pt x="852767" y="1407885"/>
                </a:cubicBezTo>
                <a:cubicBezTo>
                  <a:pt x="866171" y="1385544"/>
                  <a:pt x="870143" y="1358617"/>
                  <a:pt x="881795" y="1335314"/>
                </a:cubicBezTo>
                <a:cubicBezTo>
                  <a:pt x="894411" y="1310082"/>
                  <a:pt x="910824" y="1286933"/>
                  <a:pt x="925338" y="1262743"/>
                </a:cubicBezTo>
                <a:cubicBezTo>
                  <a:pt x="914015" y="1194802"/>
                  <a:pt x="930272" y="1053343"/>
                  <a:pt x="823738" y="1030514"/>
                </a:cubicBezTo>
                <a:cubicBezTo>
                  <a:pt x="780900" y="1021334"/>
                  <a:pt x="736653" y="1040190"/>
                  <a:pt x="693110" y="1045028"/>
                </a:cubicBezTo>
                <a:cubicBezTo>
                  <a:pt x="687581" y="1048714"/>
                  <a:pt x="606715" y="1094562"/>
                  <a:pt x="620538" y="1117600"/>
                </a:cubicBezTo>
                <a:cubicBezTo>
                  <a:pt x="633943" y="1139941"/>
                  <a:pt x="668919" y="1136952"/>
                  <a:pt x="693110" y="1146628"/>
                </a:cubicBezTo>
                <a:cubicBezTo>
                  <a:pt x="908266" y="1135304"/>
                  <a:pt x="905875" y="1172264"/>
                  <a:pt x="1026938" y="1103085"/>
                </a:cubicBezTo>
                <a:cubicBezTo>
                  <a:pt x="1042084" y="1094430"/>
                  <a:pt x="1055967" y="1083733"/>
                  <a:pt x="1070481" y="1074057"/>
                </a:cubicBezTo>
                <a:cubicBezTo>
                  <a:pt x="1080157" y="1059543"/>
                  <a:pt x="1091709" y="1046116"/>
                  <a:pt x="1099510" y="1030514"/>
                </a:cubicBezTo>
                <a:cubicBezTo>
                  <a:pt x="1132532" y="964469"/>
                  <a:pt x="1104505" y="944138"/>
                  <a:pt x="1084995" y="856343"/>
                </a:cubicBezTo>
                <a:cubicBezTo>
                  <a:pt x="1199192" y="770696"/>
                  <a:pt x="1082578" y="850295"/>
                  <a:pt x="1215624" y="783771"/>
                </a:cubicBezTo>
                <a:cubicBezTo>
                  <a:pt x="1289104" y="747030"/>
                  <a:pt x="1308706" y="723136"/>
                  <a:pt x="1375281" y="667657"/>
                </a:cubicBezTo>
                <a:cubicBezTo>
                  <a:pt x="1370443" y="653143"/>
                  <a:pt x="1371585" y="634932"/>
                  <a:pt x="1360767" y="624114"/>
                </a:cubicBezTo>
                <a:cubicBezTo>
                  <a:pt x="1349949" y="613296"/>
                  <a:pt x="1302513" y="613803"/>
                  <a:pt x="1317224" y="609600"/>
                </a:cubicBezTo>
                <a:cubicBezTo>
                  <a:pt x="1363975" y="596242"/>
                  <a:pt x="1413986" y="599923"/>
                  <a:pt x="1462367" y="595085"/>
                </a:cubicBezTo>
                <a:cubicBezTo>
                  <a:pt x="1486557" y="580571"/>
                  <a:pt x="1513104" y="569407"/>
                  <a:pt x="1534938" y="551543"/>
                </a:cubicBezTo>
                <a:cubicBezTo>
                  <a:pt x="1566711" y="525547"/>
                  <a:pt x="1622024" y="464457"/>
                  <a:pt x="1622024" y="464457"/>
                </a:cubicBezTo>
                <a:cubicBezTo>
                  <a:pt x="1632139" y="423997"/>
                  <a:pt x="1656837" y="357996"/>
                  <a:pt x="1622024" y="319314"/>
                </a:cubicBezTo>
                <a:cubicBezTo>
                  <a:pt x="1593076" y="287149"/>
                  <a:pt x="1544615" y="280609"/>
                  <a:pt x="1505910" y="261257"/>
                </a:cubicBezTo>
                <a:cubicBezTo>
                  <a:pt x="1402672" y="209637"/>
                  <a:pt x="1468584" y="238447"/>
                  <a:pt x="1302710" y="188685"/>
                </a:cubicBezTo>
                <a:cubicBezTo>
                  <a:pt x="1337362" y="174824"/>
                  <a:pt x="1389836" y="159616"/>
                  <a:pt x="1418824" y="130628"/>
                </a:cubicBezTo>
                <a:cubicBezTo>
                  <a:pt x="1431159" y="118293"/>
                  <a:pt x="1438177" y="101599"/>
                  <a:pt x="1447853" y="87085"/>
                </a:cubicBezTo>
                <a:cubicBezTo>
                  <a:pt x="1443015" y="67733"/>
                  <a:pt x="1449296" y="40997"/>
                  <a:pt x="1433338" y="29028"/>
                </a:cubicBezTo>
                <a:cubicBezTo>
                  <a:pt x="1405160" y="7895"/>
                  <a:pt x="1366944" y="1067"/>
                  <a:pt x="1331738" y="0"/>
                </a:cubicBezTo>
                <a:lnTo>
                  <a:pt x="954367" y="14514"/>
                </a:lnTo>
                <a:cubicBezTo>
                  <a:pt x="968881" y="19352"/>
                  <a:pt x="1013209" y="29028"/>
                  <a:pt x="997910" y="29028"/>
                </a:cubicBezTo>
                <a:cubicBezTo>
                  <a:pt x="973240" y="29028"/>
                  <a:pt x="988233" y="16933"/>
                  <a:pt x="925338" y="14514"/>
                </a:cubicBezTo>
                <a:lnTo>
                  <a:pt x="620538" y="14514"/>
                </a:lnTo>
                <a:lnTo>
                  <a:pt x="620538" y="14514"/>
                </a:lnTo>
                <a:lnTo>
                  <a:pt x="620538" y="14514"/>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r>
              <a:rPr lang="it-IT" dirty="0" smtClean="0"/>
              <a:t>Stress </a:t>
            </a:r>
            <a:r>
              <a:rPr lang="it-IT" dirty="0" err="1" smtClean="0"/>
              <a:t>ox</a:t>
            </a:r>
            <a:endParaRPr lang="it-IT" dirty="0" smtClean="0"/>
          </a:p>
          <a:p>
            <a:pPr algn="ctr"/>
            <a:r>
              <a:rPr lang="it-IT" dirty="0" smtClean="0"/>
              <a:t>infiammatorio</a:t>
            </a:r>
            <a:endParaRPr lang="it-IT" dirty="0"/>
          </a:p>
        </p:txBody>
      </p:sp>
      <p:sp>
        <p:nvSpPr>
          <p:cNvPr id="12" name="Ovale 11"/>
          <p:cNvSpPr/>
          <p:nvPr/>
        </p:nvSpPr>
        <p:spPr>
          <a:xfrm>
            <a:off x="7358082" y="1500174"/>
            <a:ext cx="1785918"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smtClean="0">
                <a:latin typeface="Times New Roman" pitchFamily="18" charset="0"/>
                <a:cs typeface="Times New Roman" pitchFamily="18" charset="0"/>
              </a:rPr>
              <a:t>Disfunzione endoteliale</a:t>
            </a:r>
            <a:endParaRPr lang="it-IT" sz="1600" b="1" dirty="0">
              <a:latin typeface="Times New Roman" pitchFamily="18" charset="0"/>
              <a:cs typeface="Times New Roman" pitchFamily="18" charset="0"/>
            </a:endParaRPr>
          </a:p>
        </p:txBody>
      </p:sp>
      <p:cxnSp>
        <p:nvCxnSpPr>
          <p:cNvPr id="14" name="Connettore 2 13"/>
          <p:cNvCxnSpPr/>
          <p:nvPr/>
        </p:nvCxnSpPr>
        <p:spPr>
          <a:xfrm rot="5400000">
            <a:off x="677835" y="3035297"/>
            <a:ext cx="78581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Connettore 2 14"/>
          <p:cNvCxnSpPr/>
          <p:nvPr/>
        </p:nvCxnSpPr>
        <p:spPr>
          <a:xfrm rot="5400000">
            <a:off x="2892413" y="3035297"/>
            <a:ext cx="78581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Connettore 2 15"/>
          <p:cNvCxnSpPr/>
          <p:nvPr/>
        </p:nvCxnSpPr>
        <p:spPr>
          <a:xfrm rot="5400000">
            <a:off x="4821239" y="3035297"/>
            <a:ext cx="78581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Connettore 2 16"/>
          <p:cNvCxnSpPr/>
          <p:nvPr/>
        </p:nvCxnSpPr>
        <p:spPr>
          <a:xfrm rot="5400000">
            <a:off x="6178561" y="3035297"/>
            <a:ext cx="78581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Connettore 2 17"/>
          <p:cNvCxnSpPr/>
          <p:nvPr/>
        </p:nvCxnSpPr>
        <p:spPr>
          <a:xfrm rot="5400000">
            <a:off x="7821635" y="3035297"/>
            <a:ext cx="78581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ttangolo 18"/>
          <p:cNvSpPr/>
          <p:nvPr/>
        </p:nvSpPr>
        <p:spPr>
          <a:xfrm>
            <a:off x="285720" y="3500438"/>
            <a:ext cx="1643074" cy="914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2">
                    <a:lumMod val="10000"/>
                  </a:schemeClr>
                </a:solidFill>
              </a:rPr>
              <a:t>Attivazione SNS</a:t>
            </a:r>
            <a:endParaRPr lang="it-IT" b="1" dirty="0">
              <a:solidFill>
                <a:schemeClr val="tx2">
                  <a:lumMod val="10000"/>
                </a:schemeClr>
              </a:solidFill>
            </a:endParaRPr>
          </a:p>
        </p:txBody>
      </p:sp>
      <p:sp>
        <p:nvSpPr>
          <p:cNvPr id="20" name="Rettangolo 19"/>
          <p:cNvSpPr/>
          <p:nvPr/>
        </p:nvSpPr>
        <p:spPr>
          <a:xfrm>
            <a:off x="2428860" y="3514732"/>
            <a:ext cx="1785950" cy="9144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Ritenzione di liquidi e sodio</a:t>
            </a:r>
            <a:endParaRPr lang="it-IT" dirty="0"/>
          </a:p>
        </p:txBody>
      </p:sp>
      <p:sp>
        <p:nvSpPr>
          <p:cNvPr id="21" name="Ovale 20"/>
          <p:cNvSpPr/>
          <p:nvPr/>
        </p:nvSpPr>
        <p:spPr>
          <a:xfrm>
            <a:off x="4286248" y="3429000"/>
            <a:ext cx="2143140" cy="2271722"/>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smtClean="0">
                <a:solidFill>
                  <a:schemeClr val="tx2">
                    <a:lumMod val="10000"/>
                  </a:schemeClr>
                </a:solidFill>
                <a:latin typeface="Times New Roman" pitchFamily="18" charset="0"/>
                <a:cs typeface="Times New Roman" pitchFamily="18" charset="0"/>
              </a:rPr>
              <a:t>Vasocostrizione</a:t>
            </a:r>
            <a:r>
              <a:rPr lang="it-IT" sz="1600" b="1" dirty="0" smtClean="0">
                <a:solidFill>
                  <a:schemeClr val="tx2">
                    <a:lumMod val="10000"/>
                  </a:schemeClr>
                </a:solidFill>
                <a:latin typeface="Times New Roman" pitchFamily="18" charset="0"/>
                <a:cs typeface="Times New Roman" pitchFamily="18" charset="0"/>
              </a:rPr>
              <a:t> arteriola efferente e ritenzione di liquidi e sodio</a:t>
            </a:r>
            <a:endParaRPr lang="it-IT" sz="1600" b="1" dirty="0">
              <a:solidFill>
                <a:schemeClr val="tx2">
                  <a:lumMod val="10000"/>
                </a:schemeClr>
              </a:solidFill>
              <a:latin typeface="Times New Roman" pitchFamily="18" charset="0"/>
              <a:cs typeface="Times New Roman" pitchFamily="18" charset="0"/>
            </a:endParaRPr>
          </a:p>
        </p:txBody>
      </p:sp>
      <p:sp>
        <p:nvSpPr>
          <p:cNvPr id="22" name="Rettangolo 21"/>
          <p:cNvSpPr/>
          <p:nvPr/>
        </p:nvSpPr>
        <p:spPr>
          <a:xfrm>
            <a:off x="6357950" y="3514732"/>
            <a:ext cx="1357322" cy="9144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Effetti trombotici vascolari</a:t>
            </a:r>
            <a:endParaRPr lang="it-IT" dirty="0"/>
          </a:p>
        </p:txBody>
      </p:sp>
      <p:sp>
        <p:nvSpPr>
          <p:cNvPr id="23" name="Triangolo isoscele 22"/>
          <p:cNvSpPr/>
          <p:nvPr/>
        </p:nvSpPr>
        <p:spPr>
          <a:xfrm>
            <a:off x="7358082" y="3786190"/>
            <a:ext cx="1989398" cy="10715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Danno vascolare</a:t>
            </a:r>
            <a:endParaRPr lang="it-IT" dirty="0"/>
          </a:p>
        </p:txBody>
      </p:sp>
      <p:sp>
        <p:nvSpPr>
          <p:cNvPr id="24" name="Figura a mano libera 23"/>
          <p:cNvSpPr/>
          <p:nvPr/>
        </p:nvSpPr>
        <p:spPr>
          <a:xfrm>
            <a:off x="714348" y="5072074"/>
            <a:ext cx="7768697" cy="1984727"/>
          </a:xfrm>
          <a:custGeom>
            <a:avLst/>
            <a:gdLst>
              <a:gd name="connsiteX0" fmla="*/ 1135668 w 7768697"/>
              <a:gd name="connsiteY0" fmla="*/ 730206 h 1984727"/>
              <a:gd name="connsiteX1" fmla="*/ 1019554 w 7768697"/>
              <a:gd name="connsiteY1" fmla="*/ 657635 h 1984727"/>
              <a:gd name="connsiteX2" fmla="*/ 192240 w 7768697"/>
              <a:gd name="connsiteY2" fmla="*/ 686663 h 1984727"/>
              <a:gd name="connsiteX3" fmla="*/ 32583 w 7768697"/>
              <a:gd name="connsiteY3" fmla="*/ 744720 h 1984727"/>
              <a:gd name="connsiteX4" fmla="*/ 3554 w 7768697"/>
              <a:gd name="connsiteY4" fmla="*/ 817292 h 1984727"/>
              <a:gd name="connsiteX5" fmla="*/ 18068 w 7768697"/>
              <a:gd name="connsiteY5" fmla="*/ 904378 h 1984727"/>
              <a:gd name="connsiteX6" fmla="*/ 105154 w 7768697"/>
              <a:gd name="connsiteY6" fmla="*/ 947920 h 1984727"/>
              <a:gd name="connsiteX7" fmla="*/ 351897 w 7768697"/>
              <a:gd name="connsiteY7" fmla="*/ 976949 h 1984727"/>
              <a:gd name="connsiteX8" fmla="*/ 743783 w 7768697"/>
              <a:gd name="connsiteY8" fmla="*/ 933406 h 1984727"/>
              <a:gd name="connsiteX9" fmla="*/ 830868 w 7768697"/>
              <a:gd name="connsiteY9" fmla="*/ 860835 h 1984727"/>
              <a:gd name="connsiteX10" fmla="*/ 845383 w 7768697"/>
              <a:gd name="connsiteY10" fmla="*/ 802778 h 1984727"/>
              <a:gd name="connsiteX11" fmla="*/ 772811 w 7768697"/>
              <a:gd name="connsiteY11" fmla="*/ 773749 h 1984727"/>
              <a:gd name="connsiteX12" fmla="*/ 482525 w 7768697"/>
              <a:gd name="connsiteY12" fmla="*/ 802778 h 1984727"/>
              <a:gd name="connsiteX13" fmla="*/ 250297 w 7768697"/>
              <a:gd name="connsiteY13" fmla="*/ 933406 h 1984727"/>
              <a:gd name="connsiteX14" fmla="*/ 148697 w 7768697"/>
              <a:gd name="connsiteY14" fmla="*/ 1078549 h 1984727"/>
              <a:gd name="connsiteX15" fmla="*/ 163211 w 7768697"/>
              <a:gd name="connsiteY15" fmla="*/ 1223692 h 1984727"/>
              <a:gd name="connsiteX16" fmla="*/ 337383 w 7768697"/>
              <a:gd name="connsiteY16" fmla="*/ 1354320 h 1984727"/>
              <a:gd name="connsiteX17" fmla="*/ 700240 w 7768697"/>
              <a:gd name="connsiteY17" fmla="*/ 1455920 h 1984727"/>
              <a:gd name="connsiteX18" fmla="*/ 1106640 w 7768697"/>
              <a:gd name="connsiteY18" fmla="*/ 1484949 h 1984727"/>
              <a:gd name="connsiteX19" fmla="*/ 2093611 w 7768697"/>
              <a:gd name="connsiteY19" fmla="*/ 1455920 h 1984727"/>
              <a:gd name="connsiteX20" fmla="*/ 2209725 w 7768697"/>
              <a:gd name="connsiteY20" fmla="*/ 1397863 h 1984727"/>
              <a:gd name="connsiteX21" fmla="*/ 2412925 w 7768697"/>
              <a:gd name="connsiteY21" fmla="*/ 1281749 h 1984727"/>
              <a:gd name="connsiteX22" fmla="*/ 2456468 w 7768697"/>
              <a:gd name="connsiteY22" fmla="*/ 1238206 h 1984727"/>
              <a:gd name="connsiteX23" fmla="*/ 2470983 w 7768697"/>
              <a:gd name="connsiteY23" fmla="*/ 1281749 h 1984727"/>
              <a:gd name="connsiteX24" fmla="*/ 2485497 w 7768697"/>
              <a:gd name="connsiteY24" fmla="*/ 1470435 h 1984727"/>
              <a:gd name="connsiteX25" fmla="*/ 2529040 w 7768697"/>
              <a:gd name="connsiteY25" fmla="*/ 1499463 h 1984727"/>
              <a:gd name="connsiteX26" fmla="*/ 2616125 w 7768697"/>
              <a:gd name="connsiteY26" fmla="*/ 1528492 h 1984727"/>
              <a:gd name="connsiteX27" fmla="*/ 2848354 w 7768697"/>
              <a:gd name="connsiteY27" fmla="*/ 1513978 h 1984727"/>
              <a:gd name="connsiteX28" fmla="*/ 3254754 w 7768697"/>
              <a:gd name="connsiteY28" fmla="*/ 1325292 h 1984727"/>
              <a:gd name="connsiteX29" fmla="*/ 3341840 w 7768697"/>
              <a:gd name="connsiteY29" fmla="*/ 1281749 h 1984727"/>
              <a:gd name="connsiteX30" fmla="*/ 3922411 w 7768697"/>
              <a:gd name="connsiteY30" fmla="*/ 1252720 h 1984727"/>
              <a:gd name="connsiteX31" fmla="*/ 3849840 w 7768697"/>
              <a:gd name="connsiteY31" fmla="*/ 1238206 h 1984727"/>
              <a:gd name="connsiteX32" fmla="*/ 3269268 w 7768697"/>
              <a:gd name="connsiteY32" fmla="*/ 1180149 h 1984727"/>
              <a:gd name="connsiteX33" fmla="*/ 3008011 w 7768697"/>
              <a:gd name="connsiteY33" fmla="*/ 1194663 h 1984727"/>
              <a:gd name="connsiteX34" fmla="*/ 3051554 w 7768697"/>
              <a:gd name="connsiteY34" fmla="*/ 1252720 h 1984727"/>
              <a:gd name="connsiteX35" fmla="*/ 3138640 w 7768697"/>
              <a:gd name="connsiteY35" fmla="*/ 1310778 h 1984727"/>
              <a:gd name="connsiteX36" fmla="*/ 3254754 w 7768697"/>
              <a:gd name="connsiteY36" fmla="*/ 1397863 h 1984727"/>
              <a:gd name="connsiteX37" fmla="*/ 3574068 w 7768697"/>
              <a:gd name="connsiteY37" fmla="*/ 1470435 h 1984727"/>
              <a:gd name="connsiteX38" fmla="*/ 4343325 w 7768697"/>
              <a:gd name="connsiteY38" fmla="*/ 1426892 h 1984727"/>
              <a:gd name="connsiteX39" fmla="*/ 4532011 w 7768697"/>
              <a:gd name="connsiteY39" fmla="*/ 1368835 h 1984727"/>
              <a:gd name="connsiteX40" fmla="*/ 4706183 w 7768697"/>
              <a:gd name="connsiteY40" fmla="*/ 1325292 h 1984727"/>
              <a:gd name="connsiteX41" fmla="*/ 4735211 w 7768697"/>
              <a:gd name="connsiteY41" fmla="*/ 1397863 h 1984727"/>
              <a:gd name="connsiteX42" fmla="*/ 4909383 w 7768697"/>
              <a:gd name="connsiteY42" fmla="*/ 1455920 h 1984727"/>
              <a:gd name="connsiteX43" fmla="*/ 5286754 w 7768697"/>
              <a:gd name="connsiteY43" fmla="*/ 1615578 h 1984727"/>
              <a:gd name="connsiteX44" fmla="*/ 6389840 w 7768697"/>
              <a:gd name="connsiteY44" fmla="*/ 1862320 h 1984727"/>
              <a:gd name="connsiteX45" fmla="*/ 7042983 w 7768697"/>
              <a:gd name="connsiteY45" fmla="*/ 1978435 h 1984727"/>
              <a:gd name="connsiteX46" fmla="*/ 7376811 w 7768697"/>
              <a:gd name="connsiteY46" fmla="*/ 1949406 h 1984727"/>
              <a:gd name="connsiteX47" fmla="*/ 7347783 w 7768697"/>
              <a:gd name="connsiteY47" fmla="*/ 1876835 h 1984727"/>
              <a:gd name="connsiteX48" fmla="*/ 7246183 w 7768697"/>
              <a:gd name="connsiteY48" fmla="*/ 1818778 h 1984727"/>
              <a:gd name="connsiteX49" fmla="*/ 7188125 w 7768697"/>
              <a:gd name="connsiteY49" fmla="*/ 1775235 h 1984727"/>
              <a:gd name="connsiteX50" fmla="*/ 7072011 w 7768697"/>
              <a:gd name="connsiteY50" fmla="*/ 1717178 h 1984727"/>
              <a:gd name="connsiteX51" fmla="*/ 7260697 w 7768697"/>
              <a:gd name="connsiteY51" fmla="*/ 1702663 h 1984727"/>
              <a:gd name="connsiteX52" fmla="*/ 7507440 w 7768697"/>
              <a:gd name="connsiteY52" fmla="*/ 1659120 h 1984727"/>
              <a:gd name="connsiteX53" fmla="*/ 7638068 w 7768697"/>
              <a:gd name="connsiteY53" fmla="*/ 1601063 h 1984727"/>
              <a:gd name="connsiteX54" fmla="*/ 7768697 w 7768697"/>
              <a:gd name="connsiteY54" fmla="*/ 1470435 h 1984727"/>
              <a:gd name="connsiteX55" fmla="*/ 7710640 w 7768697"/>
              <a:gd name="connsiteY55" fmla="*/ 1296263 h 1984727"/>
              <a:gd name="connsiteX56" fmla="*/ 7609040 w 7768697"/>
              <a:gd name="connsiteY56" fmla="*/ 1209178 h 1984727"/>
              <a:gd name="connsiteX57" fmla="*/ 7304240 w 7768697"/>
              <a:gd name="connsiteY57" fmla="*/ 1122092 h 1984727"/>
              <a:gd name="connsiteX58" fmla="*/ 7101040 w 7768697"/>
              <a:gd name="connsiteY58" fmla="*/ 1093063 h 1984727"/>
              <a:gd name="connsiteX59" fmla="*/ 6564011 w 7768697"/>
              <a:gd name="connsiteY59" fmla="*/ 1136606 h 1984727"/>
              <a:gd name="connsiteX60" fmla="*/ 6389840 w 7768697"/>
              <a:gd name="connsiteY60" fmla="*/ 1209178 h 1984727"/>
              <a:gd name="connsiteX61" fmla="*/ 6505954 w 7768697"/>
              <a:gd name="connsiteY61" fmla="*/ 1180149 h 1984727"/>
              <a:gd name="connsiteX62" fmla="*/ 5867325 w 7768697"/>
              <a:gd name="connsiteY62" fmla="*/ 1151120 h 1984727"/>
              <a:gd name="connsiteX63" fmla="*/ 5693154 w 7768697"/>
              <a:gd name="connsiteY63" fmla="*/ 1180149 h 1984727"/>
              <a:gd name="connsiteX64" fmla="*/ 5504468 w 7768697"/>
              <a:gd name="connsiteY64" fmla="*/ 1238206 h 1984727"/>
              <a:gd name="connsiteX65" fmla="*/ 5156125 w 7768697"/>
              <a:gd name="connsiteY65" fmla="*/ 1165635 h 1984727"/>
              <a:gd name="connsiteX66" fmla="*/ 5141611 w 7768697"/>
              <a:gd name="connsiteY66" fmla="*/ 1107578 h 1984727"/>
              <a:gd name="connsiteX67" fmla="*/ 5069040 w 7768697"/>
              <a:gd name="connsiteY67" fmla="*/ 1078549 h 1984727"/>
              <a:gd name="connsiteX68" fmla="*/ 4851325 w 7768697"/>
              <a:gd name="connsiteY68" fmla="*/ 1049520 h 1984727"/>
              <a:gd name="connsiteX69" fmla="*/ 4604583 w 7768697"/>
              <a:gd name="connsiteY69" fmla="*/ 991463 h 1984727"/>
              <a:gd name="connsiteX70" fmla="*/ 4561040 w 7768697"/>
              <a:gd name="connsiteY70" fmla="*/ 947920 h 1984727"/>
              <a:gd name="connsiteX71" fmla="*/ 4328811 w 7768697"/>
              <a:gd name="connsiteY71" fmla="*/ 904378 h 1984727"/>
              <a:gd name="connsiteX72" fmla="*/ 4285268 w 7768697"/>
              <a:gd name="connsiteY72" fmla="*/ 831806 h 1984727"/>
              <a:gd name="connsiteX73" fmla="*/ 3820811 w 7768697"/>
              <a:gd name="connsiteY73" fmla="*/ 846320 h 1984727"/>
              <a:gd name="connsiteX74" fmla="*/ 3806297 w 7768697"/>
              <a:gd name="connsiteY74" fmla="*/ 802778 h 1984727"/>
              <a:gd name="connsiteX75" fmla="*/ 3762754 w 7768697"/>
              <a:gd name="connsiteY75" fmla="*/ 788263 h 1984727"/>
              <a:gd name="connsiteX76" fmla="*/ 3675668 w 7768697"/>
              <a:gd name="connsiteY76" fmla="*/ 773749 h 1984727"/>
              <a:gd name="connsiteX77" fmla="*/ 3632125 w 7768697"/>
              <a:gd name="connsiteY77" fmla="*/ 759235 h 1984727"/>
              <a:gd name="connsiteX78" fmla="*/ 3516011 w 7768697"/>
              <a:gd name="connsiteY78" fmla="*/ 744720 h 1984727"/>
              <a:gd name="connsiteX79" fmla="*/ 3457954 w 7768697"/>
              <a:gd name="connsiteY79" fmla="*/ 715692 h 1984727"/>
              <a:gd name="connsiteX80" fmla="*/ 3414411 w 7768697"/>
              <a:gd name="connsiteY80" fmla="*/ 686663 h 1984727"/>
              <a:gd name="connsiteX81" fmla="*/ 3356354 w 7768697"/>
              <a:gd name="connsiteY81" fmla="*/ 672149 h 1984727"/>
              <a:gd name="connsiteX82" fmla="*/ 3254754 w 7768697"/>
              <a:gd name="connsiteY82" fmla="*/ 643120 h 1984727"/>
              <a:gd name="connsiteX83" fmla="*/ 3240240 w 7768697"/>
              <a:gd name="connsiteY83" fmla="*/ 585063 h 1984727"/>
              <a:gd name="connsiteX84" fmla="*/ 3196697 w 7768697"/>
              <a:gd name="connsiteY84" fmla="*/ 556035 h 1984727"/>
              <a:gd name="connsiteX85" fmla="*/ 3095097 w 7768697"/>
              <a:gd name="connsiteY85" fmla="*/ 527006 h 1984727"/>
              <a:gd name="connsiteX86" fmla="*/ 3051554 w 7768697"/>
              <a:gd name="connsiteY86" fmla="*/ 512492 h 1984727"/>
              <a:gd name="connsiteX87" fmla="*/ 2920925 w 7768697"/>
              <a:gd name="connsiteY87" fmla="*/ 541520 h 1984727"/>
              <a:gd name="connsiteX88" fmla="*/ 2848354 w 7768697"/>
              <a:gd name="connsiteY88" fmla="*/ 468949 h 1984727"/>
              <a:gd name="connsiteX89" fmla="*/ 2616125 w 7768697"/>
              <a:gd name="connsiteY89" fmla="*/ 323806 h 1984727"/>
              <a:gd name="connsiteX90" fmla="*/ 2500011 w 7768697"/>
              <a:gd name="connsiteY90" fmla="*/ 207692 h 1984727"/>
              <a:gd name="connsiteX91" fmla="*/ 2369383 w 7768697"/>
              <a:gd name="connsiteY91" fmla="*/ 120606 h 1984727"/>
              <a:gd name="connsiteX92" fmla="*/ 2137154 w 7768697"/>
              <a:gd name="connsiteY92" fmla="*/ 48035 h 1984727"/>
              <a:gd name="connsiteX93" fmla="*/ 1919440 w 7768697"/>
              <a:gd name="connsiteY93" fmla="*/ 62549 h 1984727"/>
              <a:gd name="connsiteX94" fmla="*/ 1948468 w 7768697"/>
              <a:gd name="connsiteY94" fmla="*/ 120606 h 1984727"/>
              <a:gd name="connsiteX95" fmla="*/ 2108125 w 7768697"/>
              <a:gd name="connsiteY95" fmla="*/ 106092 h 1984727"/>
              <a:gd name="connsiteX96" fmla="*/ 2166183 w 7768697"/>
              <a:gd name="connsiteY96" fmla="*/ 48035 h 1984727"/>
              <a:gd name="connsiteX97" fmla="*/ 2151668 w 7768697"/>
              <a:gd name="connsiteY97" fmla="*/ 4492 h 1984727"/>
              <a:gd name="connsiteX98" fmla="*/ 1992011 w 7768697"/>
              <a:gd name="connsiteY98" fmla="*/ 33520 h 1984727"/>
              <a:gd name="connsiteX99" fmla="*/ 1919440 w 7768697"/>
              <a:gd name="connsiteY99" fmla="*/ 77063 h 1984727"/>
              <a:gd name="connsiteX100" fmla="*/ 1803325 w 7768697"/>
              <a:gd name="connsiteY100" fmla="*/ 178663 h 1984727"/>
              <a:gd name="connsiteX101" fmla="*/ 1774297 w 7768697"/>
              <a:gd name="connsiteY101" fmla="*/ 222206 h 1984727"/>
              <a:gd name="connsiteX102" fmla="*/ 1904925 w 7768697"/>
              <a:gd name="connsiteY102" fmla="*/ 236720 h 1984727"/>
              <a:gd name="connsiteX103" fmla="*/ 1817840 w 7768697"/>
              <a:gd name="connsiteY103" fmla="*/ 193178 h 1984727"/>
              <a:gd name="connsiteX104" fmla="*/ 1367897 w 7768697"/>
              <a:gd name="connsiteY104" fmla="*/ 251235 h 1984727"/>
              <a:gd name="connsiteX105" fmla="*/ 1266297 w 7768697"/>
              <a:gd name="connsiteY105" fmla="*/ 367349 h 1984727"/>
              <a:gd name="connsiteX106" fmla="*/ 1266297 w 7768697"/>
              <a:gd name="connsiteY106" fmla="*/ 454435 h 1984727"/>
              <a:gd name="connsiteX107" fmla="*/ 1309840 w 7768697"/>
              <a:gd name="connsiteY107" fmla="*/ 468949 h 1984727"/>
              <a:gd name="connsiteX108" fmla="*/ 1382411 w 7768697"/>
              <a:gd name="connsiteY108" fmla="*/ 454435 h 1984727"/>
              <a:gd name="connsiteX109" fmla="*/ 1309840 w 7768697"/>
              <a:gd name="connsiteY109" fmla="*/ 381863 h 1984727"/>
              <a:gd name="connsiteX110" fmla="*/ 976011 w 7768697"/>
              <a:gd name="connsiteY110" fmla="*/ 396378 h 1984727"/>
              <a:gd name="connsiteX111" fmla="*/ 743783 w 7768697"/>
              <a:gd name="connsiteY111" fmla="*/ 585063 h 1984727"/>
              <a:gd name="connsiteX112" fmla="*/ 758297 w 7768697"/>
              <a:gd name="connsiteY112" fmla="*/ 643120 h 1984727"/>
              <a:gd name="connsiteX113" fmla="*/ 801840 w 7768697"/>
              <a:gd name="connsiteY113" fmla="*/ 672149 h 1984727"/>
              <a:gd name="connsiteX114" fmla="*/ 1019554 w 7768697"/>
              <a:gd name="connsiteY114" fmla="*/ 773749 h 1984727"/>
              <a:gd name="connsiteX115" fmla="*/ 569611 w 7768697"/>
              <a:gd name="connsiteY115" fmla="*/ 802778 h 1984727"/>
              <a:gd name="connsiteX116" fmla="*/ 555097 w 7768697"/>
              <a:gd name="connsiteY116" fmla="*/ 846320 h 1984727"/>
              <a:gd name="connsiteX117" fmla="*/ 569611 w 7768697"/>
              <a:gd name="connsiteY117" fmla="*/ 889863 h 1984727"/>
              <a:gd name="connsiteX118" fmla="*/ 569611 w 7768697"/>
              <a:gd name="connsiteY118" fmla="*/ 889863 h 1984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7768697" h="1984727">
                <a:moveTo>
                  <a:pt x="1135668" y="730206"/>
                </a:moveTo>
                <a:cubicBezTo>
                  <a:pt x="1115649" y="650130"/>
                  <a:pt x="1136112" y="655814"/>
                  <a:pt x="1019554" y="657635"/>
                </a:cubicBezTo>
                <a:cubicBezTo>
                  <a:pt x="743647" y="661946"/>
                  <a:pt x="468011" y="676987"/>
                  <a:pt x="192240" y="686663"/>
                </a:cubicBezTo>
                <a:cubicBezTo>
                  <a:pt x="180169" y="690112"/>
                  <a:pt x="54367" y="719306"/>
                  <a:pt x="32583" y="744720"/>
                </a:cubicBezTo>
                <a:cubicBezTo>
                  <a:pt x="15627" y="764502"/>
                  <a:pt x="13230" y="793101"/>
                  <a:pt x="3554" y="817292"/>
                </a:cubicBezTo>
                <a:cubicBezTo>
                  <a:pt x="8392" y="846321"/>
                  <a:pt x="0" y="881148"/>
                  <a:pt x="18068" y="904378"/>
                </a:cubicBezTo>
                <a:cubicBezTo>
                  <a:pt x="37993" y="929996"/>
                  <a:pt x="74134" y="938376"/>
                  <a:pt x="105154" y="947920"/>
                </a:cubicBezTo>
                <a:cubicBezTo>
                  <a:pt x="136058" y="957429"/>
                  <a:pt x="341602" y="975920"/>
                  <a:pt x="351897" y="976949"/>
                </a:cubicBezTo>
                <a:cubicBezTo>
                  <a:pt x="402657" y="974277"/>
                  <a:pt x="653156" y="978719"/>
                  <a:pt x="743783" y="933406"/>
                </a:cubicBezTo>
                <a:cubicBezTo>
                  <a:pt x="777580" y="916507"/>
                  <a:pt x="801840" y="885025"/>
                  <a:pt x="830868" y="860835"/>
                </a:cubicBezTo>
                <a:cubicBezTo>
                  <a:pt x="835706" y="841483"/>
                  <a:pt x="856448" y="819376"/>
                  <a:pt x="845383" y="802778"/>
                </a:cubicBezTo>
                <a:cubicBezTo>
                  <a:pt x="830931" y="781100"/>
                  <a:pt x="798865" y="773749"/>
                  <a:pt x="772811" y="773749"/>
                </a:cubicBezTo>
                <a:cubicBezTo>
                  <a:pt x="675566" y="773749"/>
                  <a:pt x="579287" y="793102"/>
                  <a:pt x="482525" y="802778"/>
                </a:cubicBezTo>
                <a:cubicBezTo>
                  <a:pt x="416137" y="835972"/>
                  <a:pt x="307599" y="885654"/>
                  <a:pt x="250297" y="933406"/>
                </a:cubicBezTo>
                <a:cubicBezTo>
                  <a:pt x="212459" y="964938"/>
                  <a:pt x="173719" y="1036847"/>
                  <a:pt x="148697" y="1078549"/>
                </a:cubicBezTo>
                <a:cubicBezTo>
                  <a:pt x="153535" y="1126930"/>
                  <a:pt x="147835" y="1177565"/>
                  <a:pt x="163211" y="1223692"/>
                </a:cubicBezTo>
                <a:cubicBezTo>
                  <a:pt x="187409" y="1296287"/>
                  <a:pt x="278617" y="1329576"/>
                  <a:pt x="337383" y="1354320"/>
                </a:cubicBezTo>
                <a:cubicBezTo>
                  <a:pt x="463633" y="1407478"/>
                  <a:pt x="562167" y="1435465"/>
                  <a:pt x="700240" y="1455920"/>
                </a:cubicBezTo>
                <a:cubicBezTo>
                  <a:pt x="733136" y="1460794"/>
                  <a:pt x="1089224" y="1483788"/>
                  <a:pt x="1106640" y="1484949"/>
                </a:cubicBezTo>
                <a:cubicBezTo>
                  <a:pt x="1435630" y="1475273"/>
                  <a:pt x="1765499" y="1481824"/>
                  <a:pt x="2093611" y="1455920"/>
                </a:cubicBezTo>
                <a:cubicBezTo>
                  <a:pt x="2136750" y="1452514"/>
                  <a:pt x="2172426" y="1419803"/>
                  <a:pt x="2209725" y="1397863"/>
                </a:cubicBezTo>
                <a:cubicBezTo>
                  <a:pt x="2425494" y="1270941"/>
                  <a:pt x="2260170" y="1342852"/>
                  <a:pt x="2412925" y="1281749"/>
                </a:cubicBezTo>
                <a:cubicBezTo>
                  <a:pt x="2427439" y="1267235"/>
                  <a:pt x="2435942" y="1238206"/>
                  <a:pt x="2456468" y="1238206"/>
                </a:cubicBezTo>
                <a:cubicBezTo>
                  <a:pt x="2471768" y="1238206"/>
                  <a:pt x="2469085" y="1266568"/>
                  <a:pt x="2470983" y="1281749"/>
                </a:cubicBezTo>
                <a:cubicBezTo>
                  <a:pt x="2478807" y="1344343"/>
                  <a:pt x="2469243" y="1409484"/>
                  <a:pt x="2485497" y="1470435"/>
                </a:cubicBezTo>
                <a:cubicBezTo>
                  <a:pt x="2489992" y="1487290"/>
                  <a:pt x="2513100" y="1492378"/>
                  <a:pt x="2529040" y="1499463"/>
                </a:cubicBezTo>
                <a:cubicBezTo>
                  <a:pt x="2557001" y="1511890"/>
                  <a:pt x="2587097" y="1518816"/>
                  <a:pt x="2616125" y="1528492"/>
                </a:cubicBezTo>
                <a:cubicBezTo>
                  <a:pt x="2693535" y="1523654"/>
                  <a:pt x="2772189" y="1528625"/>
                  <a:pt x="2848354" y="1513978"/>
                </a:cubicBezTo>
                <a:cubicBezTo>
                  <a:pt x="2924901" y="1499257"/>
                  <a:pt x="3243978" y="1330680"/>
                  <a:pt x="3254754" y="1325292"/>
                </a:cubicBezTo>
                <a:cubicBezTo>
                  <a:pt x="3283783" y="1310778"/>
                  <a:pt x="3310354" y="1289620"/>
                  <a:pt x="3341840" y="1281749"/>
                </a:cubicBezTo>
                <a:cubicBezTo>
                  <a:pt x="3568933" y="1224977"/>
                  <a:pt x="3379957" y="1267789"/>
                  <a:pt x="3922411" y="1252720"/>
                </a:cubicBezTo>
                <a:cubicBezTo>
                  <a:pt x="3898221" y="1247882"/>
                  <a:pt x="3874359" y="1240930"/>
                  <a:pt x="3849840" y="1238206"/>
                </a:cubicBezTo>
                <a:cubicBezTo>
                  <a:pt x="3656540" y="1216728"/>
                  <a:pt x="3269268" y="1180149"/>
                  <a:pt x="3269268" y="1180149"/>
                </a:cubicBezTo>
                <a:cubicBezTo>
                  <a:pt x="3182182" y="1184987"/>
                  <a:pt x="3090755" y="1167082"/>
                  <a:pt x="3008011" y="1194663"/>
                </a:cubicBezTo>
                <a:cubicBezTo>
                  <a:pt x="2985062" y="1202313"/>
                  <a:pt x="3033474" y="1236649"/>
                  <a:pt x="3051554" y="1252720"/>
                </a:cubicBezTo>
                <a:cubicBezTo>
                  <a:pt x="3077630" y="1275899"/>
                  <a:pt x="3110250" y="1290500"/>
                  <a:pt x="3138640" y="1310778"/>
                </a:cubicBezTo>
                <a:cubicBezTo>
                  <a:pt x="3178009" y="1338899"/>
                  <a:pt x="3211941" y="1375330"/>
                  <a:pt x="3254754" y="1397863"/>
                </a:cubicBezTo>
                <a:cubicBezTo>
                  <a:pt x="3386216" y="1467053"/>
                  <a:pt x="3432014" y="1457520"/>
                  <a:pt x="3574068" y="1470435"/>
                </a:cubicBezTo>
                <a:cubicBezTo>
                  <a:pt x="3766044" y="1465383"/>
                  <a:pt x="4115589" y="1475692"/>
                  <a:pt x="4343325" y="1426892"/>
                </a:cubicBezTo>
                <a:cubicBezTo>
                  <a:pt x="4407670" y="1413104"/>
                  <a:pt x="4468643" y="1386578"/>
                  <a:pt x="4532011" y="1368835"/>
                </a:cubicBezTo>
                <a:cubicBezTo>
                  <a:pt x="4589639" y="1352699"/>
                  <a:pt x="4706183" y="1325292"/>
                  <a:pt x="4706183" y="1325292"/>
                </a:cubicBezTo>
                <a:cubicBezTo>
                  <a:pt x="4715859" y="1349482"/>
                  <a:pt x="4718256" y="1378081"/>
                  <a:pt x="4735211" y="1397863"/>
                </a:cubicBezTo>
                <a:cubicBezTo>
                  <a:pt x="4761695" y="1428761"/>
                  <a:pt x="4896294" y="1451098"/>
                  <a:pt x="4909383" y="1455920"/>
                </a:cubicBezTo>
                <a:cubicBezTo>
                  <a:pt x="5158328" y="1547636"/>
                  <a:pt x="4990519" y="1524429"/>
                  <a:pt x="5286754" y="1615578"/>
                </a:cubicBezTo>
                <a:cubicBezTo>
                  <a:pt x="5545670" y="1695244"/>
                  <a:pt x="6246119" y="1827827"/>
                  <a:pt x="6389840" y="1862320"/>
                </a:cubicBezTo>
                <a:cubicBezTo>
                  <a:pt x="6847256" y="1972100"/>
                  <a:pt x="6628927" y="1937029"/>
                  <a:pt x="7042983" y="1978435"/>
                </a:cubicBezTo>
                <a:cubicBezTo>
                  <a:pt x="7154259" y="1968759"/>
                  <a:pt x="7270847" y="1984727"/>
                  <a:pt x="7376811" y="1949406"/>
                </a:cubicBezTo>
                <a:cubicBezTo>
                  <a:pt x="7401528" y="1941167"/>
                  <a:pt x="7366206" y="1895258"/>
                  <a:pt x="7347783" y="1876835"/>
                </a:cubicBezTo>
                <a:cubicBezTo>
                  <a:pt x="7320202" y="1849254"/>
                  <a:pt x="7279091" y="1839719"/>
                  <a:pt x="7246183" y="1818778"/>
                </a:cubicBezTo>
                <a:cubicBezTo>
                  <a:pt x="7225774" y="1805791"/>
                  <a:pt x="7209271" y="1786983"/>
                  <a:pt x="7188125" y="1775235"/>
                </a:cubicBezTo>
                <a:cubicBezTo>
                  <a:pt x="6975068" y="1656870"/>
                  <a:pt x="7220448" y="1816134"/>
                  <a:pt x="7072011" y="1717178"/>
                </a:cubicBezTo>
                <a:cubicBezTo>
                  <a:pt x="7134906" y="1712340"/>
                  <a:pt x="7197929" y="1708940"/>
                  <a:pt x="7260697" y="1702663"/>
                </a:cubicBezTo>
                <a:cubicBezTo>
                  <a:pt x="7346672" y="1694065"/>
                  <a:pt x="7421729" y="1676262"/>
                  <a:pt x="7507440" y="1659120"/>
                </a:cubicBezTo>
                <a:cubicBezTo>
                  <a:pt x="7550983" y="1639768"/>
                  <a:pt x="7597209" y="1625578"/>
                  <a:pt x="7638068" y="1601063"/>
                </a:cubicBezTo>
                <a:cubicBezTo>
                  <a:pt x="7710116" y="1557834"/>
                  <a:pt x="7724006" y="1530023"/>
                  <a:pt x="7768697" y="1470435"/>
                </a:cubicBezTo>
                <a:cubicBezTo>
                  <a:pt x="7749345" y="1412378"/>
                  <a:pt x="7742552" y="1348482"/>
                  <a:pt x="7710640" y="1296263"/>
                </a:cubicBezTo>
                <a:cubicBezTo>
                  <a:pt x="7687381" y="1258202"/>
                  <a:pt x="7647486" y="1231794"/>
                  <a:pt x="7609040" y="1209178"/>
                </a:cubicBezTo>
                <a:cubicBezTo>
                  <a:pt x="7509898" y="1150859"/>
                  <a:pt x="7415279" y="1139858"/>
                  <a:pt x="7304240" y="1122092"/>
                </a:cubicBezTo>
                <a:cubicBezTo>
                  <a:pt x="7236678" y="1111282"/>
                  <a:pt x="7168773" y="1102739"/>
                  <a:pt x="7101040" y="1093063"/>
                </a:cubicBezTo>
                <a:cubicBezTo>
                  <a:pt x="6922030" y="1107577"/>
                  <a:pt x="6741261" y="1107667"/>
                  <a:pt x="6564011" y="1136606"/>
                </a:cubicBezTo>
                <a:cubicBezTo>
                  <a:pt x="6501938" y="1146740"/>
                  <a:pt x="6328823" y="1224433"/>
                  <a:pt x="6389840" y="1209178"/>
                </a:cubicBezTo>
                <a:lnTo>
                  <a:pt x="6505954" y="1180149"/>
                </a:lnTo>
                <a:cubicBezTo>
                  <a:pt x="6426118" y="940634"/>
                  <a:pt x="6500185" y="1116600"/>
                  <a:pt x="5867325" y="1151120"/>
                </a:cubicBezTo>
                <a:cubicBezTo>
                  <a:pt x="5808555" y="1154326"/>
                  <a:pt x="5750869" y="1168606"/>
                  <a:pt x="5693154" y="1180149"/>
                </a:cubicBezTo>
                <a:cubicBezTo>
                  <a:pt x="5587115" y="1201357"/>
                  <a:pt x="5590997" y="1203595"/>
                  <a:pt x="5504468" y="1238206"/>
                </a:cubicBezTo>
                <a:cubicBezTo>
                  <a:pt x="5559580" y="1072877"/>
                  <a:pt x="5516588" y="1248818"/>
                  <a:pt x="5156125" y="1165635"/>
                </a:cubicBezTo>
                <a:cubicBezTo>
                  <a:pt x="5136688" y="1161150"/>
                  <a:pt x="5155716" y="1121683"/>
                  <a:pt x="5141611" y="1107578"/>
                </a:cubicBezTo>
                <a:cubicBezTo>
                  <a:pt x="5123188" y="1089155"/>
                  <a:pt x="5094316" y="1084868"/>
                  <a:pt x="5069040" y="1078549"/>
                </a:cubicBezTo>
                <a:cubicBezTo>
                  <a:pt x="5049018" y="1073543"/>
                  <a:pt x="4864345" y="1051148"/>
                  <a:pt x="4851325" y="1049520"/>
                </a:cubicBezTo>
                <a:cubicBezTo>
                  <a:pt x="4745278" y="943473"/>
                  <a:pt x="4876187" y="1055371"/>
                  <a:pt x="4604583" y="991463"/>
                </a:cubicBezTo>
                <a:cubicBezTo>
                  <a:pt x="4584602" y="986762"/>
                  <a:pt x="4578983" y="957888"/>
                  <a:pt x="4561040" y="947920"/>
                </a:cubicBezTo>
                <a:cubicBezTo>
                  <a:pt x="4492810" y="910015"/>
                  <a:pt x="4401141" y="911611"/>
                  <a:pt x="4328811" y="904378"/>
                </a:cubicBezTo>
                <a:cubicBezTo>
                  <a:pt x="4342255" y="864044"/>
                  <a:pt x="4368198" y="834110"/>
                  <a:pt x="4285268" y="831806"/>
                </a:cubicBezTo>
                <a:lnTo>
                  <a:pt x="3820811" y="846320"/>
                </a:lnTo>
                <a:cubicBezTo>
                  <a:pt x="3815973" y="831806"/>
                  <a:pt x="3817115" y="813596"/>
                  <a:pt x="3806297" y="802778"/>
                </a:cubicBezTo>
                <a:cubicBezTo>
                  <a:pt x="3795479" y="791960"/>
                  <a:pt x="3777689" y="791582"/>
                  <a:pt x="3762754" y="788263"/>
                </a:cubicBezTo>
                <a:cubicBezTo>
                  <a:pt x="3734026" y="781879"/>
                  <a:pt x="3704396" y="780133"/>
                  <a:pt x="3675668" y="773749"/>
                </a:cubicBezTo>
                <a:cubicBezTo>
                  <a:pt x="3660733" y="770430"/>
                  <a:pt x="3647178" y="761972"/>
                  <a:pt x="3632125" y="759235"/>
                </a:cubicBezTo>
                <a:cubicBezTo>
                  <a:pt x="3593748" y="752257"/>
                  <a:pt x="3554716" y="749558"/>
                  <a:pt x="3516011" y="744720"/>
                </a:cubicBezTo>
                <a:cubicBezTo>
                  <a:pt x="3496659" y="735044"/>
                  <a:pt x="3476740" y="726427"/>
                  <a:pt x="3457954" y="715692"/>
                </a:cubicBezTo>
                <a:cubicBezTo>
                  <a:pt x="3442808" y="707037"/>
                  <a:pt x="3430445" y="693535"/>
                  <a:pt x="3414411" y="686663"/>
                </a:cubicBezTo>
                <a:cubicBezTo>
                  <a:pt x="3396076" y="678805"/>
                  <a:pt x="3375599" y="677398"/>
                  <a:pt x="3356354" y="672149"/>
                </a:cubicBezTo>
                <a:cubicBezTo>
                  <a:pt x="3322373" y="662881"/>
                  <a:pt x="3288621" y="652796"/>
                  <a:pt x="3254754" y="643120"/>
                </a:cubicBezTo>
                <a:cubicBezTo>
                  <a:pt x="3249916" y="623768"/>
                  <a:pt x="3251305" y="601661"/>
                  <a:pt x="3240240" y="585063"/>
                </a:cubicBezTo>
                <a:cubicBezTo>
                  <a:pt x="3230564" y="570549"/>
                  <a:pt x="3212299" y="563836"/>
                  <a:pt x="3196697" y="556035"/>
                </a:cubicBezTo>
                <a:cubicBezTo>
                  <a:pt x="3173492" y="544432"/>
                  <a:pt x="3116806" y="533209"/>
                  <a:pt x="3095097" y="527006"/>
                </a:cubicBezTo>
                <a:cubicBezTo>
                  <a:pt x="3080386" y="522803"/>
                  <a:pt x="3066068" y="517330"/>
                  <a:pt x="3051554" y="512492"/>
                </a:cubicBezTo>
                <a:cubicBezTo>
                  <a:pt x="3008011" y="522168"/>
                  <a:pt x="2964540" y="550866"/>
                  <a:pt x="2920925" y="541520"/>
                </a:cubicBezTo>
                <a:cubicBezTo>
                  <a:pt x="2887474" y="534352"/>
                  <a:pt x="2874635" y="490850"/>
                  <a:pt x="2848354" y="468949"/>
                </a:cubicBezTo>
                <a:cubicBezTo>
                  <a:pt x="2527506" y="201577"/>
                  <a:pt x="2997030" y="615086"/>
                  <a:pt x="2616125" y="323806"/>
                </a:cubicBezTo>
                <a:cubicBezTo>
                  <a:pt x="2572645" y="290556"/>
                  <a:pt x="2542264" y="242489"/>
                  <a:pt x="2500011" y="207692"/>
                </a:cubicBezTo>
                <a:cubicBezTo>
                  <a:pt x="2459614" y="174424"/>
                  <a:pt x="2416190" y="144010"/>
                  <a:pt x="2369383" y="120606"/>
                </a:cubicBezTo>
                <a:cubicBezTo>
                  <a:pt x="2332926" y="102377"/>
                  <a:pt x="2184978" y="61699"/>
                  <a:pt x="2137154" y="48035"/>
                </a:cubicBezTo>
                <a:cubicBezTo>
                  <a:pt x="2064583" y="52873"/>
                  <a:pt x="1987325" y="36440"/>
                  <a:pt x="1919440" y="62549"/>
                </a:cubicBezTo>
                <a:cubicBezTo>
                  <a:pt x="1899246" y="70316"/>
                  <a:pt x="1927386" y="115741"/>
                  <a:pt x="1948468" y="120606"/>
                </a:cubicBezTo>
                <a:cubicBezTo>
                  <a:pt x="2000538" y="132622"/>
                  <a:pt x="2054906" y="110930"/>
                  <a:pt x="2108125" y="106092"/>
                </a:cubicBezTo>
                <a:cubicBezTo>
                  <a:pt x="2127478" y="86740"/>
                  <a:pt x="2155402" y="73191"/>
                  <a:pt x="2166183" y="48035"/>
                </a:cubicBezTo>
                <a:cubicBezTo>
                  <a:pt x="2172210" y="33973"/>
                  <a:pt x="2166915" y="5763"/>
                  <a:pt x="2151668" y="4492"/>
                </a:cubicBezTo>
                <a:cubicBezTo>
                  <a:pt x="2097763" y="0"/>
                  <a:pt x="2045230" y="23844"/>
                  <a:pt x="1992011" y="33520"/>
                </a:cubicBezTo>
                <a:cubicBezTo>
                  <a:pt x="1967821" y="48034"/>
                  <a:pt x="1942551" y="60885"/>
                  <a:pt x="1919440" y="77063"/>
                </a:cubicBezTo>
                <a:cubicBezTo>
                  <a:pt x="1888070" y="99022"/>
                  <a:pt x="1830853" y="145629"/>
                  <a:pt x="1803325" y="178663"/>
                </a:cubicBezTo>
                <a:cubicBezTo>
                  <a:pt x="1792158" y="192064"/>
                  <a:pt x="1783973" y="207692"/>
                  <a:pt x="1774297" y="222206"/>
                </a:cubicBezTo>
                <a:cubicBezTo>
                  <a:pt x="1780506" y="226346"/>
                  <a:pt x="1904925" y="323632"/>
                  <a:pt x="1904925" y="236720"/>
                </a:cubicBezTo>
                <a:cubicBezTo>
                  <a:pt x="1904925" y="204265"/>
                  <a:pt x="1846868" y="207692"/>
                  <a:pt x="1817840" y="193178"/>
                </a:cubicBezTo>
                <a:cubicBezTo>
                  <a:pt x="1662372" y="199656"/>
                  <a:pt x="1503493" y="164947"/>
                  <a:pt x="1367897" y="251235"/>
                </a:cubicBezTo>
                <a:cubicBezTo>
                  <a:pt x="1331950" y="274110"/>
                  <a:pt x="1291599" y="333613"/>
                  <a:pt x="1266297" y="367349"/>
                </a:cubicBezTo>
                <a:cubicBezTo>
                  <a:pt x="1256621" y="396377"/>
                  <a:pt x="1237269" y="425407"/>
                  <a:pt x="1266297" y="454435"/>
                </a:cubicBezTo>
                <a:cubicBezTo>
                  <a:pt x="1277115" y="465253"/>
                  <a:pt x="1295326" y="464111"/>
                  <a:pt x="1309840" y="468949"/>
                </a:cubicBezTo>
                <a:cubicBezTo>
                  <a:pt x="1334030" y="464111"/>
                  <a:pt x="1382411" y="479104"/>
                  <a:pt x="1382411" y="454435"/>
                </a:cubicBezTo>
                <a:cubicBezTo>
                  <a:pt x="1382411" y="420224"/>
                  <a:pt x="1343707" y="386701"/>
                  <a:pt x="1309840" y="381863"/>
                </a:cubicBezTo>
                <a:cubicBezTo>
                  <a:pt x="1199578" y="366111"/>
                  <a:pt x="1087287" y="391540"/>
                  <a:pt x="976011" y="396378"/>
                </a:cubicBezTo>
                <a:cubicBezTo>
                  <a:pt x="767436" y="540775"/>
                  <a:pt x="833223" y="465808"/>
                  <a:pt x="743783" y="585063"/>
                </a:cubicBezTo>
                <a:cubicBezTo>
                  <a:pt x="748621" y="604415"/>
                  <a:pt x="747232" y="626522"/>
                  <a:pt x="758297" y="643120"/>
                </a:cubicBezTo>
                <a:cubicBezTo>
                  <a:pt x="767973" y="657634"/>
                  <a:pt x="787047" y="662904"/>
                  <a:pt x="801840" y="672149"/>
                </a:cubicBezTo>
                <a:cubicBezTo>
                  <a:pt x="906065" y="737290"/>
                  <a:pt x="872282" y="714841"/>
                  <a:pt x="1019554" y="773749"/>
                </a:cubicBezTo>
                <a:cubicBezTo>
                  <a:pt x="869573" y="783425"/>
                  <a:pt x="718102" y="779576"/>
                  <a:pt x="569611" y="802778"/>
                </a:cubicBezTo>
                <a:cubicBezTo>
                  <a:pt x="554495" y="805140"/>
                  <a:pt x="555097" y="831021"/>
                  <a:pt x="555097" y="846320"/>
                </a:cubicBezTo>
                <a:cubicBezTo>
                  <a:pt x="555097" y="861619"/>
                  <a:pt x="569611" y="889863"/>
                  <a:pt x="569611" y="889863"/>
                </a:cubicBezTo>
                <a:lnTo>
                  <a:pt x="569611" y="889863"/>
                </a:lnTo>
              </a:path>
            </a:pathLst>
          </a:custGeom>
          <a:solidFill>
            <a:srgbClr val="FFFF00"/>
          </a:solidFill>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dirty="0" smtClean="0">
              <a:ln>
                <a:solidFill>
                  <a:schemeClr val="accent2">
                    <a:lumMod val="75000"/>
                  </a:schemeClr>
                </a:solidFill>
              </a:ln>
              <a:solidFill>
                <a:schemeClr val="accent4">
                  <a:lumMod val="10000"/>
                </a:schemeClr>
              </a:solidFill>
            </a:endParaRPr>
          </a:p>
          <a:p>
            <a:pPr algn="ctr"/>
            <a:r>
              <a:rPr lang="it-IT" dirty="0" smtClean="0">
                <a:ln>
                  <a:solidFill>
                    <a:schemeClr val="accent2">
                      <a:lumMod val="75000"/>
                    </a:schemeClr>
                  </a:solidFill>
                </a:ln>
                <a:solidFill>
                  <a:schemeClr val="accent4">
                    <a:lumMod val="10000"/>
                  </a:schemeClr>
                </a:solidFill>
              </a:rPr>
              <a:t>IPERTENSIONE    </a:t>
            </a:r>
            <a:endParaRPr lang="it-IT" dirty="0">
              <a:ln>
                <a:solidFill>
                  <a:schemeClr val="accent2">
                    <a:lumMod val="75000"/>
                  </a:schemeClr>
                </a:solidFill>
              </a:ln>
              <a:solidFill>
                <a:schemeClr val="accent4">
                  <a:lumMod val="10000"/>
                </a:schemeClr>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857224" y="571480"/>
            <a:ext cx="7500990" cy="5632311"/>
          </a:xfrm>
          <a:prstGeom prst="rect">
            <a:avLst/>
          </a:prstGeom>
        </p:spPr>
        <p:txBody>
          <a:bodyPr wrap="square">
            <a:spAutoFit/>
          </a:bodyPr>
          <a:lstStyle/>
          <a:p>
            <a:r>
              <a:rPr lang="it-IT" sz="2400" dirty="0" err="1" smtClean="0">
                <a:latin typeface="Times New Roman" pitchFamily="18" charset="0"/>
              </a:rPr>
              <a:t>Secondary</a:t>
            </a:r>
            <a:r>
              <a:rPr lang="it-IT" sz="2400" dirty="0" smtClean="0">
                <a:latin typeface="Times New Roman" pitchFamily="18" charset="0"/>
              </a:rPr>
              <a:t> </a:t>
            </a:r>
            <a:r>
              <a:rPr lang="it-IT" sz="2400" dirty="0" err="1" smtClean="0">
                <a:latin typeface="Times New Roman" pitchFamily="18" charset="0"/>
              </a:rPr>
              <a:t>hypertension</a:t>
            </a:r>
            <a:r>
              <a:rPr lang="it-IT" sz="2400" dirty="0" smtClean="0">
                <a:latin typeface="Times New Roman" pitchFamily="18" charset="0"/>
              </a:rPr>
              <a:t> </a:t>
            </a:r>
            <a:r>
              <a:rPr lang="it-IT" sz="2400" dirty="0" err="1" smtClean="0">
                <a:latin typeface="Times New Roman" pitchFamily="18" charset="0"/>
              </a:rPr>
              <a:t>is</a:t>
            </a:r>
            <a:r>
              <a:rPr lang="it-IT" sz="2400" dirty="0" smtClean="0">
                <a:latin typeface="Times New Roman" pitchFamily="18" charset="0"/>
              </a:rPr>
              <a:t> </a:t>
            </a:r>
            <a:r>
              <a:rPr lang="it-IT" sz="2400" b="1" u="sng" dirty="0" smtClean="0">
                <a:latin typeface="Times New Roman" pitchFamily="18" charset="0"/>
              </a:rPr>
              <a:t>more common </a:t>
            </a:r>
            <a:r>
              <a:rPr lang="it-IT" sz="2400" dirty="0" smtClean="0">
                <a:latin typeface="Times New Roman" pitchFamily="18" charset="0"/>
              </a:rPr>
              <a:t>in </a:t>
            </a:r>
            <a:r>
              <a:rPr lang="it-IT" sz="2400" dirty="0" err="1" smtClean="0">
                <a:latin typeface="Times New Roman" pitchFamily="18" charset="0"/>
              </a:rPr>
              <a:t>children</a:t>
            </a:r>
            <a:r>
              <a:rPr lang="it-IT" sz="2400" dirty="0" smtClean="0">
                <a:latin typeface="Times New Roman" pitchFamily="18" charset="0"/>
              </a:rPr>
              <a:t> </a:t>
            </a:r>
            <a:r>
              <a:rPr lang="it-IT" sz="2400" dirty="0" err="1" smtClean="0">
                <a:latin typeface="Times New Roman" pitchFamily="18" charset="0"/>
              </a:rPr>
              <a:t>than</a:t>
            </a:r>
            <a:r>
              <a:rPr lang="it-IT" sz="2400" dirty="0" smtClean="0">
                <a:latin typeface="Times New Roman" pitchFamily="18" charset="0"/>
              </a:rPr>
              <a:t> in </a:t>
            </a:r>
            <a:r>
              <a:rPr lang="it-IT" sz="2400" dirty="0" err="1" smtClean="0">
                <a:latin typeface="Times New Roman" pitchFamily="18" charset="0"/>
              </a:rPr>
              <a:t>adults</a:t>
            </a:r>
            <a:r>
              <a:rPr lang="it-IT" sz="2400" dirty="0" smtClean="0">
                <a:latin typeface="Times New Roman" pitchFamily="18" charset="0"/>
              </a:rPr>
              <a:t>.</a:t>
            </a:r>
          </a:p>
          <a:p>
            <a:r>
              <a:rPr lang="it-IT" sz="2400" dirty="0" smtClean="0">
                <a:latin typeface="Times New Roman" pitchFamily="18" charset="0"/>
              </a:rPr>
              <a:t>A </a:t>
            </a:r>
            <a:r>
              <a:rPr lang="it-IT" sz="2400" dirty="0" err="1" smtClean="0">
                <a:latin typeface="Times New Roman" pitchFamily="18" charset="0"/>
              </a:rPr>
              <a:t>thorough</a:t>
            </a:r>
            <a:r>
              <a:rPr lang="it-IT" sz="2400" dirty="0" smtClean="0">
                <a:latin typeface="Times New Roman" pitchFamily="18" charset="0"/>
              </a:rPr>
              <a:t> </a:t>
            </a:r>
            <a:r>
              <a:rPr lang="it-IT" sz="2400" dirty="0" err="1" smtClean="0">
                <a:latin typeface="Times New Roman" pitchFamily="18" charset="0"/>
              </a:rPr>
              <a:t>history</a:t>
            </a:r>
            <a:r>
              <a:rPr lang="it-IT" sz="2400" dirty="0" smtClean="0">
                <a:latin typeface="Times New Roman" pitchFamily="18" charset="0"/>
              </a:rPr>
              <a:t> and </a:t>
            </a:r>
            <a:r>
              <a:rPr lang="it-IT" sz="2400" dirty="0" err="1" smtClean="0">
                <a:latin typeface="Times New Roman" pitchFamily="18" charset="0"/>
              </a:rPr>
              <a:t>physical</a:t>
            </a:r>
            <a:r>
              <a:rPr lang="it-IT" sz="2400" dirty="0" smtClean="0">
                <a:latin typeface="Times New Roman" pitchFamily="18" charset="0"/>
              </a:rPr>
              <a:t> </a:t>
            </a:r>
            <a:r>
              <a:rPr lang="it-IT" sz="2400" dirty="0" err="1" smtClean="0">
                <a:latin typeface="Times New Roman" pitchFamily="18" charset="0"/>
              </a:rPr>
              <a:t>examination</a:t>
            </a:r>
            <a:r>
              <a:rPr lang="it-IT" sz="2400" dirty="0" smtClean="0">
                <a:latin typeface="Times New Roman" pitchFamily="18" charset="0"/>
              </a:rPr>
              <a:t> are the first </a:t>
            </a:r>
            <a:r>
              <a:rPr lang="it-IT" sz="2400" dirty="0" err="1" smtClean="0">
                <a:latin typeface="Times New Roman" pitchFamily="18" charset="0"/>
              </a:rPr>
              <a:t>steps</a:t>
            </a:r>
            <a:r>
              <a:rPr lang="it-IT" sz="2400" dirty="0" smtClean="0">
                <a:latin typeface="Times New Roman" pitchFamily="18" charset="0"/>
              </a:rPr>
              <a:t> in the </a:t>
            </a:r>
            <a:r>
              <a:rPr lang="it-IT" sz="2400" dirty="0" err="1" smtClean="0">
                <a:latin typeface="Times New Roman" pitchFamily="18" charset="0"/>
              </a:rPr>
              <a:t>evaluation</a:t>
            </a:r>
            <a:r>
              <a:rPr lang="it-IT" sz="2400" dirty="0" smtClean="0">
                <a:latin typeface="Times New Roman" pitchFamily="18" charset="0"/>
              </a:rPr>
              <a:t> </a:t>
            </a:r>
            <a:r>
              <a:rPr lang="it-IT" sz="2400" dirty="0" err="1" smtClean="0">
                <a:latin typeface="Times New Roman" pitchFamily="18" charset="0"/>
              </a:rPr>
              <a:t>of</a:t>
            </a:r>
            <a:r>
              <a:rPr lang="it-IT" sz="2400" dirty="0" smtClean="0">
                <a:latin typeface="Times New Roman" pitchFamily="18" charset="0"/>
              </a:rPr>
              <a:t> </a:t>
            </a:r>
            <a:r>
              <a:rPr lang="it-IT" sz="2400" dirty="0" err="1" smtClean="0">
                <a:latin typeface="Times New Roman" pitchFamily="18" charset="0"/>
              </a:rPr>
              <a:t>any</a:t>
            </a:r>
            <a:r>
              <a:rPr lang="it-IT" sz="2400" dirty="0">
                <a:latin typeface="Times New Roman" pitchFamily="18" charset="0"/>
              </a:rPr>
              <a:t> </a:t>
            </a:r>
            <a:r>
              <a:rPr lang="it-IT" sz="2400" dirty="0" err="1" smtClean="0">
                <a:latin typeface="Times New Roman" pitchFamily="18" charset="0"/>
              </a:rPr>
              <a:t>child</a:t>
            </a:r>
            <a:r>
              <a:rPr lang="it-IT" sz="2400" dirty="0" smtClean="0">
                <a:latin typeface="Times New Roman" pitchFamily="18" charset="0"/>
              </a:rPr>
              <a:t> </a:t>
            </a:r>
            <a:r>
              <a:rPr lang="it-IT" sz="2400" dirty="0" err="1" smtClean="0">
                <a:latin typeface="Times New Roman" pitchFamily="18" charset="0"/>
              </a:rPr>
              <a:t>with</a:t>
            </a:r>
            <a:r>
              <a:rPr lang="it-IT" sz="2400" dirty="0" smtClean="0">
                <a:latin typeface="Times New Roman" pitchFamily="18" charset="0"/>
              </a:rPr>
              <a:t> </a:t>
            </a:r>
            <a:r>
              <a:rPr lang="it-IT" sz="2400" dirty="0" err="1" smtClean="0">
                <a:latin typeface="Times New Roman" pitchFamily="18" charset="0"/>
              </a:rPr>
              <a:t>persistently</a:t>
            </a:r>
            <a:r>
              <a:rPr lang="it-IT" sz="2400" dirty="0" smtClean="0">
                <a:latin typeface="Times New Roman" pitchFamily="18" charset="0"/>
              </a:rPr>
              <a:t> </a:t>
            </a:r>
            <a:r>
              <a:rPr lang="it-IT" sz="2400" dirty="0" err="1" smtClean="0">
                <a:latin typeface="Times New Roman" pitchFamily="18" charset="0"/>
              </a:rPr>
              <a:t>elevated</a:t>
            </a:r>
            <a:r>
              <a:rPr lang="it-IT" sz="2400" dirty="0" smtClean="0">
                <a:latin typeface="Times New Roman" pitchFamily="18" charset="0"/>
              </a:rPr>
              <a:t> BP. </a:t>
            </a:r>
          </a:p>
          <a:p>
            <a:r>
              <a:rPr lang="it-IT" sz="2400" dirty="0" err="1" smtClean="0">
                <a:latin typeface="Times New Roman" pitchFamily="18" charset="0"/>
              </a:rPr>
              <a:t>Elicited</a:t>
            </a:r>
            <a:r>
              <a:rPr lang="it-IT" sz="2400" dirty="0" smtClean="0">
                <a:latin typeface="Times New Roman" pitchFamily="18" charset="0"/>
              </a:rPr>
              <a:t> information </a:t>
            </a:r>
            <a:r>
              <a:rPr lang="it-IT" sz="2400" dirty="0" err="1" smtClean="0">
                <a:latin typeface="Times New Roman" pitchFamily="18" charset="0"/>
              </a:rPr>
              <a:t>should</a:t>
            </a:r>
            <a:r>
              <a:rPr lang="it-IT" sz="2400" dirty="0" smtClean="0">
                <a:latin typeface="Times New Roman" pitchFamily="18" charset="0"/>
              </a:rPr>
              <a:t> </a:t>
            </a:r>
            <a:r>
              <a:rPr lang="it-IT" sz="2400" dirty="0" err="1" smtClean="0">
                <a:latin typeface="Times New Roman" pitchFamily="18" charset="0"/>
              </a:rPr>
              <a:t>aim</a:t>
            </a:r>
            <a:r>
              <a:rPr lang="it-IT" sz="2400" dirty="0" smtClean="0">
                <a:latin typeface="Times New Roman" pitchFamily="18" charset="0"/>
              </a:rPr>
              <a:t> </a:t>
            </a:r>
            <a:r>
              <a:rPr lang="it-IT" sz="2400" dirty="0" err="1" smtClean="0">
                <a:latin typeface="Times New Roman" pitchFamily="18" charset="0"/>
              </a:rPr>
              <a:t>to</a:t>
            </a:r>
            <a:r>
              <a:rPr lang="it-IT" sz="2400" dirty="0" smtClean="0">
                <a:latin typeface="Times New Roman" pitchFamily="18" charset="0"/>
              </a:rPr>
              <a:t> </a:t>
            </a:r>
            <a:r>
              <a:rPr lang="it-IT" sz="2400" dirty="0" err="1" smtClean="0">
                <a:latin typeface="Times New Roman" pitchFamily="18" charset="0"/>
              </a:rPr>
              <a:t>identify</a:t>
            </a:r>
            <a:r>
              <a:rPr lang="it-IT" sz="2400" dirty="0" smtClean="0">
                <a:latin typeface="Times New Roman" pitchFamily="18" charset="0"/>
              </a:rPr>
              <a:t> </a:t>
            </a:r>
            <a:r>
              <a:rPr lang="it-IT" sz="2400" dirty="0" err="1" smtClean="0">
                <a:latin typeface="Times New Roman" pitchFamily="18" charset="0"/>
              </a:rPr>
              <a:t>not</a:t>
            </a:r>
            <a:r>
              <a:rPr lang="it-IT" sz="2400" dirty="0" smtClean="0">
                <a:latin typeface="Times New Roman" pitchFamily="18" charset="0"/>
              </a:rPr>
              <a:t> </a:t>
            </a:r>
            <a:r>
              <a:rPr lang="it-IT" sz="2400" dirty="0" err="1" smtClean="0">
                <a:latin typeface="Times New Roman" pitchFamily="18" charset="0"/>
              </a:rPr>
              <a:t>only</a:t>
            </a:r>
            <a:r>
              <a:rPr lang="it-IT" sz="2400" dirty="0">
                <a:latin typeface="Times New Roman" pitchFamily="18" charset="0"/>
              </a:rPr>
              <a:t> </a:t>
            </a:r>
            <a:r>
              <a:rPr lang="it-IT" sz="2400" dirty="0" err="1" smtClean="0">
                <a:latin typeface="Times New Roman" pitchFamily="18" charset="0"/>
              </a:rPr>
              <a:t>signs</a:t>
            </a:r>
            <a:r>
              <a:rPr lang="it-IT" sz="2400" dirty="0" smtClean="0">
                <a:latin typeface="Times New Roman" pitchFamily="18" charset="0"/>
              </a:rPr>
              <a:t> and </a:t>
            </a:r>
            <a:r>
              <a:rPr lang="it-IT" sz="2400" dirty="0" err="1" smtClean="0">
                <a:latin typeface="Times New Roman" pitchFamily="18" charset="0"/>
              </a:rPr>
              <a:t>symptoms</a:t>
            </a:r>
            <a:r>
              <a:rPr lang="it-IT" sz="2400" dirty="0" smtClean="0">
                <a:latin typeface="Times New Roman" pitchFamily="18" charset="0"/>
              </a:rPr>
              <a:t> due </a:t>
            </a:r>
            <a:r>
              <a:rPr lang="it-IT" sz="2400" dirty="0" err="1" smtClean="0">
                <a:latin typeface="Times New Roman" pitchFamily="18" charset="0"/>
              </a:rPr>
              <a:t>to</a:t>
            </a:r>
            <a:r>
              <a:rPr lang="it-IT" sz="2400" dirty="0" smtClean="0">
                <a:latin typeface="Times New Roman" pitchFamily="18" charset="0"/>
              </a:rPr>
              <a:t> high BP </a:t>
            </a:r>
            <a:r>
              <a:rPr lang="it-IT" sz="2400" dirty="0" err="1" smtClean="0">
                <a:latin typeface="Times New Roman" pitchFamily="18" charset="0"/>
              </a:rPr>
              <a:t>but</a:t>
            </a:r>
            <a:r>
              <a:rPr lang="it-IT" sz="2400" dirty="0" smtClean="0">
                <a:latin typeface="Times New Roman" pitchFamily="18" charset="0"/>
              </a:rPr>
              <a:t> </a:t>
            </a:r>
            <a:r>
              <a:rPr lang="it-IT" sz="2400" dirty="0" err="1" smtClean="0">
                <a:latin typeface="Times New Roman" pitchFamily="18" charset="0"/>
              </a:rPr>
              <a:t>also</a:t>
            </a:r>
            <a:r>
              <a:rPr lang="it-IT" sz="2400" dirty="0" smtClean="0">
                <a:latin typeface="Times New Roman" pitchFamily="18" charset="0"/>
              </a:rPr>
              <a:t> </a:t>
            </a:r>
            <a:r>
              <a:rPr lang="it-IT" sz="2400" dirty="0" err="1" smtClean="0">
                <a:latin typeface="Times New Roman" pitchFamily="18" charset="0"/>
              </a:rPr>
              <a:t>clinical</a:t>
            </a:r>
            <a:r>
              <a:rPr lang="it-IT" sz="2400" dirty="0" smtClean="0">
                <a:latin typeface="Times New Roman" pitchFamily="18" charset="0"/>
              </a:rPr>
              <a:t> </a:t>
            </a:r>
            <a:r>
              <a:rPr lang="it-IT" sz="2400" dirty="0" err="1" smtClean="0">
                <a:latin typeface="Times New Roman" pitchFamily="18" charset="0"/>
              </a:rPr>
              <a:t>findings</a:t>
            </a:r>
            <a:r>
              <a:rPr lang="it-IT" sz="2400" dirty="0" smtClean="0">
                <a:latin typeface="Times New Roman" pitchFamily="18" charset="0"/>
              </a:rPr>
              <a:t> </a:t>
            </a:r>
            <a:r>
              <a:rPr lang="it-IT" sz="2400" dirty="0" err="1" smtClean="0">
                <a:latin typeface="Times New Roman" pitchFamily="18" charset="0"/>
              </a:rPr>
              <a:t>that</a:t>
            </a:r>
            <a:r>
              <a:rPr lang="it-IT" sz="2400" dirty="0" smtClean="0">
                <a:latin typeface="Times New Roman" pitchFamily="18" charset="0"/>
              </a:rPr>
              <a:t> </a:t>
            </a:r>
            <a:r>
              <a:rPr lang="it-IT" sz="2400" dirty="0" err="1" smtClean="0">
                <a:latin typeface="Times New Roman" pitchFamily="18" charset="0"/>
              </a:rPr>
              <a:t>might</a:t>
            </a:r>
            <a:r>
              <a:rPr lang="it-IT" sz="2400" dirty="0" smtClean="0">
                <a:latin typeface="Times New Roman" pitchFamily="18" charset="0"/>
              </a:rPr>
              <a:t> </a:t>
            </a:r>
            <a:r>
              <a:rPr lang="it-IT" sz="2400" dirty="0" err="1" smtClean="0">
                <a:latin typeface="Times New Roman" pitchFamily="18" charset="0"/>
              </a:rPr>
              <a:t>uncover</a:t>
            </a:r>
            <a:r>
              <a:rPr lang="it-IT" sz="2400" dirty="0" smtClean="0">
                <a:latin typeface="Times New Roman" pitchFamily="18" charset="0"/>
              </a:rPr>
              <a:t> </a:t>
            </a:r>
            <a:r>
              <a:rPr lang="it-IT" sz="2400" dirty="0" err="1" smtClean="0">
                <a:latin typeface="Times New Roman" pitchFamily="18" charset="0"/>
              </a:rPr>
              <a:t>an</a:t>
            </a:r>
            <a:r>
              <a:rPr lang="it-IT" sz="2400" dirty="0" smtClean="0">
                <a:latin typeface="Times New Roman" pitchFamily="18" charset="0"/>
              </a:rPr>
              <a:t> </a:t>
            </a:r>
            <a:r>
              <a:rPr lang="it-IT" sz="2400" dirty="0" err="1" smtClean="0">
                <a:latin typeface="Times New Roman" pitchFamily="18" charset="0"/>
              </a:rPr>
              <a:t>underlying</a:t>
            </a:r>
            <a:r>
              <a:rPr lang="it-IT" sz="2400" dirty="0">
                <a:latin typeface="Times New Roman" pitchFamily="18" charset="0"/>
              </a:rPr>
              <a:t> </a:t>
            </a:r>
            <a:r>
              <a:rPr lang="it-IT" sz="2400" dirty="0" err="1" smtClean="0">
                <a:latin typeface="Times New Roman" pitchFamily="18" charset="0"/>
              </a:rPr>
              <a:t>systemic</a:t>
            </a:r>
            <a:r>
              <a:rPr lang="it-IT" sz="2400" dirty="0" smtClean="0">
                <a:latin typeface="Times New Roman" pitchFamily="18" charset="0"/>
              </a:rPr>
              <a:t> </a:t>
            </a:r>
            <a:r>
              <a:rPr lang="it-IT" sz="2400" dirty="0" err="1" smtClean="0">
                <a:latin typeface="Times New Roman" pitchFamily="18" charset="0"/>
              </a:rPr>
              <a:t>disorder</a:t>
            </a:r>
            <a:r>
              <a:rPr lang="it-IT" sz="2400" dirty="0" smtClean="0">
                <a:latin typeface="Times New Roman" pitchFamily="18" charset="0"/>
              </a:rPr>
              <a:t>. </a:t>
            </a:r>
          </a:p>
          <a:p>
            <a:endParaRPr lang="it-IT" sz="2400" dirty="0" smtClean="0">
              <a:latin typeface="Times New Roman" pitchFamily="18" charset="0"/>
            </a:endParaRPr>
          </a:p>
          <a:p>
            <a:r>
              <a:rPr lang="it-IT" sz="2400" dirty="0" err="1" smtClean="0">
                <a:latin typeface="Times New Roman" pitchFamily="18" charset="0"/>
              </a:rPr>
              <a:t>Thus</a:t>
            </a:r>
            <a:r>
              <a:rPr lang="it-IT" sz="2400" dirty="0" smtClean="0">
                <a:latin typeface="Times New Roman" pitchFamily="18" charset="0"/>
              </a:rPr>
              <a:t>, </a:t>
            </a:r>
            <a:r>
              <a:rPr lang="it-IT" sz="2400" dirty="0" err="1" smtClean="0">
                <a:latin typeface="Times New Roman" pitchFamily="18" charset="0"/>
              </a:rPr>
              <a:t>it</a:t>
            </a:r>
            <a:r>
              <a:rPr lang="it-IT" sz="2400" dirty="0" smtClean="0">
                <a:latin typeface="Times New Roman" pitchFamily="18" charset="0"/>
              </a:rPr>
              <a:t> </a:t>
            </a:r>
            <a:r>
              <a:rPr lang="it-IT" sz="2400" dirty="0" err="1" smtClean="0">
                <a:latin typeface="Times New Roman" pitchFamily="18" charset="0"/>
              </a:rPr>
              <a:t>is</a:t>
            </a:r>
            <a:r>
              <a:rPr lang="it-IT" sz="2400" dirty="0" smtClean="0">
                <a:latin typeface="Times New Roman" pitchFamily="18" charset="0"/>
              </a:rPr>
              <a:t> </a:t>
            </a:r>
            <a:r>
              <a:rPr lang="it-IT" sz="2400" dirty="0" err="1" smtClean="0">
                <a:latin typeface="Times New Roman" pitchFamily="18" charset="0"/>
              </a:rPr>
              <a:t>important</a:t>
            </a:r>
            <a:r>
              <a:rPr lang="it-IT" sz="2400" dirty="0" smtClean="0">
                <a:latin typeface="Times New Roman" pitchFamily="18" charset="0"/>
              </a:rPr>
              <a:t> </a:t>
            </a:r>
            <a:r>
              <a:rPr lang="it-IT" sz="2400" dirty="0" err="1" smtClean="0">
                <a:latin typeface="Times New Roman" pitchFamily="18" charset="0"/>
              </a:rPr>
              <a:t>to</a:t>
            </a:r>
            <a:r>
              <a:rPr lang="it-IT" sz="2400" dirty="0" smtClean="0">
                <a:latin typeface="Times New Roman" pitchFamily="18" charset="0"/>
              </a:rPr>
              <a:t> </a:t>
            </a:r>
            <a:r>
              <a:rPr lang="it-IT" sz="2400" dirty="0" err="1" smtClean="0">
                <a:latin typeface="Times New Roman" pitchFamily="18" charset="0"/>
              </a:rPr>
              <a:t>seek</a:t>
            </a:r>
            <a:r>
              <a:rPr lang="it-IT" sz="2400" dirty="0" smtClean="0">
                <a:latin typeface="Times New Roman" pitchFamily="18" charset="0"/>
              </a:rPr>
              <a:t>: </a:t>
            </a:r>
          </a:p>
          <a:p>
            <a:r>
              <a:rPr lang="it-IT" sz="2400" b="1" dirty="0" err="1" smtClean="0">
                <a:latin typeface="Times New Roman" pitchFamily="18" charset="0"/>
              </a:rPr>
              <a:t>signs</a:t>
            </a:r>
            <a:r>
              <a:rPr lang="it-IT" sz="2400" b="1" dirty="0" smtClean="0">
                <a:latin typeface="Times New Roman" pitchFamily="18" charset="0"/>
              </a:rPr>
              <a:t> and </a:t>
            </a:r>
            <a:r>
              <a:rPr lang="it-IT" sz="2400" b="1" dirty="0" err="1" smtClean="0">
                <a:latin typeface="Times New Roman" pitchFamily="18" charset="0"/>
              </a:rPr>
              <a:t>symptoms</a:t>
            </a:r>
            <a:r>
              <a:rPr lang="it-IT" sz="2400" b="1" dirty="0" smtClean="0">
                <a:latin typeface="Times New Roman" pitchFamily="18" charset="0"/>
              </a:rPr>
              <a:t> </a:t>
            </a:r>
            <a:r>
              <a:rPr lang="it-IT" sz="2400" b="1" dirty="0" err="1" smtClean="0">
                <a:latin typeface="Times New Roman" pitchFamily="18" charset="0"/>
              </a:rPr>
              <a:t>suggesting</a:t>
            </a:r>
            <a:r>
              <a:rPr lang="it-IT" sz="2400" b="1" dirty="0" smtClean="0">
                <a:latin typeface="Times New Roman" pitchFamily="18" charset="0"/>
              </a:rPr>
              <a:t> </a:t>
            </a:r>
            <a:r>
              <a:rPr lang="it-IT" sz="2400" b="1" dirty="0" err="1" smtClean="0">
                <a:latin typeface="Times New Roman" pitchFamily="18" charset="0"/>
              </a:rPr>
              <a:t>renal</a:t>
            </a:r>
            <a:r>
              <a:rPr lang="it-IT" sz="2400" b="1" dirty="0" smtClean="0">
                <a:latin typeface="Times New Roman" pitchFamily="18" charset="0"/>
              </a:rPr>
              <a:t> </a:t>
            </a:r>
            <a:r>
              <a:rPr lang="it-IT" sz="2400" b="1" dirty="0" err="1" smtClean="0">
                <a:latin typeface="Times New Roman" pitchFamily="18" charset="0"/>
              </a:rPr>
              <a:t>disease</a:t>
            </a:r>
            <a:r>
              <a:rPr lang="it-IT" sz="2400" b="1" dirty="0" smtClean="0">
                <a:latin typeface="Times New Roman" pitchFamily="18" charset="0"/>
              </a:rPr>
              <a:t> </a:t>
            </a:r>
            <a:r>
              <a:rPr lang="it-IT" sz="2400" dirty="0" smtClean="0">
                <a:latin typeface="Times New Roman" pitchFamily="18" charset="0"/>
              </a:rPr>
              <a:t>(</a:t>
            </a:r>
            <a:r>
              <a:rPr lang="it-IT" sz="2400" dirty="0" err="1" smtClean="0">
                <a:latin typeface="Times New Roman" pitchFamily="18" charset="0"/>
              </a:rPr>
              <a:t>gross</a:t>
            </a:r>
            <a:r>
              <a:rPr lang="it-IT" sz="2400" dirty="0" smtClean="0">
                <a:latin typeface="Times New Roman" pitchFamily="18" charset="0"/>
              </a:rPr>
              <a:t> </a:t>
            </a:r>
            <a:r>
              <a:rPr lang="it-IT" sz="2400" dirty="0" err="1" smtClean="0">
                <a:latin typeface="Times New Roman" pitchFamily="18" charset="0"/>
              </a:rPr>
              <a:t>hematuria</a:t>
            </a:r>
            <a:r>
              <a:rPr lang="it-IT" sz="2400" dirty="0" smtClean="0">
                <a:latin typeface="Times New Roman" pitchFamily="18" charset="0"/>
              </a:rPr>
              <a:t>, edema, </a:t>
            </a:r>
            <a:r>
              <a:rPr lang="it-IT" sz="2400" dirty="0" err="1" smtClean="0">
                <a:latin typeface="Times New Roman" pitchFamily="18" charset="0"/>
              </a:rPr>
              <a:t>fatigue</a:t>
            </a:r>
            <a:r>
              <a:rPr lang="it-IT" sz="2400" dirty="0" smtClean="0">
                <a:latin typeface="Times New Roman" pitchFamily="18" charset="0"/>
              </a:rPr>
              <a:t>),</a:t>
            </a:r>
          </a:p>
          <a:p>
            <a:r>
              <a:rPr lang="it-IT" sz="2400" b="1" dirty="0" err="1" smtClean="0">
                <a:latin typeface="Times New Roman" pitchFamily="18" charset="0"/>
              </a:rPr>
              <a:t>heart</a:t>
            </a:r>
            <a:r>
              <a:rPr lang="it-IT" sz="2400" b="1" dirty="0" smtClean="0">
                <a:latin typeface="Times New Roman" pitchFamily="18" charset="0"/>
              </a:rPr>
              <a:t> </a:t>
            </a:r>
            <a:r>
              <a:rPr lang="it-IT" sz="2400" b="1" dirty="0" err="1" smtClean="0">
                <a:latin typeface="Times New Roman" pitchFamily="18" charset="0"/>
              </a:rPr>
              <a:t>disease</a:t>
            </a:r>
            <a:r>
              <a:rPr lang="it-IT" sz="2400" b="1" dirty="0" smtClean="0">
                <a:latin typeface="Times New Roman" pitchFamily="18" charset="0"/>
              </a:rPr>
              <a:t> </a:t>
            </a:r>
            <a:r>
              <a:rPr lang="it-IT" sz="2400" dirty="0" smtClean="0">
                <a:latin typeface="Times New Roman" pitchFamily="18" charset="0"/>
              </a:rPr>
              <a:t>(</a:t>
            </a:r>
            <a:r>
              <a:rPr lang="it-IT" sz="2400" dirty="0" err="1" smtClean="0">
                <a:latin typeface="Times New Roman" pitchFamily="18" charset="0"/>
              </a:rPr>
              <a:t>chest</a:t>
            </a:r>
            <a:r>
              <a:rPr lang="it-IT" sz="2400" dirty="0" smtClean="0">
                <a:latin typeface="Times New Roman" pitchFamily="18" charset="0"/>
              </a:rPr>
              <a:t> </a:t>
            </a:r>
            <a:r>
              <a:rPr lang="it-IT" sz="2400" dirty="0" err="1" smtClean="0">
                <a:latin typeface="Times New Roman" pitchFamily="18" charset="0"/>
              </a:rPr>
              <a:t>pain</a:t>
            </a:r>
            <a:r>
              <a:rPr lang="it-IT" sz="2400" dirty="0" smtClean="0">
                <a:latin typeface="Times New Roman" pitchFamily="18" charset="0"/>
              </a:rPr>
              <a:t>, </a:t>
            </a:r>
            <a:r>
              <a:rPr lang="it-IT" sz="2400" dirty="0" err="1" smtClean="0">
                <a:latin typeface="Times New Roman" pitchFamily="18" charset="0"/>
              </a:rPr>
              <a:t>exertional</a:t>
            </a:r>
            <a:r>
              <a:rPr lang="it-IT" sz="2400" dirty="0" smtClean="0">
                <a:latin typeface="Times New Roman" pitchFamily="18" charset="0"/>
              </a:rPr>
              <a:t> </a:t>
            </a:r>
            <a:r>
              <a:rPr lang="it-IT" sz="2400" dirty="0" err="1" smtClean="0">
                <a:latin typeface="Times New Roman" pitchFamily="18" charset="0"/>
              </a:rPr>
              <a:t>dyspnea</a:t>
            </a:r>
            <a:r>
              <a:rPr lang="it-IT" sz="2400" dirty="0" smtClean="0">
                <a:latin typeface="Times New Roman" pitchFamily="18" charset="0"/>
              </a:rPr>
              <a:t>, </a:t>
            </a:r>
            <a:r>
              <a:rPr lang="it-IT" sz="2400" dirty="0" err="1" smtClean="0">
                <a:latin typeface="Times New Roman" pitchFamily="18" charset="0"/>
              </a:rPr>
              <a:t>palpitations</a:t>
            </a:r>
            <a:r>
              <a:rPr lang="it-IT" sz="2400" dirty="0" smtClean="0">
                <a:latin typeface="Times New Roman" pitchFamily="18" charset="0"/>
              </a:rPr>
              <a:t>), </a:t>
            </a:r>
          </a:p>
          <a:p>
            <a:r>
              <a:rPr lang="it-IT" sz="2400" b="1" dirty="0" smtClean="0">
                <a:latin typeface="Times New Roman" pitchFamily="18" charset="0"/>
              </a:rPr>
              <a:t>and </a:t>
            </a:r>
            <a:r>
              <a:rPr lang="it-IT" sz="2400" b="1" dirty="0" err="1" smtClean="0">
                <a:latin typeface="Times New Roman" pitchFamily="18" charset="0"/>
              </a:rPr>
              <a:t>diseases</a:t>
            </a:r>
            <a:r>
              <a:rPr lang="it-IT" sz="2400" b="1" dirty="0" smtClean="0">
                <a:latin typeface="Times New Roman" pitchFamily="18" charset="0"/>
              </a:rPr>
              <a:t> </a:t>
            </a:r>
            <a:r>
              <a:rPr lang="it-IT" sz="2400" b="1" dirty="0" err="1" smtClean="0">
                <a:latin typeface="Times New Roman" pitchFamily="18" charset="0"/>
              </a:rPr>
              <a:t>of</a:t>
            </a:r>
            <a:r>
              <a:rPr lang="it-IT" sz="2400" b="1" dirty="0" smtClean="0">
                <a:latin typeface="Times New Roman" pitchFamily="18" charset="0"/>
              </a:rPr>
              <a:t> </a:t>
            </a:r>
            <a:r>
              <a:rPr lang="it-IT" sz="2400" b="1" dirty="0" err="1" smtClean="0">
                <a:latin typeface="Times New Roman" pitchFamily="18" charset="0"/>
              </a:rPr>
              <a:t>other</a:t>
            </a:r>
            <a:r>
              <a:rPr lang="it-IT" sz="2400" b="1" dirty="0" smtClean="0">
                <a:latin typeface="Times New Roman" pitchFamily="18" charset="0"/>
              </a:rPr>
              <a:t> </a:t>
            </a:r>
            <a:r>
              <a:rPr lang="it-IT" sz="2400" b="1" dirty="0" err="1" smtClean="0">
                <a:latin typeface="Times New Roman" pitchFamily="18" charset="0"/>
              </a:rPr>
              <a:t>organ</a:t>
            </a:r>
            <a:r>
              <a:rPr lang="it-IT" sz="2400" b="1" dirty="0" smtClean="0">
                <a:latin typeface="Times New Roman" pitchFamily="18" charset="0"/>
              </a:rPr>
              <a:t> </a:t>
            </a:r>
            <a:r>
              <a:rPr lang="it-IT" sz="2400" b="1" dirty="0" err="1" smtClean="0">
                <a:latin typeface="Times New Roman" pitchFamily="18" charset="0"/>
              </a:rPr>
              <a:t>systems</a:t>
            </a:r>
            <a:r>
              <a:rPr lang="it-IT" sz="2400" b="1" dirty="0" smtClean="0">
                <a:latin typeface="Times New Roman" pitchFamily="18" charset="0"/>
              </a:rPr>
              <a:t> </a:t>
            </a:r>
            <a:r>
              <a:rPr lang="it-IT" sz="2400" dirty="0" smtClean="0">
                <a:latin typeface="Times New Roman" pitchFamily="18" charset="0"/>
              </a:rPr>
              <a:t>(e.g., </a:t>
            </a:r>
            <a:r>
              <a:rPr lang="it-IT" sz="2400" dirty="0" err="1" smtClean="0">
                <a:latin typeface="Times New Roman" pitchFamily="18" charset="0"/>
              </a:rPr>
              <a:t>endocrinologic</a:t>
            </a:r>
            <a:r>
              <a:rPr lang="it-IT" sz="2400" dirty="0" smtClean="0">
                <a:latin typeface="Times New Roman" pitchFamily="18" charset="0"/>
              </a:rPr>
              <a:t>, </a:t>
            </a:r>
            <a:r>
              <a:rPr lang="it-IT" sz="2400" dirty="0" err="1" smtClean="0">
                <a:latin typeface="Times New Roman" pitchFamily="18" charset="0"/>
              </a:rPr>
              <a:t>rheumatologic</a:t>
            </a:r>
            <a:r>
              <a:rPr lang="it-IT" sz="2400" dirty="0" smtClean="0">
                <a:latin typeface="Times New Roman" pitchFamily="18" charset="0"/>
              </a:rPr>
              <a:t>).</a:t>
            </a:r>
            <a:endParaRPr lang="it-IT" sz="2400" dirty="0">
              <a:latin typeface="Times New Roman"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rrowheads="1"/>
          </p:cNvSpPr>
          <p:nvPr>
            <p:ph type="title"/>
          </p:nvPr>
        </p:nvSpPr>
        <p:spPr/>
        <p:txBody>
          <a:bodyPr/>
          <a:lstStyle/>
          <a:p>
            <a:r>
              <a:rPr lang="it-IT" sz="3200">
                <a:solidFill>
                  <a:schemeClr val="hlink"/>
                </a:solidFill>
              </a:rPr>
              <a:t>CAUSE DI IPERTENSIONE TRANSITORIA IN ETA’ PEDIATRICA</a:t>
            </a:r>
          </a:p>
        </p:txBody>
      </p:sp>
      <p:sp>
        <p:nvSpPr>
          <p:cNvPr id="12291" name="Rectangle 3"/>
          <p:cNvSpPr>
            <a:spLocks noGrp="1" noChangeArrowheads="1"/>
          </p:cNvSpPr>
          <p:nvPr>
            <p:ph type="body" idx="1"/>
          </p:nvPr>
        </p:nvSpPr>
        <p:spPr/>
        <p:txBody>
          <a:bodyPr/>
          <a:lstStyle/>
          <a:p>
            <a:pPr>
              <a:lnSpc>
                <a:spcPct val="90000"/>
              </a:lnSpc>
            </a:pPr>
            <a:r>
              <a:rPr lang="it-IT" sz="2800">
                <a:solidFill>
                  <a:srgbClr val="CC0000"/>
                </a:solidFill>
              </a:rPr>
              <a:t>V</a:t>
            </a:r>
            <a:r>
              <a:rPr lang="it-IT" sz="2800"/>
              <a:t>ascolari (SEU, IRA, IRC)</a:t>
            </a:r>
          </a:p>
          <a:p>
            <a:pPr>
              <a:lnSpc>
                <a:spcPct val="90000"/>
              </a:lnSpc>
            </a:pPr>
            <a:r>
              <a:rPr lang="it-IT" sz="2800">
                <a:solidFill>
                  <a:srgbClr val="CC0000"/>
                </a:solidFill>
              </a:rPr>
              <a:t>I</a:t>
            </a:r>
            <a:r>
              <a:rPr lang="it-IT" sz="2800"/>
              <a:t>nfettive, post-infettive (Gn. Acuta, Sdr. Nefrosica, 				Pielonefrite)</a:t>
            </a:r>
          </a:p>
          <a:p>
            <a:pPr>
              <a:lnSpc>
                <a:spcPct val="90000"/>
              </a:lnSpc>
            </a:pPr>
            <a:r>
              <a:rPr lang="it-IT" sz="2800">
                <a:solidFill>
                  <a:srgbClr val="CC0000"/>
                </a:solidFill>
              </a:rPr>
              <a:t>T</a:t>
            </a:r>
            <a:r>
              <a:rPr lang="it-IT" sz="2800"/>
              <a:t>raumatiche (trapianti, chir. Urologica)</a:t>
            </a:r>
          </a:p>
          <a:p>
            <a:pPr>
              <a:lnSpc>
                <a:spcPct val="90000"/>
              </a:lnSpc>
            </a:pPr>
            <a:r>
              <a:rPr lang="it-IT" sz="2800">
                <a:solidFill>
                  <a:srgbClr val="CC0000"/>
                </a:solidFill>
              </a:rPr>
              <a:t>A</a:t>
            </a:r>
            <a:r>
              <a:rPr lang="it-IT" sz="2800"/>
              <a:t>llergiche (Porpora di Sch</a:t>
            </a:r>
            <a:r>
              <a:rPr lang="en-US" sz="2800"/>
              <a:t>ölein Henoch, LES)</a:t>
            </a:r>
          </a:p>
          <a:p>
            <a:pPr>
              <a:lnSpc>
                <a:spcPct val="90000"/>
              </a:lnSpc>
            </a:pPr>
            <a:r>
              <a:rPr lang="en-US" sz="2800">
                <a:solidFill>
                  <a:srgbClr val="CC0000"/>
                </a:solidFill>
              </a:rPr>
              <a:t>M</a:t>
            </a:r>
            <a:r>
              <a:rPr lang="en-US" sz="2800"/>
              <a:t>etaboliche – Endocrine (ipertiroidismo, iperALD)</a:t>
            </a:r>
          </a:p>
          <a:p>
            <a:pPr>
              <a:lnSpc>
                <a:spcPct val="90000"/>
              </a:lnSpc>
            </a:pPr>
            <a:r>
              <a:rPr lang="en-US" sz="2800">
                <a:solidFill>
                  <a:srgbClr val="CC0000"/>
                </a:solidFill>
              </a:rPr>
              <a:t>I</a:t>
            </a:r>
            <a:r>
              <a:rPr lang="en-US" sz="2800"/>
              <a:t>atrogene (Infusione di sangue o plasma)</a:t>
            </a:r>
          </a:p>
          <a:p>
            <a:pPr>
              <a:lnSpc>
                <a:spcPct val="90000"/>
              </a:lnSpc>
            </a:pPr>
            <a:r>
              <a:rPr lang="en-US" sz="2800">
                <a:solidFill>
                  <a:srgbClr val="CC0000"/>
                </a:solidFill>
              </a:rPr>
              <a:t>N</a:t>
            </a:r>
            <a:r>
              <a:rPr lang="en-US" sz="2800"/>
              <a:t>eoplastiche (feocromocitoma, nefroblastoma,</a:t>
            </a:r>
          </a:p>
          <a:p>
            <a:pPr>
              <a:lnSpc>
                <a:spcPct val="90000"/>
              </a:lnSpc>
              <a:buFont typeface="Wingdings" pitchFamily="2" charset="2"/>
              <a:buNone/>
            </a:pPr>
            <a:r>
              <a:rPr lang="en-US" sz="2800"/>
              <a:t>			   		T. Di Wilms)</a:t>
            </a:r>
          </a:p>
          <a:p>
            <a:pPr>
              <a:lnSpc>
                <a:spcPct val="90000"/>
              </a:lnSpc>
            </a:pPr>
            <a:r>
              <a:rPr lang="en-US" sz="2800">
                <a:solidFill>
                  <a:srgbClr val="CC0000"/>
                </a:solidFill>
              </a:rPr>
              <a:t>C</a:t>
            </a:r>
            <a:r>
              <a:rPr lang="en-US" sz="2800"/>
              <a:t>ongenite (Malattia cistica)</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rrowheads="1"/>
          </p:cNvSpPr>
          <p:nvPr>
            <p:ph type="title"/>
          </p:nvPr>
        </p:nvSpPr>
        <p:spPr/>
        <p:txBody>
          <a:bodyPr/>
          <a:lstStyle/>
          <a:p>
            <a:r>
              <a:rPr lang="it-IT" sz="3200">
                <a:solidFill>
                  <a:schemeClr val="hlink"/>
                </a:solidFill>
              </a:rPr>
              <a:t>CAUSE DI IPERTENSIONE SEVERA E PERSISTENTE IN ETA’ PEDIATRICA</a:t>
            </a:r>
          </a:p>
        </p:txBody>
      </p:sp>
      <p:graphicFrame>
        <p:nvGraphicFramePr>
          <p:cNvPr id="92234" name="Group 74"/>
          <p:cNvGraphicFramePr>
            <a:graphicFrameLocks noGrp="1"/>
          </p:cNvGraphicFramePr>
          <p:nvPr/>
        </p:nvGraphicFramePr>
        <p:xfrm>
          <a:off x="381000" y="1582738"/>
          <a:ext cx="8458200" cy="4906455"/>
        </p:xfrm>
        <a:graphic>
          <a:graphicData uri="http://schemas.openxmlformats.org/drawingml/2006/table">
            <a:tbl>
              <a:tblPr/>
              <a:tblGrid>
                <a:gridCol w="5965825"/>
                <a:gridCol w="2492375"/>
              </a:tblGrid>
              <a:tr h="8128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800" b="0" i="0" u="none" strike="noStrike" cap="none" normalizeH="0" baseline="0" smtClean="0">
                          <a:ln>
                            <a:noFill/>
                          </a:ln>
                          <a:solidFill>
                            <a:schemeClr val="hlink"/>
                          </a:solidFill>
                          <a:effectLst>
                            <a:outerShdw blurRad="38100" dist="38100" dir="2700000" algn="tl">
                              <a:srgbClr val="000000"/>
                            </a:outerShdw>
                          </a:effectLst>
                          <a:latin typeface="Garamond" pitchFamily="18" charset="0"/>
                        </a:rPr>
                        <a:t>CAUSA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800" b="0" i="0" u="none" strike="noStrike" cap="none" normalizeH="0" baseline="0" smtClean="0">
                          <a:ln>
                            <a:noFill/>
                          </a:ln>
                          <a:solidFill>
                            <a:schemeClr val="hlink"/>
                          </a:solidFill>
                          <a:effectLst>
                            <a:outerShdw blurRad="38100" dist="38100" dir="2700000" algn="tl">
                              <a:srgbClr val="000000"/>
                            </a:outerShdw>
                          </a:effectLst>
                          <a:latin typeface="Garamond" pitchFamily="18" charset="0"/>
                        </a:rPr>
                        <a:t>PATOGENESI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62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IRC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Oliguria e anuria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28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PATOLOGIA NEFRO-VASCOLARE</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(stenosi, trombosi, aneurisma)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Iper reninemia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28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PATOLOGIA PARENCHIMALE</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(GN, Uropatia ostruttiva, Nefropatia da reflusso)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Iper reninemia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28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FEOCROMOCITOMA</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NEUROBLASTOMA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Aumento delle catecolamine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rrowheads="1"/>
          </p:cNvSpPr>
          <p:nvPr>
            <p:ph type="title"/>
          </p:nvPr>
        </p:nvSpPr>
        <p:spPr/>
        <p:txBody>
          <a:bodyPr/>
          <a:lstStyle/>
          <a:p>
            <a:r>
              <a:rPr lang="it-IT" sz="3600">
                <a:solidFill>
                  <a:schemeClr val="hlink"/>
                </a:solidFill>
              </a:rPr>
              <a:t>CAUSE PREVALENTI DI IPERTENSIONE IN ETA’ PEDIATRICA</a:t>
            </a:r>
          </a:p>
        </p:txBody>
      </p:sp>
      <p:graphicFrame>
        <p:nvGraphicFramePr>
          <p:cNvPr id="69689" name="Group 57"/>
          <p:cNvGraphicFramePr>
            <a:graphicFrameLocks noGrp="1"/>
          </p:cNvGraphicFramePr>
          <p:nvPr/>
        </p:nvGraphicFramePr>
        <p:xfrm>
          <a:off x="457200" y="1828800"/>
          <a:ext cx="8229600" cy="4752848"/>
        </p:xfrm>
        <a:graphic>
          <a:graphicData uri="http://schemas.openxmlformats.org/drawingml/2006/table">
            <a:tbl>
              <a:tblPr/>
              <a:tblGrid>
                <a:gridCol w="4114800"/>
                <a:gridCol w="4114800"/>
              </a:tblGrid>
              <a:tr h="8128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400" b="0" i="0" u="none" strike="noStrike" cap="none" normalizeH="0" baseline="0" smtClean="0">
                          <a:ln>
                            <a:noFill/>
                          </a:ln>
                          <a:solidFill>
                            <a:schemeClr val="hlink"/>
                          </a:solidFill>
                          <a:effectLst>
                            <a:outerShdw blurRad="38100" dist="38100" dir="2700000" algn="tl">
                              <a:srgbClr val="000000"/>
                            </a:outerShdw>
                          </a:effectLst>
                          <a:latin typeface="Garamond" pitchFamily="18" charset="0"/>
                        </a:rPr>
                        <a:t>ETA’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400" b="0" i="0" u="none" strike="noStrike" cap="none" normalizeH="0" baseline="0" smtClean="0">
                          <a:ln>
                            <a:noFill/>
                          </a:ln>
                          <a:solidFill>
                            <a:schemeClr val="hlink"/>
                          </a:solidFill>
                          <a:effectLst>
                            <a:outerShdw blurRad="38100" dist="38100" dir="2700000" algn="tl">
                              <a:srgbClr val="000000"/>
                            </a:outerShdw>
                          </a:effectLst>
                          <a:latin typeface="Garamond" pitchFamily="18" charset="0"/>
                        </a:rPr>
                        <a:t>CAUSE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28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NEONATI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Malattie renali parenchimali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28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FINO A 6 ANNI</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it-IT"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Coartazione aortica</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Stenosi arteria renale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28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6-10 ANNI</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it-IT"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Stenosi arteria renale</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Malattie renali parenchimali</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Ipertensione arteriosa essenziale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28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&gt;10 ANNI E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ADOLESCENZA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Ipertensione arteriosa essenziale</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Malattie renali parenchimali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24"/>
            <a:ext cx="8229600" cy="4525963"/>
          </a:xfrm>
        </p:spPr>
        <p:txBody>
          <a:bodyPr/>
          <a:lstStyle/>
          <a:p>
            <a:r>
              <a:rPr lang="it-IT" b="1" i="1" dirty="0" smtClean="0"/>
              <a:t>CONDIZIONI IN CUI È RACCOMANDATO MISURARE LA </a:t>
            </a:r>
            <a:r>
              <a:rPr lang="it-IT" b="1" i="1" dirty="0" err="1" smtClean="0"/>
              <a:t>PA</a:t>
            </a:r>
            <a:r>
              <a:rPr lang="it-IT" b="1" i="1" dirty="0" smtClean="0"/>
              <a:t> NEI BAMBINI &lt; 3 ANNI</a:t>
            </a:r>
            <a:endParaRPr lang="it-IT" i="1" dirty="0" smtClean="0"/>
          </a:p>
          <a:p>
            <a:r>
              <a:rPr lang="it-IT" i="1" dirty="0" smtClean="0"/>
              <a:t>• </a:t>
            </a:r>
            <a:r>
              <a:rPr lang="it-IT" sz="2400" i="1" dirty="0" smtClean="0">
                <a:latin typeface="Times New Roman" pitchFamily="18" charset="0"/>
                <a:cs typeface="Times New Roman" pitchFamily="18" charset="0"/>
              </a:rPr>
              <a:t>Prematurità, basso peso o lunga degenza in TIN</a:t>
            </a:r>
          </a:p>
          <a:p>
            <a:r>
              <a:rPr lang="it-IT" sz="2400" i="1" dirty="0" smtClean="0">
                <a:latin typeface="Times New Roman" pitchFamily="18" charset="0"/>
                <a:cs typeface="Times New Roman" pitchFamily="18" charset="0"/>
              </a:rPr>
              <a:t>• Cardiopatie congenite, operate o meno</a:t>
            </a:r>
          </a:p>
          <a:p>
            <a:r>
              <a:rPr lang="it-IT" sz="2400" i="1" dirty="0" smtClean="0">
                <a:latin typeface="Times New Roman" pitchFamily="18" charset="0"/>
                <a:cs typeface="Times New Roman" pitchFamily="18" charset="0"/>
              </a:rPr>
              <a:t>• Infezioni urinarie ricorrenti, ematuria o proteinuria</a:t>
            </a:r>
          </a:p>
          <a:p>
            <a:r>
              <a:rPr lang="it-IT" sz="2400" i="1" dirty="0" smtClean="0">
                <a:latin typeface="Times New Roman" pitchFamily="18" charset="0"/>
                <a:cs typeface="Times New Roman" pitchFamily="18" charset="0"/>
              </a:rPr>
              <a:t>• Nefropatia nota o malformazioni urogenitali</a:t>
            </a:r>
          </a:p>
          <a:p>
            <a:r>
              <a:rPr lang="it-IT" sz="2400" i="1" dirty="0" smtClean="0">
                <a:latin typeface="Times New Roman" pitchFamily="18" charset="0"/>
                <a:cs typeface="Times New Roman" pitchFamily="18" charset="0"/>
              </a:rPr>
              <a:t>• Storia familiare di anomalie renali congenite</a:t>
            </a:r>
          </a:p>
          <a:p>
            <a:r>
              <a:rPr lang="it-IT" sz="2400" i="1" dirty="0" smtClean="0">
                <a:latin typeface="Times New Roman" pitchFamily="18" charset="0"/>
                <a:cs typeface="Times New Roman" pitchFamily="18" charset="0"/>
              </a:rPr>
              <a:t>• Trapianto d’organo</a:t>
            </a:r>
          </a:p>
          <a:p>
            <a:r>
              <a:rPr lang="it-IT" sz="2400" i="1" dirty="0" smtClean="0">
                <a:latin typeface="Times New Roman" pitchFamily="18" charset="0"/>
                <a:cs typeface="Times New Roman" pitchFamily="18" charset="0"/>
              </a:rPr>
              <a:t>• Neoplasie o trapianto di midollo</a:t>
            </a:r>
          </a:p>
          <a:p>
            <a:r>
              <a:rPr lang="it-IT" sz="2400" i="1" dirty="0" smtClean="0">
                <a:latin typeface="Times New Roman" pitchFamily="18" charset="0"/>
                <a:cs typeface="Times New Roman" pitchFamily="18" charset="0"/>
              </a:rPr>
              <a:t>• Terapie che aumentano la </a:t>
            </a:r>
            <a:r>
              <a:rPr lang="it-IT" sz="2400" i="1" dirty="0" err="1" smtClean="0">
                <a:latin typeface="Times New Roman" pitchFamily="18" charset="0"/>
                <a:cs typeface="Times New Roman" pitchFamily="18" charset="0"/>
              </a:rPr>
              <a:t>PA</a:t>
            </a:r>
            <a:r>
              <a:rPr lang="it-IT" sz="2400" i="1" dirty="0" smtClean="0">
                <a:latin typeface="Times New Roman" pitchFamily="18" charset="0"/>
                <a:cs typeface="Times New Roman" pitchFamily="18" charset="0"/>
              </a:rPr>
              <a:t> (es. steroidi, ciclosporina)</a:t>
            </a:r>
          </a:p>
          <a:p>
            <a:r>
              <a:rPr lang="it-IT" sz="2400" i="1" dirty="0" smtClean="0">
                <a:latin typeface="Times New Roman" pitchFamily="18" charset="0"/>
                <a:cs typeface="Times New Roman" pitchFamily="18" charset="0"/>
              </a:rPr>
              <a:t>• Condizioni sistemiche associate a ipertensione (neurofibromatosi, sclerosi tuberosa...)</a:t>
            </a:r>
          </a:p>
          <a:p>
            <a:r>
              <a:rPr lang="it-IT" sz="2400" i="1" dirty="0" smtClean="0">
                <a:latin typeface="Times New Roman" pitchFamily="18" charset="0"/>
                <a:cs typeface="Times New Roman" pitchFamily="18" charset="0"/>
              </a:rPr>
              <a:t>• Ipertensione endocranica</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ctrTitle"/>
          </p:nvPr>
        </p:nvSpPr>
        <p:spPr>
          <a:xfrm>
            <a:off x="609600" y="2286000"/>
            <a:ext cx="7772400" cy="1920875"/>
          </a:xfrm>
        </p:spPr>
        <p:txBody>
          <a:bodyPr/>
          <a:lstStyle/>
          <a:p>
            <a:r>
              <a:rPr lang="it-IT" sz="9600"/>
              <a:t>RENE</a:t>
            </a:r>
          </a:p>
        </p:txBody>
      </p:sp>
      <p:sp>
        <p:nvSpPr>
          <p:cNvPr id="96259" name="Rectangle 3"/>
          <p:cNvSpPr>
            <a:spLocks noGrp="1" noChangeArrowheads="1"/>
          </p:cNvSpPr>
          <p:nvPr>
            <p:ph type="subTitle" idx="1"/>
          </p:nvPr>
        </p:nvSpPr>
        <p:spPr>
          <a:xfrm>
            <a:off x="2133600" y="4800600"/>
            <a:ext cx="4800600" cy="914400"/>
          </a:xfrm>
        </p:spPr>
        <p:txBody>
          <a:bodyPr/>
          <a:lstStyle/>
          <a:p>
            <a:r>
              <a:rPr lang="it-IT" sz="4800"/>
              <a:t>VITTIMA</a:t>
            </a:r>
          </a:p>
        </p:txBody>
      </p:sp>
      <p:sp>
        <p:nvSpPr>
          <p:cNvPr id="96260" name="Rectangle 4"/>
          <p:cNvSpPr>
            <a:spLocks noChangeArrowheads="1"/>
          </p:cNvSpPr>
          <p:nvPr/>
        </p:nvSpPr>
        <p:spPr bwMode="auto">
          <a:xfrm>
            <a:off x="2209800" y="762000"/>
            <a:ext cx="4800600" cy="914400"/>
          </a:xfrm>
          <a:prstGeom prst="rect">
            <a:avLst/>
          </a:prstGeom>
          <a:noFill/>
          <a:ln w="9525">
            <a:noFill/>
            <a:miter lim="800000"/>
            <a:headEnd/>
            <a:tailEnd/>
          </a:ln>
          <a:effectLst/>
        </p:spPr>
        <p:txBody>
          <a:bodyPr/>
          <a:lstStyle/>
          <a:p>
            <a:pPr algn="ctr">
              <a:spcBef>
                <a:spcPct val="20000"/>
              </a:spcBef>
              <a:buClr>
                <a:schemeClr val="hlink"/>
              </a:buClr>
              <a:buSzPct val="70000"/>
              <a:buFont typeface="Wingdings" pitchFamily="2" charset="2"/>
              <a:buNone/>
            </a:pPr>
            <a:r>
              <a:rPr lang="it-IT" sz="4800">
                <a:effectLst>
                  <a:outerShdw blurRad="38100" dist="38100" dir="2700000" algn="tl">
                    <a:srgbClr val="000000"/>
                  </a:outerShdw>
                </a:effectLst>
              </a:rPr>
              <a:t>CAUSA</a:t>
            </a:r>
          </a:p>
        </p:txBody>
      </p:sp>
      <p:sp>
        <p:nvSpPr>
          <p:cNvPr id="96261" name="Line 5"/>
          <p:cNvSpPr>
            <a:spLocks noChangeShapeType="1"/>
          </p:cNvSpPr>
          <p:nvPr/>
        </p:nvSpPr>
        <p:spPr bwMode="auto">
          <a:xfrm flipV="1">
            <a:off x="4572000" y="3810000"/>
            <a:ext cx="0" cy="914400"/>
          </a:xfrm>
          <a:prstGeom prst="line">
            <a:avLst/>
          </a:prstGeom>
          <a:noFill/>
          <a:ln w="95250">
            <a:solidFill>
              <a:srgbClr val="CC0000"/>
            </a:solidFill>
            <a:round/>
            <a:headEnd/>
            <a:tailEnd type="triangle" w="med" len="med"/>
          </a:ln>
          <a:effectLst/>
        </p:spPr>
        <p:txBody>
          <a:bodyPr/>
          <a:lstStyle/>
          <a:p>
            <a:endParaRPr lang="it-IT"/>
          </a:p>
        </p:txBody>
      </p:sp>
      <p:sp>
        <p:nvSpPr>
          <p:cNvPr id="96262" name="Line 6"/>
          <p:cNvSpPr>
            <a:spLocks noChangeShapeType="1"/>
          </p:cNvSpPr>
          <p:nvPr/>
        </p:nvSpPr>
        <p:spPr bwMode="auto">
          <a:xfrm>
            <a:off x="4572000" y="1600200"/>
            <a:ext cx="0" cy="1066800"/>
          </a:xfrm>
          <a:prstGeom prst="line">
            <a:avLst/>
          </a:prstGeom>
          <a:noFill/>
          <a:ln w="95250">
            <a:solidFill>
              <a:srgbClr val="CC0000"/>
            </a:solidFill>
            <a:round/>
            <a:headEnd/>
            <a:tailEnd type="triangle" w="med" len="med"/>
          </a:ln>
          <a:effectLst/>
        </p:spPr>
        <p:txBody>
          <a:bodyP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6258"/>
                                        </p:tgtEl>
                                        <p:attrNameLst>
                                          <p:attrName>style.visibility</p:attrName>
                                        </p:attrNameLst>
                                      </p:cBhvr>
                                      <p:to>
                                        <p:strVal val="visible"/>
                                      </p:to>
                                    </p:set>
                                    <p:animEffect transition="in" filter="dissolve">
                                      <p:cBhvr>
                                        <p:cTn id="7" dur="500"/>
                                        <p:tgtEl>
                                          <p:spTgt spid="96258"/>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96260"/>
                                        </p:tgtEl>
                                        <p:attrNameLst>
                                          <p:attrName>style.visibility</p:attrName>
                                        </p:attrNameLst>
                                      </p:cBhvr>
                                      <p:to>
                                        <p:strVal val="visible"/>
                                      </p:to>
                                    </p:set>
                                    <p:anim calcmode="lin" valueType="num">
                                      <p:cBhvr>
                                        <p:cTn id="12" dur="1000" fill="hold"/>
                                        <p:tgtEl>
                                          <p:spTgt spid="96260"/>
                                        </p:tgtEl>
                                        <p:attrNameLst>
                                          <p:attrName>ppt_w</p:attrName>
                                        </p:attrNameLst>
                                      </p:cBhvr>
                                      <p:tavLst>
                                        <p:tav tm="0">
                                          <p:val>
                                            <p:fltVal val="0"/>
                                          </p:val>
                                        </p:tav>
                                        <p:tav tm="100000">
                                          <p:val>
                                            <p:strVal val="#ppt_w"/>
                                          </p:val>
                                        </p:tav>
                                      </p:tavLst>
                                    </p:anim>
                                    <p:anim calcmode="lin" valueType="num">
                                      <p:cBhvr>
                                        <p:cTn id="13" dur="1000" fill="hold"/>
                                        <p:tgtEl>
                                          <p:spTgt spid="96260"/>
                                        </p:tgtEl>
                                        <p:attrNameLst>
                                          <p:attrName>ppt_h</p:attrName>
                                        </p:attrNameLst>
                                      </p:cBhvr>
                                      <p:tavLst>
                                        <p:tav tm="0">
                                          <p:val>
                                            <p:fltVal val="0"/>
                                          </p:val>
                                        </p:tav>
                                        <p:tav tm="100000">
                                          <p:val>
                                            <p:strVal val="#ppt_h"/>
                                          </p:val>
                                        </p:tav>
                                      </p:tavLst>
                                    </p:anim>
                                    <p:anim calcmode="lin" valueType="num">
                                      <p:cBhvr>
                                        <p:cTn id="14" dur="1000" fill="hold"/>
                                        <p:tgtEl>
                                          <p:spTgt spid="9626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96260"/>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1000"/>
                            </p:stCondLst>
                            <p:childTnLst>
                              <p:par>
                                <p:cTn id="17" presetID="15" presetClass="entr" presetSubtype="0" fill="hold" grpId="0" nodeType="afterEffect">
                                  <p:stCondLst>
                                    <p:cond delay="0"/>
                                  </p:stCondLst>
                                  <p:childTnLst>
                                    <p:set>
                                      <p:cBhvr>
                                        <p:cTn id="18" dur="1" fill="hold">
                                          <p:stCondLst>
                                            <p:cond delay="0"/>
                                          </p:stCondLst>
                                        </p:cTn>
                                        <p:tgtEl>
                                          <p:spTgt spid="96262"/>
                                        </p:tgtEl>
                                        <p:attrNameLst>
                                          <p:attrName>style.visibility</p:attrName>
                                        </p:attrNameLst>
                                      </p:cBhvr>
                                      <p:to>
                                        <p:strVal val="visible"/>
                                      </p:to>
                                    </p:set>
                                    <p:anim calcmode="lin" valueType="num">
                                      <p:cBhvr>
                                        <p:cTn id="19" dur="1000" fill="hold"/>
                                        <p:tgtEl>
                                          <p:spTgt spid="96262"/>
                                        </p:tgtEl>
                                        <p:attrNameLst>
                                          <p:attrName>ppt_w</p:attrName>
                                        </p:attrNameLst>
                                      </p:cBhvr>
                                      <p:tavLst>
                                        <p:tav tm="0">
                                          <p:val>
                                            <p:fltVal val="0"/>
                                          </p:val>
                                        </p:tav>
                                        <p:tav tm="100000">
                                          <p:val>
                                            <p:strVal val="#ppt_w"/>
                                          </p:val>
                                        </p:tav>
                                      </p:tavLst>
                                    </p:anim>
                                    <p:anim calcmode="lin" valueType="num">
                                      <p:cBhvr>
                                        <p:cTn id="20" dur="1000" fill="hold"/>
                                        <p:tgtEl>
                                          <p:spTgt spid="96262"/>
                                        </p:tgtEl>
                                        <p:attrNameLst>
                                          <p:attrName>ppt_h</p:attrName>
                                        </p:attrNameLst>
                                      </p:cBhvr>
                                      <p:tavLst>
                                        <p:tav tm="0">
                                          <p:val>
                                            <p:fltVal val="0"/>
                                          </p:val>
                                        </p:tav>
                                        <p:tav tm="100000">
                                          <p:val>
                                            <p:strVal val="#ppt_h"/>
                                          </p:val>
                                        </p:tav>
                                      </p:tavLst>
                                    </p:anim>
                                    <p:anim calcmode="lin" valueType="num">
                                      <p:cBhvr>
                                        <p:cTn id="21" dur="1000" fill="hold"/>
                                        <p:tgtEl>
                                          <p:spTgt spid="96262"/>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96262"/>
                                        </p:tgtEl>
                                        <p:attrNameLst>
                                          <p:attrName>ppt_y</p:attrName>
                                        </p:attrNameLst>
                                      </p:cBhvr>
                                      <p:tavLst>
                                        <p:tav tm="0" fmla="#ppt_y+(sin(-2*pi*(1-$))*-#ppt_x+cos(-2*pi*(1-$))*(1-#ppt_y))*(1-$)">
                                          <p:val>
                                            <p:fltVal val="0"/>
                                          </p:val>
                                        </p:tav>
                                        <p:tav tm="100000">
                                          <p:val>
                                            <p:fltVal val="1"/>
                                          </p:val>
                                        </p:tav>
                                      </p:tavLst>
                                    </p:anim>
                                  </p:childTnLst>
                                </p:cTn>
                              </p:par>
                            </p:childTnLst>
                          </p:cTn>
                        </p:par>
                        <p:par>
                          <p:cTn id="23" fill="hold">
                            <p:stCondLst>
                              <p:cond delay="2000"/>
                            </p:stCondLst>
                            <p:childTnLst>
                              <p:par>
                                <p:cTn id="24" presetID="15" presetClass="entr" presetSubtype="0" fill="hold" grpId="0" nodeType="afterEffect">
                                  <p:stCondLst>
                                    <p:cond delay="0"/>
                                  </p:stCondLst>
                                  <p:childTnLst>
                                    <p:set>
                                      <p:cBhvr>
                                        <p:cTn id="25" dur="1" fill="hold">
                                          <p:stCondLst>
                                            <p:cond delay="0"/>
                                          </p:stCondLst>
                                        </p:cTn>
                                        <p:tgtEl>
                                          <p:spTgt spid="96259">
                                            <p:txEl>
                                              <p:pRg st="0" end="0"/>
                                            </p:txEl>
                                          </p:spTgt>
                                        </p:tgtEl>
                                        <p:attrNameLst>
                                          <p:attrName>style.visibility</p:attrName>
                                        </p:attrNameLst>
                                      </p:cBhvr>
                                      <p:to>
                                        <p:strVal val="visible"/>
                                      </p:to>
                                    </p:set>
                                    <p:anim calcmode="lin" valueType="num">
                                      <p:cBhvr>
                                        <p:cTn id="26" dur="1000" fill="hold"/>
                                        <p:tgtEl>
                                          <p:spTgt spid="96259">
                                            <p:txEl>
                                              <p:pRg st="0" end="0"/>
                                            </p:txEl>
                                          </p:spTgt>
                                        </p:tgtEl>
                                        <p:attrNameLst>
                                          <p:attrName>ppt_w</p:attrName>
                                        </p:attrNameLst>
                                      </p:cBhvr>
                                      <p:tavLst>
                                        <p:tav tm="0">
                                          <p:val>
                                            <p:fltVal val="0"/>
                                          </p:val>
                                        </p:tav>
                                        <p:tav tm="100000">
                                          <p:val>
                                            <p:strVal val="#ppt_w"/>
                                          </p:val>
                                        </p:tav>
                                      </p:tavLst>
                                    </p:anim>
                                    <p:anim calcmode="lin" valueType="num">
                                      <p:cBhvr>
                                        <p:cTn id="27" dur="1000" fill="hold"/>
                                        <p:tgtEl>
                                          <p:spTgt spid="96259">
                                            <p:txEl>
                                              <p:pRg st="0" end="0"/>
                                            </p:txEl>
                                          </p:spTgt>
                                        </p:tgtEl>
                                        <p:attrNameLst>
                                          <p:attrName>ppt_h</p:attrName>
                                        </p:attrNameLst>
                                      </p:cBhvr>
                                      <p:tavLst>
                                        <p:tav tm="0">
                                          <p:val>
                                            <p:fltVal val="0"/>
                                          </p:val>
                                        </p:tav>
                                        <p:tav tm="100000">
                                          <p:val>
                                            <p:strVal val="#ppt_h"/>
                                          </p:val>
                                        </p:tav>
                                      </p:tavLst>
                                    </p:anim>
                                    <p:anim calcmode="lin" valueType="num">
                                      <p:cBhvr>
                                        <p:cTn id="28" dur="1000" fill="hold"/>
                                        <p:tgtEl>
                                          <p:spTgt spid="9625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9625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30" fill="hold">
                            <p:stCondLst>
                              <p:cond delay="3000"/>
                            </p:stCondLst>
                            <p:childTnLst>
                              <p:par>
                                <p:cTn id="31" presetID="15" presetClass="entr" presetSubtype="0" fill="hold" grpId="0" nodeType="afterEffect">
                                  <p:stCondLst>
                                    <p:cond delay="0"/>
                                  </p:stCondLst>
                                  <p:childTnLst>
                                    <p:set>
                                      <p:cBhvr>
                                        <p:cTn id="32" dur="1" fill="hold">
                                          <p:stCondLst>
                                            <p:cond delay="0"/>
                                          </p:stCondLst>
                                        </p:cTn>
                                        <p:tgtEl>
                                          <p:spTgt spid="96261"/>
                                        </p:tgtEl>
                                        <p:attrNameLst>
                                          <p:attrName>style.visibility</p:attrName>
                                        </p:attrNameLst>
                                      </p:cBhvr>
                                      <p:to>
                                        <p:strVal val="visible"/>
                                      </p:to>
                                    </p:set>
                                    <p:anim calcmode="lin" valueType="num">
                                      <p:cBhvr>
                                        <p:cTn id="33" dur="1000" fill="hold"/>
                                        <p:tgtEl>
                                          <p:spTgt spid="96261"/>
                                        </p:tgtEl>
                                        <p:attrNameLst>
                                          <p:attrName>ppt_w</p:attrName>
                                        </p:attrNameLst>
                                      </p:cBhvr>
                                      <p:tavLst>
                                        <p:tav tm="0">
                                          <p:val>
                                            <p:fltVal val="0"/>
                                          </p:val>
                                        </p:tav>
                                        <p:tav tm="100000">
                                          <p:val>
                                            <p:strVal val="#ppt_w"/>
                                          </p:val>
                                        </p:tav>
                                      </p:tavLst>
                                    </p:anim>
                                    <p:anim calcmode="lin" valueType="num">
                                      <p:cBhvr>
                                        <p:cTn id="34" dur="1000" fill="hold"/>
                                        <p:tgtEl>
                                          <p:spTgt spid="96261"/>
                                        </p:tgtEl>
                                        <p:attrNameLst>
                                          <p:attrName>ppt_h</p:attrName>
                                        </p:attrNameLst>
                                      </p:cBhvr>
                                      <p:tavLst>
                                        <p:tav tm="0">
                                          <p:val>
                                            <p:fltVal val="0"/>
                                          </p:val>
                                        </p:tav>
                                        <p:tav tm="100000">
                                          <p:val>
                                            <p:strVal val="#ppt_h"/>
                                          </p:val>
                                        </p:tav>
                                      </p:tavLst>
                                    </p:anim>
                                    <p:anim calcmode="lin" valueType="num">
                                      <p:cBhvr>
                                        <p:cTn id="35" dur="1000" fill="hold"/>
                                        <p:tgtEl>
                                          <p:spTgt spid="96261"/>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9626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8" grpId="0" autoUpdateAnimBg="0"/>
      <p:bldP spid="96259" grpId="0" build="p" autoUpdateAnimBg="0" advAuto="0"/>
      <p:bldP spid="96260" grpId="0" autoUpdateAnimBg="0"/>
      <p:bldP spid="96261" grpId="0" animBg="1"/>
      <p:bldP spid="9626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4450" name="Object 2"/>
          <p:cNvGraphicFramePr>
            <a:graphicFrameLocks noChangeAspect="1"/>
          </p:cNvGraphicFramePr>
          <p:nvPr/>
        </p:nvGraphicFramePr>
        <p:xfrm>
          <a:off x="685800" y="228600"/>
          <a:ext cx="4808538" cy="6400800"/>
        </p:xfrm>
        <a:graphic>
          <a:graphicData uri="http://schemas.openxmlformats.org/presentationml/2006/ole">
            <p:oleObj spid="_x0000_s104450" name="Fotografia Photo Editor" r:id="rId4" imgW="6380952" imgH="8495238" progId="">
              <p:embed/>
            </p:oleObj>
          </a:graphicData>
        </a:graphic>
      </p:graphicFrame>
      <p:sp>
        <p:nvSpPr>
          <p:cNvPr id="104451" name="Text Box 3"/>
          <p:cNvSpPr txBox="1">
            <a:spLocks noChangeArrowheads="1"/>
          </p:cNvSpPr>
          <p:nvPr/>
        </p:nvSpPr>
        <p:spPr bwMode="auto">
          <a:xfrm>
            <a:off x="6248400" y="2133600"/>
            <a:ext cx="2514600" cy="1735138"/>
          </a:xfrm>
          <a:prstGeom prst="rect">
            <a:avLst/>
          </a:prstGeom>
          <a:noFill/>
          <a:ln w="9525">
            <a:noFill/>
            <a:miter lim="800000"/>
            <a:headEnd/>
            <a:tailEnd/>
          </a:ln>
          <a:effectLst/>
        </p:spPr>
        <p:txBody>
          <a:bodyPr>
            <a:spAutoFit/>
          </a:bodyPr>
          <a:lstStyle/>
          <a:p>
            <a:pPr>
              <a:spcBef>
                <a:spcPct val="50000"/>
              </a:spcBef>
            </a:pPr>
            <a:r>
              <a:rPr lang="it-IT" sz="2400"/>
              <a:t>Percentili della P.A. per bambini da 0 a 12 mesi</a:t>
            </a:r>
          </a:p>
          <a:p>
            <a:pPr algn="r">
              <a:spcBef>
                <a:spcPct val="50000"/>
              </a:spcBef>
            </a:pPr>
            <a:r>
              <a:rPr lang="it-IT" sz="2400"/>
              <a:t>Pediatrics, 1987</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Rot="1" noChangeArrowheads="1"/>
          </p:cNvSpPr>
          <p:nvPr>
            <p:ph type="title"/>
          </p:nvPr>
        </p:nvSpPr>
        <p:spPr/>
        <p:txBody>
          <a:bodyPr/>
          <a:lstStyle/>
          <a:p>
            <a:r>
              <a:rPr lang="it-IT">
                <a:solidFill>
                  <a:schemeClr val="hlink"/>
                </a:solidFill>
              </a:rPr>
              <a:t>CAUSE RENALI</a:t>
            </a:r>
          </a:p>
        </p:txBody>
      </p:sp>
      <p:sp>
        <p:nvSpPr>
          <p:cNvPr id="13315" name="Rectangle 3"/>
          <p:cNvSpPr>
            <a:spLocks noGrp="1" noChangeArrowheads="1"/>
          </p:cNvSpPr>
          <p:nvPr>
            <p:ph type="body" idx="1"/>
          </p:nvPr>
        </p:nvSpPr>
        <p:spPr/>
        <p:txBody>
          <a:bodyPr/>
          <a:lstStyle/>
          <a:p>
            <a:pPr algn="ctr">
              <a:lnSpc>
                <a:spcPct val="80000"/>
              </a:lnSpc>
              <a:buFont typeface="Wingdings" pitchFamily="2" charset="2"/>
              <a:buNone/>
            </a:pPr>
            <a:r>
              <a:rPr lang="it-IT" sz="2000"/>
              <a:t>NEFROPATIA</a:t>
            </a:r>
          </a:p>
          <a:p>
            <a:pPr algn="ctr">
              <a:lnSpc>
                <a:spcPct val="80000"/>
              </a:lnSpc>
              <a:buFont typeface="Wingdings" pitchFamily="2" charset="2"/>
              <a:buNone/>
            </a:pPr>
            <a:endParaRPr lang="it-IT" sz="1000"/>
          </a:p>
          <a:p>
            <a:pPr algn="ctr">
              <a:lnSpc>
                <a:spcPct val="80000"/>
              </a:lnSpc>
              <a:buFont typeface="Wingdings" pitchFamily="2" charset="2"/>
              <a:buNone/>
            </a:pPr>
            <a:r>
              <a:rPr lang="it-IT" sz="2000"/>
              <a:t>RIDOTTA MASSA NEFRONICA</a:t>
            </a:r>
          </a:p>
          <a:p>
            <a:pPr algn="ctr">
              <a:lnSpc>
                <a:spcPct val="80000"/>
              </a:lnSpc>
              <a:buFont typeface="Wingdings" pitchFamily="2" charset="2"/>
              <a:buNone/>
            </a:pPr>
            <a:r>
              <a:rPr lang="it-IT" sz="1000"/>
              <a:t> </a:t>
            </a:r>
          </a:p>
          <a:p>
            <a:pPr>
              <a:lnSpc>
                <a:spcPct val="80000"/>
              </a:lnSpc>
              <a:buFont typeface="Wingdings" pitchFamily="2" charset="2"/>
              <a:buNone/>
            </a:pPr>
            <a:r>
              <a:rPr lang="it-IT" sz="2000"/>
              <a:t>                 RIDOTTA FG                                                       RIDUZIONE  PG</a:t>
            </a:r>
          </a:p>
          <a:p>
            <a:pPr>
              <a:lnSpc>
                <a:spcPct val="80000"/>
              </a:lnSpc>
              <a:buFont typeface="Wingdings" pitchFamily="2" charset="2"/>
              <a:buNone/>
            </a:pPr>
            <a:endParaRPr lang="it-IT" sz="1000"/>
          </a:p>
          <a:p>
            <a:pPr>
              <a:lnSpc>
                <a:spcPct val="80000"/>
              </a:lnSpc>
              <a:buFont typeface="Wingdings" pitchFamily="2" charset="2"/>
              <a:buNone/>
            </a:pPr>
            <a:r>
              <a:rPr lang="it-IT" sz="2000"/>
              <a:t>ESCREZ. Na</a:t>
            </a:r>
            <a:r>
              <a:rPr lang="it-IT" sz="1800"/>
              <a:t>          </a:t>
            </a:r>
            <a:r>
              <a:rPr lang="it-IT" sz="2000"/>
              <a:t>AUMENTO RENINA</a:t>
            </a:r>
          </a:p>
          <a:p>
            <a:pPr>
              <a:lnSpc>
                <a:spcPct val="80000"/>
              </a:lnSpc>
              <a:buFont typeface="Wingdings" pitchFamily="2" charset="2"/>
              <a:buNone/>
            </a:pPr>
            <a:r>
              <a:rPr lang="it-IT" sz="2000"/>
              <a:t> RIDOTTA   </a:t>
            </a:r>
          </a:p>
          <a:p>
            <a:pPr>
              <a:lnSpc>
                <a:spcPct val="80000"/>
              </a:lnSpc>
              <a:buFont typeface="Wingdings" pitchFamily="2" charset="2"/>
              <a:buNone/>
            </a:pPr>
            <a:r>
              <a:rPr lang="it-IT" sz="2000"/>
              <a:t>                                           ALD</a:t>
            </a:r>
            <a:endParaRPr lang="it-IT" sz="1000"/>
          </a:p>
          <a:p>
            <a:pPr>
              <a:lnSpc>
                <a:spcPct val="80000"/>
              </a:lnSpc>
              <a:buFont typeface="Wingdings" pitchFamily="2" charset="2"/>
              <a:buNone/>
            </a:pPr>
            <a:r>
              <a:rPr lang="it-IT" sz="1600"/>
              <a:t>                                                </a:t>
            </a:r>
          </a:p>
          <a:p>
            <a:pPr>
              <a:lnSpc>
                <a:spcPct val="80000"/>
              </a:lnSpc>
              <a:buFont typeface="Wingdings" pitchFamily="2" charset="2"/>
              <a:buNone/>
            </a:pPr>
            <a:r>
              <a:rPr lang="it-IT" sz="2000"/>
              <a:t>                     </a:t>
            </a:r>
          </a:p>
          <a:p>
            <a:pPr>
              <a:lnSpc>
                <a:spcPct val="80000"/>
              </a:lnSpc>
              <a:buFont typeface="Wingdings" pitchFamily="2" charset="2"/>
              <a:buNone/>
            </a:pPr>
            <a:r>
              <a:rPr lang="it-IT" sz="2000"/>
              <a:t>                             ESPANSIONE   LEC                            MINORE  AZIONE                              					                      IPOTENSIVANTE</a:t>
            </a:r>
            <a:r>
              <a:rPr lang="it-IT" sz="1600"/>
              <a:t> </a:t>
            </a:r>
            <a:endParaRPr lang="it-IT" sz="2000"/>
          </a:p>
          <a:p>
            <a:pPr algn="ctr">
              <a:lnSpc>
                <a:spcPct val="80000"/>
              </a:lnSpc>
              <a:buFont typeface="Wingdings" pitchFamily="2" charset="2"/>
              <a:buNone/>
            </a:pPr>
            <a:endParaRPr lang="it-IT" sz="3600">
              <a:solidFill>
                <a:srgbClr val="CC0000"/>
              </a:solidFill>
            </a:endParaRPr>
          </a:p>
          <a:p>
            <a:pPr algn="ctr">
              <a:lnSpc>
                <a:spcPct val="80000"/>
              </a:lnSpc>
              <a:buFont typeface="Wingdings" pitchFamily="2" charset="2"/>
              <a:buNone/>
            </a:pPr>
            <a:r>
              <a:rPr lang="it-IT" sz="3600">
                <a:solidFill>
                  <a:srgbClr val="CC0000"/>
                </a:solidFill>
              </a:rPr>
              <a:t>IPERTENSIONE</a:t>
            </a:r>
          </a:p>
        </p:txBody>
      </p:sp>
      <p:sp>
        <p:nvSpPr>
          <p:cNvPr id="13358" name="Line 46"/>
          <p:cNvSpPr>
            <a:spLocks noChangeShapeType="1"/>
          </p:cNvSpPr>
          <p:nvPr/>
        </p:nvSpPr>
        <p:spPr bwMode="auto">
          <a:xfrm>
            <a:off x="4495800" y="1828800"/>
            <a:ext cx="0" cy="228600"/>
          </a:xfrm>
          <a:prstGeom prst="line">
            <a:avLst/>
          </a:prstGeom>
          <a:noFill/>
          <a:ln w="9525">
            <a:solidFill>
              <a:schemeClr val="tx1"/>
            </a:solidFill>
            <a:round/>
            <a:headEnd/>
            <a:tailEnd type="triangle" w="med" len="med"/>
          </a:ln>
          <a:effectLst/>
        </p:spPr>
        <p:txBody>
          <a:bodyPr wrap="none" anchor="ctr"/>
          <a:lstStyle/>
          <a:p>
            <a:endParaRPr lang="it-IT"/>
          </a:p>
        </p:txBody>
      </p:sp>
      <p:sp>
        <p:nvSpPr>
          <p:cNvPr id="13359" name="Line 47"/>
          <p:cNvSpPr>
            <a:spLocks noChangeShapeType="1"/>
          </p:cNvSpPr>
          <p:nvPr/>
        </p:nvSpPr>
        <p:spPr bwMode="auto">
          <a:xfrm flipH="1">
            <a:off x="3200400" y="2362200"/>
            <a:ext cx="762000" cy="228600"/>
          </a:xfrm>
          <a:prstGeom prst="line">
            <a:avLst/>
          </a:prstGeom>
          <a:noFill/>
          <a:ln w="9525">
            <a:solidFill>
              <a:schemeClr val="tx1"/>
            </a:solidFill>
            <a:round/>
            <a:headEnd/>
            <a:tailEnd type="triangle" w="med" len="med"/>
          </a:ln>
          <a:effectLst/>
        </p:spPr>
        <p:txBody>
          <a:bodyPr wrap="none" anchor="ctr"/>
          <a:lstStyle/>
          <a:p>
            <a:endParaRPr lang="it-IT"/>
          </a:p>
        </p:txBody>
      </p:sp>
      <p:sp>
        <p:nvSpPr>
          <p:cNvPr id="13360" name="Line 48"/>
          <p:cNvSpPr>
            <a:spLocks noChangeShapeType="1"/>
          </p:cNvSpPr>
          <p:nvPr/>
        </p:nvSpPr>
        <p:spPr bwMode="auto">
          <a:xfrm>
            <a:off x="5715000" y="2362200"/>
            <a:ext cx="762000" cy="228600"/>
          </a:xfrm>
          <a:prstGeom prst="line">
            <a:avLst/>
          </a:prstGeom>
          <a:noFill/>
          <a:ln w="9525">
            <a:solidFill>
              <a:schemeClr val="tx1"/>
            </a:solidFill>
            <a:round/>
            <a:headEnd/>
            <a:tailEnd type="triangle" w="med" len="med"/>
          </a:ln>
          <a:effectLst/>
        </p:spPr>
        <p:txBody>
          <a:bodyPr wrap="none" anchor="ctr"/>
          <a:lstStyle/>
          <a:p>
            <a:endParaRPr lang="it-IT"/>
          </a:p>
        </p:txBody>
      </p:sp>
      <p:sp>
        <p:nvSpPr>
          <p:cNvPr id="13361" name="Line 49"/>
          <p:cNvSpPr>
            <a:spLocks noChangeShapeType="1"/>
          </p:cNvSpPr>
          <p:nvPr/>
        </p:nvSpPr>
        <p:spPr bwMode="auto">
          <a:xfrm flipH="1">
            <a:off x="1066800" y="2743200"/>
            <a:ext cx="457200" cy="228600"/>
          </a:xfrm>
          <a:prstGeom prst="line">
            <a:avLst/>
          </a:prstGeom>
          <a:noFill/>
          <a:ln w="9525">
            <a:solidFill>
              <a:schemeClr val="tx1"/>
            </a:solidFill>
            <a:round/>
            <a:headEnd/>
            <a:tailEnd type="triangle" w="med" len="med"/>
          </a:ln>
          <a:effectLst/>
        </p:spPr>
        <p:txBody>
          <a:bodyPr wrap="none" anchor="ctr"/>
          <a:lstStyle/>
          <a:p>
            <a:endParaRPr lang="it-IT"/>
          </a:p>
        </p:txBody>
      </p:sp>
      <p:sp>
        <p:nvSpPr>
          <p:cNvPr id="13362" name="Line 50"/>
          <p:cNvSpPr>
            <a:spLocks noChangeShapeType="1"/>
          </p:cNvSpPr>
          <p:nvPr/>
        </p:nvSpPr>
        <p:spPr bwMode="auto">
          <a:xfrm>
            <a:off x="3200400" y="2743200"/>
            <a:ext cx="381000" cy="228600"/>
          </a:xfrm>
          <a:prstGeom prst="line">
            <a:avLst/>
          </a:prstGeom>
          <a:noFill/>
          <a:ln w="9525">
            <a:solidFill>
              <a:schemeClr val="tx1"/>
            </a:solidFill>
            <a:round/>
            <a:headEnd/>
            <a:tailEnd type="triangle" w="med" len="med"/>
          </a:ln>
          <a:effectLst/>
        </p:spPr>
        <p:txBody>
          <a:bodyPr wrap="none" anchor="ctr"/>
          <a:lstStyle/>
          <a:p>
            <a:endParaRPr lang="it-IT"/>
          </a:p>
        </p:txBody>
      </p:sp>
      <p:sp>
        <p:nvSpPr>
          <p:cNvPr id="13363" name="Line 51"/>
          <p:cNvSpPr>
            <a:spLocks noChangeShapeType="1"/>
          </p:cNvSpPr>
          <p:nvPr/>
        </p:nvSpPr>
        <p:spPr bwMode="auto">
          <a:xfrm>
            <a:off x="3505200" y="3276600"/>
            <a:ext cx="0" cy="304800"/>
          </a:xfrm>
          <a:prstGeom prst="line">
            <a:avLst/>
          </a:prstGeom>
          <a:noFill/>
          <a:ln w="9525">
            <a:solidFill>
              <a:schemeClr val="tx1"/>
            </a:solidFill>
            <a:round/>
            <a:headEnd/>
            <a:tailEnd type="triangle" w="med" len="med"/>
          </a:ln>
          <a:effectLst/>
        </p:spPr>
        <p:txBody>
          <a:bodyPr wrap="none" anchor="ctr"/>
          <a:lstStyle/>
          <a:p>
            <a:endParaRPr lang="it-IT"/>
          </a:p>
        </p:txBody>
      </p:sp>
      <p:sp>
        <p:nvSpPr>
          <p:cNvPr id="13364" name="Line 52"/>
          <p:cNvSpPr>
            <a:spLocks noChangeShapeType="1"/>
          </p:cNvSpPr>
          <p:nvPr/>
        </p:nvSpPr>
        <p:spPr bwMode="auto">
          <a:xfrm>
            <a:off x="3505200" y="3886200"/>
            <a:ext cx="0" cy="457200"/>
          </a:xfrm>
          <a:prstGeom prst="line">
            <a:avLst/>
          </a:prstGeom>
          <a:noFill/>
          <a:ln w="9525">
            <a:solidFill>
              <a:schemeClr val="tx1"/>
            </a:solidFill>
            <a:round/>
            <a:headEnd/>
            <a:tailEnd type="triangle" w="med" len="med"/>
          </a:ln>
          <a:effectLst/>
        </p:spPr>
        <p:txBody>
          <a:bodyPr wrap="none" anchor="ctr"/>
          <a:lstStyle/>
          <a:p>
            <a:endParaRPr lang="it-IT"/>
          </a:p>
        </p:txBody>
      </p:sp>
      <p:sp>
        <p:nvSpPr>
          <p:cNvPr id="13365" name="Line 53"/>
          <p:cNvSpPr>
            <a:spLocks noChangeShapeType="1"/>
          </p:cNvSpPr>
          <p:nvPr/>
        </p:nvSpPr>
        <p:spPr bwMode="auto">
          <a:xfrm>
            <a:off x="7543800" y="2819400"/>
            <a:ext cx="0" cy="1447800"/>
          </a:xfrm>
          <a:prstGeom prst="line">
            <a:avLst/>
          </a:prstGeom>
          <a:noFill/>
          <a:ln w="9525">
            <a:solidFill>
              <a:schemeClr val="tx1"/>
            </a:solidFill>
            <a:round/>
            <a:headEnd/>
            <a:tailEnd type="triangle" w="med" len="med"/>
          </a:ln>
          <a:effectLst/>
        </p:spPr>
        <p:txBody>
          <a:bodyPr wrap="none" anchor="ctr"/>
          <a:lstStyle/>
          <a:p>
            <a:endParaRPr lang="it-IT"/>
          </a:p>
        </p:txBody>
      </p:sp>
      <p:sp>
        <p:nvSpPr>
          <p:cNvPr id="13366" name="Line 54"/>
          <p:cNvSpPr>
            <a:spLocks noChangeShapeType="1"/>
          </p:cNvSpPr>
          <p:nvPr/>
        </p:nvSpPr>
        <p:spPr bwMode="auto">
          <a:xfrm>
            <a:off x="2667000" y="4876800"/>
            <a:ext cx="914400" cy="609600"/>
          </a:xfrm>
          <a:prstGeom prst="line">
            <a:avLst/>
          </a:prstGeom>
          <a:noFill/>
          <a:ln w="9525">
            <a:solidFill>
              <a:schemeClr val="tx1"/>
            </a:solidFill>
            <a:round/>
            <a:headEnd/>
            <a:tailEnd type="triangle" w="med" len="med"/>
          </a:ln>
          <a:effectLst/>
        </p:spPr>
        <p:txBody>
          <a:bodyPr wrap="none" anchor="ctr"/>
          <a:lstStyle/>
          <a:p>
            <a:endParaRPr lang="it-IT"/>
          </a:p>
        </p:txBody>
      </p:sp>
      <p:sp>
        <p:nvSpPr>
          <p:cNvPr id="13367" name="Line 55"/>
          <p:cNvSpPr>
            <a:spLocks noChangeShapeType="1"/>
          </p:cNvSpPr>
          <p:nvPr/>
        </p:nvSpPr>
        <p:spPr bwMode="auto">
          <a:xfrm flipH="1">
            <a:off x="5638800" y="4953000"/>
            <a:ext cx="1066800" cy="609600"/>
          </a:xfrm>
          <a:prstGeom prst="line">
            <a:avLst/>
          </a:prstGeom>
          <a:noFill/>
          <a:ln w="9525">
            <a:solidFill>
              <a:schemeClr val="tx1"/>
            </a:solidFill>
            <a:round/>
            <a:headEnd/>
            <a:tailEnd type="triangle" w="med" len="med"/>
          </a:ln>
          <a:effectLst/>
        </p:spPr>
        <p:txBody>
          <a:bodyPr wrap="none" anchor="ctr"/>
          <a:lstStyle/>
          <a:p>
            <a:endParaRPr lang="it-IT"/>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rrowheads="1"/>
          </p:cNvSpPr>
          <p:nvPr>
            <p:ph type="title"/>
          </p:nvPr>
        </p:nvSpPr>
        <p:spPr/>
        <p:txBody>
          <a:bodyPr/>
          <a:lstStyle/>
          <a:p>
            <a:r>
              <a:rPr lang="it-IT" sz="2800">
                <a:solidFill>
                  <a:schemeClr val="hlink"/>
                </a:solidFill>
              </a:rPr>
              <a:t>FATTORI IMPLICATI NELLA GENESI DELL’AUMENTO DELLE RESISTENZE</a:t>
            </a:r>
            <a:br>
              <a:rPr lang="it-IT" sz="2800">
                <a:solidFill>
                  <a:schemeClr val="hlink"/>
                </a:solidFill>
              </a:rPr>
            </a:br>
            <a:r>
              <a:rPr lang="it-IT" sz="2800">
                <a:solidFill>
                  <a:schemeClr val="hlink"/>
                </a:solidFill>
              </a:rPr>
              <a:t>VASCOLARI PERIFERICHE NELL’ IRC</a:t>
            </a:r>
            <a:endParaRPr lang="it-IT"/>
          </a:p>
        </p:txBody>
      </p:sp>
      <p:sp>
        <p:nvSpPr>
          <p:cNvPr id="81923" name="Rectangle 3"/>
          <p:cNvSpPr>
            <a:spLocks noGrp="1" noChangeArrowheads="1"/>
          </p:cNvSpPr>
          <p:nvPr>
            <p:ph type="body" idx="1"/>
          </p:nvPr>
        </p:nvSpPr>
        <p:spPr>
          <a:xfrm>
            <a:off x="381000" y="1676400"/>
            <a:ext cx="8305800" cy="4953000"/>
          </a:xfrm>
        </p:spPr>
        <p:txBody>
          <a:bodyPr/>
          <a:lstStyle/>
          <a:p>
            <a:r>
              <a:rPr lang="it-IT"/>
              <a:t>Autoregolazione delle resistenza vascolari</a:t>
            </a:r>
          </a:p>
          <a:p>
            <a:r>
              <a:rPr lang="it-IT"/>
              <a:t>Ridotta produzione di ormone natriuretico</a:t>
            </a:r>
          </a:p>
          <a:p>
            <a:r>
              <a:rPr lang="it-IT"/>
              <a:t>Attivazione del sistema RAS</a:t>
            </a:r>
          </a:p>
          <a:p>
            <a:r>
              <a:rPr lang="it-IT"/>
              <a:t> Ridotta produzione di PG, bradichinina e lipidi renomidollari</a:t>
            </a:r>
          </a:p>
          <a:p>
            <a:r>
              <a:rPr lang="it-IT"/>
              <a:t>Aumentata attività del sistema nervoso simpatico</a:t>
            </a:r>
          </a:p>
          <a:p>
            <a:r>
              <a:rPr lang="it-IT"/>
              <a:t>Aumentata concentrazione di PTH e di Ca intracellulare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rrowheads="1"/>
          </p:cNvSpPr>
          <p:nvPr>
            <p:ph type="title"/>
          </p:nvPr>
        </p:nvSpPr>
        <p:spPr/>
        <p:txBody>
          <a:bodyPr/>
          <a:lstStyle/>
          <a:p>
            <a:r>
              <a:rPr lang="it-IT">
                <a:solidFill>
                  <a:schemeClr val="hlink"/>
                </a:solidFill>
              </a:rPr>
              <a:t>PATOLOGIE RENALI CAUSA DI IPERTENSIONE</a:t>
            </a:r>
          </a:p>
        </p:txBody>
      </p:sp>
      <p:sp>
        <p:nvSpPr>
          <p:cNvPr id="89091" name="Rectangle 3"/>
          <p:cNvSpPr>
            <a:spLocks noGrp="1" noChangeArrowheads="1"/>
          </p:cNvSpPr>
          <p:nvPr>
            <p:ph type="body" idx="1"/>
          </p:nvPr>
        </p:nvSpPr>
        <p:spPr>
          <a:xfrm>
            <a:off x="381000" y="1905000"/>
            <a:ext cx="8229600" cy="4525963"/>
          </a:xfrm>
        </p:spPr>
        <p:txBody>
          <a:bodyPr/>
          <a:lstStyle/>
          <a:p>
            <a:pPr>
              <a:lnSpc>
                <a:spcPct val="125000"/>
              </a:lnSpc>
            </a:pPr>
            <a:r>
              <a:rPr lang="it-IT" sz="2800"/>
              <a:t>Glomerulonefrite acuta</a:t>
            </a:r>
          </a:p>
          <a:p>
            <a:pPr>
              <a:lnSpc>
                <a:spcPct val="125000"/>
              </a:lnSpc>
            </a:pPr>
            <a:r>
              <a:rPr lang="it-IT" sz="2800"/>
              <a:t>Pielonefrite</a:t>
            </a:r>
          </a:p>
          <a:p>
            <a:pPr>
              <a:lnSpc>
                <a:spcPct val="125000"/>
              </a:lnSpc>
            </a:pPr>
            <a:r>
              <a:rPr lang="it-IT" sz="2800"/>
              <a:t>Nefrite di Scholein Henoch</a:t>
            </a:r>
          </a:p>
          <a:p>
            <a:pPr>
              <a:lnSpc>
                <a:spcPct val="125000"/>
              </a:lnSpc>
            </a:pPr>
            <a:r>
              <a:rPr lang="it-IT" sz="2800"/>
              <a:t>Sindrome emolitico –uremica</a:t>
            </a:r>
          </a:p>
          <a:p>
            <a:pPr>
              <a:lnSpc>
                <a:spcPct val="125000"/>
              </a:lnSpc>
            </a:pPr>
            <a:r>
              <a:rPr lang="it-IT" sz="2800"/>
              <a:t>Insufficienza renale acuta</a:t>
            </a:r>
          </a:p>
          <a:p>
            <a:pPr>
              <a:lnSpc>
                <a:spcPct val="125000"/>
              </a:lnSpc>
            </a:pPr>
            <a:r>
              <a:rPr lang="it-IT" sz="2800"/>
              <a:t>Post chirurgia urologica</a:t>
            </a:r>
          </a:p>
          <a:p>
            <a:pPr>
              <a:lnSpc>
                <a:spcPct val="125000"/>
              </a:lnSpc>
            </a:pPr>
            <a:r>
              <a:rPr lang="it-IT" sz="2800"/>
              <a:t>Post trapianto renale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Rot="1" noChangeArrowheads="1"/>
          </p:cNvSpPr>
          <p:nvPr>
            <p:ph type="title"/>
          </p:nvPr>
        </p:nvSpPr>
        <p:spPr/>
        <p:txBody>
          <a:bodyPr/>
          <a:lstStyle/>
          <a:p>
            <a:r>
              <a:rPr lang="it-IT">
                <a:solidFill>
                  <a:schemeClr val="hlink"/>
                </a:solidFill>
              </a:rPr>
              <a:t>CAUSE CARDIOVASCOLARI</a:t>
            </a:r>
          </a:p>
        </p:txBody>
      </p:sp>
      <p:sp>
        <p:nvSpPr>
          <p:cNvPr id="14339" name="Rectangle 3"/>
          <p:cNvSpPr>
            <a:spLocks noGrp="1" noChangeArrowheads="1"/>
          </p:cNvSpPr>
          <p:nvPr>
            <p:ph type="body" idx="1"/>
          </p:nvPr>
        </p:nvSpPr>
        <p:spPr/>
        <p:txBody>
          <a:bodyPr/>
          <a:lstStyle/>
          <a:p>
            <a:pPr>
              <a:buFont typeface="Wingdings" pitchFamily="2" charset="2"/>
              <a:buNone/>
            </a:pPr>
            <a:endParaRPr lang="it-IT" b="1" i="1"/>
          </a:p>
          <a:p>
            <a:pPr algn="ctr">
              <a:buFont typeface="Wingdings" pitchFamily="2" charset="2"/>
              <a:buNone/>
            </a:pPr>
            <a:r>
              <a:rPr lang="it-IT" sz="2800" b="1"/>
              <a:t>STENOSI DELL’ARTERIA RENALE</a:t>
            </a:r>
          </a:p>
          <a:p>
            <a:pPr algn="ctr">
              <a:buFont typeface="Wingdings" pitchFamily="2" charset="2"/>
              <a:buNone/>
            </a:pPr>
            <a:endParaRPr lang="it-IT" sz="2800" b="1"/>
          </a:p>
          <a:p>
            <a:pPr algn="ctr">
              <a:buFont typeface="Wingdings" pitchFamily="2" charset="2"/>
              <a:buNone/>
            </a:pPr>
            <a:r>
              <a:rPr lang="it-IT" sz="2800" b="1"/>
              <a:t>RENINA</a:t>
            </a:r>
          </a:p>
          <a:p>
            <a:pPr algn="ctr">
              <a:buFont typeface="Wingdings" pitchFamily="2" charset="2"/>
              <a:buNone/>
            </a:pPr>
            <a:endParaRPr lang="it-IT" sz="2800" b="1"/>
          </a:p>
          <a:p>
            <a:pPr algn="ctr">
              <a:buFont typeface="Wingdings" pitchFamily="2" charset="2"/>
              <a:buNone/>
            </a:pPr>
            <a:r>
              <a:rPr lang="it-IT" sz="2800" b="1"/>
              <a:t>ALDOSTERONE</a:t>
            </a:r>
          </a:p>
          <a:p>
            <a:pPr algn="ctr">
              <a:buFont typeface="Wingdings" pitchFamily="2" charset="2"/>
              <a:buNone/>
            </a:pPr>
            <a:endParaRPr lang="it-IT" sz="2800" b="1"/>
          </a:p>
          <a:p>
            <a:pPr algn="ctr">
              <a:buFont typeface="Wingdings" pitchFamily="2" charset="2"/>
              <a:buNone/>
            </a:pPr>
            <a:r>
              <a:rPr lang="it-IT" sz="4400" b="1">
                <a:solidFill>
                  <a:srgbClr val="CC0000"/>
                </a:solidFill>
              </a:rPr>
              <a:t>IPERTENSIONE</a:t>
            </a:r>
          </a:p>
          <a:p>
            <a:pPr algn="ctr">
              <a:buFont typeface="Wingdings" pitchFamily="2" charset="2"/>
              <a:buNone/>
            </a:pPr>
            <a:endParaRPr lang="it-IT" sz="2800" b="1"/>
          </a:p>
          <a:p>
            <a:pPr algn="ctr">
              <a:buFont typeface="Wingdings" pitchFamily="2" charset="2"/>
              <a:buNone/>
            </a:pPr>
            <a:endParaRPr lang="it-IT" sz="2800" b="1"/>
          </a:p>
          <a:p>
            <a:pPr algn="ctr">
              <a:buFont typeface="Wingdings" pitchFamily="2" charset="2"/>
              <a:buNone/>
            </a:pPr>
            <a:endParaRPr lang="it-IT" sz="2800" b="1"/>
          </a:p>
          <a:p>
            <a:pPr algn="ctr">
              <a:buFont typeface="Wingdings" pitchFamily="2" charset="2"/>
              <a:buNone/>
            </a:pPr>
            <a:endParaRPr lang="it-IT" sz="2800" b="1"/>
          </a:p>
          <a:p>
            <a:pPr algn="ctr">
              <a:buFont typeface="Wingdings" pitchFamily="2" charset="2"/>
              <a:buNone/>
            </a:pPr>
            <a:endParaRPr lang="it-IT" sz="2800" b="1" i="1"/>
          </a:p>
          <a:p>
            <a:pPr algn="ctr">
              <a:buFont typeface="Wingdings" pitchFamily="2" charset="2"/>
              <a:buNone/>
            </a:pPr>
            <a:endParaRPr lang="it-IT" b="1" i="1"/>
          </a:p>
        </p:txBody>
      </p:sp>
      <p:sp>
        <p:nvSpPr>
          <p:cNvPr id="14340" name="Line 4"/>
          <p:cNvSpPr>
            <a:spLocks noChangeShapeType="1"/>
          </p:cNvSpPr>
          <p:nvPr/>
        </p:nvSpPr>
        <p:spPr bwMode="auto">
          <a:xfrm>
            <a:off x="4572000" y="2636838"/>
            <a:ext cx="0" cy="576262"/>
          </a:xfrm>
          <a:prstGeom prst="line">
            <a:avLst/>
          </a:prstGeom>
          <a:noFill/>
          <a:ln w="9525">
            <a:solidFill>
              <a:schemeClr val="tx1"/>
            </a:solidFill>
            <a:round/>
            <a:headEnd/>
            <a:tailEnd type="triangle" w="med" len="med"/>
          </a:ln>
          <a:effectLst/>
        </p:spPr>
        <p:txBody>
          <a:bodyPr/>
          <a:lstStyle/>
          <a:p>
            <a:endParaRPr lang="it-IT"/>
          </a:p>
        </p:txBody>
      </p:sp>
      <p:sp>
        <p:nvSpPr>
          <p:cNvPr id="14341" name="Line 5"/>
          <p:cNvSpPr>
            <a:spLocks noChangeShapeType="1"/>
          </p:cNvSpPr>
          <p:nvPr/>
        </p:nvSpPr>
        <p:spPr bwMode="auto">
          <a:xfrm>
            <a:off x="4572000" y="3716338"/>
            <a:ext cx="0" cy="504825"/>
          </a:xfrm>
          <a:prstGeom prst="line">
            <a:avLst/>
          </a:prstGeom>
          <a:noFill/>
          <a:ln w="9525">
            <a:solidFill>
              <a:schemeClr val="tx1"/>
            </a:solidFill>
            <a:round/>
            <a:headEnd/>
            <a:tailEnd type="triangle" w="med" len="med"/>
          </a:ln>
          <a:effectLst/>
        </p:spPr>
        <p:txBody>
          <a:bodyPr/>
          <a:lstStyle/>
          <a:p>
            <a:endParaRPr lang="it-IT"/>
          </a:p>
        </p:txBody>
      </p:sp>
      <p:sp>
        <p:nvSpPr>
          <p:cNvPr id="14342" name="Line 6"/>
          <p:cNvSpPr>
            <a:spLocks noChangeShapeType="1"/>
          </p:cNvSpPr>
          <p:nvPr/>
        </p:nvSpPr>
        <p:spPr bwMode="auto">
          <a:xfrm>
            <a:off x="4572000" y="4724400"/>
            <a:ext cx="0" cy="649288"/>
          </a:xfrm>
          <a:prstGeom prst="line">
            <a:avLst/>
          </a:prstGeom>
          <a:noFill/>
          <a:ln w="63500">
            <a:solidFill>
              <a:srgbClr val="CC0000"/>
            </a:solidFill>
            <a:round/>
            <a:headEnd/>
            <a:tailEnd type="triangle" w="med" len="med"/>
          </a:ln>
          <a:effectLst/>
        </p:spPr>
        <p:txBody>
          <a:bodyPr/>
          <a:lstStyle/>
          <a:p>
            <a:endParaRPr lang="it-IT"/>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rrowheads="1"/>
          </p:cNvSpPr>
          <p:nvPr>
            <p:ph type="title"/>
          </p:nvPr>
        </p:nvSpPr>
        <p:spPr/>
        <p:txBody>
          <a:bodyPr/>
          <a:lstStyle/>
          <a:p>
            <a:r>
              <a:rPr lang="it-IT" sz="4000">
                <a:solidFill>
                  <a:schemeClr val="hlink"/>
                </a:solidFill>
              </a:rPr>
              <a:t>ANOMALE CARDIOVASCOLARI E IPERTENSIONE</a:t>
            </a:r>
          </a:p>
        </p:txBody>
      </p:sp>
      <p:graphicFrame>
        <p:nvGraphicFramePr>
          <p:cNvPr id="94255" name="Group 47"/>
          <p:cNvGraphicFramePr>
            <a:graphicFrameLocks noGrp="1"/>
          </p:cNvGraphicFramePr>
          <p:nvPr/>
        </p:nvGraphicFramePr>
        <p:xfrm>
          <a:off x="457200" y="1981200"/>
          <a:ext cx="8305800" cy="4708144"/>
        </p:xfrm>
        <a:graphic>
          <a:graphicData uri="http://schemas.openxmlformats.org/drawingml/2006/table">
            <a:tbl>
              <a:tblPr/>
              <a:tblGrid>
                <a:gridCol w="4152900"/>
                <a:gridCol w="4152900"/>
              </a:tblGrid>
              <a:tr h="8128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800" b="0" i="0" u="none" strike="noStrike" cap="none" normalizeH="0" baseline="0" smtClean="0">
                          <a:ln>
                            <a:noFill/>
                          </a:ln>
                          <a:solidFill>
                            <a:schemeClr val="hlink"/>
                          </a:solidFill>
                          <a:effectLst>
                            <a:outerShdw blurRad="38100" dist="38100" dir="2700000" algn="tl">
                              <a:srgbClr val="000000"/>
                            </a:outerShdw>
                          </a:effectLst>
                          <a:latin typeface="Garamond" pitchFamily="18" charset="0"/>
                        </a:rPr>
                        <a:t>PATOLOGIA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800" b="0" i="0" u="none" strike="noStrike" cap="none" normalizeH="0" baseline="0" smtClean="0">
                          <a:ln>
                            <a:noFill/>
                          </a:ln>
                          <a:solidFill>
                            <a:schemeClr val="hlink"/>
                          </a:solidFill>
                          <a:effectLst>
                            <a:outerShdw blurRad="38100" dist="38100" dir="2700000" algn="tl">
                              <a:srgbClr val="000000"/>
                            </a:outerShdw>
                          </a:effectLst>
                          <a:latin typeface="Garamond" pitchFamily="18" charset="0"/>
                        </a:rPr>
                        <a:t>SEMEIOTICA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28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STENOSI ART. RENALI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Soffio paraombelicale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28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TRAUMA OTTUSO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Ematoma cutaneo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28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NEUROFIBROMATOSI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Chiazze caffè latte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28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COARTAZIONE AORTICA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Polsi femorali assenti</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Pressione arti inferiori diminuita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rrowheads="1"/>
          </p:cNvSpPr>
          <p:nvPr>
            <p:ph type="title"/>
          </p:nvPr>
        </p:nvSpPr>
        <p:spPr/>
        <p:txBody>
          <a:bodyPr/>
          <a:lstStyle/>
          <a:p>
            <a:r>
              <a:rPr lang="it-IT">
                <a:solidFill>
                  <a:schemeClr val="hlink"/>
                </a:solidFill>
              </a:rPr>
              <a:t>CAUSE ENDOCRINE</a:t>
            </a:r>
          </a:p>
        </p:txBody>
      </p:sp>
      <p:sp>
        <p:nvSpPr>
          <p:cNvPr id="15363" name="Rectangle 3"/>
          <p:cNvSpPr>
            <a:spLocks noGrp="1" noChangeArrowheads="1"/>
          </p:cNvSpPr>
          <p:nvPr>
            <p:ph type="body" idx="1"/>
          </p:nvPr>
        </p:nvSpPr>
        <p:spPr>
          <a:xfrm>
            <a:off x="457200" y="1600200"/>
            <a:ext cx="8686800" cy="4525963"/>
          </a:xfrm>
        </p:spPr>
        <p:txBody>
          <a:bodyPr/>
          <a:lstStyle/>
          <a:p>
            <a:r>
              <a:rPr lang="it-IT"/>
              <a:t>Feocromocitoma</a:t>
            </a:r>
          </a:p>
          <a:p>
            <a:r>
              <a:rPr lang="it-IT"/>
              <a:t>Neuroblastoma</a:t>
            </a:r>
          </a:p>
          <a:p>
            <a:r>
              <a:rPr lang="it-IT"/>
              <a:t>Sdr. Adreno-genitale</a:t>
            </a:r>
          </a:p>
          <a:p>
            <a:r>
              <a:rPr lang="it-IT"/>
              <a:t>Sdr. Di Cushing (primitiva o secondaria a     				   trattamento con corticosteroidi)</a:t>
            </a:r>
          </a:p>
          <a:p>
            <a:r>
              <a:rPr lang="it-IT"/>
              <a:t>Iperaldosteronismo</a:t>
            </a:r>
          </a:p>
          <a:p>
            <a:r>
              <a:rPr lang="it-IT"/>
              <a:t>Ipertiroidismo</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rrowheads="1"/>
          </p:cNvSpPr>
          <p:nvPr>
            <p:ph type="title"/>
          </p:nvPr>
        </p:nvSpPr>
        <p:spPr/>
        <p:txBody>
          <a:bodyPr/>
          <a:lstStyle/>
          <a:p>
            <a:r>
              <a:rPr lang="it-IT" sz="4000">
                <a:solidFill>
                  <a:schemeClr val="hlink"/>
                </a:solidFill>
              </a:rPr>
              <a:t>PATOLOGIE NEUROLOGICHE E IPERTENSIONE</a:t>
            </a:r>
          </a:p>
        </p:txBody>
      </p:sp>
      <p:sp>
        <p:nvSpPr>
          <p:cNvPr id="90115" name="Rectangle 3"/>
          <p:cNvSpPr>
            <a:spLocks noGrp="1" noChangeArrowheads="1"/>
          </p:cNvSpPr>
          <p:nvPr>
            <p:ph type="body" idx="1"/>
          </p:nvPr>
        </p:nvSpPr>
        <p:spPr>
          <a:xfrm>
            <a:off x="457200" y="2057400"/>
            <a:ext cx="8229600" cy="4525963"/>
          </a:xfrm>
        </p:spPr>
        <p:txBody>
          <a:bodyPr/>
          <a:lstStyle/>
          <a:p>
            <a:pPr>
              <a:lnSpc>
                <a:spcPct val="125000"/>
              </a:lnSpc>
            </a:pPr>
            <a:r>
              <a:rPr lang="it-IT"/>
              <a:t>Tumori</a:t>
            </a:r>
          </a:p>
          <a:p>
            <a:pPr>
              <a:lnSpc>
                <a:spcPct val="125000"/>
              </a:lnSpc>
            </a:pPr>
            <a:r>
              <a:rPr lang="it-IT"/>
              <a:t>Infezioni </a:t>
            </a:r>
          </a:p>
          <a:p>
            <a:pPr>
              <a:lnSpc>
                <a:spcPct val="125000"/>
              </a:lnSpc>
            </a:pPr>
            <a:r>
              <a:rPr lang="it-IT"/>
              <a:t>Lesioni</a:t>
            </a:r>
          </a:p>
          <a:p>
            <a:pPr>
              <a:lnSpc>
                <a:spcPct val="125000"/>
              </a:lnSpc>
            </a:pPr>
            <a:r>
              <a:rPr lang="it-IT"/>
              <a:t>Convulsioni</a:t>
            </a:r>
          </a:p>
          <a:p>
            <a:pPr>
              <a:lnSpc>
                <a:spcPct val="125000"/>
              </a:lnSpc>
            </a:pPr>
            <a:r>
              <a:rPr lang="it-IT"/>
              <a:t>Sdr. Di Guillain Barrè</a:t>
            </a:r>
          </a:p>
          <a:p>
            <a:pPr>
              <a:lnSpc>
                <a:spcPct val="125000"/>
              </a:lnSpc>
            </a:pPr>
            <a:r>
              <a:rPr lang="it-IT"/>
              <a:t>Disautonomia familiare</a:t>
            </a:r>
          </a:p>
          <a:p>
            <a:pPr>
              <a:lnSpc>
                <a:spcPct val="125000"/>
              </a:lnSpc>
              <a:buFont typeface="Wingdings" pitchFamily="2" charset="2"/>
              <a:buNone/>
            </a:pPr>
            <a:endParaRPr lang="it-IT"/>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rrowheads="1"/>
          </p:cNvSpPr>
          <p:nvPr>
            <p:ph type="title"/>
          </p:nvPr>
        </p:nvSpPr>
        <p:spPr/>
        <p:txBody>
          <a:bodyPr/>
          <a:lstStyle/>
          <a:p>
            <a:r>
              <a:rPr lang="it-IT">
                <a:solidFill>
                  <a:schemeClr val="hlink"/>
                </a:solidFill>
              </a:rPr>
              <a:t>TERAPIA FARMACOLOGICA E IPERTENSIONE</a:t>
            </a:r>
          </a:p>
        </p:txBody>
      </p:sp>
      <p:sp>
        <p:nvSpPr>
          <p:cNvPr id="91139" name="Rectangle 3"/>
          <p:cNvSpPr>
            <a:spLocks noGrp="1" noChangeArrowheads="1"/>
          </p:cNvSpPr>
          <p:nvPr>
            <p:ph type="body" idx="1"/>
          </p:nvPr>
        </p:nvSpPr>
        <p:spPr>
          <a:xfrm>
            <a:off x="381000" y="2332038"/>
            <a:ext cx="8229600" cy="4525962"/>
          </a:xfrm>
        </p:spPr>
        <p:txBody>
          <a:bodyPr/>
          <a:lstStyle/>
          <a:p>
            <a:pPr>
              <a:lnSpc>
                <a:spcPct val="140000"/>
              </a:lnSpc>
            </a:pPr>
            <a:r>
              <a:rPr lang="it-IT"/>
              <a:t>Corticosteroidi</a:t>
            </a:r>
          </a:p>
          <a:p>
            <a:pPr>
              <a:lnSpc>
                <a:spcPct val="140000"/>
              </a:lnSpc>
            </a:pPr>
            <a:r>
              <a:rPr lang="it-IT"/>
              <a:t>Simpaticomimetici</a:t>
            </a:r>
          </a:p>
          <a:p>
            <a:pPr>
              <a:lnSpc>
                <a:spcPct val="140000"/>
              </a:lnSpc>
            </a:pPr>
            <a:r>
              <a:rPr lang="it-IT"/>
              <a:t>Pillola estroprogestinica</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p:txBody>
          <a:bodyPr/>
          <a:lstStyle/>
          <a:p>
            <a:r>
              <a:rPr lang="it-IT">
                <a:solidFill>
                  <a:schemeClr val="hlink"/>
                </a:solidFill>
              </a:rPr>
              <a:t>CLINICA</a:t>
            </a:r>
          </a:p>
        </p:txBody>
      </p:sp>
      <p:sp>
        <p:nvSpPr>
          <p:cNvPr id="16387" name="Rectangle 3"/>
          <p:cNvSpPr>
            <a:spLocks noGrp="1" noChangeArrowheads="1"/>
          </p:cNvSpPr>
          <p:nvPr>
            <p:ph type="body" idx="1"/>
          </p:nvPr>
        </p:nvSpPr>
        <p:spPr>
          <a:xfrm>
            <a:off x="457200" y="2332038"/>
            <a:ext cx="8229600" cy="3840162"/>
          </a:xfrm>
        </p:spPr>
        <p:txBody>
          <a:bodyPr/>
          <a:lstStyle/>
          <a:p>
            <a:r>
              <a:rPr lang="it-IT">
                <a:solidFill>
                  <a:schemeClr val="hlink"/>
                </a:solidFill>
              </a:rPr>
              <a:t>I^ INFANZIA</a:t>
            </a:r>
            <a:r>
              <a:rPr lang="it-IT"/>
              <a:t>:        </a:t>
            </a:r>
          </a:p>
          <a:p>
            <a:pPr>
              <a:buFont typeface="Wingdings" pitchFamily="2" charset="2"/>
              <a:buNone/>
            </a:pPr>
            <a:r>
              <a:rPr lang="it-IT"/>
              <a:t>                           Scompenso cardiaco congestizio</a:t>
            </a:r>
          </a:p>
          <a:p>
            <a:pPr>
              <a:buFont typeface="Wingdings" pitchFamily="2" charset="2"/>
              <a:buNone/>
            </a:pPr>
            <a:r>
              <a:rPr lang="it-IT"/>
              <a:t>                           Ins. Respiratoria acuta  </a:t>
            </a:r>
          </a:p>
          <a:p>
            <a:pPr>
              <a:buFont typeface="Wingdings" pitchFamily="2" charset="2"/>
              <a:buNone/>
            </a:pPr>
            <a:r>
              <a:rPr lang="it-IT"/>
              <a:t>                            Scarso accrescimento </a:t>
            </a:r>
          </a:p>
          <a:p>
            <a:pPr>
              <a:buFont typeface="Wingdings" pitchFamily="2" charset="2"/>
              <a:buNone/>
            </a:pPr>
            <a:r>
              <a:rPr lang="it-IT"/>
              <a:t>                            Irritabilità</a:t>
            </a:r>
          </a:p>
          <a:p>
            <a:pPr>
              <a:buFont typeface="Wingdings" pitchFamily="2" charset="2"/>
              <a:buNone/>
            </a:pPr>
            <a:r>
              <a:rPr lang="it-IT"/>
              <a:t>                            Convulsioni</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rrowheads="1"/>
          </p:cNvSpPr>
          <p:nvPr>
            <p:ph type="title"/>
          </p:nvPr>
        </p:nvSpPr>
        <p:spPr/>
        <p:txBody>
          <a:bodyPr/>
          <a:lstStyle/>
          <a:p>
            <a:r>
              <a:rPr lang="it-IT">
                <a:solidFill>
                  <a:schemeClr val="hlink"/>
                </a:solidFill>
              </a:rPr>
              <a:t>CLINICA</a:t>
            </a:r>
          </a:p>
        </p:txBody>
      </p:sp>
      <p:sp>
        <p:nvSpPr>
          <p:cNvPr id="97283" name="Rectangle 3"/>
          <p:cNvSpPr>
            <a:spLocks noGrp="1" noChangeArrowheads="1"/>
          </p:cNvSpPr>
          <p:nvPr>
            <p:ph type="body" idx="1"/>
          </p:nvPr>
        </p:nvSpPr>
        <p:spPr>
          <a:xfrm>
            <a:off x="381000" y="2057400"/>
            <a:ext cx="8229600" cy="4525963"/>
          </a:xfrm>
        </p:spPr>
        <p:txBody>
          <a:bodyPr/>
          <a:lstStyle/>
          <a:p>
            <a:r>
              <a:rPr lang="it-IT">
                <a:solidFill>
                  <a:schemeClr val="hlink"/>
                </a:solidFill>
              </a:rPr>
              <a:t>II^-III^ INFANZIA: </a:t>
            </a:r>
          </a:p>
          <a:p>
            <a:pPr>
              <a:buFont typeface="Wingdings" pitchFamily="2" charset="2"/>
              <a:buNone/>
            </a:pPr>
            <a:r>
              <a:rPr lang="it-IT"/>
              <a:t>                                         Cefalea</a:t>
            </a:r>
          </a:p>
          <a:p>
            <a:pPr>
              <a:buFont typeface="Wingdings" pitchFamily="2" charset="2"/>
              <a:buNone/>
            </a:pPr>
            <a:r>
              <a:rPr lang="it-IT"/>
              <a:t>                                         Nausea e vomito</a:t>
            </a:r>
          </a:p>
          <a:p>
            <a:pPr>
              <a:buFont typeface="Wingdings" pitchFamily="2" charset="2"/>
              <a:buNone/>
            </a:pPr>
            <a:r>
              <a:rPr lang="it-IT"/>
              <a:t>                                         Encefalopatia</a:t>
            </a:r>
          </a:p>
          <a:p>
            <a:pPr>
              <a:buFont typeface="Wingdings" pitchFamily="2" charset="2"/>
              <a:buNone/>
            </a:pPr>
            <a:r>
              <a:rPr lang="it-IT"/>
              <a:t>                                         Polidipsia/Poliuria</a:t>
            </a:r>
          </a:p>
          <a:p>
            <a:endParaRPr lang="it-IT"/>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5474" name="Object 2"/>
          <p:cNvGraphicFramePr>
            <a:graphicFrameLocks noChangeAspect="1"/>
          </p:cNvGraphicFramePr>
          <p:nvPr/>
        </p:nvGraphicFramePr>
        <p:xfrm>
          <a:off x="457200" y="457200"/>
          <a:ext cx="4953000" cy="5791200"/>
        </p:xfrm>
        <a:graphic>
          <a:graphicData uri="http://schemas.openxmlformats.org/presentationml/2006/ole">
            <p:oleObj spid="_x0000_s105474" name="Fotografia Photo Editor" r:id="rId4" imgW="6219048" imgH="7249537" progId="">
              <p:embed/>
            </p:oleObj>
          </a:graphicData>
        </a:graphic>
      </p:graphicFrame>
      <p:sp>
        <p:nvSpPr>
          <p:cNvPr id="105475" name="Text Box 3"/>
          <p:cNvSpPr txBox="1">
            <a:spLocks noChangeArrowheads="1"/>
          </p:cNvSpPr>
          <p:nvPr/>
        </p:nvSpPr>
        <p:spPr bwMode="auto">
          <a:xfrm>
            <a:off x="6096000" y="2514600"/>
            <a:ext cx="2514600" cy="1735138"/>
          </a:xfrm>
          <a:prstGeom prst="rect">
            <a:avLst/>
          </a:prstGeom>
          <a:noFill/>
          <a:ln w="9525">
            <a:noFill/>
            <a:miter lim="800000"/>
            <a:headEnd/>
            <a:tailEnd/>
          </a:ln>
          <a:effectLst/>
        </p:spPr>
        <p:txBody>
          <a:bodyPr>
            <a:spAutoFit/>
          </a:bodyPr>
          <a:lstStyle/>
          <a:p>
            <a:pPr>
              <a:spcBef>
                <a:spcPct val="50000"/>
              </a:spcBef>
            </a:pPr>
            <a:r>
              <a:rPr lang="it-IT" sz="2400"/>
              <a:t>Percentili della P.A. valutati nei maschi da 1a 13 anni di età</a:t>
            </a:r>
          </a:p>
          <a:p>
            <a:pPr algn="r">
              <a:spcBef>
                <a:spcPct val="50000"/>
              </a:spcBef>
            </a:pPr>
            <a:r>
              <a:rPr lang="it-IT" sz="2400"/>
              <a:t>Pediatrics, 1987</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rrowheads="1"/>
          </p:cNvSpPr>
          <p:nvPr>
            <p:ph type="title"/>
          </p:nvPr>
        </p:nvSpPr>
        <p:spPr/>
        <p:txBody>
          <a:bodyPr/>
          <a:lstStyle/>
          <a:p>
            <a:r>
              <a:rPr lang="it-IT" sz="3600">
                <a:solidFill>
                  <a:schemeClr val="hlink"/>
                </a:solidFill>
              </a:rPr>
              <a:t>INCIDENZA DEI SEGNI CLINICI DI IPERTENSIONE NELLA I INFANZIA</a:t>
            </a:r>
          </a:p>
        </p:txBody>
      </p:sp>
      <p:graphicFrame>
        <p:nvGraphicFramePr>
          <p:cNvPr id="74779" name="Group 27"/>
          <p:cNvGraphicFramePr>
            <a:graphicFrameLocks noGrp="1"/>
          </p:cNvGraphicFramePr>
          <p:nvPr>
            <p:ph type="body" idx="1"/>
          </p:nvPr>
        </p:nvGraphicFramePr>
        <p:xfrm>
          <a:off x="457200" y="1600200"/>
          <a:ext cx="8229600" cy="4630612"/>
        </p:xfrm>
        <a:graphic>
          <a:graphicData uri="http://schemas.openxmlformats.org/drawingml/2006/table">
            <a:tbl>
              <a:tblPr/>
              <a:tblGrid>
                <a:gridCol w="7212013"/>
                <a:gridCol w="1017587"/>
              </a:tblGrid>
              <a:tr h="6429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800" b="0" i="0" u="none" strike="noStrike" cap="none" normalizeH="0" baseline="0" smtClean="0">
                          <a:ln>
                            <a:noFill/>
                          </a:ln>
                          <a:solidFill>
                            <a:schemeClr val="hlink"/>
                          </a:solidFill>
                          <a:effectLst>
                            <a:outerShdw blurRad="38100" dist="38100" dir="2700000" algn="tl">
                              <a:srgbClr val="000000"/>
                            </a:outerShdw>
                          </a:effectLst>
                          <a:latin typeface="Garamond" pitchFamily="18" charset="0"/>
                        </a:rPr>
                        <a:t>SEGNO CLINICO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800" b="0" i="0" u="none" strike="noStrike" cap="none" normalizeH="0" baseline="0" smtClean="0">
                          <a:ln>
                            <a:noFill/>
                          </a:ln>
                          <a:solidFill>
                            <a:schemeClr val="hlink"/>
                          </a:solidFill>
                          <a:effectLst>
                            <a:outerShdw blurRad="38100" dist="38100" dir="2700000" algn="tl">
                              <a:srgbClr val="000000"/>
                            </a:outerShdw>
                          </a:effectLst>
                          <a:latin typeface="Garamond" pitchFamily="18"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779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SCOMPENSO CARDIACO</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CONGESTIZIO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56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29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INSUFFICIENZA RESPIRATORIA ACUTA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36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779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SCARSO ACCRESCIMENTO </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E VOMITO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29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135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IRRITABILITA’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29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CONVUSIONI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11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rrowheads="1"/>
          </p:cNvSpPr>
          <p:nvPr>
            <p:ph type="title"/>
          </p:nvPr>
        </p:nvSpPr>
        <p:spPr/>
        <p:txBody>
          <a:bodyPr/>
          <a:lstStyle/>
          <a:p>
            <a:r>
              <a:rPr lang="it-IT" sz="3600">
                <a:solidFill>
                  <a:schemeClr val="hlink"/>
                </a:solidFill>
              </a:rPr>
              <a:t>INCIDENZA DEI SEGNI CLINICI NELLA II III INFANZIA</a:t>
            </a:r>
          </a:p>
        </p:txBody>
      </p:sp>
      <p:graphicFrame>
        <p:nvGraphicFramePr>
          <p:cNvPr id="86087" name="Group 71"/>
          <p:cNvGraphicFramePr>
            <a:graphicFrameLocks noGrp="1"/>
          </p:cNvGraphicFramePr>
          <p:nvPr/>
        </p:nvGraphicFramePr>
        <p:xfrm>
          <a:off x="1295400" y="1524000"/>
          <a:ext cx="6324600" cy="5029200"/>
        </p:xfrm>
        <a:graphic>
          <a:graphicData uri="http://schemas.openxmlformats.org/drawingml/2006/table">
            <a:tbl>
              <a:tblPr/>
              <a:tblGrid>
                <a:gridCol w="5516563"/>
                <a:gridCol w="808037"/>
              </a:tblGrid>
              <a:tr h="3476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                SEGNI CLINICI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Cefalea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 30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925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Nausea e vomito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 13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98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Encefalopatia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 10.6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Polidipsia e poliuria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7.4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Disturbi visivi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 5.2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Scompenso cardiaco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 4.5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Paralisi del faciale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 3.4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925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Epistassi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  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Ritardo di crescita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  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Enuresi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it-IT"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 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6" name="Rectangle 4"/>
          <p:cNvSpPr>
            <a:spLocks noGrp="1" noRot="1" noChangeArrowheads="1"/>
          </p:cNvSpPr>
          <p:nvPr>
            <p:ph type="title"/>
          </p:nvPr>
        </p:nvSpPr>
        <p:spPr>
          <a:xfrm>
            <a:off x="457200" y="274638"/>
            <a:ext cx="8229600" cy="2087562"/>
          </a:xfrm>
        </p:spPr>
        <p:txBody>
          <a:bodyPr/>
          <a:lstStyle/>
          <a:p>
            <a:r>
              <a:rPr lang="it-IT">
                <a:solidFill>
                  <a:srgbClr val="CC0000"/>
                </a:solidFill>
              </a:rPr>
              <a:t>IPERTENSIONE SEVERA = EMERGENZA!!!</a:t>
            </a:r>
          </a:p>
        </p:txBody>
      </p:sp>
      <p:sp>
        <p:nvSpPr>
          <p:cNvPr id="95237" name="Rectangle 5"/>
          <p:cNvSpPr>
            <a:spLocks noGrp="1" noChangeArrowheads="1"/>
          </p:cNvSpPr>
          <p:nvPr>
            <p:ph type="body" idx="1"/>
          </p:nvPr>
        </p:nvSpPr>
        <p:spPr>
          <a:xfrm>
            <a:off x="457200" y="3352800"/>
            <a:ext cx="8229600" cy="2773363"/>
          </a:xfrm>
        </p:spPr>
        <p:txBody>
          <a:bodyPr/>
          <a:lstStyle/>
          <a:p>
            <a:pPr algn="ctr">
              <a:buFont typeface="Wingdings" pitchFamily="2" charset="2"/>
              <a:buNone/>
            </a:pPr>
            <a:r>
              <a:rPr lang="it-IT" sz="4000"/>
              <a:t>DIAGNOSI</a:t>
            </a:r>
          </a:p>
          <a:p>
            <a:pPr algn="ctr">
              <a:buFont typeface="Wingdings" pitchFamily="2" charset="2"/>
              <a:buNone/>
            </a:pPr>
            <a:endParaRPr lang="it-IT" sz="4000"/>
          </a:p>
          <a:p>
            <a:pPr algn="ctr">
              <a:buFont typeface="Wingdings" pitchFamily="2" charset="2"/>
              <a:buNone/>
            </a:pPr>
            <a:r>
              <a:rPr lang="it-IT" sz="4000"/>
              <a:t>TERAPIA</a:t>
            </a:r>
          </a:p>
          <a:p>
            <a:pPr algn="ctr">
              <a:buFont typeface="Wingdings" pitchFamily="2" charset="2"/>
              <a:buNone/>
            </a:pPr>
            <a:endParaRPr lang="it-IT" sz="4000"/>
          </a:p>
        </p:txBody>
      </p:sp>
      <p:sp>
        <p:nvSpPr>
          <p:cNvPr id="95238" name="Line 6"/>
          <p:cNvSpPr>
            <a:spLocks noChangeShapeType="1"/>
          </p:cNvSpPr>
          <p:nvPr/>
        </p:nvSpPr>
        <p:spPr bwMode="auto">
          <a:xfrm>
            <a:off x="4495800" y="1981200"/>
            <a:ext cx="0" cy="1295400"/>
          </a:xfrm>
          <a:prstGeom prst="line">
            <a:avLst/>
          </a:prstGeom>
          <a:noFill/>
          <a:ln w="63500">
            <a:solidFill>
              <a:schemeClr val="tx1"/>
            </a:solidFill>
            <a:round/>
            <a:headEnd/>
            <a:tailEnd type="triangle" w="med" len="med"/>
          </a:ln>
          <a:effectLst/>
        </p:spPr>
        <p:txBody>
          <a:bodyPr/>
          <a:lstStyle/>
          <a:p>
            <a:endParaRPr lang="it-IT"/>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rrowheads="1"/>
          </p:cNvSpPr>
          <p:nvPr>
            <p:ph type="title"/>
          </p:nvPr>
        </p:nvSpPr>
        <p:spPr/>
        <p:txBody>
          <a:bodyPr/>
          <a:lstStyle/>
          <a:p>
            <a:r>
              <a:rPr lang="it-IT">
                <a:solidFill>
                  <a:schemeClr val="hlink"/>
                </a:solidFill>
              </a:rPr>
              <a:t>DIAGNOSI</a:t>
            </a:r>
          </a:p>
        </p:txBody>
      </p:sp>
      <p:sp>
        <p:nvSpPr>
          <p:cNvPr id="17411" name="Rectangle 3"/>
          <p:cNvSpPr>
            <a:spLocks noGrp="1" noChangeArrowheads="1"/>
          </p:cNvSpPr>
          <p:nvPr>
            <p:ph type="body" idx="1"/>
          </p:nvPr>
        </p:nvSpPr>
        <p:spPr/>
        <p:txBody>
          <a:bodyPr/>
          <a:lstStyle/>
          <a:p>
            <a:pPr>
              <a:lnSpc>
                <a:spcPct val="120000"/>
              </a:lnSpc>
              <a:buFont typeface="Wingdings" pitchFamily="2" charset="2"/>
              <a:buNone/>
            </a:pPr>
            <a:r>
              <a:rPr lang="it-IT">
                <a:solidFill>
                  <a:schemeClr val="hlink"/>
                </a:solidFill>
              </a:rPr>
              <a:t>PRIMO LIVELLO:</a:t>
            </a:r>
          </a:p>
          <a:p>
            <a:pPr>
              <a:lnSpc>
                <a:spcPct val="120000"/>
              </a:lnSpc>
            </a:pPr>
            <a:r>
              <a:rPr lang="it-IT"/>
              <a:t>Es. Urine, urinocoltura</a:t>
            </a:r>
          </a:p>
          <a:p>
            <a:pPr>
              <a:lnSpc>
                <a:spcPct val="120000"/>
              </a:lnSpc>
            </a:pPr>
            <a:r>
              <a:rPr lang="it-IT"/>
              <a:t>Emocromo, funzionalità renale</a:t>
            </a:r>
          </a:p>
          <a:p>
            <a:pPr>
              <a:lnSpc>
                <a:spcPct val="120000"/>
              </a:lnSpc>
            </a:pPr>
            <a:r>
              <a:rPr lang="it-IT"/>
              <a:t>Eco Renale</a:t>
            </a:r>
          </a:p>
          <a:p>
            <a:pPr>
              <a:lnSpc>
                <a:spcPct val="120000"/>
              </a:lnSpc>
            </a:pPr>
            <a:r>
              <a:rPr lang="it-IT"/>
              <a:t>ECG, Rx Torace</a:t>
            </a:r>
          </a:p>
          <a:p>
            <a:pPr>
              <a:lnSpc>
                <a:spcPct val="120000"/>
              </a:lnSpc>
            </a:pPr>
            <a:r>
              <a:rPr lang="it-IT"/>
              <a:t>Fundus oculi</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rrowheads="1"/>
          </p:cNvSpPr>
          <p:nvPr>
            <p:ph type="title"/>
          </p:nvPr>
        </p:nvSpPr>
        <p:spPr/>
        <p:txBody>
          <a:bodyPr/>
          <a:lstStyle/>
          <a:p>
            <a:r>
              <a:rPr lang="it-IT">
                <a:solidFill>
                  <a:schemeClr val="hlink"/>
                </a:solidFill>
              </a:rPr>
              <a:t>DIAGNOSI</a:t>
            </a:r>
            <a:endParaRPr lang="it-IT"/>
          </a:p>
        </p:txBody>
      </p:sp>
      <p:sp>
        <p:nvSpPr>
          <p:cNvPr id="79875" name="Rectangle 3"/>
          <p:cNvSpPr>
            <a:spLocks noGrp="1" noChangeArrowheads="1"/>
          </p:cNvSpPr>
          <p:nvPr>
            <p:ph type="body" idx="1"/>
          </p:nvPr>
        </p:nvSpPr>
        <p:spPr/>
        <p:txBody>
          <a:bodyPr/>
          <a:lstStyle/>
          <a:p>
            <a:pPr>
              <a:buFont typeface="Wingdings" pitchFamily="2" charset="2"/>
              <a:buNone/>
            </a:pPr>
            <a:r>
              <a:rPr lang="it-IT">
                <a:solidFill>
                  <a:schemeClr val="hlink"/>
                </a:solidFill>
              </a:rPr>
              <a:t>SOSPETTA PATOLOGIA RENALE:</a:t>
            </a:r>
          </a:p>
          <a:p>
            <a:r>
              <a:rPr lang="it-IT"/>
              <a:t>Cl. Creatinina</a:t>
            </a:r>
          </a:p>
          <a:p>
            <a:r>
              <a:rPr lang="it-IT"/>
              <a:t>SCINTIGRAFIA RENALE</a:t>
            </a:r>
          </a:p>
          <a:p>
            <a:r>
              <a:rPr lang="it-IT"/>
              <a:t>UROGRAFIA, UCM</a:t>
            </a:r>
          </a:p>
          <a:p>
            <a:r>
              <a:rPr lang="it-IT"/>
              <a:t>ANGIOGRAFIA</a:t>
            </a:r>
          </a:p>
          <a:p>
            <a:r>
              <a:rPr lang="it-IT"/>
              <a:t>RENINEMIA</a:t>
            </a:r>
          </a:p>
          <a:p>
            <a:r>
              <a:rPr lang="it-IT"/>
              <a:t>BIOPSIA RENALE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rrowheads="1"/>
          </p:cNvSpPr>
          <p:nvPr>
            <p:ph type="title"/>
          </p:nvPr>
        </p:nvSpPr>
        <p:spPr/>
        <p:txBody>
          <a:bodyPr/>
          <a:lstStyle/>
          <a:p>
            <a:r>
              <a:rPr lang="it-IT">
                <a:solidFill>
                  <a:schemeClr val="hlink"/>
                </a:solidFill>
              </a:rPr>
              <a:t>DIAGNOSI</a:t>
            </a:r>
            <a:endParaRPr lang="it-IT"/>
          </a:p>
        </p:txBody>
      </p:sp>
      <p:sp>
        <p:nvSpPr>
          <p:cNvPr id="80899" name="Rectangle 3"/>
          <p:cNvSpPr>
            <a:spLocks noGrp="1" noChangeArrowheads="1"/>
          </p:cNvSpPr>
          <p:nvPr>
            <p:ph type="body" idx="1"/>
          </p:nvPr>
        </p:nvSpPr>
        <p:spPr>
          <a:xfrm>
            <a:off x="457200" y="2133600"/>
            <a:ext cx="8229600" cy="4525963"/>
          </a:xfrm>
        </p:spPr>
        <p:txBody>
          <a:bodyPr/>
          <a:lstStyle/>
          <a:p>
            <a:pPr>
              <a:buFont typeface="Wingdings" pitchFamily="2" charset="2"/>
              <a:buNone/>
            </a:pPr>
            <a:r>
              <a:rPr lang="it-IT">
                <a:solidFill>
                  <a:schemeClr val="hlink"/>
                </a:solidFill>
              </a:rPr>
              <a:t>SOSPETTA PATOLOGIA ENDOCRINA</a:t>
            </a:r>
            <a:r>
              <a:rPr lang="it-IT"/>
              <a:t>:</a:t>
            </a:r>
          </a:p>
          <a:p>
            <a:r>
              <a:rPr lang="it-IT"/>
              <a:t>ECO SURRENALE</a:t>
            </a:r>
          </a:p>
          <a:p>
            <a:r>
              <a:rPr lang="it-IT"/>
              <a:t>PRA, ALD</a:t>
            </a:r>
          </a:p>
          <a:p>
            <a:r>
              <a:rPr lang="it-IT"/>
              <a:t>TAC ADDOME</a:t>
            </a:r>
          </a:p>
          <a:p>
            <a:r>
              <a:rPr lang="it-IT"/>
              <a:t>CATECOLAMINE URINARIE</a:t>
            </a:r>
          </a:p>
          <a:p>
            <a:r>
              <a:rPr lang="it-IT"/>
              <a:t>SCINTIGRAFIA CON MIBG</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p:cNvPicPr>
            <a:picLocks noGrp="1" noChangeAspect="1" noChangeArrowheads="1"/>
          </p:cNvPicPr>
          <p:nvPr>
            <p:ph idx="1"/>
          </p:nvPr>
        </p:nvPicPr>
        <p:blipFill>
          <a:blip r:embed="rId2"/>
          <a:srcRect l="-427" r="5686"/>
          <a:stretch>
            <a:fillRect/>
          </a:stretch>
        </p:blipFill>
        <p:spPr bwMode="auto">
          <a:xfrm>
            <a:off x="1571604" y="286211"/>
            <a:ext cx="6357982" cy="6496947"/>
          </a:xfrm>
          <a:prstGeom prst="rect">
            <a:avLst/>
          </a:prstGeom>
          <a:noFill/>
          <a:ln w="9525">
            <a:noFill/>
            <a:miter lim="800000"/>
            <a:headEnd/>
            <a:tailEnd/>
          </a:ln>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1470" y="-24"/>
            <a:ext cx="9400330" cy="6924973"/>
          </a:xfrm>
          <a:prstGeom prst="rect">
            <a:avLst/>
          </a:prstGeom>
          <a:noFill/>
        </p:spPr>
        <p:txBody>
          <a:bodyPr wrap="none" rtlCol="0">
            <a:spAutoFit/>
          </a:bodyPr>
          <a:lstStyle/>
          <a:p>
            <a:r>
              <a:rPr lang="it-IT" sz="3200" b="1" dirty="0" smtClean="0">
                <a:latin typeface="Times New Roman" pitchFamily="18" charset="0"/>
                <a:cs typeface="Times New Roman" pitchFamily="18" charset="0"/>
              </a:rPr>
              <a:t>Trattamento non farmacologico</a:t>
            </a:r>
          </a:p>
          <a:p>
            <a:endParaRPr lang="it-IT" sz="3200" b="1" dirty="0" smtClean="0">
              <a:latin typeface="Times New Roman" pitchFamily="18" charset="0"/>
              <a:cs typeface="Times New Roman" pitchFamily="18" charset="0"/>
            </a:endParaRPr>
          </a:p>
          <a:p>
            <a:r>
              <a:rPr lang="it-IT" sz="2000" dirty="0" smtClean="0">
                <a:latin typeface="Times New Roman" pitchFamily="18" charset="0"/>
                <a:cs typeface="Times New Roman" pitchFamily="18" charset="0"/>
              </a:rPr>
              <a:t>Riduzione del sovrappeso, modificazioni dietetiche (in</a:t>
            </a:r>
          </a:p>
          <a:p>
            <a:r>
              <a:rPr lang="it-IT" sz="2000" dirty="0" smtClean="0">
                <a:latin typeface="Times New Roman" pitchFamily="18" charset="0"/>
                <a:cs typeface="Times New Roman" pitchFamily="18" charset="0"/>
              </a:rPr>
              <a:t>particolare restrizione nel consumo di sodio) e attività fisica dinamica.</a:t>
            </a:r>
          </a:p>
          <a:p>
            <a:r>
              <a:rPr lang="it-IT" sz="2000" dirty="0" smtClean="0">
                <a:solidFill>
                  <a:srgbClr val="FFFF00"/>
                </a:solidFill>
                <a:latin typeface="Times New Roman" pitchFamily="18" charset="0"/>
                <a:cs typeface="Times New Roman" pitchFamily="18" charset="0"/>
              </a:rPr>
              <a:t>La riduzione del sovrappeso negli adolescenti </a:t>
            </a:r>
            <a:r>
              <a:rPr lang="it-IT" sz="2000" dirty="0" smtClean="0">
                <a:latin typeface="Times New Roman" pitchFamily="18" charset="0"/>
                <a:cs typeface="Times New Roman" pitchFamily="18" charset="0"/>
              </a:rPr>
              <a:t>è associata a una riduzione</a:t>
            </a:r>
          </a:p>
          <a:p>
            <a:r>
              <a:rPr lang="it-IT" sz="2000" dirty="0" smtClean="0">
                <a:latin typeface="Times New Roman" pitchFamily="18" charset="0"/>
                <a:cs typeface="Times New Roman" pitchFamily="18" charset="0"/>
              </a:rPr>
              <a:t>dei livelli di </a:t>
            </a:r>
            <a:r>
              <a:rPr lang="it-IT" sz="2000" dirty="0" err="1" smtClean="0">
                <a:latin typeface="Times New Roman" pitchFamily="18" charset="0"/>
                <a:cs typeface="Times New Roman" pitchFamily="18" charset="0"/>
              </a:rPr>
              <a:t>PA</a:t>
            </a:r>
            <a:r>
              <a:rPr lang="it-IT" sz="2000" dirty="0" smtClean="0">
                <a:latin typeface="Times New Roman" pitchFamily="18" charset="0"/>
                <a:cs typeface="Times New Roman" pitchFamily="18" charset="0"/>
              </a:rPr>
              <a:t>; il controllo del peso riduce inoltre alcuni fattori di </a:t>
            </a:r>
          </a:p>
          <a:p>
            <a:r>
              <a:rPr lang="it-IT" sz="2000" dirty="0" smtClean="0">
                <a:latin typeface="Times New Roman" pitchFamily="18" charset="0"/>
                <a:cs typeface="Times New Roman" pitchFamily="18" charset="0"/>
              </a:rPr>
              <a:t>rischio cardiovascolare</a:t>
            </a:r>
          </a:p>
          <a:p>
            <a:r>
              <a:rPr lang="it-IT" sz="2000" dirty="0" smtClean="0">
                <a:latin typeface="Times New Roman" pitchFamily="18" charset="0"/>
                <a:cs typeface="Times New Roman" pitchFamily="18" charset="0"/>
              </a:rPr>
              <a:t>quali l’</a:t>
            </a:r>
            <a:r>
              <a:rPr lang="it-IT" sz="2000" dirty="0" err="1" smtClean="0">
                <a:latin typeface="Times New Roman" pitchFamily="18" charset="0"/>
                <a:cs typeface="Times New Roman" pitchFamily="18" charset="0"/>
              </a:rPr>
              <a:t>insulino-resistenza</a:t>
            </a:r>
            <a:r>
              <a:rPr lang="it-IT" sz="2000" dirty="0" smtClean="0">
                <a:latin typeface="Times New Roman" pitchFamily="18" charset="0"/>
                <a:cs typeface="Times New Roman" pitchFamily="18" charset="0"/>
              </a:rPr>
              <a:t> e la </a:t>
            </a:r>
            <a:r>
              <a:rPr lang="it-IT" sz="2000" dirty="0" err="1" smtClean="0">
                <a:latin typeface="Times New Roman" pitchFamily="18" charset="0"/>
                <a:cs typeface="Times New Roman" pitchFamily="18" charset="0"/>
              </a:rPr>
              <a:t>dislipidemia</a:t>
            </a:r>
            <a:r>
              <a:rPr lang="it-IT" sz="2000" dirty="0" smtClean="0">
                <a:latin typeface="Times New Roman" pitchFamily="18" charset="0"/>
                <a:cs typeface="Times New Roman" pitchFamily="18" charset="0"/>
              </a:rPr>
              <a:t>; alcuni studi hanno</a:t>
            </a:r>
          </a:p>
          <a:p>
            <a:r>
              <a:rPr lang="it-IT" sz="2000" dirty="0" smtClean="0">
                <a:latin typeface="Times New Roman" pitchFamily="18" charset="0"/>
                <a:cs typeface="Times New Roman" pitchFamily="18" charset="0"/>
              </a:rPr>
              <a:t>dimostrato che una riduzione del </a:t>
            </a:r>
            <a:r>
              <a:rPr lang="it-IT" sz="2000" dirty="0" err="1" smtClean="0">
                <a:latin typeface="Times New Roman" pitchFamily="18" charset="0"/>
                <a:cs typeface="Times New Roman" pitchFamily="18" charset="0"/>
              </a:rPr>
              <a:t>BMI</a:t>
            </a:r>
            <a:r>
              <a:rPr lang="it-IT" sz="2000" dirty="0" smtClean="0">
                <a:latin typeface="Times New Roman" pitchFamily="18" charset="0"/>
                <a:cs typeface="Times New Roman" pitchFamily="18" charset="0"/>
              </a:rPr>
              <a:t> del 10% si associava a una consensuale</a:t>
            </a:r>
          </a:p>
          <a:p>
            <a:r>
              <a:rPr lang="it-IT" sz="2000" dirty="0" smtClean="0">
                <a:latin typeface="Times New Roman" pitchFamily="18" charset="0"/>
                <a:cs typeface="Times New Roman" pitchFamily="18" charset="0"/>
              </a:rPr>
              <a:t>diminuzione dei valori di </a:t>
            </a:r>
            <a:r>
              <a:rPr lang="it-IT" sz="2000" dirty="0" err="1" smtClean="0">
                <a:latin typeface="Times New Roman" pitchFamily="18" charset="0"/>
                <a:cs typeface="Times New Roman" pitchFamily="18" charset="0"/>
              </a:rPr>
              <a:t>PA</a:t>
            </a:r>
            <a:r>
              <a:rPr lang="it-IT" sz="2000" dirty="0" smtClean="0">
                <a:latin typeface="Times New Roman" pitchFamily="18" charset="0"/>
                <a:cs typeface="Times New Roman" pitchFamily="18" charset="0"/>
              </a:rPr>
              <a:t> in un </a:t>
            </a:r>
            <a:r>
              <a:rPr lang="it-IT" sz="2000" dirty="0" err="1" smtClean="0">
                <a:latin typeface="Times New Roman" pitchFamily="18" charset="0"/>
                <a:cs typeface="Times New Roman" pitchFamily="18" charset="0"/>
              </a:rPr>
              <a:t>range</a:t>
            </a:r>
            <a:r>
              <a:rPr lang="it-IT" sz="2000" dirty="0" smtClean="0">
                <a:latin typeface="Times New Roman" pitchFamily="18" charset="0"/>
                <a:cs typeface="Times New Roman" pitchFamily="18" charset="0"/>
              </a:rPr>
              <a:t> compreso tra 8 e 12 </a:t>
            </a:r>
            <a:r>
              <a:rPr lang="it-IT" sz="2000" dirty="0" err="1" smtClean="0">
                <a:latin typeface="Times New Roman" pitchFamily="18" charset="0"/>
                <a:cs typeface="Times New Roman" pitchFamily="18" charset="0"/>
              </a:rPr>
              <a:t>mmHg</a:t>
            </a:r>
            <a:r>
              <a:rPr lang="it-IT" sz="2000" dirty="0" smtClean="0">
                <a:latin typeface="Times New Roman" pitchFamily="18" charset="0"/>
                <a:cs typeface="Times New Roman" pitchFamily="18" charset="0"/>
              </a:rPr>
              <a:t> . </a:t>
            </a:r>
          </a:p>
          <a:p>
            <a:r>
              <a:rPr lang="it-IT" sz="2000" dirty="0" smtClean="0">
                <a:latin typeface="Times New Roman" pitchFamily="18" charset="0"/>
                <a:cs typeface="Times New Roman" pitchFamily="18" charset="0"/>
              </a:rPr>
              <a:t>In ogni caso, se la riduzione del </a:t>
            </a:r>
            <a:r>
              <a:rPr lang="it-IT" sz="2000" dirty="0" err="1" smtClean="0">
                <a:latin typeface="Times New Roman" pitchFamily="18" charset="0"/>
                <a:cs typeface="Times New Roman" pitchFamily="18" charset="0"/>
              </a:rPr>
              <a:t>BMI</a:t>
            </a:r>
            <a:r>
              <a:rPr lang="it-IT" sz="2000" dirty="0" smtClean="0">
                <a:latin typeface="Times New Roman" pitchFamily="18" charset="0"/>
                <a:cs typeface="Times New Roman" pitchFamily="18" charset="0"/>
              </a:rPr>
              <a:t> può da sola contribuire al controllo della </a:t>
            </a:r>
            <a:r>
              <a:rPr lang="it-IT" sz="2000" dirty="0" err="1" smtClean="0">
                <a:latin typeface="Times New Roman" pitchFamily="18" charset="0"/>
                <a:cs typeface="Times New Roman" pitchFamily="18" charset="0"/>
              </a:rPr>
              <a:t>PA</a:t>
            </a:r>
            <a:r>
              <a:rPr lang="it-IT" sz="2000" dirty="0" smtClean="0">
                <a:latin typeface="Times New Roman" pitchFamily="18" charset="0"/>
                <a:cs typeface="Times New Roman" pitchFamily="18" charset="0"/>
              </a:rPr>
              <a:t>,</a:t>
            </a:r>
          </a:p>
          <a:p>
            <a:r>
              <a:rPr lang="it-IT" sz="2000" dirty="0" smtClean="0">
                <a:latin typeface="Times New Roman" pitchFamily="18" charset="0"/>
                <a:cs typeface="Times New Roman" pitchFamily="18" charset="0"/>
              </a:rPr>
              <a:t>non deve ritardare il trattamento farmacologico laddove indicato.</a:t>
            </a:r>
          </a:p>
          <a:p>
            <a:r>
              <a:rPr lang="it-IT" sz="2000" dirty="0" smtClean="0">
                <a:latin typeface="Times New Roman" pitchFamily="18" charset="0"/>
                <a:cs typeface="Times New Roman" pitchFamily="18" charset="0"/>
              </a:rPr>
              <a:t>MA</a:t>
            </a:r>
          </a:p>
          <a:p>
            <a:r>
              <a:rPr lang="it-IT" sz="2000" dirty="0" smtClean="0">
                <a:latin typeface="Times New Roman" pitchFamily="18" charset="0"/>
                <a:cs typeface="Times New Roman" pitchFamily="18" charset="0"/>
              </a:rPr>
              <a:t>La restrizione di sodio è associata a modeste riduzioni nei valori pressori in età pediatrica </a:t>
            </a:r>
          </a:p>
          <a:p>
            <a:r>
              <a:rPr lang="it-IT" sz="2000" dirty="0" smtClean="0">
                <a:latin typeface="Times New Roman" pitchFamily="18" charset="0"/>
                <a:cs typeface="Times New Roman" pitchFamily="18" charset="0"/>
              </a:rPr>
              <a:t>(</a:t>
            </a:r>
            <a:r>
              <a:rPr lang="it-IT" sz="2000" dirty="0" err="1" smtClean="0">
                <a:latin typeface="Times New Roman" pitchFamily="18" charset="0"/>
                <a:cs typeface="Times New Roman" pitchFamily="18" charset="0"/>
              </a:rPr>
              <a:t>1-3</a:t>
            </a:r>
            <a:r>
              <a:rPr lang="it-IT" sz="2000" dirty="0" smtClean="0">
                <a:latin typeface="Times New Roman" pitchFamily="18" charset="0"/>
                <a:cs typeface="Times New Roman" pitchFamily="18" charset="0"/>
              </a:rPr>
              <a:t> </a:t>
            </a:r>
            <a:r>
              <a:rPr lang="it-IT" sz="2000" dirty="0" err="1" smtClean="0">
                <a:latin typeface="Times New Roman" pitchFamily="18" charset="0"/>
                <a:cs typeface="Times New Roman" pitchFamily="18" charset="0"/>
              </a:rPr>
              <a:t>mmHg</a:t>
            </a:r>
            <a:r>
              <a:rPr lang="it-IT" sz="2000" dirty="0" smtClean="0">
                <a:latin typeface="Times New Roman" pitchFamily="18" charset="0"/>
                <a:cs typeface="Times New Roman" pitchFamily="18" charset="0"/>
              </a:rPr>
              <a:t>). </a:t>
            </a:r>
          </a:p>
          <a:p>
            <a:r>
              <a:rPr lang="it-IT" sz="2000" dirty="0" smtClean="0">
                <a:latin typeface="Times New Roman" pitchFamily="18" charset="0"/>
                <a:cs typeface="Times New Roman" pitchFamily="18" charset="0"/>
              </a:rPr>
              <a:t>L’</a:t>
            </a:r>
            <a:r>
              <a:rPr lang="it-IT" sz="2000" dirty="0" err="1" smtClean="0">
                <a:latin typeface="Times New Roman" pitchFamily="18" charset="0"/>
                <a:cs typeface="Times New Roman" pitchFamily="18" charset="0"/>
              </a:rPr>
              <a:t>intake</a:t>
            </a:r>
            <a:r>
              <a:rPr lang="it-IT" sz="2000" dirty="0" smtClean="0">
                <a:latin typeface="Times New Roman" pitchFamily="18" charset="0"/>
                <a:cs typeface="Times New Roman" pitchFamily="18" charset="0"/>
              </a:rPr>
              <a:t> di sodio raccomandato dalla </a:t>
            </a:r>
            <a:r>
              <a:rPr lang="it-IT" sz="2000" dirty="0" err="1" smtClean="0">
                <a:latin typeface="Times New Roman" pitchFamily="18" charset="0"/>
                <a:cs typeface="Times New Roman" pitchFamily="18" charset="0"/>
              </a:rPr>
              <a:t>NHBPEP</a:t>
            </a:r>
            <a:r>
              <a:rPr lang="it-IT" sz="2000" dirty="0" smtClean="0">
                <a:latin typeface="Times New Roman" pitchFamily="18" charset="0"/>
                <a:cs typeface="Times New Roman" pitchFamily="18" charset="0"/>
              </a:rPr>
              <a:t> è di 1,2 g/</a:t>
            </a:r>
            <a:r>
              <a:rPr lang="it-IT" sz="2000" dirty="0" err="1" smtClean="0">
                <a:latin typeface="Times New Roman" pitchFamily="18" charset="0"/>
                <a:cs typeface="Times New Roman" pitchFamily="18" charset="0"/>
              </a:rPr>
              <a:t>die</a:t>
            </a:r>
            <a:r>
              <a:rPr lang="it-IT" sz="2000" dirty="0" smtClean="0">
                <a:latin typeface="Times New Roman" pitchFamily="18" charset="0"/>
                <a:cs typeface="Times New Roman" pitchFamily="18" charset="0"/>
              </a:rPr>
              <a:t> tra 4 e 8 anni, </a:t>
            </a:r>
          </a:p>
          <a:p>
            <a:r>
              <a:rPr lang="it-IT" sz="2000" dirty="0" smtClean="0">
                <a:latin typeface="Times New Roman" pitchFamily="18" charset="0"/>
                <a:cs typeface="Times New Roman" pitchFamily="18" charset="0"/>
              </a:rPr>
              <a:t>1,5 g sopra gli 8 anni. </a:t>
            </a:r>
          </a:p>
          <a:p>
            <a:r>
              <a:rPr lang="it-IT" sz="2000" dirty="0" smtClean="0">
                <a:latin typeface="Times New Roman" pitchFamily="18" charset="0"/>
                <a:cs typeface="Times New Roman" pitchFamily="18" charset="0"/>
              </a:rPr>
              <a:t>E’ sufficiente a tale scopo una dieta “senza sale aggiunto” (evitando</a:t>
            </a:r>
          </a:p>
          <a:p>
            <a:r>
              <a:rPr lang="it-IT" sz="2000" dirty="0" smtClean="0">
                <a:latin typeface="Times New Roman" pitchFamily="18" charset="0"/>
                <a:cs typeface="Times New Roman" pitchFamily="18" charset="0"/>
              </a:rPr>
              <a:t>dunque il consumo eccessivo di patatine, pizze, cibi da fast </a:t>
            </a:r>
            <a:r>
              <a:rPr lang="it-IT" sz="2000" dirty="0" err="1" smtClean="0">
                <a:latin typeface="Times New Roman" pitchFamily="18" charset="0"/>
                <a:cs typeface="Times New Roman" pitchFamily="18" charset="0"/>
              </a:rPr>
              <a:t>food</a:t>
            </a:r>
            <a:r>
              <a:rPr lang="it-IT" sz="2000" dirty="0" smtClean="0">
                <a:latin typeface="Times New Roman" pitchFamily="18" charset="0"/>
                <a:cs typeface="Times New Roman" pitchFamily="18" charset="0"/>
              </a:rPr>
              <a:t>).</a:t>
            </a:r>
          </a:p>
          <a:p>
            <a:r>
              <a:rPr lang="it-IT" sz="2000" dirty="0" smtClean="0">
                <a:latin typeface="Times New Roman" pitchFamily="18" charset="0"/>
                <a:cs typeface="Times New Roman" pitchFamily="18" charset="0"/>
              </a:rPr>
              <a:t>Consigliare almeno </a:t>
            </a:r>
            <a:r>
              <a:rPr lang="it-IT" sz="2000" dirty="0" err="1" smtClean="0">
                <a:latin typeface="Times New Roman" pitchFamily="18" charset="0"/>
                <a:cs typeface="Times New Roman" pitchFamily="18" charset="0"/>
              </a:rPr>
              <a:t>30-60</a:t>
            </a:r>
            <a:r>
              <a:rPr lang="it-IT" sz="2000" dirty="0" smtClean="0">
                <a:latin typeface="Times New Roman" pitchFamily="18" charset="0"/>
                <a:cs typeface="Times New Roman" pitchFamily="18" charset="0"/>
              </a:rPr>
              <a:t> minuti al giorno di attività fisica dinamica o aerobica ,</a:t>
            </a:r>
          </a:p>
          <a:p>
            <a:r>
              <a:rPr lang="it-IT" sz="2000" dirty="0" smtClean="0">
                <a:latin typeface="Times New Roman" pitchFamily="18" charset="0"/>
                <a:cs typeface="Times New Roman" pitchFamily="18" charset="0"/>
              </a:rPr>
              <a:t>limitando a 2 ore l’attività sedentaria.</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2400" dirty="0" smtClean="0"/>
              <a:t/>
            </a:r>
            <a:br>
              <a:rPr lang="it-IT" sz="2400" dirty="0" smtClean="0"/>
            </a:br>
            <a:r>
              <a:rPr lang="it-IT" sz="2400" dirty="0" smtClean="0"/>
              <a:t/>
            </a:r>
            <a:br>
              <a:rPr lang="it-IT" sz="2400" dirty="0" smtClean="0"/>
            </a:br>
            <a:r>
              <a:rPr lang="it-IT" sz="2400" dirty="0" smtClean="0"/>
              <a:t/>
            </a:r>
            <a:br>
              <a:rPr lang="it-IT" sz="2400" dirty="0" smtClean="0"/>
            </a:br>
            <a:r>
              <a:rPr lang="it-IT" sz="2400" dirty="0" smtClean="0"/>
              <a:t/>
            </a:r>
            <a:br>
              <a:rPr lang="it-IT" sz="2400" dirty="0" smtClean="0"/>
            </a:br>
            <a:r>
              <a:rPr lang="it-IT" sz="2400" dirty="0" smtClean="0"/>
              <a:t/>
            </a:r>
            <a:br>
              <a:rPr lang="it-IT" sz="2400" dirty="0" smtClean="0"/>
            </a:br>
            <a:r>
              <a:rPr lang="it-IT" sz="2400" dirty="0" smtClean="0"/>
              <a:t/>
            </a:r>
            <a:br>
              <a:rPr lang="it-IT" sz="2400" dirty="0" smtClean="0"/>
            </a:br>
            <a:r>
              <a:rPr lang="it-IT" sz="2400" dirty="0" smtClean="0"/>
              <a:t/>
            </a:r>
            <a:br>
              <a:rPr lang="it-IT" sz="2400" dirty="0" smtClean="0"/>
            </a:br>
            <a:r>
              <a:rPr lang="it-IT" sz="2400" dirty="0" smtClean="0"/>
              <a:t/>
            </a:r>
            <a:br>
              <a:rPr lang="it-IT" sz="2400" dirty="0" smtClean="0"/>
            </a:br>
            <a:r>
              <a:rPr lang="it-IT" sz="2400" dirty="0" smtClean="0"/>
              <a:t/>
            </a:r>
            <a:br>
              <a:rPr lang="it-IT" sz="2400" dirty="0" smtClean="0"/>
            </a:br>
            <a:r>
              <a:rPr lang="it-IT" sz="2400" dirty="0" smtClean="0"/>
              <a:t/>
            </a:r>
            <a:br>
              <a:rPr lang="it-IT" sz="2400" dirty="0" smtClean="0"/>
            </a:br>
            <a:r>
              <a:rPr lang="it-IT" sz="2400" dirty="0" smtClean="0"/>
              <a:t/>
            </a:r>
            <a:br>
              <a:rPr lang="it-IT" sz="2400" dirty="0" smtClean="0"/>
            </a:br>
            <a:r>
              <a:rPr lang="it-IT" sz="2400" dirty="0" smtClean="0"/>
              <a:t/>
            </a:r>
            <a:br>
              <a:rPr lang="it-IT" sz="2400" dirty="0" smtClean="0"/>
            </a:br>
            <a:r>
              <a:rPr lang="it-IT" sz="2400" dirty="0" smtClean="0"/>
              <a:t/>
            </a:r>
            <a:br>
              <a:rPr lang="it-IT" sz="2400" dirty="0" smtClean="0"/>
            </a:br>
            <a:r>
              <a:rPr lang="it-IT" sz="2400" dirty="0" smtClean="0"/>
              <a:t/>
            </a:r>
            <a:br>
              <a:rPr lang="it-IT" sz="2400" dirty="0" smtClean="0"/>
            </a:br>
            <a:r>
              <a:rPr lang="it-IT" sz="2400" dirty="0" smtClean="0"/>
              <a:t/>
            </a:r>
            <a:br>
              <a:rPr lang="it-IT" sz="2400" dirty="0" smtClean="0"/>
            </a:br>
            <a:r>
              <a:rPr lang="it-IT" sz="2400" dirty="0" smtClean="0"/>
              <a:t>In letteratura non vi sono indicazioni condivise in</a:t>
            </a:r>
            <a:br>
              <a:rPr lang="it-IT" sz="2400" dirty="0" smtClean="0"/>
            </a:br>
            <a:r>
              <a:rPr lang="it-IT" sz="2400" dirty="0" smtClean="0"/>
              <a:t>merito alla </a:t>
            </a:r>
            <a:r>
              <a:rPr lang="it-IT" sz="2400" dirty="0" smtClean="0">
                <a:solidFill>
                  <a:srgbClr val="FFFF00"/>
                </a:solidFill>
              </a:rPr>
              <a:t>scelta del farmaco </a:t>
            </a:r>
            <a:r>
              <a:rPr lang="it-IT" sz="2400" dirty="0" smtClean="0"/>
              <a:t>con cui</a:t>
            </a:r>
            <a:br>
              <a:rPr lang="it-IT" sz="2400" dirty="0" smtClean="0"/>
            </a:br>
            <a:r>
              <a:rPr lang="it-IT" sz="2400" dirty="0" smtClean="0"/>
              <a:t>avviare la terapia antipertensiva. </a:t>
            </a:r>
            <a:br>
              <a:rPr lang="it-IT" sz="2400" dirty="0" smtClean="0"/>
            </a:br>
            <a:r>
              <a:rPr lang="it-IT" sz="2400" dirty="0" smtClean="0"/>
              <a:t>Tra gli antipertensivi, i β−bloccanti e i diuretici,</a:t>
            </a:r>
            <a:br>
              <a:rPr lang="it-IT" sz="2400" dirty="0" smtClean="0"/>
            </a:br>
            <a:r>
              <a:rPr lang="it-IT" sz="2400" dirty="0" smtClean="0"/>
              <a:t>raccomandati come terapia iniziale</a:t>
            </a:r>
            <a:br>
              <a:rPr lang="it-IT" sz="2400" dirty="0" smtClean="0"/>
            </a:br>
            <a:r>
              <a:rPr lang="it-IT" sz="2400" dirty="0" smtClean="0"/>
              <a:t>dalla prima e dalla seconda Task</a:t>
            </a:r>
            <a:br>
              <a:rPr lang="it-IT" sz="2400" dirty="0" smtClean="0"/>
            </a:br>
            <a:r>
              <a:rPr lang="it-IT" sz="2400" dirty="0" err="1" smtClean="0"/>
              <a:t>Force</a:t>
            </a:r>
            <a:r>
              <a:rPr lang="it-IT" sz="2400" dirty="0" smtClean="0"/>
              <a:t> hanno una più lunga storia di</a:t>
            </a:r>
            <a:br>
              <a:rPr lang="it-IT" sz="2400" dirty="0" smtClean="0"/>
            </a:br>
            <a:r>
              <a:rPr lang="it-IT" sz="2400" dirty="0" smtClean="0"/>
              <a:t>documentata efficacia nel bambino;</a:t>
            </a:r>
            <a:br>
              <a:rPr lang="it-IT" sz="2400" dirty="0" smtClean="0"/>
            </a:br>
            <a:r>
              <a:rPr lang="it-IT" sz="2400" dirty="0" smtClean="0"/>
              <a:t>ACE-inibitori, calcio-antagonisti e </a:t>
            </a:r>
            <a:r>
              <a:rPr lang="it-IT" sz="2400" dirty="0" err="1" smtClean="0"/>
              <a:t>sartani</a:t>
            </a:r>
            <a:r>
              <a:rPr lang="it-IT" sz="2400" dirty="0" smtClean="0"/>
              <a:t> si sono dimostrati del resto altrettanto efficaci e sicuri nel ridurre la</a:t>
            </a:r>
            <a:br>
              <a:rPr lang="it-IT" sz="2400" dirty="0" smtClean="0"/>
            </a:br>
            <a:r>
              <a:rPr lang="it-IT" sz="2400" dirty="0" smtClean="0"/>
              <a:t>pressione, per quanto non siano disponibili</a:t>
            </a:r>
            <a:br>
              <a:rPr lang="it-IT" sz="2400" dirty="0" smtClean="0"/>
            </a:br>
            <a:r>
              <a:rPr lang="it-IT" sz="2400" dirty="0" smtClean="0"/>
              <a:t>studi a lungo termine. </a:t>
            </a:r>
            <a:br>
              <a:rPr lang="it-IT" sz="2400" dirty="0" smtClean="0"/>
            </a:br>
            <a:r>
              <a:rPr lang="it-IT" sz="2400" dirty="0" smtClean="0"/>
              <a:t> Un criterio</a:t>
            </a:r>
            <a:br>
              <a:rPr lang="it-IT" sz="2400" dirty="0" smtClean="0"/>
            </a:br>
            <a:r>
              <a:rPr lang="it-IT" sz="2400" dirty="0" smtClean="0"/>
              <a:t>utile nella scelta dell’agente antipertensivo</a:t>
            </a:r>
            <a:br>
              <a:rPr lang="it-IT" sz="2400" dirty="0" smtClean="0"/>
            </a:br>
            <a:r>
              <a:rPr lang="it-IT" sz="2400" dirty="0" smtClean="0"/>
              <a:t>più appropriato potrebbe</a:t>
            </a:r>
            <a:br>
              <a:rPr lang="it-IT" sz="2400" dirty="0" smtClean="0"/>
            </a:br>
            <a:r>
              <a:rPr lang="it-IT" sz="2400" dirty="0" smtClean="0"/>
              <a:t>essere il </a:t>
            </a:r>
            <a:r>
              <a:rPr lang="it-IT" sz="2400" i="1" u="sng" dirty="0" smtClean="0"/>
              <a:t>meccanismo </a:t>
            </a:r>
            <a:r>
              <a:rPr lang="it-IT" sz="2400" i="1" u="sng" dirty="0" err="1" smtClean="0"/>
              <a:t>fisiopatogenetico</a:t>
            </a:r>
            <a:r>
              <a:rPr lang="it-IT" sz="2400" dirty="0" smtClean="0"/>
              <a:t/>
            </a:r>
            <a:br>
              <a:rPr lang="it-IT" sz="2400" dirty="0" smtClean="0"/>
            </a:br>
            <a:r>
              <a:rPr lang="it-IT" sz="2400" dirty="0" smtClean="0"/>
              <a:t>che determina l’IA.</a:t>
            </a:r>
            <a:br>
              <a:rPr lang="it-IT" sz="2400" dirty="0" smtClean="0"/>
            </a:br>
            <a:endParaRPr lang="it-IT" sz="2400" dirty="0">
              <a:latin typeface="Times New Roman" pitchFamily="18" charset="0"/>
              <a:cs typeface="Times New Roman"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rrowheads="1"/>
          </p:cNvSpPr>
          <p:nvPr>
            <p:ph type="title"/>
          </p:nvPr>
        </p:nvSpPr>
        <p:spPr/>
        <p:txBody>
          <a:bodyPr/>
          <a:lstStyle/>
          <a:p>
            <a:r>
              <a:rPr lang="it-IT" sz="3600">
                <a:solidFill>
                  <a:schemeClr val="hlink"/>
                </a:solidFill>
              </a:rPr>
              <a:t>TERAPIA ATTACCO ACUTO</a:t>
            </a:r>
          </a:p>
        </p:txBody>
      </p:sp>
      <p:sp>
        <p:nvSpPr>
          <p:cNvPr id="18435" name="Rectangle 3"/>
          <p:cNvSpPr>
            <a:spLocks noGrp="1" noChangeArrowheads="1"/>
          </p:cNvSpPr>
          <p:nvPr>
            <p:ph type="body" idx="1"/>
          </p:nvPr>
        </p:nvSpPr>
        <p:spPr>
          <a:xfrm>
            <a:off x="0" y="1219200"/>
            <a:ext cx="9372600" cy="5638800"/>
          </a:xfrm>
        </p:spPr>
        <p:txBody>
          <a:bodyPr/>
          <a:lstStyle/>
          <a:p>
            <a:pPr>
              <a:lnSpc>
                <a:spcPct val="120000"/>
              </a:lnSpc>
            </a:pPr>
            <a:r>
              <a:rPr lang="it-IT" sz="2800"/>
              <a:t>Restrizione idrica</a:t>
            </a:r>
          </a:p>
          <a:p>
            <a:pPr>
              <a:lnSpc>
                <a:spcPct val="120000"/>
              </a:lnSpc>
            </a:pPr>
            <a:r>
              <a:rPr lang="it-IT" sz="2800"/>
              <a:t>Furosemide                                                 0,2mg/kg/dose</a:t>
            </a:r>
          </a:p>
          <a:p>
            <a:pPr>
              <a:lnSpc>
                <a:spcPct val="120000"/>
              </a:lnSpc>
            </a:pPr>
            <a:r>
              <a:rPr lang="it-IT" sz="2800"/>
              <a:t>Nifedipina (per via sublinguale)                       0,25 mg/kg</a:t>
            </a:r>
          </a:p>
          <a:p>
            <a:pPr>
              <a:lnSpc>
                <a:spcPct val="120000"/>
              </a:lnSpc>
            </a:pPr>
            <a:r>
              <a:rPr lang="it-IT" sz="2800"/>
              <a:t>Nicardipina (e.v.)                                   5-10 mcg/kg/min</a:t>
            </a:r>
          </a:p>
          <a:p>
            <a:pPr>
              <a:lnSpc>
                <a:spcPct val="120000"/>
              </a:lnSpc>
            </a:pPr>
            <a:r>
              <a:rPr lang="it-IT" sz="2800"/>
              <a:t>Idralazina (i.m. o e.v.) 		                      0,5 –1 mg/kg</a:t>
            </a:r>
          </a:p>
          <a:p>
            <a:pPr>
              <a:lnSpc>
                <a:spcPct val="120000"/>
              </a:lnSpc>
            </a:pPr>
            <a:r>
              <a:rPr lang="it-IT" sz="2800"/>
              <a:t>Nitroprussiato Na (e.v.)	                                   0,3 -8mg/kg</a:t>
            </a:r>
          </a:p>
          <a:p>
            <a:pPr>
              <a:lnSpc>
                <a:spcPct val="120000"/>
              </a:lnSpc>
            </a:pPr>
            <a:r>
              <a:rPr lang="it-IT" sz="2800"/>
              <a:t>Labetalolo               ( BOLO: 0,3- 1mg/kg/h  MAX 20 mg</a:t>
            </a:r>
          </a:p>
          <a:p>
            <a:pPr>
              <a:lnSpc>
                <a:spcPct val="120000"/>
              </a:lnSpc>
              <a:buFont typeface="Wingdings" pitchFamily="2" charset="2"/>
              <a:buNone/>
            </a:pPr>
            <a:r>
              <a:rPr lang="it-IT" sz="2800"/>
              <a:t>                                                          E.V. 0,3 –0,4 mg/kg/h)</a:t>
            </a:r>
          </a:p>
          <a:p>
            <a:pPr>
              <a:lnSpc>
                <a:spcPct val="120000"/>
              </a:lnSpc>
            </a:pPr>
            <a:r>
              <a:rPr lang="it-IT" sz="2800"/>
              <a:t>Clonidina	                                           2,5 – 10 </a:t>
            </a:r>
            <a:r>
              <a:rPr lang="it-IT" sz="2800">
                <a:sym typeface="Symbol" pitchFamily="18" charset="2"/>
              </a:rPr>
              <a:t>mcg/kg/die</a:t>
            </a:r>
            <a:r>
              <a:rPr lang="it-IT" sz="2800"/>
              <a:t>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6498" name="Object 2"/>
          <p:cNvGraphicFramePr>
            <a:graphicFrameLocks noChangeAspect="1"/>
          </p:cNvGraphicFramePr>
          <p:nvPr/>
        </p:nvGraphicFramePr>
        <p:xfrm>
          <a:off x="609600" y="457200"/>
          <a:ext cx="4876800" cy="5638800"/>
        </p:xfrm>
        <a:graphic>
          <a:graphicData uri="http://schemas.openxmlformats.org/presentationml/2006/ole">
            <p:oleObj spid="_x0000_s106498" name="Fotografia Photo Editor" r:id="rId4" imgW="6523810" imgH="8621328" progId="">
              <p:embed/>
            </p:oleObj>
          </a:graphicData>
        </a:graphic>
      </p:graphicFrame>
      <p:sp>
        <p:nvSpPr>
          <p:cNvPr id="106499" name="Text Box 3"/>
          <p:cNvSpPr txBox="1">
            <a:spLocks noChangeArrowheads="1"/>
          </p:cNvSpPr>
          <p:nvPr/>
        </p:nvSpPr>
        <p:spPr bwMode="auto">
          <a:xfrm>
            <a:off x="6248400" y="2286000"/>
            <a:ext cx="2514600" cy="1735138"/>
          </a:xfrm>
          <a:prstGeom prst="rect">
            <a:avLst/>
          </a:prstGeom>
          <a:noFill/>
          <a:ln w="9525">
            <a:noFill/>
            <a:miter lim="800000"/>
            <a:headEnd/>
            <a:tailEnd/>
          </a:ln>
          <a:effectLst/>
        </p:spPr>
        <p:txBody>
          <a:bodyPr>
            <a:spAutoFit/>
          </a:bodyPr>
          <a:lstStyle/>
          <a:p>
            <a:pPr>
              <a:spcBef>
                <a:spcPct val="50000"/>
              </a:spcBef>
            </a:pPr>
            <a:r>
              <a:rPr lang="it-IT" sz="2400"/>
              <a:t>Percentili della P.A. per bambine da 1 a  13 anni </a:t>
            </a:r>
          </a:p>
          <a:p>
            <a:pPr algn="r">
              <a:spcBef>
                <a:spcPct val="50000"/>
              </a:spcBef>
            </a:pPr>
            <a:r>
              <a:rPr lang="it-IT" sz="2400"/>
              <a:t>Pediatrics, 1987</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rrowheads="1"/>
          </p:cNvSpPr>
          <p:nvPr>
            <p:ph type="title"/>
          </p:nvPr>
        </p:nvSpPr>
        <p:spPr/>
        <p:txBody>
          <a:bodyPr/>
          <a:lstStyle/>
          <a:p>
            <a:r>
              <a:rPr lang="it-IT" sz="3600">
                <a:solidFill>
                  <a:schemeClr val="hlink"/>
                </a:solidFill>
              </a:rPr>
              <a:t>TERAPIA CRONICA</a:t>
            </a:r>
          </a:p>
        </p:txBody>
      </p:sp>
      <p:sp>
        <p:nvSpPr>
          <p:cNvPr id="103427" name="Rectangle 3"/>
          <p:cNvSpPr>
            <a:spLocks noGrp="1" noChangeArrowheads="1"/>
          </p:cNvSpPr>
          <p:nvPr>
            <p:ph type="body" idx="1"/>
          </p:nvPr>
        </p:nvSpPr>
        <p:spPr>
          <a:xfrm>
            <a:off x="457200" y="1447800"/>
            <a:ext cx="8686800" cy="5410200"/>
          </a:xfrm>
        </p:spPr>
        <p:txBody>
          <a:bodyPr/>
          <a:lstStyle/>
          <a:p>
            <a:pPr>
              <a:lnSpc>
                <a:spcPct val="90000"/>
              </a:lnSpc>
            </a:pPr>
            <a:r>
              <a:rPr lang="it-IT" sz="2800"/>
              <a:t>Enalapril                                            0,1-0,5 mg/kg/die</a:t>
            </a:r>
          </a:p>
          <a:p>
            <a:pPr>
              <a:lnSpc>
                <a:spcPct val="90000"/>
              </a:lnSpc>
            </a:pPr>
            <a:r>
              <a:rPr lang="it-IT" sz="2800"/>
              <a:t>Captopril                                   0,5- 2 mg/kg ogni 8 ore</a:t>
            </a:r>
          </a:p>
          <a:p>
            <a:pPr>
              <a:lnSpc>
                <a:spcPct val="90000"/>
              </a:lnSpc>
            </a:pPr>
            <a:r>
              <a:rPr lang="it-IT" sz="2800"/>
              <a:t>Nifedipina (rilascio prolungato)                       20-60 mg</a:t>
            </a:r>
          </a:p>
          <a:p>
            <a:pPr>
              <a:lnSpc>
                <a:spcPct val="90000"/>
              </a:lnSpc>
            </a:pPr>
            <a:r>
              <a:rPr lang="it-IT" sz="2800"/>
              <a:t>Amlodipina                                                    2,5-10 mg</a:t>
            </a:r>
          </a:p>
          <a:p>
            <a:pPr>
              <a:lnSpc>
                <a:spcPct val="90000"/>
              </a:lnSpc>
            </a:pPr>
            <a:r>
              <a:rPr lang="it-IT" sz="2800"/>
              <a:t>Propranololo                             0,5 - 4 mg/kg ogni 6-8 ore</a:t>
            </a:r>
          </a:p>
          <a:p>
            <a:pPr>
              <a:lnSpc>
                <a:spcPct val="90000"/>
              </a:lnSpc>
            </a:pPr>
            <a:r>
              <a:rPr lang="it-IT" sz="2800"/>
              <a:t>Atenolo                                                         1-2 mg/kg </a:t>
            </a:r>
          </a:p>
          <a:p>
            <a:pPr>
              <a:lnSpc>
                <a:spcPct val="90000"/>
              </a:lnSpc>
            </a:pPr>
            <a:r>
              <a:rPr lang="it-IT" sz="2800"/>
              <a:t>Labetalolo                                        4 -40mg 2-3 vv/die</a:t>
            </a:r>
          </a:p>
          <a:p>
            <a:pPr>
              <a:lnSpc>
                <a:spcPct val="90000"/>
              </a:lnSpc>
            </a:pPr>
            <a:r>
              <a:rPr lang="it-IT" sz="2800"/>
              <a:t>Furosemide                                     0,5 – 2 mg/kg/dose</a:t>
            </a:r>
          </a:p>
          <a:p>
            <a:pPr>
              <a:lnSpc>
                <a:spcPct val="90000"/>
              </a:lnSpc>
            </a:pPr>
            <a:r>
              <a:rPr lang="it-IT" sz="2800"/>
              <a:t>Clonidina                                       2,5 – 10 </a:t>
            </a:r>
            <a:r>
              <a:rPr lang="it-IT" sz="2800">
                <a:sym typeface="Symbol" pitchFamily="18" charset="2"/>
              </a:rPr>
              <a:t>mcg/kg/die</a:t>
            </a:r>
          </a:p>
          <a:p>
            <a:pPr>
              <a:lnSpc>
                <a:spcPct val="90000"/>
              </a:lnSpc>
            </a:pPr>
            <a:r>
              <a:rPr lang="it-IT" sz="2800">
                <a:sym typeface="Symbol" pitchFamily="18" charset="2"/>
              </a:rPr>
              <a:t>Idralazina                                 </a:t>
            </a:r>
            <a:r>
              <a:rPr lang="it-IT" sz="2800"/>
              <a:t>	0,5 –7,5 mg/kg/die</a:t>
            </a:r>
          </a:p>
          <a:p>
            <a:pPr>
              <a:lnSpc>
                <a:spcPct val="90000"/>
              </a:lnSpc>
            </a:pPr>
            <a:r>
              <a:rPr lang="it-IT" sz="2800"/>
              <a:t>Losartan                                                25 - 100 mg/die</a:t>
            </a:r>
          </a:p>
          <a:p>
            <a:pPr>
              <a:lnSpc>
                <a:spcPct val="90000"/>
              </a:lnSpc>
            </a:pPr>
            <a:endParaRPr lang="it-IT" sz="28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500034" y="500042"/>
            <a:ext cx="8276625" cy="5847755"/>
          </a:xfrm>
          <a:prstGeom prst="rect">
            <a:avLst/>
          </a:prstGeom>
          <a:noFill/>
        </p:spPr>
        <p:txBody>
          <a:bodyPr wrap="none" rtlCol="0">
            <a:spAutoFit/>
          </a:bodyPr>
          <a:lstStyle/>
          <a:p>
            <a:r>
              <a:rPr lang="it-IT" sz="3200" dirty="0" smtClean="0">
                <a:solidFill>
                  <a:srgbClr val="FF0000"/>
                </a:solidFill>
                <a:latin typeface="Times New Roman" pitchFamily="18" charset="0"/>
                <a:cs typeface="Times New Roman" pitchFamily="18" charset="0"/>
              </a:rPr>
              <a:t>MISURAZIONI IN NEONATOLOGIA</a:t>
            </a:r>
          </a:p>
          <a:p>
            <a:endParaRPr lang="it-IT" dirty="0" smtClean="0">
              <a:latin typeface="Times New Roman" pitchFamily="18" charset="0"/>
              <a:cs typeface="Times New Roman" pitchFamily="18" charset="0"/>
            </a:endParaRPr>
          </a:p>
          <a:p>
            <a:r>
              <a:rPr lang="it-IT" dirty="0" err="1" smtClean="0">
                <a:latin typeface="Times New Roman" pitchFamily="18" charset="0"/>
                <a:cs typeface="Times New Roman" pitchFamily="18" charset="0"/>
              </a:rPr>
              <a:t>--</a:t>
            </a:r>
            <a:r>
              <a:rPr lang="it-IT" dirty="0" smtClean="0">
                <a:latin typeface="Times New Roman" pitchFamily="18" charset="0"/>
                <a:cs typeface="Times New Roman" pitchFamily="18" charset="0"/>
              </a:rPr>
              <a:t> BP è significativamente più bassa in posizione prona rispetto alla supina</a:t>
            </a:r>
          </a:p>
          <a:p>
            <a:r>
              <a:rPr lang="it-IT" dirty="0" err="1" smtClean="0">
                <a:latin typeface="Times New Roman" pitchFamily="18" charset="0"/>
                <a:cs typeface="Times New Roman" pitchFamily="18" charset="0"/>
              </a:rPr>
              <a:t>--</a:t>
            </a:r>
            <a:r>
              <a:rPr lang="it-IT" dirty="0" smtClean="0">
                <a:latin typeface="Times New Roman" pitchFamily="18" charset="0"/>
                <a:cs typeface="Times New Roman" pitchFamily="18" charset="0"/>
              </a:rPr>
              <a:t> La prima lettura è significativamente più alta rispetto alla terza</a:t>
            </a:r>
          </a:p>
          <a:p>
            <a:endParaRPr lang="it-IT" dirty="0" smtClean="0">
              <a:latin typeface="Times New Roman" pitchFamily="18" charset="0"/>
              <a:cs typeface="Times New Roman" pitchFamily="18" charset="0"/>
            </a:endParaRPr>
          </a:p>
          <a:p>
            <a:r>
              <a:rPr lang="it-IT" b="1" u="sng" dirty="0" smtClean="0">
                <a:solidFill>
                  <a:srgbClr val="FFFF00"/>
                </a:solidFill>
                <a:latin typeface="Times New Roman" pitchFamily="18" charset="0"/>
                <a:cs typeface="Times New Roman" pitchFamily="18" charset="0"/>
              </a:rPr>
              <a:t>Protocollo standardizzato per la misurazione</a:t>
            </a:r>
          </a:p>
          <a:p>
            <a:r>
              <a:rPr lang="it-IT" dirty="0" err="1" smtClean="0">
                <a:latin typeface="Times New Roman" pitchFamily="18" charset="0"/>
                <a:cs typeface="Times New Roman" pitchFamily="18" charset="0"/>
              </a:rPr>
              <a:t>--</a:t>
            </a:r>
            <a:r>
              <a:rPr lang="it-IT" dirty="0" smtClean="0">
                <a:latin typeface="Times New Roman" pitchFamily="18" charset="0"/>
                <a:cs typeface="Times New Roman" pitchFamily="18" charset="0"/>
              </a:rPr>
              <a:t> Rilevare la pressione circa dopo 1 ora e mezza dall’ultimo pasto e l’ultimo intervento</a:t>
            </a:r>
          </a:p>
          <a:p>
            <a:r>
              <a:rPr lang="it-IT" dirty="0" err="1" smtClean="0">
                <a:latin typeface="Times New Roman" pitchFamily="18" charset="0"/>
                <a:cs typeface="Times New Roman" pitchFamily="18" charset="0"/>
              </a:rPr>
              <a:t>--</a:t>
            </a:r>
            <a:r>
              <a:rPr lang="it-IT" dirty="0" smtClean="0">
                <a:latin typeface="Times New Roman" pitchFamily="18" charset="0"/>
                <a:cs typeface="Times New Roman" pitchFamily="18" charset="0"/>
              </a:rPr>
              <a:t> applicare appropriate </a:t>
            </a:r>
            <a:r>
              <a:rPr lang="it-IT" dirty="0" smtClean="0">
                <a:latin typeface="Times New Roman" pitchFamily="18" charset="0"/>
                <a:cs typeface="Times New Roman" pitchFamily="18" charset="0"/>
              </a:rPr>
              <a:t>cuffie</a:t>
            </a:r>
            <a:endParaRPr lang="it-IT" dirty="0" smtClean="0">
              <a:latin typeface="Times New Roman" pitchFamily="18" charset="0"/>
              <a:cs typeface="Times New Roman" pitchFamily="18" charset="0"/>
            </a:endParaRPr>
          </a:p>
          <a:p>
            <a:r>
              <a:rPr lang="it-IT" dirty="0" smtClean="0">
                <a:latin typeface="Times New Roman" pitchFamily="18" charset="0"/>
                <a:cs typeface="Times New Roman" pitchFamily="18" charset="0"/>
              </a:rPr>
              <a:t>    2/3 la lunghezza </a:t>
            </a:r>
            <a:r>
              <a:rPr lang="it-IT" dirty="0" smtClean="0">
                <a:latin typeface="Times New Roman" pitchFamily="18" charset="0"/>
                <a:cs typeface="Times New Roman" pitchFamily="18" charset="0"/>
              </a:rPr>
              <a:t>dell’arto</a:t>
            </a:r>
            <a:endParaRPr lang="it-IT" dirty="0" smtClean="0">
              <a:latin typeface="Times New Roman" pitchFamily="18" charset="0"/>
              <a:cs typeface="Times New Roman" pitchFamily="18" charset="0"/>
            </a:endParaRPr>
          </a:p>
          <a:p>
            <a:r>
              <a:rPr lang="it-IT" dirty="0" smtClean="0">
                <a:latin typeface="Times New Roman" pitchFamily="18" charset="0"/>
                <a:cs typeface="Times New Roman" pitchFamily="18" charset="0"/>
              </a:rPr>
              <a:t>    75% della circonferenza </a:t>
            </a:r>
            <a:r>
              <a:rPr lang="it-IT" dirty="0" smtClean="0">
                <a:latin typeface="Times New Roman" pitchFamily="18" charset="0"/>
                <a:cs typeface="Times New Roman" pitchFamily="18" charset="0"/>
              </a:rPr>
              <a:t>dell’arto</a:t>
            </a:r>
            <a:endParaRPr lang="it-IT" dirty="0" smtClean="0">
              <a:latin typeface="Times New Roman" pitchFamily="18" charset="0"/>
              <a:cs typeface="Times New Roman" pitchFamily="18" charset="0"/>
            </a:endParaRPr>
          </a:p>
          <a:p>
            <a:r>
              <a:rPr lang="it-IT" dirty="0" err="1" smtClean="0">
                <a:latin typeface="Times New Roman" pitchFamily="18" charset="0"/>
                <a:cs typeface="Times New Roman" pitchFamily="18" charset="0"/>
              </a:rPr>
              <a:t>--</a:t>
            </a:r>
            <a:r>
              <a:rPr lang="it-IT" dirty="0" smtClean="0">
                <a:latin typeface="Times New Roman" pitchFamily="18" charset="0"/>
                <a:cs typeface="Times New Roman" pitchFamily="18" charset="0"/>
              </a:rPr>
              <a:t> aspettare 15 minuti o più </a:t>
            </a:r>
            <a:r>
              <a:rPr lang="it-IT" dirty="0" smtClean="0">
                <a:latin typeface="Times New Roman" pitchFamily="18" charset="0"/>
                <a:cs typeface="Times New Roman" pitchFamily="18" charset="0"/>
              </a:rPr>
              <a:t>(calma)</a:t>
            </a:r>
            <a:endParaRPr lang="it-IT" dirty="0" smtClean="0">
              <a:latin typeface="Times New Roman" pitchFamily="18" charset="0"/>
              <a:cs typeface="Times New Roman" pitchFamily="18" charset="0"/>
            </a:endParaRPr>
          </a:p>
          <a:p>
            <a:r>
              <a:rPr lang="it-IT" dirty="0" err="1" smtClean="0">
                <a:latin typeface="Times New Roman" pitchFamily="18" charset="0"/>
                <a:cs typeface="Times New Roman" pitchFamily="18" charset="0"/>
              </a:rPr>
              <a:t>--</a:t>
            </a:r>
            <a:r>
              <a:rPr lang="it-IT" dirty="0" smtClean="0">
                <a:latin typeface="Times New Roman" pitchFamily="18" charset="0"/>
                <a:cs typeface="Times New Roman" pitchFamily="18" charset="0"/>
              </a:rPr>
              <a:t> 3 successive letture a 2 minuti di intervallo ciascuno</a:t>
            </a:r>
          </a:p>
          <a:p>
            <a:endParaRPr lang="it-IT" dirty="0" smtClean="0">
              <a:latin typeface="Times New Roman" pitchFamily="18" charset="0"/>
              <a:cs typeface="Times New Roman" pitchFamily="18" charset="0"/>
            </a:endParaRPr>
          </a:p>
          <a:p>
            <a:r>
              <a:rPr lang="it-IT" b="1" u="sng" dirty="0" smtClean="0">
                <a:latin typeface="Times New Roman" pitchFamily="18" charset="0"/>
                <a:cs typeface="Times New Roman" pitchFamily="18" charset="0"/>
              </a:rPr>
              <a:t>Dispositivi</a:t>
            </a:r>
          </a:p>
          <a:p>
            <a:r>
              <a:rPr lang="it-IT" dirty="0" err="1" smtClean="0">
                <a:latin typeface="Times New Roman" pitchFamily="18" charset="0"/>
                <a:cs typeface="Times New Roman" pitchFamily="18" charset="0"/>
              </a:rPr>
              <a:t>--</a:t>
            </a:r>
            <a:r>
              <a:rPr lang="it-IT" dirty="0" smtClean="0">
                <a:latin typeface="Times New Roman" pitchFamily="18" charset="0"/>
                <a:cs typeface="Times New Roman" pitchFamily="18" charset="0"/>
              </a:rPr>
              <a:t> Cateteri </a:t>
            </a:r>
            <a:r>
              <a:rPr lang="it-IT" dirty="0" err="1" smtClean="0">
                <a:latin typeface="Times New Roman" pitchFamily="18" charset="0"/>
                <a:cs typeface="Times New Roman" pitchFamily="18" charset="0"/>
              </a:rPr>
              <a:t>intra-arteriosi</a:t>
            </a:r>
            <a:endParaRPr lang="it-IT" dirty="0" smtClean="0">
              <a:latin typeface="Times New Roman" pitchFamily="18" charset="0"/>
              <a:cs typeface="Times New Roman" pitchFamily="18" charset="0"/>
            </a:endParaRPr>
          </a:p>
          <a:p>
            <a:r>
              <a:rPr lang="it-IT" dirty="0" err="1" smtClean="0">
                <a:latin typeface="Times New Roman" pitchFamily="18" charset="0"/>
                <a:cs typeface="Times New Roman" pitchFamily="18" charset="0"/>
              </a:rPr>
              <a:t>--</a:t>
            </a:r>
            <a:r>
              <a:rPr lang="it-IT" dirty="0" smtClean="0">
                <a:latin typeface="Times New Roman" pitchFamily="18" charset="0"/>
                <a:cs typeface="Times New Roman" pitchFamily="18" charset="0"/>
              </a:rPr>
              <a:t> Dispositivi </a:t>
            </a:r>
            <a:r>
              <a:rPr lang="it-IT" dirty="0" err="1" smtClean="0">
                <a:latin typeface="Times New Roman" pitchFamily="18" charset="0"/>
                <a:cs typeface="Times New Roman" pitchFamily="18" charset="0"/>
              </a:rPr>
              <a:t>oscillometrici</a:t>
            </a:r>
            <a:endParaRPr lang="it-IT" dirty="0" smtClean="0">
              <a:latin typeface="Times New Roman" pitchFamily="18" charset="0"/>
              <a:cs typeface="Times New Roman" pitchFamily="18" charset="0"/>
            </a:endParaRPr>
          </a:p>
          <a:p>
            <a:r>
              <a:rPr lang="it-IT" dirty="0" smtClean="0">
                <a:latin typeface="Times New Roman" pitchFamily="18" charset="0"/>
                <a:cs typeface="Times New Roman" pitchFamily="18" charset="0"/>
              </a:rPr>
              <a:t>    non invasività</a:t>
            </a:r>
          </a:p>
          <a:p>
            <a:r>
              <a:rPr lang="it-IT" dirty="0" smtClean="0">
                <a:latin typeface="Times New Roman" pitchFamily="18" charset="0"/>
                <a:cs typeface="Times New Roman" pitchFamily="18" charset="0"/>
              </a:rPr>
              <a:t>    misurano la pressione sistolica e la media e calcolano la diastolica</a:t>
            </a:r>
          </a:p>
          <a:p>
            <a:endParaRPr lang="it-IT" dirty="0" smtClean="0">
              <a:latin typeface="Times New Roman" pitchFamily="18" charset="0"/>
              <a:cs typeface="Times New Roman" pitchFamily="18" charset="0"/>
            </a:endParaRPr>
          </a:p>
          <a:p>
            <a:endParaRPr lang="it-IT"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500034" y="2000240"/>
            <a:ext cx="7956024" cy="3139321"/>
          </a:xfrm>
          <a:prstGeom prst="rect">
            <a:avLst/>
          </a:prstGeom>
          <a:noFill/>
        </p:spPr>
        <p:txBody>
          <a:bodyPr wrap="none" rtlCol="0">
            <a:spAutoFit/>
          </a:bodyPr>
          <a:lstStyle/>
          <a:p>
            <a:r>
              <a:rPr lang="it-IT" b="1" u="sng" dirty="0" err="1" smtClean="0">
                <a:latin typeface="Times New Roman" pitchFamily="18" charset="0"/>
                <a:cs typeface="Times New Roman" pitchFamily="18" charset="0"/>
              </a:rPr>
              <a:t>Zubrow</a:t>
            </a:r>
            <a:r>
              <a:rPr lang="it-IT" b="1" u="sng" dirty="0" smtClean="0">
                <a:latin typeface="Times New Roman" pitchFamily="18" charset="0"/>
                <a:cs typeface="Times New Roman" pitchFamily="18" charset="0"/>
              </a:rPr>
              <a:t> </a:t>
            </a:r>
            <a:r>
              <a:rPr lang="it-IT" b="1" u="sng" dirty="0" err="1" smtClean="0">
                <a:latin typeface="Times New Roman" pitchFamily="18" charset="0"/>
                <a:cs typeface="Times New Roman" pitchFamily="18" charset="0"/>
              </a:rPr>
              <a:t>et</a:t>
            </a:r>
            <a:r>
              <a:rPr lang="it-IT" b="1" u="sng" dirty="0" smtClean="0">
                <a:latin typeface="Times New Roman" pitchFamily="18" charset="0"/>
                <a:cs typeface="Times New Roman" pitchFamily="18" charset="0"/>
              </a:rPr>
              <a:t> Al.</a:t>
            </a:r>
          </a:p>
          <a:p>
            <a:r>
              <a:rPr lang="it-IT" dirty="0" smtClean="0">
                <a:latin typeface="Times New Roman" pitchFamily="18" charset="0"/>
                <a:cs typeface="Times New Roman" pitchFamily="18" charset="0"/>
              </a:rPr>
              <a:t>La pressione sistolica  diastolica correlano strettamente con l’EG e il peso neonatale</a:t>
            </a:r>
          </a:p>
          <a:p>
            <a:r>
              <a:rPr lang="it-IT" dirty="0" smtClean="0">
                <a:latin typeface="Times New Roman" pitchFamily="18" charset="0"/>
                <a:cs typeface="Times New Roman" pitchFamily="18" charset="0"/>
              </a:rPr>
              <a:t>Nei primi  5 giorni dopo la nascita </a:t>
            </a:r>
          </a:p>
          <a:p>
            <a:pPr>
              <a:buFont typeface="Arial" pitchFamily="34" charset="0"/>
              <a:buChar char="•"/>
            </a:pPr>
            <a:r>
              <a:rPr lang="it-IT" dirty="0" smtClean="0">
                <a:latin typeface="Times New Roman" pitchFamily="18" charset="0"/>
                <a:cs typeface="Times New Roman" pitchFamily="18" charset="0"/>
              </a:rPr>
              <a:t>       Sistolica aumenta di 2.2 – 2.7 </a:t>
            </a:r>
            <a:r>
              <a:rPr lang="it-IT" dirty="0" err="1" smtClean="0">
                <a:latin typeface="Times New Roman" pitchFamily="18" charset="0"/>
                <a:cs typeface="Times New Roman" pitchFamily="18" charset="0"/>
              </a:rPr>
              <a:t>mmHg</a:t>
            </a:r>
            <a:r>
              <a:rPr lang="it-IT" dirty="0" smtClean="0">
                <a:latin typeface="Times New Roman" pitchFamily="18" charset="0"/>
                <a:cs typeface="Times New Roman" pitchFamily="18" charset="0"/>
              </a:rPr>
              <a:t>/</a:t>
            </a:r>
            <a:r>
              <a:rPr lang="it-IT" dirty="0" err="1" smtClean="0">
                <a:latin typeface="Times New Roman" pitchFamily="18" charset="0"/>
                <a:cs typeface="Times New Roman" pitchFamily="18" charset="0"/>
              </a:rPr>
              <a:t>die</a:t>
            </a:r>
            <a:endParaRPr lang="it-IT" dirty="0" smtClean="0">
              <a:latin typeface="Times New Roman" pitchFamily="18" charset="0"/>
              <a:cs typeface="Times New Roman" pitchFamily="18" charset="0"/>
            </a:endParaRPr>
          </a:p>
          <a:p>
            <a:pPr>
              <a:buFont typeface="Arial" pitchFamily="34" charset="0"/>
              <a:buChar char="•"/>
            </a:pPr>
            <a:r>
              <a:rPr lang="it-IT" dirty="0" smtClean="0">
                <a:latin typeface="Times New Roman" pitchFamily="18" charset="0"/>
                <a:cs typeface="Times New Roman" pitchFamily="18" charset="0"/>
              </a:rPr>
              <a:t>       Diastolica aumenta di 1.6 – 2 </a:t>
            </a:r>
            <a:r>
              <a:rPr lang="it-IT" dirty="0" err="1" smtClean="0">
                <a:latin typeface="Times New Roman" pitchFamily="18" charset="0"/>
                <a:cs typeface="Times New Roman" pitchFamily="18" charset="0"/>
              </a:rPr>
              <a:t>mmHg</a:t>
            </a:r>
            <a:r>
              <a:rPr lang="it-IT" dirty="0" smtClean="0">
                <a:latin typeface="Times New Roman" pitchFamily="18" charset="0"/>
                <a:cs typeface="Times New Roman" pitchFamily="18" charset="0"/>
              </a:rPr>
              <a:t>/</a:t>
            </a:r>
            <a:r>
              <a:rPr lang="it-IT" dirty="0" err="1" smtClean="0">
                <a:latin typeface="Times New Roman" pitchFamily="18" charset="0"/>
                <a:cs typeface="Times New Roman" pitchFamily="18" charset="0"/>
              </a:rPr>
              <a:t>die</a:t>
            </a:r>
            <a:endParaRPr lang="it-IT" dirty="0" smtClean="0">
              <a:latin typeface="Times New Roman" pitchFamily="18" charset="0"/>
              <a:cs typeface="Times New Roman" pitchFamily="18" charset="0"/>
            </a:endParaRPr>
          </a:p>
          <a:p>
            <a:pPr>
              <a:buFont typeface="Arial" pitchFamily="34" charset="0"/>
              <a:buChar char="•"/>
            </a:pPr>
            <a:endParaRPr lang="it-IT" dirty="0" smtClean="0">
              <a:latin typeface="Times New Roman" pitchFamily="18" charset="0"/>
              <a:cs typeface="Times New Roman" pitchFamily="18" charset="0"/>
            </a:endParaRPr>
          </a:p>
          <a:p>
            <a:endParaRPr lang="it-IT" dirty="0" smtClean="0">
              <a:latin typeface="Times New Roman" pitchFamily="18" charset="0"/>
              <a:cs typeface="Times New Roman" pitchFamily="18" charset="0"/>
            </a:endParaRPr>
          </a:p>
          <a:p>
            <a:r>
              <a:rPr lang="it-IT" dirty="0" smtClean="0">
                <a:latin typeface="Times New Roman" pitchFamily="18" charset="0"/>
                <a:cs typeface="Times New Roman" pitchFamily="18" charset="0"/>
              </a:rPr>
              <a:t>Dopo il 5 ° giorno incremento più graduale   </a:t>
            </a:r>
          </a:p>
          <a:p>
            <a:pPr>
              <a:buFont typeface="Arial" pitchFamily="34" charset="0"/>
              <a:buChar char="•"/>
            </a:pPr>
            <a:r>
              <a:rPr lang="it-IT" dirty="0" smtClean="0">
                <a:latin typeface="Times New Roman" pitchFamily="18" charset="0"/>
                <a:cs typeface="Times New Roman" pitchFamily="18" charset="0"/>
              </a:rPr>
              <a:t>    </a:t>
            </a:r>
            <a:r>
              <a:rPr lang="it-IT" dirty="0" smtClean="0">
                <a:latin typeface="Times New Roman" pitchFamily="18" charset="0"/>
                <a:cs typeface="Times New Roman" pitchFamily="18" charset="0"/>
              </a:rPr>
              <a:t> Sistolica </a:t>
            </a:r>
            <a:r>
              <a:rPr lang="it-IT" dirty="0" smtClean="0">
                <a:latin typeface="Times New Roman" pitchFamily="18" charset="0"/>
                <a:cs typeface="Times New Roman" pitchFamily="18" charset="0"/>
              </a:rPr>
              <a:t>aumenta di 0.24 – 0.27 </a:t>
            </a:r>
            <a:r>
              <a:rPr lang="it-IT" dirty="0" err="1" smtClean="0">
                <a:latin typeface="Times New Roman" pitchFamily="18" charset="0"/>
                <a:cs typeface="Times New Roman" pitchFamily="18" charset="0"/>
              </a:rPr>
              <a:t>mmHg</a:t>
            </a:r>
            <a:r>
              <a:rPr lang="it-IT" dirty="0" smtClean="0">
                <a:latin typeface="Times New Roman" pitchFamily="18" charset="0"/>
                <a:cs typeface="Times New Roman" pitchFamily="18" charset="0"/>
              </a:rPr>
              <a:t>/</a:t>
            </a:r>
            <a:r>
              <a:rPr lang="it-IT" dirty="0" err="1" smtClean="0">
                <a:latin typeface="Times New Roman" pitchFamily="18" charset="0"/>
                <a:cs typeface="Times New Roman" pitchFamily="18" charset="0"/>
              </a:rPr>
              <a:t>die</a:t>
            </a:r>
            <a:endParaRPr lang="it-IT" dirty="0" smtClean="0">
              <a:latin typeface="Times New Roman" pitchFamily="18" charset="0"/>
              <a:cs typeface="Times New Roman" pitchFamily="18" charset="0"/>
            </a:endParaRPr>
          </a:p>
          <a:p>
            <a:pPr>
              <a:buFont typeface="Arial" pitchFamily="34" charset="0"/>
              <a:buChar char="•"/>
            </a:pPr>
            <a:r>
              <a:rPr lang="it-IT" dirty="0" smtClean="0">
                <a:latin typeface="Times New Roman" pitchFamily="18" charset="0"/>
                <a:cs typeface="Times New Roman" pitchFamily="18" charset="0"/>
              </a:rPr>
              <a:t>    </a:t>
            </a:r>
            <a:r>
              <a:rPr lang="it-IT" dirty="0" smtClean="0">
                <a:latin typeface="Times New Roman" pitchFamily="18" charset="0"/>
                <a:cs typeface="Times New Roman" pitchFamily="18" charset="0"/>
              </a:rPr>
              <a:t> </a:t>
            </a:r>
            <a:r>
              <a:rPr lang="it-IT" dirty="0" smtClean="0">
                <a:latin typeface="Times New Roman" pitchFamily="18" charset="0"/>
                <a:cs typeface="Times New Roman" pitchFamily="18" charset="0"/>
              </a:rPr>
              <a:t>Diastolica aumenta di 0. – 0.15 </a:t>
            </a:r>
            <a:r>
              <a:rPr lang="it-IT" dirty="0" err="1" smtClean="0">
                <a:latin typeface="Times New Roman" pitchFamily="18" charset="0"/>
                <a:cs typeface="Times New Roman" pitchFamily="18" charset="0"/>
              </a:rPr>
              <a:t>mmHg</a:t>
            </a:r>
            <a:r>
              <a:rPr lang="it-IT" dirty="0" smtClean="0">
                <a:latin typeface="Times New Roman" pitchFamily="18" charset="0"/>
                <a:cs typeface="Times New Roman" pitchFamily="18" charset="0"/>
              </a:rPr>
              <a:t>/</a:t>
            </a:r>
            <a:r>
              <a:rPr lang="it-IT" dirty="0" err="1" smtClean="0">
                <a:latin typeface="Times New Roman" pitchFamily="18" charset="0"/>
                <a:cs typeface="Times New Roman" pitchFamily="18" charset="0"/>
              </a:rPr>
              <a:t>die</a:t>
            </a:r>
            <a:endParaRPr lang="it-IT" dirty="0" smtClean="0">
              <a:latin typeface="Times New Roman" pitchFamily="18" charset="0"/>
              <a:cs typeface="Times New Roman" pitchFamily="18" charset="0"/>
            </a:endParaRPr>
          </a:p>
          <a:p>
            <a:endParaRPr lang="it-IT"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73639" y="-71462"/>
            <a:ext cx="7141699" cy="2400657"/>
          </a:xfrm>
          <a:prstGeom prst="rect">
            <a:avLst/>
          </a:prstGeom>
          <a:noFill/>
        </p:spPr>
        <p:txBody>
          <a:bodyPr wrap="none" rtlCol="0">
            <a:spAutoFit/>
          </a:bodyPr>
          <a:lstStyle/>
          <a:p>
            <a:r>
              <a:rPr lang="it-IT" sz="2400" b="1" i="1" dirty="0" smtClean="0">
                <a:latin typeface="Times New Roman" pitchFamily="18" charset="0"/>
                <a:cs typeface="Times New Roman" pitchFamily="18" charset="0"/>
              </a:rPr>
              <a:t>CAUSE </a:t>
            </a:r>
            <a:r>
              <a:rPr lang="it-IT" sz="2400" b="1" i="1" dirty="0" err="1" smtClean="0">
                <a:latin typeface="Times New Roman" pitchFamily="18" charset="0"/>
                <a:cs typeface="Times New Roman" pitchFamily="18" charset="0"/>
              </a:rPr>
              <a:t>DI</a:t>
            </a:r>
            <a:r>
              <a:rPr lang="it-IT" sz="2400" b="1" i="1" dirty="0" smtClean="0">
                <a:latin typeface="Times New Roman" pitchFamily="18" charset="0"/>
                <a:cs typeface="Times New Roman" pitchFamily="18" charset="0"/>
              </a:rPr>
              <a:t> IPERTENSIONE NEONATALE</a:t>
            </a:r>
            <a:r>
              <a:rPr lang="it-IT" dirty="0" smtClean="0">
                <a:latin typeface="Times New Roman" pitchFamily="18" charset="0"/>
                <a:cs typeface="Times New Roman" pitchFamily="18" charset="0"/>
              </a:rPr>
              <a:t/>
            </a:r>
            <a:br>
              <a:rPr lang="it-IT" dirty="0" smtClean="0">
                <a:latin typeface="Times New Roman" pitchFamily="18" charset="0"/>
                <a:cs typeface="Times New Roman" pitchFamily="18" charset="0"/>
              </a:rPr>
            </a:br>
            <a:r>
              <a:rPr lang="it-IT" dirty="0" err="1" smtClean="0">
                <a:latin typeface="Times New Roman" pitchFamily="18" charset="0"/>
                <a:cs typeface="Times New Roman" pitchFamily="18" charset="0"/>
              </a:rPr>
              <a:t>--</a:t>
            </a:r>
            <a:r>
              <a:rPr lang="it-IT" b="1" dirty="0" err="1" smtClean="0">
                <a:latin typeface="Times New Roman" pitchFamily="18" charset="0"/>
                <a:cs typeface="Times New Roman" pitchFamily="18" charset="0"/>
              </a:rPr>
              <a:t>Nefrovascolare</a:t>
            </a:r>
            <a:r>
              <a:rPr lang="it-IT" dirty="0" smtClean="0">
                <a:latin typeface="Times New Roman" pitchFamily="18" charset="0"/>
                <a:cs typeface="Times New Roman" pitchFamily="18" charset="0"/>
              </a:rPr>
              <a:t>: più comune</a:t>
            </a:r>
            <a:br>
              <a:rPr lang="it-IT" dirty="0" smtClean="0">
                <a:latin typeface="Times New Roman" pitchFamily="18" charset="0"/>
                <a:cs typeface="Times New Roman" pitchFamily="18" charset="0"/>
              </a:rPr>
            </a:br>
            <a:r>
              <a:rPr lang="it-IT" dirty="0" smtClean="0">
                <a:latin typeface="Times New Roman" pitchFamily="18" charset="0"/>
                <a:cs typeface="Times New Roman" pitchFamily="18" charset="0"/>
              </a:rPr>
              <a:t>--</a:t>
            </a:r>
            <a:r>
              <a:rPr lang="it-IT" b="1" dirty="0" smtClean="0">
                <a:latin typeface="Times New Roman" pitchFamily="18" charset="0"/>
                <a:cs typeface="Times New Roman" pitchFamily="18" charset="0"/>
              </a:rPr>
              <a:t>Tromboembolismo</a:t>
            </a:r>
            <a:r>
              <a:rPr lang="it-IT" dirty="0" smtClean="0">
                <a:latin typeface="Times New Roman" pitchFamily="18" charset="0"/>
                <a:cs typeface="Times New Roman" pitchFamily="18" charset="0"/>
              </a:rPr>
              <a:t/>
            </a:r>
            <a:br>
              <a:rPr lang="it-IT" dirty="0" smtClean="0">
                <a:latin typeface="Times New Roman" pitchFamily="18" charset="0"/>
                <a:cs typeface="Times New Roman" pitchFamily="18" charset="0"/>
              </a:rPr>
            </a:br>
            <a:r>
              <a:rPr lang="it-IT" dirty="0" smtClean="0">
                <a:latin typeface="Times New Roman" pitchFamily="18" charset="0"/>
                <a:cs typeface="Times New Roman" pitchFamily="18" charset="0"/>
              </a:rPr>
              <a:t>CAO come risorsa di eventi </a:t>
            </a:r>
            <a:r>
              <a:rPr lang="it-IT" dirty="0" err="1" smtClean="0">
                <a:latin typeface="Times New Roman" pitchFamily="18" charset="0"/>
                <a:cs typeface="Times New Roman" pitchFamily="18" charset="0"/>
              </a:rPr>
              <a:t>tromboembolici</a:t>
            </a:r>
            <a:r>
              <a:rPr lang="it-IT" dirty="0" smtClean="0">
                <a:latin typeface="Times New Roman" pitchFamily="18" charset="0"/>
                <a:cs typeface="Times New Roman" pitchFamily="18" charset="0"/>
              </a:rPr>
              <a:t/>
            </a:r>
            <a:br>
              <a:rPr lang="it-IT" dirty="0" smtClean="0">
                <a:latin typeface="Times New Roman" pitchFamily="18" charset="0"/>
                <a:cs typeface="Times New Roman" pitchFamily="18" charset="0"/>
              </a:rPr>
            </a:br>
            <a:r>
              <a:rPr lang="it-IT" dirty="0" smtClean="0">
                <a:latin typeface="Times New Roman" pitchFamily="18" charset="0"/>
                <a:cs typeface="Times New Roman" pitchFamily="18" charset="0"/>
              </a:rPr>
              <a:t>studi documentano associazione tra trombi locali e sviluppo di ipertensione</a:t>
            </a:r>
            <a:br>
              <a:rPr lang="it-IT" dirty="0" smtClean="0">
                <a:latin typeface="Times New Roman" pitchFamily="18" charset="0"/>
                <a:cs typeface="Times New Roman" pitchFamily="18" charset="0"/>
              </a:rPr>
            </a:br>
            <a:r>
              <a:rPr lang="it-IT" dirty="0" smtClean="0">
                <a:latin typeface="Times New Roman" pitchFamily="18" charset="0"/>
                <a:cs typeface="Times New Roman" pitchFamily="18" charset="0"/>
              </a:rPr>
              <a:t>--</a:t>
            </a:r>
            <a:r>
              <a:rPr lang="it-IT" b="1" dirty="0" smtClean="0">
                <a:latin typeface="Times New Roman" pitchFamily="18" charset="0"/>
                <a:cs typeface="Times New Roman" pitchFamily="18" charset="0"/>
              </a:rPr>
              <a:t>Stenosi della arteria renale</a:t>
            </a:r>
            <a:r>
              <a:rPr lang="it-IT" dirty="0" smtClean="0">
                <a:latin typeface="Times New Roman" pitchFamily="18" charset="0"/>
                <a:cs typeface="Times New Roman" pitchFamily="18" charset="0"/>
              </a:rPr>
              <a:t/>
            </a:r>
            <a:br>
              <a:rPr lang="it-IT" dirty="0" smtClean="0">
                <a:latin typeface="Times New Roman" pitchFamily="18" charset="0"/>
                <a:cs typeface="Times New Roman" pitchFamily="18" charset="0"/>
              </a:rPr>
            </a:br>
            <a:r>
              <a:rPr lang="it-IT" dirty="0" smtClean="0">
                <a:latin typeface="Times New Roman" pitchFamily="18" charset="0"/>
                <a:cs typeface="Times New Roman" pitchFamily="18" charset="0"/>
              </a:rPr>
              <a:t>--</a:t>
            </a:r>
            <a:r>
              <a:rPr lang="it-IT" b="1" dirty="0" smtClean="0">
                <a:latin typeface="Times New Roman" pitchFamily="18" charset="0"/>
                <a:cs typeface="Times New Roman" pitchFamily="18" charset="0"/>
              </a:rPr>
              <a:t>Trombosi della vena renale</a:t>
            </a:r>
            <a:r>
              <a:rPr lang="it-IT" dirty="0" smtClean="0">
                <a:latin typeface="Times New Roman" pitchFamily="18" charset="0"/>
                <a:cs typeface="Times New Roman" pitchFamily="18" charset="0"/>
              </a:rPr>
              <a:t/>
            </a:r>
            <a:br>
              <a:rPr lang="it-IT" dirty="0" smtClean="0">
                <a:latin typeface="Times New Roman" pitchFamily="18" charset="0"/>
                <a:cs typeface="Times New Roman" pitchFamily="18" charset="0"/>
              </a:rPr>
            </a:br>
            <a:r>
              <a:rPr lang="it-IT" dirty="0" smtClean="0">
                <a:latin typeface="Times New Roman" pitchFamily="18" charset="0"/>
                <a:cs typeface="Times New Roman" pitchFamily="18" charset="0"/>
              </a:rPr>
              <a:t>--</a:t>
            </a:r>
            <a:r>
              <a:rPr lang="it-IT" b="1" dirty="0" smtClean="0">
                <a:latin typeface="Times New Roman" pitchFamily="18" charset="0"/>
                <a:cs typeface="Times New Roman" pitchFamily="18" charset="0"/>
              </a:rPr>
              <a:t>Compressione della arteria renale</a:t>
            </a:r>
            <a:endParaRPr lang="it-IT" dirty="0"/>
          </a:p>
        </p:txBody>
      </p:sp>
      <p:sp>
        <p:nvSpPr>
          <p:cNvPr id="5" name="CasellaDiTesto 4"/>
          <p:cNvSpPr txBox="1"/>
          <p:nvPr/>
        </p:nvSpPr>
        <p:spPr>
          <a:xfrm>
            <a:off x="1071538" y="2357430"/>
            <a:ext cx="7026282" cy="2308324"/>
          </a:xfrm>
          <a:prstGeom prst="rect">
            <a:avLst/>
          </a:prstGeom>
          <a:noFill/>
        </p:spPr>
        <p:txBody>
          <a:bodyPr wrap="none" rtlCol="0">
            <a:spAutoFit/>
          </a:bodyPr>
          <a:lstStyle/>
          <a:p>
            <a:r>
              <a:rPr lang="it-IT" b="1" dirty="0" smtClean="0">
                <a:solidFill>
                  <a:srgbClr val="FF0000"/>
                </a:solidFill>
                <a:latin typeface="Times New Roman" pitchFamily="18" charset="0"/>
                <a:cs typeface="Times New Roman" pitchFamily="18" charset="0"/>
              </a:rPr>
              <a:t>Tromboembolismo</a:t>
            </a:r>
            <a:r>
              <a:rPr lang="it-IT" dirty="0" smtClean="0">
                <a:latin typeface="Times New Roman" pitchFamily="18" charset="0"/>
                <a:cs typeface="Times New Roman" pitchFamily="18" charset="0"/>
              </a:rPr>
              <a:t> da posizionamento del catetere ombelicale</a:t>
            </a:r>
          </a:p>
          <a:p>
            <a:r>
              <a:rPr lang="it-IT" dirty="0" smtClean="0">
                <a:latin typeface="Times New Roman" pitchFamily="18" charset="0"/>
                <a:cs typeface="Times New Roman" pitchFamily="18" charset="0"/>
              </a:rPr>
              <a:t>--Alto: nell’aorta discendente </a:t>
            </a:r>
            <a:r>
              <a:rPr lang="it-IT" dirty="0" smtClean="0">
                <a:latin typeface="Times New Roman" pitchFamily="18" charset="0"/>
                <a:cs typeface="Times New Roman" pitchFamily="18" charset="0"/>
              </a:rPr>
              <a:t>sopra </a:t>
            </a:r>
            <a:r>
              <a:rPr lang="it-IT" dirty="0" smtClean="0">
                <a:latin typeface="Times New Roman" pitchFamily="18" charset="0"/>
                <a:cs typeface="Times New Roman" pitchFamily="18" charset="0"/>
              </a:rPr>
              <a:t>il diaframma (T6 e T9) </a:t>
            </a:r>
          </a:p>
          <a:p>
            <a:r>
              <a:rPr lang="it-IT" dirty="0" smtClean="0">
                <a:latin typeface="Times New Roman" pitchFamily="18" charset="0"/>
                <a:cs typeface="Times New Roman" pitchFamily="18" charset="0"/>
              </a:rPr>
              <a:t>--Basso: </a:t>
            </a:r>
            <a:r>
              <a:rPr lang="it-IT" dirty="0" smtClean="0">
                <a:latin typeface="Times New Roman" pitchFamily="18" charset="0"/>
                <a:cs typeface="Times New Roman" pitchFamily="18" charset="0"/>
              </a:rPr>
              <a:t>sopra</a:t>
            </a:r>
            <a:r>
              <a:rPr lang="it-IT" dirty="0" smtClean="0">
                <a:latin typeface="Times New Roman" pitchFamily="18" charset="0"/>
                <a:cs typeface="Times New Roman" pitchFamily="18" charset="0"/>
              </a:rPr>
              <a:t> </a:t>
            </a:r>
            <a:r>
              <a:rPr lang="it-IT" dirty="0" smtClean="0">
                <a:latin typeface="Times New Roman" pitchFamily="18" charset="0"/>
                <a:cs typeface="Times New Roman" pitchFamily="18" charset="0"/>
              </a:rPr>
              <a:t>la biforcazione ma </a:t>
            </a:r>
            <a:r>
              <a:rPr lang="it-IT" dirty="0" smtClean="0">
                <a:latin typeface="Times New Roman" pitchFamily="18" charset="0"/>
                <a:cs typeface="Times New Roman" pitchFamily="18" charset="0"/>
              </a:rPr>
              <a:t>sotto </a:t>
            </a:r>
            <a:r>
              <a:rPr lang="it-IT" dirty="0" smtClean="0">
                <a:latin typeface="Times New Roman" pitchFamily="18" charset="0"/>
                <a:cs typeface="Times New Roman" pitchFamily="18" charset="0"/>
              </a:rPr>
              <a:t>le arterie renali (L3 e L5)</a:t>
            </a:r>
          </a:p>
          <a:p>
            <a:endParaRPr lang="it-IT" dirty="0" smtClean="0">
              <a:latin typeface="Times New Roman" pitchFamily="18" charset="0"/>
              <a:cs typeface="Times New Roman" pitchFamily="18" charset="0"/>
            </a:endParaRPr>
          </a:p>
          <a:p>
            <a:r>
              <a:rPr lang="it-IT" dirty="0" smtClean="0">
                <a:latin typeface="Times New Roman" pitchFamily="18" charset="0"/>
                <a:cs typeface="Times New Roman" pitchFamily="18" charset="0"/>
              </a:rPr>
              <a:t>Il posizionamento alto del catetere causa meno complicazioni ischemiche </a:t>
            </a:r>
          </a:p>
          <a:p>
            <a:r>
              <a:rPr lang="it-IT" dirty="0" smtClean="0">
                <a:latin typeface="Times New Roman" pitchFamily="18" charset="0"/>
                <a:cs typeface="Times New Roman" pitchFamily="18" charset="0"/>
              </a:rPr>
              <a:t>e diminuisce la frequenza di trombosi aortica</a:t>
            </a:r>
          </a:p>
          <a:p>
            <a:r>
              <a:rPr lang="it-IT" dirty="0" smtClean="0">
                <a:latin typeface="Times New Roman" pitchFamily="18" charset="0"/>
                <a:cs typeface="Times New Roman" pitchFamily="18" charset="0"/>
              </a:rPr>
              <a:t> </a:t>
            </a:r>
          </a:p>
          <a:p>
            <a:endParaRPr lang="it-IT" dirty="0"/>
          </a:p>
        </p:txBody>
      </p:sp>
      <p:sp>
        <p:nvSpPr>
          <p:cNvPr id="6" name="CasellaDiTesto 5"/>
          <p:cNvSpPr txBox="1"/>
          <p:nvPr/>
        </p:nvSpPr>
        <p:spPr>
          <a:xfrm>
            <a:off x="1000100" y="4143380"/>
            <a:ext cx="6740948" cy="1477328"/>
          </a:xfrm>
          <a:prstGeom prst="rect">
            <a:avLst/>
          </a:prstGeom>
          <a:noFill/>
        </p:spPr>
        <p:txBody>
          <a:bodyPr wrap="none" rtlCol="0">
            <a:spAutoFit/>
          </a:bodyPr>
          <a:lstStyle/>
          <a:p>
            <a:r>
              <a:rPr lang="it-IT" b="1" dirty="0" smtClean="0">
                <a:solidFill>
                  <a:srgbClr val="FF0000"/>
                </a:solidFill>
                <a:latin typeface="Times New Roman" pitchFamily="18" charset="0"/>
                <a:cs typeface="Times New Roman" pitchFamily="18" charset="0"/>
              </a:rPr>
              <a:t>Stenosi dell’arteria renale</a:t>
            </a:r>
          </a:p>
          <a:p>
            <a:r>
              <a:rPr lang="it-IT" dirty="0" smtClean="0">
                <a:latin typeface="Times New Roman" pitchFamily="18" charset="0"/>
                <a:cs typeface="Times New Roman" pitchFamily="18" charset="0"/>
              </a:rPr>
              <a:t>° causata da displasia </a:t>
            </a:r>
            <a:r>
              <a:rPr lang="it-IT" dirty="0" err="1" smtClean="0">
                <a:latin typeface="Times New Roman" pitchFamily="18" charset="0"/>
                <a:cs typeface="Times New Roman" pitchFamily="18" charset="0"/>
              </a:rPr>
              <a:t>fibromuscolare</a:t>
            </a:r>
            <a:endParaRPr lang="it-IT" dirty="0" smtClean="0">
              <a:latin typeface="Times New Roman" pitchFamily="18" charset="0"/>
              <a:cs typeface="Times New Roman" pitchFamily="18" charset="0"/>
            </a:endParaRPr>
          </a:p>
          <a:p>
            <a:r>
              <a:rPr lang="it-IT" dirty="0" smtClean="0">
                <a:latin typeface="Times New Roman" pitchFamily="18" charset="0"/>
                <a:cs typeface="Times New Roman" pitchFamily="18" charset="0"/>
              </a:rPr>
              <a:t>° può essere causata da rosolia congenita</a:t>
            </a:r>
          </a:p>
          <a:p>
            <a:r>
              <a:rPr lang="it-IT" dirty="0" smtClean="0">
                <a:latin typeface="Times New Roman" pitchFamily="18" charset="0"/>
                <a:cs typeface="Times New Roman" pitchFamily="18" charset="0"/>
              </a:rPr>
              <a:t>° si può associare a coartazione aortica </a:t>
            </a:r>
            <a:r>
              <a:rPr lang="it-IT" dirty="0" err="1" smtClean="0">
                <a:latin typeface="Times New Roman" pitchFamily="18" charset="0"/>
                <a:cs typeface="Times New Roman" pitchFamily="18" charset="0"/>
              </a:rPr>
              <a:t>opp</a:t>
            </a:r>
            <a:r>
              <a:rPr lang="it-IT" dirty="0" smtClean="0">
                <a:latin typeface="Times New Roman" pitchFamily="18" charset="0"/>
                <a:cs typeface="Times New Roman" pitchFamily="18" charset="0"/>
              </a:rPr>
              <a:t>.  stenosi vascolari cerebrali</a:t>
            </a:r>
          </a:p>
          <a:p>
            <a:endParaRPr lang="it-IT" dirty="0"/>
          </a:p>
        </p:txBody>
      </p:sp>
      <p:sp>
        <p:nvSpPr>
          <p:cNvPr id="7" name="CasellaDiTesto 6"/>
          <p:cNvSpPr txBox="1"/>
          <p:nvPr/>
        </p:nvSpPr>
        <p:spPr>
          <a:xfrm>
            <a:off x="3226354" y="5309258"/>
            <a:ext cx="2845844" cy="1477328"/>
          </a:xfrm>
          <a:prstGeom prst="rect">
            <a:avLst/>
          </a:prstGeom>
          <a:noFill/>
        </p:spPr>
        <p:txBody>
          <a:bodyPr wrap="none" rtlCol="0">
            <a:spAutoFit/>
          </a:bodyPr>
          <a:lstStyle/>
          <a:p>
            <a:r>
              <a:rPr lang="it-IT" b="1" dirty="0" smtClean="0">
                <a:solidFill>
                  <a:srgbClr val="FF0000"/>
                </a:solidFill>
                <a:latin typeface="Times New Roman" pitchFamily="18" charset="0"/>
                <a:cs typeface="Times New Roman" pitchFamily="18" charset="0"/>
              </a:rPr>
              <a:t>Trombosi della vena renale</a:t>
            </a:r>
          </a:p>
          <a:p>
            <a:r>
              <a:rPr lang="it-IT" dirty="0" smtClean="0">
                <a:latin typeface="Times New Roman" pitchFamily="18" charset="0"/>
                <a:cs typeface="Times New Roman" pitchFamily="18" charset="0"/>
              </a:rPr>
              <a:t>--Ipertensione</a:t>
            </a:r>
          </a:p>
          <a:p>
            <a:r>
              <a:rPr lang="it-IT" dirty="0" smtClean="0">
                <a:latin typeface="Times New Roman" pitchFamily="18" charset="0"/>
                <a:cs typeface="Times New Roman" pitchFamily="18" charset="0"/>
              </a:rPr>
              <a:t>--Franca ematuria</a:t>
            </a:r>
          </a:p>
          <a:p>
            <a:r>
              <a:rPr lang="it-IT" dirty="0" smtClean="0">
                <a:latin typeface="Times New Roman" pitchFamily="18" charset="0"/>
                <a:cs typeface="Times New Roman" pitchFamily="18" charset="0"/>
              </a:rPr>
              <a:t>--Massa addominale</a:t>
            </a:r>
          </a:p>
          <a:p>
            <a:r>
              <a:rPr lang="it-IT" dirty="0" smtClean="0">
                <a:latin typeface="Times New Roman" pitchFamily="18" charset="0"/>
                <a:cs typeface="Times New Roman" pitchFamily="18" charset="0"/>
              </a:rPr>
              <a:t>--Trombocitopenia</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587650" y="142852"/>
            <a:ext cx="7984878" cy="2616101"/>
          </a:xfrm>
          <a:prstGeom prst="rect">
            <a:avLst/>
          </a:prstGeom>
          <a:noFill/>
        </p:spPr>
        <p:txBody>
          <a:bodyPr wrap="none" rtlCol="0">
            <a:spAutoFit/>
          </a:bodyPr>
          <a:lstStyle/>
          <a:p>
            <a:r>
              <a:rPr lang="it-IT" sz="2000" b="1" dirty="0" smtClean="0">
                <a:solidFill>
                  <a:srgbClr val="FFFF00"/>
                </a:solidFill>
                <a:latin typeface="Times New Roman" pitchFamily="18" charset="0"/>
                <a:cs typeface="Times New Roman" pitchFamily="18" charset="0"/>
              </a:rPr>
              <a:t>Malattia renale congenita</a:t>
            </a:r>
          </a:p>
          <a:p>
            <a:pPr>
              <a:buFont typeface="Arial" pitchFamily="34" charset="0"/>
              <a:buChar char="•"/>
            </a:pPr>
            <a:r>
              <a:rPr lang="it-IT" dirty="0" smtClean="0">
                <a:latin typeface="Times New Roman" pitchFamily="18" charset="0"/>
                <a:cs typeface="Times New Roman" pitchFamily="18" charset="0"/>
              </a:rPr>
              <a:t>Malattia renale </a:t>
            </a:r>
            <a:r>
              <a:rPr lang="it-IT" dirty="0" err="1" smtClean="0">
                <a:latin typeface="Times New Roman" pitchFamily="18" charset="0"/>
                <a:cs typeface="Times New Roman" pitchFamily="18" charset="0"/>
              </a:rPr>
              <a:t>policistica</a:t>
            </a:r>
            <a:r>
              <a:rPr lang="it-IT" dirty="0" smtClean="0">
                <a:latin typeface="Times New Roman" pitchFamily="18" charset="0"/>
                <a:cs typeface="Times New Roman" pitchFamily="18" charset="0"/>
              </a:rPr>
              <a:t>: AD e </a:t>
            </a:r>
            <a:r>
              <a:rPr lang="it-IT" dirty="0" err="1" smtClean="0">
                <a:latin typeface="Times New Roman" pitchFamily="18" charset="0"/>
                <a:cs typeface="Times New Roman" pitchFamily="18" charset="0"/>
              </a:rPr>
              <a:t>AR</a:t>
            </a:r>
            <a:endParaRPr lang="it-IT" dirty="0" smtClean="0">
              <a:latin typeface="Times New Roman" pitchFamily="18" charset="0"/>
              <a:cs typeface="Times New Roman" pitchFamily="18" charset="0"/>
            </a:endParaRPr>
          </a:p>
          <a:p>
            <a:pPr>
              <a:buFont typeface="Arial" pitchFamily="34" charset="0"/>
              <a:buChar char="•"/>
            </a:pPr>
            <a:r>
              <a:rPr lang="it-IT" dirty="0" smtClean="0">
                <a:latin typeface="Times New Roman" pitchFamily="18" charset="0"/>
                <a:cs typeface="Times New Roman" pitchFamily="18" charset="0"/>
              </a:rPr>
              <a:t>Malattia renale </a:t>
            </a:r>
            <a:r>
              <a:rPr lang="it-IT" dirty="0" err="1" smtClean="0">
                <a:latin typeface="Times New Roman" pitchFamily="18" charset="0"/>
                <a:cs typeface="Times New Roman" pitchFamily="18" charset="0"/>
              </a:rPr>
              <a:t>multicistica</a:t>
            </a:r>
            <a:endParaRPr lang="it-IT" dirty="0">
              <a:latin typeface="Times New Roman" pitchFamily="18" charset="0"/>
              <a:cs typeface="Times New Roman" pitchFamily="18" charset="0"/>
            </a:endParaRPr>
          </a:p>
          <a:p>
            <a:pPr>
              <a:buFont typeface="Arial" pitchFamily="34" charset="0"/>
              <a:buChar char="•"/>
            </a:pPr>
            <a:r>
              <a:rPr lang="it-IT" dirty="0" smtClean="0">
                <a:latin typeface="Times New Roman" pitchFamily="18" charset="0"/>
                <a:cs typeface="Times New Roman" pitchFamily="18" charset="0"/>
              </a:rPr>
              <a:t>Ostruzione del giunto </a:t>
            </a:r>
            <a:r>
              <a:rPr lang="it-IT" dirty="0" err="1" smtClean="0">
                <a:latin typeface="Times New Roman" pitchFamily="18" charset="0"/>
                <a:cs typeface="Times New Roman" pitchFamily="18" charset="0"/>
              </a:rPr>
              <a:t>uretero-pelvico</a:t>
            </a:r>
            <a:r>
              <a:rPr lang="it-IT" dirty="0" smtClean="0">
                <a:latin typeface="Times New Roman" pitchFamily="18" charset="0"/>
                <a:cs typeface="Times New Roman" pitchFamily="18" charset="0"/>
              </a:rPr>
              <a:t>: attivazione del </a:t>
            </a:r>
            <a:r>
              <a:rPr lang="it-IT" dirty="0" err="1" smtClean="0">
                <a:latin typeface="Times New Roman" pitchFamily="18" charset="0"/>
                <a:cs typeface="Times New Roman" pitchFamily="18" charset="0"/>
              </a:rPr>
              <a:t>SRAA</a:t>
            </a:r>
            <a:endParaRPr lang="it-IT" dirty="0" smtClean="0">
              <a:latin typeface="Times New Roman" pitchFamily="18" charset="0"/>
              <a:cs typeface="Times New Roman" pitchFamily="18" charset="0"/>
            </a:endParaRPr>
          </a:p>
          <a:p>
            <a:pPr>
              <a:buFont typeface="Arial" pitchFamily="34" charset="0"/>
              <a:buChar char="•"/>
            </a:pPr>
            <a:endParaRPr lang="it-IT" dirty="0">
              <a:latin typeface="Times New Roman" pitchFamily="18" charset="0"/>
              <a:cs typeface="Times New Roman" pitchFamily="18" charset="0"/>
            </a:endParaRPr>
          </a:p>
          <a:p>
            <a:r>
              <a:rPr lang="it-IT" b="1" dirty="0" smtClean="0">
                <a:latin typeface="Times New Roman" pitchFamily="18" charset="0"/>
                <a:cs typeface="Times New Roman" pitchFamily="18" charset="0"/>
              </a:rPr>
              <a:t>Malattia renale acquisita</a:t>
            </a:r>
          </a:p>
          <a:p>
            <a:pPr>
              <a:buFont typeface="Arial" pitchFamily="34" charset="0"/>
              <a:buChar char="•"/>
            </a:pPr>
            <a:r>
              <a:rPr lang="it-IT" dirty="0" smtClean="0">
                <a:latin typeface="Times New Roman" pitchFamily="18" charset="0"/>
                <a:cs typeface="Times New Roman" pitchFamily="18" charset="0"/>
              </a:rPr>
              <a:t>Nefrite interstiziale – Necrosi corticale: per sovraccarico di volume e </a:t>
            </a:r>
            <a:r>
              <a:rPr lang="it-IT" dirty="0" err="1" smtClean="0">
                <a:latin typeface="Times New Roman" pitchFamily="18" charset="0"/>
                <a:cs typeface="Times New Roman" pitchFamily="18" charset="0"/>
              </a:rPr>
              <a:t>iperreninemia</a:t>
            </a:r>
            <a:endParaRPr lang="it-IT" dirty="0" smtClean="0">
              <a:latin typeface="Times New Roman" pitchFamily="18" charset="0"/>
              <a:cs typeface="Times New Roman" pitchFamily="18" charset="0"/>
            </a:endParaRPr>
          </a:p>
          <a:p>
            <a:pPr>
              <a:buFont typeface="Arial" pitchFamily="34" charset="0"/>
              <a:buChar char="•"/>
            </a:pPr>
            <a:r>
              <a:rPr lang="it-IT" dirty="0" err="1" smtClean="0">
                <a:latin typeface="Times New Roman" pitchFamily="18" charset="0"/>
                <a:cs typeface="Times New Roman" pitchFamily="18" charset="0"/>
              </a:rPr>
              <a:t>SEU</a:t>
            </a:r>
            <a:endParaRPr lang="it-IT" dirty="0" smtClean="0">
              <a:latin typeface="Times New Roman" pitchFamily="18" charset="0"/>
              <a:cs typeface="Times New Roman" pitchFamily="18" charset="0"/>
            </a:endParaRPr>
          </a:p>
          <a:p>
            <a:pPr>
              <a:buFont typeface="Arial" pitchFamily="34" charset="0"/>
              <a:buChar char="•"/>
            </a:pPr>
            <a:r>
              <a:rPr lang="it-IT" dirty="0" smtClean="0">
                <a:latin typeface="Times New Roman" pitchFamily="18" charset="0"/>
                <a:cs typeface="Times New Roman" pitchFamily="18" charset="0"/>
              </a:rPr>
              <a:t>Ostruzione da tumore</a:t>
            </a:r>
          </a:p>
        </p:txBody>
      </p:sp>
      <p:sp>
        <p:nvSpPr>
          <p:cNvPr id="5" name="CasellaDiTesto 4"/>
          <p:cNvSpPr txBox="1"/>
          <p:nvPr/>
        </p:nvSpPr>
        <p:spPr>
          <a:xfrm>
            <a:off x="428596" y="2786058"/>
            <a:ext cx="6316794" cy="2031325"/>
          </a:xfrm>
          <a:prstGeom prst="rect">
            <a:avLst/>
          </a:prstGeom>
          <a:noFill/>
        </p:spPr>
        <p:txBody>
          <a:bodyPr wrap="none" rtlCol="0">
            <a:spAutoFit/>
          </a:bodyPr>
          <a:lstStyle/>
          <a:p>
            <a:r>
              <a:rPr lang="it-IT" b="1" dirty="0" smtClean="0">
                <a:latin typeface="Times New Roman" pitchFamily="18" charset="0"/>
                <a:cs typeface="Times New Roman" pitchFamily="18" charset="0"/>
              </a:rPr>
              <a:t>DISPLASIA BRONCOPOLMONARE</a:t>
            </a:r>
          </a:p>
          <a:p>
            <a:r>
              <a:rPr lang="it-IT" dirty="0" smtClean="0">
                <a:latin typeface="Times New Roman" pitchFamily="18" charset="0"/>
                <a:cs typeface="Times New Roman" pitchFamily="18" charset="0"/>
              </a:rPr>
              <a:t>13-43% dei neonati sviluppa ipertensione sistemica</a:t>
            </a:r>
          </a:p>
          <a:p>
            <a:r>
              <a:rPr lang="it-IT" dirty="0" smtClean="0">
                <a:latin typeface="Times New Roman" pitchFamily="18" charset="0"/>
                <a:cs typeface="Times New Roman" pitchFamily="18" charset="0"/>
              </a:rPr>
              <a:t>Cause non conosciute</a:t>
            </a:r>
          </a:p>
          <a:p>
            <a:r>
              <a:rPr lang="it-IT" dirty="0" smtClean="0">
                <a:latin typeface="Times New Roman" pitchFamily="18" charset="0"/>
                <a:cs typeface="Times New Roman" pitchFamily="18" charset="0"/>
              </a:rPr>
              <a:t>La severità si correla a IA maggiore</a:t>
            </a:r>
          </a:p>
          <a:p>
            <a:endParaRPr lang="it-IT" dirty="0">
              <a:latin typeface="Times New Roman" pitchFamily="18" charset="0"/>
              <a:cs typeface="Times New Roman" pitchFamily="18" charset="0"/>
            </a:endParaRPr>
          </a:p>
          <a:p>
            <a:r>
              <a:rPr lang="it-IT" b="1" dirty="0" smtClean="0">
                <a:latin typeface="Times New Roman" pitchFamily="18" charset="0"/>
                <a:cs typeface="Times New Roman" pitchFamily="18" charset="0"/>
              </a:rPr>
              <a:t>COARTAZIONE AORTICA</a:t>
            </a:r>
          </a:p>
          <a:p>
            <a:r>
              <a:rPr lang="it-IT" dirty="0" smtClean="0">
                <a:latin typeface="Times New Roman" pitchFamily="18" charset="0"/>
                <a:cs typeface="Times New Roman" pitchFamily="18" charset="0"/>
              </a:rPr>
              <a:t>Persino dopo la correzione chirurgica può persistere l’ipertensione</a:t>
            </a:r>
            <a:endParaRPr lang="it-IT" dirty="0">
              <a:latin typeface="Times New Roman" pitchFamily="18" charset="0"/>
              <a:cs typeface="Times New Roman" pitchFamily="18" charset="0"/>
            </a:endParaRPr>
          </a:p>
        </p:txBody>
      </p:sp>
      <p:sp>
        <p:nvSpPr>
          <p:cNvPr id="6" name="CasellaDiTesto 5"/>
          <p:cNvSpPr txBox="1"/>
          <p:nvPr/>
        </p:nvSpPr>
        <p:spPr>
          <a:xfrm>
            <a:off x="112417" y="4943315"/>
            <a:ext cx="9245929" cy="1200329"/>
          </a:xfrm>
          <a:prstGeom prst="rect">
            <a:avLst/>
          </a:prstGeom>
          <a:noFill/>
        </p:spPr>
        <p:txBody>
          <a:bodyPr wrap="none" rtlCol="0">
            <a:spAutoFit/>
          </a:bodyPr>
          <a:lstStyle/>
          <a:p>
            <a:r>
              <a:rPr lang="it-IT" b="1" dirty="0" smtClean="0">
                <a:latin typeface="Times New Roman" pitchFamily="18" charset="0"/>
                <a:cs typeface="Times New Roman" pitchFamily="18" charset="0"/>
              </a:rPr>
              <a:t>CAUSE ENDOCRINE</a:t>
            </a:r>
          </a:p>
          <a:p>
            <a:r>
              <a:rPr lang="it-IT" dirty="0" err="1" smtClean="0">
                <a:latin typeface="Times New Roman" pitchFamily="18" charset="0"/>
                <a:cs typeface="Times New Roman" pitchFamily="18" charset="0"/>
              </a:rPr>
              <a:t>Iperaldosteronismo</a:t>
            </a:r>
            <a:endParaRPr lang="it-IT" dirty="0" smtClean="0">
              <a:latin typeface="Times New Roman" pitchFamily="18" charset="0"/>
              <a:cs typeface="Times New Roman" pitchFamily="18" charset="0"/>
            </a:endParaRPr>
          </a:p>
          <a:p>
            <a:r>
              <a:rPr lang="it-IT" dirty="0" smtClean="0">
                <a:latin typeface="Times New Roman" pitchFamily="18" charset="0"/>
                <a:cs typeface="Times New Roman" pitchFamily="18" charset="0"/>
              </a:rPr>
              <a:t>Ipertiroidismo</a:t>
            </a:r>
          </a:p>
          <a:p>
            <a:r>
              <a:rPr lang="it-IT" dirty="0" smtClean="0">
                <a:latin typeface="Times New Roman" pitchFamily="18" charset="0"/>
                <a:cs typeface="Times New Roman" pitchFamily="18" charset="0"/>
              </a:rPr>
              <a:t>Convulsioni e aumento della pressione endocranica sono cause comuni di ipertensione episodica</a:t>
            </a:r>
            <a:endParaRPr lang="it-IT" dirty="0">
              <a:latin typeface="Times New Roman" pitchFamily="18" charset="0"/>
              <a:cs typeface="Times New Roman" pitchFamily="18"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500034" y="285728"/>
            <a:ext cx="4985083" cy="2585323"/>
          </a:xfrm>
          <a:prstGeom prst="rect">
            <a:avLst/>
          </a:prstGeom>
          <a:noFill/>
        </p:spPr>
        <p:txBody>
          <a:bodyPr wrap="none" rtlCol="0">
            <a:spAutoFit/>
          </a:bodyPr>
          <a:lstStyle/>
          <a:p>
            <a:r>
              <a:rPr lang="it-IT" b="1" dirty="0" smtClean="0">
                <a:latin typeface="Times New Roman" pitchFamily="18" charset="0"/>
                <a:cs typeface="Times New Roman" pitchFamily="18" charset="0"/>
              </a:rPr>
              <a:t>IATROGENA</a:t>
            </a:r>
          </a:p>
          <a:p>
            <a:r>
              <a:rPr lang="it-IT" i="1" u="sng" dirty="0" smtClean="0">
                <a:latin typeface="Times New Roman" pitchFamily="18" charset="0"/>
                <a:cs typeface="Times New Roman" pitchFamily="18" charset="0"/>
              </a:rPr>
              <a:t>Farmaci somministrati</a:t>
            </a:r>
          </a:p>
          <a:p>
            <a:r>
              <a:rPr lang="it-IT" dirty="0" err="1" smtClean="0">
                <a:latin typeface="Times New Roman" pitchFamily="18" charset="0"/>
                <a:cs typeface="Times New Roman" pitchFamily="18" charset="0"/>
              </a:rPr>
              <a:t>Desametasone</a:t>
            </a:r>
            <a:endParaRPr lang="it-IT" dirty="0" smtClean="0">
              <a:latin typeface="Times New Roman" pitchFamily="18" charset="0"/>
              <a:cs typeface="Times New Roman" pitchFamily="18" charset="0"/>
            </a:endParaRPr>
          </a:p>
          <a:p>
            <a:r>
              <a:rPr lang="it-IT" dirty="0" smtClean="0">
                <a:latin typeface="Times New Roman" pitchFamily="18" charset="0"/>
                <a:cs typeface="Times New Roman" pitchFamily="18" charset="0"/>
              </a:rPr>
              <a:t>Teofillina</a:t>
            </a:r>
          </a:p>
          <a:p>
            <a:r>
              <a:rPr lang="it-IT" dirty="0" err="1" smtClean="0">
                <a:latin typeface="Times New Roman" pitchFamily="18" charset="0"/>
                <a:cs typeface="Times New Roman" pitchFamily="18" charset="0"/>
              </a:rPr>
              <a:t>Pancuronio</a:t>
            </a:r>
            <a:endParaRPr lang="it-IT" dirty="0" smtClean="0">
              <a:latin typeface="Times New Roman" pitchFamily="18" charset="0"/>
              <a:cs typeface="Times New Roman" pitchFamily="18" charset="0"/>
            </a:endParaRPr>
          </a:p>
          <a:p>
            <a:r>
              <a:rPr lang="it-IT" dirty="0" smtClean="0">
                <a:latin typeface="Times New Roman" pitchFamily="18" charset="0"/>
                <a:cs typeface="Times New Roman" pitchFamily="18" charset="0"/>
              </a:rPr>
              <a:t>Caffeina</a:t>
            </a:r>
          </a:p>
          <a:p>
            <a:r>
              <a:rPr lang="it-IT" i="1" u="sng" dirty="0" smtClean="0">
                <a:latin typeface="Times New Roman" pitchFamily="18" charset="0"/>
                <a:cs typeface="Times New Roman" pitchFamily="18" charset="0"/>
              </a:rPr>
              <a:t>Prolungata </a:t>
            </a:r>
            <a:r>
              <a:rPr lang="it-IT" i="1" u="sng" dirty="0" err="1" smtClean="0">
                <a:latin typeface="Times New Roman" pitchFamily="18" charset="0"/>
                <a:cs typeface="Times New Roman" pitchFamily="18" charset="0"/>
              </a:rPr>
              <a:t>NPT</a:t>
            </a:r>
            <a:endParaRPr lang="it-IT" i="1" u="sng" dirty="0" smtClean="0">
              <a:latin typeface="Times New Roman" pitchFamily="18" charset="0"/>
              <a:cs typeface="Times New Roman" pitchFamily="18" charset="0"/>
            </a:endParaRPr>
          </a:p>
          <a:p>
            <a:r>
              <a:rPr lang="it-IT" dirty="0" smtClean="0">
                <a:latin typeface="Times New Roman" pitchFamily="18" charset="0"/>
                <a:cs typeface="Times New Roman" pitchFamily="18" charset="0"/>
              </a:rPr>
              <a:t>Porta a sovraccarico di Sali e acqua - </a:t>
            </a:r>
            <a:r>
              <a:rPr lang="it-IT" dirty="0" err="1" smtClean="0">
                <a:latin typeface="Times New Roman" pitchFamily="18" charset="0"/>
                <a:cs typeface="Times New Roman" pitchFamily="18" charset="0"/>
              </a:rPr>
              <a:t>Ipercalcemia</a:t>
            </a:r>
            <a:endParaRPr lang="it-IT" dirty="0" smtClean="0">
              <a:latin typeface="Times New Roman" pitchFamily="18" charset="0"/>
              <a:cs typeface="Times New Roman" pitchFamily="18" charset="0"/>
            </a:endParaRPr>
          </a:p>
          <a:p>
            <a:endParaRPr lang="it-IT" dirty="0"/>
          </a:p>
        </p:txBody>
      </p:sp>
      <p:sp>
        <p:nvSpPr>
          <p:cNvPr id="5" name="CasellaDiTesto 4"/>
          <p:cNvSpPr txBox="1"/>
          <p:nvPr/>
        </p:nvSpPr>
        <p:spPr>
          <a:xfrm>
            <a:off x="571472" y="3214686"/>
            <a:ext cx="4020011" cy="923330"/>
          </a:xfrm>
          <a:prstGeom prst="rect">
            <a:avLst/>
          </a:prstGeom>
          <a:noFill/>
        </p:spPr>
        <p:txBody>
          <a:bodyPr wrap="none" rtlCol="0">
            <a:spAutoFit/>
          </a:bodyPr>
          <a:lstStyle/>
          <a:p>
            <a:r>
              <a:rPr lang="it-IT" b="1" dirty="0" smtClean="0">
                <a:latin typeface="Times New Roman" pitchFamily="18" charset="0"/>
                <a:cs typeface="Times New Roman" pitchFamily="18" charset="0"/>
              </a:rPr>
              <a:t>CAUSE MATERNE</a:t>
            </a:r>
          </a:p>
          <a:p>
            <a:r>
              <a:rPr lang="it-IT" dirty="0" smtClean="0">
                <a:latin typeface="Times New Roman" pitchFamily="18" charset="0"/>
                <a:cs typeface="Times New Roman" pitchFamily="18" charset="0"/>
              </a:rPr>
              <a:t>Uso di cocaina: </a:t>
            </a:r>
            <a:r>
              <a:rPr lang="it-IT" dirty="0" err="1" smtClean="0">
                <a:latin typeface="Times New Roman" pitchFamily="18" charset="0"/>
                <a:cs typeface="Times New Roman" pitchFamily="18" charset="0"/>
              </a:rPr>
              <a:t>harm</a:t>
            </a:r>
            <a:r>
              <a:rPr lang="it-IT" dirty="0" smtClean="0">
                <a:latin typeface="Times New Roman" pitchFamily="18" charset="0"/>
                <a:cs typeface="Times New Roman" pitchFamily="18" charset="0"/>
              </a:rPr>
              <a:t> the </a:t>
            </a:r>
            <a:r>
              <a:rPr lang="it-IT" dirty="0" err="1" smtClean="0">
                <a:latin typeface="Times New Roman" pitchFamily="18" charset="0"/>
                <a:cs typeface="Times New Roman" pitchFamily="18" charset="0"/>
              </a:rPr>
              <a:t>developing</a:t>
            </a:r>
            <a:r>
              <a:rPr lang="it-IT" dirty="0" smtClean="0">
                <a:latin typeface="Times New Roman" pitchFamily="18" charset="0"/>
                <a:cs typeface="Times New Roman" pitchFamily="18" charset="0"/>
              </a:rPr>
              <a:t> reni</a:t>
            </a:r>
          </a:p>
          <a:p>
            <a:r>
              <a:rPr lang="it-IT" dirty="0" smtClean="0">
                <a:latin typeface="Times New Roman" pitchFamily="18" charset="0"/>
                <a:cs typeface="Times New Roman" pitchFamily="18" charset="0"/>
              </a:rPr>
              <a:t>Uso di eroina: con </a:t>
            </a:r>
            <a:r>
              <a:rPr lang="it-IT" dirty="0" err="1" smtClean="0">
                <a:latin typeface="Times New Roman" pitchFamily="18" charset="0"/>
                <a:cs typeface="Times New Roman" pitchFamily="18" charset="0"/>
              </a:rPr>
              <a:t>withdrawal</a:t>
            </a:r>
            <a:r>
              <a:rPr lang="it-IT" dirty="0" smtClean="0">
                <a:latin typeface="Times New Roman" pitchFamily="18" charset="0"/>
                <a:cs typeface="Times New Roman" pitchFamily="18" charset="0"/>
              </a:rPr>
              <a:t> neonatale </a:t>
            </a:r>
          </a:p>
        </p:txBody>
      </p:sp>
      <p:sp>
        <p:nvSpPr>
          <p:cNvPr id="6" name="CasellaDiTesto 5"/>
          <p:cNvSpPr txBox="1"/>
          <p:nvPr/>
        </p:nvSpPr>
        <p:spPr>
          <a:xfrm>
            <a:off x="500034" y="4714884"/>
            <a:ext cx="4474302" cy="1754326"/>
          </a:xfrm>
          <a:prstGeom prst="rect">
            <a:avLst/>
          </a:prstGeom>
          <a:noFill/>
        </p:spPr>
        <p:txBody>
          <a:bodyPr wrap="none" rtlCol="0">
            <a:spAutoFit/>
          </a:bodyPr>
          <a:lstStyle/>
          <a:p>
            <a:r>
              <a:rPr lang="it-IT" b="1" dirty="0" smtClean="0">
                <a:latin typeface="Times New Roman" pitchFamily="18" charset="0"/>
                <a:cs typeface="Times New Roman" pitchFamily="18" charset="0"/>
              </a:rPr>
              <a:t>TUMORI</a:t>
            </a:r>
          </a:p>
          <a:p>
            <a:r>
              <a:rPr lang="it-IT" dirty="0" smtClean="0">
                <a:latin typeface="Times New Roman" pitchFamily="18" charset="0"/>
                <a:cs typeface="Times New Roman" pitchFamily="18" charset="0"/>
              </a:rPr>
              <a:t>Da compressione dei vasi renali e degli ureteri</a:t>
            </a:r>
          </a:p>
          <a:p>
            <a:r>
              <a:rPr lang="it-IT" dirty="0" smtClean="0">
                <a:latin typeface="Times New Roman" pitchFamily="18" charset="0"/>
                <a:cs typeface="Times New Roman" pitchFamily="18" charset="0"/>
              </a:rPr>
              <a:t>Produzione di sostanze vasoattive</a:t>
            </a:r>
          </a:p>
          <a:p>
            <a:r>
              <a:rPr lang="it-IT" dirty="0" err="1" smtClean="0">
                <a:latin typeface="Times New Roman" pitchFamily="18" charset="0"/>
                <a:cs typeface="Times New Roman" pitchFamily="18" charset="0"/>
              </a:rPr>
              <a:t>--</a:t>
            </a:r>
            <a:r>
              <a:rPr lang="it-IT" dirty="0" smtClean="0">
                <a:latin typeface="Times New Roman" pitchFamily="18" charset="0"/>
                <a:cs typeface="Times New Roman" pitchFamily="18" charset="0"/>
              </a:rPr>
              <a:t> Neuroblastoma</a:t>
            </a:r>
          </a:p>
          <a:p>
            <a:r>
              <a:rPr lang="it-IT" dirty="0" err="1" smtClean="0">
                <a:latin typeface="Times New Roman" pitchFamily="18" charset="0"/>
                <a:cs typeface="Times New Roman" pitchFamily="18" charset="0"/>
              </a:rPr>
              <a:t>--</a:t>
            </a:r>
            <a:r>
              <a:rPr lang="it-IT" dirty="0" smtClean="0">
                <a:latin typeface="Times New Roman" pitchFamily="18" charset="0"/>
                <a:cs typeface="Times New Roman" pitchFamily="18" charset="0"/>
              </a:rPr>
              <a:t> Tumore di </a:t>
            </a:r>
            <a:r>
              <a:rPr lang="it-IT" dirty="0" err="1" smtClean="0">
                <a:latin typeface="Times New Roman" pitchFamily="18" charset="0"/>
                <a:cs typeface="Times New Roman" pitchFamily="18" charset="0"/>
              </a:rPr>
              <a:t>Wilms</a:t>
            </a:r>
            <a:endParaRPr lang="it-IT" dirty="0" smtClean="0">
              <a:latin typeface="Times New Roman" pitchFamily="18" charset="0"/>
              <a:cs typeface="Times New Roman" pitchFamily="18" charset="0"/>
            </a:endParaRPr>
          </a:p>
          <a:p>
            <a:r>
              <a:rPr lang="it-IT" dirty="0" err="1" smtClean="0">
                <a:latin typeface="Times New Roman" pitchFamily="18" charset="0"/>
                <a:cs typeface="Times New Roman" pitchFamily="18" charset="0"/>
              </a:rPr>
              <a:t>--</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Nefroma</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mesoblastico</a:t>
            </a:r>
            <a:endParaRPr lang="it-IT" dirty="0">
              <a:latin typeface="Times New Roman" pitchFamily="18" charset="0"/>
              <a:cs typeface="Times New Roman" pitchFamily="18"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388987" y="142852"/>
            <a:ext cx="4040401" cy="1754326"/>
          </a:xfrm>
          <a:prstGeom prst="rect">
            <a:avLst/>
          </a:prstGeom>
          <a:noFill/>
        </p:spPr>
        <p:txBody>
          <a:bodyPr wrap="none" rtlCol="0">
            <a:spAutoFit/>
          </a:bodyPr>
          <a:lstStyle/>
          <a:p>
            <a:r>
              <a:rPr lang="it-IT" b="1" u="sng" dirty="0" smtClean="0">
                <a:latin typeface="Times New Roman" pitchFamily="18" charset="0"/>
                <a:cs typeface="Times New Roman" pitchFamily="18" charset="0"/>
              </a:rPr>
              <a:t>Trattamento in acuto (crisi ipertensive)</a:t>
            </a:r>
          </a:p>
          <a:p>
            <a:r>
              <a:rPr lang="it-IT" b="1" u="sng" dirty="0" smtClean="0">
                <a:latin typeface="Times New Roman" pitchFamily="18" charset="0"/>
                <a:cs typeface="Times New Roman" pitchFamily="18" charset="0"/>
              </a:rPr>
              <a:t>Infusione continua endovena</a:t>
            </a:r>
          </a:p>
          <a:p>
            <a:pPr>
              <a:buFont typeface="Arial" pitchFamily="34" charset="0"/>
              <a:buChar char="•"/>
            </a:pPr>
            <a:r>
              <a:rPr lang="it-IT" dirty="0" err="1" smtClean="0">
                <a:latin typeface="Times New Roman" pitchFamily="18" charset="0"/>
                <a:cs typeface="Times New Roman" pitchFamily="18" charset="0"/>
              </a:rPr>
              <a:t>Nicardipina</a:t>
            </a:r>
            <a:endParaRPr lang="it-IT" dirty="0" smtClean="0">
              <a:latin typeface="Times New Roman" pitchFamily="18" charset="0"/>
              <a:cs typeface="Times New Roman" pitchFamily="18" charset="0"/>
            </a:endParaRPr>
          </a:p>
          <a:p>
            <a:pPr>
              <a:buFont typeface="Arial" pitchFamily="34" charset="0"/>
              <a:buChar char="•"/>
            </a:pPr>
            <a:r>
              <a:rPr lang="it-IT" dirty="0" err="1" smtClean="0">
                <a:latin typeface="Times New Roman" pitchFamily="18" charset="0"/>
                <a:cs typeface="Times New Roman" pitchFamily="18" charset="0"/>
              </a:rPr>
              <a:t>Nitroprussiato</a:t>
            </a:r>
            <a:endParaRPr lang="it-IT" dirty="0" smtClean="0">
              <a:latin typeface="Times New Roman" pitchFamily="18" charset="0"/>
              <a:cs typeface="Times New Roman" pitchFamily="18" charset="0"/>
            </a:endParaRPr>
          </a:p>
          <a:p>
            <a:pPr>
              <a:buFont typeface="Arial" pitchFamily="34" charset="0"/>
              <a:buChar char="•"/>
            </a:pPr>
            <a:r>
              <a:rPr lang="it-IT" dirty="0" err="1" smtClean="0">
                <a:latin typeface="Times New Roman" pitchFamily="18" charset="0"/>
                <a:cs typeface="Times New Roman" pitchFamily="18" charset="0"/>
              </a:rPr>
              <a:t>Labetalolo</a:t>
            </a:r>
            <a:endParaRPr lang="it-IT" dirty="0" smtClean="0">
              <a:latin typeface="Times New Roman" pitchFamily="18" charset="0"/>
              <a:cs typeface="Times New Roman" pitchFamily="18" charset="0"/>
            </a:endParaRPr>
          </a:p>
          <a:p>
            <a:r>
              <a:rPr lang="it-IT" dirty="0" smtClean="0">
                <a:latin typeface="Times New Roman" pitchFamily="18" charset="0"/>
                <a:cs typeface="Times New Roman" pitchFamily="18" charset="0"/>
              </a:rPr>
              <a:t>Monitoraggio stretto ogni </a:t>
            </a:r>
            <a:r>
              <a:rPr lang="it-IT" dirty="0" err="1" smtClean="0">
                <a:latin typeface="Times New Roman" pitchFamily="18" charset="0"/>
                <a:cs typeface="Times New Roman" pitchFamily="18" charset="0"/>
              </a:rPr>
              <a:t>10-15</a:t>
            </a:r>
            <a:r>
              <a:rPr lang="it-IT" dirty="0" smtClean="0">
                <a:latin typeface="Times New Roman" pitchFamily="18" charset="0"/>
                <a:cs typeface="Times New Roman" pitchFamily="18" charset="0"/>
              </a:rPr>
              <a:t> minuti</a:t>
            </a:r>
          </a:p>
        </p:txBody>
      </p:sp>
      <p:sp>
        <p:nvSpPr>
          <p:cNvPr id="6" name="CasellaDiTesto 5"/>
          <p:cNvSpPr txBox="1"/>
          <p:nvPr/>
        </p:nvSpPr>
        <p:spPr>
          <a:xfrm>
            <a:off x="142844" y="1928802"/>
            <a:ext cx="8770350" cy="3970318"/>
          </a:xfrm>
          <a:prstGeom prst="rect">
            <a:avLst/>
          </a:prstGeom>
          <a:noFill/>
        </p:spPr>
        <p:txBody>
          <a:bodyPr wrap="none" rtlCol="0">
            <a:spAutoFit/>
          </a:bodyPr>
          <a:lstStyle/>
          <a:p>
            <a:r>
              <a:rPr lang="it-IT" b="1" i="1" dirty="0" err="1" smtClean="0">
                <a:latin typeface="Times New Roman" pitchFamily="18" charset="0"/>
                <a:cs typeface="Times New Roman" pitchFamily="18" charset="0"/>
              </a:rPr>
              <a:t>Nicardipina</a:t>
            </a:r>
            <a:endParaRPr lang="it-IT" b="1" i="1" dirty="0" smtClean="0">
              <a:latin typeface="Times New Roman" pitchFamily="18" charset="0"/>
              <a:cs typeface="Times New Roman" pitchFamily="18" charset="0"/>
            </a:endParaRPr>
          </a:p>
          <a:p>
            <a:r>
              <a:rPr lang="it-IT" dirty="0" err="1" smtClean="0">
                <a:latin typeface="Times New Roman" pitchFamily="18" charset="0"/>
                <a:cs typeface="Times New Roman" pitchFamily="18" charset="0"/>
              </a:rPr>
              <a:t>Blaccante</a:t>
            </a:r>
            <a:r>
              <a:rPr lang="it-IT" dirty="0" smtClean="0">
                <a:latin typeface="Times New Roman" pitchFamily="18" charset="0"/>
                <a:cs typeface="Times New Roman" pitchFamily="18" charset="0"/>
              </a:rPr>
              <a:t> dei canali del calcio</a:t>
            </a:r>
          </a:p>
          <a:p>
            <a:r>
              <a:rPr lang="it-IT" dirty="0" smtClean="0">
                <a:latin typeface="Times New Roman" pitchFamily="18" charset="0"/>
                <a:cs typeface="Times New Roman" pitchFamily="18" charset="0"/>
              </a:rPr>
              <a:t>Vasodilatatore periferico</a:t>
            </a:r>
          </a:p>
          <a:p>
            <a:r>
              <a:rPr lang="it-IT" dirty="0" smtClean="0">
                <a:latin typeface="Times New Roman" pitchFamily="18" charset="0"/>
                <a:cs typeface="Times New Roman" pitchFamily="18" charset="0"/>
              </a:rPr>
              <a:t>Emivita breve: </a:t>
            </a:r>
            <a:r>
              <a:rPr lang="it-IT" dirty="0" err="1" smtClean="0">
                <a:latin typeface="Times New Roman" pitchFamily="18" charset="0"/>
                <a:cs typeface="Times New Roman" pitchFamily="18" charset="0"/>
              </a:rPr>
              <a:t>10-15</a:t>
            </a:r>
            <a:r>
              <a:rPr lang="it-IT" dirty="0" smtClean="0">
                <a:latin typeface="Times New Roman" pitchFamily="18" charset="0"/>
                <a:cs typeface="Times New Roman" pitchFamily="18" charset="0"/>
              </a:rPr>
              <a:t> minuti</a:t>
            </a:r>
          </a:p>
          <a:p>
            <a:endParaRPr lang="it-IT" dirty="0" smtClean="0">
              <a:latin typeface="Times New Roman" pitchFamily="18" charset="0"/>
              <a:cs typeface="Times New Roman" pitchFamily="18" charset="0"/>
            </a:endParaRPr>
          </a:p>
          <a:p>
            <a:r>
              <a:rPr lang="it-IT" b="1" i="1" dirty="0" err="1" smtClean="0">
                <a:latin typeface="Times New Roman" pitchFamily="18" charset="0"/>
                <a:cs typeface="Times New Roman" pitchFamily="18" charset="0"/>
              </a:rPr>
              <a:t>Nitroprussiato</a:t>
            </a:r>
            <a:endParaRPr lang="it-IT" b="1" i="1" dirty="0" smtClean="0">
              <a:latin typeface="Times New Roman" pitchFamily="18" charset="0"/>
              <a:cs typeface="Times New Roman" pitchFamily="18" charset="0"/>
            </a:endParaRPr>
          </a:p>
          <a:p>
            <a:r>
              <a:rPr lang="it-IT" dirty="0" smtClean="0">
                <a:latin typeface="Times New Roman" pitchFamily="18" charset="0"/>
                <a:cs typeface="Times New Roman" pitchFamily="18" charset="0"/>
              </a:rPr>
              <a:t>Potente vasodilatatore</a:t>
            </a:r>
          </a:p>
          <a:p>
            <a:r>
              <a:rPr lang="it-IT" dirty="0" smtClean="0">
                <a:latin typeface="Times New Roman" pitchFamily="18" charset="0"/>
                <a:cs typeface="Times New Roman" pitchFamily="18" charset="0"/>
              </a:rPr>
              <a:t>Rapido inizio dell’azione con effetto di breve durata </a:t>
            </a:r>
          </a:p>
          <a:p>
            <a:r>
              <a:rPr lang="it-IT" dirty="0" smtClean="0">
                <a:latin typeface="Times New Roman" pitchFamily="18" charset="0"/>
                <a:cs typeface="Times New Roman" pitchFamily="18" charset="0"/>
              </a:rPr>
              <a:t>Complicazioni: </a:t>
            </a:r>
            <a:r>
              <a:rPr lang="it-IT" dirty="0" err="1" smtClean="0">
                <a:latin typeface="Times New Roman" pitchFamily="18" charset="0"/>
                <a:cs typeface="Times New Roman" pitchFamily="18" charset="0"/>
              </a:rPr>
              <a:t>ipiotensione</a:t>
            </a:r>
            <a:r>
              <a:rPr lang="it-IT" dirty="0" smtClean="0">
                <a:latin typeface="Times New Roman" pitchFamily="18" charset="0"/>
                <a:cs typeface="Times New Roman" pitchFamily="18" charset="0"/>
              </a:rPr>
              <a:t> grave e tossicità da </a:t>
            </a:r>
            <a:r>
              <a:rPr lang="it-IT" dirty="0" err="1" smtClean="0">
                <a:latin typeface="Times New Roman" pitchFamily="18" charset="0"/>
                <a:cs typeface="Times New Roman" pitchFamily="18" charset="0"/>
              </a:rPr>
              <a:t>tiocianato</a:t>
            </a:r>
            <a:endParaRPr lang="it-IT" dirty="0" smtClean="0">
              <a:latin typeface="Times New Roman" pitchFamily="18" charset="0"/>
              <a:cs typeface="Times New Roman" pitchFamily="18" charset="0"/>
            </a:endParaRPr>
          </a:p>
          <a:p>
            <a:endParaRPr lang="it-IT" dirty="0" smtClean="0">
              <a:latin typeface="Times New Roman" pitchFamily="18" charset="0"/>
              <a:cs typeface="Times New Roman" pitchFamily="18" charset="0"/>
            </a:endParaRPr>
          </a:p>
          <a:p>
            <a:r>
              <a:rPr lang="it-IT" b="1" dirty="0" err="1" smtClean="0">
                <a:latin typeface="Times New Roman" pitchFamily="18" charset="0"/>
                <a:cs typeface="Times New Roman" pitchFamily="18" charset="0"/>
              </a:rPr>
              <a:t>Labetalolo</a:t>
            </a:r>
            <a:endParaRPr lang="it-IT" b="1" dirty="0" smtClean="0">
              <a:latin typeface="Times New Roman" pitchFamily="18" charset="0"/>
              <a:cs typeface="Times New Roman" pitchFamily="18" charset="0"/>
            </a:endParaRPr>
          </a:p>
          <a:p>
            <a:pPr>
              <a:buFont typeface="Symbol"/>
              <a:buChar char="a"/>
            </a:pPr>
            <a:r>
              <a:rPr lang="it-IT" dirty="0" smtClean="0">
                <a:latin typeface="Times New Roman" pitchFamily="18" charset="0"/>
                <a:cs typeface="Times New Roman" pitchFamily="18" charset="0"/>
                <a:sym typeface="Symbol"/>
              </a:rPr>
              <a:t>e  bloccante</a:t>
            </a:r>
          </a:p>
          <a:p>
            <a:r>
              <a:rPr lang="it-IT" dirty="0" smtClean="0">
                <a:latin typeface="Times New Roman" pitchFamily="18" charset="0"/>
                <a:cs typeface="Times New Roman" pitchFamily="18" charset="0"/>
                <a:sym typeface="Symbol"/>
              </a:rPr>
              <a:t>Durata di azione: </a:t>
            </a:r>
            <a:r>
              <a:rPr lang="it-IT" dirty="0" err="1" smtClean="0">
                <a:latin typeface="Times New Roman" pitchFamily="18" charset="0"/>
                <a:cs typeface="Times New Roman" pitchFamily="18" charset="0"/>
                <a:sym typeface="Symbol"/>
              </a:rPr>
              <a:t>2-3</a:t>
            </a:r>
            <a:r>
              <a:rPr lang="it-IT" dirty="0" smtClean="0">
                <a:latin typeface="Times New Roman" pitchFamily="18" charset="0"/>
                <a:cs typeface="Times New Roman" pitchFamily="18" charset="0"/>
                <a:sym typeface="Symbol"/>
              </a:rPr>
              <a:t> ore</a:t>
            </a:r>
          </a:p>
          <a:p>
            <a:r>
              <a:rPr lang="it-IT" dirty="0" smtClean="0">
                <a:latin typeface="Times New Roman" pitchFamily="18" charset="0"/>
                <a:cs typeface="Times New Roman" pitchFamily="18" charset="0"/>
                <a:sym typeface="Symbol"/>
              </a:rPr>
              <a:t>Non causa tachicardia, vasodilatazione cerebrale o cambiamenti nella pressione endocranica </a:t>
            </a:r>
            <a:endParaRPr lang="it-IT" dirty="0">
              <a:latin typeface="Times New Roman" pitchFamily="18" charset="0"/>
              <a:cs typeface="Times New Roman" pitchFamily="18" charset="0"/>
            </a:endParaRPr>
          </a:p>
        </p:txBody>
      </p:sp>
      <p:sp>
        <p:nvSpPr>
          <p:cNvPr id="7" name="CasellaDiTesto 6"/>
          <p:cNvSpPr txBox="1"/>
          <p:nvPr/>
        </p:nvSpPr>
        <p:spPr>
          <a:xfrm>
            <a:off x="1077340" y="6143644"/>
            <a:ext cx="6609502" cy="369332"/>
          </a:xfrm>
          <a:prstGeom prst="rect">
            <a:avLst/>
          </a:prstGeom>
          <a:noFill/>
        </p:spPr>
        <p:txBody>
          <a:bodyPr wrap="none" rtlCol="0">
            <a:spAutoFit/>
          </a:bodyPr>
          <a:lstStyle/>
          <a:p>
            <a:r>
              <a:rPr lang="it-IT" b="1" dirty="0" smtClean="0">
                <a:latin typeface="Times New Roman" pitchFamily="18" charset="0"/>
                <a:cs typeface="Times New Roman" pitchFamily="18" charset="0"/>
              </a:rPr>
              <a:t>In casi meno gravi: </a:t>
            </a:r>
            <a:r>
              <a:rPr lang="it-IT" dirty="0" smtClean="0">
                <a:latin typeface="Times New Roman" pitchFamily="18" charset="0"/>
                <a:cs typeface="Times New Roman" pitchFamily="18" charset="0"/>
              </a:rPr>
              <a:t>ACE inibitori (</a:t>
            </a:r>
            <a:r>
              <a:rPr lang="it-IT" dirty="0" err="1" smtClean="0">
                <a:latin typeface="Times New Roman" pitchFamily="18" charset="0"/>
                <a:cs typeface="Times New Roman" pitchFamily="18" charset="0"/>
              </a:rPr>
              <a:t>Captopril</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Enalapril</a:t>
            </a:r>
            <a:r>
              <a:rPr lang="it-IT" dirty="0" smtClean="0">
                <a:latin typeface="Times New Roman" pitchFamily="18" charset="0"/>
                <a:cs typeface="Times New Roman" pitchFamily="18" charset="0"/>
              </a:rPr>
              <a:t>)  o Diuretici </a:t>
            </a:r>
            <a:endParaRPr lang="it-IT" dirty="0">
              <a:latin typeface="Times New Roman" pitchFamily="18" charset="0"/>
              <a:cs typeface="Times New Roman" pitchFamily="18"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500034" y="285728"/>
            <a:ext cx="4985083" cy="2585323"/>
          </a:xfrm>
          <a:prstGeom prst="rect">
            <a:avLst/>
          </a:prstGeom>
          <a:noFill/>
        </p:spPr>
        <p:txBody>
          <a:bodyPr wrap="none" rtlCol="0">
            <a:spAutoFit/>
          </a:bodyPr>
          <a:lstStyle/>
          <a:p>
            <a:r>
              <a:rPr lang="it-IT" b="1" dirty="0" smtClean="0">
                <a:latin typeface="Times New Roman" pitchFamily="18" charset="0"/>
                <a:cs typeface="Times New Roman" pitchFamily="18" charset="0"/>
              </a:rPr>
              <a:t>IATROGENA</a:t>
            </a:r>
          </a:p>
          <a:p>
            <a:r>
              <a:rPr lang="it-IT" i="1" u="sng" dirty="0" smtClean="0">
                <a:latin typeface="Times New Roman" pitchFamily="18" charset="0"/>
                <a:cs typeface="Times New Roman" pitchFamily="18" charset="0"/>
              </a:rPr>
              <a:t>Farmaci somministrati</a:t>
            </a:r>
          </a:p>
          <a:p>
            <a:r>
              <a:rPr lang="it-IT" dirty="0" err="1" smtClean="0">
                <a:latin typeface="Times New Roman" pitchFamily="18" charset="0"/>
                <a:cs typeface="Times New Roman" pitchFamily="18" charset="0"/>
              </a:rPr>
              <a:t>Desametasone</a:t>
            </a:r>
            <a:endParaRPr lang="it-IT" dirty="0" smtClean="0">
              <a:latin typeface="Times New Roman" pitchFamily="18" charset="0"/>
              <a:cs typeface="Times New Roman" pitchFamily="18" charset="0"/>
            </a:endParaRPr>
          </a:p>
          <a:p>
            <a:r>
              <a:rPr lang="it-IT" dirty="0" smtClean="0">
                <a:latin typeface="Times New Roman" pitchFamily="18" charset="0"/>
                <a:cs typeface="Times New Roman" pitchFamily="18" charset="0"/>
              </a:rPr>
              <a:t>Teofillina</a:t>
            </a:r>
          </a:p>
          <a:p>
            <a:r>
              <a:rPr lang="it-IT" dirty="0" err="1" smtClean="0">
                <a:latin typeface="Times New Roman" pitchFamily="18" charset="0"/>
                <a:cs typeface="Times New Roman" pitchFamily="18" charset="0"/>
              </a:rPr>
              <a:t>Pancuronio</a:t>
            </a:r>
            <a:endParaRPr lang="it-IT" dirty="0" smtClean="0">
              <a:latin typeface="Times New Roman" pitchFamily="18" charset="0"/>
              <a:cs typeface="Times New Roman" pitchFamily="18" charset="0"/>
            </a:endParaRPr>
          </a:p>
          <a:p>
            <a:r>
              <a:rPr lang="it-IT" dirty="0" smtClean="0">
                <a:latin typeface="Times New Roman" pitchFamily="18" charset="0"/>
                <a:cs typeface="Times New Roman" pitchFamily="18" charset="0"/>
              </a:rPr>
              <a:t>Caffeina</a:t>
            </a:r>
          </a:p>
          <a:p>
            <a:r>
              <a:rPr lang="it-IT" i="1" u="sng" dirty="0" smtClean="0">
                <a:latin typeface="Times New Roman" pitchFamily="18" charset="0"/>
                <a:cs typeface="Times New Roman" pitchFamily="18" charset="0"/>
              </a:rPr>
              <a:t>Prolungata </a:t>
            </a:r>
            <a:r>
              <a:rPr lang="it-IT" i="1" u="sng" dirty="0" err="1" smtClean="0">
                <a:latin typeface="Times New Roman" pitchFamily="18" charset="0"/>
                <a:cs typeface="Times New Roman" pitchFamily="18" charset="0"/>
              </a:rPr>
              <a:t>NPT</a:t>
            </a:r>
            <a:endParaRPr lang="it-IT" i="1" u="sng" dirty="0" smtClean="0">
              <a:latin typeface="Times New Roman" pitchFamily="18" charset="0"/>
              <a:cs typeface="Times New Roman" pitchFamily="18" charset="0"/>
            </a:endParaRPr>
          </a:p>
          <a:p>
            <a:r>
              <a:rPr lang="it-IT" dirty="0" smtClean="0">
                <a:latin typeface="Times New Roman" pitchFamily="18" charset="0"/>
                <a:cs typeface="Times New Roman" pitchFamily="18" charset="0"/>
              </a:rPr>
              <a:t>Porta a sovraccarico di Sali e acqua - </a:t>
            </a:r>
            <a:r>
              <a:rPr lang="it-IT" dirty="0" err="1" smtClean="0">
                <a:latin typeface="Times New Roman" pitchFamily="18" charset="0"/>
                <a:cs typeface="Times New Roman" pitchFamily="18" charset="0"/>
              </a:rPr>
              <a:t>Ipercalcemia</a:t>
            </a:r>
            <a:endParaRPr lang="it-IT" dirty="0" smtClean="0">
              <a:latin typeface="Times New Roman" pitchFamily="18" charset="0"/>
              <a:cs typeface="Times New Roman" pitchFamily="18" charset="0"/>
            </a:endParaRPr>
          </a:p>
          <a:p>
            <a:endParaRPr lang="it-IT" dirty="0"/>
          </a:p>
        </p:txBody>
      </p:sp>
      <p:sp>
        <p:nvSpPr>
          <p:cNvPr id="5" name="CasellaDiTesto 4"/>
          <p:cNvSpPr txBox="1"/>
          <p:nvPr/>
        </p:nvSpPr>
        <p:spPr>
          <a:xfrm>
            <a:off x="571472" y="3214686"/>
            <a:ext cx="4596130" cy="923330"/>
          </a:xfrm>
          <a:prstGeom prst="rect">
            <a:avLst/>
          </a:prstGeom>
          <a:noFill/>
        </p:spPr>
        <p:txBody>
          <a:bodyPr wrap="none" rtlCol="0">
            <a:spAutoFit/>
          </a:bodyPr>
          <a:lstStyle/>
          <a:p>
            <a:r>
              <a:rPr lang="it-IT" b="1" dirty="0" smtClean="0">
                <a:latin typeface="Times New Roman" pitchFamily="18" charset="0"/>
                <a:cs typeface="Times New Roman" pitchFamily="18" charset="0"/>
              </a:rPr>
              <a:t>CAUSE MATERNE</a:t>
            </a:r>
          </a:p>
          <a:p>
            <a:r>
              <a:rPr lang="it-IT" dirty="0" smtClean="0">
                <a:latin typeface="Times New Roman" pitchFamily="18" charset="0"/>
                <a:cs typeface="Times New Roman" pitchFamily="18" charset="0"/>
              </a:rPr>
              <a:t>Uso di cocaina: </a:t>
            </a:r>
            <a:r>
              <a:rPr lang="it-IT" dirty="0" smtClean="0">
                <a:latin typeface="Times New Roman" pitchFamily="18" charset="0"/>
                <a:cs typeface="Times New Roman" pitchFamily="18" charset="0"/>
              </a:rPr>
              <a:t>danneggia lo sviluppo dei reni</a:t>
            </a:r>
            <a:endParaRPr lang="it-IT" dirty="0" smtClean="0">
              <a:latin typeface="Times New Roman" pitchFamily="18" charset="0"/>
              <a:cs typeface="Times New Roman" pitchFamily="18" charset="0"/>
            </a:endParaRPr>
          </a:p>
          <a:p>
            <a:r>
              <a:rPr lang="it-IT" dirty="0" smtClean="0">
                <a:latin typeface="Times New Roman" pitchFamily="18" charset="0"/>
                <a:cs typeface="Times New Roman" pitchFamily="18" charset="0"/>
              </a:rPr>
              <a:t>Uso di eroina: con </a:t>
            </a:r>
            <a:r>
              <a:rPr lang="it-IT" dirty="0" smtClean="0">
                <a:latin typeface="Times New Roman" pitchFamily="18" charset="0"/>
                <a:cs typeface="Times New Roman" pitchFamily="18" charset="0"/>
              </a:rPr>
              <a:t>crisi di astinenza </a:t>
            </a:r>
            <a:r>
              <a:rPr lang="it-IT" dirty="0" smtClean="0">
                <a:latin typeface="Times New Roman" pitchFamily="18" charset="0"/>
                <a:cs typeface="Times New Roman" pitchFamily="18" charset="0"/>
              </a:rPr>
              <a:t>neonatale </a:t>
            </a:r>
          </a:p>
        </p:txBody>
      </p:sp>
      <p:sp>
        <p:nvSpPr>
          <p:cNvPr id="6" name="CasellaDiTesto 5"/>
          <p:cNvSpPr txBox="1"/>
          <p:nvPr/>
        </p:nvSpPr>
        <p:spPr>
          <a:xfrm>
            <a:off x="500034" y="4714884"/>
            <a:ext cx="4474302" cy="1754326"/>
          </a:xfrm>
          <a:prstGeom prst="rect">
            <a:avLst/>
          </a:prstGeom>
          <a:noFill/>
        </p:spPr>
        <p:txBody>
          <a:bodyPr wrap="none" rtlCol="0">
            <a:spAutoFit/>
          </a:bodyPr>
          <a:lstStyle/>
          <a:p>
            <a:r>
              <a:rPr lang="it-IT" b="1" dirty="0" smtClean="0">
                <a:latin typeface="Times New Roman" pitchFamily="18" charset="0"/>
                <a:cs typeface="Times New Roman" pitchFamily="18" charset="0"/>
              </a:rPr>
              <a:t>TUMORI</a:t>
            </a:r>
          </a:p>
          <a:p>
            <a:r>
              <a:rPr lang="it-IT" dirty="0" smtClean="0">
                <a:latin typeface="Times New Roman" pitchFamily="18" charset="0"/>
                <a:cs typeface="Times New Roman" pitchFamily="18" charset="0"/>
              </a:rPr>
              <a:t>Da compressione dei vasi renali e degli ureteri</a:t>
            </a:r>
          </a:p>
          <a:p>
            <a:r>
              <a:rPr lang="it-IT" dirty="0" smtClean="0">
                <a:latin typeface="Times New Roman" pitchFamily="18" charset="0"/>
                <a:cs typeface="Times New Roman" pitchFamily="18" charset="0"/>
              </a:rPr>
              <a:t>Produzione di sostanze vasoattive</a:t>
            </a:r>
          </a:p>
          <a:p>
            <a:r>
              <a:rPr lang="it-IT" dirty="0" err="1" smtClean="0">
                <a:latin typeface="Times New Roman" pitchFamily="18" charset="0"/>
                <a:cs typeface="Times New Roman" pitchFamily="18" charset="0"/>
              </a:rPr>
              <a:t>--</a:t>
            </a:r>
            <a:r>
              <a:rPr lang="it-IT" dirty="0" smtClean="0">
                <a:latin typeface="Times New Roman" pitchFamily="18" charset="0"/>
                <a:cs typeface="Times New Roman" pitchFamily="18" charset="0"/>
              </a:rPr>
              <a:t> Neuroblastoma</a:t>
            </a:r>
          </a:p>
          <a:p>
            <a:r>
              <a:rPr lang="it-IT" dirty="0" err="1" smtClean="0">
                <a:latin typeface="Times New Roman" pitchFamily="18" charset="0"/>
                <a:cs typeface="Times New Roman" pitchFamily="18" charset="0"/>
              </a:rPr>
              <a:t>--</a:t>
            </a:r>
            <a:r>
              <a:rPr lang="it-IT" dirty="0" smtClean="0">
                <a:latin typeface="Times New Roman" pitchFamily="18" charset="0"/>
                <a:cs typeface="Times New Roman" pitchFamily="18" charset="0"/>
              </a:rPr>
              <a:t> Tumore di </a:t>
            </a:r>
            <a:r>
              <a:rPr lang="it-IT" dirty="0" err="1" smtClean="0">
                <a:latin typeface="Times New Roman" pitchFamily="18" charset="0"/>
                <a:cs typeface="Times New Roman" pitchFamily="18" charset="0"/>
              </a:rPr>
              <a:t>Wilms</a:t>
            </a:r>
            <a:endParaRPr lang="it-IT" dirty="0" smtClean="0">
              <a:latin typeface="Times New Roman" pitchFamily="18" charset="0"/>
              <a:cs typeface="Times New Roman" pitchFamily="18" charset="0"/>
            </a:endParaRPr>
          </a:p>
          <a:p>
            <a:r>
              <a:rPr lang="it-IT" dirty="0" err="1" smtClean="0">
                <a:latin typeface="Times New Roman" pitchFamily="18" charset="0"/>
                <a:cs typeface="Times New Roman" pitchFamily="18" charset="0"/>
              </a:rPr>
              <a:t>--</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Nefroma</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mesoblastico</a:t>
            </a:r>
            <a:endParaRPr lang="it-IT" dirty="0">
              <a:latin typeface="Times New Roman" pitchFamily="18" charset="0"/>
              <a:cs typeface="Times New Roman" pitchFamily="18"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388987" y="142852"/>
            <a:ext cx="4040401" cy="1754326"/>
          </a:xfrm>
          <a:prstGeom prst="rect">
            <a:avLst/>
          </a:prstGeom>
          <a:noFill/>
        </p:spPr>
        <p:txBody>
          <a:bodyPr wrap="none" rtlCol="0">
            <a:spAutoFit/>
          </a:bodyPr>
          <a:lstStyle/>
          <a:p>
            <a:r>
              <a:rPr lang="it-IT" b="1" u="sng" dirty="0" smtClean="0">
                <a:latin typeface="Times New Roman" pitchFamily="18" charset="0"/>
                <a:cs typeface="Times New Roman" pitchFamily="18" charset="0"/>
              </a:rPr>
              <a:t>Trattamento in acuto (crisi ipertensive)</a:t>
            </a:r>
          </a:p>
          <a:p>
            <a:r>
              <a:rPr lang="it-IT" b="1" u="sng" dirty="0" smtClean="0">
                <a:latin typeface="Times New Roman" pitchFamily="18" charset="0"/>
                <a:cs typeface="Times New Roman" pitchFamily="18" charset="0"/>
              </a:rPr>
              <a:t>Infusione continua endovena</a:t>
            </a:r>
          </a:p>
          <a:p>
            <a:pPr>
              <a:buFont typeface="Arial" pitchFamily="34" charset="0"/>
              <a:buChar char="•"/>
            </a:pPr>
            <a:r>
              <a:rPr lang="it-IT" dirty="0" err="1" smtClean="0">
                <a:latin typeface="Times New Roman" pitchFamily="18" charset="0"/>
                <a:cs typeface="Times New Roman" pitchFamily="18" charset="0"/>
              </a:rPr>
              <a:t>Nicardipina</a:t>
            </a:r>
            <a:endParaRPr lang="it-IT" dirty="0" smtClean="0">
              <a:latin typeface="Times New Roman" pitchFamily="18" charset="0"/>
              <a:cs typeface="Times New Roman" pitchFamily="18" charset="0"/>
            </a:endParaRPr>
          </a:p>
          <a:p>
            <a:pPr>
              <a:buFont typeface="Arial" pitchFamily="34" charset="0"/>
              <a:buChar char="•"/>
            </a:pPr>
            <a:r>
              <a:rPr lang="it-IT" dirty="0" err="1" smtClean="0">
                <a:latin typeface="Times New Roman" pitchFamily="18" charset="0"/>
                <a:cs typeface="Times New Roman" pitchFamily="18" charset="0"/>
              </a:rPr>
              <a:t>Nitroprussiato</a:t>
            </a:r>
            <a:endParaRPr lang="it-IT" dirty="0" smtClean="0">
              <a:latin typeface="Times New Roman" pitchFamily="18" charset="0"/>
              <a:cs typeface="Times New Roman" pitchFamily="18" charset="0"/>
            </a:endParaRPr>
          </a:p>
          <a:p>
            <a:pPr>
              <a:buFont typeface="Arial" pitchFamily="34" charset="0"/>
              <a:buChar char="•"/>
            </a:pPr>
            <a:r>
              <a:rPr lang="it-IT" dirty="0" err="1" smtClean="0">
                <a:latin typeface="Times New Roman" pitchFamily="18" charset="0"/>
                <a:cs typeface="Times New Roman" pitchFamily="18" charset="0"/>
              </a:rPr>
              <a:t>Labetalolo</a:t>
            </a:r>
            <a:endParaRPr lang="it-IT" dirty="0" smtClean="0">
              <a:latin typeface="Times New Roman" pitchFamily="18" charset="0"/>
              <a:cs typeface="Times New Roman" pitchFamily="18" charset="0"/>
            </a:endParaRPr>
          </a:p>
          <a:p>
            <a:r>
              <a:rPr lang="it-IT" dirty="0" smtClean="0">
                <a:latin typeface="Times New Roman" pitchFamily="18" charset="0"/>
                <a:cs typeface="Times New Roman" pitchFamily="18" charset="0"/>
              </a:rPr>
              <a:t>Monitoraggio stretto ogni </a:t>
            </a:r>
            <a:r>
              <a:rPr lang="it-IT" dirty="0" err="1" smtClean="0">
                <a:latin typeface="Times New Roman" pitchFamily="18" charset="0"/>
                <a:cs typeface="Times New Roman" pitchFamily="18" charset="0"/>
              </a:rPr>
              <a:t>10-15</a:t>
            </a:r>
            <a:r>
              <a:rPr lang="it-IT" dirty="0" smtClean="0">
                <a:latin typeface="Times New Roman" pitchFamily="18" charset="0"/>
                <a:cs typeface="Times New Roman" pitchFamily="18" charset="0"/>
              </a:rPr>
              <a:t> minuti</a:t>
            </a:r>
          </a:p>
        </p:txBody>
      </p:sp>
      <p:sp>
        <p:nvSpPr>
          <p:cNvPr id="5" name="CasellaDiTesto 4"/>
          <p:cNvSpPr txBox="1"/>
          <p:nvPr/>
        </p:nvSpPr>
        <p:spPr>
          <a:xfrm>
            <a:off x="142844" y="1928802"/>
            <a:ext cx="8770350" cy="3970318"/>
          </a:xfrm>
          <a:prstGeom prst="rect">
            <a:avLst/>
          </a:prstGeom>
          <a:noFill/>
        </p:spPr>
        <p:txBody>
          <a:bodyPr wrap="none" rtlCol="0">
            <a:spAutoFit/>
          </a:bodyPr>
          <a:lstStyle/>
          <a:p>
            <a:r>
              <a:rPr lang="it-IT" b="1" i="1" dirty="0" err="1" smtClean="0">
                <a:latin typeface="Times New Roman" pitchFamily="18" charset="0"/>
                <a:cs typeface="Times New Roman" pitchFamily="18" charset="0"/>
              </a:rPr>
              <a:t>Nicardipina</a:t>
            </a:r>
            <a:endParaRPr lang="it-IT" b="1" i="1" dirty="0" smtClean="0">
              <a:latin typeface="Times New Roman" pitchFamily="18" charset="0"/>
              <a:cs typeface="Times New Roman" pitchFamily="18" charset="0"/>
            </a:endParaRPr>
          </a:p>
          <a:p>
            <a:r>
              <a:rPr lang="it-IT" dirty="0" smtClean="0">
                <a:latin typeface="Times New Roman" pitchFamily="18" charset="0"/>
                <a:cs typeface="Times New Roman" pitchFamily="18" charset="0"/>
              </a:rPr>
              <a:t>Bloccante dei canali del calcio</a:t>
            </a:r>
          </a:p>
          <a:p>
            <a:r>
              <a:rPr lang="it-IT" dirty="0" smtClean="0">
                <a:latin typeface="Times New Roman" pitchFamily="18" charset="0"/>
                <a:cs typeface="Times New Roman" pitchFamily="18" charset="0"/>
              </a:rPr>
              <a:t>Vasodilatatore periferico</a:t>
            </a:r>
          </a:p>
          <a:p>
            <a:r>
              <a:rPr lang="it-IT" dirty="0" smtClean="0">
                <a:latin typeface="Times New Roman" pitchFamily="18" charset="0"/>
                <a:cs typeface="Times New Roman" pitchFamily="18" charset="0"/>
              </a:rPr>
              <a:t>Emivita breve: </a:t>
            </a:r>
            <a:r>
              <a:rPr lang="it-IT" dirty="0" err="1" smtClean="0">
                <a:latin typeface="Times New Roman" pitchFamily="18" charset="0"/>
                <a:cs typeface="Times New Roman" pitchFamily="18" charset="0"/>
              </a:rPr>
              <a:t>10-15</a:t>
            </a:r>
            <a:r>
              <a:rPr lang="it-IT" dirty="0" smtClean="0">
                <a:latin typeface="Times New Roman" pitchFamily="18" charset="0"/>
                <a:cs typeface="Times New Roman" pitchFamily="18" charset="0"/>
              </a:rPr>
              <a:t> minuti</a:t>
            </a:r>
          </a:p>
          <a:p>
            <a:endParaRPr lang="it-IT" dirty="0" smtClean="0">
              <a:latin typeface="Times New Roman" pitchFamily="18" charset="0"/>
              <a:cs typeface="Times New Roman" pitchFamily="18" charset="0"/>
            </a:endParaRPr>
          </a:p>
          <a:p>
            <a:r>
              <a:rPr lang="it-IT" b="1" i="1" dirty="0" err="1" smtClean="0">
                <a:latin typeface="Times New Roman" pitchFamily="18" charset="0"/>
                <a:cs typeface="Times New Roman" pitchFamily="18" charset="0"/>
              </a:rPr>
              <a:t>Nitroprussiato</a:t>
            </a:r>
            <a:endParaRPr lang="it-IT" b="1" i="1" dirty="0" smtClean="0">
              <a:latin typeface="Times New Roman" pitchFamily="18" charset="0"/>
              <a:cs typeface="Times New Roman" pitchFamily="18" charset="0"/>
            </a:endParaRPr>
          </a:p>
          <a:p>
            <a:r>
              <a:rPr lang="it-IT" dirty="0" smtClean="0">
                <a:latin typeface="Times New Roman" pitchFamily="18" charset="0"/>
                <a:cs typeface="Times New Roman" pitchFamily="18" charset="0"/>
              </a:rPr>
              <a:t>Potente vasodilatatore</a:t>
            </a:r>
          </a:p>
          <a:p>
            <a:r>
              <a:rPr lang="it-IT" dirty="0" smtClean="0">
                <a:latin typeface="Times New Roman" pitchFamily="18" charset="0"/>
                <a:cs typeface="Times New Roman" pitchFamily="18" charset="0"/>
              </a:rPr>
              <a:t>Rapido inizio dell’azione con effetto di breve durata </a:t>
            </a:r>
          </a:p>
          <a:p>
            <a:r>
              <a:rPr lang="it-IT" dirty="0" smtClean="0">
                <a:latin typeface="Times New Roman" pitchFamily="18" charset="0"/>
                <a:cs typeface="Times New Roman" pitchFamily="18" charset="0"/>
              </a:rPr>
              <a:t>Complicazioni: </a:t>
            </a:r>
            <a:r>
              <a:rPr lang="it-IT" dirty="0" err="1" smtClean="0">
                <a:latin typeface="Times New Roman" pitchFamily="18" charset="0"/>
                <a:cs typeface="Times New Roman" pitchFamily="18" charset="0"/>
              </a:rPr>
              <a:t>ipiotensione</a:t>
            </a:r>
            <a:r>
              <a:rPr lang="it-IT" dirty="0" smtClean="0">
                <a:latin typeface="Times New Roman" pitchFamily="18" charset="0"/>
                <a:cs typeface="Times New Roman" pitchFamily="18" charset="0"/>
              </a:rPr>
              <a:t> grave e tossicità da </a:t>
            </a:r>
            <a:r>
              <a:rPr lang="it-IT" dirty="0" err="1" smtClean="0">
                <a:latin typeface="Times New Roman" pitchFamily="18" charset="0"/>
                <a:cs typeface="Times New Roman" pitchFamily="18" charset="0"/>
              </a:rPr>
              <a:t>tiocianato</a:t>
            </a:r>
            <a:endParaRPr lang="it-IT" dirty="0" smtClean="0">
              <a:latin typeface="Times New Roman" pitchFamily="18" charset="0"/>
              <a:cs typeface="Times New Roman" pitchFamily="18" charset="0"/>
            </a:endParaRPr>
          </a:p>
          <a:p>
            <a:endParaRPr lang="it-IT" dirty="0" smtClean="0">
              <a:latin typeface="Times New Roman" pitchFamily="18" charset="0"/>
              <a:cs typeface="Times New Roman" pitchFamily="18" charset="0"/>
            </a:endParaRPr>
          </a:p>
          <a:p>
            <a:r>
              <a:rPr lang="it-IT" b="1" dirty="0" err="1" smtClean="0">
                <a:latin typeface="Times New Roman" pitchFamily="18" charset="0"/>
                <a:cs typeface="Times New Roman" pitchFamily="18" charset="0"/>
              </a:rPr>
              <a:t>Labetalolo</a:t>
            </a:r>
            <a:endParaRPr lang="it-IT" b="1" dirty="0" smtClean="0">
              <a:latin typeface="Times New Roman" pitchFamily="18" charset="0"/>
              <a:cs typeface="Times New Roman" pitchFamily="18" charset="0"/>
            </a:endParaRPr>
          </a:p>
          <a:p>
            <a:pPr>
              <a:buFont typeface="Symbol"/>
              <a:buChar char="a"/>
            </a:pPr>
            <a:r>
              <a:rPr lang="it-IT" dirty="0" smtClean="0">
                <a:latin typeface="Times New Roman" pitchFamily="18" charset="0"/>
                <a:cs typeface="Times New Roman" pitchFamily="18" charset="0"/>
                <a:sym typeface="Symbol"/>
              </a:rPr>
              <a:t>e  bloccante</a:t>
            </a:r>
          </a:p>
          <a:p>
            <a:r>
              <a:rPr lang="it-IT" dirty="0" smtClean="0">
                <a:latin typeface="Times New Roman" pitchFamily="18" charset="0"/>
                <a:cs typeface="Times New Roman" pitchFamily="18" charset="0"/>
                <a:sym typeface="Symbol"/>
              </a:rPr>
              <a:t>Durata di azione: </a:t>
            </a:r>
            <a:r>
              <a:rPr lang="it-IT" dirty="0" err="1" smtClean="0">
                <a:latin typeface="Times New Roman" pitchFamily="18" charset="0"/>
                <a:cs typeface="Times New Roman" pitchFamily="18" charset="0"/>
                <a:sym typeface="Symbol"/>
              </a:rPr>
              <a:t>2-3</a:t>
            </a:r>
            <a:r>
              <a:rPr lang="it-IT" dirty="0" smtClean="0">
                <a:latin typeface="Times New Roman" pitchFamily="18" charset="0"/>
                <a:cs typeface="Times New Roman" pitchFamily="18" charset="0"/>
                <a:sym typeface="Symbol"/>
              </a:rPr>
              <a:t> ore</a:t>
            </a:r>
          </a:p>
          <a:p>
            <a:r>
              <a:rPr lang="it-IT" dirty="0" smtClean="0">
                <a:latin typeface="Times New Roman" pitchFamily="18" charset="0"/>
                <a:cs typeface="Times New Roman" pitchFamily="18" charset="0"/>
                <a:sym typeface="Symbol"/>
              </a:rPr>
              <a:t>Non causa tachicardia, vasodilatazione cerebrale o cambiamenti nella pressione endocranica </a:t>
            </a:r>
            <a:endParaRPr lang="it-IT" dirty="0">
              <a:latin typeface="Times New Roman" pitchFamily="18" charset="0"/>
              <a:cs typeface="Times New Roman" pitchFamily="18" charset="0"/>
            </a:endParaRPr>
          </a:p>
        </p:txBody>
      </p:sp>
      <p:sp>
        <p:nvSpPr>
          <p:cNvPr id="6" name="CasellaDiTesto 5"/>
          <p:cNvSpPr txBox="1"/>
          <p:nvPr/>
        </p:nvSpPr>
        <p:spPr>
          <a:xfrm>
            <a:off x="1077340" y="6143644"/>
            <a:ext cx="6609502" cy="369332"/>
          </a:xfrm>
          <a:prstGeom prst="rect">
            <a:avLst/>
          </a:prstGeom>
          <a:noFill/>
        </p:spPr>
        <p:txBody>
          <a:bodyPr wrap="none" rtlCol="0">
            <a:spAutoFit/>
          </a:bodyPr>
          <a:lstStyle/>
          <a:p>
            <a:r>
              <a:rPr lang="it-IT" b="1" dirty="0" smtClean="0">
                <a:latin typeface="Times New Roman" pitchFamily="18" charset="0"/>
                <a:cs typeface="Times New Roman" pitchFamily="18" charset="0"/>
              </a:rPr>
              <a:t>In casi meno gravi: </a:t>
            </a:r>
            <a:r>
              <a:rPr lang="it-IT" dirty="0" smtClean="0">
                <a:latin typeface="Times New Roman" pitchFamily="18" charset="0"/>
                <a:cs typeface="Times New Roman" pitchFamily="18" charset="0"/>
              </a:rPr>
              <a:t>ACE inibitori (</a:t>
            </a:r>
            <a:r>
              <a:rPr lang="it-IT" dirty="0" err="1" smtClean="0">
                <a:latin typeface="Times New Roman" pitchFamily="18" charset="0"/>
                <a:cs typeface="Times New Roman" pitchFamily="18" charset="0"/>
              </a:rPr>
              <a:t>Captopril</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Enalapril</a:t>
            </a:r>
            <a:r>
              <a:rPr lang="it-IT" dirty="0" smtClean="0">
                <a:latin typeface="Times New Roman" pitchFamily="18" charset="0"/>
                <a:cs typeface="Times New Roman" pitchFamily="18" charset="0"/>
              </a:rPr>
              <a:t>)  o Diuretici </a:t>
            </a:r>
            <a:endParaRPr lang="it-IT" dirty="0">
              <a:latin typeface="Times New Roman" pitchFamily="18" charset="0"/>
              <a:cs typeface="Times New Roman" pitchFamily="18"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42844" y="857232"/>
            <a:ext cx="8730147" cy="3416320"/>
          </a:xfrm>
          <a:prstGeom prst="rect">
            <a:avLst/>
          </a:prstGeom>
          <a:noFill/>
        </p:spPr>
        <p:txBody>
          <a:bodyPr wrap="none" rtlCol="0">
            <a:spAutoFit/>
          </a:bodyPr>
          <a:lstStyle/>
          <a:p>
            <a:pPr algn="ctr"/>
            <a:r>
              <a:rPr lang="it-IT" sz="3600" dirty="0" smtClean="0">
                <a:latin typeface="Times New Roman" pitchFamily="18" charset="0"/>
                <a:cs typeface="Times New Roman" pitchFamily="18" charset="0"/>
              </a:rPr>
              <a:t>Ovviamente bisogna eliminare </a:t>
            </a:r>
            <a:endParaRPr lang="it-IT" sz="3600" dirty="0" smtClean="0">
              <a:latin typeface="Times New Roman" pitchFamily="18" charset="0"/>
              <a:cs typeface="Times New Roman" pitchFamily="18" charset="0"/>
            </a:endParaRPr>
          </a:p>
          <a:p>
            <a:pPr algn="ctr"/>
            <a:r>
              <a:rPr lang="it-IT" sz="3600" dirty="0" smtClean="0">
                <a:latin typeface="Times New Roman" pitchFamily="18" charset="0"/>
                <a:cs typeface="Times New Roman" pitchFamily="18" charset="0"/>
              </a:rPr>
              <a:t>la </a:t>
            </a:r>
            <a:r>
              <a:rPr lang="it-IT" sz="3600" dirty="0" smtClean="0">
                <a:latin typeface="Times New Roman" pitchFamily="18" charset="0"/>
                <a:cs typeface="Times New Roman" pitchFamily="18" charset="0"/>
              </a:rPr>
              <a:t>causa sottostante</a:t>
            </a:r>
            <a:r>
              <a:rPr lang="it-IT" sz="3600" dirty="0" smtClean="0">
                <a:latin typeface="Times New Roman" pitchFamily="18" charset="0"/>
                <a:cs typeface="Times New Roman" pitchFamily="18" charset="0"/>
              </a:rPr>
              <a:t>:</a:t>
            </a:r>
          </a:p>
          <a:p>
            <a:pPr algn="ctr"/>
            <a:endParaRPr lang="it-IT" sz="3600" dirty="0" smtClean="0">
              <a:latin typeface="Times New Roman" pitchFamily="18" charset="0"/>
              <a:cs typeface="Times New Roman" pitchFamily="18" charset="0"/>
            </a:endParaRPr>
          </a:p>
          <a:p>
            <a:r>
              <a:rPr lang="it-IT" sz="3600" dirty="0" smtClean="0">
                <a:latin typeface="Times New Roman" pitchFamily="18" charset="0"/>
                <a:cs typeface="Times New Roman" pitchFamily="18" charset="0"/>
              </a:rPr>
              <a:t>Correzione chirurgica: </a:t>
            </a:r>
            <a:r>
              <a:rPr lang="it-IT" sz="3600" dirty="0" err="1" smtClean="0">
                <a:latin typeface="Times New Roman" pitchFamily="18" charset="0"/>
                <a:cs typeface="Times New Roman" pitchFamily="18" charset="0"/>
              </a:rPr>
              <a:t>CoA</a:t>
            </a:r>
            <a:r>
              <a:rPr lang="it-IT" sz="3600" dirty="0" smtClean="0">
                <a:latin typeface="Times New Roman" pitchFamily="18" charset="0"/>
                <a:cs typeface="Times New Roman" pitchFamily="18" charset="0"/>
              </a:rPr>
              <a:t> – </a:t>
            </a:r>
            <a:r>
              <a:rPr lang="it-IT" sz="3600" dirty="0" err="1" smtClean="0">
                <a:latin typeface="Times New Roman" pitchFamily="18" charset="0"/>
                <a:cs typeface="Times New Roman" pitchFamily="18" charset="0"/>
              </a:rPr>
              <a:t>UPJ</a:t>
            </a:r>
            <a:r>
              <a:rPr lang="it-IT" sz="3600" dirty="0" smtClean="0">
                <a:latin typeface="Times New Roman" pitchFamily="18" charset="0"/>
                <a:cs typeface="Times New Roman" pitchFamily="18" charset="0"/>
              </a:rPr>
              <a:t> </a:t>
            </a:r>
            <a:r>
              <a:rPr lang="it-IT" sz="3600" dirty="0" err="1" smtClean="0">
                <a:latin typeface="Times New Roman" pitchFamily="18" charset="0"/>
                <a:cs typeface="Times New Roman" pitchFamily="18" charset="0"/>
              </a:rPr>
              <a:t>obstruction</a:t>
            </a:r>
            <a:endParaRPr lang="it-IT" sz="3600" dirty="0" smtClean="0">
              <a:latin typeface="Times New Roman" pitchFamily="18" charset="0"/>
              <a:cs typeface="Times New Roman" pitchFamily="18" charset="0"/>
            </a:endParaRPr>
          </a:p>
          <a:p>
            <a:r>
              <a:rPr lang="it-IT" sz="3600" dirty="0" smtClean="0">
                <a:latin typeface="Times New Roman" pitchFamily="18" charset="0"/>
                <a:cs typeface="Times New Roman" pitchFamily="18" charset="0"/>
              </a:rPr>
              <a:t>Chemioterapia: Tumore di </a:t>
            </a:r>
            <a:r>
              <a:rPr lang="it-IT" sz="3600" dirty="0" err="1" smtClean="0">
                <a:latin typeface="Times New Roman" pitchFamily="18" charset="0"/>
                <a:cs typeface="Times New Roman" pitchFamily="18" charset="0"/>
              </a:rPr>
              <a:t>Wilms</a:t>
            </a:r>
            <a:endParaRPr lang="it-IT" sz="3600" dirty="0" smtClean="0">
              <a:latin typeface="Times New Roman" pitchFamily="18" charset="0"/>
              <a:cs typeface="Times New Roman" pitchFamily="18" charset="0"/>
            </a:endParaRPr>
          </a:p>
          <a:p>
            <a:r>
              <a:rPr lang="it-IT" sz="3600" dirty="0" smtClean="0">
                <a:latin typeface="Times New Roman" pitchFamily="18" charset="0"/>
                <a:cs typeface="Times New Roman" pitchFamily="18" charset="0"/>
              </a:rPr>
              <a:t>Nefrectomia: Rene </a:t>
            </a:r>
            <a:r>
              <a:rPr lang="it-IT" sz="3600" dirty="0" err="1" smtClean="0">
                <a:latin typeface="Times New Roman" pitchFamily="18" charset="0"/>
                <a:cs typeface="Times New Roman" pitchFamily="18" charset="0"/>
              </a:rPr>
              <a:t>policistico</a:t>
            </a:r>
            <a:endParaRPr lang="it-IT" sz="3600" dirty="0">
              <a:latin typeface="Times New Roman" pitchFamily="18" charset="0"/>
              <a:cs typeface="Times New Roman"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7522" name="Object 2"/>
          <p:cNvGraphicFramePr>
            <a:graphicFrameLocks noChangeAspect="1"/>
          </p:cNvGraphicFramePr>
          <p:nvPr/>
        </p:nvGraphicFramePr>
        <p:xfrm>
          <a:off x="304800" y="304800"/>
          <a:ext cx="5562600" cy="6121400"/>
        </p:xfrm>
        <a:graphic>
          <a:graphicData uri="http://schemas.openxmlformats.org/presentationml/2006/ole">
            <p:oleObj spid="_x0000_s107522" name="Fotografia Photo Editor" r:id="rId4" imgW="6257143" imgH="6752381" progId="">
              <p:embed/>
            </p:oleObj>
          </a:graphicData>
        </a:graphic>
      </p:graphicFrame>
      <p:sp>
        <p:nvSpPr>
          <p:cNvPr id="107523" name="Text Box 3"/>
          <p:cNvSpPr txBox="1">
            <a:spLocks noChangeArrowheads="1"/>
          </p:cNvSpPr>
          <p:nvPr/>
        </p:nvSpPr>
        <p:spPr bwMode="auto">
          <a:xfrm>
            <a:off x="6324600" y="2209800"/>
            <a:ext cx="2514600" cy="1735138"/>
          </a:xfrm>
          <a:prstGeom prst="rect">
            <a:avLst/>
          </a:prstGeom>
          <a:noFill/>
          <a:ln w="9525">
            <a:noFill/>
            <a:miter lim="800000"/>
            <a:headEnd/>
            <a:tailEnd/>
          </a:ln>
          <a:effectLst/>
        </p:spPr>
        <p:txBody>
          <a:bodyPr>
            <a:spAutoFit/>
          </a:bodyPr>
          <a:lstStyle/>
          <a:p>
            <a:pPr>
              <a:spcBef>
                <a:spcPct val="50000"/>
              </a:spcBef>
            </a:pPr>
            <a:r>
              <a:rPr lang="it-IT" sz="2400"/>
              <a:t>Percentili della P.A. per maschi da 13 a 18 anni </a:t>
            </a:r>
          </a:p>
          <a:p>
            <a:pPr algn="r">
              <a:spcBef>
                <a:spcPct val="50000"/>
              </a:spcBef>
            </a:pPr>
            <a:r>
              <a:rPr lang="it-IT" sz="2400"/>
              <a:t>Pediatrics, 1987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8546" name="Object 2"/>
          <p:cNvGraphicFramePr>
            <a:graphicFrameLocks noChangeAspect="1"/>
          </p:cNvGraphicFramePr>
          <p:nvPr/>
        </p:nvGraphicFramePr>
        <p:xfrm>
          <a:off x="457200" y="228600"/>
          <a:ext cx="4552950" cy="6248400"/>
        </p:xfrm>
        <a:graphic>
          <a:graphicData uri="http://schemas.openxmlformats.org/presentationml/2006/ole">
            <p:oleObj spid="_x0000_s108546" name="Fotografia Photo Editor" r:id="rId4" imgW="6523810" imgH="8276190" progId="">
              <p:embed/>
            </p:oleObj>
          </a:graphicData>
        </a:graphic>
      </p:graphicFrame>
      <p:sp>
        <p:nvSpPr>
          <p:cNvPr id="108547" name="Text Box 3"/>
          <p:cNvSpPr txBox="1">
            <a:spLocks noChangeArrowheads="1"/>
          </p:cNvSpPr>
          <p:nvPr/>
        </p:nvSpPr>
        <p:spPr bwMode="auto">
          <a:xfrm>
            <a:off x="6019800" y="2057400"/>
            <a:ext cx="2514600" cy="1735138"/>
          </a:xfrm>
          <a:prstGeom prst="rect">
            <a:avLst/>
          </a:prstGeom>
          <a:noFill/>
          <a:ln w="9525">
            <a:noFill/>
            <a:miter lim="800000"/>
            <a:headEnd/>
            <a:tailEnd/>
          </a:ln>
          <a:effectLst/>
        </p:spPr>
        <p:txBody>
          <a:bodyPr>
            <a:spAutoFit/>
          </a:bodyPr>
          <a:lstStyle/>
          <a:p>
            <a:pPr>
              <a:spcBef>
                <a:spcPct val="50000"/>
              </a:spcBef>
            </a:pPr>
            <a:r>
              <a:rPr lang="it-IT" sz="2400"/>
              <a:t>Percentili della P.A. per femmine da 13 a 18 anni</a:t>
            </a:r>
          </a:p>
          <a:p>
            <a:pPr algn="r">
              <a:spcBef>
                <a:spcPct val="50000"/>
              </a:spcBef>
            </a:pPr>
            <a:r>
              <a:rPr lang="it-IT" sz="2400"/>
              <a:t>Pediatrics, 1987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57190" y="1154220"/>
            <a:ext cx="8429652" cy="2917722"/>
          </a:xfrm>
          <a:prstGeom prst="rect">
            <a:avLst/>
          </a:prstGeom>
        </p:spPr>
        <p:txBody>
          <a:bodyPr wrap="square">
            <a:spAutoFit/>
          </a:bodyPr>
          <a:lstStyle/>
          <a:p>
            <a:pPr algn="ctr">
              <a:defRPr/>
            </a:pPr>
            <a:r>
              <a:rPr lang="it-IT" b="1" dirty="0" smtClean="0"/>
              <a:t>I valori ottenuti devono essere confrontati con i nomogrammi pubblicati nel </a:t>
            </a:r>
            <a:r>
              <a:rPr lang="it-IT" b="1" i="1" dirty="0" smtClean="0"/>
              <a:t>Task </a:t>
            </a:r>
            <a:r>
              <a:rPr lang="it-IT" b="1" i="1" dirty="0" err="1" smtClean="0"/>
              <a:t>Force</a:t>
            </a:r>
            <a:r>
              <a:rPr lang="it-IT" b="1" i="1" dirty="0" smtClean="0"/>
              <a:t> Report on High </a:t>
            </a:r>
            <a:r>
              <a:rPr lang="it-IT" b="1" i="1" dirty="0" err="1" smtClean="0"/>
              <a:t>Blood</a:t>
            </a:r>
            <a:r>
              <a:rPr lang="it-IT" b="1" i="1" dirty="0" smtClean="0"/>
              <a:t> </a:t>
            </a:r>
            <a:r>
              <a:rPr lang="it-IT" b="1" i="1" dirty="0" err="1" smtClean="0"/>
              <a:t>Pressure</a:t>
            </a:r>
            <a:r>
              <a:rPr lang="it-IT" b="1" i="1" dirty="0" smtClean="0"/>
              <a:t> in </a:t>
            </a:r>
            <a:r>
              <a:rPr lang="it-IT" b="1" i="1" dirty="0" err="1" smtClean="0"/>
              <a:t>Children</a:t>
            </a:r>
            <a:r>
              <a:rPr lang="it-IT" b="1" i="1" dirty="0" smtClean="0"/>
              <a:t> 2004  </a:t>
            </a:r>
            <a:r>
              <a:rPr lang="it-IT" b="1" dirty="0" smtClean="0"/>
              <a:t>che tengono </a:t>
            </a:r>
            <a:r>
              <a:rPr lang="it-IT" b="1" dirty="0" smtClean="0"/>
              <a:t>conto</a:t>
            </a:r>
          </a:p>
          <a:p>
            <a:pPr algn="ctr">
              <a:defRPr/>
            </a:pPr>
            <a:r>
              <a:rPr lang="it-IT" b="1" dirty="0" smtClean="0"/>
              <a:t> </a:t>
            </a:r>
            <a:r>
              <a:rPr lang="it-IT" b="1" dirty="0" smtClean="0"/>
              <a:t>di sesso, età e altezza</a:t>
            </a:r>
          </a:p>
          <a:p>
            <a:pPr algn="ctr">
              <a:defRPr/>
            </a:pPr>
            <a:endParaRPr lang="it-IT" b="1" dirty="0" smtClean="0"/>
          </a:p>
          <a:p>
            <a:pPr algn="ctr">
              <a:defRPr/>
            </a:pPr>
            <a:r>
              <a:rPr lang="it-IT" b="1" dirty="0" smtClean="0"/>
              <a:t>Si definisce:</a:t>
            </a:r>
          </a:p>
          <a:p>
            <a:pPr algn="ctr">
              <a:defRPr/>
            </a:pPr>
            <a:endParaRPr lang="it-IT" b="1" dirty="0" smtClean="0"/>
          </a:p>
          <a:p>
            <a:pPr>
              <a:lnSpc>
                <a:spcPct val="140000"/>
              </a:lnSpc>
              <a:defRPr/>
            </a:pPr>
            <a:r>
              <a:rPr lang="it-IT" b="1" dirty="0" smtClean="0">
                <a:effectLst>
                  <a:outerShdw blurRad="38100" dist="38100" dir="2700000" algn="tl">
                    <a:srgbClr val="C0C0C0"/>
                  </a:outerShdw>
                </a:effectLst>
              </a:rPr>
              <a:t>1) “</a:t>
            </a:r>
            <a:r>
              <a:rPr lang="it-IT" b="1" dirty="0" smtClean="0">
                <a:solidFill>
                  <a:schemeClr val="hlink"/>
                </a:solidFill>
                <a:effectLst>
                  <a:outerShdw blurRad="38100" dist="38100" dir="2700000" algn="tl">
                    <a:srgbClr val="C0C0C0"/>
                  </a:outerShdw>
                </a:effectLst>
              </a:rPr>
              <a:t>pressione normale</a:t>
            </a:r>
            <a:r>
              <a:rPr lang="it-IT" b="1" dirty="0" smtClean="0">
                <a:effectLst>
                  <a:outerShdw blurRad="38100" dist="38100" dir="2700000" algn="tl">
                    <a:srgbClr val="C0C0C0"/>
                  </a:outerShdw>
                </a:effectLst>
              </a:rPr>
              <a:t>” se i valori sono inferiori al 90° percentile</a:t>
            </a:r>
          </a:p>
          <a:p>
            <a:pPr>
              <a:lnSpc>
                <a:spcPct val="140000"/>
              </a:lnSpc>
              <a:defRPr/>
            </a:pPr>
            <a:r>
              <a:rPr lang="it-IT" b="1" dirty="0" smtClean="0">
                <a:effectLst>
                  <a:outerShdw blurRad="38100" dist="38100" dir="2700000" algn="tl">
                    <a:srgbClr val="C0C0C0"/>
                  </a:outerShdw>
                </a:effectLst>
              </a:rPr>
              <a:t>2) “</a:t>
            </a:r>
            <a:r>
              <a:rPr lang="it-IT" b="1" dirty="0" smtClean="0">
                <a:solidFill>
                  <a:srgbClr val="FF9900"/>
                </a:solidFill>
                <a:effectLst>
                  <a:outerShdw blurRad="38100" dist="38100" dir="2700000" algn="tl">
                    <a:srgbClr val="C0C0C0"/>
                  </a:outerShdw>
                </a:effectLst>
              </a:rPr>
              <a:t>stato di </a:t>
            </a:r>
            <a:r>
              <a:rPr lang="it-IT" b="1" dirty="0" err="1" smtClean="0">
                <a:solidFill>
                  <a:srgbClr val="FF9900"/>
                </a:solidFill>
                <a:effectLst>
                  <a:outerShdw blurRad="38100" dist="38100" dir="2700000" algn="tl">
                    <a:srgbClr val="C0C0C0"/>
                  </a:outerShdw>
                </a:effectLst>
              </a:rPr>
              <a:t>preipertensione</a:t>
            </a:r>
            <a:r>
              <a:rPr lang="it-IT" b="1" dirty="0" smtClean="0">
                <a:effectLst>
                  <a:outerShdw blurRad="38100" dist="38100" dir="2700000" algn="tl">
                    <a:srgbClr val="C0C0C0"/>
                  </a:outerShdw>
                </a:effectLst>
              </a:rPr>
              <a:t>” se compresi tra il 90° e il 95° percentile</a:t>
            </a:r>
          </a:p>
          <a:p>
            <a:pPr>
              <a:lnSpc>
                <a:spcPct val="140000"/>
              </a:lnSpc>
              <a:defRPr/>
            </a:pPr>
            <a:r>
              <a:rPr lang="it-IT" b="1" dirty="0" smtClean="0">
                <a:effectLst>
                  <a:outerShdw blurRad="38100" dist="38100" dir="2700000" algn="tl">
                    <a:srgbClr val="C0C0C0"/>
                  </a:outerShdw>
                </a:effectLst>
              </a:rPr>
              <a:t>3) “</a:t>
            </a:r>
            <a:r>
              <a:rPr lang="it-IT" b="1" dirty="0" smtClean="0">
                <a:solidFill>
                  <a:srgbClr val="CC0000"/>
                </a:solidFill>
                <a:effectLst>
                  <a:outerShdw blurRad="38100" dist="38100" dir="2700000" algn="tl">
                    <a:srgbClr val="C0C0C0"/>
                  </a:outerShdw>
                </a:effectLst>
              </a:rPr>
              <a:t>ipertensione arteriosa</a:t>
            </a:r>
            <a:r>
              <a:rPr lang="it-IT" b="1" dirty="0" smtClean="0">
                <a:effectLst>
                  <a:outerShdw blurRad="38100" dist="38100" dir="2700000" algn="tl">
                    <a:srgbClr val="C0C0C0"/>
                  </a:outerShdw>
                </a:effectLst>
              </a:rPr>
              <a:t>” se superano il 95° percentile</a:t>
            </a:r>
            <a:endParaRPr lang="it-IT" b="1" dirty="0">
              <a:effectLst>
                <a:outerShdw blurRad="38100" dist="38100" dir="2700000" algn="tl">
                  <a:srgbClr val="C0C0C0"/>
                </a:outerShdw>
              </a:effectLs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srcRect/>
          <a:stretch>
            <a:fillRect/>
          </a:stretch>
        </p:blipFill>
        <p:spPr bwMode="auto">
          <a:xfrm>
            <a:off x="215900" y="649288"/>
            <a:ext cx="4140200" cy="6092825"/>
          </a:xfrm>
          <a:prstGeom prst="rect">
            <a:avLst/>
          </a:prstGeom>
          <a:noFill/>
          <a:ln w="57150" algn="ctr">
            <a:solidFill>
              <a:srgbClr val="99CCFF"/>
            </a:solidFill>
            <a:miter lim="800000"/>
            <a:headEnd/>
            <a:tailEnd/>
          </a:ln>
        </p:spPr>
      </p:pic>
      <p:pic>
        <p:nvPicPr>
          <p:cNvPr id="3" name="Picture 4"/>
          <p:cNvPicPr>
            <a:picLocks noChangeAspect="1" noChangeArrowheads="1"/>
          </p:cNvPicPr>
          <p:nvPr/>
        </p:nvPicPr>
        <p:blipFill>
          <a:blip r:embed="rId3"/>
          <a:srcRect/>
          <a:stretch>
            <a:fillRect/>
          </a:stretch>
        </p:blipFill>
        <p:spPr bwMode="auto">
          <a:xfrm>
            <a:off x="4787900" y="649288"/>
            <a:ext cx="4151313" cy="6092825"/>
          </a:xfrm>
          <a:prstGeom prst="rect">
            <a:avLst/>
          </a:prstGeom>
          <a:noFill/>
          <a:ln w="57150" algn="ctr">
            <a:solidFill>
              <a:srgbClr val="FF99CC"/>
            </a:solidFill>
            <a:miter lim="800000"/>
            <a:headEnd/>
            <a:tailEnd/>
          </a:ln>
        </p:spPr>
      </p:pic>
      <p:sp>
        <p:nvSpPr>
          <p:cNvPr id="4" name="CasellaDiTesto 3"/>
          <p:cNvSpPr txBox="1"/>
          <p:nvPr/>
        </p:nvSpPr>
        <p:spPr>
          <a:xfrm>
            <a:off x="919190" y="47130"/>
            <a:ext cx="7439024" cy="738664"/>
          </a:xfrm>
          <a:prstGeom prst="rect">
            <a:avLst/>
          </a:prstGeom>
          <a:noFill/>
        </p:spPr>
        <p:txBody>
          <a:bodyPr wrap="none" rtlCol="0">
            <a:spAutoFit/>
          </a:bodyPr>
          <a:lstStyle/>
          <a:p>
            <a:r>
              <a:rPr lang="it-IT" sz="1200" dirty="0" err="1" smtClean="0"/>
              <a:t>Find</a:t>
            </a:r>
            <a:r>
              <a:rPr lang="it-IT" sz="1200" dirty="0" smtClean="0"/>
              <a:t> the </a:t>
            </a:r>
            <a:r>
              <a:rPr lang="it-IT" sz="1200" dirty="0" err="1" smtClean="0"/>
              <a:t>child</a:t>
            </a:r>
            <a:r>
              <a:rPr lang="it-IT" sz="1200" dirty="0" smtClean="0"/>
              <a:t>’s </a:t>
            </a:r>
            <a:r>
              <a:rPr lang="it-IT" sz="1200" dirty="0" err="1" smtClean="0"/>
              <a:t>age</a:t>
            </a:r>
            <a:r>
              <a:rPr lang="it-IT" sz="1200" dirty="0" smtClean="0"/>
              <a:t> on the </a:t>
            </a:r>
            <a:r>
              <a:rPr lang="it-IT" sz="1200" dirty="0" err="1" smtClean="0"/>
              <a:t>left</a:t>
            </a:r>
            <a:r>
              <a:rPr lang="it-IT" sz="1200" dirty="0" smtClean="0"/>
              <a:t> side </a:t>
            </a:r>
            <a:r>
              <a:rPr lang="it-IT" sz="1200" dirty="0" err="1" smtClean="0"/>
              <a:t>of</a:t>
            </a:r>
            <a:r>
              <a:rPr lang="it-IT" sz="1200" dirty="0" smtClean="0"/>
              <a:t> the </a:t>
            </a:r>
            <a:r>
              <a:rPr lang="it-IT" sz="1200" dirty="0" err="1" smtClean="0"/>
              <a:t>table</a:t>
            </a:r>
            <a:r>
              <a:rPr lang="it-IT" sz="1200" dirty="0" smtClean="0"/>
              <a:t>. </a:t>
            </a:r>
            <a:r>
              <a:rPr lang="it-IT" sz="1200" dirty="0" err="1" smtClean="0"/>
              <a:t>Follow</a:t>
            </a:r>
            <a:r>
              <a:rPr lang="it-IT" sz="1200" dirty="0" smtClean="0"/>
              <a:t> the </a:t>
            </a:r>
            <a:r>
              <a:rPr lang="it-IT" sz="1200" dirty="0" err="1" smtClean="0"/>
              <a:t>age</a:t>
            </a:r>
            <a:r>
              <a:rPr lang="it-IT" sz="1200" dirty="0" smtClean="0"/>
              <a:t> </a:t>
            </a:r>
            <a:r>
              <a:rPr lang="it-IT" sz="1200" dirty="0" err="1" smtClean="0"/>
              <a:t>row</a:t>
            </a:r>
            <a:r>
              <a:rPr lang="it-IT" sz="1200" dirty="0" smtClean="0"/>
              <a:t> </a:t>
            </a:r>
            <a:r>
              <a:rPr lang="it-IT" sz="1200" dirty="0" err="1" smtClean="0"/>
              <a:t>horizontally</a:t>
            </a:r>
            <a:r>
              <a:rPr lang="it-IT" sz="1200" dirty="0" smtClean="0"/>
              <a:t> </a:t>
            </a:r>
            <a:r>
              <a:rPr lang="it-IT" sz="1200" dirty="0" err="1" smtClean="0"/>
              <a:t>across</a:t>
            </a:r>
            <a:r>
              <a:rPr lang="it-IT" sz="1200" dirty="0" smtClean="0"/>
              <a:t> the </a:t>
            </a:r>
            <a:r>
              <a:rPr lang="it-IT" sz="1200" dirty="0" err="1" smtClean="0"/>
              <a:t>table</a:t>
            </a:r>
            <a:r>
              <a:rPr lang="it-IT" sz="1200" dirty="0" smtClean="0"/>
              <a:t> </a:t>
            </a:r>
            <a:r>
              <a:rPr lang="it-IT" sz="1200" dirty="0" err="1" smtClean="0"/>
              <a:t>to</a:t>
            </a:r>
            <a:r>
              <a:rPr lang="it-IT" sz="1200" dirty="0" smtClean="0"/>
              <a:t> the </a:t>
            </a:r>
            <a:r>
              <a:rPr lang="it-IT" sz="1200" dirty="0" err="1" smtClean="0"/>
              <a:t>intersection</a:t>
            </a:r>
            <a:r>
              <a:rPr lang="it-IT" sz="1200" dirty="0" smtClean="0"/>
              <a:t> </a:t>
            </a:r>
            <a:r>
              <a:rPr lang="it-IT" sz="1200" dirty="0" err="1" smtClean="0"/>
              <a:t>of</a:t>
            </a:r>
            <a:r>
              <a:rPr lang="it-IT" sz="1200" dirty="0" smtClean="0"/>
              <a:t> the</a:t>
            </a:r>
          </a:p>
          <a:p>
            <a:r>
              <a:rPr lang="it-IT" sz="1200" dirty="0" err="1" smtClean="0"/>
              <a:t>line</a:t>
            </a:r>
            <a:r>
              <a:rPr lang="it-IT" sz="1200" dirty="0" smtClean="0"/>
              <a:t> </a:t>
            </a:r>
            <a:r>
              <a:rPr lang="it-IT" sz="1200" dirty="0" err="1" smtClean="0"/>
              <a:t>for</a:t>
            </a:r>
            <a:r>
              <a:rPr lang="it-IT" sz="1200" dirty="0" smtClean="0"/>
              <a:t> the </a:t>
            </a:r>
            <a:r>
              <a:rPr lang="it-IT" sz="1200" dirty="0" err="1" smtClean="0"/>
              <a:t>height</a:t>
            </a:r>
            <a:r>
              <a:rPr lang="it-IT" sz="1200" dirty="0" smtClean="0"/>
              <a:t> percentile (</a:t>
            </a:r>
            <a:r>
              <a:rPr lang="it-IT" sz="1200" dirty="0" err="1" smtClean="0"/>
              <a:t>vertical</a:t>
            </a:r>
            <a:r>
              <a:rPr lang="it-IT" sz="1200" dirty="0" smtClean="0"/>
              <a:t> </a:t>
            </a:r>
            <a:r>
              <a:rPr lang="it-IT" sz="1200" dirty="0" err="1" smtClean="0"/>
              <a:t>column</a:t>
            </a:r>
            <a:r>
              <a:rPr lang="it-IT" sz="1200" dirty="0" smtClean="0"/>
              <a:t>).</a:t>
            </a:r>
          </a:p>
          <a:p>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xit" presetSubtype="0" fill="hold" nodeType="clickEffect">
                                  <p:stCondLst>
                                    <p:cond delay="0"/>
                                  </p:stCondLst>
                                  <p:childTnLst>
                                    <p:anim calcmode="lin" valueType="num">
                                      <p:cBhvr>
                                        <p:cTn id="13" dur="1000"/>
                                        <p:tgtEl>
                                          <p:spTgt spid="2"/>
                                        </p:tgtEl>
                                        <p:attrNameLst>
                                          <p:attrName>ppt_w</p:attrName>
                                        </p:attrNameLst>
                                      </p:cBhvr>
                                      <p:tavLst>
                                        <p:tav tm="0">
                                          <p:val>
                                            <p:strVal val="ppt_w"/>
                                          </p:val>
                                        </p:tav>
                                        <p:tav tm="100000">
                                          <p:val>
                                            <p:strVal val="ppt_w*0.70"/>
                                          </p:val>
                                        </p:tav>
                                      </p:tavLst>
                                    </p:anim>
                                    <p:anim calcmode="lin" valueType="num">
                                      <p:cBhvr>
                                        <p:cTn id="14" dur="1000"/>
                                        <p:tgtEl>
                                          <p:spTgt spid="2"/>
                                        </p:tgtEl>
                                        <p:attrNameLst>
                                          <p:attrName>ppt_h</p:attrName>
                                        </p:attrNameLst>
                                      </p:cBhvr>
                                      <p:tavLst>
                                        <p:tav tm="0">
                                          <p:val>
                                            <p:strVal val="ppt_h"/>
                                          </p:val>
                                        </p:tav>
                                        <p:tav tm="100000">
                                          <p:val>
                                            <p:strVal val="ppt_h"/>
                                          </p:val>
                                        </p:tav>
                                      </p:tavLst>
                                    </p:anim>
                                    <p:animEffect transition="out" filter="fade">
                                      <p:cBhvr>
                                        <p:cTn id="15" dur="1000"/>
                                        <p:tgtEl>
                                          <p:spTgt spid="2"/>
                                        </p:tgtEl>
                                      </p:cBhvr>
                                    </p:animEffect>
                                    <p:set>
                                      <p:cBhvr>
                                        <p:cTn id="16" dur="1" fill="hold">
                                          <p:stCondLst>
                                            <p:cond delay="999"/>
                                          </p:stCondLst>
                                        </p:cTn>
                                        <p:tgtEl>
                                          <p:spTgt spid="2"/>
                                        </p:tgtEl>
                                        <p:attrNameLst>
                                          <p:attrName>style.visibility</p:attrName>
                                        </p:attrNameLst>
                                      </p:cBhvr>
                                      <p:to>
                                        <p:strVal val="hidden"/>
                                      </p:to>
                                    </p:set>
                                  </p:childTnLst>
                                </p:cTn>
                              </p:par>
                              <p:par>
                                <p:cTn id="17" presetID="47"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55" presetClass="exit" presetSubtype="0" fill="hold" nodeType="withEffect">
                                  <p:stCondLst>
                                    <p:cond delay="0"/>
                                  </p:stCondLst>
                                  <p:childTnLst>
                                    <p:anim calcmode="lin" valueType="num">
                                      <p:cBhvr>
                                        <p:cTn id="23" dur="1000"/>
                                        <p:tgtEl>
                                          <p:spTgt spid="3"/>
                                        </p:tgtEl>
                                        <p:attrNameLst>
                                          <p:attrName>ppt_w</p:attrName>
                                        </p:attrNameLst>
                                      </p:cBhvr>
                                      <p:tavLst>
                                        <p:tav tm="0">
                                          <p:val>
                                            <p:strVal val="ppt_w"/>
                                          </p:val>
                                        </p:tav>
                                        <p:tav tm="100000">
                                          <p:val>
                                            <p:strVal val="ppt_w*0.70"/>
                                          </p:val>
                                        </p:tav>
                                      </p:tavLst>
                                    </p:anim>
                                    <p:anim calcmode="lin" valueType="num">
                                      <p:cBhvr>
                                        <p:cTn id="24" dur="1000"/>
                                        <p:tgtEl>
                                          <p:spTgt spid="3"/>
                                        </p:tgtEl>
                                        <p:attrNameLst>
                                          <p:attrName>ppt_h</p:attrName>
                                        </p:attrNameLst>
                                      </p:cBhvr>
                                      <p:tavLst>
                                        <p:tav tm="0">
                                          <p:val>
                                            <p:strVal val="ppt_h"/>
                                          </p:val>
                                        </p:tav>
                                        <p:tav tm="100000">
                                          <p:val>
                                            <p:strVal val="ppt_h"/>
                                          </p:val>
                                        </p:tav>
                                      </p:tavLst>
                                    </p:anim>
                                    <p:animEffect transition="out" filter="fade">
                                      <p:cBhvr>
                                        <p:cTn id="25" dur="1000"/>
                                        <p:tgtEl>
                                          <p:spTgt spid="3"/>
                                        </p:tgtEl>
                                      </p:cBhvr>
                                    </p:animEffect>
                                    <p:set>
                                      <p:cBhvr>
                                        <p:cTn id="26"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lusso">
  <a:themeElements>
    <a:clrScheme name="Flusso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Flusso">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lusso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Flusso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Flusso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Flusso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Flusso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Flusso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Flusso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Flusso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Flusso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Stream</Template>
  <TotalTime>839</TotalTime>
  <Words>2534</Words>
  <Application>Microsoft PowerPoint</Application>
  <PresentationFormat>Presentazione su schermo (4:3)</PresentationFormat>
  <Paragraphs>574</Paragraphs>
  <Slides>59</Slides>
  <Notes>37</Notes>
  <HiddenSlides>0</HiddenSlides>
  <MMClips>0</MMClips>
  <ScaleCrop>false</ScaleCrop>
  <HeadingPairs>
    <vt:vector size="6" baseType="variant">
      <vt:variant>
        <vt:lpstr>Tema</vt:lpstr>
      </vt:variant>
      <vt:variant>
        <vt:i4>1</vt:i4>
      </vt:variant>
      <vt:variant>
        <vt:lpstr>Server OLE incorporati</vt:lpstr>
      </vt:variant>
      <vt:variant>
        <vt:i4>2</vt:i4>
      </vt:variant>
      <vt:variant>
        <vt:lpstr>Titoli diapositive</vt:lpstr>
      </vt:variant>
      <vt:variant>
        <vt:i4>59</vt:i4>
      </vt:variant>
    </vt:vector>
  </HeadingPairs>
  <TitlesOfParts>
    <vt:vector size="62" baseType="lpstr">
      <vt:lpstr>Flusso</vt:lpstr>
      <vt:lpstr>Fotografia Photo Editor</vt:lpstr>
      <vt:lpstr>Grafico</vt:lpstr>
      <vt:lpstr>  IPERTENSIONE ARTERIOSA in pediatria e neonatologia dalla diagnosi alla  terapia </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METODOLOGIA</vt:lpstr>
      <vt:lpstr>AMPIEZZA DELLE DIMENSIONI DEI BRACCIALI </vt:lpstr>
      <vt:lpstr>Diapositiva 15</vt:lpstr>
      <vt:lpstr>FREQUENZA DELL’IPERTENSIONE ARTERIOSA PER SESSO E GRUPPI DI ETA’</vt:lpstr>
      <vt:lpstr>P.A. ESSENZIALE E SECONDARIA IN BAMBINI E ADULTI</vt:lpstr>
      <vt:lpstr>EPIDEMIOLOGIA DELL’IPERTENSIONE</vt:lpstr>
      <vt:lpstr>TIPI DI IPERTENSIONE ARTERIOSA</vt:lpstr>
      <vt:lpstr>Primary Hypertension and Evaluation for Comorbidities  Children and adolescents with primary hypertension are frequently overweight. Data on healthy adolescents obtained in school healthscreening programs demonstrate that the prevalence of hypertension increases progressively with increasing body mass index (BMI), and hypertension is detectable in approximately 30 percent of overweight children (BMI &gt;95th percentile). The strong association of high BP with obesity and the marked increase in the prevalence of childhood  Obesity indicate that both hypertension and prehypertension are becoming a significant health issue in the  young. Overweight children frequently have some degree of insulin resistance — a prediabetic condition.  Overweight and high BP are also components of the insulin-resistance syndrome or metabolic syndrome, a condition of multiple metabolic risk factors for CVD as well as for type 2 diabetes. </vt:lpstr>
      <vt:lpstr>Diapositiva 21</vt:lpstr>
      <vt:lpstr>Percentili della Circonferenza Vita Per l’età evolutiva</vt:lpstr>
      <vt:lpstr>Diapositiva 23</vt:lpstr>
      <vt:lpstr>Diapositiva 24</vt:lpstr>
      <vt:lpstr>CAUSE DI IPERTENSIONE TRANSITORIA IN ETA’ PEDIATRICA</vt:lpstr>
      <vt:lpstr>CAUSE DI IPERTENSIONE SEVERA E PERSISTENTE IN ETA’ PEDIATRICA</vt:lpstr>
      <vt:lpstr>CAUSE PREVALENTI DI IPERTENSIONE IN ETA’ PEDIATRICA</vt:lpstr>
      <vt:lpstr>Diapositiva 28</vt:lpstr>
      <vt:lpstr>RENE</vt:lpstr>
      <vt:lpstr>CAUSE RENALI</vt:lpstr>
      <vt:lpstr>FATTORI IMPLICATI NELLA GENESI DELL’AUMENTO DELLE RESISTENZE VASCOLARI PERIFERICHE NELL’ IRC</vt:lpstr>
      <vt:lpstr>PATOLOGIE RENALI CAUSA DI IPERTENSIONE</vt:lpstr>
      <vt:lpstr>CAUSE CARDIOVASCOLARI</vt:lpstr>
      <vt:lpstr>ANOMALE CARDIOVASCOLARI E IPERTENSIONE</vt:lpstr>
      <vt:lpstr>CAUSE ENDOCRINE</vt:lpstr>
      <vt:lpstr>PATOLOGIE NEUROLOGICHE E IPERTENSIONE</vt:lpstr>
      <vt:lpstr>TERAPIA FARMACOLOGICA E IPERTENSIONE</vt:lpstr>
      <vt:lpstr>CLINICA</vt:lpstr>
      <vt:lpstr>CLINICA</vt:lpstr>
      <vt:lpstr>INCIDENZA DEI SEGNI CLINICI DI IPERTENSIONE NELLA I INFANZIA</vt:lpstr>
      <vt:lpstr>INCIDENZA DEI SEGNI CLINICI NELLA II III INFANZIA</vt:lpstr>
      <vt:lpstr>IPERTENSIONE SEVERA = EMERGENZA!!!</vt:lpstr>
      <vt:lpstr>DIAGNOSI</vt:lpstr>
      <vt:lpstr>DIAGNOSI</vt:lpstr>
      <vt:lpstr>DIAGNOSI</vt:lpstr>
      <vt:lpstr>Diapositiva 46</vt:lpstr>
      <vt:lpstr>Diapositiva 47</vt:lpstr>
      <vt:lpstr>               In letteratura non vi sono indicazioni condivise in merito alla scelta del farmaco con cui avviare la terapia antipertensiva.  Tra gli antipertensivi, i β−bloccanti e i diuretici, raccomandati come terapia iniziale dalla prima e dalla seconda Task Force hanno una più lunga storia di documentata efficacia nel bambino; ACE-inibitori, calcio-antagonisti e sartani si sono dimostrati del resto altrettanto efficaci e sicuri nel ridurre la pressione, per quanto non siano disponibili studi a lungo termine.   Un criterio utile nella scelta dell’agente antipertensivo più appropriato potrebbe essere il meccanismo fisiopatogenetico che determina l’IA. </vt:lpstr>
      <vt:lpstr>TERAPIA ATTACCO ACUTO</vt:lpstr>
      <vt:lpstr>TERAPIA CRONICA</vt:lpstr>
      <vt:lpstr>Diapositiva 51</vt:lpstr>
      <vt:lpstr>Diapositiva 52</vt:lpstr>
      <vt:lpstr>Diapositiva 53</vt:lpstr>
      <vt:lpstr>Diapositiva 54</vt:lpstr>
      <vt:lpstr>Diapositiva 55</vt:lpstr>
      <vt:lpstr>Diapositiva 56</vt:lpstr>
      <vt:lpstr>Diapositiva 57</vt:lpstr>
      <vt:lpstr>Diapositiva 58</vt:lpstr>
      <vt:lpstr>Diapositiva 59</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IPERTENSIONE ARTERIOSA</dc:title>
  <dc:creator> Christian</dc:creator>
  <cp:lastModifiedBy>Admin</cp:lastModifiedBy>
  <cp:revision>70</cp:revision>
  <dcterms:created xsi:type="dcterms:W3CDTF">2005-02-25T17:52:35Z</dcterms:created>
  <dcterms:modified xsi:type="dcterms:W3CDTF">2013-03-12T09:57:57Z</dcterms:modified>
</cp:coreProperties>
</file>