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2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331" r:id="rId18"/>
    <p:sldId id="354" r:id="rId19"/>
    <p:sldId id="353" r:id="rId20"/>
    <p:sldId id="352" r:id="rId21"/>
    <p:sldId id="351" r:id="rId22"/>
    <p:sldId id="350" r:id="rId23"/>
    <p:sldId id="349" r:id="rId24"/>
    <p:sldId id="348" r:id="rId25"/>
    <p:sldId id="347" r:id="rId26"/>
    <p:sldId id="346" r:id="rId27"/>
    <p:sldId id="345" r:id="rId28"/>
    <p:sldId id="344" r:id="rId29"/>
    <p:sldId id="343" r:id="rId30"/>
    <p:sldId id="342" r:id="rId31"/>
    <p:sldId id="385" r:id="rId32"/>
    <p:sldId id="384" r:id="rId33"/>
    <p:sldId id="383" r:id="rId34"/>
    <p:sldId id="382" r:id="rId35"/>
    <p:sldId id="381" r:id="rId36"/>
    <p:sldId id="380" r:id="rId37"/>
    <p:sldId id="379" r:id="rId38"/>
    <p:sldId id="378" r:id="rId39"/>
    <p:sldId id="377" r:id="rId40"/>
    <p:sldId id="376" r:id="rId41"/>
    <p:sldId id="374" r:id="rId42"/>
    <p:sldId id="373" r:id="rId43"/>
    <p:sldId id="372" r:id="rId44"/>
    <p:sldId id="371" r:id="rId45"/>
    <p:sldId id="272" r:id="rId46"/>
    <p:sldId id="370" r:id="rId47"/>
    <p:sldId id="369" r:id="rId48"/>
    <p:sldId id="368" r:id="rId49"/>
    <p:sldId id="367" r:id="rId50"/>
    <p:sldId id="366" r:id="rId51"/>
    <p:sldId id="365" r:id="rId52"/>
    <p:sldId id="364" r:id="rId53"/>
    <p:sldId id="363" r:id="rId54"/>
    <p:sldId id="362" r:id="rId55"/>
    <p:sldId id="361" r:id="rId56"/>
    <p:sldId id="360" r:id="rId57"/>
    <p:sldId id="359" r:id="rId58"/>
    <p:sldId id="358" r:id="rId59"/>
    <p:sldId id="357" r:id="rId60"/>
    <p:sldId id="356" r:id="rId61"/>
    <p:sldId id="355" r:id="rId62"/>
    <p:sldId id="341" r:id="rId63"/>
    <p:sldId id="340" r:id="rId64"/>
    <p:sldId id="339" r:id="rId65"/>
    <p:sldId id="338" r:id="rId66"/>
    <p:sldId id="337" r:id="rId67"/>
    <p:sldId id="336" r:id="rId68"/>
    <p:sldId id="335" r:id="rId69"/>
    <p:sldId id="334" r:id="rId70"/>
    <p:sldId id="333" r:id="rId71"/>
    <p:sldId id="332" r:id="rId72"/>
    <p:sldId id="404" r:id="rId73"/>
    <p:sldId id="403" r:id="rId74"/>
    <p:sldId id="402" r:id="rId75"/>
    <p:sldId id="401" r:id="rId76"/>
    <p:sldId id="400" r:id="rId77"/>
    <p:sldId id="399" r:id="rId78"/>
    <p:sldId id="398" r:id="rId79"/>
    <p:sldId id="397" r:id="rId80"/>
    <p:sldId id="396" r:id="rId81"/>
    <p:sldId id="395" r:id="rId82"/>
    <p:sldId id="394" r:id="rId83"/>
    <p:sldId id="393" r:id="rId84"/>
    <p:sldId id="392" r:id="rId85"/>
    <p:sldId id="391" r:id="rId86"/>
    <p:sldId id="390" r:id="rId87"/>
    <p:sldId id="450" r:id="rId88"/>
    <p:sldId id="451" r:id="rId89"/>
    <p:sldId id="389" r:id="rId90"/>
    <p:sldId id="388" r:id="rId91"/>
    <p:sldId id="387" r:id="rId92"/>
    <p:sldId id="386" r:id="rId93"/>
    <p:sldId id="405" r:id="rId94"/>
    <p:sldId id="417" r:id="rId95"/>
    <p:sldId id="416" r:id="rId96"/>
    <p:sldId id="415" r:id="rId97"/>
    <p:sldId id="414" r:id="rId98"/>
    <p:sldId id="413" r:id="rId99"/>
    <p:sldId id="412" r:id="rId100"/>
    <p:sldId id="411" r:id="rId101"/>
    <p:sldId id="410" r:id="rId102"/>
    <p:sldId id="409" r:id="rId103"/>
    <p:sldId id="408" r:id="rId104"/>
    <p:sldId id="407" r:id="rId105"/>
    <p:sldId id="406" r:id="rId106"/>
    <p:sldId id="429" r:id="rId107"/>
    <p:sldId id="428" r:id="rId108"/>
    <p:sldId id="427" r:id="rId109"/>
    <p:sldId id="426" r:id="rId110"/>
    <p:sldId id="425" r:id="rId111"/>
    <p:sldId id="424" r:id="rId112"/>
    <p:sldId id="423" r:id="rId113"/>
    <p:sldId id="422" r:id="rId114"/>
    <p:sldId id="421" r:id="rId115"/>
    <p:sldId id="420" r:id="rId116"/>
    <p:sldId id="419" r:id="rId117"/>
    <p:sldId id="418" r:id="rId118"/>
    <p:sldId id="430" r:id="rId119"/>
    <p:sldId id="435" r:id="rId120"/>
    <p:sldId id="434" r:id="rId121"/>
    <p:sldId id="433" r:id="rId122"/>
    <p:sldId id="432" r:id="rId123"/>
    <p:sldId id="431" r:id="rId124"/>
    <p:sldId id="436" r:id="rId125"/>
    <p:sldId id="448" r:id="rId126"/>
    <p:sldId id="447" r:id="rId127"/>
    <p:sldId id="449" r:id="rId128"/>
    <p:sldId id="273" r:id="rId129"/>
    <p:sldId id="282" r:id="rId130"/>
    <p:sldId id="304" r:id="rId131"/>
    <p:sldId id="303" r:id="rId132"/>
    <p:sldId id="302" r:id="rId133"/>
    <p:sldId id="301" r:id="rId134"/>
    <p:sldId id="300" r:id="rId135"/>
    <p:sldId id="299" r:id="rId136"/>
    <p:sldId id="283" r:id="rId137"/>
    <p:sldId id="298" r:id="rId138"/>
    <p:sldId id="317" r:id="rId139"/>
    <p:sldId id="297" r:id="rId140"/>
    <p:sldId id="316" r:id="rId141"/>
    <p:sldId id="315" r:id="rId142"/>
    <p:sldId id="318" r:id="rId143"/>
    <p:sldId id="314" r:id="rId144"/>
    <p:sldId id="313" r:id="rId145"/>
    <p:sldId id="312" r:id="rId146"/>
    <p:sldId id="311" r:id="rId147"/>
    <p:sldId id="310" r:id="rId148"/>
    <p:sldId id="309" r:id="rId149"/>
    <p:sldId id="308" r:id="rId150"/>
    <p:sldId id="307" r:id="rId151"/>
    <p:sldId id="306" r:id="rId152"/>
    <p:sldId id="305" r:id="rId153"/>
    <p:sldId id="330" r:id="rId154"/>
    <p:sldId id="329" r:id="rId155"/>
    <p:sldId id="328" r:id="rId156"/>
    <p:sldId id="327" r:id="rId157"/>
    <p:sldId id="326" r:id="rId158"/>
    <p:sldId id="325" r:id="rId159"/>
    <p:sldId id="324" r:id="rId160"/>
    <p:sldId id="323" r:id="rId161"/>
    <p:sldId id="322" r:id="rId162"/>
    <p:sldId id="320" r:id="rId163"/>
    <p:sldId id="321" r:id="rId164"/>
    <p:sldId id="319" r:id="rId165"/>
    <p:sldId id="296" r:id="rId166"/>
    <p:sldId id="295" r:id="rId167"/>
    <p:sldId id="294" r:id="rId168"/>
    <p:sldId id="293" r:id="rId169"/>
    <p:sldId id="292" r:id="rId170"/>
    <p:sldId id="291" r:id="rId171"/>
    <p:sldId id="290" r:id="rId172"/>
    <p:sldId id="289" r:id="rId173"/>
    <p:sldId id="288" r:id="rId174"/>
    <p:sldId id="287" r:id="rId175"/>
    <p:sldId id="286" r:id="rId176"/>
    <p:sldId id="285" r:id="rId177"/>
    <p:sldId id="284" r:id="rId178"/>
    <p:sldId id="278" r:id="rId179"/>
    <p:sldId id="277" r:id="rId180"/>
    <p:sldId id="276" r:id="rId181"/>
    <p:sldId id="446" r:id="rId182"/>
    <p:sldId id="445" r:id="rId183"/>
    <p:sldId id="444" r:id="rId184"/>
    <p:sldId id="443" r:id="rId185"/>
    <p:sldId id="442" r:id="rId186"/>
    <p:sldId id="441" r:id="rId187"/>
    <p:sldId id="440" r:id="rId188"/>
    <p:sldId id="439" r:id="rId189"/>
    <p:sldId id="438" r:id="rId190"/>
    <p:sldId id="437" r:id="rId19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6216-B56F-4414-8D0A-DE44387717DD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FD7D-A08F-4D61-9FA1-8E1F1798AA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0D79-4C88-40E7-8C70-6E7C09E10666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28C8-D818-449A-B6BD-E204490CD47E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281-8A79-40B1-A62F-A558F3C8E0BF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63-2514-4F21-8F77-339391524D6C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2DD9-C730-4526-A867-8A713649799C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9E9-4298-4187-B935-8F9C67492E76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515D-9D4A-4F05-B4A0-85494B1074C5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BFAB-88D3-458B-945A-DE6BAE02FBBE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38A3-EB0A-4D83-B233-FF6357E59BB9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32EC-4224-4ED5-886E-0B11C4D760DC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69E6-3C30-4F2A-8D1E-AC730325015B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BF8D-9DF7-43CF-B297-811C979EA217}" type="datetime1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1932-CD5C-4F47-B1B5-E1CE3729DB5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2.mpg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3.mpg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990033"/>
                </a:solidFill>
              </a:rPr>
              <a:t>PEDIATRIA</a:t>
            </a:r>
            <a:endParaRPr lang="it-IT" sz="4000" dirty="0">
              <a:solidFill>
                <a:srgbClr val="990033"/>
              </a:solidFill>
            </a:endParaRPr>
          </a:p>
        </p:txBody>
      </p:sp>
      <p:pic>
        <p:nvPicPr>
          <p:cNvPr id="1026" name="Picture 2" descr="http://www.centrostudi-ancoragenitori.it/images/stories/pediatr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Dott. Maurizio Petracca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Dirigente Medico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U.O.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</a:rPr>
              <a:t>Neonatologia-UTIN</a:t>
            </a:r>
            <a:endParaRPr lang="it-IT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Vito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</a:rPr>
              <a:t>Fazzi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</a:rPr>
              <a:t>-Lecce-</a:t>
            </a:r>
            <a:endParaRPr lang="it-I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Valutare  inoltre: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05273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Cordone ombelicale</a:t>
            </a:r>
            <a:r>
              <a:rPr lang="it-IT" dirty="0" smtClean="0">
                <a:solidFill>
                  <a:srgbClr val="002060"/>
                </a:solidFill>
              </a:rPr>
              <a:t>: gelatinoso alla nascita in seguito atrofico e secco (una vena e due arterie)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Vernice caseosa</a:t>
            </a:r>
            <a:r>
              <a:rPr lang="it-IT" dirty="0" smtClean="0">
                <a:solidFill>
                  <a:srgbClr val="002060"/>
                </a:solidFill>
              </a:rPr>
              <a:t>: materiale grasso che protegge la cute dalla macerazione nel liquido amniotico. Tanto più è abbondante tanto più il neonato e prematuro. A termine è presente principalmente su cuoio capelluto e pieghe cutanee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Cute</a:t>
            </a:r>
            <a:r>
              <a:rPr lang="it-IT" dirty="0" smtClean="0">
                <a:solidFill>
                  <a:srgbClr val="002060"/>
                </a:solidFill>
              </a:rPr>
              <a:t>: sottile, translucida nel </a:t>
            </a:r>
            <a:r>
              <a:rPr lang="it-IT" dirty="0" err="1" smtClean="0">
                <a:solidFill>
                  <a:srgbClr val="002060"/>
                </a:solidFill>
              </a:rPr>
              <a:t>pretermine</a:t>
            </a:r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Solchi plantari</a:t>
            </a:r>
            <a:r>
              <a:rPr lang="it-IT" dirty="0" smtClean="0">
                <a:solidFill>
                  <a:srgbClr val="002060"/>
                </a:solidFill>
              </a:rPr>
              <a:t>: progrediscono verso il calcagno. Sono tanto </a:t>
            </a:r>
            <a:r>
              <a:rPr lang="it-IT" dirty="0" err="1" smtClean="0">
                <a:solidFill>
                  <a:srgbClr val="002060"/>
                </a:solidFill>
              </a:rPr>
              <a:t>piùabbondanti</a:t>
            </a:r>
            <a:r>
              <a:rPr lang="it-IT" dirty="0" smtClean="0">
                <a:solidFill>
                  <a:srgbClr val="002060"/>
                </a:solidFill>
              </a:rPr>
              <a:t> quanto più è prematuro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Areola mammaria</a:t>
            </a:r>
            <a:r>
              <a:rPr lang="it-IT" dirty="0" smtClean="0">
                <a:solidFill>
                  <a:srgbClr val="002060"/>
                </a:solidFill>
              </a:rPr>
              <a:t>: non evidente fino alla 34ma settimana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Unghie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dirty="0" err="1" smtClean="0">
                <a:solidFill>
                  <a:srgbClr val="002060"/>
                </a:solidFill>
              </a:rPr>
              <a:t>pretermine</a:t>
            </a:r>
            <a:r>
              <a:rPr lang="it-IT" dirty="0" smtClean="0">
                <a:solidFill>
                  <a:srgbClr val="002060"/>
                </a:solidFill>
              </a:rPr>
              <a:t> piccole e rase. A termine oltre il letto ungueale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Genitali</a:t>
            </a:r>
            <a:r>
              <a:rPr lang="it-IT" dirty="0" smtClean="0">
                <a:solidFill>
                  <a:srgbClr val="002060"/>
                </a:solidFill>
              </a:rPr>
              <a:t>: nel maschio valutare la presenza di 2 testicoli nello scroto; nella femmina le grandi labbra coprono le piccole dopo la 34ma settimana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Cartilagine padiglione auricolare</a:t>
            </a:r>
            <a:r>
              <a:rPr lang="it-IT" dirty="0" smtClean="0">
                <a:solidFill>
                  <a:srgbClr val="002060"/>
                </a:solidFill>
              </a:rPr>
              <a:t>: sono formate dopo la 38ma settimana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Capelli</a:t>
            </a:r>
            <a:r>
              <a:rPr lang="it-IT" dirty="0" smtClean="0">
                <a:solidFill>
                  <a:srgbClr val="002060"/>
                </a:solidFill>
              </a:rPr>
              <a:t>: nel </a:t>
            </a:r>
            <a:r>
              <a:rPr lang="it-IT" dirty="0" err="1" smtClean="0">
                <a:solidFill>
                  <a:srgbClr val="002060"/>
                </a:solidFill>
              </a:rPr>
              <a:t>pretermine</a:t>
            </a:r>
            <a:r>
              <a:rPr lang="it-IT" dirty="0" smtClean="0">
                <a:solidFill>
                  <a:srgbClr val="002060"/>
                </a:solidFill>
              </a:rPr>
              <a:t> &lt; 30 w corti e sottili (capelli di lana)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rgbClr val="FF0000"/>
                </a:solidFill>
              </a:rPr>
              <a:t>Lanugo</a:t>
            </a:r>
            <a:r>
              <a:rPr lang="it-IT" dirty="0" smtClean="0">
                <a:solidFill>
                  <a:srgbClr val="002060"/>
                </a:solidFill>
              </a:rPr>
              <a:t>: peluria che riveste il </a:t>
            </a:r>
            <a:r>
              <a:rPr lang="it-IT" dirty="0" err="1" smtClean="0">
                <a:solidFill>
                  <a:srgbClr val="002060"/>
                </a:solidFill>
              </a:rPr>
              <a:t>pretermine</a:t>
            </a:r>
            <a:r>
              <a:rPr lang="it-IT" dirty="0" smtClean="0">
                <a:solidFill>
                  <a:srgbClr val="002060"/>
                </a:solidFill>
              </a:rPr>
              <a:t> soprattutto su dorso e natiche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484784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Massaggio cardiaco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Indicazioni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Assenza di battiti cardiaci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Bradicardia (&lt; 60 battiti/min) che perdura 	dopo 30 secondi d’attivazione di 	un’efficace ventilazione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375047"/>
            <a:ext cx="2622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Massaggio cardiaco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8855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8787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691680" y="4221088"/>
            <a:ext cx="5724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La compressione con i due pollici permette più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compressione e maggiore stabilità degli atti compressori.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Genera maggior picco sistolico e migliore perfusione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coronarica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La compressione con due dita è preferibile per operare sull’ombelico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5608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Massaggio cardiaco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La compressione con i due pollici permette più</a:t>
            </a:r>
          </a:p>
          <a:p>
            <a:r>
              <a:rPr lang="it-IT" sz="2800" dirty="0" smtClean="0"/>
              <a:t>	profondità di compressione e una maggiore 	stabilità degli atti compressori e genera un 	maggior picco sistolico e una migliore 	perfusione coronarica</a:t>
            </a:r>
          </a:p>
          <a:p>
            <a:endParaRPr lang="it-IT" sz="2800" dirty="0" smtClean="0"/>
          </a:p>
          <a:p>
            <a:r>
              <a:rPr lang="it-IT" sz="2800" dirty="0" smtClean="0"/>
              <a:t>• La seconda opzione permette di operare</a:t>
            </a:r>
          </a:p>
          <a:p>
            <a:r>
              <a:rPr lang="it-IT" sz="2800" dirty="0" smtClean="0"/>
              <a:t>	contemporaneamente sull’ombelico</a:t>
            </a:r>
          </a:p>
          <a:p>
            <a:endParaRPr lang="it-IT" sz="2800" dirty="0" smtClean="0"/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Christman</a:t>
            </a:r>
            <a:r>
              <a:rPr lang="en-US" sz="1200" i="1" dirty="0" smtClean="0">
                <a:solidFill>
                  <a:srgbClr val="00B050"/>
                </a:solidFill>
              </a:rPr>
              <a:t> C, et al. The two-thumb is superior to the two-finger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method for administering chest compressions in a manikin model of</a:t>
            </a:r>
          </a:p>
          <a:p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1200" i="1" dirty="0" smtClean="0">
                <a:solidFill>
                  <a:srgbClr val="00B050"/>
                </a:solidFill>
              </a:rPr>
              <a:t>. </a:t>
            </a:r>
            <a:r>
              <a:rPr lang="it-IT" sz="1200" i="1" dirty="0" err="1" smtClean="0">
                <a:solidFill>
                  <a:srgbClr val="00B050"/>
                </a:solidFill>
              </a:rPr>
              <a:t>Arch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Dis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Child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Fetal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Ed 2011;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96:F99-F101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434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Massaggio cardiaco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Rivalutare la respirazione, la frequenza cardiaca 	e 	l’ossigenazione periodicamente</a:t>
            </a:r>
          </a:p>
          <a:p>
            <a:r>
              <a:rPr lang="it-IT" sz="2800" dirty="0" smtClean="0"/>
              <a:t>• Effettuare coordinate compressioni/ventilazione 	sino a frequenza cardiaca 60/min</a:t>
            </a:r>
          </a:p>
          <a:p>
            <a:r>
              <a:rPr lang="it-IT" sz="2800" dirty="0" smtClean="0"/>
              <a:t>• Continuare massaggio sino a comparsa polso 	carotideo o femorale (indice di gittata 	cardiaca efficace)</a:t>
            </a:r>
          </a:p>
          <a:p>
            <a:r>
              <a:rPr lang="it-IT" sz="2800" dirty="0" smtClean="0"/>
              <a:t>• Evitare le frequenti interruzioni perché 	compromette mantenimento perfusione 	sistemica e flusso coronarico</a:t>
            </a:r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Christman</a:t>
            </a:r>
            <a:r>
              <a:rPr lang="en-US" sz="1200" i="1" dirty="0" smtClean="0">
                <a:solidFill>
                  <a:srgbClr val="00B050"/>
                </a:solidFill>
              </a:rPr>
              <a:t> C, et al. The two-thumb is superior to the two-finger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method for administering chest compressions in a manikin model of</a:t>
            </a:r>
          </a:p>
          <a:p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1200" i="1" dirty="0" smtClean="0">
                <a:solidFill>
                  <a:srgbClr val="00B050"/>
                </a:solidFill>
              </a:rPr>
              <a:t>. </a:t>
            </a:r>
            <a:r>
              <a:rPr lang="it-IT" sz="1200" i="1" dirty="0" err="1" smtClean="0">
                <a:solidFill>
                  <a:srgbClr val="00B050"/>
                </a:solidFill>
              </a:rPr>
              <a:t>Arch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Dis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Child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Fetal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Ed 2011;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96:F99-F101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867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4963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204864"/>
            <a:ext cx="5094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Massaggio cardiaco</a:t>
            </a:r>
          </a:p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Il massaggio cardiaco va effettuato</a:t>
            </a:r>
          </a:p>
          <a:p>
            <a:pPr algn="ctr"/>
            <a:r>
              <a:rPr lang="it-IT" sz="2800" b="1" u="sng" dirty="0" smtClean="0">
                <a:solidFill>
                  <a:srgbClr val="0070C0"/>
                </a:solidFill>
              </a:rPr>
              <a:t>preferenzialmente</a:t>
            </a:r>
            <a:r>
              <a:rPr lang="it-IT" sz="2800" b="1" dirty="0" smtClean="0">
                <a:solidFill>
                  <a:srgbClr val="0070C0"/>
                </a:solidFill>
              </a:rPr>
              <a:t> solo dopo aver</a:t>
            </a:r>
          </a:p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intubato il neonato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2700209"/>
            <a:ext cx="6259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Vie di somministrazione dei farmaci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628800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Vie di somministrazione dei farmaci</a:t>
            </a:r>
          </a:p>
          <a:p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Vene periferiche: difficili da reperire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</a:t>
            </a:r>
            <a:r>
              <a:rPr lang="it-IT" sz="2400" dirty="0" err="1" smtClean="0">
                <a:solidFill>
                  <a:srgbClr val="002060"/>
                </a:solidFill>
              </a:rPr>
              <a:t>Cateterizzazione</a:t>
            </a:r>
            <a:r>
              <a:rPr lang="it-IT" sz="2400" dirty="0" smtClean="0">
                <a:solidFill>
                  <a:srgbClr val="002060"/>
                </a:solidFill>
              </a:rPr>
              <a:t> dei vasi ombelicali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Tubo endotracheale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Puntura intraossea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000" y="404664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Vie di somministrazione dei 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Somministrazione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• Past guidelines recommended that initial doses of 	epinephrine be given through an </a:t>
            </a:r>
            <a:r>
              <a:rPr lang="en-US" sz="2800" dirty="0" err="1" smtClean="0">
                <a:solidFill>
                  <a:srgbClr val="002060"/>
                </a:solidFill>
              </a:rPr>
              <a:t>endotracheal</a:t>
            </a:r>
            <a:r>
              <a:rPr lang="en-US" sz="2800" dirty="0" smtClean="0">
                <a:solidFill>
                  <a:srgbClr val="002060"/>
                </a:solidFill>
              </a:rPr>
              <a:t> tube 	because the dose can be administered more quickly 	than when an intravenous route </a:t>
            </a:r>
            <a:r>
              <a:rPr lang="it-IT" sz="2800" dirty="0" err="1" smtClean="0">
                <a:solidFill>
                  <a:srgbClr val="002060"/>
                </a:solidFill>
              </a:rPr>
              <a:t>must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be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stablished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• The recommended IV dose is 0.01 to 0.03 mg/kg per dose.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	Higher IV doses are not recommended because 	exaggerate hypertension, decreased myocardial 	function, and worse </a:t>
            </a:r>
            <a:r>
              <a:rPr lang="it-IT" sz="2800" dirty="0" err="1" smtClean="0">
                <a:solidFill>
                  <a:srgbClr val="002060"/>
                </a:solidFill>
              </a:rPr>
              <a:t>neurological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function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1200" i="1" dirty="0" smtClean="0">
                <a:solidFill>
                  <a:srgbClr val="00B050"/>
                </a:solidFill>
              </a:rPr>
              <a:t>Perlman JM, et al. on behalf of the Neonatal Resuscitation Chapter</a:t>
            </a:r>
          </a:p>
          <a:p>
            <a:r>
              <a:rPr lang="fr-FR" sz="1200" i="1" dirty="0" smtClean="0">
                <a:solidFill>
                  <a:srgbClr val="00B050"/>
                </a:solidFill>
              </a:rPr>
              <a:t>Coll. </a:t>
            </a:r>
            <a:r>
              <a:rPr lang="fr-FR" sz="1200" i="1" dirty="0" err="1" smtClean="0">
                <a:solidFill>
                  <a:srgbClr val="00B050"/>
                </a:solidFill>
              </a:rPr>
              <a:t>Neonatal</a:t>
            </a:r>
            <a:r>
              <a:rPr lang="fr-FR" sz="1200" i="1" dirty="0" smtClean="0">
                <a:solidFill>
                  <a:srgbClr val="00B050"/>
                </a:solidFill>
              </a:rPr>
              <a:t> </a:t>
            </a:r>
            <a:r>
              <a:rPr lang="fr-FR" sz="1200" i="1" dirty="0" err="1" smtClean="0">
                <a:solidFill>
                  <a:srgbClr val="00B050"/>
                </a:solidFill>
              </a:rPr>
              <a:t>Resuscitation</a:t>
            </a:r>
            <a:r>
              <a:rPr lang="fr-FR" sz="1200" i="1" dirty="0" smtClean="0">
                <a:solidFill>
                  <a:srgbClr val="00B050"/>
                </a:solidFill>
              </a:rPr>
              <a:t>: 2010. International Consensus on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Cardiopulmonary Resuscitation and Emergency Cardiovascular Care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Science With Treatment Recommendations. PEDIATRICS. 2010; 126: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e1319-e1344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Vie di somministrazione dei farmaci</a:t>
            </a:r>
          </a:p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Puntura intraossea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• Indicazioni: può rappresentare un’indicazione 	qualora l’accesso ombelicale o venoso per 	altra via non sia possibile. Trova maggiore 	possibilità di applicazione nel neonato a 	termine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• Rischi: stante la ridotta dimensione ossea, è 	possibile provocare la frattura della tibia 	lesioni alle cartilagini di accrescimento</a:t>
            </a:r>
          </a:p>
          <a:p>
            <a:endParaRPr lang="it-IT" sz="3200" dirty="0" smtClean="0"/>
          </a:p>
          <a:p>
            <a:r>
              <a:rPr lang="en-US" sz="1200" i="1" dirty="0" smtClean="0">
                <a:solidFill>
                  <a:srgbClr val="00B050"/>
                </a:solidFill>
              </a:rPr>
              <a:t>Schwartz D, et al. The use of a powered device for </a:t>
            </a:r>
            <a:r>
              <a:rPr lang="en-US" sz="1200" i="1" dirty="0" err="1" smtClean="0">
                <a:solidFill>
                  <a:srgbClr val="00B050"/>
                </a:solidFill>
              </a:rPr>
              <a:t>intraosseous</a:t>
            </a:r>
            <a:r>
              <a:rPr lang="en-US" sz="1200" i="1" dirty="0" smtClean="0">
                <a:solidFill>
                  <a:srgbClr val="00B050"/>
                </a:solidFill>
              </a:rPr>
              <a:t> drug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and fluid administration in a national EMS: a 4-year experience. J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Trauma. 2008; 64:650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048" y="620688"/>
            <a:ext cx="744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Fenomeni neonatali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916832"/>
            <a:ext cx="2915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Inizio respirazione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Circolazione </a:t>
            </a:r>
            <a:r>
              <a:rPr lang="it-IT" dirty="0" err="1" smtClean="0">
                <a:solidFill>
                  <a:srgbClr val="002060"/>
                </a:solidFill>
              </a:rPr>
              <a:t>transizionale</a:t>
            </a:r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Calo fisiologico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Ittero fisiologico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Emissione di meconio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Cute e annessi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genitali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27984" y="19168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Punto 1 e 2 avvengono entro il primo minuto dalla nascita</a:t>
            </a:r>
            <a:endParaRPr lang="it-IT" dirty="0"/>
          </a:p>
        </p:txBody>
      </p:sp>
      <p:pic>
        <p:nvPicPr>
          <p:cNvPr id="2050" name="Picture 2" descr="http://t3.gstatic.com/images?q=tbn:ANd9GcSiIMvi7wIcfgkCb_Cg3VoyivrPENDHJ_454AORVAsiEc2LOu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4101058" cy="3785594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hQSERQUExQWFBUVGBYVFRUWGBgVFxYWGBgWFxYYFxUXHCYeFxwkIBgXHy8gIycpLDAtFx8xNTAqNSYrLCkBCQoKDgwOGg8PGjEkHyQsKS8vLywsKS02MiwwKSwsLCkyLCwsKTQsLCwsLC8sKS4pKSwsLCwpKSwvLSwsKSktLP/AABEIALIBHAMBIgACEQEDEQH/xAAcAAABBQEBAQAAAAAAAAAAAAAAAQQFBgcDAgj/xABKEAACAQMCAwUFBQMHCgYDAAABAgMABBESIQUxQQYTIlFhIzJxgaEHFEJSkTOSsSRicoKiwdEVFkNTg6OywtLwFzRzk7PTRFRj/8QAGwEBAAMBAQEBAAAAAAAAAAAAAAECAwQFBgf/xAAxEQACAgEDAgMHAwQDAAAAAAAAAQIRAwQhMRJBBVFhEyIycYGRobHB8BTR4fEGFTP/2gAMAwEAAhEDEQA/ANxoooqAFFFBqQFFFFAFFFFAFFFFAFFFFAFIBRiloAooooAooooAooooAooooAooooAooooAooooAooooAooooAooooAooooAooqJn7UWyMyvKFKkqdQYAMOY1EafrQEtSZplacbglJEc0TkbEK6sQfUA09FAGaCaWkzQEP/AJx7Z7ifcgY0DbkN99q9p2gyrN3E/hxsUwWySPDvvj+8V04hx+GE6XfLnGI0VpZDk4GI4wWxnrjA6mmSdopJG0pauM+60rxRhueQFDM+Rjfw0A6Xj2UDdzNnbK6PEMkjz9PqK5r2j23t7gHbbuwT+oOOnn/Gqlc8dt7SR43NokjERNELuWSUl9IUGJISynlvjbnUtFbSRuqvbJjIZAlw7bqxYbPEqjcnr1NAS3+cexPcT7fzP6XrtyA/rDpvXtO0BLBfu84yQNRUaRnqTnbFMbXt1CxZWV1ZSQwTRcaSOYP3dnIPoQKmbPi0M2e7kVyOag+IbZwy81PoaAeUUmaKAWvMkgUZJAHmdh+tLTa/EZQ96VCjfLHSBjfOc7UB6+/x/nT94f40sl6inDOoPkWA646+u1Vr77w1cKi61bf2EU0yHbBOqFWXltzrqLizOT93mPPJ+7XHM5zzTOTk588nPOgJ5uIxgZMiYzjOoYzjOOfPG9Av48Z7xcf0h1On+O1QUV3YgGPuzGpOoh7eaNc4xnLoFB+dPbSOzmJaIwyHO5RgxypB3wehA58sUBM0UmaWgCiivEswUZYgDzOw32oD3RTQcXhOcSx7bHxDY/rSvxOJTgyIDvsWAO2xoB1RTMcYhIz3seM4zqXGSMgZzzxvXiTj1uvOaMcubADcZG/qN6Af0Vyt7tJASjK4BwSpBAOxxt8R+tdKAWiiigCiiigCiiigENZr2lTiGqWJeGx3FsZGkRvvPdsWLsSx1cs5zjl/CtLNQHakSyQSRRxM2cBipj3TI1gBjkErkDaoZaF9Sp0RXaK2xZW7MujRoMiCA8QHu7qxCFio/OAOXSvNzxCJII7ixklMUmcPF/KIEwG3eF2BUZ2IQqcjG1OOMdpYeHWa92GeQssMMKrh3nkyVBQ40jIJPIbHHQV0srhrHh3eXMUQl96VLdQqPNK4XYcsksuT55NOxePvSUasLHtoTGGa3mkztG1vG0iyNv4SpAaA7DPeYUah4zvjuhnnk0TaokPOOJmDAYyDJOAM52GExvndgDT+YytaMYEEU7RMYkfGElKHQH05GzYzVas45OGRfe+I3VxdSMqxy6FLQwjdmYRRqMKMbuRn9alGcqt0cUteINORGYeF2scuANEcst0oO7HfCKwxvnV5+tkkyZ2RNI6kr4dOxLaioySTjqPeHzb8a4rCsaXXeIYhp1PkFShIYczj9Bnes8uPtWkJuJLOFZNJ8UsnhGlmCxkQjDHkOZyPTJzWUlHk1xYJ5fhRe8oOJwwPbwu33eS4W5Kr3odZEjIG2VyHHizk0849e/dLea5eRysStIwwHOOgVcgdQOnqetZfw/tNem5jvXkjbVBNFIBGEaMxq0vdsDnkdLK2dwTnFQ3Ee2N/PpjneOVYyHaJ0AjkzqXTKExrUHfSdsgeVUeVI64eHZZ/C0aFxXgzyiC7tLaytZGxJ/KrYG5Mu5UEx+4cDPMnfpipQ3mIY14qLSO5kcpDpY4Y7YKMQGRtyNj5b71T/wDxNuFSJ7mCNoRjPcMQS2XVQFYjloY4BIxipKfi8XG7y1ji0pFb6LtmlQd67B2Tuo0YYwCp1MCemN+V1NM5smmyY92ti2M89tgI/fDALQysdSrnGUuMHPInEmcnbWo3p/F2mt9JLOIyuNUcnhkXJwPAdznoVyD0JqP7VX1wmlraGO47vJmhbUsrIdODA/u5HVSN8jcY3TgvFo+IIHWGa3aIgFbiExOAQcqpPT1U9N+dWOcTjXFLowSTRI0SIjvjTruZcKSFjiPhjJ2xq1HoUFM+zfDQ1rDPeoq3TqZA0+ZHhLZK4Ev7NlDDIUKBy2rjJJxD72ix93DaI5J7vE01wPLdQkK7+YIxUxxq3k0iTODnDjPhK5JVWwR54IGc5HPAoDpdv3KjLagx0jDyABsE7jUdtiTyptf94FxazxxOxDO7wmVCuMDQqyKB56iTmvd9xm2WM7HxAMQoVWI97/SEA58qj5OISyWJjt2RJJU0RSaj7KRiFYOADgrqyCOZ6DmRPS6s49nuBzQ3Ul1c8Qe8cp3aRoghiUFs4CayGbljkefPO0zNwiK4JJALDJGtQ+nP5d/DjltgimHCO0UUdvHGVdlVQp1OZn5AkuzgZO+5z1p3w6+TUXeQxiX3NRCljsOYJXICgYB23yKBxa5G9rdqyyfcbvvJIcd5A5M2D1BRj3secEDxYHk2MU94V2rVyqTp3EjEqvi1xyMBnTHLgZON9JAYgHAOKhuF8Ynn4nKYFD2tujwzS6UVprkMPAHxltAzywMsQehD7tlHN3Re3RJ1jyZ7MquZg2k5DgaklXGRjnnzwQILTmmHFL+BBpneNQ3JXIyxBB8K8yRsdqqdqlxd2SSQS3KhzpEE+IniAJVg8ihZZMYwDrBOckmn98JYYR/k+G1eY+GaV5NMcTBRlnO7v02znHWhbp2s9z8VsEOkwgasBdUPdK56aTKFVqUyruRwyQ9c4tfF67zfU01g4CjQMeJy29/IQXDNFEqIuCQqYGQg/Mx9aYdj7uWdkdGWC1gxEsEOZI22OdyuSPXYDHWobp0XhicoufZfyh5YdqLKXKi1PPWUCQyksB7wjhdix9QDUxDxKxZgnsVfAAjkURPvyGiQBvliq32b4396vZh3FtDFas6BCW+9q6nCOYwNKqwyRv5YzUddcLthbvcsLp/alHDK8cisWIJKuwVhv6jlj0q20aY8ePJLpTa8tr3/AAabbW6IMIqqOeFAUfHautUq7lW2ijnthMYdAaSSApJGAuN2tHPLmT3WG586lODdrFkjjd2Qxy4EVxGSYZCTpCtneF87aWzvtqJ2q5ztU6ZYqKKKEBRRRQBRRRQCU0uJdAyqtLl1XC4OnLBWbcjAXdj12ON9qd1xbqNQHIjHPAxnP13oDhfwRSbSoHC6SMrnDZ8JU42bPUcqguP8KMphDuWt1cGVWLK6gg6CxXmoYKRqG3MnqJ2O6cu4KgINIRs4LNuX8JHIbbjnvXXugyEYBz4WyMaujZx6ZoWjJxdo7qK43syJG7SY0KpL53GkDfI+FeOGSExgHcoShPmUJXPzAB+dU37aOKmHhrIpw07pF/VOWf8AULj51DdKy2KHXNR8zGON3y3t28kUSwxMQEjRQowuysyjYsQefripnhcrRhUxGiMCrEoDlc+IsR4vmCDyqE4NGQVI2IPPyxjerdJLHKo1EJKuT7jqjFmJYMwyE331Db08vPtt8n2kMEceNLpteiuiS4dxeGC3uZFVwkCh4xKocrJMzQqPDuVJfOnpj1NUcsjPrkBQAaQH2LLqyXJPNjk4X/sXq64eI+GXDgMWee3jMZALKY5BJjK7ODkMpHMMKje0fAEhkT707DDAxQrp76YhACc8o0zqy5HIYAJrZqTSs86EsMJylB8vZPe6r+9rsRnHL+OJYYoF7wLEvtDqVf5Swl1LEFBL6NHXz2rxxu3P3hO4JE8ZWKPuiFCafCBH+IkfiJ2BYjzp3w3jsE9zqFmO8Dqscju7xQvjCHuSqKdCoOZBCrkcqayNOsjqscUkcrR6ZI07lyreKJlkUlgpBJw2RnPUGrNKjDHOSlVeffv3dGnfZt2je77wXB9vDhCQGVZVGRrXOAfIjHkfxVd5LcNzz5cyP4HesE7O8QFpxS0eNy0UhEL75z3ns2z02kAbboBy5Vv9bQdo8nVY1Cdx4e5ReDR3dheyWojNxbXDy3MU5kx93zp1RSKfwA4xj83xw6uuLlchmWSfX7NgNS6c792ucIemSc77k4OO/Ei8zuqb8iwBx7MNhVODuD4nI6gjnyMYkBECsYXy5HtNeB4yBpCnJIHw6AbirGWOMe5K3KRuDOUGUw0sa+9qOBqLeWjBqL7UcNEEL3MTr4tKkaRgxSOoyRncjYA/D1zzuuI6Z2W4LW/eKg70ZCsy+624GDyBU7EE0x47HpsLzxZZIURSDkaFLOhBHPHmdyT05VVs3hBpr6fYd3XEoY5lVVLSJDG8YjOJC7ZZldjkBCMZGPhuRXDht0mNYn0yanYRsuiPdjqVTINKgeROfCM8tu3ZSJbWGBkA1Tq7SOcySByPZDOcgHDHHXTgU4SIC5eLTl9EgYE5ywwY2XbKZ1Dl0Xrk0DklcfyStpPHaqFiZZMsxaKIDHiOSyhNgxJzge9nlnenfAYXZXlyVMuCM+I7asEjA23x8s7VE2sETsIJNKsqpiQNiQS9FHkNOnb16GrHwqMprjJ1aSCCeeGUE5/raqsjmkkjle2szwvHqwWVlDqRkZBGdxzHOqbZCHh33i2u1XuJQSpCk94oXT3Wld3yMnAHUjqKvXGOJrbwtK2MLgDJABZiFUZOwySBn1rHrppbh5JZSXkD926/kyWAVR0UFSuB1xnOayyS6eOT0/DtP7dSjOVQ2v59g4Z2oeyWW2trd5LS4Mstt3rd20MIws6FGGcKxyueYYczUjwjtRPZQkgRMjFy7sJCzOqjH4/ET4BgCo63dYhIjMWUhlPgZxESRq7uY5Ct4VyuwOkA77hxxmxIeKJCGj0Bo3B8MjyZ1MrcjyRMcxj1rOU3yehi0mJP2MuG7vfhL9SJ7Eds54LiaZrZZHvnaXvC5VtALKI197wKykAHfp5VaeL9p2vVjHdyW8TH28iBHBAGpSDpLOARgjT19MGDmjaSJcD20TFQVG/tFjmVyOQwFb01HzNdeKWWucAZXvo45EXcaDIARGq5wre9yxuR8jlImGmwp2lT335qu9fJp2TPGr8v3VjwqRO8uCLgTRMVWBYyFlkk3IcMQU7vHx3qXvrl4rdLOaeIXEmSrrB3du6hsGORGJXx+IHlnO2MiqDZWMsIiuY50hnWVou+bJM9voVtLpj2uGCjJOcFd9hVsh4gOJ3tv7EaUikW4DAkDPIDUMMpOgj5g7jbVTtUuTzHpXCbnO3FXv69udnf+C02d1JbImtXlhYDHdgzSQv1jOnJkTOwbmOR868XXb2CNwkns2IyFeW2jfH/AKbzB/pSS2M1vCsdkkcWCzPqBZBn8gBUbnfG1Qi8LtrO2mnv1t5YXdSwFtE2ZXcAHSieLJI3Oo+taX2OCUI05KS+Xf8An1LSO1EWAWWZAcYYxSMpz11oGXHrmpGyv45V1ROsi+aMGHkdxVP4jaMA1rJObWByPuptVMDxBWGlQy5XThlByFGfPO0J2RsJPvbxz3DOdPsp2Q294CpJWN2TKTqBqOJCeu3QLIeN8rdGp0VDdmuLGdZQx1GKQx6ijRMQOrIdvmpwfTkJmpKNNOmFMOKPpC+z7wSMsT46IxwScb4Gfr0p+a5OmfLA3HxoE6Z4YA/FT/EYx6c6JnHIsN9gOur9fhtTRb2U3AjEPse7LGfWP2mrAjCcztk526ee3dUk7zOVEfkBlmbbcnpj50JrzEsMhpQfzA/qi5+oNZd9vt5/5OLzaST90Kv/ADVqNufbyeRSJvrID/AVjP26z5v7dPywaj/Xdh/yVnk+E69DG88Sp8KXGT8/+/0qahcLuV1jquSux56SDs3PGds4zUVw4bVNWVg8gfQpcxo0jAcwqkZIHM4zyG9eZu5bH6AlBYX1ulXPH5LLxXir2PB1e2cEyys8UrqCVQISPC+QrqE08sA5wKgeHw647m4lYa0TU4kb2g7xggcudgNJZSdtOSAMYzbO13Z+1e1sYbqVYYUGvkSXcrjYD+kzE+lVi+4tBwyeS3sLTVNIAHmuW1KVXLKY4xlSpxkHbcqd69CSXc+Kw5Z+97NW5Pn6/L9Bj2Ks53uNcKTG3bPenDRwlAjKXGvCFmHhUrnAC7jNSZgW1WGS7kVGL5WOBDPGkMaGOJJJcgHSTqYZJPlvimllxyW8Eq3En3jMTyRQTYQ6wFwEZQoXOSuSeZA3NQf3VjG0ETeyuFM8cZGlwQSrAnlqUhlJA3A25iqppLY2eOUptZGvWuN9+fP6D/i6JDcAPkzCZNLvpaNo1cAiERbIQRjcADBGxrf7q40Ru/5VZv0BNfPPFb1XgugNJfvprqMsp1Rx60UqjH3dWFfA229a3m+JNrsMlkQAeZbSAPrWmN80cGsjJdKkqfBW7TiqqW7pzldD7jTq0jS0b6hseZHn0pxJxRtEcne+2CkFSDghiQpIAxsQfXAB6b++JW1xq7xhF4ysfdhS3MnfKsDn542qHvhPAGj9jKoByAwEkPUMMk7csq2AfMVcxSjJ7E5IqmZBcl2DgKp1eDWVXUulR4c/H6VR+1UJs4LlHiaOO5jcRhdwkqLsrMQBpYAMNHLQfzYqWuOLwNBgzPC3iyjqdLSZLAhjuWwPXl8TT3iUX3/hzBpAzPyBwNLKjHl0yR9PPNVlutjbEnjkupbWk/uI0cUMdlN0yur+hEHcPjlsM/vbU1huI7i4MiyG3iUFNtetix1H1BIHTGxPPNQ3YrhT3XdSXTgWtrGgXJ2kY7I2TyACkn1PpmrjNYd4wkgVQ42MSnTmIkDXgnBYEMuTscnbzK2rGTpxS6G91asbJwtSjPaiQCPcNqxlvDzRRnJU5332GRU32f74TTCY6johKNjSWXMu5GMZGwOPKoriRjVJpI8xkoiJpJXvAzgA7AD4aTtqPlTzs7IxuXZwQZFZtyDspjC4/eP91XRzTbasYfafeYS3TGoNLrdc4yqK236sv6VUorsGC4lUaJUiBK57wFQ6e2BYZ1oPPP4TvvU59oPtb2KIEqyRBg2Mga3O7HkMd2DuMb1G8JhjeW37t4mYd5HLEpIWVHyHKs+EYaCTpBx4dq55W5M9vB0Q0sbW+77/AD39HVWRVorRzNGigye6NRzEcoG8SkjUcHrjlz2p1wniZIRbkg2sjjkqoYnI1CRCoBXGN87YJz6voeDyLc3DyIwMbNNH+WRAWRU1+RBQ6uYCtUOljJ3vdkr3ijBBAKhdJOy7gDbO2+wznFUScTvc8WdSTq+lNv1revwd+Jxti6Zzg/fJFxnDHSNUYX00yFvgFqX4q8Kva3FxrdmhtnEcQ5FPEWYkgKMkYAJJxsNqaf5dingRbrxsn7OSADXGpAB7xSdJ2AGNj4eXWn/a2KJIbcrIHDW8aR+Egsq4Icn8A9z15irdm0cty64QlFptyW3dUlsys3l/3rjVoCgaVwjRhFYk83JJwTksef6Ynfs7u2jvCp5SDu3HUOod1z8NLj51EXdoCYkjyzPCkpwDsO7YBQBkkko2T6j1qU4SiLxCyQNqdGUSBdwJO5kU94x/Eq4XSvLJzzqkYvqtnRqMsf6d4oLlceVd/rRqs0oVSzHAAyTVf7RcGe/iVCe4CSxSqT4nJjYOAy+7j0yaluIHLQp+Z9R+CKW/4tFd0zkjnjkSRzxy2/j612nyJCcV4RPOsTh0DxsrrlWTqNSsNR5gY5HFNe0MkkkkMSLNbTPIV+8RiJkUKjNktIpDqTgacBs/Cpvhto4jHeO7uSz5bAK6jqC+HA0jljy/Wu1zah/eHMczghfl0Jydx5fChbqtUxp2aguliYXhhaXWfaQBlEiDGhnVgNL88gZHLBqXFNrLUAQ2Tg+FjzI9fX167U5oVEqDezuHvBIJykEexiAUrJkcieYIO5PTAA5mp00xjj/ajfxseXTwgZHlyPzoBpxm4nAEduB3kmcSSAlIx5lV97HlkfHoZCBmGFYgkKPFsNRA8R09N+m9IGOoDIG2682x589scvnS93jckgLnYEkHI5t5nntQHFT/ACjrvGef81x/11hv2zT6uLkfkgiX6u3/ADVuAP8AKEI5GOXHyaGsC+06bXxm5/m90v6RJn++scvwno+GxvOhvZR4H12/Xb61NO0ts4eNijaA6OPEro65HoykbEeYPUA1E8PjypIGdO5PQb75/XHzqwxcaSVBDdqgiUEJNCmh4CeZZdRDp5jA88eXDFK/Jn2WeclClHqjT6l3+dFk+0eaMLb62IkC4hRSPHkAs7Z91FA+J5fGkcS4/F/J2WKOUd2beSVtaPHJGEOA6+8mJVA1D3lbBq9/apwtTaW7gjwvGjOBuUZWUYbmAS31ql8P4J941RroVVXLayVXTy3YA46V1ZZ1KkrbPntDg9pp/aSl0xhK/wCeSIgdn28Jt7l8NhJ1ZS3doWJU+MDvI9egEjcZGcjen/HJTbWkJg1NLKr6JGIDRQzHUy7AeNmWRQPwgE8yKe8PmWOXaVA8cgUSLmSBxsHRmA2U5wTjA3zjANPe0XASHeMRCcQlY7OzMoVu5jABlYatbLnI23O+TikG2t+RqcePFNKMm4vdevb+P7lX49Z4h1p4RJbqz51aYtiSgJ6ykJhSTjbfy3iA67S3GfeEO4+AOx+VZBxu6ZHPfmdZe71G3jbVGMKCik6MY0+SkLgDPM1o1jdyPwqxaH32SH104iYsR5kYNaw5Z52rTcYt/qc+Do8so7tzAO7Enh5FSWGGB2ZhjfYYpwvBe9MrTa3UahGHIJkK53VDkYPMDfbHqK52XGIlkAGCJ0OuLA2l2DAD8rbnywPgK53/AAsxaGjEpdCr4I9mDjlswAIzjIHLNXOa5XXBzueCmWOC2kijUPjUxUa2wuXOMbDfTp8h0phx3scIjotJ2hkWPIAzpKsdGGXdSCdsgZGRzHKTF5bypH/KkSRWZiMgSd7jTy5jbbGN8A024Fcd49y0mlZFQpz959mLKD0Jww+PpUNJ7GsJ5Ie8u3b6kX9nnEljsZUmOjTqUE4GCniU5O3Jxz/Ka5jtdKUxbr3alTquWRyiDI1Kh6nrnZRsOm7fs7wqO5vrxioKRzShEIDIWeWbDhW21KI3I9WA5VauHX8VxOkUSHu1RWePGCurIJkPmPInocc6pG2jo1PRHLJ1b2b9LX5I+14SMRM95C6ruNLgKm2AVjyNX5cNk74HlVssM64WMplDCUBiuj8m2PihqqLwF4EHfIOgWUDxxlcKQxQbowG2NxnO/ITHA1IuQrOz6ANDHODGyFhsfdI2G2PXNaLY4sj6u5T+2EffcRnXf8CKcZGVjQ6T5ZLN6Z+NRTKGSFidKnVHIw1HT1UyLtjIfGM4IQkeVdeLTPJPO6kn2sjEKxBXSdIbCkMBsN/jTu47RTDZe7yE7yU9zGS/+k3BGMKpznrkmuV022z6aLyxhCMa2Xn6d9v4x3a2zy8NkiZlRLe48YfOAgXOkAA58ZGAB02qMV4YYy0brKzK0ZVmePu0wRlVdQx56QoGBlvQVZeEXUN6LmJQ0c80IZzgLFJKg2dEyWUg4yDzB64NViAQfd4ZZy6k610KuWZQxfXz2VQ+g891wAeVWfmjDHJyco5E17yfSl5q/nyvMER1WIrGmuYzNllLDKnaNRnYkZIBOSMAZ3NWLj33eSw4fPLqQGNFWOJNWQyK2lcsMBQuck8vWqzcxSDvXV19i6lxuApQlYyinxOvMKRzzvuasna2RprLhmoAPKUJAGkBmgOcKOQy3KoXwsvO5Zcbbrd7p7ra6+383GjcdENyqJFGsQWOPWSxkeFlwrK4IEezE7A8iM1x4E6txG1VAkQSWQNGOZdEmDkN+MHGfMb5ppwuzeRUnkLGCJgRJgs7KWTSAgHLkQOms5wN6d9ilV+IwlA3hWV2LYyzFSNQAJwPGefnUKTbXzJnixwxz6eVFptbq9+fU0yWXExY5Pdx4AHUu2SB5nCCut7eJEkkjsQsamRiAThcHfA3bkeXlXOx3Msn5nYD4R+Dn5ZVj86OI2RlVdJKsjBsZIViARpbbxLg+XSuw+VR3GmRAykkMAykEjIIBGD5Hb9aWWHLKST+IEc1IIGQenQH/s0y4txFYUU7B2ZYYgRle8bZRtg77bZ6DlTyIEKveEB2ADY2UtjcKCT+maCxyopa8RAjnj0x0HSvdCANVrj0140yR2/dop3Z/edk+J2iGeuGJ6VZM0zhTLyN1DAc8ZAUYB9PEf1oBjwXgghklfCl5OchZnk55Cl23KjoKlQvLqQMatvnXJsgghASSAxzg6cHfON8Hp615t0KIFZi5zsxGCQD107Z9etCXsebs4kic+bofgwyPqi/rXzZ2r4gsvELmXIAeZtO+SwXwgqoyWB07fGvpPiSh4WDLsSowwB21rvioy27AcPjfWllbhvPu12+GRt8qrKPVszo0+oeCXVFbmN9jL91nTVbO9vIwilMihYyrnTnDHJZSQRt1PnUr2l7N3TX9xFbmNYoxFoDKSI4mQhF94BVyr/WtpFqgGnSuPLAx+nypvfWsC5mkSPKjeRgMhVORkny6fH1qFCKVFpa3NLJ7S6foU/thaGbhNvHqKl2tF1LpYg64xlc7H+FN+ynYG4t2uhJLrWSNViLBAwOosQdG3IL+tPeM8ZiaBbcE9/EIptBVhnSQ4AJG/LfyHPGam5e10JUGImTUMjSM9M9SN/SrUnuYueSMXG2k+3mZmnY6ZBPHcr3WsydzLgsEJKYJCnMgO56Yyedce1XB7mTjEhtwpMfcoGLqhVu7VXYK4Orwk7DJxnatFezurl0LgRxKwZlb32wcgbDYZG42+dOLrsajzyTayvemN2CqustHjT7Q76dgdPnnzqHFMtHUZI1vx57/qYlJxSTQ1mveaAWILF49KIDrIfZe505YqxwOfOtK7E8QLcNtUjkRpLfve80+MaU1qvhIzgh06Drv1qel7JZzkhs51bjfJyeaZwTvpzjYeQrzY9jY4SxVjGG97BRAccgQowR/hURh08GubVvMqklzexX5IpZW7lCiSJ7YyaSO4UdBpJDYyBjnvjHk64da3F0JjNJLKsZCrGpWPvD1yq4A6ZDaiOWAcirXBYQK6ujKpUMpwwOoNj3iTk4wK6GCFUkVXCd4SzEOActzIJO3yqekyebakZ9xi0iWJ1jtQuCFL5Vhk8wgwFY+9k7gBT5VKyfZrBBGrwkpKCuJPewxIUHf3gCdw2cjPI4ImLnhNscBpkEYUqEDKDqOMsTnfOBtjoBy2qRkuEZVVMmNcM7kHASPDAajzJIHyzTpRPt5LaLMl7HcXnhM6RRq8zSks7HCqyGUMCBuxzJtjHvDrsZTs3bX8FzLGNKzSaZXDgklTqxvqAwMNsOXpXj7M31TTyAZXU0u3Ve/wByB1wN/lV6vuHhpRcwyq0gIwNQK6dOkqMHl1/rHrWWNWkz0NblUcsoUt0vvRVbftJcpdP3lo9xKhIDB8BBpGSIwudOGHIHn1O9SEvG+6ge61xvOzfs/EAAQyKCMalxqB356R1NSN5wSR5Yp4w0UhZyxDhtGQq8saWGAfeB/D5DCdq+EBbOSTI71UyWCrpL7amCsCBnnjl6Vd2kzlxuGTJBVy0Z3w9WVWbv3hydOoDxSk8+7ZPGDn3sYHLfpVhsbZSvtjE+Umjikl9gwcRkFZUOnWmHxlRtkfKqvIW3kJc4xv5eQGAoHoABXuY6tIVdIXJGwLam06nbmCTpUY32XrXJGaS4PqdRo5ZJfEld8dvrsy6dk+BzpeJI+gosbLmMrpGQCuyknfJOTVTvIjPNKwYag0mlBsTGmru1jTqoGcheR8WNyaLLi89o+uJdUtw8cOX/ABlpFycDmenTGsY8qa28rwlArFCCPFpGsYVgfE3I/LPwqzaaSa8zDFhyLLNqS6qilX5O68KlEbFY2HhCuhUjYspBXoRqAGeYzyq/dp7hrWwtSI0d07pAZBqEfsyCwUYydtP9b0qjQ8YuQojglmXLaiS5dmc4C4JzhBt4epO/rJdre2zXWu0SI5iYCVjz1x6ixjAzlfC3PBxUxklF0ZajFlyZ8ftaatt/LZb/ALHm8EVxBHI4KTQwsTBD4Q1uJdPeIpYaOfi33C9cCunYm9jF6XCFAIX0qSpzjuwApGCxJ9OoqJi4vIshlXOrufu8QZNQ0GVGKuBsRp7zG42x6VY+xTJJdqRGY9EcmhcAoCdOWVidWdhsRsM4O5JR3kiNRCWPBNVtW2/F71Xf/Zf7ZO7jUE50gFgBvyJJwMk5OTTDtFxcwqoypVn0y+PQ8cbKfEnqOe/QGvXEJG7yNlmjRRp1rJudvyAEYOCQSc9Kb3tnazFXm7lnVtQfVoYDcKV0tuw2H/eK6z5hJKmPLiKKQRwyMM5Dx5ZdbmMDxgHn8R8fKnM9hHK6vIoYpjSG3UHIZWAI97Yb1lfCOHIeMRK7AfdVLoT4G3AxGWz01kY+IrVpJlU6nYDAxnWAuNjnSTjP+FQnZbLj6JV9fvuOwK9U3s7xZMlCGA2yMkH1B5H5U4qxkJVcv+01lFM6STGOQEaxmRRkgY3A0nbHKrHWL9vSw4hMNDnOggquoEaF8skfOsss5RVxVnoeH6fDnyOOaXSq52/c0ODtFYOcLdIT5d8wP6FqexSWzDaUH/bN/wBdYcbxPxHT/S8P1NIAjD8Lfoa5nqpLmJ7q8Aw5P/PL+j/dG5SR2xBBlGOvt2+P56ZXPaGwT3rpc+Qmdj+isTWHTZSTOg6CAPAoPnucCn0LhuRPwI04HwIFS9S62RGPwDH1NSyP7JfuzTpe3th+Frh/gJwP1crTCT7RrcNlbV2I5M7L+oyzEGqFrxzIHzrk1/Hy1qT6HP0FZPU5HwehHwLRw+Jt/Nkx2n4y13cJcRr93lQDDq5Y6lJ0HGkY2JB5528q9Q/aJKpw8Fqkn5xG/iPVsK4AzzqD+/p1cL0Gc5J9FG5+lN7tnk2jikcD8TBYlz6B9/rUwlke6K6nBocaUZVtxZah23nY7C2OeghLfTvCTXeH7Q2jPtra3kG3uo8RH72oH6VS/wDJNwo1SpLAhHv92+n1zKPD9a6/5IQ7lnb11f4UlOcOWyMek0upXuY4ten+Garwbt9w2YhXRYHO2JUAX5SDw/qRVsuZLaKMyt3SxgZ1YXB8sYG/oBXz83BRg6GZT6nUD8Qd/rUjwIyxL42JCsTFHkmNDjBkVTsDjl8T5mtY6jbc8/N4F766LS+/5NK4j2xVcFLeNVPIzeFyOjCFFLAf0tNQr9tbj8K2h36wOPl+15+tVyZyRqJ1Ejc5yf1NN7XjICM5BVUYKXZcxHmMGQZUHPQnNFlk+DrXhukwRXtKv1H9/wBpb9mJ+86QeSRKIVHwOGb9SajuIdsb0xPBJM5VxghwmWz0EqgbHfI54zyrxxfjEQ0GNTqY+0UMDHvsugnkx22zjf1ropLD9lKQRjeJiPoCDVLnyjZ49HFKL6YtedEl2S7ZpaMcRAlkjj8TlCFTOyjSVOSSSc+W1WqL7S7dm9pasP5w7t8/qQazS74cOS94noY5Cv7rLt8jUZKzw9QPg2j/AHb/AN1T1zjx+hhPSaTNJynu33Ujb4O2nDH2JVD/AP0haP8AViun607j4/wzpNa/vJ/A1hEHHTnBKt/YP94NPv8AKikZIwfJsD6nw0/qJrlGL8F00t4Ta+dGzv2k4YB+1tj6LpYn5Lkmoa+7e2aqfu9v3rY21R90mfUuAx+QNZnw1SAxYjxHOAQRnfcY2A5DHp609Lbcxioeol2R0YfBMPxTk/uSK8bMt9bXEysyxanKIiqqv/o0VSw2HvE5O4G/lPcV7exuylbJWIfJ7woNXhYfhDef0qmHiCKd3UfFhTZ+MxFkAcM2eS5YnY8gBvULLPhG0/DdIn1TfHrX6UXY9uWUEx2VvG+DpfWx0nocd2M48siqxwSeS1cSqVebU7s0ikgs+d9Kkcsnr1NeZJnIBMUuDyLJ3YPwMmM16jWVvdhJ/wBpEforlvpUv2rKwXh2JOpLfndv9yak7a3PMraj4W5P8XNc5e3VyrIp+75fOnNtzxz/AB00Tg94wGIWweqpOxH+4x9aaX3Zm4hOsRqxwcCZpYW650mdRH89XWrqOT1OSeo8NT6YqP2ZPQdvrwAEC13Gf2DD/hkrvc/aHdMuFWGNuRdVJb+rqOFPqQapkUl1oU/dHZcDDIwlUjAx4owwpVnuDstpKT5aZP8A66peVeZ0Rj4XJJ+6S3ZniklnNNKyRztMoBDsy4Gos2TpbWSTkk4+tTj/AGgTZ9nb2sZ6HSz4+Y01Sy93qA+7BMnHtZFjJ9QjlWb+qCfSrPwjsTdzYLcjvhFMSA7YzNOpYgjqsTb5361MY5uEYZ8vhak5SXU/r/ovPYPtFPdd735Q6dOnQhQDOc82bPKrdVe7KdnGtderR4sY0lmO2eZbA69FFWGuyCaVM+Y1U8eTK5YlUeyExXKW2VveVW+IB/jXakNWOciJey9qxyYIweepV0N+8mDVd4x9k9pMSwADZ97GG/ejKlj6tqq7Clo0iVJx3TMfvvsWlGTFKR5DWXAH9Fgh/tmoxvsnvM4zn+qD/Get0pMVT2UfI6467URVKTMQX7G7okHUg9CiKf17x/4GpSz+xN85kuAB/Ny38FT+Na2dt6RSKLHFdiJa7PLmbKbwb7LbWA5ILkjBPu588sDrI5eHVjblVqt+GRRjCRoo8lUAfQU4LDzr0DV6SOVycnbZG3nA0YEoBG/MOgxk4xh15SL5q2R8DgjJe0fA1t3Vo0EccuvMYPhimjbTKiZwe7OzKPjyGBW1kVl3btPC/pev8s20RP1yax1EU4Oz1PB8soauCT52ZT69q2CK8LvzrleXoBwviP0+Z/uFeWl5H6HOajyc+094REFjyC2xxscDc1rPZGKOSKwcxppayXQukYRgYu80jGBnUvx01hnEb/oWyx2JxnSvXA/gK+guAQxKLEQHVCtowibqU/k2lj6kYr0dP3PifHJqUo16jiy7F2kUzTRwqHbJ81Ut7xRDsufQefmakn4XE3OJD8VU/wB1OqK6T55ycuWR3+btt/qIv3FH8BXB+yVsTkIVJ6pJIn0VsVMCg0IKpffZtay+8oY+bpFIf3nQsP1qD4h9jsRB7gqh6YMi/HOWdf7FaPRUNJ8mkMs4O4toxG9+yO7B20OPUK39sEH+wKi//Cm5zgpGpO2dNyf+GMj619BUYqnso+R1f9hqKrq/CMS4V9iLFsyksBjYAQJ6+PLyN8NKcudXnh32dW1sECqB41BCZQEeLGpsmR/67kc8AVdDUdf8LaRsrNJHsBhcdM7+IHB3H6CrqKXByzyzyO5M72/DYkHgjReuygf3U4VQOW1Q68BlH/5k/wDu/wDoqTsYGRFVnMhAxrbAZvVgABn4CpMzvivLLsa91H8T4UZipE0sWkEezYDIJUnIIPljPqaA5wcIheJA8MbeEe8it09RXk9lrT/9WD/2k/woPBG0BfvE4xnfK6iDjmdPTH1rmnZ9gf8AzVwfTUnI9Pc9KAkbfh8ceyRomPyqF/gKcUxsOHNGSTNLLkYxIVIG5ORpUb74+Ap9mgFozSCjFALXljXqvLCgPIpcUClxUkAKKSloDzIgYEHcEEEeYPOmEfZ+BfdjA97kSPeBB6+RP61I0CgIs9mbc49kNvVvrvvXu37OwI2pUw2MZ1Ny5Y51IV6qANHsowCSAAASSScADmSSazftnApt7fTHqmuJpJliHvlGUhSQfdAXuwSdgav3aYj7tICcBtKH+i7KjfQmsh7e3Vw/FZo0yhZERNXgUQgatRPRcl/nWWZ+6el4ZC9QndVuQvE4li2klQsOaRHKKfytJ+I9MDyqKIeTl7NPPHiPwXpXa6t4oiAHM8nLUBhc+SA7kepApxb8OdzmQ6R+RT4vm3+FcOyPsqnkXm/59hpwzhH3i4jtINPeTEjUdwAFLszHrhVJx15Vv/Zrhaw+zQkpbRRWqE8yUGqRvI5yg26qaynsBw9F4xbhF0gLMcf7Jhz59a17gdovdvz/AG9znxN/rpPWu3DVWfJ+LOSzezfZEsXAxk8+XrRrHmKa3PCY5AA6k4zjxP1xncHPQfpTY9lrY59kN+fif0/negrY8gk+8HUj9aTvl8x+oqPl7NW7MxaJWLEkk5OSdz1+leD2UtdvYJty2zjl0z6D9KAlqKKWgEpaSloApKWkIoBBS0UUAtJS0goBM0UtJQC0tJS0AgooFLQBSGlpGoDz1ooNJUgWivIFeqEC0wveBxzMWfXkgL4ZHTYEke6Rg7nfnvT+gUJI3/N+LSV9pgkN+1k5gFeerYbnI8965HsrBnOH/wDdk267DVtUuaDQggOM8BQWc0cSnUEkZMszNrxkYYnOSQKyf7QUla+L+IxzxxvDId07rTnSG81Oo6ee4PWt261Av2Rjkgjhm8SxO7IF8AClm0Lt+VCF+VZ5IdcaO7Q6lafMpy47/IxW2tFj5bk82PM/H/CnArXE+zyzH+jJ+Lt/jXX/ADDs/wDVf2m/xri/pZ+Z9Uv+QaWKqMX+P7mWdjHI4zZ/zu+B+HcTH+IFbBwD3Jf/AF7j/wCV6bWPYu1huFuEjxIqlVOpiADsSFJxnBIzzwamLe2VAQowCzOfVmJZj8yc12YoOEaZ8v4hqY6nM8kFt6nWiilrQ4BBSUAUYoBSaKMUUAtFJRQC0lLSYoBM0UoFJigFoFFAoAooooAooxQDQBS0gpaAKQ0UUAnWiiigAcqWiigCloooBDQaKKATrQKKKEC0UUVBKEpaKKkhBS0UUJCkoooAopaKAKQUUUAtJRRQC0lFFAFLRRQCUUUUAGhaSigPVFFFQD//2Q=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data:image/jpeg;base64,/9j/4AAQSkZJRgABAQAAAQABAAD/2wCEAAkGBhQSERQUExQWFBUVGBYVFRUWGBgVFxYWGBgWFxYYFxUXHCYeFxwkIBgXHy8gIycpLDAtFx8xNTAqNSYrLCkBCQoKDgwOGg8PGjEkHyQsKS8vLywsKS02MiwwKSwsLCkyLCwsKTQsLCwsLC8sKS4pKSwsLCwpKSwvLSwsKSktLP/AABEIALIBHAMBIgACEQEDEQH/xAAcAAABBQEBAQAAAAAAAAAAAAAAAQQFBgcDAgj/xABKEAACAQMCAwUFBQMHCgYDAAABAgMABBESIQUxQQYTIlFhIzJxgaEHFEJSkTOSsSRicoKiwdEVFkNTg6OywtLwFzRzk7PTRFRj/8QAGwEBAAMBAQEBAAAAAAAAAAAAAAECAwQFBgf/xAAxEQACAgEDAgMHAwQDAAAAAAAAAQIRAwQhMRJBBVFhEyIycYGRobHB8BTR4fEGFTP/2gAMAwEAAhEDEQA/ANxoooqAFFFBqQFFFFAFFFFAFFFFAFFFFAFIBRiloAooooAooooAooooAooooAooooAooooAooooAooooAooooAooooAooooAooqJn7UWyMyvKFKkqdQYAMOY1EafrQEtSZplacbglJEc0TkbEK6sQfUA09FAGaCaWkzQEP/AJx7Z7ifcgY0DbkN99q9p2gyrN3E/hxsUwWySPDvvj+8V04hx+GE6XfLnGI0VpZDk4GI4wWxnrjA6mmSdopJG0pauM+60rxRhueQFDM+Rjfw0A6Xj2UDdzNnbK6PEMkjz9PqK5r2j23t7gHbbuwT+oOOnn/Gqlc8dt7SR43NokjERNELuWSUl9IUGJISynlvjbnUtFbSRuqvbJjIZAlw7bqxYbPEqjcnr1NAS3+cexPcT7fzP6XrtyA/rDpvXtO0BLBfu84yQNRUaRnqTnbFMbXt1CxZWV1ZSQwTRcaSOYP3dnIPoQKmbPi0M2e7kVyOag+IbZwy81PoaAeUUmaKAWvMkgUZJAHmdh+tLTa/EZQ96VCjfLHSBjfOc7UB6+/x/nT94f40sl6inDOoPkWA646+u1Vr77w1cKi61bf2EU0yHbBOqFWXltzrqLizOT93mPPJ+7XHM5zzTOTk588nPOgJ5uIxgZMiYzjOoYzjOOfPG9Av48Z7xcf0h1On+O1QUV3YgGPuzGpOoh7eaNc4xnLoFB+dPbSOzmJaIwyHO5RgxypB3wehA58sUBM0UmaWgCiivEswUZYgDzOw32oD3RTQcXhOcSx7bHxDY/rSvxOJTgyIDvsWAO2xoB1RTMcYhIz3seM4zqXGSMgZzzxvXiTj1uvOaMcubADcZG/qN6Af0Vyt7tJASjK4BwSpBAOxxt8R+tdKAWiiigCiiigCiiigENZr2lTiGqWJeGx3FsZGkRvvPdsWLsSx1cs5zjl/CtLNQHakSyQSRRxM2cBipj3TI1gBjkErkDaoZaF9Sp0RXaK2xZW7MujRoMiCA8QHu7qxCFio/OAOXSvNzxCJII7ixklMUmcPF/KIEwG3eF2BUZ2IQqcjG1OOMdpYeHWa92GeQssMMKrh3nkyVBQ40jIJPIbHHQV0srhrHh3eXMUQl96VLdQqPNK4XYcsksuT55NOxePvSUasLHtoTGGa3mkztG1vG0iyNv4SpAaA7DPeYUah4zvjuhnnk0TaokPOOJmDAYyDJOAM52GExvndgDT+YytaMYEEU7RMYkfGElKHQH05GzYzVas45OGRfe+I3VxdSMqxy6FLQwjdmYRRqMKMbuRn9alGcqt0cUteINORGYeF2scuANEcst0oO7HfCKwxvnV5+tkkyZ2RNI6kr4dOxLaioySTjqPeHzb8a4rCsaXXeIYhp1PkFShIYczj9Bnes8uPtWkJuJLOFZNJ8UsnhGlmCxkQjDHkOZyPTJzWUlHk1xYJ5fhRe8oOJwwPbwu33eS4W5Kr3odZEjIG2VyHHizk0849e/dLea5eRysStIwwHOOgVcgdQOnqetZfw/tNem5jvXkjbVBNFIBGEaMxq0vdsDnkdLK2dwTnFQ3Ee2N/PpjneOVYyHaJ0AjkzqXTKExrUHfSdsgeVUeVI64eHZZ/C0aFxXgzyiC7tLaytZGxJ/KrYG5Mu5UEx+4cDPMnfpipQ3mIY14qLSO5kcpDpY4Y7YKMQGRtyNj5b71T/wDxNuFSJ7mCNoRjPcMQS2XVQFYjloY4BIxipKfi8XG7y1ji0pFb6LtmlQd67B2Tuo0YYwCp1MCemN+V1NM5smmyY92ti2M89tgI/fDALQysdSrnGUuMHPInEmcnbWo3p/F2mt9JLOIyuNUcnhkXJwPAdznoVyD0JqP7VX1wmlraGO47vJmhbUsrIdODA/u5HVSN8jcY3TgvFo+IIHWGa3aIgFbiExOAQcqpPT1U9N+dWOcTjXFLowSTRI0SIjvjTruZcKSFjiPhjJ2xq1HoUFM+zfDQ1rDPeoq3TqZA0+ZHhLZK4Ev7NlDDIUKBy2rjJJxD72ix93DaI5J7vE01wPLdQkK7+YIxUxxq3k0iTODnDjPhK5JVWwR54IGc5HPAoDpdv3KjLagx0jDyABsE7jUdtiTyptf94FxazxxOxDO7wmVCuMDQqyKB56iTmvd9xm2WM7HxAMQoVWI97/SEA58qj5OISyWJjt2RJJU0RSaj7KRiFYOADgrqyCOZ6DmRPS6s49nuBzQ3Ul1c8Qe8cp3aRoghiUFs4CayGbljkefPO0zNwiK4JJALDJGtQ+nP5d/DjltgimHCO0UUdvHGVdlVQp1OZn5AkuzgZO+5z1p3w6+TUXeQxiX3NRCljsOYJXICgYB23yKBxa5G9rdqyyfcbvvJIcd5A5M2D1BRj3secEDxYHk2MU94V2rVyqTp3EjEqvi1xyMBnTHLgZON9JAYgHAOKhuF8Ynn4nKYFD2tujwzS6UVprkMPAHxltAzywMsQehD7tlHN3Re3RJ1jyZ7MquZg2k5DgaklXGRjnnzwQILTmmHFL+BBpneNQ3JXIyxBB8K8yRsdqqdqlxd2SSQS3KhzpEE+IniAJVg8ihZZMYwDrBOckmn98JYYR/k+G1eY+GaV5NMcTBRlnO7v02znHWhbp2s9z8VsEOkwgasBdUPdK56aTKFVqUyruRwyQ9c4tfF67zfU01g4CjQMeJy29/IQXDNFEqIuCQqYGQg/Mx9aYdj7uWdkdGWC1gxEsEOZI22OdyuSPXYDHWobp0XhicoufZfyh5YdqLKXKi1PPWUCQyksB7wjhdix9QDUxDxKxZgnsVfAAjkURPvyGiQBvliq32b4396vZh3FtDFas6BCW+9q6nCOYwNKqwyRv5YzUddcLthbvcsLp/alHDK8cisWIJKuwVhv6jlj0q20aY8ePJLpTa8tr3/AAabbW6IMIqqOeFAUfHautUq7lW2ijnthMYdAaSSApJGAuN2tHPLmT3WG586lODdrFkjjd2Qxy4EVxGSYZCTpCtneF87aWzvtqJ2q5ztU6ZYqKKKEBRRRQBRRRQCU0uJdAyqtLl1XC4OnLBWbcjAXdj12ON9qd1xbqNQHIjHPAxnP13oDhfwRSbSoHC6SMrnDZ8JU42bPUcqguP8KMphDuWt1cGVWLK6gg6CxXmoYKRqG3MnqJ2O6cu4KgINIRs4LNuX8JHIbbjnvXXugyEYBz4WyMaujZx6ZoWjJxdo7qK43syJG7SY0KpL53GkDfI+FeOGSExgHcoShPmUJXPzAB+dU37aOKmHhrIpw07pF/VOWf8AULj51DdKy2KHXNR8zGON3y3t28kUSwxMQEjRQowuysyjYsQefripnhcrRhUxGiMCrEoDlc+IsR4vmCDyqE4NGQVI2IPPyxjerdJLHKo1EJKuT7jqjFmJYMwyE331Db08vPtt8n2kMEceNLpteiuiS4dxeGC3uZFVwkCh4xKocrJMzQqPDuVJfOnpj1NUcsjPrkBQAaQH2LLqyXJPNjk4X/sXq64eI+GXDgMWee3jMZALKY5BJjK7ODkMpHMMKje0fAEhkT707DDAxQrp76YhACc8o0zqy5HIYAJrZqTSs86EsMJylB8vZPe6r+9rsRnHL+OJYYoF7wLEvtDqVf5Swl1LEFBL6NHXz2rxxu3P3hO4JE8ZWKPuiFCafCBH+IkfiJ2BYjzp3w3jsE9zqFmO8Dqscju7xQvjCHuSqKdCoOZBCrkcqayNOsjqscUkcrR6ZI07lyreKJlkUlgpBJw2RnPUGrNKjDHOSlVeffv3dGnfZt2je77wXB9vDhCQGVZVGRrXOAfIjHkfxVd5LcNzz5cyP4HesE7O8QFpxS0eNy0UhEL75z3ns2z02kAbboBy5Vv9bQdo8nVY1Cdx4e5ReDR3dheyWojNxbXDy3MU5kx93zp1RSKfwA4xj83xw6uuLlchmWSfX7NgNS6c792ucIemSc77k4OO/Ei8zuqb8iwBx7MNhVODuD4nI6gjnyMYkBECsYXy5HtNeB4yBpCnJIHw6AbirGWOMe5K3KRuDOUGUw0sa+9qOBqLeWjBqL7UcNEEL3MTr4tKkaRgxSOoyRncjYA/D1zzuuI6Z2W4LW/eKg70ZCsy+624GDyBU7EE0x47HpsLzxZZIURSDkaFLOhBHPHmdyT05VVs3hBpr6fYd3XEoY5lVVLSJDG8YjOJC7ZZldjkBCMZGPhuRXDht0mNYn0yanYRsuiPdjqVTINKgeROfCM8tu3ZSJbWGBkA1Tq7SOcySByPZDOcgHDHHXTgU4SIC5eLTl9EgYE5ywwY2XbKZ1Dl0Xrk0DklcfyStpPHaqFiZZMsxaKIDHiOSyhNgxJzge9nlnenfAYXZXlyVMuCM+I7asEjA23x8s7VE2sETsIJNKsqpiQNiQS9FHkNOnb16GrHwqMprjJ1aSCCeeGUE5/raqsjmkkjle2szwvHqwWVlDqRkZBGdxzHOqbZCHh33i2u1XuJQSpCk94oXT3Wld3yMnAHUjqKvXGOJrbwtK2MLgDJABZiFUZOwySBn1rHrppbh5JZSXkD926/kyWAVR0UFSuB1xnOayyS6eOT0/DtP7dSjOVQ2v59g4Z2oeyWW2trd5LS4Mstt3rd20MIws6FGGcKxyueYYczUjwjtRPZQkgRMjFy7sJCzOqjH4/ET4BgCo63dYhIjMWUhlPgZxESRq7uY5Ct4VyuwOkA77hxxmxIeKJCGj0Bo3B8MjyZ1MrcjyRMcxj1rOU3yehi0mJP2MuG7vfhL9SJ7Eds54LiaZrZZHvnaXvC5VtALKI197wKykAHfp5VaeL9p2vVjHdyW8TH28iBHBAGpSDpLOARgjT19MGDmjaSJcD20TFQVG/tFjmVyOQwFb01HzNdeKWWucAZXvo45EXcaDIARGq5wre9yxuR8jlImGmwp2lT335qu9fJp2TPGr8v3VjwqRO8uCLgTRMVWBYyFlkk3IcMQU7vHx3qXvrl4rdLOaeIXEmSrrB3du6hsGORGJXx+IHlnO2MiqDZWMsIiuY50hnWVou+bJM9voVtLpj2uGCjJOcFd9hVsh4gOJ3tv7EaUikW4DAkDPIDUMMpOgj5g7jbVTtUuTzHpXCbnO3FXv69udnf+C02d1JbImtXlhYDHdgzSQv1jOnJkTOwbmOR868XXb2CNwkns2IyFeW2jfH/AKbzB/pSS2M1vCsdkkcWCzPqBZBn8gBUbnfG1Qi8LtrO2mnv1t5YXdSwFtE2ZXcAHSieLJI3Oo+taX2OCUI05KS+Xf8An1LSO1EWAWWZAcYYxSMpz11oGXHrmpGyv45V1ROsi+aMGHkdxVP4jaMA1rJObWByPuptVMDxBWGlQy5XThlByFGfPO0J2RsJPvbxz3DOdPsp2Q294CpJWN2TKTqBqOJCeu3QLIeN8rdGp0VDdmuLGdZQx1GKQx6ijRMQOrIdvmpwfTkJmpKNNOmFMOKPpC+z7wSMsT46IxwScb4Gfr0p+a5OmfLA3HxoE6Z4YA/FT/EYx6c6JnHIsN9gOur9fhtTRb2U3AjEPse7LGfWP2mrAjCcztk526ee3dUk7zOVEfkBlmbbcnpj50JrzEsMhpQfzA/qi5+oNZd9vt5/5OLzaST90Kv/ADVqNufbyeRSJvrID/AVjP26z5v7dPywaj/Xdh/yVnk+E69DG88Sp8KXGT8/+/0qahcLuV1jquSux56SDs3PGds4zUVw4bVNWVg8gfQpcxo0jAcwqkZIHM4zyG9eZu5bH6AlBYX1ulXPH5LLxXir2PB1e2cEyys8UrqCVQISPC+QrqE08sA5wKgeHw647m4lYa0TU4kb2g7xggcudgNJZSdtOSAMYzbO13Z+1e1sYbqVYYUGvkSXcrjYD+kzE+lVi+4tBwyeS3sLTVNIAHmuW1KVXLKY4xlSpxkHbcqd69CSXc+Kw5Z+97NW5Pn6/L9Bj2Ks53uNcKTG3bPenDRwlAjKXGvCFmHhUrnAC7jNSZgW1WGS7kVGL5WOBDPGkMaGOJJJcgHSTqYZJPlvimllxyW8Eq3En3jMTyRQTYQ6wFwEZQoXOSuSeZA3NQf3VjG0ETeyuFM8cZGlwQSrAnlqUhlJA3A25iqppLY2eOUptZGvWuN9+fP6D/i6JDcAPkzCZNLvpaNo1cAiERbIQRjcADBGxrf7q40Ru/5VZv0BNfPPFb1XgugNJfvprqMsp1Rx60UqjH3dWFfA229a3m+JNrsMlkQAeZbSAPrWmN80cGsjJdKkqfBW7TiqqW7pzldD7jTq0jS0b6hseZHn0pxJxRtEcne+2CkFSDghiQpIAxsQfXAB6b++JW1xq7xhF4ysfdhS3MnfKsDn542qHvhPAGj9jKoByAwEkPUMMk7csq2AfMVcxSjJ7E5IqmZBcl2DgKp1eDWVXUulR4c/H6VR+1UJs4LlHiaOO5jcRhdwkqLsrMQBpYAMNHLQfzYqWuOLwNBgzPC3iyjqdLSZLAhjuWwPXl8TT3iUX3/hzBpAzPyBwNLKjHl0yR9PPNVlutjbEnjkupbWk/uI0cUMdlN0yur+hEHcPjlsM/vbU1huI7i4MiyG3iUFNtetix1H1BIHTGxPPNQ3YrhT3XdSXTgWtrGgXJ2kY7I2TyACkn1PpmrjNYd4wkgVQ42MSnTmIkDXgnBYEMuTscnbzK2rGTpxS6G91asbJwtSjPaiQCPcNqxlvDzRRnJU5332GRU32f74TTCY6johKNjSWXMu5GMZGwOPKoriRjVJpI8xkoiJpJXvAzgA7AD4aTtqPlTzs7IxuXZwQZFZtyDspjC4/eP91XRzTbasYfafeYS3TGoNLrdc4yqK236sv6VUorsGC4lUaJUiBK57wFQ6e2BYZ1oPPP4TvvU59oPtb2KIEqyRBg2Mga3O7HkMd2DuMb1G8JhjeW37t4mYd5HLEpIWVHyHKs+EYaCTpBx4dq55W5M9vB0Q0sbW+77/AD39HVWRVorRzNGigye6NRzEcoG8SkjUcHrjlz2p1wniZIRbkg2sjjkqoYnI1CRCoBXGN87YJz6voeDyLc3DyIwMbNNH+WRAWRU1+RBQ6uYCtUOljJ3vdkr3ijBBAKhdJOy7gDbO2+wznFUScTvc8WdSTq+lNv1revwd+Jxti6Zzg/fJFxnDHSNUYX00yFvgFqX4q8Kva3FxrdmhtnEcQ5FPEWYkgKMkYAJJxsNqaf5dingRbrxsn7OSADXGpAB7xSdJ2AGNj4eXWn/a2KJIbcrIHDW8aR+Egsq4Icn8A9z15irdm0cty64QlFptyW3dUlsys3l/3rjVoCgaVwjRhFYk83JJwTksef6Ynfs7u2jvCp5SDu3HUOod1z8NLj51EXdoCYkjyzPCkpwDsO7YBQBkkko2T6j1qU4SiLxCyQNqdGUSBdwJO5kU94x/Eq4XSvLJzzqkYvqtnRqMsf6d4oLlceVd/rRqs0oVSzHAAyTVf7RcGe/iVCe4CSxSqT4nJjYOAy+7j0yaluIHLQp+Z9R+CKW/4tFd0zkjnjkSRzxy2/j612nyJCcV4RPOsTh0DxsrrlWTqNSsNR5gY5HFNe0MkkkkMSLNbTPIV+8RiJkUKjNktIpDqTgacBs/Cpvhto4jHeO7uSz5bAK6jqC+HA0jljy/Wu1zah/eHMczghfl0Jydx5fChbqtUxp2aguliYXhhaXWfaQBlEiDGhnVgNL88gZHLBqXFNrLUAQ2Tg+FjzI9fX167U5oVEqDezuHvBIJykEexiAUrJkcieYIO5PTAA5mp00xjj/ajfxseXTwgZHlyPzoBpxm4nAEduB3kmcSSAlIx5lV97HlkfHoZCBmGFYgkKPFsNRA8R09N+m9IGOoDIG2682x589scvnS93jckgLnYEkHI5t5nntQHFT/ACjrvGef81x/11hv2zT6uLkfkgiX6u3/ADVuAP8AKEI5GOXHyaGsC+06bXxm5/m90v6RJn++scvwno+GxvOhvZR4H12/Xb61NO0ts4eNijaA6OPEro65HoykbEeYPUA1E8PjypIGdO5PQb75/XHzqwxcaSVBDdqgiUEJNCmh4CeZZdRDp5jA88eXDFK/Jn2WeclClHqjT6l3+dFk+0eaMLb62IkC4hRSPHkAs7Z91FA+J5fGkcS4/F/J2WKOUd2beSVtaPHJGEOA6+8mJVA1D3lbBq9/apwtTaW7gjwvGjOBuUZWUYbmAS31ql8P4J941RroVVXLayVXTy3YA46V1ZZ1KkrbPntDg9pp/aSl0xhK/wCeSIgdn28Jt7l8NhJ1ZS3doWJU+MDvI9egEjcZGcjen/HJTbWkJg1NLKr6JGIDRQzHUy7AeNmWRQPwgE8yKe8PmWOXaVA8cgUSLmSBxsHRmA2U5wTjA3zjANPe0XASHeMRCcQlY7OzMoVu5jABlYatbLnI23O+TikG2t+RqcePFNKMm4vdevb+P7lX49Z4h1p4RJbqz51aYtiSgJ6ykJhSTjbfy3iA67S3GfeEO4+AOx+VZBxu6ZHPfmdZe71G3jbVGMKCik6MY0+SkLgDPM1o1jdyPwqxaH32SH104iYsR5kYNaw5Z52rTcYt/qc+Do8so7tzAO7Enh5FSWGGB2ZhjfYYpwvBe9MrTa3UahGHIJkK53VDkYPMDfbHqK52XGIlkAGCJ0OuLA2l2DAD8rbnywPgK53/AAsxaGjEpdCr4I9mDjlswAIzjIHLNXOa5XXBzueCmWOC2kijUPjUxUa2wuXOMbDfTp8h0phx3scIjotJ2hkWPIAzpKsdGGXdSCdsgZGRzHKTF5bypH/KkSRWZiMgSd7jTy5jbbGN8A024Fcd49y0mlZFQpz959mLKD0Jww+PpUNJ7GsJ5Ie8u3b6kX9nnEljsZUmOjTqUE4GCniU5O3Jxz/Ka5jtdKUxbr3alTquWRyiDI1Kh6nrnZRsOm7fs7wqO5vrxioKRzShEIDIWeWbDhW21KI3I9WA5VauHX8VxOkUSHu1RWePGCurIJkPmPInocc6pG2jo1PRHLJ1b2b9LX5I+14SMRM95C6ruNLgKm2AVjyNX5cNk74HlVssM64WMplDCUBiuj8m2PihqqLwF4EHfIOgWUDxxlcKQxQbowG2NxnO/ITHA1IuQrOz6ANDHODGyFhsfdI2G2PXNaLY4sj6u5T+2EffcRnXf8CKcZGVjQ6T5ZLN6Z+NRTKGSFidKnVHIw1HT1UyLtjIfGM4IQkeVdeLTPJPO6kn2sjEKxBXSdIbCkMBsN/jTu47RTDZe7yE7yU9zGS/+k3BGMKpznrkmuV022z6aLyxhCMa2Xn6d9v4x3a2zy8NkiZlRLe48YfOAgXOkAA58ZGAB02qMV4YYy0brKzK0ZVmePu0wRlVdQx56QoGBlvQVZeEXUN6LmJQ0c80IZzgLFJKg2dEyWUg4yDzB64NViAQfd4ZZy6k610KuWZQxfXz2VQ+g891wAeVWfmjDHJyco5E17yfSl5q/nyvMER1WIrGmuYzNllLDKnaNRnYkZIBOSMAZ3NWLj33eSw4fPLqQGNFWOJNWQyK2lcsMBQuck8vWqzcxSDvXV19i6lxuApQlYyinxOvMKRzzvuasna2RprLhmoAPKUJAGkBmgOcKOQy3KoXwsvO5Zcbbrd7p7ra6+383GjcdENyqJFGsQWOPWSxkeFlwrK4IEezE7A8iM1x4E6txG1VAkQSWQNGOZdEmDkN+MHGfMb5ppwuzeRUnkLGCJgRJgs7KWTSAgHLkQOms5wN6d9ilV+IwlA3hWV2LYyzFSNQAJwPGefnUKTbXzJnixwxz6eVFptbq9+fU0yWXExY5Pdx4AHUu2SB5nCCut7eJEkkjsQsamRiAThcHfA3bkeXlXOx3Msn5nYD4R+Dn5ZVj86OI2RlVdJKsjBsZIViARpbbxLg+XSuw+VR3GmRAykkMAykEjIIBGD5Hb9aWWHLKST+IEc1IIGQenQH/s0y4txFYUU7B2ZYYgRle8bZRtg77bZ6DlTyIEKveEB2ADY2UtjcKCT+maCxyopa8RAjnj0x0HSvdCANVrj0140yR2/dop3Z/edk+J2iGeuGJ6VZM0zhTLyN1DAc8ZAUYB9PEf1oBjwXgghklfCl5OchZnk55Cl23KjoKlQvLqQMatvnXJsgghASSAxzg6cHfON8Hp615t0KIFZi5zsxGCQD107Z9etCXsebs4kic+bofgwyPqi/rXzZ2r4gsvELmXIAeZtO+SwXwgqoyWB07fGvpPiSh4WDLsSowwB21rvioy27AcPjfWllbhvPu12+GRt8qrKPVszo0+oeCXVFbmN9jL91nTVbO9vIwilMihYyrnTnDHJZSQRt1PnUr2l7N3TX9xFbmNYoxFoDKSI4mQhF94BVyr/WtpFqgGnSuPLAx+nypvfWsC5mkSPKjeRgMhVORkny6fH1qFCKVFpa3NLJ7S6foU/thaGbhNvHqKl2tF1LpYg64xlc7H+FN+ynYG4t2uhJLrWSNViLBAwOosQdG3IL+tPeM8ZiaBbcE9/EIptBVhnSQ4AJG/LfyHPGam5e10JUGImTUMjSM9M9SN/SrUnuYueSMXG2k+3mZmnY6ZBPHcr3WsydzLgsEJKYJCnMgO56Yyedce1XB7mTjEhtwpMfcoGLqhVu7VXYK4Orwk7DJxnatFezurl0LgRxKwZlb32wcgbDYZG42+dOLrsajzyTayvemN2CqustHjT7Q76dgdPnnzqHFMtHUZI1vx57/qYlJxSTQ1mveaAWILF49KIDrIfZe505YqxwOfOtK7E8QLcNtUjkRpLfve80+MaU1qvhIzgh06Drv1qel7JZzkhs51bjfJyeaZwTvpzjYeQrzY9jY4SxVjGG97BRAccgQowR/hURh08GubVvMqklzexX5IpZW7lCiSJ7YyaSO4UdBpJDYyBjnvjHk64da3F0JjNJLKsZCrGpWPvD1yq4A6ZDaiOWAcirXBYQK6ujKpUMpwwOoNj3iTk4wK6GCFUkVXCd4SzEOActzIJO3yqekyebakZ9xi0iWJ1jtQuCFL5Vhk8wgwFY+9k7gBT5VKyfZrBBGrwkpKCuJPewxIUHf3gCdw2cjPI4ImLnhNscBpkEYUqEDKDqOMsTnfOBtjoBy2qRkuEZVVMmNcM7kHASPDAajzJIHyzTpRPt5LaLMl7HcXnhM6RRq8zSks7HCqyGUMCBuxzJtjHvDrsZTs3bX8FzLGNKzSaZXDgklTqxvqAwMNsOXpXj7M31TTyAZXU0u3Ve/wByB1wN/lV6vuHhpRcwyq0gIwNQK6dOkqMHl1/rHrWWNWkz0NblUcsoUt0vvRVbftJcpdP3lo9xKhIDB8BBpGSIwudOGHIHn1O9SEvG+6ge61xvOzfs/EAAQyKCMalxqB356R1NSN5wSR5Yp4w0UhZyxDhtGQq8saWGAfeB/D5DCdq+EBbOSTI71UyWCrpL7amCsCBnnjl6Vd2kzlxuGTJBVy0Z3w9WVWbv3hydOoDxSk8+7ZPGDn3sYHLfpVhsbZSvtjE+Umjikl9gwcRkFZUOnWmHxlRtkfKqvIW3kJc4xv5eQGAoHoABXuY6tIVdIXJGwLam06nbmCTpUY32XrXJGaS4PqdRo5ZJfEld8dvrsy6dk+BzpeJI+gosbLmMrpGQCuyknfJOTVTvIjPNKwYag0mlBsTGmru1jTqoGcheR8WNyaLLi89o+uJdUtw8cOX/ABlpFycDmenTGsY8qa28rwlArFCCPFpGsYVgfE3I/LPwqzaaSa8zDFhyLLNqS6qilX5O68KlEbFY2HhCuhUjYspBXoRqAGeYzyq/dp7hrWwtSI0d07pAZBqEfsyCwUYydtP9b0qjQ8YuQojglmXLaiS5dmc4C4JzhBt4epO/rJdre2zXWu0SI5iYCVjz1x6ixjAzlfC3PBxUxklF0ZajFlyZ8ftaatt/LZb/ALHm8EVxBHI4KTQwsTBD4Q1uJdPeIpYaOfi33C9cCunYm9jF6XCFAIX0qSpzjuwApGCxJ9OoqJi4vIshlXOrufu8QZNQ0GVGKuBsRp7zG42x6VY+xTJJdqRGY9EcmhcAoCdOWVidWdhsRsM4O5JR3kiNRCWPBNVtW2/F71Xf/Zf7ZO7jUE50gFgBvyJJwMk5OTTDtFxcwqoypVn0y+PQ8cbKfEnqOe/QGvXEJG7yNlmjRRp1rJudvyAEYOCQSc9Kb3tnazFXm7lnVtQfVoYDcKV0tuw2H/eK6z5hJKmPLiKKQRwyMM5Dx5ZdbmMDxgHn8R8fKnM9hHK6vIoYpjSG3UHIZWAI97Yb1lfCOHIeMRK7AfdVLoT4G3AxGWz01kY+IrVpJlU6nYDAxnWAuNjnSTjP+FQnZbLj6JV9fvuOwK9U3s7xZMlCGA2yMkH1B5H5U4qxkJVcv+01lFM6STGOQEaxmRRkgY3A0nbHKrHWL9vSw4hMNDnOggquoEaF8skfOsss5RVxVnoeH6fDnyOOaXSq52/c0ODtFYOcLdIT5d8wP6FqexSWzDaUH/bN/wBdYcbxPxHT/S8P1NIAjD8Lfoa5nqpLmJ7q8Aw5P/PL+j/dG5SR2xBBlGOvt2+P56ZXPaGwT3rpc+Qmdj+isTWHTZSTOg6CAPAoPnucCn0LhuRPwI04HwIFS9S62RGPwDH1NSyP7JfuzTpe3th+Frh/gJwP1crTCT7RrcNlbV2I5M7L+oyzEGqFrxzIHzrk1/Hy1qT6HP0FZPU5HwehHwLRw+Jt/Nkx2n4y13cJcRr93lQDDq5Y6lJ0HGkY2JB5528q9Q/aJKpw8Fqkn5xG/iPVsK4AzzqD+/p1cL0Gc5J9FG5+lN7tnk2jikcD8TBYlz6B9/rUwlke6K6nBocaUZVtxZah23nY7C2OeghLfTvCTXeH7Q2jPtra3kG3uo8RH72oH6VS/wDJNwo1SpLAhHv92+n1zKPD9a6/5IQ7lnb11f4UlOcOWyMek0upXuY4ten+Garwbt9w2YhXRYHO2JUAX5SDw/qRVsuZLaKMyt3SxgZ1YXB8sYG/oBXz83BRg6GZT6nUD8Qd/rUjwIyxL42JCsTFHkmNDjBkVTsDjl8T5mtY6jbc8/N4F766LS+/5NK4j2xVcFLeNVPIzeFyOjCFFLAf0tNQr9tbj8K2h36wOPl+15+tVyZyRqJ1Ejc5yf1NN7XjICM5BVUYKXZcxHmMGQZUHPQnNFlk+DrXhukwRXtKv1H9/wBpb9mJ+86QeSRKIVHwOGb9SajuIdsb0xPBJM5VxghwmWz0EqgbHfI54zyrxxfjEQ0GNTqY+0UMDHvsugnkx22zjf1ropLD9lKQRjeJiPoCDVLnyjZ49HFKL6YtedEl2S7ZpaMcRAlkjj8TlCFTOyjSVOSSSc+W1WqL7S7dm9pasP5w7t8/qQazS74cOS94noY5Cv7rLt8jUZKzw9QPg2j/AHb/AN1T1zjx+hhPSaTNJynu33Ujb4O2nDH2JVD/AP0haP8AViun607j4/wzpNa/vJ/A1hEHHTnBKt/YP94NPv8AKikZIwfJsD6nw0/qJrlGL8F00t4Ta+dGzv2k4YB+1tj6LpYn5Lkmoa+7e2aqfu9v3rY21R90mfUuAx+QNZnw1SAxYjxHOAQRnfcY2A5DHp609Lbcxioeol2R0YfBMPxTk/uSK8bMt9bXEysyxanKIiqqv/o0VSw2HvE5O4G/lPcV7exuylbJWIfJ7woNXhYfhDef0qmHiCKd3UfFhTZ+MxFkAcM2eS5YnY8gBvULLPhG0/DdIn1TfHrX6UXY9uWUEx2VvG+DpfWx0nocd2M48siqxwSeS1cSqVebU7s0ikgs+d9Kkcsnr1NeZJnIBMUuDyLJ3YPwMmM16jWVvdhJ/wBpEforlvpUv2rKwXh2JOpLfndv9yak7a3PMraj4W5P8XNc5e3VyrIp+75fOnNtzxz/AB00Tg94wGIWweqpOxH+4x9aaX3Zm4hOsRqxwcCZpYW650mdRH89XWrqOT1OSeo8NT6YqP2ZPQdvrwAEC13Gf2DD/hkrvc/aHdMuFWGNuRdVJb+rqOFPqQapkUl1oU/dHZcDDIwlUjAx4owwpVnuDstpKT5aZP8A66peVeZ0Rj4XJJ+6S3ZniklnNNKyRztMoBDsy4Gos2TpbWSTkk4+tTj/AGgTZ9nb2sZ6HSz4+Y01Sy93qA+7BMnHtZFjJ9QjlWb+qCfSrPwjsTdzYLcjvhFMSA7YzNOpYgjqsTb5361MY5uEYZ8vhak5SXU/r/ovPYPtFPdd735Q6dOnQhQDOc82bPKrdVe7KdnGtderR4sY0lmO2eZbA69FFWGuyCaVM+Y1U8eTK5YlUeyExXKW2VveVW+IB/jXakNWOciJey9qxyYIweepV0N+8mDVd4x9k9pMSwADZ97GG/ejKlj6tqq7Clo0iVJx3TMfvvsWlGTFKR5DWXAH9Fgh/tmoxvsnvM4zn+qD/Get0pMVT2UfI6467URVKTMQX7G7okHUg9CiKf17x/4GpSz+xN85kuAB/Ny38FT+Na2dt6RSKLHFdiJa7PLmbKbwb7LbWA5ILkjBPu588sDrI5eHVjblVqt+GRRjCRoo8lUAfQU4LDzr0DV6SOVycnbZG3nA0YEoBG/MOgxk4xh15SL5q2R8DgjJe0fA1t3Vo0EccuvMYPhimjbTKiZwe7OzKPjyGBW1kVl3btPC/pev8s20RP1yax1EU4Oz1PB8soauCT52ZT69q2CK8LvzrleXoBwviP0+Z/uFeWl5H6HOajyc+094REFjyC2xxscDc1rPZGKOSKwcxppayXQukYRgYu80jGBnUvx01hnEb/oWyx2JxnSvXA/gK+guAQxKLEQHVCtowibqU/k2lj6kYr0dP3PifHJqUo16jiy7F2kUzTRwqHbJ81Ut7xRDsufQefmakn4XE3OJD8VU/wB1OqK6T55ycuWR3+btt/qIv3FH8BXB+yVsTkIVJ6pJIn0VsVMCg0IKpffZtay+8oY+bpFIf3nQsP1qD4h9jsRB7gqh6YMi/HOWdf7FaPRUNJ8mkMs4O4toxG9+yO7B20OPUK39sEH+wKi//Cm5zgpGpO2dNyf+GMj619BUYqnso+R1f9hqKrq/CMS4V9iLFsyksBjYAQJ6+PLyN8NKcudXnh32dW1sECqB41BCZQEeLGpsmR/67kc8AVdDUdf8LaRsrNJHsBhcdM7+IHB3H6CrqKXByzyzyO5M72/DYkHgjReuygf3U4VQOW1Q68BlH/5k/wDu/wDoqTsYGRFVnMhAxrbAZvVgABn4CpMzvivLLsa91H8T4UZipE0sWkEezYDIJUnIIPljPqaA5wcIheJA8MbeEe8it09RXk9lrT/9WD/2k/woPBG0BfvE4xnfK6iDjmdPTH1rmnZ9gf8AzVwfTUnI9Pc9KAkbfh8ceyRomPyqF/gKcUxsOHNGSTNLLkYxIVIG5ORpUb74+Ap9mgFozSCjFALXljXqvLCgPIpcUClxUkAKKSloDzIgYEHcEEEeYPOmEfZ+BfdjA97kSPeBB6+RP61I0CgIs9mbc49kNvVvrvvXu37OwI2pUw2MZ1Ny5Y51IV6qANHsowCSAAASSScADmSSazftnApt7fTHqmuJpJliHvlGUhSQfdAXuwSdgav3aYj7tICcBtKH+i7KjfQmsh7e3Vw/FZo0yhZERNXgUQgatRPRcl/nWWZ+6el4ZC9QndVuQvE4li2klQsOaRHKKfytJ+I9MDyqKIeTl7NPPHiPwXpXa6t4oiAHM8nLUBhc+SA7kepApxb8OdzmQ6R+RT4vm3+FcOyPsqnkXm/59hpwzhH3i4jtINPeTEjUdwAFLszHrhVJx15Vv/Zrhaw+zQkpbRRWqE8yUGqRvI5yg26qaynsBw9F4xbhF0gLMcf7Jhz59a17gdovdvz/AG9znxN/rpPWu3DVWfJ+LOSzezfZEsXAxk8+XrRrHmKa3PCY5AA6k4zjxP1xncHPQfpTY9lrY59kN+fif0/negrY8gk+8HUj9aTvl8x+oqPl7NW7MxaJWLEkk5OSdz1+leD2UtdvYJty2zjl0z6D9KAlqKKWgEpaSloApKWkIoBBS0UUAtJS0goBM0UtJQC0tJS0AgooFLQBSGlpGoDz1ooNJUgWivIFeqEC0wveBxzMWfXkgL4ZHTYEke6Rg7nfnvT+gUJI3/N+LSV9pgkN+1k5gFeerYbnI8965HsrBnOH/wDdk267DVtUuaDQggOM8BQWc0cSnUEkZMszNrxkYYnOSQKyf7QUla+L+IxzxxvDId07rTnSG81Oo6ee4PWt261Av2Rjkgjhm8SxO7IF8AClm0Lt+VCF+VZ5IdcaO7Q6lafMpy47/IxW2tFj5bk82PM/H/CnArXE+zyzH+jJ+Lt/jXX/ADDs/wDVf2m/xri/pZ+Z9Uv+QaWKqMX+P7mWdjHI4zZ/zu+B+HcTH+IFbBwD3Jf/AF7j/wCV6bWPYu1huFuEjxIqlVOpiADsSFJxnBIzzwamLe2VAQowCzOfVmJZj8yc12YoOEaZ8v4hqY6nM8kFt6nWiilrQ4BBSUAUYoBSaKMUUAtFJRQC0lLSYoBM0UoFJigFoFFAoAooooAooxQDQBS0gpaAKQ0UUAnWiiigAcqWiigCloooBDQaKKATrQKKKEC0UUVBKEpaKKkhBS0UUJCkoooAopaKAKQUUUAtJRRQC0lFFAFLRRQCUUUUAGhaSigPVFFFQD//2Q=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data:image/jpeg;base64,/9j/4AAQSkZJRgABAQAAAQABAAD/2wCEAAkGBhQSERQUExQWFBUVGBYVFRUWGBgVFxYWGBgWFxYYFxUXHCYeFxwkIBgXHy8gIycpLDAtFx8xNTAqNSYrLCkBCQoKDgwOGg8PGjEkHyQsKS8vLywsKS02MiwwKSwsLCkyLCwsKTQsLCwsLC8sKS4pKSwsLCwpKSwvLSwsKSktLP/AABEIALIBHAMBIgACEQEDEQH/xAAcAAABBQEBAQAAAAAAAAAAAAAAAQQFBgcDAgj/xABKEAACAQMCAwUFBQMHCgYDAAABAgMABBESIQUxQQYTIlFhIzJxgaEHFEJSkTOSsSRicoKiwdEVFkNTg6OywtLwFzRzk7PTRFRj/8QAGwEBAAMBAQEBAAAAAAAAAAAAAAECAwQFBgf/xAAxEQACAgEDAgMHAwQDAAAAAAAAAQIRAwQhMRJBBVFhEyIycYGRobHB8BTR4fEGFTP/2gAMAwEAAhEDEQA/ANxoooqAFFFBqQFFFFAFFFFAFFFFAFFFFAFIBRiloAooooAooooAooooAooooAooooAooooAooooAooooAooooAooooAooooAooqJn7UWyMyvKFKkqdQYAMOY1EafrQEtSZplacbglJEc0TkbEK6sQfUA09FAGaCaWkzQEP/AJx7Z7ifcgY0DbkN99q9p2gyrN3E/hxsUwWySPDvvj+8V04hx+GE6XfLnGI0VpZDk4GI4wWxnrjA6mmSdopJG0pauM+60rxRhueQFDM+Rjfw0A6Xj2UDdzNnbK6PEMkjz9PqK5r2j23t7gHbbuwT+oOOnn/Gqlc8dt7SR43NokjERNELuWSUl9IUGJISynlvjbnUtFbSRuqvbJjIZAlw7bqxYbPEqjcnr1NAS3+cexPcT7fzP6XrtyA/rDpvXtO0BLBfu84yQNRUaRnqTnbFMbXt1CxZWV1ZSQwTRcaSOYP3dnIPoQKmbPi0M2e7kVyOag+IbZwy81PoaAeUUmaKAWvMkgUZJAHmdh+tLTa/EZQ96VCjfLHSBjfOc7UB6+/x/nT94f40sl6inDOoPkWA646+u1Vr77w1cKi61bf2EU0yHbBOqFWXltzrqLizOT93mPPJ+7XHM5zzTOTk588nPOgJ5uIxgZMiYzjOoYzjOOfPG9Av48Z7xcf0h1On+O1QUV3YgGPuzGpOoh7eaNc4xnLoFB+dPbSOzmJaIwyHO5RgxypB3wehA58sUBM0UmaWgCiivEswUZYgDzOw32oD3RTQcXhOcSx7bHxDY/rSvxOJTgyIDvsWAO2xoB1RTMcYhIz3seM4zqXGSMgZzzxvXiTj1uvOaMcubADcZG/qN6Af0Vyt7tJASjK4BwSpBAOxxt8R+tdKAWiiigCiiigCiiigENZr2lTiGqWJeGx3FsZGkRvvPdsWLsSx1cs5zjl/CtLNQHakSyQSRRxM2cBipj3TI1gBjkErkDaoZaF9Sp0RXaK2xZW7MujRoMiCA8QHu7qxCFio/OAOXSvNzxCJII7ixklMUmcPF/KIEwG3eF2BUZ2IQqcjG1OOMdpYeHWa92GeQssMMKrh3nkyVBQ40jIJPIbHHQV0srhrHh3eXMUQl96VLdQqPNK4XYcsksuT55NOxePvSUasLHtoTGGa3mkztG1vG0iyNv4SpAaA7DPeYUah4zvjuhnnk0TaokPOOJmDAYyDJOAM52GExvndgDT+YytaMYEEU7RMYkfGElKHQH05GzYzVas45OGRfe+I3VxdSMqxy6FLQwjdmYRRqMKMbuRn9alGcqt0cUteINORGYeF2scuANEcst0oO7HfCKwxvnV5+tkkyZ2RNI6kr4dOxLaioySTjqPeHzb8a4rCsaXXeIYhp1PkFShIYczj9Bnes8uPtWkJuJLOFZNJ8UsnhGlmCxkQjDHkOZyPTJzWUlHk1xYJ5fhRe8oOJwwPbwu33eS4W5Kr3odZEjIG2VyHHizk0849e/dLea5eRysStIwwHOOgVcgdQOnqetZfw/tNem5jvXkjbVBNFIBGEaMxq0vdsDnkdLK2dwTnFQ3Ee2N/PpjneOVYyHaJ0AjkzqXTKExrUHfSdsgeVUeVI64eHZZ/C0aFxXgzyiC7tLaytZGxJ/KrYG5Mu5UEx+4cDPMnfpipQ3mIY14qLSO5kcpDpY4Y7YKMQGRtyNj5b71T/wDxNuFSJ7mCNoRjPcMQS2XVQFYjloY4BIxipKfi8XG7y1ji0pFb6LtmlQd67B2Tuo0YYwCp1MCemN+V1NM5smmyY92ti2M89tgI/fDALQysdSrnGUuMHPInEmcnbWo3p/F2mt9JLOIyuNUcnhkXJwPAdznoVyD0JqP7VX1wmlraGO47vJmhbUsrIdODA/u5HVSN8jcY3TgvFo+IIHWGa3aIgFbiExOAQcqpPT1U9N+dWOcTjXFLowSTRI0SIjvjTruZcKSFjiPhjJ2xq1HoUFM+zfDQ1rDPeoq3TqZA0+ZHhLZK4Ev7NlDDIUKBy2rjJJxD72ix93DaI5J7vE01wPLdQkK7+YIxUxxq3k0iTODnDjPhK5JVWwR54IGc5HPAoDpdv3KjLagx0jDyABsE7jUdtiTyptf94FxazxxOxDO7wmVCuMDQqyKB56iTmvd9xm2WM7HxAMQoVWI97/SEA58qj5OISyWJjt2RJJU0RSaj7KRiFYOADgrqyCOZ6DmRPS6s49nuBzQ3Ul1c8Qe8cp3aRoghiUFs4CayGbljkefPO0zNwiK4JJALDJGtQ+nP5d/DjltgimHCO0UUdvHGVdlVQp1OZn5AkuzgZO+5z1p3w6+TUXeQxiX3NRCljsOYJXICgYB23yKBxa5G9rdqyyfcbvvJIcd5A5M2D1BRj3secEDxYHk2MU94V2rVyqTp3EjEqvi1xyMBnTHLgZON9JAYgHAOKhuF8Ynn4nKYFD2tujwzS6UVprkMPAHxltAzywMsQehD7tlHN3Re3RJ1jyZ7MquZg2k5DgaklXGRjnnzwQILTmmHFL+BBpneNQ3JXIyxBB8K8yRsdqqdqlxd2SSQS3KhzpEE+IniAJVg8ihZZMYwDrBOckmn98JYYR/k+G1eY+GaV5NMcTBRlnO7v02znHWhbp2s9z8VsEOkwgasBdUPdK56aTKFVqUyruRwyQ9c4tfF67zfU01g4CjQMeJy29/IQXDNFEqIuCQqYGQg/Mx9aYdj7uWdkdGWC1gxEsEOZI22OdyuSPXYDHWobp0XhicoufZfyh5YdqLKXKi1PPWUCQyksB7wjhdix9QDUxDxKxZgnsVfAAjkURPvyGiQBvliq32b4396vZh3FtDFas6BCW+9q6nCOYwNKqwyRv5YzUddcLthbvcsLp/alHDK8cisWIJKuwVhv6jlj0q20aY8ePJLpTa8tr3/AAabbW6IMIqqOeFAUfHautUq7lW2ijnthMYdAaSSApJGAuN2tHPLmT3WG586lODdrFkjjd2Qxy4EVxGSYZCTpCtneF87aWzvtqJ2q5ztU6ZYqKKKEBRRRQBRRRQCU0uJdAyqtLl1XC4OnLBWbcjAXdj12ON9qd1xbqNQHIjHPAxnP13oDhfwRSbSoHC6SMrnDZ8JU42bPUcqguP8KMphDuWt1cGVWLK6gg6CxXmoYKRqG3MnqJ2O6cu4KgINIRs4LNuX8JHIbbjnvXXugyEYBz4WyMaujZx6ZoWjJxdo7qK43syJG7SY0KpL53GkDfI+FeOGSExgHcoShPmUJXPzAB+dU37aOKmHhrIpw07pF/VOWf8AULj51DdKy2KHXNR8zGON3y3t28kUSwxMQEjRQowuysyjYsQefripnhcrRhUxGiMCrEoDlc+IsR4vmCDyqE4NGQVI2IPPyxjerdJLHKo1EJKuT7jqjFmJYMwyE331Db08vPtt8n2kMEceNLpteiuiS4dxeGC3uZFVwkCh4xKocrJMzQqPDuVJfOnpj1NUcsjPrkBQAaQH2LLqyXJPNjk4X/sXq64eI+GXDgMWee3jMZALKY5BJjK7ODkMpHMMKje0fAEhkT707DDAxQrp76YhACc8o0zqy5HIYAJrZqTSs86EsMJylB8vZPe6r+9rsRnHL+OJYYoF7wLEvtDqVf5Swl1LEFBL6NHXz2rxxu3P3hO4JE8ZWKPuiFCafCBH+IkfiJ2BYjzp3w3jsE9zqFmO8Dqscju7xQvjCHuSqKdCoOZBCrkcqayNOsjqscUkcrR6ZI07lyreKJlkUlgpBJw2RnPUGrNKjDHOSlVeffv3dGnfZt2je77wXB9vDhCQGVZVGRrXOAfIjHkfxVd5LcNzz5cyP4HesE7O8QFpxS0eNy0UhEL75z3ns2z02kAbboBy5Vv9bQdo8nVY1Cdx4e5ReDR3dheyWojNxbXDy3MU5kx93zp1RSKfwA4xj83xw6uuLlchmWSfX7NgNS6c792ucIemSc77k4OO/Ei8zuqb8iwBx7MNhVODuD4nI6gjnyMYkBECsYXy5HtNeB4yBpCnJIHw6AbirGWOMe5K3KRuDOUGUw0sa+9qOBqLeWjBqL7UcNEEL3MTr4tKkaRgxSOoyRncjYA/D1zzuuI6Z2W4LW/eKg70ZCsy+624GDyBU7EE0x47HpsLzxZZIURSDkaFLOhBHPHmdyT05VVs3hBpr6fYd3XEoY5lVVLSJDG8YjOJC7ZZldjkBCMZGPhuRXDht0mNYn0yanYRsuiPdjqVTINKgeROfCM8tu3ZSJbWGBkA1Tq7SOcySByPZDOcgHDHHXTgU4SIC5eLTl9EgYE5ywwY2XbKZ1Dl0Xrk0DklcfyStpPHaqFiZZMsxaKIDHiOSyhNgxJzge9nlnenfAYXZXlyVMuCM+I7asEjA23x8s7VE2sETsIJNKsqpiQNiQS9FHkNOnb16GrHwqMprjJ1aSCCeeGUE5/raqsjmkkjle2szwvHqwWVlDqRkZBGdxzHOqbZCHh33i2u1XuJQSpCk94oXT3Wld3yMnAHUjqKvXGOJrbwtK2MLgDJABZiFUZOwySBn1rHrppbh5JZSXkD926/kyWAVR0UFSuB1xnOayyS6eOT0/DtP7dSjOVQ2v59g4Z2oeyWW2trd5LS4Mstt3rd20MIws6FGGcKxyueYYczUjwjtRPZQkgRMjFy7sJCzOqjH4/ET4BgCo63dYhIjMWUhlPgZxESRq7uY5Ct4VyuwOkA77hxxmxIeKJCGj0Bo3B8MjyZ1MrcjyRMcxj1rOU3yehi0mJP2MuG7vfhL9SJ7Eds54LiaZrZZHvnaXvC5VtALKI197wKykAHfp5VaeL9p2vVjHdyW8TH28iBHBAGpSDpLOARgjT19MGDmjaSJcD20TFQVG/tFjmVyOQwFb01HzNdeKWWucAZXvo45EXcaDIARGq5wre9yxuR8jlImGmwp2lT335qu9fJp2TPGr8v3VjwqRO8uCLgTRMVWBYyFlkk3IcMQU7vHx3qXvrl4rdLOaeIXEmSrrB3du6hsGORGJXx+IHlnO2MiqDZWMsIiuY50hnWVou+bJM9voVtLpj2uGCjJOcFd9hVsh4gOJ3tv7EaUikW4DAkDPIDUMMpOgj5g7jbVTtUuTzHpXCbnO3FXv69udnf+C02d1JbImtXlhYDHdgzSQv1jOnJkTOwbmOR868XXb2CNwkns2IyFeW2jfH/AKbzB/pSS2M1vCsdkkcWCzPqBZBn8gBUbnfG1Qi8LtrO2mnv1t5YXdSwFtE2ZXcAHSieLJI3Oo+taX2OCUI05KS+Xf8An1LSO1EWAWWZAcYYxSMpz11oGXHrmpGyv45V1ROsi+aMGHkdxVP4jaMA1rJObWByPuptVMDxBWGlQy5XThlByFGfPO0J2RsJPvbxz3DOdPsp2Q294CpJWN2TKTqBqOJCeu3QLIeN8rdGp0VDdmuLGdZQx1GKQx6ijRMQOrIdvmpwfTkJmpKNNOmFMOKPpC+z7wSMsT46IxwScb4Gfr0p+a5OmfLA3HxoE6Z4YA/FT/EYx6c6JnHIsN9gOur9fhtTRb2U3AjEPse7LGfWP2mrAjCcztk526ee3dUk7zOVEfkBlmbbcnpj50JrzEsMhpQfzA/qi5+oNZd9vt5/5OLzaST90Kv/ADVqNufbyeRSJvrID/AVjP26z5v7dPywaj/Xdh/yVnk+E69DG88Sp8KXGT8/+/0qahcLuV1jquSux56SDs3PGds4zUVw4bVNWVg8gfQpcxo0jAcwqkZIHM4zyG9eZu5bH6AlBYX1ulXPH5LLxXir2PB1e2cEyys8UrqCVQISPC+QrqE08sA5wKgeHw647m4lYa0TU4kb2g7xggcudgNJZSdtOSAMYzbO13Z+1e1sYbqVYYUGvkSXcrjYD+kzE+lVi+4tBwyeS3sLTVNIAHmuW1KVXLKY4xlSpxkHbcqd69CSXc+Kw5Z+97NW5Pn6/L9Bj2Ks53uNcKTG3bPenDRwlAjKXGvCFmHhUrnAC7jNSZgW1WGS7kVGL5WOBDPGkMaGOJJJcgHSTqYZJPlvimllxyW8Eq3En3jMTyRQTYQ6wFwEZQoXOSuSeZA3NQf3VjG0ETeyuFM8cZGlwQSrAnlqUhlJA3A25iqppLY2eOUptZGvWuN9+fP6D/i6JDcAPkzCZNLvpaNo1cAiERbIQRjcADBGxrf7q40Ru/5VZv0BNfPPFb1XgugNJfvprqMsp1Rx60UqjH3dWFfA229a3m+JNrsMlkQAeZbSAPrWmN80cGsjJdKkqfBW7TiqqW7pzldD7jTq0jS0b6hseZHn0pxJxRtEcne+2CkFSDghiQpIAxsQfXAB6b++JW1xq7xhF4ysfdhS3MnfKsDn542qHvhPAGj9jKoByAwEkPUMMk7csq2AfMVcxSjJ7E5IqmZBcl2DgKp1eDWVXUulR4c/H6VR+1UJs4LlHiaOO5jcRhdwkqLsrMQBpYAMNHLQfzYqWuOLwNBgzPC3iyjqdLSZLAhjuWwPXl8TT3iUX3/hzBpAzPyBwNLKjHl0yR9PPNVlutjbEnjkupbWk/uI0cUMdlN0yur+hEHcPjlsM/vbU1huI7i4MiyG3iUFNtetix1H1BIHTGxPPNQ3YrhT3XdSXTgWtrGgXJ2kY7I2TyACkn1PpmrjNYd4wkgVQ42MSnTmIkDXgnBYEMuTscnbzK2rGTpxS6G91asbJwtSjPaiQCPcNqxlvDzRRnJU5332GRU32f74TTCY6johKNjSWXMu5GMZGwOPKoriRjVJpI8xkoiJpJXvAzgA7AD4aTtqPlTzs7IxuXZwQZFZtyDspjC4/eP91XRzTbasYfafeYS3TGoNLrdc4yqK236sv6VUorsGC4lUaJUiBK57wFQ6e2BYZ1oPPP4TvvU59oPtb2KIEqyRBg2Mga3O7HkMd2DuMb1G8JhjeW37t4mYd5HLEpIWVHyHKs+EYaCTpBx4dq55W5M9vB0Q0sbW+77/AD39HVWRVorRzNGigye6NRzEcoG8SkjUcHrjlz2p1wniZIRbkg2sjjkqoYnI1CRCoBXGN87YJz6voeDyLc3DyIwMbNNH+WRAWRU1+RBQ6uYCtUOljJ3vdkr3ijBBAKhdJOy7gDbO2+wznFUScTvc8WdSTq+lNv1revwd+Jxti6Zzg/fJFxnDHSNUYX00yFvgFqX4q8Kva3FxrdmhtnEcQ5FPEWYkgKMkYAJJxsNqaf5dingRbrxsn7OSADXGpAB7xSdJ2AGNj4eXWn/a2KJIbcrIHDW8aR+Egsq4Icn8A9z15irdm0cty64QlFptyW3dUlsys3l/3rjVoCgaVwjRhFYk83JJwTksef6Ynfs7u2jvCp5SDu3HUOod1z8NLj51EXdoCYkjyzPCkpwDsO7YBQBkkko2T6j1qU4SiLxCyQNqdGUSBdwJO5kU94x/Eq4XSvLJzzqkYvqtnRqMsf6d4oLlceVd/rRqs0oVSzHAAyTVf7RcGe/iVCe4CSxSqT4nJjYOAy+7j0yaluIHLQp+Z9R+CKW/4tFd0zkjnjkSRzxy2/j612nyJCcV4RPOsTh0DxsrrlWTqNSsNR5gY5HFNe0MkkkkMSLNbTPIV+8RiJkUKjNktIpDqTgacBs/Cpvhto4jHeO7uSz5bAK6jqC+HA0jljy/Wu1zah/eHMczghfl0Jydx5fChbqtUxp2aguliYXhhaXWfaQBlEiDGhnVgNL88gZHLBqXFNrLUAQ2Tg+FjzI9fX167U5oVEqDezuHvBIJykEexiAUrJkcieYIO5PTAA5mp00xjj/ajfxseXTwgZHlyPzoBpxm4nAEduB3kmcSSAlIx5lV97HlkfHoZCBmGFYgkKPFsNRA8R09N+m9IGOoDIG2682x589scvnS93jckgLnYEkHI5t5nntQHFT/ACjrvGef81x/11hv2zT6uLkfkgiX6u3/ADVuAP8AKEI5GOXHyaGsC+06bXxm5/m90v6RJn++scvwno+GxvOhvZR4H12/Xb61NO0ts4eNijaA6OPEro65HoykbEeYPUA1E8PjypIGdO5PQb75/XHzqwxcaSVBDdqgiUEJNCmh4CeZZdRDp5jA88eXDFK/Jn2WeclClHqjT6l3+dFk+0eaMLb62IkC4hRSPHkAs7Z91FA+J5fGkcS4/F/J2WKOUd2beSVtaPHJGEOA6+8mJVA1D3lbBq9/apwtTaW7gjwvGjOBuUZWUYbmAS31ql8P4J941RroVVXLayVXTy3YA46V1ZZ1KkrbPntDg9pp/aSl0xhK/wCeSIgdn28Jt7l8NhJ1ZS3doWJU+MDvI9egEjcZGcjen/HJTbWkJg1NLKr6JGIDRQzHUy7AeNmWRQPwgE8yKe8PmWOXaVA8cgUSLmSBxsHRmA2U5wTjA3zjANPe0XASHeMRCcQlY7OzMoVu5jABlYatbLnI23O+TikG2t+RqcePFNKMm4vdevb+P7lX49Z4h1p4RJbqz51aYtiSgJ6ykJhSTjbfy3iA67S3GfeEO4+AOx+VZBxu6ZHPfmdZe71G3jbVGMKCik6MY0+SkLgDPM1o1jdyPwqxaH32SH104iYsR5kYNaw5Z52rTcYt/qc+Do8so7tzAO7Enh5FSWGGB2ZhjfYYpwvBe9MrTa3UahGHIJkK53VDkYPMDfbHqK52XGIlkAGCJ0OuLA2l2DAD8rbnywPgK53/AAsxaGjEpdCr4I9mDjlswAIzjIHLNXOa5XXBzueCmWOC2kijUPjUxUa2wuXOMbDfTp8h0phx3scIjotJ2hkWPIAzpKsdGGXdSCdsgZGRzHKTF5bypH/KkSRWZiMgSd7jTy5jbbGN8A024Fcd49y0mlZFQpz959mLKD0Jww+PpUNJ7GsJ5Ie8u3b6kX9nnEljsZUmOjTqUE4GCniU5O3Jxz/Ka5jtdKUxbr3alTquWRyiDI1Kh6nrnZRsOm7fs7wqO5vrxioKRzShEIDIWeWbDhW21KI3I9WA5VauHX8VxOkUSHu1RWePGCurIJkPmPInocc6pG2jo1PRHLJ1b2b9LX5I+14SMRM95C6ruNLgKm2AVjyNX5cNk74HlVssM64WMplDCUBiuj8m2PihqqLwF4EHfIOgWUDxxlcKQxQbowG2NxnO/ITHA1IuQrOz6ANDHODGyFhsfdI2G2PXNaLY4sj6u5T+2EffcRnXf8CKcZGVjQ6T5ZLN6Z+NRTKGSFidKnVHIw1HT1UyLtjIfGM4IQkeVdeLTPJPO6kn2sjEKxBXSdIbCkMBsN/jTu47RTDZe7yE7yU9zGS/+k3BGMKpznrkmuV022z6aLyxhCMa2Xn6d9v4x3a2zy8NkiZlRLe48YfOAgXOkAA58ZGAB02qMV4YYy0brKzK0ZVmePu0wRlVdQx56QoGBlvQVZeEXUN6LmJQ0c80IZzgLFJKg2dEyWUg4yDzB64NViAQfd4ZZy6k610KuWZQxfXz2VQ+g891wAeVWfmjDHJyco5E17yfSl5q/nyvMER1WIrGmuYzNllLDKnaNRnYkZIBOSMAZ3NWLj33eSw4fPLqQGNFWOJNWQyK2lcsMBQuck8vWqzcxSDvXV19i6lxuApQlYyinxOvMKRzzvuasna2RprLhmoAPKUJAGkBmgOcKOQy3KoXwsvO5Zcbbrd7p7ra6+383GjcdENyqJFGsQWOPWSxkeFlwrK4IEezE7A8iM1x4E6txG1VAkQSWQNGOZdEmDkN+MHGfMb5ppwuzeRUnkLGCJgRJgs7KWTSAgHLkQOms5wN6d9ilV+IwlA3hWV2LYyzFSNQAJwPGefnUKTbXzJnixwxz6eVFptbq9+fU0yWXExY5Pdx4AHUu2SB5nCCut7eJEkkjsQsamRiAThcHfA3bkeXlXOx3Msn5nYD4R+Dn5ZVj86OI2RlVdJKsjBsZIViARpbbxLg+XSuw+VR3GmRAykkMAykEjIIBGD5Hb9aWWHLKST+IEc1IIGQenQH/s0y4txFYUU7B2ZYYgRle8bZRtg77bZ6DlTyIEKveEB2ADY2UtjcKCT+maCxyopa8RAjnj0x0HSvdCANVrj0140yR2/dop3Z/edk+J2iGeuGJ6VZM0zhTLyN1DAc8ZAUYB9PEf1oBjwXgghklfCl5OchZnk55Cl23KjoKlQvLqQMatvnXJsgghASSAxzg6cHfON8Hp615t0KIFZi5zsxGCQD107Z9etCXsebs4kic+bofgwyPqi/rXzZ2r4gsvELmXIAeZtO+SwXwgqoyWB07fGvpPiSh4WDLsSowwB21rvioy27AcPjfWllbhvPu12+GRt8qrKPVszo0+oeCXVFbmN9jL91nTVbO9vIwilMihYyrnTnDHJZSQRt1PnUr2l7N3TX9xFbmNYoxFoDKSI4mQhF94BVyr/WtpFqgGnSuPLAx+nypvfWsC5mkSPKjeRgMhVORkny6fH1qFCKVFpa3NLJ7S6foU/thaGbhNvHqKl2tF1LpYg64xlc7H+FN+ynYG4t2uhJLrWSNViLBAwOosQdG3IL+tPeM8ZiaBbcE9/EIptBVhnSQ4AJG/LfyHPGam5e10JUGImTUMjSM9M9SN/SrUnuYueSMXG2k+3mZmnY6ZBPHcr3WsydzLgsEJKYJCnMgO56Yyedce1XB7mTjEhtwpMfcoGLqhVu7VXYK4Orwk7DJxnatFezurl0LgRxKwZlb32wcgbDYZG42+dOLrsajzyTayvemN2CqustHjT7Q76dgdPnnzqHFMtHUZI1vx57/qYlJxSTQ1mveaAWILF49KIDrIfZe505YqxwOfOtK7E8QLcNtUjkRpLfve80+MaU1qvhIzgh06Drv1qel7JZzkhs51bjfJyeaZwTvpzjYeQrzY9jY4SxVjGG97BRAccgQowR/hURh08GubVvMqklzexX5IpZW7lCiSJ7YyaSO4UdBpJDYyBjnvjHk64da3F0JjNJLKsZCrGpWPvD1yq4A6ZDaiOWAcirXBYQK6ujKpUMpwwOoNj3iTk4wK6GCFUkVXCd4SzEOActzIJO3yqekyebakZ9xi0iWJ1jtQuCFL5Vhk8wgwFY+9k7gBT5VKyfZrBBGrwkpKCuJPewxIUHf3gCdw2cjPI4ImLnhNscBpkEYUqEDKDqOMsTnfOBtjoBy2qRkuEZVVMmNcM7kHASPDAajzJIHyzTpRPt5LaLMl7HcXnhM6RRq8zSks7HCqyGUMCBuxzJtjHvDrsZTs3bX8FzLGNKzSaZXDgklTqxvqAwMNsOXpXj7M31TTyAZXU0u3Ve/wByB1wN/lV6vuHhpRcwyq0gIwNQK6dOkqMHl1/rHrWWNWkz0NblUcsoUt0vvRVbftJcpdP3lo9xKhIDB8BBpGSIwudOGHIHn1O9SEvG+6ge61xvOzfs/EAAQyKCMalxqB356R1NSN5wSR5Yp4w0UhZyxDhtGQq8saWGAfeB/D5DCdq+EBbOSTI71UyWCrpL7amCsCBnnjl6Vd2kzlxuGTJBVy0Z3w9WVWbv3hydOoDxSk8+7ZPGDn3sYHLfpVhsbZSvtjE+Umjikl9gwcRkFZUOnWmHxlRtkfKqvIW3kJc4xv5eQGAoHoABXuY6tIVdIXJGwLam06nbmCTpUY32XrXJGaS4PqdRo5ZJfEld8dvrsy6dk+BzpeJI+gosbLmMrpGQCuyknfJOTVTvIjPNKwYag0mlBsTGmru1jTqoGcheR8WNyaLLi89o+uJdUtw8cOX/ABlpFycDmenTGsY8qa28rwlArFCCPFpGsYVgfE3I/LPwqzaaSa8zDFhyLLNqS6qilX5O68KlEbFY2HhCuhUjYspBXoRqAGeYzyq/dp7hrWwtSI0d07pAZBqEfsyCwUYydtP9b0qjQ8YuQojglmXLaiS5dmc4C4JzhBt4epO/rJdre2zXWu0SI5iYCVjz1x6ixjAzlfC3PBxUxklF0ZajFlyZ8ftaatt/LZb/ALHm8EVxBHI4KTQwsTBD4Q1uJdPeIpYaOfi33C9cCunYm9jF6XCFAIX0qSpzjuwApGCxJ9OoqJi4vIshlXOrufu8QZNQ0GVGKuBsRp7zG42x6VY+xTJJdqRGY9EcmhcAoCdOWVidWdhsRsM4O5JR3kiNRCWPBNVtW2/F71Xf/Zf7ZO7jUE50gFgBvyJJwMk5OTTDtFxcwqoypVn0y+PQ8cbKfEnqOe/QGvXEJG7yNlmjRRp1rJudvyAEYOCQSc9Kb3tnazFXm7lnVtQfVoYDcKV0tuw2H/eK6z5hJKmPLiKKQRwyMM5Dx5ZdbmMDxgHn8R8fKnM9hHK6vIoYpjSG3UHIZWAI97Yb1lfCOHIeMRK7AfdVLoT4G3AxGWz01kY+IrVpJlU6nYDAxnWAuNjnSTjP+FQnZbLj6JV9fvuOwK9U3s7xZMlCGA2yMkH1B5H5U4qxkJVcv+01lFM6STGOQEaxmRRkgY3A0nbHKrHWL9vSw4hMNDnOggquoEaF8skfOsss5RVxVnoeH6fDnyOOaXSq52/c0ODtFYOcLdIT5d8wP6FqexSWzDaUH/bN/wBdYcbxPxHT/S8P1NIAjD8Lfoa5nqpLmJ7q8Aw5P/PL+j/dG5SR2xBBlGOvt2+P56ZXPaGwT3rpc+Qmdj+isTWHTZSTOg6CAPAoPnucCn0LhuRPwI04HwIFS9S62RGPwDH1NSyP7JfuzTpe3th+Frh/gJwP1crTCT7RrcNlbV2I5M7L+oyzEGqFrxzIHzrk1/Hy1qT6HP0FZPU5HwehHwLRw+Jt/Nkx2n4y13cJcRr93lQDDq5Y6lJ0HGkY2JB5528q9Q/aJKpw8Fqkn5xG/iPVsK4AzzqD+/p1cL0Gc5J9FG5+lN7tnk2jikcD8TBYlz6B9/rUwlke6K6nBocaUZVtxZah23nY7C2OeghLfTvCTXeH7Q2jPtra3kG3uo8RH72oH6VS/wDJNwo1SpLAhHv92+n1zKPD9a6/5IQ7lnb11f4UlOcOWyMek0upXuY4ten+Garwbt9w2YhXRYHO2JUAX5SDw/qRVsuZLaKMyt3SxgZ1YXB8sYG/oBXz83BRg6GZT6nUD8Qd/rUjwIyxL42JCsTFHkmNDjBkVTsDjl8T5mtY6jbc8/N4F766LS+/5NK4j2xVcFLeNVPIzeFyOjCFFLAf0tNQr9tbj8K2h36wOPl+15+tVyZyRqJ1Ejc5yf1NN7XjICM5BVUYKXZcxHmMGQZUHPQnNFlk+DrXhukwRXtKv1H9/wBpb9mJ+86QeSRKIVHwOGb9SajuIdsb0xPBJM5VxghwmWz0EqgbHfI54zyrxxfjEQ0GNTqY+0UMDHvsugnkx22zjf1ropLD9lKQRjeJiPoCDVLnyjZ49HFKL6YtedEl2S7ZpaMcRAlkjj8TlCFTOyjSVOSSSc+W1WqL7S7dm9pasP5w7t8/qQazS74cOS94noY5Cv7rLt8jUZKzw9QPg2j/AHb/AN1T1zjx+hhPSaTNJynu33Ujb4O2nDH2JVD/AP0haP8AViun607j4/wzpNa/vJ/A1hEHHTnBKt/YP94NPv8AKikZIwfJsD6nw0/qJrlGL8F00t4Ta+dGzv2k4YB+1tj6LpYn5Lkmoa+7e2aqfu9v3rY21R90mfUuAx+QNZnw1SAxYjxHOAQRnfcY2A5DHp609Lbcxioeol2R0YfBMPxTk/uSK8bMt9bXEysyxanKIiqqv/o0VSw2HvE5O4G/lPcV7exuylbJWIfJ7woNXhYfhDef0qmHiCKd3UfFhTZ+MxFkAcM2eS5YnY8gBvULLPhG0/DdIn1TfHrX6UXY9uWUEx2VvG+DpfWx0nocd2M48siqxwSeS1cSqVebU7s0ikgs+d9Kkcsnr1NeZJnIBMUuDyLJ3YPwMmM16jWVvdhJ/wBpEforlvpUv2rKwXh2JOpLfndv9yak7a3PMraj4W5P8XNc5e3VyrIp+75fOnNtzxz/AB00Tg94wGIWweqpOxH+4x9aaX3Zm4hOsRqxwcCZpYW650mdRH89XWrqOT1OSeo8NT6YqP2ZPQdvrwAEC13Gf2DD/hkrvc/aHdMuFWGNuRdVJb+rqOFPqQapkUl1oU/dHZcDDIwlUjAx4owwpVnuDstpKT5aZP8A66peVeZ0Rj4XJJ+6S3ZniklnNNKyRztMoBDsy4Gos2TpbWSTkk4+tTj/AGgTZ9nb2sZ6HSz4+Y01Sy93qA+7BMnHtZFjJ9QjlWb+qCfSrPwjsTdzYLcjvhFMSA7YzNOpYgjqsTb5361MY5uEYZ8vhak5SXU/r/ovPYPtFPdd735Q6dOnQhQDOc82bPKrdVe7KdnGtderR4sY0lmO2eZbA69FFWGuyCaVM+Y1U8eTK5YlUeyExXKW2VveVW+IB/jXakNWOciJey9qxyYIweepV0N+8mDVd4x9k9pMSwADZ97GG/ejKlj6tqq7Clo0iVJx3TMfvvsWlGTFKR5DWXAH9Fgh/tmoxvsnvM4zn+qD/Get0pMVT2UfI6467URVKTMQX7G7okHUg9CiKf17x/4GpSz+xN85kuAB/Ny38FT+Na2dt6RSKLHFdiJa7PLmbKbwb7LbWA5ILkjBPu588sDrI5eHVjblVqt+GRRjCRoo8lUAfQU4LDzr0DV6SOVycnbZG3nA0YEoBG/MOgxk4xh15SL5q2R8DgjJe0fA1t3Vo0EccuvMYPhimjbTKiZwe7OzKPjyGBW1kVl3btPC/pev8s20RP1yax1EU4Oz1PB8soauCT52ZT69q2CK8LvzrleXoBwviP0+Z/uFeWl5H6HOajyc+094REFjyC2xxscDc1rPZGKOSKwcxppayXQukYRgYu80jGBnUvx01hnEb/oWyx2JxnSvXA/gK+guAQxKLEQHVCtowibqU/k2lj6kYr0dP3PifHJqUo16jiy7F2kUzTRwqHbJ81Ut7xRDsufQefmakn4XE3OJD8VU/wB1OqK6T55ycuWR3+btt/qIv3FH8BXB+yVsTkIVJ6pJIn0VsVMCg0IKpffZtay+8oY+bpFIf3nQsP1qD4h9jsRB7gqh6YMi/HOWdf7FaPRUNJ8mkMs4O4toxG9+yO7B20OPUK39sEH+wKi//Cm5zgpGpO2dNyf+GMj619BUYqnso+R1f9hqKrq/CMS4V9iLFsyksBjYAQJ6+PLyN8NKcudXnh32dW1sECqB41BCZQEeLGpsmR/67kc8AVdDUdf8LaRsrNJHsBhcdM7+IHB3H6CrqKXByzyzyO5M72/DYkHgjReuygf3U4VQOW1Q68BlH/5k/wDu/wDoqTsYGRFVnMhAxrbAZvVgABn4CpMzvivLLsa91H8T4UZipE0sWkEezYDIJUnIIPljPqaA5wcIheJA8MbeEe8it09RXk9lrT/9WD/2k/woPBG0BfvE4xnfK6iDjmdPTH1rmnZ9gf8AzVwfTUnI9Pc9KAkbfh8ceyRomPyqF/gKcUxsOHNGSTNLLkYxIVIG5ORpUb74+Ap9mgFozSCjFALXljXqvLCgPIpcUClxUkAKKSloDzIgYEHcEEEeYPOmEfZ+BfdjA97kSPeBB6+RP61I0CgIs9mbc49kNvVvrvvXu37OwI2pUw2MZ1Ny5Y51IV6qANHsowCSAAASSScADmSSazftnApt7fTHqmuJpJliHvlGUhSQfdAXuwSdgav3aYj7tICcBtKH+i7KjfQmsh7e3Vw/FZo0yhZERNXgUQgatRPRcl/nWWZ+6el4ZC9QndVuQvE4li2klQsOaRHKKfytJ+I9MDyqKIeTl7NPPHiPwXpXa6t4oiAHM8nLUBhc+SA7kepApxb8OdzmQ6R+RT4vm3+FcOyPsqnkXm/59hpwzhH3i4jtINPeTEjUdwAFLszHrhVJx15Vv/Zrhaw+zQkpbRRWqE8yUGqRvI5yg26qaynsBw9F4xbhF0gLMcf7Jhz59a17gdovdvz/AG9znxN/rpPWu3DVWfJ+LOSzezfZEsXAxk8+XrRrHmKa3PCY5AA6k4zjxP1xncHPQfpTY9lrY59kN+fif0/negrY8gk+8HUj9aTvl8x+oqPl7NW7MxaJWLEkk5OSdz1+leD2UtdvYJty2zjl0z6D9KAlqKKWgEpaSloApKWkIoBBS0UUAtJS0goBM0UtJQC0tJS0AgooFLQBSGlpGoDz1ooNJUgWivIFeqEC0wveBxzMWfXkgL4ZHTYEke6Rg7nfnvT+gUJI3/N+LSV9pgkN+1k5gFeerYbnI8965HsrBnOH/wDdk267DVtUuaDQggOM8BQWc0cSnUEkZMszNrxkYYnOSQKyf7QUla+L+IxzxxvDId07rTnSG81Oo6ee4PWt261Av2Rjkgjhm8SxO7IF8AClm0Lt+VCF+VZ5IdcaO7Q6lafMpy47/IxW2tFj5bk82PM/H/CnArXE+zyzH+jJ+Lt/jXX/ADDs/wDVf2m/xri/pZ+Z9Uv+QaWKqMX+P7mWdjHI4zZ/zu+B+HcTH+IFbBwD3Jf/AF7j/wCV6bWPYu1huFuEjxIqlVOpiADsSFJxnBIzzwamLe2VAQowCzOfVmJZj8yc12YoOEaZ8v4hqY6nM8kFt6nWiilrQ4BBSUAUYoBSaKMUUAtFJRQC0lLSYoBM0UoFJigFoFFAoAooooAooxQDQBS0gpaAKQ0UUAnWiiigAcqWiigCloooBDQaKKATrQKKKEC0UUVBKEpaKKkhBS0UUJCkoooAopaKAKQUUUAtJRRQC0lFFAFLRRQCUUUUAGhaSigPVFFFQD//2Q=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Farmaci nella rianimazione del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neonato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3728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 farmaci sono raramente indicati nella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836" y="2708920"/>
            <a:ext cx="3916372" cy="35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83671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• Adrenalina ed espansione </a:t>
            </a:r>
            <a:r>
              <a:rPr lang="it-IT" sz="2800" dirty="0" err="1" smtClean="0">
                <a:solidFill>
                  <a:srgbClr val="FF0000"/>
                </a:solidFill>
              </a:rPr>
              <a:t>volemica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	– Impiego se la frequenza cardiaca rimane &lt;60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dirty="0" err="1" smtClean="0">
                <a:solidFill>
                  <a:srgbClr val="002060"/>
                </a:solidFill>
              </a:rPr>
              <a:t>batt</a:t>
            </a:r>
            <a:r>
              <a:rPr lang="it-IT" sz="2800" dirty="0" smtClean="0">
                <a:solidFill>
                  <a:srgbClr val="002060"/>
                </a:solidFill>
              </a:rPr>
              <a:t>/min, nonostante sia attivata un’adeguata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ventilazione (preferibilmente e generalmente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mediante intubazione endotracheale) con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ossigeno al 100% e un efficace massaggio cardiaco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Raramente i </a:t>
            </a:r>
            <a:r>
              <a:rPr lang="it-IT" sz="2800" dirty="0" err="1" smtClean="0">
                <a:solidFill>
                  <a:srgbClr val="FF0000"/>
                </a:solidFill>
              </a:rPr>
              <a:t>bicarbonati</a:t>
            </a:r>
            <a:r>
              <a:rPr lang="it-IT" sz="2800" dirty="0" smtClean="0">
                <a:solidFill>
                  <a:srgbClr val="FF0000"/>
                </a:solidFill>
              </a:rPr>
              <a:t>, gli antagonisti dei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	narcotici o i </a:t>
            </a:r>
            <a:r>
              <a:rPr lang="it-IT" sz="2800" dirty="0" err="1" smtClean="0">
                <a:solidFill>
                  <a:srgbClr val="FF0000"/>
                </a:solidFill>
              </a:rPr>
              <a:t>vasopressori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smtClean="0">
                <a:solidFill>
                  <a:srgbClr val="002060"/>
                </a:solidFill>
              </a:rPr>
              <a:t>Adrenalina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Le precedenti linee guida ne consigliavano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l’immediata somministrazione ad alto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dosaggio per via endotracheale nell’attesa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che l’accesso venoso fosse reperito.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Nuove linee guida, </a:t>
            </a:r>
            <a:r>
              <a:rPr lang="it-IT" sz="2800" u="sng" dirty="0" smtClean="0">
                <a:solidFill>
                  <a:srgbClr val="002060"/>
                </a:solidFill>
              </a:rPr>
              <a:t>è preferibile utilizzare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u="sng" dirty="0" smtClean="0">
                <a:solidFill>
                  <a:srgbClr val="002060"/>
                </a:solidFill>
              </a:rPr>
              <a:t>la via endovenosa non appena l’accesso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u="sng" dirty="0" smtClean="0">
                <a:solidFill>
                  <a:srgbClr val="002060"/>
                </a:solidFill>
              </a:rPr>
              <a:t>venoso è stato stabilito</a:t>
            </a:r>
            <a:endParaRPr lang="it-IT" sz="28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980728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Adrenalina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La dose intravenosa raccomandata è tra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0,01 mg/kg e 0,03 mg/kg di peso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corporeo.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Se non si dispone di un accesso venoso,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la somministrazione di alte dosi 	(0,05 - 0,1 mg/kg) per via endotracheale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14622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Espansione </a:t>
            </a:r>
            <a:r>
              <a:rPr lang="it-IT" sz="2400" dirty="0" err="1" smtClean="0">
                <a:solidFill>
                  <a:srgbClr val="0070C0"/>
                </a:solidFill>
              </a:rPr>
              <a:t>volemica</a:t>
            </a:r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Perdita ematica evidente o fondato sospetto (pallore 	cutaneo, scarsa perfusione, polso piccolo e flebile) e 	se la frequenza cardiaca non migliora dopo 	adeguate manovre </a:t>
            </a:r>
            <a:r>
              <a:rPr lang="it-IT" sz="2400" dirty="0" err="1" smtClean="0">
                <a:solidFill>
                  <a:srgbClr val="002060"/>
                </a:solidFill>
              </a:rPr>
              <a:t>rianimatorie</a:t>
            </a:r>
            <a:endParaRPr lang="it-IT" sz="2400" dirty="0" smtClean="0">
              <a:solidFill>
                <a:srgbClr val="002060"/>
              </a:solidFill>
            </a:endParaRP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Uso di soluzioni isotoniche di cristalloidi o di sangue per 	l’espansione </a:t>
            </a:r>
            <a:r>
              <a:rPr lang="it-IT" sz="2400" dirty="0" err="1" smtClean="0">
                <a:solidFill>
                  <a:srgbClr val="002060"/>
                </a:solidFill>
              </a:rPr>
              <a:t>volemica</a:t>
            </a:r>
            <a:r>
              <a:rPr lang="it-IT" sz="2400" dirty="0" smtClean="0">
                <a:solidFill>
                  <a:srgbClr val="002060"/>
                </a:solidFill>
              </a:rPr>
              <a:t> alla dose di 10 </a:t>
            </a:r>
            <a:r>
              <a:rPr lang="it-IT" sz="2400" dirty="0" err="1" smtClean="0">
                <a:solidFill>
                  <a:srgbClr val="002060"/>
                </a:solidFill>
              </a:rPr>
              <a:t>mL</a:t>
            </a:r>
            <a:r>
              <a:rPr lang="it-IT" sz="2400" dirty="0" smtClean="0">
                <a:solidFill>
                  <a:srgbClr val="002060"/>
                </a:solidFill>
              </a:rPr>
              <a:t>/kg che può 	essere ripetuta al bisogno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79249"/>
            <a:ext cx="777686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Glucosio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Ipoglicemia e insulto </a:t>
            </a:r>
            <a:r>
              <a:rPr lang="it-IT" sz="2800" dirty="0" err="1" smtClean="0">
                <a:solidFill>
                  <a:srgbClr val="002060"/>
                </a:solidFill>
              </a:rPr>
              <a:t>ipossico-ischemico</a:t>
            </a:r>
            <a:r>
              <a:rPr lang="it-IT" sz="2800" dirty="0" smtClean="0">
                <a:solidFill>
                  <a:srgbClr val="002060"/>
                </a:solidFill>
              </a:rPr>
              <a:t> 	espongono a rischio di danno cerebrale e di 	esiti negativi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Iperglicemia dopo ipossia o ischemia non è 	stato associato a effetti avversi e 	l’iperglicemia potrebbe avere un valore 	protettivo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Impossibile definire un livello di glicemia di 	sicurezza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L’infusione di glucosio dovrebbe essere presa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considerazione soltanto dopo la rianimazione 	con la finalità di evitare l’ipoglicemia</a:t>
            </a:r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Salhab</a:t>
            </a:r>
            <a:r>
              <a:rPr lang="en-US" sz="1200" i="1" dirty="0" smtClean="0">
                <a:solidFill>
                  <a:srgbClr val="00B050"/>
                </a:solidFill>
              </a:rPr>
              <a:t> WA, et al. Initial hypoglycemia and neonatal brain injury in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term infants with severe fetal </a:t>
            </a:r>
            <a:r>
              <a:rPr lang="en-US" sz="1200" i="1" dirty="0" err="1" smtClean="0">
                <a:solidFill>
                  <a:srgbClr val="00B050"/>
                </a:solidFill>
              </a:rPr>
              <a:t>acidemia</a:t>
            </a:r>
            <a:r>
              <a:rPr lang="en-US" sz="1200" i="1" dirty="0" smtClean="0">
                <a:solidFill>
                  <a:srgbClr val="00B050"/>
                </a:solidFill>
              </a:rPr>
              <a:t>. Pediatrics. 2004;114</a:t>
            </a:r>
            <a:r>
              <a:rPr lang="en-US" i="1" dirty="0" smtClean="0"/>
              <a:t>: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Bicarbonati</a:t>
            </a:r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Solo in caso di corretta rianimazione prolungata senza 	esito positivo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dirty="0" smtClean="0">
                <a:solidFill>
                  <a:srgbClr val="990033"/>
                </a:solidFill>
              </a:rPr>
              <a:t>Svantaggi</a:t>
            </a:r>
          </a:p>
          <a:p>
            <a:pPr algn="ctr"/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• Sviluppo di acidosi respiratoria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• Rapida variazione dell’osmolarità plasmatica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• Peggioramento dell’acidosi intracellulare 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	depressione dell’attività cardiaca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• Dose consigliata: 1-2 </a:t>
            </a:r>
            <a:r>
              <a:rPr lang="it-IT" sz="2400" dirty="0" err="1" smtClean="0">
                <a:solidFill>
                  <a:srgbClr val="002060"/>
                </a:solidFill>
              </a:rPr>
              <a:t>mEq</a:t>
            </a:r>
            <a:r>
              <a:rPr lang="it-IT" sz="2400" dirty="0" smtClean="0">
                <a:solidFill>
                  <a:srgbClr val="002060"/>
                </a:solidFill>
              </a:rPr>
              <a:t> Kg-1 </a:t>
            </a:r>
            <a:r>
              <a:rPr lang="it-IT" sz="2400" dirty="0" err="1" smtClean="0">
                <a:solidFill>
                  <a:srgbClr val="002060"/>
                </a:solidFill>
              </a:rPr>
              <a:t>ev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4345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Naloxone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studi delle concentrazioni, via somministrazione 	e dosi da usare in sala parto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va usato di routine nel neonato depresso, 	esposto o meno a farmaci oppioidi durante il 	parto, perché il suo impiego non ha portato a 	benefici ma espone a effetti indesiderati a breve 	e lungo termine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1200" i="1" dirty="0" smtClean="0">
                <a:solidFill>
                  <a:srgbClr val="00B050"/>
                </a:solidFill>
              </a:rPr>
              <a:t>Gill AW, Colvin J. Use of </a:t>
            </a:r>
            <a:r>
              <a:rPr lang="en-US" sz="1200" i="1" dirty="0" err="1" smtClean="0">
                <a:solidFill>
                  <a:srgbClr val="00B050"/>
                </a:solidFill>
              </a:rPr>
              <a:t>naloxone</a:t>
            </a:r>
            <a:r>
              <a:rPr lang="en-US" sz="1200" i="1" dirty="0" smtClean="0">
                <a:solidFill>
                  <a:srgbClr val="00B050"/>
                </a:solidFill>
              </a:rPr>
              <a:t> during neonatal resuscitation in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Australia: compliance with published guidelines. J </a:t>
            </a:r>
            <a:r>
              <a:rPr lang="en-US" sz="1200" i="1" dirty="0" err="1" smtClean="0">
                <a:solidFill>
                  <a:srgbClr val="00B050"/>
                </a:solidFill>
              </a:rPr>
              <a:t>Paediatr</a:t>
            </a:r>
            <a:r>
              <a:rPr lang="en-US" sz="1200" i="1" dirty="0" smtClean="0">
                <a:solidFill>
                  <a:srgbClr val="00B050"/>
                </a:solidFill>
              </a:rPr>
              <a:t> Child</a:t>
            </a:r>
          </a:p>
          <a:p>
            <a:r>
              <a:rPr lang="it-IT" sz="1200" i="1" dirty="0" err="1" smtClean="0">
                <a:solidFill>
                  <a:srgbClr val="00B050"/>
                </a:solidFill>
              </a:rPr>
              <a:t>Health</a:t>
            </a:r>
            <a:r>
              <a:rPr lang="it-IT" sz="1200" i="1" dirty="0" smtClean="0">
                <a:solidFill>
                  <a:srgbClr val="00B050"/>
                </a:solidFill>
              </a:rPr>
              <a:t>. 2007; 43:795</a:t>
            </a:r>
          </a:p>
          <a:p>
            <a:r>
              <a:rPr lang="it-IT" sz="1200" dirty="0" smtClean="0">
                <a:solidFill>
                  <a:srgbClr val="00B050"/>
                </a:solidFill>
              </a:rPr>
              <a:t> </a:t>
            </a:r>
            <a:r>
              <a:rPr lang="it-IT" sz="1200" i="1" dirty="0" err="1" smtClean="0">
                <a:solidFill>
                  <a:srgbClr val="00B050"/>
                </a:solidFill>
              </a:rPr>
              <a:t>Guinsburg</a:t>
            </a:r>
            <a:r>
              <a:rPr lang="it-IT" sz="1200" i="1" dirty="0" smtClean="0">
                <a:solidFill>
                  <a:srgbClr val="00B050"/>
                </a:solidFill>
              </a:rPr>
              <a:t> R, </a:t>
            </a:r>
            <a:r>
              <a:rPr lang="it-IT" sz="1200" i="1" dirty="0" err="1" smtClean="0">
                <a:solidFill>
                  <a:srgbClr val="00B050"/>
                </a:solidFill>
              </a:rPr>
              <a:t>Wyckoff</a:t>
            </a:r>
            <a:r>
              <a:rPr lang="it-IT" sz="1200" i="1" dirty="0" smtClean="0">
                <a:solidFill>
                  <a:srgbClr val="00B050"/>
                </a:solidFill>
              </a:rPr>
              <a:t> MH. Naloxone </a:t>
            </a:r>
            <a:r>
              <a:rPr lang="it-IT" sz="1200" i="1" dirty="0" err="1" smtClean="0">
                <a:solidFill>
                  <a:srgbClr val="00B050"/>
                </a:solidFill>
              </a:rPr>
              <a:t>during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12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acknowledging the unknown. </a:t>
            </a:r>
            <a:r>
              <a:rPr lang="en-US" sz="1200" i="1" dirty="0" err="1" smtClean="0">
                <a:solidFill>
                  <a:srgbClr val="00B050"/>
                </a:solidFill>
              </a:rPr>
              <a:t>Clin</a:t>
            </a:r>
            <a:r>
              <a:rPr lang="en-US" sz="1200" i="1" dirty="0" smtClean="0">
                <a:solidFill>
                  <a:srgbClr val="00B050"/>
                </a:solidFill>
              </a:rPr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Perinatol</a:t>
            </a:r>
            <a:r>
              <a:rPr lang="en-US" sz="1200" i="1" dirty="0" smtClean="0">
                <a:solidFill>
                  <a:srgbClr val="00B050"/>
                </a:solidFill>
              </a:rPr>
              <a:t>. 2006; 33:121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692696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Farmaci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Naloxone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i="1" dirty="0" smtClean="0">
                <a:solidFill>
                  <a:srgbClr val="002060"/>
                </a:solidFill>
              </a:rPr>
              <a:t> Indicazioni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Depressione respiratoria accertata a seguito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somministrazione di oppioidi o loro 	derivati entro 4 ore prima del parto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i="1" dirty="0" smtClean="0">
                <a:solidFill>
                  <a:srgbClr val="002060"/>
                </a:solidFill>
              </a:rPr>
              <a:t> Svantaggi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Comparsa di segni di grave astinenza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Esaurimento precoce dell’azione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Dose: 0,1mg/kg </a:t>
            </a:r>
            <a:r>
              <a:rPr lang="it-IT" sz="2800" b="1" dirty="0" err="1" smtClean="0">
                <a:solidFill>
                  <a:srgbClr val="002060"/>
                </a:solidFill>
              </a:rPr>
              <a:t>ev</a:t>
            </a:r>
            <a:r>
              <a:rPr lang="it-IT" sz="2800" b="1" dirty="0" smtClean="0">
                <a:solidFill>
                  <a:srgbClr val="002060"/>
                </a:solidFill>
              </a:rPr>
              <a:t>, </a:t>
            </a:r>
            <a:r>
              <a:rPr lang="it-IT" sz="2800" b="1" dirty="0" err="1" smtClean="0">
                <a:solidFill>
                  <a:srgbClr val="002060"/>
                </a:solidFill>
              </a:rPr>
              <a:t>sc</a:t>
            </a:r>
            <a:r>
              <a:rPr lang="it-IT" sz="2800" b="1" dirty="0" smtClean="0">
                <a:solidFill>
                  <a:srgbClr val="002060"/>
                </a:solidFill>
              </a:rPr>
              <a:t>, </a:t>
            </a:r>
            <a:r>
              <a:rPr lang="it-IT" sz="2800" b="1" dirty="0" err="1" smtClean="0">
                <a:solidFill>
                  <a:srgbClr val="002060"/>
                </a:solidFill>
              </a:rPr>
              <a:t>et</a:t>
            </a:r>
            <a:r>
              <a:rPr lang="it-IT" sz="2800" b="1" dirty="0" smtClean="0">
                <a:solidFill>
                  <a:srgbClr val="002060"/>
                </a:solidFill>
              </a:rPr>
              <a:t>, io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ATTRIBUZIONE DEL PUNTEGGIO </a:t>
            </a:r>
            <a:r>
              <a:rPr lang="it-IT" sz="2400" dirty="0" err="1" smtClean="0">
                <a:solidFill>
                  <a:srgbClr val="FF0000"/>
                </a:solidFill>
              </a:rPr>
              <a:t>DI</a:t>
            </a:r>
            <a:r>
              <a:rPr lang="it-IT" sz="2400" dirty="0" smtClean="0">
                <a:solidFill>
                  <a:srgbClr val="FF0000"/>
                </a:solidFill>
              </a:rPr>
              <a:t> APGAR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data:image/jpeg;base64,/9j/4AAQSkZJRgABAQAAAQABAAD/2wCEAAkGBhMSERUUEhQRFRUVFRQXGBUXFR8UFRwUFxgXFhYXFBcZJyYeGhkjGxcXHy8gIycpLC4tHR8yNTIqNSgrLCkBCQoKDgwOFw8PGSwkHCQsLCwsLCwsLCwsLCwpLCwsLCwsLCwsLCwsLCwsLCwsLCwsLCwsLCwsLCwsLCwsLCwsLP/AABEIAK0BJAMBIgACEQEDEQH/xAAbAAACAwEBAQAAAAAAAAAAAAAABAIDBQYBB//EAEUQAAIBAgMBDQQJAwQBBAMAAAECAwARBBIhMQUGExQVIkFRU5KT0dIyUmORIzNCYWJxgaHwFnKxJEOCsnMHs8HxNKLC/8QAGAEBAQEBAQAAAAAAAAAAAAAAAAECAwT/xAAgEQEAAgMBAAMAAwAAAAAAAAAAAQIRElJREyExA0Jh/9oADAMBAAIRAxEAPwD67uzI10UMyg575Ta9gLf5pbK3ay94eVamOwaOOcDzb2sxU67dVIqrkaL8fiv6qzMS61tWI+4IWbtZe8PKizdrL3h5U/yNF+PxX9VHI0X4/Ff1UxPrW9OSFm7WXvDyos3ay94eVP8AI0X4/Ff1UcjRfj8V/VTE+m9OSFm7WXvDyos3ay94eVP8jRfj8V/VRyNF+PxX9VMT6b05IWbtZe8PKizdrL3h5U/yNF+PxX9VHI0X4/Ff1UxPpvTkhZu1l7w8qLN2sveHlT/I0X4/Ff1UcjRfj8V/VTE+m9OSFm7WXvDyos3ay94eVP8AI0X4/Ff1UcjRfj8V/VTE+m9OSGVu1l7w8q5KffdilRnCSMAuIIKsTz4eHKo4tccIsSlWF9SRbVb95yNF+PxX9VHI8fxPFf1UxKTenjiE314gyBCHVS+XhSxyBeExCCU6ewwhS2u2VdbWLWjfJPwWJcls0GbKoY8/LbUaXsb2GgP512XI8fxPFf1Ucjx/E8V/VTEptXxx2F3yTss5Ky5o1HBqGI4V2kniTKSuiNwUbA62WQHXQmiPfXiHa6LLwJOHHCM2UpwyxMTIlr2XO4OwAqATqcvccjx/E8V/VRyPH8TxX9VMSbV8cRiN98oAyidrxI6tzgpcyRq8eVlBDCOVXFz7w0yk1ubj42SaCORnlRnUEpm9lulTcAgg6EHYa2+R4/ieK/qo5Gi/H4r+qmJWL18IWbtZe8PKizdrL3h5U/yNF+PxX9VHI0X4/Ff1UxPq705IWbtZe8PKizdrL3h5U/yNF+PxX9VHI0X4/Ff1UxPpvTkhZu1l7w8qLN2sveHlT/I0X4/Ff1UcjRfj8V/VTE+m9OSFm7WXvDyos3ay94eVP8jRfj8V/VRyNF+PxX9VMT6b05IWbtZe8PKizdrL3h5U/wAjRfj8V/VRyNF+PxX9VMT6b05IWbtZe8PKizdrL3h5U/yNF+PxX9VHI0X4/Ff1UxPpvTkhZu1l7w8qt3NdhNlLuwKMbMb6hkFxp95prkaL8fiv6qnhNz0Riyg31FyzNpoftE9QpESza1Zj6g3RRRWnJn7pXLouZlBDk5TYmwFtf1r3iPxJu/V2NwiuLsDdb2IYqdduqkVDkuP4niv6q52raZ+pVm7t8JFEGiMruXjQKXNuewW+lrWve+ysTGb4ZlByxzlg9rZ3YGPgmcSKQBzc6Mp0JAsbEkKet5LT4niv6q95MTrk8V/VWNL9Otb0j9rlzk26752VFxDBZYwOe13ge6mSPSxKurXHugHpFJ4fd2donYq4ZIBKEzOcz5GcxjpvzbbOkdOh67kxOuTxX9Ve8mJ1yeK/qp8d+lj+Skf1cnPu1OkjoVkIULZwz5STxe4G3UCZzbT2OnnZeo4j8Sbv1ZyYnXJ4r+qvOS4/ieK/qppfpi1qzjEYLY3DFY3YSTXVGI5/SASKuGC+JN36k25EZFjnIOhBlci3386veSo/ieK/qq6X9YzCHEfiTd+s7HyOk8Ea8Oyy58z5zzcoBHRbp6eqtTkuP4niv6qOS4/ieK/qqaX6aiYj9hDiPxJu/RxH4k3fqfJcfxPFf1Uclx/E8V/VTS/TOYK4LDlkuZJr5nHt9AdgP2FX8R+JN36ku5EY2Zx+UrjbqftV7yXH8TxX9VWaX9MwhxH4k3fo4j8Sbv1PkuP4niv6qOS4/ieK/qqaX6MwhxH4k3foOB+JN36nyXH8TxX9VHJcfxPFf1U0v0ZgluWhlhjkZplLorFc50JGo1F9D101xH4k3fqfJafE8V/VRyXH8TxX9VNL9LMxn8Q4j8Sbv0cR+JN36nyXH8TxX9VHJcfxPFf1U0v0mYQ4j8Sbv1RjsOUidhJNdVYjn9IFNclx/E8V/VXjbkRkWOcg7QZXI/XnVdL+mYR4j8Sbv0cR+JN36nyXH8TxX9VHJcfxPFf1VNL9GYQ4j8Sbv0cR+JN36nyXH8TxX9VHJcfxPFf1U0v0ZhnbrlolQq8hLSxpYu2xmsxGUGxAuddNPvp7iPxJu/U+S0+J4r+qjkuP4niv6qaX6azGPxDiPxJu/RxH4k3fqfJcfxPFf1Uclx/E8V/VTS/TOYQ4j8Sbv1DCqVmy5nIKObM19QyAEfM1dyXH8TxX9VSwuBRWLAG+ouWZtND9onqFarW0T9yGqKKK6oQ3QXM6KSwBEhIViuoC2vlI66s5NTrl8aT1VHGfWx/2y/4WnaBTk1OuXxpPVRyanXL40nqrL3e3QxqP/poRInBSi5tfh8ueI2LC6c0ofvdegGkTujulaX6AX+mC2yqRlEhiZASb5sqrqTqym1s1g6Lk1OuXxpPVRyanXL40nqrBwu626H0pfDXywlkAKqplV2GVecTqpB1P2ei9endrdDMwGEXKuYhi3tABLZVvcEkubHoAGhNBu8mp1y+NJ6qOTU65fGk9VcthN2d1FAD4UuSqXclVs2SHNzVOoDGU22m1gdRXRbi42eQScPDwRWVlTUHNGApD6E2uSwt91AboYELFIwaUEI5B4aTaFJH2qvG5q9cvjSeqvd1PqJf/ABv/ANTTK7KBN8FGtrvILmwvPILk7AOdqalyanXL40nqqvdTclZ8uZnGRg65SBaQEFX1BuRY2B01Nwaym3jREEcJPY9F1I2MBtU7M2h26DWg2RucnvS+NJ6qOTU65fGk9VIbn71ooZRIrPoWIUhct2UJpZQRZRbb92wC21QZmAwQZLlpSczj66TYHYD7XUBTHJqdcvjSeqjcv6v/AJy/+41N0CnJqdcvjSeqjk1OuXxpPVTdFAjLhIluWeQWte87jabDa3XpVP8Ap724Y3GbTjL3umraZugbeqrZNx0IkAzLwpBYg35173Ga/lSce9OISZ80l8ym1xYhQwVTp7IDuOs5tSdKB84BLgZpbnZ9NJ0f8q95OT3pfGk9VYq7w4AMuaS1lBFkscpuM3N1v01M7yYrkmSc3ze5sboBy302g30NjtAsGvyanXL40nqo5NTrl8aT1U3RQKcmp1y+NJ6qX3RwQWJ2VpQQjEHhpNoH91adKbrfUS/2N/g0ByavXL40nqo5NTrl8aT1U1XtAodzkG1pfGk9VUyxQr7UrLYAm+IcaMSFOrbCQQPyp9hcEddZM29eIjKC6i1rA3258x5wOpEjDq10tagYhw8L+zI7bRpO51W19jdFx86sXAIdjS6G310m3vVmHeZBlCkuQGRhfK1gicEq6jZlCjrOUa1D+iotfpJgSoXNzL2DZvd6/wBKDXG5ye9L40nqo5NTrl8aT1UpuRvcjw7FkaQ3zaNa3OIJ9kC/s6X2XY/aN9agU5NTrl8aT1VTBFkmABexRyQXZxcNHY84nrNaNI/76/2Sf9o6B6iiigzt0YFeSMMqsMshsQCL2XWxq7kmHsovDXyqndGULJGTmPNkHNUsdi9CgmvcXuhdGCcIGIsCYZNL9Ps9G2gt5Jh7KLw18qOSYeyi8NfKuOXcjF2RTipmCCNdYphmWPhAGcZTd2UxknpYE9Ve43cnFte2KlN4uDJMEi3N5MrMqpa4Vl/5ZiLaAB2HJMPZReGvlRyTD2UXhr5Vz2KTFsyFcRKthCGUYdrEqr8KReM2LMYyNospGl71lpgt0WvnxLgoRkbi7m54uUMgGQ2+kdjZr3tsAsKDteSYeyi7i+VHJMPZReGvlXJzYPHF3K4uQD6QRg4eTRWMWXNzLMwEbi9vtmprg8YJA4xLm7oXvh31iWaV8igJoDGyL13BN6DoN0ty4RDIRFECI3IIRb3ynZpTC7kw2+qi7i+VL7pboKYZBaXWN9sUgHsnaSthTK7pLbZL4MnpoFcdHhYcmeOIcJIsa/Rg89tFGzQX0v8AlSx3Q3Ptmvhraa5BsNyDs2WFOYmSGT245G0I1gkOhIJHs9ar8qVO5+E28Abm+vF5L65r3OXpztfruaCeFmwUjBUWAsSQBwYBuFDm1x1H/I2g09yTD2UXhr5UnBFhkfOkTq2vOEEgOtgb83XYKc5SXql8GT00Cu5u5kJj1iiPOk2ovQ7AdFNckw9lF4a+VLbm7oKE2S+1J/tOftt1LTPKS9UvgyemgOSYeyi8NfKqcZg4I43kMMZCKzECNb2UXNr9OlXcpL1S+DJ6ahNjI3UqyylWBBBhksQdCDzaDP4/gL2tATpsivtOW+g2X6f12VbLJg1RHKQlJPZYRqQbi4tpc32WAJqJwOEtbgDbZbi8lrXvb2dl6nFhsMqhRFJlVg6jgZbKwAAKjLps6Pv66Chd0dzyL/6a3N1KAe1s2j8j+RHWKOUMCCbrCLGwvGNSBchQBe42EWvcGvMRuThHKngpBlKmywyAHKvBqGGXUZeb+WmyrTgMJdTwBupuDwElweu+XbptoGsJhsLKuaNIGW9rhFt/iruSYeyi8NfKqsLiIo1yxpIq6mwgkA16hlq3lJeqXwZPTQHJMPZReGvlS26m5kIhkIiiBCNYhFB2flTPKS9Uvgyemlt090FMMgtLqjbYnA2HpK2FAzyTD2UXhr5VCfAYdFZ2jhCqCxPBroALk7OqpjdNOqXwZPTQd0UOhWXwZPTQZpxmBzFSIAc2UDIpJNgRYAX1vp120vXiY/c82txbU2HMFiScoCm2tzcC22x6jUX3JwhkD8FKMqhQohkCWAULzQu0BVt/avui1zYTCWsYDa1rcXe1sxa1suy7N8z1mgsXiZQSBYCjMVByDVgSCBp0ZWv1WPVVMeLwLZrDDnIhkb6MaINrHTZbX8tdlSiweFUZVhcLmDZeBkyhhexAy2B1N7bb6142CwuVlETrmRoyVhkByMCtgcvUdKCrlLAa3EAsbfVi59m9gBe4LgWIvfopnCHBym0awsecbcGBorZWtcdBt+hB2EVUcBhC2YwEsOngJM35k5b9G2r8KmHiN44mU2IuIJBtNz9npP8A8UDXJMPZReGvlVEGFRJxkVVukl8qhdjR2varzumnVL4MnpqiDEBpxYOLJJ7SMn2o9mYC9BpUUUUCOM+tj/tl/wALT1I4z62P+2X/AAtPUCmM3UiiZFkbKXNl0JubFrXA6lY/kCeg1cMUh2Mn2ftD7Xs/PopbdbcWPEhVlDEKXIAOX24pIWvb8Ejj9b9FZA/9PcHmzZHvdSeedSAF1t1gfubWoN84tLkZ0uNozC/6j9aDik99On7Q6LE/5HzrExe8TCySPKyvnchiQ1ucCWBH5E3+VUr/AOneDAyhXtp9s9BQggdBBjBuNt2ve5oN6LdGJhcOlgWU621VmRhr1MrD8wavVgRcWI6xrXPRbwMIrh8rm2wM5ZbZzIBY/iNa+5O5UeGhSGIEIgsL6naTqek3O3poJbq/US/+N/8AqaZXZS26v1Ev/jf/AKmmV2UFWLxSRI0kjBUQFmY7Ao1JPUBtvVM260SqWZwFBIJsTqNDoNaYnhDqVN7Hq21j/wBHYcHmh1FmGUOcoDNn0B2AGwA2AAAWAoNpJA2oIP5VKk9zNyY8OpWMGxNzc3OgCj5BQP0pygz8FiFSIFiBeR1H3s0rAD5mrxuhHZzmWyEhj1EKHP8A+pvWW29+LEopkz80zgZWKjnO4Oz+bOqg7zMNrzWFww0a2hN+jqJJHy2WFBqnHx3ALC7AkdGgFzfq066sOIT3l6ekdG35VkvvSgK5efa5baL5ib3Ykc7oHOvoB9986PeAmfM0jFcztlCKNW2a67BYa30FtASCHSvjIwrMXWygljcaAbSerZUMNuhG6hlYWN9vNOhINw1iDdSNR0Gs7D70oEzZAwzxPEQDYZHYs1h0G521CbeZh2LEh7sxY69LZg2tthDWy7Pu1Nw1xjE95f1Num3T0X6aJsWiAFmUAsqD+9mChfzubVjvvLwx2hze+1r6naden/7261ZJvRgMYjs+UMW0axNypIJG32F126bdtw0It0omcoHBYWuPzykWOw+2uzrFWSYtF9p0GoGrAc4kADXpuQLfeKyk3owAqefzGDDUWzAKPZtbUKOjbqLGvJt5+HZmYh7szsSGt7bByPvFxoDe3ysGtxuPTnprs5w1vst8xSW6GPjeGQKwJMbm3ToBe46Dz10OutKHeXhrk5Trm6tMwINja/ST919NgtXid7EMSvKmfMscgHO05yZDp+QFBbiN7TF5HSZo2kkzkqCDbIigXBGvMv1G+zQEL7n4IRYgpxpmIUMY2MhtqlyXLkEnMujXNivWb9LWVjt7UMz53DXuDt0vZBs2HRANfvoM5txWvrjJMpfNbM+wasuYPdVNj1WsLW1vW29qRhkGNZgbqytnkzWTKykNIeskj7x1CjFbh4CBgsjlGOVhd/dzZTstYa7dLLb2VsPMLhNz4WDo45ucWzaAPcMTfUWAbXb+dB5i4PoSDjSBw0pZwHJKgMGjsH0ChG1Fl00ANEu4OIQDg8VccLcgu8Yy3kZ1BzN0kfeLHUiyimPA7nKCeGOt11bW9ihGy97Pa3SQOkUxyfgHjtm+jRnGYkWvKTGQbjXVAAxH2RqQTcKMHuNMyKXxwDWYPldnufpF9rOCLEnS2hX86sn3LIGuOcLbTnSXuoDNZhJdiQrHLqbbNAb1R4Dc6TTM+vS1wTnV5MvPGY3Ds1+vpuCK0Id6eFkjDKHCuM4swHtqPd01FvuoLMLvfkVXBxLsHDZdGsMzKwOrG9rHZa+Zr6WAt3KwTROqNI0hCS85rk7Yelix2gnb026K0dz8EIo1jDMwUWXNYkKPZW46hYddU/76/wBkn/aOgeooooM7dFCZI7MVOWTUAHoXTWruKSds/dTyrO3z4ySJVeJM7jQLlLXDPEjWAI2KxO0DTUgXrNw2/eYomfBYnOeBVrIwUPIgZtCMwVScpJ6Q222odHxSTtn7qeVHFJO2fup5VzuE334lyL4OUXA2BjZiGILFlXm6AaC4zD9LNzN9kzyKkmGmUGKRywje2ZQCoJI0LDNZdTs1NBvcUk7Z+6nlRxSTtn7qeVcqu/ufMWOCxHB5LhRE/C5syKQdLEaudg0A++tDdLfTMkxjTCylVdVMmVmBBaAXTKLezK51ItwZNiNobXFJO2fup5UcUk7Z+6nlXMvv5mMbFcDig+VioKMy3GYLewBOq3IH2ddtgbJN+0l8q4PE3EmUkxtYqHiUsosL3Ehtr9hidBqGzulhXEMl5WP0b6ZV906bKYXCSds/cTyrl8fv2kMTg4LFjNE2uU2uW4PUkCy2Oa56OgbR2a7KBNsO4FzOwA2kqgH+K8aJgCTiCADYmybeo6bdRTGMwwkjdDazqym4zCzAjUHaNdlYQ3o2NlnkyZlORhmHMcMgvcXAAVRe5sq6ki9BrrhnIuJmIPTlTyr3iknbP3U8qX3C3JbDoUMrSAsCMwtlAVVyjU6c2/6mtOgytzsM5TSVhzpPsr77fdTXFJO2fup5Ubl/V/8AOX/3GqzHYkxxO4UsURmCjaSoJsPvNrUFfFJO2fup5UcUk7Z+6nlWU2+dxcDDyuQSuYAhTYkZhcHmm2a9zzWQ63NoLvsfQthZgCUF7MSM5exYZegLc2va420GxxSTtn7qeVc9jN9KxvIgkkZkGgCpziGdHGzm2ZbXO0nq1pld9Mlv/wAWa5IsLEWBVTzmsdhNm6iQLHU16d3M0ZkGEkJLhcrLZvq2JY80nYMv35hrrQKtvrTQiaXKdp4NQbklQAuXU5gy7RsG0EGugGFkP+8/cTyrEffKLc7CTahc30ZIF1J15uoAUXsDYW/KmBvhlaRVEEiqSAxKMdsiJcHQCwLNr9kq3WKDU4pJ2z91PKjiknbP3U8qyJN88gLDi0vNLgaE5ggJ6tLnLbb00LvokJscNKDoBzWIvZm1a3UALWGt9dlBr8Uk7Z+6nlSu6eFcQyXlY8xtMq9R+6mdysa0qEsLEMy7LA2O2x2dRHWDXu631Ev9jf4NB5xSTtn7ieVQyNcDjBuSQBZL3G0DTaKerFxe9lXkd1kkQuSebpZjG0bMpGoJPBsb3F4101NBfitwhJrI+bS2qIdLEW2dTMP1NV/00lstxa1vq09m5Nr2va5OlKS71ZCzEYqYBrkLdrDQDoYdVj1gtsNmDGK3vM7XGImUWQWBa/NXKdc35ML3Oa9yQbUA+9qMXYkC1ySUUdIa5NusA16d68eUrplJBtwaWuCSDs62b5ml5d67lY04eTKiygtmcOWcoV+1rscc4nRiBa9xD+kHJJOKnN3DDU6WbPYDNbbY3t0Cgei3topupA1U/VptS2UjTQiwt+VMw7nMihVlYKoAACJYACwA06qXw+4rKYiZpCI+FuCWs2c3H2ti6gA5tP0Iz13nsEVVxU4CqFFrgWCldl7X129SqOu4bfFJO2fup5VRBGwnGZy30cm0AW50fugVbuTueYUKtI8hLFszXvraw1JHR0WH3Ci306/2Sf8AaOgdooooM7dGBXkjDAMMshsRcXstXckw9lH3RVe6D5XRiGIAkBKqW1IW18oPVVnKS9UvgyemgOSYeyj7oo5Jh7KPuijlJeqXwZPTWbu1M8hh4IyhVkJkTJNEXTg3UAOq3FnKNbS+X9CGlyVD2UfdFHJMPZR90VyjcoCTMsoyjhFAMcx5pZChYGOxICm5OtiwvcgjxhuiGzCa5KC4MUmXPfXKOCtYLcA6XJBa9gKDrOSYeyj7oo5Kh7KPuiq8NujzF4QSF8q5isEgXNbnFQVva96s5SXql8GT00C26W5kQhkIjjBEbkHKNuU1k4jBSqXK4dWs7ZUyR5DHYZCGNmzX2gn3vwmtjdDHBopFCyklHAHAybSpA+zV43SXql8GT00HNoMQRrgYAbA2IGh0BUkE/ibMB0AWubieJw0/AqVwqCQscwyxmwDJZbE2sVL87W1vvBGju3ujIUUYfhQxfUmByAuVtWuh5ubLe2ttlttZSNjc2ZnObZos2W2ZtQpjy5spUXt0ffQeJg8QrFjh0kBJATg41CgyuAbg5jaNUP5tsN7LdCs5RycDErgplBy2N1JbYfeCi+lg17aEU3uVi8Qrnh2Zlyn2YXHOLHo4MGwW3T0/dc6vKS9UvgyemgV3N3MiMdzHHfNJ9kHY7AVRiMRhI5DHJGiWCnMyKEObPlsdv+2/R9k0zgMaFSxWUHM5+pk2F2I+z1EVHErh5CS8TsSApvDIbqA62PN2WkkH/I0FCYrAagHDc2wIsBb7j1W6erptU3nwQAJ4AZgxGg2KcrfI6HqseqoNufhCbmFybk6wym5Is19Ncw2329N6sbD4YgAxSEAEC8Mp2nM3Rrc3uem5vtNBDjWA68NrqPZ2AkE/kLHXq12V7NiMCrFTwGZTYqACw1C7BrtYD8zUBudhL34BtTc/Qyak5rk83UnOwPWCQdNKnLg8KxLNC5JJb6mX2ja7DTQ6bR03PSaCs7pbn6c7DagEaDYbWP5aj5ipQ4nBs+QLFmu49lbXQXOuw6XOn33sdK94lhexk2AfVS9AUDo6kTuihMFhQ4cQvmGax4GT7QIb7PSGI/Wg8OMwI28AB0EhdbDMbdOyvGx2BBA+gN7HQC1iQtydgFz19BAuQRRybhOaeBe6CyngpbgWttt1aUDc7B2twDW6uAkta97ezsvrbZe52mg8gxeBZigEIIZVsVC3LgMuUdN81vz0pndTcuEQyERxghGsco6qqTCYYMrCKTMpBDcFLe4AXbbXQAG+22tX7o40NE6qspJRgBwMm0j+2gY5Jh7KPuijkmHso+6KOUl6pfBk9NHKS9UvgyemgQxcmFikySRIvNLZyihLCwNzt2kdH+Dalt0cALG0NibE5ALXDZcwOoByMBpqacxfASm8kcjG1rmGTZcG3s9YFLLubhASwgcEkG4hlGovbo6LmgBjtz9Odhtdmg6yP/g1JMTgSuccBlGS5KgW4T2Lgi4v99eDc/CD/ZfUWP0Mv4hrp1Mw/I2qcWGwygqsThSVJHAy2utgulrdAoI8awHXhurXKLHXQ9R0O2nIMBh3UMkcRBvqFHQbEfmCCLUidzcGTcwMTYi5hkJym9webqDmNwdvTT0GLjRQqrKAL/7Mm0m5J5upJJJPSTQWckw9lH3RS8GFRJxkVVukl7C2xo7UxykvVL4MnpqmCXPMCA9gjgkoyC5aOw5wHUaDRooooITHmmjhR/BSW7+DaXDTRpYM8bICdACwtf8AS96yE3NxoDjOvOlVwOEPNQMSY1OW4FiBp7uzU1JnDpWkTGcuk4UfwUcKP4K5Mbi7o6fTg2ABvIQDzmY7BpcEC41FtKgm4GPW4WVQpYsFznTNJnYHTUWuOjb+lZ2nx0+GvcOv4UfwUcKP4K5FNwt0AFCzgZRYWfTYoHNy20AIts2Hbemm3LxheEllIjEeZTJmDOjElr5BYkG1/wAtnTdv8Sf4o6h0nCD+CjhR/BXIT73MYzZuEF9L3lJvZpSLi1iAHUAG4GUnaalyLujp/qPsgH6Tac4YsObYEgEdNr9IptPi/FXuHW8KP4KOFH8FGc+6f286M590/t51p5xwo/go4UfwUZz7p/bzozn3T+3nQHCj+CjhR/BRnPun9vOjOfdP7edAcKP4KOFH8FGc+6f286M590/t50Bwo/go4UfwUZz7p/bzozn3T+3nQHCj+CjhR/BRnPun9vOjOfdP7edAcKP4KOFH8FGc+6f286M590/t50Bwo/go4UfwUZz7p/bzozn3T+3nQHCj+CjhR/BRnPun9vOjOfdP7edAcKP4KOFH8FGc+6f286M590/t50Bwo/go4UfwUZz7p/bzozn3T+3nQHCj+CjhR/BRnPun9vOjOfdP7edAcKP4KOFH8FGc+6f286M590/t50Bwo/gryFgb2669zn3T+3nUYdrG1taC2iiigVxuLC2GVmLXsFAOzadSOuvOPnspvkvqqGM+tj/tl/wtPUCnHz2U3yX1UcfPZTfJfVTdFApx89lN8l9VHHz2U3yX1U3RQKcfPZTfJfVRx89lN8l9VebrmXgW4AqJeaELKXS5YDnqCDl6yDoLnorAh3x47QNgXvdAfpBpmF21AykLcrcHXISQMy3DoOPnspvkvqo4+eym+S+qubXfRjzlHEGBtducSPrcmQaDUpZrnQdNNz74MWqRMuDZi4mLrmIK5CRH0fb0NjYi9ttBs8fPZTfJfVRx89lN8l9Vc/NvkxwW64G/OAALte2WNixsugu7D/g2zZVf9TY4yaYJwgLLYk63aAI+YC4FmmBAB2A7BqHScfPZTfJfVRx89lN8l9VN0UCnHz2U3yX1UcfPZTfJfVTdFApx89lN8l9VRk3TygkxTAAEk2XYNT9qnaW3T+pk/wDG/wD1NBAboHspvkvqr3j57Kb5L6qZj2D8hUqBTj57Kb5L6qOPnspvkvqpuigU4+eym+S+qjj57Kb5L6qvkxCqVVmUFrhQSASRqco6dOqln3agVQzyxoCzqM7CO5RijAZrXsR/iglx89lN8l9VVNu0oIBVwTewJQE5fasM2tunqqS7twG4E0QIzaF1uMpIJtfZoa54b3sG8blsQGiyOTeRbKZxGWlJ6CXj4QZtMzMbbLBvLu0pFwrEa6goRpqdc3QKnFurmAKxyMDsK5GB6DYhrVi7p7nQANJLiDmiOYkENk4ZeDYZNbK6kCx0G0Wq2LC4SBVhadSYmaQIZFEtz9Ibm4fpJ23IOtxtDUj3XDEhUdipswBQkHqYBtD+dWcfPZTfJfVSsG6WGUu4nhOdl1DqddEVRY9YP6k1fy1FnRM4zSLmUX1y831D89eqgnx89lN8l9VHHz2U3yX1VW+7uHBAM0Wo0OcW0BO2/UpP6U8rAi4sQdQRstQK8fPZTfJfVRx89lN8l9VN0UCnHz2U3yX1UYbG5mKlXU2Lc4DYCAbWJ6xTdI/76/2Sf9o6B6iiigzt0Q3CR5SoOWT2gSLWXoBFXcHP78Pht66p3RQmSMBivNk1ABOxdOcCKtbCsBczyAdZEY//AJoPeDn9+Hw29dc//Wi8IY2kVWVpVbNCbKYzGBezknPwqFLA3B6K3xg37eX5R+mkpt68T+1ZtupiiJ1yk65OnKvdHVQIDfnFdwcRAAt+cYmysFGZjGQ5zKNhOy+mtWPvsjBIOIhuM1/oJNCvB3Da6H6VNDrr9xq8bz8PrzU1zX+hh1ze1fmdNhevX3owEsSEJcszHgYblmILEnJqSQCT9woK8RvjRHyNiIM/NGUROxuy5xbKx+yQ35a0ud+UVx/qIMpR3z8E2QBCgIY5tG54NugAk2FN/wBJxcKZS8hd7DnZCuiZBZCuUHJcXtsLdZvFd5mGGgSPZa3Aw+yTe1smwkfrag8bfD/qBhxJGZLgaRHKGKu+UsX25UvYX2j9FYt+sTAnjEIsbC8L3YHLlZAGJKtmFj0620rTG9uPhOFv9ISDwnBxZ7hSoObJe+UkX6qUk3jYYrlsFF0JCRxJfIyuAbJqt1Gmy2lBD+rYr241httvq31Ofgxl52t35txtIPUbRXfhEb/6nDgWzBuDazKAGJWz3sLgagakAXvTrb1YSLELaxFuCitZmMjC2TYWJa3WT1mqzvTw/UmpI+qh2sOcDzNSRt66CC754yjOMThyqcHmIickcIQEBGa9ySBa19RUG32xAkcawul9iMdQCSNG22B+R6jTK72IQGQZQHyllEUQDFbFSRk1Iyix+4dVeDelB1Jpf/ai0zDX7Glx/n76BZ99sYt/qIDcBtIZDZWjaUM1m0BRGNz1W21fuZvgGIYpHNCWGY5eDa5UNlzjn+yTsrz+jcMb82PoB+hh+ypVQeZ0KxH5Gr8JvcjhOaIiMkBbrHEpIvcDRNlyfnQO8HP78Pht66X3RSbgpLvFbI9/o2GmU/ipjib9tL8o/RS+6OEcRSfTSHmPpZPdPUtBdHHNYc+HYP8Abb11Lg5/fh8NvXUY8G9h9NLsH2Y/TUuJv20vdj9FAcHP78Pht66ODn9+Hw29dHE37aXux+ijib9tL3Y/RQLYncp5Hjd2iLRElDlcWJ0Ogex0671VLuEWABMVgWbZINXcSMdJPfANPcTftpe7H6KOJv20vdj9FBiY7e9HHGzyGIKoYk/Sj2vataTadlunZ00ipwwhuGjyO0AJyyXDMyvGA/Cc0qTnOU6AEmuofAMRYzSEHaCsZH/Sua3XxUcbtDlLlY0jUFIgjB3SJ4R9GfZWWM5QDcNa2hoIjHRmSYWszc2U5WVSsL8Ft4YLlzNbKLE31GuvmKxcDuLlWZ5Xg0RwM44OMjLwo0KlCMoPN51VndBODLNG+ZOFKwgRtKHEtpVIEdgSwL2BNwub7x7h8VC7yAIzBODCuqRMGX7LXMYCoojTnXIHN1uBQW4XCYeSVFjZCxVWVgJlUhL5CCZBmPMa1r6I3Rt1k3uWdXHBAoFA0ktzQoF14SxNkUXIvzRVW48azl5VMissjJmMaBzYCxN4wQSG2dFyOutbib9tL3Y/RQZmI3rh/aEWpcmwkXVyxf2ZBtLGtCDCyoqqrxWUADmMdALDUvc/rU+Jv20vdj9FHE37aXux+igODn9+Hw29dHBz+/D4beujib9tL3Y/RRxN+2l7sfooDg5/fh8NvXVEAfhxnKHmSWyqV+1He9yav4m/bS92P0VRBEVnF3ZuZJtCi3Oj90D96DSooooEsZ9bH/bL/haq3a3H4fgiHymKQyC6h1JMckfOU6G3CFh1MFOuym8ZhkdeeqtbZmUNb8r1XyTD2UXhr5UGB/RstkAxuIUDhr5Sy3Dx5IwqhskYjPOAVbXA0ptd7cgDDjUxzSxuLltEUWMejA2O2622Le9jfU5Jh7KLw18qOSYeyi8NfKg57+jp7qePYklcmhZwGysWOaz251wDcHZppYCOC3m4gRpwmOxPCAR5sruy3HCFwMzc4EupBIv9Gt7i610fJMPZReGvlRyTD2UXhr5UHNHeNN047EX2gnMxVuDkjzLmc2N5M2m21tlWjeZMGLDGz3NtbG9g8rgE5rkDhcovfQddiOg5Jh7KLw18qOSYeyi8NfKgw8PvTmWORTjcQxdMqsSxKHOXuLsb6WXbe17EaWsxu9aV5My4zEIMsa5AWtzDGSfa2kIwuLHnHU9OxyTD2UXhr5Uckw9lF4a+VBgLvPn0vjsRoEvq2pUsWJ551cEX6j7OUWAX/oKS4bjkubNCxYqbkxBNoDgXYpcm35WtXT8kw9lF4a+VHJMPZReGvlQY6702422IM7HNcBSpuFtKFAbNsXhTawGg6ySVP6ImFsmOxC6HN7RZmMCQ5mbPcnMpkHUT1Cuj5Jh7KLw18qOSYeyi8NfKg5xN5EwIIxs4IKsbZxmIjSO72fnHmA869eNvInZbNjpzb2Ws1weE4TMLuQWGigkaAfea6TkmHsovDXyo5Jh7KLw18qDCh3ozBw3HsQRmjJW7WIQWK+3oCddPuvm1vvbp/Uyf+N/+przkmHsovDXyo5Jh7KLw18qBmPYPyFSpTkmHsovDXyo5Jh7KLw18qBuilOSYeyi8NfKjkmHsovDXyoG6xZd3JFea8MhRMpjYKxzDNwcmawJGU87ZcrqAbU/yTD2UXhr5Uckw9lF4a+VBhf1dIyjJhprspYNwbug5rMtyFAYGy7D9offUpN88g1ODnOrWARtMo97LbUiw16v02xuRB2MPhr5Uckw9lF4a+VBlz7tyqFIwzvmMubRlIEbsq6ZDcsouL2vf76oXfLKoN8JLfQLZX1Y7bgJzRpt10FbfJMPZReGvlRyTD2UXhr5UGVNvil4F2XDyBwbKCjkXs5BZQoa10GwfbTUXOW6bdmYKhEDksqsTY6HOqspFrg2ZSL7RmP2TT/JMPZReGvlRyTD2UXhr5UFG4m6zTqxeKSIqQLMrLe6g3XOqm1yRs6K0qU5Jh7KLw18qOSYeyi8NfKgbopTkmHsovDXyo5Jh7KLw18qBukf99f7JP+0dT5Jh7KLw18qlhcFGhJREU7LqoU26tKBmiiig/9k="/>
          <p:cNvSpPr>
            <a:spLocks noChangeAspect="1" noChangeArrowheads="1"/>
          </p:cNvSpPr>
          <p:nvPr/>
        </p:nvSpPr>
        <p:spPr bwMode="auto">
          <a:xfrm>
            <a:off x="63500" y="-793750"/>
            <a:ext cx="27813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hMSERUUEhQRFRUVFRQXGBUXFR8UFRwUFxgXFhYXFBcZJyYeGhkjGxcXHy8gIycpLC4tHR8yNTIqNSgrLCkBCQoKDgwOFw8PGSwkHCQsLCwsLCwsLCwsLCwpLCwsLCwsLCwsLCwsLCwsLCwsLCwsLCwsLCwsLCwsLCwsLCwsLP/AABEIAK0BJAMBIgACEQEDEQH/xAAbAAACAwEBAQAAAAAAAAAAAAAABAIDBQYBB//EAEUQAAIBAgMBDQQJAwQBBAMAAAECAwARBBIhMQUGExQVIkFRU5KT0dIyUmORIzNCYWJxgaHwFnKxJEOCsnMHs8HxNKLC/8QAGAEBAQEBAQAAAAAAAAAAAAAAAAECAwT/xAAgEQEAAgMBAAMAAwAAAAAAAAAAAQIRElJREyExA0Jh/9oADAMBAAIRAxEAPwD67uzI10UMyg575Ta9gLf5pbK3ay94eVamOwaOOcDzb2sxU67dVIqrkaL8fiv6qzMS61tWI+4IWbtZe8PKizdrL3h5U/yNF+PxX9VHI0X4/Ff1UxPrW9OSFm7WXvDyos3ay94eVP8AI0X4/Ff1UcjRfj8V/VTE+m9OSFm7WXvDyos3ay94eVP8jRfj8V/VRyNF+PxX9VMT6b05IWbtZe8PKizdrL3h5U/yNF+PxX9VHI0X4/Ff1UxPpvTkhZu1l7w8qLN2sveHlT/I0X4/Ff1UcjRfj8V/VTE+m9OSFm7WXvDyos3ay94eVP8AI0X4/Ff1UcjRfj8V/VTE+m9OSGVu1l7w8q5KffdilRnCSMAuIIKsTz4eHKo4tccIsSlWF9SRbVb95yNF+PxX9VHI8fxPFf1UxKTenjiE314gyBCHVS+XhSxyBeExCCU6ewwhS2u2VdbWLWjfJPwWJcls0GbKoY8/LbUaXsb2GgP512XI8fxPFf1Ucjx/E8V/VTEptXxx2F3yTss5Ky5o1HBqGI4V2kniTKSuiNwUbA62WQHXQmiPfXiHa6LLwJOHHCM2UpwyxMTIlr2XO4OwAqATqcvccjx/E8V/VRyPH8TxX9VMSbV8cRiN98oAyidrxI6tzgpcyRq8eVlBDCOVXFz7w0yk1ubj42SaCORnlRnUEpm9lulTcAgg6EHYa2+R4/ieK/qo5Gi/H4r+qmJWL18IWbtZe8PKizdrL3h5U/yNF+PxX9VHI0X4/Ff1UxPq705IWbtZe8PKizdrL3h5U/yNF+PxX9VHI0X4/Ff1UxPpvTkhZu1l7w8qLN2sveHlT/I0X4/Ff1UcjRfj8V/VTE+m9OSFm7WXvDyos3ay94eVP8jRfj8V/VRyNF+PxX9VMT6b05IWbtZe8PKizdrL3h5U/wAjRfj8V/VRyNF+PxX9VMT6b05IWbtZe8PKizdrL3h5U/yNF+PxX9VHI0X4/Ff1UxPpvTkhZu1l7w8qt3NdhNlLuwKMbMb6hkFxp95prkaL8fiv6qnhNz0Riyg31FyzNpoftE9QpESza1Zj6g3RRRWnJn7pXLouZlBDk5TYmwFtf1r3iPxJu/V2NwiuLsDdb2IYqdduqkVDkuP4niv6q52raZ+pVm7t8JFEGiMruXjQKXNuewW+lrWve+ysTGb4ZlByxzlg9rZ3YGPgmcSKQBzc6Mp0JAsbEkKet5LT4niv6q95MTrk8V/VWNL9Otb0j9rlzk26752VFxDBZYwOe13ge6mSPSxKurXHugHpFJ4fd2donYq4ZIBKEzOcz5GcxjpvzbbOkdOh67kxOuTxX9Ve8mJ1yeK/qp8d+lj+Skf1cnPu1OkjoVkIULZwz5STxe4G3UCZzbT2OnnZeo4j8Sbv1ZyYnXJ4r+qvOS4/ieK/qppfpi1qzjEYLY3DFY3YSTXVGI5/SASKuGC+JN36k25EZFjnIOhBlci3386veSo/ieK/qq6X9YzCHEfiTd+s7HyOk8Ea8Oyy58z5zzcoBHRbp6eqtTkuP4niv6qOS4/ieK/qqaX6aiYj9hDiPxJu/RxH4k3fqfJcfxPFf1Uclx/E8V/VTS/TOYK4LDlkuZJr5nHt9AdgP2FX8R+JN36ku5EY2Zx+UrjbqftV7yXH8TxX9VWaX9MwhxH4k3fo4j8Sbv1PkuP4niv6qOS4/ieK/qqaX6MwhxH4k3foOB+JN36nyXH8TxX9VHJcfxPFf1U0v0ZgluWhlhjkZplLorFc50JGo1F9D101xH4k3fqfJafE8V/VRyXH8TxX9VNL9LMxn8Q4j8Sbv0cR+JN36nyXH8TxX9VHJcfxPFf1U0v0mYQ4j8Sbv1RjsOUidhJNdVYjn9IFNclx/E8V/VXjbkRkWOcg7QZXI/XnVdL+mYR4j8Sbv0cR+JN36nyXH8TxX9VHJcfxPFf1VNL9GYQ4j8Sbv0cR+JN36nyXH8TxX9VHJcfxPFf1U0v0ZhnbrlolQq8hLSxpYu2xmsxGUGxAuddNPvp7iPxJu/U+S0+J4r+qjkuP4niv6qaX6azGPxDiPxJu/RxH4k3fqfJcfxPFf1Uclx/E8V/VTS/TOYQ4j8Sbv1DCqVmy5nIKObM19QyAEfM1dyXH8TxX9VSwuBRWLAG+ouWZtND9onqFarW0T9yGqKKK6oQ3QXM6KSwBEhIViuoC2vlI66s5NTrl8aT1VHGfWx/2y/4WnaBTk1OuXxpPVRyanXL40nqrL3e3QxqP/poRInBSi5tfh8ueI2LC6c0ofvdegGkTujulaX6AX+mC2yqRlEhiZASb5sqrqTqym1s1g6Lk1OuXxpPVRyanXL40nqrBwu626H0pfDXywlkAKqplV2GVecTqpB1P2ei9endrdDMwGEXKuYhi3tABLZVvcEkubHoAGhNBu8mp1y+NJ6qOTU65fGk9VcthN2d1FAD4UuSqXclVs2SHNzVOoDGU22m1gdRXRbi42eQScPDwRWVlTUHNGApD6E2uSwt91AboYELFIwaUEI5B4aTaFJH2qvG5q9cvjSeqvd1PqJf/ABv/ANTTK7KBN8FGtrvILmwvPILk7AOdqalyanXL40nqqvdTclZ8uZnGRg65SBaQEFX1BuRY2B01Nwaym3jREEcJPY9F1I2MBtU7M2h26DWg2RucnvS+NJ6qOTU65fGk9VIbn71ooZRIrPoWIUhct2UJpZQRZRbb92wC21QZmAwQZLlpSczj66TYHYD7XUBTHJqdcvjSeqjcv6v/AJy/+41N0CnJqdcvjSeqjk1OuXxpPVTdFAjLhIluWeQWte87jabDa3XpVP8Ap724Y3GbTjL3umraZugbeqrZNx0IkAzLwpBYg35173Ga/lSce9OISZ80l8ym1xYhQwVTp7IDuOs5tSdKB84BLgZpbnZ9NJ0f8q95OT3pfGk9VYq7w4AMuaS1lBFkscpuM3N1v01M7yYrkmSc3ze5sboBy302g30NjtAsGvyanXL40nqo5NTrl8aT1U3RQKcmp1y+NJ6qX3RwQWJ2VpQQjEHhpNoH91adKbrfUS/2N/g0ByavXL40nqo5NTrl8aT1U1XtAodzkG1pfGk9VUyxQr7UrLYAm+IcaMSFOrbCQQPyp9hcEddZM29eIjKC6i1rA3258x5wOpEjDq10tagYhw8L+zI7bRpO51W19jdFx86sXAIdjS6G310m3vVmHeZBlCkuQGRhfK1gicEq6jZlCjrOUa1D+iotfpJgSoXNzL2DZvd6/wBKDXG5ye9L40nqo5NTrl8aT1UpuRvcjw7FkaQ3zaNa3OIJ9kC/s6X2XY/aN9agU5NTrl8aT1VTBFkmABexRyQXZxcNHY84nrNaNI/76/2Sf9o6B6iiigzt0YFeSMMqsMshsQCL2XWxq7kmHsovDXyqndGULJGTmPNkHNUsdi9CgmvcXuhdGCcIGIsCYZNL9Ps9G2gt5Jh7KLw18qOSYeyi8NfKuOXcjF2RTipmCCNdYphmWPhAGcZTd2UxknpYE9Ve43cnFte2KlN4uDJMEi3N5MrMqpa4Vl/5ZiLaAB2HJMPZReGvlRyTD2UXhr5Vz2KTFsyFcRKthCGUYdrEqr8KReM2LMYyNospGl71lpgt0WvnxLgoRkbi7m54uUMgGQ2+kdjZr3tsAsKDteSYeyi7i+VHJMPZReGvlXJzYPHF3K4uQD6QRg4eTRWMWXNzLMwEbi9vtmprg8YJA4xLm7oXvh31iWaV8igJoDGyL13BN6DoN0ty4RDIRFECI3IIRb3ynZpTC7kw2+qi7i+VL7pboKYZBaXWN9sUgHsnaSthTK7pLbZL4MnpoFcdHhYcmeOIcJIsa/Rg89tFGzQX0v8AlSx3Q3Ptmvhraa5BsNyDs2WFOYmSGT245G0I1gkOhIJHs9ar8qVO5+E28Abm+vF5L65r3OXpztfruaCeFmwUjBUWAsSQBwYBuFDm1x1H/I2g09yTD2UXhr5UnBFhkfOkTq2vOEEgOtgb83XYKc5SXql8GT00Cu5u5kJj1iiPOk2ovQ7AdFNckw9lF4a+VLbm7oKE2S+1J/tOftt1LTPKS9UvgyemgOSYeyi8NfKqcZg4I43kMMZCKzECNb2UXNr9OlXcpL1S+DJ6ahNjI3UqyylWBBBhksQdCDzaDP4/gL2tATpsivtOW+g2X6f12VbLJg1RHKQlJPZYRqQbi4tpc32WAJqJwOEtbgDbZbi8lrXvb2dl6nFhsMqhRFJlVg6jgZbKwAAKjLps6Pv66Chd0dzyL/6a3N1KAe1s2j8j+RHWKOUMCCbrCLGwvGNSBchQBe42EWvcGvMRuThHKngpBlKmywyAHKvBqGGXUZeb+WmyrTgMJdTwBupuDwElweu+XbptoGsJhsLKuaNIGW9rhFt/iruSYeyi8NfKqsLiIo1yxpIq6mwgkA16hlq3lJeqXwZPTQHJMPZReGvlS26m5kIhkIiiBCNYhFB2flTPKS9Uvgyemlt090FMMgtLqjbYnA2HpK2FAzyTD2UXhr5VCfAYdFZ2jhCqCxPBroALk7OqpjdNOqXwZPTQd0UOhWXwZPTQZpxmBzFSIAc2UDIpJNgRYAX1vp120vXiY/c82txbU2HMFiScoCm2tzcC22x6jUX3JwhkD8FKMqhQohkCWAULzQu0BVt/avui1zYTCWsYDa1rcXe1sxa1suy7N8z1mgsXiZQSBYCjMVByDVgSCBp0ZWv1WPVVMeLwLZrDDnIhkb6MaINrHTZbX8tdlSiweFUZVhcLmDZeBkyhhexAy2B1N7bb6142CwuVlETrmRoyVhkByMCtgcvUdKCrlLAa3EAsbfVi59m9gBe4LgWIvfopnCHBym0awsecbcGBorZWtcdBt+hB2EVUcBhC2YwEsOngJM35k5b9G2r8KmHiN44mU2IuIJBtNz9npP8A8UDXJMPZReGvlVEGFRJxkVVukl8qhdjR2varzumnVL4MnpqiDEBpxYOLJJ7SMn2o9mYC9BpUUUUCOM+tj/tl/wALT1I4z62P+2X/AAtPUCmM3UiiZFkbKXNl0JubFrXA6lY/kCeg1cMUh2Mn2ftD7Xs/PopbdbcWPEhVlDEKXIAOX24pIWvb8Ejj9b9FZA/9PcHmzZHvdSeedSAF1t1gfubWoN84tLkZ0uNozC/6j9aDik99On7Q6LE/5HzrExe8TCySPKyvnchiQ1ucCWBH5E3+VUr/AOneDAyhXtp9s9BQggdBBjBuNt2ve5oN6LdGJhcOlgWU621VmRhr1MrD8wavVgRcWI6xrXPRbwMIrh8rm2wM5ZbZzIBY/iNa+5O5UeGhSGIEIgsL6naTqek3O3poJbq/US/+N/8AqaZXZS26v1Ev/jf/AKmmV2UFWLxSRI0kjBUQFmY7Ao1JPUBtvVM260SqWZwFBIJsTqNDoNaYnhDqVN7Hq21j/wBHYcHmh1FmGUOcoDNn0B2AGwA2AAAWAoNpJA2oIP5VKk9zNyY8OpWMGxNzc3OgCj5BQP0pygz8FiFSIFiBeR1H3s0rAD5mrxuhHZzmWyEhj1EKHP8A+pvWW29+LEopkz80zgZWKjnO4Oz+bOqg7zMNrzWFww0a2hN+jqJJHy2WFBqnHx3ALC7AkdGgFzfq066sOIT3l6ekdG35VkvvSgK5efa5baL5ib3Ykc7oHOvoB9986PeAmfM0jFcztlCKNW2a67BYa30FtASCHSvjIwrMXWygljcaAbSerZUMNuhG6hlYWN9vNOhINw1iDdSNR0Gs7D70oEzZAwzxPEQDYZHYs1h0G521CbeZh2LEh7sxY69LZg2tthDWy7Pu1Nw1xjE95f1Num3T0X6aJsWiAFmUAsqD+9mChfzubVjvvLwx2hze+1r6naden/7261ZJvRgMYjs+UMW0axNypIJG32F126bdtw0It0omcoHBYWuPzykWOw+2uzrFWSYtF9p0GoGrAc4kADXpuQLfeKyk3owAqefzGDDUWzAKPZtbUKOjbqLGvJt5+HZmYh7szsSGt7bByPvFxoDe3ysGtxuPTnprs5w1vst8xSW6GPjeGQKwJMbm3ToBe46Dz10OutKHeXhrk5Trm6tMwINja/ST919NgtXid7EMSvKmfMscgHO05yZDp+QFBbiN7TF5HSZo2kkzkqCDbIigXBGvMv1G+zQEL7n4IRYgpxpmIUMY2MhtqlyXLkEnMujXNivWb9LWVjt7UMz53DXuDt0vZBs2HRANfvoM5txWvrjJMpfNbM+wasuYPdVNj1WsLW1vW29qRhkGNZgbqytnkzWTKykNIeskj7x1CjFbh4CBgsjlGOVhd/dzZTstYa7dLLb2VsPMLhNz4WDo45ucWzaAPcMTfUWAbXb+dB5i4PoSDjSBw0pZwHJKgMGjsH0ChG1Fl00ANEu4OIQDg8VccLcgu8Yy3kZ1BzN0kfeLHUiyimPA7nKCeGOt11bW9ihGy97Pa3SQOkUxyfgHjtm+jRnGYkWvKTGQbjXVAAxH2RqQTcKMHuNMyKXxwDWYPldnufpF9rOCLEnS2hX86sn3LIGuOcLbTnSXuoDNZhJdiQrHLqbbNAb1R4Dc6TTM+vS1wTnV5MvPGY3Ds1+vpuCK0Id6eFkjDKHCuM4swHtqPd01FvuoLMLvfkVXBxLsHDZdGsMzKwOrG9rHZa+Zr6WAt3KwTROqNI0hCS85rk7Yelix2gnb026K0dz8EIo1jDMwUWXNYkKPZW46hYddU/76/wBkn/aOgeooooM7dFCZI7MVOWTUAHoXTWruKSds/dTyrO3z4ySJVeJM7jQLlLXDPEjWAI2KxO0DTUgXrNw2/eYomfBYnOeBVrIwUPIgZtCMwVScpJ6Q222odHxSTtn7qeVHFJO2fup5VzuE334lyL4OUXA2BjZiGILFlXm6AaC4zD9LNzN9kzyKkmGmUGKRywje2ZQCoJI0LDNZdTs1NBvcUk7Z+6nlRxSTtn7qeVcqu/ufMWOCxHB5LhRE/C5syKQdLEaudg0A++tDdLfTMkxjTCylVdVMmVmBBaAXTKLezK51ItwZNiNobXFJO2fup5UcUk7Z+6nlXMvv5mMbFcDig+VioKMy3GYLewBOq3IH2ddtgbJN+0l8q4PE3EmUkxtYqHiUsosL3Ehtr9hidBqGzulhXEMl5WP0b6ZV906bKYXCSds/cTyrl8fv2kMTg4LFjNE2uU2uW4PUkCy2Oa56OgbR2a7KBNsO4FzOwA2kqgH+K8aJgCTiCADYmybeo6bdRTGMwwkjdDazqym4zCzAjUHaNdlYQ3o2NlnkyZlORhmHMcMgvcXAAVRe5sq6ki9BrrhnIuJmIPTlTyr3iknbP3U8qX3C3JbDoUMrSAsCMwtlAVVyjU6c2/6mtOgytzsM5TSVhzpPsr77fdTXFJO2fup5Ubl/V/8AOX/3GqzHYkxxO4UsURmCjaSoJsPvNrUFfFJO2fup5UcUk7Z+6nlWU2+dxcDDyuQSuYAhTYkZhcHmm2a9zzWQ63NoLvsfQthZgCUF7MSM5exYZegLc2va420GxxSTtn7qeVc9jN9KxvIgkkZkGgCpziGdHGzm2ZbXO0nq1pld9Mlv/wAWa5IsLEWBVTzmsdhNm6iQLHU16d3M0ZkGEkJLhcrLZvq2JY80nYMv35hrrQKtvrTQiaXKdp4NQbklQAuXU5gy7RsG0EGugGFkP+8/cTyrEffKLc7CTahc30ZIF1J15uoAUXsDYW/KmBvhlaRVEEiqSAxKMdsiJcHQCwLNr9kq3WKDU4pJ2z91PKjiknbP3U8qyJN88gLDi0vNLgaE5ggJ6tLnLbb00LvokJscNKDoBzWIvZm1a3UALWGt9dlBr8Uk7Z+6nlSu6eFcQyXlY8xtMq9R+6mdysa0qEsLEMy7LA2O2x2dRHWDXu631Ev9jf4NB5xSTtn7ieVQyNcDjBuSQBZL3G0DTaKerFxe9lXkd1kkQuSebpZjG0bMpGoJPBsb3F4101NBfitwhJrI+bS2qIdLEW2dTMP1NV/00lstxa1vq09m5Nr2va5OlKS71ZCzEYqYBrkLdrDQDoYdVj1gtsNmDGK3vM7XGImUWQWBa/NXKdc35ML3Oa9yQbUA+9qMXYkC1ySUUdIa5NusA16d68eUrplJBtwaWuCSDs62b5ml5d67lY04eTKiygtmcOWcoV+1rscc4nRiBa9xD+kHJJOKnN3DDU6WbPYDNbbY3t0Cgei3topupA1U/VptS2UjTQiwt+VMw7nMihVlYKoAACJYACwA06qXw+4rKYiZpCI+FuCWs2c3H2ti6gA5tP0Iz13nsEVVxU4CqFFrgWCldl7X129SqOu4bfFJO2fup5VRBGwnGZy30cm0AW50fugVbuTueYUKtI8hLFszXvraw1JHR0WH3Ci306/2Sf8AaOgdooooM7dGBXkjDAMMshsRcXstXckw9lH3RVe6D5XRiGIAkBKqW1IW18oPVVnKS9UvgyemgOSYeyj7oo5Jh7KPuijlJeqXwZPTWbu1M8hh4IyhVkJkTJNEXTg3UAOq3FnKNbS+X9CGlyVD2UfdFHJMPZR90VyjcoCTMsoyjhFAMcx5pZChYGOxICm5OtiwvcgjxhuiGzCa5KC4MUmXPfXKOCtYLcA6XJBa9gKDrOSYeyj7oo5Kh7KPuiq8NujzF4QSF8q5isEgXNbnFQVva96s5SXql8GT00C26W5kQhkIjjBEbkHKNuU1k4jBSqXK4dWs7ZUyR5DHYZCGNmzX2gn3vwmtjdDHBopFCyklHAHAybSpA+zV43SXql8GT00HNoMQRrgYAbA2IGh0BUkE/ibMB0AWubieJw0/AqVwqCQscwyxmwDJZbE2sVL87W1vvBGju3ujIUUYfhQxfUmByAuVtWuh5ubLe2ttlttZSNjc2ZnObZos2W2ZtQpjy5spUXt0ffQeJg8QrFjh0kBJATg41CgyuAbg5jaNUP5tsN7LdCs5RycDErgplBy2N1JbYfeCi+lg17aEU3uVi8Qrnh2Zlyn2YXHOLHo4MGwW3T0/dc6vKS9UvgyemgV3N3MiMdzHHfNJ9kHY7AVRiMRhI5DHJGiWCnMyKEObPlsdv+2/R9k0zgMaFSxWUHM5+pk2F2I+z1EVHErh5CS8TsSApvDIbqA62PN2WkkH/I0FCYrAagHDc2wIsBb7j1W6erptU3nwQAJ4AZgxGg2KcrfI6HqseqoNufhCbmFybk6wym5Is19Ncw2329N6sbD4YgAxSEAEC8Mp2nM3Rrc3uem5vtNBDjWA68NrqPZ2AkE/kLHXq12V7NiMCrFTwGZTYqACw1C7BrtYD8zUBudhL34BtTc/Qyak5rk83UnOwPWCQdNKnLg8KxLNC5JJb6mX2ja7DTQ6bR03PSaCs7pbn6c7DagEaDYbWP5aj5ipQ4nBs+QLFmu49lbXQXOuw6XOn33sdK94lhexk2AfVS9AUDo6kTuihMFhQ4cQvmGax4GT7QIb7PSGI/Wg8OMwI28AB0EhdbDMbdOyvGx2BBA+gN7HQC1iQtydgFz19BAuQRRybhOaeBe6CyngpbgWttt1aUDc7B2twDW6uAkta97ezsvrbZe52mg8gxeBZigEIIZVsVC3LgMuUdN81vz0pndTcuEQyERxghGsco6qqTCYYMrCKTMpBDcFLe4AXbbXQAG+22tX7o40NE6qspJRgBwMm0j+2gY5Jh7KPuijkmHso+6KOUl6pfBk9NHKS9UvgyemgQxcmFikySRIvNLZyihLCwNzt2kdH+Dalt0cALG0NibE5ALXDZcwOoByMBpqacxfASm8kcjG1rmGTZcG3s9YFLLubhASwgcEkG4hlGovbo6LmgBjtz9Odhtdmg6yP/g1JMTgSuccBlGS5KgW4T2Lgi4v99eDc/CD/ZfUWP0Mv4hrp1Mw/I2qcWGwygqsThSVJHAy2utgulrdAoI8awHXhurXKLHXQ9R0O2nIMBh3UMkcRBvqFHQbEfmCCLUidzcGTcwMTYi5hkJym9webqDmNwdvTT0GLjRQqrKAL/7Mm0m5J5upJJJPSTQWckw9lH3RS8GFRJxkVVukl7C2xo7UxykvVL4MnpqmCXPMCA9gjgkoyC5aOw5wHUaDRooooITHmmjhR/BSW7+DaXDTRpYM8bICdACwtf8AS96yE3NxoDjOvOlVwOEPNQMSY1OW4FiBp7uzU1JnDpWkTGcuk4UfwUcKP4K5Mbi7o6fTg2ABvIQDzmY7BpcEC41FtKgm4GPW4WVQpYsFznTNJnYHTUWuOjb+lZ2nx0+GvcOv4UfwUcKP4K5FNwt0AFCzgZRYWfTYoHNy20AIts2Hbemm3LxheEllIjEeZTJmDOjElr5BYkG1/wAtnTdv8Sf4o6h0nCD+CjhR/BXIT73MYzZuEF9L3lJvZpSLi1iAHUAG4GUnaalyLujp/qPsgH6Tac4YsObYEgEdNr9IptPi/FXuHW8KP4KOFH8FGc+6f286M590/t51p5xwo/go4UfwUZz7p/bzozn3T+3nQHCj+CjhR/BRnPun9vOjOfdP7edAcKP4KOFH8FGc+6f286M590/t50Bwo/go4UfwUZz7p/bzozn3T+3nQHCj+CjhR/BRnPun9vOjOfdP7edAcKP4KOFH8FGc+6f286M590/t50Bwo/go4UfwUZz7p/bzozn3T+3nQHCj+CjhR/BRnPun9vOjOfdP7edAcKP4KOFH8FGc+6f286M590/t50Bwo/go4UfwUZz7p/bzozn3T+3nQHCj+CjhR/BRnPun9vOjOfdP7edAcKP4KOFH8FGc+6f286M590/t50Bwo/gryFgb2669zn3T+3nUYdrG1taC2iiigVxuLC2GVmLXsFAOzadSOuvOPnspvkvqqGM+tj/tl/wtPUCnHz2U3yX1UcfPZTfJfVTdFApx89lN8l9VHHz2U3yX1U3RQKcfPZTfJfVRx89lN8l9VebrmXgW4AqJeaELKXS5YDnqCDl6yDoLnorAh3x47QNgXvdAfpBpmF21AykLcrcHXISQMy3DoOPnspvkvqo4+eym+S+qubXfRjzlHEGBtducSPrcmQaDUpZrnQdNNz74MWqRMuDZi4mLrmIK5CRH0fb0NjYi9ttBs8fPZTfJfVRx89lN8l9Vc/NvkxwW64G/OAALte2WNixsugu7D/g2zZVf9TY4yaYJwgLLYk63aAI+YC4FmmBAB2A7BqHScfPZTfJfVRx89lN8l9VN0UCnHz2U3yX1UcfPZTfJfVTdFApx89lN8l9VRk3TygkxTAAEk2XYNT9qnaW3T+pk/wDG/wD1NBAboHspvkvqr3j57Kb5L6qZj2D8hUqBTj57Kb5L6qOPnspvkvqpuigU4+eym+S+qjj57Kb5L6qvkxCqVVmUFrhQSASRqco6dOqln3agVQzyxoCzqM7CO5RijAZrXsR/iglx89lN8l9VVNu0oIBVwTewJQE5fasM2tunqqS7twG4E0QIzaF1uMpIJtfZoa54b3sG8blsQGiyOTeRbKZxGWlJ6CXj4QZtMzMbbLBvLu0pFwrEa6goRpqdc3QKnFurmAKxyMDsK5GB6DYhrVi7p7nQANJLiDmiOYkENk4ZeDYZNbK6kCx0G0Wq2LC4SBVhadSYmaQIZFEtz9Ibm4fpJ23IOtxtDUj3XDEhUdipswBQkHqYBtD+dWcfPZTfJfVSsG6WGUu4nhOdl1DqddEVRY9YP6k1fy1FnRM4zSLmUX1y831D89eqgnx89lN8l9VHHz2U3yX1VW+7uHBAM0Wo0OcW0BO2/UpP6U8rAi4sQdQRstQK8fPZTfJfVRx89lN8l9VN0UCnHz2U3yX1UYbG5mKlXU2Lc4DYCAbWJ6xTdI/76/2Sf9o6B6iiigzt0Q3CR5SoOWT2gSLWXoBFXcHP78Pht66p3RQmSMBivNk1ABOxdOcCKtbCsBczyAdZEY//AJoPeDn9+Hw29dc//Wi8IY2kVWVpVbNCbKYzGBezknPwqFLA3B6K3xg37eX5R+mkpt68T+1ZtupiiJ1yk65OnKvdHVQIDfnFdwcRAAt+cYmysFGZjGQ5zKNhOy+mtWPvsjBIOIhuM1/oJNCvB3Da6H6VNDrr9xq8bz8PrzU1zX+hh1ze1fmdNhevX3owEsSEJcszHgYblmILEnJqSQCT9woK8RvjRHyNiIM/NGUROxuy5xbKx+yQ35a0ud+UVx/qIMpR3z8E2QBCgIY5tG54NugAk2FN/wBJxcKZS8hd7DnZCuiZBZCuUHJcXtsLdZvFd5mGGgSPZa3Aw+yTe1smwkfrag8bfD/qBhxJGZLgaRHKGKu+UsX25UvYX2j9FYt+sTAnjEIsbC8L3YHLlZAGJKtmFj0620rTG9uPhOFv9ISDwnBxZ7hSoObJe+UkX6qUk3jYYrlsFF0JCRxJfIyuAbJqt1Gmy2lBD+rYr241httvq31Ofgxl52t35txtIPUbRXfhEb/6nDgWzBuDazKAGJWz3sLgagakAXvTrb1YSLELaxFuCitZmMjC2TYWJa3WT1mqzvTw/UmpI+qh2sOcDzNSRt66CC754yjOMThyqcHmIickcIQEBGa9ySBa19RUG32xAkcawul9iMdQCSNG22B+R6jTK72IQGQZQHyllEUQDFbFSRk1Iyix+4dVeDelB1Jpf/ai0zDX7Glx/n76BZ99sYt/qIDcBtIZDZWjaUM1m0BRGNz1W21fuZvgGIYpHNCWGY5eDa5UNlzjn+yTsrz+jcMb82PoB+hh+ypVQeZ0KxH5Gr8JvcjhOaIiMkBbrHEpIvcDRNlyfnQO8HP78Pht66X3RSbgpLvFbI9/o2GmU/ipjib9tL8o/RS+6OEcRSfTSHmPpZPdPUtBdHHNYc+HYP8Abb11Lg5/fh8NvXUY8G9h9NLsH2Y/TUuJv20vdj9FAcHP78Pht66ODn9+Hw29dHE37aXux+ijib9tL3Y/RQLYncp5Hjd2iLRElDlcWJ0Ogex0671VLuEWABMVgWbZINXcSMdJPfANPcTftpe7H6KOJv20vdj9FBiY7e9HHGzyGIKoYk/Sj2vataTadlunZ00ipwwhuGjyO0AJyyXDMyvGA/Cc0qTnOU6AEmuofAMRYzSEHaCsZH/Sua3XxUcbtDlLlY0jUFIgjB3SJ4R9GfZWWM5QDcNa2hoIjHRmSYWszc2U5WVSsL8Ft4YLlzNbKLE31GuvmKxcDuLlWZ5Xg0RwM44OMjLwo0KlCMoPN51VndBODLNG+ZOFKwgRtKHEtpVIEdgSwL2BNwub7x7h8VC7yAIzBODCuqRMGX7LXMYCoojTnXIHN1uBQW4XCYeSVFjZCxVWVgJlUhL5CCZBmPMa1r6I3Rt1k3uWdXHBAoFA0ktzQoF14SxNkUXIvzRVW48azl5VMissjJmMaBzYCxN4wQSG2dFyOutbib9tL3Y/RQZmI3rh/aEWpcmwkXVyxf2ZBtLGtCDCyoqqrxWUADmMdALDUvc/rU+Jv20vdj9FHE37aXux+igODn9+Hw29dHBz+/D4beujib9tL3Y/RRxN+2l7sfooDg5/fh8NvXVEAfhxnKHmSWyqV+1He9yav4m/bS92P0VRBEVnF3ZuZJtCi3Oj90D96DSooooEsZ9bH/bL/haq3a3H4fgiHymKQyC6h1JMckfOU6G3CFh1MFOuym8ZhkdeeqtbZmUNb8r1XyTD2UXhr5UGB/RstkAxuIUDhr5Sy3Dx5IwqhskYjPOAVbXA0ptd7cgDDjUxzSxuLltEUWMejA2O2622Le9jfU5Jh7KLw18qOSYeyi8NfKg57+jp7qePYklcmhZwGysWOaz251wDcHZppYCOC3m4gRpwmOxPCAR5sruy3HCFwMzc4EupBIv9Gt7i610fJMPZReGvlRyTD2UXhr5UHNHeNN047EX2gnMxVuDkjzLmc2N5M2m21tlWjeZMGLDGz3NtbG9g8rgE5rkDhcovfQddiOg5Jh7KLw18qOSYeyi8NfKgw8PvTmWORTjcQxdMqsSxKHOXuLsb6WXbe17EaWsxu9aV5My4zEIMsa5AWtzDGSfa2kIwuLHnHU9OxyTD2UXhr5Uckw9lF4a+VBgLvPn0vjsRoEvq2pUsWJ551cEX6j7OUWAX/oKS4bjkubNCxYqbkxBNoDgXYpcm35WtXT8kw9lF4a+VHJMPZReGvlQY6702422IM7HNcBSpuFtKFAbNsXhTawGg6ySVP6ImFsmOxC6HN7RZmMCQ5mbPcnMpkHUT1Cuj5Jh7KLw18qOSYeyi8NfKg5xN5EwIIxs4IKsbZxmIjSO72fnHmA869eNvInZbNjpzb2Ws1weE4TMLuQWGigkaAfea6TkmHsovDXyo5Jh7KLw18qDCh3ozBw3HsQRmjJW7WIQWK+3oCddPuvm1vvbp/Uyf+N/+przkmHsovDXyo5Jh7KLw18qBmPYPyFSpTkmHsovDXyo5Jh7KLw18qBuilOSYeyi8NfKjkmHsovDXyoG6xZd3JFea8MhRMpjYKxzDNwcmawJGU87ZcrqAbU/yTD2UXhr5Uckw9lF4a+VBhf1dIyjJhprspYNwbug5rMtyFAYGy7D9offUpN88g1ODnOrWARtMo97LbUiw16v02xuRB2MPhr5Uckw9lF4a+VBlz7tyqFIwzvmMubRlIEbsq6ZDcsouL2vf76oXfLKoN8JLfQLZX1Y7bgJzRpt10FbfJMPZReGvlRyTD2UXhr5UGVNvil4F2XDyBwbKCjkXs5BZQoa10GwfbTUXOW6bdmYKhEDksqsTY6HOqspFrg2ZSL7RmP2TT/JMPZReGvlRyTD2UXhr5UFG4m6zTqxeKSIqQLMrLe6g3XOqm1yRs6K0qU5Jh7KLw18qOSYeyi8NfKgbopTkmHsovDXyo5Jh7KLw18qBukf99f7JP+0dT5Jh7KLw18qlhcFGhJREU7LqoU26tKBmiiig/9k="/>
          <p:cNvSpPr>
            <a:spLocks noChangeAspect="1" noChangeArrowheads="1"/>
          </p:cNvSpPr>
          <p:nvPr/>
        </p:nvSpPr>
        <p:spPr bwMode="auto">
          <a:xfrm>
            <a:off x="63500" y="-793750"/>
            <a:ext cx="27813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data:image/jpeg;base64,/9j/4AAQSkZJRgABAQAAAQABAAD/2wCEAAkGBhQQEBQSEBQTFRUWExEXFRUUFxsYGBUXGBYWFBkWGBYYHCYfGBwjGRUVIS8iIycpLCwsFh4xNTA2NSYtLCkBCQoKDgwOFw8PFC4kHCQsKSkpLCwqKiwsLCwsLCwsKSkpLCwtKSwsLCwpLCksLCksLCwsLCwpLCwpLCwsLCwpLP/AABEIAI8BYQMBIgACEQEDEQH/xAAbAAADAAMBAQAAAAAAAAAAAAAABAUBAgMGB//EAEQQAAIBAgMEBgcFBgYCAgMAAAECAwARBBIhExQxUwUiQZPS0xUjMjNRkZIGYXGi4kJygaGxsyQ0Q3OywlJiFsFjgtH/xAAYAQEBAQEBAAAAAAAAAAAAAAAAAQIEA//EACgRAQABAwMDBAIDAQAAAAAAAAABAhFRAxOREjKxITFSYYGhQUJxIv/aAAwDAQACEQMRAD8A+o9J42UTBI2VRkZjmXNwMY0sR/5n5CuO84jmR92fMrbpH/ND/ak/5QUV76dFM03mHBratdNVolrvOI5kfdnzKN5xHMj7s+ZW1Fb2qcPLf1M+Gu84jmR92fMo3nEcyPuz5lbVpOmZGHW1Vh1TZtQR1T2H4H402qcG/qZ8AYrEcyPuz5lZ3nEcyPuz5leI6JwOKw8LJFGwUSYRdqIUjxLwjMJc0fWWSRBlGcA5szEXIrphsPjo8RLJEslpXJIlWMBivRsYjd8mineEVDlOXiPvrPRTh6blfy8PZ7ziOZH3Z8yjecRzI+7PmV4d5elN3S212lsYW9XHmuMJmiVrraxxOgsove2o6x7Y/EdIrBII1maTPJs3Cx3AGEjkUFMvWU4gyJ2W7SbC7powbmp8o/T2W84jmR92fMo3nEcyPuz5leZ+2kOKlwojhViJIMUsyoFLZmw7CNbNwUyEgka+zW2GTEQ4fHlIjtTNKcOAqgveCBEfS2brhrsbmyH4CnRThN3Utfq8PRjFYjmR92fMrO84jmR92fMr53HDiuj40wkKyRgzSbHZ5Jc98FNIUBdQLjERZzpweqUvS+MXGRxufauNnHsyrFcA8zDMbsrbxwvplydh1dNOF69T+KvD2W84jmR92fMo3nEcyPuz5leS6Jlx7SQibarGcQxkuiAiLdBIEY5eAxF0zAAn+nSXpLFN0o8MRJijODLqQuRUkhxBclrZsxkSK2vxp0UYTc1Pk9TvOI5kfdnzKN5xHMj7s+ZXkOin6RZYROZFJxMO1IRAVj2EplAOWxTbCOxAvrYM3Gm+loJ1xc0sKSEPh8DGGS1x/iJzIQCDmyI4awFzTopwbupe3V4ek3nEcyPuz5lG84jmR92fMrzceJxw6Pw8xRnxKZTNBZVMwuyFfgrWKvoR7P32qfjU6QJ2LCSRd3lSVsqFJWfByksuVRktiMqAdt/gRd0U4NzU+Xh7TecRzI+7PmUbziOZH3Z8yvCpD0gIlgRZUAgVVKhBlA6Lyhc/FWGMW1+INtbWprCT45ZYFKYnYrBll6qFmIwecMrFerJtxksb3PHQip004Xc1Pl4ew3nEcyPuz5lG84jmR92fMrxoTHbNJFVmn3PGayxoCkrS4dkiBKLeyBwOxylz2WMZN0kI7xiUkJiCoKR5ntjIRCJRlsHOGMhIFuB4Gr0U4NzU+Xh7LecRzI+7PmUbziOZH3Z8yoXQ0mLOLxAxF9jml2fVGWwk9UUcAE3i9oHNr2jgYeMw/SG9TzIjGQYbExxsVTIFONiZFjOuZjhwW6wPWB/CnRThI1NS9urw9xvWI5kfdnzKzvOI5kfdnzK8B0l0Ri5mR3jd23aFC2UA9XpSGYBgLdbYJmOg4E2B0HoOhsRi2xkwnWRYNm+TMFsHE7IuV1AvmiytbW1+NwaRRTgnUriL9Xhf3nEcyPuz5lG84jmR92fMrxb4XHyvCJgSIsXCmYJGS6qmIzY0EqdmSGhAtaxzaa1r0eekFGEiKz5RFAs5kCtmzQzbW5tdSkixi5JJDA8NS6KcLuany8PbDE4jmR92fMoGKxHMj7s+ZXz/AKG6HxcTQdSWNU9Eh8gRS4jwMkcgc2u4WbZqc1wuY/C4ufZE4oJiBNGY/dvArqqgPJHnlUlAAwExILWF7k9tIopn+CrUrj+3h6TesRzI+7PmUb1iOZH3Z8yvn2Eg6RRJ5AkiyyyYMytkTOcuCyOUUKQVGICrw9ntGrC7gMNiEHSMhUiWRYWiIA60i4GNOqCSNJVIsbjTtp0U4J1K4/t4ek3nEcyPuz5lG84jmR92fMrxc0vSYhsufNniuxRC4BwSMQFC2YDFFlOnAWuB1gz0lN0jtJtmDbYTZLKmTNuoMZS9yZd6zDKSRltp2l0U4Tc1PlD1e84jmR92fMo3nEcyPuz5leNx0/SKwSBFmaTO+zcLHcAYSORQVy9YHEbROy3aTYX0xCdIptzFtiXnkZbhGt/hIzCqhhZYt4Dq/aAo4XJLopwu5qfLw9rvOI5kfdnzKN5xHMj7s+ZWw4a8e21Fa2qcPPf1M+Gu84jmR92fMo3nEcyPuz5lbUU2qcG/qZ8Nd5xHMj7s+ZW+Gxku1jV3UhnIOVcumylaxuSeKqdLcKxWsfv4f32/sz1iuimKbxD10dWuquImV6iiiuZ2onSUZbEhVKqdm5zFS2l4RYAOvaQe3hWvo+TmJ3TedXef/Nj/AGZP+UFNVuJm3u5tSf8Ar2/Sa2CcC5ljA+JjYD+9WRgJDqJUI+Ijbzq4/ajAvNAiRqGO84NiCAQFSeN2YqSLgKCSL62qd0hgcThokjwedjmkkLLlC52mRjHsyeqmV5bC5ACAcTerecsfiOIWPR8nMTum86j0fJzE7pvOqL0gccIJNkJDKZceUN06qq7nDLl0BVlyDU9uv3csf6QzTmLaW/xpiHq7dWOA4cC/YX2w1++/ZS85X8RxC96Pk5id03nUej5OYndN51ROmMNjpBjEQsFaKYQZCF1tGY8r5gVa+0B+N+I0v0nTHbOTIZM28YjJfJm2QjbYWvplMmTNfW16XnJxxCv6Pk5id03nUej5OYndN51PxXyjNbNYZrcL21t9171tVvOUv9RxCUuGkZmUOgyhbnIxuSX7NqLCyj49v4V09HycxO6bzq74f3sn4R/1lpqpecl/qOITT0Y5sS8ZtqLxNobWuPXaaEj+NajopixcPFm9ksITmt/4lttf+FVRXmvsd0VLBn2wK+qw6G9uvKhl2kuh1DZ01Opy/dS85L/UcQopg3b2ZYz+EbH+k1ZHRjgkh47m1zsmubcLnba2uagdC/Z+fD4SF0us4jwEbxoqraOOZHlDdYh5ChkGbTTQWrfC+kMyF9pa8OYHZ2scdIJL2+GEKnT4DtpecrxxC7uEnDaJ3bedR6Pk5id03nVI+yfR2IilJxAY/wCHC53KsxcYrEtbOOsRs2jIBNutprevUVbzlJ/yOITvR8nMTum86uaYaRmZQ6DKFucjG5JbX3osNBpr261VpXC+8l/FP+9S85L/AFHEOHo+TmJ3TedR6Pk5id03nVRoq3nJf6jiE70fJzE7tvOrXc3vl2sd/hs2v8ttXLpLo9mxmElVSQhxAc30UGFgvVJtcs1rgX4X0FKD7PtJj5pX6sefAujBRmcxKbgPmuq3sGFusDbhel5yvpiOIUvR8nMTum86j0fJzE7pvOqFhh0h1FcyaHBB29Xr/ip9uw+7YbLs4WtretcFh8d7yTa5mgwSuMy6ZZpdvkW+USbMxkHtu38JecnHEL/o+TmJ3TedR6Pk5id03nV36K2uwi3i21yLtLcM9teGnypqrecpf6jiE70fJzE7pvOrmuGkLlQ6DKq3ORjcsX7NqLCyjtPb+FVaVg97J+7F/WWpecl/qOIcPR8nMTum86j0fJzE7pvOqjRVvOS/1HEJ3o+TmJ3TedR6Pk5id03nVRopecl/qOITWwLgXMsYHxMbAf3qHwTqLtLGB8TGw/rNWftArGAhIhKxZQoZQ4Qk22hU+1lFzbibAdtTukuh2aDBRxKWEU+HJMy5yqJFKmaRSwzalbgHial5yfiOIUR0fJzE7tvOo9HycxO6bzqkHo/E4doosOZGhUYMX6un+LLYgkHUAwtYAXsFsOFKRYfHusYlM2j4J2syKdMXLtV6vEbARNb8O24q3nK8cQ9EMBIeEqd23nUej5OYndN51afZfDvHg4UlUI4VsygKoBzseCdUaEcKqUvOU/EcQnej5OYndN51Ho+TmJ3TedVGil5yX+o4hO9HycxO6bzqxFAyTw5mDXka1lK2tBP8Xa/H7qpUrP7+D99/7E1ZmZy9NPu9v0rUUUVh0I2NUnFAKQp2TnNYk2vCLaMNNf5Csyxsou0yqO0sth8zJW0/+bH+zJ/ygrj07AzxAKGJEsLdTIWsrqSQJOqSAO2tw5tTudI42YArMpB4ELcH8CJNa2OHccZRxt7B4/D2+NR0w2ITZ7MSAGcM1ygOQvEGLqhC3yCS1rjQdXMb0vhuiZliygSgnD4aNszg6quIVwDmNjdkNx2MPvtWHoN2k5o+g+OjdpOaPoPjpHARzCRM20CBUBzMCuQQKMpFz6zbZiT8O22lEyzeusJSbnLZ1CZM4y5Be4YR3vbLc361yGAPbtJzR9B8dYWFzwlU/gt+wHmfAg/xqTFDisgMplvaIMqMl7ZZMxW5sWz7G9ybgHjds3OHD4pI4VVW6rQAgMtgqxYZWBAYXGk/G+o4G6kBb3aTmj6D46N2k5o+g+OphSfZ67fNn9ZZ016kmsXWuq59jcXGgNh7V7WHzZFz2zZVzW4ZrDNb7r3oEoonLuA4BAS5ynrXMn/vpb/7rtu0nNH0Hx0Yf3sn4R/1lpqohXdpOaPoPjo3aTmj6D46arzapi8jXEl9opUBluerrd8+i5/uy9uzt1aqrW7Sc0fQfHRu0nNH0Hx1MxceJvNkz2LLlNwOrtASqAONdnmFwUOgvdjcLY3AYp4XBaRi0ZTKGVQb4R7kANoxnCC+Y9vYWJC5u0nNH0Hx0btJzR9B8dKYJJ95kLltlY5QbEW6mXXOesPWXsovfUmwqrQK7tJzR9B8dcYYnLuA4FstzlJzG7a+3pVClcL7yX8U/wC9RBu0nNH0Hx0btJzR9B8dNUVQru0nNH0Hx0btJzR9B8dNUkcK5mJc5oyCAAxXJcWN1Ht316xNxfQcSCgq11G3S7eyLat+6Npr/CiJWcXSZWF7XVbi/wALiTjUNuiJdgIhH1mw+BQG65Y2hYs4JvpoQBlBvVfoiEhnYoYwUgUBsoJKB8xspIt1hr9xoGN2k5o+g+OjdpOaPoPjpqiiFd2k5o+g+OuMcTmRgHAIVLnKetcyW0z6Wt/OqFKwe9k/di/rLUBu0nNH0Hx0btJzR9B8dNUVQru0nNH0Hx0btJzR9B8dNUUCu7Sc0fQfHRu0nNH0Hx01ScmHkMwZWypbrDMTn0OgS1ktp1gQTbhbUhh1YWvOgubC4tc3tlF5NTfsojRmJCzKSpswC3yn4G0mh+41Ifop1RkWK4ZMZGlstkMmId0Y3OgykG4ufuvTvQ2EZGGZCmSBIyTl67hrllyk3H3mx1op3dpOaPoPjo3aTmj6D46aoohXdpOaPoPjo3aTmj6D46aooFd2k5o+g+OuWzYTw5mzesa2hFvUTf8Asfu+VP0rP7+D99/7E1SXpp9ytRRRWHSjY1ScUApC+qc5rXPGEW4jTX+Qrpur80/T+qsT/wCbH+zJ/wAoKarcezm1O5PlcIwRsQis1sqsQGa5sLKXuddNK7bs/NP0/qpDpTo2SR5Sp6jwwIy2W7qHn2iqxPUYJJoeFyPvtwfDYo7cln1clAp4rtGIynbqR6sqCAYtR28TWFVoGAuZrAcSRYD+Oas7q/NP0/qqKBiWaUKZMygL7xSoJwsTZV4dbasGzWtbNqLlT3fD4kPEVLkbYlyXuAhn1GXMBYQ2sLP26K3WYKRga4G21N7C3G3G3W1rO6vzT9P6qkR4fEZDlE6ktKSskocgZVChW2jfAnUizMeAtbrBhcRmDXkABiyq0gNlOImzZ9TnYQGIEktrwJYXAUt1fmn6f1VndX5p+n9VK/Z+KZYzvJJa446/sqGsdo+hbMRqOOijhVOgnxQsZHAexAS5tq1zJx63Zb+Zrvur80/T+qsYf3sn4R/1lpqohbdX5p+n9VY3Z+afp/VTVeaXD4vI1899opUCQajLrd9rcLn/AP1tY7K3UFWFvdn5p+n9VG6vzT9P6qmYuDE3myF7FlKnNxXaKSqASi3q8wuDEeFyxOcLY3ozEvC6lpGLRlCM4UEHCODoGsCZ8gvmPbrYsWC5ur80/T+qs7q/NP0/qpPBQzjEyM5bZEHKCbi3Uy/6h6wtJeyC+bVm0qrQLbq/NP0/qrhDCxdwHtbLcgasbtqetVClcL7yX8U/70RgQNqNtwtfTh+PW0oWBjwmvxGg7QbEe12EEfwrz+4YvKSu0V2MecllYlhFlzraVfV7S5sx4G2QiyhtcJOpkyiXKZZWIEigurYnaDYkOMh2Re5JQ3Ya6DKasqiBtRteHHThpfXraaVndX5p+n9VRHwOLtdSQzFMzAgksIYkDH1iXAZXuCWB06jdlPpKOUyxmPNlut7MAB6xSxcEjODFmAFm1PAcaI77Br222otcW1F720zfcfkazuz80/T+qkukcPO0h2bOFyrbKwW7CPE6cb2zmD8bDsBpObD4lDIdo2UQ6MzA/wCkt7nPYNtM7XEY0I64HVAWd2fmn6f1VhYGIBEtwQCCBcEHgQc1R+j2mkyOpkKbRspMikBBiXzZyGtIDBkVSM+ovce2ecWBxahEXMqjDwoSHGjKkQ6oLZQQRL+x2DrMDlUWXd1fmn6f1VxjhYyMA9iFS5tq1zJx63Zb+Zrn0ZBMs0plZil2yXNwRn6hBMjG4jsD1UudTmPWpqD3sn7sX9ZaDO6vzT9P6qxur80/T+qmq5YqMsjKrFWKsFYfskjQ/wADRHEQNcjbai1xbUX4XGb7j8qzuz80/T+qvP8ASkuIiiZ5HdSykgLIq2kKTlUUk26rGIW1zZdA3Cnmw2IZzrIoLjMQ4AKbxEVyC5KWgEobRSSf2jYgtlLdn5p+n9VG6vzT9P6qkNh8Tle5lvdNA4OY3lzFLSoUSxh0DJqh0tcO1ho8RvN2vstnY9fMM+WO1hcDjtNRGvZqQQFB3dn5p+n9VG6vzT9P6qQkhmtJpMfW3OWUDPHtGIWLrgxsI8oOqag8TrR0fhsQHRpWY6oHGYFcu7LmIUdpxA48fhYE3B5oGHGW3AajtJsB7XaSB/Gs7s/NP0/qqVEJ3mkKl8gnsbuMuVcRAbIt7raMYi/xzAXOgXgmExhV7l19sraQXLbKSwLFzddrk4ZVNh1FBZaFlzdn5p+n9VZ3V+afp/VUjcp10TaD12Jb3gtd5ldHa76x7MyDLrqfZ7a9CaBXdX5p+n9VcdmVnhzNm9Y1tLW9RN95+I+VP0rP7+D99/7E1SW9PuVqKKKw6UbGqWxQAOX1Tm4GuhhFr/DX+QrTFMIgDLiAgJsC7KoJ+ALEXrtP/mx/syf8oKz0lAzxFV45ojxt7MqMf5A1uPZzanc0jhLAMsxIIBBFiCDwII4itt0bmt8hU7FYPENLJlaQKStmElhl2kBsq36rBVnucovmGrdmYMJOJUuXKgkX2lwEEk2jgtd2aMwAEhj1Tcg3JrB4xHrevPV9r2erpm1+GhB17DethhW5rfIVH6T6CkkbEZQMs91cEjrquHjCX14bRZFIPEP8K6S4bEHMo2lgs1mDr1s0sLIo9YrXCLIvFLXIVxfMAqbo3Nf5Csbu17bZr2JtpewsCbfC5HzFT1w2I19sNsSEba9RHyOOupJztnKG9mtY9Y263JsBObsocdWRUDS3kVWfDHKXEtyfVzH3g0IGYcAFbdG5r/IUbo/Nf5CojdH4sxAl3z+pDBZCRYQkPltImu1yknOCQvbchvRwghVDG5Ci5+JtqfnQIxQsXcByLBLkAXa5k4/L+Zrtujc1vkKzhveyfhH/AFkqHueLyPfNfaIVAlOujhrsZQ2W+Q6FRYA7P2o6C3ujc1vkKN1bmt8hUzF4XEkzZC2uTKc/ZtELKgEi29WHF/UkG3WYnOq+K6JxDxMpZ2LRMhG0sCDh5gdMx12hhF7k6cbZiQt7o3Nb5CsDDsSQJmuOI000vr8NCKTweGnGJZmLbLKMqlrgdVAFPrD1gwckhBfN7bcKWaCYsuyuCuKkMvWK9UzqwuAyhv8ADkAEh+AFha4Cturc1vkKwcO17bZrkEgaXIFrm33XHzFR8L0biESJFzjJCi+9uqsu1D5hnObNeLKetbL+zXQYHEqpAZ2GRgLy9YkrhSdcwN8y4m3WXjYMoYEBUXDsb2mY20NraaA2Pw0IP8RSzNkMheURquTM7FVBuW1ZmNvurl0JHIHO19oRIrkG4zbSVlGa5LERsnEk2YXNzc8emOjmnzqguQWPtZeMGJjF9RcZnUWOmp7L0FXdG5rfIVh8OwBJmYAAkk2AAGpJPYKlyYLE3n6z2N8gVrXG0DKF9cLERgqbbG9z1ibOMYjCYk+yXucM6+90WTZsFsc+rZ8puVPadpplIVt0bmv8hRujc1vkKmtgp2kYFpApluxEtsybbMuQBroBD1SAFJPC561Z6OwuJEyNKxyiNM2twTsgrKfWWvtbtcR3t+3bqUFHdG5rfIUbq3Nf5CpmKwuJM0hXNsyo0EhBa0kJsl3sjGMTrcBLEi7HRh1OGmzdXaD1JEZMoKxtaT3gudo1zHrlb2T1v/IHt1bmv8hRujc1vkKkQYDE5VJeS4EpAL262bD5Q3rZMwss56zsOtbS4UZkwOJCMFLsWyHrSto2ea9irqQuUwaBl0BPWIKuLK26tzW+QrjHCxkYByLKlyALtcycfwt/M1Ik6OxQhfZ5hKz5y210L7vEL2EgFtorix6ug6jKbi9D76X8I/6y0GN0fmv8hRuj81/kKaoohbdX5r/IVjdG5rfIV0xysYpBH7ZjkCWNusVIXXs1trUh+j8QubI8h9oDNLfq7KM6XOjGXa68RcAELYAqk2HYC5mYD4mwHwrO6NzX+QqWuBxOlncLfNlMl2W0rBUZsxzepcX1N2j4kkGs4fo/EKVJeQn1JOaW4zF5BLpexGz2QAsR2gZrmgp7o3Nb5Csbu17bZr2vbS9uF7fjUSDo7F7LrPJnCzkest6zJEI7+sfMudZGsWtrYqActUuiMG8TEHMEviCAXzXLYmSRW1YnVGHHXsoGt2bmt/KtTCdTtjZfa4dXQNr8NCDr2GoMnRGIkzbUMR60LaU6Z4J42JJk1BYxgWA0NwidYBqXAYkhsjOoK2CmTrLlw8WSzZjY7YSBjc3vqba0LK26NzW+Qo3R+a/yFMrwF6zRCu6PzX+Qrlsis8N2LXkbj2eom/8A7/Kn6Vn9/B++/wDYmqS9NPuVqKKKw6UfGqWxQUEr6pzcAX0MItcg6a/yHwrbc25sn5fDRP8A5sf7Mn/KCmq3Hs5tTuK7m3Nk/L4a5YlRGuaSdkW4F2KKLngLlafpTpPCtIECMVIlRiwy3AF7kZgQTr2g8arzLmdAm0OJ6lr5s0eW17Xva1rgimRhDzZPy+GouJ6CmZbElj12Jz5c0hE42mVbAXDx3FrDUa2rp6NxF5bs1itlCva4zoVA9ZpZFZTbZXzHrG+dSqr4UgEmVwACSTlsANSfZrO5tzZPy+GpU2AxBtlLA7vIt9q1lfI4W3X9rMUNyG4E5xYBr4oFdzbmyfl8NG5tzZPy+GmqKInxQEu4zsLBNRlu1zJx0+7+tdtzbmyfl8NGH97J+Ef9ZaaqBXc25sn5fDRubc2T8vhpqiqFdzbmyfl8NZ3NubJ+Xw0zRQK7m3Nk/L4aNzbmyfl8NNUUC25tzZPy+GuEMBLuM7C2UXAW7atqdKoUrhfeS/in/eoDc25sn5fDRubc2T8vhpqiqFdzbmyfl8NG5tzZPy+GmqKBXc25sn5fDRubc2T8vhpqigV3NubJ+Xw0bm3Nk/L4aaooFdzbmyfl8NcY4CZGGdhZU1AW7XMnHTst/WqFKwe9k/di/rLUBubc2T8vho3NubJ+Xw01RVCu5tzZPy+Gjc25sn5fDTVFArubc2T8vho3NubJ+Xw01RQK7m3Nk/L4aNzbmyfl8NNUUCu5tzZPy+Gjc25sn5fDTVFArubc2T8vho3NubJ+Xw01RQK7m3Nk/L4a5bIrPDdma8je1bS0E3CwHx/lT9Kz+/g/ff8AsTVJemn3K1FFFYdKD0riTHiQQAWMZRQeGZ5MOgv912Faf/I47ZuvltHa65ScxlAN2IFvVNa9r20vmW/TpTDbTEgA2IjLKbXsySYd1JHaLqNK6HoaLLlAYDKi9V2ByqXIFwb/AOo/43+4VuHNqWu0bpyMMykPddNUIzNeMZVvxN5YxrYXa19GtpL9oIwNA5bZyPlsAepnBU3PHNGwuLgW1NiCcw9ARguSCcx0sWAQWjsFAOhBiQ5hY9VfhXU9DRHKCGIUNoXaxLZiWIvZmJdzmOt2NVj0Yh6XRnSMhld0DgG3aua3G5sL62y6EXuLVpiOm1WQxj2w8IsdLq8sUTMADfTarxABuLXFzXWLoeNXWQA5lAAJZj+wIrkE2LFAASdeqKwehotoZMpzEg+01r7RJdFvYXeNGOmtj8TQ9HRseA5SzkhQWKqSFuCwBtrcgG1gewcSAUV+08R1s2QJIzPdSFKNGuS6sQSdqpuDYXFzxs9L0ajsWYE5lKsMzZWBBXrKDZuqxFyO2uC9Awi/VY3D3u7knNs7kktxvFGQewjTiaHo4L9p4zmNmyKsRzXWzM8ksOQHNluHiIvfL99rE5k+08AXPdsvq7NYBTnj2wszEAnZ3bj2fEgFhuhoyNc/soL53v1HaRWvmvmDOxzcda2foeMi1mHWVrh2DXVNkCGBv7HVOutz8aHozhHBkkI4FYiPwJkIpulcMLSSfhF/WSmqIKmf/IorftXEmQrYXBtfhfjb9n2+zLfSqdTl+z8IUoFYK1swDvqAuQKet7OXq5eFhQZl6eiXaXv6tgp4C7FsgFyRl62nXyg8Rca0viPtREsbOgd7RlxYWDeqM4UMdLlAx+4KfiuZyXoiNixYMS1tc7XWzB+pr1Osqnq21ArWXoWJlKspIPHrNf3TQcb392zD+N+OtF9G0HS8bzNCD11BJBt2ZbiwNxbOnEW10J1pyl4cAiOzrmzNx6zEX0ucpNrnKLm1zamKIKVwvvJfxT/vTVK4X3kv4p/3oGqKKKDlisSI0Z24KNbfL+p4mwHEkDWuEPSiuVCrIborEhbhQ2YLmsTxyNYrcG172IJZmiDqVN7EW0JB/gRqKWj6IjUggHRSpGZrOCWbri9nOaRzc31c0C8f2jiYaZ9NqTZc2URqjNmKkgaSp2/tW46V1HTcfqr5htSAt7WuWCAXDWa7EDqZuIJsNazh+hIo75Va5DgnO5PWWNTqWuNIYxpwy6cTWB0HF1Tla6MGBLtcsH2oLG/XIfXW/E/Gi+h+iiiiCpmI6QWF3Z72OxUWtxJmPEkAaA8TrwGpANOp74RZXkVs1rReyzKeMo4qRpYnSg0b7QIqs0iuirK8dzb9kA5tSOw+z7Whspsbbr07GXCWkvnK3KHKDtdhcn4GXqj48RoCQTdAwuCrKbEsbB2HtBVKix0U5EOXhdQa7ei473y63DcTxE28Dt5hv/LhpRfQqftDHeOwYq6bQvawRDE0wJHE3VDoOFO4TGCUEgMCDZlYWINlaxsSPZZToe343FLR9AwrwVrcLF2Iy5GjyWJtkyuwy8NfuFd4MAI7ZGYC7FrsWLkqFBZmJJsFW34Ch6OHppC2UZgdpkuymzESiBsvxs7KL8OsONiBy/8AksNievoXzWW+UIquzNlJygKwOuvZbNZT1g6ERSzNdiZHe5LWGabbgAXsNQl7e1kF6I/s/CqsoU2ZXU3dj1WRYyNTp1EUC3C2lD0axdOqbZldSZJEsQDbJMcOGYg8C9hpc6/AXrfGdMJG2Q5s2ZBlCkkhioDAA3IJYLfhm0rY9DxXBsbh3f2msS0m1NxfUbTrAHQHhXWbo9HbOy3ayC+o9hxKvD4OoP8ACh6Fl+0ERKWJIdlVW0ylmyWAJPW1kUdW9je9gL1pN9o4kjEr5lRvZLADMuUvnUk2Iygm183/AK30rt6Dh6lktkYMtmYC4k2ouAdQHFwDoOHDSgdCRZQtnspuvrHuotlyqc11XKSMo0tQ9HXpHG7GJpMpfLl6q2ubsF7fxv8AwrhN05Gme+bqZtbABsriJspJAFnIUlso7b21piXBB1kRyzK54XIyjKospWxGq5vxY1zPRMd2PWBbNqHYZczB2yWPUu4DG1rnjQaN05GCQcwtEZWJX2UC5ySPa4dtst9L3IFc8Pj1nkgdOG1lU6g2IhluLqSD/AkV2PQsRsCpKhCgUsxWxUoere18rML8bMa1XDiOXDquY+skN2YsSTDNqWYkmpL00+5booorDoSZ/wDNj/Zk/wCUFNUnjQTigFIB2TnMQTpeHS2YDiQf4VsYpOYn0Hx1uPZzancSxT4gSuUzlLlVQKlrbsXzBiOO2CrqbakEa6L4PEYkmHOJLbVgwyi5TMLM7bIaZCTYiI6drdWquxk5i92fHRsZeYvdnx1WLoZjxEmRnEpKdYqUQDa7GW4UFLFVk2eRtdT7TdnXCNimC7QPYND1SinMN7ILElFNxCA2iqRcGwIqvsZeYvdnx0bGTmJ9B8dC6BisdiosPd2cNsc+bJHm2m7lyuXLbKJBrpp2mm2mxOaW+cIHsMqZmCbYANGDHZjscxIBk17FPVNGTBu4AZo2AIIzRXsRwIu+hHxrfYy8xe7PjoXKdDM+d8+h2eGLj/8AKRIGuBwbZiC4+8fGqtKCCQftoL6+74nhf2/wrOxl5i92fHRBh/eyfhH/AFlpqp8SOXcBlBATMcpObWS2mfS3/wB122MnMX6D46gaopXYy8xe7Pjo2MvMXuz46oaopXYy8xe7Pjo2MvMXuz46BqildjLzF7s+OjZScxPoPjoGqVwvvJfxT/vRsZOYvdnx1xhjcu4DKCMuY5Scxu+ts+lBQopbYy8xe7PjrGxl5i92fHQNUUqYZOYv0Hx0bGXmL3Z8dA1RSuxl5i92fHRsZeYvdnx0DVFLbGXmL3Z8dY2MnMXuz46BqlYPeyfuxf1lo2MnMXuz464xo5kYBlBCpmOUnNcyW0z6Wt/OoKFFK7GXmL3Z8dGxl5i92fHVDVFK7GXmL3Z8dGxl5i92fHQNUUrsZeYvdnx0bGXmL3Z8dA1RSuxl5i92fHRsZOYvdnx0DVFK7GXmL3Z8dGxl5i92fHQNUUrsZeYvdnx0bGXmL3Z8dA1Ss/v4P33/ALE1Gxl5i92fHXLIwnhzsG9Y1rLlt6ia/wC0b9nyqS9NPuW6KKKw6Umf/Nj/AGZP+UFK47D3lzNEZQY0WO3+m4aQs2bjFcNH1xr1PiADQxfRrtJtEdV6ttUZjra+okUa5V7OytPR03OTum86tRLxqomZvCRNHiGc6OQJswzBQoyytsyh7Rsspbjr8OFc03socpkuEnK5wgLPs4MitpoNoZ7WtcKOy17fo6bnJ3TedR6Om5yd03nVbpt1EYjNu2pfPnGthtBHtBewIF3EWa11BvbSpIw2K2ZjAfI0GI6pUAsX3g2YWsrEtERqOJFuNvSejpucndN51Ho6bnJ3TedS5t1I6piEdAivlOIkL+zlyPiWLEi1/dkEajjcA2atsZiMQZ5VgLHKnVBCbMEwOwuTrm2ux4m1i3/tat6Om5yd03nUejZubH3TedS5tyhLhZ3aNmVmIOhYWIAmhYZrgH9ljqBoOHAml0AZtmd4vmzC1xYjqrm7BcZ89tOFuI1Lfo6bnJ3TedR6Om5yd03nUum3UnY0vtGybS2aPPsgC9rT2sGBHt5L/dfsrnK+JEiZVfLt+t7AXZmZQxYAa+rJN7j7rkGqa9FSgkiWO5tc7JtbXt/rfea29HTc5O6bzqXXblCJxYiW5lLbOIkhUzbUxNdSALBBKEB00BOtdNlOua21ttMSWNlLBWxUTDZm2vqTIQBfUfEACz6Om5yd03nUejpucndN51Lm3UQhabbJfaZLLfMFtl2TXLFRpJtcmgPC+nGukLTby+bNs7Na4GS1o8mU2uWvtb69g+6m/R03OTum86j0dNzk7pvOpdNupFjxGIcSldqRtJVB6gtlxLoNmQpJAjWx0J07K44XC4gukjxkOdiZNF0JHRgk+I/0p+HDZm3AV6AdGzc2Pum/HnUejpucndN51Lrt1POomKAdvXZ2WEMQq32ixzHKuljGJWXX/wATxsL030mZ7tsL5swzFRexyyZdLG4z2vwFuJHGq/o6bnJ3TedWq9FSgkiWO5tf1Ta2v/8Am+80ubdSXiY52kYHa5RPh2GWwGUToSALajJmJIY6KbgE5a0i3sNFmLEFQWuF45nzKcq2FkEeUkg3JPWNxVn0dNzk7pvOo9HTc5O6bzqXNupCaPFiI6u7bMjKyx6lsIzk2CgX3gKoHDUi1jetmhnUxBVka2KmYl8psrYputqt7bF2INxodLnSrfo6bnJ3TedR6Om5yd03nUubdRLH7XaOF2lticgVVKF8smbPmHx2dh23PHWk2bFGUqBIqHZDN1Dl9dhwcoK2HqjMf2uHYRarPo6bnJ3TedR6Om5yd03nUubdSDi0xToyetuYZl6oUX9XOAS1tJC2wtw4nTjZyPbCUX2wTPcFVTMfV4bLtLj2ff3JtqLdgFUvR03OTum86j0dNzk7pvOpc26nn0hxUUQRM9rRE6C633jMq5VJsCuH7Dox11JFvBXztm9rZwZuzresvoCba37TXX0dNzk7pvOrUdFSgkiWO5tc7JtbXt/rfefnS6bdRmiuHo6bnJ3TedR6Om5yd03nUubVTvRXD0dNzk7pvOo9HTc5O6bzqXNqpy6SSRtmI2ZbyHOUy3CbKU/tA2u4jF+OtSs+La/vFYpFeyplW+wuVuCMwJxFwb6AacKtejpucndN51Ho6bnJ3TedS5t1JSx4kODmkI2jaEJbLvWRRot7buS3xOh7LUqwxbFjka6F2iL5TZjh8Sh1AAsHMQ4W61wSDer/AKOm5yd03nUejpucndN51Lrt1OXRG02Q2ty12tmFmy3OW+g1t8QD91OVw9HTc5O6bzqPR03OTum86l02qneiuHo6bnJ3TedR6Om5yd03nUubVTvSs/v4P33/ALE1b+jpucndN51Zi6LfaI7yK2QkgCMrclHTiZG065PDsFSZaoomJvKlRRWay9n/2Q=="/>
          <p:cNvSpPr>
            <a:spLocks noChangeAspect="1" noChangeArrowheads="1"/>
          </p:cNvSpPr>
          <p:nvPr/>
        </p:nvSpPr>
        <p:spPr bwMode="auto">
          <a:xfrm>
            <a:off x="63500" y="-657225"/>
            <a:ext cx="3362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APG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369290" cy="29852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7584" y="4509120"/>
            <a:ext cx="701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Il punteggio di Apgar si calcola al 1° ed al 5° minuto. Un punteggio finale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da 7 a 10 indica un neonato in buone condizioni. In ogni caso va </a:t>
            </a:r>
            <a:r>
              <a:rPr lang="it-IT" dirty="0" err="1" smtClean="0">
                <a:solidFill>
                  <a:srgbClr val="7030A0"/>
                </a:solidFill>
              </a:rPr>
              <a:t>attibuito</a:t>
            </a:r>
            <a:endParaRPr lang="it-IT" dirty="0" smtClean="0">
              <a:solidFill>
                <a:srgbClr val="7030A0"/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</a:rPr>
              <a:t>Ogni 5 minuti fino a normalizzazione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5517232"/>
            <a:ext cx="397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Se &lt; 7 procedere a rianimazione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Se &lt; 4 procedere a rianimazione urgente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1472585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990033"/>
                </a:solidFill>
              </a:rPr>
              <a:t>Farmaci</a:t>
            </a:r>
          </a:p>
          <a:p>
            <a:pPr algn="ctr"/>
            <a:endParaRPr lang="it-IT" sz="2800" dirty="0" smtClean="0">
              <a:solidFill>
                <a:srgbClr val="990033"/>
              </a:solidFill>
            </a:endParaRPr>
          </a:p>
          <a:p>
            <a:pPr algn="ctr"/>
            <a:r>
              <a:rPr lang="it-IT" sz="2800" dirty="0" smtClean="0">
                <a:solidFill>
                  <a:srgbClr val="990033"/>
                </a:solidFill>
              </a:rPr>
              <a:t>Gli </a:t>
            </a:r>
            <a:r>
              <a:rPr lang="it-IT" sz="2800" u="sng" dirty="0" smtClean="0">
                <a:solidFill>
                  <a:srgbClr val="990033"/>
                </a:solidFill>
              </a:rPr>
              <a:t>analettici respiratori </a:t>
            </a:r>
            <a:r>
              <a:rPr lang="it-IT" sz="2800" dirty="0" smtClean="0">
                <a:solidFill>
                  <a:srgbClr val="990033"/>
                </a:solidFill>
              </a:rPr>
              <a:t>non trovano</a:t>
            </a:r>
          </a:p>
          <a:p>
            <a:pPr algn="ctr"/>
            <a:r>
              <a:rPr lang="it-IT" sz="2800" dirty="0" smtClean="0">
                <a:solidFill>
                  <a:srgbClr val="990033"/>
                </a:solidFill>
              </a:rPr>
              <a:t>indicazione nella rianimazione primaria del</a:t>
            </a:r>
          </a:p>
          <a:p>
            <a:pPr algn="ctr"/>
            <a:r>
              <a:rPr lang="it-IT" sz="2800" dirty="0" smtClean="0">
                <a:solidFill>
                  <a:srgbClr val="990033"/>
                </a:solidFill>
              </a:rPr>
              <a:t>neonato perché privi di azione su </a:t>
            </a:r>
            <a:r>
              <a:rPr lang="it-IT" sz="2800" u="sng" dirty="0" smtClean="0">
                <a:solidFill>
                  <a:srgbClr val="990033"/>
                </a:solidFill>
              </a:rPr>
              <a:t>centri non</a:t>
            </a:r>
          </a:p>
          <a:p>
            <a:pPr algn="ctr"/>
            <a:r>
              <a:rPr lang="it-IT" sz="2800" u="sng" dirty="0" err="1" smtClean="0">
                <a:solidFill>
                  <a:srgbClr val="990033"/>
                </a:solidFill>
              </a:rPr>
              <a:t>stimolabili</a:t>
            </a:r>
            <a:endParaRPr lang="it-IT" sz="2800" u="sng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260648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Richiede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Adeguate conoscenze sulla gravidanza, sul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parto, sul feto e sul neonato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Adeguata preparazione di tutto il personale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coinvolto e definizione di </a:t>
            </a:r>
            <a:r>
              <a:rPr lang="it-IT" sz="2800" dirty="0" smtClean="0">
                <a:solidFill>
                  <a:srgbClr val="990033"/>
                </a:solidFill>
              </a:rPr>
              <a:t>“chi fa che cosa e 	quando lo fa”</a:t>
            </a:r>
          </a:p>
          <a:p>
            <a:endParaRPr lang="it-IT" sz="2800" dirty="0" smtClean="0">
              <a:solidFill>
                <a:srgbClr val="990033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Corretta valutazione dell’emergenza: se questa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non è trattata adeguatamente, tende 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peggiorare e difficilmente si risolve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spontaneamente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2276872"/>
            <a:ext cx="5185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Rianimazione del neonato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692696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neonato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NON Indicazione</a:t>
            </a: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Non è indicata quando la gravidanza, il peso alla nascita o associate anomalie congenite lasciano presupporre la </a:t>
            </a:r>
            <a:r>
              <a:rPr lang="it-IT" sz="2800" dirty="0" smtClean="0">
                <a:solidFill>
                  <a:srgbClr val="FF0000"/>
                </a:solidFill>
              </a:rPr>
              <a:t>rapida morte del neonato </a:t>
            </a:r>
            <a:r>
              <a:rPr lang="it-IT" sz="2800" dirty="0" smtClean="0">
                <a:solidFill>
                  <a:srgbClr val="002060"/>
                </a:solidFill>
              </a:rPr>
              <a:t>e quando una 	</a:t>
            </a:r>
            <a:r>
              <a:rPr lang="it-IT" sz="2800" dirty="0" smtClean="0">
                <a:solidFill>
                  <a:srgbClr val="FF0000"/>
                </a:solidFill>
              </a:rPr>
              <a:t>morbilità troppo elevata </a:t>
            </a:r>
            <a:r>
              <a:rPr lang="it-IT" sz="2800" dirty="0" smtClean="0">
                <a:solidFill>
                  <a:srgbClr val="002060"/>
                </a:solidFill>
              </a:rPr>
              <a:t>si è manifestata nei pochi casi sopravvissuti quali l’estrema prematurità, età </a:t>
            </a:r>
            <a:r>
              <a:rPr lang="it-IT" sz="2800" dirty="0" err="1" smtClean="0">
                <a:solidFill>
                  <a:srgbClr val="002060"/>
                </a:solidFill>
              </a:rPr>
              <a:t>gest</a:t>
            </a:r>
            <a:r>
              <a:rPr lang="it-IT" sz="2800" dirty="0" smtClean="0">
                <a:solidFill>
                  <a:srgbClr val="002060"/>
                </a:solidFill>
              </a:rPr>
              <a:t>. &lt;23 sett., peso&lt;400 g), l’</a:t>
            </a:r>
            <a:r>
              <a:rPr lang="it-IT" sz="2800" dirty="0" err="1" smtClean="0">
                <a:solidFill>
                  <a:srgbClr val="FF0000"/>
                </a:solidFill>
              </a:rPr>
              <a:t>anencefalia</a:t>
            </a:r>
            <a:r>
              <a:rPr lang="it-IT" sz="2800" dirty="0" smtClean="0">
                <a:solidFill>
                  <a:srgbClr val="002060"/>
                </a:solidFill>
              </a:rPr>
              <a:t> e </a:t>
            </a:r>
            <a:r>
              <a:rPr lang="it-IT" sz="2800" dirty="0" smtClean="0">
                <a:solidFill>
                  <a:srgbClr val="FF0000"/>
                </a:solidFill>
              </a:rPr>
              <a:t>alcune anomalie cromosomiche </a:t>
            </a:r>
            <a:r>
              <a:rPr lang="it-IT" sz="2800" dirty="0" smtClean="0">
                <a:solidFill>
                  <a:srgbClr val="002060"/>
                </a:solidFill>
              </a:rPr>
              <a:t>quali la </a:t>
            </a:r>
            <a:r>
              <a:rPr lang="it-IT" sz="2800" dirty="0" err="1" smtClean="0">
                <a:solidFill>
                  <a:srgbClr val="002060"/>
                </a:solidFill>
              </a:rPr>
              <a:t>Trisomia</a:t>
            </a:r>
            <a:r>
              <a:rPr lang="it-IT" sz="2800" dirty="0" smtClean="0">
                <a:solidFill>
                  <a:srgbClr val="002060"/>
                </a:solidFill>
              </a:rPr>
              <a:t> 13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71600" y="76470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neonato</a:t>
            </a:r>
          </a:p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Indicazione</a:t>
            </a:r>
          </a:p>
          <a:p>
            <a:pPr algn="ctr"/>
            <a:endParaRPr lang="it-IT" sz="2800" b="1" dirty="0" smtClean="0">
              <a:solidFill>
                <a:srgbClr val="00B05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E’ indicata quando esiste </a:t>
            </a:r>
            <a:r>
              <a:rPr lang="it-IT" sz="2800" dirty="0" smtClean="0">
                <a:solidFill>
                  <a:srgbClr val="00B050"/>
                </a:solidFill>
              </a:rPr>
              <a:t>un’alta possibilità di</a:t>
            </a:r>
          </a:p>
          <a:p>
            <a:r>
              <a:rPr lang="it-IT" sz="2800" dirty="0" smtClean="0">
                <a:solidFill>
                  <a:srgbClr val="00B050"/>
                </a:solidFill>
              </a:rPr>
              <a:t>	sopravvivenza e una morbilità accettabile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Nella </a:t>
            </a:r>
            <a:r>
              <a:rPr lang="it-IT" sz="2800" dirty="0" smtClean="0">
                <a:solidFill>
                  <a:srgbClr val="00B050"/>
                </a:solidFill>
              </a:rPr>
              <a:t>prognosi incerta</a:t>
            </a:r>
            <a:r>
              <a:rPr lang="it-IT" sz="2800" dirty="0" smtClean="0">
                <a:solidFill>
                  <a:srgbClr val="002060"/>
                </a:solidFill>
              </a:rPr>
              <a:t>, la sopravvivenza è al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limite, la morbilità è relativamente alta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l’anticipato danno per il bambino è 	elevato, la </a:t>
            </a:r>
            <a:r>
              <a:rPr lang="it-IT" sz="2800" dirty="0" smtClean="0">
                <a:solidFill>
                  <a:srgbClr val="00B050"/>
                </a:solidFill>
              </a:rPr>
              <a:t>volontà dei genitori</a:t>
            </a:r>
            <a:r>
              <a:rPr lang="it-IT" sz="2800" dirty="0" smtClean="0">
                <a:solidFill>
                  <a:srgbClr val="002060"/>
                </a:solidFill>
              </a:rPr>
              <a:t>, rispetto 	all’inizio della rianimazione, deve essere 	tenuta in considerazione e accettata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neonato</a:t>
            </a: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Sospensione</a:t>
            </a:r>
          </a:p>
          <a:p>
            <a:pPr algn="ctr"/>
            <a:endParaRPr lang="it-IT" sz="2800" b="1" dirty="0" smtClean="0">
              <a:solidFill>
                <a:srgbClr val="C0000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Nei </a:t>
            </a:r>
            <a:r>
              <a:rPr lang="it-IT" sz="2800" dirty="0" smtClean="0">
                <a:solidFill>
                  <a:srgbClr val="990033"/>
                </a:solidFill>
              </a:rPr>
              <a:t>neonati senza attività cardiaca per 10 min </a:t>
            </a:r>
            <a:r>
              <a:rPr lang="it-IT" sz="2800" dirty="0" smtClean="0">
                <a:solidFill>
                  <a:srgbClr val="002060"/>
                </a:solidFill>
              </a:rPr>
              <a:t>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manovre </a:t>
            </a:r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r>
              <a:rPr lang="it-IT" sz="2800" dirty="0" smtClean="0">
                <a:solidFill>
                  <a:srgbClr val="002060"/>
                </a:solidFill>
              </a:rPr>
              <a:t> attivate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Continuare la rianimazione oltre 10 min, senza 	ripresa del battito cardiaco, deve considerare 	l’eziologia dell’arresto cardiaco, l’età 	gestazionale, la comparsa di complicanze, il 	ruolo terapeutico dell’ipotermia e la </a:t>
            </a:r>
            <a:r>
              <a:rPr lang="it-IT" sz="2800" dirty="0" smtClean="0">
                <a:solidFill>
                  <a:srgbClr val="990033"/>
                </a:solidFill>
              </a:rPr>
              <a:t>volontà dei 	genitori</a:t>
            </a:r>
            <a:r>
              <a:rPr lang="it-IT" sz="2800" dirty="0" smtClean="0">
                <a:solidFill>
                  <a:srgbClr val="002060"/>
                </a:solidFill>
              </a:rPr>
              <a:t> sul rischio accettabile di morbilità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Laptook</a:t>
            </a:r>
            <a:r>
              <a:rPr lang="en-US" sz="1200" i="1" dirty="0" smtClean="0">
                <a:solidFill>
                  <a:srgbClr val="00B050"/>
                </a:solidFill>
              </a:rPr>
              <a:t> AR, et al. Outcome of term infants using </a:t>
            </a:r>
            <a:r>
              <a:rPr lang="en-US" sz="1200" i="1" dirty="0" err="1" smtClean="0">
                <a:solidFill>
                  <a:srgbClr val="00B050"/>
                </a:solidFill>
              </a:rPr>
              <a:t>apgar</a:t>
            </a:r>
            <a:r>
              <a:rPr lang="en-US" sz="1200" i="1" dirty="0" smtClean="0">
                <a:solidFill>
                  <a:srgbClr val="00B050"/>
                </a:solidFill>
              </a:rPr>
              <a:t> scores at 10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minutes following hypoxic-ischemic encephalopathy. Pediatrics.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2009;124:1619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5273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La valutazione del rischio della morbilità e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mortalità dovrebbe considerare i dati attualmente disponibili per la specifica condizione e/o popolazione.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Le decisioni dovrebbero considerare i cambiamenti nella pratica clinica che si possono verificare nel tempo</a:t>
            </a:r>
          </a:p>
          <a:p>
            <a:endParaRPr lang="it-IT" sz="2800" dirty="0" smtClean="0"/>
          </a:p>
          <a:p>
            <a:r>
              <a:rPr lang="en-US" sz="1200" i="1" dirty="0" smtClean="0">
                <a:solidFill>
                  <a:srgbClr val="00B050"/>
                </a:solidFill>
              </a:rPr>
              <a:t>Tyson JE, et al. Intensive care for extreme prematurity–moving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beyond gestational age. N </a:t>
            </a:r>
            <a:r>
              <a:rPr lang="en-US" sz="1200" i="1" dirty="0" err="1" smtClean="0">
                <a:solidFill>
                  <a:srgbClr val="00B050"/>
                </a:solidFill>
              </a:rPr>
              <a:t>Engl</a:t>
            </a:r>
            <a:r>
              <a:rPr lang="en-US" sz="1200" i="1" dirty="0" smtClean="0">
                <a:solidFill>
                  <a:srgbClr val="00B050"/>
                </a:solidFill>
              </a:rPr>
              <a:t> J Med. 2008; 358:1672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 </a:t>
            </a:r>
            <a:r>
              <a:rPr lang="en-US" sz="1200" i="1" dirty="0" smtClean="0">
                <a:solidFill>
                  <a:srgbClr val="00B050"/>
                </a:solidFill>
              </a:rPr>
              <a:t>Paris JJ. What standards apply to resuscitation at the borderline of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gestational age? J </a:t>
            </a:r>
            <a:r>
              <a:rPr lang="en-US" sz="1200" i="1" dirty="0" err="1" smtClean="0">
                <a:solidFill>
                  <a:srgbClr val="00B050"/>
                </a:solidFill>
              </a:rPr>
              <a:t>Perinatol</a:t>
            </a:r>
            <a:r>
              <a:rPr lang="en-US" sz="1200" i="1" dirty="0" smtClean="0">
                <a:solidFill>
                  <a:srgbClr val="00B050"/>
                </a:solidFill>
              </a:rPr>
              <a:t>. 2005; 25:683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2330877"/>
            <a:ext cx="5066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LA MALATTIA DELLE MEMBRANE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IALINE POLMONARI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63888" y="11663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MIP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img.medscape.com/pi/emed/ckb/radiology/336139-409409-8787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895165" cy="2808312"/>
          </a:xfrm>
          <a:prstGeom prst="rect">
            <a:avLst/>
          </a:prstGeom>
          <a:noFill/>
        </p:spPr>
      </p:pic>
      <p:pic>
        <p:nvPicPr>
          <p:cNvPr id="54276" name="Picture 4" descr="Moderately severe respiratory distress syndrome (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296064" cy="2900536"/>
          </a:xfrm>
          <a:prstGeom prst="rect">
            <a:avLst/>
          </a:prstGeom>
          <a:noFill/>
        </p:spPr>
      </p:pic>
      <p:pic>
        <p:nvPicPr>
          <p:cNvPr id="54278" name="Picture 6" descr="Severe respiratory distress syndrome (RDS). Reti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091867" cy="2736304"/>
          </a:xfrm>
          <a:prstGeom prst="rect">
            <a:avLst/>
          </a:prstGeom>
          <a:noFill/>
        </p:spPr>
      </p:pic>
      <p:sp>
        <p:nvSpPr>
          <p:cNvPr id="54280" name="AutoShape 8" descr="data:image/jpeg;base64,/9j/4AAQSkZJRgABAQAAAQABAAD/2wCEAAkGBhQSERUUExQWFRUWGCAaGBgYGCAdHRsdIB4cIBwgHyEhHCYgIRwjIB4cHy8gJCcpLC0sIB8xNTAqNSYrLCkBCQoKDgwOGg8PGiwkHyQvLCwsLC4vKiwsMSwsLCwsLCosLC0sLCwtLCwsLCwsLCwsLCwpKSwsLCwsLCwsLCwsLP/AABEIAKwBJAMBIgACEQEDEQH/xAAbAAACAgMBAAAAAAAAAAAAAAAFBgMEAQIHAP/EAD0QAAICAAUCBQIFAgQFBAMBAAECAxEABBIhMQVBBhMiUWEycRQjQoGhkbEHM8HRUmJy4fEVFkPwJTSyJP/EABoBAAIDAQEAAAAAAAAAAAAAAAECAAMEBQb/xAAxEQABAwMDAgUDAwQDAAAAAAABAAIRAyExEkFRYfAEInGBoRORsSPB0RQy4fEFM0L/2gAMAwEAAhEDEQA/AOndYQvGyq2lq2OOLdY6Xm1zIdgDR/VRH73wPnHWpepB28tWGrewdiNvb/XHKPEqyNOyyyEFdwOxv78i8MQYWrwhcQW6oHESimS8Sww/5VazQLgekcXjTqn+IWYWRBC6SKwu1Br2og8YCJ0pYorLBFcWwO41b19geNseyUcdUi1bUSew9/kb9sAmMrbTpUwLD79yfayuQ/4nZxGIKijex7fY329sNnTf8SSQistsRR+/vhJHQG3Z92J2K7ivfj2w3dD8HegNVdxf++Fpl3/rCld/hg2YHTZF8n/iUPM0SrpN871i7/78jJZC6qwBr2OEPr2QUzhCp9FKQv8ANXghN/huQjMshYstqCK/bb+mLjpiVmeyg2Ndp4Tfk/GILqpIYML1Dt8H2wb6X4ginsI4JHbHHfDWTZWdGQt6T3r1dv6b4u5DOLkCktk6waXivf8AodsAgRKL/DMJLGSTsuyaqwueNOqwrD5cr6BKdF+xPBPx84Wj/iCuY0ohKMeb4/8AGE7receaapGDgDbuCL/vgaZujR8C7V+pbvlX+kfi4WZSVkUWEfT6gymvVwSpHff4wf6911JYwkZi1ONOiUfxvtR43xV6J1jy5osozKPyNdsP12Cqkn/l98SeKOhxwxPJZFSXbb6ARdAivSf03e+GgbrNANSHD3t82W/SMi5TSVKMqCMhTaAWWG17c0edqxSggny7SIzj1IQgdfTrJBABG4BFgYJ+EM15qK8b3a22oe2wJ+4/tjzTnqF+QV0pswZe92pG90R/bEJMoXBMnyhCUzUsGvz1B1pp1b9hYv8ApRxLk+qOxSINRIA08dtwL3xfy07TH8NN9a6gykFqobHV7EGxYsYBZbp0cEpTQZfKJJDH1Jq29Le2JF7rUypILYk8pqk1Cxq3G9dvvXtXf3wRim0qWFHUdJ79ufg1hb6N4ojVZIc444FMOd2NAH4AF/OCfT83l8trgXU9AyksLFDuMG+EjgcEfwrOc6EMzG9WtKQNR5JP/YYD5eKHJJ5tgE7UNjV7mv6YL+H/ABZHmIFcI5DEgBtuDhOOid2zhU+autWXlEKnuOxrfAv7KMLsdei6Fk+oKyDVshH1H5HY9sB8x1BIJAgf/NIVVve+5v2qsDczMJopyJPyzs6EgBQqg0vsa3wqaKlSNSXV1M1k6mXYHjkWOwwwaNk7aYEl1u+/8J76hlWzSozkxsE2U7EMODsd9QF/GB/TTINTLtGm9nYsedifsBirmp3CK5Yt50mmI8+kqGVnHKk7g+1VgJkMpO3niOQEKzREk6iNQsEdqO+HwISMDS3PwnXpefaWQyTujIwPloAO2+od9sa9Yz7SF4Y3jV9IaNSd6ruP2P8AXFEeHiuREUQGqirUaNmvpPIsH++Ns/1JMv5JkiHnNHRcC6A20huzHCaRNlTA1eXPt/ChzXWSD5SCz2J322LV/a8H+gM6ZXU49ZkYsPi9h9htvgNmPJzEGhTpZpBHYNH0kHZhuRffF7rkH5C6mZSm7aDuP9t9zeFsTdXVXl4DNMJnzD64SVbcrYI7bbYWsj1GMloJ6VydG4rXYJH2asE/Dz60WQgpsLHZthR/YAYEjoAWbMSOBIHdZEcn6SDx/P8ATBgCQsIi7T2fVRdZihgaGJQQxmQgjvqIBs+xGJeoZaeKebNLIWREJC9jsPTX3xT6v0Ng0s/nKCQF8w1arZ0iyaFX23xU6fNLl8q+lmlsgsZN9QP0qtb4I6XWhrIHlKccp4hUwJLKpjLAnTueOa2+22B5zsMqtLGCr86GFM1HkC/5wu9Oknz0ySa/JRRXlE/10+983zi51HoJjzXnUz0oRdRNKARZr5sjCEAFHQ0OjdUuo9Fed/MVW3G9Cxe+PYaOl+JIJI+VUqSrKTwVJGPYEu4Vmt42Vzq2aGXjMr7mwFsAGzwL9sIvXpGmjV3UaLIYjZl+x7e/thxzxXN5YiQGMgaiD2oG9u4rthBkzw0qA4OXoKG7lidrU7jaxvho5yqPDxMAepWvTOmgkxgao1BHqNk2dvfasWYukRxuuX0FlIJva0fivcWD9sDZp44JVjh0/msdfOr091PAHO2HnwxE0kj60AWlMbEephW4N+xFbfGJEhW1nfTznZLmW6VLkkbUw06rBNlm9hQ4/wDOHrwvMXy6sylWIsqe1/8AbFufpEbA2o3r7WMWIMuEFDYe2Em0LHVrGpZaP0+Mvr0jV3Nb4l8rG+PViKpcw6zlpMnmCa+tTTD6SCaI/wCoc4E9c6PK4V9WrUBQHAuqHsMdU6r0KPMaS92vBH9sLniLpoyuuVFPqVUBv0iuLHY7bHBkYK7NDxhcWgf3Ylc8yPSi6GRSpC7c8nggYJ5N3DIAPSvetwe2CUcuhGBjTUb4Fc9yBteLGRnTbUo35r/zgiAui5tRzJddZII1y6z6RqYADgbk0fcYg8V59cwEgMcgKlHmjU7srDSCN9wL1fxgjIkKq+lrVkKEc0D998U5835EaeU4kcqVMxXcKDsg2skbnfjDrmVKLi6wzvwi3hxIcigjaYMpBC6hRq6qvYCuca5npEuT3yUavHMQWBN1zVf8owC6X04TqW85dZYj1tTEnfa+bw1+HZJcvOcpMQyOheFgeK2Kn/T7YU2VFak2ng36i3futOp+J4sq8QlAEjgBn/SK53rFbP5aVw7aVViwKkUdSdjfFEb1i54h8MLINYUuRtpO4PzgYmTnSBpZZCqxqNCnYCu3HHxgNIhCnosWWP5KWG6GZWpon3lJYUd2FL+wqjqHtjzdQnLPCzMaIA1UHiHY3wSPY7HDz4KiabKmR5HuR754rmtuD7YA+LukVmQ0KAudPmF2oOLq/uLwdUGFYyr+o5rtpx0+6h615iJqUt+V6yunZgykfatW4r55wR6FkEMEsRtZc1HbDgLJpJFntYJ3xP1rylyJWUsC2hbXdloit6+n3vAnw54hMsszKSQjgNr2elJAK3yALH9MHKAcXMjHCJ9H8ERtA8MjKdYAcI1tYAAJPc0OaxVPRlizCSSMkbI9W2m5ABsDZ477YG5zqObgkknVBpV10gWSYxS8e55H84bOseH4c/FFJKjBgDuhpg3cV7bDAMi5KqeA03Mj2lLXWc/CTpkP5gjJMZYjUjHtWxvn7YG+HYWzEOYMDmOSJvMji2FLuNJPBUMK33w59M8J5aLSJSHkUaQW3YJuQp+Pvixkzk4JmjVVDufgliSPb5PfE18ImoY8gPr0VrwxlhHD+YArmi++2rSC1fGF3/EdljMTPEZo2sGMKSS/KtY45/fFXq3iEjqMavwDp0kUN/Te544PzWG7rKgxaWKlR9THsRv+2J/bBVbmODg47pC6Fko0EjL+WHY7HemA/TfG/wDfFbMdDm0usWk/iGHmNJ327Anvv/TBPK6fJLHcB7AHYtx/bFDxfmZVRXL6QjcaLssTbFgbHwB7Yckre5gFsfPfunPO5Jo8i0RzGln9KSKK0jbYV2pa/fA7KdMdViAeQwhNJarJ1XqJHvdV7DFPoef15eOEsZXG4IBUKCDR33POK+dzmeily6QuuhAUdSaB3Pqbudr+1YABCzfTLRE9+gRUeF8u0RMzXDszB9jsCDx88bYm8UdaGWy6Q5RFYjTpL3p077Bv+KvfFfOdAmcMGlIZgGBAFaQ10eRRJH7DFDxLlkhV5AzSCJLDXYBo8dj7C+MK6+SmaGOd5jP479VZi8YIieuIBlKqpHA1bjtdgYh8QeKTNohiJUyA/mMKG4sBb3NAbntgJNG+YXLO8ZRQHd29I0bLXp7sQP5OCOQygkKyy0JyNtuO6qoG2qiLPzgw3dWBrJ1NAW2Q8M9PRSuZaPzNR3JJJG25PuTZx7GB4OikLP58ysSdXoBBbuRY4xnBnqqi2lOD8IvlsxMXUinYDddh2orhE634bMsxoFUDHfvoO5Vh2ZW47YKz5c6Gl9epZQvpO4+rn+mGiCAtl/PP+aook8ODxq+exwDyhp02BnZAfDU0BfVLpGk0DVixzv8A/f4w4ZqeT8QiIgMQAdXH8/t2wjZbo6MkqiMAldeg2QwsiwBuCDt7Yo9PimRo5VmaNolNRlidgfm+3IwovlM+kHOLmenPC7UDjJwA8GdXkzEGuWtVkWBVge4wZjzgMjoVI00QTw1+3yOMAtuuYRBI4UwGM48TjwOFUgrYEffGs0IKkEAg7H5xmIg7jfG3OAmQaXwjAwNLpJ7jtijmPBYEdI3rHuOf9sNVYzpwLrQ2vUbgrl65REcrKKK3tvv8YqZXp4XzDqPqVQNtlNUTXyMdTzWQSQU6qb9xijD4ahUMADTVYv24w4fsVq/q2uu4GUmN4RZljlVRJ5oJLKaCGthXtsd/esMfWIXpZVIjEQJLnb/qNe1DFjqHU0y5jy0ZAZtxfYe/3xjqcJlKRSi4XUaiD6g3YEexxLlI573QX4+YSqvjljIDrBhIOoLG2pTexU7D5+22DXUumRzRKizXH9TWbJ+/tjDeB4QrKjeober3OFLrAOVYRklXN6gDYKbc19jsfjEELU2nRqn9MkH2/ZN8H4iJ0TLpG2WrY3vfe9/eztjPibo8maCeWNBRjrDfqFDg9xzimiaVjzWVB8kU0kd/Se7AXsaO4w2P1FCiyAgqxAUjveITGFhfqpulufS49Ui9ZySZbVK7lmWNh5S9yR9W/BWv4PJwtdIzxnSPSGk83YvQFGzq8wDtWkg9xd4MeIcgcx1SyT5SgKVDEFWC2rEVVE2K774Jf+1QkyPEumtTNRoEMNxW1gjj2rD6oAlXh2m5N+veEv8Ah/PuJZIZAtkkIoNsNq39l32x0/pKhVrSQaBN8cn+cc+zHRiwd40KzqbII9ciqK9Pe9gcOHg7rMmYy7NOmh1NWNg+3IwXXEqvxR1XUfVulOzkooKsBvwwI7/I+PvgbHMn4yDQiF1H50pXsCRS37nuMY6hns22cjVXQRUT5YHq45Y9vviTP9TTJx6pY73BATuWu6+R3+4xBMKtotBv8I71XoUWYouoLD6W7j23xQ8RwFMiyhmv0g1uWJ2Is9jjTonjOGWIMQUAkMZJFKDtRJO1G6++L/UkXNZY+Uwa90Zezqdv5wkEZVbZpuBOAVz3p+dMGXjeQBF16a930+qvuK/cHBnMyqHHmbCro72L2Pe+3HxgLEhnlt1Mir5kbL2LFaYkXyDRBFViROnaGEP0hVtNQLBfe/1G7r+mHMbrqtEuIcoOm9OmjhkzCyMddEkii+5ARBzpXvgnnTRLkA2VvQeQVC6burJvjffAubPRQo0i6GYnS31gxqrWhFmuwG3N/Jwd6T1GKYSu7xgIqt6RWuwFJPIIDnaqN+2ED7qFrms1QrnSuqyfiFy7qfKCDSSy7qexFX23/e8adY8Q5dIisYoyP5YsVvZU/wD8nfA/rGfQRxFZdEmgM6n9W9EKfk9rxUbqJ8kvpMgWmAUajz2o2D72MPZyqPhra3fNkQg6k0SeZmAggCAI4UtqYsR9H1VwbwtdWzhTMQyizom5rgsFB2+FrbnjDBLmDLEHVgixHc8jgEgg0BXt84Tc3+MjlbUIltzJrdBXst9iT2UYm+EzAGkzuifWevvl8xKskzAlywVUsKp+kXfsAf3x7DB07priNfOKlyNR9K98YwpI6KAt7lNXVegBwTFQDEFh7nmxjMEkUKmN99hY9jgVlfGUjyRp+ULTVIgstvYtbINWMa5zrzoz+bGki7eXS0R8G/8ATBgrnjVZp7lMkmThaImqBQjUNiBzz/OOV9XRPMQRyO8GuvNBJKvXDCrKHi/k4t+JOvu0Ucsqvl0R6URteoEXTivg4z4XVStxB5Y9X0tzub22r4r7YIBCekAGyD39/lNPh7MzRyLCygRqptub9iDgkvUlDEBgxscnudhv7HAbO5rMyxssCCFdwS3PzXYYWJOnPl83CTcifXI4Oygb0N998A9UdFN0lxvwP5xdM3UOuyarkU6QfpGwv++LMHVVzMgIZlESgqo4ujqv39sQZTKDPCRnLBQ50e4vsffthWzXSc9lc6uhwbcECjRXmyPncHDSFafpkFuHBG//AHdLCJRJYBI8tq9LXZoHgjTv8Hbvix4Z61KZdYJeNjW/F/8A04i8XeHFUI6KVDH1oLKAkA2B2Fg/xhf6dmJfOWGLa9gOzbb/ALkYErXTa2rRLhA5XZHmWrsDvjeGUMLBsY5V0/rEsbsMyNS3QDXZ+32w2eDuqoD5I1EsSy72AB2wsLFW8GabNQuOdk1tjGnG+MjClYUMznRIpCWdQWNeruK4o9sWVyy+3z+474snGunCmU0pd8R9TaCTLKqB/OmCueCo7EfN4XfGmW82YgaBsBbEDWRzps/tQw/zZdWq+xsH2+2OVdVgZnlik9WhzR/c7/64g4XU/wCPbqfPCLeBpAomU6g7GtNbbAn9vbfHsmuZ1S5SPSEVnp6sqT33PG+3ttjTw3KBmFkA9TMsTb8rprV8ldhfscY6dnDHO88hYH1kKf1XxfxVfN4cWT1Gkvfz97oT1PomYSFpn/8A2CWWQ6qDqo2IHvVD774YvAeYnORT8UQKJIJ2ITavg74oZZZs7MFmdFeqOk0VNal0A3dWDz74x0zq5V4YWGpYWMTBjbOCSpLdtjZHtg5VDmOe3STi5Wh66ElzCRDXIPVG7Cwp4P2/1GDEnV5PwTB1Kz6A3pF3Zv8Ap2PtgpJ0nLqH8sLbUQARyfp+d+14GjqCPlneNkldfyyB+grqu63/AN8SRGFTqDyDpQvqKmXLtHCCZf1jT6h7kEjcXx8YKdN6O0UEKyH9Q1jkVzv/AKn4wI6T4klqtROoFWDD6dtiK9sSt0rMfhWQz6g8utSSb0g8X2F8/th3FWVKZBAcYH3QLw2Jm6ii7GMksTdqygWduCCB/bDV0fpJyeYmbz9ELSaljYekigbBPBBNbY9memQ5doT5io8e+5FHm6374xns1HMcw2zsjCl1GvLKr+wYG9xhQ6cIVSXmbgYx1VDxB4WTyWMHpSSQOZI+QGPrP24JP3wGzR/DQIVl80LIR5tnUrGhyd9Ng0N9jh4yGQByytCWjbTdcrffUp2I+RhaimR8+qhjG7x7wkAxuwJvT7NtY9xgARZClULTaTG3f7fZL3V82M2qpSCSKmIWl17gjUu29bXvi4kTKJvyn0ZgWwk0lSQp0AUKoMQbHsMW/EEUaTlvNZJZCAHoWoG5C2Nro2DeLbRGYkRyrrLLo9ArjcbHkmjeF+mMhaS8WcRZDuixx5cSB4pGDfTsur/mv09jxWKnT8tEy+bDOscit64mBV13JoEbEntXfbB3M+DwuYSR5JpPJbUFLBgAT9NAb0T3xCemLf4hKZ49300WTy+xPYGu+GFlG1WuMiR372VBellZplnuNDEJY2/S1EVY4JNixzYxaKSZiL8RSLEyHS7r6t9l0kb9j2vFTP8Ai0ZlsuS+pUsy6aG7VQ7jYD7HfBGfq5y8JkILKzLUWxAFAt/07NxWITKj2VYBOT3ZDofC0ciqyPMy7gaWIAokEb73YJs++PYKPMzb5eVFj9iQps7navnnHsDUeUkP3n5VXOxRTZpIhJH5i+sAj6u50tQqj2BwUHhjMXKxctqGwJ4I45wK6j0chvMi3ZBwdmIOz2O57gjBrwz4sc+ZEys3l03udJvb9iKwSSLBZ6jXNuDwl4dEzgKvpZXCgSKH1BhdkgH22FV3w19J9UAWQFS9rrX06W7bADGz9VbzwwCCFo71NyrbEr+43/bG+XIDgSPZZvQCQPtg+qjgXeY7KLLZpoSsGak8wuQEAGo2Od6uq98Y8ReHna/L3jPb/hNffjvi91XO5ZZ0DAeaQzLt7bN9vnA2WaWRpJFmJQJpMa/TxYIve6xBdLTc5jg7HfwinhqOKGDyy2r/AIz88VgxlMsAB+rTYVjzXtfxhGaBvJMkZcuNwOSWXgb83xhp6X1BY8tqawqrqpjZF/p/rtgEWlLVpXscqTqUjiQbgoRbKRtWFUeD1LuYpK0m1B/rVbGvkYZx1RJImdlNjgA7n4v9sLOb8RNmEDxFRqtW0nfY1pB2+P8AfE0lXUi9p0i3KWM/G5lJc78Fiea/nesNfgCH8+74Q7e3YYC53poX1AkqT6Seb4PHe8N3g9ESEyEKGVqv3B7fbAwun4t+rw8N3snEcYxjGWlDqGHBxl0wi4BCyGxo2MgY8BgEqKI4U+sRLFOxKAa/UGI2Nj1D/thwIxS630tZ4mQ7HlT7MOP9sAFX+HeGuvhcjz2aKzgxnSFbUtdiQAa+MGOs6psnA7NUgZomer4oqT7kDvgf1XopQK0jKpJo2R7Xt74v9JZZss2XUl5Iy0ynsWC7j52F/fDgr0NbQWNezbfoovDhlGeVpGURIVC6eWPBU3uO5r4OC2Xy8bZ52mCRZiSxEASS+neyK0gkAc/OAU6mURyA0YpFdj/xex+SPnBPM9VB83Nx1JMAIlbjywdrr/i5P3rDrmVqT5JUHQMl5WZaWRmZpAU8tQGSH4Y+3JCnj9sRZTxF+GEiQ5Jirs5fSQCQnLj3sb1gblUnyUkoVUlDuSJGYk0TuukfrA7/ADho6hmMtEsUspj8xBVF/XTbNS77174JPKrdTEyBPrPcIZn+r5TLwxzNqcyFXK1uFPvXB3497waUwdRyK6UNE7IbUk8WSB9JxDkvC0TRKPOVvPYmFpFCtVHZVP1UPg++N8906fLpqhJaSNVAY0Eb31ADYbYkieqqc5ryBMevf4Q3/wBgI8v5srbAbGydgL3we6D0WJ42CoyokjBWJBMgFDVQ4W+B9j3wFk63POq/iIwrFmTzoX9Kqd1NG+dl598Ueg9cbITmF5GmVwWJVCVTSDW/vQ4GAAeVZUFSo3zOM/Cfw8UBVC2ksTWpuSRvVn2F1gX1Dw1lc4fMBBINFoyOR9uCPfCfnczLnFhnUiSUSsE0WEAPpBYMLBAJ9WK8XSB+KdYpipCkSiNttW501t+177HDaI3VTaHBunqPpEDEwSU8kYvU+7gMKBB96784Bdd8H6ZMs0enTE4OqyG0izpBGwb2bGOqZiSWSLMJflqoV3ICkkUBf35o4I9S6m00CpBI0Rjk9bOBuqjff2/vhYcN0fpEQQc5Q/O5iaF1gy1hgGdnf1bGi+/JKjet/bCv1DqygJ5ZXRmEl9KRsNbgncgVtVbH5wYyXUXSVJzKcyf8ssANAD2TsOapR774I513uJp44IHR97BZdJO2gg/Uws4KsktcAAP3S7ksqY2SJolVypZiF0rzV1x/risuRefMZlo1OhA/obbbQShXegbB+4IwazHVFzPkzRAlfMZWDCmOmrv4BN4JeF8mIZJZvLYh96AN6a9JC9wd8JtKve8hmoGEu9Ky65iJZHHqqjTVxtx2x7DCOnR65QiaFWQgDWoHY7Ai+/8AfHsHWERVPZUHXR6LIkKsP/jB1ae+w5rBfwZ04q0xZAI9vLeqZkoHfvyawB6d4hlaAXojkBNKbcc7HseDz3x6WbzZlnOtJETQWVmVTf8Ay7j9sNBWarTe9oG3fKasz0qMWJN0LWW7g/p2+OMAs1k4SPRbfmWrPXouxt3FHtixmY2EbCSbUCtq213W11uP7cYB5PMM7hXqSCgLH1pQ9TM3ej2o4mN0Gsi90W6302ZgksZWXQCCoob7HVqJ2Hpo/fBnpuarLebKFT0ktoOpR9zhSy+ekgzI/DnzEFCSM/S0bD0uPYg7fvg2M1Hl9cccbsj0Cl2qFhzvvudq4wLkQqn0XF0G6HuVlzImBIO4REPIPauCTX84I+I+pIvT0cGk1jUTsV03s3e9WFaTI+rzQSvkq5Su5IIXn9QNbfbF7zSqZfKyAUyGVwx53sKQeTW/vhgFrqtGoRt/H+gpJS8rxwhKikhpphJS2R2FcjuTzeJcz0nyEVQunTsa+giubHvjeeQ2jMGDFNSsBSHetP32GDOeSIQsZS1xpqZAe17D4BPHxgEpWktLd5/KG9eZP/T4ZYyHpzZHYkeoV9wMCsp1yTyQgFgm+/8A9rFDq3i2WaMQ+WixXuBZN8gkne8XOg5CRmjUg71Zqqvf7e2K8ldalSFCj+rGSV1bw+wOWiI40/8AnF9lxpl4giBRwBWJCcA5XmSZWgXGGTG+PHAUWunEGfzaxoXbgc4sVip1XJCaJ0P6ht8YCdsahOFynx5nklk1LZQgV29W+JfDKfh4jOFckkqAtGyRX7Ud9/fGufyRgkCSaQwttyO2459+MTeHc2n5vAjkXWUY1Tg/pI784eOF6KoR9AU2Y/Ku9f6KJULoptlGrSfpNDmuP9sb9P6P5cWhI/VwSB9RPJ+R8/fFJsqqwmV1mQTxg+UxNq6t6LYcHYt9jiHIR5qRGWXMGSTlRdMBe/qHO1bX2w20LCyXNF7dUUm6Y8DalVWkq/WeBvwONW3JOBHSNWZziedCpbWLtdP349q298TTdef0QyqsojZXFlrBG1hr5q8Ni5JM0FeMvGwGkkqNtu5HcXziAlqWsXUwRUAM7pXzHid16kn4iFGihkdUZB6ouV297746DnQksbKGDAqCeeGFgkc74T4PC6zPZciYN+YpF2wJNjvTe+Lfhvqk2Yzcx0MgjZVcN7Uwr/Wh74BAKz1mUyNTLQLoLkp8jFmJIgGJeQWhsjbuLGwscDDePCsDKzCMKZSGaubA/j9sKXV/8NAMz+JM+kK16mNaeaBwfTrU2ad2ycgZY/SystAkjYg9zt/bAzuhVa10OYTbJMpd6X4WzEHUJKb8k/mBSwYk3zR4A4xeyPhOZfMvbW7MSgo0Txud6378Yl6ZNn4pHaXTIRVqSvG57UR+2GZuqv5eoQtq5ALCq97rb2wx1dErnvbcEFJ+f8J5vztnEkB2MbEbAVR9rvEL+HJxlkWVxGztoMbPagE7gMDyVsj52w7yTGSJXNpsCQGBIIO49iO374B+LJ5ZRFFHBaubcsCQNLbqf574ALphBtaobF1vZL2f6BmoVEUKokEO4cleL5Yk+14LddRMzl2fLzprUa+NYTT6jpU7gtW33+cQZroWXhS5tSidhYQsyqu9H1E/AIHvhi8P9HyyKzQ0+r0sx3b2o3xttWCTaUKjzpH7QAufdJ6xFJFNMzuA4aUax9DVpIVf+GxQr4xP0HrM0EatKrPYWCGOKiCpUNZNmm+MVPEPg9ssWuQfmWsXp3arbRd1pNhT81iZJVykETjUhYDREu7F25AWzVe+DIPVbGaXMHYTrk+pwyorsUjYj1LqDb/cWOK/e8exzDPdCUv6JHjHdVAoE7n++PYrNMKf0jeqYM1N+GC6xZDEEqtUL22u9h3GCPXOkfiMqv4fSdYBBJrY/bEvjDLmWOJRSo7j1Fd9iNvg/PfBqHIrBGhLaQtAqVB1X234N77YeYErM+o6Gne6VumdW8iCXzCr+TGAKXdmJ/iuO2DPhiOJ4xqHrkZtzuSt+4+NsBepzPMpOVeOIOQLCanKLdhrNc1Rxd6FlzDbm2bTpH9yawSJyj9OWEARdb5meNXuQhUHoMlUPTYWyBwTtgL0mVxmJkmjLRypSlPggrW9VteG/p+bjMC/lrIjf5haq53JB225wWh6ZGWDIwK6aoURXuK4OBqhR1UskRb+FzLNZyMRKgDW9lhR2e7Vz2AI7/HbBl8+k7Q2ak8lA6EElSeCvv8AJGKfizLjK5lSNIMwC3p3q63LHc79hicdHEuUeZZSDp0oFoukinfe9+KI9sG0Sry5sNPP7qtmZJJPOjUEMh1R+q7Oi3AXtVDbF+eZv/TcuoYvqGl5DzqBtVJ59+fjA3ouQSQBpFVMw2tzpYn1adALVsG3oj5wQ6c8n/pU6ow9LAaiLs2LBH/TeDgJgSS10YP57slrNhFTQN5LNkHg/wCu2DX+HMcr5tAQWjQEtfA2On+cAs6b0k/sf98dY8GZNIoEVKfa2cV9Xsft2xWcyt/j6pp0NIuXJlGNTj2M4VebWMexk4yMRRa49WM1j2IouYeO/DTvnPOC2tAducL2a6W+soF+n5HHxjtGdyvmIy+4oH2xzd+kyZeT8xCQbAP7c/64gC7/AILxhLNJIsICs9I6vHGoaSix9ChwNgNySf4BPtjOd8YQfQEEmr6jpAA9gpHbC7ncmpancL7WL4+3+uJ8tl8sjKskpBJ5oH+u5AGHPVWO8NRnWQSeisyywML9SOd0VV9IWwBZP3P7jEr9YEOkoXcJqUxl6R9R1amA5YVQPthkzPgtAuuJ2IIFrQIcXZ39/nCf1SENela9dEcbe53NURV4IM4WekaNY6bwnXos4zmWWR4yrqxQFTuK7g81WKeaXyWbWGJRgWKNpLnYrq3G/wB8CuidXnjQJlyD5ZLNGVB8wE0SDyCDWw7Vi9nlELFzTGZvNIIs7bUdW1LuK9gMTTdZHUi2oW7bBDPEHTpsxpMMjIZBQUMaIsakbkWLq8E+nZSTLQplovrUFppNgpbsLJF/YX3xPkvHS5iTRDCU06tTOONIP0gc6jtd4H5vq4l/z41ZbG9kEe4222wb4UDapMHA2RrqHRnnyhC6VnJBVxXbjfjixjEvh3zMkMpNM1kBnKkgmuQD7E9sBulO8Mwly0xky9euFgLWq4odgPYYst1SOOONmke3lYLKhogE2BpN6q4rehgQQqnU3nyg7rTI5wQwxZeJVVkLSTITqYRgMDVf/IfS1YWOqwSorZrLyywLJGtsdZYLXddyCfcAn7YNdNmsHP8AlOszy6fLJ2AJ0PKKFkaATR2xP1djKyJCSq7kkcHcgXvVHf09sMTCeiPNG25QLw/1DNrGBNJ+LR9YIfS4jCrab2T6/bYjDv0DqWXhyokJEPmDzGRgbX37YTl6SuWmBiaJQxbWGfTqYCwALohrqx8Yi6X4ieV4/wAoqoLLJGTZQqdwduO/qvEjUndRDhE/snPqUdyrKNMm3DD0+XsQyk7XzxzhNysISMM8lsJTVm/K1A6VJ9629txgv4i8T+RMYZD6ZYwoC3aqTs22wN3+2B2UyaJI8Hls8Jh/Elj9UpXfgbcemh7YQNhBgNMAlCnyGZdmZYUKE+k6qsUOfn5x7BmHNzaVaNUKOoddYN0e21AAcV8Y9hpK06/T4RfMrHlssxOp0BWzVitW9A78e2NPEmaYz5ZllCwsNgf1MR6e3O2D+dyiyoYm9KngjsRit1PoKukRpSYd17dtqrb3/rgNdeSuU14MH1ST4m6pHlgnkhWkrUVPLUaINAmgN9sWIopHeOcJ6yF1xs5KCIiyQBsTW4bkVi31HokciEL6WBDBqFhmFWpvkbX8Y36ZlZ1MSjNMPKNzRUAK3NWdwp4NX3wNUZW55BbA49/VRZHpy5QtC8k0kTsWQyoWHbT2O32wQyWaEMz6CGYMA4ulArkbe1fviCHMMkjrKXZmaxb60DHciMEcAUaxQyfRZGnVFnkk8yTXI/pFKo4KjtfffthgZVektaS7Hf5VuPp2YzEryZgxtGpsNQHloTYqx9Vc9jivnc/CjSQI48uH8yhW17tYA7c2K5Pvhyzyivw3llkkj3ft3BB+4GEfpmTGUnZ5iNIOmmA0aeV3O9gbYAMpaTpkxJ2C0OcaPKGVYhE8rH0kD1pp+ojtq23POL3gaOVsnJrKsXYAKd6bcrYHf9tx9sXvE3gGOd2zKSVY1G7ZaUWAoHbbEHTPC8saB1UOXpmogfT9AJHtZNbc4OpsJ/qNdTAB3k7d/dUuu9AKxl1jUSL6mjAKq4H1FD2+22I/CHWPw0kbbiOQkMp5AI2v5B74c85PmHhoeWJDtpOx+asm/nCv0Hpcckoy+YZROllkRdq5qxtdf6YAPKuZXmmW1LjhdFbq0fnJDq9ciF122IFXvxe/GLWEfLeJFjkEf1AFiHojSLojcXeGTofVRKnqYBwTY+LNH9xhS2BK5z6Tm3hFcex7HsIql7HseAxg4iKwcLOe8XJrKKuuj9X/AGxd8WZ8xZc0a1+kfvjmWacooo+ptsO0TcrqeC8I2qNTvZWPEufOZlLKykKAdI5o92Fd8BTOobcWe+3bBePKrGmpkCSVo2FvpNHeyNsCZwoYX2/n+mCbXC73ho06IsMQuxdCzWrKwsu66APkbb39sUeteEo3kEyIPM31b1qBG+3Fn5wK/wAP8+pilRbLDfSN9j7XifpUmZy2ckjZteU+oGQjUpbf0n2skV8YkbgrzNWmaVVwBwljyTHIdSSRsrkc1/PtX/nBXNZ15oFLgakZgu1ekAEg+/8AXfDR1VstOmh2UhjWrUAV42vkfbAKXwzLELgdZYr3VzVDhtxtRGxxA7lav6gPgvEHvdKoyrzqEBO8od6JUsVvQBVG/m9+MEeomFCXmNFgWKx2fvzx/wCcGD0CVTrUR5cIuwW2F+5PxyMVes+GD5Sy0JuF0oDbW25P274bUnFakXzMd84Q/wAHRxB5ZY51kjKmlZTqBNj1LW1b/fE0HRPxDHUgERcPGSu8d/VpveiO+IvDfRpG80uhy9GmuiHFH6Ttfegd/nGesaDKZAzMkSCuVZduR2/bE3Qs9x0mUFz2TkbNrA80yxRbatQt2Y2Fat603+2C+eysmTJfLWwZQWAphY2Wg+3Fgkb7YiOUGeiWpQpSUFr50gatVgAqzCwD23xfyvWEcvCH1aF9dnlefsx3uxgglA3MD/CHeLuitIcpIH8rzGUGJV/+SmNqKNAgXudsHcx0w+aksIXQbEzBQdZ7C+f/ABjPVcq8kUZgkdWi9Xp0t5gqtyeBV7jACLosxl0xytG8jK8o1BipUmrF80f6HABlUtabmcLTxb06SSXLyxJ6UI8+S9qD/TXNAb99jht8QSxxZeOZAzOH0wrH3LElVJqtIBP7YFJKYlEwIAXzA0ey+YOCAOxBIP7Ym6z1RJ4FhiNyw6bI/SSBwfteATMBKWOLhCp5rqj2PNOXDVwW07dtgeO10LrHsa9U8MwzyeYU1WAARfbaj82DjGB5e/8AavkcKLrkLSwxS5o+Q+j8xQx0AnYGu12Ad++DGVzuZSNVy8ayQKgWi1tf6tzttexxt1rKeY5MgCI3pOoalYDcNsa/Y74CZDrQ8xY1BSKMDk7Mb3+49sWAyIAWIMloOY7gIpD05Vc2Wqx9P6avtdc1t8YqZvpgWYSPMxGllYMvoJq0LdyvsN6OKnVTNl+olleXyJY7AvWg4sBeRR74asv0eVokJCSMAbDAqDV6TVbGtsVuvBVheALnKUznEndSIWVLLbEsWcChoN+ihR+wIx7pMTR9Ri8wkMjnTpJNxsu+r33I/jBrp6vHHJm82I41WzUa0FA2Pazgb07Mwv8A/wClBbHUqkmtSE2T8b7bXxiMGys1B4dGDZEvEPXsxGXGWqSQsCgbgHfVfxW22BnWOujNQSFkVkDetNwGCncEn9J/Sw5vtjTPSVmAGt492KrXJFkH/f2xSaenDUoQNpNLqQDYjuL2obbV74IACvZ4cWI4T/4d6vCY1VdVaQdOn6Lqwa9vfC50zIZhPxMKyoEdtaFZKKrZv2IBWt8AX6vPFmChJCS7R6d0N2QCyHaj6SCD2++GfK9TGpTIrFdLKUO5RmHb3T2HtggbhZ/paCQxL2Y682TmXSyuQNmvUN+23NixuRhjl6YM2DO6GB5EFtEfW62F2s7D4rCtnenDM5j6BlmGxVWDRtfBDCioI7MOe+G7ruTkEcCwyRhxpUKf1Bf8w33obisMbeqtqOa6Iseb7eix07wpmMsNKus8RJJinrUvyjb9u3GA3iTpDZeUSxqxXYg9gNgAa3BB7d8ZyWalGZDRLKzNHUk5NhQlmqJrT7nBLo/UTmFaGRxImaDSQyLbEVuCNhQUAUObBwIIVTXOpOJJnlNHh7xEuZWq0uALHt73gzjnWRjkgzOhl8xguoSR1eizu3te/OHXpPWEn1BTbRmmurv5GEc3hZ69IAyzCv48BjOMHFazJW8ZgsYlo16ifj5xz3q7BWUxspYDhr0j24PP8Ydv8RcyQI13AIJv34FYR4IQyE1enc7XW9D/AGxaML0fgWxRDibLGZczkTSVr2LaRWqtiCOLAxa8Q9PjizBRS4JUMiyLWpSAbRhYYC6PBGCHTMvEjOzKW0kR6SLOoAWSBwOx998bdSzcYZWNzRIwTRRdVBr1AXsN7J22GCRKjq5Y4FlgEvZKZ4ZleJiCDfOC+Zzb5lyXYlr4HbB3qmSjQMYMqkk6vpMZkKLp7kX3rtgnleix+jYQLGxaVSQSXIB0FiN1UXv3wAQElXx7XEO035SifDkojEhUKhO5cgV81ufjucW5/E4WFY0kplG5C6I6+QRZb+mGbLL+L1aXRo0chSrAjT22HHt24xrP4QykQaaVDJoF024+KXv9sQv5WY+Kaf8AtEnYBBcnmc1mYB5ZDKxptNm/fc7YIdZ6vJk8qJWYCT6VRmGxo7mqBob17kb4vf8Apckqq0UrQRmNlEQFqdQtWOwKsp7e2F5fCkmbk8vqJ9EdhdLVrJ7j+l4khZ/qNfJMCNtyr3h7PNNlYmmZtZ8y9IBBDbqzUTpoVQ++E/qGejy+YRyHdnjNJrpRubYatiTXc8dsdR6P4dhykAhiTZdxxd+9+/zhe8VeCGzMcmgoWYhgHF7j9FjhTXOBqEoUa7QTOO+ENybKYdZQBpV0yGMUSdNBtW4sDcXgNH4eERy0Sq7RKXkkdWTVfqIBAW2ButN8E8YZOm+C1OXqZxEwNsEfUgIXSpvYbe2CPT/BsGV/NMjkBKbU3p5vVuTR+2DrA3TOq09plL3RuhZhcq3kNThyYhKP0MNgVuxpPbFP/wBxpFJN57QCT0i4q12BwzHbbc/xhozWZ0VmFOqPUGtLIK7ggbbbkbHChmc7Hm55o6y8cRVgVVfzC1csaPqVvUKvBmZlOC4mSJCmzpmzJBjCKqrSliKLOwpqv2F7b74Yc305oYmfQImX62C1qahTWN9O1fvhc8MdLVSBK6TeWQD5in0mtYJ29LAVucdH61kjmMq6Ai5I+asb78d7wrnYAQrv0vHCU8p1BmXU0sUbnd1UgrqIG4vcAijXzj2AnWs3k4pBHJIQyIoI1Fa29qx7E1N4VgaCN/hG8x4jOYV4o4mLWCorkbHcccXg6uXjWO2iRNhd1Wr2vtWAHU88uS1TIhc+WgiFbHtuR7c4n/HtPFHIIVAlB8wFq9fB7+2GgEWWQs1ERZqoRTiOcNrBnmHoW/q08KCRsDeC+S61mwSs6BQQT5lgBfZTff7YqRwpC/mvGGcAGNQfXf8AIC1W+LXiLrrflhUCuaZtYsrfA+5F84hvgSmcC58CAOe9tkK6mc3JHIY9TkinjLbUf+U7MpGI+ndEUZfy2/LbTWuMhSt7gDf3NEj4w+ZjKxCHTIPSVCn2/bCy/gmFp/NR3HpC6BKVU7V9JujWBqRZWm/4QWfoYjj8l2YkXpbVbHYbk/3B9h84qZGGHyWgLgynbzC3ltSkH1Je60KsYcOrdIUIJmJ0Q2ZAvJHHP6hW1bYW+l+HYsyr5yLLsx9fl6SEZVIrSBvZA4J98Aw4SrG1zHSeUPlioxTpLl1hcgx/p1tpkVwtAWTSmjt3xL1zry5VQzhtJoLCdJbYCzdWDe43wzeEOmeemt8v5GhtIR2vj9SjT6W+cV/GPSI5nZMxH5w1BogGKNewIvff7dsQu0nTCVtW53QTrmb80wnKkEyxlA26ssbAMSRwSpFd/wCcF8tFBQlzJETQhtLXWjWoBNe2/PaxgX4vJy+aygVGAZiu2wOy6dWncADah7Ybuq5UJpeUx6ABQagTtbab3skYbUIEJiRpA3I+VB0p0mlCRvWkhkKi1ZNIu/a9xgZ1jKvNFGMuPIEOZrShK3F+vYc/Vf2vGPEXieTpmgRRrIsgsEitIPC0KAqzvgy2s5WN2/LDIWMibhSxoKAfVZB/bEHKQ2IdzhAcl1CYzMCgjH5gsUPSp/LPfarNH4xZ8DzJFLJNJII9QC+ogBnJs/v/AL4DZiFmzYgUslR6xKFFM6jkkmmVl7e+IJOghpQjSBVZtyASAxutvYnbDHFlspsa9rmEwuyj3xrgF0bOGOCNZnClAQAdtai6Pvx/bBPp/VY5luNrH+/GKYXIdTIvsgnjjosmYiUx7mMkke4I7fIrCv0LLiMW/opjqQ/qWrr+tUe22Omuoo/bHPvGjrHJBp2B17/bSQDyffBadlv8JVc9v0NkH/AoXVSHWXUG0aiA42KliDuR7/bF3L5mCNZJIY7kdwsqr669L1YHB5HG+2JJJ4giZh5bMMYGqqFmwob3PA24OBfgXpDxZuZoJdKsh80uNxXqBvjvVmjth5VtSS2YwmKToksmWZpGKWh0xudJBrY3yvtWFyLMZnMoIp8iHMTWDIT/AJfAa73r3Hxg74skmkaKGM+Y0ka1p7g99ux5wV6J0CVMo0MpAsHa7q+d72BPbA1RdUkgMBcRfZKXVuiPlis2TmMMp0gxk7b8AEimG/DdsHfD3jCTOZZirJ56+kkUVJF1sfpa+3fEOSyz+uKeMMjehJFbQduBv8cHtiPpP+Gn4eYNG7MgVm0FRZcn073Ww/riF3KjzTw77ol0/wAbFgysAJYvqTjzF76P+Yb7e4+cFsxmA4SeNgUItLoAn29we1HHO86rCaR4JhPMJVpLrSFB1KpHFqLv3w7nw28sDfmeU/4g5iNgoYCx9JU7VuQf64EBJXYxsOFp2RLp3UnZZNSAFGpPVeoUPqHZgbB+2J1jWT1I1MKvS2wPex3/AHwkZfNzwqsRcSO7kh2Ug6b3LhQN9PFd6xVnlyuVby/NPnOA1Ak3uaujyD774miUo8OCcop1fp0mdTMRRT15TCoyoQ331bcHkHG3UooZOmHLTyNmJIwNQjOp9VnSNufbC/l/EmaTNopk1ozaZkqyDpsDffScE/CnSY4+qSkLIi19DMShLjVY7Gvpo8G98NEC6d7S202GIRTw9lBlcusTTAQAN6XXlCNt+3fFDpPRMu84GTI05clZFNgnXTBg36lPHxgx4y6CZTHOis7wt9EZ+pTsQQfSQOa5wAMsmTnkk8sL+V6iqtpC3yd6sYSZvulpjWJBgq0OgI0zo6yRSSEoG1elwouwL9VCrvDPkY/wyO0sg0IAFdtqRR+o8bHuAO2EmSdg0ecUK23oo6tudQBPccn2GLY6pNmMtKJlWSJtj6qJB4NcH2xNJRqU3kAzZS9a8K5PNSec5jYuAQebHaj7Y9gRleqwxro0n07UVG3xzxj2J9Pqm+g7uE9Jk18lYmAIUAbj274XOoTsZSPKXShKijdi6BPYGv4xE3iOZYQoIB1FQ1bgAbc7X8kHEvhnNEliQCXkOonk7Vv2/jDhpuSsrabmDV7K2vXsl9SyDUg02OwHHxt2OB0/WckkqiMHMyuRZ1nntqJFHFTKdMjy+VkZFBYzOttuQONv2xLmCscsZEcZIF2RyQNr3wYAO6sY1pEid9+EyeKcpLMkKopotbqKvYbb8UCcV5ulyLCigqsjcnnYcf8AnDBl5iyqff2+2Nn32IBwgdFlSKzgA3hAnyryQnLLqIag7kUAL3A++Lech/Dx3CpZFZToQ7iufvzZGIYOvueofhtKaNBa6Oqx83X8YDeIPEkyuwRtAVSfSOTY5u8EeYq1rXPdHd009B60uZDEAqQeCKNYH9djZpEMBUvHIuosdQF8rV0GI/V2xnwl1d5lOvTYC7gUTZ3vAPJZTyusBVZisyksrG12BYUK7HfB0eY9EhaGl0ob/iTnXjkSNUZ1fZm3GkEEalN3a80Divk+lR5zyllkaaXKqAFaw7hTYI3o333usMc/heN8xmi7yOHIIVmtUNH6BW3t3xQzsKZbNRPFGqsQkZO5tdVe/Nd8QWFlc2oC3y5A9uv3V7piS6mObVNLemFJUAUtvQ3uvSO+N+rZaSLIxjM5gBzKCzb6BqNaQfYDjtzgR41ygjzaoCxScAurEkA6qte4IrDVnemJmunGKUEr5Y3ve1Gxv3wTsVHGC1856IB4jyaMY4knaMBSy7/WoVlav6g2B7YXuvpm0khkij/EQIiG7/MIAq2YAWhP/fFjxInldOy2ZXedAsCu25Ca+3bVW1+2JPBs5jzsOXX/ACmM2pTvfB/v2xItIVlNxLC4bK30vMebOGdS0NA6q1BD7V7X2xKetR5ecSAflNvSLQNXRF98OkuQVTpUaRrBpaA3HwNx98c78QdP8ttndiswALkMaYAkccWTgB2pXUarKz4cLRCZPEfi/wAyKJcn62m9uQPt2v59sIUMS/ihG8muQ8i9Vb9u1/btg5Bmzl2lmjC6yAm42APND32wt5/Lo6zMUUNumpRRAUhhVHknnBHAWum00WlrB/PYRmSaMbDSdAZfLc/lhwdSbHvfce/xjHSY3gy2dll9MubZUVASQo31b96vcge3vg94F8GZd8qpkDOQ+r1G7PJvbjDKuQSXMSPIA3lABFIGkfNdz98AuCwVK7ScGyh8K5JkysMkxpljqvZKsA7cjnAPqniOQJLJkGjeQsrOX1E6WNDSvbg8+xxjxNnpJskAXZNeb0HR6fSDwPjC/mU8s5gqfqkjU+5B1bE8mtII32398ENm6SlT1kk5J9lflz/UGMjR5dJWBIZDyz0pBIsEGtvT8Xhi6R1mdVZZkIkNWu4WLUtgA1wK43wg+GpmOZdmYsYtLR3+guAGI+423vHZ4pyY1Y8nCubpypXdfAjH2XKundOzUgmUQVIZGHnKPSTR0gCx6e2o7b4b8h4wCvDlK/EZigJ2hH5aH9RPsPjB2KemZQBsFN1vbXeEnx1DozeWSJjEHst5fpJN8mhzhhDjCrBNZ2k9VnxRmhl5pjG2qwNWlreMNYY12A7EfGAfh7J5fzIdKiyuqOV1OolrOrV7mztWLPhpyeqW3q1O0bBtwV0A0f33w95jokUNSICCGWgSSovbYfbBPksrXVWs8pE2ylXN+BZsuQ0BEzM2p3KKz/AtiDW535xJ4g8MCHLiZJXyzsQZtDeknitzQ3rDXn+qMssagLTSBTt2/rhc/wAZU/8AxclEj8yPj/qH++Ky51ln+o4EalXfrzfh7y+YJEWZUZgtvpUD1AWBeo1sMWumeLZs9Pphg05cbMz8V3+5I7DHvDuTRl8t0VlMpsEDkA0fvhggIil8mNFVNGrYVvf9MFxbcQmqeQkRfv5VLqHhOP6oQIXA2Kj/AE/jbALKeHJxIGkiitbpwx7+w7D4w6yPz/XGtbYqBIVLa7gISxnf8O8nM3mSIdZA1EMdz7/0x7DEDsPtj2D5uVXrPK//2Q=="/>
          <p:cNvSpPr>
            <a:spLocks noChangeAspect="1" noChangeArrowheads="1"/>
          </p:cNvSpPr>
          <p:nvPr/>
        </p:nvSpPr>
        <p:spPr bwMode="auto">
          <a:xfrm>
            <a:off x="63500" y="-793750"/>
            <a:ext cx="27813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82" name="AutoShape 10" descr="data:image/jpeg;base64,/9j/4AAQSkZJRgABAQAAAQABAAD/2wCEAAkGBhQSERUUExQWFRUWGCAaGBgYGCAdHRsdIB4cIBwgHyEhHCYgIRwjIB4cHy8gJCcpLC0sIB8xNTAqNSYrLCkBCQoKDgwOGg8PGiwkHyQvLCwsLC4vKiwsMSwsLCwsLCosLC0sLCwtLCwsLCwsLCwsLCwpKSwsLCwsLCwsLCwsLP/AABEIAKwBJAMBIgACEQEDEQH/xAAbAAACAgMBAAAAAAAAAAAAAAAFBgMEAQIHAP/EAD0QAAICAAUCBQIFAgQFBAMBAAECAxEABBIhMQVBBhMiUWEycRQjQoGhkbEHM8HRUmJy4fEVFkPwJTSyJP/EABoBAAIDAQEAAAAAAAAAAAAAAAECAAMEBQb/xAAxEQABAwMDAgUDAwQDAAAAAAABAAIRAyExEkFRYfAEInGBoRORsSPB0RQy4fEFM0L/2gAMAwEAAhEDEQA/AOndYQvGyq2lq2OOLdY6Xm1zIdgDR/VRH73wPnHWpepB28tWGrewdiNvb/XHKPEqyNOyyyEFdwOxv78i8MQYWrwhcQW6oHESimS8Sww/5VazQLgekcXjTqn+IWYWRBC6SKwu1Br2og8YCJ0pYorLBFcWwO41b19geNseyUcdUi1bUSew9/kb9sAmMrbTpUwLD79yfayuQ/4nZxGIKijex7fY329sNnTf8SSQistsRR+/vhJHQG3Z92J2K7ivfj2w3dD8HegNVdxf++Fpl3/rCld/hg2YHTZF8n/iUPM0SrpN871i7/78jJZC6qwBr2OEPr2QUzhCp9FKQv8ANXghN/huQjMshYstqCK/bb+mLjpiVmeyg2Ndp4Tfk/GILqpIYML1Dt8H2wb6X4ginsI4JHbHHfDWTZWdGQt6T3r1dv6b4u5DOLkCktk6waXivf8AodsAgRKL/DMJLGSTsuyaqwueNOqwrD5cr6BKdF+xPBPx84Wj/iCuY0ohKMeb4/8AGE7receaapGDgDbuCL/vgaZujR8C7V+pbvlX+kfi4WZSVkUWEfT6gymvVwSpHff4wf6911JYwkZi1ONOiUfxvtR43xV6J1jy5osozKPyNdsP12Cqkn/l98SeKOhxwxPJZFSXbb6ARdAivSf03e+GgbrNANSHD3t82W/SMi5TSVKMqCMhTaAWWG17c0edqxSggny7SIzj1IQgdfTrJBABG4BFgYJ+EM15qK8b3a22oe2wJ+4/tjzTnqF+QV0pswZe92pG90R/bEJMoXBMnyhCUzUsGvz1B1pp1b9hYv8ApRxLk+qOxSINRIA08dtwL3xfy07TH8NN9a6gykFqobHV7EGxYsYBZbp0cEpTQZfKJJDH1Jq29Le2JF7rUypILYk8pqk1Cxq3G9dvvXtXf3wRim0qWFHUdJ79ufg1hb6N4ojVZIc444FMOd2NAH4AF/OCfT83l8trgXU9AyksLFDuMG+EjgcEfwrOc6EMzG9WtKQNR5JP/YYD5eKHJJ5tgE7UNjV7mv6YL+H/ABZHmIFcI5DEgBtuDhOOid2zhU+autWXlEKnuOxrfAv7KMLsdei6Fk+oKyDVshH1H5HY9sB8x1BIJAgf/NIVVve+5v2qsDczMJopyJPyzs6EgBQqg0vsa3wqaKlSNSXV1M1k6mXYHjkWOwwwaNk7aYEl1u+/8J76hlWzSozkxsE2U7EMODsd9QF/GB/TTINTLtGm9nYsedifsBirmp3CK5Yt50mmI8+kqGVnHKk7g+1VgJkMpO3niOQEKzREk6iNQsEdqO+HwISMDS3PwnXpefaWQyTujIwPloAO2+od9sa9Yz7SF4Y3jV9IaNSd6ruP2P8AXFEeHiuREUQGqirUaNmvpPIsH++Ns/1JMv5JkiHnNHRcC6A20huzHCaRNlTA1eXPt/ChzXWSD5SCz2J322LV/a8H+gM6ZXU49ZkYsPi9h9htvgNmPJzEGhTpZpBHYNH0kHZhuRffF7rkH5C6mZSm7aDuP9t9zeFsTdXVXl4DNMJnzD64SVbcrYI7bbYWsj1GMloJ6VydG4rXYJH2asE/Dz60WQgpsLHZthR/YAYEjoAWbMSOBIHdZEcn6SDx/P8ATBgCQsIi7T2fVRdZihgaGJQQxmQgjvqIBs+xGJeoZaeKebNLIWREJC9jsPTX3xT6v0Ng0s/nKCQF8w1arZ0iyaFX23xU6fNLl8q+lmlsgsZN9QP0qtb4I6XWhrIHlKccp4hUwJLKpjLAnTueOa2+22B5zsMqtLGCr86GFM1HkC/5wu9Oknz0ySa/JRRXlE/10+983zi51HoJjzXnUz0oRdRNKARZr5sjCEAFHQ0OjdUuo9Fed/MVW3G9Cxe+PYaOl+JIJI+VUqSrKTwVJGPYEu4Vmt42Vzq2aGXjMr7mwFsAGzwL9sIvXpGmjV3UaLIYjZl+x7e/thxzxXN5YiQGMgaiD2oG9u4rthBkzw0qA4OXoKG7lidrU7jaxvho5yqPDxMAepWvTOmgkxgao1BHqNk2dvfasWYukRxuuX0FlIJva0fivcWD9sDZp44JVjh0/msdfOr091PAHO2HnwxE0kj60AWlMbEephW4N+xFbfGJEhW1nfTznZLmW6VLkkbUw06rBNlm9hQ4/wDOHrwvMXy6sylWIsqe1/8AbFufpEbA2o3r7WMWIMuEFDYe2Em0LHVrGpZaP0+Mvr0jV3Nb4l8rG+PViKpcw6zlpMnmCa+tTTD6SCaI/wCoc4E9c6PK4V9WrUBQHAuqHsMdU6r0KPMaS92vBH9sLniLpoyuuVFPqVUBv0iuLHY7bHBkYK7NDxhcWgf3Ylc8yPSi6GRSpC7c8nggYJ5N3DIAPSvetwe2CUcuhGBjTUb4Fc9yBteLGRnTbUo35r/zgiAui5tRzJddZII1y6z6RqYADgbk0fcYg8V59cwEgMcgKlHmjU7srDSCN9wL1fxgjIkKq+lrVkKEc0D998U5835EaeU4kcqVMxXcKDsg2skbnfjDrmVKLi6wzvwi3hxIcigjaYMpBC6hRq6qvYCuca5npEuT3yUavHMQWBN1zVf8owC6X04TqW85dZYj1tTEnfa+bw1+HZJcvOcpMQyOheFgeK2Kn/T7YU2VFak2ng36i3futOp+J4sq8QlAEjgBn/SK53rFbP5aVw7aVViwKkUdSdjfFEb1i54h8MLINYUuRtpO4PzgYmTnSBpZZCqxqNCnYCu3HHxgNIhCnosWWP5KWG6GZWpon3lJYUd2FL+wqjqHtjzdQnLPCzMaIA1UHiHY3wSPY7HDz4KiabKmR5HuR754rmtuD7YA+LukVmQ0KAudPmF2oOLq/uLwdUGFYyr+o5rtpx0+6h615iJqUt+V6yunZgykfatW4r55wR6FkEMEsRtZc1HbDgLJpJFntYJ3xP1rylyJWUsC2hbXdloit6+n3vAnw54hMsszKSQjgNr2elJAK3yALH9MHKAcXMjHCJ9H8ERtA8MjKdYAcI1tYAAJPc0OaxVPRlizCSSMkbI9W2m5ABsDZ477YG5zqObgkknVBpV10gWSYxS8e55H84bOseH4c/FFJKjBgDuhpg3cV7bDAMi5KqeA03Mj2lLXWc/CTpkP5gjJMZYjUjHtWxvn7YG+HYWzEOYMDmOSJvMji2FLuNJPBUMK33w59M8J5aLSJSHkUaQW3YJuQp+Pvixkzk4JmjVVDufgliSPb5PfE18ImoY8gPr0VrwxlhHD+YArmi++2rSC1fGF3/EdljMTPEZo2sGMKSS/KtY45/fFXq3iEjqMavwDp0kUN/Te544PzWG7rKgxaWKlR9THsRv+2J/bBVbmODg47pC6Fko0EjL+WHY7HemA/TfG/wDfFbMdDm0usWk/iGHmNJ327Anvv/TBPK6fJLHcB7AHYtx/bFDxfmZVRXL6QjcaLssTbFgbHwB7Yckre5gFsfPfunPO5Jo8i0RzGln9KSKK0jbYV2pa/fA7KdMdViAeQwhNJarJ1XqJHvdV7DFPoef15eOEsZXG4IBUKCDR33POK+dzmeily6QuuhAUdSaB3Pqbudr+1YABCzfTLRE9+gRUeF8u0RMzXDszB9jsCDx88bYm8UdaGWy6Q5RFYjTpL3p077Bv+KvfFfOdAmcMGlIZgGBAFaQ10eRRJH7DFDxLlkhV5AzSCJLDXYBo8dj7C+MK6+SmaGOd5jP479VZi8YIieuIBlKqpHA1bjtdgYh8QeKTNohiJUyA/mMKG4sBb3NAbntgJNG+YXLO8ZRQHd29I0bLXp7sQP5OCOQygkKyy0JyNtuO6qoG2qiLPzgw3dWBrJ1NAW2Q8M9PRSuZaPzNR3JJJG25PuTZx7GB4OikLP58ysSdXoBBbuRY4xnBnqqi2lOD8IvlsxMXUinYDddh2orhE634bMsxoFUDHfvoO5Vh2ZW47YKz5c6Gl9epZQvpO4+rn+mGiCAtl/PP+aook8ODxq+exwDyhp02BnZAfDU0BfVLpGk0DVixzv8A/f4w4ZqeT8QiIgMQAdXH8/t2wjZbo6MkqiMAldeg2QwsiwBuCDt7Yo9PimRo5VmaNolNRlidgfm+3IwovlM+kHOLmenPC7UDjJwA8GdXkzEGuWtVkWBVge4wZjzgMjoVI00QTw1+3yOMAtuuYRBI4UwGM48TjwOFUgrYEffGs0IKkEAg7H5xmIg7jfG3OAmQaXwjAwNLpJ7jtijmPBYEdI3rHuOf9sNVYzpwLrQ2vUbgrl65REcrKKK3tvv8YqZXp4XzDqPqVQNtlNUTXyMdTzWQSQU6qb9xijD4ahUMADTVYv24w4fsVq/q2uu4GUmN4RZljlVRJ5oJLKaCGthXtsd/esMfWIXpZVIjEQJLnb/qNe1DFjqHU0y5jy0ZAZtxfYe/3xjqcJlKRSi4XUaiD6g3YEexxLlI573QX4+YSqvjljIDrBhIOoLG2pTexU7D5+22DXUumRzRKizXH9TWbJ+/tjDeB4QrKjeober3OFLrAOVYRklXN6gDYKbc19jsfjEELU2nRqn9MkH2/ZN8H4iJ0TLpG2WrY3vfe9/eztjPibo8maCeWNBRjrDfqFDg9xzimiaVjzWVB8kU0kd/Se7AXsaO4w2P1FCiyAgqxAUjveITGFhfqpulufS49Ui9ZySZbVK7lmWNh5S9yR9W/BWv4PJwtdIzxnSPSGk83YvQFGzq8wDtWkg9xd4MeIcgcx1SyT5SgKVDEFWC2rEVVE2K774Jf+1QkyPEumtTNRoEMNxW1gjj2rD6oAlXh2m5N+veEv8Ah/PuJZIZAtkkIoNsNq39l32x0/pKhVrSQaBN8cn+cc+zHRiwd40KzqbII9ciqK9Pe9gcOHg7rMmYy7NOmh1NWNg+3IwXXEqvxR1XUfVulOzkooKsBvwwI7/I+PvgbHMn4yDQiF1H50pXsCRS37nuMY6hns22cjVXQRUT5YHq45Y9vviTP9TTJx6pY73BATuWu6+R3+4xBMKtotBv8I71XoUWYouoLD6W7j23xQ8RwFMiyhmv0g1uWJ2Is9jjTonjOGWIMQUAkMZJFKDtRJO1G6++L/UkXNZY+Uwa90Zezqdv5wkEZVbZpuBOAVz3p+dMGXjeQBF16a930+qvuK/cHBnMyqHHmbCro72L2Pe+3HxgLEhnlt1Mir5kbL2LFaYkXyDRBFViROnaGEP0hVtNQLBfe/1G7r+mHMbrqtEuIcoOm9OmjhkzCyMddEkii+5ARBzpXvgnnTRLkA2VvQeQVC6burJvjffAubPRQo0i6GYnS31gxqrWhFmuwG3N/Jwd6T1GKYSu7xgIqt6RWuwFJPIIDnaqN+2ED7qFrms1QrnSuqyfiFy7qfKCDSSy7qexFX23/e8adY8Q5dIisYoyP5YsVvZU/wD8nfA/rGfQRxFZdEmgM6n9W9EKfk9rxUbqJ8kvpMgWmAUajz2o2D72MPZyqPhra3fNkQg6k0SeZmAggCAI4UtqYsR9H1VwbwtdWzhTMQyizom5rgsFB2+FrbnjDBLmDLEHVgixHc8jgEgg0BXt84Tc3+MjlbUIltzJrdBXst9iT2UYm+EzAGkzuifWevvl8xKskzAlywVUsKp+kXfsAf3x7DB07priNfOKlyNR9K98YwpI6KAt7lNXVegBwTFQDEFh7nmxjMEkUKmN99hY9jgVlfGUjyRp+ULTVIgstvYtbINWMa5zrzoz+bGki7eXS0R8G/8ATBgrnjVZp7lMkmThaImqBQjUNiBzz/OOV9XRPMQRyO8GuvNBJKvXDCrKHi/k4t+JOvu0Ucsqvl0R6URteoEXTivg4z4XVStxB5Y9X0tzub22r4r7YIBCekAGyD39/lNPh7MzRyLCygRqptub9iDgkvUlDEBgxscnudhv7HAbO5rMyxssCCFdwS3PzXYYWJOnPl83CTcifXI4Oygb0N998A9UdFN0lxvwP5xdM3UOuyarkU6QfpGwv++LMHVVzMgIZlESgqo4ujqv39sQZTKDPCRnLBQ50e4vsffthWzXSc9lc6uhwbcECjRXmyPncHDSFafpkFuHBG//AHdLCJRJYBI8tq9LXZoHgjTv8Hbvix4Z61KZdYJeNjW/F/8A04i8XeHFUI6KVDH1oLKAkA2B2Fg/xhf6dmJfOWGLa9gOzbb/ALkYErXTa2rRLhA5XZHmWrsDvjeGUMLBsY5V0/rEsbsMyNS3QDXZ+32w2eDuqoD5I1EsSy72AB2wsLFW8GabNQuOdk1tjGnG+MjClYUMznRIpCWdQWNeruK4o9sWVyy+3z+474snGunCmU0pd8R9TaCTLKqB/OmCueCo7EfN4XfGmW82YgaBsBbEDWRzps/tQw/zZdWq+xsH2+2OVdVgZnlik9WhzR/c7/64g4XU/wCPbqfPCLeBpAomU6g7GtNbbAn9vbfHsmuZ1S5SPSEVnp6sqT33PG+3ttjTw3KBmFkA9TMsTb8rprV8ldhfscY6dnDHO88hYH1kKf1XxfxVfN4cWT1Gkvfz97oT1PomYSFpn/8A2CWWQ6qDqo2IHvVD774YvAeYnORT8UQKJIJ2ITavg74oZZZs7MFmdFeqOk0VNal0A3dWDz74x0zq5V4YWGpYWMTBjbOCSpLdtjZHtg5VDmOe3STi5Wh66ElzCRDXIPVG7Cwp4P2/1GDEnV5PwTB1Kz6A3pF3Zv8Ap2PtgpJ0nLqH8sLbUQARyfp+d+14GjqCPlneNkldfyyB+grqu63/AN8SRGFTqDyDpQvqKmXLtHCCZf1jT6h7kEjcXx8YKdN6O0UEKyH9Q1jkVzv/AKn4wI6T4klqtROoFWDD6dtiK9sSt0rMfhWQz6g8utSSb0g8X2F8/th3FWVKZBAcYH3QLw2Jm6ii7GMksTdqygWduCCB/bDV0fpJyeYmbz9ELSaljYekigbBPBBNbY9memQ5doT5io8e+5FHm6374xns1HMcw2zsjCl1GvLKr+wYG9xhQ6cIVSXmbgYx1VDxB4WTyWMHpSSQOZI+QGPrP24JP3wGzR/DQIVl80LIR5tnUrGhyd9Ng0N9jh4yGQByytCWjbTdcrffUp2I+RhaimR8+qhjG7x7wkAxuwJvT7NtY9xgARZClULTaTG3f7fZL3V82M2qpSCSKmIWl17gjUu29bXvi4kTKJvyn0ZgWwk0lSQp0AUKoMQbHsMW/EEUaTlvNZJZCAHoWoG5C2Nro2DeLbRGYkRyrrLLo9ArjcbHkmjeF+mMhaS8WcRZDuixx5cSB4pGDfTsur/mv09jxWKnT8tEy+bDOscit64mBV13JoEbEntXfbB3M+DwuYSR5JpPJbUFLBgAT9NAb0T3xCemLf4hKZ49300WTy+xPYGu+GFlG1WuMiR372VBellZplnuNDEJY2/S1EVY4JNixzYxaKSZiL8RSLEyHS7r6t9l0kb9j2vFTP8Ai0ZlsuS+pUsy6aG7VQ7jYD7HfBGfq5y8JkILKzLUWxAFAt/07NxWITKj2VYBOT3ZDofC0ciqyPMy7gaWIAokEb73YJs++PYKPMzb5eVFj9iQps7navnnHsDUeUkP3n5VXOxRTZpIhJH5i+sAj6u50tQqj2BwUHhjMXKxctqGwJ4I45wK6j0chvMi3ZBwdmIOz2O57gjBrwz4sc+ZEys3l03udJvb9iKwSSLBZ6jXNuDwl4dEzgKvpZXCgSKH1BhdkgH22FV3w19J9UAWQFS9rrX06W7bADGz9VbzwwCCFo71NyrbEr+43/bG+XIDgSPZZvQCQPtg+qjgXeY7KLLZpoSsGak8wuQEAGo2Od6uq98Y8ReHna/L3jPb/hNffjvi91XO5ZZ0DAeaQzLt7bN9vnA2WaWRpJFmJQJpMa/TxYIve6xBdLTc5jg7HfwinhqOKGDyy2r/AIz88VgxlMsAB+rTYVjzXtfxhGaBvJMkZcuNwOSWXgb83xhp6X1BY8tqawqrqpjZF/p/rtgEWlLVpXscqTqUjiQbgoRbKRtWFUeD1LuYpK0m1B/rVbGvkYZx1RJImdlNjgA7n4v9sLOb8RNmEDxFRqtW0nfY1pB2+P8AfE0lXUi9p0i3KWM/G5lJc78Fiea/nesNfgCH8+74Q7e3YYC53poX1AkqT6Seb4PHe8N3g9ESEyEKGVqv3B7fbAwun4t+rw8N3snEcYxjGWlDqGHBxl0wi4BCyGxo2MgY8BgEqKI4U+sRLFOxKAa/UGI2Nj1D/thwIxS630tZ4mQ7HlT7MOP9sAFX+HeGuvhcjz2aKzgxnSFbUtdiQAa+MGOs6psnA7NUgZomer4oqT7kDvgf1XopQK0jKpJo2R7Xt74v9JZZss2XUl5Iy0ynsWC7j52F/fDgr0NbQWNezbfoovDhlGeVpGURIVC6eWPBU3uO5r4OC2Xy8bZ52mCRZiSxEASS+neyK0gkAc/OAU6mURyA0YpFdj/xex+SPnBPM9VB83Nx1JMAIlbjywdrr/i5P3rDrmVqT5JUHQMl5WZaWRmZpAU8tQGSH4Y+3JCnj9sRZTxF+GEiQ5Jirs5fSQCQnLj3sb1gblUnyUkoVUlDuSJGYk0TuukfrA7/ADho6hmMtEsUspj8xBVF/XTbNS77174JPKrdTEyBPrPcIZn+r5TLwxzNqcyFXK1uFPvXB3497waUwdRyK6UNE7IbUk8WSB9JxDkvC0TRKPOVvPYmFpFCtVHZVP1UPg++N8906fLpqhJaSNVAY0Eb31ADYbYkieqqc5ryBMevf4Q3/wBgI8v5srbAbGydgL3we6D0WJ42CoyokjBWJBMgFDVQ4W+B9j3wFk63POq/iIwrFmTzoX9Kqd1NG+dl598Ueg9cbITmF5GmVwWJVCVTSDW/vQ4GAAeVZUFSo3zOM/Cfw8UBVC2ksTWpuSRvVn2F1gX1Dw1lc4fMBBINFoyOR9uCPfCfnczLnFhnUiSUSsE0WEAPpBYMLBAJ9WK8XSB+KdYpipCkSiNttW501t+177HDaI3VTaHBunqPpEDEwSU8kYvU+7gMKBB96784Bdd8H6ZMs0enTE4OqyG0izpBGwb2bGOqZiSWSLMJflqoV3ICkkUBf35o4I9S6m00CpBI0Rjk9bOBuqjff2/vhYcN0fpEQQc5Q/O5iaF1gy1hgGdnf1bGi+/JKjet/bCv1DqygJ5ZXRmEl9KRsNbgncgVtVbH5wYyXUXSVJzKcyf8ssANAD2TsOapR774I513uJp44IHR97BZdJO2gg/Uws4KsktcAAP3S7ksqY2SJolVypZiF0rzV1x/risuRefMZlo1OhA/obbbQShXegbB+4IwazHVFzPkzRAlfMZWDCmOmrv4BN4JeF8mIZJZvLYh96AN6a9JC9wd8JtKve8hmoGEu9Ky65iJZHHqqjTVxtx2x7DCOnR65QiaFWQgDWoHY7Ai+/8AfHsHWERVPZUHXR6LIkKsP/jB1ae+w5rBfwZ04q0xZAI9vLeqZkoHfvyawB6d4hlaAXojkBNKbcc7HseDz3x6WbzZlnOtJETQWVmVTf8Ay7j9sNBWarTe9oG3fKasz0qMWJN0LWW7g/p2+OMAs1k4SPRbfmWrPXouxt3FHtixmY2EbCSbUCtq213W11uP7cYB5PMM7hXqSCgLH1pQ9TM3ej2o4mN0Gsi90W6302ZgksZWXQCCoob7HVqJ2Hpo/fBnpuarLebKFT0ktoOpR9zhSy+ekgzI/DnzEFCSM/S0bD0uPYg7fvg2M1Hl9cccbsj0Cl2qFhzvvudq4wLkQqn0XF0G6HuVlzImBIO4REPIPauCTX84I+I+pIvT0cGk1jUTsV03s3e9WFaTI+rzQSvkq5Su5IIXn9QNbfbF7zSqZfKyAUyGVwx53sKQeTW/vhgFrqtGoRt/H+gpJS8rxwhKikhpphJS2R2FcjuTzeJcz0nyEVQunTsa+giubHvjeeQ2jMGDFNSsBSHetP32GDOeSIQsZS1xpqZAe17D4BPHxgEpWktLd5/KG9eZP/T4ZYyHpzZHYkeoV9wMCsp1yTyQgFgm+/8A9rFDq3i2WaMQ+WixXuBZN8gkne8XOg5CRmjUg71Zqqvf7e2K8ldalSFCj+rGSV1bw+wOWiI40/8AnF9lxpl4giBRwBWJCcA5XmSZWgXGGTG+PHAUWunEGfzaxoXbgc4sVip1XJCaJ0P6ht8YCdsahOFynx5nklk1LZQgV29W+JfDKfh4jOFckkqAtGyRX7Ud9/fGufyRgkCSaQwttyO2459+MTeHc2n5vAjkXWUY1Tg/pI784eOF6KoR9AU2Y/Ku9f6KJULoptlGrSfpNDmuP9sb9P6P5cWhI/VwSB9RPJ+R8/fFJsqqwmV1mQTxg+UxNq6t6LYcHYt9jiHIR5qRGWXMGSTlRdMBe/qHO1bX2w20LCyXNF7dUUm6Y8DalVWkq/WeBvwONW3JOBHSNWZziedCpbWLtdP349q298TTdef0QyqsojZXFlrBG1hr5q8Ni5JM0FeMvGwGkkqNtu5HcXziAlqWsXUwRUAM7pXzHid16kn4iFGihkdUZB6ouV297746DnQksbKGDAqCeeGFgkc74T4PC6zPZciYN+YpF2wJNjvTe+Lfhvqk2Yzcx0MgjZVcN7Uwr/Wh74BAKz1mUyNTLQLoLkp8jFmJIgGJeQWhsjbuLGwscDDePCsDKzCMKZSGaubA/j9sKXV/8NAMz+JM+kK16mNaeaBwfTrU2ad2ycgZY/SystAkjYg9zt/bAzuhVa10OYTbJMpd6X4WzEHUJKb8k/mBSwYk3zR4A4xeyPhOZfMvbW7MSgo0Txud6378Yl6ZNn4pHaXTIRVqSvG57UR+2GZuqv5eoQtq5ALCq97rb2wx1dErnvbcEFJ+f8J5vztnEkB2MbEbAVR9rvEL+HJxlkWVxGztoMbPagE7gMDyVsj52w7yTGSJXNpsCQGBIIO49iO374B+LJ5ZRFFHBaubcsCQNLbqf574ALphBtaobF1vZL2f6BmoVEUKokEO4cleL5Yk+14LddRMzl2fLzprUa+NYTT6jpU7gtW33+cQZroWXhS5tSidhYQsyqu9H1E/AIHvhi8P9HyyKzQ0+r0sx3b2o3xttWCTaUKjzpH7QAufdJ6xFJFNMzuA4aUax9DVpIVf+GxQr4xP0HrM0EatKrPYWCGOKiCpUNZNmm+MVPEPg9ssWuQfmWsXp3arbRd1pNhT81iZJVykETjUhYDREu7F25AWzVe+DIPVbGaXMHYTrk+pwyorsUjYj1LqDb/cWOK/e8exzDPdCUv6JHjHdVAoE7n++PYrNMKf0jeqYM1N+GC6xZDEEqtUL22u9h3GCPXOkfiMqv4fSdYBBJrY/bEvjDLmWOJRSo7j1Fd9iNvg/PfBqHIrBGhLaQtAqVB1X234N77YeYErM+o6Gne6VumdW8iCXzCr+TGAKXdmJ/iuO2DPhiOJ4xqHrkZtzuSt+4+NsBepzPMpOVeOIOQLCanKLdhrNc1Rxd6FlzDbm2bTpH9yawSJyj9OWEARdb5meNXuQhUHoMlUPTYWyBwTtgL0mVxmJkmjLRypSlPggrW9VteG/p+bjMC/lrIjf5haq53JB225wWh6ZGWDIwK6aoURXuK4OBqhR1UskRb+FzLNZyMRKgDW9lhR2e7Vz2AI7/HbBl8+k7Q2ak8lA6EElSeCvv8AJGKfizLjK5lSNIMwC3p3q63LHc79hicdHEuUeZZSDp0oFoukinfe9+KI9sG0Sry5sNPP7qtmZJJPOjUEMh1R+q7Oi3AXtVDbF+eZv/TcuoYvqGl5DzqBtVJ59+fjA3ouQSQBpFVMw2tzpYn1adALVsG3oj5wQ6c8n/pU6ow9LAaiLs2LBH/TeDgJgSS10YP57slrNhFTQN5LNkHg/wCu2DX+HMcr5tAQWjQEtfA2On+cAs6b0k/sf98dY8GZNIoEVKfa2cV9Xsft2xWcyt/j6pp0NIuXJlGNTj2M4VebWMexk4yMRRa49WM1j2IouYeO/DTvnPOC2tAducL2a6W+soF+n5HHxjtGdyvmIy+4oH2xzd+kyZeT8xCQbAP7c/64gC7/AILxhLNJIsICs9I6vHGoaSix9ChwNgNySf4BPtjOd8YQfQEEmr6jpAA9gpHbC7ncmpancL7WL4+3+uJ8tl8sjKskpBJ5oH+u5AGHPVWO8NRnWQSeisyywML9SOd0VV9IWwBZP3P7jEr9YEOkoXcJqUxl6R9R1amA5YVQPthkzPgtAuuJ2IIFrQIcXZ39/nCf1SENela9dEcbe53NURV4IM4WekaNY6bwnXos4zmWWR4yrqxQFTuK7g81WKeaXyWbWGJRgWKNpLnYrq3G/wB8CuidXnjQJlyD5ZLNGVB8wE0SDyCDWw7Vi9nlELFzTGZvNIIs7bUdW1LuK9gMTTdZHUi2oW7bBDPEHTpsxpMMjIZBQUMaIsakbkWLq8E+nZSTLQplovrUFppNgpbsLJF/YX3xPkvHS5iTRDCU06tTOONIP0gc6jtd4H5vq4l/z41ZbG9kEe4222wb4UDapMHA2RrqHRnnyhC6VnJBVxXbjfjixjEvh3zMkMpNM1kBnKkgmuQD7E9sBulO8Mwly0xky9euFgLWq4odgPYYst1SOOONmke3lYLKhogE2BpN6q4rehgQQqnU3nyg7rTI5wQwxZeJVVkLSTITqYRgMDVf/IfS1YWOqwSorZrLyywLJGtsdZYLXddyCfcAn7YNdNmsHP8AlOszy6fLJ2AJ0PKKFkaATR2xP1djKyJCSq7kkcHcgXvVHf09sMTCeiPNG25QLw/1DNrGBNJ+LR9YIfS4jCrab2T6/bYjDv0DqWXhyokJEPmDzGRgbX37YTl6SuWmBiaJQxbWGfTqYCwALohrqx8Yi6X4ieV4/wAoqoLLJGTZQqdwduO/qvEjUndRDhE/snPqUdyrKNMm3DD0+XsQyk7XzxzhNysISMM8lsJTVm/K1A6VJ9629txgv4i8T+RMYZD6ZYwoC3aqTs22wN3+2B2UyaJI8Hls8Jh/Elj9UpXfgbcemh7YQNhBgNMAlCnyGZdmZYUKE+k6qsUOfn5x7BmHNzaVaNUKOoddYN0e21AAcV8Y9hpK06/T4RfMrHlssxOp0BWzVitW9A78e2NPEmaYz5ZllCwsNgf1MR6e3O2D+dyiyoYm9KngjsRit1PoKukRpSYd17dtqrb3/rgNdeSuU14MH1ST4m6pHlgnkhWkrUVPLUaINAmgN9sWIopHeOcJ6yF1xs5KCIiyQBsTW4bkVi31HokciEL6WBDBqFhmFWpvkbX8Y36ZlZ1MSjNMPKNzRUAK3NWdwp4NX3wNUZW55BbA49/VRZHpy5QtC8k0kTsWQyoWHbT2O32wQyWaEMz6CGYMA4ulArkbe1fviCHMMkjrKXZmaxb60DHciMEcAUaxQyfRZGnVFnkk8yTXI/pFKo4KjtfffthgZVektaS7Hf5VuPp2YzEryZgxtGpsNQHloTYqx9Vc9jivnc/CjSQI48uH8yhW17tYA7c2K5Pvhyzyivw3llkkj3ft3BB+4GEfpmTGUnZ5iNIOmmA0aeV3O9gbYAMpaTpkxJ2C0OcaPKGVYhE8rH0kD1pp+ojtq23POL3gaOVsnJrKsXYAKd6bcrYHf9tx9sXvE3gGOd2zKSVY1G7ZaUWAoHbbEHTPC8saB1UOXpmogfT9AJHtZNbc4OpsJ/qNdTAB3k7d/dUuu9AKxl1jUSL6mjAKq4H1FD2+22I/CHWPw0kbbiOQkMp5AI2v5B74c85PmHhoeWJDtpOx+asm/nCv0Hpcckoy+YZROllkRdq5qxtdf6YAPKuZXmmW1LjhdFbq0fnJDq9ciF122IFXvxe/GLWEfLeJFjkEf1AFiHojSLojcXeGTofVRKnqYBwTY+LNH9xhS2BK5z6Tm3hFcex7HsIql7HseAxg4iKwcLOe8XJrKKuuj9X/AGxd8WZ8xZc0a1+kfvjmWacooo+ptsO0TcrqeC8I2qNTvZWPEufOZlLKykKAdI5o92Fd8BTOobcWe+3bBePKrGmpkCSVo2FvpNHeyNsCZwoYX2/n+mCbXC73ho06IsMQuxdCzWrKwsu66APkbb39sUeteEo3kEyIPM31b1qBG+3Fn5wK/wAP8+pilRbLDfSN9j7XifpUmZy2ckjZteU+oGQjUpbf0n2skV8YkbgrzNWmaVVwBwljyTHIdSSRsrkc1/PtX/nBXNZ15oFLgakZgu1ekAEg+/8AXfDR1VstOmh2UhjWrUAV42vkfbAKXwzLELgdZYr3VzVDhtxtRGxxA7lav6gPgvEHvdKoyrzqEBO8od6JUsVvQBVG/m9+MEeomFCXmNFgWKx2fvzx/wCcGD0CVTrUR5cIuwW2F+5PxyMVes+GD5Sy0JuF0oDbW25P274bUnFakXzMd84Q/wAHRxB5ZY51kjKmlZTqBNj1LW1b/fE0HRPxDHUgERcPGSu8d/VpveiO+IvDfRpG80uhy9GmuiHFH6Ttfegd/nGesaDKZAzMkSCuVZduR2/bE3Qs9x0mUFz2TkbNrA80yxRbatQt2Y2Fat603+2C+eysmTJfLWwZQWAphY2Wg+3Fgkb7YiOUGeiWpQpSUFr50gatVgAqzCwD23xfyvWEcvCH1aF9dnlefsx3uxgglA3MD/CHeLuitIcpIH8rzGUGJV/+SmNqKNAgXudsHcx0w+aksIXQbEzBQdZ7C+f/ABjPVcq8kUZgkdWi9Xp0t5gqtyeBV7jACLosxl0xytG8jK8o1BipUmrF80f6HABlUtabmcLTxb06SSXLyxJ6UI8+S9qD/TXNAb99jht8QSxxZeOZAzOH0wrH3LElVJqtIBP7YFJKYlEwIAXzA0ey+YOCAOxBIP7Ym6z1RJ4FhiNyw6bI/SSBwfteATMBKWOLhCp5rqj2PNOXDVwW07dtgeO10LrHsa9U8MwzyeYU1WAARfbaj82DjGB5e/8AavkcKLrkLSwxS5o+Q+j8xQx0AnYGu12Ad++DGVzuZSNVy8ayQKgWi1tf6tzttexxt1rKeY5MgCI3pOoalYDcNsa/Y74CZDrQ8xY1BSKMDk7Mb3+49sWAyIAWIMloOY7gIpD05Vc2Wqx9P6avtdc1t8YqZvpgWYSPMxGllYMvoJq0LdyvsN6OKnVTNl+olleXyJY7AvWg4sBeRR74asv0eVokJCSMAbDAqDV6TVbGtsVuvBVheALnKUznEndSIWVLLbEsWcChoN+ihR+wIx7pMTR9Ri8wkMjnTpJNxsu+r33I/jBrp6vHHJm82I41WzUa0FA2Pazgb07Mwv8A/wClBbHUqkmtSE2T8b7bXxiMGys1B4dGDZEvEPXsxGXGWqSQsCgbgHfVfxW22BnWOujNQSFkVkDetNwGCncEn9J/Sw5vtjTPSVmAGt492KrXJFkH/f2xSaenDUoQNpNLqQDYjuL2obbV74IACvZ4cWI4T/4d6vCY1VdVaQdOn6Lqwa9vfC50zIZhPxMKyoEdtaFZKKrZv2IBWt8AX6vPFmChJCS7R6d0N2QCyHaj6SCD2++GfK9TGpTIrFdLKUO5RmHb3T2HtggbhZ/paCQxL2Y682TmXSyuQNmvUN+23NixuRhjl6YM2DO6GB5EFtEfW62F2s7D4rCtnenDM5j6BlmGxVWDRtfBDCioI7MOe+G7ruTkEcCwyRhxpUKf1Bf8w33obisMbeqtqOa6Iseb7eix07wpmMsNKus8RJJinrUvyjb9u3GA3iTpDZeUSxqxXYg9gNgAa3BB7d8ZyWalGZDRLKzNHUk5NhQlmqJrT7nBLo/UTmFaGRxImaDSQyLbEVuCNhQUAUObBwIIVTXOpOJJnlNHh7xEuZWq0uALHt73gzjnWRjkgzOhl8xguoSR1eizu3te/OHXpPWEn1BTbRmmurv5GEc3hZ69IAyzCv48BjOMHFazJW8ZgsYlo16ifj5xz3q7BWUxspYDhr0j24PP8Ydv8RcyQI13AIJv34FYR4IQyE1enc7XW9D/AGxaML0fgWxRDibLGZczkTSVr2LaRWqtiCOLAxa8Q9PjizBRS4JUMiyLWpSAbRhYYC6PBGCHTMvEjOzKW0kR6SLOoAWSBwOx998bdSzcYZWNzRIwTRRdVBr1AXsN7J22GCRKjq5Y4FlgEvZKZ4ZleJiCDfOC+Zzb5lyXYlr4HbB3qmSjQMYMqkk6vpMZkKLp7kX3rtgnleix+jYQLGxaVSQSXIB0FiN1UXv3wAQElXx7XEO035SifDkojEhUKhO5cgV81ufjucW5/E4WFY0kplG5C6I6+QRZb+mGbLL+L1aXRo0chSrAjT22HHt24xrP4QykQaaVDJoF024+KXv9sQv5WY+Kaf8AtEnYBBcnmc1mYB5ZDKxptNm/fc7YIdZ6vJk8qJWYCT6VRmGxo7mqBob17kb4vf8Apckqq0UrQRmNlEQFqdQtWOwKsp7e2F5fCkmbk8vqJ9EdhdLVrJ7j+l4khZ/qNfJMCNtyr3h7PNNlYmmZtZ8y9IBBDbqzUTpoVQ++E/qGejy+YRyHdnjNJrpRubYatiTXc8dsdR6P4dhykAhiTZdxxd+9+/zhe8VeCGzMcmgoWYhgHF7j9FjhTXOBqEoUa7QTOO+ENybKYdZQBpV0yGMUSdNBtW4sDcXgNH4eERy0Sq7RKXkkdWTVfqIBAW2ButN8E8YZOm+C1OXqZxEwNsEfUgIXSpvYbe2CPT/BsGV/NMjkBKbU3p5vVuTR+2DrA3TOq09plL3RuhZhcq3kNThyYhKP0MNgVuxpPbFP/wBxpFJN57QCT0i4q12BwzHbbc/xhozWZ0VmFOqPUGtLIK7ggbbbkbHChmc7Hm55o6y8cRVgVVfzC1csaPqVvUKvBmZlOC4mSJCmzpmzJBjCKqrSliKLOwpqv2F7b74Yc305oYmfQImX62C1qahTWN9O1fvhc8MdLVSBK6TeWQD5in0mtYJ29LAVucdH61kjmMq6Ai5I+asb78d7wrnYAQrv0vHCU8p1BmXU0sUbnd1UgrqIG4vcAijXzj2AnWs3k4pBHJIQyIoI1Fa29qx7E1N4VgaCN/hG8x4jOYV4o4mLWCorkbHcccXg6uXjWO2iRNhd1Wr2vtWAHU88uS1TIhc+WgiFbHtuR7c4n/HtPFHIIVAlB8wFq9fB7+2GgEWWQs1ERZqoRTiOcNrBnmHoW/q08KCRsDeC+S61mwSs6BQQT5lgBfZTff7YqRwpC/mvGGcAGNQfXf8AIC1W+LXiLrrflhUCuaZtYsrfA+5F84hvgSmcC58CAOe9tkK6mc3JHIY9TkinjLbUf+U7MpGI+ndEUZfy2/LbTWuMhSt7gDf3NEj4w+ZjKxCHTIPSVCn2/bCy/gmFp/NR3HpC6BKVU7V9JujWBqRZWm/4QWfoYjj8l2YkXpbVbHYbk/3B9h84qZGGHyWgLgynbzC3ltSkH1Je60KsYcOrdIUIJmJ0Q2ZAvJHHP6hW1bYW+l+HYsyr5yLLsx9fl6SEZVIrSBvZA4J98Aw4SrG1zHSeUPlioxTpLl1hcgx/p1tpkVwtAWTSmjt3xL1zry5VQzhtJoLCdJbYCzdWDe43wzeEOmeemt8v5GhtIR2vj9SjT6W+cV/GPSI5nZMxH5w1BogGKNewIvff7dsQu0nTCVtW53QTrmb80wnKkEyxlA26ssbAMSRwSpFd/wCcF8tFBQlzJETQhtLXWjWoBNe2/PaxgX4vJy+aygVGAZiu2wOy6dWncADah7Ybuq5UJpeUx6ABQagTtbab3skYbUIEJiRpA3I+VB0p0mlCRvWkhkKi1ZNIu/a9xgZ1jKvNFGMuPIEOZrShK3F+vYc/Vf2vGPEXieTpmgRRrIsgsEitIPC0KAqzvgy2s5WN2/LDIWMibhSxoKAfVZB/bEHKQ2IdzhAcl1CYzMCgjH5gsUPSp/LPfarNH4xZ8DzJFLJNJII9QC+ogBnJs/v/AL4DZiFmzYgUslR6xKFFM6jkkmmVl7e+IJOghpQjSBVZtyASAxutvYnbDHFlspsa9rmEwuyj3xrgF0bOGOCNZnClAQAdtai6Pvx/bBPp/VY5luNrH+/GKYXIdTIvsgnjjosmYiUx7mMkke4I7fIrCv0LLiMW/opjqQ/qWrr+tUe22Omuoo/bHPvGjrHJBp2B17/bSQDyffBadlv8JVc9v0NkH/AoXVSHWXUG0aiA42KliDuR7/bF3L5mCNZJIY7kdwsqr669L1YHB5HG+2JJJ4giZh5bMMYGqqFmwob3PA24OBfgXpDxZuZoJdKsh80uNxXqBvjvVmjth5VtSS2YwmKToksmWZpGKWh0xudJBrY3yvtWFyLMZnMoIp8iHMTWDIT/AJfAa73r3Hxg74skmkaKGM+Y0ka1p7g99ux5wV6J0CVMo0MpAsHa7q+d72BPbA1RdUkgMBcRfZKXVuiPlis2TmMMp0gxk7b8AEimG/DdsHfD3jCTOZZirJ56+kkUVJF1sfpa+3fEOSyz+uKeMMjehJFbQduBv8cHtiPpP+Gn4eYNG7MgVm0FRZcn073Ww/riF3KjzTw77ol0/wAbFgysAJYvqTjzF76P+Yb7e4+cFsxmA4SeNgUItLoAn29we1HHO86rCaR4JhPMJVpLrSFB1KpHFqLv3w7nw28sDfmeU/4g5iNgoYCx9JU7VuQf64EBJXYxsOFp2RLp3UnZZNSAFGpPVeoUPqHZgbB+2J1jWT1I1MKvS2wPex3/AHwkZfNzwqsRcSO7kh2Ug6b3LhQN9PFd6xVnlyuVby/NPnOA1Ak3uaujyD774miUo8OCcop1fp0mdTMRRT15TCoyoQ331bcHkHG3UooZOmHLTyNmJIwNQjOp9VnSNufbC/l/EmaTNopk1ozaZkqyDpsDffScE/CnSY4+qSkLIi19DMShLjVY7Gvpo8G98NEC6d7S202GIRTw9lBlcusTTAQAN6XXlCNt+3fFDpPRMu84GTI05clZFNgnXTBg36lPHxgx4y6CZTHOis7wt9EZ+pTsQQfSQOa5wAMsmTnkk8sL+V6iqtpC3yd6sYSZvulpjWJBgq0OgI0zo6yRSSEoG1elwouwL9VCrvDPkY/wyO0sg0IAFdtqRR+o8bHuAO2EmSdg0ecUK23oo6tudQBPccn2GLY6pNmMtKJlWSJtj6qJB4NcH2xNJRqU3kAzZS9a8K5PNSec5jYuAQebHaj7Y9gRleqwxro0n07UVG3xzxj2J9Pqm+g7uE9Jk18lYmAIUAbj274XOoTsZSPKXShKijdi6BPYGv4xE3iOZYQoIB1FQ1bgAbc7X8kHEvhnNEliQCXkOonk7Vv2/jDhpuSsrabmDV7K2vXsl9SyDUg02OwHHxt2OB0/WckkqiMHMyuRZ1nntqJFHFTKdMjy+VkZFBYzOttuQONv2xLmCscsZEcZIF2RyQNr3wYAO6sY1pEid9+EyeKcpLMkKopotbqKvYbb8UCcV5ulyLCigqsjcnnYcf8AnDBl5iyqff2+2Nn32IBwgdFlSKzgA3hAnyryQnLLqIag7kUAL3A++Lech/Dx3CpZFZToQ7iufvzZGIYOvueofhtKaNBa6Oqx83X8YDeIPEkyuwRtAVSfSOTY5u8EeYq1rXPdHd009B60uZDEAqQeCKNYH9djZpEMBUvHIuosdQF8rV0GI/V2xnwl1d5lOvTYC7gUTZ3vAPJZTyusBVZisyksrG12BYUK7HfB0eY9EhaGl0ob/iTnXjkSNUZ1fZm3GkEEalN3a80Divk+lR5zyllkaaXKqAFaw7hTYI3o333usMc/heN8xmi7yOHIIVmtUNH6BW3t3xQzsKZbNRPFGqsQkZO5tdVe/Nd8QWFlc2oC3y5A9uv3V7piS6mObVNLemFJUAUtvQ3uvSO+N+rZaSLIxjM5gBzKCzb6BqNaQfYDjtzgR41ygjzaoCxScAurEkA6qte4IrDVnemJmunGKUEr5Y3ve1Gxv3wTsVHGC1856IB4jyaMY4knaMBSy7/WoVlav6g2B7YXuvpm0khkij/EQIiG7/MIAq2YAWhP/fFjxInldOy2ZXedAsCu25Ca+3bVW1+2JPBs5jzsOXX/ACmM2pTvfB/v2xItIVlNxLC4bK30vMebOGdS0NA6q1BD7V7X2xKetR5ecSAflNvSLQNXRF98OkuQVTpUaRrBpaA3HwNx98c78QdP8ttndiswALkMaYAkccWTgB2pXUarKz4cLRCZPEfi/wAyKJcn62m9uQPt2v59sIUMS/ihG8muQ8i9Vb9u1/btg5Bmzl2lmjC6yAm42APND32wt5/Lo6zMUUNumpRRAUhhVHknnBHAWum00WlrB/PYRmSaMbDSdAZfLc/lhwdSbHvfce/xjHSY3gy2dll9MubZUVASQo31b96vcge3vg94F8GZd8qpkDOQ+r1G7PJvbjDKuQSXMSPIA3lABFIGkfNdz98AuCwVK7ScGyh8K5JkysMkxpljqvZKsA7cjnAPqniOQJLJkGjeQsrOX1E6WNDSvbg8+xxjxNnpJskAXZNeb0HR6fSDwPjC/mU8s5gqfqkjU+5B1bE8mtII32398ENm6SlT1kk5J9lflz/UGMjR5dJWBIZDyz0pBIsEGtvT8Xhi6R1mdVZZkIkNWu4WLUtgA1wK43wg+GpmOZdmYsYtLR3+guAGI+423vHZ4pyY1Y8nCubpypXdfAjH2XKundOzUgmUQVIZGHnKPSTR0gCx6e2o7b4b8h4wCvDlK/EZigJ2hH5aH9RPsPjB2KemZQBsFN1vbXeEnx1DozeWSJjEHst5fpJN8mhzhhDjCrBNZ2k9VnxRmhl5pjG2qwNWlreMNYY12A7EfGAfh7J5fzIdKiyuqOV1OolrOrV7mztWLPhpyeqW3q1O0bBtwV0A0f33w95jokUNSICCGWgSSovbYfbBPksrXVWs8pE2ylXN+BZsuQ0BEzM2p3KKz/AtiDW535xJ4g8MCHLiZJXyzsQZtDeknitzQ3rDXn+qMssagLTSBTt2/rhc/wAZU/8AxclEj8yPj/qH++Ky51ln+o4EalXfrzfh7y+YJEWZUZgtvpUD1AWBeo1sMWumeLZs9Pphg05cbMz8V3+5I7DHvDuTRl8t0VlMpsEDkA0fvhggIil8mNFVNGrYVvf9MFxbcQmqeQkRfv5VLqHhOP6oQIXA2Kj/AE/jbALKeHJxIGkiitbpwx7+w7D4w6yPz/XGtbYqBIVLa7gISxnf8O8nM3mSIdZA1EMdz7/0x7DEDsPtj2D5uVXrPK//2Q=="/>
          <p:cNvSpPr>
            <a:spLocks noChangeAspect="1" noChangeArrowheads="1"/>
          </p:cNvSpPr>
          <p:nvPr/>
        </p:nvSpPr>
        <p:spPr bwMode="auto">
          <a:xfrm>
            <a:off x="63500" y="-793750"/>
            <a:ext cx="27813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4284" name="Picture 12" descr="http://www.cesil.com/leaderforchemist/articoli/2005/numero6_05/rossi/foto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4810125" cy="2838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1064101">
            <a:off x="1901935" y="1233142"/>
            <a:ext cx="556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PEDIATRIA GENERALE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tente\AppData\Local\Microsoft\Windows\Temporary Internet Files\Content.IE5\JCXI4A6V\MC9000713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378451" cy="3443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692696"/>
            <a:ext cx="821949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Calo fisiologico</a:t>
            </a:r>
            <a:r>
              <a:rPr lang="it-IT" dirty="0" smtClean="0"/>
              <a:t>: il neonato perde dopo la nascita liquidi, urine, feci ecc, inoltre non</a:t>
            </a:r>
          </a:p>
          <a:p>
            <a:r>
              <a:rPr lang="it-IT" dirty="0" smtClean="0"/>
              <a:t>                               si alimenta per cui si verifica un calo di peso. Se contenuto entro </a:t>
            </a:r>
          </a:p>
          <a:p>
            <a:r>
              <a:rPr lang="it-IT" dirty="0" smtClean="0"/>
              <a:t>                               il 10% è fisiologico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Emissione di meconio</a:t>
            </a:r>
            <a:r>
              <a:rPr lang="it-IT" dirty="0" smtClean="0"/>
              <a:t>: avviene entro le prime 24 ore di vita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Cute e annessi</a:t>
            </a:r>
            <a:r>
              <a:rPr lang="it-IT" dirty="0" smtClean="0"/>
              <a:t>: la cute si disidrata  e si sviluppa lo </a:t>
            </a:r>
            <a:r>
              <a:rPr lang="it-IT" dirty="0" err="1" smtClean="0"/>
              <a:t>starto</a:t>
            </a:r>
            <a:r>
              <a:rPr lang="it-IT" dirty="0" smtClean="0"/>
              <a:t> lamellare corneo definitivo. </a:t>
            </a:r>
          </a:p>
          <a:p>
            <a:r>
              <a:rPr lang="it-IT" dirty="0" smtClean="0"/>
              <a:t>                             nei primi giorni di vita il neonato”cambia pelle”. Le unghie seccano e </a:t>
            </a:r>
          </a:p>
          <a:p>
            <a:r>
              <a:rPr lang="it-IT" dirty="0" smtClean="0"/>
              <a:t>                              crescono rapidamente.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Genitali: </a:t>
            </a:r>
            <a:r>
              <a:rPr lang="it-IT" dirty="0" smtClean="0"/>
              <a:t>“crisi genitale” comparsa di tumefazione delle ghiandole mammarie con </a:t>
            </a:r>
          </a:p>
          <a:p>
            <a:r>
              <a:rPr lang="it-IT" dirty="0" smtClean="0"/>
              <a:t>                  possibile produzione di gocce di latte. </a:t>
            </a:r>
          </a:p>
          <a:p>
            <a:r>
              <a:rPr lang="it-IT" dirty="0" smtClean="0"/>
              <a:t>                  </a:t>
            </a:r>
            <a:r>
              <a:rPr lang="it-IT" dirty="0" smtClean="0">
                <a:solidFill>
                  <a:srgbClr val="FF0000"/>
                </a:solidFill>
              </a:rPr>
              <a:t>Nelle femmine </a:t>
            </a:r>
            <a:r>
              <a:rPr lang="it-IT" dirty="0" smtClean="0"/>
              <a:t>compare turgore delle  grandi e piccole labbra ed emissione </a:t>
            </a:r>
          </a:p>
          <a:p>
            <a:r>
              <a:rPr lang="it-IT" dirty="0" smtClean="0"/>
              <a:t>                  di sangue (cd </a:t>
            </a:r>
            <a:r>
              <a:rPr lang="it-IT" dirty="0" err="1" smtClean="0"/>
              <a:t>mestruzioni</a:t>
            </a:r>
            <a:r>
              <a:rPr lang="it-IT" dirty="0" smtClean="0"/>
              <a:t> neonatali). Questi fenomeni sono causati dalla </a:t>
            </a:r>
          </a:p>
          <a:p>
            <a:r>
              <a:rPr lang="it-IT" dirty="0" smtClean="0"/>
              <a:t>                  presenza di ormoni materni.</a:t>
            </a:r>
          </a:p>
          <a:p>
            <a:r>
              <a:rPr lang="it-IT" dirty="0" smtClean="0"/>
              <a:t>                   </a:t>
            </a:r>
            <a:r>
              <a:rPr lang="it-IT" dirty="0" smtClean="0">
                <a:solidFill>
                  <a:srgbClr val="FF0000"/>
                </a:solidFill>
              </a:rPr>
              <a:t>Nel maschio</a:t>
            </a:r>
            <a:r>
              <a:rPr lang="it-IT" dirty="0" smtClean="0"/>
              <a:t>: turgore della borsa scrotale (fisiologica) a causa della</a:t>
            </a:r>
          </a:p>
          <a:p>
            <a:r>
              <a:rPr lang="it-IT" dirty="0" smtClean="0"/>
              <a:t>                  comunicazione tra scroto e addome per la presenza del dotto</a:t>
            </a:r>
          </a:p>
          <a:p>
            <a:r>
              <a:rPr lang="it-IT" dirty="0" smtClean="0"/>
              <a:t>                  peritoneo-vaginale</a:t>
            </a:r>
          </a:p>
          <a:p>
            <a:r>
              <a:rPr lang="it-IT" dirty="0" smtClean="0"/>
              <a:t>              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47864" y="476672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LA FEBBRE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412776"/>
            <a:ext cx="672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Il 20%  dei bambini osservati al Pronto soccorso vi giunge per febbre</a:t>
            </a: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Il 25% delle visite domiciliari di un Pediatra riconosce lo stesso sintomo</a:t>
            </a: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Oltre il 30% delle chiamate telefoniche al Pediatra riguarda bambini con febbre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2780928"/>
            <a:ext cx="598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Bisogna riconoscere la CAUSA della febbre per poterla curare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3717032"/>
            <a:ext cx="4609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tx2">
                    <a:lumMod val="50000"/>
                  </a:schemeClr>
                </a:solidFill>
              </a:rPr>
              <a:t>Come si valuta la temperatura corporea?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Temperatura ascellare (tra 36.5°C  e 37.2°C)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Temperatura rettale (37.8°C +/-  0.95°C)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Temperatura orale 37.8°C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2621" y="692696"/>
            <a:ext cx="7223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Chiedere sempre come è stata valutata la febbre  perché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non di rado possiamo riconoscere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degli errori di misurazione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2060848"/>
            <a:ext cx="66012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Classificazione della febbre</a:t>
            </a:r>
            <a:r>
              <a:rPr lang="it-IT" sz="2800" dirty="0" smtClean="0"/>
              <a:t>:</a:t>
            </a:r>
          </a:p>
          <a:p>
            <a:endParaRPr lang="it-IT" sz="2800" dirty="0" smtClean="0"/>
          </a:p>
          <a:p>
            <a:r>
              <a:rPr lang="it-IT" sz="2800" b="1" dirty="0" smtClean="0">
                <a:solidFill>
                  <a:srgbClr val="00B050"/>
                </a:solidFill>
              </a:rPr>
              <a:t>T. normale: 36.8°C – 37.2°C</a:t>
            </a:r>
          </a:p>
          <a:p>
            <a:r>
              <a:rPr lang="it-IT" sz="2800" b="1" dirty="0" smtClean="0">
                <a:solidFill>
                  <a:srgbClr val="FF9900"/>
                </a:solidFill>
              </a:rPr>
              <a:t>T. </a:t>
            </a:r>
            <a:r>
              <a:rPr lang="it-IT" sz="2800" b="1" dirty="0" err="1" smtClean="0">
                <a:solidFill>
                  <a:srgbClr val="FF9900"/>
                </a:solidFill>
              </a:rPr>
              <a:t>subfebbrile</a:t>
            </a:r>
            <a:r>
              <a:rPr lang="it-IT" sz="2800" b="1" dirty="0" smtClean="0">
                <a:solidFill>
                  <a:srgbClr val="FF9900"/>
                </a:solidFill>
              </a:rPr>
              <a:t>: 37.3°C – 38°C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Febbre leggera o febbricola: 38°C- 38.4°C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                              moderata:  38.5°C – 39.5°C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                              elevata:       39.5°C – 40.5°C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b="1" u="sng" dirty="0" smtClean="0">
                <a:solidFill>
                  <a:srgbClr val="FF0000"/>
                </a:solidFill>
              </a:rPr>
              <a:t>iperpiressia &gt; 40.5°C ed è un’emergenza!!!</a:t>
            </a:r>
            <a:endParaRPr lang="it-IT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1840" y="116632"/>
            <a:ext cx="23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Patogenesi della febbre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1340768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pirogeni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4067944" y="764704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Endogeni: secreti in corso di flogosi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 rot="20925503">
            <a:off x="2198177" y="1252413"/>
            <a:ext cx="1325077" cy="155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373548">
            <a:off x="2175702" y="1952029"/>
            <a:ext cx="1325077" cy="16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995936" y="2204864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Esogeni: microrganismi, tossine batteriche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3789040"/>
            <a:ext cx="2925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Cellule fagocitarie tipo i monociti</a:t>
            </a:r>
            <a:endParaRPr lang="it-IT" sz="1600" dirty="0"/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2699792" y="2924944"/>
            <a:ext cx="30243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3131840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635896" y="3789040"/>
            <a:ext cx="2120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Citochine</a:t>
            </a:r>
            <a:r>
              <a:rPr lang="it-IT" sz="1600" dirty="0" smtClean="0"/>
              <a:t>: IL1 – IL6 TNF</a:t>
            </a:r>
            <a:endParaRPr lang="it-IT" sz="1600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5796136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228184" y="3789040"/>
            <a:ext cx="268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Centro regolatore ipotalamico</a:t>
            </a:r>
            <a:endParaRPr lang="it-IT" sz="1600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8604448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8244408" y="465313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PGE2</a:t>
            </a:r>
            <a:endParaRPr lang="it-IT" dirty="0"/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7740352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148064" y="4653136"/>
            <a:ext cx="2465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Aumento attività </a:t>
            </a:r>
            <a:r>
              <a:rPr lang="it-IT" sz="1600" dirty="0" err="1" smtClean="0"/>
              <a:t>termoreg</a:t>
            </a:r>
            <a:r>
              <a:rPr lang="it-IT" sz="1600" dirty="0" smtClean="0"/>
              <a:t>.</a:t>
            </a:r>
          </a:p>
          <a:p>
            <a:pPr algn="ctr"/>
            <a:r>
              <a:rPr lang="it-IT" sz="1600" dirty="0" smtClean="0"/>
              <a:t> centrale ipotalamo</a:t>
            </a:r>
            <a:endParaRPr lang="it-IT" sz="1600" dirty="0"/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4572000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2195736" y="4581128"/>
            <a:ext cx="2346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Risp</a:t>
            </a:r>
            <a:r>
              <a:rPr lang="it-IT" sz="1600" dirty="0" smtClean="0"/>
              <a:t> </a:t>
            </a:r>
            <a:r>
              <a:rPr lang="it-IT" sz="1600" dirty="0" err="1" smtClean="0"/>
              <a:t>endocrinometabolica</a:t>
            </a:r>
            <a:endParaRPr lang="it-IT" sz="1600" dirty="0" smtClean="0"/>
          </a:p>
          <a:p>
            <a:r>
              <a:rPr lang="it-IT" sz="1600" dirty="0" err="1" smtClean="0"/>
              <a:t>Autonomiche</a:t>
            </a:r>
            <a:r>
              <a:rPr lang="it-IT" sz="1600" dirty="0" smtClean="0"/>
              <a:t> e</a:t>
            </a:r>
          </a:p>
          <a:p>
            <a:r>
              <a:rPr lang="it-IT" sz="1600" dirty="0" smtClean="0"/>
              <a:t>comportamentali</a:t>
            </a:r>
            <a:endParaRPr lang="it-IT" sz="1600" dirty="0"/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1763688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11560" y="465313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FEBBRE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27784" y="404664"/>
            <a:ext cx="321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Componenti dello stato febbrile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268760"/>
            <a:ext cx="8117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 err="1" smtClean="0">
                <a:solidFill>
                  <a:srgbClr val="FF9900"/>
                </a:solidFill>
              </a:rPr>
              <a:t>Endocrinometabolici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aumentata produzione di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glucocorticoidi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aldosterone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e GH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>
                <a:solidFill>
                  <a:srgbClr val="FF9900"/>
                </a:solidFill>
              </a:rPr>
              <a:t>Autonomico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aumento della FC e PA, diminuzione della sudorazione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9900"/>
                </a:solidFill>
              </a:rPr>
              <a:t>Comportamentale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anoressia, sonnolenza,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malesere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generale, ricerca del caldo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852936"/>
            <a:ext cx="8081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Il bambino può presentare brivido (che può sfociare in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crisi convulsiva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 o presentare 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sintomi aspecifici come il vomito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3933056"/>
            <a:ext cx="72339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9900"/>
                </a:solidFill>
              </a:rPr>
              <a:t>Cause del rialzo termico</a:t>
            </a:r>
            <a:r>
              <a:rPr lang="it-IT" dirty="0" smtClean="0">
                <a:solidFill>
                  <a:srgbClr val="FF9900"/>
                </a:solidFill>
              </a:rPr>
              <a:t>:</a:t>
            </a:r>
          </a:p>
          <a:p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Modificazioni del termostato ipotalamico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Aumento fisiologico della produzione di calore (lavoro muscolare: brivido)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Ridotta perdita di calore: t ambientale alta, vestiti, scarsa idratazione, 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 eccessiva esposizione al calore (estate)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188640"/>
            <a:ext cx="65527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Principali cause di febbre in età pediatrica</a:t>
            </a:r>
            <a:endParaRPr lang="it-IT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484784"/>
            <a:ext cx="65591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Infezioni da batteri, virus, protozoi e parassiti disidratazione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Disidratazione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Farmaci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Traumi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Dentizione (???)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neoplastiche o del reticolo endotelio (S. </a:t>
            </a:r>
            <a:r>
              <a:rPr lang="it-IT" dirty="0" err="1" smtClean="0">
                <a:solidFill>
                  <a:srgbClr val="0070C0"/>
                </a:solidFill>
              </a:rPr>
              <a:t>Hodgkin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del collageno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Artrite reumatoide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infiammatorie del digerente (acute: </a:t>
            </a:r>
            <a:r>
              <a:rPr lang="it-IT" dirty="0" err="1" smtClean="0">
                <a:solidFill>
                  <a:srgbClr val="0070C0"/>
                </a:solidFill>
              </a:rPr>
              <a:t>pancreatite…</a:t>
            </a:r>
            <a:endParaRPr lang="it-IT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it-IT" dirty="0" smtClean="0">
                <a:solidFill>
                  <a:srgbClr val="0070C0"/>
                </a:solidFill>
              </a:rPr>
              <a:t>                                                                          croniche: colite ulcerosa..)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neurologiche e/o psichiche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endocrine (tireotossicosi)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Disfunzioni ipotalamiche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Idiopatica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476672"/>
            <a:ext cx="49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Principali cause di episodi febbrili </a:t>
            </a:r>
            <a:r>
              <a:rPr lang="it-IT" dirty="0" err="1" smtClean="0">
                <a:solidFill>
                  <a:srgbClr val="0070C0"/>
                </a:solidFill>
              </a:rPr>
              <a:t>monosintomatici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412776"/>
            <a:ext cx="5084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Infezioni locali batteriche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0070C0"/>
                </a:solidFill>
              </a:rPr>
              <a:t>Infezionibatteriche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generalizate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Infezioni virali (+ frequenti)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Infezioni poco comuni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Malattie infiammatorie tipo </a:t>
            </a:r>
            <a:r>
              <a:rPr lang="it-IT" dirty="0" err="1" smtClean="0">
                <a:solidFill>
                  <a:srgbClr val="0070C0"/>
                </a:solidFill>
              </a:rPr>
              <a:t>vascolri</a:t>
            </a:r>
            <a:r>
              <a:rPr lang="it-IT" dirty="0" smtClean="0">
                <a:solidFill>
                  <a:srgbClr val="0070C0"/>
                </a:solidFill>
              </a:rPr>
              <a:t> o del collagene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Tumori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3717032"/>
            <a:ext cx="253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Infezioni locali batteriche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653136"/>
            <a:ext cx="5374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IVU. Spesso associate ad anomalie, malformazioni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Sinusiti, mastoiditi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Osteomielite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Ascesso addominale,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perirenale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, polmonare, cerebrale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Appendicite cronica,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periappendicite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116632"/>
            <a:ext cx="32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Infezioni batteriche generalizzate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052736"/>
            <a:ext cx="67024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TBC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Salmonellosi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Setticemia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Endocarditi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Rare infezioni batteriche generalizzate (</a:t>
            </a:r>
            <a:r>
              <a:rPr lang="it-IT" dirty="0" err="1" smtClean="0"/>
              <a:t>yersinia</a:t>
            </a:r>
            <a:r>
              <a:rPr lang="it-IT" dirty="0" smtClean="0"/>
              <a:t>, brucellosi, </a:t>
            </a:r>
            <a:r>
              <a:rPr lang="it-IT" dirty="0" err="1" smtClean="0"/>
              <a:t>toxo</a:t>
            </a:r>
            <a:r>
              <a:rPr lang="it-IT" dirty="0" smtClean="0"/>
              <a:t>, ecc.)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3140968"/>
            <a:ext cx="224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Infezioni poco comuni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005064"/>
            <a:ext cx="70398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Malaria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Febbre Q (</a:t>
            </a:r>
            <a:r>
              <a:rPr lang="it-IT" dirty="0" err="1" smtClean="0">
                <a:solidFill>
                  <a:srgbClr val="00B0F0"/>
                </a:solidFill>
              </a:rPr>
              <a:t>rickettiosi</a:t>
            </a:r>
            <a:r>
              <a:rPr lang="it-IT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Ornitosi: </a:t>
            </a:r>
            <a:r>
              <a:rPr lang="it-IT" u="sng" dirty="0" smtClean="0">
                <a:solidFill>
                  <a:srgbClr val="00B0F0"/>
                </a:solidFill>
              </a:rPr>
              <a:t>nell’anamnesi chiedere sempre se ci sono animali in casa, viaggi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Spirochete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Leptospirosi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</a:rPr>
              <a:t>Parassiti (</a:t>
            </a:r>
            <a:r>
              <a:rPr lang="it-IT" dirty="0" err="1" smtClean="0">
                <a:solidFill>
                  <a:srgbClr val="00B0F0"/>
                </a:solidFill>
              </a:rPr>
              <a:t>toxacara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canis</a:t>
            </a:r>
            <a:r>
              <a:rPr lang="it-IT" dirty="0" smtClean="0">
                <a:solidFill>
                  <a:srgbClr val="00B0F0"/>
                </a:solidFill>
              </a:rPr>
              <a:t>)</a:t>
            </a:r>
            <a:endParaRPr lang="it-IT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332656"/>
            <a:ext cx="468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Malattie infiammatorie e vascolari del collagene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340768"/>
            <a:ext cx="77871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Malattia reumatica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Artrite giovanile reumatoide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S. di </a:t>
            </a:r>
            <a:r>
              <a:rPr lang="it-IT" dirty="0" err="1" smtClean="0">
                <a:solidFill>
                  <a:schemeClr val="tx2"/>
                </a:solidFill>
              </a:rPr>
              <a:t>Wissler</a:t>
            </a:r>
            <a:r>
              <a:rPr lang="it-IT" dirty="0" smtClean="0">
                <a:solidFill>
                  <a:schemeClr val="tx2"/>
                </a:solidFill>
              </a:rPr>
              <a:t> – </a:t>
            </a:r>
            <a:r>
              <a:rPr lang="it-IT" dirty="0" err="1" smtClean="0">
                <a:solidFill>
                  <a:schemeClr val="tx2"/>
                </a:solidFill>
              </a:rPr>
              <a:t>Fanconi</a:t>
            </a:r>
            <a:endParaRPr lang="it-IT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Colite ulcerosa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Enterite regionale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2"/>
                </a:solidFill>
              </a:rPr>
              <a:t>Malattie del collagene: LES, S. di </a:t>
            </a:r>
            <a:r>
              <a:rPr lang="it-IT" dirty="0" err="1" smtClean="0">
                <a:solidFill>
                  <a:schemeClr val="tx2"/>
                </a:solidFill>
              </a:rPr>
              <a:t>Liman-Sacks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dirty="0" err="1" smtClean="0">
                <a:solidFill>
                  <a:schemeClr val="tx2"/>
                </a:solidFill>
              </a:rPr>
              <a:t>dermatomiosite</a:t>
            </a:r>
            <a:r>
              <a:rPr lang="it-IT" dirty="0" smtClean="0">
                <a:solidFill>
                  <a:schemeClr val="tx2"/>
                </a:solidFill>
              </a:rPr>
              <a:t>, artrite nodosa</a:t>
            </a:r>
          </a:p>
          <a:p>
            <a:pPr marL="342900" indent="-342900"/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501008"/>
            <a:ext cx="117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Cause rare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293096"/>
            <a:ext cx="3655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Febbre “falsa” (capricci scolastici)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Ipertermia ricorrente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Da sforzo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Da danno tessutale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Da farmaci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B0F0"/>
                </a:solidFill>
              </a:rPr>
              <a:t>Da colpo di sole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16416" y="6597352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75856" y="188640"/>
            <a:ext cx="148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Infezioni virali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124744"/>
            <a:ext cx="73211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Con segni di localizzazione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alle mucose delle alte vie respiratorie, del tratto 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gastrointestinale, della cute, del SNC</a:t>
            </a: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Senza segni di localizzazione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: es. linfocitosi acuta infettiva, epatite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anitterica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(in Puglia soprattutto epatite A)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3212976"/>
            <a:ext cx="12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NEOPLASIE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077072"/>
            <a:ext cx="1848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Istiocitosi</a:t>
            </a:r>
            <a:r>
              <a:rPr lang="it-IT" dirty="0" smtClean="0"/>
              <a:t> X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Leucemia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M. di </a:t>
            </a:r>
            <a:r>
              <a:rPr lang="it-IT" dirty="0" err="1" smtClean="0"/>
              <a:t>Hodgkin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Tumori cerebrali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411760" y="4581128"/>
            <a:ext cx="136815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283968" y="3933056"/>
            <a:ext cx="43924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Pensare sempre ad una neoplasia in presenza di febbre che non si risolve associata ad altri segni di malessere generale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188640"/>
            <a:ext cx="345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Sintomi clinici associati alla febbre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620688"/>
            <a:ext cx="4568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Brivido, “sensazione di febbre”</a:t>
            </a:r>
          </a:p>
          <a:p>
            <a:r>
              <a:rPr lang="it-IT" dirty="0" smtClean="0"/>
              <a:t>Astenia, </a:t>
            </a:r>
            <a:r>
              <a:rPr lang="it-IT" dirty="0" err="1" smtClean="0"/>
              <a:t>poliartromialgie</a:t>
            </a:r>
            <a:endParaRPr lang="it-IT" dirty="0" smtClean="0"/>
          </a:p>
          <a:p>
            <a:r>
              <a:rPr lang="it-IT" dirty="0" smtClean="0"/>
              <a:t>Cefalea, sonnolenza, ridotta efficienza mentale</a:t>
            </a:r>
          </a:p>
          <a:p>
            <a:r>
              <a:rPr lang="it-IT" dirty="0" smtClean="0"/>
              <a:t>Polipnea, tachicardia</a:t>
            </a:r>
          </a:p>
          <a:p>
            <a:r>
              <a:rPr lang="it-IT" dirty="0" smtClean="0"/>
              <a:t>Inappetenza, nausea, vomito</a:t>
            </a:r>
          </a:p>
          <a:p>
            <a:r>
              <a:rPr lang="it-IT" dirty="0" smtClean="0"/>
              <a:t>Disidratazione, oliguria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2708920"/>
            <a:ext cx="209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Esami di laboratorio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3573016"/>
            <a:ext cx="72991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Emocromo completo, VES, PCR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Es. urine con sedimento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Elettroforesi proteica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Esami colturali di: urine, feci, sangue, escreato, essudato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Liquor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Intradermoreazione di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Mantoux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 sierodiagnosi di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Widal-Wright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Paul-Bunnel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TAS, complemento (fattore reumatoide)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Biopsie 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RX, TC, RMN ecc.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84963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Ittero fisiologico: </a:t>
            </a:r>
            <a:r>
              <a:rPr lang="it-IT" dirty="0" smtClean="0"/>
              <a:t>determina un colorito giallastro della cute E’ dovuto all’aumento dei</a:t>
            </a:r>
          </a:p>
          <a:p>
            <a:r>
              <a:rPr lang="it-IT" dirty="0" smtClean="0"/>
              <a:t>valori di bilirubina nel sangue (prodotto di degradazione dell’emoglobina). Ciò si </a:t>
            </a:r>
          </a:p>
          <a:p>
            <a:r>
              <a:rPr lang="it-IT" dirty="0" smtClean="0"/>
              <a:t>verifica perché l’emivita dei GR del neonato hanno un’emivita di circa 80 </a:t>
            </a:r>
            <a:r>
              <a:rPr lang="it-IT" dirty="0" err="1" smtClean="0"/>
              <a:t>gg</a:t>
            </a:r>
            <a:r>
              <a:rPr lang="it-IT" dirty="0" smtClean="0"/>
              <a:t> vs i 120 </a:t>
            </a:r>
          </a:p>
          <a:p>
            <a:r>
              <a:rPr lang="it-IT" dirty="0" smtClean="0"/>
              <a:t>dell’adulto  Ha un plateau in 4° giornata di vita e poi decresce fino a raggiungere i </a:t>
            </a:r>
          </a:p>
          <a:p>
            <a:r>
              <a:rPr lang="it-IT" dirty="0" smtClean="0"/>
              <a:t>valori dell’adulto dopo circa 7 giorni. La bilirubina viene quindi coniugata nel fegato </a:t>
            </a:r>
          </a:p>
          <a:p>
            <a:r>
              <a:rPr lang="it-IT" dirty="0" smtClean="0"/>
              <a:t>grazie a proteine dette </a:t>
            </a:r>
            <a:r>
              <a:rPr lang="it-IT" dirty="0" err="1" smtClean="0"/>
              <a:t>ligandine</a:t>
            </a:r>
            <a:r>
              <a:rPr lang="it-IT" dirty="0" smtClean="0"/>
              <a:t>  (proteine y e z) e quindi </a:t>
            </a:r>
            <a:r>
              <a:rPr lang="it-IT" dirty="0" err="1" smtClean="0"/>
              <a:t>escreta</a:t>
            </a:r>
            <a:r>
              <a:rPr lang="it-IT" dirty="0" smtClean="0"/>
              <a:t> con la bile.</a:t>
            </a:r>
          </a:p>
          <a:p>
            <a:r>
              <a:rPr lang="it-IT" dirty="0" smtClean="0"/>
              <a:t>La bilirubina aumenta anche per l’immaturità  del sistema di coniugazione ed escrezione </a:t>
            </a:r>
          </a:p>
          <a:p>
            <a:r>
              <a:rPr lang="it-IT" dirty="0" smtClean="0"/>
              <a:t>del neonato. Infine nel neonato si verifica il cd circolo enteroepatico della bilirubina  che</a:t>
            </a:r>
          </a:p>
          <a:p>
            <a:r>
              <a:rPr lang="it-IT" dirty="0" smtClean="0"/>
              <a:t>contribuisce al mantenimento dei valori della bilirubina.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3717032"/>
            <a:ext cx="3773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Ittero fisiologico</a:t>
            </a:r>
            <a:r>
              <a:rPr lang="it-IT" dirty="0" smtClean="0"/>
              <a:t>. 7 mg/dl in II giornata</a:t>
            </a:r>
          </a:p>
          <a:p>
            <a:r>
              <a:rPr lang="it-IT" dirty="0" smtClean="0"/>
              <a:t>                                9 mg/dl in </a:t>
            </a:r>
            <a:r>
              <a:rPr lang="it-IT" dirty="0" err="1" smtClean="0"/>
              <a:t>III</a:t>
            </a:r>
            <a:endParaRPr lang="it-IT" dirty="0" smtClean="0"/>
          </a:p>
          <a:p>
            <a:r>
              <a:rPr lang="it-IT" dirty="0" smtClean="0"/>
              <a:t>                                11 mg7dl in </a:t>
            </a:r>
            <a:r>
              <a:rPr lang="it-IT" dirty="0" err="1" smtClean="0"/>
              <a:t>IV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301208"/>
            <a:ext cx="806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Esistono delle curve che mostrano i valori normali e patologici dei valori di bilirubina</a:t>
            </a:r>
          </a:p>
          <a:p>
            <a:r>
              <a:rPr lang="it-IT" dirty="0" smtClean="0"/>
              <a:t>In funzione del tempo, peso del neonato, età gestazionale e fattori di rischio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779912" y="332656"/>
            <a:ext cx="144016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TERAPIA</a:t>
            </a:r>
            <a:endParaRPr lang="it-IT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1700808"/>
            <a:ext cx="70316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 febbre non va abbattuta perché: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Migliora la motilità leucocitaria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Stimola la trasformazione delle </a:t>
            </a:r>
            <a:r>
              <a:rPr lang="it-IT" dirty="0" err="1" smtClean="0">
                <a:solidFill>
                  <a:srgbClr val="FF0000"/>
                </a:solidFill>
              </a:rPr>
              <a:t>linfocellule</a:t>
            </a:r>
            <a:endParaRPr lang="it-IT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Aumenta la produzione del fattore inibente la migrazione leucocitaria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Riduce la stabilità dei lisosomi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3933056"/>
            <a:ext cx="7776864" cy="252028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</a:rPr>
              <a:t>Apporto di liquidi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</a:rPr>
              <a:t>Mezzi fisici (spugnature fredde)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</a:rPr>
              <a:t>Farmaci antipiretici: paracetamolo 10 mg/kg/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</a:rPr>
              <a:t>die</a:t>
            </a:r>
            <a:endParaRPr lang="it-IT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87824" y="620688"/>
            <a:ext cx="31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INFEZIONI RICORRENTI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772816"/>
            <a:ext cx="757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Le alte vie respiratorie sono quelle che più frequentemente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 vanno incontro a queste affezioni</a:t>
            </a:r>
            <a:r>
              <a:rPr lang="it-IT" sz="1400" dirty="0" smtClean="0">
                <a:solidFill>
                  <a:srgbClr val="002060"/>
                </a:solidFill>
              </a:rPr>
              <a:t>. 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3501008"/>
            <a:ext cx="7851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La morbosità è minore nel 1° anno di vita  (2%) per la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protezione offerta dagli Ab materni e dal relativo isolamento.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 Aumentano considerevolmente tra 1 e 6 anni, per poi ridursi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nuovamente tra 9 e 15 anni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548680"/>
            <a:ext cx="335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Infezioni delle vie aeree superiori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340768"/>
            <a:ext cx="85683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Rinite, raffreddore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Sinusite (tipica del b. più grande perché nel neonato i seni paranasali non sono sviluppati)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Faringite, tonsillite (angina)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Ascesso </a:t>
            </a:r>
            <a:r>
              <a:rPr lang="it-IT" dirty="0" err="1" smtClean="0">
                <a:solidFill>
                  <a:srgbClr val="002060"/>
                </a:solidFill>
              </a:rPr>
              <a:t>peritonsillare</a:t>
            </a:r>
            <a:r>
              <a:rPr lang="it-IT" dirty="0" smtClean="0">
                <a:solidFill>
                  <a:srgbClr val="002060"/>
                </a:solidFill>
              </a:rPr>
              <a:t> e </a:t>
            </a:r>
            <a:r>
              <a:rPr lang="it-IT" dirty="0" err="1" smtClean="0">
                <a:solidFill>
                  <a:srgbClr val="002060"/>
                </a:solidFill>
              </a:rPr>
              <a:t>retrofaringeo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Otite media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Faringite (</a:t>
            </a:r>
            <a:r>
              <a:rPr lang="it-IT" dirty="0" err="1" smtClean="0">
                <a:solidFill>
                  <a:srgbClr val="002060"/>
                </a:solidFill>
              </a:rPr>
              <a:t>epi</a:t>
            </a:r>
            <a:r>
              <a:rPr lang="it-IT" dirty="0" smtClean="0">
                <a:solidFill>
                  <a:srgbClr val="002060"/>
                </a:solidFill>
              </a:rPr>
              <a:t> ed </a:t>
            </a:r>
            <a:r>
              <a:rPr lang="it-IT" dirty="0" err="1" smtClean="0">
                <a:solidFill>
                  <a:srgbClr val="002060"/>
                </a:solidFill>
              </a:rPr>
              <a:t>ipoglottica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71800" y="3573016"/>
            <a:ext cx="326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Infezioni delle vie aeree inferiori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581128"/>
            <a:ext cx="4243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Bronchite</a:t>
            </a:r>
          </a:p>
          <a:p>
            <a:r>
              <a:rPr lang="it-IT" dirty="0" err="1" smtClean="0">
                <a:solidFill>
                  <a:srgbClr val="002060"/>
                </a:solidFill>
              </a:rPr>
              <a:t>Bronchiolite</a:t>
            </a:r>
            <a:r>
              <a:rPr lang="it-IT" dirty="0" smtClean="0">
                <a:solidFill>
                  <a:srgbClr val="002060"/>
                </a:solidFill>
              </a:rPr>
              <a:t>  (VRS tipico del 1° anno di vita)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Bronchite asmatica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Polmonite (franca solo dopo i 6 ani di età)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548680"/>
            <a:ext cx="7342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Incidenza delle infezioni ricorrenti (respiratorie, gastrointestinali, sistemiche)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su base epidemiologica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1556792"/>
            <a:ext cx="543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Età prescolare e scolare:                             6 episodi/anno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Età successive:                                          2-6 episodi/anno 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611560" y="17728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611560" y="19888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11560" y="2924944"/>
            <a:ext cx="799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Il numero degli episodi dipende dal livello di esposizione, la durata di ogni episodio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(prodromi, malattia e convalescenza) è prevista in media in 2 settimane.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4581128"/>
            <a:ext cx="776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002060"/>
                </a:solidFill>
              </a:rPr>
              <a:t>Problema</a:t>
            </a:r>
            <a:r>
              <a:rPr lang="it-IT" sz="2800" dirty="0" smtClean="0">
                <a:solidFill>
                  <a:srgbClr val="002060"/>
                </a:solidFill>
              </a:rPr>
              <a:t>: evitare o ridurre l’esposizione al contagio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95736" y="404664"/>
            <a:ext cx="429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INFEZIONI RESPIRATORIE RICORRENTI (IRR)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124744"/>
            <a:ext cx="8279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Sono da considerarsi affetti da IRR i bambini che presentano più di un’infezione al mese durante il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periodo di massima esposizione al contagio cioè settembre-aprile. Il limite superiore della norma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è di circa 6 infezioni al mese in età prescolare.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Tra 3 e 5 anni :                                    4.5   +/-     0.5 infezioni/anno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Da 6 anni ed oltre :                            3.5   +/-     0.5 infezioni/anno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2780928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Cause di IRR nel bambino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717032"/>
            <a:ext cx="4770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Esposizione al contagio (cause epidemiologiche)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Strutturali ed anatomiche (deviazione del setto)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Difetti del sistema immune cellulare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Difetti del sistema immune umorale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Parentesi graffa chiusa 6"/>
          <p:cNvSpPr/>
          <p:nvPr/>
        </p:nvSpPr>
        <p:spPr>
          <a:xfrm>
            <a:off x="4139952" y="4437112"/>
            <a:ext cx="360040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4572000" y="4437112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Congeniti e/o acquisiti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373216"/>
            <a:ext cx="8321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L’ontogenesi dell’immunità attraversa un periodo di immunità materna (Ab materni nel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bambino) seguito da un periodo di </a:t>
            </a:r>
            <a:r>
              <a:rPr lang="it-IT" dirty="0" err="1" smtClean="0">
                <a:solidFill>
                  <a:srgbClr val="002060"/>
                </a:solidFill>
              </a:rPr>
              <a:t>ipogammaglobulinemia</a:t>
            </a:r>
            <a:r>
              <a:rPr lang="it-IT" dirty="0" smtClean="0">
                <a:solidFill>
                  <a:srgbClr val="002060"/>
                </a:solidFill>
              </a:rPr>
              <a:t> transitoria fisiologica, a cui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segue un periodo di formazione </a:t>
            </a:r>
            <a:r>
              <a:rPr lang="it-IT" dirty="0" err="1" smtClean="0">
                <a:solidFill>
                  <a:srgbClr val="002060"/>
                </a:solidFill>
              </a:rPr>
              <a:t>anticorpale</a:t>
            </a:r>
            <a:r>
              <a:rPr lang="it-IT" dirty="0" smtClean="0">
                <a:solidFill>
                  <a:srgbClr val="002060"/>
                </a:solidFill>
              </a:rPr>
              <a:t>  (prima IgM e poi IgG ed </a:t>
            </a:r>
            <a:r>
              <a:rPr lang="it-IT" dirty="0" err="1" smtClean="0">
                <a:solidFill>
                  <a:srgbClr val="002060"/>
                </a:solidFill>
              </a:rPr>
              <a:t>IgA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476672"/>
            <a:ext cx="371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MECCANISMI </a:t>
            </a:r>
            <a:r>
              <a:rPr lang="it-IT" b="1" dirty="0" err="1" smtClean="0">
                <a:solidFill>
                  <a:srgbClr val="0070C0"/>
                </a:solidFill>
              </a:rPr>
              <a:t>DI</a:t>
            </a:r>
            <a:r>
              <a:rPr lang="it-IT" b="1" dirty="0" smtClean="0">
                <a:solidFill>
                  <a:srgbClr val="0070C0"/>
                </a:solidFill>
              </a:rPr>
              <a:t> SVILUPPO DELLE IRR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340768"/>
            <a:ext cx="7151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Fattori ambientali che innescano le IRR: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Socializzazione precoce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Inalazione passiva di fumo di tabacco (diminuisce la </a:t>
            </a:r>
            <a:r>
              <a:rPr lang="it-IT" dirty="0" err="1" smtClean="0">
                <a:solidFill>
                  <a:srgbClr val="002060"/>
                </a:solidFill>
              </a:rPr>
              <a:t>clearence</a:t>
            </a:r>
            <a:r>
              <a:rPr lang="it-IT" dirty="0" smtClean="0">
                <a:solidFill>
                  <a:srgbClr val="002060"/>
                </a:solidFill>
              </a:rPr>
              <a:t> ciliare e </a:t>
            </a:r>
          </a:p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                                                                           aumenta le </a:t>
            </a:r>
            <a:r>
              <a:rPr lang="it-IT" dirty="0" err="1" smtClean="0">
                <a:solidFill>
                  <a:srgbClr val="002060"/>
                </a:solidFill>
              </a:rPr>
              <a:t>IgE</a:t>
            </a:r>
            <a:r>
              <a:rPr lang="it-IT" dirty="0" smtClean="0">
                <a:solidFill>
                  <a:srgbClr val="002060"/>
                </a:solidFill>
              </a:rPr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Inquinamento ambientale (es. Taranto)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Stagionalità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Elevato numero di conviventi</a:t>
            </a:r>
          </a:p>
          <a:p>
            <a:pPr marL="342900" indent="-342900">
              <a:buFont typeface="+mj-lt"/>
              <a:buAutoNum type="alphaLcParenR"/>
            </a:pPr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005064"/>
            <a:ext cx="475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B.   </a:t>
            </a:r>
            <a:r>
              <a:rPr lang="it-IT" b="1" dirty="0" smtClean="0">
                <a:solidFill>
                  <a:srgbClr val="002060"/>
                </a:solidFill>
              </a:rPr>
              <a:t>Fattori immunologici che mantengono le IRR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725144"/>
            <a:ext cx="2748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C. Fattori di rischio per IRR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socializazione</a:t>
            </a:r>
            <a:r>
              <a:rPr lang="it-IT" dirty="0" smtClean="0">
                <a:solidFill>
                  <a:srgbClr val="002060"/>
                </a:solidFill>
              </a:rPr>
              <a:t> (X 2)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fumo passivo (X 4.5)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inquinamento ambientale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836712"/>
            <a:ext cx="32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Problemi immunologici nelle IRR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916832"/>
            <a:ext cx="7444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rgbClr val="002060"/>
                </a:solidFill>
              </a:rPr>
              <a:t>Imnunità</a:t>
            </a:r>
            <a:r>
              <a:rPr lang="it-IT" dirty="0" smtClean="0">
                <a:solidFill>
                  <a:srgbClr val="002060"/>
                </a:solidFill>
              </a:rPr>
              <a:t> umorale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Immunità </a:t>
            </a:r>
            <a:r>
              <a:rPr lang="it-IT" dirty="0" err="1" smtClean="0">
                <a:solidFill>
                  <a:srgbClr val="002060"/>
                </a:solidFill>
              </a:rPr>
              <a:t>cellulo-mediata</a:t>
            </a:r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Funzionalità </a:t>
            </a:r>
            <a:r>
              <a:rPr lang="it-IT" dirty="0" err="1" smtClean="0">
                <a:solidFill>
                  <a:srgbClr val="002060"/>
                </a:solidFill>
              </a:rPr>
              <a:t>granulocitaria</a:t>
            </a:r>
            <a:r>
              <a:rPr lang="it-IT" dirty="0" smtClean="0">
                <a:solidFill>
                  <a:srgbClr val="002060"/>
                </a:solidFill>
              </a:rPr>
              <a:t> (es. malattia granulomatosa cronica e </a:t>
            </a:r>
            <a:r>
              <a:rPr lang="it-IT" dirty="0" err="1" smtClean="0">
                <a:solidFill>
                  <a:srgbClr val="002060"/>
                </a:solidFill>
              </a:rPr>
              <a:t>N-penia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Complemento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077072"/>
            <a:ext cx="8812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 virus hanno azione deprimente l’immunità per es. il virus del morbillo provoca depressione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delle </a:t>
            </a:r>
            <a:r>
              <a:rPr lang="it-IT" dirty="0" err="1" smtClean="0">
                <a:solidFill>
                  <a:srgbClr val="002060"/>
                </a:solidFill>
              </a:rPr>
              <a:t>T-cells</a:t>
            </a:r>
            <a:r>
              <a:rPr lang="it-IT" dirty="0" smtClean="0">
                <a:solidFill>
                  <a:srgbClr val="002060"/>
                </a:solidFill>
              </a:rPr>
              <a:t> e causa quella che in passato si definiva </a:t>
            </a:r>
            <a:r>
              <a:rPr lang="it-IT" dirty="0" err="1" smtClean="0">
                <a:solidFill>
                  <a:srgbClr val="002060"/>
                </a:solidFill>
              </a:rPr>
              <a:t>anergia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tubercolinica</a:t>
            </a:r>
            <a:r>
              <a:rPr lang="it-IT" dirty="0" smtClean="0">
                <a:solidFill>
                  <a:srgbClr val="002060"/>
                </a:solidFill>
              </a:rPr>
              <a:t>. (soggetti che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erano positivi al test </a:t>
            </a:r>
            <a:r>
              <a:rPr lang="it-IT" dirty="0" err="1" smtClean="0">
                <a:solidFill>
                  <a:srgbClr val="002060"/>
                </a:solidFill>
              </a:rPr>
              <a:t>tubercolinico</a:t>
            </a:r>
            <a:r>
              <a:rPr lang="it-IT" dirty="0" smtClean="0">
                <a:solidFill>
                  <a:srgbClr val="002060"/>
                </a:solidFill>
              </a:rPr>
              <a:t>, in seguito a morbillo si negativizzavano)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188640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Immunodeficienza secondaria in bambini con IRR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1052736"/>
            <a:ext cx="3378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rgbClr val="002060"/>
                </a:solidFill>
              </a:rPr>
              <a:t>Fattori labili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T-linfociti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NK </a:t>
            </a:r>
            <a:r>
              <a:rPr lang="it-IT" dirty="0" err="1" smtClean="0">
                <a:solidFill>
                  <a:srgbClr val="002060"/>
                </a:solidFill>
              </a:rPr>
              <a:t>cells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Attività </a:t>
            </a:r>
            <a:r>
              <a:rPr lang="it-IT" dirty="0" err="1" smtClean="0">
                <a:solidFill>
                  <a:srgbClr val="002060"/>
                </a:solidFill>
              </a:rPr>
              <a:t>chemioatraenti</a:t>
            </a:r>
            <a:r>
              <a:rPr lang="it-IT" dirty="0" smtClean="0">
                <a:solidFill>
                  <a:srgbClr val="002060"/>
                </a:solidFill>
              </a:rPr>
              <a:t> del siero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Chemiotassi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64088" y="908720"/>
            <a:ext cx="28641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rgbClr val="002060"/>
                </a:solidFill>
              </a:rPr>
              <a:t>Fattori stabili</a:t>
            </a:r>
            <a:r>
              <a:rPr lang="it-IT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B-linfociti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Fagocitosi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Motilità </a:t>
            </a:r>
            <a:r>
              <a:rPr lang="it-IT" dirty="0" err="1" smtClean="0">
                <a:solidFill>
                  <a:srgbClr val="002060"/>
                </a:solidFill>
              </a:rPr>
              <a:t>random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Degranulazione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Produzione di radicali liberi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3717032"/>
            <a:ext cx="727280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bg1"/>
                </a:solidFill>
              </a:rPr>
              <a:t>DISTINGUERE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339752" y="4077072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a destra 10"/>
          <p:cNvSpPr/>
          <p:nvPr/>
        </p:nvSpPr>
        <p:spPr>
          <a:xfrm rot="19295011">
            <a:off x="2339752" y="4221088"/>
            <a:ext cx="2880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2583873">
            <a:off x="2353610" y="4889897"/>
            <a:ext cx="2880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843808" y="3861048"/>
            <a:ext cx="48245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Transitorie: IRR che iniziano nel periodo scolastico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843808" y="5085184"/>
            <a:ext cx="48965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Permanenti: IRR che iniziano molto precocemente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548680"/>
            <a:ext cx="734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MODIFICAZIONI DEL SISTEMA IMMUNITARIO  A SEGUITO </a:t>
            </a:r>
            <a:r>
              <a:rPr lang="it-IT" dirty="0" err="1" smtClean="0">
                <a:solidFill>
                  <a:srgbClr val="0070C0"/>
                </a:solidFill>
              </a:rPr>
              <a:t>DI</a:t>
            </a:r>
            <a:r>
              <a:rPr lang="it-IT" dirty="0" smtClean="0">
                <a:solidFill>
                  <a:srgbClr val="0070C0"/>
                </a:solidFill>
              </a:rPr>
              <a:t> INFEZIONI VIRALI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052737"/>
            <a:ext cx="7755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Immunità </a:t>
            </a:r>
            <a:r>
              <a:rPr lang="it-IT" dirty="0" err="1" smtClean="0">
                <a:solidFill>
                  <a:srgbClr val="002060"/>
                </a:solidFill>
              </a:rPr>
              <a:t>cellulo-mediata</a:t>
            </a:r>
            <a:r>
              <a:rPr lang="it-IT" dirty="0" smtClean="0">
                <a:solidFill>
                  <a:srgbClr val="002060"/>
                </a:solidFill>
              </a:rPr>
              <a:t>: soppressione per sensibilità ritardata, </a:t>
            </a:r>
          </a:p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                                                       blocco del meccanismo di rigetto,</a:t>
            </a:r>
          </a:p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it-IT" dirty="0" err="1" smtClean="0">
                <a:solidFill>
                  <a:srgbClr val="002060"/>
                </a:solidFill>
              </a:rPr>
              <a:t>diminuz</a:t>
            </a:r>
            <a:r>
              <a:rPr lang="it-IT" dirty="0" smtClean="0">
                <a:solidFill>
                  <a:srgbClr val="002060"/>
                </a:solidFill>
              </a:rPr>
              <a:t>. attività linfocitaria in vitro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Risposta </a:t>
            </a:r>
            <a:r>
              <a:rPr lang="it-IT" dirty="0" err="1" smtClean="0">
                <a:solidFill>
                  <a:srgbClr val="002060"/>
                </a:solidFill>
              </a:rPr>
              <a:t>anticorpale</a:t>
            </a:r>
            <a:r>
              <a:rPr lang="it-IT" dirty="0" smtClean="0">
                <a:solidFill>
                  <a:srgbClr val="002060"/>
                </a:solidFill>
              </a:rPr>
              <a:t>:    soppressione della formazione di Ab, esagerata</a:t>
            </a:r>
          </a:p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                                                risposta </a:t>
            </a:r>
            <a:r>
              <a:rPr lang="it-IT" dirty="0" err="1" smtClean="0">
                <a:solidFill>
                  <a:srgbClr val="002060"/>
                </a:solidFill>
              </a:rPr>
              <a:t>anticorpale</a:t>
            </a:r>
            <a:r>
              <a:rPr lang="it-IT" dirty="0" smtClean="0">
                <a:solidFill>
                  <a:srgbClr val="002060"/>
                </a:solidFill>
              </a:rPr>
              <a:t> o deviazione verso la produzione </a:t>
            </a:r>
          </a:p>
          <a:p>
            <a:pPr marL="342900" indent="-342900"/>
            <a:r>
              <a:rPr lang="it-IT" dirty="0" smtClean="0">
                <a:solidFill>
                  <a:srgbClr val="002060"/>
                </a:solidFill>
              </a:rPr>
              <a:t>                                                di </a:t>
            </a:r>
            <a:r>
              <a:rPr lang="it-IT" dirty="0" err="1" smtClean="0">
                <a:solidFill>
                  <a:srgbClr val="002060"/>
                </a:solidFill>
              </a:rPr>
              <a:t>IgE</a:t>
            </a:r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Induzione meccanica autoimmunitaria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Formazione di </a:t>
            </a:r>
            <a:r>
              <a:rPr lang="it-IT" dirty="0" err="1" smtClean="0">
                <a:solidFill>
                  <a:srgbClr val="002060"/>
                </a:solidFill>
              </a:rPr>
              <a:t>immunocomplessi</a:t>
            </a:r>
            <a:endParaRPr lang="it-IT" dirty="0" smtClean="0">
              <a:solidFill>
                <a:srgbClr val="002060"/>
              </a:solidFill>
            </a:endParaRPr>
          </a:p>
          <a:p>
            <a:pPr marL="342900" indent="-342900"/>
            <a:endParaRPr lang="it-IT" dirty="0" smtClean="0">
              <a:solidFill>
                <a:srgbClr val="002060"/>
              </a:solidFill>
            </a:endParaRPr>
          </a:p>
          <a:p>
            <a:pPr marL="342900" indent="-342900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3789040"/>
            <a:ext cx="53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Valutazione dei meccanismi immunitari di tipo umorale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63688" y="4437112"/>
            <a:ext cx="5834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Es. discriminanti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u="sng" dirty="0" smtClean="0">
                <a:solidFill>
                  <a:srgbClr val="002060"/>
                </a:solidFill>
              </a:rPr>
              <a:t>quantità</a:t>
            </a:r>
            <a:r>
              <a:rPr lang="it-IT" dirty="0" smtClean="0">
                <a:solidFill>
                  <a:srgbClr val="002060"/>
                </a:solidFill>
              </a:rPr>
              <a:t> (determinazione quantitativa IgG)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    </a:t>
            </a:r>
            <a:r>
              <a:rPr lang="it-IT" u="sng" dirty="0" smtClean="0">
                <a:solidFill>
                  <a:srgbClr val="002060"/>
                </a:solidFill>
              </a:rPr>
              <a:t>qualità e funzionalità </a:t>
            </a:r>
            <a:r>
              <a:rPr lang="it-IT" dirty="0" smtClean="0">
                <a:solidFill>
                  <a:srgbClr val="002060"/>
                </a:solidFill>
              </a:rPr>
              <a:t>(</a:t>
            </a:r>
            <a:r>
              <a:rPr lang="it-IT" dirty="0" err="1" smtClean="0">
                <a:solidFill>
                  <a:srgbClr val="002060"/>
                </a:solidFill>
              </a:rPr>
              <a:t>isoemoagglutinine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Es. diagnostici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u="sng" dirty="0" smtClean="0">
                <a:solidFill>
                  <a:srgbClr val="002060"/>
                </a:solidFill>
              </a:rPr>
              <a:t>quantità</a:t>
            </a:r>
            <a:r>
              <a:rPr lang="it-IT" dirty="0" smtClean="0">
                <a:solidFill>
                  <a:srgbClr val="002060"/>
                </a:solidFill>
              </a:rPr>
              <a:t> (determinazione </a:t>
            </a:r>
            <a:r>
              <a:rPr lang="it-IT" dirty="0" err="1" smtClean="0">
                <a:solidFill>
                  <a:srgbClr val="002060"/>
                </a:solidFill>
              </a:rPr>
              <a:t>n°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linf</a:t>
            </a:r>
            <a:r>
              <a:rPr lang="it-IT" dirty="0" smtClean="0">
                <a:solidFill>
                  <a:srgbClr val="002060"/>
                </a:solidFill>
              </a:rPr>
              <a:t>. B circolanti)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</a:t>
            </a:r>
            <a:r>
              <a:rPr lang="it-IT" u="sng" dirty="0" smtClean="0">
                <a:solidFill>
                  <a:srgbClr val="002060"/>
                </a:solidFill>
              </a:rPr>
              <a:t>qualità</a:t>
            </a:r>
            <a:r>
              <a:rPr lang="it-IT" dirty="0" smtClean="0">
                <a:solidFill>
                  <a:srgbClr val="002060"/>
                </a:solidFill>
              </a:rPr>
              <a:t> (risposta </a:t>
            </a:r>
            <a:r>
              <a:rPr lang="it-IT" dirty="0" err="1" smtClean="0">
                <a:solidFill>
                  <a:srgbClr val="002060"/>
                </a:solidFill>
              </a:rPr>
              <a:t>anticorpale</a:t>
            </a:r>
            <a:r>
              <a:rPr lang="it-IT" dirty="0" smtClean="0">
                <a:solidFill>
                  <a:srgbClr val="002060"/>
                </a:solidFill>
              </a:rPr>
              <a:t> specifica)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35696" y="62068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Valutazione dei meccanismi immunitari di tipo cellulare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3608" y="177281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Es. discriminanti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u="sng" dirty="0" smtClean="0">
                <a:solidFill>
                  <a:srgbClr val="002060"/>
                </a:solidFill>
              </a:rPr>
              <a:t>quantità</a:t>
            </a:r>
            <a:r>
              <a:rPr lang="it-IT" dirty="0" smtClean="0">
                <a:solidFill>
                  <a:srgbClr val="002060"/>
                </a:solidFill>
              </a:rPr>
              <a:t> (conteggio assoluto linfociti)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    </a:t>
            </a:r>
            <a:r>
              <a:rPr lang="it-IT" u="sng" dirty="0" smtClean="0">
                <a:solidFill>
                  <a:srgbClr val="002060"/>
                </a:solidFill>
              </a:rPr>
              <a:t>qualità e funzionalità </a:t>
            </a:r>
            <a:r>
              <a:rPr lang="it-IT" dirty="0" smtClean="0">
                <a:solidFill>
                  <a:srgbClr val="002060"/>
                </a:solidFill>
              </a:rPr>
              <a:t>(reazioni cutanee di tipo ritardato)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Es. diagnostici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u="sng" dirty="0" smtClean="0">
                <a:solidFill>
                  <a:srgbClr val="002060"/>
                </a:solidFill>
              </a:rPr>
              <a:t>quantità</a:t>
            </a:r>
            <a:r>
              <a:rPr lang="it-IT" dirty="0" smtClean="0">
                <a:solidFill>
                  <a:srgbClr val="002060"/>
                </a:solidFill>
              </a:rPr>
              <a:t> (% rosette </a:t>
            </a:r>
            <a:r>
              <a:rPr lang="it-IT" dirty="0" err="1" smtClean="0">
                <a:solidFill>
                  <a:srgbClr val="002060"/>
                </a:solidFill>
              </a:rPr>
              <a:t>eritrolinfocitarie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</a:t>
            </a:r>
            <a:r>
              <a:rPr lang="it-IT" u="sng" dirty="0" smtClean="0">
                <a:solidFill>
                  <a:srgbClr val="002060"/>
                </a:solidFill>
              </a:rPr>
              <a:t>qualità</a:t>
            </a:r>
            <a:r>
              <a:rPr lang="it-IT" dirty="0" smtClean="0">
                <a:solidFill>
                  <a:srgbClr val="002060"/>
                </a:solidFill>
              </a:rPr>
              <a:t> (risposta linfocitaria a </a:t>
            </a:r>
            <a:r>
              <a:rPr lang="it-IT" dirty="0" err="1" smtClean="0">
                <a:solidFill>
                  <a:srgbClr val="002060"/>
                </a:solidFill>
              </a:rPr>
              <a:t>fitoemoagglutinina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Ag</a:t>
            </a:r>
            <a:r>
              <a:rPr lang="it-IT" dirty="0" smtClean="0">
                <a:solidFill>
                  <a:srgbClr val="002060"/>
                </a:solidFill>
              </a:rPr>
              <a:t> e                                   		        cellule allogeniche in vitro)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365104"/>
            <a:ext cx="8042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Nei bambini più grandi si può verificare la c.d. “immunodeficienza combinata grave”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Che consiste in una progressiva deplezione di tutte le componenti immunitarie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ndrea.sannia.xoom.it/andrea.sannia/archivio%20appunti%20pratici/Guidelinee%20exanguinotrasfusione%20per%20iperbilirubinemia%20-AAP_file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44103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32656"/>
            <a:ext cx="739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Etiologia delle principali sindromi respiratorie acute delle alte vie respiratorie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556792"/>
            <a:ext cx="84916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rgbClr val="002060"/>
                </a:solidFill>
              </a:rPr>
              <a:t>Raffreddore, rinite neonatale</a:t>
            </a:r>
            <a:r>
              <a:rPr lang="it-IT" dirty="0" smtClean="0">
                <a:solidFill>
                  <a:srgbClr val="002060"/>
                </a:solidFill>
              </a:rPr>
              <a:t>:  </a:t>
            </a:r>
            <a:r>
              <a:rPr lang="it-IT" dirty="0" err="1" smtClean="0">
                <a:solidFill>
                  <a:srgbClr val="002060"/>
                </a:solidFill>
              </a:rPr>
              <a:t>Rhinovirus</a:t>
            </a:r>
            <a:r>
              <a:rPr lang="it-IT" dirty="0" smtClean="0">
                <a:solidFill>
                  <a:srgbClr val="002060"/>
                </a:solidFill>
              </a:rPr>
              <a:t> e virus parainfluenzale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u="sng" dirty="0" err="1" smtClean="0">
                <a:solidFill>
                  <a:srgbClr val="002060"/>
                </a:solidFill>
              </a:rPr>
              <a:t>Faringotonsillite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streptococco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B-emolitico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gruppo A  </a:t>
            </a:r>
            <a:r>
              <a:rPr lang="it-IT" dirty="0" smtClean="0">
                <a:solidFill>
                  <a:srgbClr val="002060"/>
                </a:solidFill>
              </a:rPr>
              <a:t>nel 25% dei casi (raro sotto i 3 anni)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   nel restante 75% streptococco </a:t>
            </a:r>
            <a:r>
              <a:rPr lang="it-IT" dirty="0" err="1" smtClean="0">
                <a:solidFill>
                  <a:srgbClr val="002060"/>
                </a:solidFill>
              </a:rPr>
              <a:t>B-emolitico</a:t>
            </a:r>
            <a:r>
              <a:rPr lang="it-IT" dirty="0" smtClean="0">
                <a:solidFill>
                  <a:srgbClr val="002060"/>
                </a:solidFill>
              </a:rPr>
              <a:t> non A e virus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H. </a:t>
            </a:r>
            <a:r>
              <a:rPr lang="it-IT" dirty="0" err="1" smtClean="0">
                <a:solidFill>
                  <a:srgbClr val="002060"/>
                </a:solidFill>
              </a:rPr>
              <a:t>influentia</a:t>
            </a:r>
            <a:r>
              <a:rPr lang="it-IT" dirty="0" smtClean="0">
                <a:solidFill>
                  <a:srgbClr val="002060"/>
                </a:solidFill>
              </a:rPr>
              <a:t>: nei primi 5-6 anni : </a:t>
            </a:r>
            <a:r>
              <a:rPr lang="it-IT" dirty="0" err="1" smtClean="0">
                <a:solidFill>
                  <a:srgbClr val="002060"/>
                </a:solidFill>
              </a:rPr>
              <a:t>amoxicilina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Pneumococco: primi 5-6 anni fino a 9 anni: eritromicina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Micoplasmi: dopo i 6 anni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Stafilococco: 0-3 anni: </a:t>
            </a:r>
            <a:r>
              <a:rPr lang="it-IT" dirty="0" err="1" smtClean="0">
                <a:solidFill>
                  <a:srgbClr val="002060"/>
                </a:solidFill>
              </a:rPr>
              <a:t>meticillina</a:t>
            </a:r>
            <a:r>
              <a:rPr lang="it-IT" dirty="0" smtClean="0">
                <a:solidFill>
                  <a:srgbClr val="002060"/>
                </a:solidFill>
              </a:rPr>
              <a:t> e </a:t>
            </a:r>
            <a:r>
              <a:rPr lang="it-IT" dirty="0" err="1" smtClean="0">
                <a:solidFill>
                  <a:srgbClr val="002060"/>
                </a:solidFill>
              </a:rPr>
              <a:t>gentamicina</a:t>
            </a:r>
            <a:r>
              <a:rPr lang="it-IT" dirty="0" smtClean="0">
                <a:solidFill>
                  <a:srgbClr val="002060"/>
                </a:solidFill>
              </a:rPr>
              <a:t>  o </a:t>
            </a:r>
            <a:r>
              <a:rPr lang="it-IT" dirty="0" err="1" smtClean="0">
                <a:solidFill>
                  <a:srgbClr val="002060"/>
                </a:solidFill>
              </a:rPr>
              <a:t>ampicillina</a:t>
            </a:r>
            <a:r>
              <a:rPr lang="it-IT" dirty="0" smtClean="0">
                <a:solidFill>
                  <a:srgbClr val="002060"/>
                </a:solidFill>
              </a:rPr>
              <a:t> ed ac. </a:t>
            </a:r>
            <a:r>
              <a:rPr lang="it-IT" dirty="0" err="1" smtClean="0">
                <a:solidFill>
                  <a:srgbClr val="002060"/>
                </a:solidFill>
              </a:rPr>
              <a:t>clavulanico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404664"/>
            <a:ext cx="42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MALATTIE RESPIRATORIE ACUTE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24744"/>
            <a:ext cx="842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Sono molto frequenti entro il primo anno di vita e possono essere causa di insufficienza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respiratoria acuta nei lattanti  (1-24 mesi)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2060848"/>
            <a:ext cx="3622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bronchiolite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ostruzione delle vie aeree superiori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cardiopatie congenite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stati asmatici o </a:t>
            </a:r>
            <a:r>
              <a:rPr lang="it-IT" dirty="0" err="1" smtClean="0">
                <a:solidFill>
                  <a:srgbClr val="0070C0"/>
                </a:solidFill>
              </a:rPr>
              <a:t>asmatiformi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sepsi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aspirazione di corpi estranei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221088"/>
            <a:ext cx="7982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Caratteristiche principali: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difficoltà respiratoria: dispnea, tachipnea, espirazione forzata, </a:t>
            </a:r>
            <a:r>
              <a:rPr lang="it-IT" dirty="0" err="1" smtClean="0">
                <a:solidFill>
                  <a:srgbClr val="002060"/>
                </a:solidFill>
              </a:rPr>
              <a:t>respiraz</a:t>
            </a:r>
            <a:r>
              <a:rPr lang="it-IT" dirty="0" smtClean="0">
                <a:solidFill>
                  <a:srgbClr val="002060"/>
                </a:solidFill>
              </a:rPr>
              <a:t>. Esitante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difficoltà di ventilazione: affanno, rantoli, stridore inspiratorio, stridore espiratorio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insufficiente ventilazione: cianosi da sforzo, a riposo, acidosi respiratoria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1.bp.blogspot.com/-bNmijgexjoQ/ULkXvvL1ghI/AAAAAAAAOC0/HG3C9zYysXc/s1600/sant%25C3%25A9+bronchiolite+g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72816"/>
            <a:ext cx="3792253" cy="2448272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 rot="9574474">
            <a:off x="4518230" y="2338449"/>
            <a:ext cx="736316" cy="17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836712"/>
            <a:ext cx="449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Segni di insufficienza respiratoria nel bambino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772816"/>
            <a:ext cx="3719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2060"/>
                </a:solidFill>
              </a:rPr>
              <a:t>cianosi labiale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rientramenti al giugulo o intercostali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stridore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07704" y="3284984"/>
            <a:ext cx="46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Principali cause di stridore espiratorio (dispnea)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293096"/>
            <a:ext cx="721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bronchiolite</a:t>
            </a:r>
            <a:r>
              <a:rPr lang="it-IT" dirty="0" smtClean="0">
                <a:solidFill>
                  <a:srgbClr val="002060"/>
                </a:solidFill>
              </a:rPr>
              <a:t> 6-12/18 mesi: VRS provoca edema della mucosa bronchiale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bronchite asmatica: brusco spasmo bronchiale non di natura allergica ma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          determinato da fattori virali. Tipica dei b. piccoli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asma bronchiale: su base allergica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476672"/>
            <a:ext cx="560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Etiologia nel bambino di età compresa tra 2 mesi e 5 anni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340768"/>
            <a:ext cx="8316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2060"/>
                </a:solidFill>
              </a:rPr>
              <a:t>virus: VRS, parainfluenzali, </a:t>
            </a:r>
            <a:r>
              <a:rPr lang="it-IT" dirty="0" err="1" smtClean="0">
                <a:solidFill>
                  <a:srgbClr val="002060"/>
                </a:solidFill>
              </a:rPr>
              <a:t>adenovirus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rhinovirus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enterovirus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batteri: stafilococco </a:t>
            </a:r>
            <a:r>
              <a:rPr lang="it-IT" dirty="0" err="1" smtClean="0">
                <a:solidFill>
                  <a:srgbClr val="002060"/>
                </a:solidFill>
              </a:rPr>
              <a:t>aureus</a:t>
            </a:r>
            <a:r>
              <a:rPr lang="it-IT" dirty="0" smtClean="0">
                <a:solidFill>
                  <a:srgbClr val="002060"/>
                </a:solidFill>
              </a:rPr>
              <a:t>, streptococco A, streptococco </a:t>
            </a:r>
            <a:r>
              <a:rPr lang="it-IT" dirty="0" err="1" smtClean="0">
                <a:solidFill>
                  <a:srgbClr val="002060"/>
                </a:solidFill>
              </a:rPr>
              <a:t>pneumoniae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Haemophilus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        (responsabile di meningite che lascia </a:t>
            </a:r>
            <a:r>
              <a:rPr lang="it-IT" dirty="0" err="1" smtClean="0">
                <a:solidFill>
                  <a:srgbClr val="002060"/>
                </a:solidFill>
              </a:rPr>
              <a:t>reliquati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Micoplasma </a:t>
            </a:r>
            <a:r>
              <a:rPr lang="it-IT" dirty="0" err="1" smtClean="0">
                <a:solidFill>
                  <a:srgbClr val="002060"/>
                </a:solidFill>
              </a:rPr>
              <a:t>pneumoniae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3429000"/>
            <a:ext cx="7320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Per la diagnosi di </a:t>
            </a:r>
            <a:r>
              <a:rPr lang="it-IT" dirty="0" err="1" smtClean="0">
                <a:solidFill>
                  <a:srgbClr val="002060"/>
                </a:solidFill>
              </a:rPr>
              <a:t>di</a:t>
            </a:r>
            <a:r>
              <a:rPr lang="it-IT" dirty="0" smtClean="0">
                <a:solidFill>
                  <a:srgbClr val="002060"/>
                </a:solidFill>
              </a:rPr>
              <a:t> insufficienza respiratoria nel lattante  e nel bambino con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Malattia acuta polmonare si devono considerare: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u="sng" dirty="0" smtClean="0">
                <a:solidFill>
                  <a:srgbClr val="002060"/>
                </a:solidFill>
              </a:rPr>
              <a:t>Criteri clinici</a:t>
            </a:r>
          </a:p>
          <a:p>
            <a:pPr marL="342900" indent="-342900">
              <a:buFont typeface="+mj-lt"/>
              <a:buAutoNum type="arabicPeriod"/>
            </a:pPr>
            <a:r>
              <a:rPr lang="it-IT" u="sng" dirty="0" smtClean="0">
                <a:solidFill>
                  <a:srgbClr val="002060"/>
                </a:solidFill>
              </a:rPr>
              <a:t>Criteri fisiologici</a:t>
            </a:r>
            <a:endParaRPr lang="it-IT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404664"/>
            <a:ext cx="4855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Criteri clinici: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rumori inspiratori assenti o diminuiti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retrazioni inspiratorie e uso dei mm. Accessori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cianosi in ossigeno al 40%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diminuita risposta al dolore e scarsa coscienza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Ipotonia muscolare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780928"/>
            <a:ext cx="4055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Criteri fisiologici: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pCO2 &gt; 75 </a:t>
            </a:r>
            <a:r>
              <a:rPr lang="it-IT" dirty="0" err="1" smtClean="0">
                <a:solidFill>
                  <a:srgbClr val="0070C0"/>
                </a:solidFill>
              </a:rPr>
              <a:t>mmHg</a:t>
            </a:r>
            <a:endParaRPr lang="it-IT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pO2 &lt; 100 </a:t>
            </a:r>
            <a:r>
              <a:rPr lang="it-IT" dirty="0" err="1" smtClean="0">
                <a:solidFill>
                  <a:srgbClr val="0070C0"/>
                </a:solidFill>
              </a:rPr>
              <a:t>mmHg</a:t>
            </a:r>
            <a:r>
              <a:rPr lang="it-IT" dirty="0" smtClean="0">
                <a:solidFill>
                  <a:srgbClr val="0070C0"/>
                </a:solidFill>
              </a:rPr>
              <a:t> in ossigeno al 100%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4365104"/>
            <a:ext cx="626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 criteri clinici + 1 criterio fisiologico permettono di porre la diagnosi di </a:t>
            </a:r>
          </a:p>
          <a:p>
            <a:pPr algn="ctr"/>
            <a:r>
              <a:rPr lang="it-IT" dirty="0" smtClean="0"/>
              <a:t>INSUFFICIENZA RESPIRATORIA ACUTA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620688"/>
            <a:ext cx="508749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CRITERI </a:t>
            </a:r>
            <a:r>
              <a:rPr lang="it-IT" sz="2000" b="1" dirty="0" err="1" smtClean="0">
                <a:solidFill>
                  <a:schemeClr val="bg1"/>
                </a:solidFill>
              </a:rPr>
              <a:t>DI</a:t>
            </a:r>
            <a:r>
              <a:rPr lang="it-IT" sz="2000" b="1" dirty="0" smtClean="0">
                <a:solidFill>
                  <a:schemeClr val="bg1"/>
                </a:solidFill>
              </a:rPr>
              <a:t> SCELTA PER L’ANTIBIOTICO-TERAPIA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2060848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Etiologia nota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563888" y="2348880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724128" y="1772816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mirato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4077072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Etiologia ignota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491880" y="4293096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796136" y="3573016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Patogeni più frequenti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Età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Sensibilità dei patogeni</a:t>
            </a:r>
          </a:p>
          <a:p>
            <a:pPr algn="ctr"/>
            <a:r>
              <a:rPr lang="it-IT" sz="1200" dirty="0" err="1" smtClean="0">
                <a:solidFill>
                  <a:schemeClr val="bg1"/>
                </a:solidFill>
              </a:rPr>
              <a:t>Gravtà</a:t>
            </a:r>
            <a:r>
              <a:rPr lang="it-IT" sz="1200" dirty="0" smtClean="0">
                <a:solidFill>
                  <a:schemeClr val="bg1"/>
                </a:solidFill>
              </a:rPr>
              <a:t> del quadro clinico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116632"/>
            <a:ext cx="585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</a:rPr>
              <a:t>Sviluppo apparato respiratorio</a:t>
            </a:r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http://3.bp.blogspot.com/_JesqBMWVN-A/S5BRxo8-ktI/AAAAAAAABao/7KabcOkxhUg/s320/infant+lung+diagram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154254" cy="367240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67544" y="5301208"/>
            <a:ext cx="6531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Fase </a:t>
            </a:r>
            <a:r>
              <a:rPr lang="it-IT" dirty="0" err="1" smtClean="0"/>
              <a:t>pseudocanalicolare</a:t>
            </a:r>
            <a:endParaRPr lang="it-IT" dirty="0" smtClean="0"/>
          </a:p>
          <a:p>
            <a:r>
              <a:rPr lang="it-IT" dirty="0" smtClean="0"/>
              <a:t>Fase canalicolare</a:t>
            </a:r>
          </a:p>
          <a:p>
            <a:r>
              <a:rPr lang="it-IT" dirty="0" smtClean="0"/>
              <a:t>Fase </a:t>
            </a:r>
            <a:r>
              <a:rPr lang="it-IT" dirty="0" err="1" smtClean="0"/>
              <a:t>sacculare</a:t>
            </a:r>
            <a:endParaRPr lang="it-IT" dirty="0" smtClean="0"/>
          </a:p>
          <a:p>
            <a:r>
              <a:rPr lang="it-IT" dirty="0" err="1" smtClean="0"/>
              <a:t>Alveolizzazione</a:t>
            </a:r>
            <a:r>
              <a:rPr lang="it-IT" dirty="0" smtClean="0"/>
              <a:t> (che prosegue anche dopo la nascita e fino ai 2 anni)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92280" y="177281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16-24 w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429000"/>
            <a:ext cx="121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24-26 w</a:t>
            </a:r>
          </a:p>
          <a:p>
            <a:r>
              <a:rPr lang="it-IT" dirty="0" err="1" smtClean="0"/>
              <a:t>surfattante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1571" y="6642556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Dott. M. Petracca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130534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Ruolo anestesista nella rianimazione del neonato</a:t>
            </a:r>
          </a:p>
          <a:p>
            <a:endParaRPr lang="it-IT" sz="2800" dirty="0" smtClean="0"/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L’anestesia ostetrica, oggi, rappresenta una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parte integrante della pratica di molti anestesisti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Unicità dell’anestesista delle abilità acquisite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sala operatoria, in terapia intensiva e nella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rianimazione, e nell’emergenza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Eventi neonatali di rianimazione non possono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essere anticipati e i neonatologi o i pediatri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potrebbero non essere rapidamente disponibili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sala parto e in sala operatoria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99792" y="404664"/>
            <a:ext cx="315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RIANIMAZIONE IN SALA PARTO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54868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Ruolo dell’ anestesista nella rianimazione del neonato</a:t>
            </a:r>
          </a:p>
          <a:p>
            <a:endParaRPr lang="it-IT" sz="2800" dirty="0" smtClean="0"/>
          </a:p>
          <a:p>
            <a:r>
              <a:rPr lang="it-IT" sz="2800" dirty="0" smtClean="0">
                <a:solidFill>
                  <a:srgbClr val="00B0F0"/>
                </a:solidFill>
              </a:rPr>
              <a:t>Considerazioni</a:t>
            </a: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10% neonati necessitano qualche assistenza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respiratoria e l’1% richiede rianimazione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avanzata e invasiva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L’anestesista può essere già presente in sala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parto per assistere la madre (e.g. parto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analgesia, taglio cesareo, ecc.)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L’anestesista DEVE conoscere le manovre</a:t>
            </a:r>
          </a:p>
          <a:p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r>
              <a:rPr lang="it-IT" sz="2800" dirty="0" smtClean="0">
                <a:solidFill>
                  <a:srgbClr val="002060"/>
                </a:solidFill>
              </a:rPr>
              <a:t> per la madre e il neonato perché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possono averne bisogno contemporaneamente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2146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uttasalute.net/wp-content/uploads/2011/10/neona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584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 rot="584892">
            <a:off x="5718252" y="1212867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7030A0"/>
                </a:solidFill>
              </a:rPr>
              <a:t>Spero di suscitare in voi un interesse maggiore di questo</a:t>
            </a:r>
            <a:endParaRPr lang="it-IT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59632" y="1196752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Problematiche neonatali</a:t>
            </a:r>
          </a:p>
          <a:p>
            <a:endParaRPr lang="it-IT" sz="2800" dirty="0" smtClean="0"/>
          </a:p>
          <a:p>
            <a:r>
              <a:rPr lang="it-IT" sz="2800" dirty="0" smtClean="0">
                <a:solidFill>
                  <a:srgbClr val="002060"/>
                </a:solidFill>
              </a:rPr>
              <a:t>• Sofferenza fetale acuta e cronica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Parto operativo (e.g. applicazione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ventosa, taglio cesareo, ecc.)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Farmaci somministrati alla madre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travaglio e durante il parto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Prematurità e post-maturità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Asfissia neonatale acuta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59832" y="548680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Asfissia neonatale acuta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23728" y="1556792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Cause di sofferenza fetale</a:t>
            </a:r>
          </a:p>
          <a:p>
            <a:endParaRPr lang="it-IT" sz="2800" dirty="0" smtClean="0"/>
          </a:p>
          <a:p>
            <a:r>
              <a:rPr lang="it-IT" sz="2800" dirty="0" smtClean="0"/>
              <a:t>• </a:t>
            </a:r>
            <a:r>
              <a:rPr lang="it-IT" sz="2800" i="1" u="sng" dirty="0" smtClean="0">
                <a:solidFill>
                  <a:srgbClr val="002060"/>
                </a:solidFill>
              </a:rPr>
              <a:t>Fattori </a:t>
            </a:r>
            <a:r>
              <a:rPr lang="it-IT" sz="2800" i="1" u="sng" dirty="0" err="1" smtClean="0">
                <a:solidFill>
                  <a:srgbClr val="002060"/>
                </a:solidFill>
              </a:rPr>
              <a:t>antepartum</a:t>
            </a:r>
            <a:endParaRPr lang="it-IT" sz="2800" i="1" u="sng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Cause materne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Terapia farmacologica (uso ed abuso)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Malformazioni fetali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Non assistenza prenatale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Fragilità intrinseca del neonato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(prematuro, postmaturo)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3728" y="1412776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Cause di sofferenza fetale</a:t>
            </a:r>
          </a:p>
          <a:p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i="1" u="sng" dirty="0" smtClean="0">
                <a:solidFill>
                  <a:srgbClr val="002060"/>
                </a:solidFill>
              </a:rPr>
              <a:t>Fattori </a:t>
            </a:r>
            <a:r>
              <a:rPr lang="it-IT" sz="2800" i="1" u="sng" dirty="0" err="1" smtClean="0">
                <a:solidFill>
                  <a:srgbClr val="002060"/>
                </a:solidFill>
              </a:rPr>
              <a:t>intrapartum</a:t>
            </a:r>
            <a:endParaRPr lang="it-IT" sz="2800" i="1" u="sng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Travaglio difficoltoso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Parto distocico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Prolasso cordone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Distacco placenta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Anestesia e farmaci in travaglio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99792" y="404664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Asfissia neonatale acuta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764704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Danni conseguenti al parto</a:t>
            </a:r>
          </a:p>
          <a:p>
            <a:endParaRPr lang="it-IT" sz="2800" dirty="0" smtClean="0"/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Alla testa (giro cordone, presentazione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faccia, rotture scatola cranica, ecc.)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Paralisi del plesso brachiale per stiramenti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o applicazione di forcipe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Danni agli organi interni da manovre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</a:t>
            </a:r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r>
              <a:rPr lang="it-IT" sz="2800" dirty="0" smtClean="0">
                <a:solidFill>
                  <a:srgbClr val="002060"/>
                </a:solidFill>
              </a:rPr>
              <a:t> traumatizzanti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Frattura delle estremità (clavicola, gamba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e omero)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Trauma dei genitali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43808" y="188640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Asfissia neonatale acuta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15816" y="476672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Asfissia neonatale acuta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1844824"/>
            <a:ext cx="7668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E’ caratterizzata da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Ischemia e Ipossia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Il danno che ne deriva è in rapporto alla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durata dell’ipossia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</a:t>
            </a:r>
            <a:r>
              <a:rPr lang="it-IT" sz="2800" i="1" dirty="0" smtClean="0">
                <a:solidFill>
                  <a:srgbClr val="002060"/>
                </a:solidFill>
              </a:rPr>
              <a:t>Breve durata</a:t>
            </a:r>
            <a:r>
              <a:rPr lang="it-IT" sz="2800" dirty="0" smtClean="0">
                <a:solidFill>
                  <a:srgbClr val="002060"/>
                </a:solidFill>
              </a:rPr>
              <a:t>:     recupero senza danno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</a:t>
            </a:r>
            <a:r>
              <a:rPr lang="it-IT" sz="2800" i="1" dirty="0" smtClean="0">
                <a:solidFill>
                  <a:srgbClr val="002060"/>
                </a:solidFill>
              </a:rPr>
              <a:t>Media durata</a:t>
            </a:r>
            <a:r>
              <a:rPr lang="it-IT" sz="2800" dirty="0" smtClean="0">
                <a:solidFill>
                  <a:srgbClr val="002060"/>
                </a:solidFill>
              </a:rPr>
              <a:t>:    probabile recupero senza danno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</a:t>
            </a:r>
            <a:r>
              <a:rPr lang="it-IT" sz="2800" i="1" dirty="0" smtClean="0">
                <a:solidFill>
                  <a:srgbClr val="002060"/>
                </a:solidFill>
              </a:rPr>
              <a:t>Lunga durata</a:t>
            </a:r>
            <a:r>
              <a:rPr lang="it-IT" sz="2800" dirty="0" smtClean="0">
                <a:solidFill>
                  <a:srgbClr val="002060"/>
                </a:solidFill>
              </a:rPr>
              <a:t>:    rischio morte o grave danno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                            neurologico permanente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55576" y="155679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800" dirty="0" smtClean="0">
                <a:solidFill>
                  <a:srgbClr val="0070C0"/>
                </a:solidFill>
              </a:rPr>
              <a:t>Caratteristiche</a:t>
            </a:r>
          </a:p>
          <a:p>
            <a:endParaRPr lang="it-IT" sz="2800" dirty="0" smtClean="0"/>
          </a:p>
          <a:p>
            <a:r>
              <a:rPr lang="it-IT" sz="2800" dirty="0" smtClean="0">
                <a:solidFill>
                  <a:srgbClr val="002060"/>
                </a:solidFill>
              </a:rPr>
              <a:t>• Difficile adattamento alla vita extrauterina per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mancato sviluppo organico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Cute priva di strato corneo e massa corporea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ridotta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Inizio e bisogno di manovre </a:t>
            </a:r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r>
              <a:rPr lang="it-IT" sz="2800" dirty="0" smtClean="0">
                <a:solidFill>
                  <a:srgbClr val="002060"/>
                </a:solidFill>
              </a:rPr>
              <a:t> più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precoci senza attesa come avviene per il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neonato a termine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19872" y="548680"/>
            <a:ext cx="178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Prematuro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412776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Caratteristiche polmoni e gabbia toracica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Non completo sviluppo dell'alveolo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Instabilità del bronchiolo terminale (elevato volume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chiusura tipico di tutto il primo anno di vita)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Immaturità o assenza dello </a:t>
            </a:r>
            <a:r>
              <a:rPr lang="it-IT" sz="2800" dirty="0" err="1" smtClean="0">
                <a:solidFill>
                  <a:srgbClr val="002060"/>
                </a:solidFill>
              </a:rPr>
              <a:t>pneumocita</a:t>
            </a:r>
            <a:r>
              <a:rPr lang="it-IT" sz="2800" dirty="0" smtClean="0">
                <a:solidFill>
                  <a:srgbClr val="002060"/>
                </a:solidFill>
              </a:rPr>
              <a:t> di tipo II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(scarsa produzione di </a:t>
            </a:r>
            <a:r>
              <a:rPr lang="it-IT" sz="2800" dirty="0" err="1" smtClean="0">
                <a:solidFill>
                  <a:srgbClr val="002060"/>
                </a:solidFill>
              </a:rPr>
              <a:t>surfattante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Elevata </a:t>
            </a:r>
            <a:r>
              <a:rPr lang="it-IT" sz="2800" dirty="0" err="1" smtClean="0">
                <a:solidFill>
                  <a:srgbClr val="002060"/>
                </a:solidFill>
              </a:rPr>
              <a:t>distensibilità</a:t>
            </a:r>
            <a:r>
              <a:rPr lang="it-IT" sz="2800" dirty="0" smtClean="0">
                <a:solidFill>
                  <a:srgbClr val="002060"/>
                </a:solidFill>
              </a:rPr>
              <a:t> della gabbia toracica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Incapacità di eliminazione del liquido fetale polmonare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Necessità di elevate pressioni di apertura del polmone</a:t>
            </a:r>
          </a:p>
          <a:p>
            <a:r>
              <a:rPr lang="pt-BR" sz="2800" dirty="0" smtClean="0">
                <a:solidFill>
                  <a:srgbClr val="002060"/>
                </a:solidFill>
              </a:rPr>
              <a:t>   (fino a 60 cm H2O)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67320" y="476672"/>
            <a:ext cx="178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Prematuro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Caratteristiche apparato cardiocircolatorio</a:t>
            </a:r>
          </a:p>
          <a:p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Persistenza degli shunt fetali: dotto arterioso, dotto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venoso e forame ovale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Resistenze vascolari polmonari elevate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– Ipertrofia fetale dei vasi polmonari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– Presenza di liquido </a:t>
            </a:r>
            <a:r>
              <a:rPr lang="it-IT" sz="2800" dirty="0" err="1" smtClean="0">
                <a:solidFill>
                  <a:srgbClr val="002060"/>
                </a:solidFill>
              </a:rPr>
              <a:t>endopolmonare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    – Ipossia, acidosi, </a:t>
            </a:r>
            <a:r>
              <a:rPr lang="it-IT" sz="2800" dirty="0" err="1" smtClean="0">
                <a:solidFill>
                  <a:srgbClr val="002060"/>
                </a:solidFill>
              </a:rPr>
              <a:t>sovradistensione</a:t>
            </a:r>
            <a:r>
              <a:rPr lang="it-IT" sz="2800" dirty="0" smtClean="0">
                <a:solidFill>
                  <a:srgbClr val="002060"/>
                </a:solidFill>
              </a:rPr>
              <a:t> alveolare, 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Emoglobina fetale (saturata tra 60-70%)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Gittata cardiaca determinata dalla frequenza cardiaca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per la limitata capacità di aumentare lo </a:t>
            </a:r>
            <a:r>
              <a:rPr lang="it-IT" sz="2800" dirty="0" err="1" smtClean="0">
                <a:solidFill>
                  <a:srgbClr val="002060"/>
                </a:solidFill>
              </a:rPr>
              <a:t>stroke</a:t>
            </a:r>
            <a:r>
              <a:rPr lang="it-IT" sz="2800" dirty="0" smtClean="0">
                <a:solidFill>
                  <a:srgbClr val="002060"/>
                </a:solidFill>
              </a:rPr>
              <a:t> volume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(struttura miocardio)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63888" y="476672"/>
            <a:ext cx="178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Prematuro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99592" y="98072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Caratteristiche sistema nervoso centrale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Matrice germinale: rete di capillari esposti alla          			    facile rottura in caso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Ipossia ed acidosi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Trattamento troppo energico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Testa posizionata in </a:t>
            </a:r>
            <a:r>
              <a:rPr lang="it-IT" sz="2800" dirty="0" err="1" smtClean="0">
                <a:solidFill>
                  <a:srgbClr val="002060"/>
                </a:solidFill>
              </a:rPr>
              <a:t>Trendelenburg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Rapida somministrazione di liquidi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Stress prolungato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 La rottura della matrice germinale provoca       l’emorragia </a:t>
            </a:r>
            <a:r>
              <a:rPr lang="it-IT" sz="2800" dirty="0" err="1" smtClean="0">
                <a:solidFill>
                  <a:srgbClr val="002060"/>
                </a:solidFill>
              </a:rPr>
              <a:t>periventricolare</a:t>
            </a:r>
            <a:r>
              <a:rPr lang="it-IT" sz="2800" dirty="0" smtClean="0">
                <a:solidFill>
                  <a:srgbClr val="002060"/>
                </a:solidFill>
              </a:rPr>
              <a:t> (</a:t>
            </a:r>
            <a:r>
              <a:rPr lang="it-IT" sz="2800" dirty="0" err="1" smtClean="0">
                <a:solidFill>
                  <a:srgbClr val="002060"/>
                </a:solidFill>
              </a:rPr>
              <a:t>leucomalacia</a:t>
            </a:r>
            <a:r>
              <a:rPr lang="it-IT" sz="2800" dirty="0" smtClean="0">
                <a:solidFill>
                  <a:srgbClr val="002060"/>
                </a:solidFill>
              </a:rPr>
              <a:t> e infarto)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47864" y="404664"/>
            <a:ext cx="178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Prematuro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032009">
            <a:off x="1144235" y="1883659"/>
            <a:ext cx="6475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FF0000"/>
                </a:solidFill>
              </a:rPr>
              <a:t>Nascita</a:t>
            </a:r>
            <a:endParaRPr lang="it-IT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3/38/HumanNewborn.JPG/250px-HumanNew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54461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511775">
            <a:off x="932303" y="111445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</a:rPr>
              <a:t>NEONATOLOGIA</a:t>
            </a:r>
            <a:endParaRPr lang="it-IT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59632" y="1124744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E’ caratterizzata da due momenti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specifici: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Inizio e stabilizzazione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respirazione (il neonato non ha mai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respirato prima di venire alla luce)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Riassetto cardiocircolatorio (il neonato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è dipendente dalla madre durante 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vita fetale)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62880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Inizio e stabilizzazione della respirazione</a:t>
            </a:r>
          </a:p>
          <a:p>
            <a:endParaRPr lang="it-IT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Riassorbimento liquido polmonare fetale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Formazione normale rivestimento alveolare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Corretto rapporto perfusione / ventilazione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Sviluppo normale capacità diffusione gas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5008" y="69269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Caratteristiche del liquido polmonare fetale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Produzione precoce durante lo sviluppo fetale (22-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23 sett. </a:t>
            </a:r>
            <a:r>
              <a:rPr lang="it-IT" sz="2800" dirty="0" err="1" smtClean="0">
                <a:solidFill>
                  <a:srgbClr val="002060"/>
                </a:solidFill>
              </a:rPr>
              <a:t>gest</a:t>
            </a:r>
            <a:r>
              <a:rPr lang="it-IT" sz="2800" dirty="0" smtClean="0">
                <a:solidFill>
                  <a:srgbClr val="002060"/>
                </a:solidFill>
              </a:rPr>
              <a:t>.)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Contiene: sfingomielina e lecitina, sostanze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</a:t>
            </a:r>
            <a:r>
              <a:rPr lang="it-IT" sz="2800" dirty="0" err="1" smtClean="0">
                <a:solidFill>
                  <a:srgbClr val="002060"/>
                </a:solidFill>
              </a:rPr>
              <a:t>tensioattive</a:t>
            </a:r>
            <a:r>
              <a:rPr lang="it-IT" sz="2800" dirty="0" smtClean="0">
                <a:solidFill>
                  <a:srgbClr val="002060"/>
                </a:solidFill>
              </a:rPr>
              <a:t> e coinvolte nella produzione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</a:t>
            </a:r>
            <a:r>
              <a:rPr lang="it-IT" sz="2800" dirty="0" err="1" smtClean="0">
                <a:solidFill>
                  <a:srgbClr val="002060"/>
                </a:solidFill>
              </a:rPr>
              <a:t>surfattante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La quantità prodotta è uguale alla Capacità Residua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Funzionale (30-35 ml/kg)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L’eliminazione avviene attraverso la trachea e il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faringe (compressione torace durante il passaggio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nel canale del parto) e per riassorbimento alveolare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2474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L’inizio dell’attività respiratoria è legata a: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Asfissia neonatale “fisiologica” (riduzione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flusso ombelicale legato alle contrazioni uterine)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Abbassamento della temperatura del corpo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Transizione da ambiente liquido ad aereo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Separazione del circuito placentare dalla circolazione            sistemica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Stimoli tattili esterni applicati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62880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Riassetto cardiocircolatorio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Chiusura funzionale del Dotto di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Botallo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, Forame</a:t>
            </a:r>
          </a:p>
          <a:p>
            <a:pPr algn="ctr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Ovale e Dotto di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Aranzio</a:t>
            </a:r>
            <a:endParaRPr lang="it-I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Al </a:t>
            </a:r>
            <a:r>
              <a:rPr lang="it-IT" sz="2800" dirty="0" err="1" smtClean="0">
                <a:solidFill>
                  <a:srgbClr val="002060"/>
                </a:solidFill>
              </a:rPr>
              <a:t>clampaggio</a:t>
            </a:r>
            <a:r>
              <a:rPr lang="it-IT" sz="2800" dirty="0" smtClean="0">
                <a:solidFill>
                  <a:srgbClr val="002060"/>
                </a:solidFill>
              </a:rPr>
              <a:t> del cordone ombelicale si ha:</a:t>
            </a:r>
          </a:p>
          <a:p>
            <a:pPr marL="514350" indent="-514350" algn="ctr"/>
            <a:endParaRPr lang="it-IT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Aumento della pressione sistemica polmonare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 Rilasciamento dei vasi polmonari a seguito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   distensione degli alveoli e dell’arrivo dell’ossigeno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22" y="620688"/>
            <a:ext cx="6201329" cy="57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80728"/>
            <a:ext cx="7542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Mutamenti immediati alla nascita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Riassorbimento del liquido alveolare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	sostituzione con aria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err="1" smtClean="0">
                <a:solidFill>
                  <a:srgbClr val="002060"/>
                </a:solidFill>
              </a:rPr>
              <a:t>Clampaggio</a:t>
            </a:r>
            <a:r>
              <a:rPr lang="it-IT" sz="2800" dirty="0" smtClean="0">
                <a:solidFill>
                  <a:srgbClr val="002060"/>
                </a:solidFill>
              </a:rPr>
              <a:t> delle arterie e della vena   	ombelicali che determina l’aumento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	pressione sistemica nel polmone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Rilasciamento vasi polmonari con la distensione             	gassosa e l’arrivo dell’ossigeno negli alveoli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7326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Problematiche durante la transizione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Insufficiente forza per rimuovere il liquido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dagli alveoli o di materiale estraneo dalle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vie aeree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Ipotensione da perdita ematica e/o scarsa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contrattilità miocardica da ipossia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Persistenza della vasocostrizione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dirty="0" err="1" smtClean="0">
                <a:solidFill>
                  <a:srgbClr val="002060"/>
                </a:solidFill>
              </a:rPr>
              <a:t>arteriolare</a:t>
            </a:r>
            <a:r>
              <a:rPr lang="it-IT" sz="2800" dirty="0" smtClean="0">
                <a:solidFill>
                  <a:srgbClr val="002060"/>
                </a:solidFill>
              </a:rPr>
              <a:t> polmonare da ipossia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3728" y="116632"/>
            <a:ext cx="4871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Valutazione neonato alla nascita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885825"/>
            <a:ext cx="58959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05273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La valutazione clinica del neonato sano e</a:t>
            </a:r>
          </a:p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del neonato altamente patologico sono</a:t>
            </a:r>
          </a:p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facili mentre risulta </a:t>
            </a:r>
            <a:r>
              <a:rPr lang="it-IT" sz="4000" dirty="0" smtClean="0">
                <a:solidFill>
                  <a:srgbClr val="00B050"/>
                </a:solidFill>
              </a:rPr>
              <a:t>difficile la valutazione</a:t>
            </a:r>
          </a:p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del neonato sofferente e patologico </a:t>
            </a:r>
            <a:r>
              <a:rPr lang="it-IT" sz="4000" dirty="0" smtClean="0">
                <a:solidFill>
                  <a:srgbClr val="0070C0"/>
                </a:solidFill>
              </a:rPr>
              <a:t>(e.g.</a:t>
            </a:r>
          </a:p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esiti asfissia, grave prematurità, grave</a:t>
            </a:r>
          </a:p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cianosi, ecc.)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124744"/>
            <a:ext cx="7191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Età neonatale</a:t>
            </a:r>
            <a:r>
              <a:rPr lang="it-IT" sz="2800" dirty="0" smtClean="0">
                <a:solidFill>
                  <a:srgbClr val="002060"/>
                </a:solidFill>
              </a:rPr>
              <a:t>: periodo dell’età pediatrica che va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                       dalla nascita al 28° giorno di vita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3068960"/>
            <a:ext cx="422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Lattante</a:t>
            </a:r>
            <a:r>
              <a:rPr lang="it-IT" sz="2800" dirty="0" smtClean="0">
                <a:solidFill>
                  <a:srgbClr val="002060"/>
                </a:solidFill>
              </a:rPr>
              <a:t>: primo anno di vita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4941168"/>
            <a:ext cx="6222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Divezzo</a:t>
            </a:r>
            <a:r>
              <a:rPr lang="it-IT" sz="2800" dirty="0" smtClean="0">
                <a:solidFill>
                  <a:srgbClr val="002060"/>
                </a:solidFill>
              </a:rPr>
              <a:t>:  lattante dopo il 5° mese di vita 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75656" y="3429000"/>
            <a:ext cx="59401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Valutazione del neonato alla nascita</a:t>
            </a:r>
          </a:p>
          <a:p>
            <a:pPr algn="ctr"/>
            <a:endParaRPr lang="it-IT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Gruppo Caratteristiche Apgar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B050"/>
                </a:solidFill>
              </a:rPr>
              <a:t>neonato normale                             7 - 10</a:t>
            </a:r>
          </a:p>
          <a:p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neonato modicamente depresso  4 - 7</a:t>
            </a:r>
          </a:p>
          <a:p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neonato gravemente depresso      0 - 3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6" name="Immagine 5" descr="APG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369290" cy="2985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90872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Indice di </a:t>
            </a:r>
            <a:r>
              <a:rPr lang="it-IT" sz="2800" dirty="0" smtClean="0">
                <a:solidFill>
                  <a:srgbClr val="FF0000"/>
                </a:solidFill>
              </a:rPr>
              <a:t>Apgar</a:t>
            </a:r>
            <a:r>
              <a:rPr lang="it-IT" sz="2800" dirty="0" smtClean="0">
                <a:solidFill>
                  <a:srgbClr val="0070C0"/>
                </a:solidFill>
              </a:rPr>
              <a:t> è un buon indicatore del benessere  solo nel neonato che respira spontaneamente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Non va usato per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• Stabilire la necessità della rianimazione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• Scegliere quando applicarla e come applicarla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La rianimazione può essere stata iniziata prima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del rilievo dell’Apgar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2068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Valutazione effetti diretti dei farmaci sul neonato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Attenzione!!!</a:t>
            </a:r>
          </a:p>
          <a:p>
            <a:pPr algn="ctr"/>
            <a:endParaRPr lang="it-IT" sz="2800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Il punteggio di Apgar nella norma alla nascita non esclude lesioni neurologiche, motorie e comportamentali che possono conseguire alla sofferenza </a:t>
            </a:r>
            <a:r>
              <a:rPr lang="it-IT" sz="2800" dirty="0" err="1" smtClean="0">
                <a:solidFill>
                  <a:srgbClr val="002060"/>
                </a:solidFill>
              </a:rPr>
              <a:t>intrapartum</a:t>
            </a:r>
            <a:r>
              <a:rPr lang="it-IT" sz="2800" dirty="0" smtClean="0">
                <a:solidFill>
                  <a:srgbClr val="002060"/>
                </a:solidFill>
              </a:rPr>
              <a:t> o essere legate all’effetto diretto o indiretto dei farmaci somministrati in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travaglio alla madre</a:t>
            </a:r>
          </a:p>
          <a:p>
            <a:endParaRPr lang="it-IT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Paneth</a:t>
            </a:r>
            <a:r>
              <a:rPr lang="en-US" i="1" dirty="0" smtClean="0">
                <a:solidFill>
                  <a:srgbClr val="00B050"/>
                </a:solidFill>
              </a:rPr>
              <a:t> N. Apgar score and risk of cerebral palsy. BMJ.</a:t>
            </a:r>
            <a:r>
              <a:rPr lang="it-IT" i="1" dirty="0" smtClean="0">
                <a:solidFill>
                  <a:srgbClr val="00B050"/>
                </a:solidFill>
              </a:rPr>
              <a:t>2010; 341:c5175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980728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La valutazione del neonato alla nascita deve considerare: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Caratteristiche del neonato (prematuro, a termine,      	</a:t>
            </a:r>
            <a:r>
              <a:rPr lang="it-IT" sz="2800" dirty="0" err="1" smtClean="0">
                <a:solidFill>
                  <a:srgbClr val="002060"/>
                </a:solidFill>
              </a:rPr>
              <a:t>postermine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Presenza di sofferenza fetale, acuta e cronica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Durata del travaglio e anomalie del battito cardiaco fetale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Modalità espletamento del parto, difficoltà estrattive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	trauma da parto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Farmaci somministrati alla madre in travaglio e nel parto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con effetto depressivo sul feto e neonato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980728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Rianimazione neonatale.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Revisione linee guida 2010</a:t>
            </a:r>
          </a:p>
          <a:p>
            <a:pPr algn="ctr"/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00B050"/>
                </a:solidFill>
              </a:rPr>
              <a:t>Perlman JM, et al. on behalf of the Neonatal </a:t>
            </a:r>
            <a:r>
              <a:rPr lang="it-IT" sz="28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2800" i="1" dirty="0" smtClean="0">
                <a:solidFill>
                  <a:srgbClr val="00B050"/>
                </a:solidFill>
              </a:rPr>
              <a:t> </a:t>
            </a:r>
            <a:r>
              <a:rPr lang="it-IT" sz="2800" i="1" dirty="0" err="1" smtClean="0">
                <a:solidFill>
                  <a:srgbClr val="00B050"/>
                </a:solidFill>
              </a:rPr>
              <a:t>Chapter</a:t>
            </a:r>
            <a:r>
              <a:rPr lang="it-IT" sz="2800" i="1" dirty="0" smtClean="0">
                <a:solidFill>
                  <a:srgbClr val="00B050"/>
                </a:solidFill>
              </a:rPr>
              <a:t> Coll. </a:t>
            </a:r>
            <a:r>
              <a:rPr lang="it-IT" sz="2800" i="1" dirty="0" err="1" smtClean="0">
                <a:solidFill>
                  <a:srgbClr val="00B050"/>
                </a:solidFill>
              </a:rPr>
              <a:t>Neonatal</a:t>
            </a:r>
            <a:r>
              <a:rPr lang="it-IT" sz="2800" i="1" dirty="0" smtClean="0">
                <a:solidFill>
                  <a:srgbClr val="00B050"/>
                </a:solidFill>
              </a:rPr>
              <a:t> </a:t>
            </a:r>
            <a:r>
              <a:rPr lang="it-IT" sz="28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28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it-IT" sz="2800" i="1" dirty="0" smtClean="0">
                <a:solidFill>
                  <a:srgbClr val="00B050"/>
                </a:solidFill>
              </a:rPr>
              <a:t>2010 International </a:t>
            </a:r>
            <a:r>
              <a:rPr lang="it-IT" sz="2800" i="1" dirty="0" err="1" smtClean="0">
                <a:solidFill>
                  <a:srgbClr val="00B050"/>
                </a:solidFill>
              </a:rPr>
              <a:t>Consensus</a:t>
            </a:r>
            <a:r>
              <a:rPr lang="it-IT" sz="2800" i="1" dirty="0" smtClean="0">
                <a:solidFill>
                  <a:srgbClr val="00B050"/>
                </a:solidFill>
              </a:rPr>
              <a:t>. PEDIATRICS. 2010;126: e1319-e1344</a:t>
            </a:r>
            <a:endParaRPr lang="it-IT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188640"/>
            <a:ext cx="3485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RIANIMAZIONE IN SALA PARTO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150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373216"/>
            <a:ext cx="6084168" cy="14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268760"/>
            <a:ext cx="6228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 al parto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Identificazione neonati da assistere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Gravidanza a termine?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Piange o respira?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Buon tono muscolare?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13176"/>
            <a:ext cx="5904656" cy="12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8072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 al parto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Se la risposta alle tre domande è </a:t>
            </a:r>
            <a:r>
              <a:rPr lang="it-IT" sz="2800" dirty="0" smtClean="0">
                <a:solidFill>
                  <a:srgbClr val="00B050"/>
                </a:solidFill>
              </a:rPr>
              <a:t>“SI”, </a:t>
            </a:r>
            <a:r>
              <a:rPr lang="it-IT" sz="2800" dirty="0" smtClean="0">
                <a:solidFill>
                  <a:srgbClr val="002060"/>
                </a:solidFill>
              </a:rPr>
              <a:t>il 	neonato 	non richiede alcuna forma di rianimazione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Se la risposta è </a:t>
            </a:r>
            <a:r>
              <a:rPr lang="it-IT" sz="2800" dirty="0" smtClean="0">
                <a:solidFill>
                  <a:srgbClr val="FF0000"/>
                </a:solidFill>
              </a:rPr>
              <a:t>“NO“ si dispone di circa 60 secondi </a:t>
            </a:r>
            <a:r>
              <a:rPr lang="it-IT" sz="2800" dirty="0" smtClean="0">
                <a:solidFill>
                  <a:srgbClr val="002060"/>
                </a:solidFill>
              </a:rPr>
              <a:t>	("the Golden Minute") per effettuare le prime 	manovre, rivalutare il neonato e supportare la 	ventilazione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Se la risposta è “NO“</a:t>
            </a:r>
          </a:p>
          <a:p>
            <a:pPr algn="ctr"/>
            <a:endParaRPr lang="it-IT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 Provvedere al </a:t>
            </a:r>
            <a:r>
              <a:rPr lang="it-IT" sz="2800" u="sng" dirty="0" smtClean="0">
                <a:solidFill>
                  <a:srgbClr val="002060"/>
                </a:solidFill>
              </a:rPr>
              <a:t>riscaldamento,</a:t>
            </a:r>
            <a:r>
              <a:rPr lang="it-IT" sz="2800" dirty="0" smtClean="0">
                <a:solidFill>
                  <a:srgbClr val="002060"/>
                </a:solidFill>
              </a:rPr>
              <a:t> favorire la 	liberazione delle vie aeree, asciugarlo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stimolarlo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smtClean="0">
                <a:solidFill>
                  <a:srgbClr val="002060"/>
                </a:solidFill>
              </a:rPr>
              <a:t>Ventilazione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smtClean="0">
                <a:solidFill>
                  <a:srgbClr val="002060"/>
                </a:solidFill>
              </a:rPr>
              <a:t>Massaggio cardiaco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 Supportare il </a:t>
            </a:r>
            <a:r>
              <a:rPr lang="it-IT" sz="2800" u="sng" dirty="0" smtClean="0">
                <a:solidFill>
                  <a:srgbClr val="002060"/>
                </a:solidFill>
              </a:rPr>
              <a:t>circolo</a:t>
            </a:r>
            <a:r>
              <a:rPr lang="it-IT" sz="2800" dirty="0" smtClean="0">
                <a:solidFill>
                  <a:srgbClr val="002060"/>
                </a:solidFill>
              </a:rPr>
              <a:t> (adrenalina ed 	espansione </a:t>
            </a:r>
            <a:r>
              <a:rPr lang="it-IT" sz="2800" dirty="0" err="1" smtClean="0">
                <a:solidFill>
                  <a:srgbClr val="002060"/>
                </a:solidFill>
              </a:rPr>
              <a:t>volemica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196752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L’istaurarsi del respiro spontaneo e il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miglioramento della frequenza cardiaca sono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indici dell’efficacia della ventilazione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07704" y="494116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Perlman JM, et al. on behalf of the Neonatal Resuscitation Chapter</a:t>
            </a:r>
          </a:p>
          <a:p>
            <a:r>
              <a:rPr lang="it-IT" i="1" dirty="0" smtClean="0">
                <a:solidFill>
                  <a:srgbClr val="00B050"/>
                </a:solidFill>
              </a:rPr>
              <a:t>Coll. </a:t>
            </a:r>
            <a:r>
              <a:rPr lang="it-IT" i="1" dirty="0" err="1" smtClean="0">
                <a:solidFill>
                  <a:srgbClr val="00B050"/>
                </a:solidFill>
              </a:rPr>
              <a:t>Neonatal</a:t>
            </a:r>
            <a:r>
              <a:rPr lang="it-IT" i="1" dirty="0" smtClean="0">
                <a:solidFill>
                  <a:srgbClr val="00B050"/>
                </a:solidFill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</a:rPr>
              <a:t>Resuscitation</a:t>
            </a:r>
            <a:r>
              <a:rPr lang="it-IT" i="1" dirty="0" smtClean="0">
                <a:solidFill>
                  <a:srgbClr val="00B050"/>
                </a:solidFill>
              </a:rPr>
              <a:t>: 2010 International </a:t>
            </a:r>
            <a:r>
              <a:rPr lang="it-IT" i="1" dirty="0" err="1" smtClean="0">
                <a:solidFill>
                  <a:srgbClr val="00B050"/>
                </a:solidFill>
              </a:rPr>
              <a:t>Consensus</a:t>
            </a:r>
            <a:r>
              <a:rPr lang="it-IT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it-IT" i="1" dirty="0" smtClean="0">
                <a:solidFill>
                  <a:srgbClr val="00B050"/>
                </a:solidFill>
              </a:rPr>
              <a:t>PEDIATRICS. 2010;126: e1319-e1344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692696"/>
            <a:ext cx="508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Neonato a termine</a:t>
            </a:r>
            <a:r>
              <a:rPr lang="it-IT" sz="2800" dirty="0" smtClean="0">
                <a:solidFill>
                  <a:srgbClr val="002060"/>
                </a:solidFill>
              </a:rPr>
              <a:t>: 37-42 w  G.A.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2996952"/>
            <a:ext cx="296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Pretermine</a:t>
            </a:r>
            <a:r>
              <a:rPr lang="it-IT" sz="2800" dirty="0" smtClean="0">
                <a:solidFill>
                  <a:srgbClr val="002060"/>
                </a:solidFill>
              </a:rPr>
              <a:t>: &lt; 37 w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869160"/>
            <a:ext cx="10081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</a:rPr>
              <a:t>ELBW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5589240"/>
            <a:ext cx="10081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</a:rPr>
              <a:t>LBW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1043608" y="3717032"/>
            <a:ext cx="21602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2123728" y="3789040"/>
            <a:ext cx="2160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5940152" y="836712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236296" y="764704"/>
            <a:ext cx="732252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</a:rPr>
              <a:t>AGA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1187624" y="12687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99592" y="2204864"/>
            <a:ext cx="697627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</a:rPr>
              <a:t>SGA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27784" y="2204864"/>
            <a:ext cx="67935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</a:rPr>
              <a:t>LGA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2843808" y="12687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004048" y="2780928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Età gestazionale corretta</a:t>
            </a:r>
            <a:r>
              <a:rPr lang="it-IT" sz="3200" dirty="0" smtClean="0">
                <a:solidFill>
                  <a:srgbClr val="002060"/>
                </a:solidFill>
              </a:rPr>
              <a:t>: All’età cronologica si aggiunge il periodo che manca al termine di gravidanza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Non c’è indicazione all’aspirazione delle vie aeree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del neonato a livello perineale e dopo il parto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presenza o meno di liquido amniotico sporco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meconio </a:t>
            </a:r>
            <a:r>
              <a:rPr lang="it-IT" sz="2800" dirty="0" err="1" smtClean="0">
                <a:solidFill>
                  <a:srgbClr val="002060"/>
                </a:solidFill>
              </a:rPr>
              <a:t>perchè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Nel neonato sano si associa a bradicardia, apnea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ritardo dell’ossigenazione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Nel neonato tonico, in presenza di liquido amniotico 	tinto di meconio, non previene la Sindrome 	d’Aspirazione di Meconio (SAM)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Nel neonato depresso non riduce l’incidenza della MAS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Gungor</a:t>
            </a:r>
            <a:r>
              <a:rPr lang="en-US" sz="1200" i="1" dirty="0" smtClean="0">
                <a:solidFill>
                  <a:srgbClr val="00B050"/>
                </a:solidFill>
              </a:rPr>
              <a:t> S, et al. </a:t>
            </a:r>
            <a:r>
              <a:rPr lang="en-US" sz="1200" i="1" dirty="0" err="1" smtClean="0">
                <a:solidFill>
                  <a:srgbClr val="00B050"/>
                </a:solidFill>
              </a:rPr>
              <a:t>Oronasopharyngeal</a:t>
            </a:r>
            <a:r>
              <a:rPr lang="en-US" sz="1200" i="1" dirty="0" smtClean="0">
                <a:solidFill>
                  <a:srgbClr val="00B050"/>
                </a:solidFill>
              </a:rPr>
              <a:t> suction versus no suction in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normal and term infants delivered by elective cesarean section: a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prospective randomized controlled trial. </a:t>
            </a:r>
            <a:r>
              <a:rPr lang="en-US" sz="1200" i="1" dirty="0" err="1" smtClean="0">
                <a:solidFill>
                  <a:srgbClr val="00B050"/>
                </a:solidFill>
              </a:rPr>
              <a:t>Gynecol</a:t>
            </a:r>
            <a:r>
              <a:rPr lang="en-US" sz="1200" i="1" dirty="0" smtClean="0">
                <a:solidFill>
                  <a:srgbClr val="00B050"/>
                </a:solidFill>
              </a:rPr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Obstet</a:t>
            </a:r>
            <a:r>
              <a:rPr lang="en-US" sz="1200" i="1" dirty="0" smtClean="0">
                <a:solidFill>
                  <a:srgbClr val="00B050"/>
                </a:solidFill>
              </a:rPr>
              <a:t> Invest.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2006;61:9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908720"/>
            <a:ext cx="74888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B0F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B0F0"/>
              </a:solidFill>
            </a:endParaRPr>
          </a:p>
          <a:p>
            <a:r>
              <a:rPr lang="it-IT" sz="2800" dirty="0" smtClean="0">
                <a:solidFill>
                  <a:srgbClr val="0070C0"/>
                </a:solidFill>
              </a:rPr>
              <a:t> Nei parti complicati da presenza di liquido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amniotico tinto di meconio, </a:t>
            </a:r>
            <a:r>
              <a:rPr lang="it-IT" sz="2800" u="sng" dirty="0" smtClean="0">
                <a:solidFill>
                  <a:srgbClr val="0070C0"/>
                </a:solidFill>
              </a:rPr>
              <a:t>l’</a:t>
            </a:r>
            <a:r>
              <a:rPr lang="it-IT" sz="2800" b="1" u="sng" dirty="0" smtClean="0">
                <a:solidFill>
                  <a:srgbClr val="0070C0"/>
                </a:solidFill>
              </a:rPr>
              <a:t>aspirazione</a:t>
            </a:r>
          </a:p>
          <a:p>
            <a:r>
              <a:rPr lang="it-IT" sz="2800" b="1" u="sng" dirty="0" smtClean="0">
                <a:solidFill>
                  <a:srgbClr val="0070C0"/>
                </a:solidFill>
              </a:rPr>
              <a:t>endotracheale deve essere riservata ai</a:t>
            </a:r>
          </a:p>
          <a:p>
            <a:r>
              <a:rPr lang="it-IT" sz="2800" b="1" u="sng" dirty="0" smtClean="0">
                <a:solidFill>
                  <a:srgbClr val="0070C0"/>
                </a:solidFill>
              </a:rPr>
              <a:t>neonati gravemente depressi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dirty="0" smtClean="0">
                <a:solidFill>
                  <a:srgbClr val="0070C0"/>
                </a:solidFill>
              </a:rPr>
              <a:t>(ipotonia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marcata e assenza di respiro efficace)</a:t>
            </a:r>
          </a:p>
          <a:p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en-US" sz="1200" i="1" dirty="0" smtClean="0">
                <a:solidFill>
                  <a:srgbClr val="00B050"/>
                </a:solidFill>
              </a:rPr>
              <a:t>Vain NE, et al. </a:t>
            </a:r>
            <a:r>
              <a:rPr lang="en-US" sz="1200" i="1" dirty="0" err="1" smtClean="0">
                <a:solidFill>
                  <a:srgbClr val="00B050"/>
                </a:solidFill>
              </a:rPr>
              <a:t>Oropharyngeal</a:t>
            </a:r>
            <a:r>
              <a:rPr lang="en-US" sz="1200" i="1" dirty="0" smtClean="0">
                <a:solidFill>
                  <a:srgbClr val="00B050"/>
                </a:solidFill>
              </a:rPr>
              <a:t> and nasopharyngeal suctioning of</a:t>
            </a:r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meconium</a:t>
            </a:r>
            <a:r>
              <a:rPr lang="en-US" sz="1200" i="1" dirty="0" smtClean="0">
                <a:solidFill>
                  <a:srgbClr val="00B050"/>
                </a:solidFill>
              </a:rPr>
              <a:t>-stained neonates before delivery of their shoulders: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Multicentre, </a:t>
            </a:r>
            <a:r>
              <a:rPr lang="en-US" sz="1200" i="1" dirty="0" err="1" smtClean="0">
                <a:solidFill>
                  <a:srgbClr val="00B050"/>
                </a:solidFill>
              </a:rPr>
              <a:t>randomised</a:t>
            </a:r>
            <a:r>
              <a:rPr lang="en-US" sz="1200" i="1" dirty="0" smtClean="0">
                <a:solidFill>
                  <a:srgbClr val="00B050"/>
                </a:solidFill>
              </a:rPr>
              <a:t> controlled trial. Lancet. 2004; 364:597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40913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B0F0"/>
                </a:solidFill>
              </a:rPr>
              <a:t>Ritardato taglio del cordone ombelicale</a:t>
            </a:r>
          </a:p>
          <a:p>
            <a:pPr algn="ctr"/>
            <a:endParaRPr lang="it-IT" sz="2800" dirty="0" smtClean="0">
              <a:solidFill>
                <a:srgbClr val="00B0F0"/>
              </a:solidFill>
            </a:endParaRPr>
          </a:p>
          <a:p>
            <a:pPr algn="ctr"/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Esistono evidenze crescenti del ritardato taglio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del cordone ombelicale per almeno 1 min nei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neonati a termine e prematuri che non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necessitano di rianimazione alla nascita</a:t>
            </a:r>
          </a:p>
          <a:p>
            <a:endParaRPr lang="it-IT" sz="2800" dirty="0" smtClean="0"/>
          </a:p>
          <a:p>
            <a:r>
              <a:rPr lang="en-US" dirty="0" smtClean="0"/>
              <a:t> </a:t>
            </a:r>
            <a:r>
              <a:rPr lang="en-US" sz="1200" i="1" dirty="0" smtClean="0">
                <a:solidFill>
                  <a:srgbClr val="00B050"/>
                </a:solidFill>
              </a:rPr>
              <a:t>Perlman JM, et al. on behalf of the Neonatal Resuscitation Chapter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Coll. </a:t>
            </a:r>
            <a:r>
              <a:rPr lang="it-IT" sz="1200" i="1" dirty="0" err="1" smtClean="0">
                <a:solidFill>
                  <a:srgbClr val="00B050"/>
                </a:solidFill>
              </a:rPr>
              <a:t>Neonatal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Resuscitation</a:t>
            </a:r>
            <a:r>
              <a:rPr lang="it-IT" sz="1200" i="1" dirty="0" smtClean="0">
                <a:solidFill>
                  <a:srgbClr val="00B050"/>
                </a:solidFill>
              </a:rPr>
              <a:t>: 2010 International </a:t>
            </a:r>
            <a:r>
              <a:rPr lang="it-IT" sz="1200" i="1" dirty="0" err="1" smtClean="0">
                <a:solidFill>
                  <a:srgbClr val="00B050"/>
                </a:solidFill>
              </a:rPr>
              <a:t>Consensus</a:t>
            </a:r>
            <a:r>
              <a:rPr lang="it-IT" sz="1200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PEDIATRICS. 2010;126: e1319-e1344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620688"/>
            <a:ext cx="7038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Controllo della temperatura in sala parto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Il trattamento del neonato deve avvenire nell’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isola Neonatale e deve avere le seguenti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caratteristiche: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Temperatura ambiente: 24-28 °C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Riscaldamento ed umidificazione dei gas 	usati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Illuminazione: naturale o valori oltre i 700 </a:t>
            </a:r>
            <a:r>
              <a:rPr lang="it-IT" sz="2800" dirty="0" err="1" smtClean="0">
                <a:solidFill>
                  <a:srgbClr val="002060"/>
                </a:solidFill>
              </a:rPr>
              <a:t>Lx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476672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 </a:t>
            </a:r>
            <a:r>
              <a:rPr lang="it-IT" sz="2800" i="1" dirty="0" smtClean="0">
                <a:solidFill>
                  <a:srgbClr val="002060"/>
                </a:solidFill>
              </a:rPr>
              <a:t>Controllo della temperatura in sala parto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smtClean="0">
                <a:solidFill>
                  <a:srgbClr val="FF0000"/>
                </a:solidFill>
              </a:rPr>
              <a:t>L’ipotermia</a:t>
            </a:r>
            <a:r>
              <a:rPr lang="it-IT" sz="2800" dirty="0" smtClean="0">
                <a:solidFill>
                  <a:srgbClr val="002060"/>
                </a:solidFill>
              </a:rPr>
              <a:t> è associata ad aumento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morbilità e alla mortalità, più 	evidente nel neonato </a:t>
            </a:r>
            <a:r>
              <a:rPr lang="it-IT" sz="2800" dirty="0" err="1" smtClean="0">
                <a:solidFill>
                  <a:srgbClr val="002060"/>
                </a:solidFill>
              </a:rPr>
              <a:t>pretermine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smtClean="0">
                <a:solidFill>
                  <a:srgbClr val="FF0000"/>
                </a:solidFill>
              </a:rPr>
              <a:t>L’ipertermia</a:t>
            </a:r>
            <a:r>
              <a:rPr lang="it-IT" sz="2800" dirty="0" smtClean="0">
                <a:solidFill>
                  <a:srgbClr val="002060"/>
                </a:solidFill>
              </a:rPr>
              <a:t> è gravata da elevato rischio 	di complicanze a breve e lungo 	termine, più evidente se associata 	ad asfissia </a:t>
            </a:r>
            <a:r>
              <a:rPr lang="it-IT" sz="2800" dirty="0" err="1" smtClean="0">
                <a:solidFill>
                  <a:srgbClr val="002060"/>
                </a:solidFill>
              </a:rPr>
              <a:t>intraparto</a:t>
            </a:r>
            <a:r>
              <a:rPr lang="it-IT" sz="2800" dirty="0" smtClean="0">
                <a:solidFill>
                  <a:srgbClr val="002060"/>
                </a:solidFill>
              </a:rPr>
              <a:t> e ad infezione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548680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 prematuro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 Maggiore superficie corporea rispetto alla massa 	corporea</a:t>
            </a:r>
          </a:p>
          <a:p>
            <a:pPr marL="514350" indent="-514350">
              <a:buFont typeface="+mj-lt"/>
              <a:buAutoNum type="alphaUcPeriod"/>
            </a:pPr>
            <a:endParaRPr lang="it-IT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 Diminuita risposta metabolica al freddo</a:t>
            </a:r>
          </a:p>
          <a:p>
            <a:pPr marL="514350" indent="-514350"/>
            <a:endParaRPr lang="it-IT" sz="2800" dirty="0" smtClean="0"/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Comportano</a:t>
            </a:r>
          </a:p>
          <a:p>
            <a:pPr algn="ctr"/>
            <a:endParaRPr lang="it-IT" sz="2800" dirty="0" smtClean="0"/>
          </a:p>
          <a:p>
            <a:r>
              <a:rPr lang="it-IT" sz="2800" dirty="0" smtClean="0"/>
              <a:t>• </a:t>
            </a:r>
            <a:r>
              <a:rPr lang="it-IT" sz="2800" u="sng" dirty="0" smtClean="0">
                <a:solidFill>
                  <a:srgbClr val="002060"/>
                </a:solidFill>
              </a:rPr>
              <a:t>perdita rapida di calore </a:t>
            </a:r>
            <a:r>
              <a:rPr lang="it-IT" sz="2800" dirty="0" smtClean="0">
                <a:solidFill>
                  <a:srgbClr val="002060"/>
                </a:solidFill>
              </a:rPr>
              <a:t>e riduzione della temperatura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corporea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u="sng" dirty="0" smtClean="0">
                <a:solidFill>
                  <a:srgbClr val="002060"/>
                </a:solidFill>
              </a:rPr>
              <a:t>Protezione perdita di calore </a:t>
            </a:r>
            <a:r>
              <a:rPr lang="it-IT" sz="2800" dirty="0" smtClean="0">
                <a:solidFill>
                  <a:srgbClr val="002060"/>
                </a:solidFill>
              </a:rPr>
              <a:t>anche se non richiedono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manovre </a:t>
            </a:r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</a:t>
            </a:r>
            <a:r>
              <a:rPr lang="it-IT" sz="2800" i="1" dirty="0" smtClean="0">
                <a:solidFill>
                  <a:srgbClr val="002060"/>
                </a:solidFill>
              </a:rPr>
              <a:t>operare su lettini riscaldati</a:t>
            </a:r>
          </a:p>
          <a:p>
            <a:r>
              <a:rPr lang="it-IT" sz="2800" i="1" dirty="0" smtClean="0">
                <a:solidFill>
                  <a:srgbClr val="002060"/>
                </a:solidFill>
              </a:rPr>
              <a:t>– asciugare immediatamente il piccolo</a:t>
            </a:r>
            <a:endParaRPr lang="it-IT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908720"/>
            <a:ext cx="68762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Il controllo della temperatura in sala parto del prematuro ad alto rischio può essere effettuato mediante l’impiego di fogli di polietilene che coprono completamente il neonato</a:t>
            </a:r>
          </a:p>
          <a:p>
            <a:endParaRPr lang="it-IT" sz="2800" dirty="0" smtClean="0"/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Vohra</a:t>
            </a:r>
            <a:r>
              <a:rPr lang="en-US" sz="1200" i="1" dirty="0" smtClean="0">
                <a:solidFill>
                  <a:srgbClr val="00B050"/>
                </a:solidFill>
              </a:rPr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S,et</a:t>
            </a:r>
            <a:r>
              <a:rPr lang="en-US" sz="1200" i="1" dirty="0" smtClean="0">
                <a:solidFill>
                  <a:srgbClr val="00B050"/>
                </a:solidFill>
              </a:rPr>
              <a:t> al. Heat Loss Prevention (</a:t>
            </a:r>
            <a:r>
              <a:rPr lang="en-US" sz="1200" i="1" dirty="0" err="1" smtClean="0">
                <a:solidFill>
                  <a:srgbClr val="00B050"/>
                </a:solidFill>
              </a:rPr>
              <a:t>HeLP</a:t>
            </a:r>
            <a:r>
              <a:rPr lang="en-US" sz="1200" i="1" dirty="0" smtClean="0">
                <a:solidFill>
                  <a:srgbClr val="00B050"/>
                </a:solidFill>
              </a:rPr>
              <a:t>) in the delivery room: A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randomized controlled trial of polyethylene occlusive skin wrapping in very</a:t>
            </a:r>
          </a:p>
          <a:p>
            <a:r>
              <a:rPr lang="pt-BR" sz="1200" i="1" dirty="0" smtClean="0">
                <a:solidFill>
                  <a:srgbClr val="00B050"/>
                </a:solidFill>
              </a:rPr>
              <a:t>preterm infants. J Pediatr. 2004; 145:750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Assistenza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Saturazione dell’emoglobina (</a:t>
            </a:r>
            <a:r>
              <a:rPr lang="it-IT" sz="2800" dirty="0" err="1" smtClean="0">
                <a:solidFill>
                  <a:srgbClr val="002060"/>
                </a:solidFill>
              </a:rPr>
              <a:t>Hb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Il neonato sano raggiunge il valore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saturazione di </a:t>
            </a:r>
            <a:r>
              <a:rPr lang="it-IT" sz="2800" dirty="0" err="1" smtClean="0">
                <a:solidFill>
                  <a:srgbClr val="002060"/>
                </a:solidFill>
              </a:rPr>
              <a:t>Hb</a:t>
            </a:r>
            <a:r>
              <a:rPr lang="it-IT" sz="2800" dirty="0" smtClean="0">
                <a:solidFill>
                  <a:srgbClr val="002060"/>
                </a:solidFill>
              </a:rPr>
              <a:t> extrautero dopo 10 min 	dalla nascita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La saturazione dell’ossiemoglobina può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rimanere normalmente al 70% - 80% per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parecchi minuti dopo la nascita (persistenza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della cianosi periferica)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4168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4012538" cy="416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980728"/>
            <a:ext cx="8748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Monitoraggio periferico dell’ossigeno mediante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dirty="0" err="1" smtClean="0">
                <a:solidFill>
                  <a:srgbClr val="002060"/>
                </a:solidFill>
              </a:rPr>
              <a:t>pulsiossimetria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La sonda fissata all’arto superiore destro deve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essere utilizzata per valutare la necessità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ossigeno supplementare</a:t>
            </a:r>
          </a:p>
          <a:p>
            <a:r>
              <a:rPr lang="it-IT" sz="2800" i="1" dirty="0" smtClean="0">
                <a:solidFill>
                  <a:srgbClr val="002060"/>
                </a:solidFill>
              </a:rPr>
              <a:t>I più frequenti problemi della sonda sono: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Falsi allarmi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La vasocostrizione periferica dà un risultato non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attendibile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7912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dirty="0" smtClean="0">
                <a:solidFill>
                  <a:srgbClr val="FF0000"/>
                </a:solidFill>
              </a:rPr>
              <a:t>Alla nascita</a:t>
            </a:r>
            <a:r>
              <a:rPr lang="it-IT" dirty="0" smtClean="0"/>
              <a:t>:</a:t>
            </a:r>
          </a:p>
          <a:p>
            <a:pPr marL="342900" indent="-342900"/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Assegnazione punteggio di Apgar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Peso, lunghezza, circonferenza cranica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Età gestazionale in settimane complete (1° giorno U.M.)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Sesso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78092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Il peso, la lunghezza e la c.c. devono essere correlate con l’età gestazionale. Il neonato infatti può essere con parametri adeguati o meno alla sua età gestazionale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7172" name="Picture 4" descr="http://www.my-personaltrainer.it/salute/img/peso-nasci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3566914" cy="2851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265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Impiego dell’ossigeno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Sia un eccesso di ossigenazione che un difetto sono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pericolosi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L’ipossia e l’ischemia possono provocare un danno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multiplo d’organo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Esistono evidenze di esiti sfavorevoli anche per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brevi esposizioni ad elevate concentrazioni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ossigeno durante o subito dopo la rianimazione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L’ossigeno è chiamato in causa nella genesi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della Retinopatia del Prematuro (ROP)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96752"/>
            <a:ext cx="8604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Impiego dell’ossigeno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Studi sull’uomo hanno dimostrato una riduzione della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mortalità, senza alcun aumento del rischio, nei 	neonati trattati con aria rispetto a quelli trattati con 	ossigeno al 100%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La rianimazione del neonato a termine e del prematuro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di età gestazionale maggiore dovrebbe essere fatta 	con l’impiego dell’ossigeno al 21% (aria ambiente)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Saugstad</a:t>
            </a:r>
            <a:r>
              <a:rPr lang="en-US" sz="1200" i="1" dirty="0" smtClean="0">
                <a:solidFill>
                  <a:srgbClr val="00B050"/>
                </a:solidFill>
              </a:rPr>
              <a:t> OD. Why are we still using oxygen to resuscitate term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infants? J </a:t>
            </a:r>
            <a:r>
              <a:rPr lang="en-US" sz="1200" i="1" dirty="0" err="1" smtClean="0">
                <a:solidFill>
                  <a:srgbClr val="00B050"/>
                </a:solidFill>
              </a:rPr>
              <a:t>Perinatol</a:t>
            </a:r>
            <a:r>
              <a:rPr lang="en-US" sz="1200" i="1" dirty="0" smtClean="0">
                <a:solidFill>
                  <a:srgbClr val="00B050"/>
                </a:solidFill>
              </a:rPr>
              <a:t>. 2010; 30 Suppl:S46-50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71800" y="332656"/>
            <a:ext cx="397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83671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Impiego dell’ossigeno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E’ consigliabile poter disporre in sala parto della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fonte dell’ossigeno e dell’aria e di un miscelatore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per somministrare la più bassa concentrazione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di O2 utile a mantenere la frequenza cardiaca e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la SatO2 periferica nella norma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62068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Impiego dell’ossigeno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Se è necessario applicare la ventilazione 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pressione positiva o se non miglioramento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colore dopo 90 sec.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Nei prematuri “high </a:t>
            </a:r>
            <a:r>
              <a:rPr lang="it-IT" sz="2800" dirty="0" err="1" smtClean="0">
                <a:solidFill>
                  <a:srgbClr val="002060"/>
                </a:solidFill>
              </a:rPr>
              <a:t>risk</a:t>
            </a:r>
            <a:r>
              <a:rPr lang="it-IT" sz="2800" dirty="0" smtClean="0">
                <a:solidFill>
                  <a:srgbClr val="002060"/>
                </a:solidFill>
              </a:rPr>
              <a:t>” di peso molto basso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piccoli di età gestazionale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smtClean="0">
                <a:solidFill>
                  <a:srgbClr val="FF0000"/>
                </a:solidFill>
              </a:rPr>
              <a:t>N.B</a:t>
            </a:r>
            <a:r>
              <a:rPr lang="it-IT" sz="2800" dirty="0" smtClean="0">
                <a:solidFill>
                  <a:srgbClr val="002060"/>
                </a:solidFill>
              </a:rPr>
              <a:t>. La vasocostrizione polmonare </a:t>
            </a:r>
            <a:r>
              <a:rPr lang="it-IT" sz="2800" dirty="0" err="1" smtClean="0">
                <a:solidFill>
                  <a:srgbClr val="002060"/>
                </a:solidFill>
              </a:rPr>
              <a:t>intra-utero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	necessita della presenza dell’ossigeno negli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alveoli per la sua risoluzione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20072" y="560201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Alveoli dopo 1 ora di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ventilazione con FiO2 = 1</a:t>
            </a:r>
          </a:p>
          <a:p>
            <a:endParaRPr lang="it-IT" dirty="0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063677" cy="26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92" y="1988840"/>
            <a:ext cx="38148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55776" y="188640"/>
            <a:ext cx="3684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Rianimazione neonatale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47664" y="908720"/>
            <a:ext cx="6561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Danno cellule alveolari da tossicità ossigeno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03648" y="559098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Alveoli dopo 1 ora di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ventilazione in aria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2411760" y="4797152"/>
            <a:ext cx="189735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6300192" y="472514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404664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Tossicità dell’ossigeno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Sviluppo dell’</a:t>
            </a:r>
            <a:r>
              <a:rPr lang="it-IT" sz="2800" dirty="0" err="1" smtClean="0">
                <a:solidFill>
                  <a:srgbClr val="FF0000"/>
                </a:solidFill>
              </a:rPr>
              <a:t>atelettasia</a:t>
            </a:r>
            <a:r>
              <a:rPr lang="it-IT" sz="2800" dirty="0" smtClean="0">
                <a:solidFill>
                  <a:srgbClr val="FF0000"/>
                </a:solidFill>
              </a:rPr>
              <a:t> in anestesia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Impiego di elevate FiO2 nella </a:t>
            </a:r>
            <a:r>
              <a:rPr lang="it-IT" sz="2800" dirty="0" err="1" smtClean="0">
                <a:solidFill>
                  <a:srgbClr val="002060"/>
                </a:solidFill>
              </a:rPr>
              <a:t>pre-ossigenazione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Uso di FiO2 1.0 prima dell’</a:t>
            </a:r>
            <a:r>
              <a:rPr lang="it-IT" sz="2800" dirty="0" err="1" smtClean="0">
                <a:solidFill>
                  <a:srgbClr val="002060"/>
                </a:solidFill>
              </a:rPr>
              <a:t>estubazione</a:t>
            </a:r>
            <a:r>
              <a:rPr lang="it-IT" sz="2800" dirty="0" smtClean="0">
                <a:solidFill>
                  <a:srgbClr val="002060"/>
                </a:solidFill>
              </a:rPr>
              <a:t>: rischio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dirty="0" err="1" smtClean="0">
                <a:solidFill>
                  <a:srgbClr val="002060"/>
                </a:solidFill>
              </a:rPr>
              <a:t>atelettasia</a:t>
            </a:r>
            <a:r>
              <a:rPr lang="it-IT" sz="2800" dirty="0" smtClean="0">
                <a:solidFill>
                  <a:srgbClr val="002060"/>
                </a:solidFill>
              </a:rPr>
              <a:t> persistente nel postoperatorio</a:t>
            </a:r>
          </a:p>
          <a:p>
            <a:r>
              <a:rPr lang="it-IT" sz="2800" dirty="0" smtClean="0"/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Benoit</a:t>
            </a:r>
            <a:r>
              <a:rPr lang="it-IT" sz="1200" i="1" dirty="0" smtClean="0">
                <a:solidFill>
                  <a:srgbClr val="00B050"/>
                </a:solidFill>
              </a:rPr>
              <a:t> Z, </a:t>
            </a:r>
            <a:r>
              <a:rPr lang="it-IT" sz="1200" i="1" dirty="0" err="1" smtClean="0">
                <a:solidFill>
                  <a:srgbClr val="00B050"/>
                </a:solidFill>
              </a:rPr>
              <a:t>et</a:t>
            </a:r>
            <a:r>
              <a:rPr lang="it-IT" sz="1200" i="1" dirty="0" smtClean="0">
                <a:solidFill>
                  <a:srgbClr val="00B050"/>
                </a:solidFill>
              </a:rPr>
              <a:t> al. </a:t>
            </a:r>
            <a:r>
              <a:rPr lang="it-IT" sz="1200" i="1" dirty="0" err="1" smtClean="0">
                <a:solidFill>
                  <a:srgbClr val="00B050"/>
                </a:solidFill>
              </a:rPr>
              <a:t>Anesth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Analg</a:t>
            </a:r>
            <a:r>
              <a:rPr lang="it-IT" sz="1200" i="1" dirty="0" smtClean="0">
                <a:solidFill>
                  <a:srgbClr val="00B050"/>
                </a:solidFill>
              </a:rPr>
              <a:t> 2002; 95:1777</a:t>
            </a:r>
          </a:p>
          <a:p>
            <a:r>
              <a:rPr lang="it-IT" sz="1200" dirty="0" smtClean="0">
                <a:solidFill>
                  <a:srgbClr val="00B050"/>
                </a:solidFill>
              </a:rPr>
              <a:t> </a:t>
            </a:r>
            <a:r>
              <a:rPr lang="it-IT" sz="1200" i="1" dirty="0" err="1" smtClean="0">
                <a:solidFill>
                  <a:srgbClr val="00B050"/>
                </a:solidFill>
              </a:rPr>
              <a:t>Edmark</a:t>
            </a:r>
            <a:r>
              <a:rPr lang="it-IT" sz="1200" i="1" dirty="0" smtClean="0">
                <a:solidFill>
                  <a:srgbClr val="00B050"/>
                </a:solidFill>
              </a:rPr>
              <a:t> L, </a:t>
            </a:r>
            <a:r>
              <a:rPr lang="it-IT" sz="1200" i="1" dirty="0" err="1" smtClean="0">
                <a:solidFill>
                  <a:srgbClr val="00B050"/>
                </a:solidFill>
              </a:rPr>
              <a:t>et</a:t>
            </a:r>
            <a:r>
              <a:rPr lang="it-IT" sz="1200" i="1" dirty="0" smtClean="0">
                <a:solidFill>
                  <a:srgbClr val="00B050"/>
                </a:solidFill>
              </a:rPr>
              <a:t> al. </a:t>
            </a:r>
            <a:r>
              <a:rPr lang="it-IT" sz="1200" i="1" dirty="0" err="1" smtClean="0">
                <a:solidFill>
                  <a:srgbClr val="00B050"/>
                </a:solidFill>
              </a:rPr>
              <a:t>Anesthesiology</a:t>
            </a:r>
            <a:r>
              <a:rPr lang="it-IT" sz="1200" i="1" dirty="0" smtClean="0">
                <a:solidFill>
                  <a:srgbClr val="00B050"/>
                </a:solidFill>
              </a:rPr>
              <a:t> 2003; 98:28</a:t>
            </a:r>
          </a:p>
          <a:p>
            <a:endParaRPr lang="it-IT" sz="1200" i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Bassa FiO2 aumenta il rischio di ipossia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predispone alla difficile gestione delle vie aeree</a:t>
            </a:r>
          </a:p>
          <a:p>
            <a:endParaRPr lang="it-IT" sz="2800" dirty="0" smtClean="0"/>
          </a:p>
          <a:p>
            <a:r>
              <a:rPr lang="it-IT" dirty="0" smtClean="0"/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Benumof</a:t>
            </a:r>
            <a:r>
              <a:rPr lang="it-IT" sz="1200" i="1" dirty="0" smtClean="0">
                <a:solidFill>
                  <a:srgbClr val="00B050"/>
                </a:solidFill>
              </a:rPr>
              <a:t> JL, </a:t>
            </a:r>
            <a:r>
              <a:rPr lang="it-IT" sz="1200" i="1" dirty="0" err="1" smtClean="0">
                <a:solidFill>
                  <a:srgbClr val="00B050"/>
                </a:solidFill>
              </a:rPr>
              <a:t>et</a:t>
            </a:r>
            <a:r>
              <a:rPr lang="it-IT" sz="1200" i="1" dirty="0" smtClean="0">
                <a:solidFill>
                  <a:srgbClr val="00B050"/>
                </a:solidFill>
              </a:rPr>
              <a:t> al.. </a:t>
            </a:r>
            <a:r>
              <a:rPr lang="it-IT" sz="1200" i="1" dirty="0" err="1" smtClean="0">
                <a:solidFill>
                  <a:srgbClr val="00B050"/>
                </a:solidFill>
              </a:rPr>
              <a:t>Anesthesiology</a:t>
            </a:r>
            <a:r>
              <a:rPr lang="it-IT" sz="1200" i="1" dirty="0" smtClean="0">
                <a:solidFill>
                  <a:srgbClr val="00B050"/>
                </a:solidFill>
              </a:rPr>
              <a:t> 1999; 91:603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692696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Tossicità dell’ossigeno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Sviluppo dell’insufficienza </a:t>
            </a:r>
            <a:r>
              <a:rPr lang="it-IT" sz="2800" dirty="0" err="1" smtClean="0">
                <a:solidFill>
                  <a:srgbClr val="0070C0"/>
                </a:solidFill>
              </a:rPr>
              <a:t>multiorgano</a:t>
            </a:r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(MOF)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Produzione di radicali liberi dell’ossigeno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causano un danno diretto al polmone e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favoriscono la liberazione di mediatori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dell’infiammazione che possono portare alla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MOF</a:t>
            </a:r>
          </a:p>
          <a:p>
            <a:pPr algn="ctr"/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Plotz</a:t>
            </a:r>
            <a:r>
              <a:rPr lang="en-US" sz="1200" i="1" dirty="0" smtClean="0">
                <a:solidFill>
                  <a:srgbClr val="00B050"/>
                </a:solidFill>
              </a:rPr>
              <a:t> FBA, et al. Ventilator-induced lung injury and multiple system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organ failure: a critical review of facts and hypotheses. Intensive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Care </a:t>
            </a:r>
            <a:r>
              <a:rPr lang="it-IT" sz="1200" i="1" dirty="0" err="1" smtClean="0">
                <a:solidFill>
                  <a:srgbClr val="00B050"/>
                </a:solidFill>
              </a:rPr>
              <a:t>Med</a:t>
            </a:r>
            <a:r>
              <a:rPr lang="it-IT" sz="1200" i="1" dirty="0" smtClean="0">
                <a:solidFill>
                  <a:srgbClr val="00B050"/>
                </a:solidFill>
              </a:rPr>
              <a:t> 2004, 30:1865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3728" y="16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endParaRPr lang="it-IT" sz="2800" dirty="0" smtClean="0"/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Inizio attività respiratoria ed apertura del polmone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40466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Apertura del polmone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Si recluta rapidamente solo una piccola parte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polmone con i primi atti respiratori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Il reclutamento deve avvenire in modo progressivo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– </a:t>
            </a:r>
            <a:r>
              <a:rPr lang="it-IT" sz="2800" i="1" dirty="0" smtClean="0">
                <a:solidFill>
                  <a:srgbClr val="002060"/>
                </a:solidFill>
              </a:rPr>
              <a:t>Apertura vie aeree</a:t>
            </a:r>
          </a:p>
          <a:p>
            <a:r>
              <a:rPr lang="it-IT" sz="2800" i="1" dirty="0" smtClean="0">
                <a:solidFill>
                  <a:srgbClr val="002060"/>
                </a:solidFill>
              </a:rPr>
              <a:t>– Rimozione liquido intrapolmonare fetale</a:t>
            </a:r>
          </a:p>
          <a:p>
            <a:r>
              <a:rPr lang="it-IT" sz="2800" i="1" dirty="0" smtClean="0">
                <a:solidFill>
                  <a:srgbClr val="002060"/>
                </a:solidFill>
              </a:rPr>
              <a:t>– Formazione di adeguata capacità residua funzionale</a:t>
            </a:r>
          </a:p>
          <a:p>
            <a:endParaRPr lang="it-IT" sz="2800" i="1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Instabilità alveolo/bronchiolo terminale (</a:t>
            </a:r>
            <a:r>
              <a:rPr lang="it-IT" sz="2800" i="1" dirty="0" smtClean="0">
                <a:solidFill>
                  <a:srgbClr val="002060"/>
                </a:solidFill>
              </a:rPr>
              <a:t>volume</a:t>
            </a:r>
          </a:p>
          <a:p>
            <a:r>
              <a:rPr lang="it-IT" sz="2800" i="1" dirty="0" smtClean="0">
                <a:solidFill>
                  <a:srgbClr val="002060"/>
                </a:solidFill>
              </a:rPr>
              <a:t>	chiusura elevato</a:t>
            </a:r>
            <a:r>
              <a:rPr lang="it-IT" sz="2800" dirty="0" smtClean="0">
                <a:solidFill>
                  <a:srgbClr val="002060"/>
                </a:solidFill>
              </a:rPr>
              <a:t>), aggravata da carenza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dirty="0" err="1" smtClean="0">
                <a:solidFill>
                  <a:srgbClr val="002060"/>
                </a:solidFill>
              </a:rPr>
              <a:t>surfattante</a:t>
            </a:r>
            <a:r>
              <a:rPr lang="it-IT" sz="2800" dirty="0" smtClean="0">
                <a:solidFill>
                  <a:srgbClr val="002060"/>
                </a:solidFill>
              </a:rPr>
              <a:t>, determina il collasso polmonare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620688"/>
            <a:ext cx="8820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Apertura del polmone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• </a:t>
            </a:r>
            <a:r>
              <a:rPr lang="it-IT" sz="2800" dirty="0" smtClean="0">
                <a:solidFill>
                  <a:srgbClr val="002060"/>
                </a:solidFill>
              </a:rPr>
              <a:t>Picco pressorio d’insufflazione iniziale deve essere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 variabile e adattato caso per caso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Alcuni neonati possono richiede pressioni	d’apertura di 	20 cm.H2O ma altri di 30 - 45 cm.H2O per rigidità 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del polmone ed elevato volume d’apertura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Frequenza respiratoria tra 40-60 atti/min per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ottenere e mantenere una frequenza cardiaca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&gt;100 </a:t>
            </a:r>
            <a:r>
              <a:rPr lang="it-IT" sz="2800" dirty="0" err="1" smtClean="0">
                <a:solidFill>
                  <a:srgbClr val="002060"/>
                </a:solidFill>
              </a:rPr>
              <a:t>batt</a:t>
            </a:r>
            <a:r>
              <a:rPr lang="it-IT" sz="2800" dirty="0" smtClean="0">
                <a:solidFill>
                  <a:srgbClr val="002060"/>
                </a:solidFill>
              </a:rPr>
              <a:t>/min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itopreferito.it/assets/images/craniolunghpeso_fem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13511" cy="5832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71600" y="548680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manuale</a:t>
            </a:r>
          </a:p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Scambio gassoso ideale</a:t>
            </a: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Permettere l’arrivo di ossigeno negli alveoli e 	rimuovere la CO2 con minor trauma per il 	polmone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Evitare il baro- </a:t>
            </a:r>
            <a:r>
              <a:rPr lang="it-IT" sz="2800" dirty="0" err="1" smtClean="0">
                <a:solidFill>
                  <a:srgbClr val="002060"/>
                </a:solidFill>
              </a:rPr>
              <a:t>volutrauma</a:t>
            </a:r>
            <a:r>
              <a:rPr lang="it-IT" sz="2800" dirty="0" smtClean="0">
                <a:solidFill>
                  <a:srgbClr val="002060"/>
                </a:solidFill>
              </a:rPr>
              <a:t> sin dal momento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dell’applicazione del supporto </a:t>
            </a:r>
            <a:r>
              <a:rPr lang="it-IT" sz="2800" dirty="0" err="1" smtClean="0">
                <a:solidFill>
                  <a:srgbClr val="002060"/>
                </a:solidFill>
              </a:rPr>
              <a:t>ventilatorio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–  </a:t>
            </a:r>
            <a:r>
              <a:rPr lang="it-IT" sz="2800" i="1" dirty="0" smtClean="0">
                <a:solidFill>
                  <a:srgbClr val="002060"/>
                </a:solidFill>
              </a:rPr>
              <a:t>rischio di sviluppo della BPD da trauma 	</a:t>
            </a:r>
            <a:r>
              <a:rPr lang="it-IT" sz="2800" i="1" dirty="0" err="1" smtClean="0">
                <a:solidFill>
                  <a:srgbClr val="002060"/>
                </a:solidFill>
              </a:rPr>
              <a:t>ventilatorio</a:t>
            </a:r>
            <a:r>
              <a:rPr lang="it-IT" sz="2800" i="1" dirty="0" smtClean="0">
                <a:solidFill>
                  <a:srgbClr val="002060"/>
                </a:solidFill>
              </a:rPr>
              <a:t> nella rianimazione primaria</a:t>
            </a:r>
          </a:p>
          <a:p>
            <a:endParaRPr lang="it-IT" sz="2800" dirty="0" smtClean="0"/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Jobe</a:t>
            </a:r>
            <a:r>
              <a:rPr lang="en-US" sz="1200" i="1" dirty="0" smtClean="0">
                <a:solidFill>
                  <a:srgbClr val="00B050"/>
                </a:solidFill>
              </a:rPr>
              <a:t> AH, et al. Mechanism </a:t>
            </a:r>
            <a:r>
              <a:rPr lang="en-US" sz="1200" i="1" dirty="0" err="1" smtClean="0">
                <a:solidFill>
                  <a:srgbClr val="00B050"/>
                </a:solidFill>
              </a:rPr>
              <a:t>intiating</a:t>
            </a:r>
            <a:r>
              <a:rPr lang="en-US" sz="1200" i="1" dirty="0" smtClean="0">
                <a:solidFill>
                  <a:srgbClr val="00B050"/>
                </a:solidFill>
              </a:rPr>
              <a:t> lung injury in the preterm. Early</a:t>
            </a:r>
          </a:p>
          <a:p>
            <a:r>
              <a:rPr lang="it-IT" sz="1200" i="1" dirty="0" err="1" smtClean="0">
                <a:solidFill>
                  <a:srgbClr val="00B050"/>
                </a:solidFill>
              </a:rPr>
              <a:t>Human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Development</a:t>
            </a:r>
            <a:r>
              <a:rPr lang="it-IT" sz="1200" i="1" dirty="0" smtClean="0">
                <a:solidFill>
                  <a:srgbClr val="00B050"/>
                </a:solidFill>
              </a:rPr>
              <a:t>. 1998; 53:81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35696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Rianimazione del neonato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Danno polmonare immediato o a distanza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Ventilazione troppo aggressiva se:</a:t>
            </a:r>
          </a:p>
          <a:p>
            <a:pPr algn="ctr"/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0070C0"/>
                </a:solidFill>
              </a:rPr>
              <a:t>• Il torace si espande troppo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• Il neonato diventa roseo rapidamente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• La pCO2 è troppo bassa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38440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127" y="2996952"/>
            <a:ext cx="5109873" cy="33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764704"/>
            <a:ext cx="86764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manuale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 “sustained inflation” followed by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early nasal</a:t>
            </a:r>
          </a:p>
          <a:p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continuous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positive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airway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pressure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2800" dirty="0" err="1" smtClean="0">
                <a:solidFill>
                  <a:srgbClr val="002060"/>
                </a:solidFill>
              </a:rPr>
              <a:t>delivered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through a nasopharyngeal tube, is a more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efficient strategy than repeated manual inflations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with a self-inflating bag and mask followed by</a:t>
            </a:r>
          </a:p>
          <a:p>
            <a:r>
              <a:rPr lang="it-IT" sz="2800" dirty="0" err="1" smtClean="0">
                <a:solidFill>
                  <a:srgbClr val="002060"/>
                </a:solidFill>
              </a:rPr>
              <a:t>nasal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continuous</a:t>
            </a:r>
            <a:r>
              <a:rPr lang="it-IT" sz="2800" dirty="0" smtClean="0">
                <a:solidFill>
                  <a:srgbClr val="002060"/>
                </a:solidFill>
              </a:rPr>
              <a:t> positive </a:t>
            </a:r>
            <a:r>
              <a:rPr lang="it-IT" sz="2800" dirty="0" err="1" smtClean="0">
                <a:solidFill>
                  <a:srgbClr val="002060"/>
                </a:solidFill>
              </a:rPr>
              <a:t>airway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pressure</a:t>
            </a:r>
            <a:r>
              <a:rPr lang="it-IT" sz="2800" dirty="0" smtClean="0">
                <a:solidFill>
                  <a:srgbClr val="002060"/>
                </a:solidFill>
              </a:rPr>
              <a:t> on</a:t>
            </a:r>
          </a:p>
          <a:p>
            <a:r>
              <a:rPr lang="it-IT" sz="2800" dirty="0" err="1" smtClean="0">
                <a:solidFill>
                  <a:srgbClr val="002060"/>
                </a:solidFill>
              </a:rPr>
              <a:t>admission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the NICU</a:t>
            </a:r>
          </a:p>
          <a:p>
            <a:endParaRPr lang="it-IT" sz="2800" dirty="0" smtClean="0"/>
          </a:p>
          <a:p>
            <a:r>
              <a:rPr lang="en-US" dirty="0" smtClean="0"/>
              <a:t> </a:t>
            </a:r>
            <a:r>
              <a:rPr lang="en-US" sz="1200" i="1" dirty="0" smtClean="0">
                <a:solidFill>
                  <a:srgbClr val="00B050"/>
                </a:solidFill>
              </a:rPr>
              <a:t>Te Pas AB, et al. A Randomized, Controlled Trial of Delivery-Room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Respiratory Management in Very Preterm Infants. Pediatrics. 2007;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120:322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1700808"/>
            <a:ext cx="6516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Sistemi auto gonfianti (AMBU)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Sistemi non auto gonfianti (“va e vieni”)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332656"/>
            <a:ext cx="287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Ventilazione manuale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1169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203848" y="6084004"/>
            <a:ext cx="231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Pallone auto-gonfiante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663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polmonare con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AMBU</a:t>
            </a:r>
          </a:p>
          <a:p>
            <a:pPr algn="ctr"/>
            <a:endParaRPr lang="it-IT" sz="2800" b="1" dirty="0" smtClean="0">
              <a:solidFill>
                <a:srgbClr val="00B05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Vantaggi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Non necessita di gas per espandersi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Valvola limite pressione riduce rischio del </a:t>
            </a:r>
            <a:r>
              <a:rPr lang="it-IT" sz="2800" dirty="0" err="1" smtClean="0">
                <a:solidFill>
                  <a:srgbClr val="002060"/>
                </a:solidFill>
              </a:rPr>
              <a:t>barotrauma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Svantaggi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Pallone si gonfia senza ritorno gas (non garantisce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l’ingresso d’aria - ipoventilazione)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Valvola di pressione prefissata non permette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aumentare le pressioni di insufflazione e mantenere il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polmone disteso (reclutamento alveolare)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Non permette di somministrare O2 al 100% a flusso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libero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43808" y="404664"/>
            <a:ext cx="3318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Ventilazione manuale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0" y="1844824"/>
            <a:ext cx="36819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54592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051720" y="5487615"/>
            <a:ext cx="533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Pallone non auto-gonfiante – “Va e vieni”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Ventilazione polmonare con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“va e vieni”</a:t>
            </a:r>
          </a:p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Vantaggi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Somministrazione libera e regolabile di O2 al 100%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Se pallone sgonfio, non tenuta del sistema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Valutazione </a:t>
            </a:r>
            <a:r>
              <a:rPr lang="it-IT" sz="2800" dirty="0" err="1" smtClean="0">
                <a:solidFill>
                  <a:srgbClr val="002060"/>
                </a:solidFill>
              </a:rPr>
              <a:t>compliance</a:t>
            </a:r>
            <a:r>
              <a:rPr lang="it-IT" sz="2800" dirty="0" smtClean="0">
                <a:solidFill>
                  <a:srgbClr val="002060"/>
                </a:solidFill>
              </a:rPr>
              <a:t> e resistenze del polmone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Valvola pressione regolabile manuale che facilita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l’insufflazione progressiva e la distensione del 	polmone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Svantaggi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Richiede buona tenuta maschera sul viso e fonte di gas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per gonfiarsi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Non dispone di valvola automatica di limite di pressione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(rischio </a:t>
            </a:r>
            <a:r>
              <a:rPr lang="it-IT" sz="2800" dirty="0" err="1" smtClean="0">
                <a:solidFill>
                  <a:srgbClr val="002060"/>
                </a:solidFill>
              </a:rPr>
              <a:t>barotrauma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764704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polmonare </a:t>
            </a:r>
            <a:r>
              <a:rPr lang="it-IT" sz="2800" dirty="0" smtClean="0">
                <a:solidFill>
                  <a:srgbClr val="990033"/>
                </a:solidFill>
              </a:rPr>
              <a:t>Valvole “</a:t>
            </a:r>
            <a:r>
              <a:rPr lang="it-IT" sz="2800" dirty="0" err="1" smtClean="0">
                <a:solidFill>
                  <a:srgbClr val="990033"/>
                </a:solidFill>
              </a:rPr>
              <a:t>popoff</a:t>
            </a:r>
            <a:r>
              <a:rPr lang="it-IT" sz="2800" dirty="0" smtClean="0">
                <a:solidFill>
                  <a:srgbClr val="990033"/>
                </a:solidFill>
              </a:rPr>
              <a:t>”</a:t>
            </a:r>
          </a:p>
          <a:p>
            <a:pPr algn="ctr"/>
            <a:endParaRPr lang="it-IT" sz="2800" dirty="0" smtClean="0">
              <a:solidFill>
                <a:srgbClr val="990033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Ritenute sicure in sala parto, sono dipendenti dal flusso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e le pressioni generate possono eccedere i valori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specificati dal produttore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permettono di regolare la pressione d’insufflazione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per cui possono essere inidonee per riaprire il 	polmone o creare un grave </a:t>
            </a:r>
            <a:r>
              <a:rPr lang="it-IT" sz="2800" dirty="0" err="1" smtClean="0">
                <a:solidFill>
                  <a:srgbClr val="002060"/>
                </a:solidFill>
              </a:rPr>
              <a:t>barotrauma</a:t>
            </a:r>
            <a:r>
              <a:rPr lang="it-IT" sz="2800" dirty="0" smtClean="0">
                <a:solidFill>
                  <a:srgbClr val="002060"/>
                </a:solidFill>
              </a:rPr>
              <a:t> da pressioni 	elevate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764704"/>
            <a:ext cx="8676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protettiva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Impiego di piccoli volumi correnti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Controllo delle pressioni d’insufflazione in modo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da ottenere la distensione del polmone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(“</a:t>
            </a:r>
            <a:r>
              <a:rPr lang="it-IT" sz="2800" dirty="0" err="1" smtClean="0">
                <a:solidFill>
                  <a:srgbClr val="002060"/>
                </a:solidFill>
              </a:rPr>
              <a:t>sustained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inflation</a:t>
            </a:r>
            <a:r>
              <a:rPr lang="it-IT" sz="2800" dirty="0" smtClean="0">
                <a:solidFill>
                  <a:srgbClr val="002060"/>
                </a:solidFill>
              </a:rPr>
              <a:t>”) senza produrre trauma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Impiego di FiO2 elevate solo per breve tempo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per ridurre il rischio di tossicità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ttorbedendo.it/immagini/percentili/prematuri2500/peso_prem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105525" cy="4552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692696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polmonare</a:t>
            </a:r>
          </a:p>
          <a:p>
            <a:pPr algn="ctr"/>
            <a:r>
              <a:rPr lang="it-IT" sz="2800" dirty="0" err="1" smtClean="0">
                <a:solidFill>
                  <a:srgbClr val="C00000"/>
                </a:solidFill>
              </a:rPr>
              <a:t>Ipocapnia</a:t>
            </a:r>
            <a:r>
              <a:rPr lang="it-IT" sz="2800" dirty="0" smtClean="0">
                <a:solidFill>
                  <a:srgbClr val="C00000"/>
                </a:solidFill>
              </a:rPr>
              <a:t> – </a:t>
            </a:r>
            <a:r>
              <a:rPr lang="it-IT" sz="2800" dirty="0" err="1" smtClean="0">
                <a:solidFill>
                  <a:srgbClr val="C00000"/>
                </a:solidFill>
              </a:rPr>
              <a:t>Ipercapnia</a:t>
            </a:r>
            <a:endParaRPr lang="it-IT" sz="2800" dirty="0" smtClean="0">
              <a:solidFill>
                <a:srgbClr val="C00000"/>
              </a:solidFill>
            </a:endParaRPr>
          </a:p>
          <a:p>
            <a:pPr algn="ctr"/>
            <a:endParaRPr lang="it-IT" sz="2800" dirty="0" smtClean="0">
              <a:solidFill>
                <a:srgbClr val="C0000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esiste consenso sul livello di 	</a:t>
            </a:r>
            <a:r>
              <a:rPr lang="it-IT" sz="2800" dirty="0" err="1" smtClean="0">
                <a:solidFill>
                  <a:srgbClr val="002060"/>
                </a:solidFill>
              </a:rPr>
              <a:t>ipocapnia</a:t>
            </a:r>
            <a:r>
              <a:rPr lang="it-IT" sz="2800" dirty="0" smtClean="0">
                <a:solidFill>
                  <a:srgbClr val="002060"/>
                </a:solidFill>
              </a:rPr>
              <a:t> o </a:t>
            </a:r>
            <a:r>
              <a:rPr lang="it-IT" sz="2800" dirty="0" err="1" smtClean="0">
                <a:solidFill>
                  <a:srgbClr val="002060"/>
                </a:solidFill>
              </a:rPr>
              <a:t>ipercapnia</a:t>
            </a:r>
            <a:r>
              <a:rPr lang="it-IT" sz="2800" dirty="0" smtClean="0">
                <a:solidFill>
                  <a:srgbClr val="002060"/>
                </a:solidFill>
              </a:rPr>
              <a:t> da evitare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Ideale paCO2 35 </a:t>
            </a:r>
            <a:r>
              <a:rPr lang="it-IT" sz="2800" dirty="0" err="1" smtClean="0">
                <a:solidFill>
                  <a:srgbClr val="002060"/>
                </a:solidFill>
              </a:rPr>
              <a:t>mmHg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/>
          </a:p>
          <a:p>
            <a:r>
              <a:rPr lang="it-IT" sz="1200" i="1" dirty="0" smtClean="0">
                <a:solidFill>
                  <a:srgbClr val="00B050"/>
                </a:solidFill>
              </a:rPr>
              <a:t>Collins MP, </a:t>
            </a:r>
            <a:r>
              <a:rPr lang="it-IT" sz="1200" i="1" dirty="0" err="1" smtClean="0">
                <a:solidFill>
                  <a:srgbClr val="00B050"/>
                </a:solidFill>
              </a:rPr>
              <a:t>Lorenz</a:t>
            </a:r>
            <a:r>
              <a:rPr lang="it-IT" sz="1200" i="1" dirty="0" smtClean="0">
                <a:solidFill>
                  <a:srgbClr val="00B050"/>
                </a:solidFill>
              </a:rPr>
              <a:t> JM, </a:t>
            </a:r>
            <a:r>
              <a:rPr lang="it-IT" sz="1200" i="1" dirty="0" err="1" smtClean="0">
                <a:solidFill>
                  <a:srgbClr val="00B050"/>
                </a:solidFill>
              </a:rPr>
              <a:t>Jetton</a:t>
            </a:r>
            <a:r>
              <a:rPr lang="it-IT" sz="1200" i="1" dirty="0" smtClean="0">
                <a:solidFill>
                  <a:srgbClr val="00B050"/>
                </a:solidFill>
              </a:rPr>
              <a:t> JR, </a:t>
            </a:r>
            <a:r>
              <a:rPr lang="it-IT" sz="1200" i="1" dirty="0" err="1" smtClean="0">
                <a:solidFill>
                  <a:srgbClr val="00B050"/>
                </a:solidFill>
              </a:rPr>
              <a:t>Paneth</a:t>
            </a:r>
            <a:r>
              <a:rPr lang="it-IT" sz="1200" i="1" dirty="0" smtClean="0">
                <a:solidFill>
                  <a:srgbClr val="00B050"/>
                </a:solidFill>
              </a:rPr>
              <a:t> N. </a:t>
            </a:r>
            <a:r>
              <a:rPr lang="it-IT" sz="1200" i="1" dirty="0" err="1" smtClean="0">
                <a:solidFill>
                  <a:srgbClr val="00B050"/>
                </a:solidFill>
              </a:rPr>
              <a:t>Hypocapnia</a:t>
            </a:r>
            <a:r>
              <a:rPr lang="it-IT" sz="1200" i="1" dirty="0" smtClean="0">
                <a:solidFill>
                  <a:srgbClr val="00B050"/>
                </a:solidFill>
              </a:rPr>
              <a:t> and </a:t>
            </a:r>
            <a:r>
              <a:rPr lang="it-IT" sz="1200" i="1" dirty="0" err="1" smtClean="0">
                <a:solidFill>
                  <a:srgbClr val="00B050"/>
                </a:solidFill>
              </a:rPr>
              <a:t>other</a:t>
            </a:r>
            <a:endParaRPr lang="it-IT" sz="1200" i="1" dirty="0" smtClean="0">
              <a:solidFill>
                <a:srgbClr val="00B050"/>
              </a:solidFill>
            </a:endParaRPr>
          </a:p>
          <a:p>
            <a:r>
              <a:rPr lang="en-US" sz="1200" i="1" dirty="0" smtClean="0">
                <a:solidFill>
                  <a:srgbClr val="00B050"/>
                </a:solidFill>
              </a:rPr>
              <a:t>ventilation-related risk factors for cerebral palsy in low birth weight</a:t>
            </a:r>
          </a:p>
          <a:p>
            <a:r>
              <a:rPr lang="it-IT" sz="1200" i="1" dirty="0" err="1" smtClean="0">
                <a:solidFill>
                  <a:srgbClr val="00B050"/>
                </a:solidFill>
              </a:rPr>
              <a:t>infants</a:t>
            </a:r>
            <a:r>
              <a:rPr lang="it-IT" sz="1200" i="1" dirty="0" smtClean="0">
                <a:solidFill>
                  <a:srgbClr val="00B050"/>
                </a:solidFill>
              </a:rPr>
              <a:t>. </a:t>
            </a:r>
            <a:r>
              <a:rPr lang="it-IT" sz="1200" i="1" dirty="0" err="1" smtClean="0">
                <a:solidFill>
                  <a:srgbClr val="00B050"/>
                </a:solidFill>
              </a:rPr>
              <a:t>Pediatr</a:t>
            </a:r>
            <a:r>
              <a:rPr lang="it-IT" sz="1200" i="1" dirty="0" smtClean="0">
                <a:solidFill>
                  <a:srgbClr val="00B050"/>
                </a:solidFill>
              </a:rPr>
              <a:t> </a:t>
            </a:r>
            <a:r>
              <a:rPr lang="it-IT" sz="1200" i="1" dirty="0" err="1" smtClean="0">
                <a:solidFill>
                  <a:srgbClr val="00B050"/>
                </a:solidFill>
              </a:rPr>
              <a:t>Res</a:t>
            </a:r>
            <a:r>
              <a:rPr lang="it-IT" sz="1200" i="1" dirty="0" smtClean="0">
                <a:solidFill>
                  <a:srgbClr val="00B050"/>
                </a:solidFill>
              </a:rPr>
              <a:t>. 2001; 50:712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692696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Interfaccia per la Ventilazione Polmonare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• Maschera facciale</a:t>
            </a:r>
          </a:p>
          <a:p>
            <a:pPr algn="ctr"/>
            <a:endParaRPr lang="it-IT" sz="2800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• Maschera laringea</a:t>
            </a:r>
          </a:p>
          <a:p>
            <a:pPr algn="ctr"/>
            <a:endParaRPr lang="it-IT" sz="2800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• Tubo endotracheale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Rianimazione del neonato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Ventilazione polmonare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1" y="2132856"/>
            <a:ext cx="515013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784805" y="5795972"/>
            <a:ext cx="141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Cannule orali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208" y="2132857"/>
            <a:ext cx="3821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228184" y="5805264"/>
            <a:ext cx="18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Maschere facciali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24744"/>
            <a:ext cx="51480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Maschera laringea</a:t>
            </a:r>
          </a:p>
          <a:p>
            <a:endParaRPr lang="it-IT" sz="2800" dirty="0" smtClean="0"/>
          </a:p>
          <a:p>
            <a:r>
              <a:rPr lang="it-IT" sz="2800" dirty="0" smtClean="0">
                <a:solidFill>
                  <a:srgbClr val="002060"/>
                </a:solidFill>
              </a:rPr>
              <a:t>• Non esiste un’evidenza clinica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che confermi l’indicazione 	elettiva nella rianimazione 	del neonato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Suggerita nei neonati &gt; 2000 g</a:t>
            </a:r>
          </a:p>
          <a:p>
            <a:endParaRPr lang="it-IT" sz="2800" dirty="0" smtClean="0"/>
          </a:p>
          <a:p>
            <a:r>
              <a:rPr lang="en-US" sz="1200" dirty="0" smtClean="0">
                <a:solidFill>
                  <a:srgbClr val="00B050"/>
                </a:solidFill>
              </a:rPr>
              <a:t>• </a:t>
            </a:r>
            <a:r>
              <a:rPr lang="en-US" sz="1200" i="1" dirty="0" err="1" smtClean="0">
                <a:solidFill>
                  <a:srgbClr val="00B050"/>
                </a:solidFill>
              </a:rPr>
              <a:t>Zanardo</a:t>
            </a:r>
            <a:r>
              <a:rPr lang="en-US" sz="1200" i="1" dirty="0" smtClean="0">
                <a:solidFill>
                  <a:srgbClr val="00B050"/>
                </a:solidFill>
              </a:rPr>
              <a:t> V, et al. Delivery room resuscitation of near-term infants: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role of the laryngeal mask airway. Resuscitation. 2010; 81:327</a:t>
            </a:r>
            <a:endParaRPr lang="it-IT" sz="1200" dirty="0">
              <a:solidFill>
                <a:srgbClr val="00B05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5094"/>
            <a:ext cx="3555622" cy="47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9675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Maschera laringea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è stata valutata nell’aspirazione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liquido amniotico tinto di meconio, durante	il 	massaggio cardiaco o per la somministrazione </a:t>
            </a:r>
            <a:r>
              <a:rPr lang="it-IT" sz="2800" dirty="0" err="1" smtClean="0">
                <a:solidFill>
                  <a:srgbClr val="002060"/>
                </a:solidFill>
              </a:rPr>
              <a:t>intra</a:t>
            </a:r>
            <a:r>
              <a:rPr lang="it-IT" sz="2800" dirty="0" smtClean="0">
                <a:solidFill>
                  <a:srgbClr val="002060"/>
                </a:solidFill>
              </a:rPr>
              <a:t> 	tracheale di farmaci in emergenza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Non esistono studi comparativi tra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ventilazione con LMA e con maschera facciale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305342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Maschera laringea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 Presidio aggiuntivo, quando la ventilazione con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maschera è inefficace e/o quando l’intubazione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non è possibile o i tentativi d’intubazione sono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falliti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en-US" sz="1200" i="1" dirty="0" err="1" smtClean="0">
                <a:solidFill>
                  <a:srgbClr val="00B050"/>
                </a:solidFill>
              </a:rPr>
              <a:t>Ferson</a:t>
            </a:r>
            <a:r>
              <a:rPr lang="en-US" sz="1200" i="1" dirty="0" smtClean="0">
                <a:solidFill>
                  <a:srgbClr val="00B050"/>
                </a:solidFill>
              </a:rPr>
              <a:t> DZ, et al. Use of </a:t>
            </a:r>
            <a:r>
              <a:rPr lang="en-US" sz="1200" i="1" dirty="0" err="1" smtClean="0">
                <a:solidFill>
                  <a:srgbClr val="00B050"/>
                </a:solidFill>
              </a:rPr>
              <a:t>intubating</a:t>
            </a:r>
            <a:r>
              <a:rPr lang="en-US" sz="1200" i="1" dirty="0" smtClean="0">
                <a:solidFill>
                  <a:srgbClr val="00B050"/>
                </a:solidFill>
              </a:rPr>
              <a:t> LMA-</a:t>
            </a:r>
            <a:r>
              <a:rPr lang="en-US" sz="1200" i="1" dirty="0" err="1" smtClean="0">
                <a:solidFill>
                  <a:srgbClr val="00B050"/>
                </a:solidFill>
              </a:rPr>
              <a:t>FAstrach</a:t>
            </a:r>
            <a:r>
              <a:rPr lang="en-US" sz="1200" i="1" dirty="0" smtClean="0">
                <a:solidFill>
                  <a:srgbClr val="00B050"/>
                </a:solidFill>
              </a:rPr>
              <a:t> in 254 patients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with difficult-to-manage airways. Anesthesiology. 2001; 95:1175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 </a:t>
            </a:r>
            <a:r>
              <a:rPr lang="en-US" sz="1200" i="1" dirty="0" err="1" smtClean="0">
                <a:solidFill>
                  <a:srgbClr val="00B050"/>
                </a:solidFill>
              </a:rPr>
              <a:t>Zanardo</a:t>
            </a:r>
            <a:r>
              <a:rPr lang="en-US" sz="1200" i="1" dirty="0" smtClean="0">
                <a:solidFill>
                  <a:srgbClr val="00B050"/>
                </a:solidFill>
              </a:rPr>
              <a:t> V, et al. Delivery room resuscitation of near-term infants: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role of the laryngeal mask airway. Resuscitation. 2010; 81:327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332656"/>
            <a:ext cx="40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49516" cy="5136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332656"/>
            <a:ext cx="40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5" name="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332656"/>
            <a:ext cx="40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5" name="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Indicata in differenti momenti rianimatori: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Iniziale aspirazione endotracheale di un neonato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non tonico e gravemente depresso ricoperto di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meconio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Inefficace o prolungata ventilazione manuale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con maschera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Massaggio cardiaco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 particolari situazioni </a:t>
            </a:r>
            <a:r>
              <a:rPr lang="it-IT" sz="2800" dirty="0" err="1" smtClean="0">
                <a:solidFill>
                  <a:srgbClr val="002060"/>
                </a:solidFill>
              </a:rPr>
              <a:t>rianimatorie</a:t>
            </a:r>
            <a:r>
              <a:rPr lang="it-IT" sz="2800" dirty="0" smtClean="0">
                <a:solidFill>
                  <a:srgbClr val="002060"/>
                </a:solidFill>
              </a:rPr>
              <a:t>, quali l’ernia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diaframmatica congenita o il prematuro di peso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molto basso.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404664"/>
            <a:ext cx="646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Valutazione delle caratteristiche fisiche e neurologiche del neonato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980728"/>
            <a:ext cx="674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Il fenotipo, alcuni atteggiamenti e lo sviluppo neurologico del neonato</a:t>
            </a:r>
          </a:p>
          <a:p>
            <a:pPr algn="ctr"/>
            <a:r>
              <a:rPr lang="it-IT" dirty="0" smtClean="0"/>
              <a:t> sono in funzione dell’età gestazionale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24928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immagine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4290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 w leggera flessione piedi e ginocchia</a:t>
            </a:r>
          </a:p>
          <a:p>
            <a:r>
              <a:rPr lang="it-IT" dirty="0" smtClean="0"/>
              <a:t>34 w posizione a rana. Flessione cosce ed anche</a:t>
            </a:r>
          </a:p>
          <a:p>
            <a:r>
              <a:rPr lang="it-IT" dirty="0" smtClean="0"/>
              <a:t>35 w si aggiunge flessione delle braccia</a:t>
            </a:r>
          </a:p>
          <a:p>
            <a:r>
              <a:rPr lang="it-IT" dirty="0" smtClean="0"/>
              <a:t>36-38 w flessione totale degli arti sul tronco, della testa sul collo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Materiale per l’intubazione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51470" cy="48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980728"/>
            <a:ext cx="6516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 Calibro dei tubi in rapporto al peso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Peso	 			Diametro interno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		</a:t>
            </a:r>
          </a:p>
          <a:p>
            <a:r>
              <a:rPr lang="nn-NO" sz="2800" dirty="0" smtClean="0">
                <a:solidFill>
                  <a:srgbClr val="002060"/>
                </a:solidFill>
              </a:rPr>
              <a:t>&lt; 1200 g			  2.0 - 2.5 mm</a:t>
            </a:r>
          </a:p>
          <a:p>
            <a:r>
              <a:rPr lang="nn-NO" sz="2800" dirty="0" smtClean="0">
                <a:solidFill>
                  <a:srgbClr val="002060"/>
                </a:solidFill>
              </a:rPr>
              <a:t>1200 ÷ 3000 g 			2.5 mm</a:t>
            </a:r>
          </a:p>
          <a:p>
            <a:r>
              <a:rPr lang="nn-NO" sz="2800" dirty="0" smtClean="0">
                <a:solidFill>
                  <a:srgbClr val="002060"/>
                </a:solidFill>
              </a:rPr>
              <a:t>3000 ÷ 4000 g 			3.0 mm</a:t>
            </a:r>
          </a:p>
          <a:p>
            <a:r>
              <a:rPr lang="nn-NO" sz="2800" dirty="0" smtClean="0">
                <a:solidFill>
                  <a:srgbClr val="002060"/>
                </a:solidFill>
              </a:rPr>
              <a:t>4000 ÷ 5000 g 			3.5 mm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i="1" dirty="0" smtClean="0">
                <a:solidFill>
                  <a:srgbClr val="002060"/>
                </a:solidFill>
              </a:rPr>
              <a:t>Intubazione con lama retta (Lama retta di Miller)</a:t>
            </a:r>
          </a:p>
          <a:p>
            <a:endParaRPr lang="it-IT" sz="2800" i="1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La lama retta viene preferita da alcuni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anestesisti fino al 6°mese ma è consigliabile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tutti i pazienti edentuli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Esecuzione: visualizzata l’epiglottide si fa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scivolare l’ estremità del laringoscopio sotto al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margine laringeo della epiglottide e con una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trazione verso l’alto si sollevano epiglottide 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base della lingua visualizzando la glottide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con lama retta (Lama retta di Miller)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Nel neonato e nel bambino piccolo l’epiglottide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può ostacolare la visione dell’</a:t>
            </a:r>
            <a:r>
              <a:rPr lang="it-IT" sz="2800" dirty="0" err="1" smtClean="0">
                <a:solidFill>
                  <a:srgbClr val="002060"/>
                </a:solidFill>
              </a:rPr>
              <a:t>aditus</a:t>
            </a:r>
            <a:r>
              <a:rPr lang="it-IT" sz="2800" dirty="0" smtClean="0">
                <a:solidFill>
                  <a:srgbClr val="002060"/>
                </a:solidFill>
              </a:rPr>
              <a:t> e la lama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retta aiuta a sollevarla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In questi pazienti può essere difficile sollevare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l’epiglottide che sfugge dalla lama; si consiglia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allora di avanzare la lama in ipofaringe e retrarre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poi lentamente la lama fino a vedere l’epiglottide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trattenendo saldamente la base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r>
              <a:rPr lang="it-IT" sz="2800" i="1" dirty="0" smtClean="0">
                <a:solidFill>
                  <a:srgbClr val="0070C0"/>
                </a:solidFill>
              </a:rPr>
              <a:t>Intubazione con lama curva di Macintosh</a:t>
            </a:r>
          </a:p>
          <a:p>
            <a:pPr algn="ctr"/>
            <a:endParaRPr lang="it-IT" sz="2800" i="1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Esecuzione: Si posiziona la punta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laringoscopio tra base della lingua e vallecola, si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carica il laringoscopio in alto, lungo l’asse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manico, sollevando la lingua e la vallecola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L’epiglottide si sposta verso l’alto permettendo la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visione della glottide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1556792"/>
            <a:ext cx="5814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Corretta posizione del tubo in 	trachea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Il tubo deve stare tra 1-2 cm dalle 	corde vocali e almeno 1 cm 	sopra la carena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751344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Il rilievo della CO2 (EtCO2 - </a:t>
            </a:r>
            <a:r>
              <a:rPr lang="it-IT" sz="2800" dirty="0" err="1" smtClean="0">
                <a:solidFill>
                  <a:srgbClr val="002060"/>
                </a:solidFill>
              </a:rPr>
              <a:t>capnografo</a:t>
            </a:r>
            <a:r>
              <a:rPr lang="it-IT" sz="2800" dirty="0" smtClean="0">
                <a:solidFill>
                  <a:srgbClr val="002060"/>
                </a:solidFill>
              </a:rPr>
              <a:t>) è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efficace per confermare la corretta posizione 	del tubo in trachea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Possono esistere falsi negativi dovuti a bassa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gittata cardiaca o incorretta rilevazione del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sensore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Repetto</a:t>
            </a:r>
            <a:r>
              <a:rPr lang="en-US" sz="1200" i="1" dirty="0" smtClean="0">
                <a:solidFill>
                  <a:srgbClr val="00B050"/>
                </a:solidFill>
              </a:rPr>
              <a:t> JE, et al. Use of </a:t>
            </a:r>
            <a:r>
              <a:rPr lang="en-US" sz="1200" i="1" dirty="0" err="1" smtClean="0">
                <a:solidFill>
                  <a:srgbClr val="00B050"/>
                </a:solidFill>
              </a:rPr>
              <a:t>capnography</a:t>
            </a:r>
            <a:r>
              <a:rPr lang="en-US" sz="1200" i="1" dirty="0" smtClean="0">
                <a:solidFill>
                  <a:srgbClr val="00B050"/>
                </a:solidFill>
              </a:rPr>
              <a:t> in the delivery room for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assessment of </a:t>
            </a:r>
            <a:r>
              <a:rPr lang="en-US" sz="1200" i="1" dirty="0" err="1" smtClean="0">
                <a:solidFill>
                  <a:srgbClr val="00B050"/>
                </a:solidFill>
              </a:rPr>
              <a:t>endotracheal</a:t>
            </a:r>
            <a:r>
              <a:rPr lang="en-US" sz="1200" i="1" dirty="0" smtClean="0">
                <a:solidFill>
                  <a:srgbClr val="00B050"/>
                </a:solidFill>
              </a:rPr>
              <a:t> tube placement. J </a:t>
            </a:r>
            <a:r>
              <a:rPr lang="en-US" sz="1200" i="1" dirty="0" err="1" smtClean="0">
                <a:solidFill>
                  <a:srgbClr val="00B050"/>
                </a:solidFill>
              </a:rPr>
              <a:t>Perinatol</a:t>
            </a:r>
            <a:r>
              <a:rPr lang="en-US" sz="1200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it-IT" sz="1200" i="1" dirty="0" smtClean="0">
                <a:solidFill>
                  <a:srgbClr val="00B050"/>
                </a:solidFill>
              </a:rPr>
              <a:t>2001;21:284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i="1" dirty="0" err="1" smtClean="0">
                <a:solidFill>
                  <a:srgbClr val="00B050"/>
                </a:solidFill>
              </a:rPr>
              <a:t>Hosono</a:t>
            </a:r>
            <a:r>
              <a:rPr lang="en-US" sz="1200" i="1" dirty="0" smtClean="0">
                <a:solidFill>
                  <a:srgbClr val="00B050"/>
                </a:solidFill>
              </a:rPr>
              <a:t> S, et al. A role of EtCO2 monitoring for assessment of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tracheal intubations in very low birth weight infants during neonatal</a:t>
            </a:r>
          </a:p>
          <a:p>
            <a:r>
              <a:rPr lang="da-DK" sz="1200" i="1" dirty="0" smtClean="0">
                <a:solidFill>
                  <a:srgbClr val="00B050"/>
                </a:solidFill>
              </a:rPr>
              <a:t>resuscitation at birth. J Perinat Med. 2009;37:79</a:t>
            </a:r>
            <a:endParaRPr lang="it-I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620688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La corretta posizione del tubo deve essere in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ogni caso controllata con metodi 	alternativi se la frequenza cardiaca non 	migliora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 Indicatori clinici sono: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– comparsa di condensa nel tubo 	endotracheale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– movimento della gabbia toracica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	– presenza di ingresso d’aria bilaterale 	nei polmoni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Intubazione endotracheale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Non corretta posizione del tubo</a:t>
            </a:r>
          </a:p>
          <a:p>
            <a:pPr algn="ctr"/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smtClean="0">
                <a:solidFill>
                  <a:srgbClr val="FF0000"/>
                </a:solidFill>
              </a:rPr>
              <a:t>Intubazione in un bronco principale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	</a:t>
            </a:r>
            <a:r>
              <a:rPr lang="it-IT" sz="2800" i="1" dirty="0" smtClean="0">
                <a:solidFill>
                  <a:srgbClr val="002060"/>
                </a:solidFill>
              </a:rPr>
              <a:t>movimento solo di un emitorace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i="1" dirty="0" smtClean="0">
                <a:solidFill>
                  <a:srgbClr val="002060"/>
                </a:solidFill>
              </a:rPr>
              <a:t>	assenza di rumori polmonari in un polmone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i="1" dirty="0" smtClean="0">
                <a:solidFill>
                  <a:srgbClr val="002060"/>
                </a:solidFill>
              </a:rPr>
              <a:t>	 scarso miglioramento dell’ossigenazione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• </a:t>
            </a:r>
            <a:r>
              <a:rPr lang="it-IT" sz="2800" dirty="0" smtClean="0">
                <a:solidFill>
                  <a:srgbClr val="FF0000"/>
                </a:solidFill>
              </a:rPr>
              <a:t>Intubazione in esofago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i="1" dirty="0" smtClean="0">
                <a:solidFill>
                  <a:srgbClr val="002060"/>
                </a:solidFill>
              </a:rPr>
              <a:t>	assenza di movimenti della gabbia toracica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i="1" dirty="0" smtClean="0">
                <a:solidFill>
                  <a:srgbClr val="002060"/>
                </a:solidFill>
              </a:rPr>
              <a:t>	mancato rilievo di rumori polmonari e	ascoltazione di aria nello stomaco e distensione 	gastrica progressiva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i="1" dirty="0" smtClean="0">
                <a:solidFill>
                  <a:srgbClr val="002060"/>
                </a:solidFill>
              </a:rPr>
              <a:t>	non miglioramento dell’ossigenazione, della 	cianosi e della bradicardia</a:t>
            </a:r>
            <a:endParaRPr lang="it-IT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2780928"/>
            <a:ext cx="3506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Massaggio cardiaco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5468</Words>
  <Application>Microsoft Office PowerPoint</Application>
  <PresentationFormat>Presentazione su schermo (4:3)</PresentationFormat>
  <Paragraphs>1352</Paragraphs>
  <Slides>190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190</vt:i4>
      </vt:variant>
    </vt:vector>
  </HeadingPairs>
  <TitlesOfParts>
    <vt:vector size="191" baseType="lpstr">
      <vt:lpstr>Tema di Office</vt:lpstr>
      <vt:lpstr>PEDIATRIA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Diapositiva 136</vt:lpstr>
      <vt:lpstr>Diapositiva 137</vt:lpstr>
      <vt:lpstr>Diapositiva 138</vt:lpstr>
      <vt:lpstr>Diapositiva 139</vt:lpstr>
      <vt:lpstr>Diapositiva 140</vt:lpstr>
      <vt:lpstr>Diapositiva 141</vt:lpstr>
      <vt:lpstr>Diapositiva 142</vt:lpstr>
      <vt:lpstr>Diapositiva 143</vt:lpstr>
      <vt:lpstr>Diapositiva 144</vt:lpstr>
      <vt:lpstr>Diapositiva 145</vt:lpstr>
      <vt:lpstr>Diapositiva 146</vt:lpstr>
      <vt:lpstr>Diapositiva 147</vt:lpstr>
      <vt:lpstr>Diapositiva 148</vt:lpstr>
      <vt:lpstr>Diapositiva 149</vt:lpstr>
      <vt:lpstr>Diapositiva 150</vt:lpstr>
      <vt:lpstr>Diapositiva 151</vt:lpstr>
      <vt:lpstr>Diapositiva 152</vt:lpstr>
      <vt:lpstr>Diapositiva 153</vt:lpstr>
      <vt:lpstr>Diapositiva 154</vt:lpstr>
      <vt:lpstr>Diapositiva 155</vt:lpstr>
      <vt:lpstr>Diapositiva 156</vt:lpstr>
      <vt:lpstr>Diapositiva 157</vt:lpstr>
      <vt:lpstr>Diapositiva 158</vt:lpstr>
      <vt:lpstr>Diapositiva 159</vt:lpstr>
      <vt:lpstr>Diapositiva 160</vt:lpstr>
      <vt:lpstr>Diapositiva 161</vt:lpstr>
      <vt:lpstr>Diapositiva 162</vt:lpstr>
      <vt:lpstr>Diapositiva 163</vt:lpstr>
      <vt:lpstr>Diapositiva 164</vt:lpstr>
      <vt:lpstr>Diapositiva 165</vt:lpstr>
      <vt:lpstr>Diapositiva 166</vt:lpstr>
      <vt:lpstr>Diapositiva 167</vt:lpstr>
      <vt:lpstr>Diapositiva 168</vt:lpstr>
      <vt:lpstr>Diapositiva 169</vt:lpstr>
      <vt:lpstr>Diapositiva 170</vt:lpstr>
      <vt:lpstr>Diapositiva 171</vt:lpstr>
      <vt:lpstr>Diapositiva 172</vt:lpstr>
      <vt:lpstr>Diapositiva 173</vt:lpstr>
      <vt:lpstr>Diapositiva 174</vt:lpstr>
      <vt:lpstr>Diapositiva 175</vt:lpstr>
      <vt:lpstr>Diapositiva 176</vt:lpstr>
      <vt:lpstr>Diapositiva 177</vt:lpstr>
      <vt:lpstr>Diapositiva 178</vt:lpstr>
      <vt:lpstr>Diapositiva 179</vt:lpstr>
      <vt:lpstr>Diapositiva 180</vt:lpstr>
      <vt:lpstr>Diapositiva 181</vt:lpstr>
      <vt:lpstr>Diapositiva 182</vt:lpstr>
      <vt:lpstr>Diapositiva 183</vt:lpstr>
      <vt:lpstr>Diapositiva 184</vt:lpstr>
      <vt:lpstr>Diapositiva 185</vt:lpstr>
      <vt:lpstr>Diapositiva 186</vt:lpstr>
      <vt:lpstr>Diapositiva 187</vt:lpstr>
      <vt:lpstr>Diapositiva 188</vt:lpstr>
      <vt:lpstr>Diapositiva 189</vt:lpstr>
      <vt:lpstr>Diapositiva 190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PEDIATRIA</dc:title>
  <dc:creator>Utente</dc:creator>
  <cp:lastModifiedBy>Utente</cp:lastModifiedBy>
  <cp:revision>179</cp:revision>
  <dcterms:created xsi:type="dcterms:W3CDTF">2012-11-19T14:44:51Z</dcterms:created>
  <dcterms:modified xsi:type="dcterms:W3CDTF">2013-05-13T07:41:24Z</dcterms:modified>
</cp:coreProperties>
</file>