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64" r:id="rId2"/>
    <p:sldId id="262" r:id="rId3"/>
    <p:sldId id="437" r:id="rId4"/>
    <p:sldId id="342" r:id="rId5"/>
    <p:sldId id="343" r:id="rId6"/>
    <p:sldId id="392" r:id="rId7"/>
    <p:sldId id="344" r:id="rId8"/>
    <p:sldId id="438" r:id="rId9"/>
    <p:sldId id="408" r:id="rId10"/>
    <p:sldId id="428" r:id="rId11"/>
    <p:sldId id="413" r:id="rId12"/>
    <p:sldId id="405" r:id="rId13"/>
    <p:sldId id="409" r:id="rId14"/>
    <p:sldId id="427" r:id="rId15"/>
    <p:sldId id="430" r:id="rId16"/>
    <p:sldId id="431" r:id="rId17"/>
    <p:sldId id="432" r:id="rId18"/>
    <p:sldId id="433" r:id="rId19"/>
    <p:sldId id="436" r:id="rId20"/>
    <p:sldId id="443" r:id="rId21"/>
    <p:sldId id="434" r:id="rId22"/>
    <p:sldId id="435" r:id="rId23"/>
    <p:sldId id="439" r:id="rId24"/>
    <p:sldId id="414" r:id="rId25"/>
    <p:sldId id="420" r:id="rId26"/>
    <p:sldId id="415" r:id="rId27"/>
    <p:sldId id="421" r:id="rId28"/>
    <p:sldId id="416" r:id="rId29"/>
    <p:sldId id="440" r:id="rId30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0000"/>
    <a:srgbClr val="FF3300"/>
    <a:srgbClr val="FF5050"/>
    <a:srgbClr val="FF6600"/>
    <a:srgbClr val="66FF66"/>
    <a:srgbClr val="FF99CC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6621" autoAdjust="0"/>
    <p:restoredTop sz="78947" autoAdjust="0"/>
  </p:normalViewPr>
  <p:slideViewPr>
    <p:cSldViewPr>
      <p:cViewPr>
        <p:scale>
          <a:sx n="57" d="100"/>
          <a:sy n="57" d="100"/>
        </p:scale>
        <p:origin x="-150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98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042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1157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57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8836BC6-21D6-4D4A-B430-92FEE862D39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105F15-95BB-4E94-9308-994FF58AA71A}" type="slidenum">
              <a:rPr lang="it-IT" smtClean="0"/>
              <a:pPr/>
              <a:t>1</a:t>
            </a:fld>
            <a:endParaRPr lang="it-IT" smtClean="0"/>
          </a:p>
        </p:txBody>
      </p:sp>
      <p:sp>
        <p:nvSpPr>
          <p:cNvPr id="645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it-IT" sz="1000" smtClean="0"/>
              <a:t>In particolare di fronte ad un evento nuovo e significativo per intensità e durata  la preoccupazione maggiore del  MMG e del paziente è la probabilità che la cefalea possa essere l'epifenomeno di una patologia sottostante (es. tumore cerebrale). In questi casi l'incertezza diagnostica è il fattore che maggiormente condiziona gli invii allo specialista e le richieste di studi di immagine.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it-IT" sz="500" b="1" smtClean="0">
                <a:latin typeface="Arial" pitchFamily="34" charset="0"/>
              </a:rPr>
              <a:t>Acute hypertensive crisis</a:t>
            </a:r>
            <a:br>
              <a:rPr lang="it-IT" sz="500" b="1" smtClean="0">
                <a:latin typeface="Arial" pitchFamily="34" charset="0"/>
              </a:rPr>
            </a:br>
            <a:r>
              <a:rPr lang="it-IT" sz="500" smtClean="0">
                <a:latin typeface="ArialMT" charset="0"/>
              </a:rPr>
              <a:t>Acute hypertensive crisis is life-threatening, and is usually associated with marked increases in blood pressure</a:t>
            </a:r>
            <a:br>
              <a:rPr lang="it-IT" sz="500" smtClean="0">
                <a:latin typeface="ArialMT" charset="0"/>
              </a:rPr>
            </a:br>
            <a:r>
              <a:rPr lang="it-IT" sz="500" smtClean="0">
                <a:latin typeface="ArialMT" charset="0"/>
              </a:rPr>
              <a:t>(BP), generally ≥180/120 mmHg. The most frequent symptom at presentation is headache--it is present in</a:t>
            </a:r>
            <a:br>
              <a:rPr lang="it-IT" sz="500" smtClean="0">
                <a:latin typeface="ArialMT" charset="0"/>
              </a:rPr>
            </a:br>
            <a:r>
              <a:rPr lang="it-IT" sz="500" smtClean="0">
                <a:latin typeface="ArialMT" charset="0"/>
              </a:rPr>
              <a:t>approximately one-fifth of patients. Epistaxis, dizziness, psychomotor agitation, chest pain, dyspnea,</a:t>
            </a:r>
            <a:br>
              <a:rPr lang="it-IT" sz="500" smtClean="0">
                <a:latin typeface="ArialMT" charset="0"/>
              </a:rPr>
            </a:br>
            <a:r>
              <a:rPr lang="it-IT" sz="500" smtClean="0">
                <a:latin typeface="ArialMT" charset="0"/>
              </a:rPr>
              <a:t>encephalopathy and focal neurologic deficits, typically in vertebrobasilar/PCA distribution, may accompany the</a:t>
            </a:r>
            <a:br>
              <a:rPr lang="it-IT" sz="500" smtClean="0">
                <a:latin typeface="ArialMT" charset="0"/>
              </a:rPr>
            </a:br>
            <a:r>
              <a:rPr lang="it-IT" sz="500" smtClean="0">
                <a:latin typeface="ArialMT" charset="0"/>
              </a:rPr>
              <a:t>picture21. There have been rare cases of thunderclap headache due to hypertensive crisis accompanied by MRI</a:t>
            </a:r>
            <a:br>
              <a:rPr lang="it-IT" sz="500" smtClean="0">
                <a:latin typeface="ArialMT" charset="0"/>
              </a:rPr>
            </a:br>
            <a:r>
              <a:rPr lang="it-IT" sz="500" smtClean="0">
                <a:latin typeface="ArialMT" charset="0"/>
              </a:rPr>
              <a:t>changes of reversible posterior leukoencephalopathy syndrome22,23. Characteristic</a:t>
            </a:r>
            <a:r>
              <a:rPr lang="it-IT" smtClean="0">
                <a:latin typeface="ArialMT" charset="0"/>
              </a:rPr>
              <a:t> </a:t>
            </a:r>
            <a:r>
              <a:rPr lang="it-IT" sz="500" smtClean="0">
                <a:latin typeface="ArialMT" charset="0"/>
              </a:rPr>
              <a:t>findings include symmetrical</a:t>
            </a:r>
            <a:br>
              <a:rPr lang="it-IT" sz="500" smtClean="0">
                <a:latin typeface="ArialMT" charset="0"/>
              </a:rPr>
            </a:br>
            <a:r>
              <a:rPr lang="it-IT" sz="500" smtClean="0">
                <a:latin typeface="ArialMT" charset="0"/>
              </a:rPr>
              <a:t>white matter edema in the posterior cerebral hemispheres, particularly the parieto-occipital regions. The keystone</a:t>
            </a:r>
            <a:br>
              <a:rPr lang="it-IT" sz="500" smtClean="0">
                <a:latin typeface="ArialMT" charset="0"/>
              </a:rPr>
            </a:br>
            <a:r>
              <a:rPr lang="it-IT" sz="500" smtClean="0">
                <a:latin typeface="ArialMT" charset="0"/>
              </a:rPr>
              <a:t>to management is immediate but careful (30%%) reduction in blood pressure to avoid precipitating end-organ</a:t>
            </a:r>
            <a:br>
              <a:rPr lang="it-IT" sz="500" smtClean="0">
                <a:latin typeface="ArialMT" charset="0"/>
              </a:rPr>
            </a:br>
            <a:r>
              <a:rPr lang="it-IT" sz="500" smtClean="0">
                <a:latin typeface="ArialMT" charset="0"/>
              </a:rPr>
              <a:t>ischemia (e.g. coronary vessels).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it-IT" smtClean="0"/>
              <a:t>Cause cerebrovascolari:</a:t>
            </a:r>
          </a:p>
          <a:p>
            <a:r>
              <a:rPr lang="it-IT" smtClean="0"/>
              <a:t>Dissezione arteriosa</a:t>
            </a:r>
          </a:p>
          <a:p>
            <a:r>
              <a:rPr lang="it-IT" smtClean="0"/>
              <a:t>Trombosi dei seni venosi</a:t>
            </a:r>
          </a:p>
          <a:p>
            <a:r>
              <a:rPr lang="it-IT" smtClean="0"/>
              <a:t>Vasculiti del SNC</a:t>
            </a:r>
          </a:p>
          <a:p>
            <a:r>
              <a:rPr lang="it-IT" smtClean="0"/>
              <a:t>Meningoencefaliti</a:t>
            </a:r>
          </a:p>
          <a:p>
            <a:r>
              <a:rPr lang="it-IT" smtClean="0"/>
              <a:t>Tumori</a:t>
            </a:r>
          </a:p>
          <a:p>
            <a:r>
              <a:rPr lang="it-IT" smtClean="0"/>
              <a:t>Della fossa cranica posteriore</a:t>
            </a:r>
          </a:p>
          <a:p>
            <a:r>
              <a:rPr lang="it-IT" smtClean="0"/>
              <a:t>Dell’ ipofisi</a:t>
            </a:r>
          </a:p>
          <a:p>
            <a:r>
              <a:rPr lang="it-IT" smtClean="0"/>
              <a:t>Leptomeningei</a:t>
            </a:r>
          </a:p>
          <a:p>
            <a:r>
              <a:rPr lang="it-IT" smtClean="0"/>
              <a:t>Sindromi da ipo- e ipertensione endocranica.</a:t>
            </a:r>
          </a:p>
          <a:p>
            <a:endParaRPr lang="it-IT" smtClean="0"/>
          </a:p>
        </p:txBody>
      </p:sp>
      <p:sp>
        <p:nvSpPr>
          <p:cNvPr id="76804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9A3D18-B23C-4608-86CA-9F5101D61E9B}" type="slidenum">
              <a:rPr lang="it-IT" smtClean="0"/>
              <a:pPr/>
              <a:t>26</a:t>
            </a:fld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488B00-69C7-4F6A-BBD9-9DD122053917}" type="slidenum">
              <a:rPr lang="it-IT" smtClean="0"/>
              <a:pPr/>
              <a:t>4</a:t>
            </a:fld>
            <a:endParaRPr lang="it-IT" smtClean="0"/>
          </a:p>
        </p:txBody>
      </p:sp>
      <p:sp>
        <p:nvSpPr>
          <p:cNvPr id="65539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ctr" eaLnBrk="1" hangingPunct="1"/>
            <a:r>
              <a:rPr lang="it-IT" sz="800" b="1" smtClean="0"/>
              <a:t>Note:</a:t>
            </a:r>
          </a:p>
          <a:p>
            <a:pPr algn="ctr" eaLnBrk="1" hangingPunct="1"/>
            <a:r>
              <a:rPr lang="it-IT" sz="800" smtClean="0"/>
              <a:t>L’anamnesi, l’esame obiettivo generale e neurologico non suggeriscono alcuna condizione o patologia elencate nei gruppi 5-12, oppure l’anamnesi e/o l’esame obiettivo generale e/o l’esame obiettivo neurologico ne suggeriscono la presenza, ma questa viene esclusa da appropriate indagini strumentali, oppure ancora la condizione o patologia è presente, ma gli attacchi di cefalea non si manifestano per la prima volta in stretta relazione temporale con essa.</a:t>
            </a:r>
          </a:p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C441E8-67EE-49EE-9984-F7F52D65F4BB}" type="slidenum">
              <a:rPr lang="it-IT" smtClean="0"/>
              <a:pPr/>
              <a:t>5</a:t>
            </a:fld>
            <a:endParaRPr lang="it-IT" smtClean="0"/>
          </a:p>
        </p:txBody>
      </p:sp>
      <p:sp>
        <p:nvSpPr>
          <p:cNvPr id="66563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ctr" eaLnBrk="1" hangingPunct="1"/>
            <a:r>
              <a:rPr lang="it-IT" sz="700" b="1" smtClean="0"/>
              <a:t>Nota:</a:t>
            </a:r>
          </a:p>
          <a:p>
            <a:pPr algn="ctr" eaLnBrk="1" hangingPunct="1"/>
            <a:r>
              <a:rPr lang="it-IT" sz="700" smtClean="0"/>
              <a:t>L’anamnesi, l’esame obiettivo generale e neurologico non suggeriscono alcuna condizione o patologia elencate nei gruppi 5-12, oppure l’anamnesi e/o l’esame obiettivo generale e/o l’esame obiettivo neurologico ne suggeriscono la presenza, ma questa viene esclusa da appropriate indagini strumentali, oppure ancora la condizione o patologia è presente, ma gli attacchi di cefalea non si manifestano per la prima volta in stretta relazione temporale con essa.</a:t>
            </a:r>
          </a:p>
          <a:p>
            <a:pPr algn="ctr" eaLnBrk="1" hangingPunct="1"/>
            <a:r>
              <a:rPr lang="it-IT" sz="700" b="1" smtClean="0"/>
              <a:t>Commento:</a:t>
            </a:r>
          </a:p>
          <a:p>
            <a:pPr algn="ctr" eaLnBrk="1" hangingPunct="1"/>
            <a:r>
              <a:rPr lang="it-IT" sz="700" smtClean="0"/>
              <a:t>La cefalea di tipo tensivo frequente coesiste spesso con l’emicrania senza aura. Tale coesistenza dovrebbe essere preferibilmente identificata mediante un diario diagnostico della cefalea. Il trattamento dell’emicrania è considerevolmente diverso da quello della cefalea di tipo tensivo ed è importante educare i pazienti a saper differenziare le due forme, in modo da poter scegliere il trattamento corretto e prevenire l’insorgenza di cefalea da uso eccessivo di farmaci.</a:t>
            </a:r>
          </a:p>
          <a:p>
            <a:pPr algn="ctr" eaLnBrk="1" hangingPunct="1"/>
            <a:r>
              <a:rPr lang="it-IT" sz="700" smtClean="0"/>
              <a:t> </a:t>
            </a:r>
          </a:p>
          <a:p>
            <a:pPr algn="ctr" eaLnBrk="1" hangingPunct="1"/>
            <a:r>
              <a:rPr lang="it-IT" smtClean="0"/>
              <a:t> </a:t>
            </a:r>
          </a:p>
          <a:p>
            <a:pPr algn="ctr" eaLnBrk="1" hangingPunct="1"/>
            <a:r>
              <a:rPr lang="it-IT" smtClean="0"/>
              <a:t> </a:t>
            </a:r>
          </a:p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8CA011-706C-482D-BE1A-D320B9E0BF23}" type="slidenum">
              <a:rPr lang="it-IT" smtClean="0"/>
              <a:pPr/>
              <a:t>6</a:t>
            </a:fld>
            <a:endParaRPr lang="it-IT" smtClean="0"/>
          </a:p>
        </p:txBody>
      </p:sp>
      <p:sp>
        <p:nvSpPr>
          <p:cNvPr id="67587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ctr" eaLnBrk="1" hangingPunct="1"/>
            <a:r>
              <a:rPr lang="it-IT" sz="600" b="1" smtClean="0"/>
              <a:t>Note:</a:t>
            </a:r>
          </a:p>
          <a:p>
            <a:pPr algn="ctr" eaLnBrk="1" hangingPunct="1"/>
            <a:r>
              <a:rPr lang="it-IT" sz="600" smtClean="0"/>
              <a:t>L’anamnesi, l’esame obiettivo generale e neurologico non suggeriscono alcuna condizione o patologia elencate nei gruppi 5-12, oppure l’anamnesi e/o l’esame obiettivo generale e/o l’esame obiettivo neurologico ne suggeriscono la presenza, ma questa viene esclusa da appropriate indagini strumentali, oppure ancora la condizione o patologia è presente, ma gli attacchi di cefalea non si manifestano per la prima volta in stretta relazione temporale con essa. </a:t>
            </a:r>
          </a:p>
          <a:p>
            <a:pPr algn="ctr" eaLnBrk="1" hangingPunct="1"/>
            <a:r>
              <a:rPr lang="it-IT" sz="600" smtClean="0"/>
              <a:t>In presenza di un uso eccessivo di farmaci che soddisfi il criterio B per una delle sottoforme di 8.2 </a:t>
            </a:r>
            <a:r>
              <a:rPr lang="it-IT" sz="600" b="1" smtClean="0"/>
              <a:t>Cefalea da uso eccessivo di farmaci</a:t>
            </a:r>
            <a:r>
              <a:rPr lang="it-IT" sz="600" smtClean="0"/>
              <a:t>, è necessario attendere 2 mesi prima di poter verificare che la sospensione dei farmaci in questione non induca un miglioramento della cefalea e poter quindi codificare la cefalea come 1.5.1 </a:t>
            </a:r>
            <a:r>
              <a:rPr lang="it-IT" sz="600" b="1" smtClean="0"/>
              <a:t>Emicrania cronica</a:t>
            </a:r>
            <a:r>
              <a:rPr lang="it-IT" sz="600" smtClean="0"/>
              <a:t> (vedi Commenti).</a:t>
            </a:r>
          </a:p>
          <a:p>
            <a:pPr algn="ctr" eaLnBrk="1" hangingPunct="1"/>
            <a:r>
              <a:rPr lang="it-IT" sz="600" b="1" smtClean="0"/>
              <a:t>Commento:</a:t>
            </a:r>
          </a:p>
          <a:p>
            <a:pPr algn="ctr" eaLnBrk="1" hangingPunct="1"/>
            <a:r>
              <a:rPr lang="it-IT" sz="600" smtClean="0"/>
              <a:t>La maggior parte dei casi di emicrania cronica hanno, finora, avuto esordio come 1.1 </a:t>
            </a:r>
            <a:r>
              <a:rPr lang="it-IT" sz="600" b="1" smtClean="0"/>
              <a:t>Emicrania senza aura</a:t>
            </a:r>
            <a:r>
              <a:rPr lang="it-IT" sz="600" smtClean="0"/>
              <a:t> e, pertanto, la cronicizzazione può essere considerata come una complicanza dell’emicrania episodica.</a:t>
            </a:r>
          </a:p>
          <a:p>
            <a:pPr algn="ctr" eaLnBrk="1" hangingPunct="1"/>
            <a:r>
              <a:rPr lang="it-IT" sz="600" smtClean="0"/>
              <a:t>Con l’evoluzione verso la cronicizzazione del disturbo, la cefalea tende a perdere le caratteristiche tipiche della forma episodica, sebbene ciò non sia stato chiaramente dimostrato.</a:t>
            </a:r>
          </a:p>
          <a:p>
            <a:pPr algn="ctr" eaLnBrk="1" hangingPunct="1"/>
            <a:r>
              <a:rPr lang="it-IT" sz="600" smtClean="0"/>
              <a:t>Se è presente uso eccessivo di farmaci (in conformità al criterio B di ciascuna delle sottoforme di 8.2 </a:t>
            </a:r>
            <a:r>
              <a:rPr lang="it-IT" sz="600" b="1" smtClean="0"/>
              <a:t>Cefalea da uso eccessivo di farmaci</a:t>
            </a:r>
            <a:r>
              <a:rPr lang="it-IT" sz="600" smtClean="0"/>
              <a:t>), questa rappresenta la causa più probabile della cronicizzazione dei sintomi. Quindi, la regola di base è quella di classificare tali pazienti secondo il tipo di emicrania originaria, (generalmente 1.1 </a:t>
            </a:r>
            <a:r>
              <a:rPr lang="it-IT" sz="600" b="1" smtClean="0"/>
              <a:t>Emicrania senza aura</a:t>
            </a:r>
            <a:r>
              <a:rPr lang="it-IT" sz="600" smtClean="0"/>
              <a:t>) aggiungendo il codice 1.6.5 </a:t>
            </a:r>
            <a:r>
              <a:rPr lang="it-IT" sz="600" b="1" smtClean="0"/>
              <a:t>Probabile emicrania cronica</a:t>
            </a:r>
            <a:r>
              <a:rPr lang="it-IT" sz="600" smtClean="0"/>
              <a:t> e il codice 8.2.8 </a:t>
            </a:r>
            <a:r>
              <a:rPr lang="it-IT" sz="600" b="1" smtClean="0"/>
              <a:t>Probabile cefalea da uso eccessivo di farmaci</a:t>
            </a:r>
            <a:r>
              <a:rPr lang="it-IT" sz="600" smtClean="0"/>
              <a:t>. Se i criteri sono ancora soddisfatti dopo 2 mesi dalla sospensione dei farmaci e la cronicità persiste, va invece posta diagnosi di 1.5.1 </a:t>
            </a:r>
            <a:r>
              <a:rPr lang="it-IT" sz="600" b="1" smtClean="0"/>
              <a:t>Emicrania cronica</a:t>
            </a:r>
            <a:r>
              <a:rPr lang="it-IT" sz="600" smtClean="0"/>
              <a:t>, mentre quella di 8.2.8 </a:t>
            </a:r>
            <a:r>
              <a:rPr lang="it-IT" sz="600" b="1" smtClean="0"/>
              <a:t>Probabile cefalea da uso eccessivo di farmaci</a:t>
            </a:r>
            <a:r>
              <a:rPr lang="it-IT" sz="600" smtClean="0"/>
              <a:t> va rimossa. Quando invece la cefalea migliora dopo la sospensione dei farmaci, occorre effettuare diagnosi di 8.2 </a:t>
            </a:r>
            <a:r>
              <a:rPr lang="it-IT" sz="600" b="1" smtClean="0"/>
              <a:t>Cefalea da uso eccessivo di farmaci</a:t>
            </a:r>
            <a:r>
              <a:rPr lang="it-IT" sz="600" smtClean="0"/>
              <a:t> e emicrania originaria, eliminando, in quel caso, la diagnosi 1.6.5 </a:t>
            </a:r>
            <a:r>
              <a:rPr lang="it-IT" sz="600" b="1" smtClean="0"/>
              <a:t>Probabile emicrania cronica</a:t>
            </a:r>
            <a:r>
              <a:rPr lang="it-IT" sz="600" smtClean="0"/>
              <a:t>.</a:t>
            </a:r>
          </a:p>
          <a:p>
            <a:pPr algn="ctr" eaLnBrk="1" hangingPunct="1"/>
            <a:r>
              <a:rPr lang="it-IT" sz="600" smtClean="0"/>
              <a:t>Questi criteri necessitano di ulteriori approfondimenti.</a:t>
            </a:r>
          </a:p>
          <a:p>
            <a:pPr eaLnBrk="1" hangingPunct="1"/>
            <a:endParaRPr lang="it-IT" sz="600" smtClean="0"/>
          </a:p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01983C-E67C-40CC-A221-143C3AFB0D96}" type="slidenum">
              <a:rPr lang="it-IT" smtClean="0"/>
              <a:pPr/>
              <a:t>7</a:t>
            </a:fld>
            <a:endParaRPr lang="it-IT" smtClean="0"/>
          </a:p>
        </p:txBody>
      </p:sp>
      <p:sp>
        <p:nvSpPr>
          <p:cNvPr id="68611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ctr" eaLnBrk="1" hangingPunct="1"/>
            <a:r>
              <a:rPr lang="it-IT" sz="700" b="1" smtClean="0"/>
              <a:t>Note:</a:t>
            </a:r>
          </a:p>
          <a:p>
            <a:pPr algn="ctr" eaLnBrk="1" hangingPunct="1"/>
            <a:r>
              <a:rPr lang="it-IT" sz="700" smtClean="0"/>
              <a:t>La 2.3 </a:t>
            </a:r>
            <a:r>
              <a:rPr lang="it-IT" sz="700" b="1" smtClean="0"/>
              <a:t>Cefalea di tipo tensivo cronica</a:t>
            </a:r>
            <a:r>
              <a:rPr lang="it-IT" sz="700" smtClean="0"/>
              <a:t> evolve nel tempo dalla forma episodica. Quando i criteri A-E sono soddisfatti da una cefalea che, senza alcun dubbio, è quotidiana e senza remissioni fin dall’esordio o lo diviene comunque entro 3 giorni dall’esordio, occorre codificare come 4.8 </a:t>
            </a:r>
            <a:r>
              <a:rPr lang="it-IT" sz="700" b="1" smtClean="0"/>
              <a:t>New Daily-Persistent Headache (NDPH)</a:t>
            </a:r>
            <a:r>
              <a:rPr lang="it-IT" sz="700" smtClean="0"/>
              <a:t>. Quando la modalità di insorgenza non viene ricordata o è comunque incerta, si utilizzerà il codice 2.3 </a:t>
            </a:r>
            <a:r>
              <a:rPr lang="it-IT" sz="700" b="1" smtClean="0"/>
              <a:t>Cefalea di tipo tensivo cronica</a:t>
            </a:r>
            <a:r>
              <a:rPr lang="it-IT" sz="700" smtClean="0"/>
              <a:t>. </a:t>
            </a:r>
          </a:p>
          <a:p>
            <a:pPr algn="ctr" eaLnBrk="1" hangingPunct="1"/>
            <a:r>
              <a:rPr lang="it-IT" sz="700" smtClean="0"/>
              <a:t>L’anamnesi, l’esame obiettivo generale e neurologico non suggeriscono alcuna condizione o patologia elencate nei gruppi 5-12, oppure l’anamnesi e/o l’esame obiettivo generale e/o l’esame obiettivo neurologico ne suggeriscono la presenza, ma questa viene esclusa da appropriate indagini strumentali, oppure ancora la condizione o patologia è presente, ma gli attacchi di cefalea non si manifestano per la prima volta in stretta relazione temporale con essa. </a:t>
            </a:r>
          </a:p>
          <a:p>
            <a:pPr algn="ctr" eaLnBrk="1" hangingPunct="1"/>
            <a:r>
              <a:rPr lang="it-IT" sz="700" smtClean="0"/>
              <a:t>Quando vi è un uso eccessivo di farmaci che soddisfa il criterio B per qualunque sottoforma di 8.2 </a:t>
            </a:r>
            <a:r>
              <a:rPr lang="it-IT" sz="700" b="1" smtClean="0"/>
              <a:t>Cefalea da uso eccessivo di farmaci</a:t>
            </a:r>
            <a:r>
              <a:rPr lang="it-IT" sz="700" smtClean="0"/>
              <a:t>, non è certo che il criterio E sia soddisfatto fino a che non siano trascorsi 2 mesi dalla sospensione del farmaco senza alcun miglioramento della cefalea </a:t>
            </a:r>
          </a:p>
          <a:p>
            <a:pPr eaLnBrk="1" hangingPunct="1"/>
            <a:endParaRPr lang="it-IT" sz="700" smtClean="0"/>
          </a:p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it-IT" sz="2400" smtClean="0">
                <a:latin typeface="ArialMT" charset="0"/>
              </a:rPr>
              <a:t>Thunderclap headache (o </a:t>
            </a:r>
            <a:r>
              <a:rPr lang="it-IT" sz="2400" smtClean="0"/>
              <a:t>“</a:t>
            </a:r>
            <a:r>
              <a:rPr lang="it-IT" sz="2400" smtClean="0">
                <a:latin typeface="ArialMT" charset="0"/>
              </a:rPr>
              <a:t>Cefalea a colpo di Tuono</a:t>
            </a:r>
            <a:r>
              <a:rPr lang="it-IT" sz="2400" smtClean="0"/>
              <a:t>”</a:t>
            </a:r>
            <a:r>
              <a:rPr lang="it-IT" sz="2400" smtClean="0">
                <a:latin typeface="ArialMT" charset="0"/>
              </a:rPr>
              <a:t> coniato da Day  Raskin per indicare un esordio improviso e di intensit</a:t>
            </a:r>
            <a:r>
              <a:rPr lang="it-IT" sz="2400" smtClean="0"/>
              <a:t>à</a:t>
            </a:r>
            <a:r>
              <a:rPr lang="it-IT" sz="2400" smtClean="0">
                <a:latin typeface="ArialMT" charset="0"/>
              </a:rPr>
              <a:t> severa sin dall</a:t>
            </a:r>
            <a:r>
              <a:rPr lang="it-IT" sz="2400" smtClean="0"/>
              <a:t>’</a:t>
            </a:r>
            <a:r>
              <a:rPr lang="it-IT" sz="2400" smtClean="0">
                <a:latin typeface="ArialMT" charset="0"/>
              </a:rPr>
              <a:t>esordio come un colpo di tuono</a:t>
            </a:r>
            <a:r>
              <a:rPr lang="it-IT" sz="2400" smtClean="0"/>
              <a:t>”</a:t>
            </a:r>
            <a:endParaRPr lang="it-IT" sz="2400" smtClean="0">
              <a:latin typeface="ArialMT" charset="0"/>
            </a:endParaRPr>
          </a:p>
          <a:p>
            <a:r>
              <a:rPr lang="it-IT" sz="2400" smtClean="0">
                <a:latin typeface="ArialMT" charset="0"/>
              </a:rPr>
              <a:t>Inizialmente utilizzato per indicare </a:t>
            </a:r>
            <a:r>
              <a:rPr lang="it-IT" sz="2400" smtClean="0"/>
              <a:t>“</a:t>
            </a:r>
            <a:r>
              <a:rPr lang="it-IT" sz="2400" smtClean="0">
                <a:latin typeface="ArialMT" charset="0"/>
              </a:rPr>
              <a:t>unruptured intracranial saccular aneurysm but who also had diffuse intracranial</a:t>
            </a:r>
          </a:p>
          <a:p>
            <a:pPr eaLnBrk="1" hangingPunct="1">
              <a:spcBef>
                <a:spcPct val="50000"/>
              </a:spcBef>
            </a:pPr>
            <a:r>
              <a:rPr lang="it-IT" sz="2400" smtClean="0">
                <a:latin typeface="ArialMT" charset="0"/>
              </a:rPr>
              <a:t>arterial vasospasm</a:t>
            </a:r>
            <a:r>
              <a:rPr lang="it-IT" sz="2400" smtClean="0"/>
              <a:t>”</a:t>
            </a:r>
            <a:r>
              <a:rPr lang="it-IT" sz="2400" smtClean="0">
                <a:latin typeface="ArialMT" charset="0"/>
              </a:rPr>
              <a:t> Due to the possibility that a life-threatening condition underlies thunderclap headache</a:t>
            </a:r>
          </a:p>
          <a:p>
            <a:pPr eaLnBrk="1" hangingPunct="1">
              <a:spcBef>
                <a:spcPct val="50000"/>
              </a:spcBef>
            </a:pPr>
            <a:r>
              <a:rPr lang="it-IT" sz="2400" smtClean="0">
                <a:latin typeface="ArialMT" charset="0"/>
              </a:rPr>
              <a:t>requires that the physician treat this clinical presentation as a neurologic emergency.</a:t>
            </a:r>
          </a:p>
          <a:p>
            <a:pPr eaLnBrk="1" hangingPunct="1">
              <a:spcBef>
                <a:spcPct val="50000"/>
              </a:spcBef>
            </a:pPr>
            <a:endParaRPr lang="it-IT" sz="2400" smtClean="0">
              <a:latin typeface="ArialMT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it-IT" sz="700" smtClean="0">
                <a:latin typeface="ArialMT" charset="0"/>
              </a:rPr>
              <a:t>It has been estimated that 30 to 50 percent of patients found to have a subarachnoid hemorrhage have previously</a:t>
            </a:r>
            <a:br>
              <a:rPr lang="it-IT" sz="700" smtClean="0">
                <a:latin typeface="ArialMT" charset="0"/>
              </a:rPr>
            </a:br>
            <a:r>
              <a:rPr lang="it-IT" sz="700" smtClean="0">
                <a:latin typeface="ArialMT" charset="0"/>
              </a:rPr>
              <a:t>had a small hemorrhage manifested only by a sudden and severe headache (sentinel headache) that has</a:t>
            </a:r>
            <a:br>
              <a:rPr lang="it-IT" sz="700" smtClean="0">
                <a:latin typeface="ArialMT" charset="0"/>
              </a:rPr>
            </a:br>
            <a:r>
              <a:rPr lang="it-IT" sz="700" smtClean="0">
                <a:latin typeface="ArialMT" charset="0"/>
              </a:rPr>
              <a:t>occurred before diagnosis of a more significant subarachnoid hemorrhage2. In a literature review, the incidence</a:t>
            </a:r>
            <a:br>
              <a:rPr lang="it-IT" sz="700" smtClean="0">
                <a:latin typeface="ArialMT" charset="0"/>
              </a:rPr>
            </a:br>
            <a:r>
              <a:rPr lang="it-IT" sz="700" smtClean="0">
                <a:latin typeface="ArialMT" charset="0"/>
              </a:rPr>
              <a:t>of sentinel headache revealed rates that varied between 10 and 43 percent3. The symptom of sudden</a:t>
            </a:r>
            <a:br>
              <a:rPr lang="it-IT" sz="700" smtClean="0">
                <a:latin typeface="ArialMT" charset="0"/>
              </a:rPr>
            </a:br>
            <a:r>
              <a:rPr lang="it-IT" sz="700" smtClean="0">
                <a:latin typeface="ArialMT" charset="0"/>
              </a:rPr>
              <a:t>thunderclap headache is such a distinguishing feature that a minor SAH needs to always be considered.</a:t>
            </a:r>
            <a:br>
              <a:rPr lang="it-IT" sz="700" smtClean="0">
                <a:latin typeface="ArialMT" charset="0"/>
              </a:rPr>
            </a:br>
            <a:r>
              <a:rPr lang="it-IT" sz="700" smtClean="0">
                <a:latin typeface="ArialMT" charset="0"/>
              </a:rPr>
              <a:t>Unfortunately, the medical</a:t>
            </a:r>
            <a:r>
              <a:rPr lang="it-IT" smtClean="0">
                <a:latin typeface="ArialMT" charset="0"/>
              </a:rPr>
              <a:t> </a:t>
            </a:r>
            <a:r>
              <a:rPr lang="it-IT" sz="700" smtClean="0">
                <a:latin typeface="ArialMT" charset="0"/>
              </a:rPr>
              <a:t>system often misses the opportunity to recognize and treat those aneurysms before a</a:t>
            </a:r>
            <a:br>
              <a:rPr lang="it-IT" sz="700" smtClean="0">
                <a:latin typeface="ArialMT" charset="0"/>
              </a:rPr>
            </a:br>
            <a:r>
              <a:rPr lang="it-IT" sz="700" smtClean="0">
                <a:latin typeface="ArialMT" charset="0"/>
              </a:rPr>
              <a:t>catastrophic hemorrhage occurs. In a prospective study of 148 patients presenting with sudden and severe</a:t>
            </a:r>
            <a:br>
              <a:rPr lang="it-IT" sz="700" smtClean="0">
                <a:latin typeface="ArialMT" charset="0"/>
              </a:rPr>
            </a:br>
            <a:r>
              <a:rPr lang="it-IT" sz="700" smtClean="0">
                <a:latin typeface="ArialMT" charset="0"/>
              </a:rPr>
              <a:t>headache, for example, SAH was found in 25 percent; headache was the only symptom in 12 percent4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it-IT" sz="900" smtClean="0">
                <a:latin typeface="ArialMT" charset="0"/>
              </a:rPr>
              <a:t>Pituitary apoplexy results is a neurosurgical emergency from infarction or hemorrhage into a pituitary adenoma;</a:t>
            </a:r>
          </a:p>
          <a:p>
            <a:r>
              <a:rPr lang="it-IT" sz="900" smtClean="0">
                <a:latin typeface="ArialMT" charset="0"/>
              </a:rPr>
              <a:t>this has led to the suggestion that this entity be called pituitary </a:t>
            </a:r>
            <a:r>
              <a:rPr lang="it-IT" sz="900" i="1" smtClean="0">
                <a:latin typeface="Arial" pitchFamily="34" charset="0"/>
              </a:rPr>
              <a:t>tumor </a:t>
            </a:r>
            <a:r>
              <a:rPr lang="it-IT" sz="900" smtClean="0">
                <a:latin typeface="ArialMT" charset="0"/>
              </a:rPr>
              <a:t>apoplexy17. The usual manifestations</a:t>
            </a:r>
          </a:p>
          <a:p>
            <a:r>
              <a:rPr lang="it-IT" sz="900" smtClean="0">
                <a:latin typeface="ArialMT" charset="0"/>
              </a:rPr>
              <a:t>include acute and severe headache, sudden visual disturbances (extraocular motor abnormalities, decreased</a:t>
            </a:r>
          </a:p>
          <a:p>
            <a:r>
              <a:rPr lang="it-IT" sz="900" smtClean="0">
                <a:latin typeface="ArialMT" charset="0"/>
              </a:rPr>
              <a:t>vision), and impairment in pituitary function. Rarely, thunderclap headache may be the sole initial manifestation.</a:t>
            </a:r>
          </a:p>
          <a:p>
            <a:r>
              <a:rPr lang="it-IT" sz="900" smtClean="0">
                <a:latin typeface="ArialMT" charset="0"/>
              </a:rPr>
              <a:t>Furthermore, a routine CT head scan may not identify the sellar abnormality because the pituitary pathology is</a:t>
            </a:r>
          </a:p>
          <a:p>
            <a:r>
              <a:rPr lang="it-IT" sz="900" smtClean="0">
                <a:latin typeface="ArialMT" charset="0"/>
              </a:rPr>
              <a:t>isodense with surrounding structures18. MRI brain is typically diagnostic.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it-IT" sz="800" b="1" smtClean="0">
                <a:latin typeface="Arial" pitchFamily="34" charset="0"/>
              </a:rPr>
              <a:t>Colloid Cysts of the Third Ventricle</a:t>
            </a:r>
          </a:p>
          <a:p>
            <a:pPr eaLnBrk="1" hangingPunct="1">
              <a:spcBef>
                <a:spcPct val="50000"/>
              </a:spcBef>
            </a:pPr>
            <a:r>
              <a:rPr lang="it-IT" sz="800" smtClean="0">
                <a:latin typeface="ArialMT" charset="0"/>
              </a:rPr>
              <a:t>Colloid cyst of the third ventricle is a non-neoplastic lesion that most commonly presents in young adulthood. The</a:t>
            </a:r>
          </a:p>
          <a:p>
            <a:pPr eaLnBrk="1" hangingPunct="1">
              <a:spcBef>
                <a:spcPct val="50000"/>
              </a:spcBef>
            </a:pPr>
            <a:r>
              <a:rPr lang="it-IT" sz="800" smtClean="0">
                <a:latin typeface="ArialMT" charset="0"/>
              </a:rPr>
              <a:t>cyst is attached to the roof of the third ventricle, and might obstruct one or both of the foramina of Monro resulting</a:t>
            </a:r>
          </a:p>
          <a:p>
            <a:pPr eaLnBrk="1" hangingPunct="1">
              <a:spcBef>
                <a:spcPct val="50000"/>
              </a:spcBef>
            </a:pPr>
            <a:r>
              <a:rPr lang="it-IT" sz="800" smtClean="0">
                <a:latin typeface="ArialMT" charset="0"/>
              </a:rPr>
              <a:t>in noncommunicating hydrocephalus, which may be rapidly fatal19. Patients may suffer episodic and severe</a:t>
            </a:r>
          </a:p>
          <a:p>
            <a:pPr eaLnBrk="1" hangingPunct="1">
              <a:spcBef>
                <a:spcPct val="50000"/>
              </a:spcBef>
            </a:pPr>
            <a:r>
              <a:rPr lang="it-IT" sz="800" smtClean="0">
                <a:latin typeface="ArialMT" charset="0"/>
              </a:rPr>
              <a:t>headaches that are usually in a frontal location and may be thunderclap in onset. The headaches are reported to</a:t>
            </a:r>
          </a:p>
          <a:p>
            <a:pPr eaLnBrk="1" hangingPunct="1">
              <a:spcBef>
                <a:spcPct val="50000"/>
              </a:spcBef>
            </a:pPr>
            <a:r>
              <a:rPr lang="it-IT" sz="800" smtClean="0">
                <a:latin typeface="ArialMT" charset="0"/>
              </a:rPr>
              <a:t>have a duration of less than a minute to several hours; nausea and vomiting are frequent associated symptoms.</a:t>
            </a:r>
          </a:p>
          <a:p>
            <a:pPr eaLnBrk="1" hangingPunct="1">
              <a:spcBef>
                <a:spcPct val="50000"/>
              </a:spcBef>
            </a:pPr>
            <a:r>
              <a:rPr lang="it-IT" sz="800" smtClean="0">
                <a:latin typeface="ArialMT" charset="0"/>
              </a:rPr>
              <a:t>Less frequent symptoms include gait disturbances,sudden weakness of the lower limbs, blurred vision, dizziness,</a:t>
            </a:r>
          </a:p>
          <a:p>
            <a:pPr eaLnBrk="1" hangingPunct="1">
              <a:spcBef>
                <a:spcPct val="50000"/>
              </a:spcBef>
            </a:pPr>
            <a:r>
              <a:rPr lang="it-IT" sz="800" smtClean="0">
                <a:latin typeface="ArialMT" charset="0"/>
              </a:rPr>
              <a:t>seizures, psychiatric disturbances, behavioral changes, impairment of memory, progressive fluctuating cognitive</a:t>
            </a:r>
          </a:p>
          <a:p>
            <a:pPr eaLnBrk="1" hangingPunct="1">
              <a:spcBef>
                <a:spcPct val="50000"/>
              </a:spcBef>
            </a:pPr>
            <a:r>
              <a:rPr lang="it-IT" sz="800" smtClean="0">
                <a:latin typeface="ArialMT" charset="0"/>
              </a:rPr>
              <a:t>function, urinary or rectal incontinence, and coma20. Some patients note that headaches are precipitated or</a:t>
            </a:r>
          </a:p>
          <a:p>
            <a:pPr eaLnBrk="1" hangingPunct="1">
              <a:spcBef>
                <a:spcPct val="50000"/>
              </a:spcBef>
            </a:pPr>
            <a:r>
              <a:rPr lang="it-IT" sz="800" smtClean="0">
                <a:latin typeface="ArialMT" charset="0"/>
              </a:rPr>
              <a:t>relieved by changes in head position; the headache may improve</a:t>
            </a:r>
          </a:p>
          <a:p>
            <a:r>
              <a:rPr lang="it-IT" smtClean="0">
                <a:latin typeface="ArialMT" charset="0"/>
              </a:rPr>
              <a:t>Some patients note that headaches are precipitated or</a:t>
            </a:r>
          </a:p>
          <a:p>
            <a:r>
              <a:rPr lang="it-IT" smtClean="0">
                <a:latin typeface="ArialMT" charset="0"/>
              </a:rPr>
              <a:t>relieved by changes in head position; the headache may improve when the patient is in the recumbent position.</a:t>
            </a:r>
          </a:p>
          <a:p>
            <a:r>
              <a:rPr lang="it-IT" smtClean="0">
                <a:latin typeface="ArialMT" charset="0"/>
              </a:rPr>
              <a:t>Both CT head and MRI head scans readily detect these tumors.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2A898-22F1-4141-8175-9331CD9D451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94773-1A80-46DE-A1B0-E28E281E02D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41FB1-82B1-4918-BE5E-D6C6E305F4E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olo, test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grafico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BB58B14-1197-4CC9-AB36-7D5A28E933A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D37E2-D49E-4B8D-BEEC-C9AC4E4257B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77988-8D4E-49FF-B2C9-4E87F8F65C2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E1E54-79C7-4C09-A159-D5E692DB1A2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C7B95-C94B-4815-BA36-9A7F33D8A83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B24D5-45C5-4EDE-8ED0-E25D40735AB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D5A41-903E-47A5-8FF8-DC11707A690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469B5-7A65-4A90-A5B4-3CE05F7182A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76D3A-750E-4BEA-8D3D-A0A21D67D8F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B7B2635-6B42-40C9-B303-B15290A39AF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it/imgres?q=cisti+colloide+terzo+ventricolo&amp;num=10&amp;hl=it&amp;biw=1280&amp;bih=600&amp;tbm=isch&amp;tbnid=EP7MvwEWQmCeNM:&amp;imgrefurl=http://www.neuros.net/ita/idrocefalo_panoramica.php&amp;docid=5cAK4VzwMmKAsM&amp;imgurl=http://www.neuros.net/es/images/quiste_coloide_III_ventricu.gif&amp;w=300&amp;h=231&amp;ei=1ACeUN3EEsu6hAe5-oGoAw&amp;zoom=1&amp;iact=hc&amp;vpx=591&amp;vpy=289&amp;dur=1703&amp;hovh=184&amp;hovw=240&amp;tx=132&amp;ty=68&amp;sig=109549185476258935653&amp;page=1&amp;tbnh=123&amp;tbnw=160&amp;start=0&amp;ndsp=21&amp;ved=1t:429,r:10,s:0,i:102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http://t0.gstatic.com/images?q=tbn:ANd9GcSOgTZM6mrC6ReP9td5d54BdogpVFj5CMgFkXdz4Ts49DkzLckH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eaLnBrk="1" hangingPunct="1"/>
            <a:r>
              <a:rPr lang="it-IT" b="1" smtClean="0">
                <a:solidFill>
                  <a:srgbClr val="FFFF66"/>
                </a:solidFill>
              </a:rPr>
              <a:t>La cefalea nella pratica clinica della medicina generale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2362200"/>
            <a:ext cx="8534400" cy="5105400"/>
          </a:xfrm>
        </p:spPr>
        <p:txBody>
          <a:bodyPr/>
          <a:lstStyle/>
          <a:p>
            <a:pPr eaLnBrk="1" hangingPunct="1"/>
            <a:endParaRPr lang="it-IT" sz="2400" smtClean="0">
              <a:solidFill>
                <a:schemeClr val="bg1"/>
              </a:solidFill>
            </a:endParaRPr>
          </a:p>
          <a:p>
            <a:pPr eaLnBrk="1" hangingPunct="1"/>
            <a:endParaRPr lang="it-IT" sz="2800" smtClean="0">
              <a:solidFill>
                <a:schemeClr val="bg1"/>
              </a:solidFill>
            </a:endParaRPr>
          </a:p>
          <a:p>
            <a:pPr eaLnBrk="1" hangingPunct="1"/>
            <a:r>
              <a:rPr lang="it-IT" smtClean="0">
                <a:solidFill>
                  <a:schemeClr val="bg1"/>
                </a:solidFill>
              </a:rPr>
              <a:t>La prevalenza della cefalea sul totale delle consultazioni in medicina generale è del 4-6%</a:t>
            </a:r>
            <a:r>
              <a:rPr lang="it-IT" smtClean="0">
                <a:solidFill>
                  <a:schemeClr val="bg1"/>
                </a:solidFill>
                <a:cs typeface="Times New Roman" pitchFamily="18" charset="0"/>
              </a:rPr>
              <a:t>    </a:t>
            </a:r>
          </a:p>
          <a:p>
            <a:pPr eaLnBrk="1" hangingPunct="1"/>
            <a:endParaRPr lang="it-IT" smtClean="0">
              <a:solidFill>
                <a:schemeClr val="bg1"/>
              </a:solidFill>
              <a:cs typeface="Times New Roman" pitchFamily="18" charset="0"/>
            </a:endParaRPr>
          </a:p>
          <a:p>
            <a:pPr algn="l" eaLnBrk="1" hangingPunct="1"/>
            <a:endParaRPr lang="it-IT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76200"/>
            <a:ext cx="7772400" cy="1143000"/>
          </a:xfrm>
        </p:spPr>
        <p:txBody>
          <a:bodyPr/>
          <a:lstStyle/>
          <a:p>
            <a:pPr eaLnBrk="1" hangingPunct="1"/>
            <a:r>
              <a:rPr lang="it-IT" sz="3600" b="1" smtClean="0">
                <a:solidFill>
                  <a:srgbClr val="FFFF00"/>
                </a:solidFill>
              </a:rPr>
              <a:t>Algoritmo per la diagnosi di cefalea</a:t>
            </a: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>
            <p:ph type="body" idx="4294967295"/>
          </p:nvPr>
        </p:nvGraphicFramePr>
        <p:xfrm>
          <a:off x="990600" y="1066800"/>
          <a:ext cx="7391400" cy="5715000"/>
        </p:xfrm>
        <a:graphic>
          <a:graphicData uri="http://schemas.openxmlformats.org/presentationml/2006/ole">
            <p:oleObj spid="_x0000_s3074" name="Immagine bitmap" r:id="rId3" imgW="6533333" imgH="5296639" progId="Paint.Pictur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endParaRPr lang="it-IT" smtClean="0"/>
          </a:p>
        </p:txBody>
      </p:sp>
      <p:sp>
        <p:nvSpPr>
          <p:cNvPr id="22531" name="Sottotito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692150"/>
            <a:ext cx="8280400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6092825"/>
            <a:ext cx="410368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tangolo 6"/>
          <p:cNvSpPr/>
          <p:nvPr/>
        </p:nvSpPr>
        <p:spPr>
          <a:xfrm>
            <a:off x="4643438" y="4868863"/>
            <a:ext cx="3529012" cy="360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549275"/>
            <a:ext cx="7920037" cy="55467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24579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609600"/>
            <a:ext cx="7772400" cy="6019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it-IT" b="1" smtClean="0">
                <a:solidFill>
                  <a:srgbClr val="FFFF00"/>
                </a:solidFill>
              </a:rPr>
              <a:t>Tunderclamp headache</a:t>
            </a:r>
            <a:br>
              <a:rPr lang="it-IT" b="1" smtClean="0">
                <a:solidFill>
                  <a:srgbClr val="FFFF00"/>
                </a:solidFill>
              </a:rPr>
            </a:br>
            <a:r>
              <a:rPr lang="it-IT" sz="3200" smtClean="0">
                <a:solidFill>
                  <a:srgbClr val="FFFF00"/>
                </a:solidFill>
              </a:rPr>
              <a:t>o “Cefalea a Rombo di Tuono” </a:t>
            </a:r>
            <a:endParaRPr lang="it-IT" sz="3200" b="1" smtClean="0">
              <a:solidFill>
                <a:srgbClr val="FFFF00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676400"/>
            <a:ext cx="8305800" cy="1752600"/>
          </a:xfrm>
        </p:spPr>
        <p:txBody>
          <a:bodyPr/>
          <a:lstStyle/>
          <a:p>
            <a:pPr algn="just">
              <a:tabLst>
                <a:tab pos="1333500" algn="l"/>
              </a:tabLst>
            </a:pPr>
            <a:r>
              <a:rPr lang="it-IT" sz="2800" smtClean="0">
                <a:solidFill>
                  <a:schemeClr val="bg1"/>
                </a:solidFill>
              </a:rPr>
              <a:t>Termine coniato da Day  Raskin per indicare un esordio improvviso e di intensità severa sin dall’esordio come un “rombo di tuono”</a:t>
            </a:r>
            <a:endParaRPr lang="it-IT" sz="2800" smtClean="0">
              <a:solidFill>
                <a:schemeClr val="bg1"/>
              </a:solidFill>
              <a:latin typeface="ArialMT" charset="0"/>
            </a:endParaRPr>
          </a:p>
          <a:p>
            <a:pPr algn="just" eaLnBrk="1" hangingPunct="1">
              <a:spcBef>
                <a:spcPct val="50000"/>
              </a:spcBef>
              <a:tabLst>
                <a:tab pos="1333500" algn="l"/>
              </a:tabLst>
            </a:pPr>
            <a:r>
              <a:rPr lang="it-IT" sz="2800" smtClean="0">
                <a:solidFill>
                  <a:schemeClr val="bg1"/>
                </a:solidFill>
              </a:rPr>
              <a:t>Da considerare come una emergenza neurologica con rischio di morbilità e mortalità fino a prova contraria</a:t>
            </a:r>
          </a:p>
          <a:p>
            <a:pPr>
              <a:tabLst>
                <a:tab pos="1333500" algn="l"/>
              </a:tabLst>
            </a:pPr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6" name="Rectangle 4"/>
          <p:cNvSpPr>
            <a:spLocks noChangeArrowheads="1"/>
          </p:cNvSpPr>
          <p:nvPr/>
        </p:nvSpPr>
        <p:spPr bwMode="auto">
          <a:xfrm>
            <a:off x="457200" y="-100013"/>
            <a:ext cx="9144000" cy="6524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GB" sz="1800">
                <a:latin typeface="ArialMT" charset="0"/>
                <a:cs typeface="Times New Roman" pitchFamily="18" charset="0"/>
              </a:rPr>
              <a:t>	</a:t>
            </a:r>
          </a:p>
          <a:p>
            <a:pPr eaLnBrk="0" hangingPunct="0"/>
            <a:r>
              <a:rPr lang="en-GB" sz="2800" b="1">
                <a:solidFill>
                  <a:srgbClr val="FFFF00"/>
                </a:solidFill>
                <a:cs typeface="Times New Roman" pitchFamily="18" charset="0"/>
              </a:rPr>
              <a:t>Differential Diagnosis of Thunderclap Headache</a:t>
            </a:r>
            <a:endParaRPr lang="en-GB" sz="2000">
              <a:solidFill>
                <a:schemeClr val="bg1"/>
              </a:solidFill>
              <a:cs typeface="Times New Roman" pitchFamily="18" charset="0"/>
            </a:endParaRPr>
          </a:p>
          <a:p>
            <a:pPr eaLnBrk="0" hangingPunct="0"/>
            <a:endParaRPr lang="en-GB" sz="2000">
              <a:solidFill>
                <a:schemeClr val="bg1"/>
              </a:solidFill>
              <a:cs typeface="Times New Roman" pitchFamily="18" charset="0"/>
            </a:endParaRPr>
          </a:p>
          <a:p>
            <a:pPr eaLnBrk="0" hangingPunct="0"/>
            <a:r>
              <a:rPr lang="en-GB" sz="2000">
                <a:solidFill>
                  <a:schemeClr val="bg1"/>
                </a:solidFill>
                <a:cs typeface="Times New Roman" pitchFamily="18" charset="0"/>
              </a:rPr>
              <a:t>Subarachnoid hemorrhage (</a:t>
            </a:r>
            <a:r>
              <a:rPr lang="en-GB" sz="2000">
                <a:solidFill>
                  <a:srgbClr val="FF0000"/>
                </a:solidFill>
                <a:cs typeface="Times New Roman" pitchFamily="18" charset="0"/>
              </a:rPr>
              <a:t>sentinel bleed</a:t>
            </a:r>
            <a:r>
              <a:rPr lang="en-GB" sz="2000">
                <a:solidFill>
                  <a:schemeClr val="bg1"/>
                </a:solidFill>
                <a:cs typeface="Times New Roman" pitchFamily="18" charset="0"/>
              </a:rPr>
              <a:t>)</a:t>
            </a:r>
            <a:endParaRPr lang="it-IT" sz="2000">
              <a:solidFill>
                <a:schemeClr val="bg1"/>
              </a:solidFill>
              <a:cs typeface="Times New Roman" pitchFamily="18" charset="0"/>
            </a:endParaRPr>
          </a:p>
          <a:p>
            <a:pPr eaLnBrk="0" hangingPunct="0"/>
            <a:r>
              <a:rPr lang="en-GB" sz="2000">
                <a:solidFill>
                  <a:schemeClr val="bg1"/>
                </a:solidFill>
                <a:cs typeface="Times New Roman" pitchFamily="18" charset="0"/>
              </a:rPr>
              <a:t>Cerebral venous thrombosis</a:t>
            </a:r>
            <a:endParaRPr lang="it-IT" sz="2000">
              <a:solidFill>
                <a:schemeClr val="bg1"/>
              </a:solidFill>
              <a:cs typeface="Times New Roman" pitchFamily="18" charset="0"/>
            </a:endParaRPr>
          </a:p>
          <a:p>
            <a:pPr eaLnBrk="0" hangingPunct="0"/>
            <a:r>
              <a:rPr lang="en-GB" sz="2000">
                <a:solidFill>
                  <a:schemeClr val="bg1"/>
                </a:solidFill>
                <a:cs typeface="Times New Roman" pitchFamily="18" charset="0"/>
              </a:rPr>
              <a:t>Carotid and vertebral artery dissections</a:t>
            </a:r>
            <a:endParaRPr lang="it-IT" sz="2000">
              <a:solidFill>
                <a:schemeClr val="bg1"/>
              </a:solidFill>
              <a:cs typeface="Times New Roman" pitchFamily="18" charset="0"/>
            </a:endParaRPr>
          </a:p>
          <a:p>
            <a:pPr eaLnBrk="0" hangingPunct="0"/>
            <a:r>
              <a:rPr lang="en-GB" sz="2000">
                <a:solidFill>
                  <a:schemeClr val="bg1"/>
                </a:solidFill>
                <a:cs typeface="Times New Roman" pitchFamily="18" charset="0"/>
              </a:rPr>
              <a:t>Spontaneous intracranial hypotension</a:t>
            </a:r>
            <a:endParaRPr lang="it-IT" sz="2000">
              <a:solidFill>
                <a:schemeClr val="bg1"/>
              </a:solidFill>
              <a:cs typeface="Times New Roman" pitchFamily="18" charset="0"/>
            </a:endParaRPr>
          </a:p>
          <a:p>
            <a:pPr eaLnBrk="0" hangingPunct="0"/>
            <a:r>
              <a:rPr lang="en-GB" sz="2000">
                <a:solidFill>
                  <a:srgbClr val="FF0000"/>
                </a:solidFill>
                <a:cs typeface="Times New Roman" pitchFamily="18" charset="0"/>
              </a:rPr>
              <a:t>Pituitary apoplexy</a:t>
            </a:r>
            <a:endParaRPr lang="it-IT" sz="2000">
              <a:solidFill>
                <a:srgbClr val="FF0000"/>
              </a:solidFill>
              <a:cs typeface="Times New Roman" pitchFamily="18" charset="0"/>
            </a:endParaRPr>
          </a:p>
          <a:p>
            <a:pPr eaLnBrk="0" hangingPunct="0"/>
            <a:r>
              <a:rPr lang="en-GB" sz="2000">
                <a:solidFill>
                  <a:srgbClr val="FF0000"/>
                </a:solidFill>
                <a:cs typeface="Times New Roman" pitchFamily="18" charset="0"/>
              </a:rPr>
              <a:t>Colloid cyst of the third ventricle</a:t>
            </a:r>
            <a:endParaRPr lang="it-IT" sz="2000">
              <a:solidFill>
                <a:srgbClr val="FF0000"/>
              </a:solidFill>
              <a:cs typeface="Times New Roman" pitchFamily="18" charset="0"/>
            </a:endParaRPr>
          </a:p>
          <a:p>
            <a:pPr eaLnBrk="0" hangingPunct="0"/>
            <a:r>
              <a:rPr lang="fr-FR" sz="2000">
                <a:solidFill>
                  <a:srgbClr val="FF0000"/>
                </a:solidFill>
                <a:cs typeface="Times New Roman" pitchFamily="18" charset="0"/>
              </a:rPr>
              <a:t>Hypertensive Encephalopathy/PRES</a:t>
            </a:r>
            <a:endParaRPr lang="it-IT" sz="2000">
              <a:solidFill>
                <a:srgbClr val="FF0000"/>
              </a:solidFill>
              <a:cs typeface="Times New Roman" pitchFamily="18" charset="0"/>
            </a:endParaRPr>
          </a:p>
          <a:p>
            <a:pPr eaLnBrk="0" hangingPunct="0"/>
            <a:r>
              <a:rPr lang="fr-FR" sz="2000">
                <a:solidFill>
                  <a:schemeClr val="bg1"/>
                </a:solidFill>
                <a:cs typeface="Times New Roman" pitchFamily="18" charset="0"/>
              </a:rPr>
              <a:t>Reversible cerebral vasoconstriction syndromes</a:t>
            </a:r>
            <a:endParaRPr lang="it-IT" sz="2000">
              <a:solidFill>
                <a:schemeClr val="bg1"/>
              </a:solidFill>
              <a:cs typeface="Times New Roman" pitchFamily="18" charset="0"/>
            </a:endParaRPr>
          </a:p>
          <a:p>
            <a:pPr eaLnBrk="0" hangingPunct="0"/>
            <a:r>
              <a:rPr lang="en-GB" sz="2000">
                <a:solidFill>
                  <a:schemeClr val="bg1"/>
                </a:solidFill>
                <a:cs typeface="Times New Roman" pitchFamily="18" charset="0"/>
              </a:rPr>
              <a:t>Infections (eg, encephalitis, meningitis acute complicated sinusitis)</a:t>
            </a:r>
            <a:endParaRPr lang="it-IT" sz="2000">
              <a:solidFill>
                <a:schemeClr val="bg1"/>
              </a:solidFill>
              <a:cs typeface="Times New Roman" pitchFamily="18" charset="0"/>
            </a:endParaRPr>
          </a:p>
          <a:p>
            <a:pPr eaLnBrk="0" hangingPunct="0"/>
            <a:r>
              <a:rPr lang="en-GB" sz="2000">
                <a:solidFill>
                  <a:schemeClr val="bg1"/>
                </a:solidFill>
                <a:cs typeface="Times New Roman" pitchFamily="18" charset="0"/>
              </a:rPr>
              <a:t>Ischemic stroke</a:t>
            </a:r>
            <a:endParaRPr lang="it-IT" sz="2000">
              <a:solidFill>
                <a:schemeClr val="bg1"/>
              </a:solidFill>
              <a:cs typeface="Times New Roman" pitchFamily="18" charset="0"/>
            </a:endParaRPr>
          </a:p>
          <a:p>
            <a:pPr eaLnBrk="0" hangingPunct="0"/>
            <a:r>
              <a:rPr lang="en-GB" sz="2000">
                <a:solidFill>
                  <a:schemeClr val="bg1"/>
                </a:solidFill>
                <a:cs typeface="Times New Roman" pitchFamily="18" charset="0"/>
              </a:rPr>
              <a:t>Primary intraventricular hemorrhage</a:t>
            </a:r>
            <a:endParaRPr lang="it-IT" sz="2000">
              <a:solidFill>
                <a:schemeClr val="bg1"/>
              </a:solidFill>
              <a:cs typeface="Times New Roman" pitchFamily="18" charset="0"/>
            </a:endParaRPr>
          </a:p>
          <a:p>
            <a:pPr eaLnBrk="0" hangingPunct="0"/>
            <a:r>
              <a:rPr lang="en-GB" sz="2000">
                <a:solidFill>
                  <a:schemeClr val="bg1"/>
                </a:solidFill>
                <a:cs typeface="Times New Roman" pitchFamily="18" charset="0"/>
              </a:rPr>
              <a:t>Hyperperfusion syndrome (e.g following carotid endarterectomy)</a:t>
            </a:r>
            <a:endParaRPr lang="it-IT" sz="2000">
              <a:solidFill>
                <a:schemeClr val="bg1"/>
              </a:solidFill>
              <a:cs typeface="Times New Roman" pitchFamily="18" charset="0"/>
            </a:endParaRPr>
          </a:p>
          <a:p>
            <a:pPr eaLnBrk="0" hangingPunct="0"/>
            <a:r>
              <a:rPr lang="it-IT" sz="2000">
                <a:solidFill>
                  <a:schemeClr val="bg1"/>
                </a:solidFill>
                <a:cs typeface="Times New Roman" pitchFamily="18" charset="0"/>
              </a:rPr>
              <a:t>Retroclival hematoma</a:t>
            </a:r>
          </a:p>
          <a:p>
            <a:pPr eaLnBrk="0" hangingPunct="0"/>
            <a:r>
              <a:rPr lang="it-IT" sz="2000">
                <a:solidFill>
                  <a:schemeClr val="bg1"/>
                </a:solidFill>
                <a:cs typeface="Times New Roman" pitchFamily="18" charset="0"/>
              </a:rPr>
              <a:t>Acute myocardial infarction</a:t>
            </a:r>
          </a:p>
          <a:p>
            <a:pPr eaLnBrk="0" hangingPunct="0"/>
            <a:r>
              <a:rPr lang="it-IT" sz="2000">
                <a:solidFill>
                  <a:schemeClr val="bg1"/>
                </a:solidFill>
                <a:cs typeface="Times New Roman" pitchFamily="18" charset="0"/>
              </a:rPr>
              <a:t>Anaplastic oligodendroglioma</a:t>
            </a:r>
          </a:p>
          <a:p>
            <a:pPr eaLnBrk="0" hangingPunct="0"/>
            <a:r>
              <a:rPr lang="it-IT" sz="2000">
                <a:solidFill>
                  <a:schemeClr val="bg1"/>
                </a:solidFill>
                <a:cs typeface="Times New Roman" pitchFamily="18" charset="0"/>
              </a:rPr>
              <a:t>Aqueductal stenosis</a:t>
            </a:r>
          </a:p>
          <a:p>
            <a:pPr eaLnBrk="0" hangingPunct="0"/>
            <a:r>
              <a:rPr lang="it-IT" sz="1800">
                <a:solidFill>
                  <a:schemeClr val="bg1"/>
                </a:solidFill>
                <a:latin typeface="ArialMT" charset="0"/>
                <a:cs typeface="Times New Roman" pitchFamily="18" charset="0"/>
              </a:rPr>
              <a:t>Pheochromocytoma</a:t>
            </a:r>
            <a:endParaRPr lang="it-IT" sz="1800">
              <a:solidFill>
                <a:schemeClr val="bg1"/>
              </a:solidFill>
              <a:cs typeface="Times New Roman" pitchFamily="18" charset="0"/>
            </a:endParaRPr>
          </a:p>
          <a:p>
            <a:pPr eaLnBrk="0" hangingPunct="0"/>
            <a:r>
              <a:rPr lang="it-IT" sz="1800">
                <a:solidFill>
                  <a:srgbClr val="FF0000"/>
                </a:solidFill>
                <a:cs typeface="Times New Roman" pitchFamily="18" charset="0"/>
              </a:rPr>
              <a:t>Primary thunderclap headache</a:t>
            </a:r>
            <a:r>
              <a:rPr lang="it-IT" sz="180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533400"/>
            <a:ext cx="7772400" cy="1143000"/>
          </a:xfrm>
        </p:spPr>
        <p:txBody>
          <a:bodyPr/>
          <a:lstStyle/>
          <a:p>
            <a:r>
              <a:rPr lang="it-IT" sz="4000" smtClean="0">
                <a:solidFill>
                  <a:srgbClr val="FFFF00"/>
                </a:solidFill>
              </a:rPr>
              <a:t>Cefalea “Sentinella”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133600"/>
            <a:ext cx="8686800" cy="4038600"/>
          </a:xfrm>
        </p:spPr>
        <p:txBody>
          <a:bodyPr/>
          <a:lstStyle/>
          <a:p>
            <a:r>
              <a:rPr lang="it-IT" smtClean="0">
                <a:solidFill>
                  <a:schemeClr val="bg1"/>
                </a:solidFill>
              </a:rPr>
              <a:t>Precede il 30-50% di ESA</a:t>
            </a:r>
          </a:p>
          <a:p>
            <a:r>
              <a:rPr lang="it-IT" smtClean="0">
                <a:solidFill>
                  <a:schemeClr val="bg1"/>
                </a:solidFill>
              </a:rPr>
              <a:t>Riconoscere e trattare aneurismi prima che si verifichi un emorragia “catastrofica”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381000"/>
            <a:ext cx="7772400" cy="1143000"/>
          </a:xfrm>
        </p:spPr>
        <p:txBody>
          <a:bodyPr/>
          <a:lstStyle/>
          <a:p>
            <a:r>
              <a:rPr lang="it-IT" smtClean="0">
                <a:solidFill>
                  <a:srgbClr val="FFFF00"/>
                </a:solidFill>
              </a:rPr>
              <a:t>Apoplessia Ipofisaria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557338"/>
            <a:ext cx="8229600" cy="1752600"/>
          </a:xfrm>
        </p:spPr>
        <p:txBody>
          <a:bodyPr/>
          <a:lstStyle/>
          <a:p>
            <a:pPr algn="l"/>
            <a:r>
              <a:rPr lang="it-IT" sz="2800" smtClean="0">
                <a:solidFill>
                  <a:schemeClr val="bg1"/>
                </a:solidFill>
              </a:rPr>
              <a:t>Emergenza Neurochirurgica</a:t>
            </a:r>
          </a:p>
          <a:p>
            <a:pPr algn="l"/>
            <a:r>
              <a:rPr lang="it-IT" sz="2800" smtClean="0">
                <a:solidFill>
                  <a:schemeClr val="bg1"/>
                </a:solidFill>
              </a:rPr>
              <a:t>Infarto o emorragia in adenoma ipofisario</a:t>
            </a:r>
          </a:p>
          <a:p>
            <a:pPr algn="l"/>
            <a:r>
              <a:rPr lang="it-IT" sz="2800" smtClean="0">
                <a:solidFill>
                  <a:schemeClr val="bg1"/>
                </a:solidFill>
              </a:rPr>
              <a:t>Cefalea acuta e severa</a:t>
            </a:r>
          </a:p>
          <a:p>
            <a:pPr algn="l"/>
            <a:r>
              <a:rPr lang="it-IT" sz="2800" smtClean="0">
                <a:solidFill>
                  <a:schemeClr val="bg1"/>
                </a:solidFill>
              </a:rPr>
              <a:t>Alterazioni visive </a:t>
            </a:r>
          </a:p>
          <a:p>
            <a:pPr algn="l"/>
            <a:r>
              <a:rPr lang="it-IT" sz="2800" smtClean="0">
                <a:solidFill>
                  <a:schemeClr val="bg1"/>
                </a:solidFill>
              </a:rPr>
              <a:t>Ipopituitarismo</a:t>
            </a:r>
          </a:p>
          <a:p>
            <a:pPr algn="l"/>
            <a:r>
              <a:rPr lang="it-IT" sz="2800" smtClean="0">
                <a:solidFill>
                  <a:schemeClr val="bg1"/>
                </a:solidFill>
              </a:rPr>
              <a:t>Raramente TCH è il solo sintomo</a:t>
            </a:r>
          </a:p>
          <a:p>
            <a:pPr algn="l"/>
            <a:r>
              <a:rPr lang="it-IT" sz="2800" smtClean="0">
                <a:solidFill>
                  <a:schemeClr val="bg1"/>
                </a:solidFill>
              </a:rPr>
              <a:t>TC Cranio puo’ essere negativa “lesione isodensa alle strutture circostanti</a:t>
            </a:r>
          </a:p>
          <a:p>
            <a:pPr algn="l"/>
            <a:r>
              <a:rPr lang="it-IT" sz="2800" smtClean="0">
                <a:solidFill>
                  <a:schemeClr val="bg1"/>
                </a:solidFill>
              </a:rPr>
              <a:t>MR Encefalo  diagnostica</a:t>
            </a:r>
          </a:p>
          <a:p>
            <a:pPr algn="l"/>
            <a:endParaRPr lang="it-IT" sz="2400" smtClean="0">
              <a:latin typeface="ArialM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7772400" cy="1143000"/>
          </a:xfrm>
        </p:spPr>
        <p:txBody>
          <a:bodyPr/>
          <a:lstStyle/>
          <a:p>
            <a:r>
              <a:rPr lang="it-IT" smtClean="0">
                <a:solidFill>
                  <a:srgbClr val="FFFF00"/>
                </a:solidFill>
              </a:rPr>
              <a:t>Cisti Colloide del III ventricolo</a:t>
            </a:r>
            <a:br>
              <a:rPr lang="it-IT" smtClean="0">
                <a:solidFill>
                  <a:srgbClr val="FFFF00"/>
                </a:solidFill>
              </a:rPr>
            </a:br>
            <a:r>
              <a:rPr lang="it-IT" smtClean="0">
                <a:solidFill>
                  <a:srgbClr val="FFFF00"/>
                </a:solidFill>
              </a:rPr>
              <a:t>(I)</a:t>
            </a:r>
          </a:p>
        </p:txBody>
      </p:sp>
      <p:sp>
        <p:nvSpPr>
          <p:cNvPr id="29699" name="Rectangle 5"/>
          <p:cNvSpPr>
            <a:spLocks noChangeArrowheads="1"/>
          </p:cNvSpPr>
          <p:nvPr>
            <p:ph type="subTitle" idx="1"/>
          </p:nvPr>
        </p:nvSpPr>
        <p:spPr>
          <a:xfrm>
            <a:off x="381000" y="1752600"/>
            <a:ext cx="8382000" cy="4191000"/>
          </a:xfrm>
          <a:noFill/>
        </p:spPr>
        <p:txBody>
          <a:bodyPr/>
          <a:lstStyle/>
          <a:p>
            <a:pPr algn="just" eaLnBrk="1" hangingPunct="1"/>
            <a:r>
              <a:rPr lang="it-IT" sz="2800" smtClean="0">
                <a:solidFill>
                  <a:schemeClr val="bg1"/>
                </a:solidFill>
              </a:rPr>
              <a:t>Giovani adulti</a:t>
            </a:r>
          </a:p>
          <a:p>
            <a:pPr algn="just" eaLnBrk="1" hangingPunct="1"/>
            <a:r>
              <a:rPr lang="it-IT" sz="2800" smtClean="0">
                <a:solidFill>
                  <a:schemeClr val="bg1"/>
                </a:solidFill>
              </a:rPr>
              <a:t>Origina dal tetto del III ventricolo </a:t>
            </a:r>
          </a:p>
          <a:p>
            <a:pPr algn="just" eaLnBrk="1" hangingPunct="1"/>
            <a:r>
              <a:rPr lang="it-IT" sz="2800" smtClean="0">
                <a:solidFill>
                  <a:schemeClr val="bg1"/>
                </a:solidFill>
              </a:rPr>
              <a:t>Ipertensione endocranica grave talora letale</a:t>
            </a:r>
          </a:p>
          <a:p>
            <a:pPr algn="just" eaLnBrk="1" hangingPunct="1"/>
            <a:r>
              <a:rPr lang="it-IT" sz="2800" smtClean="0">
                <a:solidFill>
                  <a:schemeClr val="bg1"/>
                </a:solidFill>
              </a:rPr>
              <a:t>Idrocefalo non comunicante per ostruzione di uno o entrambi i forami di Monro </a:t>
            </a:r>
          </a:p>
          <a:p>
            <a:pPr algn="just" eaLnBrk="1" hangingPunct="1"/>
            <a:endParaRPr lang="it-IT" sz="2800" smtClean="0"/>
          </a:p>
          <a:p>
            <a:pPr eaLnBrk="1" hangingPunct="1"/>
            <a:endParaRPr lang="it-IT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381000"/>
            <a:ext cx="7772400" cy="1143000"/>
          </a:xfrm>
        </p:spPr>
        <p:txBody>
          <a:bodyPr/>
          <a:lstStyle/>
          <a:p>
            <a:r>
              <a:rPr lang="it-IT" smtClean="0">
                <a:solidFill>
                  <a:srgbClr val="FFFF00"/>
                </a:solidFill>
              </a:rPr>
              <a:t>Cisti Colloide del III ventricolo (II)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773238"/>
            <a:ext cx="8229600" cy="4495800"/>
          </a:xfrm>
        </p:spPr>
        <p:txBody>
          <a:bodyPr/>
          <a:lstStyle/>
          <a:p>
            <a:pPr algn="just" eaLnBrk="1" hangingPunct="1"/>
            <a:r>
              <a:rPr lang="it-IT" sz="2800" smtClean="0">
                <a:solidFill>
                  <a:schemeClr val="bg1"/>
                </a:solidFill>
              </a:rPr>
              <a:t>Cefalee episodiche e severe della durata da &lt;1’a molte ore</a:t>
            </a:r>
          </a:p>
          <a:p>
            <a:pPr algn="just" eaLnBrk="1" hangingPunct="1"/>
            <a:r>
              <a:rPr lang="it-IT" sz="2800" smtClean="0">
                <a:solidFill>
                  <a:schemeClr val="bg1"/>
                </a:solidFill>
              </a:rPr>
              <a:t>Nausea e vomito spesso associati</a:t>
            </a:r>
          </a:p>
          <a:p>
            <a:pPr algn="just" eaLnBrk="1" hangingPunct="1"/>
            <a:r>
              <a:rPr lang="it-IT" sz="2800" smtClean="0">
                <a:solidFill>
                  <a:schemeClr val="bg1"/>
                </a:solidFill>
              </a:rPr>
              <a:t>Sintomi meno frequenti: paraipostenia, calo del visus, disequilibrio, deficit mnesici, incontinenza urinaria o fecale, coma.</a:t>
            </a:r>
          </a:p>
          <a:p>
            <a:pPr algn="just" eaLnBrk="1" hangingPunct="1"/>
            <a:r>
              <a:rPr lang="it-IT" sz="2800" smtClean="0">
                <a:solidFill>
                  <a:schemeClr val="bg1"/>
                </a:solidFill>
              </a:rPr>
              <a:t>Talora migliorati o scatenati dai cambi di posizione</a:t>
            </a:r>
          </a:p>
          <a:p>
            <a:pPr algn="l" eaLnBrk="1" hangingPunct="1">
              <a:spcBef>
                <a:spcPct val="50000"/>
              </a:spcBef>
            </a:pPr>
            <a:r>
              <a:rPr lang="it-IT" sz="2800" smtClean="0">
                <a:solidFill>
                  <a:schemeClr val="bg1"/>
                </a:solidFill>
              </a:rPr>
              <a:t>La cefalea migliora in posizione supina</a:t>
            </a:r>
          </a:p>
          <a:p>
            <a:pPr algn="l" eaLnBrk="1" hangingPunct="1">
              <a:spcBef>
                <a:spcPct val="50000"/>
              </a:spcBef>
            </a:pPr>
            <a:r>
              <a:rPr lang="it-IT" sz="2800" smtClean="0">
                <a:solidFill>
                  <a:schemeClr val="bg1"/>
                </a:solidFill>
              </a:rPr>
              <a:t>CT e RM utili nella diagnosi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14338"/>
            <a:ext cx="7772400" cy="1143000"/>
          </a:xfrm>
        </p:spPr>
        <p:txBody>
          <a:bodyPr/>
          <a:lstStyle/>
          <a:p>
            <a:pPr eaLnBrk="1" hangingPunct="1"/>
            <a:r>
              <a:rPr lang="it-IT" sz="3200" i="1" smtClean="0">
                <a:solidFill>
                  <a:srgbClr val="FFFF00"/>
                </a:solidFill>
              </a:rPr>
              <a:t>http://ihs-classification.org/it</a:t>
            </a:r>
            <a:endParaRPr lang="it-IT" i="1" smtClean="0">
              <a:solidFill>
                <a:srgbClr val="FFFF00"/>
              </a:solidFill>
            </a:endParaRP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ph type="body" idx="1"/>
          </p:nvPr>
        </p:nvGraphicFramePr>
        <p:xfrm>
          <a:off x="971550" y="1484313"/>
          <a:ext cx="7696200" cy="5105400"/>
        </p:xfrm>
        <a:graphic>
          <a:graphicData uri="http://schemas.openxmlformats.org/presentationml/2006/ole">
            <p:oleObj spid="_x0000_s1026" name="Diapositiva" r:id="rId3" imgW="4572000" imgH="3429000" progId="PowerPoint.Slide.8">
              <p:embed/>
            </p:oleObj>
          </a:graphicData>
        </a:graphic>
      </p:graphicFrame>
      <p:sp>
        <p:nvSpPr>
          <p:cNvPr id="1028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900113" y="144463"/>
            <a:ext cx="7343775" cy="620712"/>
          </a:xfrm>
        </p:spPr>
        <p:txBody>
          <a:bodyPr/>
          <a:lstStyle/>
          <a:p>
            <a:pPr algn="ctr">
              <a:buFontTx/>
              <a:buNone/>
            </a:pPr>
            <a:r>
              <a:rPr lang="it-IT" sz="4000" b="1" smtClean="0">
                <a:solidFill>
                  <a:srgbClr val="FFFF00"/>
                </a:solidFill>
              </a:rPr>
              <a:t>Classificazione delle cefalee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>
                <a:solidFill>
                  <a:srgbClr val="FFFF00"/>
                </a:solidFill>
              </a:rPr>
              <a:t>Cisti Colloide del III ventricolo (III)</a:t>
            </a:r>
          </a:p>
        </p:txBody>
      </p:sp>
      <p:sp>
        <p:nvSpPr>
          <p:cNvPr id="102408" name="Rectangle 8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it-IT" sz="2800" smtClean="0"/>
          </a:p>
        </p:txBody>
      </p:sp>
      <p:sp>
        <p:nvSpPr>
          <p:cNvPr id="102409" name="Rectangle 9"/>
          <p:cNvSpPr>
            <a:spLocks noGrp="1" noChangeArrowheads="1"/>
          </p:cNvSpPr>
          <p:nvPr>
            <p:ph type="chart" sz="half" idx="2"/>
          </p:nvPr>
        </p:nvSpPr>
        <p:spPr>
          <a:xfrm>
            <a:off x="4648200" y="2743200"/>
            <a:ext cx="3810000" cy="4114800"/>
          </a:xfrm>
        </p:spPr>
      </p:sp>
      <p:sp>
        <p:nvSpPr>
          <p:cNvPr id="102405" name="Rectangle 5"/>
          <p:cNvSpPr>
            <a:spLocks noChangeArrowheads="1"/>
          </p:cNvSpPr>
          <p:nvPr/>
        </p:nvSpPr>
        <p:spPr bwMode="auto">
          <a:xfrm>
            <a:off x="5410200" y="3124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102407" name="Rectangle 7"/>
          <p:cNvSpPr>
            <a:spLocks noChangeArrowheads="1"/>
          </p:cNvSpPr>
          <p:nvPr/>
        </p:nvSpPr>
        <p:spPr bwMode="auto">
          <a:xfrm>
            <a:off x="2971800" y="2133600"/>
            <a:ext cx="10744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102411" name="Rectangle 11"/>
          <p:cNvSpPr>
            <a:spLocks noChangeArrowheads="1"/>
          </p:cNvSpPr>
          <p:nvPr/>
        </p:nvSpPr>
        <p:spPr bwMode="auto">
          <a:xfrm>
            <a:off x="3429000" y="2552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pic>
        <p:nvPicPr>
          <p:cNvPr id="102410" name="rg_hi" descr="http://t0.gstatic.com/images?q=tbn:ANd9GcSOgTZM6mrC6ReP9td5d54BdogpVFj5CMgFkXdz4Ts49DkzLckH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3429000" y="2552700"/>
            <a:ext cx="2286000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0"/>
            <a:ext cx="8153400" cy="1143000"/>
          </a:xfrm>
        </p:spPr>
        <p:txBody>
          <a:bodyPr/>
          <a:lstStyle/>
          <a:p>
            <a:r>
              <a:rPr lang="it-IT" smtClean="0">
                <a:solidFill>
                  <a:srgbClr val="FFFF00"/>
                </a:solidFill>
                <a:latin typeface="ArialMT" charset="0"/>
              </a:rPr>
              <a:t>Crisi Ipertensiva Acuta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447800"/>
            <a:ext cx="7086600" cy="4191000"/>
          </a:xfrm>
        </p:spPr>
        <p:txBody>
          <a:bodyPr/>
          <a:lstStyle/>
          <a:p>
            <a:pPr marL="514350" indent="-514350" algn="l">
              <a:buFont typeface="Wingdings" pitchFamily="2" charset="2"/>
              <a:buChar char="ü"/>
            </a:pPr>
            <a:r>
              <a:rPr lang="it-IT" sz="2800" smtClean="0">
                <a:solidFill>
                  <a:schemeClr val="bg1"/>
                </a:solidFill>
              </a:rPr>
              <a:t>P.A.&gt;o uguale a 180/120</a:t>
            </a:r>
          </a:p>
          <a:p>
            <a:pPr marL="514350" indent="-514350" algn="l">
              <a:buFont typeface="Wingdings" pitchFamily="2" charset="2"/>
              <a:buChar char="ü"/>
            </a:pPr>
            <a:r>
              <a:rPr lang="it-IT" sz="2800" smtClean="0">
                <a:solidFill>
                  <a:schemeClr val="bg1"/>
                </a:solidFill>
              </a:rPr>
              <a:t>Cefalea sintomo piu’ frequente all’esordio</a:t>
            </a:r>
          </a:p>
          <a:p>
            <a:pPr marL="514350" indent="-514350" algn="l">
              <a:buFont typeface="Wingdings" pitchFamily="2" charset="2"/>
              <a:buChar char="ü"/>
            </a:pPr>
            <a:r>
              <a:rPr lang="it-IT" sz="2800" smtClean="0">
                <a:solidFill>
                  <a:schemeClr val="bg1"/>
                </a:solidFill>
              </a:rPr>
              <a:t>Epistassi</a:t>
            </a:r>
          </a:p>
          <a:p>
            <a:pPr marL="514350" indent="-514350" algn="l">
              <a:buFont typeface="Wingdings" pitchFamily="2" charset="2"/>
              <a:buChar char="ü"/>
            </a:pPr>
            <a:r>
              <a:rPr lang="it-IT" sz="2800" smtClean="0">
                <a:solidFill>
                  <a:schemeClr val="bg1"/>
                </a:solidFill>
              </a:rPr>
              <a:t>Agitazione</a:t>
            </a:r>
          </a:p>
          <a:p>
            <a:pPr marL="514350" indent="-514350" algn="l">
              <a:buFont typeface="Wingdings" pitchFamily="2" charset="2"/>
              <a:buChar char="ü"/>
            </a:pPr>
            <a:r>
              <a:rPr lang="it-IT" sz="2800" smtClean="0">
                <a:solidFill>
                  <a:schemeClr val="bg1"/>
                </a:solidFill>
              </a:rPr>
              <a:t>Dispnea</a:t>
            </a:r>
          </a:p>
          <a:p>
            <a:pPr marL="514350" indent="-514350" algn="l">
              <a:buFont typeface="Wingdings" pitchFamily="2" charset="2"/>
              <a:buChar char="ü"/>
            </a:pPr>
            <a:r>
              <a:rPr lang="it-IT" sz="2800" smtClean="0">
                <a:solidFill>
                  <a:schemeClr val="bg1"/>
                </a:solidFill>
              </a:rPr>
              <a:t>Encefalopatia con deficit neurologici focali</a:t>
            </a:r>
          </a:p>
          <a:p>
            <a:pPr marL="514350" indent="-514350" algn="l">
              <a:buFont typeface="Wingdings" pitchFamily="2" charset="2"/>
              <a:buChar char="ü"/>
            </a:pPr>
            <a:r>
              <a:rPr lang="it-IT" sz="2800" smtClean="0">
                <a:solidFill>
                  <a:schemeClr val="bg1"/>
                </a:solidFill>
              </a:rPr>
              <a:t>Raramente associata a PRES(edema SB simmetrica emisferi posteriori</a:t>
            </a:r>
          </a:p>
          <a:p>
            <a:pPr marL="514350" indent="-514350" algn="l">
              <a:buFont typeface="Wingdings" pitchFamily="2" charset="2"/>
              <a:buChar char="ü"/>
            </a:pPr>
            <a:r>
              <a:rPr lang="it-IT" sz="2800" smtClean="0">
                <a:solidFill>
                  <a:schemeClr val="bg1"/>
                </a:solidFill>
              </a:rPr>
              <a:t>Riduzione immediata ma prudente (30%) della P.A.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0350"/>
            <a:ext cx="7772400" cy="1143000"/>
          </a:xfrm>
        </p:spPr>
        <p:txBody>
          <a:bodyPr/>
          <a:lstStyle/>
          <a:p>
            <a:r>
              <a:rPr lang="it-IT" sz="4000" smtClean="0">
                <a:solidFill>
                  <a:srgbClr val="FFFF00"/>
                </a:solidFill>
              </a:rPr>
              <a:t>Cefalea primaria ''a rombo di tuono'' 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125538"/>
            <a:ext cx="6400800" cy="1752600"/>
          </a:xfrm>
        </p:spPr>
        <p:txBody>
          <a:bodyPr/>
          <a:lstStyle/>
          <a:p>
            <a:pPr algn="l">
              <a:lnSpc>
                <a:spcPct val="150000"/>
              </a:lnSpc>
              <a:defRPr/>
            </a:pPr>
            <a:r>
              <a:rPr lang="it-IT" sz="2000" i="1" dirty="0" smtClean="0">
                <a:solidFill>
                  <a:srgbClr val="FFFF00"/>
                </a:solidFill>
              </a:rPr>
              <a:t>Cefalea molto intensa, a esordio improvviso, simile a quella dovuta alla rottura di un aneurisma cerebrale.</a:t>
            </a:r>
          </a:p>
          <a:p>
            <a:pPr algn="l">
              <a:defRPr/>
            </a:pPr>
            <a:endParaRPr lang="it-IT" sz="2000" b="1" dirty="0" smtClean="0">
              <a:solidFill>
                <a:srgbClr val="FFFF00"/>
              </a:solidFill>
            </a:endParaRPr>
          </a:p>
          <a:p>
            <a:pPr algn="l">
              <a:defRPr/>
            </a:pPr>
            <a:r>
              <a:rPr lang="it-IT" sz="2400" b="1" dirty="0" smtClean="0">
                <a:solidFill>
                  <a:schemeClr val="bg1"/>
                </a:solidFill>
              </a:rPr>
              <a:t>Criteri diagnostici:</a:t>
            </a:r>
          </a:p>
          <a:p>
            <a:pPr marL="457200" indent="-457200" algn="l">
              <a:buFont typeface="+mj-lt"/>
              <a:buAutoNum type="alphaUcPeriod"/>
              <a:defRPr/>
            </a:pPr>
            <a:r>
              <a:rPr lang="it-IT" sz="2400" dirty="0" smtClean="0">
                <a:solidFill>
                  <a:schemeClr val="bg1"/>
                </a:solidFill>
              </a:rPr>
              <a:t>Cefalea intensa che soddisfi i criteri B e C</a:t>
            </a:r>
          </a:p>
          <a:p>
            <a:pPr marL="457200" indent="-457200" algn="l">
              <a:buFont typeface="+mj-lt"/>
              <a:buAutoNum type="alphaUcPeriod"/>
              <a:defRPr/>
            </a:pPr>
            <a:r>
              <a:rPr lang="it-IT" sz="2400" dirty="0" smtClean="0">
                <a:solidFill>
                  <a:schemeClr val="bg1"/>
                </a:solidFill>
              </a:rPr>
              <a:t>Entrambe le seguenti caratteristiche:</a:t>
            </a:r>
          </a:p>
          <a:p>
            <a:pPr lvl="1" algn="l">
              <a:buFont typeface="Wingdings" pitchFamily="2" charset="2"/>
              <a:buChar char="Ø"/>
              <a:defRPr/>
            </a:pPr>
            <a:r>
              <a:rPr lang="it-IT" sz="2400" dirty="0" smtClean="0">
                <a:solidFill>
                  <a:schemeClr val="bg1"/>
                </a:solidFill>
              </a:rPr>
              <a:t>esordio acuto con acme in &lt;1 minuto</a:t>
            </a:r>
          </a:p>
          <a:p>
            <a:pPr lvl="1" algn="l">
              <a:buFont typeface="Wingdings" pitchFamily="2" charset="2"/>
              <a:buChar char="Ø"/>
              <a:defRPr/>
            </a:pPr>
            <a:r>
              <a:rPr lang="it-IT" sz="2400" dirty="0" smtClean="0">
                <a:solidFill>
                  <a:schemeClr val="bg1"/>
                </a:solidFill>
              </a:rPr>
              <a:t>durata compresa tra 1 ora e 10 giorni</a:t>
            </a:r>
          </a:p>
          <a:p>
            <a:pPr marL="457200" indent="-457200" algn="l">
              <a:buFont typeface="+mj-lt"/>
              <a:buAutoNum type="alphaUcPeriod"/>
              <a:defRPr/>
            </a:pPr>
            <a:r>
              <a:rPr lang="it-IT" sz="2400" dirty="0" smtClean="0">
                <a:solidFill>
                  <a:schemeClr val="bg1"/>
                </a:solidFill>
              </a:rPr>
              <a:t>La cefalea non si ripresenta in maniera regolare nelle settimane o nei mesi successivi</a:t>
            </a:r>
            <a:r>
              <a:rPr lang="it-IT" sz="2400" baseline="30000" dirty="0" smtClean="0">
                <a:solidFill>
                  <a:schemeClr val="bg1"/>
                </a:solidFill>
              </a:rPr>
              <a:t>1</a:t>
            </a:r>
            <a:endParaRPr lang="it-IT" sz="2400" dirty="0" smtClean="0">
              <a:solidFill>
                <a:schemeClr val="bg1"/>
              </a:solidFill>
            </a:endParaRPr>
          </a:p>
          <a:p>
            <a:pPr marL="457200" indent="-457200" algn="l">
              <a:buFont typeface="+mj-lt"/>
              <a:buAutoNum type="alphaUcPeriod"/>
              <a:defRPr/>
            </a:pPr>
            <a:r>
              <a:rPr lang="it-IT" sz="2400" dirty="0" smtClean="0">
                <a:solidFill>
                  <a:schemeClr val="bg1"/>
                </a:solidFill>
              </a:rPr>
              <a:t>Non attribuita ad altra condizione o patologia</a:t>
            </a:r>
            <a:r>
              <a:rPr lang="it-IT" sz="2400" baseline="30000" dirty="0" smtClean="0">
                <a:solidFill>
                  <a:schemeClr val="bg1"/>
                </a:solidFill>
              </a:rPr>
              <a:t>2</a:t>
            </a:r>
            <a:endParaRPr lang="it-IT" sz="2400" dirty="0" smtClean="0">
              <a:solidFill>
                <a:schemeClr val="bg1"/>
              </a:solidFill>
            </a:endParaRPr>
          </a:p>
          <a:p>
            <a:pPr algn="l">
              <a:defRPr/>
            </a:pPr>
            <a:endParaRPr lang="it-IT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olo 1"/>
          <p:cNvSpPr>
            <a:spLocks noGrp="1"/>
          </p:cNvSpPr>
          <p:nvPr>
            <p:ph type="title"/>
          </p:nvPr>
        </p:nvSpPr>
        <p:spPr>
          <a:xfrm>
            <a:off x="685800" y="1773238"/>
            <a:ext cx="7772400" cy="1143000"/>
          </a:xfrm>
        </p:spPr>
        <p:txBody>
          <a:bodyPr/>
          <a:lstStyle/>
          <a:p>
            <a:r>
              <a:rPr lang="it-IT" sz="6000" b="1" smtClean="0">
                <a:solidFill>
                  <a:srgbClr val="FFFF00"/>
                </a:solidFill>
              </a:rPr>
              <a:t>Esami diagnostici</a:t>
            </a:r>
            <a:endParaRPr lang="it-IT" sz="60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5888"/>
            <a:ext cx="7772400" cy="1143000"/>
          </a:xfrm>
        </p:spPr>
        <p:txBody>
          <a:bodyPr/>
          <a:lstStyle/>
          <a:p>
            <a:pPr eaLnBrk="1" hangingPunct="1"/>
            <a:r>
              <a:rPr lang="it-IT" smtClean="0">
                <a:solidFill>
                  <a:srgbClr val="FFFF00"/>
                </a:solidFill>
              </a:rPr>
              <a:t/>
            </a:r>
            <a:br>
              <a:rPr lang="it-IT" smtClean="0">
                <a:solidFill>
                  <a:srgbClr val="FFFF00"/>
                </a:solidFill>
              </a:rPr>
            </a:br>
            <a:r>
              <a:rPr lang="it-IT" smtClean="0">
                <a:solidFill>
                  <a:srgbClr val="FFFF00"/>
                </a:solidFill>
              </a:rPr>
              <a:t>Esami di laboratorio</a:t>
            </a:r>
            <a:br>
              <a:rPr lang="it-IT" smtClean="0">
                <a:solidFill>
                  <a:srgbClr val="FFFF00"/>
                </a:solidFill>
              </a:rPr>
            </a:br>
            <a:endParaRPr lang="it-IT" sz="3200" b="1" smtClean="0">
              <a:solidFill>
                <a:srgbClr val="FFFF00"/>
              </a:solidFill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125538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sz="2000" smtClean="0"/>
              <a:t/>
            </a:r>
            <a:br>
              <a:rPr lang="it-IT" sz="2000" smtClean="0"/>
            </a:br>
            <a:r>
              <a:rPr lang="it-IT" sz="2400" i="1" smtClean="0">
                <a:solidFill>
                  <a:srgbClr val="FFFF00"/>
                </a:solidFill>
              </a:rPr>
              <a:t>La cefalea è un sintomo frequente in diverse patologie sistemiche</a:t>
            </a:r>
            <a:r>
              <a:rPr lang="it-IT" sz="2400" smtClean="0"/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t-IT" sz="2400" smtClean="0"/>
          </a:p>
          <a:p>
            <a:pPr eaLnBrk="1" hangingPunct="1">
              <a:lnSpc>
                <a:spcPct val="90000"/>
              </a:lnSpc>
            </a:pPr>
            <a:r>
              <a:rPr lang="it-IT" sz="2400" smtClean="0">
                <a:solidFill>
                  <a:schemeClr val="bg1"/>
                </a:solidFill>
              </a:rPr>
              <a:t> </a:t>
            </a:r>
            <a:r>
              <a:rPr lang="it-IT" sz="2400" smtClean="0">
                <a:solidFill>
                  <a:schemeClr val="bg1"/>
                </a:solidFill>
                <a:cs typeface="Arial" pitchFamily="34" charset="0"/>
              </a:rPr>
              <a:t>Arterite temporale (VES e proteina C reattiva) </a:t>
            </a:r>
          </a:p>
          <a:p>
            <a:pPr eaLnBrk="1" hangingPunct="1">
              <a:lnSpc>
                <a:spcPct val="90000"/>
              </a:lnSpc>
            </a:pPr>
            <a:r>
              <a:rPr lang="it-IT" sz="2400" smtClean="0">
                <a:solidFill>
                  <a:schemeClr val="bg1"/>
                </a:solidFill>
                <a:cs typeface="Arial" pitchFamily="34" charset="0"/>
              </a:rPr>
              <a:t>Collagenopatie (fattore reumatoide, anticorpi antinucleo, anticorpi anticardiolipina, lupus anticoagulans) </a:t>
            </a:r>
          </a:p>
          <a:p>
            <a:pPr eaLnBrk="1" hangingPunct="1">
              <a:lnSpc>
                <a:spcPct val="90000"/>
              </a:lnSpc>
            </a:pPr>
            <a:r>
              <a:rPr lang="it-IT" sz="2400" smtClean="0">
                <a:solidFill>
                  <a:schemeClr val="bg1"/>
                </a:solidFill>
                <a:cs typeface="Arial" pitchFamily="34" charset="0"/>
              </a:rPr>
              <a:t>Anemia (emocromo) </a:t>
            </a:r>
          </a:p>
          <a:p>
            <a:pPr eaLnBrk="1" hangingPunct="1">
              <a:lnSpc>
                <a:spcPct val="90000"/>
              </a:lnSpc>
            </a:pPr>
            <a:r>
              <a:rPr lang="it-IT" sz="2400" smtClean="0">
                <a:solidFill>
                  <a:schemeClr val="bg1"/>
                </a:solidFill>
                <a:cs typeface="Arial" pitchFamily="34" charset="0"/>
              </a:rPr>
              <a:t>Ipercalcemia (calcemia e paratormone) </a:t>
            </a:r>
          </a:p>
          <a:p>
            <a:pPr eaLnBrk="1" hangingPunct="1">
              <a:lnSpc>
                <a:spcPct val="90000"/>
              </a:lnSpc>
            </a:pPr>
            <a:r>
              <a:rPr lang="it-IT" sz="2400" smtClean="0">
                <a:solidFill>
                  <a:schemeClr val="bg1"/>
                </a:solidFill>
                <a:cs typeface="Arial" pitchFamily="34" charset="0"/>
              </a:rPr>
              <a:t>Insufficienza renale (azotemia e creatinina) </a:t>
            </a:r>
          </a:p>
          <a:p>
            <a:pPr eaLnBrk="1" hangingPunct="1">
              <a:lnSpc>
                <a:spcPct val="90000"/>
              </a:lnSpc>
            </a:pPr>
            <a:r>
              <a:rPr lang="it-IT" sz="2400" smtClean="0">
                <a:solidFill>
                  <a:schemeClr val="bg1"/>
                </a:solidFill>
                <a:cs typeface="Arial" pitchFamily="34" charset="0"/>
              </a:rPr>
              <a:t>Neoplasie ipofisarie (indagini endocrinologiche) </a:t>
            </a:r>
          </a:p>
          <a:p>
            <a:pPr eaLnBrk="1" hangingPunct="1">
              <a:lnSpc>
                <a:spcPct val="90000"/>
              </a:lnSpc>
            </a:pPr>
            <a:r>
              <a:rPr lang="it-IT" sz="2400" smtClean="0">
                <a:solidFill>
                  <a:schemeClr val="bg1"/>
                </a:solidFill>
                <a:cs typeface="Arial" pitchFamily="34" charset="0"/>
              </a:rPr>
              <a:t>Cefalee da patologia infettiva (emocromo, sierologia della malattia di Lyme e per la borreliosi, Test virologici) </a:t>
            </a:r>
          </a:p>
          <a:p>
            <a:pPr eaLnBrk="1" hangingPunct="1">
              <a:lnSpc>
                <a:spcPct val="90000"/>
              </a:lnSpc>
            </a:pPr>
            <a:r>
              <a:rPr lang="it-IT" sz="2400" smtClean="0">
                <a:solidFill>
                  <a:schemeClr val="bg1"/>
                </a:solidFill>
                <a:cs typeface="Arial" pitchFamily="34" charset="0"/>
              </a:rPr>
              <a:t>Ipotiroidismo (TSH, fT3, fT4)</a:t>
            </a:r>
          </a:p>
          <a:p>
            <a:pPr eaLnBrk="1" hangingPunct="1">
              <a:lnSpc>
                <a:spcPct val="90000"/>
              </a:lnSpc>
            </a:pPr>
            <a:endParaRPr lang="it-IT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it-IT" smtClean="0">
                <a:solidFill>
                  <a:srgbClr val="FFFF00"/>
                </a:solidFill>
              </a:rPr>
              <a:t>Indagini neuroradiologiche</a:t>
            </a:r>
            <a:r>
              <a:rPr lang="it-IT" sz="3600" b="1" smtClean="0">
                <a:solidFill>
                  <a:srgbClr val="FFFF00"/>
                </a:solidFill>
              </a:rPr>
              <a:t/>
            </a:r>
            <a:br>
              <a:rPr lang="it-IT" sz="3600" b="1" smtClean="0">
                <a:solidFill>
                  <a:srgbClr val="FFFF00"/>
                </a:solidFill>
              </a:rPr>
            </a:br>
            <a:r>
              <a:rPr lang="it-IT" sz="4000" b="1" smtClean="0">
                <a:solidFill>
                  <a:srgbClr val="FFFF00"/>
                </a:solidFill>
              </a:rPr>
              <a:t>TC Cranio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700213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it-IT" sz="2000" smtClean="0"/>
          </a:p>
          <a:p>
            <a:pPr eaLnBrk="1" hangingPunct="1"/>
            <a:r>
              <a:rPr lang="it-IT" sz="2400" smtClean="0">
                <a:solidFill>
                  <a:schemeClr val="bg1"/>
                </a:solidFill>
              </a:rPr>
              <a:t>Esame in urgenza</a:t>
            </a:r>
          </a:p>
          <a:p>
            <a:pPr eaLnBrk="1" hangingPunct="1"/>
            <a:r>
              <a:rPr lang="it-IT" sz="2400" smtClean="0">
                <a:solidFill>
                  <a:schemeClr val="bg1"/>
                </a:solidFill>
              </a:rPr>
              <a:t>Rapidità di esecuzione</a:t>
            </a:r>
          </a:p>
          <a:p>
            <a:pPr eaLnBrk="1" hangingPunct="1"/>
            <a:r>
              <a:rPr lang="it-IT" sz="2400" smtClean="0">
                <a:solidFill>
                  <a:schemeClr val="bg1"/>
                </a:solidFill>
              </a:rPr>
              <a:t>Diffusione sul territorio</a:t>
            </a:r>
          </a:p>
          <a:p>
            <a:pPr eaLnBrk="1" hangingPunct="1"/>
            <a:r>
              <a:rPr lang="it-IT" sz="2400" smtClean="0">
                <a:solidFill>
                  <a:schemeClr val="bg1"/>
                </a:solidFill>
              </a:rPr>
              <a:t>Da preferire in caso di: 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it-IT" sz="2400" smtClean="0">
                <a:solidFill>
                  <a:schemeClr val="bg1"/>
                </a:solidFill>
              </a:rPr>
              <a:t>trauma cerebrale acuto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it-IT" sz="2400" smtClean="0">
                <a:solidFill>
                  <a:schemeClr val="bg1"/>
                </a:solidFill>
              </a:rPr>
              <a:t>sospetto ictus per discriminare la natura ischemica o emorragica.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it-IT" sz="2400" smtClean="0">
                <a:solidFill>
                  <a:schemeClr val="bg1"/>
                </a:solidFill>
              </a:rPr>
              <a:t>Anomalie ossee e nella emorragia intraparenchimale o subaracnoidea.</a:t>
            </a:r>
          </a:p>
          <a:p>
            <a:pPr eaLnBrk="1" hangingPunct="1">
              <a:buFontTx/>
              <a:buNone/>
            </a:pPr>
            <a:endParaRPr lang="it-IT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-26988"/>
            <a:ext cx="7772400" cy="1143001"/>
          </a:xfrm>
        </p:spPr>
        <p:txBody>
          <a:bodyPr/>
          <a:lstStyle/>
          <a:p>
            <a:pPr eaLnBrk="1" hangingPunct="1"/>
            <a:r>
              <a:rPr lang="it-IT" smtClean="0">
                <a:solidFill>
                  <a:srgbClr val="FFFF00"/>
                </a:solidFill>
              </a:rPr>
              <a:t>Falsi negativi TC</a:t>
            </a:r>
          </a:p>
        </p:txBody>
      </p:sp>
      <p:sp>
        <p:nvSpPr>
          <p:cNvPr id="4" name="Rettangolo 3"/>
          <p:cNvSpPr/>
          <p:nvPr/>
        </p:nvSpPr>
        <p:spPr>
          <a:xfrm>
            <a:off x="971550" y="1052513"/>
            <a:ext cx="6408738" cy="52625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it-IT" b="1" dirty="0">
                <a:solidFill>
                  <a:schemeClr val="bg1"/>
                </a:solidFill>
              </a:rPr>
              <a:t>Cause cerebrovascolari</a:t>
            </a:r>
            <a:r>
              <a:rPr lang="it-IT" dirty="0">
                <a:solidFill>
                  <a:schemeClr val="bg1"/>
                </a:solidFill>
              </a:rPr>
              <a:t>: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it-IT" dirty="0">
                <a:solidFill>
                  <a:schemeClr val="bg1"/>
                </a:solidFill>
              </a:rPr>
              <a:t>Dissezione arteriosa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it-IT" dirty="0">
                <a:solidFill>
                  <a:schemeClr val="bg1"/>
                </a:solidFill>
              </a:rPr>
              <a:t>Trombosi dei seni venosi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it-IT" dirty="0" err="1">
                <a:solidFill>
                  <a:schemeClr val="bg1"/>
                </a:solidFill>
              </a:rPr>
              <a:t>Vasculiti</a:t>
            </a:r>
            <a:r>
              <a:rPr lang="it-IT" dirty="0">
                <a:solidFill>
                  <a:schemeClr val="bg1"/>
                </a:solidFill>
              </a:rPr>
              <a:t> del SNC</a:t>
            </a:r>
          </a:p>
          <a:p>
            <a:pPr>
              <a:buFont typeface="Arial" pitchFamily="34" charset="0"/>
              <a:buChar char="•"/>
              <a:defRPr/>
            </a:pPr>
            <a:endParaRPr lang="it-IT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it-IT" b="1" dirty="0">
                <a:solidFill>
                  <a:schemeClr val="bg1"/>
                </a:solidFill>
              </a:rPr>
              <a:t>Meningoencefaliti</a:t>
            </a:r>
          </a:p>
          <a:p>
            <a:pPr>
              <a:buFont typeface="Arial" pitchFamily="34" charset="0"/>
              <a:buChar char="•"/>
              <a:defRPr/>
            </a:pPr>
            <a:endParaRPr lang="it-IT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it-IT" b="1" dirty="0">
                <a:solidFill>
                  <a:schemeClr val="bg1"/>
                </a:solidFill>
              </a:rPr>
              <a:t>Tumori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it-IT" dirty="0">
                <a:solidFill>
                  <a:schemeClr val="bg1"/>
                </a:solidFill>
              </a:rPr>
              <a:t>Della fossa cranica posteriore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it-IT" dirty="0">
                <a:solidFill>
                  <a:schemeClr val="bg1"/>
                </a:solidFill>
              </a:rPr>
              <a:t>Dell’ ipofisi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it-IT" dirty="0" err="1">
                <a:solidFill>
                  <a:schemeClr val="bg1"/>
                </a:solidFill>
              </a:rPr>
              <a:t>Leptomeningei</a:t>
            </a:r>
            <a:endParaRPr lang="it-IT" dirty="0">
              <a:solidFill>
                <a:schemeClr val="bg1"/>
              </a:solidFill>
            </a:endParaRPr>
          </a:p>
          <a:p>
            <a:pPr>
              <a:defRPr/>
            </a:pPr>
            <a:endParaRPr lang="it-IT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it-IT" b="1" dirty="0">
                <a:solidFill>
                  <a:schemeClr val="bg1"/>
                </a:solidFill>
              </a:rPr>
              <a:t>Sindromi da </a:t>
            </a:r>
            <a:r>
              <a:rPr lang="it-IT" b="1" dirty="0" err="1">
                <a:solidFill>
                  <a:schemeClr val="bg1"/>
                </a:solidFill>
              </a:rPr>
              <a:t>ipo-</a:t>
            </a:r>
            <a:r>
              <a:rPr lang="it-IT" b="1" dirty="0">
                <a:solidFill>
                  <a:schemeClr val="bg1"/>
                </a:solidFill>
              </a:rPr>
              <a:t> e ipertensione endocranica.</a:t>
            </a:r>
          </a:p>
          <a:p>
            <a:pPr>
              <a:defRPr/>
            </a:pPr>
            <a:endParaRPr lang="it-I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it-IT" sz="4000" smtClean="0">
                <a:solidFill>
                  <a:srgbClr val="FFFF00"/>
                </a:solidFill>
              </a:rPr>
              <a:t>Indagini neuroradiologiche </a:t>
            </a:r>
            <a:r>
              <a:rPr lang="it-IT" sz="3600" b="1" smtClean="0">
                <a:solidFill>
                  <a:srgbClr val="FFFF00"/>
                </a:solidFill>
              </a:rPr>
              <a:t/>
            </a:r>
            <a:br>
              <a:rPr lang="it-IT" sz="3600" b="1" smtClean="0">
                <a:solidFill>
                  <a:srgbClr val="FFFF00"/>
                </a:solidFill>
              </a:rPr>
            </a:br>
            <a:r>
              <a:rPr lang="it-IT" sz="4000" b="1" smtClean="0">
                <a:solidFill>
                  <a:srgbClr val="FFFF00"/>
                </a:solidFill>
              </a:rPr>
              <a:t>RM encefalo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it-IT" sz="1800" smtClean="0"/>
              <a:t>			</a:t>
            </a:r>
            <a:r>
              <a:rPr lang="it-IT" sz="2800" b="1" i="1" smtClean="0">
                <a:solidFill>
                  <a:schemeClr val="bg1"/>
                </a:solidFill>
              </a:rPr>
              <a:t>Da preferire in caso di: </a:t>
            </a:r>
          </a:p>
          <a:p>
            <a:pPr eaLnBrk="1" hangingPunct="1">
              <a:buFontTx/>
              <a:buNone/>
            </a:pPr>
            <a:endParaRPr lang="it-IT" sz="2400" smtClean="0">
              <a:solidFill>
                <a:schemeClr val="bg1"/>
              </a:solidFill>
            </a:endParaRPr>
          </a:p>
          <a:p>
            <a:pPr eaLnBrk="1" hangingPunct="1"/>
            <a:r>
              <a:rPr lang="it-IT" sz="2400" smtClean="0">
                <a:solidFill>
                  <a:schemeClr val="bg1"/>
                </a:solidFill>
              </a:rPr>
              <a:t>studio della fossa cranica posteriore.</a:t>
            </a:r>
          </a:p>
          <a:p>
            <a:pPr eaLnBrk="1" hangingPunct="1"/>
            <a:r>
              <a:rPr lang="it-IT" sz="2400" smtClean="0">
                <a:solidFill>
                  <a:schemeClr val="bg1"/>
                </a:solidFill>
              </a:rPr>
              <a:t>lesioni cervico-midollari.</a:t>
            </a:r>
          </a:p>
          <a:p>
            <a:pPr eaLnBrk="1" hangingPunct="1"/>
            <a:r>
              <a:rPr lang="it-IT" sz="2400" smtClean="0">
                <a:solidFill>
                  <a:schemeClr val="bg1"/>
                </a:solidFill>
              </a:rPr>
              <a:t>ischemie in fase subacuta.</a:t>
            </a:r>
          </a:p>
          <a:p>
            <a:pPr eaLnBrk="1" hangingPunct="1"/>
            <a:r>
              <a:rPr lang="it-IT" sz="2400" smtClean="0">
                <a:solidFill>
                  <a:schemeClr val="bg1"/>
                </a:solidFill>
              </a:rPr>
              <a:t>anomalie della sostanza bianca.</a:t>
            </a:r>
          </a:p>
          <a:p>
            <a:pPr eaLnBrk="1" hangingPunct="1"/>
            <a:r>
              <a:rPr lang="it-IT" sz="2400" smtClean="0">
                <a:solidFill>
                  <a:schemeClr val="bg1"/>
                </a:solidFill>
              </a:rPr>
              <a:t>trombosi venose cerebrali.</a:t>
            </a:r>
          </a:p>
          <a:p>
            <a:pPr eaLnBrk="1" hangingPunct="1"/>
            <a:r>
              <a:rPr lang="it-IT" sz="2400" smtClean="0">
                <a:solidFill>
                  <a:schemeClr val="bg1"/>
                </a:solidFill>
              </a:rPr>
              <a:t>malformazioni vascolari.</a:t>
            </a:r>
          </a:p>
          <a:p>
            <a:pPr eaLnBrk="1" hangingPunct="1"/>
            <a:r>
              <a:rPr lang="it-IT" sz="2400" smtClean="0">
                <a:solidFill>
                  <a:schemeClr val="bg1"/>
                </a:solidFill>
              </a:rPr>
              <a:t>patologia meningea.</a:t>
            </a:r>
          </a:p>
          <a:p>
            <a:pPr eaLnBrk="1" hangingPunct="1"/>
            <a:r>
              <a:rPr lang="it-IT" sz="2400" smtClean="0">
                <a:solidFill>
                  <a:schemeClr val="bg1"/>
                </a:solidFill>
              </a:rPr>
              <a:t>encefaliti e ascessi cerebrali.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it-IT" sz="2800" b="1" smtClean="0">
                <a:solidFill>
                  <a:srgbClr val="FFFF00"/>
                </a:solidFill>
              </a:rPr>
              <a:t>Ecocolordoppler dei tronchi sovraortici e transcranico </a:t>
            </a:r>
            <a:r>
              <a:rPr lang="it-IT" sz="2800" smtClean="0">
                <a:solidFill>
                  <a:srgbClr val="FFFF00"/>
                </a:solidFill>
              </a:rPr>
              <a:t/>
            </a:r>
            <a:br>
              <a:rPr lang="it-IT" sz="2800" smtClean="0">
                <a:solidFill>
                  <a:srgbClr val="FFFF00"/>
                </a:solidFill>
              </a:rPr>
            </a:br>
            <a:endParaRPr lang="it-IT" sz="2800" smtClean="0">
              <a:solidFill>
                <a:srgbClr val="FFFF00"/>
              </a:solidFill>
            </a:endParaRP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125538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it-IT" sz="2000" dirty="0" smtClean="0"/>
          </a:p>
          <a:p>
            <a:pPr eaLnBrk="1" hangingPunct="1">
              <a:defRPr/>
            </a:pPr>
            <a:endParaRPr lang="it-IT" sz="2000" dirty="0" smtClean="0"/>
          </a:p>
          <a:p>
            <a:pPr algn="just" eaLnBrk="1" hangingPunct="1">
              <a:lnSpc>
                <a:spcPct val="150000"/>
              </a:lnSpc>
              <a:defRPr/>
            </a:pPr>
            <a:r>
              <a:rPr lang="it-IT" sz="2000" dirty="0" smtClean="0">
                <a:solidFill>
                  <a:schemeClr val="accent3"/>
                </a:solidFill>
              </a:rPr>
              <a:t>Metodiche utili nel sospetto di patologie vascolari </a:t>
            </a:r>
            <a:r>
              <a:rPr lang="it-IT" sz="2000" dirty="0" err="1" smtClean="0">
                <a:solidFill>
                  <a:schemeClr val="accent3"/>
                </a:solidFill>
              </a:rPr>
              <a:t>intra</a:t>
            </a:r>
            <a:r>
              <a:rPr lang="it-IT" sz="2000" dirty="0" smtClean="0">
                <a:solidFill>
                  <a:schemeClr val="accent3"/>
                </a:solidFill>
              </a:rPr>
              <a:t> ed extracraniche, in particolare nel sospetto di una dissecazione. </a:t>
            </a:r>
            <a:br>
              <a:rPr lang="it-IT" sz="2000" dirty="0" smtClean="0">
                <a:solidFill>
                  <a:schemeClr val="accent3"/>
                </a:solidFill>
              </a:rPr>
            </a:br>
            <a:r>
              <a:rPr lang="it-IT" sz="2000" dirty="0" smtClean="0">
                <a:solidFill>
                  <a:schemeClr val="accent3"/>
                </a:solidFill>
              </a:rPr>
              <a:t>L'impiego di esami come l'</a:t>
            </a:r>
            <a:r>
              <a:rPr lang="it-IT" sz="2000" dirty="0" err="1" smtClean="0">
                <a:solidFill>
                  <a:schemeClr val="accent3"/>
                </a:solidFill>
              </a:rPr>
              <a:t>angio-RM</a:t>
            </a:r>
            <a:r>
              <a:rPr lang="it-IT" sz="2000" dirty="0" smtClean="0">
                <a:solidFill>
                  <a:schemeClr val="accent3"/>
                </a:solidFill>
              </a:rPr>
              <a:t> o ad un'angiografia cerebrale deve essere riservato ad un approfondimento diagnostico nel sospetto di anomalie vascolari quali aneurismi, malformazioni </a:t>
            </a:r>
            <a:r>
              <a:rPr lang="it-IT" sz="2000" dirty="0" err="1" smtClean="0">
                <a:solidFill>
                  <a:schemeClr val="accent3"/>
                </a:solidFill>
              </a:rPr>
              <a:t>artero-venose</a:t>
            </a:r>
            <a:r>
              <a:rPr lang="it-IT" sz="2000" dirty="0" smtClean="0">
                <a:solidFill>
                  <a:schemeClr val="accent3"/>
                </a:solidFill>
              </a:rPr>
              <a:t>, stenosi extra- ed </a:t>
            </a:r>
            <a:r>
              <a:rPr lang="it-IT" sz="2000" dirty="0" err="1" smtClean="0">
                <a:solidFill>
                  <a:schemeClr val="accent3"/>
                </a:solidFill>
              </a:rPr>
              <a:t>incraniche</a:t>
            </a:r>
            <a:r>
              <a:rPr lang="it-IT" sz="2000" dirty="0" smtClean="0">
                <a:solidFill>
                  <a:schemeClr val="accent3"/>
                </a:solidFill>
              </a:rPr>
              <a:t>, occlusioni e </a:t>
            </a:r>
            <a:r>
              <a:rPr lang="it-IT" sz="2000" b="1" dirty="0" smtClean="0">
                <a:solidFill>
                  <a:schemeClr val="accent3"/>
                </a:solidFill>
              </a:rPr>
              <a:t>dissecazioni</a:t>
            </a:r>
            <a:r>
              <a:rPr lang="it-IT" sz="2000" dirty="0" smtClean="0">
                <a:solidFill>
                  <a:schemeClr val="accent3"/>
                </a:solidFill>
              </a:rPr>
              <a:t>.</a:t>
            </a:r>
          </a:p>
          <a:p>
            <a:pPr eaLnBrk="1" hangingPunct="1">
              <a:defRPr/>
            </a:pPr>
            <a:endParaRPr lang="it-IT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it-IT" sz="3200" smtClean="0">
                <a:solidFill>
                  <a:srgbClr val="FFFF00"/>
                </a:solidFill>
              </a:rPr>
              <a:t>Esami strumentali</a:t>
            </a:r>
            <a:br>
              <a:rPr lang="it-IT" sz="3200" smtClean="0">
                <a:solidFill>
                  <a:srgbClr val="FFFF00"/>
                </a:solidFill>
              </a:rPr>
            </a:br>
            <a:r>
              <a:rPr lang="it-IT" sz="3200" smtClean="0">
                <a:solidFill>
                  <a:srgbClr val="FFFF00"/>
                </a:solidFill>
              </a:rPr>
              <a:t>Neurofisiologia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algn="just" eaLnBrk="1" hangingPunct="1">
              <a:lnSpc>
                <a:spcPct val="150000"/>
              </a:lnSpc>
              <a:buFontTx/>
              <a:buNone/>
            </a:pPr>
            <a:r>
              <a:rPr lang="it-IT" sz="2400" smtClean="0">
                <a:solidFill>
                  <a:srgbClr val="FFFFFF"/>
                </a:solidFill>
              </a:rPr>
              <a:t>L'EEG </a:t>
            </a:r>
          </a:p>
          <a:p>
            <a:pPr algn="just" eaLnBrk="1" hangingPunct="1">
              <a:lnSpc>
                <a:spcPct val="150000"/>
              </a:lnSpc>
            </a:pPr>
            <a:r>
              <a:rPr lang="it-IT" sz="2400" smtClean="0">
                <a:solidFill>
                  <a:srgbClr val="FFFFFF"/>
                </a:solidFill>
              </a:rPr>
              <a:t>Non indicato  nella valutazione di routine del paziente con cefalea.</a:t>
            </a:r>
          </a:p>
          <a:p>
            <a:pPr algn="just" eaLnBrk="1" hangingPunct="1">
              <a:lnSpc>
                <a:spcPct val="150000"/>
              </a:lnSpc>
            </a:pPr>
            <a:r>
              <a:rPr lang="it-IT" sz="2400" smtClean="0">
                <a:solidFill>
                  <a:srgbClr val="FFFFFF"/>
                </a:solidFill>
              </a:rPr>
              <a:t>Utile nei soggetti che presentano sintomi neurologici associati, che suggeriscono un disturbo epilettico.</a:t>
            </a:r>
          </a:p>
          <a:p>
            <a:pPr algn="just" eaLnBrk="1" hangingPunct="1">
              <a:lnSpc>
                <a:spcPct val="150000"/>
              </a:lnSpc>
            </a:pPr>
            <a:endParaRPr lang="it-IT" sz="240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/>
          <p:cNvSpPr>
            <a:spLocks noGrp="1"/>
          </p:cNvSpPr>
          <p:nvPr>
            <p:ph type="title"/>
          </p:nvPr>
        </p:nvSpPr>
        <p:spPr>
          <a:xfrm>
            <a:off x="611188" y="260350"/>
            <a:ext cx="8137525" cy="1296988"/>
          </a:xfrm>
          <a:ln>
            <a:solidFill>
              <a:srgbClr val="FFFF00"/>
            </a:solidFill>
          </a:ln>
        </p:spPr>
        <p:txBody>
          <a:bodyPr/>
          <a:lstStyle/>
          <a:p>
            <a:r>
              <a:rPr lang="it-IT" sz="3600" b="1" smtClean="0">
                <a:solidFill>
                  <a:srgbClr val="FFFF00"/>
                </a:solidFill>
              </a:rPr>
              <a:t>Emicrania senz’aura</a:t>
            </a:r>
            <a:r>
              <a:rPr lang="it-IT" sz="4000" b="1" smtClean="0">
                <a:solidFill>
                  <a:srgbClr val="FFFF00"/>
                </a:solidFill>
              </a:rPr>
              <a:t/>
            </a:r>
            <a:br>
              <a:rPr lang="it-IT" sz="4000" b="1" smtClean="0">
                <a:solidFill>
                  <a:srgbClr val="FFFF00"/>
                </a:solidFill>
              </a:rPr>
            </a:br>
            <a:r>
              <a:rPr lang="it-IT" sz="4000" b="1" smtClean="0">
                <a:solidFill>
                  <a:srgbClr val="FFFF00"/>
                </a:solidFill>
              </a:rPr>
              <a:t> </a:t>
            </a:r>
            <a:r>
              <a:rPr lang="it-IT" sz="3600" smtClean="0">
                <a:solidFill>
                  <a:srgbClr val="FFFF00"/>
                </a:solidFill>
              </a:rPr>
              <a:t>Criteri diagnostici IHS-II</a:t>
            </a:r>
            <a:endParaRPr lang="it-IT" smtClean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5800" y="1484313"/>
            <a:ext cx="7772400" cy="4114800"/>
          </a:xfrm>
        </p:spPr>
        <p:txBody>
          <a:bodyPr/>
          <a:lstStyle/>
          <a:p>
            <a:pPr>
              <a:buFontTx/>
              <a:buNone/>
              <a:defRPr/>
            </a:pPr>
            <a:endParaRPr lang="it-IT" sz="2000" b="1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lphaUcPeriod"/>
              <a:defRPr/>
            </a:pPr>
            <a:r>
              <a:rPr lang="it-IT" sz="2000" dirty="0" smtClean="0">
                <a:solidFill>
                  <a:schemeClr val="bg1"/>
                </a:solidFill>
              </a:rPr>
              <a:t>Almeno 5 attacchi</a:t>
            </a:r>
            <a:r>
              <a:rPr lang="it-IT" sz="2000" baseline="30000" dirty="0" smtClean="0">
                <a:solidFill>
                  <a:schemeClr val="bg1"/>
                </a:solidFill>
              </a:rPr>
              <a:t>1</a:t>
            </a:r>
            <a:r>
              <a:rPr lang="it-IT" sz="2000" dirty="0" smtClean="0">
                <a:solidFill>
                  <a:schemeClr val="bg1"/>
                </a:solidFill>
              </a:rPr>
              <a:t> che soddisfino i criteri B-D</a:t>
            </a:r>
          </a:p>
          <a:p>
            <a:pPr marL="457200" indent="-457200">
              <a:buFont typeface="+mj-lt"/>
              <a:buAutoNum type="alphaUcPeriod"/>
              <a:defRPr/>
            </a:pPr>
            <a:r>
              <a:rPr lang="it-IT" sz="2000" dirty="0" smtClean="0">
                <a:solidFill>
                  <a:schemeClr val="bg1"/>
                </a:solidFill>
              </a:rPr>
              <a:t>La cefalea dura 4-72 ore (non trattata o trattata senza successo)</a:t>
            </a:r>
            <a:r>
              <a:rPr lang="it-IT" sz="2000" baseline="30000" dirty="0" smtClean="0">
                <a:solidFill>
                  <a:schemeClr val="bg1"/>
                </a:solidFill>
              </a:rPr>
              <a:t>2;3;4</a:t>
            </a:r>
            <a:endParaRPr lang="it-IT" sz="2000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lphaUcPeriod"/>
              <a:defRPr/>
            </a:pPr>
            <a:r>
              <a:rPr lang="it-IT" sz="2000" dirty="0" smtClean="0">
                <a:solidFill>
                  <a:schemeClr val="bg1"/>
                </a:solidFill>
              </a:rPr>
              <a:t>La cefalea presenta almeno due delle seguenti caratteristiche:</a:t>
            </a:r>
          </a:p>
          <a:p>
            <a:pPr lvl="1">
              <a:defRPr/>
            </a:pPr>
            <a:r>
              <a:rPr lang="it-IT" sz="2000" dirty="0" smtClean="0">
                <a:solidFill>
                  <a:schemeClr val="bg1"/>
                </a:solidFill>
              </a:rPr>
              <a:t>localizzazione unilaterale</a:t>
            </a:r>
            <a:r>
              <a:rPr lang="it-IT" sz="2000" baseline="30000" dirty="0" smtClean="0">
                <a:solidFill>
                  <a:schemeClr val="bg1"/>
                </a:solidFill>
              </a:rPr>
              <a:t>5;6</a:t>
            </a:r>
            <a:endParaRPr lang="it-IT" sz="2000" dirty="0" smtClean="0">
              <a:solidFill>
                <a:schemeClr val="bg1"/>
              </a:solidFill>
            </a:endParaRPr>
          </a:p>
          <a:p>
            <a:pPr lvl="1">
              <a:defRPr/>
            </a:pPr>
            <a:r>
              <a:rPr lang="it-IT" sz="2000" dirty="0" smtClean="0">
                <a:solidFill>
                  <a:schemeClr val="bg1"/>
                </a:solidFill>
              </a:rPr>
              <a:t>tipo pulsante</a:t>
            </a:r>
            <a:r>
              <a:rPr lang="it-IT" sz="2000" baseline="30000" dirty="0" smtClean="0">
                <a:solidFill>
                  <a:schemeClr val="bg1"/>
                </a:solidFill>
              </a:rPr>
              <a:t>7</a:t>
            </a:r>
            <a:endParaRPr lang="it-IT" sz="2000" dirty="0" smtClean="0">
              <a:solidFill>
                <a:schemeClr val="bg1"/>
              </a:solidFill>
            </a:endParaRPr>
          </a:p>
          <a:p>
            <a:pPr lvl="1">
              <a:defRPr/>
            </a:pPr>
            <a:r>
              <a:rPr lang="it-IT" sz="2000" dirty="0" smtClean="0">
                <a:solidFill>
                  <a:schemeClr val="bg1"/>
                </a:solidFill>
              </a:rPr>
              <a:t>dolore con intensità media o forte</a:t>
            </a:r>
          </a:p>
          <a:p>
            <a:pPr lvl="1">
              <a:defRPr/>
            </a:pPr>
            <a:r>
              <a:rPr lang="it-IT" sz="2000" dirty="0" smtClean="0">
                <a:solidFill>
                  <a:schemeClr val="bg1"/>
                </a:solidFill>
              </a:rPr>
              <a:t>aggravata da o che limiti le attività fisiche di routine (per es., camminare, salire le scale)</a:t>
            </a:r>
          </a:p>
          <a:p>
            <a:pPr marL="457200" indent="-457200">
              <a:buFont typeface="+mj-lt"/>
              <a:buAutoNum type="alphaUcPeriod"/>
              <a:defRPr/>
            </a:pPr>
            <a:r>
              <a:rPr lang="it-IT" sz="2000" dirty="0" smtClean="0">
                <a:solidFill>
                  <a:schemeClr val="bg1"/>
                </a:solidFill>
              </a:rPr>
              <a:t>Alla cefalea si associa almeno una delle seguenti condizioni:</a:t>
            </a:r>
          </a:p>
          <a:p>
            <a:pPr lvl="1">
              <a:defRPr/>
            </a:pPr>
            <a:r>
              <a:rPr lang="it-IT" sz="2000" dirty="0" smtClean="0">
                <a:solidFill>
                  <a:schemeClr val="bg1"/>
                </a:solidFill>
              </a:rPr>
              <a:t>presenza di nausea e/o vomito</a:t>
            </a:r>
          </a:p>
          <a:p>
            <a:pPr lvl="1">
              <a:defRPr/>
            </a:pPr>
            <a:r>
              <a:rPr lang="it-IT" sz="2000" dirty="0" smtClean="0">
                <a:solidFill>
                  <a:schemeClr val="bg1"/>
                </a:solidFill>
              </a:rPr>
              <a:t>presenza di fotofobia e fonofobia</a:t>
            </a:r>
            <a:r>
              <a:rPr lang="it-IT" sz="2000" baseline="30000" dirty="0" smtClean="0">
                <a:solidFill>
                  <a:schemeClr val="bg1"/>
                </a:solidFill>
              </a:rPr>
              <a:t>8</a:t>
            </a:r>
            <a:endParaRPr lang="it-IT" sz="2000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lphaUcPeriod"/>
              <a:defRPr/>
            </a:pPr>
            <a:r>
              <a:rPr lang="it-IT" sz="2000" dirty="0" smtClean="0">
                <a:solidFill>
                  <a:schemeClr val="bg1"/>
                </a:solidFill>
              </a:rPr>
              <a:t>Non attribuita ad altra condizione o patologia</a:t>
            </a:r>
          </a:p>
          <a:p>
            <a:pPr>
              <a:defRPr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34975" y="360363"/>
            <a:ext cx="8458200" cy="1339850"/>
          </a:xfrm>
          <a:ln>
            <a:solidFill>
              <a:srgbClr val="FFFF00"/>
            </a:solidFill>
          </a:ln>
        </p:spPr>
        <p:txBody>
          <a:bodyPr/>
          <a:lstStyle/>
          <a:p>
            <a:pPr eaLnBrk="1" hangingPunct="1"/>
            <a:r>
              <a:rPr lang="it-IT" sz="3600" b="1" smtClean="0">
                <a:solidFill>
                  <a:srgbClr val="FFFF00"/>
                </a:solidFill>
              </a:rPr>
              <a:t/>
            </a:r>
            <a:br>
              <a:rPr lang="it-IT" sz="3600" b="1" smtClean="0">
                <a:solidFill>
                  <a:srgbClr val="FFFF00"/>
                </a:solidFill>
              </a:rPr>
            </a:br>
            <a:r>
              <a:rPr lang="it-IT" sz="3600" b="1" smtClean="0">
                <a:solidFill>
                  <a:srgbClr val="FFFF00"/>
                </a:solidFill>
              </a:rPr>
              <a:t>Cefalea di tipo tensivo episodica sporadica</a:t>
            </a:r>
            <a:r>
              <a:rPr lang="it-IT" sz="3600" b="1" smtClean="0"/>
              <a:t> </a:t>
            </a:r>
            <a:r>
              <a:rPr lang="it-IT" sz="3600" smtClean="0">
                <a:solidFill>
                  <a:srgbClr val="FFFF00"/>
                </a:solidFill>
              </a:rPr>
              <a:t>Criteri diagnostici IHS-II</a:t>
            </a:r>
            <a:r>
              <a:rPr lang="it-IT" sz="3600" smtClean="0"/>
              <a:t>  </a:t>
            </a:r>
            <a:br>
              <a:rPr lang="it-IT" sz="3600" smtClean="0"/>
            </a:br>
            <a:r>
              <a:rPr lang="it-IT" sz="3600" smtClean="0"/>
              <a:t> 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Times New Roman" pitchFamily="18" charset="0"/>
              <a:buAutoNum type="alphaUcPeriod"/>
            </a:pPr>
            <a:r>
              <a:rPr lang="it-IT" sz="2000" smtClean="0">
                <a:solidFill>
                  <a:schemeClr val="bg1"/>
                </a:solidFill>
              </a:rPr>
              <a:t>Almeno 10 episodi che si verifichino in media &lt;1 giorno al mese (&lt;12 giorni all’anno) e che soddisfino i criteri B-D</a:t>
            </a:r>
          </a:p>
          <a:p>
            <a:pPr>
              <a:buFont typeface="Times New Roman" pitchFamily="18" charset="0"/>
              <a:buAutoNum type="alphaUcPeriod"/>
            </a:pPr>
            <a:r>
              <a:rPr lang="it-IT" sz="2000" smtClean="0">
                <a:solidFill>
                  <a:schemeClr val="bg1"/>
                </a:solidFill>
              </a:rPr>
              <a:t>La cefalea dura da 30 minuti a 7 giorni</a:t>
            </a:r>
          </a:p>
          <a:p>
            <a:pPr>
              <a:buFont typeface="Times New Roman" pitchFamily="18" charset="0"/>
              <a:buAutoNum type="alphaUcPeriod"/>
            </a:pPr>
            <a:r>
              <a:rPr lang="it-IT" sz="2000" smtClean="0">
                <a:solidFill>
                  <a:schemeClr val="bg1"/>
                </a:solidFill>
              </a:rPr>
              <a:t>La cefalea presenta almeno due delle seguenti caratteristiche:</a:t>
            </a:r>
          </a:p>
          <a:p>
            <a:pPr lvl="1"/>
            <a:r>
              <a:rPr lang="it-IT" sz="2000" smtClean="0">
                <a:solidFill>
                  <a:schemeClr val="bg1"/>
                </a:solidFill>
              </a:rPr>
              <a:t>localizzazione bilaterale</a:t>
            </a:r>
          </a:p>
          <a:p>
            <a:pPr lvl="1"/>
            <a:r>
              <a:rPr lang="it-IT" sz="2000" smtClean="0">
                <a:solidFill>
                  <a:schemeClr val="bg1"/>
                </a:solidFill>
              </a:rPr>
              <a:t>qualità gravativo-costrittiva (non pulsante)</a:t>
            </a:r>
          </a:p>
          <a:p>
            <a:pPr lvl="1"/>
            <a:r>
              <a:rPr lang="it-IT" sz="2000" smtClean="0">
                <a:solidFill>
                  <a:schemeClr val="bg1"/>
                </a:solidFill>
              </a:rPr>
              <a:t>intensità lieve o media</a:t>
            </a:r>
          </a:p>
          <a:p>
            <a:pPr lvl="1"/>
            <a:r>
              <a:rPr lang="it-IT" sz="2000" smtClean="0">
                <a:solidFill>
                  <a:schemeClr val="bg1"/>
                </a:solidFill>
              </a:rPr>
              <a:t>non è aggravata dall’attività fisica di routine, come camminare o salire le scale</a:t>
            </a:r>
          </a:p>
          <a:p>
            <a:pPr>
              <a:buFont typeface="Times New Roman" pitchFamily="18" charset="0"/>
              <a:buAutoNum type="alphaUcPeriod"/>
            </a:pPr>
            <a:r>
              <a:rPr lang="it-IT" sz="2000" smtClean="0">
                <a:solidFill>
                  <a:schemeClr val="bg1"/>
                </a:solidFill>
              </a:rPr>
              <a:t>Si verificano entrambe le seguenti condizioni:</a:t>
            </a:r>
          </a:p>
          <a:p>
            <a:pPr lvl="1"/>
            <a:r>
              <a:rPr lang="it-IT" sz="2000" smtClean="0">
                <a:solidFill>
                  <a:schemeClr val="bg1"/>
                </a:solidFill>
              </a:rPr>
              <a:t>assenza di nausea e vomito (può manifestarsi anoressia)</a:t>
            </a:r>
          </a:p>
          <a:p>
            <a:pPr lvl="1"/>
            <a:r>
              <a:rPr lang="it-IT" sz="2000" smtClean="0">
                <a:solidFill>
                  <a:schemeClr val="bg1"/>
                </a:solidFill>
              </a:rPr>
              <a:t>può essere presente fotofobia oppure fonofobia, ma non entrambe</a:t>
            </a:r>
          </a:p>
          <a:p>
            <a:pPr>
              <a:buFont typeface="Times New Roman" pitchFamily="18" charset="0"/>
              <a:buAutoNum type="alphaUcPeriod"/>
            </a:pPr>
            <a:r>
              <a:rPr lang="it-IT" sz="2000" smtClean="0">
                <a:solidFill>
                  <a:schemeClr val="bg1"/>
                </a:solidFill>
              </a:rPr>
              <a:t>Non attribuita ad altra condizione o patologia</a:t>
            </a:r>
            <a:r>
              <a:rPr lang="it-IT" sz="2000" baseline="30000" smtClean="0">
                <a:solidFill>
                  <a:schemeClr val="bg1"/>
                </a:solidFill>
              </a:rPr>
              <a:t>1</a:t>
            </a:r>
            <a:endParaRPr lang="it-IT" sz="2000" smtClean="0">
              <a:solidFill>
                <a:schemeClr val="bg1"/>
              </a:solidFill>
            </a:endParaRPr>
          </a:p>
          <a:p>
            <a:pPr algn="ctr" eaLnBrk="1" hangingPunct="1">
              <a:buFontTx/>
              <a:buAutoNum type="alphaUcPeriod"/>
            </a:pPr>
            <a:endParaRPr lang="it-IT" sz="20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569325" cy="1295400"/>
          </a:xfrm>
          <a:ln>
            <a:solidFill>
              <a:srgbClr val="FFFF00"/>
            </a:solidFill>
          </a:ln>
        </p:spPr>
        <p:txBody>
          <a:bodyPr/>
          <a:lstStyle/>
          <a:p>
            <a:pPr eaLnBrk="1" hangingPunct="1"/>
            <a:r>
              <a:rPr lang="it-IT" sz="3600" b="1" smtClean="0">
                <a:solidFill>
                  <a:srgbClr val="FFFF00"/>
                </a:solidFill>
              </a:rPr>
              <a:t/>
            </a:r>
            <a:br>
              <a:rPr lang="it-IT" sz="3600" b="1" smtClean="0">
                <a:solidFill>
                  <a:srgbClr val="FFFF00"/>
                </a:solidFill>
              </a:rPr>
            </a:br>
            <a:r>
              <a:rPr lang="it-IT" sz="3600" b="1" smtClean="0">
                <a:solidFill>
                  <a:srgbClr val="FFFF00"/>
                </a:solidFill>
              </a:rPr>
              <a:t>Cefalea di tipo tensivo episodica frequente</a:t>
            </a:r>
            <a:r>
              <a:rPr lang="it-IT" sz="3600" smtClean="0"/>
              <a:t> </a:t>
            </a:r>
            <a:br>
              <a:rPr lang="it-IT" sz="3600" smtClean="0"/>
            </a:br>
            <a:r>
              <a:rPr lang="it-IT" sz="3600" smtClean="0"/>
              <a:t> </a:t>
            </a:r>
            <a:r>
              <a:rPr lang="it-IT" sz="3600" smtClean="0">
                <a:solidFill>
                  <a:srgbClr val="FFFF00"/>
                </a:solidFill>
              </a:rPr>
              <a:t>Criteri diagnostici IHS-II</a:t>
            </a:r>
            <a:r>
              <a:rPr lang="it-IT" sz="3600" smtClean="0"/>
              <a:t> </a:t>
            </a:r>
            <a:br>
              <a:rPr lang="it-IT" sz="3600" smtClean="0"/>
            </a:br>
            <a:endParaRPr lang="it-IT" sz="3600" smtClean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28775"/>
            <a:ext cx="7772400" cy="4114800"/>
          </a:xfrm>
        </p:spPr>
        <p:txBody>
          <a:bodyPr/>
          <a:lstStyle/>
          <a:p>
            <a:pPr marL="457200" indent="-457200">
              <a:buFont typeface="+mj-lt"/>
              <a:buAutoNum type="alphaUcPeriod"/>
              <a:defRPr/>
            </a:pPr>
            <a:r>
              <a:rPr lang="it-IT" sz="2000" dirty="0" smtClean="0">
                <a:solidFill>
                  <a:schemeClr val="bg1"/>
                </a:solidFill>
              </a:rPr>
              <a:t>Almeno 10 episodi che si verifichino ≥1, ma &lt;15 giorni al mese per almeno 3 mesi (≥12 e &lt;180 giorni all’anno) e che soddisfino i criteri B-D</a:t>
            </a:r>
          </a:p>
          <a:p>
            <a:pPr marL="457200" indent="-457200">
              <a:buFont typeface="+mj-lt"/>
              <a:buAutoNum type="alphaUcPeriod"/>
              <a:defRPr/>
            </a:pPr>
            <a:r>
              <a:rPr lang="it-IT" sz="2000" dirty="0" smtClean="0">
                <a:solidFill>
                  <a:schemeClr val="bg1"/>
                </a:solidFill>
              </a:rPr>
              <a:t>La cefalea ha una durata compresa fra 30 minuti e 7 giorni</a:t>
            </a:r>
          </a:p>
          <a:p>
            <a:pPr marL="457200" indent="-457200">
              <a:buFont typeface="+mj-lt"/>
              <a:buAutoNum type="alphaUcPeriod"/>
              <a:defRPr/>
            </a:pPr>
            <a:r>
              <a:rPr lang="it-IT" sz="2000" dirty="0" smtClean="0">
                <a:solidFill>
                  <a:schemeClr val="bg1"/>
                </a:solidFill>
              </a:rPr>
              <a:t>La cefalea presenta almeno due delle seguenti caratteristiche:</a:t>
            </a:r>
          </a:p>
          <a:p>
            <a:pPr lvl="1">
              <a:defRPr/>
            </a:pPr>
            <a:r>
              <a:rPr lang="it-IT" sz="2000" dirty="0" smtClean="0">
                <a:solidFill>
                  <a:schemeClr val="bg1"/>
                </a:solidFill>
              </a:rPr>
              <a:t>localizzazione bilaterale</a:t>
            </a:r>
          </a:p>
          <a:p>
            <a:pPr lvl="1">
              <a:defRPr/>
            </a:pPr>
            <a:r>
              <a:rPr lang="it-IT" sz="2000" dirty="0" smtClean="0">
                <a:solidFill>
                  <a:schemeClr val="bg1"/>
                </a:solidFill>
              </a:rPr>
              <a:t>qualità </a:t>
            </a:r>
            <a:r>
              <a:rPr lang="it-IT" sz="2000" dirty="0" err="1" smtClean="0">
                <a:solidFill>
                  <a:schemeClr val="bg1"/>
                </a:solidFill>
              </a:rPr>
              <a:t>gravativo-costrittiva</a:t>
            </a:r>
            <a:r>
              <a:rPr lang="it-IT" sz="2000" dirty="0" smtClean="0">
                <a:solidFill>
                  <a:schemeClr val="bg1"/>
                </a:solidFill>
              </a:rPr>
              <a:t> (non pulsante)</a:t>
            </a:r>
          </a:p>
          <a:p>
            <a:pPr lvl="1">
              <a:defRPr/>
            </a:pPr>
            <a:r>
              <a:rPr lang="it-IT" sz="2000" dirty="0" smtClean="0">
                <a:solidFill>
                  <a:schemeClr val="bg1"/>
                </a:solidFill>
              </a:rPr>
              <a:t>intensità lieve o media</a:t>
            </a:r>
          </a:p>
          <a:p>
            <a:pPr lvl="1">
              <a:defRPr/>
            </a:pPr>
            <a:r>
              <a:rPr lang="it-IT" sz="2000" dirty="0" smtClean="0">
                <a:solidFill>
                  <a:schemeClr val="bg1"/>
                </a:solidFill>
              </a:rPr>
              <a:t>non è aggravata dall’attività fisica di routine, come camminare o salire le scale</a:t>
            </a:r>
          </a:p>
          <a:p>
            <a:pPr marL="457200" indent="-457200">
              <a:buFont typeface="+mj-lt"/>
              <a:buAutoNum type="alphaUcPeriod"/>
              <a:defRPr/>
            </a:pPr>
            <a:r>
              <a:rPr lang="it-IT" sz="2000" dirty="0" smtClean="0">
                <a:solidFill>
                  <a:schemeClr val="bg1"/>
                </a:solidFill>
              </a:rPr>
              <a:t>Si verificano entrambe le seguenti condizioni:</a:t>
            </a:r>
          </a:p>
          <a:p>
            <a:pPr lvl="1">
              <a:defRPr/>
            </a:pPr>
            <a:r>
              <a:rPr lang="it-IT" sz="2000" dirty="0" smtClean="0">
                <a:solidFill>
                  <a:schemeClr val="bg1"/>
                </a:solidFill>
              </a:rPr>
              <a:t>assenza di nausea e vomito (può manifestarsi anoressia)</a:t>
            </a:r>
          </a:p>
          <a:p>
            <a:pPr lvl="1">
              <a:defRPr/>
            </a:pPr>
            <a:r>
              <a:rPr lang="it-IT" sz="2000" dirty="0" smtClean="0">
                <a:solidFill>
                  <a:schemeClr val="bg1"/>
                </a:solidFill>
              </a:rPr>
              <a:t>può essere presente fotofobia oppure fonofobia, ma non entrambe</a:t>
            </a:r>
          </a:p>
          <a:p>
            <a:pPr marL="457200" indent="-457200">
              <a:buFont typeface="+mj-lt"/>
              <a:buAutoNum type="alphaUcPeriod"/>
              <a:defRPr/>
            </a:pPr>
            <a:r>
              <a:rPr lang="it-IT" sz="2000" dirty="0" smtClean="0">
                <a:solidFill>
                  <a:schemeClr val="bg1"/>
                </a:solidFill>
              </a:rPr>
              <a:t>Non attribuita ad altra condizione o patologia</a:t>
            </a:r>
            <a:r>
              <a:rPr lang="it-IT" sz="2000" baseline="30000" dirty="0" smtClean="0">
                <a:solidFill>
                  <a:schemeClr val="bg1"/>
                </a:solidFill>
              </a:rPr>
              <a:t>1</a:t>
            </a:r>
            <a:endParaRPr lang="it-IT" sz="20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it-IT" sz="1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1368425"/>
          </a:xfrm>
          <a:ln>
            <a:solidFill>
              <a:srgbClr val="FFFF00"/>
            </a:solidFill>
          </a:ln>
        </p:spPr>
        <p:txBody>
          <a:bodyPr/>
          <a:lstStyle/>
          <a:p>
            <a:pPr eaLnBrk="1" hangingPunct="1"/>
            <a:r>
              <a:rPr lang="it-IT" sz="4000" b="1" smtClean="0">
                <a:solidFill>
                  <a:srgbClr val="FFFF00"/>
                </a:solidFill>
              </a:rPr>
              <a:t>Emicrania cronica</a:t>
            </a:r>
            <a:br>
              <a:rPr lang="it-IT" sz="4000" b="1" smtClean="0">
                <a:solidFill>
                  <a:srgbClr val="FFFF00"/>
                </a:solidFill>
              </a:rPr>
            </a:br>
            <a:r>
              <a:rPr lang="it-IT" sz="4000" smtClean="0">
                <a:solidFill>
                  <a:srgbClr val="FFFF00"/>
                </a:solidFill>
              </a:rPr>
              <a:t> Criteri diagnostici IHS-II</a:t>
            </a:r>
            <a:r>
              <a:rPr lang="it-IT" sz="4000" smtClean="0"/>
              <a:t> </a:t>
            </a:r>
            <a:endParaRPr lang="it-IT" sz="4000" smtClean="0">
              <a:solidFill>
                <a:srgbClr val="FFFF0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981200"/>
            <a:ext cx="864235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it-IT" sz="2400" smtClean="0">
                <a:solidFill>
                  <a:srgbClr val="FFFF00"/>
                </a:solidFill>
              </a:rPr>
              <a:t>Cefalea di tipo emicranico che si manifesta per almeno 15 giorni/mese da più di 3 mesi, in assenza di uso eccessivo di farmaci.</a:t>
            </a:r>
          </a:p>
          <a:p>
            <a:pPr algn="ctr" eaLnBrk="1" hangingPunct="1">
              <a:buFontTx/>
              <a:buNone/>
            </a:pPr>
            <a:endParaRPr lang="it-IT" sz="2400" b="1" smtClean="0">
              <a:solidFill>
                <a:schemeClr val="bg1"/>
              </a:solidFill>
            </a:endParaRPr>
          </a:p>
          <a:p>
            <a:pPr algn="ctr" eaLnBrk="1" hangingPunct="1">
              <a:buFontTx/>
              <a:buNone/>
            </a:pPr>
            <a:r>
              <a:rPr lang="it-IT" sz="2400" b="1" smtClean="0">
                <a:solidFill>
                  <a:schemeClr val="bg1"/>
                </a:solidFill>
              </a:rPr>
              <a:t>Criteri diagnostici:</a:t>
            </a:r>
          </a:p>
          <a:p>
            <a:pPr eaLnBrk="1" hangingPunct="1">
              <a:buFontTx/>
              <a:buAutoNum type="alphaUcPeriod"/>
            </a:pPr>
            <a:r>
              <a:rPr lang="it-IT" sz="2400" smtClean="0">
                <a:solidFill>
                  <a:schemeClr val="bg1"/>
                </a:solidFill>
              </a:rPr>
              <a:t>Cefalea che soddisfi i criteri C e D per 1.1 </a:t>
            </a:r>
            <a:r>
              <a:rPr lang="it-IT" sz="2400" b="1" smtClean="0">
                <a:solidFill>
                  <a:schemeClr val="bg1"/>
                </a:solidFill>
              </a:rPr>
              <a:t>Emicrania senza aura</a:t>
            </a:r>
            <a:r>
              <a:rPr lang="it-IT" sz="2400" smtClean="0">
                <a:solidFill>
                  <a:schemeClr val="bg1"/>
                </a:solidFill>
              </a:rPr>
              <a:t> per ≥15 giorni/mese da &gt;3 mesi.</a:t>
            </a:r>
          </a:p>
          <a:p>
            <a:pPr eaLnBrk="1" hangingPunct="1">
              <a:lnSpc>
                <a:spcPct val="200000"/>
              </a:lnSpc>
              <a:buFontTx/>
              <a:buAutoNum type="alphaUcPeriod"/>
            </a:pPr>
            <a:r>
              <a:rPr lang="it-IT" sz="2400" smtClean="0">
                <a:solidFill>
                  <a:schemeClr val="bg1"/>
                </a:solidFill>
              </a:rPr>
              <a:t>Non attribuita ad altra condizione o patologia</a:t>
            </a:r>
            <a:r>
              <a:rPr lang="it-IT" sz="2400" baseline="30000" smtClean="0">
                <a:solidFill>
                  <a:schemeClr val="bg1"/>
                </a:solidFill>
              </a:rPr>
              <a:t>1;2</a:t>
            </a:r>
            <a:endParaRPr lang="it-IT" sz="2400" smtClean="0">
              <a:solidFill>
                <a:schemeClr val="bg1"/>
              </a:solidFill>
            </a:endParaRPr>
          </a:p>
          <a:p>
            <a:pPr eaLnBrk="1" hangingPunct="1"/>
            <a:endParaRPr lang="it-IT" i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360363"/>
            <a:ext cx="7415212" cy="1412875"/>
          </a:xfrm>
          <a:ln>
            <a:solidFill>
              <a:srgbClr val="FFFF00"/>
            </a:solidFill>
          </a:ln>
        </p:spPr>
        <p:txBody>
          <a:bodyPr/>
          <a:lstStyle/>
          <a:p>
            <a:pPr eaLnBrk="1" hangingPunct="1"/>
            <a:r>
              <a:rPr lang="it-IT" sz="3600" b="1" smtClean="0">
                <a:solidFill>
                  <a:srgbClr val="FFFF00"/>
                </a:solidFill>
              </a:rPr>
              <a:t/>
            </a:r>
            <a:br>
              <a:rPr lang="it-IT" sz="3600" b="1" smtClean="0">
                <a:solidFill>
                  <a:srgbClr val="FFFF00"/>
                </a:solidFill>
              </a:rPr>
            </a:br>
            <a:r>
              <a:rPr lang="it-IT" sz="3600" b="1" smtClean="0">
                <a:solidFill>
                  <a:srgbClr val="FFFF00"/>
                </a:solidFill>
              </a:rPr>
              <a:t>Cefalea di tipo tensivo cronica</a:t>
            </a:r>
            <a:br>
              <a:rPr lang="it-IT" sz="3600" b="1" smtClean="0">
                <a:solidFill>
                  <a:srgbClr val="FFFF00"/>
                </a:solidFill>
              </a:rPr>
            </a:br>
            <a:r>
              <a:rPr lang="it-IT" sz="3200" smtClean="0">
                <a:solidFill>
                  <a:srgbClr val="FFFF00"/>
                </a:solidFill>
              </a:rPr>
              <a:t>Criteri diagnostici IHS-II</a:t>
            </a:r>
            <a:r>
              <a:rPr lang="it-IT" sz="2800" smtClean="0"/>
              <a:t> </a:t>
            </a:r>
            <a:r>
              <a:rPr lang="it-IT" smtClean="0"/>
              <a:t> </a:t>
            </a:r>
            <a:br>
              <a:rPr lang="it-IT" smtClean="0"/>
            </a:br>
            <a:endParaRPr lang="it-IT" smtClean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44675"/>
            <a:ext cx="7772400" cy="4114800"/>
          </a:xfrm>
        </p:spPr>
        <p:txBody>
          <a:bodyPr/>
          <a:lstStyle/>
          <a:p>
            <a:pPr marL="457200" indent="-457200">
              <a:buFont typeface="+mj-lt"/>
              <a:buAutoNum type="alphaUcPeriod"/>
              <a:defRPr/>
            </a:pPr>
            <a:r>
              <a:rPr lang="it-IT" sz="2000" dirty="0" smtClean="0">
                <a:solidFill>
                  <a:schemeClr val="bg1"/>
                </a:solidFill>
              </a:rPr>
              <a:t>La cefalea è presente ≥15 giorni al mese da &gt;3 mesi (≥180 giorni all’anno)</a:t>
            </a:r>
            <a:r>
              <a:rPr lang="it-IT" sz="2000" baseline="30000" dirty="0" smtClean="0">
                <a:solidFill>
                  <a:schemeClr val="bg1"/>
                </a:solidFill>
              </a:rPr>
              <a:t>1</a:t>
            </a:r>
            <a:r>
              <a:rPr lang="it-IT" sz="2000" dirty="0" smtClean="0">
                <a:solidFill>
                  <a:schemeClr val="bg1"/>
                </a:solidFill>
              </a:rPr>
              <a:t> che soddisfa i criteri B-D</a:t>
            </a:r>
          </a:p>
          <a:p>
            <a:pPr marL="457200" indent="-457200">
              <a:buFont typeface="+mj-lt"/>
              <a:buAutoNum type="alphaUcPeriod"/>
              <a:defRPr/>
            </a:pPr>
            <a:r>
              <a:rPr lang="it-IT" sz="2000" dirty="0" smtClean="0">
                <a:solidFill>
                  <a:schemeClr val="bg1"/>
                </a:solidFill>
              </a:rPr>
              <a:t>La cefalea dura ore o può essere continua</a:t>
            </a:r>
          </a:p>
          <a:p>
            <a:pPr marL="457200" indent="-457200">
              <a:buFont typeface="+mj-lt"/>
              <a:buAutoNum type="alphaUcPeriod"/>
              <a:defRPr/>
            </a:pPr>
            <a:r>
              <a:rPr lang="it-IT" sz="2000" dirty="0" smtClean="0">
                <a:solidFill>
                  <a:schemeClr val="bg1"/>
                </a:solidFill>
              </a:rPr>
              <a:t>La cefalea presenta almeno due delle seguenti caratteristiche:</a:t>
            </a:r>
          </a:p>
          <a:p>
            <a:pPr lvl="1">
              <a:defRPr/>
            </a:pPr>
            <a:r>
              <a:rPr lang="it-IT" sz="2000" dirty="0" smtClean="0">
                <a:solidFill>
                  <a:schemeClr val="bg1"/>
                </a:solidFill>
              </a:rPr>
              <a:t>localizzazione bilaterale</a:t>
            </a:r>
          </a:p>
          <a:p>
            <a:pPr lvl="1">
              <a:defRPr/>
            </a:pPr>
            <a:r>
              <a:rPr lang="it-IT" sz="2000" dirty="0" smtClean="0">
                <a:solidFill>
                  <a:schemeClr val="bg1"/>
                </a:solidFill>
              </a:rPr>
              <a:t>qualità </a:t>
            </a:r>
            <a:r>
              <a:rPr lang="it-IT" sz="2000" dirty="0" err="1" smtClean="0">
                <a:solidFill>
                  <a:schemeClr val="bg1"/>
                </a:solidFill>
              </a:rPr>
              <a:t>gravativo-costrittiva</a:t>
            </a:r>
            <a:r>
              <a:rPr lang="it-IT" sz="2000" dirty="0" smtClean="0">
                <a:solidFill>
                  <a:schemeClr val="bg1"/>
                </a:solidFill>
              </a:rPr>
              <a:t> (non pulsante)</a:t>
            </a:r>
          </a:p>
          <a:p>
            <a:pPr lvl="1">
              <a:defRPr/>
            </a:pPr>
            <a:r>
              <a:rPr lang="it-IT" sz="2000" dirty="0" smtClean="0">
                <a:solidFill>
                  <a:schemeClr val="bg1"/>
                </a:solidFill>
              </a:rPr>
              <a:t>intensità lieve o media</a:t>
            </a:r>
          </a:p>
          <a:p>
            <a:pPr lvl="1">
              <a:defRPr/>
            </a:pPr>
            <a:r>
              <a:rPr lang="it-IT" sz="2000" dirty="0" smtClean="0">
                <a:solidFill>
                  <a:schemeClr val="bg1"/>
                </a:solidFill>
              </a:rPr>
              <a:t>non è aggravata dall’attività fisica di routine, come camminare o salire le scale</a:t>
            </a:r>
          </a:p>
          <a:p>
            <a:pPr marL="457200" indent="-457200">
              <a:buFont typeface="+mj-lt"/>
              <a:buAutoNum type="alphaUcPeriod"/>
              <a:defRPr/>
            </a:pPr>
            <a:r>
              <a:rPr lang="it-IT" sz="2000" dirty="0" smtClean="0">
                <a:solidFill>
                  <a:schemeClr val="bg1"/>
                </a:solidFill>
              </a:rPr>
              <a:t>Si verificano entrambe le seguenti condizioni:</a:t>
            </a:r>
          </a:p>
          <a:p>
            <a:pPr lvl="1">
              <a:defRPr/>
            </a:pPr>
            <a:r>
              <a:rPr lang="it-IT" sz="2000" dirty="0" smtClean="0">
                <a:solidFill>
                  <a:schemeClr val="bg1"/>
                </a:solidFill>
              </a:rPr>
              <a:t>non più di uno tra i seguenti sintomi: fotofobia, </a:t>
            </a:r>
            <a:r>
              <a:rPr lang="it-IT" sz="2000" dirty="0" err="1" smtClean="0">
                <a:solidFill>
                  <a:schemeClr val="bg1"/>
                </a:solidFill>
              </a:rPr>
              <a:t>fotofobia</a:t>
            </a:r>
            <a:r>
              <a:rPr lang="it-IT" sz="2000" dirty="0" smtClean="0">
                <a:solidFill>
                  <a:schemeClr val="bg1"/>
                </a:solidFill>
              </a:rPr>
              <a:t> e nausea lieve</a:t>
            </a:r>
          </a:p>
          <a:p>
            <a:pPr lvl="1">
              <a:defRPr/>
            </a:pPr>
            <a:r>
              <a:rPr lang="it-IT" sz="2000" dirty="0" smtClean="0">
                <a:solidFill>
                  <a:schemeClr val="bg1"/>
                </a:solidFill>
              </a:rPr>
              <a:t>assenza di nausea moderata o forte e di vomito</a:t>
            </a:r>
          </a:p>
          <a:p>
            <a:pPr marL="457200" indent="-457200">
              <a:buFont typeface="+mj-lt"/>
              <a:buAutoNum type="alphaUcPeriod"/>
              <a:defRPr/>
            </a:pPr>
            <a:r>
              <a:rPr lang="it-IT" sz="2000" dirty="0" smtClean="0">
                <a:solidFill>
                  <a:schemeClr val="bg1"/>
                </a:solidFill>
              </a:rPr>
              <a:t>Non attribuita ad altra condizione o patologia</a:t>
            </a:r>
            <a:r>
              <a:rPr lang="it-IT" sz="2000" baseline="30000" dirty="0" smtClean="0">
                <a:solidFill>
                  <a:schemeClr val="bg1"/>
                </a:solidFill>
              </a:rPr>
              <a:t>2;3</a:t>
            </a:r>
            <a:endParaRPr lang="it-IT" sz="2000" dirty="0" smtClean="0">
              <a:solidFill>
                <a:schemeClr val="bg1"/>
              </a:solidFill>
            </a:endParaRPr>
          </a:p>
          <a:p>
            <a:pPr algn="ctr" eaLnBrk="1" hangingPunct="1">
              <a:buFontTx/>
              <a:buAutoNum type="alphaUcPeriod"/>
              <a:defRPr/>
            </a:pPr>
            <a:endParaRPr lang="it-IT" sz="1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olo 1"/>
          <p:cNvSpPr>
            <a:spLocks noGrp="1"/>
          </p:cNvSpPr>
          <p:nvPr>
            <p:ph type="title"/>
          </p:nvPr>
        </p:nvSpPr>
        <p:spPr>
          <a:xfrm>
            <a:off x="685800" y="188913"/>
            <a:ext cx="7772400" cy="1143000"/>
          </a:xfrm>
        </p:spPr>
        <p:txBody>
          <a:bodyPr/>
          <a:lstStyle/>
          <a:p>
            <a:r>
              <a:rPr lang="it-IT" b="1" i="1" smtClean="0">
                <a:solidFill>
                  <a:srgbClr val="FFFF00"/>
                </a:solidFill>
              </a:rPr>
              <a:t>Errori diagnostici</a:t>
            </a:r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6013" y="1557338"/>
            <a:ext cx="7343775" cy="4392612"/>
          </a:xfrm>
          <a:noFill/>
        </p:spPr>
      </p:pic>
      <p:sp>
        <p:nvSpPr>
          <p:cNvPr id="5" name="Rettangolo 4"/>
          <p:cNvSpPr/>
          <p:nvPr/>
        </p:nvSpPr>
        <p:spPr>
          <a:xfrm>
            <a:off x="1116013" y="4581525"/>
            <a:ext cx="431800" cy="86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pPr eaLnBrk="1" hangingPunct="1"/>
            <a:r>
              <a:rPr lang="it-IT" smtClean="0">
                <a:solidFill>
                  <a:srgbClr val="FFFF00"/>
                </a:solidFill>
              </a:rPr>
              <a:t>Cefalea “pericolosa”</a:t>
            </a:r>
            <a:r>
              <a:rPr lang="it-IT" sz="4000" smtClean="0">
                <a:solidFill>
                  <a:srgbClr val="FFFF00"/>
                </a:solidFill>
              </a:rPr>
              <a:t/>
            </a:r>
            <a:br>
              <a:rPr lang="it-IT" sz="4000" smtClean="0">
                <a:solidFill>
                  <a:srgbClr val="FFFF00"/>
                </a:solidFill>
              </a:rPr>
            </a:br>
            <a:r>
              <a:rPr lang="it-IT" sz="4000" smtClean="0">
                <a:solidFill>
                  <a:srgbClr val="FFFF00"/>
                </a:solidFill>
              </a:rPr>
              <a:t>Segnali di Allarme</a:t>
            </a:r>
          </a:p>
        </p:txBody>
      </p:sp>
      <p:sp>
        <p:nvSpPr>
          <p:cNvPr id="2150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9144000" cy="4114800"/>
          </a:xfrm>
          <a:noFill/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it-IT" sz="2800" i="1" smtClean="0">
                <a:solidFill>
                  <a:schemeClr val="bg1"/>
                </a:solidFill>
              </a:rPr>
              <a:t>Esordio recente o dopo i 50 anni. </a:t>
            </a:r>
          </a:p>
          <a:p>
            <a:pPr algn="just" eaLnBrk="1" hangingPunct="1">
              <a:lnSpc>
                <a:spcPct val="90000"/>
              </a:lnSpc>
            </a:pPr>
            <a:r>
              <a:rPr lang="it-IT" sz="2800" i="1" smtClean="0">
                <a:solidFill>
                  <a:schemeClr val="bg1"/>
                </a:solidFill>
              </a:rPr>
              <a:t>Cefalea di forte intensità, improvvisa, senza storia precedente </a:t>
            </a:r>
          </a:p>
          <a:p>
            <a:pPr algn="just" eaLnBrk="1" hangingPunct="1">
              <a:lnSpc>
                <a:spcPct val="90000"/>
              </a:lnSpc>
            </a:pPr>
            <a:r>
              <a:rPr lang="it-IT" sz="2800" i="1" smtClean="0">
                <a:solidFill>
                  <a:schemeClr val="bg1"/>
                </a:solidFill>
              </a:rPr>
              <a:t>Peggioramento di una cefalea preesistente </a:t>
            </a:r>
          </a:p>
          <a:p>
            <a:pPr algn="just" eaLnBrk="1" hangingPunct="1">
              <a:lnSpc>
                <a:spcPct val="90000"/>
              </a:lnSpc>
            </a:pPr>
            <a:r>
              <a:rPr lang="it-IT" sz="2800" i="1" smtClean="0">
                <a:solidFill>
                  <a:schemeClr val="bg1"/>
                </a:solidFill>
              </a:rPr>
              <a:t>Aggravamento progressivo in  pochi giorni o settimane </a:t>
            </a:r>
          </a:p>
          <a:p>
            <a:pPr algn="just" eaLnBrk="1" hangingPunct="1">
              <a:lnSpc>
                <a:spcPct val="90000"/>
              </a:lnSpc>
            </a:pPr>
            <a:r>
              <a:rPr lang="it-IT" sz="2800" i="1" smtClean="0">
                <a:solidFill>
                  <a:schemeClr val="bg1"/>
                </a:solidFill>
              </a:rPr>
              <a:t>Aggravamento dopo esercizio fisico, tosse, attività sessuale.</a:t>
            </a:r>
          </a:p>
          <a:p>
            <a:pPr algn="just" eaLnBrk="1" hangingPunct="1">
              <a:lnSpc>
                <a:spcPct val="90000"/>
              </a:lnSpc>
            </a:pPr>
            <a:r>
              <a:rPr lang="it-IT" sz="2800" i="1" smtClean="0">
                <a:solidFill>
                  <a:schemeClr val="bg1"/>
                </a:solidFill>
              </a:rPr>
              <a:t>Deficit neurologici persistenti </a:t>
            </a:r>
          </a:p>
          <a:p>
            <a:pPr algn="just" eaLnBrk="1" hangingPunct="1">
              <a:lnSpc>
                <a:spcPct val="90000"/>
              </a:lnSpc>
            </a:pPr>
            <a:r>
              <a:rPr lang="it-IT" sz="2800" i="1" smtClean="0">
                <a:solidFill>
                  <a:schemeClr val="bg1"/>
                </a:solidFill>
              </a:rPr>
              <a:t>Associazione con altri sintomi sistemici (febbre, dolori muscolari, calo ponderale) o neurologici (crisi comiziali, calo del visus, stato confusionale, deficit cognitivo o cambiamento di personalità).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2300</TotalTime>
  <Words>2243</Words>
  <Application>Microsoft Office PowerPoint</Application>
  <PresentationFormat>Presentazione su schermo (4:3)</PresentationFormat>
  <Paragraphs>256</Paragraphs>
  <Slides>29</Slides>
  <Notes>11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29</vt:i4>
      </vt:variant>
    </vt:vector>
  </HeadingPairs>
  <TitlesOfParts>
    <vt:vector size="36" baseType="lpstr">
      <vt:lpstr>Times New Roman</vt:lpstr>
      <vt:lpstr>Arial</vt:lpstr>
      <vt:lpstr>Wingdings</vt:lpstr>
      <vt:lpstr>ArialMT</vt:lpstr>
      <vt:lpstr>Struttura predefinita</vt:lpstr>
      <vt:lpstr>Diapositiva di Microsoft PowerPoint</vt:lpstr>
      <vt:lpstr>Immagine bitmap</vt:lpstr>
      <vt:lpstr>La cefalea nella pratica clinica della medicina generale</vt:lpstr>
      <vt:lpstr>http://ihs-classification.org/it</vt:lpstr>
      <vt:lpstr>Emicrania senz’aura  Criteri diagnostici IHS-II</vt:lpstr>
      <vt:lpstr> Cefalea di tipo tensivo episodica sporadica Criteri diagnostici IHS-II    </vt:lpstr>
      <vt:lpstr> Cefalea di tipo tensivo episodica frequente   Criteri diagnostici IHS-II  </vt:lpstr>
      <vt:lpstr>Emicrania cronica  Criteri diagnostici IHS-II </vt:lpstr>
      <vt:lpstr> Cefalea di tipo tensivo cronica Criteri diagnostici IHS-II   </vt:lpstr>
      <vt:lpstr>Errori diagnostici</vt:lpstr>
      <vt:lpstr>Cefalea “pericolosa” Segnali di Allarme</vt:lpstr>
      <vt:lpstr>Algoritmo per la diagnosi di cefalea</vt:lpstr>
      <vt:lpstr>Diapositiva 11</vt:lpstr>
      <vt:lpstr>Diapositiva 12</vt:lpstr>
      <vt:lpstr>Diapositiva 13</vt:lpstr>
      <vt:lpstr>Tunderclamp headache o “Cefalea a Rombo di Tuono” </vt:lpstr>
      <vt:lpstr>Diapositiva 15</vt:lpstr>
      <vt:lpstr>Cefalea “Sentinella”</vt:lpstr>
      <vt:lpstr>Apoplessia Ipofisaria</vt:lpstr>
      <vt:lpstr>Cisti Colloide del III ventricolo (I)</vt:lpstr>
      <vt:lpstr>Cisti Colloide del III ventricolo (II)</vt:lpstr>
      <vt:lpstr>Cisti Colloide del III ventricolo (III)</vt:lpstr>
      <vt:lpstr>Crisi Ipertensiva Acuta</vt:lpstr>
      <vt:lpstr>Cefalea primaria ''a rombo di tuono'' </vt:lpstr>
      <vt:lpstr>Esami diagnostici</vt:lpstr>
      <vt:lpstr> Esami di laboratorio </vt:lpstr>
      <vt:lpstr>Indagini neuroradiologiche TC Cranio</vt:lpstr>
      <vt:lpstr>Falsi negativi TC</vt:lpstr>
      <vt:lpstr>Indagini neuroradiologiche  RM encefalo</vt:lpstr>
      <vt:lpstr>Ecocolordoppler dei tronchi sovraortici e transcranico  </vt:lpstr>
      <vt:lpstr>Esami strumentali Neurofisiologia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MARIA</dc:creator>
  <cp:lastModifiedBy>utente01</cp:lastModifiedBy>
  <cp:revision>81</cp:revision>
  <dcterms:created xsi:type="dcterms:W3CDTF">2010-12-19T09:19:15Z</dcterms:created>
  <dcterms:modified xsi:type="dcterms:W3CDTF">2013-02-01T19:46:25Z</dcterms:modified>
</cp:coreProperties>
</file>