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sldIdLst>
    <p:sldId id="256" r:id="rId2"/>
    <p:sldId id="268" r:id="rId3"/>
    <p:sldId id="257" r:id="rId4"/>
    <p:sldId id="258" r:id="rId5"/>
    <p:sldId id="259" r:id="rId6"/>
    <p:sldId id="260" r:id="rId7"/>
    <p:sldId id="261" r:id="rId8"/>
    <p:sldId id="262" r:id="rId9"/>
    <p:sldId id="263" r:id="rId10"/>
    <p:sldId id="264" r:id="rId11"/>
    <p:sldId id="270" r:id="rId12"/>
    <p:sldId id="271" r:id="rId13"/>
    <p:sldId id="272" r:id="rId14"/>
    <p:sldId id="265" r:id="rId15"/>
    <p:sldId id="266" r:id="rId16"/>
    <p:sldId id="273" r:id="rId17"/>
    <p:sldId id="267" r:id="rId18"/>
    <p:sldId id="269"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5pPr>
    <a:lvl6pPr marL="2286000" algn="l" defTabSz="914400" rtl="0" eaLnBrk="1" latinLnBrk="0" hangingPunct="1">
      <a:defRPr sz="2400" kern="1200">
        <a:solidFill>
          <a:schemeClr val="tx1"/>
        </a:solidFill>
        <a:latin typeface="Arial" charset="0"/>
        <a:ea typeface="ＭＳ Ｐゴシック" pitchFamily="-96" charset="-128"/>
        <a:cs typeface="+mn-cs"/>
      </a:defRPr>
    </a:lvl6pPr>
    <a:lvl7pPr marL="2743200" algn="l" defTabSz="914400" rtl="0" eaLnBrk="1" latinLnBrk="0" hangingPunct="1">
      <a:defRPr sz="2400" kern="1200">
        <a:solidFill>
          <a:schemeClr val="tx1"/>
        </a:solidFill>
        <a:latin typeface="Arial" charset="0"/>
        <a:ea typeface="ＭＳ Ｐゴシック" pitchFamily="-96" charset="-128"/>
        <a:cs typeface="+mn-cs"/>
      </a:defRPr>
    </a:lvl7pPr>
    <a:lvl8pPr marL="3200400" algn="l" defTabSz="914400" rtl="0" eaLnBrk="1" latinLnBrk="0" hangingPunct="1">
      <a:defRPr sz="2400" kern="1200">
        <a:solidFill>
          <a:schemeClr val="tx1"/>
        </a:solidFill>
        <a:latin typeface="Arial" charset="0"/>
        <a:ea typeface="ＭＳ Ｐゴシック" pitchFamily="-96" charset="-128"/>
        <a:cs typeface="+mn-cs"/>
      </a:defRPr>
    </a:lvl8pPr>
    <a:lvl9pPr marL="3657600" algn="l" defTabSz="914400" rtl="0" eaLnBrk="1" latinLnBrk="0" hangingPunct="1">
      <a:defRPr sz="2400"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12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D1B669E5-4610-491B-B1F6-6A02ED57A601}" type="slidenum">
              <a:rPr lang="en-US"/>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5C233A-6661-44B7-8927-FD9D48C7B02B}" type="slidenum">
              <a:rPr lang="en-US"/>
              <a:pPr/>
              <a:t>1</a:t>
            </a:fld>
            <a:endParaRPr lang="en-US"/>
          </a:p>
        </p:txBody>
      </p:sp>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B92BEB-66DB-452B-AF63-74EBC0FE2EE7}" type="slidenum">
              <a:rPr lang="en-US"/>
              <a:pPr/>
              <a:t>10</a:t>
            </a:fld>
            <a:endParaRPr lang="en-US"/>
          </a:p>
        </p:txBody>
      </p:sp>
      <p:sp>
        <p:nvSpPr>
          <p:cNvPr id="17410" name="Rectangle 2"/>
          <p:cNvSpPr>
            <a:spLocks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t>Since consciousness is closely tied to attention, the inability to attend to certain things, we argue, changes consciousness.  Hemineglect is not a temporary altered state of consciousness, but it is rather a long lasting alteration of normal consciousness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908CE1-1EDA-428B-B5E5-3445DBC57C69}" type="slidenum">
              <a:rPr lang="en-US"/>
              <a:pPr/>
              <a:t>11</a:t>
            </a:fld>
            <a:endParaRPr lang="en-US"/>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B1A800-8832-4BBB-AD2F-11E0050AD386}" type="slidenum">
              <a:rPr lang="en-US"/>
              <a:pPr/>
              <a:t>12</a:t>
            </a:fld>
            <a:endParaRPr lang="en-US"/>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1D7DF6-AC70-45F3-B63D-F087E49FECA2}" type="slidenum">
              <a:rPr lang="en-US"/>
              <a:pPr/>
              <a:t>13</a:t>
            </a:fld>
            <a:endParaRPr lang="en-US"/>
          </a:p>
        </p:txBody>
      </p:sp>
      <p:sp>
        <p:nvSpPr>
          <p:cNvPr id="35842" name="Rectangle 2"/>
          <p:cNvSpPr>
            <a:spLocks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3782FA-E5DC-42B6-9CC2-AC27DEB27C42}" type="slidenum">
              <a:rPr lang="en-US"/>
              <a:pPr/>
              <a:t>14</a:t>
            </a:fld>
            <a:endParaRPr lang="en-US"/>
          </a:p>
        </p:txBody>
      </p:sp>
      <p:sp>
        <p:nvSpPr>
          <p:cNvPr id="19458" name="Rectangle 2"/>
          <p:cNvSpPr>
            <a:spLocks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t>For example, someone with parietal damage who has hemineglect and, for instance, left arm paralysis, will deny the existence of their deficit.  They will say their arm belongs to someone else, they just don’t want to move it, but they really cannot.  They basically create a story that explains their deficit.  If neglect can alter rational thinking, it should be seen as an altered state.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2E2D15-9B54-4E71-8030-6ED8BECE116A}" type="slidenum">
              <a:rPr lang="en-US"/>
              <a:pPr/>
              <a:t>15</a:t>
            </a:fld>
            <a:endParaRPr lang="en-US"/>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7B7A32-AFE8-49E1-9533-16A4AABB8146}" type="slidenum">
              <a:rPr lang="en-US"/>
              <a:pPr/>
              <a:t>16</a:t>
            </a:fld>
            <a:endParaRPr lang="en-US"/>
          </a:p>
        </p:txBody>
      </p:sp>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BB47A5-5BF4-4580-89C5-8E828CC92B45}" type="slidenum">
              <a:rPr lang="en-US"/>
              <a:pPr/>
              <a:t>17</a:t>
            </a:fld>
            <a:endParaRPr lang="en-US"/>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AC7754-0FE2-405C-939A-CC520B353776}" type="slidenum">
              <a:rPr lang="en-US"/>
              <a:pPr/>
              <a:t>18</a:t>
            </a:fld>
            <a:endParaRPr lang="en-US"/>
          </a:p>
        </p:txBody>
      </p:sp>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005C32-749D-4CCD-937C-AF4B70EC46AA}" type="slidenum">
              <a:rPr lang="en-US"/>
              <a:pPr/>
              <a:t>2</a:t>
            </a:fld>
            <a:endParaRPr lang="en-US"/>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92B17B-1DB5-4005-9B3B-5D95FC8ED913}" type="slidenum">
              <a:rPr lang="en-US"/>
              <a:pPr/>
              <a:t>3</a:t>
            </a:fld>
            <a:endParaRPr lang="en-US"/>
          </a:p>
        </p:txBody>
      </p:sp>
      <p:sp>
        <p:nvSpPr>
          <p:cNvPr id="5122" name="Rectangle 2"/>
          <p:cNvSpPr>
            <a:spLocks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t>Also with right parietal damage, you get spatial disorders, like trying to navigate a maze.  Could be linked to the spatial neglect seen.  The parietal damage often occurs from strokes.  Patient with hemi-anopia, visual cortex damaged, and cannot see the left visual field will walk with their head facing left so adjust for their deficit since they know they have it, a neglect patient will walk with their head facing the right because they believe that is their whole visual field and tries to walk towards its center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53BCAF-22E5-4A35-BD80-FBF9A435CDED}" type="slidenum">
              <a:rPr lang="en-US"/>
              <a:pPr/>
              <a:t>4</a:t>
            </a:fld>
            <a:endParaRPr lang="en-US"/>
          </a:p>
        </p:txBody>
      </p:sp>
      <p:sp>
        <p:nvSpPr>
          <p:cNvPr id="7170" name="Rectangle 2"/>
          <p:cNvSpPr>
            <a:spLocks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a:t>With the clock they sometimes add all 12 numbers on one side or just do 1-6 on one side.  Patients also only see half of the words they look at.  Drawing a circle is an overlearned task that is easy and doesn’t take much thinking.  Woman putting makeup on half of her face, people only eating half of their food on their dinner plate, etc.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0CAF23-9C37-4484-A146-CAAF5D05B31B}" type="slidenum">
              <a:rPr lang="en-US"/>
              <a:pPr/>
              <a:t>5</a:t>
            </a:fld>
            <a:endParaRPr lang="en-US"/>
          </a:p>
        </p:txBody>
      </p:sp>
      <p:sp>
        <p:nvSpPr>
          <p:cNvPr id="9218" name="Rectangle 2"/>
          <p:cNvSpPr>
            <a:spLocks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a:t>You can see that their eyes only search the ipsilateral portion of the the visual field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A43A6B-4153-4646-BEF6-3B3DD14CF439}" type="slidenum">
              <a:rPr lang="en-US"/>
              <a:pPr/>
              <a:t>6</a:t>
            </a:fld>
            <a:endParaRPr lang="en-US"/>
          </a:p>
        </p:txBody>
      </p:sp>
      <p:sp>
        <p:nvSpPr>
          <p:cNvPr id="31746" name="Rectangle 2"/>
          <p:cNvSpPr>
            <a:spLocks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01DB67-89E7-4F22-8586-8229EF1CC4B9}" type="slidenum">
              <a:rPr lang="en-US"/>
              <a:pPr/>
              <a:t>7</a:t>
            </a:fld>
            <a:endParaRPr lang="en-US"/>
          </a:p>
        </p:txBody>
      </p:sp>
      <p:sp>
        <p:nvSpPr>
          <p:cNvPr id="13314" name="Rectangle 2"/>
          <p:cNvSpPr>
            <a:spLocks noChangeArrowheads="1" noTextEdit="1"/>
          </p:cNvSpPr>
          <p:nvPr>
            <p:ph type="sldImg"/>
          </p:nvPr>
        </p:nvSpPr>
        <p:spPr>
          <a:ln/>
        </p:spPr>
      </p:sp>
      <p:sp>
        <p:nvSpPr>
          <p:cNvPr id="13315" name="Rectangle 3"/>
          <p:cNvSpPr>
            <a:spLocks noGrp="1" noChangeArrowheads="1"/>
          </p:cNvSpPr>
          <p:nvPr>
            <p:ph type="body" idx="1"/>
          </p:nvPr>
        </p:nvSpPr>
        <p:spPr/>
        <p:txBody>
          <a:bodyPr/>
          <a:lstStyle/>
          <a:p>
            <a:r>
              <a:rPr lang="en-US"/>
              <a:t>Mrs. Dobbs has hemineglect.  If you hold a pen up in her L visual field she will not attend to it.  If you hold a mirror in her right visual field so she will be able to see her left visual field and also the pen, then ask her to grab for the pen, she will reach into or behind the mirror.  She knows how mirrors work, but does not understand that the image is not real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9EA838-CC4F-439A-9FFE-8EA2C2E338DD}" type="slidenum">
              <a:rPr lang="en-US"/>
              <a:pPr/>
              <a:t>8</a:t>
            </a:fld>
            <a:endParaRPr lang="en-US"/>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0F6E24-D83A-47B3-B4AA-13E1187FC572}" type="slidenum">
              <a:rPr lang="en-US"/>
              <a:pPr/>
              <a:t>9</a:t>
            </a:fld>
            <a:endParaRPr lang="en-US"/>
          </a:p>
        </p:txBody>
      </p:sp>
      <p:sp>
        <p:nvSpPr>
          <p:cNvPr id="15362" name="Rectangle 2"/>
          <p:cNvSpPr>
            <a:spLocks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t>When looking at the consciousness pyramid by Dietrich, the thalamus is towards the bottom.  These areas at the bottom when damaged causes very large changes in consciousness compared to damages in areas of the brain that are higher up.  The parietal lobe is the ground for perception and deficits here will lead to inaccuracy in the information brought in.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CB339AAF-8065-4B0F-AAB8-7DA3E8003E59}" type="slidenum">
              <a:rPr lang="en-US"/>
              <a:pPr/>
              <a:t>‹N›</a:t>
            </a:fld>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9B3353B9-933F-427E-9D4C-7A267A48FFB4}" type="slidenum">
              <a:rPr lang="en-US"/>
              <a:pPr/>
              <a:t>‹N›</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1667DCD8-7FBD-4AD6-B38E-2E06C76CC40F}" type="slidenum">
              <a:rPr lang="en-US"/>
              <a:pPr/>
              <a:t>‹N›</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7904365D-BEB1-4202-B3C0-C88D5DE907C6}" type="slidenum">
              <a:rPr lang="en-US"/>
              <a:pPr/>
              <a:t>‹N›</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994BCDEC-1809-4722-8A36-25DD831C047D}" type="slidenum">
              <a:rPr lang="en-US"/>
              <a:pPr/>
              <a:t>‹N›</a:t>
            </a:fld>
            <a:endParaRPr lang="en-US"/>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en-US"/>
          </a:p>
        </p:txBody>
      </p:sp>
      <p:sp>
        <p:nvSpPr>
          <p:cNvPr id="6" name="Segnaposto piè di pagina 5"/>
          <p:cNvSpPr>
            <a:spLocks noGrp="1"/>
          </p:cNvSpPr>
          <p:nvPr>
            <p:ph type="ftr" sz="quarter" idx="11"/>
          </p:nvPr>
        </p:nvSpPr>
        <p:spPr/>
        <p:txBody>
          <a:bodyPr/>
          <a:lstStyle>
            <a:lvl1pPr>
              <a:defRPr/>
            </a:lvl1pPr>
          </a:lstStyle>
          <a:p>
            <a:endParaRPr lang="en-US"/>
          </a:p>
        </p:txBody>
      </p:sp>
      <p:sp>
        <p:nvSpPr>
          <p:cNvPr id="7" name="Segnaposto numero diapositiva 6"/>
          <p:cNvSpPr>
            <a:spLocks noGrp="1"/>
          </p:cNvSpPr>
          <p:nvPr>
            <p:ph type="sldNum" sz="quarter" idx="12"/>
          </p:nvPr>
        </p:nvSpPr>
        <p:spPr/>
        <p:txBody>
          <a:bodyPr/>
          <a:lstStyle>
            <a:lvl1pPr>
              <a:defRPr/>
            </a:lvl1pPr>
          </a:lstStyle>
          <a:p>
            <a:fld id="{2AB57276-24A4-4416-BCE0-1DFDA74DFFB8}" type="slidenum">
              <a:rPr lang="en-US"/>
              <a:pPr/>
              <a:t>‹N›</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en-US"/>
          </a:p>
        </p:txBody>
      </p:sp>
      <p:sp>
        <p:nvSpPr>
          <p:cNvPr id="8" name="Segnaposto piè di pagina 7"/>
          <p:cNvSpPr>
            <a:spLocks noGrp="1"/>
          </p:cNvSpPr>
          <p:nvPr>
            <p:ph type="ftr" sz="quarter" idx="11"/>
          </p:nvPr>
        </p:nvSpPr>
        <p:spPr/>
        <p:txBody>
          <a:bodyPr/>
          <a:lstStyle>
            <a:lvl1pPr>
              <a:defRPr/>
            </a:lvl1pPr>
          </a:lstStyle>
          <a:p>
            <a:endParaRPr lang="en-US"/>
          </a:p>
        </p:txBody>
      </p:sp>
      <p:sp>
        <p:nvSpPr>
          <p:cNvPr id="9" name="Segnaposto numero diapositiva 8"/>
          <p:cNvSpPr>
            <a:spLocks noGrp="1"/>
          </p:cNvSpPr>
          <p:nvPr>
            <p:ph type="sldNum" sz="quarter" idx="12"/>
          </p:nvPr>
        </p:nvSpPr>
        <p:spPr/>
        <p:txBody>
          <a:bodyPr/>
          <a:lstStyle>
            <a:lvl1pPr>
              <a:defRPr/>
            </a:lvl1pPr>
          </a:lstStyle>
          <a:p>
            <a:fld id="{E2B1238F-8C1D-4652-A4D4-BDBFD707FC17}" type="slidenum">
              <a:rPr lang="en-US"/>
              <a:pPr/>
              <a:t>‹N›</a:t>
            </a:fld>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en-US"/>
          </a:p>
        </p:txBody>
      </p:sp>
      <p:sp>
        <p:nvSpPr>
          <p:cNvPr id="4" name="Segnaposto piè di pagina 3"/>
          <p:cNvSpPr>
            <a:spLocks noGrp="1"/>
          </p:cNvSpPr>
          <p:nvPr>
            <p:ph type="ftr" sz="quarter" idx="11"/>
          </p:nvPr>
        </p:nvSpPr>
        <p:spPr/>
        <p:txBody>
          <a:bodyPr/>
          <a:lstStyle>
            <a:lvl1pPr>
              <a:defRPr/>
            </a:lvl1pPr>
          </a:lstStyle>
          <a:p>
            <a:endParaRPr lang="en-US"/>
          </a:p>
        </p:txBody>
      </p:sp>
      <p:sp>
        <p:nvSpPr>
          <p:cNvPr id="5" name="Segnaposto numero diapositiva 4"/>
          <p:cNvSpPr>
            <a:spLocks noGrp="1"/>
          </p:cNvSpPr>
          <p:nvPr>
            <p:ph type="sldNum" sz="quarter" idx="12"/>
          </p:nvPr>
        </p:nvSpPr>
        <p:spPr/>
        <p:txBody>
          <a:bodyPr/>
          <a:lstStyle>
            <a:lvl1pPr>
              <a:defRPr/>
            </a:lvl1pPr>
          </a:lstStyle>
          <a:p>
            <a:fld id="{07CEA623-42E6-48E5-B2CF-CDFFB3911C03}" type="slidenum">
              <a:rPr lang="en-US"/>
              <a:pPr/>
              <a:t>‹N›</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en-US"/>
          </a:p>
        </p:txBody>
      </p:sp>
      <p:sp>
        <p:nvSpPr>
          <p:cNvPr id="3" name="Segnaposto piè di pagina 2"/>
          <p:cNvSpPr>
            <a:spLocks noGrp="1"/>
          </p:cNvSpPr>
          <p:nvPr>
            <p:ph type="ftr" sz="quarter" idx="11"/>
          </p:nvPr>
        </p:nvSpPr>
        <p:spPr/>
        <p:txBody>
          <a:bodyPr/>
          <a:lstStyle>
            <a:lvl1pPr>
              <a:defRPr/>
            </a:lvl1pPr>
          </a:lstStyle>
          <a:p>
            <a:endParaRPr lang="en-US"/>
          </a:p>
        </p:txBody>
      </p:sp>
      <p:sp>
        <p:nvSpPr>
          <p:cNvPr id="4" name="Segnaposto numero diapositiva 3"/>
          <p:cNvSpPr>
            <a:spLocks noGrp="1"/>
          </p:cNvSpPr>
          <p:nvPr>
            <p:ph type="sldNum" sz="quarter" idx="12"/>
          </p:nvPr>
        </p:nvSpPr>
        <p:spPr/>
        <p:txBody>
          <a:bodyPr/>
          <a:lstStyle>
            <a:lvl1pPr>
              <a:defRPr/>
            </a:lvl1pPr>
          </a:lstStyle>
          <a:p>
            <a:fld id="{9E09814B-7656-4151-8C6C-5B9DF8C22FCE}" type="slidenum">
              <a:rPr lang="en-US"/>
              <a:pPr/>
              <a:t>‹N›</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n-US"/>
          </a:p>
        </p:txBody>
      </p:sp>
      <p:sp>
        <p:nvSpPr>
          <p:cNvPr id="6" name="Segnaposto piè di pagina 5"/>
          <p:cNvSpPr>
            <a:spLocks noGrp="1"/>
          </p:cNvSpPr>
          <p:nvPr>
            <p:ph type="ftr" sz="quarter" idx="11"/>
          </p:nvPr>
        </p:nvSpPr>
        <p:spPr/>
        <p:txBody>
          <a:bodyPr/>
          <a:lstStyle>
            <a:lvl1pPr>
              <a:defRPr/>
            </a:lvl1pPr>
          </a:lstStyle>
          <a:p>
            <a:endParaRPr lang="en-US"/>
          </a:p>
        </p:txBody>
      </p:sp>
      <p:sp>
        <p:nvSpPr>
          <p:cNvPr id="7" name="Segnaposto numero diapositiva 6"/>
          <p:cNvSpPr>
            <a:spLocks noGrp="1"/>
          </p:cNvSpPr>
          <p:nvPr>
            <p:ph type="sldNum" sz="quarter" idx="12"/>
          </p:nvPr>
        </p:nvSpPr>
        <p:spPr/>
        <p:txBody>
          <a:bodyPr/>
          <a:lstStyle>
            <a:lvl1pPr>
              <a:defRPr/>
            </a:lvl1pPr>
          </a:lstStyle>
          <a:p>
            <a:fld id="{68734189-2F42-4D36-B833-797E8F5F3D16}" type="slidenum">
              <a:rPr lang="en-US"/>
              <a:pPr/>
              <a:t>‹N›</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n-US"/>
          </a:p>
        </p:txBody>
      </p:sp>
      <p:sp>
        <p:nvSpPr>
          <p:cNvPr id="6" name="Segnaposto piè di pagina 5"/>
          <p:cNvSpPr>
            <a:spLocks noGrp="1"/>
          </p:cNvSpPr>
          <p:nvPr>
            <p:ph type="ftr" sz="quarter" idx="11"/>
          </p:nvPr>
        </p:nvSpPr>
        <p:spPr/>
        <p:txBody>
          <a:bodyPr/>
          <a:lstStyle>
            <a:lvl1pPr>
              <a:defRPr/>
            </a:lvl1pPr>
          </a:lstStyle>
          <a:p>
            <a:endParaRPr lang="en-US"/>
          </a:p>
        </p:txBody>
      </p:sp>
      <p:sp>
        <p:nvSpPr>
          <p:cNvPr id="7" name="Segnaposto numero diapositiva 6"/>
          <p:cNvSpPr>
            <a:spLocks noGrp="1"/>
          </p:cNvSpPr>
          <p:nvPr>
            <p:ph type="sldNum" sz="quarter" idx="12"/>
          </p:nvPr>
        </p:nvSpPr>
        <p:spPr/>
        <p:txBody>
          <a:bodyPr/>
          <a:lstStyle>
            <a:lvl1pPr>
              <a:defRPr/>
            </a:lvl1pPr>
          </a:lstStyle>
          <a:p>
            <a:fld id="{7395B4A7-D85E-4166-8E39-4543B61CE364}" type="slidenum">
              <a:rPr lang="en-US"/>
              <a:pPr/>
              <a:t>‹N›</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588A8C06-506C-4F75-A243-F260FCC71DB1}"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96" charset="-128"/>
        </a:defRPr>
      </a:lvl2pPr>
      <a:lvl3pPr algn="ctr" rtl="0" fontAlgn="base">
        <a:spcBef>
          <a:spcPct val="0"/>
        </a:spcBef>
        <a:spcAft>
          <a:spcPct val="0"/>
        </a:spcAft>
        <a:defRPr sz="4400">
          <a:solidFill>
            <a:schemeClr val="tx2"/>
          </a:solidFill>
          <a:latin typeface="Arial" charset="0"/>
          <a:ea typeface="ＭＳ Ｐゴシック" pitchFamily="-96" charset="-128"/>
        </a:defRPr>
      </a:lvl3pPr>
      <a:lvl4pPr algn="ctr" rtl="0" fontAlgn="base">
        <a:spcBef>
          <a:spcPct val="0"/>
        </a:spcBef>
        <a:spcAft>
          <a:spcPct val="0"/>
        </a:spcAft>
        <a:defRPr sz="4400">
          <a:solidFill>
            <a:schemeClr val="tx2"/>
          </a:solidFill>
          <a:latin typeface="Arial" charset="0"/>
          <a:ea typeface="ＭＳ Ｐゴシック" pitchFamily="-96" charset="-128"/>
        </a:defRPr>
      </a:lvl4pPr>
      <a:lvl5pPr algn="ctr" rtl="0" fontAlgn="base">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bci.ucsd.edu/~pineda/COGS175/readings/Dietrich.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scholarpedia.org/article/Hemineglec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3.png"/><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a:t>Hemineglect</a:t>
            </a:r>
          </a:p>
        </p:txBody>
      </p:sp>
      <p:sp>
        <p:nvSpPr>
          <p:cNvPr id="2051" name="Rectangle 3"/>
          <p:cNvSpPr>
            <a:spLocks noGrp="1" noChangeArrowheads="1"/>
          </p:cNvSpPr>
          <p:nvPr>
            <p:ph type="subTitle" idx="1"/>
          </p:nvPr>
        </p:nvSpPr>
        <p:spPr/>
        <p:txBody>
          <a:bodyPr/>
          <a:lstStyle/>
          <a:p>
            <a:endParaRPr lang="en-US" dirty="0"/>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Hemineglect and Attention</a:t>
            </a:r>
          </a:p>
        </p:txBody>
      </p:sp>
      <p:sp>
        <p:nvSpPr>
          <p:cNvPr id="16387" name="Rectangle 3"/>
          <p:cNvSpPr>
            <a:spLocks noGrp="1" noChangeArrowheads="1"/>
          </p:cNvSpPr>
          <p:nvPr>
            <p:ph type="body" idx="1"/>
          </p:nvPr>
        </p:nvSpPr>
        <p:spPr>
          <a:xfrm>
            <a:off x="685800" y="1600200"/>
            <a:ext cx="7772400" cy="4114800"/>
          </a:xfrm>
        </p:spPr>
        <p:txBody>
          <a:bodyPr/>
          <a:lstStyle/>
          <a:p>
            <a:pPr>
              <a:lnSpc>
                <a:spcPct val="90000"/>
              </a:lnSpc>
            </a:pPr>
            <a:r>
              <a:rPr lang="en-US" sz="2800"/>
              <a:t>Normal conscious people visually attend to both the left and right sides, where hemineglect patients attend only to the right</a:t>
            </a:r>
          </a:p>
          <a:p>
            <a:pPr>
              <a:lnSpc>
                <a:spcPct val="90000"/>
              </a:lnSpc>
            </a:pPr>
            <a:r>
              <a:rPr lang="en-US" sz="2800"/>
              <a:t>SPECT (Single photon emission-computed tomography) study. (Jodzio 2008)</a:t>
            </a:r>
          </a:p>
          <a:p>
            <a:pPr>
              <a:lnSpc>
                <a:spcPct val="90000"/>
              </a:lnSpc>
            </a:pPr>
            <a:r>
              <a:rPr lang="en-US" sz="2800"/>
              <a:t>Hypoprofusion @ OFC, Parietal, Striatum, Thalamus.</a:t>
            </a:r>
          </a:p>
          <a:p>
            <a:pPr>
              <a:lnSpc>
                <a:spcPct val="90000"/>
              </a:lnSpc>
            </a:pPr>
            <a:r>
              <a:rPr lang="en-US" sz="2800"/>
              <a:t>These areas together form higher thinking and attentional functions.</a:t>
            </a:r>
          </a:p>
          <a:p>
            <a:pPr>
              <a:lnSpc>
                <a:spcPct val="90000"/>
              </a:lnSpc>
            </a:pPr>
            <a:r>
              <a:rPr lang="en-US" sz="2800"/>
              <a:t>Deficits in cortico-striatothalamo-cortical loop.</a:t>
            </a:r>
          </a:p>
          <a:p>
            <a:pPr>
              <a:lnSpc>
                <a:spcPct val="90000"/>
              </a:lnSpc>
            </a:pPr>
            <a:endParaRPr lang="en-US" sz="2800"/>
          </a:p>
        </p:txBody>
      </p:sp>
    </p:spTree>
  </p:cSld>
  <p:clrMapOvr>
    <a:masterClrMapping/>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Hemi-neglected Art</a:t>
            </a:r>
          </a:p>
        </p:txBody>
      </p:sp>
      <p:pic>
        <p:nvPicPr>
          <p:cNvPr id="24580" name="Picture 4"/>
          <p:cNvPicPr>
            <a:picLocks noChangeAspect="1" noChangeArrowheads="1"/>
          </p:cNvPicPr>
          <p:nvPr/>
        </p:nvPicPr>
        <p:blipFill>
          <a:blip r:embed="rId3" cstate="print"/>
          <a:srcRect/>
          <a:stretch>
            <a:fillRect/>
          </a:stretch>
        </p:blipFill>
        <p:spPr bwMode="auto">
          <a:xfrm>
            <a:off x="304800" y="1447800"/>
            <a:ext cx="5867400" cy="4451350"/>
          </a:xfrm>
          <a:prstGeom prst="rect">
            <a:avLst/>
          </a:prstGeom>
          <a:noFill/>
          <a:ln w="9525">
            <a:noFill/>
            <a:miter lim="800000"/>
            <a:headEnd/>
            <a:tailEnd/>
          </a:ln>
          <a:effectLst/>
        </p:spPr>
      </p:pic>
      <p:sp>
        <p:nvSpPr>
          <p:cNvPr id="24581" name="Rectangle 5"/>
          <p:cNvSpPr>
            <a:spLocks noChangeArrowheads="1"/>
          </p:cNvSpPr>
          <p:nvPr/>
        </p:nvSpPr>
        <p:spPr bwMode="auto">
          <a:xfrm>
            <a:off x="6248400" y="1447800"/>
            <a:ext cx="2743200" cy="457200"/>
          </a:xfrm>
          <a:prstGeom prst="rect">
            <a:avLst/>
          </a:prstGeom>
          <a:noFill/>
          <a:ln w="9525">
            <a:noFill/>
            <a:miter lim="800000"/>
            <a:headEnd/>
            <a:tailEnd/>
          </a:ln>
        </p:spPr>
        <p:txBody>
          <a:bodyPr>
            <a:spAutoFit/>
          </a:bodyPr>
          <a:lstStyle/>
          <a:p>
            <a:endParaRPr lang="it-IT"/>
          </a:p>
        </p:txBody>
      </p:sp>
      <p:sp>
        <p:nvSpPr>
          <p:cNvPr id="24582" name="Rectangle 6"/>
          <p:cNvSpPr>
            <a:spLocks noChangeArrowheads="1"/>
          </p:cNvSpPr>
          <p:nvPr/>
        </p:nvSpPr>
        <p:spPr bwMode="auto">
          <a:xfrm>
            <a:off x="6096000" y="1524000"/>
            <a:ext cx="2470150" cy="5203825"/>
          </a:xfrm>
          <a:prstGeom prst="rect">
            <a:avLst/>
          </a:prstGeom>
          <a:noFill/>
          <a:ln w="9525">
            <a:noFill/>
            <a:miter lim="800000"/>
            <a:headEnd/>
            <a:tailEnd/>
          </a:ln>
        </p:spPr>
        <p:txBody>
          <a:bodyPr wrap="none">
            <a:spAutoFit/>
          </a:bodyPr>
          <a:lstStyle/>
          <a:p>
            <a:r>
              <a:rPr lang="en-US">
                <a:latin typeface="Helvetica" pitchFamily="-96" charset="0"/>
              </a:rPr>
              <a:t>Lovis Corinth</a:t>
            </a:r>
          </a:p>
          <a:p>
            <a:r>
              <a:rPr lang="en-US">
                <a:latin typeface="Helvetica" pitchFamily="-96" charset="0"/>
              </a:rPr>
              <a:t>Expressionism</a:t>
            </a:r>
          </a:p>
          <a:p>
            <a:r>
              <a:rPr lang="en-US">
                <a:latin typeface="Helvetica" pitchFamily="-96" charset="0"/>
              </a:rPr>
              <a:t>1858-1925</a:t>
            </a:r>
          </a:p>
          <a:p>
            <a:r>
              <a:rPr lang="en-US">
                <a:latin typeface="Helvetica" pitchFamily="-96" charset="0"/>
              </a:rPr>
              <a:t>Stroke = 1911</a:t>
            </a:r>
          </a:p>
          <a:p>
            <a:r>
              <a:rPr lang="en-US">
                <a:latin typeface="Helvetica" pitchFamily="-96" charset="0"/>
              </a:rPr>
              <a:t>Damage = R</a:t>
            </a:r>
          </a:p>
          <a:p>
            <a:endParaRPr lang="en-US">
              <a:latin typeface="Helvetica" pitchFamily="-96" charset="0"/>
            </a:endParaRPr>
          </a:p>
          <a:p>
            <a:endParaRPr lang="en-US">
              <a:latin typeface="Helvetica" pitchFamily="-96" charset="0"/>
            </a:endParaRPr>
          </a:p>
          <a:p>
            <a:r>
              <a:rPr lang="en-US">
                <a:latin typeface="Helvetica" pitchFamily="-96" charset="0"/>
              </a:rPr>
              <a:t>&lt;-- Pre Stroke</a:t>
            </a:r>
          </a:p>
          <a:p>
            <a:endParaRPr lang="en-US">
              <a:latin typeface="Helvetica" pitchFamily="-96" charset="0"/>
            </a:endParaRPr>
          </a:p>
          <a:p>
            <a:endParaRPr lang="en-US">
              <a:latin typeface="Helvetica" pitchFamily="-96" charset="0"/>
            </a:endParaRPr>
          </a:p>
          <a:p>
            <a:endParaRPr lang="en-US">
              <a:latin typeface="Helvetica" pitchFamily="-96" charset="0"/>
            </a:endParaRPr>
          </a:p>
          <a:p>
            <a:endParaRPr lang="en-US">
              <a:latin typeface="Helvetica" pitchFamily="-96" charset="0"/>
            </a:endParaRPr>
          </a:p>
          <a:p>
            <a:r>
              <a:rPr lang="en-US">
                <a:latin typeface="Helvetica" pitchFamily="-96" charset="0"/>
              </a:rPr>
              <a:t>Self-portrait with </a:t>
            </a:r>
          </a:p>
          <a:p>
            <a:r>
              <a:rPr lang="en-US">
                <a:latin typeface="Helvetica" pitchFamily="-96" charset="0"/>
              </a:rPr>
              <a:t>skeleton, 1896.</a:t>
            </a:r>
          </a:p>
        </p:txBody>
      </p:sp>
    </p:spTree>
  </p:cSld>
  <p:clrMapOvr>
    <a:masterClrMapping/>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Post Stroke Work</a:t>
            </a:r>
          </a:p>
        </p:txBody>
      </p:sp>
      <p:sp>
        <p:nvSpPr>
          <p:cNvPr id="25603" name="Rectangle 3"/>
          <p:cNvSpPr>
            <a:spLocks noGrp="1" noChangeArrowheads="1"/>
          </p:cNvSpPr>
          <p:nvPr>
            <p:ph type="body" idx="1"/>
          </p:nvPr>
        </p:nvSpPr>
        <p:spPr/>
        <p:txBody>
          <a:bodyPr/>
          <a:lstStyle/>
          <a:p>
            <a:endParaRPr lang="it-IT"/>
          </a:p>
        </p:txBody>
      </p:sp>
      <p:pic>
        <p:nvPicPr>
          <p:cNvPr id="25604" name="Picture 4"/>
          <p:cNvPicPr>
            <a:picLocks noChangeAspect="1" noChangeArrowheads="1"/>
          </p:cNvPicPr>
          <p:nvPr/>
        </p:nvPicPr>
        <p:blipFill>
          <a:blip r:embed="rId3" cstate="print"/>
          <a:srcRect/>
          <a:stretch>
            <a:fillRect/>
          </a:stretch>
        </p:blipFill>
        <p:spPr bwMode="auto">
          <a:xfrm>
            <a:off x="0" y="1495425"/>
            <a:ext cx="6019800" cy="5362575"/>
          </a:xfrm>
          <a:prstGeom prst="rect">
            <a:avLst/>
          </a:prstGeom>
          <a:noFill/>
          <a:ln w="9525">
            <a:noFill/>
            <a:miter lim="800000"/>
            <a:headEnd/>
            <a:tailEnd/>
          </a:ln>
          <a:effectLst/>
        </p:spPr>
      </p:pic>
      <p:sp>
        <p:nvSpPr>
          <p:cNvPr id="25605" name="Rectangle 5"/>
          <p:cNvSpPr>
            <a:spLocks noChangeArrowheads="1"/>
          </p:cNvSpPr>
          <p:nvPr/>
        </p:nvSpPr>
        <p:spPr bwMode="auto">
          <a:xfrm>
            <a:off x="6172200" y="1600200"/>
            <a:ext cx="2819400" cy="3546475"/>
          </a:xfrm>
          <a:prstGeom prst="rect">
            <a:avLst/>
          </a:prstGeom>
          <a:noFill/>
          <a:ln w="9525">
            <a:noFill/>
            <a:miter lim="800000"/>
            <a:headEnd/>
            <a:tailEnd/>
          </a:ln>
        </p:spPr>
        <p:txBody>
          <a:bodyPr>
            <a:spAutoFit/>
          </a:bodyPr>
          <a:lstStyle/>
          <a:p>
            <a:r>
              <a:rPr lang="en-US" sz="1100">
                <a:solidFill>
                  <a:srgbClr val="000000"/>
                </a:solidFill>
                <a:latin typeface="Helvetica" pitchFamily="-96" charset="0"/>
              </a:rPr>
              <a:t>'Pi</a:t>
            </a:r>
            <a:r>
              <a:rPr lang="en-US" sz="1100">
                <a:solidFill>
                  <a:srgbClr val="000000"/>
                </a:solidFill>
                <a:latin typeface="Arial"/>
              </a:rPr>
              <a:t>é</a:t>
            </a:r>
            <a:r>
              <a:rPr lang="en-US" sz="1100">
                <a:solidFill>
                  <a:srgbClr val="000000"/>
                </a:solidFill>
                <a:latin typeface="Helvetica" pitchFamily="-96" charset="0"/>
              </a:rPr>
              <a:t>ta', drypoint by Lovis Corinth, 1920</a:t>
            </a:r>
          </a:p>
          <a:p>
            <a:endParaRPr lang="en-US"/>
          </a:p>
          <a:p>
            <a:endParaRPr lang="en-US"/>
          </a:p>
          <a:p>
            <a:r>
              <a:rPr lang="en-US"/>
              <a:t>Corinth had a stroke in his right hemisphere in 1911 and his work was not not the same till his death 13 years later.</a:t>
            </a:r>
          </a:p>
        </p:txBody>
      </p:sp>
    </p:spTree>
  </p:cSld>
  <p:clrMapOvr>
    <a:masterClrMapping/>
  </p:clrMapOvr>
  <p:transition spd="slow">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457200"/>
            <a:ext cx="7772400" cy="1143000"/>
          </a:xfrm>
        </p:spPr>
        <p:txBody>
          <a:bodyPr/>
          <a:lstStyle/>
          <a:p>
            <a:r>
              <a:rPr lang="en-US" sz="2500">
                <a:solidFill>
                  <a:srgbClr val="000000"/>
                </a:solidFill>
                <a:latin typeface="Times New Roman" pitchFamily="18" charset="0"/>
              </a:rPr>
              <a:t>Apple tree in blossom, 1922</a:t>
            </a:r>
            <a:r>
              <a:rPr lang="en-US" sz="1300">
                <a:solidFill>
                  <a:srgbClr val="000000"/>
                </a:solidFill>
                <a:latin typeface="Arial Bold" pitchFamily="-96" charset="0"/>
              </a:rPr>
              <a:t> </a:t>
            </a:r>
          </a:p>
        </p:txBody>
      </p:sp>
      <p:sp>
        <p:nvSpPr>
          <p:cNvPr id="26627" name="Rectangle 3"/>
          <p:cNvSpPr>
            <a:spLocks noGrp="1" noChangeArrowheads="1"/>
          </p:cNvSpPr>
          <p:nvPr>
            <p:ph type="body" idx="1"/>
          </p:nvPr>
        </p:nvSpPr>
        <p:spPr/>
        <p:txBody>
          <a:bodyPr/>
          <a:lstStyle/>
          <a:p>
            <a:endParaRPr lang="en-US"/>
          </a:p>
          <a:p>
            <a:endParaRPr lang="en-US"/>
          </a:p>
          <a:p>
            <a:endParaRPr lang="en-US"/>
          </a:p>
        </p:txBody>
      </p:sp>
      <p:pic>
        <p:nvPicPr>
          <p:cNvPr id="26628" name="Picture 4"/>
          <p:cNvPicPr>
            <a:picLocks noChangeAspect="1" noChangeArrowheads="1"/>
          </p:cNvPicPr>
          <p:nvPr/>
        </p:nvPicPr>
        <p:blipFill>
          <a:blip r:embed="rId3" cstate="print"/>
          <a:srcRect/>
          <a:stretch>
            <a:fillRect/>
          </a:stretch>
        </p:blipFill>
        <p:spPr bwMode="auto">
          <a:xfrm>
            <a:off x="0" y="1219200"/>
            <a:ext cx="6858000" cy="5300663"/>
          </a:xfrm>
          <a:prstGeom prst="rect">
            <a:avLst/>
          </a:prstGeom>
          <a:noFill/>
          <a:ln w="9525">
            <a:noFill/>
            <a:miter lim="800000"/>
            <a:headEnd/>
            <a:tailEnd/>
          </a:ln>
          <a:effectLst/>
        </p:spPr>
      </p:pic>
      <p:sp>
        <p:nvSpPr>
          <p:cNvPr id="26629" name="Rectangle 5"/>
          <p:cNvSpPr>
            <a:spLocks noChangeArrowheads="1"/>
          </p:cNvSpPr>
          <p:nvPr/>
        </p:nvSpPr>
        <p:spPr bwMode="auto">
          <a:xfrm>
            <a:off x="6934200" y="2133600"/>
            <a:ext cx="2065338" cy="1917700"/>
          </a:xfrm>
          <a:prstGeom prst="rect">
            <a:avLst/>
          </a:prstGeom>
          <a:noFill/>
          <a:ln w="9525">
            <a:noFill/>
            <a:miter lim="800000"/>
            <a:headEnd/>
            <a:tailEnd/>
          </a:ln>
        </p:spPr>
        <p:txBody>
          <a:bodyPr wrap="none">
            <a:spAutoFit/>
          </a:bodyPr>
          <a:lstStyle/>
          <a:p>
            <a:r>
              <a:rPr lang="en-US"/>
              <a:t>Difference:</a:t>
            </a:r>
          </a:p>
          <a:p>
            <a:r>
              <a:rPr lang="en-US"/>
              <a:t>Internal </a:t>
            </a:r>
          </a:p>
          <a:p>
            <a:r>
              <a:rPr lang="en-US"/>
              <a:t>vs</a:t>
            </a:r>
          </a:p>
          <a:p>
            <a:r>
              <a:rPr lang="en-US"/>
              <a:t>External</a:t>
            </a:r>
          </a:p>
          <a:p>
            <a:r>
              <a:rPr lang="en-US"/>
              <a:t>Visualization?</a:t>
            </a:r>
          </a:p>
        </p:txBody>
      </p:sp>
      <p:sp>
        <p:nvSpPr>
          <p:cNvPr id="26630" name="Rectangle 6"/>
          <p:cNvSpPr>
            <a:spLocks noChangeArrowheads="1"/>
          </p:cNvSpPr>
          <p:nvPr/>
        </p:nvSpPr>
        <p:spPr bwMode="auto">
          <a:xfrm>
            <a:off x="7086600" y="4343400"/>
            <a:ext cx="1065213" cy="1187450"/>
          </a:xfrm>
          <a:prstGeom prst="rect">
            <a:avLst/>
          </a:prstGeom>
          <a:noFill/>
          <a:ln w="9525">
            <a:noFill/>
            <a:miter lim="800000"/>
            <a:headEnd/>
            <a:tailEnd/>
          </a:ln>
        </p:spPr>
        <p:txBody>
          <a:bodyPr wrap="none">
            <a:spAutoFit/>
          </a:bodyPr>
          <a:lstStyle/>
          <a:p>
            <a:r>
              <a:rPr lang="en-US"/>
              <a:t>-Lean</a:t>
            </a:r>
          </a:p>
          <a:p>
            <a:r>
              <a:rPr lang="en-US"/>
              <a:t>-Detail</a:t>
            </a:r>
          </a:p>
          <a:p>
            <a:endParaRPr lang="en-US"/>
          </a:p>
        </p:txBody>
      </p:sp>
    </p:spTree>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Alterations to Rational Thinking</a:t>
            </a:r>
          </a:p>
        </p:txBody>
      </p:sp>
      <p:sp>
        <p:nvSpPr>
          <p:cNvPr id="18435" name="Rectangle 3"/>
          <p:cNvSpPr>
            <a:spLocks noGrp="1" noChangeArrowheads="1"/>
          </p:cNvSpPr>
          <p:nvPr>
            <p:ph type="body" idx="1"/>
          </p:nvPr>
        </p:nvSpPr>
        <p:spPr>
          <a:xfrm>
            <a:off x="685800" y="2057400"/>
            <a:ext cx="5257800" cy="4038600"/>
          </a:xfrm>
        </p:spPr>
        <p:txBody>
          <a:bodyPr/>
          <a:lstStyle/>
          <a:p>
            <a:r>
              <a:rPr lang="en-US"/>
              <a:t>10% of people with hemineglect have anosognosia</a:t>
            </a:r>
          </a:p>
          <a:p>
            <a:pPr lvl="1"/>
            <a:r>
              <a:rPr lang="en-US"/>
              <a:t>It is a denial of their deficit</a:t>
            </a:r>
          </a:p>
        </p:txBody>
      </p:sp>
      <p:pic>
        <p:nvPicPr>
          <p:cNvPr id="18436" name="Picture 4" descr="Fig1"/>
          <p:cNvPicPr>
            <a:picLocks noChangeAspect="1" noChangeArrowheads="1"/>
          </p:cNvPicPr>
          <p:nvPr/>
        </p:nvPicPr>
        <p:blipFill>
          <a:blip r:embed="rId3" cstate="print"/>
          <a:srcRect/>
          <a:stretch>
            <a:fillRect/>
          </a:stretch>
        </p:blipFill>
        <p:spPr bwMode="auto">
          <a:xfrm>
            <a:off x="6516688" y="1905000"/>
            <a:ext cx="2322512" cy="4624388"/>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Hemineglect Reality</a:t>
            </a:r>
          </a:p>
        </p:txBody>
      </p:sp>
      <p:sp>
        <p:nvSpPr>
          <p:cNvPr id="20483" name="Rectangle 3"/>
          <p:cNvSpPr>
            <a:spLocks noGrp="1" noChangeArrowheads="1"/>
          </p:cNvSpPr>
          <p:nvPr>
            <p:ph type="body" idx="1"/>
          </p:nvPr>
        </p:nvSpPr>
        <p:spPr/>
        <p:txBody>
          <a:bodyPr/>
          <a:lstStyle/>
          <a:p>
            <a:r>
              <a:rPr lang="en-US"/>
              <a:t>Hemineglect patients have a different perspective in the world when compared to those with no neglect and normal consciousness</a:t>
            </a:r>
          </a:p>
          <a:p>
            <a:endParaRPr lang="en-US"/>
          </a:p>
        </p:txBody>
      </p:sp>
    </p:spTree>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Summary</a:t>
            </a:r>
          </a:p>
        </p:txBody>
      </p:sp>
      <p:sp>
        <p:nvSpPr>
          <p:cNvPr id="28675" name="Rectangle 3"/>
          <p:cNvSpPr>
            <a:spLocks noGrp="1" noChangeArrowheads="1"/>
          </p:cNvSpPr>
          <p:nvPr>
            <p:ph type="body" idx="1"/>
          </p:nvPr>
        </p:nvSpPr>
        <p:spPr>
          <a:xfrm>
            <a:off x="457200" y="990600"/>
            <a:ext cx="3200400" cy="4343400"/>
          </a:xfrm>
        </p:spPr>
        <p:txBody>
          <a:bodyPr/>
          <a:lstStyle/>
          <a:p>
            <a:pPr>
              <a:lnSpc>
                <a:spcPct val="90000"/>
              </a:lnSpc>
            </a:pPr>
            <a:r>
              <a:rPr lang="en-US" sz="2800"/>
              <a:t>Neglect is usually a result of damage to parietal areas from stroke.</a:t>
            </a:r>
          </a:p>
          <a:p>
            <a:pPr>
              <a:lnSpc>
                <a:spcPct val="90000"/>
              </a:lnSpc>
            </a:pPr>
            <a:r>
              <a:rPr lang="en-US" sz="2800"/>
              <a:t>This leads to lack of attention and analysis of contralaterial visual field.</a:t>
            </a:r>
          </a:p>
          <a:p>
            <a:pPr>
              <a:lnSpc>
                <a:spcPct val="90000"/>
              </a:lnSpc>
            </a:pPr>
            <a:r>
              <a:rPr lang="en-US" sz="2800"/>
              <a:t>Modification of attention leads to changes in consciousness.</a:t>
            </a:r>
          </a:p>
        </p:txBody>
      </p:sp>
      <p:pic>
        <p:nvPicPr>
          <p:cNvPr id="28676" name="Picture 4"/>
          <p:cNvPicPr>
            <a:picLocks noChangeAspect="1" noChangeArrowheads="1"/>
          </p:cNvPicPr>
          <p:nvPr/>
        </p:nvPicPr>
        <p:blipFill>
          <a:blip r:embed="rId3" cstate="print"/>
          <a:srcRect/>
          <a:stretch>
            <a:fillRect/>
          </a:stretch>
        </p:blipFill>
        <p:spPr bwMode="auto">
          <a:xfrm>
            <a:off x="3314700" y="1600200"/>
            <a:ext cx="5829300" cy="3697288"/>
          </a:xfrm>
          <a:prstGeom prst="rect">
            <a:avLst/>
          </a:prstGeom>
          <a:noFill/>
          <a:ln w="9525">
            <a:noFill/>
            <a:miter lim="800000"/>
            <a:headEnd/>
            <a:tailEnd/>
          </a:ln>
          <a:effectLst/>
        </p:spPr>
      </p:pic>
    </p:spTree>
  </p:cSld>
  <p:clrMapOvr>
    <a:masterClrMapping/>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Questions?</a:t>
            </a:r>
          </a:p>
        </p:txBody>
      </p:sp>
      <p:sp>
        <p:nvSpPr>
          <p:cNvPr id="21507" name="Rectangle 3"/>
          <p:cNvSpPr>
            <a:spLocks noGrp="1" noChangeArrowheads="1"/>
          </p:cNvSpPr>
          <p:nvPr>
            <p:ph type="body" idx="1"/>
          </p:nvPr>
        </p:nvSpPr>
        <p:spPr/>
        <p:txBody>
          <a:bodyPr/>
          <a:lstStyle/>
          <a:p>
            <a:r>
              <a:rPr lang="en-US"/>
              <a:t>Treatments: drug treatments and behavioral interventions</a:t>
            </a:r>
          </a:p>
          <a:p>
            <a:pPr lvl="1"/>
            <a:r>
              <a:rPr lang="en-US"/>
              <a:t>Difficult because everyone has varying degrees due to various parts being damaged</a:t>
            </a:r>
          </a:p>
          <a:p>
            <a:pPr lvl="1"/>
            <a:r>
              <a:rPr lang="en-US"/>
              <a:t>Small subject pool to help design effective treatment options</a:t>
            </a:r>
          </a:p>
        </p:txBody>
      </p:sp>
      <p:sp>
        <p:nvSpPr>
          <p:cNvPr id="21508" name="Rectangle 4"/>
          <p:cNvSpPr>
            <a:spLocks noChangeArrowheads="1"/>
          </p:cNvSpPr>
          <p:nvPr/>
        </p:nvSpPr>
        <p:spPr bwMode="auto">
          <a:xfrm>
            <a:off x="8726488" y="6657975"/>
            <a:ext cx="184150" cy="457200"/>
          </a:xfrm>
          <a:prstGeom prst="rect">
            <a:avLst/>
          </a:prstGeom>
          <a:noFill/>
          <a:ln w="9525">
            <a:noFill/>
            <a:miter lim="800000"/>
            <a:headEnd/>
            <a:tailEnd/>
          </a:ln>
        </p:spPr>
        <p:txBody>
          <a:bodyPr wrap="none">
            <a:spAutoFit/>
          </a:bodyPr>
          <a:lstStyle/>
          <a:p>
            <a:endParaRPr lang="it-IT"/>
          </a:p>
        </p:txBody>
      </p:sp>
    </p:spTree>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Citations</a:t>
            </a:r>
          </a:p>
        </p:txBody>
      </p:sp>
      <p:sp>
        <p:nvSpPr>
          <p:cNvPr id="23555" name="Rectangle 3"/>
          <p:cNvSpPr>
            <a:spLocks noGrp="1" noChangeArrowheads="1"/>
          </p:cNvSpPr>
          <p:nvPr>
            <p:ph type="body" idx="1"/>
          </p:nvPr>
        </p:nvSpPr>
        <p:spPr>
          <a:xfrm>
            <a:off x="685800" y="1981200"/>
            <a:ext cx="7772400" cy="4648200"/>
          </a:xfrm>
        </p:spPr>
        <p:txBody>
          <a:bodyPr/>
          <a:lstStyle/>
          <a:p>
            <a:r>
              <a:rPr lang="en-US" sz="900" u="sng">
                <a:latin typeface="Times" pitchFamily="-96" charset="0"/>
                <a:hlinkClick r:id="rId3"/>
              </a:rPr>
              <a:t>Dietrich</a:t>
            </a:r>
            <a:r>
              <a:rPr lang="en-US" sz="900">
                <a:latin typeface="Times" pitchFamily="-96" charset="0"/>
              </a:rPr>
              <a:t>, A.  Functional neuroanatomy of altered states of consciousness: the transient hypofrontality hypothesis.  Consciousness and Cognition, 12, 231-256, 2003.</a:t>
            </a:r>
          </a:p>
          <a:p>
            <a:endParaRPr lang="en-US" sz="900">
              <a:latin typeface="Times" pitchFamily="-96" charset="0"/>
            </a:endParaRPr>
          </a:p>
          <a:p>
            <a:r>
              <a:rPr lang="en-US" sz="900">
                <a:latin typeface="Times" pitchFamily="-96" charset="0"/>
              </a:rPr>
              <a:t>Husain, Masud. "Hemineglect." </a:t>
            </a:r>
            <a:r>
              <a:rPr lang="en-US" sz="900" u="sng">
                <a:latin typeface="Times" pitchFamily="-96" charset="0"/>
              </a:rPr>
              <a:t>Scholarpedia</a:t>
            </a:r>
            <a:r>
              <a:rPr lang="en-US" sz="900">
                <a:latin typeface="Times" pitchFamily="-96" charset="0"/>
              </a:rPr>
              <a:t>. 25 Apr. 2007. Institute of Cognitive Neuroscience University College, London. 11 Mar. 2008 </a:t>
            </a:r>
            <a:r>
              <a:rPr lang="en-US" sz="900" u="sng">
                <a:solidFill>
                  <a:srgbClr val="0000FF"/>
                </a:solidFill>
                <a:latin typeface="Times" pitchFamily="-96" charset="0"/>
                <a:hlinkClick r:id="rId4"/>
              </a:rPr>
              <a:t>http://www.scholarpedia.org/article/Hemineglect</a:t>
            </a:r>
            <a:r>
              <a:rPr lang="en-US" sz="900">
                <a:latin typeface="Times" pitchFamily="-96" charset="0"/>
              </a:rPr>
              <a:t>.</a:t>
            </a:r>
          </a:p>
          <a:p>
            <a:endParaRPr lang="en-US" sz="900">
              <a:latin typeface="Times" pitchFamily="-96" charset="0"/>
            </a:endParaRPr>
          </a:p>
          <a:p>
            <a:r>
              <a:rPr lang="en-US" sz="900">
                <a:latin typeface="Times" pitchFamily="-96" charset="0"/>
              </a:rPr>
              <a:t>Laukkanen, Hannu. "ASSESSMENT AND MANAGEMENT OF NEUROLOGIC UNILATERAL SPATIAL INATTENTION/NEGLECT SYNDROME." 2006. Pacific University College of Optometry. 11 Mar. 2008 &lt;http://images.google.com/imgres?imgurl=http://www.opt.pacificu.edu/ce/catalog/16593-NO/Fig3aNew.jpg&amp;imgrefurl=http://opt.pacificu.edu/ce/catalog/16593-NO/16593-NO.html&amp;h=428&amp;w=432&amp;sz=89&amp;hl=en&amp;start=32&amp;um=1&amp;tbnid=j8RUlwooU1CDKM:&amp;tbnh=125&amp;tbnw=126&amp;prev=/images%3Fq%3Danosognosia%26start%3D20%26ndsp%3D20%26um%3D1%26hl%3Den%26sa%3DN&gt;.</a:t>
            </a:r>
          </a:p>
          <a:p>
            <a:endParaRPr lang="en-US" sz="900">
              <a:latin typeface="Times" pitchFamily="-96" charset="0"/>
            </a:endParaRPr>
          </a:p>
          <a:p>
            <a:endParaRPr lang="en-US" sz="900">
              <a:latin typeface="Times" pitchFamily="-96" charset="0"/>
            </a:endParaRPr>
          </a:p>
          <a:p>
            <a:r>
              <a:rPr lang="en-US" sz="900">
                <a:latin typeface="Times" pitchFamily="-96" charset="0"/>
              </a:rPr>
              <a:t>Ramachandran, V.S. "Parietal Lobes and Neglect." University of California, San Diego. 10 Oct. 2007.</a:t>
            </a:r>
          </a:p>
          <a:p>
            <a:pPr>
              <a:buFontTx/>
              <a:buNone/>
            </a:pPr>
            <a:endParaRPr lang="en-US" sz="900">
              <a:latin typeface="Times" pitchFamily="-96" charset="0"/>
            </a:endParaRPr>
          </a:p>
          <a:p>
            <a:r>
              <a:rPr lang="en-US" sz="900">
                <a:latin typeface="Times" pitchFamily="-96" charset="0"/>
              </a:rPr>
              <a:t>"Visual Neglect." 12 Nov. 2006. University of Minnesota. 11 Mar. 2008 &lt;http://www.psych.umn.edu/courses/fall06/hes/psy5062/lectures/Lecture11-12-neglect-ppt.pdf&gt;.</a:t>
            </a:r>
          </a:p>
          <a:p>
            <a:r>
              <a:rPr lang="en-US" sz="900">
                <a:latin typeface="ヒラギノ明朝 ProN W3" pitchFamily="-96" charset="-128"/>
              </a:rPr>
              <a:t/>
            </a:r>
            <a:r>
              <a:rPr lang="en-US" sz="900">
                <a:latin typeface="Times" pitchFamily="-96" charset="0"/>
              </a:rPr>
              <a:t>Me, Berryhill, and Olson Ir. "The Right Parietal Lobe is Critical forVisual Working Memory." Neuropsychologia (2008). PubMed. Giesel S&amp;E,La Jolla. 11 Mar. 2008. Keyword: visual neglect.</a:t>
            </a:r>
          </a:p>
          <a:p>
            <a:endParaRPr lang="en-US" sz="900">
              <a:latin typeface="Times" pitchFamily="-96" charset="0"/>
            </a:endParaRPr>
          </a:p>
          <a:p>
            <a:r>
              <a:rPr lang="en-US" sz="900">
                <a:latin typeface="Times" pitchFamily="-96" charset="0"/>
              </a:rPr>
              <a:t>K, Jodzio, Lass P, Nyka W, Gasecki D, Bandurski T, and Scheffler J."Cerebral Blood Flow SPECT Imaging in Right Hemisphere-DamagedPatients with Hemispatial Neglect. a Pilot Study." Neuropsychologia(2008). PubMed. Giesel S&amp;E, La Jolla. 11 Mar. 2008. Keyword: bloodflow, visual neglect.</a:t>
            </a:r>
          </a:p>
          <a:p>
            <a:endParaRPr lang="en-US" sz="900">
              <a:latin typeface="Times" pitchFamily="-96" charset="0"/>
            </a:endParaRPr>
          </a:p>
          <a:p>
            <a:r>
              <a:rPr lang="en-US" sz="900">
                <a:latin typeface="Times" pitchFamily="-96" charset="0"/>
              </a:rPr>
              <a:t>H, Bazner, and Hennerici Mg. "The Consequences of Stroke for theArtist Lovis Corinth." Dev Med Child Neurol (2006). PubMed. GieselS&amp;E, La Jolla. 11 Mar. 2008. Keyword: artists, neglect.</a:t>
            </a:r>
            <a:endParaRPr lang="en-US">
              <a:latin typeface="Times" pitchFamily="-96" charset="0"/>
            </a:endParaRPr>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Outline</a:t>
            </a:r>
          </a:p>
        </p:txBody>
      </p:sp>
      <p:sp>
        <p:nvSpPr>
          <p:cNvPr id="22531" name="Rectangle 3"/>
          <p:cNvSpPr>
            <a:spLocks noGrp="1" noChangeArrowheads="1"/>
          </p:cNvSpPr>
          <p:nvPr>
            <p:ph type="body" idx="1"/>
          </p:nvPr>
        </p:nvSpPr>
        <p:spPr>
          <a:xfrm>
            <a:off x="685800" y="1828800"/>
            <a:ext cx="7772400" cy="4114800"/>
          </a:xfrm>
        </p:spPr>
        <p:txBody>
          <a:bodyPr/>
          <a:lstStyle/>
          <a:p>
            <a:pPr>
              <a:lnSpc>
                <a:spcPct val="90000"/>
              </a:lnSpc>
            </a:pPr>
            <a:r>
              <a:rPr lang="en-US" sz="2800"/>
              <a:t>What is hemineglect (Tim)</a:t>
            </a:r>
          </a:p>
          <a:p>
            <a:pPr>
              <a:lnSpc>
                <a:spcPct val="90000"/>
              </a:lnSpc>
            </a:pPr>
            <a:r>
              <a:rPr lang="en-US" sz="2800"/>
              <a:t>Examples of hemineglect (Tim)</a:t>
            </a:r>
          </a:p>
          <a:p>
            <a:pPr>
              <a:lnSpc>
                <a:spcPct val="90000"/>
              </a:lnSpc>
            </a:pPr>
            <a:r>
              <a:rPr lang="en-US" sz="2800"/>
              <a:t>Deepness of Neglect (Hans)</a:t>
            </a:r>
          </a:p>
          <a:p>
            <a:pPr>
              <a:lnSpc>
                <a:spcPct val="90000"/>
              </a:lnSpc>
            </a:pPr>
            <a:r>
              <a:rPr lang="en-US" sz="2800"/>
              <a:t>Neuroanatomy (Hans)</a:t>
            </a:r>
          </a:p>
          <a:p>
            <a:pPr>
              <a:lnSpc>
                <a:spcPct val="90000"/>
              </a:lnSpc>
            </a:pPr>
            <a:r>
              <a:rPr lang="en-US" sz="2800"/>
              <a:t>Neglect and consciousness (Sumanth)</a:t>
            </a:r>
          </a:p>
          <a:p>
            <a:pPr>
              <a:lnSpc>
                <a:spcPct val="90000"/>
              </a:lnSpc>
            </a:pPr>
            <a:r>
              <a:rPr lang="en-US" sz="2800"/>
              <a:t>Neglect and attention (Sumanth)</a:t>
            </a:r>
          </a:p>
          <a:p>
            <a:pPr>
              <a:lnSpc>
                <a:spcPct val="90000"/>
              </a:lnSpc>
            </a:pPr>
            <a:r>
              <a:rPr lang="en-US" sz="2800"/>
              <a:t>Artists with neglect (Sumanth)</a:t>
            </a:r>
          </a:p>
          <a:p>
            <a:pPr>
              <a:lnSpc>
                <a:spcPct val="90000"/>
              </a:lnSpc>
            </a:pPr>
            <a:r>
              <a:rPr lang="en-US" sz="2800"/>
              <a:t>Neglect and rational thinking (Joey)</a:t>
            </a:r>
          </a:p>
          <a:p>
            <a:pPr>
              <a:lnSpc>
                <a:spcPct val="90000"/>
              </a:lnSpc>
            </a:pPr>
            <a:r>
              <a:rPr lang="en-US" sz="2800"/>
              <a:t>Neglect and reality (Joey)</a:t>
            </a:r>
          </a:p>
          <a:p>
            <a:pPr>
              <a:lnSpc>
                <a:spcPct val="90000"/>
              </a:lnSpc>
            </a:pPr>
            <a:r>
              <a:rPr lang="en-US" sz="2800"/>
              <a:t>Summary (Joey)</a:t>
            </a:r>
          </a:p>
        </p:txBody>
      </p:sp>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What is Hemineglect?</a:t>
            </a:r>
          </a:p>
        </p:txBody>
      </p:sp>
      <p:sp>
        <p:nvSpPr>
          <p:cNvPr id="3075" name="Rectangle 3"/>
          <p:cNvSpPr>
            <a:spLocks noGrp="1" noChangeArrowheads="1"/>
          </p:cNvSpPr>
          <p:nvPr>
            <p:ph type="body" idx="1"/>
          </p:nvPr>
        </p:nvSpPr>
        <p:spPr/>
        <p:txBody>
          <a:bodyPr/>
          <a:lstStyle/>
          <a:p>
            <a:pPr>
              <a:lnSpc>
                <a:spcPct val="90000"/>
              </a:lnSpc>
            </a:pPr>
            <a:r>
              <a:rPr lang="en-US" sz="2800"/>
              <a:t>Hemineglect is due to right parietal damage and results in contralateral neglect</a:t>
            </a:r>
          </a:p>
          <a:p>
            <a:pPr>
              <a:lnSpc>
                <a:spcPct val="90000"/>
              </a:lnSpc>
            </a:pPr>
            <a:r>
              <a:rPr lang="en-US" sz="2800"/>
              <a:t>When a patient has hemineglect, they do not attend to their left visual field, since it is the right parietal lobe that is damaged</a:t>
            </a:r>
          </a:p>
          <a:p>
            <a:pPr>
              <a:lnSpc>
                <a:spcPct val="90000"/>
              </a:lnSpc>
            </a:pPr>
            <a:r>
              <a:rPr lang="en-US" sz="2800"/>
              <a:t>It is not that the patients cannot see it, it’s simply an inability to attend to it</a:t>
            </a:r>
          </a:p>
          <a:p>
            <a:pPr>
              <a:lnSpc>
                <a:spcPct val="90000"/>
              </a:lnSpc>
            </a:pPr>
            <a:r>
              <a:rPr lang="en-US" sz="2800"/>
              <a:t>They do not know they have it</a:t>
            </a:r>
          </a:p>
          <a:p>
            <a:pPr>
              <a:lnSpc>
                <a:spcPct val="90000"/>
              </a:lnSpc>
            </a:pPr>
            <a:endParaRPr lang="en-US" sz="2800"/>
          </a:p>
        </p:txBody>
      </p:sp>
    </p:spTree>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81000"/>
            <a:ext cx="7772400" cy="1143000"/>
          </a:xfrm>
        </p:spPr>
        <p:txBody>
          <a:bodyPr/>
          <a:lstStyle/>
          <a:p>
            <a:r>
              <a:rPr lang="en-US"/>
              <a:t>Examples of Neglect</a:t>
            </a:r>
          </a:p>
        </p:txBody>
      </p:sp>
      <p:sp>
        <p:nvSpPr>
          <p:cNvPr id="6147" name="Rectangle 3"/>
          <p:cNvSpPr>
            <a:spLocks noGrp="1" noChangeArrowheads="1"/>
          </p:cNvSpPr>
          <p:nvPr>
            <p:ph type="body" idx="1"/>
          </p:nvPr>
        </p:nvSpPr>
        <p:spPr>
          <a:xfrm>
            <a:off x="685800" y="1981200"/>
            <a:ext cx="3962400" cy="3581400"/>
          </a:xfrm>
        </p:spPr>
        <p:txBody>
          <a:bodyPr/>
          <a:lstStyle/>
          <a:p>
            <a:r>
              <a:rPr lang="en-US"/>
              <a:t>Line bisection task</a:t>
            </a:r>
          </a:p>
          <a:p>
            <a:r>
              <a:rPr lang="en-US"/>
              <a:t>Cancellation task</a:t>
            </a:r>
          </a:p>
          <a:p>
            <a:r>
              <a:rPr lang="en-US"/>
              <a:t>Copying task</a:t>
            </a:r>
          </a:p>
          <a:p>
            <a:endParaRPr lang="en-US"/>
          </a:p>
        </p:txBody>
      </p:sp>
      <p:pic>
        <p:nvPicPr>
          <p:cNvPr id="6149" name="Picture 5" descr="Clock_drawing_in_neglect"/>
          <p:cNvPicPr>
            <a:picLocks noChangeAspect="1" noChangeArrowheads="1"/>
          </p:cNvPicPr>
          <p:nvPr/>
        </p:nvPicPr>
        <p:blipFill>
          <a:blip r:embed="rId3" cstate="print"/>
          <a:srcRect/>
          <a:stretch>
            <a:fillRect/>
          </a:stretch>
        </p:blipFill>
        <p:spPr bwMode="auto">
          <a:xfrm>
            <a:off x="4411663" y="2667000"/>
            <a:ext cx="1660525" cy="2286000"/>
          </a:xfrm>
          <a:prstGeom prst="rect">
            <a:avLst/>
          </a:prstGeom>
          <a:noFill/>
        </p:spPr>
      </p:pic>
      <p:pic>
        <p:nvPicPr>
          <p:cNvPr id="6150" name="Picture 6"/>
          <p:cNvPicPr>
            <a:picLocks noChangeAspect="1" noChangeArrowheads="1"/>
          </p:cNvPicPr>
          <p:nvPr/>
        </p:nvPicPr>
        <p:blipFill>
          <a:blip r:embed="rId4" cstate="print"/>
          <a:srcRect/>
          <a:stretch>
            <a:fillRect/>
          </a:stretch>
        </p:blipFill>
        <p:spPr bwMode="auto">
          <a:xfrm>
            <a:off x="3810000" y="5114925"/>
            <a:ext cx="4746625" cy="1743075"/>
          </a:xfrm>
          <a:prstGeom prst="rect">
            <a:avLst/>
          </a:prstGeom>
          <a:noFill/>
          <a:ln w="9525">
            <a:noFill/>
            <a:miter lim="800000"/>
            <a:headEnd/>
            <a:tailEnd/>
          </a:ln>
          <a:effectLst/>
        </p:spPr>
      </p:pic>
      <p:pic>
        <p:nvPicPr>
          <p:cNvPr id="6152" name="Picture 8" descr="Picture 8"/>
          <p:cNvPicPr>
            <a:picLocks noChangeAspect="1" noChangeArrowheads="1"/>
          </p:cNvPicPr>
          <p:nvPr/>
        </p:nvPicPr>
        <p:blipFill>
          <a:blip r:embed="rId5" cstate="print"/>
          <a:srcRect/>
          <a:stretch>
            <a:fillRect/>
          </a:stretch>
        </p:blipFill>
        <p:spPr bwMode="auto">
          <a:xfrm>
            <a:off x="609600" y="4343400"/>
            <a:ext cx="2565400" cy="1790700"/>
          </a:xfrm>
          <a:prstGeom prst="rect">
            <a:avLst/>
          </a:prstGeom>
          <a:noFill/>
        </p:spPr>
      </p:pic>
      <p:pic>
        <p:nvPicPr>
          <p:cNvPr id="6153" name="Picture 9"/>
          <p:cNvPicPr>
            <a:picLocks noChangeAspect="1" noChangeArrowheads="1"/>
          </p:cNvPicPr>
          <p:nvPr/>
        </p:nvPicPr>
        <p:blipFill>
          <a:blip r:embed="rId6" cstate="print"/>
          <a:srcRect/>
          <a:stretch>
            <a:fillRect/>
          </a:stretch>
        </p:blipFill>
        <p:spPr bwMode="auto">
          <a:xfrm>
            <a:off x="6132513" y="228600"/>
            <a:ext cx="3011487" cy="3313113"/>
          </a:xfrm>
          <a:prstGeom prst="rect">
            <a:avLst/>
          </a:prstGeom>
          <a:noFill/>
          <a:ln w="9525">
            <a:noFill/>
            <a:miter lim="800000"/>
            <a:headEnd/>
            <a:tailEnd/>
          </a:ln>
          <a:effectLst/>
        </p:spPr>
      </p:pic>
    </p:spTree>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Visual Search Eye Tracking</a:t>
            </a:r>
          </a:p>
        </p:txBody>
      </p:sp>
      <p:sp>
        <p:nvSpPr>
          <p:cNvPr id="8195" name="Rectangle 3"/>
          <p:cNvSpPr>
            <a:spLocks noGrp="1" noChangeArrowheads="1"/>
          </p:cNvSpPr>
          <p:nvPr>
            <p:ph type="body" idx="1"/>
          </p:nvPr>
        </p:nvSpPr>
        <p:spPr/>
        <p:txBody>
          <a:bodyPr/>
          <a:lstStyle/>
          <a:p>
            <a:r>
              <a:rPr lang="en-US"/>
              <a:t>Here the subject tries to find the T’s among the other shapes</a:t>
            </a:r>
          </a:p>
        </p:txBody>
      </p:sp>
      <p:pic>
        <p:nvPicPr>
          <p:cNvPr id="8196" name="Picture 4" descr="759px-Visual_search_in_neglect_blue"/>
          <p:cNvPicPr>
            <a:picLocks noChangeAspect="1" noChangeArrowheads="1"/>
          </p:cNvPicPr>
          <p:nvPr/>
        </p:nvPicPr>
        <p:blipFill>
          <a:blip r:embed="rId3" cstate="print"/>
          <a:srcRect/>
          <a:stretch>
            <a:fillRect/>
          </a:stretch>
        </p:blipFill>
        <p:spPr bwMode="auto">
          <a:xfrm>
            <a:off x="2743200" y="3276600"/>
            <a:ext cx="3771900" cy="2981325"/>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Gradient of Neglect</a:t>
            </a:r>
          </a:p>
        </p:txBody>
      </p:sp>
      <p:sp>
        <p:nvSpPr>
          <p:cNvPr id="10243" name="Rectangle 3"/>
          <p:cNvSpPr>
            <a:spLocks noGrp="1" noChangeArrowheads="1"/>
          </p:cNvSpPr>
          <p:nvPr>
            <p:ph type="body" idx="1"/>
          </p:nvPr>
        </p:nvSpPr>
        <p:spPr/>
        <p:txBody>
          <a:bodyPr/>
          <a:lstStyle/>
          <a:p>
            <a:r>
              <a:rPr lang="en-US"/>
              <a:t>Neglect does not perfectly divide the entire visual field, rather it varies between individuals and the attended to or not attended to portions of the VF does not have sharp boundaries</a:t>
            </a:r>
          </a:p>
        </p:txBody>
      </p:sp>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The Deepness of hemineglect</a:t>
            </a:r>
          </a:p>
        </p:txBody>
      </p:sp>
      <p:sp>
        <p:nvSpPr>
          <p:cNvPr id="11267" name="Rectangle 3"/>
          <p:cNvSpPr>
            <a:spLocks noGrp="1" noChangeArrowheads="1"/>
          </p:cNvSpPr>
          <p:nvPr>
            <p:ph type="body" idx="1"/>
          </p:nvPr>
        </p:nvSpPr>
        <p:spPr/>
        <p:txBody>
          <a:bodyPr/>
          <a:lstStyle/>
          <a:p>
            <a:r>
              <a:rPr lang="en-US" sz="2800"/>
              <a:t>Memories are also selectively attended to</a:t>
            </a:r>
          </a:p>
          <a:p>
            <a:pPr lvl="1"/>
            <a:r>
              <a:rPr lang="en-US" sz="2400"/>
              <a:t>For example, a woman who went to the Piazza in Milan, was asked what she saw when looking at the Pope, she reported only seeing things in her right visual field</a:t>
            </a:r>
          </a:p>
          <a:p>
            <a:r>
              <a:rPr lang="en-US" sz="2800"/>
              <a:t>Mirror Agnosia</a:t>
            </a:r>
          </a:p>
          <a:p>
            <a:pPr lvl="1"/>
            <a:r>
              <a:rPr lang="en-US" sz="2400"/>
              <a:t>Occurs in half of neglect patients</a:t>
            </a:r>
          </a:p>
          <a:p>
            <a:endParaRPr lang="en-US" sz="2800"/>
          </a:p>
        </p:txBody>
      </p:sp>
    </p:spTree>
  </p:cSld>
  <p:clrMapOvr>
    <a:masterClrMapping/>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Neuroanatomy of Neglect</a:t>
            </a:r>
          </a:p>
        </p:txBody>
      </p:sp>
      <p:sp>
        <p:nvSpPr>
          <p:cNvPr id="12291" name="Rectangle 3"/>
          <p:cNvSpPr>
            <a:spLocks noGrp="1" noChangeArrowheads="1"/>
          </p:cNvSpPr>
          <p:nvPr>
            <p:ph type="body" idx="1"/>
          </p:nvPr>
        </p:nvSpPr>
        <p:spPr>
          <a:xfrm>
            <a:off x="685800" y="1981200"/>
            <a:ext cx="5105400" cy="4648200"/>
          </a:xfrm>
        </p:spPr>
        <p:txBody>
          <a:bodyPr/>
          <a:lstStyle/>
          <a:p>
            <a:pPr>
              <a:lnSpc>
                <a:spcPct val="90000"/>
              </a:lnSpc>
              <a:buFont typeface="Times" pitchFamily="-96" charset="0"/>
              <a:buChar char="•"/>
            </a:pPr>
            <a:r>
              <a:rPr lang="en-US" sz="2800"/>
              <a:t>Classically, hemineglect has been associated with lesions in the posterior parietal cortex, particularly the inferior parietal lobe (IPL) or tempo-parietal junction(TPJ)</a:t>
            </a:r>
          </a:p>
          <a:p>
            <a:pPr>
              <a:lnSpc>
                <a:spcPct val="90000"/>
              </a:lnSpc>
              <a:buFont typeface="Times" pitchFamily="-96" charset="0"/>
              <a:buChar char="•"/>
            </a:pPr>
            <a:r>
              <a:rPr lang="en-US" sz="2800"/>
              <a:t>Also, some researchers agree that damage to subcortical regions are also responsible for neglect, like the thalamus and basal ganglia</a:t>
            </a:r>
          </a:p>
          <a:p>
            <a:pPr>
              <a:lnSpc>
                <a:spcPct val="90000"/>
              </a:lnSpc>
              <a:buFontTx/>
              <a:buNone/>
            </a:pPr>
            <a:endParaRPr lang="en-US" sz="2800"/>
          </a:p>
        </p:txBody>
      </p:sp>
      <p:pic>
        <p:nvPicPr>
          <p:cNvPr id="12293" name="Picture 5" descr="Right_hemisphere"/>
          <p:cNvPicPr>
            <a:picLocks noChangeAspect="1" noChangeArrowheads="1"/>
          </p:cNvPicPr>
          <p:nvPr/>
        </p:nvPicPr>
        <p:blipFill>
          <a:blip r:embed="rId3" cstate="print"/>
          <a:srcRect/>
          <a:stretch>
            <a:fillRect/>
          </a:stretch>
        </p:blipFill>
        <p:spPr bwMode="auto">
          <a:xfrm>
            <a:off x="6019800" y="1676400"/>
            <a:ext cx="2819400" cy="2457450"/>
          </a:xfrm>
          <a:prstGeom prst="rect">
            <a:avLst/>
          </a:prstGeom>
          <a:noFill/>
        </p:spPr>
      </p:pic>
      <p:pic>
        <p:nvPicPr>
          <p:cNvPr id="12294" name="Picture 6"/>
          <p:cNvPicPr>
            <a:picLocks noChangeAspect="1" noChangeArrowheads="1"/>
          </p:cNvPicPr>
          <p:nvPr/>
        </p:nvPicPr>
        <p:blipFill>
          <a:blip r:embed="rId4" cstate="print"/>
          <a:srcRect/>
          <a:stretch>
            <a:fillRect/>
          </a:stretch>
        </p:blipFill>
        <p:spPr bwMode="auto">
          <a:xfrm>
            <a:off x="6019800" y="4267200"/>
            <a:ext cx="2590800" cy="2151063"/>
          </a:xfrm>
          <a:prstGeom prst="rect">
            <a:avLst/>
          </a:prstGeom>
          <a:noFill/>
          <a:ln w="9525">
            <a:noFill/>
            <a:miter lim="800000"/>
            <a:headEnd/>
            <a:tailEnd/>
          </a:ln>
          <a:effectLst/>
        </p:spPr>
      </p:pic>
    </p:spTree>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Hemineglect and Consciousness</a:t>
            </a:r>
          </a:p>
        </p:txBody>
      </p:sp>
      <p:sp>
        <p:nvSpPr>
          <p:cNvPr id="14339" name="Rectangle 3"/>
          <p:cNvSpPr>
            <a:spLocks noGrp="1" noChangeArrowheads="1"/>
          </p:cNvSpPr>
          <p:nvPr>
            <p:ph type="body" idx="1"/>
          </p:nvPr>
        </p:nvSpPr>
        <p:spPr>
          <a:xfrm>
            <a:off x="685800" y="1981200"/>
            <a:ext cx="4648200" cy="4495800"/>
          </a:xfrm>
        </p:spPr>
        <p:txBody>
          <a:bodyPr/>
          <a:lstStyle/>
          <a:p>
            <a:pPr>
              <a:lnSpc>
                <a:spcPct val="90000"/>
              </a:lnSpc>
            </a:pPr>
            <a:r>
              <a:rPr lang="en-US" sz="2800"/>
              <a:t>It’s not the seat of consciousness, because people with hemineglect are conscious, but their consciousness is dramatically altered.</a:t>
            </a:r>
          </a:p>
          <a:p>
            <a:pPr>
              <a:lnSpc>
                <a:spcPct val="90000"/>
              </a:lnSpc>
            </a:pPr>
            <a:r>
              <a:rPr lang="en-US" sz="2800"/>
              <a:t>Individuals with right parietal damage but symptoms of neglect still failed in many visual working memory tasks (Berryhill 2008)</a:t>
            </a:r>
          </a:p>
        </p:txBody>
      </p:sp>
      <p:pic>
        <p:nvPicPr>
          <p:cNvPr id="14340" name="Picture 4" descr="Picture 9"/>
          <p:cNvPicPr>
            <a:picLocks noChangeAspect="1" noChangeArrowheads="1"/>
          </p:cNvPicPr>
          <p:nvPr/>
        </p:nvPicPr>
        <p:blipFill>
          <a:blip r:embed="rId3" cstate="print"/>
          <a:srcRect/>
          <a:stretch>
            <a:fillRect/>
          </a:stretch>
        </p:blipFill>
        <p:spPr bwMode="auto">
          <a:xfrm>
            <a:off x="4876800" y="1905000"/>
            <a:ext cx="4432300" cy="3748088"/>
          </a:xfrm>
          <a:prstGeom prst="rect">
            <a:avLst/>
          </a:prstGeom>
          <a:noFill/>
        </p:spPr>
      </p:pic>
    </p:spTree>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1049</Words>
  <Application>Microsoft Office PowerPoint</Application>
  <PresentationFormat>Presentazione su schermo (4:3)</PresentationFormat>
  <Paragraphs>125</Paragraphs>
  <Slides>18</Slides>
  <Notes>18</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18</vt:i4>
      </vt:variant>
    </vt:vector>
  </HeadingPairs>
  <TitlesOfParts>
    <vt:vector size="26" baseType="lpstr">
      <vt:lpstr>Arial</vt:lpstr>
      <vt:lpstr>ＭＳ Ｐゴシック</vt:lpstr>
      <vt:lpstr>Times</vt:lpstr>
      <vt:lpstr>Helvetica</vt:lpstr>
      <vt:lpstr>Times New Roman</vt:lpstr>
      <vt:lpstr>Arial Bold</vt:lpstr>
      <vt:lpstr>ヒラギノ明朝 ProN W3</vt:lpstr>
      <vt:lpstr>Blank Presentation</vt:lpstr>
      <vt:lpstr>Hemineglect</vt:lpstr>
      <vt:lpstr>Outline</vt:lpstr>
      <vt:lpstr>What is Hemineglect?</vt:lpstr>
      <vt:lpstr>Examples of Neglect</vt:lpstr>
      <vt:lpstr>Visual Search Eye Tracking</vt:lpstr>
      <vt:lpstr>Gradient of Neglect</vt:lpstr>
      <vt:lpstr>The Deepness of hemineglect</vt:lpstr>
      <vt:lpstr>Neuroanatomy of Neglect</vt:lpstr>
      <vt:lpstr>Hemineglect and Consciousness</vt:lpstr>
      <vt:lpstr>Hemineglect and Attention</vt:lpstr>
      <vt:lpstr>Hemi-neglected Art</vt:lpstr>
      <vt:lpstr>Post Stroke Work</vt:lpstr>
      <vt:lpstr>Apple tree in blossom, 1922 </vt:lpstr>
      <vt:lpstr>Alterations to Rational Thinking</vt:lpstr>
      <vt:lpstr>Hemineglect Reality</vt:lpstr>
      <vt:lpstr>Summary</vt:lpstr>
      <vt:lpstr>Questions?</vt:lpstr>
      <vt:lpstr>Citations</vt:lpstr>
    </vt:vector>
  </TitlesOfParts>
  <Company>Tim Hicks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Hemineglect</dc:title>
  <dc:creator>Tim Hicks</dc:creator>
  <cp:lastModifiedBy>utente01</cp:lastModifiedBy>
  <cp:revision>36</cp:revision>
  <dcterms:created xsi:type="dcterms:W3CDTF">2008-03-11T22:34:32Z</dcterms:created>
  <dcterms:modified xsi:type="dcterms:W3CDTF">2015-01-30T06:54:23Z</dcterms:modified>
</cp:coreProperties>
</file>