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81" r:id="rId5"/>
    <p:sldId id="261" r:id="rId6"/>
    <p:sldId id="311" r:id="rId7"/>
    <p:sldId id="282" r:id="rId8"/>
    <p:sldId id="262" r:id="rId9"/>
    <p:sldId id="263" r:id="rId10"/>
    <p:sldId id="295" r:id="rId11"/>
    <p:sldId id="264" r:id="rId12"/>
    <p:sldId id="283" r:id="rId13"/>
    <p:sldId id="265" r:id="rId14"/>
    <p:sldId id="266" r:id="rId15"/>
    <p:sldId id="267" r:id="rId16"/>
    <p:sldId id="285" r:id="rId17"/>
    <p:sldId id="269" r:id="rId18"/>
    <p:sldId id="268" r:id="rId19"/>
    <p:sldId id="270" r:id="rId20"/>
    <p:sldId id="271" r:id="rId21"/>
    <p:sldId id="272" r:id="rId22"/>
    <p:sldId id="273" r:id="rId23"/>
    <p:sldId id="274" r:id="rId24"/>
    <p:sldId id="275" r:id="rId25"/>
    <p:sldId id="279" r:id="rId26"/>
    <p:sldId id="288" r:id="rId27"/>
    <p:sldId id="290" r:id="rId28"/>
    <p:sldId id="293" r:id="rId29"/>
    <p:sldId id="291" r:id="rId30"/>
    <p:sldId id="310" r:id="rId31"/>
  </p:sldIdLst>
  <p:sldSz cx="9144000" cy="6858000" type="screen4x3"/>
  <p:notesSz cx="9144000" cy="6858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99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F9D211-2F40-4C44-9B5F-5FF5318356EC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4198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E423F0C-90C2-4973-B769-3D6CD50F720E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3A2D2-9205-4251-95B1-1BF1E0A78793}" type="slidenum">
              <a:rPr lang="it-IT"/>
              <a:pPr/>
              <a:t>1</a:t>
            </a:fld>
            <a:endParaRPr lang="it-IT"/>
          </a:p>
        </p:txBody>
      </p:sp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8AD649-9C8A-4392-8B5D-11E16D1EED06}" type="slidenum">
              <a:rPr lang="it-IT"/>
              <a:pPr/>
              <a:t>5</a:t>
            </a:fld>
            <a:endParaRPr lang="it-IT"/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325462-03B0-4B00-811D-B77A61812EA3}" type="slidenum">
              <a:rPr lang="it-IT"/>
              <a:pPr/>
              <a:t>7</a:t>
            </a:fld>
            <a:endParaRPr lang="it-IT"/>
          </a:p>
        </p:txBody>
      </p:sp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C84BEB-797D-43CF-9DAE-7EC06E43567B}" type="slidenum">
              <a:rPr lang="it-IT"/>
              <a:pPr/>
              <a:t>10</a:t>
            </a:fld>
            <a:endParaRPr lang="it-IT"/>
          </a:p>
        </p:txBody>
      </p:sp>
      <p:sp>
        <p:nvSpPr>
          <p:cNvPr id="880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E4E482-4D06-4E18-925F-1A918568B4FB}" type="slidenum">
              <a:rPr lang="it-IT"/>
              <a:pPr/>
              <a:t>11</a:t>
            </a:fld>
            <a:endParaRPr lang="it-IT"/>
          </a:p>
        </p:txBody>
      </p:sp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8DB9FC-9341-4BEC-8E3F-6D05F05EE9DC}" type="slidenum">
              <a:rPr lang="it-IT"/>
              <a:pPr/>
              <a:t>13</a:t>
            </a:fld>
            <a:endParaRPr lang="it-IT"/>
          </a:p>
        </p:txBody>
      </p:sp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B64E04-8617-406B-8DD7-6928A1F07FDB}" type="slidenum">
              <a:rPr lang="it-IT"/>
              <a:pPr/>
              <a:t>15</a:t>
            </a:fld>
            <a:endParaRPr lang="it-IT"/>
          </a:p>
        </p:txBody>
      </p:sp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57F940-BBC0-4BDC-8CD6-893A856EE02B}" type="slidenum">
              <a:rPr lang="it-IT"/>
              <a:pPr/>
              <a:t>17</a:t>
            </a:fld>
            <a:endParaRPr lang="it-IT"/>
          </a:p>
        </p:txBody>
      </p:sp>
      <p:sp>
        <p:nvSpPr>
          <p:cNvPr id="60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3C26D3-ED5D-4614-B4F1-D894C870F63B}" type="slidenum">
              <a:rPr lang="it-IT"/>
              <a:pPr/>
              <a:t>18</a:t>
            </a:fld>
            <a:endParaRPr lang="it-IT"/>
          </a:p>
        </p:txBody>
      </p:sp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23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724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725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726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727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728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729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730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7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Fare clic per modificare lo stile del titolo dello schema</a:t>
            </a:r>
          </a:p>
        </p:txBody>
      </p:sp>
      <p:sp>
        <p:nvSpPr>
          <p:cNvPr id="307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Fare clic per modificare lo stile del sottotitolo dello schema</a:t>
            </a:r>
          </a:p>
        </p:txBody>
      </p:sp>
      <p:sp>
        <p:nvSpPr>
          <p:cNvPr id="30733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34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35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6ED1E7D-883F-4B1E-8C73-75DC378BBB53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C55E34-2DF2-43EA-BDE4-89D16D7F7D5D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BD804-6824-452E-885B-2851C6983F82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6828CE3-A394-4990-A0FA-BF704AEEBB7D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7C8FCD-4CE1-4544-8E5F-292279619585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D4887-275C-48B5-9737-243AE512D4F2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917A5-E2B0-4A1E-9E10-E3019F9588B8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9B67A-39B7-42E5-A6FD-25B689BA0042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9FBB5-6DF1-4C9E-A807-DD99F491054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32C2A-4A12-40B0-A7D4-4BE16B962601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33996-2C29-4345-A7BA-2B8B12BB7A92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9639D-4085-4E26-BE56-EC3CE1DC5C0F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1">
                <a:gamma/>
                <a:tint val="53725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9699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9700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9701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9702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9703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9704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9705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9706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970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lo stile del titolo dello schema</a:t>
            </a:r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</a:p>
        </p:txBody>
      </p:sp>
      <p:sp>
        <p:nvSpPr>
          <p:cNvPr id="29709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297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29711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C231A01C-656F-47B5-8866-AA7159DD316F}" type="slidenum">
              <a:rPr lang="en-US"/>
              <a:pPr/>
              <a:t>‹N›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i_Microsoft_Office_Word_97_-_2003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i_Microsoft_Office_Word_97_-_20032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i_Microsoft_Office_Word_97_-_20033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i_Microsoft_Office_Word_97_-_20034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i_Microsoft_Office_Word_97_-_20035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z="3600" b="1">
                <a:cs typeface="Times New Roman" pitchFamily="18" charset="0"/>
              </a:rPr>
              <a:t>PREVENZIONE E CONTROLLO DELLE MALATTIE INFETTIVE</a:t>
            </a:r>
            <a:endParaRPr lang="it-I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>
                <a:solidFill>
                  <a:srgbClr val="FFFF00"/>
                </a:solidFill>
                <a:latin typeface="Arial" pitchFamily="34" charset="0"/>
              </a:rPr>
              <a:t>PRECAUZIONI STANDARD</a:t>
            </a:r>
            <a:endParaRPr lang="it-IT" sz="2800" b="1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870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it-IT" sz="2800" b="1">
                <a:latin typeface="Arial" pitchFamily="34" charset="0"/>
              </a:rPr>
              <a:t>Sono utilizzate per ridurre il rischio di trasmissione di microorganismi da fonti, note o non identificate. </a:t>
            </a:r>
          </a:p>
          <a:p>
            <a:pPr marL="0" indent="0">
              <a:buFontTx/>
              <a:buNone/>
            </a:pPr>
            <a:r>
              <a:rPr lang="it-IT" sz="2800" b="1">
                <a:latin typeface="Arial" pitchFamily="34" charset="0"/>
              </a:rPr>
              <a:t>Riducono il rischio di trasmissione dei germi da pazienti la cui condizione non è riconosciuta e che possono trasmettere patogeni come batteri resistenti agli antibiotici</a:t>
            </a:r>
          </a:p>
          <a:p>
            <a:pPr marL="0" indent="0"/>
            <a:endParaRPr lang="it-IT" sz="2800" b="1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>
                <a:solidFill>
                  <a:srgbClr val="FFFF00"/>
                </a:solidFill>
                <a:latin typeface="Arial" pitchFamily="34" charset="0"/>
              </a:rPr>
              <a:t>PRECAUZIONI STANDARD</a:t>
            </a:r>
            <a:endParaRPr lang="it-IT" sz="2800" b="1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5574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it-IT" sz="2800" b="1">
                <a:latin typeface="Arial" pitchFamily="34" charset="0"/>
              </a:rPr>
              <a:t>Riducono il rischio di trasmissione di patogeni trasmessi dal sangue, dato che l’anamnesi e l’esame obiettivo non possono identificare con certezza tutti i pazienti che costituiscono un rischio.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>
                <a:solidFill>
                  <a:srgbClr val="FFFF00"/>
                </a:solidFill>
                <a:latin typeface="Arial" pitchFamily="34" charset="0"/>
              </a:rPr>
              <a:t>PRECAUZIONI STANDARD</a:t>
            </a:r>
            <a:endParaRPr lang="it-IT" sz="2800" b="1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358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it-IT" sz="2400" b="1">
                <a:latin typeface="Arial" pitchFamily="34" charset="0"/>
              </a:rPr>
              <a:t>Si adottano </a:t>
            </a:r>
            <a:r>
              <a:rPr lang="it-IT" sz="2400" b="1" u="sng">
                <a:latin typeface="Arial" pitchFamily="34" charset="0"/>
              </a:rPr>
              <a:t>sempre</a:t>
            </a:r>
            <a:r>
              <a:rPr lang="it-IT" sz="2400" b="1">
                <a:latin typeface="Arial" pitchFamily="34" charset="0"/>
              </a:rPr>
              <a:t> per: </a:t>
            </a:r>
            <a:br>
              <a:rPr lang="it-IT" sz="2400" b="1">
                <a:latin typeface="Arial" pitchFamily="34" charset="0"/>
              </a:rPr>
            </a:br>
            <a:r>
              <a:rPr lang="it-IT" sz="2400" b="1">
                <a:latin typeface="Arial" pitchFamily="34" charset="0"/>
              </a:rPr>
              <a:t>  </a:t>
            </a:r>
          </a:p>
          <a:p>
            <a:pPr>
              <a:lnSpc>
                <a:spcPct val="90000"/>
              </a:lnSpc>
            </a:pPr>
            <a:r>
              <a:rPr lang="it-IT" sz="2400" b="1">
                <a:latin typeface="Arial" pitchFamily="34" charset="0"/>
              </a:rPr>
              <a:t>SANGUE </a:t>
            </a:r>
          </a:p>
          <a:p>
            <a:pPr>
              <a:lnSpc>
                <a:spcPct val="90000"/>
              </a:lnSpc>
            </a:pPr>
            <a:r>
              <a:rPr lang="it-IT" sz="2400" b="1">
                <a:latin typeface="Arial" pitchFamily="34" charset="0"/>
              </a:rPr>
              <a:t>LIQUIDI CORPOREI*</a:t>
            </a:r>
          </a:p>
          <a:p>
            <a:pPr>
              <a:lnSpc>
                <a:spcPct val="90000"/>
              </a:lnSpc>
            </a:pPr>
            <a:r>
              <a:rPr lang="it-IT" sz="2400" b="1">
                <a:latin typeface="Arial" pitchFamily="34" charset="0"/>
              </a:rPr>
              <a:t>SECREZIONI</a:t>
            </a:r>
            <a:r>
              <a:rPr lang="it-IT" sz="2400" b="1" baseline="30000">
                <a:latin typeface="Arial" pitchFamily="34" charset="0"/>
              </a:rPr>
              <a:t>*</a:t>
            </a:r>
            <a:endParaRPr lang="it-IT" sz="2400" b="1">
              <a:latin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it-IT" sz="2400" b="1">
                <a:latin typeface="Arial" pitchFamily="34" charset="0"/>
              </a:rPr>
              <a:t>ESCREZIONI</a:t>
            </a:r>
            <a:r>
              <a:rPr lang="it-IT" sz="2400" b="1" baseline="30000">
                <a:latin typeface="Arial" pitchFamily="34" charset="0"/>
              </a:rPr>
              <a:t>*</a:t>
            </a:r>
            <a:endParaRPr lang="it-IT" sz="2400" b="1">
              <a:latin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it-IT" sz="2400" b="1">
                <a:latin typeface="Arial" pitchFamily="34" charset="0"/>
              </a:rPr>
              <a:t>CUTE LESIONATA</a:t>
            </a:r>
          </a:p>
          <a:p>
            <a:pPr>
              <a:lnSpc>
                <a:spcPct val="90000"/>
              </a:lnSpc>
            </a:pPr>
            <a:r>
              <a:rPr lang="it-IT" sz="2400" b="1">
                <a:latin typeface="Arial" pitchFamily="34" charset="0"/>
              </a:rPr>
              <a:t>MUCOSE </a:t>
            </a:r>
          </a:p>
        </p:txBody>
      </p:sp>
      <p:sp>
        <p:nvSpPr>
          <p:cNvPr id="35844" name="Text Box 1028"/>
          <p:cNvSpPr txBox="1">
            <a:spLocks noChangeArrowheads="1"/>
          </p:cNvSpPr>
          <p:nvPr/>
        </p:nvSpPr>
        <p:spPr bwMode="auto">
          <a:xfrm>
            <a:off x="823913" y="5380038"/>
            <a:ext cx="760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solidFill>
                  <a:schemeClr val="accent1"/>
                </a:solidFill>
                <a:latin typeface="Times New Roman" pitchFamily="18" charset="0"/>
              </a:rPr>
              <a:t>* Indipendentemente se contengano o meno sangue visibile</a:t>
            </a:r>
            <a:endParaRPr lang="it-IT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Razionale per l’uso delle precauzioni standard</a:t>
            </a:r>
            <a:endParaRPr lang="it-IT" sz="2800" b="1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6600" y="2316163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z="2800" b="1">
                <a:latin typeface="Arial" pitchFamily="34" charset="0"/>
              </a:rPr>
              <a:t>Impossibilità di identificare i soggetti infetti nei contesti assistenziali </a:t>
            </a:r>
          </a:p>
          <a:p>
            <a:pPr>
              <a:lnSpc>
                <a:spcPct val="90000"/>
              </a:lnSpc>
            </a:pPr>
            <a:endParaRPr lang="it-IT" sz="2800" b="1">
              <a:latin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it-IT" sz="2800" b="1">
                <a:latin typeface="Arial" pitchFamily="34" charset="0"/>
              </a:rPr>
              <a:t>Non tutti i materiali contaminati vengono etichettati come infetti</a:t>
            </a:r>
          </a:p>
          <a:p>
            <a:pPr>
              <a:lnSpc>
                <a:spcPct val="90000"/>
              </a:lnSpc>
            </a:pPr>
            <a:endParaRPr lang="it-IT" sz="2800" b="1">
              <a:latin typeface="Arial" pitchFamily="34" charset="0"/>
            </a:endParaRPr>
          </a:p>
          <a:p>
            <a:pPr>
              <a:lnSpc>
                <a:spcPct val="90000"/>
              </a:lnSpc>
            </a:pPr>
            <a:endParaRPr lang="it-IT" sz="2800" b="1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>
                <a:solidFill>
                  <a:srgbClr val="FFFF00"/>
                </a:solidFill>
                <a:latin typeface="Arial" pitchFamily="34" charset="0"/>
              </a:rPr>
              <a:t>PRECAUZIONI STANDARD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0363" y="1979613"/>
            <a:ext cx="7283450" cy="45307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it-IT" sz="2400" b="1">
                <a:latin typeface="Arial" pitchFamily="34" charset="0"/>
              </a:rPr>
              <a:t>Lavarsi le mani dopo aver toccato sangue o altri fluidi corporei anche se sono stati utilizzati guanti, prima di visitare altro paziente.</a:t>
            </a:r>
          </a:p>
          <a:p>
            <a:pPr marL="0" indent="0">
              <a:buFontTx/>
              <a:buNone/>
            </a:pPr>
            <a:endParaRPr lang="it-IT" sz="2400" b="1">
              <a:latin typeface="Arial" pitchFamily="34" charset="0"/>
            </a:endParaRPr>
          </a:p>
          <a:p>
            <a:pPr marL="0" indent="0">
              <a:buFontTx/>
              <a:buNone/>
            </a:pPr>
            <a:r>
              <a:rPr lang="it-IT" sz="2400" b="1">
                <a:latin typeface="Arial" pitchFamily="34" charset="0"/>
              </a:rPr>
              <a:t>Indossare guanti per maneggiare sangue o altri fluidi corporei.</a:t>
            </a:r>
          </a:p>
          <a:p>
            <a:pPr marL="0" indent="0">
              <a:buFontTx/>
              <a:buNone/>
            </a:pPr>
            <a:endParaRPr lang="it-IT" sz="2400" b="1">
              <a:latin typeface="Arial" pitchFamily="34" charset="0"/>
            </a:endParaRPr>
          </a:p>
          <a:p>
            <a:pPr marL="0" indent="0">
              <a:buFontTx/>
              <a:buNone/>
            </a:pPr>
            <a:r>
              <a:rPr lang="it-IT" sz="2400" b="1">
                <a:latin typeface="Arial" pitchFamily="34" charset="0"/>
              </a:rPr>
              <a:t>Indossare mascherine guanti protettivi e camici non sterili in corso di procedure a rischio di schizzi, di fluidi contaminati.</a:t>
            </a:r>
          </a:p>
          <a:p>
            <a:pPr marL="0" indent="0"/>
            <a:endParaRPr lang="it-IT" sz="2400" b="1">
              <a:latin typeface="Arial" pitchFamily="34" charset="0"/>
            </a:endParaRPr>
          </a:p>
        </p:txBody>
      </p:sp>
      <p:pic>
        <p:nvPicPr>
          <p:cNvPr id="14351" name="Picture 15" descr="ioMascheri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1213" y="4949825"/>
            <a:ext cx="741362" cy="641350"/>
          </a:xfrm>
          <a:prstGeom prst="rect">
            <a:avLst/>
          </a:prstGeom>
          <a:noFill/>
        </p:spPr>
      </p:pic>
      <p:pic>
        <p:nvPicPr>
          <p:cNvPr id="14352" name="Picture 16" descr="ioGuant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738" y="3678238"/>
            <a:ext cx="765175" cy="593725"/>
          </a:xfrm>
          <a:prstGeom prst="rect">
            <a:avLst/>
          </a:prstGeom>
          <a:noFill/>
        </p:spPr>
      </p:pic>
      <p:pic>
        <p:nvPicPr>
          <p:cNvPr id="14353" name="Picture 17" descr="ioIgien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5175" y="2122488"/>
            <a:ext cx="777875" cy="593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>
                <a:solidFill>
                  <a:srgbClr val="FFFF00"/>
                </a:solidFill>
                <a:latin typeface="Arial" pitchFamily="34" charset="0"/>
              </a:rPr>
              <a:t>Precauzioni relative alla trasmissione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0238" y="2457450"/>
            <a:ext cx="7912100" cy="36385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it-IT" sz="2800" b="1">
                <a:latin typeface="Arial" pitchFamily="34" charset="0"/>
              </a:rPr>
              <a:t>Sono destinate a pazienti riconosciuti o sospetti di essere infetti con patogeni altamente trasmissibili o epidemiologicamente importanti, diffusi per via aerea o con goccioline o attraverso il contatto con la cute o con superfici contaminate, per i quali sono richieste ulteriori precauzioni oltre a quelle standard. </a:t>
            </a:r>
          </a:p>
          <a:p>
            <a:pPr marL="0" indent="0">
              <a:buFontTx/>
              <a:buNone/>
            </a:pPr>
            <a:endParaRPr lang="it-IT" sz="2800" b="1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MODALITA’ DI TRASMISSIONE DEI PATOGENI</a:t>
            </a:r>
            <a:endParaRPr lang="it-IT" sz="2800" b="1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152775"/>
            <a:ext cx="7772400" cy="2389188"/>
          </a:xfrm>
        </p:spPr>
        <p:txBody>
          <a:bodyPr/>
          <a:lstStyle/>
          <a:p>
            <a:pPr marL="385763" indent="-385763">
              <a:lnSpc>
                <a:spcPct val="90000"/>
              </a:lnSpc>
            </a:pPr>
            <a:r>
              <a:rPr lang="it-IT" sz="2400" b="1" i="1" u="sng">
                <a:latin typeface="Arial" pitchFamily="34" charset="0"/>
              </a:rPr>
              <a:t>Contatto diretto</a:t>
            </a:r>
            <a:r>
              <a:rPr lang="it-IT" sz="2400" b="1">
                <a:latin typeface="Arial" pitchFamily="34" charset="0"/>
              </a:rPr>
              <a:t>:  è la più comune modalità di trasmissione di patogeni. Può avvenire tra due superfici corporee o tra due soggetti.</a:t>
            </a:r>
          </a:p>
          <a:p>
            <a:pPr marL="385763" indent="-385763">
              <a:lnSpc>
                <a:spcPct val="90000"/>
              </a:lnSpc>
            </a:pPr>
            <a:endParaRPr lang="it-IT" sz="2400" b="1">
              <a:latin typeface="Arial" pitchFamily="34" charset="0"/>
            </a:endParaRPr>
          </a:p>
          <a:p>
            <a:pPr marL="385763" indent="-385763">
              <a:lnSpc>
                <a:spcPct val="90000"/>
              </a:lnSpc>
            </a:pPr>
            <a:r>
              <a:rPr lang="it-IT" sz="2400" b="1" i="1" u="sng">
                <a:latin typeface="Arial" pitchFamily="34" charset="0"/>
              </a:rPr>
              <a:t>Contatto Indiretto</a:t>
            </a:r>
            <a:r>
              <a:rPr lang="it-IT" sz="2400" b="1">
                <a:latin typeface="Arial" pitchFamily="34" charset="0"/>
              </a:rPr>
              <a:t>: può avvenire attraverso oggetti, mani e guanti contaminati. 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7016750" y="5946775"/>
            <a:ext cx="1350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latin typeface="Times New Roman" pitchFamily="18" charset="0"/>
              </a:rPr>
              <a:t>continua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642938" y="1724025"/>
            <a:ext cx="7891462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/>
              <a:t>La </a:t>
            </a:r>
            <a:r>
              <a:rPr lang="it-IT" sz="2800" b="1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trasmissione per contatto</a:t>
            </a:r>
            <a:r>
              <a:rPr lang="it-IT" sz="2800" b="1"/>
              <a:t> è la più importante e frequente nell’ambito ospedaliero e può avvenire in due modi:</a:t>
            </a:r>
            <a:endParaRPr lang="it-IT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2765425"/>
            <a:ext cx="7553325" cy="33305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it-IT" sz="2800" b="1">
                <a:latin typeface="Arial" pitchFamily="34" charset="0"/>
              </a:rPr>
              <a:t>I relativi patogeni possono diffondersi per via fecale o per via orale, sia direttamente con trasmissione interpersonale, sia indirettamente tramite giocattoli o altri oggetti, superfici ambientali e cibi.</a:t>
            </a:r>
            <a:r>
              <a:rPr lang="it-IT" sz="2800" b="1">
                <a:solidFill>
                  <a:srgbClr val="FFFF00"/>
                </a:solidFill>
                <a:latin typeface="Arial" pitchFamily="34" charset="0"/>
              </a:rPr>
              <a:t> </a:t>
            </a:r>
            <a:endParaRPr lang="it-IT" sz="280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it-IT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MODALITA’ DI TRASMISSIONE DEI PATOGENI</a:t>
            </a:r>
            <a:endParaRPr lang="it-IT" sz="2800" b="1">
              <a:solidFill>
                <a:srgbClr val="FFFF00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sz="2400" b="1" i="1" u="sng">
                <a:latin typeface="Arial" pitchFamily="34" charset="0"/>
              </a:rPr>
              <a:t>Trasmissione per via aerea</a:t>
            </a:r>
            <a:r>
              <a:rPr lang="it-IT" sz="2400" b="1">
                <a:latin typeface="Arial" pitchFamily="34" charset="0"/>
              </a:rPr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400" b="1">
                <a:latin typeface="Arial" pitchFamily="34" charset="0"/>
              </a:rPr>
              <a:t>	Avviene per disseminazione di goccioline o di particelle di polvere che contengono l’agente infettivo o spore fungine.</a:t>
            </a:r>
          </a:p>
          <a:p>
            <a:pPr>
              <a:lnSpc>
                <a:spcPct val="90000"/>
              </a:lnSpc>
              <a:buFontTx/>
              <a:buNone/>
            </a:pPr>
            <a:endParaRPr lang="it-IT" sz="2400" b="1">
              <a:latin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it-IT" sz="2400" b="1" i="1" u="sng">
                <a:latin typeface="Arial" pitchFamily="34" charset="0"/>
              </a:rPr>
              <a:t>Trasmissione attraverso GOCCE</a:t>
            </a:r>
            <a:r>
              <a:rPr lang="it-IT" sz="2400" b="1">
                <a:latin typeface="Arial" pitchFamily="34" charset="0"/>
              </a:rPr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400" b="1">
                <a:latin typeface="Arial" pitchFamily="34" charset="0"/>
              </a:rPr>
              <a:t>	Avviene quando le gocce contenenti i microorganismi, prodotte dai soggetti infetti tossendo, starnutendo o parlando e durante le procedure di aspirazione o broncoscopiche, vengono espulse a breve distanza.</a:t>
            </a:r>
            <a:endParaRPr lang="it-IT" sz="2400" b="1">
              <a:latin typeface="Comic Sans MS" pitchFamily="66" charset="0"/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it-IT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MODALITA’ DI TRASMISSIONE DEI PATOGENI</a:t>
            </a:r>
            <a:endParaRPr lang="it-IT" sz="2800" b="1">
              <a:solidFill>
                <a:srgbClr val="FFFF00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72400" cy="1143000"/>
          </a:xfrm>
        </p:spPr>
        <p:txBody>
          <a:bodyPr/>
          <a:lstStyle/>
          <a:p>
            <a:r>
              <a:rPr lang="it-IT" sz="3600" b="1">
                <a:solidFill>
                  <a:srgbClr val="FFFF00"/>
                </a:solidFill>
                <a:latin typeface="Arial" pitchFamily="34" charset="0"/>
              </a:rPr>
              <a:t>Infezioni trasmesse per contatto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8300" y="1389063"/>
            <a:ext cx="4575175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z="2000" b="1">
                <a:latin typeface="Arial" pitchFamily="34" charset="0"/>
              </a:rPr>
              <a:t>Epatite A</a:t>
            </a:r>
          </a:p>
          <a:p>
            <a:pPr>
              <a:lnSpc>
                <a:spcPct val="90000"/>
              </a:lnSpc>
            </a:pPr>
            <a:r>
              <a:rPr lang="it-IT" sz="2000" b="1">
                <a:latin typeface="Arial" pitchFamily="34" charset="0"/>
              </a:rPr>
              <a:t>Herpes Zoster</a:t>
            </a:r>
          </a:p>
          <a:p>
            <a:pPr>
              <a:lnSpc>
                <a:spcPct val="90000"/>
              </a:lnSpc>
            </a:pPr>
            <a:r>
              <a:rPr lang="it-IT" sz="2000" b="1">
                <a:latin typeface="Arial" pitchFamily="34" charset="0"/>
              </a:rPr>
              <a:t>VRS</a:t>
            </a:r>
          </a:p>
          <a:p>
            <a:pPr>
              <a:lnSpc>
                <a:spcPct val="90000"/>
              </a:lnSpc>
            </a:pPr>
            <a:r>
              <a:rPr lang="it-IT" sz="2000" b="1">
                <a:latin typeface="Arial" pitchFamily="34" charset="0"/>
              </a:rPr>
              <a:t>Rotavirus</a:t>
            </a:r>
          </a:p>
          <a:p>
            <a:pPr>
              <a:lnSpc>
                <a:spcPct val="90000"/>
              </a:lnSpc>
            </a:pPr>
            <a:r>
              <a:rPr lang="it-IT" sz="2000" b="1">
                <a:latin typeface="Arial" pitchFamily="34" charset="0"/>
              </a:rPr>
              <a:t>Scabbia</a:t>
            </a:r>
          </a:p>
          <a:p>
            <a:pPr>
              <a:lnSpc>
                <a:spcPct val="90000"/>
              </a:lnSpc>
            </a:pPr>
            <a:r>
              <a:rPr lang="it-IT" sz="2000" b="1">
                <a:latin typeface="Arial" pitchFamily="34" charset="0"/>
              </a:rPr>
              <a:t>Enterovirus</a:t>
            </a:r>
          </a:p>
          <a:p>
            <a:pPr>
              <a:lnSpc>
                <a:spcPct val="90000"/>
              </a:lnSpc>
            </a:pPr>
            <a:r>
              <a:rPr lang="it-IT" sz="2000" b="1">
                <a:latin typeface="Arial" pitchFamily="34" charset="0"/>
              </a:rPr>
              <a:t>Virus parainfluenzale</a:t>
            </a:r>
          </a:p>
          <a:p>
            <a:pPr>
              <a:lnSpc>
                <a:spcPct val="90000"/>
              </a:lnSpc>
            </a:pPr>
            <a:r>
              <a:rPr lang="it-IT" sz="2000" b="1">
                <a:latin typeface="Arial" pitchFamily="34" charset="0"/>
              </a:rPr>
              <a:t>Infezioni da Stafilococco</a:t>
            </a:r>
          </a:p>
          <a:p>
            <a:pPr>
              <a:lnSpc>
                <a:spcPct val="90000"/>
              </a:lnSpc>
            </a:pPr>
            <a:r>
              <a:rPr lang="it-IT" sz="2000" b="1">
                <a:latin typeface="Arial" pitchFamily="34" charset="0"/>
              </a:rPr>
              <a:t>Pediculosi</a:t>
            </a:r>
          </a:p>
          <a:p>
            <a:pPr>
              <a:lnSpc>
                <a:spcPct val="90000"/>
              </a:lnSpc>
            </a:pPr>
            <a:r>
              <a:rPr lang="it-IT" sz="2000" b="1">
                <a:latin typeface="Arial" pitchFamily="34" charset="0"/>
              </a:rPr>
              <a:t>Infez da Clostridi</a:t>
            </a:r>
          </a:p>
          <a:p>
            <a:pPr>
              <a:lnSpc>
                <a:spcPct val="90000"/>
              </a:lnSpc>
            </a:pPr>
            <a:r>
              <a:rPr lang="it-IT" sz="2000" b="1">
                <a:latin typeface="Arial" pitchFamily="34" charset="0"/>
              </a:rPr>
              <a:t>Batteri Pluriresistenti</a:t>
            </a:r>
          </a:p>
          <a:p>
            <a:pPr>
              <a:lnSpc>
                <a:spcPct val="90000"/>
              </a:lnSpc>
            </a:pPr>
            <a:r>
              <a:rPr lang="it-IT" sz="2000" b="1">
                <a:latin typeface="Arial" pitchFamily="34" charset="0"/>
              </a:rPr>
              <a:t>Salmonella</a:t>
            </a:r>
          </a:p>
          <a:p>
            <a:pPr>
              <a:lnSpc>
                <a:spcPct val="90000"/>
              </a:lnSpc>
            </a:pPr>
            <a:r>
              <a:rPr lang="it-IT" sz="2000" b="1">
                <a:latin typeface="Arial" pitchFamily="34" charset="0"/>
              </a:rPr>
              <a:t>Giardia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938463" y="3113088"/>
            <a:ext cx="3381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000" b="1">
                <a:solidFill>
                  <a:srgbClr val="FFFF0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352925" y="1404938"/>
            <a:ext cx="4232275" cy="370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t-IT" sz="2000" b="1"/>
              <a:t>Dissenteria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t-IT" sz="2000" b="1"/>
              <a:t>Colera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t-IT" sz="2000" b="1"/>
              <a:t>Coxsackiosi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t-IT" sz="2000" b="1"/>
              <a:t>Echovirus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t-IT" sz="2000" b="1"/>
              <a:t>Encefaliti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t-IT" sz="2000" b="1"/>
              <a:t>Enterocoliti da clostridium difficile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t-IT" sz="2000" b="1"/>
              <a:t>Infezioni Enterovirali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t-IT" sz="2000" b="1"/>
              <a:t>Poliomelite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t-IT" sz="2000" b="1"/>
              <a:t>Rosolia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Operazione mani pulite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771900" y="1992313"/>
            <a:ext cx="5097463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i="1"/>
              <a:t>“Le mani, per semplice contatto, possono infettare” egli scrive. Ormai chiunque abbia sezionato o meno nei giorni precedenti, si dovrà sottoporre ad un’accuratissima disinfezione delle mani con il cloruro di calce.</a:t>
            </a:r>
          </a:p>
          <a:p>
            <a:r>
              <a:rPr lang="it-IT" i="1"/>
              <a:t>Il risultato non si fa aspettare, ed è magnifico. Nel mese seguente la mortalità puerperale diviene quasi nulla …</a:t>
            </a:r>
          </a:p>
          <a:p>
            <a:endParaRPr lang="it-IT" i="1"/>
          </a:p>
          <a:p>
            <a:r>
              <a:rPr lang="it-IT">
                <a:latin typeface="BookAntiqua-Italic;BookAntiqua" charset="0"/>
              </a:rPr>
              <a:t>Louis-Ferdinand Céline, </a:t>
            </a:r>
            <a:r>
              <a:rPr lang="it-IT" i="1"/>
              <a:t>Il dottor Semmelweis</a:t>
            </a:r>
            <a:r>
              <a:rPr lang="it-IT">
                <a:latin typeface="BookAntiqua-Italic;BookAntiqua" charset="0"/>
              </a:rPr>
              <a:t>, 1952.</a:t>
            </a:r>
            <a:endParaRPr lang="it-IT"/>
          </a:p>
        </p:txBody>
      </p:sp>
      <p:pic>
        <p:nvPicPr>
          <p:cNvPr id="3078" name="Picture 6" descr="Semmelweis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60425" y="2024063"/>
            <a:ext cx="2767013" cy="2665412"/>
          </a:xfrm>
          <a:noFill/>
          <a:ln/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812800" y="4624388"/>
            <a:ext cx="2967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it-IT" sz="1400"/>
              <a:t>Ignaz P. Semmelweis (1818-1865)</a:t>
            </a:r>
            <a:r>
              <a:rPr lang="it-IT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>
                <a:solidFill>
                  <a:srgbClr val="FFFF00"/>
                </a:solidFill>
                <a:latin typeface="Arial" pitchFamily="34" charset="0"/>
              </a:rPr>
              <a:t>PRECAUZIONI PER TRASMISSIONE DA CONTATTO</a:t>
            </a:r>
            <a:endParaRPr lang="it-IT" sz="2800" b="1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9874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it-IT" sz="2800" b="1">
                <a:latin typeface="Arial" pitchFamily="34" charset="0"/>
              </a:rPr>
              <a:t>Considerate le modalità di trasmissione le precauzioni da adottare sono:</a:t>
            </a:r>
            <a:endParaRPr lang="it-IT" sz="2800" b="1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57225" y="3101975"/>
            <a:ext cx="7813675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93675" indent="-193675">
              <a:buFontTx/>
              <a:buChar char="•"/>
            </a:pPr>
            <a:r>
              <a:rPr lang="it-IT" sz="2800" b="1"/>
              <a:t>Stanza singola</a:t>
            </a:r>
          </a:p>
          <a:p>
            <a:pPr marL="193675" indent="-193675">
              <a:buFontTx/>
              <a:buChar char="•"/>
            </a:pPr>
            <a:r>
              <a:rPr lang="it-IT" sz="2800" b="1"/>
              <a:t>Guanti per tutto il tempo della visita</a:t>
            </a:r>
          </a:p>
          <a:p>
            <a:pPr marL="193675" indent="-193675">
              <a:buFontTx/>
              <a:buChar char="•"/>
            </a:pPr>
            <a:r>
              <a:rPr lang="it-IT" sz="2800" b="1"/>
              <a:t>Lavaggio delle mani dopo aver rimosso i guanti</a:t>
            </a:r>
          </a:p>
          <a:p>
            <a:pPr marL="193675" indent="-193675">
              <a:buFontTx/>
              <a:buChar char="•"/>
            </a:pPr>
            <a:r>
              <a:rPr lang="it-IT" sz="2800" b="1"/>
              <a:t>Camici per tutto il tempo</a:t>
            </a:r>
          </a:p>
          <a:p>
            <a:pPr marL="193675" indent="-193675">
              <a:buFontTx/>
              <a:buChar char="•"/>
            </a:pPr>
            <a:r>
              <a:rPr lang="it-IT" sz="2800" b="1"/>
              <a:t>Pulizia e disinfezione di presidi e attrezzature in comune</a:t>
            </a:r>
            <a:endParaRPr lang="it-IT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Infezioni trasmesse per via aerea</a:t>
            </a:r>
            <a:endParaRPr lang="it-IT" sz="4000" b="1">
              <a:latin typeface="Arial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862138"/>
          </a:xfrm>
        </p:spPr>
        <p:txBody>
          <a:bodyPr/>
          <a:lstStyle/>
          <a:p>
            <a:r>
              <a:rPr lang="it-IT" sz="2800" b="1">
                <a:latin typeface="Arial" pitchFamily="34" charset="0"/>
              </a:rPr>
              <a:t>Mycobacterium tuberc.*</a:t>
            </a:r>
          </a:p>
          <a:p>
            <a:r>
              <a:rPr lang="it-IT" sz="2800" b="1">
                <a:latin typeface="Arial" pitchFamily="34" charset="0"/>
              </a:rPr>
              <a:t>Virus della varicella</a:t>
            </a:r>
          </a:p>
          <a:p>
            <a:r>
              <a:rPr lang="it-IT" sz="2800" b="1">
                <a:latin typeface="Arial" pitchFamily="34" charset="0"/>
              </a:rPr>
              <a:t>Rosolia</a:t>
            </a:r>
          </a:p>
          <a:p>
            <a:pPr>
              <a:buFontTx/>
              <a:buNone/>
            </a:pPr>
            <a:endParaRPr lang="it-IT" sz="2800" b="1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836613" y="4105275"/>
            <a:ext cx="751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latin typeface="Times New Roman" pitchFamily="18" charset="0"/>
              </a:rPr>
              <a:t>* In presenza di lesioni cavitarie o espettorato positivo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>
                <a:solidFill>
                  <a:srgbClr val="FFFF00"/>
                </a:solidFill>
                <a:latin typeface="Arial" pitchFamily="34" charset="0"/>
              </a:rPr>
              <a:t> PRECAUZIONI PER TRASMISSIONE PER VIA AEREA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816100"/>
          </a:xfrm>
        </p:spPr>
        <p:txBody>
          <a:bodyPr/>
          <a:lstStyle/>
          <a:p>
            <a:pPr>
              <a:buFontTx/>
              <a:buNone/>
            </a:pPr>
            <a:r>
              <a:rPr lang="it-IT" sz="2800" b="1">
                <a:solidFill>
                  <a:srgbClr val="FFFF00"/>
                </a:solidFill>
                <a:latin typeface="Arial" pitchFamily="34" charset="0"/>
              </a:rPr>
              <a:t> </a:t>
            </a:r>
            <a:r>
              <a:rPr lang="it-IT" sz="2800" b="1">
                <a:latin typeface="Arial" pitchFamily="34" charset="0"/>
              </a:rPr>
              <a:t>Precauzioni da adottare:</a:t>
            </a:r>
          </a:p>
          <a:p>
            <a:r>
              <a:rPr lang="it-IT" sz="2800" b="1">
                <a:latin typeface="Arial" pitchFamily="34" charset="0"/>
              </a:rPr>
              <a:t>Stanza singola</a:t>
            </a:r>
          </a:p>
          <a:p>
            <a:r>
              <a:rPr lang="it-IT" sz="2800" b="1">
                <a:latin typeface="Arial" pitchFamily="34" charset="0"/>
              </a:rPr>
              <a:t>Ventilazione a pressione negativa con filtro HEPA</a:t>
            </a:r>
          </a:p>
          <a:p>
            <a:r>
              <a:rPr lang="it-IT" sz="2800" b="1">
                <a:latin typeface="Arial" pitchFamily="34" charset="0"/>
              </a:rPr>
              <a:t>Mascherina</a:t>
            </a:r>
            <a:endParaRPr lang="it-IT" sz="2800" b="1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54050" y="4727575"/>
            <a:ext cx="796925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/>
              <a:t>N.B. Il personale suscettibile non deve venire a contatto con pazienti affetti da Rosolia o Varicella Zoster</a:t>
            </a:r>
            <a:endParaRPr lang="it-IT" sz="2800" b="1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7175"/>
            <a:ext cx="7772400" cy="1143000"/>
          </a:xfrm>
        </p:spPr>
        <p:txBody>
          <a:bodyPr/>
          <a:lstStyle/>
          <a:p>
            <a:r>
              <a:rPr lang="it-IT" sz="3600" b="1">
                <a:solidFill>
                  <a:srgbClr val="FFFF00"/>
                </a:solidFill>
                <a:latin typeface="Arial" pitchFamily="34" charset="0"/>
              </a:rPr>
              <a:t>Infezioni trasmesse attraverso gocce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988" y="1647825"/>
            <a:ext cx="3678237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z="2400" b="1">
                <a:latin typeface="Arial" pitchFamily="34" charset="0"/>
              </a:rPr>
              <a:t>Adenovirus</a:t>
            </a:r>
          </a:p>
          <a:p>
            <a:pPr>
              <a:lnSpc>
                <a:spcPct val="90000"/>
              </a:lnSpc>
            </a:pPr>
            <a:r>
              <a:rPr lang="it-IT" sz="2400" b="1">
                <a:latin typeface="Arial" pitchFamily="34" charset="0"/>
              </a:rPr>
              <a:t>Haemophilus tipo b</a:t>
            </a:r>
          </a:p>
          <a:p>
            <a:pPr>
              <a:lnSpc>
                <a:spcPct val="90000"/>
              </a:lnSpc>
            </a:pPr>
            <a:r>
              <a:rPr lang="it-IT" sz="2400" b="1">
                <a:latin typeface="Arial" pitchFamily="34" charset="0"/>
              </a:rPr>
              <a:t>Influenza</a:t>
            </a:r>
          </a:p>
          <a:p>
            <a:pPr>
              <a:lnSpc>
                <a:spcPct val="90000"/>
              </a:lnSpc>
            </a:pPr>
            <a:r>
              <a:rPr lang="it-IT" sz="2400" b="1">
                <a:latin typeface="Arial" pitchFamily="34" charset="0"/>
              </a:rPr>
              <a:t>Parotite</a:t>
            </a:r>
          </a:p>
          <a:p>
            <a:pPr>
              <a:lnSpc>
                <a:spcPct val="90000"/>
              </a:lnSpc>
            </a:pPr>
            <a:r>
              <a:rPr lang="it-IT" sz="2400" b="1">
                <a:latin typeface="Arial" pitchFamily="34" charset="0"/>
              </a:rPr>
              <a:t>Mycoplasma</a:t>
            </a:r>
          </a:p>
          <a:p>
            <a:pPr>
              <a:lnSpc>
                <a:spcPct val="90000"/>
              </a:lnSpc>
            </a:pPr>
            <a:r>
              <a:rPr lang="it-IT" sz="2400" b="1">
                <a:latin typeface="Arial" pitchFamily="34" charset="0"/>
              </a:rPr>
              <a:t>Neisseria</a:t>
            </a:r>
          </a:p>
          <a:p>
            <a:pPr>
              <a:lnSpc>
                <a:spcPct val="90000"/>
              </a:lnSpc>
            </a:pPr>
            <a:r>
              <a:rPr lang="it-IT" sz="2400" b="1">
                <a:latin typeface="Arial" pitchFamily="34" charset="0"/>
              </a:rPr>
              <a:t>Parvovirus</a:t>
            </a:r>
          </a:p>
          <a:p>
            <a:pPr>
              <a:lnSpc>
                <a:spcPct val="90000"/>
              </a:lnSpc>
            </a:pPr>
            <a:endParaRPr lang="it-IT" sz="2400" b="1">
              <a:latin typeface="Arial" pitchFamily="34" charset="0"/>
            </a:endParaRPr>
          </a:p>
          <a:p>
            <a:pPr>
              <a:lnSpc>
                <a:spcPct val="90000"/>
              </a:lnSpc>
            </a:pPr>
            <a:endParaRPr lang="it-IT" sz="2400" b="1">
              <a:latin typeface="Arial" pitchFamily="34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749800" y="1660525"/>
            <a:ext cx="3900488" cy="239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5763" indent="-385763">
              <a:lnSpc>
                <a:spcPct val="90000"/>
              </a:lnSpc>
              <a:buFontTx/>
              <a:buChar char="•"/>
            </a:pPr>
            <a:r>
              <a:rPr lang="it-IT" sz="2400" b="1"/>
              <a:t>Morbillo</a:t>
            </a:r>
          </a:p>
          <a:p>
            <a:pPr marL="385763" indent="-385763">
              <a:lnSpc>
                <a:spcPct val="90000"/>
              </a:lnSpc>
              <a:buFontTx/>
              <a:buChar char="•"/>
            </a:pPr>
            <a:r>
              <a:rPr lang="it-IT" sz="2400" b="1"/>
              <a:t>Pertosse</a:t>
            </a:r>
          </a:p>
          <a:p>
            <a:pPr marL="385763" indent="-385763">
              <a:lnSpc>
                <a:spcPct val="90000"/>
              </a:lnSpc>
              <a:buFontTx/>
              <a:buChar char="•"/>
            </a:pPr>
            <a:r>
              <a:rPr lang="it-IT" sz="2400" b="1"/>
              <a:t>Faringite streptococcica, polmonite o scarlattina nei lattanti o nei bambini piccoli*</a:t>
            </a:r>
            <a:endParaRPr lang="it-IT" sz="1400" b="1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785813" y="4994275"/>
            <a:ext cx="7529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latin typeface="Times New Roman" pitchFamily="18" charset="0"/>
              </a:rPr>
              <a:t>* L’isolamento è richiesto fino a 24 ore dopo l’inizio della terapia antibiotica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>
                <a:solidFill>
                  <a:srgbClr val="FFFF00"/>
                </a:solidFill>
                <a:latin typeface="Arial" pitchFamily="34" charset="0"/>
              </a:rPr>
              <a:t>PRECAUZIONI PER TRASMISSIONE ATTRAVERSO GOCCE</a:t>
            </a:r>
            <a:endParaRPr lang="it-IT" sz="2800" b="1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0542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it-IT" sz="2800" b="1">
                <a:latin typeface="Arial" pitchFamily="34" charset="0"/>
              </a:rPr>
              <a:t>Precauzioni da adottare:</a:t>
            </a:r>
          </a:p>
          <a:p>
            <a:pPr>
              <a:lnSpc>
                <a:spcPct val="90000"/>
              </a:lnSpc>
            </a:pPr>
            <a:r>
              <a:rPr lang="it-IT" sz="2800" b="1">
                <a:latin typeface="Arial" pitchFamily="34" charset="0"/>
              </a:rPr>
              <a:t>Stanza singola;</a:t>
            </a:r>
          </a:p>
          <a:p>
            <a:pPr>
              <a:lnSpc>
                <a:spcPct val="90000"/>
              </a:lnSpc>
            </a:pPr>
            <a:r>
              <a:rPr lang="it-IT" sz="2800" b="1">
                <a:latin typeface="Arial" pitchFamily="34" charset="0"/>
              </a:rPr>
              <a:t>Uso di Mascherina entro la distanza di un metro dal paziente.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57225" y="4518025"/>
            <a:ext cx="78644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b="1"/>
              <a:t>N.B. In età pediatrica è comunque consigliato l’uso di stanze singole per tutti e tre i tipi di trasmissione. In casi di estrema necessità si possono riunire bambini con lo stesso agente infettivo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BAMBINI A RISCHIO DI INFEZIONI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07363" cy="2363788"/>
          </a:xfrm>
        </p:spPr>
        <p:txBody>
          <a:bodyPr/>
          <a:lstStyle/>
          <a:p>
            <a:r>
              <a:rPr lang="it-IT" sz="3000"/>
              <a:t>Bambini con infezione da HIV (CD4 &lt;400 mm3)</a:t>
            </a:r>
          </a:p>
          <a:p>
            <a:r>
              <a:rPr lang="it-IT" sz="3000"/>
              <a:t>Bambini con neutropenia (neutrofili &lt;500 mm3)</a:t>
            </a:r>
          </a:p>
          <a:p>
            <a:r>
              <a:rPr lang="it-IT" sz="3000"/>
              <a:t>Bambini con immunodeficienza severa</a:t>
            </a:r>
          </a:p>
          <a:p>
            <a:r>
              <a:rPr lang="it-IT" sz="3000"/>
              <a:t>Bambini in terapia immunosoppressiva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788988" y="4583113"/>
            <a:ext cx="78359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>
                <a:latin typeface="Times New Roman" pitchFamily="18" charset="0"/>
              </a:rPr>
              <a:t>Per tali pazienti è richiesto l’isolamento protettivo in stanza singola con l’adozione delle “precauzioni stantard”.</a:t>
            </a:r>
            <a:endParaRPr lang="it-IT" sz="2400" b="1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Precuazioni per pazienti ospedalizzati</a:t>
            </a:r>
          </a:p>
        </p:txBody>
      </p:sp>
      <p:graphicFrame>
        <p:nvGraphicFramePr>
          <p:cNvPr id="151552" name="Object 1024"/>
          <p:cNvGraphicFramePr>
            <a:graphicFrameLocks noChangeAspect="1"/>
          </p:cNvGraphicFramePr>
          <p:nvPr>
            <p:ph type="tbl" idx="1"/>
          </p:nvPr>
        </p:nvGraphicFramePr>
        <p:xfrm>
          <a:off x="914400" y="1982788"/>
          <a:ext cx="7513638" cy="3603625"/>
        </p:xfrm>
        <a:graphic>
          <a:graphicData uri="http://schemas.openxmlformats.org/presentationml/2006/ole">
            <p:oleObj spid="_x0000_s151552" name="Documento" r:id="rId3" imgW="8430120" imgH="4043520" progId="Word.Document.8">
              <p:embed/>
            </p:oleObj>
          </a:graphicData>
        </a:graphic>
      </p:graphicFrame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1055688" y="5561013"/>
            <a:ext cx="71326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 baseline="30000">
                <a:latin typeface="Times New Roman" pitchFamily="18" charset="0"/>
              </a:rPr>
              <a:t>1)</a:t>
            </a:r>
            <a:r>
              <a:rPr lang="it-IT" sz="2000">
                <a:latin typeface="Times New Roman" pitchFamily="18" charset="0"/>
              </a:rPr>
              <a:t> Preferibile ma non richiesta. Accettabili gruppi di bambini con lo stesso patogeno</a:t>
            </a:r>
            <a:endParaRPr lang="it-IT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Precauzioni empiriche in attesa di conferma diagnostica</a:t>
            </a:r>
          </a:p>
        </p:txBody>
      </p:sp>
      <p:graphicFrame>
        <p:nvGraphicFramePr>
          <p:cNvPr id="75779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657225" y="2020888"/>
          <a:ext cx="7953375" cy="4672012"/>
        </p:xfrm>
        <a:graphic>
          <a:graphicData uri="http://schemas.openxmlformats.org/presentationml/2006/ole">
            <p:oleObj spid="_x0000_s75779" name="Documento" r:id="rId3" imgW="8187840" imgH="480996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Precauzioni empiriche in attesa di conferma diagnostica</a:t>
            </a:r>
          </a:p>
        </p:txBody>
      </p:sp>
      <p:graphicFrame>
        <p:nvGraphicFramePr>
          <p:cNvPr id="82947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657225" y="2020888"/>
          <a:ext cx="8185150" cy="4206875"/>
        </p:xfrm>
        <a:graphic>
          <a:graphicData uri="http://schemas.openxmlformats.org/presentationml/2006/ole">
            <p:oleObj spid="_x0000_s82947" name="Documento" r:id="rId3" imgW="8187840" imgH="421020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Precauzioni empiriche in attesa di conferma diagnostica</a:t>
            </a:r>
          </a:p>
        </p:txBody>
      </p:sp>
      <p:graphicFrame>
        <p:nvGraphicFramePr>
          <p:cNvPr id="78851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728663" y="2020888"/>
          <a:ext cx="7886700" cy="3848100"/>
        </p:xfrm>
        <a:graphic>
          <a:graphicData uri="http://schemas.openxmlformats.org/presentationml/2006/ole">
            <p:oleObj spid="_x0000_s78851" name="Documento" r:id="rId3" imgW="8187840" imgH="399456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Operazione mani pulite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841375" y="1800225"/>
            <a:ext cx="7358063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/>
              <a:t>Nonostante promossa quale regola fondamentale della pratica clinica e sostenuta da rigorose linee guida, l’igiene delle mani del medico quale mezzo di prevenzione per la sepsi è in realtà parecchio trascurata. 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830263" y="4718050"/>
            <a:ext cx="760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>
                <a:latin typeface="New-Baskerville-SemiBoldA" charset="0"/>
              </a:rPr>
              <a:t>Hand washing - </a:t>
            </a:r>
            <a:r>
              <a:rPr lang="it-IT" i="1">
                <a:latin typeface="New-Baskerville-ItalicA" charset="0"/>
              </a:rPr>
              <a:t>A modest measure with  big effects </a:t>
            </a:r>
            <a:r>
              <a:rPr lang="it-IT" i="1"/>
              <a:t>BMJ </a:t>
            </a:r>
            <a:r>
              <a:rPr lang="it-IT"/>
              <a:t>1999;318:686</a:t>
            </a:r>
            <a:endParaRPr lang="it-IT" i="1">
              <a:latin typeface="New-Baskerville-Ital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Precauzioni empiriche in attesa di conferma diagnostica</a:t>
            </a:r>
          </a:p>
        </p:txBody>
      </p:sp>
      <p:graphicFrame>
        <p:nvGraphicFramePr>
          <p:cNvPr id="117763" name="Object 3"/>
          <p:cNvGraphicFramePr>
            <a:graphicFrameLocks noChangeAspect="1"/>
          </p:cNvGraphicFramePr>
          <p:nvPr>
            <p:ph type="tbl" idx="1"/>
          </p:nvPr>
        </p:nvGraphicFramePr>
        <p:xfrm>
          <a:off x="579438" y="2393950"/>
          <a:ext cx="8186737" cy="2366963"/>
        </p:xfrm>
        <a:graphic>
          <a:graphicData uri="http://schemas.openxmlformats.org/presentationml/2006/ole">
            <p:oleObj spid="_x0000_s117763" name="Documento" r:id="rId3" imgW="8187840" imgH="236808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Operazione mani pulite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700088" y="1841500"/>
            <a:ext cx="7743825" cy="372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/>
              <a:t>I CDC (ATLANTA) classificano il lavaggio delle mani come la misura più importante nel controllo delle Infezioni Ospedaliere in grado da sola di ridurre il tasso delle infezioni. </a:t>
            </a:r>
          </a:p>
          <a:p>
            <a:pPr>
              <a:spcBef>
                <a:spcPct val="50000"/>
              </a:spcBef>
            </a:pPr>
            <a:r>
              <a:rPr lang="it-IT" sz="2800"/>
              <a:t/>
            </a:r>
            <a:br>
              <a:rPr lang="it-IT" sz="2800"/>
            </a:br>
            <a:r>
              <a:rPr lang="it-IT" sz="2800" b="1"/>
              <a:t>Un rigoroso intervento sul lavaggio delle mani è in grado di prevenire circa il 40% di tutte le infezioni nosocomiali.</a:t>
            </a:r>
            <a:r>
              <a:rPr lang="it-IT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1401763"/>
            <a:ext cx="7772400" cy="38322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z="2800" b="1">
                <a:latin typeface="Arial" pitchFamily="34" charset="0"/>
              </a:rPr>
              <a:t>Le malattie infettive sono responsabili del 15-25 % dei ricoveri in età pediatrica con elevato rischio di infezioni nosocomiali.</a:t>
            </a:r>
          </a:p>
          <a:p>
            <a:pPr>
              <a:lnSpc>
                <a:spcPct val="90000"/>
              </a:lnSpc>
            </a:pPr>
            <a:endParaRPr lang="it-IT" sz="2800" b="1">
              <a:latin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it-IT" sz="2800" b="1">
                <a:latin typeface="Arial" pitchFamily="34" charset="0"/>
              </a:rPr>
              <a:t>Le infezioni nosocomiali sono una causa importante di morbilità e di mortalità nei bambini ospedalizzati. Circa il 5% dei bambini ospedalizzati negli U.S.A contrae un infezione nosocomiale .</a:t>
            </a:r>
            <a:endParaRPr lang="it-IT" sz="2400">
              <a:solidFill>
                <a:srgbClr val="FFFF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1027"/>
          <p:cNvSpPr>
            <a:spLocks noChangeArrowheads="1"/>
          </p:cNvSpPr>
          <p:nvPr/>
        </p:nvSpPr>
        <p:spPr bwMode="auto">
          <a:xfrm>
            <a:off x="4370388" y="5640388"/>
            <a:ext cx="4033837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1400" b="1"/>
              <a:t>Zuccotti GV, Gracchi V, Sala D, Salvini F.</a:t>
            </a:r>
            <a:r>
              <a:rPr lang="it-IT" sz="1400"/>
              <a:t> </a:t>
            </a:r>
          </a:p>
          <a:p>
            <a:r>
              <a:rPr lang="it-IT" sz="1400" b="1"/>
              <a:t>Nosocomial infections at a pediatric age </a:t>
            </a:r>
          </a:p>
          <a:p>
            <a:r>
              <a:rPr lang="en-GB" sz="1400"/>
              <a:t>Pediatr Med Chir 2002 May-Jun;24(3):177-85</a:t>
            </a:r>
            <a:endParaRPr lang="it-IT" sz="1400"/>
          </a:p>
        </p:txBody>
      </p:sp>
      <p:graphicFrame>
        <p:nvGraphicFramePr>
          <p:cNvPr id="150528" name="Object 1024"/>
          <p:cNvGraphicFramePr>
            <a:graphicFrameLocks noChangeAspect="1"/>
          </p:cNvGraphicFramePr>
          <p:nvPr/>
        </p:nvGraphicFramePr>
        <p:xfrm>
          <a:off x="1304925" y="1471613"/>
          <a:ext cx="6097588" cy="4068762"/>
        </p:xfrm>
        <a:graphic>
          <a:graphicData uri="http://schemas.openxmlformats.org/presentationml/2006/ole">
            <p:oleObj spid="_x0000_s150528" name="Grafico" r:id="rId3" imgW="6096361" imgH="4067684" progId="MSGraph.Chart.8">
              <p:embed followColorScheme="full"/>
            </p:oleObj>
          </a:graphicData>
        </a:graphic>
      </p:graphicFrame>
      <p:sp>
        <p:nvSpPr>
          <p:cNvPr id="119813" name="Rectangle 1029"/>
          <p:cNvSpPr>
            <a:spLocks noChangeArrowheads="1"/>
          </p:cNvSpPr>
          <p:nvPr/>
        </p:nvSpPr>
        <p:spPr bwMode="auto">
          <a:xfrm>
            <a:off x="1773238" y="282575"/>
            <a:ext cx="6207125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sz="3200"/>
              <a:t>Nosocomial infections in children </a:t>
            </a:r>
          </a:p>
          <a:p>
            <a:pPr algn="ctr"/>
            <a:r>
              <a:rPr lang="it-IT" sz="3200"/>
              <a:t>(range 2.3% - 12.6%).</a:t>
            </a:r>
            <a:r>
              <a:rPr lang="it-IT" sz="360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Infezione ospedaliera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it-IT"/>
              <a:t>Per </a:t>
            </a:r>
            <a:r>
              <a:rPr lang="it-IT" b="1" u="sng"/>
              <a:t>infezione ospedaliera</a:t>
            </a:r>
            <a:r>
              <a:rPr lang="it-IT"/>
              <a:t> s’intende un processo infettivo contratto durante la degenza e che si sviluppa nel corso della stessa o anche successivamente, a seconda del tempo di incubazione. In tale definizione devono essere altresì comprese le infezioni contratte dal personale di assistenza nel corso ed a causa della propria attività.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38200"/>
            <a:ext cx="8458200" cy="2425700"/>
          </a:xfrm>
        </p:spPr>
        <p:txBody>
          <a:bodyPr/>
          <a:lstStyle/>
          <a:p>
            <a:pPr algn="l"/>
            <a:r>
              <a:rPr lang="it-IT" sz="3200" b="1">
                <a:solidFill>
                  <a:schemeClr val="tx1"/>
                </a:solidFill>
                <a:latin typeface="Arial" pitchFamily="34" charset="0"/>
              </a:rPr>
              <a:t>In caso di malattie infettiva può essere necessario procedere all’isolamento del malato e a precauzioni particolari da parte di :</a:t>
            </a:r>
            <a:br>
              <a:rPr lang="it-IT" sz="3200" b="1">
                <a:solidFill>
                  <a:schemeClr val="tx1"/>
                </a:solidFill>
                <a:latin typeface="Arial" pitchFamily="34" charset="0"/>
              </a:rPr>
            </a:br>
            <a:endParaRPr lang="it-IT" sz="3200" b="1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6248400" y="3276600"/>
            <a:ext cx="1905000" cy="2133600"/>
          </a:xfrm>
          <a:prstGeom prst="curvedLeftArrow">
            <a:avLst>
              <a:gd name="adj1" fmla="val 22400"/>
              <a:gd name="adj2" fmla="val 44800"/>
              <a:gd name="adj3" fmla="val 33333"/>
            </a:avLst>
          </a:prstGeom>
          <a:solidFill>
            <a:srgbClr val="FF0000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95313" y="3478213"/>
            <a:ext cx="6400800" cy="204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90513" indent="-290513">
              <a:spcBef>
                <a:spcPct val="50000"/>
              </a:spcBef>
              <a:buFontTx/>
              <a:buChar char="•"/>
            </a:pPr>
            <a:r>
              <a:rPr lang="it-IT" sz="3200" b="1">
                <a:solidFill>
                  <a:srgbClr val="FFFF00"/>
                </a:solidFill>
              </a:rPr>
              <a:t>Personale ospedaliero</a:t>
            </a:r>
          </a:p>
          <a:p>
            <a:pPr marL="290513" indent="-290513">
              <a:spcBef>
                <a:spcPct val="50000"/>
              </a:spcBef>
              <a:buFontTx/>
              <a:buChar char="•"/>
            </a:pPr>
            <a:r>
              <a:rPr lang="it-IT" sz="3200" b="1">
                <a:solidFill>
                  <a:srgbClr val="FFFF00"/>
                </a:solidFill>
              </a:rPr>
              <a:t>Famiglia</a:t>
            </a:r>
          </a:p>
          <a:p>
            <a:pPr marL="290513" indent="-290513">
              <a:spcBef>
                <a:spcPct val="50000"/>
              </a:spcBef>
              <a:buFontTx/>
              <a:buChar char="•"/>
            </a:pPr>
            <a:r>
              <a:rPr lang="it-IT" sz="3200" b="1">
                <a:solidFill>
                  <a:srgbClr val="FFFF00"/>
                </a:solidFill>
              </a:rPr>
              <a:t>Scuola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0"/>
            <a:ext cx="8153400" cy="4495800"/>
          </a:xfrm>
        </p:spPr>
        <p:txBody>
          <a:bodyPr/>
          <a:lstStyle/>
          <a:p>
            <a:pPr algn="l"/>
            <a:r>
              <a:rPr lang="it-IT" sz="2800" b="1" i="1" u="sng">
                <a:solidFill>
                  <a:schemeClr val="tx1"/>
                </a:solidFill>
                <a:latin typeface="Arial" pitchFamily="34" charset="0"/>
              </a:rPr>
              <a:t>precauzioni standard</a:t>
            </a:r>
            <a:r>
              <a:rPr lang="it-IT" sz="2800" b="1" i="1">
                <a:solidFill>
                  <a:schemeClr val="tx1"/>
                </a:solidFill>
                <a:latin typeface="Arial" pitchFamily="34" charset="0"/>
              </a:rPr>
              <a:t>, </a:t>
            </a:r>
            <a:r>
              <a:rPr lang="it-IT" sz="2800" b="1">
                <a:solidFill>
                  <a:schemeClr val="tx1"/>
                </a:solidFill>
                <a:latin typeface="Arial" pitchFamily="34" charset="0"/>
              </a:rPr>
              <a:t>ovvero pratiche universali raccomandate per tutti i pazienti indipendentemente dalla diagnosi e dal loro stato infettivo</a:t>
            </a:r>
            <a:br>
              <a:rPr lang="it-IT" sz="2800" b="1">
                <a:solidFill>
                  <a:schemeClr val="tx1"/>
                </a:solidFill>
                <a:latin typeface="Arial" pitchFamily="34" charset="0"/>
              </a:rPr>
            </a:br>
            <a:r>
              <a:rPr lang="it-IT" sz="2800" b="1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it-IT" sz="2800" b="1">
                <a:solidFill>
                  <a:schemeClr val="tx1"/>
                </a:solidFill>
                <a:latin typeface="Arial" pitchFamily="34" charset="0"/>
              </a:rPr>
            </a:br>
            <a:r>
              <a:rPr lang="it-IT" sz="2800" b="1" i="1" u="sng">
                <a:solidFill>
                  <a:schemeClr val="tx1"/>
                </a:solidFill>
                <a:latin typeface="Arial" pitchFamily="34" charset="0"/>
              </a:rPr>
              <a:t>precauzioni relative alla trasmissione</a:t>
            </a:r>
            <a:r>
              <a:rPr lang="it-IT" sz="2800" b="1">
                <a:solidFill>
                  <a:schemeClr val="tx1"/>
                </a:solidFill>
                <a:latin typeface="Arial" pitchFamily="34" charset="0"/>
              </a:rPr>
              <a:t>, ovvero pratiche specifiche per malattia utilizzabili per i pazienti infettati o colonizzati da patogeni che abbiano una via di trasmissione aerea e/o per contatto.</a:t>
            </a:r>
            <a:endParaRPr lang="it-IT" sz="28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34963" y="360363"/>
            <a:ext cx="82772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 nuove direttive dei CDC ( Centers for Disease Control) comprendono:</a:t>
            </a:r>
            <a:endParaRPr lang="it-IT" sz="1000" b="1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MPULSO">
  <a:themeElements>
    <a:clrScheme name="IMPULSO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IMPULS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MPULSO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PULSO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PULSO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PULSO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PULSO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MPULSO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C:\Programmi\Microsoft Office\Modelli\Strutture\IMPULSO.POT</Template>
  <TotalTime>1738</TotalTime>
  <Words>1053</Words>
  <Application>Microsoft Office PowerPoint</Application>
  <PresentationFormat>Presentazione su schermo (4:3)</PresentationFormat>
  <Paragraphs>149</Paragraphs>
  <Slides>30</Slides>
  <Notes>9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30</vt:i4>
      </vt:variant>
    </vt:vector>
  </HeadingPairs>
  <TitlesOfParts>
    <vt:vector size="39" baseType="lpstr">
      <vt:lpstr>Arial</vt:lpstr>
      <vt:lpstr>Times New Roman</vt:lpstr>
      <vt:lpstr>BookAntiqua-Italic;BookAntiqua</vt:lpstr>
      <vt:lpstr>New-Baskerville-SemiBoldA</vt:lpstr>
      <vt:lpstr>New-Baskerville-ItalicA</vt:lpstr>
      <vt:lpstr>Comic Sans MS</vt:lpstr>
      <vt:lpstr>IMPULSO</vt:lpstr>
      <vt:lpstr>Documento Microsoft Word</vt:lpstr>
      <vt:lpstr>Grafico di Microsoft Graph 97</vt:lpstr>
      <vt:lpstr>PREVENZIONE E CONTROLLO DELLE MALATTIE INFETTIVE</vt:lpstr>
      <vt:lpstr>Operazione mani pulite</vt:lpstr>
      <vt:lpstr>Operazione mani pulite</vt:lpstr>
      <vt:lpstr>Operazione mani pulite</vt:lpstr>
      <vt:lpstr>Diapositiva 5</vt:lpstr>
      <vt:lpstr>Diapositiva 6</vt:lpstr>
      <vt:lpstr>Infezione ospedaliera</vt:lpstr>
      <vt:lpstr>In caso di malattie infettiva può essere necessario procedere all’isolamento del malato e a precauzioni particolari da parte di : </vt:lpstr>
      <vt:lpstr>precauzioni standard, ovvero pratiche universali raccomandate per tutti i pazienti indipendentemente dalla diagnosi e dal loro stato infettivo  precauzioni relative alla trasmissione, ovvero pratiche specifiche per malattia utilizzabili per i pazienti infettati o colonizzati da patogeni che abbiano una via di trasmissione aerea e/o per contatto.</vt:lpstr>
      <vt:lpstr>PRECAUZIONI STANDARD</vt:lpstr>
      <vt:lpstr>PRECAUZIONI STANDARD</vt:lpstr>
      <vt:lpstr>PRECAUZIONI STANDARD</vt:lpstr>
      <vt:lpstr>Razionale per l’uso delle precauzioni standard</vt:lpstr>
      <vt:lpstr>PRECAUZIONI STANDARD</vt:lpstr>
      <vt:lpstr>Precauzioni relative alla trasmissione</vt:lpstr>
      <vt:lpstr>MODALITA’ DI TRASMISSIONE DEI PATOGENI</vt:lpstr>
      <vt:lpstr>MODALITA’ DI TRASMISSIONE DEI PATOGENI</vt:lpstr>
      <vt:lpstr>MODALITA’ DI TRASMISSIONE DEI PATOGENI</vt:lpstr>
      <vt:lpstr>Infezioni trasmesse per contatto</vt:lpstr>
      <vt:lpstr>PRECAUZIONI PER TRASMISSIONE DA CONTATTO</vt:lpstr>
      <vt:lpstr>Infezioni trasmesse per via aerea</vt:lpstr>
      <vt:lpstr> PRECAUZIONI PER TRASMISSIONE PER VIA AEREA</vt:lpstr>
      <vt:lpstr>Infezioni trasmesse attraverso gocce</vt:lpstr>
      <vt:lpstr>PRECAUZIONI PER TRASMISSIONE ATTRAVERSO GOCCE</vt:lpstr>
      <vt:lpstr>BAMBINI A RISCHIO DI INFEZIONI</vt:lpstr>
      <vt:lpstr>Precuazioni per pazienti ospedalizzati</vt:lpstr>
      <vt:lpstr>Precauzioni empiriche in attesa di conferma diagnostica</vt:lpstr>
      <vt:lpstr>Precauzioni empiriche in attesa di conferma diagnostica</vt:lpstr>
      <vt:lpstr>Precauzioni empiriche in attesa di conferma diagnostica</vt:lpstr>
      <vt:lpstr>Precauzioni empiriche in attesa di conferma diagnostica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Isolamento</dc:title>
  <dc:creator>*</dc:creator>
  <cp:lastModifiedBy>marilena</cp:lastModifiedBy>
  <cp:revision>51</cp:revision>
  <dcterms:created xsi:type="dcterms:W3CDTF">2003-01-15T10:07:05Z</dcterms:created>
  <dcterms:modified xsi:type="dcterms:W3CDTF">2014-09-24T22:32:30Z</dcterms:modified>
</cp:coreProperties>
</file>