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8" r:id="rId4"/>
    <p:sldId id="259" r:id="rId5"/>
    <p:sldId id="260" r:id="rId6"/>
    <p:sldId id="329" r:id="rId7"/>
    <p:sldId id="330" r:id="rId8"/>
    <p:sldId id="267" r:id="rId9"/>
    <p:sldId id="288" r:id="rId10"/>
    <p:sldId id="268" r:id="rId11"/>
    <p:sldId id="290" r:id="rId12"/>
    <p:sldId id="270" r:id="rId13"/>
    <p:sldId id="271" r:id="rId14"/>
    <p:sldId id="272" r:id="rId15"/>
    <p:sldId id="273" r:id="rId16"/>
    <p:sldId id="291" r:id="rId17"/>
    <p:sldId id="294" r:id="rId18"/>
    <p:sldId id="295" r:id="rId19"/>
    <p:sldId id="274" r:id="rId20"/>
    <p:sldId id="275" r:id="rId21"/>
    <p:sldId id="276" r:id="rId22"/>
    <p:sldId id="278" r:id="rId23"/>
    <p:sldId id="279" r:id="rId24"/>
    <p:sldId id="280" r:id="rId25"/>
    <p:sldId id="287" r:id="rId26"/>
    <p:sldId id="292" r:id="rId27"/>
    <p:sldId id="296" r:id="rId28"/>
    <p:sldId id="281" r:id="rId29"/>
    <p:sldId id="282" r:id="rId30"/>
    <p:sldId id="283" r:id="rId31"/>
    <p:sldId id="293" r:id="rId32"/>
    <p:sldId id="28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7" r:id="rId5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FF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2D4C4-6FD3-4D63-BEF3-338558808F4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E8DAE-C1A6-4429-B262-070DA07D0BF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E589C-DDD9-4F5C-9615-4282D2C70F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72B3-02FF-4B38-9E08-7996D3B7504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59FA8-57FA-4C70-BE03-3D672120439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30DB6-E1B3-44D5-8B28-BD243D85408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E0551-5CD1-4935-BC85-DB3C8B2262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4B8AB-CB3D-415D-ABAE-D11E91E9F5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FEB30-BC55-4BFE-9BF9-40D283E7D88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ECD3-0D84-43F3-9A20-4D6BCCE52CA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B4E5-52A1-468A-B890-E81C08BAC0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61576B-1101-4D70-A5FF-B5EC8339789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0" y="0"/>
              <a:ext cx="5761" cy="432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760" y="0"/>
                </a:cxn>
                <a:cxn ang="0">
                  <a:pos x="5760" y="4320"/>
                </a:cxn>
                <a:cxn ang="0">
                  <a:pos x="0" y="4320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55" y="108"/>
                </a:cxn>
                <a:cxn ang="0">
                  <a:pos x="110" y="54"/>
                </a:cxn>
                <a:cxn ang="0">
                  <a:pos x="5650" y="54"/>
                </a:cxn>
                <a:cxn ang="0">
                  <a:pos x="5705" y="108"/>
                </a:cxn>
                <a:cxn ang="0">
                  <a:pos x="5705" y="4212"/>
                </a:cxn>
                <a:cxn ang="0">
                  <a:pos x="5650" y="4266"/>
                </a:cxn>
                <a:cxn ang="0">
                  <a:pos x="110" y="4266"/>
                </a:cxn>
                <a:cxn ang="0">
                  <a:pos x="55" y="4212"/>
                </a:cxn>
                <a:cxn ang="0">
                  <a:pos x="55" y="0"/>
                </a:cxn>
              </a:cxnLst>
              <a:rect l="0" t="0" r="r" b="b"/>
              <a:pathLst>
                <a:path w="5761" h="4321">
                  <a:moveTo>
                    <a:pt x="55" y="0"/>
                  </a:moveTo>
                  <a:lnTo>
                    <a:pt x="5760" y="0"/>
                  </a:lnTo>
                  <a:lnTo>
                    <a:pt x="5760" y="4320"/>
                  </a:lnTo>
                  <a:lnTo>
                    <a:pt x="0" y="432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8"/>
                  </a:lnTo>
                  <a:lnTo>
                    <a:pt x="110" y="54"/>
                  </a:lnTo>
                  <a:lnTo>
                    <a:pt x="5650" y="54"/>
                  </a:lnTo>
                  <a:lnTo>
                    <a:pt x="5705" y="108"/>
                  </a:lnTo>
                  <a:lnTo>
                    <a:pt x="5705" y="4212"/>
                  </a:lnTo>
                  <a:lnTo>
                    <a:pt x="5650" y="4266"/>
                  </a:lnTo>
                  <a:lnTo>
                    <a:pt x="110" y="4266"/>
                  </a:lnTo>
                  <a:lnTo>
                    <a:pt x="55" y="4212"/>
                  </a:lnTo>
                  <a:lnTo>
                    <a:pt x="55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0" y="0"/>
              <a:ext cx="5761" cy="4321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760" y="4320"/>
                </a:cxn>
                <a:cxn ang="0">
                  <a:pos x="0" y="4320"/>
                </a:cxn>
                <a:cxn ang="0">
                  <a:pos x="0" y="0"/>
                </a:cxn>
                <a:cxn ang="0">
                  <a:pos x="5760" y="0"/>
                </a:cxn>
              </a:cxnLst>
              <a:rect l="0" t="0" r="r" b="b"/>
              <a:pathLst>
                <a:path w="5761" h="4321">
                  <a:moveTo>
                    <a:pt x="5760" y="0"/>
                  </a:moveTo>
                  <a:lnTo>
                    <a:pt x="5760" y="4320"/>
                  </a:lnTo>
                  <a:lnTo>
                    <a:pt x="0" y="4320"/>
                  </a:lnTo>
                  <a:lnTo>
                    <a:pt x="0" y="0"/>
                  </a:lnTo>
                  <a:lnTo>
                    <a:pt x="5760" y="0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55" y="54"/>
              <a:ext cx="5651" cy="4213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5" y="0"/>
                </a:cxn>
                <a:cxn ang="0">
                  <a:pos x="5595" y="0"/>
                </a:cxn>
                <a:cxn ang="0">
                  <a:pos x="5650" y="54"/>
                </a:cxn>
                <a:cxn ang="0">
                  <a:pos x="5650" y="4158"/>
                </a:cxn>
                <a:cxn ang="0">
                  <a:pos x="5595" y="4212"/>
                </a:cxn>
                <a:cxn ang="0">
                  <a:pos x="55" y="4212"/>
                </a:cxn>
                <a:cxn ang="0">
                  <a:pos x="0" y="4158"/>
                </a:cxn>
                <a:cxn ang="0">
                  <a:pos x="0" y="54"/>
                </a:cxn>
              </a:cxnLst>
              <a:rect l="0" t="0" r="r" b="b"/>
              <a:pathLst>
                <a:path w="5651" h="4213">
                  <a:moveTo>
                    <a:pt x="0" y="54"/>
                  </a:moveTo>
                  <a:lnTo>
                    <a:pt x="55" y="0"/>
                  </a:lnTo>
                  <a:lnTo>
                    <a:pt x="5595" y="0"/>
                  </a:lnTo>
                  <a:lnTo>
                    <a:pt x="5650" y="54"/>
                  </a:lnTo>
                  <a:lnTo>
                    <a:pt x="5650" y="4158"/>
                  </a:lnTo>
                  <a:lnTo>
                    <a:pt x="5595" y="4212"/>
                  </a:lnTo>
                  <a:lnTo>
                    <a:pt x="55" y="4212"/>
                  </a:lnTo>
                  <a:lnTo>
                    <a:pt x="0" y="4158"/>
                  </a:lnTo>
                  <a:lnTo>
                    <a:pt x="0" y="54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55688" y="442913"/>
            <a:ext cx="747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939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MALATTIE DELLA MIELINA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981200" y="1357313"/>
            <a:ext cx="5578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265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ASPETTI NOSOLOGICI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527425" y="1998663"/>
            <a:ext cx="2439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265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 CLINICI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0"/>
            <a:ext cx="8031163" cy="109855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DEMIELINIZZAZIONE PRIMARIA</a:t>
            </a:r>
            <a:b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FORME IDIOPATICHE (AUTOIMMUNI)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1773238"/>
            <a:ext cx="74263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500" b="1">
                <a:solidFill>
                  <a:srgbClr val="00A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19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500" b="1">
                <a:solidFill>
                  <a:srgbClr val="00A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DEMIELINIZZAZIONE MONOFASICA</a:t>
            </a:r>
            <a:endParaRPr lang="it-IT" sz="2500" b="1">
              <a:solidFill>
                <a:srgbClr val="00A8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defTabSz="762000" eaLnBrk="0" hangingPunct="0">
              <a:lnSpc>
                <a:spcPct val="134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19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500" b="1">
                <a:solidFill>
                  <a:srgbClr val="00A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DEMIELINIZZAZIONE RICORRENTE</a:t>
            </a:r>
            <a:endParaRPr lang="it-IT" sz="2500" b="1">
              <a:solidFill>
                <a:srgbClr val="00A8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2700" y="1084263"/>
            <a:ext cx="91201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12700" y="6296025"/>
            <a:ext cx="9120188" cy="26988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0"/>
            <a:ext cx="8031163" cy="109855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DEMIELINIZZAZIONE PRIMARIA</a:t>
            </a:r>
            <a:b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FORME IDIOPATICHE (AUTOIMMUNI)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55650" y="2060575"/>
            <a:ext cx="7426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500" b="1">
                <a:solidFill>
                  <a:srgbClr val="00A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19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500" b="1">
                <a:solidFill>
                  <a:srgbClr val="00A8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DEMIELINIZZAZIONE MONOFASICA:</a:t>
            </a:r>
            <a:endParaRPr lang="it-IT" sz="2500" b="1">
              <a:solidFill>
                <a:srgbClr val="00A8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* NEURITE OTTICA</a:t>
            </a: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* MIELITE TRASVERSA</a:t>
            </a: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* ENCEFALOMIELITE ACUTA DISSEMINATA</a:t>
            </a:r>
          </a:p>
          <a:p>
            <a:pPr defTabSz="762000" eaLnBrk="0" hangingPunct="0">
              <a:lnSpc>
                <a:spcPct val="134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2700" y="1084263"/>
            <a:ext cx="91201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12700" y="6296025"/>
            <a:ext cx="9120188" cy="26988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3588" y="330200"/>
            <a:ext cx="5075237" cy="76200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NEURITE OTTICA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13" y="1625600"/>
            <a:ext cx="54752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* EZIOLOGIA:</a:t>
            </a:r>
          </a:p>
          <a:p>
            <a:pPr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INFIAMMATORIA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INFETTIVA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TOSSICA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DISMETABOLICA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DEGENERATIVA</a:t>
            </a:r>
          </a:p>
          <a:p>
            <a:pPr defTabSz="762000" eaLnBrk="0" hangingPunct="0">
              <a:lnSpc>
                <a:spcPct val="134000"/>
              </a:lnSpc>
            </a:pPr>
            <a:endParaRPr lang="it-IT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SM ALL'ESORDIO: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(13) - 85 %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3813" y="1436688"/>
            <a:ext cx="9120187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23813" y="6373813"/>
            <a:ext cx="9120187" cy="26987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508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558800"/>
            <a:ext cx="6161087" cy="76200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MIELITE TRASVERSA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822450"/>
            <a:ext cx="688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* EZIOLOGIA:</a:t>
            </a:r>
          </a:p>
          <a:p>
            <a:pPr defTabSz="762000" eaLnBrk="0" hangingPunct="0"/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VASCULOPATIE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NEOPLASIE</a:t>
            </a:r>
          </a:p>
          <a:p>
            <a:pPr defTabSz="762000" eaLnBrk="0" hangingPunct="0"/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SDR. PARANEOPLASTICHE</a:t>
            </a:r>
            <a:endParaRPr lang="it-IT" sz="3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>
              <a:lnSpc>
                <a:spcPct val="201000"/>
              </a:lnSpc>
            </a:pPr>
            <a:endParaRPr lang="it-IT" sz="3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F. IDIOPATICHE: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(MYCOPLASMA PNEUMONIA?)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SM (5-10%)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12700" y="1633538"/>
            <a:ext cx="91201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2700" y="6570663"/>
            <a:ext cx="9120188" cy="26987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0"/>
            <a:ext cx="8031163" cy="109855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DEMIELINIZZAZIONE PRIMARIA</a:t>
            </a:r>
            <a:b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FORME IDIOPATICHE (AUTOIMMUNI)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341438"/>
            <a:ext cx="63912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1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DEMIELINIZZAZIONE RICORRENTE: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* SCLEROSI MULTIPLA (SM)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CHARCOT: FORMA CLASSICA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- MARBURG: FORMA ACUTA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- SCHILDER: SCLEROSI DIFFUSA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- BALO': SCLEROSI CONCENTRICA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- DEVIC: NEUROMIELITE OTTICA</a:t>
            </a: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12700" y="1084263"/>
            <a:ext cx="91201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12700" y="6296025"/>
            <a:ext cx="9120188" cy="26988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7993063" cy="76200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 : DATI EPIDEMIOLOGICI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71600" y="1284288"/>
            <a:ext cx="581818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PREVALENZA:</a:t>
            </a: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5-60 CASI/100MILA AB./ANNO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*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INCIDENZA:</a:t>
            </a: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1-20 NUOVI CASI/100MILA AB./ANNO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* DISTRIBUZIONE GEOGRAFICA</a:t>
            </a: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* EMIGRAZIONE</a:t>
            </a: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*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(PREVALENZA):</a:t>
            </a: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ABERDEEN: 127-144</a:t>
            </a:r>
          </a:p>
          <a:p>
            <a:pPr defTabSz="762000" eaLnBrk="0" hangingPunct="0"/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ORKNEY ISLANDS: 309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* EPIDEMIE:</a:t>
            </a: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FAROE ISLANDS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ICELAND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12700" y="1084263"/>
            <a:ext cx="15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1" h="17">
                <a:moveTo>
                  <a:pt x="0" y="16"/>
                </a:move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12700" y="1084263"/>
            <a:ext cx="15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1" h="17">
                <a:moveTo>
                  <a:pt x="0" y="16"/>
                </a:move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2700" y="1084263"/>
            <a:ext cx="91201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9131300" y="6570663"/>
            <a:ext cx="15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1" h="17">
                <a:moveTo>
                  <a:pt x="0" y="16"/>
                </a:move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9131300" y="6570663"/>
            <a:ext cx="15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1" h="17">
                <a:moveTo>
                  <a:pt x="0" y="16"/>
                </a:move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12700" y="6570663"/>
            <a:ext cx="9120188" cy="26987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19113" y="1433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50875" y="476250"/>
            <a:ext cx="7810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spcAft>
                <a:spcPct val="67000"/>
              </a:spcAft>
            </a:pP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 : DATI EPIDEMIOLOGICI - SINTESI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331913" y="1665288"/>
            <a:ext cx="6624637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10000"/>
              </a:lnSpc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Malattia verosimilmente autoimmune:</a:t>
            </a:r>
          </a:p>
          <a:p>
            <a:pPr lvl="1">
              <a:lnSpc>
                <a:spcPct val="2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Innescata da uno o più agenti esterni (ignoti)</a:t>
            </a:r>
          </a:p>
          <a:p>
            <a:pPr lvl="1">
              <a:lnSpc>
                <a:spcPct val="2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soggetti geneticamente predisposti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370013" y="476250"/>
            <a:ext cx="636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spcAft>
                <a:spcPct val="67000"/>
              </a:spcAft>
            </a:pP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 : DATI NEUROPATOLOGICI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47813" y="1508125"/>
            <a:ext cx="57070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Lesione selettiva della sostanza bianca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Possibile contemporanea lesione assonale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55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651500" y="1557338"/>
            <a:ext cx="33147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PATOGENESI</a:t>
            </a:r>
          </a:p>
          <a:p>
            <a:pPr>
              <a:lnSpc>
                <a:spcPct val="120000"/>
              </a:lnSpc>
            </a:pPr>
            <a:r>
              <a:rPr lang="it-IT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Rappresentazione schematica</a:t>
            </a:r>
          </a:p>
          <a:p>
            <a:pPr>
              <a:lnSpc>
                <a:spcPct val="120000"/>
              </a:lnSpc>
            </a:pPr>
            <a:r>
              <a:rPr lang="it-IT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dei processi che inducono la</a:t>
            </a:r>
          </a:p>
          <a:p>
            <a:pPr>
              <a:lnSpc>
                <a:spcPct val="120000"/>
              </a:lnSpc>
            </a:pPr>
            <a:r>
              <a:rPr lang="it-IT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demielinizzazione.</a:t>
            </a:r>
          </a:p>
          <a:p>
            <a:pPr>
              <a:lnSpc>
                <a:spcPct val="120000"/>
              </a:lnSpc>
            </a:pPr>
            <a:endParaRPr lang="it-IT" sz="1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it-IT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 infiammazione molto grave</a:t>
            </a:r>
          </a:p>
          <a:p>
            <a:pPr>
              <a:lnSpc>
                <a:spcPct val="120000"/>
              </a:lnSpc>
            </a:pPr>
            <a:r>
              <a:rPr lang="it-IT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può coinvolgere anche l’assone</a:t>
            </a:r>
          </a:p>
          <a:p>
            <a:pPr>
              <a:lnSpc>
                <a:spcPct val="120000"/>
              </a:lnSpc>
            </a:pPr>
            <a:r>
              <a:rPr lang="it-IT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quindi una maggiore gravità </a:t>
            </a:r>
          </a:p>
          <a:p>
            <a:pPr>
              <a:lnSpc>
                <a:spcPct val="120000"/>
              </a:lnSpc>
            </a:pPr>
            <a:r>
              <a:rPr lang="it-IT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dei deficit neurologici.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558800"/>
            <a:ext cx="7177087" cy="519113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SCLEROSI MULTIPLA: FORME CLINICHE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1987550"/>
            <a:ext cx="627856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*   F. MONOSINTOMATICHE</a:t>
            </a:r>
          </a:p>
          <a:p>
            <a:pPr defTabSz="762000" eaLnBrk="0" hangingPunct="0">
              <a:lnSpc>
                <a:spcPct val="134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*   F. REMITTENTI</a:t>
            </a:r>
          </a:p>
          <a:p>
            <a:pPr defTabSz="762000" eaLnBrk="0" hangingPunct="0">
              <a:lnSpc>
                <a:spcPct val="134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*   F. PROGRESSIVE PRIMARIE</a:t>
            </a:r>
          </a:p>
          <a:p>
            <a:pPr defTabSz="762000" eaLnBrk="0" hangingPunct="0">
              <a:lnSpc>
                <a:spcPct val="134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*   F. PROGRESSIVE SECONDARIE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12700" y="1358900"/>
            <a:ext cx="9120188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12700" y="6022975"/>
            <a:ext cx="9120188" cy="26988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8925" y="3273425"/>
            <a:ext cx="3937000" cy="24828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16488" y="3255963"/>
            <a:ext cx="3938587" cy="24828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35050" y="3719513"/>
            <a:ext cx="2109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367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MALATTIE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7188" y="4551363"/>
            <a:ext cx="3463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367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DEMIELINIZZANTI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32475" y="3719513"/>
            <a:ext cx="2109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367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MALATTIE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102225" y="4551363"/>
            <a:ext cx="357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367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it-IT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DISMIELINIZZANTI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95300" y="1411288"/>
            <a:ext cx="8170863" cy="109696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60400" y="1566863"/>
            <a:ext cx="79756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163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4700" b="1">
                <a:solidFill>
                  <a:srgbClr val="FFFF00"/>
                </a:solidFill>
                <a:latin typeface="Arial" charset="0"/>
              </a:rPr>
              <a:t>MALATTIE DELLA MIELINA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23850" y="0"/>
            <a:ext cx="8193088" cy="6000750"/>
            <a:chOff x="214" y="48"/>
            <a:chExt cx="5381" cy="4168"/>
          </a:xfrm>
        </p:grpSpPr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1502" y="48"/>
              <a:ext cx="3052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it-IT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SM : FORME  REMITTENTI</a:t>
              </a:r>
            </a:p>
          </p:txBody>
        </p:sp>
        <p:sp>
          <p:nvSpPr>
            <p:cNvPr id="21507" name="Freeform 3"/>
            <p:cNvSpPr>
              <a:spLocks/>
            </p:cNvSpPr>
            <p:nvPr/>
          </p:nvSpPr>
          <p:spPr bwMode="auto">
            <a:xfrm>
              <a:off x="214" y="3516"/>
              <a:ext cx="5274" cy="700"/>
            </a:xfrm>
            <a:custGeom>
              <a:avLst/>
              <a:gdLst/>
              <a:ahLst/>
              <a:cxnLst>
                <a:cxn ang="0">
                  <a:pos x="0" y="688"/>
                </a:cxn>
                <a:cxn ang="0">
                  <a:pos x="0" y="152"/>
                </a:cxn>
                <a:cxn ang="0">
                  <a:pos x="284" y="152"/>
                </a:cxn>
                <a:cxn ang="0">
                  <a:pos x="284" y="688"/>
                </a:cxn>
                <a:cxn ang="0">
                  <a:pos x="699" y="688"/>
                </a:cxn>
                <a:cxn ang="0">
                  <a:pos x="699" y="140"/>
                </a:cxn>
                <a:cxn ang="0">
                  <a:pos x="782" y="140"/>
                </a:cxn>
                <a:cxn ang="0">
                  <a:pos x="782" y="699"/>
                </a:cxn>
                <a:cxn ang="0">
                  <a:pos x="1576" y="699"/>
                </a:cxn>
                <a:cxn ang="0">
                  <a:pos x="1576" y="59"/>
                </a:cxn>
                <a:cxn ang="0">
                  <a:pos x="1824" y="59"/>
                </a:cxn>
                <a:cxn ang="0">
                  <a:pos x="1824" y="618"/>
                </a:cxn>
                <a:cxn ang="0">
                  <a:pos x="2121" y="618"/>
                </a:cxn>
                <a:cxn ang="0">
                  <a:pos x="2121" y="47"/>
                </a:cxn>
                <a:cxn ang="0">
                  <a:pos x="2358" y="47"/>
                </a:cxn>
                <a:cxn ang="0">
                  <a:pos x="2358" y="618"/>
                </a:cxn>
                <a:cxn ang="0">
                  <a:pos x="2714" y="618"/>
                </a:cxn>
                <a:cxn ang="0">
                  <a:pos x="2714" y="94"/>
                </a:cxn>
                <a:cxn ang="0">
                  <a:pos x="2796" y="94"/>
                </a:cxn>
                <a:cxn ang="0">
                  <a:pos x="2796" y="618"/>
                </a:cxn>
                <a:cxn ang="0">
                  <a:pos x="3199" y="618"/>
                </a:cxn>
                <a:cxn ang="0">
                  <a:pos x="3199" y="47"/>
                </a:cxn>
                <a:cxn ang="0">
                  <a:pos x="3519" y="47"/>
                </a:cxn>
                <a:cxn ang="0">
                  <a:pos x="3519" y="525"/>
                </a:cxn>
                <a:cxn ang="0">
                  <a:pos x="3780" y="525"/>
                </a:cxn>
                <a:cxn ang="0">
                  <a:pos x="3780" y="82"/>
                </a:cxn>
                <a:cxn ang="0">
                  <a:pos x="3922" y="82"/>
                </a:cxn>
                <a:cxn ang="0">
                  <a:pos x="3922" y="443"/>
                </a:cxn>
                <a:cxn ang="0">
                  <a:pos x="4219" y="443"/>
                </a:cxn>
                <a:cxn ang="0">
                  <a:pos x="4219" y="24"/>
                </a:cxn>
                <a:cxn ang="0">
                  <a:pos x="4384" y="24"/>
                </a:cxn>
                <a:cxn ang="0">
                  <a:pos x="4384" y="350"/>
                </a:cxn>
                <a:cxn ang="0">
                  <a:pos x="4692" y="350"/>
                </a:cxn>
                <a:cxn ang="0">
                  <a:pos x="4692" y="0"/>
                </a:cxn>
                <a:cxn ang="0">
                  <a:pos x="4965" y="0"/>
                </a:cxn>
                <a:cxn ang="0">
                  <a:pos x="4965" y="280"/>
                </a:cxn>
                <a:cxn ang="0">
                  <a:pos x="5273" y="280"/>
                </a:cxn>
                <a:cxn ang="0">
                  <a:pos x="5273" y="699"/>
                </a:cxn>
                <a:cxn ang="0">
                  <a:pos x="0" y="699"/>
                </a:cxn>
                <a:cxn ang="0">
                  <a:pos x="0" y="688"/>
                </a:cxn>
              </a:cxnLst>
              <a:rect l="0" t="0" r="r" b="b"/>
              <a:pathLst>
                <a:path w="5274" h="700">
                  <a:moveTo>
                    <a:pt x="0" y="688"/>
                  </a:moveTo>
                  <a:lnTo>
                    <a:pt x="0" y="152"/>
                  </a:lnTo>
                  <a:lnTo>
                    <a:pt x="284" y="152"/>
                  </a:lnTo>
                  <a:lnTo>
                    <a:pt x="284" y="688"/>
                  </a:lnTo>
                  <a:lnTo>
                    <a:pt x="699" y="688"/>
                  </a:lnTo>
                  <a:lnTo>
                    <a:pt x="699" y="140"/>
                  </a:lnTo>
                  <a:lnTo>
                    <a:pt x="782" y="140"/>
                  </a:lnTo>
                  <a:lnTo>
                    <a:pt x="782" y="699"/>
                  </a:lnTo>
                  <a:lnTo>
                    <a:pt x="1576" y="699"/>
                  </a:lnTo>
                  <a:lnTo>
                    <a:pt x="1576" y="59"/>
                  </a:lnTo>
                  <a:lnTo>
                    <a:pt x="1824" y="59"/>
                  </a:lnTo>
                  <a:lnTo>
                    <a:pt x="1824" y="618"/>
                  </a:lnTo>
                  <a:lnTo>
                    <a:pt x="2121" y="618"/>
                  </a:lnTo>
                  <a:lnTo>
                    <a:pt x="2121" y="47"/>
                  </a:lnTo>
                  <a:lnTo>
                    <a:pt x="2358" y="47"/>
                  </a:lnTo>
                  <a:lnTo>
                    <a:pt x="2358" y="618"/>
                  </a:lnTo>
                  <a:lnTo>
                    <a:pt x="2714" y="618"/>
                  </a:lnTo>
                  <a:lnTo>
                    <a:pt x="2714" y="94"/>
                  </a:lnTo>
                  <a:lnTo>
                    <a:pt x="2796" y="94"/>
                  </a:lnTo>
                  <a:lnTo>
                    <a:pt x="2796" y="618"/>
                  </a:lnTo>
                  <a:lnTo>
                    <a:pt x="3199" y="618"/>
                  </a:lnTo>
                  <a:lnTo>
                    <a:pt x="3199" y="47"/>
                  </a:lnTo>
                  <a:lnTo>
                    <a:pt x="3519" y="47"/>
                  </a:lnTo>
                  <a:lnTo>
                    <a:pt x="3519" y="525"/>
                  </a:lnTo>
                  <a:lnTo>
                    <a:pt x="3780" y="525"/>
                  </a:lnTo>
                  <a:lnTo>
                    <a:pt x="3780" y="82"/>
                  </a:lnTo>
                  <a:lnTo>
                    <a:pt x="3922" y="82"/>
                  </a:lnTo>
                  <a:lnTo>
                    <a:pt x="3922" y="443"/>
                  </a:lnTo>
                  <a:lnTo>
                    <a:pt x="4219" y="443"/>
                  </a:lnTo>
                  <a:lnTo>
                    <a:pt x="4219" y="24"/>
                  </a:lnTo>
                  <a:lnTo>
                    <a:pt x="4384" y="24"/>
                  </a:lnTo>
                  <a:lnTo>
                    <a:pt x="4384" y="350"/>
                  </a:lnTo>
                  <a:lnTo>
                    <a:pt x="4692" y="350"/>
                  </a:lnTo>
                  <a:lnTo>
                    <a:pt x="4692" y="0"/>
                  </a:lnTo>
                  <a:lnTo>
                    <a:pt x="4965" y="0"/>
                  </a:lnTo>
                  <a:lnTo>
                    <a:pt x="4965" y="280"/>
                  </a:lnTo>
                  <a:lnTo>
                    <a:pt x="5273" y="280"/>
                  </a:lnTo>
                  <a:lnTo>
                    <a:pt x="5273" y="699"/>
                  </a:lnTo>
                  <a:lnTo>
                    <a:pt x="0" y="699"/>
                  </a:lnTo>
                  <a:lnTo>
                    <a:pt x="0" y="68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auto">
            <a:xfrm>
              <a:off x="225" y="2565"/>
              <a:ext cx="5275" cy="781"/>
            </a:xfrm>
            <a:custGeom>
              <a:avLst/>
              <a:gdLst/>
              <a:ahLst/>
              <a:cxnLst>
                <a:cxn ang="0">
                  <a:pos x="0" y="780"/>
                </a:cxn>
                <a:cxn ang="0">
                  <a:pos x="0" y="186"/>
                </a:cxn>
                <a:cxn ang="0">
                  <a:pos x="178" y="186"/>
                </a:cxn>
                <a:cxn ang="0">
                  <a:pos x="178" y="780"/>
                </a:cxn>
                <a:cxn ang="0">
                  <a:pos x="498" y="780"/>
                </a:cxn>
                <a:cxn ang="0">
                  <a:pos x="498" y="256"/>
                </a:cxn>
                <a:cxn ang="0">
                  <a:pos x="581" y="256"/>
                </a:cxn>
                <a:cxn ang="0">
                  <a:pos x="581" y="780"/>
                </a:cxn>
                <a:cxn ang="0">
                  <a:pos x="1043" y="780"/>
                </a:cxn>
                <a:cxn ang="0">
                  <a:pos x="1043" y="93"/>
                </a:cxn>
                <a:cxn ang="0">
                  <a:pos x="1304" y="93"/>
                </a:cxn>
                <a:cxn ang="0">
                  <a:pos x="1304" y="652"/>
                </a:cxn>
                <a:cxn ang="0">
                  <a:pos x="1873" y="652"/>
                </a:cxn>
                <a:cxn ang="0">
                  <a:pos x="1873" y="151"/>
                </a:cxn>
                <a:cxn ang="0">
                  <a:pos x="2169" y="151"/>
                </a:cxn>
                <a:cxn ang="0">
                  <a:pos x="2169" y="663"/>
                </a:cxn>
                <a:cxn ang="0">
                  <a:pos x="2939" y="663"/>
                </a:cxn>
                <a:cxn ang="0">
                  <a:pos x="2939" y="0"/>
                </a:cxn>
                <a:cxn ang="0">
                  <a:pos x="3318" y="0"/>
                </a:cxn>
                <a:cxn ang="0">
                  <a:pos x="3318" y="372"/>
                </a:cxn>
                <a:cxn ang="0">
                  <a:pos x="4278" y="372"/>
                </a:cxn>
                <a:cxn ang="0">
                  <a:pos x="4278" y="105"/>
                </a:cxn>
                <a:cxn ang="0">
                  <a:pos x="4456" y="105"/>
                </a:cxn>
                <a:cxn ang="0">
                  <a:pos x="4456" y="384"/>
                </a:cxn>
                <a:cxn ang="0">
                  <a:pos x="5274" y="384"/>
                </a:cxn>
                <a:cxn ang="0">
                  <a:pos x="5274" y="780"/>
                </a:cxn>
                <a:cxn ang="0">
                  <a:pos x="0" y="780"/>
                </a:cxn>
                <a:cxn ang="0">
                  <a:pos x="0" y="780"/>
                </a:cxn>
              </a:cxnLst>
              <a:rect l="0" t="0" r="r" b="b"/>
              <a:pathLst>
                <a:path w="5275" h="781">
                  <a:moveTo>
                    <a:pt x="0" y="780"/>
                  </a:moveTo>
                  <a:lnTo>
                    <a:pt x="0" y="186"/>
                  </a:lnTo>
                  <a:lnTo>
                    <a:pt x="178" y="186"/>
                  </a:lnTo>
                  <a:lnTo>
                    <a:pt x="178" y="780"/>
                  </a:lnTo>
                  <a:lnTo>
                    <a:pt x="498" y="780"/>
                  </a:lnTo>
                  <a:lnTo>
                    <a:pt x="498" y="256"/>
                  </a:lnTo>
                  <a:lnTo>
                    <a:pt x="581" y="256"/>
                  </a:lnTo>
                  <a:lnTo>
                    <a:pt x="581" y="780"/>
                  </a:lnTo>
                  <a:lnTo>
                    <a:pt x="1043" y="780"/>
                  </a:lnTo>
                  <a:lnTo>
                    <a:pt x="1043" y="93"/>
                  </a:lnTo>
                  <a:lnTo>
                    <a:pt x="1304" y="93"/>
                  </a:lnTo>
                  <a:lnTo>
                    <a:pt x="1304" y="652"/>
                  </a:lnTo>
                  <a:lnTo>
                    <a:pt x="1873" y="652"/>
                  </a:lnTo>
                  <a:lnTo>
                    <a:pt x="1873" y="151"/>
                  </a:lnTo>
                  <a:lnTo>
                    <a:pt x="2169" y="151"/>
                  </a:lnTo>
                  <a:lnTo>
                    <a:pt x="2169" y="663"/>
                  </a:lnTo>
                  <a:lnTo>
                    <a:pt x="2939" y="663"/>
                  </a:lnTo>
                  <a:lnTo>
                    <a:pt x="2939" y="0"/>
                  </a:lnTo>
                  <a:lnTo>
                    <a:pt x="3318" y="0"/>
                  </a:lnTo>
                  <a:lnTo>
                    <a:pt x="3318" y="372"/>
                  </a:lnTo>
                  <a:lnTo>
                    <a:pt x="4278" y="372"/>
                  </a:lnTo>
                  <a:lnTo>
                    <a:pt x="4278" y="105"/>
                  </a:lnTo>
                  <a:lnTo>
                    <a:pt x="4456" y="105"/>
                  </a:lnTo>
                  <a:lnTo>
                    <a:pt x="4456" y="384"/>
                  </a:lnTo>
                  <a:lnTo>
                    <a:pt x="5274" y="384"/>
                  </a:lnTo>
                  <a:lnTo>
                    <a:pt x="5274" y="780"/>
                  </a:lnTo>
                  <a:lnTo>
                    <a:pt x="0" y="780"/>
                  </a:lnTo>
                  <a:lnTo>
                    <a:pt x="0" y="78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214" y="1680"/>
              <a:ext cx="5251" cy="665"/>
            </a:xfrm>
            <a:custGeom>
              <a:avLst/>
              <a:gdLst/>
              <a:ahLst/>
              <a:cxnLst>
                <a:cxn ang="0">
                  <a:pos x="0" y="664"/>
                </a:cxn>
                <a:cxn ang="0">
                  <a:pos x="0" y="174"/>
                </a:cxn>
                <a:cxn ang="0">
                  <a:pos x="165" y="174"/>
                </a:cxn>
                <a:cxn ang="0">
                  <a:pos x="165" y="594"/>
                </a:cxn>
                <a:cxn ang="0">
                  <a:pos x="841" y="594"/>
                </a:cxn>
                <a:cxn ang="0">
                  <a:pos x="841" y="0"/>
                </a:cxn>
                <a:cxn ang="0">
                  <a:pos x="995" y="0"/>
                </a:cxn>
                <a:cxn ang="0">
                  <a:pos x="995" y="605"/>
                </a:cxn>
                <a:cxn ang="0">
                  <a:pos x="1386" y="605"/>
                </a:cxn>
                <a:cxn ang="0">
                  <a:pos x="1386" y="186"/>
                </a:cxn>
                <a:cxn ang="0">
                  <a:pos x="1564" y="186"/>
                </a:cxn>
                <a:cxn ang="0">
                  <a:pos x="1564" y="535"/>
                </a:cxn>
                <a:cxn ang="0">
                  <a:pos x="2299" y="535"/>
                </a:cxn>
                <a:cxn ang="0">
                  <a:pos x="2299" y="46"/>
                </a:cxn>
                <a:cxn ang="0">
                  <a:pos x="2607" y="46"/>
                </a:cxn>
                <a:cxn ang="0">
                  <a:pos x="2607" y="559"/>
                </a:cxn>
                <a:cxn ang="0">
                  <a:pos x="3744" y="559"/>
                </a:cxn>
                <a:cxn ang="0">
                  <a:pos x="3744" y="0"/>
                </a:cxn>
                <a:cxn ang="0">
                  <a:pos x="3922" y="0"/>
                </a:cxn>
                <a:cxn ang="0">
                  <a:pos x="3922" y="570"/>
                </a:cxn>
                <a:cxn ang="0">
                  <a:pos x="4681" y="570"/>
                </a:cxn>
                <a:cxn ang="0">
                  <a:pos x="4681" y="0"/>
                </a:cxn>
                <a:cxn ang="0">
                  <a:pos x="4823" y="0"/>
                </a:cxn>
                <a:cxn ang="0">
                  <a:pos x="4823" y="570"/>
                </a:cxn>
                <a:cxn ang="0">
                  <a:pos x="5250" y="570"/>
                </a:cxn>
                <a:cxn ang="0">
                  <a:pos x="5250" y="664"/>
                </a:cxn>
                <a:cxn ang="0">
                  <a:pos x="0" y="664"/>
                </a:cxn>
                <a:cxn ang="0">
                  <a:pos x="0" y="664"/>
                </a:cxn>
              </a:cxnLst>
              <a:rect l="0" t="0" r="r" b="b"/>
              <a:pathLst>
                <a:path w="5251" h="665">
                  <a:moveTo>
                    <a:pt x="0" y="664"/>
                  </a:moveTo>
                  <a:lnTo>
                    <a:pt x="0" y="174"/>
                  </a:lnTo>
                  <a:lnTo>
                    <a:pt x="165" y="174"/>
                  </a:lnTo>
                  <a:lnTo>
                    <a:pt x="165" y="594"/>
                  </a:lnTo>
                  <a:lnTo>
                    <a:pt x="841" y="594"/>
                  </a:lnTo>
                  <a:lnTo>
                    <a:pt x="841" y="0"/>
                  </a:lnTo>
                  <a:lnTo>
                    <a:pt x="995" y="0"/>
                  </a:lnTo>
                  <a:lnTo>
                    <a:pt x="995" y="605"/>
                  </a:lnTo>
                  <a:lnTo>
                    <a:pt x="1386" y="605"/>
                  </a:lnTo>
                  <a:lnTo>
                    <a:pt x="1386" y="186"/>
                  </a:lnTo>
                  <a:lnTo>
                    <a:pt x="1564" y="186"/>
                  </a:lnTo>
                  <a:lnTo>
                    <a:pt x="1564" y="535"/>
                  </a:lnTo>
                  <a:lnTo>
                    <a:pt x="2299" y="535"/>
                  </a:lnTo>
                  <a:lnTo>
                    <a:pt x="2299" y="46"/>
                  </a:lnTo>
                  <a:lnTo>
                    <a:pt x="2607" y="46"/>
                  </a:lnTo>
                  <a:lnTo>
                    <a:pt x="2607" y="559"/>
                  </a:lnTo>
                  <a:lnTo>
                    <a:pt x="3744" y="559"/>
                  </a:lnTo>
                  <a:lnTo>
                    <a:pt x="3744" y="0"/>
                  </a:lnTo>
                  <a:lnTo>
                    <a:pt x="3922" y="0"/>
                  </a:lnTo>
                  <a:lnTo>
                    <a:pt x="3922" y="570"/>
                  </a:lnTo>
                  <a:lnTo>
                    <a:pt x="4681" y="570"/>
                  </a:lnTo>
                  <a:lnTo>
                    <a:pt x="4681" y="0"/>
                  </a:lnTo>
                  <a:lnTo>
                    <a:pt x="4823" y="0"/>
                  </a:lnTo>
                  <a:lnTo>
                    <a:pt x="4823" y="570"/>
                  </a:lnTo>
                  <a:lnTo>
                    <a:pt x="5250" y="570"/>
                  </a:lnTo>
                  <a:lnTo>
                    <a:pt x="5250" y="664"/>
                  </a:lnTo>
                  <a:lnTo>
                    <a:pt x="0" y="664"/>
                  </a:lnTo>
                  <a:lnTo>
                    <a:pt x="0" y="66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262" y="472"/>
              <a:ext cx="5333" cy="990"/>
            </a:xfrm>
            <a:custGeom>
              <a:avLst/>
              <a:gdLst/>
              <a:ahLst/>
              <a:cxnLst>
                <a:cxn ang="0">
                  <a:pos x="0" y="989"/>
                </a:cxn>
                <a:cxn ang="0">
                  <a:pos x="5332" y="989"/>
                </a:cxn>
                <a:cxn ang="0">
                  <a:pos x="4622" y="989"/>
                </a:cxn>
                <a:cxn ang="0">
                  <a:pos x="4622" y="291"/>
                </a:cxn>
                <a:cxn ang="0">
                  <a:pos x="4526" y="291"/>
                </a:cxn>
                <a:cxn ang="0">
                  <a:pos x="4526" y="978"/>
                </a:cxn>
                <a:cxn ang="0">
                  <a:pos x="3898" y="978"/>
                </a:cxn>
                <a:cxn ang="0">
                  <a:pos x="3898" y="454"/>
                </a:cxn>
                <a:cxn ang="0">
                  <a:pos x="3543" y="454"/>
                </a:cxn>
                <a:cxn ang="0">
                  <a:pos x="3543" y="989"/>
                </a:cxn>
                <a:cxn ang="0">
                  <a:pos x="3116" y="989"/>
                </a:cxn>
                <a:cxn ang="0">
                  <a:pos x="3116" y="198"/>
                </a:cxn>
                <a:cxn ang="0">
                  <a:pos x="2844" y="198"/>
                </a:cxn>
                <a:cxn ang="0">
                  <a:pos x="2844" y="989"/>
                </a:cxn>
                <a:cxn ang="0">
                  <a:pos x="2405" y="989"/>
                </a:cxn>
                <a:cxn ang="0">
                  <a:pos x="2405" y="512"/>
                </a:cxn>
                <a:cxn ang="0">
                  <a:pos x="2263" y="512"/>
                </a:cxn>
                <a:cxn ang="0">
                  <a:pos x="2263" y="989"/>
                </a:cxn>
                <a:cxn ang="0">
                  <a:pos x="1860" y="989"/>
                </a:cxn>
                <a:cxn ang="0">
                  <a:pos x="1860" y="128"/>
                </a:cxn>
                <a:cxn ang="0">
                  <a:pos x="1670" y="128"/>
                </a:cxn>
                <a:cxn ang="0">
                  <a:pos x="1670" y="989"/>
                </a:cxn>
                <a:cxn ang="0">
                  <a:pos x="1339" y="989"/>
                </a:cxn>
                <a:cxn ang="0">
                  <a:pos x="1339" y="442"/>
                </a:cxn>
                <a:cxn ang="0">
                  <a:pos x="1220" y="442"/>
                </a:cxn>
                <a:cxn ang="0">
                  <a:pos x="1220" y="989"/>
                </a:cxn>
                <a:cxn ang="0">
                  <a:pos x="1054" y="989"/>
                </a:cxn>
                <a:cxn ang="0">
                  <a:pos x="1054" y="128"/>
                </a:cxn>
                <a:cxn ang="0">
                  <a:pos x="876" y="128"/>
                </a:cxn>
                <a:cxn ang="0">
                  <a:pos x="876" y="989"/>
                </a:cxn>
                <a:cxn ang="0">
                  <a:pos x="782" y="989"/>
                </a:cxn>
                <a:cxn ang="0">
                  <a:pos x="782" y="349"/>
                </a:cxn>
                <a:cxn ang="0">
                  <a:pos x="722" y="349"/>
                </a:cxn>
                <a:cxn ang="0">
                  <a:pos x="722" y="989"/>
                </a:cxn>
                <a:cxn ang="0">
                  <a:pos x="509" y="989"/>
                </a:cxn>
                <a:cxn ang="0">
                  <a:pos x="509" y="174"/>
                </a:cxn>
                <a:cxn ang="0">
                  <a:pos x="355" y="174"/>
                </a:cxn>
                <a:cxn ang="0">
                  <a:pos x="355" y="989"/>
                </a:cxn>
                <a:cxn ang="0">
                  <a:pos x="248" y="989"/>
                </a:cxn>
                <a:cxn ang="0">
                  <a:pos x="248" y="372"/>
                </a:cxn>
                <a:cxn ang="0">
                  <a:pos x="118" y="372"/>
                </a:cxn>
                <a:cxn ang="0">
                  <a:pos x="118" y="989"/>
                </a:cxn>
                <a:cxn ang="0">
                  <a:pos x="70" y="989"/>
                </a:cxn>
                <a:cxn ang="0">
                  <a:pos x="70" y="0"/>
                </a:cxn>
                <a:cxn ang="0">
                  <a:pos x="11" y="0"/>
                </a:cxn>
                <a:cxn ang="0">
                  <a:pos x="11" y="989"/>
                </a:cxn>
                <a:cxn ang="0">
                  <a:pos x="0" y="989"/>
                </a:cxn>
              </a:cxnLst>
              <a:rect l="0" t="0" r="r" b="b"/>
              <a:pathLst>
                <a:path w="5333" h="990">
                  <a:moveTo>
                    <a:pt x="0" y="989"/>
                  </a:moveTo>
                  <a:lnTo>
                    <a:pt x="5332" y="989"/>
                  </a:lnTo>
                  <a:lnTo>
                    <a:pt x="4622" y="989"/>
                  </a:lnTo>
                  <a:lnTo>
                    <a:pt x="4622" y="291"/>
                  </a:lnTo>
                  <a:lnTo>
                    <a:pt x="4526" y="291"/>
                  </a:lnTo>
                  <a:lnTo>
                    <a:pt x="4526" y="978"/>
                  </a:lnTo>
                  <a:lnTo>
                    <a:pt x="3898" y="978"/>
                  </a:lnTo>
                  <a:lnTo>
                    <a:pt x="3898" y="454"/>
                  </a:lnTo>
                  <a:lnTo>
                    <a:pt x="3543" y="454"/>
                  </a:lnTo>
                  <a:lnTo>
                    <a:pt x="3543" y="989"/>
                  </a:lnTo>
                  <a:lnTo>
                    <a:pt x="3116" y="989"/>
                  </a:lnTo>
                  <a:lnTo>
                    <a:pt x="3116" y="198"/>
                  </a:lnTo>
                  <a:lnTo>
                    <a:pt x="2844" y="198"/>
                  </a:lnTo>
                  <a:lnTo>
                    <a:pt x="2844" y="989"/>
                  </a:lnTo>
                  <a:lnTo>
                    <a:pt x="2405" y="989"/>
                  </a:lnTo>
                  <a:lnTo>
                    <a:pt x="2405" y="512"/>
                  </a:lnTo>
                  <a:lnTo>
                    <a:pt x="2263" y="512"/>
                  </a:lnTo>
                  <a:lnTo>
                    <a:pt x="2263" y="989"/>
                  </a:lnTo>
                  <a:lnTo>
                    <a:pt x="1860" y="989"/>
                  </a:lnTo>
                  <a:lnTo>
                    <a:pt x="1860" y="128"/>
                  </a:lnTo>
                  <a:lnTo>
                    <a:pt x="1670" y="128"/>
                  </a:lnTo>
                  <a:lnTo>
                    <a:pt x="1670" y="989"/>
                  </a:lnTo>
                  <a:lnTo>
                    <a:pt x="1339" y="989"/>
                  </a:lnTo>
                  <a:lnTo>
                    <a:pt x="1339" y="442"/>
                  </a:lnTo>
                  <a:lnTo>
                    <a:pt x="1220" y="442"/>
                  </a:lnTo>
                  <a:lnTo>
                    <a:pt x="1220" y="989"/>
                  </a:lnTo>
                  <a:lnTo>
                    <a:pt x="1054" y="989"/>
                  </a:lnTo>
                  <a:lnTo>
                    <a:pt x="1054" y="128"/>
                  </a:lnTo>
                  <a:lnTo>
                    <a:pt x="876" y="128"/>
                  </a:lnTo>
                  <a:lnTo>
                    <a:pt x="876" y="989"/>
                  </a:lnTo>
                  <a:lnTo>
                    <a:pt x="782" y="989"/>
                  </a:lnTo>
                  <a:lnTo>
                    <a:pt x="782" y="349"/>
                  </a:lnTo>
                  <a:lnTo>
                    <a:pt x="722" y="349"/>
                  </a:lnTo>
                  <a:lnTo>
                    <a:pt x="722" y="989"/>
                  </a:lnTo>
                  <a:lnTo>
                    <a:pt x="509" y="989"/>
                  </a:lnTo>
                  <a:lnTo>
                    <a:pt x="509" y="174"/>
                  </a:lnTo>
                  <a:lnTo>
                    <a:pt x="355" y="174"/>
                  </a:lnTo>
                  <a:lnTo>
                    <a:pt x="355" y="989"/>
                  </a:lnTo>
                  <a:lnTo>
                    <a:pt x="248" y="989"/>
                  </a:lnTo>
                  <a:lnTo>
                    <a:pt x="248" y="372"/>
                  </a:lnTo>
                  <a:lnTo>
                    <a:pt x="118" y="372"/>
                  </a:lnTo>
                  <a:lnTo>
                    <a:pt x="118" y="989"/>
                  </a:lnTo>
                  <a:lnTo>
                    <a:pt x="70" y="989"/>
                  </a:lnTo>
                  <a:lnTo>
                    <a:pt x="70" y="0"/>
                  </a:lnTo>
                  <a:lnTo>
                    <a:pt x="11" y="0"/>
                  </a:lnTo>
                  <a:lnTo>
                    <a:pt x="11" y="989"/>
                  </a:lnTo>
                  <a:lnTo>
                    <a:pt x="0" y="98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58888" y="6237288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Elevata variabilità di frequenza e gravità delle recidive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14450" y="200025"/>
            <a:ext cx="66103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SM : FORME PROGRESSIVE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14350" y="1597025"/>
            <a:ext cx="8170863" cy="20383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14350" y="4572000"/>
            <a:ext cx="8170863" cy="20383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508000" y="1958975"/>
            <a:ext cx="8185150" cy="1684338"/>
          </a:xfrm>
          <a:custGeom>
            <a:avLst/>
            <a:gdLst/>
            <a:ahLst/>
            <a:cxnLst>
              <a:cxn ang="0">
                <a:pos x="0" y="1060"/>
              </a:cxn>
              <a:cxn ang="0">
                <a:pos x="1244" y="1060"/>
              </a:cxn>
              <a:cxn ang="0">
                <a:pos x="5155" y="0"/>
              </a:cxn>
              <a:cxn ang="0">
                <a:pos x="5155" y="1060"/>
              </a:cxn>
              <a:cxn ang="0">
                <a:pos x="1090" y="1060"/>
              </a:cxn>
              <a:cxn ang="0">
                <a:pos x="0" y="1060"/>
              </a:cxn>
            </a:cxnLst>
            <a:rect l="0" t="0" r="r" b="b"/>
            <a:pathLst>
              <a:path w="5156" h="1061">
                <a:moveTo>
                  <a:pt x="0" y="1060"/>
                </a:moveTo>
                <a:lnTo>
                  <a:pt x="1244" y="1060"/>
                </a:lnTo>
                <a:lnTo>
                  <a:pt x="5155" y="0"/>
                </a:lnTo>
                <a:lnTo>
                  <a:pt x="5155" y="1060"/>
                </a:lnTo>
                <a:lnTo>
                  <a:pt x="1090" y="1060"/>
                </a:lnTo>
                <a:lnTo>
                  <a:pt x="0" y="106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508000" y="4695825"/>
            <a:ext cx="8185150" cy="1922463"/>
          </a:xfrm>
          <a:custGeom>
            <a:avLst/>
            <a:gdLst/>
            <a:ahLst/>
            <a:cxnLst>
              <a:cxn ang="0">
                <a:pos x="24" y="1199"/>
              </a:cxn>
              <a:cxn ang="0">
                <a:pos x="261" y="1199"/>
              </a:cxn>
              <a:cxn ang="0">
                <a:pos x="261" y="558"/>
              </a:cxn>
              <a:cxn ang="0">
                <a:pos x="320" y="558"/>
              </a:cxn>
              <a:cxn ang="0">
                <a:pos x="320" y="1199"/>
              </a:cxn>
              <a:cxn ang="0">
                <a:pos x="628" y="1199"/>
              </a:cxn>
              <a:cxn ang="0">
                <a:pos x="628" y="686"/>
              </a:cxn>
              <a:cxn ang="0">
                <a:pos x="794" y="686"/>
              </a:cxn>
              <a:cxn ang="0">
                <a:pos x="794" y="1176"/>
              </a:cxn>
              <a:cxn ang="0">
                <a:pos x="1221" y="1176"/>
              </a:cxn>
              <a:cxn ang="0">
                <a:pos x="1221" y="279"/>
              </a:cxn>
              <a:cxn ang="0">
                <a:pos x="1434" y="279"/>
              </a:cxn>
              <a:cxn ang="0">
                <a:pos x="1434" y="1176"/>
              </a:cxn>
              <a:cxn ang="0">
                <a:pos x="1790" y="1176"/>
              </a:cxn>
              <a:cxn ang="0">
                <a:pos x="1790" y="675"/>
              </a:cxn>
              <a:cxn ang="0">
                <a:pos x="1908" y="675"/>
              </a:cxn>
              <a:cxn ang="0">
                <a:pos x="1908" y="1176"/>
              </a:cxn>
              <a:cxn ang="0">
                <a:pos x="2453" y="1176"/>
              </a:cxn>
              <a:cxn ang="0">
                <a:pos x="2453" y="675"/>
              </a:cxn>
              <a:cxn ang="0">
                <a:pos x="2678" y="675"/>
              </a:cxn>
              <a:cxn ang="0">
                <a:pos x="2678" y="1094"/>
              </a:cxn>
              <a:cxn ang="0">
                <a:pos x="2975" y="1094"/>
              </a:cxn>
              <a:cxn ang="0">
                <a:pos x="2975" y="186"/>
              </a:cxn>
              <a:cxn ang="0">
                <a:pos x="3236" y="186"/>
              </a:cxn>
              <a:cxn ang="0">
                <a:pos x="3236" y="1024"/>
              </a:cxn>
              <a:cxn ang="0">
                <a:pos x="3603" y="873"/>
              </a:cxn>
              <a:cxn ang="0">
                <a:pos x="3603" y="430"/>
              </a:cxn>
              <a:cxn ang="0">
                <a:pos x="3804" y="430"/>
              </a:cxn>
              <a:cxn ang="0">
                <a:pos x="3804" y="756"/>
              </a:cxn>
              <a:cxn ang="0">
                <a:pos x="4030" y="675"/>
              </a:cxn>
              <a:cxn ang="0">
                <a:pos x="4030" y="93"/>
              </a:cxn>
              <a:cxn ang="0">
                <a:pos x="4290" y="93"/>
              </a:cxn>
              <a:cxn ang="0">
                <a:pos x="4290" y="547"/>
              </a:cxn>
              <a:cxn ang="0">
                <a:pos x="5155" y="0"/>
              </a:cxn>
              <a:cxn ang="0">
                <a:pos x="5155" y="1210"/>
              </a:cxn>
              <a:cxn ang="0">
                <a:pos x="0" y="1210"/>
              </a:cxn>
              <a:cxn ang="0">
                <a:pos x="24" y="1199"/>
              </a:cxn>
            </a:cxnLst>
            <a:rect l="0" t="0" r="r" b="b"/>
            <a:pathLst>
              <a:path w="5156" h="1211">
                <a:moveTo>
                  <a:pt x="24" y="1199"/>
                </a:moveTo>
                <a:lnTo>
                  <a:pt x="261" y="1199"/>
                </a:lnTo>
                <a:lnTo>
                  <a:pt x="261" y="558"/>
                </a:lnTo>
                <a:lnTo>
                  <a:pt x="320" y="558"/>
                </a:lnTo>
                <a:lnTo>
                  <a:pt x="320" y="1199"/>
                </a:lnTo>
                <a:lnTo>
                  <a:pt x="628" y="1199"/>
                </a:lnTo>
                <a:lnTo>
                  <a:pt x="628" y="686"/>
                </a:lnTo>
                <a:lnTo>
                  <a:pt x="794" y="686"/>
                </a:lnTo>
                <a:lnTo>
                  <a:pt x="794" y="1176"/>
                </a:lnTo>
                <a:lnTo>
                  <a:pt x="1221" y="1176"/>
                </a:lnTo>
                <a:lnTo>
                  <a:pt x="1221" y="279"/>
                </a:lnTo>
                <a:lnTo>
                  <a:pt x="1434" y="279"/>
                </a:lnTo>
                <a:lnTo>
                  <a:pt x="1434" y="1176"/>
                </a:lnTo>
                <a:lnTo>
                  <a:pt x="1790" y="1176"/>
                </a:lnTo>
                <a:lnTo>
                  <a:pt x="1790" y="675"/>
                </a:lnTo>
                <a:lnTo>
                  <a:pt x="1908" y="675"/>
                </a:lnTo>
                <a:lnTo>
                  <a:pt x="1908" y="1176"/>
                </a:lnTo>
                <a:lnTo>
                  <a:pt x="2453" y="1176"/>
                </a:lnTo>
                <a:lnTo>
                  <a:pt x="2453" y="675"/>
                </a:lnTo>
                <a:lnTo>
                  <a:pt x="2678" y="675"/>
                </a:lnTo>
                <a:lnTo>
                  <a:pt x="2678" y="1094"/>
                </a:lnTo>
                <a:lnTo>
                  <a:pt x="2975" y="1094"/>
                </a:lnTo>
                <a:lnTo>
                  <a:pt x="2975" y="186"/>
                </a:lnTo>
                <a:lnTo>
                  <a:pt x="3236" y="186"/>
                </a:lnTo>
                <a:lnTo>
                  <a:pt x="3236" y="1024"/>
                </a:lnTo>
                <a:lnTo>
                  <a:pt x="3603" y="873"/>
                </a:lnTo>
                <a:lnTo>
                  <a:pt x="3603" y="430"/>
                </a:lnTo>
                <a:lnTo>
                  <a:pt x="3804" y="430"/>
                </a:lnTo>
                <a:lnTo>
                  <a:pt x="3804" y="756"/>
                </a:lnTo>
                <a:lnTo>
                  <a:pt x="4030" y="675"/>
                </a:lnTo>
                <a:lnTo>
                  <a:pt x="4030" y="93"/>
                </a:lnTo>
                <a:lnTo>
                  <a:pt x="4290" y="93"/>
                </a:lnTo>
                <a:lnTo>
                  <a:pt x="4290" y="547"/>
                </a:lnTo>
                <a:lnTo>
                  <a:pt x="5155" y="0"/>
                </a:lnTo>
                <a:lnTo>
                  <a:pt x="5155" y="1210"/>
                </a:lnTo>
                <a:lnTo>
                  <a:pt x="0" y="1210"/>
                </a:lnTo>
                <a:lnTo>
                  <a:pt x="24" y="119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15925" y="1150938"/>
            <a:ext cx="1876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F. PRIMARIE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15925" y="4125913"/>
            <a:ext cx="2373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F. SECONDARIE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1238250" y="2314575"/>
            <a:ext cx="1077913" cy="2814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8" y="0"/>
              </a:cxn>
              <a:cxn ang="0">
                <a:pos x="678" y="1772"/>
              </a:cxn>
              <a:cxn ang="0">
                <a:pos x="0" y="1772"/>
              </a:cxn>
              <a:cxn ang="0">
                <a:pos x="0" y="0"/>
              </a:cxn>
            </a:cxnLst>
            <a:rect l="0" t="0" r="r" b="b"/>
            <a:pathLst>
              <a:path w="679" h="1773">
                <a:moveTo>
                  <a:pt x="0" y="0"/>
                </a:moveTo>
                <a:lnTo>
                  <a:pt x="678" y="0"/>
                </a:lnTo>
                <a:lnTo>
                  <a:pt x="678" y="1772"/>
                </a:lnTo>
                <a:lnTo>
                  <a:pt x="0" y="1772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2847975" y="3036888"/>
            <a:ext cx="1068388" cy="2092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1317"/>
              </a:cxn>
              <a:cxn ang="0">
                <a:pos x="0" y="1317"/>
              </a:cxn>
              <a:cxn ang="0">
                <a:pos x="0" y="0"/>
              </a:cxn>
            </a:cxnLst>
            <a:rect l="0" t="0" r="r" b="b"/>
            <a:pathLst>
              <a:path w="673" h="1318">
                <a:moveTo>
                  <a:pt x="0" y="0"/>
                </a:moveTo>
                <a:lnTo>
                  <a:pt x="672" y="0"/>
                </a:lnTo>
                <a:lnTo>
                  <a:pt x="672" y="1317"/>
                </a:lnTo>
                <a:lnTo>
                  <a:pt x="0" y="1317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4448175" y="3887788"/>
            <a:ext cx="1077913" cy="124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8" y="0"/>
              </a:cxn>
              <a:cxn ang="0">
                <a:pos x="678" y="781"/>
              </a:cxn>
              <a:cxn ang="0">
                <a:pos x="0" y="781"/>
              </a:cxn>
              <a:cxn ang="0">
                <a:pos x="0" y="0"/>
              </a:cxn>
            </a:cxnLst>
            <a:rect l="0" t="0" r="r" b="b"/>
            <a:pathLst>
              <a:path w="679" h="782">
                <a:moveTo>
                  <a:pt x="0" y="0"/>
                </a:moveTo>
                <a:lnTo>
                  <a:pt x="678" y="0"/>
                </a:lnTo>
                <a:lnTo>
                  <a:pt x="678" y="781"/>
                </a:lnTo>
                <a:lnTo>
                  <a:pt x="0" y="781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6057900" y="4600575"/>
            <a:ext cx="1068388" cy="528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332"/>
              </a:cxn>
              <a:cxn ang="0">
                <a:pos x="0" y="332"/>
              </a:cxn>
              <a:cxn ang="0">
                <a:pos x="0" y="0"/>
              </a:cxn>
            </a:cxnLst>
            <a:rect l="0" t="0" r="r" b="b"/>
            <a:pathLst>
              <a:path w="673" h="333">
                <a:moveTo>
                  <a:pt x="0" y="0"/>
                </a:moveTo>
                <a:lnTo>
                  <a:pt x="672" y="0"/>
                </a:lnTo>
                <a:lnTo>
                  <a:pt x="672" y="332"/>
                </a:lnTo>
                <a:lnTo>
                  <a:pt x="0" y="332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7658100" y="4902200"/>
            <a:ext cx="1077913" cy="227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8" y="0"/>
              </a:cxn>
              <a:cxn ang="0">
                <a:pos x="678" y="142"/>
              </a:cxn>
              <a:cxn ang="0">
                <a:pos x="0" y="142"/>
              </a:cxn>
              <a:cxn ang="0">
                <a:pos x="0" y="0"/>
              </a:cxn>
            </a:cxnLst>
            <a:rect l="0" t="0" r="r" b="b"/>
            <a:pathLst>
              <a:path w="679" h="143">
                <a:moveTo>
                  <a:pt x="0" y="0"/>
                </a:moveTo>
                <a:lnTo>
                  <a:pt x="678" y="0"/>
                </a:lnTo>
                <a:lnTo>
                  <a:pt x="678" y="142"/>
                </a:lnTo>
                <a:lnTo>
                  <a:pt x="0" y="142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971550" y="1855788"/>
            <a:ext cx="0" cy="327183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04875" y="5127625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904875" y="4805363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904875" y="4473575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904875" y="4151313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904875" y="3819525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904875" y="3497263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904875" y="3163888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904875" y="2841625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904875" y="2509838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904875" y="2187575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904875" y="1855788"/>
            <a:ext cx="666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600075" y="4899025"/>
            <a:ext cx="3175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95300" y="4576763"/>
            <a:ext cx="425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495300" y="4244975"/>
            <a:ext cx="4254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495300" y="3922713"/>
            <a:ext cx="425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495300" y="3590925"/>
            <a:ext cx="4254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495300" y="3268663"/>
            <a:ext cx="425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495300" y="2936875"/>
            <a:ext cx="4254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495300" y="2614613"/>
            <a:ext cx="425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70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495300" y="2281238"/>
            <a:ext cx="425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80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495300" y="1958975"/>
            <a:ext cx="4254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90</a:t>
            </a: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390525" y="1627188"/>
            <a:ext cx="5334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1333500" y="5221288"/>
            <a:ext cx="8810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0 - 7 G.</a:t>
            </a: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2924175" y="5221288"/>
            <a:ext cx="9350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8 -14 G.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4448175" y="5221288"/>
            <a:ext cx="10969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15 - 30 G.</a:t>
            </a: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6086475" y="5221288"/>
            <a:ext cx="10255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1 - 12 M.</a:t>
            </a: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7677150" y="5221288"/>
            <a:ext cx="10795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12 -24 M.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142875" y="1784350"/>
            <a:ext cx="3571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142875" y="2076450"/>
            <a:ext cx="3698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33350" y="2370138"/>
            <a:ext cx="384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133350" y="2663825"/>
            <a:ext cx="384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142875" y="2955925"/>
            <a:ext cx="3698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33350" y="3249613"/>
            <a:ext cx="384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142875" y="3541713"/>
            <a:ext cx="3698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133350" y="3835400"/>
            <a:ext cx="384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U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33350" y="4127500"/>
            <a:ext cx="3841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42875" y="4421188"/>
            <a:ext cx="3698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42875" y="4713288"/>
            <a:ext cx="3698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900" b="1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24622" name="Rectangle 46"/>
          <p:cNvSpPr>
            <a:spLocks noGrp="1" noChangeArrowheads="1"/>
          </p:cNvSpPr>
          <p:nvPr>
            <p:ph type="title"/>
          </p:nvPr>
        </p:nvSpPr>
        <p:spPr>
          <a:xfrm>
            <a:off x="874713" y="228600"/>
            <a:ext cx="7240587" cy="109855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MIGLIORAMENTO O REMISSIONE</a:t>
            </a:r>
            <a:b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DOPO UNA RECIDIVA</a:t>
            </a: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7127875" y="65532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>
              <a:spcAft>
                <a:spcPct val="67000"/>
              </a:spcAft>
            </a:pPr>
            <a:r>
              <a:rPr lang="it-IT" sz="1400" b="1">
                <a:solidFill>
                  <a:srgbClr val="FFFF00"/>
                </a:solidFill>
              </a:rPr>
              <a:t>(MOD. DA KURTZKE)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6845300" y="3792538"/>
            <a:ext cx="61913" cy="68738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8" y="17"/>
              </a:cxn>
              <a:cxn ang="0">
                <a:pos x="38" y="51"/>
              </a:cxn>
              <a:cxn ang="0">
                <a:pos x="19" y="103"/>
              </a:cxn>
              <a:cxn ang="0">
                <a:pos x="19" y="138"/>
              </a:cxn>
              <a:cxn ang="0">
                <a:pos x="0" y="155"/>
              </a:cxn>
              <a:cxn ang="0">
                <a:pos x="0" y="190"/>
              </a:cxn>
              <a:cxn ang="0">
                <a:pos x="0" y="432"/>
              </a:cxn>
              <a:cxn ang="0">
                <a:pos x="0" y="397"/>
              </a:cxn>
              <a:cxn ang="0">
                <a:pos x="19" y="380"/>
              </a:cxn>
              <a:cxn ang="0">
                <a:pos x="19" y="345"/>
              </a:cxn>
              <a:cxn ang="0">
                <a:pos x="38" y="293"/>
              </a:cxn>
              <a:cxn ang="0">
                <a:pos x="38" y="259"/>
              </a:cxn>
              <a:cxn ang="0">
                <a:pos x="38" y="241"/>
              </a:cxn>
              <a:cxn ang="0">
                <a:pos x="38" y="0"/>
              </a:cxn>
            </a:cxnLst>
            <a:rect l="0" t="0" r="r" b="b"/>
            <a:pathLst>
              <a:path w="39" h="433">
                <a:moveTo>
                  <a:pt x="38" y="0"/>
                </a:moveTo>
                <a:lnTo>
                  <a:pt x="38" y="17"/>
                </a:lnTo>
                <a:lnTo>
                  <a:pt x="38" y="51"/>
                </a:lnTo>
                <a:lnTo>
                  <a:pt x="19" y="103"/>
                </a:lnTo>
                <a:lnTo>
                  <a:pt x="19" y="138"/>
                </a:lnTo>
                <a:lnTo>
                  <a:pt x="0" y="155"/>
                </a:lnTo>
                <a:lnTo>
                  <a:pt x="0" y="190"/>
                </a:lnTo>
                <a:lnTo>
                  <a:pt x="0" y="432"/>
                </a:lnTo>
                <a:lnTo>
                  <a:pt x="0" y="397"/>
                </a:lnTo>
                <a:lnTo>
                  <a:pt x="19" y="380"/>
                </a:lnTo>
                <a:lnTo>
                  <a:pt x="19" y="345"/>
                </a:lnTo>
                <a:lnTo>
                  <a:pt x="38" y="293"/>
                </a:lnTo>
                <a:lnTo>
                  <a:pt x="38" y="259"/>
                </a:lnTo>
                <a:lnTo>
                  <a:pt x="38" y="241"/>
                </a:lnTo>
                <a:lnTo>
                  <a:pt x="38" y="0"/>
                </a:lnTo>
              </a:path>
            </a:pathLst>
          </a:custGeom>
          <a:solidFill>
            <a:srgbClr val="005454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4960938" y="2436813"/>
            <a:ext cx="1928812" cy="165417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4" y="0"/>
              </a:cxn>
              <a:cxn ang="0">
                <a:pos x="88" y="0"/>
              </a:cxn>
              <a:cxn ang="0">
                <a:pos x="133" y="0"/>
              </a:cxn>
              <a:cxn ang="0">
                <a:pos x="177" y="0"/>
              </a:cxn>
              <a:cxn ang="0">
                <a:pos x="222" y="0"/>
              </a:cxn>
              <a:cxn ang="0">
                <a:pos x="266" y="0"/>
              </a:cxn>
              <a:cxn ang="0">
                <a:pos x="310" y="0"/>
              </a:cxn>
              <a:cxn ang="0">
                <a:pos x="355" y="17"/>
              </a:cxn>
              <a:cxn ang="0">
                <a:pos x="399" y="17"/>
              </a:cxn>
              <a:cxn ang="0">
                <a:pos x="444" y="17"/>
              </a:cxn>
              <a:cxn ang="0">
                <a:pos x="488" y="34"/>
              </a:cxn>
              <a:cxn ang="0">
                <a:pos x="532" y="51"/>
              </a:cxn>
              <a:cxn ang="0">
                <a:pos x="577" y="68"/>
              </a:cxn>
              <a:cxn ang="0">
                <a:pos x="607" y="68"/>
              </a:cxn>
              <a:cxn ang="0">
                <a:pos x="666" y="102"/>
              </a:cxn>
              <a:cxn ang="0">
                <a:pos x="695" y="102"/>
              </a:cxn>
              <a:cxn ang="0">
                <a:pos x="740" y="136"/>
              </a:cxn>
              <a:cxn ang="0">
                <a:pos x="769" y="154"/>
              </a:cxn>
              <a:cxn ang="0">
                <a:pos x="814" y="171"/>
              </a:cxn>
              <a:cxn ang="0">
                <a:pos x="843" y="188"/>
              </a:cxn>
              <a:cxn ang="0">
                <a:pos x="873" y="222"/>
              </a:cxn>
              <a:cxn ang="0">
                <a:pos x="903" y="239"/>
              </a:cxn>
              <a:cxn ang="0">
                <a:pos x="947" y="273"/>
              </a:cxn>
              <a:cxn ang="0">
                <a:pos x="962" y="308"/>
              </a:cxn>
              <a:cxn ang="0">
                <a:pos x="1006" y="342"/>
              </a:cxn>
              <a:cxn ang="0">
                <a:pos x="1021" y="359"/>
              </a:cxn>
              <a:cxn ang="0">
                <a:pos x="1051" y="393"/>
              </a:cxn>
              <a:cxn ang="0">
                <a:pos x="1065" y="427"/>
              </a:cxn>
              <a:cxn ang="0">
                <a:pos x="1095" y="462"/>
              </a:cxn>
              <a:cxn ang="0">
                <a:pos x="1110" y="493"/>
              </a:cxn>
              <a:cxn ang="0">
                <a:pos x="1139" y="527"/>
              </a:cxn>
              <a:cxn ang="0">
                <a:pos x="1154" y="561"/>
              </a:cxn>
              <a:cxn ang="0">
                <a:pos x="1169" y="596"/>
              </a:cxn>
              <a:cxn ang="0">
                <a:pos x="1169" y="630"/>
              </a:cxn>
              <a:cxn ang="0">
                <a:pos x="1184" y="664"/>
              </a:cxn>
              <a:cxn ang="0">
                <a:pos x="1199" y="698"/>
              </a:cxn>
              <a:cxn ang="0">
                <a:pos x="1199" y="750"/>
              </a:cxn>
              <a:cxn ang="0">
                <a:pos x="1199" y="767"/>
              </a:cxn>
              <a:cxn ang="0">
                <a:pos x="1214" y="818"/>
              </a:cxn>
              <a:cxn ang="0">
                <a:pos x="1214" y="852"/>
              </a:cxn>
              <a:cxn ang="0">
                <a:pos x="1214" y="886"/>
              </a:cxn>
              <a:cxn ang="0">
                <a:pos x="1199" y="921"/>
              </a:cxn>
              <a:cxn ang="0">
                <a:pos x="1199" y="972"/>
              </a:cxn>
              <a:cxn ang="0">
                <a:pos x="1199" y="989"/>
              </a:cxn>
              <a:cxn ang="0">
                <a:pos x="1184" y="1041"/>
              </a:cxn>
              <a:cxn ang="0">
                <a:pos x="177" y="852"/>
              </a:cxn>
              <a:cxn ang="0">
                <a:pos x="0" y="17"/>
              </a:cxn>
            </a:cxnLst>
            <a:rect l="0" t="0" r="r" b="b"/>
            <a:pathLst>
              <a:path w="1215" h="1042">
                <a:moveTo>
                  <a:pt x="0" y="17"/>
                </a:moveTo>
                <a:lnTo>
                  <a:pt x="44" y="0"/>
                </a:lnTo>
                <a:lnTo>
                  <a:pt x="88" y="0"/>
                </a:lnTo>
                <a:lnTo>
                  <a:pt x="133" y="0"/>
                </a:lnTo>
                <a:lnTo>
                  <a:pt x="177" y="0"/>
                </a:lnTo>
                <a:lnTo>
                  <a:pt x="222" y="0"/>
                </a:lnTo>
                <a:lnTo>
                  <a:pt x="266" y="0"/>
                </a:lnTo>
                <a:lnTo>
                  <a:pt x="310" y="0"/>
                </a:lnTo>
                <a:lnTo>
                  <a:pt x="355" y="17"/>
                </a:lnTo>
                <a:lnTo>
                  <a:pt x="399" y="17"/>
                </a:lnTo>
                <a:lnTo>
                  <a:pt x="444" y="17"/>
                </a:lnTo>
                <a:lnTo>
                  <a:pt x="488" y="34"/>
                </a:lnTo>
                <a:lnTo>
                  <a:pt x="532" y="51"/>
                </a:lnTo>
                <a:lnTo>
                  <a:pt x="577" y="68"/>
                </a:lnTo>
                <a:lnTo>
                  <a:pt x="607" y="68"/>
                </a:lnTo>
                <a:lnTo>
                  <a:pt x="666" y="102"/>
                </a:lnTo>
                <a:lnTo>
                  <a:pt x="695" y="102"/>
                </a:lnTo>
                <a:lnTo>
                  <a:pt x="740" y="136"/>
                </a:lnTo>
                <a:lnTo>
                  <a:pt x="769" y="154"/>
                </a:lnTo>
                <a:lnTo>
                  <a:pt x="814" y="171"/>
                </a:lnTo>
                <a:lnTo>
                  <a:pt x="843" y="188"/>
                </a:lnTo>
                <a:lnTo>
                  <a:pt x="873" y="222"/>
                </a:lnTo>
                <a:lnTo>
                  <a:pt x="903" y="239"/>
                </a:lnTo>
                <a:lnTo>
                  <a:pt x="947" y="273"/>
                </a:lnTo>
                <a:lnTo>
                  <a:pt x="962" y="308"/>
                </a:lnTo>
                <a:lnTo>
                  <a:pt x="1006" y="342"/>
                </a:lnTo>
                <a:lnTo>
                  <a:pt x="1021" y="359"/>
                </a:lnTo>
                <a:lnTo>
                  <a:pt x="1051" y="393"/>
                </a:lnTo>
                <a:lnTo>
                  <a:pt x="1065" y="427"/>
                </a:lnTo>
                <a:lnTo>
                  <a:pt x="1095" y="462"/>
                </a:lnTo>
                <a:lnTo>
                  <a:pt x="1110" y="493"/>
                </a:lnTo>
                <a:lnTo>
                  <a:pt x="1139" y="527"/>
                </a:lnTo>
                <a:lnTo>
                  <a:pt x="1154" y="561"/>
                </a:lnTo>
                <a:lnTo>
                  <a:pt x="1169" y="596"/>
                </a:lnTo>
                <a:lnTo>
                  <a:pt x="1169" y="630"/>
                </a:lnTo>
                <a:lnTo>
                  <a:pt x="1184" y="664"/>
                </a:lnTo>
                <a:lnTo>
                  <a:pt x="1199" y="698"/>
                </a:lnTo>
                <a:lnTo>
                  <a:pt x="1199" y="750"/>
                </a:lnTo>
                <a:lnTo>
                  <a:pt x="1199" y="767"/>
                </a:lnTo>
                <a:lnTo>
                  <a:pt x="1214" y="818"/>
                </a:lnTo>
                <a:lnTo>
                  <a:pt x="1214" y="852"/>
                </a:lnTo>
                <a:lnTo>
                  <a:pt x="1214" y="886"/>
                </a:lnTo>
                <a:lnTo>
                  <a:pt x="1199" y="921"/>
                </a:lnTo>
                <a:lnTo>
                  <a:pt x="1199" y="972"/>
                </a:lnTo>
                <a:lnTo>
                  <a:pt x="1199" y="989"/>
                </a:lnTo>
                <a:lnTo>
                  <a:pt x="1184" y="1041"/>
                </a:lnTo>
                <a:lnTo>
                  <a:pt x="177" y="852"/>
                </a:lnTo>
                <a:lnTo>
                  <a:pt x="0" y="17"/>
                </a:lnTo>
              </a:path>
            </a:pathLst>
          </a:custGeom>
          <a:solidFill>
            <a:srgbClr val="00A8A8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4748213" y="2463800"/>
            <a:ext cx="495300" cy="13303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4" y="0"/>
              </a:cxn>
              <a:cxn ang="0">
                <a:pos x="88" y="0"/>
              </a:cxn>
              <a:cxn ang="0">
                <a:pos x="133" y="0"/>
              </a:cxn>
              <a:cxn ang="0">
                <a:pos x="311" y="837"/>
              </a:cxn>
              <a:cxn ang="0">
                <a:pos x="0" y="17"/>
              </a:cxn>
            </a:cxnLst>
            <a:rect l="0" t="0" r="r" b="b"/>
            <a:pathLst>
              <a:path w="312" h="838">
                <a:moveTo>
                  <a:pt x="0" y="17"/>
                </a:moveTo>
                <a:lnTo>
                  <a:pt x="44" y="0"/>
                </a:lnTo>
                <a:lnTo>
                  <a:pt x="88" y="0"/>
                </a:lnTo>
                <a:lnTo>
                  <a:pt x="133" y="0"/>
                </a:lnTo>
                <a:lnTo>
                  <a:pt x="311" y="837"/>
                </a:lnTo>
                <a:lnTo>
                  <a:pt x="0" y="17"/>
                </a:lnTo>
              </a:path>
            </a:pathLst>
          </a:custGeom>
          <a:solidFill>
            <a:srgbClr val="0054A8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3621088" y="2489200"/>
            <a:ext cx="1622425" cy="1304925"/>
          </a:xfrm>
          <a:custGeom>
            <a:avLst/>
            <a:gdLst/>
            <a:ahLst/>
            <a:cxnLst>
              <a:cxn ang="0">
                <a:pos x="0" y="649"/>
              </a:cxn>
              <a:cxn ang="0">
                <a:pos x="14" y="615"/>
              </a:cxn>
              <a:cxn ang="0">
                <a:pos x="14" y="580"/>
              </a:cxn>
              <a:cxn ang="0">
                <a:pos x="44" y="529"/>
              </a:cxn>
              <a:cxn ang="0">
                <a:pos x="44" y="512"/>
              </a:cxn>
              <a:cxn ang="0">
                <a:pos x="73" y="460"/>
              </a:cxn>
              <a:cxn ang="0">
                <a:pos x="88" y="429"/>
              </a:cxn>
              <a:cxn ang="0">
                <a:pos x="118" y="411"/>
              </a:cxn>
              <a:cxn ang="0">
                <a:pos x="133" y="360"/>
              </a:cxn>
              <a:cxn ang="0">
                <a:pos x="162" y="343"/>
              </a:cxn>
              <a:cxn ang="0">
                <a:pos x="192" y="308"/>
              </a:cxn>
              <a:cxn ang="0">
                <a:pos x="207" y="274"/>
              </a:cxn>
              <a:cxn ang="0">
                <a:pos x="251" y="240"/>
              </a:cxn>
              <a:cxn ang="0">
                <a:pos x="281" y="205"/>
              </a:cxn>
              <a:cxn ang="0">
                <a:pos x="310" y="188"/>
              </a:cxn>
              <a:cxn ang="0">
                <a:pos x="355" y="154"/>
              </a:cxn>
              <a:cxn ang="0">
                <a:pos x="384" y="137"/>
              </a:cxn>
              <a:cxn ang="0">
                <a:pos x="429" y="120"/>
              </a:cxn>
              <a:cxn ang="0">
                <a:pos x="473" y="85"/>
              </a:cxn>
              <a:cxn ang="0">
                <a:pos x="503" y="68"/>
              </a:cxn>
              <a:cxn ang="0">
                <a:pos x="547" y="51"/>
              </a:cxn>
              <a:cxn ang="0">
                <a:pos x="577" y="34"/>
              </a:cxn>
              <a:cxn ang="0">
                <a:pos x="636" y="17"/>
              </a:cxn>
              <a:cxn ang="0">
                <a:pos x="665" y="17"/>
              </a:cxn>
              <a:cxn ang="0">
                <a:pos x="710" y="0"/>
              </a:cxn>
              <a:cxn ang="0">
                <a:pos x="1021" y="821"/>
              </a:cxn>
              <a:cxn ang="0">
                <a:pos x="0" y="649"/>
              </a:cxn>
            </a:cxnLst>
            <a:rect l="0" t="0" r="r" b="b"/>
            <a:pathLst>
              <a:path w="1022" h="822">
                <a:moveTo>
                  <a:pt x="0" y="649"/>
                </a:moveTo>
                <a:lnTo>
                  <a:pt x="14" y="615"/>
                </a:lnTo>
                <a:lnTo>
                  <a:pt x="14" y="580"/>
                </a:lnTo>
                <a:lnTo>
                  <a:pt x="44" y="529"/>
                </a:lnTo>
                <a:lnTo>
                  <a:pt x="44" y="512"/>
                </a:lnTo>
                <a:lnTo>
                  <a:pt x="73" y="460"/>
                </a:lnTo>
                <a:lnTo>
                  <a:pt x="88" y="429"/>
                </a:lnTo>
                <a:lnTo>
                  <a:pt x="118" y="411"/>
                </a:lnTo>
                <a:lnTo>
                  <a:pt x="133" y="360"/>
                </a:lnTo>
                <a:lnTo>
                  <a:pt x="162" y="343"/>
                </a:lnTo>
                <a:lnTo>
                  <a:pt x="192" y="308"/>
                </a:lnTo>
                <a:lnTo>
                  <a:pt x="207" y="274"/>
                </a:lnTo>
                <a:lnTo>
                  <a:pt x="251" y="240"/>
                </a:lnTo>
                <a:lnTo>
                  <a:pt x="281" y="205"/>
                </a:lnTo>
                <a:lnTo>
                  <a:pt x="310" y="188"/>
                </a:lnTo>
                <a:lnTo>
                  <a:pt x="355" y="154"/>
                </a:lnTo>
                <a:lnTo>
                  <a:pt x="384" y="137"/>
                </a:lnTo>
                <a:lnTo>
                  <a:pt x="429" y="120"/>
                </a:lnTo>
                <a:lnTo>
                  <a:pt x="473" y="85"/>
                </a:lnTo>
                <a:lnTo>
                  <a:pt x="503" y="68"/>
                </a:lnTo>
                <a:lnTo>
                  <a:pt x="547" y="51"/>
                </a:lnTo>
                <a:lnTo>
                  <a:pt x="577" y="34"/>
                </a:lnTo>
                <a:lnTo>
                  <a:pt x="636" y="17"/>
                </a:lnTo>
                <a:lnTo>
                  <a:pt x="665" y="17"/>
                </a:lnTo>
                <a:lnTo>
                  <a:pt x="710" y="0"/>
                </a:lnTo>
                <a:lnTo>
                  <a:pt x="1021" y="821"/>
                </a:lnTo>
                <a:lnTo>
                  <a:pt x="0" y="649"/>
                </a:lnTo>
              </a:path>
            </a:pathLst>
          </a:custGeom>
          <a:solidFill>
            <a:srgbClr val="00A800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3592513" y="3792538"/>
            <a:ext cx="65087" cy="600075"/>
          </a:xfrm>
          <a:custGeom>
            <a:avLst/>
            <a:gdLst/>
            <a:ahLst/>
            <a:cxnLst>
              <a:cxn ang="0">
                <a:pos x="40" y="137"/>
              </a:cxn>
              <a:cxn ang="0">
                <a:pos x="0" y="102"/>
              </a:cxn>
              <a:cxn ang="0">
                <a:pos x="0" y="85"/>
              </a:cxn>
              <a:cxn ang="0">
                <a:pos x="0" y="51"/>
              </a:cxn>
              <a:cxn ang="0">
                <a:pos x="0" y="34"/>
              </a:cxn>
              <a:cxn ang="0">
                <a:pos x="0" y="17"/>
              </a:cxn>
              <a:cxn ang="0">
                <a:pos x="0" y="0"/>
              </a:cxn>
              <a:cxn ang="0">
                <a:pos x="0" y="239"/>
              </a:cxn>
              <a:cxn ang="0">
                <a:pos x="0" y="257"/>
              </a:cxn>
              <a:cxn ang="0">
                <a:pos x="0" y="274"/>
              </a:cxn>
              <a:cxn ang="0">
                <a:pos x="0" y="291"/>
              </a:cxn>
              <a:cxn ang="0">
                <a:pos x="0" y="325"/>
              </a:cxn>
              <a:cxn ang="0">
                <a:pos x="0" y="342"/>
              </a:cxn>
              <a:cxn ang="0">
                <a:pos x="40" y="377"/>
              </a:cxn>
              <a:cxn ang="0">
                <a:pos x="40" y="137"/>
              </a:cxn>
            </a:cxnLst>
            <a:rect l="0" t="0" r="r" b="b"/>
            <a:pathLst>
              <a:path w="41" h="378">
                <a:moveTo>
                  <a:pt x="40" y="137"/>
                </a:moveTo>
                <a:lnTo>
                  <a:pt x="0" y="102"/>
                </a:lnTo>
                <a:lnTo>
                  <a:pt x="0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0" y="239"/>
                </a:lnTo>
                <a:lnTo>
                  <a:pt x="0" y="257"/>
                </a:lnTo>
                <a:lnTo>
                  <a:pt x="0" y="274"/>
                </a:lnTo>
                <a:lnTo>
                  <a:pt x="0" y="291"/>
                </a:lnTo>
                <a:lnTo>
                  <a:pt x="0" y="325"/>
                </a:lnTo>
                <a:lnTo>
                  <a:pt x="0" y="342"/>
                </a:lnTo>
                <a:lnTo>
                  <a:pt x="40" y="377"/>
                </a:lnTo>
                <a:lnTo>
                  <a:pt x="40" y="137"/>
                </a:lnTo>
              </a:path>
            </a:pathLst>
          </a:custGeom>
          <a:solidFill>
            <a:srgbClr val="808000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3592513" y="3519488"/>
            <a:ext cx="1651000" cy="492125"/>
          </a:xfrm>
          <a:custGeom>
            <a:avLst/>
            <a:gdLst/>
            <a:ahLst/>
            <a:cxnLst>
              <a:cxn ang="0">
                <a:pos x="14" y="309"/>
              </a:cxn>
              <a:cxn ang="0">
                <a:pos x="0" y="274"/>
              </a:cxn>
              <a:cxn ang="0">
                <a:pos x="0" y="240"/>
              </a:cxn>
              <a:cxn ang="0">
                <a:pos x="0" y="188"/>
              </a:cxn>
              <a:cxn ang="0">
                <a:pos x="0" y="171"/>
              </a:cxn>
              <a:cxn ang="0">
                <a:pos x="0" y="137"/>
              </a:cxn>
              <a:cxn ang="0">
                <a:pos x="0" y="103"/>
              </a:cxn>
              <a:cxn ang="0">
                <a:pos x="0" y="68"/>
              </a:cxn>
              <a:cxn ang="0">
                <a:pos x="14" y="34"/>
              </a:cxn>
              <a:cxn ang="0">
                <a:pos x="14" y="0"/>
              </a:cxn>
              <a:cxn ang="0">
                <a:pos x="1039" y="171"/>
              </a:cxn>
              <a:cxn ang="0">
                <a:pos x="14" y="309"/>
              </a:cxn>
            </a:cxnLst>
            <a:rect l="0" t="0" r="r" b="b"/>
            <a:pathLst>
              <a:path w="1040" h="310">
                <a:moveTo>
                  <a:pt x="14" y="309"/>
                </a:moveTo>
                <a:lnTo>
                  <a:pt x="0" y="274"/>
                </a:lnTo>
                <a:lnTo>
                  <a:pt x="0" y="240"/>
                </a:lnTo>
                <a:lnTo>
                  <a:pt x="0" y="188"/>
                </a:lnTo>
                <a:lnTo>
                  <a:pt x="0" y="171"/>
                </a:lnTo>
                <a:lnTo>
                  <a:pt x="0" y="137"/>
                </a:lnTo>
                <a:lnTo>
                  <a:pt x="0" y="103"/>
                </a:lnTo>
                <a:lnTo>
                  <a:pt x="0" y="68"/>
                </a:lnTo>
                <a:lnTo>
                  <a:pt x="14" y="34"/>
                </a:lnTo>
                <a:lnTo>
                  <a:pt x="14" y="0"/>
                </a:lnTo>
                <a:lnTo>
                  <a:pt x="1039" y="171"/>
                </a:lnTo>
                <a:lnTo>
                  <a:pt x="14" y="30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6748463" y="4089400"/>
            <a:ext cx="98425" cy="603250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45" y="34"/>
              </a:cxn>
              <a:cxn ang="0">
                <a:pos x="45" y="51"/>
              </a:cxn>
              <a:cxn ang="0">
                <a:pos x="30" y="68"/>
              </a:cxn>
              <a:cxn ang="0">
                <a:pos x="30" y="103"/>
              </a:cxn>
              <a:cxn ang="0">
                <a:pos x="15" y="120"/>
              </a:cxn>
              <a:cxn ang="0">
                <a:pos x="0" y="137"/>
              </a:cxn>
              <a:cxn ang="0">
                <a:pos x="0" y="379"/>
              </a:cxn>
              <a:cxn ang="0">
                <a:pos x="15" y="361"/>
              </a:cxn>
              <a:cxn ang="0">
                <a:pos x="30" y="344"/>
              </a:cxn>
              <a:cxn ang="0">
                <a:pos x="30" y="310"/>
              </a:cxn>
              <a:cxn ang="0">
                <a:pos x="45" y="292"/>
              </a:cxn>
              <a:cxn ang="0">
                <a:pos x="45" y="275"/>
              </a:cxn>
              <a:cxn ang="0">
                <a:pos x="61" y="241"/>
              </a:cxn>
              <a:cxn ang="0">
                <a:pos x="61" y="0"/>
              </a:cxn>
            </a:cxnLst>
            <a:rect l="0" t="0" r="r" b="b"/>
            <a:pathLst>
              <a:path w="62" h="380">
                <a:moveTo>
                  <a:pt x="61" y="0"/>
                </a:moveTo>
                <a:lnTo>
                  <a:pt x="45" y="34"/>
                </a:lnTo>
                <a:lnTo>
                  <a:pt x="45" y="51"/>
                </a:lnTo>
                <a:lnTo>
                  <a:pt x="30" y="68"/>
                </a:lnTo>
                <a:lnTo>
                  <a:pt x="30" y="103"/>
                </a:lnTo>
                <a:lnTo>
                  <a:pt x="15" y="120"/>
                </a:lnTo>
                <a:lnTo>
                  <a:pt x="0" y="137"/>
                </a:lnTo>
                <a:lnTo>
                  <a:pt x="0" y="379"/>
                </a:lnTo>
                <a:lnTo>
                  <a:pt x="15" y="361"/>
                </a:lnTo>
                <a:lnTo>
                  <a:pt x="30" y="344"/>
                </a:lnTo>
                <a:lnTo>
                  <a:pt x="30" y="310"/>
                </a:lnTo>
                <a:lnTo>
                  <a:pt x="45" y="292"/>
                </a:lnTo>
                <a:lnTo>
                  <a:pt x="45" y="275"/>
                </a:lnTo>
                <a:lnTo>
                  <a:pt x="61" y="241"/>
                </a:lnTo>
                <a:lnTo>
                  <a:pt x="61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5241925" y="3792538"/>
            <a:ext cx="1604963" cy="522287"/>
          </a:xfrm>
          <a:custGeom>
            <a:avLst/>
            <a:gdLst/>
            <a:ahLst/>
            <a:cxnLst>
              <a:cxn ang="0">
                <a:pos x="1010" y="189"/>
              </a:cxn>
              <a:cxn ang="0">
                <a:pos x="995" y="224"/>
              </a:cxn>
              <a:cxn ang="0">
                <a:pos x="995" y="241"/>
              </a:cxn>
              <a:cxn ang="0">
                <a:pos x="980" y="258"/>
              </a:cxn>
              <a:cxn ang="0">
                <a:pos x="980" y="293"/>
              </a:cxn>
              <a:cxn ang="0">
                <a:pos x="965" y="310"/>
              </a:cxn>
              <a:cxn ang="0">
                <a:pos x="950" y="328"/>
              </a:cxn>
              <a:cxn ang="0">
                <a:pos x="0" y="0"/>
              </a:cxn>
              <a:cxn ang="0">
                <a:pos x="1010" y="189"/>
              </a:cxn>
            </a:cxnLst>
            <a:rect l="0" t="0" r="r" b="b"/>
            <a:pathLst>
              <a:path w="1011" h="329">
                <a:moveTo>
                  <a:pt x="1010" y="189"/>
                </a:moveTo>
                <a:lnTo>
                  <a:pt x="995" y="224"/>
                </a:lnTo>
                <a:lnTo>
                  <a:pt x="995" y="241"/>
                </a:lnTo>
                <a:lnTo>
                  <a:pt x="980" y="258"/>
                </a:lnTo>
                <a:lnTo>
                  <a:pt x="980" y="293"/>
                </a:lnTo>
                <a:lnTo>
                  <a:pt x="965" y="310"/>
                </a:lnTo>
                <a:lnTo>
                  <a:pt x="950" y="328"/>
                </a:lnTo>
                <a:lnTo>
                  <a:pt x="0" y="0"/>
                </a:lnTo>
                <a:lnTo>
                  <a:pt x="1010" y="189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6605588" y="4313238"/>
            <a:ext cx="144462" cy="623887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75" y="34"/>
              </a:cxn>
              <a:cxn ang="0">
                <a:pos x="60" y="51"/>
              </a:cxn>
              <a:cxn ang="0">
                <a:pos x="45" y="85"/>
              </a:cxn>
              <a:cxn ang="0">
                <a:pos x="30" y="102"/>
              </a:cxn>
              <a:cxn ang="0">
                <a:pos x="15" y="119"/>
              </a:cxn>
              <a:cxn ang="0">
                <a:pos x="0" y="153"/>
              </a:cxn>
              <a:cxn ang="0">
                <a:pos x="0" y="392"/>
              </a:cxn>
              <a:cxn ang="0">
                <a:pos x="15" y="357"/>
              </a:cxn>
              <a:cxn ang="0">
                <a:pos x="30" y="340"/>
              </a:cxn>
              <a:cxn ang="0">
                <a:pos x="45" y="323"/>
              </a:cxn>
              <a:cxn ang="0">
                <a:pos x="60" y="289"/>
              </a:cxn>
              <a:cxn ang="0">
                <a:pos x="75" y="272"/>
              </a:cxn>
              <a:cxn ang="0">
                <a:pos x="90" y="238"/>
              </a:cxn>
              <a:cxn ang="0">
                <a:pos x="90" y="0"/>
              </a:cxn>
            </a:cxnLst>
            <a:rect l="0" t="0" r="r" b="b"/>
            <a:pathLst>
              <a:path w="91" h="393">
                <a:moveTo>
                  <a:pt x="90" y="0"/>
                </a:moveTo>
                <a:lnTo>
                  <a:pt x="75" y="34"/>
                </a:lnTo>
                <a:lnTo>
                  <a:pt x="60" y="51"/>
                </a:lnTo>
                <a:lnTo>
                  <a:pt x="45" y="85"/>
                </a:lnTo>
                <a:lnTo>
                  <a:pt x="30" y="102"/>
                </a:lnTo>
                <a:lnTo>
                  <a:pt x="15" y="119"/>
                </a:lnTo>
                <a:lnTo>
                  <a:pt x="0" y="153"/>
                </a:lnTo>
                <a:lnTo>
                  <a:pt x="0" y="392"/>
                </a:lnTo>
                <a:lnTo>
                  <a:pt x="15" y="357"/>
                </a:lnTo>
                <a:lnTo>
                  <a:pt x="30" y="340"/>
                </a:lnTo>
                <a:lnTo>
                  <a:pt x="45" y="323"/>
                </a:lnTo>
                <a:lnTo>
                  <a:pt x="60" y="289"/>
                </a:lnTo>
                <a:lnTo>
                  <a:pt x="75" y="272"/>
                </a:lnTo>
                <a:lnTo>
                  <a:pt x="90" y="238"/>
                </a:lnTo>
                <a:lnTo>
                  <a:pt x="90" y="0"/>
                </a:lnTo>
              </a:path>
            </a:pathLst>
          </a:custGeom>
          <a:solidFill>
            <a:srgbClr val="548080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5241925" y="3792538"/>
            <a:ext cx="1508125" cy="765175"/>
          </a:xfrm>
          <a:custGeom>
            <a:avLst/>
            <a:gdLst/>
            <a:ahLst/>
            <a:cxnLst>
              <a:cxn ang="0">
                <a:pos x="949" y="326"/>
              </a:cxn>
              <a:cxn ang="0">
                <a:pos x="934" y="360"/>
              </a:cxn>
              <a:cxn ang="0">
                <a:pos x="919" y="377"/>
              </a:cxn>
              <a:cxn ang="0">
                <a:pos x="904" y="412"/>
              </a:cxn>
              <a:cxn ang="0">
                <a:pos x="889" y="429"/>
              </a:cxn>
              <a:cxn ang="0">
                <a:pos x="874" y="446"/>
              </a:cxn>
              <a:cxn ang="0">
                <a:pos x="860" y="481"/>
              </a:cxn>
              <a:cxn ang="0">
                <a:pos x="0" y="0"/>
              </a:cxn>
              <a:cxn ang="0">
                <a:pos x="949" y="326"/>
              </a:cxn>
            </a:cxnLst>
            <a:rect l="0" t="0" r="r" b="b"/>
            <a:pathLst>
              <a:path w="950" h="482">
                <a:moveTo>
                  <a:pt x="949" y="326"/>
                </a:moveTo>
                <a:lnTo>
                  <a:pt x="934" y="360"/>
                </a:lnTo>
                <a:lnTo>
                  <a:pt x="919" y="377"/>
                </a:lnTo>
                <a:lnTo>
                  <a:pt x="904" y="412"/>
                </a:lnTo>
                <a:lnTo>
                  <a:pt x="889" y="429"/>
                </a:lnTo>
                <a:lnTo>
                  <a:pt x="874" y="446"/>
                </a:lnTo>
                <a:lnTo>
                  <a:pt x="860" y="481"/>
                </a:lnTo>
                <a:lnTo>
                  <a:pt x="0" y="0"/>
                </a:lnTo>
                <a:lnTo>
                  <a:pt x="949" y="326"/>
                </a:lnTo>
              </a:path>
            </a:pathLst>
          </a:custGeom>
          <a:solidFill>
            <a:srgbClr val="A8FFFF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3621088" y="4010025"/>
            <a:ext cx="422275" cy="1090613"/>
          </a:xfrm>
          <a:custGeom>
            <a:avLst/>
            <a:gdLst/>
            <a:ahLst/>
            <a:cxnLst>
              <a:cxn ang="0">
                <a:pos x="265" y="445"/>
              </a:cxn>
              <a:cxn ang="0">
                <a:pos x="250" y="428"/>
              </a:cxn>
              <a:cxn ang="0">
                <a:pos x="206" y="394"/>
              </a:cxn>
              <a:cxn ang="0">
                <a:pos x="191" y="377"/>
              </a:cxn>
              <a:cxn ang="0">
                <a:pos x="161" y="343"/>
              </a:cxn>
              <a:cxn ang="0">
                <a:pos x="132" y="308"/>
              </a:cxn>
              <a:cxn ang="0">
                <a:pos x="117" y="291"/>
              </a:cxn>
              <a:cxn ang="0">
                <a:pos x="103" y="257"/>
              </a:cxn>
              <a:cxn ang="0">
                <a:pos x="73" y="222"/>
              </a:cxn>
              <a:cxn ang="0">
                <a:pos x="58" y="188"/>
              </a:cxn>
              <a:cxn ang="0">
                <a:pos x="44" y="171"/>
              </a:cxn>
              <a:cxn ang="0">
                <a:pos x="29" y="120"/>
              </a:cxn>
              <a:cxn ang="0">
                <a:pos x="14" y="102"/>
              </a:cxn>
              <a:cxn ang="0">
                <a:pos x="14" y="68"/>
              </a:cxn>
              <a:cxn ang="0">
                <a:pos x="0" y="17"/>
              </a:cxn>
              <a:cxn ang="0">
                <a:pos x="0" y="0"/>
              </a:cxn>
              <a:cxn ang="0">
                <a:pos x="0" y="240"/>
              </a:cxn>
              <a:cxn ang="0">
                <a:pos x="0" y="257"/>
              </a:cxn>
              <a:cxn ang="0">
                <a:pos x="14" y="308"/>
              </a:cxn>
              <a:cxn ang="0">
                <a:pos x="14" y="343"/>
              </a:cxn>
              <a:cxn ang="0">
                <a:pos x="29" y="360"/>
              </a:cxn>
              <a:cxn ang="0">
                <a:pos x="44" y="411"/>
              </a:cxn>
              <a:cxn ang="0">
                <a:pos x="58" y="428"/>
              </a:cxn>
              <a:cxn ang="0">
                <a:pos x="73" y="463"/>
              </a:cxn>
              <a:cxn ang="0">
                <a:pos x="103" y="497"/>
              </a:cxn>
              <a:cxn ang="0">
                <a:pos x="117" y="531"/>
              </a:cxn>
              <a:cxn ang="0">
                <a:pos x="132" y="548"/>
              </a:cxn>
              <a:cxn ang="0">
                <a:pos x="161" y="583"/>
              </a:cxn>
              <a:cxn ang="0">
                <a:pos x="191" y="617"/>
              </a:cxn>
              <a:cxn ang="0">
                <a:pos x="206" y="634"/>
              </a:cxn>
              <a:cxn ang="0">
                <a:pos x="250" y="668"/>
              </a:cxn>
              <a:cxn ang="0">
                <a:pos x="265" y="686"/>
              </a:cxn>
              <a:cxn ang="0">
                <a:pos x="265" y="445"/>
              </a:cxn>
            </a:cxnLst>
            <a:rect l="0" t="0" r="r" b="b"/>
            <a:pathLst>
              <a:path w="266" h="687">
                <a:moveTo>
                  <a:pt x="265" y="445"/>
                </a:moveTo>
                <a:lnTo>
                  <a:pt x="250" y="428"/>
                </a:lnTo>
                <a:lnTo>
                  <a:pt x="206" y="394"/>
                </a:lnTo>
                <a:lnTo>
                  <a:pt x="191" y="377"/>
                </a:lnTo>
                <a:lnTo>
                  <a:pt x="161" y="343"/>
                </a:lnTo>
                <a:lnTo>
                  <a:pt x="132" y="308"/>
                </a:lnTo>
                <a:lnTo>
                  <a:pt x="117" y="291"/>
                </a:lnTo>
                <a:lnTo>
                  <a:pt x="103" y="257"/>
                </a:lnTo>
                <a:lnTo>
                  <a:pt x="73" y="222"/>
                </a:lnTo>
                <a:lnTo>
                  <a:pt x="58" y="188"/>
                </a:lnTo>
                <a:lnTo>
                  <a:pt x="44" y="171"/>
                </a:lnTo>
                <a:lnTo>
                  <a:pt x="29" y="120"/>
                </a:lnTo>
                <a:lnTo>
                  <a:pt x="14" y="102"/>
                </a:lnTo>
                <a:lnTo>
                  <a:pt x="14" y="68"/>
                </a:lnTo>
                <a:lnTo>
                  <a:pt x="0" y="17"/>
                </a:lnTo>
                <a:lnTo>
                  <a:pt x="0" y="0"/>
                </a:lnTo>
                <a:lnTo>
                  <a:pt x="0" y="240"/>
                </a:lnTo>
                <a:lnTo>
                  <a:pt x="0" y="257"/>
                </a:lnTo>
                <a:lnTo>
                  <a:pt x="14" y="308"/>
                </a:lnTo>
                <a:lnTo>
                  <a:pt x="14" y="343"/>
                </a:lnTo>
                <a:lnTo>
                  <a:pt x="29" y="360"/>
                </a:lnTo>
                <a:lnTo>
                  <a:pt x="44" y="411"/>
                </a:lnTo>
                <a:lnTo>
                  <a:pt x="58" y="428"/>
                </a:lnTo>
                <a:lnTo>
                  <a:pt x="73" y="463"/>
                </a:lnTo>
                <a:lnTo>
                  <a:pt x="103" y="497"/>
                </a:lnTo>
                <a:lnTo>
                  <a:pt x="117" y="531"/>
                </a:lnTo>
                <a:lnTo>
                  <a:pt x="132" y="548"/>
                </a:lnTo>
                <a:lnTo>
                  <a:pt x="161" y="583"/>
                </a:lnTo>
                <a:lnTo>
                  <a:pt x="191" y="617"/>
                </a:lnTo>
                <a:lnTo>
                  <a:pt x="206" y="634"/>
                </a:lnTo>
                <a:lnTo>
                  <a:pt x="250" y="668"/>
                </a:lnTo>
                <a:lnTo>
                  <a:pt x="265" y="686"/>
                </a:lnTo>
                <a:lnTo>
                  <a:pt x="265" y="445"/>
                </a:lnTo>
              </a:path>
            </a:pathLst>
          </a:custGeom>
          <a:solidFill>
            <a:srgbClr val="808054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3621088" y="3792538"/>
            <a:ext cx="1622425" cy="928687"/>
          </a:xfrm>
          <a:custGeom>
            <a:avLst/>
            <a:gdLst/>
            <a:ahLst/>
            <a:cxnLst>
              <a:cxn ang="0">
                <a:pos x="266" y="584"/>
              </a:cxn>
              <a:cxn ang="0">
                <a:pos x="251" y="566"/>
              </a:cxn>
              <a:cxn ang="0">
                <a:pos x="207" y="532"/>
              </a:cxn>
              <a:cxn ang="0">
                <a:pos x="192" y="515"/>
              </a:cxn>
              <a:cxn ang="0">
                <a:pos x="162" y="480"/>
              </a:cxn>
              <a:cxn ang="0">
                <a:pos x="133" y="446"/>
              </a:cxn>
              <a:cxn ang="0">
                <a:pos x="118" y="429"/>
              </a:cxn>
              <a:cxn ang="0">
                <a:pos x="103" y="395"/>
              </a:cxn>
              <a:cxn ang="0">
                <a:pos x="73" y="360"/>
              </a:cxn>
              <a:cxn ang="0">
                <a:pos x="59" y="326"/>
              </a:cxn>
              <a:cxn ang="0">
                <a:pos x="44" y="309"/>
              </a:cxn>
              <a:cxn ang="0">
                <a:pos x="29" y="257"/>
              </a:cxn>
              <a:cxn ang="0">
                <a:pos x="14" y="240"/>
              </a:cxn>
              <a:cxn ang="0">
                <a:pos x="14" y="206"/>
              </a:cxn>
              <a:cxn ang="0">
                <a:pos x="0" y="154"/>
              </a:cxn>
              <a:cxn ang="0">
                <a:pos x="0" y="137"/>
              </a:cxn>
              <a:cxn ang="0">
                <a:pos x="1021" y="0"/>
              </a:cxn>
              <a:cxn ang="0">
                <a:pos x="266" y="584"/>
              </a:cxn>
            </a:cxnLst>
            <a:rect l="0" t="0" r="r" b="b"/>
            <a:pathLst>
              <a:path w="1022" h="585">
                <a:moveTo>
                  <a:pt x="266" y="584"/>
                </a:moveTo>
                <a:lnTo>
                  <a:pt x="251" y="566"/>
                </a:lnTo>
                <a:lnTo>
                  <a:pt x="207" y="532"/>
                </a:lnTo>
                <a:lnTo>
                  <a:pt x="192" y="515"/>
                </a:lnTo>
                <a:lnTo>
                  <a:pt x="162" y="480"/>
                </a:lnTo>
                <a:lnTo>
                  <a:pt x="133" y="446"/>
                </a:lnTo>
                <a:lnTo>
                  <a:pt x="118" y="429"/>
                </a:lnTo>
                <a:lnTo>
                  <a:pt x="103" y="395"/>
                </a:lnTo>
                <a:lnTo>
                  <a:pt x="73" y="360"/>
                </a:lnTo>
                <a:lnTo>
                  <a:pt x="59" y="326"/>
                </a:lnTo>
                <a:lnTo>
                  <a:pt x="44" y="309"/>
                </a:lnTo>
                <a:lnTo>
                  <a:pt x="29" y="257"/>
                </a:lnTo>
                <a:lnTo>
                  <a:pt x="14" y="240"/>
                </a:lnTo>
                <a:lnTo>
                  <a:pt x="14" y="206"/>
                </a:lnTo>
                <a:lnTo>
                  <a:pt x="0" y="154"/>
                </a:lnTo>
                <a:lnTo>
                  <a:pt x="0" y="137"/>
                </a:lnTo>
                <a:lnTo>
                  <a:pt x="1021" y="0"/>
                </a:lnTo>
                <a:lnTo>
                  <a:pt x="266" y="584"/>
                </a:lnTo>
              </a:path>
            </a:pathLst>
          </a:custGeom>
          <a:solidFill>
            <a:srgbClr val="FFFFA8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5570538" y="4556125"/>
            <a:ext cx="1036637" cy="954088"/>
          </a:xfrm>
          <a:custGeom>
            <a:avLst/>
            <a:gdLst/>
            <a:ahLst/>
            <a:cxnLst>
              <a:cxn ang="0">
                <a:pos x="652" y="0"/>
              </a:cxn>
              <a:cxn ang="0">
                <a:pos x="622" y="17"/>
              </a:cxn>
              <a:cxn ang="0">
                <a:pos x="592" y="51"/>
              </a:cxn>
              <a:cxn ang="0">
                <a:pos x="577" y="85"/>
              </a:cxn>
              <a:cxn ang="0">
                <a:pos x="533" y="102"/>
              </a:cxn>
              <a:cxn ang="0">
                <a:pos x="503" y="137"/>
              </a:cxn>
              <a:cxn ang="0">
                <a:pos x="474" y="154"/>
              </a:cxn>
              <a:cxn ang="0">
                <a:pos x="444" y="188"/>
              </a:cxn>
              <a:cxn ang="0">
                <a:pos x="400" y="205"/>
              </a:cxn>
              <a:cxn ang="0">
                <a:pos x="370" y="222"/>
              </a:cxn>
              <a:cxn ang="0">
                <a:pos x="340" y="240"/>
              </a:cxn>
              <a:cxn ang="0">
                <a:pos x="296" y="257"/>
              </a:cxn>
              <a:cxn ang="0">
                <a:pos x="266" y="274"/>
              </a:cxn>
              <a:cxn ang="0">
                <a:pos x="207" y="291"/>
              </a:cxn>
              <a:cxn ang="0">
                <a:pos x="177" y="308"/>
              </a:cxn>
              <a:cxn ang="0">
                <a:pos x="133" y="325"/>
              </a:cxn>
              <a:cxn ang="0">
                <a:pos x="88" y="342"/>
              </a:cxn>
              <a:cxn ang="0">
                <a:pos x="44" y="342"/>
              </a:cxn>
              <a:cxn ang="0">
                <a:pos x="0" y="360"/>
              </a:cxn>
              <a:cxn ang="0">
                <a:pos x="0" y="600"/>
              </a:cxn>
              <a:cxn ang="0">
                <a:pos x="44" y="582"/>
              </a:cxn>
              <a:cxn ang="0">
                <a:pos x="88" y="582"/>
              </a:cxn>
              <a:cxn ang="0">
                <a:pos x="133" y="565"/>
              </a:cxn>
              <a:cxn ang="0">
                <a:pos x="177" y="548"/>
              </a:cxn>
              <a:cxn ang="0">
                <a:pos x="207" y="531"/>
              </a:cxn>
              <a:cxn ang="0">
                <a:pos x="266" y="514"/>
              </a:cxn>
              <a:cxn ang="0">
                <a:pos x="296" y="497"/>
              </a:cxn>
              <a:cxn ang="0">
                <a:pos x="340" y="480"/>
              </a:cxn>
              <a:cxn ang="0">
                <a:pos x="370" y="462"/>
              </a:cxn>
              <a:cxn ang="0">
                <a:pos x="400" y="445"/>
              </a:cxn>
              <a:cxn ang="0">
                <a:pos x="444" y="428"/>
              </a:cxn>
              <a:cxn ang="0">
                <a:pos x="474" y="394"/>
              </a:cxn>
              <a:cxn ang="0">
                <a:pos x="503" y="377"/>
              </a:cxn>
              <a:cxn ang="0">
                <a:pos x="533" y="342"/>
              </a:cxn>
              <a:cxn ang="0">
                <a:pos x="577" y="325"/>
              </a:cxn>
              <a:cxn ang="0">
                <a:pos x="592" y="291"/>
              </a:cxn>
              <a:cxn ang="0">
                <a:pos x="622" y="257"/>
              </a:cxn>
              <a:cxn ang="0">
                <a:pos x="652" y="240"/>
              </a:cxn>
              <a:cxn ang="0">
                <a:pos x="652" y="0"/>
              </a:cxn>
            </a:cxnLst>
            <a:rect l="0" t="0" r="r" b="b"/>
            <a:pathLst>
              <a:path w="653" h="601">
                <a:moveTo>
                  <a:pt x="652" y="0"/>
                </a:moveTo>
                <a:lnTo>
                  <a:pt x="622" y="17"/>
                </a:lnTo>
                <a:lnTo>
                  <a:pt x="592" y="51"/>
                </a:lnTo>
                <a:lnTo>
                  <a:pt x="577" y="85"/>
                </a:lnTo>
                <a:lnTo>
                  <a:pt x="533" y="102"/>
                </a:lnTo>
                <a:lnTo>
                  <a:pt x="503" y="137"/>
                </a:lnTo>
                <a:lnTo>
                  <a:pt x="474" y="154"/>
                </a:lnTo>
                <a:lnTo>
                  <a:pt x="444" y="188"/>
                </a:lnTo>
                <a:lnTo>
                  <a:pt x="400" y="205"/>
                </a:lnTo>
                <a:lnTo>
                  <a:pt x="370" y="222"/>
                </a:lnTo>
                <a:lnTo>
                  <a:pt x="340" y="240"/>
                </a:lnTo>
                <a:lnTo>
                  <a:pt x="296" y="257"/>
                </a:lnTo>
                <a:lnTo>
                  <a:pt x="266" y="274"/>
                </a:lnTo>
                <a:lnTo>
                  <a:pt x="207" y="291"/>
                </a:lnTo>
                <a:lnTo>
                  <a:pt x="177" y="308"/>
                </a:lnTo>
                <a:lnTo>
                  <a:pt x="133" y="325"/>
                </a:lnTo>
                <a:lnTo>
                  <a:pt x="88" y="342"/>
                </a:lnTo>
                <a:lnTo>
                  <a:pt x="44" y="342"/>
                </a:lnTo>
                <a:lnTo>
                  <a:pt x="0" y="360"/>
                </a:lnTo>
                <a:lnTo>
                  <a:pt x="0" y="600"/>
                </a:lnTo>
                <a:lnTo>
                  <a:pt x="44" y="582"/>
                </a:lnTo>
                <a:lnTo>
                  <a:pt x="88" y="582"/>
                </a:lnTo>
                <a:lnTo>
                  <a:pt x="133" y="565"/>
                </a:lnTo>
                <a:lnTo>
                  <a:pt x="177" y="548"/>
                </a:lnTo>
                <a:lnTo>
                  <a:pt x="207" y="531"/>
                </a:lnTo>
                <a:lnTo>
                  <a:pt x="266" y="514"/>
                </a:lnTo>
                <a:lnTo>
                  <a:pt x="296" y="497"/>
                </a:lnTo>
                <a:lnTo>
                  <a:pt x="340" y="480"/>
                </a:lnTo>
                <a:lnTo>
                  <a:pt x="370" y="462"/>
                </a:lnTo>
                <a:lnTo>
                  <a:pt x="400" y="445"/>
                </a:lnTo>
                <a:lnTo>
                  <a:pt x="444" y="428"/>
                </a:lnTo>
                <a:lnTo>
                  <a:pt x="474" y="394"/>
                </a:lnTo>
                <a:lnTo>
                  <a:pt x="503" y="377"/>
                </a:lnTo>
                <a:lnTo>
                  <a:pt x="533" y="342"/>
                </a:lnTo>
                <a:lnTo>
                  <a:pt x="577" y="325"/>
                </a:lnTo>
                <a:lnTo>
                  <a:pt x="592" y="291"/>
                </a:lnTo>
                <a:lnTo>
                  <a:pt x="622" y="257"/>
                </a:lnTo>
                <a:lnTo>
                  <a:pt x="652" y="240"/>
                </a:lnTo>
                <a:lnTo>
                  <a:pt x="652" y="0"/>
                </a:lnTo>
              </a:path>
            </a:pathLst>
          </a:custGeom>
          <a:solidFill>
            <a:srgbClr val="545454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5241925" y="3792538"/>
            <a:ext cx="1365250" cy="1335087"/>
          </a:xfrm>
          <a:custGeom>
            <a:avLst/>
            <a:gdLst/>
            <a:ahLst/>
            <a:cxnLst>
              <a:cxn ang="0">
                <a:pos x="859" y="480"/>
              </a:cxn>
              <a:cxn ang="0">
                <a:pos x="829" y="497"/>
              </a:cxn>
              <a:cxn ang="0">
                <a:pos x="799" y="531"/>
              </a:cxn>
              <a:cxn ang="0">
                <a:pos x="784" y="565"/>
              </a:cxn>
              <a:cxn ang="0">
                <a:pos x="740" y="582"/>
              </a:cxn>
              <a:cxn ang="0">
                <a:pos x="710" y="617"/>
              </a:cxn>
              <a:cxn ang="0">
                <a:pos x="681" y="634"/>
              </a:cxn>
              <a:cxn ang="0">
                <a:pos x="651" y="668"/>
              </a:cxn>
              <a:cxn ang="0">
                <a:pos x="607" y="685"/>
              </a:cxn>
              <a:cxn ang="0">
                <a:pos x="577" y="702"/>
              </a:cxn>
              <a:cxn ang="0">
                <a:pos x="547" y="720"/>
              </a:cxn>
              <a:cxn ang="0">
                <a:pos x="503" y="737"/>
              </a:cxn>
              <a:cxn ang="0">
                <a:pos x="473" y="754"/>
              </a:cxn>
              <a:cxn ang="0">
                <a:pos x="414" y="771"/>
              </a:cxn>
              <a:cxn ang="0">
                <a:pos x="385" y="788"/>
              </a:cxn>
              <a:cxn ang="0">
                <a:pos x="340" y="805"/>
              </a:cxn>
              <a:cxn ang="0">
                <a:pos x="296" y="822"/>
              </a:cxn>
              <a:cxn ang="0">
                <a:pos x="251" y="822"/>
              </a:cxn>
              <a:cxn ang="0">
                <a:pos x="207" y="840"/>
              </a:cxn>
              <a:cxn ang="0">
                <a:pos x="0" y="0"/>
              </a:cxn>
              <a:cxn ang="0">
                <a:pos x="859" y="480"/>
              </a:cxn>
            </a:cxnLst>
            <a:rect l="0" t="0" r="r" b="b"/>
            <a:pathLst>
              <a:path w="860" h="841">
                <a:moveTo>
                  <a:pt x="859" y="480"/>
                </a:moveTo>
                <a:lnTo>
                  <a:pt x="829" y="497"/>
                </a:lnTo>
                <a:lnTo>
                  <a:pt x="799" y="531"/>
                </a:lnTo>
                <a:lnTo>
                  <a:pt x="784" y="565"/>
                </a:lnTo>
                <a:lnTo>
                  <a:pt x="740" y="582"/>
                </a:lnTo>
                <a:lnTo>
                  <a:pt x="710" y="617"/>
                </a:lnTo>
                <a:lnTo>
                  <a:pt x="681" y="634"/>
                </a:lnTo>
                <a:lnTo>
                  <a:pt x="651" y="668"/>
                </a:lnTo>
                <a:lnTo>
                  <a:pt x="607" y="685"/>
                </a:lnTo>
                <a:lnTo>
                  <a:pt x="577" y="702"/>
                </a:lnTo>
                <a:lnTo>
                  <a:pt x="547" y="720"/>
                </a:lnTo>
                <a:lnTo>
                  <a:pt x="503" y="737"/>
                </a:lnTo>
                <a:lnTo>
                  <a:pt x="473" y="754"/>
                </a:lnTo>
                <a:lnTo>
                  <a:pt x="414" y="771"/>
                </a:lnTo>
                <a:lnTo>
                  <a:pt x="385" y="788"/>
                </a:lnTo>
                <a:lnTo>
                  <a:pt x="340" y="805"/>
                </a:lnTo>
                <a:lnTo>
                  <a:pt x="296" y="822"/>
                </a:lnTo>
                <a:lnTo>
                  <a:pt x="251" y="822"/>
                </a:lnTo>
                <a:lnTo>
                  <a:pt x="207" y="840"/>
                </a:lnTo>
                <a:lnTo>
                  <a:pt x="0" y="0"/>
                </a:lnTo>
                <a:lnTo>
                  <a:pt x="859" y="480"/>
                </a:lnTo>
              </a:path>
            </a:pathLst>
          </a:custGeom>
          <a:solidFill>
            <a:srgbClr val="A8A8A8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4041775" y="4719638"/>
            <a:ext cx="1530350" cy="817562"/>
          </a:xfrm>
          <a:custGeom>
            <a:avLst/>
            <a:gdLst/>
            <a:ahLst/>
            <a:cxnLst>
              <a:cxn ang="0">
                <a:pos x="963" y="257"/>
              </a:cxn>
              <a:cxn ang="0">
                <a:pos x="933" y="257"/>
              </a:cxn>
              <a:cxn ang="0">
                <a:pos x="874" y="257"/>
              </a:cxn>
              <a:cxn ang="0">
                <a:pos x="844" y="274"/>
              </a:cxn>
              <a:cxn ang="0">
                <a:pos x="785" y="274"/>
              </a:cxn>
              <a:cxn ang="0">
                <a:pos x="755" y="274"/>
              </a:cxn>
              <a:cxn ang="0">
                <a:pos x="696" y="274"/>
              </a:cxn>
              <a:cxn ang="0">
                <a:pos x="666" y="274"/>
              </a:cxn>
              <a:cxn ang="0">
                <a:pos x="622" y="257"/>
              </a:cxn>
              <a:cxn ang="0">
                <a:pos x="577" y="257"/>
              </a:cxn>
              <a:cxn ang="0">
                <a:pos x="533" y="257"/>
              </a:cxn>
              <a:cxn ang="0">
                <a:pos x="488" y="239"/>
              </a:cxn>
              <a:cxn ang="0">
                <a:pos x="444" y="239"/>
              </a:cxn>
              <a:cxn ang="0">
                <a:pos x="414" y="222"/>
              </a:cxn>
              <a:cxn ang="0">
                <a:pos x="370" y="205"/>
              </a:cxn>
              <a:cxn ang="0">
                <a:pos x="325" y="188"/>
              </a:cxn>
              <a:cxn ang="0">
                <a:pos x="281" y="171"/>
              </a:cxn>
              <a:cxn ang="0">
                <a:pos x="251" y="154"/>
              </a:cxn>
              <a:cxn ang="0">
                <a:pos x="207" y="137"/>
              </a:cxn>
              <a:cxn ang="0">
                <a:pos x="177" y="119"/>
              </a:cxn>
              <a:cxn ang="0">
                <a:pos x="148" y="102"/>
              </a:cxn>
              <a:cxn ang="0">
                <a:pos x="103" y="85"/>
              </a:cxn>
              <a:cxn ang="0">
                <a:pos x="74" y="51"/>
              </a:cxn>
              <a:cxn ang="0">
                <a:pos x="29" y="34"/>
              </a:cxn>
              <a:cxn ang="0">
                <a:pos x="0" y="0"/>
              </a:cxn>
              <a:cxn ang="0">
                <a:pos x="0" y="239"/>
              </a:cxn>
              <a:cxn ang="0">
                <a:pos x="29" y="274"/>
              </a:cxn>
              <a:cxn ang="0">
                <a:pos x="74" y="291"/>
              </a:cxn>
              <a:cxn ang="0">
                <a:pos x="103" y="325"/>
              </a:cxn>
              <a:cxn ang="0">
                <a:pos x="148" y="342"/>
              </a:cxn>
              <a:cxn ang="0">
                <a:pos x="177" y="359"/>
              </a:cxn>
              <a:cxn ang="0">
                <a:pos x="207" y="376"/>
              </a:cxn>
              <a:cxn ang="0">
                <a:pos x="251" y="394"/>
              </a:cxn>
              <a:cxn ang="0">
                <a:pos x="281" y="411"/>
              </a:cxn>
              <a:cxn ang="0">
                <a:pos x="325" y="428"/>
              </a:cxn>
              <a:cxn ang="0">
                <a:pos x="370" y="445"/>
              </a:cxn>
              <a:cxn ang="0">
                <a:pos x="414" y="462"/>
              </a:cxn>
              <a:cxn ang="0">
                <a:pos x="444" y="479"/>
              </a:cxn>
              <a:cxn ang="0">
                <a:pos x="488" y="479"/>
              </a:cxn>
              <a:cxn ang="0">
                <a:pos x="533" y="496"/>
              </a:cxn>
              <a:cxn ang="0">
                <a:pos x="577" y="496"/>
              </a:cxn>
              <a:cxn ang="0">
                <a:pos x="622" y="496"/>
              </a:cxn>
              <a:cxn ang="0">
                <a:pos x="666" y="514"/>
              </a:cxn>
              <a:cxn ang="0">
                <a:pos x="696" y="514"/>
              </a:cxn>
              <a:cxn ang="0">
                <a:pos x="755" y="514"/>
              </a:cxn>
              <a:cxn ang="0">
                <a:pos x="785" y="514"/>
              </a:cxn>
              <a:cxn ang="0">
                <a:pos x="844" y="514"/>
              </a:cxn>
              <a:cxn ang="0">
                <a:pos x="874" y="496"/>
              </a:cxn>
              <a:cxn ang="0">
                <a:pos x="933" y="496"/>
              </a:cxn>
              <a:cxn ang="0">
                <a:pos x="963" y="496"/>
              </a:cxn>
              <a:cxn ang="0">
                <a:pos x="963" y="257"/>
              </a:cxn>
            </a:cxnLst>
            <a:rect l="0" t="0" r="r" b="b"/>
            <a:pathLst>
              <a:path w="964" h="515">
                <a:moveTo>
                  <a:pt x="963" y="257"/>
                </a:moveTo>
                <a:lnTo>
                  <a:pt x="933" y="257"/>
                </a:lnTo>
                <a:lnTo>
                  <a:pt x="874" y="257"/>
                </a:lnTo>
                <a:lnTo>
                  <a:pt x="844" y="274"/>
                </a:lnTo>
                <a:lnTo>
                  <a:pt x="785" y="274"/>
                </a:lnTo>
                <a:lnTo>
                  <a:pt x="755" y="274"/>
                </a:lnTo>
                <a:lnTo>
                  <a:pt x="696" y="274"/>
                </a:lnTo>
                <a:lnTo>
                  <a:pt x="666" y="274"/>
                </a:lnTo>
                <a:lnTo>
                  <a:pt x="622" y="257"/>
                </a:lnTo>
                <a:lnTo>
                  <a:pt x="577" y="257"/>
                </a:lnTo>
                <a:lnTo>
                  <a:pt x="533" y="257"/>
                </a:lnTo>
                <a:lnTo>
                  <a:pt x="488" y="239"/>
                </a:lnTo>
                <a:lnTo>
                  <a:pt x="444" y="239"/>
                </a:lnTo>
                <a:lnTo>
                  <a:pt x="414" y="222"/>
                </a:lnTo>
                <a:lnTo>
                  <a:pt x="370" y="205"/>
                </a:lnTo>
                <a:lnTo>
                  <a:pt x="325" y="188"/>
                </a:lnTo>
                <a:lnTo>
                  <a:pt x="281" y="171"/>
                </a:lnTo>
                <a:lnTo>
                  <a:pt x="251" y="154"/>
                </a:lnTo>
                <a:lnTo>
                  <a:pt x="207" y="137"/>
                </a:lnTo>
                <a:lnTo>
                  <a:pt x="177" y="119"/>
                </a:lnTo>
                <a:lnTo>
                  <a:pt x="148" y="102"/>
                </a:lnTo>
                <a:lnTo>
                  <a:pt x="103" y="85"/>
                </a:lnTo>
                <a:lnTo>
                  <a:pt x="74" y="51"/>
                </a:lnTo>
                <a:lnTo>
                  <a:pt x="29" y="34"/>
                </a:lnTo>
                <a:lnTo>
                  <a:pt x="0" y="0"/>
                </a:lnTo>
                <a:lnTo>
                  <a:pt x="0" y="239"/>
                </a:lnTo>
                <a:lnTo>
                  <a:pt x="29" y="274"/>
                </a:lnTo>
                <a:lnTo>
                  <a:pt x="74" y="291"/>
                </a:lnTo>
                <a:lnTo>
                  <a:pt x="103" y="325"/>
                </a:lnTo>
                <a:lnTo>
                  <a:pt x="148" y="342"/>
                </a:lnTo>
                <a:lnTo>
                  <a:pt x="177" y="359"/>
                </a:lnTo>
                <a:lnTo>
                  <a:pt x="207" y="376"/>
                </a:lnTo>
                <a:lnTo>
                  <a:pt x="251" y="394"/>
                </a:lnTo>
                <a:lnTo>
                  <a:pt x="281" y="411"/>
                </a:lnTo>
                <a:lnTo>
                  <a:pt x="325" y="428"/>
                </a:lnTo>
                <a:lnTo>
                  <a:pt x="370" y="445"/>
                </a:lnTo>
                <a:lnTo>
                  <a:pt x="414" y="462"/>
                </a:lnTo>
                <a:lnTo>
                  <a:pt x="444" y="479"/>
                </a:lnTo>
                <a:lnTo>
                  <a:pt x="488" y="479"/>
                </a:lnTo>
                <a:lnTo>
                  <a:pt x="533" y="496"/>
                </a:lnTo>
                <a:lnTo>
                  <a:pt x="577" y="496"/>
                </a:lnTo>
                <a:lnTo>
                  <a:pt x="622" y="496"/>
                </a:lnTo>
                <a:lnTo>
                  <a:pt x="666" y="514"/>
                </a:lnTo>
                <a:lnTo>
                  <a:pt x="696" y="514"/>
                </a:lnTo>
                <a:lnTo>
                  <a:pt x="755" y="514"/>
                </a:lnTo>
                <a:lnTo>
                  <a:pt x="785" y="514"/>
                </a:lnTo>
                <a:lnTo>
                  <a:pt x="844" y="514"/>
                </a:lnTo>
                <a:lnTo>
                  <a:pt x="874" y="496"/>
                </a:lnTo>
                <a:lnTo>
                  <a:pt x="933" y="496"/>
                </a:lnTo>
                <a:lnTo>
                  <a:pt x="963" y="496"/>
                </a:lnTo>
                <a:lnTo>
                  <a:pt x="963" y="257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4041775" y="3792538"/>
            <a:ext cx="1530350" cy="1365250"/>
          </a:xfrm>
          <a:custGeom>
            <a:avLst/>
            <a:gdLst/>
            <a:ahLst/>
            <a:cxnLst>
              <a:cxn ang="0">
                <a:pos x="963" y="841"/>
              </a:cxn>
              <a:cxn ang="0">
                <a:pos x="933" y="841"/>
              </a:cxn>
              <a:cxn ang="0">
                <a:pos x="874" y="841"/>
              </a:cxn>
              <a:cxn ang="0">
                <a:pos x="844" y="859"/>
              </a:cxn>
              <a:cxn ang="0">
                <a:pos x="785" y="859"/>
              </a:cxn>
              <a:cxn ang="0">
                <a:pos x="755" y="859"/>
              </a:cxn>
              <a:cxn ang="0">
                <a:pos x="696" y="859"/>
              </a:cxn>
              <a:cxn ang="0">
                <a:pos x="666" y="859"/>
              </a:cxn>
              <a:cxn ang="0">
                <a:pos x="622" y="841"/>
              </a:cxn>
              <a:cxn ang="0">
                <a:pos x="577" y="841"/>
              </a:cxn>
              <a:cxn ang="0">
                <a:pos x="533" y="841"/>
              </a:cxn>
              <a:cxn ang="0">
                <a:pos x="488" y="824"/>
              </a:cxn>
              <a:cxn ang="0">
                <a:pos x="444" y="824"/>
              </a:cxn>
              <a:cxn ang="0">
                <a:pos x="414" y="807"/>
              </a:cxn>
              <a:cxn ang="0">
                <a:pos x="370" y="790"/>
              </a:cxn>
              <a:cxn ang="0">
                <a:pos x="325" y="773"/>
              </a:cxn>
              <a:cxn ang="0">
                <a:pos x="281" y="755"/>
              </a:cxn>
              <a:cxn ang="0">
                <a:pos x="251" y="738"/>
              </a:cxn>
              <a:cxn ang="0">
                <a:pos x="207" y="721"/>
              </a:cxn>
              <a:cxn ang="0">
                <a:pos x="177" y="704"/>
              </a:cxn>
              <a:cxn ang="0">
                <a:pos x="148" y="687"/>
              </a:cxn>
              <a:cxn ang="0">
                <a:pos x="103" y="670"/>
              </a:cxn>
              <a:cxn ang="0">
                <a:pos x="74" y="635"/>
              </a:cxn>
              <a:cxn ang="0">
                <a:pos x="29" y="618"/>
              </a:cxn>
              <a:cxn ang="0">
                <a:pos x="0" y="584"/>
              </a:cxn>
              <a:cxn ang="0">
                <a:pos x="755" y="0"/>
              </a:cxn>
              <a:cxn ang="0">
                <a:pos x="963" y="841"/>
              </a:cxn>
            </a:cxnLst>
            <a:rect l="0" t="0" r="r" b="b"/>
            <a:pathLst>
              <a:path w="964" h="860">
                <a:moveTo>
                  <a:pt x="963" y="841"/>
                </a:moveTo>
                <a:lnTo>
                  <a:pt x="933" y="841"/>
                </a:lnTo>
                <a:lnTo>
                  <a:pt x="874" y="841"/>
                </a:lnTo>
                <a:lnTo>
                  <a:pt x="844" y="859"/>
                </a:lnTo>
                <a:lnTo>
                  <a:pt x="785" y="859"/>
                </a:lnTo>
                <a:lnTo>
                  <a:pt x="755" y="859"/>
                </a:lnTo>
                <a:lnTo>
                  <a:pt x="696" y="859"/>
                </a:lnTo>
                <a:lnTo>
                  <a:pt x="666" y="859"/>
                </a:lnTo>
                <a:lnTo>
                  <a:pt x="622" y="841"/>
                </a:lnTo>
                <a:lnTo>
                  <a:pt x="577" y="841"/>
                </a:lnTo>
                <a:lnTo>
                  <a:pt x="533" y="841"/>
                </a:lnTo>
                <a:lnTo>
                  <a:pt x="488" y="824"/>
                </a:lnTo>
                <a:lnTo>
                  <a:pt x="444" y="824"/>
                </a:lnTo>
                <a:lnTo>
                  <a:pt x="414" y="807"/>
                </a:lnTo>
                <a:lnTo>
                  <a:pt x="370" y="790"/>
                </a:lnTo>
                <a:lnTo>
                  <a:pt x="325" y="773"/>
                </a:lnTo>
                <a:lnTo>
                  <a:pt x="281" y="755"/>
                </a:lnTo>
                <a:lnTo>
                  <a:pt x="251" y="738"/>
                </a:lnTo>
                <a:lnTo>
                  <a:pt x="207" y="721"/>
                </a:lnTo>
                <a:lnTo>
                  <a:pt x="177" y="704"/>
                </a:lnTo>
                <a:lnTo>
                  <a:pt x="148" y="687"/>
                </a:lnTo>
                <a:lnTo>
                  <a:pt x="103" y="670"/>
                </a:lnTo>
                <a:lnTo>
                  <a:pt x="74" y="635"/>
                </a:lnTo>
                <a:lnTo>
                  <a:pt x="29" y="618"/>
                </a:lnTo>
                <a:lnTo>
                  <a:pt x="0" y="584"/>
                </a:lnTo>
                <a:lnTo>
                  <a:pt x="755" y="0"/>
                </a:lnTo>
                <a:lnTo>
                  <a:pt x="963" y="841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54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781800" y="4648200"/>
            <a:ext cx="20923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D. SENS.(VISO) 3%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7010400" y="4191000"/>
            <a:ext cx="1895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LHERMITTE 3%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6096000" y="5410200"/>
            <a:ext cx="17256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DIPLOPIA 13%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1828800" y="5486400"/>
            <a:ext cx="26130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VISIVI (1 OCCHIO) 17%</a:t>
            </a: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1143000" y="3581400"/>
            <a:ext cx="23860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MIELITE ACUTA 6% 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990600" y="2667000"/>
            <a:ext cx="27797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EQUIL.- ANDATURA 18%</a:t>
            </a: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3200400" y="1981200"/>
            <a:ext cx="1498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DOLORE 2%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324600" y="2209800"/>
            <a:ext cx="22653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1700" b="1">
                <a:solidFill>
                  <a:srgbClr val="FFFF00"/>
                </a:solidFill>
              </a:rPr>
              <a:t>D. SENS. (ARTI) 33%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513513" y="1757363"/>
            <a:ext cx="184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endParaRPr lang="it-IT" sz="1700" b="1">
              <a:solidFill>
                <a:srgbClr val="FFFF00"/>
              </a:solidFill>
            </a:endParaRPr>
          </a:p>
        </p:txBody>
      </p:sp>
      <p:sp>
        <p:nvSpPr>
          <p:cNvPr id="25627" name="Rectangle 27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332413" cy="94615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2800" b="1">
                <a:solidFill>
                  <a:srgbClr val="FFFF00"/>
                </a:solidFill>
              </a:rPr>
              <a:t>SINTOMI INIZIALI NELLA SM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PATY, 1984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381000" y="4343400"/>
            <a:ext cx="3060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it-IT" sz="1800" b="1">
                <a:solidFill>
                  <a:srgbClr val="FFFF00"/>
                </a:solidFill>
              </a:rPr>
              <a:t>DEBOLEZZA PROGR.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2" name="Object 1024"/>
          <p:cNvGraphicFramePr>
            <a:graphicFrameLocks/>
          </p:cNvGraphicFramePr>
          <p:nvPr/>
        </p:nvGraphicFramePr>
        <p:xfrm>
          <a:off x="0" y="1281113"/>
          <a:ext cx="9144000" cy="5576887"/>
        </p:xfrm>
        <a:graphic>
          <a:graphicData uri="http://schemas.openxmlformats.org/presentationml/2006/ole">
            <p:oleObj spid="_x0000_s79872" name="Grafico" r:id="rId4" imgW="9144361" imgH="5572487" progId="MSGraph.Chart.8">
              <p:embed followColorScheme="full"/>
            </p:oleObj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422400" y="0"/>
            <a:ext cx="6299200" cy="854075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DEFICIT NEUROLOGICI NELLA SM</a:t>
            </a:r>
            <a:b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KURTZKE, 1956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39975" y="260350"/>
            <a:ext cx="4224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CRITERI DIAGNOSTICI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331913" y="2060575"/>
            <a:ext cx="57499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Lesioni della sostanza bianca :</a:t>
            </a:r>
          </a:p>
          <a:p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non giustificate da altre patologie</a:t>
            </a:r>
          </a:p>
          <a:p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Disseminazione spaziale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delle lesioni:</a:t>
            </a:r>
          </a:p>
          <a:p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segni clinici riconducibili a 2 o più lesioni</a:t>
            </a:r>
          </a:p>
          <a:p>
            <a:pPr>
              <a:buFontTx/>
              <a:buChar char="•"/>
            </a:pPr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Disseminazione temporale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delle lesioni:</a:t>
            </a:r>
          </a:p>
          <a:p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due o più recidive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270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 clinica: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339975" y="260350"/>
            <a:ext cx="4224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CRITERI DIAGNOSTICI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1412875"/>
            <a:ext cx="670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 ASSISTITA DAL LABORATORIO:</a:t>
            </a:r>
            <a:r>
              <a:rPr lang="it-IT" sz="2800"/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403350" y="2420938"/>
            <a:ext cx="6942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b="1">
                <a:solidFill>
                  <a:srgbClr val="FFFF00"/>
                </a:solidFill>
              </a:rPr>
              <a:t>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RMN ed indagini neurofisiologiche: </a:t>
            </a:r>
          </a:p>
          <a:p>
            <a:pPr lvl="1"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Disseminazione spaziale (lesioni asintomatiche)</a:t>
            </a:r>
          </a:p>
          <a:p>
            <a:pPr lvl="1"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Disseminazione temporale (nuove lesioni)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403350" y="3933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03350" y="4221163"/>
            <a:ext cx="6689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Indagini liquorali (infiammazione autoimmune):</a:t>
            </a:r>
          </a:p>
          <a:p>
            <a:pPr lvl="1"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Bande IgG oligoclonali</a:t>
            </a:r>
          </a:p>
          <a:p>
            <a:pPr lvl="1"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Sintesi intratecale di IgG (IgG index)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0"/>
            <a:ext cx="6402387" cy="109855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DISABILITY STATUS SCALE - I</a:t>
            </a:r>
            <a:b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KURTZKE, 1984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74775"/>
            <a:ext cx="68516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0: ESAME NEUROLOGICO NEGATIVO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1: NESSUNA INVALIDITA'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SEGNI CLINICI MINIMI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2: INVALIDITA' MINIMA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3: INVALIDITA' DISCRETA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PIENA AUTONOMIA DEAMBULATORIA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4: INVALIDITA' RELATIVAMENTE GRAVE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AUTONOMIA ED AUTOSUFF. PER 12 ORE/DIE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5: INVALIDITA' GRAVE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DEAMBULAZIONE LIMITATA A POCHI METRI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2700" y="1084263"/>
            <a:ext cx="91201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508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2700" y="6296025"/>
            <a:ext cx="9120188" cy="26988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508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050" y="0"/>
            <a:ext cx="6565900" cy="109855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DISABILITY STATUS SCALE - II</a:t>
            </a:r>
            <a:b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KURTZKE, 1984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654175"/>
            <a:ext cx="62468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6: DEAMBULAZIONE CON APPOGGIO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7: COSTRETTO ALLA SEDIA A ROTELLE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AUTONOMO NEGLI SPOSTAMENTI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8: COSTRETTO A LETTO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USO EFFETTIVO DELLE BRACCIA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9: COSTRETTO A LETTO</a:t>
            </a: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TOTALMENTE PRIVO DI AUTONOMIA</a:t>
            </a:r>
          </a:p>
          <a:p>
            <a:pPr defTabSz="762000" eaLnBrk="0" hangingPunct="0">
              <a:lnSpc>
                <a:spcPct val="67000"/>
              </a:lnSpc>
            </a:pPr>
            <a:endParaRPr lang="it-IT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10: MORTE DOVUTA A SM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2700" y="1084263"/>
            <a:ext cx="91201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508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12700" y="6296025"/>
            <a:ext cx="9120188" cy="26988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508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939800"/>
            <a:ext cx="439896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0"/>
            <a:ext cx="6983413" cy="762000"/>
          </a:xfrm>
          <a:noFill/>
          <a:ln/>
        </p:spPr>
        <p:txBody>
          <a:bodyPr wrap="none" lIns="92075" tIns="46038" rIns="92075" bIns="46038" anchor="t">
            <a:spAutoFit/>
          </a:bodyPr>
          <a:lstStyle/>
          <a:p>
            <a:pPr>
              <a:spcAft>
                <a:spcPct val="67000"/>
              </a:spcAft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 -  DECORSO CLINICO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4213" y="908050"/>
            <a:ext cx="7572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30% FORME BENIGNE: </a:t>
            </a: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deficit neurologici assenti o non disabilitanti</a:t>
            </a:r>
          </a:p>
          <a:p>
            <a:pPr defTabSz="762000" eaLnBrk="0" hangingPunct="0"/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10% FORME MALIGNE:</a:t>
            </a: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comparsa precoce di deficit disabilitanti gravi</a:t>
            </a:r>
          </a:p>
          <a:p>
            <a:pPr defTabSz="762000" eaLnBrk="0" hangingPunct="0">
              <a:lnSpc>
                <a:spcPct val="134000"/>
              </a:lnSpc>
            </a:pP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INDICATORI PROGNOSTICI:</a:t>
            </a: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defTabSz="762000" eaLnBrk="0" hangingPunct="0">
              <a:buFontTx/>
              <a:buChar char="•"/>
            </a:pPr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Regola dei 5 anni di Kurtzke</a:t>
            </a:r>
          </a:p>
          <a:p>
            <a:pPr marL="1143000" lvl="2" defTabSz="762000" eaLnBrk="0" hangingPunct="0">
              <a:buFontTx/>
              <a:buChar char="•"/>
            </a:pPr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Forme progressive primarie</a:t>
            </a:r>
          </a:p>
          <a:p>
            <a:pPr marL="1143000" lvl="2" defTabSz="762000" eaLnBrk="0" hangingPunct="0">
              <a:buFontTx/>
              <a:buChar char="•"/>
            </a:pPr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Gravi segni cerebellari all'esordio</a:t>
            </a:r>
          </a:p>
          <a:p>
            <a:pPr defTabSz="762000" eaLnBrk="0" hangingPunct="0"/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ATTIVITA' DI MALATTIA:</a:t>
            </a:r>
            <a:endParaRPr lang="it-IT" sz="2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 eaLnBrk="0" hangingPunct="0"/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rPr>
              <a:t>l</a:t>
            </a:r>
            <a:r>
              <a:rPr lang="it-IT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0.5-0.7 RECIDIVE/ANNO</a:t>
            </a: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0" y="692150"/>
            <a:ext cx="9120188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744" y="16"/>
              </a:cxn>
              <a:cxn ang="0">
                <a:pos x="5744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745" h="17">
                <a:moveTo>
                  <a:pt x="0" y="16"/>
                </a:moveTo>
                <a:lnTo>
                  <a:pt x="5744" y="16"/>
                </a:lnTo>
                <a:lnTo>
                  <a:pt x="574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12700" y="6296025"/>
            <a:ext cx="9120188" cy="26988"/>
          </a:xfrm>
          <a:custGeom>
            <a:avLst/>
            <a:gdLst/>
            <a:ahLst/>
            <a:cxnLst>
              <a:cxn ang="0">
                <a:pos x="5744" y="16"/>
              </a:cxn>
              <a:cxn ang="0">
                <a:pos x="0" y="16"/>
              </a:cxn>
              <a:cxn ang="0">
                <a:pos x="0" y="0"/>
              </a:cxn>
              <a:cxn ang="0">
                <a:pos x="5744" y="0"/>
              </a:cxn>
              <a:cxn ang="0">
                <a:pos x="5744" y="16"/>
              </a:cxn>
            </a:cxnLst>
            <a:rect l="0" t="0" r="r" b="b"/>
            <a:pathLst>
              <a:path w="5745" h="17">
                <a:moveTo>
                  <a:pt x="5744" y="16"/>
                </a:moveTo>
                <a:lnTo>
                  <a:pt x="0" y="16"/>
                </a:lnTo>
                <a:lnTo>
                  <a:pt x="0" y="0"/>
                </a:lnTo>
                <a:lnTo>
                  <a:pt x="5744" y="0"/>
                </a:lnTo>
                <a:lnTo>
                  <a:pt x="574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700338" y="188913"/>
            <a:ext cx="2962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 - TERAPIA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68538" y="981075"/>
            <a:ext cx="46148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Terapia della recidiva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Cortisonici (dubbia efficacia)</a:t>
            </a:r>
          </a:p>
          <a:p>
            <a:pPr>
              <a:lnSpc>
                <a:spcPct val="110000"/>
              </a:lnSpc>
            </a:pPr>
            <a:endParaRPr lang="it-IT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Prevenzione delle recidive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Beta-interferone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Copolimero</a:t>
            </a:r>
          </a:p>
          <a:p>
            <a:pPr>
              <a:lnSpc>
                <a:spcPct val="110000"/>
              </a:lnSpc>
            </a:pPr>
            <a:endParaRPr lang="it-IT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Trattamento degli esiti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Riabilitazione motoria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Terapia occupazionale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Trattamento sintomatico: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Spasticità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Disturbi sfinterici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Dolori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44575" y="1103313"/>
            <a:ext cx="64944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MS THERAPY - CHARACTERISTICS OF DRUGS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2725" y="2136775"/>
            <a:ext cx="1627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Preparation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82938" y="2136775"/>
            <a:ext cx="758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Dose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384675" y="2136775"/>
            <a:ext cx="1457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Frequency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972175" y="2136775"/>
            <a:ext cx="898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Route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988175" y="213677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IFN Units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04788" y="2166938"/>
            <a:ext cx="2970212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175000" y="2166938"/>
            <a:ext cx="26988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200400" y="2166938"/>
            <a:ext cx="117475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375150" y="2166938"/>
            <a:ext cx="26988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402138" y="2166938"/>
            <a:ext cx="156210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964238" y="2166938"/>
            <a:ext cx="26987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989638" y="2166938"/>
            <a:ext cx="989012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978650" y="2166938"/>
            <a:ext cx="26988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7005638" y="2166938"/>
            <a:ext cx="1419225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12725" y="3157538"/>
            <a:ext cx="202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Betaseron (IFN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128838" y="3157538"/>
            <a:ext cx="338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289175" y="3157538"/>
            <a:ext cx="804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 - 1b)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3182938" y="3157538"/>
            <a:ext cx="673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250 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695700" y="3157538"/>
            <a:ext cx="346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3863975" y="3157538"/>
            <a:ext cx="323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4384675" y="3155950"/>
            <a:ext cx="63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qod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5972175" y="3155950"/>
            <a:ext cx="541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SC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6988175" y="3155950"/>
            <a:ext cx="968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8 MIU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204788" y="3198813"/>
            <a:ext cx="2970212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3175000" y="3198813"/>
            <a:ext cx="12700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3187700" y="3198813"/>
            <a:ext cx="1187450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4375150" y="3198813"/>
            <a:ext cx="12700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4389438" y="3198813"/>
            <a:ext cx="1574800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5964238" y="3198813"/>
            <a:ext cx="12700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5976938" y="3198813"/>
            <a:ext cx="1001712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6978650" y="3198813"/>
            <a:ext cx="12700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992938" y="3198813"/>
            <a:ext cx="1433512" cy="12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212725" y="3663950"/>
            <a:ext cx="1479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Rebif (IFN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1560513" y="3662363"/>
            <a:ext cx="338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1719263" y="3663950"/>
            <a:ext cx="788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 - 1a)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3182938" y="3663950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22  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3621088" y="3662363"/>
            <a:ext cx="346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3789363" y="3663950"/>
            <a:ext cx="323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3182938" y="4168775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44  </a:t>
            </a: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3621088" y="4168775"/>
            <a:ext cx="346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3789363" y="4168775"/>
            <a:ext cx="323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4384675" y="3660775"/>
            <a:ext cx="898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3x/wk</a:t>
            </a: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4384675" y="4165600"/>
            <a:ext cx="898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3x/wk</a:t>
            </a: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5972175" y="3660775"/>
            <a:ext cx="541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SC</a:t>
            </a:r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5972175" y="4165600"/>
            <a:ext cx="541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SC</a:t>
            </a: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6988175" y="3660775"/>
            <a:ext cx="968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6 MIU</a:t>
            </a:r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6988175" y="4165600"/>
            <a:ext cx="1108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12 MIU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212725" y="4675188"/>
            <a:ext cx="17287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Avonex (IFN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1822450" y="4675188"/>
            <a:ext cx="3381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1982788" y="4675188"/>
            <a:ext cx="7889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 - 1a)</a:t>
            </a:r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3182938" y="4675188"/>
            <a:ext cx="60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30  </a:t>
            </a:r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3621088" y="4675188"/>
            <a:ext cx="346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3789363" y="4675188"/>
            <a:ext cx="323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4384675" y="4673600"/>
            <a:ext cx="898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1x/wk</a:t>
            </a: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5972175" y="4673600"/>
            <a:ext cx="557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IM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6988175" y="4673600"/>
            <a:ext cx="968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6 MIU</a:t>
            </a: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212725" y="5178425"/>
            <a:ext cx="2365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Copaxone (Cop-1)</a:t>
            </a:r>
          </a:p>
        </p:txBody>
      </p:sp>
      <p:sp>
        <p:nvSpPr>
          <p:cNvPr id="32828" name="Rectangle 60"/>
          <p:cNvSpPr>
            <a:spLocks noChangeArrowheads="1"/>
          </p:cNvSpPr>
          <p:nvPr/>
        </p:nvSpPr>
        <p:spPr bwMode="auto">
          <a:xfrm>
            <a:off x="3182938" y="5178425"/>
            <a:ext cx="906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20 mg</a:t>
            </a:r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4384675" y="5178425"/>
            <a:ext cx="774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daily</a:t>
            </a:r>
          </a:p>
        </p:txBody>
      </p:sp>
      <p:sp>
        <p:nvSpPr>
          <p:cNvPr id="32830" name="Rectangle 62"/>
          <p:cNvSpPr>
            <a:spLocks noChangeArrowheads="1"/>
          </p:cNvSpPr>
          <p:nvPr/>
        </p:nvSpPr>
        <p:spPr bwMode="auto">
          <a:xfrm>
            <a:off x="5972175" y="5178425"/>
            <a:ext cx="541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SC</a:t>
            </a:r>
          </a:p>
        </p:txBody>
      </p:sp>
      <p:sp>
        <p:nvSpPr>
          <p:cNvPr id="32831" name="Rectangle 63"/>
          <p:cNvSpPr>
            <a:spLocks noChangeArrowheads="1"/>
          </p:cNvSpPr>
          <p:nvPr/>
        </p:nvSpPr>
        <p:spPr bwMode="auto">
          <a:xfrm>
            <a:off x="6988175" y="5178425"/>
            <a:ext cx="27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200" b="1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32832" name="Rectangle 64"/>
          <p:cNvSpPr>
            <a:spLocks noChangeArrowheads="1"/>
          </p:cNvSpPr>
          <p:nvPr/>
        </p:nvSpPr>
        <p:spPr bwMode="auto">
          <a:xfrm>
            <a:off x="204788" y="5738813"/>
            <a:ext cx="2970212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33" name="Rectangle 65"/>
          <p:cNvSpPr>
            <a:spLocks noChangeArrowheads="1"/>
          </p:cNvSpPr>
          <p:nvPr/>
        </p:nvSpPr>
        <p:spPr bwMode="auto">
          <a:xfrm>
            <a:off x="3175000" y="5738813"/>
            <a:ext cx="26988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3200400" y="5738813"/>
            <a:ext cx="117475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35" name="Rectangle 67"/>
          <p:cNvSpPr>
            <a:spLocks noChangeArrowheads="1"/>
          </p:cNvSpPr>
          <p:nvPr/>
        </p:nvSpPr>
        <p:spPr bwMode="auto">
          <a:xfrm>
            <a:off x="4375150" y="5738813"/>
            <a:ext cx="26988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4402138" y="5738813"/>
            <a:ext cx="156210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37" name="Rectangle 69"/>
          <p:cNvSpPr>
            <a:spLocks noChangeArrowheads="1"/>
          </p:cNvSpPr>
          <p:nvPr/>
        </p:nvSpPr>
        <p:spPr bwMode="auto">
          <a:xfrm>
            <a:off x="5964238" y="5738813"/>
            <a:ext cx="26987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5989638" y="5738813"/>
            <a:ext cx="989012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39" name="Rectangle 71"/>
          <p:cNvSpPr>
            <a:spLocks noChangeArrowheads="1"/>
          </p:cNvSpPr>
          <p:nvPr/>
        </p:nvSpPr>
        <p:spPr bwMode="auto">
          <a:xfrm>
            <a:off x="6978650" y="5738813"/>
            <a:ext cx="26988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840" name="Rectangle 72"/>
          <p:cNvSpPr>
            <a:spLocks noChangeArrowheads="1"/>
          </p:cNvSpPr>
          <p:nvPr/>
        </p:nvSpPr>
        <p:spPr bwMode="auto">
          <a:xfrm>
            <a:off x="7005638" y="5738813"/>
            <a:ext cx="1419225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8913"/>
            <a:ext cx="8172450" cy="6127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7213" y="1981200"/>
            <a:ext cx="548798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7991475" cy="5981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8913"/>
            <a:ext cx="7324725" cy="5475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9156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620713"/>
            <a:ext cx="5657850" cy="4243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836613"/>
            <a:ext cx="6513512" cy="4868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2450" y="1981200"/>
            <a:ext cx="549751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3538" y="654050"/>
            <a:ext cx="8453437" cy="8191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33388" y="661988"/>
            <a:ext cx="833437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163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it-IT" sz="4700" b="1">
                <a:solidFill>
                  <a:srgbClr val="FFFF00"/>
                </a:solidFill>
                <a:latin typeface="Arial" charset="0"/>
              </a:rPr>
              <a:t>MALATTIE </a:t>
            </a:r>
            <a:r>
              <a:rPr lang="it-IT" sz="4400" b="1">
                <a:solidFill>
                  <a:srgbClr val="FFFF00"/>
                </a:solidFill>
                <a:latin typeface="Arial" charset="0"/>
              </a:rPr>
              <a:t>DISMIELINIZZANTI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3675" y="2317750"/>
            <a:ext cx="3938588" cy="41465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97400" y="2317750"/>
            <a:ext cx="4314825" cy="41465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3250" y="2371725"/>
            <a:ext cx="2932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MIELINA CENTRALE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705350" y="2371725"/>
            <a:ext cx="3925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MIELINA CENTRALE E PER.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09550" y="3036888"/>
            <a:ext cx="38782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ADRENOLEUCODISTROFIA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8600" y="3738563"/>
            <a:ext cx="3040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DEG. SPONGIFORME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28600" y="4497388"/>
            <a:ext cx="36147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PELIZEUS MERZBACHER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8600" y="51435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M. DI ALEXANDER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28600" y="5808663"/>
            <a:ext cx="2201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MISCELLANEA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326063" y="3184525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LEUCODISTROFIA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345113" y="3517900"/>
            <a:ext cx="2682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METACROMATICA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383213" y="4700588"/>
            <a:ext cx="2667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245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LEUCODISTROFIA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402263" y="5033963"/>
            <a:ext cx="16748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245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GLOBOIDE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175250" y="4681538"/>
            <a:ext cx="292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245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119688" y="3184525"/>
            <a:ext cx="292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696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187325" y="2847975"/>
            <a:ext cx="39719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01" y="0"/>
              </a:cxn>
            </a:cxnLst>
            <a:rect l="0" t="0" r="r" b="b"/>
            <a:pathLst>
              <a:path w="2502" h="1">
                <a:moveTo>
                  <a:pt x="0" y="0"/>
                </a:moveTo>
                <a:lnTo>
                  <a:pt x="2501" y="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>
            <a:off x="4610100" y="2847975"/>
            <a:ext cx="43100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14" y="0"/>
              </a:cxn>
            </a:cxnLst>
            <a:rect l="0" t="0" r="r" b="b"/>
            <a:pathLst>
              <a:path w="2715" h="1">
                <a:moveTo>
                  <a:pt x="0" y="0"/>
                </a:moveTo>
                <a:lnTo>
                  <a:pt x="2714" y="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22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532813" cy="6365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36513"/>
            <a:ext cx="93043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42863"/>
            <a:ext cx="9304338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25400"/>
            <a:ext cx="92583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31750"/>
            <a:ext cx="92583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49213"/>
            <a:ext cx="92583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42863"/>
            <a:ext cx="9304338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31750"/>
            <a:ext cx="9304338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60325"/>
            <a:ext cx="930433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49213"/>
            <a:ext cx="9304338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3538" y="930275"/>
            <a:ext cx="8453437" cy="8191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3375" y="938213"/>
            <a:ext cx="850741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163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it-IT" sz="4700" b="1">
                <a:solidFill>
                  <a:srgbClr val="FFFF00"/>
                </a:solidFill>
                <a:latin typeface="Arial" charset="0"/>
              </a:rPr>
              <a:t>MALATTIE DEMIELINIZZANTI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84725" y="3074988"/>
            <a:ext cx="3938588" cy="276066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56163" y="3360738"/>
            <a:ext cx="375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43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DEMIELINIZZAZIONE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502275" y="4192588"/>
            <a:ext cx="255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43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PERIASSIALE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99138" y="5097463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43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PRIMARIA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" y="3074988"/>
            <a:ext cx="3938588" cy="276066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66738" y="3230563"/>
            <a:ext cx="375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918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DEMIELINIZZAZIONE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66738" y="3730625"/>
            <a:ext cx="2792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918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SECONDARIA :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66738" y="4579938"/>
            <a:ext cx="294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918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WALLERIANA O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66738" y="5172075"/>
            <a:ext cx="3148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9187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NEURONOLITICA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42863"/>
            <a:ext cx="9304338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36513"/>
            <a:ext cx="9258300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42863"/>
            <a:ext cx="9304338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36513"/>
            <a:ext cx="93043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411413" y="1484313"/>
            <a:ext cx="288925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49213"/>
            <a:ext cx="92583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53975"/>
            <a:ext cx="9304338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49213"/>
            <a:ext cx="9304338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49213"/>
            <a:ext cx="9304338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53975"/>
            <a:ext cx="9304338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720090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0350"/>
            <a:ext cx="4433887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63538" y="376238"/>
            <a:ext cx="8453437" cy="8191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3538" y="1762125"/>
            <a:ext cx="3373437" cy="2206625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462588" y="1762125"/>
            <a:ext cx="3373437" cy="2206625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81638" y="4460875"/>
            <a:ext cx="3373437" cy="2206625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6075" y="4441825"/>
            <a:ext cx="3373438" cy="2206625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06425" y="450850"/>
            <a:ext cx="772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939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DEMIELINIZZAZIONI PRIMARIE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54063" y="2922588"/>
            <a:ext cx="23256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INFETTIVE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399213" y="1905000"/>
            <a:ext cx="1651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CAUSE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042025" y="2922588"/>
            <a:ext cx="23272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TOSSICHE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130300" y="4824413"/>
            <a:ext cx="1651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CAUSE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54025" y="5602288"/>
            <a:ext cx="32575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METABOLICHE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834063" y="4751388"/>
            <a:ext cx="28844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IDIOPATICHE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394450" y="5254625"/>
            <a:ext cx="16271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FORSE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770563" y="5740400"/>
            <a:ext cx="29083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AUTOIMMUNI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074738" y="1960563"/>
            <a:ext cx="1651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it-IT" sz="3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16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 DI DEMIELINIZZAZIONE PRIMARIA DEL SISTEMA NERVOSO CENTRALE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1020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INFETTIVE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47675" y="2781300"/>
            <a:ext cx="962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TOSSICHE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68313" y="4005263"/>
            <a:ext cx="1604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DISMETABOLICHE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47675" y="566102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IDIOPATICHE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563938" y="836613"/>
            <a:ext cx="3619500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Leucoencefaliti: Borrelia etc.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Leucoencefalopatia Progressiva Multifocale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Panencefalite sclerosante subacuta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Mielopatia vacuolare da HIV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635375" y="2565400"/>
            <a:ext cx="291623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Chimiche: tiocianati, esaclorofene.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Fisiche: raggi X, calore.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708400" y="3789363"/>
            <a:ext cx="2851150" cy="65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Mielinolisi centrale pontina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Malattia di Marchiafava Bignami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779838" y="5589588"/>
            <a:ext cx="1471612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it-IT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Sclerosi multipla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476375" y="1412875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403350" y="2924175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051050" y="414972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692275" y="5805488"/>
            <a:ext cx="1871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FF3300"/>
    </a:accent2>
    <a:accent3>
      <a:srgbClr val="FFFFFF"/>
    </a:accent3>
    <a:accent4>
      <a:srgbClr val="000000"/>
    </a:accent4>
    <a:accent5>
      <a:srgbClr val="AAE2CA"/>
    </a:accent5>
    <a:accent6>
      <a:srgbClr val="E72D00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932</Words>
  <Application>Microsoft Office PowerPoint</Application>
  <PresentationFormat>Presentazione su schermo (4:3)</PresentationFormat>
  <Paragraphs>305</Paragraphs>
  <Slides>58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4" baseType="lpstr">
      <vt:lpstr>Times New Roman</vt:lpstr>
      <vt:lpstr>Arial</vt:lpstr>
      <vt:lpstr>Monotype Sorts</vt:lpstr>
      <vt:lpstr>Symbol</vt:lpstr>
      <vt:lpstr>Struttura predefinita</vt:lpstr>
      <vt:lpstr>Grafico di Microsoft Graph 2000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DEMIELINIZZAZIONE PRIMARIA FORME IDIOPATICHE (AUTOIMMUNI)</vt:lpstr>
      <vt:lpstr>DEMIELINIZZAZIONE PRIMARIA FORME IDIOPATICHE (AUTOIMMUNI)</vt:lpstr>
      <vt:lpstr>NEURITE OTTICA</vt:lpstr>
      <vt:lpstr>MIELITE TRASVERSA</vt:lpstr>
      <vt:lpstr>DEMIELINIZZAZIONE PRIMARIA FORME IDIOPATICHE (AUTOIMMUNI)</vt:lpstr>
      <vt:lpstr>SM : DATI EPIDEMIOLOGICI</vt:lpstr>
      <vt:lpstr>Diapositiva 16</vt:lpstr>
      <vt:lpstr>Diapositiva 17</vt:lpstr>
      <vt:lpstr>Diapositiva 18</vt:lpstr>
      <vt:lpstr>SCLEROSI MULTIPLA: FORME CLINICHE</vt:lpstr>
      <vt:lpstr>Diapositiva 20</vt:lpstr>
      <vt:lpstr>Diapositiva 21</vt:lpstr>
      <vt:lpstr>MIGLIORAMENTO O REMISSIONE DOPO UNA RECIDIVA</vt:lpstr>
      <vt:lpstr>SINTOMI INIZIALI NELLA SM PATY, 1984</vt:lpstr>
      <vt:lpstr>DEFICIT NEUROLOGICI NELLA SM KURTZKE, 1956</vt:lpstr>
      <vt:lpstr>Diapositiva 25</vt:lpstr>
      <vt:lpstr>Diapositiva 26</vt:lpstr>
      <vt:lpstr>Diapositiva 27</vt:lpstr>
      <vt:lpstr>DISABILITY STATUS SCALE - I KURTZKE, 1984</vt:lpstr>
      <vt:lpstr>DISABILITY STATUS SCALE - II KURTZKE, 1984</vt:lpstr>
      <vt:lpstr>SM -  DECORSO CLINICO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Company>Fktneuro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Prencipe</dc:creator>
  <cp:lastModifiedBy>utente01</cp:lastModifiedBy>
  <cp:revision>26</cp:revision>
  <dcterms:created xsi:type="dcterms:W3CDTF">2002-12-05T06:12:38Z</dcterms:created>
  <dcterms:modified xsi:type="dcterms:W3CDTF">2014-11-22T09:00:20Z</dcterms:modified>
</cp:coreProperties>
</file>