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78" r:id="rId3"/>
    <p:sldId id="260" r:id="rId4"/>
    <p:sldId id="262" r:id="rId5"/>
    <p:sldId id="263" r:id="rId6"/>
    <p:sldId id="264" r:id="rId7"/>
    <p:sldId id="273" r:id="rId8"/>
    <p:sldId id="265" r:id="rId9"/>
    <p:sldId id="266" r:id="rId10"/>
    <p:sldId id="267" r:id="rId11"/>
    <p:sldId id="268" r:id="rId12"/>
    <p:sldId id="269" r:id="rId13"/>
    <p:sldId id="270" r:id="rId14"/>
    <p:sldId id="272" r:id="rId15"/>
    <p:sldId id="274" r:id="rId16"/>
    <p:sldId id="277" r:id="rId17"/>
    <p:sldId id="276"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96610" autoAdjust="0"/>
  </p:normalViewPr>
  <p:slideViewPr>
    <p:cSldViewPr>
      <p:cViewPr>
        <p:scale>
          <a:sx n="70" d="100"/>
          <a:sy n="70" d="100"/>
        </p:scale>
        <p:origin x="-1140" y="-108"/>
      </p:cViewPr>
      <p:guideLst>
        <p:guide orient="horz" pos="2160"/>
        <p:guide pos="2880"/>
      </p:guideLst>
    </p:cSldViewPr>
  </p:slideViewPr>
  <p:outlineViewPr>
    <p:cViewPr>
      <p:scale>
        <a:sx n="33" d="100"/>
        <a:sy n="33" d="100"/>
      </p:scale>
      <p:origin x="222"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088CD6-E849-4C16-BA47-4EEE5B041FC0}" type="datetimeFigureOut">
              <a:rPr lang="it-IT" smtClean="0"/>
              <a:pPr/>
              <a:t>30/01/2015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9C6AB2-6B20-4455-BDF5-256FF295132B}"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E29EDE6-B96B-43B1-9DDD-2F2A336B757B}" type="datetime1">
              <a:rPr lang="it-IT" smtClean="0"/>
              <a:pPr/>
              <a:t>30/01/2015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D461491-9A91-4815-9534-5AC08B578FC7}" type="datetime1">
              <a:rPr lang="it-IT" smtClean="0"/>
              <a:pPr/>
              <a:t>30/01/2015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04B4D63-F5D3-4DDD-8F00-1D377371852D}" type="datetime1">
              <a:rPr lang="it-IT" smtClean="0"/>
              <a:pPr/>
              <a:t>30/01/2015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4FED5BA-5CC0-48C2-917C-923E971B2A51}" type="datetime1">
              <a:rPr lang="it-IT" smtClean="0"/>
              <a:pPr/>
              <a:t>30/01/2015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8431398-BCA7-47AE-AF4C-AD3E050E6201}" type="datetime1">
              <a:rPr lang="it-IT" smtClean="0"/>
              <a:pPr/>
              <a:t>30/01/2015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4274BD0-90EB-40D0-8D2C-E12AFDEAA566}" type="datetime1">
              <a:rPr lang="it-IT" smtClean="0"/>
              <a:pPr/>
              <a:t>30/01/2015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623B3AA-10F7-4A72-90D8-E0D85FB3DCD7}" type="datetime1">
              <a:rPr lang="it-IT" smtClean="0"/>
              <a:pPr/>
              <a:t>30/01/2015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F34FBB4-A1E5-4923-8BC4-5617B3D4B5AA}" type="datetime1">
              <a:rPr lang="it-IT" smtClean="0"/>
              <a:pPr/>
              <a:t>30/01/2015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7C3D83B-CE4C-4BF7-8195-9D79066B8DAE}" type="datetime1">
              <a:rPr lang="it-IT" smtClean="0"/>
              <a:pPr/>
              <a:t>30/01/2015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F1B13EE-F20B-4846-9E59-2EC429810AAA}" type="datetime1">
              <a:rPr lang="it-IT" smtClean="0"/>
              <a:pPr/>
              <a:t>30/01/2015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6034A2C-D6AA-4DFB-B657-0C3DA80F027A}" type="datetime1">
              <a:rPr lang="it-IT" smtClean="0"/>
              <a:pPr/>
              <a:t>30/01/2015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365E5-A4C5-4B68-8BC2-B5C7051EA7D1}" type="datetime1">
              <a:rPr lang="it-IT" smtClean="0"/>
              <a:pPr/>
              <a:t>30/01/2015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tiff"/><Relationship Id="rId1" Type="http://schemas.openxmlformats.org/officeDocument/2006/relationships/slideLayout" Target="../slideLayouts/slideLayout4.xml"/><Relationship Id="rId5" Type="http://schemas.openxmlformats.org/officeDocument/2006/relationships/image" Target="../media/image22.jpeg"/><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6.png"/><Relationship Id="rId7" Type="http://schemas.openxmlformats.org/officeDocument/2006/relationships/image" Target="../media/image14.jpe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7.jpe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835696" y="3356992"/>
            <a:ext cx="5949950" cy="1470025"/>
          </a:xfrm>
        </p:spPr>
        <p:txBody>
          <a:bodyPr>
            <a:noAutofit/>
          </a:bodyPr>
          <a:lstStyle/>
          <a:p>
            <a:pPr eaLnBrk="1" hangingPunct="1"/>
            <a:r>
              <a:rPr lang="it-IT" sz="2600" b="1" dirty="0" smtClean="0">
                <a:solidFill>
                  <a:srgbClr val="00B0F0"/>
                </a:solidFill>
                <a:latin typeface="Tahoma" pitchFamily="34" charset="0"/>
              </a:rPr>
              <a:t>INFLUENZA DEI CONTRACCETTIVI ORALI SULLE ASIMMETRIE FUNZIONALI CEREBRALI</a:t>
            </a:r>
          </a:p>
        </p:txBody>
      </p:sp>
      <p:sp>
        <p:nvSpPr>
          <p:cNvPr id="16387" name="Text Box 4"/>
          <p:cNvSpPr txBox="1">
            <a:spLocks noChangeArrowheads="1"/>
          </p:cNvSpPr>
          <p:nvPr/>
        </p:nvSpPr>
        <p:spPr bwMode="auto">
          <a:xfrm>
            <a:off x="2771800" y="6309320"/>
            <a:ext cx="4104456" cy="369332"/>
          </a:xfrm>
          <a:prstGeom prst="rect">
            <a:avLst/>
          </a:prstGeom>
          <a:noFill/>
          <a:ln w="9525">
            <a:noFill/>
            <a:miter lim="800000"/>
            <a:headEnd/>
            <a:tailEnd/>
          </a:ln>
        </p:spPr>
        <p:txBody>
          <a:bodyPr wrap="square">
            <a:spAutoFit/>
          </a:bodyPr>
          <a:lstStyle/>
          <a:p>
            <a:pPr algn="ctr" eaLnBrk="1" hangingPunct="1">
              <a:spcBef>
                <a:spcPct val="50000"/>
              </a:spcBef>
            </a:pPr>
            <a:r>
              <a:rPr lang="it-IT" dirty="0" smtClean="0">
                <a:solidFill>
                  <a:schemeClr val="accent1"/>
                </a:solidFill>
                <a:latin typeface="Tahoma" pitchFamily="34" charset="0"/>
              </a:rPr>
              <a:t>ANNO ACCADEMICO 2010 </a:t>
            </a:r>
            <a:r>
              <a:rPr lang="it-IT" dirty="0">
                <a:solidFill>
                  <a:schemeClr val="accent1"/>
                </a:solidFill>
                <a:latin typeface="Tahoma" pitchFamily="34" charset="0"/>
              </a:rPr>
              <a:t>- 2011</a:t>
            </a:r>
          </a:p>
        </p:txBody>
      </p:sp>
      <p:sp>
        <p:nvSpPr>
          <p:cNvPr id="16388" name="Text Box 5"/>
          <p:cNvSpPr txBox="1">
            <a:spLocks noChangeArrowheads="1"/>
          </p:cNvSpPr>
          <p:nvPr/>
        </p:nvSpPr>
        <p:spPr bwMode="auto">
          <a:xfrm>
            <a:off x="468313" y="4292600"/>
            <a:ext cx="3527425" cy="366713"/>
          </a:xfrm>
          <a:prstGeom prst="rect">
            <a:avLst/>
          </a:prstGeom>
          <a:noFill/>
          <a:ln w="9525">
            <a:noFill/>
            <a:miter lim="800000"/>
            <a:headEnd/>
            <a:tailEnd/>
          </a:ln>
        </p:spPr>
        <p:txBody>
          <a:bodyPr>
            <a:spAutoFit/>
          </a:bodyPr>
          <a:lstStyle/>
          <a:p>
            <a:pPr eaLnBrk="1" hangingPunct="1">
              <a:spcBef>
                <a:spcPct val="50000"/>
              </a:spcBef>
            </a:pPr>
            <a:endParaRPr lang="it-IT"/>
          </a:p>
        </p:txBody>
      </p:sp>
      <p:sp>
        <p:nvSpPr>
          <p:cNvPr id="16389" name="Text Box 6"/>
          <p:cNvSpPr txBox="1">
            <a:spLocks noChangeArrowheads="1"/>
          </p:cNvSpPr>
          <p:nvPr/>
        </p:nvSpPr>
        <p:spPr bwMode="auto">
          <a:xfrm>
            <a:off x="323528" y="4797152"/>
            <a:ext cx="4608512" cy="1323439"/>
          </a:xfrm>
          <a:prstGeom prst="rect">
            <a:avLst/>
          </a:prstGeom>
          <a:noFill/>
          <a:ln w="9525">
            <a:noFill/>
            <a:miter lim="800000"/>
            <a:headEnd/>
            <a:tailEnd/>
          </a:ln>
        </p:spPr>
        <p:txBody>
          <a:bodyPr wrap="square">
            <a:spAutoFit/>
          </a:bodyPr>
          <a:lstStyle/>
          <a:p>
            <a:pPr eaLnBrk="1" hangingPunct="1"/>
            <a:r>
              <a:rPr lang="it-IT" sz="1600" b="1" dirty="0">
                <a:solidFill>
                  <a:schemeClr val="tx2"/>
                </a:solidFill>
                <a:latin typeface="Tahoma" pitchFamily="34" charset="0"/>
              </a:rPr>
              <a:t>Relatore:</a:t>
            </a:r>
          </a:p>
          <a:p>
            <a:pPr eaLnBrk="1" hangingPunct="1"/>
            <a:r>
              <a:rPr lang="it-IT" sz="1600" b="1" dirty="0">
                <a:solidFill>
                  <a:schemeClr val="tx2"/>
                </a:solidFill>
                <a:latin typeface="Tahoma" pitchFamily="34" charset="0"/>
              </a:rPr>
              <a:t>Chiar.mo Prof. Ettore CICINELLI</a:t>
            </a:r>
          </a:p>
          <a:p>
            <a:pPr eaLnBrk="1" hangingPunct="1"/>
            <a:endParaRPr lang="it-IT" sz="1600" b="1" dirty="0">
              <a:solidFill>
                <a:schemeClr val="tx2"/>
              </a:solidFill>
              <a:latin typeface="Tahoma" pitchFamily="34" charset="0"/>
            </a:endParaRPr>
          </a:p>
          <a:p>
            <a:pPr eaLnBrk="1" hangingPunct="1"/>
            <a:r>
              <a:rPr lang="it-IT" sz="1600" b="1" dirty="0">
                <a:solidFill>
                  <a:schemeClr val="tx2"/>
                </a:solidFill>
                <a:latin typeface="Tahoma" pitchFamily="34" charset="0"/>
              </a:rPr>
              <a:t>Correlatore:</a:t>
            </a:r>
          </a:p>
          <a:p>
            <a:pPr eaLnBrk="1" hangingPunct="1"/>
            <a:r>
              <a:rPr lang="it-IT" sz="1600" b="1" dirty="0" err="1" smtClean="0">
                <a:solidFill>
                  <a:schemeClr val="tx2"/>
                </a:solidFill>
                <a:latin typeface="Tahoma" pitchFamily="34" charset="0"/>
              </a:rPr>
              <a:t>Chiar.ma</a:t>
            </a:r>
            <a:r>
              <a:rPr lang="it-IT" sz="1600" b="1" dirty="0" smtClean="0">
                <a:solidFill>
                  <a:schemeClr val="tx2"/>
                </a:solidFill>
                <a:latin typeface="Tahoma" pitchFamily="34" charset="0"/>
              </a:rPr>
              <a:t> Prof.ssa Marina DE TOMMASO</a:t>
            </a:r>
            <a:endParaRPr lang="it-IT" sz="1600" b="1" dirty="0">
              <a:solidFill>
                <a:schemeClr val="tx2"/>
              </a:solidFill>
              <a:latin typeface="Tahoma" pitchFamily="34" charset="0"/>
            </a:endParaRPr>
          </a:p>
        </p:txBody>
      </p:sp>
      <p:sp>
        <p:nvSpPr>
          <p:cNvPr id="16390" name="Text Box 7"/>
          <p:cNvSpPr txBox="1">
            <a:spLocks noChangeArrowheads="1"/>
          </p:cNvSpPr>
          <p:nvPr/>
        </p:nvSpPr>
        <p:spPr bwMode="auto">
          <a:xfrm>
            <a:off x="6084168" y="5373216"/>
            <a:ext cx="2592388" cy="641350"/>
          </a:xfrm>
          <a:prstGeom prst="rect">
            <a:avLst/>
          </a:prstGeom>
          <a:noFill/>
          <a:ln w="9525">
            <a:noFill/>
            <a:miter lim="800000"/>
            <a:headEnd/>
            <a:tailEnd/>
          </a:ln>
        </p:spPr>
        <p:txBody>
          <a:bodyPr>
            <a:spAutoFit/>
          </a:bodyPr>
          <a:lstStyle/>
          <a:p>
            <a:pPr eaLnBrk="1" hangingPunct="1"/>
            <a:r>
              <a:rPr lang="it-IT" dirty="0">
                <a:solidFill>
                  <a:schemeClr val="tx2"/>
                </a:solidFill>
                <a:latin typeface="Tahoma" pitchFamily="34" charset="0"/>
              </a:rPr>
              <a:t>Laureanda:</a:t>
            </a:r>
            <a:endParaRPr lang="it-IT" b="1" dirty="0">
              <a:solidFill>
                <a:schemeClr val="tx2"/>
              </a:solidFill>
              <a:latin typeface="Tahoma" pitchFamily="34" charset="0"/>
            </a:endParaRPr>
          </a:p>
          <a:p>
            <a:pPr eaLnBrk="1" hangingPunct="1"/>
            <a:r>
              <a:rPr lang="it-IT" b="1" dirty="0">
                <a:solidFill>
                  <a:schemeClr val="tx2"/>
                </a:solidFill>
                <a:latin typeface="Tahoma" pitchFamily="34" charset="0"/>
              </a:rPr>
              <a:t>Silvana TARRICONE</a:t>
            </a:r>
          </a:p>
        </p:txBody>
      </p:sp>
      <p:sp>
        <p:nvSpPr>
          <p:cNvPr id="16391" name="Text Box 8"/>
          <p:cNvSpPr txBox="1">
            <a:spLocks noChangeArrowheads="1"/>
          </p:cNvSpPr>
          <p:nvPr/>
        </p:nvSpPr>
        <p:spPr bwMode="auto">
          <a:xfrm>
            <a:off x="1619672" y="188640"/>
            <a:ext cx="7272808" cy="3108543"/>
          </a:xfrm>
          <a:prstGeom prst="rect">
            <a:avLst/>
          </a:prstGeom>
          <a:noFill/>
          <a:ln w="9525">
            <a:noFill/>
            <a:miter lim="800000"/>
            <a:headEnd/>
            <a:tailEnd/>
          </a:ln>
        </p:spPr>
        <p:txBody>
          <a:bodyPr wrap="square">
            <a:spAutoFit/>
          </a:bodyPr>
          <a:lstStyle/>
          <a:p>
            <a:pPr algn="ctr" eaLnBrk="1" hangingPunct="1"/>
            <a:r>
              <a:rPr lang="it-IT" sz="2500" b="1" dirty="0" smtClean="0">
                <a:solidFill>
                  <a:srgbClr val="C00000"/>
                </a:solidFill>
                <a:latin typeface="Tahoma" pitchFamily="34" charset="0"/>
              </a:rPr>
              <a:t>UNIVERSITÁ DEGLI STUDI </a:t>
            </a:r>
            <a:r>
              <a:rPr lang="it-IT" sz="2500" b="1" dirty="0" err="1" smtClean="0">
                <a:solidFill>
                  <a:srgbClr val="C00000"/>
                </a:solidFill>
                <a:latin typeface="Tahoma" pitchFamily="34" charset="0"/>
              </a:rPr>
              <a:t>DI</a:t>
            </a:r>
            <a:r>
              <a:rPr lang="it-IT" sz="2500" b="1" dirty="0" smtClean="0">
                <a:solidFill>
                  <a:srgbClr val="C00000"/>
                </a:solidFill>
                <a:latin typeface="Tahoma" pitchFamily="34" charset="0"/>
              </a:rPr>
              <a:t> BARI</a:t>
            </a:r>
          </a:p>
          <a:p>
            <a:pPr algn="ctr" eaLnBrk="1" hangingPunct="1"/>
            <a:r>
              <a:rPr lang="it-IT" sz="2500" b="1" dirty="0" smtClean="0">
                <a:solidFill>
                  <a:srgbClr val="C00000"/>
                </a:solidFill>
                <a:latin typeface="Tahoma" pitchFamily="34" charset="0"/>
              </a:rPr>
              <a:t> FACOLTÁ </a:t>
            </a:r>
            <a:r>
              <a:rPr lang="it-IT" sz="2500" b="1" dirty="0" err="1" smtClean="0">
                <a:solidFill>
                  <a:srgbClr val="C00000"/>
                </a:solidFill>
                <a:latin typeface="Tahoma" pitchFamily="34" charset="0"/>
              </a:rPr>
              <a:t>DI</a:t>
            </a:r>
            <a:r>
              <a:rPr lang="it-IT" sz="2500" b="1" dirty="0" smtClean="0">
                <a:solidFill>
                  <a:srgbClr val="C00000"/>
                </a:solidFill>
                <a:latin typeface="Tahoma" pitchFamily="34" charset="0"/>
              </a:rPr>
              <a:t> MEDICINA E CHIRURGIA</a:t>
            </a:r>
          </a:p>
          <a:p>
            <a:pPr algn="ctr" eaLnBrk="1" hangingPunct="1"/>
            <a:endParaRPr lang="it-IT" sz="2400" b="1" dirty="0" smtClean="0">
              <a:solidFill>
                <a:srgbClr val="C00000"/>
              </a:solidFill>
              <a:latin typeface="Tahoma" pitchFamily="34" charset="0"/>
            </a:endParaRPr>
          </a:p>
          <a:p>
            <a:pPr algn="ctr" eaLnBrk="1" hangingPunct="1"/>
            <a:r>
              <a:rPr lang="it-IT" sz="2000" b="1" dirty="0" smtClean="0">
                <a:solidFill>
                  <a:srgbClr val="C00000"/>
                </a:solidFill>
                <a:latin typeface="Tahoma" pitchFamily="34" charset="0"/>
              </a:rPr>
              <a:t>ISTITUTO </a:t>
            </a:r>
            <a:r>
              <a:rPr lang="it-IT" sz="2000" b="1" dirty="0" err="1">
                <a:solidFill>
                  <a:srgbClr val="C00000"/>
                </a:solidFill>
                <a:latin typeface="Tahoma" pitchFamily="34" charset="0"/>
              </a:rPr>
              <a:t>DI</a:t>
            </a:r>
            <a:r>
              <a:rPr lang="it-IT" sz="2000" b="1" dirty="0">
                <a:solidFill>
                  <a:srgbClr val="C00000"/>
                </a:solidFill>
                <a:latin typeface="Tahoma" pitchFamily="34" charset="0"/>
              </a:rPr>
              <a:t> OSTETRICIA E GINECOLOGIA III </a:t>
            </a:r>
            <a:endParaRPr lang="it-IT" sz="2000" b="1" dirty="0" smtClean="0">
              <a:solidFill>
                <a:srgbClr val="C00000"/>
              </a:solidFill>
              <a:latin typeface="Tahoma" pitchFamily="34" charset="0"/>
            </a:endParaRPr>
          </a:p>
          <a:p>
            <a:pPr algn="ctr" eaLnBrk="1" hangingPunct="1"/>
            <a:r>
              <a:rPr lang="it-IT" b="1" dirty="0" smtClean="0">
                <a:solidFill>
                  <a:srgbClr val="C00000"/>
                </a:solidFill>
                <a:latin typeface="Tahoma" pitchFamily="34" charset="0"/>
              </a:rPr>
              <a:t>in collaborazione con il  </a:t>
            </a:r>
          </a:p>
          <a:p>
            <a:pPr algn="ctr" eaLnBrk="1" hangingPunct="1"/>
            <a:r>
              <a:rPr lang="it-IT" b="1" dirty="0" smtClean="0">
                <a:solidFill>
                  <a:srgbClr val="C00000"/>
                </a:solidFill>
                <a:latin typeface="Tahoma" pitchFamily="34" charset="0"/>
              </a:rPr>
              <a:t>DIPARTIMENTO </a:t>
            </a:r>
            <a:r>
              <a:rPr lang="it-IT" b="1" dirty="0" err="1" smtClean="0">
                <a:solidFill>
                  <a:srgbClr val="C00000"/>
                </a:solidFill>
                <a:latin typeface="Tahoma" pitchFamily="34" charset="0"/>
              </a:rPr>
              <a:t>DI</a:t>
            </a:r>
            <a:r>
              <a:rPr lang="it-IT" b="1" dirty="0" smtClean="0">
                <a:solidFill>
                  <a:srgbClr val="C00000"/>
                </a:solidFill>
                <a:latin typeface="Tahoma" pitchFamily="34" charset="0"/>
              </a:rPr>
              <a:t> SCIENZE NEUROLOGICHE E PSICHIATRICHE</a:t>
            </a:r>
            <a:endParaRPr lang="it-IT" b="1" dirty="0">
              <a:solidFill>
                <a:srgbClr val="C00000"/>
              </a:solidFill>
              <a:latin typeface="Tahoma" pitchFamily="34" charset="0"/>
            </a:endParaRPr>
          </a:p>
          <a:p>
            <a:pPr algn="ctr" eaLnBrk="1" hangingPunct="1"/>
            <a:endParaRPr lang="it-IT" sz="2400" b="1" dirty="0">
              <a:latin typeface="Tahoma" pitchFamily="34" charset="0"/>
            </a:endParaRPr>
          </a:p>
          <a:p>
            <a:pPr algn="ctr" eaLnBrk="1" hangingPunct="1"/>
            <a:endParaRPr lang="it-IT" sz="2400" b="1" dirty="0">
              <a:latin typeface="Tahoma" pitchFamily="34" charset="0"/>
            </a:endParaRPr>
          </a:p>
        </p:txBody>
      </p:sp>
      <p:pic>
        <p:nvPicPr>
          <p:cNvPr id="16392" name="Picture 9" descr="uniba_logo"/>
          <p:cNvPicPr>
            <a:picLocks noChangeAspect="1" noChangeArrowheads="1"/>
          </p:cNvPicPr>
          <p:nvPr/>
        </p:nvPicPr>
        <p:blipFill>
          <a:blip r:embed="rId3" cstate="print"/>
          <a:srcRect/>
          <a:stretch>
            <a:fillRect/>
          </a:stretch>
        </p:blipFill>
        <p:spPr bwMode="auto">
          <a:xfrm>
            <a:off x="179512" y="188640"/>
            <a:ext cx="1584176" cy="1604392"/>
          </a:xfrm>
          <a:prstGeom prst="rect">
            <a:avLst/>
          </a:prstGeom>
          <a:noFill/>
          <a:ln w="9525">
            <a:noFill/>
            <a:miter lim="800000"/>
            <a:headEnd/>
            <a:tailEnd/>
          </a:ln>
        </p:spPr>
      </p:pic>
      <p:sp>
        <p:nvSpPr>
          <p:cNvPr id="9" name="Line 4"/>
          <p:cNvSpPr>
            <a:spLocks noChangeShapeType="1"/>
          </p:cNvSpPr>
          <p:nvPr/>
        </p:nvSpPr>
        <p:spPr bwMode="auto">
          <a:xfrm flipV="1">
            <a:off x="0" y="2564904"/>
            <a:ext cx="9144000" cy="0"/>
          </a:xfrm>
          <a:prstGeom prst="line">
            <a:avLst/>
          </a:prstGeom>
          <a:noFill/>
          <a:ln w="50800">
            <a:solidFill>
              <a:schemeClr val="tx2"/>
            </a:solidFill>
            <a:round/>
            <a:headEnd/>
            <a:tailEnd/>
          </a:ln>
        </p:spPr>
        <p:txBody>
          <a:bodyPr/>
          <a:lstStyle/>
          <a:p>
            <a:endParaRPr lang="it-IT"/>
          </a:p>
        </p:txBody>
      </p:sp>
      <p:sp>
        <p:nvSpPr>
          <p:cNvPr id="10" name="Line 21"/>
          <p:cNvSpPr>
            <a:spLocks noChangeShapeType="1"/>
          </p:cNvSpPr>
          <p:nvPr/>
        </p:nvSpPr>
        <p:spPr bwMode="auto">
          <a:xfrm flipV="1">
            <a:off x="0" y="6299200"/>
            <a:ext cx="9144000" cy="0"/>
          </a:xfrm>
          <a:prstGeom prst="line">
            <a:avLst/>
          </a:prstGeom>
          <a:noFill/>
          <a:ln w="25400">
            <a:solidFill>
              <a:schemeClr val="tx2"/>
            </a:solidFill>
            <a:round/>
            <a:headEnd/>
            <a:tailEnd/>
          </a:ln>
        </p:spPr>
        <p:txBody>
          <a:bodyPr/>
          <a:lstStyle/>
          <a:p>
            <a:endParaRPr lang="it-IT"/>
          </a:p>
        </p:txBody>
      </p:sp>
      <p:sp>
        <p:nvSpPr>
          <p:cNvPr id="11" name="CasellaDiTesto 10"/>
          <p:cNvSpPr txBox="1"/>
          <p:nvPr/>
        </p:nvSpPr>
        <p:spPr>
          <a:xfrm>
            <a:off x="2987824" y="2708920"/>
            <a:ext cx="3967753" cy="369332"/>
          </a:xfrm>
          <a:prstGeom prst="rect">
            <a:avLst/>
          </a:prstGeom>
          <a:noFill/>
        </p:spPr>
        <p:txBody>
          <a:bodyPr wrap="none" rtlCol="0">
            <a:spAutoFit/>
          </a:bodyPr>
          <a:lstStyle/>
          <a:p>
            <a:r>
              <a:rPr lang="it-IT" b="1" dirty="0" smtClean="0">
                <a:solidFill>
                  <a:schemeClr val="tx2"/>
                </a:solidFill>
                <a:latin typeface="Tahoma" pitchFamily="34" charset="0"/>
                <a:ea typeface="Tahoma" pitchFamily="34" charset="0"/>
                <a:cs typeface="Tahoma" pitchFamily="34" charset="0"/>
              </a:rPr>
              <a:t>TESI </a:t>
            </a:r>
            <a:r>
              <a:rPr lang="it-IT" b="1" dirty="0" err="1" smtClean="0">
                <a:solidFill>
                  <a:schemeClr val="tx2"/>
                </a:solidFill>
                <a:latin typeface="Tahoma" pitchFamily="34" charset="0"/>
                <a:ea typeface="Tahoma" pitchFamily="34" charset="0"/>
                <a:cs typeface="Tahoma" pitchFamily="34" charset="0"/>
              </a:rPr>
              <a:t>DI</a:t>
            </a:r>
            <a:r>
              <a:rPr lang="it-IT" b="1" dirty="0" smtClean="0">
                <a:solidFill>
                  <a:schemeClr val="tx2"/>
                </a:solidFill>
                <a:latin typeface="Tahoma" pitchFamily="34" charset="0"/>
                <a:ea typeface="Tahoma" pitchFamily="34" charset="0"/>
                <a:cs typeface="Tahoma" pitchFamily="34" charset="0"/>
              </a:rPr>
              <a:t> LAUREA SPERIMENTALE</a:t>
            </a:r>
            <a:endParaRPr lang="it-IT" b="1" dirty="0">
              <a:solidFill>
                <a:schemeClr val="tx2"/>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3"/>
          <p:cNvSpPr>
            <a:spLocks noGrp="1"/>
          </p:cNvSpPr>
          <p:nvPr>
            <p:ph type="title"/>
          </p:nvPr>
        </p:nvSpPr>
        <p:spPr>
          <a:xfrm>
            <a:off x="457200" y="188640"/>
            <a:ext cx="8229600" cy="1008112"/>
          </a:xfrm>
        </p:spPr>
        <p:txBody>
          <a:bodyPr>
            <a:normAutofit fontScale="90000"/>
          </a:bodyPr>
          <a:lstStyle/>
          <a:p>
            <a:pPr algn="l"/>
            <a:r>
              <a:rPr lang="it-IT" sz="2700" dirty="0" smtClean="0">
                <a:solidFill>
                  <a:schemeClr val="accent1"/>
                </a:solidFill>
                <a:latin typeface="Tahoma" pitchFamily="34" charset="0"/>
                <a:ea typeface="Tahoma" pitchFamily="34" charset="0"/>
                <a:cs typeface="Tahoma" pitchFamily="34" charset="0"/>
              </a:rPr>
              <a:t/>
            </a:r>
            <a:br>
              <a:rPr lang="it-IT" sz="2700" dirty="0" smtClean="0">
                <a:solidFill>
                  <a:schemeClr val="accent1"/>
                </a:solidFill>
                <a:latin typeface="Tahoma" pitchFamily="34" charset="0"/>
                <a:ea typeface="Tahoma" pitchFamily="34" charset="0"/>
                <a:cs typeface="Tahoma" pitchFamily="34" charset="0"/>
              </a:rPr>
            </a:br>
            <a:r>
              <a:rPr lang="it-IT" sz="2700" dirty="0" smtClean="0">
                <a:solidFill>
                  <a:schemeClr val="accent1"/>
                </a:solidFill>
                <a:latin typeface="Tahoma" pitchFamily="34" charset="0"/>
                <a:ea typeface="Tahoma" pitchFamily="34" charset="0"/>
                <a:cs typeface="Tahoma" pitchFamily="34" charset="0"/>
              </a:rPr>
              <a:t/>
            </a:r>
            <a:br>
              <a:rPr lang="it-IT" sz="2700" dirty="0" smtClean="0">
                <a:solidFill>
                  <a:schemeClr val="accent1"/>
                </a:solidFill>
                <a:latin typeface="Tahoma" pitchFamily="34" charset="0"/>
                <a:ea typeface="Tahoma" pitchFamily="34" charset="0"/>
                <a:cs typeface="Tahoma" pitchFamily="34" charset="0"/>
              </a:rPr>
            </a:br>
            <a:r>
              <a:rPr lang="it-IT" sz="2700" dirty="0" smtClean="0">
                <a:solidFill>
                  <a:schemeClr val="accent1"/>
                </a:solidFill>
                <a:latin typeface="Tahoma" pitchFamily="34" charset="0"/>
                <a:ea typeface="Tahoma" pitchFamily="34" charset="0"/>
                <a:cs typeface="Tahoma" pitchFamily="34" charset="0"/>
              </a:rPr>
              <a:t>Per valutare le </a:t>
            </a:r>
            <a:r>
              <a:rPr lang="it-IT" sz="2700" b="1" dirty="0" err="1" smtClean="0">
                <a:solidFill>
                  <a:schemeClr val="accent1"/>
                </a:solidFill>
                <a:latin typeface="Tahoma" pitchFamily="34" charset="0"/>
                <a:ea typeface="Tahoma" pitchFamily="34" charset="0"/>
                <a:cs typeface="Tahoma" pitchFamily="34" charset="0"/>
              </a:rPr>
              <a:t>FCAs</a:t>
            </a:r>
            <a:r>
              <a:rPr lang="it-IT" sz="2700" dirty="0" smtClean="0">
                <a:solidFill>
                  <a:schemeClr val="accent1"/>
                </a:solidFill>
                <a:latin typeface="Tahoma" pitchFamily="34" charset="0"/>
                <a:ea typeface="Tahoma" pitchFamily="34" charset="0"/>
                <a:cs typeface="Tahoma" pitchFamily="34" charset="0"/>
              </a:rPr>
              <a:t> abbiamo utilizzato il </a:t>
            </a:r>
            <a:r>
              <a:rPr lang="it-IT" sz="2700" b="1" dirty="0" smtClean="0">
                <a:solidFill>
                  <a:srgbClr val="C00000"/>
                </a:solidFill>
                <a:latin typeface="Tahoma" pitchFamily="34" charset="0"/>
                <a:ea typeface="Tahoma" pitchFamily="34" charset="0"/>
                <a:cs typeface="Tahoma" pitchFamily="34" charset="0"/>
              </a:rPr>
              <a:t>test della </a:t>
            </a:r>
            <a:r>
              <a:rPr lang="it-IT" sz="2700" b="1" dirty="0" err="1" smtClean="0">
                <a:solidFill>
                  <a:srgbClr val="C00000"/>
                </a:solidFill>
                <a:latin typeface="Tahoma" pitchFamily="34" charset="0"/>
                <a:ea typeface="Tahoma" pitchFamily="34" charset="0"/>
                <a:cs typeface="Tahoma" pitchFamily="34" charset="0"/>
              </a:rPr>
              <a:t>line-bisection</a:t>
            </a:r>
            <a:r>
              <a:rPr lang="it-IT" sz="2700" b="1" dirty="0" smtClean="0">
                <a:solidFill>
                  <a:schemeClr val="accent1"/>
                </a:solidFill>
                <a:latin typeface="Tahoma" pitchFamily="34" charset="0"/>
                <a:ea typeface="Tahoma" pitchFamily="34" charset="0"/>
                <a:cs typeface="Tahoma" pitchFamily="34" charset="0"/>
              </a:rPr>
              <a:t> </a:t>
            </a:r>
            <a:r>
              <a:rPr lang="it-IT" sz="2700" dirty="0" smtClean="0">
                <a:solidFill>
                  <a:schemeClr val="accent1"/>
                </a:solidFill>
                <a:latin typeface="Tahoma" pitchFamily="34" charset="0"/>
                <a:ea typeface="Tahoma" pitchFamily="34" charset="0"/>
                <a:cs typeface="Tahoma" pitchFamily="34" charset="0"/>
              </a:rPr>
              <a:t>sec. </a:t>
            </a:r>
            <a:r>
              <a:rPr lang="it-IT" sz="2700" dirty="0" err="1" smtClean="0">
                <a:solidFill>
                  <a:schemeClr val="accent1"/>
                </a:solidFill>
                <a:latin typeface="Tahoma" pitchFamily="34" charset="0"/>
                <a:ea typeface="Tahoma" pitchFamily="34" charset="0"/>
                <a:cs typeface="Tahoma" pitchFamily="34" charset="0"/>
              </a:rPr>
              <a:t>Bisiach</a:t>
            </a:r>
            <a:r>
              <a:rPr lang="it-IT" dirty="0" smtClean="0">
                <a:solidFill>
                  <a:schemeClr val="accent1"/>
                </a:solidFill>
                <a:latin typeface="Tahoma" pitchFamily="34" charset="0"/>
                <a:ea typeface="Tahoma" pitchFamily="34" charset="0"/>
                <a:cs typeface="Tahoma" pitchFamily="34" charset="0"/>
              </a:rPr>
              <a:t/>
            </a:r>
            <a:br>
              <a:rPr lang="it-IT" dirty="0" smtClean="0">
                <a:solidFill>
                  <a:schemeClr val="accent1"/>
                </a:solidFill>
                <a:latin typeface="Tahoma" pitchFamily="34" charset="0"/>
                <a:ea typeface="Tahoma" pitchFamily="34" charset="0"/>
                <a:cs typeface="Tahoma" pitchFamily="34" charset="0"/>
              </a:rPr>
            </a:br>
            <a:endParaRPr lang="it-IT" dirty="0"/>
          </a:p>
        </p:txBody>
      </p:sp>
      <p:sp>
        <p:nvSpPr>
          <p:cNvPr id="7" name="Segnaposto contenuto 6"/>
          <p:cNvSpPr>
            <a:spLocks noGrp="1"/>
          </p:cNvSpPr>
          <p:nvPr>
            <p:ph sz="half" idx="1"/>
          </p:nvPr>
        </p:nvSpPr>
        <p:spPr>
          <a:xfrm>
            <a:off x="251520" y="1600200"/>
            <a:ext cx="4244280" cy="5069160"/>
          </a:xfrm>
        </p:spPr>
        <p:txBody>
          <a:bodyPr>
            <a:normAutofit fontScale="85000" lnSpcReduction="20000"/>
          </a:bodyPr>
          <a:lstStyle/>
          <a:p>
            <a:pPr marL="0">
              <a:buNone/>
            </a:pPr>
            <a:r>
              <a:rPr lang="it-IT" sz="2400" dirty="0" smtClean="0">
                <a:solidFill>
                  <a:srgbClr val="C00000"/>
                </a:solidFill>
                <a:latin typeface="Tahoma" pitchFamily="34" charset="0"/>
                <a:ea typeface="Tahoma" pitchFamily="34" charset="0"/>
                <a:cs typeface="Tahoma" pitchFamily="34" charset="0"/>
              </a:rPr>
              <a:t>Segnare il centro</a:t>
            </a:r>
          </a:p>
          <a:p>
            <a:pPr marL="0">
              <a:buNone/>
            </a:pPr>
            <a:r>
              <a:rPr lang="it-IT" sz="2400" dirty="0" smtClean="0">
                <a:solidFill>
                  <a:srgbClr val="C00000"/>
                </a:solidFill>
                <a:latin typeface="Tahoma" pitchFamily="34" charset="0"/>
                <a:ea typeface="Tahoma" pitchFamily="34" charset="0"/>
                <a:cs typeface="Tahoma" pitchFamily="34" charset="0"/>
              </a:rPr>
              <a:t> di ciascuna linea</a:t>
            </a:r>
          </a:p>
          <a:p>
            <a:pPr marL="0">
              <a:lnSpc>
                <a:spcPct val="150000"/>
              </a:lnSpc>
              <a:buFont typeface="Wingdings" pitchFamily="2" charset="2"/>
              <a:buChar char="Ø"/>
            </a:pPr>
            <a:endParaRPr lang="it-IT" sz="2000" dirty="0" smtClean="0">
              <a:solidFill>
                <a:schemeClr val="accent1"/>
              </a:solidFill>
              <a:latin typeface="Tahoma" pitchFamily="34" charset="0"/>
              <a:ea typeface="Tahoma" pitchFamily="34" charset="0"/>
              <a:cs typeface="Tahoma" pitchFamily="34" charset="0"/>
            </a:endParaRPr>
          </a:p>
          <a:p>
            <a:pPr marL="0" algn="ctr">
              <a:lnSpc>
                <a:spcPct val="150000"/>
              </a:lnSpc>
              <a:buFont typeface="Wingdings" pitchFamily="2" charset="2"/>
              <a:buChar char="Ø"/>
            </a:pPr>
            <a:endParaRPr lang="it-IT" sz="2000" dirty="0" smtClean="0">
              <a:solidFill>
                <a:schemeClr val="accent1"/>
              </a:solidFill>
              <a:latin typeface="Tahoma" pitchFamily="34" charset="0"/>
              <a:ea typeface="Tahoma" pitchFamily="34" charset="0"/>
              <a:cs typeface="Tahoma" pitchFamily="34" charset="0"/>
            </a:endParaRPr>
          </a:p>
          <a:p>
            <a:pPr marL="0" algn="r">
              <a:lnSpc>
                <a:spcPct val="150000"/>
              </a:lnSpc>
              <a:buNone/>
            </a:pPr>
            <a:endParaRPr lang="it-IT" sz="2000" dirty="0" smtClean="0">
              <a:solidFill>
                <a:schemeClr val="accent1"/>
              </a:solidFill>
              <a:latin typeface="Tahoma" pitchFamily="34" charset="0"/>
              <a:ea typeface="Tahoma" pitchFamily="34" charset="0"/>
              <a:cs typeface="Tahoma" pitchFamily="34" charset="0"/>
            </a:endParaRPr>
          </a:p>
          <a:p>
            <a:pPr marL="0">
              <a:lnSpc>
                <a:spcPct val="150000"/>
              </a:lnSpc>
              <a:buNone/>
            </a:pPr>
            <a:endParaRPr lang="it-IT" sz="2000" dirty="0" smtClean="0">
              <a:solidFill>
                <a:schemeClr val="accent1"/>
              </a:solidFill>
              <a:latin typeface="Tahoma" pitchFamily="34" charset="0"/>
              <a:ea typeface="Tahoma" pitchFamily="34" charset="0"/>
              <a:cs typeface="Tahoma" pitchFamily="34" charset="0"/>
            </a:endParaRPr>
          </a:p>
          <a:p>
            <a:pPr marL="0">
              <a:lnSpc>
                <a:spcPct val="150000"/>
              </a:lnSpc>
              <a:buNone/>
            </a:pPr>
            <a:endParaRPr lang="it-IT" sz="2000" dirty="0" smtClean="0">
              <a:solidFill>
                <a:schemeClr val="accent1"/>
              </a:solidFill>
              <a:latin typeface="Tahoma" pitchFamily="34" charset="0"/>
              <a:ea typeface="Tahoma" pitchFamily="34" charset="0"/>
              <a:cs typeface="Tahoma" pitchFamily="34" charset="0"/>
            </a:endParaRPr>
          </a:p>
          <a:p>
            <a:pPr marL="0">
              <a:lnSpc>
                <a:spcPct val="150000"/>
              </a:lnSpc>
              <a:buNone/>
            </a:pPr>
            <a:endParaRPr lang="it-IT" sz="2000" dirty="0" smtClean="0">
              <a:solidFill>
                <a:schemeClr val="accent1"/>
              </a:solidFill>
              <a:latin typeface="Tahoma" pitchFamily="34" charset="0"/>
              <a:ea typeface="Tahoma" pitchFamily="34" charset="0"/>
              <a:cs typeface="Tahoma" pitchFamily="34" charset="0"/>
            </a:endParaRPr>
          </a:p>
          <a:p>
            <a:pPr marL="0">
              <a:lnSpc>
                <a:spcPct val="150000"/>
              </a:lnSpc>
              <a:buNone/>
            </a:pPr>
            <a:endParaRPr lang="it-IT" sz="2000" dirty="0" smtClean="0">
              <a:solidFill>
                <a:schemeClr val="accent1"/>
              </a:solidFill>
              <a:latin typeface="Tahoma" pitchFamily="34" charset="0"/>
              <a:ea typeface="Tahoma" pitchFamily="34" charset="0"/>
              <a:cs typeface="Tahoma" pitchFamily="34" charset="0"/>
            </a:endParaRPr>
          </a:p>
          <a:p>
            <a:pPr marL="0">
              <a:lnSpc>
                <a:spcPct val="150000"/>
              </a:lnSpc>
              <a:buNone/>
            </a:pPr>
            <a:endParaRPr lang="it-IT" sz="2000" dirty="0" smtClean="0">
              <a:solidFill>
                <a:schemeClr val="accent1"/>
              </a:solidFill>
              <a:latin typeface="Tahoma" pitchFamily="34" charset="0"/>
              <a:ea typeface="Tahoma" pitchFamily="34" charset="0"/>
              <a:cs typeface="Tahoma" pitchFamily="34" charset="0"/>
            </a:endParaRPr>
          </a:p>
        </p:txBody>
      </p:sp>
      <p:sp>
        <p:nvSpPr>
          <p:cNvPr id="15" name="Segnaposto contenuto 14"/>
          <p:cNvSpPr>
            <a:spLocks noGrp="1"/>
          </p:cNvSpPr>
          <p:nvPr>
            <p:ph sz="half" idx="2"/>
          </p:nvPr>
        </p:nvSpPr>
        <p:spPr>
          <a:xfrm>
            <a:off x="3923928" y="1600200"/>
            <a:ext cx="5220072" cy="4925144"/>
          </a:xfrm>
        </p:spPr>
        <p:txBody>
          <a:bodyPr>
            <a:normAutofit fontScale="85000" lnSpcReduction="20000"/>
          </a:bodyPr>
          <a:lstStyle/>
          <a:p>
            <a:pPr marL="0">
              <a:lnSpc>
                <a:spcPct val="200000"/>
              </a:lnSpc>
              <a:buFont typeface="Wingdings" pitchFamily="2" charset="2"/>
              <a:buChar char="Ø"/>
            </a:pPr>
            <a:r>
              <a:rPr lang="it-IT" sz="2400" dirty="0" smtClean="0">
                <a:solidFill>
                  <a:schemeClr val="accent1"/>
                </a:solidFill>
                <a:latin typeface="Tahoma" pitchFamily="34" charset="0"/>
                <a:ea typeface="Tahoma" pitchFamily="34" charset="0"/>
                <a:cs typeface="Tahoma" pitchFamily="34" charset="0"/>
              </a:rPr>
              <a:t>Con la mano dominante</a:t>
            </a:r>
          </a:p>
          <a:p>
            <a:pPr marL="0">
              <a:lnSpc>
                <a:spcPct val="200000"/>
              </a:lnSpc>
              <a:buFont typeface="Wingdings" pitchFamily="2" charset="2"/>
              <a:buChar char="Ø"/>
            </a:pPr>
            <a:r>
              <a:rPr lang="it-IT" sz="2400" dirty="0" smtClean="0">
                <a:solidFill>
                  <a:schemeClr val="accent1"/>
                </a:solidFill>
                <a:latin typeface="Tahoma" pitchFamily="34" charset="0"/>
                <a:ea typeface="Tahoma" pitchFamily="34" charset="0"/>
                <a:cs typeface="Tahoma" pitchFamily="34" charset="0"/>
              </a:rPr>
              <a:t>No restrizione di tempo</a:t>
            </a:r>
          </a:p>
          <a:p>
            <a:pPr marL="0">
              <a:lnSpc>
                <a:spcPct val="150000"/>
              </a:lnSpc>
              <a:buFont typeface="Wingdings" pitchFamily="2" charset="2"/>
              <a:buChar char="Ø"/>
            </a:pPr>
            <a:endParaRPr lang="it-IT" sz="2000" dirty="0" smtClean="0">
              <a:solidFill>
                <a:schemeClr val="accent1"/>
              </a:solidFill>
              <a:latin typeface="Tahoma" pitchFamily="34" charset="0"/>
              <a:ea typeface="Tahoma" pitchFamily="34" charset="0"/>
              <a:cs typeface="Tahoma" pitchFamily="34" charset="0"/>
            </a:endParaRPr>
          </a:p>
          <a:p>
            <a:pPr marL="0" algn="just">
              <a:lnSpc>
                <a:spcPct val="150000"/>
              </a:lnSpc>
              <a:buNone/>
            </a:pPr>
            <a:r>
              <a:rPr lang="it-IT" sz="2000" dirty="0" smtClean="0">
                <a:solidFill>
                  <a:schemeClr val="accent1"/>
                </a:solidFill>
                <a:latin typeface="Tahoma" pitchFamily="34" charset="0"/>
                <a:ea typeface="Tahoma" pitchFamily="34" charset="0"/>
                <a:cs typeface="Tahoma" pitchFamily="34" charset="0"/>
              </a:rPr>
              <a:t>    </a:t>
            </a:r>
            <a:r>
              <a:rPr lang="it-IT" dirty="0" smtClean="0">
                <a:solidFill>
                  <a:srgbClr val="C00000"/>
                </a:solidFill>
                <a:latin typeface="Tahoma" pitchFamily="34" charset="0"/>
                <a:ea typeface="Tahoma" pitchFamily="34" charset="0"/>
                <a:cs typeface="Tahoma" pitchFamily="34" charset="0"/>
              </a:rPr>
              <a:t>2 VOLTE</a:t>
            </a:r>
          </a:p>
          <a:p>
            <a:pPr marL="0">
              <a:lnSpc>
                <a:spcPct val="150000"/>
              </a:lnSpc>
              <a:buNone/>
            </a:pPr>
            <a:r>
              <a:rPr lang="it-IT" sz="3300" dirty="0" smtClean="0">
                <a:solidFill>
                  <a:srgbClr val="C00000"/>
                </a:solidFill>
                <a:latin typeface="Tahoma" pitchFamily="34" charset="0"/>
                <a:ea typeface="Tahoma" pitchFamily="34" charset="0"/>
                <a:cs typeface="Tahoma" pitchFamily="34" charset="0"/>
              </a:rPr>
              <a:t>A</a:t>
            </a:r>
            <a:r>
              <a:rPr lang="it-IT" sz="2400" dirty="0" smtClean="0">
                <a:solidFill>
                  <a:schemeClr val="accent1"/>
                </a:solidFill>
                <a:latin typeface="Tahoma" pitchFamily="34" charset="0"/>
                <a:ea typeface="Tahoma" pitchFamily="34" charset="0"/>
                <a:cs typeface="Tahoma" pitchFamily="34" charset="0"/>
              </a:rPr>
              <a:t>       10° giorno di assunzione dell’OC </a:t>
            </a:r>
          </a:p>
          <a:p>
            <a:pPr marL="0">
              <a:lnSpc>
                <a:spcPct val="150000"/>
              </a:lnSpc>
              <a:buNone/>
            </a:pPr>
            <a:r>
              <a:rPr lang="it-IT" sz="2400" dirty="0" smtClean="0">
                <a:solidFill>
                  <a:schemeClr val="accent1"/>
                </a:solidFill>
                <a:latin typeface="Tahoma" pitchFamily="34" charset="0"/>
                <a:ea typeface="Tahoma" pitchFamily="34" charset="0"/>
                <a:cs typeface="Tahoma" pitchFamily="34" charset="0"/>
              </a:rPr>
              <a:t> </a:t>
            </a:r>
          </a:p>
          <a:p>
            <a:pPr marL="0">
              <a:lnSpc>
                <a:spcPct val="150000"/>
              </a:lnSpc>
              <a:buNone/>
            </a:pPr>
            <a:r>
              <a:rPr lang="it-IT" sz="3300" dirty="0" smtClean="0">
                <a:solidFill>
                  <a:srgbClr val="C00000"/>
                </a:solidFill>
                <a:latin typeface="Tahoma" pitchFamily="34" charset="0"/>
                <a:ea typeface="Tahoma" pitchFamily="34" charset="0"/>
                <a:cs typeface="Tahoma" pitchFamily="34" charset="0"/>
              </a:rPr>
              <a:t>B</a:t>
            </a:r>
            <a:endParaRPr lang="it-IT" sz="2400" dirty="0" smtClean="0">
              <a:solidFill>
                <a:schemeClr val="accent1"/>
              </a:solidFill>
              <a:latin typeface="Tahoma" pitchFamily="34" charset="0"/>
              <a:ea typeface="Tahoma" pitchFamily="34" charset="0"/>
              <a:cs typeface="Tahoma" pitchFamily="34" charset="0"/>
            </a:endParaRPr>
          </a:p>
          <a:p>
            <a:pPr marL="0">
              <a:lnSpc>
                <a:spcPct val="150000"/>
              </a:lnSpc>
              <a:buFont typeface="Wingdings" pitchFamily="2" charset="2"/>
              <a:buChar char="Ø"/>
            </a:pPr>
            <a:endParaRPr lang="it-IT" sz="2000" dirty="0" smtClean="0">
              <a:solidFill>
                <a:schemeClr val="accent1"/>
              </a:solidFill>
              <a:latin typeface="Tahoma" pitchFamily="34" charset="0"/>
              <a:ea typeface="Tahoma" pitchFamily="34" charset="0"/>
              <a:cs typeface="Tahoma" pitchFamily="34" charset="0"/>
            </a:endParaRPr>
          </a:p>
          <a:p>
            <a:pPr marL="0">
              <a:lnSpc>
                <a:spcPct val="150000"/>
              </a:lnSpc>
              <a:buNone/>
            </a:pPr>
            <a:r>
              <a:rPr lang="it-IT" sz="2400" dirty="0" smtClean="0">
                <a:solidFill>
                  <a:schemeClr val="accent1"/>
                </a:solidFill>
                <a:latin typeface="Tahoma" pitchFamily="34" charset="0"/>
                <a:ea typeface="Tahoma" pitchFamily="34" charset="0"/>
                <a:cs typeface="Tahoma" pitchFamily="34" charset="0"/>
              </a:rPr>
              <a:t> </a:t>
            </a:r>
          </a:p>
          <a:p>
            <a:pPr marL="0" algn="r">
              <a:lnSpc>
                <a:spcPct val="150000"/>
              </a:lnSpc>
              <a:buNone/>
            </a:pPr>
            <a:endParaRPr lang="it-IT" sz="2000" dirty="0" smtClean="0">
              <a:solidFill>
                <a:srgbClr val="C00000"/>
              </a:solidFill>
              <a:latin typeface="Tahoma" pitchFamily="34" charset="0"/>
              <a:ea typeface="Tahoma" pitchFamily="34" charset="0"/>
              <a:cs typeface="Tahoma" pitchFamily="34" charset="0"/>
            </a:endParaRPr>
          </a:p>
          <a:p>
            <a:pPr marL="0" algn="r">
              <a:lnSpc>
                <a:spcPct val="150000"/>
              </a:lnSpc>
              <a:buNone/>
            </a:pPr>
            <a:endParaRPr lang="it-IT" sz="2000" dirty="0" smtClean="0">
              <a:solidFill>
                <a:srgbClr val="C00000"/>
              </a:solidFill>
              <a:latin typeface="Tahoma" pitchFamily="34" charset="0"/>
              <a:ea typeface="Tahoma" pitchFamily="34" charset="0"/>
              <a:cs typeface="Tahoma" pitchFamily="34" charset="0"/>
            </a:endParaRPr>
          </a:p>
          <a:p>
            <a:endParaRPr lang="it-IT" dirty="0"/>
          </a:p>
        </p:txBody>
      </p:sp>
      <p:pic>
        <p:nvPicPr>
          <p:cNvPr id="8" name="Immagine 7" descr="Scan1.tif"/>
          <p:cNvPicPr>
            <a:picLocks noChangeAspect="1"/>
          </p:cNvPicPr>
          <p:nvPr/>
        </p:nvPicPr>
        <p:blipFill>
          <a:blip r:embed="rId2" cstate="print"/>
          <a:stretch>
            <a:fillRect/>
          </a:stretch>
        </p:blipFill>
        <p:spPr>
          <a:xfrm>
            <a:off x="827584" y="3933056"/>
            <a:ext cx="1320689" cy="1152128"/>
          </a:xfrm>
          <a:prstGeom prst="rect">
            <a:avLst/>
          </a:prstGeom>
          <a:ln w="6350">
            <a:solidFill>
              <a:schemeClr val="tx1">
                <a:alpha val="50000"/>
              </a:schemeClr>
            </a:solidFill>
          </a:ln>
        </p:spPr>
      </p:pic>
      <p:sp>
        <p:nvSpPr>
          <p:cNvPr id="10" name="Rettangolo 9"/>
          <p:cNvSpPr/>
          <p:nvPr/>
        </p:nvSpPr>
        <p:spPr>
          <a:xfrm>
            <a:off x="611560" y="2996952"/>
            <a:ext cx="1728192" cy="244827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 name="Immagine 12" descr="mano con matita.jpg"/>
          <p:cNvPicPr>
            <a:picLocks noChangeAspect="1"/>
          </p:cNvPicPr>
          <p:nvPr/>
        </p:nvPicPr>
        <p:blipFill>
          <a:blip r:embed="rId3" cstate="print"/>
          <a:stretch>
            <a:fillRect/>
          </a:stretch>
        </p:blipFill>
        <p:spPr>
          <a:xfrm rot="2460000">
            <a:off x="2650978" y="3881119"/>
            <a:ext cx="802074" cy="926460"/>
          </a:xfrm>
          <a:prstGeom prst="rect">
            <a:avLst/>
          </a:prstGeom>
        </p:spPr>
      </p:pic>
      <p:pic>
        <p:nvPicPr>
          <p:cNvPr id="16" name="Immagine 15" descr="mano dx e sx.jpg"/>
          <p:cNvPicPr>
            <a:picLocks noChangeAspect="1"/>
          </p:cNvPicPr>
          <p:nvPr/>
        </p:nvPicPr>
        <p:blipFill>
          <a:blip r:embed="rId4" cstate="print"/>
          <a:stretch>
            <a:fillRect/>
          </a:stretch>
        </p:blipFill>
        <p:spPr>
          <a:xfrm>
            <a:off x="7308304" y="1340768"/>
            <a:ext cx="1428750" cy="714375"/>
          </a:xfrm>
          <a:prstGeom prst="rect">
            <a:avLst/>
          </a:prstGeom>
        </p:spPr>
      </p:pic>
      <p:sp>
        <p:nvSpPr>
          <p:cNvPr id="17" name="Parentesi quadra aperta 16"/>
          <p:cNvSpPr/>
          <p:nvPr/>
        </p:nvSpPr>
        <p:spPr>
          <a:xfrm>
            <a:off x="3923928" y="1700808"/>
            <a:ext cx="72008" cy="136815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pic>
        <p:nvPicPr>
          <p:cNvPr id="18" name="Immagine 17" descr="sveglia.jpg"/>
          <p:cNvPicPr>
            <a:picLocks noChangeAspect="1"/>
          </p:cNvPicPr>
          <p:nvPr/>
        </p:nvPicPr>
        <p:blipFill>
          <a:blip r:embed="rId5" cstate="print"/>
          <a:stretch>
            <a:fillRect/>
          </a:stretch>
        </p:blipFill>
        <p:spPr>
          <a:xfrm>
            <a:off x="7524328" y="2060848"/>
            <a:ext cx="890748" cy="1080120"/>
          </a:xfrm>
          <a:prstGeom prst="rect">
            <a:avLst/>
          </a:prstGeom>
        </p:spPr>
      </p:pic>
      <p:cxnSp>
        <p:nvCxnSpPr>
          <p:cNvPr id="20" name="Connettore 1 19"/>
          <p:cNvCxnSpPr/>
          <p:nvPr/>
        </p:nvCxnSpPr>
        <p:spPr>
          <a:xfrm>
            <a:off x="7524328" y="2276872"/>
            <a:ext cx="936104" cy="7920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Connettore 1 20"/>
          <p:cNvCxnSpPr/>
          <p:nvPr/>
        </p:nvCxnSpPr>
        <p:spPr>
          <a:xfrm flipV="1">
            <a:off x="7524328" y="2276872"/>
            <a:ext cx="864096" cy="7920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Connettore 4 25"/>
          <p:cNvCxnSpPr/>
          <p:nvPr/>
        </p:nvCxnSpPr>
        <p:spPr>
          <a:xfrm>
            <a:off x="2411760" y="1988840"/>
            <a:ext cx="1512168" cy="36004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4283968" y="4149080"/>
            <a:ext cx="43204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a:off x="4283968" y="5157192"/>
            <a:ext cx="43204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CasellaDiTesto 24"/>
          <p:cNvSpPr txBox="1"/>
          <p:nvPr/>
        </p:nvSpPr>
        <p:spPr>
          <a:xfrm>
            <a:off x="4716016" y="4869160"/>
            <a:ext cx="4248472" cy="1323439"/>
          </a:xfrm>
          <a:prstGeom prst="rect">
            <a:avLst/>
          </a:prstGeom>
          <a:noFill/>
        </p:spPr>
        <p:txBody>
          <a:bodyPr wrap="square" rtlCol="0">
            <a:spAutoFit/>
          </a:bodyPr>
          <a:lstStyle/>
          <a:p>
            <a:pPr algn="just"/>
            <a:r>
              <a:rPr lang="it-IT" sz="2000" dirty="0" smtClean="0">
                <a:solidFill>
                  <a:schemeClr val="accent1"/>
                </a:solidFill>
                <a:latin typeface="Tahoma" pitchFamily="34" charset="0"/>
                <a:ea typeface="Tahoma" pitchFamily="34" charset="0"/>
                <a:cs typeface="Tahoma" pitchFamily="34" charset="0"/>
              </a:rPr>
              <a:t>Nel giorno di assunzione della prima pillola del nuovo blister</a:t>
            </a:r>
          </a:p>
          <a:p>
            <a:pPr algn="just"/>
            <a:r>
              <a:rPr lang="it-IT" sz="2000" dirty="0" smtClean="0">
                <a:solidFill>
                  <a:schemeClr val="accent1"/>
                </a:solidFill>
                <a:latin typeface="Tahoma" pitchFamily="34" charset="0"/>
                <a:ea typeface="Tahoma" pitchFamily="34" charset="0"/>
                <a:cs typeface="Tahoma" pitchFamily="34" charset="0"/>
              </a:rPr>
              <a:t>(massima durata dell’ intervallo di sospensione della pillola)</a:t>
            </a:r>
            <a:endParaRPr lang="it-IT" sz="2000" dirty="0"/>
          </a:p>
        </p:txBody>
      </p:sp>
    </p:spTree>
  </p:cSld>
  <p:clrMapOvr>
    <a:masterClrMapping/>
  </p:clrMapOvr>
  <p:transition>
    <p:cover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0"/>
          <p:cNvSpPr>
            <a:spLocks noGrp="1"/>
          </p:cNvSpPr>
          <p:nvPr>
            <p:ph type="title"/>
          </p:nvPr>
        </p:nvSpPr>
        <p:spPr>
          <a:xfrm>
            <a:off x="457200" y="0"/>
            <a:ext cx="8229600" cy="980728"/>
          </a:xfrm>
        </p:spPr>
        <p:txBody>
          <a:bodyPr>
            <a:noAutofit/>
          </a:bodyPr>
          <a:lstStyle/>
          <a:p>
            <a:pPr algn="just"/>
            <a:r>
              <a:rPr lang="it-IT" sz="2600" dirty="0" smtClean="0">
                <a:solidFill>
                  <a:schemeClr val="tx2"/>
                </a:solidFill>
                <a:latin typeface="Tahoma" pitchFamily="34" charset="0"/>
                <a:ea typeface="Tahoma" pitchFamily="34" charset="0"/>
                <a:cs typeface="Tahoma" pitchFamily="34" charset="0"/>
              </a:rPr>
              <a:t/>
            </a:r>
            <a:br>
              <a:rPr lang="it-IT" sz="2600" dirty="0" smtClean="0">
                <a:solidFill>
                  <a:schemeClr val="tx2"/>
                </a:solidFill>
                <a:latin typeface="Tahoma" pitchFamily="34" charset="0"/>
                <a:ea typeface="Tahoma" pitchFamily="34" charset="0"/>
                <a:cs typeface="Tahoma" pitchFamily="34" charset="0"/>
              </a:rPr>
            </a:br>
            <a:r>
              <a:rPr lang="it-IT" sz="2600" dirty="0" smtClean="0">
                <a:solidFill>
                  <a:schemeClr val="tx2"/>
                </a:solidFill>
                <a:latin typeface="Tahoma" pitchFamily="34" charset="0"/>
                <a:ea typeface="Tahoma" pitchFamily="34" charset="0"/>
                <a:cs typeface="Tahoma" pitchFamily="34" charset="0"/>
              </a:rPr>
              <a:t/>
            </a:r>
            <a:br>
              <a:rPr lang="it-IT" sz="2600" dirty="0" smtClean="0">
                <a:solidFill>
                  <a:schemeClr val="tx2"/>
                </a:solidFill>
                <a:latin typeface="Tahoma" pitchFamily="34" charset="0"/>
                <a:ea typeface="Tahoma" pitchFamily="34" charset="0"/>
                <a:cs typeface="Tahoma" pitchFamily="34" charset="0"/>
              </a:rPr>
            </a:br>
            <a:r>
              <a:rPr lang="it-IT" sz="3200" b="1" dirty="0" smtClean="0">
                <a:solidFill>
                  <a:schemeClr val="tx2">
                    <a:lumMod val="60000"/>
                    <a:lumOff val="40000"/>
                  </a:schemeClr>
                </a:solidFill>
                <a:latin typeface="Tahoma" pitchFamily="34" charset="0"/>
                <a:ea typeface="Tahoma" pitchFamily="34" charset="0"/>
                <a:cs typeface="Tahoma" pitchFamily="34" charset="0"/>
              </a:rPr>
              <a:t>RISULTATI</a:t>
            </a:r>
            <a:r>
              <a:rPr lang="it-IT" sz="2600" dirty="0" smtClean="0">
                <a:solidFill>
                  <a:schemeClr val="tx2"/>
                </a:solidFill>
                <a:latin typeface="Tahoma" pitchFamily="34" charset="0"/>
                <a:ea typeface="Tahoma" pitchFamily="34" charset="0"/>
                <a:cs typeface="Tahoma" pitchFamily="34" charset="0"/>
              </a:rPr>
              <a:t/>
            </a:r>
            <a:br>
              <a:rPr lang="it-IT" sz="2600" dirty="0" smtClean="0">
                <a:solidFill>
                  <a:schemeClr val="tx2"/>
                </a:solidFill>
                <a:latin typeface="Tahoma" pitchFamily="34" charset="0"/>
                <a:ea typeface="Tahoma" pitchFamily="34" charset="0"/>
                <a:cs typeface="Tahoma" pitchFamily="34" charset="0"/>
              </a:rPr>
            </a:br>
            <a:r>
              <a:rPr lang="it-IT" sz="2600" dirty="0" smtClean="0">
                <a:solidFill>
                  <a:schemeClr val="tx2"/>
                </a:solidFill>
                <a:latin typeface="Tahoma" pitchFamily="34" charset="0"/>
                <a:ea typeface="Tahoma" pitchFamily="34" charset="0"/>
                <a:cs typeface="Tahoma" pitchFamily="34" charset="0"/>
              </a:rPr>
              <a:t/>
            </a:r>
            <a:br>
              <a:rPr lang="it-IT" sz="2600" dirty="0" smtClean="0">
                <a:solidFill>
                  <a:schemeClr val="tx2"/>
                </a:solidFill>
                <a:latin typeface="Tahoma" pitchFamily="34" charset="0"/>
                <a:ea typeface="Tahoma" pitchFamily="34" charset="0"/>
                <a:cs typeface="Tahoma" pitchFamily="34" charset="0"/>
              </a:rPr>
            </a:br>
            <a:endParaRPr lang="it-IT" sz="2400" dirty="0">
              <a:solidFill>
                <a:schemeClr val="accent1"/>
              </a:solidFill>
              <a:latin typeface="Tahoma" pitchFamily="34" charset="0"/>
              <a:ea typeface="Tahoma" pitchFamily="34" charset="0"/>
              <a:cs typeface="Tahoma" pitchFamily="34" charset="0"/>
            </a:endParaRPr>
          </a:p>
        </p:txBody>
      </p:sp>
      <p:sp>
        <p:nvSpPr>
          <p:cNvPr id="33" name="Segnaposto contenuto 32"/>
          <p:cNvSpPr>
            <a:spLocks noGrp="1"/>
          </p:cNvSpPr>
          <p:nvPr>
            <p:ph idx="1"/>
          </p:nvPr>
        </p:nvSpPr>
        <p:spPr>
          <a:xfrm>
            <a:off x="251520" y="1268760"/>
            <a:ext cx="8568952" cy="4857403"/>
          </a:xfrm>
        </p:spPr>
        <p:txBody>
          <a:bodyPr>
            <a:normAutofit/>
          </a:bodyPr>
          <a:lstStyle/>
          <a:p>
            <a:pPr marL="0">
              <a:lnSpc>
                <a:spcPct val="150000"/>
              </a:lnSpc>
              <a:buNone/>
            </a:pPr>
            <a:r>
              <a:rPr lang="it-IT" dirty="0" smtClean="0">
                <a:solidFill>
                  <a:srgbClr val="C00000"/>
                </a:solidFill>
                <a:latin typeface="Tahoma" pitchFamily="34" charset="0"/>
                <a:ea typeface="Tahoma" pitchFamily="34" charset="0"/>
                <a:cs typeface="Tahoma" pitchFamily="34" charset="0"/>
              </a:rPr>
              <a:t>Il centro soggettivo non coincideva sempre con quello reale</a:t>
            </a:r>
          </a:p>
          <a:p>
            <a:pPr algn="just">
              <a:lnSpc>
                <a:spcPct val="150000"/>
              </a:lnSpc>
              <a:buFont typeface="Wingdings" pitchFamily="2" charset="2"/>
              <a:buChar char="Ø"/>
            </a:pPr>
            <a:r>
              <a:rPr lang="it-IT" sz="2800" dirty="0" smtClean="0">
                <a:solidFill>
                  <a:schemeClr val="accent1"/>
                </a:solidFill>
                <a:latin typeface="Tahoma" pitchFamily="34" charset="0"/>
                <a:ea typeface="Tahoma" pitchFamily="34" charset="0"/>
                <a:cs typeface="Tahoma" pitchFamily="34" charset="0"/>
              </a:rPr>
              <a:t>Abbiamo</a:t>
            </a:r>
            <a:r>
              <a:rPr lang="it-IT" sz="2800" dirty="0" smtClean="0">
                <a:solidFill>
                  <a:srgbClr val="C00000"/>
                </a:solidFill>
                <a:latin typeface="Tahoma" pitchFamily="34" charset="0"/>
                <a:ea typeface="Tahoma" pitchFamily="34" charset="0"/>
                <a:cs typeface="Tahoma" pitchFamily="34" charset="0"/>
              </a:rPr>
              <a:t> </a:t>
            </a:r>
            <a:r>
              <a:rPr lang="it-IT" sz="2800" dirty="0" smtClean="0">
                <a:solidFill>
                  <a:schemeClr val="accent1"/>
                </a:solidFill>
                <a:latin typeface="Tahoma" pitchFamily="34" charset="0"/>
                <a:ea typeface="Tahoma" pitchFamily="34" charset="0"/>
                <a:cs typeface="Tahoma" pitchFamily="34" charset="0"/>
              </a:rPr>
              <a:t>misurato lo spostamento verso destra o verso sinistra con una accuratezza di 0.5 mm</a:t>
            </a:r>
          </a:p>
          <a:p>
            <a:pPr algn="just">
              <a:lnSpc>
                <a:spcPct val="150000"/>
              </a:lnSpc>
              <a:buFont typeface="Wingdings" pitchFamily="2" charset="2"/>
              <a:buChar char="Ø"/>
            </a:pPr>
            <a:r>
              <a:rPr lang="it-IT" sz="2800" dirty="0" smtClean="0">
                <a:solidFill>
                  <a:schemeClr val="accent1"/>
                </a:solidFill>
                <a:latin typeface="Tahoma" pitchFamily="34" charset="0"/>
                <a:ea typeface="Tahoma" pitchFamily="34" charset="0"/>
                <a:cs typeface="Tahoma" pitchFamily="34" charset="0"/>
              </a:rPr>
              <a:t>Destrimane e mancine sono state considerate separatamente</a:t>
            </a:r>
          </a:p>
          <a:p>
            <a:pPr>
              <a:buNone/>
            </a:pPr>
            <a:endParaRPr lang="it-IT" sz="2400" dirty="0" smtClean="0">
              <a:solidFill>
                <a:schemeClr val="accent1">
                  <a:lumMod val="60000"/>
                  <a:lumOff val="40000"/>
                </a:schemeClr>
              </a:solidFill>
              <a:latin typeface="Tahoma" pitchFamily="34" charset="0"/>
              <a:ea typeface="Tahoma" pitchFamily="34" charset="0"/>
              <a:cs typeface="Tahoma" pitchFamily="34" charset="0"/>
            </a:endParaRPr>
          </a:p>
          <a:p>
            <a:pPr>
              <a:buNone/>
            </a:pPr>
            <a:endParaRPr lang="it-IT" sz="2400" dirty="0" smtClean="0">
              <a:solidFill>
                <a:schemeClr val="accent1">
                  <a:lumMod val="60000"/>
                  <a:lumOff val="40000"/>
                </a:schemeClr>
              </a:solidFill>
              <a:latin typeface="Tahoma" pitchFamily="34" charset="0"/>
              <a:ea typeface="Tahoma" pitchFamily="34" charset="0"/>
              <a:cs typeface="Tahoma" pitchFamily="34" charset="0"/>
            </a:endParaRPr>
          </a:p>
          <a:p>
            <a:pPr>
              <a:buNone/>
            </a:pPr>
            <a:endParaRPr lang="it-IT" sz="2400" dirty="0" smtClean="0">
              <a:solidFill>
                <a:schemeClr val="accent1">
                  <a:lumMod val="60000"/>
                  <a:lumOff val="40000"/>
                </a:schemeClr>
              </a:solidFill>
              <a:latin typeface="Tahoma" pitchFamily="34" charset="0"/>
              <a:ea typeface="Tahoma" pitchFamily="34" charset="0"/>
              <a:cs typeface="Tahoma" pitchFamily="34" charset="0"/>
            </a:endParaRPr>
          </a:p>
          <a:p>
            <a:endParaRPr lang="it-IT" dirty="0"/>
          </a:p>
        </p:txBody>
      </p:sp>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936104"/>
          </a:xfrm>
        </p:spPr>
        <p:txBody>
          <a:bodyPr>
            <a:normAutofit/>
          </a:bodyPr>
          <a:lstStyle/>
          <a:p>
            <a:r>
              <a:rPr lang="it-IT" sz="3200" b="1" smtClean="0">
                <a:solidFill>
                  <a:schemeClr val="tx2">
                    <a:lumMod val="60000"/>
                    <a:lumOff val="40000"/>
                  </a:schemeClr>
                </a:solidFill>
                <a:latin typeface="Tahoma" pitchFamily="34" charset="0"/>
                <a:ea typeface="Tahoma" pitchFamily="34" charset="0"/>
                <a:cs typeface="Tahoma" pitchFamily="34" charset="0"/>
              </a:rPr>
              <a:t>DESTRIMANE</a:t>
            </a:r>
            <a:endParaRPr lang="it-IT" sz="3200" b="1" dirty="0">
              <a:solidFill>
                <a:schemeClr val="tx2">
                  <a:lumMod val="60000"/>
                  <a:lumOff val="40000"/>
                </a:schemeClr>
              </a:solidFill>
              <a:latin typeface="Tahoma" pitchFamily="34" charset="0"/>
              <a:ea typeface="Tahoma" pitchFamily="34" charset="0"/>
              <a:cs typeface="Tahoma" pitchFamily="34" charset="0"/>
            </a:endParaRPr>
          </a:p>
        </p:txBody>
      </p:sp>
      <p:pic>
        <p:nvPicPr>
          <p:cNvPr id="6" name="Segnaposto contenuto 5" descr="nuovo bisiach.png"/>
          <p:cNvPicPr>
            <a:picLocks noGrp="1" noChangeAspect="1"/>
          </p:cNvPicPr>
          <p:nvPr>
            <p:ph idx="1"/>
          </p:nvPr>
        </p:nvPicPr>
        <p:blipFill>
          <a:blip r:embed="rId2" cstate="print"/>
          <a:stretch>
            <a:fillRect/>
          </a:stretch>
        </p:blipFill>
        <p:spPr>
          <a:xfrm>
            <a:off x="1259632" y="1124744"/>
            <a:ext cx="2448272" cy="2329568"/>
          </a:xfrm>
          <a:ln>
            <a:solidFill>
              <a:schemeClr val="tx1">
                <a:alpha val="39000"/>
              </a:schemeClr>
            </a:solidFill>
          </a:ln>
        </p:spPr>
      </p:pic>
      <p:pic>
        <p:nvPicPr>
          <p:cNvPr id="7" name="Segnaposto contenuto 5" descr="nuovo bisiach.png"/>
          <p:cNvPicPr>
            <a:picLocks noChangeAspect="1"/>
          </p:cNvPicPr>
          <p:nvPr/>
        </p:nvPicPr>
        <p:blipFill>
          <a:blip r:embed="rId2" cstate="print"/>
          <a:stretch>
            <a:fillRect/>
          </a:stretch>
        </p:blipFill>
        <p:spPr>
          <a:xfrm>
            <a:off x="1259632" y="3933056"/>
            <a:ext cx="2448272" cy="2329568"/>
          </a:xfrm>
          <a:prstGeom prst="rect">
            <a:avLst/>
          </a:prstGeom>
          <a:ln>
            <a:solidFill>
              <a:schemeClr val="tx1">
                <a:alpha val="39000"/>
              </a:schemeClr>
            </a:solidFill>
          </a:ln>
        </p:spPr>
      </p:pic>
      <p:sp>
        <p:nvSpPr>
          <p:cNvPr id="8" name="CasellaDiTesto 7"/>
          <p:cNvSpPr txBox="1"/>
          <p:nvPr/>
        </p:nvSpPr>
        <p:spPr>
          <a:xfrm>
            <a:off x="395536" y="1268760"/>
            <a:ext cx="720080" cy="1200329"/>
          </a:xfrm>
          <a:prstGeom prst="rect">
            <a:avLst/>
          </a:prstGeom>
          <a:noFill/>
        </p:spPr>
        <p:txBody>
          <a:bodyPr wrap="square" rtlCol="0">
            <a:spAutoFit/>
          </a:bodyPr>
          <a:lstStyle/>
          <a:p>
            <a:r>
              <a:rPr lang="it-IT" sz="2400" b="1" dirty="0" smtClean="0">
                <a:solidFill>
                  <a:schemeClr val="accent1"/>
                </a:solidFill>
                <a:latin typeface="Tahoma" pitchFamily="34" charset="0"/>
                <a:ea typeface="Tahoma" pitchFamily="34" charset="0"/>
                <a:cs typeface="Tahoma" pitchFamily="34" charset="0"/>
              </a:rPr>
              <a:t>A</a:t>
            </a:r>
          </a:p>
          <a:p>
            <a:endParaRPr lang="it-IT" sz="2400" b="1" dirty="0" smtClean="0">
              <a:solidFill>
                <a:schemeClr val="accent1"/>
              </a:solidFill>
              <a:latin typeface="Tahoma" pitchFamily="34" charset="0"/>
              <a:ea typeface="Tahoma" pitchFamily="34" charset="0"/>
              <a:cs typeface="Tahoma" pitchFamily="34" charset="0"/>
            </a:endParaRPr>
          </a:p>
          <a:p>
            <a:r>
              <a:rPr lang="it-IT" sz="2400" dirty="0" smtClean="0">
                <a:solidFill>
                  <a:schemeClr val="accent1"/>
                </a:solidFill>
                <a:latin typeface="Tahoma" pitchFamily="34" charset="0"/>
                <a:ea typeface="Tahoma" pitchFamily="34" charset="0"/>
                <a:cs typeface="Tahoma" pitchFamily="34" charset="0"/>
              </a:rPr>
              <a:t>OC</a:t>
            </a:r>
            <a:endParaRPr lang="it-IT" sz="2400" dirty="0">
              <a:solidFill>
                <a:schemeClr val="accent1"/>
              </a:solidFill>
              <a:latin typeface="Tahoma" pitchFamily="34" charset="0"/>
              <a:ea typeface="Tahoma" pitchFamily="34" charset="0"/>
              <a:cs typeface="Tahoma" pitchFamily="34" charset="0"/>
            </a:endParaRPr>
          </a:p>
        </p:txBody>
      </p:sp>
      <p:sp>
        <p:nvSpPr>
          <p:cNvPr id="9" name="CasellaDiTesto 8"/>
          <p:cNvSpPr txBox="1"/>
          <p:nvPr/>
        </p:nvSpPr>
        <p:spPr>
          <a:xfrm>
            <a:off x="323528" y="3933056"/>
            <a:ext cx="864096" cy="1200329"/>
          </a:xfrm>
          <a:prstGeom prst="rect">
            <a:avLst/>
          </a:prstGeom>
          <a:noFill/>
        </p:spPr>
        <p:txBody>
          <a:bodyPr wrap="square" rtlCol="0">
            <a:spAutoFit/>
          </a:bodyPr>
          <a:lstStyle/>
          <a:p>
            <a:r>
              <a:rPr lang="it-IT" sz="2400" b="1" dirty="0" smtClean="0">
                <a:solidFill>
                  <a:srgbClr val="C00000"/>
                </a:solidFill>
                <a:latin typeface="Tahoma" pitchFamily="34" charset="0"/>
                <a:ea typeface="Tahoma" pitchFamily="34" charset="0"/>
                <a:cs typeface="Tahoma" pitchFamily="34" charset="0"/>
              </a:rPr>
              <a:t> B</a:t>
            </a:r>
          </a:p>
          <a:p>
            <a:endParaRPr lang="it-IT" sz="2400" b="1" dirty="0" smtClean="0">
              <a:solidFill>
                <a:srgbClr val="C00000"/>
              </a:solidFill>
              <a:latin typeface="Tahoma" pitchFamily="34" charset="0"/>
              <a:ea typeface="Tahoma" pitchFamily="34" charset="0"/>
              <a:cs typeface="Tahoma" pitchFamily="34" charset="0"/>
            </a:endParaRPr>
          </a:p>
          <a:p>
            <a:r>
              <a:rPr lang="it-IT" sz="2400" dirty="0" smtClean="0">
                <a:solidFill>
                  <a:srgbClr val="C00000"/>
                </a:solidFill>
                <a:latin typeface="Tahoma" pitchFamily="34" charset="0"/>
                <a:ea typeface="Tahoma" pitchFamily="34" charset="0"/>
                <a:cs typeface="Tahoma" pitchFamily="34" charset="0"/>
              </a:rPr>
              <a:t> OC</a:t>
            </a:r>
            <a:endParaRPr lang="it-IT" sz="2400" dirty="0">
              <a:solidFill>
                <a:srgbClr val="C00000"/>
              </a:solidFill>
              <a:latin typeface="Tahoma" pitchFamily="34" charset="0"/>
              <a:ea typeface="Tahoma" pitchFamily="34" charset="0"/>
              <a:cs typeface="Tahoma" pitchFamily="34" charset="0"/>
            </a:endParaRPr>
          </a:p>
        </p:txBody>
      </p:sp>
      <p:cxnSp>
        <p:nvCxnSpPr>
          <p:cNvPr id="13" name="Connettore 1 12"/>
          <p:cNvCxnSpPr/>
          <p:nvPr/>
        </p:nvCxnSpPr>
        <p:spPr>
          <a:xfrm flipV="1">
            <a:off x="467544" y="4725144"/>
            <a:ext cx="432048" cy="36004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524328" y="2276872"/>
            <a:ext cx="909416" cy="369332"/>
          </a:xfrm>
          <a:prstGeom prst="rect">
            <a:avLst/>
          </a:prstGeom>
          <a:noFill/>
        </p:spPr>
        <p:txBody>
          <a:bodyPr wrap="none" rtlCol="0">
            <a:spAutoFit/>
          </a:bodyPr>
          <a:lstStyle/>
          <a:p>
            <a:r>
              <a:rPr lang="it-IT" u="sng" dirty="0" smtClean="0">
                <a:solidFill>
                  <a:schemeClr val="tx1">
                    <a:lumMod val="50000"/>
                    <a:lumOff val="50000"/>
                  </a:schemeClr>
                </a:solidFill>
                <a:latin typeface="Tahoma" pitchFamily="34" charset="0"/>
                <a:ea typeface="Tahoma" pitchFamily="34" charset="0"/>
                <a:cs typeface="Tahoma" pitchFamily="34" charset="0"/>
              </a:rPr>
              <a:t>ANOVA</a:t>
            </a:r>
            <a:endParaRPr lang="it-IT" u="sng" dirty="0">
              <a:solidFill>
                <a:schemeClr val="tx1">
                  <a:lumMod val="50000"/>
                  <a:lumOff val="50000"/>
                </a:schemeClr>
              </a:solidFill>
              <a:latin typeface="Tahoma" pitchFamily="34" charset="0"/>
              <a:ea typeface="Tahoma" pitchFamily="34" charset="0"/>
              <a:cs typeface="Tahoma" pitchFamily="34" charset="0"/>
            </a:endParaRPr>
          </a:p>
        </p:txBody>
      </p:sp>
      <p:cxnSp>
        <p:nvCxnSpPr>
          <p:cNvPr id="17" name="Connettore 1 16"/>
          <p:cNvCxnSpPr/>
          <p:nvPr/>
        </p:nvCxnSpPr>
        <p:spPr>
          <a:xfrm rot="5400000">
            <a:off x="2267744" y="1340768"/>
            <a:ext cx="2880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rot="5400000">
            <a:off x="2268538" y="763910"/>
            <a:ext cx="432048" cy="15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539552" y="332656"/>
            <a:ext cx="1576072" cy="646331"/>
          </a:xfrm>
          <a:prstGeom prst="rect">
            <a:avLst/>
          </a:prstGeom>
          <a:noFill/>
        </p:spPr>
        <p:txBody>
          <a:bodyPr wrap="none" rtlCol="0">
            <a:spAutoFit/>
          </a:bodyPr>
          <a:lstStyle/>
          <a:p>
            <a:pPr algn="r"/>
            <a:r>
              <a:rPr lang="it-IT" b="1" dirty="0" smtClean="0">
                <a:solidFill>
                  <a:srgbClr val="FF0000"/>
                </a:solidFill>
                <a:latin typeface="Tahoma" pitchFamily="34" charset="0"/>
                <a:ea typeface="Tahoma" pitchFamily="34" charset="0"/>
                <a:cs typeface="Tahoma" pitchFamily="34" charset="0"/>
              </a:rPr>
              <a:t>CENTRO </a:t>
            </a:r>
          </a:p>
          <a:p>
            <a:pPr algn="r"/>
            <a:r>
              <a:rPr lang="it-IT" b="1" dirty="0" smtClean="0">
                <a:solidFill>
                  <a:srgbClr val="FF0000"/>
                </a:solidFill>
                <a:latin typeface="Tahoma" pitchFamily="34" charset="0"/>
                <a:ea typeface="Tahoma" pitchFamily="34" charset="0"/>
                <a:cs typeface="Tahoma" pitchFamily="34" charset="0"/>
              </a:rPr>
              <a:t>OGGETTIVO</a:t>
            </a:r>
            <a:endParaRPr lang="it-IT" b="1" dirty="0">
              <a:solidFill>
                <a:srgbClr val="FF0000"/>
              </a:solidFill>
              <a:latin typeface="Tahoma" pitchFamily="34" charset="0"/>
              <a:ea typeface="Tahoma" pitchFamily="34" charset="0"/>
              <a:cs typeface="Tahoma" pitchFamily="34" charset="0"/>
            </a:endParaRPr>
          </a:p>
        </p:txBody>
      </p:sp>
      <p:sp>
        <p:nvSpPr>
          <p:cNvPr id="24" name="CasellaDiTesto 23"/>
          <p:cNvSpPr txBox="1"/>
          <p:nvPr/>
        </p:nvSpPr>
        <p:spPr>
          <a:xfrm>
            <a:off x="4642150" y="1628800"/>
            <a:ext cx="1721946" cy="646331"/>
          </a:xfrm>
          <a:prstGeom prst="rect">
            <a:avLst/>
          </a:prstGeom>
          <a:noFill/>
        </p:spPr>
        <p:txBody>
          <a:bodyPr wrap="none" rtlCol="0">
            <a:spAutoFit/>
          </a:bodyPr>
          <a:lstStyle/>
          <a:p>
            <a:pPr algn="just"/>
            <a:r>
              <a:rPr lang="it-IT" b="1" dirty="0" smtClean="0">
                <a:solidFill>
                  <a:schemeClr val="tx2"/>
                </a:solidFill>
                <a:latin typeface="Tahoma" pitchFamily="34" charset="0"/>
                <a:ea typeface="Tahoma" pitchFamily="34" charset="0"/>
                <a:cs typeface="Tahoma" pitchFamily="34" charset="0"/>
              </a:rPr>
              <a:t>CENTRO </a:t>
            </a:r>
          </a:p>
          <a:p>
            <a:pPr algn="just"/>
            <a:r>
              <a:rPr lang="it-IT" b="1" dirty="0" smtClean="0">
                <a:solidFill>
                  <a:schemeClr val="tx2"/>
                </a:solidFill>
                <a:latin typeface="Tahoma" pitchFamily="34" charset="0"/>
                <a:ea typeface="Tahoma" pitchFamily="34" charset="0"/>
                <a:cs typeface="Tahoma" pitchFamily="34" charset="0"/>
              </a:rPr>
              <a:t>SOGGETTIVO</a:t>
            </a:r>
            <a:endParaRPr lang="it-IT" b="1" dirty="0">
              <a:solidFill>
                <a:schemeClr val="tx2"/>
              </a:solidFill>
              <a:latin typeface="Tahoma" pitchFamily="34" charset="0"/>
              <a:ea typeface="Tahoma" pitchFamily="34" charset="0"/>
              <a:cs typeface="Tahoma" pitchFamily="34" charset="0"/>
            </a:endParaRPr>
          </a:p>
        </p:txBody>
      </p:sp>
      <p:cxnSp>
        <p:nvCxnSpPr>
          <p:cNvPr id="25" name="Connettore 1 24"/>
          <p:cNvCxnSpPr/>
          <p:nvPr/>
        </p:nvCxnSpPr>
        <p:spPr>
          <a:xfrm rot="5400000">
            <a:off x="2267744" y="3212976"/>
            <a:ext cx="2880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ttore 1 26"/>
          <p:cNvCxnSpPr/>
          <p:nvPr/>
        </p:nvCxnSpPr>
        <p:spPr>
          <a:xfrm rot="5400000">
            <a:off x="2267744" y="2276872"/>
            <a:ext cx="2880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ttore 1 35"/>
          <p:cNvCxnSpPr/>
          <p:nvPr/>
        </p:nvCxnSpPr>
        <p:spPr>
          <a:xfrm rot="5400000">
            <a:off x="2267744" y="1772816"/>
            <a:ext cx="288032" cy="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a:off x="2411760" y="1916832"/>
            <a:ext cx="2086374" cy="1588"/>
          </a:xfrm>
          <a:prstGeom prst="straightConnector1">
            <a:avLst/>
          </a:prstGeom>
          <a:ln w="2222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9" name="Connettore 1 48"/>
          <p:cNvCxnSpPr/>
          <p:nvPr/>
        </p:nvCxnSpPr>
        <p:spPr>
          <a:xfrm>
            <a:off x="2123728" y="548680"/>
            <a:ext cx="360040"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Connettore 1 57"/>
          <p:cNvCxnSpPr/>
          <p:nvPr/>
        </p:nvCxnSpPr>
        <p:spPr>
          <a:xfrm rot="5400000">
            <a:off x="2483768" y="4149080"/>
            <a:ext cx="2880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ttore 1 58"/>
          <p:cNvCxnSpPr/>
          <p:nvPr/>
        </p:nvCxnSpPr>
        <p:spPr>
          <a:xfrm rot="5400000">
            <a:off x="2483768" y="5085184"/>
            <a:ext cx="2880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ttore 1 59"/>
          <p:cNvCxnSpPr/>
          <p:nvPr/>
        </p:nvCxnSpPr>
        <p:spPr>
          <a:xfrm rot="5400000">
            <a:off x="2483768" y="6021288"/>
            <a:ext cx="2880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Immagine 21" descr="destrim.png"/>
          <p:cNvPicPr>
            <a:picLocks noChangeAspect="1"/>
          </p:cNvPicPr>
          <p:nvPr/>
        </p:nvPicPr>
        <p:blipFill>
          <a:blip r:embed="rId3" cstate="print"/>
          <a:stretch>
            <a:fillRect/>
          </a:stretch>
        </p:blipFill>
        <p:spPr>
          <a:xfrm>
            <a:off x="4139952" y="2708920"/>
            <a:ext cx="4590477" cy="3752381"/>
          </a:xfrm>
          <a:prstGeom prst="rect">
            <a:avLst/>
          </a:prstGeom>
        </p:spPr>
      </p:pic>
    </p:spTree>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936104"/>
          </a:xfrm>
        </p:spPr>
        <p:txBody>
          <a:bodyPr>
            <a:normAutofit/>
          </a:bodyPr>
          <a:lstStyle/>
          <a:p>
            <a:r>
              <a:rPr lang="it-IT" sz="3200" b="1" dirty="0" smtClean="0">
                <a:solidFill>
                  <a:schemeClr val="tx2">
                    <a:lumMod val="60000"/>
                    <a:lumOff val="40000"/>
                  </a:schemeClr>
                </a:solidFill>
                <a:latin typeface="Tahoma" pitchFamily="34" charset="0"/>
                <a:ea typeface="Tahoma" pitchFamily="34" charset="0"/>
                <a:cs typeface="Tahoma" pitchFamily="34" charset="0"/>
              </a:rPr>
              <a:t>MANCINE</a:t>
            </a:r>
            <a:endParaRPr lang="it-IT" sz="3200" b="1" dirty="0">
              <a:solidFill>
                <a:schemeClr val="tx2">
                  <a:lumMod val="60000"/>
                  <a:lumOff val="40000"/>
                </a:schemeClr>
              </a:solidFill>
              <a:latin typeface="Tahoma" pitchFamily="34" charset="0"/>
              <a:ea typeface="Tahoma" pitchFamily="34" charset="0"/>
              <a:cs typeface="Tahoma" pitchFamily="34" charset="0"/>
            </a:endParaRPr>
          </a:p>
        </p:txBody>
      </p:sp>
      <p:pic>
        <p:nvPicPr>
          <p:cNvPr id="6" name="Segnaposto contenuto 5" descr="nuovo bisiach.png"/>
          <p:cNvPicPr>
            <a:picLocks noGrp="1" noChangeAspect="1"/>
          </p:cNvPicPr>
          <p:nvPr>
            <p:ph idx="1"/>
          </p:nvPr>
        </p:nvPicPr>
        <p:blipFill>
          <a:blip r:embed="rId2" cstate="print"/>
          <a:stretch>
            <a:fillRect/>
          </a:stretch>
        </p:blipFill>
        <p:spPr>
          <a:xfrm>
            <a:off x="1259632" y="1124744"/>
            <a:ext cx="2448272" cy="2329568"/>
          </a:xfrm>
          <a:ln>
            <a:solidFill>
              <a:schemeClr val="tx1">
                <a:alpha val="39000"/>
              </a:schemeClr>
            </a:solidFill>
          </a:ln>
        </p:spPr>
      </p:pic>
      <p:pic>
        <p:nvPicPr>
          <p:cNvPr id="7" name="Segnaposto contenuto 5" descr="nuovo bisiach.png"/>
          <p:cNvPicPr>
            <a:picLocks noChangeAspect="1"/>
          </p:cNvPicPr>
          <p:nvPr/>
        </p:nvPicPr>
        <p:blipFill>
          <a:blip r:embed="rId2" cstate="print"/>
          <a:stretch>
            <a:fillRect/>
          </a:stretch>
        </p:blipFill>
        <p:spPr>
          <a:xfrm>
            <a:off x="1259632" y="3933056"/>
            <a:ext cx="2448272" cy="2329568"/>
          </a:xfrm>
          <a:prstGeom prst="rect">
            <a:avLst/>
          </a:prstGeom>
          <a:ln>
            <a:solidFill>
              <a:schemeClr val="tx1">
                <a:alpha val="39000"/>
              </a:schemeClr>
            </a:solidFill>
          </a:ln>
        </p:spPr>
      </p:pic>
      <p:sp>
        <p:nvSpPr>
          <p:cNvPr id="8" name="CasellaDiTesto 7"/>
          <p:cNvSpPr txBox="1"/>
          <p:nvPr/>
        </p:nvSpPr>
        <p:spPr>
          <a:xfrm>
            <a:off x="395536" y="1268760"/>
            <a:ext cx="720080" cy="1200329"/>
          </a:xfrm>
          <a:prstGeom prst="rect">
            <a:avLst/>
          </a:prstGeom>
          <a:noFill/>
        </p:spPr>
        <p:txBody>
          <a:bodyPr wrap="square" rtlCol="0">
            <a:spAutoFit/>
          </a:bodyPr>
          <a:lstStyle/>
          <a:p>
            <a:r>
              <a:rPr lang="it-IT" sz="2400" b="1" dirty="0" smtClean="0">
                <a:solidFill>
                  <a:schemeClr val="accent1"/>
                </a:solidFill>
                <a:latin typeface="Tahoma" pitchFamily="34" charset="0"/>
                <a:ea typeface="Tahoma" pitchFamily="34" charset="0"/>
                <a:cs typeface="Tahoma" pitchFamily="34" charset="0"/>
              </a:rPr>
              <a:t>A</a:t>
            </a:r>
          </a:p>
          <a:p>
            <a:endParaRPr lang="it-IT" sz="2400" b="1" dirty="0" smtClean="0">
              <a:solidFill>
                <a:schemeClr val="accent1"/>
              </a:solidFill>
              <a:latin typeface="Tahoma" pitchFamily="34" charset="0"/>
              <a:ea typeface="Tahoma" pitchFamily="34" charset="0"/>
              <a:cs typeface="Tahoma" pitchFamily="34" charset="0"/>
            </a:endParaRPr>
          </a:p>
          <a:p>
            <a:r>
              <a:rPr lang="it-IT" sz="2400" dirty="0" smtClean="0">
                <a:solidFill>
                  <a:schemeClr val="accent1"/>
                </a:solidFill>
                <a:latin typeface="Tahoma" pitchFamily="34" charset="0"/>
                <a:ea typeface="Tahoma" pitchFamily="34" charset="0"/>
                <a:cs typeface="Tahoma" pitchFamily="34" charset="0"/>
              </a:rPr>
              <a:t>OC</a:t>
            </a:r>
            <a:endParaRPr lang="it-IT" sz="2400" dirty="0">
              <a:solidFill>
                <a:schemeClr val="accent1"/>
              </a:solidFill>
              <a:latin typeface="Tahoma" pitchFamily="34" charset="0"/>
              <a:ea typeface="Tahoma" pitchFamily="34" charset="0"/>
              <a:cs typeface="Tahoma" pitchFamily="34" charset="0"/>
            </a:endParaRPr>
          </a:p>
        </p:txBody>
      </p:sp>
      <p:sp>
        <p:nvSpPr>
          <p:cNvPr id="9" name="CasellaDiTesto 8"/>
          <p:cNvSpPr txBox="1"/>
          <p:nvPr/>
        </p:nvSpPr>
        <p:spPr>
          <a:xfrm>
            <a:off x="323528" y="3933056"/>
            <a:ext cx="864096" cy="1200329"/>
          </a:xfrm>
          <a:prstGeom prst="rect">
            <a:avLst/>
          </a:prstGeom>
          <a:noFill/>
        </p:spPr>
        <p:txBody>
          <a:bodyPr wrap="square" rtlCol="0">
            <a:spAutoFit/>
          </a:bodyPr>
          <a:lstStyle/>
          <a:p>
            <a:r>
              <a:rPr lang="it-IT" sz="2400" b="1" dirty="0" smtClean="0">
                <a:solidFill>
                  <a:srgbClr val="C00000"/>
                </a:solidFill>
                <a:latin typeface="Tahoma" pitchFamily="34" charset="0"/>
                <a:ea typeface="Tahoma" pitchFamily="34" charset="0"/>
                <a:cs typeface="Tahoma" pitchFamily="34" charset="0"/>
              </a:rPr>
              <a:t> B</a:t>
            </a:r>
          </a:p>
          <a:p>
            <a:endParaRPr lang="it-IT" sz="2400" b="1" dirty="0" smtClean="0">
              <a:solidFill>
                <a:srgbClr val="C00000"/>
              </a:solidFill>
              <a:latin typeface="Tahoma" pitchFamily="34" charset="0"/>
              <a:ea typeface="Tahoma" pitchFamily="34" charset="0"/>
              <a:cs typeface="Tahoma" pitchFamily="34" charset="0"/>
            </a:endParaRPr>
          </a:p>
          <a:p>
            <a:r>
              <a:rPr lang="it-IT" sz="2400" dirty="0" smtClean="0">
                <a:solidFill>
                  <a:srgbClr val="C00000"/>
                </a:solidFill>
                <a:latin typeface="Tahoma" pitchFamily="34" charset="0"/>
                <a:ea typeface="Tahoma" pitchFamily="34" charset="0"/>
                <a:cs typeface="Tahoma" pitchFamily="34" charset="0"/>
              </a:rPr>
              <a:t> OC</a:t>
            </a:r>
            <a:endParaRPr lang="it-IT" sz="2400" dirty="0">
              <a:solidFill>
                <a:srgbClr val="C00000"/>
              </a:solidFill>
              <a:latin typeface="Tahoma" pitchFamily="34" charset="0"/>
              <a:ea typeface="Tahoma" pitchFamily="34" charset="0"/>
              <a:cs typeface="Tahoma" pitchFamily="34" charset="0"/>
            </a:endParaRPr>
          </a:p>
        </p:txBody>
      </p:sp>
      <p:cxnSp>
        <p:nvCxnSpPr>
          <p:cNvPr id="13" name="Connettore 1 12"/>
          <p:cNvCxnSpPr/>
          <p:nvPr/>
        </p:nvCxnSpPr>
        <p:spPr>
          <a:xfrm flipV="1">
            <a:off x="467544" y="4725144"/>
            <a:ext cx="432048" cy="36004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7740352" y="2204864"/>
            <a:ext cx="909416" cy="369332"/>
          </a:xfrm>
          <a:prstGeom prst="rect">
            <a:avLst/>
          </a:prstGeom>
          <a:noFill/>
        </p:spPr>
        <p:txBody>
          <a:bodyPr wrap="none" rtlCol="0">
            <a:spAutoFit/>
          </a:bodyPr>
          <a:lstStyle/>
          <a:p>
            <a:r>
              <a:rPr lang="it-IT" u="sng" dirty="0" smtClean="0">
                <a:solidFill>
                  <a:schemeClr val="tx1">
                    <a:lumMod val="50000"/>
                    <a:lumOff val="50000"/>
                  </a:schemeClr>
                </a:solidFill>
                <a:latin typeface="Tahoma" pitchFamily="34" charset="0"/>
                <a:ea typeface="Tahoma" pitchFamily="34" charset="0"/>
                <a:cs typeface="Tahoma" pitchFamily="34" charset="0"/>
              </a:rPr>
              <a:t>ANOVA</a:t>
            </a:r>
            <a:endParaRPr lang="it-IT" u="sng" dirty="0">
              <a:solidFill>
                <a:schemeClr val="tx1">
                  <a:lumMod val="50000"/>
                  <a:lumOff val="50000"/>
                </a:schemeClr>
              </a:solidFill>
              <a:latin typeface="Tahoma" pitchFamily="34" charset="0"/>
              <a:ea typeface="Tahoma" pitchFamily="34" charset="0"/>
              <a:cs typeface="Tahoma" pitchFamily="34" charset="0"/>
            </a:endParaRPr>
          </a:p>
        </p:txBody>
      </p:sp>
      <p:cxnSp>
        <p:nvCxnSpPr>
          <p:cNvPr id="17" name="Connettore 1 16"/>
          <p:cNvCxnSpPr/>
          <p:nvPr/>
        </p:nvCxnSpPr>
        <p:spPr>
          <a:xfrm rot="5400000">
            <a:off x="2483768" y="1340768"/>
            <a:ext cx="2880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rot="5400000">
            <a:off x="2268538" y="763910"/>
            <a:ext cx="432048" cy="15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539552" y="332656"/>
            <a:ext cx="1576072" cy="646331"/>
          </a:xfrm>
          <a:prstGeom prst="rect">
            <a:avLst/>
          </a:prstGeom>
          <a:noFill/>
        </p:spPr>
        <p:txBody>
          <a:bodyPr wrap="none" rtlCol="0">
            <a:spAutoFit/>
          </a:bodyPr>
          <a:lstStyle/>
          <a:p>
            <a:pPr algn="r"/>
            <a:r>
              <a:rPr lang="it-IT" b="1" dirty="0" smtClean="0">
                <a:solidFill>
                  <a:srgbClr val="FF0000"/>
                </a:solidFill>
                <a:latin typeface="Tahoma" pitchFamily="34" charset="0"/>
                <a:ea typeface="Tahoma" pitchFamily="34" charset="0"/>
                <a:cs typeface="Tahoma" pitchFamily="34" charset="0"/>
              </a:rPr>
              <a:t>CENTRO </a:t>
            </a:r>
          </a:p>
          <a:p>
            <a:pPr algn="r"/>
            <a:r>
              <a:rPr lang="it-IT" b="1" dirty="0" smtClean="0">
                <a:solidFill>
                  <a:srgbClr val="FF0000"/>
                </a:solidFill>
                <a:latin typeface="Tahoma" pitchFamily="34" charset="0"/>
                <a:ea typeface="Tahoma" pitchFamily="34" charset="0"/>
                <a:cs typeface="Tahoma" pitchFamily="34" charset="0"/>
              </a:rPr>
              <a:t>OGGETTIVO</a:t>
            </a:r>
            <a:endParaRPr lang="it-IT" b="1" dirty="0">
              <a:solidFill>
                <a:srgbClr val="FF0000"/>
              </a:solidFill>
              <a:latin typeface="Tahoma" pitchFamily="34" charset="0"/>
              <a:ea typeface="Tahoma" pitchFamily="34" charset="0"/>
              <a:cs typeface="Tahoma" pitchFamily="34" charset="0"/>
            </a:endParaRPr>
          </a:p>
        </p:txBody>
      </p:sp>
      <p:sp>
        <p:nvSpPr>
          <p:cNvPr id="24" name="CasellaDiTesto 23"/>
          <p:cNvSpPr txBox="1"/>
          <p:nvPr/>
        </p:nvSpPr>
        <p:spPr>
          <a:xfrm>
            <a:off x="4642150" y="1628800"/>
            <a:ext cx="1721946" cy="646331"/>
          </a:xfrm>
          <a:prstGeom prst="rect">
            <a:avLst/>
          </a:prstGeom>
          <a:noFill/>
        </p:spPr>
        <p:txBody>
          <a:bodyPr wrap="none" rtlCol="0">
            <a:spAutoFit/>
          </a:bodyPr>
          <a:lstStyle/>
          <a:p>
            <a:pPr algn="just"/>
            <a:r>
              <a:rPr lang="it-IT" b="1" dirty="0" smtClean="0">
                <a:solidFill>
                  <a:schemeClr val="tx2"/>
                </a:solidFill>
                <a:latin typeface="Tahoma" pitchFamily="34" charset="0"/>
                <a:ea typeface="Tahoma" pitchFamily="34" charset="0"/>
                <a:cs typeface="Tahoma" pitchFamily="34" charset="0"/>
              </a:rPr>
              <a:t>CENTRO </a:t>
            </a:r>
          </a:p>
          <a:p>
            <a:pPr algn="just"/>
            <a:r>
              <a:rPr lang="it-IT" b="1" dirty="0" smtClean="0">
                <a:solidFill>
                  <a:schemeClr val="tx2"/>
                </a:solidFill>
                <a:latin typeface="Tahoma" pitchFamily="34" charset="0"/>
                <a:ea typeface="Tahoma" pitchFamily="34" charset="0"/>
                <a:cs typeface="Tahoma" pitchFamily="34" charset="0"/>
              </a:rPr>
              <a:t>SOGGETTIVO</a:t>
            </a:r>
            <a:endParaRPr lang="it-IT" b="1" dirty="0">
              <a:solidFill>
                <a:schemeClr val="tx2"/>
              </a:solidFill>
              <a:latin typeface="Tahoma" pitchFamily="34" charset="0"/>
              <a:ea typeface="Tahoma" pitchFamily="34" charset="0"/>
              <a:cs typeface="Tahoma" pitchFamily="34" charset="0"/>
            </a:endParaRPr>
          </a:p>
        </p:txBody>
      </p:sp>
      <p:cxnSp>
        <p:nvCxnSpPr>
          <p:cNvPr id="25" name="Connettore 1 24"/>
          <p:cNvCxnSpPr/>
          <p:nvPr/>
        </p:nvCxnSpPr>
        <p:spPr>
          <a:xfrm rot="5400000">
            <a:off x="2267744" y="3284984"/>
            <a:ext cx="2880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ttore 1 26"/>
          <p:cNvCxnSpPr/>
          <p:nvPr/>
        </p:nvCxnSpPr>
        <p:spPr>
          <a:xfrm rot="5400000">
            <a:off x="2483768" y="2276872"/>
            <a:ext cx="2880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ttore 1 35"/>
          <p:cNvCxnSpPr/>
          <p:nvPr/>
        </p:nvCxnSpPr>
        <p:spPr>
          <a:xfrm rot="5400000">
            <a:off x="2483768" y="1772816"/>
            <a:ext cx="288032" cy="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a:off x="2627784" y="1916832"/>
            <a:ext cx="1870350" cy="1588"/>
          </a:xfrm>
          <a:prstGeom prst="straightConnector1">
            <a:avLst/>
          </a:prstGeom>
          <a:ln w="2222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9" name="Connettore 1 48"/>
          <p:cNvCxnSpPr/>
          <p:nvPr/>
        </p:nvCxnSpPr>
        <p:spPr>
          <a:xfrm>
            <a:off x="2123728" y="548680"/>
            <a:ext cx="360040"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Connettore 1 57"/>
          <p:cNvCxnSpPr/>
          <p:nvPr/>
        </p:nvCxnSpPr>
        <p:spPr>
          <a:xfrm rot="5400000">
            <a:off x="2267744" y="4149080"/>
            <a:ext cx="2880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ttore 1 58"/>
          <p:cNvCxnSpPr/>
          <p:nvPr/>
        </p:nvCxnSpPr>
        <p:spPr>
          <a:xfrm rot="5400000">
            <a:off x="2267744" y="5085184"/>
            <a:ext cx="2880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ttore 1 59"/>
          <p:cNvCxnSpPr/>
          <p:nvPr/>
        </p:nvCxnSpPr>
        <p:spPr>
          <a:xfrm rot="5400000">
            <a:off x="2267744" y="6021288"/>
            <a:ext cx="2880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pic>
        <p:nvPicPr>
          <p:cNvPr id="29" name="Immagine 28" descr="mancin.png"/>
          <p:cNvPicPr>
            <a:picLocks noChangeAspect="1"/>
          </p:cNvPicPr>
          <p:nvPr/>
        </p:nvPicPr>
        <p:blipFill>
          <a:blip r:embed="rId3" cstate="print"/>
          <a:stretch>
            <a:fillRect/>
          </a:stretch>
        </p:blipFill>
        <p:spPr>
          <a:xfrm>
            <a:off x="4211960" y="2780928"/>
            <a:ext cx="4533334" cy="3714286"/>
          </a:xfrm>
          <a:prstGeom prst="rect">
            <a:avLst/>
          </a:prstGeom>
        </p:spPr>
      </p:pic>
    </p:spTree>
  </p:cSld>
  <p:clrMapOvr>
    <a:masterClrMapping/>
  </p:clrMapOvr>
  <p:transition>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txBox="1">
            <a:spLocks noGrp="1"/>
          </p:cNvSpPr>
          <p:nvPr>
            <p:ph type="title"/>
          </p:nvPr>
        </p:nvSpPr>
        <p:spPr>
          <a:xfrm>
            <a:off x="457200" y="101309"/>
            <a:ext cx="8229600" cy="584775"/>
          </a:xfrm>
          <a:prstGeom prst="rect">
            <a:avLst/>
          </a:prstGeom>
          <a:noFill/>
        </p:spPr>
        <p:txBody>
          <a:bodyPr wrap="square" rtlCol="0">
            <a:spAutoFit/>
          </a:bodyPr>
          <a:lstStyle/>
          <a:p>
            <a:pPr algn="ctr"/>
            <a:r>
              <a:rPr lang="it-IT" sz="3200" b="1" dirty="0" smtClean="0">
                <a:solidFill>
                  <a:schemeClr val="tx2">
                    <a:lumMod val="60000"/>
                    <a:lumOff val="40000"/>
                  </a:schemeClr>
                </a:solidFill>
                <a:latin typeface="Tahoma" pitchFamily="34" charset="0"/>
                <a:ea typeface="Tahoma" pitchFamily="34" charset="0"/>
                <a:cs typeface="Tahoma" pitchFamily="34" charset="0"/>
              </a:rPr>
              <a:t>DESTRIMANE</a:t>
            </a:r>
            <a:endParaRPr lang="it-IT" sz="3200" b="1" dirty="0">
              <a:solidFill>
                <a:schemeClr val="tx2">
                  <a:lumMod val="60000"/>
                  <a:lumOff val="40000"/>
                </a:schemeClr>
              </a:solidFill>
              <a:latin typeface="Tahoma" pitchFamily="34" charset="0"/>
              <a:ea typeface="Tahoma" pitchFamily="34" charset="0"/>
              <a:cs typeface="Tahoma" pitchFamily="34" charset="0"/>
            </a:endParaRPr>
          </a:p>
        </p:txBody>
      </p:sp>
      <p:sp>
        <p:nvSpPr>
          <p:cNvPr id="14" name="Segnaposto contenuto 2"/>
          <p:cNvSpPr>
            <a:spLocks noGrp="1"/>
          </p:cNvSpPr>
          <p:nvPr>
            <p:ph idx="1"/>
          </p:nvPr>
        </p:nvSpPr>
        <p:spPr>
          <a:xfrm>
            <a:off x="457200" y="764704"/>
            <a:ext cx="8229600" cy="6264696"/>
          </a:xfrm>
        </p:spPr>
        <p:txBody>
          <a:bodyPr>
            <a:normAutofit/>
          </a:bodyPr>
          <a:lstStyle/>
          <a:p>
            <a:pPr marL="0" indent="0" algn="just">
              <a:spcBef>
                <a:spcPts val="0"/>
              </a:spcBef>
              <a:buFont typeface="Wingdings" pitchFamily="2" charset="2"/>
              <a:buChar char="v"/>
            </a:pPr>
            <a:r>
              <a:rPr lang="it-IT" sz="2400" dirty="0" smtClean="0">
                <a:solidFill>
                  <a:schemeClr val="accent1"/>
                </a:solidFill>
                <a:latin typeface="Tahoma" pitchFamily="34" charset="0"/>
                <a:ea typeface="Tahoma" pitchFamily="34" charset="0"/>
                <a:cs typeface="Tahoma" pitchFamily="34" charset="0"/>
              </a:rPr>
              <a:t>(A): </a:t>
            </a:r>
            <a:r>
              <a:rPr lang="it-IT" sz="2400" b="1" dirty="0" smtClean="0">
                <a:solidFill>
                  <a:schemeClr val="accent1"/>
                </a:solidFill>
                <a:latin typeface="Tahoma" pitchFamily="34" charset="0"/>
                <a:ea typeface="Tahoma" pitchFamily="34" charset="0"/>
                <a:cs typeface="Tahoma" pitchFamily="34" charset="0"/>
              </a:rPr>
              <a:t>OC</a:t>
            </a:r>
          </a:p>
          <a:p>
            <a:pPr marL="0" indent="0" algn="just">
              <a:spcBef>
                <a:spcPts val="0"/>
              </a:spcBef>
              <a:buNone/>
            </a:pPr>
            <a:endParaRPr lang="it-IT" sz="2400" dirty="0" smtClean="0">
              <a:solidFill>
                <a:schemeClr val="accent1"/>
              </a:solidFill>
              <a:latin typeface="Tahoma" pitchFamily="34" charset="0"/>
              <a:ea typeface="Tahoma" pitchFamily="34" charset="0"/>
              <a:cs typeface="Tahoma" pitchFamily="34" charset="0"/>
            </a:endParaRPr>
          </a:p>
          <a:p>
            <a:pPr marL="0" indent="0" algn="just">
              <a:spcBef>
                <a:spcPts val="0"/>
              </a:spcBef>
              <a:buNone/>
            </a:pPr>
            <a:endParaRPr lang="it-IT" sz="2400" dirty="0" smtClean="0">
              <a:solidFill>
                <a:schemeClr val="accent1"/>
              </a:solidFill>
              <a:latin typeface="Tahoma" pitchFamily="34" charset="0"/>
              <a:ea typeface="Tahoma" pitchFamily="34" charset="0"/>
              <a:cs typeface="Tahoma" pitchFamily="34" charset="0"/>
            </a:endParaRPr>
          </a:p>
          <a:p>
            <a:pPr marL="0" indent="0" algn="just">
              <a:spcBef>
                <a:spcPts val="0"/>
              </a:spcBef>
              <a:buNone/>
            </a:pPr>
            <a:endParaRPr lang="it-IT" sz="2400" dirty="0" smtClean="0">
              <a:solidFill>
                <a:schemeClr val="accent1"/>
              </a:solidFill>
              <a:latin typeface="Tahoma" pitchFamily="34" charset="0"/>
              <a:ea typeface="Tahoma" pitchFamily="34" charset="0"/>
              <a:cs typeface="Tahoma" pitchFamily="34" charset="0"/>
            </a:endParaRPr>
          </a:p>
          <a:p>
            <a:pPr marL="0" indent="0" algn="just">
              <a:spcBef>
                <a:spcPts val="0"/>
              </a:spcBef>
              <a:buNone/>
            </a:pPr>
            <a:endParaRPr lang="it-IT" sz="2400" dirty="0" smtClean="0">
              <a:solidFill>
                <a:schemeClr val="accent1"/>
              </a:solidFill>
              <a:latin typeface="Tahoma" pitchFamily="34" charset="0"/>
              <a:ea typeface="Tahoma" pitchFamily="34" charset="0"/>
              <a:cs typeface="Tahoma" pitchFamily="34" charset="0"/>
            </a:endParaRPr>
          </a:p>
          <a:p>
            <a:pPr marL="0" indent="0" algn="just">
              <a:spcBef>
                <a:spcPts val="0"/>
              </a:spcBef>
              <a:buNone/>
            </a:pPr>
            <a:r>
              <a:rPr lang="it-IT" sz="2000" dirty="0" smtClean="0">
                <a:solidFill>
                  <a:schemeClr val="accent1"/>
                </a:solidFill>
                <a:latin typeface="Tahoma" pitchFamily="34" charset="0"/>
                <a:ea typeface="Tahoma" pitchFamily="34" charset="0"/>
                <a:cs typeface="Tahoma" pitchFamily="34" charset="0"/>
              </a:rPr>
              <a:t>Tendenza a spostarsi a </a:t>
            </a:r>
            <a:r>
              <a:rPr lang="it-IT" sz="2000" dirty="0" err="1" smtClean="0">
                <a:solidFill>
                  <a:schemeClr val="accent1"/>
                </a:solidFill>
                <a:latin typeface="Tahoma" pitchFamily="34" charset="0"/>
                <a:ea typeface="Tahoma" pitchFamily="34" charset="0"/>
                <a:cs typeface="Tahoma" pitchFamily="34" charset="0"/>
              </a:rPr>
              <a:t>sx</a:t>
            </a:r>
            <a:endParaRPr lang="it-IT" sz="2000" dirty="0" smtClean="0">
              <a:solidFill>
                <a:schemeClr val="accent1"/>
              </a:solidFill>
              <a:latin typeface="Tahoma" pitchFamily="34" charset="0"/>
              <a:ea typeface="Tahoma" pitchFamily="34" charset="0"/>
              <a:cs typeface="Tahoma" pitchFamily="34" charset="0"/>
            </a:endParaRPr>
          </a:p>
          <a:p>
            <a:pPr marL="0" indent="0" algn="just">
              <a:spcBef>
                <a:spcPts val="0"/>
              </a:spcBef>
              <a:buNone/>
            </a:pPr>
            <a:endParaRPr lang="it-IT" sz="2400" dirty="0" smtClean="0">
              <a:solidFill>
                <a:schemeClr val="accent1"/>
              </a:solidFill>
              <a:latin typeface="Tahoma" pitchFamily="34" charset="0"/>
              <a:ea typeface="Tahoma" pitchFamily="34" charset="0"/>
              <a:cs typeface="Tahoma" pitchFamily="34" charset="0"/>
            </a:endParaRPr>
          </a:p>
          <a:p>
            <a:pPr marL="0" indent="0" algn="just">
              <a:spcBef>
                <a:spcPts val="0"/>
              </a:spcBef>
              <a:buNone/>
            </a:pPr>
            <a:endParaRPr lang="it-IT" sz="2400" dirty="0" smtClean="0">
              <a:solidFill>
                <a:schemeClr val="accent1"/>
              </a:solidFill>
              <a:latin typeface="Tahoma" pitchFamily="34" charset="0"/>
              <a:ea typeface="Tahoma" pitchFamily="34" charset="0"/>
              <a:cs typeface="Tahoma" pitchFamily="34" charset="0"/>
            </a:endParaRPr>
          </a:p>
          <a:p>
            <a:pPr marL="0" indent="0" algn="just">
              <a:spcBef>
                <a:spcPts val="0"/>
              </a:spcBef>
              <a:buFont typeface="Wingdings" pitchFamily="2" charset="2"/>
              <a:buChar char="v"/>
            </a:pPr>
            <a:r>
              <a:rPr lang="it-IT" sz="2400" dirty="0" smtClean="0">
                <a:solidFill>
                  <a:srgbClr val="C00000"/>
                </a:solidFill>
                <a:latin typeface="Tahoma" pitchFamily="34" charset="0"/>
                <a:ea typeface="Tahoma" pitchFamily="34" charset="0"/>
                <a:cs typeface="Tahoma" pitchFamily="34" charset="0"/>
              </a:rPr>
              <a:t>(B): </a:t>
            </a:r>
            <a:r>
              <a:rPr lang="it-IT" sz="2400" b="1" dirty="0" smtClean="0">
                <a:solidFill>
                  <a:srgbClr val="C00000"/>
                </a:solidFill>
                <a:latin typeface="Tahoma" pitchFamily="34" charset="0"/>
                <a:ea typeface="Tahoma" pitchFamily="34" charset="0"/>
                <a:cs typeface="Tahoma" pitchFamily="34" charset="0"/>
              </a:rPr>
              <a:t>OC</a:t>
            </a:r>
            <a:r>
              <a:rPr lang="it-IT" sz="2400" dirty="0" smtClean="0">
                <a:solidFill>
                  <a:srgbClr val="C00000"/>
                </a:solidFill>
                <a:latin typeface="Tahoma" pitchFamily="34" charset="0"/>
                <a:ea typeface="Tahoma" pitchFamily="34" charset="0"/>
                <a:cs typeface="Tahoma" pitchFamily="34" charset="0"/>
              </a:rPr>
              <a:t> </a:t>
            </a:r>
          </a:p>
          <a:p>
            <a:pPr marL="0" indent="0" algn="just">
              <a:lnSpc>
                <a:spcPct val="160000"/>
              </a:lnSpc>
              <a:spcBef>
                <a:spcPts val="0"/>
              </a:spcBef>
              <a:buNone/>
            </a:pPr>
            <a:endParaRPr lang="it-IT" sz="2400" dirty="0" smtClean="0">
              <a:solidFill>
                <a:srgbClr val="C00000"/>
              </a:solidFill>
              <a:latin typeface="Tahoma" pitchFamily="34" charset="0"/>
              <a:ea typeface="Tahoma" pitchFamily="34" charset="0"/>
              <a:cs typeface="Tahoma" pitchFamily="34" charset="0"/>
            </a:endParaRPr>
          </a:p>
          <a:p>
            <a:pPr marL="0" indent="0" algn="just">
              <a:lnSpc>
                <a:spcPct val="160000"/>
              </a:lnSpc>
              <a:spcBef>
                <a:spcPts val="0"/>
              </a:spcBef>
              <a:buNone/>
            </a:pPr>
            <a:endParaRPr lang="it-IT" sz="2400" dirty="0" smtClean="0">
              <a:solidFill>
                <a:srgbClr val="C00000"/>
              </a:solidFill>
              <a:latin typeface="Tahoma" pitchFamily="34" charset="0"/>
              <a:ea typeface="Tahoma" pitchFamily="34" charset="0"/>
              <a:cs typeface="Tahoma" pitchFamily="34" charset="0"/>
            </a:endParaRPr>
          </a:p>
          <a:p>
            <a:pPr marL="0" indent="0" algn="just">
              <a:spcBef>
                <a:spcPts val="0"/>
              </a:spcBef>
              <a:buNone/>
            </a:pPr>
            <a:r>
              <a:rPr lang="it-IT" sz="2000" dirty="0" smtClean="0">
                <a:solidFill>
                  <a:srgbClr val="C00000"/>
                </a:solidFill>
                <a:latin typeface="Tahoma" pitchFamily="34" charset="0"/>
                <a:ea typeface="Tahoma" pitchFamily="34" charset="0"/>
                <a:cs typeface="Tahoma" pitchFamily="34" charset="0"/>
              </a:rPr>
              <a:t>Tendenza a spostarsi a </a:t>
            </a:r>
            <a:r>
              <a:rPr lang="it-IT" sz="2000" dirty="0" err="1" smtClean="0">
                <a:solidFill>
                  <a:srgbClr val="C00000"/>
                </a:solidFill>
                <a:latin typeface="Tahoma" pitchFamily="34" charset="0"/>
                <a:ea typeface="Tahoma" pitchFamily="34" charset="0"/>
                <a:cs typeface="Tahoma" pitchFamily="34" charset="0"/>
              </a:rPr>
              <a:t>dx</a:t>
            </a:r>
            <a:endParaRPr lang="it-IT" sz="2000" b="1" dirty="0" smtClean="0">
              <a:solidFill>
                <a:srgbClr val="C00000"/>
              </a:solidFill>
              <a:latin typeface="Tahoma" pitchFamily="34" charset="0"/>
              <a:ea typeface="Tahoma" pitchFamily="34" charset="0"/>
              <a:cs typeface="Tahoma" pitchFamily="34" charset="0"/>
            </a:endParaRPr>
          </a:p>
          <a:p>
            <a:pPr marL="0" indent="0">
              <a:spcBef>
                <a:spcPts val="0"/>
              </a:spcBef>
              <a:buNone/>
            </a:pPr>
            <a:r>
              <a:rPr lang="it-IT" sz="2000" b="1" dirty="0" smtClean="0">
                <a:solidFill>
                  <a:srgbClr val="C00000"/>
                </a:solidFill>
                <a:latin typeface="Tahoma" pitchFamily="34" charset="0"/>
                <a:ea typeface="Tahoma" pitchFamily="34" charset="0"/>
                <a:cs typeface="Tahoma" pitchFamily="34" charset="0"/>
              </a:rPr>
              <a:t>HAND-USE EFFECT</a:t>
            </a:r>
          </a:p>
          <a:p>
            <a:pPr marL="0" indent="0">
              <a:spcBef>
                <a:spcPts val="0"/>
              </a:spcBef>
              <a:buNone/>
            </a:pPr>
            <a:endParaRPr lang="it-IT" sz="2400" dirty="0" smtClean="0">
              <a:solidFill>
                <a:srgbClr val="C00000"/>
              </a:solidFill>
              <a:latin typeface="Tahoma" pitchFamily="34" charset="0"/>
              <a:ea typeface="Tahoma" pitchFamily="34" charset="0"/>
              <a:cs typeface="Tahoma" pitchFamily="34" charset="0"/>
            </a:endParaRPr>
          </a:p>
          <a:p>
            <a:pPr marL="0" indent="0" algn="just">
              <a:lnSpc>
                <a:spcPct val="160000"/>
              </a:lnSpc>
              <a:spcBef>
                <a:spcPts val="0"/>
              </a:spcBef>
              <a:buFont typeface="Wingdings" pitchFamily="2" charset="2"/>
              <a:buChar char="ü"/>
            </a:pPr>
            <a:r>
              <a:rPr lang="it-IT" sz="1900" b="1" dirty="0" smtClean="0">
                <a:solidFill>
                  <a:schemeClr val="tx2"/>
                </a:solidFill>
                <a:latin typeface="Tahoma" pitchFamily="34" charset="0"/>
                <a:ea typeface="Tahoma" pitchFamily="34" charset="0"/>
                <a:cs typeface="Tahoma" pitchFamily="34" charset="0"/>
              </a:rPr>
              <a:t>MANCINE</a:t>
            </a:r>
            <a:r>
              <a:rPr lang="it-IT" sz="1900" dirty="0" smtClean="0">
                <a:solidFill>
                  <a:schemeClr val="tx2"/>
                </a:solidFill>
                <a:latin typeface="Tahoma" pitchFamily="34" charset="0"/>
                <a:ea typeface="Tahoma" pitchFamily="34" charset="0"/>
                <a:cs typeface="Tahoma" pitchFamily="34" charset="0"/>
              </a:rPr>
              <a:t>: i risultati non sono statisticamente significativi. </a:t>
            </a:r>
            <a:endParaRPr lang="it-IT" sz="1900" dirty="0" smtClean="0">
              <a:solidFill>
                <a:srgbClr val="C00000"/>
              </a:solidFill>
              <a:latin typeface="Tahoma" pitchFamily="34" charset="0"/>
              <a:ea typeface="Tahoma" pitchFamily="34" charset="0"/>
              <a:cs typeface="Tahoma" pitchFamily="34" charset="0"/>
            </a:endParaRPr>
          </a:p>
          <a:p>
            <a:pPr marL="0" indent="0" algn="just">
              <a:lnSpc>
                <a:spcPct val="150000"/>
              </a:lnSpc>
              <a:spcBef>
                <a:spcPts val="0"/>
              </a:spcBef>
              <a:buNone/>
            </a:pPr>
            <a:endParaRPr lang="it-IT" sz="2400" b="1" dirty="0">
              <a:solidFill>
                <a:srgbClr val="C00000"/>
              </a:solidFill>
              <a:latin typeface="Tahoma" pitchFamily="34" charset="0"/>
              <a:ea typeface="Tahoma" pitchFamily="34" charset="0"/>
              <a:cs typeface="Tahoma" pitchFamily="34" charset="0"/>
            </a:endParaRPr>
          </a:p>
        </p:txBody>
      </p:sp>
      <p:cxnSp>
        <p:nvCxnSpPr>
          <p:cNvPr id="16" name="Connettore 1 15"/>
          <p:cNvCxnSpPr/>
          <p:nvPr/>
        </p:nvCxnSpPr>
        <p:spPr>
          <a:xfrm rot="5400000" flipH="1" flipV="1">
            <a:off x="1439652" y="3681028"/>
            <a:ext cx="432048" cy="36004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noChangeArrowheads="1"/>
          </p:cNvPicPr>
          <p:nvPr/>
        </p:nvPicPr>
        <p:blipFill>
          <a:blip r:embed="rId2" cstate="print"/>
          <a:srcRect/>
          <a:stretch>
            <a:fillRect/>
          </a:stretch>
        </p:blipFill>
        <p:spPr bwMode="auto">
          <a:xfrm>
            <a:off x="5364088" y="1700808"/>
            <a:ext cx="2264892" cy="1512168"/>
          </a:xfrm>
          <a:prstGeom prst="rect">
            <a:avLst/>
          </a:prstGeom>
          <a:noFill/>
          <a:ln w="9525">
            <a:noFill/>
            <a:miter lim="800000"/>
            <a:headEnd/>
            <a:tailEnd/>
          </a:ln>
        </p:spPr>
      </p:pic>
      <p:sp>
        <p:nvSpPr>
          <p:cNvPr id="7" name="CasellaDiTesto 6"/>
          <p:cNvSpPr txBox="1"/>
          <p:nvPr/>
        </p:nvSpPr>
        <p:spPr>
          <a:xfrm>
            <a:off x="4499992" y="1052736"/>
            <a:ext cx="1728192" cy="707886"/>
          </a:xfrm>
          <a:prstGeom prst="rect">
            <a:avLst/>
          </a:prstGeom>
          <a:noFill/>
        </p:spPr>
        <p:txBody>
          <a:bodyPr wrap="square" rtlCol="0">
            <a:spAutoFit/>
          </a:bodyPr>
          <a:lstStyle/>
          <a:p>
            <a:r>
              <a:rPr lang="it-IT" sz="2000" dirty="0" err="1" smtClean="0">
                <a:solidFill>
                  <a:srgbClr val="C00000"/>
                </a:solidFill>
                <a:latin typeface="Tahoma" pitchFamily="34" charset="0"/>
                <a:ea typeface="Tahoma" pitchFamily="34" charset="0"/>
                <a:cs typeface="Tahoma" pitchFamily="34" charset="0"/>
              </a:rPr>
              <a:t>Emicampo</a:t>
            </a:r>
            <a:r>
              <a:rPr lang="it-IT" sz="2000" dirty="0" smtClean="0">
                <a:solidFill>
                  <a:srgbClr val="C00000"/>
                </a:solidFill>
                <a:latin typeface="Tahoma" pitchFamily="34" charset="0"/>
                <a:ea typeface="Tahoma" pitchFamily="34" charset="0"/>
                <a:cs typeface="Tahoma" pitchFamily="34" charset="0"/>
              </a:rPr>
              <a:t> visivo </a:t>
            </a:r>
            <a:r>
              <a:rPr lang="it-IT" sz="2000" dirty="0" err="1" smtClean="0">
                <a:solidFill>
                  <a:srgbClr val="C00000"/>
                </a:solidFill>
                <a:latin typeface="Tahoma" pitchFamily="34" charset="0"/>
                <a:ea typeface="Tahoma" pitchFamily="34" charset="0"/>
                <a:cs typeface="Tahoma" pitchFamily="34" charset="0"/>
              </a:rPr>
              <a:t>sx</a:t>
            </a:r>
            <a:endParaRPr lang="it-IT" sz="2000" dirty="0" smtClean="0">
              <a:solidFill>
                <a:srgbClr val="C00000"/>
              </a:solidFill>
              <a:latin typeface="Tahoma" pitchFamily="34" charset="0"/>
              <a:ea typeface="Tahoma" pitchFamily="34" charset="0"/>
              <a:cs typeface="Tahoma" pitchFamily="34" charset="0"/>
            </a:endParaRPr>
          </a:p>
        </p:txBody>
      </p:sp>
      <p:sp>
        <p:nvSpPr>
          <p:cNvPr id="10" name="CasellaDiTesto 9"/>
          <p:cNvSpPr txBox="1"/>
          <p:nvPr/>
        </p:nvSpPr>
        <p:spPr>
          <a:xfrm>
            <a:off x="7164288" y="1052736"/>
            <a:ext cx="1728192" cy="707886"/>
          </a:xfrm>
          <a:prstGeom prst="rect">
            <a:avLst/>
          </a:prstGeom>
          <a:noFill/>
        </p:spPr>
        <p:txBody>
          <a:bodyPr wrap="square" rtlCol="0">
            <a:spAutoFit/>
          </a:bodyPr>
          <a:lstStyle/>
          <a:p>
            <a:r>
              <a:rPr lang="it-IT" sz="2000" dirty="0" err="1" smtClean="0">
                <a:solidFill>
                  <a:schemeClr val="accent1"/>
                </a:solidFill>
                <a:latin typeface="Tahoma" pitchFamily="34" charset="0"/>
                <a:ea typeface="Tahoma" pitchFamily="34" charset="0"/>
                <a:cs typeface="Tahoma" pitchFamily="34" charset="0"/>
              </a:rPr>
              <a:t>Emicampo</a:t>
            </a:r>
            <a:r>
              <a:rPr lang="it-IT" sz="2000" dirty="0" smtClean="0">
                <a:solidFill>
                  <a:schemeClr val="accent1"/>
                </a:solidFill>
                <a:latin typeface="Tahoma" pitchFamily="34" charset="0"/>
                <a:ea typeface="Tahoma" pitchFamily="34" charset="0"/>
                <a:cs typeface="Tahoma" pitchFamily="34" charset="0"/>
              </a:rPr>
              <a:t> visivo </a:t>
            </a:r>
            <a:r>
              <a:rPr lang="it-IT" sz="2000" dirty="0" err="1" smtClean="0">
                <a:solidFill>
                  <a:schemeClr val="accent1"/>
                </a:solidFill>
                <a:latin typeface="Tahoma" pitchFamily="34" charset="0"/>
                <a:ea typeface="Tahoma" pitchFamily="34" charset="0"/>
                <a:cs typeface="Tahoma" pitchFamily="34" charset="0"/>
              </a:rPr>
              <a:t>dx</a:t>
            </a:r>
            <a:endParaRPr lang="it-IT" sz="2000" dirty="0" smtClean="0">
              <a:solidFill>
                <a:schemeClr val="accent1"/>
              </a:solidFill>
              <a:latin typeface="Tahoma" pitchFamily="34" charset="0"/>
              <a:ea typeface="Tahoma" pitchFamily="34" charset="0"/>
              <a:cs typeface="Tahoma" pitchFamily="34" charset="0"/>
            </a:endParaRPr>
          </a:p>
        </p:txBody>
      </p:sp>
      <p:cxnSp>
        <p:nvCxnSpPr>
          <p:cNvPr id="12" name="Connettore 1 11"/>
          <p:cNvCxnSpPr/>
          <p:nvPr/>
        </p:nvCxnSpPr>
        <p:spPr>
          <a:xfrm rot="5400000">
            <a:off x="5796136" y="1844824"/>
            <a:ext cx="1440160"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rot="10800000">
            <a:off x="5796136" y="1268760"/>
            <a:ext cx="1152128" cy="576064"/>
          </a:xfrm>
          <a:prstGeom prst="straightConnector1">
            <a:avLst/>
          </a:prstGeom>
          <a:ln w="698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6012160" y="1268760"/>
            <a:ext cx="1152128" cy="576064"/>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ttore 2 24"/>
          <p:cNvCxnSpPr/>
          <p:nvPr/>
        </p:nvCxnSpPr>
        <p:spPr>
          <a:xfrm rot="5400000" flipH="1" flipV="1">
            <a:off x="6840253" y="1448781"/>
            <a:ext cx="504055" cy="288033"/>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30" name="CasellaDiTesto 29"/>
          <p:cNvSpPr txBox="1"/>
          <p:nvPr/>
        </p:nvSpPr>
        <p:spPr>
          <a:xfrm>
            <a:off x="4860032" y="2708920"/>
            <a:ext cx="504056" cy="369332"/>
          </a:xfrm>
          <a:prstGeom prst="rect">
            <a:avLst/>
          </a:prstGeom>
          <a:noFill/>
        </p:spPr>
        <p:txBody>
          <a:bodyPr wrap="square" rtlCol="0">
            <a:spAutoFit/>
          </a:bodyPr>
          <a:lstStyle/>
          <a:p>
            <a:r>
              <a:rPr lang="it-IT" dirty="0" smtClean="0">
                <a:solidFill>
                  <a:srgbClr val="C00000"/>
                </a:solidFill>
                <a:latin typeface="Tahoma" pitchFamily="34" charset="0"/>
                <a:ea typeface="Tahoma" pitchFamily="34" charset="0"/>
                <a:cs typeface="Tahoma" pitchFamily="34" charset="0"/>
              </a:rPr>
              <a:t>LH</a:t>
            </a:r>
            <a:endParaRPr lang="it-IT" dirty="0">
              <a:solidFill>
                <a:srgbClr val="C00000"/>
              </a:solidFill>
              <a:latin typeface="Tahoma" pitchFamily="34" charset="0"/>
              <a:ea typeface="Tahoma" pitchFamily="34" charset="0"/>
              <a:cs typeface="Tahoma" pitchFamily="34" charset="0"/>
            </a:endParaRPr>
          </a:p>
        </p:txBody>
      </p:sp>
      <p:sp>
        <p:nvSpPr>
          <p:cNvPr id="31" name="CasellaDiTesto 30"/>
          <p:cNvSpPr txBox="1"/>
          <p:nvPr/>
        </p:nvSpPr>
        <p:spPr>
          <a:xfrm>
            <a:off x="7668344" y="2708920"/>
            <a:ext cx="504056" cy="369332"/>
          </a:xfrm>
          <a:prstGeom prst="rect">
            <a:avLst/>
          </a:prstGeom>
          <a:noFill/>
        </p:spPr>
        <p:txBody>
          <a:bodyPr wrap="square" rtlCol="0">
            <a:spAutoFit/>
          </a:bodyPr>
          <a:lstStyle/>
          <a:p>
            <a:r>
              <a:rPr lang="it-IT" dirty="0" smtClean="0">
                <a:solidFill>
                  <a:schemeClr val="accent1"/>
                </a:solidFill>
                <a:latin typeface="Tahoma" pitchFamily="34" charset="0"/>
                <a:ea typeface="Tahoma" pitchFamily="34" charset="0"/>
                <a:cs typeface="Tahoma" pitchFamily="34" charset="0"/>
              </a:rPr>
              <a:t>RH</a:t>
            </a:r>
            <a:endParaRPr lang="it-IT" dirty="0">
              <a:solidFill>
                <a:schemeClr val="accent1"/>
              </a:solidFill>
              <a:latin typeface="Tahoma" pitchFamily="34" charset="0"/>
              <a:ea typeface="Tahoma" pitchFamily="34" charset="0"/>
              <a:cs typeface="Tahoma" pitchFamily="34" charset="0"/>
            </a:endParaRPr>
          </a:p>
        </p:txBody>
      </p:sp>
      <p:sp>
        <p:nvSpPr>
          <p:cNvPr id="37" name="Freccia a destra 36"/>
          <p:cNvSpPr/>
          <p:nvPr/>
        </p:nvSpPr>
        <p:spPr>
          <a:xfrm>
            <a:off x="5796136" y="2924944"/>
            <a:ext cx="360040" cy="36004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C00000"/>
              </a:solidFill>
            </a:endParaRPr>
          </a:p>
        </p:txBody>
      </p:sp>
      <p:sp>
        <p:nvSpPr>
          <p:cNvPr id="38" name="Freccia a destra 37"/>
          <p:cNvSpPr/>
          <p:nvPr/>
        </p:nvSpPr>
        <p:spPr>
          <a:xfrm rot="10800000">
            <a:off x="6804248" y="2924944"/>
            <a:ext cx="360040" cy="360040"/>
          </a:xfrm>
          <a:prstGeom prst="rightArrow">
            <a:avLst/>
          </a:prstGeom>
          <a:solidFill>
            <a:schemeClr val="accent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accent1"/>
              </a:solidFill>
            </a:endParaRPr>
          </a:p>
        </p:txBody>
      </p:sp>
      <p:pic>
        <p:nvPicPr>
          <p:cNvPr id="18" name="Immagine 17" descr="OC.png"/>
          <p:cNvPicPr>
            <a:picLocks noChangeAspect="1"/>
          </p:cNvPicPr>
          <p:nvPr/>
        </p:nvPicPr>
        <p:blipFill>
          <a:blip r:embed="rId3" cstate="print"/>
          <a:stretch>
            <a:fillRect/>
          </a:stretch>
        </p:blipFill>
        <p:spPr>
          <a:xfrm>
            <a:off x="1043608" y="1916832"/>
            <a:ext cx="1466667" cy="552381"/>
          </a:xfrm>
          <a:prstGeom prst="rect">
            <a:avLst/>
          </a:prstGeom>
        </p:spPr>
      </p:pic>
      <p:sp>
        <p:nvSpPr>
          <p:cNvPr id="19" name="CasellaDiTesto 18"/>
          <p:cNvSpPr txBox="1"/>
          <p:nvPr/>
        </p:nvSpPr>
        <p:spPr>
          <a:xfrm>
            <a:off x="2195736" y="1124744"/>
            <a:ext cx="1584176" cy="584775"/>
          </a:xfrm>
          <a:prstGeom prst="rect">
            <a:avLst/>
          </a:prstGeom>
          <a:noFill/>
        </p:spPr>
        <p:txBody>
          <a:bodyPr wrap="square" rtlCol="0">
            <a:spAutoFit/>
          </a:bodyPr>
          <a:lstStyle/>
          <a:p>
            <a:pPr algn="ctr"/>
            <a:r>
              <a:rPr lang="it-IT" sz="1600" b="1" dirty="0" smtClean="0">
                <a:solidFill>
                  <a:srgbClr val="FF0000"/>
                </a:solidFill>
                <a:latin typeface="Tahoma" pitchFamily="34" charset="0"/>
                <a:ea typeface="Tahoma" pitchFamily="34" charset="0"/>
                <a:cs typeface="Tahoma" pitchFamily="34" charset="0"/>
              </a:rPr>
              <a:t>CENTRO OGGETTIVO</a:t>
            </a:r>
          </a:p>
        </p:txBody>
      </p:sp>
      <p:cxnSp>
        <p:nvCxnSpPr>
          <p:cNvPr id="21" name="Connettore 2 20"/>
          <p:cNvCxnSpPr/>
          <p:nvPr/>
        </p:nvCxnSpPr>
        <p:spPr>
          <a:xfrm rot="10800000" flipV="1">
            <a:off x="1835696" y="1628800"/>
            <a:ext cx="504056" cy="28803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CasellaDiTesto 48"/>
          <p:cNvSpPr txBox="1"/>
          <p:nvPr/>
        </p:nvSpPr>
        <p:spPr>
          <a:xfrm>
            <a:off x="4644008" y="764704"/>
            <a:ext cx="3600400" cy="338554"/>
          </a:xfrm>
          <a:prstGeom prst="rect">
            <a:avLst/>
          </a:prstGeom>
          <a:noFill/>
        </p:spPr>
        <p:txBody>
          <a:bodyPr wrap="square" rtlCol="0">
            <a:spAutoFit/>
          </a:bodyPr>
          <a:lstStyle/>
          <a:p>
            <a:pPr algn="ctr"/>
            <a:r>
              <a:rPr lang="it-IT" sz="1600" b="1" dirty="0" smtClean="0">
                <a:solidFill>
                  <a:srgbClr val="00B0F0"/>
                </a:solidFill>
                <a:latin typeface="Tahoma" pitchFamily="34" charset="0"/>
                <a:ea typeface="Tahoma" pitchFamily="34" charset="0"/>
                <a:cs typeface="Tahoma" pitchFamily="34" charset="0"/>
              </a:rPr>
              <a:t>RIGHT PSEUDONEGLECT</a:t>
            </a:r>
          </a:p>
        </p:txBody>
      </p:sp>
      <p:sp>
        <p:nvSpPr>
          <p:cNvPr id="55" name="Rettangolo 54"/>
          <p:cNvSpPr/>
          <p:nvPr/>
        </p:nvSpPr>
        <p:spPr>
          <a:xfrm>
            <a:off x="4499992" y="764704"/>
            <a:ext cx="4104456" cy="2592288"/>
          </a:xfrm>
          <a:prstGeom prst="rect">
            <a:avLst/>
          </a:prstGeom>
          <a:noFill/>
          <a:ln w="19050">
            <a:solidFill>
              <a:schemeClr val="accent1">
                <a:shade val="50000"/>
                <a:alpha val="6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 name="Rettangolo 55"/>
          <p:cNvSpPr/>
          <p:nvPr/>
        </p:nvSpPr>
        <p:spPr>
          <a:xfrm>
            <a:off x="4499992" y="3645024"/>
            <a:ext cx="4104456" cy="2592288"/>
          </a:xfrm>
          <a:prstGeom prst="rect">
            <a:avLst/>
          </a:prstGeom>
          <a:noFill/>
          <a:ln w="19050">
            <a:solidFill>
              <a:schemeClr val="accent1">
                <a:shade val="50000"/>
                <a:alpha val="6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7" name="Immagine 56" descr="emicampo sx.jpg"/>
          <p:cNvPicPr>
            <a:picLocks noChangeAspect="1"/>
          </p:cNvPicPr>
          <p:nvPr/>
        </p:nvPicPr>
        <p:blipFill>
          <a:blip r:embed="rId4" cstate="print"/>
          <a:stretch>
            <a:fillRect/>
          </a:stretch>
        </p:blipFill>
        <p:spPr>
          <a:xfrm>
            <a:off x="4932040" y="4005064"/>
            <a:ext cx="1080120" cy="1554822"/>
          </a:xfrm>
          <a:prstGeom prst="rect">
            <a:avLst/>
          </a:prstGeom>
        </p:spPr>
      </p:pic>
      <p:pic>
        <p:nvPicPr>
          <p:cNvPr id="58" name="Immagine 57" descr="emicampo dx.jpg"/>
          <p:cNvPicPr>
            <a:picLocks noChangeAspect="1"/>
          </p:cNvPicPr>
          <p:nvPr/>
        </p:nvPicPr>
        <p:blipFill>
          <a:blip r:embed="rId5" cstate="print"/>
          <a:stretch>
            <a:fillRect/>
          </a:stretch>
        </p:blipFill>
        <p:spPr>
          <a:xfrm>
            <a:off x="7524328" y="4293096"/>
            <a:ext cx="830471" cy="1224136"/>
          </a:xfrm>
          <a:prstGeom prst="rect">
            <a:avLst/>
          </a:prstGeom>
        </p:spPr>
      </p:pic>
      <p:pic>
        <p:nvPicPr>
          <p:cNvPr id="59" name="Immagine 58" descr="MANO DX.jpg"/>
          <p:cNvPicPr>
            <a:picLocks noChangeAspect="1"/>
          </p:cNvPicPr>
          <p:nvPr/>
        </p:nvPicPr>
        <p:blipFill>
          <a:blip r:embed="rId6" cstate="print"/>
          <a:stretch>
            <a:fillRect/>
          </a:stretch>
        </p:blipFill>
        <p:spPr>
          <a:xfrm>
            <a:off x="5220072" y="5589240"/>
            <a:ext cx="648072" cy="576064"/>
          </a:xfrm>
          <a:prstGeom prst="rect">
            <a:avLst/>
          </a:prstGeom>
        </p:spPr>
      </p:pic>
      <p:pic>
        <p:nvPicPr>
          <p:cNvPr id="60" name="Immagine 59" descr="MANO SX.jpg"/>
          <p:cNvPicPr>
            <a:picLocks noChangeAspect="1"/>
          </p:cNvPicPr>
          <p:nvPr/>
        </p:nvPicPr>
        <p:blipFill>
          <a:blip r:embed="rId7" cstate="print"/>
          <a:stretch>
            <a:fillRect/>
          </a:stretch>
        </p:blipFill>
        <p:spPr>
          <a:xfrm>
            <a:off x="7668344" y="5589240"/>
            <a:ext cx="437733" cy="432048"/>
          </a:xfrm>
          <a:prstGeom prst="rect">
            <a:avLst/>
          </a:prstGeom>
        </p:spPr>
      </p:pic>
      <p:sp>
        <p:nvSpPr>
          <p:cNvPr id="61" name="CasellaDiTesto 60"/>
          <p:cNvSpPr txBox="1"/>
          <p:nvPr/>
        </p:nvSpPr>
        <p:spPr>
          <a:xfrm>
            <a:off x="4572000" y="4797152"/>
            <a:ext cx="504056" cy="369332"/>
          </a:xfrm>
          <a:prstGeom prst="rect">
            <a:avLst/>
          </a:prstGeom>
          <a:noFill/>
        </p:spPr>
        <p:txBody>
          <a:bodyPr wrap="square" rtlCol="0">
            <a:spAutoFit/>
          </a:bodyPr>
          <a:lstStyle/>
          <a:p>
            <a:r>
              <a:rPr lang="it-IT" dirty="0" smtClean="0">
                <a:solidFill>
                  <a:srgbClr val="C00000"/>
                </a:solidFill>
                <a:latin typeface="Tahoma" pitchFamily="34" charset="0"/>
                <a:ea typeface="Tahoma" pitchFamily="34" charset="0"/>
                <a:cs typeface="Tahoma" pitchFamily="34" charset="0"/>
              </a:rPr>
              <a:t>LH</a:t>
            </a:r>
            <a:endParaRPr lang="it-IT" dirty="0">
              <a:solidFill>
                <a:srgbClr val="C00000"/>
              </a:solidFill>
              <a:latin typeface="Tahoma" pitchFamily="34" charset="0"/>
              <a:ea typeface="Tahoma" pitchFamily="34" charset="0"/>
              <a:cs typeface="Tahoma" pitchFamily="34" charset="0"/>
            </a:endParaRPr>
          </a:p>
        </p:txBody>
      </p:sp>
      <p:sp>
        <p:nvSpPr>
          <p:cNvPr id="62" name="CasellaDiTesto 61"/>
          <p:cNvSpPr txBox="1"/>
          <p:nvPr/>
        </p:nvSpPr>
        <p:spPr>
          <a:xfrm>
            <a:off x="8172400" y="4869160"/>
            <a:ext cx="504056" cy="307777"/>
          </a:xfrm>
          <a:prstGeom prst="rect">
            <a:avLst/>
          </a:prstGeom>
          <a:noFill/>
        </p:spPr>
        <p:txBody>
          <a:bodyPr wrap="square" rtlCol="0">
            <a:spAutoFit/>
          </a:bodyPr>
          <a:lstStyle/>
          <a:p>
            <a:r>
              <a:rPr lang="it-IT" sz="1400" dirty="0" smtClean="0">
                <a:solidFill>
                  <a:schemeClr val="accent1"/>
                </a:solidFill>
                <a:latin typeface="Tahoma" pitchFamily="34" charset="0"/>
                <a:ea typeface="Tahoma" pitchFamily="34" charset="0"/>
                <a:cs typeface="Tahoma" pitchFamily="34" charset="0"/>
              </a:rPr>
              <a:t>RH</a:t>
            </a:r>
            <a:endParaRPr lang="it-IT" sz="1400" dirty="0">
              <a:solidFill>
                <a:schemeClr val="accent1"/>
              </a:solidFill>
              <a:latin typeface="Tahoma" pitchFamily="34" charset="0"/>
              <a:ea typeface="Tahoma" pitchFamily="34" charset="0"/>
              <a:cs typeface="Tahoma" pitchFamily="34" charset="0"/>
            </a:endParaRPr>
          </a:p>
        </p:txBody>
      </p:sp>
      <p:sp>
        <p:nvSpPr>
          <p:cNvPr id="63" name="CasellaDiTesto 62"/>
          <p:cNvSpPr txBox="1"/>
          <p:nvPr/>
        </p:nvSpPr>
        <p:spPr>
          <a:xfrm>
            <a:off x="7236296" y="3645024"/>
            <a:ext cx="1728192" cy="707886"/>
          </a:xfrm>
          <a:prstGeom prst="rect">
            <a:avLst/>
          </a:prstGeom>
          <a:noFill/>
        </p:spPr>
        <p:txBody>
          <a:bodyPr wrap="square" rtlCol="0">
            <a:spAutoFit/>
          </a:bodyPr>
          <a:lstStyle/>
          <a:p>
            <a:r>
              <a:rPr lang="it-IT" sz="2000" dirty="0" err="1" smtClean="0">
                <a:solidFill>
                  <a:schemeClr val="accent1"/>
                </a:solidFill>
                <a:latin typeface="Tahoma" pitchFamily="34" charset="0"/>
                <a:ea typeface="Tahoma" pitchFamily="34" charset="0"/>
                <a:cs typeface="Tahoma" pitchFamily="34" charset="0"/>
              </a:rPr>
              <a:t>Emicampo</a:t>
            </a:r>
            <a:r>
              <a:rPr lang="it-IT" sz="2000" dirty="0" smtClean="0">
                <a:solidFill>
                  <a:schemeClr val="accent1"/>
                </a:solidFill>
                <a:latin typeface="Tahoma" pitchFamily="34" charset="0"/>
                <a:ea typeface="Tahoma" pitchFamily="34" charset="0"/>
                <a:cs typeface="Tahoma" pitchFamily="34" charset="0"/>
              </a:rPr>
              <a:t> visivo </a:t>
            </a:r>
            <a:r>
              <a:rPr lang="it-IT" sz="2000" dirty="0" err="1" smtClean="0">
                <a:solidFill>
                  <a:schemeClr val="accent1"/>
                </a:solidFill>
                <a:latin typeface="Tahoma" pitchFamily="34" charset="0"/>
                <a:ea typeface="Tahoma" pitchFamily="34" charset="0"/>
                <a:cs typeface="Tahoma" pitchFamily="34" charset="0"/>
              </a:rPr>
              <a:t>dx</a:t>
            </a:r>
            <a:endParaRPr lang="it-IT" sz="2000" dirty="0" smtClean="0">
              <a:solidFill>
                <a:schemeClr val="accent1"/>
              </a:solidFill>
              <a:latin typeface="Tahoma" pitchFamily="34" charset="0"/>
              <a:ea typeface="Tahoma" pitchFamily="34" charset="0"/>
              <a:cs typeface="Tahoma" pitchFamily="34" charset="0"/>
            </a:endParaRPr>
          </a:p>
        </p:txBody>
      </p:sp>
      <p:sp>
        <p:nvSpPr>
          <p:cNvPr id="64" name="CasellaDiTesto 63"/>
          <p:cNvSpPr txBox="1"/>
          <p:nvPr/>
        </p:nvSpPr>
        <p:spPr>
          <a:xfrm>
            <a:off x="4499992" y="3645024"/>
            <a:ext cx="1728192" cy="307777"/>
          </a:xfrm>
          <a:prstGeom prst="rect">
            <a:avLst/>
          </a:prstGeom>
          <a:noFill/>
        </p:spPr>
        <p:txBody>
          <a:bodyPr wrap="square" rtlCol="0">
            <a:spAutoFit/>
          </a:bodyPr>
          <a:lstStyle/>
          <a:p>
            <a:r>
              <a:rPr lang="it-IT" sz="1400" dirty="0" err="1" smtClean="0">
                <a:solidFill>
                  <a:srgbClr val="C00000"/>
                </a:solidFill>
                <a:latin typeface="Tahoma" pitchFamily="34" charset="0"/>
                <a:ea typeface="Tahoma" pitchFamily="34" charset="0"/>
                <a:cs typeface="Tahoma" pitchFamily="34" charset="0"/>
              </a:rPr>
              <a:t>Emicampo</a:t>
            </a:r>
            <a:r>
              <a:rPr lang="it-IT" sz="1400" dirty="0" smtClean="0">
                <a:solidFill>
                  <a:srgbClr val="C00000"/>
                </a:solidFill>
                <a:latin typeface="Tahoma" pitchFamily="34" charset="0"/>
                <a:ea typeface="Tahoma" pitchFamily="34" charset="0"/>
                <a:cs typeface="Tahoma" pitchFamily="34" charset="0"/>
              </a:rPr>
              <a:t> visivo </a:t>
            </a:r>
            <a:r>
              <a:rPr lang="it-IT" sz="1400" dirty="0" err="1" smtClean="0">
                <a:solidFill>
                  <a:srgbClr val="C00000"/>
                </a:solidFill>
                <a:latin typeface="Tahoma" pitchFamily="34" charset="0"/>
                <a:ea typeface="Tahoma" pitchFamily="34" charset="0"/>
                <a:cs typeface="Tahoma" pitchFamily="34" charset="0"/>
              </a:rPr>
              <a:t>sx</a:t>
            </a:r>
            <a:endParaRPr lang="it-IT" sz="1400" dirty="0" smtClean="0">
              <a:solidFill>
                <a:srgbClr val="C00000"/>
              </a:solidFill>
              <a:latin typeface="Tahoma" pitchFamily="34" charset="0"/>
              <a:ea typeface="Tahoma" pitchFamily="34" charset="0"/>
              <a:cs typeface="Tahoma" pitchFamily="34" charset="0"/>
            </a:endParaRPr>
          </a:p>
        </p:txBody>
      </p:sp>
      <p:cxnSp>
        <p:nvCxnSpPr>
          <p:cNvPr id="65" name="Connettore 1 64"/>
          <p:cNvCxnSpPr/>
          <p:nvPr/>
        </p:nvCxnSpPr>
        <p:spPr>
          <a:xfrm rot="5400000">
            <a:off x="6192180" y="4257092"/>
            <a:ext cx="1080120"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7" name="Connettore 2 66"/>
          <p:cNvCxnSpPr/>
          <p:nvPr/>
        </p:nvCxnSpPr>
        <p:spPr>
          <a:xfrm flipV="1">
            <a:off x="5940152" y="3861048"/>
            <a:ext cx="1296144" cy="432048"/>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72" name="Freccia bidirezionale orizzontale 71"/>
          <p:cNvSpPr/>
          <p:nvPr/>
        </p:nvSpPr>
        <p:spPr>
          <a:xfrm>
            <a:off x="6084168" y="5013176"/>
            <a:ext cx="1296144" cy="57606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70" name="Connettore 2 69"/>
          <p:cNvCxnSpPr/>
          <p:nvPr/>
        </p:nvCxnSpPr>
        <p:spPr>
          <a:xfrm rot="5400000" flipH="1" flipV="1">
            <a:off x="6408204" y="4977172"/>
            <a:ext cx="720080" cy="504056"/>
          </a:xfrm>
          <a:prstGeom prst="straightConnector1">
            <a:avLst/>
          </a:prstGeom>
          <a:ln w="69850">
            <a:solidFill>
              <a:schemeClr val="tx2"/>
            </a:solidFill>
            <a:tailEnd type="none"/>
          </a:ln>
        </p:spPr>
        <p:style>
          <a:lnRef idx="1">
            <a:schemeClr val="accent1"/>
          </a:lnRef>
          <a:fillRef idx="0">
            <a:schemeClr val="accent1"/>
          </a:fillRef>
          <a:effectRef idx="0">
            <a:schemeClr val="accent1"/>
          </a:effectRef>
          <a:fontRef idx="minor">
            <a:schemeClr val="tx1"/>
          </a:fontRef>
        </p:style>
      </p:cxnSp>
      <p:pic>
        <p:nvPicPr>
          <p:cNvPr id="76" name="Immagine 75" descr="no OC.png"/>
          <p:cNvPicPr>
            <a:picLocks noChangeAspect="1"/>
          </p:cNvPicPr>
          <p:nvPr/>
        </p:nvPicPr>
        <p:blipFill>
          <a:blip r:embed="rId8" cstate="print"/>
          <a:stretch>
            <a:fillRect/>
          </a:stretch>
        </p:blipFill>
        <p:spPr>
          <a:xfrm>
            <a:off x="1115616" y="4293096"/>
            <a:ext cx="1466667" cy="542857"/>
          </a:xfrm>
          <a:prstGeom prst="rect">
            <a:avLst/>
          </a:prstGeom>
        </p:spPr>
      </p:pic>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repeatCount="indefinite" accel="50000" decel="50000" autoRev="1" fill="hold" grpId="0" nodeType="clickEffect">
                                  <p:stCondLst>
                                    <p:cond delay="0"/>
                                  </p:stCondLst>
                                  <p:childTnLst>
                                    <p:animMotion origin="layout" path="M -3.33333E-6 -2.13691E-6 L 0.12205 -2.13691E-6 " pathEditMode="relative" rAng="0" ptsTypes="AA">
                                      <p:cBhvr>
                                        <p:cTn id="6" dur="2000" fill="hold"/>
                                        <p:tgtEl>
                                          <p:spTgt spid="37"/>
                                        </p:tgtEl>
                                        <p:attrNameLst>
                                          <p:attrName>ppt_x</p:attrName>
                                          <p:attrName>ppt_y</p:attrName>
                                        </p:attrNameLst>
                                      </p:cBhvr>
                                      <p:rCtr x="61" y="0"/>
                                    </p:animMotion>
                                  </p:childTnLst>
                                </p:cTn>
                              </p:par>
                              <p:par>
                                <p:cTn id="7" presetID="35" presetClass="path" presetSubtype="0" repeatCount="indefinite" accel="50000" decel="50000" autoRev="1" fill="hold" grpId="0" nodeType="withEffect">
                                  <p:stCondLst>
                                    <p:cond delay="0"/>
                                  </p:stCondLst>
                                  <p:childTnLst>
                                    <p:animMotion origin="layout" path="M -1.66667E-6 4.89362E-6 L -0.12205 0.00531 " pathEditMode="relative" rAng="0" ptsTypes="AA">
                                      <p:cBhvr>
                                        <p:cTn id="8" dur="2000" fill="hold"/>
                                        <p:tgtEl>
                                          <p:spTgt spid="38"/>
                                        </p:tgtEl>
                                        <p:attrNameLst>
                                          <p:attrName>ppt_x</p:attrName>
                                          <p:attrName>ppt_y</p:attrName>
                                        </p:attrNameLst>
                                      </p:cBhvr>
                                      <p:rCtr x="-61" y="3"/>
                                    </p:animMotion>
                                  </p:childTnLst>
                                </p:cTn>
                              </p:par>
                              <p:par>
                                <p:cTn id="9" presetID="3" presetClass="exit" presetSubtype="10" repeatCount="indefinite" fill="hold" nodeType="withEffect">
                                  <p:stCondLst>
                                    <p:cond delay="0"/>
                                  </p:stCondLst>
                                  <p:childTnLst>
                                    <p:animEffect transition="out" filter="blinds(horizontal)">
                                      <p:cBhvr>
                                        <p:cTn id="10" dur="1000"/>
                                        <p:tgtEl>
                                          <p:spTgt spid="70"/>
                                        </p:tgtEl>
                                      </p:cBhvr>
                                    </p:animEffect>
                                    <p:set>
                                      <p:cBhvr>
                                        <p:cTn id="11" dur="1" fill="hold">
                                          <p:stCondLst>
                                            <p:cond delay="999"/>
                                          </p:stCondLst>
                                        </p:cTn>
                                        <p:tgtEl>
                                          <p:spTgt spid="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80728"/>
          </a:xfrm>
        </p:spPr>
        <p:txBody>
          <a:bodyPr>
            <a:normAutofit/>
          </a:bodyPr>
          <a:lstStyle/>
          <a:p>
            <a:r>
              <a:rPr lang="it-IT" sz="3200" b="1" dirty="0" smtClean="0">
                <a:solidFill>
                  <a:schemeClr val="tx2">
                    <a:lumMod val="60000"/>
                    <a:lumOff val="40000"/>
                  </a:schemeClr>
                </a:solidFill>
                <a:latin typeface="Tahoma" pitchFamily="34" charset="0"/>
                <a:ea typeface="Tahoma" pitchFamily="34" charset="0"/>
                <a:cs typeface="Tahoma" pitchFamily="34" charset="0"/>
              </a:rPr>
              <a:t>CONCLUSIONI</a:t>
            </a:r>
            <a:endParaRPr lang="it-IT" sz="3200" b="1" dirty="0">
              <a:solidFill>
                <a:schemeClr val="tx2">
                  <a:lumMod val="60000"/>
                  <a:lumOff val="40000"/>
                </a:schemeClr>
              </a:solidFill>
              <a:latin typeface="Tahoma" pitchFamily="34" charset="0"/>
              <a:ea typeface="Tahoma" pitchFamily="34" charset="0"/>
              <a:cs typeface="Tahoma" pitchFamily="34" charset="0"/>
            </a:endParaRPr>
          </a:p>
        </p:txBody>
      </p:sp>
      <p:sp>
        <p:nvSpPr>
          <p:cNvPr id="3" name="Segnaposto contenuto 2"/>
          <p:cNvSpPr>
            <a:spLocks noGrp="1"/>
          </p:cNvSpPr>
          <p:nvPr>
            <p:ph idx="1"/>
          </p:nvPr>
        </p:nvSpPr>
        <p:spPr>
          <a:xfrm>
            <a:off x="467544" y="908720"/>
            <a:ext cx="8229600" cy="5661248"/>
          </a:xfrm>
        </p:spPr>
        <p:txBody>
          <a:bodyPr>
            <a:normAutofit/>
          </a:bodyPr>
          <a:lstStyle/>
          <a:p>
            <a:pPr marL="0" indent="0" algn="just">
              <a:lnSpc>
                <a:spcPct val="110000"/>
              </a:lnSpc>
              <a:spcBef>
                <a:spcPts val="0"/>
              </a:spcBef>
              <a:spcAft>
                <a:spcPts val="600"/>
              </a:spcAft>
              <a:buNone/>
            </a:pPr>
            <a:endParaRPr lang="it-IT" sz="2400" dirty="0" smtClean="0">
              <a:solidFill>
                <a:srgbClr val="C00000"/>
              </a:solidFill>
              <a:latin typeface="Tahoma" pitchFamily="34" charset="0"/>
              <a:ea typeface="Tahoma" pitchFamily="34" charset="0"/>
              <a:cs typeface="Tahoma" pitchFamily="34" charset="0"/>
            </a:endParaRPr>
          </a:p>
          <a:p>
            <a:pPr marL="0" indent="0" algn="just">
              <a:lnSpc>
                <a:spcPct val="110000"/>
              </a:lnSpc>
              <a:spcBef>
                <a:spcPts val="0"/>
              </a:spcBef>
              <a:spcAft>
                <a:spcPts val="600"/>
              </a:spcAft>
              <a:buNone/>
            </a:pPr>
            <a:endParaRPr lang="it-IT" sz="2400" dirty="0" smtClean="0">
              <a:solidFill>
                <a:srgbClr val="C00000"/>
              </a:solidFill>
              <a:latin typeface="Tahoma" pitchFamily="34" charset="0"/>
              <a:ea typeface="Tahoma" pitchFamily="34" charset="0"/>
              <a:cs typeface="Tahoma" pitchFamily="34" charset="0"/>
            </a:endParaRPr>
          </a:p>
          <a:p>
            <a:pPr marL="0" indent="0" algn="just">
              <a:lnSpc>
                <a:spcPct val="110000"/>
              </a:lnSpc>
              <a:spcBef>
                <a:spcPts val="0"/>
              </a:spcBef>
              <a:spcAft>
                <a:spcPts val="600"/>
              </a:spcAft>
              <a:buNone/>
            </a:pPr>
            <a:endParaRPr lang="it-IT" sz="2400" dirty="0" smtClean="0">
              <a:solidFill>
                <a:srgbClr val="C00000"/>
              </a:solidFill>
              <a:latin typeface="Tahoma" pitchFamily="34" charset="0"/>
              <a:ea typeface="Tahoma" pitchFamily="34" charset="0"/>
              <a:cs typeface="Tahoma" pitchFamily="34" charset="0"/>
            </a:endParaRPr>
          </a:p>
          <a:p>
            <a:pPr marL="0" indent="0" algn="just">
              <a:lnSpc>
                <a:spcPct val="110000"/>
              </a:lnSpc>
              <a:spcBef>
                <a:spcPts val="0"/>
              </a:spcBef>
              <a:spcAft>
                <a:spcPts val="600"/>
              </a:spcAft>
              <a:buNone/>
            </a:pPr>
            <a:r>
              <a:rPr lang="it-IT" sz="2800" dirty="0" smtClean="0">
                <a:solidFill>
                  <a:srgbClr val="C00000"/>
                </a:solidFill>
                <a:latin typeface="Tahoma" pitchFamily="34" charset="0"/>
                <a:ea typeface="Tahoma" pitchFamily="34" charset="0"/>
                <a:cs typeface="Tahoma" pitchFamily="34" charset="0"/>
              </a:rPr>
              <a:t>I risultati del presente studio confermano le interazioni tra ormoni steroidei e processi cognitivi, suggerendo una significativa influenza da parte dei contraccettivi orali.</a:t>
            </a:r>
          </a:p>
          <a:p>
            <a:pPr marL="0" indent="0" algn="just">
              <a:lnSpc>
                <a:spcPct val="110000"/>
              </a:lnSpc>
              <a:spcBef>
                <a:spcPts val="0"/>
              </a:spcBef>
              <a:spcAft>
                <a:spcPts val="600"/>
              </a:spcAft>
              <a:buNone/>
            </a:pPr>
            <a:endParaRPr lang="it-IT" sz="2800" dirty="0" smtClean="0">
              <a:solidFill>
                <a:srgbClr val="C00000"/>
              </a:solidFill>
              <a:latin typeface="Tahoma" pitchFamily="34" charset="0"/>
              <a:ea typeface="Tahoma" pitchFamily="34" charset="0"/>
              <a:cs typeface="Tahoma" pitchFamily="34" charset="0"/>
            </a:endParaRPr>
          </a:p>
          <a:p>
            <a:pPr marL="0" indent="0" algn="just">
              <a:lnSpc>
                <a:spcPct val="110000"/>
              </a:lnSpc>
              <a:spcBef>
                <a:spcPts val="0"/>
              </a:spcBef>
              <a:spcAft>
                <a:spcPts val="600"/>
              </a:spcAft>
              <a:buNone/>
            </a:pPr>
            <a:endParaRPr lang="it-IT" sz="2400" dirty="0" smtClean="0">
              <a:solidFill>
                <a:schemeClr val="accent1"/>
              </a:solidFill>
              <a:latin typeface="Tahoma" pitchFamily="34" charset="0"/>
              <a:ea typeface="Tahoma" pitchFamily="34" charset="0"/>
              <a:cs typeface="Tahoma" pitchFamily="34" charset="0"/>
            </a:endParaRPr>
          </a:p>
        </p:txBody>
      </p:sp>
    </p:spTree>
  </p:cSld>
  <p:clrMapOvr>
    <a:masterClrMapping/>
  </p:clrMapOvr>
  <p:transition>
    <p:cover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435280" cy="5793507"/>
          </a:xfrm>
        </p:spPr>
        <p:txBody>
          <a:bodyPr>
            <a:normAutofit fontScale="92500"/>
          </a:bodyPr>
          <a:lstStyle/>
          <a:p>
            <a:pPr algn="just">
              <a:buNone/>
            </a:pPr>
            <a:r>
              <a:rPr lang="it-IT" dirty="0" smtClean="0">
                <a:solidFill>
                  <a:schemeClr val="accent1"/>
                </a:solidFill>
                <a:latin typeface="Tahoma" pitchFamily="34" charset="0"/>
                <a:ea typeface="Tahoma" pitchFamily="34" charset="0"/>
                <a:cs typeface="Tahoma" pitchFamily="34" charset="0"/>
              </a:rPr>
              <a:t>   </a:t>
            </a:r>
          </a:p>
          <a:p>
            <a:pPr marL="0" indent="0" algn="just">
              <a:buNone/>
            </a:pPr>
            <a:r>
              <a:rPr lang="it-IT" sz="3000" dirty="0" smtClean="0">
                <a:solidFill>
                  <a:srgbClr val="C00000"/>
                </a:solidFill>
                <a:latin typeface="Tahoma" pitchFamily="34" charset="0"/>
                <a:ea typeface="Tahoma" pitchFamily="34" charset="0"/>
                <a:cs typeface="Tahoma" pitchFamily="34" charset="0"/>
              </a:rPr>
              <a:t>Gli estrogeni incrementano le connessioni tra i due emisferi cerebrali, determinando una riduzione dei fenomeni di lateralizzazione.</a:t>
            </a:r>
          </a:p>
          <a:p>
            <a:pPr algn="just">
              <a:buNone/>
            </a:pPr>
            <a:endParaRPr lang="it-IT" sz="3000" dirty="0" smtClean="0">
              <a:solidFill>
                <a:schemeClr val="accent1"/>
              </a:solidFill>
              <a:latin typeface="Tahoma" pitchFamily="34" charset="0"/>
              <a:ea typeface="Tahoma" pitchFamily="34" charset="0"/>
              <a:cs typeface="Tahoma" pitchFamily="34" charset="0"/>
            </a:endParaRPr>
          </a:p>
          <a:p>
            <a:pPr algn="just">
              <a:buNone/>
            </a:pPr>
            <a:endParaRPr lang="it-IT" sz="3000" dirty="0" smtClean="0">
              <a:solidFill>
                <a:schemeClr val="accent1"/>
              </a:solidFill>
              <a:latin typeface="Tahoma" pitchFamily="34" charset="0"/>
              <a:ea typeface="Tahoma" pitchFamily="34" charset="0"/>
              <a:cs typeface="Tahoma" pitchFamily="34" charset="0"/>
            </a:endParaRPr>
          </a:p>
          <a:p>
            <a:pPr marL="0" indent="0" algn="just">
              <a:buNone/>
            </a:pPr>
            <a:r>
              <a:rPr lang="it-IT" sz="3000" dirty="0" smtClean="0">
                <a:solidFill>
                  <a:schemeClr val="accent1"/>
                </a:solidFill>
                <a:latin typeface="Tahoma" pitchFamily="34" charset="0"/>
                <a:ea typeface="Tahoma" pitchFamily="34" charset="0"/>
                <a:cs typeface="Tahoma" pitchFamily="34" charset="0"/>
              </a:rPr>
              <a:t>Il peggioramento della interconnessione emisferica alla sospensione della pillola può rappresentare un ulteriore razionale per l’impiego delle più recenti formulazioni contraccettive, che prevedono l’abolizione dell’intervallo di sospensione, al fine di migliorare le </a:t>
            </a:r>
            <a:r>
              <a:rPr lang="it-IT" sz="3000" dirty="0" err="1" smtClean="0">
                <a:solidFill>
                  <a:schemeClr val="accent1"/>
                </a:solidFill>
                <a:latin typeface="Tahoma" pitchFamily="34" charset="0"/>
                <a:ea typeface="Tahoma" pitchFamily="34" charset="0"/>
                <a:cs typeface="Tahoma" pitchFamily="34" charset="0"/>
              </a:rPr>
              <a:t>performances</a:t>
            </a:r>
            <a:r>
              <a:rPr lang="it-IT" sz="3000" dirty="0" smtClean="0">
                <a:solidFill>
                  <a:schemeClr val="accent1"/>
                </a:solidFill>
                <a:latin typeface="Tahoma" pitchFamily="34" charset="0"/>
                <a:ea typeface="Tahoma" pitchFamily="34" charset="0"/>
                <a:cs typeface="Tahoma" pitchFamily="34" charset="0"/>
              </a:rPr>
              <a:t> cognitive. </a:t>
            </a:r>
          </a:p>
          <a:p>
            <a:endParaRPr lang="it-IT"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44824"/>
            <a:ext cx="8229600" cy="1143000"/>
          </a:xfrm>
        </p:spPr>
        <p:txBody>
          <a:bodyPr>
            <a:normAutofit/>
          </a:bodyPr>
          <a:lstStyle/>
          <a:p>
            <a:r>
              <a:rPr lang="it-IT" sz="3200" b="1" dirty="0" smtClean="0">
                <a:solidFill>
                  <a:srgbClr val="C00000"/>
                </a:solidFill>
                <a:latin typeface="Tahoma" pitchFamily="34" charset="0"/>
                <a:ea typeface="Tahoma" pitchFamily="34" charset="0"/>
                <a:cs typeface="Tahoma" pitchFamily="34" charset="0"/>
              </a:rPr>
              <a:t>GRAZIE PER L’ATTENZIONE</a:t>
            </a:r>
            <a:endParaRPr lang="it-IT" sz="3200" b="1" dirty="0">
              <a:solidFill>
                <a:srgbClr val="C00000"/>
              </a:solidFill>
              <a:latin typeface="Tahoma" pitchFamily="34" charset="0"/>
              <a:ea typeface="Tahoma" pitchFamily="34" charset="0"/>
              <a:cs typeface="Tahoma" pitchFamily="34" charset="0"/>
            </a:endParaRPr>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145435"/>
          </a:xfrm>
        </p:spPr>
        <p:txBody>
          <a:bodyPr/>
          <a:lstStyle/>
          <a:p>
            <a:pPr marL="0" algn="ctr">
              <a:buFontTx/>
              <a:buNone/>
            </a:pPr>
            <a:r>
              <a:rPr lang="it-IT" sz="2400" b="1" dirty="0" smtClean="0">
                <a:solidFill>
                  <a:srgbClr val="00B0F0"/>
                </a:solidFill>
                <a:latin typeface="Tahoma" pitchFamily="34" charset="0"/>
                <a:cs typeface="Tahoma" pitchFamily="34" charset="0"/>
              </a:rPr>
              <a:t>Steroidi sessuali femminili sintetici:</a:t>
            </a:r>
          </a:p>
          <a:p>
            <a:pPr marL="0" algn="ctr">
              <a:buFontTx/>
              <a:buNone/>
            </a:pPr>
            <a:r>
              <a:rPr lang="it-IT" sz="2400" b="1" dirty="0" smtClean="0">
                <a:solidFill>
                  <a:srgbClr val="00B0F0"/>
                </a:solidFill>
                <a:latin typeface="Tahoma" pitchFamily="34" charset="0"/>
                <a:cs typeface="Tahoma" pitchFamily="34" charset="0"/>
              </a:rPr>
              <a:t>estrogeni + progestinici oppure soli progestinici.</a:t>
            </a:r>
          </a:p>
          <a:p>
            <a:pPr>
              <a:buNone/>
            </a:pPr>
            <a:endParaRPr lang="it-IT" dirty="0"/>
          </a:p>
        </p:txBody>
      </p:sp>
      <p:sp>
        <p:nvSpPr>
          <p:cNvPr id="4" name="Titolo 1"/>
          <p:cNvSpPr>
            <a:spLocks noGrp="1"/>
          </p:cNvSpPr>
          <p:nvPr>
            <p:ph type="title"/>
          </p:nvPr>
        </p:nvSpPr>
        <p:spPr>
          <a:xfrm>
            <a:off x="457200" y="188640"/>
            <a:ext cx="8229600" cy="792088"/>
          </a:xfrm>
        </p:spPr>
        <p:txBody>
          <a:bodyPr>
            <a:normAutofit/>
          </a:bodyPr>
          <a:lstStyle/>
          <a:p>
            <a:r>
              <a:rPr lang="it-IT" sz="3200" b="1" dirty="0" smtClean="0">
                <a:solidFill>
                  <a:schemeClr val="tx2">
                    <a:lumMod val="60000"/>
                    <a:lumOff val="40000"/>
                  </a:schemeClr>
                </a:solidFill>
                <a:latin typeface="Tahoma" pitchFamily="34" charset="0"/>
                <a:cs typeface="Tahoma" pitchFamily="34" charset="0"/>
              </a:rPr>
              <a:t>I CONTRACCETTIVI ORMONALI</a:t>
            </a:r>
          </a:p>
        </p:txBody>
      </p:sp>
      <p:sp>
        <p:nvSpPr>
          <p:cNvPr id="6" name="CasellaDiTesto 5"/>
          <p:cNvSpPr txBox="1"/>
          <p:nvPr/>
        </p:nvSpPr>
        <p:spPr>
          <a:xfrm>
            <a:off x="3203848" y="3284984"/>
            <a:ext cx="2693366" cy="923330"/>
          </a:xfrm>
          <a:prstGeom prst="rect">
            <a:avLst/>
          </a:prstGeom>
          <a:noFill/>
        </p:spPr>
        <p:txBody>
          <a:bodyPr wrap="none" rtlCol="0">
            <a:spAutoFit/>
          </a:bodyPr>
          <a:lstStyle/>
          <a:p>
            <a:pPr algn="ctr"/>
            <a:r>
              <a:rPr lang="it-IT" b="1" dirty="0" smtClean="0">
                <a:solidFill>
                  <a:srgbClr val="C00000"/>
                </a:solidFill>
                <a:latin typeface="Tahoma" pitchFamily="34" charset="0"/>
                <a:ea typeface="Tahoma" pitchFamily="34" charset="0"/>
                <a:cs typeface="Tahoma" pitchFamily="34" charset="0"/>
              </a:rPr>
              <a:t>MODALITÁ </a:t>
            </a:r>
          </a:p>
          <a:p>
            <a:pPr algn="ctr"/>
            <a:r>
              <a:rPr lang="it-IT" b="1" dirty="0" err="1" smtClean="0">
                <a:solidFill>
                  <a:srgbClr val="C00000"/>
                </a:solidFill>
                <a:latin typeface="Tahoma" pitchFamily="34" charset="0"/>
                <a:ea typeface="Tahoma" pitchFamily="34" charset="0"/>
                <a:cs typeface="Tahoma" pitchFamily="34" charset="0"/>
              </a:rPr>
              <a:t>DI</a:t>
            </a:r>
            <a:r>
              <a:rPr lang="it-IT" b="1" dirty="0" smtClean="0">
                <a:solidFill>
                  <a:srgbClr val="C00000"/>
                </a:solidFill>
                <a:latin typeface="Tahoma" pitchFamily="34" charset="0"/>
                <a:ea typeface="Tahoma" pitchFamily="34" charset="0"/>
                <a:cs typeface="Tahoma" pitchFamily="34" charset="0"/>
              </a:rPr>
              <a:t> </a:t>
            </a:r>
          </a:p>
          <a:p>
            <a:pPr algn="ctr"/>
            <a:r>
              <a:rPr lang="it-IT" b="1" dirty="0" smtClean="0">
                <a:solidFill>
                  <a:srgbClr val="C00000"/>
                </a:solidFill>
                <a:latin typeface="Tahoma" pitchFamily="34" charset="0"/>
                <a:ea typeface="Tahoma" pitchFamily="34" charset="0"/>
                <a:cs typeface="Tahoma" pitchFamily="34" charset="0"/>
              </a:rPr>
              <a:t>SOMMINISTRAZIONE</a:t>
            </a:r>
            <a:endParaRPr lang="it-IT" b="1" dirty="0">
              <a:solidFill>
                <a:srgbClr val="C00000"/>
              </a:solidFill>
              <a:latin typeface="Tahoma" pitchFamily="34" charset="0"/>
              <a:ea typeface="Tahoma" pitchFamily="34" charset="0"/>
              <a:cs typeface="Tahoma" pitchFamily="34" charset="0"/>
            </a:endParaRPr>
          </a:p>
        </p:txBody>
      </p:sp>
      <p:sp>
        <p:nvSpPr>
          <p:cNvPr id="8" name="CasellaDiTesto 7"/>
          <p:cNvSpPr txBox="1"/>
          <p:nvPr/>
        </p:nvSpPr>
        <p:spPr>
          <a:xfrm>
            <a:off x="5076056" y="2780928"/>
            <a:ext cx="837089" cy="400110"/>
          </a:xfrm>
          <a:prstGeom prst="rect">
            <a:avLst/>
          </a:prstGeom>
          <a:noFill/>
          <a:ln>
            <a:noFill/>
          </a:ln>
        </p:spPr>
        <p:txBody>
          <a:bodyPr wrap="none" rtlCol="0">
            <a:spAutoFit/>
          </a:bodyPr>
          <a:lstStyle/>
          <a:p>
            <a:r>
              <a:rPr lang="it-IT" sz="2000" b="1" dirty="0" smtClean="0">
                <a:solidFill>
                  <a:schemeClr val="accent1"/>
                </a:solidFill>
                <a:latin typeface="Tahoma" pitchFamily="34" charset="0"/>
                <a:ea typeface="Tahoma" pitchFamily="34" charset="0"/>
                <a:cs typeface="Tahoma" pitchFamily="34" charset="0"/>
              </a:rPr>
              <a:t>orale</a:t>
            </a:r>
            <a:endParaRPr lang="it-IT" sz="2000" b="1" dirty="0">
              <a:solidFill>
                <a:schemeClr val="accent1"/>
              </a:solidFill>
              <a:latin typeface="Tahoma" pitchFamily="34" charset="0"/>
              <a:ea typeface="Tahoma" pitchFamily="34" charset="0"/>
              <a:cs typeface="Tahoma" pitchFamily="34" charset="0"/>
            </a:endParaRPr>
          </a:p>
        </p:txBody>
      </p:sp>
      <p:sp>
        <p:nvSpPr>
          <p:cNvPr id="9" name="CasellaDiTesto 8"/>
          <p:cNvSpPr txBox="1"/>
          <p:nvPr/>
        </p:nvSpPr>
        <p:spPr>
          <a:xfrm>
            <a:off x="5796136" y="4077072"/>
            <a:ext cx="1885453" cy="400110"/>
          </a:xfrm>
          <a:prstGeom prst="rect">
            <a:avLst/>
          </a:prstGeom>
          <a:noFill/>
        </p:spPr>
        <p:txBody>
          <a:bodyPr wrap="none" rtlCol="0">
            <a:spAutoFit/>
          </a:bodyPr>
          <a:lstStyle/>
          <a:p>
            <a:r>
              <a:rPr lang="it-IT" sz="2000" b="1" dirty="0" err="1" smtClean="0">
                <a:solidFill>
                  <a:schemeClr val="accent1"/>
                </a:solidFill>
                <a:latin typeface="Tahoma" pitchFamily="34" charset="0"/>
                <a:ea typeface="Tahoma" pitchFamily="34" charset="0"/>
                <a:cs typeface="Tahoma" pitchFamily="34" charset="0"/>
              </a:rPr>
              <a:t>transdermica</a:t>
            </a:r>
            <a:endParaRPr lang="it-IT" sz="2000" b="1" dirty="0">
              <a:solidFill>
                <a:schemeClr val="accent1"/>
              </a:solidFill>
              <a:latin typeface="Tahoma" pitchFamily="34" charset="0"/>
              <a:ea typeface="Tahoma" pitchFamily="34" charset="0"/>
              <a:cs typeface="Tahoma" pitchFamily="34" charset="0"/>
            </a:endParaRPr>
          </a:p>
        </p:txBody>
      </p:sp>
      <p:sp>
        <p:nvSpPr>
          <p:cNvPr id="10" name="CasellaDiTesto 9"/>
          <p:cNvSpPr txBox="1"/>
          <p:nvPr/>
        </p:nvSpPr>
        <p:spPr>
          <a:xfrm>
            <a:off x="4788024" y="5085184"/>
            <a:ext cx="1721946" cy="400110"/>
          </a:xfrm>
          <a:prstGeom prst="rect">
            <a:avLst/>
          </a:prstGeom>
          <a:noFill/>
        </p:spPr>
        <p:txBody>
          <a:bodyPr wrap="none" rtlCol="0">
            <a:spAutoFit/>
          </a:bodyPr>
          <a:lstStyle/>
          <a:p>
            <a:r>
              <a:rPr lang="it-IT" sz="2000" b="1" dirty="0" smtClean="0">
                <a:solidFill>
                  <a:schemeClr val="accent1"/>
                </a:solidFill>
                <a:latin typeface="Tahoma" pitchFamily="34" charset="0"/>
                <a:ea typeface="Tahoma" pitchFamily="34" charset="0"/>
                <a:cs typeface="Tahoma" pitchFamily="34" charset="0"/>
              </a:rPr>
              <a:t>intrauterina</a:t>
            </a:r>
            <a:endParaRPr lang="it-IT" sz="2000" b="1" dirty="0">
              <a:solidFill>
                <a:schemeClr val="accent1"/>
              </a:solidFill>
              <a:latin typeface="Tahoma" pitchFamily="34" charset="0"/>
              <a:ea typeface="Tahoma" pitchFamily="34" charset="0"/>
              <a:cs typeface="Tahoma" pitchFamily="34" charset="0"/>
            </a:endParaRPr>
          </a:p>
        </p:txBody>
      </p:sp>
      <p:sp>
        <p:nvSpPr>
          <p:cNvPr id="11" name="CasellaDiTesto 10"/>
          <p:cNvSpPr txBox="1"/>
          <p:nvPr/>
        </p:nvSpPr>
        <p:spPr>
          <a:xfrm>
            <a:off x="2771800" y="4941168"/>
            <a:ext cx="1273105" cy="707886"/>
          </a:xfrm>
          <a:prstGeom prst="rect">
            <a:avLst/>
          </a:prstGeom>
          <a:noFill/>
        </p:spPr>
        <p:txBody>
          <a:bodyPr wrap="none" rtlCol="0">
            <a:spAutoFit/>
          </a:bodyPr>
          <a:lstStyle/>
          <a:p>
            <a:r>
              <a:rPr lang="it-IT" sz="2000" b="1" dirty="0" smtClean="0">
                <a:solidFill>
                  <a:schemeClr val="accent1"/>
                </a:solidFill>
                <a:latin typeface="Tahoma" pitchFamily="34" charset="0"/>
                <a:ea typeface="Tahoma" pitchFamily="34" charset="0"/>
                <a:cs typeface="Tahoma" pitchFamily="34" charset="0"/>
              </a:rPr>
              <a:t> anello</a:t>
            </a:r>
          </a:p>
          <a:p>
            <a:r>
              <a:rPr lang="it-IT" sz="2000" b="1" dirty="0" smtClean="0">
                <a:solidFill>
                  <a:schemeClr val="accent1"/>
                </a:solidFill>
                <a:latin typeface="Tahoma" pitchFamily="34" charset="0"/>
                <a:ea typeface="Tahoma" pitchFamily="34" charset="0"/>
                <a:cs typeface="Tahoma" pitchFamily="34" charset="0"/>
              </a:rPr>
              <a:t>vaginale</a:t>
            </a:r>
            <a:endParaRPr lang="it-IT" sz="2000" b="1" dirty="0">
              <a:solidFill>
                <a:schemeClr val="accent1"/>
              </a:solidFill>
              <a:latin typeface="Tahoma" pitchFamily="34" charset="0"/>
              <a:ea typeface="Tahoma" pitchFamily="34" charset="0"/>
              <a:cs typeface="Tahoma" pitchFamily="34" charset="0"/>
            </a:endParaRPr>
          </a:p>
        </p:txBody>
      </p:sp>
      <p:sp>
        <p:nvSpPr>
          <p:cNvPr id="12" name="CasellaDiTesto 11"/>
          <p:cNvSpPr txBox="1"/>
          <p:nvPr/>
        </p:nvSpPr>
        <p:spPr>
          <a:xfrm>
            <a:off x="1259632" y="3861048"/>
            <a:ext cx="1856598" cy="400110"/>
          </a:xfrm>
          <a:prstGeom prst="rect">
            <a:avLst/>
          </a:prstGeom>
          <a:noFill/>
        </p:spPr>
        <p:txBody>
          <a:bodyPr wrap="none" rtlCol="0">
            <a:spAutoFit/>
          </a:bodyPr>
          <a:lstStyle/>
          <a:p>
            <a:r>
              <a:rPr lang="it-IT" sz="2000" b="1" dirty="0" smtClean="0">
                <a:solidFill>
                  <a:schemeClr val="accent1"/>
                </a:solidFill>
                <a:latin typeface="Tahoma" pitchFamily="34" charset="0"/>
                <a:ea typeface="Tahoma" pitchFamily="34" charset="0"/>
                <a:cs typeface="Tahoma" pitchFamily="34" charset="0"/>
              </a:rPr>
              <a:t>CO iniettabili</a:t>
            </a:r>
            <a:endParaRPr lang="it-IT" sz="2000" b="1" dirty="0">
              <a:solidFill>
                <a:schemeClr val="accent1"/>
              </a:solidFill>
              <a:latin typeface="Tahoma" pitchFamily="34" charset="0"/>
              <a:ea typeface="Tahoma" pitchFamily="34" charset="0"/>
              <a:cs typeface="Tahoma" pitchFamily="34" charset="0"/>
            </a:endParaRPr>
          </a:p>
        </p:txBody>
      </p:sp>
      <p:sp>
        <p:nvSpPr>
          <p:cNvPr id="13" name="CasellaDiTesto 12"/>
          <p:cNvSpPr txBox="1"/>
          <p:nvPr/>
        </p:nvSpPr>
        <p:spPr>
          <a:xfrm>
            <a:off x="2195736" y="2708920"/>
            <a:ext cx="1401346" cy="707886"/>
          </a:xfrm>
          <a:prstGeom prst="rect">
            <a:avLst/>
          </a:prstGeom>
          <a:noFill/>
        </p:spPr>
        <p:txBody>
          <a:bodyPr wrap="none" rtlCol="0">
            <a:spAutoFit/>
          </a:bodyPr>
          <a:lstStyle/>
          <a:p>
            <a:r>
              <a:rPr lang="it-IT" sz="2000" b="1" dirty="0" smtClean="0">
                <a:solidFill>
                  <a:schemeClr val="accent1"/>
                </a:solidFill>
                <a:latin typeface="Tahoma" pitchFamily="34" charset="0"/>
                <a:ea typeface="Tahoma" pitchFamily="34" charset="0"/>
                <a:cs typeface="Tahoma" pitchFamily="34" charset="0"/>
              </a:rPr>
              <a:t> impianti</a:t>
            </a:r>
          </a:p>
          <a:p>
            <a:r>
              <a:rPr lang="it-IT" sz="2000" b="1" dirty="0" smtClean="0">
                <a:solidFill>
                  <a:schemeClr val="accent1"/>
                </a:solidFill>
                <a:latin typeface="Tahoma" pitchFamily="34" charset="0"/>
                <a:ea typeface="Tahoma" pitchFamily="34" charset="0"/>
                <a:cs typeface="Tahoma" pitchFamily="34" charset="0"/>
              </a:rPr>
              <a:t>sottocute</a:t>
            </a:r>
            <a:endParaRPr lang="it-IT" sz="2000" b="1" dirty="0">
              <a:solidFill>
                <a:schemeClr val="accent1"/>
              </a:solidFill>
              <a:latin typeface="Tahoma" pitchFamily="34" charset="0"/>
              <a:ea typeface="Tahoma" pitchFamily="34" charset="0"/>
              <a:cs typeface="Tahoma" pitchFamily="34" charset="0"/>
            </a:endParaRPr>
          </a:p>
        </p:txBody>
      </p:sp>
      <p:sp>
        <p:nvSpPr>
          <p:cNvPr id="14" name="Ovale 13"/>
          <p:cNvSpPr/>
          <p:nvPr/>
        </p:nvSpPr>
        <p:spPr>
          <a:xfrm>
            <a:off x="5004048" y="2780928"/>
            <a:ext cx="1008112"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Ovale 15"/>
          <p:cNvSpPr/>
          <p:nvPr/>
        </p:nvSpPr>
        <p:spPr>
          <a:xfrm>
            <a:off x="5796136" y="4005064"/>
            <a:ext cx="2016224"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Ovale 16"/>
          <p:cNvSpPr/>
          <p:nvPr/>
        </p:nvSpPr>
        <p:spPr>
          <a:xfrm>
            <a:off x="4572000" y="4941168"/>
            <a:ext cx="2016224"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Ovale 17"/>
          <p:cNvSpPr/>
          <p:nvPr/>
        </p:nvSpPr>
        <p:spPr>
          <a:xfrm>
            <a:off x="2411760" y="4941168"/>
            <a:ext cx="2016224"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Ovale 18"/>
          <p:cNvSpPr/>
          <p:nvPr/>
        </p:nvSpPr>
        <p:spPr>
          <a:xfrm>
            <a:off x="1187624" y="3717032"/>
            <a:ext cx="2016224"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Ovale 19"/>
          <p:cNvSpPr/>
          <p:nvPr/>
        </p:nvSpPr>
        <p:spPr>
          <a:xfrm>
            <a:off x="1907704" y="2708920"/>
            <a:ext cx="2016224"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p:cNvSpPr txBox="1"/>
          <p:nvPr/>
        </p:nvSpPr>
        <p:spPr>
          <a:xfrm>
            <a:off x="3635896" y="1916832"/>
            <a:ext cx="1584176" cy="646331"/>
          </a:xfrm>
          <a:prstGeom prst="rect">
            <a:avLst/>
          </a:prstGeom>
          <a:noFill/>
        </p:spPr>
        <p:txBody>
          <a:bodyPr wrap="square" rtlCol="0">
            <a:spAutoFit/>
          </a:bodyPr>
          <a:lstStyle/>
          <a:p>
            <a:pPr algn="ctr"/>
            <a:r>
              <a:rPr lang="it-IT" dirty="0" smtClean="0">
                <a:solidFill>
                  <a:srgbClr val="C00000"/>
                </a:solidFill>
                <a:latin typeface="Tahoma" pitchFamily="34" charset="0"/>
                <a:ea typeface="Tahoma" pitchFamily="34" charset="0"/>
                <a:cs typeface="Tahoma" pitchFamily="34" charset="0"/>
              </a:rPr>
              <a:t>PIÚ UTILIZZATA</a:t>
            </a:r>
            <a:endParaRPr lang="it-IT" dirty="0">
              <a:solidFill>
                <a:srgbClr val="C00000"/>
              </a:solidFill>
              <a:latin typeface="Tahoma" pitchFamily="34" charset="0"/>
              <a:ea typeface="Tahoma" pitchFamily="34" charset="0"/>
              <a:cs typeface="Tahoma" pitchFamily="34" charset="0"/>
            </a:endParaRPr>
          </a:p>
        </p:txBody>
      </p:sp>
      <p:sp>
        <p:nvSpPr>
          <p:cNvPr id="22" name="Freccia curva 21"/>
          <p:cNvSpPr/>
          <p:nvPr/>
        </p:nvSpPr>
        <p:spPr>
          <a:xfrm rot="5400000">
            <a:off x="5040052" y="2240868"/>
            <a:ext cx="504056"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23" name="Immagine 22" descr="pillola_anticoncezionale.jpg"/>
          <p:cNvPicPr>
            <a:picLocks noChangeAspect="1"/>
          </p:cNvPicPr>
          <p:nvPr/>
        </p:nvPicPr>
        <p:blipFill>
          <a:blip r:embed="rId2" cstate="print"/>
          <a:stretch>
            <a:fillRect/>
          </a:stretch>
        </p:blipFill>
        <p:spPr>
          <a:xfrm>
            <a:off x="6300192" y="2564904"/>
            <a:ext cx="1332497" cy="1047828"/>
          </a:xfrm>
          <a:prstGeom prst="rect">
            <a:avLst/>
          </a:prstGeom>
        </p:spPr>
      </p:pic>
      <p:pic>
        <p:nvPicPr>
          <p:cNvPr id="24" name="Immagine 23" descr="cerotto.jpg"/>
          <p:cNvPicPr>
            <a:picLocks noChangeAspect="1"/>
          </p:cNvPicPr>
          <p:nvPr/>
        </p:nvPicPr>
        <p:blipFill>
          <a:blip r:embed="rId3" cstate="print"/>
          <a:stretch>
            <a:fillRect/>
          </a:stretch>
        </p:blipFill>
        <p:spPr>
          <a:xfrm>
            <a:off x="7956376" y="3933056"/>
            <a:ext cx="990600" cy="962025"/>
          </a:xfrm>
          <a:prstGeom prst="rect">
            <a:avLst/>
          </a:prstGeom>
        </p:spPr>
      </p:pic>
      <p:pic>
        <p:nvPicPr>
          <p:cNvPr id="25" name="Immagine 24" descr="mirena.jpg"/>
          <p:cNvPicPr>
            <a:picLocks noChangeAspect="1"/>
          </p:cNvPicPr>
          <p:nvPr/>
        </p:nvPicPr>
        <p:blipFill>
          <a:blip r:embed="rId4" cstate="print"/>
          <a:stretch>
            <a:fillRect/>
          </a:stretch>
        </p:blipFill>
        <p:spPr>
          <a:xfrm>
            <a:off x="6732240" y="5013176"/>
            <a:ext cx="1270248" cy="1385725"/>
          </a:xfrm>
          <a:prstGeom prst="rect">
            <a:avLst/>
          </a:prstGeom>
        </p:spPr>
      </p:pic>
      <p:pic>
        <p:nvPicPr>
          <p:cNvPr id="26" name="Immagine 25" descr="nuvaring.jpg"/>
          <p:cNvPicPr>
            <a:picLocks noChangeAspect="1"/>
          </p:cNvPicPr>
          <p:nvPr/>
        </p:nvPicPr>
        <p:blipFill>
          <a:blip r:embed="rId5" cstate="print"/>
          <a:stretch>
            <a:fillRect/>
          </a:stretch>
        </p:blipFill>
        <p:spPr>
          <a:xfrm>
            <a:off x="755576" y="5373216"/>
            <a:ext cx="1577185" cy="1266254"/>
          </a:xfrm>
          <a:prstGeom prst="rect">
            <a:avLst/>
          </a:prstGeom>
        </p:spPr>
      </p:pic>
      <p:pic>
        <p:nvPicPr>
          <p:cNvPr id="27" name="Immagine 26" descr="CO iniettabili.jpg"/>
          <p:cNvPicPr>
            <a:picLocks noChangeAspect="1"/>
          </p:cNvPicPr>
          <p:nvPr/>
        </p:nvPicPr>
        <p:blipFill>
          <a:blip r:embed="rId6" cstate="print"/>
          <a:stretch>
            <a:fillRect/>
          </a:stretch>
        </p:blipFill>
        <p:spPr>
          <a:xfrm>
            <a:off x="179512" y="4509120"/>
            <a:ext cx="1676400" cy="828675"/>
          </a:xfrm>
          <a:prstGeom prst="rect">
            <a:avLst/>
          </a:prstGeom>
        </p:spPr>
      </p:pic>
      <p:pic>
        <p:nvPicPr>
          <p:cNvPr id="28" name="Immagine 27" descr="CO impianto sottocute.jpg"/>
          <p:cNvPicPr>
            <a:picLocks noChangeAspect="1"/>
          </p:cNvPicPr>
          <p:nvPr/>
        </p:nvPicPr>
        <p:blipFill>
          <a:blip r:embed="rId7" cstate="print"/>
          <a:stretch>
            <a:fillRect/>
          </a:stretch>
        </p:blipFill>
        <p:spPr>
          <a:xfrm>
            <a:off x="251520" y="2204864"/>
            <a:ext cx="1524000" cy="1104900"/>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b="1" dirty="0" smtClean="0">
                <a:solidFill>
                  <a:schemeClr val="tx2">
                    <a:lumMod val="60000"/>
                    <a:lumOff val="40000"/>
                  </a:schemeClr>
                </a:solidFill>
                <a:latin typeface="Tahoma" pitchFamily="34" charset="0"/>
                <a:ea typeface="Tahoma" pitchFamily="34" charset="0"/>
                <a:cs typeface="Tahoma" pitchFamily="34" charset="0"/>
              </a:rPr>
              <a:t>STEROIDI SESSUALI FEMMINILI E SISTEMA NERVOSO CENTRALE</a:t>
            </a:r>
            <a:endParaRPr lang="it-IT" sz="3200" b="1" dirty="0">
              <a:solidFill>
                <a:schemeClr val="tx2">
                  <a:lumMod val="60000"/>
                  <a:lumOff val="40000"/>
                </a:schemeClr>
              </a:solidFill>
              <a:latin typeface="Tahoma" pitchFamily="34" charset="0"/>
              <a:ea typeface="Tahoma" pitchFamily="34" charset="0"/>
              <a:cs typeface="Tahoma" pitchFamily="34" charset="0"/>
            </a:endParaRPr>
          </a:p>
        </p:txBody>
      </p:sp>
      <p:sp>
        <p:nvSpPr>
          <p:cNvPr id="4" name="Segnaposto contenuto 3"/>
          <p:cNvSpPr>
            <a:spLocks noGrp="1"/>
          </p:cNvSpPr>
          <p:nvPr>
            <p:ph sz="half" idx="1"/>
          </p:nvPr>
        </p:nvSpPr>
        <p:spPr>
          <a:xfrm>
            <a:off x="457200" y="1340768"/>
            <a:ext cx="4038600" cy="4785395"/>
          </a:xfrm>
        </p:spPr>
        <p:txBody>
          <a:bodyPr>
            <a:normAutofit lnSpcReduction="10000"/>
          </a:bodyPr>
          <a:lstStyle/>
          <a:p>
            <a:pPr algn="ctr">
              <a:buNone/>
            </a:pPr>
            <a:endParaRPr lang="it-IT" b="1" dirty="0" smtClean="0">
              <a:solidFill>
                <a:srgbClr val="C00000"/>
              </a:solidFill>
            </a:endParaRPr>
          </a:p>
          <a:p>
            <a:pPr>
              <a:buNone/>
            </a:pPr>
            <a:r>
              <a:rPr lang="it-IT" sz="3200" b="1" dirty="0" smtClean="0">
                <a:solidFill>
                  <a:schemeClr val="accent5"/>
                </a:solidFill>
                <a:latin typeface="Tahoma" pitchFamily="34" charset="0"/>
                <a:ea typeface="Tahoma" pitchFamily="34" charset="0"/>
                <a:cs typeface="Tahoma" pitchFamily="34" charset="0"/>
              </a:rPr>
              <a:t>ESTRADIOLO</a:t>
            </a:r>
          </a:p>
          <a:p>
            <a:pPr>
              <a:buNone/>
            </a:pPr>
            <a:endParaRPr lang="it-IT" b="1" dirty="0" smtClean="0">
              <a:solidFill>
                <a:schemeClr val="accent5"/>
              </a:solidFill>
            </a:endParaRPr>
          </a:p>
          <a:p>
            <a:endParaRPr lang="it-IT" b="1" dirty="0" smtClean="0">
              <a:solidFill>
                <a:schemeClr val="accent5"/>
              </a:solidFill>
            </a:endParaRPr>
          </a:p>
          <a:p>
            <a:endParaRPr lang="it-IT" b="1" dirty="0" smtClean="0">
              <a:solidFill>
                <a:schemeClr val="accent5"/>
              </a:solidFill>
            </a:endParaRPr>
          </a:p>
          <a:p>
            <a:pPr>
              <a:buFont typeface="Wingdings" pitchFamily="2" charset="2"/>
              <a:buChar char="Ø"/>
            </a:pPr>
            <a:r>
              <a:rPr lang="it-IT" b="1" dirty="0" smtClean="0">
                <a:solidFill>
                  <a:schemeClr val="accent5"/>
                </a:solidFill>
              </a:rPr>
              <a:t>Trascrizione</a:t>
            </a:r>
          </a:p>
          <a:p>
            <a:pPr>
              <a:buNone/>
            </a:pPr>
            <a:r>
              <a:rPr lang="it-IT" b="1" dirty="0" smtClean="0">
                <a:solidFill>
                  <a:schemeClr val="accent5"/>
                </a:solidFill>
              </a:rPr>
              <a:t>    genica</a:t>
            </a:r>
          </a:p>
          <a:p>
            <a:pPr>
              <a:buFont typeface="Wingdings" pitchFamily="2" charset="2"/>
              <a:buChar char="Ø"/>
            </a:pPr>
            <a:r>
              <a:rPr lang="it-IT" b="1" dirty="0" err="1" smtClean="0">
                <a:solidFill>
                  <a:schemeClr val="accent5"/>
                </a:solidFill>
              </a:rPr>
              <a:t>Eccitabilitá</a:t>
            </a:r>
            <a:r>
              <a:rPr lang="it-IT" b="1" dirty="0" smtClean="0">
                <a:solidFill>
                  <a:schemeClr val="accent5"/>
                </a:solidFill>
              </a:rPr>
              <a:t> neuronale</a:t>
            </a:r>
          </a:p>
          <a:p>
            <a:pPr>
              <a:buFont typeface="Wingdings" pitchFamily="2" charset="2"/>
              <a:buChar char="Ø"/>
            </a:pPr>
            <a:r>
              <a:rPr lang="it-IT" b="1" dirty="0" smtClean="0">
                <a:solidFill>
                  <a:schemeClr val="accent5"/>
                </a:solidFill>
              </a:rPr>
              <a:t>Funzione </a:t>
            </a:r>
            <a:r>
              <a:rPr lang="it-IT" b="1" dirty="0" err="1" smtClean="0">
                <a:solidFill>
                  <a:schemeClr val="accent5"/>
                </a:solidFill>
              </a:rPr>
              <a:t>sinaptica</a:t>
            </a:r>
            <a:endParaRPr lang="it-IT" b="1" dirty="0" smtClean="0">
              <a:solidFill>
                <a:schemeClr val="accent5"/>
              </a:solidFill>
            </a:endParaRPr>
          </a:p>
          <a:p>
            <a:pPr>
              <a:buFont typeface="Wingdings" pitchFamily="2" charset="2"/>
              <a:buChar char="Ø"/>
            </a:pPr>
            <a:r>
              <a:rPr lang="it-IT" b="1" dirty="0" err="1" smtClean="0">
                <a:solidFill>
                  <a:schemeClr val="accent5"/>
                </a:solidFill>
              </a:rPr>
              <a:t>Plasticitá</a:t>
            </a:r>
            <a:r>
              <a:rPr lang="it-IT" b="1" dirty="0" smtClean="0">
                <a:solidFill>
                  <a:schemeClr val="accent5"/>
                </a:solidFill>
              </a:rPr>
              <a:t> neuronale</a:t>
            </a:r>
          </a:p>
        </p:txBody>
      </p:sp>
      <p:sp>
        <p:nvSpPr>
          <p:cNvPr id="5" name="Segnaposto contenuto 4"/>
          <p:cNvSpPr>
            <a:spLocks noGrp="1"/>
          </p:cNvSpPr>
          <p:nvPr>
            <p:ph sz="half" idx="2"/>
          </p:nvPr>
        </p:nvSpPr>
        <p:spPr>
          <a:xfrm>
            <a:off x="4648200" y="1340768"/>
            <a:ext cx="4038600" cy="4785395"/>
          </a:xfrm>
        </p:spPr>
        <p:txBody>
          <a:bodyPr>
            <a:normAutofit lnSpcReduction="10000"/>
          </a:bodyPr>
          <a:lstStyle/>
          <a:p>
            <a:pPr>
              <a:buNone/>
            </a:pPr>
            <a:endParaRPr lang="it-IT" b="1" dirty="0" smtClean="0">
              <a:solidFill>
                <a:srgbClr val="C00000"/>
              </a:solidFill>
            </a:endParaRPr>
          </a:p>
          <a:p>
            <a:pPr>
              <a:buNone/>
            </a:pPr>
            <a:r>
              <a:rPr lang="it-IT" sz="3200" b="1" dirty="0" smtClean="0">
                <a:solidFill>
                  <a:srgbClr val="C00000"/>
                </a:solidFill>
                <a:latin typeface="Tahoma" pitchFamily="34" charset="0"/>
                <a:ea typeface="Tahoma" pitchFamily="34" charset="0"/>
                <a:cs typeface="Tahoma" pitchFamily="34" charset="0"/>
              </a:rPr>
              <a:t>PROGESTERONE</a:t>
            </a:r>
          </a:p>
          <a:p>
            <a:pPr>
              <a:buNone/>
            </a:pPr>
            <a:r>
              <a:rPr lang="it-IT" b="1" dirty="0" smtClean="0">
                <a:solidFill>
                  <a:srgbClr val="C00000"/>
                </a:solidFill>
              </a:rPr>
              <a:t>            </a:t>
            </a:r>
          </a:p>
          <a:p>
            <a:pPr>
              <a:buNone/>
            </a:pPr>
            <a:endParaRPr lang="it-IT" b="1" dirty="0" smtClean="0">
              <a:solidFill>
                <a:srgbClr val="C00000"/>
              </a:solidFill>
            </a:endParaRPr>
          </a:p>
          <a:p>
            <a:pPr>
              <a:buNone/>
            </a:pPr>
            <a:endParaRPr lang="it-IT" b="1" dirty="0" smtClean="0">
              <a:solidFill>
                <a:srgbClr val="C00000"/>
              </a:solidFill>
            </a:endParaRPr>
          </a:p>
          <a:p>
            <a:pPr>
              <a:buNone/>
            </a:pPr>
            <a:endParaRPr lang="it-IT" b="1" dirty="0" smtClean="0">
              <a:solidFill>
                <a:srgbClr val="C00000"/>
              </a:solidFill>
            </a:endParaRPr>
          </a:p>
          <a:p>
            <a:pPr algn="ctr">
              <a:buNone/>
            </a:pPr>
            <a:r>
              <a:rPr lang="it-IT" b="1" dirty="0" smtClean="0">
                <a:solidFill>
                  <a:srgbClr val="C00000"/>
                </a:solidFill>
              </a:rPr>
              <a:t>    MODULA LA SINTESI E IL RILASCIO </a:t>
            </a:r>
            <a:r>
              <a:rPr lang="it-IT" b="1" dirty="0" err="1" smtClean="0">
                <a:solidFill>
                  <a:srgbClr val="C00000"/>
                </a:solidFill>
              </a:rPr>
              <a:t>DI</a:t>
            </a:r>
            <a:r>
              <a:rPr lang="it-IT" b="1" dirty="0" smtClean="0">
                <a:solidFill>
                  <a:srgbClr val="C00000"/>
                </a:solidFill>
              </a:rPr>
              <a:t> NEUROPEPTIDI</a:t>
            </a:r>
            <a:endParaRPr lang="it-IT" b="1" dirty="0">
              <a:solidFill>
                <a:srgbClr val="C00000"/>
              </a:solidFill>
            </a:endParaRPr>
          </a:p>
        </p:txBody>
      </p:sp>
      <p:sp>
        <p:nvSpPr>
          <p:cNvPr id="8" name="Freccia tridirezionale 7"/>
          <p:cNvSpPr/>
          <p:nvPr/>
        </p:nvSpPr>
        <p:spPr>
          <a:xfrm rot="10800000">
            <a:off x="3491880" y="1916832"/>
            <a:ext cx="1080120" cy="504056"/>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 name="Immagine 9" descr="Neurone.jpg"/>
          <p:cNvPicPr>
            <a:picLocks noChangeAspect="1"/>
          </p:cNvPicPr>
          <p:nvPr/>
        </p:nvPicPr>
        <p:blipFill>
          <a:blip r:embed="rId2" cstate="print"/>
          <a:stretch>
            <a:fillRect/>
          </a:stretch>
        </p:blipFill>
        <p:spPr>
          <a:xfrm>
            <a:off x="2843808" y="2636912"/>
            <a:ext cx="2376264" cy="1378233"/>
          </a:xfrm>
          <a:prstGeom prst="rect">
            <a:avLst/>
          </a:prstGeom>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052736"/>
          </a:xfrm>
        </p:spPr>
        <p:txBody>
          <a:bodyPr>
            <a:normAutofit/>
          </a:bodyPr>
          <a:lstStyle/>
          <a:p>
            <a:r>
              <a:rPr lang="it-IT" sz="3200" b="1" dirty="0" smtClean="0">
                <a:solidFill>
                  <a:schemeClr val="tx2">
                    <a:lumMod val="60000"/>
                    <a:lumOff val="40000"/>
                  </a:schemeClr>
                </a:solidFill>
                <a:latin typeface="Tahoma" pitchFamily="34" charset="0"/>
                <a:ea typeface="Tahoma" pitchFamily="34" charset="0"/>
                <a:cs typeface="Tahoma" pitchFamily="34" charset="0"/>
              </a:rPr>
              <a:t>I DUE EMISFERI CEREBRALI</a:t>
            </a:r>
            <a:endParaRPr lang="it-IT" sz="3200" dirty="0"/>
          </a:p>
        </p:txBody>
      </p:sp>
      <p:sp>
        <p:nvSpPr>
          <p:cNvPr id="3" name="Segnaposto contenuto 2"/>
          <p:cNvSpPr>
            <a:spLocks noGrp="1"/>
          </p:cNvSpPr>
          <p:nvPr>
            <p:ph sz="half" idx="1"/>
          </p:nvPr>
        </p:nvSpPr>
        <p:spPr/>
        <p:txBody>
          <a:bodyPr>
            <a:normAutofit fontScale="92500" lnSpcReduction="20000"/>
          </a:bodyPr>
          <a:lstStyle/>
          <a:p>
            <a:pPr>
              <a:buNone/>
            </a:pPr>
            <a:endParaRPr lang="it-IT" sz="2800" dirty="0" smtClean="0">
              <a:solidFill>
                <a:srgbClr val="C00000"/>
              </a:solidFill>
              <a:latin typeface="Tahoma" pitchFamily="34" charset="0"/>
              <a:ea typeface="Tahoma" pitchFamily="34" charset="0"/>
              <a:cs typeface="Tahoma" pitchFamily="34" charset="0"/>
            </a:endParaRPr>
          </a:p>
          <a:p>
            <a:pPr>
              <a:buNone/>
            </a:pPr>
            <a:endParaRPr lang="it-IT" dirty="0" smtClean="0">
              <a:solidFill>
                <a:srgbClr val="C00000"/>
              </a:solidFill>
              <a:latin typeface="Tahoma" pitchFamily="34" charset="0"/>
              <a:ea typeface="Tahoma" pitchFamily="34" charset="0"/>
              <a:cs typeface="Tahoma" pitchFamily="34" charset="0"/>
            </a:endParaRPr>
          </a:p>
          <a:p>
            <a:pPr>
              <a:buNone/>
            </a:pPr>
            <a:endParaRPr lang="it-IT" sz="2800" dirty="0" smtClean="0">
              <a:solidFill>
                <a:srgbClr val="C00000"/>
              </a:solidFill>
              <a:latin typeface="Tahoma" pitchFamily="34" charset="0"/>
              <a:ea typeface="Tahoma" pitchFamily="34" charset="0"/>
              <a:cs typeface="Tahoma" pitchFamily="34" charset="0"/>
            </a:endParaRPr>
          </a:p>
          <a:p>
            <a:pPr>
              <a:buNone/>
            </a:pPr>
            <a:endParaRPr lang="it-IT" dirty="0" smtClean="0">
              <a:solidFill>
                <a:srgbClr val="C00000"/>
              </a:solidFill>
              <a:latin typeface="Tahoma" pitchFamily="34" charset="0"/>
              <a:ea typeface="Tahoma" pitchFamily="34" charset="0"/>
              <a:cs typeface="Tahoma" pitchFamily="34" charset="0"/>
            </a:endParaRPr>
          </a:p>
          <a:p>
            <a:pPr>
              <a:buNone/>
            </a:pPr>
            <a:endParaRPr lang="it-IT" sz="2800" dirty="0" smtClean="0">
              <a:solidFill>
                <a:srgbClr val="C00000"/>
              </a:solidFill>
              <a:latin typeface="Tahoma" pitchFamily="34" charset="0"/>
              <a:ea typeface="Tahoma" pitchFamily="34" charset="0"/>
              <a:cs typeface="Tahoma" pitchFamily="34" charset="0"/>
            </a:endParaRPr>
          </a:p>
          <a:p>
            <a:pPr>
              <a:buNone/>
            </a:pPr>
            <a:endParaRPr lang="it-IT" dirty="0" smtClean="0">
              <a:solidFill>
                <a:srgbClr val="C00000"/>
              </a:solidFill>
              <a:latin typeface="Tahoma" pitchFamily="34" charset="0"/>
              <a:ea typeface="Tahoma" pitchFamily="34" charset="0"/>
              <a:cs typeface="Tahoma" pitchFamily="34" charset="0"/>
            </a:endParaRPr>
          </a:p>
          <a:p>
            <a:pPr>
              <a:buNone/>
            </a:pPr>
            <a:endParaRPr lang="it-IT" dirty="0" smtClean="0">
              <a:solidFill>
                <a:srgbClr val="C00000"/>
              </a:solidFill>
              <a:latin typeface="Tahoma" pitchFamily="34" charset="0"/>
              <a:ea typeface="Tahoma" pitchFamily="34" charset="0"/>
              <a:cs typeface="Tahoma" pitchFamily="34" charset="0"/>
            </a:endParaRPr>
          </a:p>
          <a:p>
            <a:pPr>
              <a:buNone/>
            </a:pPr>
            <a:endParaRPr lang="it-IT" dirty="0" smtClean="0">
              <a:solidFill>
                <a:schemeClr val="tx2"/>
              </a:solidFill>
              <a:latin typeface="Tahoma" pitchFamily="34" charset="0"/>
              <a:ea typeface="Tahoma" pitchFamily="34" charset="0"/>
              <a:cs typeface="Tahoma" pitchFamily="34" charset="0"/>
            </a:endParaRPr>
          </a:p>
          <a:p>
            <a:pPr>
              <a:buNone/>
            </a:pPr>
            <a:r>
              <a:rPr lang="it-IT" dirty="0" smtClean="0">
                <a:solidFill>
                  <a:schemeClr val="tx2"/>
                </a:solidFill>
                <a:latin typeface="Tahoma" pitchFamily="34" charset="0"/>
                <a:ea typeface="Tahoma" pitchFamily="34" charset="0"/>
                <a:cs typeface="Tahoma" pitchFamily="34" charset="0"/>
              </a:rPr>
              <a:t>asimmetrie funzionali cerebrali (</a:t>
            </a:r>
            <a:r>
              <a:rPr lang="it-IT" dirty="0" err="1" smtClean="0">
                <a:solidFill>
                  <a:schemeClr val="tx2"/>
                </a:solidFill>
                <a:latin typeface="Tahoma" pitchFamily="34" charset="0"/>
                <a:ea typeface="Tahoma" pitchFamily="34" charset="0"/>
                <a:cs typeface="Tahoma" pitchFamily="34" charset="0"/>
              </a:rPr>
              <a:t>FCAs</a:t>
            </a:r>
            <a:r>
              <a:rPr lang="it-IT" dirty="0" smtClean="0">
                <a:solidFill>
                  <a:schemeClr val="tx2"/>
                </a:solidFill>
                <a:latin typeface="Tahoma" pitchFamily="34" charset="0"/>
                <a:ea typeface="Tahoma" pitchFamily="34" charset="0"/>
                <a:cs typeface="Tahoma" pitchFamily="34" charset="0"/>
              </a:rPr>
              <a:t>)</a:t>
            </a:r>
          </a:p>
        </p:txBody>
      </p:sp>
      <p:sp>
        <p:nvSpPr>
          <p:cNvPr id="4" name="Segnaposto contenuto 3"/>
          <p:cNvSpPr>
            <a:spLocks noGrp="1"/>
          </p:cNvSpPr>
          <p:nvPr>
            <p:ph sz="half" idx="2"/>
          </p:nvPr>
        </p:nvSpPr>
        <p:spPr>
          <a:xfrm>
            <a:off x="3923928" y="1124744"/>
            <a:ext cx="4762872" cy="5030019"/>
          </a:xfrm>
        </p:spPr>
        <p:txBody>
          <a:bodyPr>
            <a:normAutofit fontScale="92500" lnSpcReduction="20000"/>
          </a:bodyPr>
          <a:lstStyle/>
          <a:p>
            <a:pPr algn="just">
              <a:buNone/>
            </a:pPr>
            <a:r>
              <a:rPr lang="it-IT" sz="2400" dirty="0" smtClean="0">
                <a:solidFill>
                  <a:srgbClr val="00B0F0"/>
                </a:solidFill>
                <a:latin typeface="Tahoma" pitchFamily="34" charset="0"/>
                <a:ea typeface="Tahoma" pitchFamily="34" charset="0"/>
                <a:cs typeface="Tahoma" pitchFamily="34" charset="0"/>
              </a:rPr>
              <a:t>DIFFERENZE STRUTTURALI</a:t>
            </a:r>
          </a:p>
          <a:p>
            <a:pPr algn="just">
              <a:buNone/>
            </a:pPr>
            <a:endParaRPr lang="it-IT" sz="2400" dirty="0" smtClean="0">
              <a:solidFill>
                <a:srgbClr val="00B0F0"/>
              </a:solidFill>
              <a:latin typeface="Tahoma" pitchFamily="34" charset="0"/>
              <a:ea typeface="Tahoma" pitchFamily="34" charset="0"/>
              <a:cs typeface="Tahoma" pitchFamily="34" charset="0"/>
            </a:endParaRPr>
          </a:p>
          <a:p>
            <a:pPr algn="just">
              <a:buNone/>
            </a:pPr>
            <a:endParaRPr lang="it-IT" dirty="0" smtClean="0">
              <a:solidFill>
                <a:srgbClr val="C00000"/>
              </a:solidFill>
              <a:latin typeface="Tahoma" pitchFamily="34" charset="0"/>
              <a:ea typeface="Tahoma" pitchFamily="34" charset="0"/>
              <a:cs typeface="Tahoma" pitchFamily="34" charset="0"/>
            </a:endParaRPr>
          </a:p>
          <a:p>
            <a:pPr algn="just">
              <a:buNone/>
            </a:pPr>
            <a:r>
              <a:rPr lang="it-IT" sz="3000" dirty="0" smtClean="0">
                <a:solidFill>
                  <a:srgbClr val="C00000"/>
                </a:solidFill>
                <a:latin typeface="Tahoma" pitchFamily="34" charset="0"/>
                <a:ea typeface="Tahoma" pitchFamily="34" charset="0"/>
                <a:cs typeface="Tahoma" pitchFamily="34" charset="0"/>
              </a:rPr>
              <a:t>STEROIDI GONADICI</a:t>
            </a:r>
          </a:p>
          <a:p>
            <a:pPr>
              <a:buNone/>
            </a:pPr>
            <a:r>
              <a:rPr lang="it-IT" sz="2400" dirty="0" smtClean="0">
                <a:solidFill>
                  <a:srgbClr val="C00000"/>
                </a:solidFill>
                <a:latin typeface="Tahoma" pitchFamily="34" charset="0"/>
                <a:ea typeface="Tahoma" pitchFamily="34" charset="0"/>
                <a:cs typeface="Tahoma" pitchFamily="34" charset="0"/>
              </a:rPr>
              <a:t>Trasmissione </a:t>
            </a:r>
            <a:r>
              <a:rPr lang="it-IT" sz="2400" dirty="0" err="1" smtClean="0">
                <a:solidFill>
                  <a:srgbClr val="C00000"/>
                </a:solidFill>
                <a:latin typeface="Tahoma" pitchFamily="34" charset="0"/>
                <a:ea typeface="Tahoma" pitchFamily="34" charset="0"/>
                <a:cs typeface="Tahoma" pitchFamily="34" charset="0"/>
              </a:rPr>
              <a:t>sinaptica</a:t>
            </a:r>
            <a:r>
              <a:rPr lang="it-IT" sz="2400" dirty="0" smtClean="0">
                <a:solidFill>
                  <a:srgbClr val="C00000"/>
                </a:solidFill>
                <a:latin typeface="Tahoma" pitchFamily="34" charset="0"/>
                <a:ea typeface="Tahoma" pitchFamily="34" charset="0"/>
                <a:cs typeface="Tahoma" pitchFamily="34" charset="0"/>
              </a:rPr>
              <a:t> </a:t>
            </a:r>
          </a:p>
          <a:p>
            <a:pPr>
              <a:buNone/>
            </a:pPr>
            <a:r>
              <a:rPr lang="it-IT" sz="2400" dirty="0" smtClean="0">
                <a:solidFill>
                  <a:srgbClr val="C00000"/>
                </a:solidFill>
                <a:latin typeface="Tahoma" pitchFamily="34" charset="0"/>
                <a:ea typeface="Tahoma" pitchFamily="34" charset="0"/>
                <a:cs typeface="Tahoma" pitchFamily="34" charset="0"/>
              </a:rPr>
              <a:t>sinapsi commessurali</a:t>
            </a:r>
            <a:endParaRPr lang="it-IT" sz="2400" dirty="0" smtClean="0"/>
          </a:p>
          <a:p>
            <a:pPr algn="just">
              <a:buNone/>
            </a:pPr>
            <a:endParaRPr lang="it-IT" dirty="0" smtClean="0"/>
          </a:p>
          <a:p>
            <a:pPr algn="just">
              <a:buNone/>
            </a:pPr>
            <a:endParaRPr lang="it-IT" sz="2400" dirty="0" smtClean="0">
              <a:solidFill>
                <a:srgbClr val="00B0F0"/>
              </a:solidFill>
              <a:latin typeface="Tahoma" pitchFamily="34" charset="0"/>
              <a:ea typeface="Tahoma" pitchFamily="34" charset="0"/>
              <a:cs typeface="Tahoma" pitchFamily="34" charset="0"/>
            </a:endParaRPr>
          </a:p>
          <a:p>
            <a:pPr algn="just">
              <a:buNone/>
            </a:pPr>
            <a:r>
              <a:rPr lang="it-IT" sz="2400" dirty="0" smtClean="0">
                <a:solidFill>
                  <a:srgbClr val="00B0F0"/>
                </a:solidFill>
                <a:latin typeface="Tahoma" pitchFamily="34" charset="0"/>
                <a:ea typeface="Tahoma" pitchFamily="34" charset="0"/>
                <a:cs typeface="Tahoma" pitchFamily="34" charset="0"/>
              </a:rPr>
              <a:t>DIFFERENZE FUNZIONALI</a:t>
            </a:r>
          </a:p>
          <a:p>
            <a:pPr algn="just">
              <a:buNone/>
            </a:pPr>
            <a:endParaRPr lang="it-IT" sz="2400" dirty="0" smtClean="0">
              <a:solidFill>
                <a:srgbClr val="00B0F0"/>
              </a:solidFill>
              <a:latin typeface="Tahoma" pitchFamily="34" charset="0"/>
              <a:ea typeface="Tahoma" pitchFamily="34" charset="0"/>
              <a:cs typeface="Tahoma" pitchFamily="34" charset="0"/>
            </a:endParaRPr>
          </a:p>
          <a:p>
            <a:pPr algn="just">
              <a:buNone/>
            </a:pPr>
            <a:endParaRPr lang="it-IT" sz="2400" dirty="0" smtClean="0">
              <a:solidFill>
                <a:srgbClr val="00B0F0"/>
              </a:solidFill>
              <a:latin typeface="Tahoma" pitchFamily="34" charset="0"/>
              <a:ea typeface="Tahoma" pitchFamily="34" charset="0"/>
              <a:cs typeface="Tahoma" pitchFamily="34" charset="0"/>
            </a:endParaRPr>
          </a:p>
          <a:p>
            <a:pPr>
              <a:buNone/>
            </a:pPr>
            <a:r>
              <a:rPr lang="it-IT" sz="2400" dirty="0" smtClean="0">
                <a:solidFill>
                  <a:srgbClr val="00B0F0"/>
                </a:solidFill>
                <a:latin typeface="Tahoma" pitchFamily="34" charset="0"/>
                <a:ea typeface="Tahoma" pitchFamily="34" charset="0"/>
                <a:cs typeface="Tahoma" pitchFamily="34" charset="0"/>
              </a:rPr>
              <a:t>    </a:t>
            </a:r>
            <a:r>
              <a:rPr lang="it-IT" sz="3000" dirty="0" smtClean="0">
                <a:solidFill>
                  <a:schemeClr val="accent1">
                    <a:lumMod val="75000"/>
                  </a:schemeClr>
                </a:solidFill>
                <a:latin typeface="Tahoma" pitchFamily="34" charset="0"/>
                <a:ea typeface="Tahoma" pitchFamily="34" charset="0"/>
                <a:cs typeface="Tahoma" pitchFamily="34" charset="0"/>
              </a:rPr>
              <a:t>lateralizzazione dei processi cognitivi</a:t>
            </a:r>
            <a:endParaRPr lang="it-IT" sz="3000" dirty="0">
              <a:solidFill>
                <a:schemeClr val="accent1">
                  <a:lumMod val="75000"/>
                </a:schemeClr>
              </a:solidFill>
            </a:endParaRPr>
          </a:p>
        </p:txBody>
      </p:sp>
      <p:pic>
        <p:nvPicPr>
          <p:cNvPr id="5" name="Immagine 4" descr="emisferi cerebrali.jpg"/>
          <p:cNvPicPr>
            <a:picLocks noChangeAspect="1"/>
          </p:cNvPicPr>
          <p:nvPr/>
        </p:nvPicPr>
        <p:blipFill>
          <a:blip r:embed="rId2" cstate="print"/>
          <a:stretch>
            <a:fillRect/>
          </a:stretch>
        </p:blipFill>
        <p:spPr>
          <a:xfrm>
            <a:off x="1043608" y="1340768"/>
            <a:ext cx="2324100" cy="2143125"/>
          </a:xfrm>
          <a:prstGeom prst="rect">
            <a:avLst/>
          </a:prstGeom>
        </p:spPr>
      </p:pic>
      <p:cxnSp>
        <p:nvCxnSpPr>
          <p:cNvPr id="7" name="Connettore 4 6"/>
          <p:cNvCxnSpPr>
            <a:endCxn id="9" idx="1"/>
          </p:cNvCxnSpPr>
          <p:nvPr/>
        </p:nvCxnSpPr>
        <p:spPr>
          <a:xfrm>
            <a:off x="2339752" y="2564904"/>
            <a:ext cx="1584176" cy="432048"/>
          </a:xfrm>
          <a:prstGeom prst="bentConnector3">
            <a:avLst>
              <a:gd name="adj1" fmla="val 50000"/>
            </a:avLst>
          </a:prstGeom>
          <a:ln>
            <a:solidFill>
              <a:srgbClr val="C00000"/>
            </a:solidFill>
            <a:headEnd type="triangle"/>
          </a:ln>
        </p:spPr>
        <p:style>
          <a:lnRef idx="1">
            <a:schemeClr val="accent1"/>
          </a:lnRef>
          <a:fillRef idx="0">
            <a:schemeClr val="accent1"/>
          </a:fillRef>
          <a:effectRef idx="0">
            <a:schemeClr val="accent1"/>
          </a:effectRef>
          <a:fontRef idx="minor">
            <a:schemeClr val="tx1"/>
          </a:fontRef>
        </p:style>
      </p:cxnSp>
      <p:sp>
        <p:nvSpPr>
          <p:cNvPr id="9" name="Parentesi quadra aperta 8"/>
          <p:cNvSpPr/>
          <p:nvPr/>
        </p:nvSpPr>
        <p:spPr>
          <a:xfrm>
            <a:off x="3923928" y="2636912"/>
            <a:ext cx="72008" cy="720080"/>
          </a:xfrm>
          <a:prstGeom prst="leftBracket">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 name="Croce 10"/>
          <p:cNvSpPr/>
          <p:nvPr/>
        </p:nvSpPr>
        <p:spPr>
          <a:xfrm>
            <a:off x="5292080" y="1628800"/>
            <a:ext cx="360040" cy="36004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Uguale 11"/>
          <p:cNvSpPr/>
          <p:nvPr/>
        </p:nvSpPr>
        <p:spPr>
          <a:xfrm>
            <a:off x="5292080" y="3356992"/>
            <a:ext cx="432048" cy="43204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5" name="Freccia angolare in su 14"/>
          <p:cNvSpPr/>
          <p:nvPr/>
        </p:nvSpPr>
        <p:spPr>
          <a:xfrm rot="10800000">
            <a:off x="3203848" y="4149080"/>
            <a:ext cx="648072" cy="36004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reccia a destra 16"/>
          <p:cNvSpPr/>
          <p:nvPr/>
        </p:nvSpPr>
        <p:spPr>
          <a:xfrm>
            <a:off x="3563888" y="5229200"/>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24744"/>
          </a:xfrm>
        </p:spPr>
        <p:txBody>
          <a:bodyPr>
            <a:normAutofit/>
          </a:bodyPr>
          <a:lstStyle/>
          <a:p>
            <a:r>
              <a:rPr lang="it-IT" sz="3200" b="1" dirty="0" smtClean="0">
                <a:solidFill>
                  <a:schemeClr val="accent5"/>
                </a:solidFill>
                <a:latin typeface="Tahoma" pitchFamily="34" charset="0"/>
                <a:ea typeface="Tahoma" pitchFamily="34" charset="0"/>
                <a:cs typeface="Tahoma" pitchFamily="34" charset="0"/>
              </a:rPr>
              <a:t> </a:t>
            </a:r>
            <a:r>
              <a:rPr lang="it-IT" sz="3200" b="1" dirty="0" smtClean="0">
                <a:solidFill>
                  <a:schemeClr val="tx2">
                    <a:lumMod val="60000"/>
                    <a:lumOff val="40000"/>
                  </a:schemeClr>
                </a:solidFill>
                <a:latin typeface="Tahoma" pitchFamily="34" charset="0"/>
                <a:ea typeface="Tahoma" pitchFamily="34" charset="0"/>
                <a:cs typeface="Tahoma" pitchFamily="34" charset="0"/>
              </a:rPr>
              <a:t>ASIMMETRIE FUNZIONALI CEREBRALI</a:t>
            </a:r>
            <a:endParaRPr lang="it-IT" sz="3200" b="1" dirty="0">
              <a:solidFill>
                <a:schemeClr val="tx2">
                  <a:lumMod val="60000"/>
                  <a:lumOff val="40000"/>
                </a:schemeClr>
              </a:solidFill>
              <a:latin typeface="Tahoma" pitchFamily="34" charset="0"/>
              <a:ea typeface="Tahoma" pitchFamily="34" charset="0"/>
              <a:cs typeface="Tahoma" pitchFamily="34" charset="0"/>
            </a:endParaRPr>
          </a:p>
        </p:txBody>
      </p:sp>
      <p:sp>
        <p:nvSpPr>
          <p:cNvPr id="3" name="Segnaposto contenuto 2"/>
          <p:cNvSpPr>
            <a:spLocks noGrp="1"/>
          </p:cNvSpPr>
          <p:nvPr>
            <p:ph sz="half" idx="1"/>
          </p:nvPr>
        </p:nvSpPr>
        <p:spPr>
          <a:xfrm>
            <a:off x="395536" y="1268760"/>
            <a:ext cx="4100264" cy="5400600"/>
          </a:xfrm>
        </p:spPr>
        <p:txBody>
          <a:bodyPr>
            <a:normAutofit fontScale="92500" lnSpcReduction="20000"/>
          </a:bodyPr>
          <a:lstStyle/>
          <a:p>
            <a:pPr>
              <a:buNone/>
            </a:pPr>
            <a:r>
              <a:rPr lang="it-IT" dirty="0" smtClean="0">
                <a:solidFill>
                  <a:srgbClr val="C00000"/>
                </a:solidFill>
                <a:latin typeface="Tahoma" pitchFamily="34" charset="0"/>
                <a:ea typeface="Tahoma" pitchFamily="34" charset="0"/>
                <a:cs typeface="Tahoma" pitchFamily="34" charset="0"/>
              </a:rPr>
              <a:t>EMISFERO</a:t>
            </a:r>
          </a:p>
          <a:p>
            <a:pPr>
              <a:buNone/>
            </a:pPr>
            <a:r>
              <a:rPr lang="it-IT" dirty="0" smtClean="0">
                <a:solidFill>
                  <a:srgbClr val="C00000"/>
                </a:solidFill>
                <a:latin typeface="Tahoma" pitchFamily="34" charset="0"/>
                <a:ea typeface="Tahoma" pitchFamily="34" charset="0"/>
                <a:cs typeface="Tahoma" pitchFamily="34" charset="0"/>
              </a:rPr>
              <a:t>SINISTRO</a:t>
            </a:r>
          </a:p>
          <a:p>
            <a:pPr>
              <a:buNone/>
            </a:pPr>
            <a:endParaRPr lang="it-IT" dirty="0" smtClean="0">
              <a:solidFill>
                <a:srgbClr val="C00000"/>
              </a:solidFill>
              <a:latin typeface="Tahoma" pitchFamily="34" charset="0"/>
              <a:ea typeface="Tahoma" pitchFamily="34" charset="0"/>
              <a:cs typeface="Tahoma" pitchFamily="34" charset="0"/>
            </a:endParaRPr>
          </a:p>
          <a:p>
            <a:pPr>
              <a:buNone/>
            </a:pPr>
            <a:endParaRPr lang="it-IT" dirty="0" smtClean="0">
              <a:solidFill>
                <a:srgbClr val="C00000"/>
              </a:solidFill>
              <a:latin typeface="Tahoma" pitchFamily="34" charset="0"/>
              <a:ea typeface="Tahoma" pitchFamily="34" charset="0"/>
              <a:cs typeface="Tahoma" pitchFamily="34" charset="0"/>
            </a:endParaRPr>
          </a:p>
          <a:p>
            <a:pPr>
              <a:buNone/>
            </a:pPr>
            <a:endParaRPr lang="it-IT" dirty="0" smtClean="0">
              <a:solidFill>
                <a:srgbClr val="C00000"/>
              </a:solidFill>
              <a:latin typeface="Tahoma" pitchFamily="34" charset="0"/>
              <a:ea typeface="Tahoma" pitchFamily="34" charset="0"/>
              <a:cs typeface="Tahoma" pitchFamily="34" charset="0"/>
            </a:endParaRPr>
          </a:p>
          <a:p>
            <a:pPr>
              <a:buNone/>
            </a:pPr>
            <a:endParaRPr lang="it-IT" sz="2400" dirty="0" smtClean="0">
              <a:solidFill>
                <a:srgbClr val="C00000"/>
              </a:solidFill>
              <a:latin typeface="Tahoma" pitchFamily="34" charset="0"/>
              <a:ea typeface="Tahoma" pitchFamily="34" charset="0"/>
              <a:cs typeface="Tahoma" pitchFamily="34" charset="0"/>
            </a:endParaRPr>
          </a:p>
          <a:p>
            <a:pPr>
              <a:buNone/>
            </a:pPr>
            <a:endParaRPr lang="it-IT" sz="2400" dirty="0" smtClean="0">
              <a:solidFill>
                <a:srgbClr val="C00000"/>
              </a:solidFill>
              <a:latin typeface="Tahoma" pitchFamily="34" charset="0"/>
              <a:ea typeface="Tahoma" pitchFamily="34" charset="0"/>
              <a:cs typeface="Tahoma" pitchFamily="34" charset="0"/>
            </a:endParaRPr>
          </a:p>
          <a:p>
            <a:pPr>
              <a:buNone/>
            </a:pPr>
            <a:endParaRPr lang="it-IT" sz="2400" dirty="0" smtClean="0">
              <a:solidFill>
                <a:srgbClr val="C00000"/>
              </a:solidFill>
              <a:latin typeface="Tahoma" pitchFamily="34" charset="0"/>
              <a:ea typeface="Tahoma" pitchFamily="34" charset="0"/>
              <a:cs typeface="Tahoma" pitchFamily="34" charset="0"/>
            </a:endParaRPr>
          </a:p>
          <a:p>
            <a:pPr>
              <a:buNone/>
            </a:pPr>
            <a:r>
              <a:rPr lang="it-IT" sz="2600" dirty="0" smtClean="0">
                <a:solidFill>
                  <a:srgbClr val="C00000"/>
                </a:solidFill>
                <a:latin typeface="Tahoma" pitchFamily="34" charset="0"/>
                <a:ea typeface="Tahoma" pitchFamily="34" charset="0"/>
                <a:cs typeface="Tahoma" pitchFamily="34" charset="0"/>
              </a:rPr>
              <a:t>Prestazioni</a:t>
            </a:r>
          </a:p>
          <a:p>
            <a:pPr>
              <a:buFont typeface="Wingdings" pitchFamily="2" charset="2"/>
              <a:buChar char="Ø"/>
            </a:pPr>
            <a:r>
              <a:rPr lang="it-IT" sz="2600" dirty="0" smtClean="0">
                <a:solidFill>
                  <a:srgbClr val="C00000"/>
                </a:solidFill>
                <a:latin typeface="Tahoma" pitchFamily="34" charset="0"/>
                <a:ea typeface="Tahoma" pitchFamily="34" charset="0"/>
                <a:cs typeface="Tahoma" pitchFamily="34" charset="0"/>
              </a:rPr>
              <a:t>intellettuali</a:t>
            </a:r>
          </a:p>
          <a:p>
            <a:pPr>
              <a:buFont typeface="Wingdings" pitchFamily="2" charset="2"/>
              <a:buChar char="Ø"/>
            </a:pPr>
            <a:r>
              <a:rPr lang="it-IT" sz="2600" dirty="0" smtClean="0">
                <a:solidFill>
                  <a:srgbClr val="C00000"/>
                </a:solidFill>
                <a:latin typeface="Tahoma" pitchFamily="34" charset="0"/>
                <a:ea typeface="Tahoma" pitchFamily="34" charset="0"/>
                <a:cs typeface="Tahoma" pitchFamily="34" charset="0"/>
              </a:rPr>
              <a:t>razionali</a:t>
            </a:r>
          </a:p>
          <a:p>
            <a:pPr>
              <a:buFont typeface="Wingdings" pitchFamily="2" charset="2"/>
              <a:buChar char="Ø"/>
            </a:pPr>
            <a:r>
              <a:rPr lang="it-IT" sz="2600" dirty="0" smtClean="0">
                <a:solidFill>
                  <a:srgbClr val="C00000"/>
                </a:solidFill>
                <a:latin typeface="Tahoma" pitchFamily="34" charset="0"/>
                <a:ea typeface="Tahoma" pitchFamily="34" charset="0"/>
                <a:cs typeface="Tahoma" pitchFamily="34" charset="0"/>
              </a:rPr>
              <a:t>verbali</a:t>
            </a:r>
          </a:p>
          <a:p>
            <a:pPr>
              <a:buFont typeface="Wingdings" pitchFamily="2" charset="2"/>
              <a:buChar char="Ø"/>
            </a:pPr>
            <a:r>
              <a:rPr lang="it-IT" sz="2600" dirty="0" smtClean="0">
                <a:solidFill>
                  <a:srgbClr val="C00000"/>
                </a:solidFill>
                <a:latin typeface="Tahoma" pitchFamily="34" charset="0"/>
                <a:ea typeface="Tahoma" pitchFamily="34" charset="0"/>
                <a:cs typeface="Tahoma" pitchFamily="34" charset="0"/>
              </a:rPr>
              <a:t>analitiche</a:t>
            </a:r>
          </a:p>
          <a:p>
            <a:pPr>
              <a:buNone/>
            </a:pPr>
            <a:r>
              <a:rPr lang="it-IT" sz="2400" dirty="0" smtClean="0">
                <a:solidFill>
                  <a:srgbClr val="C00000"/>
                </a:solidFill>
                <a:latin typeface="Tahoma" pitchFamily="34" charset="0"/>
                <a:ea typeface="Tahoma" pitchFamily="34" charset="0"/>
                <a:cs typeface="Tahoma" pitchFamily="34" charset="0"/>
              </a:rPr>
              <a:t>                </a:t>
            </a:r>
          </a:p>
        </p:txBody>
      </p:sp>
      <p:sp>
        <p:nvSpPr>
          <p:cNvPr id="4" name="Segnaposto contenuto 3"/>
          <p:cNvSpPr>
            <a:spLocks noGrp="1"/>
          </p:cNvSpPr>
          <p:nvPr>
            <p:ph sz="half" idx="2"/>
          </p:nvPr>
        </p:nvSpPr>
        <p:spPr>
          <a:xfrm>
            <a:off x="5580112" y="1268760"/>
            <a:ext cx="3312368" cy="5328592"/>
          </a:xfrm>
        </p:spPr>
        <p:txBody>
          <a:bodyPr>
            <a:normAutofit fontScale="92500" lnSpcReduction="20000"/>
          </a:bodyPr>
          <a:lstStyle/>
          <a:p>
            <a:pPr algn="r">
              <a:buNone/>
            </a:pPr>
            <a:r>
              <a:rPr lang="it-IT" dirty="0" smtClean="0">
                <a:solidFill>
                  <a:srgbClr val="0070C0"/>
                </a:solidFill>
                <a:latin typeface="Tahoma" pitchFamily="34" charset="0"/>
                <a:ea typeface="Tahoma" pitchFamily="34" charset="0"/>
                <a:cs typeface="Tahoma" pitchFamily="34" charset="0"/>
              </a:rPr>
              <a:t>EMISFERO </a:t>
            </a:r>
          </a:p>
          <a:p>
            <a:pPr algn="r">
              <a:buNone/>
            </a:pPr>
            <a:r>
              <a:rPr lang="it-IT" dirty="0" smtClean="0">
                <a:solidFill>
                  <a:srgbClr val="0070C0"/>
                </a:solidFill>
                <a:latin typeface="Tahoma" pitchFamily="34" charset="0"/>
                <a:ea typeface="Tahoma" pitchFamily="34" charset="0"/>
                <a:cs typeface="Tahoma" pitchFamily="34" charset="0"/>
              </a:rPr>
              <a:t>DESTRO</a:t>
            </a:r>
          </a:p>
          <a:p>
            <a:pPr algn="r">
              <a:buNone/>
            </a:pPr>
            <a:endParaRPr lang="it-IT" dirty="0" smtClean="0">
              <a:solidFill>
                <a:srgbClr val="0070C0"/>
              </a:solidFill>
              <a:latin typeface="Tahoma" pitchFamily="34" charset="0"/>
              <a:ea typeface="Tahoma" pitchFamily="34" charset="0"/>
              <a:cs typeface="Tahoma" pitchFamily="34" charset="0"/>
            </a:endParaRPr>
          </a:p>
          <a:p>
            <a:pPr algn="r">
              <a:buNone/>
            </a:pPr>
            <a:endParaRPr lang="it-IT" dirty="0" smtClean="0">
              <a:solidFill>
                <a:srgbClr val="0070C0"/>
              </a:solidFill>
              <a:latin typeface="Tahoma" pitchFamily="34" charset="0"/>
              <a:ea typeface="Tahoma" pitchFamily="34" charset="0"/>
              <a:cs typeface="Tahoma" pitchFamily="34" charset="0"/>
            </a:endParaRPr>
          </a:p>
          <a:p>
            <a:pPr algn="r">
              <a:buNone/>
            </a:pPr>
            <a:endParaRPr lang="it-IT" dirty="0" smtClean="0">
              <a:solidFill>
                <a:srgbClr val="0070C0"/>
              </a:solidFill>
              <a:latin typeface="Tahoma" pitchFamily="34" charset="0"/>
              <a:ea typeface="Tahoma" pitchFamily="34" charset="0"/>
              <a:cs typeface="Tahoma" pitchFamily="34" charset="0"/>
            </a:endParaRPr>
          </a:p>
          <a:p>
            <a:pPr>
              <a:buNone/>
            </a:pPr>
            <a:endParaRPr lang="it-IT" sz="2400" dirty="0" smtClean="0">
              <a:solidFill>
                <a:srgbClr val="0070C0"/>
              </a:solidFill>
              <a:latin typeface="Tahoma" pitchFamily="34" charset="0"/>
              <a:ea typeface="Tahoma" pitchFamily="34" charset="0"/>
              <a:cs typeface="Tahoma" pitchFamily="34" charset="0"/>
            </a:endParaRPr>
          </a:p>
          <a:p>
            <a:pPr>
              <a:buFont typeface="Wingdings" pitchFamily="2" charset="2"/>
              <a:buChar char="Ø"/>
            </a:pPr>
            <a:endParaRPr lang="it-IT" sz="2400" dirty="0" smtClean="0">
              <a:solidFill>
                <a:srgbClr val="0070C0"/>
              </a:solidFill>
              <a:latin typeface="Tahoma" pitchFamily="34" charset="0"/>
              <a:ea typeface="Tahoma" pitchFamily="34" charset="0"/>
              <a:cs typeface="Tahoma" pitchFamily="34" charset="0"/>
            </a:endParaRPr>
          </a:p>
          <a:p>
            <a:pPr>
              <a:buFont typeface="Wingdings" pitchFamily="2" charset="2"/>
              <a:buChar char="Ø"/>
            </a:pPr>
            <a:endParaRPr lang="it-IT" sz="2400" dirty="0" smtClean="0">
              <a:solidFill>
                <a:srgbClr val="0070C0"/>
              </a:solidFill>
              <a:latin typeface="Tahoma" pitchFamily="34" charset="0"/>
              <a:ea typeface="Tahoma" pitchFamily="34" charset="0"/>
              <a:cs typeface="Tahoma" pitchFamily="34" charset="0"/>
            </a:endParaRPr>
          </a:p>
          <a:p>
            <a:pPr>
              <a:buFont typeface="Wingdings" pitchFamily="2" charset="2"/>
              <a:buChar char="Ø"/>
            </a:pPr>
            <a:endParaRPr lang="it-IT" sz="2600" dirty="0" smtClean="0">
              <a:solidFill>
                <a:srgbClr val="0070C0"/>
              </a:solidFill>
              <a:latin typeface="Tahoma" pitchFamily="34" charset="0"/>
              <a:ea typeface="Tahoma" pitchFamily="34" charset="0"/>
              <a:cs typeface="Tahoma" pitchFamily="34" charset="0"/>
            </a:endParaRPr>
          </a:p>
          <a:p>
            <a:pPr>
              <a:buFont typeface="Wingdings" pitchFamily="2" charset="2"/>
              <a:buChar char="Ø"/>
            </a:pPr>
            <a:r>
              <a:rPr lang="it-IT" sz="2600" dirty="0" smtClean="0">
                <a:solidFill>
                  <a:srgbClr val="0070C0"/>
                </a:solidFill>
                <a:latin typeface="Tahoma" pitchFamily="34" charset="0"/>
                <a:ea typeface="Tahoma" pitchFamily="34" charset="0"/>
                <a:cs typeface="Tahoma" pitchFamily="34" charset="0"/>
              </a:rPr>
              <a:t>Discriminazioni sensoriali</a:t>
            </a:r>
          </a:p>
          <a:p>
            <a:pPr>
              <a:buFont typeface="Wingdings" pitchFamily="2" charset="2"/>
              <a:buChar char="Ø"/>
            </a:pPr>
            <a:r>
              <a:rPr lang="it-IT" sz="2600" dirty="0" smtClean="0">
                <a:solidFill>
                  <a:srgbClr val="0070C0"/>
                </a:solidFill>
                <a:latin typeface="Tahoma" pitchFamily="34" charset="0"/>
                <a:ea typeface="Tahoma" pitchFamily="34" charset="0"/>
                <a:cs typeface="Tahoma" pitchFamily="34" charset="0"/>
              </a:rPr>
              <a:t>Processi emozionali,non verbali e intuitivi</a:t>
            </a:r>
          </a:p>
          <a:p>
            <a:pPr>
              <a:buFont typeface="Wingdings" pitchFamily="2" charset="2"/>
              <a:buChar char="Ø"/>
            </a:pPr>
            <a:endParaRPr lang="it-IT" sz="2400" dirty="0" smtClean="0">
              <a:solidFill>
                <a:srgbClr val="0070C0"/>
              </a:solidFill>
              <a:latin typeface="Tahoma" pitchFamily="34" charset="0"/>
              <a:ea typeface="Tahoma" pitchFamily="34" charset="0"/>
              <a:cs typeface="Tahoma"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195736" y="1124744"/>
            <a:ext cx="1097657" cy="2660204"/>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796136" y="1196752"/>
            <a:ext cx="1152128" cy="2624292"/>
          </a:xfrm>
          <a:prstGeom prst="rect">
            <a:avLst/>
          </a:prstGeom>
          <a:noFill/>
          <a:ln w="9525">
            <a:noFill/>
            <a:miter lim="800000"/>
            <a:headEnd/>
            <a:tailEnd/>
          </a:ln>
        </p:spPr>
      </p:pic>
      <p:pic>
        <p:nvPicPr>
          <p:cNvPr id="15" name="Immagine 14" descr="CORPO CALLOSO.jpg"/>
          <p:cNvPicPr>
            <a:picLocks noChangeAspect="1"/>
          </p:cNvPicPr>
          <p:nvPr/>
        </p:nvPicPr>
        <p:blipFill>
          <a:blip r:embed="rId4" cstate="print"/>
          <a:stretch>
            <a:fillRect/>
          </a:stretch>
        </p:blipFill>
        <p:spPr>
          <a:xfrm>
            <a:off x="4427984" y="1628800"/>
            <a:ext cx="247650" cy="1885950"/>
          </a:xfrm>
          <a:prstGeom prst="rect">
            <a:avLst/>
          </a:prstGeom>
        </p:spPr>
      </p:pic>
      <p:cxnSp>
        <p:nvCxnSpPr>
          <p:cNvPr id="9" name="Connettore 2 8"/>
          <p:cNvCxnSpPr/>
          <p:nvPr/>
        </p:nvCxnSpPr>
        <p:spPr>
          <a:xfrm rot="5400000">
            <a:off x="1008398" y="2168860"/>
            <a:ext cx="359246" cy="79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rot="5400000">
            <a:off x="7993174" y="2168066"/>
            <a:ext cx="359246" cy="79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pic>
        <p:nvPicPr>
          <p:cNvPr id="12" name="Immagine 11" descr="MANO DX.jpg"/>
          <p:cNvPicPr>
            <a:picLocks noChangeAspect="1"/>
          </p:cNvPicPr>
          <p:nvPr/>
        </p:nvPicPr>
        <p:blipFill>
          <a:blip r:embed="rId5" cstate="print"/>
          <a:stretch>
            <a:fillRect/>
          </a:stretch>
        </p:blipFill>
        <p:spPr>
          <a:xfrm>
            <a:off x="539552" y="2348880"/>
            <a:ext cx="1080120" cy="1080120"/>
          </a:xfrm>
          <a:prstGeom prst="rect">
            <a:avLst/>
          </a:prstGeom>
        </p:spPr>
      </p:pic>
      <p:pic>
        <p:nvPicPr>
          <p:cNvPr id="13" name="Immagine 12" descr="MANO SX.jpg"/>
          <p:cNvPicPr>
            <a:picLocks noChangeAspect="1"/>
          </p:cNvPicPr>
          <p:nvPr/>
        </p:nvPicPr>
        <p:blipFill>
          <a:blip r:embed="rId6" cstate="print"/>
          <a:stretch>
            <a:fillRect/>
          </a:stretch>
        </p:blipFill>
        <p:spPr>
          <a:xfrm>
            <a:off x="7668344" y="2420888"/>
            <a:ext cx="1094332" cy="1080120"/>
          </a:xfrm>
          <a:prstGeom prst="rect">
            <a:avLst/>
          </a:prstGeom>
        </p:spPr>
      </p:pic>
      <p:cxnSp>
        <p:nvCxnSpPr>
          <p:cNvPr id="14" name="Connettore 2 13"/>
          <p:cNvCxnSpPr>
            <a:stCxn id="15" idx="2"/>
          </p:cNvCxnSpPr>
          <p:nvPr/>
        </p:nvCxnSpPr>
        <p:spPr>
          <a:xfrm rot="16200000" flipH="1">
            <a:off x="4136727" y="3929831"/>
            <a:ext cx="850354" cy="20191"/>
          </a:xfrm>
          <a:prstGeom prst="straightConnector1">
            <a:avLst/>
          </a:prstGeom>
          <a:ln w="698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3923928" y="4437112"/>
            <a:ext cx="1279517" cy="461665"/>
          </a:xfrm>
          <a:prstGeom prst="rect">
            <a:avLst/>
          </a:prstGeom>
          <a:noFill/>
        </p:spPr>
        <p:txBody>
          <a:bodyPr wrap="none" rtlCol="0">
            <a:spAutoFit/>
          </a:bodyPr>
          <a:lstStyle/>
          <a:p>
            <a:r>
              <a:rPr lang="it-IT" sz="2400" b="1" dirty="0" smtClean="0">
                <a:solidFill>
                  <a:schemeClr val="tx2"/>
                </a:solidFill>
                <a:latin typeface="Tahoma" pitchFamily="34" charset="0"/>
                <a:ea typeface="Tahoma" pitchFamily="34" charset="0"/>
                <a:cs typeface="Tahoma" pitchFamily="34" charset="0"/>
              </a:rPr>
              <a:t>&lt; </a:t>
            </a:r>
            <a:r>
              <a:rPr lang="it-IT" sz="2400" b="1" dirty="0" err="1" smtClean="0">
                <a:solidFill>
                  <a:schemeClr val="tx2"/>
                </a:solidFill>
                <a:latin typeface="Tahoma" pitchFamily="34" charset="0"/>
                <a:ea typeface="Tahoma" pitchFamily="34" charset="0"/>
                <a:cs typeface="Tahoma" pitchFamily="34" charset="0"/>
              </a:rPr>
              <a:t>FCAs</a:t>
            </a:r>
            <a:endParaRPr lang="it-IT" sz="2400" b="1" dirty="0">
              <a:solidFill>
                <a:schemeClr val="tx2"/>
              </a:solidFill>
              <a:latin typeface="Tahoma" pitchFamily="34" charset="0"/>
              <a:ea typeface="Tahoma" pitchFamily="34" charset="0"/>
              <a:cs typeface="Tahoma" pitchFamily="34" charset="0"/>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5E-6 -2.40518E-6 L -0.13386 -0.00231 " pathEditMode="relative" rAng="0" ptsTypes="AA">
                                      <p:cBhvr>
                                        <p:cTn id="6" dur="2000" fill="hold"/>
                                        <p:tgtEl>
                                          <p:spTgt spid="1027"/>
                                        </p:tgtEl>
                                        <p:attrNameLst>
                                          <p:attrName>ppt_x</p:attrName>
                                          <p:attrName>ppt_y</p:attrName>
                                        </p:attrNameLst>
                                      </p:cBhvr>
                                      <p:rCtr x="-67" y="-1"/>
                                    </p:animMotion>
                                  </p:childTnLst>
                                </p:cTn>
                              </p:par>
                              <p:par>
                                <p:cTn id="7" presetID="63" presetClass="path" presetSubtype="0" accel="50000" decel="50000" fill="hold" nodeType="withEffect">
                                  <p:stCondLst>
                                    <p:cond delay="0"/>
                                  </p:stCondLst>
                                  <p:childTnLst>
                                    <p:animMotion origin="layout" path="M 0.01875 0.00555 L 0.14271 0.00555 " pathEditMode="relative" rAng="0" ptsTypes="AA">
                                      <p:cBhvr>
                                        <p:cTn id="8" dur="2000" fill="hold"/>
                                        <p:tgtEl>
                                          <p:spTgt spid="1026"/>
                                        </p:tgtEl>
                                        <p:attrNameLst>
                                          <p:attrName>ppt_x</p:attrName>
                                          <p:attrName>ppt_y</p:attrName>
                                        </p:attrNameLst>
                                      </p:cBhvr>
                                      <p:rCtr x="62" y="0"/>
                                    </p:animMotion>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ppt_x"/>
                                          </p:val>
                                        </p:tav>
                                        <p:tav tm="100000">
                                          <p:val>
                                            <p:strVal val="#ppt_x"/>
                                          </p:val>
                                        </p:tav>
                                      </p:tavLst>
                                    </p:anim>
                                    <p:anim calcmode="lin" valueType="num">
                                      <p:cBhvr additive="base">
                                        <p:cTn id="13" dur="500" fill="hold"/>
                                        <p:tgtEl>
                                          <p:spTgt spid="14"/>
                                        </p:tgtEl>
                                        <p:attrNameLst>
                                          <p:attrName>ppt_y</p:attrName>
                                        </p:attrNameLst>
                                      </p:cBhvr>
                                      <p:tavLst>
                                        <p:tav tm="0">
                                          <p:val>
                                            <p:strVal val="1+#ppt_h/2"/>
                                          </p:val>
                                        </p:tav>
                                        <p:tav tm="100000">
                                          <p:val>
                                            <p:strVal val="#ppt_y"/>
                                          </p:val>
                                        </p:tav>
                                      </p:tavLst>
                                    </p:anim>
                                  </p:childTnLst>
                                </p:cTn>
                              </p:par>
                            </p:childTnLst>
                          </p:cTn>
                        </p:par>
                        <p:par>
                          <p:cTn id="14" fill="hold">
                            <p:stCondLst>
                              <p:cond delay="2500"/>
                            </p:stCondLst>
                            <p:childTnLst>
                              <p:par>
                                <p:cTn id="15" presetID="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96752"/>
          </a:xfrm>
        </p:spPr>
        <p:txBody>
          <a:bodyPr>
            <a:normAutofit/>
          </a:bodyPr>
          <a:lstStyle/>
          <a:p>
            <a:r>
              <a:rPr lang="it-IT" sz="3200" b="1" dirty="0" smtClean="0">
                <a:solidFill>
                  <a:schemeClr val="tx2">
                    <a:lumMod val="60000"/>
                    <a:lumOff val="40000"/>
                  </a:schemeClr>
                </a:solidFill>
                <a:latin typeface="Tahoma" pitchFamily="34" charset="0"/>
                <a:ea typeface="Tahoma" pitchFamily="34" charset="0"/>
                <a:cs typeface="Tahoma" pitchFamily="34" charset="0"/>
              </a:rPr>
              <a:t>LA PERCEZIONE DELLO SPAZIO</a:t>
            </a:r>
            <a:endParaRPr lang="it-IT" sz="3200" b="1" dirty="0">
              <a:solidFill>
                <a:schemeClr val="tx2">
                  <a:lumMod val="60000"/>
                  <a:lumOff val="40000"/>
                </a:schemeClr>
              </a:solidFill>
              <a:latin typeface="Tahoma" pitchFamily="34" charset="0"/>
              <a:ea typeface="Tahoma" pitchFamily="34" charset="0"/>
              <a:cs typeface="Tahoma" pitchFamily="34" charset="0"/>
            </a:endParaRPr>
          </a:p>
        </p:txBody>
      </p:sp>
      <p:sp>
        <p:nvSpPr>
          <p:cNvPr id="12" name="CasellaDiTesto 11"/>
          <p:cNvSpPr txBox="1"/>
          <p:nvPr/>
        </p:nvSpPr>
        <p:spPr>
          <a:xfrm>
            <a:off x="5796136" y="908720"/>
            <a:ext cx="2880320" cy="830997"/>
          </a:xfrm>
          <a:prstGeom prst="rect">
            <a:avLst/>
          </a:prstGeom>
          <a:noFill/>
        </p:spPr>
        <p:txBody>
          <a:bodyPr wrap="square" rtlCol="0">
            <a:spAutoFit/>
          </a:bodyPr>
          <a:lstStyle/>
          <a:p>
            <a:r>
              <a:rPr lang="it-IT" sz="2400" dirty="0" smtClean="0">
                <a:solidFill>
                  <a:schemeClr val="accent1"/>
                </a:solidFill>
                <a:latin typeface="Tahoma" pitchFamily="34" charset="0"/>
                <a:ea typeface="Tahoma" pitchFamily="34" charset="0"/>
                <a:cs typeface="Tahoma" pitchFamily="34" charset="0"/>
              </a:rPr>
              <a:t>EMICAMPO VISIVO </a:t>
            </a:r>
          </a:p>
          <a:p>
            <a:r>
              <a:rPr lang="it-IT" sz="2400" dirty="0" smtClean="0">
                <a:solidFill>
                  <a:schemeClr val="accent1"/>
                </a:solidFill>
                <a:latin typeface="Tahoma" pitchFamily="34" charset="0"/>
                <a:ea typeface="Tahoma" pitchFamily="34" charset="0"/>
                <a:cs typeface="Tahoma" pitchFamily="34" charset="0"/>
              </a:rPr>
              <a:t>DESTRO</a:t>
            </a:r>
            <a:endParaRPr lang="it-IT" sz="2400" dirty="0">
              <a:solidFill>
                <a:schemeClr val="accent1"/>
              </a:solidFill>
              <a:latin typeface="Tahoma" pitchFamily="34" charset="0"/>
              <a:ea typeface="Tahoma" pitchFamily="34" charset="0"/>
              <a:cs typeface="Tahoma" pitchFamily="34" charset="0"/>
            </a:endParaRPr>
          </a:p>
        </p:txBody>
      </p:sp>
      <p:sp>
        <p:nvSpPr>
          <p:cNvPr id="13" name="CasellaDiTesto 12"/>
          <p:cNvSpPr txBox="1"/>
          <p:nvPr/>
        </p:nvSpPr>
        <p:spPr>
          <a:xfrm>
            <a:off x="467544" y="980728"/>
            <a:ext cx="2880320" cy="830997"/>
          </a:xfrm>
          <a:prstGeom prst="rect">
            <a:avLst/>
          </a:prstGeom>
          <a:noFill/>
        </p:spPr>
        <p:txBody>
          <a:bodyPr wrap="square" rtlCol="0">
            <a:spAutoFit/>
          </a:bodyPr>
          <a:lstStyle/>
          <a:p>
            <a:r>
              <a:rPr lang="it-IT" sz="2400" dirty="0" smtClean="0">
                <a:solidFill>
                  <a:srgbClr val="C00000"/>
                </a:solidFill>
                <a:latin typeface="Tahoma" pitchFamily="34" charset="0"/>
                <a:ea typeface="Tahoma" pitchFamily="34" charset="0"/>
                <a:cs typeface="Tahoma" pitchFamily="34" charset="0"/>
              </a:rPr>
              <a:t>EMICAMPO VISIVO </a:t>
            </a:r>
          </a:p>
          <a:p>
            <a:r>
              <a:rPr lang="it-IT" sz="2400" dirty="0" smtClean="0">
                <a:solidFill>
                  <a:srgbClr val="C00000"/>
                </a:solidFill>
                <a:latin typeface="Tahoma" pitchFamily="34" charset="0"/>
                <a:ea typeface="Tahoma" pitchFamily="34" charset="0"/>
                <a:cs typeface="Tahoma" pitchFamily="34" charset="0"/>
              </a:rPr>
              <a:t>SINISTRO</a:t>
            </a:r>
            <a:endParaRPr lang="it-IT" sz="2400" dirty="0">
              <a:solidFill>
                <a:srgbClr val="C00000"/>
              </a:solidFill>
              <a:latin typeface="Tahoma" pitchFamily="34" charset="0"/>
              <a:ea typeface="Tahoma" pitchFamily="34" charset="0"/>
              <a:cs typeface="Tahoma" pitchFamily="34" charset="0"/>
            </a:endParaRPr>
          </a:p>
        </p:txBody>
      </p:sp>
      <p:pic>
        <p:nvPicPr>
          <p:cNvPr id="2052" name="Picture 4"/>
          <p:cNvPicPr>
            <a:picLocks noChangeAspect="1" noChangeArrowheads="1"/>
          </p:cNvPicPr>
          <p:nvPr/>
        </p:nvPicPr>
        <p:blipFill>
          <a:blip r:embed="rId2" cstate="print"/>
          <a:srcRect/>
          <a:stretch>
            <a:fillRect/>
          </a:stretch>
        </p:blipFill>
        <p:spPr bwMode="auto">
          <a:xfrm>
            <a:off x="2987824" y="2132856"/>
            <a:ext cx="3209925" cy="2143125"/>
          </a:xfrm>
          <a:prstGeom prst="rect">
            <a:avLst/>
          </a:prstGeom>
          <a:noFill/>
          <a:ln w="9525">
            <a:noFill/>
            <a:miter lim="800000"/>
            <a:headEnd/>
            <a:tailEnd/>
          </a:ln>
        </p:spPr>
      </p:pic>
      <p:cxnSp>
        <p:nvCxnSpPr>
          <p:cNvPr id="20" name="Connettore 1 19"/>
          <p:cNvCxnSpPr/>
          <p:nvPr/>
        </p:nvCxnSpPr>
        <p:spPr>
          <a:xfrm rot="5400000">
            <a:off x="3383868" y="2096852"/>
            <a:ext cx="237626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4283968" y="1340768"/>
            <a:ext cx="1368152" cy="108012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rot="5400000" flipH="1" flipV="1">
            <a:off x="5260268" y="1804628"/>
            <a:ext cx="720080" cy="368424"/>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rot="10800000">
            <a:off x="3419872" y="1340768"/>
            <a:ext cx="1512168" cy="1152128"/>
          </a:xfrm>
          <a:prstGeom prst="straightConnector1">
            <a:avLst/>
          </a:prstGeom>
          <a:ln w="698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2" name="CasellaDiTesto 31"/>
          <p:cNvSpPr txBox="1"/>
          <p:nvPr/>
        </p:nvSpPr>
        <p:spPr>
          <a:xfrm>
            <a:off x="5940152" y="3645024"/>
            <a:ext cx="2088232" cy="707886"/>
          </a:xfrm>
          <a:prstGeom prst="rect">
            <a:avLst/>
          </a:prstGeom>
          <a:noFill/>
        </p:spPr>
        <p:txBody>
          <a:bodyPr wrap="square" rtlCol="0">
            <a:spAutoFit/>
          </a:bodyPr>
          <a:lstStyle/>
          <a:p>
            <a:r>
              <a:rPr lang="it-IT" sz="2000" dirty="0" smtClean="0">
                <a:solidFill>
                  <a:schemeClr val="accent1"/>
                </a:solidFill>
                <a:latin typeface="Tahoma" pitchFamily="34" charset="0"/>
                <a:ea typeface="Tahoma" pitchFamily="34" charset="0"/>
                <a:cs typeface="Tahoma" pitchFamily="34" charset="0"/>
              </a:rPr>
              <a:t>Emisfero destro</a:t>
            </a:r>
          </a:p>
          <a:p>
            <a:pPr algn="ctr"/>
            <a:r>
              <a:rPr lang="it-IT" sz="2000" dirty="0" smtClean="0">
                <a:solidFill>
                  <a:schemeClr val="accent1"/>
                </a:solidFill>
                <a:latin typeface="Tahoma" pitchFamily="34" charset="0"/>
                <a:ea typeface="Tahoma" pitchFamily="34" charset="0"/>
                <a:cs typeface="Tahoma" pitchFamily="34" charset="0"/>
              </a:rPr>
              <a:t>(RH)</a:t>
            </a:r>
            <a:endParaRPr lang="it-IT" sz="2000" dirty="0">
              <a:solidFill>
                <a:schemeClr val="accent1"/>
              </a:solidFill>
              <a:latin typeface="Tahoma" pitchFamily="34" charset="0"/>
              <a:ea typeface="Tahoma" pitchFamily="34" charset="0"/>
              <a:cs typeface="Tahoma" pitchFamily="34" charset="0"/>
            </a:endParaRPr>
          </a:p>
        </p:txBody>
      </p:sp>
      <p:sp>
        <p:nvSpPr>
          <p:cNvPr id="33" name="CasellaDiTesto 32"/>
          <p:cNvSpPr txBox="1"/>
          <p:nvPr/>
        </p:nvSpPr>
        <p:spPr>
          <a:xfrm>
            <a:off x="1043608" y="3717032"/>
            <a:ext cx="2160240" cy="707886"/>
          </a:xfrm>
          <a:prstGeom prst="rect">
            <a:avLst/>
          </a:prstGeom>
          <a:noFill/>
        </p:spPr>
        <p:txBody>
          <a:bodyPr wrap="square" rtlCol="0">
            <a:spAutoFit/>
          </a:bodyPr>
          <a:lstStyle/>
          <a:p>
            <a:pPr algn="ctr"/>
            <a:r>
              <a:rPr lang="it-IT" sz="2000" dirty="0" smtClean="0">
                <a:solidFill>
                  <a:srgbClr val="C00000"/>
                </a:solidFill>
                <a:latin typeface="Tahoma" pitchFamily="34" charset="0"/>
                <a:ea typeface="Tahoma" pitchFamily="34" charset="0"/>
                <a:cs typeface="Tahoma" pitchFamily="34" charset="0"/>
              </a:rPr>
              <a:t>Emisfero sinistro</a:t>
            </a:r>
          </a:p>
          <a:p>
            <a:pPr algn="ctr"/>
            <a:r>
              <a:rPr lang="it-IT" sz="2000" dirty="0" smtClean="0">
                <a:solidFill>
                  <a:srgbClr val="C00000"/>
                </a:solidFill>
                <a:latin typeface="Tahoma" pitchFamily="34" charset="0"/>
                <a:ea typeface="Tahoma" pitchFamily="34" charset="0"/>
                <a:cs typeface="Tahoma" pitchFamily="34" charset="0"/>
              </a:rPr>
              <a:t>(LH)</a:t>
            </a:r>
            <a:endParaRPr lang="it-IT" sz="2000" dirty="0">
              <a:solidFill>
                <a:srgbClr val="C00000"/>
              </a:solidFill>
              <a:latin typeface="Tahoma" pitchFamily="34" charset="0"/>
              <a:ea typeface="Tahoma" pitchFamily="34" charset="0"/>
              <a:cs typeface="Tahoma" pitchFamily="34" charset="0"/>
            </a:endParaRPr>
          </a:p>
        </p:txBody>
      </p:sp>
      <p:sp>
        <p:nvSpPr>
          <p:cNvPr id="34" name="CasellaDiTesto 33"/>
          <p:cNvSpPr txBox="1"/>
          <p:nvPr/>
        </p:nvSpPr>
        <p:spPr>
          <a:xfrm>
            <a:off x="539552" y="4653136"/>
            <a:ext cx="7553670" cy="1569660"/>
          </a:xfrm>
          <a:prstGeom prst="rect">
            <a:avLst/>
          </a:prstGeom>
          <a:noFill/>
        </p:spPr>
        <p:txBody>
          <a:bodyPr wrap="square" rtlCol="0">
            <a:spAutoFit/>
          </a:bodyPr>
          <a:lstStyle/>
          <a:p>
            <a:pPr algn="ctr"/>
            <a:r>
              <a:rPr lang="it-IT" sz="2400" b="1" dirty="0" smtClean="0">
                <a:solidFill>
                  <a:srgbClr val="00B0F0"/>
                </a:solidFill>
                <a:latin typeface="Tahoma" pitchFamily="34" charset="0"/>
                <a:ea typeface="Tahoma" pitchFamily="34" charset="0"/>
                <a:cs typeface="Tahoma" pitchFamily="34" charset="0"/>
              </a:rPr>
              <a:t>Buon funzionamento del CORPO CALLOSO</a:t>
            </a:r>
          </a:p>
          <a:p>
            <a:pPr algn="ctr"/>
            <a:endParaRPr lang="it-IT" sz="2400" b="1" dirty="0" smtClean="0">
              <a:solidFill>
                <a:srgbClr val="00B0F0"/>
              </a:solidFill>
              <a:latin typeface="Tahoma" pitchFamily="34" charset="0"/>
              <a:ea typeface="Tahoma" pitchFamily="34" charset="0"/>
              <a:cs typeface="Tahoma" pitchFamily="34" charset="0"/>
            </a:endParaRPr>
          </a:p>
          <a:p>
            <a:pPr algn="ctr"/>
            <a:r>
              <a:rPr lang="it-IT" sz="2400" b="1" dirty="0" smtClean="0">
                <a:solidFill>
                  <a:srgbClr val="00B0F0"/>
                </a:solidFill>
                <a:latin typeface="Tahoma" pitchFamily="34" charset="0"/>
                <a:ea typeface="Tahoma" pitchFamily="34" charset="0"/>
                <a:cs typeface="Tahoma" pitchFamily="34" charset="0"/>
              </a:rPr>
              <a:t>RIGHT PSEUDONEGLECT</a:t>
            </a:r>
          </a:p>
          <a:p>
            <a:pPr algn="ctr"/>
            <a:r>
              <a:rPr lang="it-IT" sz="2400" b="1" dirty="0" smtClean="0">
                <a:solidFill>
                  <a:srgbClr val="00B0F0"/>
                </a:solidFill>
                <a:latin typeface="Tahoma" pitchFamily="34" charset="0"/>
                <a:ea typeface="Tahoma" pitchFamily="34" charset="0"/>
                <a:cs typeface="Tahoma" pitchFamily="34" charset="0"/>
              </a:rPr>
              <a:t>Tendenza a trascurare l’</a:t>
            </a:r>
            <a:r>
              <a:rPr lang="it-IT" sz="2400" b="1" dirty="0" err="1" smtClean="0">
                <a:solidFill>
                  <a:srgbClr val="00B0F0"/>
                </a:solidFill>
                <a:latin typeface="Tahoma" pitchFamily="34" charset="0"/>
                <a:ea typeface="Tahoma" pitchFamily="34" charset="0"/>
                <a:cs typeface="Tahoma" pitchFamily="34" charset="0"/>
              </a:rPr>
              <a:t>emicampo</a:t>
            </a:r>
            <a:r>
              <a:rPr lang="it-IT" sz="2400" b="1" dirty="0" smtClean="0">
                <a:solidFill>
                  <a:srgbClr val="00B0F0"/>
                </a:solidFill>
                <a:latin typeface="Tahoma" pitchFamily="34" charset="0"/>
                <a:ea typeface="Tahoma" pitchFamily="34" charset="0"/>
                <a:cs typeface="Tahoma" pitchFamily="34" charset="0"/>
              </a:rPr>
              <a:t> visivo destro</a:t>
            </a:r>
            <a:endParaRPr lang="it-IT" sz="2400" b="1" dirty="0">
              <a:solidFill>
                <a:srgbClr val="00B0F0"/>
              </a:solidFill>
              <a:latin typeface="Tahoma" pitchFamily="34" charset="0"/>
              <a:ea typeface="Tahoma" pitchFamily="34" charset="0"/>
              <a:cs typeface="Tahoma" pitchFamily="34" charset="0"/>
            </a:endParaRPr>
          </a:p>
        </p:txBody>
      </p:sp>
      <p:sp>
        <p:nvSpPr>
          <p:cNvPr id="14" name="Freccia in giù 13"/>
          <p:cNvSpPr/>
          <p:nvPr/>
        </p:nvSpPr>
        <p:spPr>
          <a:xfrm>
            <a:off x="4499992" y="5157192"/>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Freccia a destra 23"/>
          <p:cNvSpPr/>
          <p:nvPr/>
        </p:nvSpPr>
        <p:spPr>
          <a:xfrm>
            <a:off x="3491880" y="3861048"/>
            <a:ext cx="432048" cy="504056"/>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C00000"/>
              </a:solidFill>
            </a:endParaRPr>
          </a:p>
        </p:txBody>
      </p:sp>
      <p:sp>
        <p:nvSpPr>
          <p:cNvPr id="25" name="Freccia a destra 24"/>
          <p:cNvSpPr/>
          <p:nvPr/>
        </p:nvSpPr>
        <p:spPr>
          <a:xfrm rot="10800000">
            <a:off x="5220072" y="3861048"/>
            <a:ext cx="432048" cy="504056"/>
          </a:xfrm>
          <a:prstGeom prst="rightArrow">
            <a:avLst/>
          </a:prstGeom>
          <a:solidFill>
            <a:schemeClr val="accent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accent1"/>
              </a:solidFill>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repeatCount="2000" accel="50000" decel="50000" autoRev="1" fill="hold" grpId="0" nodeType="clickEffect">
                                  <p:stCondLst>
                                    <p:cond delay="0"/>
                                  </p:stCondLst>
                                  <p:childTnLst>
                                    <p:animMotion origin="layout" path="M -4.44444E-6 -3.69103E-6 L -0.18888 0.00532 " pathEditMode="relative" rAng="0" ptsTypes="AA">
                                      <p:cBhvr>
                                        <p:cTn id="6" dur="2000" fill="hold"/>
                                        <p:tgtEl>
                                          <p:spTgt spid="25"/>
                                        </p:tgtEl>
                                        <p:attrNameLst>
                                          <p:attrName>ppt_x</p:attrName>
                                          <p:attrName>ppt_y</p:attrName>
                                        </p:attrNameLst>
                                      </p:cBhvr>
                                      <p:rCtr x="-94" y="3"/>
                                    </p:animMotion>
                                  </p:childTnLst>
                                </p:cTn>
                              </p:par>
                              <p:par>
                                <p:cTn id="7" presetID="63" presetClass="path" presetSubtype="0" repeatCount="2000" accel="50000" decel="50000" autoRev="1" fill="hold" grpId="0" nodeType="withEffect">
                                  <p:stCondLst>
                                    <p:cond delay="0"/>
                                  </p:stCondLst>
                                  <p:childTnLst>
                                    <p:animMotion origin="layout" path="M 4.44444E-6 -2.83996E-6 L 0.18107 -2.83996E-6 " pathEditMode="relative" rAng="0" ptsTypes="AA">
                                      <p:cBhvr>
                                        <p:cTn id="8" dur="2000" fill="hold"/>
                                        <p:tgtEl>
                                          <p:spTgt spid="24"/>
                                        </p:tgtEl>
                                        <p:attrNameLst>
                                          <p:attrName>ppt_x</p:attrName>
                                          <p:attrName>ppt_y</p:attrName>
                                        </p:attrNameLst>
                                      </p:cBhvr>
                                      <p:rCtr x="9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08720"/>
          </a:xfrm>
        </p:spPr>
        <p:txBody>
          <a:bodyPr>
            <a:normAutofit/>
          </a:bodyPr>
          <a:lstStyle/>
          <a:p>
            <a:r>
              <a:rPr lang="it-IT" sz="3200" b="1" dirty="0" smtClean="0">
                <a:solidFill>
                  <a:schemeClr val="tx2">
                    <a:lumMod val="60000"/>
                    <a:lumOff val="40000"/>
                  </a:schemeClr>
                </a:solidFill>
                <a:latin typeface="Tahoma" pitchFamily="34" charset="0"/>
                <a:ea typeface="Tahoma" pitchFamily="34" charset="0"/>
                <a:cs typeface="Tahoma" pitchFamily="34" charset="0"/>
              </a:rPr>
              <a:t>HAND-USE EFFECT</a:t>
            </a:r>
            <a:endParaRPr lang="it-IT" sz="3200" b="1" dirty="0">
              <a:solidFill>
                <a:schemeClr val="tx2">
                  <a:lumMod val="60000"/>
                  <a:lumOff val="40000"/>
                </a:schemeClr>
              </a:solidFill>
              <a:latin typeface="Tahoma" pitchFamily="34" charset="0"/>
              <a:ea typeface="Tahoma" pitchFamily="34" charset="0"/>
              <a:cs typeface="Tahoma" pitchFamily="34" charset="0"/>
            </a:endParaRPr>
          </a:p>
        </p:txBody>
      </p:sp>
      <p:sp>
        <p:nvSpPr>
          <p:cNvPr id="3" name="Segnaposto contenuto 2"/>
          <p:cNvSpPr>
            <a:spLocks noGrp="1"/>
          </p:cNvSpPr>
          <p:nvPr>
            <p:ph idx="1"/>
          </p:nvPr>
        </p:nvSpPr>
        <p:spPr>
          <a:xfrm>
            <a:off x="457200" y="1124744"/>
            <a:ext cx="8229600" cy="5001419"/>
          </a:xfrm>
        </p:spPr>
        <p:txBody>
          <a:bodyPr>
            <a:normAutofit/>
          </a:bodyPr>
          <a:lstStyle/>
          <a:p>
            <a:pPr algn="ctr">
              <a:buNone/>
            </a:pPr>
            <a:r>
              <a:rPr lang="it-IT" sz="2400" dirty="0" smtClean="0">
                <a:solidFill>
                  <a:schemeClr val="tx2"/>
                </a:solidFill>
                <a:latin typeface="Tahoma" pitchFamily="34" charset="0"/>
                <a:ea typeface="Tahoma" pitchFamily="34" charset="0"/>
                <a:cs typeface="Tahoma" pitchFamily="34" charset="0"/>
              </a:rPr>
              <a:t>Inefficiente comunicazione interemisferica</a:t>
            </a:r>
            <a:endParaRPr lang="it-IT" sz="2400" dirty="0">
              <a:solidFill>
                <a:schemeClr val="tx2"/>
              </a:solidFill>
              <a:latin typeface="Tahoma" pitchFamily="34" charset="0"/>
              <a:ea typeface="Tahoma" pitchFamily="34" charset="0"/>
              <a:cs typeface="Tahoma" pitchFamily="34" charset="0"/>
            </a:endParaRPr>
          </a:p>
        </p:txBody>
      </p:sp>
      <p:pic>
        <p:nvPicPr>
          <p:cNvPr id="5" name="Immagine 4" descr="emicampo sx.jpg"/>
          <p:cNvPicPr>
            <a:picLocks noChangeAspect="1"/>
          </p:cNvPicPr>
          <p:nvPr/>
        </p:nvPicPr>
        <p:blipFill>
          <a:blip r:embed="rId2" cstate="print"/>
          <a:stretch>
            <a:fillRect/>
          </a:stretch>
        </p:blipFill>
        <p:spPr>
          <a:xfrm>
            <a:off x="971600" y="2708920"/>
            <a:ext cx="1495425" cy="2152650"/>
          </a:xfrm>
          <a:prstGeom prst="rect">
            <a:avLst/>
          </a:prstGeom>
        </p:spPr>
      </p:pic>
      <p:pic>
        <p:nvPicPr>
          <p:cNvPr id="6" name="Immagine 5" descr="emicampo dx.jpg"/>
          <p:cNvPicPr>
            <a:picLocks noChangeAspect="1"/>
          </p:cNvPicPr>
          <p:nvPr/>
        </p:nvPicPr>
        <p:blipFill>
          <a:blip r:embed="rId3" cstate="print"/>
          <a:stretch>
            <a:fillRect/>
          </a:stretch>
        </p:blipFill>
        <p:spPr>
          <a:xfrm>
            <a:off x="6588224" y="2708920"/>
            <a:ext cx="1466850" cy="2162175"/>
          </a:xfrm>
          <a:prstGeom prst="rect">
            <a:avLst/>
          </a:prstGeom>
        </p:spPr>
      </p:pic>
      <p:cxnSp>
        <p:nvCxnSpPr>
          <p:cNvPr id="7" name="Connettore 1 6"/>
          <p:cNvCxnSpPr/>
          <p:nvPr/>
        </p:nvCxnSpPr>
        <p:spPr>
          <a:xfrm rot="5400000">
            <a:off x="3383868" y="2888940"/>
            <a:ext cx="237626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323528" y="1628800"/>
            <a:ext cx="2880320" cy="461665"/>
          </a:xfrm>
          <a:prstGeom prst="rect">
            <a:avLst/>
          </a:prstGeom>
          <a:noFill/>
        </p:spPr>
        <p:txBody>
          <a:bodyPr wrap="square" rtlCol="0">
            <a:spAutoFit/>
          </a:bodyPr>
          <a:lstStyle/>
          <a:p>
            <a:r>
              <a:rPr lang="it-IT" sz="2400" dirty="0" err="1" smtClean="0">
                <a:solidFill>
                  <a:srgbClr val="C00000"/>
                </a:solidFill>
                <a:latin typeface="Tahoma" pitchFamily="34" charset="0"/>
                <a:ea typeface="Tahoma" pitchFamily="34" charset="0"/>
                <a:cs typeface="Tahoma" pitchFamily="34" charset="0"/>
              </a:rPr>
              <a:t>Emicampo</a:t>
            </a:r>
            <a:r>
              <a:rPr lang="it-IT" sz="2400" dirty="0" smtClean="0">
                <a:solidFill>
                  <a:srgbClr val="C00000"/>
                </a:solidFill>
                <a:latin typeface="Tahoma" pitchFamily="34" charset="0"/>
                <a:ea typeface="Tahoma" pitchFamily="34" charset="0"/>
                <a:cs typeface="Tahoma" pitchFamily="34" charset="0"/>
              </a:rPr>
              <a:t> visivo </a:t>
            </a:r>
            <a:r>
              <a:rPr lang="it-IT" sz="2400" dirty="0" err="1" smtClean="0">
                <a:solidFill>
                  <a:srgbClr val="C00000"/>
                </a:solidFill>
                <a:latin typeface="Tahoma" pitchFamily="34" charset="0"/>
                <a:ea typeface="Tahoma" pitchFamily="34" charset="0"/>
                <a:cs typeface="Tahoma" pitchFamily="34" charset="0"/>
              </a:rPr>
              <a:t>sx</a:t>
            </a:r>
            <a:endParaRPr lang="it-IT" sz="2400" dirty="0">
              <a:solidFill>
                <a:srgbClr val="C00000"/>
              </a:solidFill>
              <a:latin typeface="Tahoma" pitchFamily="34" charset="0"/>
              <a:ea typeface="Tahoma" pitchFamily="34" charset="0"/>
              <a:cs typeface="Tahoma" pitchFamily="34" charset="0"/>
            </a:endParaRPr>
          </a:p>
        </p:txBody>
      </p:sp>
      <p:sp>
        <p:nvSpPr>
          <p:cNvPr id="9" name="CasellaDiTesto 8"/>
          <p:cNvSpPr txBox="1"/>
          <p:nvPr/>
        </p:nvSpPr>
        <p:spPr>
          <a:xfrm>
            <a:off x="5868144" y="1700808"/>
            <a:ext cx="2880320" cy="461665"/>
          </a:xfrm>
          <a:prstGeom prst="rect">
            <a:avLst/>
          </a:prstGeom>
          <a:noFill/>
        </p:spPr>
        <p:txBody>
          <a:bodyPr wrap="square" rtlCol="0">
            <a:spAutoFit/>
          </a:bodyPr>
          <a:lstStyle/>
          <a:p>
            <a:r>
              <a:rPr lang="it-IT" sz="2400" dirty="0" err="1" smtClean="0">
                <a:solidFill>
                  <a:schemeClr val="accent1"/>
                </a:solidFill>
                <a:latin typeface="Tahoma" pitchFamily="34" charset="0"/>
                <a:ea typeface="Tahoma" pitchFamily="34" charset="0"/>
                <a:cs typeface="Tahoma" pitchFamily="34" charset="0"/>
              </a:rPr>
              <a:t>Emicampo</a:t>
            </a:r>
            <a:r>
              <a:rPr lang="it-IT" sz="2400" dirty="0" smtClean="0">
                <a:solidFill>
                  <a:schemeClr val="accent1"/>
                </a:solidFill>
                <a:latin typeface="Tahoma" pitchFamily="34" charset="0"/>
                <a:ea typeface="Tahoma" pitchFamily="34" charset="0"/>
                <a:cs typeface="Tahoma" pitchFamily="34" charset="0"/>
              </a:rPr>
              <a:t> visivo </a:t>
            </a:r>
            <a:r>
              <a:rPr lang="it-IT" sz="2400" dirty="0" err="1" smtClean="0">
                <a:solidFill>
                  <a:schemeClr val="accent1"/>
                </a:solidFill>
                <a:latin typeface="Tahoma" pitchFamily="34" charset="0"/>
                <a:ea typeface="Tahoma" pitchFamily="34" charset="0"/>
                <a:cs typeface="Tahoma" pitchFamily="34" charset="0"/>
              </a:rPr>
              <a:t>dx</a:t>
            </a:r>
            <a:endParaRPr lang="it-IT" sz="2400" dirty="0">
              <a:solidFill>
                <a:schemeClr val="accent1"/>
              </a:solidFill>
              <a:latin typeface="Tahoma" pitchFamily="34" charset="0"/>
              <a:ea typeface="Tahoma" pitchFamily="34" charset="0"/>
              <a:cs typeface="Tahoma" pitchFamily="34" charset="0"/>
            </a:endParaRPr>
          </a:p>
        </p:txBody>
      </p:sp>
      <p:pic>
        <p:nvPicPr>
          <p:cNvPr id="10" name="Immagine 9" descr="MANO DX.jpg"/>
          <p:cNvPicPr>
            <a:picLocks noChangeAspect="1"/>
          </p:cNvPicPr>
          <p:nvPr/>
        </p:nvPicPr>
        <p:blipFill>
          <a:blip r:embed="rId4" cstate="print"/>
          <a:stretch>
            <a:fillRect/>
          </a:stretch>
        </p:blipFill>
        <p:spPr>
          <a:xfrm>
            <a:off x="1259632" y="5085184"/>
            <a:ext cx="1080120" cy="1080120"/>
          </a:xfrm>
          <a:prstGeom prst="rect">
            <a:avLst/>
          </a:prstGeom>
        </p:spPr>
      </p:pic>
      <p:pic>
        <p:nvPicPr>
          <p:cNvPr id="11" name="Immagine 10" descr="MANO SX.jpg"/>
          <p:cNvPicPr>
            <a:picLocks noChangeAspect="1"/>
          </p:cNvPicPr>
          <p:nvPr/>
        </p:nvPicPr>
        <p:blipFill>
          <a:blip r:embed="rId5" cstate="print"/>
          <a:stretch>
            <a:fillRect/>
          </a:stretch>
        </p:blipFill>
        <p:spPr>
          <a:xfrm>
            <a:off x="6732240" y="5085184"/>
            <a:ext cx="1094332" cy="1080120"/>
          </a:xfrm>
          <a:prstGeom prst="rect">
            <a:avLst/>
          </a:prstGeom>
        </p:spPr>
      </p:pic>
      <p:cxnSp>
        <p:nvCxnSpPr>
          <p:cNvPr id="12" name="Connettore 2 11"/>
          <p:cNvCxnSpPr/>
          <p:nvPr/>
        </p:nvCxnSpPr>
        <p:spPr>
          <a:xfrm flipV="1">
            <a:off x="2339752" y="1988840"/>
            <a:ext cx="3384376" cy="1008112"/>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rot="5400000" flipH="1" flipV="1">
            <a:off x="6840252" y="2528900"/>
            <a:ext cx="648072" cy="1588"/>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rot="10800000">
            <a:off x="3347864" y="2060848"/>
            <a:ext cx="3456384" cy="792088"/>
          </a:xfrm>
          <a:prstGeom prst="straightConnector1">
            <a:avLst/>
          </a:prstGeom>
          <a:ln w="698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 name="Freccia bidirezionale orizzontale 24"/>
          <p:cNvSpPr/>
          <p:nvPr/>
        </p:nvSpPr>
        <p:spPr>
          <a:xfrm>
            <a:off x="3419872" y="4869160"/>
            <a:ext cx="2304256" cy="93610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0" name="Connettore 2 29"/>
          <p:cNvCxnSpPr/>
          <p:nvPr/>
        </p:nvCxnSpPr>
        <p:spPr>
          <a:xfrm flipV="1">
            <a:off x="3419872" y="4509120"/>
            <a:ext cx="2304256" cy="1728192"/>
          </a:xfrm>
          <a:prstGeom prst="straightConnector1">
            <a:avLst/>
          </a:prstGeom>
          <a:ln w="69850">
            <a:solidFill>
              <a:schemeClr val="tx2"/>
            </a:solidFill>
            <a:tailEnd type="none"/>
          </a:ln>
        </p:spPr>
        <p:style>
          <a:lnRef idx="1">
            <a:schemeClr val="accent1"/>
          </a:lnRef>
          <a:fillRef idx="0">
            <a:schemeClr val="accent1"/>
          </a:fillRef>
          <a:effectRef idx="0">
            <a:schemeClr val="accent1"/>
          </a:effectRef>
          <a:fontRef idx="minor">
            <a:schemeClr val="tx1"/>
          </a:fontRef>
        </p:style>
      </p:cxnSp>
      <p:sp>
        <p:nvSpPr>
          <p:cNvPr id="35" name="CasellaDiTesto 34"/>
          <p:cNvSpPr txBox="1"/>
          <p:nvPr/>
        </p:nvSpPr>
        <p:spPr>
          <a:xfrm>
            <a:off x="0" y="3573016"/>
            <a:ext cx="1475656" cy="707886"/>
          </a:xfrm>
          <a:prstGeom prst="rect">
            <a:avLst/>
          </a:prstGeom>
          <a:noFill/>
        </p:spPr>
        <p:txBody>
          <a:bodyPr wrap="square" rtlCol="0">
            <a:spAutoFit/>
          </a:bodyPr>
          <a:lstStyle/>
          <a:p>
            <a:pPr algn="ctr"/>
            <a:r>
              <a:rPr lang="it-IT" sz="2000" dirty="0" smtClean="0">
                <a:solidFill>
                  <a:srgbClr val="C00000"/>
                </a:solidFill>
                <a:latin typeface="Tahoma" pitchFamily="34" charset="0"/>
                <a:ea typeface="Tahoma" pitchFamily="34" charset="0"/>
                <a:cs typeface="Tahoma" pitchFamily="34" charset="0"/>
              </a:rPr>
              <a:t>Emisfero sinistro</a:t>
            </a:r>
            <a:endParaRPr lang="it-IT" sz="2000" dirty="0">
              <a:solidFill>
                <a:srgbClr val="C00000"/>
              </a:solidFill>
              <a:latin typeface="Tahoma" pitchFamily="34" charset="0"/>
              <a:ea typeface="Tahoma" pitchFamily="34" charset="0"/>
              <a:cs typeface="Tahoma" pitchFamily="34" charset="0"/>
            </a:endParaRPr>
          </a:p>
        </p:txBody>
      </p:sp>
      <p:sp>
        <p:nvSpPr>
          <p:cNvPr id="36" name="CasellaDiTesto 35"/>
          <p:cNvSpPr txBox="1"/>
          <p:nvPr/>
        </p:nvSpPr>
        <p:spPr>
          <a:xfrm>
            <a:off x="7668344" y="3573016"/>
            <a:ext cx="1836712" cy="720080"/>
          </a:xfrm>
          <a:prstGeom prst="rect">
            <a:avLst/>
          </a:prstGeom>
          <a:noFill/>
        </p:spPr>
        <p:txBody>
          <a:bodyPr wrap="square" rtlCol="0">
            <a:spAutoFit/>
          </a:bodyPr>
          <a:lstStyle/>
          <a:p>
            <a:r>
              <a:rPr lang="it-IT" sz="2000" dirty="0" smtClean="0">
                <a:solidFill>
                  <a:schemeClr val="accent1"/>
                </a:solidFill>
                <a:latin typeface="Tahoma" pitchFamily="34" charset="0"/>
                <a:ea typeface="Tahoma" pitchFamily="34" charset="0"/>
                <a:cs typeface="Tahoma" pitchFamily="34" charset="0"/>
              </a:rPr>
              <a:t>Emisfero destro</a:t>
            </a:r>
            <a:endParaRPr lang="it-IT" sz="2000" dirty="0">
              <a:solidFill>
                <a:schemeClr val="accent1"/>
              </a:solidFill>
              <a:latin typeface="Tahoma" pitchFamily="34" charset="0"/>
              <a:ea typeface="Tahoma" pitchFamily="34" charset="0"/>
              <a:cs typeface="Tahoma" pitchFamily="34"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xit" presetSubtype="10" repeatCount="indefinite" fill="hold" nodeType="withEffect">
                                  <p:stCondLst>
                                    <p:cond delay="0"/>
                                  </p:stCondLst>
                                  <p:childTnLst>
                                    <p:animEffect transition="out" filter="blinds(horizontal)">
                                      <p:cBhvr>
                                        <p:cTn id="6" dur="1000"/>
                                        <p:tgtEl>
                                          <p:spTgt spid="30"/>
                                        </p:tgtEl>
                                      </p:cBhvr>
                                    </p:animEffect>
                                    <p:set>
                                      <p:cBhvr>
                                        <p:cTn id="7" dur="1" fill="hold">
                                          <p:stCondLst>
                                            <p:cond delay="9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692696"/>
            <a:ext cx="7772400" cy="1470025"/>
          </a:xfrm>
        </p:spPr>
        <p:txBody>
          <a:bodyPr anchor="t">
            <a:normAutofit/>
          </a:bodyPr>
          <a:lstStyle/>
          <a:p>
            <a:r>
              <a:rPr lang="it-IT" sz="3200" b="1" dirty="0" smtClean="0">
                <a:solidFill>
                  <a:schemeClr val="tx2">
                    <a:lumMod val="60000"/>
                    <a:lumOff val="40000"/>
                  </a:schemeClr>
                </a:solidFill>
                <a:latin typeface="Tahoma" pitchFamily="34" charset="0"/>
                <a:ea typeface="Tahoma" pitchFamily="34" charset="0"/>
                <a:cs typeface="Tahoma" pitchFamily="34" charset="0"/>
              </a:rPr>
              <a:t>OBIETTIVO DEL NOSTRO STUDIO</a:t>
            </a:r>
            <a:endParaRPr lang="it-IT" sz="3200" b="1" dirty="0">
              <a:solidFill>
                <a:schemeClr val="tx2">
                  <a:lumMod val="60000"/>
                  <a:lumOff val="40000"/>
                </a:schemeClr>
              </a:solidFill>
              <a:latin typeface="Tahoma" pitchFamily="34" charset="0"/>
              <a:ea typeface="Tahoma" pitchFamily="34" charset="0"/>
              <a:cs typeface="Tahoma" pitchFamily="34" charset="0"/>
            </a:endParaRPr>
          </a:p>
        </p:txBody>
      </p:sp>
      <p:sp>
        <p:nvSpPr>
          <p:cNvPr id="3" name="Segnaposto contenuto 2"/>
          <p:cNvSpPr>
            <a:spLocks noGrp="1"/>
          </p:cNvSpPr>
          <p:nvPr>
            <p:ph type="subTitle" idx="1"/>
          </p:nvPr>
        </p:nvSpPr>
        <p:spPr>
          <a:xfrm>
            <a:off x="1403648" y="2348880"/>
            <a:ext cx="6400800" cy="1752600"/>
          </a:xfrm>
        </p:spPr>
        <p:txBody>
          <a:bodyPr anchor="ctr">
            <a:noAutofit/>
          </a:bodyPr>
          <a:lstStyle/>
          <a:p>
            <a:pPr>
              <a:lnSpc>
                <a:spcPct val="150000"/>
              </a:lnSpc>
              <a:buNone/>
            </a:pPr>
            <a:r>
              <a:rPr lang="it-IT" sz="2800" dirty="0" smtClean="0">
                <a:solidFill>
                  <a:schemeClr val="accent2"/>
                </a:solidFill>
                <a:latin typeface="Tahoma" pitchFamily="34" charset="0"/>
                <a:ea typeface="Tahoma" pitchFamily="34" charset="0"/>
                <a:cs typeface="Tahoma" pitchFamily="34" charset="0"/>
              </a:rPr>
              <a:t>Valutare gli effetti dei </a:t>
            </a:r>
            <a:r>
              <a:rPr lang="it-IT" sz="2800" b="1" dirty="0" smtClean="0">
                <a:solidFill>
                  <a:schemeClr val="accent2"/>
                </a:solidFill>
                <a:latin typeface="Tahoma" pitchFamily="34" charset="0"/>
                <a:ea typeface="Tahoma" pitchFamily="34" charset="0"/>
                <a:cs typeface="Tahoma" pitchFamily="34" charset="0"/>
              </a:rPr>
              <a:t>contraccettivi orali  </a:t>
            </a:r>
            <a:r>
              <a:rPr lang="it-IT" sz="2800" dirty="0" smtClean="0">
                <a:solidFill>
                  <a:schemeClr val="accent2"/>
                </a:solidFill>
                <a:latin typeface="Tahoma" pitchFamily="34" charset="0"/>
                <a:ea typeface="Tahoma" pitchFamily="34" charset="0"/>
                <a:cs typeface="Tahoma" pitchFamily="34" charset="0"/>
              </a:rPr>
              <a:t>sulle </a:t>
            </a:r>
            <a:r>
              <a:rPr lang="it-IT" sz="2800" b="1" dirty="0" smtClean="0">
                <a:solidFill>
                  <a:schemeClr val="accent2"/>
                </a:solidFill>
                <a:latin typeface="Tahoma" pitchFamily="34" charset="0"/>
                <a:ea typeface="Tahoma" pitchFamily="34" charset="0"/>
                <a:cs typeface="Tahoma" pitchFamily="34" charset="0"/>
              </a:rPr>
              <a:t>asimmetrie funzionali cerebrali </a:t>
            </a:r>
            <a:r>
              <a:rPr lang="it-IT" sz="2800" dirty="0" smtClean="0">
                <a:solidFill>
                  <a:schemeClr val="accent2"/>
                </a:solidFill>
                <a:latin typeface="Tahoma" pitchFamily="34" charset="0"/>
                <a:ea typeface="Tahoma" pitchFamily="34" charset="0"/>
                <a:cs typeface="Tahoma" pitchFamily="34" charset="0"/>
              </a:rPr>
              <a:t>(</a:t>
            </a:r>
            <a:r>
              <a:rPr lang="it-IT" sz="2800" dirty="0" err="1" smtClean="0">
                <a:solidFill>
                  <a:schemeClr val="accent2"/>
                </a:solidFill>
                <a:latin typeface="Tahoma" pitchFamily="34" charset="0"/>
                <a:ea typeface="Tahoma" pitchFamily="34" charset="0"/>
                <a:cs typeface="Tahoma" pitchFamily="34" charset="0"/>
              </a:rPr>
              <a:t>FCAs</a:t>
            </a:r>
            <a:r>
              <a:rPr lang="it-IT" sz="2800" dirty="0" smtClean="0">
                <a:solidFill>
                  <a:schemeClr val="accent2"/>
                </a:solidFill>
                <a:latin typeface="Tahoma" pitchFamily="34" charset="0"/>
                <a:ea typeface="Tahoma" pitchFamily="34" charset="0"/>
                <a:cs typeface="Tahoma" pitchFamily="34" charset="0"/>
              </a:rPr>
              <a:t>)</a:t>
            </a:r>
            <a:endParaRPr lang="it-IT" sz="2800" b="1" dirty="0">
              <a:solidFill>
                <a:schemeClr val="accent2"/>
              </a:solidFill>
              <a:latin typeface="Tahoma" pitchFamily="34" charset="0"/>
              <a:ea typeface="Tahoma" pitchFamily="34" charset="0"/>
              <a:cs typeface="Tahoma" pitchFamily="34" charset="0"/>
            </a:endParaRPr>
          </a:p>
        </p:txBody>
      </p:sp>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1080120"/>
          </a:xfrm>
        </p:spPr>
        <p:txBody>
          <a:bodyPr>
            <a:normAutofit/>
          </a:bodyPr>
          <a:lstStyle/>
          <a:p>
            <a:r>
              <a:rPr lang="it-IT" sz="3200" b="1" dirty="0" smtClean="0">
                <a:solidFill>
                  <a:schemeClr val="tx2">
                    <a:lumMod val="60000"/>
                    <a:lumOff val="40000"/>
                  </a:schemeClr>
                </a:solidFill>
                <a:latin typeface="Tahoma" pitchFamily="34" charset="0"/>
                <a:ea typeface="Tahoma" pitchFamily="34" charset="0"/>
                <a:cs typeface="Tahoma" pitchFamily="34" charset="0"/>
              </a:rPr>
              <a:t>MATERIALI E METODI</a:t>
            </a:r>
            <a:endParaRPr lang="it-IT" sz="3200" b="1" dirty="0">
              <a:solidFill>
                <a:schemeClr val="tx2">
                  <a:lumMod val="60000"/>
                  <a:lumOff val="40000"/>
                </a:schemeClr>
              </a:solidFill>
              <a:latin typeface="Tahoma" pitchFamily="34" charset="0"/>
              <a:ea typeface="Tahoma" pitchFamily="34" charset="0"/>
              <a:cs typeface="Tahoma" pitchFamily="34" charset="0"/>
            </a:endParaRPr>
          </a:p>
        </p:txBody>
      </p:sp>
      <p:sp>
        <p:nvSpPr>
          <p:cNvPr id="3" name="Segnaposto contenuto 2"/>
          <p:cNvSpPr>
            <a:spLocks noGrp="1"/>
          </p:cNvSpPr>
          <p:nvPr>
            <p:ph idx="1"/>
          </p:nvPr>
        </p:nvSpPr>
        <p:spPr>
          <a:xfrm>
            <a:off x="457200" y="1340768"/>
            <a:ext cx="8229600" cy="4785395"/>
          </a:xfrm>
        </p:spPr>
        <p:txBody>
          <a:bodyPr>
            <a:normAutofit lnSpcReduction="10000"/>
          </a:bodyPr>
          <a:lstStyle/>
          <a:p>
            <a:pPr marL="0">
              <a:buNone/>
            </a:pPr>
            <a:r>
              <a:rPr lang="it-IT" sz="2800" dirty="0" smtClean="0">
                <a:solidFill>
                  <a:schemeClr val="tx2"/>
                </a:solidFill>
                <a:latin typeface="Tahoma" pitchFamily="34" charset="0"/>
                <a:ea typeface="Tahoma" pitchFamily="34" charset="0"/>
                <a:cs typeface="Tahoma" pitchFamily="34" charset="0"/>
              </a:rPr>
              <a:t>Abbiamo arruolato </a:t>
            </a:r>
            <a:r>
              <a:rPr lang="it-IT" sz="2800" dirty="0" smtClean="0">
                <a:solidFill>
                  <a:srgbClr val="C00000"/>
                </a:solidFill>
                <a:latin typeface="Tahoma" pitchFamily="34" charset="0"/>
                <a:ea typeface="Tahoma" pitchFamily="34" charset="0"/>
                <a:cs typeface="Tahoma" pitchFamily="34" charset="0"/>
              </a:rPr>
              <a:t>36 donne </a:t>
            </a:r>
            <a:r>
              <a:rPr lang="it-IT" sz="2800" dirty="0" smtClean="0">
                <a:solidFill>
                  <a:schemeClr val="tx2"/>
                </a:solidFill>
                <a:latin typeface="Tahoma" pitchFamily="34" charset="0"/>
                <a:ea typeface="Tahoma" pitchFamily="34" charset="0"/>
                <a:cs typeface="Tahoma" pitchFamily="34" charset="0"/>
              </a:rPr>
              <a:t>in buona salute che assumevano OC: </a:t>
            </a:r>
          </a:p>
          <a:p>
            <a:pPr marL="0">
              <a:buNone/>
            </a:pPr>
            <a:r>
              <a:rPr lang="it-IT" sz="2800" dirty="0" smtClean="0">
                <a:solidFill>
                  <a:schemeClr val="tx2"/>
                </a:solidFill>
                <a:latin typeface="Tahoma" pitchFamily="34" charset="0"/>
                <a:ea typeface="Tahoma" pitchFamily="34" charset="0"/>
                <a:cs typeface="Tahoma" pitchFamily="34" charset="0"/>
              </a:rPr>
              <a:t>DROSPIRENONE 3mg + ETINILESTRADIOLO 20µg (</a:t>
            </a:r>
            <a:r>
              <a:rPr lang="it-IT" sz="2800" dirty="0" err="1" smtClean="0">
                <a:solidFill>
                  <a:schemeClr val="tx2"/>
                </a:solidFill>
                <a:latin typeface="Tahoma" pitchFamily="34" charset="0"/>
                <a:ea typeface="Tahoma" pitchFamily="34" charset="0"/>
                <a:cs typeface="Tahoma" pitchFamily="34" charset="0"/>
              </a:rPr>
              <a:t>Yasminelle</a:t>
            </a:r>
            <a:r>
              <a:rPr lang="it-IT" sz="2800" dirty="0" smtClean="0">
                <a:solidFill>
                  <a:schemeClr val="tx2"/>
                </a:solidFill>
                <a:latin typeface="Tahoma" pitchFamily="34" charset="0"/>
                <a:ea typeface="Tahoma" pitchFamily="34" charset="0"/>
                <a:cs typeface="Tahoma" pitchFamily="34" charset="0"/>
              </a:rPr>
              <a:t>) da almeno 6 mesi.</a:t>
            </a:r>
          </a:p>
          <a:p>
            <a:pPr marL="0">
              <a:buNone/>
            </a:pPr>
            <a:endParaRPr lang="it-IT" sz="2800" dirty="0" smtClean="0">
              <a:solidFill>
                <a:schemeClr val="tx2"/>
              </a:solidFill>
              <a:latin typeface="Tahoma" pitchFamily="34" charset="0"/>
              <a:ea typeface="Tahoma" pitchFamily="34" charset="0"/>
              <a:cs typeface="Tahoma" pitchFamily="34" charset="0"/>
            </a:endParaRPr>
          </a:p>
          <a:p>
            <a:pPr marL="0">
              <a:buFont typeface="Wingdings" pitchFamily="2" charset="2"/>
              <a:buChar char="Ø"/>
            </a:pPr>
            <a:r>
              <a:rPr lang="it-IT" sz="2800" dirty="0" smtClean="0">
                <a:solidFill>
                  <a:srgbClr val="C00000"/>
                </a:solidFill>
                <a:latin typeface="Tahoma" pitchFamily="34" charset="0"/>
                <a:ea typeface="Tahoma" pitchFamily="34" charset="0"/>
                <a:cs typeface="Tahoma" pitchFamily="34" charset="0"/>
              </a:rPr>
              <a:t>no altri farmaci</a:t>
            </a:r>
          </a:p>
          <a:p>
            <a:pPr marL="0">
              <a:buFont typeface="Wingdings" pitchFamily="2" charset="2"/>
              <a:buChar char="Ø"/>
            </a:pPr>
            <a:r>
              <a:rPr lang="it-IT" sz="2800" dirty="0" err="1" smtClean="0">
                <a:solidFill>
                  <a:srgbClr val="C00000"/>
                </a:solidFill>
                <a:latin typeface="Tahoma" pitchFamily="34" charset="0"/>
                <a:ea typeface="Tahoma" pitchFamily="34" charset="0"/>
                <a:cs typeface="Tahoma" pitchFamily="34" charset="0"/>
              </a:rPr>
              <a:t>etá</a:t>
            </a:r>
            <a:r>
              <a:rPr lang="it-IT" sz="2800" dirty="0" smtClean="0">
                <a:solidFill>
                  <a:srgbClr val="C00000"/>
                </a:solidFill>
                <a:latin typeface="Tahoma" pitchFamily="34" charset="0"/>
                <a:ea typeface="Tahoma" pitchFamily="34" charset="0"/>
                <a:cs typeface="Tahoma" pitchFamily="34" charset="0"/>
              </a:rPr>
              <a:t> media 24±DS</a:t>
            </a:r>
          </a:p>
          <a:p>
            <a:pPr marL="0">
              <a:buFont typeface="Wingdings" pitchFamily="2" charset="2"/>
              <a:buChar char="Ø"/>
            </a:pPr>
            <a:r>
              <a:rPr lang="it-IT" sz="2800" dirty="0" smtClean="0">
                <a:solidFill>
                  <a:srgbClr val="C00000"/>
                </a:solidFill>
                <a:latin typeface="Tahoma" pitchFamily="34" charset="0"/>
                <a:ea typeface="Tahoma" pitchFamily="34" charset="0"/>
                <a:cs typeface="Tahoma" pitchFamily="34" charset="0"/>
              </a:rPr>
              <a:t>29 destrimane, 7 mancine</a:t>
            </a:r>
          </a:p>
          <a:p>
            <a:pPr marL="0">
              <a:buNone/>
            </a:pPr>
            <a:endParaRPr lang="it-IT" sz="2800" dirty="0" smtClean="0">
              <a:solidFill>
                <a:srgbClr val="C00000"/>
              </a:solidFill>
              <a:latin typeface="Tahoma" pitchFamily="34" charset="0"/>
              <a:ea typeface="Tahoma" pitchFamily="34" charset="0"/>
              <a:cs typeface="Tahoma" pitchFamily="34" charset="0"/>
            </a:endParaRPr>
          </a:p>
          <a:p>
            <a:pPr marL="0">
              <a:buFont typeface="Wingdings" pitchFamily="2" charset="2"/>
              <a:buChar char="ü"/>
            </a:pPr>
            <a:r>
              <a:rPr lang="it-IT" sz="2800" dirty="0" smtClean="0">
                <a:solidFill>
                  <a:srgbClr val="C00000"/>
                </a:solidFill>
                <a:latin typeface="Tahoma" pitchFamily="34" charset="0"/>
                <a:ea typeface="Tahoma" pitchFamily="34" charset="0"/>
                <a:cs typeface="Tahoma" pitchFamily="34" charset="0"/>
              </a:rPr>
              <a:t>consenso informato</a:t>
            </a:r>
          </a:p>
          <a:p>
            <a:pPr>
              <a:buNone/>
            </a:pPr>
            <a:endParaRPr lang="it-IT" sz="2400" dirty="0">
              <a:solidFill>
                <a:schemeClr val="tx2"/>
              </a:solidFill>
              <a:latin typeface="Tahoma" pitchFamily="34" charset="0"/>
              <a:ea typeface="Tahoma" pitchFamily="34" charset="0"/>
              <a:cs typeface="Tahoma" pitchFamily="34" charset="0"/>
            </a:endParaRPr>
          </a:p>
        </p:txBody>
      </p:sp>
      <p:pic>
        <p:nvPicPr>
          <p:cNvPr id="6" name="Immagine 5" descr="blister 28 giorni.bmp"/>
          <p:cNvPicPr>
            <a:picLocks noChangeAspect="1"/>
          </p:cNvPicPr>
          <p:nvPr/>
        </p:nvPicPr>
        <p:blipFill>
          <a:blip r:embed="rId2" cstate="print"/>
          <a:stretch>
            <a:fillRect/>
          </a:stretch>
        </p:blipFill>
        <p:spPr>
          <a:xfrm>
            <a:off x="5436095" y="3429000"/>
            <a:ext cx="3327771" cy="2088232"/>
          </a:xfrm>
          <a:prstGeom prst="rect">
            <a:avLst/>
          </a:prstGeom>
        </p:spPr>
      </p:pic>
    </p:spTree>
  </p:cSld>
  <p:clrMapOvr>
    <a:masterClrMapping/>
  </p:clrMapOvr>
  <p:transition>
    <p:comb dir="vert"/>
  </p:transition>
  <p:timing>
    <p:tnLst>
      <p:par>
        <p:cTn id="1" dur="indefinite" restart="never" nodeType="tmRoot"/>
      </p:par>
    </p:tnLst>
  </p:timing>
</p:sld>
</file>

<file path=ppt/theme/theme1.xml><?xml version="1.0" encoding="utf-8"?>
<a:theme xmlns:a="http://schemas.openxmlformats.org/drawingml/2006/main" name="Tema di Office">
  <a:themeElements>
    <a:clrScheme name="Personalizzato 1">
      <a:dk1>
        <a:sysClr val="windowText" lastClr="000000"/>
      </a:dk1>
      <a:lt1>
        <a:srgbClr val="FFFFFF"/>
      </a:lt1>
      <a:dk2>
        <a:srgbClr val="1F497D"/>
      </a:dk2>
      <a:lt2>
        <a:srgbClr val="EEECE1"/>
      </a:lt2>
      <a:accent1>
        <a:srgbClr val="0070C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1562</TotalTime>
  <Words>514</Words>
  <Application>Microsoft Office PowerPoint</Application>
  <PresentationFormat>Presentazione su schermo (4:3)</PresentationFormat>
  <Paragraphs>216</Paragraphs>
  <Slides>17</Slides>
  <Notes>1</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INFLUENZA DEI CONTRACCETTIVI ORALI SULLE ASIMMETRIE FUNZIONALI CEREBRALI</vt:lpstr>
      <vt:lpstr>I CONTRACCETTIVI ORMONALI</vt:lpstr>
      <vt:lpstr>STEROIDI SESSUALI FEMMINILI E SISTEMA NERVOSO CENTRALE</vt:lpstr>
      <vt:lpstr>I DUE EMISFERI CEREBRALI</vt:lpstr>
      <vt:lpstr> ASIMMETRIE FUNZIONALI CEREBRALI</vt:lpstr>
      <vt:lpstr>LA PERCEZIONE DELLO SPAZIO</vt:lpstr>
      <vt:lpstr>HAND-USE EFFECT</vt:lpstr>
      <vt:lpstr>OBIETTIVO DEL NOSTRO STUDIO</vt:lpstr>
      <vt:lpstr>MATERIALI E METODI</vt:lpstr>
      <vt:lpstr>  Per valutare le FCAs abbiamo utilizzato il test della line-bisection sec. Bisiach </vt:lpstr>
      <vt:lpstr>  RISULTATI  </vt:lpstr>
      <vt:lpstr>DESTRIMANE</vt:lpstr>
      <vt:lpstr>MANCINE</vt:lpstr>
      <vt:lpstr>DESTRIMANE</vt:lpstr>
      <vt:lpstr>CONCLUSIONI</vt:lpstr>
      <vt:lpstr>Diapositiva 16</vt:lpstr>
      <vt:lpstr>GRAZIE PER L’ATTENZIONE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influenza dei CO sulle FCAs</dc:title>
  <dc:creator>silvana</dc:creator>
  <cp:lastModifiedBy>utente01</cp:lastModifiedBy>
  <cp:revision>230</cp:revision>
  <dcterms:created xsi:type="dcterms:W3CDTF">2011-07-06T16:42:35Z</dcterms:created>
  <dcterms:modified xsi:type="dcterms:W3CDTF">2015-01-30T07:03:33Z</dcterms:modified>
</cp:coreProperties>
</file>