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99" r:id="rId2"/>
    <p:sldId id="258" r:id="rId3"/>
    <p:sldId id="268" r:id="rId4"/>
    <p:sldId id="257" r:id="rId5"/>
    <p:sldId id="259" r:id="rId6"/>
    <p:sldId id="270" r:id="rId7"/>
    <p:sldId id="269" r:id="rId8"/>
    <p:sldId id="267" r:id="rId9"/>
    <p:sldId id="264" r:id="rId10"/>
    <p:sldId id="271" r:id="rId11"/>
    <p:sldId id="281" r:id="rId12"/>
    <p:sldId id="282" r:id="rId13"/>
    <p:sldId id="283" r:id="rId14"/>
    <p:sldId id="280" r:id="rId15"/>
    <p:sldId id="260" r:id="rId16"/>
    <p:sldId id="284" r:id="rId17"/>
    <p:sldId id="285" r:id="rId18"/>
    <p:sldId id="287" r:id="rId19"/>
    <p:sldId id="286" r:id="rId20"/>
    <p:sldId id="263" r:id="rId21"/>
    <p:sldId id="262" r:id="rId22"/>
    <p:sldId id="288" r:id="rId23"/>
    <p:sldId id="289" r:id="rId24"/>
    <p:sldId id="296" r:id="rId25"/>
    <p:sldId id="290" r:id="rId26"/>
    <p:sldId id="266" r:id="rId27"/>
    <p:sldId id="265" r:id="rId28"/>
    <p:sldId id="292" r:id="rId29"/>
    <p:sldId id="298" r:id="rId30"/>
    <p:sldId id="297" r:id="rId31"/>
    <p:sldId id="291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12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746D8E-2BA3-4607-9414-2B3FF1138AB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1F3D2-858C-4B3A-BD18-15D8F3523017}" type="slidenum">
              <a:rPr lang="en-US"/>
              <a:pPr/>
              <a:t>1</a:t>
            </a:fld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9BFF7-3906-48F4-88A3-7B85B9D051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A958-B4A3-45B4-99A5-B919D3CB1A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2235-2BC2-4417-9F48-6FA90B828E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465BD-9AD0-4E00-A05E-9CB4C278278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90859-35FD-4832-9675-4EC7A8B0D6F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6342C-612D-453D-9288-57B04601A34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4674E-9319-428F-A2B2-945E55FF71A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4554-6EBA-41AE-A3B7-170A35D623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98CF5-C416-422B-98ED-FB32C70E30A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D93D-7E33-45A7-9516-9D948E4FBF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1B1B-83E8-4550-AFC9-4252FF16A3C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/>
              <a:t>Fabio Cirignotta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65ACFD-331B-43E0-A297-9A254025BD8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924800" cy="1028700"/>
          </a:xfrm>
        </p:spPr>
        <p:txBody>
          <a:bodyPr/>
          <a:lstStyle/>
          <a:p>
            <a:r>
              <a:rPr lang="it-IT" sz="3200" b="1">
                <a:solidFill>
                  <a:srgbClr val="FFFF00"/>
                </a:solidFill>
              </a:rPr>
              <a:t/>
            </a:r>
            <a:br>
              <a:rPr lang="it-IT" sz="3200" b="1">
                <a:solidFill>
                  <a:srgbClr val="FFFF00"/>
                </a:solidFill>
              </a:rPr>
            </a:br>
            <a:r>
              <a:rPr lang="it-IT" sz="3200" b="1">
                <a:solidFill>
                  <a:srgbClr val="FFFF00"/>
                </a:solidFill>
              </a:rPr>
              <a:t/>
            </a:r>
            <a:br>
              <a:rPr lang="it-IT" sz="3200" b="1">
                <a:solidFill>
                  <a:srgbClr val="FFFF00"/>
                </a:solidFill>
              </a:rPr>
            </a:br>
            <a:r>
              <a:rPr lang="it-IT" sz="3200" b="1">
                <a:solidFill>
                  <a:srgbClr val="FFFF00"/>
                </a:solidFill>
              </a:rPr>
              <a:t/>
            </a:r>
            <a:br>
              <a:rPr lang="it-IT" sz="3200" b="1">
                <a:solidFill>
                  <a:srgbClr val="FFFF00"/>
                </a:solidFill>
              </a:rPr>
            </a:br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Corso </a:t>
            </a:r>
            <a:br>
              <a:rPr lang="it-IT" sz="3200" b="1">
                <a:solidFill>
                  <a:srgbClr val="FFFF00"/>
                </a:solidFill>
                <a:latin typeface="Tahoma" pitchFamily="34" charset="0"/>
              </a:rPr>
            </a:br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di Neurologia</a:t>
            </a:r>
            <a:br>
              <a:rPr lang="it-IT" sz="3200" b="1">
                <a:solidFill>
                  <a:srgbClr val="FFFF00"/>
                </a:solidFill>
                <a:latin typeface="Tahoma" pitchFamily="34" charset="0"/>
              </a:rPr>
            </a:br>
            <a:endParaRPr lang="it-IT" b="1">
              <a:latin typeface="Tahoma" pitchFamily="34" charset="0"/>
            </a:endParaRPr>
          </a:p>
        </p:txBody>
      </p:sp>
      <p:sp>
        <p:nvSpPr>
          <p:cNvPr id="4813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00200"/>
            <a:ext cx="6985000" cy="4419600"/>
          </a:xfrm>
        </p:spPr>
        <p:txBody>
          <a:bodyPr/>
          <a:lstStyle/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3600" b="1">
                <a:solidFill>
                  <a:schemeClr val="bg1"/>
                </a:solidFill>
              </a:rPr>
              <a:t>Le malattie cerebrovascolari</a:t>
            </a:r>
          </a:p>
          <a:p>
            <a:endParaRPr lang="it-IT" sz="3600" b="1">
              <a:solidFill>
                <a:schemeClr val="bg1"/>
              </a:solidFill>
            </a:endParaRPr>
          </a:p>
          <a:p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Prof. Fabio Cirignotta</a:t>
            </a:r>
          </a:p>
          <a:p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 U.O. Neurologia</a:t>
            </a:r>
          </a:p>
          <a:p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Policlinico S.Orsola-Malpighi</a:t>
            </a:r>
          </a:p>
          <a:p>
            <a:pPr algn="l"/>
            <a:endParaRPr lang="it-IT" sz="2800" b="1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</a:t>
            </a: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Ictus ischemico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: 80% dei casi ( spesso preceduto da attacchi ischemici transitori)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Ictus emorragico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20 % dei casi</a:t>
            </a:r>
          </a:p>
          <a:p>
            <a:pPr>
              <a:lnSpc>
                <a:spcPct val="90000"/>
              </a:lnSpc>
            </a:pPr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Terza causa di morte dopo cardiopatie  e tumori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Prima causa di invalidità permanente</a:t>
            </a:r>
          </a:p>
          <a:p>
            <a:pPr>
              <a:lnSpc>
                <a:spcPct val="90000"/>
              </a:lnSpc>
            </a:pPr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Incidenza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1,5 casi per 1000 abitanti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dopo i 75 anni  30 casi per 1000 ab.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Gli uomini colpiti 1.5-2 volte più delle donne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 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fattori di rischio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Ipertensione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Diabete 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Fumo</a:t>
            </a:r>
          </a:p>
          <a:p>
            <a:endParaRPr lang="it-IT" sz="240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Cardiopatie embolizzanti e  ischemiche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Obesità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Malformazioni arterovenose ( MAV)</a:t>
            </a:r>
          </a:p>
          <a:p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 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eziopatogenesi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Aterosclerosi dei grossi vasi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trombosi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embolia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Malattie delle piccole arterie penetranti da ipertensione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microateroma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lipojalinosi 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Cardioembolia</a:t>
            </a:r>
          </a:p>
          <a:p>
            <a:endParaRPr lang="it-IT" sz="240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Arteriti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Fattori emodinamici</a:t>
            </a:r>
          </a:p>
          <a:p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    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anatomia patologica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Rammollimento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pallido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rosso ( lisi dell’embolo con ritorno del sangue nella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sede dell’infarto)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Grandezza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: 2-3 cm  - gran parte dell’emisfero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Fenomeni dell’infarto recente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-  necrosi dei tessuti  da mancato apporto di O2 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glucosio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-  vasoparalisi da accumulo acido lattico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-  edema     1-2 gg citotossico intracellulare astrociti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3-15 gg vasogenico extracellulare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  <a:latin typeface="Tahoma" pitchFamily="34" charset="0"/>
              </a:rPr>
              <a:t>TIA  ( transient ischemic attacks)</a:t>
            </a:r>
            <a:r>
              <a:rPr lang="it-IT" sz="3600">
                <a:solidFill>
                  <a:srgbClr val="FFCCFF"/>
                </a:solidFill>
                <a:latin typeface="Tahoma" pitchFamily="34" charset="0"/>
              </a:rPr>
              <a:t> </a:t>
            </a:r>
            <a:endParaRPr lang="it-IT" sz="2800" b="1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Deficit focali che regrediscono entro 24 ore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Carotidei : retinici o emisferici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Vertebro-basilari : tronco e corteccia occipitale</a:t>
            </a:r>
          </a:p>
          <a:p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Se il deficit persiste per &gt;24 ore  e &lt; 3 settimane si parla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di RIND ( reversible ischemic neurologic deficit)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6146" name="Picture 2" descr="C:\Documenti\Immagini\letto vascola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7013"/>
            <a:ext cx="7696200" cy="633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Infarti lacunari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</p:spPr>
        <p:txBody>
          <a:bodyPr/>
          <a:lstStyle/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Da malattia delle piccole arterie penetranti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Diametro della lesione : 2-20 mm 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Riassorbita dai macrofagi con foremazione di piccole cavità ( lacune)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Profondità degli emisferi e tronco : striato, capsula interna  talamo e ponte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Forme cliniche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ictus sensitivo puro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talamico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ictus motorio puro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capsula interna,piramide bulbo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emiparesi atassica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ponte ventrale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disartria e mano impacciata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ponte ventrale 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Prognosi buona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Deficit focali persistenti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( morte in 1/3 dei casi nel 1°mese)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Occlusione delle grosse arterie , atero-trombotica o embolica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In 1/3 dei casi preceduti da TIA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Spesso insorge nel sonno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Modalità di insorgenza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- completo ab initio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- in evoluzione , con decorso a gradini in 1-3 gg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Raramente associato a coma iniziale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35842" name="Picture 1026" descr="C:\Documenti\Immagini\letto vascol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228600"/>
            <a:ext cx="655637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Sindromi topografiche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 Carotide interna</a:t>
            </a: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emiplegia e deficit sensitivo controlaterale e paralisi dello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sguardo ( vie frontali oculogire)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afasia ( a sinistra) o apratto-gnosia ( a destra)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emianopsia controlaterale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sindrome alterna oculo-piramidale </a:t>
            </a:r>
          </a:p>
          <a:p>
            <a:pPr>
              <a:lnSpc>
                <a:spcPct val="90000"/>
              </a:lnSpc>
            </a:pPr>
            <a:endParaRPr lang="it-IT" sz="2000">
              <a:solidFill>
                <a:srgbClr val="FFCC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 Cerebrale 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tronco principale ( come sopra)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branca superiore : paresi facio-brachiale e afasia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                           motoria ( a sinistra) e paralisi dello sguardo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branca inferiore  : afasia sensoriale ( a sinistra) 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                           apratto-gnosia   ( a destra)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                           ( negligenza per la parte sinistra , aprassia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                             dell’abbigliamento)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                             emianopsia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4098" name="Picture 2" descr="C:\Documenti\Didattica\lezioni 2001\ictu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029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9218" name="Picture 2" descr="C:\Documenti\Immagini\rangio sten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152400"/>
            <a:ext cx="5421312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8194" name="Picture 2" descr="C:\Documenti\Immagini\tac ic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381000"/>
            <a:ext cx="52101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Sindromi topografiche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 Cerebrale anteriore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- paresi scapolo crurale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- grasping </a:t>
            </a:r>
          </a:p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A.Cerebrale posteriore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- sindrome talamica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- emianopsia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- emiballismo</a:t>
            </a:r>
          </a:p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 Basilare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     </a:t>
            </a: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- S. locked in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     - allucinosi peduncolare e disturbi della vigilanza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     - cecità corticale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     - disturbi dell’oculomozione</a:t>
            </a:r>
          </a:p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A.Vertebrale</a:t>
            </a: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bg1"/>
                </a:solidFill>
                <a:latin typeface="Tahoma" pitchFamily="34" charset="0"/>
              </a:rPr>
              <a:t>     - infarto cerebellare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Sindromi topografiche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Sindromi alterne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     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Weber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( mesencefalo) : paralisi del III n.c. e emiparesi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               controlaterale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Millard-Gubler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( ponte ) : paralisi del VII n.c. 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                 emiparesi controlaterale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-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Wallemberg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( latero-bulbare)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da un lato   ipoestesia termoalgesica all’emivolto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vertigini , vomito, nistagmo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disfagia e disartria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incoordinazione e lateropulsione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               S. di Horner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dall’altro      ipoestesia termoalgesica dell’emicorpo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ischemico</a:t>
            </a:r>
            <a:br>
              <a:rPr lang="it-IT" sz="2800" b="1">
                <a:solidFill>
                  <a:srgbClr val="FFFF00"/>
                </a:solidFill>
              </a:rPr>
            </a:br>
            <a:r>
              <a:rPr lang="it-IT" sz="2800" b="1">
                <a:solidFill>
                  <a:srgbClr val="FFFF00"/>
                </a:solidFill>
              </a:rPr>
              <a:t>Terapia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Trombolisi e.v. entro le 3 ore dall’insorgenza dell’ ictus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Controllo dell’ipertensione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quando la PS &gt;230 e PD &gt;120</a:t>
            </a:r>
          </a:p>
          <a:p>
            <a:r>
              <a:rPr lang="it-IT" sz="2400">
                <a:solidFill>
                  <a:schemeClr val="bg1"/>
                </a:solidFill>
                <a:latin typeface="Tahoma" pitchFamily="34" charset="0"/>
              </a:rPr>
              <a:t>Terapia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antiedema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( mannitolo o glicerolo) quando è presente un disturbo della coscienza</a:t>
            </a:r>
          </a:p>
          <a:p>
            <a:r>
              <a:rPr lang="it-IT" sz="2400">
                <a:solidFill>
                  <a:schemeClr val="bg1"/>
                </a:solidFill>
                <a:latin typeface="Tahoma" pitchFamily="34" charset="0"/>
              </a:rPr>
              <a:t>Terapia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 preventiva delle trombosi profonde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Terapia </a:t>
            </a: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anticoagulante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in caso di ictus cardioembolico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dilazionata di 3 – 7 gg in rapporto all’estesione della lesione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Controllo elettroliti e temperatura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No cortisone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Riabilitazione precoce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Emorragia cerebrale</a:t>
            </a:r>
            <a:br>
              <a:rPr lang="it-IT" sz="2800" b="1">
                <a:solidFill>
                  <a:srgbClr val="FFFF00"/>
                </a:solidFill>
              </a:rPr>
            </a:br>
            <a:endParaRPr lang="it-IT" sz="2800" b="1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Emorragia intraparenchimale parenchimale o ipertensiva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acuta, con cefalea ,vomito e spesso coma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in veglia, dopo sforzo o stress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rottura di una arteria penetrante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</a:t>
            </a:r>
            <a:r>
              <a:rPr lang="it-IT" sz="2000" i="1">
                <a:solidFill>
                  <a:srgbClr val="FFFF00"/>
                </a:solidFill>
                <a:latin typeface="Tahoma" pitchFamily="34" charset="0"/>
              </a:rPr>
              <a:t>putaminale</a:t>
            </a: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( sede tipica )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emiplegia, deviazione dello sguardo, afasia o aprattognosia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</a:t>
            </a:r>
            <a:r>
              <a:rPr lang="it-IT" sz="2000" i="1">
                <a:solidFill>
                  <a:srgbClr val="FFCCFF"/>
                </a:solidFill>
                <a:latin typeface="Tahoma" pitchFamily="34" charset="0"/>
              </a:rPr>
              <a:t> i</a:t>
            </a:r>
            <a:r>
              <a:rPr lang="it-IT" sz="2000" i="1">
                <a:solidFill>
                  <a:srgbClr val="FFFF00"/>
                </a:solidFill>
                <a:latin typeface="Tahoma" pitchFamily="34" charset="0"/>
              </a:rPr>
              <a:t>ntracerebrale</a:t>
            </a: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( sede atipica) 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- negli emisferi, decorso bifasico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         </a:t>
            </a:r>
            <a:r>
              <a:rPr lang="it-IT" sz="2000" i="1">
                <a:solidFill>
                  <a:srgbClr val="FFFF00"/>
                </a:solidFill>
                <a:latin typeface="Tahoma" pitchFamily="34" charset="0"/>
              </a:rPr>
              <a:t>talamica</a:t>
            </a:r>
          </a:p>
          <a:p>
            <a:pPr>
              <a:buFontTx/>
              <a:buNone/>
            </a:pPr>
            <a:r>
              <a:rPr lang="it-IT" sz="2000" i="1">
                <a:solidFill>
                  <a:srgbClr val="FFFF00"/>
                </a:solidFill>
                <a:latin typeface="Tahoma" pitchFamily="34" charset="0"/>
              </a:rPr>
              <a:t>         cerebellare</a:t>
            </a:r>
          </a:p>
          <a:p>
            <a:pPr>
              <a:buFontTx/>
              <a:buNone/>
            </a:pPr>
            <a:r>
              <a:rPr lang="it-IT" sz="2000" i="1">
                <a:solidFill>
                  <a:srgbClr val="FFFF00"/>
                </a:solidFill>
                <a:latin typeface="Tahoma" pitchFamily="34" charset="0"/>
              </a:rPr>
              <a:t>         pontina</a:t>
            </a:r>
          </a:p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Emorragia da rottura di MAV </a:t>
            </a:r>
          </a:p>
          <a:p>
            <a:r>
              <a:rPr lang="it-IT" sz="2000">
                <a:solidFill>
                  <a:srgbClr val="FFFF00"/>
                </a:solidFill>
                <a:latin typeface="Tahoma" pitchFamily="34" charset="0"/>
              </a:rPr>
              <a:t>Emorragia subaracnoidea</a:t>
            </a:r>
          </a:p>
          <a:p>
            <a:endParaRPr lang="it-IT" sz="20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2290" name="Picture 2" descr="C:\Documenti\Didattica\lezioni 2001\ictu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0" y="1295400"/>
            <a:ext cx="3803650" cy="46482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Ictus emorragico</a:t>
            </a:r>
            <a:endParaRPr lang="it-IT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5943600"/>
            <a:ext cx="7467600" cy="152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1267" name="Picture 3" descr="C:\Documenti\Immagini\mav r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228600"/>
            <a:ext cx="509111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Emorragia subaracnoidea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Improvvisa e violenta cefalea nucale , “a colpo di pugnale”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Spesso insorgenza  durante sforzo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Nel 50% dei casi perdita di coscienza transitoria</a:t>
            </a:r>
          </a:p>
          <a:p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Rottura di un aneurisma</a:t>
            </a:r>
          </a:p>
          <a:p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Diagnosi :   Tac cerebrale               angiografia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se TAC negativa           Rachicentesi per esame del liquor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3276600" y="50292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572000" y="4648200"/>
            <a:ext cx="990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endParaRPr lang="en-US" sz="2400">
              <a:solidFill>
                <a:srgbClr val="FFCCFF"/>
              </a:solidFill>
              <a:latin typeface="Tahoma" pitchFamily="34" charset="0"/>
            </a:endParaRPr>
          </a:p>
        </p:txBody>
      </p:sp>
      <p:pic>
        <p:nvPicPr>
          <p:cNvPr id="47110" name="Picture 6" descr="C:\Documenti\Immagini\aneuri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228600"/>
            <a:ext cx="487838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6387" name="Picture 3" descr="C:\Documenti\Immagini\circol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457200"/>
            <a:ext cx="6062662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Emorragia subaracnoidea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Complicanze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vasospasmo acuto o tardivo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idrocefalo da blocco del circolo liquorale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risanguinamento entro 3 settimane</a:t>
            </a:r>
          </a:p>
          <a:p>
            <a:pPr>
              <a:buFontTx/>
              <a:buNone/>
            </a:pPr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Terapia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intervento sull’aneurisma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- nimodipina ( 60 mg ogni 4 ore) contro il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 vasospasmo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Encefalopatia vascolare cronica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Infarti corticali , lacune ischemiche, dilatazione ventricolare, leucoaraiosi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Demenza sottocorticale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Sindrome soprabulbare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pura       disartria, disfagia,emotività coatta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- striata     + rigidità e ipocinesia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Disturbi della marcia</a:t>
            </a: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Incontinenza vescicale</a:t>
            </a:r>
          </a:p>
          <a:p>
            <a:pPr>
              <a:lnSpc>
                <a:spcPct val="90000"/>
              </a:lnSpc>
            </a:pPr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Forme cliniche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- Encefalopatia sottocorticale arteriosclerotica di Binswanger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- Idrocefalo normoteso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3074" name="Picture 2" descr="C:\Documenti\Didattica\lezioni 2001\ict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324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5123" name="Picture 3" descr="C:\Documenti\Immagini\letto vascol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13" y="228600"/>
            <a:ext cx="655637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8434" name="Picture 1026" descr="C:\Documenti\Immagini\circol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538" y="304800"/>
            <a:ext cx="620712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7410" name="Picture 1026" descr="C:\Documenti\Immagini\circol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488" y="381000"/>
            <a:ext cx="554196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it-IT" sz="2800" b="1">
                <a:solidFill>
                  <a:srgbClr val="FFFF00"/>
                </a:solidFill>
              </a:rPr>
              <a:t>Fisiopatologia del circolo cerebrale</a:t>
            </a:r>
            <a:endParaRPr 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Flusso ematico cerebrale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50ml/100mg/min (1 L /min)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Pressione di perfusione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PAM – P liquor</a:t>
            </a:r>
          </a:p>
          <a:p>
            <a:r>
              <a:rPr lang="it-IT" sz="2400">
                <a:solidFill>
                  <a:srgbClr val="FFFF00"/>
                </a:solidFill>
                <a:latin typeface="Tahoma" pitchFamily="34" charset="0"/>
              </a:rPr>
              <a:t>FEC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: </a:t>
            </a: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direttamente proporzionale alla pressione di  perfusione</a:t>
            </a: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            </a:t>
            </a:r>
            <a:r>
              <a:rPr lang="it-IT" sz="2000">
                <a:solidFill>
                  <a:srgbClr val="FFCCFF"/>
                </a:solidFill>
                <a:latin typeface="Tahoma" pitchFamily="34" charset="0"/>
              </a:rPr>
              <a:t>indirettamente proporzionale alle resistenze vascolari  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Autoregolazione che mantiene costante il circolo ( &gt;Co2 = vasodilatazione 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Quando il flusso diminuisce , meccanismi di compensazione ( aumentata estrazione di ossigeno e glucosio dai capillari) fino ad un flusso di 20ml/100mg/min</a:t>
            </a:r>
          </a:p>
          <a:p>
            <a:r>
              <a:rPr lang="it-IT" sz="2400">
                <a:solidFill>
                  <a:srgbClr val="FFCCFF"/>
                </a:solidFill>
                <a:latin typeface="Tahoma" pitchFamily="34" charset="0"/>
              </a:rPr>
              <a:t>Poi danno tissutale ( sotto ai 12ml/100mg/min infarto)</a:t>
            </a:r>
          </a:p>
          <a:p>
            <a:endParaRPr lang="it-IT" sz="2400">
              <a:solidFill>
                <a:srgbClr val="FFCCFF"/>
              </a:solidFill>
              <a:latin typeface="Tahoma" pitchFamily="34" charset="0"/>
            </a:endParaRPr>
          </a:p>
          <a:p>
            <a:endParaRPr lang="it-IT" sz="2400">
              <a:solidFill>
                <a:srgbClr val="FFCCFF"/>
              </a:solidFill>
              <a:latin typeface="Tahoma" pitchFamily="34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334000" y="3886200"/>
            <a:ext cx="838200" cy="0"/>
          </a:xfrm>
          <a:prstGeom prst="line">
            <a:avLst/>
          </a:prstGeom>
          <a:noFill/>
          <a:ln w="9525">
            <a:solidFill>
              <a:srgbClr val="FF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Fabio Cirignotta</a:t>
            </a:r>
          </a:p>
        </p:txBody>
      </p:sp>
      <p:pic>
        <p:nvPicPr>
          <p:cNvPr id="10242" name="Picture 2" descr="C:\Documenti\Immagini\fisio ic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38125"/>
            <a:ext cx="4173537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1025</Words>
  <Application>Microsoft Office PowerPoint</Application>
  <PresentationFormat>Presentazione su schermo (4:3)</PresentationFormat>
  <Paragraphs>216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Times New Roman</vt:lpstr>
      <vt:lpstr>Tahoma</vt:lpstr>
      <vt:lpstr>Comic Sans MS</vt:lpstr>
      <vt:lpstr>Struttura predefinita</vt:lpstr>
      <vt:lpstr>   Corso  di Neurologia </vt:lpstr>
      <vt:lpstr>Diapositiva 2</vt:lpstr>
      <vt:lpstr>Diapositiva 3</vt:lpstr>
      <vt:lpstr>Diapositiva 4</vt:lpstr>
      <vt:lpstr>Diapositiva 5</vt:lpstr>
      <vt:lpstr>Diapositiva 6</vt:lpstr>
      <vt:lpstr>Diapositiva 7</vt:lpstr>
      <vt:lpstr>Fisiopatologia del circolo cerebrale</vt:lpstr>
      <vt:lpstr>Diapositiva 9</vt:lpstr>
      <vt:lpstr>Ictus</vt:lpstr>
      <vt:lpstr>Ictus ischemico  fattori di rischio</vt:lpstr>
      <vt:lpstr>Ictus ischemico  eziopatogenesi</vt:lpstr>
      <vt:lpstr>Ictus ischemico     anatomia patologica</vt:lpstr>
      <vt:lpstr>TIA  ( transient ischemic attacks) </vt:lpstr>
      <vt:lpstr>Diapositiva 15</vt:lpstr>
      <vt:lpstr>Infarti lacunari</vt:lpstr>
      <vt:lpstr>Ictus ischemico</vt:lpstr>
      <vt:lpstr>Diapositiva 18</vt:lpstr>
      <vt:lpstr>Ictus ischemico Sindromi topografiche</vt:lpstr>
      <vt:lpstr>Diapositiva 20</vt:lpstr>
      <vt:lpstr>Diapositiva 21</vt:lpstr>
      <vt:lpstr>Ictus ischemico Sindromi topografiche</vt:lpstr>
      <vt:lpstr>Ictus ischemico Sindromi topografiche</vt:lpstr>
      <vt:lpstr>Ictus ischemico Terapia </vt:lpstr>
      <vt:lpstr>Emorragia cerebrale </vt:lpstr>
      <vt:lpstr>Ictus emorragico</vt:lpstr>
      <vt:lpstr>Diapositiva 27</vt:lpstr>
      <vt:lpstr>Emorragia subaracnoidea</vt:lpstr>
      <vt:lpstr>Diapositiva 29</vt:lpstr>
      <vt:lpstr>Emorragia subaracnoidea</vt:lpstr>
      <vt:lpstr>Encefalopatia vascolare cronica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x x</dc:creator>
  <cp:lastModifiedBy>utente01</cp:lastModifiedBy>
  <cp:revision>18</cp:revision>
  <dcterms:created xsi:type="dcterms:W3CDTF">2002-11-10T11:04:52Z</dcterms:created>
  <dcterms:modified xsi:type="dcterms:W3CDTF">2015-01-05T23:07:24Z</dcterms:modified>
</cp:coreProperties>
</file>