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20" r:id="rId2"/>
    <p:sldMasterId id="2147483845" r:id="rId3"/>
    <p:sldMasterId id="2147483857" r:id="rId4"/>
    <p:sldMasterId id="2147483869" r:id="rId5"/>
    <p:sldMasterId id="2147483882" r:id="rId6"/>
    <p:sldMasterId id="2147483934" r:id="rId7"/>
    <p:sldMasterId id="2147483947" r:id="rId8"/>
    <p:sldMasterId id="2147483954" r:id="rId9"/>
    <p:sldMasterId id="2147483966" r:id="rId10"/>
    <p:sldMasterId id="2147483978" r:id="rId11"/>
    <p:sldMasterId id="2147483992" r:id="rId12"/>
    <p:sldMasterId id="2147484004" r:id="rId13"/>
    <p:sldMasterId id="2147484016" r:id="rId14"/>
  </p:sldMasterIdLst>
  <p:notesMasterIdLst>
    <p:notesMasterId r:id="rId89"/>
  </p:notesMasterIdLst>
  <p:sldIdLst>
    <p:sldId id="257" r:id="rId15"/>
    <p:sldId id="565" r:id="rId16"/>
    <p:sldId id="566" r:id="rId17"/>
    <p:sldId id="625" r:id="rId18"/>
    <p:sldId id="567" r:id="rId19"/>
    <p:sldId id="578" r:id="rId20"/>
    <p:sldId id="572" r:id="rId21"/>
    <p:sldId id="568" r:id="rId22"/>
    <p:sldId id="569" r:id="rId23"/>
    <p:sldId id="570" r:id="rId24"/>
    <p:sldId id="571" r:id="rId25"/>
    <p:sldId id="626" r:id="rId26"/>
    <p:sldId id="543" r:id="rId27"/>
    <p:sldId id="544" r:id="rId28"/>
    <p:sldId id="604" r:id="rId29"/>
    <p:sldId id="633" r:id="rId30"/>
    <p:sldId id="634" r:id="rId31"/>
    <p:sldId id="635" r:id="rId32"/>
    <p:sldId id="636" r:id="rId33"/>
    <p:sldId id="637" r:id="rId34"/>
    <p:sldId id="638" r:id="rId35"/>
    <p:sldId id="639" r:id="rId36"/>
    <p:sldId id="640" r:id="rId37"/>
    <p:sldId id="641" r:id="rId38"/>
    <p:sldId id="642" r:id="rId39"/>
    <p:sldId id="643" r:id="rId40"/>
    <p:sldId id="644" r:id="rId41"/>
    <p:sldId id="605" r:id="rId42"/>
    <p:sldId id="606" r:id="rId43"/>
    <p:sldId id="607" r:id="rId44"/>
    <p:sldId id="608" r:id="rId45"/>
    <p:sldId id="609" r:id="rId46"/>
    <p:sldId id="610" r:id="rId47"/>
    <p:sldId id="612" r:id="rId48"/>
    <p:sldId id="611" r:id="rId49"/>
    <p:sldId id="556" r:id="rId50"/>
    <p:sldId id="557" r:id="rId51"/>
    <p:sldId id="575" r:id="rId52"/>
    <p:sldId id="559" r:id="rId53"/>
    <p:sldId id="613" r:id="rId54"/>
    <p:sldId id="547" r:id="rId55"/>
    <p:sldId id="560" r:id="rId56"/>
    <p:sldId id="632" r:id="rId57"/>
    <p:sldId id="631" r:id="rId58"/>
    <p:sldId id="561" r:id="rId59"/>
    <p:sldId id="562" r:id="rId60"/>
    <p:sldId id="563" r:id="rId61"/>
    <p:sldId id="564" r:id="rId62"/>
    <p:sldId id="614" r:id="rId63"/>
    <p:sldId id="549" r:id="rId64"/>
    <p:sldId id="554" r:id="rId65"/>
    <p:sldId id="552" r:id="rId66"/>
    <p:sldId id="615" r:id="rId67"/>
    <p:sldId id="627" r:id="rId68"/>
    <p:sldId id="577" r:id="rId69"/>
    <p:sldId id="574" r:id="rId70"/>
    <p:sldId id="619" r:id="rId71"/>
    <p:sldId id="620" r:id="rId72"/>
    <p:sldId id="623" r:id="rId73"/>
    <p:sldId id="583" r:id="rId74"/>
    <p:sldId id="584" r:id="rId75"/>
    <p:sldId id="585" r:id="rId76"/>
    <p:sldId id="624" r:id="rId77"/>
    <p:sldId id="582" r:id="rId78"/>
    <p:sldId id="587" r:id="rId79"/>
    <p:sldId id="588" r:id="rId80"/>
    <p:sldId id="589" r:id="rId81"/>
    <p:sldId id="591" r:id="rId82"/>
    <p:sldId id="628" r:id="rId83"/>
    <p:sldId id="629" r:id="rId84"/>
    <p:sldId id="592" r:id="rId85"/>
    <p:sldId id="593" r:id="rId86"/>
    <p:sldId id="594" r:id="rId87"/>
    <p:sldId id="645" r:id="rId8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78" y="9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4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oleObject" Target="Cartella%20di%20lavo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18"/>
  <c:chart>
    <c:view3D>
      <c:rAngAx val="1"/>
    </c:view3D>
    <c:plotArea>
      <c:layout>
        <c:manualLayout>
          <c:layoutTarget val="inner"/>
          <c:xMode val="edge"/>
          <c:yMode val="edge"/>
          <c:x val="7.011192346497902E-2"/>
          <c:y val="5.0925925925925944E-2"/>
          <c:w val="0.90710280642110863"/>
          <c:h val="0.50091717701953897"/>
        </c:manualLayout>
      </c:layout>
      <c:bar3DChart>
        <c:barDir val="col"/>
        <c:grouping val="clustered"/>
        <c:ser>
          <c:idx val="0"/>
          <c:order val="0"/>
          <c:spPr>
            <a:ln w="12700">
              <a:solidFill>
                <a:schemeClr val="bg1"/>
              </a:solidFill>
            </a:ln>
          </c:spPr>
          <c:cat>
            <c:strRef>
              <c:f>Foglio1!$S$1:$S$6</c:f>
              <c:strCache>
                <c:ptCount val="6"/>
                <c:pt idx="0">
                  <c:v>RESPIRATORY</c:v>
                </c:pt>
                <c:pt idx="1">
                  <c:v>TRAUMATIC WOUND</c:v>
                </c:pt>
                <c:pt idx="2">
                  <c:v>BLOOD</c:v>
                </c:pt>
                <c:pt idx="3">
                  <c:v>VASCULAR ACCESS DEVICE</c:v>
                </c:pt>
                <c:pt idx="4">
                  <c:v>URINE</c:v>
                </c:pt>
                <c:pt idx="5">
                  <c:v>SURGICAL SITE</c:v>
                </c:pt>
              </c:strCache>
            </c:strRef>
          </c:cat>
          <c:val>
            <c:numRef>
              <c:f>Foglio1!$T$1:$T$6</c:f>
              <c:numCache>
                <c:formatCode>General</c:formatCode>
                <c:ptCount val="6"/>
                <c:pt idx="0">
                  <c:v>57</c:v>
                </c:pt>
                <c:pt idx="1">
                  <c:v>15</c:v>
                </c:pt>
                <c:pt idx="2">
                  <c:v>11</c:v>
                </c:pt>
                <c:pt idx="3">
                  <c:v>9</c:v>
                </c:pt>
                <c:pt idx="4">
                  <c:v>4</c:v>
                </c:pt>
                <c:pt idx="5">
                  <c:v>4</c:v>
                </c:pt>
              </c:numCache>
            </c:numRef>
          </c:val>
        </c:ser>
        <c:shape val="box"/>
        <c:axId val="68104960"/>
        <c:axId val="68106496"/>
        <c:axId val="0"/>
      </c:bar3DChart>
      <c:catAx>
        <c:axId val="68104960"/>
        <c:scaling>
          <c:orientation val="minMax"/>
        </c:scaling>
        <c:axPos val="b"/>
        <c:tickLblPos val="nextTo"/>
        <c:txPr>
          <a:bodyPr/>
          <a:lstStyle/>
          <a:p>
            <a:pPr>
              <a:defRPr sz="800" b="1"/>
            </a:pPr>
            <a:endParaRPr lang="it-IT"/>
          </a:p>
        </c:txPr>
        <c:crossAx val="68106496"/>
        <c:crosses val="autoZero"/>
        <c:auto val="1"/>
        <c:lblAlgn val="ctr"/>
        <c:lblOffset val="100"/>
      </c:catAx>
      <c:valAx>
        <c:axId val="68106496"/>
        <c:scaling>
          <c:orientation val="minMax"/>
        </c:scaling>
        <c:axPos val="l"/>
        <c:majorGridlines/>
        <c:numFmt formatCode="General" sourceLinked="1"/>
        <c:tickLblPos val="nextTo"/>
        <c:txPr>
          <a:bodyPr/>
          <a:lstStyle/>
          <a:p>
            <a:pPr>
              <a:defRPr sz="1000"/>
            </a:pPr>
            <a:endParaRPr lang="it-IT"/>
          </a:p>
        </c:txPr>
        <c:crossAx val="68104960"/>
        <c:crosses val="autoZero"/>
        <c:crossBetween val="between"/>
      </c:valAx>
    </c:plotArea>
    <c:plotVisOnly val="1"/>
  </c:chart>
  <c:txPr>
    <a:bodyPr/>
    <a:lstStyle/>
    <a:p>
      <a:pPr>
        <a:defRPr sz="1200">
          <a:solidFill>
            <a:srgbClr val="FFFFFF"/>
          </a:solidFill>
          <a:latin typeface="Comic Sans MS"/>
          <a:cs typeface="Comic Sans MS"/>
        </a:defRPr>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199E0-5E06-BB4A-8B8F-07719AA70B88}" type="datetimeFigureOut">
              <a:rPr lang="it-IT"/>
              <a:pPr/>
              <a:t>29/11/2014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77C43-1DF5-F34D-86FC-8563AF1D145C}" type="slidenum">
              <a:rPr/>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Dal 1983… </a:t>
            </a:r>
            <a:endParaRPr lang="it-IT"/>
          </a:p>
        </p:txBody>
      </p:sp>
      <p:sp>
        <p:nvSpPr>
          <p:cNvPr id="4" name="Segnaposto numero diapositiva 3"/>
          <p:cNvSpPr>
            <a:spLocks noGrp="1"/>
          </p:cNvSpPr>
          <p:nvPr>
            <p:ph type="sldNum" sz="quarter" idx="10"/>
          </p:nvPr>
        </p:nvSpPr>
        <p:spPr/>
        <p:txBody>
          <a:bodyPr/>
          <a:lstStyle/>
          <a:p>
            <a:fld id="{764DC586-9163-A048-8C73-A5B5A13A7DA7}"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9265E-F326-4D38-857D-288DE906F40C}" type="slidenum">
              <a:rPr lang="it-IT">
                <a:solidFill>
                  <a:prstClr val="white"/>
                </a:solidFill>
              </a:rPr>
              <a:pPr/>
              <a:t>23</a:t>
            </a:fld>
            <a:endParaRPr lang="it-IT">
              <a:solidFill>
                <a:prstClr val="white"/>
              </a:solidFill>
            </a:endParaRPr>
          </a:p>
        </p:txBody>
      </p:sp>
      <p:sp>
        <p:nvSpPr>
          <p:cNvPr id="348162" name="Rectangle 2"/>
          <p:cNvSpPr>
            <a:spLocks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3DBF2-C3B3-4B71-96CC-B1BB142E3FD9}" type="slidenum">
              <a:rPr lang="it-IT"/>
              <a:pPr/>
              <a:t>27</a:t>
            </a:fld>
            <a:endParaRPr lang="it-IT"/>
          </a:p>
        </p:txBody>
      </p:sp>
      <p:sp>
        <p:nvSpPr>
          <p:cNvPr id="353282" name="Rectangle 2"/>
          <p:cNvSpPr>
            <a:spLocks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1645F21-20FE-4C4B-9C0F-2342A13B6DF8}" type="slidenum">
              <a:rPr lang="en-US" sz="1200"/>
              <a:pPr algn="r"/>
              <a:t>31</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tabLst>
                <a:tab pos="457200" algn="l"/>
              </a:tabLst>
            </a:pPr>
            <a:r>
              <a:rPr lang="en-US" sz="1000" b="1">
                <a:latin typeface="CG Times" charset="0"/>
                <a:ea typeface="ＭＳ Ｐゴシック" charset="0"/>
                <a:cs typeface="ＭＳ Ｐゴシック" charset="0"/>
              </a:rPr>
              <a:t>3-11	What can I do about it?</a:t>
            </a:r>
          </a:p>
          <a:p>
            <a:pPr eaLnBrk="1" hangingPunct="1">
              <a:tabLst>
                <a:tab pos="457200" algn="l"/>
              </a:tabLst>
            </a:pPr>
            <a:r>
              <a:rPr lang="en-US" sz="1000">
                <a:latin typeface="CG Times" charset="0"/>
                <a:ea typeface="ＭＳ Ｐゴシック" charset="0"/>
                <a:cs typeface="ＭＳ Ｐゴシック" charset="0"/>
              </a:rPr>
              <a:t>The instructors reveals the items on the slide after eliciting responses from the students. The instructor may ask a student to recall the most common cause of shock in the injured patient, emphasizing the need to identify and stop the hemorrhage by the most direct and simplest means available while avoiding blind clamping and applying a tourniquet. These might include direct pressure to control external hemorrhage, reducing pelvic volume, and splinting fractures.</a:t>
            </a:r>
          </a:p>
          <a:p>
            <a:pPr eaLnBrk="1" hangingPunct="1">
              <a:tabLst>
                <a:tab pos="457200" algn="l"/>
              </a:tabLst>
            </a:pPr>
            <a:r>
              <a:rPr lang="en-US" sz="1000">
                <a:latin typeface="CG Times" charset="0"/>
                <a:ea typeface="ＭＳ Ｐゴシック" charset="0"/>
                <a:cs typeface="ＭＳ Ｐゴシック" charset="0"/>
              </a:rPr>
              <a:t>Students’ responses to this question also should include controlling hemorrhage with operative intervention, eg, celiotomy and/or thoracotomy. </a:t>
            </a:r>
          </a:p>
          <a:p>
            <a:pPr eaLnBrk="1" hangingPunct="1">
              <a:tabLst>
                <a:tab pos="457200" algn="l"/>
              </a:tabLst>
            </a:pPr>
            <a:r>
              <a:rPr lang="en-US" sz="1000">
                <a:latin typeface="CG Times" charset="0"/>
                <a:ea typeface="ＭＳ Ｐゴシック" charset="0"/>
                <a:cs typeface="ＭＳ Ｐゴシック" charset="0"/>
              </a:rPr>
              <a:t>The “stop the bleeding!” sign spirals in from the top left with the first mouse click.  Each graphic appears with a click of the mouse with the corresponding text in this sequence: (2) direct pressure, (3) operation, (4) reduce pelvic volume, and (5) splint fractures.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2EEC45F-3A09-2D42-8A30-94F2013CFFE1}" type="slidenum">
              <a:rPr lang="it-IT" sz="1200"/>
              <a:pPr/>
              <a:t>32</a:t>
            </a:fld>
            <a:endParaRPr lang="it-IT"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it-IT">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Priorità nella somministrazione di</a:t>
            </a:r>
            <a:r>
              <a:rPr lang="it-IT" baseline="0" dirty="0" smtClean="0"/>
              <a:t> sangue ed emoderivati</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37</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IR </a:t>
            </a:r>
            <a:r>
              <a:rPr lang="it-IT" dirty="0" err="1" smtClean="0"/>
              <a:t>radiiologia</a:t>
            </a:r>
            <a:r>
              <a:rPr lang="it-IT" dirty="0" smtClean="0"/>
              <a:t> interventistica</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39</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2AE69-4BA7-45F5-B287-5DA074F70D21}" type="slidenum">
              <a:rPr lang="it-IT">
                <a:solidFill>
                  <a:prstClr val="white"/>
                </a:solidFill>
              </a:rPr>
              <a:pPr/>
              <a:t>43</a:t>
            </a:fld>
            <a:endParaRPr lang="it-IT">
              <a:solidFill>
                <a:prstClr val="white"/>
              </a:solidFill>
            </a:endParaRPr>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Nopn</a:t>
            </a:r>
            <a:r>
              <a:rPr lang="it-IT" dirty="0" smtClean="0"/>
              <a:t> solo </a:t>
            </a:r>
            <a:r>
              <a:rPr lang="it-IT" dirty="0" err="1" smtClean="0"/>
              <a:t>effettop</a:t>
            </a:r>
            <a:r>
              <a:rPr lang="it-IT" dirty="0" smtClean="0"/>
              <a:t> di </a:t>
            </a:r>
            <a:r>
              <a:rPr lang="it-IT" dirty="0" err="1" smtClean="0"/>
              <a:t>emodiluizione</a:t>
            </a:r>
            <a:r>
              <a:rPr lang="it-IT" dirty="0" smtClean="0"/>
              <a:t> ma </a:t>
            </a:r>
            <a:r>
              <a:rPr lang="it-IT" dirty="0" err="1" smtClean="0"/>
              <a:t>caratterstica</a:t>
            </a:r>
            <a:r>
              <a:rPr lang="it-IT" dirty="0" smtClean="0"/>
              <a:t> del </a:t>
            </a:r>
            <a:r>
              <a:rPr lang="it-IT" dirty="0" err="1" smtClean="0"/>
              <a:t>politrauma</a:t>
            </a:r>
            <a:r>
              <a:rPr lang="it-IT" dirty="0" smtClean="0"/>
              <a:t> che insorge precocemente ed è alimentata dalla triade del trauma. </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solidFill>
                  <a:prstClr val="black"/>
                </a:solidFill>
              </a:rPr>
              <a:pPr/>
              <a:t>55</a:t>
            </a:fld>
            <a:endParaRPr lang="it-IT">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PICS : </a:t>
            </a:r>
            <a:r>
              <a:rPr lang="it-IT" dirty="0" err="1" smtClean="0"/>
              <a:t>persisten</a:t>
            </a:r>
            <a:r>
              <a:rPr lang="it-IT" baseline="0" dirty="0" smtClean="0"/>
              <a:t> </a:t>
            </a:r>
            <a:r>
              <a:rPr lang="it-IT" baseline="0" dirty="0" err="1" smtClean="0"/>
              <a:t>immunological</a:t>
            </a:r>
            <a:r>
              <a:rPr lang="it-IT" baseline="0" dirty="0" smtClean="0"/>
              <a:t> </a:t>
            </a:r>
            <a:r>
              <a:rPr lang="it-IT" baseline="0" dirty="0" err="1" smtClean="0"/>
              <a:t>catabolic</a:t>
            </a:r>
            <a:r>
              <a:rPr lang="it-IT" baseline="0" dirty="0" smtClean="0"/>
              <a:t> </a:t>
            </a:r>
            <a:r>
              <a:rPr lang="it-IT" baseline="0" dirty="0" err="1" smtClean="0"/>
              <a:t>syndrome</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67</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Ma il fattore più significativo fra i fattori che condizionano la mortalità è lo shock al ricovero </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68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Era giusta la visione del 1983 sulle cause principali di morte immediata.</a:t>
            </a:r>
            <a:r>
              <a:rPr lang="it-IT" baseline="0" dirty="0" smtClean="0"/>
              <a:t> Quindi interesse su migliore </a:t>
            </a:r>
            <a:r>
              <a:rPr lang="it-IT" baseline="0" dirty="0" err="1" smtClean="0"/>
              <a:t>trattamenta</a:t>
            </a:r>
            <a:r>
              <a:rPr lang="it-IT" baseline="0" dirty="0" smtClean="0"/>
              <a:t> trauma cranico e shock emorragico</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Più </a:t>
            </a:r>
            <a:r>
              <a:rPr lang="it-IT" dirty="0" err="1" smtClean="0"/>
              <a:t>procoagulazione</a:t>
            </a:r>
            <a:r>
              <a:rPr lang="it-IT" dirty="0" smtClean="0"/>
              <a:t> e più </a:t>
            </a:r>
            <a:r>
              <a:rPr lang="it-IT" dirty="0" err="1" smtClean="0"/>
              <a:t>fibrinolisi=</a:t>
            </a:r>
            <a:r>
              <a:rPr lang="it-IT" dirty="0" smtClean="0"/>
              <a:t> più infezioni</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71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73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Era giusta la visione del 1983 sulle cause principali di morte immediata.</a:t>
            </a:r>
            <a:r>
              <a:rPr lang="it-IT" baseline="0" dirty="0" smtClean="0"/>
              <a:t> Quindi interesse su migliore </a:t>
            </a:r>
            <a:r>
              <a:rPr lang="it-IT" baseline="0" dirty="0" err="1" smtClean="0"/>
              <a:t>trattamenta</a:t>
            </a:r>
            <a:r>
              <a:rPr lang="it-IT" baseline="0" dirty="0" smtClean="0"/>
              <a:t> trauma cranico e shock emorragico</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Novità sulle terapie di seconda linea: craniectomia </a:t>
            </a:r>
            <a:r>
              <a:rPr lang="it-IT" dirty="0" err="1" smtClean="0"/>
              <a:t>decompressiva</a:t>
            </a:r>
            <a:r>
              <a:rPr lang="it-IT" dirty="0" smtClean="0"/>
              <a:t>.</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craniectomia si</a:t>
            </a:r>
            <a:r>
              <a:rPr lang="it-IT" baseline="0" dirty="0" smtClean="0"/>
              <a:t> associa ad </a:t>
            </a:r>
            <a:r>
              <a:rPr lang="it-IT" baseline="0" dirty="0" err="1" smtClean="0"/>
              <a:t>outcome</a:t>
            </a:r>
            <a:r>
              <a:rPr lang="it-IT" baseline="0" dirty="0" smtClean="0"/>
              <a:t> peggiore rispetto al trattamento standard</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Si scopre il </a:t>
            </a:r>
            <a:r>
              <a:rPr lang="it-IT" dirty="0" err="1" smtClean="0"/>
              <a:t>bias</a:t>
            </a:r>
            <a:r>
              <a:rPr lang="it-IT" dirty="0" smtClean="0"/>
              <a:t> : sono stati selezionati anche pazienti con </a:t>
            </a:r>
            <a:r>
              <a:rPr lang="it-IT" dirty="0" err="1" smtClean="0"/>
              <a:t>ipeertensione</a:t>
            </a:r>
            <a:r>
              <a:rPr lang="it-IT" dirty="0" smtClean="0"/>
              <a:t> transitorie e non particolarmente grave (20</a:t>
            </a:r>
            <a:r>
              <a:rPr lang="it-IT" baseline="0" dirty="0" smtClean="0"/>
              <a:t> per 15 min) </a:t>
            </a:r>
            <a:r>
              <a:rPr lang="it-IT" dirty="0" smtClean="0"/>
              <a:t>per cui non poteva emergere un vero beneficio</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10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Era giusta la visione del 1983 sulle cause principali di morte immediata.</a:t>
            </a:r>
            <a:r>
              <a:rPr lang="it-IT" baseline="0" dirty="0" smtClean="0"/>
              <a:t> Quindi interesse su migliore </a:t>
            </a:r>
            <a:r>
              <a:rPr lang="it-IT" baseline="0" dirty="0" err="1" smtClean="0"/>
              <a:t>trattamenta</a:t>
            </a:r>
            <a:r>
              <a:rPr lang="it-IT" baseline="0" dirty="0" smtClean="0"/>
              <a:t> trauma cranico e shock emorragico</a:t>
            </a:r>
            <a:endParaRPr lang="it-IT" dirty="0"/>
          </a:p>
        </p:txBody>
      </p:sp>
      <p:sp>
        <p:nvSpPr>
          <p:cNvPr id="4" name="Segnaposto numero diapositiva 3"/>
          <p:cNvSpPr>
            <a:spLocks noGrp="1"/>
          </p:cNvSpPr>
          <p:nvPr>
            <p:ph type="sldNum" sz="quarter" idx="10"/>
          </p:nvPr>
        </p:nvSpPr>
        <p:spPr/>
        <p:txBody>
          <a:bodyPr/>
          <a:lstStyle/>
          <a:p>
            <a:fld id="{764DC586-9163-A048-8C73-A5B5A13A7DA7}" type="slidenum">
              <a:rPr lang="it-IT" smtClean="0"/>
              <a:pPr/>
              <a:t>12</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40A7B-091E-4265-9BB9-82493F071A22}" type="slidenum">
              <a:rPr lang="it-IT"/>
              <a:pPr/>
              <a:t>17</a:t>
            </a:fld>
            <a:endParaRPr lang="it-IT"/>
          </a:p>
        </p:txBody>
      </p:sp>
      <p:sp>
        <p:nvSpPr>
          <p:cNvPr id="329730" name="Rectangle 2"/>
          <p:cNvSpPr>
            <a:spLocks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8708E-CC3C-4DFD-AED4-22E28C897230}" type="slidenum">
              <a:rPr lang="it-IT">
                <a:solidFill>
                  <a:prstClr val="white"/>
                </a:solidFill>
              </a:rPr>
              <a:pPr/>
              <a:t>18</a:t>
            </a:fld>
            <a:endParaRPr lang="it-IT">
              <a:solidFill>
                <a:prstClr val="white"/>
              </a:solidFill>
            </a:endParaRPr>
          </a:p>
        </p:txBody>
      </p:sp>
      <p:sp>
        <p:nvSpPr>
          <p:cNvPr id="336898" name="Rectangle 2"/>
          <p:cNvSpPr>
            <a:spLocks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F78C295-C94F-4B48-A8B3-921067E10350}" type="datetimeFigureOut">
              <a:rPr lang="it-IT"/>
              <a:pPr/>
              <a:t>29/11/2014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F78C295-C94F-4B48-A8B3-921067E10350}" type="datetimeFigureOut">
              <a:rPr lang="it-IT"/>
              <a:pPr/>
              <a:t>29/11/2014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B4FC746-D278-412C-91C2-279CAE1CB49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F8DDC38E-DA74-444A-B6DC-CA082077D247}"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DCAE1403-894E-4261-A777-0408DAB918ED}"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97E90128-6301-4998-A41B-62039159F4B8}"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1C06A7E4-CFBA-439E-A548-B72028D69417}"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A9D2E3A0-1520-404B-81D6-F780285132C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AE40C17F-90C0-4492-BFE7-CDA83C0BF37C}"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47C4B7D5-4221-45B7-8032-887C1120E02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59F88145-BA26-4EC3-9E98-33D899C7C688}"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CEE940A6-265A-41DC-BDEA-E1E8C88878DC}"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F78C295-C94F-4B48-A8B3-921067E10350}" type="datetimeFigureOut">
              <a:rPr lang="it-IT"/>
              <a:pPr/>
              <a:t>29/11/2014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5BEF18F-133A-44DF-9904-CE52CD287B18}"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2186D177-CE58-4BCF-86E9-CE29FEF7101A}"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67D45CD-2791-48F5-A0EC-071924124F3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222F1468-C533-46F3-BF47-641C374532AF}"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5B6AC51A-9BC3-43FA-B112-3787C3924BB3}"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F7C609DC-C7AF-4163-8A1C-E7980CD02FD5}"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4980CDBC-FA53-4766-BBE8-EAC386CC4AC5}"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1D6BDCA9-0AFC-42A0-B250-267B3778E816}"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70B25C3C-B690-4CCE-8330-66F141F6C3E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0A0CD05-8094-47B1-A824-954A8ED58A97}"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stile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9D21D778-B565-4D7E-94D7-64010A445B68}" type="datetimeFigureOut">
              <a:rPr lang="en-US" smtClean="0">
                <a:solidFill>
                  <a:prstClr val="black">
                    <a:lumMod val="65000"/>
                    <a:lumOff val="35000"/>
                  </a:prstClr>
                </a:solidFill>
              </a:rPr>
              <a:pPr/>
              <a:t>11/29/2014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2C6B1FF6-39B9-40F5-8B67-33C6354A3D4F}" type="slidenum">
              <a:rPr lang="en-US" smtClean="0">
                <a:solidFill>
                  <a:prstClr val="black">
                    <a:lumMod val="65000"/>
                    <a:lumOff val="35000"/>
                  </a:prstClr>
                </a:solidFill>
              </a:rPr>
              <a:pPr/>
              <a:t>‹N›</a:t>
            </a:fld>
            <a:endParaRPr lang="en-US" dirty="0">
              <a:solidFill>
                <a:srgbClr val="E68422">
                  <a:shade val="75000"/>
                </a:srgb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50730173-EB9F-408E-A8DF-0ABE0824152E}"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endParaRPr lang="it-IT"/>
          </a:p>
        </p:txBody>
      </p:sp>
      <p:sp>
        <p:nvSpPr>
          <p:cNvPr id="4" name="Segnaposto data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a:xfrm>
            <a:off x="6553200" y="6248400"/>
            <a:ext cx="1905000" cy="457200"/>
          </a:xfrm>
        </p:spPr>
        <p:txBody>
          <a:bodyPr/>
          <a:lstStyle>
            <a:lvl1pPr>
              <a:defRPr/>
            </a:lvl1pPr>
          </a:lstStyle>
          <a:p>
            <a:fld id="{B50F878C-E038-4301-A590-7193EA817AC3}"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B797B126-710B-42F8-B7A4-B1078D6D05A1}"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C8F1C758-6506-4B6F-A5C7-A198DD7B77B0}"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12B9A348-3C32-48A8-94AF-B00F4671A796}"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72048218-647B-45BE-A09E-824C7C6FC904}"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FFFF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00"/>
              </a:solidFill>
            </a:endParaRPr>
          </a:p>
        </p:txBody>
      </p:sp>
      <p:sp>
        <p:nvSpPr>
          <p:cNvPr id="7" name="Segnaposto numero diapositiva 6"/>
          <p:cNvSpPr>
            <a:spLocks noGrp="1"/>
          </p:cNvSpPr>
          <p:nvPr>
            <p:ph type="sldNum" sz="quarter" idx="12"/>
          </p:nvPr>
        </p:nvSpPr>
        <p:spPr/>
        <p:txBody>
          <a:bodyPr/>
          <a:lstStyle>
            <a:lvl1pPr>
              <a:defRPr/>
            </a:lvl1pPr>
          </a:lstStyle>
          <a:p>
            <a:fld id="{5BE367B1-C2CD-4097-B199-41B4146F2795}"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FFFF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FFFF00"/>
              </a:solidFill>
            </a:endParaRPr>
          </a:p>
        </p:txBody>
      </p:sp>
      <p:sp>
        <p:nvSpPr>
          <p:cNvPr id="9" name="Segnaposto numero diapositiva 8"/>
          <p:cNvSpPr>
            <a:spLocks noGrp="1"/>
          </p:cNvSpPr>
          <p:nvPr>
            <p:ph type="sldNum" sz="quarter" idx="12"/>
          </p:nvPr>
        </p:nvSpPr>
        <p:spPr/>
        <p:txBody>
          <a:bodyPr/>
          <a:lstStyle>
            <a:lvl1pPr>
              <a:defRPr/>
            </a:lvl1pPr>
          </a:lstStyle>
          <a:p>
            <a:fld id="{69112D71-DD60-4C40-B403-CFA44F98F4E0}"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FFFF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FFFF00"/>
              </a:solidFill>
            </a:endParaRPr>
          </a:p>
        </p:txBody>
      </p:sp>
      <p:sp>
        <p:nvSpPr>
          <p:cNvPr id="5" name="Segnaposto numero diapositiva 4"/>
          <p:cNvSpPr>
            <a:spLocks noGrp="1"/>
          </p:cNvSpPr>
          <p:nvPr>
            <p:ph type="sldNum" sz="quarter" idx="12"/>
          </p:nvPr>
        </p:nvSpPr>
        <p:spPr/>
        <p:txBody>
          <a:bodyPr/>
          <a:lstStyle>
            <a:lvl1pPr>
              <a:defRPr/>
            </a:lvl1pPr>
          </a:lstStyle>
          <a:p>
            <a:fld id="{C8549442-EC8E-44C6-AC4F-129F334952B4}"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FFFF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FFFF00"/>
              </a:solidFill>
            </a:endParaRPr>
          </a:p>
        </p:txBody>
      </p:sp>
      <p:sp>
        <p:nvSpPr>
          <p:cNvPr id="4" name="Segnaposto numero diapositiva 3"/>
          <p:cNvSpPr>
            <a:spLocks noGrp="1"/>
          </p:cNvSpPr>
          <p:nvPr>
            <p:ph type="sldNum" sz="quarter" idx="12"/>
          </p:nvPr>
        </p:nvSpPr>
        <p:spPr/>
        <p:txBody>
          <a:bodyPr/>
          <a:lstStyle>
            <a:lvl1pPr>
              <a:defRPr/>
            </a:lvl1pPr>
          </a:lstStyle>
          <a:p>
            <a:fld id="{514E4050-2791-45C6-AE73-46AA7827579B}"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00"/>
              </a:solidFill>
            </a:endParaRPr>
          </a:p>
        </p:txBody>
      </p:sp>
      <p:sp>
        <p:nvSpPr>
          <p:cNvPr id="7" name="Segnaposto numero diapositiva 6"/>
          <p:cNvSpPr>
            <a:spLocks noGrp="1"/>
          </p:cNvSpPr>
          <p:nvPr>
            <p:ph type="sldNum" sz="quarter" idx="12"/>
          </p:nvPr>
        </p:nvSpPr>
        <p:spPr/>
        <p:txBody>
          <a:bodyPr/>
          <a:lstStyle>
            <a:lvl1pPr>
              <a:defRPr/>
            </a:lvl1pPr>
          </a:lstStyle>
          <a:p>
            <a:fld id="{FA683D14-B6ED-4F19-8D57-1D04DA4AC31B}"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00"/>
              </a:solidFill>
            </a:endParaRPr>
          </a:p>
        </p:txBody>
      </p:sp>
      <p:sp>
        <p:nvSpPr>
          <p:cNvPr id="7" name="Segnaposto numero diapositiva 6"/>
          <p:cNvSpPr>
            <a:spLocks noGrp="1"/>
          </p:cNvSpPr>
          <p:nvPr>
            <p:ph type="sldNum" sz="quarter" idx="12"/>
          </p:nvPr>
        </p:nvSpPr>
        <p:spPr/>
        <p:txBody>
          <a:bodyPr/>
          <a:lstStyle>
            <a:lvl1pPr>
              <a:defRPr/>
            </a:lvl1pPr>
          </a:lstStyle>
          <a:p>
            <a:fld id="{B85D3AF4-F43E-4E66-A874-1D3B9B8EC9CB}"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8ADBB413-36D5-4951-A712-65B5CEB2EE44}"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5A041DDC-D195-48B1-88C0-3A5B5A4A5B03}"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C8F1C758-6506-4B6F-A5C7-A198DD7B77B0}"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12B9A348-3C32-48A8-94AF-B00F4671A796}"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72048218-647B-45BE-A09E-824C7C6FC904}"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FFFF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00"/>
              </a:solidFill>
            </a:endParaRPr>
          </a:p>
        </p:txBody>
      </p:sp>
      <p:sp>
        <p:nvSpPr>
          <p:cNvPr id="7" name="Segnaposto numero diapositiva 6"/>
          <p:cNvSpPr>
            <a:spLocks noGrp="1"/>
          </p:cNvSpPr>
          <p:nvPr>
            <p:ph type="sldNum" sz="quarter" idx="12"/>
          </p:nvPr>
        </p:nvSpPr>
        <p:spPr/>
        <p:txBody>
          <a:bodyPr/>
          <a:lstStyle>
            <a:lvl1pPr>
              <a:defRPr/>
            </a:lvl1pPr>
          </a:lstStyle>
          <a:p>
            <a:fld id="{5BE367B1-C2CD-4097-B199-41B4146F2795}"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FFFF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FFFF00"/>
              </a:solidFill>
            </a:endParaRPr>
          </a:p>
        </p:txBody>
      </p:sp>
      <p:sp>
        <p:nvSpPr>
          <p:cNvPr id="9" name="Segnaposto numero diapositiva 8"/>
          <p:cNvSpPr>
            <a:spLocks noGrp="1"/>
          </p:cNvSpPr>
          <p:nvPr>
            <p:ph type="sldNum" sz="quarter" idx="12"/>
          </p:nvPr>
        </p:nvSpPr>
        <p:spPr/>
        <p:txBody>
          <a:bodyPr/>
          <a:lstStyle>
            <a:lvl1pPr>
              <a:defRPr/>
            </a:lvl1pPr>
          </a:lstStyle>
          <a:p>
            <a:fld id="{69112D71-DD60-4C40-B403-CFA44F98F4E0}"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FFFF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FFFF00"/>
              </a:solidFill>
            </a:endParaRPr>
          </a:p>
        </p:txBody>
      </p:sp>
      <p:sp>
        <p:nvSpPr>
          <p:cNvPr id="5" name="Segnaposto numero diapositiva 4"/>
          <p:cNvSpPr>
            <a:spLocks noGrp="1"/>
          </p:cNvSpPr>
          <p:nvPr>
            <p:ph type="sldNum" sz="quarter" idx="12"/>
          </p:nvPr>
        </p:nvSpPr>
        <p:spPr/>
        <p:txBody>
          <a:bodyPr/>
          <a:lstStyle>
            <a:lvl1pPr>
              <a:defRPr/>
            </a:lvl1pPr>
          </a:lstStyle>
          <a:p>
            <a:fld id="{C8549442-EC8E-44C6-AC4F-129F334952B4}"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9D21D778-B565-4D7E-94D7-64010A445B68}" type="datetimeFigureOut">
              <a:rPr lang="en-US" smtClean="0">
                <a:solidFill>
                  <a:prstClr val="black">
                    <a:lumMod val="65000"/>
                    <a:lumOff val="35000"/>
                  </a:prstClr>
                </a:solidFill>
              </a:rPr>
              <a:pPr/>
              <a:t>11/29/2014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C6B1FF6-39B9-40F5-8B67-33C6354A3D4F}" type="slidenum">
              <a:rPr lang="en-US" smtClean="0">
                <a:solidFill>
                  <a:prstClr val="black">
                    <a:lumMod val="65000"/>
                    <a:lumOff val="35000"/>
                  </a:prstClr>
                </a:solidFill>
              </a:rPr>
              <a:pPr/>
              <a:t>‹N›</a:t>
            </a:fld>
            <a:endParaRPr lang="en-US" dirty="0">
              <a:solidFill>
                <a:srgbClr val="E68422">
                  <a:shade val="75000"/>
                </a:srgb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FFFF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FFFF00"/>
              </a:solidFill>
            </a:endParaRPr>
          </a:p>
        </p:txBody>
      </p:sp>
      <p:sp>
        <p:nvSpPr>
          <p:cNvPr id="4" name="Segnaposto numero diapositiva 3"/>
          <p:cNvSpPr>
            <a:spLocks noGrp="1"/>
          </p:cNvSpPr>
          <p:nvPr>
            <p:ph type="sldNum" sz="quarter" idx="12"/>
          </p:nvPr>
        </p:nvSpPr>
        <p:spPr/>
        <p:txBody>
          <a:bodyPr/>
          <a:lstStyle>
            <a:lvl1pPr>
              <a:defRPr/>
            </a:lvl1pPr>
          </a:lstStyle>
          <a:p>
            <a:fld id="{514E4050-2791-45C6-AE73-46AA7827579B}"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00"/>
              </a:solidFill>
            </a:endParaRPr>
          </a:p>
        </p:txBody>
      </p:sp>
      <p:sp>
        <p:nvSpPr>
          <p:cNvPr id="7" name="Segnaposto numero diapositiva 6"/>
          <p:cNvSpPr>
            <a:spLocks noGrp="1"/>
          </p:cNvSpPr>
          <p:nvPr>
            <p:ph type="sldNum" sz="quarter" idx="12"/>
          </p:nvPr>
        </p:nvSpPr>
        <p:spPr/>
        <p:txBody>
          <a:bodyPr/>
          <a:lstStyle>
            <a:lvl1pPr>
              <a:defRPr/>
            </a:lvl1pPr>
          </a:lstStyle>
          <a:p>
            <a:fld id="{FA683D14-B6ED-4F19-8D57-1D04DA4AC31B}"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00"/>
              </a:solidFill>
            </a:endParaRPr>
          </a:p>
        </p:txBody>
      </p:sp>
      <p:sp>
        <p:nvSpPr>
          <p:cNvPr id="7" name="Segnaposto numero diapositiva 6"/>
          <p:cNvSpPr>
            <a:spLocks noGrp="1"/>
          </p:cNvSpPr>
          <p:nvPr>
            <p:ph type="sldNum" sz="quarter" idx="12"/>
          </p:nvPr>
        </p:nvSpPr>
        <p:spPr/>
        <p:txBody>
          <a:bodyPr/>
          <a:lstStyle>
            <a:lvl1pPr>
              <a:defRPr/>
            </a:lvl1pPr>
          </a:lstStyle>
          <a:p>
            <a:fld id="{B85D3AF4-F43E-4E66-A874-1D3B9B8EC9CB}"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8ADBB413-36D5-4951-A712-65B5CEB2EE44}"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5A041DDC-D195-48B1-88C0-3A5B5A4A5B03}"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C8F1C758-6506-4B6F-A5C7-A198DD7B77B0}"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12B9A348-3C32-48A8-94AF-B00F4671A796}"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72048218-647B-45BE-A09E-824C7C6FC904}"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FFFF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00"/>
              </a:solidFill>
            </a:endParaRPr>
          </a:p>
        </p:txBody>
      </p:sp>
      <p:sp>
        <p:nvSpPr>
          <p:cNvPr id="7" name="Segnaposto numero diapositiva 6"/>
          <p:cNvSpPr>
            <a:spLocks noGrp="1"/>
          </p:cNvSpPr>
          <p:nvPr>
            <p:ph type="sldNum" sz="quarter" idx="12"/>
          </p:nvPr>
        </p:nvSpPr>
        <p:spPr/>
        <p:txBody>
          <a:bodyPr/>
          <a:lstStyle>
            <a:lvl1pPr>
              <a:defRPr/>
            </a:lvl1pPr>
          </a:lstStyle>
          <a:p>
            <a:fld id="{5BE367B1-C2CD-4097-B199-41B4146F2795}"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FFFF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FFFF00"/>
              </a:solidFill>
            </a:endParaRPr>
          </a:p>
        </p:txBody>
      </p:sp>
      <p:sp>
        <p:nvSpPr>
          <p:cNvPr id="9" name="Segnaposto numero diapositiva 8"/>
          <p:cNvSpPr>
            <a:spLocks noGrp="1"/>
          </p:cNvSpPr>
          <p:nvPr>
            <p:ph type="sldNum" sz="quarter" idx="12"/>
          </p:nvPr>
        </p:nvSpPr>
        <p:spPr/>
        <p:txBody>
          <a:bodyPr/>
          <a:lstStyle>
            <a:lvl1pPr>
              <a:defRPr/>
            </a:lvl1pPr>
          </a:lstStyle>
          <a:p>
            <a:fld id="{69112D71-DD60-4C40-B403-CFA44F98F4E0}"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FFFF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FFFF00"/>
              </a:solidFill>
            </a:endParaRPr>
          </a:p>
        </p:txBody>
      </p:sp>
      <p:sp>
        <p:nvSpPr>
          <p:cNvPr id="5" name="Segnaposto numero diapositiva 4"/>
          <p:cNvSpPr>
            <a:spLocks noGrp="1"/>
          </p:cNvSpPr>
          <p:nvPr>
            <p:ph type="sldNum" sz="quarter" idx="12"/>
          </p:nvPr>
        </p:nvSpPr>
        <p:spPr/>
        <p:txBody>
          <a:bodyPr/>
          <a:lstStyle>
            <a:lvl1pPr>
              <a:defRPr/>
            </a:lvl1pPr>
          </a:lstStyle>
          <a:p>
            <a:fld id="{C8549442-EC8E-44C6-AC4F-129F334952B4}"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FFFF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FFFF00"/>
              </a:solidFill>
            </a:endParaRPr>
          </a:p>
        </p:txBody>
      </p:sp>
      <p:sp>
        <p:nvSpPr>
          <p:cNvPr id="4" name="Segnaposto numero diapositiva 3"/>
          <p:cNvSpPr>
            <a:spLocks noGrp="1"/>
          </p:cNvSpPr>
          <p:nvPr>
            <p:ph type="sldNum" sz="quarter" idx="12"/>
          </p:nvPr>
        </p:nvSpPr>
        <p:spPr/>
        <p:txBody>
          <a:bodyPr/>
          <a:lstStyle>
            <a:lvl1pPr>
              <a:defRPr/>
            </a:lvl1pPr>
          </a:lstStyle>
          <a:p>
            <a:fld id="{514E4050-2791-45C6-AE73-46AA7827579B}"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00"/>
              </a:solidFill>
            </a:endParaRPr>
          </a:p>
        </p:txBody>
      </p:sp>
      <p:sp>
        <p:nvSpPr>
          <p:cNvPr id="7" name="Segnaposto numero diapositiva 6"/>
          <p:cNvSpPr>
            <a:spLocks noGrp="1"/>
          </p:cNvSpPr>
          <p:nvPr>
            <p:ph type="sldNum" sz="quarter" idx="12"/>
          </p:nvPr>
        </p:nvSpPr>
        <p:spPr/>
        <p:txBody>
          <a:bodyPr/>
          <a:lstStyle>
            <a:lvl1pPr>
              <a:defRPr/>
            </a:lvl1pPr>
          </a:lstStyle>
          <a:p>
            <a:fld id="{FA683D14-B6ED-4F19-8D57-1D04DA4AC31B}"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FFFF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00"/>
              </a:solidFill>
            </a:endParaRPr>
          </a:p>
        </p:txBody>
      </p:sp>
      <p:sp>
        <p:nvSpPr>
          <p:cNvPr id="7" name="Segnaposto numero diapositiva 6"/>
          <p:cNvSpPr>
            <a:spLocks noGrp="1"/>
          </p:cNvSpPr>
          <p:nvPr>
            <p:ph type="sldNum" sz="quarter" idx="12"/>
          </p:nvPr>
        </p:nvSpPr>
        <p:spPr/>
        <p:txBody>
          <a:bodyPr/>
          <a:lstStyle>
            <a:lvl1pPr>
              <a:defRPr/>
            </a:lvl1pPr>
          </a:lstStyle>
          <a:p>
            <a:fld id="{B85D3AF4-F43E-4E66-A874-1D3B9B8EC9CB}"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8ADBB413-36D5-4951-A712-65B5CEB2EE44}"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FFFF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00"/>
              </a:solidFill>
            </a:endParaRPr>
          </a:p>
        </p:txBody>
      </p:sp>
      <p:sp>
        <p:nvSpPr>
          <p:cNvPr id="6" name="Segnaposto numero diapositiva 5"/>
          <p:cNvSpPr>
            <a:spLocks noGrp="1"/>
          </p:cNvSpPr>
          <p:nvPr>
            <p:ph type="sldNum" sz="quarter" idx="12"/>
          </p:nvPr>
        </p:nvSpPr>
        <p:spPr/>
        <p:txBody>
          <a:bodyPr/>
          <a:lstStyle>
            <a:lvl1pPr>
              <a:defRPr/>
            </a:lvl1pPr>
          </a:lstStyle>
          <a:p>
            <a:fld id="{5A041DDC-D195-48B1-88C0-3A5B5A4A5B03}" type="slidenum">
              <a:rPr lang="it-IT">
                <a:solidFill>
                  <a:srgbClr val="FFFF00"/>
                </a:solidFill>
              </a:rPr>
              <a:pPr/>
              <a:t>‹N›</a:t>
            </a:fld>
            <a:endParaRPr lang="it-IT">
              <a:solidFill>
                <a:srgbClr val="FFFF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it-IT">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it-IT">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it-IT">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stile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F78C295-C94F-4B48-A8B3-921067E10350}" type="datetimeFigureOut">
              <a:rPr lang="it-IT"/>
              <a:pPr/>
              <a:t>29/11/2014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stile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Media">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457200" y="1981200"/>
            <a:ext cx="4038600" cy="3886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risorsa multimediale 3"/>
          <p:cNvSpPr>
            <a:spLocks noGrp="1"/>
          </p:cNvSpPr>
          <p:nvPr>
            <p:ph type="media" sz="half" idx="2"/>
          </p:nvPr>
        </p:nvSpPr>
        <p:spPr>
          <a:xfrm>
            <a:off x="4648200" y="1981200"/>
            <a:ext cx="4038600" cy="3886200"/>
          </a:xfrm>
        </p:spPr>
        <p:txBody>
          <a:bodyPr/>
          <a:lstStyle/>
          <a:p>
            <a:pPr lvl="0"/>
            <a:endParaRPr lang="it-IT" noProof="0"/>
          </a:p>
        </p:txBody>
      </p:sp>
      <p:sp>
        <p:nvSpPr>
          <p:cNvPr id="5" name="Rectangle 2"/>
          <p:cNvSpPr>
            <a:spLocks noGrp="1" noChangeArrowheads="1"/>
          </p:cNvSpPr>
          <p:nvPr>
            <p:ph type="ftr" sz="quarter" idx="10"/>
          </p:nvPr>
        </p:nvSpPr>
        <p:spPr/>
        <p:txBody>
          <a:bodyPr/>
          <a:lstStyle>
            <a:lvl1pPr>
              <a:defRPr/>
            </a:lvl1pPr>
          </a:lstStyle>
          <a:p>
            <a:endParaRPr lang="it-IT">
              <a:solidFill>
                <a:prstClr val="black">
                  <a:lumMod val="65000"/>
                  <a:lumOff val="35000"/>
                </a:prstClr>
              </a:solidFill>
            </a:endParaRPr>
          </a:p>
        </p:txBody>
      </p:sp>
      <p:sp>
        <p:nvSpPr>
          <p:cNvPr id="6" name="Rectangle 3"/>
          <p:cNvSpPr>
            <a:spLocks noGrp="1" noChangeArrowheads="1"/>
          </p:cNvSpPr>
          <p:nvPr>
            <p:ph type="sldNum" sz="quarter" idx="11"/>
          </p:nvPr>
        </p:nvSpPr>
        <p:spPr/>
        <p:txBody>
          <a:bodyPr/>
          <a:lstStyle>
            <a:lvl1pPr>
              <a:defRPr/>
            </a:lvl1pPr>
          </a:lstStyle>
          <a:p>
            <a:fld id="{C99C3920-CD7C-2241-8442-308645F10F3F}" type="slidenum">
              <a:rPr lang="it-IT">
                <a:solidFill>
                  <a:prstClr val="black">
                    <a:lumMod val="65000"/>
                    <a:lumOff val="35000"/>
                  </a:prstClr>
                </a:solidFill>
              </a:rPr>
              <a:pPr/>
              <a:t>‹N›</a:t>
            </a:fld>
            <a:endParaRPr lang="it-IT">
              <a:solidFill>
                <a:prstClr val="black">
                  <a:lumMod val="65000"/>
                  <a:lumOff val="35000"/>
                </a:prstClr>
              </a:solidFill>
            </a:endParaRPr>
          </a:p>
        </p:txBody>
      </p:sp>
      <p:sp>
        <p:nvSpPr>
          <p:cNvPr id="7" name="Rectangle 16"/>
          <p:cNvSpPr>
            <a:spLocks noGrp="1" noChangeArrowheads="1"/>
          </p:cNvSpPr>
          <p:nvPr>
            <p:ph type="dt" sz="half" idx="12"/>
          </p:nvPr>
        </p:nvSpPr>
        <p:spPr/>
        <p:txBody>
          <a:bodyPr/>
          <a:lstStyle>
            <a:lvl1pPr>
              <a:defRPr/>
            </a:lvl1pPr>
          </a:lstStyle>
          <a:p>
            <a:endParaRPr lang="it-IT">
              <a:solidFill>
                <a:prstClr val="black">
                  <a:lumMod val="65000"/>
                  <a:lumOff val="35000"/>
                </a:prstClr>
              </a:solidFill>
            </a:endParaRPr>
          </a:p>
        </p:txBody>
      </p:sp>
    </p:spTree>
    <p:extLst>
      <p:ext uri="{BB962C8B-B14F-4D97-AF65-F5344CB8AC3E}">
        <p14:creationId xmlns="" xmlns:p14="http://schemas.microsoft.com/office/powerpoint/2010/main" val="4051867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F78C295-C94F-4B48-A8B3-921067E10350}" type="datetimeFigureOut">
              <a:rPr lang="it-IT"/>
              <a:pPr/>
              <a:t>29/11/2014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F78C295-C94F-4B48-A8B3-921067E10350}" type="datetimeFigureOut">
              <a:rPr lang="it-IT"/>
              <a:pPr/>
              <a:t>29/11/2014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stile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9D21D778-B565-4D7E-94D7-64010A445B68}" type="datetimeFigureOut">
              <a:rPr lang="en-US" smtClean="0">
                <a:solidFill>
                  <a:prstClr val="black">
                    <a:lumMod val="65000"/>
                    <a:lumOff val="35000"/>
                  </a:prstClr>
                </a:solidFill>
              </a:rPr>
              <a:pPr/>
              <a:t>11/29/2014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2C6B1FF6-39B9-40F5-8B67-33C6354A3D4F}" type="slidenum">
              <a:rPr lang="en-US" smtClean="0">
                <a:solidFill>
                  <a:prstClr val="black">
                    <a:lumMod val="65000"/>
                    <a:lumOff val="35000"/>
                  </a:prstClr>
                </a:solidFill>
              </a:rPr>
              <a:pPr/>
              <a:t>‹N›</a:t>
            </a:fld>
            <a:endParaRPr lang="en-US" dirty="0">
              <a:solidFill>
                <a:srgbClr val="E68422">
                  <a:shade val="75000"/>
                </a:srgb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9D21D778-B565-4D7E-94D7-64010A445B68}" type="datetimeFigureOut">
              <a:rPr lang="en-US" smtClean="0">
                <a:solidFill>
                  <a:prstClr val="black">
                    <a:lumMod val="65000"/>
                    <a:lumOff val="35000"/>
                  </a:prstClr>
                </a:solidFill>
              </a:rPr>
              <a:pPr/>
              <a:t>11/29/2014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C6B1FF6-39B9-40F5-8B67-33C6354A3D4F}" type="slidenum">
              <a:rPr lang="en-US" smtClean="0">
                <a:solidFill>
                  <a:prstClr val="black">
                    <a:lumMod val="65000"/>
                    <a:lumOff val="35000"/>
                  </a:prstClr>
                </a:solidFill>
              </a:rPr>
              <a:pPr/>
              <a:t>‹N›</a:t>
            </a:fld>
            <a:endParaRPr lang="en-US" dirty="0">
              <a:solidFill>
                <a:srgbClr val="E68422">
                  <a:shade val="75000"/>
                </a:srgb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F78C295-C94F-4B48-A8B3-921067E10350}" type="datetimeFigureOut">
              <a:rPr lang="it-IT"/>
              <a:pPr/>
              <a:t>29/11/2014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it-IT">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it-IT">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it-IT">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stile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stile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Media">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457200" y="1981200"/>
            <a:ext cx="4038600" cy="3886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risorsa multimediale 3"/>
          <p:cNvSpPr>
            <a:spLocks noGrp="1"/>
          </p:cNvSpPr>
          <p:nvPr>
            <p:ph type="media" sz="half" idx="2"/>
          </p:nvPr>
        </p:nvSpPr>
        <p:spPr>
          <a:xfrm>
            <a:off x="4648200" y="1981200"/>
            <a:ext cx="4038600" cy="3886200"/>
          </a:xfrm>
        </p:spPr>
        <p:txBody>
          <a:bodyPr/>
          <a:lstStyle/>
          <a:p>
            <a:pPr lvl="0"/>
            <a:endParaRPr lang="it-IT" noProof="0"/>
          </a:p>
        </p:txBody>
      </p:sp>
      <p:sp>
        <p:nvSpPr>
          <p:cNvPr id="5" name="Rectangle 2"/>
          <p:cNvSpPr>
            <a:spLocks noGrp="1" noChangeArrowheads="1"/>
          </p:cNvSpPr>
          <p:nvPr>
            <p:ph type="ftr" sz="quarter" idx="10"/>
          </p:nvPr>
        </p:nvSpPr>
        <p:spPr/>
        <p:txBody>
          <a:bodyPr/>
          <a:lstStyle>
            <a:lvl1pPr>
              <a:defRPr/>
            </a:lvl1pPr>
          </a:lstStyle>
          <a:p>
            <a:endParaRPr lang="it-IT">
              <a:solidFill>
                <a:prstClr val="black">
                  <a:lumMod val="65000"/>
                  <a:lumOff val="35000"/>
                </a:prstClr>
              </a:solidFill>
            </a:endParaRPr>
          </a:p>
        </p:txBody>
      </p:sp>
      <p:sp>
        <p:nvSpPr>
          <p:cNvPr id="6" name="Rectangle 3"/>
          <p:cNvSpPr>
            <a:spLocks noGrp="1" noChangeArrowheads="1"/>
          </p:cNvSpPr>
          <p:nvPr>
            <p:ph type="sldNum" sz="quarter" idx="11"/>
          </p:nvPr>
        </p:nvSpPr>
        <p:spPr/>
        <p:txBody>
          <a:bodyPr/>
          <a:lstStyle>
            <a:lvl1pPr>
              <a:defRPr/>
            </a:lvl1pPr>
          </a:lstStyle>
          <a:p>
            <a:fld id="{C99C3920-CD7C-2241-8442-308645F10F3F}" type="slidenum">
              <a:rPr lang="it-IT">
                <a:solidFill>
                  <a:prstClr val="black">
                    <a:lumMod val="65000"/>
                    <a:lumOff val="35000"/>
                  </a:prstClr>
                </a:solidFill>
              </a:rPr>
              <a:pPr/>
              <a:t>‹N›</a:t>
            </a:fld>
            <a:endParaRPr lang="it-IT">
              <a:solidFill>
                <a:prstClr val="black">
                  <a:lumMod val="65000"/>
                  <a:lumOff val="35000"/>
                </a:prstClr>
              </a:solidFill>
            </a:endParaRPr>
          </a:p>
        </p:txBody>
      </p:sp>
      <p:sp>
        <p:nvSpPr>
          <p:cNvPr id="7" name="Rectangle 16"/>
          <p:cNvSpPr>
            <a:spLocks noGrp="1" noChangeArrowheads="1"/>
          </p:cNvSpPr>
          <p:nvPr>
            <p:ph type="dt" sz="half" idx="12"/>
          </p:nvPr>
        </p:nvSpPr>
        <p:spPr/>
        <p:txBody>
          <a:bodyPr/>
          <a:lstStyle>
            <a:lvl1pPr>
              <a:defRPr/>
            </a:lvl1pPr>
          </a:lstStyle>
          <a:p>
            <a:endParaRPr lang="it-IT">
              <a:solidFill>
                <a:prstClr val="black">
                  <a:lumMod val="65000"/>
                  <a:lumOff val="35000"/>
                </a:prstClr>
              </a:solidFill>
            </a:endParaRPr>
          </a:p>
        </p:txBody>
      </p:sp>
    </p:spTree>
    <p:extLst>
      <p:ext uri="{BB962C8B-B14F-4D97-AF65-F5344CB8AC3E}">
        <p14:creationId xmlns="" xmlns:p14="http://schemas.microsoft.com/office/powerpoint/2010/main" val="4051867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stile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9D21D778-B565-4D7E-94D7-64010A445B68}" type="datetimeFigureOut">
              <a:rPr lang="en-US" smtClean="0">
                <a:solidFill>
                  <a:prstClr val="black">
                    <a:lumMod val="65000"/>
                    <a:lumOff val="35000"/>
                  </a:prstClr>
                </a:solidFill>
              </a:rPr>
              <a:pPr/>
              <a:t>11/29/2014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2C6B1FF6-39B9-40F5-8B67-33C6354A3D4F}" type="slidenum">
              <a:rPr lang="en-US" smtClean="0">
                <a:solidFill>
                  <a:prstClr val="black">
                    <a:lumMod val="65000"/>
                    <a:lumOff val="35000"/>
                  </a:prstClr>
                </a:solidFill>
              </a:rPr>
              <a:pPr/>
              <a:t>‹N›</a:t>
            </a:fld>
            <a:endParaRPr lang="en-US" dirty="0">
              <a:solidFill>
                <a:srgbClr val="E68422">
                  <a:shade val="75000"/>
                </a:srgb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9F78C295-C94F-4B48-A8B3-921067E10350}" type="datetimeFigureOut">
              <a:rPr lang="it-IT"/>
              <a:pPr/>
              <a:t>29/11/2014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9D21D778-B565-4D7E-94D7-64010A445B68}" type="datetimeFigureOut">
              <a:rPr lang="en-US" smtClean="0">
                <a:solidFill>
                  <a:prstClr val="black">
                    <a:lumMod val="65000"/>
                    <a:lumOff val="35000"/>
                  </a:prstClr>
                </a:solidFill>
              </a:rPr>
              <a:pPr/>
              <a:t>11/29/2014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C6B1FF6-39B9-40F5-8B67-33C6354A3D4F}" type="slidenum">
              <a:rPr lang="en-US" smtClean="0">
                <a:solidFill>
                  <a:prstClr val="black">
                    <a:lumMod val="65000"/>
                    <a:lumOff val="35000"/>
                  </a:prstClr>
                </a:solidFill>
              </a:rPr>
              <a:pPr/>
              <a:t>‹N›</a:t>
            </a:fld>
            <a:endParaRPr lang="en-US" dirty="0">
              <a:solidFill>
                <a:srgbClr val="E68422">
                  <a:shade val="75000"/>
                </a:srgb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it-IT">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it-IT">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it-IT">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stile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stile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Media">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457200" y="1981200"/>
            <a:ext cx="4038600" cy="3886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risorsa multimediale 3"/>
          <p:cNvSpPr>
            <a:spLocks noGrp="1"/>
          </p:cNvSpPr>
          <p:nvPr>
            <p:ph type="media" sz="half" idx="2"/>
          </p:nvPr>
        </p:nvSpPr>
        <p:spPr>
          <a:xfrm>
            <a:off x="4648200" y="1981200"/>
            <a:ext cx="4038600" cy="3886200"/>
          </a:xfrm>
        </p:spPr>
        <p:txBody>
          <a:bodyPr/>
          <a:lstStyle/>
          <a:p>
            <a:pPr lvl="0"/>
            <a:endParaRPr lang="it-IT" noProof="0"/>
          </a:p>
        </p:txBody>
      </p:sp>
      <p:sp>
        <p:nvSpPr>
          <p:cNvPr id="5" name="Rectangle 2"/>
          <p:cNvSpPr>
            <a:spLocks noGrp="1" noChangeArrowheads="1"/>
          </p:cNvSpPr>
          <p:nvPr>
            <p:ph type="ftr" sz="quarter" idx="10"/>
          </p:nvPr>
        </p:nvSpPr>
        <p:spPr/>
        <p:txBody>
          <a:bodyPr/>
          <a:lstStyle>
            <a:lvl1pPr>
              <a:defRPr/>
            </a:lvl1pPr>
          </a:lstStyle>
          <a:p>
            <a:endParaRPr lang="it-IT">
              <a:solidFill>
                <a:prstClr val="black">
                  <a:lumMod val="65000"/>
                  <a:lumOff val="35000"/>
                </a:prstClr>
              </a:solidFill>
            </a:endParaRPr>
          </a:p>
        </p:txBody>
      </p:sp>
      <p:sp>
        <p:nvSpPr>
          <p:cNvPr id="6" name="Rectangle 3"/>
          <p:cNvSpPr>
            <a:spLocks noGrp="1" noChangeArrowheads="1"/>
          </p:cNvSpPr>
          <p:nvPr>
            <p:ph type="sldNum" sz="quarter" idx="11"/>
          </p:nvPr>
        </p:nvSpPr>
        <p:spPr/>
        <p:txBody>
          <a:bodyPr/>
          <a:lstStyle>
            <a:lvl1pPr>
              <a:defRPr/>
            </a:lvl1pPr>
          </a:lstStyle>
          <a:p>
            <a:fld id="{C99C3920-CD7C-2241-8442-308645F10F3F}" type="slidenum">
              <a:rPr lang="it-IT">
                <a:solidFill>
                  <a:prstClr val="black">
                    <a:lumMod val="65000"/>
                    <a:lumOff val="35000"/>
                  </a:prstClr>
                </a:solidFill>
              </a:rPr>
              <a:pPr/>
              <a:t>‹N›</a:t>
            </a:fld>
            <a:endParaRPr lang="it-IT">
              <a:solidFill>
                <a:prstClr val="black">
                  <a:lumMod val="65000"/>
                  <a:lumOff val="35000"/>
                </a:prstClr>
              </a:solidFill>
            </a:endParaRPr>
          </a:p>
        </p:txBody>
      </p:sp>
      <p:sp>
        <p:nvSpPr>
          <p:cNvPr id="7" name="Rectangle 16"/>
          <p:cNvSpPr>
            <a:spLocks noGrp="1" noChangeArrowheads="1"/>
          </p:cNvSpPr>
          <p:nvPr>
            <p:ph type="dt" sz="half" idx="12"/>
          </p:nvPr>
        </p:nvSpPr>
        <p:spPr/>
        <p:txBody>
          <a:bodyPr/>
          <a:lstStyle>
            <a:lvl1pPr>
              <a:defRPr/>
            </a:lvl1pPr>
          </a:lstStyle>
          <a:p>
            <a:endParaRPr lang="it-IT">
              <a:solidFill>
                <a:prstClr val="black">
                  <a:lumMod val="65000"/>
                  <a:lumOff val="35000"/>
                </a:prstClr>
              </a:solidFill>
            </a:endParaRPr>
          </a:p>
        </p:txBody>
      </p:sp>
    </p:spTree>
    <p:extLst>
      <p:ext uri="{BB962C8B-B14F-4D97-AF65-F5344CB8AC3E}">
        <p14:creationId xmlns="" xmlns:p14="http://schemas.microsoft.com/office/powerpoint/2010/main" val="405186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F78C295-C94F-4B48-A8B3-921067E10350}" type="datetimeFigureOut">
              <a:rPr lang="it-IT"/>
              <a:pPr/>
              <a:t>29/11/2014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stile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9D21D778-B565-4D7E-94D7-64010A445B68}" type="datetimeFigureOut">
              <a:rPr lang="en-US" smtClean="0">
                <a:solidFill>
                  <a:prstClr val="black">
                    <a:lumMod val="65000"/>
                    <a:lumOff val="35000"/>
                  </a:prstClr>
                </a:solidFill>
              </a:rPr>
              <a:pPr/>
              <a:t>11/29/2014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2C6B1FF6-39B9-40F5-8B67-33C6354A3D4F}" type="slidenum">
              <a:rPr lang="en-US" smtClean="0">
                <a:solidFill>
                  <a:prstClr val="black">
                    <a:lumMod val="65000"/>
                    <a:lumOff val="35000"/>
                  </a:prstClr>
                </a:solidFill>
              </a:rPr>
              <a:pPr/>
              <a:t>‹N›</a:t>
            </a:fld>
            <a:endParaRPr lang="en-US" dirty="0">
              <a:solidFill>
                <a:srgbClr val="E68422">
                  <a:shade val="75000"/>
                </a:srgb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9D21D778-B565-4D7E-94D7-64010A445B68}" type="datetimeFigureOut">
              <a:rPr lang="en-US" smtClean="0">
                <a:solidFill>
                  <a:prstClr val="black">
                    <a:lumMod val="65000"/>
                    <a:lumOff val="35000"/>
                  </a:prstClr>
                </a:solidFill>
              </a:rPr>
              <a:pPr/>
              <a:t>11/29/2014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C6B1FF6-39B9-40F5-8B67-33C6354A3D4F}" type="slidenum">
              <a:rPr lang="en-US" smtClean="0">
                <a:solidFill>
                  <a:prstClr val="black">
                    <a:lumMod val="65000"/>
                    <a:lumOff val="35000"/>
                  </a:prstClr>
                </a:solidFill>
              </a:rPr>
              <a:pPr/>
              <a:t>‹N›</a:t>
            </a:fld>
            <a:endParaRPr lang="en-US" dirty="0">
              <a:solidFill>
                <a:srgbClr val="E68422">
                  <a:shade val="75000"/>
                </a:srgb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it-IT">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it-IT">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it-IT">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stile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stile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F78C295-C94F-4B48-A8B3-921067E10350}" type="datetimeFigureOut">
              <a:rPr lang="it-IT"/>
              <a:pPr/>
              <a:t>29/11/2014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Media">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457200" y="1981200"/>
            <a:ext cx="4038600" cy="3886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risorsa multimediale 3"/>
          <p:cNvSpPr>
            <a:spLocks noGrp="1"/>
          </p:cNvSpPr>
          <p:nvPr>
            <p:ph type="media" sz="half" idx="2"/>
          </p:nvPr>
        </p:nvSpPr>
        <p:spPr>
          <a:xfrm>
            <a:off x="4648200" y="1981200"/>
            <a:ext cx="4038600" cy="3886200"/>
          </a:xfrm>
        </p:spPr>
        <p:txBody>
          <a:bodyPr/>
          <a:lstStyle/>
          <a:p>
            <a:pPr lvl="0"/>
            <a:endParaRPr lang="it-IT" noProof="0"/>
          </a:p>
        </p:txBody>
      </p:sp>
      <p:sp>
        <p:nvSpPr>
          <p:cNvPr id="5" name="Rectangle 2"/>
          <p:cNvSpPr>
            <a:spLocks noGrp="1" noChangeArrowheads="1"/>
          </p:cNvSpPr>
          <p:nvPr>
            <p:ph type="ftr" sz="quarter" idx="10"/>
          </p:nvPr>
        </p:nvSpPr>
        <p:spPr/>
        <p:txBody>
          <a:bodyPr/>
          <a:lstStyle>
            <a:lvl1pPr>
              <a:defRPr/>
            </a:lvl1pPr>
          </a:lstStyle>
          <a:p>
            <a:endParaRPr lang="it-IT">
              <a:solidFill>
                <a:prstClr val="black">
                  <a:lumMod val="65000"/>
                  <a:lumOff val="35000"/>
                </a:prstClr>
              </a:solidFill>
            </a:endParaRPr>
          </a:p>
        </p:txBody>
      </p:sp>
      <p:sp>
        <p:nvSpPr>
          <p:cNvPr id="6" name="Rectangle 3"/>
          <p:cNvSpPr>
            <a:spLocks noGrp="1" noChangeArrowheads="1"/>
          </p:cNvSpPr>
          <p:nvPr>
            <p:ph type="sldNum" sz="quarter" idx="11"/>
          </p:nvPr>
        </p:nvSpPr>
        <p:spPr/>
        <p:txBody>
          <a:bodyPr/>
          <a:lstStyle>
            <a:lvl1pPr>
              <a:defRPr/>
            </a:lvl1pPr>
          </a:lstStyle>
          <a:p>
            <a:fld id="{C99C3920-CD7C-2241-8442-308645F10F3F}" type="slidenum">
              <a:rPr lang="it-IT">
                <a:solidFill>
                  <a:prstClr val="black">
                    <a:lumMod val="65000"/>
                    <a:lumOff val="35000"/>
                  </a:prstClr>
                </a:solidFill>
              </a:rPr>
              <a:pPr/>
              <a:t>‹N›</a:t>
            </a:fld>
            <a:endParaRPr lang="it-IT">
              <a:solidFill>
                <a:prstClr val="black">
                  <a:lumMod val="65000"/>
                  <a:lumOff val="35000"/>
                </a:prstClr>
              </a:solidFill>
            </a:endParaRPr>
          </a:p>
        </p:txBody>
      </p:sp>
      <p:sp>
        <p:nvSpPr>
          <p:cNvPr id="7" name="Rectangle 16"/>
          <p:cNvSpPr>
            <a:spLocks noGrp="1" noChangeArrowheads="1"/>
          </p:cNvSpPr>
          <p:nvPr>
            <p:ph type="dt" sz="half" idx="12"/>
          </p:nvPr>
        </p:nvSpPr>
        <p:spPr/>
        <p:txBody>
          <a:bodyPr/>
          <a:lstStyle>
            <a:lvl1pPr>
              <a:defRPr/>
            </a:lvl1pPr>
          </a:lstStyle>
          <a:p>
            <a:endParaRPr lang="it-IT">
              <a:solidFill>
                <a:prstClr val="black">
                  <a:lumMod val="65000"/>
                  <a:lumOff val="35000"/>
                </a:prstClr>
              </a:solidFill>
            </a:endParaRPr>
          </a:p>
        </p:txBody>
      </p:sp>
    </p:spTree>
    <p:extLst>
      <p:ext uri="{BB962C8B-B14F-4D97-AF65-F5344CB8AC3E}">
        <p14:creationId xmlns="" xmlns:p14="http://schemas.microsoft.com/office/powerpoint/2010/main" val="4051867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a:xfrm>
            <a:off x="685800" y="6248400"/>
            <a:ext cx="1905000" cy="457200"/>
          </a:xfrm>
          <a:prstGeom prst="rect">
            <a:avLst/>
          </a:prstGeom>
        </p:spPr>
        <p:txBody>
          <a:bodyPr/>
          <a:lstStyle>
            <a:lvl1pPr>
              <a:defRPr/>
            </a:lvl1pPr>
          </a:lstStyle>
          <a:p>
            <a:endParaRPr lang="it-IT">
              <a:solidFill>
                <a:srgbClr val="FFCC00"/>
              </a:solidFill>
            </a:endParaRPr>
          </a:p>
        </p:txBody>
      </p:sp>
      <p:sp>
        <p:nvSpPr>
          <p:cNvPr id="4" name="Segnaposto piè di pagina 3"/>
          <p:cNvSpPr>
            <a:spLocks noGrp="1"/>
          </p:cNvSpPr>
          <p:nvPr>
            <p:ph type="ftr" sz="quarter" idx="11"/>
          </p:nvPr>
        </p:nvSpPr>
        <p:spPr>
          <a:xfrm>
            <a:off x="3124200" y="6248400"/>
            <a:ext cx="2895600" cy="457200"/>
          </a:xfrm>
          <a:prstGeom prst="rect">
            <a:avLst/>
          </a:prstGeom>
        </p:spPr>
        <p:txBody>
          <a:bodyPr/>
          <a:lstStyle>
            <a:lvl1pPr>
              <a:defRPr/>
            </a:lvl1pPr>
          </a:lstStyle>
          <a:p>
            <a:endParaRPr lang="it-IT">
              <a:solidFill>
                <a:srgbClr val="FFCC00"/>
              </a:solidFill>
            </a:endParaRPr>
          </a:p>
        </p:txBody>
      </p:sp>
      <p:sp>
        <p:nvSpPr>
          <p:cNvPr id="5" name="Segnaposto numero diapositiva 4"/>
          <p:cNvSpPr>
            <a:spLocks noGrp="1"/>
          </p:cNvSpPr>
          <p:nvPr>
            <p:ph type="sldNum" sz="quarter" idx="12"/>
          </p:nvPr>
        </p:nvSpPr>
        <p:spPr>
          <a:xfrm>
            <a:off x="6553200" y="6248400"/>
            <a:ext cx="1905000" cy="457200"/>
          </a:xfrm>
          <a:prstGeom prst="rect">
            <a:avLst/>
          </a:prstGeom>
        </p:spPr>
        <p:txBody>
          <a:bodyPr/>
          <a:lstStyle>
            <a:lvl1pPr>
              <a:defRPr/>
            </a:lvl1pPr>
          </a:lstStyle>
          <a:p>
            <a:fld id="{73A6855F-AD62-D449-93CF-4769E5581010}" type="slidenum">
              <a:rPr lang="it-IT">
                <a:solidFill>
                  <a:srgbClr val="FFCC00"/>
                </a:solidFill>
              </a:rPr>
              <a:pPr/>
              <a:t>‹N›</a:t>
            </a:fld>
            <a:endParaRPr lang="it-IT">
              <a:solidFill>
                <a:srgbClr val="FFCC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662E6171-8BFD-744C-8CCF-31BA2CF78FDD}" type="datetime1">
              <a:rPr lang="it-IT">
                <a:solidFill>
                  <a:srgbClr val="FFCC00"/>
                </a:solidFill>
              </a:rPr>
              <a:pPr>
                <a:defRPr/>
              </a:pPr>
              <a:t>29/11/2014</a:t>
            </a:fld>
            <a:endParaRPr lang="it-IT">
              <a:solidFill>
                <a:srgbClr val="FFCC00"/>
              </a:solidFill>
            </a:endParaRPr>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solidFill>
                <a:srgbClr val="FFCC00"/>
              </a:solidFill>
            </a:endParaRPr>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3933FCA-F889-244F-8C19-F234AFEF3FFA}" type="slidenum">
              <a:rPr lang="it-IT">
                <a:solidFill>
                  <a:srgbClr val="FFCC00"/>
                </a:solidFill>
              </a:rPr>
              <a:pPr>
                <a:defRPr/>
              </a:pPr>
              <a:t>‹N›</a:t>
            </a:fld>
            <a:endParaRPr lang="it-IT">
              <a:solidFill>
                <a:srgbClr val="FFCC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2130425"/>
            <a:ext cx="7770813" cy="1468438"/>
          </a:xfrm>
        </p:spPr>
        <p:txBody>
          <a:bodyPr/>
          <a:lstStyle/>
          <a:p>
            <a:r>
              <a:rPr lang="it-IT"/>
              <a:t>Fare clic per modificare stile</a:t>
            </a:r>
          </a:p>
        </p:txBody>
      </p:sp>
      <p:sp>
        <p:nvSpPr>
          <p:cNvPr id="3" name="Segnaposto data 2"/>
          <p:cNvSpPr>
            <a:spLocks noGrp="1"/>
          </p:cNvSpPr>
          <p:nvPr>
            <p:ph type="dt" idx="10"/>
          </p:nvPr>
        </p:nvSpPr>
        <p:spPr>
          <a:xfrm>
            <a:off x="457200" y="6356350"/>
            <a:ext cx="2132013" cy="363538"/>
          </a:xfrm>
          <a:prstGeom prst="rect">
            <a:avLst/>
          </a:prstGeom>
        </p:spPr>
        <p:txBody>
          <a:bodyPr/>
          <a:lstStyle>
            <a:lvl1pPr>
              <a:defRPr/>
            </a:lvl1pPr>
          </a:lstStyle>
          <a:p>
            <a:r>
              <a:rPr lang="it-IT">
                <a:solidFill>
                  <a:srgbClr val="FFCC00"/>
                </a:solidFill>
              </a:rPr>
              <a:t>06/06/13</a:t>
            </a:r>
          </a:p>
        </p:txBody>
      </p:sp>
      <p:sp>
        <p:nvSpPr>
          <p:cNvPr id="4" name="Segnaposto piè di pagina 3"/>
          <p:cNvSpPr>
            <a:spLocks noGrp="1"/>
          </p:cNvSpPr>
          <p:nvPr>
            <p:ph type="ftr" idx="11"/>
          </p:nvPr>
        </p:nvSpPr>
        <p:spPr>
          <a:xfrm>
            <a:off x="3124200" y="6356350"/>
            <a:ext cx="2894013" cy="363538"/>
          </a:xfrm>
          <a:prstGeom prst="rect">
            <a:avLst/>
          </a:prstGeom>
        </p:spPr>
        <p:txBody>
          <a:bodyPr/>
          <a:lstStyle>
            <a:lvl1pPr>
              <a:defRPr/>
            </a:lvl1pPr>
          </a:lstStyle>
          <a:p>
            <a:endParaRPr lang="it-IT">
              <a:solidFill>
                <a:srgbClr val="FFCC00"/>
              </a:solidFill>
            </a:endParaRPr>
          </a:p>
        </p:txBody>
      </p:sp>
      <p:sp>
        <p:nvSpPr>
          <p:cNvPr id="5" name="Segnaposto numero diapositiva 4"/>
          <p:cNvSpPr>
            <a:spLocks noGrp="1"/>
          </p:cNvSpPr>
          <p:nvPr>
            <p:ph type="sldNum" idx="12"/>
          </p:nvPr>
        </p:nvSpPr>
        <p:spPr>
          <a:xfrm>
            <a:off x="6553200" y="6356350"/>
            <a:ext cx="2132013" cy="363538"/>
          </a:xfrm>
          <a:prstGeom prst="rect">
            <a:avLst/>
          </a:prstGeom>
        </p:spPr>
        <p:txBody>
          <a:bodyPr/>
          <a:lstStyle>
            <a:lvl1pPr>
              <a:defRPr/>
            </a:lvl1pPr>
          </a:lstStyle>
          <a:p>
            <a:fld id="{E6CD6780-2B29-6348-910A-96F983A972F1}" type="slidenum">
              <a:rPr lang="it-IT">
                <a:solidFill>
                  <a:srgbClr val="FFCC00"/>
                </a:solidFill>
              </a:rPr>
              <a:pPr/>
              <a:t>‹N›</a:t>
            </a:fld>
            <a:fld id="{08D360B0-5379-7F4C-B0B0-2ADFDAA3A4E3}" type="slidenum">
              <a:rPr lang="it-IT">
                <a:solidFill>
                  <a:srgbClr val="FFCC00"/>
                </a:solidFill>
              </a:rPr>
              <a:pPr/>
              <a:t>‹N›</a:t>
            </a:fld>
            <a:endParaRPr lang="it-IT">
              <a:solidFill>
                <a:srgbClr val="FFCC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8FF332A-4283-4C68-88C4-86D544F89594}"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B4FC746-D278-412C-91C2-279CAE1CB49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F78C295-C94F-4B48-A8B3-921067E10350}" type="datetimeFigureOut">
              <a:rPr lang="it-IT"/>
              <a:pPr/>
              <a:t>29/11/2014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BE61B3-A956-1440-AAB7-A6F156D3FEAA}" type="slidenum">
              <a:rPr/>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F8DDC38E-DA74-444A-B6DC-CA082077D247}"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DCAE1403-894E-4261-A777-0408DAB918ED}"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97E90128-6301-4998-A41B-62039159F4B8}"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1C06A7E4-CFBA-439E-A548-B72028D69417}"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A9D2E3A0-1520-404B-81D6-F780285132C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AE40C17F-90C0-4492-BFE7-CDA83C0BF37C}"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47C4B7D5-4221-45B7-8032-887C1120E02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59F88145-BA26-4EC3-9E98-33D899C7C688}"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CEE940A6-265A-41DC-BDEA-E1E8C88878DC}"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8FF332A-4283-4C68-88C4-86D544F89594}" type="slidenum">
              <a:rPr lang="en-US">
                <a:solidFill>
                  <a:srgbClr val="000000"/>
                </a:solidFill>
              </a:rPr>
              <a:pPr/>
              <a:t>‹N›</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8C295-C94F-4B48-A8B3-921067E10350}" type="datetimeFigureOut">
              <a:rPr lang="it-IT"/>
              <a:pPr/>
              <a:t>29/11/2014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E61B3-A956-1440-AAB7-A6F156D3FEAA}" type="slidenum">
              <a: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36471"/>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375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375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defTabSz="914400" eaLnBrk="0" fontAlgn="base" hangingPunct="0">
              <a:spcBef>
                <a:spcPct val="0"/>
              </a:spcBef>
              <a:spcAft>
                <a:spcPct val="0"/>
              </a:spcAft>
            </a:pPr>
            <a:endParaRPr lang="en-US" smtClean="0">
              <a:solidFill>
                <a:srgbClr val="000000"/>
              </a:solidFill>
            </a:endParaRPr>
          </a:p>
        </p:txBody>
      </p:sp>
      <p:sp>
        <p:nvSpPr>
          <p:cNvPr id="375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lgn="ctr" defTabSz="914400" eaLnBrk="0" fontAlgn="base" hangingPunct="0">
              <a:spcBef>
                <a:spcPct val="0"/>
              </a:spcBef>
              <a:spcAft>
                <a:spcPct val="0"/>
              </a:spcAft>
            </a:pPr>
            <a:endParaRPr lang="en-US" smtClean="0">
              <a:solidFill>
                <a:srgbClr val="000000"/>
              </a:solidFill>
            </a:endParaRPr>
          </a:p>
        </p:txBody>
      </p:sp>
      <p:sp>
        <p:nvSpPr>
          <p:cNvPr id="375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defTabSz="914400" eaLnBrk="0" fontAlgn="base" hangingPunct="0">
              <a:spcBef>
                <a:spcPct val="0"/>
              </a:spcBef>
              <a:spcAft>
                <a:spcPct val="0"/>
              </a:spcAft>
            </a:pPr>
            <a:fld id="{27C89A36-EA2D-474F-B390-7EC4E5022E01}" type="slidenum">
              <a:rPr lang="en-US" smtClean="0">
                <a:solidFill>
                  <a:srgbClr val="000000"/>
                </a:solidFill>
              </a:rPr>
              <a:pPr defTabSz="914400" eaLnBrk="0" fontAlgn="base" hangingPunct="0">
                <a:spcBef>
                  <a:spcPct val="0"/>
                </a:spcBef>
                <a:spcAft>
                  <a:spcPct val="0"/>
                </a:spcAft>
              </a:pPr>
              <a:t>‹N›</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36471"/>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303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303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pPr defTabSz="914400" eaLnBrk="0" fontAlgn="base" hangingPunct="0">
              <a:spcBef>
                <a:spcPct val="0"/>
              </a:spcBef>
              <a:spcAft>
                <a:spcPct val="0"/>
              </a:spcAft>
            </a:pPr>
            <a:endParaRPr lang="en-US" smtClean="0">
              <a:solidFill>
                <a:srgbClr val="000000"/>
              </a:solidFill>
            </a:endParaRPr>
          </a:p>
        </p:txBody>
      </p:sp>
      <p:sp>
        <p:nvSpPr>
          <p:cNvPr id="303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algn="ctr" defTabSz="914400" eaLnBrk="0" fontAlgn="base" hangingPunct="0">
              <a:spcBef>
                <a:spcPct val="0"/>
              </a:spcBef>
              <a:spcAft>
                <a:spcPct val="0"/>
              </a:spcAft>
            </a:pPr>
            <a:endParaRPr lang="en-US" smtClean="0">
              <a:solidFill>
                <a:srgbClr val="000000"/>
              </a:solidFill>
            </a:endParaRPr>
          </a:p>
        </p:txBody>
      </p:sp>
      <p:sp>
        <p:nvSpPr>
          <p:cNvPr id="303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defTabSz="914400" eaLnBrk="0" fontAlgn="base" hangingPunct="0">
              <a:spcBef>
                <a:spcPct val="0"/>
              </a:spcBef>
              <a:spcAft>
                <a:spcPct val="0"/>
              </a:spcAft>
            </a:pPr>
            <a:fld id="{B570B85F-929D-4139-950F-8C984BDB42E9}" type="slidenum">
              <a:rPr lang="en-US" smtClean="0">
                <a:solidFill>
                  <a:srgbClr val="000000"/>
                </a:solidFill>
              </a:rPr>
              <a:pPr defTabSz="914400" eaLnBrk="0" fontAlgn="base" hangingPunct="0">
                <a:spcBef>
                  <a:spcPct val="0"/>
                </a:spcBef>
                <a:spcAft>
                  <a:spcPct val="0"/>
                </a:spcAft>
              </a:pPr>
              <a:t>‹N›</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badi MT Condensed Light" pitchFamily="34" charset="0"/>
        </a:defRPr>
      </a:lvl2pPr>
      <a:lvl3pPr algn="ctr" rtl="0" fontAlgn="base">
        <a:spcBef>
          <a:spcPct val="0"/>
        </a:spcBef>
        <a:spcAft>
          <a:spcPct val="0"/>
        </a:spcAft>
        <a:defRPr sz="4400">
          <a:solidFill>
            <a:schemeClr val="tx2"/>
          </a:solidFill>
          <a:latin typeface="Abadi MT Condensed Light" pitchFamily="34" charset="0"/>
        </a:defRPr>
      </a:lvl3pPr>
      <a:lvl4pPr algn="ctr" rtl="0" fontAlgn="base">
        <a:spcBef>
          <a:spcPct val="0"/>
        </a:spcBef>
        <a:spcAft>
          <a:spcPct val="0"/>
        </a:spcAft>
        <a:defRPr sz="4400">
          <a:solidFill>
            <a:schemeClr val="tx2"/>
          </a:solidFill>
          <a:latin typeface="Abadi MT Condensed Light" pitchFamily="34" charset="0"/>
        </a:defRPr>
      </a:lvl4pPr>
      <a:lvl5pPr algn="ctr" rtl="0" fontAlgn="base">
        <a:spcBef>
          <a:spcPct val="0"/>
        </a:spcBef>
        <a:spcAft>
          <a:spcPct val="0"/>
        </a:spcAft>
        <a:defRPr sz="4400">
          <a:solidFill>
            <a:schemeClr val="tx2"/>
          </a:solidFill>
          <a:latin typeface="Abadi MT Condensed Light" pitchFamily="34" charset="0"/>
        </a:defRPr>
      </a:lvl5pPr>
      <a:lvl6pPr marL="457200" algn="ctr" rtl="0" fontAlgn="base">
        <a:spcBef>
          <a:spcPct val="0"/>
        </a:spcBef>
        <a:spcAft>
          <a:spcPct val="0"/>
        </a:spcAft>
        <a:defRPr sz="4400">
          <a:solidFill>
            <a:schemeClr val="tx2"/>
          </a:solidFill>
          <a:latin typeface="Abadi MT Condensed Light" pitchFamily="34" charset="0"/>
        </a:defRPr>
      </a:lvl6pPr>
      <a:lvl7pPr marL="914400" algn="ctr" rtl="0" fontAlgn="base">
        <a:spcBef>
          <a:spcPct val="0"/>
        </a:spcBef>
        <a:spcAft>
          <a:spcPct val="0"/>
        </a:spcAft>
        <a:defRPr sz="4400">
          <a:solidFill>
            <a:schemeClr val="tx2"/>
          </a:solidFill>
          <a:latin typeface="Abadi MT Condensed Light" pitchFamily="34" charset="0"/>
        </a:defRPr>
      </a:lvl7pPr>
      <a:lvl8pPr marL="1371600" algn="ctr" rtl="0" fontAlgn="base">
        <a:spcBef>
          <a:spcPct val="0"/>
        </a:spcBef>
        <a:spcAft>
          <a:spcPct val="0"/>
        </a:spcAft>
        <a:defRPr sz="4400">
          <a:solidFill>
            <a:schemeClr val="tx2"/>
          </a:solidFill>
          <a:latin typeface="Abadi MT Condensed Light" pitchFamily="34" charset="0"/>
        </a:defRPr>
      </a:lvl8pPr>
      <a:lvl9pPr marL="1828800" algn="ctr" rtl="0" fontAlgn="base">
        <a:spcBef>
          <a:spcPct val="0"/>
        </a:spcBef>
        <a:spcAft>
          <a:spcPct val="0"/>
        </a:spcAft>
        <a:defRPr sz="4400">
          <a:solidFill>
            <a:schemeClr val="tx2"/>
          </a:solidFill>
          <a:latin typeface="Abadi MT Condensed Light"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36471"/>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979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97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pPr defTabSz="914400" fontAlgn="base">
              <a:spcBef>
                <a:spcPct val="0"/>
              </a:spcBef>
              <a:spcAft>
                <a:spcPct val="0"/>
              </a:spcAft>
            </a:pPr>
            <a:endParaRPr lang="it-IT" smtClean="0">
              <a:solidFill>
                <a:srgbClr val="FFFF00"/>
              </a:solidFill>
            </a:endParaRPr>
          </a:p>
        </p:txBody>
      </p:sp>
      <p:sp>
        <p:nvSpPr>
          <p:cNvPr id="297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defRPr>
            </a:lvl1pPr>
          </a:lstStyle>
          <a:p>
            <a:pPr algn="ctr" defTabSz="914400" fontAlgn="base">
              <a:spcBef>
                <a:spcPct val="0"/>
              </a:spcBef>
              <a:spcAft>
                <a:spcPct val="0"/>
              </a:spcAft>
            </a:pPr>
            <a:endParaRPr lang="it-IT" smtClean="0">
              <a:solidFill>
                <a:srgbClr val="FFFF00"/>
              </a:solidFill>
            </a:endParaRPr>
          </a:p>
        </p:txBody>
      </p:sp>
      <p:sp>
        <p:nvSpPr>
          <p:cNvPr id="297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pPr defTabSz="914400" fontAlgn="base">
              <a:spcBef>
                <a:spcPct val="0"/>
              </a:spcBef>
              <a:spcAft>
                <a:spcPct val="0"/>
              </a:spcAft>
            </a:pPr>
            <a:fld id="{6C497675-CDA7-4EDA-91BA-97298C4C21AA}" type="slidenum">
              <a:rPr lang="it-IT" smtClean="0">
                <a:solidFill>
                  <a:srgbClr val="FFFF00"/>
                </a:solidFill>
              </a:rPr>
              <a:pPr defTabSz="914400" fontAlgn="base">
                <a:spcBef>
                  <a:spcPct val="0"/>
                </a:spcBef>
                <a:spcAft>
                  <a:spcPct val="0"/>
                </a:spcAft>
              </a:pPr>
              <a:t>‹N›</a:t>
            </a:fld>
            <a:endParaRPr lang="it-IT" smtClean="0">
              <a:solidFill>
                <a:srgbClr val="FFFF00"/>
              </a:solidFill>
            </a:endParaRPr>
          </a:p>
        </p:txBody>
      </p:sp>
    </p:spTree>
  </p:cSld>
  <p:clrMap bg1="dk2" tx1="lt1" bg2="dk1"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36471"/>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979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97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pPr defTabSz="914400" fontAlgn="base">
              <a:spcBef>
                <a:spcPct val="0"/>
              </a:spcBef>
              <a:spcAft>
                <a:spcPct val="0"/>
              </a:spcAft>
            </a:pPr>
            <a:endParaRPr lang="it-IT" smtClean="0">
              <a:solidFill>
                <a:srgbClr val="FFFF00"/>
              </a:solidFill>
            </a:endParaRPr>
          </a:p>
        </p:txBody>
      </p:sp>
      <p:sp>
        <p:nvSpPr>
          <p:cNvPr id="297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defRPr>
            </a:lvl1pPr>
          </a:lstStyle>
          <a:p>
            <a:pPr algn="ctr" defTabSz="914400" fontAlgn="base">
              <a:spcBef>
                <a:spcPct val="0"/>
              </a:spcBef>
              <a:spcAft>
                <a:spcPct val="0"/>
              </a:spcAft>
            </a:pPr>
            <a:endParaRPr lang="it-IT" smtClean="0">
              <a:solidFill>
                <a:srgbClr val="FFFF00"/>
              </a:solidFill>
            </a:endParaRPr>
          </a:p>
        </p:txBody>
      </p:sp>
      <p:sp>
        <p:nvSpPr>
          <p:cNvPr id="297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pPr defTabSz="914400" fontAlgn="base">
              <a:spcBef>
                <a:spcPct val="0"/>
              </a:spcBef>
              <a:spcAft>
                <a:spcPct val="0"/>
              </a:spcAft>
            </a:pPr>
            <a:fld id="{6C497675-CDA7-4EDA-91BA-97298C4C21AA}" type="slidenum">
              <a:rPr lang="it-IT" smtClean="0">
                <a:solidFill>
                  <a:srgbClr val="FFFF00"/>
                </a:solidFill>
              </a:rPr>
              <a:pPr defTabSz="914400" fontAlgn="base">
                <a:spcBef>
                  <a:spcPct val="0"/>
                </a:spcBef>
                <a:spcAft>
                  <a:spcPct val="0"/>
                </a:spcAft>
              </a:pPr>
              <a:t>‹N›</a:t>
            </a:fld>
            <a:endParaRPr lang="it-IT" smtClean="0">
              <a:solidFill>
                <a:srgbClr val="FFFF00"/>
              </a:solidFill>
            </a:endParaRPr>
          </a:p>
        </p:txBody>
      </p:sp>
    </p:spTree>
  </p:cSld>
  <p:clrMap bg1="dk2" tx1="lt1" bg2="dk1"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36471"/>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979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97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pPr defTabSz="914400" fontAlgn="base">
              <a:spcBef>
                <a:spcPct val="0"/>
              </a:spcBef>
              <a:spcAft>
                <a:spcPct val="0"/>
              </a:spcAft>
            </a:pPr>
            <a:endParaRPr lang="it-IT" smtClean="0">
              <a:solidFill>
                <a:srgbClr val="FFFF00"/>
              </a:solidFill>
            </a:endParaRPr>
          </a:p>
        </p:txBody>
      </p:sp>
      <p:sp>
        <p:nvSpPr>
          <p:cNvPr id="297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defRPr>
            </a:lvl1pPr>
          </a:lstStyle>
          <a:p>
            <a:pPr algn="ctr" defTabSz="914400" fontAlgn="base">
              <a:spcBef>
                <a:spcPct val="0"/>
              </a:spcBef>
              <a:spcAft>
                <a:spcPct val="0"/>
              </a:spcAft>
            </a:pPr>
            <a:endParaRPr lang="it-IT" smtClean="0">
              <a:solidFill>
                <a:srgbClr val="FFFF00"/>
              </a:solidFill>
            </a:endParaRPr>
          </a:p>
        </p:txBody>
      </p:sp>
      <p:sp>
        <p:nvSpPr>
          <p:cNvPr id="297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pPr defTabSz="914400" fontAlgn="base">
              <a:spcBef>
                <a:spcPct val="0"/>
              </a:spcBef>
              <a:spcAft>
                <a:spcPct val="0"/>
              </a:spcAft>
            </a:pPr>
            <a:fld id="{6C497675-CDA7-4EDA-91BA-97298C4C21AA}" type="slidenum">
              <a:rPr lang="it-IT" smtClean="0">
                <a:solidFill>
                  <a:srgbClr val="FFFF00"/>
                </a:solidFill>
              </a:rPr>
              <a:pPr defTabSz="914400" fontAlgn="base">
                <a:spcBef>
                  <a:spcPct val="0"/>
                </a:spcBef>
                <a:spcAft>
                  <a:spcPct val="0"/>
                </a:spcAft>
              </a:pPr>
              <a:t>‹N›</a:t>
            </a:fld>
            <a:endParaRPr lang="it-IT" smtClean="0">
              <a:solidFill>
                <a:srgbClr val="FFFF00"/>
              </a:solidFill>
            </a:endParaRPr>
          </a:p>
        </p:txBody>
      </p:sp>
    </p:spTree>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6068E-DD5E-D541-9972-6213B99B91BF}" type="datetimeFigureOut">
              <a:rPr lang="it-IT" smtClean="0">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6AB18-6EA5-3D42-8B25-CE4E34401587}" type="slidenum">
              <a:rPr lang="it-IT" smtClean="0">
                <a:solidFill>
                  <a:prstClr val="black">
                    <a:tint val="75000"/>
                  </a:prstClr>
                </a:solidFill>
              </a: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8C295-C94F-4B48-A8B3-921067E10350}" type="datetimeFigureOut">
              <a:rPr lang="it-IT">
                <a:solidFill>
                  <a:prstClr val="black">
                    <a:tint val="75000"/>
                  </a:prstClr>
                </a:solidFill>
              </a:rPr>
              <a:pPr/>
              <a:t>29/11/2014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E61B3-A956-1440-AAB7-A6F156D3FEAA}" type="slidenum">
              <a:rPr>
                <a:solidFill>
                  <a:prstClr val="black">
                    <a:tint val="75000"/>
                  </a:prstClr>
                </a:solidFill>
              </a: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44F8564-200E-C54C-9967-97F53FAAC90B}" type="datetimeFigureOut">
              <a:rPr lang="it-IT" smtClean="0">
                <a:solidFill>
                  <a:prstClr val="black">
                    <a:lumMod val="65000"/>
                    <a:lumOff val="35000"/>
                  </a:prstClr>
                </a:solidFill>
              </a:rPr>
              <a:pPr/>
              <a:t>29/11/2014</a:t>
            </a:fld>
            <a:endParaRPr lang="it-IT">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DBBB551-E6D2-E548-8F8A-BC699B78EF1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11E65">
                <a:gamma/>
                <a:shade val="46275"/>
                <a:invGamma/>
              </a:srgbClr>
            </a:gs>
            <a:gs pos="100000">
              <a:srgbClr val="011E65"/>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pitchFamily="33" charset="0"/>
        </a:defRPr>
      </a:lvl2pPr>
      <a:lvl3pPr algn="ctr" rtl="0" eaLnBrk="0" fontAlgn="base" hangingPunct="0">
        <a:spcBef>
          <a:spcPct val="0"/>
        </a:spcBef>
        <a:spcAft>
          <a:spcPct val="0"/>
        </a:spcAft>
        <a:defRPr sz="4400">
          <a:solidFill>
            <a:srgbClr val="000000"/>
          </a:solidFill>
          <a:latin typeface="Times" pitchFamily="33" charset="0"/>
        </a:defRPr>
      </a:lvl3pPr>
      <a:lvl4pPr algn="ctr" rtl="0" eaLnBrk="0" fontAlgn="base" hangingPunct="0">
        <a:spcBef>
          <a:spcPct val="0"/>
        </a:spcBef>
        <a:spcAft>
          <a:spcPct val="0"/>
        </a:spcAft>
        <a:defRPr sz="4400">
          <a:solidFill>
            <a:srgbClr val="000000"/>
          </a:solidFill>
          <a:latin typeface="Times" pitchFamily="33" charset="0"/>
        </a:defRPr>
      </a:lvl4pPr>
      <a:lvl5pPr algn="ctr" rtl="0" eaLnBrk="0" fontAlgn="base" hangingPunct="0">
        <a:spcBef>
          <a:spcPct val="0"/>
        </a:spcBef>
        <a:spcAft>
          <a:spcPct val="0"/>
        </a:spcAft>
        <a:defRPr sz="4400">
          <a:solidFill>
            <a:srgbClr val="000000"/>
          </a:solidFill>
          <a:latin typeface="Times" pitchFamily="33" charset="0"/>
        </a:defRPr>
      </a:lvl5pPr>
      <a:lvl6pPr marL="457200" algn="ctr" rtl="0" eaLnBrk="0" fontAlgn="base" hangingPunct="0">
        <a:spcBef>
          <a:spcPct val="0"/>
        </a:spcBef>
        <a:spcAft>
          <a:spcPct val="0"/>
        </a:spcAft>
        <a:defRPr sz="4400">
          <a:solidFill>
            <a:srgbClr val="000000"/>
          </a:solidFill>
          <a:latin typeface="Times" pitchFamily="33" charset="0"/>
        </a:defRPr>
      </a:lvl6pPr>
      <a:lvl7pPr marL="914400" algn="ctr" rtl="0" eaLnBrk="0" fontAlgn="base" hangingPunct="0">
        <a:spcBef>
          <a:spcPct val="0"/>
        </a:spcBef>
        <a:spcAft>
          <a:spcPct val="0"/>
        </a:spcAft>
        <a:defRPr sz="4400">
          <a:solidFill>
            <a:srgbClr val="000000"/>
          </a:solidFill>
          <a:latin typeface="Times" pitchFamily="33" charset="0"/>
        </a:defRPr>
      </a:lvl7pPr>
      <a:lvl8pPr marL="1371600" algn="ctr" rtl="0" eaLnBrk="0" fontAlgn="base" hangingPunct="0">
        <a:spcBef>
          <a:spcPct val="0"/>
        </a:spcBef>
        <a:spcAft>
          <a:spcPct val="0"/>
        </a:spcAft>
        <a:defRPr sz="4400">
          <a:solidFill>
            <a:srgbClr val="000000"/>
          </a:solidFill>
          <a:latin typeface="Times" pitchFamily="33" charset="0"/>
        </a:defRPr>
      </a:lvl8pPr>
      <a:lvl9pPr marL="1828800" algn="ctr" rtl="0" eaLnBrk="0" fontAlgn="base" hangingPunct="0">
        <a:spcBef>
          <a:spcPct val="0"/>
        </a:spcBef>
        <a:spcAft>
          <a:spcPct val="0"/>
        </a:spcAft>
        <a:defRPr sz="4400">
          <a:solidFill>
            <a:srgbClr val="000000"/>
          </a:solidFill>
          <a:latin typeface="Times" pitchFamily="33" charset="0"/>
        </a:defRPr>
      </a:lvl9pPr>
    </p:titleStyle>
    <p:bodyStyle>
      <a:lvl1pPr marL="342900" indent="-342900" algn="l" rtl="0" eaLnBrk="0" fontAlgn="base" hangingPunct="0">
        <a:spcBef>
          <a:spcPct val="20000"/>
        </a:spcBef>
        <a:spcAft>
          <a:spcPct val="0"/>
        </a:spcAft>
        <a:buSzPct val="10000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rgbClr val="000000"/>
          </a:solidFill>
          <a:latin typeface="+mn-lt"/>
          <a:ea typeface="ＭＳ Ｐゴシック" pitchFamily="33" charset="-128"/>
        </a:defRPr>
      </a:lvl2pPr>
      <a:lvl3pPr marL="1143000" indent="-228600" algn="l" rtl="0" eaLnBrk="0" fontAlgn="base" hangingPunct="0">
        <a:spcBef>
          <a:spcPct val="20000"/>
        </a:spcBef>
        <a:spcAft>
          <a:spcPct val="0"/>
        </a:spcAft>
        <a:buSzPct val="100000"/>
        <a:buChar char="•"/>
        <a:defRPr sz="2400">
          <a:solidFill>
            <a:srgbClr val="000000"/>
          </a:solidFill>
          <a:latin typeface="+mn-lt"/>
          <a:ea typeface="ＭＳ Ｐゴシック" pitchFamily="33" charset="-128"/>
        </a:defRPr>
      </a:lvl3pPr>
      <a:lvl4pPr marL="1600200" indent="-228600" algn="l" rtl="0" eaLnBrk="0" fontAlgn="base" hangingPunct="0">
        <a:spcBef>
          <a:spcPct val="20000"/>
        </a:spcBef>
        <a:spcAft>
          <a:spcPct val="0"/>
        </a:spcAft>
        <a:buSzPct val="100000"/>
        <a:buChar char="–"/>
        <a:defRPr sz="2000">
          <a:solidFill>
            <a:srgbClr val="000000"/>
          </a:solidFill>
          <a:latin typeface="+mn-lt"/>
          <a:ea typeface="ＭＳ Ｐゴシック" pitchFamily="33" charset="-128"/>
        </a:defRPr>
      </a:lvl4pPr>
      <a:lvl5pPr marL="2057400" indent="-228600" algn="l" rtl="0" eaLnBrk="0" fontAlgn="base" hangingPunct="0">
        <a:spcBef>
          <a:spcPct val="20000"/>
        </a:spcBef>
        <a:spcAft>
          <a:spcPct val="0"/>
        </a:spcAft>
        <a:buSzPct val="100000"/>
        <a:buChar char="•"/>
        <a:defRPr sz="2000">
          <a:solidFill>
            <a:srgbClr val="000000"/>
          </a:solidFill>
          <a:latin typeface="+mn-lt"/>
          <a:ea typeface="ＭＳ Ｐゴシック" pitchFamily="33" charset="-128"/>
        </a:defRPr>
      </a:lvl5pPr>
      <a:lvl6pPr marL="2514600" indent="-228600" algn="l" rtl="0" eaLnBrk="0" fontAlgn="base" hangingPunct="0">
        <a:spcBef>
          <a:spcPct val="20000"/>
        </a:spcBef>
        <a:spcAft>
          <a:spcPct val="0"/>
        </a:spcAft>
        <a:buSzPct val="100000"/>
        <a:buChar char="•"/>
        <a:defRPr sz="2000">
          <a:solidFill>
            <a:srgbClr val="000000"/>
          </a:solidFill>
          <a:latin typeface="+mn-lt"/>
          <a:ea typeface="ＭＳ Ｐゴシック" pitchFamily="33" charset="-128"/>
        </a:defRPr>
      </a:lvl6pPr>
      <a:lvl7pPr marL="2971800" indent="-228600" algn="l" rtl="0" eaLnBrk="0" fontAlgn="base" hangingPunct="0">
        <a:spcBef>
          <a:spcPct val="20000"/>
        </a:spcBef>
        <a:spcAft>
          <a:spcPct val="0"/>
        </a:spcAft>
        <a:buSzPct val="100000"/>
        <a:buChar char="•"/>
        <a:defRPr sz="2000">
          <a:solidFill>
            <a:srgbClr val="000000"/>
          </a:solidFill>
          <a:latin typeface="+mn-lt"/>
          <a:ea typeface="ＭＳ Ｐゴシック" pitchFamily="33" charset="-128"/>
        </a:defRPr>
      </a:lvl7pPr>
      <a:lvl8pPr marL="3429000" indent="-228600" algn="l" rtl="0" eaLnBrk="0" fontAlgn="base" hangingPunct="0">
        <a:spcBef>
          <a:spcPct val="20000"/>
        </a:spcBef>
        <a:spcAft>
          <a:spcPct val="0"/>
        </a:spcAft>
        <a:buSzPct val="100000"/>
        <a:buChar char="•"/>
        <a:defRPr sz="2000">
          <a:solidFill>
            <a:srgbClr val="000000"/>
          </a:solidFill>
          <a:latin typeface="+mn-lt"/>
          <a:ea typeface="ＭＳ Ｐゴシック" pitchFamily="33" charset="-128"/>
        </a:defRPr>
      </a:lvl8pPr>
      <a:lvl9pPr marL="3886200" indent="-228600" algn="l" rtl="0" eaLnBrk="0" fontAlgn="base" hangingPunct="0">
        <a:spcBef>
          <a:spcPct val="20000"/>
        </a:spcBef>
        <a:spcAft>
          <a:spcPct val="0"/>
        </a:spcAft>
        <a:buSzPct val="100000"/>
        <a:buChar char="•"/>
        <a:defRPr sz="2000">
          <a:solidFill>
            <a:srgbClr val="000000"/>
          </a:solidFill>
          <a:latin typeface="+mn-lt"/>
          <a:ea typeface="ＭＳ Ｐゴシック" pitchFamily="33"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36471"/>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3758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375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defTabSz="914400" eaLnBrk="0" fontAlgn="base" hangingPunct="0">
              <a:spcBef>
                <a:spcPct val="0"/>
              </a:spcBef>
              <a:spcAft>
                <a:spcPct val="0"/>
              </a:spcAft>
            </a:pPr>
            <a:endParaRPr lang="en-US" smtClean="0">
              <a:solidFill>
                <a:srgbClr val="000000"/>
              </a:solidFill>
            </a:endParaRPr>
          </a:p>
        </p:txBody>
      </p:sp>
      <p:sp>
        <p:nvSpPr>
          <p:cNvPr id="375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lgn="ctr" defTabSz="914400" eaLnBrk="0" fontAlgn="base" hangingPunct="0">
              <a:spcBef>
                <a:spcPct val="0"/>
              </a:spcBef>
              <a:spcAft>
                <a:spcPct val="0"/>
              </a:spcAft>
            </a:pPr>
            <a:endParaRPr lang="en-US" smtClean="0">
              <a:solidFill>
                <a:srgbClr val="000000"/>
              </a:solidFill>
            </a:endParaRPr>
          </a:p>
        </p:txBody>
      </p:sp>
      <p:sp>
        <p:nvSpPr>
          <p:cNvPr id="375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defTabSz="914400" eaLnBrk="0" fontAlgn="base" hangingPunct="0">
              <a:spcBef>
                <a:spcPct val="0"/>
              </a:spcBef>
              <a:spcAft>
                <a:spcPct val="0"/>
              </a:spcAft>
            </a:pPr>
            <a:fld id="{27C89A36-EA2D-474F-B390-7EC4E5022E01}" type="slidenum">
              <a:rPr lang="en-US" smtClean="0">
                <a:solidFill>
                  <a:srgbClr val="000000"/>
                </a:solidFill>
              </a:rPr>
              <a:pPr defTabSz="914400" eaLnBrk="0" fontAlgn="base" hangingPunct="0">
                <a:spcBef>
                  <a:spcPct val="0"/>
                </a:spcBef>
                <a:spcAft>
                  <a:spcPct val="0"/>
                </a:spcAft>
              </a:pPr>
              <a:t>‹N›</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1.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1.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1.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8.png"/><Relationship Id="rId1" Type="http://schemas.openxmlformats.org/officeDocument/2006/relationships/slideLayout" Target="../slideLayouts/slideLayout41.xml"/><Relationship Id="rId4" Type="http://schemas.openxmlformats.org/officeDocument/2006/relationships/image" Target="../media/image69.png"/></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2575" y="2179638"/>
            <a:ext cx="8610600" cy="2677656"/>
          </a:xfrm>
          <a:prstGeom prst="rect">
            <a:avLst/>
          </a:prstGeom>
          <a:noFill/>
          <a:ln w="9525">
            <a:noFill/>
            <a:miter lim="800000"/>
            <a:headEnd/>
            <a:tailEnd/>
          </a:ln>
        </p:spPr>
        <p:txBody>
          <a:bodyPr>
            <a:prstTxWarp prst="textNoShape">
              <a:avLst/>
            </a:prstTxWarp>
            <a:spAutoFit/>
          </a:bodyPr>
          <a:lstStyle/>
          <a:p>
            <a:pPr algn="ctr"/>
            <a:r>
              <a:rPr lang="it-IT" sz="2800" dirty="0" smtClean="0">
                <a:solidFill>
                  <a:schemeClr val="bg1"/>
                </a:solidFill>
                <a:latin typeface="Comic Sans MS" pitchFamily="32" charset="0"/>
              </a:rPr>
              <a:t>IL PAZIENTE POLITRAUMATIZZATO</a:t>
            </a:r>
            <a:endParaRPr lang="it-IT" sz="2800" dirty="0">
              <a:solidFill>
                <a:schemeClr val="bg1"/>
              </a:solidFill>
              <a:latin typeface="Comic Sans MS" pitchFamily="32" charset="0"/>
            </a:endParaRPr>
          </a:p>
          <a:p>
            <a:pPr algn="ctr"/>
            <a:endParaRPr lang="it-IT" sz="2800" dirty="0">
              <a:solidFill>
                <a:schemeClr val="bg1"/>
              </a:solidFill>
              <a:latin typeface="Comic Sans MS" pitchFamily="32" charset="0"/>
            </a:endParaRPr>
          </a:p>
          <a:p>
            <a:pPr algn="ctr"/>
            <a:endParaRPr lang="it-IT" sz="2800" dirty="0">
              <a:solidFill>
                <a:schemeClr val="bg1"/>
              </a:solidFill>
              <a:latin typeface="Comic Sans MS" pitchFamily="32" charset="0"/>
            </a:endParaRPr>
          </a:p>
          <a:p>
            <a:pPr algn="ctr"/>
            <a:r>
              <a:rPr lang="it-IT" sz="2800" dirty="0">
                <a:solidFill>
                  <a:schemeClr val="bg1"/>
                </a:solidFill>
                <a:latin typeface="Comic Sans MS" pitchFamily="32" charset="0"/>
              </a:rPr>
              <a:t>Prof. Nicola </a:t>
            </a:r>
            <a:r>
              <a:rPr lang="it-IT" sz="2800" dirty="0" err="1">
                <a:solidFill>
                  <a:schemeClr val="bg1"/>
                </a:solidFill>
                <a:latin typeface="Comic Sans MS" pitchFamily="32" charset="0"/>
              </a:rPr>
              <a:t>Brienza</a:t>
            </a:r>
            <a:endParaRPr lang="it-IT" sz="2800" dirty="0">
              <a:solidFill>
                <a:schemeClr val="bg1"/>
              </a:solidFill>
              <a:latin typeface="Comic Sans MS" pitchFamily="32" charset="0"/>
            </a:endParaRPr>
          </a:p>
          <a:p>
            <a:pPr algn="ctr"/>
            <a:endParaRPr lang="it-IT" sz="2800" dirty="0">
              <a:solidFill>
                <a:schemeClr val="bg1"/>
              </a:solidFill>
              <a:latin typeface="Comic Sans MS" pitchFamily="32" charset="0"/>
            </a:endParaRPr>
          </a:p>
          <a:p>
            <a:pPr algn="ctr"/>
            <a:endParaRPr lang="it-IT" sz="2800" dirty="0">
              <a:solidFill>
                <a:schemeClr val="bg1"/>
              </a:solidFill>
              <a:latin typeface="Comic Sans MS" pitchFamily="32" charset="0"/>
            </a:endParaRPr>
          </a:p>
        </p:txBody>
      </p:sp>
      <p:sp>
        <p:nvSpPr>
          <p:cNvPr id="8195" name="Rectangle 5"/>
          <p:cNvSpPr>
            <a:spLocks noChangeArrowheads="1"/>
          </p:cNvSpPr>
          <p:nvPr/>
        </p:nvSpPr>
        <p:spPr bwMode="auto">
          <a:xfrm>
            <a:off x="285750" y="3929063"/>
            <a:ext cx="8570913" cy="2928937"/>
          </a:xfrm>
          <a:prstGeom prst="rect">
            <a:avLst/>
          </a:prstGeom>
          <a:noFill/>
          <a:ln w="9525">
            <a:noFill/>
            <a:miter lim="800000"/>
            <a:headEnd/>
            <a:tailEnd/>
          </a:ln>
        </p:spPr>
        <p:txBody>
          <a:bodyPr>
            <a:prstTxWarp prst="textNoShape">
              <a:avLst/>
            </a:prstTxWarp>
          </a:bodyPr>
          <a:lstStyle/>
          <a:p>
            <a:pPr algn="ctr">
              <a:spcBef>
                <a:spcPct val="20000"/>
              </a:spcBef>
            </a:pPr>
            <a:endParaRPr lang="it-IT">
              <a:latin typeface="Comic Sans MS" pitchFamily="32" charset="0"/>
            </a:endParaRPr>
          </a:p>
          <a:p>
            <a:pPr algn="ctr">
              <a:spcBef>
                <a:spcPct val="20000"/>
              </a:spcBef>
            </a:pPr>
            <a:endParaRPr lang="it-IT">
              <a:latin typeface="Comic Sans MS" pitchFamily="32" charset="0"/>
            </a:endParaRPr>
          </a:p>
          <a:p>
            <a:pPr algn="ctr">
              <a:spcBef>
                <a:spcPct val="20000"/>
              </a:spcBef>
            </a:pPr>
            <a:r>
              <a:rPr lang="it-IT">
                <a:solidFill>
                  <a:srgbClr val="FFFF00"/>
                </a:solidFill>
                <a:latin typeface="Comic Sans MS" pitchFamily="32" charset="0"/>
              </a:rPr>
              <a:t>D.E.T.O. Sezione di Anestesia e Rianimazione </a:t>
            </a:r>
          </a:p>
          <a:p>
            <a:pPr algn="ctr">
              <a:spcBef>
                <a:spcPct val="20000"/>
              </a:spcBef>
            </a:pPr>
            <a:r>
              <a:rPr lang="it-IT">
                <a:solidFill>
                  <a:srgbClr val="FFFF00"/>
                </a:solidFill>
                <a:latin typeface="Comic Sans MS" pitchFamily="32" charset="0"/>
              </a:rPr>
              <a:t> Università di Bari</a:t>
            </a:r>
          </a:p>
        </p:txBody>
      </p:sp>
      <p:pic>
        <p:nvPicPr>
          <p:cNvPr id="8196" name="Picture 6" descr="logo-100-color"/>
          <p:cNvPicPr>
            <a:picLocks noChangeAspect="1" noChangeArrowheads="1"/>
          </p:cNvPicPr>
          <p:nvPr/>
        </p:nvPicPr>
        <p:blipFill>
          <a:blip r:embed="rId2"/>
          <a:srcRect/>
          <a:stretch>
            <a:fillRect/>
          </a:stretch>
        </p:blipFill>
        <p:spPr bwMode="auto">
          <a:xfrm>
            <a:off x="6516688" y="5300663"/>
            <a:ext cx="1320800"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214249" y="2480991"/>
            <a:ext cx="8715501" cy="3043508"/>
          </a:xfrm>
          <a:prstGeom prst="rect">
            <a:avLst/>
          </a:prstGeom>
          <a:ln w="31750">
            <a:solidFill>
              <a:srgbClr val="FF0000"/>
            </a:solidFill>
          </a:ln>
        </p:spPr>
      </p:pic>
      <p:pic>
        <p:nvPicPr>
          <p:cNvPr id="3" name="Immagine 2"/>
          <p:cNvPicPr>
            <a:picLocks noChangeAspect="1"/>
          </p:cNvPicPr>
          <p:nvPr/>
        </p:nvPicPr>
        <p:blipFill>
          <a:blip r:embed="rId4"/>
          <a:stretch>
            <a:fillRect/>
          </a:stretch>
        </p:blipFill>
        <p:spPr>
          <a:xfrm>
            <a:off x="389497" y="415948"/>
            <a:ext cx="6589462" cy="1181130"/>
          </a:xfrm>
          <a:prstGeom prst="rect">
            <a:avLst/>
          </a:prstGeom>
          <a:ln w="31750">
            <a:solidFill>
              <a:srgbClr val="FF0000"/>
            </a:solidFill>
          </a:ln>
        </p:spPr>
      </p:pic>
      <p:pic>
        <p:nvPicPr>
          <p:cNvPr id="4" name="Immagine 3"/>
          <p:cNvPicPr>
            <a:picLocks noChangeAspect="1"/>
          </p:cNvPicPr>
          <p:nvPr/>
        </p:nvPicPr>
        <p:blipFill>
          <a:blip r:embed="rId5"/>
          <a:stretch>
            <a:fillRect/>
          </a:stretch>
        </p:blipFill>
        <p:spPr>
          <a:xfrm>
            <a:off x="1162029" y="1332271"/>
            <a:ext cx="5816930" cy="264807"/>
          </a:xfrm>
          <a:prstGeom prst="rect">
            <a:avLst/>
          </a:prstGeom>
        </p:spPr>
      </p:pic>
      <p:cxnSp>
        <p:nvCxnSpPr>
          <p:cNvPr id="5" name="Connettore 1 4"/>
          <p:cNvCxnSpPr/>
          <p:nvPr/>
        </p:nvCxnSpPr>
        <p:spPr>
          <a:xfrm>
            <a:off x="2174781" y="4538685"/>
            <a:ext cx="649151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487445" y="4866328"/>
            <a:ext cx="5544861"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487445" y="3151211"/>
            <a:ext cx="649151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19312" y="244549"/>
            <a:ext cx="6455526" cy="1343615"/>
          </a:xfrm>
          <a:prstGeom prst="rect">
            <a:avLst/>
          </a:prstGeom>
          <a:ln w="15875">
            <a:solidFill>
              <a:srgbClr val="FFFF00"/>
            </a:solidFill>
          </a:ln>
        </p:spPr>
      </p:pic>
      <p:pic>
        <p:nvPicPr>
          <p:cNvPr id="3" name="Immagine 2"/>
          <p:cNvPicPr>
            <a:picLocks noChangeAspect="1"/>
          </p:cNvPicPr>
          <p:nvPr/>
        </p:nvPicPr>
        <p:blipFill>
          <a:blip r:embed="rId3"/>
          <a:stretch>
            <a:fillRect/>
          </a:stretch>
        </p:blipFill>
        <p:spPr>
          <a:xfrm>
            <a:off x="1018330" y="1906488"/>
            <a:ext cx="7449049" cy="4523802"/>
          </a:xfrm>
          <a:prstGeom prst="rect">
            <a:avLst/>
          </a:prstGeom>
          <a:ln w="25400">
            <a:solidFill>
              <a:schemeClr val="bg1"/>
            </a:solidFill>
          </a:ln>
        </p:spPr>
      </p:pic>
      <p:pic>
        <p:nvPicPr>
          <p:cNvPr id="4" name="Immagine 3"/>
          <p:cNvPicPr>
            <a:picLocks noChangeAspect="1"/>
          </p:cNvPicPr>
          <p:nvPr/>
        </p:nvPicPr>
        <p:blipFill>
          <a:blip r:embed="rId4"/>
          <a:stretch>
            <a:fillRect/>
          </a:stretch>
        </p:blipFill>
        <p:spPr>
          <a:xfrm>
            <a:off x="2976628" y="988388"/>
            <a:ext cx="3190743" cy="229356"/>
          </a:xfrm>
          <a:prstGeom prst="rect">
            <a:avLst/>
          </a:prstGeom>
        </p:spPr>
      </p:pic>
      <p:cxnSp>
        <p:nvCxnSpPr>
          <p:cNvPr id="6" name="Connettore 1 5"/>
          <p:cNvCxnSpPr/>
          <p:nvPr/>
        </p:nvCxnSpPr>
        <p:spPr>
          <a:xfrm>
            <a:off x="4145200" y="4876534"/>
            <a:ext cx="3893613"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1162094" y="5076862"/>
            <a:ext cx="6969219"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122814" y="5253226"/>
            <a:ext cx="6969219"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1083534" y="5453554"/>
            <a:ext cx="6969219"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1116134" y="5629918"/>
            <a:ext cx="6969219"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124774" y="5830246"/>
            <a:ext cx="4098657"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9298" y="2312459"/>
            <a:ext cx="8685403" cy="3293209"/>
          </a:xfrm>
          <a:prstGeom prst="rect">
            <a:avLst/>
          </a:prstGeom>
          <a:noFill/>
        </p:spPr>
        <p:txBody>
          <a:bodyPr wrap="square" rtlCol="0">
            <a:spAutoFit/>
          </a:bodyPr>
          <a:lstStyle/>
          <a:p>
            <a:pPr>
              <a:spcAft>
                <a:spcPts val="2400"/>
              </a:spcAft>
            </a:pPr>
            <a:r>
              <a:rPr lang="it-IT" sz="2800" i="1" dirty="0" err="1" smtClean="0">
                <a:solidFill>
                  <a:srgbClr val="FFFFFF"/>
                </a:solidFill>
                <a:latin typeface="Times New Roman"/>
                <a:cs typeface="Times New Roman"/>
              </a:rPr>
              <a:t>Most</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deaths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trauma </a:t>
            </a:r>
            <a:r>
              <a:rPr lang="it-IT" sz="2800" i="1" dirty="0" err="1" smtClean="0">
                <a:solidFill>
                  <a:srgbClr val="FFFFFF"/>
                </a:solidFill>
                <a:latin typeface="Times New Roman"/>
                <a:cs typeface="Times New Roman"/>
              </a:rPr>
              <a:t>with</a:t>
            </a:r>
            <a:r>
              <a:rPr lang="it-IT" sz="2800" i="1" dirty="0" smtClean="0">
                <a:solidFill>
                  <a:srgbClr val="FFFFFF"/>
                </a:solidFill>
                <a:latin typeface="Times New Roman"/>
                <a:cs typeface="Times New Roman"/>
              </a:rPr>
              <a:t> shock or TBI </a:t>
            </a:r>
            <a:r>
              <a:rPr lang="it-IT" sz="2800" i="1" dirty="0" err="1" smtClean="0">
                <a:solidFill>
                  <a:srgbClr val="FFFFFF"/>
                </a:solidFill>
                <a:latin typeface="Times New Roman"/>
                <a:cs typeface="Times New Roman"/>
              </a:rPr>
              <a:t>occur</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within</a:t>
            </a:r>
            <a:r>
              <a:rPr lang="it-IT" sz="2800" i="1" dirty="0" smtClean="0">
                <a:solidFill>
                  <a:srgbClr val="FFFFFF"/>
                </a:solidFill>
                <a:latin typeface="Times New Roman"/>
                <a:cs typeface="Times New Roman"/>
              </a:rPr>
              <a:t> 24 </a:t>
            </a:r>
            <a:r>
              <a:rPr lang="it-IT" sz="2800" i="1" dirty="0" err="1" smtClean="0">
                <a:solidFill>
                  <a:srgbClr val="FFFFFF"/>
                </a:solidFill>
                <a:latin typeface="Times New Roman"/>
                <a:cs typeface="Times New Roman"/>
              </a:rPr>
              <a:t>hours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0000"/>
                </a:solidFill>
                <a:latin typeface="Times New Roman"/>
                <a:cs typeface="Times New Roman"/>
              </a:rPr>
              <a:t>hypovolemic</a:t>
            </a:r>
            <a:r>
              <a:rPr lang="it-IT" sz="2800" i="1" dirty="0" smtClean="0">
                <a:solidFill>
                  <a:srgbClr val="FF0000"/>
                </a:solidFill>
                <a:latin typeface="Times New Roman"/>
                <a:cs typeface="Times New Roman"/>
              </a:rPr>
              <a:t> shock </a:t>
            </a:r>
            <a:r>
              <a:rPr lang="it-IT" sz="2800" i="1" dirty="0" smtClean="0">
                <a:solidFill>
                  <a:srgbClr val="FFFFFF"/>
                </a:solidFill>
                <a:latin typeface="Times New Roman"/>
                <a:cs typeface="Times New Roman"/>
              </a:rPr>
              <a:t>or TBI.</a:t>
            </a:r>
          </a:p>
          <a:p>
            <a:pPr>
              <a:spcAft>
                <a:spcPts val="2400"/>
              </a:spcAft>
            </a:pPr>
            <a:r>
              <a:rPr lang="it-IT" sz="2800" i="1" dirty="0" err="1" smtClean="0">
                <a:solidFill>
                  <a:srgbClr val="FFFFFF"/>
                </a:solidFill>
                <a:latin typeface="Times New Roman"/>
                <a:cs typeface="Times New Roman"/>
              </a:rPr>
              <a:t>Novel</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resuscitation</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strategies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should</a:t>
            </a:r>
            <a:r>
              <a:rPr lang="it-IT" sz="2800" i="1" dirty="0" smtClean="0">
                <a:solidFill>
                  <a:srgbClr val="FFFFFF"/>
                </a:solidFill>
                <a:latin typeface="Times New Roman"/>
                <a:cs typeface="Times New Roman"/>
              </a:rPr>
              <a:t> focus on </a:t>
            </a:r>
            <a:r>
              <a:rPr lang="it-IT" sz="2800" i="1" dirty="0" err="1" smtClean="0">
                <a:solidFill>
                  <a:srgbClr val="FFFFFF"/>
                </a:solidFill>
                <a:latin typeface="Times New Roman"/>
                <a:cs typeface="Times New Roman"/>
              </a:rPr>
              <a:t>early</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deaths</a:t>
            </a:r>
            <a:r>
              <a:rPr lang="it-IT" sz="2800" i="1" dirty="0" smtClean="0">
                <a:solidFill>
                  <a:srgbClr val="FFFFFF"/>
                </a:solidFill>
                <a:latin typeface="Times New Roman"/>
                <a:cs typeface="Times New Roman"/>
              </a:rPr>
              <a:t>. </a:t>
            </a:r>
          </a:p>
          <a:p>
            <a:pPr>
              <a:spcAft>
                <a:spcPts val="2400"/>
              </a:spcAft>
            </a:pPr>
            <a:r>
              <a:rPr lang="it-IT" sz="2800" i="1" dirty="0" err="1" smtClean="0">
                <a:solidFill>
                  <a:srgbClr val="FFFFFF"/>
                </a:solidFill>
                <a:latin typeface="Times New Roman"/>
                <a:cs typeface="Times New Roman"/>
              </a:rPr>
              <a:t>Significant</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improvements</a:t>
            </a:r>
            <a:r>
              <a:rPr lang="it-IT" sz="2800" i="1" dirty="0" smtClean="0">
                <a:solidFill>
                  <a:srgbClr val="FFFFFF"/>
                </a:solidFill>
                <a:latin typeface="Times New Roman"/>
                <a:cs typeface="Times New Roman"/>
              </a:rPr>
              <a:t> in trauma </a:t>
            </a:r>
            <a:r>
              <a:rPr lang="it-IT" sz="2800" i="1" dirty="0" err="1" smtClean="0">
                <a:solidFill>
                  <a:srgbClr val="FFFFFF"/>
                </a:solidFill>
                <a:latin typeface="Times New Roman"/>
                <a:cs typeface="Times New Roman"/>
              </a:rPr>
              <a:t>mortality</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will</a:t>
            </a:r>
            <a:r>
              <a:rPr lang="it-IT" sz="2800" i="1" dirty="0" smtClean="0">
                <a:solidFill>
                  <a:srgbClr val="FFFFFF"/>
                </a:solidFill>
                <a:latin typeface="Times New Roman"/>
                <a:cs typeface="Times New Roman"/>
              </a:rPr>
              <a:t> come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prevention</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initiatives</a:t>
            </a:r>
            <a:r>
              <a:rPr lang="it-IT" sz="2800" i="1" dirty="0" smtClean="0">
                <a:solidFill>
                  <a:srgbClr val="FFFFFF"/>
                </a:solidFill>
                <a:latin typeface="Times New Roman"/>
                <a:cs typeface="Times New Roman"/>
              </a:rPr>
              <a:t> and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interventions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to</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prevent</a:t>
            </a:r>
            <a:r>
              <a:rPr lang="it-IT" sz="2800" i="1" dirty="0" smtClean="0">
                <a:solidFill>
                  <a:srgbClr val="FFFFFF"/>
                </a:solidFill>
                <a:latin typeface="Times New Roman"/>
                <a:cs typeface="Times New Roman"/>
              </a:rPr>
              <a:t> the </a:t>
            </a:r>
            <a:r>
              <a:rPr lang="it-IT" sz="2800" i="1" dirty="0" err="1" smtClean="0">
                <a:solidFill>
                  <a:srgbClr val="FFFFFF"/>
                </a:solidFill>
                <a:latin typeface="Times New Roman"/>
                <a:cs typeface="Times New Roman"/>
              </a:rPr>
              <a:t>early</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deaths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hemorrhage</a:t>
            </a:r>
            <a:r>
              <a:rPr lang="it-IT" sz="2800" i="1" dirty="0" smtClean="0">
                <a:solidFill>
                  <a:srgbClr val="FFFFFF"/>
                </a:solidFill>
                <a:latin typeface="Times New Roman"/>
                <a:cs typeface="Times New Roman"/>
              </a:rPr>
              <a:t> and TBI.</a:t>
            </a:r>
            <a:endParaRPr lang="it-IT" sz="2800" i="1" dirty="0">
              <a:solidFill>
                <a:srgbClr val="FFFFFF"/>
              </a:solidFill>
              <a:latin typeface="Times New Roman"/>
              <a:cs typeface="Times New Roman"/>
            </a:endParaRPr>
          </a:p>
        </p:txBody>
      </p:sp>
      <p:pic>
        <p:nvPicPr>
          <p:cNvPr id="3" name="Immagine 2"/>
          <p:cNvPicPr>
            <a:picLocks noChangeAspect="1"/>
          </p:cNvPicPr>
          <p:nvPr/>
        </p:nvPicPr>
        <p:blipFill>
          <a:blip r:embed="rId3"/>
          <a:stretch>
            <a:fillRect/>
          </a:stretch>
        </p:blipFill>
        <p:spPr>
          <a:xfrm>
            <a:off x="229298" y="228649"/>
            <a:ext cx="6168207" cy="1545926"/>
          </a:xfrm>
          <a:prstGeom prst="rect">
            <a:avLst/>
          </a:prstGeom>
          <a:ln w="22225">
            <a:solidFill>
              <a:srgbClr val="FF0000"/>
            </a:solidFill>
          </a:ln>
        </p:spPr>
      </p:pic>
      <p:pic>
        <p:nvPicPr>
          <p:cNvPr id="4" name="Immagine 3"/>
          <p:cNvPicPr>
            <a:picLocks noChangeAspect="1"/>
          </p:cNvPicPr>
          <p:nvPr/>
        </p:nvPicPr>
        <p:blipFill>
          <a:blip r:embed="rId4"/>
          <a:stretch>
            <a:fillRect/>
          </a:stretch>
        </p:blipFill>
        <p:spPr>
          <a:xfrm>
            <a:off x="4253453" y="1774575"/>
            <a:ext cx="2144052" cy="287517"/>
          </a:xfrm>
          <a:prstGeom prst="rect">
            <a:avLst/>
          </a:prstGeom>
          <a:ln w="15875">
            <a:solidFill>
              <a:srgbClr val="FF00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2590801" y="5429786"/>
            <a:ext cx="3683000" cy="1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normAutofit fontScale="90000"/>
          </a:bodyPr>
          <a:lstStyle/>
          <a:p>
            <a:r>
              <a:rPr lang="it-IT" dirty="0" smtClean="0"/>
              <a:t>Emodinamica nel Trauma Maggiore…Alcuni concetti</a:t>
            </a:r>
            <a:endParaRPr lang="it-IT" dirty="0"/>
          </a:p>
        </p:txBody>
      </p:sp>
      <p:sp>
        <p:nvSpPr>
          <p:cNvPr id="4" name="Segnaposto contenuto 3"/>
          <p:cNvSpPr>
            <a:spLocks noGrp="1"/>
          </p:cNvSpPr>
          <p:nvPr>
            <p:ph idx="1"/>
          </p:nvPr>
        </p:nvSpPr>
        <p:spPr>
          <a:xfrm>
            <a:off x="482600" y="1846941"/>
            <a:ext cx="8229600" cy="3448584"/>
          </a:xfrm>
        </p:spPr>
        <p:txBody>
          <a:bodyPr>
            <a:noAutofit/>
          </a:bodyPr>
          <a:lstStyle/>
          <a:p>
            <a:r>
              <a:rPr lang="it-IT" b="1" dirty="0" smtClean="0">
                <a:solidFill>
                  <a:srgbClr val="FF0000"/>
                </a:solidFill>
              </a:rPr>
              <a:t>Shock </a:t>
            </a:r>
            <a:r>
              <a:rPr lang="it-IT" b="1" dirty="0" smtClean="0">
                <a:solidFill>
                  <a:srgbClr val="FF0000"/>
                </a:solidFill>
              </a:rPr>
              <a:t>nel politrauma è prevalentemente emorragico</a:t>
            </a:r>
            <a:r>
              <a:rPr lang="it-IT" dirty="0" smtClean="0">
                <a:solidFill>
                  <a:schemeClr val="tx1"/>
                </a:solidFill>
              </a:rPr>
              <a:t> … MA</a:t>
            </a:r>
            <a:r>
              <a:rPr lang="it-IT" dirty="0" smtClean="0">
                <a:solidFill>
                  <a:schemeClr val="tx1"/>
                </a:solidFill>
                <a:sym typeface="Wingdings"/>
              </a:rPr>
              <a:t> </a:t>
            </a:r>
            <a:r>
              <a:rPr lang="it-IT" dirty="0" smtClean="0">
                <a:solidFill>
                  <a:schemeClr val="tx1"/>
                </a:solidFill>
              </a:rPr>
              <a:t>≠ Shock emorragico da singola lesione ≠ Shock settico…</a:t>
            </a:r>
          </a:p>
          <a:p>
            <a:r>
              <a:rPr lang="it-IT" dirty="0" smtClean="0">
                <a:solidFill>
                  <a:schemeClr val="tx1"/>
                </a:solidFill>
              </a:rPr>
              <a:t>La cura del Trauma è un </a:t>
            </a:r>
            <a:r>
              <a:rPr lang="it-IT" b="1" dirty="0" err="1" smtClean="0">
                <a:solidFill>
                  <a:srgbClr val="FF0000"/>
                </a:solidFill>
              </a:rPr>
              <a:t>continuum</a:t>
            </a:r>
            <a:r>
              <a:rPr lang="it-IT" dirty="0" err="1" smtClean="0">
                <a:solidFill>
                  <a:schemeClr val="tx1"/>
                </a:solidFill>
              </a:rPr>
              <a:t>…Fase</a:t>
            </a:r>
            <a:r>
              <a:rPr lang="it-IT" dirty="0" smtClean="0">
                <a:solidFill>
                  <a:schemeClr val="tx1"/>
                </a:solidFill>
              </a:rPr>
              <a:t> </a:t>
            </a:r>
            <a:r>
              <a:rPr lang="it-IT" dirty="0" err="1" smtClean="0">
                <a:solidFill>
                  <a:schemeClr val="tx1"/>
                </a:solidFill>
              </a:rPr>
              <a:t>PreH</a:t>
            </a:r>
            <a:r>
              <a:rPr lang="it-IT" dirty="0" smtClean="0">
                <a:solidFill>
                  <a:schemeClr val="tx1"/>
                </a:solidFill>
              </a:rPr>
              <a:t> </a:t>
            </a:r>
            <a:r>
              <a:rPr lang="it-IT" dirty="0" smtClean="0">
                <a:solidFill>
                  <a:schemeClr val="tx1"/>
                </a:solidFill>
                <a:sym typeface="Wingdings"/>
              </a:rPr>
              <a:t> Fase </a:t>
            </a:r>
            <a:r>
              <a:rPr lang="it-IT" dirty="0" err="1" smtClean="0">
                <a:solidFill>
                  <a:schemeClr val="tx1"/>
                </a:solidFill>
                <a:sym typeface="Wingdings"/>
              </a:rPr>
              <a:t>InH</a:t>
            </a:r>
            <a:r>
              <a:rPr lang="it-IT" dirty="0" smtClean="0">
                <a:solidFill>
                  <a:schemeClr val="tx1"/>
                </a:solidFill>
                <a:sym typeface="Wingdings"/>
              </a:rPr>
              <a:t>  PS/DE  Radiologia  Sala Op  ICU...</a:t>
            </a:r>
          </a:p>
          <a:p>
            <a:r>
              <a:rPr lang="it-IT" dirty="0" smtClean="0">
                <a:solidFill>
                  <a:schemeClr val="tx1"/>
                </a:solidFill>
              </a:rPr>
              <a:t>Ottimizzazione emodinamica “</a:t>
            </a:r>
            <a:r>
              <a:rPr lang="it-IT" b="1" dirty="0" smtClean="0">
                <a:solidFill>
                  <a:srgbClr val="FF0000"/>
                </a:solidFill>
              </a:rPr>
              <a:t>goal and </a:t>
            </a:r>
            <a:r>
              <a:rPr lang="it-IT" b="1" dirty="0" err="1" smtClean="0">
                <a:solidFill>
                  <a:srgbClr val="FF0000"/>
                </a:solidFill>
              </a:rPr>
              <a:t>phase</a:t>
            </a:r>
            <a:r>
              <a:rPr lang="it-IT" b="1" dirty="0" smtClean="0">
                <a:solidFill>
                  <a:srgbClr val="FF0000"/>
                </a:solidFill>
              </a:rPr>
              <a:t> </a:t>
            </a:r>
            <a:r>
              <a:rPr lang="it-IT" b="1" dirty="0" err="1" smtClean="0">
                <a:solidFill>
                  <a:srgbClr val="FF0000"/>
                </a:solidFill>
              </a:rPr>
              <a:t>oriented</a:t>
            </a:r>
            <a:r>
              <a:rPr lang="it-IT" dirty="0" smtClean="0">
                <a:solidFill>
                  <a:schemeClr val="tx1"/>
                </a:solidFill>
              </a:rPr>
              <a:t>”</a:t>
            </a:r>
          </a:p>
          <a:p>
            <a:endParaRPr lang="it-IT" dirty="0">
              <a:solidFill>
                <a:schemeClr val="tx1"/>
              </a:solidFill>
            </a:endParaRPr>
          </a:p>
        </p:txBody>
      </p:sp>
    </p:spTree>
    <p:extLst>
      <p:ext uri="{BB962C8B-B14F-4D97-AF65-F5344CB8AC3E}">
        <p14:creationId xmlns="" xmlns:p14="http://schemas.microsoft.com/office/powerpoint/2010/main" val="4237034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2255" y="330200"/>
            <a:ext cx="8229600" cy="660400"/>
          </a:xfrm>
        </p:spPr>
        <p:txBody>
          <a:bodyPr/>
          <a:lstStyle/>
          <a:p>
            <a:r>
              <a:rPr lang="it-IT" sz="4800" dirty="0" smtClean="0"/>
              <a:t>Fasi &amp; Obiettivi</a:t>
            </a:r>
            <a:endParaRPr lang="it-IT" sz="4800" dirty="0"/>
          </a:p>
        </p:txBody>
      </p:sp>
      <p:sp>
        <p:nvSpPr>
          <p:cNvPr id="6" name="CasellaDiTesto 5"/>
          <p:cNvSpPr txBox="1"/>
          <p:nvPr/>
        </p:nvSpPr>
        <p:spPr>
          <a:xfrm>
            <a:off x="198255" y="1051747"/>
            <a:ext cx="2037938" cy="58477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3200" dirty="0" smtClean="0"/>
              <a:t>Fase </a:t>
            </a:r>
            <a:r>
              <a:rPr lang="it-IT" sz="3200" dirty="0" err="1" smtClean="0"/>
              <a:t>preH</a:t>
            </a:r>
            <a:endParaRPr lang="it-IT" sz="3200" dirty="0"/>
          </a:p>
        </p:txBody>
      </p:sp>
      <p:sp>
        <p:nvSpPr>
          <p:cNvPr id="7" name="CasellaDiTesto 6"/>
          <p:cNvSpPr txBox="1"/>
          <p:nvPr/>
        </p:nvSpPr>
        <p:spPr>
          <a:xfrm>
            <a:off x="2578597" y="1051747"/>
            <a:ext cx="2844799"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3200" dirty="0" smtClean="0"/>
              <a:t>Fase precoce</a:t>
            </a:r>
          </a:p>
          <a:p>
            <a:r>
              <a:rPr lang="it-IT" sz="2400" dirty="0" smtClean="0"/>
              <a:t>(</a:t>
            </a:r>
            <a:r>
              <a:rPr lang="it-IT" sz="2400" dirty="0" err="1" smtClean="0"/>
              <a:t>pre</a:t>
            </a:r>
            <a:r>
              <a:rPr lang="it-IT" sz="2400" dirty="0" smtClean="0"/>
              <a:t>-controllo dell’Emorragia)</a:t>
            </a:r>
            <a:endParaRPr lang="it-IT" sz="3200" dirty="0"/>
          </a:p>
        </p:txBody>
      </p:sp>
      <p:sp>
        <p:nvSpPr>
          <p:cNvPr id="8" name="CasellaDiTesto 7"/>
          <p:cNvSpPr txBox="1"/>
          <p:nvPr/>
        </p:nvSpPr>
        <p:spPr>
          <a:xfrm>
            <a:off x="5765800" y="1051747"/>
            <a:ext cx="3048000" cy="16927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3200" dirty="0" smtClean="0"/>
              <a:t>Fase tardiva</a:t>
            </a:r>
          </a:p>
          <a:p>
            <a:r>
              <a:rPr lang="it-IT" sz="2400" dirty="0"/>
              <a:t>(</a:t>
            </a:r>
            <a:r>
              <a:rPr lang="it-IT" sz="2400" dirty="0" smtClean="0"/>
              <a:t>post-controllo dell’Emorragia, post </a:t>
            </a:r>
            <a:r>
              <a:rPr lang="it-IT" sz="2400" dirty="0" err="1" smtClean="0"/>
              <a:t>damage</a:t>
            </a:r>
            <a:r>
              <a:rPr lang="it-IT" sz="2400" dirty="0" smtClean="0"/>
              <a:t> control)</a:t>
            </a:r>
            <a:endParaRPr lang="it-IT" sz="3200" dirty="0"/>
          </a:p>
        </p:txBody>
      </p:sp>
      <p:pic>
        <p:nvPicPr>
          <p:cNvPr id="10" name="Immagine 9"/>
          <p:cNvPicPr>
            <a:picLocks noChangeAspect="1"/>
          </p:cNvPicPr>
          <p:nvPr/>
        </p:nvPicPr>
        <p:blipFill>
          <a:blip r:embed="rId2"/>
          <a:stretch>
            <a:fillRect/>
          </a:stretch>
        </p:blipFill>
        <p:spPr>
          <a:xfrm>
            <a:off x="2210296" y="2744518"/>
            <a:ext cx="6426200" cy="3771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00006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875"/>
            <a:ext cx="8229600" cy="1041400"/>
          </a:xfrm>
        </p:spPr>
        <p:txBody>
          <a:bodyPr/>
          <a:lstStyle/>
          <a:p>
            <a:r>
              <a:rPr lang="it-IT" sz="4400" b="1" u="sng" dirty="0" smtClean="0"/>
              <a:t>Riconoscere</a:t>
            </a:r>
            <a:r>
              <a:rPr lang="it-IT" sz="4400" dirty="0" smtClean="0"/>
              <a:t> lo Shock</a:t>
            </a:r>
            <a:endParaRPr lang="it-IT" sz="4400" dirty="0"/>
          </a:p>
        </p:txBody>
      </p:sp>
      <p:sp>
        <p:nvSpPr>
          <p:cNvPr id="5" name="Segnaposto testo 4"/>
          <p:cNvSpPr>
            <a:spLocks noGrp="1"/>
          </p:cNvSpPr>
          <p:nvPr>
            <p:ph type="body" sz="quarter" idx="3"/>
          </p:nvPr>
        </p:nvSpPr>
        <p:spPr/>
        <p:txBody>
          <a:bodyPr/>
          <a:lstStyle/>
          <a:p>
            <a:r>
              <a:rPr lang="it-IT" dirty="0" smtClean="0"/>
              <a:t>Es. probabilità di TM  TASH Score</a:t>
            </a:r>
            <a:endParaRPr lang="it-IT" dirty="0"/>
          </a:p>
        </p:txBody>
      </p:sp>
      <p:sp>
        <p:nvSpPr>
          <p:cNvPr id="6" name="Segnaposto contenuto 5"/>
          <p:cNvSpPr>
            <a:spLocks noGrp="1"/>
          </p:cNvSpPr>
          <p:nvPr>
            <p:ph sz="quarter" idx="13"/>
          </p:nvPr>
        </p:nvSpPr>
        <p:spPr>
          <a:xfrm>
            <a:off x="457200" y="1346200"/>
            <a:ext cx="4041648" cy="5308600"/>
          </a:xfrm>
        </p:spPr>
        <p:style>
          <a:lnRef idx="1">
            <a:schemeClr val="accent2"/>
          </a:lnRef>
          <a:fillRef idx="2">
            <a:schemeClr val="accent2"/>
          </a:fillRef>
          <a:effectRef idx="1">
            <a:schemeClr val="accent2"/>
          </a:effectRef>
          <a:fontRef idx="minor">
            <a:schemeClr val="dk1"/>
          </a:fontRef>
        </p:style>
        <p:txBody>
          <a:bodyPr>
            <a:noAutofit/>
          </a:bodyPr>
          <a:lstStyle/>
          <a:p>
            <a:r>
              <a:rPr lang="it-IT" dirty="0" smtClean="0">
                <a:latin typeface="+mj-lt"/>
              </a:rPr>
              <a:t>Combinazione di clinica, lesioni anatomiche, meccanismo del trauma &amp; risposta iniziale al </a:t>
            </a:r>
            <a:r>
              <a:rPr lang="it-IT" dirty="0" err="1" smtClean="0">
                <a:latin typeface="+mj-lt"/>
              </a:rPr>
              <a:t>trattamemto</a:t>
            </a:r>
            <a:r>
              <a:rPr lang="it-IT" dirty="0" smtClean="0">
                <a:latin typeface="+mj-lt"/>
              </a:rPr>
              <a:t> </a:t>
            </a:r>
            <a:r>
              <a:rPr lang="it-IT" dirty="0">
                <a:latin typeface="+mj-lt"/>
              </a:rPr>
              <a:t>(Grade 1C</a:t>
            </a:r>
            <a:r>
              <a:rPr lang="it-IT" dirty="0" smtClean="0">
                <a:latin typeface="+mj-lt"/>
              </a:rPr>
              <a:t>)</a:t>
            </a:r>
          </a:p>
          <a:p>
            <a:endParaRPr lang="it-IT" dirty="0" smtClean="0">
              <a:latin typeface="+mj-lt"/>
            </a:endParaRPr>
          </a:p>
          <a:p>
            <a:r>
              <a:rPr lang="it-IT" dirty="0" err="1" smtClean="0">
                <a:latin typeface="+mj-lt"/>
              </a:rPr>
              <a:t>Macrocircolazione</a:t>
            </a:r>
            <a:endParaRPr lang="it-IT" dirty="0" smtClean="0">
              <a:latin typeface="+mj-lt"/>
            </a:endParaRPr>
          </a:p>
          <a:p>
            <a:pPr lvl="1">
              <a:buFont typeface="Wingdings" charset="0"/>
              <a:buChar char="à"/>
            </a:pPr>
            <a:r>
              <a:rPr lang="it-IT" dirty="0" smtClean="0">
                <a:latin typeface="+mj-lt"/>
                <a:sym typeface="Wingdings"/>
              </a:rPr>
              <a:t>FC</a:t>
            </a:r>
          </a:p>
          <a:p>
            <a:pPr lvl="1">
              <a:buFont typeface="Wingdings" charset="0"/>
              <a:buChar char="à"/>
            </a:pPr>
            <a:r>
              <a:rPr lang="it-IT" dirty="0" smtClean="0">
                <a:latin typeface="+mj-lt"/>
                <a:sym typeface="Wingdings"/>
              </a:rPr>
              <a:t>PA</a:t>
            </a:r>
            <a:endParaRPr lang="it-IT" dirty="0" smtClean="0">
              <a:latin typeface="+mj-lt"/>
            </a:endParaRPr>
          </a:p>
          <a:p>
            <a:r>
              <a:rPr lang="it-IT" dirty="0" smtClean="0">
                <a:latin typeface="+mj-lt"/>
              </a:rPr>
              <a:t>Microcircolazione</a:t>
            </a:r>
          </a:p>
          <a:p>
            <a:pPr lvl="1">
              <a:buFont typeface="Wingdings" charset="0"/>
              <a:buChar char="à"/>
            </a:pPr>
            <a:r>
              <a:rPr lang="it-IT" dirty="0" smtClean="0">
                <a:latin typeface="+mj-lt"/>
                <a:sym typeface="Wingdings"/>
              </a:rPr>
              <a:t>BE (&lt; -3)</a:t>
            </a:r>
          </a:p>
          <a:p>
            <a:pPr lvl="1">
              <a:buFont typeface="Wingdings" charset="0"/>
              <a:buChar char="à"/>
            </a:pPr>
            <a:r>
              <a:rPr lang="it-IT" dirty="0" smtClean="0">
                <a:latin typeface="+mj-lt"/>
                <a:sym typeface="Wingdings"/>
              </a:rPr>
              <a:t>Lattati (&lt;2mmol/l)</a:t>
            </a:r>
            <a:endParaRPr lang="it-IT" dirty="0" smtClean="0">
              <a:latin typeface="+mj-lt"/>
            </a:endParaRPr>
          </a:p>
          <a:p>
            <a:pPr marL="0" indent="0">
              <a:buNone/>
            </a:pPr>
            <a:endParaRPr lang="it-IT" dirty="0">
              <a:latin typeface="+mj-lt"/>
            </a:endParaRPr>
          </a:p>
        </p:txBody>
      </p:sp>
      <p:pic>
        <p:nvPicPr>
          <p:cNvPr id="12" name="Picture 4"/>
          <p:cNvPicPr>
            <a:picLocks noGrp="1" noChangeAspect="1" noChangeArrowheads="1"/>
          </p:cNvPicPr>
          <p:nvPr>
            <p:ph sz="quarter" idx="14"/>
          </p:nvPr>
        </p:nvPicPr>
        <p:blipFill>
          <a:blip r:embed="rId2" cstate="print">
            <a:extLst>
              <a:ext uri="{28A0092B-C50C-407E-A947-70E740481C1C}">
                <a14:useLocalDpi xmlns="" xmlns:a14="http://schemas.microsoft.com/office/drawing/2010/main"/>
              </a:ext>
            </a:extLst>
          </a:blip>
          <a:srcRect t="-6689" b="-6689"/>
          <a:stretch>
            <a:fillRect/>
          </a:stretch>
        </p:blipFill>
        <p:spPr bwMode="auto">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3" name="CasellaDiTesto 12"/>
          <p:cNvSpPr txBox="1"/>
          <p:nvPr/>
        </p:nvSpPr>
        <p:spPr>
          <a:xfrm>
            <a:off x="4648200" y="5943601"/>
            <a:ext cx="4495800" cy="830997"/>
          </a:xfrm>
          <a:prstGeom prst="rect">
            <a:avLst/>
          </a:prstGeom>
          <a:noFill/>
        </p:spPr>
        <p:txBody>
          <a:bodyPr wrap="square" rtlCol="0">
            <a:spAutoFit/>
          </a:bodyPr>
          <a:lstStyle/>
          <a:p>
            <a:r>
              <a:rPr lang="it-IT" sz="1200" dirty="0" smtClean="0"/>
              <a:t>Es. Score = 22 </a:t>
            </a:r>
            <a:r>
              <a:rPr lang="it-IT" sz="1200" dirty="0" smtClean="0">
                <a:sym typeface="Wingdings"/>
              </a:rPr>
              <a:t> </a:t>
            </a:r>
            <a:r>
              <a:rPr lang="it-IT" sz="1200" b="1" dirty="0"/>
              <a:t>77% </a:t>
            </a:r>
            <a:r>
              <a:rPr lang="it-IT" sz="1200" b="1" dirty="0" err="1"/>
              <a:t>predicted</a:t>
            </a:r>
            <a:r>
              <a:rPr lang="it-IT" sz="1200" b="1" dirty="0"/>
              <a:t> </a:t>
            </a:r>
            <a:r>
              <a:rPr lang="it-IT" sz="1200" b="1" dirty="0" err="1"/>
              <a:t>need</a:t>
            </a:r>
            <a:r>
              <a:rPr lang="it-IT" sz="1200" b="1" dirty="0"/>
              <a:t> for massive </a:t>
            </a:r>
            <a:r>
              <a:rPr lang="it-IT" sz="1200" b="1" dirty="0" err="1"/>
              <a:t>transfusion</a:t>
            </a:r>
            <a:r>
              <a:rPr lang="it-IT" sz="1200" b="1" dirty="0" smtClean="0"/>
              <a:t>.</a:t>
            </a:r>
            <a:endParaRPr lang="it-IT" sz="1200" b="1" dirty="0"/>
          </a:p>
          <a:p>
            <a:endParaRPr lang="it-IT" sz="1200" b="1" dirty="0"/>
          </a:p>
          <a:p>
            <a:r>
              <a:rPr lang="it-IT" sz="1200" dirty="0"/>
              <a:t>http://www.mdcalc.com/tash-score-</a:t>
            </a:r>
            <a:r>
              <a:rPr lang="it-IT" sz="1200" dirty="0" smtClean="0"/>
              <a:t>trauma</a:t>
            </a:r>
          </a:p>
          <a:p>
            <a:endParaRPr lang="it-IT" sz="1200" dirty="0"/>
          </a:p>
        </p:txBody>
      </p:sp>
      <p:sp>
        <p:nvSpPr>
          <p:cNvPr id="3" name="Rettangolo 2"/>
          <p:cNvSpPr/>
          <p:nvPr/>
        </p:nvSpPr>
        <p:spPr>
          <a:xfrm>
            <a:off x="4720209" y="3825875"/>
            <a:ext cx="3772916" cy="50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4729734" y="4295775"/>
            <a:ext cx="3772916" cy="508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257833" y="107576"/>
            <a:ext cx="266316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000" b="1" dirty="0" err="1" smtClean="0"/>
              <a:t>Early</a:t>
            </a:r>
            <a:r>
              <a:rPr lang="it-IT" sz="2000" b="1" dirty="0" smtClean="0"/>
              <a:t> Care : target 1</a:t>
            </a:r>
            <a:endParaRPr lang="it-IT" sz="2000" b="1" dirty="0"/>
          </a:p>
        </p:txBody>
      </p:sp>
    </p:spTree>
    <p:extLst>
      <p:ext uri="{BB962C8B-B14F-4D97-AF65-F5344CB8AC3E}">
        <p14:creationId xmlns="" xmlns:p14="http://schemas.microsoft.com/office/powerpoint/2010/main" val="27111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2"/>
          <p:cNvSpPr txBox="1">
            <a:spLocks noChangeArrowheads="1"/>
          </p:cNvSpPr>
          <p:nvPr/>
        </p:nvSpPr>
        <p:spPr bwMode="auto">
          <a:xfrm>
            <a:off x="685800" y="381000"/>
            <a:ext cx="8001000" cy="466725"/>
          </a:xfrm>
          <a:prstGeom prst="rect">
            <a:avLst/>
          </a:prstGeom>
          <a:noFill/>
          <a:ln w="9525">
            <a:solidFill>
              <a:srgbClr val="CC3300"/>
            </a:solidFill>
            <a:miter lim="800000"/>
            <a:headEnd/>
            <a:tailEnd/>
          </a:ln>
          <a:effectLst/>
        </p:spPr>
        <p:txBody>
          <a:bodyPr>
            <a:spAutoFit/>
          </a:bodyPr>
          <a:lstStyle/>
          <a:p>
            <a:pPr defTabSz="914400" eaLnBrk="0" fontAlgn="base" hangingPunct="0">
              <a:spcBef>
                <a:spcPct val="50000"/>
              </a:spcBef>
              <a:spcAft>
                <a:spcPct val="0"/>
              </a:spcAft>
            </a:pPr>
            <a:r>
              <a:rPr lang="it-IT" sz="2400" b="1" smtClean="0">
                <a:solidFill>
                  <a:srgbClr val="FFFF00"/>
                </a:solidFill>
                <a:effectLst>
                  <a:outerShdw blurRad="38100" dist="38100" dir="2700000" algn="tl">
                    <a:srgbClr val="000000"/>
                  </a:outerShdw>
                </a:effectLst>
                <a:latin typeface="Comic Sans MS" pitchFamily="66" charset="0"/>
              </a:rPr>
              <a:t>CLASSIFICAZIONE DELLO SHOCK IPOVOLEMICO</a:t>
            </a:r>
          </a:p>
        </p:txBody>
      </p:sp>
      <p:sp>
        <p:nvSpPr>
          <p:cNvPr id="327683" name="Text Box 3"/>
          <p:cNvSpPr txBox="1">
            <a:spLocks noChangeArrowheads="1"/>
          </p:cNvSpPr>
          <p:nvPr/>
        </p:nvSpPr>
        <p:spPr bwMode="auto">
          <a:xfrm>
            <a:off x="457200" y="1143000"/>
            <a:ext cx="1828800" cy="3668713"/>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pPr>
            <a:r>
              <a:rPr lang="it-IT" smtClean="0">
                <a:solidFill>
                  <a:srgbClr val="FF9900"/>
                </a:solidFill>
                <a:latin typeface="Comic Sans MS" pitchFamily="66" charset="0"/>
              </a:rPr>
              <a:t>Classi</a:t>
            </a:r>
            <a:endParaRPr lang="it-IT" smtClean="0">
              <a:solidFill>
                <a:srgbClr val="FFFF00"/>
              </a:solidFill>
              <a:latin typeface="Comic Sans MS" pitchFamily="66" charset="0"/>
            </a:endParaRPr>
          </a:p>
          <a:p>
            <a:pPr defTabSz="914400" eaLnBrk="0" fontAlgn="base" hangingPunct="0">
              <a:spcBef>
                <a:spcPct val="50000"/>
              </a:spcBef>
              <a:spcAft>
                <a:spcPct val="0"/>
              </a:spcAft>
            </a:pPr>
            <a:r>
              <a:rPr lang="it-IT" smtClean="0">
                <a:solidFill>
                  <a:srgbClr val="FF9900"/>
                </a:solidFill>
                <a:latin typeface="Comic Sans MS" pitchFamily="66" charset="0"/>
              </a:rPr>
              <a:t>Volemia</a:t>
            </a:r>
          </a:p>
          <a:p>
            <a:pPr defTabSz="914400" eaLnBrk="0" fontAlgn="base" hangingPunct="0">
              <a:spcBef>
                <a:spcPct val="50000"/>
              </a:spcBef>
              <a:spcAft>
                <a:spcPct val="0"/>
              </a:spcAft>
            </a:pPr>
            <a:r>
              <a:rPr lang="it-IT" smtClean="0">
                <a:solidFill>
                  <a:srgbClr val="FF9900"/>
                </a:solidFill>
                <a:latin typeface="Comic Sans MS" pitchFamily="66" charset="0"/>
              </a:rPr>
              <a:t>Perdite(mL)</a:t>
            </a:r>
          </a:p>
          <a:p>
            <a:pPr defTabSz="914400" eaLnBrk="0" fontAlgn="base" hangingPunct="0">
              <a:spcBef>
                <a:spcPct val="50000"/>
              </a:spcBef>
              <a:spcAft>
                <a:spcPct val="0"/>
              </a:spcAft>
            </a:pPr>
            <a:r>
              <a:rPr lang="it-IT" smtClean="0">
                <a:solidFill>
                  <a:srgbClr val="FF9900"/>
                </a:solidFill>
                <a:latin typeface="Comic Sans MS" pitchFamily="66" charset="0"/>
              </a:rPr>
              <a:t>HR</a:t>
            </a:r>
          </a:p>
          <a:p>
            <a:pPr defTabSz="914400" eaLnBrk="0" fontAlgn="base" hangingPunct="0">
              <a:spcBef>
                <a:spcPct val="50000"/>
              </a:spcBef>
              <a:spcAft>
                <a:spcPct val="0"/>
              </a:spcAft>
            </a:pPr>
            <a:r>
              <a:rPr lang="it-IT" smtClean="0">
                <a:solidFill>
                  <a:srgbClr val="FF9900"/>
                </a:solidFill>
                <a:latin typeface="Comic Sans MS" pitchFamily="66" charset="0"/>
              </a:rPr>
              <a:t>Riemp.capillare</a:t>
            </a:r>
          </a:p>
          <a:p>
            <a:pPr defTabSz="914400" eaLnBrk="0" fontAlgn="base" hangingPunct="0">
              <a:spcBef>
                <a:spcPct val="50000"/>
              </a:spcBef>
              <a:spcAft>
                <a:spcPct val="0"/>
              </a:spcAft>
            </a:pPr>
            <a:r>
              <a:rPr lang="it-IT" smtClean="0">
                <a:solidFill>
                  <a:srgbClr val="FF9900"/>
                </a:solidFill>
                <a:latin typeface="Comic Sans MS" pitchFamily="66" charset="0"/>
              </a:rPr>
              <a:t>RR</a:t>
            </a:r>
          </a:p>
          <a:p>
            <a:pPr defTabSz="914400" eaLnBrk="0" fontAlgn="base" hangingPunct="0">
              <a:spcBef>
                <a:spcPct val="50000"/>
              </a:spcBef>
              <a:spcAft>
                <a:spcPct val="0"/>
              </a:spcAft>
            </a:pPr>
            <a:r>
              <a:rPr lang="it-IT" smtClean="0">
                <a:solidFill>
                  <a:srgbClr val="FF9900"/>
                </a:solidFill>
                <a:latin typeface="Comic Sans MS" pitchFamily="66" charset="0"/>
              </a:rPr>
              <a:t>PAS</a:t>
            </a:r>
          </a:p>
          <a:p>
            <a:pPr defTabSz="914400" eaLnBrk="0" fontAlgn="base" hangingPunct="0">
              <a:spcBef>
                <a:spcPct val="50000"/>
              </a:spcBef>
              <a:spcAft>
                <a:spcPct val="0"/>
              </a:spcAft>
            </a:pPr>
            <a:r>
              <a:rPr lang="it-IT" smtClean="0">
                <a:solidFill>
                  <a:srgbClr val="FF9900"/>
                </a:solidFill>
                <a:latin typeface="Comic Sans MS" pitchFamily="66" charset="0"/>
              </a:rPr>
              <a:t>Estremità</a:t>
            </a:r>
          </a:p>
          <a:p>
            <a:pPr defTabSz="914400" eaLnBrk="0" fontAlgn="base" hangingPunct="0">
              <a:spcBef>
                <a:spcPct val="50000"/>
              </a:spcBef>
              <a:spcAft>
                <a:spcPct val="0"/>
              </a:spcAft>
            </a:pPr>
            <a:r>
              <a:rPr lang="it-IT" smtClean="0">
                <a:solidFill>
                  <a:srgbClr val="FF9900"/>
                </a:solidFill>
                <a:latin typeface="Comic Sans MS" pitchFamily="66" charset="0"/>
              </a:rPr>
              <a:t>Sensorio</a:t>
            </a:r>
          </a:p>
        </p:txBody>
      </p:sp>
      <p:sp>
        <p:nvSpPr>
          <p:cNvPr id="327684" name="Text Box 4"/>
          <p:cNvSpPr txBox="1">
            <a:spLocks noChangeArrowheads="1"/>
          </p:cNvSpPr>
          <p:nvPr/>
        </p:nvSpPr>
        <p:spPr bwMode="auto">
          <a:xfrm>
            <a:off x="2362200" y="1143000"/>
            <a:ext cx="1676400" cy="3668713"/>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pPr>
            <a:r>
              <a:rPr lang="it-IT" smtClean="0">
                <a:solidFill>
                  <a:srgbClr val="FFFF00"/>
                </a:solidFill>
                <a:latin typeface="Comic Sans MS" pitchFamily="66" charset="0"/>
              </a:rPr>
              <a:t>   </a:t>
            </a:r>
            <a:r>
              <a:rPr lang="it-IT" smtClean="0">
                <a:solidFill>
                  <a:srgbClr val="FF9900"/>
                </a:solidFill>
                <a:latin typeface="Comic Sans MS" pitchFamily="66" charset="0"/>
              </a:rPr>
              <a:t>1</a:t>
            </a:r>
          </a:p>
          <a:p>
            <a:pPr defTabSz="914400" eaLnBrk="0" fontAlgn="base" hangingPunct="0">
              <a:spcBef>
                <a:spcPct val="50000"/>
              </a:spcBef>
              <a:spcAft>
                <a:spcPct val="0"/>
              </a:spcAft>
            </a:pPr>
            <a:r>
              <a:rPr lang="it-IT" smtClean="0">
                <a:solidFill>
                  <a:srgbClr val="FFFF00"/>
                </a:solidFill>
                <a:latin typeface="Comic Sans MS" pitchFamily="66" charset="0"/>
              </a:rPr>
              <a:t>   15%</a:t>
            </a:r>
          </a:p>
          <a:p>
            <a:pPr defTabSz="914400" eaLnBrk="0" fontAlgn="base" hangingPunct="0">
              <a:spcBef>
                <a:spcPct val="50000"/>
              </a:spcBef>
              <a:spcAft>
                <a:spcPct val="0"/>
              </a:spcAft>
            </a:pPr>
            <a:r>
              <a:rPr lang="it-IT" smtClean="0">
                <a:solidFill>
                  <a:srgbClr val="FFFF00"/>
                </a:solidFill>
                <a:latin typeface="Comic Sans MS" pitchFamily="66" charset="0"/>
              </a:rPr>
              <a:t>750</a:t>
            </a:r>
          </a:p>
          <a:p>
            <a:pPr defTabSz="914400" eaLnBrk="0" fontAlgn="base" hangingPunct="0">
              <a:spcBef>
                <a:spcPct val="50000"/>
              </a:spcBef>
              <a:spcAft>
                <a:spcPct val="0"/>
              </a:spcAft>
            </a:pPr>
            <a:r>
              <a:rPr lang="it-IT" smtClean="0">
                <a:solidFill>
                  <a:srgbClr val="FFFF00"/>
                </a:solidFill>
                <a:latin typeface="Comic Sans MS" pitchFamily="66" charset="0"/>
              </a:rPr>
              <a:t>tachi.modesta</a:t>
            </a:r>
          </a:p>
          <a:p>
            <a:pPr defTabSz="914400" eaLnBrk="0" fontAlgn="base" hangingPunct="0">
              <a:spcBef>
                <a:spcPct val="50000"/>
              </a:spcBef>
              <a:spcAft>
                <a:spcPct val="0"/>
              </a:spcAft>
            </a:pPr>
            <a:r>
              <a:rPr lang="it-IT" smtClean="0">
                <a:solidFill>
                  <a:srgbClr val="FFFF00"/>
                </a:solidFill>
                <a:latin typeface="Comic Sans MS" pitchFamily="66" charset="0"/>
              </a:rPr>
              <a:t>normale</a:t>
            </a:r>
          </a:p>
          <a:p>
            <a:pPr defTabSz="914400" eaLnBrk="0" fontAlgn="base" hangingPunct="0">
              <a:spcBef>
                <a:spcPct val="50000"/>
              </a:spcBef>
              <a:spcAft>
                <a:spcPct val="0"/>
              </a:spcAft>
            </a:pPr>
            <a:r>
              <a:rPr lang="it-IT" smtClean="0">
                <a:solidFill>
                  <a:srgbClr val="FFFF00"/>
                </a:solidFill>
                <a:latin typeface="Comic Sans MS" pitchFamily="66" charset="0"/>
              </a:rPr>
              <a:t>normale</a:t>
            </a:r>
          </a:p>
          <a:p>
            <a:pPr defTabSz="914400" eaLnBrk="0" fontAlgn="base" hangingPunct="0">
              <a:spcBef>
                <a:spcPct val="50000"/>
              </a:spcBef>
              <a:spcAft>
                <a:spcPct val="0"/>
              </a:spcAft>
            </a:pPr>
            <a:r>
              <a:rPr lang="it-IT" smtClean="0">
                <a:solidFill>
                  <a:srgbClr val="FFFF00"/>
                </a:solidFill>
                <a:latin typeface="Comic Sans MS" pitchFamily="66" charset="0"/>
              </a:rPr>
              <a:t>normale</a:t>
            </a:r>
          </a:p>
          <a:p>
            <a:pPr defTabSz="914400" eaLnBrk="0" fontAlgn="base" hangingPunct="0">
              <a:spcBef>
                <a:spcPct val="50000"/>
              </a:spcBef>
              <a:spcAft>
                <a:spcPct val="0"/>
              </a:spcAft>
            </a:pPr>
            <a:r>
              <a:rPr lang="it-IT" smtClean="0">
                <a:solidFill>
                  <a:srgbClr val="FFFF00"/>
                </a:solidFill>
                <a:latin typeface="Comic Sans MS" pitchFamily="66" charset="0"/>
              </a:rPr>
              <a:t>normali</a:t>
            </a:r>
          </a:p>
          <a:p>
            <a:pPr defTabSz="914400" eaLnBrk="0" fontAlgn="base" hangingPunct="0">
              <a:spcBef>
                <a:spcPct val="50000"/>
              </a:spcBef>
              <a:spcAft>
                <a:spcPct val="0"/>
              </a:spcAft>
            </a:pPr>
            <a:r>
              <a:rPr lang="it-IT" smtClean="0">
                <a:solidFill>
                  <a:srgbClr val="FFFF00"/>
                </a:solidFill>
                <a:latin typeface="Comic Sans MS" pitchFamily="66" charset="0"/>
              </a:rPr>
              <a:t>normale</a:t>
            </a:r>
          </a:p>
        </p:txBody>
      </p:sp>
      <p:sp>
        <p:nvSpPr>
          <p:cNvPr id="327685" name="Line 5"/>
          <p:cNvSpPr>
            <a:spLocks noChangeShapeType="1"/>
          </p:cNvSpPr>
          <p:nvPr/>
        </p:nvSpPr>
        <p:spPr bwMode="auto">
          <a:xfrm>
            <a:off x="2743200" y="1600200"/>
            <a:ext cx="76200" cy="76200"/>
          </a:xfrm>
          <a:prstGeom prst="line">
            <a:avLst/>
          </a:prstGeom>
          <a:noFill/>
          <a:ln w="9525">
            <a:noFill/>
            <a:round/>
            <a:headEnd/>
            <a:tailEnd type="triangle" w="med" len="med"/>
          </a:ln>
          <a:effectLst/>
        </p:spPr>
        <p:txBody>
          <a:bodyPr wrap="none" anchor="ctr">
            <a:spAutoFit/>
          </a:bodyPr>
          <a:lstStyle/>
          <a:p>
            <a:pPr algn="ctr" defTabSz="914400" eaLnBrk="0" fontAlgn="base" hangingPunct="0">
              <a:spcBef>
                <a:spcPct val="0"/>
              </a:spcBef>
              <a:spcAft>
                <a:spcPct val="0"/>
              </a:spcAft>
            </a:pPr>
            <a:endParaRPr lang="it-IT" sz="3200" b="1" smtClean="0">
              <a:solidFill>
                <a:srgbClr val="FFFFFF"/>
              </a:solidFill>
              <a:latin typeface="Times New Roman" pitchFamily="18" charset="0"/>
            </a:endParaRPr>
          </a:p>
        </p:txBody>
      </p:sp>
      <p:sp>
        <p:nvSpPr>
          <p:cNvPr id="327686" name="Line 6"/>
          <p:cNvSpPr>
            <a:spLocks noChangeShapeType="1"/>
          </p:cNvSpPr>
          <p:nvPr/>
        </p:nvSpPr>
        <p:spPr bwMode="auto">
          <a:xfrm>
            <a:off x="2514600" y="1600200"/>
            <a:ext cx="0" cy="304800"/>
          </a:xfrm>
          <a:prstGeom prst="line">
            <a:avLst/>
          </a:prstGeom>
          <a:noFill/>
          <a:ln w="9525">
            <a:solidFill>
              <a:srgbClr val="FFFF00"/>
            </a:solidFill>
            <a:round/>
            <a:headEnd/>
            <a:tailEnd type="triangle" w="med" len="med"/>
          </a:ln>
          <a:effectLst/>
        </p:spPr>
        <p:txBody>
          <a:bodyPr wrap="none" anchor="ctr">
            <a:spAutoFit/>
          </a:bodyPr>
          <a:lstStyle/>
          <a:p>
            <a:pPr algn="ctr" defTabSz="914400" eaLnBrk="0" fontAlgn="base" hangingPunct="0">
              <a:spcBef>
                <a:spcPct val="0"/>
              </a:spcBef>
              <a:spcAft>
                <a:spcPct val="0"/>
              </a:spcAft>
            </a:pPr>
            <a:endParaRPr lang="it-IT" sz="3200" b="1" smtClean="0">
              <a:solidFill>
                <a:srgbClr val="FFFFFF"/>
              </a:solidFill>
              <a:latin typeface="Times New Roman" pitchFamily="18" charset="0"/>
            </a:endParaRPr>
          </a:p>
        </p:txBody>
      </p:sp>
      <p:sp>
        <p:nvSpPr>
          <p:cNvPr id="327687" name="Text Box 7"/>
          <p:cNvSpPr txBox="1">
            <a:spLocks noChangeArrowheads="1"/>
          </p:cNvSpPr>
          <p:nvPr/>
        </p:nvSpPr>
        <p:spPr bwMode="auto">
          <a:xfrm>
            <a:off x="4114800" y="1143000"/>
            <a:ext cx="2133600" cy="481488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pPr>
            <a:r>
              <a:rPr lang="it-IT" smtClean="0">
                <a:solidFill>
                  <a:srgbClr val="FFFF00"/>
                </a:solidFill>
                <a:latin typeface="Comic Sans MS" pitchFamily="66" charset="0"/>
              </a:rPr>
              <a:t> </a:t>
            </a:r>
            <a:r>
              <a:rPr lang="it-IT" smtClean="0">
                <a:solidFill>
                  <a:srgbClr val="FF9900"/>
                </a:solidFill>
                <a:latin typeface="Comic Sans MS" pitchFamily="66" charset="0"/>
              </a:rPr>
              <a:t> 2</a:t>
            </a:r>
            <a:endParaRPr lang="it-IT" smtClean="0">
              <a:solidFill>
                <a:srgbClr val="FFFF00"/>
              </a:solidFill>
              <a:latin typeface="Comic Sans MS" pitchFamily="66" charset="0"/>
            </a:endParaRPr>
          </a:p>
          <a:p>
            <a:pPr defTabSz="914400" eaLnBrk="0" fontAlgn="base" hangingPunct="0">
              <a:spcBef>
                <a:spcPct val="50000"/>
              </a:spcBef>
              <a:spcAft>
                <a:spcPct val="0"/>
              </a:spcAft>
            </a:pPr>
            <a:r>
              <a:rPr lang="it-IT" smtClean="0">
                <a:solidFill>
                  <a:srgbClr val="FFFF00"/>
                </a:solidFill>
                <a:latin typeface="Comic Sans MS" pitchFamily="66" charset="0"/>
              </a:rPr>
              <a:t>  30%</a:t>
            </a:r>
          </a:p>
          <a:p>
            <a:pPr defTabSz="914400" eaLnBrk="0" fontAlgn="base" hangingPunct="0">
              <a:spcBef>
                <a:spcPct val="50000"/>
              </a:spcBef>
              <a:spcAft>
                <a:spcPct val="0"/>
              </a:spcAft>
            </a:pPr>
            <a:r>
              <a:rPr lang="it-IT" smtClean="0">
                <a:solidFill>
                  <a:srgbClr val="FFFF00"/>
                </a:solidFill>
                <a:latin typeface="Comic Sans MS" pitchFamily="66" charset="0"/>
              </a:rPr>
              <a:t>800-1500</a:t>
            </a:r>
          </a:p>
          <a:p>
            <a:pPr defTabSz="914400" eaLnBrk="0" fontAlgn="base" hangingPunct="0">
              <a:spcBef>
                <a:spcPct val="50000"/>
              </a:spcBef>
              <a:spcAft>
                <a:spcPct val="0"/>
              </a:spcAft>
            </a:pPr>
            <a:r>
              <a:rPr lang="it-IT" smtClean="0">
                <a:solidFill>
                  <a:srgbClr val="FFFF00"/>
                </a:solidFill>
                <a:latin typeface="Comic Sans MS" pitchFamily="66" charset="0"/>
              </a:rPr>
              <a:t>100-120*</a:t>
            </a:r>
          </a:p>
          <a:p>
            <a:pPr defTabSz="914400" eaLnBrk="0" fontAlgn="base" hangingPunct="0">
              <a:spcBef>
                <a:spcPct val="50000"/>
              </a:spcBef>
              <a:spcAft>
                <a:spcPct val="0"/>
              </a:spcAft>
            </a:pPr>
            <a:r>
              <a:rPr lang="it-IT" smtClean="0">
                <a:solidFill>
                  <a:srgbClr val="FFFF00"/>
                </a:solidFill>
                <a:latin typeface="Comic Sans MS" pitchFamily="66" charset="0"/>
              </a:rPr>
              <a:t>&gt;2 sec.</a:t>
            </a:r>
          </a:p>
          <a:p>
            <a:pPr defTabSz="914400" eaLnBrk="0" fontAlgn="base" hangingPunct="0">
              <a:spcBef>
                <a:spcPct val="50000"/>
              </a:spcBef>
              <a:spcAft>
                <a:spcPct val="0"/>
              </a:spcAft>
            </a:pPr>
            <a:r>
              <a:rPr lang="it-IT" smtClean="0">
                <a:solidFill>
                  <a:srgbClr val="FFFF00"/>
                </a:solidFill>
                <a:latin typeface="Comic Sans MS" pitchFamily="66" charset="0"/>
              </a:rPr>
              <a:t>normale</a:t>
            </a:r>
          </a:p>
          <a:p>
            <a:pPr defTabSz="914400" eaLnBrk="0" fontAlgn="base" hangingPunct="0">
              <a:spcBef>
                <a:spcPct val="50000"/>
              </a:spcBef>
              <a:spcAft>
                <a:spcPct val="0"/>
              </a:spcAft>
            </a:pPr>
            <a:r>
              <a:rPr lang="it-IT" smtClean="0">
                <a:solidFill>
                  <a:srgbClr val="FFFF00"/>
                </a:solidFill>
                <a:latin typeface="Comic Sans MS" pitchFamily="66" charset="0"/>
              </a:rPr>
              <a:t>normale</a:t>
            </a:r>
          </a:p>
          <a:p>
            <a:pPr defTabSz="914400" eaLnBrk="0" fontAlgn="base" hangingPunct="0">
              <a:spcBef>
                <a:spcPct val="50000"/>
              </a:spcBef>
              <a:spcAft>
                <a:spcPct val="0"/>
              </a:spcAft>
            </a:pPr>
            <a:r>
              <a:rPr lang="it-IT" smtClean="0">
                <a:solidFill>
                  <a:srgbClr val="FFFF00"/>
                </a:solidFill>
                <a:latin typeface="Comic Sans MS" pitchFamily="66" charset="0"/>
              </a:rPr>
              <a:t>pallide</a:t>
            </a:r>
          </a:p>
          <a:p>
            <a:pPr defTabSz="914400" eaLnBrk="0" fontAlgn="base" hangingPunct="0">
              <a:spcBef>
                <a:spcPct val="50000"/>
              </a:spcBef>
              <a:spcAft>
                <a:spcPct val="0"/>
              </a:spcAft>
            </a:pPr>
            <a:r>
              <a:rPr lang="it-IT" smtClean="0">
                <a:solidFill>
                  <a:srgbClr val="FFFF00"/>
                </a:solidFill>
                <a:latin typeface="Comic Sans MS" pitchFamily="66" charset="0"/>
              </a:rPr>
              <a:t>ansia</a:t>
            </a:r>
          </a:p>
          <a:p>
            <a:pPr defTabSz="914400" eaLnBrk="0" fontAlgn="base" hangingPunct="0">
              <a:spcBef>
                <a:spcPct val="50000"/>
              </a:spcBef>
              <a:spcAft>
                <a:spcPct val="0"/>
              </a:spcAft>
            </a:pPr>
            <a:endParaRPr lang="it-IT" smtClean="0">
              <a:solidFill>
                <a:srgbClr val="FFFF00"/>
              </a:solidFill>
              <a:latin typeface="Comic Sans MS" pitchFamily="66" charset="0"/>
            </a:endParaRPr>
          </a:p>
          <a:p>
            <a:pPr defTabSz="914400" eaLnBrk="0" fontAlgn="base" hangingPunct="0">
              <a:spcBef>
                <a:spcPct val="50000"/>
              </a:spcBef>
              <a:spcAft>
                <a:spcPct val="0"/>
              </a:spcAft>
            </a:pPr>
            <a:r>
              <a:rPr lang="it-IT" sz="1600" smtClean="0">
                <a:solidFill>
                  <a:srgbClr val="FFFF00"/>
                </a:solidFill>
                <a:latin typeface="Comic Sans MS" pitchFamily="66" charset="0"/>
              </a:rPr>
              <a:t>*polso</a:t>
            </a:r>
          </a:p>
          <a:p>
            <a:pPr defTabSz="914400" eaLnBrk="0" fontAlgn="base" hangingPunct="0">
              <a:spcBef>
                <a:spcPct val="50000"/>
              </a:spcBef>
              <a:spcAft>
                <a:spcPct val="0"/>
              </a:spcAft>
            </a:pPr>
            <a:r>
              <a:rPr lang="it-IT" sz="1600" smtClean="0">
                <a:solidFill>
                  <a:srgbClr val="FFFF00"/>
                </a:solidFill>
                <a:latin typeface="Comic Sans MS" pitchFamily="66" charset="0"/>
              </a:rPr>
              <a:t>piccolo</a:t>
            </a:r>
            <a:endParaRPr lang="it-IT" smtClean="0">
              <a:solidFill>
                <a:srgbClr val="FFFF00"/>
              </a:solidFill>
              <a:latin typeface="Comic Sans MS" pitchFamily="66" charset="0"/>
            </a:endParaRPr>
          </a:p>
        </p:txBody>
      </p:sp>
      <p:sp>
        <p:nvSpPr>
          <p:cNvPr id="327688" name="Line 8"/>
          <p:cNvSpPr>
            <a:spLocks noChangeShapeType="1"/>
          </p:cNvSpPr>
          <p:nvPr/>
        </p:nvSpPr>
        <p:spPr bwMode="auto">
          <a:xfrm>
            <a:off x="4267200" y="1600200"/>
            <a:ext cx="0" cy="304800"/>
          </a:xfrm>
          <a:prstGeom prst="line">
            <a:avLst/>
          </a:prstGeom>
          <a:noFill/>
          <a:ln w="9525">
            <a:solidFill>
              <a:srgbClr val="FFFF00"/>
            </a:solidFill>
            <a:round/>
            <a:headEnd/>
            <a:tailEnd type="triangle" w="med" len="med"/>
          </a:ln>
          <a:effectLst/>
        </p:spPr>
        <p:txBody>
          <a:bodyPr wrap="none" anchor="ctr">
            <a:spAutoFit/>
          </a:bodyPr>
          <a:lstStyle/>
          <a:p>
            <a:pPr algn="ctr" defTabSz="914400" eaLnBrk="0" fontAlgn="base" hangingPunct="0">
              <a:spcBef>
                <a:spcPct val="0"/>
              </a:spcBef>
              <a:spcAft>
                <a:spcPct val="0"/>
              </a:spcAft>
            </a:pPr>
            <a:endParaRPr lang="it-IT" sz="3200" b="1" smtClean="0">
              <a:solidFill>
                <a:srgbClr val="FFFFFF"/>
              </a:solidFill>
              <a:latin typeface="Times New Roman" pitchFamily="18" charset="0"/>
            </a:endParaRPr>
          </a:p>
        </p:txBody>
      </p:sp>
      <p:sp>
        <p:nvSpPr>
          <p:cNvPr id="327689" name="Text Box 9"/>
          <p:cNvSpPr txBox="1">
            <a:spLocks noChangeArrowheads="1"/>
          </p:cNvSpPr>
          <p:nvPr/>
        </p:nvSpPr>
        <p:spPr bwMode="auto">
          <a:xfrm>
            <a:off x="5562600" y="1143000"/>
            <a:ext cx="1676400" cy="4860925"/>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pPr>
            <a:r>
              <a:rPr lang="it-IT" smtClean="0">
                <a:solidFill>
                  <a:srgbClr val="FFFF00"/>
                </a:solidFill>
                <a:latin typeface="Comic Sans MS" pitchFamily="66" charset="0"/>
              </a:rPr>
              <a:t>  </a:t>
            </a:r>
            <a:r>
              <a:rPr lang="it-IT" smtClean="0">
                <a:solidFill>
                  <a:srgbClr val="FF9900"/>
                </a:solidFill>
                <a:latin typeface="Comic Sans MS" pitchFamily="66" charset="0"/>
              </a:rPr>
              <a:t>3</a:t>
            </a:r>
            <a:endParaRPr lang="it-IT" smtClean="0">
              <a:solidFill>
                <a:srgbClr val="FFFF00"/>
              </a:solidFill>
              <a:latin typeface="Comic Sans MS" pitchFamily="66" charset="0"/>
            </a:endParaRPr>
          </a:p>
          <a:p>
            <a:pPr defTabSz="914400" eaLnBrk="0" fontAlgn="base" hangingPunct="0">
              <a:spcBef>
                <a:spcPct val="50000"/>
              </a:spcBef>
              <a:spcAft>
                <a:spcPct val="0"/>
              </a:spcAft>
            </a:pPr>
            <a:r>
              <a:rPr lang="it-IT" smtClean="0">
                <a:solidFill>
                  <a:srgbClr val="FFFF00"/>
                </a:solidFill>
                <a:latin typeface="Comic Sans MS" pitchFamily="66" charset="0"/>
              </a:rPr>
              <a:t>  40%</a:t>
            </a:r>
          </a:p>
          <a:p>
            <a:pPr defTabSz="914400" eaLnBrk="0" fontAlgn="base" hangingPunct="0">
              <a:spcBef>
                <a:spcPct val="50000"/>
              </a:spcBef>
              <a:spcAft>
                <a:spcPct val="0"/>
              </a:spcAft>
            </a:pPr>
            <a:r>
              <a:rPr lang="it-IT" smtClean="0">
                <a:solidFill>
                  <a:srgbClr val="FFFF00"/>
                </a:solidFill>
                <a:latin typeface="Comic Sans MS" pitchFamily="66" charset="0"/>
              </a:rPr>
              <a:t>1500-2000</a:t>
            </a:r>
          </a:p>
          <a:p>
            <a:pPr defTabSz="914400" eaLnBrk="0" fontAlgn="base" hangingPunct="0">
              <a:spcBef>
                <a:spcPct val="50000"/>
              </a:spcBef>
              <a:spcAft>
                <a:spcPct val="0"/>
              </a:spcAft>
            </a:pPr>
            <a:r>
              <a:rPr lang="it-IT" smtClean="0">
                <a:solidFill>
                  <a:srgbClr val="FFFF00"/>
                </a:solidFill>
                <a:latin typeface="Comic Sans MS" pitchFamily="66" charset="0"/>
              </a:rPr>
              <a:t>100-120*</a:t>
            </a:r>
          </a:p>
          <a:p>
            <a:pPr defTabSz="914400" eaLnBrk="0" fontAlgn="base" hangingPunct="0">
              <a:spcBef>
                <a:spcPct val="50000"/>
              </a:spcBef>
              <a:spcAft>
                <a:spcPct val="0"/>
              </a:spcAft>
            </a:pPr>
            <a:r>
              <a:rPr lang="it-IT" smtClean="0">
                <a:solidFill>
                  <a:srgbClr val="FFFF00"/>
                </a:solidFill>
                <a:latin typeface="Comic Sans MS" pitchFamily="66" charset="0"/>
              </a:rPr>
              <a:t>&gt;2sec.</a:t>
            </a:r>
          </a:p>
          <a:p>
            <a:pPr defTabSz="914400" eaLnBrk="0" fontAlgn="base" hangingPunct="0">
              <a:spcBef>
                <a:spcPct val="50000"/>
              </a:spcBef>
              <a:spcAft>
                <a:spcPct val="0"/>
              </a:spcAft>
            </a:pPr>
            <a:r>
              <a:rPr lang="it-IT" smtClean="0">
                <a:solidFill>
                  <a:srgbClr val="FFFF00"/>
                </a:solidFill>
                <a:latin typeface="Comic Sans MS" pitchFamily="66" charset="0"/>
              </a:rPr>
              <a:t>tachipnea</a:t>
            </a:r>
          </a:p>
          <a:p>
            <a:pPr defTabSz="914400" eaLnBrk="0" fontAlgn="base" hangingPunct="0">
              <a:spcBef>
                <a:spcPct val="50000"/>
              </a:spcBef>
              <a:spcAft>
                <a:spcPct val="0"/>
              </a:spcAft>
            </a:pPr>
            <a:r>
              <a:rPr lang="it-IT" smtClean="0">
                <a:solidFill>
                  <a:srgbClr val="FFFF00"/>
                </a:solidFill>
                <a:latin typeface="Comic Sans MS" pitchFamily="66" charset="0"/>
              </a:rPr>
              <a:t>bassa </a:t>
            </a:r>
          </a:p>
          <a:p>
            <a:pPr defTabSz="914400" eaLnBrk="0" fontAlgn="base" hangingPunct="0">
              <a:spcBef>
                <a:spcPct val="50000"/>
              </a:spcBef>
              <a:spcAft>
                <a:spcPct val="0"/>
              </a:spcAft>
            </a:pPr>
            <a:r>
              <a:rPr lang="it-IT" smtClean="0">
                <a:solidFill>
                  <a:srgbClr val="FFFF00"/>
                </a:solidFill>
                <a:latin typeface="Comic Sans MS" pitchFamily="66" charset="0"/>
              </a:rPr>
              <a:t>pallide </a:t>
            </a:r>
          </a:p>
          <a:p>
            <a:pPr defTabSz="914400" eaLnBrk="0" fontAlgn="base" hangingPunct="0">
              <a:spcBef>
                <a:spcPct val="50000"/>
              </a:spcBef>
              <a:spcAft>
                <a:spcPct val="0"/>
              </a:spcAft>
            </a:pPr>
            <a:r>
              <a:rPr lang="it-IT" smtClean="0">
                <a:solidFill>
                  <a:srgbClr val="FFFF00"/>
                </a:solidFill>
                <a:latin typeface="Comic Sans MS" pitchFamily="66" charset="0"/>
              </a:rPr>
              <a:t>sonnolenza</a:t>
            </a:r>
          </a:p>
          <a:p>
            <a:pPr defTabSz="914400" eaLnBrk="0" fontAlgn="base" hangingPunct="0">
              <a:spcBef>
                <a:spcPct val="50000"/>
              </a:spcBef>
              <a:spcAft>
                <a:spcPct val="0"/>
              </a:spcAft>
            </a:pPr>
            <a:endParaRPr lang="it-IT" smtClean="0">
              <a:solidFill>
                <a:srgbClr val="FFFF00"/>
              </a:solidFill>
              <a:latin typeface="Comic Sans MS" pitchFamily="66" charset="0"/>
            </a:endParaRPr>
          </a:p>
          <a:p>
            <a:pPr defTabSz="914400" eaLnBrk="0" fontAlgn="base" hangingPunct="0">
              <a:spcBef>
                <a:spcPct val="50000"/>
              </a:spcBef>
              <a:spcAft>
                <a:spcPct val="0"/>
              </a:spcAft>
            </a:pPr>
            <a:r>
              <a:rPr lang="it-IT" smtClean="0">
                <a:solidFill>
                  <a:srgbClr val="FFFF00"/>
                </a:solidFill>
                <a:latin typeface="Comic Sans MS" pitchFamily="66" charset="0"/>
              </a:rPr>
              <a:t>*</a:t>
            </a:r>
            <a:r>
              <a:rPr lang="it-IT" sz="1600" smtClean="0">
                <a:solidFill>
                  <a:srgbClr val="FFFF00"/>
                </a:solidFill>
                <a:latin typeface="Comic Sans MS" pitchFamily="66" charset="0"/>
              </a:rPr>
              <a:t>polso</a:t>
            </a:r>
          </a:p>
          <a:p>
            <a:pPr defTabSz="914400" eaLnBrk="0" fontAlgn="base" hangingPunct="0">
              <a:spcBef>
                <a:spcPct val="50000"/>
              </a:spcBef>
              <a:spcAft>
                <a:spcPct val="0"/>
              </a:spcAft>
            </a:pPr>
            <a:r>
              <a:rPr lang="it-IT" sz="1600" smtClean="0">
                <a:solidFill>
                  <a:srgbClr val="FFFF00"/>
                </a:solidFill>
                <a:latin typeface="Comic Sans MS" pitchFamily="66" charset="0"/>
              </a:rPr>
              <a:t>filiforme</a:t>
            </a:r>
            <a:endParaRPr lang="it-IT" sz="2000" smtClean="0">
              <a:solidFill>
                <a:srgbClr val="FFFF00"/>
              </a:solidFill>
              <a:latin typeface="Comic Sans MS" pitchFamily="66" charset="0"/>
            </a:endParaRPr>
          </a:p>
        </p:txBody>
      </p:sp>
      <p:sp>
        <p:nvSpPr>
          <p:cNvPr id="327690" name="Text Box 10"/>
          <p:cNvSpPr txBox="1">
            <a:spLocks noChangeArrowheads="1"/>
          </p:cNvSpPr>
          <p:nvPr/>
        </p:nvSpPr>
        <p:spPr bwMode="auto">
          <a:xfrm>
            <a:off x="7239000" y="1143000"/>
            <a:ext cx="1371600" cy="4937125"/>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pPr>
            <a:r>
              <a:rPr lang="it-IT" smtClean="0">
                <a:solidFill>
                  <a:srgbClr val="FFFF00"/>
                </a:solidFill>
                <a:latin typeface="Comic Sans MS" pitchFamily="66" charset="0"/>
              </a:rPr>
              <a:t> </a:t>
            </a:r>
            <a:r>
              <a:rPr lang="it-IT" smtClean="0">
                <a:solidFill>
                  <a:srgbClr val="FF9900"/>
                </a:solidFill>
                <a:latin typeface="Comic Sans MS" pitchFamily="66" charset="0"/>
              </a:rPr>
              <a:t>4</a:t>
            </a:r>
          </a:p>
          <a:p>
            <a:pPr defTabSz="914400" eaLnBrk="0" fontAlgn="base" hangingPunct="0">
              <a:spcBef>
                <a:spcPct val="50000"/>
              </a:spcBef>
              <a:spcAft>
                <a:spcPct val="0"/>
              </a:spcAft>
            </a:pPr>
            <a:r>
              <a:rPr lang="it-IT" smtClean="0">
                <a:solidFill>
                  <a:srgbClr val="FFFF00"/>
                </a:solidFill>
                <a:latin typeface="Comic Sans MS" pitchFamily="66" charset="0"/>
              </a:rPr>
              <a:t>&gt;40%</a:t>
            </a:r>
          </a:p>
          <a:p>
            <a:pPr defTabSz="914400" eaLnBrk="0" fontAlgn="base" hangingPunct="0">
              <a:spcBef>
                <a:spcPct val="50000"/>
              </a:spcBef>
              <a:spcAft>
                <a:spcPct val="0"/>
              </a:spcAft>
            </a:pPr>
            <a:r>
              <a:rPr lang="it-IT" smtClean="0">
                <a:solidFill>
                  <a:srgbClr val="FFFF00"/>
                </a:solidFill>
                <a:latin typeface="Comic Sans MS" pitchFamily="66" charset="0"/>
              </a:rPr>
              <a:t>&gt;2000</a:t>
            </a:r>
          </a:p>
          <a:p>
            <a:pPr defTabSz="914400" eaLnBrk="0" fontAlgn="base" hangingPunct="0">
              <a:spcBef>
                <a:spcPct val="50000"/>
              </a:spcBef>
              <a:spcAft>
                <a:spcPct val="0"/>
              </a:spcAft>
            </a:pPr>
            <a:r>
              <a:rPr lang="it-IT" smtClean="0">
                <a:solidFill>
                  <a:srgbClr val="FFFF00"/>
                </a:solidFill>
                <a:latin typeface="Comic Sans MS" pitchFamily="66" charset="0"/>
              </a:rPr>
              <a:t>&gt;120*</a:t>
            </a:r>
          </a:p>
          <a:p>
            <a:pPr defTabSz="914400" eaLnBrk="0" fontAlgn="base" hangingPunct="0">
              <a:spcBef>
                <a:spcPct val="50000"/>
              </a:spcBef>
              <a:spcAft>
                <a:spcPct val="0"/>
              </a:spcAft>
            </a:pPr>
            <a:r>
              <a:rPr lang="it-IT" smtClean="0">
                <a:solidFill>
                  <a:srgbClr val="FFFF00"/>
                </a:solidFill>
                <a:latin typeface="Comic Sans MS" pitchFamily="66" charset="0"/>
              </a:rPr>
              <a:t>n.v.</a:t>
            </a:r>
          </a:p>
          <a:p>
            <a:pPr defTabSz="914400" eaLnBrk="0" fontAlgn="base" hangingPunct="0">
              <a:spcBef>
                <a:spcPct val="50000"/>
              </a:spcBef>
              <a:spcAft>
                <a:spcPct val="0"/>
              </a:spcAft>
            </a:pPr>
            <a:r>
              <a:rPr lang="it-IT" smtClean="0">
                <a:solidFill>
                  <a:srgbClr val="FFFF00"/>
                </a:solidFill>
                <a:latin typeface="Comic Sans MS" pitchFamily="66" charset="0"/>
              </a:rPr>
              <a:t>tachipnea</a:t>
            </a:r>
          </a:p>
          <a:p>
            <a:pPr defTabSz="914400" eaLnBrk="0" fontAlgn="base" hangingPunct="0">
              <a:spcBef>
                <a:spcPct val="50000"/>
              </a:spcBef>
              <a:spcAft>
                <a:spcPct val="0"/>
              </a:spcAft>
            </a:pPr>
            <a:r>
              <a:rPr lang="it-IT" smtClean="0">
                <a:solidFill>
                  <a:srgbClr val="FFFF00"/>
                </a:solidFill>
                <a:latin typeface="Comic Sans MS" pitchFamily="66" charset="0"/>
              </a:rPr>
              <a:t>n.v.</a:t>
            </a:r>
          </a:p>
          <a:p>
            <a:pPr defTabSz="914400" eaLnBrk="0" fontAlgn="base" hangingPunct="0">
              <a:spcBef>
                <a:spcPct val="50000"/>
              </a:spcBef>
              <a:spcAft>
                <a:spcPct val="0"/>
              </a:spcAft>
            </a:pPr>
            <a:r>
              <a:rPr lang="it-IT" smtClean="0">
                <a:solidFill>
                  <a:srgbClr val="FFFF00"/>
                </a:solidFill>
                <a:latin typeface="Comic Sans MS" pitchFamily="66" charset="0"/>
              </a:rPr>
              <a:t>fredde</a:t>
            </a:r>
          </a:p>
          <a:p>
            <a:pPr defTabSz="914400" eaLnBrk="0" fontAlgn="base" hangingPunct="0">
              <a:spcBef>
                <a:spcPct val="50000"/>
              </a:spcBef>
              <a:spcAft>
                <a:spcPct val="0"/>
              </a:spcAft>
            </a:pPr>
            <a:r>
              <a:rPr lang="it-IT" smtClean="0">
                <a:solidFill>
                  <a:srgbClr val="FFFF00"/>
                </a:solidFill>
                <a:latin typeface="Comic Sans MS" pitchFamily="66" charset="0"/>
              </a:rPr>
              <a:t>coma</a:t>
            </a:r>
          </a:p>
          <a:p>
            <a:pPr defTabSz="914400" eaLnBrk="0" fontAlgn="base" hangingPunct="0">
              <a:spcBef>
                <a:spcPct val="50000"/>
              </a:spcBef>
              <a:spcAft>
                <a:spcPct val="0"/>
              </a:spcAft>
            </a:pPr>
            <a:endParaRPr lang="it-IT" smtClean="0">
              <a:solidFill>
                <a:srgbClr val="FFFF00"/>
              </a:solidFill>
              <a:latin typeface="Comic Sans MS" pitchFamily="66" charset="0"/>
            </a:endParaRPr>
          </a:p>
          <a:p>
            <a:pPr defTabSz="914400" eaLnBrk="0" fontAlgn="base" hangingPunct="0">
              <a:spcBef>
                <a:spcPct val="50000"/>
              </a:spcBef>
              <a:spcAft>
                <a:spcPct val="0"/>
              </a:spcAft>
            </a:pPr>
            <a:r>
              <a:rPr lang="it-IT" sz="1600" smtClean="0">
                <a:solidFill>
                  <a:srgbClr val="FFFF00"/>
                </a:solidFill>
                <a:latin typeface="Comic Sans MS" pitchFamily="66" charset="0"/>
              </a:rPr>
              <a:t>*polso radiale assente</a:t>
            </a:r>
          </a:p>
        </p:txBody>
      </p:sp>
      <p:sp>
        <p:nvSpPr>
          <p:cNvPr id="327691" name="Line 11"/>
          <p:cNvSpPr>
            <a:spLocks noChangeShapeType="1"/>
          </p:cNvSpPr>
          <p:nvPr/>
        </p:nvSpPr>
        <p:spPr bwMode="auto">
          <a:xfrm>
            <a:off x="5715000" y="1600200"/>
            <a:ext cx="0" cy="304800"/>
          </a:xfrm>
          <a:prstGeom prst="line">
            <a:avLst/>
          </a:prstGeom>
          <a:noFill/>
          <a:ln w="9525">
            <a:solidFill>
              <a:srgbClr val="FFFF00"/>
            </a:solidFill>
            <a:round/>
            <a:headEnd/>
            <a:tailEnd type="triangle" w="med" len="med"/>
          </a:ln>
          <a:effectLst/>
        </p:spPr>
        <p:txBody>
          <a:bodyPr wrap="none" anchor="ctr">
            <a:spAutoFit/>
          </a:bodyPr>
          <a:lstStyle/>
          <a:p>
            <a:pPr algn="ctr" defTabSz="914400" eaLnBrk="0" fontAlgn="base" hangingPunct="0">
              <a:spcBef>
                <a:spcPct val="0"/>
              </a:spcBef>
              <a:spcAft>
                <a:spcPct val="0"/>
              </a:spcAft>
            </a:pPr>
            <a:endParaRPr lang="it-IT" sz="3200" b="1" smtClean="0">
              <a:solidFill>
                <a:srgbClr val="FFFFFF"/>
              </a:solidFill>
              <a:latin typeface="Times New Roman" pitchFamily="18" charset="0"/>
            </a:endParaRPr>
          </a:p>
        </p:txBody>
      </p:sp>
      <p:sp>
        <p:nvSpPr>
          <p:cNvPr id="327692" name="Line 12"/>
          <p:cNvSpPr>
            <a:spLocks noChangeShapeType="1"/>
          </p:cNvSpPr>
          <p:nvPr/>
        </p:nvSpPr>
        <p:spPr bwMode="auto">
          <a:xfrm>
            <a:off x="533400" y="1447800"/>
            <a:ext cx="7772400" cy="0"/>
          </a:xfrm>
          <a:prstGeom prst="line">
            <a:avLst/>
          </a:prstGeom>
          <a:noFill/>
          <a:ln w="9525">
            <a:solidFill>
              <a:srgbClr val="FFFF00"/>
            </a:solidFill>
            <a:round/>
            <a:headEnd/>
            <a:tailEnd/>
          </a:ln>
          <a:effectLst/>
        </p:spPr>
        <p:txBody>
          <a:bodyPr wrap="none" anchor="ctr">
            <a:spAutoFit/>
          </a:bodyPr>
          <a:lstStyle/>
          <a:p>
            <a:pPr algn="ctr" defTabSz="914400" eaLnBrk="0" fontAlgn="base" hangingPunct="0">
              <a:spcBef>
                <a:spcPct val="0"/>
              </a:spcBef>
              <a:spcAft>
                <a:spcPct val="0"/>
              </a:spcAft>
            </a:pPr>
            <a:endParaRPr lang="it-IT" sz="3200" b="1" smtClean="0">
              <a:solidFill>
                <a:srgbClr val="FFFFFF"/>
              </a:solidFill>
              <a:latin typeface="Times New Roman" pitchFamily="18" charset="0"/>
            </a:endParaRPr>
          </a:p>
        </p:txBody>
      </p:sp>
      <p:sp>
        <p:nvSpPr>
          <p:cNvPr id="327693" name="Text Box 13"/>
          <p:cNvSpPr txBox="1">
            <a:spLocks noChangeArrowheads="1"/>
          </p:cNvSpPr>
          <p:nvPr/>
        </p:nvSpPr>
        <p:spPr bwMode="auto">
          <a:xfrm>
            <a:off x="533400" y="5181600"/>
            <a:ext cx="3048000" cy="396875"/>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pPr>
            <a:r>
              <a:rPr lang="it-IT" sz="2000" smtClean="0">
                <a:solidFill>
                  <a:srgbClr val="FFFF00"/>
                </a:solidFill>
                <a:latin typeface="Comic Sans MS" pitchFamily="66" charset="0"/>
              </a:rPr>
              <a:t>(n.v. non valutabile)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2" descr="Mahesh"/>
          <p:cNvPicPr>
            <a:picLocks noChangeAspect="1" noChangeArrowheads="1"/>
          </p:cNvPicPr>
          <p:nvPr>
            <p:ph idx="1"/>
          </p:nvPr>
        </p:nvPicPr>
        <p:blipFill>
          <a:blip r:embed="rId3"/>
          <a:srcRect/>
          <a:stretch>
            <a:fillRect/>
          </a:stretch>
        </p:blipFill>
        <p:spPr>
          <a:xfrm>
            <a:off x="468313" y="1125538"/>
            <a:ext cx="8135937" cy="4811712"/>
          </a:xfrm>
          <a:noFill/>
          <a:ln/>
        </p:spPr>
      </p:pic>
      <p:sp>
        <p:nvSpPr>
          <p:cNvPr id="328707" name="Rectangle 3"/>
          <p:cNvSpPr>
            <a:spLocks noChangeArrowheads="1"/>
          </p:cNvSpPr>
          <p:nvPr/>
        </p:nvSpPr>
        <p:spPr bwMode="auto">
          <a:xfrm>
            <a:off x="5940425" y="2349500"/>
            <a:ext cx="1655763" cy="2663825"/>
          </a:xfrm>
          <a:prstGeom prst="rect">
            <a:avLst/>
          </a:prstGeom>
          <a:noFill/>
          <a:ln w="50800">
            <a:solidFill>
              <a:schemeClr val="accent1"/>
            </a:solidFill>
            <a:miter lim="800000"/>
            <a:headEnd/>
            <a:tailEnd/>
          </a:ln>
          <a:effectLst/>
        </p:spPr>
        <p:txBody>
          <a:bodyPr wrap="none" anchor="ctr"/>
          <a:lstStyle/>
          <a:p>
            <a:endParaRPr lang="it-IT"/>
          </a:p>
        </p:txBody>
      </p:sp>
      <p:sp>
        <p:nvSpPr>
          <p:cNvPr id="328708" name="Rectangle 4"/>
          <p:cNvSpPr>
            <a:spLocks noChangeArrowheads="1"/>
          </p:cNvSpPr>
          <p:nvPr/>
        </p:nvSpPr>
        <p:spPr bwMode="auto">
          <a:xfrm>
            <a:off x="3635375" y="1484313"/>
            <a:ext cx="1655763" cy="2663825"/>
          </a:xfrm>
          <a:prstGeom prst="rect">
            <a:avLst/>
          </a:prstGeom>
          <a:noFill/>
          <a:ln w="50800">
            <a:solidFill>
              <a:srgbClr val="FF6600"/>
            </a:solidFill>
            <a:miter lim="800000"/>
            <a:headEnd/>
            <a:tailEnd/>
          </a:ln>
          <a:effectLst/>
        </p:spPr>
        <p:txBody>
          <a:bodyPr wrap="none" anchor="ctr"/>
          <a:lstStyle/>
          <a:p>
            <a:pPr eaLnBrk="1" hangingPunct="1"/>
            <a:endParaRPr lang="it-IT" sz="2400" b="0">
              <a:solidFill>
                <a:schemeClr val="accent1"/>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8708"/>
                                        </p:tgtEl>
                                        <p:attrNameLst>
                                          <p:attrName>style.visibility</p:attrName>
                                        </p:attrNameLst>
                                      </p:cBhvr>
                                      <p:to>
                                        <p:strVal val="visible"/>
                                      </p:to>
                                    </p:set>
                                    <p:anim calcmode="lin" valueType="num">
                                      <p:cBhvr>
                                        <p:cTn id="7" dur="1000" fill="hold"/>
                                        <p:tgtEl>
                                          <p:spTgt spid="328708"/>
                                        </p:tgtEl>
                                        <p:attrNameLst>
                                          <p:attrName>ppt_w</p:attrName>
                                        </p:attrNameLst>
                                      </p:cBhvr>
                                      <p:tavLst>
                                        <p:tav tm="0">
                                          <p:val>
                                            <p:strVal val="#ppt_w*0.70"/>
                                          </p:val>
                                        </p:tav>
                                        <p:tav tm="100000">
                                          <p:val>
                                            <p:strVal val="#ppt_w"/>
                                          </p:val>
                                        </p:tav>
                                      </p:tavLst>
                                    </p:anim>
                                    <p:anim calcmode="lin" valueType="num">
                                      <p:cBhvr>
                                        <p:cTn id="8" dur="1000" fill="hold"/>
                                        <p:tgtEl>
                                          <p:spTgt spid="328708"/>
                                        </p:tgtEl>
                                        <p:attrNameLst>
                                          <p:attrName>ppt_h</p:attrName>
                                        </p:attrNameLst>
                                      </p:cBhvr>
                                      <p:tavLst>
                                        <p:tav tm="0">
                                          <p:val>
                                            <p:strVal val="#ppt_h"/>
                                          </p:val>
                                        </p:tav>
                                        <p:tav tm="100000">
                                          <p:val>
                                            <p:strVal val="#ppt_h"/>
                                          </p:val>
                                        </p:tav>
                                      </p:tavLst>
                                    </p:anim>
                                    <p:animEffect transition="in" filter="fade">
                                      <p:cBhvr>
                                        <p:cTn id="9" dur="10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descr="crit"/>
          <p:cNvPicPr>
            <a:picLocks noChangeAspect="1" noChangeArrowheads="1"/>
          </p:cNvPicPr>
          <p:nvPr/>
        </p:nvPicPr>
        <p:blipFill>
          <a:blip r:embed="rId3">
            <a:lum bright="12000" contrast="30000"/>
            <a:grayscl/>
            <a:biLevel thresh="50000"/>
          </a:blip>
          <a:srcRect l="19643" b="11539"/>
          <a:stretch>
            <a:fillRect/>
          </a:stretch>
        </p:blipFill>
        <p:spPr bwMode="auto">
          <a:xfrm>
            <a:off x="990600" y="457200"/>
            <a:ext cx="7239000" cy="5256213"/>
          </a:xfrm>
          <a:prstGeom prst="rect">
            <a:avLst/>
          </a:prstGeom>
          <a:solidFill>
            <a:schemeClr val="accent1"/>
          </a:solidFill>
          <a:effectLst/>
        </p:spPr>
      </p:pic>
      <p:sp>
        <p:nvSpPr>
          <p:cNvPr id="335875" name="Line 3"/>
          <p:cNvSpPr>
            <a:spLocks noChangeShapeType="1"/>
          </p:cNvSpPr>
          <p:nvPr/>
        </p:nvSpPr>
        <p:spPr bwMode="auto">
          <a:xfrm>
            <a:off x="914400" y="5791200"/>
            <a:ext cx="7696200" cy="0"/>
          </a:xfrm>
          <a:prstGeom prst="line">
            <a:avLst/>
          </a:prstGeom>
          <a:noFill/>
          <a:ln w="57150">
            <a:solidFill>
              <a:srgbClr val="FF9933"/>
            </a:solidFill>
            <a:round/>
            <a:headEnd/>
            <a:tailEnd type="triangle" w="med" len="med"/>
          </a:ln>
          <a:effectLst/>
        </p:spPr>
        <p:txBody>
          <a:bodyPr wrap="none" anchor="ctr"/>
          <a:lstStyle/>
          <a:p>
            <a:pPr algn="ctr" defTabSz="914400" eaLnBrk="0" fontAlgn="base" hangingPunct="0">
              <a:spcBef>
                <a:spcPct val="0"/>
              </a:spcBef>
              <a:spcAft>
                <a:spcPct val="0"/>
              </a:spcAft>
            </a:pPr>
            <a:endParaRPr lang="it-IT" sz="3200" b="1" smtClean="0">
              <a:solidFill>
                <a:srgbClr val="000066"/>
              </a:solidFill>
            </a:endParaRPr>
          </a:p>
        </p:txBody>
      </p:sp>
      <p:sp>
        <p:nvSpPr>
          <p:cNvPr id="335876" name="Line 4"/>
          <p:cNvSpPr>
            <a:spLocks noChangeShapeType="1"/>
          </p:cNvSpPr>
          <p:nvPr/>
        </p:nvSpPr>
        <p:spPr bwMode="auto">
          <a:xfrm flipV="1">
            <a:off x="914400" y="152400"/>
            <a:ext cx="0" cy="5638800"/>
          </a:xfrm>
          <a:prstGeom prst="line">
            <a:avLst/>
          </a:prstGeom>
          <a:noFill/>
          <a:ln w="57150">
            <a:solidFill>
              <a:srgbClr val="FF9933"/>
            </a:solidFill>
            <a:round/>
            <a:headEnd/>
            <a:tailEnd type="triangle" w="med" len="med"/>
          </a:ln>
          <a:effectLst/>
        </p:spPr>
        <p:txBody>
          <a:bodyPr wrap="none" anchor="ctr"/>
          <a:lstStyle/>
          <a:p>
            <a:pPr algn="ctr" defTabSz="914400" eaLnBrk="0" fontAlgn="base" hangingPunct="0">
              <a:spcBef>
                <a:spcPct val="0"/>
              </a:spcBef>
              <a:spcAft>
                <a:spcPct val="0"/>
              </a:spcAft>
            </a:pPr>
            <a:endParaRPr lang="it-IT" sz="3200" b="1" smtClean="0">
              <a:solidFill>
                <a:srgbClr val="000066"/>
              </a:solidFill>
            </a:endParaRPr>
          </a:p>
        </p:txBody>
      </p:sp>
      <p:sp>
        <p:nvSpPr>
          <p:cNvPr id="335877" name="Text Box 5"/>
          <p:cNvSpPr txBox="1">
            <a:spLocks noChangeArrowheads="1"/>
          </p:cNvSpPr>
          <p:nvPr/>
        </p:nvSpPr>
        <p:spPr bwMode="auto">
          <a:xfrm>
            <a:off x="1279525" y="5599113"/>
            <a:ext cx="184150" cy="641350"/>
          </a:xfrm>
          <a:prstGeom prst="rect">
            <a:avLst/>
          </a:prstGeom>
          <a:noFill/>
          <a:ln w="9525">
            <a:noFill/>
            <a:miter lim="800000"/>
            <a:headEnd/>
            <a:tailEnd/>
          </a:ln>
          <a:effectLst/>
        </p:spPr>
        <p:txBody>
          <a:bodyPr wrap="none">
            <a:spAutoFit/>
            <a:flatTx/>
          </a:bodyPr>
          <a:lstStyle/>
          <a:p>
            <a:pPr algn="ctr" defTabSz="914400" fontAlgn="base">
              <a:spcBef>
                <a:spcPct val="0"/>
              </a:spcBef>
              <a:spcAft>
                <a:spcPct val="0"/>
              </a:spcAft>
            </a:pPr>
            <a:endParaRPr lang="en-GB" sz="3600" smtClean="0">
              <a:solidFill>
                <a:srgbClr val="FFFF00"/>
              </a:solidFill>
              <a:latin typeface="Century Schoolbook" pitchFamily="18" charset="0"/>
            </a:endParaRPr>
          </a:p>
        </p:txBody>
      </p:sp>
      <p:sp>
        <p:nvSpPr>
          <p:cNvPr id="335878" name="Rectangle 6"/>
          <p:cNvSpPr>
            <a:spLocks noChangeArrowheads="1"/>
          </p:cNvSpPr>
          <p:nvPr/>
        </p:nvSpPr>
        <p:spPr bwMode="auto">
          <a:xfrm>
            <a:off x="611188" y="6019800"/>
            <a:ext cx="8208962" cy="336550"/>
          </a:xfrm>
          <a:prstGeom prst="rect">
            <a:avLst/>
          </a:prstGeom>
          <a:noFill/>
          <a:ln w="9525">
            <a:noFill/>
            <a:miter lim="800000"/>
            <a:headEnd/>
            <a:tailEnd/>
          </a:ln>
          <a:effectLst/>
        </p:spPr>
        <p:txBody>
          <a:bodyPr>
            <a:spAutoFit/>
          </a:bodyPr>
          <a:lstStyle/>
          <a:p>
            <a:pPr defTabSz="914400" fontAlgn="base">
              <a:spcBef>
                <a:spcPct val="0"/>
              </a:spcBef>
              <a:spcAft>
                <a:spcPct val="0"/>
              </a:spcAft>
            </a:pPr>
            <a:r>
              <a:rPr lang="it-IT" sz="1600" smtClean="0">
                <a:solidFill>
                  <a:srgbClr val="FFFF00"/>
                </a:solidFill>
                <a:latin typeface="Century Schoolbook" pitchFamily="18" charset="0"/>
              </a:rPr>
              <a:t>Modificata da Chang MC. </a:t>
            </a:r>
            <a:r>
              <a:rPr lang="it-IT" sz="1600" i="1" smtClean="0">
                <a:solidFill>
                  <a:srgbClr val="FFFF00"/>
                </a:solidFill>
                <a:latin typeface="Century Schoolbook" pitchFamily="18" charset="0"/>
              </a:rPr>
              <a:t>New Horizons</a:t>
            </a:r>
            <a:r>
              <a:rPr lang="it-IT" sz="1600" smtClean="0">
                <a:solidFill>
                  <a:srgbClr val="FFFF00"/>
                </a:solidFill>
                <a:latin typeface="Century Schoolbook" pitchFamily="18" charset="0"/>
              </a:rPr>
              <a:t> 1999;7:35-45</a:t>
            </a:r>
            <a:endParaRPr lang="en-GB" sz="1600" smtClean="0">
              <a:solidFill>
                <a:srgbClr val="FFFF00"/>
              </a:solidFill>
              <a:latin typeface="Century Schoolbook" pitchFamily="18" charset="0"/>
            </a:endParaRPr>
          </a:p>
        </p:txBody>
      </p:sp>
      <p:sp>
        <p:nvSpPr>
          <p:cNvPr id="335879" name="Text Box 7"/>
          <p:cNvSpPr txBox="1">
            <a:spLocks noChangeArrowheads="1"/>
          </p:cNvSpPr>
          <p:nvPr/>
        </p:nvSpPr>
        <p:spPr bwMode="auto">
          <a:xfrm>
            <a:off x="1249363" y="1981200"/>
            <a:ext cx="2457450" cy="641350"/>
          </a:xfrm>
          <a:prstGeom prst="rect">
            <a:avLst/>
          </a:prstGeom>
          <a:noFill/>
          <a:ln w="9525">
            <a:noFill/>
            <a:miter lim="800000"/>
            <a:headEnd/>
            <a:tailEnd/>
          </a:ln>
          <a:effectLst/>
        </p:spPr>
        <p:txBody>
          <a:bodyPr wrap="none">
            <a:spAutoFit/>
            <a:flatTx/>
          </a:bodyPr>
          <a:lstStyle/>
          <a:p>
            <a:pPr algn="ctr" defTabSz="914400" fontAlgn="base">
              <a:spcBef>
                <a:spcPct val="0"/>
              </a:spcBef>
              <a:spcAft>
                <a:spcPct val="0"/>
              </a:spcAft>
            </a:pPr>
            <a:r>
              <a:rPr lang="it-IT" sz="3600" b="1" smtClean="0">
                <a:solidFill>
                  <a:srgbClr val="FF0000"/>
                </a:solidFill>
                <a:latin typeface="Comic Sans MS" pitchFamily="66" charset="0"/>
              </a:rPr>
              <a:t>Perfusione</a:t>
            </a:r>
            <a:endParaRPr lang="en-GB" sz="3600" b="1" smtClean="0">
              <a:solidFill>
                <a:srgbClr val="FF0000"/>
              </a:solidFill>
              <a:latin typeface="Comic Sans MS" pitchFamily="66" charset="0"/>
            </a:endParaRPr>
          </a:p>
        </p:txBody>
      </p:sp>
      <p:sp>
        <p:nvSpPr>
          <p:cNvPr id="335880" name="Text Box 8"/>
          <p:cNvSpPr txBox="1">
            <a:spLocks noChangeArrowheads="1"/>
          </p:cNvSpPr>
          <p:nvPr/>
        </p:nvSpPr>
        <p:spPr bwMode="auto">
          <a:xfrm>
            <a:off x="6197600" y="5099050"/>
            <a:ext cx="1990725" cy="579438"/>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3200" b="1" smtClean="0">
                <a:solidFill>
                  <a:srgbClr val="808080"/>
                </a:solidFill>
                <a:latin typeface="Comic Sans MS" pitchFamily="66" charset="0"/>
              </a:rPr>
              <a:t>Precarico</a:t>
            </a:r>
          </a:p>
        </p:txBody>
      </p:sp>
      <p:sp>
        <p:nvSpPr>
          <p:cNvPr id="335881" name="Text Box 9"/>
          <p:cNvSpPr txBox="1">
            <a:spLocks noChangeArrowheads="1"/>
          </p:cNvSpPr>
          <p:nvPr/>
        </p:nvSpPr>
        <p:spPr bwMode="auto">
          <a:xfrm>
            <a:off x="1192213" y="668338"/>
            <a:ext cx="3421062" cy="579437"/>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3200" b="1" smtClean="0">
                <a:solidFill>
                  <a:srgbClr val="808080"/>
                </a:solidFill>
                <a:latin typeface="Comic Sans MS" pitchFamily="66" charset="0"/>
              </a:rPr>
              <a:t>Gittata cardiaca</a:t>
            </a:r>
          </a:p>
        </p:txBody>
      </p:sp>
      <p:sp>
        <p:nvSpPr>
          <p:cNvPr id="335882" name="Rectangle 10"/>
          <p:cNvSpPr>
            <a:spLocks noChangeArrowheads="1"/>
          </p:cNvSpPr>
          <p:nvPr/>
        </p:nvSpPr>
        <p:spPr bwMode="auto">
          <a:xfrm>
            <a:off x="5508625" y="2205038"/>
            <a:ext cx="1368425" cy="431800"/>
          </a:xfrm>
          <a:prstGeom prst="rect">
            <a:avLst/>
          </a:prstGeom>
          <a:solidFill>
            <a:schemeClr val="bg1"/>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intestino</a:t>
            </a:r>
          </a:p>
        </p:txBody>
      </p:sp>
      <p:sp>
        <p:nvSpPr>
          <p:cNvPr id="335883" name="Rectangle 11"/>
          <p:cNvSpPr>
            <a:spLocks noChangeArrowheads="1"/>
          </p:cNvSpPr>
          <p:nvPr/>
        </p:nvSpPr>
        <p:spPr bwMode="auto">
          <a:xfrm>
            <a:off x="3059113" y="3141663"/>
            <a:ext cx="1368425" cy="431800"/>
          </a:xfrm>
          <a:prstGeom prst="rect">
            <a:avLst/>
          </a:prstGeom>
          <a:solidFill>
            <a:schemeClr val="tx2"/>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rene</a:t>
            </a:r>
          </a:p>
        </p:txBody>
      </p:sp>
      <p:sp>
        <p:nvSpPr>
          <p:cNvPr id="335884" name="Rectangle 12"/>
          <p:cNvSpPr>
            <a:spLocks noChangeArrowheads="1"/>
          </p:cNvSpPr>
          <p:nvPr/>
        </p:nvSpPr>
        <p:spPr bwMode="auto">
          <a:xfrm>
            <a:off x="4140200" y="2492375"/>
            <a:ext cx="1368425" cy="431800"/>
          </a:xfrm>
          <a:prstGeom prst="rect">
            <a:avLst/>
          </a:prstGeom>
          <a:solidFill>
            <a:schemeClr val="bg1"/>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fegato</a:t>
            </a:r>
          </a:p>
        </p:txBody>
      </p:sp>
      <p:sp>
        <p:nvSpPr>
          <p:cNvPr id="335885" name="Rectangle 13"/>
          <p:cNvSpPr>
            <a:spLocks noChangeArrowheads="1"/>
          </p:cNvSpPr>
          <p:nvPr/>
        </p:nvSpPr>
        <p:spPr bwMode="auto">
          <a:xfrm>
            <a:off x="1908175" y="3933825"/>
            <a:ext cx="1368425" cy="431800"/>
          </a:xfrm>
          <a:prstGeom prst="rect">
            <a:avLst/>
          </a:prstGeom>
          <a:solidFill>
            <a:schemeClr val="tx2"/>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SNC</a:t>
            </a:r>
          </a:p>
        </p:txBody>
      </p:sp>
      <p:sp>
        <p:nvSpPr>
          <p:cNvPr id="335886" name="Rectangle 14"/>
          <p:cNvSpPr>
            <a:spLocks noChangeArrowheads="1"/>
          </p:cNvSpPr>
          <p:nvPr/>
        </p:nvSpPr>
        <p:spPr bwMode="auto">
          <a:xfrm>
            <a:off x="1331913" y="4724400"/>
            <a:ext cx="2303462" cy="504825"/>
          </a:xfrm>
          <a:prstGeom prst="rect">
            <a:avLst/>
          </a:prstGeom>
          <a:solidFill>
            <a:schemeClr val="tx2"/>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Cuore, polmoni</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596900" y="1052513"/>
            <a:ext cx="8118475" cy="49657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pPr>
            <a:r>
              <a:rPr lang="it-IT" sz="3200" b="1" smtClean="0">
                <a:solidFill>
                  <a:srgbClr val="FFFF00"/>
                </a:solidFill>
                <a:effectLst>
                  <a:outerShdw blurRad="38100" dist="38100" dir="2700000" algn="tl">
                    <a:srgbClr val="000000"/>
                  </a:outerShdw>
                </a:effectLst>
                <a:latin typeface="Comic Sans MS" pitchFamily="66" charset="0"/>
              </a:rPr>
              <a:t>Il circolo splancnico è il più importante distretto vascolare del nostro organismo:</a:t>
            </a:r>
          </a:p>
          <a:p>
            <a:pPr algn="ctr" defTabSz="914400" eaLnBrk="0" fontAlgn="base" hangingPunct="0">
              <a:spcBef>
                <a:spcPct val="0"/>
              </a:spcBef>
              <a:spcAft>
                <a:spcPct val="0"/>
              </a:spcAft>
              <a:buFontTx/>
              <a:buChar char="•"/>
            </a:pPr>
            <a:r>
              <a:rPr lang="it-IT" sz="3200" b="1" smtClean="0">
                <a:solidFill>
                  <a:srgbClr val="FFCC00"/>
                </a:solidFill>
                <a:effectLst>
                  <a:outerShdw blurRad="38100" dist="38100" dir="2700000" algn="tl">
                    <a:srgbClr val="000000"/>
                  </a:outerShdw>
                </a:effectLst>
                <a:latin typeface="Comic Sans MS" pitchFamily="66" charset="0"/>
              </a:rPr>
              <a:t> è un reservoir ematico - contenendo il 25-30% del volume sistemico (metà nel circolo intestinale)</a:t>
            </a:r>
            <a:r>
              <a:rPr lang="it-IT" sz="3200" b="1" smtClean="0">
                <a:solidFill>
                  <a:srgbClr val="FFFF00"/>
                </a:solidFill>
                <a:effectLst>
                  <a:outerShdw blurRad="38100" dist="38100" dir="2700000" algn="tl">
                    <a:srgbClr val="000000"/>
                  </a:outerShdw>
                </a:effectLst>
                <a:latin typeface="Comic Sans MS" pitchFamily="66" charset="0"/>
              </a:rPr>
              <a:t> </a:t>
            </a:r>
          </a:p>
          <a:p>
            <a:pPr algn="ctr" defTabSz="914400" eaLnBrk="0" fontAlgn="base" hangingPunct="0">
              <a:spcBef>
                <a:spcPct val="0"/>
              </a:spcBef>
              <a:spcAft>
                <a:spcPct val="0"/>
              </a:spcAft>
              <a:buFontTx/>
              <a:buChar char="•"/>
            </a:pPr>
            <a:r>
              <a:rPr lang="it-IT" sz="3200" b="1" smtClean="0">
                <a:solidFill>
                  <a:srgbClr val="FF9900"/>
                </a:solidFill>
                <a:effectLst>
                  <a:outerShdw blurRad="38100" dist="38100" dir="2700000" algn="tl">
                    <a:srgbClr val="000000"/>
                  </a:outerShdw>
                </a:effectLst>
                <a:latin typeface="Comic Sans MS" pitchFamily="66" charset="0"/>
              </a:rPr>
              <a:t> riceve il 25% della gittata cardiaca</a:t>
            </a:r>
            <a:endParaRPr lang="it-IT" sz="3200" b="1" smtClean="0">
              <a:solidFill>
                <a:srgbClr val="FFFF00"/>
              </a:solidFill>
              <a:effectLst>
                <a:outerShdw blurRad="38100" dist="38100" dir="2700000" algn="tl">
                  <a:srgbClr val="000000"/>
                </a:outerShdw>
              </a:effectLst>
              <a:latin typeface="Comic Sans MS" pitchFamily="66" charset="0"/>
            </a:endParaRPr>
          </a:p>
          <a:p>
            <a:pPr algn="ctr" defTabSz="914400" eaLnBrk="0" fontAlgn="base" hangingPunct="0">
              <a:spcBef>
                <a:spcPct val="0"/>
              </a:spcBef>
              <a:spcAft>
                <a:spcPct val="0"/>
              </a:spcAft>
              <a:buFontTx/>
              <a:buChar char="•"/>
            </a:pPr>
            <a:r>
              <a:rPr lang="it-IT" sz="3200" b="1" smtClean="0">
                <a:solidFill>
                  <a:srgbClr val="FFCC66"/>
                </a:solidFill>
                <a:effectLst>
                  <a:outerShdw blurRad="38100" dist="38100" dir="2700000" algn="tl">
                    <a:srgbClr val="000000"/>
                  </a:outerShdw>
                </a:effectLst>
                <a:latin typeface="Comic Sans MS" pitchFamily="66" charset="0"/>
              </a:rPr>
              <a:t> costituisce il “buffer emodinamico” delle variazioni dell’omeostasi cardiovascolare</a:t>
            </a:r>
            <a:endParaRPr lang="it-IT" sz="3200" b="1" smtClean="0">
              <a:solidFill>
                <a:srgbClr val="FFFF00"/>
              </a:solidFill>
              <a:effectLst>
                <a:outerShdw blurRad="38100" dist="38100" dir="2700000" algn="tl">
                  <a:srgbClr val="000000"/>
                </a:outerShdw>
              </a:effectLst>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0276" y="177942"/>
            <a:ext cx="6666208" cy="584776"/>
          </a:xfrm>
          <a:prstGeom prst="rect">
            <a:avLst/>
          </a:prstGeom>
          <a:noFill/>
        </p:spPr>
        <p:txBody>
          <a:bodyPr wrap="none" rtlCol="0">
            <a:spAutoFit/>
          </a:bodyPr>
          <a:lstStyle/>
          <a:p>
            <a:r>
              <a:rPr lang="it-IT" sz="3200" dirty="0" err="1" smtClean="0">
                <a:solidFill>
                  <a:srgbClr val="FFFF00"/>
                </a:solidFill>
                <a:latin typeface="Times New Roman"/>
                <a:cs typeface="Times New Roman"/>
              </a:rPr>
              <a:t>Tri-modal</a:t>
            </a:r>
            <a:r>
              <a:rPr lang="it-IT" sz="3200" dirty="0" smtClean="0">
                <a:solidFill>
                  <a:srgbClr val="FFFF00"/>
                </a:solidFill>
                <a:latin typeface="Times New Roman"/>
                <a:cs typeface="Times New Roman"/>
              </a:rPr>
              <a:t> </a:t>
            </a:r>
            <a:r>
              <a:rPr lang="it-IT" sz="3200" dirty="0" err="1" smtClean="0">
                <a:solidFill>
                  <a:srgbClr val="FFFF00"/>
                </a:solidFill>
                <a:latin typeface="Times New Roman"/>
                <a:cs typeface="Times New Roman"/>
              </a:rPr>
              <a:t>distribution</a:t>
            </a:r>
            <a:r>
              <a:rPr lang="it-IT" sz="3200" dirty="0" smtClean="0">
                <a:solidFill>
                  <a:srgbClr val="FFFF00"/>
                </a:solidFill>
                <a:latin typeface="Times New Roman"/>
                <a:cs typeface="Times New Roman"/>
              </a:rPr>
              <a:t> </a:t>
            </a:r>
            <a:r>
              <a:rPr lang="it-IT" sz="3200" dirty="0" err="1" smtClean="0">
                <a:solidFill>
                  <a:srgbClr val="FFFF00"/>
                </a:solidFill>
                <a:latin typeface="Times New Roman"/>
                <a:cs typeface="Times New Roman"/>
              </a:rPr>
              <a:t>of</a:t>
            </a:r>
            <a:r>
              <a:rPr lang="it-IT" sz="3200" dirty="0" smtClean="0">
                <a:solidFill>
                  <a:srgbClr val="FFFF00"/>
                </a:solidFill>
                <a:latin typeface="Times New Roman"/>
                <a:cs typeface="Times New Roman"/>
              </a:rPr>
              <a:t> trauma </a:t>
            </a:r>
            <a:r>
              <a:rPr lang="it-IT" sz="3200" dirty="0" err="1" smtClean="0">
                <a:solidFill>
                  <a:srgbClr val="FFFF00"/>
                </a:solidFill>
                <a:latin typeface="Times New Roman"/>
                <a:cs typeface="Times New Roman"/>
              </a:rPr>
              <a:t>deaths</a:t>
            </a:r>
            <a:endParaRPr lang="it-IT" sz="3200" dirty="0">
              <a:solidFill>
                <a:srgbClr val="FFFF00"/>
              </a:solidFill>
              <a:latin typeface="Times New Roman"/>
              <a:cs typeface="Times New Roman"/>
            </a:endParaRPr>
          </a:p>
        </p:txBody>
      </p:sp>
      <p:cxnSp>
        <p:nvCxnSpPr>
          <p:cNvPr id="5" name="Connettore 1 4"/>
          <p:cNvCxnSpPr/>
          <p:nvPr/>
        </p:nvCxnSpPr>
        <p:spPr>
          <a:xfrm rot="5400000">
            <a:off x="-1377451" y="3630777"/>
            <a:ext cx="4385827"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rot="10800000" flipV="1">
            <a:off x="814669" y="5812726"/>
            <a:ext cx="7511678" cy="2351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Figura a mano libera 8"/>
          <p:cNvSpPr/>
          <p:nvPr/>
        </p:nvSpPr>
        <p:spPr>
          <a:xfrm>
            <a:off x="825412" y="2639165"/>
            <a:ext cx="4026425" cy="2945442"/>
          </a:xfrm>
          <a:custGeom>
            <a:avLst/>
            <a:gdLst>
              <a:gd name="connsiteX0" fmla="*/ 0 w 3163139"/>
              <a:gd name="connsiteY0" fmla="*/ 515403 h 2945442"/>
              <a:gd name="connsiteX1" fmla="*/ 94071 w 3163139"/>
              <a:gd name="connsiteY1" fmla="*/ 327271 h 2945442"/>
              <a:gd name="connsiteX2" fmla="*/ 470355 w 3163139"/>
              <a:gd name="connsiteY2" fmla="*/ 2479030 h 2945442"/>
              <a:gd name="connsiteX3" fmla="*/ 846639 w 3163139"/>
              <a:gd name="connsiteY3" fmla="*/ 1385513 h 2945442"/>
              <a:gd name="connsiteX4" fmla="*/ 1105335 w 3163139"/>
              <a:gd name="connsiteY4" fmla="*/ 1573645 h 2945442"/>
              <a:gd name="connsiteX5" fmla="*/ 1328754 w 3163139"/>
              <a:gd name="connsiteY5" fmla="*/ 2667163 h 2945442"/>
              <a:gd name="connsiteX6" fmla="*/ 1681520 w 3163139"/>
              <a:gd name="connsiteY6" fmla="*/ 2902328 h 2945442"/>
              <a:gd name="connsiteX7" fmla="*/ 3163139 w 3163139"/>
              <a:gd name="connsiteY7" fmla="*/ 2925844 h 2945442"/>
              <a:gd name="connsiteX8" fmla="*/ 3163139 w 3163139"/>
              <a:gd name="connsiteY8" fmla="*/ 2925844 h 294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139" h="2945442">
                <a:moveTo>
                  <a:pt x="0" y="515403"/>
                </a:moveTo>
                <a:cubicBezTo>
                  <a:pt x="7839" y="257701"/>
                  <a:pt x="15679" y="0"/>
                  <a:pt x="94071" y="327271"/>
                </a:cubicBezTo>
                <a:cubicBezTo>
                  <a:pt x="172463" y="654542"/>
                  <a:pt x="344927" y="2302656"/>
                  <a:pt x="470355" y="2479030"/>
                </a:cubicBezTo>
                <a:cubicBezTo>
                  <a:pt x="595783" y="2655404"/>
                  <a:pt x="740809" y="1536410"/>
                  <a:pt x="846639" y="1385513"/>
                </a:cubicBezTo>
                <a:cubicBezTo>
                  <a:pt x="952469" y="1234616"/>
                  <a:pt x="1024982" y="1360037"/>
                  <a:pt x="1105335" y="1573645"/>
                </a:cubicBezTo>
                <a:cubicBezTo>
                  <a:pt x="1185688" y="1787253"/>
                  <a:pt x="1232723" y="2445716"/>
                  <a:pt x="1328754" y="2667163"/>
                </a:cubicBezTo>
                <a:cubicBezTo>
                  <a:pt x="1424785" y="2888610"/>
                  <a:pt x="1375789" y="2859215"/>
                  <a:pt x="1681520" y="2902328"/>
                </a:cubicBezTo>
                <a:cubicBezTo>
                  <a:pt x="1987251" y="2945442"/>
                  <a:pt x="3163139" y="2925844"/>
                  <a:pt x="3163139" y="2925844"/>
                </a:cubicBezTo>
                <a:lnTo>
                  <a:pt x="3163139" y="2925844"/>
                </a:lnTo>
              </a:path>
            </a:pathLst>
          </a:cu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Figura a mano libera 9"/>
          <p:cNvSpPr/>
          <p:nvPr/>
        </p:nvSpPr>
        <p:spPr>
          <a:xfrm>
            <a:off x="5240923" y="4255924"/>
            <a:ext cx="2761954" cy="1379635"/>
          </a:xfrm>
          <a:custGeom>
            <a:avLst/>
            <a:gdLst>
              <a:gd name="connsiteX0" fmla="*/ 0 w 1999010"/>
              <a:gd name="connsiteY0" fmla="*/ 1285569 h 1379635"/>
              <a:gd name="connsiteX1" fmla="*/ 740810 w 1999010"/>
              <a:gd name="connsiteY1" fmla="*/ 1285569 h 1379635"/>
              <a:gd name="connsiteX2" fmla="*/ 928952 w 1999010"/>
              <a:gd name="connsiteY2" fmla="*/ 850513 h 1379635"/>
              <a:gd name="connsiteX3" fmla="*/ 1175888 w 1999010"/>
              <a:gd name="connsiteY3" fmla="*/ 133260 h 1379635"/>
              <a:gd name="connsiteX4" fmla="*/ 1281718 w 1999010"/>
              <a:gd name="connsiteY4" fmla="*/ 50952 h 1379635"/>
              <a:gd name="connsiteX5" fmla="*/ 1364030 w 1999010"/>
              <a:gd name="connsiteY5" fmla="*/ 297875 h 1379635"/>
              <a:gd name="connsiteX6" fmla="*/ 1481619 w 1999010"/>
              <a:gd name="connsiteY6" fmla="*/ 874030 h 1379635"/>
              <a:gd name="connsiteX7" fmla="*/ 1999010 w 1999010"/>
              <a:gd name="connsiteY7" fmla="*/ 1379635 h 1379635"/>
              <a:gd name="connsiteX8" fmla="*/ 1999010 w 1999010"/>
              <a:gd name="connsiteY8" fmla="*/ 1379635 h 137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9010" h="1379635">
                <a:moveTo>
                  <a:pt x="0" y="1285569"/>
                </a:moveTo>
                <a:cubicBezTo>
                  <a:pt x="292992" y="1321823"/>
                  <a:pt x="585985" y="1358078"/>
                  <a:pt x="740810" y="1285569"/>
                </a:cubicBezTo>
                <a:cubicBezTo>
                  <a:pt x="895635" y="1213060"/>
                  <a:pt x="856439" y="1042564"/>
                  <a:pt x="928952" y="850513"/>
                </a:cubicBezTo>
                <a:cubicBezTo>
                  <a:pt x="1001465" y="658462"/>
                  <a:pt x="1117094" y="266520"/>
                  <a:pt x="1175888" y="133260"/>
                </a:cubicBezTo>
                <a:cubicBezTo>
                  <a:pt x="1234682" y="0"/>
                  <a:pt x="1250361" y="23516"/>
                  <a:pt x="1281718" y="50952"/>
                </a:cubicBezTo>
                <a:cubicBezTo>
                  <a:pt x="1313075" y="78388"/>
                  <a:pt x="1330713" y="160695"/>
                  <a:pt x="1364030" y="297875"/>
                </a:cubicBezTo>
                <a:cubicBezTo>
                  <a:pt x="1397347" y="435055"/>
                  <a:pt x="1375789" y="693737"/>
                  <a:pt x="1481619" y="874030"/>
                </a:cubicBezTo>
                <a:cubicBezTo>
                  <a:pt x="1587449" y="1054323"/>
                  <a:pt x="1999010" y="1379635"/>
                  <a:pt x="1999010" y="1379635"/>
                </a:cubicBezTo>
                <a:lnTo>
                  <a:pt x="1999010" y="1379635"/>
                </a:lnTo>
              </a:path>
            </a:pathLst>
          </a:cu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CasellaDiTesto 10"/>
          <p:cNvSpPr txBox="1"/>
          <p:nvPr/>
        </p:nvSpPr>
        <p:spPr>
          <a:xfrm>
            <a:off x="1084345" y="5829877"/>
            <a:ext cx="659155" cy="307777"/>
          </a:xfrm>
          <a:prstGeom prst="rect">
            <a:avLst/>
          </a:prstGeom>
          <a:noFill/>
        </p:spPr>
        <p:txBody>
          <a:bodyPr wrap="none" rtlCol="0">
            <a:spAutoFit/>
          </a:bodyPr>
          <a:lstStyle/>
          <a:p>
            <a:r>
              <a:rPr lang="it-IT" sz="1400" dirty="0" err="1" smtClean="0">
                <a:solidFill>
                  <a:schemeClr val="bg1"/>
                </a:solidFill>
                <a:latin typeface="Times New Roman"/>
                <a:cs typeface="Times New Roman"/>
              </a:rPr>
              <a:t>1</a:t>
            </a:r>
            <a:r>
              <a:rPr lang="it-IT" sz="1400" dirty="0" smtClean="0">
                <a:solidFill>
                  <a:schemeClr val="bg1"/>
                </a:solidFill>
                <a:latin typeface="Times New Roman"/>
                <a:cs typeface="Times New Roman"/>
              </a:rPr>
              <a:t> </a:t>
            </a:r>
            <a:r>
              <a:rPr lang="it-IT" sz="1400" dirty="0" err="1" smtClean="0">
                <a:solidFill>
                  <a:schemeClr val="bg1"/>
                </a:solidFill>
                <a:latin typeface="Times New Roman"/>
                <a:cs typeface="Times New Roman"/>
              </a:rPr>
              <a:t>hour</a:t>
            </a:r>
            <a:endParaRPr lang="it-IT" sz="1400" dirty="0">
              <a:solidFill>
                <a:schemeClr val="bg1"/>
              </a:solidFill>
              <a:latin typeface="Times New Roman"/>
              <a:cs typeface="Times New Roman"/>
            </a:endParaRPr>
          </a:p>
        </p:txBody>
      </p:sp>
      <p:sp>
        <p:nvSpPr>
          <p:cNvPr id="12" name="CasellaDiTesto 11"/>
          <p:cNvSpPr txBox="1"/>
          <p:nvPr/>
        </p:nvSpPr>
        <p:spPr>
          <a:xfrm>
            <a:off x="2342184" y="5836690"/>
            <a:ext cx="718278" cy="307777"/>
          </a:xfrm>
          <a:prstGeom prst="rect">
            <a:avLst/>
          </a:prstGeom>
          <a:noFill/>
        </p:spPr>
        <p:txBody>
          <a:bodyPr wrap="none" rtlCol="0">
            <a:spAutoFit/>
          </a:bodyPr>
          <a:lstStyle/>
          <a:p>
            <a:r>
              <a:rPr lang="it-IT" sz="1400" dirty="0" err="1" smtClean="0">
                <a:solidFill>
                  <a:srgbClr val="FFFFFF"/>
                </a:solidFill>
                <a:latin typeface="Times New Roman"/>
                <a:cs typeface="Times New Roman"/>
              </a:rPr>
              <a:t>3</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hours</a:t>
            </a:r>
            <a:endParaRPr lang="it-IT" sz="1400" dirty="0">
              <a:solidFill>
                <a:srgbClr val="FFFFFF"/>
              </a:solidFill>
              <a:latin typeface="Times New Roman"/>
              <a:cs typeface="Times New Roman"/>
            </a:endParaRPr>
          </a:p>
        </p:txBody>
      </p:sp>
      <p:sp>
        <p:nvSpPr>
          <p:cNvPr id="13" name="CasellaDiTesto 12"/>
          <p:cNvSpPr txBox="1"/>
          <p:nvPr/>
        </p:nvSpPr>
        <p:spPr>
          <a:xfrm>
            <a:off x="5810205" y="5836243"/>
            <a:ext cx="767984" cy="307777"/>
          </a:xfrm>
          <a:prstGeom prst="rect">
            <a:avLst/>
          </a:prstGeom>
          <a:noFill/>
        </p:spPr>
        <p:txBody>
          <a:bodyPr wrap="none" rtlCol="0">
            <a:spAutoFit/>
          </a:bodyPr>
          <a:lstStyle/>
          <a:p>
            <a:r>
              <a:rPr lang="it-IT" sz="1400" dirty="0" err="1" smtClean="0">
                <a:solidFill>
                  <a:srgbClr val="FFFFFF"/>
                </a:solidFill>
                <a:latin typeface="Times New Roman"/>
                <a:cs typeface="Times New Roman"/>
              </a:rPr>
              <a:t>2</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weeks</a:t>
            </a:r>
            <a:endParaRPr lang="it-IT" sz="1400" dirty="0">
              <a:solidFill>
                <a:srgbClr val="FFFFFF"/>
              </a:solidFill>
              <a:latin typeface="Times New Roman"/>
              <a:cs typeface="Times New Roman"/>
            </a:endParaRPr>
          </a:p>
        </p:txBody>
      </p:sp>
      <p:sp>
        <p:nvSpPr>
          <p:cNvPr id="14" name="CasellaDiTesto 13"/>
          <p:cNvSpPr txBox="1"/>
          <p:nvPr/>
        </p:nvSpPr>
        <p:spPr>
          <a:xfrm>
            <a:off x="7577219" y="5829877"/>
            <a:ext cx="767984" cy="307777"/>
          </a:xfrm>
          <a:prstGeom prst="rect">
            <a:avLst/>
          </a:prstGeom>
          <a:noFill/>
        </p:spPr>
        <p:txBody>
          <a:bodyPr wrap="none" rtlCol="0">
            <a:spAutoFit/>
          </a:bodyPr>
          <a:lstStyle/>
          <a:p>
            <a:r>
              <a:rPr lang="it-IT" sz="1400" dirty="0" err="1" smtClean="0">
                <a:solidFill>
                  <a:srgbClr val="FFFFFF"/>
                </a:solidFill>
                <a:latin typeface="Times New Roman"/>
                <a:cs typeface="Times New Roman"/>
              </a:rPr>
              <a:t>4</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weeks</a:t>
            </a:r>
            <a:endParaRPr lang="it-IT" sz="1400" dirty="0">
              <a:solidFill>
                <a:srgbClr val="FFFFFF"/>
              </a:solidFill>
              <a:latin typeface="Times New Roman"/>
              <a:cs typeface="Times New Roman"/>
            </a:endParaRPr>
          </a:p>
        </p:txBody>
      </p:sp>
      <p:sp>
        <p:nvSpPr>
          <p:cNvPr id="15" name="CasellaDiTesto 14"/>
          <p:cNvSpPr txBox="1"/>
          <p:nvPr/>
        </p:nvSpPr>
        <p:spPr>
          <a:xfrm>
            <a:off x="4241373" y="6026003"/>
            <a:ext cx="610464" cy="338554"/>
          </a:xfrm>
          <a:prstGeom prst="rect">
            <a:avLst/>
          </a:prstGeom>
          <a:noFill/>
        </p:spPr>
        <p:txBody>
          <a:bodyPr wrap="none" rtlCol="0">
            <a:spAutoFit/>
          </a:bodyPr>
          <a:lstStyle/>
          <a:p>
            <a:r>
              <a:rPr lang="it-IT" sz="1600" dirty="0" err="1" smtClean="0">
                <a:solidFill>
                  <a:srgbClr val="FFFFFF"/>
                </a:solidFill>
                <a:latin typeface="Times New Roman"/>
                <a:cs typeface="Times New Roman"/>
              </a:rPr>
              <a:t>Time</a:t>
            </a:r>
            <a:r>
              <a:rPr lang="it-IT" sz="1600" dirty="0" smtClean="0">
                <a:solidFill>
                  <a:srgbClr val="FFFFFF"/>
                </a:solidFill>
                <a:latin typeface="Times New Roman"/>
                <a:cs typeface="Times New Roman"/>
              </a:rPr>
              <a:t> </a:t>
            </a:r>
            <a:endParaRPr lang="it-IT" sz="1600" dirty="0">
              <a:solidFill>
                <a:srgbClr val="FFFFFF"/>
              </a:solidFill>
              <a:latin typeface="Times New Roman"/>
              <a:cs typeface="Times New Roman"/>
            </a:endParaRPr>
          </a:p>
        </p:txBody>
      </p:sp>
      <p:sp>
        <p:nvSpPr>
          <p:cNvPr id="16" name="CasellaDiTesto 15"/>
          <p:cNvSpPr txBox="1"/>
          <p:nvPr/>
        </p:nvSpPr>
        <p:spPr>
          <a:xfrm>
            <a:off x="760982" y="1438657"/>
            <a:ext cx="3466414" cy="338554"/>
          </a:xfrm>
          <a:prstGeom prst="rect">
            <a:avLst/>
          </a:prstGeom>
          <a:noFill/>
        </p:spPr>
        <p:txBody>
          <a:bodyPr wrap="none" rtlCol="0">
            <a:spAutoFit/>
          </a:bodyPr>
          <a:lstStyle/>
          <a:p>
            <a:r>
              <a:rPr lang="it-IT" sz="1600" dirty="0" smtClean="0">
                <a:solidFill>
                  <a:srgbClr val="FFFF00"/>
                </a:solidFill>
                <a:latin typeface="Times New Roman"/>
                <a:cs typeface="Times New Roman"/>
              </a:rPr>
              <a:t>Immediate </a:t>
            </a:r>
            <a:r>
              <a:rPr lang="it-IT" sz="1600" dirty="0" err="1" smtClean="0">
                <a:solidFill>
                  <a:srgbClr val="FFFF00"/>
                </a:solidFill>
                <a:latin typeface="Times New Roman"/>
                <a:cs typeface="Times New Roman"/>
              </a:rPr>
              <a:t>deaths</a:t>
            </a:r>
            <a:r>
              <a:rPr lang="it-IT" sz="1600" dirty="0" smtClean="0">
                <a:solidFill>
                  <a:srgbClr val="FFFF00"/>
                </a:solidFill>
                <a:latin typeface="Times New Roman"/>
                <a:cs typeface="Times New Roman"/>
              </a:rPr>
              <a:t>: major severe </a:t>
            </a:r>
            <a:r>
              <a:rPr lang="it-IT" sz="1600" dirty="0" err="1" smtClean="0">
                <a:solidFill>
                  <a:srgbClr val="FFFF00"/>
                </a:solidFill>
                <a:latin typeface="Times New Roman"/>
                <a:cs typeface="Times New Roman"/>
              </a:rPr>
              <a:t>injuries</a:t>
            </a:r>
            <a:endParaRPr lang="it-IT" sz="1600" dirty="0">
              <a:solidFill>
                <a:srgbClr val="FFFF00"/>
              </a:solidFill>
              <a:latin typeface="Times New Roman"/>
              <a:cs typeface="Times New Roman"/>
            </a:endParaRPr>
          </a:p>
        </p:txBody>
      </p:sp>
      <p:sp>
        <p:nvSpPr>
          <p:cNvPr id="17" name="CasellaDiTesto 16"/>
          <p:cNvSpPr txBox="1"/>
          <p:nvPr/>
        </p:nvSpPr>
        <p:spPr>
          <a:xfrm>
            <a:off x="1547500" y="2885455"/>
            <a:ext cx="4349468" cy="338554"/>
          </a:xfrm>
          <a:prstGeom prst="rect">
            <a:avLst/>
          </a:prstGeom>
          <a:noFill/>
        </p:spPr>
        <p:txBody>
          <a:bodyPr wrap="none" rtlCol="0">
            <a:spAutoFit/>
          </a:bodyPr>
          <a:lstStyle/>
          <a:p>
            <a:r>
              <a:rPr lang="it-IT" sz="1600" dirty="0" err="1" smtClean="0">
                <a:solidFill>
                  <a:srgbClr val="FFFF00"/>
                </a:solidFill>
                <a:latin typeface="Times New Roman"/>
                <a:cs typeface="Times New Roman"/>
              </a:rPr>
              <a:t>Early</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deaths</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treatable</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but</a:t>
            </a:r>
            <a:r>
              <a:rPr lang="it-IT" sz="1600" dirty="0" smtClean="0">
                <a:solidFill>
                  <a:srgbClr val="FFFF00"/>
                </a:solidFill>
                <a:latin typeface="Times New Roman"/>
                <a:cs typeface="Times New Roman"/>
              </a:rPr>
              <a:t> life </a:t>
            </a:r>
            <a:r>
              <a:rPr lang="it-IT" sz="1600" dirty="0" err="1" smtClean="0">
                <a:solidFill>
                  <a:srgbClr val="FFFF00"/>
                </a:solidFill>
                <a:latin typeface="Times New Roman"/>
                <a:cs typeface="Times New Roman"/>
              </a:rPr>
              <a:t>threatening</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injuries</a:t>
            </a:r>
            <a:endParaRPr lang="it-IT" sz="1600" dirty="0">
              <a:solidFill>
                <a:srgbClr val="FFFF00"/>
              </a:solidFill>
              <a:latin typeface="Times New Roman"/>
              <a:cs typeface="Times New Roman"/>
            </a:endParaRPr>
          </a:p>
        </p:txBody>
      </p:sp>
      <p:sp>
        <p:nvSpPr>
          <p:cNvPr id="18" name="CasellaDiTesto 17"/>
          <p:cNvSpPr txBox="1"/>
          <p:nvPr/>
        </p:nvSpPr>
        <p:spPr>
          <a:xfrm>
            <a:off x="6707907" y="3439453"/>
            <a:ext cx="1124627" cy="338554"/>
          </a:xfrm>
          <a:prstGeom prst="rect">
            <a:avLst/>
          </a:prstGeom>
          <a:noFill/>
        </p:spPr>
        <p:txBody>
          <a:bodyPr wrap="none" rtlCol="0">
            <a:spAutoFit/>
          </a:bodyPr>
          <a:lstStyle/>
          <a:p>
            <a:r>
              <a:rPr lang="it-IT" sz="1600" dirty="0" smtClean="0">
                <a:solidFill>
                  <a:srgbClr val="FFFF00"/>
                </a:solidFill>
                <a:latin typeface="Times New Roman"/>
                <a:cs typeface="Times New Roman"/>
              </a:rPr>
              <a:t>Late </a:t>
            </a:r>
            <a:r>
              <a:rPr lang="it-IT" sz="1600" dirty="0" err="1" smtClean="0">
                <a:solidFill>
                  <a:srgbClr val="FFFF00"/>
                </a:solidFill>
                <a:latin typeface="Times New Roman"/>
                <a:cs typeface="Times New Roman"/>
              </a:rPr>
              <a:t>deaths</a:t>
            </a:r>
            <a:r>
              <a:rPr lang="it-IT" sz="1600" dirty="0" smtClean="0">
                <a:solidFill>
                  <a:srgbClr val="FFFF00"/>
                </a:solidFill>
                <a:latin typeface="Times New Roman"/>
                <a:cs typeface="Times New Roman"/>
              </a:rPr>
              <a:t> </a:t>
            </a:r>
            <a:endParaRPr lang="it-IT" sz="1600" dirty="0">
              <a:solidFill>
                <a:srgbClr val="FFFF00"/>
              </a:solidFill>
              <a:latin typeface="Times New Roman"/>
              <a:cs typeface="Times New Roman"/>
            </a:endParaRPr>
          </a:p>
        </p:txBody>
      </p:sp>
      <p:sp>
        <p:nvSpPr>
          <p:cNvPr id="19" name="CasellaDiTesto 18"/>
          <p:cNvSpPr txBox="1"/>
          <p:nvPr/>
        </p:nvSpPr>
        <p:spPr>
          <a:xfrm>
            <a:off x="926609" y="1777211"/>
            <a:ext cx="1441420" cy="830997"/>
          </a:xfrm>
          <a:prstGeom prst="rect">
            <a:avLst/>
          </a:prstGeom>
          <a:noFill/>
        </p:spPr>
        <p:txBody>
          <a:bodyPr wrap="none" rtlCol="0">
            <a:spAutoFit/>
          </a:bodyPr>
          <a:lstStyle/>
          <a:p>
            <a:r>
              <a:rPr lang="it-IT" sz="1200" dirty="0" err="1" smtClean="0">
                <a:solidFill>
                  <a:srgbClr val="FFFFFF"/>
                </a:solidFill>
                <a:latin typeface="Times New Roman"/>
                <a:cs typeface="Times New Roman"/>
              </a:rPr>
              <a:t>Lacerations</a:t>
            </a:r>
            <a:r>
              <a:rPr lang="it-IT" sz="1200" dirty="0" smtClean="0">
                <a:solidFill>
                  <a:srgbClr val="FFFFFF"/>
                </a:solidFill>
                <a:latin typeface="Times New Roman"/>
                <a:cs typeface="Times New Roman"/>
              </a:rPr>
              <a:t>:</a:t>
            </a:r>
          </a:p>
          <a:p>
            <a:pPr>
              <a:buFont typeface="Arial"/>
              <a:buChar char="•"/>
            </a:pPr>
            <a:r>
              <a:rPr lang="it-IT" sz="1200" dirty="0" err="1" smtClean="0">
                <a:solidFill>
                  <a:srgbClr val="FFFFFF"/>
                </a:solidFill>
                <a:latin typeface="Times New Roman"/>
                <a:cs typeface="Times New Roman"/>
              </a:rPr>
              <a:t>Brain</a:t>
            </a:r>
            <a:r>
              <a:rPr lang="it-IT" sz="1200" dirty="0" smtClean="0">
                <a:solidFill>
                  <a:srgbClr val="FFFFFF"/>
                </a:solidFill>
                <a:latin typeface="Times New Roman"/>
                <a:cs typeface="Times New Roman"/>
              </a:rPr>
              <a:t>, </a:t>
            </a:r>
            <a:r>
              <a:rPr lang="it-IT" sz="1200" dirty="0" err="1" smtClean="0">
                <a:solidFill>
                  <a:srgbClr val="FFFFFF"/>
                </a:solidFill>
                <a:latin typeface="Times New Roman"/>
                <a:cs typeface="Times New Roman"/>
              </a:rPr>
              <a:t>Brainstem</a:t>
            </a:r>
            <a:endParaRPr lang="it-IT" sz="1200" dirty="0" smtClean="0">
              <a:solidFill>
                <a:srgbClr val="FFFFFF"/>
              </a:solidFill>
              <a:latin typeface="Times New Roman"/>
              <a:cs typeface="Times New Roman"/>
            </a:endParaRPr>
          </a:p>
          <a:p>
            <a:pPr>
              <a:buFont typeface="Arial"/>
              <a:buChar char="•"/>
            </a:pPr>
            <a:r>
              <a:rPr lang="it-IT" sz="1200" dirty="0" err="1" smtClean="0">
                <a:solidFill>
                  <a:srgbClr val="FFFFFF"/>
                </a:solidFill>
                <a:latin typeface="Times New Roman"/>
                <a:cs typeface="Times New Roman"/>
              </a:rPr>
              <a:t>Large</a:t>
            </a:r>
            <a:r>
              <a:rPr lang="it-IT" sz="1200" dirty="0" smtClean="0">
                <a:solidFill>
                  <a:srgbClr val="FFFFFF"/>
                </a:solidFill>
                <a:latin typeface="Times New Roman"/>
                <a:cs typeface="Times New Roman"/>
              </a:rPr>
              <a:t> vessel, </a:t>
            </a:r>
            <a:r>
              <a:rPr lang="it-IT" sz="1200" dirty="0" err="1" smtClean="0">
                <a:solidFill>
                  <a:srgbClr val="FFFFFF"/>
                </a:solidFill>
                <a:latin typeface="Times New Roman"/>
                <a:cs typeface="Times New Roman"/>
              </a:rPr>
              <a:t>Heart</a:t>
            </a:r>
            <a:r>
              <a:rPr lang="it-IT" sz="1200" dirty="0" smtClean="0">
                <a:solidFill>
                  <a:srgbClr val="FFFFFF"/>
                </a:solidFill>
                <a:latin typeface="Times New Roman"/>
                <a:cs typeface="Times New Roman"/>
              </a:rPr>
              <a:t> </a:t>
            </a:r>
          </a:p>
          <a:p>
            <a:pPr>
              <a:buFont typeface="Arial"/>
              <a:buChar char="•"/>
            </a:pPr>
            <a:r>
              <a:rPr lang="it-IT" sz="1200" dirty="0" smtClean="0">
                <a:solidFill>
                  <a:srgbClr val="FFFFFF"/>
                </a:solidFill>
                <a:latin typeface="Times New Roman"/>
                <a:cs typeface="Times New Roman"/>
              </a:rPr>
              <a:t>High </a:t>
            </a:r>
            <a:r>
              <a:rPr lang="it-IT" sz="1200" dirty="0" err="1" smtClean="0">
                <a:solidFill>
                  <a:srgbClr val="FFFFFF"/>
                </a:solidFill>
                <a:latin typeface="Times New Roman"/>
                <a:cs typeface="Times New Roman"/>
              </a:rPr>
              <a:t>spinal</a:t>
            </a:r>
            <a:r>
              <a:rPr lang="it-IT" sz="1200" dirty="0" smtClean="0">
                <a:solidFill>
                  <a:srgbClr val="FFFFFF"/>
                </a:solidFill>
                <a:latin typeface="Times New Roman"/>
                <a:cs typeface="Times New Roman"/>
              </a:rPr>
              <a:t> </a:t>
            </a:r>
            <a:r>
              <a:rPr lang="it-IT" sz="1200" dirty="0" err="1" smtClean="0">
                <a:solidFill>
                  <a:srgbClr val="FFFFFF"/>
                </a:solidFill>
                <a:latin typeface="Times New Roman"/>
                <a:cs typeface="Times New Roman"/>
              </a:rPr>
              <a:t>cord</a:t>
            </a:r>
            <a:endParaRPr lang="it-IT" sz="1200" dirty="0" smtClean="0">
              <a:solidFill>
                <a:srgbClr val="FFFFFF"/>
              </a:solidFill>
              <a:latin typeface="Times New Roman"/>
              <a:cs typeface="Times New Roman"/>
            </a:endParaRPr>
          </a:p>
        </p:txBody>
      </p:sp>
      <p:sp>
        <p:nvSpPr>
          <p:cNvPr id="20" name="CasellaDiTesto 19"/>
          <p:cNvSpPr txBox="1"/>
          <p:nvPr/>
        </p:nvSpPr>
        <p:spPr>
          <a:xfrm>
            <a:off x="2143810" y="3224009"/>
            <a:ext cx="1928733" cy="830997"/>
          </a:xfrm>
          <a:prstGeom prst="rect">
            <a:avLst/>
          </a:prstGeom>
          <a:noFill/>
        </p:spPr>
        <p:txBody>
          <a:bodyPr wrap="none" rtlCol="0">
            <a:spAutoFit/>
          </a:bodyPr>
          <a:lstStyle/>
          <a:p>
            <a:pPr>
              <a:buFont typeface="Arial"/>
              <a:buChar char="•"/>
            </a:pPr>
            <a:r>
              <a:rPr lang="it-IT" sz="1200" dirty="0" err="1" smtClean="0">
                <a:solidFill>
                  <a:srgbClr val="FFFFFF"/>
                </a:solidFill>
                <a:latin typeface="Times New Roman"/>
                <a:cs typeface="Times New Roman"/>
              </a:rPr>
              <a:t>Epidural</a:t>
            </a:r>
            <a:r>
              <a:rPr lang="it-IT" sz="1200" dirty="0" smtClean="0">
                <a:solidFill>
                  <a:srgbClr val="FFFFFF"/>
                </a:solidFill>
                <a:latin typeface="Times New Roman"/>
                <a:cs typeface="Times New Roman"/>
              </a:rPr>
              <a:t>, </a:t>
            </a:r>
            <a:r>
              <a:rPr lang="it-IT" sz="1200" dirty="0" err="1" smtClean="0">
                <a:solidFill>
                  <a:srgbClr val="FFFFFF"/>
                </a:solidFill>
                <a:latin typeface="Times New Roman"/>
                <a:cs typeface="Times New Roman"/>
              </a:rPr>
              <a:t>subdural</a:t>
            </a:r>
            <a:endParaRPr lang="it-IT" sz="1200" dirty="0" smtClean="0">
              <a:solidFill>
                <a:srgbClr val="FFFFFF"/>
              </a:solidFill>
              <a:latin typeface="Times New Roman"/>
              <a:cs typeface="Times New Roman"/>
            </a:endParaRPr>
          </a:p>
          <a:p>
            <a:pPr>
              <a:buFont typeface="Arial"/>
              <a:buChar char="•"/>
            </a:pPr>
            <a:r>
              <a:rPr lang="it-IT" sz="1200" dirty="0" err="1" smtClean="0">
                <a:solidFill>
                  <a:srgbClr val="FFFFFF"/>
                </a:solidFill>
                <a:latin typeface="Times New Roman"/>
                <a:cs typeface="Times New Roman"/>
              </a:rPr>
              <a:t>Hemopneumothorax</a:t>
            </a:r>
            <a:endParaRPr lang="it-IT" sz="1200" dirty="0" smtClean="0">
              <a:solidFill>
                <a:srgbClr val="FFFFFF"/>
              </a:solidFill>
              <a:latin typeface="Times New Roman"/>
              <a:cs typeface="Times New Roman"/>
            </a:endParaRPr>
          </a:p>
          <a:p>
            <a:pPr>
              <a:buFont typeface="Arial"/>
              <a:buChar char="•"/>
            </a:pPr>
            <a:r>
              <a:rPr lang="it-IT" sz="1200" dirty="0" err="1" smtClean="0">
                <a:solidFill>
                  <a:srgbClr val="FFFFFF"/>
                </a:solidFill>
                <a:latin typeface="Times New Roman"/>
                <a:cs typeface="Times New Roman"/>
              </a:rPr>
              <a:t>Pelvic</a:t>
            </a:r>
            <a:r>
              <a:rPr lang="it-IT" sz="1200" dirty="0" smtClean="0">
                <a:solidFill>
                  <a:srgbClr val="FFFFFF"/>
                </a:solidFill>
                <a:latin typeface="Times New Roman"/>
                <a:cs typeface="Times New Roman"/>
              </a:rPr>
              <a:t>, Long </a:t>
            </a:r>
            <a:r>
              <a:rPr lang="it-IT" sz="1200" dirty="0" err="1" smtClean="0">
                <a:solidFill>
                  <a:srgbClr val="FFFFFF"/>
                </a:solidFill>
                <a:latin typeface="Times New Roman"/>
                <a:cs typeface="Times New Roman"/>
              </a:rPr>
              <a:t>bone</a:t>
            </a:r>
            <a:r>
              <a:rPr lang="it-IT" sz="1200" dirty="0" smtClean="0">
                <a:solidFill>
                  <a:srgbClr val="FFFFFF"/>
                </a:solidFill>
                <a:latin typeface="Times New Roman"/>
                <a:cs typeface="Times New Roman"/>
              </a:rPr>
              <a:t> </a:t>
            </a:r>
            <a:r>
              <a:rPr lang="it-IT" sz="1200" dirty="0" err="1" smtClean="0">
                <a:solidFill>
                  <a:srgbClr val="FFFFFF"/>
                </a:solidFill>
                <a:latin typeface="Times New Roman"/>
                <a:cs typeface="Times New Roman"/>
              </a:rPr>
              <a:t>fractures</a:t>
            </a:r>
            <a:endParaRPr lang="it-IT" sz="1200" dirty="0" smtClean="0">
              <a:solidFill>
                <a:srgbClr val="FFFFFF"/>
              </a:solidFill>
              <a:latin typeface="Times New Roman"/>
              <a:cs typeface="Times New Roman"/>
            </a:endParaRPr>
          </a:p>
          <a:p>
            <a:pPr>
              <a:buFont typeface="Arial"/>
              <a:buChar char="•"/>
            </a:pPr>
            <a:r>
              <a:rPr lang="it-IT" sz="1200" dirty="0" err="1" smtClean="0">
                <a:solidFill>
                  <a:srgbClr val="FFFFFF"/>
                </a:solidFill>
                <a:latin typeface="Times New Roman"/>
                <a:cs typeface="Times New Roman"/>
              </a:rPr>
              <a:t>Abdominal</a:t>
            </a:r>
            <a:r>
              <a:rPr lang="it-IT" sz="1200" dirty="0" smtClean="0">
                <a:solidFill>
                  <a:srgbClr val="FFFFFF"/>
                </a:solidFill>
                <a:latin typeface="Times New Roman"/>
                <a:cs typeface="Times New Roman"/>
              </a:rPr>
              <a:t> </a:t>
            </a:r>
            <a:r>
              <a:rPr lang="it-IT" sz="1200" dirty="0" err="1" smtClean="0">
                <a:solidFill>
                  <a:srgbClr val="FFFFFF"/>
                </a:solidFill>
                <a:latin typeface="Times New Roman"/>
                <a:cs typeface="Times New Roman"/>
              </a:rPr>
              <a:t>injuries</a:t>
            </a:r>
            <a:endParaRPr lang="it-IT" sz="1200" dirty="0">
              <a:solidFill>
                <a:srgbClr val="FFFFFF"/>
              </a:solidFill>
              <a:latin typeface="Times New Roman"/>
              <a:cs typeface="Times New Roman"/>
            </a:endParaRPr>
          </a:p>
        </p:txBody>
      </p:sp>
      <p:cxnSp>
        <p:nvCxnSpPr>
          <p:cNvPr id="24" name="Connettore 2 23"/>
          <p:cNvCxnSpPr>
            <a:stCxn id="11" idx="3"/>
            <a:endCxn id="12" idx="1"/>
          </p:cNvCxnSpPr>
          <p:nvPr/>
        </p:nvCxnSpPr>
        <p:spPr>
          <a:xfrm>
            <a:off x="1743500" y="5983766"/>
            <a:ext cx="598684" cy="6813"/>
          </a:xfrm>
          <a:prstGeom prst="straightConnector1">
            <a:avLst/>
          </a:prstGeom>
          <a:ln>
            <a:solidFill>
              <a:schemeClr val="bg2"/>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6" name="Connettore 2 25"/>
          <p:cNvCxnSpPr>
            <a:endCxn id="11" idx="1"/>
          </p:cNvCxnSpPr>
          <p:nvPr/>
        </p:nvCxnSpPr>
        <p:spPr>
          <a:xfrm>
            <a:off x="825412" y="5983766"/>
            <a:ext cx="258933" cy="158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a:off x="6714804" y="6019190"/>
            <a:ext cx="805409" cy="1588"/>
          </a:xfrm>
          <a:prstGeom prst="straightConnector1">
            <a:avLst/>
          </a:prstGeom>
          <a:ln>
            <a:solidFill>
              <a:schemeClr val="bg2"/>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240276" y="762718"/>
            <a:ext cx="858924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rot="5400000">
            <a:off x="4777958" y="5453860"/>
            <a:ext cx="195882" cy="16751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rot="5400000">
            <a:off x="5122038" y="5462476"/>
            <a:ext cx="195882" cy="16751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35" name="Connettore 2 34"/>
          <p:cNvCxnSpPr/>
          <p:nvPr/>
        </p:nvCxnSpPr>
        <p:spPr>
          <a:xfrm rot="5400000">
            <a:off x="432219" y="2254264"/>
            <a:ext cx="954107"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ttore 2 35"/>
          <p:cNvCxnSpPr/>
          <p:nvPr/>
        </p:nvCxnSpPr>
        <p:spPr>
          <a:xfrm rot="5400000">
            <a:off x="1758871" y="3500215"/>
            <a:ext cx="554000" cy="158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ttore 2 37"/>
          <p:cNvCxnSpPr/>
          <p:nvPr/>
        </p:nvCxnSpPr>
        <p:spPr>
          <a:xfrm rot="5400000">
            <a:off x="6746025" y="4016536"/>
            <a:ext cx="477051"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CasellaDiTesto 39"/>
          <p:cNvSpPr txBox="1"/>
          <p:nvPr/>
        </p:nvSpPr>
        <p:spPr>
          <a:xfrm>
            <a:off x="1084344" y="2608208"/>
            <a:ext cx="2737291" cy="307777"/>
          </a:xfrm>
          <a:prstGeom prst="rect">
            <a:avLst/>
          </a:prstGeom>
          <a:noFill/>
        </p:spPr>
        <p:txBody>
          <a:bodyPr wrap="square" rtlCol="0">
            <a:spAutoFit/>
          </a:bodyPr>
          <a:lstStyle/>
          <a:p>
            <a:r>
              <a:rPr lang="it-IT" sz="1400" dirty="0" smtClean="0">
                <a:solidFill>
                  <a:srgbClr val="66FF00"/>
                </a:solidFill>
                <a:latin typeface="Times New Roman"/>
                <a:cs typeface="Times New Roman"/>
              </a:rPr>
              <a:t>Best </a:t>
            </a:r>
            <a:r>
              <a:rPr lang="it-IT" sz="1400" dirty="0" err="1" smtClean="0">
                <a:solidFill>
                  <a:srgbClr val="66FF00"/>
                </a:solidFill>
                <a:latin typeface="Times New Roman"/>
                <a:cs typeface="Times New Roman"/>
              </a:rPr>
              <a:t>treated</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by</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prevention</a:t>
            </a:r>
            <a:endParaRPr lang="it-IT" sz="1400" dirty="0">
              <a:solidFill>
                <a:srgbClr val="66FF00"/>
              </a:solidFill>
              <a:latin typeface="Times New Roman"/>
              <a:cs typeface="Times New Roman"/>
            </a:endParaRPr>
          </a:p>
        </p:txBody>
      </p:sp>
      <p:sp>
        <p:nvSpPr>
          <p:cNvPr id="41" name="CasellaDiTesto 40"/>
          <p:cNvSpPr txBox="1"/>
          <p:nvPr/>
        </p:nvSpPr>
        <p:spPr>
          <a:xfrm>
            <a:off x="2388560" y="4148134"/>
            <a:ext cx="2403581" cy="307777"/>
          </a:xfrm>
          <a:prstGeom prst="rect">
            <a:avLst/>
          </a:prstGeom>
          <a:noFill/>
        </p:spPr>
        <p:txBody>
          <a:bodyPr wrap="square" rtlCol="0">
            <a:spAutoFit/>
          </a:bodyPr>
          <a:lstStyle/>
          <a:p>
            <a:r>
              <a:rPr lang="it-IT" sz="1400" dirty="0" err="1" smtClean="0">
                <a:solidFill>
                  <a:srgbClr val="66FF00"/>
                </a:solidFill>
                <a:latin typeface="Times New Roman"/>
                <a:cs typeface="Times New Roman"/>
              </a:rPr>
              <a:t>Treatable</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by</a:t>
            </a:r>
            <a:r>
              <a:rPr lang="it-IT" sz="1400" dirty="0" smtClean="0">
                <a:solidFill>
                  <a:srgbClr val="66FF00"/>
                </a:solidFill>
                <a:latin typeface="Times New Roman"/>
                <a:cs typeface="Times New Roman"/>
              </a:rPr>
              <a:t> ATLS </a:t>
            </a:r>
            <a:r>
              <a:rPr lang="it-IT" sz="1400" dirty="0" err="1" smtClean="0">
                <a:solidFill>
                  <a:srgbClr val="66FF00"/>
                </a:solidFill>
                <a:latin typeface="Times New Roman"/>
                <a:cs typeface="Times New Roman"/>
              </a:rPr>
              <a:t>principles</a:t>
            </a:r>
            <a:endParaRPr lang="it-IT" sz="1400" dirty="0">
              <a:solidFill>
                <a:srgbClr val="66FF00"/>
              </a:solidFill>
              <a:latin typeface="Times New Roman"/>
              <a:cs typeface="Times New Roman"/>
            </a:endParaRPr>
          </a:p>
        </p:txBody>
      </p:sp>
      <p:sp>
        <p:nvSpPr>
          <p:cNvPr id="42" name="CasellaDiTesto 41"/>
          <p:cNvSpPr txBox="1"/>
          <p:nvPr/>
        </p:nvSpPr>
        <p:spPr>
          <a:xfrm>
            <a:off x="7127367" y="4302023"/>
            <a:ext cx="1751020" cy="523220"/>
          </a:xfrm>
          <a:prstGeom prst="rect">
            <a:avLst/>
          </a:prstGeom>
          <a:noFill/>
        </p:spPr>
        <p:txBody>
          <a:bodyPr wrap="square" rtlCol="0">
            <a:spAutoFit/>
          </a:bodyPr>
          <a:lstStyle/>
          <a:p>
            <a:r>
              <a:rPr lang="it-IT" sz="1400" dirty="0" err="1" smtClean="0">
                <a:solidFill>
                  <a:srgbClr val="66FF00"/>
                </a:solidFill>
                <a:latin typeface="Times New Roman"/>
                <a:cs typeface="Times New Roman"/>
              </a:rPr>
              <a:t>Directly</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related</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to</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earlier</a:t>
            </a:r>
            <a:r>
              <a:rPr lang="it-IT" sz="1400" dirty="0" smtClean="0">
                <a:solidFill>
                  <a:srgbClr val="66FF00"/>
                </a:solidFill>
                <a:latin typeface="Times New Roman"/>
                <a:cs typeface="Times New Roman"/>
              </a:rPr>
              <a:t> management</a:t>
            </a:r>
            <a:endParaRPr lang="it-IT" sz="1400" dirty="0">
              <a:solidFill>
                <a:srgbClr val="66FF00"/>
              </a:solidFill>
              <a:latin typeface="Times New Roman"/>
              <a:cs typeface="Times New Roman"/>
            </a:endParaRPr>
          </a:p>
        </p:txBody>
      </p:sp>
      <p:sp>
        <p:nvSpPr>
          <p:cNvPr id="43" name="CasellaDiTesto 42"/>
          <p:cNvSpPr txBox="1"/>
          <p:nvPr/>
        </p:nvSpPr>
        <p:spPr>
          <a:xfrm>
            <a:off x="4058989" y="3429000"/>
            <a:ext cx="1181934" cy="584776"/>
          </a:xfrm>
          <a:prstGeom prst="rect">
            <a:avLst/>
          </a:prstGeom>
          <a:noFill/>
        </p:spPr>
        <p:txBody>
          <a:bodyPr wrap="none" rtlCol="0">
            <a:spAutoFit/>
          </a:bodyPr>
          <a:lstStyle/>
          <a:p>
            <a:r>
              <a:rPr lang="it-IT" sz="1600" dirty="0" err="1" smtClean="0">
                <a:solidFill>
                  <a:srgbClr val="FF0000"/>
                </a:solidFill>
                <a:effectLst>
                  <a:outerShdw blurRad="38100" dist="38100" dir="2700000" algn="tl">
                    <a:srgbClr val="000000">
                      <a:alpha val="43137"/>
                    </a:srgbClr>
                  </a:outerShdw>
                </a:effectLst>
                <a:latin typeface="Times New Roman"/>
                <a:cs typeface="Times New Roman"/>
              </a:rPr>
              <a:t>Brain</a:t>
            </a:r>
            <a:r>
              <a:rPr lang="it-IT" sz="1600" dirty="0" smtClean="0">
                <a:solidFill>
                  <a:srgbClr val="FF0000"/>
                </a:solidFill>
                <a:effectLst>
                  <a:outerShdw blurRad="38100" dist="38100" dir="2700000" algn="tl">
                    <a:srgbClr val="000000">
                      <a:alpha val="43137"/>
                    </a:srgbClr>
                  </a:outerShdw>
                </a:effectLst>
                <a:latin typeface="Times New Roman"/>
                <a:cs typeface="Times New Roman"/>
              </a:rPr>
              <a:t> </a:t>
            </a:r>
            <a:r>
              <a:rPr lang="it-IT" sz="1600" dirty="0" err="1" smtClean="0">
                <a:solidFill>
                  <a:srgbClr val="FF0000"/>
                </a:solidFill>
                <a:effectLst>
                  <a:outerShdw blurRad="38100" dist="38100" dir="2700000" algn="tl">
                    <a:srgbClr val="000000">
                      <a:alpha val="43137"/>
                    </a:srgbClr>
                  </a:outerShdw>
                </a:effectLst>
                <a:latin typeface="Times New Roman"/>
                <a:cs typeface="Times New Roman"/>
              </a:rPr>
              <a:t>injury</a:t>
            </a:r>
            <a:endParaRPr lang="it-IT" sz="1600" dirty="0" smtClean="0">
              <a:solidFill>
                <a:srgbClr val="FF0000"/>
              </a:solidFill>
              <a:effectLst>
                <a:outerShdw blurRad="38100" dist="38100" dir="2700000" algn="tl">
                  <a:srgbClr val="000000">
                    <a:alpha val="43137"/>
                  </a:srgbClr>
                </a:outerShdw>
              </a:effectLst>
              <a:latin typeface="Times New Roman"/>
              <a:cs typeface="Times New Roman"/>
            </a:endParaRPr>
          </a:p>
          <a:p>
            <a:r>
              <a:rPr lang="it-IT" sz="1600" dirty="0" smtClean="0">
                <a:solidFill>
                  <a:srgbClr val="FF0000"/>
                </a:solidFill>
                <a:effectLst>
                  <a:outerShdw blurRad="38100" dist="38100" dir="2700000" algn="tl">
                    <a:srgbClr val="000000">
                      <a:alpha val="43137"/>
                    </a:srgbClr>
                  </a:outerShdw>
                </a:effectLst>
                <a:latin typeface="Times New Roman"/>
                <a:cs typeface="Times New Roman"/>
              </a:rPr>
              <a:t>Shock</a:t>
            </a:r>
            <a:endParaRPr lang="it-IT" sz="1600" dirty="0">
              <a:solidFill>
                <a:srgbClr val="FF0000"/>
              </a:solidFill>
              <a:effectLst>
                <a:outerShdw blurRad="38100" dist="38100" dir="2700000" algn="tl">
                  <a:srgbClr val="000000">
                    <a:alpha val="43137"/>
                  </a:srgbClr>
                </a:outerShdw>
              </a:effectLst>
              <a:latin typeface="Times New Roman"/>
              <a:cs typeface="Times New Roman"/>
            </a:endParaRPr>
          </a:p>
        </p:txBody>
      </p:sp>
      <p:sp>
        <p:nvSpPr>
          <p:cNvPr id="50" name="CasellaDiTesto 49"/>
          <p:cNvSpPr txBox="1"/>
          <p:nvPr/>
        </p:nvSpPr>
        <p:spPr>
          <a:xfrm>
            <a:off x="4915958" y="1693192"/>
            <a:ext cx="842849" cy="523220"/>
          </a:xfrm>
          <a:prstGeom prst="rect">
            <a:avLst/>
          </a:prstGeom>
          <a:noFill/>
        </p:spPr>
        <p:txBody>
          <a:bodyPr wrap="none" rtlCol="0">
            <a:spAutoFit/>
          </a:bodyPr>
          <a:lstStyle/>
          <a:p>
            <a:r>
              <a:rPr lang="it-IT" sz="2800" dirty="0" smtClean="0">
                <a:solidFill>
                  <a:srgbClr val="FFFFFF"/>
                </a:solidFill>
                <a:latin typeface="Times New Roman"/>
                <a:cs typeface="Times New Roman"/>
              </a:rPr>
              <a:t>80%</a:t>
            </a:r>
            <a:endParaRPr lang="it-IT" sz="2800" dirty="0">
              <a:solidFill>
                <a:srgbClr val="FFFFFF"/>
              </a:solidFill>
              <a:latin typeface="Times New Roman"/>
              <a:cs typeface="Times New Roman"/>
            </a:endParaRPr>
          </a:p>
        </p:txBody>
      </p:sp>
      <p:sp>
        <p:nvSpPr>
          <p:cNvPr id="51" name="Ovale 50"/>
          <p:cNvSpPr/>
          <p:nvPr/>
        </p:nvSpPr>
        <p:spPr>
          <a:xfrm>
            <a:off x="4681565" y="1625150"/>
            <a:ext cx="1238205" cy="715130"/>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6" name="Connettore 2 55"/>
          <p:cNvCxnSpPr>
            <a:stCxn id="16" idx="3"/>
            <a:endCxn id="51" idx="2"/>
          </p:cNvCxnSpPr>
          <p:nvPr/>
        </p:nvCxnSpPr>
        <p:spPr>
          <a:xfrm>
            <a:off x="4227396" y="1607934"/>
            <a:ext cx="454169" cy="37478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Connettore 2 56"/>
          <p:cNvCxnSpPr>
            <a:stCxn id="40" idx="3"/>
            <a:endCxn id="51" idx="2"/>
          </p:cNvCxnSpPr>
          <p:nvPr/>
        </p:nvCxnSpPr>
        <p:spPr>
          <a:xfrm flipV="1">
            <a:off x="3821635" y="1982715"/>
            <a:ext cx="859930" cy="77938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CasellaDiTesto 60"/>
          <p:cNvSpPr txBox="1"/>
          <p:nvPr/>
        </p:nvSpPr>
        <p:spPr>
          <a:xfrm>
            <a:off x="6665139" y="6503056"/>
            <a:ext cx="2427693" cy="276999"/>
          </a:xfrm>
          <a:prstGeom prst="rect">
            <a:avLst/>
          </a:prstGeom>
          <a:noFill/>
        </p:spPr>
        <p:txBody>
          <a:bodyPr wrap="none" rtlCol="0">
            <a:spAutoFit/>
          </a:bodyPr>
          <a:lstStyle/>
          <a:p>
            <a:r>
              <a:rPr lang="it-IT" sz="1200" dirty="0" err="1" smtClean="0">
                <a:solidFill>
                  <a:srgbClr val="FFFFFF"/>
                </a:solidFill>
                <a:latin typeface="Times New Roman"/>
                <a:cs typeface="Times New Roman"/>
              </a:rPr>
              <a:t>Trunkey</a:t>
            </a:r>
            <a:r>
              <a:rPr lang="it-IT" sz="1200" dirty="0" smtClean="0">
                <a:solidFill>
                  <a:srgbClr val="FFFFFF"/>
                </a:solidFill>
                <a:latin typeface="Times New Roman"/>
                <a:cs typeface="Times New Roman"/>
              </a:rPr>
              <a:t> DD. Trauma. Sci Am, 1983</a:t>
            </a:r>
            <a:endParaRPr lang="it-IT" sz="1200" dirty="0">
              <a:solidFill>
                <a:srgbClr val="FFFFFF"/>
              </a:solidFill>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p:cNvPicPr>
            <a:picLocks noChangeAspect="1" noChangeArrowheads="1"/>
          </p:cNvPicPr>
          <p:nvPr/>
        </p:nvPicPr>
        <p:blipFill>
          <a:blip r:embed="rId2">
            <a:lum bright="24000" contrast="-12000"/>
          </a:blip>
          <a:srcRect/>
          <a:stretch>
            <a:fillRect/>
          </a:stretch>
        </p:blipFill>
        <p:spPr bwMode="auto">
          <a:xfrm>
            <a:off x="271463" y="217488"/>
            <a:ext cx="8596312" cy="6640512"/>
          </a:xfrm>
          <a:prstGeom prst="rect">
            <a:avLst/>
          </a:prstGeom>
          <a:noFill/>
          <a:ln w="9525">
            <a:noFill/>
            <a:miter lim="800000"/>
            <a:headEnd/>
            <a:tailEnd/>
          </a:ln>
          <a:effectLst/>
        </p:spPr>
      </p:pic>
      <p:sp>
        <p:nvSpPr>
          <p:cNvPr id="339971" name="Oval 3"/>
          <p:cNvSpPr>
            <a:spLocks noChangeArrowheads="1"/>
          </p:cNvSpPr>
          <p:nvPr/>
        </p:nvSpPr>
        <p:spPr bwMode="auto">
          <a:xfrm>
            <a:off x="3846513" y="3919538"/>
            <a:ext cx="869950" cy="508000"/>
          </a:xfrm>
          <a:prstGeom prst="ellipse">
            <a:avLst/>
          </a:prstGeom>
          <a:noFill/>
          <a:ln w="41275">
            <a:solidFill>
              <a:schemeClr val="tx1"/>
            </a:solidFill>
            <a:round/>
            <a:headEnd/>
            <a:tailEnd/>
          </a:ln>
          <a:effectLst/>
        </p:spPr>
        <p:txBody>
          <a:bodyPr wrap="none" anchor="ctr">
            <a:spAutoFit/>
          </a:bodyPr>
          <a:lstStyle/>
          <a:p>
            <a:endParaRPr lang="it-IT"/>
          </a:p>
        </p:txBody>
      </p:sp>
      <p:sp>
        <p:nvSpPr>
          <p:cNvPr id="339972" name="Oval 4"/>
          <p:cNvSpPr>
            <a:spLocks noChangeArrowheads="1"/>
          </p:cNvSpPr>
          <p:nvPr/>
        </p:nvSpPr>
        <p:spPr bwMode="auto">
          <a:xfrm>
            <a:off x="7305675" y="3906838"/>
            <a:ext cx="869950" cy="508000"/>
          </a:xfrm>
          <a:prstGeom prst="ellipse">
            <a:avLst/>
          </a:prstGeom>
          <a:noFill/>
          <a:ln w="41275">
            <a:solidFill>
              <a:schemeClr val="tx1"/>
            </a:solidFill>
            <a:round/>
            <a:headEnd/>
            <a:tailEnd/>
          </a:ln>
          <a:effectLst/>
        </p:spPr>
        <p:txBody>
          <a:bodyPr wrap="none" anchor="ctr">
            <a:spAutoFit/>
          </a:bodyPr>
          <a:lstStyle/>
          <a:p>
            <a:endParaRPr lang="it-IT"/>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Line 2"/>
          <p:cNvSpPr>
            <a:spLocks noChangeShapeType="1"/>
          </p:cNvSpPr>
          <p:nvPr/>
        </p:nvSpPr>
        <p:spPr bwMode="auto">
          <a:xfrm flipH="1" flipV="1">
            <a:off x="2319338" y="4030663"/>
            <a:ext cx="1054100" cy="712787"/>
          </a:xfrm>
          <a:prstGeom prst="line">
            <a:avLst/>
          </a:prstGeom>
          <a:noFill/>
          <a:ln w="114300">
            <a:solidFill>
              <a:schemeClr val="hlink"/>
            </a:solidFill>
            <a:round/>
            <a:headEnd/>
            <a:tailEnd type="triangle" w="med" len="med"/>
          </a:ln>
          <a:effectLst/>
        </p:spPr>
        <p:txBody>
          <a:bodyPr wrap="none" anchor="ctr"/>
          <a:lstStyle/>
          <a:p>
            <a:endParaRPr lang="it-IT"/>
          </a:p>
        </p:txBody>
      </p:sp>
      <p:sp>
        <p:nvSpPr>
          <p:cNvPr id="340995" name="Text Box 3"/>
          <p:cNvSpPr txBox="1">
            <a:spLocks noChangeArrowheads="1"/>
          </p:cNvSpPr>
          <p:nvPr/>
        </p:nvSpPr>
        <p:spPr bwMode="auto">
          <a:xfrm>
            <a:off x="773113" y="3633788"/>
            <a:ext cx="1649412" cy="457200"/>
          </a:xfrm>
          <a:prstGeom prst="rect">
            <a:avLst/>
          </a:prstGeom>
          <a:noFill/>
          <a:ln w="9525">
            <a:noFill/>
            <a:miter lim="800000"/>
            <a:headEnd/>
            <a:tailEnd/>
          </a:ln>
          <a:effectLst/>
        </p:spPr>
        <p:txBody>
          <a:bodyPr wrap="none">
            <a:spAutoFit/>
          </a:bodyPr>
          <a:lstStyle/>
          <a:p>
            <a:pPr algn="l"/>
            <a:r>
              <a:rPr lang="it-IT" sz="2400">
                <a:solidFill>
                  <a:schemeClr val="tx2"/>
                </a:solidFill>
              </a:rPr>
              <a:t>Vena porta</a:t>
            </a:r>
          </a:p>
        </p:txBody>
      </p:sp>
      <p:grpSp>
        <p:nvGrpSpPr>
          <p:cNvPr id="2" name="Group 4"/>
          <p:cNvGrpSpPr>
            <a:grpSpLocks/>
          </p:cNvGrpSpPr>
          <p:nvPr/>
        </p:nvGrpSpPr>
        <p:grpSpPr bwMode="auto">
          <a:xfrm>
            <a:off x="533400" y="457200"/>
            <a:ext cx="1878013" cy="3184525"/>
            <a:chOff x="469" y="288"/>
            <a:chExt cx="1183" cy="2006"/>
          </a:xfrm>
        </p:grpSpPr>
        <p:sp>
          <p:nvSpPr>
            <p:cNvPr id="340997" name="Text Box 5"/>
            <p:cNvSpPr txBox="1">
              <a:spLocks noChangeArrowheads="1"/>
            </p:cNvSpPr>
            <p:nvPr/>
          </p:nvSpPr>
          <p:spPr bwMode="auto">
            <a:xfrm>
              <a:off x="624" y="1776"/>
              <a:ext cx="1028" cy="518"/>
            </a:xfrm>
            <a:prstGeom prst="rect">
              <a:avLst/>
            </a:prstGeom>
            <a:noFill/>
            <a:ln w="120650">
              <a:solidFill>
                <a:srgbClr val="00FF00"/>
              </a:solidFill>
              <a:miter lim="800000"/>
              <a:headEnd/>
              <a:tailEnd/>
            </a:ln>
            <a:effectLst/>
          </p:spPr>
          <p:txBody>
            <a:bodyPr wrap="none">
              <a:spAutoFit/>
            </a:bodyPr>
            <a:lstStyle/>
            <a:p>
              <a:pPr algn="l"/>
              <a:r>
                <a:rPr lang="it-IT" sz="4000">
                  <a:solidFill>
                    <a:schemeClr val="tx2"/>
                  </a:solidFill>
                </a:rPr>
                <a:t>fegato</a:t>
              </a:r>
            </a:p>
          </p:txBody>
        </p:sp>
        <p:sp>
          <p:nvSpPr>
            <p:cNvPr id="340998" name="Line 6"/>
            <p:cNvSpPr>
              <a:spLocks noChangeShapeType="1"/>
            </p:cNvSpPr>
            <p:nvPr/>
          </p:nvSpPr>
          <p:spPr bwMode="auto">
            <a:xfrm rot="5400000" flipH="1">
              <a:off x="672" y="1200"/>
              <a:ext cx="864" cy="0"/>
            </a:xfrm>
            <a:prstGeom prst="line">
              <a:avLst/>
            </a:prstGeom>
            <a:noFill/>
            <a:ln w="120650">
              <a:solidFill>
                <a:srgbClr val="FF0000"/>
              </a:solidFill>
              <a:round/>
              <a:headEnd/>
              <a:tailEnd type="triangle" w="med" len="med"/>
            </a:ln>
            <a:effectLst/>
          </p:spPr>
          <p:txBody>
            <a:bodyPr wrap="none" anchor="ctr"/>
            <a:lstStyle/>
            <a:p>
              <a:endParaRPr lang="it-IT"/>
            </a:p>
          </p:txBody>
        </p:sp>
        <p:sp>
          <p:nvSpPr>
            <p:cNvPr id="340999" name="Text Box 7"/>
            <p:cNvSpPr txBox="1">
              <a:spLocks noChangeArrowheads="1"/>
            </p:cNvSpPr>
            <p:nvPr/>
          </p:nvSpPr>
          <p:spPr bwMode="auto">
            <a:xfrm>
              <a:off x="469" y="288"/>
              <a:ext cx="116" cy="365"/>
            </a:xfrm>
            <a:prstGeom prst="rect">
              <a:avLst/>
            </a:prstGeom>
            <a:noFill/>
            <a:ln w="120650">
              <a:noFill/>
              <a:miter lim="800000"/>
              <a:headEnd/>
              <a:tailEnd/>
            </a:ln>
            <a:effectLst/>
          </p:spPr>
          <p:txBody>
            <a:bodyPr wrap="none">
              <a:spAutoFit/>
            </a:bodyPr>
            <a:lstStyle/>
            <a:p>
              <a:pPr algn="l"/>
              <a:endParaRPr lang="it-IT"/>
            </a:p>
          </p:txBody>
        </p:sp>
      </p:grpSp>
      <p:sp>
        <p:nvSpPr>
          <p:cNvPr id="341000" name="Line 8"/>
          <p:cNvSpPr>
            <a:spLocks noChangeShapeType="1"/>
          </p:cNvSpPr>
          <p:nvPr/>
        </p:nvSpPr>
        <p:spPr bwMode="auto">
          <a:xfrm flipH="1">
            <a:off x="4930775" y="3433763"/>
            <a:ext cx="1979613" cy="12700"/>
          </a:xfrm>
          <a:prstGeom prst="line">
            <a:avLst/>
          </a:prstGeom>
          <a:noFill/>
          <a:ln w="63500">
            <a:solidFill>
              <a:srgbClr val="FF0000"/>
            </a:solidFill>
            <a:round/>
            <a:headEnd/>
            <a:tailEnd type="triangle" w="med" len="med"/>
          </a:ln>
          <a:effectLst/>
        </p:spPr>
        <p:txBody>
          <a:bodyPr wrap="none" anchor="ctr"/>
          <a:lstStyle/>
          <a:p>
            <a:endParaRPr lang="it-IT"/>
          </a:p>
        </p:txBody>
      </p:sp>
      <p:sp>
        <p:nvSpPr>
          <p:cNvPr id="341001" name="Line 9"/>
          <p:cNvSpPr>
            <a:spLocks noChangeShapeType="1"/>
          </p:cNvSpPr>
          <p:nvPr/>
        </p:nvSpPr>
        <p:spPr bwMode="auto">
          <a:xfrm flipH="1">
            <a:off x="3190875" y="3446463"/>
            <a:ext cx="1371600" cy="0"/>
          </a:xfrm>
          <a:prstGeom prst="line">
            <a:avLst/>
          </a:prstGeom>
          <a:noFill/>
          <a:ln w="63500">
            <a:solidFill>
              <a:srgbClr val="FF0000"/>
            </a:solidFill>
            <a:round/>
            <a:headEnd/>
            <a:tailEnd type="triangle" w="med" len="med"/>
          </a:ln>
          <a:effectLst/>
        </p:spPr>
        <p:txBody>
          <a:bodyPr wrap="none" anchor="ctr"/>
          <a:lstStyle/>
          <a:p>
            <a:endParaRPr lang="it-IT"/>
          </a:p>
        </p:txBody>
      </p:sp>
      <p:sp>
        <p:nvSpPr>
          <p:cNvPr id="341002" name="Text Box 10"/>
          <p:cNvSpPr txBox="1">
            <a:spLocks noChangeArrowheads="1"/>
          </p:cNvSpPr>
          <p:nvPr/>
        </p:nvSpPr>
        <p:spPr bwMode="auto">
          <a:xfrm>
            <a:off x="2771775" y="2851150"/>
            <a:ext cx="1704975" cy="519113"/>
          </a:xfrm>
          <a:prstGeom prst="rect">
            <a:avLst/>
          </a:prstGeom>
          <a:noFill/>
          <a:ln w="9525">
            <a:noFill/>
            <a:miter lim="800000"/>
            <a:headEnd/>
            <a:tailEnd/>
          </a:ln>
          <a:effectLst/>
        </p:spPr>
        <p:txBody>
          <a:bodyPr wrap="none">
            <a:spAutoFit/>
          </a:bodyPr>
          <a:lstStyle/>
          <a:p>
            <a:pPr algn="l"/>
            <a:r>
              <a:rPr lang="it-IT" sz="2800">
                <a:solidFill>
                  <a:srgbClr val="FF0000"/>
                </a:solidFill>
              </a:rPr>
              <a:t>A. epatica</a:t>
            </a:r>
          </a:p>
        </p:txBody>
      </p:sp>
      <p:sp>
        <p:nvSpPr>
          <p:cNvPr id="341003" name="Line 11"/>
          <p:cNvSpPr>
            <a:spLocks noChangeShapeType="1"/>
          </p:cNvSpPr>
          <p:nvPr/>
        </p:nvSpPr>
        <p:spPr bwMode="auto">
          <a:xfrm rot="5400000" flipH="1">
            <a:off x="4346575" y="3027363"/>
            <a:ext cx="838200" cy="0"/>
          </a:xfrm>
          <a:prstGeom prst="line">
            <a:avLst/>
          </a:prstGeom>
          <a:noFill/>
          <a:ln w="63500">
            <a:solidFill>
              <a:srgbClr val="FF0000"/>
            </a:solidFill>
            <a:round/>
            <a:headEnd/>
            <a:tailEnd type="triangle" w="med" len="med"/>
          </a:ln>
          <a:effectLst/>
        </p:spPr>
        <p:txBody>
          <a:bodyPr wrap="none" anchor="ctr"/>
          <a:lstStyle/>
          <a:p>
            <a:endParaRPr lang="it-IT"/>
          </a:p>
        </p:txBody>
      </p:sp>
      <p:sp>
        <p:nvSpPr>
          <p:cNvPr id="341004" name="Text Box 12"/>
          <p:cNvSpPr txBox="1">
            <a:spLocks noChangeArrowheads="1"/>
          </p:cNvSpPr>
          <p:nvPr/>
        </p:nvSpPr>
        <p:spPr bwMode="auto">
          <a:xfrm>
            <a:off x="3927475" y="2165350"/>
            <a:ext cx="1822450" cy="519113"/>
          </a:xfrm>
          <a:prstGeom prst="rect">
            <a:avLst/>
          </a:prstGeom>
          <a:noFill/>
          <a:ln w="9525">
            <a:noFill/>
            <a:miter lim="800000"/>
            <a:headEnd/>
            <a:tailEnd/>
          </a:ln>
          <a:effectLst/>
        </p:spPr>
        <p:txBody>
          <a:bodyPr wrap="none">
            <a:spAutoFit/>
          </a:bodyPr>
          <a:lstStyle/>
          <a:p>
            <a:pPr algn="l"/>
            <a:r>
              <a:rPr lang="it-IT" sz="2800">
                <a:solidFill>
                  <a:srgbClr val="FF0000"/>
                </a:solidFill>
              </a:rPr>
              <a:t>A. gastrica</a:t>
            </a:r>
          </a:p>
        </p:txBody>
      </p:sp>
      <p:sp>
        <p:nvSpPr>
          <p:cNvPr id="341005" name="Text Box 13"/>
          <p:cNvSpPr txBox="1">
            <a:spLocks noChangeArrowheads="1"/>
          </p:cNvSpPr>
          <p:nvPr/>
        </p:nvSpPr>
        <p:spPr bwMode="auto">
          <a:xfrm>
            <a:off x="5238750" y="2865438"/>
            <a:ext cx="1779588" cy="519112"/>
          </a:xfrm>
          <a:prstGeom prst="rect">
            <a:avLst/>
          </a:prstGeom>
          <a:noFill/>
          <a:ln w="9525">
            <a:noFill/>
            <a:miter lim="800000"/>
            <a:headEnd/>
            <a:tailEnd/>
          </a:ln>
          <a:effectLst/>
        </p:spPr>
        <p:txBody>
          <a:bodyPr wrap="none">
            <a:spAutoFit/>
          </a:bodyPr>
          <a:lstStyle/>
          <a:p>
            <a:pPr algn="l"/>
            <a:r>
              <a:rPr lang="it-IT" sz="2800">
                <a:solidFill>
                  <a:srgbClr val="FF0000"/>
                </a:solidFill>
              </a:rPr>
              <a:t>Tr. celiaco</a:t>
            </a:r>
          </a:p>
        </p:txBody>
      </p:sp>
      <p:sp>
        <p:nvSpPr>
          <p:cNvPr id="341006" name="Line 14"/>
          <p:cNvSpPr>
            <a:spLocks noChangeShapeType="1"/>
          </p:cNvSpPr>
          <p:nvPr/>
        </p:nvSpPr>
        <p:spPr bwMode="auto">
          <a:xfrm flipH="1">
            <a:off x="5753100" y="4933950"/>
            <a:ext cx="1371600" cy="0"/>
          </a:xfrm>
          <a:prstGeom prst="line">
            <a:avLst/>
          </a:prstGeom>
          <a:noFill/>
          <a:ln w="130175">
            <a:solidFill>
              <a:srgbClr val="FF0000"/>
            </a:solidFill>
            <a:round/>
            <a:headEnd/>
            <a:tailEnd type="triangle" w="med" len="med"/>
          </a:ln>
          <a:effectLst/>
        </p:spPr>
        <p:txBody>
          <a:bodyPr wrap="none" anchor="ctr"/>
          <a:lstStyle/>
          <a:p>
            <a:endParaRPr lang="it-IT"/>
          </a:p>
        </p:txBody>
      </p:sp>
      <p:sp>
        <p:nvSpPr>
          <p:cNvPr id="341007" name="Text Box 15"/>
          <p:cNvSpPr txBox="1">
            <a:spLocks noChangeArrowheads="1"/>
          </p:cNvSpPr>
          <p:nvPr/>
        </p:nvSpPr>
        <p:spPr bwMode="auto">
          <a:xfrm>
            <a:off x="1447800" y="5791200"/>
            <a:ext cx="6738938" cy="579438"/>
          </a:xfrm>
          <a:prstGeom prst="rect">
            <a:avLst/>
          </a:prstGeom>
          <a:noFill/>
          <a:ln w="9525">
            <a:noFill/>
            <a:miter lim="800000"/>
            <a:headEnd/>
            <a:tailEnd/>
          </a:ln>
          <a:effectLst/>
        </p:spPr>
        <p:txBody>
          <a:bodyPr wrap="none">
            <a:spAutoFit/>
          </a:bodyPr>
          <a:lstStyle/>
          <a:p>
            <a:pPr algn="l"/>
            <a:r>
              <a:rPr lang="it-IT"/>
              <a:t>   organi splancnici </a:t>
            </a:r>
            <a:r>
              <a:rPr lang="it-IT" sz="2800"/>
              <a:t>30% volume ematico</a:t>
            </a:r>
            <a:endParaRPr lang="it-IT"/>
          </a:p>
        </p:txBody>
      </p:sp>
      <p:sp>
        <p:nvSpPr>
          <p:cNvPr id="341008" name="Text Box 16"/>
          <p:cNvSpPr txBox="1">
            <a:spLocks noChangeArrowheads="1"/>
          </p:cNvSpPr>
          <p:nvPr/>
        </p:nvSpPr>
        <p:spPr bwMode="auto">
          <a:xfrm>
            <a:off x="5453063" y="5181600"/>
            <a:ext cx="2789237" cy="519113"/>
          </a:xfrm>
          <a:prstGeom prst="rect">
            <a:avLst/>
          </a:prstGeom>
          <a:noFill/>
          <a:ln w="9525">
            <a:noFill/>
            <a:miter lim="800000"/>
            <a:headEnd/>
            <a:tailEnd/>
          </a:ln>
          <a:effectLst/>
        </p:spPr>
        <p:txBody>
          <a:bodyPr wrap="none">
            <a:spAutoFit/>
          </a:bodyPr>
          <a:lstStyle/>
          <a:p>
            <a:pPr algn="l"/>
            <a:r>
              <a:rPr lang="it-IT" sz="2800">
                <a:solidFill>
                  <a:srgbClr val="FF0000"/>
                </a:solidFill>
              </a:rPr>
              <a:t>Aa. mesenteriche</a:t>
            </a:r>
            <a:endParaRPr lang="it-IT" sz="2400">
              <a:solidFill>
                <a:srgbClr val="FF0000"/>
              </a:solidFill>
            </a:endParaRPr>
          </a:p>
        </p:txBody>
      </p:sp>
      <p:sp>
        <p:nvSpPr>
          <p:cNvPr id="341009" name="Text Box 17"/>
          <p:cNvSpPr txBox="1">
            <a:spLocks noChangeArrowheads="1"/>
          </p:cNvSpPr>
          <p:nvPr/>
        </p:nvSpPr>
        <p:spPr bwMode="auto">
          <a:xfrm>
            <a:off x="6851650" y="1084263"/>
            <a:ext cx="1200150" cy="579437"/>
          </a:xfrm>
          <a:prstGeom prst="rect">
            <a:avLst/>
          </a:prstGeom>
          <a:noFill/>
          <a:ln w="136525">
            <a:noFill/>
            <a:miter lim="800000"/>
            <a:headEnd/>
            <a:tailEnd/>
          </a:ln>
          <a:effectLst/>
        </p:spPr>
        <p:txBody>
          <a:bodyPr wrap="none">
            <a:spAutoFit/>
          </a:bodyPr>
          <a:lstStyle/>
          <a:p>
            <a:pPr algn="l"/>
            <a:r>
              <a:rPr lang="it-IT">
                <a:solidFill>
                  <a:srgbClr val="FF0000"/>
                </a:solidFill>
              </a:rPr>
              <a:t>Aorta</a:t>
            </a:r>
          </a:p>
        </p:txBody>
      </p:sp>
      <p:sp>
        <p:nvSpPr>
          <p:cNvPr id="341010" name="Line 18"/>
          <p:cNvSpPr>
            <a:spLocks noChangeShapeType="1"/>
          </p:cNvSpPr>
          <p:nvPr/>
        </p:nvSpPr>
        <p:spPr bwMode="auto">
          <a:xfrm rot="16200000" flipH="1">
            <a:off x="5694363" y="3581400"/>
            <a:ext cx="3505200" cy="0"/>
          </a:xfrm>
          <a:prstGeom prst="line">
            <a:avLst/>
          </a:prstGeom>
          <a:noFill/>
          <a:ln w="196850">
            <a:solidFill>
              <a:srgbClr val="FF0000"/>
            </a:solidFill>
            <a:round/>
            <a:headEnd/>
            <a:tailEnd type="triangle" w="med" len="med"/>
          </a:ln>
          <a:effectLst/>
        </p:spPr>
        <p:txBody>
          <a:bodyPr wrap="none" anchor="ctr"/>
          <a:lstStyle/>
          <a:p>
            <a:endParaRPr lang="it-IT"/>
          </a:p>
        </p:txBody>
      </p:sp>
      <p:sp>
        <p:nvSpPr>
          <p:cNvPr id="341011" name="Rectangle 19"/>
          <p:cNvSpPr>
            <a:spLocks noChangeArrowheads="1"/>
          </p:cNvSpPr>
          <p:nvPr/>
        </p:nvSpPr>
        <p:spPr bwMode="auto">
          <a:xfrm>
            <a:off x="190500" y="201613"/>
            <a:ext cx="2903538" cy="1066800"/>
          </a:xfrm>
          <a:prstGeom prst="rect">
            <a:avLst/>
          </a:prstGeom>
          <a:noFill/>
          <a:ln w="9525">
            <a:noFill/>
            <a:miter lim="800000"/>
            <a:headEnd/>
            <a:tailEnd/>
          </a:ln>
          <a:effectLst/>
        </p:spPr>
        <p:txBody>
          <a:bodyPr wrap="none">
            <a:spAutoFit/>
          </a:bodyPr>
          <a:lstStyle/>
          <a:p>
            <a:r>
              <a:rPr lang="it-IT">
                <a:solidFill>
                  <a:schemeClr val="tx2"/>
                </a:solidFill>
              </a:rPr>
              <a:t>25-30% </a:t>
            </a:r>
          </a:p>
          <a:p>
            <a:r>
              <a:rPr lang="it-IT">
                <a:solidFill>
                  <a:schemeClr val="tx2"/>
                </a:solidFill>
              </a:rPr>
              <a:t>gittata cardiaca</a:t>
            </a:r>
          </a:p>
        </p:txBody>
      </p:sp>
      <p:sp>
        <p:nvSpPr>
          <p:cNvPr id="341012" name="Oval 20"/>
          <p:cNvSpPr>
            <a:spLocks noChangeArrowheads="1"/>
          </p:cNvSpPr>
          <p:nvPr/>
        </p:nvSpPr>
        <p:spPr bwMode="auto">
          <a:xfrm>
            <a:off x="3525838" y="4308475"/>
            <a:ext cx="2139950" cy="1277938"/>
          </a:xfrm>
          <a:prstGeom prst="ellipse">
            <a:avLst/>
          </a:prstGeom>
          <a:solidFill>
            <a:srgbClr val="FF0000"/>
          </a:solidFill>
          <a:ln w="9525">
            <a:solidFill>
              <a:schemeClr val="tx1"/>
            </a:solidFill>
            <a:round/>
            <a:headEnd/>
            <a:tailEnd/>
          </a:ln>
          <a:effectLst/>
        </p:spPr>
        <p:txBody>
          <a:bodyPr wrap="none" anchor="ctr"/>
          <a:lstStyle/>
          <a:p>
            <a:endParaRPr lang="it-IT"/>
          </a:p>
        </p:txBody>
      </p:sp>
      <p:sp>
        <p:nvSpPr>
          <p:cNvPr id="341013" name="Line 21"/>
          <p:cNvSpPr>
            <a:spLocks noChangeShapeType="1"/>
          </p:cNvSpPr>
          <p:nvPr/>
        </p:nvSpPr>
        <p:spPr bwMode="auto">
          <a:xfrm>
            <a:off x="7602538" y="3968750"/>
            <a:ext cx="822325" cy="0"/>
          </a:xfrm>
          <a:prstGeom prst="line">
            <a:avLst/>
          </a:prstGeom>
          <a:noFill/>
          <a:ln w="104775">
            <a:solidFill>
              <a:srgbClr val="FF0000"/>
            </a:solidFill>
            <a:round/>
            <a:headEnd/>
            <a:tailEnd type="triangle" w="med" len="med"/>
          </a:ln>
          <a:effectLst/>
        </p:spPr>
        <p:txBody>
          <a:bodyPr wrap="none" anchor="ctr"/>
          <a:lstStyle/>
          <a:p>
            <a:endParaRPr lang="it-IT"/>
          </a:p>
        </p:txBody>
      </p:sp>
      <p:sp>
        <p:nvSpPr>
          <p:cNvPr id="341014" name="Text Box 22"/>
          <p:cNvSpPr txBox="1">
            <a:spLocks noChangeArrowheads="1"/>
          </p:cNvSpPr>
          <p:nvPr/>
        </p:nvSpPr>
        <p:spPr bwMode="auto">
          <a:xfrm>
            <a:off x="7494588" y="3052763"/>
            <a:ext cx="1487487" cy="822325"/>
          </a:xfrm>
          <a:prstGeom prst="rect">
            <a:avLst/>
          </a:prstGeom>
          <a:noFill/>
          <a:ln w="9525">
            <a:noFill/>
            <a:miter lim="800000"/>
            <a:headEnd/>
            <a:tailEnd/>
          </a:ln>
          <a:effectLst/>
        </p:spPr>
        <p:txBody>
          <a:bodyPr wrap="none">
            <a:spAutoFit/>
          </a:bodyPr>
          <a:lstStyle/>
          <a:p>
            <a:r>
              <a:rPr lang="it-IT" sz="2400">
                <a:solidFill>
                  <a:schemeClr val="tx2"/>
                </a:solidFill>
              </a:rPr>
              <a:t>Extra</a:t>
            </a:r>
          </a:p>
          <a:p>
            <a:r>
              <a:rPr lang="it-IT" sz="2400">
                <a:solidFill>
                  <a:schemeClr val="tx2"/>
                </a:solidFill>
              </a:rPr>
              <a:t>splancnici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Line 2"/>
          <p:cNvSpPr>
            <a:spLocks noChangeShapeType="1"/>
          </p:cNvSpPr>
          <p:nvPr/>
        </p:nvSpPr>
        <p:spPr bwMode="auto">
          <a:xfrm flipH="1" flipV="1">
            <a:off x="2420938" y="4030663"/>
            <a:ext cx="1054100" cy="712787"/>
          </a:xfrm>
          <a:prstGeom prst="line">
            <a:avLst/>
          </a:prstGeom>
          <a:noFill/>
          <a:ln w="50800">
            <a:solidFill>
              <a:schemeClr val="hlink"/>
            </a:solidFill>
            <a:round/>
            <a:headEnd/>
            <a:tailEnd type="triangle" w="med" len="med"/>
          </a:ln>
          <a:effectLst/>
        </p:spPr>
        <p:txBody>
          <a:bodyPr wrap="none" anchor="ctr"/>
          <a:lstStyle/>
          <a:p>
            <a:endParaRPr lang="it-IT"/>
          </a:p>
        </p:txBody>
      </p:sp>
      <p:sp>
        <p:nvSpPr>
          <p:cNvPr id="342019" name="Text Box 3"/>
          <p:cNvSpPr txBox="1">
            <a:spLocks noChangeArrowheads="1"/>
          </p:cNvSpPr>
          <p:nvPr/>
        </p:nvSpPr>
        <p:spPr bwMode="auto">
          <a:xfrm>
            <a:off x="798513" y="3633788"/>
            <a:ext cx="1649412" cy="457200"/>
          </a:xfrm>
          <a:prstGeom prst="rect">
            <a:avLst/>
          </a:prstGeom>
          <a:noFill/>
          <a:ln w="9525">
            <a:noFill/>
            <a:miter lim="800000"/>
            <a:headEnd/>
            <a:tailEnd/>
          </a:ln>
          <a:effectLst/>
        </p:spPr>
        <p:txBody>
          <a:bodyPr wrap="none">
            <a:spAutoFit/>
          </a:bodyPr>
          <a:lstStyle/>
          <a:p>
            <a:pPr algn="l"/>
            <a:r>
              <a:rPr lang="it-IT" sz="2400">
                <a:solidFill>
                  <a:schemeClr val="tx2"/>
                </a:solidFill>
              </a:rPr>
              <a:t>Vena porta</a:t>
            </a:r>
          </a:p>
        </p:txBody>
      </p:sp>
      <p:sp>
        <p:nvSpPr>
          <p:cNvPr id="342020" name="Text Box 4"/>
          <p:cNvSpPr txBox="1">
            <a:spLocks noChangeArrowheads="1"/>
          </p:cNvSpPr>
          <p:nvPr/>
        </p:nvSpPr>
        <p:spPr bwMode="auto">
          <a:xfrm>
            <a:off x="779463" y="2819400"/>
            <a:ext cx="1631950" cy="822325"/>
          </a:xfrm>
          <a:prstGeom prst="rect">
            <a:avLst/>
          </a:prstGeom>
          <a:noFill/>
          <a:ln w="120650">
            <a:solidFill>
              <a:srgbClr val="00FF00"/>
            </a:solidFill>
            <a:miter lim="800000"/>
            <a:headEnd/>
            <a:tailEnd/>
          </a:ln>
          <a:effectLst/>
        </p:spPr>
        <p:txBody>
          <a:bodyPr wrap="none">
            <a:spAutoFit/>
          </a:bodyPr>
          <a:lstStyle/>
          <a:p>
            <a:r>
              <a:rPr lang="it-IT" sz="4000">
                <a:solidFill>
                  <a:schemeClr val="tx2"/>
                </a:solidFill>
              </a:rPr>
              <a:t>fegato</a:t>
            </a:r>
          </a:p>
        </p:txBody>
      </p:sp>
      <p:sp>
        <p:nvSpPr>
          <p:cNvPr id="342021" name="Line 5"/>
          <p:cNvSpPr>
            <a:spLocks noChangeShapeType="1"/>
          </p:cNvSpPr>
          <p:nvPr/>
        </p:nvSpPr>
        <p:spPr bwMode="auto">
          <a:xfrm rot="5400000" flipH="1">
            <a:off x="855663" y="1905000"/>
            <a:ext cx="1371600" cy="0"/>
          </a:xfrm>
          <a:prstGeom prst="line">
            <a:avLst/>
          </a:prstGeom>
          <a:noFill/>
          <a:ln w="73025">
            <a:solidFill>
              <a:srgbClr val="FF0000"/>
            </a:solidFill>
            <a:round/>
            <a:headEnd/>
            <a:tailEnd type="triangle" w="med" len="med"/>
          </a:ln>
          <a:effectLst/>
        </p:spPr>
        <p:txBody>
          <a:bodyPr wrap="none" anchor="ctr"/>
          <a:lstStyle/>
          <a:p>
            <a:endParaRPr lang="it-IT"/>
          </a:p>
        </p:txBody>
      </p:sp>
      <p:sp>
        <p:nvSpPr>
          <p:cNvPr id="342022" name="Line 6"/>
          <p:cNvSpPr>
            <a:spLocks noChangeShapeType="1"/>
          </p:cNvSpPr>
          <p:nvPr/>
        </p:nvSpPr>
        <p:spPr bwMode="auto">
          <a:xfrm rot="16200000" flipH="1">
            <a:off x="5521325" y="3581400"/>
            <a:ext cx="3505200" cy="0"/>
          </a:xfrm>
          <a:prstGeom prst="line">
            <a:avLst/>
          </a:prstGeom>
          <a:noFill/>
          <a:ln w="174625">
            <a:solidFill>
              <a:srgbClr val="FF0000"/>
            </a:solidFill>
            <a:round/>
            <a:headEnd/>
            <a:tailEnd type="triangle" w="med" len="med"/>
          </a:ln>
          <a:effectLst/>
        </p:spPr>
        <p:txBody>
          <a:bodyPr wrap="none" anchor="ctr"/>
          <a:lstStyle/>
          <a:p>
            <a:endParaRPr lang="it-IT"/>
          </a:p>
        </p:txBody>
      </p:sp>
      <p:sp>
        <p:nvSpPr>
          <p:cNvPr id="342023" name="Line 7"/>
          <p:cNvSpPr>
            <a:spLocks noChangeShapeType="1"/>
          </p:cNvSpPr>
          <p:nvPr/>
        </p:nvSpPr>
        <p:spPr bwMode="auto">
          <a:xfrm>
            <a:off x="3843338" y="4800600"/>
            <a:ext cx="1587500" cy="0"/>
          </a:xfrm>
          <a:prstGeom prst="line">
            <a:avLst/>
          </a:prstGeom>
          <a:noFill/>
          <a:ln w="9525">
            <a:noFill/>
            <a:round/>
            <a:headEnd/>
            <a:tailEnd/>
          </a:ln>
          <a:effectLst/>
        </p:spPr>
        <p:txBody>
          <a:bodyPr wrap="none" anchor="ctr"/>
          <a:lstStyle/>
          <a:p>
            <a:endParaRPr lang="it-IT"/>
          </a:p>
        </p:txBody>
      </p:sp>
      <p:sp>
        <p:nvSpPr>
          <p:cNvPr id="342024" name="Text Box 8"/>
          <p:cNvSpPr txBox="1">
            <a:spLocks noChangeArrowheads="1"/>
          </p:cNvSpPr>
          <p:nvPr/>
        </p:nvSpPr>
        <p:spPr bwMode="auto">
          <a:xfrm>
            <a:off x="6661150" y="1020763"/>
            <a:ext cx="1200150" cy="579437"/>
          </a:xfrm>
          <a:prstGeom prst="rect">
            <a:avLst/>
          </a:prstGeom>
          <a:noFill/>
          <a:ln w="136525">
            <a:noFill/>
            <a:miter lim="800000"/>
            <a:headEnd/>
            <a:tailEnd/>
          </a:ln>
          <a:effectLst/>
        </p:spPr>
        <p:txBody>
          <a:bodyPr wrap="none">
            <a:spAutoFit/>
          </a:bodyPr>
          <a:lstStyle/>
          <a:p>
            <a:pPr algn="l"/>
            <a:r>
              <a:rPr lang="it-IT">
                <a:solidFill>
                  <a:srgbClr val="FF0000"/>
                </a:solidFill>
              </a:rPr>
              <a:t>Aorta</a:t>
            </a:r>
          </a:p>
        </p:txBody>
      </p:sp>
      <p:sp>
        <p:nvSpPr>
          <p:cNvPr id="342025" name="Text Box 9"/>
          <p:cNvSpPr txBox="1">
            <a:spLocks noChangeArrowheads="1"/>
          </p:cNvSpPr>
          <p:nvPr/>
        </p:nvSpPr>
        <p:spPr bwMode="auto">
          <a:xfrm>
            <a:off x="373063" y="5492750"/>
            <a:ext cx="8340725" cy="1373188"/>
          </a:xfrm>
          <a:prstGeom prst="rect">
            <a:avLst/>
          </a:prstGeom>
          <a:noFill/>
          <a:ln w="9525">
            <a:noFill/>
            <a:miter lim="800000"/>
            <a:headEnd/>
            <a:tailEnd/>
          </a:ln>
          <a:effectLst/>
        </p:spPr>
        <p:txBody>
          <a:bodyPr>
            <a:spAutoFit/>
          </a:bodyPr>
          <a:lstStyle/>
          <a:p>
            <a:r>
              <a:rPr lang="it-IT" sz="2800">
                <a:solidFill>
                  <a:srgbClr val="FFFF00"/>
                </a:solidFill>
                <a:effectLst>
                  <a:outerShdw blurRad="38100" dist="38100" dir="2700000" algn="tl">
                    <a:srgbClr val="000000"/>
                  </a:outerShdw>
                </a:effectLst>
              </a:rPr>
              <a:t>Quando la pressione arteriosa e la gittata cardiaca si riducono per ipovolemia, sia il flusso splancnico che il volume ematico diminuiscono</a:t>
            </a:r>
          </a:p>
        </p:txBody>
      </p:sp>
      <p:sp>
        <p:nvSpPr>
          <p:cNvPr id="342026" name="Oval 10"/>
          <p:cNvSpPr>
            <a:spLocks noChangeArrowheads="1"/>
          </p:cNvSpPr>
          <p:nvPr/>
        </p:nvSpPr>
        <p:spPr bwMode="auto">
          <a:xfrm>
            <a:off x="3568700" y="4237038"/>
            <a:ext cx="2139950" cy="1277937"/>
          </a:xfrm>
          <a:prstGeom prst="ellipse">
            <a:avLst/>
          </a:prstGeom>
          <a:gradFill rotWithShape="0">
            <a:gsLst>
              <a:gs pos="0">
                <a:srgbClr val="FFFFFF"/>
              </a:gs>
              <a:gs pos="100000">
                <a:srgbClr val="FF5050"/>
              </a:gs>
            </a:gsLst>
            <a:lin ang="5400000" scaled="1"/>
          </a:gradFill>
          <a:ln w="9525">
            <a:solidFill>
              <a:schemeClr val="tx1"/>
            </a:solidFill>
            <a:round/>
            <a:headEnd/>
            <a:tailEnd/>
          </a:ln>
          <a:effectLst/>
        </p:spPr>
        <p:txBody>
          <a:bodyPr wrap="none" anchor="ctr"/>
          <a:lstStyle/>
          <a:p>
            <a:endParaRPr lang="it-IT"/>
          </a:p>
        </p:txBody>
      </p:sp>
      <p:sp>
        <p:nvSpPr>
          <p:cNvPr id="342027" name="Text Box 11"/>
          <p:cNvSpPr txBox="1">
            <a:spLocks noChangeArrowheads="1"/>
          </p:cNvSpPr>
          <p:nvPr/>
        </p:nvSpPr>
        <p:spPr bwMode="auto">
          <a:xfrm>
            <a:off x="7494588" y="3052763"/>
            <a:ext cx="1487487" cy="822325"/>
          </a:xfrm>
          <a:prstGeom prst="rect">
            <a:avLst/>
          </a:prstGeom>
          <a:noFill/>
          <a:ln w="9525">
            <a:noFill/>
            <a:miter lim="800000"/>
            <a:headEnd/>
            <a:tailEnd/>
          </a:ln>
          <a:effectLst/>
        </p:spPr>
        <p:txBody>
          <a:bodyPr wrap="none">
            <a:spAutoFit/>
          </a:bodyPr>
          <a:lstStyle/>
          <a:p>
            <a:r>
              <a:rPr lang="it-IT" sz="2400">
                <a:solidFill>
                  <a:schemeClr val="tx2"/>
                </a:solidFill>
              </a:rPr>
              <a:t>Extra</a:t>
            </a:r>
          </a:p>
          <a:p>
            <a:r>
              <a:rPr lang="it-IT" sz="2400">
                <a:solidFill>
                  <a:schemeClr val="tx2"/>
                </a:solidFill>
              </a:rPr>
              <a:t>splancnici</a:t>
            </a:r>
          </a:p>
        </p:txBody>
      </p:sp>
      <p:sp>
        <p:nvSpPr>
          <p:cNvPr id="342028" name="Line 12"/>
          <p:cNvSpPr>
            <a:spLocks noChangeShapeType="1"/>
          </p:cNvSpPr>
          <p:nvPr/>
        </p:nvSpPr>
        <p:spPr bwMode="auto">
          <a:xfrm flipH="1">
            <a:off x="4930775" y="3433763"/>
            <a:ext cx="1979613" cy="12700"/>
          </a:xfrm>
          <a:prstGeom prst="line">
            <a:avLst/>
          </a:prstGeom>
          <a:noFill/>
          <a:ln w="63500">
            <a:solidFill>
              <a:srgbClr val="FF0000"/>
            </a:solidFill>
            <a:round/>
            <a:headEnd/>
            <a:tailEnd type="triangle" w="med" len="med"/>
          </a:ln>
          <a:effectLst/>
        </p:spPr>
        <p:txBody>
          <a:bodyPr wrap="none" anchor="ctr"/>
          <a:lstStyle/>
          <a:p>
            <a:endParaRPr lang="it-IT"/>
          </a:p>
        </p:txBody>
      </p:sp>
      <p:sp>
        <p:nvSpPr>
          <p:cNvPr id="342029" name="Line 13"/>
          <p:cNvSpPr>
            <a:spLocks noChangeShapeType="1"/>
          </p:cNvSpPr>
          <p:nvPr/>
        </p:nvSpPr>
        <p:spPr bwMode="auto">
          <a:xfrm flipH="1">
            <a:off x="3190875" y="3446463"/>
            <a:ext cx="1371600" cy="0"/>
          </a:xfrm>
          <a:prstGeom prst="line">
            <a:avLst/>
          </a:prstGeom>
          <a:noFill/>
          <a:ln w="136525">
            <a:solidFill>
              <a:srgbClr val="FF0000"/>
            </a:solidFill>
            <a:round/>
            <a:headEnd/>
            <a:tailEnd type="triangle" w="med" len="med"/>
          </a:ln>
          <a:effectLst/>
        </p:spPr>
        <p:txBody>
          <a:bodyPr wrap="none" anchor="ctr"/>
          <a:lstStyle/>
          <a:p>
            <a:endParaRPr lang="it-IT"/>
          </a:p>
        </p:txBody>
      </p:sp>
      <p:sp>
        <p:nvSpPr>
          <p:cNvPr id="342030" name="Text Box 14"/>
          <p:cNvSpPr txBox="1">
            <a:spLocks noChangeArrowheads="1"/>
          </p:cNvSpPr>
          <p:nvPr/>
        </p:nvSpPr>
        <p:spPr bwMode="auto">
          <a:xfrm>
            <a:off x="2771775" y="2851150"/>
            <a:ext cx="1704975" cy="519113"/>
          </a:xfrm>
          <a:prstGeom prst="rect">
            <a:avLst/>
          </a:prstGeom>
          <a:noFill/>
          <a:ln w="9525">
            <a:noFill/>
            <a:miter lim="800000"/>
            <a:headEnd/>
            <a:tailEnd/>
          </a:ln>
          <a:effectLst/>
        </p:spPr>
        <p:txBody>
          <a:bodyPr wrap="none">
            <a:spAutoFit/>
          </a:bodyPr>
          <a:lstStyle/>
          <a:p>
            <a:pPr algn="l"/>
            <a:r>
              <a:rPr lang="it-IT" sz="2800">
                <a:solidFill>
                  <a:srgbClr val="FF0000"/>
                </a:solidFill>
              </a:rPr>
              <a:t>A. epatica</a:t>
            </a:r>
          </a:p>
        </p:txBody>
      </p:sp>
      <p:sp>
        <p:nvSpPr>
          <p:cNvPr id="342031" name="Line 15"/>
          <p:cNvSpPr>
            <a:spLocks noChangeShapeType="1"/>
          </p:cNvSpPr>
          <p:nvPr/>
        </p:nvSpPr>
        <p:spPr bwMode="auto">
          <a:xfrm rot="5400000" flipH="1">
            <a:off x="4346575" y="3027363"/>
            <a:ext cx="838200" cy="0"/>
          </a:xfrm>
          <a:prstGeom prst="line">
            <a:avLst/>
          </a:prstGeom>
          <a:noFill/>
          <a:ln w="63500">
            <a:solidFill>
              <a:srgbClr val="FF0000"/>
            </a:solidFill>
            <a:round/>
            <a:headEnd/>
            <a:tailEnd type="triangle" w="med" len="med"/>
          </a:ln>
          <a:effectLst/>
        </p:spPr>
        <p:txBody>
          <a:bodyPr wrap="none" anchor="ctr"/>
          <a:lstStyle/>
          <a:p>
            <a:endParaRPr lang="it-IT"/>
          </a:p>
        </p:txBody>
      </p:sp>
      <p:sp>
        <p:nvSpPr>
          <p:cNvPr id="342032" name="Text Box 16"/>
          <p:cNvSpPr txBox="1">
            <a:spLocks noChangeArrowheads="1"/>
          </p:cNvSpPr>
          <p:nvPr/>
        </p:nvSpPr>
        <p:spPr bwMode="auto">
          <a:xfrm>
            <a:off x="3927475" y="2165350"/>
            <a:ext cx="1822450" cy="519113"/>
          </a:xfrm>
          <a:prstGeom prst="rect">
            <a:avLst/>
          </a:prstGeom>
          <a:noFill/>
          <a:ln w="9525">
            <a:noFill/>
            <a:miter lim="800000"/>
            <a:headEnd/>
            <a:tailEnd/>
          </a:ln>
          <a:effectLst/>
        </p:spPr>
        <p:txBody>
          <a:bodyPr wrap="none">
            <a:spAutoFit/>
          </a:bodyPr>
          <a:lstStyle/>
          <a:p>
            <a:pPr algn="l"/>
            <a:r>
              <a:rPr lang="it-IT" sz="2800">
                <a:solidFill>
                  <a:srgbClr val="FF0000"/>
                </a:solidFill>
              </a:rPr>
              <a:t>A. gastrica</a:t>
            </a:r>
          </a:p>
        </p:txBody>
      </p:sp>
      <p:sp>
        <p:nvSpPr>
          <p:cNvPr id="342033" name="Text Box 17"/>
          <p:cNvSpPr txBox="1">
            <a:spLocks noChangeArrowheads="1"/>
          </p:cNvSpPr>
          <p:nvPr/>
        </p:nvSpPr>
        <p:spPr bwMode="auto">
          <a:xfrm>
            <a:off x="5238750" y="2865438"/>
            <a:ext cx="1779588" cy="519112"/>
          </a:xfrm>
          <a:prstGeom prst="rect">
            <a:avLst/>
          </a:prstGeom>
          <a:noFill/>
          <a:ln w="9525">
            <a:noFill/>
            <a:miter lim="800000"/>
            <a:headEnd/>
            <a:tailEnd/>
          </a:ln>
          <a:effectLst/>
        </p:spPr>
        <p:txBody>
          <a:bodyPr wrap="none">
            <a:spAutoFit/>
          </a:bodyPr>
          <a:lstStyle/>
          <a:p>
            <a:pPr algn="l"/>
            <a:r>
              <a:rPr lang="it-IT" sz="2800">
                <a:solidFill>
                  <a:srgbClr val="FF0000"/>
                </a:solidFill>
              </a:rPr>
              <a:t>Tr. celiaco</a:t>
            </a:r>
          </a:p>
        </p:txBody>
      </p:sp>
      <p:grpSp>
        <p:nvGrpSpPr>
          <p:cNvPr id="2" name="Group 18"/>
          <p:cNvGrpSpPr>
            <a:grpSpLocks/>
          </p:cNvGrpSpPr>
          <p:nvPr/>
        </p:nvGrpSpPr>
        <p:grpSpPr bwMode="auto">
          <a:xfrm>
            <a:off x="307975" y="347663"/>
            <a:ext cx="8031163" cy="4495800"/>
            <a:chOff x="194" y="246"/>
            <a:chExt cx="5059" cy="2832"/>
          </a:xfrm>
        </p:grpSpPr>
        <p:sp>
          <p:nvSpPr>
            <p:cNvPr id="342035" name="Text Box 19"/>
            <p:cNvSpPr txBox="1">
              <a:spLocks noChangeArrowheads="1"/>
            </p:cNvSpPr>
            <p:nvPr/>
          </p:nvSpPr>
          <p:spPr bwMode="auto">
            <a:xfrm>
              <a:off x="194" y="246"/>
              <a:ext cx="1615" cy="596"/>
            </a:xfrm>
            <a:prstGeom prst="rect">
              <a:avLst/>
            </a:prstGeom>
            <a:noFill/>
            <a:ln w="120650">
              <a:noFill/>
              <a:miter lim="800000"/>
              <a:headEnd/>
              <a:tailEnd/>
            </a:ln>
            <a:effectLst/>
          </p:spPr>
          <p:txBody>
            <a:bodyPr wrap="none">
              <a:spAutoFit/>
            </a:bodyPr>
            <a:lstStyle/>
            <a:p>
              <a:r>
                <a:rPr lang="it-IT" sz="2800">
                  <a:solidFill>
                    <a:schemeClr val="tx2"/>
                  </a:solidFill>
                </a:rPr>
                <a:t>15-20% </a:t>
              </a:r>
            </a:p>
            <a:p>
              <a:r>
                <a:rPr lang="it-IT" sz="2800">
                  <a:solidFill>
                    <a:schemeClr val="tx2"/>
                  </a:solidFill>
                </a:rPr>
                <a:t>gittata cardiaca</a:t>
              </a:r>
            </a:p>
          </p:txBody>
        </p:sp>
        <p:grpSp>
          <p:nvGrpSpPr>
            <p:cNvPr id="3" name="Group 20"/>
            <p:cNvGrpSpPr>
              <a:grpSpLocks/>
            </p:cNvGrpSpPr>
            <p:nvPr/>
          </p:nvGrpSpPr>
          <p:grpSpPr bwMode="auto">
            <a:xfrm>
              <a:off x="3723" y="2500"/>
              <a:ext cx="1530" cy="578"/>
              <a:chOff x="3723" y="2500"/>
              <a:chExt cx="1530" cy="578"/>
            </a:xfrm>
          </p:grpSpPr>
          <p:sp>
            <p:nvSpPr>
              <p:cNvPr id="342037" name="Line 21"/>
              <p:cNvSpPr>
                <a:spLocks noChangeShapeType="1"/>
              </p:cNvSpPr>
              <p:nvPr/>
            </p:nvSpPr>
            <p:spPr bwMode="auto">
              <a:xfrm flipH="1">
                <a:off x="3723" y="3078"/>
                <a:ext cx="653" cy="0"/>
              </a:xfrm>
              <a:prstGeom prst="line">
                <a:avLst/>
              </a:prstGeom>
              <a:noFill/>
              <a:ln w="38100">
                <a:solidFill>
                  <a:srgbClr val="FF0000"/>
                </a:solidFill>
                <a:round/>
                <a:headEnd/>
                <a:tailEnd type="triangle" w="med" len="med"/>
              </a:ln>
              <a:effectLst/>
            </p:spPr>
            <p:txBody>
              <a:bodyPr wrap="none" anchor="ctr"/>
              <a:lstStyle/>
              <a:p>
                <a:endParaRPr lang="it-IT"/>
              </a:p>
            </p:txBody>
          </p:sp>
          <p:sp>
            <p:nvSpPr>
              <p:cNvPr id="342038" name="Line 22"/>
              <p:cNvSpPr>
                <a:spLocks noChangeShapeType="1"/>
              </p:cNvSpPr>
              <p:nvPr/>
            </p:nvSpPr>
            <p:spPr bwMode="auto">
              <a:xfrm>
                <a:off x="4735" y="2500"/>
                <a:ext cx="518" cy="0"/>
              </a:xfrm>
              <a:prstGeom prst="line">
                <a:avLst/>
              </a:prstGeom>
              <a:noFill/>
              <a:ln w="104775">
                <a:solidFill>
                  <a:srgbClr val="FF0000"/>
                </a:solidFill>
                <a:round/>
                <a:headEnd/>
                <a:tailEnd type="triangle" w="med" len="med"/>
              </a:ln>
              <a:effectLst/>
            </p:spPr>
            <p:txBody>
              <a:bodyPr wrap="none" anchor="ctr"/>
              <a:lstStyle/>
              <a:p>
                <a:endParaRPr lang="it-IT"/>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2025"/>
                                        </p:tgtEl>
                                        <p:attrNameLst>
                                          <p:attrName>style.visibility</p:attrName>
                                        </p:attrNameLst>
                                      </p:cBhvr>
                                      <p:to>
                                        <p:strVal val="visible"/>
                                      </p:to>
                                    </p:set>
                                    <p:animEffect transition="in" filter="box(out)">
                                      <p:cBhvr>
                                        <p:cTn id="7" dur="500"/>
                                        <p:tgtEl>
                                          <p:spTgt spid="342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8" name="Picture 2" descr="crit"/>
          <p:cNvPicPr>
            <a:picLocks noChangeAspect="1" noChangeArrowheads="1"/>
          </p:cNvPicPr>
          <p:nvPr/>
        </p:nvPicPr>
        <p:blipFill>
          <a:blip r:embed="rId3">
            <a:lum bright="12000" contrast="30000"/>
            <a:grayscl/>
            <a:biLevel thresh="50000"/>
          </a:blip>
          <a:srcRect l="19643" b="11539"/>
          <a:stretch>
            <a:fillRect/>
          </a:stretch>
        </p:blipFill>
        <p:spPr bwMode="auto">
          <a:xfrm>
            <a:off x="990600" y="457200"/>
            <a:ext cx="7239000" cy="5256213"/>
          </a:xfrm>
          <a:prstGeom prst="rect">
            <a:avLst/>
          </a:prstGeom>
          <a:solidFill>
            <a:schemeClr val="accent1"/>
          </a:solidFill>
          <a:effectLst/>
        </p:spPr>
      </p:pic>
      <p:sp>
        <p:nvSpPr>
          <p:cNvPr id="347139" name="Line 3"/>
          <p:cNvSpPr>
            <a:spLocks noChangeShapeType="1"/>
          </p:cNvSpPr>
          <p:nvPr/>
        </p:nvSpPr>
        <p:spPr bwMode="auto">
          <a:xfrm>
            <a:off x="914400" y="5791200"/>
            <a:ext cx="7696200" cy="0"/>
          </a:xfrm>
          <a:prstGeom prst="line">
            <a:avLst/>
          </a:prstGeom>
          <a:noFill/>
          <a:ln w="57150">
            <a:solidFill>
              <a:srgbClr val="FF9933"/>
            </a:solidFill>
            <a:round/>
            <a:headEnd/>
            <a:tailEnd type="triangle" w="med" len="med"/>
          </a:ln>
          <a:effectLst/>
        </p:spPr>
        <p:txBody>
          <a:bodyPr wrap="none" anchor="ctr"/>
          <a:lstStyle/>
          <a:p>
            <a:pPr algn="ctr" defTabSz="914400" eaLnBrk="0" fontAlgn="base" hangingPunct="0">
              <a:spcBef>
                <a:spcPct val="0"/>
              </a:spcBef>
              <a:spcAft>
                <a:spcPct val="0"/>
              </a:spcAft>
            </a:pPr>
            <a:endParaRPr lang="it-IT" sz="3200" b="1" smtClean="0">
              <a:solidFill>
                <a:srgbClr val="000066"/>
              </a:solidFill>
            </a:endParaRPr>
          </a:p>
        </p:txBody>
      </p:sp>
      <p:sp>
        <p:nvSpPr>
          <p:cNvPr id="347140" name="Line 4"/>
          <p:cNvSpPr>
            <a:spLocks noChangeShapeType="1"/>
          </p:cNvSpPr>
          <p:nvPr/>
        </p:nvSpPr>
        <p:spPr bwMode="auto">
          <a:xfrm flipV="1">
            <a:off x="914400" y="152400"/>
            <a:ext cx="0" cy="5638800"/>
          </a:xfrm>
          <a:prstGeom prst="line">
            <a:avLst/>
          </a:prstGeom>
          <a:noFill/>
          <a:ln w="57150">
            <a:solidFill>
              <a:srgbClr val="FF9933"/>
            </a:solidFill>
            <a:round/>
            <a:headEnd/>
            <a:tailEnd type="triangle" w="med" len="med"/>
          </a:ln>
          <a:effectLst/>
        </p:spPr>
        <p:txBody>
          <a:bodyPr wrap="none" anchor="ctr"/>
          <a:lstStyle/>
          <a:p>
            <a:pPr algn="ctr" defTabSz="914400" eaLnBrk="0" fontAlgn="base" hangingPunct="0">
              <a:spcBef>
                <a:spcPct val="0"/>
              </a:spcBef>
              <a:spcAft>
                <a:spcPct val="0"/>
              </a:spcAft>
            </a:pPr>
            <a:endParaRPr lang="it-IT" sz="3200" b="1" smtClean="0">
              <a:solidFill>
                <a:srgbClr val="000066"/>
              </a:solidFill>
            </a:endParaRPr>
          </a:p>
        </p:txBody>
      </p:sp>
      <p:sp>
        <p:nvSpPr>
          <p:cNvPr id="347141" name="Text Box 5"/>
          <p:cNvSpPr txBox="1">
            <a:spLocks noChangeArrowheads="1"/>
          </p:cNvSpPr>
          <p:nvPr/>
        </p:nvSpPr>
        <p:spPr bwMode="auto">
          <a:xfrm>
            <a:off x="1279525" y="5599113"/>
            <a:ext cx="184150" cy="641350"/>
          </a:xfrm>
          <a:prstGeom prst="rect">
            <a:avLst/>
          </a:prstGeom>
          <a:noFill/>
          <a:ln w="9525">
            <a:noFill/>
            <a:miter lim="800000"/>
            <a:headEnd/>
            <a:tailEnd/>
          </a:ln>
          <a:effectLst/>
        </p:spPr>
        <p:txBody>
          <a:bodyPr wrap="none">
            <a:spAutoFit/>
            <a:flatTx/>
          </a:bodyPr>
          <a:lstStyle/>
          <a:p>
            <a:pPr algn="ctr" defTabSz="914400" fontAlgn="base">
              <a:spcBef>
                <a:spcPct val="0"/>
              </a:spcBef>
              <a:spcAft>
                <a:spcPct val="0"/>
              </a:spcAft>
            </a:pPr>
            <a:endParaRPr lang="en-GB" sz="3600" smtClean="0">
              <a:solidFill>
                <a:srgbClr val="FFFF00"/>
              </a:solidFill>
              <a:latin typeface="Century Schoolbook" pitchFamily="18" charset="0"/>
            </a:endParaRPr>
          </a:p>
        </p:txBody>
      </p:sp>
      <p:sp>
        <p:nvSpPr>
          <p:cNvPr id="347142" name="Rectangle 6"/>
          <p:cNvSpPr>
            <a:spLocks noChangeArrowheads="1"/>
          </p:cNvSpPr>
          <p:nvPr/>
        </p:nvSpPr>
        <p:spPr bwMode="auto">
          <a:xfrm>
            <a:off x="611188" y="6019800"/>
            <a:ext cx="8208962" cy="336550"/>
          </a:xfrm>
          <a:prstGeom prst="rect">
            <a:avLst/>
          </a:prstGeom>
          <a:noFill/>
          <a:ln w="9525">
            <a:noFill/>
            <a:miter lim="800000"/>
            <a:headEnd/>
            <a:tailEnd/>
          </a:ln>
          <a:effectLst/>
        </p:spPr>
        <p:txBody>
          <a:bodyPr>
            <a:spAutoFit/>
          </a:bodyPr>
          <a:lstStyle/>
          <a:p>
            <a:pPr defTabSz="914400" fontAlgn="base">
              <a:spcBef>
                <a:spcPct val="0"/>
              </a:spcBef>
              <a:spcAft>
                <a:spcPct val="0"/>
              </a:spcAft>
            </a:pPr>
            <a:r>
              <a:rPr lang="it-IT" sz="1600" smtClean="0">
                <a:solidFill>
                  <a:srgbClr val="FFFF00"/>
                </a:solidFill>
                <a:latin typeface="Century Schoolbook" pitchFamily="18" charset="0"/>
              </a:rPr>
              <a:t>Modificata da Chang MC. </a:t>
            </a:r>
            <a:r>
              <a:rPr lang="it-IT" sz="1600" i="1" smtClean="0">
                <a:solidFill>
                  <a:srgbClr val="FFFF00"/>
                </a:solidFill>
                <a:latin typeface="Century Schoolbook" pitchFamily="18" charset="0"/>
              </a:rPr>
              <a:t>New Horizons</a:t>
            </a:r>
            <a:r>
              <a:rPr lang="it-IT" sz="1600" smtClean="0">
                <a:solidFill>
                  <a:srgbClr val="FFFF00"/>
                </a:solidFill>
                <a:latin typeface="Century Schoolbook" pitchFamily="18" charset="0"/>
              </a:rPr>
              <a:t> 1999;7:35-45</a:t>
            </a:r>
            <a:endParaRPr lang="en-GB" sz="1600" smtClean="0">
              <a:solidFill>
                <a:srgbClr val="FFFF00"/>
              </a:solidFill>
              <a:latin typeface="Century Schoolbook" pitchFamily="18" charset="0"/>
            </a:endParaRPr>
          </a:p>
        </p:txBody>
      </p:sp>
      <p:sp>
        <p:nvSpPr>
          <p:cNvPr id="347143" name="Text Box 7"/>
          <p:cNvSpPr txBox="1">
            <a:spLocks noChangeArrowheads="1"/>
          </p:cNvSpPr>
          <p:nvPr/>
        </p:nvSpPr>
        <p:spPr bwMode="auto">
          <a:xfrm>
            <a:off x="1249363" y="1981200"/>
            <a:ext cx="2457450" cy="641350"/>
          </a:xfrm>
          <a:prstGeom prst="rect">
            <a:avLst/>
          </a:prstGeom>
          <a:noFill/>
          <a:ln w="9525">
            <a:noFill/>
            <a:miter lim="800000"/>
            <a:headEnd/>
            <a:tailEnd/>
          </a:ln>
          <a:effectLst/>
        </p:spPr>
        <p:txBody>
          <a:bodyPr wrap="none">
            <a:spAutoFit/>
            <a:flatTx/>
          </a:bodyPr>
          <a:lstStyle/>
          <a:p>
            <a:pPr algn="ctr" defTabSz="914400" fontAlgn="base">
              <a:spcBef>
                <a:spcPct val="0"/>
              </a:spcBef>
              <a:spcAft>
                <a:spcPct val="0"/>
              </a:spcAft>
            </a:pPr>
            <a:r>
              <a:rPr lang="it-IT" sz="3600" b="1" smtClean="0">
                <a:solidFill>
                  <a:srgbClr val="FF0000"/>
                </a:solidFill>
                <a:latin typeface="Comic Sans MS" pitchFamily="66" charset="0"/>
              </a:rPr>
              <a:t>Perfusione</a:t>
            </a:r>
            <a:endParaRPr lang="en-GB" sz="3600" b="1" smtClean="0">
              <a:solidFill>
                <a:srgbClr val="FF0000"/>
              </a:solidFill>
              <a:latin typeface="Comic Sans MS" pitchFamily="66" charset="0"/>
            </a:endParaRPr>
          </a:p>
        </p:txBody>
      </p:sp>
      <p:sp>
        <p:nvSpPr>
          <p:cNvPr id="347144" name="Text Box 8"/>
          <p:cNvSpPr txBox="1">
            <a:spLocks noChangeArrowheads="1"/>
          </p:cNvSpPr>
          <p:nvPr/>
        </p:nvSpPr>
        <p:spPr bwMode="auto">
          <a:xfrm>
            <a:off x="6197600" y="5099050"/>
            <a:ext cx="1990725" cy="579438"/>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3200" b="1" smtClean="0">
                <a:solidFill>
                  <a:srgbClr val="808080"/>
                </a:solidFill>
                <a:latin typeface="Comic Sans MS" pitchFamily="66" charset="0"/>
              </a:rPr>
              <a:t>Precarico</a:t>
            </a:r>
          </a:p>
        </p:txBody>
      </p:sp>
      <p:sp>
        <p:nvSpPr>
          <p:cNvPr id="347145" name="Text Box 9"/>
          <p:cNvSpPr txBox="1">
            <a:spLocks noChangeArrowheads="1"/>
          </p:cNvSpPr>
          <p:nvPr/>
        </p:nvSpPr>
        <p:spPr bwMode="auto">
          <a:xfrm>
            <a:off x="1192213" y="668338"/>
            <a:ext cx="3421062" cy="579437"/>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3200" b="1" smtClean="0">
                <a:solidFill>
                  <a:srgbClr val="808080"/>
                </a:solidFill>
                <a:latin typeface="Comic Sans MS" pitchFamily="66" charset="0"/>
              </a:rPr>
              <a:t>Gittata cardiaca</a:t>
            </a:r>
          </a:p>
        </p:txBody>
      </p:sp>
      <p:sp>
        <p:nvSpPr>
          <p:cNvPr id="347146" name="Rectangle 10"/>
          <p:cNvSpPr>
            <a:spLocks noChangeArrowheads="1"/>
          </p:cNvSpPr>
          <p:nvPr/>
        </p:nvSpPr>
        <p:spPr bwMode="auto">
          <a:xfrm>
            <a:off x="5508625" y="2205038"/>
            <a:ext cx="1368425" cy="431800"/>
          </a:xfrm>
          <a:prstGeom prst="rect">
            <a:avLst/>
          </a:prstGeom>
          <a:solidFill>
            <a:schemeClr val="bg1"/>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intestino</a:t>
            </a:r>
          </a:p>
        </p:txBody>
      </p:sp>
      <p:sp>
        <p:nvSpPr>
          <p:cNvPr id="347147" name="Rectangle 11"/>
          <p:cNvSpPr>
            <a:spLocks noChangeArrowheads="1"/>
          </p:cNvSpPr>
          <p:nvPr/>
        </p:nvSpPr>
        <p:spPr bwMode="auto">
          <a:xfrm>
            <a:off x="3059113" y="3141663"/>
            <a:ext cx="1368425" cy="431800"/>
          </a:xfrm>
          <a:prstGeom prst="rect">
            <a:avLst/>
          </a:prstGeom>
          <a:solidFill>
            <a:schemeClr val="bg1"/>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rene</a:t>
            </a:r>
          </a:p>
        </p:txBody>
      </p:sp>
      <p:sp>
        <p:nvSpPr>
          <p:cNvPr id="347148" name="Rectangle 12"/>
          <p:cNvSpPr>
            <a:spLocks noChangeArrowheads="1"/>
          </p:cNvSpPr>
          <p:nvPr/>
        </p:nvSpPr>
        <p:spPr bwMode="auto">
          <a:xfrm>
            <a:off x="4140200" y="2492375"/>
            <a:ext cx="1368425" cy="431800"/>
          </a:xfrm>
          <a:prstGeom prst="rect">
            <a:avLst/>
          </a:prstGeom>
          <a:solidFill>
            <a:schemeClr val="bg1"/>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fegato</a:t>
            </a:r>
          </a:p>
        </p:txBody>
      </p:sp>
      <p:sp>
        <p:nvSpPr>
          <p:cNvPr id="347149" name="Rectangle 13"/>
          <p:cNvSpPr>
            <a:spLocks noChangeArrowheads="1"/>
          </p:cNvSpPr>
          <p:nvPr/>
        </p:nvSpPr>
        <p:spPr bwMode="auto">
          <a:xfrm>
            <a:off x="1908175" y="3933825"/>
            <a:ext cx="1368425" cy="431800"/>
          </a:xfrm>
          <a:prstGeom prst="rect">
            <a:avLst/>
          </a:prstGeom>
          <a:solidFill>
            <a:schemeClr val="tx2"/>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SNC</a:t>
            </a:r>
          </a:p>
        </p:txBody>
      </p:sp>
      <p:sp>
        <p:nvSpPr>
          <p:cNvPr id="347150" name="Rectangle 14"/>
          <p:cNvSpPr>
            <a:spLocks noChangeArrowheads="1"/>
          </p:cNvSpPr>
          <p:nvPr/>
        </p:nvSpPr>
        <p:spPr bwMode="auto">
          <a:xfrm>
            <a:off x="1331913" y="4724400"/>
            <a:ext cx="2303462" cy="504825"/>
          </a:xfrm>
          <a:prstGeom prst="rect">
            <a:avLst/>
          </a:prstGeom>
          <a:solidFill>
            <a:schemeClr val="tx2"/>
          </a:solidFill>
          <a:ln w="9525">
            <a:solidFill>
              <a:srgbClr val="FF3300"/>
            </a:solidFill>
            <a:miter lim="800000"/>
            <a:headEnd/>
            <a:tailEnd/>
          </a:ln>
          <a:effectLst/>
        </p:spPr>
        <p:txBody>
          <a:bodyPr wrap="none" anchor="ctr"/>
          <a:lstStyle/>
          <a:p>
            <a:pPr algn="ctr" defTabSz="914400" fontAlgn="base">
              <a:spcBef>
                <a:spcPct val="0"/>
              </a:spcBef>
              <a:spcAft>
                <a:spcPct val="0"/>
              </a:spcAft>
            </a:pPr>
            <a:r>
              <a:rPr lang="it-IT" sz="2400" b="1" smtClean="0">
                <a:solidFill>
                  <a:srgbClr val="FFFF00"/>
                </a:solidFill>
                <a:latin typeface="Comic Sans MS" pitchFamily="66" charset="0"/>
              </a:rPr>
              <a:t>Cuore, polmoni</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57200" y="-23813"/>
            <a:ext cx="8229600" cy="1384301"/>
          </a:xfrm>
        </p:spPr>
        <p:txBody>
          <a:bodyPr/>
          <a:lstStyle/>
          <a:p>
            <a:pPr>
              <a:buClr>
                <a:srgbClr val="FF0000"/>
              </a:buClr>
            </a:pPr>
            <a:r>
              <a:rPr lang="it-IT">
                <a:solidFill>
                  <a:srgbClr val="FF9933"/>
                </a:solidFill>
              </a:rPr>
              <a:t>“</a:t>
            </a:r>
            <a:r>
              <a:rPr lang="it-IT">
                <a:solidFill>
                  <a:srgbClr val="FF9933"/>
                </a:solidFill>
                <a:latin typeface="Comic Sans MS" pitchFamily="66" charset="0"/>
              </a:rPr>
              <a:t>Rene da Shock”</a:t>
            </a:r>
            <a:endParaRPr lang="it-IT">
              <a:solidFill>
                <a:srgbClr val="FF9933"/>
              </a:solidFill>
            </a:endParaRPr>
          </a:p>
        </p:txBody>
      </p:sp>
      <p:sp>
        <p:nvSpPr>
          <p:cNvPr id="349187" name="Rectangle 3"/>
          <p:cNvSpPr>
            <a:spLocks noGrp="1" noChangeArrowheads="1"/>
          </p:cNvSpPr>
          <p:nvPr>
            <p:ph type="body" idx="1"/>
          </p:nvPr>
        </p:nvSpPr>
        <p:spPr>
          <a:xfrm>
            <a:off x="381000" y="1219200"/>
            <a:ext cx="8421688" cy="5108575"/>
          </a:xfrm>
        </p:spPr>
        <p:txBody>
          <a:bodyPr/>
          <a:lstStyle/>
          <a:p>
            <a:r>
              <a:rPr lang="it-IT">
                <a:solidFill>
                  <a:srgbClr val="FFFF00"/>
                </a:solidFill>
                <a:latin typeface="Comic Sans MS" pitchFamily="66" charset="0"/>
              </a:rPr>
              <a:t>Il rene è un organo sensibile all’ipossia che risponde allo shock con l’immissione in circolo di </a:t>
            </a:r>
            <a:r>
              <a:rPr lang="it-IT" u="sng">
                <a:solidFill>
                  <a:srgbClr val="FFFF00"/>
                </a:solidFill>
                <a:latin typeface="Comic Sans MS" pitchFamily="66" charset="0"/>
              </a:rPr>
              <a:t>Aldosterone </a:t>
            </a:r>
            <a:r>
              <a:rPr lang="it-IT">
                <a:solidFill>
                  <a:srgbClr val="FFFF00"/>
                </a:solidFill>
                <a:latin typeface="Comic Sans MS" pitchFamily="66" charset="0"/>
              </a:rPr>
              <a:t>e </a:t>
            </a:r>
            <a:r>
              <a:rPr lang="it-IT" u="sng">
                <a:solidFill>
                  <a:srgbClr val="FFFF00"/>
                </a:solidFill>
                <a:latin typeface="Comic Sans MS" pitchFamily="66" charset="0"/>
              </a:rPr>
              <a:t>Renina,</a:t>
            </a:r>
            <a:r>
              <a:rPr lang="it-IT">
                <a:solidFill>
                  <a:srgbClr val="FFFF00"/>
                </a:solidFill>
                <a:latin typeface="Comic Sans MS" pitchFamily="66" charset="0"/>
              </a:rPr>
              <a:t> che, a loro volta, attivano l’</a:t>
            </a:r>
            <a:r>
              <a:rPr lang="it-IT" u="sng">
                <a:solidFill>
                  <a:srgbClr val="FFFF00"/>
                </a:solidFill>
                <a:latin typeface="Comic Sans MS" pitchFamily="66" charset="0"/>
              </a:rPr>
              <a:t>Angiotensina</a:t>
            </a:r>
            <a:r>
              <a:rPr lang="it-IT">
                <a:solidFill>
                  <a:srgbClr val="FFFF00"/>
                </a:solidFill>
                <a:latin typeface="Comic Sans MS" pitchFamily="66" charset="0"/>
              </a:rPr>
              <a:t>, con aggravamento del danno ipoperfusivo attraverso una ulteriore vasocostrizione.</a:t>
            </a:r>
          </a:p>
          <a:p>
            <a:r>
              <a:rPr lang="it-IT">
                <a:solidFill>
                  <a:srgbClr val="FFFF00"/>
                </a:solidFill>
                <a:latin typeface="Comic Sans MS" pitchFamily="66" charset="0"/>
              </a:rPr>
              <a:t>Negli stadi precoci si realizzano solo disturbi funzionali cui seguono, se lo shock persiste,  danni organici con evoluzione verso l’insufficienza renale acuta (IRA)</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descr="shock2"/>
          <p:cNvPicPr>
            <a:picLocks noChangeAspect="1" noChangeArrowheads="1"/>
          </p:cNvPicPr>
          <p:nvPr/>
        </p:nvPicPr>
        <p:blipFill>
          <a:blip r:embed="rId2"/>
          <a:srcRect/>
          <a:stretch>
            <a:fillRect/>
          </a:stretch>
        </p:blipFill>
        <p:spPr bwMode="auto">
          <a:xfrm>
            <a:off x="0" y="381000"/>
            <a:ext cx="9144000" cy="6073775"/>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shock3"/>
          <p:cNvPicPr>
            <a:picLocks noChangeAspect="1" noChangeArrowheads="1"/>
          </p:cNvPicPr>
          <p:nvPr/>
        </p:nvPicPr>
        <p:blipFill>
          <a:blip r:embed="rId2"/>
          <a:srcRect/>
          <a:stretch>
            <a:fillRect/>
          </a:stretch>
        </p:blipFill>
        <p:spPr bwMode="auto">
          <a:xfrm>
            <a:off x="0" y="327025"/>
            <a:ext cx="9144000" cy="6073775"/>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descr="crit"/>
          <p:cNvPicPr>
            <a:picLocks noChangeAspect="1" noChangeArrowheads="1"/>
          </p:cNvPicPr>
          <p:nvPr/>
        </p:nvPicPr>
        <p:blipFill>
          <a:blip r:embed="rId3">
            <a:lum bright="12000" contrast="30000"/>
            <a:grayscl/>
            <a:biLevel thresh="50000"/>
          </a:blip>
          <a:srcRect l="19643" b="11539"/>
          <a:stretch>
            <a:fillRect/>
          </a:stretch>
        </p:blipFill>
        <p:spPr bwMode="auto">
          <a:xfrm>
            <a:off x="990600" y="457200"/>
            <a:ext cx="7239000" cy="5256213"/>
          </a:xfrm>
          <a:prstGeom prst="rect">
            <a:avLst/>
          </a:prstGeom>
          <a:solidFill>
            <a:schemeClr val="accent1"/>
          </a:solidFill>
          <a:effectLst/>
        </p:spPr>
      </p:pic>
      <p:sp>
        <p:nvSpPr>
          <p:cNvPr id="352259" name="Line 3"/>
          <p:cNvSpPr>
            <a:spLocks noChangeShapeType="1"/>
          </p:cNvSpPr>
          <p:nvPr/>
        </p:nvSpPr>
        <p:spPr bwMode="auto">
          <a:xfrm>
            <a:off x="914400" y="5791200"/>
            <a:ext cx="7696200" cy="0"/>
          </a:xfrm>
          <a:prstGeom prst="line">
            <a:avLst/>
          </a:prstGeom>
          <a:noFill/>
          <a:ln w="57150">
            <a:solidFill>
              <a:srgbClr val="FF9933"/>
            </a:solidFill>
            <a:round/>
            <a:headEnd/>
            <a:tailEnd type="triangle" w="med" len="med"/>
          </a:ln>
          <a:effectLst/>
        </p:spPr>
        <p:txBody>
          <a:bodyPr wrap="none" anchor="ctr"/>
          <a:lstStyle/>
          <a:p>
            <a:endParaRPr lang="it-IT"/>
          </a:p>
        </p:txBody>
      </p:sp>
      <p:sp>
        <p:nvSpPr>
          <p:cNvPr id="352260" name="Line 4"/>
          <p:cNvSpPr>
            <a:spLocks noChangeShapeType="1"/>
          </p:cNvSpPr>
          <p:nvPr/>
        </p:nvSpPr>
        <p:spPr bwMode="auto">
          <a:xfrm flipV="1">
            <a:off x="914400" y="152400"/>
            <a:ext cx="0" cy="5638800"/>
          </a:xfrm>
          <a:prstGeom prst="line">
            <a:avLst/>
          </a:prstGeom>
          <a:noFill/>
          <a:ln w="57150">
            <a:solidFill>
              <a:srgbClr val="FF9933"/>
            </a:solidFill>
            <a:round/>
            <a:headEnd/>
            <a:tailEnd type="triangle" w="med" len="med"/>
          </a:ln>
          <a:effectLst/>
        </p:spPr>
        <p:txBody>
          <a:bodyPr wrap="none" anchor="ctr"/>
          <a:lstStyle/>
          <a:p>
            <a:endParaRPr lang="it-IT"/>
          </a:p>
        </p:txBody>
      </p:sp>
      <p:sp>
        <p:nvSpPr>
          <p:cNvPr id="352261" name="Text Box 5"/>
          <p:cNvSpPr txBox="1">
            <a:spLocks noChangeArrowheads="1"/>
          </p:cNvSpPr>
          <p:nvPr/>
        </p:nvSpPr>
        <p:spPr bwMode="auto">
          <a:xfrm>
            <a:off x="1279525" y="5599113"/>
            <a:ext cx="184150" cy="641350"/>
          </a:xfrm>
          <a:prstGeom prst="rect">
            <a:avLst/>
          </a:prstGeom>
          <a:noFill/>
          <a:ln w="9525">
            <a:noFill/>
            <a:miter lim="800000"/>
            <a:headEnd/>
            <a:tailEnd/>
          </a:ln>
          <a:effectLst/>
        </p:spPr>
        <p:txBody>
          <a:bodyPr wrap="none">
            <a:spAutoFit/>
            <a:flatTx/>
          </a:bodyPr>
          <a:lstStyle/>
          <a:p>
            <a:pPr eaLnBrk="1" hangingPunct="1"/>
            <a:endParaRPr lang="en-GB" sz="3600" b="0">
              <a:solidFill>
                <a:schemeClr val="tx1"/>
              </a:solidFill>
              <a:latin typeface="Century Schoolbook" pitchFamily="18" charset="0"/>
            </a:endParaRPr>
          </a:p>
        </p:txBody>
      </p:sp>
      <p:sp>
        <p:nvSpPr>
          <p:cNvPr id="352262" name="Rectangle 6"/>
          <p:cNvSpPr>
            <a:spLocks noChangeArrowheads="1"/>
          </p:cNvSpPr>
          <p:nvPr/>
        </p:nvSpPr>
        <p:spPr bwMode="auto">
          <a:xfrm>
            <a:off x="611188" y="6019800"/>
            <a:ext cx="8208962" cy="336550"/>
          </a:xfrm>
          <a:prstGeom prst="rect">
            <a:avLst/>
          </a:prstGeom>
          <a:noFill/>
          <a:ln w="9525">
            <a:noFill/>
            <a:miter lim="800000"/>
            <a:headEnd/>
            <a:tailEnd/>
          </a:ln>
          <a:effectLst/>
        </p:spPr>
        <p:txBody>
          <a:bodyPr>
            <a:spAutoFit/>
          </a:bodyPr>
          <a:lstStyle/>
          <a:p>
            <a:pPr algn="l" eaLnBrk="1" hangingPunct="1"/>
            <a:r>
              <a:rPr lang="it-IT" sz="1600" b="0">
                <a:solidFill>
                  <a:srgbClr val="FFFF00"/>
                </a:solidFill>
                <a:latin typeface="Century Schoolbook" pitchFamily="18" charset="0"/>
              </a:rPr>
              <a:t>Modificata da Chang MC. </a:t>
            </a:r>
            <a:r>
              <a:rPr lang="it-IT" sz="1600" b="0" i="1">
                <a:solidFill>
                  <a:srgbClr val="FFFF00"/>
                </a:solidFill>
                <a:latin typeface="Century Schoolbook" pitchFamily="18" charset="0"/>
              </a:rPr>
              <a:t>New Horizons</a:t>
            </a:r>
            <a:r>
              <a:rPr lang="it-IT" sz="1600" b="0">
                <a:solidFill>
                  <a:srgbClr val="FFFF00"/>
                </a:solidFill>
                <a:latin typeface="Century Schoolbook" pitchFamily="18" charset="0"/>
              </a:rPr>
              <a:t> 1999;7:35-45</a:t>
            </a:r>
            <a:endParaRPr lang="en-GB" sz="1600" b="0">
              <a:solidFill>
                <a:srgbClr val="FFFF00"/>
              </a:solidFill>
              <a:latin typeface="Century Schoolbook" pitchFamily="18" charset="0"/>
            </a:endParaRPr>
          </a:p>
        </p:txBody>
      </p:sp>
      <p:sp>
        <p:nvSpPr>
          <p:cNvPr id="352263" name="Text Box 7"/>
          <p:cNvSpPr txBox="1">
            <a:spLocks noChangeArrowheads="1"/>
          </p:cNvSpPr>
          <p:nvPr/>
        </p:nvSpPr>
        <p:spPr bwMode="auto">
          <a:xfrm>
            <a:off x="1249363" y="1981200"/>
            <a:ext cx="2457450" cy="641350"/>
          </a:xfrm>
          <a:prstGeom prst="rect">
            <a:avLst/>
          </a:prstGeom>
          <a:noFill/>
          <a:ln w="9525">
            <a:noFill/>
            <a:miter lim="800000"/>
            <a:headEnd/>
            <a:tailEnd/>
          </a:ln>
          <a:effectLst/>
        </p:spPr>
        <p:txBody>
          <a:bodyPr wrap="none">
            <a:spAutoFit/>
            <a:flatTx/>
          </a:bodyPr>
          <a:lstStyle/>
          <a:p>
            <a:pPr eaLnBrk="1" hangingPunct="1"/>
            <a:r>
              <a:rPr lang="it-IT" sz="3600">
                <a:solidFill>
                  <a:srgbClr val="FF0000"/>
                </a:solidFill>
                <a:latin typeface="Comic Sans MS" pitchFamily="66" charset="0"/>
              </a:rPr>
              <a:t>Perfusione</a:t>
            </a:r>
            <a:endParaRPr lang="en-GB" sz="3600">
              <a:solidFill>
                <a:srgbClr val="FF0000"/>
              </a:solidFill>
              <a:latin typeface="Comic Sans MS" pitchFamily="66" charset="0"/>
            </a:endParaRPr>
          </a:p>
        </p:txBody>
      </p:sp>
      <p:sp>
        <p:nvSpPr>
          <p:cNvPr id="352264" name="Text Box 8"/>
          <p:cNvSpPr txBox="1">
            <a:spLocks noChangeArrowheads="1"/>
          </p:cNvSpPr>
          <p:nvPr/>
        </p:nvSpPr>
        <p:spPr bwMode="auto">
          <a:xfrm>
            <a:off x="6197600" y="5099050"/>
            <a:ext cx="1990725" cy="579438"/>
          </a:xfrm>
          <a:prstGeom prst="rect">
            <a:avLst/>
          </a:prstGeom>
          <a:noFill/>
          <a:ln w="9525">
            <a:noFill/>
            <a:miter lim="800000"/>
            <a:headEnd/>
            <a:tailEnd/>
          </a:ln>
          <a:effectLst/>
        </p:spPr>
        <p:txBody>
          <a:bodyPr wrap="none">
            <a:spAutoFit/>
          </a:bodyPr>
          <a:lstStyle/>
          <a:p>
            <a:pPr algn="l" eaLnBrk="1" hangingPunct="1"/>
            <a:r>
              <a:rPr lang="en-US">
                <a:solidFill>
                  <a:schemeClr val="bg2"/>
                </a:solidFill>
                <a:latin typeface="Comic Sans MS" pitchFamily="66" charset="0"/>
              </a:rPr>
              <a:t>Precarico</a:t>
            </a:r>
          </a:p>
        </p:txBody>
      </p:sp>
      <p:sp>
        <p:nvSpPr>
          <p:cNvPr id="352265" name="Text Box 9"/>
          <p:cNvSpPr txBox="1">
            <a:spLocks noChangeArrowheads="1"/>
          </p:cNvSpPr>
          <p:nvPr/>
        </p:nvSpPr>
        <p:spPr bwMode="auto">
          <a:xfrm>
            <a:off x="1192213" y="668338"/>
            <a:ext cx="3421062" cy="579437"/>
          </a:xfrm>
          <a:prstGeom prst="rect">
            <a:avLst/>
          </a:prstGeom>
          <a:noFill/>
          <a:ln w="9525">
            <a:noFill/>
            <a:miter lim="800000"/>
            <a:headEnd/>
            <a:tailEnd/>
          </a:ln>
          <a:effectLst/>
        </p:spPr>
        <p:txBody>
          <a:bodyPr wrap="none">
            <a:spAutoFit/>
          </a:bodyPr>
          <a:lstStyle/>
          <a:p>
            <a:pPr algn="l" eaLnBrk="1" hangingPunct="1"/>
            <a:r>
              <a:rPr lang="en-US">
                <a:solidFill>
                  <a:schemeClr val="bg2"/>
                </a:solidFill>
                <a:latin typeface="Comic Sans MS" pitchFamily="66" charset="0"/>
              </a:rPr>
              <a:t>Gittata cardiaca</a:t>
            </a:r>
          </a:p>
        </p:txBody>
      </p:sp>
      <p:sp>
        <p:nvSpPr>
          <p:cNvPr id="352266" name="Rectangle 10"/>
          <p:cNvSpPr>
            <a:spLocks noChangeArrowheads="1"/>
          </p:cNvSpPr>
          <p:nvPr/>
        </p:nvSpPr>
        <p:spPr bwMode="auto">
          <a:xfrm>
            <a:off x="5508625" y="2205038"/>
            <a:ext cx="1368425" cy="431800"/>
          </a:xfrm>
          <a:prstGeom prst="rect">
            <a:avLst/>
          </a:prstGeom>
          <a:solidFill>
            <a:schemeClr val="bg1"/>
          </a:solidFill>
          <a:ln w="9525">
            <a:solidFill>
              <a:srgbClr val="FF3300"/>
            </a:solidFill>
            <a:miter lim="800000"/>
            <a:headEnd/>
            <a:tailEnd/>
          </a:ln>
          <a:effectLst/>
        </p:spPr>
        <p:txBody>
          <a:bodyPr wrap="none" anchor="ctr"/>
          <a:lstStyle/>
          <a:p>
            <a:pPr eaLnBrk="1" hangingPunct="1"/>
            <a:r>
              <a:rPr lang="it-IT" sz="2400">
                <a:solidFill>
                  <a:schemeClr val="tx1"/>
                </a:solidFill>
                <a:latin typeface="Comic Sans MS" pitchFamily="66" charset="0"/>
              </a:rPr>
              <a:t>intestino</a:t>
            </a:r>
          </a:p>
        </p:txBody>
      </p:sp>
      <p:sp>
        <p:nvSpPr>
          <p:cNvPr id="352267" name="Rectangle 11"/>
          <p:cNvSpPr>
            <a:spLocks noChangeArrowheads="1"/>
          </p:cNvSpPr>
          <p:nvPr/>
        </p:nvSpPr>
        <p:spPr bwMode="auto">
          <a:xfrm>
            <a:off x="3059113" y="3141663"/>
            <a:ext cx="1368425" cy="431800"/>
          </a:xfrm>
          <a:prstGeom prst="rect">
            <a:avLst/>
          </a:prstGeom>
          <a:solidFill>
            <a:schemeClr val="bg1"/>
          </a:solidFill>
          <a:ln w="9525">
            <a:solidFill>
              <a:srgbClr val="FF3300"/>
            </a:solidFill>
            <a:miter lim="800000"/>
            <a:headEnd/>
            <a:tailEnd/>
          </a:ln>
          <a:effectLst/>
        </p:spPr>
        <p:txBody>
          <a:bodyPr wrap="none" anchor="ctr"/>
          <a:lstStyle/>
          <a:p>
            <a:pPr eaLnBrk="1" hangingPunct="1"/>
            <a:r>
              <a:rPr lang="it-IT" sz="2400">
                <a:solidFill>
                  <a:schemeClr val="tx1"/>
                </a:solidFill>
                <a:latin typeface="Comic Sans MS" pitchFamily="66" charset="0"/>
              </a:rPr>
              <a:t>rene</a:t>
            </a:r>
          </a:p>
        </p:txBody>
      </p:sp>
      <p:sp>
        <p:nvSpPr>
          <p:cNvPr id="352268" name="Rectangle 12"/>
          <p:cNvSpPr>
            <a:spLocks noChangeArrowheads="1"/>
          </p:cNvSpPr>
          <p:nvPr/>
        </p:nvSpPr>
        <p:spPr bwMode="auto">
          <a:xfrm>
            <a:off x="4140200" y="2492375"/>
            <a:ext cx="1368425" cy="431800"/>
          </a:xfrm>
          <a:prstGeom prst="rect">
            <a:avLst/>
          </a:prstGeom>
          <a:solidFill>
            <a:schemeClr val="bg1"/>
          </a:solidFill>
          <a:ln w="9525">
            <a:solidFill>
              <a:srgbClr val="FF3300"/>
            </a:solidFill>
            <a:miter lim="800000"/>
            <a:headEnd/>
            <a:tailEnd/>
          </a:ln>
          <a:effectLst/>
        </p:spPr>
        <p:txBody>
          <a:bodyPr wrap="none" anchor="ctr"/>
          <a:lstStyle/>
          <a:p>
            <a:pPr eaLnBrk="1" hangingPunct="1"/>
            <a:r>
              <a:rPr lang="it-IT" sz="2400">
                <a:solidFill>
                  <a:schemeClr val="tx1"/>
                </a:solidFill>
                <a:latin typeface="Comic Sans MS" pitchFamily="66" charset="0"/>
              </a:rPr>
              <a:t>fegato</a:t>
            </a:r>
          </a:p>
        </p:txBody>
      </p:sp>
      <p:sp>
        <p:nvSpPr>
          <p:cNvPr id="352269" name="Rectangle 13"/>
          <p:cNvSpPr>
            <a:spLocks noChangeArrowheads="1"/>
          </p:cNvSpPr>
          <p:nvPr/>
        </p:nvSpPr>
        <p:spPr bwMode="auto">
          <a:xfrm>
            <a:off x="1908175" y="3933825"/>
            <a:ext cx="1368425" cy="431800"/>
          </a:xfrm>
          <a:prstGeom prst="rect">
            <a:avLst/>
          </a:prstGeom>
          <a:solidFill>
            <a:schemeClr val="bg1"/>
          </a:solidFill>
          <a:ln w="9525">
            <a:solidFill>
              <a:srgbClr val="FF3300"/>
            </a:solidFill>
            <a:miter lim="800000"/>
            <a:headEnd/>
            <a:tailEnd/>
          </a:ln>
          <a:effectLst/>
        </p:spPr>
        <p:txBody>
          <a:bodyPr wrap="none" anchor="ctr"/>
          <a:lstStyle/>
          <a:p>
            <a:pPr eaLnBrk="1" hangingPunct="1"/>
            <a:r>
              <a:rPr lang="it-IT" sz="2400">
                <a:solidFill>
                  <a:schemeClr val="tx1"/>
                </a:solidFill>
                <a:latin typeface="Comic Sans MS" pitchFamily="66" charset="0"/>
              </a:rPr>
              <a:t>SNC</a:t>
            </a:r>
          </a:p>
        </p:txBody>
      </p:sp>
      <p:sp>
        <p:nvSpPr>
          <p:cNvPr id="352270" name="Rectangle 14"/>
          <p:cNvSpPr>
            <a:spLocks noChangeArrowheads="1"/>
          </p:cNvSpPr>
          <p:nvPr/>
        </p:nvSpPr>
        <p:spPr bwMode="auto">
          <a:xfrm>
            <a:off x="1331913" y="4724400"/>
            <a:ext cx="2303462" cy="504825"/>
          </a:xfrm>
          <a:prstGeom prst="rect">
            <a:avLst/>
          </a:prstGeom>
          <a:solidFill>
            <a:schemeClr val="bg1"/>
          </a:solidFill>
          <a:ln w="9525">
            <a:solidFill>
              <a:srgbClr val="FF3300"/>
            </a:solidFill>
            <a:miter lim="800000"/>
            <a:headEnd/>
            <a:tailEnd/>
          </a:ln>
          <a:effectLst/>
        </p:spPr>
        <p:txBody>
          <a:bodyPr wrap="none" anchor="ctr"/>
          <a:lstStyle/>
          <a:p>
            <a:pPr eaLnBrk="1" hangingPunct="1"/>
            <a:r>
              <a:rPr lang="it-IT" sz="2400">
                <a:solidFill>
                  <a:schemeClr val="tx1"/>
                </a:solidFill>
                <a:latin typeface="Comic Sans MS" pitchFamily="66" charset="0"/>
              </a:rPr>
              <a:t>Cuore, polmoni</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9273" y="635001"/>
            <a:ext cx="8218830" cy="1365250"/>
          </a:xfrm>
        </p:spPr>
        <p:txBody>
          <a:bodyPr>
            <a:noAutofit/>
          </a:bodyPr>
          <a:lstStyle/>
          <a:p>
            <a:r>
              <a:rPr lang="it-IT" sz="4000" dirty="0" smtClean="0"/>
              <a:t>Individuare la </a:t>
            </a:r>
            <a:r>
              <a:rPr lang="it-IT" sz="4000" b="1" u="sng" dirty="0" smtClean="0"/>
              <a:t>sede</a:t>
            </a:r>
            <a:r>
              <a:rPr lang="it-IT" sz="4000" dirty="0" smtClean="0"/>
              <a:t> del sanguinamento</a:t>
            </a:r>
            <a:endParaRPr lang="it-IT" sz="4000" dirty="0"/>
          </a:p>
        </p:txBody>
      </p:sp>
      <p:sp>
        <p:nvSpPr>
          <p:cNvPr id="7" name="Segnaposto testo 6"/>
          <p:cNvSpPr>
            <a:spLocks noGrp="1"/>
          </p:cNvSpPr>
          <p:nvPr>
            <p:ph type="body" idx="1"/>
          </p:nvPr>
        </p:nvSpPr>
        <p:spPr>
          <a:xfrm>
            <a:off x="549274" y="2184040"/>
            <a:ext cx="3840480" cy="750887"/>
          </a:xfrm>
        </p:spPr>
        <p:txBody>
          <a:bodyPr/>
          <a:lstStyle/>
          <a:p>
            <a:r>
              <a:rPr lang="it-IT" sz="2800" b="1" dirty="0">
                <a:solidFill>
                  <a:srgbClr val="FF0000"/>
                </a:solidFill>
              </a:rPr>
              <a:t>“</a:t>
            </a:r>
            <a:r>
              <a:rPr lang="it-IT" sz="2800" b="1" dirty="0" err="1">
                <a:solidFill>
                  <a:srgbClr val="FF0000"/>
                </a:solidFill>
              </a:rPr>
              <a:t>One</a:t>
            </a:r>
            <a:r>
              <a:rPr lang="it-IT" sz="2800" b="1" dirty="0">
                <a:solidFill>
                  <a:srgbClr val="FF0000"/>
                </a:solidFill>
              </a:rPr>
              <a:t> </a:t>
            </a:r>
            <a:r>
              <a:rPr lang="it-IT" sz="2800" b="1" dirty="0" err="1">
                <a:solidFill>
                  <a:srgbClr val="FF0000"/>
                </a:solidFill>
              </a:rPr>
              <a:t>is</a:t>
            </a:r>
            <a:r>
              <a:rPr lang="it-IT" sz="2800" b="1" dirty="0">
                <a:solidFill>
                  <a:srgbClr val="FF0000"/>
                </a:solidFill>
              </a:rPr>
              <a:t> the </a:t>
            </a:r>
            <a:r>
              <a:rPr lang="it-IT" sz="2800" b="1" dirty="0" err="1">
                <a:solidFill>
                  <a:srgbClr val="FF0000"/>
                </a:solidFill>
              </a:rPr>
              <a:t>floor</a:t>
            </a:r>
            <a:r>
              <a:rPr lang="it-IT" sz="2800" b="1" dirty="0">
                <a:solidFill>
                  <a:srgbClr val="FF0000"/>
                </a:solidFill>
              </a:rPr>
              <a:t> and 4 more”</a:t>
            </a:r>
          </a:p>
        </p:txBody>
      </p:sp>
      <p:sp>
        <p:nvSpPr>
          <p:cNvPr id="4" name="Segnaposto contenuto 3"/>
          <p:cNvSpPr>
            <a:spLocks noGrp="1"/>
          </p:cNvSpPr>
          <p:nvPr>
            <p:ph sz="half" idx="4294967295"/>
          </p:nvPr>
        </p:nvSpPr>
        <p:spPr>
          <a:xfrm>
            <a:off x="549274" y="3209582"/>
            <a:ext cx="3840480" cy="2924518"/>
          </a:xfrm>
          <a:prstGeom prst="rect">
            <a:avLst/>
          </a:prstGeom>
        </p:spPr>
        <p:txBody>
          <a:bodyPr>
            <a:normAutofit/>
          </a:bodyPr>
          <a:lstStyle/>
          <a:p>
            <a:pPr marL="514350" indent="-514350">
              <a:buFont typeface="+mj-lt"/>
              <a:buAutoNum type="arabicPeriod"/>
            </a:pPr>
            <a:r>
              <a:rPr lang="it-IT" sz="2800" b="1" dirty="0" smtClean="0"/>
              <a:t>Emorragie esterne </a:t>
            </a:r>
          </a:p>
          <a:p>
            <a:pPr marL="514350" indent="-514350">
              <a:buFont typeface="+mj-lt"/>
              <a:buAutoNum type="arabicPeriod"/>
            </a:pPr>
            <a:r>
              <a:rPr lang="it-IT" sz="2800" b="1" dirty="0" smtClean="0"/>
              <a:t>Torace</a:t>
            </a:r>
          </a:p>
          <a:p>
            <a:pPr marL="514350" indent="-514350">
              <a:buFont typeface="+mj-lt"/>
              <a:buAutoNum type="arabicPeriod"/>
            </a:pPr>
            <a:r>
              <a:rPr lang="it-IT" sz="2800" b="1" dirty="0" smtClean="0"/>
              <a:t>Addome</a:t>
            </a:r>
          </a:p>
          <a:p>
            <a:pPr marL="514350" indent="-514350">
              <a:buFont typeface="+mj-lt"/>
              <a:buAutoNum type="arabicPeriod"/>
            </a:pPr>
            <a:r>
              <a:rPr lang="it-IT" sz="2800" b="1" dirty="0" err="1" smtClean="0"/>
              <a:t>Retroperitoneo</a:t>
            </a:r>
            <a:r>
              <a:rPr lang="it-IT" sz="2800" b="1" dirty="0" smtClean="0"/>
              <a:t> </a:t>
            </a:r>
          </a:p>
          <a:p>
            <a:pPr marL="514350" indent="-514350">
              <a:buFont typeface="+mj-lt"/>
              <a:buAutoNum type="arabicPeriod"/>
            </a:pPr>
            <a:r>
              <a:rPr lang="it-IT" sz="2800" b="1" dirty="0" smtClean="0"/>
              <a:t>Arti </a:t>
            </a:r>
            <a:endParaRPr lang="it-IT" sz="2800" b="1" dirty="0"/>
          </a:p>
        </p:txBody>
      </p:sp>
      <p:sp>
        <p:nvSpPr>
          <p:cNvPr id="10" name="CasellaDiTesto 9"/>
          <p:cNvSpPr txBox="1"/>
          <p:nvPr/>
        </p:nvSpPr>
        <p:spPr>
          <a:xfrm>
            <a:off x="257833" y="107576"/>
            <a:ext cx="266316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000" b="1" dirty="0" err="1" smtClean="0"/>
              <a:t>Early</a:t>
            </a:r>
            <a:r>
              <a:rPr lang="it-IT" sz="2000" b="1" dirty="0" smtClean="0"/>
              <a:t> Care : target 2</a:t>
            </a:r>
            <a:endParaRPr lang="it-IT" sz="2000" b="1" dirty="0"/>
          </a:p>
        </p:txBody>
      </p:sp>
      <p:sp>
        <p:nvSpPr>
          <p:cNvPr id="9" name="Segnaposto contenuto 8"/>
          <p:cNvSpPr>
            <a:spLocks noGrp="1"/>
          </p:cNvSpPr>
          <p:nvPr>
            <p:ph sz="quarter" idx="4294967295"/>
          </p:nvPr>
        </p:nvSpPr>
        <p:spPr>
          <a:xfrm>
            <a:off x="4751070" y="3019082"/>
            <a:ext cx="3840480" cy="2924518"/>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r>
              <a:rPr lang="it-IT" sz="2800" b="1" dirty="0" smtClean="0"/>
              <a:t>E-FAST</a:t>
            </a:r>
          </a:p>
          <a:p>
            <a:r>
              <a:rPr lang="it-IT" sz="2800" b="1" dirty="0" err="1" smtClean="0"/>
              <a:t>Rx</a:t>
            </a:r>
            <a:r>
              <a:rPr lang="it-IT" sz="2800" b="1" dirty="0" smtClean="0"/>
              <a:t> Torace /Bacino</a:t>
            </a:r>
          </a:p>
          <a:p>
            <a:endParaRPr lang="it-IT" sz="2800" b="1" dirty="0"/>
          </a:p>
          <a:p>
            <a:r>
              <a:rPr lang="it-IT" sz="2800" b="1" dirty="0" smtClean="0"/>
              <a:t>TC </a:t>
            </a:r>
            <a:endParaRPr lang="it-IT" sz="2800" b="1" dirty="0"/>
          </a:p>
        </p:txBody>
      </p:sp>
      <p:pic>
        <p:nvPicPr>
          <p:cNvPr id="12" name="Picture 5"/>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rot="260279">
            <a:off x="6480509" y="4754325"/>
            <a:ext cx="2226611" cy="1696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3" descr="fastpos-t"/>
          <p:cNvPicPr>
            <a:picLocks noChangeAspect="1" noChangeArrowheads="1" noCrop="1"/>
          </p:cNvPicPr>
          <p:nvPr/>
        </p:nvPicPr>
        <p:blipFill>
          <a:blip r:embed="rId3"/>
          <a:srcRect/>
          <a:stretch>
            <a:fillRect/>
          </a:stretch>
        </p:blipFill>
        <p:spPr bwMode="auto">
          <a:xfrm rot="1201874">
            <a:off x="6954803" y="2011136"/>
            <a:ext cx="1993312" cy="1495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880535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dirty="0"/>
          </a:p>
        </p:txBody>
      </p:sp>
      <p:graphicFrame>
        <p:nvGraphicFramePr>
          <p:cNvPr id="7" name="Segnaposto contenuto 6"/>
          <p:cNvGraphicFramePr>
            <a:graphicFrameLocks noGrp="1"/>
          </p:cNvGraphicFramePr>
          <p:nvPr>
            <p:ph idx="1"/>
            <p:extLst>
              <p:ext uri="{D42A27DB-BD31-4B8C-83A1-F6EECF244321}">
                <p14:modId xmlns="" xmlns:p14="http://schemas.microsoft.com/office/powerpoint/2010/main" val="2589252135"/>
              </p:ext>
            </p:extLst>
          </p:nvPr>
        </p:nvGraphicFramePr>
        <p:xfrm>
          <a:off x="457200" y="1692275"/>
          <a:ext cx="8229600" cy="4453467"/>
        </p:xfrm>
        <a:graphic>
          <a:graphicData uri="http://schemas.openxmlformats.org/drawingml/2006/table">
            <a:tbl>
              <a:tblPr firstRow="1" bandRow="1">
                <a:tableStyleId>{5940675A-B579-460E-94D1-54222C63F5DA}</a:tableStyleId>
              </a:tblPr>
              <a:tblGrid>
                <a:gridCol w="2743200"/>
                <a:gridCol w="2743200"/>
                <a:gridCol w="2743200"/>
              </a:tblGrid>
              <a:tr h="1253067">
                <a:tc>
                  <a:txBody>
                    <a:bodyPr/>
                    <a:lstStyle/>
                    <a:p>
                      <a:endParaRPr lang="it-IT" dirty="0"/>
                    </a:p>
                  </a:txBody>
                  <a:tcPr/>
                </a:tc>
                <a:tc>
                  <a:txBody>
                    <a:bodyPr/>
                    <a:lstStyle/>
                    <a:p>
                      <a:pPr algn="ctr"/>
                      <a:r>
                        <a:rPr lang="it-IT" sz="4000" i="1" dirty="0" smtClean="0"/>
                        <a:t>Pro</a:t>
                      </a:r>
                      <a:endParaRPr lang="it-IT" sz="4000" i="1" dirty="0"/>
                    </a:p>
                  </a:txBody>
                  <a:tcPr anchor="ctr"/>
                </a:tc>
                <a:tc>
                  <a:txBody>
                    <a:bodyPr/>
                    <a:lstStyle/>
                    <a:p>
                      <a:pPr algn="ctr"/>
                      <a:r>
                        <a:rPr lang="it-IT" sz="4000" i="1" dirty="0" smtClean="0"/>
                        <a:t>Con</a:t>
                      </a:r>
                      <a:endParaRPr lang="it-IT" sz="4000" i="1" dirty="0"/>
                    </a:p>
                  </a:txBody>
                  <a:tcPr anchor="ctr"/>
                </a:tc>
              </a:tr>
              <a:tr h="1253067">
                <a:tc>
                  <a:txBody>
                    <a:bodyPr/>
                    <a:lstStyle/>
                    <a:p>
                      <a:r>
                        <a:rPr lang="it-IT" sz="3200" dirty="0" smtClean="0"/>
                        <a:t>ECO e-FAST + </a:t>
                      </a:r>
                      <a:r>
                        <a:rPr lang="it-IT" sz="2800" dirty="0" err="1" smtClean="0"/>
                        <a:t>Rx</a:t>
                      </a:r>
                      <a:r>
                        <a:rPr lang="it-IT" sz="2800" baseline="0" dirty="0" smtClean="0"/>
                        <a:t> Torace/Bacino</a:t>
                      </a:r>
                      <a:endParaRPr lang="it-IT" sz="3200" dirty="0"/>
                    </a:p>
                  </a:txBody>
                  <a:tcPr/>
                </a:tc>
                <a:tc>
                  <a:txBody>
                    <a:bodyPr/>
                    <a:lstStyle/>
                    <a:p>
                      <a:pPr marL="0" indent="0">
                        <a:buFont typeface="Wingdings" charset="0"/>
                        <a:buNone/>
                      </a:pPr>
                      <a:r>
                        <a:rPr lang="it-IT" dirty="0" smtClean="0"/>
                        <a:t>- Rapidità risposta per </a:t>
                      </a:r>
                      <a:r>
                        <a:rPr lang="it-IT" dirty="0" err="1" smtClean="0"/>
                        <a:t>decision</a:t>
                      </a:r>
                      <a:r>
                        <a:rPr lang="it-IT" dirty="0" smtClean="0"/>
                        <a:t> </a:t>
                      </a:r>
                      <a:r>
                        <a:rPr lang="it-IT" dirty="0" err="1" smtClean="0"/>
                        <a:t>making</a:t>
                      </a:r>
                      <a:r>
                        <a:rPr lang="it-IT" dirty="0" smtClean="0"/>
                        <a:t> (es. sala</a:t>
                      </a:r>
                      <a:r>
                        <a:rPr lang="it-IT" baseline="0" dirty="0" smtClean="0"/>
                        <a:t> op se emoperitoneo + shock)</a:t>
                      </a:r>
                      <a:endParaRPr lang="it-IT" dirty="0" smtClean="0"/>
                    </a:p>
                    <a:p>
                      <a:pPr marL="0" indent="0">
                        <a:buFont typeface="Wingdings" charset="0"/>
                        <a:buNone/>
                      </a:pPr>
                      <a:r>
                        <a:rPr lang="it-IT" dirty="0" smtClean="0"/>
                        <a:t>- Non spostamento</a:t>
                      </a:r>
                    </a:p>
                    <a:p>
                      <a:pPr marL="0" indent="0">
                        <a:buFont typeface="Wingdings" charset="0"/>
                        <a:buNone/>
                      </a:pPr>
                      <a:r>
                        <a:rPr lang="it-IT" dirty="0" smtClean="0"/>
                        <a:t>- Ripetibile </a:t>
                      </a:r>
                      <a:endParaRPr lang="it-IT" dirty="0"/>
                    </a:p>
                  </a:txBody>
                  <a:tcPr anchor="ctr"/>
                </a:tc>
                <a:tc>
                  <a:txBody>
                    <a:bodyPr/>
                    <a:lstStyle/>
                    <a:p>
                      <a:r>
                        <a:rPr lang="it-IT" dirty="0" smtClean="0"/>
                        <a:t>Informazioni</a:t>
                      </a:r>
                      <a:r>
                        <a:rPr lang="it-IT" baseline="0" dirty="0" smtClean="0"/>
                        <a:t> incomplete (no aria, no </a:t>
                      </a:r>
                      <a:r>
                        <a:rPr lang="it-IT" baseline="0" dirty="0" err="1" smtClean="0"/>
                        <a:t>retroperitoneo</a:t>
                      </a:r>
                      <a:r>
                        <a:rPr lang="it-IT" baseline="0" dirty="0" smtClean="0"/>
                        <a:t>)</a:t>
                      </a:r>
                    </a:p>
                  </a:txBody>
                  <a:tcPr anchor="ctr"/>
                </a:tc>
              </a:tr>
              <a:tr h="1253067">
                <a:tc>
                  <a:txBody>
                    <a:bodyPr/>
                    <a:lstStyle/>
                    <a:p>
                      <a:r>
                        <a:rPr lang="it-IT" sz="3200" dirty="0" smtClean="0"/>
                        <a:t>TC </a:t>
                      </a:r>
                      <a:r>
                        <a:rPr lang="it-IT" sz="3200" dirty="0" err="1" smtClean="0"/>
                        <a:t>total</a:t>
                      </a:r>
                      <a:r>
                        <a:rPr lang="it-IT" sz="3200" dirty="0" smtClean="0"/>
                        <a:t> body</a:t>
                      </a:r>
                      <a:endParaRPr lang="it-IT" sz="3200" dirty="0"/>
                    </a:p>
                  </a:txBody>
                  <a:tcPr/>
                </a:tc>
                <a:tc>
                  <a:txBody>
                    <a:bodyPr/>
                    <a:lstStyle/>
                    <a:p>
                      <a:pPr marL="0" indent="0">
                        <a:buFont typeface="Wingdings" charset="0"/>
                        <a:buNone/>
                      </a:pPr>
                      <a:r>
                        <a:rPr lang="it-IT" dirty="0" smtClean="0"/>
                        <a:t>&gt; Dettaglio</a:t>
                      </a:r>
                      <a:endParaRPr lang="it-IT" baseline="0" dirty="0" smtClean="0"/>
                    </a:p>
                    <a:p>
                      <a:pPr marL="0" indent="0">
                        <a:buFont typeface="Wingdings" charset="0"/>
                        <a:buNone/>
                      </a:pPr>
                      <a:r>
                        <a:rPr lang="it-IT" baseline="0" dirty="0" smtClean="0"/>
                        <a:t>&gt; Bilancio lesionale completo</a:t>
                      </a:r>
                      <a:endParaRPr lang="it-IT" dirty="0"/>
                    </a:p>
                  </a:txBody>
                  <a:tcPr anchor="ctr"/>
                </a:tc>
                <a:tc>
                  <a:txBody>
                    <a:bodyPr/>
                    <a:lstStyle/>
                    <a:p>
                      <a:pPr marL="0" indent="0">
                        <a:buFont typeface="Wingdings" charset="0"/>
                        <a:buNone/>
                      </a:pPr>
                      <a:r>
                        <a:rPr lang="it-IT" dirty="0" smtClean="0"/>
                        <a:t>&gt; Tempo (time</a:t>
                      </a:r>
                      <a:r>
                        <a:rPr lang="it-IT" baseline="0" dirty="0" smtClean="0"/>
                        <a:t> </a:t>
                      </a:r>
                      <a:r>
                        <a:rPr lang="it-IT" baseline="0" dirty="0" err="1" smtClean="0"/>
                        <a:t>is</a:t>
                      </a:r>
                      <a:r>
                        <a:rPr lang="it-IT" baseline="0" dirty="0" smtClean="0"/>
                        <a:t> </a:t>
                      </a:r>
                      <a:r>
                        <a:rPr lang="it-IT" baseline="0" dirty="0" err="1" smtClean="0"/>
                        <a:t>bleeding</a:t>
                      </a:r>
                      <a:r>
                        <a:rPr lang="it-IT" baseline="0" dirty="0" smtClean="0"/>
                        <a:t>)</a:t>
                      </a:r>
                      <a:endParaRPr lang="it-IT" dirty="0" smtClean="0"/>
                    </a:p>
                    <a:p>
                      <a:pPr marL="285750" indent="-285750">
                        <a:buFont typeface="Wingdings" charset="0"/>
                        <a:buChar char="Ø"/>
                      </a:pPr>
                      <a:endParaRPr lang="it-IT" dirty="0" smtClean="0"/>
                    </a:p>
                    <a:p>
                      <a:pPr marL="0" indent="0">
                        <a:buFont typeface="Wingdings" charset="0"/>
                        <a:buNone/>
                      </a:pPr>
                      <a:r>
                        <a:rPr lang="it-IT" dirty="0" smtClean="0"/>
                        <a:t>Spostamento </a:t>
                      </a:r>
                      <a:r>
                        <a:rPr lang="it-IT" dirty="0" err="1" smtClean="0"/>
                        <a:t>paz</a:t>
                      </a:r>
                      <a:r>
                        <a:rPr lang="it-IT" dirty="0" smtClean="0"/>
                        <a:t> instabile</a:t>
                      </a:r>
                      <a:endParaRPr lang="it-IT" dirty="0"/>
                    </a:p>
                  </a:txBody>
                  <a:tcPr anchor="ctr"/>
                </a:tc>
              </a:tr>
            </a:tbl>
          </a:graphicData>
        </a:graphic>
      </p:graphicFrame>
    </p:spTree>
    <p:extLst>
      <p:ext uri="{BB962C8B-B14F-4D97-AF65-F5344CB8AC3E}">
        <p14:creationId xmlns="" xmlns:p14="http://schemas.microsoft.com/office/powerpoint/2010/main" val="906132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9298" y="2312459"/>
            <a:ext cx="8685403" cy="3293209"/>
          </a:xfrm>
          <a:prstGeom prst="rect">
            <a:avLst/>
          </a:prstGeom>
          <a:noFill/>
        </p:spPr>
        <p:txBody>
          <a:bodyPr wrap="square" rtlCol="0">
            <a:spAutoFit/>
          </a:bodyPr>
          <a:lstStyle/>
          <a:p>
            <a:pPr>
              <a:spcAft>
                <a:spcPts val="2400"/>
              </a:spcAft>
            </a:pPr>
            <a:r>
              <a:rPr lang="it-IT" sz="2800" i="1" dirty="0" err="1" smtClean="0">
                <a:solidFill>
                  <a:srgbClr val="FFFFFF"/>
                </a:solidFill>
                <a:latin typeface="Times New Roman"/>
                <a:cs typeface="Times New Roman"/>
              </a:rPr>
              <a:t>Most</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deaths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trauma </a:t>
            </a:r>
            <a:r>
              <a:rPr lang="it-IT" sz="2800" i="1" dirty="0" err="1" smtClean="0">
                <a:solidFill>
                  <a:srgbClr val="FFFFFF"/>
                </a:solidFill>
                <a:latin typeface="Times New Roman"/>
                <a:cs typeface="Times New Roman"/>
              </a:rPr>
              <a:t>with</a:t>
            </a:r>
            <a:r>
              <a:rPr lang="it-IT" sz="2800" i="1" dirty="0" smtClean="0">
                <a:solidFill>
                  <a:srgbClr val="FFFFFF"/>
                </a:solidFill>
                <a:latin typeface="Times New Roman"/>
                <a:cs typeface="Times New Roman"/>
              </a:rPr>
              <a:t> shock or TBI </a:t>
            </a:r>
            <a:r>
              <a:rPr lang="it-IT" sz="2800" i="1" dirty="0" err="1" smtClean="0">
                <a:solidFill>
                  <a:srgbClr val="FFFFFF"/>
                </a:solidFill>
                <a:latin typeface="Times New Roman"/>
                <a:cs typeface="Times New Roman"/>
              </a:rPr>
              <a:t>occur</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within</a:t>
            </a:r>
            <a:r>
              <a:rPr lang="it-IT" sz="2800" i="1" dirty="0" smtClean="0">
                <a:solidFill>
                  <a:srgbClr val="FFFFFF"/>
                </a:solidFill>
                <a:latin typeface="Times New Roman"/>
                <a:cs typeface="Times New Roman"/>
              </a:rPr>
              <a:t> 24 </a:t>
            </a:r>
            <a:r>
              <a:rPr lang="it-IT" sz="2800" i="1" dirty="0" err="1" smtClean="0">
                <a:solidFill>
                  <a:srgbClr val="FFFFFF"/>
                </a:solidFill>
                <a:latin typeface="Times New Roman"/>
                <a:cs typeface="Times New Roman"/>
              </a:rPr>
              <a:t>hours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hypovolemic</a:t>
            </a:r>
            <a:r>
              <a:rPr lang="it-IT" sz="2800" i="1" dirty="0" smtClean="0">
                <a:solidFill>
                  <a:srgbClr val="FFFFFF"/>
                </a:solidFill>
                <a:latin typeface="Times New Roman"/>
                <a:cs typeface="Times New Roman"/>
              </a:rPr>
              <a:t> shock or TBI.</a:t>
            </a:r>
          </a:p>
          <a:p>
            <a:pPr>
              <a:spcAft>
                <a:spcPts val="2400"/>
              </a:spcAft>
            </a:pPr>
            <a:r>
              <a:rPr lang="it-IT" sz="2800" i="1" dirty="0" err="1" smtClean="0">
                <a:solidFill>
                  <a:srgbClr val="FFFFFF"/>
                </a:solidFill>
                <a:latin typeface="Times New Roman"/>
                <a:cs typeface="Times New Roman"/>
              </a:rPr>
              <a:t>Novel</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resuscitation</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strategies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should</a:t>
            </a:r>
            <a:r>
              <a:rPr lang="it-IT" sz="2800" i="1" dirty="0" smtClean="0">
                <a:solidFill>
                  <a:srgbClr val="FFFFFF"/>
                </a:solidFill>
                <a:latin typeface="Times New Roman"/>
                <a:cs typeface="Times New Roman"/>
              </a:rPr>
              <a:t> focus on </a:t>
            </a:r>
            <a:r>
              <a:rPr lang="it-IT" sz="2800" i="1" dirty="0" err="1" smtClean="0">
                <a:solidFill>
                  <a:srgbClr val="FFFFFF"/>
                </a:solidFill>
                <a:latin typeface="Times New Roman"/>
                <a:cs typeface="Times New Roman"/>
              </a:rPr>
              <a:t>early</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deaths</a:t>
            </a:r>
            <a:r>
              <a:rPr lang="it-IT" sz="2800" i="1" dirty="0" smtClean="0">
                <a:solidFill>
                  <a:srgbClr val="FFFFFF"/>
                </a:solidFill>
                <a:latin typeface="Times New Roman"/>
                <a:cs typeface="Times New Roman"/>
              </a:rPr>
              <a:t>. </a:t>
            </a:r>
          </a:p>
          <a:p>
            <a:pPr>
              <a:spcAft>
                <a:spcPts val="2400"/>
              </a:spcAft>
            </a:pPr>
            <a:r>
              <a:rPr lang="it-IT" sz="2800" i="1" dirty="0" err="1" smtClean="0">
                <a:solidFill>
                  <a:srgbClr val="FFFFFF"/>
                </a:solidFill>
                <a:latin typeface="Times New Roman"/>
                <a:cs typeface="Times New Roman"/>
              </a:rPr>
              <a:t>Significant</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improvements</a:t>
            </a:r>
            <a:r>
              <a:rPr lang="it-IT" sz="2800" i="1" dirty="0" smtClean="0">
                <a:solidFill>
                  <a:srgbClr val="FFFFFF"/>
                </a:solidFill>
                <a:latin typeface="Times New Roman"/>
                <a:cs typeface="Times New Roman"/>
              </a:rPr>
              <a:t> in trauma </a:t>
            </a:r>
            <a:r>
              <a:rPr lang="it-IT" sz="2800" i="1" dirty="0" err="1" smtClean="0">
                <a:solidFill>
                  <a:srgbClr val="FFFFFF"/>
                </a:solidFill>
                <a:latin typeface="Times New Roman"/>
                <a:cs typeface="Times New Roman"/>
              </a:rPr>
              <a:t>mortality</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will</a:t>
            </a:r>
            <a:r>
              <a:rPr lang="it-IT" sz="2800" i="1" dirty="0" smtClean="0">
                <a:solidFill>
                  <a:srgbClr val="FFFFFF"/>
                </a:solidFill>
                <a:latin typeface="Times New Roman"/>
                <a:cs typeface="Times New Roman"/>
              </a:rPr>
              <a:t> come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prevention</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initiatives</a:t>
            </a:r>
            <a:r>
              <a:rPr lang="it-IT" sz="2800" i="1" dirty="0" smtClean="0">
                <a:solidFill>
                  <a:srgbClr val="FFFFFF"/>
                </a:solidFill>
                <a:latin typeface="Times New Roman"/>
                <a:cs typeface="Times New Roman"/>
              </a:rPr>
              <a:t> and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interventions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to</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prevent</a:t>
            </a:r>
            <a:r>
              <a:rPr lang="it-IT" sz="2800" i="1" dirty="0" smtClean="0">
                <a:solidFill>
                  <a:srgbClr val="FFFFFF"/>
                </a:solidFill>
                <a:latin typeface="Times New Roman"/>
                <a:cs typeface="Times New Roman"/>
              </a:rPr>
              <a:t> the </a:t>
            </a:r>
            <a:r>
              <a:rPr lang="it-IT" sz="2800" i="1" dirty="0" err="1" smtClean="0">
                <a:solidFill>
                  <a:srgbClr val="FFFFFF"/>
                </a:solidFill>
                <a:latin typeface="Times New Roman"/>
                <a:cs typeface="Times New Roman"/>
              </a:rPr>
              <a:t>early</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deaths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hemorrhage</a:t>
            </a:r>
            <a:r>
              <a:rPr lang="it-IT" sz="2800" i="1" dirty="0" smtClean="0">
                <a:solidFill>
                  <a:srgbClr val="FFFFFF"/>
                </a:solidFill>
                <a:latin typeface="Times New Roman"/>
                <a:cs typeface="Times New Roman"/>
              </a:rPr>
              <a:t> and TBI.</a:t>
            </a:r>
            <a:endParaRPr lang="it-IT" sz="2800" i="1" dirty="0">
              <a:solidFill>
                <a:srgbClr val="FFFFFF"/>
              </a:solidFill>
              <a:latin typeface="Times New Roman"/>
              <a:cs typeface="Times New Roman"/>
            </a:endParaRPr>
          </a:p>
        </p:txBody>
      </p:sp>
      <p:pic>
        <p:nvPicPr>
          <p:cNvPr id="3" name="Immagine 2"/>
          <p:cNvPicPr>
            <a:picLocks noChangeAspect="1"/>
          </p:cNvPicPr>
          <p:nvPr/>
        </p:nvPicPr>
        <p:blipFill>
          <a:blip r:embed="rId3"/>
          <a:stretch>
            <a:fillRect/>
          </a:stretch>
        </p:blipFill>
        <p:spPr>
          <a:xfrm>
            <a:off x="229298" y="228649"/>
            <a:ext cx="6168207" cy="1545926"/>
          </a:xfrm>
          <a:prstGeom prst="rect">
            <a:avLst/>
          </a:prstGeom>
          <a:ln w="22225">
            <a:solidFill>
              <a:srgbClr val="FF0000"/>
            </a:solidFill>
          </a:ln>
        </p:spPr>
      </p:pic>
      <p:pic>
        <p:nvPicPr>
          <p:cNvPr id="4" name="Immagine 3"/>
          <p:cNvPicPr>
            <a:picLocks noChangeAspect="1"/>
          </p:cNvPicPr>
          <p:nvPr/>
        </p:nvPicPr>
        <p:blipFill>
          <a:blip r:embed="rId4"/>
          <a:stretch>
            <a:fillRect/>
          </a:stretch>
        </p:blipFill>
        <p:spPr>
          <a:xfrm>
            <a:off x="4253453" y="1774575"/>
            <a:ext cx="2144052" cy="287517"/>
          </a:xfrm>
          <a:prstGeom prst="rect">
            <a:avLst/>
          </a:prstGeom>
          <a:ln w="15875">
            <a:solidFill>
              <a:srgbClr val="FF000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57222" y="2519296"/>
            <a:ext cx="6048246" cy="3922022"/>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6854201" y="2520608"/>
            <a:ext cx="2157174"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400" b="1" i="1" dirty="0" err="1" smtClean="0">
                <a:solidFill>
                  <a:prstClr val="black"/>
                </a:solidFill>
              </a:rPr>
              <a:t>Imaging&amp;Time</a:t>
            </a:r>
            <a:endParaRPr lang="it-IT" sz="2400" b="1" i="1" dirty="0">
              <a:solidFill>
                <a:prstClr val="black"/>
              </a:solidFill>
            </a:endParaRPr>
          </a:p>
        </p:txBody>
      </p:sp>
      <p:sp>
        <p:nvSpPr>
          <p:cNvPr id="5" name="CasellaDiTesto 4"/>
          <p:cNvSpPr txBox="1"/>
          <p:nvPr/>
        </p:nvSpPr>
        <p:spPr>
          <a:xfrm>
            <a:off x="7132045" y="3288124"/>
            <a:ext cx="1853188"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3200" b="1" dirty="0" smtClean="0">
                <a:solidFill>
                  <a:prstClr val="black"/>
                </a:solidFill>
              </a:rPr>
              <a:t>E-FAST</a:t>
            </a:r>
            <a:endParaRPr lang="it-IT" sz="3200" b="1" dirty="0">
              <a:solidFill>
                <a:prstClr val="black"/>
              </a:solidFill>
            </a:endParaRPr>
          </a:p>
        </p:txBody>
      </p:sp>
      <p:sp>
        <p:nvSpPr>
          <p:cNvPr id="6" name="CasellaDiTesto 5"/>
          <p:cNvSpPr txBox="1"/>
          <p:nvPr/>
        </p:nvSpPr>
        <p:spPr>
          <a:xfrm>
            <a:off x="7500859" y="5722373"/>
            <a:ext cx="829560"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3200" b="1" dirty="0" smtClean="0">
                <a:solidFill>
                  <a:prstClr val="black"/>
                </a:solidFill>
              </a:rPr>
              <a:t>TC</a:t>
            </a:r>
            <a:endParaRPr lang="it-IT" sz="3200" b="1" dirty="0">
              <a:solidFill>
                <a:prstClr val="black"/>
              </a:solidFill>
            </a:endParaRPr>
          </a:p>
        </p:txBody>
      </p:sp>
      <p:sp>
        <p:nvSpPr>
          <p:cNvPr id="8" name="Freccia bidirezionale verticale 7"/>
          <p:cNvSpPr/>
          <p:nvPr/>
        </p:nvSpPr>
        <p:spPr>
          <a:xfrm>
            <a:off x="6500858" y="4127212"/>
            <a:ext cx="2556058" cy="1250066"/>
          </a:xfrm>
          <a:prstGeom prst="upDownArrow">
            <a:avLst>
              <a:gd name="adj1" fmla="val 65548"/>
              <a:gd name="adj2" fmla="val 404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b="1" dirty="0" smtClean="0">
                <a:solidFill>
                  <a:prstClr val="black"/>
                </a:solidFill>
              </a:rPr>
              <a:t>Instabilità </a:t>
            </a:r>
          </a:p>
          <a:p>
            <a:pPr algn="ctr"/>
            <a:r>
              <a:rPr lang="it-IT" b="1" dirty="0" smtClean="0">
                <a:solidFill>
                  <a:prstClr val="black"/>
                </a:solidFill>
              </a:rPr>
              <a:t>emodinamica</a:t>
            </a:r>
            <a:endParaRPr lang="it-IT" b="1" dirty="0">
              <a:solidFill>
                <a:prstClr val="black"/>
              </a:solidFill>
            </a:endParaRPr>
          </a:p>
        </p:txBody>
      </p:sp>
      <p:sp>
        <p:nvSpPr>
          <p:cNvPr id="7" name="Titolo 6"/>
          <p:cNvSpPr>
            <a:spLocks noGrp="1"/>
          </p:cNvSpPr>
          <p:nvPr>
            <p:ph type="title"/>
          </p:nvPr>
        </p:nvSpPr>
        <p:spPr/>
        <p:txBody>
          <a:bodyPr/>
          <a:lstStyle/>
          <a:p>
            <a:r>
              <a:rPr lang="it-IT" dirty="0" smtClean="0"/>
              <a:t>Quale </a:t>
            </a:r>
            <a:r>
              <a:rPr lang="it-IT" dirty="0" err="1" smtClean="0"/>
              <a:t>imaging</a:t>
            </a:r>
            <a:r>
              <a:rPr lang="it-IT" dirty="0" smtClean="0"/>
              <a:t> ?</a:t>
            </a:r>
            <a:endParaRPr lang="it-IT" dirty="0"/>
          </a:p>
        </p:txBody>
      </p:sp>
      <p:sp>
        <p:nvSpPr>
          <p:cNvPr id="3" name="Rettangolo 2"/>
          <p:cNvSpPr/>
          <p:nvPr/>
        </p:nvSpPr>
        <p:spPr>
          <a:xfrm>
            <a:off x="357222" y="4378611"/>
            <a:ext cx="5861026" cy="547327"/>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9" name="Rettangolo 8"/>
          <p:cNvSpPr/>
          <p:nvPr/>
        </p:nvSpPr>
        <p:spPr>
          <a:xfrm>
            <a:off x="1598352" y="5722373"/>
            <a:ext cx="4751266" cy="494401"/>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11" name="Rettangolo 10"/>
          <p:cNvSpPr/>
          <p:nvPr/>
        </p:nvSpPr>
        <p:spPr>
          <a:xfrm>
            <a:off x="401012" y="3019030"/>
            <a:ext cx="2686216" cy="549538"/>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 xmlns:p14="http://schemas.microsoft.com/office/powerpoint/2010/main" val="2221424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838200" y="92340"/>
            <a:ext cx="8305800" cy="1143000"/>
          </a:xfrm>
        </p:spPr>
        <p:txBody>
          <a:bodyPr/>
          <a:lstStyle/>
          <a:p>
            <a:pPr eaLnBrk="1" hangingPunct="1"/>
            <a:r>
              <a:rPr lang="en-US" dirty="0">
                <a:latin typeface="Century Gothic" charset="0"/>
                <a:ea typeface="ＭＳ Ｐゴシック" charset="0"/>
                <a:cs typeface="ＭＳ Ｐゴシック" charset="0"/>
              </a:rPr>
              <a:t>Stop the </a:t>
            </a:r>
            <a:r>
              <a:rPr lang="en-US" dirty="0" smtClean="0">
                <a:latin typeface="Century Gothic" charset="0"/>
                <a:ea typeface="ＭＳ Ｐゴシック" charset="0"/>
                <a:cs typeface="ＭＳ Ｐゴシック" charset="0"/>
              </a:rPr>
              <a:t>Bleeding</a:t>
            </a:r>
            <a:r>
              <a:rPr lang="en-US" dirty="0">
                <a:latin typeface="Century Gothic" charset="0"/>
                <a:ea typeface="ＭＳ Ｐゴシック" charset="0"/>
                <a:cs typeface="ＭＳ Ｐゴシック" charset="0"/>
              </a:rPr>
              <a:t>!</a:t>
            </a:r>
          </a:p>
        </p:txBody>
      </p:sp>
      <p:sp>
        <p:nvSpPr>
          <p:cNvPr id="124931" name="Rectangle 238"/>
          <p:cNvSpPr>
            <a:spLocks noChangeArrowheads="1"/>
          </p:cNvSpPr>
          <p:nvPr/>
        </p:nvSpPr>
        <p:spPr bwMode="auto">
          <a:xfrm>
            <a:off x="7391400" y="6494463"/>
            <a:ext cx="863600"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solidFill>
                  <a:srgbClr val="3366FF"/>
                </a:solidFill>
                <a:latin typeface="Symbol" charset="0"/>
              </a:rPr>
              <a:t></a:t>
            </a:r>
            <a:r>
              <a:rPr lang="en-US">
                <a:solidFill>
                  <a:srgbClr val="3366FF"/>
                </a:solidFill>
              </a:rPr>
              <a:t>ACS</a:t>
            </a:r>
          </a:p>
        </p:txBody>
      </p:sp>
      <p:grpSp>
        <p:nvGrpSpPr>
          <p:cNvPr id="2" name="Group 251"/>
          <p:cNvGrpSpPr>
            <a:grpSpLocks/>
          </p:cNvGrpSpPr>
          <p:nvPr/>
        </p:nvGrpSpPr>
        <p:grpSpPr bwMode="auto">
          <a:xfrm>
            <a:off x="47625" y="1352550"/>
            <a:ext cx="9088438" cy="5159376"/>
            <a:chOff x="30" y="1044"/>
            <a:chExt cx="5725" cy="3250"/>
          </a:xfrm>
        </p:grpSpPr>
        <p:grpSp>
          <p:nvGrpSpPr>
            <p:cNvPr id="3" name="Group 117"/>
            <p:cNvGrpSpPr>
              <a:grpSpLocks/>
            </p:cNvGrpSpPr>
            <p:nvPr/>
          </p:nvGrpSpPr>
          <p:grpSpPr bwMode="auto">
            <a:xfrm>
              <a:off x="528" y="1248"/>
              <a:ext cx="1733" cy="1509"/>
              <a:chOff x="1656" y="912"/>
              <a:chExt cx="2958" cy="2579"/>
            </a:xfrm>
          </p:grpSpPr>
          <p:grpSp>
            <p:nvGrpSpPr>
              <p:cNvPr id="4" name="Group 115"/>
              <p:cNvGrpSpPr>
                <a:grpSpLocks/>
              </p:cNvGrpSpPr>
              <p:nvPr/>
            </p:nvGrpSpPr>
            <p:grpSpPr bwMode="auto">
              <a:xfrm>
                <a:off x="1656" y="1996"/>
                <a:ext cx="2421" cy="1495"/>
                <a:chOff x="1656" y="1996"/>
                <a:chExt cx="2421" cy="1495"/>
              </a:xfrm>
            </p:grpSpPr>
            <p:sp>
              <p:nvSpPr>
                <p:cNvPr id="125112" name="Freeform 30"/>
                <p:cNvSpPr>
                  <a:spLocks/>
                </p:cNvSpPr>
                <p:nvPr/>
              </p:nvSpPr>
              <p:spPr bwMode="auto">
                <a:xfrm>
                  <a:off x="3121" y="2484"/>
                  <a:ext cx="956" cy="376"/>
                </a:xfrm>
                <a:custGeom>
                  <a:avLst/>
                  <a:gdLst>
                    <a:gd name="T0" fmla="*/ 0 w 1913"/>
                    <a:gd name="T1" fmla="*/ 0 h 753"/>
                    <a:gd name="T2" fmla="*/ 0 w 1913"/>
                    <a:gd name="T3" fmla="*/ 0 h 753"/>
                    <a:gd name="T4" fmla="*/ 0 w 1913"/>
                    <a:gd name="T5" fmla="*/ 0 h 753"/>
                    <a:gd name="T6" fmla="*/ 0 w 1913"/>
                    <a:gd name="T7" fmla="*/ 0 h 753"/>
                    <a:gd name="T8" fmla="*/ 0 w 1913"/>
                    <a:gd name="T9" fmla="*/ 0 h 753"/>
                    <a:gd name="T10" fmla="*/ 0 w 1913"/>
                    <a:gd name="T11" fmla="*/ 0 h 753"/>
                    <a:gd name="T12" fmla="*/ 0 w 1913"/>
                    <a:gd name="T13" fmla="*/ 0 h 753"/>
                    <a:gd name="T14" fmla="*/ 0 w 1913"/>
                    <a:gd name="T15" fmla="*/ 0 h 753"/>
                    <a:gd name="T16" fmla="*/ 0 w 1913"/>
                    <a:gd name="T17" fmla="*/ 0 h 753"/>
                    <a:gd name="T18" fmla="*/ 0 w 1913"/>
                    <a:gd name="T19" fmla="*/ 0 h 753"/>
                    <a:gd name="T20" fmla="*/ 0 w 1913"/>
                    <a:gd name="T21" fmla="*/ 0 h 753"/>
                    <a:gd name="T22" fmla="*/ 0 w 1913"/>
                    <a:gd name="T23" fmla="*/ 0 h 753"/>
                    <a:gd name="T24" fmla="*/ 0 w 1913"/>
                    <a:gd name="T25" fmla="*/ 0 h 753"/>
                    <a:gd name="T26" fmla="*/ 0 w 1913"/>
                    <a:gd name="T27" fmla="*/ 0 h 753"/>
                    <a:gd name="T28" fmla="*/ 0 w 1913"/>
                    <a:gd name="T29" fmla="*/ 0 h 753"/>
                    <a:gd name="T30" fmla="*/ 0 w 1913"/>
                    <a:gd name="T31" fmla="*/ 0 h 753"/>
                    <a:gd name="T32" fmla="*/ 0 w 1913"/>
                    <a:gd name="T33" fmla="*/ 0 h 753"/>
                    <a:gd name="T34" fmla="*/ 0 w 1913"/>
                    <a:gd name="T35" fmla="*/ 0 h 753"/>
                    <a:gd name="T36" fmla="*/ 0 w 1913"/>
                    <a:gd name="T37" fmla="*/ 0 h 753"/>
                    <a:gd name="T38" fmla="*/ 0 w 1913"/>
                    <a:gd name="T39" fmla="*/ 0 h 753"/>
                    <a:gd name="T40" fmla="*/ 0 w 1913"/>
                    <a:gd name="T41" fmla="*/ 0 h 753"/>
                    <a:gd name="T42" fmla="*/ 0 w 1913"/>
                    <a:gd name="T43" fmla="*/ 0 h 753"/>
                    <a:gd name="T44" fmla="*/ 0 w 1913"/>
                    <a:gd name="T45" fmla="*/ 0 h 753"/>
                    <a:gd name="T46" fmla="*/ 0 w 1913"/>
                    <a:gd name="T47" fmla="*/ 0 h 753"/>
                    <a:gd name="T48" fmla="*/ 0 w 1913"/>
                    <a:gd name="T49" fmla="*/ 0 h 753"/>
                    <a:gd name="T50" fmla="*/ 0 w 1913"/>
                    <a:gd name="T51" fmla="*/ 0 h 753"/>
                    <a:gd name="T52" fmla="*/ 0 w 1913"/>
                    <a:gd name="T53" fmla="*/ 0 h 753"/>
                    <a:gd name="T54" fmla="*/ 0 w 1913"/>
                    <a:gd name="T55" fmla="*/ 0 h 753"/>
                    <a:gd name="T56" fmla="*/ 0 w 1913"/>
                    <a:gd name="T57" fmla="*/ 0 h 753"/>
                    <a:gd name="T58" fmla="*/ 0 w 1913"/>
                    <a:gd name="T59" fmla="*/ 0 h 753"/>
                    <a:gd name="T60" fmla="*/ 0 w 1913"/>
                    <a:gd name="T61" fmla="*/ 0 h 753"/>
                    <a:gd name="T62" fmla="*/ 0 w 1913"/>
                    <a:gd name="T63" fmla="*/ 0 h 753"/>
                    <a:gd name="T64" fmla="*/ 0 w 1913"/>
                    <a:gd name="T65" fmla="*/ 0 h 753"/>
                    <a:gd name="T66" fmla="*/ 0 w 1913"/>
                    <a:gd name="T67" fmla="*/ 0 h 753"/>
                    <a:gd name="T68" fmla="*/ 0 w 1913"/>
                    <a:gd name="T69" fmla="*/ 0 h 753"/>
                    <a:gd name="T70" fmla="*/ 0 w 1913"/>
                    <a:gd name="T71" fmla="*/ 0 h 753"/>
                    <a:gd name="T72" fmla="*/ 0 w 1913"/>
                    <a:gd name="T73" fmla="*/ 0 h 753"/>
                    <a:gd name="T74" fmla="*/ 0 w 1913"/>
                    <a:gd name="T75" fmla="*/ 0 h 753"/>
                    <a:gd name="T76" fmla="*/ 0 w 1913"/>
                    <a:gd name="T77" fmla="*/ 0 h 753"/>
                    <a:gd name="T78" fmla="*/ 0 w 1913"/>
                    <a:gd name="T79" fmla="*/ 0 h 753"/>
                    <a:gd name="T80" fmla="*/ 0 w 1913"/>
                    <a:gd name="T81" fmla="*/ 0 h 753"/>
                    <a:gd name="T82" fmla="*/ 0 w 1913"/>
                    <a:gd name="T83" fmla="*/ 0 h 753"/>
                    <a:gd name="T84" fmla="*/ 0 w 1913"/>
                    <a:gd name="T85" fmla="*/ 0 h 753"/>
                    <a:gd name="T86" fmla="*/ 0 w 1913"/>
                    <a:gd name="T87" fmla="*/ 0 h 753"/>
                    <a:gd name="T88" fmla="*/ 0 w 1913"/>
                    <a:gd name="T89" fmla="*/ 0 h 753"/>
                    <a:gd name="T90" fmla="*/ 0 w 1913"/>
                    <a:gd name="T91" fmla="*/ 0 h 753"/>
                    <a:gd name="T92" fmla="*/ 0 w 1913"/>
                    <a:gd name="T93" fmla="*/ 0 h 753"/>
                    <a:gd name="T94" fmla="*/ 0 w 1913"/>
                    <a:gd name="T95" fmla="*/ 0 h 753"/>
                    <a:gd name="T96" fmla="*/ 0 w 1913"/>
                    <a:gd name="T97" fmla="*/ 0 h 753"/>
                    <a:gd name="T98" fmla="*/ 0 w 1913"/>
                    <a:gd name="T99" fmla="*/ 0 h 753"/>
                    <a:gd name="T100" fmla="*/ 0 w 1913"/>
                    <a:gd name="T101" fmla="*/ 0 h 753"/>
                    <a:gd name="T102" fmla="*/ 0 w 1913"/>
                    <a:gd name="T103" fmla="*/ 0 h 753"/>
                    <a:gd name="T104" fmla="*/ 0 w 1913"/>
                    <a:gd name="T105" fmla="*/ 0 h 753"/>
                    <a:gd name="T106" fmla="*/ 0 w 1913"/>
                    <a:gd name="T107" fmla="*/ 0 h 753"/>
                    <a:gd name="T108" fmla="*/ 0 w 1913"/>
                    <a:gd name="T109" fmla="*/ 0 h 753"/>
                    <a:gd name="T110" fmla="*/ 0 w 1913"/>
                    <a:gd name="T111" fmla="*/ 0 h 753"/>
                    <a:gd name="T112" fmla="*/ 0 w 1913"/>
                    <a:gd name="T113" fmla="*/ 0 h 753"/>
                    <a:gd name="T114" fmla="*/ 0 w 1913"/>
                    <a:gd name="T115" fmla="*/ 0 h 753"/>
                    <a:gd name="T116" fmla="*/ 0 w 1913"/>
                    <a:gd name="T117" fmla="*/ 0 h 753"/>
                    <a:gd name="T118" fmla="*/ 0 w 1913"/>
                    <a:gd name="T119" fmla="*/ 0 h 753"/>
                    <a:gd name="T120" fmla="*/ 0 w 1913"/>
                    <a:gd name="T121" fmla="*/ 0 h 7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13"/>
                    <a:gd name="T184" fmla="*/ 0 h 753"/>
                    <a:gd name="T185" fmla="*/ 1913 w 1913"/>
                    <a:gd name="T186" fmla="*/ 753 h 7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13" h="753">
                      <a:moveTo>
                        <a:pt x="145" y="154"/>
                      </a:moveTo>
                      <a:lnTo>
                        <a:pt x="188" y="164"/>
                      </a:lnTo>
                      <a:lnTo>
                        <a:pt x="247" y="175"/>
                      </a:lnTo>
                      <a:lnTo>
                        <a:pt x="316" y="183"/>
                      </a:lnTo>
                      <a:lnTo>
                        <a:pt x="391" y="192"/>
                      </a:lnTo>
                      <a:lnTo>
                        <a:pt x="465" y="200"/>
                      </a:lnTo>
                      <a:lnTo>
                        <a:pt x="537" y="209"/>
                      </a:lnTo>
                      <a:lnTo>
                        <a:pt x="601" y="221"/>
                      </a:lnTo>
                      <a:lnTo>
                        <a:pt x="653" y="235"/>
                      </a:lnTo>
                      <a:lnTo>
                        <a:pt x="688" y="251"/>
                      </a:lnTo>
                      <a:lnTo>
                        <a:pt x="700" y="270"/>
                      </a:lnTo>
                      <a:lnTo>
                        <a:pt x="698" y="276"/>
                      </a:lnTo>
                      <a:lnTo>
                        <a:pt x="696" y="283"/>
                      </a:lnTo>
                      <a:lnTo>
                        <a:pt x="691" y="292"/>
                      </a:lnTo>
                      <a:lnTo>
                        <a:pt x="684" y="299"/>
                      </a:lnTo>
                      <a:lnTo>
                        <a:pt x="674" y="306"/>
                      </a:lnTo>
                      <a:lnTo>
                        <a:pt x="660" y="315"/>
                      </a:lnTo>
                      <a:lnTo>
                        <a:pt x="643" y="321"/>
                      </a:lnTo>
                      <a:lnTo>
                        <a:pt x="620" y="330"/>
                      </a:lnTo>
                      <a:lnTo>
                        <a:pt x="594" y="337"/>
                      </a:lnTo>
                      <a:lnTo>
                        <a:pt x="563" y="344"/>
                      </a:lnTo>
                      <a:lnTo>
                        <a:pt x="544" y="349"/>
                      </a:lnTo>
                      <a:lnTo>
                        <a:pt x="532" y="356"/>
                      </a:lnTo>
                      <a:lnTo>
                        <a:pt x="522" y="365"/>
                      </a:lnTo>
                      <a:lnTo>
                        <a:pt x="517" y="373"/>
                      </a:lnTo>
                      <a:lnTo>
                        <a:pt x="517" y="384"/>
                      </a:lnTo>
                      <a:lnTo>
                        <a:pt x="520" y="392"/>
                      </a:lnTo>
                      <a:lnTo>
                        <a:pt x="529" y="403"/>
                      </a:lnTo>
                      <a:lnTo>
                        <a:pt x="541" y="413"/>
                      </a:lnTo>
                      <a:lnTo>
                        <a:pt x="558" y="422"/>
                      </a:lnTo>
                      <a:lnTo>
                        <a:pt x="579" y="430"/>
                      </a:lnTo>
                      <a:lnTo>
                        <a:pt x="591" y="434"/>
                      </a:lnTo>
                      <a:lnTo>
                        <a:pt x="607" y="437"/>
                      </a:lnTo>
                      <a:lnTo>
                        <a:pt x="626" y="442"/>
                      </a:lnTo>
                      <a:lnTo>
                        <a:pt x="648" y="446"/>
                      </a:lnTo>
                      <a:lnTo>
                        <a:pt x="672" y="449"/>
                      </a:lnTo>
                      <a:lnTo>
                        <a:pt x="700" y="451"/>
                      </a:lnTo>
                      <a:lnTo>
                        <a:pt x="728" y="454"/>
                      </a:lnTo>
                      <a:lnTo>
                        <a:pt x="757" y="454"/>
                      </a:lnTo>
                      <a:lnTo>
                        <a:pt x="788" y="456"/>
                      </a:lnTo>
                      <a:lnTo>
                        <a:pt x="821" y="454"/>
                      </a:lnTo>
                      <a:lnTo>
                        <a:pt x="878" y="451"/>
                      </a:lnTo>
                      <a:lnTo>
                        <a:pt x="933" y="449"/>
                      </a:lnTo>
                      <a:lnTo>
                        <a:pt x="982" y="446"/>
                      </a:lnTo>
                      <a:lnTo>
                        <a:pt x="1025" y="444"/>
                      </a:lnTo>
                      <a:lnTo>
                        <a:pt x="1059" y="444"/>
                      </a:lnTo>
                      <a:lnTo>
                        <a:pt x="1083" y="448"/>
                      </a:lnTo>
                      <a:lnTo>
                        <a:pt x="1096" y="453"/>
                      </a:lnTo>
                      <a:lnTo>
                        <a:pt x="1096" y="463"/>
                      </a:lnTo>
                      <a:lnTo>
                        <a:pt x="1078" y="477"/>
                      </a:lnTo>
                      <a:lnTo>
                        <a:pt x="1045" y="494"/>
                      </a:lnTo>
                      <a:lnTo>
                        <a:pt x="1009" y="510"/>
                      </a:lnTo>
                      <a:lnTo>
                        <a:pt x="956" y="532"/>
                      </a:lnTo>
                      <a:lnTo>
                        <a:pt x="893" y="560"/>
                      </a:lnTo>
                      <a:lnTo>
                        <a:pt x="833" y="589"/>
                      </a:lnTo>
                      <a:lnTo>
                        <a:pt x="785" y="622"/>
                      </a:lnTo>
                      <a:lnTo>
                        <a:pt x="759" y="653"/>
                      </a:lnTo>
                      <a:lnTo>
                        <a:pt x="764" y="684"/>
                      </a:lnTo>
                      <a:lnTo>
                        <a:pt x="810" y="712"/>
                      </a:lnTo>
                      <a:lnTo>
                        <a:pt x="911" y="736"/>
                      </a:lnTo>
                      <a:lnTo>
                        <a:pt x="1073" y="753"/>
                      </a:lnTo>
                      <a:lnTo>
                        <a:pt x="1121" y="753"/>
                      </a:lnTo>
                      <a:lnTo>
                        <a:pt x="1168" y="750"/>
                      </a:lnTo>
                      <a:lnTo>
                        <a:pt x="1213" y="743"/>
                      </a:lnTo>
                      <a:lnTo>
                        <a:pt x="1256" y="733"/>
                      </a:lnTo>
                      <a:lnTo>
                        <a:pt x="1294" y="722"/>
                      </a:lnTo>
                      <a:lnTo>
                        <a:pt x="1331" y="710"/>
                      </a:lnTo>
                      <a:lnTo>
                        <a:pt x="1363" y="700"/>
                      </a:lnTo>
                      <a:lnTo>
                        <a:pt x="1393" y="691"/>
                      </a:lnTo>
                      <a:lnTo>
                        <a:pt x="1417" y="684"/>
                      </a:lnTo>
                      <a:lnTo>
                        <a:pt x="1438" y="683"/>
                      </a:lnTo>
                      <a:lnTo>
                        <a:pt x="1593" y="677"/>
                      </a:lnTo>
                      <a:lnTo>
                        <a:pt x="1716" y="667"/>
                      </a:lnTo>
                      <a:lnTo>
                        <a:pt x="1807" y="651"/>
                      </a:lnTo>
                      <a:lnTo>
                        <a:pt x="1870" y="631"/>
                      </a:lnTo>
                      <a:lnTo>
                        <a:pt x="1904" y="607"/>
                      </a:lnTo>
                      <a:lnTo>
                        <a:pt x="1913" y="581"/>
                      </a:lnTo>
                      <a:lnTo>
                        <a:pt x="1901" y="553"/>
                      </a:lnTo>
                      <a:lnTo>
                        <a:pt x="1866" y="527"/>
                      </a:lnTo>
                      <a:lnTo>
                        <a:pt x="1813" y="503"/>
                      </a:lnTo>
                      <a:lnTo>
                        <a:pt x="1744" y="480"/>
                      </a:lnTo>
                      <a:lnTo>
                        <a:pt x="1661" y="456"/>
                      </a:lnTo>
                      <a:lnTo>
                        <a:pt x="1588" y="429"/>
                      </a:lnTo>
                      <a:lnTo>
                        <a:pt x="1526" y="397"/>
                      </a:lnTo>
                      <a:lnTo>
                        <a:pt x="1474" y="366"/>
                      </a:lnTo>
                      <a:lnTo>
                        <a:pt x="1434" y="334"/>
                      </a:lnTo>
                      <a:lnTo>
                        <a:pt x="1408" y="304"/>
                      </a:lnTo>
                      <a:lnTo>
                        <a:pt x="1396" y="276"/>
                      </a:lnTo>
                      <a:lnTo>
                        <a:pt x="1400" y="254"/>
                      </a:lnTo>
                      <a:lnTo>
                        <a:pt x="1419" y="237"/>
                      </a:lnTo>
                      <a:lnTo>
                        <a:pt x="1453" y="228"/>
                      </a:lnTo>
                      <a:lnTo>
                        <a:pt x="1496" y="218"/>
                      </a:lnTo>
                      <a:lnTo>
                        <a:pt x="1538" y="202"/>
                      </a:lnTo>
                      <a:lnTo>
                        <a:pt x="1567" y="180"/>
                      </a:lnTo>
                      <a:lnTo>
                        <a:pt x="1579" y="154"/>
                      </a:lnTo>
                      <a:lnTo>
                        <a:pt x="1569" y="126"/>
                      </a:lnTo>
                      <a:lnTo>
                        <a:pt x="1526" y="97"/>
                      </a:lnTo>
                      <a:lnTo>
                        <a:pt x="1446" y="69"/>
                      </a:lnTo>
                      <a:lnTo>
                        <a:pt x="1320" y="45"/>
                      </a:lnTo>
                      <a:lnTo>
                        <a:pt x="1144" y="24"/>
                      </a:lnTo>
                      <a:lnTo>
                        <a:pt x="911" y="10"/>
                      </a:lnTo>
                      <a:lnTo>
                        <a:pt x="695" y="3"/>
                      </a:lnTo>
                      <a:lnTo>
                        <a:pt x="505" y="0"/>
                      </a:lnTo>
                      <a:lnTo>
                        <a:pt x="340" y="2"/>
                      </a:lnTo>
                      <a:lnTo>
                        <a:pt x="206" y="9"/>
                      </a:lnTo>
                      <a:lnTo>
                        <a:pt x="102" y="21"/>
                      </a:lnTo>
                      <a:lnTo>
                        <a:pt x="33" y="36"/>
                      </a:lnTo>
                      <a:lnTo>
                        <a:pt x="0" y="57"/>
                      </a:lnTo>
                      <a:lnTo>
                        <a:pt x="7" y="85"/>
                      </a:lnTo>
                      <a:lnTo>
                        <a:pt x="54" y="116"/>
                      </a:lnTo>
                      <a:lnTo>
                        <a:pt x="145" y="154"/>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13" name="Freeform 31"/>
                <p:cNvSpPr>
                  <a:spLocks/>
                </p:cNvSpPr>
                <p:nvPr/>
              </p:nvSpPr>
              <p:spPr bwMode="auto">
                <a:xfrm>
                  <a:off x="3121" y="2484"/>
                  <a:ext cx="956" cy="376"/>
                </a:xfrm>
                <a:custGeom>
                  <a:avLst/>
                  <a:gdLst>
                    <a:gd name="T0" fmla="*/ 0 w 1913"/>
                    <a:gd name="T1" fmla="*/ 0 h 753"/>
                    <a:gd name="T2" fmla="*/ 0 w 1913"/>
                    <a:gd name="T3" fmla="*/ 0 h 753"/>
                    <a:gd name="T4" fmla="*/ 0 w 1913"/>
                    <a:gd name="T5" fmla="*/ 0 h 753"/>
                    <a:gd name="T6" fmla="*/ 0 w 1913"/>
                    <a:gd name="T7" fmla="*/ 0 h 753"/>
                    <a:gd name="T8" fmla="*/ 0 w 1913"/>
                    <a:gd name="T9" fmla="*/ 0 h 753"/>
                    <a:gd name="T10" fmla="*/ 0 w 1913"/>
                    <a:gd name="T11" fmla="*/ 0 h 753"/>
                    <a:gd name="T12" fmla="*/ 0 w 1913"/>
                    <a:gd name="T13" fmla="*/ 0 h 753"/>
                    <a:gd name="T14" fmla="*/ 0 w 1913"/>
                    <a:gd name="T15" fmla="*/ 0 h 753"/>
                    <a:gd name="T16" fmla="*/ 0 w 1913"/>
                    <a:gd name="T17" fmla="*/ 0 h 753"/>
                    <a:gd name="T18" fmla="*/ 0 w 1913"/>
                    <a:gd name="T19" fmla="*/ 0 h 753"/>
                    <a:gd name="T20" fmla="*/ 0 w 1913"/>
                    <a:gd name="T21" fmla="*/ 0 h 753"/>
                    <a:gd name="T22" fmla="*/ 0 w 1913"/>
                    <a:gd name="T23" fmla="*/ 0 h 753"/>
                    <a:gd name="T24" fmla="*/ 0 w 1913"/>
                    <a:gd name="T25" fmla="*/ 0 h 753"/>
                    <a:gd name="T26" fmla="*/ 0 w 1913"/>
                    <a:gd name="T27" fmla="*/ 0 h 753"/>
                    <a:gd name="T28" fmla="*/ 0 w 1913"/>
                    <a:gd name="T29" fmla="*/ 0 h 753"/>
                    <a:gd name="T30" fmla="*/ 0 w 1913"/>
                    <a:gd name="T31" fmla="*/ 0 h 753"/>
                    <a:gd name="T32" fmla="*/ 0 w 1913"/>
                    <a:gd name="T33" fmla="*/ 0 h 753"/>
                    <a:gd name="T34" fmla="*/ 0 w 1913"/>
                    <a:gd name="T35" fmla="*/ 0 h 753"/>
                    <a:gd name="T36" fmla="*/ 0 w 1913"/>
                    <a:gd name="T37" fmla="*/ 0 h 753"/>
                    <a:gd name="T38" fmla="*/ 0 w 1913"/>
                    <a:gd name="T39" fmla="*/ 0 h 753"/>
                    <a:gd name="T40" fmla="*/ 0 w 1913"/>
                    <a:gd name="T41" fmla="*/ 0 h 753"/>
                    <a:gd name="T42" fmla="*/ 0 w 1913"/>
                    <a:gd name="T43" fmla="*/ 0 h 753"/>
                    <a:gd name="T44" fmla="*/ 0 w 1913"/>
                    <a:gd name="T45" fmla="*/ 0 h 753"/>
                    <a:gd name="T46" fmla="*/ 0 w 1913"/>
                    <a:gd name="T47" fmla="*/ 0 h 753"/>
                    <a:gd name="T48" fmla="*/ 0 w 1913"/>
                    <a:gd name="T49" fmla="*/ 0 h 753"/>
                    <a:gd name="T50" fmla="*/ 0 w 1913"/>
                    <a:gd name="T51" fmla="*/ 0 h 753"/>
                    <a:gd name="T52" fmla="*/ 0 w 1913"/>
                    <a:gd name="T53" fmla="*/ 0 h 753"/>
                    <a:gd name="T54" fmla="*/ 0 w 1913"/>
                    <a:gd name="T55" fmla="*/ 0 h 753"/>
                    <a:gd name="T56" fmla="*/ 0 w 1913"/>
                    <a:gd name="T57" fmla="*/ 0 h 753"/>
                    <a:gd name="T58" fmla="*/ 0 w 1913"/>
                    <a:gd name="T59" fmla="*/ 0 h 753"/>
                    <a:gd name="T60" fmla="*/ 0 w 1913"/>
                    <a:gd name="T61" fmla="*/ 0 h 753"/>
                    <a:gd name="T62" fmla="*/ 0 w 1913"/>
                    <a:gd name="T63" fmla="*/ 0 h 753"/>
                    <a:gd name="T64" fmla="*/ 0 w 1913"/>
                    <a:gd name="T65" fmla="*/ 0 h 753"/>
                    <a:gd name="T66" fmla="*/ 0 w 1913"/>
                    <a:gd name="T67" fmla="*/ 0 h 753"/>
                    <a:gd name="T68" fmla="*/ 0 w 1913"/>
                    <a:gd name="T69" fmla="*/ 0 h 753"/>
                    <a:gd name="T70" fmla="*/ 0 w 1913"/>
                    <a:gd name="T71" fmla="*/ 0 h 753"/>
                    <a:gd name="T72" fmla="*/ 0 w 1913"/>
                    <a:gd name="T73" fmla="*/ 0 h 753"/>
                    <a:gd name="T74" fmla="*/ 0 w 1913"/>
                    <a:gd name="T75" fmla="*/ 0 h 753"/>
                    <a:gd name="T76" fmla="*/ 0 w 1913"/>
                    <a:gd name="T77" fmla="*/ 0 h 753"/>
                    <a:gd name="T78" fmla="*/ 0 w 1913"/>
                    <a:gd name="T79" fmla="*/ 0 h 753"/>
                    <a:gd name="T80" fmla="*/ 0 w 1913"/>
                    <a:gd name="T81" fmla="*/ 0 h 753"/>
                    <a:gd name="T82" fmla="*/ 0 w 1913"/>
                    <a:gd name="T83" fmla="*/ 0 h 753"/>
                    <a:gd name="T84" fmla="*/ 0 w 1913"/>
                    <a:gd name="T85" fmla="*/ 0 h 753"/>
                    <a:gd name="T86" fmla="*/ 0 w 1913"/>
                    <a:gd name="T87" fmla="*/ 0 h 753"/>
                    <a:gd name="T88" fmla="*/ 0 w 1913"/>
                    <a:gd name="T89" fmla="*/ 0 h 753"/>
                    <a:gd name="T90" fmla="*/ 0 w 1913"/>
                    <a:gd name="T91" fmla="*/ 0 h 753"/>
                    <a:gd name="T92" fmla="*/ 0 w 1913"/>
                    <a:gd name="T93" fmla="*/ 0 h 753"/>
                    <a:gd name="T94" fmla="*/ 0 w 1913"/>
                    <a:gd name="T95" fmla="*/ 0 h 753"/>
                    <a:gd name="T96" fmla="*/ 0 w 1913"/>
                    <a:gd name="T97" fmla="*/ 0 h 753"/>
                    <a:gd name="T98" fmla="*/ 0 w 1913"/>
                    <a:gd name="T99" fmla="*/ 0 h 753"/>
                    <a:gd name="T100" fmla="*/ 0 w 1913"/>
                    <a:gd name="T101" fmla="*/ 0 h 753"/>
                    <a:gd name="T102" fmla="*/ 0 w 1913"/>
                    <a:gd name="T103" fmla="*/ 0 h 753"/>
                    <a:gd name="T104" fmla="*/ 0 w 1913"/>
                    <a:gd name="T105" fmla="*/ 0 h 753"/>
                    <a:gd name="T106" fmla="*/ 0 w 1913"/>
                    <a:gd name="T107" fmla="*/ 0 h 753"/>
                    <a:gd name="T108" fmla="*/ 0 w 1913"/>
                    <a:gd name="T109" fmla="*/ 0 h 753"/>
                    <a:gd name="T110" fmla="*/ 0 w 1913"/>
                    <a:gd name="T111" fmla="*/ 0 h 753"/>
                    <a:gd name="T112" fmla="*/ 0 w 1913"/>
                    <a:gd name="T113" fmla="*/ 0 h 753"/>
                    <a:gd name="T114" fmla="*/ 0 w 1913"/>
                    <a:gd name="T115" fmla="*/ 0 h 753"/>
                    <a:gd name="T116" fmla="*/ 0 w 1913"/>
                    <a:gd name="T117" fmla="*/ 0 h 753"/>
                    <a:gd name="T118" fmla="*/ 0 w 1913"/>
                    <a:gd name="T119" fmla="*/ 0 h 753"/>
                    <a:gd name="T120" fmla="*/ 0 w 1913"/>
                    <a:gd name="T121" fmla="*/ 0 h 7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13"/>
                    <a:gd name="T184" fmla="*/ 0 h 753"/>
                    <a:gd name="T185" fmla="*/ 1913 w 1913"/>
                    <a:gd name="T186" fmla="*/ 753 h 7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13" h="753">
                      <a:moveTo>
                        <a:pt x="145" y="154"/>
                      </a:moveTo>
                      <a:lnTo>
                        <a:pt x="188" y="164"/>
                      </a:lnTo>
                      <a:lnTo>
                        <a:pt x="247" y="175"/>
                      </a:lnTo>
                      <a:lnTo>
                        <a:pt x="316" y="183"/>
                      </a:lnTo>
                      <a:lnTo>
                        <a:pt x="391" y="192"/>
                      </a:lnTo>
                      <a:lnTo>
                        <a:pt x="465" y="200"/>
                      </a:lnTo>
                      <a:lnTo>
                        <a:pt x="537" y="209"/>
                      </a:lnTo>
                      <a:lnTo>
                        <a:pt x="601" y="221"/>
                      </a:lnTo>
                      <a:lnTo>
                        <a:pt x="653" y="235"/>
                      </a:lnTo>
                      <a:lnTo>
                        <a:pt x="688" y="251"/>
                      </a:lnTo>
                      <a:lnTo>
                        <a:pt x="700" y="270"/>
                      </a:lnTo>
                      <a:lnTo>
                        <a:pt x="698" y="276"/>
                      </a:lnTo>
                      <a:lnTo>
                        <a:pt x="696" y="283"/>
                      </a:lnTo>
                      <a:lnTo>
                        <a:pt x="691" y="292"/>
                      </a:lnTo>
                      <a:lnTo>
                        <a:pt x="684" y="299"/>
                      </a:lnTo>
                      <a:lnTo>
                        <a:pt x="674" y="306"/>
                      </a:lnTo>
                      <a:lnTo>
                        <a:pt x="660" y="315"/>
                      </a:lnTo>
                      <a:lnTo>
                        <a:pt x="643" y="321"/>
                      </a:lnTo>
                      <a:lnTo>
                        <a:pt x="620" y="330"/>
                      </a:lnTo>
                      <a:lnTo>
                        <a:pt x="594" y="337"/>
                      </a:lnTo>
                      <a:lnTo>
                        <a:pt x="563" y="344"/>
                      </a:lnTo>
                      <a:lnTo>
                        <a:pt x="544" y="349"/>
                      </a:lnTo>
                      <a:lnTo>
                        <a:pt x="532" y="356"/>
                      </a:lnTo>
                      <a:lnTo>
                        <a:pt x="522" y="365"/>
                      </a:lnTo>
                      <a:lnTo>
                        <a:pt x="517" y="373"/>
                      </a:lnTo>
                      <a:lnTo>
                        <a:pt x="517" y="384"/>
                      </a:lnTo>
                      <a:lnTo>
                        <a:pt x="520" y="392"/>
                      </a:lnTo>
                      <a:lnTo>
                        <a:pt x="529" y="403"/>
                      </a:lnTo>
                      <a:lnTo>
                        <a:pt x="541" y="413"/>
                      </a:lnTo>
                      <a:lnTo>
                        <a:pt x="558" y="422"/>
                      </a:lnTo>
                      <a:lnTo>
                        <a:pt x="579" y="430"/>
                      </a:lnTo>
                      <a:lnTo>
                        <a:pt x="591" y="434"/>
                      </a:lnTo>
                      <a:lnTo>
                        <a:pt x="607" y="437"/>
                      </a:lnTo>
                      <a:lnTo>
                        <a:pt x="626" y="442"/>
                      </a:lnTo>
                      <a:lnTo>
                        <a:pt x="648" y="446"/>
                      </a:lnTo>
                      <a:lnTo>
                        <a:pt x="672" y="449"/>
                      </a:lnTo>
                      <a:lnTo>
                        <a:pt x="700" y="451"/>
                      </a:lnTo>
                      <a:lnTo>
                        <a:pt x="728" y="454"/>
                      </a:lnTo>
                      <a:lnTo>
                        <a:pt x="757" y="454"/>
                      </a:lnTo>
                      <a:lnTo>
                        <a:pt x="788" y="456"/>
                      </a:lnTo>
                      <a:lnTo>
                        <a:pt x="821" y="454"/>
                      </a:lnTo>
                      <a:lnTo>
                        <a:pt x="878" y="451"/>
                      </a:lnTo>
                      <a:lnTo>
                        <a:pt x="933" y="449"/>
                      </a:lnTo>
                      <a:lnTo>
                        <a:pt x="982" y="446"/>
                      </a:lnTo>
                      <a:lnTo>
                        <a:pt x="1025" y="444"/>
                      </a:lnTo>
                      <a:lnTo>
                        <a:pt x="1059" y="444"/>
                      </a:lnTo>
                      <a:lnTo>
                        <a:pt x="1083" y="448"/>
                      </a:lnTo>
                      <a:lnTo>
                        <a:pt x="1096" y="453"/>
                      </a:lnTo>
                      <a:lnTo>
                        <a:pt x="1096" y="463"/>
                      </a:lnTo>
                      <a:lnTo>
                        <a:pt x="1078" y="477"/>
                      </a:lnTo>
                      <a:lnTo>
                        <a:pt x="1045" y="494"/>
                      </a:lnTo>
                      <a:lnTo>
                        <a:pt x="1009" y="510"/>
                      </a:lnTo>
                      <a:lnTo>
                        <a:pt x="956" y="532"/>
                      </a:lnTo>
                      <a:lnTo>
                        <a:pt x="893" y="560"/>
                      </a:lnTo>
                      <a:lnTo>
                        <a:pt x="833" y="589"/>
                      </a:lnTo>
                      <a:lnTo>
                        <a:pt x="785" y="622"/>
                      </a:lnTo>
                      <a:lnTo>
                        <a:pt x="759" y="653"/>
                      </a:lnTo>
                      <a:lnTo>
                        <a:pt x="764" y="684"/>
                      </a:lnTo>
                      <a:lnTo>
                        <a:pt x="810" y="712"/>
                      </a:lnTo>
                      <a:lnTo>
                        <a:pt x="911" y="736"/>
                      </a:lnTo>
                      <a:lnTo>
                        <a:pt x="1073" y="753"/>
                      </a:lnTo>
                      <a:lnTo>
                        <a:pt x="1121" y="753"/>
                      </a:lnTo>
                      <a:lnTo>
                        <a:pt x="1168" y="750"/>
                      </a:lnTo>
                      <a:lnTo>
                        <a:pt x="1213" y="743"/>
                      </a:lnTo>
                      <a:lnTo>
                        <a:pt x="1256" y="733"/>
                      </a:lnTo>
                      <a:lnTo>
                        <a:pt x="1294" y="722"/>
                      </a:lnTo>
                      <a:lnTo>
                        <a:pt x="1331" y="710"/>
                      </a:lnTo>
                      <a:lnTo>
                        <a:pt x="1363" y="700"/>
                      </a:lnTo>
                      <a:lnTo>
                        <a:pt x="1393" y="691"/>
                      </a:lnTo>
                      <a:lnTo>
                        <a:pt x="1417" y="684"/>
                      </a:lnTo>
                      <a:lnTo>
                        <a:pt x="1438" y="683"/>
                      </a:lnTo>
                      <a:lnTo>
                        <a:pt x="1593" y="677"/>
                      </a:lnTo>
                      <a:lnTo>
                        <a:pt x="1716" y="667"/>
                      </a:lnTo>
                      <a:lnTo>
                        <a:pt x="1807" y="651"/>
                      </a:lnTo>
                      <a:lnTo>
                        <a:pt x="1870" y="631"/>
                      </a:lnTo>
                      <a:lnTo>
                        <a:pt x="1904" y="607"/>
                      </a:lnTo>
                      <a:lnTo>
                        <a:pt x="1913" y="581"/>
                      </a:lnTo>
                      <a:lnTo>
                        <a:pt x="1901" y="553"/>
                      </a:lnTo>
                      <a:lnTo>
                        <a:pt x="1866" y="527"/>
                      </a:lnTo>
                      <a:lnTo>
                        <a:pt x="1813" y="503"/>
                      </a:lnTo>
                      <a:lnTo>
                        <a:pt x="1744" y="480"/>
                      </a:lnTo>
                      <a:lnTo>
                        <a:pt x="1661" y="456"/>
                      </a:lnTo>
                      <a:lnTo>
                        <a:pt x="1588" y="429"/>
                      </a:lnTo>
                      <a:lnTo>
                        <a:pt x="1526" y="397"/>
                      </a:lnTo>
                      <a:lnTo>
                        <a:pt x="1474" y="366"/>
                      </a:lnTo>
                      <a:lnTo>
                        <a:pt x="1434" y="334"/>
                      </a:lnTo>
                      <a:lnTo>
                        <a:pt x="1408" y="304"/>
                      </a:lnTo>
                      <a:lnTo>
                        <a:pt x="1396" y="276"/>
                      </a:lnTo>
                      <a:lnTo>
                        <a:pt x="1400" y="254"/>
                      </a:lnTo>
                      <a:lnTo>
                        <a:pt x="1419" y="237"/>
                      </a:lnTo>
                      <a:lnTo>
                        <a:pt x="1453" y="228"/>
                      </a:lnTo>
                      <a:lnTo>
                        <a:pt x="1496" y="218"/>
                      </a:lnTo>
                      <a:lnTo>
                        <a:pt x="1538" y="202"/>
                      </a:lnTo>
                      <a:lnTo>
                        <a:pt x="1567" y="180"/>
                      </a:lnTo>
                      <a:lnTo>
                        <a:pt x="1579" y="154"/>
                      </a:lnTo>
                      <a:lnTo>
                        <a:pt x="1569" y="126"/>
                      </a:lnTo>
                      <a:lnTo>
                        <a:pt x="1526" y="97"/>
                      </a:lnTo>
                      <a:lnTo>
                        <a:pt x="1446" y="69"/>
                      </a:lnTo>
                      <a:lnTo>
                        <a:pt x="1320" y="45"/>
                      </a:lnTo>
                      <a:lnTo>
                        <a:pt x="1144" y="24"/>
                      </a:lnTo>
                      <a:lnTo>
                        <a:pt x="911" y="10"/>
                      </a:lnTo>
                      <a:lnTo>
                        <a:pt x="695" y="3"/>
                      </a:lnTo>
                      <a:lnTo>
                        <a:pt x="505" y="0"/>
                      </a:lnTo>
                      <a:lnTo>
                        <a:pt x="340" y="2"/>
                      </a:lnTo>
                      <a:lnTo>
                        <a:pt x="206" y="9"/>
                      </a:lnTo>
                      <a:lnTo>
                        <a:pt x="102" y="21"/>
                      </a:lnTo>
                      <a:lnTo>
                        <a:pt x="33" y="36"/>
                      </a:lnTo>
                      <a:lnTo>
                        <a:pt x="0" y="57"/>
                      </a:lnTo>
                      <a:lnTo>
                        <a:pt x="7" y="85"/>
                      </a:lnTo>
                      <a:lnTo>
                        <a:pt x="54" y="116"/>
                      </a:lnTo>
                      <a:lnTo>
                        <a:pt x="145" y="154"/>
                      </a:lnTo>
                    </a:path>
                  </a:pathLst>
                </a:custGeom>
                <a:noFill/>
                <a:ln w="4763">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14" name="Freeform 32"/>
                <p:cNvSpPr>
                  <a:spLocks/>
                </p:cNvSpPr>
                <p:nvPr/>
              </p:nvSpPr>
              <p:spPr bwMode="auto">
                <a:xfrm>
                  <a:off x="2655" y="2692"/>
                  <a:ext cx="743" cy="799"/>
                </a:xfrm>
                <a:custGeom>
                  <a:avLst/>
                  <a:gdLst>
                    <a:gd name="T0" fmla="*/ 1 w 1486"/>
                    <a:gd name="T1" fmla="*/ 0 h 1599"/>
                    <a:gd name="T2" fmla="*/ 1 w 1486"/>
                    <a:gd name="T3" fmla="*/ 0 h 1599"/>
                    <a:gd name="T4" fmla="*/ 1 w 1486"/>
                    <a:gd name="T5" fmla="*/ 0 h 1599"/>
                    <a:gd name="T6" fmla="*/ 1 w 1486"/>
                    <a:gd name="T7" fmla="*/ 0 h 1599"/>
                    <a:gd name="T8" fmla="*/ 1 w 1486"/>
                    <a:gd name="T9" fmla="*/ 0 h 1599"/>
                    <a:gd name="T10" fmla="*/ 1 w 1486"/>
                    <a:gd name="T11" fmla="*/ 0 h 1599"/>
                    <a:gd name="T12" fmla="*/ 1 w 1486"/>
                    <a:gd name="T13" fmla="*/ 0 h 1599"/>
                    <a:gd name="T14" fmla="*/ 1 w 1486"/>
                    <a:gd name="T15" fmla="*/ 0 h 1599"/>
                    <a:gd name="T16" fmla="*/ 1 w 1486"/>
                    <a:gd name="T17" fmla="*/ 0 h 1599"/>
                    <a:gd name="T18" fmla="*/ 1 w 1486"/>
                    <a:gd name="T19" fmla="*/ 0 h 1599"/>
                    <a:gd name="T20" fmla="*/ 1 w 1486"/>
                    <a:gd name="T21" fmla="*/ 0 h 1599"/>
                    <a:gd name="T22" fmla="*/ 1 w 1486"/>
                    <a:gd name="T23" fmla="*/ 0 h 1599"/>
                    <a:gd name="T24" fmla="*/ 1 w 1486"/>
                    <a:gd name="T25" fmla="*/ 0 h 1599"/>
                    <a:gd name="T26" fmla="*/ 1 w 1486"/>
                    <a:gd name="T27" fmla="*/ 0 h 1599"/>
                    <a:gd name="T28" fmla="*/ 1 w 1486"/>
                    <a:gd name="T29" fmla="*/ 0 h 1599"/>
                    <a:gd name="T30" fmla="*/ 1 w 1486"/>
                    <a:gd name="T31" fmla="*/ 0 h 1599"/>
                    <a:gd name="T32" fmla="*/ 1 w 1486"/>
                    <a:gd name="T33" fmla="*/ 0 h 1599"/>
                    <a:gd name="T34" fmla="*/ 1 w 1486"/>
                    <a:gd name="T35" fmla="*/ 0 h 1599"/>
                    <a:gd name="T36" fmla="*/ 1 w 1486"/>
                    <a:gd name="T37" fmla="*/ 0 h 1599"/>
                    <a:gd name="T38" fmla="*/ 1 w 1486"/>
                    <a:gd name="T39" fmla="*/ 0 h 1599"/>
                    <a:gd name="T40" fmla="*/ 1 w 1486"/>
                    <a:gd name="T41" fmla="*/ 0 h 1599"/>
                    <a:gd name="T42" fmla="*/ 1 w 1486"/>
                    <a:gd name="T43" fmla="*/ 0 h 1599"/>
                    <a:gd name="T44" fmla="*/ 1 w 1486"/>
                    <a:gd name="T45" fmla="*/ 0 h 1599"/>
                    <a:gd name="T46" fmla="*/ 1 w 1486"/>
                    <a:gd name="T47" fmla="*/ 0 h 1599"/>
                    <a:gd name="T48" fmla="*/ 1 w 1486"/>
                    <a:gd name="T49" fmla="*/ 0 h 1599"/>
                    <a:gd name="T50" fmla="*/ 1 w 1486"/>
                    <a:gd name="T51" fmla="*/ 0 h 1599"/>
                    <a:gd name="T52" fmla="*/ 1 w 1486"/>
                    <a:gd name="T53" fmla="*/ 0 h 1599"/>
                    <a:gd name="T54" fmla="*/ 1 w 1486"/>
                    <a:gd name="T55" fmla="*/ 0 h 1599"/>
                    <a:gd name="T56" fmla="*/ 1 w 1486"/>
                    <a:gd name="T57" fmla="*/ 0 h 1599"/>
                    <a:gd name="T58" fmla="*/ 1 w 1486"/>
                    <a:gd name="T59" fmla="*/ 0 h 1599"/>
                    <a:gd name="T60" fmla="*/ 1 w 1486"/>
                    <a:gd name="T61" fmla="*/ 0 h 1599"/>
                    <a:gd name="T62" fmla="*/ 1 w 1486"/>
                    <a:gd name="T63" fmla="*/ 0 h 1599"/>
                    <a:gd name="T64" fmla="*/ 1 w 1486"/>
                    <a:gd name="T65" fmla="*/ 0 h 1599"/>
                    <a:gd name="T66" fmla="*/ 1 w 1486"/>
                    <a:gd name="T67" fmla="*/ 0 h 1599"/>
                    <a:gd name="T68" fmla="*/ 1 w 1486"/>
                    <a:gd name="T69" fmla="*/ 0 h 1599"/>
                    <a:gd name="T70" fmla="*/ 1 w 1486"/>
                    <a:gd name="T71" fmla="*/ 0 h 1599"/>
                    <a:gd name="T72" fmla="*/ 1 w 1486"/>
                    <a:gd name="T73" fmla="*/ 0 h 1599"/>
                    <a:gd name="T74" fmla="*/ 1 w 1486"/>
                    <a:gd name="T75" fmla="*/ 0 h 1599"/>
                    <a:gd name="T76" fmla="*/ 1 w 1486"/>
                    <a:gd name="T77" fmla="*/ 0 h 1599"/>
                    <a:gd name="T78" fmla="*/ 1 w 1486"/>
                    <a:gd name="T79" fmla="*/ 0 h 1599"/>
                    <a:gd name="T80" fmla="*/ 1 w 1486"/>
                    <a:gd name="T81" fmla="*/ 0 h 1599"/>
                    <a:gd name="T82" fmla="*/ 1 w 1486"/>
                    <a:gd name="T83" fmla="*/ 0 h 1599"/>
                    <a:gd name="T84" fmla="*/ 1 w 1486"/>
                    <a:gd name="T85" fmla="*/ 0 h 1599"/>
                    <a:gd name="T86" fmla="*/ 1 w 1486"/>
                    <a:gd name="T87" fmla="*/ 0 h 15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6"/>
                    <a:gd name="T133" fmla="*/ 0 h 1599"/>
                    <a:gd name="T134" fmla="*/ 1486 w 1486"/>
                    <a:gd name="T135" fmla="*/ 1599 h 15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6" h="1599">
                      <a:moveTo>
                        <a:pt x="1139" y="1599"/>
                      </a:moveTo>
                      <a:lnTo>
                        <a:pt x="1134" y="1592"/>
                      </a:lnTo>
                      <a:lnTo>
                        <a:pt x="1118" y="1571"/>
                      </a:lnTo>
                      <a:lnTo>
                        <a:pt x="1096" y="1540"/>
                      </a:lnTo>
                      <a:lnTo>
                        <a:pt x="1066" y="1502"/>
                      </a:lnTo>
                      <a:lnTo>
                        <a:pt x="1035" y="1462"/>
                      </a:lnTo>
                      <a:lnTo>
                        <a:pt x="1002" y="1421"/>
                      </a:lnTo>
                      <a:lnTo>
                        <a:pt x="969" y="1381"/>
                      </a:lnTo>
                      <a:lnTo>
                        <a:pt x="940" y="1348"/>
                      </a:lnTo>
                      <a:lnTo>
                        <a:pt x="914" y="1324"/>
                      </a:lnTo>
                      <a:lnTo>
                        <a:pt x="897" y="1312"/>
                      </a:lnTo>
                      <a:lnTo>
                        <a:pt x="880" y="1305"/>
                      </a:lnTo>
                      <a:lnTo>
                        <a:pt x="857" y="1293"/>
                      </a:lnTo>
                      <a:lnTo>
                        <a:pt x="829" y="1276"/>
                      </a:lnTo>
                      <a:lnTo>
                        <a:pt x="798" y="1255"/>
                      </a:lnTo>
                      <a:lnTo>
                        <a:pt x="765" y="1233"/>
                      </a:lnTo>
                      <a:lnTo>
                        <a:pt x="731" y="1207"/>
                      </a:lnTo>
                      <a:lnTo>
                        <a:pt x="696" y="1182"/>
                      </a:lnTo>
                      <a:lnTo>
                        <a:pt x="665" y="1158"/>
                      </a:lnTo>
                      <a:lnTo>
                        <a:pt x="636" y="1136"/>
                      </a:lnTo>
                      <a:lnTo>
                        <a:pt x="610" y="1117"/>
                      </a:lnTo>
                      <a:lnTo>
                        <a:pt x="579" y="1093"/>
                      </a:lnTo>
                      <a:lnTo>
                        <a:pt x="530" y="1058"/>
                      </a:lnTo>
                      <a:lnTo>
                        <a:pt x="472" y="1015"/>
                      </a:lnTo>
                      <a:lnTo>
                        <a:pt x="403" y="966"/>
                      </a:lnTo>
                      <a:lnTo>
                        <a:pt x="332" y="913"/>
                      </a:lnTo>
                      <a:lnTo>
                        <a:pt x="259" y="858"/>
                      </a:lnTo>
                      <a:lnTo>
                        <a:pt x="192" y="804"/>
                      </a:lnTo>
                      <a:lnTo>
                        <a:pt x="133" y="752"/>
                      </a:lnTo>
                      <a:lnTo>
                        <a:pt x="85" y="704"/>
                      </a:lnTo>
                      <a:lnTo>
                        <a:pt x="52" y="664"/>
                      </a:lnTo>
                      <a:lnTo>
                        <a:pt x="33" y="624"/>
                      </a:lnTo>
                      <a:lnTo>
                        <a:pt x="17" y="581"/>
                      </a:lnTo>
                      <a:lnTo>
                        <a:pt x="7" y="533"/>
                      </a:lnTo>
                      <a:lnTo>
                        <a:pt x="2" y="483"/>
                      </a:lnTo>
                      <a:lnTo>
                        <a:pt x="0" y="432"/>
                      </a:lnTo>
                      <a:lnTo>
                        <a:pt x="2" y="382"/>
                      </a:lnTo>
                      <a:lnTo>
                        <a:pt x="7" y="334"/>
                      </a:lnTo>
                      <a:lnTo>
                        <a:pt x="14" y="287"/>
                      </a:lnTo>
                      <a:lnTo>
                        <a:pt x="24" y="246"/>
                      </a:lnTo>
                      <a:lnTo>
                        <a:pt x="38" y="211"/>
                      </a:lnTo>
                      <a:lnTo>
                        <a:pt x="54" y="180"/>
                      </a:lnTo>
                      <a:lnTo>
                        <a:pt x="73" y="153"/>
                      </a:lnTo>
                      <a:lnTo>
                        <a:pt x="95" y="125"/>
                      </a:lnTo>
                      <a:lnTo>
                        <a:pt x="119" y="101"/>
                      </a:lnTo>
                      <a:lnTo>
                        <a:pt x="145" y="78"/>
                      </a:lnTo>
                      <a:lnTo>
                        <a:pt x="171" y="57"/>
                      </a:lnTo>
                      <a:lnTo>
                        <a:pt x="197" y="40"/>
                      </a:lnTo>
                      <a:lnTo>
                        <a:pt x="221" y="25"/>
                      </a:lnTo>
                      <a:lnTo>
                        <a:pt x="244" y="11"/>
                      </a:lnTo>
                      <a:lnTo>
                        <a:pt x="264" y="0"/>
                      </a:lnTo>
                      <a:lnTo>
                        <a:pt x="297" y="9"/>
                      </a:lnTo>
                      <a:lnTo>
                        <a:pt x="359" y="51"/>
                      </a:lnTo>
                      <a:lnTo>
                        <a:pt x="442" y="118"/>
                      </a:lnTo>
                      <a:lnTo>
                        <a:pt x="541" y="206"/>
                      </a:lnTo>
                      <a:lnTo>
                        <a:pt x="650" y="310"/>
                      </a:lnTo>
                      <a:lnTo>
                        <a:pt x="764" y="422"/>
                      </a:lnTo>
                      <a:lnTo>
                        <a:pt x="874" y="538"/>
                      </a:lnTo>
                      <a:lnTo>
                        <a:pt x="978" y="650"/>
                      </a:lnTo>
                      <a:lnTo>
                        <a:pt x="1068" y="754"/>
                      </a:lnTo>
                      <a:lnTo>
                        <a:pt x="1139" y="845"/>
                      </a:lnTo>
                      <a:lnTo>
                        <a:pt x="1196" y="922"/>
                      </a:lnTo>
                      <a:lnTo>
                        <a:pt x="1248" y="987"/>
                      </a:lnTo>
                      <a:lnTo>
                        <a:pt x="1294" y="1044"/>
                      </a:lnTo>
                      <a:lnTo>
                        <a:pt x="1337" y="1093"/>
                      </a:lnTo>
                      <a:lnTo>
                        <a:pt x="1374" y="1132"/>
                      </a:lnTo>
                      <a:lnTo>
                        <a:pt x="1407" y="1165"/>
                      </a:lnTo>
                      <a:lnTo>
                        <a:pt x="1434" y="1191"/>
                      </a:lnTo>
                      <a:lnTo>
                        <a:pt x="1457" y="1212"/>
                      </a:lnTo>
                      <a:lnTo>
                        <a:pt x="1474" y="1226"/>
                      </a:lnTo>
                      <a:lnTo>
                        <a:pt x="1486" y="1238"/>
                      </a:lnTo>
                      <a:lnTo>
                        <a:pt x="1484" y="1252"/>
                      </a:lnTo>
                      <a:lnTo>
                        <a:pt x="1465" y="1272"/>
                      </a:lnTo>
                      <a:lnTo>
                        <a:pt x="1432" y="1300"/>
                      </a:lnTo>
                      <a:lnTo>
                        <a:pt x="1389" y="1334"/>
                      </a:lnTo>
                      <a:lnTo>
                        <a:pt x="1341" y="1373"/>
                      </a:lnTo>
                      <a:lnTo>
                        <a:pt x="1289" y="1416"/>
                      </a:lnTo>
                      <a:lnTo>
                        <a:pt x="1239" y="1461"/>
                      </a:lnTo>
                      <a:lnTo>
                        <a:pt x="1194" y="1507"/>
                      </a:lnTo>
                      <a:lnTo>
                        <a:pt x="1159" y="1554"/>
                      </a:lnTo>
                      <a:lnTo>
                        <a:pt x="1139" y="1599"/>
                      </a:lnTo>
                      <a:close/>
                    </a:path>
                  </a:pathLst>
                </a:custGeom>
                <a:solidFill>
                  <a:srgbClr val="FF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15" name="Freeform 33"/>
                <p:cNvSpPr>
                  <a:spLocks/>
                </p:cNvSpPr>
                <p:nvPr/>
              </p:nvSpPr>
              <p:spPr bwMode="auto">
                <a:xfrm>
                  <a:off x="2978" y="3046"/>
                  <a:ext cx="166" cy="94"/>
                </a:xfrm>
                <a:custGeom>
                  <a:avLst/>
                  <a:gdLst>
                    <a:gd name="T0" fmla="*/ 1 w 332"/>
                    <a:gd name="T1" fmla="*/ 1 h 188"/>
                    <a:gd name="T2" fmla="*/ 1 w 332"/>
                    <a:gd name="T3" fmla="*/ 1 h 188"/>
                    <a:gd name="T4" fmla="*/ 1 w 332"/>
                    <a:gd name="T5" fmla="*/ 1 h 188"/>
                    <a:gd name="T6" fmla="*/ 1 w 332"/>
                    <a:gd name="T7" fmla="*/ 1 h 188"/>
                    <a:gd name="T8" fmla="*/ 1 w 332"/>
                    <a:gd name="T9" fmla="*/ 1 h 188"/>
                    <a:gd name="T10" fmla="*/ 1 w 332"/>
                    <a:gd name="T11" fmla="*/ 1 h 188"/>
                    <a:gd name="T12" fmla="*/ 1 w 332"/>
                    <a:gd name="T13" fmla="*/ 1 h 188"/>
                    <a:gd name="T14" fmla="*/ 1 w 332"/>
                    <a:gd name="T15" fmla="*/ 1 h 188"/>
                    <a:gd name="T16" fmla="*/ 1 w 332"/>
                    <a:gd name="T17" fmla="*/ 1 h 188"/>
                    <a:gd name="T18" fmla="*/ 1 w 332"/>
                    <a:gd name="T19" fmla="*/ 1 h 188"/>
                    <a:gd name="T20" fmla="*/ 1 w 332"/>
                    <a:gd name="T21" fmla="*/ 1 h 188"/>
                    <a:gd name="T22" fmla="*/ 1 w 332"/>
                    <a:gd name="T23" fmla="*/ 1 h 188"/>
                    <a:gd name="T24" fmla="*/ 1 w 332"/>
                    <a:gd name="T25" fmla="*/ 1 h 188"/>
                    <a:gd name="T26" fmla="*/ 1 w 332"/>
                    <a:gd name="T27" fmla="*/ 1 h 188"/>
                    <a:gd name="T28" fmla="*/ 1 w 332"/>
                    <a:gd name="T29" fmla="*/ 1 h 188"/>
                    <a:gd name="T30" fmla="*/ 1 w 332"/>
                    <a:gd name="T31" fmla="*/ 1 h 188"/>
                    <a:gd name="T32" fmla="*/ 1 w 332"/>
                    <a:gd name="T33" fmla="*/ 1 h 188"/>
                    <a:gd name="T34" fmla="*/ 1 w 332"/>
                    <a:gd name="T35" fmla="*/ 1 h 188"/>
                    <a:gd name="T36" fmla="*/ 1 w 332"/>
                    <a:gd name="T37" fmla="*/ 1 h 188"/>
                    <a:gd name="T38" fmla="*/ 1 w 332"/>
                    <a:gd name="T39" fmla="*/ 1 h 188"/>
                    <a:gd name="T40" fmla="*/ 1 w 332"/>
                    <a:gd name="T41" fmla="*/ 1 h 188"/>
                    <a:gd name="T42" fmla="*/ 1 w 332"/>
                    <a:gd name="T43" fmla="*/ 1 h 188"/>
                    <a:gd name="T44" fmla="*/ 1 w 332"/>
                    <a:gd name="T45" fmla="*/ 1 h 188"/>
                    <a:gd name="T46" fmla="*/ 1 w 332"/>
                    <a:gd name="T47" fmla="*/ 1 h 188"/>
                    <a:gd name="T48" fmla="*/ 1 w 332"/>
                    <a:gd name="T49" fmla="*/ 1 h 188"/>
                    <a:gd name="T50" fmla="*/ 1 w 332"/>
                    <a:gd name="T51" fmla="*/ 1 h 188"/>
                    <a:gd name="T52" fmla="*/ 1 w 332"/>
                    <a:gd name="T53" fmla="*/ 1 h 188"/>
                    <a:gd name="T54" fmla="*/ 1 w 332"/>
                    <a:gd name="T55" fmla="*/ 1 h 188"/>
                    <a:gd name="T56" fmla="*/ 1 w 332"/>
                    <a:gd name="T57" fmla="*/ 1 h 188"/>
                    <a:gd name="T58" fmla="*/ 1 w 332"/>
                    <a:gd name="T59" fmla="*/ 1 h 188"/>
                    <a:gd name="T60" fmla="*/ 1 w 332"/>
                    <a:gd name="T61" fmla="*/ 1 h 188"/>
                    <a:gd name="T62" fmla="*/ 0 w 332"/>
                    <a:gd name="T63" fmla="*/ 1 h 188"/>
                    <a:gd name="T64" fmla="*/ 0 w 332"/>
                    <a:gd name="T65" fmla="*/ 0 h 188"/>
                    <a:gd name="T66" fmla="*/ 1 w 332"/>
                    <a:gd name="T67" fmla="*/ 1 h 1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
                    <a:gd name="T103" fmla="*/ 0 h 188"/>
                    <a:gd name="T104" fmla="*/ 332 w 332"/>
                    <a:gd name="T105" fmla="*/ 188 h 1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 h="188">
                      <a:moveTo>
                        <a:pt x="36" y="16"/>
                      </a:moveTo>
                      <a:lnTo>
                        <a:pt x="38" y="17"/>
                      </a:lnTo>
                      <a:lnTo>
                        <a:pt x="41" y="21"/>
                      </a:lnTo>
                      <a:lnTo>
                        <a:pt x="48" y="26"/>
                      </a:lnTo>
                      <a:lnTo>
                        <a:pt x="55" y="33"/>
                      </a:lnTo>
                      <a:lnTo>
                        <a:pt x="64" y="40"/>
                      </a:lnTo>
                      <a:lnTo>
                        <a:pt x="74" y="48"/>
                      </a:lnTo>
                      <a:lnTo>
                        <a:pt x="85" y="57"/>
                      </a:lnTo>
                      <a:lnTo>
                        <a:pt x="97" y="64"/>
                      </a:lnTo>
                      <a:lnTo>
                        <a:pt x="109" y="71"/>
                      </a:lnTo>
                      <a:lnTo>
                        <a:pt x="119" y="76"/>
                      </a:lnTo>
                      <a:lnTo>
                        <a:pt x="131" y="79"/>
                      </a:lnTo>
                      <a:lnTo>
                        <a:pt x="143" y="83"/>
                      </a:lnTo>
                      <a:lnTo>
                        <a:pt x="155" y="85"/>
                      </a:lnTo>
                      <a:lnTo>
                        <a:pt x="168" y="86"/>
                      </a:lnTo>
                      <a:lnTo>
                        <a:pt x="180" y="88"/>
                      </a:lnTo>
                      <a:lnTo>
                        <a:pt x="194" y="90"/>
                      </a:lnTo>
                      <a:lnTo>
                        <a:pt x="206" y="92"/>
                      </a:lnTo>
                      <a:lnTo>
                        <a:pt x="218" y="95"/>
                      </a:lnTo>
                      <a:lnTo>
                        <a:pt x="230" y="100"/>
                      </a:lnTo>
                      <a:lnTo>
                        <a:pt x="240" y="105"/>
                      </a:lnTo>
                      <a:lnTo>
                        <a:pt x="252" y="114"/>
                      </a:lnTo>
                      <a:lnTo>
                        <a:pt x="264" y="123"/>
                      </a:lnTo>
                      <a:lnTo>
                        <a:pt x="276" y="135"/>
                      </a:lnTo>
                      <a:lnTo>
                        <a:pt x="289" y="145"/>
                      </a:lnTo>
                      <a:lnTo>
                        <a:pt x="301" y="155"/>
                      </a:lnTo>
                      <a:lnTo>
                        <a:pt x="309" y="166"/>
                      </a:lnTo>
                      <a:lnTo>
                        <a:pt x="318" y="174"/>
                      </a:lnTo>
                      <a:lnTo>
                        <a:pt x="325" y="183"/>
                      </a:lnTo>
                      <a:lnTo>
                        <a:pt x="330" y="187"/>
                      </a:lnTo>
                      <a:lnTo>
                        <a:pt x="332" y="188"/>
                      </a:lnTo>
                      <a:lnTo>
                        <a:pt x="330" y="188"/>
                      </a:lnTo>
                      <a:lnTo>
                        <a:pt x="325" y="187"/>
                      </a:lnTo>
                      <a:lnTo>
                        <a:pt x="316" y="183"/>
                      </a:lnTo>
                      <a:lnTo>
                        <a:pt x="306" y="180"/>
                      </a:lnTo>
                      <a:lnTo>
                        <a:pt x="294" y="176"/>
                      </a:lnTo>
                      <a:lnTo>
                        <a:pt x="278" y="171"/>
                      </a:lnTo>
                      <a:lnTo>
                        <a:pt x="263" y="166"/>
                      </a:lnTo>
                      <a:lnTo>
                        <a:pt x="245" y="161"/>
                      </a:lnTo>
                      <a:lnTo>
                        <a:pt x="228" y="155"/>
                      </a:lnTo>
                      <a:lnTo>
                        <a:pt x="211" y="152"/>
                      </a:lnTo>
                      <a:lnTo>
                        <a:pt x="192" y="147"/>
                      </a:lnTo>
                      <a:lnTo>
                        <a:pt x="169" y="140"/>
                      </a:lnTo>
                      <a:lnTo>
                        <a:pt x="147" y="133"/>
                      </a:lnTo>
                      <a:lnTo>
                        <a:pt x="123" y="126"/>
                      </a:lnTo>
                      <a:lnTo>
                        <a:pt x="98" y="117"/>
                      </a:lnTo>
                      <a:lnTo>
                        <a:pt x="78" y="109"/>
                      </a:lnTo>
                      <a:lnTo>
                        <a:pt x="59" y="100"/>
                      </a:lnTo>
                      <a:lnTo>
                        <a:pt x="41" y="90"/>
                      </a:lnTo>
                      <a:lnTo>
                        <a:pt x="29" y="79"/>
                      </a:lnTo>
                      <a:lnTo>
                        <a:pt x="22" y="69"/>
                      </a:lnTo>
                      <a:lnTo>
                        <a:pt x="17" y="57"/>
                      </a:lnTo>
                      <a:lnTo>
                        <a:pt x="14" y="47"/>
                      </a:lnTo>
                      <a:lnTo>
                        <a:pt x="10" y="36"/>
                      </a:lnTo>
                      <a:lnTo>
                        <a:pt x="7" y="28"/>
                      </a:lnTo>
                      <a:lnTo>
                        <a:pt x="5" y="21"/>
                      </a:lnTo>
                      <a:lnTo>
                        <a:pt x="3" y="14"/>
                      </a:lnTo>
                      <a:lnTo>
                        <a:pt x="2" y="9"/>
                      </a:lnTo>
                      <a:lnTo>
                        <a:pt x="0" y="3"/>
                      </a:lnTo>
                      <a:lnTo>
                        <a:pt x="0" y="2"/>
                      </a:lnTo>
                      <a:lnTo>
                        <a:pt x="0" y="0"/>
                      </a:lnTo>
                      <a:lnTo>
                        <a:pt x="36" y="16"/>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16" name="Freeform 34"/>
                <p:cNvSpPr>
                  <a:spLocks/>
                </p:cNvSpPr>
                <p:nvPr/>
              </p:nvSpPr>
              <p:spPr bwMode="auto">
                <a:xfrm>
                  <a:off x="2640" y="2846"/>
                  <a:ext cx="585" cy="645"/>
                </a:xfrm>
                <a:custGeom>
                  <a:avLst/>
                  <a:gdLst>
                    <a:gd name="T0" fmla="*/ 1 w 1169"/>
                    <a:gd name="T1" fmla="*/ 1 h 1289"/>
                    <a:gd name="T2" fmla="*/ 1 w 1169"/>
                    <a:gd name="T3" fmla="*/ 1 h 1289"/>
                    <a:gd name="T4" fmla="*/ 1 w 1169"/>
                    <a:gd name="T5" fmla="*/ 1 h 1289"/>
                    <a:gd name="T6" fmla="*/ 1 w 1169"/>
                    <a:gd name="T7" fmla="*/ 1 h 1289"/>
                    <a:gd name="T8" fmla="*/ 1 w 1169"/>
                    <a:gd name="T9" fmla="*/ 1 h 1289"/>
                    <a:gd name="T10" fmla="*/ 1 w 1169"/>
                    <a:gd name="T11" fmla="*/ 1 h 1289"/>
                    <a:gd name="T12" fmla="*/ 1 w 1169"/>
                    <a:gd name="T13" fmla="*/ 1 h 1289"/>
                    <a:gd name="T14" fmla="*/ 1 w 1169"/>
                    <a:gd name="T15" fmla="*/ 1 h 1289"/>
                    <a:gd name="T16" fmla="*/ 1 w 1169"/>
                    <a:gd name="T17" fmla="*/ 1 h 1289"/>
                    <a:gd name="T18" fmla="*/ 1 w 1169"/>
                    <a:gd name="T19" fmla="*/ 1 h 1289"/>
                    <a:gd name="T20" fmla="*/ 1 w 1169"/>
                    <a:gd name="T21" fmla="*/ 1 h 1289"/>
                    <a:gd name="T22" fmla="*/ 1 w 1169"/>
                    <a:gd name="T23" fmla="*/ 1 h 1289"/>
                    <a:gd name="T24" fmla="*/ 1 w 1169"/>
                    <a:gd name="T25" fmla="*/ 1 h 1289"/>
                    <a:gd name="T26" fmla="*/ 1 w 1169"/>
                    <a:gd name="T27" fmla="*/ 1 h 1289"/>
                    <a:gd name="T28" fmla="*/ 1 w 1169"/>
                    <a:gd name="T29" fmla="*/ 1 h 1289"/>
                    <a:gd name="T30" fmla="*/ 1 w 1169"/>
                    <a:gd name="T31" fmla="*/ 1 h 1289"/>
                    <a:gd name="T32" fmla="*/ 1 w 1169"/>
                    <a:gd name="T33" fmla="*/ 1 h 1289"/>
                    <a:gd name="T34" fmla="*/ 1 w 1169"/>
                    <a:gd name="T35" fmla="*/ 1 h 1289"/>
                    <a:gd name="T36" fmla="*/ 1 w 1169"/>
                    <a:gd name="T37" fmla="*/ 1 h 1289"/>
                    <a:gd name="T38" fmla="*/ 1 w 1169"/>
                    <a:gd name="T39" fmla="*/ 1 h 1289"/>
                    <a:gd name="T40" fmla="*/ 1 w 1169"/>
                    <a:gd name="T41" fmla="*/ 1 h 1289"/>
                    <a:gd name="T42" fmla="*/ 1 w 1169"/>
                    <a:gd name="T43" fmla="*/ 1 h 1289"/>
                    <a:gd name="T44" fmla="*/ 1 w 1169"/>
                    <a:gd name="T45" fmla="*/ 1 h 1289"/>
                    <a:gd name="T46" fmla="*/ 1 w 1169"/>
                    <a:gd name="T47" fmla="*/ 1 h 1289"/>
                    <a:gd name="T48" fmla="*/ 1 w 1169"/>
                    <a:gd name="T49" fmla="*/ 1 h 1289"/>
                    <a:gd name="T50" fmla="*/ 1 w 1169"/>
                    <a:gd name="T51" fmla="*/ 1 h 1289"/>
                    <a:gd name="T52" fmla="*/ 1 w 1169"/>
                    <a:gd name="T53" fmla="*/ 1 h 1289"/>
                    <a:gd name="T54" fmla="*/ 1 w 1169"/>
                    <a:gd name="T55" fmla="*/ 1 h 1289"/>
                    <a:gd name="T56" fmla="*/ 1 w 1169"/>
                    <a:gd name="T57" fmla="*/ 1 h 1289"/>
                    <a:gd name="T58" fmla="*/ 0 w 1169"/>
                    <a:gd name="T59" fmla="*/ 1 h 1289"/>
                    <a:gd name="T60" fmla="*/ 1 w 1169"/>
                    <a:gd name="T61" fmla="*/ 1 h 1289"/>
                    <a:gd name="T62" fmla="*/ 1 w 1169"/>
                    <a:gd name="T63" fmla="*/ 1 h 1289"/>
                    <a:gd name="T64" fmla="*/ 1 w 1169"/>
                    <a:gd name="T65" fmla="*/ 0 h 1289"/>
                    <a:gd name="T66" fmla="*/ 1 w 1169"/>
                    <a:gd name="T67" fmla="*/ 0 h 1289"/>
                    <a:gd name="T68" fmla="*/ 1 w 1169"/>
                    <a:gd name="T69" fmla="*/ 1 h 1289"/>
                    <a:gd name="T70" fmla="*/ 1 w 1169"/>
                    <a:gd name="T71" fmla="*/ 1 h 1289"/>
                    <a:gd name="T72" fmla="*/ 1 w 1169"/>
                    <a:gd name="T73" fmla="*/ 1 h 1289"/>
                    <a:gd name="T74" fmla="*/ 1 w 1169"/>
                    <a:gd name="T75" fmla="*/ 1 h 1289"/>
                    <a:gd name="T76" fmla="*/ 1 w 1169"/>
                    <a:gd name="T77" fmla="*/ 1 h 12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9"/>
                    <a:gd name="T118" fmla="*/ 0 h 1289"/>
                    <a:gd name="T119" fmla="*/ 1169 w 1169"/>
                    <a:gd name="T120" fmla="*/ 1289 h 12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9" h="1289">
                      <a:moveTo>
                        <a:pt x="223" y="333"/>
                      </a:moveTo>
                      <a:lnTo>
                        <a:pt x="259" y="378"/>
                      </a:lnTo>
                      <a:lnTo>
                        <a:pt x="300" y="421"/>
                      </a:lnTo>
                      <a:lnTo>
                        <a:pt x="347" y="465"/>
                      </a:lnTo>
                      <a:lnTo>
                        <a:pt x="395" y="508"/>
                      </a:lnTo>
                      <a:lnTo>
                        <a:pt x="447" y="551"/>
                      </a:lnTo>
                      <a:lnTo>
                        <a:pt x="499" y="592"/>
                      </a:lnTo>
                      <a:lnTo>
                        <a:pt x="553" y="634"/>
                      </a:lnTo>
                      <a:lnTo>
                        <a:pt x="606" y="672"/>
                      </a:lnTo>
                      <a:lnTo>
                        <a:pt x="658" y="710"/>
                      </a:lnTo>
                      <a:lnTo>
                        <a:pt x="708" y="746"/>
                      </a:lnTo>
                      <a:lnTo>
                        <a:pt x="807" y="821"/>
                      </a:lnTo>
                      <a:lnTo>
                        <a:pt x="891" y="893"/>
                      </a:lnTo>
                      <a:lnTo>
                        <a:pt x="966" y="961"/>
                      </a:lnTo>
                      <a:lnTo>
                        <a:pt x="1026" y="1026"/>
                      </a:lnTo>
                      <a:lnTo>
                        <a:pt x="1076" y="1085"/>
                      </a:lnTo>
                      <a:lnTo>
                        <a:pt x="1116" y="1140"/>
                      </a:lnTo>
                      <a:lnTo>
                        <a:pt x="1144" y="1189"/>
                      </a:lnTo>
                      <a:lnTo>
                        <a:pt x="1161" y="1230"/>
                      </a:lnTo>
                      <a:lnTo>
                        <a:pt x="1169" y="1263"/>
                      </a:lnTo>
                      <a:lnTo>
                        <a:pt x="1168" y="1289"/>
                      </a:lnTo>
                      <a:lnTo>
                        <a:pt x="1163" y="1282"/>
                      </a:lnTo>
                      <a:lnTo>
                        <a:pt x="1147" y="1261"/>
                      </a:lnTo>
                      <a:lnTo>
                        <a:pt x="1125" y="1230"/>
                      </a:lnTo>
                      <a:lnTo>
                        <a:pt x="1095" y="1192"/>
                      </a:lnTo>
                      <a:lnTo>
                        <a:pt x="1064" y="1152"/>
                      </a:lnTo>
                      <a:lnTo>
                        <a:pt x="1031" y="1111"/>
                      </a:lnTo>
                      <a:lnTo>
                        <a:pt x="998" y="1071"/>
                      </a:lnTo>
                      <a:lnTo>
                        <a:pt x="969" y="1038"/>
                      </a:lnTo>
                      <a:lnTo>
                        <a:pt x="943" y="1014"/>
                      </a:lnTo>
                      <a:lnTo>
                        <a:pt x="926" y="1002"/>
                      </a:lnTo>
                      <a:lnTo>
                        <a:pt x="909" y="995"/>
                      </a:lnTo>
                      <a:lnTo>
                        <a:pt x="886" y="983"/>
                      </a:lnTo>
                      <a:lnTo>
                        <a:pt x="858" y="966"/>
                      </a:lnTo>
                      <a:lnTo>
                        <a:pt x="827" y="945"/>
                      </a:lnTo>
                      <a:lnTo>
                        <a:pt x="794" y="923"/>
                      </a:lnTo>
                      <a:lnTo>
                        <a:pt x="760" y="897"/>
                      </a:lnTo>
                      <a:lnTo>
                        <a:pt x="725" y="872"/>
                      </a:lnTo>
                      <a:lnTo>
                        <a:pt x="694" y="848"/>
                      </a:lnTo>
                      <a:lnTo>
                        <a:pt x="665" y="826"/>
                      </a:lnTo>
                      <a:lnTo>
                        <a:pt x="639" y="807"/>
                      </a:lnTo>
                      <a:lnTo>
                        <a:pt x="608" y="783"/>
                      </a:lnTo>
                      <a:lnTo>
                        <a:pt x="561" y="748"/>
                      </a:lnTo>
                      <a:lnTo>
                        <a:pt x="502" y="703"/>
                      </a:lnTo>
                      <a:lnTo>
                        <a:pt x="437" y="653"/>
                      </a:lnTo>
                      <a:lnTo>
                        <a:pt x="366" y="599"/>
                      </a:lnTo>
                      <a:lnTo>
                        <a:pt x="295" y="544"/>
                      </a:lnTo>
                      <a:lnTo>
                        <a:pt x="226" y="491"/>
                      </a:lnTo>
                      <a:lnTo>
                        <a:pt x="166" y="439"/>
                      </a:lnTo>
                      <a:lnTo>
                        <a:pt x="117" y="392"/>
                      </a:lnTo>
                      <a:lnTo>
                        <a:pt x="81" y="354"/>
                      </a:lnTo>
                      <a:lnTo>
                        <a:pt x="46" y="304"/>
                      </a:lnTo>
                      <a:lnTo>
                        <a:pt x="20" y="259"/>
                      </a:lnTo>
                      <a:lnTo>
                        <a:pt x="7" y="221"/>
                      </a:lnTo>
                      <a:lnTo>
                        <a:pt x="0" y="185"/>
                      </a:lnTo>
                      <a:lnTo>
                        <a:pt x="0" y="152"/>
                      </a:lnTo>
                      <a:lnTo>
                        <a:pt x="5" y="122"/>
                      </a:lnTo>
                      <a:lnTo>
                        <a:pt x="13" y="93"/>
                      </a:lnTo>
                      <a:lnTo>
                        <a:pt x="22" y="64"/>
                      </a:lnTo>
                      <a:lnTo>
                        <a:pt x="32" y="33"/>
                      </a:lnTo>
                      <a:lnTo>
                        <a:pt x="39" y="0"/>
                      </a:lnTo>
                      <a:lnTo>
                        <a:pt x="41" y="0"/>
                      </a:lnTo>
                      <a:lnTo>
                        <a:pt x="46" y="8"/>
                      </a:lnTo>
                      <a:lnTo>
                        <a:pt x="53" y="27"/>
                      </a:lnTo>
                      <a:lnTo>
                        <a:pt x="64" y="55"/>
                      </a:lnTo>
                      <a:lnTo>
                        <a:pt x="77" y="90"/>
                      </a:lnTo>
                      <a:lnTo>
                        <a:pt x="95" y="129"/>
                      </a:lnTo>
                      <a:lnTo>
                        <a:pt x="119" y="176"/>
                      </a:lnTo>
                      <a:lnTo>
                        <a:pt x="147" y="226"/>
                      </a:lnTo>
                      <a:lnTo>
                        <a:pt x="181" y="278"/>
                      </a:lnTo>
                      <a:lnTo>
                        <a:pt x="223" y="333"/>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17" name="Freeform 35"/>
                <p:cNvSpPr>
                  <a:spLocks/>
                </p:cNvSpPr>
                <p:nvPr/>
              </p:nvSpPr>
              <p:spPr bwMode="auto">
                <a:xfrm>
                  <a:off x="2709" y="2693"/>
                  <a:ext cx="590" cy="524"/>
                </a:xfrm>
                <a:custGeom>
                  <a:avLst/>
                  <a:gdLst>
                    <a:gd name="T0" fmla="*/ 1 w 1180"/>
                    <a:gd name="T1" fmla="*/ 1 h 1047"/>
                    <a:gd name="T2" fmla="*/ 1 w 1180"/>
                    <a:gd name="T3" fmla="*/ 1 h 1047"/>
                    <a:gd name="T4" fmla="*/ 1 w 1180"/>
                    <a:gd name="T5" fmla="*/ 1 h 1047"/>
                    <a:gd name="T6" fmla="*/ 1 w 1180"/>
                    <a:gd name="T7" fmla="*/ 1 h 1047"/>
                    <a:gd name="T8" fmla="*/ 1 w 1180"/>
                    <a:gd name="T9" fmla="*/ 1 h 1047"/>
                    <a:gd name="T10" fmla="*/ 1 w 1180"/>
                    <a:gd name="T11" fmla="*/ 1 h 1047"/>
                    <a:gd name="T12" fmla="*/ 1 w 1180"/>
                    <a:gd name="T13" fmla="*/ 1 h 1047"/>
                    <a:gd name="T14" fmla="*/ 1 w 1180"/>
                    <a:gd name="T15" fmla="*/ 1 h 1047"/>
                    <a:gd name="T16" fmla="*/ 1 w 1180"/>
                    <a:gd name="T17" fmla="*/ 1 h 1047"/>
                    <a:gd name="T18" fmla="*/ 1 w 1180"/>
                    <a:gd name="T19" fmla="*/ 1 h 1047"/>
                    <a:gd name="T20" fmla="*/ 1 w 1180"/>
                    <a:gd name="T21" fmla="*/ 1 h 1047"/>
                    <a:gd name="T22" fmla="*/ 1 w 1180"/>
                    <a:gd name="T23" fmla="*/ 1 h 1047"/>
                    <a:gd name="T24" fmla="*/ 1 w 1180"/>
                    <a:gd name="T25" fmla="*/ 1 h 1047"/>
                    <a:gd name="T26" fmla="*/ 1 w 1180"/>
                    <a:gd name="T27" fmla="*/ 1 h 1047"/>
                    <a:gd name="T28" fmla="*/ 1 w 1180"/>
                    <a:gd name="T29" fmla="*/ 1 h 1047"/>
                    <a:gd name="T30" fmla="*/ 0 w 1180"/>
                    <a:gd name="T31" fmla="*/ 1 h 1047"/>
                    <a:gd name="T32" fmla="*/ 0 w 1180"/>
                    <a:gd name="T33" fmla="*/ 1 h 1047"/>
                    <a:gd name="T34" fmla="*/ 1 w 1180"/>
                    <a:gd name="T35" fmla="*/ 1 h 1047"/>
                    <a:gd name="T36" fmla="*/ 1 w 1180"/>
                    <a:gd name="T37" fmla="*/ 1 h 1047"/>
                    <a:gd name="T38" fmla="*/ 1 w 1180"/>
                    <a:gd name="T39" fmla="*/ 1 h 1047"/>
                    <a:gd name="T40" fmla="*/ 1 w 1180"/>
                    <a:gd name="T41" fmla="*/ 1 h 1047"/>
                    <a:gd name="T42" fmla="*/ 1 w 1180"/>
                    <a:gd name="T43" fmla="*/ 0 h 1047"/>
                    <a:gd name="T44" fmla="*/ 1 w 1180"/>
                    <a:gd name="T45" fmla="*/ 1 h 1047"/>
                    <a:gd name="T46" fmla="*/ 1 w 1180"/>
                    <a:gd name="T47" fmla="*/ 1 h 1047"/>
                    <a:gd name="T48" fmla="*/ 1 w 1180"/>
                    <a:gd name="T49" fmla="*/ 1 h 1047"/>
                    <a:gd name="T50" fmla="*/ 1 w 1180"/>
                    <a:gd name="T51" fmla="*/ 1 h 1047"/>
                    <a:gd name="T52" fmla="*/ 1 w 1180"/>
                    <a:gd name="T53" fmla="*/ 1 h 1047"/>
                    <a:gd name="T54" fmla="*/ 1 w 1180"/>
                    <a:gd name="T55" fmla="*/ 1 h 1047"/>
                    <a:gd name="T56" fmla="*/ 1 w 1180"/>
                    <a:gd name="T57" fmla="*/ 1 h 1047"/>
                    <a:gd name="T58" fmla="*/ 1 w 1180"/>
                    <a:gd name="T59" fmla="*/ 1 h 1047"/>
                    <a:gd name="T60" fmla="*/ 1 w 1180"/>
                    <a:gd name="T61" fmla="*/ 1 h 1047"/>
                    <a:gd name="T62" fmla="*/ 1 w 1180"/>
                    <a:gd name="T63" fmla="*/ 1 h 1047"/>
                    <a:gd name="T64" fmla="*/ 1 w 1180"/>
                    <a:gd name="T65" fmla="*/ 1 h 1047"/>
                    <a:gd name="T66" fmla="*/ 1 w 1180"/>
                    <a:gd name="T67" fmla="*/ 1 h 1047"/>
                    <a:gd name="T68" fmla="*/ 1 w 1180"/>
                    <a:gd name="T69" fmla="*/ 1 h 1047"/>
                    <a:gd name="T70" fmla="*/ 1 w 1180"/>
                    <a:gd name="T71" fmla="*/ 1 h 1047"/>
                    <a:gd name="T72" fmla="*/ 1 w 1180"/>
                    <a:gd name="T73" fmla="*/ 1 h 1047"/>
                    <a:gd name="T74" fmla="*/ 1 w 1180"/>
                    <a:gd name="T75" fmla="*/ 1 h 1047"/>
                    <a:gd name="T76" fmla="*/ 1 w 1180"/>
                    <a:gd name="T77" fmla="*/ 1 h 10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0"/>
                    <a:gd name="T118" fmla="*/ 0 h 1047"/>
                    <a:gd name="T119" fmla="*/ 1180 w 1180"/>
                    <a:gd name="T120" fmla="*/ 1047 h 10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0" h="1047">
                      <a:moveTo>
                        <a:pt x="1006" y="898"/>
                      </a:moveTo>
                      <a:lnTo>
                        <a:pt x="983" y="876"/>
                      </a:lnTo>
                      <a:lnTo>
                        <a:pt x="959" y="847"/>
                      </a:lnTo>
                      <a:lnTo>
                        <a:pt x="929" y="810"/>
                      </a:lnTo>
                      <a:lnTo>
                        <a:pt x="898" y="769"/>
                      </a:lnTo>
                      <a:lnTo>
                        <a:pt x="864" y="724"/>
                      </a:lnTo>
                      <a:lnTo>
                        <a:pt x="824" y="674"/>
                      </a:lnTo>
                      <a:lnTo>
                        <a:pt x="781" y="620"/>
                      </a:lnTo>
                      <a:lnTo>
                        <a:pt x="734" y="565"/>
                      </a:lnTo>
                      <a:lnTo>
                        <a:pt x="684" y="508"/>
                      </a:lnTo>
                      <a:lnTo>
                        <a:pt x="629" y="449"/>
                      </a:lnTo>
                      <a:lnTo>
                        <a:pt x="586" y="406"/>
                      </a:lnTo>
                      <a:lnTo>
                        <a:pt x="542" y="365"/>
                      </a:lnTo>
                      <a:lnTo>
                        <a:pt x="498" y="323"/>
                      </a:lnTo>
                      <a:lnTo>
                        <a:pt x="453" y="285"/>
                      </a:lnTo>
                      <a:lnTo>
                        <a:pt x="409" y="247"/>
                      </a:lnTo>
                      <a:lnTo>
                        <a:pt x="366" y="212"/>
                      </a:lnTo>
                      <a:lnTo>
                        <a:pt x="325" y="178"/>
                      </a:lnTo>
                      <a:lnTo>
                        <a:pt x="283" y="145"/>
                      </a:lnTo>
                      <a:lnTo>
                        <a:pt x="245" y="116"/>
                      </a:lnTo>
                      <a:lnTo>
                        <a:pt x="211" y="86"/>
                      </a:lnTo>
                      <a:lnTo>
                        <a:pt x="162" y="52"/>
                      </a:lnTo>
                      <a:lnTo>
                        <a:pt x="121" y="34"/>
                      </a:lnTo>
                      <a:lnTo>
                        <a:pt x="86" y="29"/>
                      </a:lnTo>
                      <a:lnTo>
                        <a:pt x="59" y="34"/>
                      </a:lnTo>
                      <a:lnTo>
                        <a:pt x="36" y="47"/>
                      </a:lnTo>
                      <a:lnTo>
                        <a:pt x="19" y="62"/>
                      </a:lnTo>
                      <a:lnTo>
                        <a:pt x="9" y="79"/>
                      </a:lnTo>
                      <a:lnTo>
                        <a:pt x="2" y="93"/>
                      </a:lnTo>
                      <a:lnTo>
                        <a:pt x="0" y="104"/>
                      </a:lnTo>
                      <a:lnTo>
                        <a:pt x="0" y="105"/>
                      </a:lnTo>
                      <a:lnTo>
                        <a:pt x="15" y="92"/>
                      </a:lnTo>
                      <a:lnTo>
                        <a:pt x="33" y="78"/>
                      </a:lnTo>
                      <a:lnTo>
                        <a:pt x="48" y="64"/>
                      </a:lnTo>
                      <a:lnTo>
                        <a:pt x="66" y="52"/>
                      </a:lnTo>
                      <a:lnTo>
                        <a:pt x="81" y="41"/>
                      </a:lnTo>
                      <a:lnTo>
                        <a:pt x="97" y="31"/>
                      </a:lnTo>
                      <a:lnTo>
                        <a:pt x="112" y="22"/>
                      </a:lnTo>
                      <a:lnTo>
                        <a:pt x="126" y="14"/>
                      </a:lnTo>
                      <a:lnTo>
                        <a:pt x="138" y="7"/>
                      </a:lnTo>
                      <a:lnTo>
                        <a:pt x="150" y="0"/>
                      </a:lnTo>
                      <a:lnTo>
                        <a:pt x="185" y="9"/>
                      </a:lnTo>
                      <a:lnTo>
                        <a:pt x="247" y="50"/>
                      </a:lnTo>
                      <a:lnTo>
                        <a:pt x="330" y="117"/>
                      </a:lnTo>
                      <a:lnTo>
                        <a:pt x="428" y="206"/>
                      </a:lnTo>
                      <a:lnTo>
                        <a:pt x="537" y="309"/>
                      </a:lnTo>
                      <a:lnTo>
                        <a:pt x="651" y="422"/>
                      </a:lnTo>
                      <a:lnTo>
                        <a:pt x="762" y="537"/>
                      </a:lnTo>
                      <a:lnTo>
                        <a:pt x="866" y="650"/>
                      </a:lnTo>
                      <a:lnTo>
                        <a:pt x="955" y="755"/>
                      </a:lnTo>
                      <a:lnTo>
                        <a:pt x="1026" y="845"/>
                      </a:lnTo>
                      <a:lnTo>
                        <a:pt x="1042" y="867"/>
                      </a:lnTo>
                      <a:lnTo>
                        <a:pt x="1059" y="890"/>
                      </a:lnTo>
                      <a:lnTo>
                        <a:pt x="1075" y="911"/>
                      </a:lnTo>
                      <a:lnTo>
                        <a:pt x="1090" y="931"/>
                      </a:lnTo>
                      <a:lnTo>
                        <a:pt x="1106" y="950"/>
                      </a:lnTo>
                      <a:lnTo>
                        <a:pt x="1120" y="969"/>
                      </a:lnTo>
                      <a:lnTo>
                        <a:pt x="1133" y="987"/>
                      </a:lnTo>
                      <a:lnTo>
                        <a:pt x="1147" y="1004"/>
                      </a:lnTo>
                      <a:lnTo>
                        <a:pt x="1161" y="1019"/>
                      </a:lnTo>
                      <a:lnTo>
                        <a:pt x="1175" y="1035"/>
                      </a:lnTo>
                      <a:lnTo>
                        <a:pt x="1180" y="1044"/>
                      </a:lnTo>
                      <a:lnTo>
                        <a:pt x="1180" y="1047"/>
                      </a:lnTo>
                      <a:lnTo>
                        <a:pt x="1175" y="1045"/>
                      </a:lnTo>
                      <a:lnTo>
                        <a:pt x="1166" y="1040"/>
                      </a:lnTo>
                      <a:lnTo>
                        <a:pt x="1151" y="1030"/>
                      </a:lnTo>
                      <a:lnTo>
                        <a:pt x="1130" y="1014"/>
                      </a:lnTo>
                      <a:lnTo>
                        <a:pt x="1106" y="994"/>
                      </a:lnTo>
                      <a:lnTo>
                        <a:pt x="1076" y="968"/>
                      </a:lnTo>
                      <a:lnTo>
                        <a:pt x="1044" y="937"/>
                      </a:lnTo>
                      <a:lnTo>
                        <a:pt x="1006" y="898"/>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18" name="Freeform 36"/>
                <p:cNvSpPr>
                  <a:spLocks/>
                </p:cNvSpPr>
                <p:nvPr/>
              </p:nvSpPr>
              <p:spPr bwMode="auto">
                <a:xfrm>
                  <a:off x="3185" y="3081"/>
                  <a:ext cx="213" cy="280"/>
                </a:xfrm>
                <a:custGeom>
                  <a:avLst/>
                  <a:gdLst>
                    <a:gd name="T0" fmla="*/ 0 w 427"/>
                    <a:gd name="T1" fmla="*/ 0 h 562"/>
                    <a:gd name="T2" fmla="*/ 0 w 427"/>
                    <a:gd name="T3" fmla="*/ 0 h 562"/>
                    <a:gd name="T4" fmla="*/ 0 w 427"/>
                    <a:gd name="T5" fmla="*/ 0 h 562"/>
                    <a:gd name="T6" fmla="*/ 0 w 427"/>
                    <a:gd name="T7" fmla="*/ 0 h 562"/>
                    <a:gd name="T8" fmla="*/ 0 w 427"/>
                    <a:gd name="T9" fmla="*/ 0 h 562"/>
                    <a:gd name="T10" fmla="*/ 0 w 427"/>
                    <a:gd name="T11" fmla="*/ 0 h 562"/>
                    <a:gd name="T12" fmla="*/ 0 w 427"/>
                    <a:gd name="T13" fmla="*/ 0 h 562"/>
                    <a:gd name="T14" fmla="*/ 0 w 427"/>
                    <a:gd name="T15" fmla="*/ 0 h 562"/>
                    <a:gd name="T16" fmla="*/ 0 w 427"/>
                    <a:gd name="T17" fmla="*/ 0 h 562"/>
                    <a:gd name="T18" fmla="*/ 0 w 427"/>
                    <a:gd name="T19" fmla="*/ 0 h 562"/>
                    <a:gd name="T20" fmla="*/ 0 w 427"/>
                    <a:gd name="T21" fmla="*/ 0 h 562"/>
                    <a:gd name="T22" fmla="*/ 0 w 427"/>
                    <a:gd name="T23" fmla="*/ 0 h 562"/>
                    <a:gd name="T24" fmla="*/ 0 w 427"/>
                    <a:gd name="T25" fmla="*/ 0 h 562"/>
                    <a:gd name="T26" fmla="*/ 0 w 427"/>
                    <a:gd name="T27" fmla="*/ 0 h 562"/>
                    <a:gd name="T28" fmla="*/ 0 w 427"/>
                    <a:gd name="T29" fmla="*/ 0 h 562"/>
                    <a:gd name="T30" fmla="*/ 0 w 427"/>
                    <a:gd name="T31" fmla="*/ 0 h 562"/>
                    <a:gd name="T32" fmla="*/ 0 w 427"/>
                    <a:gd name="T33" fmla="*/ 0 h 562"/>
                    <a:gd name="T34" fmla="*/ 0 w 427"/>
                    <a:gd name="T35" fmla="*/ 0 h 562"/>
                    <a:gd name="T36" fmla="*/ 0 w 427"/>
                    <a:gd name="T37" fmla="*/ 0 h 562"/>
                    <a:gd name="T38" fmla="*/ 0 w 427"/>
                    <a:gd name="T39" fmla="*/ 0 h 562"/>
                    <a:gd name="T40" fmla="*/ 0 w 427"/>
                    <a:gd name="T41" fmla="*/ 0 h 562"/>
                    <a:gd name="T42" fmla="*/ 0 w 427"/>
                    <a:gd name="T43" fmla="*/ 0 h 562"/>
                    <a:gd name="T44" fmla="*/ 0 w 427"/>
                    <a:gd name="T45" fmla="*/ 0 h 562"/>
                    <a:gd name="T46" fmla="*/ 0 w 427"/>
                    <a:gd name="T47" fmla="*/ 0 h 562"/>
                    <a:gd name="T48" fmla="*/ 0 w 427"/>
                    <a:gd name="T49" fmla="*/ 0 h 562"/>
                    <a:gd name="T50" fmla="*/ 0 w 427"/>
                    <a:gd name="T51" fmla="*/ 0 h 562"/>
                    <a:gd name="T52" fmla="*/ 0 w 427"/>
                    <a:gd name="T53" fmla="*/ 0 h 562"/>
                    <a:gd name="T54" fmla="*/ 0 w 427"/>
                    <a:gd name="T55" fmla="*/ 0 h 562"/>
                    <a:gd name="T56" fmla="*/ 0 w 427"/>
                    <a:gd name="T57" fmla="*/ 0 h 562"/>
                    <a:gd name="T58" fmla="*/ 0 w 427"/>
                    <a:gd name="T59" fmla="*/ 0 h 562"/>
                    <a:gd name="T60" fmla="*/ 0 w 427"/>
                    <a:gd name="T61" fmla="*/ 0 h 562"/>
                    <a:gd name="T62" fmla="*/ 0 w 427"/>
                    <a:gd name="T63" fmla="*/ 0 h 562"/>
                    <a:gd name="T64" fmla="*/ 0 w 427"/>
                    <a:gd name="T65" fmla="*/ 0 h 562"/>
                    <a:gd name="T66" fmla="*/ 0 w 427"/>
                    <a:gd name="T67" fmla="*/ 0 h 562"/>
                    <a:gd name="T68" fmla="*/ 0 w 427"/>
                    <a:gd name="T69" fmla="*/ 0 h 562"/>
                    <a:gd name="T70" fmla="*/ 0 w 427"/>
                    <a:gd name="T71" fmla="*/ 0 h 562"/>
                    <a:gd name="T72" fmla="*/ 0 w 427"/>
                    <a:gd name="T73" fmla="*/ 0 h 562"/>
                    <a:gd name="T74" fmla="*/ 0 w 427"/>
                    <a:gd name="T75" fmla="*/ 0 h 562"/>
                    <a:gd name="T76" fmla="*/ 0 w 427"/>
                    <a:gd name="T77" fmla="*/ 0 h 562"/>
                    <a:gd name="T78" fmla="*/ 0 w 427"/>
                    <a:gd name="T79" fmla="*/ 0 h 562"/>
                    <a:gd name="T80" fmla="*/ 0 w 427"/>
                    <a:gd name="T81" fmla="*/ 0 h 562"/>
                    <a:gd name="T82" fmla="*/ 0 w 427"/>
                    <a:gd name="T83" fmla="*/ 0 h 562"/>
                    <a:gd name="T84" fmla="*/ 0 w 427"/>
                    <a:gd name="T85" fmla="*/ 0 h 562"/>
                    <a:gd name="T86" fmla="*/ 0 w 427"/>
                    <a:gd name="T87" fmla="*/ 0 h 562"/>
                    <a:gd name="T88" fmla="*/ 0 w 427"/>
                    <a:gd name="T89" fmla="*/ 0 h 562"/>
                    <a:gd name="T90" fmla="*/ 0 w 427"/>
                    <a:gd name="T91" fmla="*/ 0 h 562"/>
                    <a:gd name="T92" fmla="*/ 0 w 427"/>
                    <a:gd name="T93" fmla="*/ 0 h 562"/>
                    <a:gd name="T94" fmla="*/ 0 w 427"/>
                    <a:gd name="T95" fmla="*/ 0 h 562"/>
                    <a:gd name="T96" fmla="*/ 0 w 427"/>
                    <a:gd name="T97" fmla="*/ 0 h 562"/>
                    <a:gd name="T98" fmla="*/ 0 w 427"/>
                    <a:gd name="T99" fmla="*/ 0 h 562"/>
                    <a:gd name="T100" fmla="*/ 0 w 427"/>
                    <a:gd name="T101" fmla="*/ 0 h 562"/>
                    <a:gd name="T102" fmla="*/ 0 w 427"/>
                    <a:gd name="T103" fmla="*/ 0 h 562"/>
                    <a:gd name="T104" fmla="*/ 0 w 427"/>
                    <a:gd name="T105" fmla="*/ 0 h 562"/>
                    <a:gd name="T106" fmla="*/ 0 w 427"/>
                    <a:gd name="T107" fmla="*/ 0 h 562"/>
                    <a:gd name="T108" fmla="*/ 0 w 427"/>
                    <a:gd name="T109" fmla="*/ 0 h 562"/>
                    <a:gd name="T110" fmla="*/ 0 w 427"/>
                    <a:gd name="T111" fmla="*/ 0 h 5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7"/>
                    <a:gd name="T169" fmla="*/ 0 h 562"/>
                    <a:gd name="T170" fmla="*/ 427 w 427"/>
                    <a:gd name="T171" fmla="*/ 562 h 5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7" h="562">
                      <a:moveTo>
                        <a:pt x="339" y="548"/>
                      </a:moveTo>
                      <a:lnTo>
                        <a:pt x="313" y="562"/>
                      </a:lnTo>
                      <a:lnTo>
                        <a:pt x="287" y="562"/>
                      </a:lnTo>
                      <a:lnTo>
                        <a:pt x="264" y="550"/>
                      </a:lnTo>
                      <a:lnTo>
                        <a:pt x="244" y="531"/>
                      </a:lnTo>
                      <a:lnTo>
                        <a:pt x="225" y="505"/>
                      </a:lnTo>
                      <a:lnTo>
                        <a:pt x="209" y="477"/>
                      </a:lnTo>
                      <a:lnTo>
                        <a:pt x="197" y="451"/>
                      </a:lnTo>
                      <a:lnTo>
                        <a:pt x="188" y="429"/>
                      </a:lnTo>
                      <a:lnTo>
                        <a:pt x="183" y="413"/>
                      </a:lnTo>
                      <a:lnTo>
                        <a:pt x="180" y="408"/>
                      </a:lnTo>
                      <a:lnTo>
                        <a:pt x="178" y="404"/>
                      </a:lnTo>
                      <a:lnTo>
                        <a:pt x="173" y="396"/>
                      </a:lnTo>
                      <a:lnTo>
                        <a:pt x="166" y="384"/>
                      </a:lnTo>
                      <a:lnTo>
                        <a:pt x="155" y="368"/>
                      </a:lnTo>
                      <a:lnTo>
                        <a:pt x="143" y="349"/>
                      </a:lnTo>
                      <a:lnTo>
                        <a:pt x="130" y="327"/>
                      </a:lnTo>
                      <a:lnTo>
                        <a:pt x="116" y="302"/>
                      </a:lnTo>
                      <a:lnTo>
                        <a:pt x="102" y="278"/>
                      </a:lnTo>
                      <a:lnTo>
                        <a:pt x="88" y="254"/>
                      </a:lnTo>
                      <a:lnTo>
                        <a:pt x="76" y="230"/>
                      </a:lnTo>
                      <a:lnTo>
                        <a:pt x="52" y="183"/>
                      </a:lnTo>
                      <a:lnTo>
                        <a:pt x="33" y="137"/>
                      </a:lnTo>
                      <a:lnTo>
                        <a:pt x="17" y="93"/>
                      </a:lnTo>
                      <a:lnTo>
                        <a:pt x="5" y="57"/>
                      </a:lnTo>
                      <a:lnTo>
                        <a:pt x="0" y="28"/>
                      </a:lnTo>
                      <a:lnTo>
                        <a:pt x="2" y="9"/>
                      </a:lnTo>
                      <a:lnTo>
                        <a:pt x="9" y="0"/>
                      </a:lnTo>
                      <a:lnTo>
                        <a:pt x="24" y="5"/>
                      </a:lnTo>
                      <a:lnTo>
                        <a:pt x="47" y="28"/>
                      </a:lnTo>
                      <a:lnTo>
                        <a:pt x="78" y="67"/>
                      </a:lnTo>
                      <a:lnTo>
                        <a:pt x="135" y="144"/>
                      </a:lnTo>
                      <a:lnTo>
                        <a:pt x="187" y="209"/>
                      </a:lnTo>
                      <a:lnTo>
                        <a:pt x="233" y="266"/>
                      </a:lnTo>
                      <a:lnTo>
                        <a:pt x="276" y="315"/>
                      </a:lnTo>
                      <a:lnTo>
                        <a:pt x="313" y="354"/>
                      </a:lnTo>
                      <a:lnTo>
                        <a:pt x="346" y="387"/>
                      </a:lnTo>
                      <a:lnTo>
                        <a:pt x="373" y="413"/>
                      </a:lnTo>
                      <a:lnTo>
                        <a:pt x="396" y="434"/>
                      </a:lnTo>
                      <a:lnTo>
                        <a:pt x="413" y="448"/>
                      </a:lnTo>
                      <a:lnTo>
                        <a:pt x="425" y="460"/>
                      </a:lnTo>
                      <a:lnTo>
                        <a:pt x="427" y="463"/>
                      </a:lnTo>
                      <a:lnTo>
                        <a:pt x="425" y="468"/>
                      </a:lnTo>
                      <a:lnTo>
                        <a:pt x="422" y="475"/>
                      </a:lnTo>
                      <a:lnTo>
                        <a:pt x="416" y="482"/>
                      </a:lnTo>
                      <a:lnTo>
                        <a:pt x="408" y="491"/>
                      </a:lnTo>
                      <a:lnTo>
                        <a:pt x="397" y="501"/>
                      </a:lnTo>
                      <a:lnTo>
                        <a:pt x="385" y="512"/>
                      </a:lnTo>
                      <a:lnTo>
                        <a:pt x="371" y="522"/>
                      </a:lnTo>
                      <a:lnTo>
                        <a:pt x="356" y="536"/>
                      </a:lnTo>
                      <a:lnTo>
                        <a:pt x="339" y="548"/>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19" name="Freeform 37"/>
                <p:cNvSpPr>
                  <a:spLocks/>
                </p:cNvSpPr>
                <p:nvPr/>
              </p:nvSpPr>
              <p:spPr bwMode="auto">
                <a:xfrm>
                  <a:off x="2641" y="2692"/>
                  <a:ext cx="757" cy="799"/>
                </a:xfrm>
                <a:custGeom>
                  <a:avLst/>
                  <a:gdLst>
                    <a:gd name="T0" fmla="*/ 1 w 1514"/>
                    <a:gd name="T1" fmla="*/ 0 h 1599"/>
                    <a:gd name="T2" fmla="*/ 1 w 1514"/>
                    <a:gd name="T3" fmla="*/ 0 h 1599"/>
                    <a:gd name="T4" fmla="*/ 1 w 1514"/>
                    <a:gd name="T5" fmla="*/ 0 h 1599"/>
                    <a:gd name="T6" fmla="*/ 1 w 1514"/>
                    <a:gd name="T7" fmla="*/ 0 h 1599"/>
                    <a:gd name="T8" fmla="*/ 1 w 1514"/>
                    <a:gd name="T9" fmla="*/ 0 h 1599"/>
                    <a:gd name="T10" fmla="*/ 1 w 1514"/>
                    <a:gd name="T11" fmla="*/ 0 h 1599"/>
                    <a:gd name="T12" fmla="*/ 1 w 1514"/>
                    <a:gd name="T13" fmla="*/ 0 h 1599"/>
                    <a:gd name="T14" fmla="*/ 1 w 1514"/>
                    <a:gd name="T15" fmla="*/ 0 h 1599"/>
                    <a:gd name="T16" fmla="*/ 1 w 1514"/>
                    <a:gd name="T17" fmla="*/ 0 h 1599"/>
                    <a:gd name="T18" fmla="*/ 1 w 1514"/>
                    <a:gd name="T19" fmla="*/ 0 h 1599"/>
                    <a:gd name="T20" fmla="*/ 1 w 1514"/>
                    <a:gd name="T21" fmla="*/ 0 h 1599"/>
                    <a:gd name="T22" fmla="*/ 1 w 1514"/>
                    <a:gd name="T23" fmla="*/ 0 h 1599"/>
                    <a:gd name="T24" fmla="*/ 1 w 1514"/>
                    <a:gd name="T25" fmla="*/ 0 h 1599"/>
                    <a:gd name="T26" fmla="*/ 1 w 1514"/>
                    <a:gd name="T27" fmla="*/ 0 h 1599"/>
                    <a:gd name="T28" fmla="*/ 1 w 1514"/>
                    <a:gd name="T29" fmla="*/ 0 h 1599"/>
                    <a:gd name="T30" fmla="*/ 1 w 1514"/>
                    <a:gd name="T31" fmla="*/ 0 h 1599"/>
                    <a:gd name="T32" fmla="*/ 1 w 1514"/>
                    <a:gd name="T33" fmla="*/ 0 h 1599"/>
                    <a:gd name="T34" fmla="*/ 1 w 1514"/>
                    <a:gd name="T35" fmla="*/ 0 h 1599"/>
                    <a:gd name="T36" fmla="*/ 1 w 1514"/>
                    <a:gd name="T37" fmla="*/ 0 h 1599"/>
                    <a:gd name="T38" fmla="*/ 1 w 1514"/>
                    <a:gd name="T39" fmla="*/ 0 h 1599"/>
                    <a:gd name="T40" fmla="*/ 1 w 1514"/>
                    <a:gd name="T41" fmla="*/ 0 h 1599"/>
                    <a:gd name="T42" fmla="*/ 1 w 1514"/>
                    <a:gd name="T43" fmla="*/ 0 h 1599"/>
                    <a:gd name="T44" fmla="*/ 1 w 1514"/>
                    <a:gd name="T45" fmla="*/ 0 h 1599"/>
                    <a:gd name="T46" fmla="*/ 0 w 1514"/>
                    <a:gd name="T47" fmla="*/ 0 h 1599"/>
                    <a:gd name="T48" fmla="*/ 1 w 1514"/>
                    <a:gd name="T49" fmla="*/ 0 h 1599"/>
                    <a:gd name="T50" fmla="*/ 1 w 1514"/>
                    <a:gd name="T51" fmla="*/ 0 h 1599"/>
                    <a:gd name="T52" fmla="*/ 1 w 1514"/>
                    <a:gd name="T53" fmla="*/ 0 h 1599"/>
                    <a:gd name="T54" fmla="*/ 1 w 1514"/>
                    <a:gd name="T55" fmla="*/ 0 h 1599"/>
                    <a:gd name="T56" fmla="*/ 1 w 1514"/>
                    <a:gd name="T57" fmla="*/ 0 h 1599"/>
                    <a:gd name="T58" fmla="*/ 1 w 1514"/>
                    <a:gd name="T59" fmla="*/ 0 h 1599"/>
                    <a:gd name="T60" fmla="*/ 1 w 1514"/>
                    <a:gd name="T61" fmla="*/ 0 h 1599"/>
                    <a:gd name="T62" fmla="*/ 1 w 1514"/>
                    <a:gd name="T63" fmla="*/ 0 h 1599"/>
                    <a:gd name="T64" fmla="*/ 1 w 1514"/>
                    <a:gd name="T65" fmla="*/ 0 h 1599"/>
                    <a:gd name="T66" fmla="*/ 1 w 1514"/>
                    <a:gd name="T67" fmla="*/ 0 h 1599"/>
                    <a:gd name="T68" fmla="*/ 1 w 1514"/>
                    <a:gd name="T69" fmla="*/ 0 h 1599"/>
                    <a:gd name="T70" fmla="*/ 1 w 1514"/>
                    <a:gd name="T71" fmla="*/ 0 h 1599"/>
                    <a:gd name="T72" fmla="*/ 1 w 1514"/>
                    <a:gd name="T73" fmla="*/ 0 h 1599"/>
                    <a:gd name="T74" fmla="*/ 1 w 1514"/>
                    <a:gd name="T75" fmla="*/ 0 h 1599"/>
                    <a:gd name="T76" fmla="*/ 1 w 1514"/>
                    <a:gd name="T77" fmla="*/ 0 h 1599"/>
                    <a:gd name="T78" fmla="*/ 1 w 1514"/>
                    <a:gd name="T79" fmla="*/ 0 h 1599"/>
                    <a:gd name="T80" fmla="*/ 1 w 1514"/>
                    <a:gd name="T81" fmla="*/ 0 h 1599"/>
                    <a:gd name="T82" fmla="*/ 1 w 1514"/>
                    <a:gd name="T83" fmla="*/ 0 h 1599"/>
                    <a:gd name="T84" fmla="*/ 1 w 1514"/>
                    <a:gd name="T85" fmla="*/ 0 h 1599"/>
                    <a:gd name="T86" fmla="*/ 1 w 1514"/>
                    <a:gd name="T87" fmla="*/ 0 h 15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4"/>
                    <a:gd name="T133" fmla="*/ 0 h 1599"/>
                    <a:gd name="T134" fmla="*/ 1514 w 1514"/>
                    <a:gd name="T135" fmla="*/ 1599 h 15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4" h="1599">
                      <a:moveTo>
                        <a:pt x="1167" y="1599"/>
                      </a:moveTo>
                      <a:lnTo>
                        <a:pt x="1162" y="1592"/>
                      </a:lnTo>
                      <a:lnTo>
                        <a:pt x="1146" y="1571"/>
                      </a:lnTo>
                      <a:lnTo>
                        <a:pt x="1124" y="1540"/>
                      </a:lnTo>
                      <a:lnTo>
                        <a:pt x="1094" y="1502"/>
                      </a:lnTo>
                      <a:lnTo>
                        <a:pt x="1063" y="1462"/>
                      </a:lnTo>
                      <a:lnTo>
                        <a:pt x="1030" y="1421"/>
                      </a:lnTo>
                      <a:lnTo>
                        <a:pt x="997" y="1381"/>
                      </a:lnTo>
                      <a:lnTo>
                        <a:pt x="968" y="1348"/>
                      </a:lnTo>
                      <a:lnTo>
                        <a:pt x="942" y="1324"/>
                      </a:lnTo>
                      <a:lnTo>
                        <a:pt x="925" y="1312"/>
                      </a:lnTo>
                      <a:lnTo>
                        <a:pt x="908" y="1305"/>
                      </a:lnTo>
                      <a:lnTo>
                        <a:pt x="885" y="1293"/>
                      </a:lnTo>
                      <a:lnTo>
                        <a:pt x="857" y="1276"/>
                      </a:lnTo>
                      <a:lnTo>
                        <a:pt x="826" y="1255"/>
                      </a:lnTo>
                      <a:lnTo>
                        <a:pt x="793" y="1233"/>
                      </a:lnTo>
                      <a:lnTo>
                        <a:pt x="759" y="1207"/>
                      </a:lnTo>
                      <a:lnTo>
                        <a:pt x="724" y="1182"/>
                      </a:lnTo>
                      <a:lnTo>
                        <a:pt x="693" y="1158"/>
                      </a:lnTo>
                      <a:lnTo>
                        <a:pt x="664" y="1136"/>
                      </a:lnTo>
                      <a:lnTo>
                        <a:pt x="638" y="1117"/>
                      </a:lnTo>
                      <a:lnTo>
                        <a:pt x="607" y="1093"/>
                      </a:lnTo>
                      <a:lnTo>
                        <a:pt x="558" y="1058"/>
                      </a:lnTo>
                      <a:lnTo>
                        <a:pt x="500" y="1015"/>
                      </a:lnTo>
                      <a:lnTo>
                        <a:pt x="431" y="966"/>
                      </a:lnTo>
                      <a:lnTo>
                        <a:pt x="360" y="913"/>
                      </a:lnTo>
                      <a:lnTo>
                        <a:pt x="287" y="858"/>
                      </a:lnTo>
                      <a:lnTo>
                        <a:pt x="220" y="804"/>
                      </a:lnTo>
                      <a:lnTo>
                        <a:pt x="161" y="752"/>
                      </a:lnTo>
                      <a:lnTo>
                        <a:pt x="113" y="704"/>
                      </a:lnTo>
                      <a:lnTo>
                        <a:pt x="80" y="664"/>
                      </a:lnTo>
                      <a:lnTo>
                        <a:pt x="75" y="657"/>
                      </a:lnTo>
                      <a:lnTo>
                        <a:pt x="69" y="650"/>
                      </a:lnTo>
                      <a:lnTo>
                        <a:pt x="61" y="643"/>
                      </a:lnTo>
                      <a:lnTo>
                        <a:pt x="52" y="635"/>
                      </a:lnTo>
                      <a:lnTo>
                        <a:pt x="44" y="628"/>
                      </a:lnTo>
                      <a:lnTo>
                        <a:pt x="35" y="619"/>
                      </a:lnTo>
                      <a:lnTo>
                        <a:pt x="28" y="610"/>
                      </a:lnTo>
                      <a:lnTo>
                        <a:pt x="21" y="602"/>
                      </a:lnTo>
                      <a:lnTo>
                        <a:pt x="16" y="593"/>
                      </a:lnTo>
                      <a:lnTo>
                        <a:pt x="12" y="586"/>
                      </a:lnTo>
                      <a:lnTo>
                        <a:pt x="4" y="548"/>
                      </a:lnTo>
                      <a:lnTo>
                        <a:pt x="0" y="507"/>
                      </a:lnTo>
                      <a:lnTo>
                        <a:pt x="0" y="467"/>
                      </a:lnTo>
                      <a:lnTo>
                        <a:pt x="4" y="426"/>
                      </a:lnTo>
                      <a:lnTo>
                        <a:pt x="11" y="384"/>
                      </a:lnTo>
                      <a:lnTo>
                        <a:pt x="19" y="344"/>
                      </a:lnTo>
                      <a:lnTo>
                        <a:pt x="30" y="306"/>
                      </a:lnTo>
                      <a:lnTo>
                        <a:pt x="42" y="272"/>
                      </a:lnTo>
                      <a:lnTo>
                        <a:pt x="54" y="239"/>
                      </a:lnTo>
                      <a:lnTo>
                        <a:pt x="66" y="211"/>
                      </a:lnTo>
                      <a:lnTo>
                        <a:pt x="82" y="180"/>
                      </a:lnTo>
                      <a:lnTo>
                        <a:pt x="101" y="153"/>
                      </a:lnTo>
                      <a:lnTo>
                        <a:pt x="123" y="125"/>
                      </a:lnTo>
                      <a:lnTo>
                        <a:pt x="147" y="101"/>
                      </a:lnTo>
                      <a:lnTo>
                        <a:pt x="173" y="78"/>
                      </a:lnTo>
                      <a:lnTo>
                        <a:pt x="199" y="57"/>
                      </a:lnTo>
                      <a:lnTo>
                        <a:pt x="225" y="40"/>
                      </a:lnTo>
                      <a:lnTo>
                        <a:pt x="249" y="25"/>
                      </a:lnTo>
                      <a:lnTo>
                        <a:pt x="272" y="11"/>
                      </a:lnTo>
                      <a:lnTo>
                        <a:pt x="292" y="0"/>
                      </a:lnTo>
                      <a:lnTo>
                        <a:pt x="325" y="9"/>
                      </a:lnTo>
                      <a:lnTo>
                        <a:pt x="387" y="51"/>
                      </a:lnTo>
                      <a:lnTo>
                        <a:pt x="470" y="118"/>
                      </a:lnTo>
                      <a:lnTo>
                        <a:pt x="569" y="206"/>
                      </a:lnTo>
                      <a:lnTo>
                        <a:pt x="678" y="310"/>
                      </a:lnTo>
                      <a:lnTo>
                        <a:pt x="792" y="422"/>
                      </a:lnTo>
                      <a:lnTo>
                        <a:pt x="902" y="538"/>
                      </a:lnTo>
                      <a:lnTo>
                        <a:pt x="1006" y="650"/>
                      </a:lnTo>
                      <a:lnTo>
                        <a:pt x="1096" y="754"/>
                      </a:lnTo>
                      <a:lnTo>
                        <a:pt x="1167" y="845"/>
                      </a:lnTo>
                      <a:lnTo>
                        <a:pt x="1224" y="922"/>
                      </a:lnTo>
                      <a:lnTo>
                        <a:pt x="1276" y="987"/>
                      </a:lnTo>
                      <a:lnTo>
                        <a:pt x="1324" y="1042"/>
                      </a:lnTo>
                      <a:lnTo>
                        <a:pt x="1365" y="1091"/>
                      </a:lnTo>
                      <a:lnTo>
                        <a:pt x="1403" y="1131"/>
                      </a:lnTo>
                      <a:lnTo>
                        <a:pt x="1436" y="1163"/>
                      </a:lnTo>
                      <a:lnTo>
                        <a:pt x="1464" y="1189"/>
                      </a:lnTo>
                      <a:lnTo>
                        <a:pt x="1486" y="1210"/>
                      </a:lnTo>
                      <a:lnTo>
                        <a:pt x="1504" y="1226"/>
                      </a:lnTo>
                      <a:lnTo>
                        <a:pt x="1514" y="1238"/>
                      </a:lnTo>
                    </a:path>
                  </a:pathLst>
                </a:custGeom>
                <a:noFill/>
                <a:ln w="4763">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20" name="Freeform 38"/>
                <p:cNvSpPr>
                  <a:spLocks/>
                </p:cNvSpPr>
                <p:nvPr/>
              </p:nvSpPr>
              <p:spPr bwMode="auto">
                <a:xfrm>
                  <a:off x="2705" y="2204"/>
                  <a:ext cx="1316" cy="330"/>
                </a:xfrm>
                <a:custGeom>
                  <a:avLst/>
                  <a:gdLst>
                    <a:gd name="T0" fmla="*/ 1 w 2632"/>
                    <a:gd name="T1" fmla="*/ 0 h 662"/>
                    <a:gd name="T2" fmla="*/ 1 w 2632"/>
                    <a:gd name="T3" fmla="*/ 0 h 662"/>
                    <a:gd name="T4" fmla="*/ 1 w 2632"/>
                    <a:gd name="T5" fmla="*/ 0 h 662"/>
                    <a:gd name="T6" fmla="*/ 1 w 2632"/>
                    <a:gd name="T7" fmla="*/ 0 h 662"/>
                    <a:gd name="T8" fmla="*/ 1 w 2632"/>
                    <a:gd name="T9" fmla="*/ 0 h 662"/>
                    <a:gd name="T10" fmla="*/ 1 w 2632"/>
                    <a:gd name="T11" fmla="*/ 0 h 662"/>
                    <a:gd name="T12" fmla="*/ 1 w 2632"/>
                    <a:gd name="T13" fmla="*/ 0 h 662"/>
                    <a:gd name="T14" fmla="*/ 1 w 2632"/>
                    <a:gd name="T15" fmla="*/ 0 h 662"/>
                    <a:gd name="T16" fmla="*/ 1 w 2632"/>
                    <a:gd name="T17" fmla="*/ 0 h 662"/>
                    <a:gd name="T18" fmla="*/ 1 w 2632"/>
                    <a:gd name="T19" fmla="*/ 0 h 662"/>
                    <a:gd name="T20" fmla="*/ 1 w 2632"/>
                    <a:gd name="T21" fmla="*/ 0 h 662"/>
                    <a:gd name="T22" fmla="*/ 1 w 2632"/>
                    <a:gd name="T23" fmla="*/ 0 h 662"/>
                    <a:gd name="T24" fmla="*/ 1 w 2632"/>
                    <a:gd name="T25" fmla="*/ 0 h 662"/>
                    <a:gd name="T26" fmla="*/ 1 w 2632"/>
                    <a:gd name="T27" fmla="*/ 0 h 662"/>
                    <a:gd name="T28" fmla="*/ 1 w 2632"/>
                    <a:gd name="T29" fmla="*/ 0 h 662"/>
                    <a:gd name="T30" fmla="*/ 1 w 2632"/>
                    <a:gd name="T31" fmla="*/ 0 h 662"/>
                    <a:gd name="T32" fmla="*/ 1 w 2632"/>
                    <a:gd name="T33" fmla="*/ 0 h 662"/>
                    <a:gd name="T34" fmla="*/ 1 w 2632"/>
                    <a:gd name="T35" fmla="*/ 0 h 662"/>
                    <a:gd name="T36" fmla="*/ 1 w 2632"/>
                    <a:gd name="T37" fmla="*/ 0 h 662"/>
                    <a:gd name="T38" fmla="*/ 1 w 2632"/>
                    <a:gd name="T39" fmla="*/ 0 h 662"/>
                    <a:gd name="T40" fmla="*/ 1 w 2632"/>
                    <a:gd name="T41" fmla="*/ 0 h 662"/>
                    <a:gd name="T42" fmla="*/ 1 w 2632"/>
                    <a:gd name="T43" fmla="*/ 0 h 662"/>
                    <a:gd name="T44" fmla="*/ 1 w 2632"/>
                    <a:gd name="T45" fmla="*/ 0 h 662"/>
                    <a:gd name="T46" fmla="*/ 1 w 2632"/>
                    <a:gd name="T47" fmla="*/ 0 h 662"/>
                    <a:gd name="T48" fmla="*/ 1 w 2632"/>
                    <a:gd name="T49" fmla="*/ 0 h 662"/>
                    <a:gd name="T50" fmla="*/ 1 w 2632"/>
                    <a:gd name="T51" fmla="*/ 0 h 662"/>
                    <a:gd name="T52" fmla="*/ 1 w 2632"/>
                    <a:gd name="T53" fmla="*/ 0 h 662"/>
                    <a:gd name="T54" fmla="*/ 1 w 2632"/>
                    <a:gd name="T55" fmla="*/ 0 h 662"/>
                    <a:gd name="T56" fmla="*/ 1 w 2632"/>
                    <a:gd name="T57" fmla="*/ 0 h 662"/>
                    <a:gd name="T58" fmla="*/ 1 w 2632"/>
                    <a:gd name="T59" fmla="*/ 0 h 662"/>
                    <a:gd name="T60" fmla="*/ 1 w 2632"/>
                    <a:gd name="T61" fmla="*/ 0 h 662"/>
                    <a:gd name="T62" fmla="*/ 1 w 2632"/>
                    <a:gd name="T63" fmla="*/ 0 h 662"/>
                    <a:gd name="T64" fmla="*/ 1 w 2632"/>
                    <a:gd name="T65" fmla="*/ 0 h 662"/>
                    <a:gd name="T66" fmla="*/ 1 w 2632"/>
                    <a:gd name="T67" fmla="*/ 0 h 662"/>
                    <a:gd name="T68" fmla="*/ 1 w 2632"/>
                    <a:gd name="T69" fmla="*/ 0 h 662"/>
                    <a:gd name="T70" fmla="*/ 1 w 2632"/>
                    <a:gd name="T71" fmla="*/ 0 h 662"/>
                    <a:gd name="T72" fmla="*/ 1 w 2632"/>
                    <a:gd name="T73" fmla="*/ 0 h 662"/>
                    <a:gd name="T74" fmla="*/ 1 w 2632"/>
                    <a:gd name="T75" fmla="*/ 0 h 662"/>
                    <a:gd name="T76" fmla="*/ 1 w 2632"/>
                    <a:gd name="T77" fmla="*/ 0 h 662"/>
                    <a:gd name="T78" fmla="*/ 1 w 2632"/>
                    <a:gd name="T79" fmla="*/ 0 h 662"/>
                    <a:gd name="T80" fmla="*/ 1 w 2632"/>
                    <a:gd name="T81" fmla="*/ 0 h 662"/>
                    <a:gd name="T82" fmla="*/ 1 w 2632"/>
                    <a:gd name="T83" fmla="*/ 0 h 662"/>
                    <a:gd name="T84" fmla="*/ 1 w 2632"/>
                    <a:gd name="T85" fmla="*/ 0 h 662"/>
                    <a:gd name="T86" fmla="*/ 1 w 2632"/>
                    <a:gd name="T87" fmla="*/ 0 h 662"/>
                    <a:gd name="T88" fmla="*/ 1 w 2632"/>
                    <a:gd name="T89" fmla="*/ 0 h 662"/>
                    <a:gd name="T90" fmla="*/ 1 w 2632"/>
                    <a:gd name="T91" fmla="*/ 0 h 662"/>
                    <a:gd name="T92" fmla="*/ 1 w 2632"/>
                    <a:gd name="T93" fmla="*/ 0 h 662"/>
                    <a:gd name="T94" fmla="*/ 1 w 2632"/>
                    <a:gd name="T95" fmla="*/ 0 h 662"/>
                    <a:gd name="T96" fmla="*/ 1 w 2632"/>
                    <a:gd name="T97" fmla="*/ 0 h 662"/>
                    <a:gd name="T98" fmla="*/ 1 w 2632"/>
                    <a:gd name="T99" fmla="*/ 0 h 662"/>
                    <a:gd name="T100" fmla="*/ 1 w 2632"/>
                    <a:gd name="T101" fmla="*/ 0 h 662"/>
                    <a:gd name="T102" fmla="*/ 1 w 2632"/>
                    <a:gd name="T103" fmla="*/ 0 h 662"/>
                    <a:gd name="T104" fmla="*/ 1 w 2632"/>
                    <a:gd name="T105" fmla="*/ 0 h 662"/>
                    <a:gd name="T106" fmla="*/ 1 w 2632"/>
                    <a:gd name="T107" fmla="*/ 0 h 662"/>
                    <a:gd name="T108" fmla="*/ 1 w 2632"/>
                    <a:gd name="T109" fmla="*/ 0 h 662"/>
                    <a:gd name="T110" fmla="*/ 1 w 2632"/>
                    <a:gd name="T111" fmla="*/ 0 h 662"/>
                    <a:gd name="T112" fmla="*/ 1 w 2632"/>
                    <a:gd name="T113" fmla="*/ 0 h 662"/>
                    <a:gd name="T114" fmla="*/ 1 w 2632"/>
                    <a:gd name="T115" fmla="*/ 0 h 662"/>
                    <a:gd name="T116" fmla="*/ 1 w 2632"/>
                    <a:gd name="T117" fmla="*/ 0 h 662"/>
                    <a:gd name="T118" fmla="*/ 1 w 2632"/>
                    <a:gd name="T119" fmla="*/ 0 h 662"/>
                    <a:gd name="T120" fmla="*/ 1 w 2632"/>
                    <a:gd name="T121" fmla="*/ 0 h 662"/>
                    <a:gd name="T122" fmla="*/ 1 w 2632"/>
                    <a:gd name="T123" fmla="*/ 0 h 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2"/>
                    <a:gd name="T187" fmla="*/ 0 h 662"/>
                    <a:gd name="T188" fmla="*/ 2632 w 2632"/>
                    <a:gd name="T189" fmla="*/ 662 h 6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2" h="662">
                      <a:moveTo>
                        <a:pt x="2606" y="349"/>
                      </a:moveTo>
                      <a:lnTo>
                        <a:pt x="2595" y="316"/>
                      </a:lnTo>
                      <a:lnTo>
                        <a:pt x="2587" y="287"/>
                      </a:lnTo>
                      <a:lnTo>
                        <a:pt x="2580" y="259"/>
                      </a:lnTo>
                      <a:lnTo>
                        <a:pt x="2571" y="233"/>
                      </a:lnTo>
                      <a:lnTo>
                        <a:pt x="2566" y="211"/>
                      </a:lnTo>
                      <a:lnTo>
                        <a:pt x="2561" y="192"/>
                      </a:lnTo>
                      <a:lnTo>
                        <a:pt x="2556" y="176"/>
                      </a:lnTo>
                      <a:lnTo>
                        <a:pt x="2554" y="166"/>
                      </a:lnTo>
                      <a:lnTo>
                        <a:pt x="2550" y="159"/>
                      </a:lnTo>
                      <a:lnTo>
                        <a:pt x="2550" y="156"/>
                      </a:lnTo>
                      <a:lnTo>
                        <a:pt x="2535" y="156"/>
                      </a:lnTo>
                      <a:lnTo>
                        <a:pt x="2492" y="154"/>
                      </a:lnTo>
                      <a:lnTo>
                        <a:pt x="2428" y="154"/>
                      </a:lnTo>
                      <a:lnTo>
                        <a:pt x="2346" y="152"/>
                      </a:lnTo>
                      <a:lnTo>
                        <a:pt x="2257" y="150"/>
                      </a:lnTo>
                      <a:lnTo>
                        <a:pt x="2163" y="149"/>
                      </a:lnTo>
                      <a:lnTo>
                        <a:pt x="2072" y="147"/>
                      </a:lnTo>
                      <a:lnTo>
                        <a:pt x="1989" y="147"/>
                      </a:lnTo>
                      <a:lnTo>
                        <a:pt x="1920" y="147"/>
                      </a:lnTo>
                      <a:lnTo>
                        <a:pt x="1871" y="147"/>
                      </a:lnTo>
                      <a:lnTo>
                        <a:pt x="1845" y="149"/>
                      </a:lnTo>
                      <a:lnTo>
                        <a:pt x="1819" y="150"/>
                      </a:lnTo>
                      <a:lnTo>
                        <a:pt x="1795" y="152"/>
                      </a:lnTo>
                      <a:lnTo>
                        <a:pt x="1771" y="152"/>
                      </a:lnTo>
                      <a:lnTo>
                        <a:pt x="1749" y="154"/>
                      </a:lnTo>
                      <a:lnTo>
                        <a:pt x="1728" y="156"/>
                      </a:lnTo>
                      <a:lnTo>
                        <a:pt x="1709" y="156"/>
                      </a:lnTo>
                      <a:lnTo>
                        <a:pt x="1692" y="156"/>
                      </a:lnTo>
                      <a:lnTo>
                        <a:pt x="1674" y="156"/>
                      </a:lnTo>
                      <a:lnTo>
                        <a:pt x="1660" y="154"/>
                      </a:lnTo>
                      <a:lnTo>
                        <a:pt x="1650" y="152"/>
                      </a:lnTo>
                      <a:lnTo>
                        <a:pt x="1638" y="150"/>
                      </a:lnTo>
                      <a:lnTo>
                        <a:pt x="1626" y="149"/>
                      </a:lnTo>
                      <a:lnTo>
                        <a:pt x="1614" y="147"/>
                      </a:lnTo>
                      <a:lnTo>
                        <a:pt x="1602" y="145"/>
                      </a:lnTo>
                      <a:lnTo>
                        <a:pt x="1590" y="144"/>
                      </a:lnTo>
                      <a:lnTo>
                        <a:pt x="1578" y="142"/>
                      </a:lnTo>
                      <a:lnTo>
                        <a:pt x="1565" y="140"/>
                      </a:lnTo>
                      <a:lnTo>
                        <a:pt x="1553" y="138"/>
                      </a:lnTo>
                      <a:lnTo>
                        <a:pt x="1541" y="137"/>
                      </a:lnTo>
                      <a:lnTo>
                        <a:pt x="1524" y="133"/>
                      </a:lnTo>
                      <a:lnTo>
                        <a:pt x="1508" y="130"/>
                      </a:lnTo>
                      <a:lnTo>
                        <a:pt x="1491" y="126"/>
                      </a:lnTo>
                      <a:lnTo>
                        <a:pt x="1476" y="123"/>
                      </a:lnTo>
                      <a:lnTo>
                        <a:pt x="1460" y="119"/>
                      </a:lnTo>
                      <a:lnTo>
                        <a:pt x="1444" y="114"/>
                      </a:lnTo>
                      <a:lnTo>
                        <a:pt x="1429" y="111"/>
                      </a:lnTo>
                      <a:lnTo>
                        <a:pt x="1415" y="109"/>
                      </a:lnTo>
                      <a:lnTo>
                        <a:pt x="1400" y="106"/>
                      </a:lnTo>
                      <a:lnTo>
                        <a:pt x="1386" y="106"/>
                      </a:lnTo>
                      <a:lnTo>
                        <a:pt x="1351" y="104"/>
                      </a:lnTo>
                      <a:lnTo>
                        <a:pt x="1318" y="104"/>
                      </a:lnTo>
                      <a:lnTo>
                        <a:pt x="1289" y="106"/>
                      </a:lnTo>
                      <a:lnTo>
                        <a:pt x="1261" y="109"/>
                      </a:lnTo>
                      <a:lnTo>
                        <a:pt x="1237" y="111"/>
                      </a:lnTo>
                      <a:lnTo>
                        <a:pt x="1213" y="114"/>
                      </a:lnTo>
                      <a:lnTo>
                        <a:pt x="1190" y="118"/>
                      </a:lnTo>
                      <a:lnTo>
                        <a:pt x="1171" y="119"/>
                      </a:lnTo>
                      <a:lnTo>
                        <a:pt x="1151" y="119"/>
                      </a:lnTo>
                      <a:lnTo>
                        <a:pt x="1133" y="119"/>
                      </a:lnTo>
                      <a:lnTo>
                        <a:pt x="1113" y="118"/>
                      </a:lnTo>
                      <a:lnTo>
                        <a:pt x="1089" y="114"/>
                      </a:lnTo>
                      <a:lnTo>
                        <a:pt x="1059" y="109"/>
                      </a:lnTo>
                      <a:lnTo>
                        <a:pt x="1026" y="102"/>
                      </a:lnTo>
                      <a:lnTo>
                        <a:pt x="990" y="93"/>
                      </a:lnTo>
                      <a:lnTo>
                        <a:pt x="950" y="85"/>
                      </a:lnTo>
                      <a:lnTo>
                        <a:pt x="909" y="76"/>
                      </a:lnTo>
                      <a:lnTo>
                        <a:pt x="864" y="68"/>
                      </a:lnTo>
                      <a:lnTo>
                        <a:pt x="817" y="59"/>
                      </a:lnTo>
                      <a:lnTo>
                        <a:pt x="769" y="52"/>
                      </a:lnTo>
                      <a:lnTo>
                        <a:pt x="703" y="42"/>
                      </a:lnTo>
                      <a:lnTo>
                        <a:pt x="638" y="35"/>
                      </a:lnTo>
                      <a:lnTo>
                        <a:pt x="570" y="28"/>
                      </a:lnTo>
                      <a:lnTo>
                        <a:pt x="505" y="21"/>
                      </a:lnTo>
                      <a:lnTo>
                        <a:pt x="439" y="16"/>
                      </a:lnTo>
                      <a:lnTo>
                        <a:pt x="377" y="12"/>
                      </a:lnTo>
                      <a:lnTo>
                        <a:pt x="318" y="7"/>
                      </a:lnTo>
                      <a:lnTo>
                        <a:pt x="263" y="4"/>
                      </a:lnTo>
                      <a:lnTo>
                        <a:pt x="212" y="2"/>
                      </a:lnTo>
                      <a:lnTo>
                        <a:pt x="168" y="0"/>
                      </a:lnTo>
                      <a:lnTo>
                        <a:pt x="105" y="9"/>
                      </a:lnTo>
                      <a:lnTo>
                        <a:pt x="60" y="38"/>
                      </a:lnTo>
                      <a:lnTo>
                        <a:pt x="29" y="85"/>
                      </a:lnTo>
                      <a:lnTo>
                        <a:pt x="10" y="142"/>
                      </a:lnTo>
                      <a:lnTo>
                        <a:pt x="2" y="202"/>
                      </a:lnTo>
                      <a:lnTo>
                        <a:pt x="0" y="266"/>
                      </a:lnTo>
                      <a:lnTo>
                        <a:pt x="3" y="323"/>
                      </a:lnTo>
                      <a:lnTo>
                        <a:pt x="9" y="372"/>
                      </a:lnTo>
                      <a:lnTo>
                        <a:pt x="14" y="403"/>
                      </a:lnTo>
                      <a:lnTo>
                        <a:pt x="17" y="415"/>
                      </a:lnTo>
                      <a:lnTo>
                        <a:pt x="17" y="417"/>
                      </a:lnTo>
                      <a:lnTo>
                        <a:pt x="17" y="422"/>
                      </a:lnTo>
                      <a:lnTo>
                        <a:pt x="19" y="429"/>
                      </a:lnTo>
                      <a:lnTo>
                        <a:pt x="21" y="437"/>
                      </a:lnTo>
                      <a:lnTo>
                        <a:pt x="24" y="448"/>
                      </a:lnTo>
                      <a:lnTo>
                        <a:pt x="29" y="462"/>
                      </a:lnTo>
                      <a:lnTo>
                        <a:pt x="36" y="475"/>
                      </a:lnTo>
                      <a:lnTo>
                        <a:pt x="47" y="489"/>
                      </a:lnTo>
                      <a:lnTo>
                        <a:pt x="59" y="505"/>
                      </a:lnTo>
                      <a:lnTo>
                        <a:pt x="73" y="520"/>
                      </a:lnTo>
                      <a:lnTo>
                        <a:pt x="88" y="536"/>
                      </a:lnTo>
                      <a:lnTo>
                        <a:pt x="107" y="550"/>
                      </a:lnTo>
                      <a:lnTo>
                        <a:pt x="126" y="563"/>
                      </a:lnTo>
                      <a:lnTo>
                        <a:pt x="147" y="576"/>
                      </a:lnTo>
                      <a:lnTo>
                        <a:pt x="166" y="588"/>
                      </a:lnTo>
                      <a:lnTo>
                        <a:pt x="185" y="600"/>
                      </a:lnTo>
                      <a:lnTo>
                        <a:pt x="202" y="610"/>
                      </a:lnTo>
                      <a:lnTo>
                        <a:pt x="216" y="620"/>
                      </a:lnTo>
                      <a:lnTo>
                        <a:pt x="226" y="629"/>
                      </a:lnTo>
                      <a:lnTo>
                        <a:pt x="233" y="636"/>
                      </a:lnTo>
                      <a:lnTo>
                        <a:pt x="238" y="643"/>
                      </a:lnTo>
                      <a:lnTo>
                        <a:pt x="249" y="646"/>
                      </a:lnTo>
                      <a:lnTo>
                        <a:pt x="263" y="648"/>
                      </a:lnTo>
                      <a:lnTo>
                        <a:pt x="278" y="648"/>
                      </a:lnTo>
                      <a:lnTo>
                        <a:pt x="299" y="648"/>
                      </a:lnTo>
                      <a:lnTo>
                        <a:pt x="320" y="645"/>
                      </a:lnTo>
                      <a:lnTo>
                        <a:pt x="346" y="643"/>
                      </a:lnTo>
                      <a:lnTo>
                        <a:pt x="373" y="639"/>
                      </a:lnTo>
                      <a:lnTo>
                        <a:pt x="403" y="636"/>
                      </a:lnTo>
                      <a:lnTo>
                        <a:pt x="434" y="633"/>
                      </a:lnTo>
                      <a:lnTo>
                        <a:pt x="461" y="631"/>
                      </a:lnTo>
                      <a:lnTo>
                        <a:pt x="492" y="629"/>
                      </a:lnTo>
                      <a:lnTo>
                        <a:pt x="524" y="629"/>
                      </a:lnTo>
                      <a:lnTo>
                        <a:pt x="555" y="629"/>
                      </a:lnTo>
                      <a:lnTo>
                        <a:pt x="587" y="629"/>
                      </a:lnTo>
                      <a:lnTo>
                        <a:pt x="622" y="631"/>
                      </a:lnTo>
                      <a:lnTo>
                        <a:pt x="655" y="633"/>
                      </a:lnTo>
                      <a:lnTo>
                        <a:pt x="691" y="636"/>
                      </a:lnTo>
                      <a:lnTo>
                        <a:pt x="726" y="641"/>
                      </a:lnTo>
                      <a:lnTo>
                        <a:pt x="760" y="646"/>
                      </a:lnTo>
                      <a:lnTo>
                        <a:pt x="845" y="657"/>
                      </a:lnTo>
                      <a:lnTo>
                        <a:pt x="940" y="662"/>
                      </a:lnTo>
                      <a:lnTo>
                        <a:pt x="1042" y="662"/>
                      </a:lnTo>
                      <a:lnTo>
                        <a:pt x="1147" y="659"/>
                      </a:lnTo>
                      <a:lnTo>
                        <a:pt x="1253" y="652"/>
                      </a:lnTo>
                      <a:lnTo>
                        <a:pt x="1353" y="643"/>
                      </a:lnTo>
                      <a:lnTo>
                        <a:pt x="1444" y="633"/>
                      </a:lnTo>
                      <a:lnTo>
                        <a:pt x="1522" y="620"/>
                      </a:lnTo>
                      <a:lnTo>
                        <a:pt x="1584" y="608"/>
                      </a:lnTo>
                      <a:lnTo>
                        <a:pt x="1624" y="596"/>
                      </a:lnTo>
                      <a:lnTo>
                        <a:pt x="1635" y="593"/>
                      </a:lnTo>
                      <a:lnTo>
                        <a:pt x="1650" y="589"/>
                      </a:lnTo>
                      <a:lnTo>
                        <a:pt x="1667" y="588"/>
                      </a:lnTo>
                      <a:lnTo>
                        <a:pt x="1690" y="588"/>
                      </a:lnTo>
                      <a:lnTo>
                        <a:pt x="1714" y="586"/>
                      </a:lnTo>
                      <a:lnTo>
                        <a:pt x="1742" y="588"/>
                      </a:lnTo>
                      <a:lnTo>
                        <a:pt x="1771" y="588"/>
                      </a:lnTo>
                      <a:lnTo>
                        <a:pt x="1804" y="591"/>
                      </a:lnTo>
                      <a:lnTo>
                        <a:pt x="1838" y="593"/>
                      </a:lnTo>
                      <a:lnTo>
                        <a:pt x="1875" y="598"/>
                      </a:lnTo>
                      <a:lnTo>
                        <a:pt x="1956" y="605"/>
                      </a:lnTo>
                      <a:lnTo>
                        <a:pt x="2041" y="608"/>
                      </a:lnTo>
                      <a:lnTo>
                        <a:pt x="2129" y="608"/>
                      </a:lnTo>
                      <a:lnTo>
                        <a:pt x="2217" y="605"/>
                      </a:lnTo>
                      <a:lnTo>
                        <a:pt x="2302" y="598"/>
                      </a:lnTo>
                      <a:lnTo>
                        <a:pt x="2384" y="588"/>
                      </a:lnTo>
                      <a:lnTo>
                        <a:pt x="2460" y="572"/>
                      </a:lnTo>
                      <a:lnTo>
                        <a:pt x="2528" y="553"/>
                      </a:lnTo>
                      <a:lnTo>
                        <a:pt x="2587" y="531"/>
                      </a:lnTo>
                      <a:lnTo>
                        <a:pt x="2632" y="503"/>
                      </a:lnTo>
                      <a:lnTo>
                        <a:pt x="2632" y="500"/>
                      </a:lnTo>
                      <a:lnTo>
                        <a:pt x="2632" y="493"/>
                      </a:lnTo>
                      <a:lnTo>
                        <a:pt x="2630" y="482"/>
                      </a:lnTo>
                      <a:lnTo>
                        <a:pt x="2628" y="467"/>
                      </a:lnTo>
                      <a:lnTo>
                        <a:pt x="2626" y="449"/>
                      </a:lnTo>
                      <a:lnTo>
                        <a:pt x="2623" y="430"/>
                      </a:lnTo>
                      <a:lnTo>
                        <a:pt x="2619" y="411"/>
                      </a:lnTo>
                      <a:lnTo>
                        <a:pt x="2616" y="391"/>
                      </a:lnTo>
                      <a:lnTo>
                        <a:pt x="2611" y="370"/>
                      </a:lnTo>
                      <a:lnTo>
                        <a:pt x="2606" y="349"/>
                      </a:lnTo>
                      <a:close/>
                    </a:path>
                  </a:pathLst>
                </a:custGeom>
                <a:solidFill>
                  <a:srgbClr val="FF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21" name="Freeform 42"/>
                <p:cNvSpPr>
                  <a:spLocks/>
                </p:cNvSpPr>
                <p:nvPr/>
              </p:nvSpPr>
              <p:spPr bwMode="auto">
                <a:xfrm>
                  <a:off x="2717" y="2426"/>
                  <a:ext cx="695" cy="107"/>
                </a:xfrm>
                <a:custGeom>
                  <a:avLst/>
                  <a:gdLst>
                    <a:gd name="T0" fmla="*/ 0 w 1391"/>
                    <a:gd name="T1" fmla="*/ 1 h 213"/>
                    <a:gd name="T2" fmla="*/ 0 w 1391"/>
                    <a:gd name="T3" fmla="*/ 1 h 213"/>
                    <a:gd name="T4" fmla="*/ 0 w 1391"/>
                    <a:gd name="T5" fmla="*/ 1 h 213"/>
                    <a:gd name="T6" fmla="*/ 0 w 1391"/>
                    <a:gd name="T7" fmla="*/ 1 h 213"/>
                    <a:gd name="T8" fmla="*/ 0 w 1391"/>
                    <a:gd name="T9" fmla="*/ 1 h 213"/>
                    <a:gd name="T10" fmla="*/ 0 w 1391"/>
                    <a:gd name="T11" fmla="*/ 1 h 213"/>
                    <a:gd name="T12" fmla="*/ 0 w 1391"/>
                    <a:gd name="T13" fmla="*/ 1 h 213"/>
                    <a:gd name="T14" fmla="*/ 0 w 1391"/>
                    <a:gd name="T15" fmla="*/ 1 h 213"/>
                    <a:gd name="T16" fmla="*/ 0 w 1391"/>
                    <a:gd name="T17" fmla="*/ 1 h 213"/>
                    <a:gd name="T18" fmla="*/ 0 w 1391"/>
                    <a:gd name="T19" fmla="*/ 1 h 213"/>
                    <a:gd name="T20" fmla="*/ 0 w 1391"/>
                    <a:gd name="T21" fmla="*/ 1 h 213"/>
                    <a:gd name="T22" fmla="*/ 0 w 1391"/>
                    <a:gd name="T23" fmla="*/ 1 h 213"/>
                    <a:gd name="T24" fmla="*/ 0 w 1391"/>
                    <a:gd name="T25" fmla="*/ 1 h 213"/>
                    <a:gd name="T26" fmla="*/ 0 w 1391"/>
                    <a:gd name="T27" fmla="*/ 1 h 213"/>
                    <a:gd name="T28" fmla="*/ 0 w 1391"/>
                    <a:gd name="T29" fmla="*/ 1 h 213"/>
                    <a:gd name="T30" fmla="*/ 0 w 1391"/>
                    <a:gd name="T31" fmla="*/ 1 h 213"/>
                    <a:gd name="T32" fmla="*/ 0 w 1391"/>
                    <a:gd name="T33" fmla="*/ 0 h 213"/>
                    <a:gd name="T34" fmla="*/ 0 w 1391"/>
                    <a:gd name="T35" fmla="*/ 1 h 213"/>
                    <a:gd name="T36" fmla="*/ 0 w 1391"/>
                    <a:gd name="T37" fmla="*/ 1 h 213"/>
                    <a:gd name="T38" fmla="*/ 0 w 1391"/>
                    <a:gd name="T39" fmla="*/ 1 h 213"/>
                    <a:gd name="T40" fmla="*/ 0 w 1391"/>
                    <a:gd name="T41" fmla="*/ 1 h 213"/>
                    <a:gd name="T42" fmla="*/ 0 w 1391"/>
                    <a:gd name="T43" fmla="*/ 1 h 213"/>
                    <a:gd name="T44" fmla="*/ 0 w 1391"/>
                    <a:gd name="T45" fmla="*/ 1 h 213"/>
                    <a:gd name="T46" fmla="*/ 0 w 1391"/>
                    <a:gd name="T47" fmla="*/ 1 h 213"/>
                    <a:gd name="T48" fmla="*/ 0 w 1391"/>
                    <a:gd name="T49" fmla="*/ 1 h 213"/>
                    <a:gd name="T50" fmla="*/ 0 w 1391"/>
                    <a:gd name="T51" fmla="*/ 1 h 213"/>
                    <a:gd name="T52" fmla="*/ 0 w 1391"/>
                    <a:gd name="T53" fmla="*/ 1 h 213"/>
                    <a:gd name="T54" fmla="*/ 0 w 1391"/>
                    <a:gd name="T55" fmla="*/ 1 h 213"/>
                    <a:gd name="T56" fmla="*/ 0 w 1391"/>
                    <a:gd name="T57" fmla="*/ 1 h 213"/>
                    <a:gd name="T58" fmla="*/ 0 w 1391"/>
                    <a:gd name="T59" fmla="*/ 1 h 213"/>
                    <a:gd name="T60" fmla="*/ 0 w 1391"/>
                    <a:gd name="T61" fmla="*/ 1 h 213"/>
                    <a:gd name="T62" fmla="*/ 0 w 1391"/>
                    <a:gd name="T63" fmla="*/ 1 h 213"/>
                    <a:gd name="T64" fmla="*/ 0 w 1391"/>
                    <a:gd name="T65" fmla="*/ 1 h 213"/>
                    <a:gd name="T66" fmla="*/ 0 w 1391"/>
                    <a:gd name="T67" fmla="*/ 1 h 213"/>
                    <a:gd name="T68" fmla="*/ 0 w 1391"/>
                    <a:gd name="T69" fmla="*/ 1 h 213"/>
                    <a:gd name="T70" fmla="*/ 0 w 1391"/>
                    <a:gd name="T71" fmla="*/ 1 h 213"/>
                    <a:gd name="T72" fmla="*/ 0 w 1391"/>
                    <a:gd name="T73" fmla="*/ 1 h 213"/>
                    <a:gd name="T74" fmla="*/ 0 w 1391"/>
                    <a:gd name="T75" fmla="*/ 1 h 213"/>
                    <a:gd name="T76" fmla="*/ 0 w 1391"/>
                    <a:gd name="T77" fmla="*/ 1 h 213"/>
                    <a:gd name="T78" fmla="*/ 0 w 1391"/>
                    <a:gd name="T79" fmla="*/ 1 h 213"/>
                    <a:gd name="T80" fmla="*/ 0 w 1391"/>
                    <a:gd name="T81" fmla="*/ 1 h 213"/>
                    <a:gd name="T82" fmla="*/ 0 w 1391"/>
                    <a:gd name="T83" fmla="*/ 1 h 213"/>
                    <a:gd name="T84" fmla="*/ 0 w 1391"/>
                    <a:gd name="T85" fmla="*/ 1 h 213"/>
                    <a:gd name="T86" fmla="*/ 0 w 1391"/>
                    <a:gd name="T87" fmla="*/ 1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1"/>
                    <a:gd name="T133" fmla="*/ 0 h 213"/>
                    <a:gd name="T134" fmla="*/ 1391 w 1391"/>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1" h="213">
                      <a:moveTo>
                        <a:pt x="1027" y="145"/>
                      </a:moveTo>
                      <a:lnTo>
                        <a:pt x="1003" y="142"/>
                      </a:lnTo>
                      <a:lnTo>
                        <a:pt x="978" y="135"/>
                      </a:lnTo>
                      <a:lnTo>
                        <a:pt x="951" y="124"/>
                      </a:lnTo>
                      <a:lnTo>
                        <a:pt x="920" y="114"/>
                      </a:lnTo>
                      <a:lnTo>
                        <a:pt x="887" y="104"/>
                      </a:lnTo>
                      <a:lnTo>
                        <a:pt x="849" y="92"/>
                      </a:lnTo>
                      <a:lnTo>
                        <a:pt x="806" y="81"/>
                      </a:lnTo>
                      <a:lnTo>
                        <a:pt x="757" y="71"/>
                      </a:lnTo>
                      <a:lnTo>
                        <a:pt x="702" y="64"/>
                      </a:lnTo>
                      <a:lnTo>
                        <a:pt x="641" y="60"/>
                      </a:lnTo>
                      <a:lnTo>
                        <a:pt x="616" y="59"/>
                      </a:lnTo>
                      <a:lnTo>
                        <a:pt x="584" y="59"/>
                      </a:lnTo>
                      <a:lnTo>
                        <a:pt x="550" y="59"/>
                      </a:lnTo>
                      <a:lnTo>
                        <a:pt x="510" y="60"/>
                      </a:lnTo>
                      <a:lnTo>
                        <a:pt x="469" y="62"/>
                      </a:lnTo>
                      <a:lnTo>
                        <a:pt x="422" y="66"/>
                      </a:lnTo>
                      <a:lnTo>
                        <a:pt x="372" y="73"/>
                      </a:lnTo>
                      <a:lnTo>
                        <a:pt x="322" y="81"/>
                      </a:lnTo>
                      <a:lnTo>
                        <a:pt x="267" y="92"/>
                      </a:lnTo>
                      <a:lnTo>
                        <a:pt x="211" y="107"/>
                      </a:lnTo>
                      <a:lnTo>
                        <a:pt x="175" y="112"/>
                      </a:lnTo>
                      <a:lnTo>
                        <a:pt x="140" y="109"/>
                      </a:lnTo>
                      <a:lnTo>
                        <a:pt x="109" y="98"/>
                      </a:lnTo>
                      <a:lnTo>
                        <a:pt x="82" y="85"/>
                      </a:lnTo>
                      <a:lnTo>
                        <a:pt x="59" y="67"/>
                      </a:lnTo>
                      <a:lnTo>
                        <a:pt x="38" y="48"/>
                      </a:lnTo>
                      <a:lnTo>
                        <a:pt x="21" y="29"/>
                      </a:lnTo>
                      <a:lnTo>
                        <a:pt x="11" y="14"/>
                      </a:lnTo>
                      <a:lnTo>
                        <a:pt x="2" y="3"/>
                      </a:lnTo>
                      <a:lnTo>
                        <a:pt x="0" y="0"/>
                      </a:lnTo>
                      <a:lnTo>
                        <a:pt x="4" y="5"/>
                      </a:lnTo>
                      <a:lnTo>
                        <a:pt x="13" y="19"/>
                      </a:lnTo>
                      <a:lnTo>
                        <a:pt x="28" y="38"/>
                      </a:lnTo>
                      <a:lnTo>
                        <a:pt x="49" y="64"/>
                      </a:lnTo>
                      <a:lnTo>
                        <a:pt x="73" y="92"/>
                      </a:lnTo>
                      <a:lnTo>
                        <a:pt x="99" y="121"/>
                      </a:lnTo>
                      <a:lnTo>
                        <a:pt x="130" y="149"/>
                      </a:lnTo>
                      <a:lnTo>
                        <a:pt x="161" y="174"/>
                      </a:lnTo>
                      <a:lnTo>
                        <a:pt x="194" y="197"/>
                      </a:lnTo>
                      <a:lnTo>
                        <a:pt x="227" y="211"/>
                      </a:lnTo>
                      <a:lnTo>
                        <a:pt x="235" y="213"/>
                      </a:lnTo>
                      <a:lnTo>
                        <a:pt x="246" y="213"/>
                      </a:lnTo>
                      <a:lnTo>
                        <a:pt x="260" y="213"/>
                      </a:lnTo>
                      <a:lnTo>
                        <a:pt x="275" y="211"/>
                      </a:lnTo>
                      <a:lnTo>
                        <a:pt x="291" y="207"/>
                      </a:lnTo>
                      <a:lnTo>
                        <a:pt x="311" y="204"/>
                      </a:lnTo>
                      <a:lnTo>
                        <a:pt x="332" y="200"/>
                      </a:lnTo>
                      <a:lnTo>
                        <a:pt x="356" y="195"/>
                      </a:lnTo>
                      <a:lnTo>
                        <a:pt x="382" y="192"/>
                      </a:lnTo>
                      <a:lnTo>
                        <a:pt x="412" y="187"/>
                      </a:lnTo>
                      <a:lnTo>
                        <a:pt x="441" y="183"/>
                      </a:lnTo>
                      <a:lnTo>
                        <a:pt x="472" y="181"/>
                      </a:lnTo>
                      <a:lnTo>
                        <a:pt x="503" y="180"/>
                      </a:lnTo>
                      <a:lnTo>
                        <a:pt x="538" y="180"/>
                      </a:lnTo>
                      <a:lnTo>
                        <a:pt x="571" y="181"/>
                      </a:lnTo>
                      <a:lnTo>
                        <a:pt x="607" y="183"/>
                      </a:lnTo>
                      <a:lnTo>
                        <a:pt x="643" y="185"/>
                      </a:lnTo>
                      <a:lnTo>
                        <a:pt x="679" y="188"/>
                      </a:lnTo>
                      <a:lnTo>
                        <a:pt x="718" y="192"/>
                      </a:lnTo>
                      <a:lnTo>
                        <a:pt x="754" y="197"/>
                      </a:lnTo>
                      <a:lnTo>
                        <a:pt x="832" y="204"/>
                      </a:lnTo>
                      <a:lnTo>
                        <a:pt x="909" y="209"/>
                      </a:lnTo>
                      <a:lnTo>
                        <a:pt x="987" y="213"/>
                      </a:lnTo>
                      <a:lnTo>
                        <a:pt x="1063" y="213"/>
                      </a:lnTo>
                      <a:lnTo>
                        <a:pt x="1134" y="211"/>
                      </a:lnTo>
                      <a:lnTo>
                        <a:pt x="1200" y="207"/>
                      </a:lnTo>
                      <a:lnTo>
                        <a:pt x="1260" y="200"/>
                      </a:lnTo>
                      <a:lnTo>
                        <a:pt x="1312" y="192"/>
                      </a:lnTo>
                      <a:lnTo>
                        <a:pt x="1357" y="181"/>
                      </a:lnTo>
                      <a:lnTo>
                        <a:pt x="1390" y="169"/>
                      </a:lnTo>
                      <a:lnTo>
                        <a:pt x="1391" y="166"/>
                      </a:lnTo>
                      <a:lnTo>
                        <a:pt x="1381" y="162"/>
                      </a:lnTo>
                      <a:lnTo>
                        <a:pt x="1360" y="161"/>
                      </a:lnTo>
                      <a:lnTo>
                        <a:pt x="1329" y="159"/>
                      </a:lnTo>
                      <a:lnTo>
                        <a:pt x="1291" y="159"/>
                      </a:lnTo>
                      <a:lnTo>
                        <a:pt x="1248" y="157"/>
                      </a:lnTo>
                      <a:lnTo>
                        <a:pt x="1198" y="155"/>
                      </a:lnTo>
                      <a:lnTo>
                        <a:pt x="1143" y="152"/>
                      </a:lnTo>
                      <a:lnTo>
                        <a:pt x="1086" y="149"/>
                      </a:lnTo>
                      <a:lnTo>
                        <a:pt x="1027" y="145"/>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22" name="Freeform 43"/>
                <p:cNvSpPr>
                  <a:spLocks/>
                </p:cNvSpPr>
                <p:nvPr/>
              </p:nvSpPr>
              <p:spPr bwMode="auto">
                <a:xfrm>
                  <a:off x="2705" y="2204"/>
                  <a:ext cx="1306" cy="330"/>
                </a:xfrm>
                <a:custGeom>
                  <a:avLst/>
                  <a:gdLst>
                    <a:gd name="T0" fmla="*/ 1 w 2611"/>
                    <a:gd name="T1" fmla="*/ 0 h 662"/>
                    <a:gd name="T2" fmla="*/ 1 w 2611"/>
                    <a:gd name="T3" fmla="*/ 0 h 662"/>
                    <a:gd name="T4" fmla="*/ 1 w 2611"/>
                    <a:gd name="T5" fmla="*/ 0 h 662"/>
                    <a:gd name="T6" fmla="*/ 1 w 2611"/>
                    <a:gd name="T7" fmla="*/ 0 h 662"/>
                    <a:gd name="T8" fmla="*/ 1 w 2611"/>
                    <a:gd name="T9" fmla="*/ 0 h 662"/>
                    <a:gd name="T10" fmla="*/ 1 w 2611"/>
                    <a:gd name="T11" fmla="*/ 0 h 662"/>
                    <a:gd name="T12" fmla="*/ 1 w 2611"/>
                    <a:gd name="T13" fmla="*/ 0 h 662"/>
                    <a:gd name="T14" fmla="*/ 1 w 2611"/>
                    <a:gd name="T15" fmla="*/ 0 h 662"/>
                    <a:gd name="T16" fmla="*/ 1 w 2611"/>
                    <a:gd name="T17" fmla="*/ 0 h 662"/>
                    <a:gd name="T18" fmla="*/ 1 w 2611"/>
                    <a:gd name="T19" fmla="*/ 0 h 662"/>
                    <a:gd name="T20" fmla="*/ 1 w 2611"/>
                    <a:gd name="T21" fmla="*/ 0 h 662"/>
                    <a:gd name="T22" fmla="*/ 1 w 2611"/>
                    <a:gd name="T23" fmla="*/ 0 h 662"/>
                    <a:gd name="T24" fmla="*/ 1 w 2611"/>
                    <a:gd name="T25" fmla="*/ 0 h 662"/>
                    <a:gd name="T26" fmla="*/ 1 w 2611"/>
                    <a:gd name="T27" fmla="*/ 0 h 662"/>
                    <a:gd name="T28" fmla="*/ 1 w 2611"/>
                    <a:gd name="T29" fmla="*/ 0 h 662"/>
                    <a:gd name="T30" fmla="*/ 1 w 2611"/>
                    <a:gd name="T31" fmla="*/ 0 h 662"/>
                    <a:gd name="T32" fmla="*/ 1 w 2611"/>
                    <a:gd name="T33" fmla="*/ 0 h 662"/>
                    <a:gd name="T34" fmla="*/ 1 w 2611"/>
                    <a:gd name="T35" fmla="*/ 0 h 662"/>
                    <a:gd name="T36" fmla="*/ 1 w 2611"/>
                    <a:gd name="T37" fmla="*/ 0 h 662"/>
                    <a:gd name="T38" fmla="*/ 1 w 2611"/>
                    <a:gd name="T39" fmla="*/ 0 h 662"/>
                    <a:gd name="T40" fmla="*/ 1 w 2611"/>
                    <a:gd name="T41" fmla="*/ 0 h 662"/>
                    <a:gd name="T42" fmla="*/ 1 w 2611"/>
                    <a:gd name="T43" fmla="*/ 0 h 662"/>
                    <a:gd name="T44" fmla="*/ 1 w 2611"/>
                    <a:gd name="T45" fmla="*/ 0 h 662"/>
                    <a:gd name="T46" fmla="*/ 1 w 2611"/>
                    <a:gd name="T47" fmla="*/ 0 h 662"/>
                    <a:gd name="T48" fmla="*/ 1 w 2611"/>
                    <a:gd name="T49" fmla="*/ 0 h 662"/>
                    <a:gd name="T50" fmla="*/ 1 w 2611"/>
                    <a:gd name="T51" fmla="*/ 0 h 662"/>
                    <a:gd name="T52" fmla="*/ 1 w 2611"/>
                    <a:gd name="T53" fmla="*/ 0 h 662"/>
                    <a:gd name="T54" fmla="*/ 0 w 2611"/>
                    <a:gd name="T55" fmla="*/ 0 h 662"/>
                    <a:gd name="T56" fmla="*/ 1 w 2611"/>
                    <a:gd name="T57" fmla="*/ 0 h 662"/>
                    <a:gd name="T58" fmla="*/ 1 w 2611"/>
                    <a:gd name="T59" fmla="*/ 0 h 662"/>
                    <a:gd name="T60" fmla="*/ 1 w 2611"/>
                    <a:gd name="T61" fmla="*/ 0 h 662"/>
                    <a:gd name="T62" fmla="*/ 1 w 2611"/>
                    <a:gd name="T63" fmla="*/ 0 h 662"/>
                    <a:gd name="T64" fmla="*/ 1 w 2611"/>
                    <a:gd name="T65" fmla="*/ 0 h 662"/>
                    <a:gd name="T66" fmla="*/ 1 w 2611"/>
                    <a:gd name="T67" fmla="*/ 0 h 662"/>
                    <a:gd name="T68" fmla="*/ 1 w 2611"/>
                    <a:gd name="T69" fmla="*/ 0 h 662"/>
                    <a:gd name="T70" fmla="*/ 1 w 2611"/>
                    <a:gd name="T71" fmla="*/ 0 h 662"/>
                    <a:gd name="T72" fmla="*/ 1 w 2611"/>
                    <a:gd name="T73" fmla="*/ 0 h 662"/>
                    <a:gd name="T74" fmla="*/ 1 w 2611"/>
                    <a:gd name="T75" fmla="*/ 0 h 662"/>
                    <a:gd name="T76" fmla="*/ 1 w 2611"/>
                    <a:gd name="T77" fmla="*/ 0 h 662"/>
                    <a:gd name="T78" fmla="*/ 1 w 2611"/>
                    <a:gd name="T79" fmla="*/ 0 h 662"/>
                    <a:gd name="T80" fmla="*/ 1 w 2611"/>
                    <a:gd name="T81" fmla="*/ 0 h 662"/>
                    <a:gd name="T82" fmla="*/ 1 w 2611"/>
                    <a:gd name="T83" fmla="*/ 0 h 662"/>
                    <a:gd name="T84" fmla="*/ 1 w 2611"/>
                    <a:gd name="T85" fmla="*/ 0 h 662"/>
                    <a:gd name="T86" fmla="*/ 1 w 2611"/>
                    <a:gd name="T87" fmla="*/ 0 h 662"/>
                    <a:gd name="T88" fmla="*/ 1 w 2611"/>
                    <a:gd name="T89" fmla="*/ 0 h 662"/>
                    <a:gd name="T90" fmla="*/ 1 w 2611"/>
                    <a:gd name="T91" fmla="*/ 0 h 662"/>
                    <a:gd name="T92" fmla="*/ 1 w 2611"/>
                    <a:gd name="T93" fmla="*/ 0 h 662"/>
                    <a:gd name="T94" fmla="*/ 1 w 2611"/>
                    <a:gd name="T95" fmla="*/ 0 h 662"/>
                    <a:gd name="T96" fmla="*/ 1 w 2611"/>
                    <a:gd name="T97" fmla="*/ 0 h 662"/>
                    <a:gd name="T98" fmla="*/ 1 w 2611"/>
                    <a:gd name="T99" fmla="*/ 0 h 662"/>
                    <a:gd name="T100" fmla="*/ 1 w 2611"/>
                    <a:gd name="T101" fmla="*/ 0 h 6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11"/>
                    <a:gd name="T154" fmla="*/ 0 h 662"/>
                    <a:gd name="T155" fmla="*/ 2611 w 2611"/>
                    <a:gd name="T156" fmla="*/ 662 h 6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11" h="662">
                      <a:moveTo>
                        <a:pt x="2550" y="156"/>
                      </a:moveTo>
                      <a:lnTo>
                        <a:pt x="2535" y="156"/>
                      </a:lnTo>
                      <a:lnTo>
                        <a:pt x="2492" y="154"/>
                      </a:lnTo>
                      <a:lnTo>
                        <a:pt x="2428" y="154"/>
                      </a:lnTo>
                      <a:lnTo>
                        <a:pt x="2346" y="152"/>
                      </a:lnTo>
                      <a:lnTo>
                        <a:pt x="2257" y="150"/>
                      </a:lnTo>
                      <a:lnTo>
                        <a:pt x="2163" y="149"/>
                      </a:lnTo>
                      <a:lnTo>
                        <a:pt x="2072" y="147"/>
                      </a:lnTo>
                      <a:lnTo>
                        <a:pt x="1989" y="147"/>
                      </a:lnTo>
                      <a:lnTo>
                        <a:pt x="1920" y="147"/>
                      </a:lnTo>
                      <a:lnTo>
                        <a:pt x="1871" y="147"/>
                      </a:lnTo>
                      <a:lnTo>
                        <a:pt x="1845" y="149"/>
                      </a:lnTo>
                      <a:lnTo>
                        <a:pt x="1819" y="150"/>
                      </a:lnTo>
                      <a:lnTo>
                        <a:pt x="1795" y="152"/>
                      </a:lnTo>
                      <a:lnTo>
                        <a:pt x="1771" y="152"/>
                      </a:lnTo>
                      <a:lnTo>
                        <a:pt x="1749" y="154"/>
                      </a:lnTo>
                      <a:lnTo>
                        <a:pt x="1728" y="156"/>
                      </a:lnTo>
                      <a:lnTo>
                        <a:pt x="1709" y="156"/>
                      </a:lnTo>
                      <a:lnTo>
                        <a:pt x="1692" y="156"/>
                      </a:lnTo>
                      <a:lnTo>
                        <a:pt x="1674" y="156"/>
                      </a:lnTo>
                      <a:lnTo>
                        <a:pt x="1660" y="154"/>
                      </a:lnTo>
                      <a:lnTo>
                        <a:pt x="1650" y="152"/>
                      </a:lnTo>
                      <a:lnTo>
                        <a:pt x="1638" y="150"/>
                      </a:lnTo>
                      <a:lnTo>
                        <a:pt x="1626" y="149"/>
                      </a:lnTo>
                      <a:lnTo>
                        <a:pt x="1614" y="147"/>
                      </a:lnTo>
                      <a:lnTo>
                        <a:pt x="1602" y="145"/>
                      </a:lnTo>
                      <a:lnTo>
                        <a:pt x="1590" y="144"/>
                      </a:lnTo>
                      <a:lnTo>
                        <a:pt x="1578" y="142"/>
                      </a:lnTo>
                      <a:lnTo>
                        <a:pt x="1565" y="140"/>
                      </a:lnTo>
                      <a:lnTo>
                        <a:pt x="1553" y="138"/>
                      </a:lnTo>
                      <a:lnTo>
                        <a:pt x="1541" y="137"/>
                      </a:lnTo>
                      <a:lnTo>
                        <a:pt x="1524" y="133"/>
                      </a:lnTo>
                      <a:lnTo>
                        <a:pt x="1508" y="130"/>
                      </a:lnTo>
                      <a:lnTo>
                        <a:pt x="1491" y="126"/>
                      </a:lnTo>
                      <a:lnTo>
                        <a:pt x="1476" y="123"/>
                      </a:lnTo>
                      <a:lnTo>
                        <a:pt x="1460" y="119"/>
                      </a:lnTo>
                      <a:lnTo>
                        <a:pt x="1444" y="114"/>
                      </a:lnTo>
                      <a:lnTo>
                        <a:pt x="1429" y="111"/>
                      </a:lnTo>
                      <a:lnTo>
                        <a:pt x="1415" y="109"/>
                      </a:lnTo>
                      <a:lnTo>
                        <a:pt x="1400" y="106"/>
                      </a:lnTo>
                      <a:lnTo>
                        <a:pt x="1386" y="106"/>
                      </a:lnTo>
                      <a:lnTo>
                        <a:pt x="1351" y="104"/>
                      </a:lnTo>
                      <a:lnTo>
                        <a:pt x="1318" y="104"/>
                      </a:lnTo>
                      <a:lnTo>
                        <a:pt x="1289" y="106"/>
                      </a:lnTo>
                      <a:lnTo>
                        <a:pt x="1261" y="109"/>
                      </a:lnTo>
                      <a:lnTo>
                        <a:pt x="1237" y="111"/>
                      </a:lnTo>
                      <a:lnTo>
                        <a:pt x="1213" y="114"/>
                      </a:lnTo>
                      <a:lnTo>
                        <a:pt x="1190" y="118"/>
                      </a:lnTo>
                      <a:lnTo>
                        <a:pt x="1171" y="119"/>
                      </a:lnTo>
                      <a:lnTo>
                        <a:pt x="1151" y="119"/>
                      </a:lnTo>
                      <a:lnTo>
                        <a:pt x="1133" y="119"/>
                      </a:lnTo>
                      <a:lnTo>
                        <a:pt x="1113" y="118"/>
                      </a:lnTo>
                      <a:lnTo>
                        <a:pt x="1089" y="114"/>
                      </a:lnTo>
                      <a:lnTo>
                        <a:pt x="1059" y="109"/>
                      </a:lnTo>
                      <a:lnTo>
                        <a:pt x="1026" y="102"/>
                      </a:lnTo>
                      <a:lnTo>
                        <a:pt x="990" y="93"/>
                      </a:lnTo>
                      <a:lnTo>
                        <a:pt x="950" y="85"/>
                      </a:lnTo>
                      <a:lnTo>
                        <a:pt x="909" y="76"/>
                      </a:lnTo>
                      <a:lnTo>
                        <a:pt x="864" y="68"/>
                      </a:lnTo>
                      <a:lnTo>
                        <a:pt x="817" y="59"/>
                      </a:lnTo>
                      <a:lnTo>
                        <a:pt x="769" y="52"/>
                      </a:lnTo>
                      <a:lnTo>
                        <a:pt x="703" y="42"/>
                      </a:lnTo>
                      <a:lnTo>
                        <a:pt x="638" y="35"/>
                      </a:lnTo>
                      <a:lnTo>
                        <a:pt x="570" y="28"/>
                      </a:lnTo>
                      <a:lnTo>
                        <a:pt x="505" y="21"/>
                      </a:lnTo>
                      <a:lnTo>
                        <a:pt x="439" y="16"/>
                      </a:lnTo>
                      <a:lnTo>
                        <a:pt x="377" y="12"/>
                      </a:lnTo>
                      <a:lnTo>
                        <a:pt x="318" y="7"/>
                      </a:lnTo>
                      <a:lnTo>
                        <a:pt x="263" y="4"/>
                      </a:lnTo>
                      <a:lnTo>
                        <a:pt x="212" y="2"/>
                      </a:lnTo>
                      <a:lnTo>
                        <a:pt x="168" y="0"/>
                      </a:lnTo>
                      <a:lnTo>
                        <a:pt x="105" y="9"/>
                      </a:lnTo>
                      <a:lnTo>
                        <a:pt x="60" y="38"/>
                      </a:lnTo>
                      <a:lnTo>
                        <a:pt x="29" y="85"/>
                      </a:lnTo>
                      <a:lnTo>
                        <a:pt x="10" y="142"/>
                      </a:lnTo>
                      <a:lnTo>
                        <a:pt x="2" y="202"/>
                      </a:lnTo>
                      <a:lnTo>
                        <a:pt x="0" y="266"/>
                      </a:lnTo>
                      <a:lnTo>
                        <a:pt x="3" y="323"/>
                      </a:lnTo>
                      <a:lnTo>
                        <a:pt x="9" y="372"/>
                      </a:lnTo>
                      <a:lnTo>
                        <a:pt x="14" y="403"/>
                      </a:lnTo>
                      <a:lnTo>
                        <a:pt x="17" y="415"/>
                      </a:lnTo>
                      <a:lnTo>
                        <a:pt x="19" y="422"/>
                      </a:lnTo>
                      <a:lnTo>
                        <a:pt x="26" y="437"/>
                      </a:lnTo>
                      <a:lnTo>
                        <a:pt x="36" y="462"/>
                      </a:lnTo>
                      <a:lnTo>
                        <a:pt x="50" y="491"/>
                      </a:lnTo>
                      <a:lnTo>
                        <a:pt x="69" y="524"/>
                      </a:lnTo>
                      <a:lnTo>
                        <a:pt x="93" y="557"/>
                      </a:lnTo>
                      <a:lnTo>
                        <a:pt x="123" y="589"/>
                      </a:lnTo>
                      <a:lnTo>
                        <a:pt x="155" y="617"/>
                      </a:lnTo>
                      <a:lnTo>
                        <a:pt x="193" y="641"/>
                      </a:lnTo>
                      <a:lnTo>
                        <a:pt x="235" y="655"/>
                      </a:lnTo>
                      <a:lnTo>
                        <a:pt x="245" y="657"/>
                      </a:lnTo>
                      <a:lnTo>
                        <a:pt x="257" y="657"/>
                      </a:lnTo>
                      <a:lnTo>
                        <a:pt x="271" y="657"/>
                      </a:lnTo>
                      <a:lnTo>
                        <a:pt x="287" y="657"/>
                      </a:lnTo>
                      <a:lnTo>
                        <a:pt x="306" y="655"/>
                      </a:lnTo>
                      <a:lnTo>
                        <a:pt x="327" y="653"/>
                      </a:lnTo>
                      <a:lnTo>
                        <a:pt x="349" y="650"/>
                      </a:lnTo>
                      <a:lnTo>
                        <a:pt x="375" y="646"/>
                      </a:lnTo>
                      <a:lnTo>
                        <a:pt x="403" y="643"/>
                      </a:lnTo>
                      <a:lnTo>
                        <a:pt x="434" y="638"/>
                      </a:lnTo>
                      <a:lnTo>
                        <a:pt x="458" y="634"/>
                      </a:lnTo>
                      <a:lnTo>
                        <a:pt x="486" y="631"/>
                      </a:lnTo>
                      <a:lnTo>
                        <a:pt x="515" y="629"/>
                      </a:lnTo>
                      <a:lnTo>
                        <a:pt x="548" y="629"/>
                      </a:lnTo>
                      <a:lnTo>
                        <a:pt x="582" y="629"/>
                      </a:lnTo>
                      <a:lnTo>
                        <a:pt x="617" y="631"/>
                      </a:lnTo>
                      <a:lnTo>
                        <a:pt x="653" y="633"/>
                      </a:lnTo>
                      <a:lnTo>
                        <a:pt x="689" y="636"/>
                      </a:lnTo>
                      <a:lnTo>
                        <a:pt x="726" y="641"/>
                      </a:lnTo>
                      <a:lnTo>
                        <a:pt x="760" y="646"/>
                      </a:lnTo>
                      <a:lnTo>
                        <a:pt x="845" y="657"/>
                      </a:lnTo>
                      <a:lnTo>
                        <a:pt x="940" y="662"/>
                      </a:lnTo>
                      <a:lnTo>
                        <a:pt x="1042" y="662"/>
                      </a:lnTo>
                      <a:lnTo>
                        <a:pt x="1147" y="659"/>
                      </a:lnTo>
                      <a:lnTo>
                        <a:pt x="1253" y="652"/>
                      </a:lnTo>
                      <a:lnTo>
                        <a:pt x="1353" y="643"/>
                      </a:lnTo>
                      <a:lnTo>
                        <a:pt x="1444" y="633"/>
                      </a:lnTo>
                      <a:lnTo>
                        <a:pt x="1522" y="620"/>
                      </a:lnTo>
                      <a:lnTo>
                        <a:pt x="1584" y="608"/>
                      </a:lnTo>
                      <a:lnTo>
                        <a:pt x="1624" y="596"/>
                      </a:lnTo>
                      <a:lnTo>
                        <a:pt x="1635" y="593"/>
                      </a:lnTo>
                      <a:lnTo>
                        <a:pt x="1650" y="589"/>
                      </a:lnTo>
                      <a:lnTo>
                        <a:pt x="1667" y="588"/>
                      </a:lnTo>
                      <a:lnTo>
                        <a:pt x="1690" y="588"/>
                      </a:lnTo>
                      <a:lnTo>
                        <a:pt x="1714" y="586"/>
                      </a:lnTo>
                      <a:lnTo>
                        <a:pt x="1742" y="588"/>
                      </a:lnTo>
                      <a:lnTo>
                        <a:pt x="1771" y="588"/>
                      </a:lnTo>
                      <a:lnTo>
                        <a:pt x="1804" y="591"/>
                      </a:lnTo>
                      <a:lnTo>
                        <a:pt x="1838" y="593"/>
                      </a:lnTo>
                      <a:lnTo>
                        <a:pt x="1875" y="598"/>
                      </a:lnTo>
                      <a:lnTo>
                        <a:pt x="1954" y="605"/>
                      </a:lnTo>
                      <a:lnTo>
                        <a:pt x="2039" y="608"/>
                      </a:lnTo>
                      <a:lnTo>
                        <a:pt x="2124" y="608"/>
                      </a:lnTo>
                      <a:lnTo>
                        <a:pt x="2208" y="605"/>
                      </a:lnTo>
                      <a:lnTo>
                        <a:pt x="2291" y="598"/>
                      </a:lnTo>
                      <a:lnTo>
                        <a:pt x="2369" y="588"/>
                      </a:lnTo>
                      <a:lnTo>
                        <a:pt x="2443" y="574"/>
                      </a:lnTo>
                      <a:lnTo>
                        <a:pt x="2509" y="557"/>
                      </a:lnTo>
                      <a:lnTo>
                        <a:pt x="2566" y="536"/>
                      </a:lnTo>
                      <a:lnTo>
                        <a:pt x="2611" y="512"/>
                      </a:lnTo>
                    </a:path>
                  </a:pathLst>
                </a:custGeom>
                <a:noFill/>
                <a:ln w="4763">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23" name="Freeform 44"/>
                <p:cNvSpPr>
                  <a:spLocks/>
                </p:cNvSpPr>
                <p:nvPr/>
              </p:nvSpPr>
              <p:spPr bwMode="auto">
                <a:xfrm>
                  <a:off x="3520" y="2286"/>
                  <a:ext cx="405" cy="17"/>
                </a:xfrm>
                <a:custGeom>
                  <a:avLst/>
                  <a:gdLst>
                    <a:gd name="T0" fmla="*/ 0 w 811"/>
                    <a:gd name="T1" fmla="*/ 0 h 35"/>
                    <a:gd name="T2" fmla="*/ 0 w 811"/>
                    <a:gd name="T3" fmla="*/ 0 h 35"/>
                    <a:gd name="T4" fmla="*/ 0 w 811"/>
                    <a:gd name="T5" fmla="*/ 0 h 35"/>
                    <a:gd name="T6" fmla="*/ 0 w 811"/>
                    <a:gd name="T7" fmla="*/ 0 h 35"/>
                    <a:gd name="T8" fmla="*/ 0 w 811"/>
                    <a:gd name="T9" fmla="*/ 0 h 35"/>
                    <a:gd name="T10" fmla="*/ 0 w 811"/>
                    <a:gd name="T11" fmla="*/ 0 h 35"/>
                    <a:gd name="T12" fmla="*/ 0 w 811"/>
                    <a:gd name="T13" fmla="*/ 0 h 35"/>
                    <a:gd name="T14" fmla="*/ 0 w 811"/>
                    <a:gd name="T15" fmla="*/ 0 h 35"/>
                    <a:gd name="T16" fmla="*/ 0 w 811"/>
                    <a:gd name="T17" fmla="*/ 0 h 35"/>
                    <a:gd name="T18" fmla="*/ 0 w 811"/>
                    <a:gd name="T19" fmla="*/ 0 h 35"/>
                    <a:gd name="T20" fmla="*/ 0 w 811"/>
                    <a:gd name="T21" fmla="*/ 0 h 35"/>
                    <a:gd name="T22" fmla="*/ 0 w 811"/>
                    <a:gd name="T23" fmla="*/ 0 h 35"/>
                    <a:gd name="T24" fmla="*/ 0 w 811"/>
                    <a:gd name="T25" fmla="*/ 0 h 35"/>
                    <a:gd name="T26" fmla="*/ 0 w 811"/>
                    <a:gd name="T27" fmla="*/ 0 h 35"/>
                    <a:gd name="T28" fmla="*/ 0 w 811"/>
                    <a:gd name="T29" fmla="*/ 0 h 35"/>
                    <a:gd name="T30" fmla="*/ 0 w 811"/>
                    <a:gd name="T31" fmla="*/ 0 h 35"/>
                    <a:gd name="T32" fmla="*/ 0 w 811"/>
                    <a:gd name="T33" fmla="*/ 0 h 35"/>
                    <a:gd name="T34" fmla="*/ 0 w 811"/>
                    <a:gd name="T35" fmla="*/ 0 h 35"/>
                    <a:gd name="T36" fmla="*/ 0 w 811"/>
                    <a:gd name="T37" fmla="*/ 0 h 35"/>
                    <a:gd name="T38" fmla="*/ 0 w 811"/>
                    <a:gd name="T39" fmla="*/ 0 h 35"/>
                    <a:gd name="T40" fmla="*/ 0 w 811"/>
                    <a:gd name="T41" fmla="*/ 0 h 35"/>
                    <a:gd name="T42" fmla="*/ 0 w 811"/>
                    <a:gd name="T43" fmla="*/ 0 h 35"/>
                    <a:gd name="T44" fmla="*/ 0 w 811"/>
                    <a:gd name="T45" fmla="*/ 0 h 35"/>
                    <a:gd name="T46" fmla="*/ 0 w 811"/>
                    <a:gd name="T47" fmla="*/ 0 h 35"/>
                    <a:gd name="T48" fmla="*/ 0 w 811"/>
                    <a:gd name="T49" fmla="*/ 0 h 35"/>
                    <a:gd name="T50" fmla="*/ 0 w 811"/>
                    <a:gd name="T51" fmla="*/ 0 h 35"/>
                    <a:gd name="T52" fmla="*/ 0 w 811"/>
                    <a:gd name="T53" fmla="*/ 0 h 35"/>
                    <a:gd name="T54" fmla="*/ 0 w 811"/>
                    <a:gd name="T55" fmla="*/ 0 h 35"/>
                    <a:gd name="T56" fmla="*/ 0 w 811"/>
                    <a:gd name="T57" fmla="*/ 0 h 35"/>
                    <a:gd name="T58" fmla="*/ 0 w 811"/>
                    <a:gd name="T59" fmla="*/ 0 h 35"/>
                    <a:gd name="T60" fmla="*/ 0 w 811"/>
                    <a:gd name="T61" fmla="*/ 0 h 35"/>
                    <a:gd name="T62" fmla="*/ 0 w 811"/>
                    <a:gd name="T63" fmla="*/ 0 h 35"/>
                    <a:gd name="T64" fmla="*/ 0 w 811"/>
                    <a:gd name="T65" fmla="*/ 0 h 35"/>
                    <a:gd name="T66" fmla="*/ 0 w 811"/>
                    <a:gd name="T67" fmla="*/ 0 h 35"/>
                    <a:gd name="T68" fmla="*/ 0 w 811"/>
                    <a:gd name="T69" fmla="*/ 0 h 35"/>
                    <a:gd name="T70" fmla="*/ 0 w 811"/>
                    <a:gd name="T71" fmla="*/ 0 h 35"/>
                    <a:gd name="T72" fmla="*/ 0 w 811"/>
                    <a:gd name="T73" fmla="*/ 0 h 35"/>
                    <a:gd name="T74" fmla="*/ 0 w 811"/>
                    <a:gd name="T75" fmla="*/ 0 h 35"/>
                    <a:gd name="T76" fmla="*/ 0 w 811"/>
                    <a:gd name="T77" fmla="*/ 0 h 35"/>
                    <a:gd name="T78" fmla="*/ 0 w 811"/>
                    <a:gd name="T79" fmla="*/ 0 h 35"/>
                    <a:gd name="T80" fmla="*/ 0 w 811"/>
                    <a:gd name="T81" fmla="*/ 0 h 35"/>
                    <a:gd name="T82" fmla="*/ 0 w 811"/>
                    <a:gd name="T83" fmla="*/ 0 h 35"/>
                    <a:gd name="T84" fmla="*/ 0 w 811"/>
                    <a:gd name="T85" fmla="*/ 0 h 35"/>
                    <a:gd name="T86" fmla="*/ 0 w 811"/>
                    <a:gd name="T87" fmla="*/ 0 h 35"/>
                    <a:gd name="T88" fmla="*/ 0 w 811"/>
                    <a:gd name="T89" fmla="*/ 0 h 35"/>
                    <a:gd name="T90" fmla="*/ 0 w 811"/>
                    <a:gd name="T91" fmla="*/ 0 h 35"/>
                    <a:gd name="T92" fmla="*/ 0 w 811"/>
                    <a:gd name="T93" fmla="*/ 0 h 35"/>
                    <a:gd name="T94" fmla="*/ 0 w 811"/>
                    <a:gd name="T95" fmla="*/ 0 h 35"/>
                    <a:gd name="T96" fmla="*/ 0 w 811"/>
                    <a:gd name="T97" fmla="*/ 0 h 35"/>
                    <a:gd name="T98" fmla="*/ 0 w 811"/>
                    <a:gd name="T99" fmla="*/ 0 h 35"/>
                    <a:gd name="T100" fmla="*/ 0 w 811"/>
                    <a:gd name="T101" fmla="*/ 0 h 35"/>
                    <a:gd name="T102" fmla="*/ 0 w 811"/>
                    <a:gd name="T103" fmla="*/ 0 h 35"/>
                    <a:gd name="T104" fmla="*/ 0 w 811"/>
                    <a:gd name="T105" fmla="*/ 0 h 35"/>
                    <a:gd name="T106" fmla="*/ 0 w 811"/>
                    <a:gd name="T107" fmla="*/ 0 h 35"/>
                    <a:gd name="T108" fmla="*/ 0 w 811"/>
                    <a:gd name="T109" fmla="*/ 0 h 35"/>
                    <a:gd name="T110" fmla="*/ 0 w 811"/>
                    <a:gd name="T111" fmla="*/ 0 h 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1"/>
                    <a:gd name="T169" fmla="*/ 0 h 35"/>
                    <a:gd name="T170" fmla="*/ 811 w 811"/>
                    <a:gd name="T171" fmla="*/ 35 h 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1" h="35">
                      <a:moveTo>
                        <a:pt x="128" y="35"/>
                      </a:moveTo>
                      <a:lnTo>
                        <a:pt x="135" y="35"/>
                      </a:lnTo>
                      <a:lnTo>
                        <a:pt x="152" y="33"/>
                      </a:lnTo>
                      <a:lnTo>
                        <a:pt x="180" y="30"/>
                      </a:lnTo>
                      <a:lnTo>
                        <a:pt x="215" y="24"/>
                      </a:lnTo>
                      <a:lnTo>
                        <a:pt x="253" y="19"/>
                      </a:lnTo>
                      <a:lnTo>
                        <a:pt x="291" y="16"/>
                      </a:lnTo>
                      <a:lnTo>
                        <a:pt x="329" y="11"/>
                      </a:lnTo>
                      <a:lnTo>
                        <a:pt x="360" y="7"/>
                      </a:lnTo>
                      <a:lnTo>
                        <a:pt x="386" y="5"/>
                      </a:lnTo>
                      <a:lnTo>
                        <a:pt x="400" y="4"/>
                      </a:lnTo>
                      <a:lnTo>
                        <a:pt x="467" y="2"/>
                      </a:lnTo>
                      <a:lnTo>
                        <a:pt x="531" y="2"/>
                      </a:lnTo>
                      <a:lnTo>
                        <a:pt x="590" y="0"/>
                      </a:lnTo>
                      <a:lnTo>
                        <a:pt x="643" y="2"/>
                      </a:lnTo>
                      <a:lnTo>
                        <a:pt x="692" y="2"/>
                      </a:lnTo>
                      <a:lnTo>
                        <a:pt x="733" y="4"/>
                      </a:lnTo>
                      <a:lnTo>
                        <a:pt x="766" y="4"/>
                      </a:lnTo>
                      <a:lnTo>
                        <a:pt x="790" y="5"/>
                      </a:lnTo>
                      <a:lnTo>
                        <a:pt x="806" y="5"/>
                      </a:lnTo>
                      <a:lnTo>
                        <a:pt x="811" y="5"/>
                      </a:lnTo>
                      <a:lnTo>
                        <a:pt x="804" y="5"/>
                      </a:lnTo>
                      <a:lnTo>
                        <a:pt x="788" y="5"/>
                      </a:lnTo>
                      <a:lnTo>
                        <a:pt x="761" y="4"/>
                      </a:lnTo>
                      <a:lnTo>
                        <a:pt x="724" y="4"/>
                      </a:lnTo>
                      <a:lnTo>
                        <a:pt x="681" y="4"/>
                      </a:lnTo>
                      <a:lnTo>
                        <a:pt x="633" y="2"/>
                      </a:lnTo>
                      <a:lnTo>
                        <a:pt x="577" y="2"/>
                      </a:lnTo>
                      <a:lnTo>
                        <a:pt x="520" y="2"/>
                      </a:lnTo>
                      <a:lnTo>
                        <a:pt x="460" y="4"/>
                      </a:lnTo>
                      <a:lnTo>
                        <a:pt x="400" y="4"/>
                      </a:lnTo>
                      <a:lnTo>
                        <a:pt x="353" y="5"/>
                      </a:lnTo>
                      <a:lnTo>
                        <a:pt x="306" y="5"/>
                      </a:lnTo>
                      <a:lnTo>
                        <a:pt x="261" y="5"/>
                      </a:lnTo>
                      <a:lnTo>
                        <a:pt x="218" y="5"/>
                      </a:lnTo>
                      <a:lnTo>
                        <a:pt x="178" y="4"/>
                      </a:lnTo>
                      <a:lnTo>
                        <a:pt x="140" y="4"/>
                      </a:lnTo>
                      <a:lnTo>
                        <a:pt x="107" y="4"/>
                      </a:lnTo>
                      <a:lnTo>
                        <a:pt x="78" y="4"/>
                      </a:lnTo>
                      <a:lnTo>
                        <a:pt x="52" y="5"/>
                      </a:lnTo>
                      <a:lnTo>
                        <a:pt x="33" y="7"/>
                      </a:lnTo>
                      <a:lnTo>
                        <a:pt x="19" y="9"/>
                      </a:lnTo>
                      <a:lnTo>
                        <a:pt x="9" y="11"/>
                      </a:lnTo>
                      <a:lnTo>
                        <a:pt x="2" y="12"/>
                      </a:lnTo>
                      <a:lnTo>
                        <a:pt x="0" y="16"/>
                      </a:lnTo>
                      <a:lnTo>
                        <a:pt x="6" y="18"/>
                      </a:lnTo>
                      <a:lnTo>
                        <a:pt x="16" y="21"/>
                      </a:lnTo>
                      <a:lnTo>
                        <a:pt x="33" y="24"/>
                      </a:lnTo>
                      <a:lnTo>
                        <a:pt x="57" y="28"/>
                      </a:lnTo>
                      <a:lnTo>
                        <a:pt x="88" y="31"/>
                      </a:lnTo>
                      <a:lnTo>
                        <a:pt x="128" y="35"/>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24" name="Freeform 45"/>
                <p:cNvSpPr>
                  <a:spLocks/>
                </p:cNvSpPr>
                <p:nvPr/>
              </p:nvSpPr>
              <p:spPr bwMode="auto">
                <a:xfrm>
                  <a:off x="2105" y="2114"/>
                  <a:ext cx="775" cy="955"/>
                </a:xfrm>
                <a:custGeom>
                  <a:avLst/>
                  <a:gdLst>
                    <a:gd name="T0" fmla="*/ 1 w 1550"/>
                    <a:gd name="T1" fmla="*/ 0 h 1912"/>
                    <a:gd name="T2" fmla="*/ 1 w 1550"/>
                    <a:gd name="T3" fmla="*/ 0 h 1912"/>
                    <a:gd name="T4" fmla="*/ 1 w 1550"/>
                    <a:gd name="T5" fmla="*/ 0 h 1912"/>
                    <a:gd name="T6" fmla="*/ 1 w 1550"/>
                    <a:gd name="T7" fmla="*/ 0 h 1912"/>
                    <a:gd name="T8" fmla="*/ 1 w 1550"/>
                    <a:gd name="T9" fmla="*/ 0 h 1912"/>
                    <a:gd name="T10" fmla="*/ 1 w 1550"/>
                    <a:gd name="T11" fmla="*/ 0 h 1912"/>
                    <a:gd name="T12" fmla="*/ 1 w 1550"/>
                    <a:gd name="T13" fmla="*/ 0 h 1912"/>
                    <a:gd name="T14" fmla="*/ 1 w 1550"/>
                    <a:gd name="T15" fmla="*/ 0 h 1912"/>
                    <a:gd name="T16" fmla="*/ 1 w 1550"/>
                    <a:gd name="T17" fmla="*/ 0 h 1912"/>
                    <a:gd name="T18" fmla="*/ 1 w 1550"/>
                    <a:gd name="T19" fmla="*/ 0 h 1912"/>
                    <a:gd name="T20" fmla="*/ 1 w 1550"/>
                    <a:gd name="T21" fmla="*/ 0 h 1912"/>
                    <a:gd name="T22" fmla="*/ 1 w 1550"/>
                    <a:gd name="T23" fmla="*/ 0 h 1912"/>
                    <a:gd name="T24" fmla="*/ 1 w 1550"/>
                    <a:gd name="T25" fmla="*/ 0 h 1912"/>
                    <a:gd name="T26" fmla="*/ 1 w 1550"/>
                    <a:gd name="T27" fmla="*/ 0 h 1912"/>
                    <a:gd name="T28" fmla="*/ 1 w 1550"/>
                    <a:gd name="T29" fmla="*/ 0 h 1912"/>
                    <a:gd name="T30" fmla="*/ 1 w 1550"/>
                    <a:gd name="T31" fmla="*/ 0 h 1912"/>
                    <a:gd name="T32" fmla="*/ 1 w 1550"/>
                    <a:gd name="T33" fmla="*/ 0 h 1912"/>
                    <a:gd name="T34" fmla="*/ 1 w 1550"/>
                    <a:gd name="T35" fmla="*/ 0 h 1912"/>
                    <a:gd name="T36" fmla="*/ 1 w 1550"/>
                    <a:gd name="T37" fmla="*/ 0 h 1912"/>
                    <a:gd name="T38" fmla="*/ 1 w 1550"/>
                    <a:gd name="T39" fmla="*/ 0 h 1912"/>
                    <a:gd name="T40" fmla="*/ 1 w 1550"/>
                    <a:gd name="T41" fmla="*/ 0 h 1912"/>
                    <a:gd name="T42" fmla="*/ 0 w 1550"/>
                    <a:gd name="T43" fmla="*/ 0 h 1912"/>
                    <a:gd name="T44" fmla="*/ 0 w 1550"/>
                    <a:gd name="T45" fmla="*/ 0 h 1912"/>
                    <a:gd name="T46" fmla="*/ 1 w 1550"/>
                    <a:gd name="T47" fmla="*/ 0 h 1912"/>
                    <a:gd name="T48" fmla="*/ 1 w 1550"/>
                    <a:gd name="T49" fmla="*/ 0 h 1912"/>
                    <a:gd name="T50" fmla="*/ 1 w 1550"/>
                    <a:gd name="T51" fmla="*/ 0 h 1912"/>
                    <a:gd name="T52" fmla="*/ 1 w 1550"/>
                    <a:gd name="T53" fmla="*/ 0 h 1912"/>
                    <a:gd name="T54" fmla="*/ 1 w 1550"/>
                    <a:gd name="T55" fmla="*/ 0 h 1912"/>
                    <a:gd name="T56" fmla="*/ 1 w 1550"/>
                    <a:gd name="T57" fmla="*/ 0 h 1912"/>
                    <a:gd name="T58" fmla="*/ 1 w 1550"/>
                    <a:gd name="T59" fmla="*/ 0 h 1912"/>
                    <a:gd name="T60" fmla="*/ 1 w 1550"/>
                    <a:gd name="T61" fmla="*/ 0 h 1912"/>
                    <a:gd name="T62" fmla="*/ 1 w 1550"/>
                    <a:gd name="T63" fmla="*/ 0 h 1912"/>
                    <a:gd name="T64" fmla="*/ 1 w 1550"/>
                    <a:gd name="T65" fmla="*/ 0 h 1912"/>
                    <a:gd name="T66" fmla="*/ 1 w 1550"/>
                    <a:gd name="T67" fmla="*/ 0 h 1912"/>
                    <a:gd name="T68" fmla="*/ 1 w 1550"/>
                    <a:gd name="T69" fmla="*/ 0 h 1912"/>
                    <a:gd name="T70" fmla="*/ 1 w 1550"/>
                    <a:gd name="T71" fmla="*/ 0 h 1912"/>
                    <a:gd name="T72" fmla="*/ 1 w 1550"/>
                    <a:gd name="T73" fmla="*/ 0 h 1912"/>
                    <a:gd name="T74" fmla="*/ 1 w 1550"/>
                    <a:gd name="T75" fmla="*/ 0 h 1912"/>
                    <a:gd name="T76" fmla="*/ 1 w 1550"/>
                    <a:gd name="T77" fmla="*/ 0 h 1912"/>
                    <a:gd name="T78" fmla="*/ 1 w 1550"/>
                    <a:gd name="T79" fmla="*/ 0 h 1912"/>
                    <a:gd name="T80" fmla="*/ 1 w 1550"/>
                    <a:gd name="T81" fmla="*/ 0 h 1912"/>
                    <a:gd name="T82" fmla="*/ 1 w 1550"/>
                    <a:gd name="T83" fmla="*/ 0 h 1912"/>
                    <a:gd name="T84" fmla="*/ 1 w 1550"/>
                    <a:gd name="T85" fmla="*/ 0 h 1912"/>
                    <a:gd name="T86" fmla="*/ 1 w 1550"/>
                    <a:gd name="T87" fmla="*/ 0 h 1912"/>
                    <a:gd name="T88" fmla="*/ 1 w 1550"/>
                    <a:gd name="T89" fmla="*/ 0 h 1912"/>
                    <a:gd name="T90" fmla="*/ 1 w 1550"/>
                    <a:gd name="T91" fmla="*/ 0 h 1912"/>
                    <a:gd name="T92" fmla="*/ 1 w 1550"/>
                    <a:gd name="T93" fmla="*/ 0 h 1912"/>
                    <a:gd name="T94" fmla="*/ 1 w 1550"/>
                    <a:gd name="T95" fmla="*/ 0 h 1912"/>
                    <a:gd name="T96" fmla="*/ 1 w 1550"/>
                    <a:gd name="T97" fmla="*/ 0 h 1912"/>
                    <a:gd name="T98" fmla="*/ 1 w 1550"/>
                    <a:gd name="T99" fmla="*/ 0 h 1912"/>
                    <a:gd name="T100" fmla="*/ 1 w 1550"/>
                    <a:gd name="T101" fmla="*/ 0 h 1912"/>
                    <a:gd name="T102" fmla="*/ 1 w 1550"/>
                    <a:gd name="T103" fmla="*/ 0 h 1912"/>
                    <a:gd name="T104" fmla="*/ 1 w 1550"/>
                    <a:gd name="T105" fmla="*/ 0 h 1912"/>
                    <a:gd name="T106" fmla="*/ 1 w 1550"/>
                    <a:gd name="T107" fmla="*/ 0 h 1912"/>
                    <a:gd name="T108" fmla="*/ 1 w 1550"/>
                    <a:gd name="T109" fmla="*/ 0 h 19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0"/>
                    <a:gd name="T166" fmla="*/ 0 h 1912"/>
                    <a:gd name="T167" fmla="*/ 1550 w 1550"/>
                    <a:gd name="T168" fmla="*/ 1912 h 19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0" h="1912">
                      <a:moveTo>
                        <a:pt x="1448" y="1186"/>
                      </a:moveTo>
                      <a:lnTo>
                        <a:pt x="1445" y="1188"/>
                      </a:lnTo>
                      <a:lnTo>
                        <a:pt x="1438" y="1189"/>
                      </a:lnTo>
                      <a:lnTo>
                        <a:pt x="1429" y="1189"/>
                      </a:lnTo>
                      <a:lnTo>
                        <a:pt x="1417" y="1189"/>
                      </a:lnTo>
                      <a:lnTo>
                        <a:pt x="1407" y="1189"/>
                      </a:lnTo>
                      <a:lnTo>
                        <a:pt x="1393" y="1189"/>
                      </a:lnTo>
                      <a:lnTo>
                        <a:pt x="1381" y="1189"/>
                      </a:lnTo>
                      <a:lnTo>
                        <a:pt x="1370" y="1188"/>
                      </a:lnTo>
                      <a:lnTo>
                        <a:pt x="1360" y="1188"/>
                      </a:lnTo>
                      <a:lnTo>
                        <a:pt x="1351" y="1186"/>
                      </a:lnTo>
                      <a:lnTo>
                        <a:pt x="1348" y="1189"/>
                      </a:lnTo>
                      <a:lnTo>
                        <a:pt x="1332" y="1198"/>
                      </a:lnTo>
                      <a:lnTo>
                        <a:pt x="1312" y="1212"/>
                      </a:lnTo>
                      <a:lnTo>
                        <a:pt x="1284" y="1232"/>
                      </a:lnTo>
                      <a:lnTo>
                        <a:pt x="1255" y="1258"/>
                      </a:lnTo>
                      <a:lnTo>
                        <a:pt x="1222" y="1288"/>
                      </a:lnTo>
                      <a:lnTo>
                        <a:pt x="1189" y="1326"/>
                      </a:lnTo>
                      <a:lnTo>
                        <a:pt x="1158" y="1367"/>
                      </a:lnTo>
                      <a:lnTo>
                        <a:pt x="1132" y="1414"/>
                      </a:lnTo>
                      <a:lnTo>
                        <a:pt x="1109" y="1466"/>
                      </a:lnTo>
                      <a:lnTo>
                        <a:pt x="1096" y="1512"/>
                      </a:lnTo>
                      <a:lnTo>
                        <a:pt x="1089" y="1559"/>
                      </a:lnTo>
                      <a:lnTo>
                        <a:pt x="1087" y="1606"/>
                      </a:lnTo>
                      <a:lnTo>
                        <a:pt x="1089" y="1652"/>
                      </a:lnTo>
                      <a:lnTo>
                        <a:pt x="1096" y="1697"/>
                      </a:lnTo>
                      <a:lnTo>
                        <a:pt x="1106" y="1739"/>
                      </a:lnTo>
                      <a:lnTo>
                        <a:pt x="1120" y="1779"/>
                      </a:lnTo>
                      <a:lnTo>
                        <a:pt x="1139" y="1815"/>
                      </a:lnTo>
                      <a:lnTo>
                        <a:pt x="1159" y="1848"/>
                      </a:lnTo>
                      <a:lnTo>
                        <a:pt x="1184" y="1874"/>
                      </a:lnTo>
                      <a:lnTo>
                        <a:pt x="1192" y="1889"/>
                      </a:lnTo>
                      <a:lnTo>
                        <a:pt x="1187" y="1901"/>
                      </a:lnTo>
                      <a:lnTo>
                        <a:pt x="1168" y="1908"/>
                      </a:lnTo>
                      <a:lnTo>
                        <a:pt x="1140" y="1912"/>
                      </a:lnTo>
                      <a:lnTo>
                        <a:pt x="1106" y="1910"/>
                      </a:lnTo>
                      <a:lnTo>
                        <a:pt x="1068" y="1903"/>
                      </a:lnTo>
                      <a:lnTo>
                        <a:pt x="1028" y="1893"/>
                      </a:lnTo>
                      <a:lnTo>
                        <a:pt x="990" y="1877"/>
                      </a:lnTo>
                      <a:lnTo>
                        <a:pt x="956" y="1856"/>
                      </a:lnTo>
                      <a:lnTo>
                        <a:pt x="928" y="1832"/>
                      </a:lnTo>
                      <a:lnTo>
                        <a:pt x="902" y="1806"/>
                      </a:lnTo>
                      <a:lnTo>
                        <a:pt x="873" y="1782"/>
                      </a:lnTo>
                      <a:lnTo>
                        <a:pt x="838" y="1761"/>
                      </a:lnTo>
                      <a:lnTo>
                        <a:pt x="802" y="1741"/>
                      </a:lnTo>
                      <a:lnTo>
                        <a:pt x="766" y="1722"/>
                      </a:lnTo>
                      <a:lnTo>
                        <a:pt x="731" y="1703"/>
                      </a:lnTo>
                      <a:lnTo>
                        <a:pt x="698" y="1684"/>
                      </a:lnTo>
                      <a:lnTo>
                        <a:pt x="669" y="1663"/>
                      </a:lnTo>
                      <a:lnTo>
                        <a:pt x="645" y="1642"/>
                      </a:lnTo>
                      <a:lnTo>
                        <a:pt x="627" y="1621"/>
                      </a:lnTo>
                      <a:lnTo>
                        <a:pt x="613" y="1602"/>
                      </a:lnTo>
                      <a:lnTo>
                        <a:pt x="600" y="1588"/>
                      </a:lnTo>
                      <a:lnTo>
                        <a:pt x="586" y="1580"/>
                      </a:lnTo>
                      <a:lnTo>
                        <a:pt x="572" y="1575"/>
                      </a:lnTo>
                      <a:lnTo>
                        <a:pt x="558" y="1568"/>
                      </a:lnTo>
                      <a:lnTo>
                        <a:pt x="541" y="1561"/>
                      </a:lnTo>
                      <a:lnTo>
                        <a:pt x="524" y="1550"/>
                      </a:lnTo>
                      <a:lnTo>
                        <a:pt x="503" y="1535"/>
                      </a:lnTo>
                      <a:lnTo>
                        <a:pt x="480" y="1512"/>
                      </a:lnTo>
                      <a:lnTo>
                        <a:pt x="455" y="1481"/>
                      </a:lnTo>
                      <a:lnTo>
                        <a:pt x="430" y="1452"/>
                      </a:lnTo>
                      <a:lnTo>
                        <a:pt x="413" y="1436"/>
                      </a:lnTo>
                      <a:lnTo>
                        <a:pt x="401" y="1429"/>
                      </a:lnTo>
                      <a:lnTo>
                        <a:pt x="392" y="1431"/>
                      </a:lnTo>
                      <a:lnTo>
                        <a:pt x="385" y="1435"/>
                      </a:lnTo>
                      <a:lnTo>
                        <a:pt x="377" y="1440"/>
                      </a:lnTo>
                      <a:lnTo>
                        <a:pt x="366" y="1442"/>
                      </a:lnTo>
                      <a:lnTo>
                        <a:pt x="353" y="1436"/>
                      </a:lnTo>
                      <a:lnTo>
                        <a:pt x="334" y="1421"/>
                      </a:lnTo>
                      <a:lnTo>
                        <a:pt x="308" y="1393"/>
                      </a:lnTo>
                      <a:lnTo>
                        <a:pt x="273" y="1364"/>
                      </a:lnTo>
                      <a:lnTo>
                        <a:pt x="235" y="1343"/>
                      </a:lnTo>
                      <a:lnTo>
                        <a:pt x="194" y="1331"/>
                      </a:lnTo>
                      <a:lnTo>
                        <a:pt x="154" y="1324"/>
                      </a:lnTo>
                      <a:lnTo>
                        <a:pt x="114" y="1321"/>
                      </a:lnTo>
                      <a:lnTo>
                        <a:pt x="78" y="1321"/>
                      </a:lnTo>
                      <a:lnTo>
                        <a:pt x="47" y="1317"/>
                      </a:lnTo>
                      <a:lnTo>
                        <a:pt x="23" y="1312"/>
                      </a:lnTo>
                      <a:lnTo>
                        <a:pt x="7" y="1302"/>
                      </a:lnTo>
                      <a:lnTo>
                        <a:pt x="0" y="1283"/>
                      </a:lnTo>
                      <a:lnTo>
                        <a:pt x="0" y="1257"/>
                      </a:lnTo>
                      <a:lnTo>
                        <a:pt x="0" y="1220"/>
                      </a:lnTo>
                      <a:lnTo>
                        <a:pt x="0" y="1179"/>
                      </a:lnTo>
                      <a:lnTo>
                        <a:pt x="0" y="1132"/>
                      </a:lnTo>
                      <a:lnTo>
                        <a:pt x="0" y="1084"/>
                      </a:lnTo>
                      <a:lnTo>
                        <a:pt x="4" y="1032"/>
                      </a:lnTo>
                      <a:lnTo>
                        <a:pt x="9" y="978"/>
                      </a:lnTo>
                      <a:lnTo>
                        <a:pt x="16" y="928"/>
                      </a:lnTo>
                      <a:lnTo>
                        <a:pt x="28" y="880"/>
                      </a:lnTo>
                      <a:lnTo>
                        <a:pt x="42" y="835"/>
                      </a:lnTo>
                      <a:lnTo>
                        <a:pt x="59" y="790"/>
                      </a:lnTo>
                      <a:lnTo>
                        <a:pt x="81" y="730"/>
                      </a:lnTo>
                      <a:lnTo>
                        <a:pt x="109" y="659"/>
                      </a:lnTo>
                      <a:lnTo>
                        <a:pt x="138" y="581"/>
                      </a:lnTo>
                      <a:lnTo>
                        <a:pt x="168" y="502"/>
                      </a:lnTo>
                      <a:lnTo>
                        <a:pt x="197" y="424"/>
                      </a:lnTo>
                      <a:lnTo>
                        <a:pt x="223" y="355"/>
                      </a:lnTo>
                      <a:lnTo>
                        <a:pt x="245" y="294"/>
                      </a:lnTo>
                      <a:lnTo>
                        <a:pt x="263" y="249"/>
                      </a:lnTo>
                      <a:lnTo>
                        <a:pt x="271" y="225"/>
                      </a:lnTo>
                      <a:lnTo>
                        <a:pt x="278" y="208"/>
                      </a:lnTo>
                      <a:lnTo>
                        <a:pt x="290" y="185"/>
                      </a:lnTo>
                      <a:lnTo>
                        <a:pt x="309" y="156"/>
                      </a:lnTo>
                      <a:lnTo>
                        <a:pt x="330" y="127"/>
                      </a:lnTo>
                      <a:lnTo>
                        <a:pt x="353" y="95"/>
                      </a:lnTo>
                      <a:lnTo>
                        <a:pt x="378" y="66"/>
                      </a:lnTo>
                      <a:lnTo>
                        <a:pt x="406" y="40"/>
                      </a:lnTo>
                      <a:lnTo>
                        <a:pt x="432" y="19"/>
                      </a:lnTo>
                      <a:lnTo>
                        <a:pt x="458" y="6"/>
                      </a:lnTo>
                      <a:lnTo>
                        <a:pt x="480" y="0"/>
                      </a:lnTo>
                      <a:lnTo>
                        <a:pt x="501" y="2"/>
                      </a:lnTo>
                      <a:lnTo>
                        <a:pt x="518" y="4"/>
                      </a:lnTo>
                      <a:lnTo>
                        <a:pt x="531" y="7"/>
                      </a:lnTo>
                      <a:lnTo>
                        <a:pt x="541" y="11"/>
                      </a:lnTo>
                      <a:lnTo>
                        <a:pt x="546" y="16"/>
                      </a:lnTo>
                      <a:lnTo>
                        <a:pt x="551" y="21"/>
                      </a:lnTo>
                      <a:lnTo>
                        <a:pt x="555" y="25"/>
                      </a:lnTo>
                      <a:lnTo>
                        <a:pt x="555" y="28"/>
                      </a:lnTo>
                      <a:lnTo>
                        <a:pt x="556" y="32"/>
                      </a:lnTo>
                      <a:lnTo>
                        <a:pt x="558" y="32"/>
                      </a:lnTo>
                      <a:lnTo>
                        <a:pt x="565" y="30"/>
                      </a:lnTo>
                      <a:lnTo>
                        <a:pt x="575" y="26"/>
                      </a:lnTo>
                      <a:lnTo>
                        <a:pt x="588" y="21"/>
                      </a:lnTo>
                      <a:lnTo>
                        <a:pt x="605" y="18"/>
                      </a:lnTo>
                      <a:lnTo>
                        <a:pt x="622" y="13"/>
                      </a:lnTo>
                      <a:lnTo>
                        <a:pt x="643" y="7"/>
                      </a:lnTo>
                      <a:lnTo>
                        <a:pt x="665" y="4"/>
                      </a:lnTo>
                      <a:lnTo>
                        <a:pt x="688" y="2"/>
                      </a:lnTo>
                      <a:lnTo>
                        <a:pt x="710" y="2"/>
                      </a:lnTo>
                      <a:lnTo>
                        <a:pt x="747" y="6"/>
                      </a:lnTo>
                      <a:lnTo>
                        <a:pt x="810" y="16"/>
                      </a:lnTo>
                      <a:lnTo>
                        <a:pt x="892" y="32"/>
                      </a:lnTo>
                      <a:lnTo>
                        <a:pt x="983" y="51"/>
                      </a:lnTo>
                      <a:lnTo>
                        <a:pt x="1082" y="73"/>
                      </a:lnTo>
                      <a:lnTo>
                        <a:pt x="1177" y="94"/>
                      </a:lnTo>
                      <a:lnTo>
                        <a:pt x="1261" y="113"/>
                      </a:lnTo>
                      <a:lnTo>
                        <a:pt x="1332" y="128"/>
                      </a:lnTo>
                      <a:lnTo>
                        <a:pt x="1379" y="139"/>
                      </a:lnTo>
                      <a:lnTo>
                        <a:pt x="1396" y="142"/>
                      </a:lnTo>
                      <a:lnTo>
                        <a:pt x="1388" y="152"/>
                      </a:lnTo>
                      <a:lnTo>
                        <a:pt x="1367" y="178"/>
                      </a:lnTo>
                      <a:lnTo>
                        <a:pt x="1337" y="218"/>
                      </a:lnTo>
                      <a:lnTo>
                        <a:pt x="1305" y="268"/>
                      </a:lnTo>
                      <a:lnTo>
                        <a:pt x="1272" y="329"/>
                      </a:lnTo>
                      <a:lnTo>
                        <a:pt x="1244" y="396"/>
                      </a:lnTo>
                      <a:lnTo>
                        <a:pt x="1227" y="467"/>
                      </a:lnTo>
                      <a:lnTo>
                        <a:pt x="1223" y="540"/>
                      </a:lnTo>
                      <a:lnTo>
                        <a:pt x="1241" y="612"/>
                      </a:lnTo>
                      <a:lnTo>
                        <a:pt x="1280" y="680"/>
                      </a:lnTo>
                      <a:lnTo>
                        <a:pt x="1299" y="704"/>
                      </a:lnTo>
                      <a:lnTo>
                        <a:pt x="1315" y="723"/>
                      </a:lnTo>
                      <a:lnTo>
                        <a:pt x="1331" y="742"/>
                      </a:lnTo>
                      <a:lnTo>
                        <a:pt x="1344" y="756"/>
                      </a:lnTo>
                      <a:lnTo>
                        <a:pt x="1356" y="769"/>
                      </a:lnTo>
                      <a:lnTo>
                        <a:pt x="1370" y="781"/>
                      </a:lnTo>
                      <a:lnTo>
                        <a:pt x="1384" y="794"/>
                      </a:lnTo>
                      <a:lnTo>
                        <a:pt x="1400" y="806"/>
                      </a:lnTo>
                      <a:lnTo>
                        <a:pt x="1417" y="818"/>
                      </a:lnTo>
                      <a:lnTo>
                        <a:pt x="1436" y="830"/>
                      </a:lnTo>
                      <a:lnTo>
                        <a:pt x="1445" y="833"/>
                      </a:lnTo>
                      <a:lnTo>
                        <a:pt x="1457" y="835"/>
                      </a:lnTo>
                      <a:lnTo>
                        <a:pt x="1472" y="835"/>
                      </a:lnTo>
                      <a:lnTo>
                        <a:pt x="1490" y="833"/>
                      </a:lnTo>
                      <a:lnTo>
                        <a:pt x="1505" y="833"/>
                      </a:lnTo>
                      <a:lnTo>
                        <a:pt x="1521" y="832"/>
                      </a:lnTo>
                      <a:lnTo>
                        <a:pt x="1534" y="832"/>
                      </a:lnTo>
                      <a:lnTo>
                        <a:pt x="1545" y="832"/>
                      </a:lnTo>
                      <a:lnTo>
                        <a:pt x="1550" y="835"/>
                      </a:lnTo>
                      <a:lnTo>
                        <a:pt x="1548" y="839"/>
                      </a:lnTo>
                      <a:lnTo>
                        <a:pt x="1543" y="847"/>
                      </a:lnTo>
                      <a:lnTo>
                        <a:pt x="1536" y="856"/>
                      </a:lnTo>
                      <a:lnTo>
                        <a:pt x="1528" y="864"/>
                      </a:lnTo>
                      <a:lnTo>
                        <a:pt x="1519" y="873"/>
                      </a:lnTo>
                      <a:lnTo>
                        <a:pt x="1509" y="882"/>
                      </a:lnTo>
                      <a:lnTo>
                        <a:pt x="1496" y="892"/>
                      </a:lnTo>
                      <a:lnTo>
                        <a:pt x="1483" y="901"/>
                      </a:lnTo>
                      <a:lnTo>
                        <a:pt x="1467" y="909"/>
                      </a:lnTo>
                      <a:lnTo>
                        <a:pt x="1450" y="920"/>
                      </a:lnTo>
                      <a:lnTo>
                        <a:pt x="1431" y="927"/>
                      </a:lnTo>
                      <a:lnTo>
                        <a:pt x="1405" y="939"/>
                      </a:lnTo>
                      <a:lnTo>
                        <a:pt x="1384" y="951"/>
                      </a:lnTo>
                      <a:lnTo>
                        <a:pt x="1367" y="961"/>
                      </a:lnTo>
                      <a:lnTo>
                        <a:pt x="1351" y="972"/>
                      </a:lnTo>
                      <a:lnTo>
                        <a:pt x="1339" y="982"/>
                      </a:lnTo>
                      <a:lnTo>
                        <a:pt x="1329" y="989"/>
                      </a:lnTo>
                      <a:lnTo>
                        <a:pt x="1318" y="996"/>
                      </a:lnTo>
                      <a:lnTo>
                        <a:pt x="1310" y="997"/>
                      </a:lnTo>
                      <a:lnTo>
                        <a:pt x="1301" y="997"/>
                      </a:lnTo>
                      <a:lnTo>
                        <a:pt x="1293" y="994"/>
                      </a:lnTo>
                      <a:lnTo>
                        <a:pt x="1286" y="991"/>
                      </a:lnTo>
                      <a:lnTo>
                        <a:pt x="1294" y="997"/>
                      </a:lnTo>
                      <a:lnTo>
                        <a:pt x="1315" y="1013"/>
                      </a:lnTo>
                      <a:lnTo>
                        <a:pt x="1341" y="1036"/>
                      </a:lnTo>
                      <a:lnTo>
                        <a:pt x="1372" y="1061"/>
                      </a:lnTo>
                      <a:lnTo>
                        <a:pt x="1403" y="1089"/>
                      </a:lnTo>
                      <a:lnTo>
                        <a:pt x="1429" y="1118"/>
                      </a:lnTo>
                      <a:lnTo>
                        <a:pt x="1448" y="1146"/>
                      </a:lnTo>
                      <a:lnTo>
                        <a:pt x="1457" y="1169"/>
                      </a:lnTo>
                      <a:lnTo>
                        <a:pt x="1448" y="118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25" name="Freeform 48"/>
                <p:cNvSpPr>
                  <a:spLocks/>
                </p:cNvSpPr>
                <p:nvPr/>
              </p:nvSpPr>
              <p:spPr bwMode="auto">
                <a:xfrm>
                  <a:off x="2099" y="2136"/>
                  <a:ext cx="208" cy="564"/>
                </a:xfrm>
                <a:custGeom>
                  <a:avLst/>
                  <a:gdLst>
                    <a:gd name="T0" fmla="*/ 1 w 416"/>
                    <a:gd name="T1" fmla="*/ 0 h 1129"/>
                    <a:gd name="T2" fmla="*/ 1 w 416"/>
                    <a:gd name="T3" fmla="*/ 0 h 1129"/>
                    <a:gd name="T4" fmla="*/ 1 w 416"/>
                    <a:gd name="T5" fmla="*/ 0 h 1129"/>
                    <a:gd name="T6" fmla="*/ 1 w 416"/>
                    <a:gd name="T7" fmla="*/ 0 h 1129"/>
                    <a:gd name="T8" fmla="*/ 1 w 416"/>
                    <a:gd name="T9" fmla="*/ 0 h 1129"/>
                    <a:gd name="T10" fmla="*/ 1 w 416"/>
                    <a:gd name="T11" fmla="*/ 0 h 1129"/>
                    <a:gd name="T12" fmla="*/ 1 w 416"/>
                    <a:gd name="T13" fmla="*/ 0 h 1129"/>
                    <a:gd name="T14" fmla="*/ 1 w 416"/>
                    <a:gd name="T15" fmla="*/ 0 h 1129"/>
                    <a:gd name="T16" fmla="*/ 1 w 416"/>
                    <a:gd name="T17" fmla="*/ 0 h 1129"/>
                    <a:gd name="T18" fmla="*/ 1 w 416"/>
                    <a:gd name="T19" fmla="*/ 0 h 1129"/>
                    <a:gd name="T20" fmla="*/ 1 w 416"/>
                    <a:gd name="T21" fmla="*/ 0 h 1129"/>
                    <a:gd name="T22" fmla="*/ 1 w 416"/>
                    <a:gd name="T23" fmla="*/ 0 h 1129"/>
                    <a:gd name="T24" fmla="*/ 1 w 416"/>
                    <a:gd name="T25" fmla="*/ 0 h 1129"/>
                    <a:gd name="T26" fmla="*/ 1 w 416"/>
                    <a:gd name="T27" fmla="*/ 0 h 1129"/>
                    <a:gd name="T28" fmla="*/ 1 w 416"/>
                    <a:gd name="T29" fmla="*/ 0 h 1129"/>
                    <a:gd name="T30" fmla="*/ 1 w 416"/>
                    <a:gd name="T31" fmla="*/ 0 h 1129"/>
                    <a:gd name="T32" fmla="*/ 1 w 416"/>
                    <a:gd name="T33" fmla="*/ 0 h 1129"/>
                    <a:gd name="T34" fmla="*/ 1 w 416"/>
                    <a:gd name="T35" fmla="*/ 0 h 1129"/>
                    <a:gd name="T36" fmla="*/ 1 w 416"/>
                    <a:gd name="T37" fmla="*/ 0 h 1129"/>
                    <a:gd name="T38" fmla="*/ 1 w 416"/>
                    <a:gd name="T39" fmla="*/ 0 h 1129"/>
                    <a:gd name="T40" fmla="*/ 1 w 416"/>
                    <a:gd name="T41" fmla="*/ 0 h 1129"/>
                    <a:gd name="T42" fmla="*/ 1 w 416"/>
                    <a:gd name="T43" fmla="*/ 0 h 1129"/>
                    <a:gd name="T44" fmla="*/ 1 w 416"/>
                    <a:gd name="T45" fmla="*/ 0 h 1129"/>
                    <a:gd name="T46" fmla="*/ 1 w 416"/>
                    <a:gd name="T47" fmla="*/ 0 h 1129"/>
                    <a:gd name="T48" fmla="*/ 1 w 416"/>
                    <a:gd name="T49" fmla="*/ 0 h 1129"/>
                    <a:gd name="T50" fmla="*/ 1 w 416"/>
                    <a:gd name="T51" fmla="*/ 0 h 1129"/>
                    <a:gd name="T52" fmla="*/ 1 w 416"/>
                    <a:gd name="T53" fmla="*/ 0 h 1129"/>
                    <a:gd name="T54" fmla="*/ 1 w 416"/>
                    <a:gd name="T55" fmla="*/ 0 h 1129"/>
                    <a:gd name="T56" fmla="*/ 1 w 416"/>
                    <a:gd name="T57" fmla="*/ 0 h 1129"/>
                    <a:gd name="T58" fmla="*/ 1 w 416"/>
                    <a:gd name="T59" fmla="*/ 0 h 1129"/>
                    <a:gd name="T60" fmla="*/ 1 w 416"/>
                    <a:gd name="T61" fmla="*/ 0 h 1129"/>
                    <a:gd name="T62" fmla="*/ 1 w 416"/>
                    <a:gd name="T63" fmla="*/ 0 h 1129"/>
                    <a:gd name="T64" fmla="*/ 1 w 416"/>
                    <a:gd name="T65" fmla="*/ 0 h 1129"/>
                    <a:gd name="T66" fmla="*/ 1 w 416"/>
                    <a:gd name="T67" fmla="*/ 0 h 1129"/>
                    <a:gd name="T68" fmla="*/ 1 w 416"/>
                    <a:gd name="T69" fmla="*/ 0 h 1129"/>
                    <a:gd name="T70" fmla="*/ 1 w 416"/>
                    <a:gd name="T71" fmla="*/ 0 h 1129"/>
                    <a:gd name="T72" fmla="*/ 1 w 416"/>
                    <a:gd name="T73" fmla="*/ 0 h 1129"/>
                    <a:gd name="T74" fmla="*/ 1 w 416"/>
                    <a:gd name="T75" fmla="*/ 0 h 1129"/>
                    <a:gd name="T76" fmla="*/ 0 w 416"/>
                    <a:gd name="T77" fmla="*/ 0 h 1129"/>
                    <a:gd name="T78" fmla="*/ 1 w 416"/>
                    <a:gd name="T79" fmla="*/ 0 h 1129"/>
                    <a:gd name="T80" fmla="*/ 1 w 416"/>
                    <a:gd name="T81" fmla="*/ 0 h 1129"/>
                    <a:gd name="T82" fmla="*/ 1 w 416"/>
                    <a:gd name="T83" fmla="*/ 0 h 1129"/>
                    <a:gd name="T84" fmla="*/ 1 w 416"/>
                    <a:gd name="T85" fmla="*/ 0 h 1129"/>
                    <a:gd name="T86" fmla="*/ 1 w 416"/>
                    <a:gd name="T87" fmla="*/ 0 h 1129"/>
                    <a:gd name="T88" fmla="*/ 1 w 416"/>
                    <a:gd name="T89" fmla="*/ 0 h 1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6"/>
                    <a:gd name="T136" fmla="*/ 0 h 1129"/>
                    <a:gd name="T137" fmla="*/ 416 w 416"/>
                    <a:gd name="T138" fmla="*/ 1129 h 1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6" h="1129">
                      <a:moveTo>
                        <a:pt x="416" y="0"/>
                      </a:moveTo>
                      <a:lnTo>
                        <a:pt x="413" y="6"/>
                      </a:lnTo>
                      <a:lnTo>
                        <a:pt x="406" y="19"/>
                      </a:lnTo>
                      <a:lnTo>
                        <a:pt x="392" y="40"/>
                      </a:lnTo>
                      <a:lnTo>
                        <a:pt x="377" y="68"/>
                      </a:lnTo>
                      <a:lnTo>
                        <a:pt x="358" y="102"/>
                      </a:lnTo>
                      <a:lnTo>
                        <a:pt x="335" y="142"/>
                      </a:lnTo>
                      <a:lnTo>
                        <a:pt x="311" y="187"/>
                      </a:lnTo>
                      <a:lnTo>
                        <a:pt x="285" y="237"/>
                      </a:lnTo>
                      <a:lnTo>
                        <a:pt x="259" y="289"/>
                      </a:lnTo>
                      <a:lnTo>
                        <a:pt x="233" y="346"/>
                      </a:lnTo>
                      <a:lnTo>
                        <a:pt x="216" y="389"/>
                      </a:lnTo>
                      <a:lnTo>
                        <a:pt x="197" y="436"/>
                      </a:lnTo>
                      <a:lnTo>
                        <a:pt x="180" y="481"/>
                      </a:lnTo>
                      <a:lnTo>
                        <a:pt x="164" y="527"/>
                      </a:lnTo>
                      <a:lnTo>
                        <a:pt x="149" y="571"/>
                      </a:lnTo>
                      <a:lnTo>
                        <a:pt x="135" y="612"/>
                      </a:lnTo>
                      <a:lnTo>
                        <a:pt x="123" y="652"/>
                      </a:lnTo>
                      <a:lnTo>
                        <a:pt x="111" y="686"/>
                      </a:lnTo>
                      <a:lnTo>
                        <a:pt x="98" y="716"/>
                      </a:lnTo>
                      <a:lnTo>
                        <a:pt x="90" y="740"/>
                      </a:lnTo>
                      <a:lnTo>
                        <a:pt x="73" y="781"/>
                      </a:lnTo>
                      <a:lnTo>
                        <a:pt x="62" y="825"/>
                      </a:lnTo>
                      <a:lnTo>
                        <a:pt x="57" y="868"/>
                      </a:lnTo>
                      <a:lnTo>
                        <a:pt x="54" y="911"/>
                      </a:lnTo>
                      <a:lnTo>
                        <a:pt x="55" y="952"/>
                      </a:lnTo>
                      <a:lnTo>
                        <a:pt x="60" y="994"/>
                      </a:lnTo>
                      <a:lnTo>
                        <a:pt x="67" y="1032"/>
                      </a:lnTo>
                      <a:lnTo>
                        <a:pt x="78" y="1068"/>
                      </a:lnTo>
                      <a:lnTo>
                        <a:pt x="88" y="1099"/>
                      </a:lnTo>
                      <a:lnTo>
                        <a:pt x="100" y="1129"/>
                      </a:lnTo>
                      <a:lnTo>
                        <a:pt x="95" y="1125"/>
                      </a:lnTo>
                      <a:lnTo>
                        <a:pt x="73" y="1098"/>
                      </a:lnTo>
                      <a:lnTo>
                        <a:pt x="43" y="1042"/>
                      </a:lnTo>
                      <a:lnTo>
                        <a:pt x="16" y="965"/>
                      </a:lnTo>
                      <a:lnTo>
                        <a:pt x="0" y="861"/>
                      </a:lnTo>
                      <a:lnTo>
                        <a:pt x="3" y="735"/>
                      </a:lnTo>
                      <a:lnTo>
                        <a:pt x="40" y="584"/>
                      </a:lnTo>
                      <a:lnTo>
                        <a:pt x="114" y="412"/>
                      </a:lnTo>
                      <a:lnTo>
                        <a:pt x="237" y="218"/>
                      </a:lnTo>
                      <a:lnTo>
                        <a:pt x="416" y="0"/>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26" name="Freeform 49"/>
                <p:cNvSpPr>
                  <a:spLocks/>
                </p:cNvSpPr>
                <p:nvPr/>
              </p:nvSpPr>
              <p:spPr bwMode="auto">
                <a:xfrm>
                  <a:off x="1661" y="1996"/>
                  <a:ext cx="660" cy="767"/>
                </a:xfrm>
                <a:custGeom>
                  <a:avLst/>
                  <a:gdLst>
                    <a:gd name="T0" fmla="*/ 1 w 1320"/>
                    <a:gd name="T1" fmla="*/ 1 h 1533"/>
                    <a:gd name="T2" fmla="*/ 1 w 1320"/>
                    <a:gd name="T3" fmla="*/ 1 h 1533"/>
                    <a:gd name="T4" fmla="*/ 1 w 1320"/>
                    <a:gd name="T5" fmla="*/ 1 h 1533"/>
                    <a:gd name="T6" fmla="*/ 1 w 1320"/>
                    <a:gd name="T7" fmla="*/ 1 h 1533"/>
                    <a:gd name="T8" fmla="*/ 1 w 1320"/>
                    <a:gd name="T9" fmla="*/ 1 h 1533"/>
                    <a:gd name="T10" fmla="*/ 1 w 1320"/>
                    <a:gd name="T11" fmla="*/ 1 h 1533"/>
                    <a:gd name="T12" fmla="*/ 1 w 1320"/>
                    <a:gd name="T13" fmla="*/ 1 h 1533"/>
                    <a:gd name="T14" fmla="*/ 1 w 1320"/>
                    <a:gd name="T15" fmla="*/ 1 h 1533"/>
                    <a:gd name="T16" fmla="*/ 1 w 1320"/>
                    <a:gd name="T17" fmla="*/ 1 h 1533"/>
                    <a:gd name="T18" fmla="*/ 1 w 1320"/>
                    <a:gd name="T19" fmla="*/ 1 h 1533"/>
                    <a:gd name="T20" fmla="*/ 1 w 1320"/>
                    <a:gd name="T21" fmla="*/ 0 h 1533"/>
                    <a:gd name="T22" fmla="*/ 1 w 1320"/>
                    <a:gd name="T23" fmla="*/ 1 h 1533"/>
                    <a:gd name="T24" fmla="*/ 1 w 1320"/>
                    <a:gd name="T25" fmla="*/ 1 h 1533"/>
                    <a:gd name="T26" fmla="*/ 1 w 1320"/>
                    <a:gd name="T27" fmla="*/ 1 h 1533"/>
                    <a:gd name="T28" fmla="*/ 1 w 1320"/>
                    <a:gd name="T29" fmla="*/ 1 h 1533"/>
                    <a:gd name="T30" fmla="*/ 1 w 1320"/>
                    <a:gd name="T31" fmla="*/ 1 h 1533"/>
                    <a:gd name="T32" fmla="*/ 1 w 1320"/>
                    <a:gd name="T33" fmla="*/ 1 h 1533"/>
                    <a:gd name="T34" fmla="*/ 1 w 1320"/>
                    <a:gd name="T35" fmla="*/ 1 h 1533"/>
                    <a:gd name="T36" fmla="*/ 1 w 1320"/>
                    <a:gd name="T37" fmla="*/ 1 h 1533"/>
                    <a:gd name="T38" fmla="*/ 1 w 1320"/>
                    <a:gd name="T39" fmla="*/ 1 h 1533"/>
                    <a:gd name="T40" fmla="*/ 1 w 1320"/>
                    <a:gd name="T41" fmla="*/ 1 h 1533"/>
                    <a:gd name="T42" fmla="*/ 1 w 1320"/>
                    <a:gd name="T43" fmla="*/ 1 h 1533"/>
                    <a:gd name="T44" fmla="*/ 1 w 1320"/>
                    <a:gd name="T45" fmla="*/ 1 h 1533"/>
                    <a:gd name="T46" fmla="*/ 1 w 1320"/>
                    <a:gd name="T47" fmla="*/ 1 h 1533"/>
                    <a:gd name="T48" fmla="*/ 1 w 1320"/>
                    <a:gd name="T49" fmla="*/ 1 h 1533"/>
                    <a:gd name="T50" fmla="*/ 1 w 1320"/>
                    <a:gd name="T51" fmla="*/ 1 h 1533"/>
                    <a:gd name="T52" fmla="*/ 1 w 1320"/>
                    <a:gd name="T53" fmla="*/ 1 h 1533"/>
                    <a:gd name="T54" fmla="*/ 1 w 1320"/>
                    <a:gd name="T55" fmla="*/ 1 h 1533"/>
                    <a:gd name="T56" fmla="*/ 1 w 1320"/>
                    <a:gd name="T57" fmla="*/ 1 h 1533"/>
                    <a:gd name="T58" fmla="*/ 1 w 1320"/>
                    <a:gd name="T59" fmla="*/ 1 h 1533"/>
                    <a:gd name="T60" fmla="*/ 1 w 1320"/>
                    <a:gd name="T61" fmla="*/ 1 h 1533"/>
                    <a:gd name="T62" fmla="*/ 1 w 1320"/>
                    <a:gd name="T63" fmla="*/ 1 h 1533"/>
                    <a:gd name="T64" fmla="*/ 1 w 1320"/>
                    <a:gd name="T65" fmla="*/ 1 h 1533"/>
                    <a:gd name="T66" fmla="*/ 1 w 1320"/>
                    <a:gd name="T67" fmla="*/ 1 h 1533"/>
                    <a:gd name="T68" fmla="*/ 1 w 1320"/>
                    <a:gd name="T69" fmla="*/ 1 h 1533"/>
                    <a:gd name="T70" fmla="*/ 1 w 1320"/>
                    <a:gd name="T71" fmla="*/ 1 h 1533"/>
                    <a:gd name="T72" fmla="*/ 1 w 1320"/>
                    <a:gd name="T73" fmla="*/ 1 h 1533"/>
                    <a:gd name="T74" fmla="*/ 1 w 1320"/>
                    <a:gd name="T75" fmla="*/ 1 h 1533"/>
                    <a:gd name="T76" fmla="*/ 1 w 1320"/>
                    <a:gd name="T77" fmla="*/ 1 h 1533"/>
                    <a:gd name="T78" fmla="*/ 1 w 1320"/>
                    <a:gd name="T79" fmla="*/ 1 h 1533"/>
                    <a:gd name="T80" fmla="*/ 1 w 1320"/>
                    <a:gd name="T81" fmla="*/ 1 h 1533"/>
                    <a:gd name="T82" fmla="*/ 1 w 1320"/>
                    <a:gd name="T83" fmla="*/ 1 h 1533"/>
                    <a:gd name="T84" fmla="*/ 1 w 1320"/>
                    <a:gd name="T85" fmla="*/ 1 h 1533"/>
                    <a:gd name="T86" fmla="*/ 1 w 1320"/>
                    <a:gd name="T87" fmla="*/ 1 h 15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0"/>
                    <a:gd name="T133" fmla="*/ 0 h 1533"/>
                    <a:gd name="T134" fmla="*/ 1320 w 1320"/>
                    <a:gd name="T135" fmla="*/ 1533 h 15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0" h="1533">
                      <a:moveTo>
                        <a:pt x="1320" y="267"/>
                      </a:moveTo>
                      <a:lnTo>
                        <a:pt x="1318" y="265"/>
                      </a:lnTo>
                      <a:lnTo>
                        <a:pt x="1311" y="256"/>
                      </a:lnTo>
                      <a:lnTo>
                        <a:pt x="1298" y="246"/>
                      </a:lnTo>
                      <a:lnTo>
                        <a:pt x="1277" y="230"/>
                      </a:lnTo>
                      <a:lnTo>
                        <a:pt x="1244" y="215"/>
                      </a:lnTo>
                      <a:lnTo>
                        <a:pt x="1201" y="196"/>
                      </a:lnTo>
                      <a:lnTo>
                        <a:pt x="1144" y="178"/>
                      </a:lnTo>
                      <a:lnTo>
                        <a:pt x="1071" y="161"/>
                      </a:lnTo>
                      <a:lnTo>
                        <a:pt x="983" y="146"/>
                      </a:lnTo>
                      <a:lnTo>
                        <a:pt x="876" y="133"/>
                      </a:lnTo>
                      <a:lnTo>
                        <a:pt x="765" y="121"/>
                      </a:lnTo>
                      <a:lnTo>
                        <a:pt x="676" y="108"/>
                      </a:lnTo>
                      <a:lnTo>
                        <a:pt x="605" y="94"/>
                      </a:lnTo>
                      <a:lnTo>
                        <a:pt x="549" y="80"/>
                      </a:lnTo>
                      <a:lnTo>
                        <a:pt x="506" y="66"/>
                      </a:lnTo>
                      <a:lnTo>
                        <a:pt x="473" y="52"/>
                      </a:lnTo>
                      <a:lnTo>
                        <a:pt x="446" y="40"/>
                      </a:lnTo>
                      <a:lnTo>
                        <a:pt x="422" y="30"/>
                      </a:lnTo>
                      <a:lnTo>
                        <a:pt x="399" y="21"/>
                      </a:lnTo>
                      <a:lnTo>
                        <a:pt x="373" y="16"/>
                      </a:lnTo>
                      <a:lnTo>
                        <a:pt x="349" y="12"/>
                      </a:lnTo>
                      <a:lnTo>
                        <a:pt x="332" y="9"/>
                      </a:lnTo>
                      <a:lnTo>
                        <a:pt x="318" y="6"/>
                      </a:lnTo>
                      <a:lnTo>
                        <a:pt x="308" y="4"/>
                      </a:lnTo>
                      <a:lnTo>
                        <a:pt x="302" y="2"/>
                      </a:lnTo>
                      <a:lnTo>
                        <a:pt x="299" y="2"/>
                      </a:lnTo>
                      <a:lnTo>
                        <a:pt x="297" y="2"/>
                      </a:lnTo>
                      <a:lnTo>
                        <a:pt x="297" y="0"/>
                      </a:lnTo>
                      <a:lnTo>
                        <a:pt x="299" y="0"/>
                      </a:lnTo>
                      <a:lnTo>
                        <a:pt x="289" y="37"/>
                      </a:lnTo>
                      <a:lnTo>
                        <a:pt x="261" y="133"/>
                      </a:lnTo>
                      <a:lnTo>
                        <a:pt x="219" y="277"/>
                      </a:lnTo>
                      <a:lnTo>
                        <a:pt x="173" y="451"/>
                      </a:lnTo>
                      <a:lnTo>
                        <a:pt x="123" y="643"/>
                      </a:lnTo>
                      <a:lnTo>
                        <a:pt x="74" y="835"/>
                      </a:lnTo>
                      <a:lnTo>
                        <a:pt x="36" y="1011"/>
                      </a:lnTo>
                      <a:lnTo>
                        <a:pt x="9" y="1160"/>
                      </a:lnTo>
                      <a:lnTo>
                        <a:pt x="0" y="1264"/>
                      </a:lnTo>
                      <a:lnTo>
                        <a:pt x="14" y="1307"/>
                      </a:lnTo>
                      <a:lnTo>
                        <a:pt x="45" y="1315"/>
                      </a:lnTo>
                      <a:lnTo>
                        <a:pt x="81" y="1322"/>
                      </a:lnTo>
                      <a:lnTo>
                        <a:pt x="121" y="1328"/>
                      </a:lnTo>
                      <a:lnTo>
                        <a:pt x="162" y="1333"/>
                      </a:lnTo>
                      <a:lnTo>
                        <a:pt x="204" y="1338"/>
                      </a:lnTo>
                      <a:lnTo>
                        <a:pt x="245" y="1341"/>
                      </a:lnTo>
                      <a:lnTo>
                        <a:pt x="283" y="1347"/>
                      </a:lnTo>
                      <a:lnTo>
                        <a:pt x="316" y="1352"/>
                      </a:lnTo>
                      <a:lnTo>
                        <a:pt x="342" y="1359"/>
                      </a:lnTo>
                      <a:lnTo>
                        <a:pt x="361" y="1367"/>
                      </a:lnTo>
                      <a:lnTo>
                        <a:pt x="373" y="1376"/>
                      </a:lnTo>
                      <a:lnTo>
                        <a:pt x="387" y="1386"/>
                      </a:lnTo>
                      <a:lnTo>
                        <a:pt x="399" y="1397"/>
                      </a:lnTo>
                      <a:lnTo>
                        <a:pt x="409" y="1407"/>
                      </a:lnTo>
                      <a:lnTo>
                        <a:pt x="422" y="1416"/>
                      </a:lnTo>
                      <a:lnTo>
                        <a:pt x="432" y="1424"/>
                      </a:lnTo>
                      <a:lnTo>
                        <a:pt x="444" y="1433"/>
                      </a:lnTo>
                      <a:lnTo>
                        <a:pt x="456" y="1438"/>
                      </a:lnTo>
                      <a:lnTo>
                        <a:pt x="468" y="1442"/>
                      </a:lnTo>
                      <a:lnTo>
                        <a:pt x="482" y="1443"/>
                      </a:lnTo>
                      <a:lnTo>
                        <a:pt x="496" y="1443"/>
                      </a:lnTo>
                      <a:lnTo>
                        <a:pt x="510" y="1443"/>
                      </a:lnTo>
                      <a:lnTo>
                        <a:pt x="523" y="1443"/>
                      </a:lnTo>
                      <a:lnTo>
                        <a:pt x="539" y="1443"/>
                      </a:lnTo>
                      <a:lnTo>
                        <a:pt x="551" y="1443"/>
                      </a:lnTo>
                      <a:lnTo>
                        <a:pt x="563" y="1443"/>
                      </a:lnTo>
                      <a:lnTo>
                        <a:pt x="574" y="1443"/>
                      </a:lnTo>
                      <a:lnTo>
                        <a:pt x="581" y="1443"/>
                      </a:lnTo>
                      <a:lnTo>
                        <a:pt x="586" y="1443"/>
                      </a:lnTo>
                      <a:lnTo>
                        <a:pt x="587" y="1443"/>
                      </a:lnTo>
                      <a:lnTo>
                        <a:pt x="589" y="1445"/>
                      </a:lnTo>
                      <a:lnTo>
                        <a:pt x="594" y="1452"/>
                      </a:lnTo>
                      <a:lnTo>
                        <a:pt x="601" y="1462"/>
                      </a:lnTo>
                      <a:lnTo>
                        <a:pt x="612" y="1474"/>
                      </a:lnTo>
                      <a:lnTo>
                        <a:pt x="625" y="1488"/>
                      </a:lnTo>
                      <a:lnTo>
                        <a:pt x="639" y="1502"/>
                      </a:lnTo>
                      <a:lnTo>
                        <a:pt x="655" y="1514"/>
                      </a:lnTo>
                      <a:lnTo>
                        <a:pt x="672" y="1525"/>
                      </a:lnTo>
                      <a:lnTo>
                        <a:pt x="689" y="1531"/>
                      </a:lnTo>
                      <a:lnTo>
                        <a:pt x="708" y="1533"/>
                      </a:lnTo>
                      <a:lnTo>
                        <a:pt x="727" y="1533"/>
                      </a:lnTo>
                      <a:lnTo>
                        <a:pt x="750" y="1531"/>
                      </a:lnTo>
                      <a:lnTo>
                        <a:pt x="774" y="1530"/>
                      </a:lnTo>
                      <a:lnTo>
                        <a:pt x="798" y="1528"/>
                      </a:lnTo>
                      <a:lnTo>
                        <a:pt x="821" y="1526"/>
                      </a:lnTo>
                      <a:lnTo>
                        <a:pt x="843" y="1523"/>
                      </a:lnTo>
                      <a:lnTo>
                        <a:pt x="860" y="1521"/>
                      </a:lnTo>
                      <a:lnTo>
                        <a:pt x="876" y="1519"/>
                      </a:lnTo>
                      <a:lnTo>
                        <a:pt x="885" y="1519"/>
                      </a:lnTo>
                      <a:lnTo>
                        <a:pt x="888" y="1518"/>
                      </a:lnTo>
                      <a:lnTo>
                        <a:pt x="888" y="1512"/>
                      </a:lnTo>
                      <a:lnTo>
                        <a:pt x="886" y="1497"/>
                      </a:lnTo>
                      <a:lnTo>
                        <a:pt x="885" y="1473"/>
                      </a:lnTo>
                      <a:lnTo>
                        <a:pt x="883" y="1442"/>
                      </a:lnTo>
                      <a:lnTo>
                        <a:pt x="881" y="1402"/>
                      </a:lnTo>
                      <a:lnTo>
                        <a:pt x="881" y="1355"/>
                      </a:lnTo>
                      <a:lnTo>
                        <a:pt x="881" y="1303"/>
                      </a:lnTo>
                      <a:lnTo>
                        <a:pt x="885" y="1246"/>
                      </a:lnTo>
                      <a:lnTo>
                        <a:pt x="892" y="1188"/>
                      </a:lnTo>
                      <a:lnTo>
                        <a:pt x="900" y="1124"/>
                      </a:lnTo>
                      <a:lnTo>
                        <a:pt x="912" y="1070"/>
                      </a:lnTo>
                      <a:lnTo>
                        <a:pt x="926" y="1016"/>
                      </a:lnTo>
                      <a:lnTo>
                        <a:pt x="942" y="963"/>
                      </a:lnTo>
                      <a:lnTo>
                        <a:pt x="959" y="909"/>
                      </a:lnTo>
                      <a:lnTo>
                        <a:pt x="976" y="861"/>
                      </a:lnTo>
                      <a:lnTo>
                        <a:pt x="992" y="814"/>
                      </a:lnTo>
                      <a:lnTo>
                        <a:pt x="1007" y="775"/>
                      </a:lnTo>
                      <a:lnTo>
                        <a:pt x="1021" y="740"/>
                      </a:lnTo>
                      <a:lnTo>
                        <a:pt x="1031" y="714"/>
                      </a:lnTo>
                      <a:lnTo>
                        <a:pt x="1037" y="697"/>
                      </a:lnTo>
                      <a:lnTo>
                        <a:pt x="1051" y="664"/>
                      </a:lnTo>
                      <a:lnTo>
                        <a:pt x="1071" y="622"/>
                      </a:lnTo>
                      <a:lnTo>
                        <a:pt x="1097" y="574"/>
                      </a:lnTo>
                      <a:lnTo>
                        <a:pt x="1128" y="521"/>
                      </a:lnTo>
                      <a:lnTo>
                        <a:pt x="1161" y="465"/>
                      </a:lnTo>
                      <a:lnTo>
                        <a:pt x="1196" y="412"/>
                      </a:lnTo>
                      <a:lnTo>
                        <a:pt x="1230" y="363"/>
                      </a:lnTo>
                      <a:lnTo>
                        <a:pt x="1265" y="320"/>
                      </a:lnTo>
                      <a:lnTo>
                        <a:pt x="1294" y="287"/>
                      </a:lnTo>
                      <a:lnTo>
                        <a:pt x="1320" y="2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27" name="Freeform 52"/>
                <p:cNvSpPr>
                  <a:spLocks/>
                </p:cNvSpPr>
                <p:nvPr/>
              </p:nvSpPr>
              <p:spPr bwMode="auto">
                <a:xfrm>
                  <a:off x="2103" y="2599"/>
                  <a:ext cx="573" cy="461"/>
                </a:xfrm>
                <a:custGeom>
                  <a:avLst/>
                  <a:gdLst>
                    <a:gd name="T0" fmla="*/ 1 w 1145"/>
                    <a:gd name="T1" fmla="*/ 1 h 921"/>
                    <a:gd name="T2" fmla="*/ 1 w 1145"/>
                    <a:gd name="T3" fmla="*/ 1 h 921"/>
                    <a:gd name="T4" fmla="*/ 1 w 1145"/>
                    <a:gd name="T5" fmla="*/ 1 h 921"/>
                    <a:gd name="T6" fmla="*/ 1 w 1145"/>
                    <a:gd name="T7" fmla="*/ 1 h 921"/>
                    <a:gd name="T8" fmla="*/ 1 w 1145"/>
                    <a:gd name="T9" fmla="*/ 1 h 921"/>
                    <a:gd name="T10" fmla="*/ 1 w 1145"/>
                    <a:gd name="T11" fmla="*/ 1 h 921"/>
                    <a:gd name="T12" fmla="*/ 1 w 1145"/>
                    <a:gd name="T13" fmla="*/ 1 h 921"/>
                    <a:gd name="T14" fmla="*/ 1 w 1145"/>
                    <a:gd name="T15" fmla="*/ 1 h 921"/>
                    <a:gd name="T16" fmla="*/ 1 w 1145"/>
                    <a:gd name="T17" fmla="*/ 1 h 921"/>
                    <a:gd name="T18" fmla="*/ 1 w 1145"/>
                    <a:gd name="T19" fmla="*/ 1 h 921"/>
                    <a:gd name="T20" fmla="*/ 1 w 1145"/>
                    <a:gd name="T21" fmla="*/ 1 h 921"/>
                    <a:gd name="T22" fmla="*/ 1 w 1145"/>
                    <a:gd name="T23" fmla="*/ 1 h 921"/>
                    <a:gd name="T24" fmla="*/ 1 w 1145"/>
                    <a:gd name="T25" fmla="*/ 1 h 921"/>
                    <a:gd name="T26" fmla="*/ 1 w 1145"/>
                    <a:gd name="T27" fmla="*/ 1 h 921"/>
                    <a:gd name="T28" fmla="*/ 1 w 1145"/>
                    <a:gd name="T29" fmla="*/ 1 h 921"/>
                    <a:gd name="T30" fmla="*/ 1 w 1145"/>
                    <a:gd name="T31" fmla="*/ 1 h 921"/>
                    <a:gd name="T32" fmla="*/ 1 w 1145"/>
                    <a:gd name="T33" fmla="*/ 1 h 921"/>
                    <a:gd name="T34" fmla="*/ 1 w 1145"/>
                    <a:gd name="T35" fmla="*/ 1 h 921"/>
                    <a:gd name="T36" fmla="*/ 1 w 1145"/>
                    <a:gd name="T37" fmla="*/ 1 h 921"/>
                    <a:gd name="T38" fmla="*/ 1 w 1145"/>
                    <a:gd name="T39" fmla="*/ 1 h 921"/>
                    <a:gd name="T40" fmla="*/ 1 w 1145"/>
                    <a:gd name="T41" fmla="*/ 1 h 921"/>
                    <a:gd name="T42" fmla="*/ 1 w 1145"/>
                    <a:gd name="T43" fmla="*/ 1 h 921"/>
                    <a:gd name="T44" fmla="*/ 1 w 1145"/>
                    <a:gd name="T45" fmla="*/ 1 h 921"/>
                    <a:gd name="T46" fmla="*/ 1 w 1145"/>
                    <a:gd name="T47" fmla="*/ 1 h 921"/>
                    <a:gd name="T48" fmla="*/ 1 w 1145"/>
                    <a:gd name="T49" fmla="*/ 1 h 921"/>
                    <a:gd name="T50" fmla="*/ 1 w 1145"/>
                    <a:gd name="T51" fmla="*/ 1 h 921"/>
                    <a:gd name="T52" fmla="*/ 1 w 1145"/>
                    <a:gd name="T53" fmla="*/ 1 h 921"/>
                    <a:gd name="T54" fmla="*/ 1 w 1145"/>
                    <a:gd name="T55" fmla="*/ 1 h 921"/>
                    <a:gd name="T56" fmla="*/ 1 w 1145"/>
                    <a:gd name="T57" fmla="*/ 1 h 921"/>
                    <a:gd name="T58" fmla="*/ 1 w 1145"/>
                    <a:gd name="T59" fmla="*/ 1 h 921"/>
                    <a:gd name="T60" fmla="*/ 1 w 1145"/>
                    <a:gd name="T61" fmla="*/ 1 h 921"/>
                    <a:gd name="T62" fmla="*/ 1 w 1145"/>
                    <a:gd name="T63" fmla="*/ 1 h 921"/>
                    <a:gd name="T64" fmla="*/ 1 w 1145"/>
                    <a:gd name="T65" fmla="*/ 1 h 921"/>
                    <a:gd name="T66" fmla="*/ 1 w 1145"/>
                    <a:gd name="T67" fmla="*/ 1 h 921"/>
                    <a:gd name="T68" fmla="*/ 1 w 1145"/>
                    <a:gd name="T69" fmla="*/ 1 h 921"/>
                    <a:gd name="T70" fmla="*/ 1 w 1145"/>
                    <a:gd name="T71" fmla="*/ 1 h 921"/>
                    <a:gd name="T72" fmla="*/ 1 w 1145"/>
                    <a:gd name="T73" fmla="*/ 1 h 921"/>
                    <a:gd name="T74" fmla="*/ 1 w 1145"/>
                    <a:gd name="T75" fmla="*/ 1 h 921"/>
                    <a:gd name="T76" fmla="*/ 1 w 1145"/>
                    <a:gd name="T77" fmla="*/ 1 h 921"/>
                    <a:gd name="T78" fmla="*/ 1 w 1145"/>
                    <a:gd name="T79" fmla="*/ 1 h 921"/>
                    <a:gd name="T80" fmla="*/ 1 w 1145"/>
                    <a:gd name="T81" fmla="*/ 1 h 921"/>
                    <a:gd name="T82" fmla="*/ 1 w 1145"/>
                    <a:gd name="T83" fmla="*/ 1 h 921"/>
                    <a:gd name="T84" fmla="*/ 1 w 1145"/>
                    <a:gd name="T85" fmla="*/ 1 h 921"/>
                    <a:gd name="T86" fmla="*/ 1 w 1145"/>
                    <a:gd name="T87" fmla="*/ 1 h 921"/>
                    <a:gd name="T88" fmla="*/ 1 w 1145"/>
                    <a:gd name="T89" fmla="*/ 1 h 921"/>
                    <a:gd name="T90" fmla="*/ 1 w 1145"/>
                    <a:gd name="T91" fmla="*/ 1 h 921"/>
                    <a:gd name="T92" fmla="*/ 1 w 1145"/>
                    <a:gd name="T93" fmla="*/ 1 h 921"/>
                    <a:gd name="T94" fmla="*/ 1 w 1145"/>
                    <a:gd name="T95" fmla="*/ 1 h 921"/>
                    <a:gd name="T96" fmla="*/ 1 w 1145"/>
                    <a:gd name="T97" fmla="*/ 1 h 921"/>
                    <a:gd name="T98" fmla="*/ 1 w 1145"/>
                    <a:gd name="T99" fmla="*/ 1 h 921"/>
                    <a:gd name="T100" fmla="*/ 1 w 1145"/>
                    <a:gd name="T101" fmla="*/ 1 h 921"/>
                    <a:gd name="T102" fmla="*/ 1 w 1145"/>
                    <a:gd name="T103" fmla="*/ 1 h 921"/>
                    <a:gd name="T104" fmla="*/ 0 w 1145"/>
                    <a:gd name="T105" fmla="*/ 1 h 921"/>
                    <a:gd name="T106" fmla="*/ 1 w 1145"/>
                    <a:gd name="T107" fmla="*/ 1 h 921"/>
                    <a:gd name="T108" fmla="*/ 1 w 1145"/>
                    <a:gd name="T109" fmla="*/ 1 h 9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5"/>
                    <a:gd name="T166" fmla="*/ 0 h 921"/>
                    <a:gd name="T167" fmla="*/ 1145 w 1145"/>
                    <a:gd name="T168" fmla="*/ 921 h 9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5" h="921">
                      <a:moveTo>
                        <a:pt x="55" y="188"/>
                      </a:moveTo>
                      <a:lnTo>
                        <a:pt x="64" y="184"/>
                      </a:lnTo>
                      <a:lnTo>
                        <a:pt x="70" y="176"/>
                      </a:lnTo>
                      <a:lnTo>
                        <a:pt x="76" y="162"/>
                      </a:lnTo>
                      <a:lnTo>
                        <a:pt x="79" y="145"/>
                      </a:lnTo>
                      <a:lnTo>
                        <a:pt x="84" y="127"/>
                      </a:lnTo>
                      <a:lnTo>
                        <a:pt x="86" y="112"/>
                      </a:lnTo>
                      <a:lnTo>
                        <a:pt x="89" y="100"/>
                      </a:lnTo>
                      <a:lnTo>
                        <a:pt x="93" y="95"/>
                      </a:lnTo>
                      <a:lnTo>
                        <a:pt x="95" y="96"/>
                      </a:lnTo>
                      <a:lnTo>
                        <a:pt x="98" y="108"/>
                      </a:lnTo>
                      <a:lnTo>
                        <a:pt x="98" y="117"/>
                      </a:lnTo>
                      <a:lnTo>
                        <a:pt x="98" y="129"/>
                      </a:lnTo>
                      <a:lnTo>
                        <a:pt x="96" y="145"/>
                      </a:lnTo>
                      <a:lnTo>
                        <a:pt x="95" y="160"/>
                      </a:lnTo>
                      <a:lnTo>
                        <a:pt x="93" y="178"/>
                      </a:lnTo>
                      <a:lnTo>
                        <a:pt x="93" y="195"/>
                      </a:lnTo>
                      <a:lnTo>
                        <a:pt x="96" y="210"/>
                      </a:lnTo>
                      <a:lnTo>
                        <a:pt x="102" y="222"/>
                      </a:lnTo>
                      <a:lnTo>
                        <a:pt x="112" y="231"/>
                      </a:lnTo>
                      <a:lnTo>
                        <a:pt x="127" y="236"/>
                      </a:lnTo>
                      <a:lnTo>
                        <a:pt x="131" y="236"/>
                      </a:lnTo>
                      <a:lnTo>
                        <a:pt x="134" y="238"/>
                      </a:lnTo>
                      <a:lnTo>
                        <a:pt x="140" y="240"/>
                      </a:lnTo>
                      <a:lnTo>
                        <a:pt x="145" y="241"/>
                      </a:lnTo>
                      <a:lnTo>
                        <a:pt x="150" y="243"/>
                      </a:lnTo>
                      <a:lnTo>
                        <a:pt x="153" y="241"/>
                      </a:lnTo>
                      <a:lnTo>
                        <a:pt x="157" y="240"/>
                      </a:lnTo>
                      <a:lnTo>
                        <a:pt x="159" y="233"/>
                      </a:lnTo>
                      <a:lnTo>
                        <a:pt x="160" y="224"/>
                      </a:lnTo>
                      <a:lnTo>
                        <a:pt x="160" y="212"/>
                      </a:lnTo>
                      <a:lnTo>
                        <a:pt x="155" y="159"/>
                      </a:lnTo>
                      <a:lnTo>
                        <a:pt x="155" y="114"/>
                      </a:lnTo>
                      <a:lnTo>
                        <a:pt x="157" y="79"/>
                      </a:lnTo>
                      <a:lnTo>
                        <a:pt x="160" y="51"/>
                      </a:lnTo>
                      <a:lnTo>
                        <a:pt x="164" y="31"/>
                      </a:lnTo>
                      <a:lnTo>
                        <a:pt x="169" y="15"/>
                      </a:lnTo>
                      <a:lnTo>
                        <a:pt x="174" y="6"/>
                      </a:lnTo>
                      <a:lnTo>
                        <a:pt x="179" y="1"/>
                      </a:lnTo>
                      <a:lnTo>
                        <a:pt x="183" y="0"/>
                      </a:lnTo>
                      <a:lnTo>
                        <a:pt x="183" y="3"/>
                      </a:lnTo>
                      <a:lnTo>
                        <a:pt x="186" y="5"/>
                      </a:lnTo>
                      <a:lnTo>
                        <a:pt x="193" y="6"/>
                      </a:lnTo>
                      <a:lnTo>
                        <a:pt x="202" y="6"/>
                      </a:lnTo>
                      <a:lnTo>
                        <a:pt x="214" y="5"/>
                      </a:lnTo>
                      <a:lnTo>
                        <a:pt x="224" y="3"/>
                      </a:lnTo>
                      <a:lnTo>
                        <a:pt x="236" y="1"/>
                      </a:lnTo>
                      <a:lnTo>
                        <a:pt x="245" y="1"/>
                      </a:lnTo>
                      <a:lnTo>
                        <a:pt x="250" y="1"/>
                      </a:lnTo>
                      <a:lnTo>
                        <a:pt x="252" y="3"/>
                      </a:lnTo>
                      <a:lnTo>
                        <a:pt x="248" y="8"/>
                      </a:lnTo>
                      <a:lnTo>
                        <a:pt x="231" y="20"/>
                      </a:lnTo>
                      <a:lnTo>
                        <a:pt x="219" y="29"/>
                      </a:lnTo>
                      <a:lnTo>
                        <a:pt x="210" y="39"/>
                      </a:lnTo>
                      <a:lnTo>
                        <a:pt x="202" y="48"/>
                      </a:lnTo>
                      <a:lnTo>
                        <a:pt x="197" y="57"/>
                      </a:lnTo>
                      <a:lnTo>
                        <a:pt x="193" y="65"/>
                      </a:lnTo>
                      <a:lnTo>
                        <a:pt x="191" y="77"/>
                      </a:lnTo>
                      <a:lnTo>
                        <a:pt x="190" y="91"/>
                      </a:lnTo>
                      <a:lnTo>
                        <a:pt x="190" y="107"/>
                      </a:lnTo>
                      <a:lnTo>
                        <a:pt x="190" y="127"/>
                      </a:lnTo>
                      <a:lnTo>
                        <a:pt x="190" y="162"/>
                      </a:lnTo>
                      <a:lnTo>
                        <a:pt x="193" y="195"/>
                      </a:lnTo>
                      <a:lnTo>
                        <a:pt x="200" y="226"/>
                      </a:lnTo>
                      <a:lnTo>
                        <a:pt x="207" y="254"/>
                      </a:lnTo>
                      <a:lnTo>
                        <a:pt x="214" y="280"/>
                      </a:lnTo>
                      <a:lnTo>
                        <a:pt x="223" y="300"/>
                      </a:lnTo>
                      <a:lnTo>
                        <a:pt x="229" y="318"/>
                      </a:lnTo>
                      <a:lnTo>
                        <a:pt x="235" y="331"/>
                      </a:lnTo>
                      <a:lnTo>
                        <a:pt x="238" y="342"/>
                      </a:lnTo>
                      <a:lnTo>
                        <a:pt x="238" y="347"/>
                      </a:lnTo>
                      <a:lnTo>
                        <a:pt x="236" y="350"/>
                      </a:lnTo>
                      <a:lnTo>
                        <a:pt x="238" y="350"/>
                      </a:lnTo>
                      <a:lnTo>
                        <a:pt x="242" y="343"/>
                      </a:lnTo>
                      <a:lnTo>
                        <a:pt x="245" y="337"/>
                      </a:lnTo>
                      <a:lnTo>
                        <a:pt x="252" y="326"/>
                      </a:lnTo>
                      <a:lnTo>
                        <a:pt x="257" y="319"/>
                      </a:lnTo>
                      <a:lnTo>
                        <a:pt x="266" y="312"/>
                      </a:lnTo>
                      <a:lnTo>
                        <a:pt x="273" y="309"/>
                      </a:lnTo>
                      <a:lnTo>
                        <a:pt x="280" y="311"/>
                      </a:lnTo>
                      <a:lnTo>
                        <a:pt x="286" y="321"/>
                      </a:lnTo>
                      <a:lnTo>
                        <a:pt x="290" y="326"/>
                      </a:lnTo>
                      <a:lnTo>
                        <a:pt x="293" y="335"/>
                      </a:lnTo>
                      <a:lnTo>
                        <a:pt x="299" y="342"/>
                      </a:lnTo>
                      <a:lnTo>
                        <a:pt x="305" y="350"/>
                      </a:lnTo>
                      <a:lnTo>
                        <a:pt x="311" y="357"/>
                      </a:lnTo>
                      <a:lnTo>
                        <a:pt x="318" y="366"/>
                      </a:lnTo>
                      <a:lnTo>
                        <a:pt x="324" y="373"/>
                      </a:lnTo>
                      <a:lnTo>
                        <a:pt x="331" y="380"/>
                      </a:lnTo>
                      <a:lnTo>
                        <a:pt x="338" y="385"/>
                      </a:lnTo>
                      <a:lnTo>
                        <a:pt x="343" y="388"/>
                      </a:lnTo>
                      <a:lnTo>
                        <a:pt x="337" y="378"/>
                      </a:lnTo>
                      <a:lnTo>
                        <a:pt x="333" y="361"/>
                      </a:lnTo>
                      <a:lnTo>
                        <a:pt x="333" y="338"/>
                      </a:lnTo>
                      <a:lnTo>
                        <a:pt x="335" y="312"/>
                      </a:lnTo>
                      <a:lnTo>
                        <a:pt x="338" y="285"/>
                      </a:lnTo>
                      <a:lnTo>
                        <a:pt x="342" y="259"/>
                      </a:lnTo>
                      <a:lnTo>
                        <a:pt x="345" y="236"/>
                      </a:lnTo>
                      <a:lnTo>
                        <a:pt x="350" y="219"/>
                      </a:lnTo>
                      <a:lnTo>
                        <a:pt x="352" y="210"/>
                      </a:lnTo>
                      <a:lnTo>
                        <a:pt x="352" y="212"/>
                      </a:lnTo>
                      <a:lnTo>
                        <a:pt x="352" y="217"/>
                      </a:lnTo>
                      <a:lnTo>
                        <a:pt x="354" y="224"/>
                      </a:lnTo>
                      <a:lnTo>
                        <a:pt x="356" y="233"/>
                      </a:lnTo>
                      <a:lnTo>
                        <a:pt x="361" y="241"/>
                      </a:lnTo>
                      <a:lnTo>
                        <a:pt x="366" y="252"/>
                      </a:lnTo>
                      <a:lnTo>
                        <a:pt x="371" y="266"/>
                      </a:lnTo>
                      <a:lnTo>
                        <a:pt x="378" y="280"/>
                      </a:lnTo>
                      <a:lnTo>
                        <a:pt x="385" y="295"/>
                      </a:lnTo>
                      <a:lnTo>
                        <a:pt x="392" y="312"/>
                      </a:lnTo>
                      <a:lnTo>
                        <a:pt x="400" y="333"/>
                      </a:lnTo>
                      <a:lnTo>
                        <a:pt x="411" y="354"/>
                      </a:lnTo>
                      <a:lnTo>
                        <a:pt x="421" y="366"/>
                      </a:lnTo>
                      <a:lnTo>
                        <a:pt x="430" y="368"/>
                      </a:lnTo>
                      <a:lnTo>
                        <a:pt x="437" y="362"/>
                      </a:lnTo>
                      <a:lnTo>
                        <a:pt x="444" y="354"/>
                      </a:lnTo>
                      <a:lnTo>
                        <a:pt x="451" y="342"/>
                      </a:lnTo>
                      <a:lnTo>
                        <a:pt x="456" y="330"/>
                      </a:lnTo>
                      <a:lnTo>
                        <a:pt x="461" y="319"/>
                      </a:lnTo>
                      <a:lnTo>
                        <a:pt x="466" y="312"/>
                      </a:lnTo>
                      <a:lnTo>
                        <a:pt x="470" y="312"/>
                      </a:lnTo>
                      <a:lnTo>
                        <a:pt x="475" y="312"/>
                      </a:lnTo>
                      <a:lnTo>
                        <a:pt x="477" y="309"/>
                      </a:lnTo>
                      <a:lnTo>
                        <a:pt x="478" y="304"/>
                      </a:lnTo>
                      <a:lnTo>
                        <a:pt x="478" y="293"/>
                      </a:lnTo>
                      <a:lnTo>
                        <a:pt x="477" y="285"/>
                      </a:lnTo>
                      <a:lnTo>
                        <a:pt x="477" y="274"/>
                      </a:lnTo>
                      <a:lnTo>
                        <a:pt x="475" y="266"/>
                      </a:lnTo>
                      <a:lnTo>
                        <a:pt x="475" y="259"/>
                      </a:lnTo>
                      <a:lnTo>
                        <a:pt x="473" y="255"/>
                      </a:lnTo>
                      <a:lnTo>
                        <a:pt x="475" y="255"/>
                      </a:lnTo>
                      <a:lnTo>
                        <a:pt x="482" y="280"/>
                      </a:lnTo>
                      <a:lnTo>
                        <a:pt x="494" y="307"/>
                      </a:lnTo>
                      <a:lnTo>
                        <a:pt x="509" y="338"/>
                      </a:lnTo>
                      <a:lnTo>
                        <a:pt x="527" y="371"/>
                      </a:lnTo>
                      <a:lnTo>
                        <a:pt x="544" y="402"/>
                      </a:lnTo>
                      <a:lnTo>
                        <a:pt x="561" y="430"/>
                      </a:lnTo>
                      <a:lnTo>
                        <a:pt x="577" y="454"/>
                      </a:lnTo>
                      <a:lnTo>
                        <a:pt x="587" y="471"/>
                      </a:lnTo>
                      <a:lnTo>
                        <a:pt x="594" y="482"/>
                      </a:lnTo>
                      <a:lnTo>
                        <a:pt x="596" y="480"/>
                      </a:lnTo>
                      <a:lnTo>
                        <a:pt x="589" y="464"/>
                      </a:lnTo>
                      <a:lnTo>
                        <a:pt x="585" y="452"/>
                      </a:lnTo>
                      <a:lnTo>
                        <a:pt x="584" y="442"/>
                      </a:lnTo>
                      <a:lnTo>
                        <a:pt x="584" y="432"/>
                      </a:lnTo>
                      <a:lnTo>
                        <a:pt x="585" y="421"/>
                      </a:lnTo>
                      <a:lnTo>
                        <a:pt x="587" y="409"/>
                      </a:lnTo>
                      <a:lnTo>
                        <a:pt x="587" y="395"/>
                      </a:lnTo>
                      <a:lnTo>
                        <a:pt x="589" y="378"/>
                      </a:lnTo>
                      <a:lnTo>
                        <a:pt x="589" y="356"/>
                      </a:lnTo>
                      <a:lnTo>
                        <a:pt x="587" y="328"/>
                      </a:lnTo>
                      <a:lnTo>
                        <a:pt x="587" y="312"/>
                      </a:lnTo>
                      <a:lnTo>
                        <a:pt x="591" y="295"/>
                      </a:lnTo>
                      <a:lnTo>
                        <a:pt x="596" y="278"/>
                      </a:lnTo>
                      <a:lnTo>
                        <a:pt x="603" y="260"/>
                      </a:lnTo>
                      <a:lnTo>
                        <a:pt x="611" y="243"/>
                      </a:lnTo>
                      <a:lnTo>
                        <a:pt x="622" y="226"/>
                      </a:lnTo>
                      <a:lnTo>
                        <a:pt x="630" y="207"/>
                      </a:lnTo>
                      <a:lnTo>
                        <a:pt x="641" y="190"/>
                      </a:lnTo>
                      <a:lnTo>
                        <a:pt x="648" y="172"/>
                      </a:lnTo>
                      <a:lnTo>
                        <a:pt x="654" y="155"/>
                      </a:lnTo>
                      <a:lnTo>
                        <a:pt x="660" y="146"/>
                      </a:lnTo>
                      <a:lnTo>
                        <a:pt x="663" y="143"/>
                      </a:lnTo>
                      <a:lnTo>
                        <a:pt x="667" y="143"/>
                      </a:lnTo>
                      <a:lnTo>
                        <a:pt x="670" y="145"/>
                      </a:lnTo>
                      <a:lnTo>
                        <a:pt x="674" y="148"/>
                      </a:lnTo>
                      <a:lnTo>
                        <a:pt x="677" y="152"/>
                      </a:lnTo>
                      <a:lnTo>
                        <a:pt x="680" y="157"/>
                      </a:lnTo>
                      <a:lnTo>
                        <a:pt x="682" y="160"/>
                      </a:lnTo>
                      <a:lnTo>
                        <a:pt x="684" y="162"/>
                      </a:lnTo>
                      <a:lnTo>
                        <a:pt x="686" y="160"/>
                      </a:lnTo>
                      <a:lnTo>
                        <a:pt x="686" y="159"/>
                      </a:lnTo>
                      <a:lnTo>
                        <a:pt x="682" y="167"/>
                      </a:lnTo>
                      <a:lnTo>
                        <a:pt x="679" y="183"/>
                      </a:lnTo>
                      <a:lnTo>
                        <a:pt x="674" y="205"/>
                      </a:lnTo>
                      <a:lnTo>
                        <a:pt x="668" y="233"/>
                      </a:lnTo>
                      <a:lnTo>
                        <a:pt x="663" y="264"/>
                      </a:lnTo>
                      <a:lnTo>
                        <a:pt x="658" y="299"/>
                      </a:lnTo>
                      <a:lnTo>
                        <a:pt x="654" y="335"/>
                      </a:lnTo>
                      <a:lnTo>
                        <a:pt x="654" y="373"/>
                      </a:lnTo>
                      <a:lnTo>
                        <a:pt x="654" y="407"/>
                      </a:lnTo>
                      <a:lnTo>
                        <a:pt x="656" y="421"/>
                      </a:lnTo>
                      <a:lnTo>
                        <a:pt x="660" y="435"/>
                      </a:lnTo>
                      <a:lnTo>
                        <a:pt x="665" y="452"/>
                      </a:lnTo>
                      <a:lnTo>
                        <a:pt x="670" y="471"/>
                      </a:lnTo>
                      <a:lnTo>
                        <a:pt x="675" y="489"/>
                      </a:lnTo>
                      <a:lnTo>
                        <a:pt x="682" y="508"/>
                      </a:lnTo>
                      <a:lnTo>
                        <a:pt x="689" y="523"/>
                      </a:lnTo>
                      <a:lnTo>
                        <a:pt x="696" y="539"/>
                      </a:lnTo>
                      <a:lnTo>
                        <a:pt x="703" y="551"/>
                      </a:lnTo>
                      <a:lnTo>
                        <a:pt x="710" y="558"/>
                      </a:lnTo>
                      <a:lnTo>
                        <a:pt x="720" y="566"/>
                      </a:lnTo>
                      <a:lnTo>
                        <a:pt x="729" y="570"/>
                      </a:lnTo>
                      <a:lnTo>
                        <a:pt x="739" y="570"/>
                      </a:lnTo>
                      <a:lnTo>
                        <a:pt x="748" y="568"/>
                      </a:lnTo>
                      <a:lnTo>
                        <a:pt x="755" y="565"/>
                      </a:lnTo>
                      <a:lnTo>
                        <a:pt x="762" y="559"/>
                      </a:lnTo>
                      <a:lnTo>
                        <a:pt x="769" y="554"/>
                      </a:lnTo>
                      <a:lnTo>
                        <a:pt x="772" y="549"/>
                      </a:lnTo>
                      <a:lnTo>
                        <a:pt x="775" y="547"/>
                      </a:lnTo>
                      <a:lnTo>
                        <a:pt x="775" y="546"/>
                      </a:lnTo>
                      <a:lnTo>
                        <a:pt x="786" y="568"/>
                      </a:lnTo>
                      <a:lnTo>
                        <a:pt x="798" y="587"/>
                      </a:lnTo>
                      <a:lnTo>
                        <a:pt x="813" y="604"/>
                      </a:lnTo>
                      <a:lnTo>
                        <a:pt x="831" y="620"/>
                      </a:lnTo>
                      <a:lnTo>
                        <a:pt x="850" y="634"/>
                      </a:lnTo>
                      <a:lnTo>
                        <a:pt x="867" y="648"/>
                      </a:lnTo>
                      <a:lnTo>
                        <a:pt x="884" y="660"/>
                      </a:lnTo>
                      <a:lnTo>
                        <a:pt x="898" y="670"/>
                      </a:lnTo>
                      <a:lnTo>
                        <a:pt x="910" y="680"/>
                      </a:lnTo>
                      <a:lnTo>
                        <a:pt x="917" y="689"/>
                      </a:lnTo>
                      <a:lnTo>
                        <a:pt x="915" y="691"/>
                      </a:lnTo>
                      <a:lnTo>
                        <a:pt x="915" y="698"/>
                      </a:lnTo>
                      <a:lnTo>
                        <a:pt x="914" y="706"/>
                      </a:lnTo>
                      <a:lnTo>
                        <a:pt x="914" y="718"/>
                      </a:lnTo>
                      <a:lnTo>
                        <a:pt x="914" y="734"/>
                      </a:lnTo>
                      <a:lnTo>
                        <a:pt x="917" y="751"/>
                      </a:lnTo>
                      <a:lnTo>
                        <a:pt x="922" y="770"/>
                      </a:lnTo>
                      <a:lnTo>
                        <a:pt x="929" y="791"/>
                      </a:lnTo>
                      <a:lnTo>
                        <a:pt x="941" y="813"/>
                      </a:lnTo>
                      <a:lnTo>
                        <a:pt x="957" y="836"/>
                      </a:lnTo>
                      <a:lnTo>
                        <a:pt x="959" y="836"/>
                      </a:lnTo>
                      <a:lnTo>
                        <a:pt x="962" y="836"/>
                      </a:lnTo>
                      <a:lnTo>
                        <a:pt x="966" y="836"/>
                      </a:lnTo>
                      <a:lnTo>
                        <a:pt x="971" y="834"/>
                      </a:lnTo>
                      <a:lnTo>
                        <a:pt x="976" y="832"/>
                      </a:lnTo>
                      <a:lnTo>
                        <a:pt x="981" y="829"/>
                      </a:lnTo>
                      <a:lnTo>
                        <a:pt x="985" y="826"/>
                      </a:lnTo>
                      <a:lnTo>
                        <a:pt x="986" y="820"/>
                      </a:lnTo>
                      <a:lnTo>
                        <a:pt x="986" y="813"/>
                      </a:lnTo>
                      <a:lnTo>
                        <a:pt x="983" y="805"/>
                      </a:lnTo>
                      <a:lnTo>
                        <a:pt x="972" y="784"/>
                      </a:lnTo>
                      <a:lnTo>
                        <a:pt x="964" y="760"/>
                      </a:lnTo>
                      <a:lnTo>
                        <a:pt x="955" y="732"/>
                      </a:lnTo>
                      <a:lnTo>
                        <a:pt x="950" y="701"/>
                      </a:lnTo>
                      <a:lnTo>
                        <a:pt x="945" y="670"/>
                      </a:lnTo>
                      <a:lnTo>
                        <a:pt x="941" y="639"/>
                      </a:lnTo>
                      <a:lnTo>
                        <a:pt x="938" y="610"/>
                      </a:lnTo>
                      <a:lnTo>
                        <a:pt x="936" y="582"/>
                      </a:lnTo>
                      <a:lnTo>
                        <a:pt x="934" y="559"/>
                      </a:lnTo>
                      <a:lnTo>
                        <a:pt x="933" y="540"/>
                      </a:lnTo>
                      <a:lnTo>
                        <a:pt x="934" y="539"/>
                      </a:lnTo>
                      <a:lnTo>
                        <a:pt x="938" y="547"/>
                      </a:lnTo>
                      <a:lnTo>
                        <a:pt x="943" y="563"/>
                      </a:lnTo>
                      <a:lnTo>
                        <a:pt x="950" y="585"/>
                      </a:lnTo>
                      <a:lnTo>
                        <a:pt x="957" y="608"/>
                      </a:lnTo>
                      <a:lnTo>
                        <a:pt x="964" y="632"/>
                      </a:lnTo>
                      <a:lnTo>
                        <a:pt x="971" y="651"/>
                      </a:lnTo>
                      <a:lnTo>
                        <a:pt x="978" y="665"/>
                      </a:lnTo>
                      <a:lnTo>
                        <a:pt x="981" y="668"/>
                      </a:lnTo>
                      <a:lnTo>
                        <a:pt x="981" y="661"/>
                      </a:lnTo>
                      <a:lnTo>
                        <a:pt x="983" y="629"/>
                      </a:lnTo>
                      <a:lnTo>
                        <a:pt x="988" y="594"/>
                      </a:lnTo>
                      <a:lnTo>
                        <a:pt x="998" y="561"/>
                      </a:lnTo>
                      <a:lnTo>
                        <a:pt x="1009" y="530"/>
                      </a:lnTo>
                      <a:lnTo>
                        <a:pt x="1023" y="502"/>
                      </a:lnTo>
                      <a:lnTo>
                        <a:pt x="1036" y="478"/>
                      </a:lnTo>
                      <a:lnTo>
                        <a:pt x="1048" y="457"/>
                      </a:lnTo>
                      <a:lnTo>
                        <a:pt x="1057" y="442"/>
                      </a:lnTo>
                      <a:lnTo>
                        <a:pt x="1064" y="433"/>
                      </a:lnTo>
                      <a:lnTo>
                        <a:pt x="1066" y="432"/>
                      </a:lnTo>
                      <a:lnTo>
                        <a:pt x="1048" y="471"/>
                      </a:lnTo>
                      <a:lnTo>
                        <a:pt x="1035" y="516"/>
                      </a:lnTo>
                      <a:lnTo>
                        <a:pt x="1024" y="563"/>
                      </a:lnTo>
                      <a:lnTo>
                        <a:pt x="1017" y="611"/>
                      </a:lnTo>
                      <a:lnTo>
                        <a:pt x="1012" y="660"/>
                      </a:lnTo>
                      <a:lnTo>
                        <a:pt x="1010" y="706"/>
                      </a:lnTo>
                      <a:lnTo>
                        <a:pt x="1010" y="753"/>
                      </a:lnTo>
                      <a:lnTo>
                        <a:pt x="1014" y="798"/>
                      </a:lnTo>
                      <a:lnTo>
                        <a:pt x="1021" y="838"/>
                      </a:lnTo>
                      <a:lnTo>
                        <a:pt x="1029" y="872"/>
                      </a:lnTo>
                      <a:lnTo>
                        <a:pt x="1038" y="891"/>
                      </a:lnTo>
                      <a:lnTo>
                        <a:pt x="1048" y="902"/>
                      </a:lnTo>
                      <a:lnTo>
                        <a:pt x="1059" y="905"/>
                      </a:lnTo>
                      <a:lnTo>
                        <a:pt x="1071" y="903"/>
                      </a:lnTo>
                      <a:lnTo>
                        <a:pt x="1083" y="900"/>
                      </a:lnTo>
                      <a:lnTo>
                        <a:pt x="1095" y="893"/>
                      </a:lnTo>
                      <a:lnTo>
                        <a:pt x="1107" y="888"/>
                      </a:lnTo>
                      <a:lnTo>
                        <a:pt x="1119" y="884"/>
                      </a:lnTo>
                      <a:lnTo>
                        <a:pt x="1131" y="884"/>
                      </a:lnTo>
                      <a:lnTo>
                        <a:pt x="1142" y="891"/>
                      </a:lnTo>
                      <a:lnTo>
                        <a:pt x="1145" y="900"/>
                      </a:lnTo>
                      <a:lnTo>
                        <a:pt x="1140" y="907"/>
                      </a:lnTo>
                      <a:lnTo>
                        <a:pt x="1124" y="914"/>
                      </a:lnTo>
                      <a:lnTo>
                        <a:pt x="1104" y="919"/>
                      </a:lnTo>
                      <a:lnTo>
                        <a:pt x="1076" y="921"/>
                      </a:lnTo>
                      <a:lnTo>
                        <a:pt x="1047" y="919"/>
                      </a:lnTo>
                      <a:lnTo>
                        <a:pt x="1016" y="912"/>
                      </a:lnTo>
                      <a:lnTo>
                        <a:pt x="985" y="902"/>
                      </a:lnTo>
                      <a:lnTo>
                        <a:pt x="957" y="884"/>
                      </a:lnTo>
                      <a:lnTo>
                        <a:pt x="931" y="860"/>
                      </a:lnTo>
                      <a:lnTo>
                        <a:pt x="905" y="834"/>
                      </a:lnTo>
                      <a:lnTo>
                        <a:pt x="876" y="810"/>
                      </a:lnTo>
                      <a:lnTo>
                        <a:pt x="841" y="789"/>
                      </a:lnTo>
                      <a:lnTo>
                        <a:pt x="805" y="769"/>
                      </a:lnTo>
                      <a:lnTo>
                        <a:pt x="769" y="750"/>
                      </a:lnTo>
                      <a:lnTo>
                        <a:pt x="734" y="731"/>
                      </a:lnTo>
                      <a:lnTo>
                        <a:pt x="701" y="712"/>
                      </a:lnTo>
                      <a:lnTo>
                        <a:pt x="672" y="691"/>
                      </a:lnTo>
                      <a:lnTo>
                        <a:pt x="648" y="670"/>
                      </a:lnTo>
                      <a:lnTo>
                        <a:pt x="630" y="649"/>
                      </a:lnTo>
                      <a:lnTo>
                        <a:pt x="616" y="630"/>
                      </a:lnTo>
                      <a:lnTo>
                        <a:pt x="603" y="616"/>
                      </a:lnTo>
                      <a:lnTo>
                        <a:pt x="589" y="608"/>
                      </a:lnTo>
                      <a:lnTo>
                        <a:pt x="575" y="603"/>
                      </a:lnTo>
                      <a:lnTo>
                        <a:pt x="561" y="596"/>
                      </a:lnTo>
                      <a:lnTo>
                        <a:pt x="544" y="589"/>
                      </a:lnTo>
                      <a:lnTo>
                        <a:pt x="527" y="578"/>
                      </a:lnTo>
                      <a:lnTo>
                        <a:pt x="506" y="563"/>
                      </a:lnTo>
                      <a:lnTo>
                        <a:pt x="483" y="540"/>
                      </a:lnTo>
                      <a:lnTo>
                        <a:pt x="458" y="509"/>
                      </a:lnTo>
                      <a:lnTo>
                        <a:pt x="433" y="480"/>
                      </a:lnTo>
                      <a:lnTo>
                        <a:pt x="416" y="464"/>
                      </a:lnTo>
                      <a:lnTo>
                        <a:pt x="404" y="457"/>
                      </a:lnTo>
                      <a:lnTo>
                        <a:pt x="395" y="459"/>
                      </a:lnTo>
                      <a:lnTo>
                        <a:pt x="388" y="463"/>
                      </a:lnTo>
                      <a:lnTo>
                        <a:pt x="380" y="468"/>
                      </a:lnTo>
                      <a:lnTo>
                        <a:pt x="369" y="470"/>
                      </a:lnTo>
                      <a:lnTo>
                        <a:pt x="356" y="464"/>
                      </a:lnTo>
                      <a:lnTo>
                        <a:pt x="337" y="449"/>
                      </a:lnTo>
                      <a:lnTo>
                        <a:pt x="311" y="421"/>
                      </a:lnTo>
                      <a:lnTo>
                        <a:pt x="276" y="392"/>
                      </a:lnTo>
                      <a:lnTo>
                        <a:pt x="238" y="371"/>
                      </a:lnTo>
                      <a:lnTo>
                        <a:pt x="197" y="359"/>
                      </a:lnTo>
                      <a:lnTo>
                        <a:pt x="157" y="352"/>
                      </a:lnTo>
                      <a:lnTo>
                        <a:pt x="117" y="349"/>
                      </a:lnTo>
                      <a:lnTo>
                        <a:pt x="81" y="349"/>
                      </a:lnTo>
                      <a:lnTo>
                        <a:pt x="50" y="345"/>
                      </a:lnTo>
                      <a:lnTo>
                        <a:pt x="26" y="340"/>
                      </a:lnTo>
                      <a:lnTo>
                        <a:pt x="10" y="330"/>
                      </a:lnTo>
                      <a:lnTo>
                        <a:pt x="3" y="311"/>
                      </a:lnTo>
                      <a:lnTo>
                        <a:pt x="3" y="295"/>
                      </a:lnTo>
                      <a:lnTo>
                        <a:pt x="3" y="273"/>
                      </a:lnTo>
                      <a:lnTo>
                        <a:pt x="1" y="248"/>
                      </a:lnTo>
                      <a:lnTo>
                        <a:pt x="0" y="219"/>
                      </a:lnTo>
                      <a:lnTo>
                        <a:pt x="0" y="190"/>
                      </a:lnTo>
                      <a:lnTo>
                        <a:pt x="0" y="157"/>
                      </a:lnTo>
                      <a:lnTo>
                        <a:pt x="0" y="122"/>
                      </a:lnTo>
                      <a:lnTo>
                        <a:pt x="0" y="89"/>
                      </a:lnTo>
                      <a:lnTo>
                        <a:pt x="3" y="55"/>
                      </a:lnTo>
                      <a:lnTo>
                        <a:pt x="7" y="22"/>
                      </a:lnTo>
                      <a:lnTo>
                        <a:pt x="7" y="24"/>
                      </a:lnTo>
                      <a:lnTo>
                        <a:pt x="7" y="34"/>
                      </a:lnTo>
                      <a:lnTo>
                        <a:pt x="8" y="51"/>
                      </a:lnTo>
                      <a:lnTo>
                        <a:pt x="10" y="72"/>
                      </a:lnTo>
                      <a:lnTo>
                        <a:pt x="13" y="98"/>
                      </a:lnTo>
                      <a:lnTo>
                        <a:pt x="17" y="122"/>
                      </a:lnTo>
                      <a:lnTo>
                        <a:pt x="24" y="146"/>
                      </a:lnTo>
                      <a:lnTo>
                        <a:pt x="31" y="165"/>
                      </a:lnTo>
                      <a:lnTo>
                        <a:pt x="41" y="181"/>
                      </a:lnTo>
                      <a:lnTo>
                        <a:pt x="55" y="188"/>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28" name="Freeform 53"/>
                <p:cNvSpPr>
                  <a:spLocks/>
                </p:cNvSpPr>
                <p:nvPr/>
              </p:nvSpPr>
              <p:spPr bwMode="auto">
                <a:xfrm>
                  <a:off x="2675" y="2562"/>
                  <a:ext cx="138" cy="130"/>
                </a:xfrm>
                <a:custGeom>
                  <a:avLst/>
                  <a:gdLst>
                    <a:gd name="T0" fmla="*/ 1 w 275"/>
                    <a:gd name="T1" fmla="*/ 1 h 259"/>
                    <a:gd name="T2" fmla="*/ 1 w 275"/>
                    <a:gd name="T3" fmla="*/ 1 h 259"/>
                    <a:gd name="T4" fmla="*/ 1 w 275"/>
                    <a:gd name="T5" fmla="*/ 1 h 259"/>
                    <a:gd name="T6" fmla="*/ 1 w 275"/>
                    <a:gd name="T7" fmla="*/ 1 h 259"/>
                    <a:gd name="T8" fmla="*/ 1 w 275"/>
                    <a:gd name="T9" fmla="*/ 1 h 259"/>
                    <a:gd name="T10" fmla="*/ 1 w 275"/>
                    <a:gd name="T11" fmla="*/ 1 h 259"/>
                    <a:gd name="T12" fmla="*/ 1 w 275"/>
                    <a:gd name="T13" fmla="*/ 1 h 259"/>
                    <a:gd name="T14" fmla="*/ 1 w 275"/>
                    <a:gd name="T15" fmla="*/ 1 h 259"/>
                    <a:gd name="T16" fmla="*/ 1 w 275"/>
                    <a:gd name="T17" fmla="*/ 1 h 259"/>
                    <a:gd name="T18" fmla="*/ 1 w 275"/>
                    <a:gd name="T19" fmla="*/ 1 h 259"/>
                    <a:gd name="T20" fmla="*/ 1 w 275"/>
                    <a:gd name="T21" fmla="*/ 1 h 259"/>
                    <a:gd name="T22" fmla="*/ 1 w 275"/>
                    <a:gd name="T23" fmla="*/ 1 h 259"/>
                    <a:gd name="T24" fmla="*/ 1 w 275"/>
                    <a:gd name="T25" fmla="*/ 1 h 259"/>
                    <a:gd name="T26" fmla="*/ 1 w 275"/>
                    <a:gd name="T27" fmla="*/ 1 h 259"/>
                    <a:gd name="T28" fmla="*/ 1 w 275"/>
                    <a:gd name="T29" fmla="*/ 1 h 259"/>
                    <a:gd name="T30" fmla="*/ 1 w 275"/>
                    <a:gd name="T31" fmla="*/ 1 h 259"/>
                    <a:gd name="T32" fmla="*/ 1 w 275"/>
                    <a:gd name="T33" fmla="*/ 1 h 259"/>
                    <a:gd name="T34" fmla="*/ 0 w 275"/>
                    <a:gd name="T35" fmla="*/ 1 h 259"/>
                    <a:gd name="T36" fmla="*/ 1 w 275"/>
                    <a:gd name="T37" fmla="*/ 1 h 259"/>
                    <a:gd name="T38" fmla="*/ 1 w 275"/>
                    <a:gd name="T39" fmla="*/ 1 h 259"/>
                    <a:gd name="T40" fmla="*/ 1 w 275"/>
                    <a:gd name="T41" fmla="*/ 1 h 259"/>
                    <a:gd name="T42" fmla="*/ 1 w 275"/>
                    <a:gd name="T43" fmla="*/ 1 h 259"/>
                    <a:gd name="T44" fmla="*/ 1 w 275"/>
                    <a:gd name="T45" fmla="*/ 1 h 259"/>
                    <a:gd name="T46" fmla="*/ 1 w 275"/>
                    <a:gd name="T47" fmla="*/ 1 h 259"/>
                    <a:gd name="T48" fmla="*/ 1 w 275"/>
                    <a:gd name="T49" fmla="*/ 1 h 259"/>
                    <a:gd name="T50" fmla="*/ 1 w 275"/>
                    <a:gd name="T51" fmla="*/ 1 h 259"/>
                    <a:gd name="T52" fmla="*/ 1 w 275"/>
                    <a:gd name="T53" fmla="*/ 1 h 259"/>
                    <a:gd name="T54" fmla="*/ 1 w 275"/>
                    <a:gd name="T55" fmla="*/ 1 h 259"/>
                    <a:gd name="T56" fmla="*/ 1 w 275"/>
                    <a:gd name="T57" fmla="*/ 1 h 259"/>
                    <a:gd name="T58" fmla="*/ 1 w 275"/>
                    <a:gd name="T59" fmla="*/ 1 h 259"/>
                    <a:gd name="T60" fmla="*/ 1 w 275"/>
                    <a:gd name="T61" fmla="*/ 1 h 259"/>
                    <a:gd name="T62" fmla="*/ 1 w 275"/>
                    <a:gd name="T63" fmla="*/ 1 h 259"/>
                    <a:gd name="T64" fmla="*/ 1 w 275"/>
                    <a:gd name="T65" fmla="*/ 1 h 259"/>
                    <a:gd name="T66" fmla="*/ 1 w 275"/>
                    <a:gd name="T67" fmla="*/ 1 h 259"/>
                    <a:gd name="T68" fmla="*/ 1 w 275"/>
                    <a:gd name="T69" fmla="*/ 1 h 259"/>
                    <a:gd name="T70" fmla="*/ 1 w 275"/>
                    <a:gd name="T71" fmla="*/ 1 h 259"/>
                    <a:gd name="T72" fmla="*/ 1 w 275"/>
                    <a:gd name="T73" fmla="*/ 1 h 259"/>
                    <a:gd name="T74" fmla="*/ 1 w 275"/>
                    <a:gd name="T75" fmla="*/ 1 h 259"/>
                    <a:gd name="T76" fmla="*/ 1 w 275"/>
                    <a:gd name="T77" fmla="*/ 1 h 259"/>
                    <a:gd name="T78" fmla="*/ 1 w 275"/>
                    <a:gd name="T79" fmla="*/ 1 h 259"/>
                    <a:gd name="T80" fmla="*/ 1 w 275"/>
                    <a:gd name="T81" fmla="*/ 1 h 259"/>
                    <a:gd name="T82" fmla="*/ 1 w 275"/>
                    <a:gd name="T83" fmla="*/ 1 h 259"/>
                    <a:gd name="T84" fmla="*/ 1 w 275"/>
                    <a:gd name="T85" fmla="*/ 1 h 259"/>
                    <a:gd name="T86" fmla="*/ 1 w 275"/>
                    <a:gd name="T87" fmla="*/ 1 h 259"/>
                    <a:gd name="T88" fmla="*/ 1 w 275"/>
                    <a:gd name="T89" fmla="*/ 1 h 259"/>
                    <a:gd name="T90" fmla="*/ 1 w 275"/>
                    <a:gd name="T91" fmla="*/ 1 h 259"/>
                    <a:gd name="T92" fmla="*/ 1 w 275"/>
                    <a:gd name="T93" fmla="*/ 1 h 259"/>
                    <a:gd name="T94" fmla="*/ 1 w 275"/>
                    <a:gd name="T95" fmla="*/ 1 h 259"/>
                    <a:gd name="T96" fmla="*/ 1 w 275"/>
                    <a:gd name="T97" fmla="*/ 1 h 259"/>
                    <a:gd name="T98" fmla="*/ 1 w 275"/>
                    <a:gd name="T99" fmla="*/ 1 h 259"/>
                    <a:gd name="T100" fmla="*/ 1 w 275"/>
                    <a:gd name="T101" fmla="*/ 1 h 259"/>
                    <a:gd name="T102" fmla="*/ 1 w 275"/>
                    <a:gd name="T103" fmla="*/ 1 h 259"/>
                    <a:gd name="T104" fmla="*/ 1 w 275"/>
                    <a:gd name="T105" fmla="*/ 1 h 259"/>
                    <a:gd name="T106" fmla="*/ 1 w 275"/>
                    <a:gd name="T107" fmla="*/ 1 h 259"/>
                    <a:gd name="T108" fmla="*/ 1 w 275"/>
                    <a:gd name="T109" fmla="*/ 1 h 2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5"/>
                    <a:gd name="T166" fmla="*/ 0 h 259"/>
                    <a:gd name="T167" fmla="*/ 275 w 275"/>
                    <a:gd name="T168" fmla="*/ 259 h 2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5" h="259">
                      <a:moveTo>
                        <a:pt x="182" y="211"/>
                      </a:moveTo>
                      <a:lnTo>
                        <a:pt x="187" y="208"/>
                      </a:lnTo>
                      <a:lnTo>
                        <a:pt x="192" y="206"/>
                      </a:lnTo>
                      <a:lnTo>
                        <a:pt x="194" y="206"/>
                      </a:lnTo>
                      <a:lnTo>
                        <a:pt x="197" y="204"/>
                      </a:lnTo>
                      <a:lnTo>
                        <a:pt x="199" y="204"/>
                      </a:lnTo>
                      <a:lnTo>
                        <a:pt x="199" y="202"/>
                      </a:lnTo>
                      <a:lnTo>
                        <a:pt x="199" y="201"/>
                      </a:lnTo>
                      <a:lnTo>
                        <a:pt x="199" y="197"/>
                      </a:lnTo>
                      <a:lnTo>
                        <a:pt x="201" y="194"/>
                      </a:lnTo>
                      <a:lnTo>
                        <a:pt x="199" y="190"/>
                      </a:lnTo>
                      <a:lnTo>
                        <a:pt x="199" y="187"/>
                      </a:lnTo>
                      <a:lnTo>
                        <a:pt x="197" y="182"/>
                      </a:lnTo>
                      <a:lnTo>
                        <a:pt x="196" y="177"/>
                      </a:lnTo>
                      <a:lnTo>
                        <a:pt x="192" y="170"/>
                      </a:lnTo>
                      <a:lnTo>
                        <a:pt x="187" y="163"/>
                      </a:lnTo>
                      <a:lnTo>
                        <a:pt x="182" y="154"/>
                      </a:lnTo>
                      <a:lnTo>
                        <a:pt x="175" y="145"/>
                      </a:lnTo>
                      <a:lnTo>
                        <a:pt x="166" y="137"/>
                      </a:lnTo>
                      <a:lnTo>
                        <a:pt x="156" y="128"/>
                      </a:lnTo>
                      <a:lnTo>
                        <a:pt x="140" y="118"/>
                      </a:lnTo>
                      <a:lnTo>
                        <a:pt x="125" y="107"/>
                      </a:lnTo>
                      <a:lnTo>
                        <a:pt x="108" y="99"/>
                      </a:lnTo>
                      <a:lnTo>
                        <a:pt x="90" y="90"/>
                      </a:lnTo>
                      <a:lnTo>
                        <a:pt x="73" y="81"/>
                      </a:lnTo>
                      <a:lnTo>
                        <a:pt x="56" y="75"/>
                      </a:lnTo>
                      <a:lnTo>
                        <a:pt x="42" y="68"/>
                      </a:lnTo>
                      <a:lnTo>
                        <a:pt x="28" y="64"/>
                      </a:lnTo>
                      <a:lnTo>
                        <a:pt x="18" y="61"/>
                      </a:lnTo>
                      <a:lnTo>
                        <a:pt x="11" y="61"/>
                      </a:lnTo>
                      <a:lnTo>
                        <a:pt x="0" y="61"/>
                      </a:lnTo>
                      <a:lnTo>
                        <a:pt x="0" y="62"/>
                      </a:lnTo>
                      <a:lnTo>
                        <a:pt x="9" y="66"/>
                      </a:lnTo>
                      <a:lnTo>
                        <a:pt x="23" y="69"/>
                      </a:lnTo>
                      <a:lnTo>
                        <a:pt x="42" y="71"/>
                      </a:lnTo>
                      <a:lnTo>
                        <a:pt x="61" y="75"/>
                      </a:lnTo>
                      <a:lnTo>
                        <a:pt x="80" y="76"/>
                      </a:lnTo>
                      <a:lnTo>
                        <a:pt x="97" y="76"/>
                      </a:lnTo>
                      <a:lnTo>
                        <a:pt x="109" y="75"/>
                      </a:lnTo>
                      <a:lnTo>
                        <a:pt x="116" y="71"/>
                      </a:lnTo>
                      <a:lnTo>
                        <a:pt x="116" y="68"/>
                      </a:lnTo>
                      <a:lnTo>
                        <a:pt x="115" y="62"/>
                      </a:lnTo>
                      <a:lnTo>
                        <a:pt x="111" y="54"/>
                      </a:lnTo>
                      <a:lnTo>
                        <a:pt x="108" y="47"/>
                      </a:lnTo>
                      <a:lnTo>
                        <a:pt x="102" y="37"/>
                      </a:lnTo>
                      <a:lnTo>
                        <a:pt x="97" y="28"/>
                      </a:lnTo>
                      <a:lnTo>
                        <a:pt x="92" y="19"/>
                      </a:lnTo>
                      <a:lnTo>
                        <a:pt x="87" y="12"/>
                      </a:lnTo>
                      <a:lnTo>
                        <a:pt x="82" y="7"/>
                      </a:lnTo>
                      <a:lnTo>
                        <a:pt x="78" y="2"/>
                      </a:lnTo>
                      <a:lnTo>
                        <a:pt x="75" y="0"/>
                      </a:lnTo>
                      <a:lnTo>
                        <a:pt x="75" y="2"/>
                      </a:lnTo>
                      <a:lnTo>
                        <a:pt x="78" y="7"/>
                      </a:lnTo>
                      <a:lnTo>
                        <a:pt x="83" y="16"/>
                      </a:lnTo>
                      <a:lnTo>
                        <a:pt x="90" y="28"/>
                      </a:lnTo>
                      <a:lnTo>
                        <a:pt x="101" y="42"/>
                      </a:lnTo>
                      <a:lnTo>
                        <a:pt x="113" y="57"/>
                      </a:lnTo>
                      <a:lnTo>
                        <a:pt x="127" y="75"/>
                      </a:lnTo>
                      <a:lnTo>
                        <a:pt x="144" y="92"/>
                      </a:lnTo>
                      <a:lnTo>
                        <a:pt x="161" y="111"/>
                      </a:lnTo>
                      <a:lnTo>
                        <a:pt x="175" y="126"/>
                      </a:lnTo>
                      <a:lnTo>
                        <a:pt x="191" y="140"/>
                      </a:lnTo>
                      <a:lnTo>
                        <a:pt x="206" y="154"/>
                      </a:lnTo>
                      <a:lnTo>
                        <a:pt x="223" y="168"/>
                      </a:lnTo>
                      <a:lnTo>
                        <a:pt x="237" y="180"/>
                      </a:lnTo>
                      <a:lnTo>
                        <a:pt x="251" y="192"/>
                      </a:lnTo>
                      <a:lnTo>
                        <a:pt x="261" y="202"/>
                      </a:lnTo>
                      <a:lnTo>
                        <a:pt x="270" y="213"/>
                      </a:lnTo>
                      <a:lnTo>
                        <a:pt x="275" y="220"/>
                      </a:lnTo>
                      <a:lnTo>
                        <a:pt x="275" y="227"/>
                      </a:lnTo>
                      <a:lnTo>
                        <a:pt x="273" y="227"/>
                      </a:lnTo>
                      <a:lnTo>
                        <a:pt x="270" y="227"/>
                      </a:lnTo>
                      <a:lnTo>
                        <a:pt x="267" y="227"/>
                      </a:lnTo>
                      <a:lnTo>
                        <a:pt x="261" y="227"/>
                      </a:lnTo>
                      <a:lnTo>
                        <a:pt x="254" y="225"/>
                      </a:lnTo>
                      <a:lnTo>
                        <a:pt x="248" y="225"/>
                      </a:lnTo>
                      <a:lnTo>
                        <a:pt x="237" y="223"/>
                      </a:lnTo>
                      <a:lnTo>
                        <a:pt x="227" y="220"/>
                      </a:lnTo>
                      <a:lnTo>
                        <a:pt x="215" y="218"/>
                      </a:lnTo>
                      <a:lnTo>
                        <a:pt x="213" y="216"/>
                      </a:lnTo>
                      <a:lnTo>
                        <a:pt x="206" y="218"/>
                      </a:lnTo>
                      <a:lnTo>
                        <a:pt x="197" y="218"/>
                      </a:lnTo>
                      <a:lnTo>
                        <a:pt x="185" y="220"/>
                      </a:lnTo>
                      <a:lnTo>
                        <a:pt x="173" y="221"/>
                      </a:lnTo>
                      <a:lnTo>
                        <a:pt x="159" y="225"/>
                      </a:lnTo>
                      <a:lnTo>
                        <a:pt x="146" y="230"/>
                      </a:lnTo>
                      <a:lnTo>
                        <a:pt x="132" y="237"/>
                      </a:lnTo>
                      <a:lnTo>
                        <a:pt x="120" y="246"/>
                      </a:lnTo>
                      <a:lnTo>
                        <a:pt x="109" y="256"/>
                      </a:lnTo>
                      <a:lnTo>
                        <a:pt x="108" y="259"/>
                      </a:lnTo>
                      <a:lnTo>
                        <a:pt x="109" y="259"/>
                      </a:lnTo>
                      <a:lnTo>
                        <a:pt x="115" y="256"/>
                      </a:lnTo>
                      <a:lnTo>
                        <a:pt x="121" y="253"/>
                      </a:lnTo>
                      <a:lnTo>
                        <a:pt x="130" y="247"/>
                      </a:lnTo>
                      <a:lnTo>
                        <a:pt x="139" y="240"/>
                      </a:lnTo>
                      <a:lnTo>
                        <a:pt x="149" y="234"/>
                      </a:lnTo>
                      <a:lnTo>
                        <a:pt x="161" y="225"/>
                      </a:lnTo>
                      <a:lnTo>
                        <a:pt x="172" y="218"/>
                      </a:lnTo>
                      <a:lnTo>
                        <a:pt x="182" y="211"/>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29" name="Freeform 54"/>
                <p:cNvSpPr>
                  <a:spLocks/>
                </p:cNvSpPr>
                <p:nvPr/>
              </p:nvSpPr>
              <p:spPr bwMode="auto">
                <a:xfrm>
                  <a:off x="2103" y="2611"/>
                  <a:ext cx="575" cy="449"/>
                </a:xfrm>
                <a:custGeom>
                  <a:avLst/>
                  <a:gdLst>
                    <a:gd name="T0" fmla="*/ 1 w 1149"/>
                    <a:gd name="T1" fmla="*/ 0 h 899"/>
                    <a:gd name="T2" fmla="*/ 1 w 1149"/>
                    <a:gd name="T3" fmla="*/ 0 h 899"/>
                    <a:gd name="T4" fmla="*/ 1 w 1149"/>
                    <a:gd name="T5" fmla="*/ 0 h 899"/>
                    <a:gd name="T6" fmla="*/ 1 w 1149"/>
                    <a:gd name="T7" fmla="*/ 0 h 899"/>
                    <a:gd name="T8" fmla="*/ 1 w 1149"/>
                    <a:gd name="T9" fmla="*/ 0 h 899"/>
                    <a:gd name="T10" fmla="*/ 1 w 1149"/>
                    <a:gd name="T11" fmla="*/ 0 h 899"/>
                    <a:gd name="T12" fmla="*/ 1 w 1149"/>
                    <a:gd name="T13" fmla="*/ 0 h 899"/>
                    <a:gd name="T14" fmla="*/ 1 w 1149"/>
                    <a:gd name="T15" fmla="*/ 0 h 899"/>
                    <a:gd name="T16" fmla="*/ 1 w 1149"/>
                    <a:gd name="T17" fmla="*/ 0 h 899"/>
                    <a:gd name="T18" fmla="*/ 1 w 1149"/>
                    <a:gd name="T19" fmla="*/ 0 h 899"/>
                    <a:gd name="T20" fmla="*/ 1 w 1149"/>
                    <a:gd name="T21" fmla="*/ 0 h 899"/>
                    <a:gd name="T22" fmla="*/ 1 w 1149"/>
                    <a:gd name="T23" fmla="*/ 0 h 899"/>
                    <a:gd name="T24" fmla="*/ 1 w 1149"/>
                    <a:gd name="T25" fmla="*/ 0 h 899"/>
                    <a:gd name="T26" fmla="*/ 1 w 1149"/>
                    <a:gd name="T27" fmla="*/ 0 h 899"/>
                    <a:gd name="T28" fmla="*/ 1 w 1149"/>
                    <a:gd name="T29" fmla="*/ 0 h 899"/>
                    <a:gd name="T30" fmla="*/ 1 w 1149"/>
                    <a:gd name="T31" fmla="*/ 0 h 899"/>
                    <a:gd name="T32" fmla="*/ 1 w 1149"/>
                    <a:gd name="T33" fmla="*/ 0 h 899"/>
                    <a:gd name="T34" fmla="*/ 1 w 1149"/>
                    <a:gd name="T35" fmla="*/ 0 h 899"/>
                    <a:gd name="T36" fmla="*/ 1 w 1149"/>
                    <a:gd name="T37" fmla="*/ 0 h 899"/>
                    <a:gd name="T38" fmla="*/ 1 w 1149"/>
                    <a:gd name="T39" fmla="*/ 0 h 899"/>
                    <a:gd name="T40" fmla="*/ 1 w 1149"/>
                    <a:gd name="T41" fmla="*/ 0 h 899"/>
                    <a:gd name="T42" fmla="*/ 1 w 1149"/>
                    <a:gd name="T43" fmla="*/ 0 h 899"/>
                    <a:gd name="T44" fmla="*/ 1 w 1149"/>
                    <a:gd name="T45" fmla="*/ 0 h 899"/>
                    <a:gd name="T46" fmla="*/ 1 w 1149"/>
                    <a:gd name="T47" fmla="*/ 0 h 899"/>
                    <a:gd name="T48" fmla="*/ 1 w 1149"/>
                    <a:gd name="T49" fmla="*/ 0 h 899"/>
                    <a:gd name="T50" fmla="*/ 1 w 1149"/>
                    <a:gd name="T51" fmla="*/ 0 h 899"/>
                    <a:gd name="T52" fmla="*/ 1 w 1149"/>
                    <a:gd name="T53" fmla="*/ 0 h 899"/>
                    <a:gd name="T54" fmla="*/ 1 w 1149"/>
                    <a:gd name="T55" fmla="*/ 0 h 899"/>
                    <a:gd name="T56" fmla="*/ 1 w 1149"/>
                    <a:gd name="T57" fmla="*/ 0 h 899"/>
                    <a:gd name="T58" fmla="*/ 1 w 1149"/>
                    <a:gd name="T59" fmla="*/ 0 h 899"/>
                    <a:gd name="T60" fmla="*/ 1 w 1149"/>
                    <a:gd name="T61" fmla="*/ 0 h 899"/>
                    <a:gd name="T62" fmla="*/ 1 w 1149"/>
                    <a:gd name="T63" fmla="*/ 0 h 899"/>
                    <a:gd name="T64" fmla="*/ 1 w 1149"/>
                    <a:gd name="T65" fmla="*/ 0 h 899"/>
                    <a:gd name="T66" fmla="*/ 1 w 1149"/>
                    <a:gd name="T67" fmla="*/ 0 h 899"/>
                    <a:gd name="T68" fmla="*/ 1 w 1149"/>
                    <a:gd name="T69" fmla="*/ 0 h 899"/>
                    <a:gd name="T70" fmla="*/ 1 w 1149"/>
                    <a:gd name="T71" fmla="*/ 0 h 899"/>
                    <a:gd name="T72" fmla="*/ 1 w 1149"/>
                    <a:gd name="T73" fmla="*/ 0 h 899"/>
                    <a:gd name="T74" fmla="*/ 1 w 1149"/>
                    <a:gd name="T75" fmla="*/ 0 h 899"/>
                    <a:gd name="T76" fmla="*/ 1 w 1149"/>
                    <a:gd name="T77" fmla="*/ 0 h 899"/>
                    <a:gd name="T78" fmla="*/ 1 w 1149"/>
                    <a:gd name="T79" fmla="*/ 0 h 899"/>
                    <a:gd name="T80" fmla="*/ 1 w 1149"/>
                    <a:gd name="T81" fmla="*/ 0 h 899"/>
                    <a:gd name="T82" fmla="*/ 1 w 1149"/>
                    <a:gd name="T83" fmla="*/ 0 h 899"/>
                    <a:gd name="T84" fmla="*/ 1 w 1149"/>
                    <a:gd name="T85" fmla="*/ 0 h 899"/>
                    <a:gd name="T86" fmla="*/ 1 w 1149"/>
                    <a:gd name="T87" fmla="*/ 0 h 899"/>
                    <a:gd name="T88" fmla="*/ 1 w 1149"/>
                    <a:gd name="T89" fmla="*/ 0 h 899"/>
                    <a:gd name="T90" fmla="*/ 1 w 1149"/>
                    <a:gd name="T91" fmla="*/ 0 h 899"/>
                    <a:gd name="T92" fmla="*/ 1 w 1149"/>
                    <a:gd name="T93" fmla="*/ 0 h 899"/>
                    <a:gd name="T94" fmla="*/ 1 w 1149"/>
                    <a:gd name="T95" fmla="*/ 0 h 899"/>
                    <a:gd name="T96" fmla="*/ 1 w 1149"/>
                    <a:gd name="T97" fmla="*/ 0 h 899"/>
                    <a:gd name="T98" fmla="*/ 1 w 1149"/>
                    <a:gd name="T99" fmla="*/ 0 h 899"/>
                    <a:gd name="T100" fmla="*/ 1 w 1149"/>
                    <a:gd name="T101" fmla="*/ 0 h 899"/>
                    <a:gd name="T102" fmla="*/ 0 w 1149"/>
                    <a:gd name="T103" fmla="*/ 0 h 899"/>
                    <a:gd name="T104" fmla="*/ 1 w 1149"/>
                    <a:gd name="T105" fmla="*/ 0 h 899"/>
                    <a:gd name="T106" fmla="*/ 1 w 1149"/>
                    <a:gd name="T107" fmla="*/ 0 h 899"/>
                    <a:gd name="T108" fmla="*/ 1 w 1149"/>
                    <a:gd name="T109" fmla="*/ 0 h 8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9"/>
                    <a:gd name="T166" fmla="*/ 0 h 899"/>
                    <a:gd name="T167" fmla="*/ 1149 w 1149"/>
                    <a:gd name="T168" fmla="*/ 899 h 8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9" h="899">
                      <a:moveTo>
                        <a:pt x="53" y="275"/>
                      </a:moveTo>
                      <a:lnTo>
                        <a:pt x="62" y="277"/>
                      </a:lnTo>
                      <a:lnTo>
                        <a:pt x="69" y="280"/>
                      </a:lnTo>
                      <a:lnTo>
                        <a:pt x="76" y="285"/>
                      </a:lnTo>
                      <a:lnTo>
                        <a:pt x="83" y="290"/>
                      </a:lnTo>
                      <a:lnTo>
                        <a:pt x="89" y="296"/>
                      </a:lnTo>
                      <a:lnTo>
                        <a:pt x="96" y="301"/>
                      </a:lnTo>
                      <a:lnTo>
                        <a:pt x="105" y="306"/>
                      </a:lnTo>
                      <a:lnTo>
                        <a:pt x="115" y="311"/>
                      </a:lnTo>
                      <a:lnTo>
                        <a:pt x="129" y="315"/>
                      </a:lnTo>
                      <a:lnTo>
                        <a:pt x="145" y="318"/>
                      </a:lnTo>
                      <a:lnTo>
                        <a:pt x="148" y="311"/>
                      </a:lnTo>
                      <a:lnTo>
                        <a:pt x="152" y="296"/>
                      </a:lnTo>
                      <a:lnTo>
                        <a:pt x="157" y="275"/>
                      </a:lnTo>
                      <a:lnTo>
                        <a:pt x="160" y="249"/>
                      </a:lnTo>
                      <a:lnTo>
                        <a:pt x="166" y="221"/>
                      </a:lnTo>
                      <a:lnTo>
                        <a:pt x="169" y="197"/>
                      </a:lnTo>
                      <a:lnTo>
                        <a:pt x="172" y="176"/>
                      </a:lnTo>
                      <a:lnTo>
                        <a:pt x="176" y="166"/>
                      </a:lnTo>
                      <a:lnTo>
                        <a:pt x="178" y="166"/>
                      </a:lnTo>
                      <a:lnTo>
                        <a:pt x="178" y="180"/>
                      </a:lnTo>
                      <a:lnTo>
                        <a:pt x="178" y="213"/>
                      </a:lnTo>
                      <a:lnTo>
                        <a:pt x="183" y="240"/>
                      </a:lnTo>
                      <a:lnTo>
                        <a:pt x="190" y="263"/>
                      </a:lnTo>
                      <a:lnTo>
                        <a:pt x="198" y="280"/>
                      </a:lnTo>
                      <a:lnTo>
                        <a:pt x="209" y="294"/>
                      </a:lnTo>
                      <a:lnTo>
                        <a:pt x="217" y="304"/>
                      </a:lnTo>
                      <a:lnTo>
                        <a:pt x="226" y="313"/>
                      </a:lnTo>
                      <a:lnTo>
                        <a:pt x="233" y="318"/>
                      </a:lnTo>
                      <a:lnTo>
                        <a:pt x="238" y="321"/>
                      </a:lnTo>
                      <a:lnTo>
                        <a:pt x="238" y="325"/>
                      </a:lnTo>
                      <a:lnTo>
                        <a:pt x="240" y="332"/>
                      </a:lnTo>
                      <a:lnTo>
                        <a:pt x="248" y="339"/>
                      </a:lnTo>
                      <a:lnTo>
                        <a:pt x="264" y="344"/>
                      </a:lnTo>
                      <a:lnTo>
                        <a:pt x="283" y="349"/>
                      </a:lnTo>
                      <a:lnTo>
                        <a:pt x="304" y="354"/>
                      </a:lnTo>
                      <a:lnTo>
                        <a:pt x="326" y="358"/>
                      </a:lnTo>
                      <a:lnTo>
                        <a:pt x="347" y="363"/>
                      </a:lnTo>
                      <a:lnTo>
                        <a:pt x="366" y="366"/>
                      </a:lnTo>
                      <a:lnTo>
                        <a:pt x="381" y="370"/>
                      </a:lnTo>
                      <a:lnTo>
                        <a:pt x="390" y="373"/>
                      </a:lnTo>
                      <a:lnTo>
                        <a:pt x="385" y="372"/>
                      </a:lnTo>
                      <a:lnTo>
                        <a:pt x="387" y="378"/>
                      </a:lnTo>
                      <a:lnTo>
                        <a:pt x="394" y="391"/>
                      </a:lnTo>
                      <a:lnTo>
                        <a:pt x="406" y="406"/>
                      </a:lnTo>
                      <a:lnTo>
                        <a:pt x="420" y="425"/>
                      </a:lnTo>
                      <a:lnTo>
                        <a:pt x="435" y="444"/>
                      </a:lnTo>
                      <a:lnTo>
                        <a:pt x="451" y="463"/>
                      </a:lnTo>
                      <a:lnTo>
                        <a:pt x="464" y="479"/>
                      </a:lnTo>
                      <a:lnTo>
                        <a:pt x="475" y="491"/>
                      </a:lnTo>
                      <a:lnTo>
                        <a:pt x="482" y="498"/>
                      </a:lnTo>
                      <a:lnTo>
                        <a:pt x="487" y="499"/>
                      </a:lnTo>
                      <a:lnTo>
                        <a:pt x="494" y="499"/>
                      </a:lnTo>
                      <a:lnTo>
                        <a:pt x="501" y="496"/>
                      </a:lnTo>
                      <a:lnTo>
                        <a:pt x="508" y="493"/>
                      </a:lnTo>
                      <a:lnTo>
                        <a:pt x="515" y="487"/>
                      </a:lnTo>
                      <a:lnTo>
                        <a:pt x="521" y="484"/>
                      </a:lnTo>
                      <a:lnTo>
                        <a:pt x="527" y="479"/>
                      </a:lnTo>
                      <a:lnTo>
                        <a:pt x="530" y="477"/>
                      </a:lnTo>
                      <a:lnTo>
                        <a:pt x="534" y="475"/>
                      </a:lnTo>
                      <a:lnTo>
                        <a:pt x="535" y="479"/>
                      </a:lnTo>
                      <a:lnTo>
                        <a:pt x="544" y="498"/>
                      </a:lnTo>
                      <a:lnTo>
                        <a:pt x="556" y="517"/>
                      </a:lnTo>
                      <a:lnTo>
                        <a:pt x="570" y="534"/>
                      </a:lnTo>
                      <a:lnTo>
                        <a:pt x="587" y="551"/>
                      </a:lnTo>
                      <a:lnTo>
                        <a:pt x="606" y="565"/>
                      </a:lnTo>
                      <a:lnTo>
                        <a:pt x="623" y="575"/>
                      </a:lnTo>
                      <a:lnTo>
                        <a:pt x="642" y="586"/>
                      </a:lnTo>
                      <a:lnTo>
                        <a:pt x="658" y="593"/>
                      </a:lnTo>
                      <a:lnTo>
                        <a:pt x="670" y="598"/>
                      </a:lnTo>
                      <a:lnTo>
                        <a:pt x="679" y="600"/>
                      </a:lnTo>
                      <a:lnTo>
                        <a:pt x="672" y="596"/>
                      </a:lnTo>
                      <a:lnTo>
                        <a:pt x="665" y="588"/>
                      </a:lnTo>
                      <a:lnTo>
                        <a:pt x="658" y="575"/>
                      </a:lnTo>
                      <a:lnTo>
                        <a:pt x="654" y="560"/>
                      </a:lnTo>
                      <a:lnTo>
                        <a:pt x="651" y="541"/>
                      </a:lnTo>
                      <a:lnTo>
                        <a:pt x="648" y="522"/>
                      </a:lnTo>
                      <a:lnTo>
                        <a:pt x="646" y="501"/>
                      </a:lnTo>
                      <a:lnTo>
                        <a:pt x="644" y="482"/>
                      </a:lnTo>
                      <a:lnTo>
                        <a:pt x="644" y="463"/>
                      </a:lnTo>
                      <a:lnTo>
                        <a:pt x="644" y="448"/>
                      </a:lnTo>
                      <a:lnTo>
                        <a:pt x="648" y="406"/>
                      </a:lnTo>
                      <a:lnTo>
                        <a:pt x="651" y="361"/>
                      </a:lnTo>
                      <a:lnTo>
                        <a:pt x="656" y="316"/>
                      </a:lnTo>
                      <a:lnTo>
                        <a:pt x="663" y="271"/>
                      </a:lnTo>
                      <a:lnTo>
                        <a:pt x="670" y="230"/>
                      </a:lnTo>
                      <a:lnTo>
                        <a:pt x="675" y="194"/>
                      </a:lnTo>
                      <a:lnTo>
                        <a:pt x="680" y="164"/>
                      </a:lnTo>
                      <a:lnTo>
                        <a:pt x="684" y="145"/>
                      </a:lnTo>
                      <a:lnTo>
                        <a:pt x="686" y="135"/>
                      </a:lnTo>
                      <a:lnTo>
                        <a:pt x="686" y="138"/>
                      </a:lnTo>
                      <a:lnTo>
                        <a:pt x="686" y="137"/>
                      </a:lnTo>
                      <a:lnTo>
                        <a:pt x="682" y="145"/>
                      </a:lnTo>
                      <a:lnTo>
                        <a:pt x="679" y="161"/>
                      </a:lnTo>
                      <a:lnTo>
                        <a:pt x="674" y="183"/>
                      </a:lnTo>
                      <a:lnTo>
                        <a:pt x="668" y="211"/>
                      </a:lnTo>
                      <a:lnTo>
                        <a:pt x="663" y="242"/>
                      </a:lnTo>
                      <a:lnTo>
                        <a:pt x="658" y="277"/>
                      </a:lnTo>
                      <a:lnTo>
                        <a:pt x="654" y="313"/>
                      </a:lnTo>
                      <a:lnTo>
                        <a:pt x="654" y="351"/>
                      </a:lnTo>
                      <a:lnTo>
                        <a:pt x="654" y="385"/>
                      </a:lnTo>
                      <a:lnTo>
                        <a:pt x="656" y="399"/>
                      </a:lnTo>
                      <a:lnTo>
                        <a:pt x="656" y="415"/>
                      </a:lnTo>
                      <a:lnTo>
                        <a:pt x="656" y="432"/>
                      </a:lnTo>
                      <a:lnTo>
                        <a:pt x="656" y="451"/>
                      </a:lnTo>
                      <a:lnTo>
                        <a:pt x="658" y="472"/>
                      </a:lnTo>
                      <a:lnTo>
                        <a:pt x="658" y="491"/>
                      </a:lnTo>
                      <a:lnTo>
                        <a:pt x="660" y="508"/>
                      </a:lnTo>
                      <a:lnTo>
                        <a:pt x="663" y="524"/>
                      </a:lnTo>
                      <a:lnTo>
                        <a:pt x="668" y="536"/>
                      </a:lnTo>
                      <a:lnTo>
                        <a:pt x="674" y="544"/>
                      </a:lnTo>
                      <a:lnTo>
                        <a:pt x="682" y="555"/>
                      </a:lnTo>
                      <a:lnTo>
                        <a:pt x="689" y="563"/>
                      </a:lnTo>
                      <a:lnTo>
                        <a:pt x="694" y="572"/>
                      </a:lnTo>
                      <a:lnTo>
                        <a:pt x="698" y="579"/>
                      </a:lnTo>
                      <a:lnTo>
                        <a:pt x="701" y="586"/>
                      </a:lnTo>
                      <a:lnTo>
                        <a:pt x="703" y="593"/>
                      </a:lnTo>
                      <a:lnTo>
                        <a:pt x="703" y="596"/>
                      </a:lnTo>
                      <a:lnTo>
                        <a:pt x="703" y="601"/>
                      </a:lnTo>
                      <a:lnTo>
                        <a:pt x="703" y="603"/>
                      </a:lnTo>
                      <a:lnTo>
                        <a:pt x="703" y="605"/>
                      </a:lnTo>
                      <a:lnTo>
                        <a:pt x="710" y="624"/>
                      </a:lnTo>
                      <a:lnTo>
                        <a:pt x="713" y="638"/>
                      </a:lnTo>
                      <a:lnTo>
                        <a:pt x="715" y="646"/>
                      </a:lnTo>
                      <a:lnTo>
                        <a:pt x="717" y="651"/>
                      </a:lnTo>
                      <a:lnTo>
                        <a:pt x="718" y="655"/>
                      </a:lnTo>
                      <a:lnTo>
                        <a:pt x="718" y="657"/>
                      </a:lnTo>
                      <a:lnTo>
                        <a:pt x="720" y="657"/>
                      </a:lnTo>
                      <a:lnTo>
                        <a:pt x="722" y="660"/>
                      </a:lnTo>
                      <a:lnTo>
                        <a:pt x="724" y="664"/>
                      </a:lnTo>
                      <a:lnTo>
                        <a:pt x="727" y="671"/>
                      </a:lnTo>
                      <a:lnTo>
                        <a:pt x="732" y="674"/>
                      </a:lnTo>
                      <a:lnTo>
                        <a:pt x="744" y="681"/>
                      </a:lnTo>
                      <a:lnTo>
                        <a:pt x="765" y="691"/>
                      </a:lnTo>
                      <a:lnTo>
                        <a:pt x="789" y="705"/>
                      </a:lnTo>
                      <a:lnTo>
                        <a:pt x="817" y="721"/>
                      </a:lnTo>
                      <a:lnTo>
                        <a:pt x="846" y="740"/>
                      </a:lnTo>
                      <a:lnTo>
                        <a:pt x="876" y="760"/>
                      </a:lnTo>
                      <a:lnTo>
                        <a:pt x="905" y="783"/>
                      </a:lnTo>
                      <a:lnTo>
                        <a:pt x="929" y="805"/>
                      </a:lnTo>
                      <a:lnTo>
                        <a:pt x="952" y="828"/>
                      </a:lnTo>
                      <a:lnTo>
                        <a:pt x="953" y="829"/>
                      </a:lnTo>
                      <a:lnTo>
                        <a:pt x="959" y="831"/>
                      </a:lnTo>
                      <a:lnTo>
                        <a:pt x="966" y="835"/>
                      </a:lnTo>
                      <a:lnTo>
                        <a:pt x="974" y="840"/>
                      </a:lnTo>
                      <a:lnTo>
                        <a:pt x="983" y="843"/>
                      </a:lnTo>
                      <a:lnTo>
                        <a:pt x="990" y="845"/>
                      </a:lnTo>
                      <a:lnTo>
                        <a:pt x="997" y="847"/>
                      </a:lnTo>
                      <a:lnTo>
                        <a:pt x="1002" y="845"/>
                      </a:lnTo>
                      <a:lnTo>
                        <a:pt x="1002" y="842"/>
                      </a:lnTo>
                      <a:lnTo>
                        <a:pt x="998" y="835"/>
                      </a:lnTo>
                      <a:lnTo>
                        <a:pt x="991" y="807"/>
                      </a:lnTo>
                      <a:lnTo>
                        <a:pt x="991" y="766"/>
                      </a:lnTo>
                      <a:lnTo>
                        <a:pt x="998" y="715"/>
                      </a:lnTo>
                      <a:lnTo>
                        <a:pt x="1007" y="657"/>
                      </a:lnTo>
                      <a:lnTo>
                        <a:pt x="1021" y="596"/>
                      </a:lnTo>
                      <a:lnTo>
                        <a:pt x="1033" y="537"/>
                      </a:lnTo>
                      <a:lnTo>
                        <a:pt x="1047" y="486"/>
                      </a:lnTo>
                      <a:lnTo>
                        <a:pt x="1057" y="444"/>
                      </a:lnTo>
                      <a:lnTo>
                        <a:pt x="1064" y="418"/>
                      </a:lnTo>
                      <a:lnTo>
                        <a:pt x="1066" y="410"/>
                      </a:lnTo>
                      <a:lnTo>
                        <a:pt x="1048" y="449"/>
                      </a:lnTo>
                      <a:lnTo>
                        <a:pt x="1035" y="494"/>
                      </a:lnTo>
                      <a:lnTo>
                        <a:pt x="1024" y="541"/>
                      </a:lnTo>
                      <a:lnTo>
                        <a:pt x="1017" y="589"/>
                      </a:lnTo>
                      <a:lnTo>
                        <a:pt x="1012" y="638"/>
                      </a:lnTo>
                      <a:lnTo>
                        <a:pt x="1010" y="684"/>
                      </a:lnTo>
                      <a:lnTo>
                        <a:pt x="1010" y="731"/>
                      </a:lnTo>
                      <a:lnTo>
                        <a:pt x="1014" y="776"/>
                      </a:lnTo>
                      <a:lnTo>
                        <a:pt x="1021" y="816"/>
                      </a:lnTo>
                      <a:lnTo>
                        <a:pt x="1029" y="850"/>
                      </a:lnTo>
                      <a:lnTo>
                        <a:pt x="1038" y="869"/>
                      </a:lnTo>
                      <a:lnTo>
                        <a:pt x="1048" y="880"/>
                      </a:lnTo>
                      <a:lnTo>
                        <a:pt x="1059" y="883"/>
                      </a:lnTo>
                      <a:lnTo>
                        <a:pt x="1071" y="883"/>
                      </a:lnTo>
                      <a:lnTo>
                        <a:pt x="1083" y="878"/>
                      </a:lnTo>
                      <a:lnTo>
                        <a:pt x="1095" y="873"/>
                      </a:lnTo>
                      <a:lnTo>
                        <a:pt x="1107" y="866"/>
                      </a:lnTo>
                      <a:lnTo>
                        <a:pt x="1119" y="862"/>
                      </a:lnTo>
                      <a:lnTo>
                        <a:pt x="1131" y="862"/>
                      </a:lnTo>
                      <a:lnTo>
                        <a:pt x="1142" y="869"/>
                      </a:lnTo>
                      <a:lnTo>
                        <a:pt x="1149" y="880"/>
                      </a:lnTo>
                      <a:lnTo>
                        <a:pt x="1143" y="888"/>
                      </a:lnTo>
                      <a:lnTo>
                        <a:pt x="1130" y="895"/>
                      </a:lnTo>
                      <a:lnTo>
                        <a:pt x="1109" y="899"/>
                      </a:lnTo>
                      <a:lnTo>
                        <a:pt x="1081" y="899"/>
                      </a:lnTo>
                      <a:lnTo>
                        <a:pt x="1050" y="897"/>
                      </a:lnTo>
                      <a:lnTo>
                        <a:pt x="1019" y="888"/>
                      </a:lnTo>
                      <a:lnTo>
                        <a:pt x="986" y="876"/>
                      </a:lnTo>
                      <a:lnTo>
                        <a:pt x="957" y="857"/>
                      </a:lnTo>
                      <a:lnTo>
                        <a:pt x="931" y="835"/>
                      </a:lnTo>
                      <a:lnTo>
                        <a:pt x="905" y="809"/>
                      </a:lnTo>
                      <a:lnTo>
                        <a:pt x="876" y="785"/>
                      </a:lnTo>
                      <a:lnTo>
                        <a:pt x="841" y="764"/>
                      </a:lnTo>
                      <a:lnTo>
                        <a:pt x="805" y="743"/>
                      </a:lnTo>
                      <a:lnTo>
                        <a:pt x="769" y="724"/>
                      </a:lnTo>
                      <a:lnTo>
                        <a:pt x="734" y="707"/>
                      </a:lnTo>
                      <a:lnTo>
                        <a:pt x="701" y="688"/>
                      </a:lnTo>
                      <a:lnTo>
                        <a:pt x="672" y="669"/>
                      </a:lnTo>
                      <a:lnTo>
                        <a:pt x="648" y="648"/>
                      </a:lnTo>
                      <a:lnTo>
                        <a:pt x="630" y="627"/>
                      </a:lnTo>
                      <a:lnTo>
                        <a:pt x="616" y="608"/>
                      </a:lnTo>
                      <a:lnTo>
                        <a:pt x="603" y="594"/>
                      </a:lnTo>
                      <a:lnTo>
                        <a:pt x="589" y="586"/>
                      </a:lnTo>
                      <a:lnTo>
                        <a:pt x="575" y="581"/>
                      </a:lnTo>
                      <a:lnTo>
                        <a:pt x="561" y="574"/>
                      </a:lnTo>
                      <a:lnTo>
                        <a:pt x="544" y="567"/>
                      </a:lnTo>
                      <a:lnTo>
                        <a:pt x="527" y="556"/>
                      </a:lnTo>
                      <a:lnTo>
                        <a:pt x="506" y="541"/>
                      </a:lnTo>
                      <a:lnTo>
                        <a:pt x="483" y="518"/>
                      </a:lnTo>
                      <a:lnTo>
                        <a:pt x="458" y="487"/>
                      </a:lnTo>
                      <a:lnTo>
                        <a:pt x="433" y="458"/>
                      </a:lnTo>
                      <a:lnTo>
                        <a:pt x="416" y="442"/>
                      </a:lnTo>
                      <a:lnTo>
                        <a:pt x="404" y="435"/>
                      </a:lnTo>
                      <a:lnTo>
                        <a:pt x="395" y="437"/>
                      </a:lnTo>
                      <a:lnTo>
                        <a:pt x="388" y="441"/>
                      </a:lnTo>
                      <a:lnTo>
                        <a:pt x="380" y="446"/>
                      </a:lnTo>
                      <a:lnTo>
                        <a:pt x="369" y="448"/>
                      </a:lnTo>
                      <a:lnTo>
                        <a:pt x="356" y="442"/>
                      </a:lnTo>
                      <a:lnTo>
                        <a:pt x="337" y="427"/>
                      </a:lnTo>
                      <a:lnTo>
                        <a:pt x="311" y="399"/>
                      </a:lnTo>
                      <a:lnTo>
                        <a:pt x="276" y="370"/>
                      </a:lnTo>
                      <a:lnTo>
                        <a:pt x="238" y="349"/>
                      </a:lnTo>
                      <a:lnTo>
                        <a:pt x="197" y="337"/>
                      </a:lnTo>
                      <a:lnTo>
                        <a:pt x="157" y="330"/>
                      </a:lnTo>
                      <a:lnTo>
                        <a:pt x="117" y="327"/>
                      </a:lnTo>
                      <a:lnTo>
                        <a:pt x="81" y="327"/>
                      </a:lnTo>
                      <a:lnTo>
                        <a:pt x="50" y="323"/>
                      </a:lnTo>
                      <a:lnTo>
                        <a:pt x="26" y="318"/>
                      </a:lnTo>
                      <a:lnTo>
                        <a:pt x="10" y="308"/>
                      </a:lnTo>
                      <a:lnTo>
                        <a:pt x="3" y="289"/>
                      </a:lnTo>
                      <a:lnTo>
                        <a:pt x="3" y="273"/>
                      </a:lnTo>
                      <a:lnTo>
                        <a:pt x="3" y="251"/>
                      </a:lnTo>
                      <a:lnTo>
                        <a:pt x="1" y="226"/>
                      </a:lnTo>
                      <a:lnTo>
                        <a:pt x="0" y="197"/>
                      </a:lnTo>
                      <a:lnTo>
                        <a:pt x="0" y="168"/>
                      </a:lnTo>
                      <a:lnTo>
                        <a:pt x="0" y="135"/>
                      </a:lnTo>
                      <a:lnTo>
                        <a:pt x="0" y="100"/>
                      </a:lnTo>
                      <a:lnTo>
                        <a:pt x="0" y="67"/>
                      </a:lnTo>
                      <a:lnTo>
                        <a:pt x="3" y="33"/>
                      </a:lnTo>
                      <a:lnTo>
                        <a:pt x="7" y="0"/>
                      </a:lnTo>
                      <a:lnTo>
                        <a:pt x="7" y="3"/>
                      </a:lnTo>
                      <a:lnTo>
                        <a:pt x="7" y="22"/>
                      </a:lnTo>
                      <a:lnTo>
                        <a:pt x="8" y="52"/>
                      </a:lnTo>
                      <a:lnTo>
                        <a:pt x="10" y="90"/>
                      </a:lnTo>
                      <a:lnTo>
                        <a:pt x="13" y="130"/>
                      </a:lnTo>
                      <a:lnTo>
                        <a:pt x="17" y="171"/>
                      </a:lnTo>
                      <a:lnTo>
                        <a:pt x="24" y="211"/>
                      </a:lnTo>
                      <a:lnTo>
                        <a:pt x="31" y="242"/>
                      </a:lnTo>
                      <a:lnTo>
                        <a:pt x="41" y="264"/>
                      </a:lnTo>
                      <a:lnTo>
                        <a:pt x="53" y="275"/>
                      </a:lnTo>
                      <a:close/>
                    </a:path>
                  </a:pathLst>
                </a:custGeom>
                <a:solidFill>
                  <a:srgbClr val="99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30" name="Freeform 62"/>
                <p:cNvSpPr>
                  <a:spLocks/>
                </p:cNvSpPr>
                <p:nvPr/>
              </p:nvSpPr>
              <p:spPr bwMode="auto">
                <a:xfrm>
                  <a:off x="1660" y="2523"/>
                  <a:ext cx="461" cy="240"/>
                </a:xfrm>
                <a:custGeom>
                  <a:avLst/>
                  <a:gdLst>
                    <a:gd name="T0" fmla="*/ 1 w 921"/>
                    <a:gd name="T1" fmla="*/ 1 h 479"/>
                    <a:gd name="T2" fmla="*/ 1 w 921"/>
                    <a:gd name="T3" fmla="*/ 1 h 479"/>
                    <a:gd name="T4" fmla="*/ 1 w 921"/>
                    <a:gd name="T5" fmla="*/ 1 h 479"/>
                    <a:gd name="T6" fmla="*/ 1 w 921"/>
                    <a:gd name="T7" fmla="*/ 1 h 479"/>
                    <a:gd name="T8" fmla="*/ 1 w 921"/>
                    <a:gd name="T9" fmla="*/ 1 h 479"/>
                    <a:gd name="T10" fmla="*/ 1 w 921"/>
                    <a:gd name="T11" fmla="*/ 1 h 479"/>
                    <a:gd name="T12" fmla="*/ 1 w 921"/>
                    <a:gd name="T13" fmla="*/ 1 h 479"/>
                    <a:gd name="T14" fmla="*/ 1 w 921"/>
                    <a:gd name="T15" fmla="*/ 1 h 479"/>
                    <a:gd name="T16" fmla="*/ 1 w 921"/>
                    <a:gd name="T17" fmla="*/ 1 h 479"/>
                    <a:gd name="T18" fmla="*/ 1 w 921"/>
                    <a:gd name="T19" fmla="*/ 1 h 479"/>
                    <a:gd name="T20" fmla="*/ 1 w 921"/>
                    <a:gd name="T21" fmla="*/ 1 h 479"/>
                    <a:gd name="T22" fmla="*/ 1 w 921"/>
                    <a:gd name="T23" fmla="*/ 1 h 479"/>
                    <a:gd name="T24" fmla="*/ 1 w 921"/>
                    <a:gd name="T25" fmla="*/ 1 h 479"/>
                    <a:gd name="T26" fmla="*/ 1 w 921"/>
                    <a:gd name="T27" fmla="*/ 1 h 479"/>
                    <a:gd name="T28" fmla="*/ 1 w 921"/>
                    <a:gd name="T29" fmla="*/ 1 h 479"/>
                    <a:gd name="T30" fmla="*/ 1 w 921"/>
                    <a:gd name="T31" fmla="*/ 1 h 479"/>
                    <a:gd name="T32" fmla="*/ 1 w 921"/>
                    <a:gd name="T33" fmla="*/ 1 h 479"/>
                    <a:gd name="T34" fmla="*/ 1 w 921"/>
                    <a:gd name="T35" fmla="*/ 1 h 479"/>
                    <a:gd name="T36" fmla="*/ 1 w 921"/>
                    <a:gd name="T37" fmla="*/ 1 h 479"/>
                    <a:gd name="T38" fmla="*/ 1 w 921"/>
                    <a:gd name="T39" fmla="*/ 1 h 479"/>
                    <a:gd name="T40" fmla="*/ 1 w 921"/>
                    <a:gd name="T41" fmla="*/ 1 h 479"/>
                    <a:gd name="T42" fmla="*/ 1 w 921"/>
                    <a:gd name="T43" fmla="*/ 1 h 479"/>
                    <a:gd name="T44" fmla="*/ 1 w 921"/>
                    <a:gd name="T45" fmla="*/ 1 h 479"/>
                    <a:gd name="T46" fmla="*/ 1 w 921"/>
                    <a:gd name="T47" fmla="*/ 1 h 479"/>
                    <a:gd name="T48" fmla="*/ 1 w 921"/>
                    <a:gd name="T49" fmla="*/ 1 h 479"/>
                    <a:gd name="T50" fmla="*/ 1 w 921"/>
                    <a:gd name="T51" fmla="*/ 1 h 479"/>
                    <a:gd name="T52" fmla="*/ 1 w 921"/>
                    <a:gd name="T53" fmla="*/ 1 h 479"/>
                    <a:gd name="T54" fmla="*/ 1 w 921"/>
                    <a:gd name="T55" fmla="*/ 1 h 479"/>
                    <a:gd name="T56" fmla="*/ 1 w 921"/>
                    <a:gd name="T57" fmla="*/ 1 h 479"/>
                    <a:gd name="T58" fmla="*/ 1 w 921"/>
                    <a:gd name="T59" fmla="*/ 1 h 479"/>
                    <a:gd name="T60" fmla="*/ 1 w 921"/>
                    <a:gd name="T61" fmla="*/ 1 h 479"/>
                    <a:gd name="T62" fmla="*/ 1 w 921"/>
                    <a:gd name="T63" fmla="*/ 1 h 479"/>
                    <a:gd name="T64" fmla="*/ 1 w 921"/>
                    <a:gd name="T65" fmla="*/ 1 h 479"/>
                    <a:gd name="T66" fmla="*/ 1 w 921"/>
                    <a:gd name="T67" fmla="*/ 1 h 479"/>
                    <a:gd name="T68" fmla="*/ 1 w 921"/>
                    <a:gd name="T69" fmla="*/ 1 h 479"/>
                    <a:gd name="T70" fmla="*/ 1 w 921"/>
                    <a:gd name="T71" fmla="*/ 1 h 479"/>
                    <a:gd name="T72" fmla="*/ 1 w 921"/>
                    <a:gd name="T73" fmla="*/ 1 h 479"/>
                    <a:gd name="T74" fmla="*/ 1 w 921"/>
                    <a:gd name="T75" fmla="*/ 1 h 479"/>
                    <a:gd name="T76" fmla="*/ 1 w 921"/>
                    <a:gd name="T77" fmla="*/ 1 h 479"/>
                    <a:gd name="T78" fmla="*/ 0 w 921"/>
                    <a:gd name="T79" fmla="*/ 1 h 479"/>
                    <a:gd name="T80" fmla="*/ 1 w 921"/>
                    <a:gd name="T81" fmla="*/ 1 h 479"/>
                    <a:gd name="T82" fmla="*/ 1 w 921"/>
                    <a:gd name="T83" fmla="*/ 1 h 479"/>
                    <a:gd name="T84" fmla="*/ 1 w 921"/>
                    <a:gd name="T85" fmla="*/ 1 h 479"/>
                    <a:gd name="T86" fmla="*/ 1 w 921"/>
                    <a:gd name="T87" fmla="*/ 1 h 479"/>
                    <a:gd name="T88" fmla="*/ 1 w 921"/>
                    <a:gd name="T89" fmla="*/ 1 h 479"/>
                    <a:gd name="T90" fmla="*/ 1 w 921"/>
                    <a:gd name="T91" fmla="*/ 1 h 479"/>
                    <a:gd name="T92" fmla="*/ 1 w 921"/>
                    <a:gd name="T93" fmla="*/ 1 h 479"/>
                    <a:gd name="T94" fmla="*/ 1 w 921"/>
                    <a:gd name="T95" fmla="*/ 1 h 479"/>
                    <a:gd name="T96" fmla="*/ 1 w 921"/>
                    <a:gd name="T97" fmla="*/ 1 h 479"/>
                    <a:gd name="T98" fmla="*/ 1 w 921"/>
                    <a:gd name="T99" fmla="*/ 1 h 479"/>
                    <a:gd name="T100" fmla="*/ 1 w 921"/>
                    <a:gd name="T101" fmla="*/ 1 h 479"/>
                    <a:gd name="T102" fmla="*/ 1 w 921"/>
                    <a:gd name="T103" fmla="*/ 1 h 479"/>
                    <a:gd name="T104" fmla="*/ 1 w 921"/>
                    <a:gd name="T105" fmla="*/ 1 h 479"/>
                    <a:gd name="T106" fmla="*/ 1 w 921"/>
                    <a:gd name="T107" fmla="*/ 1 h 479"/>
                    <a:gd name="T108" fmla="*/ 1 w 921"/>
                    <a:gd name="T109" fmla="*/ 1 h 479"/>
                    <a:gd name="T110" fmla="*/ 1 w 921"/>
                    <a:gd name="T111" fmla="*/ 1 h 479"/>
                    <a:gd name="T112" fmla="*/ 1 w 921"/>
                    <a:gd name="T113" fmla="*/ 1 h 479"/>
                    <a:gd name="T114" fmla="*/ 1 w 921"/>
                    <a:gd name="T115" fmla="*/ 1 h 479"/>
                    <a:gd name="T116" fmla="*/ 1 w 921"/>
                    <a:gd name="T117" fmla="*/ 1 h 479"/>
                    <a:gd name="T118" fmla="*/ 1 w 921"/>
                    <a:gd name="T119" fmla="*/ 1 h 4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1"/>
                    <a:gd name="T181" fmla="*/ 0 h 479"/>
                    <a:gd name="T182" fmla="*/ 921 w 921"/>
                    <a:gd name="T183" fmla="*/ 479 h 4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1" h="479">
                      <a:moveTo>
                        <a:pt x="840" y="331"/>
                      </a:moveTo>
                      <a:lnTo>
                        <a:pt x="821" y="325"/>
                      </a:lnTo>
                      <a:lnTo>
                        <a:pt x="812" y="312"/>
                      </a:lnTo>
                      <a:lnTo>
                        <a:pt x="809" y="289"/>
                      </a:lnTo>
                      <a:lnTo>
                        <a:pt x="812" y="260"/>
                      </a:lnTo>
                      <a:lnTo>
                        <a:pt x="821" y="225"/>
                      </a:lnTo>
                      <a:lnTo>
                        <a:pt x="833" y="187"/>
                      </a:lnTo>
                      <a:lnTo>
                        <a:pt x="847" y="149"/>
                      </a:lnTo>
                      <a:lnTo>
                        <a:pt x="861" y="109"/>
                      </a:lnTo>
                      <a:lnTo>
                        <a:pt x="873" y="73"/>
                      </a:lnTo>
                      <a:lnTo>
                        <a:pt x="885" y="40"/>
                      </a:lnTo>
                      <a:lnTo>
                        <a:pt x="881" y="40"/>
                      </a:lnTo>
                      <a:lnTo>
                        <a:pt x="873" y="42"/>
                      </a:lnTo>
                      <a:lnTo>
                        <a:pt x="861" y="45"/>
                      </a:lnTo>
                      <a:lnTo>
                        <a:pt x="845" y="52"/>
                      </a:lnTo>
                      <a:lnTo>
                        <a:pt x="828" y="61"/>
                      </a:lnTo>
                      <a:lnTo>
                        <a:pt x="812" y="71"/>
                      </a:lnTo>
                      <a:lnTo>
                        <a:pt x="797" y="87"/>
                      </a:lnTo>
                      <a:lnTo>
                        <a:pt x="785" y="108"/>
                      </a:lnTo>
                      <a:lnTo>
                        <a:pt x="776" y="130"/>
                      </a:lnTo>
                      <a:lnTo>
                        <a:pt x="773" y="159"/>
                      </a:lnTo>
                      <a:lnTo>
                        <a:pt x="773" y="191"/>
                      </a:lnTo>
                      <a:lnTo>
                        <a:pt x="769" y="215"/>
                      </a:lnTo>
                      <a:lnTo>
                        <a:pt x="766" y="234"/>
                      </a:lnTo>
                      <a:lnTo>
                        <a:pt x="760" y="248"/>
                      </a:lnTo>
                      <a:lnTo>
                        <a:pt x="754" y="258"/>
                      </a:lnTo>
                      <a:lnTo>
                        <a:pt x="745" y="265"/>
                      </a:lnTo>
                      <a:lnTo>
                        <a:pt x="736" y="272"/>
                      </a:lnTo>
                      <a:lnTo>
                        <a:pt x="728" y="277"/>
                      </a:lnTo>
                      <a:lnTo>
                        <a:pt x="717" y="284"/>
                      </a:lnTo>
                      <a:lnTo>
                        <a:pt x="709" y="293"/>
                      </a:lnTo>
                      <a:lnTo>
                        <a:pt x="705" y="293"/>
                      </a:lnTo>
                      <a:lnTo>
                        <a:pt x="700" y="296"/>
                      </a:lnTo>
                      <a:lnTo>
                        <a:pt x="690" y="299"/>
                      </a:lnTo>
                      <a:lnTo>
                        <a:pt x="679" y="305"/>
                      </a:lnTo>
                      <a:lnTo>
                        <a:pt x="667" y="308"/>
                      </a:lnTo>
                      <a:lnTo>
                        <a:pt x="653" y="310"/>
                      </a:lnTo>
                      <a:lnTo>
                        <a:pt x="643" y="310"/>
                      </a:lnTo>
                      <a:lnTo>
                        <a:pt x="634" y="308"/>
                      </a:lnTo>
                      <a:lnTo>
                        <a:pt x="627" y="301"/>
                      </a:lnTo>
                      <a:lnTo>
                        <a:pt x="626" y="291"/>
                      </a:lnTo>
                      <a:lnTo>
                        <a:pt x="627" y="275"/>
                      </a:lnTo>
                      <a:lnTo>
                        <a:pt x="627" y="256"/>
                      </a:lnTo>
                      <a:lnTo>
                        <a:pt x="626" y="234"/>
                      </a:lnTo>
                      <a:lnTo>
                        <a:pt x="626" y="210"/>
                      </a:lnTo>
                      <a:lnTo>
                        <a:pt x="624" y="185"/>
                      </a:lnTo>
                      <a:lnTo>
                        <a:pt x="622" y="163"/>
                      </a:lnTo>
                      <a:lnTo>
                        <a:pt x="621" y="144"/>
                      </a:lnTo>
                      <a:lnTo>
                        <a:pt x="619" y="127"/>
                      </a:lnTo>
                      <a:lnTo>
                        <a:pt x="615" y="116"/>
                      </a:lnTo>
                      <a:lnTo>
                        <a:pt x="612" y="111"/>
                      </a:lnTo>
                      <a:lnTo>
                        <a:pt x="591" y="109"/>
                      </a:lnTo>
                      <a:lnTo>
                        <a:pt x="579" y="120"/>
                      </a:lnTo>
                      <a:lnTo>
                        <a:pt x="574" y="139"/>
                      </a:lnTo>
                      <a:lnTo>
                        <a:pt x="572" y="165"/>
                      </a:lnTo>
                      <a:lnTo>
                        <a:pt x="574" y="194"/>
                      </a:lnTo>
                      <a:lnTo>
                        <a:pt x="577" y="223"/>
                      </a:lnTo>
                      <a:lnTo>
                        <a:pt x="584" y="251"/>
                      </a:lnTo>
                      <a:lnTo>
                        <a:pt x="588" y="274"/>
                      </a:lnTo>
                      <a:lnTo>
                        <a:pt x="591" y="287"/>
                      </a:lnTo>
                      <a:lnTo>
                        <a:pt x="591" y="291"/>
                      </a:lnTo>
                      <a:lnTo>
                        <a:pt x="583" y="279"/>
                      </a:lnTo>
                      <a:lnTo>
                        <a:pt x="572" y="268"/>
                      </a:lnTo>
                      <a:lnTo>
                        <a:pt x="562" y="258"/>
                      </a:lnTo>
                      <a:lnTo>
                        <a:pt x="550" y="253"/>
                      </a:lnTo>
                      <a:lnTo>
                        <a:pt x="539" y="248"/>
                      </a:lnTo>
                      <a:lnTo>
                        <a:pt x="527" y="246"/>
                      </a:lnTo>
                      <a:lnTo>
                        <a:pt x="517" y="248"/>
                      </a:lnTo>
                      <a:lnTo>
                        <a:pt x="506" y="253"/>
                      </a:lnTo>
                      <a:lnTo>
                        <a:pt x="496" y="260"/>
                      </a:lnTo>
                      <a:lnTo>
                        <a:pt x="487" y="272"/>
                      </a:lnTo>
                      <a:lnTo>
                        <a:pt x="481" y="280"/>
                      </a:lnTo>
                      <a:lnTo>
                        <a:pt x="472" y="286"/>
                      </a:lnTo>
                      <a:lnTo>
                        <a:pt x="463" y="287"/>
                      </a:lnTo>
                      <a:lnTo>
                        <a:pt x="453" y="286"/>
                      </a:lnTo>
                      <a:lnTo>
                        <a:pt x="444" y="280"/>
                      </a:lnTo>
                      <a:lnTo>
                        <a:pt x="437" y="268"/>
                      </a:lnTo>
                      <a:lnTo>
                        <a:pt x="432" y="253"/>
                      </a:lnTo>
                      <a:lnTo>
                        <a:pt x="429" y="230"/>
                      </a:lnTo>
                      <a:lnTo>
                        <a:pt x="430" y="199"/>
                      </a:lnTo>
                      <a:lnTo>
                        <a:pt x="437" y="163"/>
                      </a:lnTo>
                      <a:lnTo>
                        <a:pt x="443" y="146"/>
                      </a:lnTo>
                      <a:lnTo>
                        <a:pt x="448" y="128"/>
                      </a:lnTo>
                      <a:lnTo>
                        <a:pt x="455" y="111"/>
                      </a:lnTo>
                      <a:lnTo>
                        <a:pt x="462" y="97"/>
                      </a:lnTo>
                      <a:lnTo>
                        <a:pt x="470" y="83"/>
                      </a:lnTo>
                      <a:lnTo>
                        <a:pt x="475" y="71"/>
                      </a:lnTo>
                      <a:lnTo>
                        <a:pt x="481" y="63"/>
                      </a:lnTo>
                      <a:lnTo>
                        <a:pt x="484" y="56"/>
                      </a:lnTo>
                      <a:lnTo>
                        <a:pt x="486" y="51"/>
                      </a:lnTo>
                      <a:lnTo>
                        <a:pt x="475" y="52"/>
                      </a:lnTo>
                      <a:lnTo>
                        <a:pt x="470" y="51"/>
                      </a:lnTo>
                      <a:lnTo>
                        <a:pt x="467" y="44"/>
                      </a:lnTo>
                      <a:lnTo>
                        <a:pt x="467" y="35"/>
                      </a:lnTo>
                      <a:lnTo>
                        <a:pt x="467" y="26"/>
                      </a:lnTo>
                      <a:lnTo>
                        <a:pt x="467" y="16"/>
                      </a:lnTo>
                      <a:lnTo>
                        <a:pt x="468" y="7"/>
                      </a:lnTo>
                      <a:lnTo>
                        <a:pt x="467" y="2"/>
                      </a:lnTo>
                      <a:lnTo>
                        <a:pt x="465" y="0"/>
                      </a:lnTo>
                      <a:lnTo>
                        <a:pt x="462" y="2"/>
                      </a:lnTo>
                      <a:lnTo>
                        <a:pt x="441" y="23"/>
                      </a:lnTo>
                      <a:lnTo>
                        <a:pt x="422" y="45"/>
                      </a:lnTo>
                      <a:lnTo>
                        <a:pt x="406" y="66"/>
                      </a:lnTo>
                      <a:lnTo>
                        <a:pt x="392" y="85"/>
                      </a:lnTo>
                      <a:lnTo>
                        <a:pt x="380" y="102"/>
                      </a:lnTo>
                      <a:lnTo>
                        <a:pt x="370" y="118"/>
                      </a:lnTo>
                      <a:lnTo>
                        <a:pt x="361" y="132"/>
                      </a:lnTo>
                      <a:lnTo>
                        <a:pt x="353" y="140"/>
                      </a:lnTo>
                      <a:lnTo>
                        <a:pt x="346" y="146"/>
                      </a:lnTo>
                      <a:lnTo>
                        <a:pt x="339" y="147"/>
                      </a:lnTo>
                      <a:lnTo>
                        <a:pt x="327" y="146"/>
                      </a:lnTo>
                      <a:lnTo>
                        <a:pt x="315" y="142"/>
                      </a:lnTo>
                      <a:lnTo>
                        <a:pt x="303" y="137"/>
                      </a:lnTo>
                      <a:lnTo>
                        <a:pt x="291" y="134"/>
                      </a:lnTo>
                      <a:lnTo>
                        <a:pt x="277" y="128"/>
                      </a:lnTo>
                      <a:lnTo>
                        <a:pt x="263" y="123"/>
                      </a:lnTo>
                      <a:lnTo>
                        <a:pt x="249" y="118"/>
                      </a:lnTo>
                      <a:lnTo>
                        <a:pt x="235" y="113"/>
                      </a:lnTo>
                      <a:lnTo>
                        <a:pt x="221" y="109"/>
                      </a:lnTo>
                      <a:lnTo>
                        <a:pt x="208" y="106"/>
                      </a:lnTo>
                      <a:lnTo>
                        <a:pt x="194" y="106"/>
                      </a:lnTo>
                      <a:lnTo>
                        <a:pt x="182" y="111"/>
                      </a:lnTo>
                      <a:lnTo>
                        <a:pt x="168" y="120"/>
                      </a:lnTo>
                      <a:lnTo>
                        <a:pt x="156" y="132"/>
                      </a:lnTo>
                      <a:lnTo>
                        <a:pt x="144" y="144"/>
                      </a:lnTo>
                      <a:lnTo>
                        <a:pt x="133" y="158"/>
                      </a:lnTo>
                      <a:lnTo>
                        <a:pt x="123" y="168"/>
                      </a:lnTo>
                      <a:lnTo>
                        <a:pt x="114" y="178"/>
                      </a:lnTo>
                      <a:lnTo>
                        <a:pt x="106" y="184"/>
                      </a:lnTo>
                      <a:lnTo>
                        <a:pt x="100" y="184"/>
                      </a:lnTo>
                      <a:lnTo>
                        <a:pt x="87" y="175"/>
                      </a:lnTo>
                      <a:lnTo>
                        <a:pt x="75" y="168"/>
                      </a:lnTo>
                      <a:lnTo>
                        <a:pt x="64" y="161"/>
                      </a:lnTo>
                      <a:lnTo>
                        <a:pt x="56" y="154"/>
                      </a:lnTo>
                      <a:lnTo>
                        <a:pt x="47" y="147"/>
                      </a:lnTo>
                      <a:lnTo>
                        <a:pt x="40" y="142"/>
                      </a:lnTo>
                      <a:lnTo>
                        <a:pt x="31" y="139"/>
                      </a:lnTo>
                      <a:lnTo>
                        <a:pt x="24" y="137"/>
                      </a:lnTo>
                      <a:lnTo>
                        <a:pt x="17" y="135"/>
                      </a:lnTo>
                      <a:lnTo>
                        <a:pt x="9" y="137"/>
                      </a:lnTo>
                      <a:lnTo>
                        <a:pt x="5" y="140"/>
                      </a:lnTo>
                      <a:lnTo>
                        <a:pt x="4" y="149"/>
                      </a:lnTo>
                      <a:lnTo>
                        <a:pt x="0" y="161"/>
                      </a:lnTo>
                      <a:lnTo>
                        <a:pt x="0" y="177"/>
                      </a:lnTo>
                      <a:lnTo>
                        <a:pt x="0" y="194"/>
                      </a:lnTo>
                      <a:lnTo>
                        <a:pt x="0" y="210"/>
                      </a:lnTo>
                      <a:lnTo>
                        <a:pt x="2" y="225"/>
                      </a:lnTo>
                      <a:lnTo>
                        <a:pt x="5" y="239"/>
                      </a:lnTo>
                      <a:lnTo>
                        <a:pt x="11" y="248"/>
                      </a:lnTo>
                      <a:lnTo>
                        <a:pt x="16" y="253"/>
                      </a:lnTo>
                      <a:lnTo>
                        <a:pt x="47" y="261"/>
                      </a:lnTo>
                      <a:lnTo>
                        <a:pt x="83" y="268"/>
                      </a:lnTo>
                      <a:lnTo>
                        <a:pt x="123" y="274"/>
                      </a:lnTo>
                      <a:lnTo>
                        <a:pt x="164" y="279"/>
                      </a:lnTo>
                      <a:lnTo>
                        <a:pt x="206" y="284"/>
                      </a:lnTo>
                      <a:lnTo>
                        <a:pt x="247" y="287"/>
                      </a:lnTo>
                      <a:lnTo>
                        <a:pt x="285" y="293"/>
                      </a:lnTo>
                      <a:lnTo>
                        <a:pt x="318" y="298"/>
                      </a:lnTo>
                      <a:lnTo>
                        <a:pt x="344" y="305"/>
                      </a:lnTo>
                      <a:lnTo>
                        <a:pt x="363" y="313"/>
                      </a:lnTo>
                      <a:lnTo>
                        <a:pt x="375" y="322"/>
                      </a:lnTo>
                      <a:lnTo>
                        <a:pt x="389" y="332"/>
                      </a:lnTo>
                      <a:lnTo>
                        <a:pt x="401" y="343"/>
                      </a:lnTo>
                      <a:lnTo>
                        <a:pt x="411" y="353"/>
                      </a:lnTo>
                      <a:lnTo>
                        <a:pt x="424" y="362"/>
                      </a:lnTo>
                      <a:lnTo>
                        <a:pt x="434" y="370"/>
                      </a:lnTo>
                      <a:lnTo>
                        <a:pt x="446" y="379"/>
                      </a:lnTo>
                      <a:lnTo>
                        <a:pt x="458" y="384"/>
                      </a:lnTo>
                      <a:lnTo>
                        <a:pt x="470" y="388"/>
                      </a:lnTo>
                      <a:lnTo>
                        <a:pt x="484" y="389"/>
                      </a:lnTo>
                      <a:lnTo>
                        <a:pt x="498" y="389"/>
                      </a:lnTo>
                      <a:lnTo>
                        <a:pt x="512" y="389"/>
                      </a:lnTo>
                      <a:lnTo>
                        <a:pt x="525" y="389"/>
                      </a:lnTo>
                      <a:lnTo>
                        <a:pt x="541" y="389"/>
                      </a:lnTo>
                      <a:lnTo>
                        <a:pt x="553" y="389"/>
                      </a:lnTo>
                      <a:lnTo>
                        <a:pt x="565" y="389"/>
                      </a:lnTo>
                      <a:lnTo>
                        <a:pt x="576" y="389"/>
                      </a:lnTo>
                      <a:lnTo>
                        <a:pt x="583" y="389"/>
                      </a:lnTo>
                      <a:lnTo>
                        <a:pt x="588" y="389"/>
                      </a:lnTo>
                      <a:lnTo>
                        <a:pt x="589" y="389"/>
                      </a:lnTo>
                      <a:lnTo>
                        <a:pt x="591" y="391"/>
                      </a:lnTo>
                      <a:lnTo>
                        <a:pt x="596" y="398"/>
                      </a:lnTo>
                      <a:lnTo>
                        <a:pt x="603" y="408"/>
                      </a:lnTo>
                      <a:lnTo>
                        <a:pt x="614" y="420"/>
                      </a:lnTo>
                      <a:lnTo>
                        <a:pt x="627" y="434"/>
                      </a:lnTo>
                      <a:lnTo>
                        <a:pt x="641" y="448"/>
                      </a:lnTo>
                      <a:lnTo>
                        <a:pt x="657" y="460"/>
                      </a:lnTo>
                      <a:lnTo>
                        <a:pt x="674" y="471"/>
                      </a:lnTo>
                      <a:lnTo>
                        <a:pt x="691" y="477"/>
                      </a:lnTo>
                      <a:lnTo>
                        <a:pt x="710" y="479"/>
                      </a:lnTo>
                      <a:lnTo>
                        <a:pt x="729" y="479"/>
                      </a:lnTo>
                      <a:lnTo>
                        <a:pt x="752" y="477"/>
                      </a:lnTo>
                      <a:lnTo>
                        <a:pt x="776" y="476"/>
                      </a:lnTo>
                      <a:lnTo>
                        <a:pt x="800" y="474"/>
                      </a:lnTo>
                      <a:lnTo>
                        <a:pt x="823" y="472"/>
                      </a:lnTo>
                      <a:lnTo>
                        <a:pt x="845" y="469"/>
                      </a:lnTo>
                      <a:lnTo>
                        <a:pt x="862" y="467"/>
                      </a:lnTo>
                      <a:lnTo>
                        <a:pt x="878" y="465"/>
                      </a:lnTo>
                      <a:lnTo>
                        <a:pt x="887" y="465"/>
                      </a:lnTo>
                      <a:lnTo>
                        <a:pt x="890" y="464"/>
                      </a:lnTo>
                      <a:lnTo>
                        <a:pt x="890" y="457"/>
                      </a:lnTo>
                      <a:lnTo>
                        <a:pt x="892" y="434"/>
                      </a:lnTo>
                      <a:lnTo>
                        <a:pt x="892" y="403"/>
                      </a:lnTo>
                      <a:lnTo>
                        <a:pt x="892" y="362"/>
                      </a:lnTo>
                      <a:lnTo>
                        <a:pt x="895" y="317"/>
                      </a:lnTo>
                      <a:lnTo>
                        <a:pt x="897" y="267"/>
                      </a:lnTo>
                      <a:lnTo>
                        <a:pt x="900" y="218"/>
                      </a:lnTo>
                      <a:lnTo>
                        <a:pt x="906" y="173"/>
                      </a:lnTo>
                      <a:lnTo>
                        <a:pt x="913" y="132"/>
                      </a:lnTo>
                      <a:lnTo>
                        <a:pt x="921" y="101"/>
                      </a:lnTo>
                      <a:lnTo>
                        <a:pt x="921" y="102"/>
                      </a:lnTo>
                      <a:lnTo>
                        <a:pt x="921" y="118"/>
                      </a:lnTo>
                      <a:lnTo>
                        <a:pt x="919" y="142"/>
                      </a:lnTo>
                      <a:lnTo>
                        <a:pt x="916" y="173"/>
                      </a:lnTo>
                      <a:lnTo>
                        <a:pt x="909" y="208"/>
                      </a:lnTo>
                      <a:lnTo>
                        <a:pt x="900" y="242"/>
                      </a:lnTo>
                      <a:lnTo>
                        <a:pt x="890" y="275"/>
                      </a:lnTo>
                      <a:lnTo>
                        <a:pt x="876" y="303"/>
                      </a:lnTo>
                      <a:lnTo>
                        <a:pt x="859" y="322"/>
                      </a:lnTo>
                      <a:lnTo>
                        <a:pt x="840" y="331"/>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31" name="Freeform 78"/>
                <p:cNvSpPr>
                  <a:spLocks/>
                </p:cNvSpPr>
                <p:nvPr/>
              </p:nvSpPr>
              <p:spPr bwMode="auto">
                <a:xfrm>
                  <a:off x="1950" y="2574"/>
                  <a:ext cx="167" cy="189"/>
                </a:xfrm>
                <a:custGeom>
                  <a:avLst/>
                  <a:gdLst>
                    <a:gd name="T0" fmla="*/ 1 w 333"/>
                    <a:gd name="T1" fmla="*/ 0 h 379"/>
                    <a:gd name="T2" fmla="*/ 1 w 333"/>
                    <a:gd name="T3" fmla="*/ 0 h 379"/>
                    <a:gd name="T4" fmla="*/ 1 w 333"/>
                    <a:gd name="T5" fmla="*/ 0 h 379"/>
                    <a:gd name="T6" fmla="*/ 1 w 333"/>
                    <a:gd name="T7" fmla="*/ 0 h 379"/>
                    <a:gd name="T8" fmla="*/ 1 w 333"/>
                    <a:gd name="T9" fmla="*/ 0 h 379"/>
                    <a:gd name="T10" fmla="*/ 1 w 333"/>
                    <a:gd name="T11" fmla="*/ 0 h 379"/>
                    <a:gd name="T12" fmla="*/ 1 w 333"/>
                    <a:gd name="T13" fmla="*/ 0 h 379"/>
                    <a:gd name="T14" fmla="*/ 1 w 333"/>
                    <a:gd name="T15" fmla="*/ 0 h 379"/>
                    <a:gd name="T16" fmla="*/ 1 w 333"/>
                    <a:gd name="T17" fmla="*/ 0 h 379"/>
                    <a:gd name="T18" fmla="*/ 1 w 333"/>
                    <a:gd name="T19" fmla="*/ 0 h 379"/>
                    <a:gd name="T20" fmla="*/ 1 w 333"/>
                    <a:gd name="T21" fmla="*/ 0 h 379"/>
                    <a:gd name="T22" fmla="*/ 1 w 333"/>
                    <a:gd name="T23" fmla="*/ 0 h 379"/>
                    <a:gd name="T24" fmla="*/ 1 w 333"/>
                    <a:gd name="T25" fmla="*/ 0 h 379"/>
                    <a:gd name="T26" fmla="*/ 1 w 333"/>
                    <a:gd name="T27" fmla="*/ 0 h 379"/>
                    <a:gd name="T28" fmla="*/ 1 w 333"/>
                    <a:gd name="T29" fmla="*/ 0 h 379"/>
                    <a:gd name="T30" fmla="*/ 1 w 333"/>
                    <a:gd name="T31" fmla="*/ 0 h 379"/>
                    <a:gd name="T32" fmla="*/ 1 w 333"/>
                    <a:gd name="T33" fmla="*/ 0 h 379"/>
                    <a:gd name="T34" fmla="*/ 1 w 333"/>
                    <a:gd name="T35" fmla="*/ 0 h 379"/>
                    <a:gd name="T36" fmla="*/ 1 w 333"/>
                    <a:gd name="T37" fmla="*/ 0 h 379"/>
                    <a:gd name="T38" fmla="*/ 1 w 333"/>
                    <a:gd name="T39" fmla="*/ 0 h 379"/>
                    <a:gd name="T40" fmla="*/ 1 w 333"/>
                    <a:gd name="T41" fmla="*/ 0 h 379"/>
                    <a:gd name="T42" fmla="*/ 1 w 333"/>
                    <a:gd name="T43" fmla="*/ 0 h 379"/>
                    <a:gd name="T44" fmla="*/ 1 w 333"/>
                    <a:gd name="T45" fmla="*/ 0 h 379"/>
                    <a:gd name="T46" fmla="*/ 1 w 333"/>
                    <a:gd name="T47" fmla="*/ 0 h 379"/>
                    <a:gd name="T48" fmla="*/ 1 w 333"/>
                    <a:gd name="T49" fmla="*/ 0 h 379"/>
                    <a:gd name="T50" fmla="*/ 1 w 333"/>
                    <a:gd name="T51" fmla="*/ 0 h 379"/>
                    <a:gd name="T52" fmla="*/ 1 w 333"/>
                    <a:gd name="T53" fmla="*/ 0 h 379"/>
                    <a:gd name="T54" fmla="*/ 1 w 333"/>
                    <a:gd name="T55" fmla="*/ 0 h 379"/>
                    <a:gd name="T56" fmla="*/ 1 w 333"/>
                    <a:gd name="T57" fmla="*/ 0 h 379"/>
                    <a:gd name="T58" fmla="*/ 1 w 333"/>
                    <a:gd name="T59" fmla="*/ 0 h 379"/>
                    <a:gd name="T60" fmla="*/ 1 w 333"/>
                    <a:gd name="T61" fmla="*/ 0 h 379"/>
                    <a:gd name="T62" fmla="*/ 1 w 333"/>
                    <a:gd name="T63" fmla="*/ 0 h 379"/>
                    <a:gd name="T64" fmla="*/ 1 w 333"/>
                    <a:gd name="T65" fmla="*/ 0 h 379"/>
                    <a:gd name="T66" fmla="*/ 1 w 333"/>
                    <a:gd name="T67" fmla="*/ 0 h 379"/>
                    <a:gd name="T68" fmla="*/ 1 w 333"/>
                    <a:gd name="T69" fmla="*/ 0 h 379"/>
                    <a:gd name="T70" fmla="*/ 1 w 333"/>
                    <a:gd name="T71" fmla="*/ 0 h 379"/>
                    <a:gd name="T72" fmla="*/ 1 w 333"/>
                    <a:gd name="T73" fmla="*/ 0 h 379"/>
                    <a:gd name="T74" fmla="*/ 1 w 333"/>
                    <a:gd name="T75" fmla="*/ 0 h 379"/>
                    <a:gd name="T76" fmla="*/ 0 w 333"/>
                    <a:gd name="T77" fmla="*/ 0 h 3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3"/>
                    <a:gd name="T118" fmla="*/ 0 h 379"/>
                    <a:gd name="T119" fmla="*/ 333 w 333"/>
                    <a:gd name="T120" fmla="*/ 379 h 3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3" h="379">
                      <a:moveTo>
                        <a:pt x="0" y="289"/>
                      </a:moveTo>
                      <a:lnTo>
                        <a:pt x="2" y="291"/>
                      </a:lnTo>
                      <a:lnTo>
                        <a:pt x="7" y="298"/>
                      </a:lnTo>
                      <a:lnTo>
                        <a:pt x="15" y="308"/>
                      </a:lnTo>
                      <a:lnTo>
                        <a:pt x="26" y="320"/>
                      </a:lnTo>
                      <a:lnTo>
                        <a:pt x="38" y="334"/>
                      </a:lnTo>
                      <a:lnTo>
                        <a:pt x="52" y="348"/>
                      </a:lnTo>
                      <a:lnTo>
                        <a:pt x="69" y="360"/>
                      </a:lnTo>
                      <a:lnTo>
                        <a:pt x="84" y="370"/>
                      </a:lnTo>
                      <a:lnTo>
                        <a:pt x="103" y="377"/>
                      </a:lnTo>
                      <a:lnTo>
                        <a:pt x="121" y="379"/>
                      </a:lnTo>
                      <a:lnTo>
                        <a:pt x="141" y="379"/>
                      </a:lnTo>
                      <a:lnTo>
                        <a:pt x="162" y="377"/>
                      </a:lnTo>
                      <a:lnTo>
                        <a:pt x="186" y="375"/>
                      </a:lnTo>
                      <a:lnTo>
                        <a:pt x="211" y="374"/>
                      </a:lnTo>
                      <a:lnTo>
                        <a:pt x="235" y="372"/>
                      </a:lnTo>
                      <a:lnTo>
                        <a:pt x="256" y="370"/>
                      </a:lnTo>
                      <a:lnTo>
                        <a:pt x="275" y="369"/>
                      </a:lnTo>
                      <a:lnTo>
                        <a:pt x="288" y="367"/>
                      </a:lnTo>
                      <a:lnTo>
                        <a:pt x="299" y="365"/>
                      </a:lnTo>
                      <a:lnTo>
                        <a:pt x="302" y="365"/>
                      </a:lnTo>
                      <a:lnTo>
                        <a:pt x="302" y="356"/>
                      </a:lnTo>
                      <a:lnTo>
                        <a:pt x="302" y="336"/>
                      </a:lnTo>
                      <a:lnTo>
                        <a:pt x="302" y="303"/>
                      </a:lnTo>
                      <a:lnTo>
                        <a:pt x="304" y="263"/>
                      </a:lnTo>
                      <a:lnTo>
                        <a:pt x="306" y="216"/>
                      </a:lnTo>
                      <a:lnTo>
                        <a:pt x="309" y="168"/>
                      </a:lnTo>
                      <a:lnTo>
                        <a:pt x="313" y="118"/>
                      </a:lnTo>
                      <a:lnTo>
                        <a:pt x="318" y="73"/>
                      </a:lnTo>
                      <a:lnTo>
                        <a:pt x="325" y="32"/>
                      </a:lnTo>
                      <a:lnTo>
                        <a:pt x="332" y="0"/>
                      </a:lnTo>
                      <a:lnTo>
                        <a:pt x="333" y="2"/>
                      </a:lnTo>
                      <a:lnTo>
                        <a:pt x="333" y="18"/>
                      </a:lnTo>
                      <a:lnTo>
                        <a:pt x="330" y="42"/>
                      </a:lnTo>
                      <a:lnTo>
                        <a:pt x="326" y="73"/>
                      </a:lnTo>
                      <a:lnTo>
                        <a:pt x="321" y="108"/>
                      </a:lnTo>
                      <a:lnTo>
                        <a:pt x="313" y="142"/>
                      </a:lnTo>
                      <a:lnTo>
                        <a:pt x="300" y="175"/>
                      </a:lnTo>
                      <a:lnTo>
                        <a:pt x="288" y="203"/>
                      </a:lnTo>
                      <a:lnTo>
                        <a:pt x="271" y="222"/>
                      </a:lnTo>
                      <a:lnTo>
                        <a:pt x="250" y="230"/>
                      </a:lnTo>
                      <a:lnTo>
                        <a:pt x="238" y="229"/>
                      </a:lnTo>
                      <a:lnTo>
                        <a:pt x="230" y="222"/>
                      </a:lnTo>
                      <a:lnTo>
                        <a:pt x="223" y="211"/>
                      </a:lnTo>
                      <a:lnTo>
                        <a:pt x="221" y="197"/>
                      </a:lnTo>
                      <a:lnTo>
                        <a:pt x="221" y="180"/>
                      </a:lnTo>
                      <a:lnTo>
                        <a:pt x="223" y="161"/>
                      </a:lnTo>
                      <a:lnTo>
                        <a:pt x="228" y="140"/>
                      </a:lnTo>
                      <a:lnTo>
                        <a:pt x="233" y="116"/>
                      </a:lnTo>
                      <a:lnTo>
                        <a:pt x="240" y="94"/>
                      </a:lnTo>
                      <a:lnTo>
                        <a:pt x="249" y="70"/>
                      </a:lnTo>
                      <a:lnTo>
                        <a:pt x="250" y="61"/>
                      </a:lnTo>
                      <a:lnTo>
                        <a:pt x="250" y="57"/>
                      </a:lnTo>
                      <a:lnTo>
                        <a:pt x="247" y="61"/>
                      </a:lnTo>
                      <a:lnTo>
                        <a:pt x="240" y="70"/>
                      </a:lnTo>
                      <a:lnTo>
                        <a:pt x="233" y="83"/>
                      </a:lnTo>
                      <a:lnTo>
                        <a:pt x="224" y="101"/>
                      </a:lnTo>
                      <a:lnTo>
                        <a:pt x="218" y="123"/>
                      </a:lnTo>
                      <a:lnTo>
                        <a:pt x="211" y="149"/>
                      </a:lnTo>
                      <a:lnTo>
                        <a:pt x="207" y="177"/>
                      </a:lnTo>
                      <a:lnTo>
                        <a:pt x="205" y="208"/>
                      </a:lnTo>
                      <a:lnTo>
                        <a:pt x="205" y="239"/>
                      </a:lnTo>
                      <a:lnTo>
                        <a:pt x="202" y="263"/>
                      </a:lnTo>
                      <a:lnTo>
                        <a:pt x="198" y="280"/>
                      </a:lnTo>
                      <a:lnTo>
                        <a:pt x="193" y="292"/>
                      </a:lnTo>
                      <a:lnTo>
                        <a:pt x="188" y="301"/>
                      </a:lnTo>
                      <a:lnTo>
                        <a:pt x="181" y="306"/>
                      </a:lnTo>
                      <a:lnTo>
                        <a:pt x="173" y="310"/>
                      </a:lnTo>
                      <a:lnTo>
                        <a:pt x="164" y="315"/>
                      </a:lnTo>
                      <a:lnTo>
                        <a:pt x="155" y="320"/>
                      </a:lnTo>
                      <a:lnTo>
                        <a:pt x="145" y="329"/>
                      </a:lnTo>
                      <a:lnTo>
                        <a:pt x="0" y="289"/>
                      </a:lnTo>
                      <a:close/>
                    </a:path>
                  </a:pathLst>
                </a:custGeom>
                <a:solidFill>
                  <a:srgbClr val="99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32" name="Freeform 79"/>
                <p:cNvSpPr>
                  <a:spLocks/>
                </p:cNvSpPr>
                <p:nvPr/>
              </p:nvSpPr>
              <p:spPr bwMode="auto">
                <a:xfrm>
                  <a:off x="1963" y="2596"/>
                  <a:ext cx="51" cy="167"/>
                </a:xfrm>
                <a:custGeom>
                  <a:avLst/>
                  <a:gdLst>
                    <a:gd name="T0" fmla="*/ 1 w 102"/>
                    <a:gd name="T1" fmla="*/ 1 h 333"/>
                    <a:gd name="T2" fmla="*/ 1 w 102"/>
                    <a:gd name="T3" fmla="*/ 1 h 333"/>
                    <a:gd name="T4" fmla="*/ 1 w 102"/>
                    <a:gd name="T5" fmla="*/ 1 h 333"/>
                    <a:gd name="T6" fmla="*/ 1 w 102"/>
                    <a:gd name="T7" fmla="*/ 1 h 333"/>
                    <a:gd name="T8" fmla="*/ 1 w 102"/>
                    <a:gd name="T9" fmla="*/ 1 h 333"/>
                    <a:gd name="T10" fmla="*/ 1 w 102"/>
                    <a:gd name="T11" fmla="*/ 1 h 333"/>
                    <a:gd name="T12" fmla="*/ 1 w 102"/>
                    <a:gd name="T13" fmla="*/ 1 h 333"/>
                    <a:gd name="T14" fmla="*/ 1 w 102"/>
                    <a:gd name="T15" fmla="*/ 1 h 333"/>
                    <a:gd name="T16" fmla="*/ 1 w 102"/>
                    <a:gd name="T17" fmla="*/ 1 h 333"/>
                    <a:gd name="T18" fmla="*/ 1 w 102"/>
                    <a:gd name="T19" fmla="*/ 1 h 333"/>
                    <a:gd name="T20" fmla="*/ 1 w 102"/>
                    <a:gd name="T21" fmla="*/ 0 h 333"/>
                    <a:gd name="T22" fmla="*/ 1 w 102"/>
                    <a:gd name="T23" fmla="*/ 0 h 333"/>
                    <a:gd name="T24" fmla="*/ 1 w 102"/>
                    <a:gd name="T25" fmla="*/ 1 h 333"/>
                    <a:gd name="T26" fmla="*/ 0 w 102"/>
                    <a:gd name="T27" fmla="*/ 1 h 333"/>
                    <a:gd name="T28" fmla="*/ 0 w 102"/>
                    <a:gd name="T29" fmla="*/ 1 h 333"/>
                    <a:gd name="T30" fmla="*/ 1 w 102"/>
                    <a:gd name="T31" fmla="*/ 1 h 333"/>
                    <a:gd name="T32" fmla="*/ 1 w 102"/>
                    <a:gd name="T33" fmla="*/ 1 h 333"/>
                    <a:gd name="T34" fmla="*/ 1 w 102"/>
                    <a:gd name="T35" fmla="*/ 1 h 333"/>
                    <a:gd name="T36" fmla="*/ 1 w 102"/>
                    <a:gd name="T37" fmla="*/ 1 h 333"/>
                    <a:gd name="T38" fmla="*/ 1 w 102"/>
                    <a:gd name="T39" fmla="*/ 1 h 333"/>
                    <a:gd name="T40" fmla="*/ 1 w 102"/>
                    <a:gd name="T41" fmla="*/ 1 h 333"/>
                    <a:gd name="T42" fmla="*/ 1 w 102"/>
                    <a:gd name="T43" fmla="*/ 1 h 333"/>
                    <a:gd name="T44" fmla="*/ 1 w 102"/>
                    <a:gd name="T45" fmla="*/ 1 h 333"/>
                    <a:gd name="T46" fmla="*/ 1 w 102"/>
                    <a:gd name="T47" fmla="*/ 1 h 333"/>
                    <a:gd name="T48" fmla="*/ 1 w 102"/>
                    <a:gd name="T49" fmla="*/ 1 h 333"/>
                    <a:gd name="T50" fmla="*/ 1 w 102"/>
                    <a:gd name="T51" fmla="*/ 1 h 333"/>
                    <a:gd name="T52" fmla="*/ 1 w 102"/>
                    <a:gd name="T53" fmla="*/ 1 h 333"/>
                    <a:gd name="T54" fmla="*/ 1 w 102"/>
                    <a:gd name="T55" fmla="*/ 1 h 333"/>
                    <a:gd name="T56" fmla="*/ 1 w 102"/>
                    <a:gd name="T57" fmla="*/ 1 h 333"/>
                    <a:gd name="T58" fmla="*/ 1 w 102"/>
                    <a:gd name="T59" fmla="*/ 1 h 333"/>
                    <a:gd name="T60" fmla="*/ 1 w 102"/>
                    <a:gd name="T61" fmla="*/ 1 h 333"/>
                    <a:gd name="T62" fmla="*/ 1 w 102"/>
                    <a:gd name="T63" fmla="*/ 1 h 333"/>
                    <a:gd name="T64" fmla="*/ 1 w 102"/>
                    <a:gd name="T65" fmla="*/ 1 h 333"/>
                    <a:gd name="T66" fmla="*/ 1 w 102"/>
                    <a:gd name="T67" fmla="*/ 1 h 333"/>
                    <a:gd name="T68" fmla="*/ 1 w 102"/>
                    <a:gd name="T69" fmla="*/ 1 h 333"/>
                    <a:gd name="T70" fmla="*/ 1 w 102"/>
                    <a:gd name="T71" fmla="*/ 1 h 3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333"/>
                    <a:gd name="T110" fmla="*/ 102 w 102"/>
                    <a:gd name="T111" fmla="*/ 333 h 3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333">
                      <a:moveTo>
                        <a:pt x="19" y="145"/>
                      </a:moveTo>
                      <a:lnTo>
                        <a:pt x="19" y="131"/>
                      </a:lnTo>
                      <a:lnTo>
                        <a:pt x="19" y="114"/>
                      </a:lnTo>
                      <a:lnTo>
                        <a:pt x="20" y="96"/>
                      </a:lnTo>
                      <a:lnTo>
                        <a:pt x="20" y="77"/>
                      </a:lnTo>
                      <a:lnTo>
                        <a:pt x="20" y="58"/>
                      </a:lnTo>
                      <a:lnTo>
                        <a:pt x="20" y="41"/>
                      </a:lnTo>
                      <a:lnTo>
                        <a:pt x="19" y="26"/>
                      </a:lnTo>
                      <a:lnTo>
                        <a:pt x="17" y="13"/>
                      </a:lnTo>
                      <a:lnTo>
                        <a:pt x="15" y="5"/>
                      </a:lnTo>
                      <a:lnTo>
                        <a:pt x="12" y="0"/>
                      </a:lnTo>
                      <a:lnTo>
                        <a:pt x="3" y="3"/>
                      </a:lnTo>
                      <a:lnTo>
                        <a:pt x="0" y="20"/>
                      </a:lnTo>
                      <a:lnTo>
                        <a:pt x="0" y="46"/>
                      </a:lnTo>
                      <a:lnTo>
                        <a:pt x="3" y="81"/>
                      </a:lnTo>
                      <a:lnTo>
                        <a:pt x="8" y="119"/>
                      </a:lnTo>
                      <a:lnTo>
                        <a:pt x="15" y="157"/>
                      </a:lnTo>
                      <a:lnTo>
                        <a:pt x="20" y="191"/>
                      </a:lnTo>
                      <a:lnTo>
                        <a:pt x="26" y="219"/>
                      </a:lnTo>
                      <a:lnTo>
                        <a:pt x="29" y="238"/>
                      </a:lnTo>
                      <a:lnTo>
                        <a:pt x="29" y="243"/>
                      </a:lnTo>
                      <a:lnTo>
                        <a:pt x="17" y="285"/>
                      </a:lnTo>
                      <a:lnTo>
                        <a:pt x="17" y="287"/>
                      </a:lnTo>
                      <a:lnTo>
                        <a:pt x="20" y="290"/>
                      </a:lnTo>
                      <a:lnTo>
                        <a:pt x="24" y="295"/>
                      </a:lnTo>
                      <a:lnTo>
                        <a:pt x="29" y="302"/>
                      </a:lnTo>
                      <a:lnTo>
                        <a:pt x="36" y="309"/>
                      </a:lnTo>
                      <a:lnTo>
                        <a:pt x="46" y="316"/>
                      </a:lnTo>
                      <a:lnTo>
                        <a:pt x="57" y="323"/>
                      </a:lnTo>
                      <a:lnTo>
                        <a:pt x="69" y="330"/>
                      </a:lnTo>
                      <a:lnTo>
                        <a:pt x="84" y="333"/>
                      </a:lnTo>
                      <a:lnTo>
                        <a:pt x="102" y="333"/>
                      </a:lnTo>
                      <a:lnTo>
                        <a:pt x="19" y="145"/>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33" name="Freeform 80"/>
                <p:cNvSpPr>
                  <a:spLocks/>
                </p:cNvSpPr>
                <p:nvPr/>
              </p:nvSpPr>
              <p:spPr bwMode="auto">
                <a:xfrm>
                  <a:off x="1656" y="2575"/>
                  <a:ext cx="242" cy="143"/>
                </a:xfrm>
                <a:custGeom>
                  <a:avLst/>
                  <a:gdLst>
                    <a:gd name="T0" fmla="*/ 1 w 483"/>
                    <a:gd name="T1" fmla="*/ 1 h 285"/>
                    <a:gd name="T2" fmla="*/ 1 w 483"/>
                    <a:gd name="T3" fmla="*/ 1 h 285"/>
                    <a:gd name="T4" fmla="*/ 1 w 483"/>
                    <a:gd name="T5" fmla="*/ 1 h 285"/>
                    <a:gd name="T6" fmla="*/ 1 w 483"/>
                    <a:gd name="T7" fmla="*/ 1 h 285"/>
                    <a:gd name="T8" fmla="*/ 1 w 483"/>
                    <a:gd name="T9" fmla="*/ 1 h 285"/>
                    <a:gd name="T10" fmla="*/ 1 w 483"/>
                    <a:gd name="T11" fmla="*/ 1 h 285"/>
                    <a:gd name="T12" fmla="*/ 1 w 483"/>
                    <a:gd name="T13" fmla="*/ 1 h 285"/>
                    <a:gd name="T14" fmla="*/ 1 w 483"/>
                    <a:gd name="T15" fmla="*/ 1 h 285"/>
                    <a:gd name="T16" fmla="*/ 1 w 483"/>
                    <a:gd name="T17" fmla="*/ 1 h 285"/>
                    <a:gd name="T18" fmla="*/ 1 w 483"/>
                    <a:gd name="T19" fmla="*/ 1 h 285"/>
                    <a:gd name="T20" fmla="*/ 1 w 483"/>
                    <a:gd name="T21" fmla="*/ 1 h 285"/>
                    <a:gd name="T22" fmla="*/ 1 w 483"/>
                    <a:gd name="T23" fmla="*/ 0 h 285"/>
                    <a:gd name="T24" fmla="*/ 1 w 483"/>
                    <a:gd name="T25" fmla="*/ 1 h 285"/>
                    <a:gd name="T26" fmla="*/ 1 w 483"/>
                    <a:gd name="T27" fmla="*/ 1 h 285"/>
                    <a:gd name="T28" fmla="*/ 1 w 483"/>
                    <a:gd name="T29" fmla="*/ 1 h 285"/>
                    <a:gd name="T30" fmla="*/ 1 w 483"/>
                    <a:gd name="T31" fmla="*/ 1 h 285"/>
                    <a:gd name="T32" fmla="*/ 1 w 483"/>
                    <a:gd name="T33" fmla="*/ 1 h 285"/>
                    <a:gd name="T34" fmla="*/ 1 w 483"/>
                    <a:gd name="T35" fmla="*/ 1 h 285"/>
                    <a:gd name="T36" fmla="*/ 1 w 483"/>
                    <a:gd name="T37" fmla="*/ 1 h 285"/>
                    <a:gd name="T38" fmla="*/ 1 w 483"/>
                    <a:gd name="T39" fmla="*/ 1 h 285"/>
                    <a:gd name="T40" fmla="*/ 1 w 483"/>
                    <a:gd name="T41" fmla="*/ 1 h 285"/>
                    <a:gd name="T42" fmla="*/ 1 w 483"/>
                    <a:gd name="T43" fmla="*/ 1 h 285"/>
                    <a:gd name="T44" fmla="*/ 1 w 483"/>
                    <a:gd name="T45" fmla="*/ 1 h 285"/>
                    <a:gd name="T46" fmla="*/ 1 w 483"/>
                    <a:gd name="T47" fmla="*/ 1 h 285"/>
                    <a:gd name="T48" fmla="*/ 1 w 483"/>
                    <a:gd name="T49" fmla="*/ 1 h 285"/>
                    <a:gd name="T50" fmla="*/ 1 w 483"/>
                    <a:gd name="T51" fmla="*/ 1 h 285"/>
                    <a:gd name="T52" fmla="*/ 1 w 483"/>
                    <a:gd name="T53" fmla="*/ 1 h 285"/>
                    <a:gd name="T54" fmla="*/ 1 w 483"/>
                    <a:gd name="T55" fmla="*/ 1 h 285"/>
                    <a:gd name="T56" fmla="*/ 1 w 483"/>
                    <a:gd name="T57" fmla="*/ 1 h 285"/>
                    <a:gd name="T58" fmla="*/ 1 w 483"/>
                    <a:gd name="T59" fmla="*/ 1 h 285"/>
                    <a:gd name="T60" fmla="*/ 1 w 483"/>
                    <a:gd name="T61" fmla="*/ 1 h 285"/>
                    <a:gd name="T62" fmla="*/ 1 w 483"/>
                    <a:gd name="T63" fmla="*/ 1 h 285"/>
                    <a:gd name="T64" fmla="*/ 1 w 483"/>
                    <a:gd name="T65" fmla="*/ 1 h 285"/>
                    <a:gd name="T66" fmla="*/ 1 w 483"/>
                    <a:gd name="T67" fmla="*/ 1 h 285"/>
                    <a:gd name="T68" fmla="*/ 1 w 483"/>
                    <a:gd name="T69" fmla="*/ 1 h 285"/>
                    <a:gd name="T70" fmla="*/ 1 w 483"/>
                    <a:gd name="T71" fmla="*/ 1 h 285"/>
                    <a:gd name="T72" fmla="*/ 1 w 483"/>
                    <a:gd name="T73" fmla="*/ 1 h 285"/>
                    <a:gd name="T74" fmla="*/ 1 w 483"/>
                    <a:gd name="T75" fmla="*/ 1 h 285"/>
                    <a:gd name="T76" fmla="*/ 1 w 483"/>
                    <a:gd name="T77" fmla="*/ 1 h 285"/>
                    <a:gd name="T78" fmla="*/ 1 w 483"/>
                    <a:gd name="T79" fmla="*/ 1 h 285"/>
                    <a:gd name="T80" fmla="*/ 0 w 483"/>
                    <a:gd name="T81" fmla="*/ 1 h 285"/>
                    <a:gd name="T82" fmla="*/ 1 w 483"/>
                    <a:gd name="T83" fmla="*/ 1 h 285"/>
                    <a:gd name="T84" fmla="*/ 1 w 483"/>
                    <a:gd name="T85" fmla="*/ 1 h 285"/>
                    <a:gd name="T86" fmla="*/ 1 w 483"/>
                    <a:gd name="T87" fmla="*/ 1 h 285"/>
                    <a:gd name="T88" fmla="*/ 1 w 483"/>
                    <a:gd name="T89" fmla="*/ 1 h 285"/>
                    <a:gd name="T90" fmla="*/ 1 w 483"/>
                    <a:gd name="T91" fmla="*/ 1 h 285"/>
                    <a:gd name="T92" fmla="*/ 1 w 483"/>
                    <a:gd name="T93" fmla="*/ 1 h 285"/>
                    <a:gd name="T94" fmla="*/ 1 w 483"/>
                    <a:gd name="T95" fmla="*/ 1 h 285"/>
                    <a:gd name="T96" fmla="*/ 1 w 483"/>
                    <a:gd name="T97" fmla="*/ 1 h 285"/>
                    <a:gd name="T98" fmla="*/ 1 w 483"/>
                    <a:gd name="T99" fmla="*/ 1 h 285"/>
                    <a:gd name="T100" fmla="*/ 1 w 483"/>
                    <a:gd name="T101" fmla="*/ 1 h 285"/>
                    <a:gd name="T102" fmla="*/ 1 w 483"/>
                    <a:gd name="T103" fmla="*/ 1 h 285"/>
                    <a:gd name="T104" fmla="*/ 1 w 483"/>
                    <a:gd name="T105" fmla="*/ 1 h 285"/>
                    <a:gd name="T106" fmla="*/ 1 w 483"/>
                    <a:gd name="T107" fmla="*/ 1 h 285"/>
                    <a:gd name="T108" fmla="*/ 1 w 483"/>
                    <a:gd name="T109" fmla="*/ 1 h 285"/>
                    <a:gd name="T110" fmla="*/ 1 w 483"/>
                    <a:gd name="T111" fmla="*/ 1 h 285"/>
                    <a:gd name="T112" fmla="*/ 1 w 483"/>
                    <a:gd name="T113" fmla="*/ 1 h 285"/>
                    <a:gd name="T114" fmla="*/ 1 w 483"/>
                    <a:gd name="T115" fmla="*/ 1 h 285"/>
                    <a:gd name="T116" fmla="*/ 1 w 483"/>
                    <a:gd name="T117" fmla="*/ 1 h 285"/>
                    <a:gd name="T118" fmla="*/ 1 w 483"/>
                    <a:gd name="T119" fmla="*/ 1 h 285"/>
                    <a:gd name="T120" fmla="*/ 1 w 483"/>
                    <a:gd name="T121" fmla="*/ 1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3"/>
                    <a:gd name="T184" fmla="*/ 0 h 285"/>
                    <a:gd name="T185" fmla="*/ 483 w 483"/>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3" h="285">
                      <a:moveTo>
                        <a:pt x="445" y="176"/>
                      </a:moveTo>
                      <a:lnTo>
                        <a:pt x="440" y="157"/>
                      </a:lnTo>
                      <a:lnTo>
                        <a:pt x="437" y="140"/>
                      </a:lnTo>
                      <a:lnTo>
                        <a:pt x="435" y="125"/>
                      </a:lnTo>
                      <a:lnTo>
                        <a:pt x="435" y="109"/>
                      </a:lnTo>
                      <a:lnTo>
                        <a:pt x="435" y="95"/>
                      </a:lnTo>
                      <a:lnTo>
                        <a:pt x="435" y="83"/>
                      </a:lnTo>
                      <a:lnTo>
                        <a:pt x="435" y="73"/>
                      </a:lnTo>
                      <a:lnTo>
                        <a:pt x="437" y="64"/>
                      </a:lnTo>
                      <a:lnTo>
                        <a:pt x="437" y="61"/>
                      </a:lnTo>
                      <a:lnTo>
                        <a:pt x="437" y="59"/>
                      </a:lnTo>
                      <a:lnTo>
                        <a:pt x="438" y="52"/>
                      </a:lnTo>
                      <a:lnTo>
                        <a:pt x="440" y="47"/>
                      </a:lnTo>
                      <a:lnTo>
                        <a:pt x="442" y="42"/>
                      </a:lnTo>
                      <a:lnTo>
                        <a:pt x="444" y="36"/>
                      </a:lnTo>
                      <a:lnTo>
                        <a:pt x="445" y="30"/>
                      </a:lnTo>
                      <a:lnTo>
                        <a:pt x="447" y="24"/>
                      </a:lnTo>
                      <a:lnTo>
                        <a:pt x="451" y="19"/>
                      </a:lnTo>
                      <a:lnTo>
                        <a:pt x="452" y="14"/>
                      </a:lnTo>
                      <a:lnTo>
                        <a:pt x="454" y="9"/>
                      </a:lnTo>
                      <a:lnTo>
                        <a:pt x="457" y="4"/>
                      </a:lnTo>
                      <a:lnTo>
                        <a:pt x="459" y="0"/>
                      </a:lnTo>
                      <a:lnTo>
                        <a:pt x="457" y="9"/>
                      </a:lnTo>
                      <a:lnTo>
                        <a:pt x="452" y="28"/>
                      </a:lnTo>
                      <a:lnTo>
                        <a:pt x="445" y="52"/>
                      </a:lnTo>
                      <a:lnTo>
                        <a:pt x="435" y="81"/>
                      </a:lnTo>
                      <a:lnTo>
                        <a:pt x="425" y="111"/>
                      </a:lnTo>
                      <a:lnTo>
                        <a:pt x="414" y="138"/>
                      </a:lnTo>
                      <a:lnTo>
                        <a:pt x="402" y="163"/>
                      </a:lnTo>
                      <a:lnTo>
                        <a:pt x="392" y="176"/>
                      </a:lnTo>
                      <a:lnTo>
                        <a:pt x="385" y="182"/>
                      </a:lnTo>
                      <a:lnTo>
                        <a:pt x="381" y="178"/>
                      </a:lnTo>
                      <a:lnTo>
                        <a:pt x="375" y="171"/>
                      </a:lnTo>
                      <a:lnTo>
                        <a:pt x="368" y="159"/>
                      </a:lnTo>
                      <a:lnTo>
                        <a:pt x="359" y="144"/>
                      </a:lnTo>
                      <a:lnTo>
                        <a:pt x="347" y="128"/>
                      </a:lnTo>
                      <a:lnTo>
                        <a:pt x="335" y="111"/>
                      </a:lnTo>
                      <a:lnTo>
                        <a:pt x="318" y="95"/>
                      </a:lnTo>
                      <a:lnTo>
                        <a:pt x="300" y="81"/>
                      </a:lnTo>
                      <a:lnTo>
                        <a:pt x="279" y="69"/>
                      </a:lnTo>
                      <a:lnTo>
                        <a:pt x="257" y="61"/>
                      </a:lnTo>
                      <a:lnTo>
                        <a:pt x="252" y="62"/>
                      </a:lnTo>
                      <a:lnTo>
                        <a:pt x="245" y="64"/>
                      </a:lnTo>
                      <a:lnTo>
                        <a:pt x="240" y="69"/>
                      </a:lnTo>
                      <a:lnTo>
                        <a:pt x="235" y="76"/>
                      </a:lnTo>
                      <a:lnTo>
                        <a:pt x="229" y="83"/>
                      </a:lnTo>
                      <a:lnTo>
                        <a:pt x="224" y="92"/>
                      </a:lnTo>
                      <a:lnTo>
                        <a:pt x="217" y="100"/>
                      </a:lnTo>
                      <a:lnTo>
                        <a:pt x="209" y="109"/>
                      </a:lnTo>
                      <a:lnTo>
                        <a:pt x="202" y="116"/>
                      </a:lnTo>
                      <a:lnTo>
                        <a:pt x="191" y="121"/>
                      </a:lnTo>
                      <a:lnTo>
                        <a:pt x="181" y="125"/>
                      </a:lnTo>
                      <a:lnTo>
                        <a:pt x="171" y="126"/>
                      </a:lnTo>
                      <a:lnTo>
                        <a:pt x="160" y="126"/>
                      </a:lnTo>
                      <a:lnTo>
                        <a:pt x="150" y="125"/>
                      </a:lnTo>
                      <a:lnTo>
                        <a:pt x="140" y="121"/>
                      </a:lnTo>
                      <a:lnTo>
                        <a:pt x="131" y="116"/>
                      </a:lnTo>
                      <a:lnTo>
                        <a:pt x="122" y="113"/>
                      </a:lnTo>
                      <a:lnTo>
                        <a:pt x="115" y="109"/>
                      </a:lnTo>
                      <a:lnTo>
                        <a:pt x="110" y="106"/>
                      </a:lnTo>
                      <a:lnTo>
                        <a:pt x="107" y="104"/>
                      </a:lnTo>
                      <a:lnTo>
                        <a:pt x="93" y="95"/>
                      </a:lnTo>
                      <a:lnTo>
                        <a:pt x="81" y="87"/>
                      </a:lnTo>
                      <a:lnTo>
                        <a:pt x="70" y="76"/>
                      </a:lnTo>
                      <a:lnTo>
                        <a:pt x="60" y="66"/>
                      </a:lnTo>
                      <a:lnTo>
                        <a:pt x="51" y="55"/>
                      </a:lnTo>
                      <a:lnTo>
                        <a:pt x="43" y="47"/>
                      </a:lnTo>
                      <a:lnTo>
                        <a:pt x="34" y="40"/>
                      </a:lnTo>
                      <a:lnTo>
                        <a:pt x="25" y="35"/>
                      </a:lnTo>
                      <a:lnTo>
                        <a:pt x="17" y="33"/>
                      </a:lnTo>
                      <a:lnTo>
                        <a:pt x="8" y="33"/>
                      </a:lnTo>
                      <a:lnTo>
                        <a:pt x="5" y="36"/>
                      </a:lnTo>
                      <a:lnTo>
                        <a:pt x="3" y="45"/>
                      </a:lnTo>
                      <a:lnTo>
                        <a:pt x="1" y="57"/>
                      </a:lnTo>
                      <a:lnTo>
                        <a:pt x="0" y="73"/>
                      </a:lnTo>
                      <a:lnTo>
                        <a:pt x="0" y="90"/>
                      </a:lnTo>
                      <a:lnTo>
                        <a:pt x="1" y="106"/>
                      </a:lnTo>
                      <a:lnTo>
                        <a:pt x="3" y="121"/>
                      </a:lnTo>
                      <a:lnTo>
                        <a:pt x="5" y="135"/>
                      </a:lnTo>
                      <a:lnTo>
                        <a:pt x="10" y="144"/>
                      </a:lnTo>
                      <a:lnTo>
                        <a:pt x="15" y="149"/>
                      </a:lnTo>
                      <a:lnTo>
                        <a:pt x="46" y="157"/>
                      </a:lnTo>
                      <a:lnTo>
                        <a:pt x="83" y="164"/>
                      </a:lnTo>
                      <a:lnTo>
                        <a:pt x="122" y="170"/>
                      </a:lnTo>
                      <a:lnTo>
                        <a:pt x="164" y="175"/>
                      </a:lnTo>
                      <a:lnTo>
                        <a:pt x="207" y="180"/>
                      </a:lnTo>
                      <a:lnTo>
                        <a:pt x="247" y="183"/>
                      </a:lnTo>
                      <a:lnTo>
                        <a:pt x="285" y="189"/>
                      </a:lnTo>
                      <a:lnTo>
                        <a:pt x="318" y="194"/>
                      </a:lnTo>
                      <a:lnTo>
                        <a:pt x="345" y="201"/>
                      </a:lnTo>
                      <a:lnTo>
                        <a:pt x="362" y="209"/>
                      </a:lnTo>
                      <a:lnTo>
                        <a:pt x="376" y="218"/>
                      </a:lnTo>
                      <a:lnTo>
                        <a:pt x="388" y="228"/>
                      </a:lnTo>
                      <a:lnTo>
                        <a:pt x="400" y="239"/>
                      </a:lnTo>
                      <a:lnTo>
                        <a:pt x="411" y="249"/>
                      </a:lnTo>
                      <a:lnTo>
                        <a:pt x="423" y="258"/>
                      </a:lnTo>
                      <a:lnTo>
                        <a:pt x="435" y="266"/>
                      </a:lnTo>
                      <a:lnTo>
                        <a:pt x="445" y="275"/>
                      </a:lnTo>
                      <a:lnTo>
                        <a:pt x="457" y="280"/>
                      </a:lnTo>
                      <a:lnTo>
                        <a:pt x="470" y="284"/>
                      </a:lnTo>
                      <a:lnTo>
                        <a:pt x="483" y="285"/>
                      </a:lnTo>
                      <a:lnTo>
                        <a:pt x="483" y="284"/>
                      </a:lnTo>
                      <a:lnTo>
                        <a:pt x="482" y="278"/>
                      </a:lnTo>
                      <a:lnTo>
                        <a:pt x="478" y="273"/>
                      </a:lnTo>
                      <a:lnTo>
                        <a:pt x="475" y="265"/>
                      </a:lnTo>
                      <a:lnTo>
                        <a:pt x="471" y="252"/>
                      </a:lnTo>
                      <a:lnTo>
                        <a:pt x="466" y="240"/>
                      </a:lnTo>
                      <a:lnTo>
                        <a:pt x="461" y="227"/>
                      </a:lnTo>
                      <a:lnTo>
                        <a:pt x="456" y="211"/>
                      </a:lnTo>
                      <a:lnTo>
                        <a:pt x="451" y="194"/>
                      </a:lnTo>
                      <a:lnTo>
                        <a:pt x="445" y="176"/>
                      </a:lnTo>
                      <a:close/>
                    </a:path>
                  </a:pathLst>
                </a:custGeom>
                <a:solidFill>
                  <a:srgbClr val="99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34" name="Freeform 81"/>
                <p:cNvSpPr>
                  <a:spLocks/>
                </p:cNvSpPr>
                <p:nvPr/>
              </p:nvSpPr>
              <p:spPr bwMode="auto">
                <a:xfrm>
                  <a:off x="1668" y="1996"/>
                  <a:ext cx="653" cy="767"/>
                </a:xfrm>
                <a:custGeom>
                  <a:avLst/>
                  <a:gdLst>
                    <a:gd name="T0" fmla="*/ 1 w 1306"/>
                    <a:gd name="T1" fmla="*/ 1 h 1533"/>
                    <a:gd name="T2" fmla="*/ 1 w 1306"/>
                    <a:gd name="T3" fmla="*/ 1 h 1533"/>
                    <a:gd name="T4" fmla="*/ 1 w 1306"/>
                    <a:gd name="T5" fmla="*/ 1 h 1533"/>
                    <a:gd name="T6" fmla="*/ 1 w 1306"/>
                    <a:gd name="T7" fmla="*/ 1 h 1533"/>
                    <a:gd name="T8" fmla="*/ 1 w 1306"/>
                    <a:gd name="T9" fmla="*/ 1 h 1533"/>
                    <a:gd name="T10" fmla="*/ 1 w 1306"/>
                    <a:gd name="T11" fmla="*/ 1 h 1533"/>
                    <a:gd name="T12" fmla="*/ 1 w 1306"/>
                    <a:gd name="T13" fmla="*/ 1 h 1533"/>
                    <a:gd name="T14" fmla="*/ 1 w 1306"/>
                    <a:gd name="T15" fmla="*/ 1 h 1533"/>
                    <a:gd name="T16" fmla="*/ 1 w 1306"/>
                    <a:gd name="T17" fmla="*/ 1 h 1533"/>
                    <a:gd name="T18" fmla="*/ 1 w 1306"/>
                    <a:gd name="T19" fmla="*/ 1 h 1533"/>
                    <a:gd name="T20" fmla="*/ 1 w 1306"/>
                    <a:gd name="T21" fmla="*/ 1 h 1533"/>
                    <a:gd name="T22" fmla="*/ 1 w 1306"/>
                    <a:gd name="T23" fmla="*/ 1 h 1533"/>
                    <a:gd name="T24" fmla="*/ 1 w 1306"/>
                    <a:gd name="T25" fmla="*/ 1 h 1533"/>
                    <a:gd name="T26" fmla="*/ 1 w 1306"/>
                    <a:gd name="T27" fmla="*/ 1 h 1533"/>
                    <a:gd name="T28" fmla="*/ 1 w 1306"/>
                    <a:gd name="T29" fmla="*/ 1 h 1533"/>
                    <a:gd name="T30" fmla="*/ 1 w 1306"/>
                    <a:gd name="T31" fmla="*/ 1 h 1533"/>
                    <a:gd name="T32" fmla="*/ 1 w 1306"/>
                    <a:gd name="T33" fmla="*/ 1 h 1533"/>
                    <a:gd name="T34" fmla="*/ 1 w 1306"/>
                    <a:gd name="T35" fmla="*/ 1 h 1533"/>
                    <a:gd name="T36" fmla="*/ 1 w 1306"/>
                    <a:gd name="T37" fmla="*/ 1 h 1533"/>
                    <a:gd name="T38" fmla="*/ 1 w 1306"/>
                    <a:gd name="T39" fmla="*/ 1 h 1533"/>
                    <a:gd name="T40" fmla="*/ 1 w 1306"/>
                    <a:gd name="T41" fmla="*/ 1 h 1533"/>
                    <a:gd name="T42" fmla="*/ 1 w 1306"/>
                    <a:gd name="T43" fmla="*/ 1 h 1533"/>
                    <a:gd name="T44" fmla="*/ 1 w 1306"/>
                    <a:gd name="T45" fmla="*/ 1 h 1533"/>
                    <a:gd name="T46" fmla="*/ 1 w 1306"/>
                    <a:gd name="T47" fmla="*/ 1 h 1533"/>
                    <a:gd name="T48" fmla="*/ 1 w 1306"/>
                    <a:gd name="T49" fmla="*/ 1 h 1533"/>
                    <a:gd name="T50" fmla="*/ 1 w 1306"/>
                    <a:gd name="T51" fmla="*/ 1 h 1533"/>
                    <a:gd name="T52" fmla="*/ 1 w 1306"/>
                    <a:gd name="T53" fmla="*/ 1 h 1533"/>
                    <a:gd name="T54" fmla="*/ 1 w 1306"/>
                    <a:gd name="T55" fmla="*/ 1 h 1533"/>
                    <a:gd name="T56" fmla="*/ 1 w 1306"/>
                    <a:gd name="T57" fmla="*/ 1 h 1533"/>
                    <a:gd name="T58" fmla="*/ 1 w 1306"/>
                    <a:gd name="T59" fmla="*/ 1 h 1533"/>
                    <a:gd name="T60" fmla="*/ 1 w 1306"/>
                    <a:gd name="T61" fmla="*/ 1 h 1533"/>
                    <a:gd name="T62" fmla="*/ 1 w 1306"/>
                    <a:gd name="T63" fmla="*/ 1 h 1533"/>
                    <a:gd name="T64" fmla="*/ 1 w 1306"/>
                    <a:gd name="T65" fmla="*/ 1 h 1533"/>
                    <a:gd name="T66" fmla="*/ 1 w 1306"/>
                    <a:gd name="T67" fmla="*/ 1 h 1533"/>
                    <a:gd name="T68" fmla="*/ 1 w 1306"/>
                    <a:gd name="T69" fmla="*/ 1 h 1533"/>
                    <a:gd name="T70" fmla="*/ 1 w 1306"/>
                    <a:gd name="T71" fmla="*/ 1 h 1533"/>
                    <a:gd name="T72" fmla="*/ 1 w 1306"/>
                    <a:gd name="T73" fmla="*/ 1 h 1533"/>
                    <a:gd name="T74" fmla="*/ 1 w 1306"/>
                    <a:gd name="T75" fmla="*/ 1 h 1533"/>
                    <a:gd name="T76" fmla="*/ 1 w 1306"/>
                    <a:gd name="T77" fmla="*/ 1 h 1533"/>
                    <a:gd name="T78" fmla="*/ 1 w 1306"/>
                    <a:gd name="T79" fmla="*/ 1 h 1533"/>
                    <a:gd name="T80" fmla="*/ 1 w 1306"/>
                    <a:gd name="T81" fmla="*/ 1 h 1533"/>
                    <a:gd name="T82" fmla="*/ 1 w 1306"/>
                    <a:gd name="T83" fmla="*/ 1 h 1533"/>
                    <a:gd name="T84" fmla="*/ 1 w 1306"/>
                    <a:gd name="T85" fmla="*/ 1 h 1533"/>
                    <a:gd name="T86" fmla="*/ 1 w 1306"/>
                    <a:gd name="T87" fmla="*/ 1 h 1533"/>
                    <a:gd name="T88" fmla="*/ 1 w 1306"/>
                    <a:gd name="T89" fmla="*/ 1 h 1533"/>
                    <a:gd name="T90" fmla="*/ 1 w 1306"/>
                    <a:gd name="T91" fmla="*/ 1 h 1533"/>
                    <a:gd name="T92" fmla="*/ 1 w 1306"/>
                    <a:gd name="T93" fmla="*/ 1 h 1533"/>
                    <a:gd name="T94" fmla="*/ 1 w 1306"/>
                    <a:gd name="T95" fmla="*/ 1 h 1533"/>
                    <a:gd name="T96" fmla="*/ 1 w 1306"/>
                    <a:gd name="T97" fmla="*/ 1 h 1533"/>
                    <a:gd name="T98" fmla="*/ 1 w 1306"/>
                    <a:gd name="T99" fmla="*/ 1 h 1533"/>
                    <a:gd name="T100" fmla="*/ 1 w 1306"/>
                    <a:gd name="T101" fmla="*/ 1 h 1533"/>
                    <a:gd name="T102" fmla="*/ 1 w 1306"/>
                    <a:gd name="T103" fmla="*/ 1 h 1533"/>
                    <a:gd name="T104" fmla="*/ 1 w 1306"/>
                    <a:gd name="T105" fmla="*/ 1 h 1533"/>
                    <a:gd name="T106" fmla="*/ 1 w 1306"/>
                    <a:gd name="T107" fmla="*/ 1 h 1533"/>
                    <a:gd name="T108" fmla="*/ 1 w 1306"/>
                    <a:gd name="T109" fmla="*/ 1 h 1533"/>
                    <a:gd name="T110" fmla="*/ 1 w 1306"/>
                    <a:gd name="T111" fmla="*/ 1 h 1533"/>
                    <a:gd name="T112" fmla="*/ 1 w 1306"/>
                    <a:gd name="T113" fmla="*/ 1 h 1533"/>
                    <a:gd name="T114" fmla="*/ 1 w 1306"/>
                    <a:gd name="T115" fmla="*/ 1 h 1533"/>
                    <a:gd name="T116" fmla="*/ 1 w 1306"/>
                    <a:gd name="T117" fmla="*/ 1 h 1533"/>
                    <a:gd name="T118" fmla="*/ 1 w 1306"/>
                    <a:gd name="T119" fmla="*/ 0 h 15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6"/>
                    <a:gd name="T181" fmla="*/ 0 h 1533"/>
                    <a:gd name="T182" fmla="*/ 1306 w 1306"/>
                    <a:gd name="T183" fmla="*/ 1533 h 15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6" h="1533">
                      <a:moveTo>
                        <a:pt x="0" y="1307"/>
                      </a:moveTo>
                      <a:lnTo>
                        <a:pt x="31" y="1315"/>
                      </a:lnTo>
                      <a:lnTo>
                        <a:pt x="67" y="1322"/>
                      </a:lnTo>
                      <a:lnTo>
                        <a:pt x="107" y="1328"/>
                      </a:lnTo>
                      <a:lnTo>
                        <a:pt x="148" y="1333"/>
                      </a:lnTo>
                      <a:lnTo>
                        <a:pt x="190" y="1338"/>
                      </a:lnTo>
                      <a:lnTo>
                        <a:pt x="231" y="1341"/>
                      </a:lnTo>
                      <a:lnTo>
                        <a:pt x="269" y="1347"/>
                      </a:lnTo>
                      <a:lnTo>
                        <a:pt x="302" y="1352"/>
                      </a:lnTo>
                      <a:lnTo>
                        <a:pt x="328" y="1359"/>
                      </a:lnTo>
                      <a:lnTo>
                        <a:pt x="347" y="1367"/>
                      </a:lnTo>
                      <a:lnTo>
                        <a:pt x="359" y="1376"/>
                      </a:lnTo>
                      <a:lnTo>
                        <a:pt x="373" y="1386"/>
                      </a:lnTo>
                      <a:lnTo>
                        <a:pt x="385" y="1397"/>
                      </a:lnTo>
                      <a:lnTo>
                        <a:pt x="395" y="1407"/>
                      </a:lnTo>
                      <a:lnTo>
                        <a:pt x="408" y="1416"/>
                      </a:lnTo>
                      <a:lnTo>
                        <a:pt x="418" y="1424"/>
                      </a:lnTo>
                      <a:lnTo>
                        <a:pt x="430" y="1433"/>
                      </a:lnTo>
                      <a:lnTo>
                        <a:pt x="442" y="1438"/>
                      </a:lnTo>
                      <a:lnTo>
                        <a:pt x="454" y="1442"/>
                      </a:lnTo>
                      <a:lnTo>
                        <a:pt x="468" y="1443"/>
                      </a:lnTo>
                      <a:lnTo>
                        <a:pt x="482" y="1443"/>
                      </a:lnTo>
                      <a:lnTo>
                        <a:pt x="496" y="1443"/>
                      </a:lnTo>
                      <a:lnTo>
                        <a:pt x="509" y="1443"/>
                      </a:lnTo>
                      <a:lnTo>
                        <a:pt x="525" y="1443"/>
                      </a:lnTo>
                      <a:lnTo>
                        <a:pt x="537" y="1443"/>
                      </a:lnTo>
                      <a:lnTo>
                        <a:pt x="549" y="1443"/>
                      </a:lnTo>
                      <a:lnTo>
                        <a:pt x="560" y="1443"/>
                      </a:lnTo>
                      <a:lnTo>
                        <a:pt x="567" y="1443"/>
                      </a:lnTo>
                      <a:lnTo>
                        <a:pt x="572" y="1443"/>
                      </a:lnTo>
                      <a:lnTo>
                        <a:pt x="573" y="1443"/>
                      </a:lnTo>
                      <a:lnTo>
                        <a:pt x="575" y="1445"/>
                      </a:lnTo>
                      <a:lnTo>
                        <a:pt x="580" y="1452"/>
                      </a:lnTo>
                      <a:lnTo>
                        <a:pt x="587" y="1462"/>
                      </a:lnTo>
                      <a:lnTo>
                        <a:pt x="598" y="1474"/>
                      </a:lnTo>
                      <a:lnTo>
                        <a:pt x="611" y="1488"/>
                      </a:lnTo>
                      <a:lnTo>
                        <a:pt x="625" y="1502"/>
                      </a:lnTo>
                      <a:lnTo>
                        <a:pt x="641" y="1514"/>
                      </a:lnTo>
                      <a:lnTo>
                        <a:pt x="658" y="1525"/>
                      </a:lnTo>
                      <a:lnTo>
                        <a:pt x="675" y="1531"/>
                      </a:lnTo>
                      <a:lnTo>
                        <a:pt x="694" y="1533"/>
                      </a:lnTo>
                      <a:lnTo>
                        <a:pt x="713" y="1533"/>
                      </a:lnTo>
                      <a:lnTo>
                        <a:pt x="736" y="1531"/>
                      </a:lnTo>
                      <a:lnTo>
                        <a:pt x="760" y="1530"/>
                      </a:lnTo>
                      <a:lnTo>
                        <a:pt x="784" y="1528"/>
                      </a:lnTo>
                      <a:lnTo>
                        <a:pt x="807" y="1526"/>
                      </a:lnTo>
                      <a:lnTo>
                        <a:pt x="829" y="1523"/>
                      </a:lnTo>
                      <a:lnTo>
                        <a:pt x="846" y="1521"/>
                      </a:lnTo>
                      <a:lnTo>
                        <a:pt x="862" y="1519"/>
                      </a:lnTo>
                      <a:lnTo>
                        <a:pt x="871" y="1519"/>
                      </a:lnTo>
                      <a:lnTo>
                        <a:pt x="874" y="1518"/>
                      </a:lnTo>
                      <a:lnTo>
                        <a:pt x="874" y="1511"/>
                      </a:lnTo>
                      <a:lnTo>
                        <a:pt x="872" y="1488"/>
                      </a:lnTo>
                      <a:lnTo>
                        <a:pt x="871" y="1455"/>
                      </a:lnTo>
                      <a:lnTo>
                        <a:pt x="867" y="1414"/>
                      </a:lnTo>
                      <a:lnTo>
                        <a:pt x="865" y="1367"/>
                      </a:lnTo>
                      <a:lnTo>
                        <a:pt x="864" y="1317"/>
                      </a:lnTo>
                      <a:lnTo>
                        <a:pt x="864" y="1269"/>
                      </a:lnTo>
                      <a:lnTo>
                        <a:pt x="867" y="1222"/>
                      </a:lnTo>
                      <a:lnTo>
                        <a:pt x="871" y="1181"/>
                      </a:lnTo>
                      <a:lnTo>
                        <a:pt x="879" y="1148"/>
                      </a:lnTo>
                      <a:lnTo>
                        <a:pt x="884" y="1131"/>
                      </a:lnTo>
                      <a:lnTo>
                        <a:pt x="893" y="1101"/>
                      </a:lnTo>
                      <a:lnTo>
                        <a:pt x="905" y="1061"/>
                      </a:lnTo>
                      <a:lnTo>
                        <a:pt x="921" y="1015"/>
                      </a:lnTo>
                      <a:lnTo>
                        <a:pt x="936" y="963"/>
                      </a:lnTo>
                      <a:lnTo>
                        <a:pt x="955" y="906"/>
                      </a:lnTo>
                      <a:lnTo>
                        <a:pt x="976" y="847"/>
                      </a:lnTo>
                      <a:lnTo>
                        <a:pt x="997" y="787"/>
                      </a:lnTo>
                      <a:lnTo>
                        <a:pt x="1017" y="728"/>
                      </a:lnTo>
                      <a:lnTo>
                        <a:pt x="1040" y="673"/>
                      </a:lnTo>
                      <a:lnTo>
                        <a:pt x="1069" y="607"/>
                      </a:lnTo>
                      <a:lnTo>
                        <a:pt x="1100" y="545"/>
                      </a:lnTo>
                      <a:lnTo>
                        <a:pt x="1132" y="489"/>
                      </a:lnTo>
                      <a:lnTo>
                        <a:pt x="1163" y="439"/>
                      </a:lnTo>
                      <a:lnTo>
                        <a:pt x="1192" y="394"/>
                      </a:lnTo>
                      <a:lnTo>
                        <a:pt x="1221" y="355"/>
                      </a:lnTo>
                      <a:lnTo>
                        <a:pt x="1247" y="324"/>
                      </a:lnTo>
                      <a:lnTo>
                        <a:pt x="1271" y="298"/>
                      </a:lnTo>
                      <a:lnTo>
                        <a:pt x="1291" y="279"/>
                      </a:lnTo>
                      <a:lnTo>
                        <a:pt x="1306" y="267"/>
                      </a:lnTo>
                      <a:lnTo>
                        <a:pt x="1304" y="265"/>
                      </a:lnTo>
                      <a:lnTo>
                        <a:pt x="1297" y="256"/>
                      </a:lnTo>
                      <a:lnTo>
                        <a:pt x="1284" y="246"/>
                      </a:lnTo>
                      <a:lnTo>
                        <a:pt x="1263" y="230"/>
                      </a:lnTo>
                      <a:lnTo>
                        <a:pt x="1230" y="215"/>
                      </a:lnTo>
                      <a:lnTo>
                        <a:pt x="1187" y="196"/>
                      </a:lnTo>
                      <a:lnTo>
                        <a:pt x="1130" y="178"/>
                      </a:lnTo>
                      <a:lnTo>
                        <a:pt x="1057" y="161"/>
                      </a:lnTo>
                      <a:lnTo>
                        <a:pt x="969" y="146"/>
                      </a:lnTo>
                      <a:lnTo>
                        <a:pt x="862" y="133"/>
                      </a:lnTo>
                      <a:lnTo>
                        <a:pt x="751" y="121"/>
                      </a:lnTo>
                      <a:lnTo>
                        <a:pt x="662" y="108"/>
                      </a:lnTo>
                      <a:lnTo>
                        <a:pt x="591" y="94"/>
                      </a:lnTo>
                      <a:lnTo>
                        <a:pt x="535" y="80"/>
                      </a:lnTo>
                      <a:lnTo>
                        <a:pt x="492" y="66"/>
                      </a:lnTo>
                      <a:lnTo>
                        <a:pt x="459" y="52"/>
                      </a:lnTo>
                      <a:lnTo>
                        <a:pt x="432" y="40"/>
                      </a:lnTo>
                      <a:lnTo>
                        <a:pt x="408" y="30"/>
                      </a:lnTo>
                      <a:lnTo>
                        <a:pt x="385" y="21"/>
                      </a:lnTo>
                      <a:lnTo>
                        <a:pt x="359" y="16"/>
                      </a:lnTo>
                      <a:lnTo>
                        <a:pt x="335" y="12"/>
                      </a:lnTo>
                      <a:lnTo>
                        <a:pt x="318" y="9"/>
                      </a:lnTo>
                      <a:lnTo>
                        <a:pt x="304" y="6"/>
                      </a:lnTo>
                      <a:lnTo>
                        <a:pt x="294" y="4"/>
                      </a:lnTo>
                      <a:lnTo>
                        <a:pt x="288" y="2"/>
                      </a:lnTo>
                      <a:lnTo>
                        <a:pt x="285" y="2"/>
                      </a:lnTo>
                      <a:lnTo>
                        <a:pt x="283" y="2"/>
                      </a:lnTo>
                      <a:lnTo>
                        <a:pt x="283" y="0"/>
                      </a:lnTo>
                      <a:lnTo>
                        <a:pt x="285"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35" name="Freeform 83"/>
                <p:cNvSpPr>
                  <a:spLocks/>
                </p:cNvSpPr>
                <p:nvPr/>
              </p:nvSpPr>
              <p:spPr bwMode="auto">
                <a:xfrm>
                  <a:off x="2652" y="2447"/>
                  <a:ext cx="221" cy="160"/>
                </a:xfrm>
                <a:custGeom>
                  <a:avLst/>
                  <a:gdLst>
                    <a:gd name="T0" fmla="*/ 1 w 442"/>
                    <a:gd name="T1" fmla="*/ 1 h 320"/>
                    <a:gd name="T2" fmla="*/ 1 w 442"/>
                    <a:gd name="T3" fmla="*/ 1 h 320"/>
                    <a:gd name="T4" fmla="*/ 1 w 442"/>
                    <a:gd name="T5" fmla="*/ 1 h 320"/>
                    <a:gd name="T6" fmla="*/ 1 w 442"/>
                    <a:gd name="T7" fmla="*/ 1 h 320"/>
                    <a:gd name="T8" fmla="*/ 1 w 442"/>
                    <a:gd name="T9" fmla="*/ 1 h 320"/>
                    <a:gd name="T10" fmla="*/ 1 w 442"/>
                    <a:gd name="T11" fmla="*/ 1 h 320"/>
                    <a:gd name="T12" fmla="*/ 1 w 442"/>
                    <a:gd name="T13" fmla="*/ 1 h 320"/>
                    <a:gd name="T14" fmla="*/ 1 w 442"/>
                    <a:gd name="T15" fmla="*/ 1 h 320"/>
                    <a:gd name="T16" fmla="*/ 1 w 442"/>
                    <a:gd name="T17" fmla="*/ 1 h 320"/>
                    <a:gd name="T18" fmla="*/ 1 w 442"/>
                    <a:gd name="T19" fmla="*/ 1 h 320"/>
                    <a:gd name="T20" fmla="*/ 1 w 442"/>
                    <a:gd name="T21" fmla="*/ 0 h 320"/>
                    <a:gd name="T22" fmla="*/ 1 w 442"/>
                    <a:gd name="T23" fmla="*/ 1 h 320"/>
                    <a:gd name="T24" fmla="*/ 1 w 442"/>
                    <a:gd name="T25" fmla="*/ 1 h 320"/>
                    <a:gd name="T26" fmla="*/ 1 w 442"/>
                    <a:gd name="T27" fmla="*/ 1 h 320"/>
                    <a:gd name="T28" fmla="*/ 1 w 442"/>
                    <a:gd name="T29" fmla="*/ 1 h 320"/>
                    <a:gd name="T30" fmla="*/ 1 w 442"/>
                    <a:gd name="T31" fmla="*/ 1 h 320"/>
                    <a:gd name="T32" fmla="*/ 1 w 442"/>
                    <a:gd name="T33" fmla="*/ 1 h 320"/>
                    <a:gd name="T34" fmla="*/ 1 w 442"/>
                    <a:gd name="T35" fmla="*/ 1 h 320"/>
                    <a:gd name="T36" fmla="*/ 1 w 442"/>
                    <a:gd name="T37" fmla="*/ 1 h 320"/>
                    <a:gd name="T38" fmla="*/ 1 w 442"/>
                    <a:gd name="T39" fmla="*/ 1 h 320"/>
                    <a:gd name="T40" fmla="*/ 1 w 442"/>
                    <a:gd name="T41" fmla="*/ 1 h 320"/>
                    <a:gd name="T42" fmla="*/ 1 w 442"/>
                    <a:gd name="T43" fmla="*/ 1 h 320"/>
                    <a:gd name="T44" fmla="*/ 1 w 442"/>
                    <a:gd name="T45" fmla="*/ 1 h 320"/>
                    <a:gd name="T46" fmla="*/ 1 w 442"/>
                    <a:gd name="T47" fmla="*/ 1 h 320"/>
                    <a:gd name="T48" fmla="*/ 1 w 442"/>
                    <a:gd name="T49" fmla="*/ 1 h 320"/>
                    <a:gd name="T50" fmla="*/ 1 w 442"/>
                    <a:gd name="T51" fmla="*/ 1 h 320"/>
                    <a:gd name="T52" fmla="*/ 1 w 442"/>
                    <a:gd name="T53" fmla="*/ 1 h 320"/>
                    <a:gd name="T54" fmla="*/ 1 w 442"/>
                    <a:gd name="T55" fmla="*/ 1 h 320"/>
                    <a:gd name="T56" fmla="*/ 1 w 442"/>
                    <a:gd name="T57" fmla="*/ 1 h 320"/>
                    <a:gd name="T58" fmla="*/ 1 w 442"/>
                    <a:gd name="T59" fmla="*/ 1 h 320"/>
                    <a:gd name="T60" fmla="*/ 1 w 442"/>
                    <a:gd name="T61" fmla="*/ 1 h 320"/>
                    <a:gd name="T62" fmla="*/ 1 w 442"/>
                    <a:gd name="T63" fmla="*/ 1 h 320"/>
                    <a:gd name="T64" fmla="*/ 1 w 442"/>
                    <a:gd name="T65" fmla="*/ 1 h 320"/>
                    <a:gd name="T66" fmla="*/ 1 w 442"/>
                    <a:gd name="T67" fmla="*/ 1 h 320"/>
                    <a:gd name="T68" fmla="*/ 1 w 442"/>
                    <a:gd name="T69" fmla="*/ 1 h 320"/>
                    <a:gd name="T70" fmla="*/ 1 w 442"/>
                    <a:gd name="T71" fmla="*/ 1 h 320"/>
                    <a:gd name="T72" fmla="*/ 1 w 442"/>
                    <a:gd name="T73" fmla="*/ 1 h 320"/>
                    <a:gd name="T74" fmla="*/ 1 w 442"/>
                    <a:gd name="T75" fmla="*/ 1 h 320"/>
                    <a:gd name="T76" fmla="*/ 1 w 442"/>
                    <a:gd name="T77" fmla="*/ 1 h 320"/>
                    <a:gd name="T78" fmla="*/ 0 w 442"/>
                    <a:gd name="T79" fmla="*/ 1 h 320"/>
                    <a:gd name="T80" fmla="*/ 1 w 442"/>
                    <a:gd name="T81" fmla="*/ 1 h 320"/>
                    <a:gd name="T82" fmla="*/ 1 w 442"/>
                    <a:gd name="T83" fmla="*/ 1 h 320"/>
                    <a:gd name="T84" fmla="*/ 1 w 442"/>
                    <a:gd name="T85" fmla="*/ 1 h 320"/>
                    <a:gd name="T86" fmla="*/ 1 w 442"/>
                    <a:gd name="T87" fmla="*/ 1 h 320"/>
                    <a:gd name="T88" fmla="*/ 1 w 442"/>
                    <a:gd name="T89" fmla="*/ 1 h 320"/>
                    <a:gd name="T90" fmla="*/ 1 w 442"/>
                    <a:gd name="T91" fmla="*/ 1 h 320"/>
                    <a:gd name="T92" fmla="*/ 1 w 442"/>
                    <a:gd name="T93" fmla="*/ 1 h 320"/>
                    <a:gd name="T94" fmla="*/ 1 w 442"/>
                    <a:gd name="T95" fmla="*/ 1 h 320"/>
                    <a:gd name="T96" fmla="*/ 1 w 442"/>
                    <a:gd name="T97" fmla="*/ 1 h 320"/>
                    <a:gd name="T98" fmla="*/ 1 w 442"/>
                    <a:gd name="T99" fmla="*/ 1 h 3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2"/>
                    <a:gd name="T151" fmla="*/ 0 h 320"/>
                    <a:gd name="T152" fmla="*/ 442 w 442"/>
                    <a:gd name="T153" fmla="*/ 320 h 3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2" h="320">
                      <a:moveTo>
                        <a:pt x="326" y="218"/>
                      </a:moveTo>
                      <a:lnTo>
                        <a:pt x="325" y="216"/>
                      </a:lnTo>
                      <a:lnTo>
                        <a:pt x="318" y="213"/>
                      </a:lnTo>
                      <a:lnTo>
                        <a:pt x="307" y="206"/>
                      </a:lnTo>
                      <a:lnTo>
                        <a:pt x="295" y="199"/>
                      </a:lnTo>
                      <a:lnTo>
                        <a:pt x="281" y="189"/>
                      </a:lnTo>
                      <a:lnTo>
                        <a:pt x="266" y="178"/>
                      </a:lnTo>
                      <a:lnTo>
                        <a:pt x="250" y="166"/>
                      </a:lnTo>
                      <a:lnTo>
                        <a:pt x="237" y="154"/>
                      </a:lnTo>
                      <a:lnTo>
                        <a:pt x="223" y="142"/>
                      </a:lnTo>
                      <a:lnTo>
                        <a:pt x="211" y="130"/>
                      </a:lnTo>
                      <a:lnTo>
                        <a:pt x="199" y="116"/>
                      </a:lnTo>
                      <a:lnTo>
                        <a:pt x="190" y="101"/>
                      </a:lnTo>
                      <a:lnTo>
                        <a:pt x="180" y="83"/>
                      </a:lnTo>
                      <a:lnTo>
                        <a:pt x="171" y="66"/>
                      </a:lnTo>
                      <a:lnTo>
                        <a:pt x="164" y="51"/>
                      </a:lnTo>
                      <a:lnTo>
                        <a:pt x="157" y="35"/>
                      </a:lnTo>
                      <a:lnTo>
                        <a:pt x="150" y="21"/>
                      </a:lnTo>
                      <a:lnTo>
                        <a:pt x="147" y="11"/>
                      </a:lnTo>
                      <a:lnTo>
                        <a:pt x="145" y="4"/>
                      </a:lnTo>
                      <a:lnTo>
                        <a:pt x="143" y="0"/>
                      </a:lnTo>
                      <a:lnTo>
                        <a:pt x="181" y="35"/>
                      </a:lnTo>
                      <a:lnTo>
                        <a:pt x="212" y="63"/>
                      </a:lnTo>
                      <a:lnTo>
                        <a:pt x="237" y="85"/>
                      </a:lnTo>
                      <a:lnTo>
                        <a:pt x="257" y="102"/>
                      </a:lnTo>
                      <a:lnTo>
                        <a:pt x="273" y="118"/>
                      </a:lnTo>
                      <a:lnTo>
                        <a:pt x="285" y="130"/>
                      </a:lnTo>
                      <a:lnTo>
                        <a:pt x="295" y="140"/>
                      </a:lnTo>
                      <a:lnTo>
                        <a:pt x="306" y="151"/>
                      </a:lnTo>
                      <a:lnTo>
                        <a:pt x="318" y="159"/>
                      </a:lnTo>
                      <a:lnTo>
                        <a:pt x="330" y="170"/>
                      </a:lnTo>
                      <a:lnTo>
                        <a:pt x="337" y="173"/>
                      </a:lnTo>
                      <a:lnTo>
                        <a:pt x="349" y="175"/>
                      </a:lnTo>
                      <a:lnTo>
                        <a:pt x="364" y="175"/>
                      </a:lnTo>
                      <a:lnTo>
                        <a:pt x="380" y="175"/>
                      </a:lnTo>
                      <a:lnTo>
                        <a:pt x="397" y="173"/>
                      </a:lnTo>
                      <a:lnTo>
                        <a:pt x="413" y="172"/>
                      </a:lnTo>
                      <a:lnTo>
                        <a:pt x="427" y="172"/>
                      </a:lnTo>
                      <a:lnTo>
                        <a:pt x="437" y="172"/>
                      </a:lnTo>
                      <a:lnTo>
                        <a:pt x="442" y="175"/>
                      </a:lnTo>
                      <a:lnTo>
                        <a:pt x="442" y="178"/>
                      </a:lnTo>
                      <a:lnTo>
                        <a:pt x="435" y="187"/>
                      </a:lnTo>
                      <a:lnTo>
                        <a:pt x="428" y="194"/>
                      </a:lnTo>
                      <a:lnTo>
                        <a:pt x="421" y="204"/>
                      </a:lnTo>
                      <a:lnTo>
                        <a:pt x="411" y="213"/>
                      </a:lnTo>
                      <a:lnTo>
                        <a:pt x="401" y="222"/>
                      </a:lnTo>
                      <a:lnTo>
                        <a:pt x="389" y="232"/>
                      </a:lnTo>
                      <a:lnTo>
                        <a:pt x="375" y="241"/>
                      </a:lnTo>
                      <a:lnTo>
                        <a:pt x="359" y="249"/>
                      </a:lnTo>
                      <a:lnTo>
                        <a:pt x="342" y="258"/>
                      </a:lnTo>
                      <a:lnTo>
                        <a:pt x="323" y="267"/>
                      </a:lnTo>
                      <a:lnTo>
                        <a:pt x="297" y="279"/>
                      </a:lnTo>
                      <a:lnTo>
                        <a:pt x="275" y="287"/>
                      </a:lnTo>
                      <a:lnTo>
                        <a:pt x="254" y="298"/>
                      </a:lnTo>
                      <a:lnTo>
                        <a:pt x="237" y="305"/>
                      </a:lnTo>
                      <a:lnTo>
                        <a:pt x="219" y="311"/>
                      </a:lnTo>
                      <a:lnTo>
                        <a:pt x="205" y="317"/>
                      </a:lnTo>
                      <a:lnTo>
                        <a:pt x="193" y="320"/>
                      </a:lnTo>
                      <a:lnTo>
                        <a:pt x="183" y="320"/>
                      </a:lnTo>
                      <a:lnTo>
                        <a:pt x="171" y="318"/>
                      </a:lnTo>
                      <a:lnTo>
                        <a:pt x="162" y="315"/>
                      </a:lnTo>
                      <a:lnTo>
                        <a:pt x="161" y="313"/>
                      </a:lnTo>
                      <a:lnTo>
                        <a:pt x="155" y="308"/>
                      </a:lnTo>
                      <a:lnTo>
                        <a:pt x="147" y="301"/>
                      </a:lnTo>
                      <a:lnTo>
                        <a:pt x="136" y="289"/>
                      </a:lnTo>
                      <a:lnTo>
                        <a:pt x="123" y="273"/>
                      </a:lnTo>
                      <a:lnTo>
                        <a:pt x="107" y="254"/>
                      </a:lnTo>
                      <a:lnTo>
                        <a:pt x="90" y="229"/>
                      </a:lnTo>
                      <a:lnTo>
                        <a:pt x="69" y="199"/>
                      </a:lnTo>
                      <a:lnTo>
                        <a:pt x="50" y="163"/>
                      </a:lnTo>
                      <a:lnTo>
                        <a:pt x="27" y="121"/>
                      </a:lnTo>
                      <a:lnTo>
                        <a:pt x="7" y="76"/>
                      </a:lnTo>
                      <a:lnTo>
                        <a:pt x="0" y="56"/>
                      </a:lnTo>
                      <a:lnTo>
                        <a:pt x="7" y="52"/>
                      </a:lnTo>
                      <a:lnTo>
                        <a:pt x="22" y="66"/>
                      </a:lnTo>
                      <a:lnTo>
                        <a:pt x="45" y="90"/>
                      </a:lnTo>
                      <a:lnTo>
                        <a:pt x="72" y="120"/>
                      </a:lnTo>
                      <a:lnTo>
                        <a:pt x="102" y="152"/>
                      </a:lnTo>
                      <a:lnTo>
                        <a:pt x="131" y="184"/>
                      </a:lnTo>
                      <a:lnTo>
                        <a:pt x="157" y="208"/>
                      </a:lnTo>
                      <a:lnTo>
                        <a:pt x="178" y="222"/>
                      </a:lnTo>
                      <a:lnTo>
                        <a:pt x="195" y="229"/>
                      </a:lnTo>
                      <a:lnTo>
                        <a:pt x="214" y="230"/>
                      </a:lnTo>
                      <a:lnTo>
                        <a:pt x="235" y="232"/>
                      </a:lnTo>
                      <a:lnTo>
                        <a:pt x="254" y="230"/>
                      </a:lnTo>
                      <a:lnTo>
                        <a:pt x="273" y="229"/>
                      </a:lnTo>
                      <a:lnTo>
                        <a:pt x="290" y="227"/>
                      </a:lnTo>
                      <a:lnTo>
                        <a:pt x="306" y="223"/>
                      </a:lnTo>
                      <a:lnTo>
                        <a:pt x="316" y="220"/>
                      </a:lnTo>
                      <a:lnTo>
                        <a:pt x="325" y="218"/>
                      </a:lnTo>
                      <a:lnTo>
                        <a:pt x="326" y="218"/>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36" name="Freeform 84"/>
                <p:cNvSpPr>
                  <a:spLocks/>
                </p:cNvSpPr>
                <p:nvPr/>
              </p:nvSpPr>
              <p:spPr bwMode="auto">
                <a:xfrm>
                  <a:off x="2678" y="2447"/>
                  <a:ext cx="199" cy="164"/>
                </a:xfrm>
                <a:custGeom>
                  <a:avLst/>
                  <a:gdLst>
                    <a:gd name="T0" fmla="*/ 1 w 397"/>
                    <a:gd name="T1" fmla="*/ 1 h 327"/>
                    <a:gd name="T2" fmla="*/ 1 w 397"/>
                    <a:gd name="T3" fmla="*/ 1 h 327"/>
                    <a:gd name="T4" fmla="*/ 1 w 397"/>
                    <a:gd name="T5" fmla="*/ 1 h 327"/>
                    <a:gd name="T6" fmla="*/ 1 w 397"/>
                    <a:gd name="T7" fmla="*/ 1 h 327"/>
                    <a:gd name="T8" fmla="*/ 1 w 397"/>
                    <a:gd name="T9" fmla="*/ 1 h 327"/>
                    <a:gd name="T10" fmla="*/ 1 w 397"/>
                    <a:gd name="T11" fmla="*/ 1 h 327"/>
                    <a:gd name="T12" fmla="*/ 1 w 397"/>
                    <a:gd name="T13" fmla="*/ 1 h 327"/>
                    <a:gd name="T14" fmla="*/ 1 w 397"/>
                    <a:gd name="T15" fmla="*/ 1 h 327"/>
                    <a:gd name="T16" fmla="*/ 1 w 397"/>
                    <a:gd name="T17" fmla="*/ 1 h 327"/>
                    <a:gd name="T18" fmla="*/ 1 w 397"/>
                    <a:gd name="T19" fmla="*/ 1 h 327"/>
                    <a:gd name="T20" fmla="*/ 1 w 397"/>
                    <a:gd name="T21" fmla="*/ 0 h 327"/>
                    <a:gd name="T22" fmla="*/ 1 w 397"/>
                    <a:gd name="T23" fmla="*/ 1 h 327"/>
                    <a:gd name="T24" fmla="*/ 1 w 397"/>
                    <a:gd name="T25" fmla="*/ 1 h 327"/>
                    <a:gd name="T26" fmla="*/ 1 w 397"/>
                    <a:gd name="T27" fmla="*/ 1 h 327"/>
                    <a:gd name="T28" fmla="*/ 1 w 397"/>
                    <a:gd name="T29" fmla="*/ 1 h 327"/>
                    <a:gd name="T30" fmla="*/ 1 w 397"/>
                    <a:gd name="T31" fmla="*/ 1 h 327"/>
                    <a:gd name="T32" fmla="*/ 1 w 397"/>
                    <a:gd name="T33" fmla="*/ 1 h 327"/>
                    <a:gd name="T34" fmla="*/ 1 w 397"/>
                    <a:gd name="T35" fmla="*/ 1 h 327"/>
                    <a:gd name="T36" fmla="*/ 1 w 397"/>
                    <a:gd name="T37" fmla="*/ 1 h 327"/>
                    <a:gd name="T38" fmla="*/ 1 w 397"/>
                    <a:gd name="T39" fmla="*/ 1 h 327"/>
                    <a:gd name="T40" fmla="*/ 1 w 397"/>
                    <a:gd name="T41" fmla="*/ 1 h 327"/>
                    <a:gd name="T42" fmla="*/ 1 w 397"/>
                    <a:gd name="T43" fmla="*/ 1 h 327"/>
                    <a:gd name="T44" fmla="*/ 1 w 397"/>
                    <a:gd name="T45" fmla="*/ 1 h 327"/>
                    <a:gd name="T46" fmla="*/ 1 w 397"/>
                    <a:gd name="T47" fmla="*/ 1 h 327"/>
                    <a:gd name="T48" fmla="*/ 1 w 397"/>
                    <a:gd name="T49" fmla="*/ 1 h 327"/>
                    <a:gd name="T50" fmla="*/ 1 w 397"/>
                    <a:gd name="T51" fmla="*/ 1 h 327"/>
                    <a:gd name="T52" fmla="*/ 1 w 397"/>
                    <a:gd name="T53" fmla="*/ 1 h 327"/>
                    <a:gd name="T54" fmla="*/ 1 w 397"/>
                    <a:gd name="T55" fmla="*/ 1 h 327"/>
                    <a:gd name="T56" fmla="*/ 1 w 397"/>
                    <a:gd name="T57" fmla="*/ 1 h 327"/>
                    <a:gd name="T58" fmla="*/ 1 w 397"/>
                    <a:gd name="T59" fmla="*/ 1 h 327"/>
                    <a:gd name="T60" fmla="*/ 1 w 397"/>
                    <a:gd name="T61" fmla="*/ 1 h 327"/>
                    <a:gd name="T62" fmla="*/ 1 w 397"/>
                    <a:gd name="T63" fmla="*/ 1 h 327"/>
                    <a:gd name="T64" fmla="*/ 1 w 397"/>
                    <a:gd name="T65" fmla="*/ 1 h 327"/>
                    <a:gd name="T66" fmla="*/ 1 w 397"/>
                    <a:gd name="T67" fmla="*/ 1 h 327"/>
                    <a:gd name="T68" fmla="*/ 1 w 397"/>
                    <a:gd name="T69" fmla="*/ 1 h 327"/>
                    <a:gd name="T70" fmla="*/ 1 w 397"/>
                    <a:gd name="T71" fmla="*/ 1 h 327"/>
                    <a:gd name="T72" fmla="*/ 1 w 397"/>
                    <a:gd name="T73" fmla="*/ 1 h 327"/>
                    <a:gd name="T74" fmla="*/ 1 w 397"/>
                    <a:gd name="T75" fmla="*/ 1 h 327"/>
                    <a:gd name="T76" fmla="*/ 1 w 397"/>
                    <a:gd name="T77" fmla="*/ 1 h 327"/>
                    <a:gd name="T78" fmla="*/ 1 w 397"/>
                    <a:gd name="T79" fmla="*/ 1 h 327"/>
                    <a:gd name="T80" fmla="*/ 1 w 397"/>
                    <a:gd name="T81" fmla="*/ 1 h 327"/>
                    <a:gd name="T82" fmla="*/ 1 w 397"/>
                    <a:gd name="T83" fmla="*/ 1 h 327"/>
                    <a:gd name="T84" fmla="*/ 1 w 397"/>
                    <a:gd name="T85" fmla="*/ 1 h 327"/>
                    <a:gd name="T86" fmla="*/ 1 w 397"/>
                    <a:gd name="T87" fmla="*/ 1 h 327"/>
                    <a:gd name="T88" fmla="*/ 1 w 397"/>
                    <a:gd name="T89" fmla="*/ 1 h 327"/>
                    <a:gd name="T90" fmla="*/ 1 w 397"/>
                    <a:gd name="T91" fmla="*/ 1 h 327"/>
                    <a:gd name="T92" fmla="*/ 1 w 397"/>
                    <a:gd name="T93" fmla="*/ 1 h 327"/>
                    <a:gd name="T94" fmla="*/ 1 w 397"/>
                    <a:gd name="T95" fmla="*/ 1 h 327"/>
                    <a:gd name="T96" fmla="*/ 1 w 397"/>
                    <a:gd name="T97" fmla="*/ 1 h 327"/>
                    <a:gd name="T98" fmla="*/ 1 w 397"/>
                    <a:gd name="T99" fmla="*/ 1 h 3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7"/>
                    <a:gd name="T151" fmla="*/ 0 h 327"/>
                    <a:gd name="T152" fmla="*/ 397 w 397"/>
                    <a:gd name="T153" fmla="*/ 327 h 3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7" h="327">
                      <a:moveTo>
                        <a:pt x="311" y="210"/>
                      </a:moveTo>
                      <a:lnTo>
                        <a:pt x="309" y="208"/>
                      </a:lnTo>
                      <a:lnTo>
                        <a:pt x="302" y="204"/>
                      </a:lnTo>
                      <a:lnTo>
                        <a:pt x="292" y="199"/>
                      </a:lnTo>
                      <a:lnTo>
                        <a:pt x="280" y="191"/>
                      </a:lnTo>
                      <a:lnTo>
                        <a:pt x="266" y="180"/>
                      </a:lnTo>
                      <a:lnTo>
                        <a:pt x="250" y="170"/>
                      </a:lnTo>
                      <a:lnTo>
                        <a:pt x="235" y="158"/>
                      </a:lnTo>
                      <a:lnTo>
                        <a:pt x="221" y="146"/>
                      </a:lnTo>
                      <a:lnTo>
                        <a:pt x="205" y="133"/>
                      </a:lnTo>
                      <a:lnTo>
                        <a:pt x="195" y="121"/>
                      </a:lnTo>
                      <a:lnTo>
                        <a:pt x="183" y="108"/>
                      </a:lnTo>
                      <a:lnTo>
                        <a:pt x="169" y="94"/>
                      </a:lnTo>
                      <a:lnTo>
                        <a:pt x="155" y="78"/>
                      </a:lnTo>
                      <a:lnTo>
                        <a:pt x="143" y="61"/>
                      </a:lnTo>
                      <a:lnTo>
                        <a:pt x="129" y="45"/>
                      </a:lnTo>
                      <a:lnTo>
                        <a:pt x="117" y="32"/>
                      </a:lnTo>
                      <a:lnTo>
                        <a:pt x="107" y="19"/>
                      </a:lnTo>
                      <a:lnTo>
                        <a:pt x="98" y="9"/>
                      </a:lnTo>
                      <a:lnTo>
                        <a:pt x="93" y="4"/>
                      </a:lnTo>
                      <a:lnTo>
                        <a:pt x="91" y="0"/>
                      </a:lnTo>
                      <a:lnTo>
                        <a:pt x="129" y="35"/>
                      </a:lnTo>
                      <a:lnTo>
                        <a:pt x="160" y="61"/>
                      </a:lnTo>
                      <a:lnTo>
                        <a:pt x="186" y="83"/>
                      </a:lnTo>
                      <a:lnTo>
                        <a:pt x="205" y="101"/>
                      </a:lnTo>
                      <a:lnTo>
                        <a:pt x="223" y="114"/>
                      </a:lnTo>
                      <a:lnTo>
                        <a:pt x="235" y="127"/>
                      </a:lnTo>
                      <a:lnTo>
                        <a:pt x="247" y="137"/>
                      </a:lnTo>
                      <a:lnTo>
                        <a:pt x="257" y="146"/>
                      </a:lnTo>
                      <a:lnTo>
                        <a:pt x="269" y="154"/>
                      </a:lnTo>
                      <a:lnTo>
                        <a:pt x="281" y="165"/>
                      </a:lnTo>
                      <a:lnTo>
                        <a:pt x="288" y="168"/>
                      </a:lnTo>
                      <a:lnTo>
                        <a:pt x="302" y="170"/>
                      </a:lnTo>
                      <a:lnTo>
                        <a:pt x="318" y="170"/>
                      </a:lnTo>
                      <a:lnTo>
                        <a:pt x="335" y="170"/>
                      </a:lnTo>
                      <a:lnTo>
                        <a:pt x="352" y="168"/>
                      </a:lnTo>
                      <a:lnTo>
                        <a:pt x="369" y="166"/>
                      </a:lnTo>
                      <a:lnTo>
                        <a:pt x="383" y="166"/>
                      </a:lnTo>
                      <a:lnTo>
                        <a:pt x="392" y="166"/>
                      </a:lnTo>
                      <a:lnTo>
                        <a:pt x="397" y="168"/>
                      </a:lnTo>
                      <a:lnTo>
                        <a:pt x="394" y="173"/>
                      </a:lnTo>
                      <a:lnTo>
                        <a:pt x="385" y="178"/>
                      </a:lnTo>
                      <a:lnTo>
                        <a:pt x="378" y="185"/>
                      </a:lnTo>
                      <a:lnTo>
                        <a:pt x="369" y="194"/>
                      </a:lnTo>
                      <a:lnTo>
                        <a:pt x="361" y="203"/>
                      </a:lnTo>
                      <a:lnTo>
                        <a:pt x="350" y="213"/>
                      </a:lnTo>
                      <a:lnTo>
                        <a:pt x="338" y="223"/>
                      </a:lnTo>
                      <a:lnTo>
                        <a:pt x="325" y="234"/>
                      </a:lnTo>
                      <a:lnTo>
                        <a:pt x="311" y="242"/>
                      </a:lnTo>
                      <a:lnTo>
                        <a:pt x="293" y="253"/>
                      </a:lnTo>
                      <a:lnTo>
                        <a:pt x="274" y="261"/>
                      </a:lnTo>
                      <a:lnTo>
                        <a:pt x="261" y="267"/>
                      </a:lnTo>
                      <a:lnTo>
                        <a:pt x="247" y="275"/>
                      </a:lnTo>
                      <a:lnTo>
                        <a:pt x="231" y="284"/>
                      </a:lnTo>
                      <a:lnTo>
                        <a:pt x="217" y="294"/>
                      </a:lnTo>
                      <a:lnTo>
                        <a:pt x="204" y="303"/>
                      </a:lnTo>
                      <a:lnTo>
                        <a:pt x="188" y="311"/>
                      </a:lnTo>
                      <a:lnTo>
                        <a:pt x="174" y="318"/>
                      </a:lnTo>
                      <a:lnTo>
                        <a:pt x="160" y="324"/>
                      </a:lnTo>
                      <a:lnTo>
                        <a:pt x="147" y="327"/>
                      </a:lnTo>
                      <a:lnTo>
                        <a:pt x="134" y="327"/>
                      </a:lnTo>
                      <a:lnTo>
                        <a:pt x="121" y="322"/>
                      </a:lnTo>
                      <a:lnTo>
                        <a:pt x="109" y="315"/>
                      </a:lnTo>
                      <a:lnTo>
                        <a:pt x="98" y="306"/>
                      </a:lnTo>
                      <a:lnTo>
                        <a:pt x="88" y="294"/>
                      </a:lnTo>
                      <a:lnTo>
                        <a:pt x="77" y="280"/>
                      </a:lnTo>
                      <a:lnTo>
                        <a:pt x="67" y="267"/>
                      </a:lnTo>
                      <a:lnTo>
                        <a:pt x="58" y="251"/>
                      </a:lnTo>
                      <a:lnTo>
                        <a:pt x="52" y="237"/>
                      </a:lnTo>
                      <a:lnTo>
                        <a:pt x="43" y="223"/>
                      </a:lnTo>
                      <a:lnTo>
                        <a:pt x="38" y="210"/>
                      </a:lnTo>
                      <a:lnTo>
                        <a:pt x="13" y="163"/>
                      </a:lnTo>
                      <a:lnTo>
                        <a:pt x="1" y="139"/>
                      </a:lnTo>
                      <a:lnTo>
                        <a:pt x="0" y="132"/>
                      </a:lnTo>
                      <a:lnTo>
                        <a:pt x="5" y="140"/>
                      </a:lnTo>
                      <a:lnTo>
                        <a:pt x="15" y="158"/>
                      </a:lnTo>
                      <a:lnTo>
                        <a:pt x="33" y="182"/>
                      </a:lnTo>
                      <a:lnTo>
                        <a:pt x="52" y="210"/>
                      </a:lnTo>
                      <a:lnTo>
                        <a:pt x="71" y="235"/>
                      </a:lnTo>
                      <a:lnTo>
                        <a:pt x="91" y="258"/>
                      </a:lnTo>
                      <a:lnTo>
                        <a:pt x="110" y="270"/>
                      </a:lnTo>
                      <a:lnTo>
                        <a:pt x="129" y="275"/>
                      </a:lnTo>
                      <a:lnTo>
                        <a:pt x="152" y="273"/>
                      </a:lnTo>
                      <a:lnTo>
                        <a:pt x="178" y="268"/>
                      </a:lnTo>
                      <a:lnTo>
                        <a:pt x="205" y="260"/>
                      </a:lnTo>
                      <a:lnTo>
                        <a:pt x="231" y="249"/>
                      </a:lnTo>
                      <a:lnTo>
                        <a:pt x="255" y="239"/>
                      </a:lnTo>
                      <a:lnTo>
                        <a:pt x="278" y="227"/>
                      </a:lnTo>
                      <a:lnTo>
                        <a:pt x="295" y="218"/>
                      </a:lnTo>
                      <a:lnTo>
                        <a:pt x="307" y="213"/>
                      </a:lnTo>
                      <a:lnTo>
                        <a:pt x="311" y="210"/>
                      </a:lnTo>
                      <a:close/>
                    </a:path>
                  </a:pathLst>
                </a:custGeom>
                <a:solidFill>
                  <a:srgbClr val="99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37" name="Freeform 103"/>
                <p:cNvSpPr>
                  <a:spLocks/>
                </p:cNvSpPr>
                <p:nvPr/>
              </p:nvSpPr>
              <p:spPr bwMode="auto">
                <a:xfrm>
                  <a:off x="2706" y="2640"/>
                  <a:ext cx="86" cy="72"/>
                </a:xfrm>
                <a:custGeom>
                  <a:avLst/>
                  <a:gdLst>
                    <a:gd name="T0" fmla="*/ 1 w 171"/>
                    <a:gd name="T1" fmla="*/ 0 h 145"/>
                    <a:gd name="T2" fmla="*/ 1 w 171"/>
                    <a:gd name="T3" fmla="*/ 0 h 145"/>
                    <a:gd name="T4" fmla="*/ 1 w 171"/>
                    <a:gd name="T5" fmla="*/ 0 h 145"/>
                    <a:gd name="T6" fmla="*/ 1 w 171"/>
                    <a:gd name="T7" fmla="*/ 0 h 145"/>
                    <a:gd name="T8" fmla="*/ 1 w 171"/>
                    <a:gd name="T9" fmla="*/ 0 h 145"/>
                    <a:gd name="T10" fmla="*/ 1 w 171"/>
                    <a:gd name="T11" fmla="*/ 0 h 145"/>
                    <a:gd name="T12" fmla="*/ 1 w 171"/>
                    <a:gd name="T13" fmla="*/ 0 h 145"/>
                    <a:gd name="T14" fmla="*/ 1 w 171"/>
                    <a:gd name="T15" fmla="*/ 0 h 145"/>
                    <a:gd name="T16" fmla="*/ 1 w 171"/>
                    <a:gd name="T17" fmla="*/ 0 h 145"/>
                    <a:gd name="T18" fmla="*/ 1 w 171"/>
                    <a:gd name="T19" fmla="*/ 0 h 145"/>
                    <a:gd name="T20" fmla="*/ 1 w 171"/>
                    <a:gd name="T21" fmla="*/ 0 h 145"/>
                    <a:gd name="T22" fmla="*/ 1 w 171"/>
                    <a:gd name="T23" fmla="*/ 0 h 145"/>
                    <a:gd name="T24" fmla="*/ 0 w 171"/>
                    <a:gd name="T25" fmla="*/ 0 h 145"/>
                    <a:gd name="T26" fmla="*/ 1 w 171"/>
                    <a:gd name="T27" fmla="*/ 0 h 145"/>
                    <a:gd name="T28" fmla="*/ 1 w 171"/>
                    <a:gd name="T29" fmla="*/ 0 h 145"/>
                    <a:gd name="T30" fmla="*/ 1 w 171"/>
                    <a:gd name="T31" fmla="*/ 0 h 145"/>
                    <a:gd name="T32" fmla="*/ 1 w 171"/>
                    <a:gd name="T33" fmla="*/ 0 h 145"/>
                    <a:gd name="T34" fmla="*/ 1 w 171"/>
                    <a:gd name="T35" fmla="*/ 0 h 145"/>
                    <a:gd name="T36" fmla="*/ 1 w 171"/>
                    <a:gd name="T37" fmla="*/ 0 h 145"/>
                    <a:gd name="T38" fmla="*/ 1 w 171"/>
                    <a:gd name="T39" fmla="*/ 0 h 145"/>
                    <a:gd name="T40" fmla="*/ 1 w 171"/>
                    <a:gd name="T41" fmla="*/ 0 h 145"/>
                    <a:gd name="T42" fmla="*/ 1 w 171"/>
                    <a:gd name="T43" fmla="*/ 0 h 145"/>
                    <a:gd name="T44" fmla="*/ 1 w 171"/>
                    <a:gd name="T45" fmla="*/ 0 h 145"/>
                    <a:gd name="T46" fmla="*/ 1 w 171"/>
                    <a:gd name="T47" fmla="*/ 0 h 145"/>
                    <a:gd name="T48" fmla="*/ 1 w 171"/>
                    <a:gd name="T49" fmla="*/ 0 h 145"/>
                    <a:gd name="T50" fmla="*/ 1 w 171"/>
                    <a:gd name="T51" fmla="*/ 0 h 145"/>
                    <a:gd name="T52" fmla="*/ 1 w 171"/>
                    <a:gd name="T53" fmla="*/ 0 h 145"/>
                    <a:gd name="T54" fmla="*/ 1 w 171"/>
                    <a:gd name="T55" fmla="*/ 0 h 145"/>
                    <a:gd name="T56" fmla="*/ 1 w 171"/>
                    <a:gd name="T57" fmla="*/ 0 h 145"/>
                    <a:gd name="T58" fmla="*/ 1 w 171"/>
                    <a:gd name="T59" fmla="*/ 0 h 145"/>
                    <a:gd name="T60" fmla="*/ 1 w 171"/>
                    <a:gd name="T61" fmla="*/ 0 h 145"/>
                    <a:gd name="T62" fmla="*/ 1 w 171"/>
                    <a:gd name="T63" fmla="*/ 0 h 145"/>
                    <a:gd name="T64" fmla="*/ 1 w 171"/>
                    <a:gd name="T65" fmla="*/ 0 h 145"/>
                    <a:gd name="T66" fmla="*/ 1 w 171"/>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
                    <a:gd name="T103" fmla="*/ 0 h 145"/>
                    <a:gd name="T104" fmla="*/ 171 w 171"/>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 h="145">
                      <a:moveTo>
                        <a:pt x="171" y="57"/>
                      </a:moveTo>
                      <a:lnTo>
                        <a:pt x="167" y="59"/>
                      </a:lnTo>
                      <a:lnTo>
                        <a:pt x="159" y="60"/>
                      </a:lnTo>
                      <a:lnTo>
                        <a:pt x="147" y="64"/>
                      </a:lnTo>
                      <a:lnTo>
                        <a:pt x="129" y="69"/>
                      </a:lnTo>
                      <a:lnTo>
                        <a:pt x="110" y="74"/>
                      </a:lnTo>
                      <a:lnTo>
                        <a:pt x="90" y="83"/>
                      </a:lnTo>
                      <a:lnTo>
                        <a:pt x="67" y="93"/>
                      </a:lnTo>
                      <a:lnTo>
                        <a:pt x="46" y="103"/>
                      </a:lnTo>
                      <a:lnTo>
                        <a:pt x="27" y="117"/>
                      </a:lnTo>
                      <a:lnTo>
                        <a:pt x="10" y="135"/>
                      </a:lnTo>
                      <a:lnTo>
                        <a:pt x="0" y="145"/>
                      </a:lnTo>
                      <a:lnTo>
                        <a:pt x="3" y="145"/>
                      </a:lnTo>
                      <a:lnTo>
                        <a:pt x="14" y="136"/>
                      </a:lnTo>
                      <a:lnTo>
                        <a:pt x="33" y="119"/>
                      </a:lnTo>
                      <a:lnTo>
                        <a:pt x="55" y="98"/>
                      </a:lnTo>
                      <a:lnTo>
                        <a:pt x="77" y="76"/>
                      </a:lnTo>
                      <a:lnTo>
                        <a:pt x="100" y="52"/>
                      </a:lnTo>
                      <a:lnTo>
                        <a:pt x="117" y="31"/>
                      </a:lnTo>
                      <a:lnTo>
                        <a:pt x="129" y="15"/>
                      </a:lnTo>
                      <a:lnTo>
                        <a:pt x="131" y="5"/>
                      </a:lnTo>
                      <a:lnTo>
                        <a:pt x="128" y="0"/>
                      </a:lnTo>
                      <a:lnTo>
                        <a:pt x="131" y="3"/>
                      </a:lnTo>
                      <a:lnTo>
                        <a:pt x="136" y="12"/>
                      </a:lnTo>
                      <a:lnTo>
                        <a:pt x="143" y="21"/>
                      </a:lnTo>
                      <a:lnTo>
                        <a:pt x="152" y="31"/>
                      </a:lnTo>
                      <a:lnTo>
                        <a:pt x="159" y="41"/>
                      </a:lnTo>
                      <a:lnTo>
                        <a:pt x="166" y="50"/>
                      </a:lnTo>
                      <a:lnTo>
                        <a:pt x="169" y="55"/>
                      </a:lnTo>
                      <a:lnTo>
                        <a:pt x="171" y="57"/>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38" name="Freeform 104"/>
                <p:cNvSpPr>
                  <a:spLocks/>
                </p:cNvSpPr>
                <p:nvPr/>
              </p:nvSpPr>
              <p:spPr bwMode="auto">
                <a:xfrm>
                  <a:off x="2105" y="2356"/>
                  <a:ext cx="775" cy="713"/>
                </a:xfrm>
                <a:custGeom>
                  <a:avLst/>
                  <a:gdLst>
                    <a:gd name="T0" fmla="*/ 1 w 1550"/>
                    <a:gd name="T1" fmla="*/ 1 h 1426"/>
                    <a:gd name="T2" fmla="*/ 1 w 1550"/>
                    <a:gd name="T3" fmla="*/ 1 h 1426"/>
                    <a:gd name="T4" fmla="*/ 1 w 1550"/>
                    <a:gd name="T5" fmla="*/ 1 h 1426"/>
                    <a:gd name="T6" fmla="*/ 1 w 1550"/>
                    <a:gd name="T7" fmla="*/ 1 h 1426"/>
                    <a:gd name="T8" fmla="*/ 1 w 1550"/>
                    <a:gd name="T9" fmla="*/ 1 h 1426"/>
                    <a:gd name="T10" fmla="*/ 1 w 1550"/>
                    <a:gd name="T11" fmla="*/ 1 h 1426"/>
                    <a:gd name="T12" fmla="*/ 1 w 1550"/>
                    <a:gd name="T13" fmla="*/ 1 h 1426"/>
                    <a:gd name="T14" fmla="*/ 1 w 1550"/>
                    <a:gd name="T15" fmla="*/ 1 h 1426"/>
                    <a:gd name="T16" fmla="*/ 1 w 1550"/>
                    <a:gd name="T17" fmla="*/ 1 h 1426"/>
                    <a:gd name="T18" fmla="*/ 1 w 1550"/>
                    <a:gd name="T19" fmla="*/ 1 h 1426"/>
                    <a:gd name="T20" fmla="*/ 1 w 1550"/>
                    <a:gd name="T21" fmla="*/ 1 h 1426"/>
                    <a:gd name="T22" fmla="*/ 1 w 1550"/>
                    <a:gd name="T23" fmla="*/ 1 h 1426"/>
                    <a:gd name="T24" fmla="*/ 1 w 1550"/>
                    <a:gd name="T25" fmla="*/ 1 h 1426"/>
                    <a:gd name="T26" fmla="*/ 1 w 1550"/>
                    <a:gd name="T27" fmla="*/ 1 h 1426"/>
                    <a:gd name="T28" fmla="*/ 1 w 1550"/>
                    <a:gd name="T29" fmla="*/ 1 h 1426"/>
                    <a:gd name="T30" fmla="*/ 1 w 1550"/>
                    <a:gd name="T31" fmla="*/ 1 h 1426"/>
                    <a:gd name="T32" fmla="*/ 1 w 1550"/>
                    <a:gd name="T33" fmla="*/ 1 h 1426"/>
                    <a:gd name="T34" fmla="*/ 1 w 1550"/>
                    <a:gd name="T35" fmla="*/ 1 h 1426"/>
                    <a:gd name="T36" fmla="*/ 1 w 1550"/>
                    <a:gd name="T37" fmla="*/ 1 h 1426"/>
                    <a:gd name="T38" fmla="*/ 1 w 1550"/>
                    <a:gd name="T39" fmla="*/ 1 h 1426"/>
                    <a:gd name="T40" fmla="*/ 1 w 1550"/>
                    <a:gd name="T41" fmla="*/ 1 h 1426"/>
                    <a:gd name="T42" fmla="*/ 1 w 1550"/>
                    <a:gd name="T43" fmla="*/ 1 h 1426"/>
                    <a:gd name="T44" fmla="*/ 1 w 1550"/>
                    <a:gd name="T45" fmla="*/ 1 h 1426"/>
                    <a:gd name="T46" fmla="*/ 1 w 1550"/>
                    <a:gd name="T47" fmla="*/ 1 h 1426"/>
                    <a:gd name="T48" fmla="*/ 1 w 1550"/>
                    <a:gd name="T49" fmla="*/ 1 h 1426"/>
                    <a:gd name="T50" fmla="*/ 1 w 1550"/>
                    <a:gd name="T51" fmla="*/ 1 h 1426"/>
                    <a:gd name="T52" fmla="*/ 1 w 1550"/>
                    <a:gd name="T53" fmla="*/ 1 h 1426"/>
                    <a:gd name="T54" fmla="*/ 1 w 1550"/>
                    <a:gd name="T55" fmla="*/ 1 h 1426"/>
                    <a:gd name="T56" fmla="*/ 1 w 1550"/>
                    <a:gd name="T57" fmla="*/ 1 h 1426"/>
                    <a:gd name="T58" fmla="*/ 1 w 1550"/>
                    <a:gd name="T59" fmla="*/ 1 h 1426"/>
                    <a:gd name="T60" fmla="*/ 1 w 1550"/>
                    <a:gd name="T61" fmla="*/ 1 h 1426"/>
                    <a:gd name="T62" fmla="*/ 1 w 1550"/>
                    <a:gd name="T63" fmla="*/ 1 h 1426"/>
                    <a:gd name="T64" fmla="*/ 1 w 1550"/>
                    <a:gd name="T65" fmla="*/ 1 h 1426"/>
                    <a:gd name="T66" fmla="*/ 1 w 1550"/>
                    <a:gd name="T67" fmla="*/ 1 h 1426"/>
                    <a:gd name="T68" fmla="*/ 1 w 1550"/>
                    <a:gd name="T69" fmla="*/ 1 h 1426"/>
                    <a:gd name="T70" fmla="*/ 1 w 1550"/>
                    <a:gd name="T71" fmla="*/ 1 h 1426"/>
                    <a:gd name="T72" fmla="*/ 1 w 1550"/>
                    <a:gd name="T73" fmla="*/ 1 h 1426"/>
                    <a:gd name="T74" fmla="*/ 1 w 1550"/>
                    <a:gd name="T75" fmla="*/ 1 h 1426"/>
                    <a:gd name="T76" fmla="*/ 1 w 1550"/>
                    <a:gd name="T77" fmla="*/ 1 h 1426"/>
                    <a:gd name="T78" fmla="*/ 1 w 1550"/>
                    <a:gd name="T79" fmla="*/ 1 h 1426"/>
                    <a:gd name="T80" fmla="*/ 1 w 1550"/>
                    <a:gd name="T81" fmla="*/ 1 h 1426"/>
                    <a:gd name="T82" fmla="*/ 1 w 1550"/>
                    <a:gd name="T83" fmla="*/ 1 h 1426"/>
                    <a:gd name="T84" fmla="*/ 1 w 1550"/>
                    <a:gd name="T85" fmla="*/ 1 h 1426"/>
                    <a:gd name="T86" fmla="*/ 1 w 1550"/>
                    <a:gd name="T87" fmla="*/ 1 h 1426"/>
                    <a:gd name="T88" fmla="*/ 1 w 1550"/>
                    <a:gd name="T89" fmla="*/ 1 h 1426"/>
                    <a:gd name="T90" fmla="*/ 1 w 1550"/>
                    <a:gd name="T91" fmla="*/ 1 h 1426"/>
                    <a:gd name="T92" fmla="*/ 1 w 1550"/>
                    <a:gd name="T93" fmla="*/ 1 h 1426"/>
                    <a:gd name="T94" fmla="*/ 1 w 1550"/>
                    <a:gd name="T95" fmla="*/ 1 h 1426"/>
                    <a:gd name="T96" fmla="*/ 1 w 1550"/>
                    <a:gd name="T97" fmla="*/ 1 h 1426"/>
                    <a:gd name="T98" fmla="*/ 1 w 1550"/>
                    <a:gd name="T99" fmla="*/ 1 h 1426"/>
                    <a:gd name="T100" fmla="*/ 1 w 1550"/>
                    <a:gd name="T101" fmla="*/ 1 h 14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50"/>
                    <a:gd name="T154" fmla="*/ 0 h 1426"/>
                    <a:gd name="T155" fmla="*/ 1550 w 1550"/>
                    <a:gd name="T156" fmla="*/ 1426 h 14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50" h="1426">
                      <a:moveTo>
                        <a:pt x="1223" y="0"/>
                      </a:moveTo>
                      <a:lnTo>
                        <a:pt x="1223" y="19"/>
                      </a:lnTo>
                      <a:lnTo>
                        <a:pt x="1223" y="40"/>
                      </a:lnTo>
                      <a:lnTo>
                        <a:pt x="1225" y="59"/>
                      </a:lnTo>
                      <a:lnTo>
                        <a:pt x="1229" y="79"/>
                      </a:lnTo>
                      <a:lnTo>
                        <a:pt x="1234" y="100"/>
                      </a:lnTo>
                      <a:lnTo>
                        <a:pt x="1239" y="119"/>
                      </a:lnTo>
                      <a:lnTo>
                        <a:pt x="1248" y="138"/>
                      </a:lnTo>
                      <a:lnTo>
                        <a:pt x="1256" y="159"/>
                      </a:lnTo>
                      <a:lnTo>
                        <a:pt x="1267" y="176"/>
                      </a:lnTo>
                      <a:lnTo>
                        <a:pt x="1280" y="194"/>
                      </a:lnTo>
                      <a:lnTo>
                        <a:pt x="1299" y="218"/>
                      </a:lnTo>
                      <a:lnTo>
                        <a:pt x="1315" y="237"/>
                      </a:lnTo>
                      <a:lnTo>
                        <a:pt x="1331" y="256"/>
                      </a:lnTo>
                      <a:lnTo>
                        <a:pt x="1344" y="270"/>
                      </a:lnTo>
                      <a:lnTo>
                        <a:pt x="1356" y="283"/>
                      </a:lnTo>
                      <a:lnTo>
                        <a:pt x="1370" y="295"/>
                      </a:lnTo>
                      <a:lnTo>
                        <a:pt x="1384" y="308"/>
                      </a:lnTo>
                      <a:lnTo>
                        <a:pt x="1400" y="320"/>
                      </a:lnTo>
                      <a:lnTo>
                        <a:pt x="1417" y="332"/>
                      </a:lnTo>
                      <a:lnTo>
                        <a:pt x="1436" y="344"/>
                      </a:lnTo>
                      <a:lnTo>
                        <a:pt x="1445" y="347"/>
                      </a:lnTo>
                      <a:lnTo>
                        <a:pt x="1457" y="349"/>
                      </a:lnTo>
                      <a:lnTo>
                        <a:pt x="1472" y="349"/>
                      </a:lnTo>
                      <a:lnTo>
                        <a:pt x="1490" y="347"/>
                      </a:lnTo>
                      <a:lnTo>
                        <a:pt x="1505" y="347"/>
                      </a:lnTo>
                      <a:lnTo>
                        <a:pt x="1521" y="346"/>
                      </a:lnTo>
                      <a:lnTo>
                        <a:pt x="1534" y="346"/>
                      </a:lnTo>
                      <a:lnTo>
                        <a:pt x="1545" y="346"/>
                      </a:lnTo>
                      <a:lnTo>
                        <a:pt x="1550" y="349"/>
                      </a:lnTo>
                      <a:lnTo>
                        <a:pt x="1548" y="353"/>
                      </a:lnTo>
                      <a:lnTo>
                        <a:pt x="1543" y="361"/>
                      </a:lnTo>
                      <a:lnTo>
                        <a:pt x="1536" y="370"/>
                      </a:lnTo>
                      <a:lnTo>
                        <a:pt x="1528" y="378"/>
                      </a:lnTo>
                      <a:lnTo>
                        <a:pt x="1519" y="387"/>
                      </a:lnTo>
                      <a:lnTo>
                        <a:pt x="1509" y="396"/>
                      </a:lnTo>
                      <a:lnTo>
                        <a:pt x="1496" y="406"/>
                      </a:lnTo>
                      <a:lnTo>
                        <a:pt x="1483" y="415"/>
                      </a:lnTo>
                      <a:lnTo>
                        <a:pt x="1467" y="423"/>
                      </a:lnTo>
                      <a:lnTo>
                        <a:pt x="1450" y="434"/>
                      </a:lnTo>
                      <a:lnTo>
                        <a:pt x="1431" y="441"/>
                      </a:lnTo>
                      <a:lnTo>
                        <a:pt x="1405" y="453"/>
                      </a:lnTo>
                      <a:lnTo>
                        <a:pt x="1384" y="465"/>
                      </a:lnTo>
                      <a:lnTo>
                        <a:pt x="1367" y="475"/>
                      </a:lnTo>
                      <a:lnTo>
                        <a:pt x="1351" y="486"/>
                      </a:lnTo>
                      <a:lnTo>
                        <a:pt x="1339" y="496"/>
                      </a:lnTo>
                      <a:lnTo>
                        <a:pt x="1329" y="503"/>
                      </a:lnTo>
                      <a:lnTo>
                        <a:pt x="1318" y="510"/>
                      </a:lnTo>
                      <a:lnTo>
                        <a:pt x="1310" y="511"/>
                      </a:lnTo>
                      <a:lnTo>
                        <a:pt x="1301" y="511"/>
                      </a:lnTo>
                      <a:lnTo>
                        <a:pt x="1293" y="508"/>
                      </a:lnTo>
                      <a:lnTo>
                        <a:pt x="1286" y="505"/>
                      </a:lnTo>
                      <a:lnTo>
                        <a:pt x="1294" y="511"/>
                      </a:lnTo>
                      <a:lnTo>
                        <a:pt x="1315" y="527"/>
                      </a:lnTo>
                      <a:lnTo>
                        <a:pt x="1341" y="550"/>
                      </a:lnTo>
                      <a:lnTo>
                        <a:pt x="1372" y="575"/>
                      </a:lnTo>
                      <a:lnTo>
                        <a:pt x="1403" y="603"/>
                      </a:lnTo>
                      <a:lnTo>
                        <a:pt x="1429" y="632"/>
                      </a:lnTo>
                      <a:lnTo>
                        <a:pt x="1448" y="660"/>
                      </a:lnTo>
                      <a:lnTo>
                        <a:pt x="1457" y="683"/>
                      </a:lnTo>
                      <a:lnTo>
                        <a:pt x="1448" y="700"/>
                      </a:lnTo>
                      <a:lnTo>
                        <a:pt x="1445" y="702"/>
                      </a:lnTo>
                      <a:lnTo>
                        <a:pt x="1438" y="703"/>
                      </a:lnTo>
                      <a:lnTo>
                        <a:pt x="1429" y="703"/>
                      </a:lnTo>
                      <a:lnTo>
                        <a:pt x="1417" y="703"/>
                      </a:lnTo>
                      <a:lnTo>
                        <a:pt x="1407" y="703"/>
                      </a:lnTo>
                      <a:lnTo>
                        <a:pt x="1393" y="703"/>
                      </a:lnTo>
                      <a:lnTo>
                        <a:pt x="1381" y="703"/>
                      </a:lnTo>
                      <a:lnTo>
                        <a:pt x="1370" y="702"/>
                      </a:lnTo>
                      <a:lnTo>
                        <a:pt x="1360" y="702"/>
                      </a:lnTo>
                      <a:lnTo>
                        <a:pt x="1351" y="700"/>
                      </a:lnTo>
                      <a:lnTo>
                        <a:pt x="1348" y="703"/>
                      </a:lnTo>
                      <a:lnTo>
                        <a:pt x="1332" y="712"/>
                      </a:lnTo>
                      <a:lnTo>
                        <a:pt x="1312" y="726"/>
                      </a:lnTo>
                      <a:lnTo>
                        <a:pt x="1284" y="746"/>
                      </a:lnTo>
                      <a:lnTo>
                        <a:pt x="1255" y="772"/>
                      </a:lnTo>
                      <a:lnTo>
                        <a:pt x="1222" y="802"/>
                      </a:lnTo>
                      <a:lnTo>
                        <a:pt x="1189" y="840"/>
                      </a:lnTo>
                      <a:lnTo>
                        <a:pt x="1158" y="881"/>
                      </a:lnTo>
                      <a:lnTo>
                        <a:pt x="1132" y="928"/>
                      </a:lnTo>
                      <a:lnTo>
                        <a:pt x="1109" y="980"/>
                      </a:lnTo>
                      <a:lnTo>
                        <a:pt x="1096" y="1026"/>
                      </a:lnTo>
                      <a:lnTo>
                        <a:pt x="1089" y="1073"/>
                      </a:lnTo>
                      <a:lnTo>
                        <a:pt x="1087" y="1120"/>
                      </a:lnTo>
                      <a:lnTo>
                        <a:pt x="1089" y="1166"/>
                      </a:lnTo>
                      <a:lnTo>
                        <a:pt x="1096" y="1211"/>
                      </a:lnTo>
                      <a:lnTo>
                        <a:pt x="1106" y="1253"/>
                      </a:lnTo>
                      <a:lnTo>
                        <a:pt x="1120" y="1293"/>
                      </a:lnTo>
                      <a:lnTo>
                        <a:pt x="1139" y="1329"/>
                      </a:lnTo>
                      <a:lnTo>
                        <a:pt x="1159" y="1362"/>
                      </a:lnTo>
                      <a:lnTo>
                        <a:pt x="1184" y="1388"/>
                      </a:lnTo>
                      <a:lnTo>
                        <a:pt x="1192" y="1403"/>
                      </a:lnTo>
                      <a:lnTo>
                        <a:pt x="1187" y="1415"/>
                      </a:lnTo>
                      <a:lnTo>
                        <a:pt x="1168" y="1422"/>
                      </a:lnTo>
                      <a:lnTo>
                        <a:pt x="1140" y="1426"/>
                      </a:lnTo>
                      <a:lnTo>
                        <a:pt x="1106" y="1424"/>
                      </a:lnTo>
                      <a:lnTo>
                        <a:pt x="1068" y="1417"/>
                      </a:lnTo>
                      <a:lnTo>
                        <a:pt x="1028" y="1407"/>
                      </a:lnTo>
                      <a:lnTo>
                        <a:pt x="990" y="1391"/>
                      </a:lnTo>
                      <a:lnTo>
                        <a:pt x="956" y="1370"/>
                      </a:lnTo>
                      <a:lnTo>
                        <a:pt x="928" y="1346"/>
                      </a:lnTo>
                      <a:lnTo>
                        <a:pt x="902" y="1320"/>
                      </a:lnTo>
                      <a:lnTo>
                        <a:pt x="873" y="1296"/>
                      </a:lnTo>
                      <a:lnTo>
                        <a:pt x="838" y="1275"/>
                      </a:lnTo>
                      <a:lnTo>
                        <a:pt x="802" y="1255"/>
                      </a:lnTo>
                      <a:lnTo>
                        <a:pt x="766" y="1236"/>
                      </a:lnTo>
                      <a:lnTo>
                        <a:pt x="731" y="1217"/>
                      </a:lnTo>
                      <a:lnTo>
                        <a:pt x="698" y="1198"/>
                      </a:lnTo>
                      <a:lnTo>
                        <a:pt x="669" y="1177"/>
                      </a:lnTo>
                      <a:lnTo>
                        <a:pt x="645" y="1156"/>
                      </a:lnTo>
                      <a:lnTo>
                        <a:pt x="627" y="1135"/>
                      </a:lnTo>
                      <a:lnTo>
                        <a:pt x="613" y="1116"/>
                      </a:lnTo>
                      <a:lnTo>
                        <a:pt x="600" y="1102"/>
                      </a:lnTo>
                      <a:lnTo>
                        <a:pt x="586" y="1094"/>
                      </a:lnTo>
                      <a:lnTo>
                        <a:pt x="572" y="1089"/>
                      </a:lnTo>
                      <a:lnTo>
                        <a:pt x="558" y="1082"/>
                      </a:lnTo>
                      <a:lnTo>
                        <a:pt x="541" y="1075"/>
                      </a:lnTo>
                      <a:lnTo>
                        <a:pt x="524" y="1064"/>
                      </a:lnTo>
                      <a:lnTo>
                        <a:pt x="503" y="1049"/>
                      </a:lnTo>
                      <a:lnTo>
                        <a:pt x="480" y="1026"/>
                      </a:lnTo>
                      <a:lnTo>
                        <a:pt x="455" y="995"/>
                      </a:lnTo>
                      <a:lnTo>
                        <a:pt x="430" y="966"/>
                      </a:lnTo>
                      <a:lnTo>
                        <a:pt x="413" y="950"/>
                      </a:lnTo>
                      <a:lnTo>
                        <a:pt x="401" y="943"/>
                      </a:lnTo>
                      <a:lnTo>
                        <a:pt x="392" y="945"/>
                      </a:lnTo>
                      <a:lnTo>
                        <a:pt x="385" y="949"/>
                      </a:lnTo>
                      <a:lnTo>
                        <a:pt x="377" y="954"/>
                      </a:lnTo>
                      <a:lnTo>
                        <a:pt x="366" y="956"/>
                      </a:lnTo>
                      <a:lnTo>
                        <a:pt x="353" y="950"/>
                      </a:lnTo>
                      <a:lnTo>
                        <a:pt x="334" y="935"/>
                      </a:lnTo>
                      <a:lnTo>
                        <a:pt x="308" y="907"/>
                      </a:lnTo>
                      <a:lnTo>
                        <a:pt x="273" y="878"/>
                      </a:lnTo>
                      <a:lnTo>
                        <a:pt x="235" y="857"/>
                      </a:lnTo>
                      <a:lnTo>
                        <a:pt x="194" y="845"/>
                      </a:lnTo>
                      <a:lnTo>
                        <a:pt x="154" y="838"/>
                      </a:lnTo>
                      <a:lnTo>
                        <a:pt x="114" y="835"/>
                      </a:lnTo>
                      <a:lnTo>
                        <a:pt x="78" y="835"/>
                      </a:lnTo>
                      <a:lnTo>
                        <a:pt x="47" y="831"/>
                      </a:lnTo>
                      <a:lnTo>
                        <a:pt x="23" y="826"/>
                      </a:lnTo>
                      <a:lnTo>
                        <a:pt x="7" y="816"/>
                      </a:lnTo>
                      <a:lnTo>
                        <a:pt x="0" y="797"/>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39" name="Freeform 105"/>
                <p:cNvSpPr>
                  <a:spLocks/>
                </p:cNvSpPr>
                <p:nvPr/>
              </p:nvSpPr>
              <p:spPr bwMode="auto">
                <a:xfrm>
                  <a:off x="3565" y="2338"/>
                  <a:ext cx="144" cy="82"/>
                </a:xfrm>
                <a:custGeom>
                  <a:avLst/>
                  <a:gdLst>
                    <a:gd name="T0" fmla="*/ 1 w 287"/>
                    <a:gd name="T1" fmla="*/ 0 h 162"/>
                    <a:gd name="T2" fmla="*/ 1 w 287"/>
                    <a:gd name="T3" fmla="*/ 1 h 162"/>
                    <a:gd name="T4" fmla="*/ 1 w 287"/>
                    <a:gd name="T5" fmla="*/ 1 h 162"/>
                    <a:gd name="T6" fmla="*/ 1 w 287"/>
                    <a:gd name="T7" fmla="*/ 1 h 162"/>
                    <a:gd name="T8" fmla="*/ 1 w 287"/>
                    <a:gd name="T9" fmla="*/ 1 h 162"/>
                    <a:gd name="T10" fmla="*/ 1 w 287"/>
                    <a:gd name="T11" fmla="*/ 1 h 162"/>
                    <a:gd name="T12" fmla="*/ 1 w 287"/>
                    <a:gd name="T13" fmla="*/ 1 h 162"/>
                    <a:gd name="T14" fmla="*/ 1 w 287"/>
                    <a:gd name="T15" fmla="*/ 1 h 162"/>
                    <a:gd name="T16" fmla="*/ 1 w 287"/>
                    <a:gd name="T17" fmla="*/ 1 h 162"/>
                    <a:gd name="T18" fmla="*/ 1 w 287"/>
                    <a:gd name="T19" fmla="*/ 1 h 162"/>
                    <a:gd name="T20" fmla="*/ 0 w 287"/>
                    <a:gd name="T21" fmla="*/ 1 h 162"/>
                    <a:gd name="T22" fmla="*/ 0 w 287"/>
                    <a:gd name="T23" fmla="*/ 1 h 162"/>
                    <a:gd name="T24" fmla="*/ 1 w 287"/>
                    <a:gd name="T25" fmla="*/ 1 h 162"/>
                    <a:gd name="T26" fmla="*/ 1 w 287"/>
                    <a:gd name="T27" fmla="*/ 1 h 162"/>
                    <a:gd name="T28" fmla="*/ 1 w 287"/>
                    <a:gd name="T29" fmla="*/ 1 h 162"/>
                    <a:gd name="T30" fmla="*/ 1 w 287"/>
                    <a:gd name="T31" fmla="*/ 1 h 162"/>
                    <a:gd name="T32" fmla="*/ 1 w 287"/>
                    <a:gd name="T33" fmla="*/ 1 h 162"/>
                    <a:gd name="T34" fmla="*/ 1 w 287"/>
                    <a:gd name="T35" fmla="*/ 1 h 162"/>
                    <a:gd name="T36" fmla="*/ 1 w 287"/>
                    <a:gd name="T37" fmla="*/ 1 h 162"/>
                    <a:gd name="T38" fmla="*/ 1 w 287"/>
                    <a:gd name="T39" fmla="*/ 1 h 162"/>
                    <a:gd name="T40" fmla="*/ 1 w 287"/>
                    <a:gd name="T41" fmla="*/ 1 h 162"/>
                    <a:gd name="T42" fmla="*/ 1 w 287"/>
                    <a:gd name="T43" fmla="*/ 1 h 162"/>
                    <a:gd name="T44" fmla="*/ 1 w 287"/>
                    <a:gd name="T45" fmla="*/ 1 h 162"/>
                    <a:gd name="T46" fmla="*/ 1 w 287"/>
                    <a:gd name="T47" fmla="*/ 1 h 162"/>
                    <a:gd name="T48" fmla="*/ 1 w 287"/>
                    <a:gd name="T49" fmla="*/ 1 h 162"/>
                    <a:gd name="T50" fmla="*/ 1 w 287"/>
                    <a:gd name="T51" fmla="*/ 1 h 162"/>
                    <a:gd name="T52" fmla="*/ 1 w 287"/>
                    <a:gd name="T53" fmla="*/ 1 h 162"/>
                    <a:gd name="T54" fmla="*/ 1 w 287"/>
                    <a:gd name="T55" fmla="*/ 1 h 162"/>
                    <a:gd name="T56" fmla="*/ 1 w 287"/>
                    <a:gd name="T57" fmla="*/ 1 h 162"/>
                    <a:gd name="T58" fmla="*/ 1 w 287"/>
                    <a:gd name="T59" fmla="*/ 1 h 162"/>
                    <a:gd name="T60" fmla="*/ 1 w 287"/>
                    <a:gd name="T61" fmla="*/ 1 h 162"/>
                    <a:gd name="T62" fmla="*/ 1 w 287"/>
                    <a:gd name="T63" fmla="*/ 0 h 162"/>
                    <a:gd name="T64" fmla="*/ 1 w 287"/>
                    <a:gd name="T65" fmla="*/ 0 h 162"/>
                    <a:gd name="T66" fmla="*/ 1 w 287"/>
                    <a:gd name="T67" fmla="*/ 0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7"/>
                    <a:gd name="T103" fmla="*/ 0 h 162"/>
                    <a:gd name="T104" fmla="*/ 287 w 287"/>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7" h="162">
                      <a:moveTo>
                        <a:pt x="287" y="0"/>
                      </a:moveTo>
                      <a:lnTo>
                        <a:pt x="282" y="14"/>
                      </a:lnTo>
                      <a:lnTo>
                        <a:pt x="271" y="31"/>
                      </a:lnTo>
                      <a:lnTo>
                        <a:pt x="254" y="55"/>
                      </a:lnTo>
                      <a:lnTo>
                        <a:pt x="232" y="79"/>
                      </a:lnTo>
                      <a:lnTo>
                        <a:pt x="202" y="103"/>
                      </a:lnTo>
                      <a:lnTo>
                        <a:pt x="170" y="126"/>
                      </a:lnTo>
                      <a:lnTo>
                        <a:pt x="133" y="145"/>
                      </a:lnTo>
                      <a:lnTo>
                        <a:pt x="92" y="157"/>
                      </a:lnTo>
                      <a:lnTo>
                        <a:pt x="47" y="162"/>
                      </a:lnTo>
                      <a:lnTo>
                        <a:pt x="0" y="157"/>
                      </a:lnTo>
                      <a:lnTo>
                        <a:pt x="4" y="157"/>
                      </a:lnTo>
                      <a:lnTo>
                        <a:pt x="11" y="157"/>
                      </a:lnTo>
                      <a:lnTo>
                        <a:pt x="23" y="157"/>
                      </a:lnTo>
                      <a:lnTo>
                        <a:pt x="37" y="155"/>
                      </a:lnTo>
                      <a:lnTo>
                        <a:pt x="57" y="152"/>
                      </a:lnTo>
                      <a:lnTo>
                        <a:pt x="78" y="147"/>
                      </a:lnTo>
                      <a:lnTo>
                        <a:pt x="104" y="138"/>
                      </a:lnTo>
                      <a:lnTo>
                        <a:pt x="132" y="126"/>
                      </a:lnTo>
                      <a:lnTo>
                        <a:pt x="163" y="110"/>
                      </a:lnTo>
                      <a:lnTo>
                        <a:pt x="194" y="90"/>
                      </a:lnTo>
                      <a:lnTo>
                        <a:pt x="202" y="83"/>
                      </a:lnTo>
                      <a:lnTo>
                        <a:pt x="214" y="72"/>
                      </a:lnTo>
                      <a:lnTo>
                        <a:pt x="227" y="60"/>
                      </a:lnTo>
                      <a:lnTo>
                        <a:pt x="239" y="46"/>
                      </a:lnTo>
                      <a:lnTo>
                        <a:pt x="251" y="34"/>
                      </a:lnTo>
                      <a:lnTo>
                        <a:pt x="261" y="22"/>
                      </a:lnTo>
                      <a:lnTo>
                        <a:pt x="271" y="12"/>
                      </a:lnTo>
                      <a:lnTo>
                        <a:pt x="280" y="3"/>
                      </a:lnTo>
                      <a:lnTo>
                        <a:pt x="285" y="0"/>
                      </a:lnTo>
                      <a:lnTo>
                        <a:pt x="287" y="0"/>
                      </a:lnTo>
                      <a:close/>
                    </a:path>
                  </a:pathLst>
                </a:custGeom>
                <a:solidFill>
                  <a:srgbClr val="FF009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40" name="Freeform 106"/>
                <p:cNvSpPr>
                  <a:spLocks/>
                </p:cNvSpPr>
                <p:nvPr/>
              </p:nvSpPr>
              <p:spPr bwMode="auto">
                <a:xfrm>
                  <a:off x="3565" y="2338"/>
                  <a:ext cx="144" cy="82"/>
                </a:xfrm>
                <a:custGeom>
                  <a:avLst/>
                  <a:gdLst>
                    <a:gd name="T0" fmla="*/ 1 w 287"/>
                    <a:gd name="T1" fmla="*/ 0 h 162"/>
                    <a:gd name="T2" fmla="*/ 1 w 287"/>
                    <a:gd name="T3" fmla="*/ 1 h 162"/>
                    <a:gd name="T4" fmla="*/ 1 w 287"/>
                    <a:gd name="T5" fmla="*/ 1 h 162"/>
                    <a:gd name="T6" fmla="*/ 1 w 287"/>
                    <a:gd name="T7" fmla="*/ 1 h 162"/>
                    <a:gd name="T8" fmla="*/ 1 w 287"/>
                    <a:gd name="T9" fmla="*/ 1 h 162"/>
                    <a:gd name="T10" fmla="*/ 1 w 287"/>
                    <a:gd name="T11" fmla="*/ 1 h 162"/>
                    <a:gd name="T12" fmla="*/ 1 w 287"/>
                    <a:gd name="T13" fmla="*/ 1 h 162"/>
                    <a:gd name="T14" fmla="*/ 1 w 287"/>
                    <a:gd name="T15" fmla="*/ 1 h 162"/>
                    <a:gd name="T16" fmla="*/ 1 w 287"/>
                    <a:gd name="T17" fmla="*/ 1 h 162"/>
                    <a:gd name="T18" fmla="*/ 1 w 287"/>
                    <a:gd name="T19" fmla="*/ 1 h 162"/>
                    <a:gd name="T20" fmla="*/ 0 w 287"/>
                    <a:gd name="T21" fmla="*/ 1 h 162"/>
                    <a:gd name="T22" fmla="*/ 0 w 287"/>
                    <a:gd name="T23" fmla="*/ 1 h 162"/>
                    <a:gd name="T24" fmla="*/ 1 w 287"/>
                    <a:gd name="T25" fmla="*/ 1 h 162"/>
                    <a:gd name="T26" fmla="*/ 1 w 287"/>
                    <a:gd name="T27" fmla="*/ 1 h 162"/>
                    <a:gd name="T28" fmla="*/ 1 w 287"/>
                    <a:gd name="T29" fmla="*/ 1 h 162"/>
                    <a:gd name="T30" fmla="*/ 1 w 287"/>
                    <a:gd name="T31" fmla="*/ 1 h 162"/>
                    <a:gd name="T32" fmla="*/ 1 w 287"/>
                    <a:gd name="T33" fmla="*/ 1 h 162"/>
                    <a:gd name="T34" fmla="*/ 1 w 287"/>
                    <a:gd name="T35" fmla="*/ 1 h 162"/>
                    <a:gd name="T36" fmla="*/ 1 w 287"/>
                    <a:gd name="T37" fmla="*/ 1 h 162"/>
                    <a:gd name="T38" fmla="*/ 1 w 287"/>
                    <a:gd name="T39" fmla="*/ 1 h 162"/>
                    <a:gd name="T40" fmla="*/ 1 w 287"/>
                    <a:gd name="T41" fmla="*/ 1 h 162"/>
                    <a:gd name="T42" fmla="*/ 1 w 287"/>
                    <a:gd name="T43" fmla="*/ 1 h 162"/>
                    <a:gd name="T44" fmla="*/ 1 w 287"/>
                    <a:gd name="T45" fmla="*/ 1 h 162"/>
                    <a:gd name="T46" fmla="*/ 1 w 287"/>
                    <a:gd name="T47" fmla="*/ 1 h 162"/>
                    <a:gd name="T48" fmla="*/ 1 w 287"/>
                    <a:gd name="T49" fmla="*/ 1 h 162"/>
                    <a:gd name="T50" fmla="*/ 1 w 287"/>
                    <a:gd name="T51" fmla="*/ 1 h 162"/>
                    <a:gd name="T52" fmla="*/ 1 w 287"/>
                    <a:gd name="T53" fmla="*/ 1 h 162"/>
                    <a:gd name="T54" fmla="*/ 1 w 287"/>
                    <a:gd name="T55" fmla="*/ 1 h 162"/>
                    <a:gd name="T56" fmla="*/ 1 w 287"/>
                    <a:gd name="T57" fmla="*/ 1 h 162"/>
                    <a:gd name="T58" fmla="*/ 1 w 287"/>
                    <a:gd name="T59" fmla="*/ 1 h 162"/>
                    <a:gd name="T60" fmla="*/ 1 w 287"/>
                    <a:gd name="T61" fmla="*/ 1 h 162"/>
                    <a:gd name="T62" fmla="*/ 1 w 287"/>
                    <a:gd name="T63" fmla="*/ 0 h 162"/>
                    <a:gd name="T64" fmla="*/ 1 w 287"/>
                    <a:gd name="T65" fmla="*/ 0 h 162"/>
                    <a:gd name="T66" fmla="*/ 1 w 287"/>
                    <a:gd name="T67" fmla="*/ 0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7"/>
                    <a:gd name="T103" fmla="*/ 0 h 162"/>
                    <a:gd name="T104" fmla="*/ 287 w 287"/>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7" h="162">
                      <a:moveTo>
                        <a:pt x="287" y="0"/>
                      </a:moveTo>
                      <a:lnTo>
                        <a:pt x="282" y="14"/>
                      </a:lnTo>
                      <a:lnTo>
                        <a:pt x="271" y="31"/>
                      </a:lnTo>
                      <a:lnTo>
                        <a:pt x="254" y="55"/>
                      </a:lnTo>
                      <a:lnTo>
                        <a:pt x="232" y="79"/>
                      </a:lnTo>
                      <a:lnTo>
                        <a:pt x="202" y="103"/>
                      </a:lnTo>
                      <a:lnTo>
                        <a:pt x="170" y="126"/>
                      </a:lnTo>
                      <a:lnTo>
                        <a:pt x="133" y="145"/>
                      </a:lnTo>
                      <a:lnTo>
                        <a:pt x="92" y="157"/>
                      </a:lnTo>
                      <a:lnTo>
                        <a:pt x="47" y="162"/>
                      </a:lnTo>
                      <a:lnTo>
                        <a:pt x="0" y="157"/>
                      </a:lnTo>
                      <a:lnTo>
                        <a:pt x="4" y="157"/>
                      </a:lnTo>
                      <a:lnTo>
                        <a:pt x="11" y="157"/>
                      </a:lnTo>
                      <a:lnTo>
                        <a:pt x="23" y="157"/>
                      </a:lnTo>
                      <a:lnTo>
                        <a:pt x="37" y="155"/>
                      </a:lnTo>
                      <a:lnTo>
                        <a:pt x="57" y="152"/>
                      </a:lnTo>
                      <a:lnTo>
                        <a:pt x="78" y="147"/>
                      </a:lnTo>
                      <a:lnTo>
                        <a:pt x="104" y="138"/>
                      </a:lnTo>
                      <a:lnTo>
                        <a:pt x="132" y="126"/>
                      </a:lnTo>
                      <a:lnTo>
                        <a:pt x="163" y="110"/>
                      </a:lnTo>
                      <a:lnTo>
                        <a:pt x="194" y="90"/>
                      </a:lnTo>
                      <a:lnTo>
                        <a:pt x="202" y="83"/>
                      </a:lnTo>
                      <a:lnTo>
                        <a:pt x="214" y="72"/>
                      </a:lnTo>
                      <a:lnTo>
                        <a:pt x="227" y="60"/>
                      </a:lnTo>
                      <a:lnTo>
                        <a:pt x="239" y="46"/>
                      </a:lnTo>
                      <a:lnTo>
                        <a:pt x="251" y="34"/>
                      </a:lnTo>
                      <a:lnTo>
                        <a:pt x="261" y="22"/>
                      </a:lnTo>
                      <a:lnTo>
                        <a:pt x="271" y="12"/>
                      </a:lnTo>
                      <a:lnTo>
                        <a:pt x="280" y="3"/>
                      </a:lnTo>
                      <a:lnTo>
                        <a:pt x="285" y="0"/>
                      </a:lnTo>
                      <a:lnTo>
                        <a:pt x="287"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41" name="Freeform 107"/>
                <p:cNvSpPr>
                  <a:spLocks/>
                </p:cNvSpPr>
                <p:nvPr/>
              </p:nvSpPr>
              <p:spPr bwMode="auto">
                <a:xfrm>
                  <a:off x="3593" y="2410"/>
                  <a:ext cx="28" cy="95"/>
                </a:xfrm>
                <a:custGeom>
                  <a:avLst/>
                  <a:gdLst>
                    <a:gd name="T0" fmla="*/ 0 w 57"/>
                    <a:gd name="T1" fmla="*/ 1 h 190"/>
                    <a:gd name="T2" fmla="*/ 0 w 57"/>
                    <a:gd name="T3" fmla="*/ 1 h 190"/>
                    <a:gd name="T4" fmla="*/ 0 w 57"/>
                    <a:gd name="T5" fmla="*/ 1 h 190"/>
                    <a:gd name="T6" fmla="*/ 0 w 57"/>
                    <a:gd name="T7" fmla="*/ 1 h 190"/>
                    <a:gd name="T8" fmla="*/ 0 w 57"/>
                    <a:gd name="T9" fmla="*/ 1 h 190"/>
                    <a:gd name="T10" fmla="*/ 0 w 57"/>
                    <a:gd name="T11" fmla="*/ 1 h 190"/>
                    <a:gd name="T12" fmla="*/ 0 w 57"/>
                    <a:gd name="T13" fmla="*/ 1 h 190"/>
                    <a:gd name="T14" fmla="*/ 0 w 57"/>
                    <a:gd name="T15" fmla="*/ 1 h 190"/>
                    <a:gd name="T16" fmla="*/ 0 w 57"/>
                    <a:gd name="T17" fmla="*/ 1 h 190"/>
                    <a:gd name="T18" fmla="*/ 0 w 57"/>
                    <a:gd name="T19" fmla="*/ 1 h 190"/>
                    <a:gd name="T20" fmla="*/ 0 w 57"/>
                    <a:gd name="T21" fmla="*/ 1 h 190"/>
                    <a:gd name="T22" fmla="*/ 0 w 57"/>
                    <a:gd name="T23" fmla="*/ 1 h 190"/>
                    <a:gd name="T24" fmla="*/ 0 w 57"/>
                    <a:gd name="T25" fmla="*/ 1 h 190"/>
                    <a:gd name="T26" fmla="*/ 0 w 57"/>
                    <a:gd name="T27" fmla="*/ 1 h 190"/>
                    <a:gd name="T28" fmla="*/ 0 w 57"/>
                    <a:gd name="T29" fmla="*/ 1 h 190"/>
                    <a:gd name="T30" fmla="*/ 0 w 57"/>
                    <a:gd name="T31" fmla="*/ 1 h 190"/>
                    <a:gd name="T32" fmla="*/ 0 w 57"/>
                    <a:gd name="T33" fmla="*/ 1 h 190"/>
                    <a:gd name="T34" fmla="*/ 0 w 57"/>
                    <a:gd name="T35" fmla="*/ 1 h 190"/>
                    <a:gd name="T36" fmla="*/ 0 w 57"/>
                    <a:gd name="T37" fmla="*/ 1 h 190"/>
                    <a:gd name="T38" fmla="*/ 0 w 57"/>
                    <a:gd name="T39" fmla="*/ 1 h 190"/>
                    <a:gd name="T40" fmla="*/ 0 w 57"/>
                    <a:gd name="T41" fmla="*/ 1 h 190"/>
                    <a:gd name="T42" fmla="*/ 0 w 57"/>
                    <a:gd name="T43" fmla="*/ 1 h 190"/>
                    <a:gd name="T44" fmla="*/ 0 w 57"/>
                    <a:gd name="T45" fmla="*/ 1 h 190"/>
                    <a:gd name="T46" fmla="*/ 0 w 57"/>
                    <a:gd name="T47" fmla="*/ 1 h 190"/>
                    <a:gd name="T48" fmla="*/ 0 w 57"/>
                    <a:gd name="T49" fmla="*/ 1 h 190"/>
                    <a:gd name="T50" fmla="*/ 0 w 57"/>
                    <a:gd name="T51" fmla="*/ 1 h 190"/>
                    <a:gd name="T52" fmla="*/ 0 w 57"/>
                    <a:gd name="T53" fmla="*/ 1 h 190"/>
                    <a:gd name="T54" fmla="*/ 0 w 57"/>
                    <a:gd name="T55" fmla="*/ 1 h 190"/>
                    <a:gd name="T56" fmla="*/ 0 w 57"/>
                    <a:gd name="T57" fmla="*/ 1 h 190"/>
                    <a:gd name="T58" fmla="*/ 0 w 57"/>
                    <a:gd name="T59" fmla="*/ 1 h 190"/>
                    <a:gd name="T60" fmla="*/ 0 w 57"/>
                    <a:gd name="T61" fmla="*/ 1 h 190"/>
                    <a:gd name="T62" fmla="*/ 0 w 57"/>
                    <a:gd name="T63" fmla="*/ 1 h 190"/>
                    <a:gd name="T64" fmla="*/ 0 w 57"/>
                    <a:gd name="T65" fmla="*/ 1 h 190"/>
                    <a:gd name="T66" fmla="*/ 0 w 57"/>
                    <a:gd name="T67" fmla="*/ 1 h 190"/>
                    <a:gd name="T68" fmla="*/ 0 w 57"/>
                    <a:gd name="T69" fmla="*/ 1 h 190"/>
                    <a:gd name="T70" fmla="*/ 0 w 57"/>
                    <a:gd name="T71" fmla="*/ 1 h 190"/>
                    <a:gd name="T72" fmla="*/ 0 w 57"/>
                    <a:gd name="T73" fmla="*/ 1 h 190"/>
                    <a:gd name="T74" fmla="*/ 0 w 57"/>
                    <a:gd name="T75" fmla="*/ 1 h 190"/>
                    <a:gd name="T76" fmla="*/ 0 w 57"/>
                    <a:gd name="T77" fmla="*/ 1 h 190"/>
                    <a:gd name="T78" fmla="*/ 0 w 57"/>
                    <a:gd name="T79" fmla="*/ 1 h 190"/>
                    <a:gd name="T80" fmla="*/ 0 w 57"/>
                    <a:gd name="T81" fmla="*/ 1 h 190"/>
                    <a:gd name="T82" fmla="*/ 0 w 57"/>
                    <a:gd name="T83" fmla="*/ 1 h 190"/>
                    <a:gd name="T84" fmla="*/ 0 w 57"/>
                    <a:gd name="T85" fmla="*/ 1 h 190"/>
                    <a:gd name="T86" fmla="*/ 0 w 57"/>
                    <a:gd name="T87" fmla="*/ 1 h 190"/>
                    <a:gd name="T88" fmla="*/ 0 w 57"/>
                    <a:gd name="T89" fmla="*/ 1 h 190"/>
                    <a:gd name="T90" fmla="*/ 0 w 57"/>
                    <a:gd name="T91" fmla="*/ 1 h 190"/>
                    <a:gd name="T92" fmla="*/ 0 w 57"/>
                    <a:gd name="T93" fmla="*/ 1 h 190"/>
                    <a:gd name="T94" fmla="*/ 0 w 57"/>
                    <a:gd name="T95" fmla="*/ 1 h 190"/>
                    <a:gd name="T96" fmla="*/ 0 w 57"/>
                    <a:gd name="T97" fmla="*/ 1 h 190"/>
                    <a:gd name="T98" fmla="*/ 0 w 57"/>
                    <a:gd name="T99" fmla="*/ 1 h 190"/>
                    <a:gd name="T100" fmla="*/ 0 w 57"/>
                    <a:gd name="T101" fmla="*/ 1 h 190"/>
                    <a:gd name="T102" fmla="*/ 0 w 57"/>
                    <a:gd name="T103" fmla="*/ 1 h 190"/>
                    <a:gd name="T104" fmla="*/ 0 w 57"/>
                    <a:gd name="T105" fmla="*/ 1 h 190"/>
                    <a:gd name="T106" fmla="*/ 0 w 57"/>
                    <a:gd name="T107" fmla="*/ 1 h 190"/>
                    <a:gd name="T108" fmla="*/ 0 w 57"/>
                    <a:gd name="T109" fmla="*/ 1 h 190"/>
                    <a:gd name="T110" fmla="*/ 0 w 57"/>
                    <a:gd name="T111" fmla="*/ 0 h 190"/>
                    <a:gd name="T112" fmla="*/ 0 w 57"/>
                    <a:gd name="T113" fmla="*/ 1 h 190"/>
                    <a:gd name="T114" fmla="*/ 0 w 57"/>
                    <a:gd name="T115" fmla="*/ 1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
                    <a:gd name="T175" fmla="*/ 0 h 190"/>
                    <a:gd name="T176" fmla="*/ 57 w 57"/>
                    <a:gd name="T177" fmla="*/ 190 h 1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 h="190">
                      <a:moveTo>
                        <a:pt x="5" y="14"/>
                      </a:moveTo>
                      <a:lnTo>
                        <a:pt x="6" y="16"/>
                      </a:lnTo>
                      <a:lnTo>
                        <a:pt x="8" y="17"/>
                      </a:lnTo>
                      <a:lnTo>
                        <a:pt x="8" y="21"/>
                      </a:lnTo>
                      <a:lnTo>
                        <a:pt x="10" y="23"/>
                      </a:lnTo>
                      <a:lnTo>
                        <a:pt x="12" y="24"/>
                      </a:lnTo>
                      <a:lnTo>
                        <a:pt x="13" y="26"/>
                      </a:lnTo>
                      <a:lnTo>
                        <a:pt x="15" y="28"/>
                      </a:lnTo>
                      <a:lnTo>
                        <a:pt x="17" y="30"/>
                      </a:lnTo>
                      <a:lnTo>
                        <a:pt x="19" y="31"/>
                      </a:lnTo>
                      <a:lnTo>
                        <a:pt x="19" y="35"/>
                      </a:lnTo>
                      <a:lnTo>
                        <a:pt x="20" y="35"/>
                      </a:lnTo>
                      <a:lnTo>
                        <a:pt x="20" y="36"/>
                      </a:lnTo>
                      <a:lnTo>
                        <a:pt x="22" y="36"/>
                      </a:lnTo>
                      <a:lnTo>
                        <a:pt x="22" y="38"/>
                      </a:lnTo>
                      <a:lnTo>
                        <a:pt x="24" y="38"/>
                      </a:lnTo>
                      <a:lnTo>
                        <a:pt x="25" y="40"/>
                      </a:lnTo>
                      <a:lnTo>
                        <a:pt x="27" y="40"/>
                      </a:lnTo>
                      <a:lnTo>
                        <a:pt x="27" y="42"/>
                      </a:lnTo>
                      <a:lnTo>
                        <a:pt x="27" y="43"/>
                      </a:lnTo>
                      <a:lnTo>
                        <a:pt x="27" y="45"/>
                      </a:lnTo>
                      <a:lnTo>
                        <a:pt x="27" y="47"/>
                      </a:lnTo>
                      <a:lnTo>
                        <a:pt x="25" y="49"/>
                      </a:lnTo>
                      <a:lnTo>
                        <a:pt x="25" y="50"/>
                      </a:lnTo>
                      <a:lnTo>
                        <a:pt x="25" y="52"/>
                      </a:lnTo>
                      <a:lnTo>
                        <a:pt x="25" y="54"/>
                      </a:lnTo>
                      <a:lnTo>
                        <a:pt x="27" y="57"/>
                      </a:lnTo>
                      <a:lnTo>
                        <a:pt x="27" y="59"/>
                      </a:lnTo>
                      <a:lnTo>
                        <a:pt x="27" y="62"/>
                      </a:lnTo>
                      <a:lnTo>
                        <a:pt x="27" y="64"/>
                      </a:lnTo>
                      <a:lnTo>
                        <a:pt x="27" y="68"/>
                      </a:lnTo>
                      <a:lnTo>
                        <a:pt x="27" y="69"/>
                      </a:lnTo>
                      <a:lnTo>
                        <a:pt x="27" y="73"/>
                      </a:lnTo>
                      <a:lnTo>
                        <a:pt x="25" y="74"/>
                      </a:lnTo>
                      <a:lnTo>
                        <a:pt x="27" y="76"/>
                      </a:lnTo>
                      <a:lnTo>
                        <a:pt x="27" y="78"/>
                      </a:lnTo>
                      <a:lnTo>
                        <a:pt x="25" y="80"/>
                      </a:lnTo>
                      <a:lnTo>
                        <a:pt x="25" y="81"/>
                      </a:lnTo>
                      <a:lnTo>
                        <a:pt x="25" y="83"/>
                      </a:lnTo>
                      <a:lnTo>
                        <a:pt x="24" y="85"/>
                      </a:lnTo>
                      <a:lnTo>
                        <a:pt x="24" y="87"/>
                      </a:lnTo>
                      <a:lnTo>
                        <a:pt x="24" y="88"/>
                      </a:lnTo>
                      <a:lnTo>
                        <a:pt x="22" y="90"/>
                      </a:lnTo>
                      <a:lnTo>
                        <a:pt x="22" y="92"/>
                      </a:lnTo>
                      <a:lnTo>
                        <a:pt x="22" y="95"/>
                      </a:lnTo>
                      <a:lnTo>
                        <a:pt x="22" y="97"/>
                      </a:lnTo>
                      <a:lnTo>
                        <a:pt x="22" y="99"/>
                      </a:lnTo>
                      <a:lnTo>
                        <a:pt x="22" y="100"/>
                      </a:lnTo>
                      <a:lnTo>
                        <a:pt x="22" y="102"/>
                      </a:lnTo>
                      <a:lnTo>
                        <a:pt x="24" y="104"/>
                      </a:lnTo>
                      <a:lnTo>
                        <a:pt x="24" y="106"/>
                      </a:lnTo>
                      <a:lnTo>
                        <a:pt x="24" y="107"/>
                      </a:lnTo>
                      <a:lnTo>
                        <a:pt x="27" y="126"/>
                      </a:lnTo>
                      <a:lnTo>
                        <a:pt x="24" y="145"/>
                      </a:lnTo>
                      <a:lnTo>
                        <a:pt x="24" y="147"/>
                      </a:lnTo>
                      <a:lnTo>
                        <a:pt x="24" y="150"/>
                      </a:lnTo>
                      <a:lnTo>
                        <a:pt x="24" y="152"/>
                      </a:lnTo>
                      <a:lnTo>
                        <a:pt x="22" y="154"/>
                      </a:lnTo>
                      <a:lnTo>
                        <a:pt x="22" y="156"/>
                      </a:lnTo>
                      <a:lnTo>
                        <a:pt x="20" y="159"/>
                      </a:lnTo>
                      <a:lnTo>
                        <a:pt x="19" y="161"/>
                      </a:lnTo>
                      <a:lnTo>
                        <a:pt x="19" y="163"/>
                      </a:lnTo>
                      <a:lnTo>
                        <a:pt x="17" y="164"/>
                      </a:lnTo>
                      <a:lnTo>
                        <a:pt x="17" y="166"/>
                      </a:lnTo>
                      <a:lnTo>
                        <a:pt x="17" y="168"/>
                      </a:lnTo>
                      <a:lnTo>
                        <a:pt x="15" y="171"/>
                      </a:lnTo>
                      <a:lnTo>
                        <a:pt x="13" y="173"/>
                      </a:lnTo>
                      <a:lnTo>
                        <a:pt x="12" y="175"/>
                      </a:lnTo>
                      <a:lnTo>
                        <a:pt x="8" y="176"/>
                      </a:lnTo>
                      <a:lnTo>
                        <a:pt x="6" y="178"/>
                      </a:lnTo>
                      <a:lnTo>
                        <a:pt x="3" y="182"/>
                      </a:lnTo>
                      <a:lnTo>
                        <a:pt x="1" y="183"/>
                      </a:lnTo>
                      <a:lnTo>
                        <a:pt x="0" y="185"/>
                      </a:lnTo>
                      <a:lnTo>
                        <a:pt x="0" y="188"/>
                      </a:lnTo>
                      <a:lnTo>
                        <a:pt x="1" y="188"/>
                      </a:lnTo>
                      <a:lnTo>
                        <a:pt x="3" y="188"/>
                      </a:lnTo>
                      <a:lnTo>
                        <a:pt x="3" y="187"/>
                      </a:lnTo>
                      <a:lnTo>
                        <a:pt x="5" y="187"/>
                      </a:lnTo>
                      <a:lnTo>
                        <a:pt x="6" y="187"/>
                      </a:lnTo>
                      <a:lnTo>
                        <a:pt x="6" y="188"/>
                      </a:lnTo>
                      <a:lnTo>
                        <a:pt x="10" y="190"/>
                      </a:lnTo>
                      <a:lnTo>
                        <a:pt x="10" y="187"/>
                      </a:lnTo>
                      <a:lnTo>
                        <a:pt x="12" y="183"/>
                      </a:lnTo>
                      <a:lnTo>
                        <a:pt x="13" y="182"/>
                      </a:lnTo>
                      <a:lnTo>
                        <a:pt x="15" y="180"/>
                      </a:lnTo>
                      <a:lnTo>
                        <a:pt x="19" y="178"/>
                      </a:lnTo>
                      <a:lnTo>
                        <a:pt x="20" y="175"/>
                      </a:lnTo>
                      <a:lnTo>
                        <a:pt x="24" y="173"/>
                      </a:lnTo>
                      <a:lnTo>
                        <a:pt x="25" y="171"/>
                      </a:lnTo>
                      <a:lnTo>
                        <a:pt x="27" y="168"/>
                      </a:lnTo>
                      <a:lnTo>
                        <a:pt x="27" y="166"/>
                      </a:lnTo>
                      <a:lnTo>
                        <a:pt x="27" y="163"/>
                      </a:lnTo>
                      <a:lnTo>
                        <a:pt x="29" y="159"/>
                      </a:lnTo>
                      <a:lnTo>
                        <a:pt x="29" y="157"/>
                      </a:lnTo>
                      <a:lnTo>
                        <a:pt x="31" y="154"/>
                      </a:lnTo>
                      <a:lnTo>
                        <a:pt x="31" y="150"/>
                      </a:lnTo>
                      <a:lnTo>
                        <a:pt x="32" y="149"/>
                      </a:lnTo>
                      <a:lnTo>
                        <a:pt x="34" y="145"/>
                      </a:lnTo>
                      <a:lnTo>
                        <a:pt x="34" y="142"/>
                      </a:lnTo>
                      <a:lnTo>
                        <a:pt x="36" y="140"/>
                      </a:lnTo>
                      <a:lnTo>
                        <a:pt x="36" y="137"/>
                      </a:lnTo>
                      <a:lnTo>
                        <a:pt x="36" y="135"/>
                      </a:lnTo>
                      <a:lnTo>
                        <a:pt x="36" y="133"/>
                      </a:lnTo>
                      <a:lnTo>
                        <a:pt x="36" y="130"/>
                      </a:lnTo>
                      <a:lnTo>
                        <a:pt x="38" y="128"/>
                      </a:lnTo>
                      <a:lnTo>
                        <a:pt x="38" y="126"/>
                      </a:lnTo>
                      <a:lnTo>
                        <a:pt x="38" y="125"/>
                      </a:lnTo>
                      <a:lnTo>
                        <a:pt x="39" y="121"/>
                      </a:lnTo>
                      <a:lnTo>
                        <a:pt x="39" y="119"/>
                      </a:lnTo>
                      <a:lnTo>
                        <a:pt x="39" y="118"/>
                      </a:lnTo>
                      <a:lnTo>
                        <a:pt x="39" y="116"/>
                      </a:lnTo>
                      <a:lnTo>
                        <a:pt x="39" y="114"/>
                      </a:lnTo>
                      <a:lnTo>
                        <a:pt x="38" y="112"/>
                      </a:lnTo>
                      <a:lnTo>
                        <a:pt x="38" y="111"/>
                      </a:lnTo>
                      <a:lnTo>
                        <a:pt x="36" y="109"/>
                      </a:lnTo>
                      <a:lnTo>
                        <a:pt x="36" y="107"/>
                      </a:lnTo>
                      <a:lnTo>
                        <a:pt x="34" y="106"/>
                      </a:lnTo>
                      <a:lnTo>
                        <a:pt x="34" y="104"/>
                      </a:lnTo>
                      <a:lnTo>
                        <a:pt x="32" y="102"/>
                      </a:lnTo>
                      <a:lnTo>
                        <a:pt x="32" y="100"/>
                      </a:lnTo>
                      <a:lnTo>
                        <a:pt x="32" y="99"/>
                      </a:lnTo>
                      <a:lnTo>
                        <a:pt x="32" y="97"/>
                      </a:lnTo>
                      <a:lnTo>
                        <a:pt x="32" y="95"/>
                      </a:lnTo>
                      <a:lnTo>
                        <a:pt x="32" y="93"/>
                      </a:lnTo>
                      <a:lnTo>
                        <a:pt x="34" y="93"/>
                      </a:lnTo>
                      <a:lnTo>
                        <a:pt x="34" y="92"/>
                      </a:lnTo>
                      <a:lnTo>
                        <a:pt x="36" y="90"/>
                      </a:lnTo>
                      <a:lnTo>
                        <a:pt x="36" y="88"/>
                      </a:lnTo>
                      <a:lnTo>
                        <a:pt x="36" y="87"/>
                      </a:lnTo>
                      <a:lnTo>
                        <a:pt x="38" y="87"/>
                      </a:lnTo>
                      <a:lnTo>
                        <a:pt x="38" y="85"/>
                      </a:lnTo>
                      <a:lnTo>
                        <a:pt x="38" y="83"/>
                      </a:lnTo>
                      <a:lnTo>
                        <a:pt x="38" y="81"/>
                      </a:lnTo>
                      <a:lnTo>
                        <a:pt x="39" y="80"/>
                      </a:lnTo>
                      <a:lnTo>
                        <a:pt x="39" y="78"/>
                      </a:lnTo>
                      <a:lnTo>
                        <a:pt x="39" y="74"/>
                      </a:lnTo>
                      <a:lnTo>
                        <a:pt x="39" y="73"/>
                      </a:lnTo>
                      <a:lnTo>
                        <a:pt x="39" y="71"/>
                      </a:lnTo>
                      <a:lnTo>
                        <a:pt x="39" y="69"/>
                      </a:lnTo>
                      <a:lnTo>
                        <a:pt x="39" y="68"/>
                      </a:lnTo>
                      <a:lnTo>
                        <a:pt x="38" y="68"/>
                      </a:lnTo>
                      <a:lnTo>
                        <a:pt x="38" y="66"/>
                      </a:lnTo>
                      <a:lnTo>
                        <a:pt x="38" y="64"/>
                      </a:lnTo>
                      <a:lnTo>
                        <a:pt x="39" y="64"/>
                      </a:lnTo>
                      <a:lnTo>
                        <a:pt x="39" y="62"/>
                      </a:lnTo>
                      <a:lnTo>
                        <a:pt x="39" y="61"/>
                      </a:lnTo>
                      <a:lnTo>
                        <a:pt x="41" y="61"/>
                      </a:lnTo>
                      <a:lnTo>
                        <a:pt x="41" y="59"/>
                      </a:lnTo>
                      <a:lnTo>
                        <a:pt x="41" y="57"/>
                      </a:lnTo>
                      <a:lnTo>
                        <a:pt x="41" y="55"/>
                      </a:lnTo>
                      <a:lnTo>
                        <a:pt x="41" y="54"/>
                      </a:lnTo>
                      <a:lnTo>
                        <a:pt x="39" y="52"/>
                      </a:lnTo>
                      <a:lnTo>
                        <a:pt x="39" y="50"/>
                      </a:lnTo>
                      <a:lnTo>
                        <a:pt x="39" y="49"/>
                      </a:lnTo>
                      <a:lnTo>
                        <a:pt x="38" y="47"/>
                      </a:lnTo>
                      <a:lnTo>
                        <a:pt x="38" y="45"/>
                      </a:lnTo>
                      <a:lnTo>
                        <a:pt x="38" y="43"/>
                      </a:lnTo>
                      <a:lnTo>
                        <a:pt x="39" y="43"/>
                      </a:lnTo>
                      <a:lnTo>
                        <a:pt x="39" y="42"/>
                      </a:lnTo>
                      <a:lnTo>
                        <a:pt x="39" y="40"/>
                      </a:lnTo>
                      <a:lnTo>
                        <a:pt x="39" y="38"/>
                      </a:lnTo>
                      <a:lnTo>
                        <a:pt x="39" y="36"/>
                      </a:lnTo>
                      <a:lnTo>
                        <a:pt x="39" y="35"/>
                      </a:lnTo>
                      <a:lnTo>
                        <a:pt x="38" y="33"/>
                      </a:lnTo>
                      <a:lnTo>
                        <a:pt x="38" y="31"/>
                      </a:lnTo>
                      <a:lnTo>
                        <a:pt x="36" y="31"/>
                      </a:lnTo>
                      <a:lnTo>
                        <a:pt x="36" y="30"/>
                      </a:lnTo>
                      <a:lnTo>
                        <a:pt x="34" y="28"/>
                      </a:lnTo>
                      <a:lnTo>
                        <a:pt x="34" y="26"/>
                      </a:lnTo>
                      <a:lnTo>
                        <a:pt x="34" y="23"/>
                      </a:lnTo>
                      <a:lnTo>
                        <a:pt x="36" y="21"/>
                      </a:lnTo>
                      <a:lnTo>
                        <a:pt x="38" y="17"/>
                      </a:lnTo>
                      <a:lnTo>
                        <a:pt x="39" y="16"/>
                      </a:lnTo>
                      <a:lnTo>
                        <a:pt x="43" y="12"/>
                      </a:lnTo>
                      <a:lnTo>
                        <a:pt x="44" y="10"/>
                      </a:lnTo>
                      <a:lnTo>
                        <a:pt x="46" y="7"/>
                      </a:lnTo>
                      <a:lnTo>
                        <a:pt x="50" y="5"/>
                      </a:lnTo>
                      <a:lnTo>
                        <a:pt x="51" y="2"/>
                      </a:lnTo>
                      <a:lnTo>
                        <a:pt x="51" y="0"/>
                      </a:lnTo>
                      <a:lnTo>
                        <a:pt x="55" y="0"/>
                      </a:lnTo>
                      <a:lnTo>
                        <a:pt x="57" y="0"/>
                      </a:lnTo>
                      <a:lnTo>
                        <a:pt x="53" y="0"/>
                      </a:lnTo>
                      <a:lnTo>
                        <a:pt x="48" y="2"/>
                      </a:lnTo>
                      <a:lnTo>
                        <a:pt x="41" y="5"/>
                      </a:lnTo>
                      <a:lnTo>
                        <a:pt x="32" y="7"/>
                      </a:lnTo>
                      <a:lnTo>
                        <a:pt x="24" y="9"/>
                      </a:lnTo>
                      <a:lnTo>
                        <a:pt x="17" y="12"/>
                      </a:lnTo>
                      <a:lnTo>
                        <a:pt x="10" y="12"/>
                      </a:lnTo>
                      <a:lnTo>
                        <a:pt x="5" y="14"/>
                      </a:lnTo>
                      <a:close/>
                    </a:path>
                  </a:pathLst>
                </a:custGeom>
                <a:solidFill>
                  <a:srgbClr val="FF009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42" name="Freeform 108"/>
                <p:cNvSpPr>
                  <a:spLocks/>
                </p:cNvSpPr>
                <p:nvPr/>
              </p:nvSpPr>
              <p:spPr bwMode="auto">
                <a:xfrm>
                  <a:off x="3593" y="2410"/>
                  <a:ext cx="28" cy="95"/>
                </a:xfrm>
                <a:custGeom>
                  <a:avLst/>
                  <a:gdLst>
                    <a:gd name="T0" fmla="*/ 0 w 57"/>
                    <a:gd name="T1" fmla="*/ 1 h 190"/>
                    <a:gd name="T2" fmla="*/ 0 w 57"/>
                    <a:gd name="T3" fmla="*/ 1 h 190"/>
                    <a:gd name="T4" fmla="*/ 0 w 57"/>
                    <a:gd name="T5" fmla="*/ 1 h 190"/>
                    <a:gd name="T6" fmla="*/ 0 w 57"/>
                    <a:gd name="T7" fmla="*/ 1 h 190"/>
                    <a:gd name="T8" fmla="*/ 0 w 57"/>
                    <a:gd name="T9" fmla="*/ 1 h 190"/>
                    <a:gd name="T10" fmla="*/ 0 w 57"/>
                    <a:gd name="T11" fmla="*/ 1 h 190"/>
                    <a:gd name="T12" fmla="*/ 0 w 57"/>
                    <a:gd name="T13" fmla="*/ 1 h 190"/>
                    <a:gd name="T14" fmla="*/ 0 w 57"/>
                    <a:gd name="T15" fmla="*/ 1 h 190"/>
                    <a:gd name="T16" fmla="*/ 0 w 57"/>
                    <a:gd name="T17" fmla="*/ 1 h 190"/>
                    <a:gd name="T18" fmla="*/ 0 w 57"/>
                    <a:gd name="T19" fmla="*/ 1 h 190"/>
                    <a:gd name="T20" fmla="*/ 0 w 57"/>
                    <a:gd name="T21" fmla="*/ 1 h 190"/>
                    <a:gd name="T22" fmla="*/ 0 w 57"/>
                    <a:gd name="T23" fmla="*/ 1 h 190"/>
                    <a:gd name="T24" fmla="*/ 0 w 57"/>
                    <a:gd name="T25" fmla="*/ 1 h 190"/>
                    <a:gd name="T26" fmla="*/ 0 w 57"/>
                    <a:gd name="T27" fmla="*/ 1 h 190"/>
                    <a:gd name="T28" fmla="*/ 0 w 57"/>
                    <a:gd name="T29" fmla="*/ 1 h 190"/>
                    <a:gd name="T30" fmla="*/ 0 w 57"/>
                    <a:gd name="T31" fmla="*/ 1 h 190"/>
                    <a:gd name="T32" fmla="*/ 0 w 57"/>
                    <a:gd name="T33" fmla="*/ 1 h 190"/>
                    <a:gd name="T34" fmla="*/ 0 w 57"/>
                    <a:gd name="T35" fmla="*/ 1 h 190"/>
                    <a:gd name="T36" fmla="*/ 0 w 57"/>
                    <a:gd name="T37" fmla="*/ 1 h 190"/>
                    <a:gd name="T38" fmla="*/ 0 w 57"/>
                    <a:gd name="T39" fmla="*/ 1 h 190"/>
                    <a:gd name="T40" fmla="*/ 0 w 57"/>
                    <a:gd name="T41" fmla="*/ 1 h 190"/>
                    <a:gd name="T42" fmla="*/ 0 w 57"/>
                    <a:gd name="T43" fmla="*/ 1 h 190"/>
                    <a:gd name="T44" fmla="*/ 0 w 57"/>
                    <a:gd name="T45" fmla="*/ 1 h 190"/>
                    <a:gd name="T46" fmla="*/ 0 w 57"/>
                    <a:gd name="T47" fmla="*/ 1 h 190"/>
                    <a:gd name="T48" fmla="*/ 0 w 57"/>
                    <a:gd name="T49" fmla="*/ 1 h 190"/>
                    <a:gd name="T50" fmla="*/ 0 w 57"/>
                    <a:gd name="T51" fmla="*/ 1 h 190"/>
                    <a:gd name="T52" fmla="*/ 0 w 57"/>
                    <a:gd name="T53" fmla="*/ 1 h 190"/>
                    <a:gd name="T54" fmla="*/ 0 w 57"/>
                    <a:gd name="T55" fmla="*/ 1 h 190"/>
                    <a:gd name="T56" fmla="*/ 0 w 57"/>
                    <a:gd name="T57" fmla="*/ 1 h 190"/>
                    <a:gd name="T58" fmla="*/ 0 w 57"/>
                    <a:gd name="T59" fmla="*/ 1 h 190"/>
                    <a:gd name="T60" fmla="*/ 0 w 57"/>
                    <a:gd name="T61" fmla="*/ 1 h 190"/>
                    <a:gd name="T62" fmla="*/ 0 w 57"/>
                    <a:gd name="T63" fmla="*/ 1 h 190"/>
                    <a:gd name="T64" fmla="*/ 0 w 57"/>
                    <a:gd name="T65" fmla="*/ 1 h 190"/>
                    <a:gd name="T66" fmla="*/ 0 w 57"/>
                    <a:gd name="T67" fmla="*/ 1 h 190"/>
                    <a:gd name="T68" fmla="*/ 0 w 57"/>
                    <a:gd name="T69" fmla="*/ 1 h 190"/>
                    <a:gd name="T70" fmla="*/ 0 w 57"/>
                    <a:gd name="T71" fmla="*/ 1 h 190"/>
                    <a:gd name="T72" fmla="*/ 0 w 57"/>
                    <a:gd name="T73" fmla="*/ 1 h 190"/>
                    <a:gd name="T74" fmla="*/ 0 w 57"/>
                    <a:gd name="T75" fmla="*/ 1 h 190"/>
                    <a:gd name="T76" fmla="*/ 0 w 57"/>
                    <a:gd name="T77" fmla="*/ 1 h 190"/>
                    <a:gd name="T78" fmla="*/ 0 w 57"/>
                    <a:gd name="T79" fmla="*/ 1 h 190"/>
                    <a:gd name="T80" fmla="*/ 0 w 57"/>
                    <a:gd name="T81" fmla="*/ 1 h 190"/>
                    <a:gd name="T82" fmla="*/ 0 w 57"/>
                    <a:gd name="T83" fmla="*/ 1 h 190"/>
                    <a:gd name="T84" fmla="*/ 0 w 57"/>
                    <a:gd name="T85" fmla="*/ 1 h 190"/>
                    <a:gd name="T86" fmla="*/ 0 w 57"/>
                    <a:gd name="T87" fmla="*/ 1 h 190"/>
                    <a:gd name="T88" fmla="*/ 0 w 57"/>
                    <a:gd name="T89" fmla="*/ 1 h 190"/>
                    <a:gd name="T90" fmla="*/ 0 w 57"/>
                    <a:gd name="T91" fmla="*/ 1 h 190"/>
                    <a:gd name="T92" fmla="*/ 0 w 57"/>
                    <a:gd name="T93" fmla="*/ 1 h 190"/>
                    <a:gd name="T94" fmla="*/ 0 w 57"/>
                    <a:gd name="T95" fmla="*/ 1 h 190"/>
                    <a:gd name="T96" fmla="*/ 0 w 57"/>
                    <a:gd name="T97" fmla="*/ 1 h 190"/>
                    <a:gd name="T98" fmla="*/ 0 w 57"/>
                    <a:gd name="T99" fmla="*/ 1 h 190"/>
                    <a:gd name="T100" fmla="*/ 0 w 57"/>
                    <a:gd name="T101" fmla="*/ 1 h 190"/>
                    <a:gd name="T102" fmla="*/ 0 w 57"/>
                    <a:gd name="T103" fmla="*/ 1 h 190"/>
                    <a:gd name="T104" fmla="*/ 0 w 57"/>
                    <a:gd name="T105" fmla="*/ 1 h 190"/>
                    <a:gd name="T106" fmla="*/ 0 w 57"/>
                    <a:gd name="T107" fmla="*/ 1 h 190"/>
                    <a:gd name="T108" fmla="*/ 0 w 57"/>
                    <a:gd name="T109" fmla="*/ 1 h 190"/>
                    <a:gd name="T110" fmla="*/ 0 w 57"/>
                    <a:gd name="T111" fmla="*/ 0 h 190"/>
                    <a:gd name="T112" fmla="*/ 0 w 57"/>
                    <a:gd name="T113" fmla="*/ 1 h 190"/>
                    <a:gd name="T114" fmla="*/ 0 w 57"/>
                    <a:gd name="T115" fmla="*/ 1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
                    <a:gd name="T175" fmla="*/ 0 h 190"/>
                    <a:gd name="T176" fmla="*/ 57 w 57"/>
                    <a:gd name="T177" fmla="*/ 190 h 1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 h="190">
                      <a:moveTo>
                        <a:pt x="5" y="14"/>
                      </a:moveTo>
                      <a:lnTo>
                        <a:pt x="6" y="16"/>
                      </a:lnTo>
                      <a:lnTo>
                        <a:pt x="8" y="17"/>
                      </a:lnTo>
                      <a:lnTo>
                        <a:pt x="8" y="21"/>
                      </a:lnTo>
                      <a:lnTo>
                        <a:pt x="10" y="23"/>
                      </a:lnTo>
                      <a:lnTo>
                        <a:pt x="12" y="24"/>
                      </a:lnTo>
                      <a:lnTo>
                        <a:pt x="13" y="26"/>
                      </a:lnTo>
                      <a:lnTo>
                        <a:pt x="15" y="28"/>
                      </a:lnTo>
                      <a:lnTo>
                        <a:pt x="17" y="30"/>
                      </a:lnTo>
                      <a:lnTo>
                        <a:pt x="19" y="31"/>
                      </a:lnTo>
                      <a:lnTo>
                        <a:pt x="19" y="35"/>
                      </a:lnTo>
                      <a:lnTo>
                        <a:pt x="20" y="35"/>
                      </a:lnTo>
                      <a:lnTo>
                        <a:pt x="20" y="36"/>
                      </a:lnTo>
                      <a:lnTo>
                        <a:pt x="22" y="36"/>
                      </a:lnTo>
                      <a:lnTo>
                        <a:pt x="22" y="38"/>
                      </a:lnTo>
                      <a:lnTo>
                        <a:pt x="24" y="38"/>
                      </a:lnTo>
                      <a:lnTo>
                        <a:pt x="25" y="40"/>
                      </a:lnTo>
                      <a:lnTo>
                        <a:pt x="27" y="40"/>
                      </a:lnTo>
                      <a:lnTo>
                        <a:pt x="27" y="42"/>
                      </a:lnTo>
                      <a:lnTo>
                        <a:pt x="27" y="43"/>
                      </a:lnTo>
                      <a:lnTo>
                        <a:pt x="27" y="45"/>
                      </a:lnTo>
                      <a:lnTo>
                        <a:pt x="27" y="47"/>
                      </a:lnTo>
                      <a:lnTo>
                        <a:pt x="25" y="49"/>
                      </a:lnTo>
                      <a:lnTo>
                        <a:pt x="25" y="50"/>
                      </a:lnTo>
                      <a:lnTo>
                        <a:pt x="25" y="52"/>
                      </a:lnTo>
                      <a:lnTo>
                        <a:pt x="25" y="54"/>
                      </a:lnTo>
                      <a:lnTo>
                        <a:pt x="27" y="57"/>
                      </a:lnTo>
                      <a:lnTo>
                        <a:pt x="27" y="59"/>
                      </a:lnTo>
                      <a:lnTo>
                        <a:pt x="27" y="62"/>
                      </a:lnTo>
                      <a:lnTo>
                        <a:pt x="27" y="64"/>
                      </a:lnTo>
                      <a:lnTo>
                        <a:pt x="27" y="68"/>
                      </a:lnTo>
                      <a:lnTo>
                        <a:pt x="27" y="69"/>
                      </a:lnTo>
                      <a:lnTo>
                        <a:pt x="27" y="73"/>
                      </a:lnTo>
                      <a:lnTo>
                        <a:pt x="25" y="74"/>
                      </a:lnTo>
                      <a:lnTo>
                        <a:pt x="27" y="76"/>
                      </a:lnTo>
                      <a:lnTo>
                        <a:pt x="27" y="78"/>
                      </a:lnTo>
                      <a:lnTo>
                        <a:pt x="25" y="80"/>
                      </a:lnTo>
                      <a:lnTo>
                        <a:pt x="25" y="81"/>
                      </a:lnTo>
                      <a:lnTo>
                        <a:pt x="25" y="83"/>
                      </a:lnTo>
                      <a:lnTo>
                        <a:pt x="24" y="85"/>
                      </a:lnTo>
                      <a:lnTo>
                        <a:pt x="24" y="87"/>
                      </a:lnTo>
                      <a:lnTo>
                        <a:pt x="24" y="88"/>
                      </a:lnTo>
                      <a:lnTo>
                        <a:pt x="22" y="90"/>
                      </a:lnTo>
                      <a:lnTo>
                        <a:pt x="22" y="92"/>
                      </a:lnTo>
                      <a:lnTo>
                        <a:pt x="22" y="95"/>
                      </a:lnTo>
                      <a:lnTo>
                        <a:pt x="22" y="97"/>
                      </a:lnTo>
                      <a:lnTo>
                        <a:pt x="22" y="99"/>
                      </a:lnTo>
                      <a:lnTo>
                        <a:pt x="22" y="100"/>
                      </a:lnTo>
                      <a:lnTo>
                        <a:pt x="22" y="102"/>
                      </a:lnTo>
                      <a:lnTo>
                        <a:pt x="24" y="104"/>
                      </a:lnTo>
                      <a:lnTo>
                        <a:pt x="24" y="106"/>
                      </a:lnTo>
                      <a:lnTo>
                        <a:pt x="24" y="107"/>
                      </a:lnTo>
                      <a:lnTo>
                        <a:pt x="27" y="126"/>
                      </a:lnTo>
                      <a:lnTo>
                        <a:pt x="24" y="145"/>
                      </a:lnTo>
                      <a:lnTo>
                        <a:pt x="24" y="147"/>
                      </a:lnTo>
                      <a:lnTo>
                        <a:pt x="24" y="150"/>
                      </a:lnTo>
                      <a:lnTo>
                        <a:pt x="24" y="152"/>
                      </a:lnTo>
                      <a:lnTo>
                        <a:pt x="22" y="154"/>
                      </a:lnTo>
                      <a:lnTo>
                        <a:pt x="22" y="156"/>
                      </a:lnTo>
                      <a:lnTo>
                        <a:pt x="20" y="159"/>
                      </a:lnTo>
                      <a:lnTo>
                        <a:pt x="19" y="161"/>
                      </a:lnTo>
                      <a:lnTo>
                        <a:pt x="19" y="163"/>
                      </a:lnTo>
                      <a:lnTo>
                        <a:pt x="17" y="164"/>
                      </a:lnTo>
                      <a:lnTo>
                        <a:pt x="17" y="166"/>
                      </a:lnTo>
                      <a:lnTo>
                        <a:pt x="17" y="168"/>
                      </a:lnTo>
                      <a:lnTo>
                        <a:pt x="15" y="171"/>
                      </a:lnTo>
                      <a:lnTo>
                        <a:pt x="13" y="173"/>
                      </a:lnTo>
                      <a:lnTo>
                        <a:pt x="12" y="175"/>
                      </a:lnTo>
                      <a:lnTo>
                        <a:pt x="8" y="176"/>
                      </a:lnTo>
                      <a:lnTo>
                        <a:pt x="6" y="178"/>
                      </a:lnTo>
                      <a:lnTo>
                        <a:pt x="3" y="182"/>
                      </a:lnTo>
                      <a:lnTo>
                        <a:pt x="1" y="183"/>
                      </a:lnTo>
                      <a:lnTo>
                        <a:pt x="0" y="185"/>
                      </a:lnTo>
                      <a:lnTo>
                        <a:pt x="0" y="188"/>
                      </a:lnTo>
                      <a:lnTo>
                        <a:pt x="1" y="188"/>
                      </a:lnTo>
                      <a:lnTo>
                        <a:pt x="3" y="188"/>
                      </a:lnTo>
                      <a:lnTo>
                        <a:pt x="3" y="187"/>
                      </a:lnTo>
                      <a:lnTo>
                        <a:pt x="5" y="187"/>
                      </a:lnTo>
                      <a:lnTo>
                        <a:pt x="6" y="187"/>
                      </a:lnTo>
                      <a:lnTo>
                        <a:pt x="6" y="188"/>
                      </a:lnTo>
                      <a:lnTo>
                        <a:pt x="10" y="190"/>
                      </a:lnTo>
                      <a:lnTo>
                        <a:pt x="10" y="187"/>
                      </a:lnTo>
                      <a:lnTo>
                        <a:pt x="12" y="183"/>
                      </a:lnTo>
                      <a:lnTo>
                        <a:pt x="13" y="182"/>
                      </a:lnTo>
                      <a:lnTo>
                        <a:pt x="15" y="180"/>
                      </a:lnTo>
                      <a:lnTo>
                        <a:pt x="19" y="178"/>
                      </a:lnTo>
                      <a:lnTo>
                        <a:pt x="20" y="175"/>
                      </a:lnTo>
                      <a:lnTo>
                        <a:pt x="24" y="173"/>
                      </a:lnTo>
                      <a:lnTo>
                        <a:pt x="25" y="171"/>
                      </a:lnTo>
                      <a:lnTo>
                        <a:pt x="27" y="168"/>
                      </a:lnTo>
                      <a:lnTo>
                        <a:pt x="27" y="166"/>
                      </a:lnTo>
                      <a:lnTo>
                        <a:pt x="27" y="163"/>
                      </a:lnTo>
                      <a:lnTo>
                        <a:pt x="29" y="159"/>
                      </a:lnTo>
                      <a:lnTo>
                        <a:pt x="29" y="157"/>
                      </a:lnTo>
                      <a:lnTo>
                        <a:pt x="31" y="154"/>
                      </a:lnTo>
                      <a:lnTo>
                        <a:pt x="31" y="150"/>
                      </a:lnTo>
                      <a:lnTo>
                        <a:pt x="32" y="149"/>
                      </a:lnTo>
                      <a:lnTo>
                        <a:pt x="34" y="145"/>
                      </a:lnTo>
                      <a:lnTo>
                        <a:pt x="34" y="142"/>
                      </a:lnTo>
                      <a:lnTo>
                        <a:pt x="36" y="140"/>
                      </a:lnTo>
                      <a:lnTo>
                        <a:pt x="36" y="137"/>
                      </a:lnTo>
                      <a:lnTo>
                        <a:pt x="36" y="135"/>
                      </a:lnTo>
                      <a:lnTo>
                        <a:pt x="36" y="133"/>
                      </a:lnTo>
                      <a:lnTo>
                        <a:pt x="36" y="130"/>
                      </a:lnTo>
                      <a:lnTo>
                        <a:pt x="38" y="128"/>
                      </a:lnTo>
                      <a:lnTo>
                        <a:pt x="38" y="126"/>
                      </a:lnTo>
                      <a:lnTo>
                        <a:pt x="38" y="125"/>
                      </a:lnTo>
                      <a:lnTo>
                        <a:pt x="39" y="121"/>
                      </a:lnTo>
                      <a:lnTo>
                        <a:pt x="39" y="119"/>
                      </a:lnTo>
                      <a:lnTo>
                        <a:pt x="39" y="118"/>
                      </a:lnTo>
                      <a:lnTo>
                        <a:pt x="39" y="116"/>
                      </a:lnTo>
                      <a:lnTo>
                        <a:pt x="39" y="114"/>
                      </a:lnTo>
                      <a:lnTo>
                        <a:pt x="38" y="112"/>
                      </a:lnTo>
                      <a:lnTo>
                        <a:pt x="38" y="111"/>
                      </a:lnTo>
                      <a:lnTo>
                        <a:pt x="36" y="109"/>
                      </a:lnTo>
                      <a:lnTo>
                        <a:pt x="36" y="107"/>
                      </a:lnTo>
                      <a:lnTo>
                        <a:pt x="34" y="106"/>
                      </a:lnTo>
                      <a:lnTo>
                        <a:pt x="34" y="104"/>
                      </a:lnTo>
                      <a:lnTo>
                        <a:pt x="32" y="102"/>
                      </a:lnTo>
                      <a:lnTo>
                        <a:pt x="32" y="100"/>
                      </a:lnTo>
                      <a:lnTo>
                        <a:pt x="32" y="99"/>
                      </a:lnTo>
                      <a:lnTo>
                        <a:pt x="32" y="97"/>
                      </a:lnTo>
                      <a:lnTo>
                        <a:pt x="32" y="95"/>
                      </a:lnTo>
                      <a:lnTo>
                        <a:pt x="32" y="93"/>
                      </a:lnTo>
                      <a:lnTo>
                        <a:pt x="34" y="93"/>
                      </a:lnTo>
                      <a:lnTo>
                        <a:pt x="34" y="92"/>
                      </a:lnTo>
                      <a:lnTo>
                        <a:pt x="36" y="90"/>
                      </a:lnTo>
                      <a:lnTo>
                        <a:pt x="36" y="88"/>
                      </a:lnTo>
                      <a:lnTo>
                        <a:pt x="36" y="87"/>
                      </a:lnTo>
                      <a:lnTo>
                        <a:pt x="38" y="87"/>
                      </a:lnTo>
                      <a:lnTo>
                        <a:pt x="38" y="85"/>
                      </a:lnTo>
                      <a:lnTo>
                        <a:pt x="38" y="83"/>
                      </a:lnTo>
                      <a:lnTo>
                        <a:pt x="38" y="81"/>
                      </a:lnTo>
                      <a:lnTo>
                        <a:pt x="39" y="80"/>
                      </a:lnTo>
                      <a:lnTo>
                        <a:pt x="39" y="78"/>
                      </a:lnTo>
                      <a:lnTo>
                        <a:pt x="39" y="74"/>
                      </a:lnTo>
                      <a:lnTo>
                        <a:pt x="39" y="73"/>
                      </a:lnTo>
                      <a:lnTo>
                        <a:pt x="39" y="71"/>
                      </a:lnTo>
                      <a:lnTo>
                        <a:pt x="39" y="69"/>
                      </a:lnTo>
                      <a:lnTo>
                        <a:pt x="39" y="68"/>
                      </a:lnTo>
                      <a:lnTo>
                        <a:pt x="38" y="68"/>
                      </a:lnTo>
                      <a:lnTo>
                        <a:pt x="38" y="66"/>
                      </a:lnTo>
                      <a:lnTo>
                        <a:pt x="38" y="64"/>
                      </a:lnTo>
                      <a:lnTo>
                        <a:pt x="39" y="64"/>
                      </a:lnTo>
                      <a:lnTo>
                        <a:pt x="39" y="62"/>
                      </a:lnTo>
                      <a:lnTo>
                        <a:pt x="39" y="61"/>
                      </a:lnTo>
                      <a:lnTo>
                        <a:pt x="41" y="61"/>
                      </a:lnTo>
                      <a:lnTo>
                        <a:pt x="41" y="59"/>
                      </a:lnTo>
                      <a:lnTo>
                        <a:pt x="41" y="57"/>
                      </a:lnTo>
                      <a:lnTo>
                        <a:pt x="41" y="55"/>
                      </a:lnTo>
                      <a:lnTo>
                        <a:pt x="41" y="54"/>
                      </a:lnTo>
                      <a:lnTo>
                        <a:pt x="39" y="52"/>
                      </a:lnTo>
                      <a:lnTo>
                        <a:pt x="39" y="50"/>
                      </a:lnTo>
                      <a:lnTo>
                        <a:pt x="39" y="49"/>
                      </a:lnTo>
                      <a:lnTo>
                        <a:pt x="38" y="47"/>
                      </a:lnTo>
                      <a:lnTo>
                        <a:pt x="38" y="45"/>
                      </a:lnTo>
                      <a:lnTo>
                        <a:pt x="38" y="43"/>
                      </a:lnTo>
                      <a:lnTo>
                        <a:pt x="39" y="43"/>
                      </a:lnTo>
                      <a:lnTo>
                        <a:pt x="39" y="42"/>
                      </a:lnTo>
                      <a:lnTo>
                        <a:pt x="39" y="40"/>
                      </a:lnTo>
                      <a:lnTo>
                        <a:pt x="39" y="38"/>
                      </a:lnTo>
                      <a:lnTo>
                        <a:pt x="39" y="36"/>
                      </a:lnTo>
                      <a:lnTo>
                        <a:pt x="39" y="35"/>
                      </a:lnTo>
                      <a:lnTo>
                        <a:pt x="38" y="33"/>
                      </a:lnTo>
                      <a:lnTo>
                        <a:pt x="38" y="31"/>
                      </a:lnTo>
                      <a:lnTo>
                        <a:pt x="36" y="31"/>
                      </a:lnTo>
                      <a:lnTo>
                        <a:pt x="36" y="30"/>
                      </a:lnTo>
                      <a:lnTo>
                        <a:pt x="34" y="28"/>
                      </a:lnTo>
                      <a:lnTo>
                        <a:pt x="34" y="26"/>
                      </a:lnTo>
                      <a:lnTo>
                        <a:pt x="34" y="23"/>
                      </a:lnTo>
                      <a:lnTo>
                        <a:pt x="36" y="21"/>
                      </a:lnTo>
                      <a:lnTo>
                        <a:pt x="38" y="17"/>
                      </a:lnTo>
                      <a:lnTo>
                        <a:pt x="39" y="16"/>
                      </a:lnTo>
                      <a:lnTo>
                        <a:pt x="43" y="12"/>
                      </a:lnTo>
                      <a:lnTo>
                        <a:pt x="44" y="10"/>
                      </a:lnTo>
                      <a:lnTo>
                        <a:pt x="46" y="7"/>
                      </a:lnTo>
                      <a:lnTo>
                        <a:pt x="50" y="5"/>
                      </a:lnTo>
                      <a:lnTo>
                        <a:pt x="51" y="2"/>
                      </a:lnTo>
                      <a:lnTo>
                        <a:pt x="51" y="0"/>
                      </a:lnTo>
                      <a:lnTo>
                        <a:pt x="55" y="0"/>
                      </a:lnTo>
                      <a:lnTo>
                        <a:pt x="57" y="0"/>
                      </a:lnTo>
                      <a:lnTo>
                        <a:pt x="53" y="0"/>
                      </a:lnTo>
                      <a:lnTo>
                        <a:pt x="48" y="2"/>
                      </a:lnTo>
                      <a:lnTo>
                        <a:pt x="41" y="5"/>
                      </a:lnTo>
                      <a:lnTo>
                        <a:pt x="32" y="7"/>
                      </a:lnTo>
                      <a:lnTo>
                        <a:pt x="24" y="9"/>
                      </a:lnTo>
                      <a:lnTo>
                        <a:pt x="17" y="12"/>
                      </a:lnTo>
                      <a:lnTo>
                        <a:pt x="10" y="12"/>
                      </a:lnTo>
                      <a:lnTo>
                        <a:pt x="5" y="14"/>
                      </a:lnTo>
                    </a:path>
                  </a:pathLst>
                </a:custGeom>
                <a:noFill/>
                <a:ln w="3175">
                  <a:solidFill>
                    <a:srgbClr val="FF0098"/>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43" name="Freeform 109"/>
                <p:cNvSpPr>
                  <a:spLocks/>
                </p:cNvSpPr>
                <p:nvPr/>
              </p:nvSpPr>
              <p:spPr bwMode="auto">
                <a:xfrm>
                  <a:off x="3625" y="2401"/>
                  <a:ext cx="30" cy="114"/>
                </a:xfrm>
                <a:custGeom>
                  <a:avLst/>
                  <a:gdLst>
                    <a:gd name="T0" fmla="*/ 0 w 61"/>
                    <a:gd name="T1" fmla="*/ 1 h 226"/>
                    <a:gd name="T2" fmla="*/ 0 w 61"/>
                    <a:gd name="T3" fmla="*/ 1 h 226"/>
                    <a:gd name="T4" fmla="*/ 0 w 61"/>
                    <a:gd name="T5" fmla="*/ 1 h 226"/>
                    <a:gd name="T6" fmla="*/ 0 w 61"/>
                    <a:gd name="T7" fmla="*/ 1 h 226"/>
                    <a:gd name="T8" fmla="*/ 0 w 61"/>
                    <a:gd name="T9" fmla="*/ 1 h 226"/>
                    <a:gd name="T10" fmla="*/ 0 w 61"/>
                    <a:gd name="T11" fmla="*/ 1 h 226"/>
                    <a:gd name="T12" fmla="*/ 0 w 61"/>
                    <a:gd name="T13" fmla="*/ 1 h 226"/>
                    <a:gd name="T14" fmla="*/ 0 w 61"/>
                    <a:gd name="T15" fmla="*/ 1 h 226"/>
                    <a:gd name="T16" fmla="*/ 0 w 61"/>
                    <a:gd name="T17" fmla="*/ 1 h 226"/>
                    <a:gd name="T18" fmla="*/ 0 w 61"/>
                    <a:gd name="T19" fmla="*/ 1 h 226"/>
                    <a:gd name="T20" fmla="*/ 0 w 61"/>
                    <a:gd name="T21" fmla="*/ 1 h 226"/>
                    <a:gd name="T22" fmla="*/ 0 w 61"/>
                    <a:gd name="T23" fmla="*/ 1 h 226"/>
                    <a:gd name="T24" fmla="*/ 0 w 61"/>
                    <a:gd name="T25" fmla="*/ 1 h 226"/>
                    <a:gd name="T26" fmla="*/ 0 w 61"/>
                    <a:gd name="T27" fmla="*/ 1 h 226"/>
                    <a:gd name="T28" fmla="*/ 0 w 61"/>
                    <a:gd name="T29" fmla="*/ 1 h 226"/>
                    <a:gd name="T30" fmla="*/ 0 w 61"/>
                    <a:gd name="T31" fmla="*/ 1 h 226"/>
                    <a:gd name="T32" fmla="*/ 0 w 61"/>
                    <a:gd name="T33" fmla="*/ 1 h 226"/>
                    <a:gd name="T34" fmla="*/ 0 w 61"/>
                    <a:gd name="T35" fmla="*/ 1 h 226"/>
                    <a:gd name="T36" fmla="*/ 0 w 61"/>
                    <a:gd name="T37" fmla="*/ 1 h 226"/>
                    <a:gd name="T38" fmla="*/ 0 w 61"/>
                    <a:gd name="T39" fmla="*/ 1 h 226"/>
                    <a:gd name="T40" fmla="*/ 0 w 61"/>
                    <a:gd name="T41" fmla="*/ 1 h 226"/>
                    <a:gd name="T42" fmla="*/ 0 w 61"/>
                    <a:gd name="T43" fmla="*/ 1 h 226"/>
                    <a:gd name="T44" fmla="*/ 0 w 61"/>
                    <a:gd name="T45" fmla="*/ 1 h 226"/>
                    <a:gd name="T46" fmla="*/ 0 w 61"/>
                    <a:gd name="T47" fmla="*/ 1 h 226"/>
                    <a:gd name="T48" fmla="*/ 0 w 61"/>
                    <a:gd name="T49" fmla="*/ 1 h 226"/>
                    <a:gd name="T50" fmla="*/ 0 w 61"/>
                    <a:gd name="T51" fmla="*/ 1 h 226"/>
                    <a:gd name="T52" fmla="*/ 0 w 61"/>
                    <a:gd name="T53" fmla="*/ 1 h 226"/>
                    <a:gd name="T54" fmla="*/ 0 w 61"/>
                    <a:gd name="T55" fmla="*/ 1 h 226"/>
                    <a:gd name="T56" fmla="*/ 0 w 61"/>
                    <a:gd name="T57" fmla="*/ 1 h 226"/>
                    <a:gd name="T58" fmla="*/ 0 w 61"/>
                    <a:gd name="T59" fmla="*/ 1 h 226"/>
                    <a:gd name="T60" fmla="*/ 0 w 61"/>
                    <a:gd name="T61" fmla="*/ 1 h 226"/>
                    <a:gd name="T62" fmla="*/ 0 w 61"/>
                    <a:gd name="T63" fmla="*/ 1 h 226"/>
                    <a:gd name="T64" fmla="*/ 0 w 61"/>
                    <a:gd name="T65" fmla="*/ 1 h 226"/>
                    <a:gd name="T66" fmla="*/ 0 w 61"/>
                    <a:gd name="T67" fmla="*/ 1 h 226"/>
                    <a:gd name="T68" fmla="*/ 0 w 61"/>
                    <a:gd name="T69" fmla="*/ 1 h 226"/>
                    <a:gd name="T70" fmla="*/ 0 w 61"/>
                    <a:gd name="T71" fmla="*/ 1 h 226"/>
                    <a:gd name="T72" fmla="*/ 0 w 61"/>
                    <a:gd name="T73" fmla="*/ 1 h 226"/>
                    <a:gd name="T74" fmla="*/ 0 w 61"/>
                    <a:gd name="T75" fmla="*/ 1 h 226"/>
                    <a:gd name="T76" fmla="*/ 0 w 61"/>
                    <a:gd name="T77" fmla="*/ 1 h 226"/>
                    <a:gd name="T78" fmla="*/ 0 w 61"/>
                    <a:gd name="T79" fmla="*/ 1 h 226"/>
                    <a:gd name="T80" fmla="*/ 0 w 61"/>
                    <a:gd name="T81" fmla="*/ 1 h 226"/>
                    <a:gd name="T82" fmla="*/ 0 w 61"/>
                    <a:gd name="T83" fmla="*/ 1 h 226"/>
                    <a:gd name="T84" fmla="*/ 0 w 61"/>
                    <a:gd name="T85" fmla="*/ 1 h 226"/>
                    <a:gd name="T86" fmla="*/ 0 w 61"/>
                    <a:gd name="T87" fmla="*/ 1 h 226"/>
                    <a:gd name="T88" fmla="*/ 0 w 61"/>
                    <a:gd name="T89" fmla="*/ 1 h 226"/>
                    <a:gd name="T90" fmla="*/ 0 w 61"/>
                    <a:gd name="T91" fmla="*/ 1 h 226"/>
                    <a:gd name="T92" fmla="*/ 0 w 61"/>
                    <a:gd name="T93" fmla="*/ 1 h 226"/>
                    <a:gd name="T94" fmla="*/ 0 w 61"/>
                    <a:gd name="T95" fmla="*/ 1 h 226"/>
                    <a:gd name="T96" fmla="*/ 0 w 61"/>
                    <a:gd name="T97" fmla="*/ 1 h 226"/>
                    <a:gd name="T98" fmla="*/ 0 w 61"/>
                    <a:gd name="T99" fmla="*/ 1 h 226"/>
                    <a:gd name="T100" fmla="*/ 0 w 61"/>
                    <a:gd name="T101" fmla="*/ 1 h 226"/>
                    <a:gd name="T102" fmla="*/ 0 w 61"/>
                    <a:gd name="T103" fmla="*/ 1 h 226"/>
                    <a:gd name="T104" fmla="*/ 0 w 61"/>
                    <a:gd name="T105" fmla="*/ 1 h 226"/>
                    <a:gd name="T106" fmla="*/ 0 w 61"/>
                    <a:gd name="T107" fmla="*/ 1 h 226"/>
                    <a:gd name="T108" fmla="*/ 0 w 61"/>
                    <a:gd name="T109" fmla="*/ 0 h 226"/>
                    <a:gd name="T110" fmla="*/ 0 w 61"/>
                    <a:gd name="T111" fmla="*/ 1 h 226"/>
                    <a:gd name="T112" fmla="*/ 0 w 61"/>
                    <a:gd name="T113" fmla="*/ 1 h 226"/>
                    <a:gd name="T114" fmla="*/ 0 w 61"/>
                    <a:gd name="T115" fmla="*/ 1 h 2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
                    <a:gd name="T175" fmla="*/ 0 h 226"/>
                    <a:gd name="T176" fmla="*/ 61 w 61"/>
                    <a:gd name="T177" fmla="*/ 226 h 2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 h="226">
                      <a:moveTo>
                        <a:pt x="7" y="14"/>
                      </a:moveTo>
                      <a:lnTo>
                        <a:pt x="7" y="14"/>
                      </a:lnTo>
                      <a:lnTo>
                        <a:pt x="6" y="15"/>
                      </a:lnTo>
                      <a:lnTo>
                        <a:pt x="4" y="15"/>
                      </a:lnTo>
                      <a:lnTo>
                        <a:pt x="2" y="15"/>
                      </a:lnTo>
                      <a:lnTo>
                        <a:pt x="2" y="17"/>
                      </a:lnTo>
                      <a:lnTo>
                        <a:pt x="0" y="17"/>
                      </a:lnTo>
                      <a:lnTo>
                        <a:pt x="0" y="19"/>
                      </a:lnTo>
                      <a:lnTo>
                        <a:pt x="2" y="19"/>
                      </a:lnTo>
                      <a:lnTo>
                        <a:pt x="4" y="21"/>
                      </a:lnTo>
                      <a:lnTo>
                        <a:pt x="6" y="22"/>
                      </a:lnTo>
                      <a:lnTo>
                        <a:pt x="9" y="24"/>
                      </a:lnTo>
                      <a:lnTo>
                        <a:pt x="11" y="26"/>
                      </a:lnTo>
                      <a:lnTo>
                        <a:pt x="14" y="26"/>
                      </a:lnTo>
                      <a:lnTo>
                        <a:pt x="16" y="27"/>
                      </a:lnTo>
                      <a:lnTo>
                        <a:pt x="18" y="27"/>
                      </a:lnTo>
                      <a:lnTo>
                        <a:pt x="18" y="29"/>
                      </a:lnTo>
                      <a:lnTo>
                        <a:pt x="18" y="31"/>
                      </a:lnTo>
                      <a:lnTo>
                        <a:pt x="19" y="33"/>
                      </a:lnTo>
                      <a:lnTo>
                        <a:pt x="21" y="33"/>
                      </a:lnTo>
                      <a:lnTo>
                        <a:pt x="21" y="34"/>
                      </a:lnTo>
                      <a:lnTo>
                        <a:pt x="21" y="36"/>
                      </a:lnTo>
                      <a:lnTo>
                        <a:pt x="21" y="38"/>
                      </a:lnTo>
                      <a:lnTo>
                        <a:pt x="23" y="40"/>
                      </a:lnTo>
                      <a:lnTo>
                        <a:pt x="23" y="41"/>
                      </a:lnTo>
                      <a:lnTo>
                        <a:pt x="23" y="43"/>
                      </a:lnTo>
                      <a:lnTo>
                        <a:pt x="23" y="45"/>
                      </a:lnTo>
                      <a:lnTo>
                        <a:pt x="23" y="47"/>
                      </a:lnTo>
                      <a:lnTo>
                        <a:pt x="23" y="48"/>
                      </a:lnTo>
                      <a:lnTo>
                        <a:pt x="25" y="48"/>
                      </a:lnTo>
                      <a:lnTo>
                        <a:pt x="25" y="50"/>
                      </a:lnTo>
                      <a:lnTo>
                        <a:pt x="25" y="53"/>
                      </a:lnTo>
                      <a:lnTo>
                        <a:pt x="25" y="55"/>
                      </a:lnTo>
                      <a:lnTo>
                        <a:pt x="25" y="57"/>
                      </a:lnTo>
                      <a:lnTo>
                        <a:pt x="25" y="60"/>
                      </a:lnTo>
                      <a:lnTo>
                        <a:pt x="25" y="62"/>
                      </a:lnTo>
                      <a:lnTo>
                        <a:pt x="25" y="66"/>
                      </a:lnTo>
                      <a:lnTo>
                        <a:pt x="25" y="67"/>
                      </a:lnTo>
                      <a:lnTo>
                        <a:pt x="25" y="69"/>
                      </a:lnTo>
                      <a:lnTo>
                        <a:pt x="25" y="72"/>
                      </a:lnTo>
                      <a:lnTo>
                        <a:pt x="25" y="74"/>
                      </a:lnTo>
                      <a:lnTo>
                        <a:pt x="23" y="74"/>
                      </a:lnTo>
                      <a:lnTo>
                        <a:pt x="23" y="76"/>
                      </a:lnTo>
                      <a:lnTo>
                        <a:pt x="23" y="78"/>
                      </a:lnTo>
                      <a:lnTo>
                        <a:pt x="23" y="79"/>
                      </a:lnTo>
                      <a:lnTo>
                        <a:pt x="23" y="81"/>
                      </a:lnTo>
                      <a:lnTo>
                        <a:pt x="21" y="81"/>
                      </a:lnTo>
                      <a:lnTo>
                        <a:pt x="21" y="83"/>
                      </a:lnTo>
                      <a:lnTo>
                        <a:pt x="21" y="85"/>
                      </a:lnTo>
                      <a:lnTo>
                        <a:pt x="21" y="88"/>
                      </a:lnTo>
                      <a:lnTo>
                        <a:pt x="23" y="90"/>
                      </a:lnTo>
                      <a:lnTo>
                        <a:pt x="23" y="91"/>
                      </a:lnTo>
                      <a:lnTo>
                        <a:pt x="23" y="93"/>
                      </a:lnTo>
                      <a:lnTo>
                        <a:pt x="23" y="95"/>
                      </a:lnTo>
                      <a:lnTo>
                        <a:pt x="23" y="97"/>
                      </a:lnTo>
                      <a:lnTo>
                        <a:pt x="23" y="100"/>
                      </a:lnTo>
                      <a:lnTo>
                        <a:pt x="23" y="102"/>
                      </a:lnTo>
                      <a:lnTo>
                        <a:pt x="25" y="102"/>
                      </a:lnTo>
                      <a:lnTo>
                        <a:pt x="25" y="104"/>
                      </a:lnTo>
                      <a:lnTo>
                        <a:pt x="25" y="105"/>
                      </a:lnTo>
                      <a:lnTo>
                        <a:pt x="26" y="105"/>
                      </a:lnTo>
                      <a:lnTo>
                        <a:pt x="26" y="107"/>
                      </a:lnTo>
                      <a:lnTo>
                        <a:pt x="26" y="110"/>
                      </a:lnTo>
                      <a:lnTo>
                        <a:pt x="26" y="114"/>
                      </a:lnTo>
                      <a:lnTo>
                        <a:pt x="26" y="116"/>
                      </a:lnTo>
                      <a:lnTo>
                        <a:pt x="26" y="119"/>
                      </a:lnTo>
                      <a:lnTo>
                        <a:pt x="26" y="123"/>
                      </a:lnTo>
                      <a:lnTo>
                        <a:pt x="26" y="126"/>
                      </a:lnTo>
                      <a:lnTo>
                        <a:pt x="26" y="129"/>
                      </a:lnTo>
                      <a:lnTo>
                        <a:pt x="26" y="133"/>
                      </a:lnTo>
                      <a:lnTo>
                        <a:pt x="26" y="135"/>
                      </a:lnTo>
                      <a:lnTo>
                        <a:pt x="26" y="138"/>
                      </a:lnTo>
                      <a:lnTo>
                        <a:pt x="26" y="140"/>
                      </a:lnTo>
                      <a:lnTo>
                        <a:pt x="28" y="140"/>
                      </a:lnTo>
                      <a:lnTo>
                        <a:pt x="28" y="142"/>
                      </a:lnTo>
                      <a:lnTo>
                        <a:pt x="30" y="143"/>
                      </a:lnTo>
                      <a:lnTo>
                        <a:pt x="30" y="145"/>
                      </a:lnTo>
                      <a:lnTo>
                        <a:pt x="30" y="147"/>
                      </a:lnTo>
                      <a:lnTo>
                        <a:pt x="32" y="148"/>
                      </a:lnTo>
                      <a:lnTo>
                        <a:pt x="32" y="150"/>
                      </a:lnTo>
                      <a:lnTo>
                        <a:pt x="32" y="152"/>
                      </a:lnTo>
                      <a:lnTo>
                        <a:pt x="32" y="154"/>
                      </a:lnTo>
                      <a:lnTo>
                        <a:pt x="32" y="155"/>
                      </a:lnTo>
                      <a:lnTo>
                        <a:pt x="32" y="157"/>
                      </a:lnTo>
                      <a:lnTo>
                        <a:pt x="32" y="159"/>
                      </a:lnTo>
                      <a:lnTo>
                        <a:pt x="32" y="161"/>
                      </a:lnTo>
                      <a:lnTo>
                        <a:pt x="32" y="162"/>
                      </a:lnTo>
                      <a:lnTo>
                        <a:pt x="32" y="166"/>
                      </a:lnTo>
                      <a:lnTo>
                        <a:pt x="32" y="167"/>
                      </a:lnTo>
                      <a:lnTo>
                        <a:pt x="32" y="171"/>
                      </a:lnTo>
                      <a:lnTo>
                        <a:pt x="32" y="173"/>
                      </a:lnTo>
                      <a:lnTo>
                        <a:pt x="32" y="176"/>
                      </a:lnTo>
                      <a:lnTo>
                        <a:pt x="32" y="178"/>
                      </a:lnTo>
                      <a:lnTo>
                        <a:pt x="32" y="181"/>
                      </a:lnTo>
                      <a:lnTo>
                        <a:pt x="32" y="183"/>
                      </a:lnTo>
                      <a:lnTo>
                        <a:pt x="32" y="186"/>
                      </a:lnTo>
                      <a:lnTo>
                        <a:pt x="33" y="188"/>
                      </a:lnTo>
                      <a:lnTo>
                        <a:pt x="33" y="190"/>
                      </a:lnTo>
                      <a:lnTo>
                        <a:pt x="33" y="192"/>
                      </a:lnTo>
                      <a:lnTo>
                        <a:pt x="35" y="193"/>
                      </a:lnTo>
                      <a:lnTo>
                        <a:pt x="35" y="195"/>
                      </a:lnTo>
                      <a:lnTo>
                        <a:pt x="35" y="197"/>
                      </a:lnTo>
                      <a:lnTo>
                        <a:pt x="35" y="199"/>
                      </a:lnTo>
                      <a:lnTo>
                        <a:pt x="35" y="200"/>
                      </a:lnTo>
                      <a:lnTo>
                        <a:pt x="35" y="202"/>
                      </a:lnTo>
                      <a:lnTo>
                        <a:pt x="37" y="202"/>
                      </a:lnTo>
                      <a:lnTo>
                        <a:pt x="37" y="204"/>
                      </a:lnTo>
                      <a:lnTo>
                        <a:pt x="38" y="205"/>
                      </a:lnTo>
                      <a:lnTo>
                        <a:pt x="38" y="207"/>
                      </a:lnTo>
                      <a:lnTo>
                        <a:pt x="40" y="209"/>
                      </a:lnTo>
                      <a:lnTo>
                        <a:pt x="40" y="211"/>
                      </a:lnTo>
                      <a:lnTo>
                        <a:pt x="42" y="212"/>
                      </a:lnTo>
                      <a:lnTo>
                        <a:pt x="42" y="214"/>
                      </a:lnTo>
                      <a:lnTo>
                        <a:pt x="44" y="216"/>
                      </a:lnTo>
                      <a:lnTo>
                        <a:pt x="45" y="218"/>
                      </a:lnTo>
                      <a:lnTo>
                        <a:pt x="45" y="219"/>
                      </a:lnTo>
                      <a:lnTo>
                        <a:pt x="47" y="219"/>
                      </a:lnTo>
                      <a:lnTo>
                        <a:pt x="47" y="221"/>
                      </a:lnTo>
                      <a:lnTo>
                        <a:pt x="49" y="221"/>
                      </a:lnTo>
                      <a:lnTo>
                        <a:pt x="49" y="223"/>
                      </a:lnTo>
                      <a:lnTo>
                        <a:pt x="49" y="224"/>
                      </a:lnTo>
                      <a:lnTo>
                        <a:pt x="51" y="226"/>
                      </a:lnTo>
                      <a:lnTo>
                        <a:pt x="52" y="226"/>
                      </a:lnTo>
                      <a:lnTo>
                        <a:pt x="54" y="226"/>
                      </a:lnTo>
                      <a:lnTo>
                        <a:pt x="56" y="226"/>
                      </a:lnTo>
                      <a:lnTo>
                        <a:pt x="57" y="226"/>
                      </a:lnTo>
                      <a:lnTo>
                        <a:pt x="59" y="226"/>
                      </a:lnTo>
                      <a:lnTo>
                        <a:pt x="59" y="224"/>
                      </a:lnTo>
                      <a:lnTo>
                        <a:pt x="61" y="224"/>
                      </a:lnTo>
                      <a:lnTo>
                        <a:pt x="61" y="223"/>
                      </a:lnTo>
                      <a:lnTo>
                        <a:pt x="59" y="223"/>
                      </a:lnTo>
                      <a:lnTo>
                        <a:pt x="59" y="221"/>
                      </a:lnTo>
                      <a:lnTo>
                        <a:pt x="59" y="219"/>
                      </a:lnTo>
                      <a:lnTo>
                        <a:pt x="57" y="219"/>
                      </a:lnTo>
                      <a:lnTo>
                        <a:pt x="57" y="218"/>
                      </a:lnTo>
                      <a:lnTo>
                        <a:pt x="57" y="216"/>
                      </a:lnTo>
                      <a:lnTo>
                        <a:pt x="56" y="214"/>
                      </a:lnTo>
                      <a:lnTo>
                        <a:pt x="56" y="212"/>
                      </a:lnTo>
                      <a:lnTo>
                        <a:pt x="54" y="212"/>
                      </a:lnTo>
                      <a:lnTo>
                        <a:pt x="54" y="211"/>
                      </a:lnTo>
                      <a:lnTo>
                        <a:pt x="54" y="209"/>
                      </a:lnTo>
                      <a:lnTo>
                        <a:pt x="54" y="207"/>
                      </a:lnTo>
                      <a:lnTo>
                        <a:pt x="52" y="205"/>
                      </a:lnTo>
                      <a:lnTo>
                        <a:pt x="52" y="204"/>
                      </a:lnTo>
                      <a:lnTo>
                        <a:pt x="52" y="202"/>
                      </a:lnTo>
                      <a:lnTo>
                        <a:pt x="51" y="200"/>
                      </a:lnTo>
                      <a:lnTo>
                        <a:pt x="51" y="199"/>
                      </a:lnTo>
                      <a:lnTo>
                        <a:pt x="51" y="195"/>
                      </a:lnTo>
                      <a:lnTo>
                        <a:pt x="49" y="192"/>
                      </a:lnTo>
                      <a:lnTo>
                        <a:pt x="49" y="188"/>
                      </a:lnTo>
                      <a:lnTo>
                        <a:pt x="47" y="186"/>
                      </a:lnTo>
                      <a:lnTo>
                        <a:pt x="47" y="185"/>
                      </a:lnTo>
                      <a:lnTo>
                        <a:pt x="45" y="181"/>
                      </a:lnTo>
                      <a:lnTo>
                        <a:pt x="45" y="180"/>
                      </a:lnTo>
                      <a:lnTo>
                        <a:pt x="45" y="176"/>
                      </a:lnTo>
                      <a:lnTo>
                        <a:pt x="44" y="174"/>
                      </a:lnTo>
                      <a:lnTo>
                        <a:pt x="44" y="171"/>
                      </a:lnTo>
                      <a:lnTo>
                        <a:pt x="44" y="169"/>
                      </a:lnTo>
                      <a:lnTo>
                        <a:pt x="44" y="167"/>
                      </a:lnTo>
                      <a:lnTo>
                        <a:pt x="44" y="166"/>
                      </a:lnTo>
                      <a:lnTo>
                        <a:pt x="44" y="164"/>
                      </a:lnTo>
                      <a:lnTo>
                        <a:pt x="44" y="162"/>
                      </a:lnTo>
                      <a:lnTo>
                        <a:pt x="44" y="159"/>
                      </a:lnTo>
                      <a:lnTo>
                        <a:pt x="44" y="157"/>
                      </a:lnTo>
                      <a:lnTo>
                        <a:pt x="44" y="155"/>
                      </a:lnTo>
                      <a:lnTo>
                        <a:pt x="45" y="155"/>
                      </a:lnTo>
                      <a:lnTo>
                        <a:pt x="45" y="154"/>
                      </a:lnTo>
                      <a:lnTo>
                        <a:pt x="44" y="154"/>
                      </a:lnTo>
                      <a:lnTo>
                        <a:pt x="44" y="152"/>
                      </a:lnTo>
                      <a:lnTo>
                        <a:pt x="42" y="150"/>
                      </a:lnTo>
                      <a:lnTo>
                        <a:pt x="42" y="148"/>
                      </a:lnTo>
                      <a:lnTo>
                        <a:pt x="42" y="147"/>
                      </a:lnTo>
                      <a:lnTo>
                        <a:pt x="40" y="147"/>
                      </a:lnTo>
                      <a:lnTo>
                        <a:pt x="40" y="145"/>
                      </a:lnTo>
                      <a:lnTo>
                        <a:pt x="40" y="143"/>
                      </a:lnTo>
                      <a:lnTo>
                        <a:pt x="38" y="142"/>
                      </a:lnTo>
                      <a:lnTo>
                        <a:pt x="38" y="140"/>
                      </a:lnTo>
                      <a:lnTo>
                        <a:pt x="38" y="136"/>
                      </a:lnTo>
                      <a:lnTo>
                        <a:pt x="37" y="133"/>
                      </a:lnTo>
                      <a:lnTo>
                        <a:pt x="37" y="131"/>
                      </a:lnTo>
                      <a:lnTo>
                        <a:pt x="37" y="128"/>
                      </a:lnTo>
                      <a:lnTo>
                        <a:pt x="37" y="124"/>
                      </a:lnTo>
                      <a:lnTo>
                        <a:pt x="37" y="121"/>
                      </a:lnTo>
                      <a:lnTo>
                        <a:pt x="37" y="117"/>
                      </a:lnTo>
                      <a:lnTo>
                        <a:pt x="37" y="114"/>
                      </a:lnTo>
                      <a:lnTo>
                        <a:pt x="37" y="112"/>
                      </a:lnTo>
                      <a:lnTo>
                        <a:pt x="37" y="109"/>
                      </a:lnTo>
                      <a:lnTo>
                        <a:pt x="35" y="107"/>
                      </a:lnTo>
                      <a:lnTo>
                        <a:pt x="35" y="105"/>
                      </a:lnTo>
                      <a:lnTo>
                        <a:pt x="33" y="105"/>
                      </a:lnTo>
                      <a:lnTo>
                        <a:pt x="33" y="104"/>
                      </a:lnTo>
                      <a:lnTo>
                        <a:pt x="33" y="100"/>
                      </a:lnTo>
                      <a:lnTo>
                        <a:pt x="33" y="98"/>
                      </a:lnTo>
                      <a:lnTo>
                        <a:pt x="33" y="95"/>
                      </a:lnTo>
                      <a:lnTo>
                        <a:pt x="33" y="93"/>
                      </a:lnTo>
                      <a:lnTo>
                        <a:pt x="33" y="90"/>
                      </a:lnTo>
                      <a:lnTo>
                        <a:pt x="33" y="88"/>
                      </a:lnTo>
                      <a:lnTo>
                        <a:pt x="33" y="86"/>
                      </a:lnTo>
                      <a:lnTo>
                        <a:pt x="35" y="83"/>
                      </a:lnTo>
                      <a:lnTo>
                        <a:pt x="37" y="81"/>
                      </a:lnTo>
                      <a:lnTo>
                        <a:pt x="37" y="78"/>
                      </a:lnTo>
                      <a:lnTo>
                        <a:pt x="37" y="74"/>
                      </a:lnTo>
                      <a:lnTo>
                        <a:pt x="37" y="72"/>
                      </a:lnTo>
                      <a:lnTo>
                        <a:pt x="37" y="69"/>
                      </a:lnTo>
                      <a:lnTo>
                        <a:pt x="37" y="66"/>
                      </a:lnTo>
                      <a:lnTo>
                        <a:pt x="37" y="62"/>
                      </a:lnTo>
                      <a:lnTo>
                        <a:pt x="37" y="59"/>
                      </a:lnTo>
                      <a:lnTo>
                        <a:pt x="37" y="55"/>
                      </a:lnTo>
                      <a:lnTo>
                        <a:pt x="37" y="52"/>
                      </a:lnTo>
                      <a:lnTo>
                        <a:pt x="35" y="48"/>
                      </a:lnTo>
                      <a:lnTo>
                        <a:pt x="35" y="47"/>
                      </a:lnTo>
                      <a:lnTo>
                        <a:pt x="35" y="45"/>
                      </a:lnTo>
                      <a:lnTo>
                        <a:pt x="33" y="43"/>
                      </a:lnTo>
                      <a:lnTo>
                        <a:pt x="33" y="41"/>
                      </a:lnTo>
                      <a:lnTo>
                        <a:pt x="33" y="38"/>
                      </a:lnTo>
                      <a:lnTo>
                        <a:pt x="33" y="36"/>
                      </a:lnTo>
                      <a:lnTo>
                        <a:pt x="33" y="34"/>
                      </a:lnTo>
                      <a:lnTo>
                        <a:pt x="32" y="33"/>
                      </a:lnTo>
                      <a:lnTo>
                        <a:pt x="32" y="31"/>
                      </a:lnTo>
                      <a:lnTo>
                        <a:pt x="30" y="29"/>
                      </a:lnTo>
                      <a:lnTo>
                        <a:pt x="30" y="27"/>
                      </a:lnTo>
                      <a:lnTo>
                        <a:pt x="28" y="26"/>
                      </a:lnTo>
                      <a:lnTo>
                        <a:pt x="28" y="24"/>
                      </a:lnTo>
                      <a:lnTo>
                        <a:pt x="26" y="24"/>
                      </a:lnTo>
                      <a:lnTo>
                        <a:pt x="26" y="22"/>
                      </a:lnTo>
                      <a:lnTo>
                        <a:pt x="26" y="21"/>
                      </a:lnTo>
                      <a:lnTo>
                        <a:pt x="26" y="17"/>
                      </a:lnTo>
                      <a:lnTo>
                        <a:pt x="28" y="15"/>
                      </a:lnTo>
                      <a:lnTo>
                        <a:pt x="28" y="12"/>
                      </a:lnTo>
                      <a:lnTo>
                        <a:pt x="30" y="10"/>
                      </a:lnTo>
                      <a:lnTo>
                        <a:pt x="30" y="8"/>
                      </a:lnTo>
                      <a:lnTo>
                        <a:pt x="32" y="5"/>
                      </a:lnTo>
                      <a:lnTo>
                        <a:pt x="32" y="3"/>
                      </a:lnTo>
                      <a:lnTo>
                        <a:pt x="32" y="2"/>
                      </a:lnTo>
                      <a:lnTo>
                        <a:pt x="32" y="0"/>
                      </a:lnTo>
                      <a:lnTo>
                        <a:pt x="30" y="0"/>
                      </a:lnTo>
                      <a:lnTo>
                        <a:pt x="28" y="2"/>
                      </a:lnTo>
                      <a:lnTo>
                        <a:pt x="25" y="2"/>
                      </a:lnTo>
                      <a:lnTo>
                        <a:pt x="23" y="3"/>
                      </a:lnTo>
                      <a:lnTo>
                        <a:pt x="19" y="5"/>
                      </a:lnTo>
                      <a:lnTo>
                        <a:pt x="16" y="7"/>
                      </a:lnTo>
                      <a:lnTo>
                        <a:pt x="14" y="7"/>
                      </a:lnTo>
                      <a:lnTo>
                        <a:pt x="11" y="8"/>
                      </a:lnTo>
                      <a:lnTo>
                        <a:pt x="9" y="10"/>
                      </a:lnTo>
                      <a:lnTo>
                        <a:pt x="9" y="12"/>
                      </a:lnTo>
                      <a:lnTo>
                        <a:pt x="7" y="12"/>
                      </a:lnTo>
                      <a:lnTo>
                        <a:pt x="7" y="14"/>
                      </a:lnTo>
                      <a:close/>
                    </a:path>
                  </a:pathLst>
                </a:custGeom>
                <a:solidFill>
                  <a:srgbClr val="FF009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44" name="Freeform 110"/>
                <p:cNvSpPr>
                  <a:spLocks/>
                </p:cNvSpPr>
                <p:nvPr/>
              </p:nvSpPr>
              <p:spPr bwMode="auto">
                <a:xfrm>
                  <a:off x="3625" y="2401"/>
                  <a:ext cx="30" cy="114"/>
                </a:xfrm>
                <a:custGeom>
                  <a:avLst/>
                  <a:gdLst>
                    <a:gd name="T0" fmla="*/ 0 w 61"/>
                    <a:gd name="T1" fmla="*/ 1 h 226"/>
                    <a:gd name="T2" fmla="*/ 0 w 61"/>
                    <a:gd name="T3" fmla="*/ 1 h 226"/>
                    <a:gd name="T4" fmla="*/ 0 w 61"/>
                    <a:gd name="T5" fmla="*/ 1 h 226"/>
                    <a:gd name="T6" fmla="*/ 0 w 61"/>
                    <a:gd name="T7" fmla="*/ 1 h 226"/>
                    <a:gd name="T8" fmla="*/ 0 w 61"/>
                    <a:gd name="T9" fmla="*/ 1 h 226"/>
                    <a:gd name="T10" fmla="*/ 0 w 61"/>
                    <a:gd name="T11" fmla="*/ 1 h 226"/>
                    <a:gd name="T12" fmla="*/ 0 w 61"/>
                    <a:gd name="T13" fmla="*/ 1 h 226"/>
                    <a:gd name="T14" fmla="*/ 0 w 61"/>
                    <a:gd name="T15" fmla="*/ 1 h 226"/>
                    <a:gd name="T16" fmla="*/ 0 w 61"/>
                    <a:gd name="T17" fmla="*/ 1 h 226"/>
                    <a:gd name="T18" fmla="*/ 0 w 61"/>
                    <a:gd name="T19" fmla="*/ 1 h 226"/>
                    <a:gd name="T20" fmla="*/ 0 w 61"/>
                    <a:gd name="T21" fmla="*/ 1 h 226"/>
                    <a:gd name="T22" fmla="*/ 0 w 61"/>
                    <a:gd name="T23" fmla="*/ 1 h 226"/>
                    <a:gd name="T24" fmla="*/ 0 w 61"/>
                    <a:gd name="T25" fmla="*/ 1 h 226"/>
                    <a:gd name="T26" fmla="*/ 0 w 61"/>
                    <a:gd name="T27" fmla="*/ 1 h 226"/>
                    <a:gd name="T28" fmla="*/ 0 w 61"/>
                    <a:gd name="T29" fmla="*/ 1 h 226"/>
                    <a:gd name="T30" fmla="*/ 0 w 61"/>
                    <a:gd name="T31" fmla="*/ 1 h 226"/>
                    <a:gd name="T32" fmla="*/ 0 w 61"/>
                    <a:gd name="T33" fmla="*/ 1 h 226"/>
                    <a:gd name="T34" fmla="*/ 0 w 61"/>
                    <a:gd name="T35" fmla="*/ 1 h 226"/>
                    <a:gd name="T36" fmla="*/ 0 w 61"/>
                    <a:gd name="T37" fmla="*/ 1 h 226"/>
                    <a:gd name="T38" fmla="*/ 0 w 61"/>
                    <a:gd name="T39" fmla="*/ 1 h 226"/>
                    <a:gd name="T40" fmla="*/ 0 w 61"/>
                    <a:gd name="T41" fmla="*/ 1 h 226"/>
                    <a:gd name="T42" fmla="*/ 0 w 61"/>
                    <a:gd name="T43" fmla="*/ 1 h 226"/>
                    <a:gd name="T44" fmla="*/ 0 w 61"/>
                    <a:gd name="T45" fmla="*/ 1 h 226"/>
                    <a:gd name="T46" fmla="*/ 0 w 61"/>
                    <a:gd name="T47" fmla="*/ 1 h 226"/>
                    <a:gd name="T48" fmla="*/ 0 w 61"/>
                    <a:gd name="T49" fmla="*/ 1 h 226"/>
                    <a:gd name="T50" fmla="*/ 0 w 61"/>
                    <a:gd name="T51" fmla="*/ 1 h 226"/>
                    <a:gd name="T52" fmla="*/ 0 w 61"/>
                    <a:gd name="T53" fmla="*/ 1 h 226"/>
                    <a:gd name="T54" fmla="*/ 0 w 61"/>
                    <a:gd name="T55" fmla="*/ 1 h 226"/>
                    <a:gd name="T56" fmla="*/ 0 w 61"/>
                    <a:gd name="T57" fmla="*/ 1 h 226"/>
                    <a:gd name="T58" fmla="*/ 0 w 61"/>
                    <a:gd name="T59" fmla="*/ 1 h 226"/>
                    <a:gd name="T60" fmla="*/ 0 w 61"/>
                    <a:gd name="T61" fmla="*/ 1 h 226"/>
                    <a:gd name="T62" fmla="*/ 0 w 61"/>
                    <a:gd name="T63" fmla="*/ 1 h 226"/>
                    <a:gd name="T64" fmla="*/ 0 w 61"/>
                    <a:gd name="T65" fmla="*/ 1 h 226"/>
                    <a:gd name="T66" fmla="*/ 0 w 61"/>
                    <a:gd name="T67" fmla="*/ 1 h 226"/>
                    <a:gd name="T68" fmla="*/ 0 w 61"/>
                    <a:gd name="T69" fmla="*/ 1 h 226"/>
                    <a:gd name="T70" fmla="*/ 0 w 61"/>
                    <a:gd name="T71" fmla="*/ 1 h 226"/>
                    <a:gd name="T72" fmla="*/ 0 w 61"/>
                    <a:gd name="T73" fmla="*/ 1 h 226"/>
                    <a:gd name="T74" fmla="*/ 0 w 61"/>
                    <a:gd name="T75" fmla="*/ 1 h 226"/>
                    <a:gd name="T76" fmla="*/ 0 w 61"/>
                    <a:gd name="T77" fmla="*/ 1 h 226"/>
                    <a:gd name="T78" fmla="*/ 0 w 61"/>
                    <a:gd name="T79" fmla="*/ 1 h 226"/>
                    <a:gd name="T80" fmla="*/ 0 w 61"/>
                    <a:gd name="T81" fmla="*/ 1 h 226"/>
                    <a:gd name="T82" fmla="*/ 0 w 61"/>
                    <a:gd name="T83" fmla="*/ 1 h 226"/>
                    <a:gd name="T84" fmla="*/ 0 w 61"/>
                    <a:gd name="T85" fmla="*/ 1 h 226"/>
                    <a:gd name="T86" fmla="*/ 0 w 61"/>
                    <a:gd name="T87" fmla="*/ 1 h 226"/>
                    <a:gd name="T88" fmla="*/ 0 w 61"/>
                    <a:gd name="T89" fmla="*/ 1 h 226"/>
                    <a:gd name="T90" fmla="*/ 0 w 61"/>
                    <a:gd name="T91" fmla="*/ 1 h 226"/>
                    <a:gd name="T92" fmla="*/ 0 w 61"/>
                    <a:gd name="T93" fmla="*/ 1 h 226"/>
                    <a:gd name="T94" fmla="*/ 0 w 61"/>
                    <a:gd name="T95" fmla="*/ 1 h 226"/>
                    <a:gd name="T96" fmla="*/ 0 w 61"/>
                    <a:gd name="T97" fmla="*/ 1 h 226"/>
                    <a:gd name="T98" fmla="*/ 0 w 61"/>
                    <a:gd name="T99" fmla="*/ 1 h 226"/>
                    <a:gd name="T100" fmla="*/ 0 w 61"/>
                    <a:gd name="T101" fmla="*/ 1 h 226"/>
                    <a:gd name="T102" fmla="*/ 0 w 61"/>
                    <a:gd name="T103" fmla="*/ 1 h 226"/>
                    <a:gd name="T104" fmla="*/ 0 w 61"/>
                    <a:gd name="T105" fmla="*/ 1 h 226"/>
                    <a:gd name="T106" fmla="*/ 0 w 61"/>
                    <a:gd name="T107" fmla="*/ 1 h 226"/>
                    <a:gd name="T108" fmla="*/ 0 w 61"/>
                    <a:gd name="T109" fmla="*/ 0 h 226"/>
                    <a:gd name="T110" fmla="*/ 0 w 61"/>
                    <a:gd name="T111" fmla="*/ 1 h 226"/>
                    <a:gd name="T112" fmla="*/ 0 w 61"/>
                    <a:gd name="T113" fmla="*/ 1 h 226"/>
                    <a:gd name="T114" fmla="*/ 0 w 61"/>
                    <a:gd name="T115" fmla="*/ 1 h 2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
                    <a:gd name="T175" fmla="*/ 0 h 226"/>
                    <a:gd name="T176" fmla="*/ 61 w 61"/>
                    <a:gd name="T177" fmla="*/ 226 h 2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 h="226">
                      <a:moveTo>
                        <a:pt x="7" y="14"/>
                      </a:moveTo>
                      <a:lnTo>
                        <a:pt x="7" y="14"/>
                      </a:lnTo>
                      <a:lnTo>
                        <a:pt x="6" y="15"/>
                      </a:lnTo>
                      <a:lnTo>
                        <a:pt x="4" y="15"/>
                      </a:lnTo>
                      <a:lnTo>
                        <a:pt x="2" y="15"/>
                      </a:lnTo>
                      <a:lnTo>
                        <a:pt x="2" y="17"/>
                      </a:lnTo>
                      <a:lnTo>
                        <a:pt x="0" y="17"/>
                      </a:lnTo>
                      <a:lnTo>
                        <a:pt x="0" y="19"/>
                      </a:lnTo>
                      <a:lnTo>
                        <a:pt x="2" y="19"/>
                      </a:lnTo>
                      <a:lnTo>
                        <a:pt x="4" y="21"/>
                      </a:lnTo>
                      <a:lnTo>
                        <a:pt x="6" y="22"/>
                      </a:lnTo>
                      <a:lnTo>
                        <a:pt x="9" y="24"/>
                      </a:lnTo>
                      <a:lnTo>
                        <a:pt x="11" y="26"/>
                      </a:lnTo>
                      <a:lnTo>
                        <a:pt x="14" y="26"/>
                      </a:lnTo>
                      <a:lnTo>
                        <a:pt x="16" y="27"/>
                      </a:lnTo>
                      <a:lnTo>
                        <a:pt x="18" y="27"/>
                      </a:lnTo>
                      <a:lnTo>
                        <a:pt x="18" y="29"/>
                      </a:lnTo>
                      <a:lnTo>
                        <a:pt x="18" y="31"/>
                      </a:lnTo>
                      <a:lnTo>
                        <a:pt x="19" y="33"/>
                      </a:lnTo>
                      <a:lnTo>
                        <a:pt x="21" y="33"/>
                      </a:lnTo>
                      <a:lnTo>
                        <a:pt x="21" y="34"/>
                      </a:lnTo>
                      <a:lnTo>
                        <a:pt x="21" y="36"/>
                      </a:lnTo>
                      <a:lnTo>
                        <a:pt x="21" y="38"/>
                      </a:lnTo>
                      <a:lnTo>
                        <a:pt x="23" y="40"/>
                      </a:lnTo>
                      <a:lnTo>
                        <a:pt x="23" y="41"/>
                      </a:lnTo>
                      <a:lnTo>
                        <a:pt x="23" y="43"/>
                      </a:lnTo>
                      <a:lnTo>
                        <a:pt x="23" y="45"/>
                      </a:lnTo>
                      <a:lnTo>
                        <a:pt x="23" y="47"/>
                      </a:lnTo>
                      <a:lnTo>
                        <a:pt x="23" y="48"/>
                      </a:lnTo>
                      <a:lnTo>
                        <a:pt x="25" y="48"/>
                      </a:lnTo>
                      <a:lnTo>
                        <a:pt x="25" y="50"/>
                      </a:lnTo>
                      <a:lnTo>
                        <a:pt x="25" y="53"/>
                      </a:lnTo>
                      <a:lnTo>
                        <a:pt x="25" y="55"/>
                      </a:lnTo>
                      <a:lnTo>
                        <a:pt x="25" y="57"/>
                      </a:lnTo>
                      <a:lnTo>
                        <a:pt x="25" y="60"/>
                      </a:lnTo>
                      <a:lnTo>
                        <a:pt x="25" y="62"/>
                      </a:lnTo>
                      <a:lnTo>
                        <a:pt x="25" y="66"/>
                      </a:lnTo>
                      <a:lnTo>
                        <a:pt x="25" y="67"/>
                      </a:lnTo>
                      <a:lnTo>
                        <a:pt x="25" y="69"/>
                      </a:lnTo>
                      <a:lnTo>
                        <a:pt x="25" y="72"/>
                      </a:lnTo>
                      <a:lnTo>
                        <a:pt x="25" y="74"/>
                      </a:lnTo>
                      <a:lnTo>
                        <a:pt x="23" y="74"/>
                      </a:lnTo>
                      <a:lnTo>
                        <a:pt x="23" y="76"/>
                      </a:lnTo>
                      <a:lnTo>
                        <a:pt x="23" y="78"/>
                      </a:lnTo>
                      <a:lnTo>
                        <a:pt x="23" y="79"/>
                      </a:lnTo>
                      <a:lnTo>
                        <a:pt x="23" y="81"/>
                      </a:lnTo>
                      <a:lnTo>
                        <a:pt x="21" y="81"/>
                      </a:lnTo>
                      <a:lnTo>
                        <a:pt x="21" y="83"/>
                      </a:lnTo>
                      <a:lnTo>
                        <a:pt x="21" y="85"/>
                      </a:lnTo>
                      <a:lnTo>
                        <a:pt x="21" y="88"/>
                      </a:lnTo>
                      <a:lnTo>
                        <a:pt x="23" y="90"/>
                      </a:lnTo>
                      <a:lnTo>
                        <a:pt x="23" y="91"/>
                      </a:lnTo>
                      <a:lnTo>
                        <a:pt x="23" y="93"/>
                      </a:lnTo>
                      <a:lnTo>
                        <a:pt x="23" y="95"/>
                      </a:lnTo>
                      <a:lnTo>
                        <a:pt x="23" y="97"/>
                      </a:lnTo>
                      <a:lnTo>
                        <a:pt x="23" y="100"/>
                      </a:lnTo>
                      <a:lnTo>
                        <a:pt x="23" y="102"/>
                      </a:lnTo>
                      <a:lnTo>
                        <a:pt x="25" y="102"/>
                      </a:lnTo>
                      <a:lnTo>
                        <a:pt x="25" y="104"/>
                      </a:lnTo>
                      <a:lnTo>
                        <a:pt x="25" y="105"/>
                      </a:lnTo>
                      <a:lnTo>
                        <a:pt x="26" y="105"/>
                      </a:lnTo>
                      <a:lnTo>
                        <a:pt x="26" y="107"/>
                      </a:lnTo>
                      <a:lnTo>
                        <a:pt x="26" y="110"/>
                      </a:lnTo>
                      <a:lnTo>
                        <a:pt x="26" y="114"/>
                      </a:lnTo>
                      <a:lnTo>
                        <a:pt x="26" y="116"/>
                      </a:lnTo>
                      <a:lnTo>
                        <a:pt x="26" y="119"/>
                      </a:lnTo>
                      <a:lnTo>
                        <a:pt x="26" y="123"/>
                      </a:lnTo>
                      <a:lnTo>
                        <a:pt x="26" y="126"/>
                      </a:lnTo>
                      <a:lnTo>
                        <a:pt x="26" y="129"/>
                      </a:lnTo>
                      <a:lnTo>
                        <a:pt x="26" y="133"/>
                      </a:lnTo>
                      <a:lnTo>
                        <a:pt x="26" y="135"/>
                      </a:lnTo>
                      <a:lnTo>
                        <a:pt x="26" y="138"/>
                      </a:lnTo>
                      <a:lnTo>
                        <a:pt x="26" y="140"/>
                      </a:lnTo>
                      <a:lnTo>
                        <a:pt x="28" y="140"/>
                      </a:lnTo>
                      <a:lnTo>
                        <a:pt x="28" y="142"/>
                      </a:lnTo>
                      <a:lnTo>
                        <a:pt x="30" y="143"/>
                      </a:lnTo>
                      <a:lnTo>
                        <a:pt x="30" y="145"/>
                      </a:lnTo>
                      <a:lnTo>
                        <a:pt x="30" y="147"/>
                      </a:lnTo>
                      <a:lnTo>
                        <a:pt x="32" y="148"/>
                      </a:lnTo>
                      <a:lnTo>
                        <a:pt x="32" y="150"/>
                      </a:lnTo>
                      <a:lnTo>
                        <a:pt x="32" y="152"/>
                      </a:lnTo>
                      <a:lnTo>
                        <a:pt x="32" y="154"/>
                      </a:lnTo>
                      <a:lnTo>
                        <a:pt x="32" y="155"/>
                      </a:lnTo>
                      <a:lnTo>
                        <a:pt x="32" y="157"/>
                      </a:lnTo>
                      <a:lnTo>
                        <a:pt x="32" y="159"/>
                      </a:lnTo>
                      <a:lnTo>
                        <a:pt x="32" y="161"/>
                      </a:lnTo>
                      <a:lnTo>
                        <a:pt x="32" y="162"/>
                      </a:lnTo>
                      <a:lnTo>
                        <a:pt x="32" y="166"/>
                      </a:lnTo>
                      <a:lnTo>
                        <a:pt x="32" y="167"/>
                      </a:lnTo>
                      <a:lnTo>
                        <a:pt x="32" y="171"/>
                      </a:lnTo>
                      <a:lnTo>
                        <a:pt x="32" y="173"/>
                      </a:lnTo>
                      <a:lnTo>
                        <a:pt x="32" y="176"/>
                      </a:lnTo>
                      <a:lnTo>
                        <a:pt x="32" y="178"/>
                      </a:lnTo>
                      <a:lnTo>
                        <a:pt x="32" y="181"/>
                      </a:lnTo>
                      <a:lnTo>
                        <a:pt x="32" y="183"/>
                      </a:lnTo>
                      <a:lnTo>
                        <a:pt x="32" y="186"/>
                      </a:lnTo>
                      <a:lnTo>
                        <a:pt x="33" y="188"/>
                      </a:lnTo>
                      <a:lnTo>
                        <a:pt x="33" y="190"/>
                      </a:lnTo>
                      <a:lnTo>
                        <a:pt x="33" y="192"/>
                      </a:lnTo>
                      <a:lnTo>
                        <a:pt x="35" y="193"/>
                      </a:lnTo>
                      <a:lnTo>
                        <a:pt x="35" y="195"/>
                      </a:lnTo>
                      <a:lnTo>
                        <a:pt x="35" y="197"/>
                      </a:lnTo>
                      <a:lnTo>
                        <a:pt x="35" y="199"/>
                      </a:lnTo>
                      <a:lnTo>
                        <a:pt x="35" y="200"/>
                      </a:lnTo>
                      <a:lnTo>
                        <a:pt x="35" y="202"/>
                      </a:lnTo>
                      <a:lnTo>
                        <a:pt x="37" y="202"/>
                      </a:lnTo>
                      <a:lnTo>
                        <a:pt x="37" y="204"/>
                      </a:lnTo>
                      <a:lnTo>
                        <a:pt x="38" y="205"/>
                      </a:lnTo>
                      <a:lnTo>
                        <a:pt x="38" y="207"/>
                      </a:lnTo>
                      <a:lnTo>
                        <a:pt x="40" y="209"/>
                      </a:lnTo>
                      <a:lnTo>
                        <a:pt x="40" y="211"/>
                      </a:lnTo>
                      <a:lnTo>
                        <a:pt x="42" y="212"/>
                      </a:lnTo>
                      <a:lnTo>
                        <a:pt x="42" y="214"/>
                      </a:lnTo>
                      <a:lnTo>
                        <a:pt x="44" y="216"/>
                      </a:lnTo>
                      <a:lnTo>
                        <a:pt x="45" y="218"/>
                      </a:lnTo>
                      <a:lnTo>
                        <a:pt x="45" y="219"/>
                      </a:lnTo>
                      <a:lnTo>
                        <a:pt x="47" y="219"/>
                      </a:lnTo>
                      <a:lnTo>
                        <a:pt x="47" y="221"/>
                      </a:lnTo>
                      <a:lnTo>
                        <a:pt x="49" y="221"/>
                      </a:lnTo>
                      <a:lnTo>
                        <a:pt x="49" y="223"/>
                      </a:lnTo>
                      <a:lnTo>
                        <a:pt x="49" y="224"/>
                      </a:lnTo>
                      <a:lnTo>
                        <a:pt x="51" y="226"/>
                      </a:lnTo>
                      <a:lnTo>
                        <a:pt x="52" y="226"/>
                      </a:lnTo>
                      <a:lnTo>
                        <a:pt x="54" y="226"/>
                      </a:lnTo>
                      <a:lnTo>
                        <a:pt x="56" y="226"/>
                      </a:lnTo>
                      <a:lnTo>
                        <a:pt x="57" y="226"/>
                      </a:lnTo>
                      <a:lnTo>
                        <a:pt x="59" y="226"/>
                      </a:lnTo>
                      <a:lnTo>
                        <a:pt x="59" y="224"/>
                      </a:lnTo>
                      <a:lnTo>
                        <a:pt x="61" y="224"/>
                      </a:lnTo>
                      <a:lnTo>
                        <a:pt x="61" y="223"/>
                      </a:lnTo>
                      <a:lnTo>
                        <a:pt x="59" y="223"/>
                      </a:lnTo>
                      <a:lnTo>
                        <a:pt x="59" y="221"/>
                      </a:lnTo>
                      <a:lnTo>
                        <a:pt x="59" y="219"/>
                      </a:lnTo>
                      <a:lnTo>
                        <a:pt x="57" y="219"/>
                      </a:lnTo>
                      <a:lnTo>
                        <a:pt x="57" y="218"/>
                      </a:lnTo>
                      <a:lnTo>
                        <a:pt x="57" y="216"/>
                      </a:lnTo>
                      <a:lnTo>
                        <a:pt x="56" y="214"/>
                      </a:lnTo>
                      <a:lnTo>
                        <a:pt x="56" y="212"/>
                      </a:lnTo>
                      <a:lnTo>
                        <a:pt x="54" y="212"/>
                      </a:lnTo>
                      <a:lnTo>
                        <a:pt x="54" y="211"/>
                      </a:lnTo>
                      <a:lnTo>
                        <a:pt x="54" y="209"/>
                      </a:lnTo>
                      <a:lnTo>
                        <a:pt x="54" y="207"/>
                      </a:lnTo>
                      <a:lnTo>
                        <a:pt x="52" y="205"/>
                      </a:lnTo>
                      <a:lnTo>
                        <a:pt x="52" y="204"/>
                      </a:lnTo>
                      <a:lnTo>
                        <a:pt x="52" y="202"/>
                      </a:lnTo>
                      <a:lnTo>
                        <a:pt x="51" y="200"/>
                      </a:lnTo>
                      <a:lnTo>
                        <a:pt x="51" y="199"/>
                      </a:lnTo>
                      <a:lnTo>
                        <a:pt x="51" y="195"/>
                      </a:lnTo>
                      <a:lnTo>
                        <a:pt x="49" y="192"/>
                      </a:lnTo>
                      <a:lnTo>
                        <a:pt x="49" y="188"/>
                      </a:lnTo>
                      <a:lnTo>
                        <a:pt x="47" y="186"/>
                      </a:lnTo>
                      <a:lnTo>
                        <a:pt x="47" y="185"/>
                      </a:lnTo>
                      <a:lnTo>
                        <a:pt x="45" y="181"/>
                      </a:lnTo>
                      <a:lnTo>
                        <a:pt x="45" y="180"/>
                      </a:lnTo>
                      <a:lnTo>
                        <a:pt x="45" y="176"/>
                      </a:lnTo>
                      <a:lnTo>
                        <a:pt x="44" y="174"/>
                      </a:lnTo>
                      <a:lnTo>
                        <a:pt x="44" y="171"/>
                      </a:lnTo>
                      <a:lnTo>
                        <a:pt x="44" y="169"/>
                      </a:lnTo>
                      <a:lnTo>
                        <a:pt x="44" y="167"/>
                      </a:lnTo>
                      <a:lnTo>
                        <a:pt x="44" y="166"/>
                      </a:lnTo>
                      <a:lnTo>
                        <a:pt x="44" y="164"/>
                      </a:lnTo>
                      <a:lnTo>
                        <a:pt x="44" y="162"/>
                      </a:lnTo>
                      <a:lnTo>
                        <a:pt x="44" y="159"/>
                      </a:lnTo>
                      <a:lnTo>
                        <a:pt x="44" y="157"/>
                      </a:lnTo>
                      <a:lnTo>
                        <a:pt x="44" y="155"/>
                      </a:lnTo>
                      <a:lnTo>
                        <a:pt x="45" y="155"/>
                      </a:lnTo>
                      <a:lnTo>
                        <a:pt x="45" y="154"/>
                      </a:lnTo>
                      <a:lnTo>
                        <a:pt x="44" y="154"/>
                      </a:lnTo>
                      <a:lnTo>
                        <a:pt x="44" y="152"/>
                      </a:lnTo>
                      <a:lnTo>
                        <a:pt x="42" y="150"/>
                      </a:lnTo>
                      <a:lnTo>
                        <a:pt x="42" y="148"/>
                      </a:lnTo>
                      <a:lnTo>
                        <a:pt x="42" y="147"/>
                      </a:lnTo>
                      <a:lnTo>
                        <a:pt x="40" y="147"/>
                      </a:lnTo>
                      <a:lnTo>
                        <a:pt x="40" y="145"/>
                      </a:lnTo>
                      <a:lnTo>
                        <a:pt x="40" y="143"/>
                      </a:lnTo>
                      <a:lnTo>
                        <a:pt x="38" y="142"/>
                      </a:lnTo>
                      <a:lnTo>
                        <a:pt x="38" y="140"/>
                      </a:lnTo>
                      <a:lnTo>
                        <a:pt x="38" y="136"/>
                      </a:lnTo>
                      <a:lnTo>
                        <a:pt x="37" y="133"/>
                      </a:lnTo>
                      <a:lnTo>
                        <a:pt x="37" y="131"/>
                      </a:lnTo>
                      <a:lnTo>
                        <a:pt x="37" y="128"/>
                      </a:lnTo>
                      <a:lnTo>
                        <a:pt x="37" y="124"/>
                      </a:lnTo>
                      <a:lnTo>
                        <a:pt x="37" y="121"/>
                      </a:lnTo>
                      <a:lnTo>
                        <a:pt x="37" y="117"/>
                      </a:lnTo>
                      <a:lnTo>
                        <a:pt x="37" y="114"/>
                      </a:lnTo>
                      <a:lnTo>
                        <a:pt x="37" y="112"/>
                      </a:lnTo>
                      <a:lnTo>
                        <a:pt x="37" y="109"/>
                      </a:lnTo>
                      <a:lnTo>
                        <a:pt x="35" y="107"/>
                      </a:lnTo>
                      <a:lnTo>
                        <a:pt x="35" y="105"/>
                      </a:lnTo>
                      <a:lnTo>
                        <a:pt x="33" y="105"/>
                      </a:lnTo>
                      <a:lnTo>
                        <a:pt x="33" y="104"/>
                      </a:lnTo>
                      <a:lnTo>
                        <a:pt x="33" y="100"/>
                      </a:lnTo>
                      <a:lnTo>
                        <a:pt x="33" y="98"/>
                      </a:lnTo>
                      <a:lnTo>
                        <a:pt x="33" y="95"/>
                      </a:lnTo>
                      <a:lnTo>
                        <a:pt x="33" y="93"/>
                      </a:lnTo>
                      <a:lnTo>
                        <a:pt x="33" y="90"/>
                      </a:lnTo>
                      <a:lnTo>
                        <a:pt x="33" y="88"/>
                      </a:lnTo>
                      <a:lnTo>
                        <a:pt x="33" y="86"/>
                      </a:lnTo>
                      <a:lnTo>
                        <a:pt x="35" y="83"/>
                      </a:lnTo>
                      <a:lnTo>
                        <a:pt x="37" y="81"/>
                      </a:lnTo>
                      <a:lnTo>
                        <a:pt x="37" y="78"/>
                      </a:lnTo>
                      <a:lnTo>
                        <a:pt x="37" y="74"/>
                      </a:lnTo>
                      <a:lnTo>
                        <a:pt x="37" y="72"/>
                      </a:lnTo>
                      <a:lnTo>
                        <a:pt x="37" y="69"/>
                      </a:lnTo>
                      <a:lnTo>
                        <a:pt x="37" y="66"/>
                      </a:lnTo>
                      <a:lnTo>
                        <a:pt x="37" y="62"/>
                      </a:lnTo>
                      <a:lnTo>
                        <a:pt x="37" y="59"/>
                      </a:lnTo>
                      <a:lnTo>
                        <a:pt x="37" y="55"/>
                      </a:lnTo>
                      <a:lnTo>
                        <a:pt x="37" y="52"/>
                      </a:lnTo>
                      <a:lnTo>
                        <a:pt x="35" y="48"/>
                      </a:lnTo>
                      <a:lnTo>
                        <a:pt x="35" y="47"/>
                      </a:lnTo>
                      <a:lnTo>
                        <a:pt x="35" y="45"/>
                      </a:lnTo>
                      <a:lnTo>
                        <a:pt x="33" y="43"/>
                      </a:lnTo>
                      <a:lnTo>
                        <a:pt x="33" y="41"/>
                      </a:lnTo>
                      <a:lnTo>
                        <a:pt x="33" y="38"/>
                      </a:lnTo>
                      <a:lnTo>
                        <a:pt x="33" y="36"/>
                      </a:lnTo>
                      <a:lnTo>
                        <a:pt x="33" y="34"/>
                      </a:lnTo>
                      <a:lnTo>
                        <a:pt x="32" y="33"/>
                      </a:lnTo>
                      <a:lnTo>
                        <a:pt x="32" y="31"/>
                      </a:lnTo>
                      <a:lnTo>
                        <a:pt x="30" y="29"/>
                      </a:lnTo>
                      <a:lnTo>
                        <a:pt x="30" y="27"/>
                      </a:lnTo>
                      <a:lnTo>
                        <a:pt x="28" y="26"/>
                      </a:lnTo>
                      <a:lnTo>
                        <a:pt x="28" y="24"/>
                      </a:lnTo>
                      <a:lnTo>
                        <a:pt x="26" y="24"/>
                      </a:lnTo>
                      <a:lnTo>
                        <a:pt x="26" y="22"/>
                      </a:lnTo>
                      <a:lnTo>
                        <a:pt x="26" y="21"/>
                      </a:lnTo>
                      <a:lnTo>
                        <a:pt x="26" y="17"/>
                      </a:lnTo>
                      <a:lnTo>
                        <a:pt x="28" y="15"/>
                      </a:lnTo>
                      <a:lnTo>
                        <a:pt x="28" y="12"/>
                      </a:lnTo>
                      <a:lnTo>
                        <a:pt x="30" y="10"/>
                      </a:lnTo>
                      <a:lnTo>
                        <a:pt x="30" y="8"/>
                      </a:lnTo>
                      <a:lnTo>
                        <a:pt x="32" y="5"/>
                      </a:lnTo>
                      <a:lnTo>
                        <a:pt x="32" y="3"/>
                      </a:lnTo>
                      <a:lnTo>
                        <a:pt x="32" y="2"/>
                      </a:lnTo>
                      <a:lnTo>
                        <a:pt x="32" y="0"/>
                      </a:lnTo>
                      <a:lnTo>
                        <a:pt x="30" y="0"/>
                      </a:lnTo>
                      <a:lnTo>
                        <a:pt x="28" y="2"/>
                      </a:lnTo>
                      <a:lnTo>
                        <a:pt x="25" y="2"/>
                      </a:lnTo>
                      <a:lnTo>
                        <a:pt x="23" y="3"/>
                      </a:lnTo>
                      <a:lnTo>
                        <a:pt x="19" y="5"/>
                      </a:lnTo>
                      <a:lnTo>
                        <a:pt x="16" y="7"/>
                      </a:lnTo>
                      <a:lnTo>
                        <a:pt x="14" y="7"/>
                      </a:lnTo>
                      <a:lnTo>
                        <a:pt x="11" y="8"/>
                      </a:lnTo>
                      <a:lnTo>
                        <a:pt x="9" y="10"/>
                      </a:lnTo>
                      <a:lnTo>
                        <a:pt x="9" y="12"/>
                      </a:lnTo>
                      <a:lnTo>
                        <a:pt x="7" y="12"/>
                      </a:lnTo>
                      <a:lnTo>
                        <a:pt x="7" y="14"/>
                      </a:lnTo>
                    </a:path>
                  </a:pathLst>
                </a:custGeom>
                <a:noFill/>
                <a:ln w="3175">
                  <a:solidFill>
                    <a:srgbClr val="FF0098"/>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45" name="Freeform 113"/>
                <p:cNvSpPr>
                  <a:spLocks/>
                </p:cNvSpPr>
                <p:nvPr/>
              </p:nvSpPr>
              <p:spPr bwMode="auto">
                <a:xfrm>
                  <a:off x="2413" y="2227"/>
                  <a:ext cx="330" cy="284"/>
                </a:xfrm>
                <a:custGeom>
                  <a:avLst/>
                  <a:gdLst>
                    <a:gd name="T0" fmla="*/ 1 w 658"/>
                    <a:gd name="T1" fmla="*/ 1 h 568"/>
                    <a:gd name="T2" fmla="*/ 1 w 658"/>
                    <a:gd name="T3" fmla="*/ 1 h 568"/>
                    <a:gd name="T4" fmla="*/ 1 w 658"/>
                    <a:gd name="T5" fmla="*/ 0 h 568"/>
                    <a:gd name="T6" fmla="*/ 1 w 658"/>
                    <a:gd name="T7" fmla="*/ 1 h 568"/>
                    <a:gd name="T8" fmla="*/ 1 w 658"/>
                    <a:gd name="T9" fmla="*/ 1 h 568"/>
                    <a:gd name="T10" fmla="*/ 1 w 658"/>
                    <a:gd name="T11" fmla="*/ 1 h 568"/>
                    <a:gd name="T12" fmla="*/ 1 w 658"/>
                    <a:gd name="T13" fmla="*/ 1 h 568"/>
                    <a:gd name="T14" fmla="*/ 1 w 658"/>
                    <a:gd name="T15" fmla="*/ 1 h 568"/>
                    <a:gd name="T16" fmla="*/ 1 w 658"/>
                    <a:gd name="T17" fmla="*/ 1 h 568"/>
                    <a:gd name="T18" fmla="*/ 1 w 658"/>
                    <a:gd name="T19" fmla="*/ 1 h 568"/>
                    <a:gd name="T20" fmla="*/ 1 w 658"/>
                    <a:gd name="T21" fmla="*/ 1 h 568"/>
                    <a:gd name="T22" fmla="*/ 1 w 658"/>
                    <a:gd name="T23" fmla="*/ 1 h 568"/>
                    <a:gd name="T24" fmla="*/ 1 w 658"/>
                    <a:gd name="T25" fmla="*/ 1 h 568"/>
                    <a:gd name="T26" fmla="*/ 1 w 658"/>
                    <a:gd name="T27" fmla="*/ 1 h 568"/>
                    <a:gd name="T28" fmla="*/ 1 w 658"/>
                    <a:gd name="T29" fmla="*/ 1 h 568"/>
                    <a:gd name="T30" fmla="*/ 1 w 658"/>
                    <a:gd name="T31" fmla="*/ 1 h 568"/>
                    <a:gd name="T32" fmla="*/ 1 w 658"/>
                    <a:gd name="T33" fmla="*/ 1 h 568"/>
                    <a:gd name="T34" fmla="*/ 1 w 658"/>
                    <a:gd name="T35" fmla="*/ 1 h 568"/>
                    <a:gd name="T36" fmla="*/ 1 w 658"/>
                    <a:gd name="T37" fmla="*/ 1 h 568"/>
                    <a:gd name="T38" fmla="*/ 1 w 658"/>
                    <a:gd name="T39" fmla="*/ 1 h 568"/>
                    <a:gd name="T40" fmla="*/ 1 w 658"/>
                    <a:gd name="T41" fmla="*/ 1 h 568"/>
                    <a:gd name="T42" fmla="*/ 1 w 658"/>
                    <a:gd name="T43" fmla="*/ 1 h 568"/>
                    <a:gd name="T44" fmla="*/ 1 w 658"/>
                    <a:gd name="T45" fmla="*/ 1 h 568"/>
                    <a:gd name="T46" fmla="*/ 1 w 658"/>
                    <a:gd name="T47" fmla="*/ 1 h 568"/>
                    <a:gd name="T48" fmla="*/ 1 w 658"/>
                    <a:gd name="T49" fmla="*/ 1 h 568"/>
                    <a:gd name="T50" fmla="*/ 1 w 658"/>
                    <a:gd name="T51" fmla="*/ 1 h 568"/>
                    <a:gd name="T52" fmla="*/ 1 w 658"/>
                    <a:gd name="T53" fmla="*/ 1 h 568"/>
                    <a:gd name="T54" fmla="*/ 1 w 658"/>
                    <a:gd name="T55" fmla="*/ 1 h 568"/>
                    <a:gd name="T56" fmla="*/ 1 w 658"/>
                    <a:gd name="T57" fmla="*/ 1 h 568"/>
                    <a:gd name="T58" fmla="*/ 1 w 658"/>
                    <a:gd name="T59" fmla="*/ 1 h 568"/>
                    <a:gd name="T60" fmla="*/ 1 w 658"/>
                    <a:gd name="T61" fmla="*/ 1 h 568"/>
                    <a:gd name="T62" fmla="*/ 1 w 658"/>
                    <a:gd name="T63" fmla="*/ 1 h 568"/>
                    <a:gd name="T64" fmla="*/ 1 w 658"/>
                    <a:gd name="T65" fmla="*/ 1 h 568"/>
                    <a:gd name="T66" fmla="*/ 1 w 658"/>
                    <a:gd name="T67" fmla="*/ 1 h 568"/>
                    <a:gd name="T68" fmla="*/ 1 w 658"/>
                    <a:gd name="T69" fmla="*/ 1 h 568"/>
                    <a:gd name="T70" fmla="*/ 1 w 658"/>
                    <a:gd name="T71" fmla="*/ 1 h 568"/>
                    <a:gd name="T72" fmla="*/ 1 w 658"/>
                    <a:gd name="T73" fmla="*/ 1 h 568"/>
                    <a:gd name="T74" fmla="*/ 1 w 658"/>
                    <a:gd name="T75" fmla="*/ 1 h 568"/>
                    <a:gd name="T76" fmla="*/ 1 w 658"/>
                    <a:gd name="T77" fmla="*/ 1 h 568"/>
                    <a:gd name="T78" fmla="*/ 1 w 658"/>
                    <a:gd name="T79" fmla="*/ 1 h 568"/>
                    <a:gd name="T80" fmla="*/ 1 w 658"/>
                    <a:gd name="T81" fmla="*/ 1 h 568"/>
                    <a:gd name="T82" fmla="*/ 1 w 658"/>
                    <a:gd name="T83" fmla="*/ 1 h 568"/>
                    <a:gd name="T84" fmla="*/ 1 w 658"/>
                    <a:gd name="T85" fmla="*/ 1 h 568"/>
                    <a:gd name="T86" fmla="*/ 1 w 658"/>
                    <a:gd name="T87" fmla="*/ 1 h 568"/>
                    <a:gd name="T88" fmla="*/ 1 w 658"/>
                    <a:gd name="T89" fmla="*/ 1 h 568"/>
                    <a:gd name="T90" fmla="*/ 1 w 658"/>
                    <a:gd name="T91" fmla="*/ 1 h 568"/>
                    <a:gd name="T92" fmla="*/ 1 w 658"/>
                    <a:gd name="T93" fmla="*/ 1 h 568"/>
                    <a:gd name="T94" fmla="*/ 1 w 658"/>
                    <a:gd name="T95" fmla="*/ 1 h 568"/>
                    <a:gd name="T96" fmla="*/ 1 w 658"/>
                    <a:gd name="T97" fmla="*/ 1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8"/>
                    <a:gd name="T148" fmla="*/ 0 h 568"/>
                    <a:gd name="T149" fmla="*/ 658 w 658"/>
                    <a:gd name="T150" fmla="*/ 568 h 5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8" h="568">
                      <a:moveTo>
                        <a:pt x="143" y="59"/>
                      </a:moveTo>
                      <a:lnTo>
                        <a:pt x="126" y="43"/>
                      </a:lnTo>
                      <a:lnTo>
                        <a:pt x="111" y="31"/>
                      </a:lnTo>
                      <a:lnTo>
                        <a:pt x="93" y="21"/>
                      </a:lnTo>
                      <a:lnTo>
                        <a:pt x="78" y="14"/>
                      </a:lnTo>
                      <a:lnTo>
                        <a:pt x="64" y="8"/>
                      </a:lnTo>
                      <a:lnTo>
                        <a:pt x="52" y="5"/>
                      </a:lnTo>
                      <a:lnTo>
                        <a:pt x="40" y="2"/>
                      </a:lnTo>
                      <a:lnTo>
                        <a:pt x="33" y="2"/>
                      </a:lnTo>
                      <a:lnTo>
                        <a:pt x="28" y="0"/>
                      </a:lnTo>
                      <a:lnTo>
                        <a:pt x="26" y="0"/>
                      </a:lnTo>
                      <a:lnTo>
                        <a:pt x="12" y="10"/>
                      </a:lnTo>
                      <a:lnTo>
                        <a:pt x="3" y="19"/>
                      </a:lnTo>
                      <a:lnTo>
                        <a:pt x="0" y="27"/>
                      </a:lnTo>
                      <a:lnTo>
                        <a:pt x="2" y="36"/>
                      </a:lnTo>
                      <a:lnTo>
                        <a:pt x="7" y="43"/>
                      </a:lnTo>
                      <a:lnTo>
                        <a:pt x="15" y="52"/>
                      </a:lnTo>
                      <a:lnTo>
                        <a:pt x="26" y="59"/>
                      </a:lnTo>
                      <a:lnTo>
                        <a:pt x="40" y="65"/>
                      </a:lnTo>
                      <a:lnTo>
                        <a:pt x="55" y="72"/>
                      </a:lnTo>
                      <a:lnTo>
                        <a:pt x="71" y="81"/>
                      </a:lnTo>
                      <a:lnTo>
                        <a:pt x="88" y="88"/>
                      </a:lnTo>
                      <a:lnTo>
                        <a:pt x="105" y="97"/>
                      </a:lnTo>
                      <a:lnTo>
                        <a:pt x="123" y="105"/>
                      </a:lnTo>
                      <a:lnTo>
                        <a:pt x="136" y="114"/>
                      </a:lnTo>
                      <a:lnTo>
                        <a:pt x="152" y="122"/>
                      </a:lnTo>
                      <a:lnTo>
                        <a:pt x="162" y="131"/>
                      </a:lnTo>
                      <a:lnTo>
                        <a:pt x="173" y="138"/>
                      </a:lnTo>
                      <a:lnTo>
                        <a:pt x="178" y="147"/>
                      </a:lnTo>
                      <a:lnTo>
                        <a:pt x="181" y="154"/>
                      </a:lnTo>
                      <a:lnTo>
                        <a:pt x="180" y="159"/>
                      </a:lnTo>
                      <a:lnTo>
                        <a:pt x="171" y="174"/>
                      </a:lnTo>
                      <a:lnTo>
                        <a:pt x="161" y="188"/>
                      </a:lnTo>
                      <a:lnTo>
                        <a:pt x="152" y="199"/>
                      </a:lnTo>
                      <a:lnTo>
                        <a:pt x="142" y="209"/>
                      </a:lnTo>
                      <a:lnTo>
                        <a:pt x="131" y="218"/>
                      </a:lnTo>
                      <a:lnTo>
                        <a:pt x="123" y="224"/>
                      </a:lnTo>
                      <a:lnTo>
                        <a:pt x="114" y="233"/>
                      </a:lnTo>
                      <a:lnTo>
                        <a:pt x="104" y="240"/>
                      </a:lnTo>
                      <a:lnTo>
                        <a:pt x="97" y="247"/>
                      </a:lnTo>
                      <a:lnTo>
                        <a:pt x="88" y="254"/>
                      </a:lnTo>
                      <a:lnTo>
                        <a:pt x="76" y="264"/>
                      </a:lnTo>
                      <a:lnTo>
                        <a:pt x="66" y="276"/>
                      </a:lnTo>
                      <a:lnTo>
                        <a:pt x="57" y="288"/>
                      </a:lnTo>
                      <a:lnTo>
                        <a:pt x="50" y="297"/>
                      </a:lnTo>
                      <a:lnTo>
                        <a:pt x="45" y="307"/>
                      </a:lnTo>
                      <a:lnTo>
                        <a:pt x="41" y="314"/>
                      </a:lnTo>
                      <a:lnTo>
                        <a:pt x="41" y="318"/>
                      </a:lnTo>
                      <a:lnTo>
                        <a:pt x="45" y="321"/>
                      </a:lnTo>
                      <a:lnTo>
                        <a:pt x="54" y="319"/>
                      </a:lnTo>
                      <a:lnTo>
                        <a:pt x="64" y="314"/>
                      </a:lnTo>
                      <a:lnTo>
                        <a:pt x="86" y="302"/>
                      </a:lnTo>
                      <a:lnTo>
                        <a:pt x="107" y="290"/>
                      </a:lnTo>
                      <a:lnTo>
                        <a:pt x="128" y="280"/>
                      </a:lnTo>
                      <a:lnTo>
                        <a:pt x="147" y="269"/>
                      </a:lnTo>
                      <a:lnTo>
                        <a:pt x="164" y="261"/>
                      </a:lnTo>
                      <a:lnTo>
                        <a:pt x="180" y="256"/>
                      </a:lnTo>
                      <a:lnTo>
                        <a:pt x="192" y="256"/>
                      </a:lnTo>
                      <a:lnTo>
                        <a:pt x="204" y="259"/>
                      </a:lnTo>
                      <a:lnTo>
                        <a:pt x="212" y="269"/>
                      </a:lnTo>
                      <a:lnTo>
                        <a:pt x="218" y="287"/>
                      </a:lnTo>
                      <a:lnTo>
                        <a:pt x="223" y="306"/>
                      </a:lnTo>
                      <a:lnTo>
                        <a:pt x="230" y="318"/>
                      </a:lnTo>
                      <a:lnTo>
                        <a:pt x="237" y="326"/>
                      </a:lnTo>
                      <a:lnTo>
                        <a:pt x="244" y="333"/>
                      </a:lnTo>
                      <a:lnTo>
                        <a:pt x="250" y="338"/>
                      </a:lnTo>
                      <a:lnTo>
                        <a:pt x="256" y="345"/>
                      </a:lnTo>
                      <a:lnTo>
                        <a:pt x="256" y="354"/>
                      </a:lnTo>
                      <a:lnTo>
                        <a:pt x="254" y="366"/>
                      </a:lnTo>
                      <a:lnTo>
                        <a:pt x="247" y="383"/>
                      </a:lnTo>
                      <a:lnTo>
                        <a:pt x="235" y="408"/>
                      </a:lnTo>
                      <a:lnTo>
                        <a:pt x="223" y="437"/>
                      </a:lnTo>
                      <a:lnTo>
                        <a:pt x="218" y="466"/>
                      </a:lnTo>
                      <a:lnTo>
                        <a:pt x="218" y="496"/>
                      </a:lnTo>
                      <a:lnTo>
                        <a:pt x="221" y="522"/>
                      </a:lnTo>
                      <a:lnTo>
                        <a:pt x="226" y="544"/>
                      </a:lnTo>
                      <a:lnTo>
                        <a:pt x="235" y="560"/>
                      </a:lnTo>
                      <a:lnTo>
                        <a:pt x="242" y="568"/>
                      </a:lnTo>
                      <a:lnTo>
                        <a:pt x="249" y="568"/>
                      </a:lnTo>
                      <a:lnTo>
                        <a:pt x="254" y="556"/>
                      </a:lnTo>
                      <a:lnTo>
                        <a:pt x="257" y="532"/>
                      </a:lnTo>
                      <a:lnTo>
                        <a:pt x="257" y="513"/>
                      </a:lnTo>
                      <a:lnTo>
                        <a:pt x="259" y="494"/>
                      </a:lnTo>
                      <a:lnTo>
                        <a:pt x="261" y="477"/>
                      </a:lnTo>
                      <a:lnTo>
                        <a:pt x="264" y="459"/>
                      </a:lnTo>
                      <a:lnTo>
                        <a:pt x="266" y="444"/>
                      </a:lnTo>
                      <a:lnTo>
                        <a:pt x="271" y="430"/>
                      </a:lnTo>
                      <a:lnTo>
                        <a:pt x="275" y="418"/>
                      </a:lnTo>
                      <a:lnTo>
                        <a:pt x="278" y="406"/>
                      </a:lnTo>
                      <a:lnTo>
                        <a:pt x="282" y="396"/>
                      </a:lnTo>
                      <a:lnTo>
                        <a:pt x="285" y="389"/>
                      </a:lnTo>
                      <a:lnTo>
                        <a:pt x="290" y="378"/>
                      </a:lnTo>
                      <a:lnTo>
                        <a:pt x="295" y="373"/>
                      </a:lnTo>
                      <a:lnTo>
                        <a:pt x="302" y="373"/>
                      </a:lnTo>
                      <a:lnTo>
                        <a:pt x="309" y="376"/>
                      </a:lnTo>
                      <a:lnTo>
                        <a:pt x="316" y="383"/>
                      </a:lnTo>
                      <a:lnTo>
                        <a:pt x="321" y="390"/>
                      </a:lnTo>
                      <a:lnTo>
                        <a:pt x="327" y="399"/>
                      </a:lnTo>
                      <a:lnTo>
                        <a:pt x="330" y="409"/>
                      </a:lnTo>
                      <a:lnTo>
                        <a:pt x="333" y="416"/>
                      </a:lnTo>
                      <a:lnTo>
                        <a:pt x="333" y="423"/>
                      </a:lnTo>
                      <a:lnTo>
                        <a:pt x="332" y="430"/>
                      </a:lnTo>
                      <a:lnTo>
                        <a:pt x="330" y="439"/>
                      </a:lnTo>
                      <a:lnTo>
                        <a:pt x="330" y="447"/>
                      </a:lnTo>
                      <a:lnTo>
                        <a:pt x="328" y="458"/>
                      </a:lnTo>
                      <a:lnTo>
                        <a:pt x="328" y="466"/>
                      </a:lnTo>
                      <a:lnTo>
                        <a:pt x="328" y="477"/>
                      </a:lnTo>
                      <a:lnTo>
                        <a:pt x="328" y="485"/>
                      </a:lnTo>
                      <a:lnTo>
                        <a:pt x="330" y="494"/>
                      </a:lnTo>
                      <a:lnTo>
                        <a:pt x="330" y="499"/>
                      </a:lnTo>
                      <a:lnTo>
                        <a:pt x="332" y="504"/>
                      </a:lnTo>
                      <a:lnTo>
                        <a:pt x="340" y="511"/>
                      </a:lnTo>
                      <a:lnTo>
                        <a:pt x="349" y="515"/>
                      </a:lnTo>
                      <a:lnTo>
                        <a:pt x="359" y="511"/>
                      </a:lnTo>
                      <a:lnTo>
                        <a:pt x="370" y="506"/>
                      </a:lnTo>
                      <a:lnTo>
                        <a:pt x="380" y="497"/>
                      </a:lnTo>
                      <a:lnTo>
                        <a:pt x="392" y="485"/>
                      </a:lnTo>
                      <a:lnTo>
                        <a:pt x="403" y="472"/>
                      </a:lnTo>
                      <a:lnTo>
                        <a:pt x="415" y="458"/>
                      </a:lnTo>
                      <a:lnTo>
                        <a:pt x="425" y="442"/>
                      </a:lnTo>
                      <a:lnTo>
                        <a:pt x="434" y="427"/>
                      </a:lnTo>
                      <a:lnTo>
                        <a:pt x="437" y="423"/>
                      </a:lnTo>
                      <a:lnTo>
                        <a:pt x="442" y="420"/>
                      </a:lnTo>
                      <a:lnTo>
                        <a:pt x="447" y="420"/>
                      </a:lnTo>
                      <a:lnTo>
                        <a:pt x="453" y="421"/>
                      </a:lnTo>
                      <a:lnTo>
                        <a:pt x="460" y="423"/>
                      </a:lnTo>
                      <a:lnTo>
                        <a:pt x="466" y="427"/>
                      </a:lnTo>
                      <a:lnTo>
                        <a:pt x="475" y="430"/>
                      </a:lnTo>
                      <a:lnTo>
                        <a:pt x="482" y="434"/>
                      </a:lnTo>
                      <a:lnTo>
                        <a:pt x="491" y="437"/>
                      </a:lnTo>
                      <a:lnTo>
                        <a:pt x="499" y="440"/>
                      </a:lnTo>
                      <a:lnTo>
                        <a:pt x="510" y="444"/>
                      </a:lnTo>
                      <a:lnTo>
                        <a:pt x="520" y="447"/>
                      </a:lnTo>
                      <a:lnTo>
                        <a:pt x="532" y="451"/>
                      </a:lnTo>
                      <a:lnTo>
                        <a:pt x="542" y="454"/>
                      </a:lnTo>
                      <a:lnTo>
                        <a:pt x="551" y="456"/>
                      </a:lnTo>
                      <a:lnTo>
                        <a:pt x="562" y="458"/>
                      </a:lnTo>
                      <a:lnTo>
                        <a:pt x="570" y="461"/>
                      </a:lnTo>
                      <a:lnTo>
                        <a:pt x="577" y="463"/>
                      </a:lnTo>
                      <a:lnTo>
                        <a:pt x="584" y="466"/>
                      </a:lnTo>
                      <a:lnTo>
                        <a:pt x="591" y="470"/>
                      </a:lnTo>
                      <a:lnTo>
                        <a:pt x="600" y="477"/>
                      </a:lnTo>
                      <a:lnTo>
                        <a:pt x="608" y="485"/>
                      </a:lnTo>
                      <a:lnTo>
                        <a:pt x="615" y="494"/>
                      </a:lnTo>
                      <a:lnTo>
                        <a:pt x="624" y="504"/>
                      </a:lnTo>
                      <a:lnTo>
                        <a:pt x="631" y="515"/>
                      </a:lnTo>
                      <a:lnTo>
                        <a:pt x="638" y="525"/>
                      </a:lnTo>
                      <a:lnTo>
                        <a:pt x="643" y="534"/>
                      </a:lnTo>
                      <a:lnTo>
                        <a:pt x="648" y="541"/>
                      </a:lnTo>
                      <a:lnTo>
                        <a:pt x="651" y="546"/>
                      </a:lnTo>
                      <a:lnTo>
                        <a:pt x="655" y="549"/>
                      </a:lnTo>
                      <a:lnTo>
                        <a:pt x="658" y="549"/>
                      </a:lnTo>
                      <a:lnTo>
                        <a:pt x="658" y="546"/>
                      </a:lnTo>
                      <a:lnTo>
                        <a:pt x="657" y="541"/>
                      </a:lnTo>
                      <a:lnTo>
                        <a:pt x="655" y="534"/>
                      </a:lnTo>
                      <a:lnTo>
                        <a:pt x="651" y="527"/>
                      </a:lnTo>
                      <a:lnTo>
                        <a:pt x="648" y="518"/>
                      </a:lnTo>
                      <a:lnTo>
                        <a:pt x="644" y="510"/>
                      </a:lnTo>
                      <a:lnTo>
                        <a:pt x="641" y="501"/>
                      </a:lnTo>
                      <a:lnTo>
                        <a:pt x="638" y="492"/>
                      </a:lnTo>
                      <a:lnTo>
                        <a:pt x="634" y="487"/>
                      </a:lnTo>
                      <a:lnTo>
                        <a:pt x="631" y="480"/>
                      </a:lnTo>
                      <a:lnTo>
                        <a:pt x="629" y="475"/>
                      </a:lnTo>
                      <a:lnTo>
                        <a:pt x="625" y="470"/>
                      </a:lnTo>
                      <a:lnTo>
                        <a:pt x="622" y="465"/>
                      </a:lnTo>
                      <a:lnTo>
                        <a:pt x="620" y="458"/>
                      </a:lnTo>
                      <a:lnTo>
                        <a:pt x="617" y="451"/>
                      </a:lnTo>
                      <a:lnTo>
                        <a:pt x="613" y="442"/>
                      </a:lnTo>
                      <a:lnTo>
                        <a:pt x="612" y="430"/>
                      </a:lnTo>
                      <a:lnTo>
                        <a:pt x="608" y="416"/>
                      </a:lnTo>
                      <a:lnTo>
                        <a:pt x="606" y="399"/>
                      </a:lnTo>
                      <a:lnTo>
                        <a:pt x="605" y="389"/>
                      </a:lnTo>
                      <a:lnTo>
                        <a:pt x="605" y="378"/>
                      </a:lnTo>
                      <a:lnTo>
                        <a:pt x="603" y="368"/>
                      </a:lnTo>
                      <a:lnTo>
                        <a:pt x="603" y="361"/>
                      </a:lnTo>
                      <a:lnTo>
                        <a:pt x="603" y="354"/>
                      </a:lnTo>
                      <a:lnTo>
                        <a:pt x="603" y="347"/>
                      </a:lnTo>
                      <a:lnTo>
                        <a:pt x="603" y="344"/>
                      </a:lnTo>
                      <a:lnTo>
                        <a:pt x="603" y="340"/>
                      </a:lnTo>
                      <a:lnTo>
                        <a:pt x="603" y="338"/>
                      </a:lnTo>
                      <a:lnTo>
                        <a:pt x="605" y="337"/>
                      </a:lnTo>
                    </a:path>
                  </a:pathLst>
                </a:custGeom>
                <a:noFill/>
                <a:ln w="4763">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grpSp>
          <p:grpSp>
            <p:nvGrpSpPr>
              <p:cNvPr id="5" name="Group 114"/>
              <p:cNvGrpSpPr>
                <a:grpSpLocks/>
              </p:cNvGrpSpPr>
              <p:nvPr/>
            </p:nvGrpSpPr>
            <p:grpSpPr bwMode="auto">
              <a:xfrm>
                <a:off x="3216" y="912"/>
                <a:ext cx="1398" cy="1662"/>
                <a:chOff x="2270" y="827"/>
                <a:chExt cx="1398" cy="1662"/>
              </a:xfrm>
            </p:grpSpPr>
            <p:sp>
              <p:nvSpPr>
                <p:cNvPr id="125062" name="Freeform 39"/>
                <p:cNvSpPr>
                  <a:spLocks/>
                </p:cNvSpPr>
                <p:nvPr/>
              </p:nvSpPr>
              <p:spPr bwMode="auto">
                <a:xfrm>
                  <a:off x="2726" y="2206"/>
                  <a:ext cx="561" cy="231"/>
                </a:xfrm>
                <a:custGeom>
                  <a:avLst/>
                  <a:gdLst>
                    <a:gd name="T0" fmla="*/ 1 w 1122"/>
                    <a:gd name="T1" fmla="*/ 1 h 462"/>
                    <a:gd name="T2" fmla="*/ 1 w 1122"/>
                    <a:gd name="T3" fmla="*/ 1 h 462"/>
                    <a:gd name="T4" fmla="*/ 1 w 1122"/>
                    <a:gd name="T5" fmla="*/ 1 h 462"/>
                    <a:gd name="T6" fmla="*/ 1 w 1122"/>
                    <a:gd name="T7" fmla="*/ 1 h 462"/>
                    <a:gd name="T8" fmla="*/ 1 w 1122"/>
                    <a:gd name="T9" fmla="*/ 1 h 462"/>
                    <a:gd name="T10" fmla="*/ 1 w 1122"/>
                    <a:gd name="T11" fmla="*/ 1 h 462"/>
                    <a:gd name="T12" fmla="*/ 1 w 1122"/>
                    <a:gd name="T13" fmla="*/ 1 h 462"/>
                    <a:gd name="T14" fmla="*/ 1 w 1122"/>
                    <a:gd name="T15" fmla="*/ 1 h 462"/>
                    <a:gd name="T16" fmla="*/ 1 w 1122"/>
                    <a:gd name="T17" fmla="*/ 1 h 462"/>
                    <a:gd name="T18" fmla="*/ 1 w 1122"/>
                    <a:gd name="T19" fmla="*/ 1 h 462"/>
                    <a:gd name="T20" fmla="*/ 1 w 1122"/>
                    <a:gd name="T21" fmla="*/ 1 h 462"/>
                    <a:gd name="T22" fmla="*/ 1 w 1122"/>
                    <a:gd name="T23" fmla="*/ 1 h 462"/>
                    <a:gd name="T24" fmla="*/ 1 w 1122"/>
                    <a:gd name="T25" fmla="*/ 1 h 462"/>
                    <a:gd name="T26" fmla="*/ 1 w 1122"/>
                    <a:gd name="T27" fmla="*/ 1 h 462"/>
                    <a:gd name="T28" fmla="*/ 1 w 1122"/>
                    <a:gd name="T29" fmla="*/ 1 h 462"/>
                    <a:gd name="T30" fmla="*/ 1 w 1122"/>
                    <a:gd name="T31" fmla="*/ 1 h 462"/>
                    <a:gd name="T32" fmla="*/ 1 w 1122"/>
                    <a:gd name="T33" fmla="*/ 1 h 462"/>
                    <a:gd name="T34" fmla="*/ 1 w 1122"/>
                    <a:gd name="T35" fmla="*/ 1 h 462"/>
                    <a:gd name="T36" fmla="*/ 1 w 1122"/>
                    <a:gd name="T37" fmla="*/ 1 h 462"/>
                    <a:gd name="T38" fmla="*/ 1 w 1122"/>
                    <a:gd name="T39" fmla="*/ 1 h 462"/>
                    <a:gd name="T40" fmla="*/ 1 w 1122"/>
                    <a:gd name="T41" fmla="*/ 1 h 462"/>
                    <a:gd name="T42" fmla="*/ 1 w 1122"/>
                    <a:gd name="T43" fmla="*/ 1 h 462"/>
                    <a:gd name="T44" fmla="*/ 1 w 1122"/>
                    <a:gd name="T45" fmla="*/ 1 h 462"/>
                    <a:gd name="T46" fmla="*/ 1 w 1122"/>
                    <a:gd name="T47" fmla="*/ 1 h 462"/>
                    <a:gd name="T48" fmla="*/ 1 w 1122"/>
                    <a:gd name="T49" fmla="*/ 1 h 462"/>
                    <a:gd name="T50" fmla="*/ 1 w 1122"/>
                    <a:gd name="T51" fmla="*/ 1 h 462"/>
                    <a:gd name="T52" fmla="*/ 1 w 1122"/>
                    <a:gd name="T53" fmla="*/ 1 h 462"/>
                    <a:gd name="T54" fmla="*/ 1 w 1122"/>
                    <a:gd name="T55" fmla="*/ 1 h 462"/>
                    <a:gd name="T56" fmla="*/ 1 w 1122"/>
                    <a:gd name="T57" fmla="*/ 1 h 462"/>
                    <a:gd name="T58" fmla="*/ 1 w 1122"/>
                    <a:gd name="T59" fmla="*/ 1 h 462"/>
                    <a:gd name="T60" fmla="*/ 1 w 1122"/>
                    <a:gd name="T61" fmla="*/ 1 h 462"/>
                    <a:gd name="T62" fmla="*/ 1 w 1122"/>
                    <a:gd name="T63" fmla="*/ 1 h 462"/>
                    <a:gd name="T64" fmla="*/ 1 w 1122"/>
                    <a:gd name="T65" fmla="*/ 0 h 462"/>
                    <a:gd name="T66" fmla="*/ 1 w 1122"/>
                    <a:gd name="T67" fmla="*/ 0 h 462"/>
                    <a:gd name="T68" fmla="*/ 1 w 1122"/>
                    <a:gd name="T69" fmla="*/ 1 h 462"/>
                    <a:gd name="T70" fmla="*/ 1 w 1122"/>
                    <a:gd name="T71" fmla="*/ 1 h 462"/>
                    <a:gd name="T72" fmla="*/ 1 w 1122"/>
                    <a:gd name="T73" fmla="*/ 1 h 462"/>
                    <a:gd name="T74" fmla="*/ 1 w 1122"/>
                    <a:gd name="T75" fmla="*/ 1 h 462"/>
                    <a:gd name="T76" fmla="*/ 1 w 1122"/>
                    <a:gd name="T77" fmla="*/ 1 h 462"/>
                    <a:gd name="T78" fmla="*/ 0 w 1122"/>
                    <a:gd name="T79" fmla="*/ 1 h 462"/>
                    <a:gd name="T80" fmla="*/ 1 w 1122"/>
                    <a:gd name="T81" fmla="*/ 1 h 462"/>
                    <a:gd name="T82" fmla="*/ 1 w 1122"/>
                    <a:gd name="T83" fmla="*/ 1 h 462"/>
                    <a:gd name="T84" fmla="*/ 1 w 1122"/>
                    <a:gd name="T85" fmla="*/ 1 h 462"/>
                    <a:gd name="T86" fmla="*/ 1 w 1122"/>
                    <a:gd name="T87" fmla="*/ 1 h 462"/>
                    <a:gd name="T88" fmla="*/ 1 w 1122"/>
                    <a:gd name="T89" fmla="*/ 1 h 462"/>
                    <a:gd name="T90" fmla="*/ 1 w 1122"/>
                    <a:gd name="T91" fmla="*/ 1 h 462"/>
                    <a:gd name="T92" fmla="*/ 1 w 1122"/>
                    <a:gd name="T93" fmla="*/ 1 h 462"/>
                    <a:gd name="T94" fmla="*/ 1 w 1122"/>
                    <a:gd name="T95" fmla="*/ 1 h 462"/>
                    <a:gd name="T96" fmla="*/ 1 w 1122"/>
                    <a:gd name="T97" fmla="*/ 1 h 462"/>
                    <a:gd name="T98" fmla="*/ 1 w 1122"/>
                    <a:gd name="T99" fmla="*/ 1 h 462"/>
                    <a:gd name="T100" fmla="*/ 1 w 1122"/>
                    <a:gd name="T101" fmla="*/ 1 h 462"/>
                    <a:gd name="T102" fmla="*/ 1 w 1122"/>
                    <a:gd name="T103" fmla="*/ 1 h 462"/>
                    <a:gd name="T104" fmla="*/ 1 w 1122"/>
                    <a:gd name="T105" fmla="*/ 1 h 462"/>
                    <a:gd name="T106" fmla="*/ 1 w 1122"/>
                    <a:gd name="T107" fmla="*/ 1 h 462"/>
                    <a:gd name="T108" fmla="*/ 1 w 1122"/>
                    <a:gd name="T109" fmla="*/ 1 h 462"/>
                    <a:gd name="T110" fmla="*/ 1 w 1122"/>
                    <a:gd name="T111" fmla="*/ 1 h 4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2"/>
                    <a:gd name="T169" fmla="*/ 0 h 462"/>
                    <a:gd name="T170" fmla="*/ 1122 w 1122"/>
                    <a:gd name="T171" fmla="*/ 462 h 4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2" h="462">
                      <a:moveTo>
                        <a:pt x="251" y="232"/>
                      </a:moveTo>
                      <a:lnTo>
                        <a:pt x="267" y="215"/>
                      </a:lnTo>
                      <a:lnTo>
                        <a:pt x="275" y="196"/>
                      </a:lnTo>
                      <a:lnTo>
                        <a:pt x="279" y="173"/>
                      </a:lnTo>
                      <a:lnTo>
                        <a:pt x="279" y="152"/>
                      </a:lnTo>
                      <a:lnTo>
                        <a:pt x="277" y="132"/>
                      </a:lnTo>
                      <a:lnTo>
                        <a:pt x="277" y="111"/>
                      </a:lnTo>
                      <a:lnTo>
                        <a:pt x="279" y="94"/>
                      </a:lnTo>
                      <a:lnTo>
                        <a:pt x="287" y="78"/>
                      </a:lnTo>
                      <a:lnTo>
                        <a:pt x="303" y="68"/>
                      </a:lnTo>
                      <a:lnTo>
                        <a:pt x="329" y="63"/>
                      </a:lnTo>
                      <a:lnTo>
                        <a:pt x="408" y="59"/>
                      </a:lnTo>
                      <a:lnTo>
                        <a:pt x="507" y="61"/>
                      </a:lnTo>
                      <a:lnTo>
                        <a:pt x="614" y="66"/>
                      </a:lnTo>
                      <a:lnTo>
                        <a:pt x="728" y="75"/>
                      </a:lnTo>
                      <a:lnTo>
                        <a:pt x="838" y="83"/>
                      </a:lnTo>
                      <a:lnTo>
                        <a:pt x="940" y="94"/>
                      </a:lnTo>
                      <a:lnTo>
                        <a:pt x="1025" y="104"/>
                      </a:lnTo>
                      <a:lnTo>
                        <a:pt x="1087" y="113"/>
                      </a:lnTo>
                      <a:lnTo>
                        <a:pt x="1122" y="118"/>
                      </a:lnTo>
                      <a:lnTo>
                        <a:pt x="1118" y="120"/>
                      </a:lnTo>
                      <a:lnTo>
                        <a:pt x="1065" y="116"/>
                      </a:lnTo>
                      <a:lnTo>
                        <a:pt x="991" y="107"/>
                      </a:lnTo>
                      <a:lnTo>
                        <a:pt x="899" y="94"/>
                      </a:lnTo>
                      <a:lnTo>
                        <a:pt x="794" y="78"/>
                      </a:lnTo>
                      <a:lnTo>
                        <a:pt x="681" y="61"/>
                      </a:lnTo>
                      <a:lnTo>
                        <a:pt x="567" y="42"/>
                      </a:lnTo>
                      <a:lnTo>
                        <a:pt x="453" y="26"/>
                      </a:lnTo>
                      <a:lnTo>
                        <a:pt x="344" y="12"/>
                      </a:lnTo>
                      <a:lnTo>
                        <a:pt x="248" y="4"/>
                      </a:lnTo>
                      <a:lnTo>
                        <a:pt x="166" y="0"/>
                      </a:lnTo>
                      <a:lnTo>
                        <a:pt x="102" y="12"/>
                      </a:lnTo>
                      <a:lnTo>
                        <a:pt x="57" y="49"/>
                      </a:lnTo>
                      <a:lnTo>
                        <a:pt x="28" y="101"/>
                      </a:lnTo>
                      <a:lnTo>
                        <a:pt x="9" y="163"/>
                      </a:lnTo>
                      <a:lnTo>
                        <a:pt x="2" y="232"/>
                      </a:lnTo>
                      <a:lnTo>
                        <a:pt x="0" y="299"/>
                      </a:lnTo>
                      <a:lnTo>
                        <a:pt x="4" y="363"/>
                      </a:lnTo>
                      <a:lnTo>
                        <a:pt x="9" y="415"/>
                      </a:lnTo>
                      <a:lnTo>
                        <a:pt x="16" y="450"/>
                      </a:lnTo>
                      <a:lnTo>
                        <a:pt x="18" y="462"/>
                      </a:lnTo>
                      <a:lnTo>
                        <a:pt x="19" y="460"/>
                      </a:lnTo>
                      <a:lnTo>
                        <a:pt x="23" y="455"/>
                      </a:lnTo>
                      <a:lnTo>
                        <a:pt x="30" y="443"/>
                      </a:lnTo>
                      <a:lnTo>
                        <a:pt x="42" y="429"/>
                      </a:lnTo>
                      <a:lnTo>
                        <a:pt x="57" y="408"/>
                      </a:lnTo>
                      <a:lnTo>
                        <a:pt x="82" y="384"/>
                      </a:lnTo>
                      <a:lnTo>
                        <a:pt x="111" y="353"/>
                      </a:lnTo>
                      <a:lnTo>
                        <a:pt x="149" y="318"/>
                      </a:lnTo>
                      <a:lnTo>
                        <a:pt x="196" y="279"/>
                      </a:lnTo>
                      <a:lnTo>
                        <a:pt x="251" y="232"/>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63" name="Freeform 40"/>
                <p:cNvSpPr>
                  <a:spLocks/>
                </p:cNvSpPr>
                <p:nvPr/>
              </p:nvSpPr>
              <p:spPr bwMode="auto">
                <a:xfrm>
                  <a:off x="2667" y="2202"/>
                  <a:ext cx="246" cy="243"/>
                </a:xfrm>
                <a:custGeom>
                  <a:avLst/>
                  <a:gdLst>
                    <a:gd name="T0" fmla="*/ 0 w 493"/>
                    <a:gd name="T1" fmla="*/ 0 h 487"/>
                    <a:gd name="T2" fmla="*/ 0 w 493"/>
                    <a:gd name="T3" fmla="*/ 0 h 487"/>
                    <a:gd name="T4" fmla="*/ 0 w 493"/>
                    <a:gd name="T5" fmla="*/ 0 h 487"/>
                    <a:gd name="T6" fmla="*/ 0 w 493"/>
                    <a:gd name="T7" fmla="*/ 0 h 487"/>
                    <a:gd name="T8" fmla="*/ 0 w 493"/>
                    <a:gd name="T9" fmla="*/ 0 h 487"/>
                    <a:gd name="T10" fmla="*/ 0 w 493"/>
                    <a:gd name="T11" fmla="*/ 0 h 487"/>
                    <a:gd name="T12" fmla="*/ 0 w 493"/>
                    <a:gd name="T13" fmla="*/ 0 h 487"/>
                    <a:gd name="T14" fmla="*/ 0 w 493"/>
                    <a:gd name="T15" fmla="*/ 0 h 487"/>
                    <a:gd name="T16" fmla="*/ 0 w 493"/>
                    <a:gd name="T17" fmla="*/ 0 h 487"/>
                    <a:gd name="T18" fmla="*/ 0 w 493"/>
                    <a:gd name="T19" fmla="*/ 0 h 487"/>
                    <a:gd name="T20" fmla="*/ 0 w 493"/>
                    <a:gd name="T21" fmla="*/ 0 h 487"/>
                    <a:gd name="T22" fmla="*/ 0 w 493"/>
                    <a:gd name="T23" fmla="*/ 0 h 487"/>
                    <a:gd name="T24" fmla="*/ 0 w 493"/>
                    <a:gd name="T25" fmla="*/ 0 h 487"/>
                    <a:gd name="T26" fmla="*/ 0 w 493"/>
                    <a:gd name="T27" fmla="*/ 0 h 487"/>
                    <a:gd name="T28" fmla="*/ 0 w 493"/>
                    <a:gd name="T29" fmla="*/ 0 h 487"/>
                    <a:gd name="T30" fmla="*/ 0 w 493"/>
                    <a:gd name="T31" fmla="*/ 0 h 487"/>
                    <a:gd name="T32" fmla="*/ 0 w 493"/>
                    <a:gd name="T33" fmla="*/ 0 h 487"/>
                    <a:gd name="T34" fmla="*/ 0 w 493"/>
                    <a:gd name="T35" fmla="*/ 0 h 487"/>
                    <a:gd name="T36" fmla="*/ 0 w 493"/>
                    <a:gd name="T37" fmla="*/ 0 h 487"/>
                    <a:gd name="T38" fmla="*/ 0 w 493"/>
                    <a:gd name="T39" fmla="*/ 0 h 487"/>
                    <a:gd name="T40" fmla="*/ 0 w 493"/>
                    <a:gd name="T41" fmla="*/ 0 h 487"/>
                    <a:gd name="T42" fmla="*/ 0 w 493"/>
                    <a:gd name="T43" fmla="*/ 0 h 487"/>
                    <a:gd name="T44" fmla="*/ 0 w 493"/>
                    <a:gd name="T45" fmla="*/ 0 h 487"/>
                    <a:gd name="T46" fmla="*/ 0 w 493"/>
                    <a:gd name="T47" fmla="*/ 0 h 487"/>
                    <a:gd name="T48" fmla="*/ 0 w 493"/>
                    <a:gd name="T49" fmla="*/ 0 h 487"/>
                    <a:gd name="T50" fmla="*/ 0 w 493"/>
                    <a:gd name="T51" fmla="*/ 0 h 487"/>
                    <a:gd name="T52" fmla="*/ 0 w 493"/>
                    <a:gd name="T53" fmla="*/ 0 h 487"/>
                    <a:gd name="T54" fmla="*/ 0 w 493"/>
                    <a:gd name="T55" fmla="*/ 0 h 487"/>
                    <a:gd name="T56" fmla="*/ 0 w 493"/>
                    <a:gd name="T57" fmla="*/ 0 h 487"/>
                    <a:gd name="T58" fmla="*/ 0 w 493"/>
                    <a:gd name="T59" fmla="*/ 0 h 487"/>
                    <a:gd name="T60" fmla="*/ 0 w 493"/>
                    <a:gd name="T61" fmla="*/ 0 h 487"/>
                    <a:gd name="T62" fmla="*/ 0 w 493"/>
                    <a:gd name="T63" fmla="*/ 0 h 487"/>
                    <a:gd name="T64" fmla="*/ 0 w 493"/>
                    <a:gd name="T65" fmla="*/ 0 h 487"/>
                    <a:gd name="T66" fmla="*/ 0 w 493"/>
                    <a:gd name="T67" fmla="*/ 0 h 487"/>
                    <a:gd name="T68" fmla="*/ 0 w 493"/>
                    <a:gd name="T69" fmla="*/ 0 h 487"/>
                    <a:gd name="T70" fmla="*/ 0 w 493"/>
                    <a:gd name="T71" fmla="*/ 0 h 487"/>
                    <a:gd name="T72" fmla="*/ 0 w 493"/>
                    <a:gd name="T73" fmla="*/ 0 h 487"/>
                    <a:gd name="T74" fmla="*/ 0 w 493"/>
                    <a:gd name="T75" fmla="*/ 0 h 487"/>
                    <a:gd name="T76" fmla="*/ 0 w 493"/>
                    <a:gd name="T77" fmla="*/ 0 h 4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3"/>
                    <a:gd name="T118" fmla="*/ 0 h 487"/>
                    <a:gd name="T119" fmla="*/ 493 w 493"/>
                    <a:gd name="T120" fmla="*/ 487 h 4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3" h="487">
                      <a:moveTo>
                        <a:pt x="97" y="456"/>
                      </a:moveTo>
                      <a:lnTo>
                        <a:pt x="107" y="446"/>
                      </a:lnTo>
                      <a:lnTo>
                        <a:pt x="118" y="432"/>
                      </a:lnTo>
                      <a:lnTo>
                        <a:pt x="130" y="414"/>
                      </a:lnTo>
                      <a:lnTo>
                        <a:pt x="142" y="395"/>
                      </a:lnTo>
                      <a:lnTo>
                        <a:pt x="156" y="376"/>
                      </a:lnTo>
                      <a:lnTo>
                        <a:pt x="171" y="356"/>
                      </a:lnTo>
                      <a:lnTo>
                        <a:pt x="185" y="335"/>
                      </a:lnTo>
                      <a:lnTo>
                        <a:pt x="199" y="316"/>
                      </a:lnTo>
                      <a:lnTo>
                        <a:pt x="213" y="300"/>
                      </a:lnTo>
                      <a:lnTo>
                        <a:pt x="225" y="288"/>
                      </a:lnTo>
                      <a:lnTo>
                        <a:pt x="240" y="271"/>
                      </a:lnTo>
                      <a:lnTo>
                        <a:pt x="247" y="249"/>
                      </a:lnTo>
                      <a:lnTo>
                        <a:pt x="249" y="223"/>
                      </a:lnTo>
                      <a:lnTo>
                        <a:pt x="247" y="198"/>
                      </a:lnTo>
                      <a:lnTo>
                        <a:pt x="244" y="172"/>
                      </a:lnTo>
                      <a:lnTo>
                        <a:pt x="240" y="150"/>
                      </a:lnTo>
                      <a:lnTo>
                        <a:pt x="242" y="131"/>
                      </a:lnTo>
                      <a:lnTo>
                        <a:pt x="247" y="117"/>
                      </a:lnTo>
                      <a:lnTo>
                        <a:pt x="263" y="110"/>
                      </a:lnTo>
                      <a:lnTo>
                        <a:pt x="287" y="112"/>
                      </a:lnTo>
                      <a:lnTo>
                        <a:pt x="289" y="112"/>
                      </a:lnTo>
                      <a:lnTo>
                        <a:pt x="299" y="109"/>
                      </a:lnTo>
                      <a:lnTo>
                        <a:pt x="311" y="105"/>
                      </a:lnTo>
                      <a:lnTo>
                        <a:pt x="329" y="102"/>
                      </a:lnTo>
                      <a:lnTo>
                        <a:pt x="348" y="96"/>
                      </a:lnTo>
                      <a:lnTo>
                        <a:pt x="370" y="90"/>
                      </a:lnTo>
                      <a:lnTo>
                        <a:pt x="391" y="84"/>
                      </a:lnTo>
                      <a:lnTo>
                        <a:pt x="411" y="79"/>
                      </a:lnTo>
                      <a:lnTo>
                        <a:pt x="430" y="74"/>
                      </a:lnTo>
                      <a:lnTo>
                        <a:pt x="448" y="71"/>
                      </a:lnTo>
                      <a:lnTo>
                        <a:pt x="467" y="69"/>
                      </a:lnTo>
                      <a:lnTo>
                        <a:pt x="482" y="69"/>
                      </a:lnTo>
                      <a:lnTo>
                        <a:pt x="491" y="71"/>
                      </a:lnTo>
                      <a:lnTo>
                        <a:pt x="493" y="74"/>
                      </a:lnTo>
                      <a:lnTo>
                        <a:pt x="489" y="79"/>
                      </a:lnTo>
                      <a:lnTo>
                        <a:pt x="477" y="83"/>
                      </a:lnTo>
                      <a:lnTo>
                        <a:pt x="458" y="84"/>
                      </a:lnTo>
                      <a:lnTo>
                        <a:pt x="432" y="86"/>
                      </a:lnTo>
                      <a:lnTo>
                        <a:pt x="396" y="83"/>
                      </a:lnTo>
                      <a:lnTo>
                        <a:pt x="353" y="77"/>
                      </a:lnTo>
                      <a:lnTo>
                        <a:pt x="327" y="71"/>
                      </a:lnTo>
                      <a:lnTo>
                        <a:pt x="303" y="64"/>
                      </a:lnTo>
                      <a:lnTo>
                        <a:pt x="280" y="53"/>
                      </a:lnTo>
                      <a:lnTo>
                        <a:pt x="258" y="43"/>
                      </a:lnTo>
                      <a:lnTo>
                        <a:pt x="237" y="33"/>
                      </a:lnTo>
                      <a:lnTo>
                        <a:pt x="216" y="22"/>
                      </a:lnTo>
                      <a:lnTo>
                        <a:pt x="197" y="13"/>
                      </a:lnTo>
                      <a:lnTo>
                        <a:pt x="178" y="7"/>
                      </a:lnTo>
                      <a:lnTo>
                        <a:pt x="159" y="1"/>
                      </a:lnTo>
                      <a:lnTo>
                        <a:pt x="142" y="0"/>
                      </a:lnTo>
                      <a:lnTo>
                        <a:pt x="80" y="10"/>
                      </a:lnTo>
                      <a:lnTo>
                        <a:pt x="38" y="39"/>
                      </a:lnTo>
                      <a:lnTo>
                        <a:pt x="14" y="83"/>
                      </a:lnTo>
                      <a:lnTo>
                        <a:pt x="2" y="136"/>
                      </a:lnTo>
                      <a:lnTo>
                        <a:pt x="0" y="193"/>
                      </a:lnTo>
                      <a:lnTo>
                        <a:pt x="5" y="250"/>
                      </a:lnTo>
                      <a:lnTo>
                        <a:pt x="16" y="304"/>
                      </a:lnTo>
                      <a:lnTo>
                        <a:pt x="28" y="347"/>
                      </a:lnTo>
                      <a:lnTo>
                        <a:pt x="36" y="376"/>
                      </a:lnTo>
                      <a:lnTo>
                        <a:pt x="40" y="388"/>
                      </a:lnTo>
                      <a:lnTo>
                        <a:pt x="38" y="392"/>
                      </a:lnTo>
                      <a:lnTo>
                        <a:pt x="35" y="404"/>
                      </a:lnTo>
                      <a:lnTo>
                        <a:pt x="31" y="421"/>
                      </a:lnTo>
                      <a:lnTo>
                        <a:pt x="26" y="440"/>
                      </a:lnTo>
                      <a:lnTo>
                        <a:pt x="26" y="459"/>
                      </a:lnTo>
                      <a:lnTo>
                        <a:pt x="28" y="475"/>
                      </a:lnTo>
                      <a:lnTo>
                        <a:pt x="35" y="484"/>
                      </a:lnTo>
                      <a:lnTo>
                        <a:pt x="47" y="487"/>
                      </a:lnTo>
                      <a:lnTo>
                        <a:pt x="68" y="478"/>
                      </a:lnTo>
                      <a:lnTo>
                        <a:pt x="97" y="456"/>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64" name="Freeform 41"/>
                <p:cNvSpPr>
                  <a:spLocks/>
                </p:cNvSpPr>
                <p:nvPr/>
              </p:nvSpPr>
              <p:spPr bwMode="auto">
                <a:xfrm>
                  <a:off x="2694" y="2207"/>
                  <a:ext cx="222" cy="279"/>
                </a:xfrm>
                <a:custGeom>
                  <a:avLst/>
                  <a:gdLst>
                    <a:gd name="T0" fmla="*/ 1 w 444"/>
                    <a:gd name="T1" fmla="*/ 1 h 558"/>
                    <a:gd name="T2" fmla="*/ 1 w 444"/>
                    <a:gd name="T3" fmla="*/ 1 h 558"/>
                    <a:gd name="T4" fmla="*/ 1 w 444"/>
                    <a:gd name="T5" fmla="*/ 1 h 558"/>
                    <a:gd name="T6" fmla="*/ 1 w 444"/>
                    <a:gd name="T7" fmla="*/ 1 h 558"/>
                    <a:gd name="T8" fmla="*/ 1 w 444"/>
                    <a:gd name="T9" fmla="*/ 1 h 558"/>
                    <a:gd name="T10" fmla="*/ 1 w 444"/>
                    <a:gd name="T11" fmla="*/ 1 h 558"/>
                    <a:gd name="T12" fmla="*/ 1 w 444"/>
                    <a:gd name="T13" fmla="*/ 1 h 558"/>
                    <a:gd name="T14" fmla="*/ 1 w 444"/>
                    <a:gd name="T15" fmla="*/ 1 h 558"/>
                    <a:gd name="T16" fmla="*/ 1 w 444"/>
                    <a:gd name="T17" fmla="*/ 1 h 558"/>
                    <a:gd name="T18" fmla="*/ 1 w 444"/>
                    <a:gd name="T19" fmla="*/ 1 h 558"/>
                    <a:gd name="T20" fmla="*/ 1 w 444"/>
                    <a:gd name="T21" fmla="*/ 1 h 558"/>
                    <a:gd name="T22" fmla="*/ 1 w 444"/>
                    <a:gd name="T23" fmla="*/ 1 h 558"/>
                    <a:gd name="T24" fmla="*/ 1 w 444"/>
                    <a:gd name="T25" fmla="*/ 1 h 558"/>
                    <a:gd name="T26" fmla="*/ 1 w 444"/>
                    <a:gd name="T27" fmla="*/ 1 h 558"/>
                    <a:gd name="T28" fmla="*/ 1 w 444"/>
                    <a:gd name="T29" fmla="*/ 1 h 558"/>
                    <a:gd name="T30" fmla="*/ 1 w 444"/>
                    <a:gd name="T31" fmla="*/ 1 h 558"/>
                    <a:gd name="T32" fmla="*/ 1 w 444"/>
                    <a:gd name="T33" fmla="*/ 1 h 558"/>
                    <a:gd name="T34" fmla="*/ 1 w 444"/>
                    <a:gd name="T35" fmla="*/ 1 h 558"/>
                    <a:gd name="T36" fmla="*/ 1 w 444"/>
                    <a:gd name="T37" fmla="*/ 1 h 558"/>
                    <a:gd name="T38" fmla="*/ 1 w 444"/>
                    <a:gd name="T39" fmla="*/ 1 h 558"/>
                    <a:gd name="T40" fmla="*/ 1 w 444"/>
                    <a:gd name="T41" fmla="*/ 1 h 558"/>
                    <a:gd name="T42" fmla="*/ 1 w 444"/>
                    <a:gd name="T43" fmla="*/ 1 h 558"/>
                    <a:gd name="T44" fmla="*/ 1 w 444"/>
                    <a:gd name="T45" fmla="*/ 1 h 558"/>
                    <a:gd name="T46" fmla="*/ 1 w 444"/>
                    <a:gd name="T47" fmla="*/ 1 h 558"/>
                    <a:gd name="T48" fmla="*/ 1 w 444"/>
                    <a:gd name="T49" fmla="*/ 1 h 558"/>
                    <a:gd name="T50" fmla="*/ 1 w 444"/>
                    <a:gd name="T51" fmla="*/ 1 h 558"/>
                    <a:gd name="T52" fmla="*/ 1 w 444"/>
                    <a:gd name="T53" fmla="*/ 1 h 558"/>
                    <a:gd name="T54" fmla="*/ 1 w 444"/>
                    <a:gd name="T55" fmla="*/ 1 h 558"/>
                    <a:gd name="T56" fmla="*/ 1 w 444"/>
                    <a:gd name="T57" fmla="*/ 0 h 558"/>
                    <a:gd name="T58" fmla="*/ 1 w 444"/>
                    <a:gd name="T59" fmla="*/ 0 h 558"/>
                    <a:gd name="T60" fmla="*/ 1 w 444"/>
                    <a:gd name="T61" fmla="*/ 1 h 558"/>
                    <a:gd name="T62" fmla="*/ 1 w 444"/>
                    <a:gd name="T63" fmla="*/ 1 h 558"/>
                    <a:gd name="T64" fmla="*/ 1 w 444"/>
                    <a:gd name="T65" fmla="*/ 1 h 558"/>
                    <a:gd name="T66" fmla="*/ 1 w 444"/>
                    <a:gd name="T67" fmla="*/ 1 h 558"/>
                    <a:gd name="T68" fmla="*/ 1 w 444"/>
                    <a:gd name="T69" fmla="*/ 1 h 558"/>
                    <a:gd name="T70" fmla="*/ 1 w 444"/>
                    <a:gd name="T71" fmla="*/ 1 h 558"/>
                    <a:gd name="T72" fmla="*/ 1 w 444"/>
                    <a:gd name="T73" fmla="*/ 1 h 558"/>
                    <a:gd name="T74" fmla="*/ 1 w 444"/>
                    <a:gd name="T75" fmla="*/ 1 h 558"/>
                    <a:gd name="T76" fmla="*/ 1 w 444"/>
                    <a:gd name="T77" fmla="*/ 1 h 558"/>
                    <a:gd name="T78" fmla="*/ 1 w 444"/>
                    <a:gd name="T79" fmla="*/ 1 h 558"/>
                    <a:gd name="T80" fmla="*/ 1 w 444"/>
                    <a:gd name="T81" fmla="*/ 1 h 558"/>
                    <a:gd name="T82" fmla="*/ 1 w 444"/>
                    <a:gd name="T83" fmla="*/ 1 h 558"/>
                    <a:gd name="T84" fmla="*/ 1 w 444"/>
                    <a:gd name="T85" fmla="*/ 1 h 558"/>
                    <a:gd name="T86" fmla="*/ 1 w 444"/>
                    <a:gd name="T87" fmla="*/ 1 h 5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558"/>
                    <a:gd name="T134" fmla="*/ 444 w 444"/>
                    <a:gd name="T135" fmla="*/ 558 h 5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558">
                      <a:moveTo>
                        <a:pt x="39" y="448"/>
                      </a:moveTo>
                      <a:lnTo>
                        <a:pt x="39" y="441"/>
                      </a:lnTo>
                      <a:lnTo>
                        <a:pt x="39" y="430"/>
                      </a:lnTo>
                      <a:lnTo>
                        <a:pt x="39" y="418"/>
                      </a:lnTo>
                      <a:lnTo>
                        <a:pt x="39" y="403"/>
                      </a:lnTo>
                      <a:lnTo>
                        <a:pt x="39" y="387"/>
                      </a:lnTo>
                      <a:lnTo>
                        <a:pt x="41" y="372"/>
                      </a:lnTo>
                      <a:lnTo>
                        <a:pt x="44" y="356"/>
                      </a:lnTo>
                      <a:lnTo>
                        <a:pt x="50" y="340"/>
                      </a:lnTo>
                      <a:lnTo>
                        <a:pt x="57" y="327"/>
                      </a:lnTo>
                      <a:lnTo>
                        <a:pt x="65" y="315"/>
                      </a:lnTo>
                      <a:lnTo>
                        <a:pt x="79" y="306"/>
                      </a:lnTo>
                      <a:lnTo>
                        <a:pt x="95" y="304"/>
                      </a:lnTo>
                      <a:lnTo>
                        <a:pt x="108" y="309"/>
                      </a:lnTo>
                      <a:lnTo>
                        <a:pt x="122" y="318"/>
                      </a:lnTo>
                      <a:lnTo>
                        <a:pt x="138" y="325"/>
                      </a:lnTo>
                      <a:lnTo>
                        <a:pt x="152" y="328"/>
                      </a:lnTo>
                      <a:lnTo>
                        <a:pt x="167" y="325"/>
                      </a:lnTo>
                      <a:lnTo>
                        <a:pt x="183" y="313"/>
                      </a:lnTo>
                      <a:lnTo>
                        <a:pt x="198" y="287"/>
                      </a:lnTo>
                      <a:lnTo>
                        <a:pt x="214" y="245"/>
                      </a:lnTo>
                      <a:lnTo>
                        <a:pt x="222" y="221"/>
                      </a:lnTo>
                      <a:lnTo>
                        <a:pt x="229" y="199"/>
                      </a:lnTo>
                      <a:lnTo>
                        <a:pt x="238" y="178"/>
                      </a:lnTo>
                      <a:lnTo>
                        <a:pt x="245" y="157"/>
                      </a:lnTo>
                      <a:lnTo>
                        <a:pt x="254" y="140"/>
                      </a:lnTo>
                      <a:lnTo>
                        <a:pt x="260" y="123"/>
                      </a:lnTo>
                      <a:lnTo>
                        <a:pt x="269" y="107"/>
                      </a:lnTo>
                      <a:lnTo>
                        <a:pt x="276" y="93"/>
                      </a:lnTo>
                      <a:lnTo>
                        <a:pt x="285" y="81"/>
                      </a:lnTo>
                      <a:lnTo>
                        <a:pt x="293" y="73"/>
                      </a:lnTo>
                      <a:lnTo>
                        <a:pt x="295" y="71"/>
                      </a:lnTo>
                      <a:lnTo>
                        <a:pt x="300" y="67"/>
                      </a:lnTo>
                      <a:lnTo>
                        <a:pt x="307" y="62"/>
                      </a:lnTo>
                      <a:lnTo>
                        <a:pt x="316" y="57"/>
                      </a:lnTo>
                      <a:lnTo>
                        <a:pt x="328" y="50"/>
                      </a:lnTo>
                      <a:lnTo>
                        <a:pt x="340" y="42"/>
                      </a:lnTo>
                      <a:lnTo>
                        <a:pt x="354" y="35"/>
                      </a:lnTo>
                      <a:lnTo>
                        <a:pt x="368" y="29"/>
                      </a:lnTo>
                      <a:lnTo>
                        <a:pt x="383" y="23"/>
                      </a:lnTo>
                      <a:lnTo>
                        <a:pt x="397" y="19"/>
                      </a:lnTo>
                      <a:lnTo>
                        <a:pt x="418" y="16"/>
                      </a:lnTo>
                      <a:lnTo>
                        <a:pt x="433" y="14"/>
                      </a:lnTo>
                      <a:lnTo>
                        <a:pt x="442" y="14"/>
                      </a:lnTo>
                      <a:lnTo>
                        <a:pt x="444" y="16"/>
                      </a:lnTo>
                      <a:lnTo>
                        <a:pt x="440" y="17"/>
                      </a:lnTo>
                      <a:lnTo>
                        <a:pt x="428" y="19"/>
                      </a:lnTo>
                      <a:lnTo>
                        <a:pt x="409" y="19"/>
                      </a:lnTo>
                      <a:lnTo>
                        <a:pt x="383" y="17"/>
                      </a:lnTo>
                      <a:lnTo>
                        <a:pt x="349" y="14"/>
                      </a:lnTo>
                      <a:lnTo>
                        <a:pt x="304" y="7"/>
                      </a:lnTo>
                      <a:lnTo>
                        <a:pt x="279" y="2"/>
                      </a:lnTo>
                      <a:lnTo>
                        <a:pt x="257" y="0"/>
                      </a:lnTo>
                      <a:lnTo>
                        <a:pt x="238" y="0"/>
                      </a:lnTo>
                      <a:lnTo>
                        <a:pt x="219" y="0"/>
                      </a:lnTo>
                      <a:lnTo>
                        <a:pt x="203" y="0"/>
                      </a:lnTo>
                      <a:lnTo>
                        <a:pt x="188" y="2"/>
                      </a:lnTo>
                      <a:lnTo>
                        <a:pt x="172" y="3"/>
                      </a:lnTo>
                      <a:lnTo>
                        <a:pt x="157" y="5"/>
                      </a:lnTo>
                      <a:lnTo>
                        <a:pt x="139" y="7"/>
                      </a:lnTo>
                      <a:lnTo>
                        <a:pt x="122" y="7"/>
                      </a:lnTo>
                      <a:lnTo>
                        <a:pt x="63" y="21"/>
                      </a:lnTo>
                      <a:lnTo>
                        <a:pt x="25" y="62"/>
                      </a:lnTo>
                      <a:lnTo>
                        <a:pt x="5" y="121"/>
                      </a:lnTo>
                      <a:lnTo>
                        <a:pt x="0" y="194"/>
                      </a:lnTo>
                      <a:lnTo>
                        <a:pt x="6" y="271"/>
                      </a:lnTo>
                      <a:lnTo>
                        <a:pt x="20" y="349"/>
                      </a:lnTo>
                      <a:lnTo>
                        <a:pt x="36" y="422"/>
                      </a:lnTo>
                      <a:lnTo>
                        <a:pt x="53" y="480"/>
                      </a:lnTo>
                      <a:lnTo>
                        <a:pt x="65" y="520"/>
                      </a:lnTo>
                      <a:lnTo>
                        <a:pt x="70" y="536"/>
                      </a:lnTo>
                      <a:lnTo>
                        <a:pt x="69" y="537"/>
                      </a:lnTo>
                      <a:lnTo>
                        <a:pt x="65" y="543"/>
                      </a:lnTo>
                      <a:lnTo>
                        <a:pt x="60" y="550"/>
                      </a:lnTo>
                      <a:lnTo>
                        <a:pt x="53" y="555"/>
                      </a:lnTo>
                      <a:lnTo>
                        <a:pt x="48" y="558"/>
                      </a:lnTo>
                      <a:lnTo>
                        <a:pt x="41" y="555"/>
                      </a:lnTo>
                      <a:lnTo>
                        <a:pt x="38" y="544"/>
                      </a:lnTo>
                      <a:lnTo>
                        <a:pt x="34" y="524"/>
                      </a:lnTo>
                      <a:lnTo>
                        <a:pt x="34" y="493"/>
                      </a:lnTo>
                      <a:lnTo>
                        <a:pt x="39" y="448"/>
                      </a:lnTo>
                      <a:close/>
                    </a:path>
                  </a:pathLst>
                </a:custGeom>
                <a:solidFill>
                  <a:srgbClr val="CB8C8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65" name="Freeform 46"/>
                <p:cNvSpPr>
                  <a:spLocks/>
                </p:cNvSpPr>
                <p:nvPr/>
              </p:nvSpPr>
              <p:spPr bwMode="auto">
                <a:xfrm>
                  <a:off x="2440" y="2242"/>
                  <a:ext cx="282" cy="247"/>
                </a:xfrm>
                <a:custGeom>
                  <a:avLst/>
                  <a:gdLst>
                    <a:gd name="T0" fmla="*/ 1 w 563"/>
                    <a:gd name="T1" fmla="*/ 1 h 492"/>
                    <a:gd name="T2" fmla="*/ 1 w 563"/>
                    <a:gd name="T3" fmla="*/ 1 h 492"/>
                    <a:gd name="T4" fmla="*/ 1 w 563"/>
                    <a:gd name="T5" fmla="*/ 1 h 492"/>
                    <a:gd name="T6" fmla="*/ 1 w 563"/>
                    <a:gd name="T7" fmla="*/ 0 h 492"/>
                    <a:gd name="T8" fmla="*/ 1 w 563"/>
                    <a:gd name="T9" fmla="*/ 1 h 492"/>
                    <a:gd name="T10" fmla="*/ 1 w 563"/>
                    <a:gd name="T11" fmla="*/ 1 h 492"/>
                    <a:gd name="T12" fmla="*/ 1 w 563"/>
                    <a:gd name="T13" fmla="*/ 1 h 492"/>
                    <a:gd name="T14" fmla="*/ 1 w 563"/>
                    <a:gd name="T15" fmla="*/ 1 h 492"/>
                    <a:gd name="T16" fmla="*/ 1 w 563"/>
                    <a:gd name="T17" fmla="*/ 1 h 492"/>
                    <a:gd name="T18" fmla="*/ 1 w 563"/>
                    <a:gd name="T19" fmla="*/ 1 h 492"/>
                    <a:gd name="T20" fmla="*/ 1 w 563"/>
                    <a:gd name="T21" fmla="*/ 1 h 492"/>
                    <a:gd name="T22" fmla="*/ 1 w 563"/>
                    <a:gd name="T23" fmla="*/ 1 h 492"/>
                    <a:gd name="T24" fmla="*/ 1 w 563"/>
                    <a:gd name="T25" fmla="*/ 1 h 492"/>
                    <a:gd name="T26" fmla="*/ 1 w 563"/>
                    <a:gd name="T27" fmla="*/ 1 h 492"/>
                    <a:gd name="T28" fmla="*/ 1 w 563"/>
                    <a:gd name="T29" fmla="*/ 1 h 492"/>
                    <a:gd name="T30" fmla="*/ 1 w 563"/>
                    <a:gd name="T31" fmla="*/ 1 h 492"/>
                    <a:gd name="T32" fmla="*/ 1 w 563"/>
                    <a:gd name="T33" fmla="*/ 1 h 492"/>
                    <a:gd name="T34" fmla="*/ 1 w 563"/>
                    <a:gd name="T35" fmla="*/ 1 h 492"/>
                    <a:gd name="T36" fmla="*/ 1 w 563"/>
                    <a:gd name="T37" fmla="*/ 1 h 492"/>
                    <a:gd name="T38" fmla="*/ 1 w 563"/>
                    <a:gd name="T39" fmla="*/ 1 h 492"/>
                    <a:gd name="T40" fmla="*/ 1 w 563"/>
                    <a:gd name="T41" fmla="*/ 1 h 492"/>
                    <a:gd name="T42" fmla="*/ 1 w 563"/>
                    <a:gd name="T43" fmla="*/ 1 h 492"/>
                    <a:gd name="T44" fmla="*/ 1 w 563"/>
                    <a:gd name="T45" fmla="*/ 1 h 492"/>
                    <a:gd name="T46" fmla="*/ 1 w 563"/>
                    <a:gd name="T47" fmla="*/ 1 h 492"/>
                    <a:gd name="T48" fmla="*/ 1 w 563"/>
                    <a:gd name="T49" fmla="*/ 1 h 492"/>
                    <a:gd name="T50" fmla="*/ 1 w 563"/>
                    <a:gd name="T51" fmla="*/ 1 h 492"/>
                    <a:gd name="T52" fmla="*/ 1 w 563"/>
                    <a:gd name="T53" fmla="*/ 1 h 492"/>
                    <a:gd name="T54" fmla="*/ 1 w 563"/>
                    <a:gd name="T55" fmla="*/ 1 h 492"/>
                    <a:gd name="T56" fmla="*/ 1 w 563"/>
                    <a:gd name="T57" fmla="*/ 1 h 492"/>
                    <a:gd name="T58" fmla="*/ 1 w 563"/>
                    <a:gd name="T59" fmla="*/ 1 h 492"/>
                    <a:gd name="T60" fmla="*/ 1 w 563"/>
                    <a:gd name="T61" fmla="*/ 1 h 492"/>
                    <a:gd name="T62" fmla="*/ 1 w 563"/>
                    <a:gd name="T63" fmla="*/ 1 h 492"/>
                    <a:gd name="T64" fmla="*/ 1 w 563"/>
                    <a:gd name="T65" fmla="*/ 1 h 492"/>
                    <a:gd name="T66" fmla="*/ 1 w 563"/>
                    <a:gd name="T67" fmla="*/ 1 h 492"/>
                    <a:gd name="T68" fmla="*/ 1 w 563"/>
                    <a:gd name="T69" fmla="*/ 1 h 492"/>
                    <a:gd name="T70" fmla="*/ 1 w 563"/>
                    <a:gd name="T71" fmla="*/ 1 h 492"/>
                    <a:gd name="T72" fmla="*/ 1 w 563"/>
                    <a:gd name="T73" fmla="*/ 1 h 492"/>
                    <a:gd name="T74" fmla="*/ 1 w 563"/>
                    <a:gd name="T75" fmla="*/ 1 h 492"/>
                    <a:gd name="T76" fmla="*/ 1 w 563"/>
                    <a:gd name="T77" fmla="*/ 1 h 492"/>
                    <a:gd name="T78" fmla="*/ 1 w 563"/>
                    <a:gd name="T79" fmla="*/ 1 h 492"/>
                    <a:gd name="T80" fmla="*/ 1 w 563"/>
                    <a:gd name="T81" fmla="*/ 1 h 492"/>
                    <a:gd name="T82" fmla="*/ 1 w 563"/>
                    <a:gd name="T83" fmla="*/ 1 h 492"/>
                    <a:gd name="T84" fmla="*/ 1 w 563"/>
                    <a:gd name="T85" fmla="*/ 1 h 492"/>
                    <a:gd name="T86" fmla="*/ 1 w 563"/>
                    <a:gd name="T87" fmla="*/ 1 h 492"/>
                    <a:gd name="T88" fmla="*/ 1 w 563"/>
                    <a:gd name="T89" fmla="*/ 1 h 492"/>
                    <a:gd name="T90" fmla="*/ 1 w 563"/>
                    <a:gd name="T91" fmla="*/ 1 h 492"/>
                    <a:gd name="T92" fmla="*/ 1 w 563"/>
                    <a:gd name="T93" fmla="*/ 1 h 492"/>
                    <a:gd name="T94" fmla="*/ 1 w 563"/>
                    <a:gd name="T95" fmla="*/ 1 h 492"/>
                    <a:gd name="T96" fmla="*/ 1 w 563"/>
                    <a:gd name="T97" fmla="*/ 1 h 492"/>
                    <a:gd name="T98" fmla="*/ 1 w 563"/>
                    <a:gd name="T99" fmla="*/ 1 h 492"/>
                    <a:gd name="T100" fmla="*/ 1 w 563"/>
                    <a:gd name="T101" fmla="*/ 1 h 492"/>
                    <a:gd name="T102" fmla="*/ 1 w 563"/>
                    <a:gd name="T103" fmla="*/ 1 h 492"/>
                    <a:gd name="T104" fmla="*/ 1 w 563"/>
                    <a:gd name="T105" fmla="*/ 1 h 492"/>
                    <a:gd name="T106" fmla="*/ 1 w 563"/>
                    <a:gd name="T107" fmla="*/ 1 h 492"/>
                    <a:gd name="T108" fmla="*/ 1 w 563"/>
                    <a:gd name="T109" fmla="*/ 1 h 492"/>
                    <a:gd name="T110" fmla="*/ 1 w 563"/>
                    <a:gd name="T111" fmla="*/ 1 h 492"/>
                    <a:gd name="T112" fmla="*/ 1 w 563"/>
                    <a:gd name="T113" fmla="*/ 1 h 492"/>
                    <a:gd name="T114" fmla="*/ 1 w 563"/>
                    <a:gd name="T115" fmla="*/ 1 h 492"/>
                    <a:gd name="T116" fmla="*/ 1 w 563"/>
                    <a:gd name="T117" fmla="*/ 1 h 492"/>
                    <a:gd name="T118" fmla="*/ 1 w 563"/>
                    <a:gd name="T119" fmla="*/ 1 h 492"/>
                    <a:gd name="T120" fmla="*/ 1 w 563"/>
                    <a:gd name="T121" fmla="*/ 1 h 492"/>
                    <a:gd name="T122" fmla="*/ 1 w 563"/>
                    <a:gd name="T123" fmla="*/ 1 h 4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3"/>
                    <a:gd name="T187" fmla="*/ 0 h 492"/>
                    <a:gd name="T188" fmla="*/ 563 w 563"/>
                    <a:gd name="T189" fmla="*/ 492 h 4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3" h="492">
                      <a:moveTo>
                        <a:pt x="60" y="60"/>
                      </a:moveTo>
                      <a:lnTo>
                        <a:pt x="46" y="53"/>
                      </a:lnTo>
                      <a:lnTo>
                        <a:pt x="32" y="48"/>
                      </a:lnTo>
                      <a:lnTo>
                        <a:pt x="22" y="43"/>
                      </a:lnTo>
                      <a:lnTo>
                        <a:pt x="12" y="38"/>
                      </a:lnTo>
                      <a:lnTo>
                        <a:pt x="5" y="33"/>
                      </a:lnTo>
                      <a:lnTo>
                        <a:pt x="1" y="28"/>
                      </a:lnTo>
                      <a:lnTo>
                        <a:pt x="0" y="21"/>
                      </a:lnTo>
                      <a:lnTo>
                        <a:pt x="3" y="15"/>
                      </a:lnTo>
                      <a:lnTo>
                        <a:pt x="12" y="9"/>
                      </a:lnTo>
                      <a:lnTo>
                        <a:pt x="24" y="0"/>
                      </a:lnTo>
                      <a:lnTo>
                        <a:pt x="25" y="0"/>
                      </a:lnTo>
                      <a:lnTo>
                        <a:pt x="29" y="2"/>
                      </a:lnTo>
                      <a:lnTo>
                        <a:pt x="36" y="5"/>
                      </a:lnTo>
                      <a:lnTo>
                        <a:pt x="46" y="9"/>
                      </a:lnTo>
                      <a:lnTo>
                        <a:pt x="57" y="14"/>
                      </a:lnTo>
                      <a:lnTo>
                        <a:pt x="69" y="22"/>
                      </a:lnTo>
                      <a:lnTo>
                        <a:pt x="82" y="31"/>
                      </a:lnTo>
                      <a:lnTo>
                        <a:pt x="96" y="40"/>
                      </a:lnTo>
                      <a:lnTo>
                        <a:pt x="112" y="52"/>
                      </a:lnTo>
                      <a:lnTo>
                        <a:pt x="126" y="66"/>
                      </a:lnTo>
                      <a:lnTo>
                        <a:pt x="148" y="74"/>
                      </a:lnTo>
                      <a:lnTo>
                        <a:pt x="188" y="81"/>
                      </a:lnTo>
                      <a:lnTo>
                        <a:pt x="241" y="86"/>
                      </a:lnTo>
                      <a:lnTo>
                        <a:pt x="302" y="93"/>
                      </a:lnTo>
                      <a:lnTo>
                        <a:pt x="366" y="104"/>
                      </a:lnTo>
                      <a:lnTo>
                        <a:pt x="426" y="117"/>
                      </a:lnTo>
                      <a:lnTo>
                        <a:pt x="482" y="140"/>
                      </a:lnTo>
                      <a:lnTo>
                        <a:pt x="523" y="169"/>
                      </a:lnTo>
                      <a:lnTo>
                        <a:pt x="547" y="211"/>
                      </a:lnTo>
                      <a:lnTo>
                        <a:pt x="549" y="264"/>
                      </a:lnTo>
                      <a:lnTo>
                        <a:pt x="549" y="268"/>
                      </a:lnTo>
                      <a:lnTo>
                        <a:pt x="549" y="273"/>
                      </a:lnTo>
                      <a:lnTo>
                        <a:pt x="549" y="278"/>
                      </a:lnTo>
                      <a:lnTo>
                        <a:pt x="549" y="283"/>
                      </a:lnTo>
                      <a:lnTo>
                        <a:pt x="549" y="288"/>
                      </a:lnTo>
                      <a:lnTo>
                        <a:pt x="549" y="295"/>
                      </a:lnTo>
                      <a:lnTo>
                        <a:pt x="551" y="302"/>
                      </a:lnTo>
                      <a:lnTo>
                        <a:pt x="551" y="309"/>
                      </a:lnTo>
                      <a:lnTo>
                        <a:pt x="551" y="318"/>
                      </a:lnTo>
                      <a:lnTo>
                        <a:pt x="551" y="325"/>
                      </a:lnTo>
                      <a:lnTo>
                        <a:pt x="549" y="342"/>
                      </a:lnTo>
                      <a:lnTo>
                        <a:pt x="551" y="358"/>
                      </a:lnTo>
                      <a:lnTo>
                        <a:pt x="551" y="373"/>
                      </a:lnTo>
                      <a:lnTo>
                        <a:pt x="552" y="387"/>
                      </a:lnTo>
                      <a:lnTo>
                        <a:pt x="554" y="399"/>
                      </a:lnTo>
                      <a:lnTo>
                        <a:pt x="558" y="409"/>
                      </a:lnTo>
                      <a:lnTo>
                        <a:pt x="559" y="418"/>
                      </a:lnTo>
                      <a:lnTo>
                        <a:pt x="561" y="425"/>
                      </a:lnTo>
                      <a:lnTo>
                        <a:pt x="563" y="428"/>
                      </a:lnTo>
                      <a:lnTo>
                        <a:pt x="563" y="430"/>
                      </a:lnTo>
                      <a:lnTo>
                        <a:pt x="561" y="430"/>
                      </a:lnTo>
                      <a:lnTo>
                        <a:pt x="556" y="428"/>
                      </a:lnTo>
                      <a:lnTo>
                        <a:pt x="547" y="427"/>
                      </a:lnTo>
                      <a:lnTo>
                        <a:pt x="537" y="425"/>
                      </a:lnTo>
                      <a:lnTo>
                        <a:pt x="525" y="422"/>
                      </a:lnTo>
                      <a:lnTo>
                        <a:pt x="511" y="418"/>
                      </a:lnTo>
                      <a:lnTo>
                        <a:pt x="497" y="415"/>
                      </a:lnTo>
                      <a:lnTo>
                        <a:pt x="480" y="411"/>
                      </a:lnTo>
                      <a:lnTo>
                        <a:pt x="464" y="408"/>
                      </a:lnTo>
                      <a:lnTo>
                        <a:pt x="449" y="403"/>
                      </a:lnTo>
                      <a:lnTo>
                        <a:pt x="437" y="399"/>
                      </a:lnTo>
                      <a:lnTo>
                        <a:pt x="426" y="396"/>
                      </a:lnTo>
                      <a:lnTo>
                        <a:pt x="416" y="392"/>
                      </a:lnTo>
                      <a:lnTo>
                        <a:pt x="407" y="389"/>
                      </a:lnTo>
                      <a:lnTo>
                        <a:pt x="399" y="385"/>
                      </a:lnTo>
                      <a:lnTo>
                        <a:pt x="390" y="384"/>
                      </a:lnTo>
                      <a:lnTo>
                        <a:pt x="383" y="382"/>
                      </a:lnTo>
                      <a:lnTo>
                        <a:pt x="378" y="382"/>
                      </a:lnTo>
                      <a:lnTo>
                        <a:pt x="373" y="384"/>
                      </a:lnTo>
                      <a:lnTo>
                        <a:pt x="371" y="389"/>
                      </a:lnTo>
                      <a:lnTo>
                        <a:pt x="362" y="401"/>
                      </a:lnTo>
                      <a:lnTo>
                        <a:pt x="354" y="415"/>
                      </a:lnTo>
                      <a:lnTo>
                        <a:pt x="345" y="428"/>
                      </a:lnTo>
                      <a:lnTo>
                        <a:pt x="335" y="441"/>
                      </a:lnTo>
                      <a:lnTo>
                        <a:pt x="324" y="453"/>
                      </a:lnTo>
                      <a:lnTo>
                        <a:pt x="314" y="461"/>
                      </a:lnTo>
                      <a:lnTo>
                        <a:pt x="305" y="466"/>
                      </a:lnTo>
                      <a:lnTo>
                        <a:pt x="297" y="470"/>
                      </a:lnTo>
                      <a:lnTo>
                        <a:pt x="290" y="468"/>
                      </a:lnTo>
                      <a:lnTo>
                        <a:pt x="283" y="461"/>
                      </a:lnTo>
                      <a:lnTo>
                        <a:pt x="281" y="458"/>
                      </a:lnTo>
                      <a:lnTo>
                        <a:pt x="281" y="453"/>
                      </a:lnTo>
                      <a:lnTo>
                        <a:pt x="281" y="446"/>
                      </a:lnTo>
                      <a:lnTo>
                        <a:pt x="281" y="437"/>
                      </a:lnTo>
                      <a:lnTo>
                        <a:pt x="281" y="428"/>
                      </a:lnTo>
                      <a:lnTo>
                        <a:pt x="283" y="420"/>
                      </a:lnTo>
                      <a:lnTo>
                        <a:pt x="283" y="411"/>
                      </a:lnTo>
                      <a:lnTo>
                        <a:pt x="285" y="403"/>
                      </a:lnTo>
                      <a:lnTo>
                        <a:pt x="286" y="396"/>
                      </a:lnTo>
                      <a:lnTo>
                        <a:pt x="286" y="390"/>
                      </a:lnTo>
                      <a:lnTo>
                        <a:pt x="286" y="384"/>
                      </a:lnTo>
                      <a:lnTo>
                        <a:pt x="285" y="377"/>
                      </a:lnTo>
                      <a:lnTo>
                        <a:pt x="279" y="368"/>
                      </a:lnTo>
                      <a:lnTo>
                        <a:pt x="274" y="358"/>
                      </a:lnTo>
                      <a:lnTo>
                        <a:pt x="267" y="349"/>
                      </a:lnTo>
                      <a:lnTo>
                        <a:pt x="260" y="340"/>
                      </a:lnTo>
                      <a:lnTo>
                        <a:pt x="254" y="333"/>
                      </a:lnTo>
                      <a:lnTo>
                        <a:pt x="247" y="330"/>
                      </a:lnTo>
                      <a:lnTo>
                        <a:pt x="240" y="330"/>
                      </a:lnTo>
                      <a:lnTo>
                        <a:pt x="234" y="333"/>
                      </a:lnTo>
                      <a:lnTo>
                        <a:pt x="231" y="340"/>
                      </a:lnTo>
                      <a:lnTo>
                        <a:pt x="226" y="347"/>
                      </a:lnTo>
                      <a:lnTo>
                        <a:pt x="221" y="358"/>
                      </a:lnTo>
                      <a:lnTo>
                        <a:pt x="215" y="368"/>
                      </a:lnTo>
                      <a:lnTo>
                        <a:pt x="210" y="382"/>
                      </a:lnTo>
                      <a:lnTo>
                        <a:pt x="205" y="396"/>
                      </a:lnTo>
                      <a:lnTo>
                        <a:pt x="200" y="409"/>
                      </a:lnTo>
                      <a:lnTo>
                        <a:pt x="198" y="425"/>
                      </a:lnTo>
                      <a:lnTo>
                        <a:pt x="195" y="441"/>
                      </a:lnTo>
                      <a:lnTo>
                        <a:pt x="195" y="458"/>
                      </a:lnTo>
                      <a:lnTo>
                        <a:pt x="193" y="480"/>
                      </a:lnTo>
                      <a:lnTo>
                        <a:pt x="191" y="491"/>
                      </a:lnTo>
                      <a:lnTo>
                        <a:pt x="188" y="492"/>
                      </a:lnTo>
                      <a:lnTo>
                        <a:pt x="183" y="485"/>
                      </a:lnTo>
                      <a:lnTo>
                        <a:pt x="179" y="472"/>
                      </a:lnTo>
                      <a:lnTo>
                        <a:pt x="177" y="453"/>
                      </a:lnTo>
                      <a:lnTo>
                        <a:pt x="177" y="430"/>
                      </a:lnTo>
                      <a:lnTo>
                        <a:pt x="181" y="406"/>
                      </a:lnTo>
                      <a:lnTo>
                        <a:pt x="188" y="380"/>
                      </a:lnTo>
                      <a:lnTo>
                        <a:pt x="198" y="356"/>
                      </a:lnTo>
                      <a:lnTo>
                        <a:pt x="209" y="335"/>
                      </a:lnTo>
                      <a:lnTo>
                        <a:pt x="215" y="320"/>
                      </a:lnTo>
                      <a:lnTo>
                        <a:pt x="219" y="307"/>
                      </a:lnTo>
                      <a:lnTo>
                        <a:pt x="219" y="301"/>
                      </a:lnTo>
                      <a:lnTo>
                        <a:pt x="215" y="295"/>
                      </a:lnTo>
                      <a:lnTo>
                        <a:pt x="212" y="288"/>
                      </a:lnTo>
                      <a:lnTo>
                        <a:pt x="205" y="283"/>
                      </a:lnTo>
                      <a:lnTo>
                        <a:pt x="200" y="275"/>
                      </a:lnTo>
                      <a:lnTo>
                        <a:pt x="195" y="264"/>
                      </a:lnTo>
                      <a:lnTo>
                        <a:pt x="191" y="249"/>
                      </a:lnTo>
                      <a:lnTo>
                        <a:pt x="184" y="233"/>
                      </a:lnTo>
                      <a:lnTo>
                        <a:pt x="176" y="223"/>
                      </a:lnTo>
                      <a:lnTo>
                        <a:pt x="165" y="218"/>
                      </a:lnTo>
                      <a:lnTo>
                        <a:pt x="152" y="216"/>
                      </a:lnTo>
                      <a:lnTo>
                        <a:pt x="134" y="219"/>
                      </a:lnTo>
                      <a:lnTo>
                        <a:pt x="117" y="223"/>
                      </a:lnTo>
                      <a:lnTo>
                        <a:pt x="100" y="230"/>
                      </a:lnTo>
                      <a:lnTo>
                        <a:pt x="79" y="238"/>
                      </a:lnTo>
                      <a:lnTo>
                        <a:pt x="60" y="249"/>
                      </a:lnTo>
                      <a:lnTo>
                        <a:pt x="41" y="257"/>
                      </a:lnTo>
                      <a:lnTo>
                        <a:pt x="31" y="263"/>
                      </a:lnTo>
                      <a:lnTo>
                        <a:pt x="24" y="266"/>
                      </a:lnTo>
                      <a:lnTo>
                        <a:pt x="19" y="266"/>
                      </a:lnTo>
                      <a:lnTo>
                        <a:pt x="17" y="266"/>
                      </a:lnTo>
                      <a:lnTo>
                        <a:pt x="17" y="263"/>
                      </a:lnTo>
                      <a:lnTo>
                        <a:pt x="20" y="259"/>
                      </a:lnTo>
                      <a:lnTo>
                        <a:pt x="25" y="254"/>
                      </a:lnTo>
                      <a:lnTo>
                        <a:pt x="32" y="247"/>
                      </a:lnTo>
                      <a:lnTo>
                        <a:pt x="39" y="238"/>
                      </a:lnTo>
                      <a:lnTo>
                        <a:pt x="50" y="228"/>
                      </a:lnTo>
                      <a:lnTo>
                        <a:pt x="58" y="223"/>
                      </a:lnTo>
                      <a:lnTo>
                        <a:pt x="67" y="216"/>
                      </a:lnTo>
                      <a:lnTo>
                        <a:pt x="77" y="209"/>
                      </a:lnTo>
                      <a:lnTo>
                        <a:pt x="89" y="200"/>
                      </a:lnTo>
                      <a:lnTo>
                        <a:pt x="101" y="193"/>
                      </a:lnTo>
                      <a:lnTo>
                        <a:pt x="115" y="185"/>
                      </a:lnTo>
                      <a:lnTo>
                        <a:pt x="127" y="174"/>
                      </a:lnTo>
                      <a:lnTo>
                        <a:pt x="138" y="164"/>
                      </a:lnTo>
                      <a:lnTo>
                        <a:pt x="150" y="152"/>
                      </a:lnTo>
                      <a:lnTo>
                        <a:pt x="158" y="138"/>
                      </a:lnTo>
                      <a:lnTo>
                        <a:pt x="158" y="131"/>
                      </a:lnTo>
                      <a:lnTo>
                        <a:pt x="157" y="124"/>
                      </a:lnTo>
                      <a:lnTo>
                        <a:pt x="150" y="117"/>
                      </a:lnTo>
                      <a:lnTo>
                        <a:pt x="141" y="109"/>
                      </a:lnTo>
                      <a:lnTo>
                        <a:pt x="131" y="100"/>
                      </a:lnTo>
                      <a:lnTo>
                        <a:pt x="119" y="91"/>
                      </a:lnTo>
                      <a:lnTo>
                        <a:pt x="105" y="83"/>
                      </a:lnTo>
                      <a:lnTo>
                        <a:pt x="89" y="74"/>
                      </a:lnTo>
                      <a:lnTo>
                        <a:pt x="74" y="67"/>
                      </a:lnTo>
                      <a:lnTo>
                        <a:pt x="60" y="60"/>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66" name="Freeform 47"/>
                <p:cNvSpPr>
                  <a:spLocks/>
                </p:cNvSpPr>
                <p:nvPr/>
              </p:nvSpPr>
              <p:spPr bwMode="auto">
                <a:xfrm>
                  <a:off x="2450" y="2242"/>
                  <a:ext cx="243" cy="224"/>
                </a:xfrm>
                <a:custGeom>
                  <a:avLst/>
                  <a:gdLst>
                    <a:gd name="T0" fmla="*/ 1 w 485"/>
                    <a:gd name="T1" fmla="*/ 1 h 447"/>
                    <a:gd name="T2" fmla="*/ 1 w 485"/>
                    <a:gd name="T3" fmla="*/ 1 h 447"/>
                    <a:gd name="T4" fmla="*/ 0 w 485"/>
                    <a:gd name="T5" fmla="*/ 1 h 447"/>
                    <a:gd name="T6" fmla="*/ 1 w 485"/>
                    <a:gd name="T7" fmla="*/ 0 h 447"/>
                    <a:gd name="T8" fmla="*/ 1 w 485"/>
                    <a:gd name="T9" fmla="*/ 1 h 447"/>
                    <a:gd name="T10" fmla="*/ 1 w 485"/>
                    <a:gd name="T11" fmla="*/ 1 h 447"/>
                    <a:gd name="T12" fmla="*/ 1 w 485"/>
                    <a:gd name="T13" fmla="*/ 1 h 447"/>
                    <a:gd name="T14" fmla="*/ 1 w 485"/>
                    <a:gd name="T15" fmla="*/ 1 h 447"/>
                    <a:gd name="T16" fmla="*/ 1 w 485"/>
                    <a:gd name="T17" fmla="*/ 1 h 447"/>
                    <a:gd name="T18" fmla="*/ 1 w 485"/>
                    <a:gd name="T19" fmla="*/ 1 h 447"/>
                    <a:gd name="T20" fmla="*/ 1 w 485"/>
                    <a:gd name="T21" fmla="*/ 1 h 447"/>
                    <a:gd name="T22" fmla="*/ 1 w 485"/>
                    <a:gd name="T23" fmla="*/ 1 h 447"/>
                    <a:gd name="T24" fmla="*/ 1 w 485"/>
                    <a:gd name="T25" fmla="*/ 1 h 447"/>
                    <a:gd name="T26" fmla="*/ 1 w 485"/>
                    <a:gd name="T27" fmla="*/ 1 h 447"/>
                    <a:gd name="T28" fmla="*/ 1 w 485"/>
                    <a:gd name="T29" fmla="*/ 1 h 447"/>
                    <a:gd name="T30" fmla="*/ 1 w 485"/>
                    <a:gd name="T31" fmla="*/ 1 h 447"/>
                    <a:gd name="T32" fmla="*/ 1 w 485"/>
                    <a:gd name="T33" fmla="*/ 1 h 447"/>
                    <a:gd name="T34" fmla="*/ 1 w 485"/>
                    <a:gd name="T35" fmla="*/ 1 h 447"/>
                    <a:gd name="T36" fmla="*/ 1 w 485"/>
                    <a:gd name="T37" fmla="*/ 1 h 447"/>
                    <a:gd name="T38" fmla="*/ 1 w 485"/>
                    <a:gd name="T39" fmla="*/ 1 h 447"/>
                    <a:gd name="T40" fmla="*/ 1 w 485"/>
                    <a:gd name="T41" fmla="*/ 1 h 447"/>
                    <a:gd name="T42" fmla="*/ 1 w 485"/>
                    <a:gd name="T43" fmla="*/ 1 h 447"/>
                    <a:gd name="T44" fmla="*/ 1 w 485"/>
                    <a:gd name="T45" fmla="*/ 1 h 447"/>
                    <a:gd name="T46" fmla="*/ 1 w 485"/>
                    <a:gd name="T47" fmla="*/ 1 h 447"/>
                    <a:gd name="T48" fmla="*/ 1 w 485"/>
                    <a:gd name="T49" fmla="*/ 1 h 447"/>
                    <a:gd name="T50" fmla="*/ 1 w 485"/>
                    <a:gd name="T51" fmla="*/ 1 h 447"/>
                    <a:gd name="T52" fmla="*/ 1 w 485"/>
                    <a:gd name="T53" fmla="*/ 1 h 447"/>
                    <a:gd name="T54" fmla="*/ 1 w 485"/>
                    <a:gd name="T55" fmla="*/ 1 h 447"/>
                    <a:gd name="T56" fmla="*/ 1 w 485"/>
                    <a:gd name="T57" fmla="*/ 1 h 447"/>
                    <a:gd name="T58" fmla="*/ 1 w 485"/>
                    <a:gd name="T59" fmla="*/ 1 h 447"/>
                    <a:gd name="T60" fmla="*/ 1 w 485"/>
                    <a:gd name="T61" fmla="*/ 1 h 447"/>
                    <a:gd name="T62" fmla="*/ 1 w 485"/>
                    <a:gd name="T63" fmla="*/ 1 h 447"/>
                    <a:gd name="T64" fmla="*/ 1 w 485"/>
                    <a:gd name="T65" fmla="*/ 1 h 447"/>
                    <a:gd name="T66" fmla="*/ 1 w 485"/>
                    <a:gd name="T67" fmla="*/ 1 h 447"/>
                    <a:gd name="T68" fmla="*/ 1 w 485"/>
                    <a:gd name="T69" fmla="*/ 1 h 447"/>
                    <a:gd name="T70" fmla="*/ 1 w 485"/>
                    <a:gd name="T71" fmla="*/ 1 h 447"/>
                    <a:gd name="T72" fmla="*/ 1 w 485"/>
                    <a:gd name="T73" fmla="*/ 1 h 447"/>
                    <a:gd name="T74" fmla="*/ 1 w 485"/>
                    <a:gd name="T75" fmla="*/ 1 h 447"/>
                    <a:gd name="T76" fmla="*/ 1 w 485"/>
                    <a:gd name="T77" fmla="*/ 1 h 447"/>
                    <a:gd name="T78" fmla="*/ 1 w 485"/>
                    <a:gd name="T79" fmla="*/ 1 h 447"/>
                    <a:gd name="T80" fmla="*/ 1 w 485"/>
                    <a:gd name="T81" fmla="*/ 1 h 447"/>
                    <a:gd name="T82" fmla="*/ 1 w 485"/>
                    <a:gd name="T83" fmla="*/ 1 h 447"/>
                    <a:gd name="T84" fmla="*/ 1 w 485"/>
                    <a:gd name="T85" fmla="*/ 1 h 447"/>
                    <a:gd name="T86" fmla="*/ 1 w 485"/>
                    <a:gd name="T87" fmla="*/ 1 h 447"/>
                    <a:gd name="T88" fmla="*/ 1 w 485"/>
                    <a:gd name="T89" fmla="*/ 1 h 447"/>
                    <a:gd name="T90" fmla="*/ 1 w 485"/>
                    <a:gd name="T91" fmla="*/ 1 h 447"/>
                    <a:gd name="T92" fmla="*/ 1 w 485"/>
                    <a:gd name="T93" fmla="*/ 1 h 447"/>
                    <a:gd name="T94" fmla="*/ 1 w 485"/>
                    <a:gd name="T95" fmla="*/ 1 h 447"/>
                    <a:gd name="T96" fmla="*/ 1 w 485"/>
                    <a:gd name="T97" fmla="*/ 1 h 447"/>
                    <a:gd name="T98" fmla="*/ 1 w 485"/>
                    <a:gd name="T99" fmla="*/ 1 h 447"/>
                    <a:gd name="T100" fmla="*/ 1 w 485"/>
                    <a:gd name="T101" fmla="*/ 1 h 4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447"/>
                    <a:gd name="T155" fmla="*/ 485 w 485"/>
                    <a:gd name="T156" fmla="*/ 447 h 4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447">
                      <a:moveTo>
                        <a:pt x="53" y="50"/>
                      </a:moveTo>
                      <a:lnTo>
                        <a:pt x="43" y="41"/>
                      </a:lnTo>
                      <a:lnTo>
                        <a:pt x="32" y="34"/>
                      </a:lnTo>
                      <a:lnTo>
                        <a:pt x="24" y="28"/>
                      </a:lnTo>
                      <a:lnTo>
                        <a:pt x="15" y="22"/>
                      </a:lnTo>
                      <a:lnTo>
                        <a:pt x="8" y="17"/>
                      </a:lnTo>
                      <a:lnTo>
                        <a:pt x="5" y="14"/>
                      </a:lnTo>
                      <a:lnTo>
                        <a:pt x="1" y="10"/>
                      </a:lnTo>
                      <a:lnTo>
                        <a:pt x="0" y="5"/>
                      </a:lnTo>
                      <a:lnTo>
                        <a:pt x="0" y="3"/>
                      </a:lnTo>
                      <a:lnTo>
                        <a:pt x="3" y="0"/>
                      </a:lnTo>
                      <a:lnTo>
                        <a:pt x="5" y="0"/>
                      </a:lnTo>
                      <a:lnTo>
                        <a:pt x="10" y="2"/>
                      </a:lnTo>
                      <a:lnTo>
                        <a:pt x="17" y="5"/>
                      </a:lnTo>
                      <a:lnTo>
                        <a:pt x="25" y="10"/>
                      </a:lnTo>
                      <a:lnTo>
                        <a:pt x="36" y="15"/>
                      </a:lnTo>
                      <a:lnTo>
                        <a:pt x="48" y="22"/>
                      </a:lnTo>
                      <a:lnTo>
                        <a:pt x="62" y="31"/>
                      </a:lnTo>
                      <a:lnTo>
                        <a:pt x="76" y="41"/>
                      </a:lnTo>
                      <a:lnTo>
                        <a:pt x="91" y="53"/>
                      </a:lnTo>
                      <a:lnTo>
                        <a:pt x="105" y="67"/>
                      </a:lnTo>
                      <a:lnTo>
                        <a:pt x="126" y="81"/>
                      </a:lnTo>
                      <a:lnTo>
                        <a:pt x="162" y="105"/>
                      </a:lnTo>
                      <a:lnTo>
                        <a:pt x="209" y="135"/>
                      </a:lnTo>
                      <a:lnTo>
                        <a:pt x="264" y="169"/>
                      </a:lnTo>
                      <a:lnTo>
                        <a:pt x="319" y="207"/>
                      </a:lnTo>
                      <a:lnTo>
                        <a:pt x="374" y="247"/>
                      </a:lnTo>
                      <a:lnTo>
                        <a:pt x="423" y="287"/>
                      </a:lnTo>
                      <a:lnTo>
                        <a:pt x="461" y="326"/>
                      </a:lnTo>
                      <a:lnTo>
                        <a:pt x="483" y="361"/>
                      </a:lnTo>
                      <a:lnTo>
                        <a:pt x="485" y="394"/>
                      </a:lnTo>
                      <a:lnTo>
                        <a:pt x="482" y="394"/>
                      </a:lnTo>
                      <a:lnTo>
                        <a:pt x="476" y="396"/>
                      </a:lnTo>
                      <a:lnTo>
                        <a:pt x="471" y="396"/>
                      </a:lnTo>
                      <a:lnTo>
                        <a:pt x="464" y="397"/>
                      </a:lnTo>
                      <a:lnTo>
                        <a:pt x="457" y="397"/>
                      </a:lnTo>
                      <a:lnTo>
                        <a:pt x="450" y="397"/>
                      </a:lnTo>
                      <a:lnTo>
                        <a:pt x="442" y="397"/>
                      </a:lnTo>
                      <a:lnTo>
                        <a:pt x="433" y="396"/>
                      </a:lnTo>
                      <a:lnTo>
                        <a:pt x="425" y="396"/>
                      </a:lnTo>
                      <a:lnTo>
                        <a:pt x="418" y="392"/>
                      </a:lnTo>
                      <a:lnTo>
                        <a:pt x="409" y="387"/>
                      </a:lnTo>
                      <a:lnTo>
                        <a:pt x="400" y="380"/>
                      </a:lnTo>
                      <a:lnTo>
                        <a:pt x="390" y="375"/>
                      </a:lnTo>
                      <a:lnTo>
                        <a:pt x="381" y="368"/>
                      </a:lnTo>
                      <a:lnTo>
                        <a:pt x="374" y="363"/>
                      </a:lnTo>
                      <a:lnTo>
                        <a:pt x="366" y="361"/>
                      </a:lnTo>
                      <a:lnTo>
                        <a:pt x="359" y="361"/>
                      </a:lnTo>
                      <a:lnTo>
                        <a:pt x="352" y="365"/>
                      </a:lnTo>
                      <a:lnTo>
                        <a:pt x="347" y="371"/>
                      </a:lnTo>
                      <a:lnTo>
                        <a:pt x="340" y="385"/>
                      </a:lnTo>
                      <a:lnTo>
                        <a:pt x="333" y="396"/>
                      </a:lnTo>
                      <a:lnTo>
                        <a:pt x="324" y="406"/>
                      </a:lnTo>
                      <a:lnTo>
                        <a:pt x="317" y="415"/>
                      </a:lnTo>
                      <a:lnTo>
                        <a:pt x="311" y="420"/>
                      </a:lnTo>
                      <a:lnTo>
                        <a:pt x="304" y="420"/>
                      </a:lnTo>
                      <a:lnTo>
                        <a:pt x="298" y="418"/>
                      </a:lnTo>
                      <a:lnTo>
                        <a:pt x="297" y="411"/>
                      </a:lnTo>
                      <a:lnTo>
                        <a:pt x="297" y="397"/>
                      </a:lnTo>
                      <a:lnTo>
                        <a:pt x="298" y="380"/>
                      </a:lnTo>
                      <a:lnTo>
                        <a:pt x="298" y="373"/>
                      </a:lnTo>
                      <a:lnTo>
                        <a:pt x="297" y="366"/>
                      </a:lnTo>
                      <a:lnTo>
                        <a:pt x="293" y="356"/>
                      </a:lnTo>
                      <a:lnTo>
                        <a:pt x="288" y="345"/>
                      </a:lnTo>
                      <a:lnTo>
                        <a:pt x="283" y="333"/>
                      </a:lnTo>
                      <a:lnTo>
                        <a:pt x="276" y="323"/>
                      </a:lnTo>
                      <a:lnTo>
                        <a:pt x="269" y="314"/>
                      </a:lnTo>
                      <a:lnTo>
                        <a:pt x="262" y="307"/>
                      </a:lnTo>
                      <a:lnTo>
                        <a:pt x="255" y="304"/>
                      </a:lnTo>
                      <a:lnTo>
                        <a:pt x="248" y="304"/>
                      </a:lnTo>
                      <a:lnTo>
                        <a:pt x="241" y="307"/>
                      </a:lnTo>
                      <a:lnTo>
                        <a:pt x="233" y="313"/>
                      </a:lnTo>
                      <a:lnTo>
                        <a:pt x="224" y="320"/>
                      </a:lnTo>
                      <a:lnTo>
                        <a:pt x="215" y="328"/>
                      </a:lnTo>
                      <a:lnTo>
                        <a:pt x="207" y="340"/>
                      </a:lnTo>
                      <a:lnTo>
                        <a:pt x="198" y="352"/>
                      </a:lnTo>
                      <a:lnTo>
                        <a:pt x="190" y="366"/>
                      </a:lnTo>
                      <a:lnTo>
                        <a:pt x="184" y="382"/>
                      </a:lnTo>
                      <a:lnTo>
                        <a:pt x="181" y="397"/>
                      </a:lnTo>
                      <a:lnTo>
                        <a:pt x="179" y="413"/>
                      </a:lnTo>
                      <a:lnTo>
                        <a:pt x="179" y="435"/>
                      </a:lnTo>
                      <a:lnTo>
                        <a:pt x="177" y="446"/>
                      </a:lnTo>
                      <a:lnTo>
                        <a:pt x="176" y="447"/>
                      </a:lnTo>
                      <a:lnTo>
                        <a:pt x="176" y="441"/>
                      </a:lnTo>
                      <a:lnTo>
                        <a:pt x="174" y="428"/>
                      </a:lnTo>
                      <a:lnTo>
                        <a:pt x="176" y="409"/>
                      </a:lnTo>
                      <a:lnTo>
                        <a:pt x="179" y="387"/>
                      </a:lnTo>
                      <a:lnTo>
                        <a:pt x="184" y="363"/>
                      </a:lnTo>
                      <a:lnTo>
                        <a:pt x="193" y="339"/>
                      </a:lnTo>
                      <a:lnTo>
                        <a:pt x="203" y="313"/>
                      </a:lnTo>
                      <a:lnTo>
                        <a:pt x="205" y="313"/>
                      </a:lnTo>
                      <a:lnTo>
                        <a:pt x="207" y="309"/>
                      </a:lnTo>
                      <a:lnTo>
                        <a:pt x="209" y="304"/>
                      </a:lnTo>
                      <a:lnTo>
                        <a:pt x="212" y="297"/>
                      </a:lnTo>
                      <a:lnTo>
                        <a:pt x="214" y="288"/>
                      </a:lnTo>
                      <a:lnTo>
                        <a:pt x="214" y="278"/>
                      </a:lnTo>
                      <a:lnTo>
                        <a:pt x="212" y="269"/>
                      </a:lnTo>
                      <a:lnTo>
                        <a:pt x="209" y="259"/>
                      </a:lnTo>
                      <a:lnTo>
                        <a:pt x="202" y="249"/>
                      </a:lnTo>
                      <a:lnTo>
                        <a:pt x="190" y="238"/>
                      </a:lnTo>
                      <a:lnTo>
                        <a:pt x="183" y="233"/>
                      </a:lnTo>
                      <a:lnTo>
                        <a:pt x="176" y="228"/>
                      </a:lnTo>
                      <a:lnTo>
                        <a:pt x="167" y="223"/>
                      </a:lnTo>
                      <a:lnTo>
                        <a:pt x="158" y="218"/>
                      </a:lnTo>
                      <a:lnTo>
                        <a:pt x="150" y="216"/>
                      </a:lnTo>
                      <a:lnTo>
                        <a:pt x="139" y="212"/>
                      </a:lnTo>
                      <a:lnTo>
                        <a:pt x="127" y="214"/>
                      </a:lnTo>
                      <a:lnTo>
                        <a:pt x="114" y="216"/>
                      </a:lnTo>
                      <a:lnTo>
                        <a:pt x="100" y="221"/>
                      </a:lnTo>
                      <a:lnTo>
                        <a:pt x="82" y="230"/>
                      </a:lnTo>
                      <a:lnTo>
                        <a:pt x="72" y="235"/>
                      </a:lnTo>
                      <a:lnTo>
                        <a:pt x="67" y="237"/>
                      </a:lnTo>
                      <a:lnTo>
                        <a:pt x="65" y="237"/>
                      </a:lnTo>
                      <a:lnTo>
                        <a:pt x="67" y="235"/>
                      </a:lnTo>
                      <a:lnTo>
                        <a:pt x="70" y="230"/>
                      </a:lnTo>
                      <a:lnTo>
                        <a:pt x="77" y="225"/>
                      </a:lnTo>
                      <a:lnTo>
                        <a:pt x="84" y="219"/>
                      </a:lnTo>
                      <a:lnTo>
                        <a:pt x="95" y="212"/>
                      </a:lnTo>
                      <a:lnTo>
                        <a:pt x="103" y="206"/>
                      </a:lnTo>
                      <a:lnTo>
                        <a:pt x="114" y="199"/>
                      </a:lnTo>
                      <a:lnTo>
                        <a:pt x="119" y="195"/>
                      </a:lnTo>
                      <a:lnTo>
                        <a:pt x="124" y="192"/>
                      </a:lnTo>
                      <a:lnTo>
                        <a:pt x="127" y="190"/>
                      </a:lnTo>
                      <a:lnTo>
                        <a:pt x="133" y="188"/>
                      </a:lnTo>
                      <a:lnTo>
                        <a:pt x="136" y="187"/>
                      </a:lnTo>
                      <a:lnTo>
                        <a:pt x="139" y="185"/>
                      </a:lnTo>
                      <a:lnTo>
                        <a:pt x="143" y="185"/>
                      </a:lnTo>
                      <a:lnTo>
                        <a:pt x="146" y="183"/>
                      </a:lnTo>
                      <a:lnTo>
                        <a:pt x="150" y="181"/>
                      </a:lnTo>
                      <a:lnTo>
                        <a:pt x="153" y="180"/>
                      </a:lnTo>
                      <a:lnTo>
                        <a:pt x="164" y="173"/>
                      </a:lnTo>
                      <a:lnTo>
                        <a:pt x="167" y="162"/>
                      </a:lnTo>
                      <a:lnTo>
                        <a:pt x="164" y="152"/>
                      </a:lnTo>
                      <a:lnTo>
                        <a:pt x="155" y="138"/>
                      </a:lnTo>
                      <a:lnTo>
                        <a:pt x="143" y="124"/>
                      </a:lnTo>
                      <a:lnTo>
                        <a:pt x="127" y="109"/>
                      </a:lnTo>
                      <a:lnTo>
                        <a:pt x="110" y="93"/>
                      </a:lnTo>
                      <a:lnTo>
                        <a:pt x="91" y="78"/>
                      </a:lnTo>
                      <a:lnTo>
                        <a:pt x="72" y="64"/>
                      </a:lnTo>
                      <a:lnTo>
                        <a:pt x="53" y="50"/>
                      </a:lnTo>
                      <a:close/>
                    </a:path>
                  </a:pathLst>
                </a:custGeom>
                <a:solidFill>
                  <a:srgbClr val="A8A8A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67" name="Freeform 50"/>
                <p:cNvSpPr>
                  <a:spLocks/>
                </p:cNvSpPr>
                <p:nvPr/>
              </p:nvSpPr>
              <p:spPr bwMode="auto">
                <a:xfrm>
                  <a:off x="2270" y="827"/>
                  <a:ext cx="324" cy="1102"/>
                </a:xfrm>
                <a:custGeom>
                  <a:avLst/>
                  <a:gdLst>
                    <a:gd name="T0" fmla="*/ 1 w 648"/>
                    <a:gd name="T1" fmla="*/ 1 h 2204"/>
                    <a:gd name="T2" fmla="*/ 1 w 648"/>
                    <a:gd name="T3" fmla="*/ 1 h 2204"/>
                    <a:gd name="T4" fmla="*/ 1 w 648"/>
                    <a:gd name="T5" fmla="*/ 1 h 2204"/>
                    <a:gd name="T6" fmla="*/ 1 w 648"/>
                    <a:gd name="T7" fmla="*/ 1 h 2204"/>
                    <a:gd name="T8" fmla="*/ 1 w 648"/>
                    <a:gd name="T9" fmla="*/ 1 h 2204"/>
                    <a:gd name="T10" fmla="*/ 1 w 648"/>
                    <a:gd name="T11" fmla="*/ 1 h 2204"/>
                    <a:gd name="T12" fmla="*/ 1 w 648"/>
                    <a:gd name="T13" fmla="*/ 1 h 2204"/>
                    <a:gd name="T14" fmla="*/ 1 w 648"/>
                    <a:gd name="T15" fmla="*/ 1 h 2204"/>
                    <a:gd name="T16" fmla="*/ 1 w 648"/>
                    <a:gd name="T17" fmla="*/ 1 h 2204"/>
                    <a:gd name="T18" fmla="*/ 1 w 648"/>
                    <a:gd name="T19" fmla="*/ 1 h 2204"/>
                    <a:gd name="T20" fmla="*/ 1 w 648"/>
                    <a:gd name="T21" fmla="*/ 1 h 2204"/>
                    <a:gd name="T22" fmla="*/ 1 w 648"/>
                    <a:gd name="T23" fmla="*/ 1 h 2204"/>
                    <a:gd name="T24" fmla="*/ 1 w 648"/>
                    <a:gd name="T25" fmla="*/ 1 h 2204"/>
                    <a:gd name="T26" fmla="*/ 1 w 648"/>
                    <a:gd name="T27" fmla="*/ 1 h 2204"/>
                    <a:gd name="T28" fmla="*/ 1 w 648"/>
                    <a:gd name="T29" fmla="*/ 1 h 2204"/>
                    <a:gd name="T30" fmla="*/ 1 w 648"/>
                    <a:gd name="T31" fmla="*/ 1 h 2204"/>
                    <a:gd name="T32" fmla="*/ 1 w 648"/>
                    <a:gd name="T33" fmla="*/ 1 h 2204"/>
                    <a:gd name="T34" fmla="*/ 1 w 648"/>
                    <a:gd name="T35" fmla="*/ 1 h 2204"/>
                    <a:gd name="T36" fmla="*/ 1 w 648"/>
                    <a:gd name="T37" fmla="*/ 1 h 2204"/>
                    <a:gd name="T38" fmla="*/ 1 w 648"/>
                    <a:gd name="T39" fmla="*/ 1 h 2204"/>
                    <a:gd name="T40" fmla="*/ 1 w 648"/>
                    <a:gd name="T41" fmla="*/ 1 h 2204"/>
                    <a:gd name="T42" fmla="*/ 1 w 648"/>
                    <a:gd name="T43" fmla="*/ 1 h 2204"/>
                    <a:gd name="T44" fmla="*/ 1 w 648"/>
                    <a:gd name="T45" fmla="*/ 1 h 2204"/>
                    <a:gd name="T46" fmla="*/ 1 w 648"/>
                    <a:gd name="T47" fmla="*/ 1 h 2204"/>
                    <a:gd name="T48" fmla="*/ 1 w 648"/>
                    <a:gd name="T49" fmla="*/ 1 h 2204"/>
                    <a:gd name="T50" fmla="*/ 1 w 648"/>
                    <a:gd name="T51" fmla="*/ 1 h 2204"/>
                    <a:gd name="T52" fmla="*/ 1 w 648"/>
                    <a:gd name="T53" fmla="*/ 1 h 2204"/>
                    <a:gd name="T54" fmla="*/ 1 w 648"/>
                    <a:gd name="T55" fmla="*/ 1 h 2204"/>
                    <a:gd name="T56" fmla="*/ 1 w 648"/>
                    <a:gd name="T57" fmla="*/ 1 h 2204"/>
                    <a:gd name="T58" fmla="*/ 1 w 648"/>
                    <a:gd name="T59" fmla="*/ 1 h 2204"/>
                    <a:gd name="T60" fmla="*/ 1 w 648"/>
                    <a:gd name="T61" fmla="*/ 1 h 2204"/>
                    <a:gd name="T62" fmla="*/ 1 w 648"/>
                    <a:gd name="T63" fmla="*/ 1 h 2204"/>
                    <a:gd name="T64" fmla="*/ 1 w 648"/>
                    <a:gd name="T65" fmla="*/ 1 h 2204"/>
                    <a:gd name="T66" fmla="*/ 1 w 648"/>
                    <a:gd name="T67" fmla="*/ 1 h 2204"/>
                    <a:gd name="T68" fmla="*/ 1 w 648"/>
                    <a:gd name="T69" fmla="*/ 1 h 2204"/>
                    <a:gd name="T70" fmla="*/ 1 w 648"/>
                    <a:gd name="T71" fmla="*/ 1 h 2204"/>
                    <a:gd name="T72" fmla="*/ 1 w 648"/>
                    <a:gd name="T73" fmla="*/ 1 h 2204"/>
                    <a:gd name="T74" fmla="*/ 1 w 648"/>
                    <a:gd name="T75" fmla="*/ 1 h 2204"/>
                    <a:gd name="T76" fmla="*/ 1 w 648"/>
                    <a:gd name="T77" fmla="*/ 1 h 22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8"/>
                    <a:gd name="T118" fmla="*/ 0 h 2204"/>
                    <a:gd name="T119" fmla="*/ 648 w 648"/>
                    <a:gd name="T120" fmla="*/ 2204 h 22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8" h="2204">
                      <a:moveTo>
                        <a:pt x="493" y="76"/>
                      </a:moveTo>
                      <a:lnTo>
                        <a:pt x="494" y="87"/>
                      </a:lnTo>
                      <a:lnTo>
                        <a:pt x="499" y="118"/>
                      </a:lnTo>
                      <a:lnTo>
                        <a:pt x="505" y="166"/>
                      </a:lnTo>
                      <a:lnTo>
                        <a:pt x="512" y="228"/>
                      </a:lnTo>
                      <a:lnTo>
                        <a:pt x="517" y="303"/>
                      </a:lnTo>
                      <a:lnTo>
                        <a:pt x="522" y="386"/>
                      </a:lnTo>
                      <a:lnTo>
                        <a:pt x="524" y="476"/>
                      </a:lnTo>
                      <a:lnTo>
                        <a:pt x="524" y="569"/>
                      </a:lnTo>
                      <a:lnTo>
                        <a:pt x="518" y="662"/>
                      </a:lnTo>
                      <a:lnTo>
                        <a:pt x="508" y="756"/>
                      </a:lnTo>
                      <a:lnTo>
                        <a:pt x="512" y="761"/>
                      </a:lnTo>
                      <a:lnTo>
                        <a:pt x="520" y="776"/>
                      </a:lnTo>
                      <a:lnTo>
                        <a:pt x="534" y="804"/>
                      </a:lnTo>
                      <a:lnTo>
                        <a:pt x="550" y="844"/>
                      </a:lnTo>
                      <a:lnTo>
                        <a:pt x="569" y="894"/>
                      </a:lnTo>
                      <a:lnTo>
                        <a:pt x="586" y="958"/>
                      </a:lnTo>
                      <a:lnTo>
                        <a:pt x="603" y="1032"/>
                      </a:lnTo>
                      <a:lnTo>
                        <a:pt x="615" y="1118"/>
                      </a:lnTo>
                      <a:lnTo>
                        <a:pt x="626" y="1217"/>
                      </a:lnTo>
                      <a:lnTo>
                        <a:pt x="629" y="1328"/>
                      </a:lnTo>
                      <a:lnTo>
                        <a:pt x="627" y="1443"/>
                      </a:lnTo>
                      <a:lnTo>
                        <a:pt x="626" y="1554"/>
                      </a:lnTo>
                      <a:lnTo>
                        <a:pt x="624" y="1656"/>
                      </a:lnTo>
                      <a:lnTo>
                        <a:pt x="620" y="1753"/>
                      </a:lnTo>
                      <a:lnTo>
                        <a:pt x="619" y="1841"/>
                      </a:lnTo>
                      <a:lnTo>
                        <a:pt x="619" y="1920"/>
                      </a:lnTo>
                      <a:lnTo>
                        <a:pt x="620" y="1989"/>
                      </a:lnTo>
                      <a:lnTo>
                        <a:pt x="624" y="2048"/>
                      </a:lnTo>
                      <a:lnTo>
                        <a:pt x="633" y="2093"/>
                      </a:lnTo>
                      <a:lnTo>
                        <a:pt x="643" y="2128"/>
                      </a:lnTo>
                      <a:lnTo>
                        <a:pt x="648" y="2152"/>
                      </a:lnTo>
                      <a:lnTo>
                        <a:pt x="634" y="2171"/>
                      </a:lnTo>
                      <a:lnTo>
                        <a:pt x="608" y="2183"/>
                      </a:lnTo>
                      <a:lnTo>
                        <a:pt x="572" y="2193"/>
                      </a:lnTo>
                      <a:lnTo>
                        <a:pt x="532" y="2198"/>
                      </a:lnTo>
                      <a:lnTo>
                        <a:pt x="491" y="2202"/>
                      </a:lnTo>
                      <a:lnTo>
                        <a:pt x="451" y="2204"/>
                      </a:lnTo>
                      <a:lnTo>
                        <a:pt x="418" y="2204"/>
                      </a:lnTo>
                      <a:lnTo>
                        <a:pt x="396" y="2204"/>
                      </a:lnTo>
                      <a:lnTo>
                        <a:pt x="387" y="2204"/>
                      </a:lnTo>
                      <a:lnTo>
                        <a:pt x="375" y="2173"/>
                      </a:lnTo>
                      <a:lnTo>
                        <a:pt x="346" y="2086"/>
                      </a:lnTo>
                      <a:lnTo>
                        <a:pt x="302" y="1957"/>
                      </a:lnTo>
                      <a:lnTo>
                        <a:pt x="249" y="1792"/>
                      </a:lnTo>
                      <a:lnTo>
                        <a:pt x="195" y="1609"/>
                      </a:lnTo>
                      <a:lnTo>
                        <a:pt x="144" y="1414"/>
                      </a:lnTo>
                      <a:lnTo>
                        <a:pt x="99" y="1220"/>
                      </a:lnTo>
                      <a:lnTo>
                        <a:pt x="69" y="1039"/>
                      </a:lnTo>
                      <a:lnTo>
                        <a:pt x="57" y="880"/>
                      </a:lnTo>
                      <a:lnTo>
                        <a:pt x="71" y="756"/>
                      </a:lnTo>
                      <a:lnTo>
                        <a:pt x="69" y="749"/>
                      </a:lnTo>
                      <a:lnTo>
                        <a:pt x="64" y="730"/>
                      </a:lnTo>
                      <a:lnTo>
                        <a:pt x="57" y="700"/>
                      </a:lnTo>
                      <a:lnTo>
                        <a:pt x="48" y="662"/>
                      </a:lnTo>
                      <a:lnTo>
                        <a:pt x="40" y="621"/>
                      </a:lnTo>
                      <a:lnTo>
                        <a:pt x="29" y="574"/>
                      </a:lnTo>
                      <a:lnTo>
                        <a:pt x="21" y="527"/>
                      </a:lnTo>
                      <a:lnTo>
                        <a:pt x="12" y="481"/>
                      </a:lnTo>
                      <a:lnTo>
                        <a:pt x="7" y="438"/>
                      </a:lnTo>
                      <a:lnTo>
                        <a:pt x="2" y="401"/>
                      </a:lnTo>
                      <a:lnTo>
                        <a:pt x="2" y="363"/>
                      </a:lnTo>
                      <a:lnTo>
                        <a:pt x="0" y="318"/>
                      </a:lnTo>
                      <a:lnTo>
                        <a:pt x="2" y="267"/>
                      </a:lnTo>
                      <a:lnTo>
                        <a:pt x="2" y="213"/>
                      </a:lnTo>
                      <a:lnTo>
                        <a:pt x="4" y="161"/>
                      </a:lnTo>
                      <a:lnTo>
                        <a:pt x="5" y="111"/>
                      </a:lnTo>
                      <a:lnTo>
                        <a:pt x="7" y="68"/>
                      </a:lnTo>
                      <a:lnTo>
                        <a:pt x="9" y="31"/>
                      </a:lnTo>
                      <a:lnTo>
                        <a:pt x="10" y="9"/>
                      </a:lnTo>
                      <a:lnTo>
                        <a:pt x="10" y="0"/>
                      </a:lnTo>
                      <a:lnTo>
                        <a:pt x="493" y="76"/>
                      </a:lnTo>
                      <a:close/>
                    </a:path>
                  </a:pathLst>
                </a:custGeom>
                <a:solidFill>
                  <a:srgbClr val="FF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68" name="Freeform 51"/>
                <p:cNvSpPr>
                  <a:spLocks/>
                </p:cNvSpPr>
                <p:nvPr/>
              </p:nvSpPr>
              <p:spPr bwMode="auto">
                <a:xfrm>
                  <a:off x="2443" y="1868"/>
                  <a:ext cx="250" cy="498"/>
                </a:xfrm>
                <a:custGeom>
                  <a:avLst/>
                  <a:gdLst>
                    <a:gd name="T0" fmla="*/ 0 w 501"/>
                    <a:gd name="T1" fmla="*/ 1 h 995"/>
                    <a:gd name="T2" fmla="*/ 0 w 501"/>
                    <a:gd name="T3" fmla="*/ 1 h 995"/>
                    <a:gd name="T4" fmla="*/ 0 w 501"/>
                    <a:gd name="T5" fmla="*/ 1 h 995"/>
                    <a:gd name="T6" fmla="*/ 0 w 501"/>
                    <a:gd name="T7" fmla="*/ 1 h 995"/>
                    <a:gd name="T8" fmla="*/ 0 w 501"/>
                    <a:gd name="T9" fmla="*/ 1 h 995"/>
                    <a:gd name="T10" fmla="*/ 0 w 501"/>
                    <a:gd name="T11" fmla="*/ 1 h 995"/>
                    <a:gd name="T12" fmla="*/ 0 w 501"/>
                    <a:gd name="T13" fmla="*/ 1 h 995"/>
                    <a:gd name="T14" fmla="*/ 0 w 501"/>
                    <a:gd name="T15" fmla="*/ 1 h 995"/>
                    <a:gd name="T16" fmla="*/ 0 w 501"/>
                    <a:gd name="T17" fmla="*/ 1 h 995"/>
                    <a:gd name="T18" fmla="*/ 0 w 501"/>
                    <a:gd name="T19" fmla="*/ 1 h 995"/>
                    <a:gd name="T20" fmla="*/ 0 w 501"/>
                    <a:gd name="T21" fmla="*/ 1 h 995"/>
                    <a:gd name="T22" fmla="*/ 0 w 501"/>
                    <a:gd name="T23" fmla="*/ 1 h 995"/>
                    <a:gd name="T24" fmla="*/ 0 w 501"/>
                    <a:gd name="T25" fmla="*/ 1 h 995"/>
                    <a:gd name="T26" fmla="*/ 0 w 501"/>
                    <a:gd name="T27" fmla="*/ 1 h 995"/>
                    <a:gd name="T28" fmla="*/ 0 w 501"/>
                    <a:gd name="T29" fmla="*/ 1 h 995"/>
                    <a:gd name="T30" fmla="*/ 0 w 501"/>
                    <a:gd name="T31" fmla="*/ 1 h 995"/>
                    <a:gd name="T32" fmla="*/ 0 w 501"/>
                    <a:gd name="T33" fmla="*/ 1 h 995"/>
                    <a:gd name="T34" fmla="*/ 0 w 501"/>
                    <a:gd name="T35" fmla="*/ 1 h 995"/>
                    <a:gd name="T36" fmla="*/ 0 w 501"/>
                    <a:gd name="T37" fmla="*/ 1 h 995"/>
                    <a:gd name="T38" fmla="*/ 0 w 501"/>
                    <a:gd name="T39" fmla="*/ 1 h 995"/>
                    <a:gd name="T40" fmla="*/ 0 w 501"/>
                    <a:gd name="T41" fmla="*/ 1 h 995"/>
                    <a:gd name="T42" fmla="*/ 0 w 501"/>
                    <a:gd name="T43" fmla="*/ 1 h 995"/>
                    <a:gd name="T44" fmla="*/ 0 w 501"/>
                    <a:gd name="T45" fmla="*/ 1 h 995"/>
                    <a:gd name="T46" fmla="*/ 0 w 501"/>
                    <a:gd name="T47" fmla="*/ 1 h 995"/>
                    <a:gd name="T48" fmla="*/ 0 w 501"/>
                    <a:gd name="T49" fmla="*/ 1 h 995"/>
                    <a:gd name="T50" fmla="*/ 0 w 501"/>
                    <a:gd name="T51" fmla="*/ 1 h 995"/>
                    <a:gd name="T52" fmla="*/ 0 w 501"/>
                    <a:gd name="T53" fmla="*/ 1 h 995"/>
                    <a:gd name="T54" fmla="*/ 0 w 501"/>
                    <a:gd name="T55" fmla="*/ 1 h 995"/>
                    <a:gd name="T56" fmla="*/ 0 w 501"/>
                    <a:gd name="T57" fmla="*/ 1 h 995"/>
                    <a:gd name="T58" fmla="*/ 0 w 501"/>
                    <a:gd name="T59" fmla="*/ 1 h 995"/>
                    <a:gd name="T60" fmla="*/ 0 w 501"/>
                    <a:gd name="T61" fmla="*/ 1 h 995"/>
                    <a:gd name="T62" fmla="*/ 0 w 501"/>
                    <a:gd name="T63" fmla="*/ 1 h 995"/>
                    <a:gd name="T64" fmla="*/ 0 w 501"/>
                    <a:gd name="T65" fmla="*/ 1 h 995"/>
                    <a:gd name="T66" fmla="*/ 0 w 501"/>
                    <a:gd name="T67" fmla="*/ 1 h 995"/>
                    <a:gd name="T68" fmla="*/ 0 w 501"/>
                    <a:gd name="T69" fmla="*/ 1 h 995"/>
                    <a:gd name="T70" fmla="*/ 0 w 501"/>
                    <a:gd name="T71" fmla="*/ 1 h 995"/>
                    <a:gd name="T72" fmla="*/ 0 w 501"/>
                    <a:gd name="T73" fmla="*/ 1 h 995"/>
                    <a:gd name="T74" fmla="*/ 0 w 501"/>
                    <a:gd name="T75" fmla="*/ 1 h 995"/>
                    <a:gd name="T76" fmla="*/ 0 w 501"/>
                    <a:gd name="T77" fmla="*/ 1 h 995"/>
                    <a:gd name="T78" fmla="*/ 0 w 501"/>
                    <a:gd name="T79" fmla="*/ 1 h 995"/>
                    <a:gd name="T80" fmla="*/ 0 w 501"/>
                    <a:gd name="T81" fmla="*/ 1 h 995"/>
                    <a:gd name="T82" fmla="*/ 0 w 501"/>
                    <a:gd name="T83" fmla="*/ 1 h 995"/>
                    <a:gd name="T84" fmla="*/ 0 w 501"/>
                    <a:gd name="T85" fmla="*/ 1 h 995"/>
                    <a:gd name="T86" fmla="*/ 0 w 501"/>
                    <a:gd name="T87" fmla="*/ 1 h 995"/>
                    <a:gd name="T88" fmla="*/ 0 w 501"/>
                    <a:gd name="T89" fmla="*/ 1 h 995"/>
                    <a:gd name="T90" fmla="*/ 0 w 501"/>
                    <a:gd name="T91" fmla="*/ 1 h 995"/>
                    <a:gd name="T92" fmla="*/ 0 w 501"/>
                    <a:gd name="T93" fmla="*/ 1 h 995"/>
                    <a:gd name="T94" fmla="*/ 0 w 501"/>
                    <a:gd name="T95" fmla="*/ 0 h 9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1"/>
                    <a:gd name="T145" fmla="*/ 0 h 995"/>
                    <a:gd name="T146" fmla="*/ 501 w 501"/>
                    <a:gd name="T147" fmla="*/ 995 h 9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1" h="995">
                      <a:moveTo>
                        <a:pt x="0" y="0"/>
                      </a:moveTo>
                      <a:lnTo>
                        <a:pt x="5" y="1"/>
                      </a:lnTo>
                      <a:lnTo>
                        <a:pt x="22" y="7"/>
                      </a:lnTo>
                      <a:lnTo>
                        <a:pt x="48" y="13"/>
                      </a:lnTo>
                      <a:lnTo>
                        <a:pt x="81" y="22"/>
                      </a:lnTo>
                      <a:lnTo>
                        <a:pt x="119" y="29"/>
                      </a:lnTo>
                      <a:lnTo>
                        <a:pt x="160" y="34"/>
                      </a:lnTo>
                      <a:lnTo>
                        <a:pt x="202" y="34"/>
                      </a:lnTo>
                      <a:lnTo>
                        <a:pt x="242" y="31"/>
                      </a:lnTo>
                      <a:lnTo>
                        <a:pt x="278" y="20"/>
                      </a:lnTo>
                      <a:lnTo>
                        <a:pt x="309" y="3"/>
                      </a:lnTo>
                      <a:lnTo>
                        <a:pt x="309" y="5"/>
                      </a:lnTo>
                      <a:lnTo>
                        <a:pt x="309" y="7"/>
                      </a:lnTo>
                      <a:lnTo>
                        <a:pt x="311" y="10"/>
                      </a:lnTo>
                      <a:lnTo>
                        <a:pt x="312" y="15"/>
                      </a:lnTo>
                      <a:lnTo>
                        <a:pt x="314" y="20"/>
                      </a:lnTo>
                      <a:lnTo>
                        <a:pt x="316" y="29"/>
                      </a:lnTo>
                      <a:lnTo>
                        <a:pt x="318" y="39"/>
                      </a:lnTo>
                      <a:lnTo>
                        <a:pt x="321" y="51"/>
                      </a:lnTo>
                      <a:lnTo>
                        <a:pt x="323" y="64"/>
                      </a:lnTo>
                      <a:lnTo>
                        <a:pt x="325" y="74"/>
                      </a:lnTo>
                      <a:lnTo>
                        <a:pt x="326" y="83"/>
                      </a:lnTo>
                      <a:lnTo>
                        <a:pt x="326" y="90"/>
                      </a:lnTo>
                      <a:lnTo>
                        <a:pt x="326" y="93"/>
                      </a:lnTo>
                      <a:lnTo>
                        <a:pt x="326" y="96"/>
                      </a:lnTo>
                      <a:lnTo>
                        <a:pt x="325" y="100"/>
                      </a:lnTo>
                      <a:lnTo>
                        <a:pt x="325" y="102"/>
                      </a:lnTo>
                      <a:lnTo>
                        <a:pt x="325" y="103"/>
                      </a:lnTo>
                      <a:lnTo>
                        <a:pt x="325" y="107"/>
                      </a:lnTo>
                      <a:lnTo>
                        <a:pt x="326" y="114"/>
                      </a:lnTo>
                      <a:lnTo>
                        <a:pt x="326" y="122"/>
                      </a:lnTo>
                      <a:lnTo>
                        <a:pt x="330" y="131"/>
                      </a:lnTo>
                      <a:lnTo>
                        <a:pt x="333" y="141"/>
                      </a:lnTo>
                      <a:lnTo>
                        <a:pt x="337" y="152"/>
                      </a:lnTo>
                      <a:lnTo>
                        <a:pt x="342" y="162"/>
                      </a:lnTo>
                      <a:lnTo>
                        <a:pt x="349" y="172"/>
                      </a:lnTo>
                      <a:lnTo>
                        <a:pt x="357" y="181"/>
                      </a:lnTo>
                      <a:lnTo>
                        <a:pt x="375" y="193"/>
                      </a:lnTo>
                      <a:lnTo>
                        <a:pt x="392" y="204"/>
                      </a:lnTo>
                      <a:lnTo>
                        <a:pt x="411" y="216"/>
                      </a:lnTo>
                      <a:lnTo>
                        <a:pt x="428" y="228"/>
                      </a:lnTo>
                      <a:lnTo>
                        <a:pt x="447" y="240"/>
                      </a:lnTo>
                      <a:lnTo>
                        <a:pt x="463" y="252"/>
                      </a:lnTo>
                      <a:lnTo>
                        <a:pt x="478" y="266"/>
                      </a:lnTo>
                      <a:lnTo>
                        <a:pt x="489" y="281"/>
                      </a:lnTo>
                      <a:lnTo>
                        <a:pt x="497" y="297"/>
                      </a:lnTo>
                      <a:lnTo>
                        <a:pt x="501" y="316"/>
                      </a:lnTo>
                      <a:lnTo>
                        <a:pt x="499" y="337"/>
                      </a:lnTo>
                      <a:lnTo>
                        <a:pt x="492" y="364"/>
                      </a:lnTo>
                      <a:lnTo>
                        <a:pt x="480" y="397"/>
                      </a:lnTo>
                      <a:lnTo>
                        <a:pt x="464" y="435"/>
                      </a:lnTo>
                      <a:lnTo>
                        <a:pt x="447" y="478"/>
                      </a:lnTo>
                      <a:lnTo>
                        <a:pt x="426" y="523"/>
                      </a:lnTo>
                      <a:lnTo>
                        <a:pt x="404" y="572"/>
                      </a:lnTo>
                      <a:lnTo>
                        <a:pt x="382" y="620"/>
                      </a:lnTo>
                      <a:lnTo>
                        <a:pt x="359" y="670"/>
                      </a:lnTo>
                      <a:lnTo>
                        <a:pt x="338" y="720"/>
                      </a:lnTo>
                      <a:lnTo>
                        <a:pt x="321" y="763"/>
                      </a:lnTo>
                      <a:lnTo>
                        <a:pt x="307" y="803"/>
                      </a:lnTo>
                      <a:lnTo>
                        <a:pt x="293" y="843"/>
                      </a:lnTo>
                      <a:lnTo>
                        <a:pt x="283" y="879"/>
                      </a:lnTo>
                      <a:lnTo>
                        <a:pt x="273" y="910"/>
                      </a:lnTo>
                      <a:lnTo>
                        <a:pt x="266" y="940"/>
                      </a:lnTo>
                      <a:lnTo>
                        <a:pt x="261" y="962"/>
                      </a:lnTo>
                      <a:lnTo>
                        <a:pt x="255" y="979"/>
                      </a:lnTo>
                      <a:lnTo>
                        <a:pt x="254" y="992"/>
                      </a:lnTo>
                      <a:lnTo>
                        <a:pt x="252" y="995"/>
                      </a:lnTo>
                      <a:lnTo>
                        <a:pt x="249" y="995"/>
                      </a:lnTo>
                      <a:lnTo>
                        <a:pt x="245" y="995"/>
                      </a:lnTo>
                      <a:lnTo>
                        <a:pt x="238" y="995"/>
                      </a:lnTo>
                      <a:lnTo>
                        <a:pt x="233" y="993"/>
                      </a:lnTo>
                      <a:lnTo>
                        <a:pt x="224" y="992"/>
                      </a:lnTo>
                      <a:lnTo>
                        <a:pt x="216" y="988"/>
                      </a:lnTo>
                      <a:lnTo>
                        <a:pt x="207" y="983"/>
                      </a:lnTo>
                      <a:lnTo>
                        <a:pt x="198" y="976"/>
                      </a:lnTo>
                      <a:lnTo>
                        <a:pt x="190" y="967"/>
                      </a:lnTo>
                      <a:lnTo>
                        <a:pt x="185" y="962"/>
                      </a:lnTo>
                      <a:lnTo>
                        <a:pt x="179" y="955"/>
                      </a:lnTo>
                      <a:lnTo>
                        <a:pt x="174" y="948"/>
                      </a:lnTo>
                      <a:lnTo>
                        <a:pt x="171" y="940"/>
                      </a:lnTo>
                      <a:lnTo>
                        <a:pt x="166" y="931"/>
                      </a:lnTo>
                      <a:lnTo>
                        <a:pt x="160" y="921"/>
                      </a:lnTo>
                      <a:lnTo>
                        <a:pt x="157" y="912"/>
                      </a:lnTo>
                      <a:lnTo>
                        <a:pt x="155" y="903"/>
                      </a:lnTo>
                      <a:lnTo>
                        <a:pt x="153" y="893"/>
                      </a:lnTo>
                      <a:lnTo>
                        <a:pt x="153" y="886"/>
                      </a:lnTo>
                      <a:lnTo>
                        <a:pt x="152" y="883"/>
                      </a:lnTo>
                      <a:lnTo>
                        <a:pt x="147" y="877"/>
                      </a:lnTo>
                      <a:lnTo>
                        <a:pt x="140" y="867"/>
                      </a:lnTo>
                      <a:lnTo>
                        <a:pt x="133" y="853"/>
                      </a:lnTo>
                      <a:lnTo>
                        <a:pt x="122" y="839"/>
                      </a:lnTo>
                      <a:lnTo>
                        <a:pt x="112" y="824"/>
                      </a:lnTo>
                      <a:lnTo>
                        <a:pt x="103" y="807"/>
                      </a:lnTo>
                      <a:lnTo>
                        <a:pt x="95" y="791"/>
                      </a:lnTo>
                      <a:lnTo>
                        <a:pt x="86" y="776"/>
                      </a:lnTo>
                      <a:lnTo>
                        <a:pt x="81" y="762"/>
                      </a:lnTo>
                      <a:lnTo>
                        <a:pt x="77" y="750"/>
                      </a:lnTo>
                      <a:lnTo>
                        <a:pt x="76" y="736"/>
                      </a:lnTo>
                      <a:lnTo>
                        <a:pt x="72" y="719"/>
                      </a:lnTo>
                      <a:lnTo>
                        <a:pt x="69" y="701"/>
                      </a:lnTo>
                      <a:lnTo>
                        <a:pt x="65" y="682"/>
                      </a:lnTo>
                      <a:lnTo>
                        <a:pt x="62" y="663"/>
                      </a:lnTo>
                      <a:lnTo>
                        <a:pt x="60" y="644"/>
                      </a:lnTo>
                      <a:lnTo>
                        <a:pt x="58" y="629"/>
                      </a:lnTo>
                      <a:lnTo>
                        <a:pt x="57" y="613"/>
                      </a:lnTo>
                      <a:lnTo>
                        <a:pt x="57" y="603"/>
                      </a:lnTo>
                      <a:lnTo>
                        <a:pt x="57" y="585"/>
                      </a:lnTo>
                      <a:lnTo>
                        <a:pt x="60" y="554"/>
                      </a:lnTo>
                      <a:lnTo>
                        <a:pt x="64" y="513"/>
                      </a:lnTo>
                      <a:lnTo>
                        <a:pt x="67" y="464"/>
                      </a:lnTo>
                      <a:lnTo>
                        <a:pt x="71" y="413"/>
                      </a:lnTo>
                      <a:lnTo>
                        <a:pt x="74" y="361"/>
                      </a:lnTo>
                      <a:lnTo>
                        <a:pt x="76" y="312"/>
                      </a:lnTo>
                      <a:lnTo>
                        <a:pt x="76" y="269"/>
                      </a:lnTo>
                      <a:lnTo>
                        <a:pt x="72" y="236"/>
                      </a:lnTo>
                      <a:lnTo>
                        <a:pt x="67" y="217"/>
                      </a:lnTo>
                      <a:lnTo>
                        <a:pt x="60" y="205"/>
                      </a:lnTo>
                      <a:lnTo>
                        <a:pt x="52" y="188"/>
                      </a:lnTo>
                      <a:lnTo>
                        <a:pt x="43" y="169"/>
                      </a:lnTo>
                      <a:lnTo>
                        <a:pt x="34" y="147"/>
                      </a:lnTo>
                      <a:lnTo>
                        <a:pt x="26" y="122"/>
                      </a:lnTo>
                      <a:lnTo>
                        <a:pt x="17" y="98"/>
                      </a:lnTo>
                      <a:lnTo>
                        <a:pt x="10" y="72"/>
                      </a:lnTo>
                      <a:lnTo>
                        <a:pt x="5" y="48"/>
                      </a:lnTo>
                      <a:lnTo>
                        <a:pt x="0" y="22"/>
                      </a:lnTo>
                      <a:lnTo>
                        <a:pt x="0" y="0"/>
                      </a:lnTo>
                      <a:close/>
                    </a:path>
                  </a:pathLst>
                </a:custGeom>
                <a:solidFill>
                  <a:srgbClr val="FFEF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69" name="Freeform 55"/>
                <p:cNvSpPr>
                  <a:spLocks/>
                </p:cNvSpPr>
                <p:nvPr/>
              </p:nvSpPr>
              <p:spPr bwMode="auto">
                <a:xfrm>
                  <a:off x="2270" y="827"/>
                  <a:ext cx="257" cy="1102"/>
                </a:xfrm>
                <a:custGeom>
                  <a:avLst/>
                  <a:gdLst>
                    <a:gd name="T0" fmla="*/ 1 w 513"/>
                    <a:gd name="T1" fmla="*/ 1 h 2204"/>
                    <a:gd name="T2" fmla="*/ 1 w 513"/>
                    <a:gd name="T3" fmla="*/ 1 h 2204"/>
                    <a:gd name="T4" fmla="*/ 1 w 513"/>
                    <a:gd name="T5" fmla="*/ 1 h 2204"/>
                    <a:gd name="T6" fmla="*/ 1 w 513"/>
                    <a:gd name="T7" fmla="*/ 1 h 2204"/>
                    <a:gd name="T8" fmla="*/ 1 w 513"/>
                    <a:gd name="T9" fmla="*/ 1 h 2204"/>
                    <a:gd name="T10" fmla="*/ 1 w 513"/>
                    <a:gd name="T11" fmla="*/ 1 h 2204"/>
                    <a:gd name="T12" fmla="*/ 1 w 513"/>
                    <a:gd name="T13" fmla="*/ 1 h 2204"/>
                    <a:gd name="T14" fmla="*/ 1 w 513"/>
                    <a:gd name="T15" fmla="*/ 1 h 2204"/>
                    <a:gd name="T16" fmla="*/ 1 w 513"/>
                    <a:gd name="T17" fmla="*/ 1 h 2204"/>
                    <a:gd name="T18" fmla="*/ 1 w 513"/>
                    <a:gd name="T19" fmla="*/ 1 h 2204"/>
                    <a:gd name="T20" fmla="*/ 1 w 513"/>
                    <a:gd name="T21" fmla="*/ 1 h 2204"/>
                    <a:gd name="T22" fmla="*/ 1 w 513"/>
                    <a:gd name="T23" fmla="*/ 1 h 2204"/>
                    <a:gd name="T24" fmla="*/ 1 w 513"/>
                    <a:gd name="T25" fmla="*/ 1 h 2204"/>
                    <a:gd name="T26" fmla="*/ 1 w 513"/>
                    <a:gd name="T27" fmla="*/ 1 h 2204"/>
                    <a:gd name="T28" fmla="*/ 1 w 513"/>
                    <a:gd name="T29" fmla="*/ 1 h 2204"/>
                    <a:gd name="T30" fmla="*/ 1 w 513"/>
                    <a:gd name="T31" fmla="*/ 1 h 2204"/>
                    <a:gd name="T32" fmla="*/ 1 w 513"/>
                    <a:gd name="T33" fmla="*/ 1 h 2204"/>
                    <a:gd name="T34" fmla="*/ 1 w 513"/>
                    <a:gd name="T35" fmla="*/ 1 h 2204"/>
                    <a:gd name="T36" fmla="*/ 1 w 513"/>
                    <a:gd name="T37" fmla="*/ 1 h 2204"/>
                    <a:gd name="T38" fmla="*/ 1 w 513"/>
                    <a:gd name="T39" fmla="*/ 1 h 2204"/>
                    <a:gd name="T40" fmla="*/ 1 w 513"/>
                    <a:gd name="T41" fmla="*/ 1 h 2204"/>
                    <a:gd name="T42" fmla="*/ 1 w 513"/>
                    <a:gd name="T43" fmla="*/ 1 h 2204"/>
                    <a:gd name="T44" fmla="*/ 1 w 513"/>
                    <a:gd name="T45" fmla="*/ 1 h 2204"/>
                    <a:gd name="T46" fmla="*/ 1 w 513"/>
                    <a:gd name="T47" fmla="*/ 1 h 2204"/>
                    <a:gd name="T48" fmla="*/ 1 w 513"/>
                    <a:gd name="T49" fmla="*/ 1 h 2204"/>
                    <a:gd name="T50" fmla="*/ 1 w 513"/>
                    <a:gd name="T51" fmla="*/ 1 h 2204"/>
                    <a:gd name="T52" fmla="*/ 1 w 513"/>
                    <a:gd name="T53" fmla="*/ 1 h 2204"/>
                    <a:gd name="T54" fmla="*/ 1 w 513"/>
                    <a:gd name="T55" fmla="*/ 1 h 2204"/>
                    <a:gd name="T56" fmla="*/ 1 w 513"/>
                    <a:gd name="T57" fmla="*/ 1 h 2204"/>
                    <a:gd name="T58" fmla="*/ 1 w 513"/>
                    <a:gd name="T59" fmla="*/ 1 h 2204"/>
                    <a:gd name="T60" fmla="*/ 1 w 513"/>
                    <a:gd name="T61" fmla="*/ 1 h 2204"/>
                    <a:gd name="T62" fmla="*/ 1 w 513"/>
                    <a:gd name="T63" fmla="*/ 1 h 2204"/>
                    <a:gd name="T64" fmla="*/ 1 w 513"/>
                    <a:gd name="T65" fmla="*/ 1 h 2204"/>
                    <a:gd name="T66" fmla="*/ 1 w 513"/>
                    <a:gd name="T67" fmla="*/ 1 h 2204"/>
                    <a:gd name="T68" fmla="*/ 1 w 513"/>
                    <a:gd name="T69" fmla="*/ 1 h 2204"/>
                    <a:gd name="T70" fmla="*/ 1 w 513"/>
                    <a:gd name="T71" fmla="*/ 1 h 2204"/>
                    <a:gd name="T72" fmla="*/ 1 w 513"/>
                    <a:gd name="T73" fmla="*/ 1 h 2204"/>
                    <a:gd name="T74" fmla="*/ 1 w 513"/>
                    <a:gd name="T75" fmla="*/ 1 h 2204"/>
                    <a:gd name="T76" fmla="*/ 1 w 513"/>
                    <a:gd name="T77" fmla="*/ 1 h 2204"/>
                    <a:gd name="T78" fmla="*/ 0 w 513"/>
                    <a:gd name="T79" fmla="*/ 1 h 2204"/>
                    <a:gd name="T80" fmla="*/ 1 w 513"/>
                    <a:gd name="T81" fmla="*/ 1 h 2204"/>
                    <a:gd name="T82" fmla="*/ 1 w 513"/>
                    <a:gd name="T83" fmla="*/ 1 h 2204"/>
                    <a:gd name="T84" fmla="*/ 1 w 513"/>
                    <a:gd name="T85" fmla="*/ 1 h 2204"/>
                    <a:gd name="T86" fmla="*/ 1 w 513"/>
                    <a:gd name="T87" fmla="*/ 0 h 2204"/>
                    <a:gd name="T88" fmla="*/ 1 w 513"/>
                    <a:gd name="T89" fmla="*/ 1 h 2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3"/>
                    <a:gd name="T136" fmla="*/ 0 h 2204"/>
                    <a:gd name="T137" fmla="*/ 513 w 513"/>
                    <a:gd name="T138" fmla="*/ 2204 h 2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3" h="2204">
                      <a:moveTo>
                        <a:pt x="90" y="12"/>
                      </a:moveTo>
                      <a:lnTo>
                        <a:pt x="88" y="19"/>
                      </a:lnTo>
                      <a:lnTo>
                        <a:pt x="81" y="38"/>
                      </a:lnTo>
                      <a:lnTo>
                        <a:pt x="73" y="70"/>
                      </a:lnTo>
                      <a:lnTo>
                        <a:pt x="64" y="111"/>
                      </a:lnTo>
                      <a:lnTo>
                        <a:pt x="54" y="161"/>
                      </a:lnTo>
                      <a:lnTo>
                        <a:pt x="47" y="220"/>
                      </a:lnTo>
                      <a:lnTo>
                        <a:pt x="43" y="287"/>
                      </a:lnTo>
                      <a:lnTo>
                        <a:pt x="43" y="360"/>
                      </a:lnTo>
                      <a:lnTo>
                        <a:pt x="50" y="439"/>
                      </a:lnTo>
                      <a:lnTo>
                        <a:pt x="66" y="524"/>
                      </a:lnTo>
                      <a:lnTo>
                        <a:pt x="71" y="546"/>
                      </a:lnTo>
                      <a:lnTo>
                        <a:pt x="80" y="569"/>
                      </a:lnTo>
                      <a:lnTo>
                        <a:pt x="90" y="591"/>
                      </a:lnTo>
                      <a:lnTo>
                        <a:pt x="99" y="614"/>
                      </a:lnTo>
                      <a:lnTo>
                        <a:pt x="107" y="638"/>
                      </a:lnTo>
                      <a:lnTo>
                        <a:pt x="116" y="660"/>
                      </a:lnTo>
                      <a:lnTo>
                        <a:pt x="123" y="683"/>
                      </a:lnTo>
                      <a:lnTo>
                        <a:pt x="125" y="707"/>
                      </a:lnTo>
                      <a:lnTo>
                        <a:pt x="125" y="731"/>
                      </a:lnTo>
                      <a:lnTo>
                        <a:pt x="119" y="757"/>
                      </a:lnTo>
                      <a:lnTo>
                        <a:pt x="112" y="792"/>
                      </a:lnTo>
                      <a:lnTo>
                        <a:pt x="109" y="830"/>
                      </a:lnTo>
                      <a:lnTo>
                        <a:pt x="109" y="873"/>
                      </a:lnTo>
                      <a:lnTo>
                        <a:pt x="111" y="918"/>
                      </a:lnTo>
                      <a:lnTo>
                        <a:pt x="114" y="965"/>
                      </a:lnTo>
                      <a:lnTo>
                        <a:pt x="119" y="1011"/>
                      </a:lnTo>
                      <a:lnTo>
                        <a:pt x="126" y="1056"/>
                      </a:lnTo>
                      <a:lnTo>
                        <a:pt x="135" y="1101"/>
                      </a:lnTo>
                      <a:lnTo>
                        <a:pt x="144" y="1143"/>
                      </a:lnTo>
                      <a:lnTo>
                        <a:pt x="150" y="1181"/>
                      </a:lnTo>
                      <a:lnTo>
                        <a:pt x="190" y="1341"/>
                      </a:lnTo>
                      <a:lnTo>
                        <a:pt x="235" y="1495"/>
                      </a:lnTo>
                      <a:lnTo>
                        <a:pt x="287" y="1640"/>
                      </a:lnTo>
                      <a:lnTo>
                        <a:pt x="339" y="1773"/>
                      </a:lnTo>
                      <a:lnTo>
                        <a:pt x="389" y="1894"/>
                      </a:lnTo>
                      <a:lnTo>
                        <a:pt x="434" y="1998"/>
                      </a:lnTo>
                      <a:lnTo>
                        <a:pt x="472" y="2083"/>
                      </a:lnTo>
                      <a:lnTo>
                        <a:pt x="499" y="2147"/>
                      </a:lnTo>
                      <a:lnTo>
                        <a:pt x="513" y="2186"/>
                      </a:lnTo>
                      <a:lnTo>
                        <a:pt x="512" y="2202"/>
                      </a:lnTo>
                      <a:lnTo>
                        <a:pt x="493" y="2202"/>
                      </a:lnTo>
                      <a:lnTo>
                        <a:pt x="475" y="2204"/>
                      </a:lnTo>
                      <a:lnTo>
                        <a:pt x="456" y="2204"/>
                      </a:lnTo>
                      <a:lnTo>
                        <a:pt x="441" y="2204"/>
                      </a:lnTo>
                      <a:lnTo>
                        <a:pt x="425" y="2204"/>
                      </a:lnTo>
                      <a:lnTo>
                        <a:pt x="413" y="2204"/>
                      </a:lnTo>
                      <a:lnTo>
                        <a:pt x="403" y="2204"/>
                      </a:lnTo>
                      <a:lnTo>
                        <a:pt x="394" y="2204"/>
                      </a:lnTo>
                      <a:lnTo>
                        <a:pt x="389" y="2204"/>
                      </a:lnTo>
                      <a:lnTo>
                        <a:pt x="387" y="2204"/>
                      </a:lnTo>
                      <a:lnTo>
                        <a:pt x="375" y="2173"/>
                      </a:lnTo>
                      <a:lnTo>
                        <a:pt x="346" y="2086"/>
                      </a:lnTo>
                      <a:lnTo>
                        <a:pt x="302" y="1957"/>
                      </a:lnTo>
                      <a:lnTo>
                        <a:pt x="249" y="1792"/>
                      </a:lnTo>
                      <a:lnTo>
                        <a:pt x="195" y="1609"/>
                      </a:lnTo>
                      <a:lnTo>
                        <a:pt x="144" y="1414"/>
                      </a:lnTo>
                      <a:lnTo>
                        <a:pt x="99" y="1220"/>
                      </a:lnTo>
                      <a:lnTo>
                        <a:pt x="69" y="1039"/>
                      </a:lnTo>
                      <a:lnTo>
                        <a:pt x="57" y="880"/>
                      </a:lnTo>
                      <a:lnTo>
                        <a:pt x="71" y="756"/>
                      </a:lnTo>
                      <a:lnTo>
                        <a:pt x="69" y="749"/>
                      </a:lnTo>
                      <a:lnTo>
                        <a:pt x="64" y="730"/>
                      </a:lnTo>
                      <a:lnTo>
                        <a:pt x="57" y="700"/>
                      </a:lnTo>
                      <a:lnTo>
                        <a:pt x="48" y="662"/>
                      </a:lnTo>
                      <a:lnTo>
                        <a:pt x="40" y="621"/>
                      </a:lnTo>
                      <a:lnTo>
                        <a:pt x="29" y="574"/>
                      </a:lnTo>
                      <a:lnTo>
                        <a:pt x="21" y="527"/>
                      </a:lnTo>
                      <a:lnTo>
                        <a:pt x="12" y="481"/>
                      </a:lnTo>
                      <a:lnTo>
                        <a:pt x="7" y="438"/>
                      </a:lnTo>
                      <a:lnTo>
                        <a:pt x="2" y="401"/>
                      </a:lnTo>
                      <a:lnTo>
                        <a:pt x="2" y="363"/>
                      </a:lnTo>
                      <a:lnTo>
                        <a:pt x="0" y="318"/>
                      </a:lnTo>
                      <a:lnTo>
                        <a:pt x="2" y="267"/>
                      </a:lnTo>
                      <a:lnTo>
                        <a:pt x="2" y="213"/>
                      </a:lnTo>
                      <a:lnTo>
                        <a:pt x="4" y="161"/>
                      </a:lnTo>
                      <a:lnTo>
                        <a:pt x="5" y="111"/>
                      </a:lnTo>
                      <a:lnTo>
                        <a:pt x="7" y="68"/>
                      </a:lnTo>
                      <a:lnTo>
                        <a:pt x="9" y="31"/>
                      </a:lnTo>
                      <a:lnTo>
                        <a:pt x="10" y="9"/>
                      </a:lnTo>
                      <a:lnTo>
                        <a:pt x="10" y="0"/>
                      </a:lnTo>
                      <a:lnTo>
                        <a:pt x="90" y="12"/>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70" name="Freeform 56"/>
                <p:cNvSpPr>
                  <a:spLocks/>
                </p:cNvSpPr>
                <p:nvPr/>
              </p:nvSpPr>
              <p:spPr bwMode="auto">
                <a:xfrm>
                  <a:off x="2494" y="1206"/>
                  <a:ext cx="101" cy="687"/>
                </a:xfrm>
                <a:custGeom>
                  <a:avLst/>
                  <a:gdLst>
                    <a:gd name="T0" fmla="*/ 1 w 202"/>
                    <a:gd name="T1" fmla="*/ 0 h 1372"/>
                    <a:gd name="T2" fmla="*/ 1 w 202"/>
                    <a:gd name="T3" fmla="*/ 1 h 1372"/>
                    <a:gd name="T4" fmla="*/ 1 w 202"/>
                    <a:gd name="T5" fmla="*/ 1 h 1372"/>
                    <a:gd name="T6" fmla="*/ 1 w 202"/>
                    <a:gd name="T7" fmla="*/ 1 h 1372"/>
                    <a:gd name="T8" fmla="*/ 1 w 202"/>
                    <a:gd name="T9" fmla="*/ 1 h 1372"/>
                    <a:gd name="T10" fmla="*/ 1 w 202"/>
                    <a:gd name="T11" fmla="*/ 1 h 1372"/>
                    <a:gd name="T12" fmla="*/ 1 w 202"/>
                    <a:gd name="T13" fmla="*/ 1 h 1372"/>
                    <a:gd name="T14" fmla="*/ 1 w 202"/>
                    <a:gd name="T15" fmla="*/ 1 h 1372"/>
                    <a:gd name="T16" fmla="*/ 1 w 202"/>
                    <a:gd name="T17" fmla="*/ 1 h 1372"/>
                    <a:gd name="T18" fmla="*/ 1 w 202"/>
                    <a:gd name="T19" fmla="*/ 1 h 1372"/>
                    <a:gd name="T20" fmla="*/ 1 w 202"/>
                    <a:gd name="T21" fmla="*/ 1 h 1372"/>
                    <a:gd name="T22" fmla="*/ 1 w 202"/>
                    <a:gd name="T23" fmla="*/ 1 h 1372"/>
                    <a:gd name="T24" fmla="*/ 1 w 202"/>
                    <a:gd name="T25" fmla="*/ 1 h 1372"/>
                    <a:gd name="T26" fmla="*/ 1 w 202"/>
                    <a:gd name="T27" fmla="*/ 1 h 1372"/>
                    <a:gd name="T28" fmla="*/ 1 w 202"/>
                    <a:gd name="T29" fmla="*/ 1 h 1372"/>
                    <a:gd name="T30" fmla="*/ 1 w 202"/>
                    <a:gd name="T31" fmla="*/ 1 h 1372"/>
                    <a:gd name="T32" fmla="*/ 1 w 202"/>
                    <a:gd name="T33" fmla="*/ 1 h 1372"/>
                    <a:gd name="T34" fmla="*/ 1 w 202"/>
                    <a:gd name="T35" fmla="*/ 1 h 1372"/>
                    <a:gd name="T36" fmla="*/ 1 w 202"/>
                    <a:gd name="T37" fmla="*/ 1 h 1372"/>
                    <a:gd name="T38" fmla="*/ 1 w 202"/>
                    <a:gd name="T39" fmla="*/ 1 h 1372"/>
                    <a:gd name="T40" fmla="*/ 1 w 202"/>
                    <a:gd name="T41" fmla="*/ 1 h 1372"/>
                    <a:gd name="T42" fmla="*/ 1 w 202"/>
                    <a:gd name="T43" fmla="*/ 1 h 1372"/>
                    <a:gd name="T44" fmla="*/ 1 w 202"/>
                    <a:gd name="T45" fmla="*/ 1 h 1372"/>
                    <a:gd name="T46" fmla="*/ 1 w 202"/>
                    <a:gd name="T47" fmla="*/ 1 h 1372"/>
                    <a:gd name="T48" fmla="*/ 1 w 202"/>
                    <a:gd name="T49" fmla="*/ 1 h 1372"/>
                    <a:gd name="T50" fmla="*/ 1 w 202"/>
                    <a:gd name="T51" fmla="*/ 1 h 1372"/>
                    <a:gd name="T52" fmla="*/ 1 w 202"/>
                    <a:gd name="T53" fmla="*/ 1 h 1372"/>
                    <a:gd name="T54" fmla="*/ 1 w 202"/>
                    <a:gd name="T55" fmla="*/ 1 h 1372"/>
                    <a:gd name="T56" fmla="*/ 1 w 202"/>
                    <a:gd name="T57" fmla="*/ 1 h 1372"/>
                    <a:gd name="T58" fmla="*/ 1 w 202"/>
                    <a:gd name="T59" fmla="*/ 1 h 1372"/>
                    <a:gd name="T60" fmla="*/ 1 w 202"/>
                    <a:gd name="T61" fmla="*/ 1 h 1372"/>
                    <a:gd name="T62" fmla="*/ 1 w 202"/>
                    <a:gd name="T63" fmla="*/ 1 h 1372"/>
                    <a:gd name="T64" fmla="*/ 1 w 202"/>
                    <a:gd name="T65" fmla="*/ 1 h 1372"/>
                    <a:gd name="T66" fmla="*/ 1 w 202"/>
                    <a:gd name="T67" fmla="*/ 1 h 1372"/>
                    <a:gd name="T68" fmla="*/ 1 w 202"/>
                    <a:gd name="T69" fmla="*/ 1 h 1372"/>
                    <a:gd name="T70" fmla="*/ 1 w 202"/>
                    <a:gd name="T71" fmla="*/ 1 h 1372"/>
                    <a:gd name="T72" fmla="*/ 1 w 202"/>
                    <a:gd name="T73" fmla="*/ 1 h 1372"/>
                    <a:gd name="T74" fmla="*/ 1 w 202"/>
                    <a:gd name="T75" fmla="*/ 1 h 1372"/>
                    <a:gd name="T76" fmla="*/ 1 w 202"/>
                    <a:gd name="T77" fmla="*/ 1 h 1372"/>
                    <a:gd name="T78" fmla="*/ 1 w 202"/>
                    <a:gd name="T79" fmla="*/ 1 h 1372"/>
                    <a:gd name="T80" fmla="*/ 1 w 202"/>
                    <a:gd name="T81" fmla="*/ 1 h 1372"/>
                    <a:gd name="T82" fmla="*/ 1 w 202"/>
                    <a:gd name="T83" fmla="*/ 1 h 1372"/>
                    <a:gd name="T84" fmla="*/ 1 w 202"/>
                    <a:gd name="T85" fmla="*/ 1 h 1372"/>
                    <a:gd name="T86" fmla="*/ 1 w 202"/>
                    <a:gd name="T87" fmla="*/ 1 h 1372"/>
                    <a:gd name="T88" fmla="*/ 1 w 202"/>
                    <a:gd name="T89" fmla="*/ 1 h 1372"/>
                    <a:gd name="T90" fmla="*/ 1 w 202"/>
                    <a:gd name="T91" fmla="*/ 1 h 1372"/>
                    <a:gd name="T92" fmla="*/ 1 w 202"/>
                    <a:gd name="T93" fmla="*/ 1 h 1372"/>
                    <a:gd name="T94" fmla="*/ 1 w 202"/>
                    <a:gd name="T95" fmla="*/ 1 h 1372"/>
                    <a:gd name="T96" fmla="*/ 1 w 202"/>
                    <a:gd name="T97" fmla="*/ 1 h 1372"/>
                    <a:gd name="T98" fmla="*/ 1 w 202"/>
                    <a:gd name="T99" fmla="*/ 1 h 1372"/>
                    <a:gd name="T100" fmla="*/ 1 w 202"/>
                    <a:gd name="T101" fmla="*/ 1 h 1372"/>
                    <a:gd name="T102" fmla="*/ 0 w 202"/>
                    <a:gd name="T103" fmla="*/ 1 h 1372"/>
                    <a:gd name="T104" fmla="*/ 1 w 202"/>
                    <a:gd name="T105" fmla="*/ 1 h 1372"/>
                    <a:gd name="T106" fmla="*/ 1 w 202"/>
                    <a:gd name="T107" fmla="*/ 1 h 1372"/>
                    <a:gd name="T108" fmla="*/ 1 w 202"/>
                    <a:gd name="T109" fmla="*/ 1 h 1372"/>
                    <a:gd name="T110" fmla="*/ 1 w 202"/>
                    <a:gd name="T111" fmla="*/ 0 h 1372"/>
                    <a:gd name="T112" fmla="*/ 1 w 202"/>
                    <a:gd name="T113" fmla="*/ 0 h 13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2"/>
                    <a:gd name="T172" fmla="*/ 0 h 1372"/>
                    <a:gd name="T173" fmla="*/ 202 w 202"/>
                    <a:gd name="T174" fmla="*/ 1372 h 13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2" h="1372">
                      <a:moveTo>
                        <a:pt x="64" y="0"/>
                      </a:moveTo>
                      <a:lnTo>
                        <a:pt x="67" y="5"/>
                      </a:lnTo>
                      <a:lnTo>
                        <a:pt x="76" y="22"/>
                      </a:lnTo>
                      <a:lnTo>
                        <a:pt x="89" y="50"/>
                      </a:lnTo>
                      <a:lnTo>
                        <a:pt x="107" y="88"/>
                      </a:lnTo>
                      <a:lnTo>
                        <a:pt x="124" y="140"/>
                      </a:lnTo>
                      <a:lnTo>
                        <a:pt x="141" y="202"/>
                      </a:lnTo>
                      <a:lnTo>
                        <a:pt x="159" y="276"/>
                      </a:lnTo>
                      <a:lnTo>
                        <a:pt x="172" y="363"/>
                      </a:lnTo>
                      <a:lnTo>
                        <a:pt x="181" y="461"/>
                      </a:lnTo>
                      <a:lnTo>
                        <a:pt x="185" y="574"/>
                      </a:lnTo>
                      <a:lnTo>
                        <a:pt x="183" y="674"/>
                      </a:lnTo>
                      <a:lnTo>
                        <a:pt x="181" y="771"/>
                      </a:lnTo>
                      <a:lnTo>
                        <a:pt x="179" y="864"/>
                      </a:lnTo>
                      <a:lnTo>
                        <a:pt x="176" y="950"/>
                      </a:lnTo>
                      <a:lnTo>
                        <a:pt x="174" y="1032"/>
                      </a:lnTo>
                      <a:lnTo>
                        <a:pt x="172" y="1106"/>
                      </a:lnTo>
                      <a:lnTo>
                        <a:pt x="172" y="1173"/>
                      </a:lnTo>
                      <a:lnTo>
                        <a:pt x="172" y="1234"/>
                      </a:lnTo>
                      <a:lnTo>
                        <a:pt x="176" y="1286"/>
                      </a:lnTo>
                      <a:lnTo>
                        <a:pt x="183" y="1329"/>
                      </a:lnTo>
                      <a:lnTo>
                        <a:pt x="183" y="1334"/>
                      </a:lnTo>
                      <a:lnTo>
                        <a:pt x="185" y="1339"/>
                      </a:lnTo>
                      <a:lnTo>
                        <a:pt x="186" y="1343"/>
                      </a:lnTo>
                      <a:lnTo>
                        <a:pt x="188" y="1348"/>
                      </a:lnTo>
                      <a:lnTo>
                        <a:pt x="190" y="1353"/>
                      </a:lnTo>
                      <a:lnTo>
                        <a:pt x="191" y="1356"/>
                      </a:lnTo>
                      <a:lnTo>
                        <a:pt x="193" y="1362"/>
                      </a:lnTo>
                      <a:lnTo>
                        <a:pt x="195" y="1365"/>
                      </a:lnTo>
                      <a:lnTo>
                        <a:pt x="198" y="1369"/>
                      </a:lnTo>
                      <a:lnTo>
                        <a:pt x="200" y="1372"/>
                      </a:lnTo>
                      <a:lnTo>
                        <a:pt x="202" y="1370"/>
                      </a:lnTo>
                      <a:lnTo>
                        <a:pt x="198" y="1341"/>
                      </a:lnTo>
                      <a:lnTo>
                        <a:pt x="190" y="1289"/>
                      </a:lnTo>
                      <a:lnTo>
                        <a:pt x="178" y="1222"/>
                      </a:lnTo>
                      <a:lnTo>
                        <a:pt x="162" y="1140"/>
                      </a:lnTo>
                      <a:lnTo>
                        <a:pt x="145" y="1052"/>
                      </a:lnTo>
                      <a:lnTo>
                        <a:pt x="126" y="961"/>
                      </a:lnTo>
                      <a:lnTo>
                        <a:pt x="107" y="869"/>
                      </a:lnTo>
                      <a:lnTo>
                        <a:pt x="88" y="785"/>
                      </a:lnTo>
                      <a:lnTo>
                        <a:pt x="70" y="708"/>
                      </a:lnTo>
                      <a:lnTo>
                        <a:pt x="60" y="665"/>
                      </a:lnTo>
                      <a:lnTo>
                        <a:pt x="48" y="626"/>
                      </a:lnTo>
                      <a:lnTo>
                        <a:pt x="34" y="586"/>
                      </a:lnTo>
                      <a:lnTo>
                        <a:pt x="22" y="546"/>
                      </a:lnTo>
                      <a:lnTo>
                        <a:pt x="12" y="505"/>
                      </a:lnTo>
                      <a:lnTo>
                        <a:pt x="3" y="463"/>
                      </a:lnTo>
                      <a:lnTo>
                        <a:pt x="0" y="418"/>
                      </a:lnTo>
                      <a:lnTo>
                        <a:pt x="1" y="368"/>
                      </a:lnTo>
                      <a:lnTo>
                        <a:pt x="8" y="314"/>
                      </a:lnTo>
                      <a:lnTo>
                        <a:pt x="22" y="256"/>
                      </a:lnTo>
                      <a:lnTo>
                        <a:pt x="64" y="0"/>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71" name="Freeform 57"/>
                <p:cNvSpPr>
                  <a:spLocks/>
                </p:cNvSpPr>
                <p:nvPr/>
              </p:nvSpPr>
              <p:spPr bwMode="auto">
                <a:xfrm>
                  <a:off x="2544" y="2208"/>
                  <a:ext cx="25" cy="159"/>
                </a:xfrm>
                <a:custGeom>
                  <a:avLst/>
                  <a:gdLst>
                    <a:gd name="T0" fmla="*/ 1 w 50"/>
                    <a:gd name="T1" fmla="*/ 0 h 318"/>
                    <a:gd name="T2" fmla="*/ 1 w 50"/>
                    <a:gd name="T3" fmla="*/ 1 h 318"/>
                    <a:gd name="T4" fmla="*/ 1 w 50"/>
                    <a:gd name="T5" fmla="*/ 1 h 318"/>
                    <a:gd name="T6" fmla="*/ 1 w 50"/>
                    <a:gd name="T7" fmla="*/ 1 h 318"/>
                    <a:gd name="T8" fmla="*/ 1 w 50"/>
                    <a:gd name="T9" fmla="*/ 1 h 318"/>
                    <a:gd name="T10" fmla="*/ 1 w 50"/>
                    <a:gd name="T11" fmla="*/ 1 h 318"/>
                    <a:gd name="T12" fmla="*/ 1 w 50"/>
                    <a:gd name="T13" fmla="*/ 1 h 318"/>
                    <a:gd name="T14" fmla="*/ 1 w 50"/>
                    <a:gd name="T15" fmla="*/ 1 h 318"/>
                    <a:gd name="T16" fmla="*/ 1 w 50"/>
                    <a:gd name="T17" fmla="*/ 1 h 318"/>
                    <a:gd name="T18" fmla="*/ 1 w 50"/>
                    <a:gd name="T19" fmla="*/ 1 h 318"/>
                    <a:gd name="T20" fmla="*/ 1 w 50"/>
                    <a:gd name="T21" fmla="*/ 1 h 318"/>
                    <a:gd name="T22" fmla="*/ 1 w 50"/>
                    <a:gd name="T23" fmla="*/ 1 h 318"/>
                    <a:gd name="T24" fmla="*/ 1 w 50"/>
                    <a:gd name="T25" fmla="*/ 1 h 318"/>
                    <a:gd name="T26" fmla="*/ 1 w 50"/>
                    <a:gd name="T27" fmla="*/ 1 h 318"/>
                    <a:gd name="T28" fmla="*/ 1 w 50"/>
                    <a:gd name="T29" fmla="*/ 1 h 318"/>
                    <a:gd name="T30" fmla="*/ 1 w 50"/>
                    <a:gd name="T31" fmla="*/ 1 h 318"/>
                    <a:gd name="T32" fmla="*/ 1 w 50"/>
                    <a:gd name="T33" fmla="*/ 1 h 318"/>
                    <a:gd name="T34" fmla="*/ 1 w 50"/>
                    <a:gd name="T35" fmla="*/ 1 h 318"/>
                    <a:gd name="T36" fmla="*/ 1 w 50"/>
                    <a:gd name="T37" fmla="*/ 1 h 318"/>
                    <a:gd name="T38" fmla="*/ 1 w 50"/>
                    <a:gd name="T39" fmla="*/ 1 h 318"/>
                    <a:gd name="T40" fmla="*/ 1 w 50"/>
                    <a:gd name="T41" fmla="*/ 1 h 318"/>
                    <a:gd name="T42" fmla="*/ 1 w 50"/>
                    <a:gd name="T43" fmla="*/ 1 h 318"/>
                    <a:gd name="T44" fmla="*/ 1 w 50"/>
                    <a:gd name="T45" fmla="*/ 1 h 318"/>
                    <a:gd name="T46" fmla="*/ 1 w 50"/>
                    <a:gd name="T47" fmla="*/ 1 h 318"/>
                    <a:gd name="T48" fmla="*/ 1 w 50"/>
                    <a:gd name="T49" fmla="*/ 1 h 318"/>
                    <a:gd name="T50" fmla="*/ 1 w 50"/>
                    <a:gd name="T51" fmla="*/ 1 h 318"/>
                    <a:gd name="T52" fmla="*/ 1 w 50"/>
                    <a:gd name="T53" fmla="*/ 1 h 318"/>
                    <a:gd name="T54" fmla="*/ 1 w 50"/>
                    <a:gd name="T55" fmla="*/ 1 h 318"/>
                    <a:gd name="T56" fmla="*/ 1 w 50"/>
                    <a:gd name="T57" fmla="*/ 1 h 318"/>
                    <a:gd name="T58" fmla="*/ 1 w 50"/>
                    <a:gd name="T59" fmla="*/ 1 h 318"/>
                    <a:gd name="T60" fmla="*/ 1 w 50"/>
                    <a:gd name="T61" fmla="*/ 1 h 318"/>
                    <a:gd name="T62" fmla="*/ 1 w 50"/>
                    <a:gd name="T63" fmla="*/ 1 h 318"/>
                    <a:gd name="T64" fmla="*/ 1 w 50"/>
                    <a:gd name="T65" fmla="*/ 1 h 318"/>
                    <a:gd name="T66" fmla="*/ 1 w 50"/>
                    <a:gd name="T67" fmla="*/ 1 h 318"/>
                    <a:gd name="T68" fmla="*/ 1 w 50"/>
                    <a:gd name="T69" fmla="*/ 1 h 318"/>
                    <a:gd name="T70" fmla="*/ 1 w 50"/>
                    <a:gd name="T71" fmla="*/ 1 h 318"/>
                    <a:gd name="T72" fmla="*/ 1 w 50"/>
                    <a:gd name="T73" fmla="*/ 1 h 318"/>
                    <a:gd name="T74" fmla="*/ 1 w 50"/>
                    <a:gd name="T75" fmla="*/ 1 h 318"/>
                    <a:gd name="T76" fmla="*/ 1 w 50"/>
                    <a:gd name="T77" fmla="*/ 1 h 318"/>
                    <a:gd name="T78" fmla="*/ 1 w 50"/>
                    <a:gd name="T79" fmla="*/ 1 h 318"/>
                    <a:gd name="T80" fmla="*/ 1 w 50"/>
                    <a:gd name="T81" fmla="*/ 1 h 318"/>
                    <a:gd name="T82" fmla="*/ 1 w 50"/>
                    <a:gd name="T83" fmla="*/ 1 h 318"/>
                    <a:gd name="T84" fmla="*/ 1 w 50"/>
                    <a:gd name="T85" fmla="*/ 1 h 318"/>
                    <a:gd name="T86" fmla="*/ 1 w 50"/>
                    <a:gd name="T87" fmla="*/ 1 h 318"/>
                    <a:gd name="T88" fmla="*/ 1 w 50"/>
                    <a:gd name="T89" fmla="*/ 1 h 318"/>
                    <a:gd name="T90" fmla="*/ 1 w 50"/>
                    <a:gd name="T91" fmla="*/ 1 h 318"/>
                    <a:gd name="T92" fmla="*/ 1 w 50"/>
                    <a:gd name="T93" fmla="*/ 1 h 318"/>
                    <a:gd name="T94" fmla="*/ 0 w 50"/>
                    <a:gd name="T95" fmla="*/ 1 h 318"/>
                    <a:gd name="T96" fmla="*/ 1 w 50"/>
                    <a:gd name="T97" fmla="*/ 1 h 318"/>
                    <a:gd name="T98" fmla="*/ 1 w 50"/>
                    <a:gd name="T99" fmla="*/ 1 h 318"/>
                    <a:gd name="T100" fmla="*/ 1 w 50"/>
                    <a:gd name="T101" fmla="*/ 1 h 318"/>
                    <a:gd name="T102" fmla="*/ 1 w 50"/>
                    <a:gd name="T103" fmla="*/ 1 h 318"/>
                    <a:gd name="T104" fmla="*/ 1 w 50"/>
                    <a:gd name="T105" fmla="*/ 1 h 318"/>
                    <a:gd name="T106" fmla="*/ 1 w 50"/>
                    <a:gd name="T107" fmla="*/ 1 h 318"/>
                    <a:gd name="T108" fmla="*/ 1 w 50"/>
                    <a:gd name="T109" fmla="*/ 0 h 318"/>
                    <a:gd name="T110" fmla="*/ 1 w 50"/>
                    <a:gd name="T111" fmla="*/ 0 h 3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
                    <a:gd name="T169" fmla="*/ 0 h 318"/>
                    <a:gd name="T170" fmla="*/ 50 w 50"/>
                    <a:gd name="T171" fmla="*/ 318 h 3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 h="318">
                      <a:moveTo>
                        <a:pt x="8" y="0"/>
                      </a:moveTo>
                      <a:lnTo>
                        <a:pt x="8" y="1"/>
                      </a:lnTo>
                      <a:lnTo>
                        <a:pt x="8" y="7"/>
                      </a:lnTo>
                      <a:lnTo>
                        <a:pt x="8" y="17"/>
                      </a:lnTo>
                      <a:lnTo>
                        <a:pt x="10" y="29"/>
                      </a:lnTo>
                      <a:lnTo>
                        <a:pt x="10" y="43"/>
                      </a:lnTo>
                      <a:lnTo>
                        <a:pt x="10" y="60"/>
                      </a:lnTo>
                      <a:lnTo>
                        <a:pt x="12" y="76"/>
                      </a:lnTo>
                      <a:lnTo>
                        <a:pt x="14" y="93"/>
                      </a:lnTo>
                      <a:lnTo>
                        <a:pt x="15" y="109"/>
                      </a:lnTo>
                      <a:lnTo>
                        <a:pt x="17" y="124"/>
                      </a:lnTo>
                      <a:lnTo>
                        <a:pt x="17" y="129"/>
                      </a:lnTo>
                      <a:lnTo>
                        <a:pt x="19" y="135"/>
                      </a:lnTo>
                      <a:lnTo>
                        <a:pt x="21" y="140"/>
                      </a:lnTo>
                      <a:lnTo>
                        <a:pt x="22" y="143"/>
                      </a:lnTo>
                      <a:lnTo>
                        <a:pt x="24" y="148"/>
                      </a:lnTo>
                      <a:lnTo>
                        <a:pt x="26" y="152"/>
                      </a:lnTo>
                      <a:lnTo>
                        <a:pt x="27" y="155"/>
                      </a:lnTo>
                      <a:lnTo>
                        <a:pt x="29" y="157"/>
                      </a:lnTo>
                      <a:lnTo>
                        <a:pt x="31" y="159"/>
                      </a:lnTo>
                      <a:lnTo>
                        <a:pt x="31" y="160"/>
                      </a:lnTo>
                      <a:lnTo>
                        <a:pt x="33" y="169"/>
                      </a:lnTo>
                      <a:lnTo>
                        <a:pt x="36" y="179"/>
                      </a:lnTo>
                      <a:lnTo>
                        <a:pt x="38" y="192"/>
                      </a:lnTo>
                      <a:lnTo>
                        <a:pt x="40" y="207"/>
                      </a:lnTo>
                      <a:lnTo>
                        <a:pt x="41" y="223"/>
                      </a:lnTo>
                      <a:lnTo>
                        <a:pt x="43" y="240"/>
                      </a:lnTo>
                      <a:lnTo>
                        <a:pt x="47" y="259"/>
                      </a:lnTo>
                      <a:lnTo>
                        <a:pt x="48" y="278"/>
                      </a:lnTo>
                      <a:lnTo>
                        <a:pt x="48" y="297"/>
                      </a:lnTo>
                      <a:lnTo>
                        <a:pt x="50" y="316"/>
                      </a:lnTo>
                      <a:lnTo>
                        <a:pt x="50" y="318"/>
                      </a:lnTo>
                      <a:lnTo>
                        <a:pt x="50" y="311"/>
                      </a:lnTo>
                      <a:lnTo>
                        <a:pt x="48" y="297"/>
                      </a:lnTo>
                      <a:lnTo>
                        <a:pt x="45" y="278"/>
                      </a:lnTo>
                      <a:lnTo>
                        <a:pt x="41" y="257"/>
                      </a:lnTo>
                      <a:lnTo>
                        <a:pt x="38" y="235"/>
                      </a:lnTo>
                      <a:lnTo>
                        <a:pt x="33" y="212"/>
                      </a:lnTo>
                      <a:lnTo>
                        <a:pt x="26" y="192"/>
                      </a:lnTo>
                      <a:lnTo>
                        <a:pt x="21" y="176"/>
                      </a:lnTo>
                      <a:lnTo>
                        <a:pt x="12" y="166"/>
                      </a:lnTo>
                      <a:lnTo>
                        <a:pt x="7" y="155"/>
                      </a:lnTo>
                      <a:lnTo>
                        <a:pt x="2" y="143"/>
                      </a:lnTo>
                      <a:lnTo>
                        <a:pt x="0" y="128"/>
                      </a:lnTo>
                      <a:lnTo>
                        <a:pt x="2" y="110"/>
                      </a:lnTo>
                      <a:lnTo>
                        <a:pt x="2" y="91"/>
                      </a:lnTo>
                      <a:lnTo>
                        <a:pt x="3" y="71"/>
                      </a:lnTo>
                      <a:lnTo>
                        <a:pt x="7" y="50"/>
                      </a:lnTo>
                      <a:lnTo>
                        <a:pt x="8" y="31"/>
                      </a:lnTo>
                      <a:lnTo>
                        <a:pt x="8" y="14"/>
                      </a:lnTo>
                      <a:lnTo>
                        <a:pt x="8" y="0"/>
                      </a:lnTo>
                      <a:close/>
                    </a:path>
                  </a:pathLst>
                </a:custGeom>
                <a:solidFill>
                  <a:srgbClr val="543F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72" name="Freeform 58"/>
                <p:cNvSpPr>
                  <a:spLocks/>
                </p:cNvSpPr>
                <p:nvPr/>
              </p:nvSpPr>
              <p:spPr bwMode="auto">
                <a:xfrm>
                  <a:off x="2548" y="2208"/>
                  <a:ext cx="21" cy="158"/>
                </a:xfrm>
                <a:custGeom>
                  <a:avLst/>
                  <a:gdLst>
                    <a:gd name="T0" fmla="*/ 0 w 42"/>
                    <a:gd name="T1" fmla="*/ 0 h 316"/>
                    <a:gd name="T2" fmla="*/ 0 w 42"/>
                    <a:gd name="T3" fmla="*/ 1 h 316"/>
                    <a:gd name="T4" fmla="*/ 0 w 42"/>
                    <a:gd name="T5" fmla="*/ 1 h 316"/>
                    <a:gd name="T6" fmla="*/ 0 w 42"/>
                    <a:gd name="T7" fmla="*/ 1 h 316"/>
                    <a:gd name="T8" fmla="*/ 1 w 42"/>
                    <a:gd name="T9" fmla="*/ 1 h 316"/>
                    <a:gd name="T10" fmla="*/ 1 w 42"/>
                    <a:gd name="T11" fmla="*/ 1 h 316"/>
                    <a:gd name="T12" fmla="*/ 1 w 42"/>
                    <a:gd name="T13" fmla="*/ 1 h 316"/>
                    <a:gd name="T14" fmla="*/ 1 w 42"/>
                    <a:gd name="T15" fmla="*/ 1 h 316"/>
                    <a:gd name="T16" fmla="*/ 1 w 42"/>
                    <a:gd name="T17" fmla="*/ 1 h 316"/>
                    <a:gd name="T18" fmla="*/ 1 w 42"/>
                    <a:gd name="T19" fmla="*/ 1 h 316"/>
                    <a:gd name="T20" fmla="*/ 1 w 42"/>
                    <a:gd name="T21" fmla="*/ 1 h 316"/>
                    <a:gd name="T22" fmla="*/ 1 w 42"/>
                    <a:gd name="T23" fmla="*/ 1 h 316"/>
                    <a:gd name="T24" fmla="*/ 1 w 42"/>
                    <a:gd name="T25" fmla="*/ 1 h 316"/>
                    <a:gd name="T26" fmla="*/ 1 w 42"/>
                    <a:gd name="T27" fmla="*/ 1 h 316"/>
                    <a:gd name="T28" fmla="*/ 1 w 42"/>
                    <a:gd name="T29" fmla="*/ 1 h 316"/>
                    <a:gd name="T30" fmla="*/ 1 w 42"/>
                    <a:gd name="T31" fmla="*/ 1 h 316"/>
                    <a:gd name="T32" fmla="*/ 1 w 42"/>
                    <a:gd name="T33" fmla="*/ 1 h 316"/>
                    <a:gd name="T34" fmla="*/ 1 w 42"/>
                    <a:gd name="T35" fmla="*/ 1 h 316"/>
                    <a:gd name="T36" fmla="*/ 1 w 42"/>
                    <a:gd name="T37" fmla="*/ 1 h 316"/>
                    <a:gd name="T38" fmla="*/ 1 w 42"/>
                    <a:gd name="T39" fmla="*/ 1 h 316"/>
                    <a:gd name="T40" fmla="*/ 1 w 42"/>
                    <a:gd name="T41" fmla="*/ 1 h 316"/>
                    <a:gd name="T42" fmla="*/ 1 w 42"/>
                    <a:gd name="T43" fmla="*/ 1 h 316"/>
                    <a:gd name="T44" fmla="*/ 1 w 42"/>
                    <a:gd name="T45" fmla="*/ 1 h 316"/>
                    <a:gd name="T46" fmla="*/ 1 w 42"/>
                    <a:gd name="T47" fmla="*/ 1 h 316"/>
                    <a:gd name="T48" fmla="*/ 1 w 42"/>
                    <a:gd name="T49" fmla="*/ 1 h 316"/>
                    <a:gd name="T50" fmla="*/ 1 w 42"/>
                    <a:gd name="T51" fmla="*/ 1 h 316"/>
                    <a:gd name="T52" fmla="*/ 1 w 42"/>
                    <a:gd name="T53" fmla="*/ 1 h 316"/>
                    <a:gd name="T54" fmla="*/ 1 w 42"/>
                    <a:gd name="T55" fmla="*/ 1 h 316"/>
                    <a:gd name="T56" fmla="*/ 1 w 42"/>
                    <a:gd name="T57" fmla="*/ 1 h 316"/>
                    <a:gd name="T58" fmla="*/ 1 w 42"/>
                    <a:gd name="T59" fmla="*/ 1 h 316"/>
                    <a:gd name="T60" fmla="*/ 1 w 42"/>
                    <a:gd name="T61" fmla="*/ 1 h 316"/>
                    <a:gd name="T62" fmla="*/ 1 w 42"/>
                    <a:gd name="T63" fmla="*/ 1 h 316"/>
                    <a:gd name="T64" fmla="*/ 1 w 42"/>
                    <a:gd name="T65" fmla="*/ 1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316"/>
                    <a:gd name="T101" fmla="*/ 42 w 42"/>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316">
                      <a:moveTo>
                        <a:pt x="0" y="0"/>
                      </a:moveTo>
                      <a:lnTo>
                        <a:pt x="0" y="1"/>
                      </a:lnTo>
                      <a:lnTo>
                        <a:pt x="0" y="7"/>
                      </a:lnTo>
                      <a:lnTo>
                        <a:pt x="0" y="17"/>
                      </a:lnTo>
                      <a:lnTo>
                        <a:pt x="2" y="29"/>
                      </a:lnTo>
                      <a:lnTo>
                        <a:pt x="2" y="43"/>
                      </a:lnTo>
                      <a:lnTo>
                        <a:pt x="2" y="60"/>
                      </a:lnTo>
                      <a:lnTo>
                        <a:pt x="4" y="76"/>
                      </a:lnTo>
                      <a:lnTo>
                        <a:pt x="6" y="93"/>
                      </a:lnTo>
                      <a:lnTo>
                        <a:pt x="7" y="109"/>
                      </a:lnTo>
                      <a:lnTo>
                        <a:pt x="9" y="124"/>
                      </a:lnTo>
                      <a:lnTo>
                        <a:pt x="9" y="129"/>
                      </a:lnTo>
                      <a:lnTo>
                        <a:pt x="11" y="135"/>
                      </a:lnTo>
                      <a:lnTo>
                        <a:pt x="13" y="140"/>
                      </a:lnTo>
                      <a:lnTo>
                        <a:pt x="14" y="143"/>
                      </a:lnTo>
                      <a:lnTo>
                        <a:pt x="16" y="148"/>
                      </a:lnTo>
                      <a:lnTo>
                        <a:pt x="18" y="152"/>
                      </a:lnTo>
                      <a:lnTo>
                        <a:pt x="19" y="155"/>
                      </a:lnTo>
                      <a:lnTo>
                        <a:pt x="21" y="157"/>
                      </a:lnTo>
                      <a:lnTo>
                        <a:pt x="23" y="159"/>
                      </a:lnTo>
                      <a:lnTo>
                        <a:pt x="23" y="160"/>
                      </a:lnTo>
                      <a:lnTo>
                        <a:pt x="25" y="169"/>
                      </a:lnTo>
                      <a:lnTo>
                        <a:pt x="28" y="179"/>
                      </a:lnTo>
                      <a:lnTo>
                        <a:pt x="30" y="192"/>
                      </a:lnTo>
                      <a:lnTo>
                        <a:pt x="32" y="207"/>
                      </a:lnTo>
                      <a:lnTo>
                        <a:pt x="33" y="223"/>
                      </a:lnTo>
                      <a:lnTo>
                        <a:pt x="35" y="240"/>
                      </a:lnTo>
                      <a:lnTo>
                        <a:pt x="39" y="259"/>
                      </a:lnTo>
                      <a:lnTo>
                        <a:pt x="40" y="278"/>
                      </a:lnTo>
                      <a:lnTo>
                        <a:pt x="40" y="297"/>
                      </a:lnTo>
                      <a:lnTo>
                        <a:pt x="42" y="316"/>
                      </a:lnTo>
                    </a:path>
                  </a:pathLst>
                </a:custGeom>
                <a:noFill/>
                <a:ln w="4763">
                  <a:solidFill>
                    <a:srgbClr val="543F0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73" name="Freeform 59"/>
                <p:cNvSpPr>
                  <a:spLocks/>
                </p:cNvSpPr>
                <p:nvPr/>
              </p:nvSpPr>
              <p:spPr bwMode="auto">
                <a:xfrm>
                  <a:off x="2501" y="2177"/>
                  <a:ext cx="18" cy="135"/>
                </a:xfrm>
                <a:custGeom>
                  <a:avLst/>
                  <a:gdLst>
                    <a:gd name="T0" fmla="*/ 0 w 37"/>
                    <a:gd name="T1" fmla="*/ 0 h 269"/>
                    <a:gd name="T2" fmla="*/ 0 w 37"/>
                    <a:gd name="T3" fmla="*/ 1 h 269"/>
                    <a:gd name="T4" fmla="*/ 0 w 37"/>
                    <a:gd name="T5" fmla="*/ 1 h 269"/>
                    <a:gd name="T6" fmla="*/ 0 w 37"/>
                    <a:gd name="T7" fmla="*/ 1 h 269"/>
                    <a:gd name="T8" fmla="*/ 0 w 37"/>
                    <a:gd name="T9" fmla="*/ 1 h 269"/>
                    <a:gd name="T10" fmla="*/ 0 w 37"/>
                    <a:gd name="T11" fmla="*/ 1 h 269"/>
                    <a:gd name="T12" fmla="*/ 0 w 37"/>
                    <a:gd name="T13" fmla="*/ 1 h 269"/>
                    <a:gd name="T14" fmla="*/ 0 w 37"/>
                    <a:gd name="T15" fmla="*/ 1 h 269"/>
                    <a:gd name="T16" fmla="*/ 0 w 37"/>
                    <a:gd name="T17" fmla="*/ 1 h 269"/>
                    <a:gd name="T18" fmla="*/ 0 w 37"/>
                    <a:gd name="T19" fmla="*/ 1 h 269"/>
                    <a:gd name="T20" fmla="*/ 0 w 37"/>
                    <a:gd name="T21" fmla="*/ 1 h 269"/>
                    <a:gd name="T22" fmla="*/ 0 w 37"/>
                    <a:gd name="T23" fmla="*/ 1 h 269"/>
                    <a:gd name="T24" fmla="*/ 0 w 37"/>
                    <a:gd name="T25" fmla="*/ 1 h 269"/>
                    <a:gd name="T26" fmla="*/ 0 w 37"/>
                    <a:gd name="T27" fmla="*/ 1 h 269"/>
                    <a:gd name="T28" fmla="*/ 0 w 37"/>
                    <a:gd name="T29" fmla="*/ 1 h 269"/>
                    <a:gd name="T30" fmla="*/ 0 w 37"/>
                    <a:gd name="T31" fmla="*/ 1 h 269"/>
                    <a:gd name="T32" fmla="*/ 0 w 37"/>
                    <a:gd name="T33" fmla="*/ 1 h 269"/>
                    <a:gd name="T34" fmla="*/ 0 w 37"/>
                    <a:gd name="T35" fmla="*/ 1 h 269"/>
                    <a:gd name="T36" fmla="*/ 0 w 37"/>
                    <a:gd name="T37" fmla="*/ 1 h 269"/>
                    <a:gd name="T38" fmla="*/ 0 w 37"/>
                    <a:gd name="T39" fmla="*/ 1 h 269"/>
                    <a:gd name="T40" fmla="*/ 0 w 37"/>
                    <a:gd name="T41" fmla="*/ 1 h 269"/>
                    <a:gd name="T42" fmla="*/ 0 w 37"/>
                    <a:gd name="T43" fmla="*/ 1 h 269"/>
                    <a:gd name="T44" fmla="*/ 0 w 37"/>
                    <a:gd name="T45" fmla="*/ 1 h 269"/>
                    <a:gd name="T46" fmla="*/ 0 w 37"/>
                    <a:gd name="T47" fmla="*/ 1 h 269"/>
                    <a:gd name="T48" fmla="*/ 0 w 37"/>
                    <a:gd name="T49" fmla="*/ 1 h 269"/>
                    <a:gd name="T50" fmla="*/ 0 w 37"/>
                    <a:gd name="T51" fmla="*/ 1 h 269"/>
                    <a:gd name="T52" fmla="*/ 0 w 37"/>
                    <a:gd name="T53" fmla="*/ 1 h 269"/>
                    <a:gd name="T54" fmla="*/ 0 w 37"/>
                    <a:gd name="T55" fmla="*/ 1 h 269"/>
                    <a:gd name="T56" fmla="*/ 0 w 37"/>
                    <a:gd name="T57" fmla="*/ 1 h 269"/>
                    <a:gd name="T58" fmla="*/ 0 w 37"/>
                    <a:gd name="T59" fmla="*/ 1 h 269"/>
                    <a:gd name="T60" fmla="*/ 0 w 37"/>
                    <a:gd name="T61" fmla="*/ 1 h 269"/>
                    <a:gd name="T62" fmla="*/ 0 w 37"/>
                    <a:gd name="T63" fmla="*/ 1 h 269"/>
                    <a:gd name="T64" fmla="*/ 0 w 37"/>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69"/>
                    <a:gd name="T101" fmla="*/ 37 w 37"/>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69">
                      <a:moveTo>
                        <a:pt x="0" y="0"/>
                      </a:moveTo>
                      <a:lnTo>
                        <a:pt x="0" y="0"/>
                      </a:lnTo>
                      <a:lnTo>
                        <a:pt x="2" y="3"/>
                      </a:lnTo>
                      <a:lnTo>
                        <a:pt x="2" y="6"/>
                      </a:lnTo>
                      <a:lnTo>
                        <a:pt x="4" y="10"/>
                      </a:lnTo>
                      <a:lnTo>
                        <a:pt x="6" y="15"/>
                      </a:lnTo>
                      <a:lnTo>
                        <a:pt x="7" y="22"/>
                      </a:lnTo>
                      <a:lnTo>
                        <a:pt x="9" y="27"/>
                      </a:lnTo>
                      <a:lnTo>
                        <a:pt x="11" y="34"/>
                      </a:lnTo>
                      <a:lnTo>
                        <a:pt x="11" y="41"/>
                      </a:lnTo>
                      <a:lnTo>
                        <a:pt x="11" y="48"/>
                      </a:lnTo>
                      <a:lnTo>
                        <a:pt x="11" y="57"/>
                      </a:lnTo>
                      <a:lnTo>
                        <a:pt x="11" y="67"/>
                      </a:lnTo>
                      <a:lnTo>
                        <a:pt x="9" y="77"/>
                      </a:lnTo>
                      <a:lnTo>
                        <a:pt x="7" y="89"/>
                      </a:lnTo>
                      <a:lnTo>
                        <a:pt x="6" y="103"/>
                      </a:lnTo>
                      <a:lnTo>
                        <a:pt x="6" y="115"/>
                      </a:lnTo>
                      <a:lnTo>
                        <a:pt x="4" y="127"/>
                      </a:lnTo>
                      <a:lnTo>
                        <a:pt x="4" y="138"/>
                      </a:lnTo>
                      <a:lnTo>
                        <a:pt x="4" y="146"/>
                      </a:lnTo>
                      <a:lnTo>
                        <a:pt x="4" y="153"/>
                      </a:lnTo>
                      <a:lnTo>
                        <a:pt x="6" y="162"/>
                      </a:lnTo>
                      <a:lnTo>
                        <a:pt x="9" y="171"/>
                      </a:lnTo>
                      <a:lnTo>
                        <a:pt x="13" y="183"/>
                      </a:lnTo>
                      <a:lnTo>
                        <a:pt x="16" y="197"/>
                      </a:lnTo>
                      <a:lnTo>
                        <a:pt x="21" y="210"/>
                      </a:lnTo>
                      <a:lnTo>
                        <a:pt x="25" y="224"/>
                      </a:lnTo>
                      <a:lnTo>
                        <a:pt x="28" y="238"/>
                      </a:lnTo>
                      <a:lnTo>
                        <a:pt x="32" y="250"/>
                      </a:lnTo>
                      <a:lnTo>
                        <a:pt x="35" y="260"/>
                      </a:lnTo>
                      <a:lnTo>
                        <a:pt x="37" y="267"/>
                      </a:lnTo>
                      <a:lnTo>
                        <a:pt x="37" y="269"/>
                      </a:lnTo>
                      <a:lnTo>
                        <a:pt x="37" y="264"/>
                      </a:lnTo>
                      <a:lnTo>
                        <a:pt x="33" y="255"/>
                      </a:lnTo>
                      <a:lnTo>
                        <a:pt x="32" y="241"/>
                      </a:lnTo>
                      <a:lnTo>
                        <a:pt x="28" y="224"/>
                      </a:lnTo>
                      <a:lnTo>
                        <a:pt x="25" y="207"/>
                      </a:lnTo>
                      <a:lnTo>
                        <a:pt x="21" y="190"/>
                      </a:lnTo>
                      <a:lnTo>
                        <a:pt x="18" y="172"/>
                      </a:lnTo>
                      <a:lnTo>
                        <a:pt x="16" y="160"/>
                      </a:lnTo>
                      <a:lnTo>
                        <a:pt x="16" y="150"/>
                      </a:lnTo>
                      <a:lnTo>
                        <a:pt x="16" y="143"/>
                      </a:lnTo>
                      <a:lnTo>
                        <a:pt x="16" y="133"/>
                      </a:lnTo>
                      <a:lnTo>
                        <a:pt x="18" y="122"/>
                      </a:lnTo>
                      <a:lnTo>
                        <a:pt x="19" y="110"/>
                      </a:lnTo>
                      <a:lnTo>
                        <a:pt x="21" y="98"/>
                      </a:lnTo>
                      <a:lnTo>
                        <a:pt x="23" y="86"/>
                      </a:lnTo>
                      <a:lnTo>
                        <a:pt x="25" y="74"/>
                      </a:lnTo>
                      <a:lnTo>
                        <a:pt x="26" y="63"/>
                      </a:lnTo>
                      <a:lnTo>
                        <a:pt x="26" y="55"/>
                      </a:lnTo>
                      <a:lnTo>
                        <a:pt x="26" y="48"/>
                      </a:lnTo>
                      <a:lnTo>
                        <a:pt x="26" y="43"/>
                      </a:lnTo>
                      <a:lnTo>
                        <a:pt x="25" y="38"/>
                      </a:lnTo>
                      <a:lnTo>
                        <a:pt x="25" y="32"/>
                      </a:lnTo>
                      <a:lnTo>
                        <a:pt x="21" y="27"/>
                      </a:lnTo>
                      <a:lnTo>
                        <a:pt x="19" y="22"/>
                      </a:lnTo>
                      <a:lnTo>
                        <a:pt x="16" y="19"/>
                      </a:lnTo>
                      <a:lnTo>
                        <a:pt x="13" y="13"/>
                      </a:lnTo>
                      <a:lnTo>
                        <a:pt x="9" y="8"/>
                      </a:lnTo>
                      <a:lnTo>
                        <a:pt x="4" y="5"/>
                      </a:lnTo>
                      <a:lnTo>
                        <a:pt x="0" y="0"/>
                      </a:lnTo>
                      <a:close/>
                    </a:path>
                  </a:pathLst>
                </a:custGeom>
                <a:solidFill>
                  <a:srgbClr val="543F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74" name="Freeform 60"/>
                <p:cNvSpPr>
                  <a:spLocks/>
                </p:cNvSpPr>
                <p:nvPr/>
              </p:nvSpPr>
              <p:spPr bwMode="auto">
                <a:xfrm>
                  <a:off x="2501" y="2177"/>
                  <a:ext cx="18" cy="135"/>
                </a:xfrm>
                <a:custGeom>
                  <a:avLst/>
                  <a:gdLst>
                    <a:gd name="T0" fmla="*/ 0 w 37"/>
                    <a:gd name="T1" fmla="*/ 1 h 269"/>
                    <a:gd name="T2" fmla="*/ 0 w 37"/>
                    <a:gd name="T3" fmla="*/ 1 h 269"/>
                    <a:gd name="T4" fmla="*/ 0 w 37"/>
                    <a:gd name="T5" fmla="*/ 1 h 269"/>
                    <a:gd name="T6" fmla="*/ 0 w 37"/>
                    <a:gd name="T7" fmla="*/ 1 h 269"/>
                    <a:gd name="T8" fmla="*/ 0 w 37"/>
                    <a:gd name="T9" fmla="*/ 1 h 269"/>
                    <a:gd name="T10" fmla="*/ 0 w 37"/>
                    <a:gd name="T11" fmla="*/ 1 h 269"/>
                    <a:gd name="T12" fmla="*/ 0 w 37"/>
                    <a:gd name="T13" fmla="*/ 1 h 269"/>
                    <a:gd name="T14" fmla="*/ 0 w 37"/>
                    <a:gd name="T15" fmla="*/ 1 h 269"/>
                    <a:gd name="T16" fmla="*/ 0 w 37"/>
                    <a:gd name="T17" fmla="*/ 1 h 269"/>
                    <a:gd name="T18" fmla="*/ 0 w 37"/>
                    <a:gd name="T19" fmla="*/ 1 h 269"/>
                    <a:gd name="T20" fmla="*/ 0 w 37"/>
                    <a:gd name="T21" fmla="*/ 1 h 269"/>
                    <a:gd name="T22" fmla="*/ 0 w 37"/>
                    <a:gd name="T23" fmla="*/ 1 h 269"/>
                    <a:gd name="T24" fmla="*/ 0 w 37"/>
                    <a:gd name="T25" fmla="*/ 1 h 269"/>
                    <a:gd name="T26" fmla="*/ 0 w 37"/>
                    <a:gd name="T27" fmla="*/ 1 h 269"/>
                    <a:gd name="T28" fmla="*/ 0 w 37"/>
                    <a:gd name="T29" fmla="*/ 1 h 269"/>
                    <a:gd name="T30" fmla="*/ 0 w 37"/>
                    <a:gd name="T31" fmla="*/ 1 h 269"/>
                    <a:gd name="T32" fmla="*/ 0 w 37"/>
                    <a:gd name="T33" fmla="*/ 1 h 269"/>
                    <a:gd name="T34" fmla="*/ 0 w 37"/>
                    <a:gd name="T35" fmla="*/ 1 h 269"/>
                    <a:gd name="T36" fmla="*/ 0 w 37"/>
                    <a:gd name="T37" fmla="*/ 1 h 269"/>
                    <a:gd name="T38" fmla="*/ 0 w 37"/>
                    <a:gd name="T39" fmla="*/ 1 h 269"/>
                    <a:gd name="T40" fmla="*/ 0 w 37"/>
                    <a:gd name="T41" fmla="*/ 1 h 269"/>
                    <a:gd name="T42" fmla="*/ 0 w 37"/>
                    <a:gd name="T43" fmla="*/ 1 h 269"/>
                    <a:gd name="T44" fmla="*/ 0 w 37"/>
                    <a:gd name="T45" fmla="*/ 1 h 269"/>
                    <a:gd name="T46" fmla="*/ 0 w 37"/>
                    <a:gd name="T47" fmla="*/ 1 h 269"/>
                    <a:gd name="T48" fmla="*/ 0 w 37"/>
                    <a:gd name="T49" fmla="*/ 1 h 269"/>
                    <a:gd name="T50" fmla="*/ 0 w 37"/>
                    <a:gd name="T51" fmla="*/ 1 h 269"/>
                    <a:gd name="T52" fmla="*/ 0 w 37"/>
                    <a:gd name="T53" fmla="*/ 1 h 269"/>
                    <a:gd name="T54" fmla="*/ 0 w 37"/>
                    <a:gd name="T55" fmla="*/ 1 h 269"/>
                    <a:gd name="T56" fmla="*/ 0 w 37"/>
                    <a:gd name="T57" fmla="*/ 1 h 269"/>
                    <a:gd name="T58" fmla="*/ 0 w 37"/>
                    <a:gd name="T59" fmla="*/ 1 h 269"/>
                    <a:gd name="T60" fmla="*/ 0 w 37"/>
                    <a:gd name="T61" fmla="*/ 1 h 269"/>
                    <a:gd name="T62" fmla="*/ 0 w 37"/>
                    <a:gd name="T63" fmla="*/ 1 h 269"/>
                    <a:gd name="T64" fmla="*/ 0 w 37"/>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69"/>
                    <a:gd name="T101" fmla="*/ 37 w 37"/>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69">
                      <a:moveTo>
                        <a:pt x="37" y="267"/>
                      </a:moveTo>
                      <a:lnTo>
                        <a:pt x="37" y="269"/>
                      </a:lnTo>
                      <a:lnTo>
                        <a:pt x="37" y="264"/>
                      </a:lnTo>
                      <a:lnTo>
                        <a:pt x="33" y="255"/>
                      </a:lnTo>
                      <a:lnTo>
                        <a:pt x="32" y="241"/>
                      </a:lnTo>
                      <a:lnTo>
                        <a:pt x="28" y="224"/>
                      </a:lnTo>
                      <a:lnTo>
                        <a:pt x="25" y="207"/>
                      </a:lnTo>
                      <a:lnTo>
                        <a:pt x="21" y="190"/>
                      </a:lnTo>
                      <a:lnTo>
                        <a:pt x="18" y="172"/>
                      </a:lnTo>
                      <a:lnTo>
                        <a:pt x="16" y="160"/>
                      </a:lnTo>
                      <a:lnTo>
                        <a:pt x="16" y="150"/>
                      </a:lnTo>
                      <a:lnTo>
                        <a:pt x="16" y="143"/>
                      </a:lnTo>
                      <a:lnTo>
                        <a:pt x="16" y="133"/>
                      </a:lnTo>
                      <a:lnTo>
                        <a:pt x="18" y="122"/>
                      </a:lnTo>
                      <a:lnTo>
                        <a:pt x="19" y="110"/>
                      </a:lnTo>
                      <a:lnTo>
                        <a:pt x="21" y="98"/>
                      </a:lnTo>
                      <a:lnTo>
                        <a:pt x="23" y="86"/>
                      </a:lnTo>
                      <a:lnTo>
                        <a:pt x="25" y="74"/>
                      </a:lnTo>
                      <a:lnTo>
                        <a:pt x="26" y="63"/>
                      </a:lnTo>
                      <a:lnTo>
                        <a:pt x="26" y="55"/>
                      </a:lnTo>
                      <a:lnTo>
                        <a:pt x="26" y="48"/>
                      </a:lnTo>
                      <a:lnTo>
                        <a:pt x="26" y="43"/>
                      </a:lnTo>
                      <a:lnTo>
                        <a:pt x="25" y="38"/>
                      </a:lnTo>
                      <a:lnTo>
                        <a:pt x="25" y="32"/>
                      </a:lnTo>
                      <a:lnTo>
                        <a:pt x="21" y="27"/>
                      </a:lnTo>
                      <a:lnTo>
                        <a:pt x="19" y="22"/>
                      </a:lnTo>
                      <a:lnTo>
                        <a:pt x="16" y="19"/>
                      </a:lnTo>
                      <a:lnTo>
                        <a:pt x="13" y="13"/>
                      </a:lnTo>
                      <a:lnTo>
                        <a:pt x="9" y="8"/>
                      </a:lnTo>
                      <a:lnTo>
                        <a:pt x="4" y="5"/>
                      </a:lnTo>
                      <a:lnTo>
                        <a:pt x="0" y="0"/>
                      </a:lnTo>
                    </a:path>
                  </a:pathLst>
                </a:custGeom>
                <a:noFill/>
                <a:ln w="4763">
                  <a:solidFill>
                    <a:srgbClr val="543F0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75" name="Freeform 61"/>
                <p:cNvSpPr>
                  <a:spLocks/>
                </p:cNvSpPr>
                <p:nvPr/>
              </p:nvSpPr>
              <p:spPr bwMode="auto">
                <a:xfrm>
                  <a:off x="2594" y="2202"/>
                  <a:ext cx="10" cy="69"/>
                </a:xfrm>
                <a:custGeom>
                  <a:avLst/>
                  <a:gdLst>
                    <a:gd name="T0" fmla="*/ 0 w 21"/>
                    <a:gd name="T1" fmla="*/ 0 h 138"/>
                    <a:gd name="T2" fmla="*/ 0 w 21"/>
                    <a:gd name="T3" fmla="*/ 1 h 138"/>
                    <a:gd name="T4" fmla="*/ 0 w 21"/>
                    <a:gd name="T5" fmla="*/ 1 h 138"/>
                    <a:gd name="T6" fmla="*/ 0 w 21"/>
                    <a:gd name="T7" fmla="*/ 1 h 138"/>
                    <a:gd name="T8" fmla="*/ 0 w 21"/>
                    <a:gd name="T9" fmla="*/ 1 h 138"/>
                    <a:gd name="T10" fmla="*/ 0 w 21"/>
                    <a:gd name="T11" fmla="*/ 1 h 138"/>
                    <a:gd name="T12" fmla="*/ 0 w 21"/>
                    <a:gd name="T13" fmla="*/ 1 h 138"/>
                    <a:gd name="T14" fmla="*/ 0 w 21"/>
                    <a:gd name="T15" fmla="*/ 1 h 138"/>
                    <a:gd name="T16" fmla="*/ 0 w 21"/>
                    <a:gd name="T17" fmla="*/ 1 h 138"/>
                    <a:gd name="T18" fmla="*/ 0 w 21"/>
                    <a:gd name="T19" fmla="*/ 1 h 138"/>
                    <a:gd name="T20" fmla="*/ 0 w 21"/>
                    <a:gd name="T21" fmla="*/ 1 h 138"/>
                    <a:gd name="T22" fmla="*/ 0 w 21"/>
                    <a:gd name="T23" fmla="*/ 1 h 138"/>
                    <a:gd name="T24" fmla="*/ 0 w 21"/>
                    <a:gd name="T25" fmla="*/ 1 h 138"/>
                    <a:gd name="T26" fmla="*/ 0 w 21"/>
                    <a:gd name="T27" fmla="*/ 0 h 138"/>
                    <a:gd name="T28" fmla="*/ 0 w 21"/>
                    <a:gd name="T29" fmla="*/ 0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38"/>
                    <a:gd name="T47" fmla="*/ 21 w 21"/>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38">
                      <a:moveTo>
                        <a:pt x="0" y="0"/>
                      </a:moveTo>
                      <a:lnTo>
                        <a:pt x="0" y="138"/>
                      </a:lnTo>
                      <a:lnTo>
                        <a:pt x="21" y="105"/>
                      </a:lnTo>
                      <a:lnTo>
                        <a:pt x="21" y="103"/>
                      </a:lnTo>
                      <a:lnTo>
                        <a:pt x="19" y="100"/>
                      </a:lnTo>
                      <a:lnTo>
                        <a:pt x="17" y="93"/>
                      </a:lnTo>
                      <a:lnTo>
                        <a:pt x="16" y="84"/>
                      </a:lnTo>
                      <a:lnTo>
                        <a:pt x="14" y="74"/>
                      </a:lnTo>
                      <a:lnTo>
                        <a:pt x="10" y="62"/>
                      </a:lnTo>
                      <a:lnTo>
                        <a:pt x="7" y="50"/>
                      </a:lnTo>
                      <a:lnTo>
                        <a:pt x="5" y="34"/>
                      </a:lnTo>
                      <a:lnTo>
                        <a:pt x="2" y="17"/>
                      </a:lnTo>
                      <a:lnTo>
                        <a:pt x="0" y="0"/>
                      </a:lnTo>
                      <a:close/>
                    </a:path>
                  </a:pathLst>
                </a:custGeom>
                <a:solidFill>
                  <a:srgbClr val="543F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76" name="Freeform 63"/>
                <p:cNvSpPr>
                  <a:spLocks/>
                </p:cNvSpPr>
                <p:nvPr/>
              </p:nvSpPr>
              <p:spPr bwMode="auto">
                <a:xfrm>
                  <a:off x="2270" y="827"/>
                  <a:ext cx="139" cy="543"/>
                </a:xfrm>
                <a:custGeom>
                  <a:avLst/>
                  <a:gdLst>
                    <a:gd name="T0" fmla="*/ 1 w 278"/>
                    <a:gd name="T1" fmla="*/ 1 h 1086"/>
                    <a:gd name="T2" fmla="*/ 1 w 278"/>
                    <a:gd name="T3" fmla="*/ 1 h 1086"/>
                    <a:gd name="T4" fmla="*/ 1 w 278"/>
                    <a:gd name="T5" fmla="*/ 1 h 1086"/>
                    <a:gd name="T6" fmla="*/ 1 w 278"/>
                    <a:gd name="T7" fmla="*/ 1 h 1086"/>
                    <a:gd name="T8" fmla="*/ 1 w 278"/>
                    <a:gd name="T9" fmla="*/ 1 h 1086"/>
                    <a:gd name="T10" fmla="*/ 1 w 278"/>
                    <a:gd name="T11" fmla="*/ 1 h 1086"/>
                    <a:gd name="T12" fmla="*/ 1 w 278"/>
                    <a:gd name="T13" fmla="*/ 1 h 1086"/>
                    <a:gd name="T14" fmla="*/ 1 w 278"/>
                    <a:gd name="T15" fmla="*/ 1 h 1086"/>
                    <a:gd name="T16" fmla="*/ 1 w 278"/>
                    <a:gd name="T17" fmla="*/ 1 h 1086"/>
                    <a:gd name="T18" fmla="*/ 1 w 278"/>
                    <a:gd name="T19" fmla="*/ 1 h 1086"/>
                    <a:gd name="T20" fmla="*/ 1 w 278"/>
                    <a:gd name="T21" fmla="*/ 1 h 1086"/>
                    <a:gd name="T22" fmla="*/ 1 w 278"/>
                    <a:gd name="T23" fmla="*/ 1 h 1086"/>
                    <a:gd name="T24" fmla="*/ 1 w 278"/>
                    <a:gd name="T25" fmla="*/ 1 h 1086"/>
                    <a:gd name="T26" fmla="*/ 1 w 278"/>
                    <a:gd name="T27" fmla="*/ 1 h 1086"/>
                    <a:gd name="T28" fmla="*/ 1 w 278"/>
                    <a:gd name="T29" fmla="*/ 1 h 1086"/>
                    <a:gd name="T30" fmla="*/ 1 w 278"/>
                    <a:gd name="T31" fmla="*/ 1 h 1086"/>
                    <a:gd name="T32" fmla="*/ 1 w 278"/>
                    <a:gd name="T33" fmla="*/ 1 h 1086"/>
                    <a:gd name="T34" fmla="*/ 1 w 278"/>
                    <a:gd name="T35" fmla="*/ 1 h 1086"/>
                    <a:gd name="T36" fmla="*/ 1 w 278"/>
                    <a:gd name="T37" fmla="*/ 1 h 1086"/>
                    <a:gd name="T38" fmla="*/ 1 w 278"/>
                    <a:gd name="T39" fmla="*/ 1 h 1086"/>
                    <a:gd name="T40" fmla="*/ 1 w 278"/>
                    <a:gd name="T41" fmla="*/ 1 h 1086"/>
                    <a:gd name="T42" fmla="*/ 1 w 278"/>
                    <a:gd name="T43" fmla="*/ 1 h 1086"/>
                    <a:gd name="T44" fmla="*/ 1 w 278"/>
                    <a:gd name="T45" fmla="*/ 1 h 1086"/>
                    <a:gd name="T46" fmla="*/ 1 w 278"/>
                    <a:gd name="T47" fmla="*/ 1 h 1086"/>
                    <a:gd name="T48" fmla="*/ 1 w 278"/>
                    <a:gd name="T49" fmla="*/ 1 h 1086"/>
                    <a:gd name="T50" fmla="*/ 1 w 278"/>
                    <a:gd name="T51" fmla="*/ 1 h 1086"/>
                    <a:gd name="T52" fmla="*/ 1 w 278"/>
                    <a:gd name="T53" fmla="*/ 1 h 1086"/>
                    <a:gd name="T54" fmla="*/ 1 w 278"/>
                    <a:gd name="T55" fmla="*/ 0 h 1086"/>
                    <a:gd name="T56" fmla="*/ 1 w 278"/>
                    <a:gd name="T57" fmla="*/ 1 h 1086"/>
                    <a:gd name="T58" fmla="*/ 1 w 278"/>
                    <a:gd name="T59" fmla="*/ 1 h 1086"/>
                    <a:gd name="T60" fmla="*/ 1 w 278"/>
                    <a:gd name="T61" fmla="*/ 1 h 1086"/>
                    <a:gd name="T62" fmla="*/ 1 w 278"/>
                    <a:gd name="T63" fmla="*/ 1 h 1086"/>
                    <a:gd name="T64" fmla="*/ 1 w 278"/>
                    <a:gd name="T65" fmla="*/ 1 h 10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1086"/>
                    <a:gd name="T101" fmla="*/ 278 w 278"/>
                    <a:gd name="T102" fmla="*/ 1086 h 10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1086">
                      <a:moveTo>
                        <a:pt x="116" y="363"/>
                      </a:moveTo>
                      <a:lnTo>
                        <a:pt x="135" y="398"/>
                      </a:lnTo>
                      <a:lnTo>
                        <a:pt x="154" y="429"/>
                      </a:lnTo>
                      <a:lnTo>
                        <a:pt x="171" y="460"/>
                      </a:lnTo>
                      <a:lnTo>
                        <a:pt x="187" y="489"/>
                      </a:lnTo>
                      <a:lnTo>
                        <a:pt x="201" y="521"/>
                      </a:lnTo>
                      <a:lnTo>
                        <a:pt x="213" y="552"/>
                      </a:lnTo>
                      <a:lnTo>
                        <a:pt x="221" y="586"/>
                      </a:lnTo>
                      <a:lnTo>
                        <a:pt x="226" y="626"/>
                      </a:lnTo>
                      <a:lnTo>
                        <a:pt x="230" y="669"/>
                      </a:lnTo>
                      <a:lnTo>
                        <a:pt x="228" y="718"/>
                      </a:lnTo>
                      <a:lnTo>
                        <a:pt x="232" y="735"/>
                      </a:lnTo>
                      <a:lnTo>
                        <a:pt x="240" y="781"/>
                      </a:lnTo>
                      <a:lnTo>
                        <a:pt x="252" y="847"/>
                      </a:lnTo>
                      <a:lnTo>
                        <a:pt x="264" y="921"/>
                      </a:lnTo>
                      <a:lnTo>
                        <a:pt x="273" y="992"/>
                      </a:lnTo>
                      <a:lnTo>
                        <a:pt x="278" y="1049"/>
                      </a:lnTo>
                      <a:lnTo>
                        <a:pt x="277" y="1084"/>
                      </a:lnTo>
                      <a:lnTo>
                        <a:pt x="264" y="1086"/>
                      </a:lnTo>
                      <a:lnTo>
                        <a:pt x="242" y="1042"/>
                      </a:lnTo>
                      <a:lnTo>
                        <a:pt x="202" y="944"/>
                      </a:lnTo>
                      <a:lnTo>
                        <a:pt x="192" y="920"/>
                      </a:lnTo>
                      <a:lnTo>
                        <a:pt x="176" y="897"/>
                      </a:lnTo>
                      <a:lnTo>
                        <a:pt x="159" y="876"/>
                      </a:lnTo>
                      <a:lnTo>
                        <a:pt x="138" y="857"/>
                      </a:lnTo>
                      <a:lnTo>
                        <a:pt x="119" y="838"/>
                      </a:lnTo>
                      <a:lnTo>
                        <a:pt x="102" y="821"/>
                      </a:lnTo>
                      <a:lnTo>
                        <a:pt x="87" y="804"/>
                      </a:lnTo>
                      <a:lnTo>
                        <a:pt x="76" y="788"/>
                      </a:lnTo>
                      <a:lnTo>
                        <a:pt x="69" y="771"/>
                      </a:lnTo>
                      <a:lnTo>
                        <a:pt x="71" y="756"/>
                      </a:lnTo>
                      <a:lnTo>
                        <a:pt x="69" y="749"/>
                      </a:lnTo>
                      <a:lnTo>
                        <a:pt x="64" y="730"/>
                      </a:lnTo>
                      <a:lnTo>
                        <a:pt x="57" y="700"/>
                      </a:lnTo>
                      <a:lnTo>
                        <a:pt x="48" y="662"/>
                      </a:lnTo>
                      <a:lnTo>
                        <a:pt x="40" y="621"/>
                      </a:lnTo>
                      <a:lnTo>
                        <a:pt x="29" y="574"/>
                      </a:lnTo>
                      <a:lnTo>
                        <a:pt x="21" y="527"/>
                      </a:lnTo>
                      <a:lnTo>
                        <a:pt x="12" y="481"/>
                      </a:lnTo>
                      <a:lnTo>
                        <a:pt x="7" y="438"/>
                      </a:lnTo>
                      <a:lnTo>
                        <a:pt x="2" y="401"/>
                      </a:lnTo>
                      <a:lnTo>
                        <a:pt x="2" y="363"/>
                      </a:lnTo>
                      <a:lnTo>
                        <a:pt x="0" y="318"/>
                      </a:lnTo>
                      <a:lnTo>
                        <a:pt x="2" y="267"/>
                      </a:lnTo>
                      <a:lnTo>
                        <a:pt x="2" y="213"/>
                      </a:lnTo>
                      <a:lnTo>
                        <a:pt x="4" y="161"/>
                      </a:lnTo>
                      <a:lnTo>
                        <a:pt x="5" y="111"/>
                      </a:lnTo>
                      <a:lnTo>
                        <a:pt x="7" y="68"/>
                      </a:lnTo>
                      <a:lnTo>
                        <a:pt x="9" y="31"/>
                      </a:lnTo>
                      <a:lnTo>
                        <a:pt x="10" y="9"/>
                      </a:lnTo>
                      <a:lnTo>
                        <a:pt x="10" y="0"/>
                      </a:lnTo>
                      <a:lnTo>
                        <a:pt x="10" y="7"/>
                      </a:lnTo>
                      <a:lnTo>
                        <a:pt x="14" y="26"/>
                      </a:lnTo>
                      <a:lnTo>
                        <a:pt x="21" y="56"/>
                      </a:lnTo>
                      <a:lnTo>
                        <a:pt x="28" y="94"/>
                      </a:lnTo>
                      <a:lnTo>
                        <a:pt x="38" y="137"/>
                      </a:lnTo>
                      <a:lnTo>
                        <a:pt x="48" y="184"/>
                      </a:lnTo>
                      <a:lnTo>
                        <a:pt x="62" y="232"/>
                      </a:lnTo>
                      <a:lnTo>
                        <a:pt x="78" y="279"/>
                      </a:lnTo>
                      <a:lnTo>
                        <a:pt x="97" y="324"/>
                      </a:lnTo>
                      <a:lnTo>
                        <a:pt x="116" y="363"/>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77" name="Freeform 64"/>
                <p:cNvSpPr>
                  <a:spLocks/>
                </p:cNvSpPr>
                <p:nvPr/>
              </p:nvSpPr>
              <p:spPr bwMode="auto">
                <a:xfrm>
                  <a:off x="2505" y="1160"/>
                  <a:ext cx="80" cy="331"/>
                </a:xfrm>
                <a:custGeom>
                  <a:avLst/>
                  <a:gdLst>
                    <a:gd name="T0" fmla="*/ 1 w 159"/>
                    <a:gd name="T1" fmla="*/ 1 h 662"/>
                    <a:gd name="T2" fmla="*/ 1 w 159"/>
                    <a:gd name="T3" fmla="*/ 1 h 662"/>
                    <a:gd name="T4" fmla="*/ 1 w 159"/>
                    <a:gd name="T5" fmla="*/ 1 h 662"/>
                    <a:gd name="T6" fmla="*/ 1 w 159"/>
                    <a:gd name="T7" fmla="*/ 1 h 662"/>
                    <a:gd name="T8" fmla="*/ 1 w 159"/>
                    <a:gd name="T9" fmla="*/ 1 h 662"/>
                    <a:gd name="T10" fmla="*/ 1 w 159"/>
                    <a:gd name="T11" fmla="*/ 1 h 662"/>
                    <a:gd name="T12" fmla="*/ 1 w 159"/>
                    <a:gd name="T13" fmla="*/ 1 h 662"/>
                    <a:gd name="T14" fmla="*/ 1 w 159"/>
                    <a:gd name="T15" fmla="*/ 1 h 662"/>
                    <a:gd name="T16" fmla="*/ 1 w 159"/>
                    <a:gd name="T17" fmla="*/ 1 h 662"/>
                    <a:gd name="T18" fmla="*/ 1 w 159"/>
                    <a:gd name="T19" fmla="*/ 1 h 662"/>
                    <a:gd name="T20" fmla="*/ 1 w 159"/>
                    <a:gd name="T21" fmla="*/ 1 h 662"/>
                    <a:gd name="T22" fmla="*/ 1 w 159"/>
                    <a:gd name="T23" fmla="*/ 1 h 662"/>
                    <a:gd name="T24" fmla="*/ 1 w 159"/>
                    <a:gd name="T25" fmla="*/ 1 h 662"/>
                    <a:gd name="T26" fmla="*/ 1 w 159"/>
                    <a:gd name="T27" fmla="*/ 1 h 662"/>
                    <a:gd name="T28" fmla="*/ 1 w 159"/>
                    <a:gd name="T29" fmla="*/ 1 h 662"/>
                    <a:gd name="T30" fmla="*/ 1 w 159"/>
                    <a:gd name="T31" fmla="*/ 1 h 662"/>
                    <a:gd name="T32" fmla="*/ 1 w 159"/>
                    <a:gd name="T33" fmla="*/ 1 h 662"/>
                    <a:gd name="T34" fmla="*/ 1 w 159"/>
                    <a:gd name="T35" fmla="*/ 1 h 662"/>
                    <a:gd name="T36" fmla="*/ 1 w 159"/>
                    <a:gd name="T37" fmla="*/ 1 h 662"/>
                    <a:gd name="T38" fmla="*/ 1 w 159"/>
                    <a:gd name="T39" fmla="*/ 1 h 662"/>
                    <a:gd name="T40" fmla="*/ 1 w 159"/>
                    <a:gd name="T41" fmla="*/ 1 h 662"/>
                    <a:gd name="T42" fmla="*/ 1 w 159"/>
                    <a:gd name="T43" fmla="*/ 1 h 662"/>
                    <a:gd name="T44" fmla="*/ 1 w 159"/>
                    <a:gd name="T45" fmla="*/ 1 h 662"/>
                    <a:gd name="T46" fmla="*/ 1 w 159"/>
                    <a:gd name="T47" fmla="*/ 1 h 662"/>
                    <a:gd name="T48" fmla="*/ 1 w 159"/>
                    <a:gd name="T49" fmla="*/ 1 h 662"/>
                    <a:gd name="T50" fmla="*/ 1 w 159"/>
                    <a:gd name="T51" fmla="*/ 1 h 662"/>
                    <a:gd name="T52" fmla="*/ 1 w 159"/>
                    <a:gd name="T53" fmla="*/ 1 h 662"/>
                    <a:gd name="T54" fmla="*/ 1 w 159"/>
                    <a:gd name="T55" fmla="*/ 1 h 662"/>
                    <a:gd name="T56" fmla="*/ 1 w 159"/>
                    <a:gd name="T57" fmla="*/ 1 h 662"/>
                    <a:gd name="T58" fmla="*/ 1 w 159"/>
                    <a:gd name="T59" fmla="*/ 1 h 662"/>
                    <a:gd name="T60" fmla="*/ 1 w 159"/>
                    <a:gd name="T61" fmla="*/ 1 h 662"/>
                    <a:gd name="T62" fmla="*/ 1 w 159"/>
                    <a:gd name="T63" fmla="*/ 1 h 662"/>
                    <a:gd name="T64" fmla="*/ 0 w 159"/>
                    <a:gd name="T65" fmla="*/ 1 h 662"/>
                    <a:gd name="T66" fmla="*/ 0 w 159"/>
                    <a:gd name="T67" fmla="*/ 1 h 662"/>
                    <a:gd name="T68" fmla="*/ 1 w 159"/>
                    <a:gd name="T69" fmla="*/ 1 h 662"/>
                    <a:gd name="T70" fmla="*/ 1 w 159"/>
                    <a:gd name="T71" fmla="*/ 1 h 662"/>
                    <a:gd name="T72" fmla="*/ 1 w 159"/>
                    <a:gd name="T73" fmla="*/ 1 h 662"/>
                    <a:gd name="T74" fmla="*/ 1 w 159"/>
                    <a:gd name="T75" fmla="*/ 1 h 662"/>
                    <a:gd name="T76" fmla="*/ 1 w 159"/>
                    <a:gd name="T77" fmla="*/ 1 h 662"/>
                    <a:gd name="T78" fmla="*/ 1 w 159"/>
                    <a:gd name="T79" fmla="*/ 1 h 662"/>
                    <a:gd name="T80" fmla="*/ 1 w 159"/>
                    <a:gd name="T81" fmla="*/ 1 h 662"/>
                    <a:gd name="T82" fmla="*/ 1 w 159"/>
                    <a:gd name="T83" fmla="*/ 0 h 662"/>
                    <a:gd name="T84" fmla="*/ 1 w 159"/>
                    <a:gd name="T85" fmla="*/ 1 h 662"/>
                    <a:gd name="T86" fmla="*/ 1 w 159"/>
                    <a:gd name="T87" fmla="*/ 1 h 662"/>
                    <a:gd name="T88" fmla="*/ 1 w 159"/>
                    <a:gd name="T89" fmla="*/ 1 h 6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
                    <a:gd name="T136" fmla="*/ 0 h 662"/>
                    <a:gd name="T137" fmla="*/ 159 w 159"/>
                    <a:gd name="T138" fmla="*/ 662 h 6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 h="662">
                      <a:moveTo>
                        <a:pt x="38" y="90"/>
                      </a:moveTo>
                      <a:lnTo>
                        <a:pt x="42" y="95"/>
                      </a:lnTo>
                      <a:lnTo>
                        <a:pt x="50" y="110"/>
                      </a:lnTo>
                      <a:lnTo>
                        <a:pt x="64" y="138"/>
                      </a:lnTo>
                      <a:lnTo>
                        <a:pt x="80" y="178"/>
                      </a:lnTo>
                      <a:lnTo>
                        <a:pt x="99" y="228"/>
                      </a:lnTo>
                      <a:lnTo>
                        <a:pt x="116" y="292"/>
                      </a:lnTo>
                      <a:lnTo>
                        <a:pt x="133" y="366"/>
                      </a:lnTo>
                      <a:lnTo>
                        <a:pt x="145" y="452"/>
                      </a:lnTo>
                      <a:lnTo>
                        <a:pt x="156" y="551"/>
                      </a:lnTo>
                      <a:lnTo>
                        <a:pt x="159" y="662"/>
                      </a:lnTo>
                      <a:lnTo>
                        <a:pt x="156" y="651"/>
                      </a:lnTo>
                      <a:lnTo>
                        <a:pt x="150" y="623"/>
                      </a:lnTo>
                      <a:lnTo>
                        <a:pt x="142" y="582"/>
                      </a:lnTo>
                      <a:lnTo>
                        <a:pt x="131" y="532"/>
                      </a:lnTo>
                      <a:lnTo>
                        <a:pt x="119" y="475"/>
                      </a:lnTo>
                      <a:lnTo>
                        <a:pt x="107" y="420"/>
                      </a:lnTo>
                      <a:lnTo>
                        <a:pt x="93" y="366"/>
                      </a:lnTo>
                      <a:lnTo>
                        <a:pt x="81" y="319"/>
                      </a:lnTo>
                      <a:lnTo>
                        <a:pt x="71" y="285"/>
                      </a:lnTo>
                      <a:lnTo>
                        <a:pt x="64" y="266"/>
                      </a:lnTo>
                      <a:lnTo>
                        <a:pt x="57" y="261"/>
                      </a:lnTo>
                      <a:lnTo>
                        <a:pt x="48" y="264"/>
                      </a:lnTo>
                      <a:lnTo>
                        <a:pt x="40" y="271"/>
                      </a:lnTo>
                      <a:lnTo>
                        <a:pt x="31" y="283"/>
                      </a:lnTo>
                      <a:lnTo>
                        <a:pt x="24" y="297"/>
                      </a:lnTo>
                      <a:lnTo>
                        <a:pt x="16" y="311"/>
                      </a:lnTo>
                      <a:lnTo>
                        <a:pt x="10" y="326"/>
                      </a:lnTo>
                      <a:lnTo>
                        <a:pt x="5" y="338"/>
                      </a:lnTo>
                      <a:lnTo>
                        <a:pt x="2" y="345"/>
                      </a:lnTo>
                      <a:lnTo>
                        <a:pt x="0" y="349"/>
                      </a:lnTo>
                      <a:lnTo>
                        <a:pt x="2" y="333"/>
                      </a:lnTo>
                      <a:lnTo>
                        <a:pt x="9" y="293"/>
                      </a:lnTo>
                      <a:lnTo>
                        <a:pt x="17" y="236"/>
                      </a:lnTo>
                      <a:lnTo>
                        <a:pt x="26" y="171"/>
                      </a:lnTo>
                      <a:lnTo>
                        <a:pt x="36" y="105"/>
                      </a:lnTo>
                      <a:lnTo>
                        <a:pt x="45" y="50"/>
                      </a:lnTo>
                      <a:lnTo>
                        <a:pt x="50" y="12"/>
                      </a:lnTo>
                      <a:lnTo>
                        <a:pt x="52" y="0"/>
                      </a:lnTo>
                      <a:lnTo>
                        <a:pt x="48" y="22"/>
                      </a:lnTo>
                      <a:lnTo>
                        <a:pt x="38" y="90"/>
                      </a:lnTo>
                      <a:close/>
                    </a:path>
                  </a:pathLst>
                </a:custGeom>
                <a:solidFill>
                  <a:srgbClr val="CB8C8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78" name="Freeform 65"/>
                <p:cNvSpPr>
                  <a:spLocks/>
                </p:cNvSpPr>
                <p:nvPr/>
              </p:nvSpPr>
              <p:spPr bwMode="auto">
                <a:xfrm>
                  <a:off x="2270" y="827"/>
                  <a:ext cx="332" cy="1102"/>
                </a:xfrm>
                <a:custGeom>
                  <a:avLst/>
                  <a:gdLst>
                    <a:gd name="T0" fmla="*/ 1 w 664"/>
                    <a:gd name="T1" fmla="*/ 1 h 2204"/>
                    <a:gd name="T2" fmla="*/ 1 w 664"/>
                    <a:gd name="T3" fmla="*/ 1 h 2204"/>
                    <a:gd name="T4" fmla="*/ 1 w 664"/>
                    <a:gd name="T5" fmla="*/ 1 h 2204"/>
                    <a:gd name="T6" fmla="*/ 1 w 664"/>
                    <a:gd name="T7" fmla="*/ 1 h 2204"/>
                    <a:gd name="T8" fmla="*/ 1 w 664"/>
                    <a:gd name="T9" fmla="*/ 1 h 2204"/>
                    <a:gd name="T10" fmla="*/ 1 w 664"/>
                    <a:gd name="T11" fmla="*/ 1 h 2204"/>
                    <a:gd name="T12" fmla="*/ 1 w 664"/>
                    <a:gd name="T13" fmla="*/ 1 h 2204"/>
                    <a:gd name="T14" fmla="*/ 1 w 664"/>
                    <a:gd name="T15" fmla="*/ 1 h 2204"/>
                    <a:gd name="T16" fmla="*/ 1 w 664"/>
                    <a:gd name="T17" fmla="*/ 1 h 2204"/>
                    <a:gd name="T18" fmla="*/ 1 w 664"/>
                    <a:gd name="T19" fmla="*/ 1 h 2204"/>
                    <a:gd name="T20" fmla="*/ 1 w 664"/>
                    <a:gd name="T21" fmla="*/ 1 h 2204"/>
                    <a:gd name="T22" fmla="*/ 1 w 664"/>
                    <a:gd name="T23" fmla="*/ 1 h 2204"/>
                    <a:gd name="T24" fmla="*/ 1 w 664"/>
                    <a:gd name="T25" fmla="*/ 1 h 2204"/>
                    <a:gd name="T26" fmla="*/ 1 w 664"/>
                    <a:gd name="T27" fmla="*/ 1 h 2204"/>
                    <a:gd name="T28" fmla="*/ 1 w 664"/>
                    <a:gd name="T29" fmla="*/ 1 h 2204"/>
                    <a:gd name="T30" fmla="*/ 1 w 664"/>
                    <a:gd name="T31" fmla="*/ 1 h 2204"/>
                    <a:gd name="T32" fmla="*/ 1 w 664"/>
                    <a:gd name="T33" fmla="*/ 1 h 2204"/>
                    <a:gd name="T34" fmla="*/ 1 w 664"/>
                    <a:gd name="T35" fmla="*/ 1 h 2204"/>
                    <a:gd name="T36" fmla="*/ 1 w 664"/>
                    <a:gd name="T37" fmla="*/ 1 h 2204"/>
                    <a:gd name="T38" fmla="*/ 1 w 664"/>
                    <a:gd name="T39" fmla="*/ 1 h 2204"/>
                    <a:gd name="T40" fmla="*/ 1 w 664"/>
                    <a:gd name="T41" fmla="*/ 1 h 2204"/>
                    <a:gd name="T42" fmla="*/ 1 w 664"/>
                    <a:gd name="T43" fmla="*/ 1 h 2204"/>
                    <a:gd name="T44" fmla="*/ 1 w 664"/>
                    <a:gd name="T45" fmla="*/ 1 h 2204"/>
                    <a:gd name="T46" fmla="*/ 1 w 664"/>
                    <a:gd name="T47" fmla="*/ 1 h 2204"/>
                    <a:gd name="T48" fmla="*/ 1 w 664"/>
                    <a:gd name="T49" fmla="*/ 1 h 2204"/>
                    <a:gd name="T50" fmla="*/ 1 w 664"/>
                    <a:gd name="T51" fmla="*/ 1 h 2204"/>
                    <a:gd name="T52" fmla="*/ 1 w 664"/>
                    <a:gd name="T53" fmla="*/ 1 h 2204"/>
                    <a:gd name="T54" fmla="*/ 1 w 664"/>
                    <a:gd name="T55" fmla="*/ 1 h 2204"/>
                    <a:gd name="T56" fmla="*/ 1 w 664"/>
                    <a:gd name="T57" fmla="*/ 1 h 2204"/>
                    <a:gd name="T58" fmla="*/ 1 w 664"/>
                    <a:gd name="T59" fmla="*/ 1 h 2204"/>
                    <a:gd name="T60" fmla="*/ 1 w 664"/>
                    <a:gd name="T61" fmla="*/ 1 h 2204"/>
                    <a:gd name="T62" fmla="*/ 1 w 664"/>
                    <a:gd name="T63" fmla="*/ 1 h 2204"/>
                    <a:gd name="T64" fmla="*/ 1 w 664"/>
                    <a:gd name="T65" fmla="*/ 1 h 2204"/>
                    <a:gd name="T66" fmla="*/ 1 w 664"/>
                    <a:gd name="T67" fmla="*/ 1 h 2204"/>
                    <a:gd name="T68" fmla="*/ 1 w 664"/>
                    <a:gd name="T69" fmla="*/ 1 h 2204"/>
                    <a:gd name="T70" fmla="*/ 1 w 664"/>
                    <a:gd name="T71" fmla="*/ 1 h 2204"/>
                    <a:gd name="T72" fmla="*/ 1 w 664"/>
                    <a:gd name="T73" fmla="*/ 1 h 2204"/>
                    <a:gd name="T74" fmla="*/ 1 w 664"/>
                    <a:gd name="T75" fmla="*/ 1 h 2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4"/>
                    <a:gd name="T115" fmla="*/ 0 h 2204"/>
                    <a:gd name="T116" fmla="*/ 664 w 664"/>
                    <a:gd name="T117" fmla="*/ 2204 h 2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4" h="2204">
                      <a:moveTo>
                        <a:pt x="493" y="76"/>
                      </a:moveTo>
                      <a:lnTo>
                        <a:pt x="494" y="87"/>
                      </a:lnTo>
                      <a:lnTo>
                        <a:pt x="499" y="118"/>
                      </a:lnTo>
                      <a:lnTo>
                        <a:pt x="505" y="166"/>
                      </a:lnTo>
                      <a:lnTo>
                        <a:pt x="512" y="228"/>
                      </a:lnTo>
                      <a:lnTo>
                        <a:pt x="517" y="303"/>
                      </a:lnTo>
                      <a:lnTo>
                        <a:pt x="522" y="386"/>
                      </a:lnTo>
                      <a:lnTo>
                        <a:pt x="524" y="476"/>
                      </a:lnTo>
                      <a:lnTo>
                        <a:pt x="524" y="569"/>
                      </a:lnTo>
                      <a:lnTo>
                        <a:pt x="518" y="662"/>
                      </a:lnTo>
                      <a:lnTo>
                        <a:pt x="508" y="756"/>
                      </a:lnTo>
                      <a:lnTo>
                        <a:pt x="512" y="761"/>
                      </a:lnTo>
                      <a:lnTo>
                        <a:pt x="520" y="776"/>
                      </a:lnTo>
                      <a:lnTo>
                        <a:pt x="534" y="804"/>
                      </a:lnTo>
                      <a:lnTo>
                        <a:pt x="551" y="844"/>
                      </a:lnTo>
                      <a:lnTo>
                        <a:pt x="569" y="894"/>
                      </a:lnTo>
                      <a:lnTo>
                        <a:pt x="588" y="958"/>
                      </a:lnTo>
                      <a:lnTo>
                        <a:pt x="605" y="1032"/>
                      </a:lnTo>
                      <a:lnTo>
                        <a:pt x="619" y="1118"/>
                      </a:lnTo>
                      <a:lnTo>
                        <a:pt x="627" y="1217"/>
                      </a:lnTo>
                      <a:lnTo>
                        <a:pt x="631" y="1328"/>
                      </a:lnTo>
                      <a:lnTo>
                        <a:pt x="631" y="1443"/>
                      </a:lnTo>
                      <a:lnTo>
                        <a:pt x="629" y="1554"/>
                      </a:lnTo>
                      <a:lnTo>
                        <a:pt x="627" y="1658"/>
                      </a:lnTo>
                      <a:lnTo>
                        <a:pt x="626" y="1754"/>
                      </a:lnTo>
                      <a:lnTo>
                        <a:pt x="626" y="1844"/>
                      </a:lnTo>
                      <a:lnTo>
                        <a:pt x="626" y="1924"/>
                      </a:lnTo>
                      <a:lnTo>
                        <a:pt x="631" y="1993"/>
                      </a:lnTo>
                      <a:lnTo>
                        <a:pt x="638" y="2050"/>
                      </a:lnTo>
                      <a:lnTo>
                        <a:pt x="648" y="2096"/>
                      </a:lnTo>
                      <a:lnTo>
                        <a:pt x="664" y="2128"/>
                      </a:lnTo>
                      <a:lnTo>
                        <a:pt x="662" y="2140"/>
                      </a:lnTo>
                      <a:lnTo>
                        <a:pt x="646" y="2152"/>
                      </a:lnTo>
                      <a:lnTo>
                        <a:pt x="617" y="2162"/>
                      </a:lnTo>
                      <a:lnTo>
                        <a:pt x="579" y="2173"/>
                      </a:lnTo>
                      <a:lnTo>
                        <a:pt x="536" y="2181"/>
                      </a:lnTo>
                      <a:lnTo>
                        <a:pt x="493" y="2188"/>
                      </a:lnTo>
                      <a:lnTo>
                        <a:pt x="453" y="2195"/>
                      </a:lnTo>
                      <a:lnTo>
                        <a:pt x="418" y="2198"/>
                      </a:lnTo>
                      <a:lnTo>
                        <a:pt x="396" y="2202"/>
                      </a:lnTo>
                      <a:lnTo>
                        <a:pt x="387" y="2204"/>
                      </a:lnTo>
                      <a:lnTo>
                        <a:pt x="375" y="2173"/>
                      </a:lnTo>
                      <a:lnTo>
                        <a:pt x="346" y="2086"/>
                      </a:lnTo>
                      <a:lnTo>
                        <a:pt x="302" y="1957"/>
                      </a:lnTo>
                      <a:lnTo>
                        <a:pt x="249" y="1792"/>
                      </a:lnTo>
                      <a:lnTo>
                        <a:pt x="195" y="1609"/>
                      </a:lnTo>
                      <a:lnTo>
                        <a:pt x="144" y="1414"/>
                      </a:lnTo>
                      <a:lnTo>
                        <a:pt x="99" y="1220"/>
                      </a:lnTo>
                      <a:lnTo>
                        <a:pt x="69" y="1039"/>
                      </a:lnTo>
                      <a:lnTo>
                        <a:pt x="57" y="880"/>
                      </a:lnTo>
                      <a:lnTo>
                        <a:pt x="71" y="756"/>
                      </a:lnTo>
                      <a:lnTo>
                        <a:pt x="69" y="749"/>
                      </a:lnTo>
                      <a:lnTo>
                        <a:pt x="64" y="730"/>
                      </a:lnTo>
                      <a:lnTo>
                        <a:pt x="57" y="700"/>
                      </a:lnTo>
                      <a:lnTo>
                        <a:pt x="48" y="662"/>
                      </a:lnTo>
                      <a:lnTo>
                        <a:pt x="40" y="621"/>
                      </a:lnTo>
                      <a:lnTo>
                        <a:pt x="29" y="574"/>
                      </a:lnTo>
                      <a:lnTo>
                        <a:pt x="21" y="527"/>
                      </a:lnTo>
                      <a:lnTo>
                        <a:pt x="12" y="481"/>
                      </a:lnTo>
                      <a:lnTo>
                        <a:pt x="7" y="438"/>
                      </a:lnTo>
                      <a:lnTo>
                        <a:pt x="2" y="401"/>
                      </a:lnTo>
                      <a:lnTo>
                        <a:pt x="2" y="363"/>
                      </a:lnTo>
                      <a:lnTo>
                        <a:pt x="0" y="318"/>
                      </a:lnTo>
                      <a:lnTo>
                        <a:pt x="2" y="267"/>
                      </a:lnTo>
                      <a:lnTo>
                        <a:pt x="2" y="213"/>
                      </a:lnTo>
                      <a:lnTo>
                        <a:pt x="4" y="161"/>
                      </a:lnTo>
                      <a:lnTo>
                        <a:pt x="5" y="111"/>
                      </a:lnTo>
                      <a:lnTo>
                        <a:pt x="7" y="68"/>
                      </a:lnTo>
                      <a:lnTo>
                        <a:pt x="9" y="31"/>
                      </a:lnTo>
                      <a:lnTo>
                        <a:pt x="10" y="9"/>
                      </a:lnTo>
                      <a:lnTo>
                        <a:pt x="10"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79" name="Freeform 66"/>
                <p:cNvSpPr>
                  <a:spLocks/>
                </p:cNvSpPr>
                <p:nvPr/>
              </p:nvSpPr>
              <p:spPr bwMode="auto">
                <a:xfrm>
                  <a:off x="2452" y="1883"/>
                  <a:ext cx="112" cy="323"/>
                </a:xfrm>
                <a:custGeom>
                  <a:avLst/>
                  <a:gdLst>
                    <a:gd name="T0" fmla="*/ 1 w 223"/>
                    <a:gd name="T1" fmla="*/ 1 h 646"/>
                    <a:gd name="T2" fmla="*/ 1 w 223"/>
                    <a:gd name="T3" fmla="*/ 1 h 646"/>
                    <a:gd name="T4" fmla="*/ 1 w 223"/>
                    <a:gd name="T5" fmla="*/ 1 h 646"/>
                    <a:gd name="T6" fmla="*/ 1 w 223"/>
                    <a:gd name="T7" fmla="*/ 1 h 646"/>
                    <a:gd name="T8" fmla="*/ 1 w 223"/>
                    <a:gd name="T9" fmla="*/ 1 h 646"/>
                    <a:gd name="T10" fmla="*/ 1 w 223"/>
                    <a:gd name="T11" fmla="*/ 0 h 646"/>
                    <a:gd name="T12" fmla="*/ 1 w 223"/>
                    <a:gd name="T13" fmla="*/ 1 h 646"/>
                    <a:gd name="T14" fmla="*/ 1 w 223"/>
                    <a:gd name="T15" fmla="*/ 1 h 646"/>
                    <a:gd name="T16" fmla="*/ 1 w 223"/>
                    <a:gd name="T17" fmla="*/ 1 h 646"/>
                    <a:gd name="T18" fmla="*/ 1 w 223"/>
                    <a:gd name="T19" fmla="*/ 1 h 646"/>
                    <a:gd name="T20" fmla="*/ 1 w 223"/>
                    <a:gd name="T21" fmla="*/ 1 h 646"/>
                    <a:gd name="T22" fmla="*/ 1 w 223"/>
                    <a:gd name="T23" fmla="*/ 1 h 646"/>
                    <a:gd name="T24" fmla="*/ 1 w 223"/>
                    <a:gd name="T25" fmla="*/ 1 h 646"/>
                    <a:gd name="T26" fmla="*/ 1 w 223"/>
                    <a:gd name="T27" fmla="*/ 1 h 646"/>
                    <a:gd name="T28" fmla="*/ 1 w 223"/>
                    <a:gd name="T29" fmla="*/ 1 h 646"/>
                    <a:gd name="T30" fmla="*/ 1 w 223"/>
                    <a:gd name="T31" fmla="*/ 1 h 646"/>
                    <a:gd name="T32" fmla="*/ 1 w 223"/>
                    <a:gd name="T33" fmla="*/ 1 h 646"/>
                    <a:gd name="T34" fmla="*/ 1 w 223"/>
                    <a:gd name="T35" fmla="*/ 1 h 646"/>
                    <a:gd name="T36" fmla="*/ 1 w 223"/>
                    <a:gd name="T37" fmla="*/ 1 h 646"/>
                    <a:gd name="T38" fmla="*/ 1 w 223"/>
                    <a:gd name="T39" fmla="*/ 1 h 646"/>
                    <a:gd name="T40" fmla="*/ 1 w 223"/>
                    <a:gd name="T41" fmla="*/ 1 h 646"/>
                    <a:gd name="T42" fmla="*/ 1 w 223"/>
                    <a:gd name="T43" fmla="*/ 1 h 646"/>
                    <a:gd name="T44" fmla="*/ 1 w 223"/>
                    <a:gd name="T45" fmla="*/ 1 h 646"/>
                    <a:gd name="T46" fmla="*/ 1 w 223"/>
                    <a:gd name="T47" fmla="*/ 1 h 646"/>
                    <a:gd name="T48" fmla="*/ 1 w 223"/>
                    <a:gd name="T49" fmla="*/ 1 h 646"/>
                    <a:gd name="T50" fmla="*/ 1 w 223"/>
                    <a:gd name="T51" fmla="*/ 1 h 646"/>
                    <a:gd name="T52" fmla="*/ 1 w 223"/>
                    <a:gd name="T53" fmla="*/ 1 h 646"/>
                    <a:gd name="T54" fmla="*/ 1 w 223"/>
                    <a:gd name="T55" fmla="*/ 1 h 646"/>
                    <a:gd name="T56" fmla="*/ 1 w 223"/>
                    <a:gd name="T57" fmla="*/ 1 h 646"/>
                    <a:gd name="T58" fmla="*/ 1 w 223"/>
                    <a:gd name="T59" fmla="*/ 1 h 646"/>
                    <a:gd name="T60" fmla="*/ 1 w 223"/>
                    <a:gd name="T61" fmla="*/ 1 h 646"/>
                    <a:gd name="T62" fmla="*/ 1 w 223"/>
                    <a:gd name="T63" fmla="*/ 1 h 646"/>
                    <a:gd name="T64" fmla="*/ 1 w 223"/>
                    <a:gd name="T65" fmla="*/ 1 h 646"/>
                    <a:gd name="T66" fmla="*/ 1 w 223"/>
                    <a:gd name="T67" fmla="*/ 1 h 646"/>
                    <a:gd name="T68" fmla="*/ 1 w 223"/>
                    <a:gd name="T69" fmla="*/ 1 h 646"/>
                    <a:gd name="T70" fmla="*/ 1 w 223"/>
                    <a:gd name="T71" fmla="*/ 1 h 646"/>
                    <a:gd name="T72" fmla="*/ 1 w 223"/>
                    <a:gd name="T73" fmla="*/ 1 h 646"/>
                    <a:gd name="T74" fmla="*/ 1 w 223"/>
                    <a:gd name="T75" fmla="*/ 1 h 646"/>
                    <a:gd name="T76" fmla="*/ 1 w 223"/>
                    <a:gd name="T77" fmla="*/ 1 h 646"/>
                    <a:gd name="T78" fmla="*/ 1 w 223"/>
                    <a:gd name="T79" fmla="*/ 1 h 646"/>
                    <a:gd name="T80" fmla="*/ 1 w 223"/>
                    <a:gd name="T81" fmla="*/ 1 h 646"/>
                    <a:gd name="T82" fmla="*/ 1 w 223"/>
                    <a:gd name="T83" fmla="*/ 1 h 646"/>
                    <a:gd name="T84" fmla="*/ 1 w 223"/>
                    <a:gd name="T85" fmla="*/ 1 h 646"/>
                    <a:gd name="T86" fmla="*/ 1 w 223"/>
                    <a:gd name="T87" fmla="*/ 1 h 646"/>
                    <a:gd name="T88" fmla="*/ 1 w 223"/>
                    <a:gd name="T89" fmla="*/ 1 h 646"/>
                    <a:gd name="T90" fmla="*/ 1 w 223"/>
                    <a:gd name="T91" fmla="*/ 1 h 646"/>
                    <a:gd name="T92" fmla="*/ 1 w 223"/>
                    <a:gd name="T93" fmla="*/ 1 h 646"/>
                    <a:gd name="T94" fmla="*/ 1 w 223"/>
                    <a:gd name="T95" fmla="*/ 1 h 646"/>
                    <a:gd name="T96" fmla="*/ 1 w 223"/>
                    <a:gd name="T97" fmla="*/ 1 h 646"/>
                    <a:gd name="T98" fmla="*/ 1 w 223"/>
                    <a:gd name="T99" fmla="*/ 1 h 646"/>
                    <a:gd name="T100" fmla="*/ 1 w 223"/>
                    <a:gd name="T101" fmla="*/ 1 h 646"/>
                    <a:gd name="T102" fmla="*/ 1 w 223"/>
                    <a:gd name="T103" fmla="*/ 1 h 646"/>
                    <a:gd name="T104" fmla="*/ 1 w 223"/>
                    <a:gd name="T105" fmla="*/ 1 h 646"/>
                    <a:gd name="T106" fmla="*/ 1 w 223"/>
                    <a:gd name="T107" fmla="*/ 1 h 646"/>
                    <a:gd name="T108" fmla="*/ 1 w 223"/>
                    <a:gd name="T109" fmla="*/ 1 h 646"/>
                    <a:gd name="T110" fmla="*/ 1 w 223"/>
                    <a:gd name="T111" fmla="*/ 1 h 646"/>
                    <a:gd name="T112" fmla="*/ 1 w 223"/>
                    <a:gd name="T113" fmla="*/ 1 h 646"/>
                    <a:gd name="T114" fmla="*/ 1 w 223"/>
                    <a:gd name="T115" fmla="*/ 1 h 646"/>
                    <a:gd name="T116" fmla="*/ 0 w 223"/>
                    <a:gd name="T117" fmla="*/ 1 h 6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3"/>
                    <a:gd name="T178" fmla="*/ 0 h 646"/>
                    <a:gd name="T179" fmla="*/ 223 w 223"/>
                    <a:gd name="T180" fmla="*/ 646 h 6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3" h="646">
                      <a:moveTo>
                        <a:pt x="0" y="33"/>
                      </a:moveTo>
                      <a:lnTo>
                        <a:pt x="1" y="33"/>
                      </a:lnTo>
                      <a:lnTo>
                        <a:pt x="7" y="35"/>
                      </a:lnTo>
                      <a:lnTo>
                        <a:pt x="17" y="36"/>
                      </a:lnTo>
                      <a:lnTo>
                        <a:pt x="27" y="38"/>
                      </a:lnTo>
                      <a:lnTo>
                        <a:pt x="43" y="40"/>
                      </a:lnTo>
                      <a:lnTo>
                        <a:pt x="60" y="42"/>
                      </a:lnTo>
                      <a:lnTo>
                        <a:pt x="77" y="43"/>
                      </a:lnTo>
                      <a:lnTo>
                        <a:pt x="98" y="45"/>
                      </a:lnTo>
                      <a:lnTo>
                        <a:pt x="119" y="45"/>
                      </a:lnTo>
                      <a:lnTo>
                        <a:pt x="141" y="45"/>
                      </a:lnTo>
                      <a:lnTo>
                        <a:pt x="150" y="43"/>
                      </a:lnTo>
                      <a:lnTo>
                        <a:pt x="159" y="35"/>
                      </a:lnTo>
                      <a:lnTo>
                        <a:pt x="169" y="24"/>
                      </a:lnTo>
                      <a:lnTo>
                        <a:pt x="178" y="14"/>
                      </a:lnTo>
                      <a:lnTo>
                        <a:pt x="188" y="5"/>
                      </a:lnTo>
                      <a:lnTo>
                        <a:pt x="197" y="0"/>
                      </a:lnTo>
                      <a:lnTo>
                        <a:pt x="205" y="2"/>
                      </a:lnTo>
                      <a:lnTo>
                        <a:pt x="212" y="9"/>
                      </a:lnTo>
                      <a:lnTo>
                        <a:pt x="219" y="28"/>
                      </a:lnTo>
                      <a:lnTo>
                        <a:pt x="223" y="57"/>
                      </a:lnTo>
                      <a:lnTo>
                        <a:pt x="221" y="64"/>
                      </a:lnTo>
                      <a:lnTo>
                        <a:pt x="212" y="73"/>
                      </a:lnTo>
                      <a:lnTo>
                        <a:pt x="200" y="85"/>
                      </a:lnTo>
                      <a:lnTo>
                        <a:pt x="186" y="99"/>
                      </a:lnTo>
                      <a:lnTo>
                        <a:pt x="171" y="112"/>
                      </a:lnTo>
                      <a:lnTo>
                        <a:pt x="155" y="126"/>
                      </a:lnTo>
                      <a:lnTo>
                        <a:pt x="141" y="140"/>
                      </a:lnTo>
                      <a:lnTo>
                        <a:pt x="129" y="152"/>
                      </a:lnTo>
                      <a:lnTo>
                        <a:pt x="122" y="162"/>
                      </a:lnTo>
                      <a:lnTo>
                        <a:pt x="119" y="169"/>
                      </a:lnTo>
                      <a:lnTo>
                        <a:pt x="121" y="171"/>
                      </a:lnTo>
                      <a:lnTo>
                        <a:pt x="121" y="173"/>
                      </a:lnTo>
                      <a:lnTo>
                        <a:pt x="121" y="175"/>
                      </a:lnTo>
                      <a:lnTo>
                        <a:pt x="121" y="176"/>
                      </a:lnTo>
                      <a:lnTo>
                        <a:pt x="121" y="178"/>
                      </a:lnTo>
                      <a:lnTo>
                        <a:pt x="121" y="180"/>
                      </a:lnTo>
                      <a:lnTo>
                        <a:pt x="122" y="181"/>
                      </a:lnTo>
                      <a:lnTo>
                        <a:pt x="122" y="183"/>
                      </a:lnTo>
                      <a:lnTo>
                        <a:pt x="124" y="192"/>
                      </a:lnTo>
                      <a:lnTo>
                        <a:pt x="128" y="199"/>
                      </a:lnTo>
                      <a:lnTo>
                        <a:pt x="133" y="206"/>
                      </a:lnTo>
                      <a:lnTo>
                        <a:pt x="140" y="211"/>
                      </a:lnTo>
                      <a:lnTo>
                        <a:pt x="147" y="216"/>
                      </a:lnTo>
                      <a:lnTo>
                        <a:pt x="155" y="221"/>
                      </a:lnTo>
                      <a:lnTo>
                        <a:pt x="164" y="225"/>
                      </a:lnTo>
                      <a:lnTo>
                        <a:pt x="174" y="226"/>
                      </a:lnTo>
                      <a:lnTo>
                        <a:pt x="185" y="228"/>
                      </a:lnTo>
                      <a:lnTo>
                        <a:pt x="195" y="228"/>
                      </a:lnTo>
                      <a:lnTo>
                        <a:pt x="198" y="228"/>
                      </a:lnTo>
                      <a:lnTo>
                        <a:pt x="197" y="230"/>
                      </a:lnTo>
                      <a:lnTo>
                        <a:pt x="193" y="233"/>
                      </a:lnTo>
                      <a:lnTo>
                        <a:pt x="185" y="237"/>
                      </a:lnTo>
                      <a:lnTo>
                        <a:pt x="174" y="242"/>
                      </a:lnTo>
                      <a:lnTo>
                        <a:pt x="162" y="245"/>
                      </a:lnTo>
                      <a:lnTo>
                        <a:pt x="150" y="251"/>
                      </a:lnTo>
                      <a:lnTo>
                        <a:pt x="138" y="256"/>
                      </a:lnTo>
                      <a:lnTo>
                        <a:pt x="126" y="261"/>
                      </a:lnTo>
                      <a:lnTo>
                        <a:pt x="114" y="264"/>
                      </a:lnTo>
                      <a:lnTo>
                        <a:pt x="107" y="268"/>
                      </a:lnTo>
                      <a:lnTo>
                        <a:pt x="100" y="275"/>
                      </a:lnTo>
                      <a:lnTo>
                        <a:pt x="96" y="285"/>
                      </a:lnTo>
                      <a:lnTo>
                        <a:pt x="93" y="297"/>
                      </a:lnTo>
                      <a:lnTo>
                        <a:pt x="91" y="309"/>
                      </a:lnTo>
                      <a:lnTo>
                        <a:pt x="90" y="321"/>
                      </a:lnTo>
                      <a:lnTo>
                        <a:pt x="90" y="334"/>
                      </a:lnTo>
                      <a:lnTo>
                        <a:pt x="88" y="344"/>
                      </a:lnTo>
                      <a:lnTo>
                        <a:pt x="88" y="354"/>
                      </a:lnTo>
                      <a:lnTo>
                        <a:pt x="86" y="361"/>
                      </a:lnTo>
                      <a:lnTo>
                        <a:pt x="86" y="373"/>
                      </a:lnTo>
                      <a:lnTo>
                        <a:pt x="95" y="387"/>
                      </a:lnTo>
                      <a:lnTo>
                        <a:pt x="107" y="404"/>
                      </a:lnTo>
                      <a:lnTo>
                        <a:pt x="119" y="423"/>
                      </a:lnTo>
                      <a:lnTo>
                        <a:pt x="133" y="439"/>
                      </a:lnTo>
                      <a:lnTo>
                        <a:pt x="143" y="453"/>
                      </a:lnTo>
                      <a:lnTo>
                        <a:pt x="147" y="463"/>
                      </a:lnTo>
                      <a:lnTo>
                        <a:pt x="143" y="468"/>
                      </a:lnTo>
                      <a:lnTo>
                        <a:pt x="129" y="467"/>
                      </a:lnTo>
                      <a:lnTo>
                        <a:pt x="102" y="456"/>
                      </a:lnTo>
                      <a:lnTo>
                        <a:pt x="98" y="456"/>
                      </a:lnTo>
                      <a:lnTo>
                        <a:pt x="95" y="458"/>
                      </a:lnTo>
                      <a:lnTo>
                        <a:pt x="91" y="460"/>
                      </a:lnTo>
                      <a:lnTo>
                        <a:pt x="88" y="461"/>
                      </a:lnTo>
                      <a:lnTo>
                        <a:pt x="86" y="465"/>
                      </a:lnTo>
                      <a:lnTo>
                        <a:pt x="83" y="470"/>
                      </a:lnTo>
                      <a:lnTo>
                        <a:pt x="81" y="475"/>
                      </a:lnTo>
                      <a:lnTo>
                        <a:pt x="79" y="479"/>
                      </a:lnTo>
                      <a:lnTo>
                        <a:pt x="81" y="484"/>
                      </a:lnTo>
                      <a:lnTo>
                        <a:pt x="83" y="489"/>
                      </a:lnTo>
                      <a:lnTo>
                        <a:pt x="88" y="499"/>
                      </a:lnTo>
                      <a:lnTo>
                        <a:pt x="96" y="512"/>
                      </a:lnTo>
                      <a:lnTo>
                        <a:pt x="107" y="522"/>
                      </a:lnTo>
                      <a:lnTo>
                        <a:pt x="117" y="534"/>
                      </a:lnTo>
                      <a:lnTo>
                        <a:pt x="128" y="544"/>
                      </a:lnTo>
                      <a:lnTo>
                        <a:pt x="136" y="555"/>
                      </a:lnTo>
                      <a:lnTo>
                        <a:pt x="141" y="562"/>
                      </a:lnTo>
                      <a:lnTo>
                        <a:pt x="147" y="569"/>
                      </a:lnTo>
                      <a:lnTo>
                        <a:pt x="147" y="572"/>
                      </a:lnTo>
                      <a:lnTo>
                        <a:pt x="143" y="574"/>
                      </a:lnTo>
                      <a:lnTo>
                        <a:pt x="138" y="572"/>
                      </a:lnTo>
                      <a:lnTo>
                        <a:pt x="134" y="570"/>
                      </a:lnTo>
                      <a:lnTo>
                        <a:pt x="133" y="567"/>
                      </a:lnTo>
                      <a:lnTo>
                        <a:pt x="129" y="563"/>
                      </a:lnTo>
                      <a:lnTo>
                        <a:pt x="126" y="560"/>
                      </a:lnTo>
                      <a:lnTo>
                        <a:pt x="122" y="555"/>
                      </a:lnTo>
                      <a:lnTo>
                        <a:pt x="119" y="550"/>
                      </a:lnTo>
                      <a:lnTo>
                        <a:pt x="115" y="546"/>
                      </a:lnTo>
                      <a:lnTo>
                        <a:pt x="112" y="543"/>
                      </a:lnTo>
                      <a:lnTo>
                        <a:pt x="107" y="541"/>
                      </a:lnTo>
                      <a:lnTo>
                        <a:pt x="102" y="541"/>
                      </a:lnTo>
                      <a:lnTo>
                        <a:pt x="96" y="539"/>
                      </a:lnTo>
                      <a:lnTo>
                        <a:pt x="93" y="539"/>
                      </a:lnTo>
                      <a:lnTo>
                        <a:pt x="90" y="541"/>
                      </a:lnTo>
                      <a:lnTo>
                        <a:pt x="86" y="541"/>
                      </a:lnTo>
                      <a:lnTo>
                        <a:pt x="83" y="541"/>
                      </a:lnTo>
                      <a:lnTo>
                        <a:pt x="79" y="543"/>
                      </a:lnTo>
                      <a:lnTo>
                        <a:pt x="76" y="543"/>
                      </a:lnTo>
                      <a:lnTo>
                        <a:pt x="74" y="544"/>
                      </a:lnTo>
                      <a:lnTo>
                        <a:pt x="71" y="546"/>
                      </a:lnTo>
                      <a:lnTo>
                        <a:pt x="67" y="550"/>
                      </a:lnTo>
                      <a:lnTo>
                        <a:pt x="65" y="558"/>
                      </a:lnTo>
                      <a:lnTo>
                        <a:pt x="62" y="570"/>
                      </a:lnTo>
                      <a:lnTo>
                        <a:pt x="60" y="584"/>
                      </a:lnTo>
                      <a:lnTo>
                        <a:pt x="57" y="600"/>
                      </a:lnTo>
                      <a:lnTo>
                        <a:pt x="55" y="613"/>
                      </a:lnTo>
                      <a:lnTo>
                        <a:pt x="53" y="627"/>
                      </a:lnTo>
                      <a:lnTo>
                        <a:pt x="52" y="638"/>
                      </a:lnTo>
                      <a:lnTo>
                        <a:pt x="50" y="645"/>
                      </a:lnTo>
                      <a:lnTo>
                        <a:pt x="48" y="646"/>
                      </a:lnTo>
                      <a:lnTo>
                        <a:pt x="45" y="638"/>
                      </a:lnTo>
                      <a:lnTo>
                        <a:pt x="43" y="626"/>
                      </a:lnTo>
                      <a:lnTo>
                        <a:pt x="43" y="608"/>
                      </a:lnTo>
                      <a:lnTo>
                        <a:pt x="41" y="588"/>
                      </a:lnTo>
                      <a:lnTo>
                        <a:pt x="41" y="567"/>
                      </a:lnTo>
                      <a:lnTo>
                        <a:pt x="41" y="546"/>
                      </a:lnTo>
                      <a:lnTo>
                        <a:pt x="41" y="527"/>
                      </a:lnTo>
                      <a:lnTo>
                        <a:pt x="43" y="512"/>
                      </a:lnTo>
                      <a:lnTo>
                        <a:pt x="43" y="499"/>
                      </a:lnTo>
                      <a:lnTo>
                        <a:pt x="43" y="493"/>
                      </a:lnTo>
                      <a:lnTo>
                        <a:pt x="46" y="460"/>
                      </a:lnTo>
                      <a:lnTo>
                        <a:pt x="48" y="423"/>
                      </a:lnTo>
                      <a:lnTo>
                        <a:pt x="52" y="387"/>
                      </a:lnTo>
                      <a:lnTo>
                        <a:pt x="53" y="349"/>
                      </a:lnTo>
                      <a:lnTo>
                        <a:pt x="55" y="313"/>
                      </a:lnTo>
                      <a:lnTo>
                        <a:pt x="55" y="278"/>
                      </a:lnTo>
                      <a:lnTo>
                        <a:pt x="55" y="249"/>
                      </a:lnTo>
                      <a:lnTo>
                        <a:pt x="55" y="223"/>
                      </a:lnTo>
                      <a:lnTo>
                        <a:pt x="52" y="202"/>
                      </a:lnTo>
                      <a:lnTo>
                        <a:pt x="48" y="190"/>
                      </a:lnTo>
                      <a:lnTo>
                        <a:pt x="41" y="180"/>
                      </a:lnTo>
                      <a:lnTo>
                        <a:pt x="34" y="168"/>
                      </a:lnTo>
                      <a:lnTo>
                        <a:pt x="27" y="154"/>
                      </a:lnTo>
                      <a:lnTo>
                        <a:pt x="22" y="140"/>
                      </a:lnTo>
                      <a:lnTo>
                        <a:pt x="15" y="126"/>
                      </a:lnTo>
                      <a:lnTo>
                        <a:pt x="10" y="111"/>
                      </a:lnTo>
                      <a:lnTo>
                        <a:pt x="7" y="93"/>
                      </a:lnTo>
                      <a:lnTo>
                        <a:pt x="3" y="74"/>
                      </a:lnTo>
                      <a:lnTo>
                        <a:pt x="1" y="54"/>
                      </a:lnTo>
                      <a:lnTo>
                        <a:pt x="0" y="33"/>
                      </a:lnTo>
                      <a:close/>
                    </a:path>
                  </a:pathLst>
                </a:custGeom>
                <a:solidFill>
                  <a:srgbClr val="D8C9A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80" name="Freeform 67"/>
                <p:cNvSpPr>
                  <a:spLocks/>
                </p:cNvSpPr>
                <p:nvPr/>
              </p:nvSpPr>
              <p:spPr bwMode="auto">
                <a:xfrm>
                  <a:off x="2446" y="1890"/>
                  <a:ext cx="76" cy="316"/>
                </a:xfrm>
                <a:custGeom>
                  <a:avLst/>
                  <a:gdLst>
                    <a:gd name="T0" fmla="*/ 1 w 152"/>
                    <a:gd name="T1" fmla="*/ 1 h 632"/>
                    <a:gd name="T2" fmla="*/ 1 w 152"/>
                    <a:gd name="T3" fmla="*/ 1 h 632"/>
                    <a:gd name="T4" fmla="*/ 1 w 152"/>
                    <a:gd name="T5" fmla="*/ 1 h 632"/>
                    <a:gd name="T6" fmla="*/ 1 w 152"/>
                    <a:gd name="T7" fmla="*/ 1 h 632"/>
                    <a:gd name="T8" fmla="*/ 1 w 152"/>
                    <a:gd name="T9" fmla="*/ 1 h 632"/>
                    <a:gd name="T10" fmla="*/ 1 w 152"/>
                    <a:gd name="T11" fmla="*/ 1 h 632"/>
                    <a:gd name="T12" fmla="*/ 1 w 152"/>
                    <a:gd name="T13" fmla="*/ 1 h 632"/>
                    <a:gd name="T14" fmla="*/ 1 w 152"/>
                    <a:gd name="T15" fmla="*/ 1 h 632"/>
                    <a:gd name="T16" fmla="*/ 1 w 152"/>
                    <a:gd name="T17" fmla="*/ 1 h 632"/>
                    <a:gd name="T18" fmla="*/ 1 w 152"/>
                    <a:gd name="T19" fmla="*/ 1 h 632"/>
                    <a:gd name="T20" fmla="*/ 1 w 152"/>
                    <a:gd name="T21" fmla="*/ 1 h 632"/>
                    <a:gd name="T22" fmla="*/ 1 w 152"/>
                    <a:gd name="T23" fmla="*/ 1 h 632"/>
                    <a:gd name="T24" fmla="*/ 1 w 152"/>
                    <a:gd name="T25" fmla="*/ 1 h 632"/>
                    <a:gd name="T26" fmla="*/ 1 w 152"/>
                    <a:gd name="T27" fmla="*/ 1 h 632"/>
                    <a:gd name="T28" fmla="*/ 1 w 152"/>
                    <a:gd name="T29" fmla="*/ 1 h 632"/>
                    <a:gd name="T30" fmla="*/ 1 w 152"/>
                    <a:gd name="T31" fmla="*/ 1 h 632"/>
                    <a:gd name="T32" fmla="*/ 1 w 152"/>
                    <a:gd name="T33" fmla="*/ 1 h 632"/>
                    <a:gd name="T34" fmla="*/ 1 w 152"/>
                    <a:gd name="T35" fmla="*/ 1 h 632"/>
                    <a:gd name="T36" fmla="*/ 1 w 152"/>
                    <a:gd name="T37" fmla="*/ 1 h 632"/>
                    <a:gd name="T38" fmla="*/ 1 w 152"/>
                    <a:gd name="T39" fmla="*/ 1 h 632"/>
                    <a:gd name="T40" fmla="*/ 1 w 152"/>
                    <a:gd name="T41" fmla="*/ 1 h 632"/>
                    <a:gd name="T42" fmla="*/ 1 w 152"/>
                    <a:gd name="T43" fmla="*/ 1 h 632"/>
                    <a:gd name="T44" fmla="*/ 1 w 152"/>
                    <a:gd name="T45" fmla="*/ 1 h 632"/>
                    <a:gd name="T46" fmla="*/ 1 w 152"/>
                    <a:gd name="T47" fmla="*/ 1 h 632"/>
                    <a:gd name="T48" fmla="*/ 1 w 152"/>
                    <a:gd name="T49" fmla="*/ 1 h 632"/>
                    <a:gd name="T50" fmla="*/ 1 w 152"/>
                    <a:gd name="T51" fmla="*/ 1 h 632"/>
                    <a:gd name="T52" fmla="*/ 1 w 152"/>
                    <a:gd name="T53" fmla="*/ 1 h 632"/>
                    <a:gd name="T54" fmla="*/ 1 w 152"/>
                    <a:gd name="T55" fmla="*/ 1 h 632"/>
                    <a:gd name="T56" fmla="*/ 1 w 152"/>
                    <a:gd name="T57" fmla="*/ 1 h 632"/>
                    <a:gd name="T58" fmla="*/ 1 w 152"/>
                    <a:gd name="T59" fmla="*/ 1 h 632"/>
                    <a:gd name="T60" fmla="*/ 1 w 152"/>
                    <a:gd name="T61" fmla="*/ 1 h 632"/>
                    <a:gd name="T62" fmla="*/ 1 w 152"/>
                    <a:gd name="T63" fmla="*/ 1 h 632"/>
                    <a:gd name="T64" fmla="*/ 1 w 152"/>
                    <a:gd name="T65" fmla="*/ 1 h 632"/>
                    <a:gd name="T66" fmla="*/ 1 w 152"/>
                    <a:gd name="T67" fmla="*/ 1 h 632"/>
                    <a:gd name="T68" fmla="*/ 1 w 152"/>
                    <a:gd name="T69" fmla="*/ 1 h 632"/>
                    <a:gd name="T70" fmla="*/ 1 w 152"/>
                    <a:gd name="T71" fmla="*/ 1 h 632"/>
                    <a:gd name="T72" fmla="*/ 1 w 152"/>
                    <a:gd name="T73" fmla="*/ 1 h 632"/>
                    <a:gd name="T74" fmla="*/ 1 w 152"/>
                    <a:gd name="T75" fmla="*/ 1 h 632"/>
                    <a:gd name="T76" fmla="*/ 1 w 152"/>
                    <a:gd name="T77" fmla="*/ 1 h 632"/>
                    <a:gd name="T78" fmla="*/ 1 w 152"/>
                    <a:gd name="T79" fmla="*/ 1 h 632"/>
                    <a:gd name="T80" fmla="*/ 1 w 152"/>
                    <a:gd name="T81" fmla="*/ 1 h 632"/>
                    <a:gd name="T82" fmla="*/ 1 w 152"/>
                    <a:gd name="T83" fmla="*/ 1 h 632"/>
                    <a:gd name="T84" fmla="*/ 1 w 152"/>
                    <a:gd name="T85" fmla="*/ 1 h 632"/>
                    <a:gd name="T86" fmla="*/ 1 w 152"/>
                    <a:gd name="T87" fmla="*/ 1 h 632"/>
                    <a:gd name="T88" fmla="*/ 1 w 152"/>
                    <a:gd name="T89" fmla="*/ 1 h 632"/>
                    <a:gd name="T90" fmla="*/ 1 w 152"/>
                    <a:gd name="T91" fmla="*/ 1 h 632"/>
                    <a:gd name="T92" fmla="*/ 1 w 152"/>
                    <a:gd name="T93" fmla="*/ 1 h 632"/>
                    <a:gd name="T94" fmla="*/ 1 w 152"/>
                    <a:gd name="T95" fmla="*/ 1 h 632"/>
                    <a:gd name="T96" fmla="*/ 1 w 152"/>
                    <a:gd name="T97" fmla="*/ 1 h 632"/>
                    <a:gd name="T98" fmla="*/ 1 w 152"/>
                    <a:gd name="T99" fmla="*/ 1 h 632"/>
                    <a:gd name="T100" fmla="*/ 1 w 152"/>
                    <a:gd name="T101" fmla="*/ 1 h 632"/>
                    <a:gd name="T102" fmla="*/ 1 w 152"/>
                    <a:gd name="T103" fmla="*/ 1 h 632"/>
                    <a:gd name="T104" fmla="*/ 1 w 152"/>
                    <a:gd name="T105" fmla="*/ 1 h 632"/>
                    <a:gd name="T106" fmla="*/ 1 w 152"/>
                    <a:gd name="T107" fmla="*/ 1 h 632"/>
                    <a:gd name="T108" fmla="*/ 0 w 152"/>
                    <a:gd name="T109" fmla="*/ 0 h 6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2"/>
                    <a:gd name="T166" fmla="*/ 0 h 632"/>
                    <a:gd name="T167" fmla="*/ 152 w 152"/>
                    <a:gd name="T168" fmla="*/ 632 h 6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2" h="632">
                      <a:moveTo>
                        <a:pt x="0" y="0"/>
                      </a:moveTo>
                      <a:lnTo>
                        <a:pt x="1" y="2"/>
                      </a:lnTo>
                      <a:lnTo>
                        <a:pt x="7" y="2"/>
                      </a:lnTo>
                      <a:lnTo>
                        <a:pt x="17" y="3"/>
                      </a:lnTo>
                      <a:lnTo>
                        <a:pt x="27" y="5"/>
                      </a:lnTo>
                      <a:lnTo>
                        <a:pt x="43" y="8"/>
                      </a:lnTo>
                      <a:lnTo>
                        <a:pt x="60" y="10"/>
                      </a:lnTo>
                      <a:lnTo>
                        <a:pt x="77" y="12"/>
                      </a:lnTo>
                      <a:lnTo>
                        <a:pt x="98" y="14"/>
                      </a:lnTo>
                      <a:lnTo>
                        <a:pt x="119" y="14"/>
                      </a:lnTo>
                      <a:lnTo>
                        <a:pt x="141" y="14"/>
                      </a:lnTo>
                      <a:lnTo>
                        <a:pt x="145" y="12"/>
                      </a:lnTo>
                      <a:lnTo>
                        <a:pt x="141" y="10"/>
                      </a:lnTo>
                      <a:lnTo>
                        <a:pt x="131" y="7"/>
                      </a:lnTo>
                      <a:lnTo>
                        <a:pt x="117" y="7"/>
                      </a:lnTo>
                      <a:lnTo>
                        <a:pt x="102" y="10"/>
                      </a:lnTo>
                      <a:lnTo>
                        <a:pt x="86" y="19"/>
                      </a:lnTo>
                      <a:lnTo>
                        <a:pt x="72" y="36"/>
                      </a:lnTo>
                      <a:lnTo>
                        <a:pt x="62" y="60"/>
                      </a:lnTo>
                      <a:lnTo>
                        <a:pt x="60" y="97"/>
                      </a:lnTo>
                      <a:lnTo>
                        <a:pt x="65" y="145"/>
                      </a:lnTo>
                      <a:lnTo>
                        <a:pt x="69" y="154"/>
                      </a:lnTo>
                      <a:lnTo>
                        <a:pt x="72" y="164"/>
                      </a:lnTo>
                      <a:lnTo>
                        <a:pt x="79" y="174"/>
                      </a:lnTo>
                      <a:lnTo>
                        <a:pt x="86" y="186"/>
                      </a:lnTo>
                      <a:lnTo>
                        <a:pt x="95" y="197"/>
                      </a:lnTo>
                      <a:lnTo>
                        <a:pt x="103" y="207"/>
                      </a:lnTo>
                      <a:lnTo>
                        <a:pt x="114" y="216"/>
                      </a:lnTo>
                      <a:lnTo>
                        <a:pt x="124" y="221"/>
                      </a:lnTo>
                      <a:lnTo>
                        <a:pt x="136" y="224"/>
                      </a:lnTo>
                      <a:lnTo>
                        <a:pt x="146" y="226"/>
                      </a:lnTo>
                      <a:lnTo>
                        <a:pt x="150" y="226"/>
                      </a:lnTo>
                      <a:lnTo>
                        <a:pt x="152" y="226"/>
                      </a:lnTo>
                      <a:lnTo>
                        <a:pt x="150" y="230"/>
                      </a:lnTo>
                      <a:lnTo>
                        <a:pt x="146" y="231"/>
                      </a:lnTo>
                      <a:lnTo>
                        <a:pt x="140" y="235"/>
                      </a:lnTo>
                      <a:lnTo>
                        <a:pt x="133" y="238"/>
                      </a:lnTo>
                      <a:lnTo>
                        <a:pt x="124" y="244"/>
                      </a:lnTo>
                      <a:lnTo>
                        <a:pt x="114" y="247"/>
                      </a:lnTo>
                      <a:lnTo>
                        <a:pt x="103" y="250"/>
                      </a:lnTo>
                      <a:lnTo>
                        <a:pt x="95" y="254"/>
                      </a:lnTo>
                      <a:lnTo>
                        <a:pt x="86" y="259"/>
                      </a:lnTo>
                      <a:lnTo>
                        <a:pt x="81" y="266"/>
                      </a:lnTo>
                      <a:lnTo>
                        <a:pt x="76" y="276"/>
                      </a:lnTo>
                      <a:lnTo>
                        <a:pt x="74" y="290"/>
                      </a:lnTo>
                      <a:lnTo>
                        <a:pt x="72" y="302"/>
                      </a:lnTo>
                      <a:lnTo>
                        <a:pt x="72" y="316"/>
                      </a:lnTo>
                      <a:lnTo>
                        <a:pt x="70" y="330"/>
                      </a:lnTo>
                      <a:lnTo>
                        <a:pt x="70" y="342"/>
                      </a:lnTo>
                      <a:lnTo>
                        <a:pt x="70" y="351"/>
                      </a:lnTo>
                      <a:lnTo>
                        <a:pt x="69" y="359"/>
                      </a:lnTo>
                      <a:lnTo>
                        <a:pt x="67" y="363"/>
                      </a:lnTo>
                      <a:lnTo>
                        <a:pt x="67" y="368"/>
                      </a:lnTo>
                      <a:lnTo>
                        <a:pt x="67" y="373"/>
                      </a:lnTo>
                      <a:lnTo>
                        <a:pt x="69" y="378"/>
                      </a:lnTo>
                      <a:lnTo>
                        <a:pt x="70" y="383"/>
                      </a:lnTo>
                      <a:lnTo>
                        <a:pt x="72" y="389"/>
                      </a:lnTo>
                      <a:lnTo>
                        <a:pt x="76" y="396"/>
                      </a:lnTo>
                      <a:lnTo>
                        <a:pt x="79" y="401"/>
                      </a:lnTo>
                      <a:lnTo>
                        <a:pt x="83" y="406"/>
                      </a:lnTo>
                      <a:lnTo>
                        <a:pt x="88" y="411"/>
                      </a:lnTo>
                      <a:lnTo>
                        <a:pt x="93" y="420"/>
                      </a:lnTo>
                      <a:lnTo>
                        <a:pt x="100" y="425"/>
                      </a:lnTo>
                      <a:lnTo>
                        <a:pt x="105" y="430"/>
                      </a:lnTo>
                      <a:lnTo>
                        <a:pt x="108" y="435"/>
                      </a:lnTo>
                      <a:lnTo>
                        <a:pt x="110" y="437"/>
                      </a:lnTo>
                      <a:lnTo>
                        <a:pt x="112" y="441"/>
                      </a:lnTo>
                      <a:lnTo>
                        <a:pt x="108" y="441"/>
                      </a:lnTo>
                      <a:lnTo>
                        <a:pt x="103" y="442"/>
                      </a:lnTo>
                      <a:lnTo>
                        <a:pt x="95" y="441"/>
                      </a:lnTo>
                      <a:lnTo>
                        <a:pt x="83" y="439"/>
                      </a:lnTo>
                      <a:lnTo>
                        <a:pt x="79" y="439"/>
                      </a:lnTo>
                      <a:lnTo>
                        <a:pt x="76" y="441"/>
                      </a:lnTo>
                      <a:lnTo>
                        <a:pt x="74" y="442"/>
                      </a:lnTo>
                      <a:lnTo>
                        <a:pt x="72" y="446"/>
                      </a:lnTo>
                      <a:lnTo>
                        <a:pt x="70" y="451"/>
                      </a:lnTo>
                      <a:lnTo>
                        <a:pt x="70" y="454"/>
                      </a:lnTo>
                      <a:lnTo>
                        <a:pt x="70" y="460"/>
                      </a:lnTo>
                      <a:lnTo>
                        <a:pt x="70" y="465"/>
                      </a:lnTo>
                      <a:lnTo>
                        <a:pt x="72" y="470"/>
                      </a:lnTo>
                      <a:lnTo>
                        <a:pt x="74" y="475"/>
                      </a:lnTo>
                      <a:lnTo>
                        <a:pt x="79" y="484"/>
                      </a:lnTo>
                      <a:lnTo>
                        <a:pt x="81" y="491"/>
                      </a:lnTo>
                      <a:lnTo>
                        <a:pt x="84" y="498"/>
                      </a:lnTo>
                      <a:lnTo>
                        <a:pt x="86" y="501"/>
                      </a:lnTo>
                      <a:lnTo>
                        <a:pt x="86" y="504"/>
                      </a:lnTo>
                      <a:lnTo>
                        <a:pt x="88" y="506"/>
                      </a:lnTo>
                      <a:lnTo>
                        <a:pt x="91" y="510"/>
                      </a:lnTo>
                      <a:lnTo>
                        <a:pt x="95" y="511"/>
                      </a:lnTo>
                      <a:lnTo>
                        <a:pt x="100" y="515"/>
                      </a:lnTo>
                      <a:lnTo>
                        <a:pt x="107" y="520"/>
                      </a:lnTo>
                      <a:lnTo>
                        <a:pt x="110" y="522"/>
                      </a:lnTo>
                      <a:lnTo>
                        <a:pt x="114" y="523"/>
                      </a:lnTo>
                      <a:lnTo>
                        <a:pt x="117" y="525"/>
                      </a:lnTo>
                      <a:lnTo>
                        <a:pt x="122" y="527"/>
                      </a:lnTo>
                      <a:lnTo>
                        <a:pt x="126" y="529"/>
                      </a:lnTo>
                      <a:lnTo>
                        <a:pt x="127" y="529"/>
                      </a:lnTo>
                      <a:lnTo>
                        <a:pt x="126" y="529"/>
                      </a:lnTo>
                      <a:lnTo>
                        <a:pt x="121" y="529"/>
                      </a:lnTo>
                      <a:lnTo>
                        <a:pt x="115" y="527"/>
                      </a:lnTo>
                      <a:lnTo>
                        <a:pt x="110" y="523"/>
                      </a:lnTo>
                      <a:lnTo>
                        <a:pt x="103" y="522"/>
                      </a:lnTo>
                      <a:lnTo>
                        <a:pt x="96" y="518"/>
                      </a:lnTo>
                      <a:lnTo>
                        <a:pt x="89" y="515"/>
                      </a:lnTo>
                      <a:lnTo>
                        <a:pt x="83" y="513"/>
                      </a:lnTo>
                      <a:lnTo>
                        <a:pt x="76" y="510"/>
                      </a:lnTo>
                      <a:lnTo>
                        <a:pt x="70" y="508"/>
                      </a:lnTo>
                      <a:lnTo>
                        <a:pt x="67" y="508"/>
                      </a:lnTo>
                      <a:lnTo>
                        <a:pt x="64" y="508"/>
                      </a:lnTo>
                      <a:lnTo>
                        <a:pt x="60" y="513"/>
                      </a:lnTo>
                      <a:lnTo>
                        <a:pt x="60" y="523"/>
                      </a:lnTo>
                      <a:lnTo>
                        <a:pt x="60" y="537"/>
                      </a:lnTo>
                      <a:lnTo>
                        <a:pt x="60" y="555"/>
                      </a:lnTo>
                      <a:lnTo>
                        <a:pt x="62" y="574"/>
                      </a:lnTo>
                      <a:lnTo>
                        <a:pt x="62" y="593"/>
                      </a:lnTo>
                      <a:lnTo>
                        <a:pt x="64" y="608"/>
                      </a:lnTo>
                      <a:lnTo>
                        <a:pt x="64" y="622"/>
                      </a:lnTo>
                      <a:lnTo>
                        <a:pt x="64" y="631"/>
                      </a:lnTo>
                      <a:lnTo>
                        <a:pt x="64" y="632"/>
                      </a:lnTo>
                      <a:lnTo>
                        <a:pt x="60" y="625"/>
                      </a:lnTo>
                      <a:lnTo>
                        <a:pt x="58" y="612"/>
                      </a:lnTo>
                      <a:lnTo>
                        <a:pt x="57" y="594"/>
                      </a:lnTo>
                      <a:lnTo>
                        <a:pt x="57" y="574"/>
                      </a:lnTo>
                      <a:lnTo>
                        <a:pt x="57" y="553"/>
                      </a:lnTo>
                      <a:lnTo>
                        <a:pt x="57" y="532"/>
                      </a:lnTo>
                      <a:lnTo>
                        <a:pt x="57" y="513"/>
                      </a:lnTo>
                      <a:lnTo>
                        <a:pt x="57" y="498"/>
                      </a:lnTo>
                      <a:lnTo>
                        <a:pt x="58" y="485"/>
                      </a:lnTo>
                      <a:lnTo>
                        <a:pt x="58" y="480"/>
                      </a:lnTo>
                      <a:lnTo>
                        <a:pt x="60" y="446"/>
                      </a:lnTo>
                      <a:lnTo>
                        <a:pt x="64" y="409"/>
                      </a:lnTo>
                      <a:lnTo>
                        <a:pt x="65" y="373"/>
                      </a:lnTo>
                      <a:lnTo>
                        <a:pt x="69" y="335"/>
                      </a:lnTo>
                      <a:lnTo>
                        <a:pt x="70" y="299"/>
                      </a:lnTo>
                      <a:lnTo>
                        <a:pt x="70" y="264"/>
                      </a:lnTo>
                      <a:lnTo>
                        <a:pt x="70" y="235"/>
                      </a:lnTo>
                      <a:lnTo>
                        <a:pt x="70" y="209"/>
                      </a:lnTo>
                      <a:lnTo>
                        <a:pt x="67" y="190"/>
                      </a:lnTo>
                      <a:lnTo>
                        <a:pt x="64" y="178"/>
                      </a:lnTo>
                      <a:lnTo>
                        <a:pt x="57" y="166"/>
                      </a:lnTo>
                      <a:lnTo>
                        <a:pt x="48" y="152"/>
                      </a:lnTo>
                      <a:lnTo>
                        <a:pt x="39" y="136"/>
                      </a:lnTo>
                      <a:lnTo>
                        <a:pt x="31" y="121"/>
                      </a:lnTo>
                      <a:lnTo>
                        <a:pt x="24" y="104"/>
                      </a:lnTo>
                      <a:lnTo>
                        <a:pt x="15" y="85"/>
                      </a:lnTo>
                      <a:lnTo>
                        <a:pt x="10" y="64"/>
                      </a:lnTo>
                      <a:lnTo>
                        <a:pt x="5" y="45"/>
                      </a:lnTo>
                      <a:lnTo>
                        <a:pt x="1" y="22"/>
                      </a:lnTo>
                      <a:lnTo>
                        <a:pt x="0" y="0"/>
                      </a:lnTo>
                      <a:close/>
                    </a:path>
                  </a:pathLst>
                </a:custGeom>
                <a:solidFill>
                  <a:srgbClr val="B2A3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81" name="Freeform 68"/>
                <p:cNvSpPr>
                  <a:spLocks/>
                </p:cNvSpPr>
                <p:nvPr/>
              </p:nvSpPr>
              <p:spPr bwMode="auto">
                <a:xfrm>
                  <a:off x="2442" y="1873"/>
                  <a:ext cx="162" cy="69"/>
                </a:xfrm>
                <a:custGeom>
                  <a:avLst/>
                  <a:gdLst>
                    <a:gd name="T0" fmla="*/ 1 w 323"/>
                    <a:gd name="T1" fmla="*/ 0 h 139"/>
                    <a:gd name="T2" fmla="*/ 1 w 323"/>
                    <a:gd name="T3" fmla="*/ 0 h 139"/>
                    <a:gd name="T4" fmla="*/ 1 w 323"/>
                    <a:gd name="T5" fmla="*/ 0 h 139"/>
                    <a:gd name="T6" fmla="*/ 1 w 323"/>
                    <a:gd name="T7" fmla="*/ 0 h 139"/>
                    <a:gd name="T8" fmla="*/ 1 w 323"/>
                    <a:gd name="T9" fmla="*/ 0 h 139"/>
                    <a:gd name="T10" fmla="*/ 1 w 323"/>
                    <a:gd name="T11" fmla="*/ 0 h 139"/>
                    <a:gd name="T12" fmla="*/ 1 w 323"/>
                    <a:gd name="T13" fmla="*/ 0 h 139"/>
                    <a:gd name="T14" fmla="*/ 1 w 323"/>
                    <a:gd name="T15" fmla="*/ 0 h 139"/>
                    <a:gd name="T16" fmla="*/ 1 w 323"/>
                    <a:gd name="T17" fmla="*/ 0 h 139"/>
                    <a:gd name="T18" fmla="*/ 1 w 323"/>
                    <a:gd name="T19" fmla="*/ 0 h 139"/>
                    <a:gd name="T20" fmla="*/ 0 w 323"/>
                    <a:gd name="T21" fmla="*/ 0 h 139"/>
                    <a:gd name="T22" fmla="*/ 1 w 323"/>
                    <a:gd name="T23" fmla="*/ 0 h 139"/>
                    <a:gd name="T24" fmla="*/ 1 w 323"/>
                    <a:gd name="T25" fmla="*/ 0 h 139"/>
                    <a:gd name="T26" fmla="*/ 1 w 323"/>
                    <a:gd name="T27" fmla="*/ 0 h 139"/>
                    <a:gd name="T28" fmla="*/ 1 w 323"/>
                    <a:gd name="T29" fmla="*/ 0 h 139"/>
                    <a:gd name="T30" fmla="*/ 1 w 323"/>
                    <a:gd name="T31" fmla="*/ 0 h 139"/>
                    <a:gd name="T32" fmla="*/ 1 w 323"/>
                    <a:gd name="T33" fmla="*/ 0 h 139"/>
                    <a:gd name="T34" fmla="*/ 1 w 323"/>
                    <a:gd name="T35" fmla="*/ 0 h 139"/>
                    <a:gd name="T36" fmla="*/ 1 w 323"/>
                    <a:gd name="T37" fmla="*/ 0 h 139"/>
                    <a:gd name="T38" fmla="*/ 1 w 323"/>
                    <a:gd name="T39" fmla="*/ 0 h 139"/>
                    <a:gd name="T40" fmla="*/ 1 w 323"/>
                    <a:gd name="T41" fmla="*/ 0 h 139"/>
                    <a:gd name="T42" fmla="*/ 1 w 323"/>
                    <a:gd name="T43" fmla="*/ 0 h 139"/>
                    <a:gd name="T44" fmla="*/ 1 w 323"/>
                    <a:gd name="T45" fmla="*/ 0 h 139"/>
                    <a:gd name="T46" fmla="*/ 1 w 323"/>
                    <a:gd name="T47" fmla="*/ 0 h 139"/>
                    <a:gd name="T48" fmla="*/ 1 w 323"/>
                    <a:gd name="T49" fmla="*/ 0 h 139"/>
                    <a:gd name="T50" fmla="*/ 1 w 323"/>
                    <a:gd name="T51" fmla="*/ 0 h 139"/>
                    <a:gd name="T52" fmla="*/ 1 w 323"/>
                    <a:gd name="T53" fmla="*/ 0 h 139"/>
                    <a:gd name="T54" fmla="*/ 1 w 323"/>
                    <a:gd name="T55" fmla="*/ 0 h 139"/>
                    <a:gd name="T56" fmla="*/ 1 w 323"/>
                    <a:gd name="T57" fmla="*/ 0 h 139"/>
                    <a:gd name="T58" fmla="*/ 1 w 323"/>
                    <a:gd name="T59" fmla="*/ 0 h 139"/>
                    <a:gd name="T60" fmla="*/ 1 w 323"/>
                    <a:gd name="T61" fmla="*/ 0 h 139"/>
                    <a:gd name="T62" fmla="*/ 1 w 323"/>
                    <a:gd name="T63" fmla="*/ 0 h 139"/>
                    <a:gd name="T64" fmla="*/ 1 w 323"/>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139"/>
                    <a:gd name="T101" fmla="*/ 323 w 323"/>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139">
                      <a:moveTo>
                        <a:pt x="35" y="135"/>
                      </a:moveTo>
                      <a:lnTo>
                        <a:pt x="33" y="128"/>
                      </a:lnTo>
                      <a:lnTo>
                        <a:pt x="29" y="120"/>
                      </a:lnTo>
                      <a:lnTo>
                        <a:pt x="26" y="113"/>
                      </a:lnTo>
                      <a:lnTo>
                        <a:pt x="22" y="104"/>
                      </a:lnTo>
                      <a:lnTo>
                        <a:pt x="21" y="97"/>
                      </a:lnTo>
                      <a:lnTo>
                        <a:pt x="17" y="88"/>
                      </a:lnTo>
                      <a:lnTo>
                        <a:pt x="16" y="80"/>
                      </a:lnTo>
                      <a:lnTo>
                        <a:pt x="12" y="71"/>
                      </a:lnTo>
                      <a:lnTo>
                        <a:pt x="10" y="63"/>
                      </a:lnTo>
                      <a:lnTo>
                        <a:pt x="9" y="54"/>
                      </a:lnTo>
                      <a:lnTo>
                        <a:pt x="7" y="50"/>
                      </a:lnTo>
                      <a:lnTo>
                        <a:pt x="7" y="47"/>
                      </a:lnTo>
                      <a:lnTo>
                        <a:pt x="5" y="45"/>
                      </a:lnTo>
                      <a:lnTo>
                        <a:pt x="5" y="42"/>
                      </a:lnTo>
                      <a:lnTo>
                        <a:pt x="3" y="38"/>
                      </a:lnTo>
                      <a:lnTo>
                        <a:pt x="3" y="35"/>
                      </a:lnTo>
                      <a:lnTo>
                        <a:pt x="2" y="33"/>
                      </a:lnTo>
                      <a:lnTo>
                        <a:pt x="2" y="30"/>
                      </a:lnTo>
                      <a:lnTo>
                        <a:pt x="0" y="26"/>
                      </a:lnTo>
                      <a:lnTo>
                        <a:pt x="0" y="23"/>
                      </a:lnTo>
                      <a:lnTo>
                        <a:pt x="2" y="23"/>
                      </a:lnTo>
                      <a:lnTo>
                        <a:pt x="9" y="23"/>
                      </a:lnTo>
                      <a:lnTo>
                        <a:pt x="19" y="24"/>
                      </a:lnTo>
                      <a:lnTo>
                        <a:pt x="33" y="24"/>
                      </a:lnTo>
                      <a:lnTo>
                        <a:pt x="50" y="26"/>
                      </a:lnTo>
                      <a:lnTo>
                        <a:pt x="69" y="28"/>
                      </a:lnTo>
                      <a:lnTo>
                        <a:pt x="90" y="28"/>
                      </a:lnTo>
                      <a:lnTo>
                        <a:pt x="112" y="28"/>
                      </a:lnTo>
                      <a:lnTo>
                        <a:pt x="136" y="28"/>
                      </a:lnTo>
                      <a:lnTo>
                        <a:pt x="159" y="28"/>
                      </a:lnTo>
                      <a:lnTo>
                        <a:pt x="181" y="26"/>
                      </a:lnTo>
                      <a:lnTo>
                        <a:pt x="204" y="23"/>
                      </a:lnTo>
                      <a:lnTo>
                        <a:pt x="225" y="18"/>
                      </a:lnTo>
                      <a:lnTo>
                        <a:pt x="244" y="14"/>
                      </a:lnTo>
                      <a:lnTo>
                        <a:pt x="263" y="11"/>
                      </a:lnTo>
                      <a:lnTo>
                        <a:pt x="276" y="5"/>
                      </a:lnTo>
                      <a:lnTo>
                        <a:pt x="290" y="4"/>
                      </a:lnTo>
                      <a:lnTo>
                        <a:pt x="301" y="0"/>
                      </a:lnTo>
                      <a:lnTo>
                        <a:pt x="306" y="0"/>
                      </a:lnTo>
                      <a:lnTo>
                        <a:pt x="309" y="0"/>
                      </a:lnTo>
                      <a:lnTo>
                        <a:pt x="311" y="5"/>
                      </a:lnTo>
                      <a:lnTo>
                        <a:pt x="313" y="9"/>
                      </a:lnTo>
                      <a:lnTo>
                        <a:pt x="313" y="12"/>
                      </a:lnTo>
                      <a:lnTo>
                        <a:pt x="314" y="18"/>
                      </a:lnTo>
                      <a:lnTo>
                        <a:pt x="316" y="21"/>
                      </a:lnTo>
                      <a:lnTo>
                        <a:pt x="318" y="26"/>
                      </a:lnTo>
                      <a:lnTo>
                        <a:pt x="320" y="31"/>
                      </a:lnTo>
                      <a:lnTo>
                        <a:pt x="321" y="35"/>
                      </a:lnTo>
                      <a:lnTo>
                        <a:pt x="321" y="40"/>
                      </a:lnTo>
                      <a:lnTo>
                        <a:pt x="323" y="43"/>
                      </a:lnTo>
                      <a:lnTo>
                        <a:pt x="318" y="59"/>
                      </a:lnTo>
                      <a:lnTo>
                        <a:pt x="299" y="75"/>
                      </a:lnTo>
                      <a:lnTo>
                        <a:pt x="268" y="90"/>
                      </a:lnTo>
                      <a:lnTo>
                        <a:pt x="230" y="104"/>
                      </a:lnTo>
                      <a:lnTo>
                        <a:pt x="187" y="118"/>
                      </a:lnTo>
                      <a:lnTo>
                        <a:pt x="145" y="128"/>
                      </a:lnTo>
                      <a:lnTo>
                        <a:pt x="104" y="135"/>
                      </a:lnTo>
                      <a:lnTo>
                        <a:pt x="71" y="139"/>
                      </a:lnTo>
                      <a:lnTo>
                        <a:pt x="47" y="139"/>
                      </a:lnTo>
                      <a:lnTo>
                        <a:pt x="35" y="135"/>
                      </a:lnTo>
                      <a:close/>
                    </a:path>
                  </a:pathLst>
                </a:custGeom>
                <a:solidFill>
                  <a:srgbClr val="FFEA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82" name="Freeform 69"/>
                <p:cNvSpPr>
                  <a:spLocks/>
                </p:cNvSpPr>
                <p:nvPr/>
              </p:nvSpPr>
              <p:spPr bwMode="auto">
                <a:xfrm>
                  <a:off x="2446" y="1886"/>
                  <a:ext cx="34" cy="58"/>
                </a:xfrm>
                <a:custGeom>
                  <a:avLst/>
                  <a:gdLst>
                    <a:gd name="T0" fmla="*/ 1 w 67"/>
                    <a:gd name="T1" fmla="*/ 0 h 118"/>
                    <a:gd name="T2" fmla="*/ 1 w 67"/>
                    <a:gd name="T3" fmla="*/ 0 h 118"/>
                    <a:gd name="T4" fmla="*/ 1 w 67"/>
                    <a:gd name="T5" fmla="*/ 0 h 118"/>
                    <a:gd name="T6" fmla="*/ 1 w 67"/>
                    <a:gd name="T7" fmla="*/ 0 h 118"/>
                    <a:gd name="T8" fmla="*/ 1 w 67"/>
                    <a:gd name="T9" fmla="*/ 0 h 118"/>
                    <a:gd name="T10" fmla="*/ 1 w 67"/>
                    <a:gd name="T11" fmla="*/ 0 h 118"/>
                    <a:gd name="T12" fmla="*/ 1 w 67"/>
                    <a:gd name="T13" fmla="*/ 0 h 118"/>
                    <a:gd name="T14" fmla="*/ 1 w 67"/>
                    <a:gd name="T15" fmla="*/ 0 h 118"/>
                    <a:gd name="T16" fmla="*/ 1 w 67"/>
                    <a:gd name="T17" fmla="*/ 0 h 118"/>
                    <a:gd name="T18" fmla="*/ 1 w 67"/>
                    <a:gd name="T19" fmla="*/ 0 h 118"/>
                    <a:gd name="T20" fmla="*/ 1 w 67"/>
                    <a:gd name="T21" fmla="*/ 0 h 118"/>
                    <a:gd name="T22" fmla="*/ 1 w 67"/>
                    <a:gd name="T23" fmla="*/ 0 h 118"/>
                    <a:gd name="T24" fmla="*/ 1 w 67"/>
                    <a:gd name="T25" fmla="*/ 0 h 118"/>
                    <a:gd name="T26" fmla="*/ 1 w 67"/>
                    <a:gd name="T27" fmla="*/ 0 h 118"/>
                    <a:gd name="T28" fmla="*/ 1 w 67"/>
                    <a:gd name="T29" fmla="*/ 0 h 118"/>
                    <a:gd name="T30" fmla="*/ 1 w 67"/>
                    <a:gd name="T31" fmla="*/ 0 h 118"/>
                    <a:gd name="T32" fmla="*/ 1 w 67"/>
                    <a:gd name="T33" fmla="*/ 0 h 118"/>
                    <a:gd name="T34" fmla="*/ 1 w 67"/>
                    <a:gd name="T35" fmla="*/ 0 h 118"/>
                    <a:gd name="T36" fmla="*/ 1 w 67"/>
                    <a:gd name="T37" fmla="*/ 0 h 118"/>
                    <a:gd name="T38" fmla="*/ 1 w 67"/>
                    <a:gd name="T39" fmla="*/ 0 h 118"/>
                    <a:gd name="T40" fmla="*/ 1 w 67"/>
                    <a:gd name="T41" fmla="*/ 0 h 118"/>
                    <a:gd name="T42" fmla="*/ 0 w 67"/>
                    <a:gd name="T43" fmla="*/ 0 h 118"/>
                    <a:gd name="T44" fmla="*/ 0 w 67"/>
                    <a:gd name="T45" fmla="*/ 0 h 118"/>
                    <a:gd name="T46" fmla="*/ 1 w 67"/>
                    <a:gd name="T47" fmla="*/ 0 h 118"/>
                    <a:gd name="T48" fmla="*/ 1 w 67"/>
                    <a:gd name="T49" fmla="*/ 0 h 118"/>
                    <a:gd name="T50" fmla="*/ 1 w 67"/>
                    <a:gd name="T51" fmla="*/ 0 h 118"/>
                    <a:gd name="T52" fmla="*/ 1 w 67"/>
                    <a:gd name="T53" fmla="*/ 0 h 118"/>
                    <a:gd name="T54" fmla="*/ 1 w 67"/>
                    <a:gd name="T55" fmla="*/ 0 h 118"/>
                    <a:gd name="T56" fmla="*/ 1 w 67"/>
                    <a:gd name="T57" fmla="*/ 0 h 118"/>
                    <a:gd name="T58" fmla="*/ 1 w 67"/>
                    <a:gd name="T59" fmla="*/ 0 h 118"/>
                    <a:gd name="T60" fmla="*/ 1 w 67"/>
                    <a:gd name="T61" fmla="*/ 0 h 118"/>
                    <a:gd name="T62" fmla="*/ 1 w 67"/>
                    <a:gd name="T63" fmla="*/ 0 h 118"/>
                    <a:gd name="T64" fmla="*/ 1 w 67"/>
                    <a:gd name="T65" fmla="*/ 0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118"/>
                    <a:gd name="T101" fmla="*/ 67 w 67"/>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118">
                      <a:moveTo>
                        <a:pt x="39" y="64"/>
                      </a:moveTo>
                      <a:lnTo>
                        <a:pt x="43" y="71"/>
                      </a:lnTo>
                      <a:lnTo>
                        <a:pt x="48" y="80"/>
                      </a:lnTo>
                      <a:lnTo>
                        <a:pt x="51" y="87"/>
                      </a:lnTo>
                      <a:lnTo>
                        <a:pt x="55" y="95"/>
                      </a:lnTo>
                      <a:lnTo>
                        <a:pt x="58" y="100"/>
                      </a:lnTo>
                      <a:lnTo>
                        <a:pt x="62" y="106"/>
                      </a:lnTo>
                      <a:lnTo>
                        <a:pt x="64" y="111"/>
                      </a:lnTo>
                      <a:lnTo>
                        <a:pt x="65" y="114"/>
                      </a:lnTo>
                      <a:lnTo>
                        <a:pt x="67" y="116"/>
                      </a:lnTo>
                      <a:lnTo>
                        <a:pt x="62" y="118"/>
                      </a:lnTo>
                      <a:lnTo>
                        <a:pt x="57" y="118"/>
                      </a:lnTo>
                      <a:lnTo>
                        <a:pt x="53" y="118"/>
                      </a:lnTo>
                      <a:lnTo>
                        <a:pt x="48" y="118"/>
                      </a:lnTo>
                      <a:lnTo>
                        <a:pt x="45" y="116"/>
                      </a:lnTo>
                      <a:lnTo>
                        <a:pt x="41" y="116"/>
                      </a:lnTo>
                      <a:lnTo>
                        <a:pt x="39" y="116"/>
                      </a:lnTo>
                      <a:lnTo>
                        <a:pt x="38" y="114"/>
                      </a:lnTo>
                      <a:lnTo>
                        <a:pt x="36" y="114"/>
                      </a:lnTo>
                      <a:lnTo>
                        <a:pt x="34" y="113"/>
                      </a:lnTo>
                      <a:lnTo>
                        <a:pt x="32" y="106"/>
                      </a:lnTo>
                      <a:lnTo>
                        <a:pt x="29" y="97"/>
                      </a:lnTo>
                      <a:lnTo>
                        <a:pt x="26" y="90"/>
                      </a:lnTo>
                      <a:lnTo>
                        <a:pt x="22" y="81"/>
                      </a:lnTo>
                      <a:lnTo>
                        <a:pt x="20" y="75"/>
                      </a:lnTo>
                      <a:lnTo>
                        <a:pt x="17" y="66"/>
                      </a:lnTo>
                      <a:lnTo>
                        <a:pt x="15" y="57"/>
                      </a:lnTo>
                      <a:lnTo>
                        <a:pt x="12" y="49"/>
                      </a:lnTo>
                      <a:lnTo>
                        <a:pt x="10" y="40"/>
                      </a:lnTo>
                      <a:lnTo>
                        <a:pt x="8" y="31"/>
                      </a:lnTo>
                      <a:lnTo>
                        <a:pt x="7" y="28"/>
                      </a:lnTo>
                      <a:lnTo>
                        <a:pt x="7" y="24"/>
                      </a:lnTo>
                      <a:lnTo>
                        <a:pt x="5" y="23"/>
                      </a:lnTo>
                      <a:lnTo>
                        <a:pt x="5" y="19"/>
                      </a:lnTo>
                      <a:lnTo>
                        <a:pt x="3" y="16"/>
                      </a:lnTo>
                      <a:lnTo>
                        <a:pt x="3" y="12"/>
                      </a:lnTo>
                      <a:lnTo>
                        <a:pt x="1" y="11"/>
                      </a:lnTo>
                      <a:lnTo>
                        <a:pt x="1" y="7"/>
                      </a:lnTo>
                      <a:lnTo>
                        <a:pt x="0" y="4"/>
                      </a:lnTo>
                      <a:lnTo>
                        <a:pt x="0" y="0"/>
                      </a:lnTo>
                      <a:lnTo>
                        <a:pt x="1" y="0"/>
                      </a:lnTo>
                      <a:lnTo>
                        <a:pt x="3" y="0"/>
                      </a:lnTo>
                      <a:lnTo>
                        <a:pt x="7" y="0"/>
                      </a:lnTo>
                      <a:lnTo>
                        <a:pt x="10" y="0"/>
                      </a:lnTo>
                      <a:lnTo>
                        <a:pt x="13" y="0"/>
                      </a:lnTo>
                      <a:lnTo>
                        <a:pt x="19" y="2"/>
                      </a:lnTo>
                      <a:lnTo>
                        <a:pt x="24" y="2"/>
                      </a:lnTo>
                      <a:lnTo>
                        <a:pt x="31" y="2"/>
                      </a:lnTo>
                      <a:lnTo>
                        <a:pt x="38" y="2"/>
                      </a:lnTo>
                      <a:lnTo>
                        <a:pt x="38" y="4"/>
                      </a:lnTo>
                      <a:lnTo>
                        <a:pt x="36" y="7"/>
                      </a:lnTo>
                      <a:lnTo>
                        <a:pt x="34" y="11"/>
                      </a:lnTo>
                      <a:lnTo>
                        <a:pt x="34" y="16"/>
                      </a:lnTo>
                      <a:lnTo>
                        <a:pt x="32" y="23"/>
                      </a:lnTo>
                      <a:lnTo>
                        <a:pt x="32" y="31"/>
                      </a:lnTo>
                      <a:lnTo>
                        <a:pt x="32" y="38"/>
                      </a:lnTo>
                      <a:lnTo>
                        <a:pt x="32" y="47"/>
                      </a:lnTo>
                      <a:lnTo>
                        <a:pt x="36" y="56"/>
                      </a:lnTo>
                      <a:lnTo>
                        <a:pt x="39" y="64"/>
                      </a:lnTo>
                      <a:close/>
                    </a:path>
                  </a:pathLst>
                </a:custGeom>
                <a:solidFill>
                  <a:srgbClr val="B2A3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83" name="Freeform 70"/>
                <p:cNvSpPr>
                  <a:spLocks/>
                </p:cNvSpPr>
                <p:nvPr/>
              </p:nvSpPr>
              <p:spPr bwMode="auto">
                <a:xfrm>
                  <a:off x="2459" y="1894"/>
                  <a:ext cx="145" cy="48"/>
                </a:xfrm>
                <a:custGeom>
                  <a:avLst/>
                  <a:gdLst>
                    <a:gd name="T0" fmla="*/ 1 w 288"/>
                    <a:gd name="T1" fmla="*/ 0 h 96"/>
                    <a:gd name="T2" fmla="*/ 1 w 288"/>
                    <a:gd name="T3" fmla="*/ 1 h 96"/>
                    <a:gd name="T4" fmla="*/ 1 w 288"/>
                    <a:gd name="T5" fmla="*/ 1 h 96"/>
                    <a:gd name="T6" fmla="*/ 1 w 288"/>
                    <a:gd name="T7" fmla="*/ 1 h 96"/>
                    <a:gd name="T8" fmla="*/ 1 w 288"/>
                    <a:gd name="T9" fmla="*/ 1 h 96"/>
                    <a:gd name="T10" fmla="*/ 1 w 288"/>
                    <a:gd name="T11" fmla="*/ 1 h 96"/>
                    <a:gd name="T12" fmla="*/ 1 w 288"/>
                    <a:gd name="T13" fmla="*/ 1 h 96"/>
                    <a:gd name="T14" fmla="*/ 1 w 288"/>
                    <a:gd name="T15" fmla="*/ 1 h 96"/>
                    <a:gd name="T16" fmla="*/ 1 w 288"/>
                    <a:gd name="T17" fmla="*/ 1 h 96"/>
                    <a:gd name="T18" fmla="*/ 1 w 288"/>
                    <a:gd name="T19" fmla="*/ 1 h 96"/>
                    <a:gd name="T20" fmla="*/ 0 w 288"/>
                    <a:gd name="T21" fmla="*/ 1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96"/>
                    <a:gd name="T35" fmla="*/ 288 w 288"/>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96">
                      <a:moveTo>
                        <a:pt x="288" y="0"/>
                      </a:moveTo>
                      <a:lnTo>
                        <a:pt x="283" y="16"/>
                      </a:lnTo>
                      <a:lnTo>
                        <a:pt x="264" y="32"/>
                      </a:lnTo>
                      <a:lnTo>
                        <a:pt x="233" y="47"/>
                      </a:lnTo>
                      <a:lnTo>
                        <a:pt x="195" y="61"/>
                      </a:lnTo>
                      <a:lnTo>
                        <a:pt x="152" y="75"/>
                      </a:lnTo>
                      <a:lnTo>
                        <a:pt x="110" y="85"/>
                      </a:lnTo>
                      <a:lnTo>
                        <a:pt x="69" y="92"/>
                      </a:lnTo>
                      <a:lnTo>
                        <a:pt x="36" y="96"/>
                      </a:lnTo>
                      <a:lnTo>
                        <a:pt x="12" y="96"/>
                      </a:lnTo>
                      <a:lnTo>
                        <a:pt x="0" y="92"/>
                      </a:lnTo>
                    </a:path>
                  </a:pathLst>
                </a:custGeom>
                <a:noFill/>
                <a:ln w="3175">
                  <a:solidFill>
                    <a:srgbClr val="FFEAB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84" name="Freeform 71"/>
                <p:cNvSpPr>
                  <a:spLocks/>
                </p:cNvSpPr>
                <p:nvPr/>
              </p:nvSpPr>
              <p:spPr bwMode="auto">
                <a:xfrm>
                  <a:off x="2443" y="1870"/>
                  <a:ext cx="250" cy="497"/>
                </a:xfrm>
                <a:custGeom>
                  <a:avLst/>
                  <a:gdLst>
                    <a:gd name="T0" fmla="*/ 0 w 501"/>
                    <a:gd name="T1" fmla="*/ 1 h 994"/>
                    <a:gd name="T2" fmla="*/ 0 w 501"/>
                    <a:gd name="T3" fmla="*/ 1 h 994"/>
                    <a:gd name="T4" fmla="*/ 0 w 501"/>
                    <a:gd name="T5" fmla="*/ 1 h 994"/>
                    <a:gd name="T6" fmla="*/ 0 w 501"/>
                    <a:gd name="T7" fmla="*/ 0 h 994"/>
                    <a:gd name="T8" fmla="*/ 0 w 501"/>
                    <a:gd name="T9" fmla="*/ 1 h 994"/>
                    <a:gd name="T10" fmla="*/ 0 w 501"/>
                    <a:gd name="T11" fmla="*/ 1 h 994"/>
                    <a:gd name="T12" fmla="*/ 0 w 501"/>
                    <a:gd name="T13" fmla="*/ 1 h 994"/>
                    <a:gd name="T14" fmla="*/ 0 w 501"/>
                    <a:gd name="T15" fmla="*/ 1 h 994"/>
                    <a:gd name="T16" fmla="*/ 0 w 501"/>
                    <a:gd name="T17" fmla="*/ 1 h 994"/>
                    <a:gd name="T18" fmla="*/ 0 w 501"/>
                    <a:gd name="T19" fmla="*/ 1 h 994"/>
                    <a:gd name="T20" fmla="*/ 0 w 501"/>
                    <a:gd name="T21" fmla="*/ 1 h 994"/>
                    <a:gd name="T22" fmla="*/ 0 w 501"/>
                    <a:gd name="T23" fmla="*/ 1 h 994"/>
                    <a:gd name="T24" fmla="*/ 0 w 501"/>
                    <a:gd name="T25" fmla="*/ 1 h 994"/>
                    <a:gd name="T26" fmla="*/ 0 w 501"/>
                    <a:gd name="T27" fmla="*/ 1 h 994"/>
                    <a:gd name="T28" fmla="*/ 0 w 501"/>
                    <a:gd name="T29" fmla="*/ 1 h 994"/>
                    <a:gd name="T30" fmla="*/ 0 w 501"/>
                    <a:gd name="T31" fmla="*/ 1 h 994"/>
                    <a:gd name="T32" fmla="*/ 0 w 501"/>
                    <a:gd name="T33" fmla="*/ 1 h 994"/>
                    <a:gd name="T34" fmla="*/ 0 w 501"/>
                    <a:gd name="T35" fmla="*/ 1 h 994"/>
                    <a:gd name="T36" fmla="*/ 0 w 501"/>
                    <a:gd name="T37" fmla="*/ 1 h 994"/>
                    <a:gd name="T38" fmla="*/ 0 w 501"/>
                    <a:gd name="T39" fmla="*/ 1 h 994"/>
                    <a:gd name="T40" fmla="*/ 0 w 501"/>
                    <a:gd name="T41" fmla="*/ 1 h 994"/>
                    <a:gd name="T42" fmla="*/ 0 w 501"/>
                    <a:gd name="T43" fmla="*/ 1 h 994"/>
                    <a:gd name="T44" fmla="*/ 0 w 501"/>
                    <a:gd name="T45" fmla="*/ 1 h 994"/>
                    <a:gd name="T46" fmla="*/ 0 w 501"/>
                    <a:gd name="T47" fmla="*/ 1 h 994"/>
                    <a:gd name="T48" fmla="*/ 0 w 501"/>
                    <a:gd name="T49" fmla="*/ 1 h 994"/>
                    <a:gd name="T50" fmla="*/ 0 w 501"/>
                    <a:gd name="T51" fmla="*/ 1 h 994"/>
                    <a:gd name="T52" fmla="*/ 0 w 501"/>
                    <a:gd name="T53" fmla="*/ 1 h 994"/>
                    <a:gd name="T54" fmla="*/ 0 w 501"/>
                    <a:gd name="T55" fmla="*/ 1 h 994"/>
                    <a:gd name="T56" fmla="*/ 0 w 501"/>
                    <a:gd name="T57" fmla="*/ 1 h 994"/>
                    <a:gd name="T58" fmla="*/ 0 w 501"/>
                    <a:gd name="T59" fmla="*/ 1 h 994"/>
                    <a:gd name="T60" fmla="*/ 0 w 501"/>
                    <a:gd name="T61" fmla="*/ 1 h 994"/>
                    <a:gd name="T62" fmla="*/ 0 w 501"/>
                    <a:gd name="T63" fmla="*/ 1 h 994"/>
                    <a:gd name="T64" fmla="*/ 0 w 501"/>
                    <a:gd name="T65" fmla="*/ 1 h 994"/>
                    <a:gd name="T66" fmla="*/ 0 w 501"/>
                    <a:gd name="T67" fmla="*/ 1 h 994"/>
                    <a:gd name="T68" fmla="*/ 0 w 501"/>
                    <a:gd name="T69" fmla="*/ 1 h 994"/>
                    <a:gd name="T70" fmla="*/ 0 w 501"/>
                    <a:gd name="T71" fmla="*/ 1 h 994"/>
                    <a:gd name="T72" fmla="*/ 0 w 501"/>
                    <a:gd name="T73" fmla="*/ 1 h 994"/>
                    <a:gd name="T74" fmla="*/ 0 w 501"/>
                    <a:gd name="T75" fmla="*/ 1 h 994"/>
                    <a:gd name="T76" fmla="*/ 0 w 501"/>
                    <a:gd name="T77" fmla="*/ 1 h 994"/>
                    <a:gd name="T78" fmla="*/ 0 w 501"/>
                    <a:gd name="T79" fmla="*/ 1 h 994"/>
                    <a:gd name="T80" fmla="*/ 0 w 501"/>
                    <a:gd name="T81" fmla="*/ 1 h 994"/>
                    <a:gd name="T82" fmla="*/ 0 w 501"/>
                    <a:gd name="T83" fmla="*/ 1 h 994"/>
                    <a:gd name="T84" fmla="*/ 0 w 501"/>
                    <a:gd name="T85" fmla="*/ 1 h 994"/>
                    <a:gd name="T86" fmla="*/ 0 w 501"/>
                    <a:gd name="T87" fmla="*/ 1 h 994"/>
                    <a:gd name="T88" fmla="*/ 0 w 501"/>
                    <a:gd name="T89" fmla="*/ 1 h 994"/>
                    <a:gd name="T90" fmla="*/ 0 w 501"/>
                    <a:gd name="T91" fmla="*/ 1 h 994"/>
                    <a:gd name="T92" fmla="*/ 0 w 501"/>
                    <a:gd name="T93" fmla="*/ 1 h 994"/>
                    <a:gd name="T94" fmla="*/ 0 w 501"/>
                    <a:gd name="T95" fmla="*/ 1 h 9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1"/>
                    <a:gd name="T145" fmla="*/ 0 h 994"/>
                    <a:gd name="T146" fmla="*/ 501 w 501"/>
                    <a:gd name="T147" fmla="*/ 994 h 9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1" h="994">
                      <a:moveTo>
                        <a:pt x="0" y="26"/>
                      </a:moveTo>
                      <a:lnTo>
                        <a:pt x="5" y="28"/>
                      </a:lnTo>
                      <a:lnTo>
                        <a:pt x="20" y="28"/>
                      </a:lnTo>
                      <a:lnTo>
                        <a:pt x="45" y="29"/>
                      </a:lnTo>
                      <a:lnTo>
                        <a:pt x="74" y="31"/>
                      </a:lnTo>
                      <a:lnTo>
                        <a:pt x="110" y="33"/>
                      </a:lnTo>
                      <a:lnTo>
                        <a:pt x="150" y="31"/>
                      </a:lnTo>
                      <a:lnTo>
                        <a:pt x="191" y="28"/>
                      </a:lnTo>
                      <a:lnTo>
                        <a:pt x="231" y="23"/>
                      </a:lnTo>
                      <a:lnTo>
                        <a:pt x="271" y="12"/>
                      </a:lnTo>
                      <a:lnTo>
                        <a:pt x="309" y="0"/>
                      </a:lnTo>
                      <a:lnTo>
                        <a:pt x="309" y="2"/>
                      </a:lnTo>
                      <a:lnTo>
                        <a:pt x="309" y="4"/>
                      </a:lnTo>
                      <a:lnTo>
                        <a:pt x="311" y="7"/>
                      </a:lnTo>
                      <a:lnTo>
                        <a:pt x="312" y="12"/>
                      </a:lnTo>
                      <a:lnTo>
                        <a:pt x="314" y="17"/>
                      </a:lnTo>
                      <a:lnTo>
                        <a:pt x="316" y="26"/>
                      </a:lnTo>
                      <a:lnTo>
                        <a:pt x="318" y="36"/>
                      </a:lnTo>
                      <a:lnTo>
                        <a:pt x="321" y="48"/>
                      </a:lnTo>
                      <a:lnTo>
                        <a:pt x="323" y="61"/>
                      </a:lnTo>
                      <a:lnTo>
                        <a:pt x="325" y="71"/>
                      </a:lnTo>
                      <a:lnTo>
                        <a:pt x="326" y="80"/>
                      </a:lnTo>
                      <a:lnTo>
                        <a:pt x="326" y="87"/>
                      </a:lnTo>
                      <a:lnTo>
                        <a:pt x="326" y="90"/>
                      </a:lnTo>
                      <a:lnTo>
                        <a:pt x="326" y="93"/>
                      </a:lnTo>
                      <a:lnTo>
                        <a:pt x="325" y="97"/>
                      </a:lnTo>
                      <a:lnTo>
                        <a:pt x="325" y="99"/>
                      </a:lnTo>
                      <a:lnTo>
                        <a:pt x="325" y="100"/>
                      </a:lnTo>
                      <a:lnTo>
                        <a:pt x="325" y="104"/>
                      </a:lnTo>
                      <a:lnTo>
                        <a:pt x="326" y="111"/>
                      </a:lnTo>
                      <a:lnTo>
                        <a:pt x="326" y="119"/>
                      </a:lnTo>
                      <a:lnTo>
                        <a:pt x="330" y="128"/>
                      </a:lnTo>
                      <a:lnTo>
                        <a:pt x="333" y="138"/>
                      </a:lnTo>
                      <a:lnTo>
                        <a:pt x="337" y="149"/>
                      </a:lnTo>
                      <a:lnTo>
                        <a:pt x="342" y="159"/>
                      </a:lnTo>
                      <a:lnTo>
                        <a:pt x="349" y="169"/>
                      </a:lnTo>
                      <a:lnTo>
                        <a:pt x="357" y="178"/>
                      </a:lnTo>
                      <a:lnTo>
                        <a:pt x="375" y="190"/>
                      </a:lnTo>
                      <a:lnTo>
                        <a:pt x="392" y="201"/>
                      </a:lnTo>
                      <a:lnTo>
                        <a:pt x="411" y="213"/>
                      </a:lnTo>
                      <a:lnTo>
                        <a:pt x="428" y="225"/>
                      </a:lnTo>
                      <a:lnTo>
                        <a:pt x="447" y="237"/>
                      </a:lnTo>
                      <a:lnTo>
                        <a:pt x="463" y="249"/>
                      </a:lnTo>
                      <a:lnTo>
                        <a:pt x="478" y="263"/>
                      </a:lnTo>
                      <a:lnTo>
                        <a:pt x="489" y="278"/>
                      </a:lnTo>
                      <a:lnTo>
                        <a:pt x="497" y="294"/>
                      </a:lnTo>
                      <a:lnTo>
                        <a:pt x="501" y="313"/>
                      </a:lnTo>
                      <a:lnTo>
                        <a:pt x="501" y="337"/>
                      </a:lnTo>
                      <a:lnTo>
                        <a:pt x="497" y="373"/>
                      </a:lnTo>
                      <a:lnTo>
                        <a:pt x="490" y="418"/>
                      </a:lnTo>
                      <a:lnTo>
                        <a:pt x="482" y="472"/>
                      </a:lnTo>
                      <a:lnTo>
                        <a:pt x="470" y="531"/>
                      </a:lnTo>
                      <a:lnTo>
                        <a:pt x="456" y="593"/>
                      </a:lnTo>
                      <a:lnTo>
                        <a:pt x="440" y="655"/>
                      </a:lnTo>
                      <a:lnTo>
                        <a:pt x="423" y="717"/>
                      </a:lnTo>
                      <a:lnTo>
                        <a:pt x="404" y="776"/>
                      </a:lnTo>
                      <a:lnTo>
                        <a:pt x="383" y="830"/>
                      </a:lnTo>
                      <a:lnTo>
                        <a:pt x="366" y="868"/>
                      </a:lnTo>
                      <a:lnTo>
                        <a:pt x="347" y="900"/>
                      </a:lnTo>
                      <a:lnTo>
                        <a:pt x="330" y="926"/>
                      </a:lnTo>
                      <a:lnTo>
                        <a:pt x="312" y="947"/>
                      </a:lnTo>
                      <a:lnTo>
                        <a:pt x="297" y="963"/>
                      </a:lnTo>
                      <a:lnTo>
                        <a:pt x="281" y="975"/>
                      </a:lnTo>
                      <a:lnTo>
                        <a:pt x="269" y="983"/>
                      </a:lnTo>
                      <a:lnTo>
                        <a:pt x="261" y="989"/>
                      </a:lnTo>
                      <a:lnTo>
                        <a:pt x="254" y="990"/>
                      </a:lnTo>
                      <a:lnTo>
                        <a:pt x="252" y="992"/>
                      </a:lnTo>
                      <a:lnTo>
                        <a:pt x="249" y="992"/>
                      </a:lnTo>
                      <a:lnTo>
                        <a:pt x="245" y="994"/>
                      </a:lnTo>
                      <a:lnTo>
                        <a:pt x="240" y="994"/>
                      </a:lnTo>
                      <a:lnTo>
                        <a:pt x="235" y="992"/>
                      </a:lnTo>
                      <a:lnTo>
                        <a:pt x="228" y="992"/>
                      </a:lnTo>
                      <a:lnTo>
                        <a:pt x="219" y="989"/>
                      </a:lnTo>
                      <a:lnTo>
                        <a:pt x="212" y="983"/>
                      </a:lnTo>
                      <a:lnTo>
                        <a:pt x="202" y="976"/>
                      </a:lnTo>
                      <a:lnTo>
                        <a:pt x="193" y="968"/>
                      </a:lnTo>
                      <a:lnTo>
                        <a:pt x="190" y="963"/>
                      </a:lnTo>
                      <a:lnTo>
                        <a:pt x="185" y="956"/>
                      </a:lnTo>
                      <a:lnTo>
                        <a:pt x="179" y="949"/>
                      </a:lnTo>
                      <a:lnTo>
                        <a:pt x="174" y="942"/>
                      </a:lnTo>
                      <a:lnTo>
                        <a:pt x="169" y="933"/>
                      </a:lnTo>
                      <a:lnTo>
                        <a:pt x="166" y="923"/>
                      </a:lnTo>
                      <a:lnTo>
                        <a:pt x="160" y="914"/>
                      </a:lnTo>
                      <a:lnTo>
                        <a:pt x="157" y="904"/>
                      </a:lnTo>
                      <a:lnTo>
                        <a:pt x="155" y="894"/>
                      </a:lnTo>
                      <a:lnTo>
                        <a:pt x="153" y="883"/>
                      </a:lnTo>
                      <a:lnTo>
                        <a:pt x="152" y="880"/>
                      </a:lnTo>
                      <a:lnTo>
                        <a:pt x="147" y="874"/>
                      </a:lnTo>
                      <a:lnTo>
                        <a:pt x="140" y="864"/>
                      </a:lnTo>
                      <a:lnTo>
                        <a:pt x="133" y="850"/>
                      </a:lnTo>
                      <a:lnTo>
                        <a:pt x="122" y="836"/>
                      </a:lnTo>
                      <a:lnTo>
                        <a:pt x="112" y="821"/>
                      </a:lnTo>
                      <a:lnTo>
                        <a:pt x="103" y="804"/>
                      </a:lnTo>
                      <a:lnTo>
                        <a:pt x="95" y="788"/>
                      </a:lnTo>
                      <a:lnTo>
                        <a:pt x="86" y="773"/>
                      </a:lnTo>
                      <a:lnTo>
                        <a:pt x="81" y="759"/>
                      </a:lnTo>
                      <a:lnTo>
                        <a:pt x="77" y="747"/>
                      </a:lnTo>
                      <a:lnTo>
                        <a:pt x="76" y="733"/>
                      </a:lnTo>
                      <a:lnTo>
                        <a:pt x="72" y="716"/>
                      </a:lnTo>
                      <a:lnTo>
                        <a:pt x="69" y="698"/>
                      </a:lnTo>
                      <a:lnTo>
                        <a:pt x="65" y="679"/>
                      </a:lnTo>
                      <a:lnTo>
                        <a:pt x="62" y="660"/>
                      </a:lnTo>
                      <a:lnTo>
                        <a:pt x="60" y="641"/>
                      </a:lnTo>
                      <a:lnTo>
                        <a:pt x="58" y="626"/>
                      </a:lnTo>
                      <a:lnTo>
                        <a:pt x="57" y="610"/>
                      </a:lnTo>
                      <a:lnTo>
                        <a:pt x="57" y="600"/>
                      </a:lnTo>
                      <a:lnTo>
                        <a:pt x="57" y="582"/>
                      </a:lnTo>
                      <a:lnTo>
                        <a:pt x="60" y="551"/>
                      </a:lnTo>
                      <a:lnTo>
                        <a:pt x="64" y="510"/>
                      </a:lnTo>
                      <a:lnTo>
                        <a:pt x="67" y="461"/>
                      </a:lnTo>
                      <a:lnTo>
                        <a:pt x="71" y="410"/>
                      </a:lnTo>
                      <a:lnTo>
                        <a:pt x="74" y="358"/>
                      </a:lnTo>
                      <a:lnTo>
                        <a:pt x="76" y="309"/>
                      </a:lnTo>
                      <a:lnTo>
                        <a:pt x="76" y="266"/>
                      </a:lnTo>
                      <a:lnTo>
                        <a:pt x="72" y="233"/>
                      </a:lnTo>
                      <a:lnTo>
                        <a:pt x="67" y="214"/>
                      </a:lnTo>
                      <a:lnTo>
                        <a:pt x="60" y="202"/>
                      </a:lnTo>
                      <a:lnTo>
                        <a:pt x="52" y="188"/>
                      </a:lnTo>
                      <a:lnTo>
                        <a:pt x="43" y="171"/>
                      </a:lnTo>
                      <a:lnTo>
                        <a:pt x="34" y="154"/>
                      </a:lnTo>
                      <a:lnTo>
                        <a:pt x="26" y="135"/>
                      </a:lnTo>
                      <a:lnTo>
                        <a:pt x="17" y="114"/>
                      </a:lnTo>
                      <a:lnTo>
                        <a:pt x="10" y="93"/>
                      </a:lnTo>
                      <a:lnTo>
                        <a:pt x="5" y="71"/>
                      </a:lnTo>
                      <a:lnTo>
                        <a:pt x="0" y="48"/>
                      </a:lnTo>
                      <a:lnTo>
                        <a:pt x="0" y="26"/>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85" name="Freeform 72"/>
                <p:cNvSpPr>
                  <a:spLocks/>
                </p:cNvSpPr>
                <p:nvPr/>
              </p:nvSpPr>
              <p:spPr bwMode="auto">
                <a:xfrm>
                  <a:off x="2662" y="1075"/>
                  <a:ext cx="556" cy="1116"/>
                </a:xfrm>
                <a:custGeom>
                  <a:avLst/>
                  <a:gdLst>
                    <a:gd name="T0" fmla="*/ 1 w 1111"/>
                    <a:gd name="T1" fmla="*/ 0 h 2233"/>
                    <a:gd name="T2" fmla="*/ 1 w 1111"/>
                    <a:gd name="T3" fmla="*/ 0 h 2233"/>
                    <a:gd name="T4" fmla="*/ 1 w 1111"/>
                    <a:gd name="T5" fmla="*/ 0 h 2233"/>
                    <a:gd name="T6" fmla="*/ 1 w 1111"/>
                    <a:gd name="T7" fmla="*/ 0 h 2233"/>
                    <a:gd name="T8" fmla="*/ 1 w 1111"/>
                    <a:gd name="T9" fmla="*/ 0 h 2233"/>
                    <a:gd name="T10" fmla="*/ 1 w 1111"/>
                    <a:gd name="T11" fmla="*/ 0 h 2233"/>
                    <a:gd name="T12" fmla="*/ 1 w 1111"/>
                    <a:gd name="T13" fmla="*/ 0 h 2233"/>
                    <a:gd name="T14" fmla="*/ 1 w 1111"/>
                    <a:gd name="T15" fmla="*/ 0 h 2233"/>
                    <a:gd name="T16" fmla="*/ 1 w 1111"/>
                    <a:gd name="T17" fmla="*/ 0 h 2233"/>
                    <a:gd name="T18" fmla="*/ 1 w 1111"/>
                    <a:gd name="T19" fmla="*/ 0 h 2233"/>
                    <a:gd name="T20" fmla="*/ 1 w 1111"/>
                    <a:gd name="T21" fmla="*/ 0 h 2233"/>
                    <a:gd name="T22" fmla="*/ 1 w 1111"/>
                    <a:gd name="T23" fmla="*/ 0 h 2233"/>
                    <a:gd name="T24" fmla="*/ 1 w 1111"/>
                    <a:gd name="T25" fmla="*/ 0 h 2233"/>
                    <a:gd name="T26" fmla="*/ 1 w 1111"/>
                    <a:gd name="T27" fmla="*/ 0 h 2233"/>
                    <a:gd name="T28" fmla="*/ 1 w 1111"/>
                    <a:gd name="T29" fmla="*/ 0 h 2233"/>
                    <a:gd name="T30" fmla="*/ 1 w 1111"/>
                    <a:gd name="T31" fmla="*/ 0 h 2233"/>
                    <a:gd name="T32" fmla="*/ 1 w 1111"/>
                    <a:gd name="T33" fmla="*/ 0 h 2233"/>
                    <a:gd name="T34" fmla="*/ 1 w 1111"/>
                    <a:gd name="T35" fmla="*/ 0 h 2233"/>
                    <a:gd name="T36" fmla="*/ 1 w 1111"/>
                    <a:gd name="T37" fmla="*/ 0 h 2233"/>
                    <a:gd name="T38" fmla="*/ 1 w 1111"/>
                    <a:gd name="T39" fmla="*/ 0 h 2233"/>
                    <a:gd name="T40" fmla="*/ 1 w 1111"/>
                    <a:gd name="T41" fmla="*/ 0 h 2233"/>
                    <a:gd name="T42" fmla="*/ 1 w 1111"/>
                    <a:gd name="T43" fmla="*/ 0 h 2233"/>
                    <a:gd name="T44" fmla="*/ 1 w 1111"/>
                    <a:gd name="T45" fmla="*/ 0 h 2233"/>
                    <a:gd name="T46" fmla="*/ 1 w 1111"/>
                    <a:gd name="T47" fmla="*/ 0 h 2233"/>
                    <a:gd name="T48" fmla="*/ 1 w 1111"/>
                    <a:gd name="T49" fmla="*/ 0 h 2233"/>
                    <a:gd name="T50" fmla="*/ 1 w 1111"/>
                    <a:gd name="T51" fmla="*/ 0 h 2233"/>
                    <a:gd name="T52" fmla="*/ 1 w 1111"/>
                    <a:gd name="T53" fmla="*/ 0 h 2233"/>
                    <a:gd name="T54" fmla="*/ 1 w 1111"/>
                    <a:gd name="T55" fmla="*/ 0 h 2233"/>
                    <a:gd name="T56" fmla="*/ 1 w 1111"/>
                    <a:gd name="T57" fmla="*/ 0 h 2233"/>
                    <a:gd name="T58" fmla="*/ 1 w 1111"/>
                    <a:gd name="T59" fmla="*/ 0 h 2233"/>
                    <a:gd name="T60" fmla="*/ 1 w 1111"/>
                    <a:gd name="T61" fmla="*/ 0 h 2233"/>
                    <a:gd name="T62" fmla="*/ 1 w 1111"/>
                    <a:gd name="T63" fmla="*/ 0 h 2233"/>
                    <a:gd name="T64" fmla="*/ 1 w 1111"/>
                    <a:gd name="T65" fmla="*/ 0 h 2233"/>
                    <a:gd name="T66" fmla="*/ 1 w 1111"/>
                    <a:gd name="T67" fmla="*/ 0 h 2233"/>
                    <a:gd name="T68" fmla="*/ 1 w 1111"/>
                    <a:gd name="T69" fmla="*/ 0 h 2233"/>
                    <a:gd name="T70" fmla="*/ 1 w 1111"/>
                    <a:gd name="T71" fmla="*/ 0 h 2233"/>
                    <a:gd name="T72" fmla="*/ 1 w 1111"/>
                    <a:gd name="T73" fmla="*/ 0 h 2233"/>
                    <a:gd name="T74" fmla="*/ 1 w 1111"/>
                    <a:gd name="T75" fmla="*/ 0 h 2233"/>
                    <a:gd name="T76" fmla="*/ 1 w 1111"/>
                    <a:gd name="T77" fmla="*/ 0 h 2233"/>
                    <a:gd name="T78" fmla="*/ 1 w 1111"/>
                    <a:gd name="T79" fmla="*/ 0 h 2233"/>
                    <a:gd name="T80" fmla="*/ 1 w 1111"/>
                    <a:gd name="T81" fmla="*/ 0 h 2233"/>
                    <a:gd name="T82" fmla="*/ 1 w 1111"/>
                    <a:gd name="T83" fmla="*/ 0 h 2233"/>
                    <a:gd name="T84" fmla="*/ 1 w 1111"/>
                    <a:gd name="T85" fmla="*/ 0 h 2233"/>
                    <a:gd name="T86" fmla="*/ 1 w 1111"/>
                    <a:gd name="T87" fmla="*/ 0 h 2233"/>
                    <a:gd name="T88" fmla="*/ 1 w 1111"/>
                    <a:gd name="T89" fmla="*/ 0 h 2233"/>
                    <a:gd name="T90" fmla="*/ 1 w 1111"/>
                    <a:gd name="T91" fmla="*/ 0 h 2233"/>
                    <a:gd name="T92" fmla="*/ 1 w 1111"/>
                    <a:gd name="T93" fmla="*/ 0 h 2233"/>
                    <a:gd name="T94" fmla="*/ 1 w 1111"/>
                    <a:gd name="T95" fmla="*/ 0 h 2233"/>
                    <a:gd name="T96" fmla="*/ 1 w 1111"/>
                    <a:gd name="T97" fmla="*/ 0 h 2233"/>
                    <a:gd name="T98" fmla="*/ 1 w 1111"/>
                    <a:gd name="T99" fmla="*/ 0 h 2233"/>
                    <a:gd name="T100" fmla="*/ 1 w 1111"/>
                    <a:gd name="T101" fmla="*/ 0 h 2233"/>
                    <a:gd name="T102" fmla="*/ 1 w 1111"/>
                    <a:gd name="T103" fmla="*/ 0 h 2233"/>
                    <a:gd name="T104" fmla="*/ 1 w 1111"/>
                    <a:gd name="T105" fmla="*/ 0 h 2233"/>
                    <a:gd name="T106" fmla="*/ 1 w 1111"/>
                    <a:gd name="T107" fmla="*/ 0 h 2233"/>
                    <a:gd name="T108" fmla="*/ 1 w 1111"/>
                    <a:gd name="T109" fmla="*/ 0 h 22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1"/>
                    <a:gd name="T166" fmla="*/ 0 h 2233"/>
                    <a:gd name="T167" fmla="*/ 1111 w 1111"/>
                    <a:gd name="T168" fmla="*/ 2233 h 22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1" h="2233">
                      <a:moveTo>
                        <a:pt x="1111" y="107"/>
                      </a:moveTo>
                      <a:lnTo>
                        <a:pt x="1107" y="126"/>
                      </a:lnTo>
                      <a:lnTo>
                        <a:pt x="1097" y="178"/>
                      </a:lnTo>
                      <a:lnTo>
                        <a:pt x="1081" y="254"/>
                      </a:lnTo>
                      <a:lnTo>
                        <a:pt x="1064" y="348"/>
                      </a:lnTo>
                      <a:lnTo>
                        <a:pt x="1047" y="453"/>
                      </a:lnTo>
                      <a:lnTo>
                        <a:pt x="1029" y="560"/>
                      </a:lnTo>
                      <a:lnTo>
                        <a:pt x="1014" y="664"/>
                      </a:lnTo>
                      <a:lnTo>
                        <a:pt x="1003" y="757"/>
                      </a:lnTo>
                      <a:lnTo>
                        <a:pt x="1000" y="830"/>
                      </a:lnTo>
                      <a:lnTo>
                        <a:pt x="1005" y="878"/>
                      </a:lnTo>
                      <a:lnTo>
                        <a:pt x="1009" y="913"/>
                      </a:lnTo>
                      <a:lnTo>
                        <a:pt x="1005" y="951"/>
                      </a:lnTo>
                      <a:lnTo>
                        <a:pt x="995" y="994"/>
                      </a:lnTo>
                      <a:lnTo>
                        <a:pt x="979" y="1039"/>
                      </a:lnTo>
                      <a:lnTo>
                        <a:pt x="962" y="1082"/>
                      </a:lnTo>
                      <a:lnTo>
                        <a:pt x="941" y="1125"/>
                      </a:lnTo>
                      <a:lnTo>
                        <a:pt x="922" y="1167"/>
                      </a:lnTo>
                      <a:lnTo>
                        <a:pt x="905" y="1203"/>
                      </a:lnTo>
                      <a:lnTo>
                        <a:pt x="893" y="1232"/>
                      </a:lnTo>
                      <a:lnTo>
                        <a:pt x="884" y="1255"/>
                      </a:lnTo>
                      <a:lnTo>
                        <a:pt x="876" y="1277"/>
                      </a:lnTo>
                      <a:lnTo>
                        <a:pt x="858" y="1308"/>
                      </a:lnTo>
                      <a:lnTo>
                        <a:pt x="836" y="1346"/>
                      </a:lnTo>
                      <a:lnTo>
                        <a:pt x="810" y="1390"/>
                      </a:lnTo>
                      <a:lnTo>
                        <a:pt x="779" y="1438"/>
                      </a:lnTo>
                      <a:lnTo>
                        <a:pt x="746" y="1488"/>
                      </a:lnTo>
                      <a:lnTo>
                        <a:pt x="713" y="1540"/>
                      </a:lnTo>
                      <a:lnTo>
                        <a:pt x="682" y="1592"/>
                      </a:lnTo>
                      <a:lnTo>
                        <a:pt x="653" y="1642"/>
                      </a:lnTo>
                      <a:lnTo>
                        <a:pt x="629" y="1689"/>
                      </a:lnTo>
                      <a:lnTo>
                        <a:pt x="601" y="1739"/>
                      </a:lnTo>
                      <a:lnTo>
                        <a:pt x="565" y="1796"/>
                      </a:lnTo>
                      <a:lnTo>
                        <a:pt x="521" y="1856"/>
                      </a:lnTo>
                      <a:lnTo>
                        <a:pt x="476" y="1920"/>
                      </a:lnTo>
                      <a:lnTo>
                        <a:pt x="428" y="1984"/>
                      </a:lnTo>
                      <a:lnTo>
                        <a:pt x="381" y="2045"/>
                      </a:lnTo>
                      <a:lnTo>
                        <a:pt x="338" y="2102"/>
                      </a:lnTo>
                      <a:lnTo>
                        <a:pt x="300" y="2150"/>
                      </a:lnTo>
                      <a:lnTo>
                        <a:pt x="271" y="2186"/>
                      </a:lnTo>
                      <a:lnTo>
                        <a:pt x="250" y="2212"/>
                      </a:lnTo>
                      <a:lnTo>
                        <a:pt x="243" y="2221"/>
                      </a:lnTo>
                      <a:lnTo>
                        <a:pt x="233" y="2228"/>
                      </a:lnTo>
                      <a:lnTo>
                        <a:pt x="221" y="2231"/>
                      </a:lnTo>
                      <a:lnTo>
                        <a:pt x="207" y="2233"/>
                      </a:lnTo>
                      <a:lnTo>
                        <a:pt x="191" y="2231"/>
                      </a:lnTo>
                      <a:lnTo>
                        <a:pt x="176" y="2228"/>
                      </a:lnTo>
                      <a:lnTo>
                        <a:pt x="157" y="2223"/>
                      </a:lnTo>
                      <a:lnTo>
                        <a:pt x="138" y="2216"/>
                      </a:lnTo>
                      <a:lnTo>
                        <a:pt x="117" y="2207"/>
                      </a:lnTo>
                      <a:lnTo>
                        <a:pt x="95" y="2195"/>
                      </a:lnTo>
                      <a:lnTo>
                        <a:pt x="76" y="2183"/>
                      </a:lnTo>
                      <a:lnTo>
                        <a:pt x="57" y="2171"/>
                      </a:lnTo>
                      <a:lnTo>
                        <a:pt x="39" y="2157"/>
                      </a:lnTo>
                      <a:lnTo>
                        <a:pt x="24" y="2141"/>
                      </a:lnTo>
                      <a:lnTo>
                        <a:pt x="12" y="2122"/>
                      </a:lnTo>
                      <a:lnTo>
                        <a:pt x="3" y="2100"/>
                      </a:lnTo>
                      <a:lnTo>
                        <a:pt x="0" y="2074"/>
                      </a:lnTo>
                      <a:lnTo>
                        <a:pt x="1" y="2043"/>
                      </a:lnTo>
                      <a:lnTo>
                        <a:pt x="10" y="2007"/>
                      </a:lnTo>
                      <a:lnTo>
                        <a:pt x="24" y="1963"/>
                      </a:lnTo>
                      <a:lnTo>
                        <a:pt x="64" y="1868"/>
                      </a:lnTo>
                      <a:lnTo>
                        <a:pt x="98" y="1784"/>
                      </a:lnTo>
                      <a:lnTo>
                        <a:pt x="131" y="1706"/>
                      </a:lnTo>
                      <a:lnTo>
                        <a:pt x="159" y="1637"/>
                      </a:lnTo>
                      <a:lnTo>
                        <a:pt x="183" y="1573"/>
                      </a:lnTo>
                      <a:lnTo>
                        <a:pt x="203" y="1516"/>
                      </a:lnTo>
                      <a:lnTo>
                        <a:pt x="221" y="1464"/>
                      </a:lnTo>
                      <a:lnTo>
                        <a:pt x="235" y="1416"/>
                      </a:lnTo>
                      <a:lnTo>
                        <a:pt x="245" y="1372"/>
                      </a:lnTo>
                      <a:lnTo>
                        <a:pt x="250" y="1329"/>
                      </a:lnTo>
                      <a:lnTo>
                        <a:pt x="257" y="1289"/>
                      </a:lnTo>
                      <a:lnTo>
                        <a:pt x="266" y="1246"/>
                      </a:lnTo>
                      <a:lnTo>
                        <a:pt x="278" y="1205"/>
                      </a:lnTo>
                      <a:lnTo>
                        <a:pt x="292" y="1163"/>
                      </a:lnTo>
                      <a:lnTo>
                        <a:pt x="307" y="1122"/>
                      </a:lnTo>
                      <a:lnTo>
                        <a:pt x="323" y="1082"/>
                      </a:lnTo>
                      <a:lnTo>
                        <a:pt x="338" y="1042"/>
                      </a:lnTo>
                      <a:lnTo>
                        <a:pt x="356" y="1004"/>
                      </a:lnTo>
                      <a:lnTo>
                        <a:pt x="371" y="970"/>
                      </a:lnTo>
                      <a:lnTo>
                        <a:pt x="385" y="937"/>
                      </a:lnTo>
                      <a:lnTo>
                        <a:pt x="397" y="890"/>
                      </a:lnTo>
                      <a:lnTo>
                        <a:pt x="406" y="818"/>
                      </a:lnTo>
                      <a:lnTo>
                        <a:pt x="413" y="724"/>
                      </a:lnTo>
                      <a:lnTo>
                        <a:pt x="419" y="617"/>
                      </a:lnTo>
                      <a:lnTo>
                        <a:pt x="426" y="501"/>
                      </a:lnTo>
                      <a:lnTo>
                        <a:pt x="433" y="384"/>
                      </a:lnTo>
                      <a:lnTo>
                        <a:pt x="442" y="272"/>
                      </a:lnTo>
                      <a:lnTo>
                        <a:pt x="454" y="166"/>
                      </a:lnTo>
                      <a:lnTo>
                        <a:pt x="470" y="78"/>
                      </a:lnTo>
                      <a:lnTo>
                        <a:pt x="489" y="11"/>
                      </a:lnTo>
                      <a:lnTo>
                        <a:pt x="511" y="0"/>
                      </a:lnTo>
                      <a:lnTo>
                        <a:pt x="563" y="0"/>
                      </a:lnTo>
                      <a:lnTo>
                        <a:pt x="632" y="9"/>
                      </a:lnTo>
                      <a:lnTo>
                        <a:pt x="717" y="23"/>
                      </a:lnTo>
                      <a:lnTo>
                        <a:pt x="806" y="40"/>
                      </a:lnTo>
                      <a:lnTo>
                        <a:pt x="896" y="59"/>
                      </a:lnTo>
                      <a:lnTo>
                        <a:pt x="979" y="76"/>
                      </a:lnTo>
                      <a:lnTo>
                        <a:pt x="1047" y="94"/>
                      </a:lnTo>
                      <a:lnTo>
                        <a:pt x="1093" y="104"/>
                      </a:lnTo>
                      <a:lnTo>
                        <a:pt x="1111" y="107"/>
                      </a:lnTo>
                      <a:close/>
                    </a:path>
                  </a:pathLst>
                </a:custGeom>
                <a:solidFill>
                  <a:srgbClr val="FF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86" name="Freeform 73"/>
                <p:cNvSpPr>
                  <a:spLocks/>
                </p:cNvSpPr>
                <p:nvPr/>
              </p:nvSpPr>
              <p:spPr bwMode="auto">
                <a:xfrm>
                  <a:off x="3093" y="1134"/>
                  <a:ext cx="123" cy="385"/>
                </a:xfrm>
                <a:custGeom>
                  <a:avLst/>
                  <a:gdLst>
                    <a:gd name="T0" fmla="*/ 0 w 247"/>
                    <a:gd name="T1" fmla="*/ 0 h 771"/>
                    <a:gd name="T2" fmla="*/ 0 w 247"/>
                    <a:gd name="T3" fmla="*/ 0 h 771"/>
                    <a:gd name="T4" fmla="*/ 0 w 247"/>
                    <a:gd name="T5" fmla="*/ 0 h 771"/>
                    <a:gd name="T6" fmla="*/ 0 w 247"/>
                    <a:gd name="T7" fmla="*/ 0 h 771"/>
                    <a:gd name="T8" fmla="*/ 0 w 247"/>
                    <a:gd name="T9" fmla="*/ 0 h 771"/>
                    <a:gd name="T10" fmla="*/ 0 w 247"/>
                    <a:gd name="T11" fmla="*/ 0 h 771"/>
                    <a:gd name="T12" fmla="*/ 0 w 247"/>
                    <a:gd name="T13" fmla="*/ 0 h 771"/>
                    <a:gd name="T14" fmla="*/ 0 w 247"/>
                    <a:gd name="T15" fmla="*/ 0 h 771"/>
                    <a:gd name="T16" fmla="*/ 0 w 247"/>
                    <a:gd name="T17" fmla="*/ 0 h 771"/>
                    <a:gd name="T18" fmla="*/ 0 w 247"/>
                    <a:gd name="T19" fmla="*/ 0 h 771"/>
                    <a:gd name="T20" fmla="*/ 0 w 247"/>
                    <a:gd name="T21" fmla="*/ 0 h 771"/>
                    <a:gd name="T22" fmla="*/ 0 w 247"/>
                    <a:gd name="T23" fmla="*/ 0 h 771"/>
                    <a:gd name="T24" fmla="*/ 0 w 247"/>
                    <a:gd name="T25" fmla="*/ 0 h 771"/>
                    <a:gd name="T26" fmla="*/ 0 w 247"/>
                    <a:gd name="T27" fmla="*/ 0 h 771"/>
                    <a:gd name="T28" fmla="*/ 0 w 247"/>
                    <a:gd name="T29" fmla="*/ 0 h 771"/>
                    <a:gd name="T30" fmla="*/ 0 w 247"/>
                    <a:gd name="T31" fmla="*/ 0 h 771"/>
                    <a:gd name="T32" fmla="*/ 0 w 247"/>
                    <a:gd name="T33" fmla="*/ 0 h 771"/>
                    <a:gd name="T34" fmla="*/ 0 w 247"/>
                    <a:gd name="T35" fmla="*/ 0 h 771"/>
                    <a:gd name="T36" fmla="*/ 0 w 247"/>
                    <a:gd name="T37" fmla="*/ 0 h 771"/>
                    <a:gd name="T38" fmla="*/ 0 w 247"/>
                    <a:gd name="T39" fmla="*/ 0 h 771"/>
                    <a:gd name="T40" fmla="*/ 0 w 247"/>
                    <a:gd name="T41" fmla="*/ 0 h 771"/>
                    <a:gd name="T42" fmla="*/ 0 w 247"/>
                    <a:gd name="T43" fmla="*/ 0 h 771"/>
                    <a:gd name="T44" fmla="*/ 0 w 247"/>
                    <a:gd name="T45" fmla="*/ 0 h 771"/>
                    <a:gd name="T46" fmla="*/ 0 w 247"/>
                    <a:gd name="T47" fmla="*/ 0 h 771"/>
                    <a:gd name="T48" fmla="*/ 0 w 247"/>
                    <a:gd name="T49" fmla="*/ 0 h 771"/>
                    <a:gd name="T50" fmla="*/ 0 w 247"/>
                    <a:gd name="T51" fmla="*/ 0 h 771"/>
                    <a:gd name="T52" fmla="*/ 0 w 247"/>
                    <a:gd name="T53" fmla="*/ 0 h 771"/>
                    <a:gd name="T54" fmla="*/ 0 w 247"/>
                    <a:gd name="T55" fmla="*/ 0 h 771"/>
                    <a:gd name="T56" fmla="*/ 0 w 247"/>
                    <a:gd name="T57" fmla="*/ 0 h 771"/>
                    <a:gd name="T58" fmla="*/ 0 w 247"/>
                    <a:gd name="T59" fmla="*/ 0 h 771"/>
                    <a:gd name="T60" fmla="*/ 0 w 247"/>
                    <a:gd name="T61" fmla="*/ 0 h 771"/>
                    <a:gd name="T62" fmla="*/ 0 w 247"/>
                    <a:gd name="T63" fmla="*/ 0 h 771"/>
                    <a:gd name="T64" fmla="*/ 0 w 247"/>
                    <a:gd name="T65" fmla="*/ 0 h 771"/>
                    <a:gd name="T66" fmla="*/ 0 w 247"/>
                    <a:gd name="T67" fmla="*/ 0 h 771"/>
                    <a:gd name="T68" fmla="*/ 0 w 247"/>
                    <a:gd name="T69" fmla="*/ 0 h 771"/>
                    <a:gd name="T70" fmla="*/ 0 w 247"/>
                    <a:gd name="T71" fmla="*/ 0 h 771"/>
                    <a:gd name="T72" fmla="*/ 0 w 247"/>
                    <a:gd name="T73" fmla="*/ 0 h 771"/>
                    <a:gd name="T74" fmla="*/ 0 w 247"/>
                    <a:gd name="T75" fmla="*/ 0 h 771"/>
                    <a:gd name="T76" fmla="*/ 0 w 247"/>
                    <a:gd name="T77" fmla="*/ 0 h 771"/>
                    <a:gd name="T78" fmla="*/ 0 w 247"/>
                    <a:gd name="T79" fmla="*/ 0 h 771"/>
                    <a:gd name="T80" fmla="*/ 0 w 247"/>
                    <a:gd name="T81" fmla="*/ 0 h 771"/>
                    <a:gd name="T82" fmla="*/ 0 w 247"/>
                    <a:gd name="T83" fmla="*/ 0 h 771"/>
                    <a:gd name="T84" fmla="*/ 0 w 247"/>
                    <a:gd name="T85" fmla="*/ 0 h 771"/>
                    <a:gd name="T86" fmla="*/ 0 w 247"/>
                    <a:gd name="T87" fmla="*/ 0 h 771"/>
                    <a:gd name="T88" fmla="*/ 0 w 247"/>
                    <a:gd name="T89" fmla="*/ 0 h 771"/>
                    <a:gd name="T90" fmla="*/ 0 w 247"/>
                    <a:gd name="T91" fmla="*/ 0 h 771"/>
                    <a:gd name="T92" fmla="*/ 0 w 247"/>
                    <a:gd name="T93" fmla="*/ 0 h 771"/>
                    <a:gd name="T94" fmla="*/ 0 w 247"/>
                    <a:gd name="T95" fmla="*/ 0 h 771"/>
                    <a:gd name="T96" fmla="*/ 0 w 247"/>
                    <a:gd name="T97" fmla="*/ 0 h 771"/>
                    <a:gd name="T98" fmla="*/ 0 w 247"/>
                    <a:gd name="T99" fmla="*/ 0 h 771"/>
                    <a:gd name="T100" fmla="*/ 0 w 247"/>
                    <a:gd name="T101" fmla="*/ 0 h 771"/>
                    <a:gd name="T102" fmla="*/ 0 w 247"/>
                    <a:gd name="T103" fmla="*/ 0 h 771"/>
                    <a:gd name="T104" fmla="*/ 0 w 247"/>
                    <a:gd name="T105" fmla="*/ 0 h 771"/>
                    <a:gd name="T106" fmla="*/ 0 w 247"/>
                    <a:gd name="T107" fmla="*/ 0 h 771"/>
                    <a:gd name="T108" fmla="*/ 0 w 247"/>
                    <a:gd name="T109" fmla="*/ 0 h 771"/>
                    <a:gd name="T110" fmla="*/ 0 w 247"/>
                    <a:gd name="T111" fmla="*/ 0 h 7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771"/>
                    <a:gd name="T170" fmla="*/ 247 w 247"/>
                    <a:gd name="T171" fmla="*/ 771 h 7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771">
                      <a:moveTo>
                        <a:pt x="102" y="601"/>
                      </a:moveTo>
                      <a:lnTo>
                        <a:pt x="99" y="598"/>
                      </a:lnTo>
                      <a:lnTo>
                        <a:pt x="92" y="596"/>
                      </a:lnTo>
                      <a:lnTo>
                        <a:pt x="83" y="598"/>
                      </a:lnTo>
                      <a:lnTo>
                        <a:pt x="74" y="599"/>
                      </a:lnTo>
                      <a:lnTo>
                        <a:pt x="64" y="606"/>
                      </a:lnTo>
                      <a:lnTo>
                        <a:pt x="54" y="615"/>
                      </a:lnTo>
                      <a:lnTo>
                        <a:pt x="43" y="629"/>
                      </a:lnTo>
                      <a:lnTo>
                        <a:pt x="35" y="646"/>
                      </a:lnTo>
                      <a:lnTo>
                        <a:pt x="26" y="669"/>
                      </a:lnTo>
                      <a:lnTo>
                        <a:pt x="19" y="698"/>
                      </a:lnTo>
                      <a:lnTo>
                        <a:pt x="4" y="669"/>
                      </a:lnTo>
                      <a:lnTo>
                        <a:pt x="0" y="637"/>
                      </a:lnTo>
                      <a:lnTo>
                        <a:pt x="4" y="601"/>
                      </a:lnTo>
                      <a:lnTo>
                        <a:pt x="16" y="563"/>
                      </a:lnTo>
                      <a:lnTo>
                        <a:pt x="31" y="523"/>
                      </a:lnTo>
                      <a:lnTo>
                        <a:pt x="48" y="480"/>
                      </a:lnTo>
                      <a:lnTo>
                        <a:pt x="67" y="434"/>
                      </a:lnTo>
                      <a:lnTo>
                        <a:pt x="86" y="387"/>
                      </a:lnTo>
                      <a:lnTo>
                        <a:pt x="102" y="340"/>
                      </a:lnTo>
                      <a:lnTo>
                        <a:pt x="112" y="292"/>
                      </a:lnTo>
                      <a:lnTo>
                        <a:pt x="123" y="233"/>
                      </a:lnTo>
                      <a:lnTo>
                        <a:pt x="138" y="181"/>
                      </a:lnTo>
                      <a:lnTo>
                        <a:pt x="154" y="136"/>
                      </a:lnTo>
                      <a:lnTo>
                        <a:pt x="173" y="97"/>
                      </a:lnTo>
                      <a:lnTo>
                        <a:pt x="190" y="64"/>
                      </a:lnTo>
                      <a:lnTo>
                        <a:pt x="207" y="38"/>
                      </a:lnTo>
                      <a:lnTo>
                        <a:pt x="223" y="17"/>
                      </a:lnTo>
                      <a:lnTo>
                        <a:pt x="235" y="5"/>
                      </a:lnTo>
                      <a:lnTo>
                        <a:pt x="244" y="0"/>
                      </a:lnTo>
                      <a:lnTo>
                        <a:pt x="247" y="2"/>
                      </a:lnTo>
                      <a:lnTo>
                        <a:pt x="244" y="21"/>
                      </a:lnTo>
                      <a:lnTo>
                        <a:pt x="233" y="71"/>
                      </a:lnTo>
                      <a:lnTo>
                        <a:pt x="218" y="148"/>
                      </a:lnTo>
                      <a:lnTo>
                        <a:pt x="200" y="242"/>
                      </a:lnTo>
                      <a:lnTo>
                        <a:pt x="183" y="347"/>
                      </a:lnTo>
                      <a:lnTo>
                        <a:pt x="166" y="454"/>
                      </a:lnTo>
                      <a:lnTo>
                        <a:pt x="150" y="558"/>
                      </a:lnTo>
                      <a:lnTo>
                        <a:pt x="140" y="650"/>
                      </a:lnTo>
                      <a:lnTo>
                        <a:pt x="137" y="724"/>
                      </a:lnTo>
                      <a:lnTo>
                        <a:pt x="142" y="771"/>
                      </a:lnTo>
                      <a:lnTo>
                        <a:pt x="142" y="767"/>
                      </a:lnTo>
                      <a:lnTo>
                        <a:pt x="142" y="758"/>
                      </a:lnTo>
                      <a:lnTo>
                        <a:pt x="142" y="746"/>
                      </a:lnTo>
                      <a:lnTo>
                        <a:pt x="142" y="729"/>
                      </a:lnTo>
                      <a:lnTo>
                        <a:pt x="140" y="708"/>
                      </a:lnTo>
                      <a:lnTo>
                        <a:pt x="137" y="688"/>
                      </a:lnTo>
                      <a:lnTo>
                        <a:pt x="131" y="665"/>
                      </a:lnTo>
                      <a:lnTo>
                        <a:pt x="124" y="643"/>
                      </a:lnTo>
                      <a:lnTo>
                        <a:pt x="114" y="622"/>
                      </a:lnTo>
                      <a:lnTo>
                        <a:pt x="102" y="601"/>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87" name="Freeform 74"/>
                <p:cNvSpPr>
                  <a:spLocks/>
                </p:cNvSpPr>
                <p:nvPr/>
              </p:nvSpPr>
              <p:spPr bwMode="auto">
                <a:xfrm>
                  <a:off x="2775" y="1514"/>
                  <a:ext cx="392" cy="674"/>
                </a:xfrm>
                <a:custGeom>
                  <a:avLst/>
                  <a:gdLst>
                    <a:gd name="T0" fmla="*/ 1 w 783"/>
                    <a:gd name="T1" fmla="*/ 1 h 1348"/>
                    <a:gd name="T2" fmla="*/ 1 w 783"/>
                    <a:gd name="T3" fmla="*/ 1 h 1348"/>
                    <a:gd name="T4" fmla="*/ 1 w 783"/>
                    <a:gd name="T5" fmla="*/ 1 h 1348"/>
                    <a:gd name="T6" fmla="*/ 1 w 783"/>
                    <a:gd name="T7" fmla="*/ 1 h 1348"/>
                    <a:gd name="T8" fmla="*/ 1 w 783"/>
                    <a:gd name="T9" fmla="*/ 1 h 1348"/>
                    <a:gd name="T10" fmla="*/ 1 w 783"/>
                    <a:gd name="T11" fmla="*/ 1 h 1348"/>
                    <a:gd name="T12" fmla="*/ 1 w 783"/>
                    <a:gd name="T13" fmla="*/ 1 h 1348"/>
                    <a:gd name="T14" fmla="*/ 1 w 783"/>
                    <a:gd name="T15" fmla="*/ 1 h 1348"/>
                    <a:gd name="T16" fmla="*/ 1 w 783"/>
                    <a:gd name="T17" fmla="*/ 1 h 1348"/>
                    <a:gd name="T18" fmla="*/ 1 w 783"/>
                    <a:gd name="T19" fmla="*/ 1 h 1348"/>
                    <a:gd name="T20" fmla="*/ 1 w 783"/>
                    <a:gd name="T21" fmla="*/ 0 h 1348"/>
                    <a:gd name="T22" fmla="*/ 1 w 783"/>
                    <a:gd name="T23" fmla="*/ 0 h 1348"/>
                    <a:gd name="T24" fmla="*/ 1 w 783"/>
                    <a:gd name="T25" fmla="*/ 1 h 1348"/>
                    <a:gd name="T26" fmla="*/ 1 w 783"/>
                    <a:gd name="T27" fmla="*/ 1 h 1348"/>
                    <a:gd name="T28" fmla="*/ 1 w 783"/>
                    <a:gd name="T29" fmla="*/ 1 h 1348"/>
                    <a:gd name="T30" fmla="*/ 1 w 783"/>
                    <a:gd name="T31" fmla="*/ 1 h 1348"/>
                    <a:gd name="T32" fmla="*/ 1 w 783"/>
                    <a:gd name="T33" fmla="*/ 1 h 1348"/>
                    <a:gd name="T34" fmla="*/ 1 w 783"/>
                    <a:gd name="T35" fmla="*/ 1 h 1348"/>
                    <a:gd name="T36" fmla="*/ 1 w 783"/>
                    <a:gd name="T37" fmla="*/ 1 h 1348"/>
                    <a:gd name="T38" fmla="*/ 1 w 783"/>
                    <a:gd name="T39" fmla="*/ 1 h 1348"/>
                    <a:gd name="T40" fmla="*/ 1 w 783"/>
                    <a:gd name="T41" fmla="*/ 1 h 1348"/>
                    <a:gd name="T42" fmla="*/ 1 w 783"/>
                    <a:gd name="T43" fmla="*/ 1 h 1348"/>
                    <a:gd name="T44" fmla="*/ 1 w 783"/>
                    <a:gd name="T45" fmla="*/ 1 h 1348"/>
                    <a:gd name="T46" fmla="*/ 1 w 783"/>
                    <a:gd name="T47" fmla="*/ 1 h 1348"/>
                    <a:gd name="T48" fmla="*/ 1 w 783"/>
                    <a:gd name="T49" fmla="*/ 1 h 1348"/>
                    <a:gd name="T50" fmla="*/ 1 w 783"/>
                    <a:gd name="T51" fmla="*/ 1 h 1348"/>
                    <a:gd name="T52" fmla="*/ 1 w 783"/>
                    <a:gd name="T53" fmla="*/ 1 h 1348"/>
                    <a:gd name="T54" fmla="*/ 1 w 783"/>
                    <a:gd name="T55" fmla="*/ 1 h 1348"/>
                    <a:gd name="T56" fmla="*/ 1 w 783"/>
                    <a:gd name="T57" fmla="*/ 1 h 1348"/>
                    <a:gd name="T58" fmla="*/ 1 w 783"/>
                    <a:gd name="T59" fmla="*/ 1 h 1348"/>
                    <a:gd name="T60" fmla="*/ 1 w 783"/>
                    <a:gd name="T61" fmla="*/ 1 h 1348"/>
                    <a:gd name="T62" fmla="*/ 1 w 783"/>
                    <a:gd name="T63" fmla="*/ 1 h 1348"/>
                    <a:gd name="T64" fmla="*/ 1 w 783"/>
                    <a:gd name="T65" fmla="*/ 1 h 1348"/>
                    <a:gd name="T66" fmla="*/ 1 w 783"/>
                    <a:gd name="T67" fmla="*/ 1 h 1348"/>
                    <a:gd name="T68" fmla="*/ 1 w 783"/>
                    <a:gd name="T69" fmla="*/ 1 h 1348"/>
                    <a:gd name="T70" fmla="*/ 1 w 783"/>
                    <a:gd name="T71" fmla="*/ 1 h 1348"/>
                    <a:gd name="T72" fmla="*/ 1 w 783"/>
                    <a:gd name="T73" fmla="*/ 1 h 1348"/>
                    <a:gd name="T74" fmla="*/ 1 w 783"/>
                    <a:gd name="T75" fmla="*/ 1 h 1348"/>
                    <a:gd name="T76" fmla="*/ 1 w 783"/>
                    <a:gd name="T77" fmla="*/ 1 h 1348"/>
                    <a:gd name="T78" fmla="*/ 1 w 783"/>
                    <a:gd name="T79" fmla="*/ 1 h 1348"/>
                    <a:gd name="T80" fmla="*/ 1 w 783"/>
                    <a:gd name="T81" fmla="*/ 1 h 1348"/>
                    <a:gd name="T82" fmla="*/ 1 w 783"/>
                    <a:gd name="T83" fmla="*/ 1 h 1348"/>
                    <a:gd name="T84" fmla="*/ 1 w 783"/>
                    <a:gd name="T85" fmla="*/ 1 h 1348"/>
                    <a:gd name="T86" fmla="*/ 0 w 783"/>
                    <a:gd name="T87" fmla="*/ 1 h 1348"/>
                    <a:gd name="T88" fmla="*/ 0 w 783"/>
                    <a:gd name="T89" fmla="*/ 1 h 1348"/>
                    <a:gd name="T90" fmla="*/ 1 w 783"/>
                    <a:gd name="T91" fmla="*/ 1 h 1348"/>
                    <a:gd name="T92" fmla="*/ 1 w 783"/>
                    <a:gd name="T93" fmla="*/ 1 h 1348"/>
                    <a:gd name="T94" fmla="*/ 1 w 783"/>
                    <a:gd name="T95" fmla="*/ 1 h 1348"/>
                    <a:gd name="T96" fmla="*/ 1 w 783"/>
                    <a:gd name="T97" fmla="*/ 1 h 1348"/>
                    <a:gd name="T98" fmla="*/ 1 w 783"/>
                    <a:gd name="T99" fmla="*/ 1 h 1348"/>
                    <a:gd name="T100" fmla="*/ 1 w 783"/>
                    <a:gd name="T101" fmla="*/ 1 h 1348"/>
                    <a:gd name="T102" fmla="*/ 1 w 783"/>
                    <a:gd name="T103" fmla="*/ 1 h 1348"/>
                    <a:gd name="T104" fmla="*/ 1 w 783"/>
                    <a:gd name="T105" fmla="*/ 1 h 1348"/>
                    <a:gd name="T106" fmla="*/ 1 w 783"/>
                    <a:gd name="T107" fmla="*/ 1 h 1348"/>
                    <a:gd name="T108" fmla="*/ 1 w 783"/>
                    <a:gd name="T109" fmla="*/ 1 h 1348"/>
                    <a:gd name="T110" fmla="*/ 1 w 783"/>
                    <a:gd name="T111" fmla="*/ 1 h 13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1348"/>
                    <a:gd name="T170" fmla="*/ 783 w 783"/>
                    <a:gd name="T171" fmla="*/ 1348 h 13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1348">
                      <a:moveTo>
                        <a:pt x="508" y="534"/>
                      </a:moveTo>
                      <a:lnTo>
                        <a:pt x="549" y="429"/>
                      </a:lnTo>
                      <a:lnTo>
                        <a:pt x="591" y="339"/>
                      </a:lnTo>
                      <a:lnTo>
                        <a:pt x="631" y="261"/>
                      </a:lnTo>
                      <a:lnTo>
                        <a:pt x="667" y="197"/>
                      </a:lnTo>
                      <a:lnTo>
                        <a:pt x="701" y="144"/>
                      </a:lnTo>
                      <a:lnTo>
                        <a:pt x="729" y="100"/>
                      </a:lnTo>
                      <a:lnTo>
                        <a:pt x="753" y="66"/>
                      </a:lnTo>
                      <a:lnTo>
                        <a:pt x="769" y="38"/>
                      </a:lnTo>
                      <a:lnTo>
                        <a:pt x="779" y="16"/>
                      </a:lnTo>
                      <a:lnTo>
                        <a:pt x="779" y="0"/>
                      </a:lnTo>
                      <a:lnTo>
                        <a:pt x="783" y="35"/>
                      </a:lnTo>
                      <a:lnTo>
                        <a:pt x="779" y="73"/>
                      </a:lnTo>
                      <a:lnTo>
                        <a:pt x="769" y="116"/>
                      </a:lnTo>
                      <a:lnTo>
                        <a:pt x="753" y="161"/>
                      </a:lnTo>
                      <a:lnTo>
                        <a:pt x="736" y="204"/>
                      </a:lnTo>
                      <a:lnTo>
                        <a:pt x="715" y="247"/>
                      </a:lnTo>
                      <a:lnTo>
                        <a:pt x="696" y="289"/>
                      </a:lnTo>
                      <a:lnTo>
                        <a:pt x="679" y="325"/>
                      </a:lnTo>
                      <a:lnTo>
                        <a:pt x="667" y="354"/>
                      </a:lnTo>
                      <a:lnTo>
                        <a:pt x="658" y="377"/>
                      </a:lnTo>
                      <a:lnTo>
                        <a:pt x="650" y="399"/>
                      </a:lnTo>
                      <a:lnTo>
                        <a:pt x="634" y="429"/>
                      </a:lnTo>
                      <a:lnTo>
                        <a:pt x="612" y="465"/>
                      </a:lnTo>
                      <a:lnTo>
                        <a:pt x="586" y="505"/>
                      </a:lnTo>
                      <a:lnTo>
                        <a:pt x="556" y="551"/>
                      </a:lnTo>
                      <a:lnTo>
                        <a:pt x="525" y="598"/>
                      </a:lnTo>
                      <a:lnTo>
                        <a:pt x="492" y="648"/>
                      </a:lnTo>
                      <a:lnTo>
                        <a:pt x="461" y="697"/>
                      </a:lnTo>
                      <a:lnTo>
                        <a:pt x="434" y="747"/>
                      </a:lnTo>
                      <a:lnTo>
                        <a:pt x="408" y="793"/>
                      </a:lnTo>
                      <a:lnTo>
                        <a:pt x="380" y="843"/>
                      </a:lnTo>
                      <a:lnTo>
                        <a:pt x="342" y="902"/>
                      </a:lnTo>
                      <a:lnTo>
                        <a:pt x="295" y="968"/>
                      </a:lnTo>
                      <a:lnTo>
                        <a:pt x="245" y="1035"/>
                      </a:lnTo>
                      <a:lnTo>
                        <a:pt x="192" y="1104"/>
                      </a:lnTo>
                      <a:lnTo>
                        <a:pt x="142" y="1170"/>
                      </a:lnTo>
                      <a:lnTo>
                        <a:pt x="93" y="1231"/>
                      </a:lnTo>
                      <a:lnTo>
                        <a:pt x="52" y="1281"/>
                      </a:lnTo>
                      <a:lnTo>
                        <a:pt x="19" y="1322"/>
                      </a:lnTo>
                      <a:lnTo>
                        <a:pt x="0" y="1348"/>
                      </a:lnTo>
                      <a:lnTo>
                        <a:pt x="5" y="1339"/>
                      </a:lnTo>
                      <a:lnTo>
                        <a:pt x="34" y="1298"/>
                      </a:lnTo>
                      <a:lnTo>
                        <a:pt x="81" y="1231"/>
                      </a:lnTo>
                      <a:lnTo>
                        <a:pt x="143" y="1141"/>
                      </a:lnTo>
                      <a:lnTo>
                        <a:pt x="212" y="1037"/>
                      </a:lnTo>
                      <a:lnTo>
                        <a:pt x="285" y="926"/>
                      </a:lnTo>
                      <a:lnTo>
                        <a:pt x="356" y="814"/>
                      </a:lnTo>
                      <a:lnTo>
                        <a:pt x="422" y="707"/>
                      </a:lnTo>
                      <a:lnTo>
                        <a:pt x="473" y="612"/>
                      </a:lnTo>
                      <a:lnTo>
                        <a:pt x="508" y="534"/>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88" name="Freeform 75"/>
                <p:cNvSpPr>
                  <a:spLocks/>
                </p:cNvSpPr>
                <p:nvPr/>
              </p:nvSpPr>
              <p:spPr bwMode="auto">
                <a:xfrm>
                  <a:off x="2659" y="1073"/>
                  <a:ext cx="278" cy="1115"/>
                </a:xfrm>
                <a:custGeom>
                  <a:avLst/>
                  <a:gdLst>
                    <a:gd name="T0" fmla="*/ 1 w 556"/>
                    <a:gd name="T1" fmla="*/ 1 h 2229"/>
                    <a:gd name="T2" fmla="*/ 1 w 556"/>
                    <a:gd name="T3" fmla="*/ 1 h 2229"/>
                    <a:gd name="T4" fmla="*/ 1 w 556"/>
                    <a:gd name="T5" fmla="*/ 1 h 2229"/>
                    <a:gd name="T6" fmla="*/ 1 w 556"/>
                    <a:gd name="T7" fmla="*/ 1 h 2229"/>
                    <a:gd name="T8" fmla="*/ 1 w 556"/>
                    <a:gd name="T9" fmla="*/ 1 h 2229"/>
                    <a:gd name="T10" fmla="*/ 1 w 556"/>
                    <a:gd name="T11" fmla="*/ 1 h 2229"/>
                    <a:gd name="T12" fmla="*/ 1 w 556"/>
                    <a:gd name="T13" fmla="*/ 1 h 2229"/>
                    <a:gd name="T14" fmla="*/ 1 w 556"/>
                    <a:gd name="T15" fmla="*/ 1 h 2229"/>
                    <a:gd name="T16" fmla="*/ 1 w 556"/>
                    <a:gd name="T17" fmla="*/ 1 h 2229"/>
                    <a:gd name="T18" fmla="*/ 1 w 556"/>
                    <a:gd name="T19" fmla="*/ 1 h 2229"/>
                    <a:gd name="T20" fmla="*/ 1 w 556"/>
                    <a:gd name="T21" fmla="*/ 1 h 2229"/>
                    <a:gd name="T22" fmla="*/ 1 w 556"/>
                    <a:gd name="T23" fmla="*/ 1 h 2229"/>
                    <a:gd name="T24" fmla="*/ 1 w 556"/>
                    <a:gd name="T25" fmla="*/ 1 h 2229"/>
                    <a:gd name="T26" fmla="*/ 1 w 556"/>
                    <a:gd name="T27" fmla="*/ 1 h 2229"/>
                    <a:gd name="T28" fmla="*/ 1 w 556"/>
                    <a:gd name="T29" fmla="*/ 1 h 2229"/>
                    <a:gd name="T30" fmla="*/ 1 w 556"/>
                    <a:gd name="T31" fmla="*/ 1 h 2229"/>
                    <a:gd name="T32" fmla="*/ 1 w 556"/>
                    <a:gd name="T33" fmla="*/ 1 h 2229"/>
                    <a:gd name="T34" fmla="*/ 1 w 556"/>
                    <a:gd name="T35" fmla="*/ 1 h 2229"/>
                    <a:gd name="T36" fmla="*/ 1 w 556"/>
                    <a:gd name="T37" fmla="*/ 1 h 2229"/>
                    <a:gd name="T38" fmla="*/ 1 w 556"/>
                    <a:gd name="T39" fmla="*/ 1 h 2229"/>
                    <a:gd name="T40" fmla="*/ 1 w 556"/>
                    <a:gd name="T41" fmla="*/ 1 h 2229"/>
                    <a:gd name="T42" fmla="*/ 1 w 556"/>
                    <a:gd name="T43" fmla="*/ 1 h 2229"/>
                    <a:gd name="T44" fmla="*/ 1 w 556"/>
                    <a:gd name="T45" fmla="*/ 1 h 2229"/>
                    <a:gd name="T46" fmla="*/ 1 w 556"/>
                    <a:gd name="T47" fmla="*/ 1 h 2229"/>
                    <a:gd name="T48" fmla="*/ 1 w 556"/>
                    <a:gd name="T49" fmla="*/ 1 h 2229"/>
                    <a:gd name="T50" fmla="*/ 1 w 556"/>
                    <a:gd name="T51" fmla="*/ 1 h 2229"/>
                    <a:gd name="T52" fmla="*/ 1 w 556"/>
                    <a:gd name="T53" fmla="*/ 1 h 2229"/>
                    <a:gd name="T54" fmla="*/ 1 w 556"/>
                    <a:gd name="T55" fmla="*/ 1 h 2229"/>
                    <a:gd name="T56" fmla="*/ 1 w 556"/>
                    <a:gd name="T57" fmla="*/ 1 h 2229"/>
                    <a:gd name="T58" fmla="*/ 1 w 556"/>
                    <a:gd name="T59" fmla="*/ 1 h 2229"/>
                    <a:gd name="T60" fmla="*/ 1 w 556"/>
                    <a:gd name="T61" fmla="*/ 1 h 2229"/>
                    <a:gd name="T62" fmla="*/ 1 w 556"/>
                    <a:gd name="T63" fmla="*/ 1 h 2229"/>
                    <a:gd name="T64" fmla="*/ 1 w 556"/>
                    <a:gd name="T65" fmla="*/ 1 h 2229"/>
                    <a:gd name="T66" fmla="*/ 1 w 556"/>
                    <a:gd name="T67" fmla="*/ 1 h 2229"/>
                    <a:gd name="T68" fmla="*/ 1 w 556"/>
                    <a:gd name="T69" fmla="*/ 1 h 2229"/>
                    <a:gd name="T70" fmla="*/ 1 w 556"/>
                    <a:gd name="T71" fmla="*/ 1 h 2229"/>
                    <a:gd name="T72" fmla="*/ 1 w 556"/>
                    <a:gd name="T73" fmla="*/ 1 h 2229"/>
                    <a:gd name="T74" fmla="*/ 1 w 556"/>
                    <a:gd name="T75" fmla="*/ 1 h 2229"/>
                    <a:gd name="T76" fmla="*/ 1 w 556"/>
                    <a:gd name="T77" fmla="*/ 1 h 2229"/>
                    <a:gd name="T78" fmla="*/ 1 w 556"/>
                    <a:gd name="T79" fmla="*/ 1 h 2229"/>
                    <a:gd name="T80" fmla="*/ 1 w 556"/>
                    <a:gd name="T81" fmla="*/ 1 h 2229"/>
                    <a:gd name="T82" fmla="*/ 1 w 556"/>
                    <a:gd name="T83" fmla="*/ 1 h 2229"/>
                    <a:gd name="T84" fmla="*/ 1 w 556"/>
                    <a:gd name="T85" fmla="*/ 1 h 2229"/>
                    <a:gd name="T86" fmla="*/ 1 w 556"/>
                    <a:gd name="T87" fmla="*/ 1 h 2229"/>
                    <a:gd name="T88" fmla="*/ 1 w 556"/>
                    <a:gd name="T89" fmla="*/ 1 h 2229"/>
                    <a:gd name="T90" fmla="*/ 1 w 556"/>
                    <a:gd name="T91" fmla="*/ 1 h 2229"/>
                    <a:gd name="T92" fmla="*/ 1 w 556"/>
                    <a:gd name="T93" fmla="*/ 1 h 2229"/>
                    <a:gd name="T94" fmla="*/ 1 w 556"/>
                    <a:gd name="T95" fmla="*/ 0 h 2229"/>
                    <a:gd name="T96" fmla="*/ 1 w 556"/>
                    <a:gd name="T97" fmla="*/ 1 h 2229"/>
                    <a:gd name="T98" fmla="*/ 1 w 556"/>
                    <a:gd name="T99" fmla="*/ 1 h 2229"/>
                    <a:gd name="T100" fmla="*/ 1 w 556"/>
                    <a:gd name="T101" fmla="*/ 1 h 2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6"/>
                    <a:gd name="T154" fmla="*/ 0 h 2229"/>
                    <a:gd name="T155" fmla="*/ 556 w 556"/>
                    <a:gd name="T156" fmla="*/ 2229 h 2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6" h="2229">
                      <a:moveTo>
                        <a:pt x="542" y="188"/>
                      </a:moveTo>
                      <a:lnTo>
                        <a:pt x="542" y="207"/>
                      </a:lnTo>
                      <a:lnTo>
                        <a:pt x="544" y="231"/>
                      </a:lnTo>
                      <a:lnTo>
                        <a:pt x="546" y="257"/>
                      </a:lnTo>
                      <a:lnTo>
                        <a:pt x="547" y="287"/>
                      </a:lnTo>
                      <a:lnTo>
                        <a:pt x="549" y="316"/>
                      </a:lnTo>
                      <a:lnTo>
                        <a:pt x="551" y="347"/>
                      </a:lnTo>
                      <a:lnTo>
                        <a:pt x="553" y="377"/>
                      </a:lnTo>
                      <a:lnTo>
                        <a:pt x="554" y="404"/>
                      </a:lnTo>
                      <a:lnTo>
                        <a:pt x="556" y="430"/>
                      </a:lnTo>
                      <a:lnTo>
                        <a:pt x="556" y="453"/>
                      </a:lnTo>
                      <a:lnTo>
                        <a:pt x="556" y="499"/>
                      </a:lnTo>
                      <a:lnTo>
                        <a:pt x="553" y="539"/>
                      </a:lnTo>
                      <a:lnTo>
                        <a:pt x="547" y="575"/>
                      </a:lnTo>
                      <a:lnTo>
                        <a:pt x="542" y="610"/>
                      </a:lnTo>
                      <a:lnTo>
                        <a:pt x="534" y="644"/>
                      </a:lnTo>
                      <a:lnTo>
                        <a:pt x="527" y="681"/>
                      </a:lnTo>
                      <a:lnTo>
                        <a:pt x="518" y="720"/>
                      </a:lnTo>
                      <a:lnTo>
                        <a:pt x="509" y="765"/>
                      </a:lnTo>
                      <a:lnTo>
                        <a:pt x="502" y="819"/>
                      </a:lnTo>
                      <a:lnTo>
                        <a:pt x="496" y="881"/>
                      </a:lnTo>
                      <a:lnTo>
                        <a:pt x="490" y="902"/>
                      </a:lnTo>
                      <a:lnTo>
                        <a:pt x="483" y="923"/>
                      </a:lnTo>
                      <a:lnTo>
                        <a:pt x="473" y="942"/>
                      </a:lnTo>
                      <a:lnTo>
                        <a:pt x="461" y="962"/>
                      </a:lnTo>
                      <a:lnTo>
                        <a:pt x="447" y="981"/>
                      </a:lnTo>
                      <a:lnTo>
                        <a:pt x="433" y="1000"/>
                      </a:lnTo>
                      <a:lnTo>
                        <a:pt x="418" y="1021"/>
                      </a:lnTo>
                      <a:lnTo>
                        <a:pt x="402" y="1040"/>
                      </a:lnTo>
                      <a:lnTo>
                        <a:pt x="388" y="1061"/>
                      </a:lnTo>
                      <a:lnTo>
                        <a:pt x="376" y="1082"/>
                      </a:lnTo>
                      <a:lnTo>
                        <a:pt x="366" y="1102"/>
                      </a:lnTo>
                      <a:lnTo>
                        <a:pt x="359" y="1125"/>
                      </a:lnTo>
                      <a:lnTo>
                        <a:pt x="352" y="1146"/>
                      </a:lnTo>
                      <a:lnTo>
                        <a:pt x="347" y="1168"/>
                      </a:lnTo>
                      <a:lnTo>
                        <a:pt x="342" y="1190"/>
                      </a:lnTo>
                      <a:lnTo>
                        <a:pt x="338" y="1211"/>
                      </a:lnTo>
                      <a:lnTo>
                        <a:pt x="337" y="1234"/>
                      </a:lnTo>
                      <a:lnTo>
                        <a:pt x="333" y="1254"/>
                      </a:lnTo>
                      <a:lnTo>
                        <a:pt x="331" y="1275"/>
                      </a:lnTo>
                      <a:lnTo>
                        <a:pt x="328" y="1294"/>
                      </a:lnTo>
                      <a:lnTo>
                        <a:pt x="323" y="1337"/>
                      </a:lnTo>
                      <a:lnTo>
                        <a:pt x="321" y="1382"/>
                      </a:lnTo>
                      <a:lnTo>
                        <a:pt x="321" y="1425"/>
                      </a:lnTo>
                      <a:lnTo>
                        <a:pt x="323" y="1469"/>
                      </a:lnTo>
                      <a:lnTo>
                        <a:pt x="326" y="1510"/>
                      </a:lnTo>
                      <a:lnTo>
                        <a:pt x="328" y="1552"/>
                      </a:lnTo>
                      <a:lnTo>
                        <a:pt x="328" y="1591"/>
                      </a:lnTo>
                      <a:lnTo>
                        <a:pt x="328" y="1631"/>
                      </a:lnTo>
                      <a:lnTo>
                        <a:pt x="323" y="1667"/>
                      </a:lnTo>
                      <a:lnTo>
                        <a:pt x="314" y="1704"/>
                      </a:lnTo>
                      <a:lnTo>
                        <a:pt x="300" y="1750"/>
                      </a:lnTo>
                      <a:lnTo>
                        <a:pt x="286" y="1795"/>
                      </a:lnTo>
                      <a:lnTo>
                        <a:pt x="274" y="1838"/>
                      </a:lnTo>
                      <a:lnTo>
                        <a:pt x="262" y="1880"/>
                      </a:lnTo>
                      <a:lnTo>
                        <a:pt x="250" y="1920"/>
                      </a:lnTo>
                      <a:lnTo>
                        <a:pt x="242" y="1956"/>
                      </a:lnTo>
                      <a:lnTo>
                        <a:pt x="231" y="1992"/>
                      </a:lnTo>
                      <a:lnTo>
                        <a:pt x="224" y="2023"/>
                      </a:lnTo>
                      <a:lnTo>
                        <a:pt x="217" y="2053"/>
                      </a:lnTo>
                      <a:lnTo>
                        <a:pt x="212" y="2079"/>
                      </a:lnTo>
                      <a:lnTo>
                        <a:pt x="210" y="2089"/>
                      </a:lnTo>
                      <a:lnTo>
                        <a:pt x="209" y="2103"/>
                      </a:lnTo>
                      <a:lnTo>
                        <a:pt x="205" y="2118"/>
                      </a:lnTo>
                      <a:lnTo>
                        <a:pt x="202" y="2134"/>
                      </a:lnTo>
                      <a:lnTo>
                        <a:pt x="197" y="2153"/>
                      </a:lnTo>
                      <a:lnTo>
                        <a:pt x="190" y="2170"/>
                      </a:lnTo>
                      <a:lnTo>
                        <a:pt x="183" y="2188"/>
                      </a:lnTo>
                      <a:lnTo>
                        <a:pt x="174" y="2203"/>
                      </a:lnTo>
                      <a:lnTo>
                        <a:pt x="164" y="2217"/>
                      </a:lnTo>
                      <a:lnTo>
                        <a:pt x="153" y="2227"/>
                      </a:lnTo>
                      <a:lnTo>
                        <a:pt x="150" y="2229"/>
                      </a:lnTo>
                      <a:lnTo>
                        <a:pt x="147" y="2229"/>
                      </a:lnTo>
                      <a:lnTo>
                        <a:pt x="145" y="2229"/>
                      </a:lnTo>
                      <a:lnTo>
                        <a:pt x="143" y="2227"/>
                      </a:lnTo>
                      <a:lnTo>
                        <a:pt x="141" y="2226"/>
                      </a:lnTo>
                      <a:lnTo>
                        <a:pt x="138" y="2222"/>
                      </a:lnTo>
                      <a:lnTo>
                        <a:pt x="136" y="2220"/>
                      </a:lnTo>
                      <a:lnTo>
                        <a:pt x="133" y="2217"/>
                      </a:lnTo>
                      <a:lnTo>
                        <a:pt x="129" y="2215"/>
                      </a:lnTo>
                      <a:lnTo>
                        <a:pt x="126" y="2213"/>
                      </a:lnTo>
                      <a:lnTo>
                        <a:pt x="117" y="2210"/>
                      </a:lnTo>
                      <a:lnTo>
                        <a:pt x="109" y="2207"/>
                      </a:lnTo>
                      <a:lnTo>
                        <a:pt x="98" y="2200"/>
                      </a:lnTo>
                      <a:lnTo>
                        <a:pt x="90" y="2193"/>
                      </a:lnTo>
                      <a:lnTo>
                        <a:pt x="79" y="2184"/>
                      </a:lnTo>
                      <a:lnTo>
                        <a:pt x="71" y="2175"/>
                      </a:lnTo>
                      <a:lnTo>
                        <a:pt x="62" y="2169"/>
                      </a:lnTo>
                      <a:lnTo>
                        <a:pt x="53" y="2160"/>
                      </a:lnTo>
                      <a:lnTo>
                        <a:pt x="46" y="2151"/>
                      </a:lnTo>
                      <a:lnTo>
                        <a:pt x="39" y="2146"/>
                      </a:lnTo>
                      <a:lnTo>
                        <a:pt x="27" y="2132"/>
                      </a:lnTo>
                      <a:lnTo>
                        <a:pt x="17" y="2120"/>
                      </a:lnTo>
                      <a:lnTo>
                        <a:pt x="10" y="2108"/>
                      </a:lnTo>
                      <a:lnTo>
                        <a:pt x="3" y="2094"/>
                      </a:lnTo>
                      <a:lnTo>
                        <a:pt x="1" y="2079"/>
                      </a:lnTo>
                      <a:lnTo>
                        <a:pt x="0" y="2060"/>
                      </a:lnTo>
                      <a:lnTo>
                        <a:pt x="3" y="2039"/>
                      </a:lnTo>
                      <a:lnTo>
                        <a:pt x="8" y="2015"/>
                      </a:lnTo>
                      <a:lnTo>
                        <a:pt x="19" y="1985"/>
                      </a:lnTo>
                      <a:lnTo>
                        <a:pt x="31" y="1951"/>
                      </a:lnTo>
                      <a:lnTo>
                        <a:pt x="71" y="1856"/>
                      </a:lnTo>
                      <a:lnTo>
                        <a:pt x="105" y="1771"/>
                      </a:lnTo>
                      <a:lnTo>
                        <a:pt x="138" y="1693"/>
                      </a:lnTo>
                      <a:lnTo>
                        <a:pt x="166" y="1624"/>
                      </a:lnTo>
                      <a:lnTo>
                        <a:pt x="190" y="1560"/>
                      </a:lnTo>
                      <a:lnTo>
                        <a:pt x="210" y="1503"/>
                      </a:lnTo>
                      <a:lnTo>
                        <a:pt x="228" y="1451"/>
                      </a:lnTo>
                      <a:lnTo>
                        <a:pt x="242" y="1405"/>
                      </a:lnTo>
                      <a:lnTo>
                        <a:pt x="252" y="1360"/>
                      </a:lnTo>
                      <a:lnTo>
                        <a:pt x="257" y="1318"/>
                      </a:lnTo>
                      <a:lnTo>
                        <a:pt x="264" y="1277"/>
                      </a:lnTo>
                      <a:lnTo>
                        <a:pt x="273" y="1235"/>
                      </a:lnTo>
                      <a:lnTo>
                        <a:pt x="285" y="1196"/>
                      </a:lnTo>
                      <a:lnTo>
                        <a:pt x="299" y="1154"/>
                      </a:lnTo>
                      <a:lnTo>
                        <a:pt x="314" y="1114"/>
                      </a:lnTo>
                      <a:lnTo>
                        <a:pt x="331" y="1076"/>
                      </a:lnTo>
                      <a:lnTo>
                        <a:pt x="347" y="1038"/>
                      </a:lnTo>
                      <a:lnTo>
                        <a:pt x="364" y="1002"/>
                      </a:lnTo>
                      <a:lnTo>
                        <a:pt x="380" y="968"/>
                      </a:lnTo>
                      <a:lnTo>
                        <a:pt x="394" y="935"/>
                      </a:lnTo>
                      <a:lnTo>
                        <a:pt x="406" y="888"/>
                      </a:lnTo>
                      <a:lnTo>
                        <a:pt x="414" y="814"/>
                      </a:lnTo>
                      <a:lnTo>
                        <a:pt x="421" y="720"/>
                      </a:lnTo>
                      <a:lnTo>
                        <a:pt x="428" y="612"/>
                      </a:lnTo>
                      <a:lnTo>
                        <a:pt x="433" y="496"/>
                      </a:lnTo>
                      <a:lnTo>
                        <a:pt x="440" y="377"/>
                      </a:lnTo>
                      <a:lnTo>
                        <a:pt x="449" y="261"/>
                      </a:lnTo>
                      <a:lnTo>
                        <a:pt x="461" y="155"/>
                      </a:lnTo>
                      <a:lnTo>
                        <a:pt x="477" y="67"/>
                      </a:lnTo>
                      <a:lnTo>
                        <a:pt x="496" y="0"/>
                      </a:lnTo>
                      <a:lnTo>
                        <a:pt x="497" y="0"/>
                      </a:lnTo>
                      <a:lnTo>
                        <a:pt x="501" y="3"/>
                      </a:lnTo>
                      <a:lnTo>
                        <a:pt x="506" y="9"/>
                      </a:lnTo>
                      <a:lnTo>
                        <a:pt x="511" y="17"/>
                      </a:lnTo>
                      <a:lnTo>
                        <a:pt x="518" y="31"/>
                      </a:lnTo>
                      <a:lnTo>
                        <a:pt x="525" y="48"/>
                      </a:lnTo>
                      <a:lnTo>
                        <a:pt x="532" y="72"/>
                      </a:lnTo>
                      <a:lnTo>
                        <a:pt x="537" y="104"/>
                      </a:lnTo>
                      <a:lnTo>
                        <a:pt x="540" y="142"/>
                      </a:lnTo>
                      <a:lnTo>
                        <a:pt x="542" y="188"/>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89" name="Freeform 76"/>
                <p:cNvSpPr>
                  <a:spLocks/>
                </p:cNvSpPr>
                <p:nvPr/>
              </p:nvSpPr>
              <p:spPr bwMode="auto">
                <a:xfrm>
                  <a:off x="2779" y="1525"/>
                  <a:ext cx="377" cy="654"/>
                </a:xfrm>
                <a:custGeom>
                  <a:avLst/>
                  <a:gdLst>
                    <a:gd name="T0" fmla="*/ 0 w 755"/>
                    <a:gd name="T1" fmla="*/ 1 h 1306"/>
                    <a:gd name="T2" fmla="*/ 0 w 755"/>
                    <a:gd name="T3" fmla="*/ 1 h 1306"/>
                    <a:gd name="T4" fmla="*/ 0 w 755"/>
                    <a:gd name="T5" fmla="*/ 1 h 1306"/>
                    <a:gd name="T6" fmla="*/ 0 w 755"/>
                    <a:gd name="T7" fmla="*/ 1 h 1306"/>
                    <a:gd name="T8" fmla="*/ 0 w 755"/>
                    <a:gd name="T9" fmla="*/ 1 h 1306"/>
                    <a:gd name="T10" fmla="*/ 0 w 755"/>
                    <a:gd name="T11" fmla="*/ 1 h 1306"/>
                    <a:gd name="T12" fmla="*/ 0 w 755"/>
                    <a:gd name="T13" fmla="*/ 1 h 1306"/>
                    <a:gd name="T14" fmla="*/ 0 w 755"/>
                    <a:gd name="T15" fmla="*/ 1 h 1306"/>
                    <a:gd name="T16" fmla="*/ 0 w 755"/>
                    <a:gd name="T17" fmla="*/ 1 h 1306"/>
                    <a:gd name="T18" fmla="*/ 0 w 755"/>
                    <a:gd name="T19" fmla="*/ 1 h 1306"/>
                    <a:gd name="T20" fmla="*/ 0 w 755"/>
                    <a:gd name="T21" fmla="*/ 0 h 1306"/>
                    <a:gd name="T22" fmla="*/ 0 w 755"/>
                    <a:gd name="T23" fmla="*/ 0 h 1306"/>
                    <a:gd name="T24" fmla="*/ 0 w 755"/>
                    <a:gd name="T25" fmla="*/ 1 h 1306"/>
                    <a:gd name="T26" fmla="*/ 0 w 755"/>
                    <a:gd name="T27" fmla="*/ 1 h 1306"/>
                    <a:gd name="T28" fmla="*/ 0 w 755"/>
                    <a:gd name="T29" fmla="*/ 1 h 1306"/>
                    <a:gd name="T30" fmla="*/ 0 w 755"/>
                    <a:gd name="T31" fmla="*/ 1 h 1306"/>
                    <a:gd name="T32" fmla="*/ 0 w 755"/>
                    <a:gd name="T33" fmla="*/ 1 h 1306"/>
                    <a:gd name="T34" fmla="*/ 0 w 755"/>
                    <a:gd name="T35" fmla="*/ 1 h 1306"/>
                    <a:gd name="T36" fmla="*/ 0 w 755"/>
                    <a:gd name="T37" fmla="*/ 1 h 1306"/>
                    <a:gd name="T38" fmla="*/ 0 w 755"/>
                    <a:gd name="T39" fmla="*/ 1 h 1306"/>
                    <a:gd name="T40" fmla="*/ 0 w 755"/>
                    <a:gd name="T41" fmla="*/ 1 h 1306"/>
                    <a:gd name="T42" fmla="*/ 0 w 755"/>
                    <a:gd name="T43" fmla="*/ 1 h 1306"/>
                    <a:gd name="T44" fmla="*/ 0 w 755"/>
                    <a:gd name="T45" fmla="*/ 1 h 1306"/>
                    <a:gd name="T46" fmla="*/ 0 w 755"/>
                    <a:gd name="T47" fmla="*/ 1 h 1306"/>
                    <a:gd name="T48" fmla="*/ 0 w 755"/>
                    <a:gd name="T49" fmla="*/ 1 h 1306"/>
                    <a:gd name="T50" fmla="*/ 0 w 755"/>
                    <a:gd name="T51" fmla="*/ 1 h 1306"/>
                    <a:gd name="T52" fmla="*/ 0 w 755"/>
                    <a:gd name="T53" fmla="*/ 1 h 1306"/>
                    <a:gd name="T54" fmla="*/ 0 w 755"/>
                    <a:gd name="T55" fmla="*/ 1 h 1306"/>
                    <a:gd name="T56" fmla="*/ 0 w 755"/>
                    <a:gd name="T57" fmla="*/ 1 h 1306"/>
                    <a:gd name="T58" fmla="*/ 0 w 755"/>
                    <a:gd name="T59" fmla="*/ 1 h 1306"/>
                    <a:gd name="T60" fmla="*/ 0 w 755"/>
                    <a:gd name="T61" fmla="*/ 1 h 1306"/>
                    <a:gd name="T62" fmla="*/ 0 w 755"/>
                    <a:gd name="T63" fmla="*/ 1 h 1306"/>
                    <a:gd name="T64" fmla="*/ 0 w 755"/>
                    <a:gd name="T65" fmla="*/ 1 h 1306"/>
                    <a:gd name="T66" fmla="*/ 0 w 755"/>
                    <a:gd name="T67" fmla="*/ 1 h 1306"/>
                    <a:gd name="T68" fmla="*/ 0 w 755"/>
                    <a:gd name="T69" fmla="*/ 1 h 1306"/>
                    <a:gd name="T70" fmla="*/ 0 w 755"/>
                    <a:gd name="T71" fmla="*/ 1 h 1306"/>
                    <a:gd name="T72" fmla="*/ 0 w 755"/>
                    <a:gd name="T73" fmla="*/ 1 h 1306"/>
                    <a:gd name="T74" fmla="*/ 0 w 755"/>
                    <a:gd name="T75" fmla="*/ 1 h 1306"/>
                    <a:gd name="T76" fmla="*/ 0 w 755"/>
                    <a:gd name="T77" fmla="*/ 1 h 1306"/>
                    <a:gd name="T78" fmla="*/ 0 w 755"/>
                    <a:gd name="T79" fmla="*/ 1 h 1306"/>
                    <a:gd name="T80" fmla="*/ 0 w 755"/>
                    <a:gd name="T81" fmla="*/ 1 h 1306"/>
                    <a:gd name="T82" fmla="*/ 0 w 755"/>
                    <a:gd name="T83" fmla="*/ 1 h 1306"/>
                    <a:gd name="T84" fmla="*/ 0 w 755"/>
                    <a:gd name="T85" fmla="*/ 1 h 1306"/>
                    <a:gd name="T86" fmla="*/ 0 w 755"/>
                    <a:gd name="T87" fmla="*/ 1 h 1306"/>
                    <a:gd name="T88" fmla="*/ 0 w 755"/>
                    <a:gd name="T89" fmla="*/ 1 h 1306"/>
                    <a:gd name="T90" fmla="*/ 0 w 755"/>
                    <a:gd name="T91" fmla="*/ 1 h 1306"/>
                    <a:gd name="T92" fmla="*/ 0 w 755"/>
                    <a:gd name="T93" fmla="*/ 1 h 1306"/>
                    <a:gd name="T94" fmla="*/ 0 w 755"/>
                    <a:gd name="T95" fmla="*/ 1 h 1306"/>
                    <a:gd name="T96" fmla="*/ 0 w 755"/>
                    <a:gd name="T97" fmla="*/ 1 h 1306"/>
                    <a:gd name="T98" fmla="*/ 0 w 755"/>
                    <a:gd name="T99" fmla="*/ 1 h 1306"/>
                    <a:gd name="T100" fmla="*/ 0 w 755"/>
                    <a:gd name="T101" fmla="*/ 1 h 1306"/>
                    <a:gd name="T102" fmla="*/ 0 w 755"/>
                    <a:gd name="T103" fmla="*/ 1 h 1306"/>
                    <a:gd name="T104" fmla="*/ 0 w 755"/>
                    <a:gd name="T105" fmla="*/ 1 h 1306"/>
                    <a:gd name="T106" fmla="*/ 0 w 755"/>
                    <a:gd name="T107" fmla="*/ 1 h 1306"/>
                    <a:gd name="T108" fmla="*/ 0 w 755"/>
                    <a:gd name="T109" fmla="*/ 1 h 1306"/>
                    <a:gd name="T110" fmla="*/ 0 w 755"/>
                    <a:gd name="T111" fmla="*/ 1 h 1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5"/>
                    <a:gd name="T169" fmla="*/ 0 h 1306"/>
                    <a:gd name="T170" fmla="*/ 755 w 755"/>
                    <a:gd name="T171" fmla="*/ 1306 h 13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5" h="1306">
                      <a:moveTo>
                        <a:pt x="480" y="535"/>
                      </a:moveTo>
                      <a:lnTo>
                        <a:pt x="523" y="430"/>
                      </a:lnTo>
                      <a:lnTo>
                        <a:pt x="565" y="338"/>
                      </a:lnTo>
                      <a:lnTo>
                        <a:pt x="605" y="261"/>
                      </a:lnTo>
                      <a:lnTo>
                        <a:pt x="641" y="197"/>
                      </a:lnTo>
                      <a:lnTo>
                        <a:pt x="674" y="143"/>
                      </a:lnTo>
                      <a:lnTo>
                        <a:pt x="703" y="100"/>
                      </a:lnTo>
                      <a:lnTo>
                        <a:pt x="726" y="65"/>
                      </a:lnTo>
                      <a:lnTo>
                        <a:pt x="743" y="38"/>
                      </a:lnTo>
                      <a:lnTo>
                        <a:pt x="751" y="17"/>
                      </a:lnTo>
                      <a:lnTo>
                        <a:pt x="751" y="0"/>
                      </a:lnTo>
                      <a:lnTo>
                        <a:pt x="755" y="34"/>
                      </a:lnTo>
                      <a:lnTo>
                        <a:pt x="748" y="72"/>
                      </a:lnTo>
                      <a:lnTo>
                        <a:pt x="732" y="114"/>
                      </a:lnTo>
                      <a:lnTo>
                        <a:pt x="710" y="157"/>
                      </a:lnTo>
                      <a:lnTo>
                        <a:pt x="686" y="200"/>
                      </a:lnTo>
                      <a:lnTo>
                        <a:pt x="658" y="242"/>
                      </a:lnTo>
                      <a:lnTo>
                        <a:pt x="632" y="280"/>
                      </a:lnTo>
                      <a:lnTo>
                        <a:pt x="610" y="316"/>
                      </a:lnTo>
                      <a:lnTo>
                        <a:pt x="593" y="344"/>
                      </a:lnTo>
                      <a:lnTo>
                        <a:pt x="584" y="366"/>
                      </a:lnTo>
                      <a:lnTo>
                        <a:pt x="575" y="390"/>
                      </a:lnTo>
                      <a:lnTo>
                        <a:pt x="561" y="421"/>
                      </a:lnTo>
                      <a:lnTo>
                        <a:pt x="542" y="463"/>
                      </a:lnTo>
                      <a:lnTo>
                        <a:pt x="518" y="508"/>
                      </a:lnTo>
                      <a:lnTo>
                        <a:pt x="492" y="558"/>
                      </a:lnTo>
                      <a:lnTo>
                        <a:pt x="463" y="611"/>
                      </a:lnTo>
                      <a:lnTo>
                        <a:pt x="435" y="667"/>
                      </a:lnTo>
                      <a:lnTo>
                        <a:pt x="406" y="720"/>
                      </a:lnTo>
                      <a:lnTo>
                        <a:pt x="380" y="770"/>
                      </a:lnTo>
                      <a:lnTo>
                        <a:pt x="354" y="819"/>
                      </a:lnTo>
                      <a:lnTo>
                        <a:pt x="328" y="867"/>
                      </a:lnTo>
                      <a:lnTo>
                        <a:pt x="294" y="921"/>
                      </a:lnTo>
                      <a:lnTo>
                        <a:pt x="254" y="979"/>
                      </a:lnTo>
                      <a:lnTo>
                        <a:pt x="211" y="1038"/>
                      </a:lnTo>
                      <a:lnTo>
                        <a:pt x="166" y="1095"/>
                      </a:lnTo>
                      <a:lnTo>
                        <a:pt x="123" y="1152"/>
                      </a:lnTo>
                      <a:lnTo>
                        <a:pt x="83" y="1202"/>
                      </a:lnTo>
                      <a:lnTo>
                        <a:pt x="46" y="1246"/>
                      </a:lnTo>
                      <a:lnTo>
                        <a:pt x="19" y="1282"/>
                      </a:lnTo>
                      <a:lnTo>
                        <a:pt x="0" y="1306"/>
                      </a:lnTo>
                      <a:lnTo>
                        <a:pt x="5" y="1299"/>
                      </a:lnTo>
                      <a:lnTo>
                        <a:pt x="31" y="1259"/>
                      </a:lnTo>
                      <a:lnTo>
                        <a:pt x="76" y="1197"/>
                      </a:lnTo>
                      <a:lnTo>
                        <a:pt x="135" y="1112"/>
                      </a:lnTo>
                      <a:lnTo>
                        <a:pt x="200" y="1016"/>
                      </a:lnTo>
                      <a:lnTo>
                        <a:pt x="268" y="912"/>
                      </a:lnTo>
                      <a:lnTo>
                        <a:pt x="335" y="805"/>
                      </a:lnTo>
                      <a:lnTo>
                        <a:pt x="397" y="703"/>
                      </a:lnTo>
                      <a:lnTo>
                        <a:pt x="447" y="611"/>
                      </a:lnTo>
                      <a:lnTo>
                        <a:pt x="480" y="535"/>
                      </a:lnTo>
                      <a:close/>
                    </a:path>
                  </a:pathLst>
                </a:custGeom>
                <a:solidFill>
                  <a:srgbClr val="CB8C8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90" name="Freeform 77"/>
                <p:cNvSpPr>
                  <a:spLocks/>
                </p:cNvSpPr>
                <p:nvPr/>
              </p:nvSpPr>
              <p:spPr bwMode="auto">
                <a:xfrm>
                  <a:off x="2661" y="1080"/>
                  <a:ext cx="556" cy="1111"/>
                </a:xfrm>
                <a:custGeom>
                  <a:avLst/>
                  <a:gdLst>
                    <a:gd name="T0" fmla="*/ 1 w 1111"/>
                    <a:gd name="T1" fmla="*/ 1 h 2220"/>
                    <a:gd name="T2" fmla="*/ 1 w 1111"/>
                    <a:gd name="T3" fmla="*/ 1 h 2220"/>
                    <a:gd name="T4" fmla="*/ 1 w 1111"/>
                    <a:gd name="T5" fmla="*/ 1 h 2220"/>
                    <a:gd name="T6" fmla="*/ 1 w 1111"/>
                    <a:gd name="T7" fmla="*/ 1 h 2220"/>
                    <a:gd name="T8" fmla="*/ 1 w 1111"/>
                    <a:gd name="T9" fmla="*/ 1 h 2220"/>
                    <a:gd name="T10" fmla="*/ 1 w 1111"/>
                    <a:gd name="T11" fmla="*/ 1 h 2220"/>
                    <a:gd name="T12" fmla="*/ 1 w 1111"/>
                    <a:gd name="T13" fmla="*/ 1 h 2220"/>
                    <a:gd name="T14" fmla="*/ 1 w 1111"/>
                    <a:gd name="T15" fmla="*/ 1 h 2220"/>
                    <a:gd name="T16" fmla="*/ 1 w 1111"/>
                    <a:gd name="T17" fmla="*/ 1 h 2220"/>
                    <a:gd name="T18" fmla="*/ 1 w 1111"/>
                    <a:gd name="T19" fmla="*/ 1 h 2220"/>
                    <a:gd name="T20" fmla="*/ 1 w 1111"/>
                    <a:gd name="T21" fmla="*/ 1 h 2220"/>
                    <a:gd name="T22" fmla="*/ 1 w 1111"/>
                    <a:gd name="T23" fmla="*/ 1 h 2220"/>
                    <a:gd name="T24" fmla="*/ 1 w 1111"/>
                    <a:gd name="T25" fmla="*/ 1 h 2220"/>
                    <a:gd name="T26" fmla="*/ 1 w 1111"/>
                    <a:gd name="T27" fmla="*/ 1 h 2220"/>
                    <a:gd name="T28" fmla="*/ 1 w 1111"/>
                    <a:gd name="T29" fmla="*/ 1 h 2220"/>
                    <a:gd name="T30" fmla="*/ 1 w 1111"/>
                    <a:gd name="T31" fmla="*/ 1 h 2220"/>
                    <a:gd name="T32" fmla="*/ 1 w 1111"/>
                    <a:gd name="T33" fmla="*/ 1 h 2220"/>
                    <a:gd name="T34" fmla="*/ 1 w 1111"/>
                    <a:gd name="T35" fmla="*/ 1 h 2220"/>
                    <a:gd name="T36" fmla="*/ 1 w 1111"/>
                    <a:gd name="T37" fmla="*/ 1 h 2220"/>
                    <a:gd name="T38" fmla="*/ 1 w 1111"/>
                    <a:gd name="T39" fmla="*/ 1 h 2220"/>
                    <a:gd name="T40" fmla="*/ 1 w 1111"/>
                    <a:gd name="T41" fmla="*/ 1 h 2220"/>
                    <a:gd name="T42" fmla="*/ 1 w 1111"/>
                    <a:gd name="T43" fmla="*/ 1 h 2220"/>
                    <a:gd name="T44" fmla="*/ 1 w 1111"/>
                    <a:gd name="T45" fmla="*/ 1 h 2220"/>
                    <a:gd name="T46" fmla="*/ 1 w 1111"/>
                    <a:gd name="T47" fmla="*/ 1 h 2220"/>
                    <a:gd name="T48" fmla="*/ 1 w 1111"/>
                    <a:gd name="T49" fmla="*/ 1 h 2220"/>
                    <a:gd name="T50" fmla="*/ 1 w 1111"/>
                    <a:gd name="T51" fmla="*/ 1 h 2220"/>
                    <a:gd name="T52" fmla="*/ 1 w 1111"/>
                    <a:gd name="T53" fmla="*/ 1 h 2220"/>
                    <a:gd name="T54" fmla="*/ 1 w 1111"/>
                    <a:gd name="T55" fmla="*/ 1 h 2220"/>
                    <a:gd name="T56" fmla="*/ 1 w 1111"/>
                    <a:gd name="T57" fmla="*/ 1 h 2220"/>
                    <a:gd name="T58" fmla="*/ 1 w 1111"/>
                    <a:gd name="T59" fmla="*/ 1 h 2220"/>
                    <a:gd name="T60" fmla="*/ 1 w 1111"/>
                    <a:gd name="T61" fmla="*/ 1 h 2220"/>
                    <a:gd name="T62" fmla="*/ 0 w 1111"/>
                    <a:gd name="T63" fmla="*/ 1 h 2220"/>
                    <a:gd name="T64" fmla="*/ 1 w 1111"/>
                    <a:gd name="T65" fmla="*/ 1 h 2220"/>
                    <a:gd name="T66" fmla="*/ 1 w 1111"/>
                    <a:gd name="T67" fmla="*/ 1 h 2220"/>
                    <a:gd name="T68" fmla="*/ 1 w 1111"/>
                    <a:gd name="T69" fmla="*/ 1 h 2220"/>
                    <a:gd name="T70" fmla="*/ 1 w 1111"/>
                    <a:gd name="T71" fmla="*/ 1 h 2220"/>
                    <a:gd name="T72" fmla="*/ 1 w 1111"/>
                    <a:gd name="T73" fmla="*/ 1 h 2220"/>
                    <a:gd name="T74" fmla="*/ 1 w 1111"/>
                    <a:gd name="T75" fmla="*/ 1 h 2220"/>
                    <a:gd name="T76" fmla="*/ 1 w 1111"/>
                    <a:gd name="T77" fmla="*/ 1 h 2220"/>
                    <a:gd name="T78" fmla="*/ 1 w 1111"/>
                    <a:gd name="T79" fmla="*/ 1 h 2220"/>
                    <a:gd name="T80" fmla="*/ 1 w 1111"/>
                    <a:gd name="T81" fmla="*/ 1 h 2220"/>
                    <a:gd name="T82" fmla="*/ 1 w 1111"/>
                    <a:gd name="T83" fmla="*/ 1 h 2220"/>
                    <a:gd name="T84" fmla="*/ 1 w 1111"/>
                    <a:gd name="T85" fmla="*/ 1 h 2220"/>
                    <a:gd name="T86" fmla="*/ 1 w 1111"/>
                    <a:gd name="T87" fmla="*/ 1 h 2220"/>
                    <a:gd name="T88" fmla="*/ 1 w 1111"/>
                    <a:gd name="T89" fmla="*/ 1 h 2220"/>
                    <a:gd name="T90" fmla="*/ 1 w 1111"/>
                    <a:gd name="T91" fmla="*/ 1 h 2220"/>
                    <a:gd name="T92" fmla="*/ 1 w 1111"/>
                    <a:gd name="T93" fmla="*/ 1 h 2220"/>
                    <a:gd name="T94" fmla="*/ 1 w 1111"/>
                    <a:gd name="T95" fmla="*/ 1 h 2220"/>
                    <a:gd name="T96" fmla="*/ 1 w 1111"/>
                    <a:gd name="T97" fmla="*/ 1 h 22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1"/>
                    <a:gd name="T148" fmla="*/ 0 h 2220"/>
                    <a:gd name="T149" fmla="*/ 1111 w 1111"/>
                    <a:gd name="T150" fmla="*/ 2220 h 22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1" h="2220">
                      <a:moveTo>
                        <a:pt x="1111" y="96"/>
                      </a:moveTo>
                      <a:lnTo>
                        <a:pt x="1106" y="115"/>
                      </a:lnTo>
                      <a:lnTo>
                        <a:pt x="1095" y="167"/>
                      </a:lnTo>
                      <a:lnTo>
                        <a:pt x="1082" y="243"/>
                      </a:lnTo>
                      <a:lnTo>
                        <a:pt x="1064" y="337"/>
                      </a:lnTo>
                      <a:lnTo>
                        <a:pt x="1045" y="442"/>
                      </a:lnTo>
                      <a:lnTo>
                        <a:pt x="1028" y="549"/>
                      </a:lnTo>
                      <a:lnTo>
                        <a:pt x="1014" y="653"/>
                      </a:lnTo>
                      <a:lnTo>
                        <a:pt x="1004" y="746"/>
                      </a:lnTo>
                      <a:lnTo>
                        <a:pt x="1000" y="819"/>
                      </a:lnTo>
                      <a:lnTo>
                        <a:pt x="1004" y="867"/>
                      </a:lnTo>
                      <a:lnTo>
                        <a:pt x="1009" y="902"/>
                      </a:lnTo>
                      <a:lnTo>
                        <a:pt x="1005" y="940"/>
                      </a:lnTo>
                      <a:lnTo>
                        <a:pt x="995" y="983"/>
                      </a:lnTo>
                      <a:lnTo>
                        <a:pt x="980" y="1028"/>
                      </a:lnTo>
                      <a:lnTo>
                        <a:pt x="961" y="1071"/>
                      </a:lnTo>
                      <a:lnTo>
                        <a:pt x="942" y="1114"/>
                      </a:lnTo>
                      <a:lnTo>
                        <a:pt x="923" y="1156"/>
                      </a:lnTo>
                      <a:lnTo>
                        <a:pt x="905" y="1192"/>
                      </a:lnTo>
                      <a:lnTo>
                        <a:pt x="891" y="1221"/>
                      </a:lnTo>
                      <a:lnTo>
                        <a:pt x="885" y="1244"/>
                      </a:lnTo>
                      <a:lnTo>
                        <a:pt x="874" y="1270"/>
                      </a:lnTo>
                      <a:lnTo>
                        <a:pt x="857" y="1304"/>
                      </a:lnTo>
                      <a:lnTo>
                        <a:pt x="834" y="1344"/>
                      </a:lnTo>
                      <a:lnTo>
                        <a:pt x="807" y="1387"/>
                      </a:lnTo>
                      <a:lnTo>
                        <a:pt x="777" y="1436"/>
                      </a:lnTo>
                      <a:lnTo>
                        <a:pt x="745" y="1486"/>
                      </a:lnTo>
                      <a:lnTo>
                        <a:pt x="713" y="1536"/>
                      </a:lnTo>
                      <a:lnTo>
                        <a:pt x="682" y="1584"/>
                      </a:lnTo>
                      <a:lnTo>
                        <a:pt x="655" y="1633"/>
                      </a:lnTo>
                      <a:lnTo>
                        <a:pt x="631" y="1678"/>
                      </a:lnTo>
                      <a:lnTo>
                        <a:pt x="603" y="1728"/>
                      </a:lnTo>
                      <a:lnTo>
                        <a:pt x="567" y="1785"/>
                      </a:lnTo>
                      <a:lnTo>
                        <a:pt x="523" y="1845"/>
                      </a:lnTo>
                      <a:lnTo>
                        <a:pt x="477" y="1909"/>
                      </a:lnTo>
                      <a:lnTo>
                        <a:pt x="428" y="1973"/>
                      </a:lnTo>
                      <a:lnTo>
                        <a:pt x="382" y="2034"/>
                      </a:lnTo>
                      <a:lnTo>
                        <a:pt x="339" y="2091"/>
                      </a:lnTo>
                      <a:lnTo>
                        <a:pt x="300" y="2139"/>
                      </a:lnTo>
                      <a:lnTo>
                        <a:pt x="269" y="2175"/>
                      </a:lnTo>
                      <a:lnTo>
                        <a:pt x="250" y="2201"/>
                      </a:lnTo>
                      <a:lnTo>
                        <a:pt x="242" y="2210"/>
                      </a:lnTo>
                      <a:lnTo>
                        <a:pt x="233" y="2215"/>
                      </a:lnTo>
                      <a:lnTo>
                        <a:pt x="223" y="2220"/>
                      </a:lnTo>
                      <a:lnTo>
                        <a:pt x="209" y="2220"/>
                      </a:lnTo>
                      <a:lnTo>
                        <a:pt x="195" y="2220"/>
                      </a:lnTo>
                      <a:lnTo>
                        <a:pt x="180" y="2218"/>
                      </a:lnTo>
                      <a:lnTo>
                        <a:pt x="162" y="2213"/>
                      </a:lnTo>
                      <a:lnTo>
                        <a:pt x="143" y="2206"/>
                      </a:lnTo>
                      <a:lnTo>
                        <a:pt x="123" y="2199"/>
                      </a:lnTo>
                      <a:lnTo>
                        <a:pt x="102" y="2189"/>
                      </a:lnTo>
                      <a:lnTo>
                        <a:pt x="79" y="2179"/>
                      </a:lnTo>
                      <a:lnTo>
                        <a:pt x="60" y="2167"/>
                      </a:lnTo>
                      <a:lnTo>
                        <a:pt x="41" y="2153"/>
                      </a:lnTo>
                      <a:lnTo>
                        <a:pt x="26" y="2137"/>
                      </a:lnTo>
                      <a:lnTo>
                        <a:pt x="12" y="2117"/>
                      </a:lnTo>
                      <a:lnTo>
                        <a:pt x="3" y="2094"/>
                      </a:lnTo>
                      <a:lnTo>
                        <a:pt x="0" y="2066"/>
                      </a:lnTo>
                      <a:lnTo>
                        <a:pt x="0" y="2035"/>
                      </a:lnTo>
                      <a:lnTo>
                        <a:pt x="8" y="1997"/>
                      </a:lnTo>
                      <a:lnTo>
                        <a:pt x="24" y="1952"/>
                      </a:lnTo>
                      <a:lnTo>
                        <a:pt x="64" y="1857"/>
                      </a:lnTo>
                      <a:lnTo>
                        <a:pt x="98" y="1773"/>
                      </a:lnTo>
                      <a:lnTo>
                        <a:pt x="129" y="1695"/>
                      </a:lnTo>
                      <a:lnTo>
                        <a:pt x="159" y="1626"/>
                      </a:lnTo>
                      <a:lnTo>
                        <a:pt x="183" y="1562"/>
                      </a:lnTo>
                      <a:lnTo>
                        <a:pt x="204" y="1505"/>
                      </a:lnTo>
                      <a:lnTo>
                        <a:pt x="221" y="1453"/>
                      </a:lnTo>
                      <a:lnTo>
                        <a:pt x="235" y="1405"/>
                      </a:lnTo>
                      <a:lnTo>
                        <a:pt x="243" y="1361"/>
                      </a:lnTo>
                      <a:lnTo>
                        <a:pt x="250" y="1318"/>
                      </a:lnTo>
                      <a:lnTo>
                        <a:pt x="257" y="1278"/>
                      </a:lnTo>
                      <a:lnTo>
                        <a:pt x="266" y="1235"/>
                      </a:lnTo>
                      <a:lnTo>
                        <a:pt x="278" y="1194"/>
                      </a:lnTo>
                      <a:lnTo>
                        <a:pt x="292" y="1151"/>
                      </a:lnTo>
                      <a:lnTo>
                        <a:pt x="309" y="1109"/>
                      </a:lnTo>
                      <a:lnTo>
                        <a:pt x="325" y="1068"/>
                      </a:lnTo>
                      <a:lnTo>
                        <a:pt x="342" y="1028"/>
                      </a:lnTo>
                      <a:lnTo>
                        <a:pt x="359" y="990"/>
                      </a:lnTo>
                      <a:lnTo>
                        <a:pt x="375" y="954"/>
                      </a:lnTo>
                      <a:lnTo>
                        <a:pt x="389" y="921"/>
                      </a:lnTo>
                      <a:lnTo>
                        <a:pt x="401" y="874"/>
                      </a:lnTo>
                      <a:lnTo>
                        <a:pt x="409" y="802"/>
                      </a:lnTo>
                      <a:lnTo>
                        <a:pt x="416" y="710"/>
                      </a:lnTo>
                      <a:lnTo>
                        <a:pt x="421" y="603"/>
                      </a:lnTo>
                      <a:lnTo>
                        <a:pt x="428" y="489"/>
                      </a:lnTo>
                      <a:lnTo>
                        <a:pt x="434" y="373"/>
                      </a:lnTo>
                      <a:lnTo>
                        <a:pt x="442" y="259"/>
                      </a:lnTo>
                      <a:lnTo>
                        <a:pt x="454" y="155"/>
                      </a:lnTo>
                      <a:lnTo>
                        <a:pt x="468" y="67"/>
                      </a:lnTo>
                      <a:lnTo>
                        <a:pt x="489"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91" name="Freeform 82"/>
                <p:cNvSpPr>
                  <a:spLocks/>
                </p:cNvSpPr>
                <p:nvPr/>
              </p:nvSpPr>
              <p:spPr bwMode="auto">
                <a:xfrm>
                  <a:off x="2369" y="2115"/>
                  <a:ext cx="76" cy="190"/>
                </a:xfrm>
                <a:custGeom>
                  <a:avLst/>
                  <a:gdLst>
                    <a:gd name="T0" fmla="*/ 1 w 150"/>
                    <a:gd name="T1" fmla="*/ 1 h 378"/>
                    <a:gd name="T2" fmla="*/ 1 w 150"/>
                    <a:gd name="T3" fmla="*/ 1 h 378"/>
                    <a:gd name="T4" fmla="*/ 1 w 150"/>
                    <a:gd name="T5" fmla="*/ 1 h 378"/>
                    <a:gd name="T6" fmla="*/ 1 w 150"/>
                    <a:gd name="T7" fmla="*/ 1 h 378"/>
                    <a:gd name="T8" fmla="*/ 1 w 150"/>
                    <a:gd name="T9" fmla="*/ 1 h 378"/>
                    <a:gd name="T10" fmla="*/ 1 w 150"/>
                    <a:gd name="T11" fmla="*/ 1 h 378"/>
                    <a:gd name="T12" fmla="*/ 1 w 150"/>
                    <a:gd name="T13" fmla="*/ 1 h 378"/>
                    <a:gd name="T14" fmla="*/ 1 w 150"/>
                    <a:gd name="T15" fmla="*/ 1 h 378"/>
                    <a:gd name="T16" fmla="*/ 1 w 150"/>
                    <a:gd name="T17" fmla="*/ 1 h 378"/>
                    <a:gd name="T18" fmla="*/ 1 w 150"/>
                    <a:gd name="T19" fmla="*/ 1 h 378"/>
                    <a:gd name="T20" fmla="*/ 1 w 150"/>
                    <a:gd name="T21" fmla="*/ 1 h 378"/>
                    <a:gd name="T22" fmla="*/ 1 w 150"/>
                    <a:gd name="T23" fmla="*/ 1 h 378"/>
                    <a:gd name="T24" fmla="*/ 1 w 150"/>
                    <a:gd name="T25" fmla="*/ 1 h 378"/>
                    <a:gd name="T26" fmla="*/ 1 w 150"/>
                    <a:gd name="T27" fmla="*/ 1 h 378"/>
                    <a:gd name="T28" fmla="*/ 1 w 150"/>
                    <a:gd name="T29" fmla="*/ 1 h 378"/>
                    <a:gd name="T30" fmla="*/ 1 w 150"/>
                    <a:gd name="T31" fmla="*/ 1 h 378"/>
                    <a:gd name="T32" fmla="*/ 1 w 150"/>
                    <a:gd name="T33" fmla="*/ 1 h 378"/>
                    <a:gd name="T34" fmla="*/ 1 w 150"/>
                    <a:gd name="T35" fmla="*/ 1 h 378"/>
                    <a:gd name="T36" fmla="*/ 1 w 150"/>
                    <a:gd name="T37" fmla="*/ 1 h 378"/>
                    <a:gd name="T38" fmla="*/ 1 w 150"/>
                    <a:gd name="T39" fmla="*/ 1 h 378"/>
                    <a:gd name="T40" fmla="*/ 1 w 150"/>
                    <a:gd name="T41" fmla="*/ 1 h 378"/>
                    <a:gd name="T42" fmla="*/ 1 w 150"/>
                    <a:gd name="T43" fmla="*/ 1 h 378"/>
                    <a:gd name="T44" fmla="*/ 1 w 150"/>
                    <a:gd name="T45" fmla="*/ 1 h 378"/>
                    <a:gd name="T46" fmla="*/ 1 w 150"/>
                    <a:gd name="T47" fmla="*/ 1 h 378"/>
                    <a:gd name="T48" fmla="*/ 1 w 150"/>
                    <a:gd name="T49" fmla="*/ 1 h 378"/>
                    <a:gd name="T50" fmla="*/ 1 w 150"/>
                    <a:gd name="T51" fmla="*/ 1 h 378"/>
                    <a:gd name="T52" fmla="*/ 1 w 150"/>
                    <a:gd name="T53" fmla="*/ 1 h 378"/>
                    <a:gd name="T54" fmla="*/ 1 w 150"/>
                    <a:gd name="T55" fmla="*/ 1 h 378"/>
                    <a:gd name="T56" fmla="*/ 1 w 150"/>
                    <a:gd name="T57" fmla="*/ 1 h 378"/>
                    <a:gd name="T58" fmla="*/ 1 w 150"/>
                    <a:gd name="T59" fmla="*/ 1 h 378"/>
                    <a:gd name="T60" fmla="*/ 1 w 150"/>
                    <a:gd name="T61" fmla="*/ 1 h 378"/>
                    <a:gd name="T62" fmla="*/ 1 w 150"/>
                    <a:gd name="T63" fmla="*/ 1 h 378"/>
                    <a:gd name="T64" fmla="*/ 1 w 150"/>
                    <a:gd name="T65" fmla="*/ 1 h 378"/>
                    <a:gd name="T66" fmla="*/ 1 w 150"/>
                    <a:gd name="T67" fmla="*/ 1 h 378"/>
                    <a:gd name="T68" fmla="*/ 1 w 150"/>
                    <a:gd name="T69" fmla="*/ 0 h 378"/>
                    <a:gd name="T70" fmla="*/ 0 w 150"/>
                    <a:gd name="T71" fmla="*/ 1 h 378"/>
                    <a:gd name="T72" fmla="*/ 0 w 150"/>
                    <a:gd name="T73" fmla="*/ 1 h 378"/>
                    <a:gd name="T74" fmla="*/ 1 w 150"/>
                    <a:gd name="T75" fmla="*/ 1 h 378"/>
                    <a:gd name="T76" fmla="*/ 1 w 150"/>
                    <a:gd name="T77" fmla="*/ 1 h 378"/>
                    <a:gd name="T78" fmla="*/ 1 w 150"/>
                    <a:gd name="T79" fmla="*/ 1 h 378"/>
                    <a:gd name="T80" fmla="*/ 1 w 150"/>
                    <a:gd name="T81" fmla="*/ 1 h 378"/>
                    <a:gd name="T82" fmla="*/ 1 w 150"/>
                    <a:gd name="T83" fmla="*/ 1 h 378"/>
                    <a:gd name="T84" fmla="*/ 1 w 150"/>
                    <a:gd name="T85" fmla="*/ 1 h 378"/>
                    <a:gd name="T86" fmla="*/ 1 w 150"/>
                    <a:gd name="T87" fmla="*/ 1 h 378"/>
                    <a:gd name="T88" fmla="*/ 1 w 150"/>
                    <a:gd name="T89" fmla="*/ 1 h 378"/>
                    <a:gd name="T90" fmla="*/ 1 w 150"/>
                    <a:gd name="T91" fmla="*/ 1 h 378"/>
                    <a:gd name="T92" fmla="*/ 1 w 150"/>
                    <a:gd name="T93" fmla="*/ 1 h 378"/>
                    <a:gd name="T94" fmla="*/ 1 w 150"/>
                    <a:gd name="T95" fmla="*/ 1 h 378"/>
                    <a:gd name="T96" fmla="*/ 1 w 150"/>
                    <a:gd name="T97" fmla="*/ 1 h 378"/>
                    <a:gd name="T98" fmla="*/ 1 w 150"/>
                    <a:gd name="T99" fmla="*/ 1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378"/>
                    <a:gd name="T152" fmla="*/ 150 w 150"/>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378">
                      <a:moveTo>
                        <a:pt x="142" y="370"/>
                      </a:moveTo>
                      <a:lnTo>
                        <a:pt x="140" y="368"/>
                      </a:lnTo>
                      <a:lnTo>
                        <a:pt x="136" y="364"/>
                      </a:lnTo>
                      <a:lnTo>
                        <a:pt x="129" y="356"/>
                      </a:lnTo>
                      <a:lnTo>
                        <a:pt x="122" y="344"/>
                      </a:lnTo>
                      <a:lnTo>
                        <a:pt x="112" y="332"/>
                      </a:lnTo>
                      <a:lnTo>
                        <a:pt x="103" y="314"/>
                      </a:lnTo>
                      <a:lnTo>
                        <a:pt x="93" y="297"/>
                      </a:lnTo>
                      <a:lnTo>
                        <a:pt x="83" y="278"/>
                      </a:lnTo>
                      <a:lnTo>
                        <a:pt x="74" y="256"/>
                      </a:lnTo>
                      <a:lnTo>
                        <a:pt x="67" y="233"/>
                      </a:lnTo>
                      <a:lnTo>
                        <a:pt x="65" y="226"/>
                      </a:lnTo>
                      <a:lnTo>
                        <a:pt x="64" y="219"/>
                      </a:lnTo>
                      <a:lnTo>
                        <a:pt x="64" y="211"/>
                      </a:lnTo>
                      <a:lnTo>
                        <a:pt x="62" y="202"/>
                      </a:lnTo>
                      <a:lnTo>
                        <a:pt x="62" y="193"/>
                      </a:lnTo>
                      <a:lnTo>
                        <a:pt x="60" y="186"/>
                      </a:lnTo>
                      <a:lnTo>
                        <a:pt x="60" y="178"/>
                      </a:lnTo>
                      <a:lnTo>
                        <a:pt x="60" y="169"/>
                      </a:lnTo>
                      <a:lnTo>
                        <a:pt x="60" y="162"/>
                      </a:lnTo>
                      <a:lnTo>
                        <a:pt x="60" y="155"/>
                      </a:lnTo>
                      <a:lnTo>
                        <a:pt x="62" y="140"/>
                      </a:lnTo>
                      <a:lnTo>
                        <a:pt x="69" y="124"/>
                      </a:lnTo>
                      <a:lnTo>
                        <a:pt x="78" y="109"/>
                      </a:lnTo>
                      <a:lnTo>
                        <a:pt x="90" y="91"/>
                      </a:lnTo>
                      <a:lnTo>
                        <a:pt x="102" y="76"/>
                      </a:lnTo>
                      <a:lnTo>
                        <a:pt x="114" y="62"/>
                      </a:lnTo>
                      <a:lnTo>
                        <a:pt x="126" y="48"/>
                      </a:lnTo>
                      <a:lnTo>
                        <a:pt x="136" y="36"/>
                      </a:lnTo>
                      <a:lnTo>
                        <a:pt x="145" y="26"/>
                      </a:lnTo>
                      <a:lnTo>
                        <a:pt x="148" y="19"/>
                      </a:lnTo>
                      <a:lnTo>
                        <a:pt x="150" y="9"/>
                      </a:lnTo>
                      <a:lnTo>
                        <a:pt x="147" y="5"/>
                      </a:lnTo>
                      <a:lnTo>
                        <a:pt x="142" y="9"/>
                      </a:lnTo>
                      <a:lnTo>
                        <a:pt x="131" y="17"/>
                      </a:lnTo>
                      <a:lnTo>
                        <a:pt x="119" y="31"/>
                      </a:lnTo>
                      <a:lnTo>
                        <a:pt x="107" y="47"/>
                      </a:lnTo>
                      <a:lnTo>
                        <a:pt x="93" y="64"/>
                      </a:lnTo>
                      <a:lnTo>
                        <a:pt x="79" y="83"/>
                      </a:lnTo>
                      <a:lnTo>
                        <a:pt x="67" y="100"/>
                      </a:lnTo>
                      <a:lnTo>
                        <a:pt x="59" y="117"/>
                      </a:lnTo>
                      <a:lnTo>
                        <a:pt x="52" y="133"/>
                      </a:lnTo>
                      <a:lnTo>
                        <a:pt x="46" y="148"/>
                      </a:lnTo>
                      <a:lnTo>
                        <a:pt x="46" y="161"/>
                      </a:lnTo>
                      <a:lnTo>
                        <a:pt x="46" y="173"/>
                      </a:lnTo>
                      <a:lnTo>
                        <a:pt x="48" y="183"/>
                      </a:lnTo>
                      <a:lnTo>
                        <a:pt x="52" y="190"/>
                      </a:lnTo>
                      <a:lnTo>
                        <a:pt x="53" y="195"/>
                      </a:lnTo>
                      <a:lnTo>
                        <a:pt x="53" y="197"/>
                      </a:lnTo>
                      <a:lnTo>
                        <a:pt x="50" y="193"/>
                      </a:lnTo>
                      <a:lnTo>
                        <a:pt x="48" y="188"/>
                      </a:lnTo>
                      <a:lnTo>
                        <a:pt x="46" y="178"/>
                      </a:lnTo>
                      <a:lnTo>
                        <a:pt x="46" y="164"/>
                      </a:lnTo>
                      <a:lnTo>
                        <a:pt x="46" y="147"/>
                      </a:lnTo>
                      <a:lnTo>
                        <a:pt x="46" y="128"/>
                      </a:lnTo>
                      <a:lnTo>
                        <a:pt x="46" y="109"/>
                      </a:lnTo>
                      <a:lnTo>
                        <a:pt x="45" y="88"/>
                      </a:lnTo>
                      <a:lnTo>
                        <a:pt x="41" y="67"/>
                      </a:lnTo>
                      <a:lnTo>
                        <a:pt x="34" y="47"/>
                      </a:lnTo>
                      <a:lnTo>
                        <a:pt x="27" y="28"/>
                      </a:lnTo>
                      <a:lnTo>
                        <a:pt x="19" y="15"/>
                      </a:lnTo>
                      <a:lnTo>
                        <a:pt x="12" y="5"/>
                      </a:lnTo>
                      <a:lnTo>
                        <a:pt x="7" y="0"/>
                      </a:lnTo>
                      <a:lnTo>
                        <a:pt x="3" y="0"/>
                      </a:lnTo>
                      <a:lnTo>
                        <a:pt x="0" y="2"/>
                      </a:lnTo>
                      <a:lnTo>
                        <a:pt x="0" y="7"/>
                      </a:lnTo>
                      <a:lnTo>
                        <a:pt x="0" y="15"/>
                      </a:lnTo>
                      <a:lnTo>
                        <a:pt x="2" y="26"/>
                      </a:lnTo>
                      <a:lnTo>
                        <a:pt x="5" y="38"/>
                      </a:lnTo>
                      <a:lnTo>
                        <a:pt x="10" y="52"/>
                      </a:lnTo>
                      <a:lnTo>
                        <a:pt x="15" y="67"/>
                      </a:lnTo>
                      <a:lnTo>
                        <a:pt x="15" y="85"/>
                      </a:lnTo>
                      <a:lnTo>
                        <a:pt x="15" y="104"/>
                      </a:lnTo>
                      <a:lnTo>
                        <a:pt x="14" y="123"/>
                      </a:lnTo>
                      <a:lnTo>
                        <a:pt x="12" y="142"/>
                      </a:lnTo>
                      <a:lnTo>
                        <a:pt x="10" y="161"/>
                      </a:lnTo>
                      <a:lnTo>
                        <a:pt x="10" y="176"/>
                      </a:lnTo>
                      <a:lnTo>
                        <a:pt x="10" y="192"/>
                      </a:lnTo>
                      <a:lnTo>
                        <a:pt x="15" y="206"/>
                      </a:lnTo>
                      <a:lnTo>
                        <a:pt x="22" y="216"/>
                      </a:lnTo>
                      <a:lnTo>
                        <a:pt x="40" y="235"/>
                      </a:lnTo>
                      <a:lnTo>
                        <a:pt x="57" y="257"/>
                      </a:lnTo>
                      <a:lnTo>
                        <a:pt x="72" y="282"/>
                      </a:lnTo>
                      <a:lnTo>
                        <a:pt x="86" y="306"/>
                      </a:lnTo>
                      <a:lnTo>
                        <a:pt x="100" y="330"/>
                      </a:lnTo>
                      <a:lnTo>
                        <a:pt x="112" y="351"/>
                      </a:lnTo>
                      <a:lnTo>
                        <a:pt x="122" y="366"/>
                      </a:lnTo>
                      <a:lnTo>
                        <a:pt x="131" y="375"/>
                      </a:lnTo>
                      <a:lnTo>
                        <a:pt x="138" y="378"/>
                      </a:lnTo>
                      <a:lnTo>
                        <a:pt x="142" y="370"/>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92" name="Freeform 85"/>
                <p:cNvSpPr>
                  <a:spLocks/>
                </p:cNvSpPr>
                <p:nvPr/>
              </p:nvSpPr>
              <p:spPr bwMode="auto">
                <a:xfrm>
                  <a:off x="2317" y="2114"/>
                  <a:ext cx="156" cy="18"/>
                </a:xfrm>
                <a:custGeom>
                  <a:avLst/>
                  <a:gdLst>
                    <a:gd name="T0" fmla="*/ 0 w 313"/>
                    <a:gd name="T1" fmla="*/ 0 h 37"/>
                    <a:gd name="T2" fmla="*/ 0 w 313"/>
                    <a:gd name="T3" fmla="*/ 0 h 37"/>
                    <a:gd name="T4" fmla="*/ 0 w 313"/>
                    <a:gd name="T5" fmla="*/ 0 h 37"/>
                    <a:gd name="T6" fmla="*/ 0 w 313"/>
                    <a:gd name="T7" fmla="*/ 0 h 37"/>
                    <a:gd name="T8" fmla="*/ 0 w 313"/>
                    <a:gd name="T9" fmla="*/ 0 h 37"/>
                    <a:gd name="T10" fmla="*/ 0 w 313"/>
                    <a:gd name="T11" fmla="*/ 0 h 37"/>
                    <a:gd name="T12" fmla="*/ 0 w 313"/>
                    <a:gd name="T13" fmla="*/ 0 h 37"/>
                    <a:gd name="T14" fmla="*/ 0 w 313"/>
                    <a:gd name="T15" fmla="*/ 0 h 37"/>
                    <a:gd name="T16" fmla="*/ 0 w 313"/>
                    <a:gd name="T17" fmla="*/ 0 h 37"/>
                    <a:gd name="T18" fmla="*/ 0 w 313"/>
                    <a:gd name="T19" fmla="*/ 0 h 37"/>
                    <a:gd name="T20" fmla="*/ 0 w 313"/>
                    <a:gd name="T21" fmla="*/ 0 h 37"/>
                    <a:gd name="T22" fmla="*/ 0 w 313"/>
                    <a:gd name="T23" fmla="*/ 0 h 37"/>
                    <a:gd name="T24" fmla="*/ 0 w 313"/>
                    <a:gd name="T25" fmla="*/ 0 h 37"/>
                    <a:gd name="T26" fmla="*/ 0 w 313"/>
                    <a:gd name="T27" fmla="*/ 0 h 37"/>
                    <a:gd name="T28" fmla="*/ 0 w 313"/>
                    <a:gd name="T29" fmla="*/ 0 h 37"/>
                    <a:gd name="T30" fmla="*/ 0 w 313"/>
                    <a:gd name="T31" fmla="*/ 0 h 37"/>
                    <a:gd name="T32" fmla="*/ 0 w 313"/>
                    <a:gd name="T33" fmla="*/ 0 h 37"/>
                    <a:gd name="T34" fmla="*/ 0 w 313"/>
                    <a:gd name="T35" fmla="*/ 0 h 37"/>
                    <a:gd name="T36" fmla="*/ 0 w 313"/>
                    <a:gd name="T37" fmla="*/ 0 h 37"/>
                    <a:gd name="T38" fmla="*/ 0 w 313"/>
                    <a:gd name="T39" fmla="*/ 0 h 37"/>
                    <a:gd name="T40" fmla="*/ 0 w 313"/>
                    <a:gd name="T41" fmla="*/ 0 h 37"/>
                    <a:gd name="T42" fmla="*/ 0 w 313"/>
                    <a:gd name="T43" fmla="*/ 0 h 37"/>
                    <a:gd name="T44" fmla="*/ 0 w 313"/>
                    <a:gd name="T45" fmla="*/ 0 h 37"/>
                    <a:gd name="T46" fmla="*/ 0 w 313"/>
                    <a:gd name="T47" fmla="*/ 0 h 37"/>
                    <a:gd name="T48" fmla="*/ 0 w 313"/>
                    <a:gd name="T49" fmla="*/ 0 h 37"/>
                    <a:gd name="T50" fmla="*/ 0 w 313"/>
                    <a:gd name="T51" fmla="*/ 0 h 37"/>
                    <a:gd name="T52" fmla="*/ 0 w 313"/>
                    <a:gd name="T53" fmla="*/ 0 h 37"/>
                    <a:gd name="T54" fmla="*/ 0 w 313"/>
                    <a:gd name="T55" fmla="*/ 0 h 37"/>
                    <a:gd name="T56" fmla="*/ 0 w 313"/>
                    <a:gd name="T57" fmla="*/ 0 h 37"/>
                    <a:gd name="T58" fmla="*/ 0 w 313"/>
                    <a:gd name="T59" fmla="*/ 0 h 37"/>
                    <a:gd name="T60" fmla="*/ 0 w 313"/>
                    <a:gd name="T61" fmla="*/ 0 h 37"/>
                    <a:gd name="T62" fmla="*/ 0 w 313"/>
                    <a:gd name="T63" fmla="*/ 0 h 37"/>
                    <a:gd name="T64" fmla="*/ 0 w 313"/>
                    <a:gd name="T65" fmla="*/ 0 h 37"/>
                    <a:gd name="T66" fmla="*/ 0 w 313"/>
                    <a:gd name="T67" fmla="*/ 0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37"/>
                    <a:gd name="T104" fmla="*/ 313 w 313"/>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37">
                      <a:moveTo>
                        <a:pt x="0" y="37"/>
                      </a:moveTo>
                      <a:lnTo>
                        <a:pt x="6" y="33"/>
                      </a:lnTo>
                      <a:lnTo>
                        <a:pt x="11" y="30"/>
                      </a:lnTo>
                      <a:lnTo>
                        <a:pt x="16" y="26"/>
                      </a:lnTo>
                      <a:lnTo>
                        <a:pt x="23" y="21"/>
                      </a:lnTo>
                      <a:lnTo>
                        <a:pt x="30" y="16"/>
                      </a:lnTo>
                      <a:lnTo>
                        <a:pt x="35" y="11"/>
                      </a:lnTo>
                      <a:lnTo>
                        <a:pt x="42" y="7"/>
                      </a:lnTo>
                      <a:lnTo>
                        <a:pt x="47" y="4"/>
                      </a:lnTo>
                      <a:lnTo>
                        <a:pt x="54" y="2"/>
                      </a:lnTo>
                      <a:lnTo>
                        <a:pt x="57" y="0"/>
                      </a:lnTo>
                      <a:lnTo>
                        <a:pt x="78" y="2"/>
                      </a:lnTo>
                      <a:lnTo>
                        <a:pt x="95" y="4"/>
                      </a:lnTo>
                      <a:lnTo>
                        <a:pt x="108" y="7"/>
                      </a:lnTo>
                      <a:lnTo>
                        <a:pt x="118" y="11"/>
                      </a:lnTo>
                      <a:lnTo>
                        <a:pt x="123" y="16"/>
                      </a:lnTo>
                      <a:lnTo>
                        <a:pt x="128" y="21"/>
                      </a:lnTo>
                      <a:lnTo>
                        <a:pt x="132" y="25"/>
                      </a:lnTo>
                      <a:lnTo>
                        <a:pt x="132" y="28"/>
                      </a:lnTo>
                      <a:lnTo>
                        <a:pt x="133" y="32"/>
                      </a:lnTo>
                      <a:lnTo>
                        <a:pt x="135" y="32"/>
                      </a:lnTo>
                      <a:lnTo>
                        <a:pt x="140" y="30"/>
                      </a:lnTo>
                      <a:lnTo>
                        <a:pt x="151" y="26"/>
                      </a:lnTo>
                      <a:lnTo>
                        <a:pt x="165" y="21"/>
                      </a:lnTo>
                      <a:lnTo>
                        <a:pt x="180" y="18"/>
                      </a:lnTo>
                      <a:lnTo>
                        <a:pt x="197" y="13"/>
                      </a:lnTo>
                      <a:lnTo>
                        <a:pt x="218" y="9"/>
                      </a:lnTo>
                      <a:lnTo>
                        <a:pt x="239" y="6"/>
                      </a:lnTo>
                      <a:lnTo>
                        <a:pt x="261" y="4"/>
                      </a:lnTo>
                      <a:lnTo>
                        <a:pt x="284" y="2"/>
                      </a:lnTo>
                      <a:lnTo>
                        <a:pt x="313" y="3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93" name="Freeform 86"/>
                <p:cNvSpPr>
                  <a:spLocks/>
                </p:cNvSpPr>
                <p:nvPr/>
              </p:nvSpPr>
              <p:spPr bwMode="auto">
                <a:xfrm>
                  <a:off x="2571" y="2000"/>
                  <a:ext cx="275" cy="428"/>
                </a:xfrm>
                <a:custGeom>
                  <a:avLst/>
                  <a:gdLst>
                    <a:gd name="T0" fmla="*/ 0 w 552"/>
                    <a:gd name="T1" fmla="*/ 0 h 857"/>
                    <a:gd name="T2" fmla="*/ 0 w 552"/>
                    <a:gd name="T3" fmla="*/ 0 h 857"/>
                    <a:gd name="T4" fmla="*/ 0 w 552"/>
                    <a:gd name="T5" fmla="*/ 0 h 857"/>
                    <a:gd name="T6" fmla="*/ 0 w 552"/>
                    <a:gd name="T7" fmla="*/ 0 h 857"/>
                    <a:gd name="T8" fmla="*/ 0 w 552"/>
                    <a:gd name="T9" fmla="*/ 0 h 857"/>
                    <a:gd name="T10" fmla="*/ 0 w 552"/>
                    <a:gd name="T11" fmla="*/ 0 h 857"/>
                    <a:gd name="T12" fmla="*/ 0 w 552"/>
                    <a:gd name="T13" fmla="*/ 0 h 857"/>
                    <a:gd name="T14" fmla="*/ 0 w 552"/>
                    <a:gd name="T15" fmla="*/ 0 h 857"/>
                    <a:gd name="T16" fmla="*/ 0 w 552"/>
                    <a:gd name="T17" fmla="*/ 0 h 857"/>
                    <a:gd name="T18" fmla="*/ 0 w 552"/>
                    <a:gd name="T19" fmla="*/ 0 h 857"/>
                    <a:gd name="T20" fmla="*/ 0 w 552"/>
                    <a:gd name="T21" fmla="*/ 0 h 857"/>
                    <a:gd name="T22" fmla="*/ 0 w 552"/>
                    <a:gd name="T23" fmla="*/ 0 h 857"/>
                    <a:gd name="T24" fmla="*/ 0 w 552"/>
                    <a:gd name="T25" fmla="*/ 0 h 857"/>
                    <a:gd name="T26" fmla="*/ 0 w 552"/>
                    <a:gd name="T27" fmla="*/ 0 h 857"/>
                    <a:gd name="T28" fmla="*/ 0 w 552"/>
                    <a:gd name="T29" fmla="*/ 0 h 857"/>
                    <a:gd name="T30" fmla="*/ 0 w 552"/>
                    <a:gd name="T31" fmla="*/ 0 h 857"/>
                    <a:gd name="T32" fmla="*/ 0 w 552"/>
                    <a:gd name="T33" fmla="*/ 0 h 857"/>
                    <a:gd name="T34" fmla="*/ 0 w 552"/>
                    <a:gd name="T35" fmla="*/ 0 h 857"/>
                    <a:gd name="T36" fmla="*/ 0 w 552"/>
                    <a:gd name="T37" fmla="*/ 0 h 857"/>
                    <a:gd name="T38" fmla="*/ 0 w 552"/>
                    <a:gd name="T39" fmla="*/ 0 h 857"/>
                    <a:gd name="T40" fmla="*/ 0 w 552"/>
                    <a:gd name="T41" fmla="*/ 0 h 857"/>
                    <a:gd name="T42" fmla="*/ 0 w 552"/>
                    <a:gd name="T43" fmla="*/ 0 h 857"/>
                    <a:gd name="T44" fmla="*/ 0 w 552"/>
                    <a:gd name="T45" fmla="*/ 0 h 857"/>
                    <a:gd name="T46" fmla="*/ 0 w 552"/>
                    <a:gd name="T47" fmla="*/ 0 h 857"/>
                    <a:gd name="T48" fmla="*/ 0 w 552"/>
                    <a:gd name="T49" fmla="*/ 0 h 857"/>
                    <a:gd name="T50" fmla="*/ 0 w 552"/>
                    <a:gd name="T51" fmla="*/ 0 h 857"/>
                    <a:gd name="T52" fmla="*/ 0 w 552"/>
                    <a:gd name="T53" fmla="*/ 0 h 857"/>
                    <a:gd name="T54" fmla="*/ 0 w 552"/>
                    <a:gd name="T55" fmla="*/ 0 h 857"/>
                    <a:gd name="T56" fmla="*/ 0 w 552"/>
                    <a:gd name="T57" fmla="*/ 0 h 857"/>
                    <a:gd name="T58" fmla="*/ 0 w 552"/>
                    <a:gd name="T59" fmla="*/ 0 h 857"/>
                    <a:gd name="T60" fmla="*/ 0 w 552"/>
                    <a:gd name="T61" fmla="*/ 0 h 857"/>
                    <a:gd name="T62" fmla="*/ 0 w 552"/>
                    <a:gd name="T63" fmla="*/ 0 h 857"/>
                    <a:gd name="T64" fmla="*/ 0 w 552"/>
                    <a:gd name="T65" fmla="*/ 0 h 857"/>
                    <a:gd name="T66" fmla="*/ 0 w 552"/>
                    <a:gd name="T67" fmla="*/ 0 h 857"/>
                    <a:gd name="T68" fmla="*/ 0 w 552"/>
                    <a:gd name="T69" fmla="*/ 0 h 857"/>
                    <a:gd name="T70" fmla="*/ 0 w 552"/>
                    <a:gd name="T71" fmla="*/ 0 h 857"/>
                    <a:gd name="T72" fmla="*/ 0 w 552"/>
                    <a:gd name="T73" fmla="*/ 0 h 857"/>
                    <a:gd name="T74" fmla="*/ 0 w 552"/>
                    <a:gd name="T75" fmla="*/ 0 h 857"/>
                    <a:gd name="T76" fmla="*/ 0 w 552"/>
                    <a:gd name="T77" fmla="*/ 0 h 857"/>
                    <a:gd name="T78" fmla="*/ 0 w 552"/>
                    <a:gd name="T79" fmla="*/ 0 h 857"/>
                    <a:gd name="T80" fmla="*/ 0 w 552"/>
                    <a:gd name="T81" fmla="*/ 0 h 857"/>
                    <a:gd name="T82" fmla="*/ 0 w 552"/>
                    <a:gd name="T83" fmla="*/ 0 h 857"/>
                    <a:gd name="T84" fmla="*/ 0 w 552"/>
                    <a:gd name="T85" fmla="*/ 0 h 857"/>
                    <a:gd name="T86" fmla="*/ 0 w 552"/>
                    <a:gd name="T87" fmla="*/ 0 h 857"/>
                    <a:gd name="T88" fmla="*/ 0 w 552"/>
                    <a:gd name="T89" fmla="*/ 0 h 857"/>
                    <a:gd name="T90" fmla="*/ 0 w 552"/>
                    <a:gd name="T91" fmla="*/ 0 h 857"/>
                    <a:gd name="T92" fmla="*/ 0 w 552"/>
                    <a:gd name="T93" fmla="*/ 0 h 857"/>
                    <a:gd name="T94" fmla="*/ 0 w 552"/>
                    <a:gd name="T95" fmla="*/ 0 h 857"/>
                    <a:gd name="T96" fmla="*/ 0 w 552"/>
                    <a:gd name="T97" fmla="*/ 0 h 857"/>
                    <a:gd name="T98" fmla="*/ 0 w 552"/>
                    <a:gd name="T99" fmla="*/ 0 h 857"/>
                    <a:gd name="T100" fmla="*/ 0 w 552"/>
                    <a:gd name="T101" fmla="*/ 0 h 857"/>
                    <a:gd name="T102" fmla="*/ 0 w 552"/>
                    <a:gd name="T103" fmla="*/ 0 h 857"/>
                    <a:gd name="T104" fmla="*/ 0 w 552"/>
                    <a:gd name="T105" fmla="*/ 0 h 857"/>
                    <a:gd name="T106" fmla="*/ 0 w 552"/>
                    <a:gd name="T107" fmla="*/ 0 h 857"/>
                    <a:gd name="T108" fmla="*/ 0 w 552"/>
                    <a:gd name="T109" fmla="*/ 0 h 8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2"/>
                    <a:gd name="T166" fmla="*/ 0 h 857"/>
                    <a:gd name="T167" fmla="*/ 552 w 552"/>
                    <a:gd name="T168" fmla="*/ 857 h 8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2" h="857">
                      <a:moveTo>
                        <a:pt x="6" y="579"/>
                      </a:moveTo>
                      <a:lnTo>
                        <a:pt x="9" y="569"/>
                      </a:lnTo>
                      <a:lnTo>
                        <a:pt x="11" y="558"/>
                      </a:lnTo>
                      <a:lnTo>
                        <a:pt x="14" y="546"/>
                      </a:lnTo>
                      <a:lnTo>
                        <a:pt x="18" y="534"/>
                      </a:lnTo>
                      <a:lnTo>
                        <a:pt x="21" y="520"/>
                      </a:lnTo>
                      <a:lnTo>
                        <a:pt x="25" y="508"/>
                      </a:lnTo>
                      <a:lnTo>
                        <a:pt x="30" y="495"/>
                      </a:lnTo>
                      <a:lnTo>
                        <a:pt x="33" y="481"/>
                      </a:lnTo>
                      <a:lnTo>
                        <a:pt x="38" y="465"/>
                      </a:lnTo>
                      <a:lnTo>
                        <a:pt x="44" y="451"/>
                      </a:lnTo>
                      <a:lnTo>
                        <a:pt x="52" y="427"/>
                      </a:lnTo>
                      <a:lnTo>
                        <a:pt x="63" y="401"/>
                      </a:lnTo>
                      <a:lnTo>
                        <a:pt x="73" y="375"/>
                      </a:lnTo>
                      <a:lnTo>
                        <a:pt x="85" y="348"/>
                      </a:lnTo>
                      <a:lnTo>
                        <a:pt x="99" y="320"/>
                      </a:lnTo>
                      <a:lnTo>
                        <a:pt x="111" y="292"/>
                      </a:lnTo>
                      <a:lnTo>
                        <a:pt x="123" y="263"/>
                      </a:lnTo>
                      <a:lnTo>
                        <a:pt x="135" y="234"/>
                      </a:lnTo>
                      <a:lnTo>
                        <a:pt x="146" y="204"/>
                      </a:lnTo>
                      <a:lnTo>
                        <a:pt x="156" y="175"/>
                      </a:lnTo>
                      <a:lnTo>
                        <a:pt x="163" y="154"/>
                      </a:lnTo>
                      <a:lnTo>
                        <a:pt x="170" y="133"/>
                      </a:lnTo>
                      <a:lnTo>
                        <a:pt x="178" y="114"/>
                      </a:lnTo>
                      <a:lnTo>
                        <a:pt x="187" y="97"/>
                      </a:lnTo>
                      <a:lnTo>
                        <a:pt x="197" y="80"/>
                      </a:lnTo>
                      <a:lnTo>
                        <a:pt x="208" y="63"/>
                      </a:lnTo>
                      <a:lnTo>
                        <a:pt x="216" y="47"/>
                      </a:lnTo>
                      <a:lnTo>
                        <a:pt x="227" y="31"/>
                      </a:lnTo>
                      <a:lnTo>
                        <a:pt x="237" y="16"/>
                      </a:lnTo>
                      <a:lnTo>
                        <a:pt x="246" y="0"/>
                      </a:lnTo>
                      <a:lnTo>
                        <a:pt x="246" y="4"/>
                      </a:lnTo>
                      <a:lnTo>
                        <a:pt x="244" y="12"/>
                      </a:lnTo>
                      <a:lnTo>
                        <a:pt x="242" y="23"/>
                      </a:lnTo>
                      <a:lnTo>
                        <a:pt x="241" y="37"/>
                      </a:lnTo>
                      <a:lnTo>
                        <a:pt x="239" y="49"/>
                      </a:lnTo>
                      <a:lnTo>
                        <a:pt x="235" y="61"/>
                      </a:lnTo>
                      <a:lnTo>
                        <a:pt x="232" y="69"/>
                      </a:lnTo>
                      <a:lnTo>
                        <a:pt x="228" y="73"/>
                      </a:lnTo>
                      <a:lnTo>
                        <a:pt x="225" y="71"/>
                      </a:lnTo>
                      <a:lnTo>
                        <a:pt x="223" y="59"/>
                      </a:lnTo>
                      <a:lnTo>
                        <a:pt x="223" y="63"/>
                      </a:lnTo>
                      <a:lnTo>
                        <a:pt x="228" y="69"/>
                      </a:lnTo>
                      <a:lnTo>
                        <a:pt x="237" y="82"/>
                      </a:lnTo>
                      <a:lnTo>
                        <a:pt x="251" y="97"/>
                      </a:lnTo>
                      <a:lnTo>
                        <a:pt x="267" y="114"/>
                      </a:lnTo>
                      <a:lnTo>
                        <a:pt x="287" y="135"/>
                      </a:lnTo>
                      <a:lnTo>
                        <a:pt x="313" y="156"/>
                      </a:lnTo>
                      <a:lnTo>
                        <a:pt x="343" y="177"/>
                      </a:lnTo>
                      <a:lnTo>
                        <a:pt x="377" y="197"/>
                      </a:lnTo>
                      <a:lnTo>
                        <a:pt x="417" y="216"/>
                      </a:lnTo>
                      <a:lnTo>
                        <a:pt x="429" y="222"/>
                      </a:lnTo>
                      <a:lnTo>
                        <a:pt x="441" y="223"/>
                      </a:lnTo>
                      <a:lnTo>
                        <a:pt x="453" y="225"/>
                      </a:lnTo>
                      <a:lnTo>
                        <a:pt x="465" y="227"/>
                      </a:lnTo>
                      <a:lnTo>
                        <a:pt x="479" y="227"/>
                      </a:lnTo>
                      <a:lnTo>
                        <a:pt x="493" y="227"/>
                      </a:lnTo>
                      <a:lnTo>
                        <a:pt x="507" y="228"/>
                      </a:lnTo>
                      <a:lnTo>
                        <a:pt x="522" y="230"/>
                      </a:lnTo>
                      <a:lnTo>
                        <a:pt x="536" y="232"/>
                      </a:lnTo>
                      <a:lnTo>
                        <a:pt x="552" y="235"/>
                      </a:lnTo>
                      <a:lnTo>
                        <a:pt x="552" y="237"/>
                      </a:lnTo>
                      <a:lnTo>
                        <a:pt x="550" y="241"/>
                      </a:lnTo>
                      <a:lnTo>
                        <a:pt x="546" y="246"/>
                      </a:lnTo>
                      <a:lnTo>
                        <a:pt x="541" y="253"/>
                      </a:lnTo>
                      <a:lnTo>
                        <a:pt x="538" y="263"/>
                      </a:lnTo>
                      <a:lnTo>
                        <a:pt x="533" y="275"/>
                      </a:lnTo>
                      <a:lnTo>
                        <a:pt x="529" y="291"/>
                      </a:lnTo>
                      <a:lnTo>
                        <a:pt x="526" y="308"/>
                      </a:lnTo>
                      <a:lnTo>
                        <a:pt x="522" y="327"/>
                      </a:lnTo>
                      <a:lnTo>
                        <a:pt x="521" y="349"/>
                      </a:lnTo>
                      <a:lnTo>
                        <a:pt x="521" y="361"/>
                      </a:lnTo>
                      <a:lnTo>
                        <a:pt x="521" y="372"/>
                      </a:lnTo>
                      <a:lnTo>
                        <a:pt x="521" y="384"/>
                      </a:lnTo>
                      <a:lnTo>
                        <a:pt x="519" y="394"/>
                      </a:lnTo>
                      <a:lnTo>
                        <a:pt x="519" y="405"/>
                      </a:lnTo>
                      <a:lnTo>
                        <a:pt x="515" y="417"/>
                      </a:lnTo>
                      <a:lnTo>
                        <a:pt x="514" y="429"/>
                      </a:lnTo>
                      <a:lnTo>
                        <a:pt x="510" y="443"/>
                      </a:lnTo>
                      <a:lnTo>
                        <a:pt x="505" y="458"/>
                      </a:lnTo>
                      <a:lnTo>
                        <a:pt x="500" y="477"/>
                      </a:lnTo>
                      <a:lnTo>
                        <a:pt x="489" y="503"/>
                      </a:lnTo>
                      <a:lnTo>
                        <a:pt x="481" y="524"/>
                      </a:lnTo>
                      <a:lnTo>
                        <a:pt x="472" y="541"/>
                      </a:lnTo>
                      <a:lnTo>
                        <a:pt x="463" y="555"/>
                      </a:lnTo>
                      <a:lnTo>
                        <a:pt x="455" y="567"/>
                      </a:lnTo>
                      <a:lnTo>
                        <a:pt x="448" y="577"/>
                      </a:lnTo>
                      <a:lnTo>
                        <a:pt x="443" y="586"/>
                      </a:lnTo>
                      <a:lnTo>
                        <a:pt x="438" y="595"/>
                      </a:lnTo>
                      <a:lnTo>
                        <a:pt x="436" y="605"/>
                      </a:lnTo>
                      <a:lnTo>
                        <a:pt x="432" y="615"/>
                      </a:lnTo>
                      <a:lnTo>
                        <a:pt x="432" y="624"/>
                      </a:lnTo>
                      <a:lnTo>
                        <a:pt x="431" y="633"/>
                      </a:lnTo>
                      <a:lnTo>
                        <a:pt x="431" y="640"/>
                      </a:lnTo>
                      <a:lnTo>
                        <a:pt x="429" y="647"/>
                      </a:lnTo>
                      <a:lnTo>
                        <a:pt x="427" y="654"/>
                      </a:lnTo>
                      <a:lnTo>
                        <a:pt x="425" y="660"/>
                      </a:lnTo>
                      <a:lnTo>
                        <a:pt x="424" y="667"/>
                      </a:lnTo>
                      <a:lnTo>
                        <a:pt x="424" y="674"/>
                      </a:lnTo>
                      <a:lnTo>
                        <a:pt x="422" y="679"/>
                      </a:lnTo>
                      <a:lnTo>
                        <a:pt x="420" y="686"/>
                      </a:lnTo>
                      <a:lnTo>
                        <a:pt x="419" y="700"/>
                      </a:lnTo>
                      <a:lnTo>
                        <a:pt x="415" y="712"/>
                      </a:lnTo>
                      <a:lnTo>
                        <a:pt x="415" y="726"/>
                      </a:lnTo>
                      <a:lnTo>
                        <a:pt x="413" y="738"/>
                      </a:lnTo>
                      <a:lnTo>
                        <a:pt x="412" y="749"/>
                      </a:lnTo>
                      <a:lnTo>
                        <a:pt x="410" y="759"/>
                      </a:lnTo>
                      <a:lnTo>
                        <a:pt x="408" y="769"/>
                      </a:lnTo>
                      <a:lnTo>
                        <a:pt x="406" y="780"/>
                      </a:lnTo>
                      <a:lnTo>
                        <a:pt x="405" y="788"/>
                      </a:lnTo>
                      <a:lnTo>
                        <a:pt x="403" y="795"/>
                      </a:lnTo>
                      <a:lnTo>
                        <a:pt x="396" y="811"/>
                      </a:lnTo>
                      <a:lnTo>
                        <a:pt x="387" y="825"/>
                      </a:lnTo>
                      <a:lnTo>
                        <a:pt x="377" y="835"/>
                      </a:lnTo>
                      <a:lnTo>
                        <a:pt x="367" y="844"/>
                      </a:lnTo>
                      <a:lnTo>
                        <a:pt x="356" y="849"/>
                      </a:lnTo>
                      <a:lnTo>
                        <a:pt x="346" y="849"/>
                      </a:lnTo>
                      <a:lnTo>
                        <a:pt x="337" y="844"/>
                      </a:lnTo>
                      <a:lnTo>
                        <a:pt x="330" y="833"/>
                      </a:lnTo>
                      <a:lnTo>
                        <a:pt x="325" y="814"/>
                      </a:lnTo>
                      <a:lnTo>
                        <a:pt x="322" y="788"/>
                      </a:lnTo>
                      <a:lnTo>
                        <a:pt x="322" y="755"/>
                      </a:lnTo>
                      <a:lnTo>
                        <a:pt x="322" y="726"/>
                      </a:lnTo>
                      <a:lnTo>
                        <a:pt x="320" y="702"/>
                      </a:lnTo>
                      <a:lnTo>
                        <a:pt x="320" y="681"/>
                      </a:lnTo>
                      <a:lnTo>
                        <a:pt x="318" y="664"/>
                      </a:lnTo>
                      <a:lnTo>
                        <a:pt x="318" y="652"/>
                      </a:lnTo>
                      <a:lnTo>
                        <a:pt x="318" y="641"/>
                      </a:lnTo>
                      <a:lnTo>
                        <a:pt x="318" y="635"/>
                      </a:lnTo>
                      <a:lnTo>
                        <a:pt x="317" y="631"/>
                      </a:lnTo>
                      <a:lnTo>
                        <a:pt x="317" y="629"/>
                      </a:lnTo>
                      <a:lnTo>
                        <a:pt x="317" y="631"/>
                      </a:lnTo>
                      <a:lnTo>
                        <a:pt x="315" y="636"/>
                      </a:lnTo>
                      <a:lnTo>
                        <a:pt x="313" y="645"/>
                      </a:lnTo>
                      <a:lnTo>
                        <a:pt x="311" y="654"/>
                      </a:lnTo>
                      <a:lnTo>
                        <a:pt x="308" y="666"/>
                      </a:lnTo>
                      <a:lnTo>
                        <a:pt x="303" y="678"/>
                      </a:lnTo>
                      <a:lnTo>
                        <a:pt x="299" y="692"/>
                      </a:lnTo>
                      <a:lnTo>
                        <a:pt x="294" y="705"/>
                      </a:lnTo>
                      <a:lnTo>
                        <a:pt x="291" y="719"/>
                      </a:lnTo>
                      <a:lnTo>
                        <a:pt x="286" y="731"/>
                      </a:lnTo>
                      <a:lnTo>
                        <a:pt x="284" y="735"/>
                      </a:lnTo>
                      <a:lnTo>
                        <a:pt x="282" y="740"/>
                      </a:lnTo>
                      <a:lnTo>
                        <a:pt x="282" y="745"/>
                      </a:lnTo>
                      <a:lnTo>
                        <a:pt x="280" y="749"/>
                      </a:lnTo>
                      <a:lnTo>
                        <a:pt x="280" y="755"/>
                      </a:lnTo>
                      <a:lnTo>
                        <a:pt x="279" y="761"/>
                      </a:lnTo>
                      <a:lnTo>
                        <a:pt x="279" y="766"/>
                      </a:lnTo>
                      <a:lnTo>
                        <a:pt x="277" y="773"/>
                      </a:lnTo>
                      <a:lnTo>
                        <a:pt x="275" y="778"/>
                      </a:lnTo>
                      <a:lnTo>
                        <a:pt x="273" y="783"/>
                      </a:lnTo>
                      <a:lnTo>
                        <a:pt x="270" y="790"/>
                      </a:lnTo>
                      <a:lnTo>
                        <a:pt x="268" y="795"/>
                      </a:lnTo>
                      <a:lnTo>
                        <a:pt x="267" y="800"/>
                      </a:lnTo>
                      <a:lnTo>
                        <a:pt x="265" y="806"/>
                      </a:lnTo>
                      <a:lnTo>
                        <a:pt x="261" y="811"/>
                      </a:lnTo>
                      <a:lnTo>
                        <a:pt x="260" y="816"/>
                      </a:lnTo>
                      <a:lnTo>
                        <a:pt x="258" y="821"/>
                      </a:lnTo>
                      <a:lnTo>
                        <a:pt x="254" y="825"/>
                      </a:lnTo>
                      <a:lnTo>
                        <a:pt x="253" y="830"/>
                      </a:lnTo>
                      <a:lnTo>
                        <a:pt x="251" y="831"/>
                      </a:lnTo>
                      <a:lnTo>
                        <a:pt x="246" y="838"/>
                      </a:lnTo>
                      <a:lnTo>
                        <a:pt x="239" y="844"/>
                      </a:lnTo>
                      <a:lnTo>
                        <a:pt x="234" y="849"/>
                      </a:lnTo>
                      <a:lnTo>
                        <a:pt x="227" y="852"/>
                      </a:lnTo>
                      <a:lnTo>
                        <a:pt x="220" y="854"/>
                      </a:lnTo>
                      <a:lnTo>
                        <a:pt x="213" y="856"/>
                      </a:lnTo>
                      <a:lnTo>
                        <a:pt x="208" y="857"/>
                      </a:lnTo>
                      <a:lnTo>
                        <a:pt x="201" y="857"/>
                      </a:lnTo>
                      <a:lnTo>
                        <a:pt x="196" y="856"/>
                      </a:lnTo>
                      <a:lnTo>
                        <a:pt x="190" y="856"/>
                      </a:lnTo>
                      <a:lnTo>
                        <a:pt x="187" y="852"/>
                      </a:lnTo>
                      <a:lnTo>
                        <a:pt x="184" y="851"/>
                      </a:lnTo>
                      <a:lnTo>
                        <a:pt x="180" y="847"/>
                      </a:lnTo>
                      <a:lnTo>
                        <a:pt x="177" y="844"/>
                      </a:lnTo>
                      <a:lnTo>
                        <a:pt x="175" y="840"/>
                      </a:lnTo>
                      <a:lnTo>
                        <a:pt x="171" y="835"/>
                      </a:lnTo>
                      <a:lnTo>
                        <a:pt x="170" y="830"/>
                      </a:lnTo>
                      <a:lnTo>
                        <a:pt x="168" y="823"/>
                      </a:lnTo>
                      <a:lnTo>
                        <a:pt x="166" y="816"/>
                      </a:lnTo>
                      <a:lnTo>
                        <a:pt x="166" y="809"/>
                      </a:lnTo>
                      <a:lnTo>
                        <a:pt x="166" y="800"/>
                      </a:lnTo>
                      <a:lnTo>
                        <a:pt x="166" y="790"/>
                      </a:lnTo>
                      <a:lnTo>
                        <a:pt x="168" y="780"/>
                      </a:lnTo>
                      <a:lnTo>
                        <a:pt x="170" y="769"/>
                      </a:lnTo>
                      <a:lnTo>
                        <a:pt x="171" y="759"/>
                      </a:lnTo>
                      <a:lnTo>
                        <a:pt x="175" y="747"/>
                      </a:lnTo>
                      <a:lnTo>
                        <a:pt x="177" y="735"/>
                      </a:lnTo>
                      <a:lnTo>
                        <a:pt x="180" y="721"/>
                      </a:lnTo>
                      <a:lnTo>
                        <a:pt x="182" y="709"/>
                      </a:lnTo>
                      <a:lnTo>
                        <a:pt x="185" y="695"/>
                      </a:lnTo>
                      <a:lnTo>
                        <a:pt x="187" y="688"/>
                      </a:lnTo>
                      <a:lnTo>
                        <a:pt x="187" y="683"/>
                      </a:lnTo>
                      <a:lnTo>
                        <a:pt x="189" y="678"/>
                      </a:lnTo>
                      <a:lnTo>
                        <a:pt x="189" y="673"/>
                      </a:lnTo>
                      <a:lnTo>
                        <a:pt x="189" y="667"/>
                      </a:lnTo>
                      <a:lnTo>
                        <a:pt x="190" y="662"/>
                      </a:lnTo>
                      <a:lnTo>
                        <a:pt x="190" y="657"/>
                      </a:lnTo>
                      <a:lnTo>
                        <a:pt x="190" y="652"/>
                      </a:lnTo>
                      <a:lnTo>
                        <a:pt x="192" y="647"/>
                      </a:lnTo>
                      <a:lnTo>
                        <a:pt x="192" y="641"/>
                      </a:lnTo>
                      <a:lnTo>
                        <a:pt x="194" y="633"/>
                      </a:lnTo>
                      <a:lnTo>
                        <a:pt x="196" y="624"/>
                      </a:lnTo>
                      <a:lnTo>
                        <a:pt x="199" y="615"/>
                      </a:lnTo>
                      <a:lnTo>
                        <a:pt x="201" y="609"/>
                      </a:lnTo>
                      <a:lnTo>
                        <a:pt x="203" y="602"/>
                      </a:lnTo>
                      <a:lnTo>
                        <a:pt x="206" y="595"/>
                      </a:lnTo>
                      <a:lnTo>
                        <a:pt x="208" y="590"/>
                      </a:lnTo>
                      <a:lnTo>
                        <a:pt x="209" y="586"/>
                      </a:lnTo>
                      <a:lnTo>
                        <a:pt x="209" y="584"/>
                      </a:lnTo>
                      <a:lnTo>
                        <a:pt x="211" y="583"/>
                      </a:lnTo>
                      <a:lnTo>
                        <a:pt x="209" y="584"/>
                      </a:lnTo>
                      <a:lnTo>
                        <a:pt x="208" y="586"/>
                      </a:lnTo>
                      <a:lnTo>
                        <a:pt x="204" y="591"/>
                      </a:lnTo>
                      <a:lnTo>
                        <a:pt x="203" y="598"/>
                      </a:lnTo>
                      <a:lnTo>
                        <a:pt x="197" y="605"/>
                      </a:lnTo>
                      <a:lnTo>
                        <a:pt x="194" y="614"/>
                      </a:lnTo>
                      <a:lnTo>
                        <a:pt x="190" y="622"/>
                      </a:lnTo>
                      <a:lnTo>
                        <a:pt x="187" y="633"/>
                      </a:lnTo>
                      <a:lnTo>
                        <a:pt x="184" y="643"/>
                      </a:lnTo>
                      <a:lnTo>
                        <a:pt x="184" y="654"/>
                      </a:lnTo>
                      <a:lnTo>
                        <a:pt x="182" y="660"/>
                      </a:lnTo>
                      <a:lnTo>
                        <a:pt x="182" y="669"/>
                      </a:lnTo>
                      <a:lnTo>
                        <a:pt x="180" y="676"/>
                      </a:lnTo>
                      <a:lnTo>
                        <a:pt x="180" y="685"/>
                      </a:lnTo>
                      <a:lnTo>
                        <a:pt x="180" y="692"/>
                      </a:lnTo>
                      <a:lnTo>
                        <a:pt x="180" y="700"/>
                      </a:lnTo>
                      <a:lnTo>
                        <a:pt x="178" y="709"/>
                      </a:lnTo>
                      <a:lnTo>
                        <a:pt x="178" y="716"/>
                      </a:lnTo>
                      <a:lnTo>
                        <a:pt x="177" y="724"/>
                      </a:lnTo>
                      <a:lnTo>
                        <a:pt x="177" y="731"/>
                      </a:lnTo>
                      <a:lnTo>
                        <a:pt x="175" y="742"/>
                      </a:lnTo>
                      <a:lnTo>
                        <a:pt x="173" y="749"/>
                      </a:lnTo>
                      <a:lnTo>
                        <a:pt x="171" y="755"/>
                      </a:lnTo>
                      <a:lnTo>
                        <a:pt x="171" y="762"/>
                      </a:lnTo>
                      <a:lnTo>
                        <a:pt x="170" y="769"/>
                      </a:lnTo>
                      <a:lnTo>
                        <a:pt x="170" y="774"/>
                      </a:lnTo>
                      <a:lnTo>
                        <a:pt x="168" y="781"/>
                      </a:lnTo>
                      <a:lnTo>
                        <a:pt x="168" y="787"/>
                      </a:lnTo>
                      <a:lnTo>
                        <a:pt x="166" y="792"/>
                      </a:lnTo>
                      <a:lnTo>
                        <a:pt x="165" y="797"/>
                      </a:lnTo>
                      <a:lnTo>
                        <a:pt x="163" y="800"/>
                      </a:lnTo>
                      <a:lnTo>
                        <a:pt x="161" y="804"/>
                      </a:lnTo>
                      <a:lnTo>
                        <a:pt x="161" y="807"/>
                      </a:lnTo>
                      <a:lnTo>
                        <a:pt x="159" y="811"/>
                      </a:lnTo>
                      <a:lnTo>
                        <a:pt x="159" y="812"/>
                      </a:lnTo>
                      <a:lnTo>
                        <a:pt x="158" y="816"/>
                      </a:lnTo>
                      <a:lnTo>
                        <a:pt x="158" y="818"/>
                      </a:lnTo>
                      <a:lnTo>
                        <a:pt x="156" y="821"/>
                      </a:lnTo>
                      <a:lnTo>
                        <a:pt x="154" y="823"/>
                      </a:lnTo>
                      <a:lnTo>
                        <a:pt x="152" y="825"/>
                      </a:lnTo>
                      <a:lnTo>
                        <a:pt x="147" y="830"/>
                      </a:lnTo>
                      <a:lnTo>
                        <a:pt x="142" y="835"/>
                      </a:lnTo>
                      <a:lnTo>
                        <a:pt x="135" y="838"/>
                      </a:lnTo>
                      <a:lnTo>
                        <a:pt x="127" y="842"/>
                      </a:lnTo>
                      <a:lnTo>
                        <a:pt x="120" y="845"/>
                      </a:lnTo>
                      <a:lnTo>
                        <a:pt x="113" y="845"/>
                      </a:lnTo>
                      <a:lnTo>
                        <a:pt x="104" y="845"/>
                      </a:lnTo>
                      <a:lnTo>
                        <a:pt x="95" y="844"/>
                      </a:lnTo>
                      <a:lnTo>
                        <a:pt x="89" y="842"/>
                      </a:lnTo>
                      <a:lnTo>
                        <a:pt x="80" y="837"/>
                      </a:lnTo>
                      <a:lnTo>
                        <a:pt x="71" y="830"/>
                      </a:lnTo>
                      <a:lnTo>
                        <a:pt x="64" y="821"/>
                      </a:lnTo>
                      <a:lnTo>
                        <a:pt x="61" y="811"/>
                      </a:lnTo>
                      <a:lnTo>
                        <a:pt x="59" y="800"/>
                      </a:lnTo>
                      <a:lnTo>
                        <a:pt x="57" y="790"/>
                      </a:lnTo>
                      <a:lnTo>
                        <a:pt x="57" y="780"/>
                      </a:lnTo>
                      <a:lnTo>
                        <a:pt x="59" y="771"/>
                      </a:lnTo>
                      <a:lnTo>
                        <a:pt x="61" y="762"/>
                      </a:lnTo>
                      <a:lnTo>
                        <a:pt x="63" y="754"/>
                      </a:lnTo>
                      <a:lnTo>
                        <a:pt x="64" y="749"/>
                      </a:lnTo>
                      <a:lnTo>
                        <a:pt x="61" y="750"/>
                      </a:lnTo>
                      <a:lnTo>
                        <a:pt x="57" y="750"/>
                      </a:lnTo>
                      <a:lnTo>
                        <a:pt x="52" y="750"/>
                      </a:lnTo>
                      <a:lnTo>
                        <a:pt x="47" y="750"/>
                      </a:lnTo>
                      <a:lnTo>
                        <a:pt x="40" y="749"/>
                      </a:lnTo>
                      <a:lnTo>
                        <a:pt x="33" y="747"/>
                      </a:lnTo>
                      <a:lnTo>
                        <a:pt x="28" y="743"/>
                      </a:lnTo>
                      <a:lnTo>
                        <a:pt x="21" y="740"/>
                      </a:lnTo>
                      <a:lnTo>
                        <a:pt x="14" y="733"/>
                      </a:lnTo>
                      <a:lnTo>
                        <a:pt x="11" y="726"/>
                      </a:lnTo>
                      <a:lnTo>
                        <a:pt x="6" y="719"/>
                      </a:lnTo>
                      <a:lnTo>
                        <a:pt x="4" y="714"/>
                      </a:lnTo>
                      <a:lnTo>
                        <a:pt x="2" y="707"/>
                      </a:lnTo>
                      <a:lnTo>
                        <a:pt x="2" y="702"/>
                      </a:lnTo>
                      <a:lnTo>
                        <a:pt x="2" y="695"/>
                      </a:lnTo>
                      <a:lnTo>
                        <a:pt x="0" y="688"/>
                      </a:lnTo>
                      <a:lnTo>
                        <a:pt x="0" y="679"/>
                      </a:lnTo>
                      <a:lnTo>
                        <a:pt x="0" y="671"/>
                      </a:lnTo>
                      <a:lnTo>
                        <a:pt x="0" y="659"/>
                      </a:lnTo>
                      <a:lnTo>
                        <a:pt x="0" y="655"/>
                      </a:lnTo>
                      <a:lnTo>
                        <a:pt x="0" y="650"/>
                      </a:lnTo>
                      <a:lnTo>
                        <a:pt x="0" y="645"/>
                      </a:lnTo>
                      <a:lnTo>
                        <a:pt x="0" y="636"/>
                      </a:lnTo>
                      <a:lnTo>
                        <a:pt x="0" y="629"/>
                      </a:lnTo>
                      <a:lnTo>
                        <a:pt x="0" y="619"/>
                      </a:lnTo>
                      <a:lnTo>
                        <a:pt x="2" y="610"/>
                      </a:lnTo>
                      <a:lnTo>
                        <a:pt x="2" y="600"/>
                      </a:lnTo>
                      <a:lnTo>
                        <a:pt x="4" y="590"/>
                      </a:lnTo>
                      <a:lnTo>
                        <a:pt x="6" y="579"/>
                      </a:lnTo>
                      <a:close/>
                    </a:path>
                  </a:pathLst>
                </a:custGeom>
                <a:solidFill>
                  <a:srgbClr val="FFEF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94" name="Freeform 87"/>
                <p:cNvSpPr>
                  <a:spLocks/>
                </p:cNvSpPr>
                <p:nvPr/>
              </p:nvSpPr>
              <p:spPr bwMode="auto">
                <a:xfrm>
                  <a:off x="2614" y="2013"/>
                  <a:ext cx="77" cy="240"/>
                </a:xfrm>
                <a:custGeom>
                  <a:avLst/>
                  <a:gdLst>
                    <a:gd name="T0" fmla="*/ 1 w 154"/>
                    <a:gd name="T1" fmla="*/ 1 h 479"/>
                    <a:gd name="T2" fmla="*/ 1 w 154"/>
                    <a:gd name="T3" fmla="*/ 1 h 479"/>
                    <a:gd name="T4" fmla="*/ 1 w 154"/>
                    <a:gd name="T5" fmla="*/ 1 h 479"/>
                    <a:gd name="T6" fmla="*/ 1 w 154"/>
                    <a:gd name="T7" fmla="*/ 1 h 479"/>
                    <a:gd name="T8" fmla="*/ 1 w 154"/>
                    <a:gd name="T9" fmla="*/ 1 h 479"/>
                    <a:gd name="T10" fmla="*/ 1 w 154"/>
                    <a:gd name="T11" fmla="*/ 1 h 479"/>
                    <a:gd name="T12" fmla="*/ 1 w 154"/>
                    <a:gd name="T13" fmla="*/ 1 h 479"/>
                    <a:gd name="T14" fmla="*/ 1 w 154"/>
                    <a:gd name="T15" fmla="*/ 1 h 479"/>
                    <a:gd name="T16" fmla="*/ 1 w 154"/>
                    <a:gd name="T17" fmla="*/ 1 h 479"/>
                    <a:gd name="T18" fmla="*/ 1 w 154"/>
                    <a:gd name="T19" fmla="*/ 1 h 479"/>
                    <a:gd name="T20" fmla="*/ 1 w 154"/>
                    <a:gd name="T21" fmla="*/ 1 h 479"/>
                    <a:gd name="T22" fmla="*/ 1 w 154"/>
                    <a:gd name="T23" fmla="*/ 1 h 479"/>
                    <a:gd name="T24" fmla="*/ 1 w 154"/>
                    <a:gd name="T25" fmla="*/ 1 h 479"/>
                    <a:gd name="T26" fmla="*/ 1 w 154"/>
                    <a:gd name="T27" fmla="*/ 1 h 479"/>
                    <a:gd name="T28" fmla="*/ 1 w 154"/>
                    <a:gd name="T29" fmla="*/ 1 h 479"/>
                    <a:gd name="T30" fmla="*/ 1 w 154"/>
                    <a:gd name="T31" fmla="*/ 1 h 479"/>
                    <a:gd name="T32" fmla="*/ 0 w 154"/>
                    <a:gd name="T33" fmla="*/ 1 h 479"/>
                    <a:gd name="T34" fmla="*/ 0 w 154"/>
                    <a:gd name="T35" fmla="*/ 1 h 479"/>
                    <a:gd name="T36" fmla="*/ 0 w 154"/>
                    <a:gd name="T37" fmla="*/ 1 h 479"/>
                    <a:gd name="T38" fmla="*/ 0 w 154"/>
                    <a:gd name="T39" fmla="*/ 1 h 479"/>
                    <a:gd name="T40" fmla="*/ 1 w 154"/>
                    <a:gd name="T41" fmla="*/ 1 h 479"/>
                    <a:gd name="T42" fmla="*/ 1 w 154"/>
                    <a:gd name="T43" fmla="*/ 1 h 479"/>
                    <a:gd name="T44" fmla="*/ 1 w 154"/>
                    <a:gd name="T45" fmla="*/ 1 h 479"/>
                    <a:gd name="T46" fmla="*/ 1 w 154"/>
                    <a:gd name="T47" fmla="*/ 1 h 479"/>
                    <a:gd name="T48" fmla="*/ 1 w 154"/>
                    <a:gd name="T49" fmla="*/ 1 h 479"/>
                    <a:gd name="T50" fmla="*/ 1 w 154"/>
                    <a:gd name="T51" fmla="*/ 1 h 479"/>
                    <a:gd name="T52" fmla="*/ 1 w 154"/>
                    <a:gd name="T53" fmla="*/ 1 h 479"/>
                    <a:gd name="T54" fmla="*/ 1 w 154"/>
                    <a:gd name="T55" fmla="*/ 1 h 479"/>
                    <a:gd name="T56" fmla="*/ 1 w 154"/>
                    <a:gd name="T57" fmla="*/ 1 h 479"/>
                    <a:gd name="T58" fmla="*/ 1 w 154"/>
                    <a:gd name="T59" fmla="*/ 1 h 479"/>
                    <a:gd name="T60" fmla="*/ 1 w 154"/>
                    <a:gd name="T61" fmla="*/ 1 h 479"/>
                    <a:gd name="T62" fmla="*/ 1 w 154"/>
                    <a:gd name="T63" fmla="*/ 1 h 479"/>
                    <a:gd name="T64" fmla="*/ 1 w 154"/>
                    <a:gd name="T65" fmla="*/ 1 h 479"/>
                    <a:gd name="T66" fmla="*/ 1 w 154"/>
                    <a:gd name="T67" fmla="*/ 1 h 479"/>
                    <a:gd name="T68" fmla="*/ 1 w 154"/>
                    <a:gd name="T69" fmla="*/ 1 h 479"/>
                    <a:gd name="T70" fmla="*/ 1 w 154"/>
                    <a:gd name="T71" fmla="*/ 1 h 479"/>
                    <a:gd name="T72" fmla="*/ 1 w 154"/>
                    <a:gd name="T73" fmla="*/ 1 h 479"/>
                    <a:gd name="T74" fmla="*/ 1 w 154"/>
                    <a:gd name="T75" fmla="*/ 1 h 479"/>
                    <a:gd name="T76" fmla="*/ 1 w 154"/>
                    <a:gd name="T77" fmla="*/ 1 h 479"/>
                    <a:gd name="T78" fmla="*/ 1 w 154"/>
                    <a:gd name="T79" fmla="*/ 1 h 479"/>
                    <a:gd name="T80" fmla="*/ 1 w 154"/>
                    <a:gd name="T81" fmla="*/ 1 h 479"/>
                    <a:gd name="T82" fmla="*/ 1 w 154"/>
                    <a:gd name="T83" fmla="*/ 1 h 479"/>
                    <a:gd name="T84" fmla="*/ 1 w 154"/>
                    <a:gd name="T85" fmla="*/ 1 h 479"/>
                    <a:gd name="T86" fmla="*/ 1 w 154"/>
                    <a:gd name="T87" fmla="*/ 1 h 479"/>
                    <a:gd name="T88" fmla="*/ 1 w 154"/>
                    <a:gd name="T89" fmla="*/ 1 h 479"/>
                    <a:gd name="T90" fmla="*/ 1 w 154"/>
                    <a:gd name="T91" fmla="*/ 1 h 479"/>
                    <a:gd name="T92" fmla="*/ 1 w 154"/>
                    <a:gd name="T93" fmla="*/ 1 h 479"/>
                    <a:gd name="T94" fmla="*/ 1 w 154"/>
                    <a:gd name="T95" fmla="*/ 1 h 479"/>
                    <a:gd name="T96" fmla="*/ 1 w 154"/>
                    <a:gd name="T97" fmla="*/ 1 h 479"/>
                    <a:gd name="T98" fmla="*/ 1 w 154"/>
                    <a:gd name="T99" fmla="*/ 0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
                    <a:gd name="T151" fmla="*/ 0 h 479"/>
                    <a:gd name="T152" fmla="*/ 154 w 154"/>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 h="479">
                      <a:moveTo>
                        <a:pt x="154" y="0"/>
                      </a:moveTo>
                      <a:lnTo>
                        <a:pt x="141" y="9"/>
                      </a:lnTo>
                      <a:lnTo>
                        <a:pt x="133" y="16"/>
                      </a:lnTo>
                      <a:lnTo>
                        <a:pt x="128" y="21"/>
                      </a:lnTo>
                      <a:lnTo>
                        <a:pt x="122" y="24"/>
                      </a:lnTo>
                      <a:lnTo>
                        <a:pt x="117" y="29"/>
                      </a:lnTo>
                      <a:lnTo>
                        <a:pt x="114" y="36"/>
                      </a:lnTo>
                      <a:lnTo>
                        <a:pt x="109" y="45"/>
                      </a:lnTo>
                      <a:lnTo>
                        <a:pt x="103" y="57"/>
                      </a:lnTo>
                      <a:lnTo>
                        <a:pt x="97" y="73"/>
                      </a:lnTo>
                      <a:lnTo>
                        <a:pt x="90" y="95"/>
                      </a:lnTo>
                      <a:lnTo>
                        <a:pt x="88" y="100"/>
                      </a:lnTo>
                      <a:lnTo>
                        <a:pt x="86" y="105"/>
                      </a:lnTo>
                      <a:lnTo>
                        <a:pt x="83" y="112"/>
                      </a:lnTo>
                      <a:lnTo>
                        <a:pt x="81" y="117"/>
                      </a:lnTo>
                      <a:lnTo>
                        <a:pt x="79" y="124"/>
                      </a:lnTo>
                      <a:lnTo>
                        <a:pt x="76" y="130"/>
                      </a:lnTo>
                      <a:lnTo>
                        <a:pt x="74" y="136"/>
                      </a:lnTo>
                      <a:lnTo>
                        <a:pt x="72" y="143"/>
                      </a:lnTo>
                      <a:lnTo>
                        <a:pt x="69" y="152"/>
                      </a:lnTo>
                      <a:lnTo>
                        <a:pt x="65" y="159"/>
                      </a:lnTo>
                      <a:lnTo>
                        <a:pt x="59" y="178"/>
                      </a:lnTo>
                      <a:lnTo>
                        <a:pt x="53" y="194"/>
                      </a:lnTo>
                      <a:lnTo>
                        <a:pt x="46" y="209"/>
                      </a:lnTo>
                      <a:lnTo>
                        <a:pt x="41" y="221"/>
                      </a:lnTo>
                      <a:lnTo>
                        <a:pt x="34" y="235"/>
                      </a:lnTo>
                      <a:lnTo>
                        <a:pt x="29" y="247"/>
                      </a:lnTo>
                      <a:lnTo>
                        <a:pt x="22" y="261"/>
                      </a:lnTo>
                      <a:lnTo>
                        <a:pt x="15" y="273"/>
                      </a:lnTo>
                      <a:lnTo>
                        <a:pt x="8" y="289"/>
                      </a:lnTo>
                      <a:lnTo>
                        <a:pt x="0" y="304"/>
                      </a:lnTo>
                      <a:lnTo>
                        <a:pt x="0" y="308"/>
                      </a:lnTo>
                      <a:lnTo>
                        <a:pt x="0" y="314"/>
                      </a:lnTo>
                      <a:lnTo>
                        <a:pt x="0" y="327"/>
                      </a:lnTo>
                      <a:lnTo>
                        <a:pt x="0" y="340"/>
                      </a:lnTo>
                      <a:lnTo>
                        <a:pt x="0" y="356"/>
                      </a:lnTo>
                      <a:lnTo>
                        <a:pt x="0" y="371"/>
                      </a:lnTo>
                      <a:lnTo>
                        <a:pt x="2" y="389"/>
                      </a:lnTo>
                      <a:lnTo>
                        <a:pt x="5" y="403"/>
                      </a:lnTo>
                      <a:lnTo>
                        <a:pt x="8" y="415"/>
                      </a:lnTo>
                      <a:lnTo>
                        <a:pt x="12" y="423"/>
                      </a:lnTo>
                      <a:lnTo>
                        <a:pt x="15" y="429"/>
                      </a:lnTo>
                      <a:lnTo>
                        <a:pt x="19" y="429"/>
                      </a:lnTo>
                      <a:lnTo>
                        <a:pt x="21" y="429"/>
                      </a:lnTo>
                      <a:lnTo>
                        <a:pt x="21" y="425"/>
                      </a:lnTo>
                      <a:lnTo>
                        <a:pt x="22" y="420"/>
                      </a:lnTo>
                      <a:lnTo>
                        <a:pt x="22" y="413"/>
                      </a:lnTo>
                      <a:lnTo>
                        <a:pt x="22" y="406"/>
                      </a:lnTo>
                      <a:lnTo>
                        <a:pt x="22" y="396"/>
                      </a:lnTo>
                      <a:lnTo>
                        <a:pt x="22" y="387"/>
                      </a:lnTo>
                      <a:lnTo>
                        <a:pt x="24" y="377"/>
                      </a:lnTo>
                      <a:lnTo>
                        <a:pt x="24" y="371"/>
                      </a:lnTo>
                      <a:lnTo>
                        <a:pt x="26" y="365"/>
                      </a:lnTo>
                      <a:lnTo>
                        <a:pt x="27" y="359"/>
                      </a:lnTo>
                      <a:lnTo>
                        <a:pt x="27" y="352"/>
                      </a:lnTo>
                      <a:lnTo>
                        <a:pt x="29" y="347"/>
                      </a:lnTo>
                      <a:lnTo>
                        <a:pt x="31" y="340"/>
                      </a:lnTo>
                      <a:lnTo>
                        <a:pt x="31" y="335"/>
                      </a:lnTo>
                      <a:lnTo>
                        <a:pt x="33" y="328"/>
                      </a:lnTo>
                      <a:lnTo>
                        <a:pt x="33" y="325"/>
                      </a:lnTo>
                      <a:lnTo>
                        <a:pt x="34" y="320"/>
                      </a:lnTo>
                      <a:lnTo>
                        <a:pt x="36" y="314"/>
                      </a:lnTo>
                      <a:lnTo>
                        <a:pt x="43" y="320"/>
                      </a:lnTo>
                      <a:lnTo>
                        <a:pt x="52" y="333"/>
                      </a:lnTo>
                      <a:lnTo>
                        <a:pt x="62" y="352"/>
                      </a:lnTo>
                      <a:lnTo>
                        <a:pt x="74" y="377"/>
                      </a:lnTo>
                      <a:lnTo>
                        <a:pt x="88" y="403"/>
                      </a:lnTo>
                      <a:lnTo>
                        <a:pt x="100" y="427"/>
                      </a:lnTo>
                      <a:lnTo>
                        <a:pt x="114" y="449"/>
                      </a:lnTo>
                      <a:lnTo>
                        <a:pt x="126" y="468"/>
                      </a:lnTo>
                      <a:lnTo>
                        <a:pt x="136" y="479"/>
                      </a:lnTo>
                      <a:lnTo>
                        <a:pt x="141" y="479"/>
                      </a:lnTo>
                      <a:lnTo>
                        <a:pt x="140" y="467"/>
                      </a:lnTo>
                      <a:lnTo>
                        <a:pt x="133" y="446"/>
                      </a:lnTo>
                      <a:lnTo>
                        <a:pt x="121" y="416"/>
                      </a:lnTo>
                      <a:lnTo>
                        <a:pt x="107" y="385"/>
                      </a:lnTo>
                      <a:lnTo>
                        <a:pt x="91" y="351"/>
                      </a:lnTo>
                      <a:lnTo>
                        <a:pt x="78" y="318"/>
                      </a:lnTo>
                      <a:lnTo>
                        <a:pt x="67" y="289"/>
                      </a:lnTo>
                      <a:lnTo>
                        <a:pt x="60" y="264"/>
                      </a:lnTo>
                      <a:lnTo>
                        <a:pt x="59" y="251"/>
                      </a:lnTo>
                      <a:lnTo>
                        <a:pt x="62" y="232"/>
                      </a:lnTo>
                      <a:lnTo>
                        <a:pt x="67" y="207"/>
                      </a:lnTo>
                      <a:lnTo>
                        <a:pt x="74" y="178"/>
                      </a:lnTo>
                      <a:lnTo>
                        <a:pt x="81" y="149"/>
                      </a:lnTo>
                      <a:lnTo>
                        <a:pt x="90" y="117"/>
                      </a:lnTo>
                      <a:lnTo>
                        <a:pt x="100" y="88"/>
                      </a:lnTo>
                      <a:lnTo>
                        <a:pt x="110" y="60"/>
                      </a:lnTo>
                      <a:lnTo>
                        <a:pt x="121" y="36"/>
                      </a:lnTo>
                      <a:lnTo>
                        <a:pt x="133" y="17"/>
                      </a:lnTo>
                      <a:lnTo>
                        <a:pt x="145" y="7"/>
                      </a:lnTo>
                      <a:lnTo>
                        <a:pt x="154" y="0"/>
                      </a:lnTo>
                      <a:close/>
                    </a:path>
                  </a:pathLst>
                </a:custGeom>
                <a:solidFill>
                  <a:srgbClr val="D8C9A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95" name="Freeform 88"/>
                <p:cNvSpPr>
                  <a:spLocks/>
                </p:cNvSpPr>
                <p:nvPr/>
              </p:nvSpPr>
              <p:spPr bwMode="auto">
                <a:xfrm>
                  <a:off x="2608" y="2244"/>
                  <a:ext cx="35" cy="119"/>
                </a:xfrm>
                <a:custGeom>
                  <a:avLst/>
                  <a:gdLst>
                    <a:gd name="T0" fmla="*/ 0 w 71"/>
                    <a:gd name="T1" fmla="*/ 1 h 237"/>
                    <a:gd name="T2" fmla="*/ 0 w 71"/>
                    <a:gd name="T3" fmla="*/ 1 h 237"/>
                    <a:gd name="T4" fmla="*/ 0 w 71"/>
                    <a:gd name="T5" fmla="*/ 1 h 237"/>
                    <a:gd name="T6" fmla="*/ 0 w 71"/>
                    <a:gd name="T7" fmla="*/ 1 h 237"/>
                    <a:gd name="T8" fmla="*/ 0 w 71"/>
                    <a:gd name="T9" fmla="*/ 1 h 237"/>
                    <a:gd name="T10" fmla="*/ 0 w 71"/>
                    <a:gd name="T11" fmla="*/ 1 h 237"/>
                    <a:gd name="T12" fmla="*/ 0 w 71"/>
                    <a:gd name="T13" fmla="*/ 1 h 237"/>
                    <a:gd name="T14" fmla="*/ 0 w 71"/>
                    <a:gd name="T15" fmla="*/ 1 h 237"/>
                    <a:gd name="T16" fmla="*/ 0 w 71"/>
                    <a:gd name="T17" fmla="*/ 1 h 237"/>
                    <a:gd name="T18" fmla="*/ 0 w 71"/>
                    <a:gd name="T19" fmla="*/ 1 h 237"/>
                    <a:gd name="T20" fmla="*/ 0 w 71"/>
                    <a:gd name="T21" fmla="*/ 1 h 237"/>
                    <a:gd name="T22" fmla="*/ 0 w 71"/>
                    <a:gd name="T23" fmla="*/ 1 h 237"/>
                    <a:gd name="T24" fmla="*/ 0 w 71"/>
                    <a:gd name="T25" fmla="*/ 1 h 237"/>
                    <a:gd name="T26" fmla="*/ 0 w 71"/>
                    <a:gd name="T27" fmla="*/ 1 h 237"/>
                    <a:gd name="T28" fmla="*/ 0 w 71"/>
                    <a:gd name="T29" fmla="*/ 1 h 237"/>
                    <a:gd name="T30" fmla="*/ 0 w 71"/>
                    <a:gd name="T31" fmla="*/ 1 h 237"/>
                    <a:gd name="T32" fmla="*/ 0 w 71"/>
                    <a:gd name="T33" fmla="*/ 1 h 237"/>
                    <a:gd name="T34" fmla="*/ 0 w 71"/>
                    <a:gd name="T35" fmla="*/ 1 h 237"/>
                    <a:gd name="T36" fmla="*/ 0 w 71"/>
                    <a:gd name="T37" fmla="*/ 1 h 237"/>
                    <a:gd name="T38" fmla="*/ 0 w 71"/>
                    <a:gd name="T39" fmla="*/ 1 h 237"/>
                    <a:gd name="T40" fmla="*/ 0 w 71"/>
                    <a:gd name="T41" fmla="*/ 1 h 237"/>
                    <a:gd name="T42" fmla="*/ 0 w 71"/>
                    <a:gd name="T43" fmla="*/ 1 h 237"/>
                    <a:gd name="T44" fmla="*/ 0 w 71"/>
                    <a:gd name="T45" fmla="*/ 1 h 237"/>
                    <a:gd name="T46" fmla="*/ 0 w 71"/>
                    <a:gd name="T47" fmla="*/ 1 h 237"/>
                    <a:gd name="T48" fmla="*/ 0 w 71"/>
                    <a:gd name="T49" fmla="*/ 1 h 237"/>
                    <a:gd name="T50" fmla="*/ 0 w 71"/>
                    <a:gd name="T51" fmla="*/ 1 h 237"/>
                    <a:gd name="T52" fmla="*/ 0 w 71"/>
                    <a:gd name="T53" fmla="*/ 1 h 237"/>
                    <a:gd name="T54" fmla="*/ 0 w 71"/>
                    <a:gd name="T55" fmla="*/ 1 h 237"/>
                    <a:gd name="T56" fmla="*/ 0 w 71"/>
                    <a:gd name="T57" fmla="*/ 1 h 237"/>
                    <a:gd name="T58" fmla="*/ 0 w 71"/>
                    <a:gd name="T59" fmla="*/ 1 h 237"/>
                    <a:gd name="T60" fmla="*/ 0 w 71"/>
                    <a:gd name="T61" fmla="*/ 1 h 237"/>
                    <a:gd name="T62" fmla="*/ 0 w 71"/>
                    <a:gd name="T63" fmla="*/ 1 h 237"/>
                    <a:gd name="T64" fmla="*/ 0 w 71"/>
                    <a:gd name="T65" fmla="*/ 1 h 237"/>
                    <a:gd name="T66" fmla="*/ 0 w 7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237"/>
                    <a:gd name="T104" fmla="*/ 71 w 7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237">
                      <a:moveTo>
                        <a:pt x="71" y="0"/>
                      </a:moveTo>
                      <a:lnTo>
                        <a:pt x="69" y="11"/>
                      </a:lnTo>
                      <a:lnTo>
                        <a:pt x="67" y="21"/>
                      </a:lnTo>
                      <a:lnTo>
                        <a:pt x="64" y="31"/>
                      </a:lnTo>
                      <a:lnTo>
                        <a:pt x="60" y="44"/>
                      </a:lnTo>
                      <a:lnTo>
                        <a:pt x="55" y="57"/>
                      </a:lnTo>
                      <a:lnTo>
                        <a:pt x="50" y="69"/>
                      </a:lnTo>
                      <a:lnTo>
                        <a:pt x="46" y="82"/>
                      </a:lnTo>
                      <a:lnTo>
                        <a:pt x="39" y="94"/>
                      </a:lnTo>
                      <a:lnTo>
                        <a:pt x="34" y="106"/>
                      </a:lnTo>
                      <a:lnTo>
                        <a:pt x="29" y="116"/>
                      </a:lnTo>
                      <a:lnTo>
                        <a:pt x="27" y="130"/>
                      </a:lnTo>
                      <a:lnTo>
                        <a:pt x="24" y="144"/>
                      </a:lnTo>
                      <a:lnTo>
                        <a:pt x="22" y="154"/>
                      </a:lnTo>
                      <a:lnTo>
                        <a:pt x="20" y="166"/>
                      </a:lnTo>
                      <a:lnTo>
                        <a:pt x="19" y="177"/>
                      </a:lnTo>
                      <a:lnTo>
                        <a:pt x="15" y="187"/>
                      </a:lnTo>
                      <a:lnTo>
                        <a:pt x="12" y="199"/>
                      </a:lnTo>
                      <a:lnTo>
                        <a:pt x="8" y="211"/>
                      </a:lnTo>
                      <a:lnTo>
                        <a:pt x="5" y="223"/>
                      </a:lnTo>
                      <a:lnTo>
                        <a:pt x="0" y="237"/>
                      </a:lnTo>
                      <a:lnTo>
                        <a:pt x="0" y="220"/>
                      </a:lnTo>
                      <a:lnTo>
                        <a:pt x="0" y="204"/>
                      </a:lnTo>
                      <a:lnTo>
                        <a:pt x="1" y="194"/>
                      </a:lnTo>
                      <a:lnTo>
                        <a:pt x="1" y="185"/>
                      </a:lnTo>
                      <a:lnTo>
                        <a:pt x="3" y="178"/>
                      </a:lnTo>
                      <a:lnTo>
                        <a:pt x="5" y="170"/>
                      </a:lnTo>
                      <a:lnTo>
                        <a:pt x="5" y="163"/>
                      </a:lnTo>
                      <a:lnTo>
                        <a:pt x="7" y="152"/>
                      </a:lnTo>
                      <a:lnTo>
                        <a:pt x="8" y="140"/>
                      </a:lnTo>
                      <a:lnTo>
                        <a:pt x="8" y="125"/>
                      </a:lnTo>
                      <a:lnTo>
                        <a:pt x="34" y="57"/>
                      </a:lnTo>
                      <a:lnTo>
                        <a:pt x="36" y="57"/>
                      </a:lnTo>
                      <a:lnTo>
                        <a:pt x="38" y="56"/>
                      </a:lnTo>
                      <a:lnTo>
                        <a:pt x="41" y="54"/>
                      </a:lnTo>
                      <a:lnTo>
                        <a:pt x="43" y="52"/>
                      </a:lnTo>
                      <a:lnTo>
                        <a:pt x="45" y="50"/>
                      </a:lnTo>
                      <a:lnTo>
                        <a:pt x="46" y="50"/>
                      </a:lnTo>
                      <a:lnTo>
                        <a:pt x="48" y="49"/>
                      </a:lnTo>
                      <a:lnTo>
                        <a:pt x="50" y="47"/>
                      </a:lnTo>
                      <a:lnTo>
                        <a:pt x="50" y="45"/>
                      </a:lnTo>
                      <a:lnTo>
                        <a:pt x="50" y="44"/>
                      </a:lnTo>
                      <a:lnTo>
                        <a:pt x="52" y="40"/>
                      </a:lnTo>
                      <a:lnTo>
                        <a:pt x="52" y="38"/>
                      </a:lnTo>
                      <a:lnTo>
                        <a:pt x="53" y="33"/>
                      </a:lnTo>
                      <a:lnTo>
                        <a:pt x="53" y="30"/>
                      </a:lnTo>
                      <a:lnTo>
                        <a:pt x="55" y="25"/>
                      </a:lnTo>
                      <a:lnTo>
                        <a:pt x="57" y="21"/>
                      </a:lnTo>
                      <a:lnTo>
                        <a:pt x="58" y="18"/>
                      </a:lnTo>
                      <a:lnTo>
                        <a:pt x="58" y="16"/>
                      </a:lnTo>
                      <a:lnTo>
                        <a:pt x="60" y="16"/>
                      </a:lnTo>
                      <a:lnTo>
                        <a:pt x="60" y="12"/>
                      </a:lnTo>
                      <a:lnTo>
                        <a:pt x="62" y="11"/>
                      </a:lnTo>
                      <a:lnTo>
                        <a:pt x="62" y="9"/>
                      </a:lnTo>
                      <a:lnTo>
                        <a:pt x="64" y="7"/>
                      </a:lnTo>
                      <a:lnTo>
                        <a:pt x="64" y="6"/>
                      </a:lnTo>
                      <a:lnTo>
                        <a:pt x="65" y="6"/>
                      </a:lnTo>
                      <a:lnTo>
                        <a:pt x="67" y="4"/>
                      </a:lnTo>
                      <a:lnTo>
                        <a:pt x="69" y="2"/>
                      </a:lnTo>
                      <a:lnTo>
                        <a:pt x="71" y="0"/>
                      </a:lnTo>
                      <a:close/>
                    </a:path>
                  </a:pathLst>
                </a:custGeom>
                <a:solidFill>
                  <a:srgbClr val="543F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96" name="Freeform 89"/>
                <p:cNvSpPr>
                  <a:spLocks/>
                </p:cNvSpPr>
                <p:nvPr/>
              </p:nvSpPr>
              <p:spPr bwMode="auto">
                <a:xfrm>
                  <a:off x="2608" y="2244"/>
                  <a:ext cx="35" cy="119"/>
                </a:xfrm>
                <a:custGeom>
                  <a:avLst/>
                  <a:gdLst>
                    <a:gd name="T0" fmla="*/ 0 w 71"/>
                    <a:gd name="T1" fmla="*/ 0 h 237"/>
                    <a:gd name="T2" fmla="*/ 0 w 71"/>
                    <a:gd name="T3" fmla="*/ 1 h 237"/>
                    <a:gd name="T4" fmla="*/ 0 w 71"/>
                    <a:gd name="T5" fmla="*/ 1 h 237"/>
                    <a:gd name="T6" fmla="*/ 0 w 71"/>
                    <a:gd name="T7" fmla="*/ 1 h 237"/>
                    <a:gd name="T8" fmla="*/ 0 w 71"/>
                    <a:gd name="T9" fmla="*/ 1 h 237"/>
                    <a:gd name="T10" fmla="*/ 0 w 71"/>
                    <a:gd name="T11" fmla="*/ 1 h 237"/>
                    <a:gd name="T12" fmla="*/ 0 w 71"/>
                    <a:gd name="T13" fmla="*/ 1 h 237"/>
                    <a:gd name="T14" fmla="*/ 0 w 71"/>
                    <a:gd name="T15" fmla="*/ 1 h 237"/>
                    <a:gd name="T16" fmla="*/ 0 w 71"/>
                    <a:gd name="T17" fmla="*/ 1 h 237"/>
                    <a:gd name="T18" fmla="*/ 0 w 71"/>
                    <a:gd name="T19" fmla="*/ 1 h 237"/>
                    <a:gd name="T20" fmla="*/ 0 w 71"/>
                    <a:gd name="T21" fmla="*/ 1 h 237"/>
                    <a:gd name="T22" fmla="*/ 0 w 71"/>
                    <a:gd name="T23" fmla="*/ 1 h 237"/>
                    <a:gd name="T24" fmla="*/ 0 w 71"/>
                    <a:gd name="T25" fmla="*/ 1 h 237"/>
                    <a:gd name="T26" fmla="*/ 0 w 71"/>
                    <a:gd name="T27" fmla="*/ 1 h 237"/>
                    <a:gd name="T28" fmla="*/ 0 w 71"/>
                    <a:gd name="T29" fmla="*/ 1 h 237"/>
                    <a:gd name="T30" fmla="*/ 0 w 71"/>
                    <a:gd name="T31" fmla="*/ 1 h 237"/>
                    <a:gd name="T32" fmla="*/ 0 w 71"/>
                    <a:gd name="T33" fmla="*/ 1 h 237"/>
                    <a:gd name="T34" fmla="*/ 0 w 71"/>
                    <a:gd name="T35" fmla="*/ 1 h 237"/>
                    <a:gd name="T36" fmla="*/ 0 w 71"/>
                    <a:gd name="T37" fmla="*/ 1 h 237"/>
                    <a:gd name="T38" fmla="*/ 0 w 71"/>
                    <a:gd name="T39" fmla="*/ 1 h 237"/>
                    <a:gd name="T40" fmla="*/ 0 w 71"/>
                    <a:gd name="T41" fmla="*/ 1 h 237"/>
                    <a:gd name="T42" fmla="*/ 0 w 71"/>
                    <a:gd name="T43" fmla="*/ 1 h 2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237"/>
                    <a:gd name="T68" fmla="*/ 71 w 71"/>
                    <a:gd name="T69" fmla="*/ 237 h 2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237">
                      <a:moveTo>
                        <a:pt x="71" y="0"/>
                      </a:moveTo>
                      <a:lnTo>
                        <a:pt x="69" y="11"/>
                      </a:lnTo>
                      <a:lnTo>
                        <a:pt x="67" y="21"/>
                      </a:lnTo>
                      <a:lnTo>
                        <a:pt x="64" y="31"/>
                      </a:lnTo>
                      <a:lnTo>
                        <a:pt x="60" y="44"/>
                      </a:lnTo>
                      <a:lnTo>
                        <a:pt x="55" y="57"/>
                      </a:lnTo>
                      <a:lnTo>
                        <a:pt x="50" y="69"/>
                      </a:lnTo>
                      <a:lnTo>
                        <a:pt x="46" y="82"/>
                      </a:lnTo>
                      <a:lnTo>
                        <a:pt x="39" y="94"/>
                      </a:lnTo>
                      <a:lnTo>
                        <a:pt x="34" y="106"/>
                      </a:lnTo>
                      <a:lnTo>
                        <a:pt x="29" y="116"/>
                      </a:lnTo>
                      <a:lnTo>
                        <a:pt x="27" y="130"/>
                      </a:lnTo>
                      <a:lnTo>
                        <a:pt x="24" y="144"/>
                      </a:lnTo>
                      <a:lnTo>
                        <a:pt x="22" y="154"/>
                      </a:lnTo>
                      <a:lnTo>
                        <a:pt x="20" y="166"/>
                      </a:lnTo>
                      <a:lnTo>
                        <a:pt x="19" y="177"/>
                      </a:lnTo>
                      <a:lnTo>
                        <a:pt x="15" y="187"/>
                      </a:lnTo>
                      <a:lnTo>
                        <a:pt x="12" y="199"/>
                      </a:lnTo>
                      <a:lnTo>
                        <a:pt x="8" y="211"/>
                      </a:lnTo>
                      <a:lnTo>
                        <a:pt x="5" y="223"/>
                      </a:lnTo>
                      <a:lnTo>
                        <a:pt x="0" y="237"/>
                      </a:lnTo>
                    </a:path>
                  </a:pathLst>
                </a:custGeom>
                <a:noFill/>
                <a:ln w="4763">
                  <a:solidFill>
                    <a:srgbClr val="543F0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97" name="Freeform 90"/>
                <p:cNvSpPr>
                  <a:spLocks/>
                </p:cNvSpPr>
                <p:nvPr/>
              </p:nvSpPr>
              <p:spPr bwMode="auto">
                <a:xfrm>
                  <a:off x="2667" y="2032"/>
                  <a:ext cx="111" cy="77"/>
                </a:xfrm>
                <a:custGeom>
                  <a:avLst/>
                  <a:gdLst>
                    <a:gd name="T0" fmla="*/ 1 w 221"/>
                    <a:gd name="T1" fmla="*/ 0 h 154"/>
                    <a:gd name="T2" fmla="*/ 1 w 221"/>
                    <a:gd name="T3" fmla="*/ 0 h 154"/>
                    <a:gd name="T4" fmla="*/ 1 w 221"/>
                    <a:gd name="T5" fmla="*/ 0 h 154"/>
                    <a:gd name="T6" fmla="*/ 1 w 221"/>
                    <a:gd name="T7" fmla="*/ 1 h 154"/>
                    <a:gd name="T8" fmla="*/ 1 w 221"/>
                    <a:gd name="T9" fmla="*/ 1 h 154"/>
                    <a:gd name="T10" fmla="*/ 1 w 221"/>
                    <a:gd name="T11" fmla="*/ 1 h 154"/>
                    <a:gd name="T12" fmla="*/ 1 w 221"/>
                    <a:gd name="T13" fmla="*/ 1 h 154"/>
                    <a:gd name="T14" fmla="*/ 1 w 221"/>
                    <a:gd name="T15" fmla="*/ 1 h 154"/>
                    <a:gd name="T16" fmla="*/ 1 w 221"/>
                    <a:gd name="T17" fmla="*/ 1 h 154"/>
                    <a:gd name="T18" fmla="*/ 0 w 221"/>
                    <a:gd name="T19" fmla="*/ 1 h 154"/>
                    <a:gd name="T20" fmla="*/ 1 w 221"/>
                    <a:gd name="T21" fmla="*/ 1 h 154"/>
                    <a:gd name="T22" fmla="*/ 1 w 221"/>
                    <a:gd name="T23" fmla="*/ 1 h 154"/>
                    <a:gd name="T24" fmla="*/ 1 w 221"/>
                    <a:gd name="T25" fmla="*/ 1 h 154"/>
                    <a:gd name="T26" fmla="*/ 1 w 221"/>
                    <a:gd name="T27" fmla="*/ 1 h 154"/>
                    <a:gd name="T28" fmla="*/ 1 w 221"/>
                    <a:gd name="T29" fmla="*/ 1 h 154"/>
                    <a:gd name="T30" fmla="*/ 1 w 221"/>
                    <a:gd name="T31" fmla="*/ 1 h 154"/>
                    <a:gd name="T32" fmla="*/ 1 w 221"/>
                    <a:gd name="T33" fmla="*/ 1 h 154"/>
                    <a:gd name="T34" fmla="*/ 1 w 221"/>
                    <a:gd name="T35" fmla="*/ 1 h 154"/>
                    <a:gd name="T36" fmla="*/ 1 w 221"/>
                    <a:gd name="T37" fmla="*/ 1 h 154"/>
                    <a:gd name="T38" fmla="*/ 1 w 221"/>
                    <a:gd name="T39" fmla="*/ 1 h 154"/>
                    <a:gd name="T40" fmla="*/ 1 w 221"/>
                    <a:gd name="T41" fmla="*/ 1 h 154"/>
                    <a:gd name="T42" fmla="*/ 1 w 221"/>
                    <a:gd name="T43" fmla="*/ 1 h 154"/>
                    <a:gd name="T44" fmla="*/ 1 w 221"/>
                    <a:gd name="T45" fmla="*/ 1 h 154"/>
                    <a:gd name="T46" fmla="*/ 1 w 221"/>
                    <a:gd name="T47" fmla="*/ 1 h 154"/>
                    <a:gd name="T48" fmla="*/ 1 w 221"/>
                    <a:gd name="T49" fmla="*/ 1 h 154"/>
                    <a:gd name="T50" fmla="*/ 1 w 221"/>
                    <a:gd name="T51" fmla="*/ 1 h 154"/>
                    <a:gd name="T52" fmla="*/ 1 w 221"/>
                    <a:gd name="T53" fmla="*/ 1 h 154"/>
                    <a:gd name="T54" fmla="*/ 1 w 221"/>
                    <a:gd name="T55" fmla="*/ 1 h 154"/>
                    <a:gd name="T56" fmla="*/ 1 w 221"/>
                    <a:gd name="T57" fmla="*/ 1 h 154"/>
                    <a:gd name="T58" fmla="*/ 1 w 221"/>
                    <a:gd name="T59" fmla="*/ 1 h 154"/>
                    <a:gd name="T60" fmla="*/ 1 w 221"/>
                    <a:gd name="T61" fmla="*/ 1 h 154"/>
                    <a:gd name="T62" fmla="*/ 1 w 221"/>
                    <a:gd name="T63" fmla="*/ 1 h 154"/>
                    <a:gd name="T64" fmla="*/ 1 w 221"/>
                    <a:gd name="T65" fmla="*/ 0 h 154"/>
                    <a:gd name="T66" fmla="*/ 1 w 221"/>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1"/>
                    <a:gd name="T103" fmla="*/ 0 h 154"/>
                    <a:gd name="T104" fmla="*/ 221 w 221"/>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1" h="154">
                      <a:moveTo>
                        <a:pt x="19" y="0"/>
                      </a:moveTo>
                      <a:lnTo>
                        <a:pt x="19" y="0"/>
                      </a:lnTo>
                      <a:lnTo>
                        <a:pt x="17" y="0"/>
                      </a:lnTo>
                      <a:lnTo>
                        <a:pt x="15" y="2"/>
                      </a:lnTo>
                      <a:lnTo>
                        <a:pt x="12" y="4"/>
                      </a:lnTo>
                      <a:lnTo>
                        <a:pt x="9" y="7"/>
                      </a:lnTo>
                      <a:lnTo>
                        <a:pt x="7" y="11"/>
                      </a:lnTo>
                      <a:lnTo>
                        <a:pt x="3" y="16"/>
                      </a:lnTo>
                      <a:lnTo>
                        <a:pt x="2" y="23"/>
                      </a:lnTo>
                      <a:lnTo>
                        <a:pt x="0" y="30"/>
                      </a:lnTo>
                      <a:lnTo>
                        <a:pt x="2" y="38"/>
                      </a:lnTo>
                      <a:lnTo>
                        <a:pt x="5" y="52"/>
                      </a:lnTo>
                      <a:lnTo>
                        <a:pt x="12" y="68"/>
                      </a:lnTo>
                      <a:lnTo>
                        <a:pt x="24" y="81"/>
                      </a:lnTo>
                      <a:lnTo>
                        <a:pt x="40" y="95"/>
                      </a:lnTo>
                      <a:lnTo>
                        <a:pt x="59" y="107"/>
                      </a:lnTo>
                      <a:lnTo>
                        <a:pt x="79" y="119"/>
                      </a:lnTo>
                      <a:lnTo>
                        <a:pt x="100" y="128"/>
                      </a:lnTo>
                      <a:lnTo>
                        <a:pt x="124" y="137"/>
                      </a:lnTo>
                      <a:lnTo>
                        <a:pt x="149" y="144"/>
                      </a:lnTo>
                      <a:lnTo>
                        <a:pt x="173" y="147"/>
                      </a:lnTo>
                      <a:lnTo>
                        <a:pt x="206" y="152"/>
                      </a:lnTo>
                      <a:lnTo>
                        <a:pt x="221" y="154"/>
                      </a:lnTo>
                      <a:lnTo>
                        <a:pt x="211" y="149"/>
                      </a:lnTo>
                      <a:lnTo>
                        <a:pt x="190" y="140"/>
                      </a:lnTo>
                      <a:lnTo>
                        <a:pt x="161" y="125"/>
                      </a:lnTo>
                      <a:lnTo>
                        <a:pt x="128" y="106"/>
                      </a:lnTo>
                      <a:lnTo>
                        <a:pt x="92" y="78"/>
                      </a:lnTo>
                      <a:lnTo>
                        <a:pt x="55" y="43"/>
                      </a:lnTo>
                      <a:lnTo>
                        <a:pt x="19" y="0"/>
                      </a:lnTo>
                      <a:close/>
                    </a:path>
                  </a:pathLst>
                </a:custGeom>
                <a:solidFill>
                  <a:srgbClr val="D8C9A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98" name="Freeform 91"/>
                <p:cNvSpPr>
                  <a:spLocks/>
                </p:cNvSpPr>
                <p:nvPr/>
              </p:nvSpPr>
              <p:spPr bwMode="auto">
                <a:xfrm>
                  <a:off x="2675" y="2026"/>
                  <a:ext cx="101" cy="82"/>
                </a:xfrm>
                <a:custGeom>
                  <a:avLst/>
                  <a:gdLst>
                    <a:gd name="T0" fmla="*/ 0 w 203"/>
                    <a:gd name="T1" fmla="*/ 0 h 164"/>
                    <a:gd name="T2" fmla="*/ 0 w 203"/>
                    <a:gd name="T3" fmla="*/ 0 h 164"/>
                    <a:gd name="T4" fmla="*/ 0 w 203"/>
                    <a:gd name="T5" fmla="*/ 1 h 164"/>
                    <a:gd name="T6" fmla="*/ 0 w 203"/>
                    <a:gd name="T7" fmla="*/ 1 h 164"/>
                    <a:gd name="T8" fmla="*/ 0 w 203"/>
                    <a:gd name="T9" fmla="*/ 1 h 164"/>
                    <a:gd name="T10" fmla="*/ 0 w 203"/>
                    <a:gd name="T11" fmla="*/ 1 h 164"/>
                    <a:gd name="T12" fmla="*/ 0 w 203"/>
                    <a:gd name="T13" fmla="*/ 1 h 164"/>
                    <a:gd name="T14" fmla="*/ 0 w 203"/>
                    <a:gd name="T15" fmla="*/ 1 h 164"/>
                    <a:gd name="T16" fmla="*/ 0 w 203"/>
                    <a:gd name="T17" fmla="*/ 1 h 164"/>
                    <a:gd name="T18" fmla="*/ 0 w 203"/>
                    <a:gd name="T19" fmla="*/ 1 h 164"/>
                    <a:gd name="T20" fmla="*/ 0 w 203"/>
                    <a:gd name="T21" fmla="*/ 1 h 164"/>
                    <a:gd name="T22" fmla="*/ 0 w 203"/>
                    <a:gd name="T23" fmla="*/ 1 h 164"/>
                    <a:gd name="T24" fmla="*/ 0 w 203"/>
                    <a:gd name="T25" fmla="*/ 1 h 164"/>
                    <a:gd name="T26" fmla="*/ 0 w 203"/>
                    <a:gd name="T27" fmla="*/ 1 h 164"/>
                    <a:gd name="T28" fmla="*/ 0 w 203"/>
                    <a:gd name="T29" fmla="*/ 1 h 164"/>
                    <a:gd name="T30" fmla="*/ 0 w 203"/>
                    <a:gd name="T31" fmla="*/ 1 h 164"/>
                    <a:gd name="T32" fmla="*/ 0 w 203"/>
                    <a:gd name="T33" fmla="*/ 1 h 164"/>
                    <a:gd name="T34" fmla="*/ 0 w 203"/>
                    <a:gd name="T35" fmla="*/ 1 h 164"/>
                    <a:gd name="T36" fmla="*/ 0 w 203"/>
                    <a:gd name="T37" fmla="*/ 1 h 164"/>
                    <a:gd name="T38" fmla="*/ 0 w 203"/>
                    <a:gd name="T39" fmla="*/ 1 h 164"/>
                    <a:gd name="T40" fmla="*/ 0 w 203"/>
                    <a:gd name="T41" fmla="*/ 1 h 164"/>
                    <a:gd name="T42" fmla="*/ 0 w 203"/>
                    <a:gd name="T43" fmla="*/ 1 h 164"/>
                    <a:gd name="T44" fmla="*/ 0 w 203"/>
                    <a:gd name="T45" fmla="*/ 1 h 164"/>
                    <a:gd name="T46" fmla="*/ 0 w 203"/>
                    <a:gd name="T47" fmla="*/ 1 h 164"/>
                    <a:gd name="T48" fmla="*/ 0 w 203"/>
                    <a:gd name="T49" fmla="*/ 1 h 164"/>
                    <a:gd name="T50" fmla="*/ 0 w 203"/>
                    <a:gd name="T51" fmla="*/ 1 h 164"/>
                    <a:gd name="T52" fmla="*/ 0 w 203"/>
                    <a:gd name="T53" fmla="*/ 1 h 164"/>
                    <a:gd name="T54" fmla="*/ 0 w 203"/>
                    <a:gd name="T55" fmla="*/ 1 h 164"/>
                    <a:gd name="T56" fmla="*/ 0 w 203"/>
                    <a:gd name="T57" fmla="*/ 1 h 164"/>
                    <a:gd name="T58" fmla="*/ 0 w 203"/>
                    <a:gd name="T59" fmla="*/ 1 h 164"/>
                    <a:gd name="T60" fmla="*/ 0 w 203"/>
                    <a:gd name="T61" fmla="*/ 1 h 164"/>
                    <a:gd name="T62" fmla="*/ 0 w 203"/>
                    <a:gd name="T63" fmla="*/ 1 h 164"/>
                    <a:gd name="T64" fmla="*/ 0 w 203"/>
                    <a:gd name="T65" fmla="*/ 0 h 164"/>
                    <a:gd name="T66" fmla="*/ 0 w 203"/>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64"/>
                    <a:gd name="T104" fmla="*/ 203 w 203"/>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64">
                      <a:moveTo>
                        <a:pt x="9" y="0"/>
                      </a:moveTo>
                      <a:lnTo>
                        <a:pt x="9" y="0"/>
                      </a:lnTo>
                      <a:lnTo>
                        <a:pt x="7" y="2"/>
                      </a:lnTo>
                      <a:lnTo>
                        <a:pt x="6" y="4"/>
                      </a:lnTo>
                      <a:lnTo>
                        <a:pt x="4" y="7"/>
                      </a:lnTo>
                      <a:lnTo>
                        <a:pt x="2" y="11"/>
                      </a:lnTo>
                      <a:lnTo>
                        <a:pt x="0" y="16"/>
                      </a:lnTo>
                      <a:lnTo>
                        <a:pt x="0" y="21"/>
                      </a:lnTo>
                      <a:lnTo>
                        <a:pt x="0" y="26"/>
                      </a:lnTo>
                      <a:lnTo>
                        <a:pt x="2" y="35"/>
                      </a:lnTo>
                      <a:lnTo>
                        <a:pt x="4" y="42"/>
                      </a:lnTo>
                      <a:lnTo>
                        <a:pt x="11" y="55"/>
                      </a:lnTo>
                      <a:lnTo>
                        <a:pt x="18" y="68"/>
                      </a:lnTo>
                      <a:lnTo>
                        <a:pt x="28" y="81"/>
                      </a:lnTo>
                      <a:lnTo>
                        <a:pt x="40" y="95"/>
                      </a:lnTo>
                      <a:lnTo>
                        <a:pt x="56" y="109"/>
                      </a:lnTo>
                      <a:lnTo>
                        <a:pt x="71" y="121"/>
                      </a:lnTo>
                      <a:lnTo>
                        <a:pt x="90" y="133"/>
                      </a:lnTo>
                      <a:lnTo>
                        <a:pt x="109" y="144"/>
                      </a:lnTo>
                      <a:lnTo>
                        <a:pt x="132" y="150"/>
                      </a:lnTo>
                      <a:lnTo>
                        <a:pt x="154" y="156"/>
                      </a:lnTo>
                      <a:lnTo>
                        <a:pt x="187" y="163"/>
                      </a:lnTo>
                      <a:lnTo>
                        <a:pt x="203" y="164"/>
                      </a:lnTo>
                      <a:lnTo>
                        <a:pt x="192" y="159"/>
                      </a:lnTo>
                      <a:lnTo>
                        <a:pt x="172" y="149"/>
                      </a:lnTo>
                      <a:lnTo>
                        <a:pt x="144" y="133"/>
                      </a:lnTo>
                      <a:lnTo>
                        <a:pt x="113" y="111"/>
                      </a:lnTo>
                      <a:lnTo>
                        <a:pt x="77" y="81"/>
                      </a:lnTo>
                      <a:lnTo>
                        <a:pt x="42" y="45"/>
                      </a:lnTo>
                      <a:lnTo>
                        <a:pt x="9" y="0"/>
                      </a:lnTo>
                      <a:close/>
                    </a:path>
                  </a:pathLst>
                </a:custGeom>
                <a:solidFill>
                  <a:srgbClr val="B2A3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99" name="Freeform 92"/>
                <p:cNvSpPr>
                  <a:spLocks/>
                </p:cNvSpPr>
                <p:nvPr/>
              </p:nvSpPr>
              <p:spPr bwMode="auto">
                <a:xfrm>
                  <a:off x="2680" y="2004"/>
                  <a:ext cx="174" cy="130"/>
                </a:xfrm>
                <a:custGeom>
                  <a:avLst/>
                  <a:gdLst>
                    <a:gd name="T0" fmla="*/ 0 w 349"/>
                    <a:gd name="T1" fmla="*/ 0 h 261"/>
                    <a:gd name="T2" fmla="*/ 0 w 349"/>
                    <a:gd name="T3" fmla="*/ 0 h 261"/>
                    <a:gd name="T4" fmla="*/ 0 w 349"/>
                    <a:gd name="T5" fmla="*/ 0 h 261"/>
                    <a:gd name="T6" fmla="*/ 0 w 349"/>
                    <a:gd name="T7" fmla="*/ 0 h 261"/>
                    <a:gd name="T8" fmla="*/ 0 w 349"/>
                    <a:gd name="T9" fmla="*/ 0 h 261"/>
                    <a:gd name="T10" fmla="*/ 0 w 349"/>
                    <a:gd name="T11" fmla="*/ 0 h 261"/>
                    <a:gd name="T12" fmla="*/ 0 w 349"/>
                    <a:gd name="T13" fmla="*/ 0 h 261"/>
                    <a:gd name="T14" fmla="*/ 0 w 349"/>
                    <a:gd name="T15" fmla="*/ 0 h 261"/>
                    <a:gd name="T16" fmla="*/ 0 w 349"/>
                    <a:gd name="T17" fmla="*/ 0 h 261"/>
                    <a:gd name="T18" fmla="*/ 0 w 349"/>
                    <a:gd name="T19" fmla="*/ 0 h 261"/>
                    <a:gd name="T20" fmla="*/ 0 w 349"/>
                    <a:gd name="T21" fmla="*/ 0 h 261"/>
                    <a:gd name="T22" fmla="*/ 0 w 349"/>
                    <a:gd name="T23" fmla="*/ 0 h 261"/>
                    <a:gd name="T24" fmla="*/ 0 w 349"/>
                    <a:gd name="T25" fmla="*/ 0 h 261"/>
                    <a:gd name="T26" fmla="*/ 0 w 349"/>
                    <a:gd name="T27" fmla="*/ 0 h 261"/>
                    <a:gd name="T28" fmla="*/ 0 w 349"/>
                    <a:gd name="T29" fmla="*/ 0 h 261"/>
                    <a:gd name="T30" fmla="*/ 0 w 349"/>
                    <a:gd name="T31" fmla="*/ 0 h 261"/>
                    <a:gd name="T32" fmla="*/ 0 w 349"/>
                    <a:gd name="T33" fmla="*/ 0 h 261"/>
                    <a:gd name="T34" fmla="*/ 0 w 349"/>
                    <a:gd name="T35" fmla="*/ 0 h 261"/>
                    <a:gd name="T36" fmla="*/ 0 w 349"/>
                    <a:gd name="T37" fmla="*/ 0 h 261"/>
                    <a:gd name="T38" fmla="*/ 0 w 349"/>
                    <a:gd name="T39" fmla="*/ 0 h 261"/>
                    <a:gd name="T40" fmla="*/ 0 w 349"/>
                    <a:gd name="T41" fmla="*/ 0 h 261"/>
                    <a:gd name="T42" fmla="*/ 0 w 349"/>
                    <a:gd name="T43" fmla="*/ 0 h 261"/>
                    <a:gd name="T44" fmla="*/ 0 w 349"/>
                    <a:gd name="T45" fmla="*/ 0 h 261"/>
                    <a:gd name="T46" fmla="*/ 0 w 349"/>
                    <a:gd name="T47" fmla="*/ 0 h 261"/>
                    <a:gd name="T48" fmla="*/ 0 w 349"/>
                    <a:gd name="T49" fmla="*/ 0 h 261"/>
                    <a:gd name="T50" fmla="*/ 0 w 349"/>
                    <a:gd name="T51" fmla="*/ 0 h 261"/>
                    <a:gd name="T52" fmla="*/ 0 w 349"/>
                    <a:gd name="T53" fmla="*/ 0 h 261"/>
                    <a:gd name="T54" fmla="*/ 0 w 349"/>
                    <a:gd name="T55" fmla="*/ 0 h 261"/>
                    <a:gd name="T56" fmla="*/ 0 w 349"/>
                    <a:gd name="T57" fmla="*/ 0 h 261"/>
                    <a:gd name="T58" fmla="*/ 0 w 349"/>
                    <a:gd name="T59" fmla="*/ 0 h 261"/>
                    <a:gd name="T60" fmla="*/ 0 w 349"/>
                    <a:gd name="T61" fmla="*/ 0 h 261"/>
                    <a:gd name="T62" fmla="*/ 0 w 349"/>
                    <a:gd name="T63" fmla="*/ 0 h 261"/>
                    <a:gd name="T64" fmla="*/ 0 w 349"/>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
                    <a:gd name="T100" fmla="*/ 0 h 261"/>
                    <a:gd name="T101" fmla="*/ 349 w 349"/>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 h="261">
                      <a:moveTo>
                        <a:pt x="252" y="259"/>
                      </a:moveTo>
                      <a:lnTo>
                        <a:pt x="258" y="261"/>
                      </a:lnTo>
                      <a:lnTo>
                        <a:pt x="263" y="261"/>
                      </a:lnTo>
                      <a:lnTo>
                        <a:pt x="268" y="259"/>
                      </a:lnTo>
                      <a:lnTo>
                        <a:pt x="273" y="259"/>
                      </a:lnTo>
                      <a:lnTo>
                        <a:pt x="280" y="257"/>
                      </a:lnTo>
                      <a:lnTo>
                        <a:pt x="285" y="257"/>
                      </a:lnTo>
                      <a:lnTo>
                        <a:pt x="290" y="256"/>
                      </a:lnTo>
                      <a:lnTo>
                        <a:pt x="296" y="254"/>
                      </a:lnTo>
                      <a:lnTo>
                        <a:pt x="301" y="252"/>
                      </a:lnTo>
                      <a:lnTo>
                        <a:pt x="306" y="251"/>
                      </a:lnTo>
                      <a:lnTo>
                        <a:pt x="311" y="247"/>
                      </a:lnTo>
                      <a:lnTo>
                        <a:pt x="316" y="242"/>
                      </a:lnTo>
                      <a:lnTo>
                        <a:pt x="323" y="237"/>
                      </a:lnTo>
                      <a:lnTo>
                        <a:pt x="328" y="230"/>
                      </a:lnTo>
                      <a:lnTo>
                        <a:pt x="334" y="223"/>
                      </a:lnTo>
                      <a:lnTo>
                        <a:pt x="339" y="216"/>
                      </a:lnTo>
                      <a:lnTo>
                        <a:pt x="342" y="211"/>
                      </a:lnTo>
                      <a:lnTo>
                        <a:pt x="346" y="206"/>
                      </a:lnTo>
                      <a:lnTo>
                        <a:pt x="347" y="202"/>
                      </a:lnTo>
                      <a:lnTo>
                        <a:pt x="349" y="200"/>
                      </a:lnTo>
                      <a:lnTo>
                        <a:pt x="334" y="213"/>
                      </a:lnTo>
                      <a:lnTo>
                        <a:pt x="309" y="218"/>
                      </a:lnTo>
                      <a:lnTo>
                        <a:pt x="280" y="218"/>
                      </a:lnTo>
                      <a:lnTo>
                        <a:pt x="247" y="211"/>
                      </a:lnTo>
                      <a:lnTo>
                        <a:pt x="213" y="200"/>
                      </a:lnTo>
                      <a:lnTo>
                        <a:pt x="176" y="183"/>
                      </a:lnTo>
                      <a:lnTo>
                        <a:pt x="140" y="162"/>
                      </a:lnTo>
                      <a:lnTo>
                        <a:pt x="106" y="136"/>
                      </a:lnTo>
                      <a:lnTo>
                        <a:pt x="76" y="105"/>
                      </a:lnTo>
                      <a:lnTo>
                        <a:pt x="52" y="71"/>
                      </a:lnTo>
                      <a:lnTo>
                        <a:pt x="43" y="55"/>
                      </a:lnTo>
                      <a:lnTo>
                        <a:pt x="36" y="45"/>
                      </a:lnTo>
                      <a:lnTo>
                        <a:pt x="33" y="36"/>
                      </a:lnTo>
                      <a:lnTo>
                        <a:pt x="30" y="29"/>
                      </a:lnTo>
                      <a:lnTo>
                        <a:pt x="26" y="24"/>
                      </a:lnTo>
                      <a:lnTo>
                        <a:pt x="26" y="21"/>
                      </a:lnTo>
                      <a:lnTo>
                        <a:pt x="24" y="16"/>
                      </a:lnTo>
                      <a:lnTo>
                        <a:pt x="24" y="12"/>
                      </a:lnTo>
                      <a:lnTo>
                        <a:pt x="24" y="7"/>
                      </a:lnTo>
                      <a:lnTo>
                        <a:pt x="24" y="0"/>
                      </a:lnTo>
                      <a:lnTo>
                        <a:pt x="19" y="5"/>
                      </a:lnTo>
                      <a:lnTo>
                        <a:pt x="14" y="12"/>
                      </a:lnTo>
                      <a:lnTo>
                        <a:pt x="9" y="21"/>
                      </a:lnTo>
                      <a:lnTo>
                        <a:pt x="4" y="33"/>
                      </a:lnTo>
                      <a:lnTo>
                        <a:pt x="0" y="47"/>
                      </a:lnTo>
                      <a:lnTo>
                        <a:pt x="0" y="62"/>
                      </a:lnTo>
                      <a:lnTo>
                        <a:pt x="5" y="81"/>
                      </a:lnTo>
                      <a:lnTo>
                        <a:pt x="16" y="102"/>
                      </a:lnTo>
                      <a:lnTo>
                        <a:pt x="31" y="124"/>
                      </a:lnTo>
                      <a:lnTo>
                        <a:pt x="47" y="142"/>
                      </a:lnTo>
                      <a:lnTo>
                        <a:pt x="66" y="159"/>
                      </a:lnTo>
                      <a:lnTo>
                        <a:pt x="85" y="176"/>
                      </a:lnTo>
                      <a:lnTo>
                        <a:pt x="107" y="192"/>
                      </a:lnTo>
                      <a:lnTo>
                        <a:pt x="131" y="209"/>
                      </a:lnTo>
                      <a:lnTo>
                        <a:pt x="156" y="223"/>
                      </a:lnTo>
                      <a:lnTo>
                        <a:pt x="180" y="235"/>
                      </a:lnTo>
                      <a:lnTo>
                        <a:pt x="204" y="245"/>
                      </a:lnTo>
                      <a:lnTo>
                        <a:pt x="228" y="254"/>
                      </a:lnTo>
                      <a:lnTo>
                        <a:pt x="252" y="259"/>
                      </a:lnTo>
                      <a:close/>
                    </a:path>
                  </a:pathLst>
                </a:custGeom>
                <a:solidFill>
                  <a:srgbClr val="FFEA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00" name="Freeform 93"/>
                <p:cNvSpPr>
                  <a:spLocks/>
                </p:cNvSpPr>
                <p:nvPr/>
              </p:nvSpPr>
              <p:spPr bwMode="auto">
                <a:xfrm>
                  <a:off x="2680" y="2004"/>
                  <a:ext cx="152" cy="130"/>
                </a:xfrm>
                <a:custGeom>
                  <a:avLst/>
                  <a:gdLst>
                    <a:gd name="T0" fmla="*/ 0 w 306"/>
                    <a:gd name="T1" fmla="*/ 0 h 261"/>
                    <a:gd name="T2" fmla="*/ 0 w 306"/>
                    <a:gd name="T3" fmla="*/ 0 h 261"/>
                    <a:gd name="T4" fmla="*/ 0 w 306"/>
                    <a:gd name="T5" fmla="*/ 0 h 261"/>
                    <a:gd name="T6" fmla="*/ 0 w 306"/>
                    <a:gd name="T7" fmla="*/ 0 h 261"/>
                    <a:gd name="T8" fmla="*/ 0 w 306"/>
                    <a:gd name="T9" fmla="*/ 0 h 261"/>
                    <a:gd name="T10" fmla="*/ 0 w 306"/>
                    <a:gd name="T11" fmla="*/ 0 h 261"/>
                    <a:gd name="T12" fmla="*/ 0 w 306"/>
                    <a:gd name="T13" fmla="*/ 0 h 261"/>
                    <a:gd name="T14" fmla="*/ 0 w 306"/>
                    <a:gd name="T15" fmla="*/ 0 h 261"/>
                    <a:gd name="T16" fmla="*/ 0 w 306"/>
                    <a:gd name="T17" fmla="*/ 0 h 261"/>
                    <a:gd name="T18" fmla="*/ 0 w 306"/>
                    <a:gd name="T19" fmla="*/ 0 h 261"/>
                    <a:gd name="T20" fmla="*/ 0 w 306"/>
                    <a:gd name="T21" fmla="*/ 0 h 261"/>
                    <a:gd name="T22" fmla="*/ 0 w 306"/>
                    <a:gd name="T23" fmla="*/ 0 h 261"/>
                    <a:gd name="T24" fmla="*/ 0 w 306"/>
                    <a:gd name="T25" fmla="*/ 0 h 261"/>
                    <a:gd name="T26" fmla="*/ 0 w 306"/>
                    <a:gd name="T27" fmla="*/ 0 h 261"/>
                    <a:gd name="T28" fmla="*/ 0 w 306"/>
                    <a:gd name="T29" fmla="*/ 0 h 261"/>
                    <a:gd name="T30" fmla="*/ 0 w 306"/>
                    <a:gd name="T31" fmla="*/ 0 h 261"/>
                    <a:gd name="T32" fmla="*/ 0 w 306"/>
                    <a:gd name="T33" fmla="*/ 0 h 261"/>
                    <a:gd name="T34" fmla="*/ 0 w 306"/>
                    <a:gd name="T35" fmla="*/ 0 h 261"/>
                    <a:gd name="T36" fmla="*/ 0 w 306"/>
                    <a:gd name="T37" fmla="*/ 0 h 261"/>
                    <a:gd name="T38" fmla="*/ 0 w 306"/>
                    <a:gd name="T39" fmla="*/ 0 h 261"/>
                    <a:gd name="T40" fmla="*/ 0 w 306"/>
                    <a:gd name="T41" fmla="*/ 0 h 261"/>
                    <a:gd name="T42" fmla="*/ 0 w 306"/>
                    <a:gd name="T43" fmla="*/ 0 h 261"/>
                    <a:gd name="T44" fmla="*/ 0 w 306"/>
                    <a:gd name="T45" fmla="*/ 0 h 261"/>
                    <a:gd name="T46" fmla="*/ 0 w 306"/>
                    <a:gd name="T47" fmla="*/ 0 h 261"/>
                    <a:gd name="T48" fmla="*/ 0 w 306"/>
                    <a:gd name="T49" fmla="*/ 0 h 261"/>
                    <a:gd name="T50" fmla="*/ 0 w 306"/>
                    <a:gd name="T51" fmla="*/ 0 h 261"/>
                    <a:gd name="T52" fmla="*/ 0 w 306"/>
                    <a:gd name="T53" fmla="*/ 0 h 261"/>
                    <a:gd name="T54" fmla="*/ 0 w 306"/>
                    <a:gd name="T55" fmla="*/ 0 h 261"/>
                    <a:gd name="T56" fmla="*/ 0 w 306"/>
                    <a:gd name="T57" fmla="*/ 0 h 261"/>
                    <a:gd name="T58" fmla="*/ 0 w 306"/>
                    <a:gd name="T59" fmla="*/ 0 h 261"/>
                    <a:gd name="T60" fmla="*/ 0 w 306"/>
                    <a:gd name="T61" fmla="*/ 0 h 261"/>
                    <a:gd name="T62" fmla="*/ 0 w 306"/>
                    <a:gd name="T63" fmla="*/ 0 h 261"/>
                    <a:gd name="T64" fmla="*/ 0 w 306"/>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6"/>
                    <a:gd name="T100" fmla="*/ 0 h 261"/>
                    <a:gd name="T101" fmla="*/ 306 w 306"/>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6" h="261">
                      <a:moveTo>
                        <a:pt x="24" y="0"/>
                      </a:moveTo>
                      <a:lnTo>
                        <a:pt x="24" y="0"/>
                      </a:lnTo>
                      <a:lnTo>
                        <a:pt x="19" y="5"/>
                      </a:lnTo>
                      <a:lnTo>
                        <a:pt x="14" y="12"/>
                      </a:lnTo>
                      <a:lnTo>
                        <a:pt x="9" y="21"/>
                      </a:lnTo>
                      <a:lnTo>
                        <a:pt x="4" y="33"/>
                      </a:lnTo>
                      <a:lnTo>
                        <a:pt x="0" y="47"/>
                      </a:lnTo>
                      <a:lnTo>
                        <a:pt x="0" y="62"/>
                      </a:lnTo>
                      <a:lnTo>
                        <a:pt x="5" y="81"/>
                      </a:lnTo>
                      <a:lnTo>
                        <a:pt x="16" y="102"/>
                      </a:lnTo>
                      <a:lnTo>
                        <a:pt x="31" y="124"/>
                      </a:lnTo>
                      <a:lnTo>
                        <a:pt x="47" y="142"/>
                      </a:lnTo>
                      <a:lnTo>
                        <a:pt x="66" y="159"/>
                      </a:lnTo>
                      <a:lnTo>
                        <a:pt x="85" y="176"/>
                      </a:lnTo>
                      <a:lnTo>
                        <a:pt x="107" y="192"/>
                      </a:lnTo>
                      <a:lnTo>
                        <a:pt x="131" y="209"/>
                      </a:lnTo>
                      <a:lnTo>
                        <a:pt x="156" y="223"/>
                      </a:lnTo>
                      <a:lnTo>
                        <a:pt x="180" y="235"/>
                      </a:lnTo>
                      <a:lnTo>
                        <a:pt x="204" y="245"/>
                      </a:lnTo>
                      <a:lnTo>
                        <a:pt x="228" y="254"/>
                      </a:lnTo>
                      <a:lnTo>
                        <a:pt x="252" y="259"/>
                      </a:lnTo>
                      <a:lnTo>
                        <a:pt x="258" y="261"/>
                      </a:lnTo>
                      <a:lnTo>
                        <a:pt x="263" y="261"/>
                      </a:lnTo>
                      <a:lnTo>
                        <a:pt x="268" y="259"/>
                      </a:lnTo>
                      <a:lnTo>
                        <a:pt x="273" y="259"/>
                      </a:lnTo>
                      <a:lnTo>
                        <a:pt x="280" y="257"/>
                      </a:lnTo>
                      <a:lnTo>
                        <a:pt x="285" y="257"/>
                      </a:lnTo>
                      <a:lnTo>
                        <a:pt x="290" y="256"/>
                      </a:lnTo>
                      <a:lnTo>
                        <a:pt x="296" y="254"/>
                      </a:lnTo>
                      <a:lnTo>
                        <a:pt x="301" y="252"/>
                      </a:lnTo>
                      <a:lnTo>
                        <a:pt x="306" y="251"/>
                      </a:lnTo>
                    </a:path>
                  </a:pathLst>
                </a:custGeom>
                <a:noFill/>
                <a:ln w="3175">
                  <a:solidFill>
                    <a:srgbClr val="FFEAB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01" name="Freeform 94"/>
                <p:cNvSpPr>
                  <a:spLocks/>
                </p:cNvSpPr>
                <p:nvPr/>
              </p:nvSpPr>
              <p:spPr bwMode="auto">
                <a:xfrm>
                  <a:off x="2656" y="2274"/>
                  <a:ext cx="24" cy="114"/>
                </a:xfrm>
                <a:custGeom>
                  <a:avLst/>
                  <a:gdLst>
                    <a:gd name="T0" fmla="*/ 0 w 49"/>
                    <a:gd name="T1" fmla="*/ 1 h 226"/>
                    <a:gd name="T2" fmla="*/ 0 w 49"/>
                    <a:gd name="T3" fmla="*/ 1 h 226"/>
                    <a:gd name="T4" fmla="*/ 0 w 49"/>
                    <a:gd name="T5" fmla="*/ 1 h 226"/>
                    <a:gd name="T6" fmla="*/ 0 w 49"/>
                    <a:gd name="T7" fmla="*/ 1 h 226"/>
                    <a:gd name="T8" fmla="*/ 0 w 49"/>
                    <a:gd name="T9" fmla="*/ 1 h 226"/>
                    <a:gd name="T10" fmla="*/ 0 w 49"/>
                    <a:gd name="T11" fmla="*/ 1 h 226"/>
                    <a:gd name="T12" fmla="*/ 0 w 49"/>
                    <a:gd name="T13" fmla="*/ 1 h 226"/>
                    <a:gd name="T14" fmla="*/ 0 w 49"/>
                    <a:gd name="T15" fmla="*/ 1 h 226"/>
                    <a:gd name="T16" fmla="*/ 0 w 49"/>
                    <a:gd name="T17" fmla="*/ 1 h 226"/>
                    <a:gd name="T18" fmla="*/ 0 w 49"/>
                    <a:gd name="T19" fmla="*/ 1 h 226"/>
                    <a:gd name="T20" fmla="*/ 0 w 49"/>
                    <a:gd name="T21" fmla="*/ 1 h 226"/>
                    <a:gd name="T22" fmla="*/ 0 w 49"/>
                    <a:gd name="T23" fmla="*/ 1 h 226"/>
                    <a:gd name="T24" fmla="*/ 0 w 49"/>
                    <a:gd name="T25" fmla="*/ 1 h 226"/>
                    <a:gd name="T26" fmla="*/ 0 w 49"/>
                    <a:gd name="T27" fmla="*/ 1 h 226"/>
                    <a:gd name="T28" fmla="*/ 0 w 49"/>
                    <a:gd name="T29" fmla="*/ 1 h 226"/>
                    <a:gd name="T30" fmla="*/ 0 w 49"/>
                    <a:gd name="T31" fmla="*/ 1 h 226"/>
                    <a:gd name="T32" fmla="*/ 0 w 49"/>
                    <a:gd name="T33" fmla="*/ 0 h 226"/>
                    <a:gd name="T34" fmla="*/ 0 w 49"/>
                    <a:gd name="T35" fmla="*/ 1 h 226"/>
                    <a:gd name="T36" fmla="*/ 0 w 49"/>
                    <a:gd name="T37" fmla="*/ 1 h 226"/>
                    <a:gd name="T38" fmla="*/ 0 w 49"/>
                    <a:gd name="T39" fmla="*/ 1 h 226"/>
                    <a:gd name="T40" fmla="*/ 0 w 49"/>
                    <a:gd name="T41" fmla="*/ 1 h 226"/>
                    <a:gd name="T42" fmla="*/ 0 w 49"/>
                    <a:gd name="T43" fmla="*/ 1 h 226"/>
                    <a:gd name="T44" fmla="*/ 0 w 49"/>
                    <a:gd name="T45" fmla="*/ 1 h 226"/>
                    <a:gd name="T46" fmla="*/ 0 w 49"/>
                    <a:gd name="T47" fmla="*/ 1 h 226"/>
                    <a:gd name="T48" fmla="*/ 0 w 49"/>
                    <a:gd name="T49" fmla="*/ 1 h 226"/>
                    <a:gd name="T50" fmla="*/ 0 w 49"/>
                    <a:gd name="T51" fmla="*/ 1 h 226"/>
                    <a:gd name="T52" fmla="*/ 0 w 49"/>
                    <a:gd name="T53" fmla="*/ 1 h 226"/>
                    <a:gd name="T54" fmla="*/ 0 w 49"/>
                    <a:gd name="T55" fmla="*/ 1 h 226"/>
                    <a:gd name="T56" fmla="*/ 0 w 49"/>
                    <a:gd name="T57" fmla="*/ 1 h 226"/>
                    <a:gd name="T58" fmla="*/ 0 w 49"/>
                    <a:gd name="T59" fmla="*/ 1 h 226"/>
                    <a:gd name="T60" fmla="*/ 0 w 49"/>
                    <a:gd name="T61" fmla="*/ 1 h 226"/>
                    <a:gd name="T62" fmla="*/ 0 w 49"/>
                    <a:gd name="T63" fmla="*/ 1 h 226"/>
                    <a:gd name="T64" fmla="*/ 0 w 49"/>
                    <a:gd name="T65" fmla="*/ 1 h 226"/>
                    <a:gd name="T66" fmla="*/ 0 w 49"/>
                    <a:gd name="T67" fmla="*/ 1 h 2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226"/>
                    <a:gd name="T104" fmla="*/ 49 w 49"/>
                    <a:gd name="T105" fmla="*/ 226 h 2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226">
                      <a:moveTo>
                        <a:pt x="0" y="226"/>
                      </a:moveTo>
                      <a:lnTo>
                        <a:pt x="0" y="218"/>
                      </a:lnTo>
                      <a:lnTo>
                        <a:pt x="0" y="209"/>
                      </a:lnTo>
                      <a:lnTo>
                        <a:pt x="2" y="199"/>
                      </a:lnTo>
                      <a:lnTo>
                        <a:pt x="6" y="186"/>
                      </a:lnTo>
                      <a:lnTo>
                        <a:pt x="7" y="176"/>
                      </a:lnTo>
                      <a:lnTo>
                        <a:pt x="11" y="164"/>
                      </a:lnTo>
                      <a:lnTo>
                        <a:pt x="14" y="152"/>
                      </a:lnTo>
                      <a:lnTo>
                        <a:pt x="18" y="140"/>
                      </a:lnTo>
                      <a:lnTo>
                        <a:pt x="21" y="126"/>
                      </a:lnTo>
                      <a:lnTo>
                        <a:pt x="25" y="112"/>
                      </a:lnTo>
                      <a:lnTo>
                        <a:pt x="25" y="107"/>
                      </a:lnTo>
                      <a:lnTo>
                        <a:pt x="26" y="100"/>
                      </a:lnTo>
                      <a:lnTo>
                        <a:pt x="26" y="95"/>
                      </a:lnTo>
                      <a:lnTo>
                        <a:pt x="28" y="90"/>
                      </a:lnTo>
                      <a:lnTo>
                        <a:pt x="28" y="85"/>
                      </a:lnTo>
                      <a:lnTo>
                        <a:pt x="28" y="79"/>
                      </a:lnTo>
                      <a:lnTo>
                        <a:pt x="30" y="74"/>
                      </a:lnTo>
                      <a:lnTo>
                        <a:pt x="30" y="69"/>
                      </a:lnTo>
                      <a:lnTo>
                        <a:pt x="32" y="64"/>
                      </a:lnTo>
                      <a:lnTo>
                        <a:pt x="32" y="59"/>
                      </a:lnTo>
                      <a:lnTo>
                        <a:pt x="33" y="50"/>
                      </a:lnTo>
                      <a:lnTo>
                        <a:pt x="35" y="41"/>
                      </a:lnTo>
                      <a:lnTo>
                        <a:pt x="37" y="33"/>
                      </a:lnTo>
                      <a:lnTo>
                        <a:pt x="40" y="26"/>
                      </a:lnTo>
                      <a:lnTo>
                        <a:pt x="42" y="19"/>
                      </a:lnTo>
                      <a:lnTo>
                        <a:pt x="44" y="12"/>
                      </a:lnTo>
                      <a:lnTo>
                        <a:pt x="47" y="7"/>
                      </a:lnTo>
                      <a:lnTo>
                        <a:pt x="47" y="3"/>
                      </a:lnTo>
                      <a:lnTo>
                        <a:pt x="49" y="2"/>
                      </a:lnTo>
                      <a:lnTo>
                        <a:pt x="49" y="0"/>
                      </a:lnTo>
                      <a:lnTo>
                        <a:pt x="49" y="2"/>
                      </a:lnTo>
                      <a:lnTo>
                        <a:pt x="45" y="5"/>
                      </a:lnTo>
                      <a:lnTo>
                        <a:pt x="42" y="8"/>
                      </a:lnTo>
                      <a:lnTo>
                        <a:pt x="37" y="15"/>
                      </a:lnTo>
                      <a:lnTo>
                        <a:pt x="33" y="22"/>
                      </a:lnTo>
                      <a:lnTo>
                        <a:pt x="28" y="31"/>
                      </a:lnTo>
                      <a:lnTo>
                        <a:pt x="23" y="41"/>
                      </a:lnTo>
                      <a:lnTo>
                        <a:pt x="18" y="52"/>
                      </a:lnTo>
                      <a:lnTo>
                        <a:pt x="14" y="62"/>
                      </a:lnTo>
                      <a:lnTo>
                        <a:pt x="13" y="72"/>
                      </a:lnTo>
                      <a:lnTo>
                        <a:pt x="13" y="79"/>
                      </a:lnTo>
                      <a:lnTo>
                        <a:pt x="13" y="86"/>
                      </a:lnTo>
                      <a:lnTo>
                        <a:pt x="11" y="95"/>
                      </a:lnTo>
                      <a:lnTo>
                        <a:pt x="11" y="104"/>
                      </a:lnTo>
                      <a:lnTo>
                        <a:pt x="11" y="110"/>
                      </a:lnTo>
                      <a:lnTo>
                        <a:pt x="9" y="119"/>
                      </a:lnTo>
                      <a:lnTo>
                        <a:pt x="9" y="128"/>
                      </a:lnTo>
                      <a:lnTo>
                        <a:pt x="7" y="136"/>
                      </a:lnTo>
                      <a:lnTo>
                        <a:pt x="7" y="143"/>
                      </a:lnTo>
                      <a:lnTo>
                        <a:pt x="6" y="152"/>
                      </a:lnTo>
                      <a:lnTo>
                        <a:pt x="4" y="161"/>
                      </a:lnTo>
                      <a:lnTo>
                        <a:pt x="4" y="167"/>
                      </a:lnTo>
                      <a:lnTo>
                        <a:pt x="4" y="176"/>
                      </a:lnTo>
                      <a:lnTo>
                        <a:pt x="4" y="181"/>
                      </a:lnTo>
                      <a:lnTo>
                        <a:pt x="6" y="188"/>
                      </a:lnTo>
                      <a:lnTo>
                        <a:pt x="6" y="193"/>
                      </a:lnTo>
                      <a:lnTo>
                        <a:pt x="6" y="199"/>
                      </a:lnTo>
                      <a:lnTo>
                        <a:pt x="6" y="204"/>
                      </a:lnTo>
                      <a:lnTo>
                        <a:pt x="4" y="209"/>
                      </a:lnTo>
                      <a:lnTo>
                        <a:pt x="2" y="216"/>
                      </a:lnTo>
                      <a:lnTo>
                        <a:pt x="0" y="226"/>
                      </a:lnTo>
                      <a:close/>
                    </a:path>
                  </a:pathLst>
                </a:custGeom>
                <a:solidFill>
                  <a:srgbClr val="543F0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02" name="Freeform 95"/>
                <p:cNvSpPr>
                  <a:spLocks/>
                </p:cNvSpPr>
                <p:nvPr/>
              </p:nvSpPr>
              <p:spPr bwMode="auto">
                <a:xfrm>
                  <a:off x="2656" y="2274"/>
                  <a:ext cx="24" cy="114"/>
                </a:xfrm>
                <a:custGeom>
                  <a:avLst/>
                  <a:gdLst>
                    <a:gd name="T0" fmla="*/ 0 w 49"/>
                    <a:gd name="T1" fmla="*/ 1 h 226"/>
                    <a:gd name="T2" fmla="*/ 0 w 49"/>
                    <a:gd name="T3" fmla="*/ 1 h 226"/>
                    <a:gd name="T4" fmla="*/ 0 w 49"/>
                    <a:gd name="T5" fmla="*/ 1 h 226"/>
                    <a:gd name="T6" fmla="*/ 0 w 49"/>
                    <a:gd name="T7" fmla="*/ 1 h 226"/>
                    <a:gd name="T8" fmla="*/ 0 w 49"/>
                    <a:gd name="T9" fmla="*/ 1 h 226"/>
                    <a:gd name="T10" fmla="*/ 0 w 49"/>
                    <a:gd name="T11" fmla="*/ 1 h 226"/>
                    <a:gd name="T12" fmla="*/ 0 w 49"/>
                    <a:gd name="T13" fmla="*/ 1 h 226"/>
                    <a:gd name="T14" fmla="*/ 0 w 49"/>
                    <a:gd name="T15" fmla="*/ 1 h 226"/>
                    <a:gd name="T16" fmla="*/ 0 w 49"/>
                    <a:gd name="T17" fmla="*/ 1 h 226"/>
                    <a:gd name="T18" fmla="*/ 0 w 49"/>
                    <a:gd name="T19" fmla="*/ 1 h 226"/>
                    <a:gd name="T20" fmla="*/ 0 w 49"/>
                    <a:gd name="T21" fmla="*/ 1 h 226"/>
                    <a:gd name="T22" fmla="*/ 0 w 49"/>
                    <a:gd name="T23" fmla="*/ 1 h 226"/>
                    <a:gd name="T24" fmla="*/ 0 w 49"/>
                    <a:gd name="T25" fmla="*/ 1 h 226"/>
                    <a:gd name="T26" fmla="*/ 0 w 49"/>
                    <a:gd name="T27" fmla="*/ 1 h 226"/>
                    <a:gd name="T28" fmla="*/ 0 w 49"/>
                    <a:gd name="T29" fmla="*/ 1 h 226"/>
                    <a:gd name="T30" fmla="*/ 0 w 49"/>
                    <a:gd name="T31" fmla="*/ 1 h 226"/>
                    <a:gd name="T32" fmla="*/ 0 w 49"/>
                    <a:gd name="T33" fmla="*/ 1 h 226"/>
                    <a:gd name="T34" fmla="*/ 0 w 49"/>
                    <a:gd name="T35" fmla="*/ 1 h 226"/>
                    <a:gd name="T36" fmla="*/ 0 w 49"/>
                    <a:gd name="T37" fmla="*/ 1 h 226"/>
                    <a:gd name="T38" fmla="*/ 0 w 49"/>
                    <a:gd name="T39" fmla="*/ 1 h 226"/>
                    <a:gd name="T40" fmla="*/ 0 w 49"/>
                    <a:gd name="T41" fmla="*/ 1 h 226"/>
                    <a:gd name="T42" fmla="*/ 0 w 49"/>
                    <a:gd name="T43" fmla="*/ 1 h 226"/>
                    <a:gd name="T44" fmla="*/ 0 w 49"/>
                    <a:gd name="T45" fmla="*/ 1 h 226"/>
                    <a:gd name="T46" fmla="*/ 0 w 49"/>
                    <a:gd name="T47" fmla="*/ 1 h 226"/>
                    <a:gd name="T48" fmla="*/ 0 w 49"/>
                    <a:gd name="T49" fmla="*/ 1 h 226"/>
                    <a:gd name="T50" fmla="*/ 0 w 49"/>
                    <a:gd name="T51" fmla="*/ 1 h 226"/>
                    <a:gd name="T52" fmla="*/ 0 w 49"/>
                    <a:gd name="T53" fmla="*/ 1 h 226"/>
                    <a:gd name="T54" fmla="*/ 0 w 49"/>
                    <a:gd name="T55" fmla="*/ 1 h 226"/>
                    <a:gd name="T56" fmla="*/ 0 w 49"/>
                    <a:gd name="T57" fmla="*/ 1 h 226"/>
                    <a:gd name="T58" fmla="*/ 0 w 49"/>
                    <a:gd name="T59" fmla="*/ 1 h 226"/>
                    <a:gd name="T60" fmla="*/ 0 w 49"/>
                    <a:gd name="T61" fmla="*/ 1 h 226"/>
                    <a:gd name="T62" fmla="*/ 0 w 49"/>
                    <a:gd name="T63" fmla="*/ 1 h 226"/>
                    <a:gd name="T64" fmla="*/ 0 w 49"/>
                    <a:gd name="T65" fmla="*/ 1 h 226"/>
                    <a:gd name="T66" fmla="*/ 0 w 49"/>
                    <a:gd name="T67" fmla="*/ 1 h 226"/>
                    <a:gd name="T68" fmla="*/ 0 w 49"/>
                    <a:gd name="T69" fmla="*/ 1 h 226"/>
                    <a:gd name="T70" fmla="*/ 0 w 49"/>
                    <a:gd name="T71" fmla="*/ 1 h 226"/>
                    <a:gd name="T72" fmla="*/ 0 w 49"/>
                    <a:gd name="T73" fmla="*/ 1 h 226"/>
                    <a:gd name="T74" fmla="*/ 0 w 49"/>
                    <a:gd name="T75" fmla="*/ 1 h 226"/>
                    <a:gd name="T76" fmla="*/ 0 w 49"/>
                    <a:gd name="T77" fmla="*/ 1 h 226"/>
                    <a:gd name="T78" fmla="*/ 0 w 49"/>
                    <a:gd name="T79" fmla="*/ 1 h 226"/>
                    <a:gd name="T80" fmla="*/ 0 w 49"/>
                    <a:gd name="T81" fmla="*/ 1 h 226"/>
                    <a:gd name="T82" fmla="*/ 0 w 49"/>
                    <a:gd name="T83" fmla="*/ 1 h 226"/>
                    <a:gd name="T84" fmla="*/ 0 w 49"/>
                    <a:gd name="T85" fmla="*/ 1 h 226"/>
                    <a:gd name="T86" fmla="*/ 0 w 49"/>
                    <a:gd name="T87" fmla="*/ 1 h 226"/>
                    <a:gd name="T88" fmla="*/ 0 w 49"/>
                    <a:gd name="T89" fmla="*/ 0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
                    <a:gd name="T136" fmla="*/ 0 h 226"/>
                    <a:gd name="T137" fmla="*/ 49 w 49"/>
                    <a:gd name="T138" fmla="*/ 226 h 2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 h="226">
                      <a:moveTo>
                        <a:pt x="6" y="152"/>
                      </a:moveTo>
                      <a:lnTo>
                        <a:pt x="4" y="161"/>
                      </a:lnTo>
                      <a:lnTo>
                        <a:pt x="4" y="167"/>
                      </a:lnTo>
                      <a:lnTo>
                        <a:pt x="4" y="176"/>
                      </a:lnTo>
                      <a:lnTo>
                        <a:pt x="4" y="181"/>
                      </a:lnTo>
                      <a:lnTo>
                        <a:pt x="6" y="188"/>
                      </a:lnTo>
                      <a:lnTo>
                        <a:pt x="6" y="193"/>
                      </a:lnTo>
                      <a:lnTo>
                        <a:pt x="6" y="199"/>
                      </a:lnTo>
                      <a:lnTo>
                        <a:pt x="6" y="204"/>
                      </a:lnTo>
                      <a:lnTo>
                        <a:pt x="4" y="209"/>
                      </a:lnTo>
                      <a:lnTo>
                        <a:pt x="2" y="216"/>
                      </a:lnTo>
                      <a:lnTo>
                        <a:pt x="0" y="226"/>
                      </a:lnTo>
                      <a:lnTo>
                        <a:pt x="0" y="218"/>
                      </a:lnTo>
                      <a:lnTo>
                        <a:pt x="0" y="209"/>
                      </a:lnTo>
                      <a:lnTo>
                        <a:pt x="2" y="199"/>
                      </a:lnTo>
                      <a:lnTo>
                        <a:pt x="6" y="186"/>
                      </a:lnTo>
                      <a:lnTo>
                        <a:pt x="7" y="176"/>
                      </a:lnTo>
                      <a:lnTo>
                        <a:pt x="11" y="164"/>
                      </a:lnTo>
                      <a:lnTo>
                        <a:pt x="14" y="152"/>
                      </a:lnTo>
                      <a:lnTo>
                        <a:pt x="18" y="140"/>
                      </a:lnTo>
                      <a:lnTo>
                        <a:pt x="21" y="126"/>
                      </a:lnTo>
                      <a:lnTo>
                        <a:pt x="25" y="112"/>
                      </a:lnTo>
                      <a:lnTo>
                        <a:pt x="25" y="107"/>
                      </a:lnTo>
                      <a:lnTo>
                        <a:pt x="26" y="100"/>
                      </a:lnTo>
                      <a:lnTo>
                        <a:pt x="26" y="95"/>
                      </a:lnTo>
                      <a:lnTo>
                        <a:pt x="28" y="90"/>
                      </a:lnTo>
                      <a:lnTo>
                        <a:pt x="28" y="85"/>
                      </a:lnTo>
                      <a:lnTo>
                        <a:pt x="28" y="79"/>
                      </a:lnTo>
                      <a:lnTo>
                        <a:pt x="30" y="74"/>
                      </a:lnTo>
                      <a:lnTo>
                        <a:pt x="30" y="69"/>
                      </a:lnTo>
                      <a:lnTo>
                        <a:pt x="32" y="64"/>
                      </a:lnTo>
                      <a:lnTo>
                        <a:pt x="32" y="59"/>
                      </a:lnTo>
                      <a:lnTo>
                        <a:pt x="33" y="50"/>
                      </a:lnTo>
                      <a:lnTo>
                        <a:pt x="35" y="41"/>
                      </a:lnTo>
                      <a:lnTo>
                        <a:pt x="37" y="33"/>
                      </a:lnTo>
                      <a:lnTo>
                        <a:pt x="40" y="26"/>
                      </a:lnTo>
                      <a:lnTo>
                        <a:pt x="42" y="19"/>
                      </a:lnTo>
                      <a:lnTo>
                        <a:pt x="44" y="12"/>
                      </a:lnTo>
                      <a:lnTo>
                        <a:pt x="47" y="7"/>
                      </a:lnTo>
                      <a:lnTo>
                        <a:pt x="47" y="3"/>
                      </a:lnTo>
                      <a:lnTo>
                        <a:pt x="49" y="2"/>
                      </a:lnTo>
                      <a:lnTo>
                        <a:pt x="49" y="0"/>
                      </a:lnTo>
                    </a:path>
                  </a:pathLst>
                </a:custGeom>
                <a:noFill/>
                <a:ln w="4763">
                  <a:solidFill>
                    <a:srgbClr val="543F0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03" name="Freeform 96"/>
                <p:cNvSpPr>
                  <a:spLocks/>
                </p:cNvSpPr>
                <p:nvPr/>
              </p:nvSpPr>
              <p:spPr bwMode="auto">
                <a:xfrm>
                  <a:off x="2658" y="2071"/>
                  <a:ext cx="30" cy="87"/>
                </a:xfrm>
                <a:custGeom>
                  <a:avLst/>
                  <a:gdLst>
                    <a:gd name="T0" fmla="*/ 0 w 60"/>
                    <a:gd name="T1" fmla="*/ 0 h 173"/>
                    <a:gd name="T2" fmla="*/ 0 w 60"/>
                    <a:gd name="T3" fmla="*/ 1 h 173"/>
                    <a:gd name="T4" fmla="*/ 0 w 60"/>
                    <a:gd name="T5" fmla="*/ 1 h 173"/>
                    <a:gd name="T6" fmla="*/ 0 w 60"/>
                    <a:gd name="T7" fmla="*/ 1 h 173"/>
                    <a:gd name="T8" fmla="*/ 0 w 60"/>
                    <a:gd name="T9" fmla="*/ 1 h 173"/>
                    <a:gd name="T10" fmla="*/ 0 w 60"/>
                    <a:gd name="T11" fmla="*/ 1 h 173"/>
                    <a:gd name="T12" fmla="*/ 0 w 60"/>
                    <a:gd name="T13" fmla="*/ 1 h 173"/>
                    <a:gd name="T14" fmla="*/ 1 w 60"/>
                    <a:gd name="T15" fmla="*/ 1 h 173"/>
                    <a:gd name="T16" fmla="*/ 1 w 60"/>
                    <a:gd name="T17" fmla="*/ 1 h 173"/>
                    <a:gd name="T18" fmla="*/ 1 w 60"/>
                    <a:gd name="T19" fmla="*/ 1 h 173"/>
                    <a:gd name="T20" fmla="*/ 1 w 60"/>
                    <a:gd name="T21" fmla="*/ 1 h 173"/>
                    <a:gd name="T22" fmla="*/ 1 w 60"/>
                    <a:gd name="T23" fmla="*/ 1 h 173"/>
                    <a:gd name="T24" fmla="*/ 1 w 60"/>
                    <a:gd name="T25" fmla="*/ 1 h 173"/>
                    <a:gd name="T26" fmla="*/ 1 w 60"/>
                    <a:gd name="T27" fmla="*/ 1 h 173"/>
                    <a:gd name="T28" fmla="*/ 1 w 60"/>
                    <a:gd name="T29" fmla="*/ 1 h 173"/>
                    <a:gd name="T30" fmla="*/ 1 w 60"/>
                    <a:gd name="T31" fmla="*/ 1 h 173"/>
                    <a:gd name="T32" fmla="*/ 1 w 60"/>
                    <a:gd name="T33" fmla="*/ 1 h 173"/>
                    <a:gd name="T34" fmla="*/ 1 w 60"/>
                    <a:gd name="T35" fmla="*/ 1 h 173"/>
                    <a:gd name="T36" fmla="*/ 1 w 60"/>
                    <a:gd name="T37" fmla="*/ 1 h 173"/>
                    <a:gd name="T38" fmla="*/ 1 w 60"/>
                    <a:gd name="T39" fmla="*/ 1 h 173"/>
                    <a:gd name="T40" fmla="*/ 1 w 60"/>
                    <a:gd name="T41" fmla="*/ 1 h 173"/>
                    <a:gd name="T42" fmla="*/ 1 w 60"/>
                    <a:gd name="T43" fmla="*/ 1 h 173"/>
                    <a:gd name="T44" fmla="*/ 1 w 60"/>
                    <a:gd name="T45" fmla="*/ 1 h 173"/>
                    <a:gd name="T46" fmla="*/ 1 w 60"/>
                    <a:gd name="T47" fmla="*/ 1 h 173"/>
                    <a:gd name="T48" fmla="*/ 1 w 60"/>
                    <a:gd name="T49" fmla="*/ 1 h 173"/>
                    <a:gd name="T50" fmla="*/ 1 w 60"/>
                    <a:gd name="T51" fmla="*/ 1 h 173"/>
                    <a:gd name="T52" fmla="*/ 1 w 60"/>
                    <a:gd name="T53" fmla="*/ 1 h 173"/>
                    <a:gd name="T54" fmla="*/ 1 w 60"/>
                    <a:gd name="T55" fmla="*/ 1 h 173"/>
                    <a:gd name="T56" fmla="*/ 1 w 60"/>
                    <a:gd name="T57" fmla="*/ 1 h 173"/>
                    <a:gd name="T58" fmla="*/ 1 w 60"/>
                    <a:gd name="T59" fmla="*/ 1 h 173"/>
                    <a:gd name="T60" fmla="*/ 1 w 60"/>
                    <a:gd name="T61" fmla="*/ 1 h 173"/>
                    <a:gd name="T62" fmla="*/ 1 w 60"/>
                    <a:gd name="T63" fmla="*/ 1 h 173"/>
                    <a:gd name="T64" fmla="*/ 0 w 60"/>
                    <a:gd name="T65" fmla="*/ 0 h 173"/>
                    <a:gd name="T66" fmla="*/ 0 w 60"/>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173"/>
                    <a:gd name="T104" fmla="*/ 60 w 60"/>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173">
                      <a:moveTo>
                        <a:pt x="0" y="0"/>
                      </a:moveTo>
                      <a:lnTo>
                        <a:pt x="0" y="1"/>
                      </a:lnTo>
                      <a:lnTo>
                        <a:pt x="0" y="5"/>
                      </a:lnTo>
                      <a:lnTo>
                        <a:pt x="0" y="10"/>
                      </a:lnTo>
                      <a:lnTo>
                        <a:pt x="0" y="17"/>
                      </a:lnTo>
                      <a:lnTo>
                        <a:pt x="0" y="26"/>
                      </a:lnTo>
                      <a:lnTo>
                        <a:pt x="0" y="36"/>
                      </a:lnTo>
                      <a:lnTo>
                        <a:pt x="2" y="48"/>
                      </a:lnTo>
                      <a:lnTo>
                        <a:pt x="3" y="58"/>
                      </a:lnTo>
                      <a:lnTo>
                        <a:pt x="5" y="72"/>
                      </a:lnTo>
                      <a:lnTo>
                        <a:pt x="9" y="84"/>
                      </a:lnTo>
                      <a:lnTo>
                        <a:pt x="12" y="95"/>
                      </a:lnTo>
                      <a:lnTo>
                        <a:pt x="15" y="107"/>
                      </a:lnTo>
                      <a:lnTo>
                        <a:pt x="21" y="117"/>
                      </a:lnTo>
                      <a:lnTo>
                        <a:pt x="26" y="128"/>
                      </a:lnTo>
                      <a:lnTo>
                        <a:pt x="31" y="138"/>
                      </a:lnTo>
                      <a:lnTo>
                        <a:pt x="38" y="147"/>
                      </a:lnTo>
                      <a:lnTo>
                        <a:pt x="43" y="155"/>
                      </a:lnTo>
                      <a:lnTo>
                        <a:pt x="48" y="162"/>
                      </a:lnTo>
                      <a:lnTo>
                        <a:pt x="55" y="167"/>
                      </a:lnTo>
                      <a:lnTo>
                        <a:pt x="60" y="173"/>
                      </a:lnTo>
                      <a:lnTo>
                        <a:pt x="59" y="169"/>
                      </a:lnTo>
                      <a:lnTo>
                        <a:pt x="55" y="159"/>
                      </a:lnTo>
                      <a:lnTo>
                        <a:pt x="48" y="143"/>
                      </a:lnTo>
                      <a:lnTo>
                        <a:pt x="41" y="124"/>
                      </a:lnTo>
                      <a:lnTo>
                        <a:pt x="33" y="103"/>
                      </a:lnTo>
                      <a:lnTo>
                        <a:pt x="26" y="79"/>
                      </a:lnTo>
                      <a:lnTo>
                        <a:pt x="17" y="57"/>
                      </a:lnTo>
                      <a:lnTo>
                        <a:pt x="10" y="34"/>
                      </a:lnTo>
                      <a:lnTo>
                        <a:pt x="3" y="15"/>
                      </a:lnTo>
                      <a:lnTo>
                        <a:pt x="0" y="0"/>
                      </a:lnTo>
                      <a:close/>
                    </a:path>
                  </a:pathLst>
                </a:custGeom>
                <a:solidFill>
                  <a:srgbClr val="D8C9A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04" name="Freeform 97"/>
                <p:cNvSpPr>
                  <a:spLocks/>
                </p:cNvSpPr>
                <p:nvPr/>
              </p:nvSpPr>
              <p:spPr bwMode="auto">
                <a:xfrm>
                  <a:off x="2775" y="2121"/>
                  <a:ext cx="69" cy="42"/>
                </a:xfrm>
                <a:custGeom>
                  <a:avLst/>
                  <a:gdLst>
                    <a:gd name="T0" fmla="*/ 0 w 136"/>
                    <a:gd name="T1" fmla="*/ 1 h 83"/>
                    <a:gd name="T2" fmla="*/ 1 w 136"/>
                    <a:gd name="T3" fmla="*/ 1 h 83"/>
                    <a:gd name="T4" fmla="*/ 1 w 136"/>
                    <a:gd name="T5" fmla="*/ 1 h 83"/>
                    <a:gd name="T6" fmla="*/ 1 w 136"/>
                    <a:gd name="T7" fmla="*/ 1 h 83"/>
                    <a:gd name="T8" fmla="*/ 1 w 136"/>
                    <a:gd name="T9" fmla="*/ 1 h 83"/>
                    <a:gd name="T10" fmla="*/ 1 w 136"/>
                    <a:gd name="T11" fmla="*/ 1 h 83"/>
                    <a:gd name="T12" fmla="*/ 1 w 136"/>
                    <a:gd name="T13" fmla="*/ 1 h 83"/>
                    <a:gd name="T14" fmla="*/ 1 w 136"/>
                    <a:gd name="T15" fmla="*/ 1 h 83"/>
                    <a:gd name="T16" fmla="*/ 1 w 136"/>
                    <a:gd name="T17" fmla="*/ 1 h 83"/>
                    <a:gd name="T18" fmla="*/ 1 w 136"/>
                    <a:gd name="T19" fmla="*/ 1 h 83"/>
                    <a:gd name="T20" fmla="*/ 1 w 136"/>
                    <a:gd name="T21" fmla="*/ 1 h 83"/>
                    <a:gd name="T22" fmla="*/ 1 w 136"/>
                    <a:gd name="T23" fmla="*/ 1 h 83"/>
                    <a:gd name="T24" fmla="*/ 1 w 136"/>
                    <a:gd name="T25" fmla="*/ 1 h 83"/>
                    <a:gd name="T26" fmla="*/ 1 w 136"/>
                    <a:gd name="T27" fmla="*/ 1 h 83"/>
                    <a:gd name="T28" fmla="*/ 1 w 136"/>
                    <a:gd name="T29" fmla="*/ 0 h 83"/>
                    <a:gd name="T30" fmla="*/ 1 w 136"/>
                    <a:gd name="T31" fmla="*/ 0 h 83"/>
                    <a:gd name="T32" fmla="*/ 1 w 136"/>
                    <a:gd name="T33" fmla="*/ 1 h 83"/>
                    <a:gd name="T34" fmla="*/ 1 w 136"/>
                    <a:gd name="T35" fmla="*/ 1 h 83"/>
                    <a:gd name="T36" fmla="*/ 1 w 136"/>
                    <a:gd name="T37" fmla="*/ 1 h 83"/>
                    <a:gd name="T38" fmla="*/ 1 w 136"/>
                    <a:gd name="T39" fmla="*/ 1 h 83"/>
                    <a:gd name="T40" fmla="*/ 1 w 136"/>
                    <a:gd name="T41" fmla="*/ 1 h 83"/>
                    <a:gd name="T42" fmla="*/ 1 w 136"/>
                    <a:gd name="T43" fmla="*/ 1 h 83"/>
                    <a:gd name="T44" fmla="*/ 1 w 136"/>
                    <a:gd name="T45" fmla="*/ 1 h 83"/>
                    <a:gd name="T46" fmla="*/ 1 w 136"/>
                    <a:gd name="T47" fmla="*/ 1 h 83"/>
                    <a:gd name="T48" fmla="*/ 1 w 136"/>
                    <a:gd name="T49" fmla="*/ 1 h 83"/>
                    <a:gd name="T50" fmla="*/ 1 w 136"/>
                    <a:gd name="T51" fmla="*/ 1 h 83"/>
                    <a:gd name="T52" fmla="*/ 1 w 136"/>
                    <a:gd name="T53" fmla="*/ 1 h 83"/>
                    <a:gd name="T54" fmla="*/ 1 w 136"/>
                    <a:gd name="T55" fmla="*/ 1 h 83"/>
                    <a:gd name="T56" fmla="*/ 1 w 136"/>
                    <a:gd name="T57" fmla="*/ 1 h 83"/>
                    <a:gd name="T58" fmla="*/ 1 w 136"/>
                    <a:gd name="T59" fmla="*/ 1 h 83"/>
                    <a:gd name="T60" fmla="*/ 1 w 136"/>
                    <a:gd name="T61" fmla="*/ 1 h 83"/>
                    <a:gd name="T62" fmla="*/ 1 w 136"/>
                    <a:gd name="T63" fmla="*/ 1 h 83"/>
                    <a:gd name="T64" fmla="*/ 0 w 136"/>
                    <a:gd name="T65" fmla="*/ 1 h 83"/>
                    <a:gd name="T66" fmla="*/ 0 w 136"/>
                    <a:gd name="T67" fmla="*/ 1 h 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83"/>
                    <a:gd name="T104" fmla="*/ 136 w 136"/>
                    <a:gd name="T105" fmla="*/ 83 h 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83">
                      <a:moveTo>
                        <a:pt x="0" y="83"/>
                      </a:moveTo>
                      <a:lnTo>
                        <a:pt x="3" y="81"/>
                      </a:lnTo>
                      <a:lnTo>
                        <a:pt x="10" y="79"/>
                      </a:lnTo>
                      <a:lnTo>
                        <a:pt x="22" y="76"/>
                      </a:lnTo>
                      <a:lnTo>
                        <a:pt x="36" y="73"/>
                      </a:lnTo>
                      <a:lnTo>
                        <a:pt x="52" y="67"/>
                      </a:lnTo>
                      <a:lnTo>
                        <a:pt x="69" y="60"/>
                      </a:lnTo>
                      <a:lnTo>
                        <a:pt x="86" y="52"/>
                      </a:lnTo>
                      <a:lnTo>
                        <a:pt x="102" y="43"/>
                      </a:lnTo>
                      <a:lnTo>
                        <a:pt x="116" y="33"/>
                      </a:lnTo>
                      <a:lnTo>
                        <a:pt x="126" y="21"/>
                      </a:lnTo>
                      <a:lnTo>
                        <a:pt x="133" y="10"/>
                      </a:lnTo>
                      <a:lnTo>
                        <a:pt x="136" y="3"/>
                      </a:lnTo>
                      <a:lnTo>
                        <a:pt x="136" y="0"/>
                      </a:lnTo>
                      <a:lnTo>
                        <a:pt x="133" y="0"/>
                      </a:lnTo>
                      <a:lnTo>
                        <a:pt x="130" y="2"/>
                      </a:lnTo>
                      <a:lnTo>
                        <a:pt x="126" y="7"/>
                      </a:lnTo>
                      <a:lnTo>
                        <a:pt x="121" y="14"/>
                      </a:lnTo>
                      <a:lnTo>
                        <a:pt x="117" y="21"/>
                      </a:lnTo>
                      <a:lnTo>
                        <a:pt x="116" y="29"/>
                      </a:lnTo>
                      <a:lnTo>
                        <a:pt x="114" y="38"/>
                      </a:lnTo>
                      <a:lnTo>
                        <a:pt x="112" y="47"/>
                      </a:lnTo>
                      <a:lnTo>
                        <a:pt x="105" y="55"/>
                      </a:lnTo>
                      <a:lnTo>
                        <a:pt x="93" y="62"/>
                      </a:lnTo>
                      <a:lnTo>
                        <a:pt x="79" y="69"/>
                      </a:lnTo>
                      <a:lnTo>
                        <a:pt x="64" y="74"/>
                      </a:lnTo>
                      <a:lnTo>
                        <a:pt x="47" y="78"/>
                      </a:lnTo>
                      <a:lnTo>
                        <a:pt x="31" y="81"/>
                      </a:lnTo>
                      <a:lnTo>
                        <a:pt x="17" y="83"/>
                      </a:lnTo>
                      <a:lnTo>
                        <a:pt x="7" y="83"/>
                      </a:lnTo>
                      <a:lnTo>
                        <a:pt x="0" y="83"/>
                      </a:lnTo>
                      <a:close/>
                    </a:path>
                  </a:pathLst>
                </a:custGeom>
                <a:solidFill>
                  <a:srgbClr val="B2A3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05" name="Freeform 98"/>
                <p:cNvSpPr>
                  <a:spLocks/>
                </p:cNvSpPr>
                <p:nvPr/>
              </p:nvSpPr>
              <p:spPr bwMode="auto">
                <a:xfrm>
                  <a:off x="2779" y="2144"/>
                  <a:ext cx="50" cy="62"/>
                </a:xfrm>
                <a:custGeom>
                  <a:avLst/>
                  <a:gdLst>
                    <a:gd name="T0" fmla="*/ 0 w 100"/>
                    <a:gd name="T1" fmla="*/ 1 h 124"/>
                    <a:gd name="T2" fmla="*/ 1 w 100"/>
                    <a:gd name="T3" fmla="*/ 1 h 124"/>
                    <a:gd name="T4" fmla="*/ 1 w 100"/>
                    <a:gd name="T5" fmla="*/ 1 h 124"/>
                    <a:gd name="T6" fmla="*/ 1 w 100"/>
                    <a:gd name="T7" fmla="*/ 1 h 124"/>
                    <a:gd name="T8" fmla="*/ 1 w 100"/>
                    <a:gd name="T9" fmla="*/ 1 h 124"/>
                    <a:gd name="T10" fmla="*/ 1 w 100"/>
                    <a:gd name="T11" fmla="*/ 1 h 124"/>
                    <a:gd name="T12" fmla="*/ 1 w 100"/>
                    <a:gd name="T13" fmla="*/ 1 h 124"/>
                    <a:gd name="T14" fmla="*/ 1 w 100"/>
                    <a:gd name="T15" fmla="*/ 1 h 124"/>
                    <a:gd name="T16" fmla="*/ 1 w 100"/>
                    <a:gd name="T17" fmla="*/ 1 h 124"/>
                    <a:gd name="T18" fmla="*/ 1 w 100"/>
                    <a:gd name="T19" fmla="*/ 1 h 124"/>
                    <a:gd name="T20" fmla="*/ 1 w 100"/>
                    <a:gd name="T21" fmla="*/ 1 h 124"/>
                    <a:gd name="T22" fmla="*/ 1 w 100"/>
                    <a:gd name="T23" fmla="*/ 1 h 124"/>
                    <a:gd name="T24" fmla="*/ 1 w 100"/>
                    <a:gd name="T25" fmla="*/ 1 h 124"/>
                    <a:gd name="T26" fmla="*/ 1 w 100"/>
                    <a:gd name="T27" fmla="*/ 1 h 124"/>
                    <a:gd name="T28" fmla="*/ 1 w 100"/>
                    <a:gd name="T29" fmla="*/ 0 h 124"/>
                    <a:gd name="T30" fmla="*/ 1 w 100"/>
                    <a:gd name="T31" fmla="*/ 1 h 124"/>
                    <a:gd name="T32" fmla="*/ 1 w 100"/>
                    <a:gd name="T33" fmla="*/ 1 h 124"/>
                    <a:gd name="T34" fmla="*/ 1 w 100"/>
                    <a:gd name="T35" fmla="*/ 1 h 124"/>
                    <a:gd name="T36" fmla="*/ 1 w 100"/>
                    <a:gd name="T37" fmla="*/ 1 h 124"/>
                    <a:gd name="T38" fmla="*/ 1 w 100"/>
                    <a:gd name="T39" fmla="*/ 1 h 124"/>
                    <a:gd name="T40" fmla="*/ 1 w 100"/>
                    <a:gd name="T41" fmla="*/ 1 h 124"/>
                    <a:gd name="T42" fmla="*/ 1 w 100"/>
                    <a:gd name="T43" fmla="*/ 1 h 124"/>
                    <a:gd name="T44" fmla="*/ 1 w 100"/>
                    <a:gd name="T45" fmla="*/ 1 h 124"/>
                    <a:gd name="T46" fmla="*/ 1 w 100"/>
                    <a:gd name="T47" fmla="*/ 1 h 124"/>
                    <a:gd name="T48" fmla="*/ 1 w 100"/>
                    <a:gd name="T49" fmla="*/ 1 h 124"/>
                    <a:gd name="T50" fmla="*/ 1 w 100"/>
                    <a:gd name="T51" fmla="*/ 1 h 124"/>
                    <a:gd name="T52" fmla="*/ 1 w 100"/>
                    <a:gd name="T53" fmla="*/ 1 h 124"/>
                    <a:gd name="T54" fmla="*/ 1 w 100"/>
                    <a:gd name="T55" fmla="*/ 1 h 124"/>
                    <a:gd name="T56" fmla="*/ 1 w 100"/>
                    <a:gd name="T57" fmla="*/ 1 h 124"/>
                    <a:gd name="T58" fmla="*/ 1 w 100"/>
                    <a:gd name="T59" fmla="*/ 1 h 124"/>
                    <a:gd name="T60" fmla="*/ 1 w 100"/>
                    <a:gd name="T61" fmla="*/ 1 h 124"/>
                    <a:gd name="T62" fmla="*/ 1 w 100"/>
                    <a:gd name="T63" fmla="*/ 1 h 124"/>
                    <a:gd name="T64" fmla="*/ 0 w 100"/>
                    <a:gd name="T65" fmla="*/ 1 h 124"/>
                    <a:gd name="T66" fmla="*/ 0 w 100"/>
                    <a:gd name="T67" fmla="*/ 1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24"/>
                    <a:gd name="T104" fmla="*/ 100 w 100"/>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24">
                      <a:moveTo>
                        <a:pt x="0" y="124"/>
                      </a:moveTo>
                      <a:lnTo>
                        <a:pt x="3" y="123"/>
                      </a:lnTo>
                      <a:lnTo>
                        <a:pt x="8" y="119"/>
                      </a:lnTo>
                      <a:lnTo>
                        <a:pt x="19" y="112"/>
                      </a:lnTo>
                      <a:lnTo>
                        <a:pt x="31" y="104"/>
                      </a:lnTo>
                      <a:lnTo>
                        <a:pt x="45" y="93"/>
                      </a:lnTo>
                      <a:lnTo>
                        <a:pt x="57" y="79"/>
                      </a:lnTo>
                      <a:lnTo>
                        <a:pt x="71" y="67"/>
                      </a:lnTo>
                      <a:lnTo>
                        <a:pt x="83" y="52"/>
                      </a:lnTo>
                      <a:lnTo>
                        <a:pt x="91" y="38"/>
                      </a:lnTo>
                      <a:lnTo>
                        <a:pt x="97" y="22"/>
                      </a:lnTo>
                      <a:lnTo>
                        <a:pt x="98" y="10"/>
                      </a:lnTo>
                      <a:lnTo>
                        <a:pt x="100" y="3"/>
                      </a:lnTo>
                      <a:lnTo>
                        <a:pt x="98" y="0"/>
                      </a:lnTo>
                      <a:lnTo>
                        <a:pt x="97" y="2"/>
                      </a:lnTo>
                      <a:lnTo>
                        <a:pt x="95" y="5"/>
                      </a:lnTo>
                      <a:lnTo>
                        <a:pt x="91" y="10"/>
                      </a:lnTo>
                      <a:lnTo>
                        <a:pt x="90" y="19"/>
                      </a:lnTo>
                      <a:lnTo>
                        <a:pt x="90" y="26"/>
                      </a:lnTo>
                      <a:lnTo>
                        <a:pt x="90" y="34"/>
                      </a:lnTo>
                      <a:lnTo>
                        <a:pt x="91" y="43"/>
                      </a:lnTo>
                      <a:lnTo>
                        <a:pt x="93" y="52"/>
                      </a:lnTo>
                      <a:lnTo>
                        <a:pt x="90" y="62"/>
                      </a:lnTo>
                      <a:lnTo>
                        <a:pt x="81" y="72"/>
                      </a:lnTo>
                      <a:lnTo>
                        <a:pt x="71" y="85"/>
                      </a:lnTo>
                      <a:lnTo>
                        <a:pt x="57" y="95"/>
                      </a:lnTo>
                      <a:lnTo>
                        <a:pt x="43" y="105"/>
                      </a:lnTo>
                      <a:lnTo>
                        <a:pt x="29" y="114"/>
                      </a:lnTo>
                      <a:lnTo>
                        <a:pt x="17" y="119"/>
                      </a:lnTo>
                      <a:lnTo>
                        <a:pt x="7" y="124"/>
                      </a:lnTo>
                      <a:lnTo>
                        <a:pt x="0" y="124"/>
                      </a:lnTo>
                      <a:close/>
                    </a:path>
                  </a:pathLst>
                </a:custGeom>
                <a:solidFill>
                  <a:srgbClr val="B2A3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06" name="Freeform 99"/>
                <p:cNvSpPr>
                  <a:spLocks/>
                </p:cNvSpPr>
                <p:nvPr/>
              </p:nvSpPr>
              <p:spPr bwMode="auto">
                <a:xfrm>
                  <a:off x="2620" y="2084"/>
                  <a:ext cx="54" cy="142"/>
                </a:xfrm>
                <a:custGeom>
                  <a:avLst/>
                  <a:gdLst>
                    <a:gd name="T0" fmla="*/ 0 w 109"/>
                    <a:gd name="T1" fmla="*/ 1 h 283"/>
                    <a:gd name="T2" fmla="*/ 0 w 109"/>
                    <a:gd name="T3" fmla="*/ 1 h 283"/>
                    <a:gd name="T4" fmla="*/ 0 w 109"/>
                    <a:gd name="T5" fmla="*/ 1 h 283"/>
                    <a:gd name="T6" fmla="*/ 0 w 109"/>
                    <a:gd name="T7" fmla="*/ 1 h 283"/>
                    <a:gd name="T8" fmla="*/ 0 w 109"/>
                    <a:gd name="T9" fmla="*/ 1 h 283"/>
                    <a:gd name="T10" fmla="*/ 0 w 109"/>
                    <a:gd name="T11" fmla="*/ 1 h 283"/>
                    <a:gd name="T12" fmla="*/ 0 w 109"/>
                    <a:gd name="T13" fmla="*/ 1 h 283"/>
                    <a:gd name="T14" fmla="*/ 0 w 109"/>
                    <a:gd name="T15" fmla="*/ 1 h 283"/>
                    <a:gd name="T16" fmla="*/ 0 w 109"/>
                    <a:gd name="T17" fmla="*/ 1 h 283"/>
                    <a:gd name="T18" fmla="*/ 0 w 109"/>
                    <a:gd name="T19" fmla="*/ 1 h 283"/>
                    <a:gd name="T20" fmla="*/ 0 w 109"/>
                    <a:gd name="T21" fmla="*/ 1 h 283"/>
                    <a:gd name="T22" fmla="*/ 0 w 109"/>
                    <a:gd name="T23" fmla="*/ 1 h 283"/>
                    <a:gd name="T24" fmla="*/ 0 w 109"/>
                    <a:gd name="T25" fmla="*/ 1 h 283"/>
                    <a:gd name="T26" fmla="*/ 0 w 109"/>
                    <a:gd name="T27" fmla="*/ 1 h 283"/>
                    <a:gd name="T28" fmla="*/ 0 w 109"/>
                    <a:gd name="T29" fmla="*/ 1 h 283"/>
                    <a:gd name="T30" fmla="*/ 0 w 109"/>
                    <a:gd name="T31" fmla="*/ 1 h 283"/>
                    <a:gd name="T32" fmla="*/ 0 w 109"/>
                    <a:gd name="T33" fmla="*/ 1 h 283"/>
                    <a:gd name="T34" fmla="*/ 0 w 109"/>
                    <a:gd name="T35" fmla="*/ 1 h 283"/>
                    <a:gd name="T36" fmla="*/ 0 w 109"/>
                    <a:gd name="T37" fmla="*/ 1 h 283"/>
                    <a:gd name="T38" fmla="*/ 0 w 109"/>
                    <a:gd name="T39" fmla="*/ 1 h 283"/>
                    <a:gd name="T40" fmla="*/ 0 w 109"/>
                    <a:gd name="T41" fmla="*/ 1 h 283"/>
                    <a:gd name="T42" fmla="*/ 0 w 109"/>
                    <a:gd name="T43" fmla="*/ 1 h 283"/>
                    <a:gd name="T44" fmla="*/ 0 w 109"/>
                    <a:gd name="T45" fmla="*/ 1 h 283"/>
                    <a:gd name="T46" fmla="*/ 0 w 109"/>
                    <a:gd name="T47" fmla="*/ 1 h 283"/>
                    <a:gd name="T48" fmla="*/ 0 w 109"/>
                    <a:gd name="T49" fmla="*/ 1 h 283"/>
                    <a:gd name="T50" fmla="*/ 0 w 109"/>
                    <a:gd name="T51" fmla="*/ 1 h 283"/>
                    <a:gd name="T52" fmla="*/ 0 w 109"/>
                    <a:gd name="T53" fmla="*/ 1 h 283"/>
                    <a:gd name="T54" fmla="*/ 0 w 109"/>
                    <a:gd name="T55" fmla="*/ 1 h 283"/>
                    <a:gd name="T56" fmla="*/ 0 w 109"/>
                    <a:gd name="T57" fmla="*/ 1 h 283"/>
                    <a:gd name="T58" fmla="*/ 0 w 109"/>
                    <a:gd name="T59" fmla="*/ 1 h 283"/>
                    <a:gd name="T60" fmla="*/ 0 w 109"/>
                    <a:gd name="T61" fmla="*/ 1 h 283"/>
                    <a:gd name="T62" fmla="*/ 0 w 109"/>
                    <a:gd name="T63" fmla="*/ 1 h 283"/>
                    <a:gd name="T64" fmla="*/ 0 w 109"/>
                    <a:gd name="T65" fmla="*/ 1 h 283"/>
                    <a:gd name="T66" fmla="*/ 0 w 109"/>
                    <a:gd name="T67" fmla="*/ 1 h 283"/>
                    <a:gd name="T68" fmla="*/ 0 w 109"/>
                    <a:gd name="T69" fmla="*/ 1 h 283"/>
                    <a:gd name="T70" fmla="*/ 0 w 109"/>
                    <a:gd name="T71" fmla="*/ 1 h 283"/>
                    <a:gd name="T72" fmla="*/ 0 w 109"/>
                    <a:gd name="T73" fmla="*/ 1 h 283"/>
                    <a:gd name="T74" fmla="*/ 0 w 109"/>
                    <a:gd name="T75" fmla="*/ 1 h 283"/>
                    <a:gd name="T76" fmla="*/ 0 w 109"/>
                    <a:gd name="T77" fmla="*/ 1 h 283"/>
                    <a:gd name="T78" fmla="*/ 0 w 109"/>
                    <a:gd name="T79" fmla="*/ 1 h 283"/>
                    <a:gd name="T80" fmla="*/ 0 w 109"/>
                    <a:gd name="T81" fmla="*/ 1 h 283"/>
                    <a:gd name="T82" fmla="*/ 0 w 109"/>
                    <a:gd name="T83" fmla="*/ 1 h 283"/>
                    <a:gd name="T84" fmla="*/ 0 w 109"/>
                    <a:gd name="T85" fmla="*/ 1 h 283"/>
                    <a:gd name="T86" fmla="*/ 0 w 109"/>
                    <a:gd name="T87" fmla="*/ 1 h 283"/>
                    <a:gd name="T88" fmla="*/ 0 w 109"/>
                    <a:gd name="T89" fmla="*/ 1 h 283"/>
                    <a:gd name="T90" fmla="*/ 0 w 109"/>
                    <a:gd name="T91" fmla="*/ 1 h 283"/>
                    <a:gd name="T92" fmla="*/ 0 w 109"/>
                    <a:gd name="T93" fmla="*/ 1 h 283"/>
                    <a:gd name="T94" fmla="*/ 0 w 109"/>
                    <a:gd name="T95" fmla="*/ 1 h 283"/>
                    <a:gd name="T96" fmla="*/ 0 w 109"/>
                    <a:gd name="T97" fmla="*/ 1 h 283"/>
                    <a:gd name="T98" fmla="*/ 0 w 109"/>
                    <a:gd name="T99" fmla="*/ 1 h 283"/>
                    <a:gd name="T100" fmla="*/ 0 w 109"/>
                    <a:gd name="T101" fmla="*/ 1 h 283"/>
                    <a:gd name="T102" fmla="*/ 0 w 109"/>
                    <a:gd name="T103" fmla="*/ 1 h 283"/>
                    <a:gd name="T104" fmla="*/ 0 w 109"/>
                    <a:gd name="T105" fmla="*/ 1 h 283"/>
                    <a:gd name="T106" fmla="*/ 0 w 109"/>
                    <a:gd name="T107" fmla="*/ 0 h 283"/>
                    <a:gd name="T108" fmla="*/ 0 w 109"/>
                    <a:gd name="T109" fmla="*/ 1 h 2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9"/>
                    <a:gd name="T166" fmla="*/ 0 h 283"/>
                    <a:gd name="T167" fmla="*/ 109 w 109"/>
                    <a:gd name="T168" fmla="*/ 283 h 2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9" h="283">
                      <a:moveTo>
                        <a:pt x="57" y="5"/>
                      </a:moveTo>
                      <a:lnTo>
                        <a:pt x="52" y="15"/>
                      </a:lnTo>
                      <a:lnTo>
                        <a:pt x="48" y="26"/>
                      </a:lnTo>
                      <a:lnTo>
                        <a:pt x="45" y="34"/>
                      </a:lnTo>
                      <a:lnTo>
                        <a:pt x="41" y="43"/>
                      </a:lnTo>
                      <a:lnTo>
                        <a:pt x="38" y="52"/>
                      </a:lnTo>
                      <a:lnTo>
                        <a:pt x="34" y="60"/>
                      </a:lnTo>
                      <a:lnTo>
                        <a:pt x="31" y="67"/>
                      </a:lnTo>
                      <a:lnTo>
                        <a:pt x="28" y="74"/>
                      </a:lnTo>
                      <a:lnTo>
                        <a:pt x="24" y="83"/>
                      </a:lnTo>
                      <a:lnTo>
                        <a:pt x="21" y="90"/>
                      </a:lnTo>
                      <a:lnTo>
                        <a:pt x="19" y="93"/>
                      </a:lnTo>
                      <a:lnTo>
                        <a:pt x="19" y="98"/>
                      </a:lnTo>
                      <a:lnTo>
                        <a:pt x="17" y="107"/>
                      </a:lnTo>
                      <a:lnTo>
                        <a:pt x="15" y="115"/>
                      </a:lnTo>
                      <a:lnTo>
                        <a:pt x="14" y="126"/>
                      </a:lnTo>
                      <a:lnTo>
                        <a:pt x="14" y="136"/>
                      </a:lnTo>
                      <a:lnTo>
                        <a:pt x="12" y="148"/>
                      </a:lnTo>
                      <a:lnTo>
                        <a:pt x="10" y="162"/>
                      </a:lnTo>
                      <a:lnTo>
                        <a:pt x="9" y="174"/>
                      </a:lnTo>
                      <a:lnTo>
                        <a:pt x="7" y="186"/>
                      </a:lnTo>
                      <a:lnTo>
                        <a:pt x="5" y="198"/>
                      </a:lnTo>
                      <a:lnTo>
                        <a:pt x="3" y="209"/>
                      </a:lnTo>
                      <a:lnTo>
                        <a:pt x="2" y="219"/>
                      </a:lnTo>
                      <a:lnTo>
                        <a:pt x="2" y="229"/>
                      </a:lnTo>
                      <a:lnTo>
                        <a:pt x="0" y="238"/>
                      </a:lnTo>
                      <a:lnTo>
                        <a:pt x="0" y="247"/>
                      </a:lnTo>
                      <a:lnTo>
                        <a:pt x="0" y="254"/>
                      </a:lnTo>
                      <a:lnTo>
                        <a:pt x="0" y="261"/>
                      </a:lnTo>
                      <a:lnTo>
                        <a:pt x="2" y="266"/>
                      </a:lnTo>
                      <a:lnTo>
                        <a:pt x="3" y="269"/>
                      </a:lnTo>
                      <a:lnTo>
                        <a:pt x="7" y="273"/>
                      </a:lnTo>
                      <a:lnTo>
                        <a:pt x="9" y="274"/>
                      </a:lnTo>
                      <a:lnTo>
                        <a:pt x="10" y="274"/>
                      </a:lnTo>
                      <a:lnTo>
                        <a:pt x="10" y="271"/>
                      </a:lnTo>
                      <a:lnTo>
                        <a:pt x="10" y="266"/>
                      </a:lnTo>
                      <a:lnTo>
                        <a:pt x="10" y="259"/>
                      </a:lnTo>
                      <a:lnTo>
                        <a:pt x="10" y="250"/>
                      </a:lnTo>
                      <a:lnTo>
                        <a:pt x="10" y="242"/>
                      </a:lnTo>
                      <a:lnTo>
                        <a:pt x="10" y="233"/>
                      </a:lnTo>
                      <a:lnTo>
                        <a:pt x="12" y="223"/>
                      </a:lnTo>
                      <a:lnTo>
                        <a:pt x="12" y="217"/>
                      </a:lnTo>
                      <a:lnTo>
                        <a:pt x="14" y="210"/>
                      </a:lnTo>
                      <a:lnTo>
                        <a:pt x="14" y="205"/>
                      </a:lnTo>
                      <a:lnTo>
                        <a:pt x="15" y="198"/>
                      </a:lnTo>
                      <a:lnTo>
                        <a:pt x="17" y="191"/>
                      </a:lnTo>
                      <a:lnTo>
                        <a:pt x="19" y="186"/>
                      </a:lnTo>
                      <a:lnTo>
                        <a:pt x="19" y="179"/>
                      </a:lnTo>
                      <a:lnTo>
                        <a:pt x="21" y="174"/>
                      </a:lnTo>
                      <a:lnTo>
                        <a:pt x="21" y="169"/>
                      </a:lnTo>
                      <a:lnTo>
                        <a:pt x="21" y="166"/>
                      </a:lnTo>
                      <a:lnTo>
                        <a:pt x="22" y="160"/>
                      </a:lnTo>
                      <a:lnTo>
                        <a:pt x="22" y="155"/>
                      </a:lnTo>
                      <a:lnTo>
                        <a:pt x="24" y="148"/>
                      </a:lnTo>
                      <a:lnTo>
                        <a:pt x="26" y="141"/>
                      </a:lnTo>
                      <a:lnTo>
                        <a:pt x="28" y="134"/>
                      </a:lnTo>
                      <a:lnTo>
                        <a:pt x="29" y="129"/>
                      </a:lnTo>
                      <a:lnTo>
                        <a:pt x="31" y="126"/>
                      </a:lnTo>
                      <a:lnTo>
                        <a:pt x="34" y="124"/>
                      </a:lnTo>
                      <a:lnTo>
                        <a:pt x="36" y="126"/>
                      </a:lnTo>
                      <a:lnTo>
                        <a:pt x="40" y="129"/>
                      </a:lnTo>
                      <a:lnTo>
                        <a:pt x="45" y="140"/>
                      </a:lnTo>
                      <a:lnTo>
                        <a:pt x="52" y="152"/>
                      </a:lnTo>
                      <a:lnTo>
                        <a:pt x="57" y="164"/>
                      </a:lnTo>
                      <a:lnTo>
                        <a:pt x="64" y="179"/>
                      </a:lnTo>
                      <a:lnTo>
                        <a:pt x="71" y="195"/>
                      </a:lnTo>
                      <a:lnTo>
                        <a:pt x="78" y="212"/>
                      </a:lnTo>
                      <a:lnTo>
                        <a:pt x="86" y="229"/>
                      </a:lnTo>
                      <a:lnTo>
                        <a:pt x="93" y="245"/>
                      </a:lnTo>
                      <a:lnTo>
                        <a:pt x="100" y="261"/>
                      </a:lnTo>
                      <a:lnTo>
                        <a:pt x="105" y="276"/>
                      </a:lnTo>
                      <a:lnTo>
                        <a:pt x="109" y="281"/>
                      </a:lnTo>
                      <a:lnTo>
                        <a:pt x="109" y="283"/>
                      </a:lnTo>
                      <a:lnTo>
                        <a:pt x="109" y="281"/>
                      </a:lnTo>
                      <a:lnTo>
                        <a:pt x="107" y="278"/>
                      </a:lnTo>
                      <a:lnTo>
                        <a:pt x="105" y="269"/>
                      </a:lnTo>
                      <a:lnTo>
                        <a:pt x="100" y="259"/>
                      </a:lnTo>
                      <a:lnTo>
                        <a:pt x="95" y="245"/>
                      </a:lnTo>
                      <a:lnTo>
                        <a:pt x="90" y="229"/>
                      </a:lnTo>
                      <a:lnTo>
                        <a:pt x="83" y="212"/>
                      </a:lnTo>
                      <a:lnTo>
                        <a:pt x="74" y="191"/>
                      </a:lnTo>
                      <a:lnTo>
                        <a:pt x="69" y="179"/>
                      </a:lnTo>
                      <a:lnTo>
                        <a:pt x="64" y="167"/>
                      </a:lnTo>
                      <a:lnTo>
                        <a:pt x="60" y="155"/>
                      </a:lnTo>
                      <a:lnTo>
                        <a:pt x="57" y="143"/>
                      </a:lnTo>
                      <a:lnTo>
                        <a:pt x="53" y="133"/>
                      </a:lnTo>
                      <a:lnTo>
                        <a:pt x="52" y="122"/>
                      </a:lnTo>
                      <a:lnTo>
                        <a:pt x="50" y="114"/>
                      </a:lnTo>
                      <a:lnTo>
                        <a:pt x="48" y="107"/>
                      </a:lnTo>
                      <a:lnTo>
                        <a:pt x="48" y="100"/>
                      </a:lnTo>
                      <a:lnTo>
                        <a:pt x="48" y="96"/>
                      </a:lnTo>
                      <a:lnTo>
                        <a:pt x="52" y="79"/>
                      </a:lnTo>
                      <a:lnTo>
                        <a:pt x="53" y="64"/>
                      </a:lnTo>
                      <a:lnTo>
                        <a:pt x="57" y="48"/>
                      </a:lnTo>
                      <a:lnTo>
                        <a:pt x="59" y="32"/>
                      </a:lnTo>
                      <a:lnTo>
                        <a:pt x="60" y="20"/>
                      </a:lnTo>
                      <a:lnTo>
                        <a:pt x="60" y="10"/>
                      </a:lnTo>
                      <a:lnTo>
                        <a:pt x="60" y="3"/>
                      </a:lnTo>
                      <a:lnTo>
                        <a:pt x="60" y="0"/>
                      </a:lnTo>
                      <a:lnTo>
                        <a:pt x="59" y="0"/>
                      </a:lnTo>
                      <a:lnTo>
                        <a:pt x="57" y="5"/>
                      </a:lnTo>
                      <a:close/>
                    </a:path>
                  </a:pathLst>
                </a:custGeom>
                <a:solidFill>
                  <a:srgbClr val="B2A3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07" name="Freeform 100"/>
                <p:cNvSpPr>
                  <a:spLocks/>
                </p:cNvSpPr>
                <p:nvPr/>
              </p:nvSpPr>
              <p:spPr bwMode="auto">
                <a:xfrm>
                  <a:off x="2571" y="1998"/>
                  <a:ext cx="281" cy="429"/>
                </a:xfrm>
                <a:custGeom>
                  <a:avLst/>
                  <a:gdLst>
                    <a:gd name="T0" fmla="*/ 0 w 564"/>
                    <a:gd name="T1" fmla="*/ 0 h 859"/>
                    <a:gd name="T2" fmla="*/ 0 w 564"/>
                    <a:gd name="T3" fmla="*/ 0 h 859"/>
                    <a:gd name="T4" fmla="*/ 0 w 564"/>
                    <a:gd name="T5" fmla="*/ 0 h 859"/>
                    <a:gd name="T6" fmla="*/ 0 w 564"/>
                    <a:gd name="T7" fmla="*/ 0 h 859"/>
                    <a:gd name="T8" fmla="*/ 0 w 564"/>
                    <a:gd name="T9" fmla="*/ 0 h 859"/>
                    <a:gd name="T10" fmla="*/ 0 w 564"/>
                    <a:gd name="T11" fmla="*/ 0 h 859"/>
                    <a:gd name="T12" fmla="*/ 0 w 564"/>
                    <a:gd name="T13" fmla="*/ 0 h 859"/>
                    <a:gd name="T14" fmla="*/ 0 w 564"/>
                    <a:gd name="T15" fmla="*/ 0 h 859"/>
                    <a:gd name="T16" fmla="*/ 0 w 564"/>
                    <a:gd name="T17" fmla="*/ 0 h 859"/>
                    <a:gd name="T18" fmla="*/ 0 w 564"/>
                    <a:gd name="T19" fmla="*/ 0 h 859"/>
                    <a:gd name="T20" fmla="*/ 0 w 564"/>
                    <a:gd name="T21" fmla="*/ 0 h 859"/>
                    <a:gd name="T22" fmla="*/ 0 w 564"/>
                    <a:gd name="T23" fmla="*/ 0 h 859"/>
                    <a:gd name="T24" fmla="*/ 0 w 564"/>
                    <a:gd name="T25" fmla="*/ 0 h 859"/>
                    <a:gd name="T26" fmla="*/ 0 w 564"/>
                    <a:gd name="T27" fmla="*/ 0 h 859"/>
                    <a:gd name="T28" fmla="*/ 0 w 564"/>
                    <a:gd name="T29" fmla="*/ 0 h 859"/>
                    <a:gd name="T30" fmla="*/ 0 w 564"/>
                    <a:gd name="T31" fmla="*/ 0 h 859"/>
                    <a:gd name="T32" fmla="*/ 0 w 564"/>
                    <a:gd name="T33" fmla="*/ 0 h 859"/>
                    <a:gd name="T34" fmla="*/ 0 w 564"/>
                    <a:gd name="T35" fmla="*/ 0 h 859"/>
                    <a:gd name="T36" fmla="*/ 0 w 564"/>
                    <a:gd name="T37" fmla="*/ 0 h 859"/>
                    <a:gd name="T38" fmla="*/ 0 w 564"/>
                    <a:gd name="T39" fmla="*/ 0 h 859"/>
                    <a:gd name="T40" fmla="*/ 0 w 564"/>
                    <a:gd name="T41" fmla="*/ 0 h 859"/>
                    <a:gd name="T42" fmla="*/ 0 w 564"/>
                    <a:gd name="T43" fmla="*/ 0 h 859"/>
                    <a:gd name="T44" fmla="*/ 0 w 564"/>
                    <a:gd name="T45" fmla="*/ 0 h 859"/>
                    <a:gd name="T46" fmla="*/ 0 w 564"/>
                    <a:gd name="T47" fmla="*/ 0 h 859"/>
                    <a:gd name="T48" fmla="*/ 0 w 564"/>
                    <a:gd name="T49" fmla="*/ 0 h 859"/>
                    <a:gd name="T50" fmla="*/ 0 w 564"/>
                    <a:gd name="T51" fmla="*/ 0 h 859"/>
                    <a:gd name="T52" fmla="*/ 0 w 564"/>
                    <a:gd name="T53" fmla="*/ 0 h 859"/>
                    <a:gd name="T54" fmla="*/ 0 w 564"/>
                    <a:gd name="T55" fmla="*/ 0 h 859"/>
                    <a:gd name="T56" fmla="*/ 0 w 564"/>
                    <a:gd name="T57" fmla="*/ 0 h 859"/>
                    <a:gd name="T58" fmla="*/ 0 w 564"/>
                    <a:gd name="T59" fmla="*/ 0 h 859"/>
                    <a:gd name="T60" fmla="*/ 0 w 564"/>
                    <a:gd name="T61" fmla="*/ 0 h 859"/>
                    <a:gd name="T62" fmla="*/ 0 w 564"/>
                    <a:gd name="T63" fmla="*/ 0 h 859"/>
                    <a:gd name="T64" fmla="*/ 0 w 564"/>
                    <a:gd name="T65" fmla="*/ 0 h 859"/>
                    <a:gd name="T66" fmla="*/ 0 w 564"/>
                    <a:gd name="T67" fmla="*/ 0 h 859"/>
                    <a:gd name="T68" fmla="*/ 0 w 564"/>
                    <a:gd name="T69" fmla="*/ 0 h 859"/>
                    <a:gd name="T70" fmla="*/ 0 w 564"/>
                    <a:gd name="T71" fmla="*/ 0 h 859"/>
                    <a:gd name="T72" fmla="*/ 0 w 564"/>
                    <a:gd name="T73" fmla="*/ 0 h 859"/>
                    <a:gd name="T74" fmla="*/ 0 w 564"/>
                    <a:gd name="T75" fmla="*/ 0 h 859"/>
                    <a:gd name="T76" fmla="*/ 0 w 564"/>
                    <a:gd name="T77" fmla="*/ 0 h 859"/>
                    <a:gd name="T78" fmla="*/ 0 w 564"/>
                    <a:gd name="T79" fmla="*/ 0 h 859"/>
                    <a:gd name="T80" fmla="*/ 0 w 564"/>
                    <a:gd name="T81" fmla="*/ 0 h 859"/>
                    <a:gd name="T82" fmla="*/ 0 w 564"/>
                    <a:gd name="T83" fmla="*/ 0 h 859"/>
                    <a:gd name="T84" fmla="*/ 0 w 564"/>
                    <a:gd name="T85" fmla="*/ 0 h 859"/>
                    <a:gd name="T86" fmla="*/ 0 w 564"/>
                    <a:gd name="T87" fmla="*/ 0 h 859"/>
                    <a:gd name="T88" fmla="*/ 0 w 564"/>
                    <a:gd name="T89" fmla="*/ 0 h 859"/>
                    <a:gd name="T90" fmla="*/ 0 w 564"/>
                    <a:gd name="T91" fmla="*/ 0 h 859"/>
                    <a:gd name="T92" fmla="*/ 0 w 564"/>
                    <a:gd name="T93" fmla="*/ 0 h 859"/>
                    <a:gd name="T94" fmla="*/ 0 w 564"/>
                    <a:gd name="T95" fmla="*/ 0 h 859"/>
                    <a:gd name="T96" fmla="*/ 0 w 564"/>
                    <a:gd name="T97" fmla="*/ 0 h 859"/>
                    <a:gd name="T98" fmla="*/ 0 w 564"/>
                    <a:gd name="T99" fmla="*/ 0 h 859"/>
                    <a:gd name="T100" fmla="*/ 0 w 564"/>
                    <a:gd name="T101" fmla="*/ 0 h 859"/>
                    <a:gd name="T102" fmla="*/ 0 w 564"/>
                    <a:gd name="T103" fmla="*/ 0 h 8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4"/>
                    <a:gd name="T157" fmla="*/ 0 h 859"/>
                    <a:gd name="T158" fmla="*/ 564 w 564"/>
                    <a:gd name="T159" fmla="*/ 859 h 8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4" h="859">
                      <a:moveTo>
                        <a:pt x="564" y="211"/>
                      </a:moveTo>
                      <a:lnTo>
                        <a:pt x="557" y="223"/>
                      </a:lnTo>
                      <a:lnTo>
                        <a:pt x="552" y="235"/>
                      </a:lnTo>
                      <a:lnTo>
                        <a:pt x="546" y="250"/>
                      </a:lnTo>
                      <a:lnTo>
                        <a:pt x="540" y="264"/>
                      </a:lnTo>
                      <a:lnTo>
                        <a:pt x="536" y="280"/>
                      </a:lnTo>
                      <a:lnTo>
                        <a:pt x="531" y="295"/>
                      </a:lnTo>
                      <a:lnTo>
                        <a:pt x="527" y="311"/>
                      </a:lnTo>
                      <a:lnTo>
                        <a:pt x="524" y="325"/>
                      </a:lnTo>
                      <a:lnTo>
                        <a:pt x="522" y="339"/>
                      </a:lnTo>
                      <a:lnTo>
                        <a:pt x="521" y="351"/>
                      </a:lnTo>
                      <a:lnTo>
                        <a:pt x="521" y="363"/>
                      </a:lnTo>
                      <a:lnTo>
                        <a:pt x="521" y="375"/>
                      </a:lnTo>
                      <a:lnTo>
                        <a:pt x="521" y="385"/>
                      </a:lnTo>
                      <a:lnTo>
                        <a:pt x="519" y="396"/>
                      </a:lnTo>
                      <a:lnTo>
                        <a:pt x="517" y="406"/>
                      </a:lnTo>
                      <a:lnTo>
                        <a:pt x="515" y="418"/>
                      </a:lnTo>
                      <a:lnTo>
                        <a:pt x="514" y="430"/>
                      </a:lnTo>
                      <a:lnTo>
                        <a:pt x="510" y="444"/>
                      </a:lnTo>
                      <a:lnTo>
                        <a:pt x="505" y="461"/>
                      </a:lnTo>
                      <a:lnTo>
                        <a:pt x="498" y="479"/>
                      </a:lnTo>
                      <a:lnTo>
                        <a:pt x="489" y="504"/>
                      </a:lnTo>
                      <a:lnTo>
                        <a:pt x="481" y="527"/>
                      </a:lnTo>
                      <a:lnTo>
                        <a:pt x="470" y="544"/>
                      </a:lnTo>
                      <a:lnTo>
                        <a:pt x="463" y="558"/>
                      </a:lnTo>
                      <a:lnTo>
                        <a:pt x="455" y="568"/>
                      </a:lnTo>
                      <a:lnTo>
                        <a:pt x="448" y="579"/>
                      </a:lnTo>
                      <a:lnTo>
                        <a:pt x="443" y="587"/>
                      </a:lnTo>
                      <a:lnTo>
                        <a:pt x="438" y="598"/>
                      </a:lnTo>
                      <a:lnTo>
                        <a:pt x="434" y="606"/>
                      </a:lnTo>
                      <a:lnTo>
                        <a:pt x="432" y="618"/>
                      </a:lnTo>
                      <a:lnTo>
                        <a:pt x="432" y="627"/>
                      </a:lnTo>
                      <a:lnTo>
                        <a:pt x="431" y="634"/>
                      </a:lnTo>
                      <a:lnTo>
                        <a:pt x="429" y="641"/>
                      </a:lnTo>
                      <a:lnTo>
                        <a:pt x="429" y="650"/>
                      </a:lnTo>
                      <a:lnTo>
                        <a:pt x="427" y="657"/>
                      </a:lnTo>
                      <a:lnTo>
                        <a:pt x="425" y="662"/>
                      </a:lnTo>
                      <a:lnTo>
                        <a:pt x="424" y="669"/>
                      </a:lnTo>
                      <a:lnTo>
                        <a:pt x="422" y="676"/>
                      </a:lnTo>
                      <a:lnTo>
                        <a:pt x="422" y="682"/>
                      </a:lnTo>
                      <a:lnTo>
                        <a:pt x="420" y="688"/>
                      </a:lnTo>
                      <a:lnTo>
                        <a:pt x="417" y="701"/>
                      </a:lnTo>
                      <a:lnTo>
                        <a:pt x="415" y="715"/>
                      </a:lnTo>
                      <a:lnTo>
                        <a:pt x="413" y="727"/>
                      </a:lnTo>
                      <a:lnTo>
                        <a:pt x="412" y="739"/>
                      </a:lnTo>
                      <a:lnTo>
                        <a:pt x="412" y="752"/>
                      </a:lnTo>
                      <a:lnTo>
                        <a:pt x="410" y="762"/>
                      </a:lnTo>
                      <a:lnTo>
                        <a:pt x="408" y="772"/>
                      </a:lnTo>
                      <a:lnTo>
                        <a:pt x="406" y="781"/>
                      </a:lnTo>
                      <a:lnTo>
                        <a:pt x="405" y="790"/>
                      </a:lnTo>
                      <a:lnTo>
                        <a:pt x="401" y="798"/>
                      </a:lnTo>
                      <a:lnTo>
                        <a:pt x="396" y="812"/>
                      </a:lnTo>
                      <a:lnTo>
                        <a:pt x="387" y="826"/>
                      </a:lnTo>
                      <a:lnTo>
                        <a:pt x="377" y="838"/>
                      </a:lnTo>
                      <a:lnTo>
                        <a:pt x="367" y="845"/>
                      </a:lnTo>
                      <a:lnTo>
                        <a:pt x="356" y="850"/>
                      </a:lnTo>
                      <a:lnTo>
                        <a:pt x="346" y="850"/>
                      </a:lnTo>
                      <a:lnTo>
                        <a:pt x="337" y="845"/>
                      </a:lnTo>
                      <a:lnTo>
                        <a:pt x="329" y="834"/>
                      </a:lnTo>
                      <a:lnTo>
                        <a:pt x="324" y="815"/>
                      </a:lnTo>
                      <a:lnTo>
                        <a:pt x="322" y="790"/>
                      </a:lnTo>
                      <a:lnTo>
                        <a:pt x="322" y="757"/>
                      </a:lnTo>
                      <a:lnTo>
                        <a:pt x="320" y="727"/>
                      </a:lnTo>
                      <a:lnTo>
                        <a:pt x="320" y="703"/>
                      </a:lnTo>
                      <a:lnTo>
                        <a:pt x="320" y="682"/>
                      </a:lnTo>
                      <a:lnTo>
                        <a:pt x="318" y="667"/>
                      </a:lnTo>
                      <a:lnTo>
                        <a:pt x="318" y="653"/>
                      </a:lnTo>
                      <a:lnTo>
                        <a:pt x="318" y="643"/>
                      </a:lnTo>
                      <a:lnTo>
                        <a:pt x="317" y="638"/>
                      </a:lnTo>
                      <a:lnTo>
                        <a:pt x="317" y="632"/>
                      </a:lnTo>
                      <a:lnTo>
                        <a:pt x="317" y="634"/>
                      </a:lnTo>
                      <a:lnTo>
                        <a:pt x="315" y="639"/>
                      </a:lnTo>
                      <a:lnTo>
                        <a:pt x="313" y="646"/>
                      </a:lnTo>
                      <a:lnTo>
                        <a:pt x="310" y="657"/>
                      </a:lnTo>
                      <a:lnTo>
                        <a:pt x="306" y="667"/>
                      </a:lnTo>
                      <a:lnTo>
                        <a:pt x="303" y="681"/>
                      </a:lnTo>
                      <a:lnTo>
                        <a:pt x="299" y="693"/>
                      </a:lnTo>
                      <a:lnTo>
                        <a:pt x="294" y="707"/>
                      </a:lnTo>
                      <a:lnTo>
                        <a:pt x="289" y="720"/>
                      </a:lnTo>
                      <a:lnTo>
                        <a:pt x="286" y="733"/>
                      </a:lnTo>
                      <a:lnTo>
                        <a:pt x="284" y="738"/>
                      </a:lnTo>
                      <a:lnTo>
                        <a:pt x="282" y="741"/>
                      </a:lnTo>
                      <a:lnTo>
                        <a:pt x="282" y="746"/>
                      </a:lnTo>
                      <a:lnTo>
                        <a:pt x="280" y="752"/>
                      </a:lnTo>
                      <a:lnTo>
                        <a:pt x="280" y="757"/>
                      </a:lnTo>
                      <a:lnTo>
                        <a:pt x="279" y="762"/>
                      </a:lnTo>
                      <a:lnTo>
                        <a:pt x="277" y="769"/>
                      </a:lnTo>
                      <a:lnTo>
                        <a:pt x="277" y="774"/>
                      </a:lnTo>
                      <a:lnTo>
                        <a:pt x="275" y="779"/>
                      </a:lnTo>
                      <a:lnTo>
                        <a:pt x="273" y="786"/>
                      </a:lnTo>
                      <a:lnTo>
                        <a:pt x="270" y="791"/>
                      </a:lnTo>
                      <a:lnTo>
                        <a:pt x="268" y="796"/>
                      </a:lnTo>
                      <a:lnTo>
                        <a:pt x="267" y="803"/>
                      </a:lnTo>
                      <a:lnTo>
                        <a:pt x="263" y="809"/>
                      </a:lnTo>
                      <a:lnTo>
                        <a:pt x="261" y="814"/>
                      </a:lnTo>
                      <a:lnTo>
                        <a:pt x="260" y="819"/>
                      </a:lnTo>
                      <a:lnTo>
                        <a:pt x="256" y="822"/>
                      </a:lnTo>
                      <a:lnTo>
                        <a:pt x="254" y="828"/>
                      </a:lnTo>
                      <a:lnTo>
                        <a:pt x="253" y="831"/>
                      </a:lnTo>
                      <a:lnTo>
                        <a:pt x="249" y="834"/>
                      </a:lnTo>
                      <a:lnTo>
                        <a:pt x="244" y="841"/>
                      </a:lnTo>
                      <a:lnTo>
                        <a:pt x="239" y="847"/>
                      </a:lnTo>
                      <a:lnTo>
                        <a:pt x="232" y="850"/>
                      </a:lnTo>
                      <a:lnTo>
                        <a:pt x="227" y="854"/>
                      </a:lnTo>
                      <a:lnTo>
                        <a:pt x="220" y="857"/>
                      </a:lnTo>
                      <a:lnTo>
                        <a:pt x="213" y="859"/>
                      </a:lnTo>
                      <a:lnTo>
                        <a:pt x="206" y="859"/>
                      </a:lnTo>
                      <a:lnTo>
                        <a:pt x="201" y="859"/>
                      </a:lnTo>
                      <a:lnTo>
                        <a:pt x="196" y="859"/>
                      </a:lnTo>
                      <a:lnTo>
                        <a:pt x="190" y="857"/>
                      </a:lnTo>
                      <a:lnTo>
                        <a:pt x="187" y="855"/>
                      </a:lnTo>
                      <a:lnTo>
                        <a:pt x="184" y="852"/>
                      </a:lnTo>
                      <a:lnTo>
                        <a:pt x="180" y="850"/>
                      </a:lnTo>
                      <a:lnTo>
                        <a:pt x="177" y="847"/>
                      </a:lnTo>
                      <a:lnTo>
                        <a:pt x="175" y="841"/>
                      </a:lnTo>
                      <a:lnTo>
                        <a:pt x="171" y="836"/>
                      </a:lnTo>
                      <a:lnTo>
                        <a:pt x="170" y="831"/>
                      </a:lnTo>
                      <a:lnTo>
                        <a:pt x="168" y="826"/>
                      </a:lnTo>
                      <a:lnTo>
                        <a:pt x="166" y="819"/>
                      </a:lnTo>
                      <a:lnTo>
                        <a:pt x="166" y="810"/>
                      </a:lnTo>
                      <a:lnTo>
                        <a:pt x="165" y="802"/>
                      </a:lnTo>
                      <a:lnTo>
                        <a:pt x="166" y="793"/>
                      </a:lnTo>
                      <a:lnTo>
                        <a:pt x="166" y="783"/>
                      </a:lnTo>
                      <a:lnTo>
                        <a:pt x="168" y="772"/>
                      </a:lnTo>
                      <a:lnTo>
                        <a:pt x="171" y="760"/>
                      </a:lnTo>
                      <a:lnTo>
                        <a:pt x="173" y="748"/>
                      </a:lnTo>
                      <a:lnTo>
                        <a:pt x="177" y="736"/>
                      </a:lnTo>
                      <a:lnTo>
                        <a:pt x="180" y="724"/>
                      </a:lnTo>
                      <a:lnTo>
                        <a:pt x="182" y="710"/>
                      </a:lnTo>
                      <a:lnTo>
                        <a:pt x="185" y="698"/>
                      </a:lnTo>
                      <a:lnTo>
                        <a:pt x="185" y="693"/>
                      </a:lnTo>
                      <a:lnTo>
                        <a:pt x="185" y="689"/>
                      </a:lnTo>
                      <a:lnTo>
                        <a:pt x="185" y="691"/>
                      </a:lnTo>
                      <a:lnTo>
                        <a:pt x="185" y="693"/>
                      </a:lnTo>
                      <a:lnTo>
                        <a:pt x="184" y="698"/>
                      </a:lnTo>
                      <a:lnTo>
                        <a:pt x="182" y="703"/>
                      </a:lnTo>
                      <a:lnTo>
                        <a:pt x="180" y="710"/>
                      </a:lnTo>
                      <a:lnTo>
                        <a:pt x="178" y="719"/>
                      </a:lnTo>
                      <a:lnTo>
                        <a:pt x="177" y="726"/>
                      </a:lnTo>
                      <a:lnTo>
                        <a:pt x="175" y="734"/>
                      </a:lnTo>
                      <a:lnTo>
                        <a:pt x="173" y="743"/>
                      </a:lnTo>
                      <a:lnTo>
                        <a:pt x="173" y="752"/>
                      </a:lnTo>
                      <a:lnTo>
                        <a:pt x="171" y="758"/>
                      </a:lnTo>
                      <a:lnTo>
                        <a:pt x="171" y="765"/>
                      </a:lnTo>
                      <a:lnTo>
                        <a:pt x="170" y="771"/>
                      </a:lnTo>
                      <a:lnTo>
                        <a:pt x="170" y="777"/>
                      </a:lnTo>
                      <a:lnTo>
                        <a:pt x="168" y="783"/>
                      </a:lnTo>
                      <a:lnTo>
                        <a:pt x="166" y="788"/>
                      </a:lnTo>
                      <a:lnTo>
                        <a:pt x="166" y="793"/>
                      </a:lnTo>
                      <a:lnTo>
                        <a:pt x="165" y="800"/>
                      </a:lnTo>
                      <a:lnTo>
                        <a:pt x="163" y="803"/>
                      </a:lnTo>
                      <a:lnTo>
                        <a:pt x="161" y="805"/>
                      </a:lnTo>
                      <a:lnTo>
                        <a:pt x="161" y="809"/>
                      </a:lnTo>
                      <a:lnTo>
                        <a:pt x="159" y="812"/>
                      </a:lnTo>
                      <a:lnTo>
                        <a:pt x="159" y="815"/>
                      </a:lnTo>
                      <a:lnTo>
                        <a:pt x="158" y="817"/>
                      </a:lnTo>
                      <a:lnTo>
                        <a:pt x="156" y="821"/>
                      </a:lnTo>
                      <a:lnTo>
                        <a:pt x="156" y="822"/>
                      </a:lnTo>
                      <a:lnTo>
                        <a:pt x="154" y="824"/>
                      </a:lnTo>
                      <a:lnTo>
                        <a:pt x="152" y="826"/>
                      </a:lnTo>
                      <a:lnTo>
                        <a:pt x="147" y="831"/>
                      </a:lnTo>
                      <a:lnTo>
                        <a:pt x="140" y="836"/>
                      </a:lnTo>
                      <a:lnTo>
                        <a:pt x="133" y="841"/>
                      </a:lnTo>
                      <a:lnTo>
                        <a:pt x="127" y="845"/>
                      </a:lnTo>
                      <a:lnTo>
                        <a:pt x="120" y="847"/>
                      </a:lnTo>
                      <a:lnTo>
                        <a:pt x="111" y="848"/>
                      </a:lnTo>
                      <a:lnTo>
                        <a:pt x="104" y="848"/>
                      </a:lnTo>
                      <a:lnTo>
                        <a:pt x="95" y="847"/>
                      </a:lnTo>
                      <a:lnTo>
                        <a:pt x="87" y="843"/>
                      </a:lnTo>
                      <a:lnTo>
                        <a:pt x="80" y="840"/>
                      </a:lnTo>
                      <a:lnTo>
                        <a:pt x="71" y="831"/>
                      </a:lnTo>
                      <a:lnTo>
                        <a:pt x="64" y="822"/>
                      </a:lnTo>
                      <a:lnTo>
                        <a:pt x="61" y="814"/>
                      </a:lnTo>
                      <a:lnTo>
                        <a:pt x="57" y="803"/>
                      </a:lnTo>
                      <a:lnTo>
                        <a:pt x="57" y="793"/>
                      </a:lnTo>
                      <a:lnTo>
                        <a:pt x="57" y="783"/>
                      </a:lnTo>
                      <a:lnTo>
                        <a:pt x="57" y="772"/>
                      </a:lnTo>
                      <a:lnTo>
                        <a:pt x="59" y="764"/>
                      </a:lnTo>
                      <a:lnTo>
                        <a:pt x="63" y="757"/>
                      </a:lnTo>
                      <a:lnTo>
                        <a:pt x="64" y="752"/>
                      </a:lnTo>
                      <a:lnTo>
                        <a:pt x="61" y="752"/>
                      </a:lnTo>
                      <a:lnTo>
                        <a:pt x="57" y="752"/>
                      </a:lnTo>
                      <a:lnTo>
                        <a:pt x="52" y="752"/>
                      </a:lnTo>
                      <a:lnTo>
                        <a:pt x="47" y="752"/>
                      </a:lnTo>
                      <a:lnTo>
                        <a:pt x="40" y="752"/>
                      </a:lnTo>
                      <a:lnTo>
                        <a:pt x="33" y="750"/>
                      </a:lnTo>
                      <a:lnTo>
                        <a:pt x="26" y="746"/>
                      </a:lnTo>
                      <a:lnTo>
                        <a:pt x="21" y="741"/>
                      </a:lnTo>
                      <a:lnTo>
                        <a:pt x="14" y="734"/>
                      </a:lnTo>
                      <a:lnTo>
                        <a:pt x="9" y="727"/>
                      </a:lnTo>
                      <a:lnTo>
                        <a:pt x="6" y="720"/>
                      </a:lnTo>
                      <a:lnTo>
                        <a:pt x="4" y="715"/>
                      </a:lnTo>
                      <a:lnTo>
                        <a:pt x="2" y="710"/>
                      </a:lnTo>
                      <a:lnTo>
                        <a:pt x="2" y="703"/>
                      </a:lnTo>
                      <a:lnTo>
                        <a:pt x="0" y="696"/>
                      </a:lnTo>
                      <a:lnTo>
                        <a:pt x="0" y="689"/>
                      </a:lnTo>
                      <a:lnTo>
                        <a:pt x="0" y="681"/>
                      </a:lnTo>
                      <a:lnTo>
                        <a:pt x="0" y="672"/>
                      </a:lnTo>
                      <a:lnTo>
                        <a:pt x="0" y="662"/>
                      </a:lnTo>
                      <a:lnTo>
                        <a:pt x="0" y="658"/>
                      </a:lnTo>
                      <a:lnTo>
                        <a:pt x="0" y="653"/>
                      </a:lnTo>
                      <a:lnTo>
                        <a:pt x="0" y="646"/>
                      </a:lnTo>
                      <a:lnTo>
                        <a:pt x="0" y="639"/>
                      </a:lnTo>
                      <a:lnTo>
                        <a:pt x="0" y="631"/>
                      </a:lnTo>
                      <a:lnTo>
                        <a:pt x="0" y="622"/>
                      </a:lnTo>
                      <a:lnTo>
                        <a:pt x="0" y="612"/>
                      </a:lnTo>
                      <a:lnTo>
                        <a:pt x="2" y="603"/>
                      </a:lnTo>
                      <a:lnTo>
                        <a:pt x="4" y="593"/>
                      </a:lnTo>
                      <a:lnTo>
                        <a:pt x="6" y="582"/>
                      </a:lnTo>
                      <a:lnTo>
                        <a:pt x="9" y="572"/>
                      </a:lnTo>
                      <a:lnTo>
                        <a:pt x="11" y="560"/>
                      </a:lnTo>
                      <a:lnTo>
                        <a:pt x="14" y="548"/>
                      </a:lnTo>
                      <a:lnTo>
                        <a:pt x="18" y="536"/>
                      </a:lnTo>
                      <a:lnTo>
                        <a:pt x="21" y="523"/>
                      </a:lnTo>
                      <a:lnTo>
                        <a:pt x="25" y="510"/>
                      </a:lnTo>
                      <a:lnTo>
                        <a:pt x="28" y="496"/>
                      </a:lnTo>
                      <a:lnTo>
                        <a:pt x="33" y="482"/>
                      </a:lnTo>
                      <a:lnTo>
                        <a:pt x="37" y="468"/>
                      </a:lnTo>
                      <a:lnTo>
                        <a:pt x="42" y="453"/>
                      </a:lnTo>
                      <a:lnTo>
                        <a:pt x="52" y="428"/>
                      </a:lnTo>
                      <a:lnTo>
                        <a:pt x="63" y="402"/>
                      </a:lnTo>
                      <a:lnTo>
                        <a:pt x="73" y="377"/>
                      </a:lnTo>
                      <a:lnTo>
                        <a:pt x="85" y="349"/>
                      </a:lnTo>
                      <a:lnTo>
                        <a:pt x="99" y="323"/>
                      </a:lnTo>
                      <a:lnTo>
                        <a:pt x="111" y="294"/>
                      </a:lnTo>
                      <a:lnTo>
                        <a:pt x="123" y="266"/>
                      </a:lnTo>
                      <a:lnTo>
                        <a:pt x="135" y="237"/>
                      </a:lnTo>
                      <a:lnTo>
                        <a:pt x="146" y="207"/>
                      </a:lnTo>
                      <a:lnTo>
                        <a:pt x="156" y="176"/>
                      </a:lnTo>
                      <a:lnTo>
                        <a:pt x="161" y="157"/>
                      </a:lnTo>
                      <a:lnTo>
                        <a:pt x="170" y="138"/>
                      </a:lnTo>
                      <a:lnTo>
                        <a:pt x="178" y="119"/>
                      </a:lnTo>
                      <a:lnTo>
                        <a:pt x="189" y="100"/>
                      </a:lnTo>
                      <a:lnTo>
                        <a:pt x="199" y="81"/>
                      </a:lnTo>
                      <a:lnTo>
                        <a:pt x="209" y="64"/>
                      </a:lnTo>
                      <a:lnTo>
                        <a:pt x="220" y="47"/>
                      </a:lnTo>
                      <a:lnTo>
                        <a:pt x="230" y="29"/>
                      </a:lnTo>
                      <a:lnTo>
                        <a:pt x="241" y="14"/>
                      </a:lnTo>
                      <a:lnTo>
                        <a:pt x="249"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08" name="Freeform 101"/>
                <p:cNvSpPr>
                  <a:spLocks/>
                </p:cNvSpPr>
                <p:nvPr/>
              </p:nvSpPr>
              <p:spPr bwMode="auto">
                <a:xfrm>
                  <a:off x="2695" y="2002"/>
                  <a:ext cx="153" cy="109"/>
                </a:xfrm>
                <a:custGeom>
                  <a:avLst/>
                  <a:gdLst>
                    <a:gd name="T0" fmla="*/ 1 w 306"/>
                    <a:gd name="T1" fmla="*/ 1 h 218"/>
                    <a:gd name="T2" fmla="*/ 1 w 306"/>
                    <a:gd name="T3" fmla="*/ 1 h 218"/>
                    <a:gd name="T4" fmla="*/ 1 w 306"/>
                    <a:gd name="T5" fmla="*/ 1 h 218"/>
                    <a:gd name="T6" fmla="*/ 1 w 306"/>
                    <a:gd name="T7" fmla="*/ 1 h 218"/>
                    <a:gd name="T8" fmla="*/ 1 w 306"/>
                    <a:gd name="T9" fmla="*/ 1 h 218"/>
                    <a:gd name="T10" fmla="*/ 1 w 306"/>
                    <a:gd name="T11" fmla="*/ 1 h 218"/>
                    <a:gd name="T12" fmla="*/ 1 w 306"/>
                    <a:gd name="T13" fmla="*/ 1 h 218"/>
                    <a:gd name="T14" fmla="*/ 1 w 306"/>
                    <a:gd name="T15" fmla="*/ 1 h 218"/>
                    <a:gd name="T16" fmla="*/ 1 w 306"/>
                    <a:gd name="T17" fmla="*/ 1 h 218"/>
                    <a:gd name="T18" fmla="*/ 1 w 306"/>
                    <a:gd name="T19" fmla="*/ 1 h 218"/>
                    <a:gd name="T20" fmla="*/ 1 w 306"/>
                    <a:gd name="T21" fmla="*/ 1 h 218"/>
                    <a:gd name="T22" fmla="*/ 1 w 306"/>
                    <a:gd name="T23" fmla="*/ 1 h 218"/>
                    <a:gd name="T24" fmla="*/ 1 w 306"/>
                    <a:gd name="T25" fmla="*/ 1 h 218"/>
                    <a:gd name="T26" fmla="*/ 1 w 306"/>
                    <a:gd name="T27" fmla="*/ 1 h 218"/>
                    <a:gd name="T28" fmla="*/ 1 w 306"/>
                    <a:gd name="T29" fmla="*/ 1 h 218"/>
                    <a:gd name="T30" fmla="*/ 0 w 306"/>
                    <a:gd name="T31" fmla="*/ 1 h 218"/>
                    <a:gd name="T32" fmla="*/ 0 w 306"/>
                    <a:gd name="T33" fmla="*/ 1 h 218"/>
                    <a:gd name="T34" fmla="*/ 0 w 306"/>
                    <a:gd name="T35" fmla="*/ 1 h 218"/>
                    <a:gd name="T36" fmla="*/ 0 w 306"/>
                    <a:gd name="T37" fmla="*/ 1 h 218"/>
                    <a:gd name="T38" fmla="*/ 0 w 306"/>
                    <a:gd name="T39" fmla="*/ 1 h 218"/>
                    <a:gd name="T40" fmla="*/ 1 w 306"/>
                    <a:gd name="T41" fmla="*/ 1 h 218"/>
                    <a:gd name="T42" fmla="*/ 1 w 306"/>
                    <a:gd name="T43" fmla="*/ 0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18"/>
                    <a:gd name="T68" fmla="*/ 306 w 306"/>
                    <a:gd name="T69" fmla="*/ 218 h 2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18">
                      <a:moveTo>
                        <a:pt x="306" y="201"/>
                      </a:moveTo>
                      <a:lnTo>
                        <a:pt x="291" y="213"/>
                      </a:lnTo>
                      <a:lnTo>
                        <a:pt x="268" y="218"/>
                      </a:lnTo>
                      <a:lnTo>
                        <a:pt x="240" y="218"/>
                      </a:lnTo>
                      <a:lnTo>
                        <a:pt x="209" y="211"/>
                      </a:lnTo>
                      <a:lnTo>
                        <a:pt x="176" y="201"/>
                      </a:lnTo>
                      <a:lnTo>
                        <a:pt x="142" y="184"/>
                      </a:lnTo>
                      <a:lnTo>
                        <a:pt x="107" y="163"/>
                      </a:lnTo>
                      <a:lnTo>
                        <a:pt x="75" y="137"/>
                      </a:lnTo>
                      <a:lnTo>
                        <a:pt x="45" y="106"/>
                      </a:lnTo>
                      <a:lnTo>
                        <a:pt x="23" y="71"/>
                      </a:lnTo>
                      <a:lnTo>
                        <a:pt x="14" y="56"/>
                      </a:lnTo>
                      <a:lnTo>
                        <a:pt x="7" y="45"/>
                      </a:lnTo>
                      <a:lnTo>
                        <a:pt x="4" y="37"/>
                      </a:lnTo>
                      <a:lnTo>
                        <a:pt x="0" y="30"/>
                      </a:lnTo>
                      <a:lnTo>
                        <a:pt x="0" y="25"/>
                      </a:lnTo>
                      <a:lnTo>
                        <a:pt x="0" y="21"/>
                      </a:lnTo>
                      <a:lnTo>
                        <a:pt x="0" y="16"/>
                      </a:lnTo>
                      <a:lnTo>
                        <a:pt x="0" y="13"/>
                      </a:lnTo>
                      <a:lnTo>
                        <a:pt x="2" y="7"/>
                      </a:lnTo>
                      <a:lnTo>
                        <a:pt x="2"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109" name="Freeform 102"/>
                <p:cNvSpPr>
                  <a:spLocks/>
                </p:cNvSpPr>
                <p:nvPr/>
              </p:nvSpPr>
              <p:spPr bwMode="auto">
                <a:xfrm>
                  <a:off x="3309" y="2320"/>
                  <a:ext cx="160" cy="52"/>
                </a:xfrm>
                <a:custGeom>
                  <a:avLst/>
                  <a:gdLst>
                    <a:gd name="T0" fmla="*/ 0 w 321"/>
                    <a:gd name="T1" fmla="*/ 1 h 104"/>
                    <a:gd name="T2" fmla="*/ 0 w 321"/>
                    <a:gd name="T3" fmla="*/ 1 h 104"/>
                    <a:gd name="T4" fmla="*/ 0 w 321"/>
                    <a:gd name="T5" fmla="*/ 1 h 104"/>
                    <a:gd name="T6" fmla="*/ 0 w 321"/>
                    <a:gd name="T7" fmla="*/ 1 h 104"/>
                    <a:gd name="T8" fmla="*/ 0 w 321"/>
                    <a:gd name="T9" fmla="*/ 1 h 104"/>
                    <a:gd name="T10" fmla="*/ 0 w 321"/>
                    <a:gd name="T11" fmla="*/ 0 h 104"/>
                    <a:gd name="T12" fmla="*/ 0 w 321"/>
                    <a:gd name="T13" fmla="*/ 1 h 104"/>
                    <a:gd name="T14" fmla="*/ 0 w 321"/>
                    <a:gd name="T15" fmla="*/ 1 h 104"/>
                    <a:gd name="T16" fmla="*/ 0 w 321"/>
                    <a:gd name="T17" fmla="*/ 1 h 104"/>
                    <a:gd name="T18" fmla="*/ 0 w 321"/>
                    <a:gd name="T19" fmla="*/ 1 h 104"/>
                    <a:gd name="T20" fmla="*/ 0 w 321"/>
                    <a:gd name="T21" fmla="*/ 1 h 104"/>
                    <a:gd name="T22" fmla="*/ 0 w 321"/>
                    <a:gd name="T23" fmla="*/ 1 h 104"/>
                    <a:gd name="T24" fmla="*/ 0 w 321"/>
                    <a:gd name="T25" fmla="*/ 1 h 104"/>
                    <a:gd name="T26" fmla="*/ 0 w 321"/>
                    <a:gd name="T27" fmla="*/ 1 h 104"/>
                    <a:gd name="T28" fmla="*/ 0 w 321"/>
                    <a:gd name="T29" fmla="*/ 1 h 104"/>
                    <a:gd name="T30" fmla="*/ 0 w 321"/>
                    <a:gd name="T31" fmla="*/ 1 h 104"/>
                    <a:gd name="T32" fmla="*/ 0 w 321"/>
                    <a:gd name="T33" fmla="*/ 1 h 104"/>
                    <a:gd name="T34" fmla="*/ 0 w 321"/>
                    <a:gd name="T35" fmla="*/ 1 h 104"/>
                    <a:gd name="T36" fmla="*/ 0 w 321"/>
                    <a:gd name="T37" fmla="*/ 1 h 104"/>
                    <a:gd name="T38" fmla="*/ 0 w 321"/>
                    <a:gd name="T39" fmla="*/ 1 h 104"/>
                    <a:gd name="T40" fmla="*/ 0 w 321"/>
                    <a:gd name="T41" fmla="*/ 1 h 104"/>
                    <a:gd name="T42" fmla="*/ 0 w 321"/>
                    <a:gd name="T43" fmla="*/ 1 h 104"/>
                    <a:gd name="T44" fmla="*/ 0 w 321"/>
                    <a:gd name="T45" fmla="*/ 1 h 104"/>
                    <a:gd name="T46" fmla="*/ 0 w 321"/>
                    <a:gd name="T47" fmla="*/ 1 h 104"/>
                    <a:gd name="T48" fmla="*/ 0 w 321"/>
                    <a:gd name="T49" fmla="*/ 1 h 104"/>
                    <a:gd name="T50" fmla="*/ 0 w 321"/>
                    <a:gd name="T51" fmla="*/ 1 h 104"/>
                    <a:gd name="T52" fmla="*/ 0 w 321"/>
                    <a:gd name="T53" fmla="*/ 1 h 104"/>
                    <a:gd name="T54" fmla="*/ 0 w 321"/>
                    <a:gd name="T55" fmla="*/ 1 h 104"/>
                    <a:gd name="T56" fmla="*/ 0 w 321"/>
                    <a:gd name="T57" fmla="*/ 1 h 104"/>
                    <a:gd name="T58" fmla="*/ 0 w 321"/>
                    <a:gd name="T59" fmla="*/ 1 h 104"/>
                    <a:gd name="T60" fmla="*/ 0 w 321"/>
                    <a:gd name="T61" fmla="*/ 1 h 104"/>
                    <a:gd name="T62" fmla="*/ 0 w 321"/>
                    <a:gd name="T63" fmla="*/ 1 h 104"/>
                    <a:gd name="T64" fmla="*/ 0 w 321"/>
                    <a:gd name="T65" fmla="*/ 1 h 104"/>
                    <a:gd name="T66" fmla="*/ 0 w 321"/>
                    <a:gd name="T67" fmla="*/ 1 h 104"/>
                    <a:gd name="T68" fmla="*/ 0 w 321"/>
                    <a:gd name="T69" fmla="*/ 1 h 104"/>
                    <a:gd name="T70" fmla="*/ 0 w 321"/>
                    <a:gd name="T71" fmla="*/ 1 h 104"/>
                    <a:gd name="T72" fmla="*/ 0 w 321"/>
                    <a:gd name="T73" fmla="*/ 1 h 104"/>
                    <a:gd name="T74" fmla="*/ 0 w 321"/>
                    <a:gd name="T75" fmla="*/ 1 h 104"/>
                    <a:gd name="T76" fmla="*/ 0 w 321"/>
                    <a:gd name="T77" fmla="*/ 1 h 1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1"/>
                    <a:gd name="T118" fmla="*/ 0 h 104"/>
                    <a:gd name="T119" fmla="*/ 321 w 321"/>
                    <a:gd name="T120" fmla="*/ 104 h 1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1" h="104">
                      <a:moveTo>
                        <a:pt x="21" y="32"/>
                      </a:moveTo>
                      <a:lnTo>
                        <a:pt x="17" y="28"/>
                      </a:lnTo>
                      <a:lnTo>
                        <a:pt x="14" y="25"/>
                      </a:lnTo>
                      <a:lnTo>
                        <a:pt x="12" y="21"/>
                      </a:lnTo>
                      <a:lnTo>
                        <a:pt x="12" y="18"/>
                      </a:lnTo>
                      <a:lnTo>
                        <a:pt x="10" y="16"/>
                      </a:lnTo>
                      <a:lnTo>
                        <a:pt x="9" y="13"/>
                      </a:lnTo>
                      <a:lnTo>
                        <a:pt x="9" y="9"/>
                      </a:lnTo>
                      <a:lnTo>
                        <a:pt x="7" y="7"/>
                      </a:lnTo>
                      <a:lnTo>
                        <a:pt x="3" y="4"/>
                      </a:lnTo>
                      <a:lnTo>
                        <a:pt x="0" y="0"/>
                      </a:lnTo>
                      <a:lnTo>
                        <a:pt x="12" y="4"/>
                      </a:lnTo>
                      <a:lnTo>
                        <a:pt x="26" y="7"/>
                      </a:lnTo>
                      <a:lnTo>
                        <a:pt x="42" y="14"/>
                      </a:lnTo>
                      <a:lnTo>
                        <a:pt x="55" y="19"/>
                      </a:lnTo>
                      <a:lnTo>
                        <a:pt x="71" y="26"/>
                      </a:lnTo>
                      <a:lnTo>
                        <a:pt x="85" y="35"/>
                      </a:lnTo>
                      <a:lnTo>
                        <a:pt x="99" y="42"/>
                      </a:lnTo>
                      <a:lnTo>
                        <a:pt x="114" y="49"/>
                      </a:lnTo>
                      <a:lnTo>
                        <a:pt x="126" y="56"/>
                      </a:lnTo>
                      <a:lnTo>
                        <a:pt x="140" y="61"/>
                      </a:lnTo>
                      <a:lnTo>
                        <a:pt x="150" y="66"/>
                      </a:lnTo>
                      <a:lnTo>
                        <a:pt x="161" y="68"/>
                      </a:lnTo>
                      <a:lnTo>
                        <a:pt x="171" y="70"/>
                      </a:lnTo>
                      <a:lnTo>
                        <a:pt x="180" y="68"/>
                      </a:lnTo>
                      <a:lnTo>
                        <a:pt x="190" y="66"/>
                      </a:lnTo>
                      <a:lnTo>
                        <a:pt x="200" y="64"/>
                      </a:lnTo>
                      <a:lnTo>
                        <a:pt x="211" y="59"/>
                      </a:lnTo>
                      <a:lnTo>
                        <a:pt x="223" y="56"/>
                      </a:lnTo>
                      <a:lnTo>
                        <a:pt x="237" y="51"/>
                      </a:lnTo>
                      <a:lnTo>
                        <a:pt x="251" y="44"/>
                      </a:lnTo>
                      <a:lnTo>
                        <a:pt x="257" y="42"/>
                      </a:lnTo>
                      <a:lnTo>
                        <a:pt x="264" y="38"/>
                      </a:lnTo>
                      <a:lnTo>
                        <a:pt x="271" y="35"/>
                      </a:lnTo>
                      <a:lnTo>
                        <a:pt x="278" y="33"/>
                      </a:lnTo>
                      <a:lnTo>
                        <a:pt x="285" y="30"/>
                      </a:lnTo>
                      <a:lnTo>
                        <a:pt x="292" y="26"/>
                      </a:lnTo>
                      <a:lnTo>
                        <a:pt x="299" y="25"/>
                      </a:lnTo>
                      <a:lnTo>
                        <a:pt x="308" y="21"/>
                      </a:lnTo>
                      <a:lnTo>
                        <a:pt x="315" y="19"/>
                      </a:lnTo>
                      <a:lnTo>
                        <a:pt x="321" y="16"/>
                      </a:lnTo>
                      <a:lnTo>
                        <a:pt x="309" y="23"/>
                      </a:lnTo>
                      <a:lnTo>
                        <a:pt x="297" y="32"/>
                      </a:lnTo>
                      <a:lnTo>
                        <a:pt x="285" y="40"/>
                      </a:lnTo>
                      <a:lnTo>
                        <a:pt x="271" y="51"/>
                      </a:lnTo>
                      <a:lnTo>
                        <a:pt x="259" y="61"/>
                      </a:lnTo>
                      <a:lnTo>
                        <a:pt x="245" y="70"/>
                      </a:lnTo>
                      <a:lnTo>
                        <a:pt x="233" y="80"/>
                      </a:lnTo>
                      <a:lnTo>
                        <a:pt x="218" y="89"/>
                      </a:lnTo>
                      <a:lnTo>
                        <a:pt x="204" y="94"/>
                      </a:lnTo>
                      <a:lnTo>
                        <a:pt x="188" y="99"/>
                      </a:lnTo>
                      <a:lnTo>
                        <a:pt x="181" y="101"/>
                      </a:lnTo>
                      <a:lnTo>
                        <a:pt x="175" y="102"/>
                      </a:lnTo>
                      <a:lnTo>
                        <a:pt x="166" y="102"/>
                      </a:lnTo>
                      <a:lnTo>
                        <a:pt x="157" y="104"/>
                      </a:lnTo>
                      <a:lnTo>
                        <a:pt x="149" y="104"/>
                      </a:lnTo>
                      <a:lnTo>
                        <a:pt x="140" y="102"/>
                      </a:lnTo>
                      <a:lnTo>
                        <a:pt x="128" y="101"/>
                      </a:lnTo>
                      <a:lnTo>
                        <a:pt x="116" y="97"/>
                      </a:lnTo>
                      <a:lnTo>
                        <a:pt x="104" y="94"/>
                      </a:lnTo>
                      <a:lnTo>
                        <a:pt x="90" y="87"/>
                      </a:lnTo>
                      <a:lnTo>
                        <a:pt x="83" y="83"/>
                      </a:lnTo>
                      <a:lnTo>
                        <a:pt x="76" y="80"/>
                      </a:lnTo>
                      <a:lnTo>
                        <a:pt x="67" y="73"/>
                      </a:lnTo>
                      <a:lnTo>
                        <a:pt x="61" y="68"/>
                      </a:lnTo>
                      <a:lnTo>
                        <a:pt x="54" y="61"/>
                      </a:lnTo>
                      <a:lnTo>
                        <a:pt x="45" y="54"/>
                      </a:lnTo>
                      <a:lnTo>
                        <a:pt x="38" y="47"/>
                      </a:lnTo>
                      <a:lnTo>
                        <a:pt x="31" y="42"/>
                      </a:lnTo>
                      <a:lnTo>
                        <a:pt x="26" y="35"/>
                      </a:lnTo>
                      <a:lnTo>
                        <a:pt x="21" y="32"/>
                      </a:lnTo>
                      <a:close/>
                    </a:path>
                  </a:pathLst>
                </a:custGeom>
                <a:solidFill>
                  <a:srgbClr val="EFBCB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10" name="Freeform 111"/>
                <p:cNvSpPr>
                  <a:spLocks/>
                </p:cNvSpPr>
                <p:nvPr/>
              </p:nvSpPr>
              <p:spPr bwMode="auto">
                <a:xfrm>
                  <a:off x="3640" y="2384"/>
                  <a:ext cx="28" cy="55"/>
                </a:xfrm>
                <a:custGeom>
                  <a:avLst/>
                  <a:gdLst>
                    <a:gd name="T0" fmla="*/ 1 w 55"/>
                    <a:gd name="T1" fmla="*/ 0 h 111"/>
                    <a:gd name="T2" fmla="*/ 1 w 55"/>
                    <a:gd name="T3" fmla="*/ 0 h 111"/>
                    <a:gd name="T4" fmla="*/ 1 w 55"/>
                    <a:gd name="T5" fmla="*/ 0 h 111"/>
                    <a:gd name="T6" fmla="*/ 1 w 55"/>
                    <a:gd name="T7" fmla="*/ 0 h 111"/>
                    <a:gd name="T8" fmla="*/ 1 w 55"/>
                    <a:gd name="T9" fmla="*/ 0 h 111"/>
                    <a:gd name="T10" fmla="*/ 1 w 55"/>
                    <a:gd name="T11" fmla="*/ 0 h 111"/>
                    <a:gd name="T12" fmla="*/ 1 w 55"/>
                    <a:gd name="T13" fmla="*/ 0 h 111"/>
                    <a:gd name="T14" fmla="*/ 1 w 55"/>
                    <a:gd name="T15" fmla="*/ 0 h 111"/>
                    <a:gd name="T16" fmla="*/ 1 w 55"/>
                    <a:gd name="T17" fmla="*/ 0 h 111"/>
                    <a:gd name="T18" fmla="*/ 1 w 55"/>
                    <a:gd name="T19" fmla="*/ 0 h 111"/>
                    <a:gd name="T20" fmla="*/ 1 w 55"/>
                    <a:gd name="T21" fmla="*/ 0 h 111"/>
                    <a:gd name="T22" fmla="*/ 1 w 55"/>
                    <a:gd name="T23" fmla="*/ 0 h 111"/>
                    <a:gd name="T24" fmla="*/ 1 w 55"/>
                    <a:gd name="T25" fmla="*/ 0 h 111"/>
                    <a:gd name="T26" fmla="*/ 1 w 55"/>
                    <a:gd name="T27" fmla="*/ 0 h 111"/>
                    <a:gd name="T28" fmla="*/ 1 w 55"/>
                    <a:gd name="T29" fmla="*/ 0 h 111"/>
                    <a:gd name="T30" fmla="*/ 1 w 55"/>
                    <a:gd name="T31" fmla="*/ 0 h 111"/>
                    <a:gd name="T32" fmla="*/ 1 w 55"/>
                    <a:gd name="T33" fmla="*/ 0 h 111"/>
                    <a:gd name="T34" fmla="*/ 1 w 55"/>
                    <a:gd name="T35" fmla="*/ 0 h 111"/>
                    <a:gd name="T36" fmla="*/ 1 w 55"/>
                    <a:gd name="T37" fmla="*/ 0 h 111"/>
                    <a:gd name="T38" fmla="*/ 1 w 55"/>
                    <a:gd name="T39" fmla="*/ 0 h 111"/>
                    <a:gd name="T40" fmla="*/ 1 w 55"/>
                    <a:gd name="T41" fmla="*/ 0 h 111"/>
                    <a:gd name="T42" fmla="*/ 1 w 55"/>
                    <a:gd name="T43" fmla="*/ 0 h 111"/>
                    <a:gd name="T44" fmla="*/ 1 w 55"/>
                    <a:gd name="T45" fmla="*/ 0 h 111"/>
                    <a:gd name="T46" fmla="*/ 1 w 55"/>
                    <a:gd name="T47" fmla="*/ 0 h 111"/>
                    <a:gd name="T48" fmla="*/ 1 w 55"/>
                    <a:gd name="T49" fmla="*/ 0 h 111"/>
                    <a:gd name="T50" fmla="*/ 1 w 55"/>
                    <a:gd name="T51" fmla="*/ 0 h 111"/>
                    <a:gd name="T52" fmla="*/ 1 w 55"/>
                    <a:gd name="T53" fmla="*/ 0 h 111"/>
                    <a:gd name="T54" fmla="*/ 1 w 55"/>
                    <a:gd name="T55" fmla="*/ 0 h 111"/>
                    <a:gd name="T56" fmla="*/ 1 w 55"/>
                    <a:gd name="T57" fmla="*/ 0 h 111"/>
                    <a:gd name="T58" fmla="*/ 1 w 55"/>
                    <a:gd name="T59" fmla="*/ 0 h 111"/>
                    <a:gd name="T60" fmla="*/ 1 w 55"/>
                    <a:gd name="T61" fmla="*/ 0 h 111"/>
                    <a:gd name="T62" fmla="*/ 1 w 55"/>
                    <a:gd name="T63" fmla="*/ 0 h 111"/>
                    <a:gd name="T64" fmla="*/ 1 w 55"/>
                    <a:gd name="T65" fmla="*/ 0 h 111"/>
                    <a:gd name="T66" fmla="*/ 1 w 55"/>
                    <a:gd name="T67" fmla="*/ 0 h 111"/>
                    <a:gd name="T68" fmla="*/ 1 w 55"/>
                    <a:gd name="T69" fmla="*/ 0 h 111"/>
                    <a:gd name="T70" fmla="*/ 1 w 55"/>
                    <a:gd name="T71" fmla="*/ 0 h 111"/>
                    <a:gd name="T72" fmla="*/ 1 w 55"/>
                    <a:gd name="T73" fmla="*/ 0 h 111"/>
                    <a:gd name="T74" fmla="*/ 1 w 55"/>
                    <a:gd name="T75" fmla="*/ 0 h 111"/>
                    <a:gd name="T76" fmla="*/ 1 w 55"/>
                    <a:gd name="T77" fmla="*/ 0 h 111"/>
                    <a:gd name="T78" fmla="*/ 1 w 55"/>
                    <a:gd name="T79" fmla="*/ 0 h 111"/>
                    <a:gd name="T80" fmla="*/ 1 w 55"/>
                    <a:gd name="T81" fmla="*/ 0 h 111"/>
                    <a:gd name="T82" fmla="*/ 1 w 55"/>
                    <a:gd name="T83" fmla="*/ 0 h 111"/>
                    <a:gd name="T84" fmla="*/ 1 w 55"/>
                    <a:gd name="T85" fmla="*/ 0 h 111"/>
                    <a:gd name="T86" fmla="*/ 1 w 55"/>
                    <a:gd name="T87" fmla="*/ 0 h 111"/>
                    <a:gd name="T88" fmla="*/ 1 w 55"/>
                    <a:gd name="T89" fmla="*/ 0 h 111"/>
                    <a:gd name="T90" fmla="*/ 1 w 55"/>
                    <a:gd name="T91" fmla="*/ 0 h 111"/>
                    <a:gd name="T92" fmla="*/ 1 w 55"/>
                    <a:gd name="T93" fmla="*/ 0 h 111"/>
                    <a:gd name="T94" fmla="*/ 1 w 55"/>
                    <a:gd name="T95" fmla="*/ 0 h 111"/>
                    <a:gd name="T96" fmla="*/ 1 w 55"/>
                    <a:gd name="T97" fmla="*/ 0 h 111"/>
                    <a:gd name="T98" fmla="*/ 1 w 55"/>
                    <a:gd name="T99" fmla="*/ 0 h 111"/>
                    <a:gd name="T100" fmla="*/ 1 w 55"/>
                    <a:gd name="T101" fmla="*/ 0 h 111"/>
                    <a:gd name="T102" fmla="*/ 1 w 55"/>
                    <a:gd name="T103" fmla="*/ 0 h 111"/>
                    <a:gd name="T104" fmla="*/ 1 w 55"/>
                    <a:gd name="T105" fmla="*/ 0 h 111"/>
                    <a:gd name="T106" fmla="*/ 1 w 55"/>
                    <a:gd name="T107" fmla="*/ 0 h 111"/>
                    <a:gd name="T108" fmla="*/ 1 w 55"/>
                    <a:gd name="T109" fmla="*/ 0 h 111"/>
                    <a:gd name="T110" fmla="*/ 1 w 55"/>
                    <a:gd name="T111" fmla="*/ 0 h 111"/>
                    <a:gd name="T112" fmla="*/ 1 w 55"/>
                    <a:gd name="T113" fmla="*/ 0 h 111"/>
                    <a:gd name="T114" fmla="*/ 0 w 55"/>
                    <a:gd name="T115" fmla="*/ 0 h 111"/>
                    <a:gd name="T116" fmla="*/ 1 w 55"/>
                    <a:gd name="T117" fmla="*/ 0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111"/>
                    <a:gd name="T179" fmla="*/ 55 w 55"/>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111">
                      <a:moveTo>
                        <a:pt x="3" y="97"/>
                      </a:moveTo>
                      <a:lnTo>
                        <a:pt x="3" y="95"/>
                      </a:lnTo>
                      <a:lnTo>
                        <a:pt x="3" y="94"/>
                      </a:lnTo>
                      <a:lnTo>
                        <a:pt x="1" y="94"/>
                      </a:lnTo>
                      <a:lnTo>
                        <a:pt x="3" y="94"/>
                      </a:lnTo>
                      <a:lnTo>
                        <a:pt x="3" y="92"/>
                      </a:lnTo>
                      <a:lnTo>
                        <a:pt x="3" y="90"/>
                      </a:lnTo>
                      <a:lnTo>
                        <a:pt x="3" y="88"/>
                      </a:lnTo>
                      <a:lnTo>
                        <a:pt x="5" y="88"/>
                      </a:lnTo>
                      <a:lnTo>
                        <a:pt x="5" y="87"/>
                      </a:lnTo>
                      <a:lnTo>
                        <a:pt x="5" y="85"/>
                      </a:lnTo>
                      <a:lnTo>
                        <a:pt x="6" y="85"/>
                      </a:lnTo>
                      <a:lnTo>
                        <a:pt x="6" y="83"/>
                      </a:lnTo>
                      <a:lnTo>
                        <a:pt x="8" y="82"/>
                      </a:lnTo>
                      <a:lnTo>
                        <a:pt x="8" y="80"/>
                      </a:lnTo>
                      <a:lnTo>
                        <a:pt x="10" y="80"/>
                      </a:lnTo>
                      <a:lnTo>
                        <a:pt x="10" y="78"/>
                      </a:lnTo>
                      <a:lnTo>
                        <a:pt x="12" y="78"/>
                      </a:lnTo>
                      <a:lnTo>
                        <a:pt x="12" y="76"/>
                      </a:lnTo>
                      <a:lnTo>
                        <a:pt x="13" y="75"/>
                      </a:lnTo>
                      <a:lnTo>
                        <a:pt x="15" y="73"/>
                      </a:lnTo>
                      <a:lnTo>
                        <a:pt x="17" y="73"/>
                      </a:lnTo>
                      <a:lnTo>
                        <a:pt x="17" y="71"/>
                      </a:lnTo>
                      <a:lnTo>
                        <a:pt x="19" y="71"/>
                      </a:lnTo>
                      <a:lnTo>
                        <a:pt x="19" y="69"/>
                      </a:lnTo>
                      <a:lnTo>
                        <a:pt x="20" y="68"/>
                      </a:lnTo>
                      <a:lnTo>
                        <a:pt x="20" y="66"/>
                      </a:lnTo>
                      <a:lnTo>
                        <a:pt x="22" y="64"/>
                      </a:lnTo>
                      <a:lnTo>
                        <a:pt x="22" y="62"/>
                      </a:lnTo>
                      <a:lnTo>
                        <a:pt x="22" y="61"/>
                      </a:lnTo>
                      <a:lnTo>
                        <a:pt x="22" y="59"/>
                      </a:lnTo>
                      <a:lnTo>
                        <a:pt x="22" y="57"/>
                      </a:lnTo>
                      <a:lnTo>
                        <a:pt x="22" y="56"/>
                      </a:lnTo>
                      <a:lnTo>
                        <a:pt x="22" y="54"/>
                      </a:lnTo>
                      <a:lnTo>
                        <a:pt x="24" y="54"/>
                      </a:lnTo>
                      <a:lnTo>
                        <a:pt x="24" y="52"/>
                      </a:lnTo>
                      <a:lnTo>
                        <a:pt x="25" y="52"/>
                      </a:lnTo>
                      <a:lnTo>
                        <a:pt x="25" y="50"/>
                      </a:lnTo>
                      <a:lnTo>
                        <a:pt x="25" y="49"/>
                      </a:lnTo>
                      <a:lnTo>
                        <a:pt x="25" y="47"/>
                      </a:lnTo>
                      <a:lnTo>
                        <a:pt x="25" y="43"/>
                      </a:lnTo>
                      <a:lnTo>
                        <a:pt x="25" y="42"/>
                      </a:lnTo>
                      <a:lnTo>
                        <a:pt x="27" y="40"/>
                      </a:lnTo>
                      <a:lnTo>
                        <a:pt x="27" y="37"/>
                      </a:lnTo>
                      <a:lnTo>
                        <a:pt x="27" y="35"/>
                      </a:lnTo>
                      <a:lnTo>
                        <a:pt x="29" y="33"/>
                      </a:lnTo>
                      <a:lnTo>
                        <a:pt x="29" y="31"/>
                      </a:lnTo>
                      <a:lnTo>
                        <a:pt x="27" y="30"/>
                      </a:lnTo>
                      <a:lnTo>
                        <a:pt x="25" y="30"/>
                      </a:lnTo>
                      <a:lnTo>
                        <a:pt x="25" y="28"/>
                      </a:lnTo>
                      <a:lnTo>
                        <a:pt x="24" y="28"/>
                      </a:lnTo>
                      <a:lnTo>
                        <a:pt x="22" y="28"/>
                      </a:lnTo>
                      <a:lnTo>
                        <a:pt x="20" y="28"/>
                      </a:lnTo>
                      <a:lnTo>
                        <a:pt x="19" y="28"/>
                      </a:lnTo>
                      <a:lnTo>
                        <a:pt x="20" y="28"/>
                      </a:lnTo>
                      <a:lnTo>
                        <a:pt x="20" y="26"/>
                      </a:lnTo>
                      <a:lnTo>
                        <a:pt x="20" y="24"/>
                      </a:lnTo>
                      <a:lnTo>
                        <a:pt x="22" y="24"/>
                      </a:lnTo>
                      <a:lnTo>
                        <a:pt x="22" y="23"/>
                      </a:lnTo>
                      <a:lnTo>
                        <a:pt x="24" y="21"/>
                      </a:lnTo>
                      <a:lnTo>
                        <a:pt x="25" y="21"/>
                      </a:lnTo>
                      <a:lnTo>
                        <a:pt x="27" y="19"/>
                      </a:lnTo>
                      <a:lnTo>
                        <a:pt x="29" y="19"/>
                      </a:lnTo>
                      <a:lnTo>
                        <a:pt x="31" y="19"/>
                      </a:lnTo>
                      <a:lnTo>
                        <a:pt x="31" y="18"/>
                      </a:lnTo>
                      <a:lnTo>
                        <a:pt x="32" y="18"/>
                      </a:lnTo>
                      <a:lnTo>
                        <a:pt x="34" y="18"/>
                      </a:lnTo>
                      <a:lnTo>
                        <a:pt x="34" y="16"/>
                      </a:lnTo>
                      <a:lnTo>
                        <a:pt x="36" y="16"/>
                      </a:lnTo>
                      <a:lnTo>
                        <a:pt x="38" y="16"/>
                      </a:lnTo>
                      <a:lnTo>
                        <a:pt x="38" y="14"/>
                      </a:lnTo>
                      <a:lnTo>
                        <a:pt x="39" y="14"/>
                      </a:lnTo>
                      <a:lnTo>
                        <a:pt x="39" y="12"/>
                      </a:lnTo>
                      <a:lnTo>
                        <a:pt x="41" y="12"/>
                      </a:lnTo>
                      <a:lnTo>
                        <a:pt x="43" y="11"/>
                      </a:lnTo>
                      <a:lnTo>
                        <a:pt x="44" y="11"/>
                      </a:lnTo>
                      <a:lnTo>
                        <a:pt x="46" y="9"/>
                      </a:lnTo>
                      <a:lnTo>
                        <a:pt x="48" y="7"/>
                      </a:lnTo>
                      <a:lnTo>
                        <a:pt x="50" y="5"/>
                      </a:lnTo>
                      <a:lnTo>
                        <a:pt x="51" y="4"/>
                      </a:lnTo>
                      <a:lnTo>
                        <a:pt x="53" y="2"/>
                      </a:lnTo>
                      <a:lnTo>
                        <a:pt x="55" y="0"/>
                      </a:lnTo>
                      <a:lnTo>
                        <a:pt x="55" y="2"/>
                      </a:lnTo>
                      <a:lnTo>
                        <a:pt x="53" y="4"/>
                      </a:lnTo>
                      <a:lnTo>
                        <a:pt x="51" y="5"/>
                      </a:lnTo>
                      <a:lnTo>
                        <a:pt x="51" y="7"/>
                      </a:lnTo>
                      <a:lnTo>
                        <a:pt x="50" y="11"/>
                      </a:lnTo>
                      <a:lnTo>
                        <a:pt x="48" y="12"/>
                      </a:lnTo>
                      <a:lnTo>
                        <a:pt x="46" y="16"/>
                      </a:lnTo>
                      <a:lnTo>
                        <a:pt x="44" y="18"/>
                      </a:lnTo>
                      <a:lnTo>
                        <a:pt x="44" y="21"/>
                      </a:lnTo>
                      <a:lnTo>
                        <a:pt x="44" y="24"/>
                      </a:lnTo>
                      <a:lnTo>
                        <a:pt x="43" y="24"/>
                      </a:lnTo>
                      <a:lnTo>
                        <a:pt x="43" y="26"/>
                      </a:lnTo>
                      <a:lnTo>
                        <a:pt x="41" y="26"/>
                      </a:lnTo>
                      <a:lnTo>
                        <a:pt x="41" y="28"/>
                      </a:lnTo>
                      <a:lnTo>
                        <a:pt x="41" y="30"/>
                      </a:lnTo>
                      <a:lnTo>
                        <a:pt x="39" y="31"/>
                      </a:lnTo>
                      <a:lnTo>
                        <a:pt x="39" y="33"/>
                      </a:lnTo>
                      <a:lnTo>
                        <a:pt x="38" y="33"/>
                      </a:lnTo>
                      <a:lnTo>
                        <a:pt x="38" y="35"/>
                      </a:lnTo>
                      <a:lnTo>
                        <a:pt x="38" y="37"/>
                      </a:lnTo>
                      <a:lnTo>
                        <a:pt x="38" y="38"/>
                      </a:lnTo>
                      <a:lnTo>
                        <a:pt x="38" y="40"/>
                      </a:lnTo>
                      <a:lnTo>
                        <a:pt x="38" y="43"/>
                      </a:lnTo>
                      <a:lnTo>
                        <a:pt x="38" y="45"/>
                      </a:lnTo>
                      <a:lnTo>
                        <a:pt x="36" y="47"/>
                      </a:lnTo>
                      <a:lnTo>
                        <a:pt x="36" y="49"/>
                      </a:lnTo>
                      <a:lnTo>
                        <a:pt x="34" y="50"/>
                      </a:lnTo>
                      <a:lnTo>
                        <a:pt x="34" y="52"/>
                      </a:lnTo>
                      <a:lnTo>
                        <a:pt x="34" y="54"/>
                      </a:lnTo>
                      <a:lnTo>
                        <a:pt x="34" y="56"/>
                      </a:lnTo>
                      <a:lnTo>
                        <a:pt x="34" y="57"/>
                      </a:lnTo>
                      <a:lnTo>
                        <a:pt x="32" y="59"/>
                      </a:lnTo>
                      <a:lnTo>
                        <a:pt x="32" y="61"/>
                      </a:lnTo>
                      <a:lnTo>
                        <a:pt x="32" y="62"/>
                      </a:lnTo>
                      <a:lnTo>
                        <a:pt x="31" y="62"/>
                      </a:lnTo>
                      <a:lnTo>
                        <a:pt x="31" y="64"/>
                      </a:lnTo>
                      <a:lnTo>
                        <a:pt x="31" y="66"/>
                      </a:lnTo>
                      <a:lnTo>
                        <a:pt x="29" y="66"/>
                      </a:lnTo>
                      <a:lnTo>
                        <a:pt x="29" y="68"/>
                      </a:lnTo>
                      <a:lnTo>
                        <a:pt x="29" y="69"/>
                      </a:lnTo>
                      <a:lnTo>
                        <a:pt x="29" y="71"/>
                      </a:lnTo>
                      <a:lnTo>
                        <a:pt x="29" y="73"/>
                      </a:lnTo>
                      <a:lnTo>
                        <a:pt x="27" y="73"/>
                      </a:lnTo>
                      <a:lnTo>
                        <a:pt x="27" y="75"/>
                      </a:lnTo>
                      <a:lnTo>
                        <a:pt x="25" y="76"/>
                      </a:lnTo>
                      <a:lnTo>
                        <a:pt x="24" y="76"/>
                      </a:lnTo>
                      <a:lnTo>
                        <a:pt x="24" y="78"/>
                      </a:lnTo>
                      <a:lnTo>
                        <a:pt x="22" y="78"/>
                      </a:lnTo>
                      <a:lnTo>
                        <a:pt x="22" y="80"/>
                      </a:lnTo>
                      <a:lnTo>
                        <a:pt x="20" y="80"/>
                      </a:lnTo>
                      <a:lnTo>
                        <a:pt x="20" y="82"/>
                      </a:lnTo>
                      <a:lnTo>
                        <a:pt x="19" y="83"/>
                      </a:lnTo>
                      <a:lnTo>
                        <a:pt x="19" y="85"/>
                      </a:lnTo>
                      <a:lnTo>
                        <a:pt x="19" y="87"/>
                      </a:lnTo>
                      <a:lnTo>
                        <a:pt x="17" y="87"/>
                      </a:lnTo>
                      <a:lnTo>
                        <a:pt x="17" y="88"/>
                      </a:lnTo>
                      <a:lnTo>
                        <a:pt x="17" y="90"/>
                      </a:lnTo>
                      <a:lnTo>
                        <a:pt x="15" y="92"/>
                      </a:lnTo>
                      <a:lnTo>
                        <a:pt x="15" y="94"/>
                      </a:lnTo>
                      <a:lnTo>
                        <a:pt x="13" y="95"/>
                      </a:lnTo>
                      <a:lnTo>
                        <a:pt x="13" y="97"/>
                      </a:lnTo>
                      <a:lnTo>
                        <a:pt x="13" y="99"/>
                      </a:lnTo>
                      <a:lnTo>
                        <a:pt x="12" y="99"/>
                      </a:lnTo>
                      <a:lnTo>
                        <a:pt x="12" y="101"/>
                      </a:lnTo>
                      <a:lnTo>
                        <a:pt x="10" y="101"/>
                      </a:lnTo>
                      <a:lnTo>
                        <a:pt x="10" y="102"/>
                      </a:lnTo>
                      <a:lnTo>
                        <a:pt x="8" y="102"/>
                      </a:lnTo>
                      <a:lnTo>
                        <a:pt x="8" y="104"/>
                      </a:lnTo>
                      <a:lnTo>
                        <a:pt x="6" y="106"/>
                      </a:lnTo>
                      <a:lnTo>
                        <a:pt x="5" y="107"/>
                      </a:lnTo>
                      <a:lnTo>
                        <a:pt x="3" y="109"/>
                      </a:lnTo>
                      <a:lnTo>
                        <a:pt x="3" y="111"/>
                      </a:lnTo>
                      <a:lnTo>
                        <a:pt x="1" y="111"/>
                      </a:lnTo>
                      <a:lnTo>
                        <a:pt x="1" y="109"/>
                      </a:lnTo>
                      <a:lnTo>
                        <a:pt x="1" y="107"/>
                      </a:lnTo>
                      <a:lnTo>
                        <a:pt x="0" y="107"/>
                      </a:lnTo>
                      <a:lnTo>
                        <a:pt x="0" y="106"/>
                      </a:lnTo>
                      <a:lnTo>
                        <a:pt x="0" y="104"/>
                      </a:lnTo>
                      <a:lnTo>
                        <a:pt x="0" y="102"/>
                      </a:lnTo>
                      <a:lnTo>
                        <a:pt x="0" y="101"/>
                      </a:lnTo>
                      <a:lnTo>
                        <a:pt x="0" y="99"/>
                      </a:lnTo>
                      <a:lnTo>
                        <a:pt x="1" y="99"/>
                      </a:lnTo>
                      <a:lnTo>
                        <a:pt x="1" y="97"/>
                      </a:lnTo>
                      <a:lnTo>
                        <a:pt x="3" y="97"/>
                      </a:lnTo>
                      <a:close/>
                    </a:path>
                  </a:pathLst>
                </a:custGeom>
                <a:solidFill>
                  <a:srgbClr val="FF009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111" name="Freeform 112"/>
                <p:cNvSpPr>
                  <a:spLocks/>
                </p:cNvSpPr>
                <p:nvPr/>
              </p:nvSpPr>
              <p:spPr bwMode="auto">
                <a:xfrm>
                  <a:off x="3640" y="2384"/>
                  <a:ext cx="28" cy="55"/>
                </a:xfrm>
                <a:custGeom>
                  <a:avLst/>
                  <a:gdLst>
                    <a:gd name="T0" fmla="*/ 1 w 55"/>
                    <a:gd name="T1" fmla="*/ 0 h 111"/>
                    <a:gd name="T2" fmla="*/ 1 w 55"/>
                    <a:gd name="T3" fmla="*/ 0 h 111"/>
                    <a:gd name="T4" fmla="*/ 1 w 55"/>
                    <a:gd name="T5" fmla="*/ 0 h 111"/>
                    <a:gd name="T6" fmla="*/ 1 w 55"/>
                    <a:gd name="T7" fmla="*/ 0 h 111"/>
                    <a:gd name="T8" fmla="*/ 1 w 55"/>
                    <a:gd name="T9" fmla="*/ 0 h 111"/>
                    <a:gd name="T10" fmla="*/ 1 w 55"/>
                    <a:gd name="T11" fmla="*/ 0 h 111"/>
                    <a:gd name="T12" fmla="*/ 1 w 55"/>
                    <a:gd name="T13" fmla="*/ 0 h 111"/>
                    <a:gd name="T14" fmla="*/ 1 w 55"/>
                    <a:gd name="T15" fmla="*/ 0 h 111"/>
                    <a:gd name="T16" fmla="*/ 1 w 55"/>
                    <a:gd name="T17" fmla="*/ 0 h 111"/>
                    <a:gd name="T18" fmla="*/ 1 w 55"/>
                    <a:gd name="T19" fmla="*/ 0 h 111"/>
                    <a:gd name="T20" fmla="*/ 1 w 55"/>
                    <a:gd name="T21" fmla="*/ 0 h 111"/>
                    <a:gd name="T22" fmla="*/ 1 w 55"/>
                    <a:gd name="T23" fmla="*/ 0 h 111"/>
                    <a:gd name="T24" fmla="*/ 1 w 55"/>
                    <a:gd name="T25" fmla="*/ 0 h 111"/>
                    <a:gd name="T26" fmla="*/ 1 w 55"/>
                    <a:gd name="T27" fmla="*/ 0 h 111"/>
                    <a:gd name="T28" fmla="*/ 1 w 55"/>
                    <a:gd name="T29" fmla="*/ 0 h 111"/>
                    <a:gd name="T30" fmla="*/ 1 w 55"/>
                    <a:gd name="T31" fmla="*/ 0 h 111"/>
                    <a:gd name="T32" fmla="*/ 1 w 55"/>
                    <a:gd name="T33" fmla="*/ 0 h 111"/>
                    <a:gd name="T34" fmla="*/ 1 w 55"/>
                    <a:gd name="T35" fmla="*/ 0 h 111"/>
                    <a:gd name="T36" fmla="*/ 1 w 55"/>
                    <a:gd name="T37" fmla="*/ 0 h 111"/>
                    <a:gd name="T38" fmla="*/ 1 w 55"/>
                    <a:gd name="T39" fmla="*/ 0 h 111"/>
                    <a:gd name="T40" fmla="*/ 1 w 55"/>
                    <a:gd name="T41" fmla="*/ 0 h 111"/>
                    <a:gd name="T42" fmla="*/ 1 w 55"/>
                    <a:gd name="T43" fmla="*/ 0 h 111"/>
                    <a:gd name="T44" fmla="*/ 1 w 55"/>
                    <a:gd name="T45" fmla="*/ 0 h 111"/>
                    <a:gd name="T46" fmla="*/ 1 w 55"/>
                    <a:gd name="T47" fmla="*/ 0 h 111"/>
                    <a:gd name="T48" fmla="*/ 1 w 55"/>
                    <a:gd name="T49" fmla="*/ 0 h 111"/>
                    <a:gd name="T50" fmla="*/ 1 w 55"/>
                    <a:gd name="T51" fmla="*/ 0 h 111"/>
                    <a:gd name="T52" fmla="*/ 1 w 55"/>
                    <a:gd name="T53" fmla="*/ 0 h 111"/>
                    <a:gd name="T54" fmla="*/ 1 w 55"/>
                    <a:gd name="T55" fmla="*/ 0 h 111"/>
                    <a:gd name="T56" fmla="*/ 1 w 55"/>
                    <a:gd name="T57" fmla="*/ 0 h 111"/>
                    <a:gd name="T58" fmla="*/ 1 w 55"/>
                    <a:gd name="T59" fmla="*/ 0 h 111"/>
                    <a:gd name="T60" fmla="*/ 1 w 55"/>
                    <a:gd name="T61" fmla="*/ 0 h 111"/>
                    <a:gd name="T62" fmla="*/ 1 w 55"/>
                    <a:gd name="T63" fmla="*/ 0 h 111"/>
                    <a:gd name="T64" fmla="*/ 1 w 55"/>
                    <a:gd name="T65" fmla="*/ 0 h 111"/>
                    <a:gd name="T66" fmla="*/ 1 w 55"/>
                    <a:gd name="T67" fmla="*/ 0 h 111"/>
                    <a:gd name="T68" fmla="*/ 1 w 55"/>
                    <a:gd name="T69" fmla="*/ 0 h 111"/>
                    <a:gd name="T70" fmla="*/ 1 w 55"/>
                    <a:gd name="T71" fmla="*/ 0 h 111"/>
                    <a:gd name="T72" fmla="*/ 1 w 55"/>
                    <a:gd name="T73" fmla="*/ 0 h 111"/>
                    <a:gd name="T74" fmla="*/ 1 w 55"/>
                    <a:gd name="T75" fmla="*/ 0 h 111"/>
                    <a:gd name="T76" fmla="*/ 1 w 55"/>
                    <a:gd name="T77" fmla="*/ 0 h 111"/>
                    <a:gd name="T78" fmla="*/ 1 w 55"/>
                    <a:gd name="T79" fmla="*/ 0 h 111"/>
                    <a:gd name="T80" fmla="*/ 1 w 55"/>
                    <a:gd name="T81" fmla="*/ 0 h 111"/>
                    <a:gd name="T82" fmla="*/ 1 w 55"/>
                    <a:gd name="T83" fmla="*/ 0 h 111"/>
                    <a:gd name="T84" fmla="*/ 1 w 55"/>
                    <a:gd name="T85" fmla="*/ 0 h 111"/>
                    <a:gd name="T86" fmla="*/ 1 w 55"/>
                    <a:gd name="T87" fmla="*/ 0 h 111"/>
                    <a:gd name="T88" fmla="*/ 1 w 55"/>
                    <a:gd name="T89" fmla="*/ 0 h 111"/>
                    <a:gd name="T90" fmla="*/ 1 w 55"/>
                    <a:gd name="T91" fmla="*/ 0 h 111"/>
                    <a:gd name="T92" fmla="*/ 1 w 55"/>
                    <a:gd name="T93" fmla="*/ 0 h 111"/>
                    <a:gd name="T94" fmla="*/ 1 w 55"/>
                    <a:gd name="T95" fmla="*/ 0 h 111"/>
                    <a:gd name="T96" fmla="*/ 1 w 55"/>
                    <a:gd name="T97" fmla="*/ 0 h 111"/>
                    <a:gd name="T98" fmla="*/ 1 w 55"/>
                    <a:gd name="T99" fmla="*/ 0 h 111"/>
                    <a:gd name="T100" fmla="*/ 1 w 55"/>
                    <a:gd name="T101" fmla="*/ 0 h 111"/>
                    <a:gd name="T102" fmla="*/ 1 w 55"/>
                    <a:gd name="T103" fmla="*/ 0 h 111"/>
                    <a:gd name="T104" fmla="*/ 1 w 55"/>
                    <a:gd name="T105" fmla="*/ 0 h 111"/>
                    <a:gd name="T106" fmla="*/ 1 w 55"/>
                    <a:gd name="T107" fmla="*/ 0 h 111"/>
                    <a:gd name="T108" fmla="*/ 1 w 55"/>
                    <a:gd name="T109" fmla="*/ 0 h 111"/>
                    <a:gd name="T110" fmla="*/ 1 w 55"/>
                    <a:gd name="T111" fmla="*/ 0 h 111"/>
                    <a:gd name="T112" fmla="*/ 1 w 55"/>
                    <a:gd name="T113" fmla="*/ 0 h 111"/>
                    <a:gd name="T114" fmla="*/ 0 w 55"/>
                    <a:gd name="T115" fmla="*/ 0 h 111"/>
                    <a:gd name="T116" fmla="*/ 1 w 55"/>
                    <a:gd name="T117" fmla="*/ 0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111"/>
                    <a:gd name="T179" fmla="*/ 55 w 55"/>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111">
                      <a:moveTo>
                        <a:pt x="3" y="97"/>
                      </a:moveTo>
                      <a:lnTo>
                        <a:pt x="3" y="95"/>
                      </a:lnTo>
                      <a:lnTo>
                        <a:pt x="3" y="94"/>
                      </a:lnTo>
                      <a:lnTo>
                        <a:pt x="1" y="94"/>
                      </a:lnTo>
                      <a:lnTo>
                        <a:pt x="3" y="94"/>
                      </a:lnTo>
                      <a:lnTo>
                        <a:pt x="3" y="92"/>
                      </a:lnTo>
                      <a:lnTo>
                        <a:pt x="3" y="90"/>
                      </a:lnTo>
                      <a:lnTo>
                        <a:pt x="3" y="88"/>
                      </a:lnTo>
                      <a:lnTo>
                        <a:pt x="5" y="88"/>
                      </a:lnTo>
                      <a:lnTo>
                        <a:pt x="5" y="87"/>
                      </a:lnTo>
                      <a:lnTo>
                        <a:pt x="5" y="85"/>
                      </a:lnTo>
                      <a:lnTo>
                        <a:pt x="6" y="85"/>
                      </a:lnTo>
                      <a:lnTo>
                        <a:pt x="6" y="83"/>
                      </a:lnTo>
                      <a:lnTo>
                        <a:pt x="8" y="82"/>
                      </a:lnTo>
                      <a:lnTo>
                        <a:pt x="8" y="80"/>
                      </a:lnTo>
                      <a:lnTo>
                        <a:pt x="10" y="80"/>
                      </a:lnTo>
                      <a:lnTo>
                        <a:pt x="10" y="78"/>
                      </a:lnTo>
                      <a:lnTo>
                        <a:pt x="12" y="78"/>
                      </a:lnTo>
                      <a:lnTo>
                        <a:pt x="12" y="76"/>
                      </a:lnTo>
                      <a:lnTo>
                        <a:pt x="13" y="75"/>
                      </a:lnTo>
                      <a:lnTo>
                        <a:pt x="15" y="73"/>
                      </a:lnTo>
                      <a:lnTo>
                        <a:pt x="17" y="73"/>
                      </a:lnTo>
                      <a:lnTo>
                        <a:pt x="17" y="71"/>
                      </a:lnTo>
                      <a:lnTo>
                        <a:pt x="19" y="71"/>
                      </a:lnTo>
                      <a:lnTo>
                        <a:pt x="19" y="69"/>
                      </a:lnTo>
                      <a:lnTo>
                        <a:pt x="20" y="68"/>
                      </a:lnTo>
                      <a:lnTo>
                        <a:pt x="20" y="66"/>
                      </a:lnTo>
                      <a:lnTo>
                        <a:pt x="22" y="64"/>
                      </a:lnTo>
                      <a:lnTo>
                        <a:pt x="22" y="62"/>
                      </a:lnTo>
                      <a:lnTo>
                        <a:pt x="22" y="61"/>
                      </a:lnTo>
                      <a:lnTo>
                        <a:pt x="22" y="59"/>
                      </a:lnTo>
                      <a:lnTo>
                        <a:pt x="22" y="57"/>
                      </a:lnTo>
                      <a:lnTo>
                        <a:pt x="22" y="56"/>
                      </a:lnTo>
                      <a:lnTo>
                        <a:pt x="22" y="54"/>
                      </a:lnTo>
                      <a:lnTo>
                        <a:pt x="24" y="54"/>
                      </a:lnTo>
                      <a:lnTo>
                        <a:pt x="24" y="52"/>
                      </a:lnTo>
                      <a:lnTo>
                        <a:pt x="25" y="52"/>
                      </a:lnTo>
                      <a:lnTo>
                        <a:pt x="25" y="50"/>
                      </a:lnTo>
                      <a:lnTo>
                        <a:pt x="25" y="49"/>
                      </a:lnTo>
                      <a:lnTo>
                        <a:pt x="25" y="47"/>
                      </a:lnTo>
                      <a:lnTo>
                        <a:pt x="25" y="43"/>
                      </a:lnTo>
                      <a:lnTo>
                        <a:pt x="25" y="42"/>
                      </a:lnTo>
                      <a:lnTo>
                        <a:pt x="27" y="40"/>
                      </a:lnTo>
                      <a:lnTo>
                        <a:pt x="27" y="37"/>
                      </a:lnTo>
                      <a:lnTo>
                        <a:pt x="27" y="35"/>
                      </a:lnTo>
                      <a:lnTo>
                        <a:pt x="29" y="33"/>
                      </a:lnTo>
                      <a:lnTo>
                        <a:pt x="29" y="31"/>
                      </a:lnTo>
                      <a:lnTo>
                        <a:pt x="27" y="30"/>
                      </a:lnTo>
                      <a:lnTo>
                        <a:pt x="25" y="30"/>
                      </a:lnTo>
                      <a:lnTo>
                        <a:pt x="25" y="28"/>
                      </a:lnTo>
                      <a:lnTo>
                        <a:pt x="24" y="28"/>
                      </a:lnTo>
                      <a:lnTo>
                        <a:pt x="22" y="28"/>
                      </a:lnTo>
                      <a:lnTo>
                        <a:pt x="20" y="28"/>
                      </a:lnTo>
                      <a:lnTo>
                        <a:pt x="19" y="28"/>
                      </a:lnTo>
                      <a:lnTo>
                        <a:pt x="20" y="28"/>
                      </a:lnTo>
                      <a:lnTo>
                        <a:pt x="20" y="26"/>
                      </a:lnTo>
                      <a:lnTo>
                        <a:pt x="20" y="24"/>
                      </a:lnTo>
                      <a:lnTo>
                        <a:pt x="22" y="24"/>
                      </a:lnTo>
                      <a:lnTo>
                        <a:pt x="22" y="23"/>
                      </a:lnTo>
                      <a:lnTo>
                        <a:pt x="24" y="21"/>
                      </a:lnTo>
                      <a:lnTo>
                        <a:pt x="25" y="21"/>
                      </a:lnTo>
                      <a:lnTo>
                        <a:pt x="27" y="19"/>
                      </a:lnTo>
                      <a:lnTo>
                        <a:pt x="29" y="19"/>
                      </a:lnTo>
                      <a:lnTo>
                        <a:pt x="31" y="19"/>
                      </a:lnTo>
                      <a:lnTo>
                        <a:pt x="31" y="18"/>
                      </a:lnTo>
                      <a:lnTo>
                        <a:pt x="32" y="18"/>
                      </a:lnTo>
                      <a:lnTo>
                        <a:pt x="34" y="18"/>
                      </a:lnTo>
                      <a:lnTo>
                        <a:pt x="34" y="16"/>
                      </a:lnTo>
                      <a:lnTo>
                        <a:pt x="36" y="16"/>
                      </a:lnTo>
                      <a:lnTo>
                        <a:pt x="38" y="16"/>
                      </a:lnTo>
                      <a:lnTo>
                        <a:pt x="38" y="14"/>
                      </a:lnTo>
                      <a:lnTo>
                        <a:pt x="39" y="14"/>
                      </a:lnTo>
                      <a:lnTo>
                        <a:pt x="39" y="12"/>
                      </a:lnTo>
                      <a:lnTo>
                        <a:pt x="41" y="12"/>
                      </a:lnTo>
                      <a:lnTo>
                        <a:pt x="43" y="11"/>
                      </a:lnTo>
                      <a:lnTo>
                        <a:pt x="44" y="11"/>
                      </a:lnTo>
                      <a:lnTo>
                        <a:pt x="46" y="9"/>
                      </a:lnTo>
                      <a:lnTo>
                        <a:pt x="48" y="7"/>
                      </a:lnTo>
                      <a:lnTo>
                        <a:pt x="50" y="5"/>
                      </a:lnTo>
                      <a:lnTo>
                        <a:pt x="51" y="4"/>
                      </a:lnTo>
                      <a:lnTo>
                        <a:pt x="53" y="2"/>
                      </a:lnTo>
                      <a:lnTo>
                        <a:pt x="55" y="0"/>
                      </a:lnTo>
                      <a:lnTo>
                        <a:pt x="55" y="2"/>
                      </a:lnTo>
                      <a:lnTo>
                        <a:pt x="53" y="4"/>
                      </a:lnTo>
                      <a:lnTo>
                        <a:pt x="51" y="5"/>
                      </a:lnTo>
                      <a:lnTo>
                        <a:pt x="51" y="7"/>
                      </a:lnTo>
                      <a:lnTo>
                        <a:pt x="50" y="11"/>
                      </a:lnTo>
                      <a:lnTo>
                        <a:pt x="48" y="12"/>
                      </a:lnTo>
                      <a:lnTo>
                        <a:pt x="46" y="16"/>
                      </a:lnTo>
                      <a:lnTo>
                        <a:pt x="44" y="18"/>
                      </a:lnTo>
                      <a:lnTo>
                        <a:pt x="44" y="21"/>
                      </a:lnTo>
                      <a:lnTo>
                        <a:pt x="44" y="24"/>
                      </a:lnTo>
                      <a:lnTo>
                        <a:pt x="43" y="24"/>
                      </a:lnTo>
                      <a:lnTo>
                        <a:pt x="43" y="26"/>
                      </a:lnTo>
                      <a:lnTo>
                        <a:pt x="41" y="26"/>
                      </a:lnTo>
                      <a:lnTo>
                        <a:pt x="41" y="28"/>
                      </a:lnTo>
                      <a:lnTo>
                        <a:pt x="41" y="30"/>
                      </a:lnTo>
                      <a:lnTo>
                        <a:pt x="39" y="31"/>
                      </a:lnTo>
                      <a:lnTo>
                        <a:pt x="39" y="33"/>
                      </a:lnTo>
                      <a:lnTo>
                        <a:pt x="38" y="33"/>
                      </a:lnTo>
                      <a:lnTo>
                        <a:pt x="38" y="35"/>
                      </a:lnTo>
                      <a:lnTo>
                        <a:pt x="38" y="37"/>
                      </a:lnTo>
                      <a:lnTo>
                        <a:pt x="38" y="38"/>
                      </a:lnTo>
                      <a:lnTo>
                        <a:pt x="38" y="40"/>
                      </a:lnTo>
                      <a:lnTo>
                        <a:pt x="38" y="43"/>
                      </a:lnTo>
                      <a:lnTo>
                        <a:pt x="38" y="45"/>
                      </a:lnTo>
                      <a:lnTo>
                        <a:pt x="36" y="47"/>
                      </a:lnTo>
                      <a:lnTo>
                        <a:pt x="36" y="49"/>
                      </a:lnTo>
                      <a:lnTo>
                        <a:pt x="34" y="50"/>
                      </a:lnTo>
                      <a:lnTo>
                        <a:pt x="34" y="52"/>
                      </a:lnTo>
                      <a:lnTo>
                        <a:pt x="34" y="54"/>
                      </a:lnTo>
                      <a:lnTo>
                        <a:pt x="34" y="56"/>
                      </a:lnTo>
                      <a:lnTo>
                        <a:pt x="34" y="57"/>
                      </a:lnTo>
                      <a:lnTo>
                        <a:pt x="32" y="59"/>
                      </a:lnTo>
                      <a:lnTo>
                        <a:pt x="32" y="61"/>
                      </a:lnTo>
                      <a:lnTo>
                        <a:pt x="32" y="62"/>
                      </a:lnTo>
                      <a:lnTo>
                        <a:pt x="31" y="62"/>
                      </a:lnTo>
                      <a:lnTo>
                        <a:pt x="31" y="64"/>
                      </a:lnTo>
                      <a:lnTo>
                        <a:pt x="31" y="66"/>
                      </a:lnTo>
                      <a:lnTo>
                        <a:pt x="29" y="66"/>
                      </a:lnTo>
                      <a:lnTo>
                        <a:pt x="29" y="68"/>
                      </a:lnTo>
                      <a:lnTo>
                        <a:pt x="29" y="69"/>
                      </a:lnTo>
                      <a:lnTo>
                        <a:pt x="29" y="71"/>
                      </a:lnTo>
                      <a:lnTo>
                        <a:pt x="29" y="73"/>
                      </a:lnTo>
                      <a:lnTo>
                        <a:pt x="27" y="73"/>
                      </a:lnTo>
                      <a:lnTo>
                        <a:pt x="27" y="75"/>
                      </a:lnTo>
                      <a:lnTo>
                        <a:pt x="25" y="76"/>
                      </a:lnTo>
                      <a:lnTo>
                        <a:pt x="24" y="76"/>
                      </a:lnTo>
                      <a:lnTo>
                        <a:pt x="24" y="78"/>
                      </a:lnTo>
                      <a:lnTo>
                        <a:pt x="22" y="78"/>
                      </a:lnTo>
                      <a:lnTo>
                        <a:pt x="22" y="80"/>
                      </a:lnTo>
                      <a:lnTo>
                        <a:pt x="20" y="80"/>
                      </a:lnTo>
                      <a:lnTo>
                        <a:pt x="20" y="82"/>
                      </a:lnTo>
                      <a:lnTo>
                        <a:pt x="19" y="83"/>
                      </a:lnTo>
                      <a:lnTo>
                        <a:pt x="19" y="85"/>
                      </a:lnTo>
                      <a:lnTo>
                        <a:pt x="19" y="87"/>
                      </a:lnTo>
                      <a:lnTo>
                        <a:pt x="17" y="87"/>
                      </a:lnTo>
                      <a:lnTo>
                        <a:pt x="17" y="88"/>
                      </a:lnTo>
                      <a:lnTo>
                        <a:pt x="17" y="90"/>
                      </a:lnTo>
                      <a:lnTo>
                        <a:pt x="15" y="92"/>
                      </a:lnTo>
                      <a:lnTo>
                        <a:pt x="15" y="94"/>
                      </a:lnTo>
                      <a:lnTo>
                        <a:pt x="13" y="95"/>
                      </a:lnTo>
                      <a:lnTo>
                        <a:pt x="13" y="97"/>
                      </a:lnTo>
                      <a:lnTo>
                        <a:pt x="13" y="99"/>
                      </a:lnTo>
                      <a:lnTo>
                        <a:pt x="12" y="99"/>
                      </a:lnTo>
                      <a:lnTo>
                        <a:pt x="12" y="101"/>
                      </a:lnTo>
                      <a:lnTo>
                        <a:pt x="10" y="101"/>
                      </a:lnTo>
                      <a:lnTo>
                        <a:pt x="10" y="102"/>
                      </a:lnTo>
                      <a:lnTo>
                        <a:pt x="8" y="102"/>
                      </a:lnTo>
                      <a:lnTo>
                        <a:pt x="8" y="104"/>
                      </a:lnTo>
                      <a:lnTo>
                        <a:pt x="6" y="106"/>
                      </a:lnTo>
                      <a:lnTo>
                        <a:pt x="5" y="107"/>
                      </a:lnTo>
                      <a:lnTo>
                        <a:pt x="3" y="109"/>
                      </a:lnTo>
                      <a:lnTo>
                        <a:pt x="3" y="111"/>
                      </a:lnTo>
                      <a:lnTo>
                        <a:pt x="1" y="111"/>
                      </a:lnTo>
                      <a:lnTo>
                        <a:pt x="1" y="109"/>
                      </a:lnTo>
                      <a:lnTo>
                        <a:pt x="1" y="107"/>
                      </a:lnTo>
                      <a:lnTo>
                        <a:pt x="0" y="107"/>
                      </a:lnTo>
                      <a:lnTo>
                        <a:pt x="0" y="106"/>
                      </a:lnTo>
                      <a:lnTo>
                        <a:pt x="0" y="104"/>
                      </a:lnTo>
                      <a:lnTo>
                        <a:pt x="0" y="102"/>
                      </a:lnTo>
                      <a:lnTo>
                        <a:pt x="0" y="101"/>
                      </a:lnTo>
                      <a:lnTo>
                        <a:pt x="0" y="99"/>
                      </a:lnTo>
                      <a:lnTo>
                        <a:pt x="1" y="99"/>
                      </a:lnTo>
                      <a:lnTo>
                        <a:pt x="1" y="97"/>
                      </a:lnTo>
                      <a:lnTo>
                        <a:pt x="3" y="97"/>
                      </a:lnTo>
                    </a:path>
                  </a:pathLst>
                </a:custGeom>
                <a:noFill/>
                <a:ln w="3175">
                  <a:solidFill>
                    <a:srgbClr val="FF0098"/>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grpSp>
        </p:grpSp>
        <p:sp>
          <p:nvSpPr>
            <p:cNvPr id="61449" name="Text Box 120"/>
            <p:cNvSpPr txBox="1">
              <a:spLocks noChangeArrowheads="1"/>
            </p:cNvSpPr>
            <p:nvPr/>
          </p:nvSpPr>
          <p:spPr bwMode="auto">
            <a:xfrm rot="20698757">
              <a:off x="30" y="1176"/>
              <a:ext cx="1366" cy="5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latin typeface="Century Gothic" charset="0"/>
                </a:rPr>
                <a:t>Compressione </a:t>
              </a:r>
            </a:p>
            <a:p>
              <a:pPr algn="ctr"/>
              <a:r>
                <a:rPr lang="en-US">
                  <a:solidFill>
                    <a:srgbClr val="000000"/>
                  </a:solidFill>
                  <a:latin typeface="Century Gothic" charset="0"/>
                </a:rPr>
                <a:t>diretta</a:t>
              </a:r>
            </a:p>
          </p:txBody>
        </p:sp>
        <p:sp>
          <p:nvSpPr>
            <p:cNvPr id="61450" name="Text Box 15"/>
            <p:cNvSpPr txBox="1">
              <a:spLocks noChangeArrowheads="1"/>
            </p:cNvSpPr>
            <p:nvPr/>
          </p:nvSpPr>
          <p:spPr bwMode="auto">
            <a:xfrm rot="20334014">
              <a:off x="4113" y="3771"/>
              <a:ext cx="1312" cy="5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latin typeface="Century Gothic" charset="0"/>
                </a:rPr>
                <a:t>Immobilizzare</a:t>
              </a:r>
            </a:p>
            <a:p>
              <a:pPr algn="ctr"/>
              <a:r>
                <a:rPr lang="en-US">
                  <a:solidFill>
                    <a:srgbClr val="000000"/>
                  </a:solidFill>
                  <a:latin typeface="Century Gothic" charset="0"/>
                </a:rPr>
                <a:t>le fratture</a:t>
              </a:r>
            </a:p>
          </p:txBody>
        </p:sp>
        <p:grpSp>
          <p:nvGrpSpPr>
            <p:cNvPr id="6" name="Group 233"/>
            <p:cNvGrpSpPr>
              <a:grpSpLocks/>
            </p:cNvGrpSpPr>
            <p:nvPr/>
          </p:nvGrpSpPr>
          <p:grpSpPr bwMode="auto">
            <a:xfrm>
              <a:off x="3507" y="2766"/>
              <a:ext cx="1797" cy="1232"/>
              <a:chOff x="935" y="870"/>
              <a:chExt cx="3743" cy="2563"/>
            </a:xfrm>
          </p:grpSpPr>
          <p:sp>
            <p:nvSpPr>
              <p:cNvPr id="124951" name="Freeform 123"/>
              <p:cNvSpPr>
                <a:spLocks/>
              </p:cNvSpPr>
              <p:nvPr/>
            </p:nvSpPr>
            <p:spPr bwMode="auto">
              <a:xfrm>
                <a:off x="4104" y="2476"/>
                <a:ext cx="276" cy="64"/>
              </a:xfrm>
              <a:custGeom>
                <a:avLst/>
                <a:gdLst>
                  <a:gd name="T0" fmla="*/ 0 w 552"/>
                  <a:gd name="T1" fmla="*/ 1 h 128"/>
                  <a:gd name="T2" fmla="*/ 1 w 552"/>
                  <a:gd name="T3" fmla="*/ 1 h 128"/>
                  <a:gd name="T4" fmla="*/ 1 w 552"/>
                  <a:gd name="T5" fmla="*/ 1 h 128"/>
                  <a:gd name="T6" fmla="*/ 1 w 552"/>
                  <a:gd name="T7" fmla="*/ 1 h 128"/>
                  <a:gd name="T8" fmla="*/ 1 w 552"/>
                  <a:gd name="T9" fmla="*/ 1 h 128"/>
                  <a:gd name="T10" fmla="*/ 1 w 552"/>
                  <a:gd name="T11" fmla="*/ 1 h 128"/>
                  <a:gd name="T12" fmla="*/ 1 w 552"/>
                  <a:gd name="T13" fmla="*/ 1 h 128"/>
                  <a:gd name="T14" fmla="*/ 1 w 552"/>
                  <a:gd name="T15" fmla="*/ 1 h 128"/>
                  <a:gd name="T16" fmla="*/ 1 w 552"/>
                  <a:gd name="T17" fmla="*/ 1 h 128"/>
                  <a:gd name="T18" fmla="*/ 1 w 552"/>
                  <a:gd name="T19" fmla="*/ 1 h 128"/>
                  <a:gd name="T20" fmla="*/ 1 w 552"/>
                  <a:gd name="T21" fmla="*/ 1 h 128"/>
                  <a:gd name="T22" fmla="*/ 1 w 552"/>
                  <a:gd name="T23" fmla="*/ 1 h 128"/>
                  <a:gd name="T24" fmla="*/ 1 w 552"/>
                  <a:gd name="T25" fmla="*/ 1 h 128"/>
                  <a:gd name="T26" fmla="*/ 1 w 552"/>
                  <a:gd name="T27" fmla="*/ 0 h 128"/>
                  <a:gd name="T28" fmla="*/ 1 w 552"/>
                  <a:gd name="T29" fmla="*/ 0 h 128"/>
                  <a:gd name="T30" fmla="*/ 1 w 552"/>
                  <a:gd name="T31" fmla="*/ 0 h 128"/>
                  <a:gd name="T32" fmla="*/ 1 w 552"/>
                  <a:gd name="T33" fmla="*/ 0 h 128"/>
                  <a:gd name="T34" fmla="*/ 1 w 552"/>
                  <a:gd name="T35" fmla="*/ 1 h 128"/>
                  <a:gd name="T36" fmla="*/ 1 w 552"/>
                  <a:gd name="T37" fmla="*/ 1 h 128"/>
                  <a:gd name="T38" fmla="*/ 1 w 552"/>
                  <a:gd name="T39" fmla="*/ 1 h 128"/>
                  <a:gd name="T40" fmla="*/ 1 w 552"/>
                  <a:gd name="T41" fmla="*/ 1 h 128"/>
                  <a:gd name="T42" fmla="*/ 1 w 552"/>
                  <a:gd name="T43" fmla="*/ 1 h 128"/>
                  <a:gd name="T44" fmla="*/ 1 w 552"/>
                  <a:gd name="T45" fmla="*/ 1 h 128"/>
                  <a:gd name="T46" fmla="*/ 1 w 552"/>
                  <a:gd name="T47" fmla="*/ 1 h 128"/>
                  <a:gd name="T48" fmla="*/ 0 w 552"/>
                  <a:gd name="T49" fmla="*/ 1 h 128"/>
                  <a:gd name="T50" fmla="*/ 0 w 552"/>
                  <a:gd name="T51" fmla="*/ 1 h 1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2"/>
                  <a:gd name="T79" fmla="*/ 0 h 128"/>
                  <a:gd name="T80" fmla="*/ 552 w 552"/>
                  <a:gd name="T81" fmla="*/ 128 h 1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2" h="128">
                    <a:moveTo>
                      <a:pt x="0" y="30"/>
                    </a:moveTo>
                    <a:lnTo>
                      <a:pt x="1" y="37"/>
                    </a:lnTo>
                    <a:lnTo>
                      <a:pt x="1" y="42"/>
                    </a:lnTo>
                    <a:lnTo>
                      <a:pt x="3" y="46"/>
                    </a:lnTo>
                    <a:lnTo>
                      <a:pt x="6" y="48"/>
                    </a:lnTo>
                    <a:lnTo>
                      <a:pt x="8" y="50"/>
                    </a:lnTo>
                    <a:lnTo>
                      <a:pt x="9" y="51"/>
                    </a:lnTo>
                    <a:lnTo>
                      <a:pt x="12" y="53"/>
                    </a:lnTo>
                    <a:lnTo>
                      <a:pt x="14" y="53"/>
                    </a:lnTo>
                    <a:lnTo>
                      <a:pt x="552" y="128"/>
                    </a:lnTo>
                    <a:lnTo>
                      <a:pt x="552" y="72"/>
                    </a:lnTo>
                    <a:lnTo>
                      <a:pt x="14" y="0"/>
                    </a:lnTo>
                    <a:lnTo>
                      <a:pt x="12" y="2"/>
                    </a:lnTo>
                    <a:lnTo>
                      <a:pt x="9" y="2"/>
                    </a:lnTo>
                    <a:lnTo>
                      <a:pt x="8" y="5"/>
                    </a:lnTo>
                    <a:lnTo>
                      <a:pt x="6" y="8"/>
                    </a:lnTo>
                    <a:lnTo>
                      <a:pt x="3" y="11"/>
                    </a:lnTo>
                    <a:lnTo>
                      <a:pt x="1" y="16"/>
                    </a:lnTo>
                    <a:lnTo>
                      <a:pt x="1" y="22"/>
                    </a:lnTo>
                    <a:lnTo>
                      <a:pt x="0" y="30"/>
                    </a:lnTo>
                    <a:close/>
                  </a:path>
                </a:pathLst>
              </a:custGeom>
              <a:solidFill>
                <a:srgbClr val="D8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52" name="Freeform 124"/>
              <p:cNvSpPr>
                <a:spLocks/>
              </p:cNvSpPr>
              <p:nvPr/>
            </p:nvSpPr>
            <p:spPr bwMode="auto">
              <a:xfrm>
                <a:off x="4104" y="2476"/>
                <a:ext cx="276" cy="64"/>
              </a:xfrm>
              <a:custGeom>
                <a:avLst/>
                <a:gdLst>
                  <a:gd name="T0" fmla="*/ 0 w 552"/>
                  <a:gd name="T1" fmla="*/ 1 h 128"/>
                  <a:gd name="T2" fmla="*/ 1 w 552"/>
                  <a:gd name="T3" fmla="*/ 1 h 128"/>
                  <a:gd name="T4" fmla="*/ 1 w 552"/>
                  <a:gd name="T5" fmla="*/ 1 h 128"/>
                  <a:gd name="T6" fmla="*/ 1 w 552"/>
                  <a:gd name="T7" fmla="*/ 1 h 128"/>
                  <a:gd name="T8" fmla="*/ 1 w 552"/>
                  <a:gd name="T9" fmla="*/ 1 h 128"/>
                  <a:gd name="T10" fmla="*/ 1 w 552"/>
                  <a:gd name="T11" fmla="*/ 1 h 128"/>
                  <a:gd name="T12" fmla="*/ 1 w 552"/>
                  <a:gd name="T13" fmla="*/ 1 h 128"/>
                  <a:gd name="T14" fmla="*/ 1 w 552"/>
                  <a:gd name="T15" fmla="*/ 1 h 128"/>
                  <a:gd name="T16" fmla="*/ 1 w 552"/>
                  <a:gd name="T17" fmla="*/ 1 h 128"/>
                  <a:gd name="T18" fmla="*/ 1 w 552"/>
                  <a:gd name="T19" fmla="*/ 1 h 128"/>
                  <a:gd name="T20" fmla="*/ 1 w 552"/>
                  <a:gd name="T21" fmla="*/ 1 h 128"/>
                  <a:gd name="T22" fmla="*/ 1 w 552"/>
                  <a:gd name="T23" fmla="*/ 1 h 128"/>
                  <a:gd name="T24" fmla="*/ 1 w 552"/>
                  <a:gd name="T25" fmla="*/ 1 h 128"/>
                  <a:gd name="T26" fmla="*/ 1 w 552"/>
                  <a:gd name="T27" fmla="*/ 0 h 128"/>
                  <a:gd name="T28" fmla="*/ 1 w 552"/>
                  <a:gd name="T29" fmla="*/ 0 h 128"/>
                  <a:gd name="T30" fmla="*/ 1 w 552"/>
                  <a:gd name="T31" fmla="*/ 0 h 128"/>
                  <a:gd name="T32" fmla="*/ 1 w 552"/>
                  <a:gd name="T33" fmla="*/ 0 h 128"/>
                  <a:gd name="T34" fmla="*/ 1 w 552"/>
                  <a:gd name="T35" fmla="*/ 1 h 128"/>
                  <a:gd name="T36" fmla="*/ 1 w 552"/>
                  <a:gd name="T37" fmla="*/ 1 h 128"/>
                  <a:gd name="T38" fmla="*/ 1 w 552"/>
                  <a:gd name="T39" fmla="*/ 1 h 128"/>
                  <a:gd name="T40" fmla="*/ 1 w 552"/>
                  <a:gd name="T41" fmla="*/ 1 h 128"/>
                  <a:gd name="T42" fmla="*/ 1 w 552"/>
                  <a:gd name="T43" fmla="*/ 1 h 128"/>
                  <a:gd name="T44" fmla="*/ 1 w 552"/>
                  <a:gd name="T45" fmla="*/ 1 h 128"/>
                  <a:gd name="T46" fmla="*/ 1 w 552"/>
                  <a:gd name="T47" fmla="*/ 1 h 128"/>
                  <a:gd name="T48" fmla="*/ 0 w 552"/>
                  <a:gd name="T49" fmla="*/ 1 h 128"/>
                  <a:gd name="T50" fmla="*/ 0 w 552"/>
                  <a:gd name="T51" fmla="*/ 1 h 1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2"/>
                  <a:gd name="T79" fmla="*/ 0 h 128"/>
                  <a:gd name="T80" fmla="*/ 552 w 552"/>
                  <a:gd name="T81" fmla="*/ 128 h 1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2" h="128">
                    <a:moveTo>
                      <a:pt x="0" y="30"/>
                    </a:moveTo>
                    <a:lnTo>
                      <a:pt x="1" y="37"/>
                    </a:lnTo>
                    <a:lnTo>
                      <a:pt x="1" y="42"/>
                    </a:lnTo>
                    <a:lnTo>
                      <a:pt x="3" y="46"/>
                    </a:lnTo>
                    <a:lnTo>
                      <a:pt x="6" y="48"/>
                    </a:lnTo>
                    <a:lnTo>
                      <a:pt x="8" y="50"/>
                    </a:lnTo>
                    <a:lnTo>
                      <a:pt x="9" y="51"/>
                    </a:lnTo>
                    <a:lnTo>
                      <a:pt x="12" y="53"/>
                    </a:lnTo>
                    <a:lnTo>
                      <a:pt x="14" y="53"/>
                    </a:lnTo>
                    <a:lnTo>
                      <a:pt x="552" y="128"/>
                    </a:lnTo>
                    <a:lnTo>
                      <a:pt x="552" y="72"/>
                    </a:lnTo>
                    <a:lnTo>
                      <a:pt x="14" y="0"/>
                    </a:lnTo>
                    <a:lnTo>
                      <a:pt x="12" y="2"/>
                    </a:lnTo>
                    <a:lnTo>
                      <a:pt x="9" y="2"/>
                    </a:lnTo>
                    <a:lnTo>
                      <a:pt x="8" y="5"/>
                    </a:lnTo>
                    <a:lnTo>
                      <a:pt x="6" y="8"/>
                    </a:lnTo>
                    <a:lnTo>
                      <a:pt x="3" y="11"/>
                    </a:lnTo>
                    <a:lnTo>
                      <a:pt x="1" y="16"/>
                    </a:lnTo>
                    <a:lnTo>
                      <a:pt x="1" y="22"/>
                    </a:lnTo>
                    <a:lnTo>
                      <a:pt x="0" y="3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53" name="Freeform 125"/>
              <p:cNvSpPr>
                <a:spLocks/>
              </p:cNvSpPr>
              <p:nvPr/>
            </p:nvSpPr>
            <p:spPr bwMode="auto">
              <a:xfrm>
                <a:off x="4547" y="2484"/>
                <a:ext cx="131" cy="146"/>
              </a:xfrm>
              <a:custGeom>
                <a:avLst/>
                <a:gdLst>
                  <a:gd name="T0" fmla="*/ 0 w 261"/>
                  <a:gd name="T1" fmla="*/ 1 h 291"/>
                  <a:gd name="T2" fmla="*/ 1 w 261"/>
                  <a:gd name="T3" fmla="*/ 0 h 291"/>
                  <a:gd name="T4" fmla="*/ 1 w 261"/>
                  <a:gd name="T5" fmla="*/ 0 h 291"/>
                  <a:gd name="T6" fmla="*/ 1 w 261"/>
                  <a:gd name="T7" fmla="*/ 0 h 291"/>
                  <a:gd name="T8" fmla="*/ 1 w 261"/>
                  <a:gd name="T9" fmla="*/ 0 h 291"/>
                  <a:gd name="T10" fmla="*/ 1 w 261"/>
                  <a:gd name="T11" fmla="*/ 1 h 291"/>
                  <a:gd name="T12" fmla="*/ 1 w 261"/>
                  <a:gd name="T13" fmla="*/ 1 h 291"/>
                  <a:gd name="T14" fmla="*/ 1 w 261"/>
                  <a:gd name="T15" fmla="*/ 1 h 291"/>
                  <a:gd name="T16" fmla="*/ 1 w 261"/>
                  <a:gd name="T17" fmla="*/ 1 h 291"/>
                  <a:gd name="T18" fmla="*/ 1 w 261"/>
                  <a:gd name="T19" fmla="*/ 1 h 291"/>
                  <a:gd name="T20" fmla="*/ 1 w 261"/>
                  <a:gd name="T21" fmla="*/ 1 h 291"/>
                  <a:gd name="T22" fmla="*/ 1 w 261"/>
                  <a:gd name="T23" fmla="*/ 1 h 291"/>
                  <a:gd name="T24" fmla="*/ 1 w 261"/>
                  <a:gd name="T25" fmla="*/ 1 h 291"/>
                  <a:gd name="T26" fmla="*/ 1 w 261"/>
                  <a:gd name="T27" fmla="*/ 1 h 291"/>
                  <a:gd name="T28" fmla="*/ 1 w 261"/>
                  <a:gd name="T29" fmla="*/ 1 h 291"/>
                  <a:gd name="T30" fmla="*/ 1 w 261"/>
                  <a:gd name="T31" fmla="*/ 1 h 291"/>
                  <a:gd name="T32" fmla="*/ 1 w 261"/>
                  <a:gd name="T33" fmla="*/ 1 h 291"/>
                  <a:gd name="T34" fmla="*/ 1 w 261"/>
                  <a:gd name="T35" fmla="*/ 1 h 291"/>
                  <a:gd name="T36" fmla="*/ 1 w 261"/>
                  <a:gd name="T37" fmla="*/ 1 h 291"/>
                  <a:gd name="T38" fmla="*/ 1 w 261"/>
                  <a:gd name="T39" fmla="*/ 1 h 291"/>
                  <a:gd name="T40" fmla="*/ 1 w 261"/>
                  <a:gd name="T41" fmla="*/ 1 h 291"/>
                  <a:gd name="T42" fmla="*/ 1 w 261"/>
                  <a:gd name="T43" fmla="*/ 1 h 291"/>
                  <a:gd name="T44" fmla="*/ 1 w 261"/>
                  <a:gd name="T45" fmla="*/ 1 h 291"/>
                  <a:gd name="T46" fmla="*/ 1 w 261"/>
                  <a:gd name="T47" fmla="*/ 1 h 291"/>
                  <a:gd name="T48" fmla="*/ 1 w 261"/>
                  <a:gd name="T49" fmla="*/ 1 h 291"/>
                  <a:gd name="T50" fmla="*/ 1 w 261"/>
                  <a:gd name="T51" fmla="*/ 1 h 291"/>
                  <a:gd name="T52" fmla="*/ 1 w 261"/>
                  <a:gd name="T53" fmla="*/ 1 h 291"/>
                  <a:gd name="T54" fmla="*/ 1 w 261"/>
                  <a:gd name="T55" fmla="*/ 1 h 291"/>
                  <a:gd name="T56" fmla="*/ 1 w 261"/>
                  <a:gd name="T57" fmla="*/ 1 h 291"/>
                  <a:gd name="T58" fmla="*/ 1 w 261"/>
                  <a:gd name="T59" fmla="*/ 1 h 291"/>
                  <a:gd name="T60" fmla="*/ 1 w 261"/>
                  <a:gd name="T61" fmla="*/ 1 h 291"/>
                  <a:gd name="T62" fmla="*/ 1 w 261"/>
                  <a:gd name="T63" fmla="*/ 1 h 291"/>
                  <a:gd name="T64" fmla="*/ 1 w 261"/>
                  <a:gd name="T65" fmla="*/ 1 h 291"/>
                  <a:gd name="T66" fmla="*/ 1 w 261"/>
                  <a:gd name="T67" fmla="*/ 1 h 291"/>
                  <a:gd name="T68" fmla="*/ 1 w 261"/>
                  <a:gd name="T69" fmla="*/ 1 h 291"/>
                  <a:gd name="T70" fmla="*/ 0 w 261"/>
                  <a:gd name="T71" fmla="*/ 1 h 291"/>
                  <a:gd name="T72" fmla="*/ 0 w 261"/>
                  <a:gd name="T73" fmla="*/ 1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91"/>
                  <a:gd name="T113" fmla="*/ 261 w 261"/>
                  <a:gd name="T114" fmla="*/ 291 h 2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91">
                    <a:moveTo>
                      <a:pt x="0" y="45"/>
                    </a:moveTo>
                    <a:lnTo>
                      <a:pt x="103" y="0"/>
                    </a:lnTo>
                    <a:lnTo>
                      <a:pt x="106" y="0"/>
                    </a:lnTo>
                    <a:lnTo>
                      <a:pt x="115" y="0"/>
                    </a:lnTo>
                    <a:lnTo>
                      <a:pt x="130" y="2"/>
                    </a:lnTo>
                    <a:lnTo>
                      <a:pt x="147" y="5"/>
                    </a:lnTo>
                    <a:lnTo>
                      <a:pt x="167" y="10"/>
                    </a:lnTo>
                    <a:lnTo>
                      <a:pt x="188" y="16"/>
                    </a:lnTo>
                    <a:lnTo>
                      <a:pt x="207" y="24"/>
                    </a:lnTo>
                    <a:lnTo>
                      <a:pt x="226" y="37"/>
                    </a:lnTo>
                    <a:lnTo>
                      <a:pt x="239" y="51"/>
                    </a:lnTo>
                    <a:lnTo>
                      <a:pt x="248" y="69"/>
                    </a:lnTo>
                    <a:lnTo>
                      <a:pt x="255" y="90"/>
                    </a:lnTo>
                    <a:lnTo>
                      <a:pt x="258" y="109"/>
                    </a:lnTo>
                    <a:lnTo>
                      <a:pt x="261" y="128"/>
                    </a:lnTo>
                    <a:lnTo>
                      <a:pt x="261" y="146"/>
                    </a:lnTo>
                    <a:lnTo>
                      <a:pt x="260" y="162"/>
                    </a:lnTo>
                    <a:lnTo>
                      <a:pt x="256" y="178"/>
                    </a:lnTo>
                    <a:lnTo>
                      <a:pt x="253" y="190"/>
                    </a:lnTo>
                    <a:lnTo>
                      <a:pt x="247" y="203"/>
                    </a:lnTo>
                    <a:lnTo>
                      <a:pt x="242" y="213"/>
                    </a:lnTo>
                    <a:lnTo>
                      <a:pt x="234" y="221"/>
                    </a:lnTo>
                    <a:lnTo>
                      <a:pt x="226" y="229"/>
                    </a:lnTo>
                    <a:lnTo>
                      <a:pt x="215" y="237"/>
                    </a:lnTo>
                    <a:lnTo>
                      <a:pt x="204" y="246"/>
                    </a:lnTo>
                    <a:lnTo>
                      <a:pt x="192" y="256"/>
                    </a:lnTo>
                    <a:lnTo>
                      <a:pt x="181" y="264"/>
                    </a:lnTo>
                    <a:lnTo>
                      <a:pt x="170" y="272"/>
                    </a:lnTo>
                    <a:lnTo>
                      <a:pt x="160" y="280"/>
                    </a:lnTo>
                    <a:lnTo>
                      <a:pt x="154" y="286"/>
                    </a:lnTo>
                    <a:lnTo>
                      <a:pt x="149" y="290"/>
                    </a:lnTo>
                    <a:lnTo>
                      <a:pt x="147" y="291"/>
                    </a:lnTo>
                    <a:lnTo>
                      <a:pt x="0" y="45"/>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54" name="Freeform 126"/>
              <p:cNvSpPr>
                <a:spLocks/>
              </p:cNvSpPr>
              <p:nvPr/>
            </p:nvSpPr>
            <p:spPr bwMode="auto">
              <a:xfrm>
                <a:off x="4547" y="2484"/>
                <a:ext cx="131" cy="146"/>
              </a:xfrm>
              <a:custGeom>
                <a:avLst/>
                <a:gdLst>
                  <a:gd name="T0" fmla="*/ 0 w 261"/>
                  <a:gd name="T1" fmla="*/ 1 h 291"/>
                  <a:gd name="T2" fmla="*/ 1 w 261"/>
                  <a:gd name="T3" fmla="*/ 0 h 291"/>
                  <a:gd name="T4" fmla="*/ 1 w 261"/>
                  <a:gd name="T5" fmla="*/ 0 h 291"/>
                  <a:gd name="T6" fmla="*/ 1 w 261"/>
                  <a:gd name="T7" fmla="*/ 0 h 291"/>
                  <a:gd name="T8" fmla="*/ 1 w 261"/>
                  <a:gd name="T9" fmla="*/ 0 h 291"/>
                  <a:gd name="T10" fmla="*/ 1 w 261"/>
                  <a:gd name="T11" fmla="*/ 1 h 291"/>
                  <a:gd name="T12" fmla="*/ 1 w 261"/>
                  <a:gd name="T13" fmla="*/ 1 h 291"/>
                  <a:gd name="T14" fmla="*/ 1 w 261"/>
                  <a:gd name="T15" fmla="*/ 1 h 291"/>
                  <a:gd name="T16" fmla="*/ 1 w 261"/>
                  <a:gd name="T17" fmla="*/ 1 h 291"/>
                  <a:gd name="T18" fmla="*/ 1 w 261"/>
                  <a:gd name="T19" fmla="*/ 1 h 291"/>
                  <a:gd name="T20" fmla="*/ 1 w 261"/>
                  <a:gd name="T21" fmla="*/ 1 h 291"/>
                  <a:gd name="T22" fmla="*/ 1 w 261"/>
                  <a:gd name="T23" fmla="*/ 1 h 291"/>
                  <a:gd name="T24" fmla="*/ 1 w 261"/>
                  <a:gd name="T25" fmla="*/ 1 h 291"/>
                  <a:gd name="T26" fmla="*/ 1 w 261"/>
                  <a:gd name="T27" fmla="*/ 1 h 291"/>
                  <a:gd name="T28" fmla="*/ 1 w 261"/>
                  <a:gd name="T29" fmla="*/ 1 h 291"/>
                  <a:gd name="T30" fmla="*/ 1 w 261"/>
                  <a:gd name="T31" fmla="*/ 1 h 291"/>
                  <a:gd name="T32" fmla="*/ 1 w 261"/>
                  <a:gd name="T33" fmla="*/ 1 h 291"/>
                  <a:gd name="T34" fmla="*/ 1 w 261"/>
                  <a:gd name="T35" fmla="*/ 1 h 291"/>
                  <a:gd name="T36" fmla="*/ 1 w 261"/>
                  <a:gd name="T37" fmla="*/ 1 h 291"/>
                  <a:gd name="T38" fmla="*/ 1 w 261"/>
                  <a:gd name="T39" fmla="*/ 1 h 291"/>
                  <a:gd name="T40" fmla="*/ 1 w 261"/>
                  <a:gd name="T41" fmla="*/ 1 h 291"/>
                  <a:gd name="T42" fmla="*/ 1 w 261"/>
                  <a:gd name="T43" fmla="*/ 1 h 291"/>
                  <a:gd name="T44" fmla="*/ 1 w 261"/>
                  <a:gd name="T45" fmla="*/ 1 h 291"/>
                  <a:gd name="T46" fmla="*/ 1 w 261"/>
                  <a:gd name="T47" fmla="*/ 1 h 291"/>
                  <a:gd name="T48" fmla="*/ 1 w 261"/>
                  <a:gd name="T49" fmla="*/ 1 h 291"/>
                  <a:gd name="T50" fmla="*/ 1 w 261"/>
                  <a:gd name="T51" fmla="*/ 1 h 291"/>
                  <a:gd name="T52" fmla="*/ 1 w 261"/>
                  <a:gd name="T53" fmla="*/ 1 h 291"/>
                  <a:gd name="T54" fmla="*/ 1 w 261"/>
                  <a:gd name="T55" fmla="*/ 1 h 291"/>
                  <a:gd name="T56" fmla="*/ 1 w 261"/>
                  <a:gd name="T57" fmla="*/ 1 h 291"/>
                  <a:gd name="T58" fmla="*/ 1 w 261"/>
                  <a:gd name="T59" fmla="*/ 1 h 291"/>
                  <a:gd name="T60" fmla="*/ 1 w 261"/>
                  <a:gd name="T61" fmla="*/ 1 h 291"/>
                  <a:gd name="T62" fmla="*/ 1 w 261"/>
                  <a:gd name="T63" fmla="*/ 1 h 291"/>
                  <a:gd name="T64" fmla="*/ 1 w 261"/>
                  <a:gd name="T65" fmla="*/ 1 h 291"/>
                  <a:gd name="T66" fmla="*/ 1 w 261"/>
                  <a:gd name="T67" fmla="*/ 1 h 291"/>
                  <a:gd name="T68" fmla="*/ 1 w 261"/>
                  <a:gd name="T69" fmla="*/ 1 h 291"/>
                  <a:gd name="T70" fmla="*/ 0 w 261"/>
                  <a:gd name="T71" fmla="*/ 1 h 291"/>
                  <a:gd name="T72" fmla="*/ 0 w 261"/>
                  <a:gd name="T73" fmla="*/ 1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91"/>
                  <a:gd name="T113" fmla="*/ 261 w 261"/>
                  <a:gd name="T114" fmla="*/ 291 h 2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91">
                    <a:moveTo>
                      <a:pt x="0" y="45"/>
                    </a:moveTo>
                    <a:lnTo>
                      <a:pt x="103" y="0"/>
                    </a:lnTo>
                    <a:lnTo>
                      <a:pt x="106" y="0"/>
                    </a:lnTo>
                    <a:lnTo>
                      <a:pt x="115" y="0"/>
                    </a:lnTo>
                    <a:lnTo>
                      <a:pt x="130" y="2"/>
                    </a:lnTo>
                    <a:lnTo>
                      <a:pt x="147" y="5"/>
                    </a:lnTo>
                    <a:lnTo>
                      <a:pt x="167" y="10"/>
                    </a:lnTo>
                    <a:lnTo>
                      <a:pt x="188" y="16"/>
                    </a:lnTo>
                    <a:lnTo>
                      <a:pt x="207" y="24"/>
                    </a:lnTo>
                    <a:lnTo>
                      <a:pt x="226" y="37"/>
                    </a:lnTo>
                    <a:lnTo>
                      <a:pt x="239" y="51"/>
                    </a:lnTo>
                    <a:lnTo>
                      <a:pt x="248" y="69"/>
                    </a:lnTo>
                    <a:lnTo>
                      <a:pt x="255" y="90"/>
                    </a:lnTo>
                    <a:lnTo>
                      <a:pt x="258" y="109"/>
                    </a:lnTo>
                    <a:lnTo>
                      <a:pt x="261" y="128"/>
                    </a:lnTo>
                    <a:lnTo>
                      <a:pt x="261" y="146"/>
                    </a:lnTo>
                    <a:lnTo>
                      <a:pt x="260" y="162"/>
                    </a:lnTo>
                    <a:lnTo>
                      <a:pt x="256" y="178"/>
                    </a:lnTo>
                    <a:lnTo>
                      <a:pt x="253" y="190"/>
                    </a:lnTo>
                    <a:lnTo>
                      <a:pt x="247" y="203"/>
                    </a:lnTo>
                    <a:lnTo>
                      <a:pt x="242" y="213"/>
                    </a:lnTo>
                    <a:lnTo>
                      <a:pt x="234" y="221"/>
                    </a:lnTo>
                    <a:lnTo>
                      <a:pt x="226" y="229"/>
                    </a:lnTo>
                    <a:lnTo>
                      <a:pt x="215" y="237"/>
                    </a:lnTo>
                    <a:lnTo>
                      <a:pt x="204" y="246"/>
                    </a:lnTo>
                    <a:lnTo>
                      <a:pt x="192" y="256"/>
                    </a:lnTo>
                    <a:lnTo>
                      <a:pt x="181" y="264"/>
                    </a:lnTo>
                    <a:lnTo>
                      <a:pt x="170" y="272"/>
                    </a:lnTo>
                    <a:lnTo>
                      <a:pt x="160" y="280"/>
                    </a:lnTo>
                    <a:lnTo>
                      <a:pt x="154" y="286"/>
                    </a:lnTo>
                    <a:lnTo>
                      <a:pt x="149" y="290"/>
                    </a:lnTo>
                    <a:lnTo>
                      <a:pt x="147" y="291"/>
                    </a:lnTo>
                    <a:lnTo>
                      <a:pt x="0" y="45"/>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55" name="Freeform 127"/>
              <p:cNvSpPr>
                <a:spLocks/>
              </p:cNvSpPr>
              <p:nvPr/>
            </p:nvSpPr>
            <p:spPr bwMode="auto">
              <a:xfrm>
                <a:off x="4360" y="2486"/>
                <a:ext cx="286" cy="208"/>
              </a:xfrm>
              <a:custGeom>
                <a:avLst/>
                <a:gdLst>
                  <a:gd name="T0" fmla="*/ 0 w 573"/>
                  <a:gd name="T1" fmla="*/ 0 h 418"/>
                  <a:gd name="T2" fmla="*/ 0 w 573"/>
                  <a:gd name="T3" fmla="*/ 0 h 418"/>
                  <a:gd name="T4" fmla="*/ 0 w 573"/>
                  <a:gd name="T5" fmla="*/ 0 h 418"/>
                  <a:gd name="T6" fmla="*/ 0 w 573"/>
                  <a:gd name="T7" fmla="*/ 0 h 418"/>
                  <a:gd name="T8" fmla="*/ 0 w 573"/>
                  <a:gd name="T9" fmla="*/ 0 h 418"/>
                  <a:gd name="T10" fmla="*/ 0 w 573"/>
                  <a:gd name="T11" fmla="*/ 0 h 418"/>
                  <a:gd name="T12" fmla="*/ 0 w 573"/>
                  <a:gd name="T13" fmla="*/ 0 h 418"/>
                  <a:gd name="T14" fmla="*/ 0 w 573"/>
                  <a:gd name="T15" fmla="*/ 0 h 418"/>
                  <a:gd name="T16" fmla="*/ 0 w 573"/>
                  <a:gd name="T17" fmla="*/ 0 h 418"/>
                  <a:gd name="T18" fmla="*/ 0 w 573"/>
                  <a:gd name="T19" fmla="*/ 0 h 418"/>
                  <a:gd name="T20" fmla="*/ 0 w 573"/>
                  <a:gd name="T21" fmla="*/ 0 h 418"/>
                  <a:gd name="T22" fmla="*/ 0 w 573"/>
                  <a:gd name="T23" fmla="*/ 0 h 418"/>
                  <a:gd name="T24" fmla="*/ 0 w 573"/>
                  <a:gd name="T25" fmla="*/ 0 h 418"/>
                  <a:gd name="T26" fmla="*/ 0 w 573"/>
                  <a:gd name="T27" fmla="*/ 0 h 418"/>
                  <a:gd name="T28" fmla="*/ 0 w 573"/>
                  <a:gd name="T29" fmla="*/ 0 h 418"/>
                  <a:gd name="T30" fmla="*/ 0 w 573"/>
                  <a:gd name="T31" fmla="*/ 0 h 418"/>
                  <a:gd name="T32" fmla="*/ 0 w 573"/>
                  <a:gd name="T33" fmla="*/ 0 h 418"/>
                  <a:gd name="T34" fmla="*/ 0 w 573"/>
                  <a:gd name="T35" fmla="*/ 0 h 418"/>
                  <a:gd name="T36" fmla="*/ 0 w 573"/>
                  <a:gd name="T37" fmla="*/ 0 h 418"/>
                  <a:gd name="T38" fmla="*/ 0 w 573"/>
                  <a:gd name="T39" fmla="*/ 0 h 418"/>
                  <a:gd name="T40" fmla="*/ 0 w 573"/>
                  <a:gd name="T41" fmla="*/ 0 h 418"/>
                  <a:gd name="T42" fmla="*/ 0 w 573"/>
                  <a:gd name="T43" fmla="*/ 0 h 418"/>
                  <a:gd name="T44" fmla="*/ 0 w 573"/>
                  <a:gd name="T45" fmla="*/ 0 h 418"/>
                  <a:gd name="T46" fmla="*/ 0 w 573"/>
                  <a:gd name="T47" fmla="*/ 0 h 418"/>
                  <a:gd name="T48" fmla="*/ 0 w 573"/>
                  <a:gd name="T49" fmla="*/ 0 h 418"/>
                  <a:gd name="T50" fmla="*/ 0 w 573"/>
                  <a:gd name="T51" fmla="*/ 0 h 418"/>
                  <a:gd name="T52" fmla="*/ 0 w 573"/>
                  <a:gd name="T53" fmla="*/ 0 h 418"/>
                  <a:gd name="T54" fmla="*/ 0 w 573"/>
                  <a:gd name="T55" fmla="*/ 0 h 418"/>
                  <a:gd name="T56" fmla="*/ 0 w 573"/>
                  <a:gd name="T57" fmla="*/ 0 h 418"/>
                  <a:gd name="T58" fmla="*/ 0 w 573"/>
                  <a:gd name="T59" fmla="*/ 0 h 418"/>
                  <a:gd name="T60" fmla="*/ 0 w 573"/>
                  <a:gd name="T61" fmla="*/ 0 h 418"/>
                  <a:gd name="T62" fmla="*/ 0 w 573"/>
                  <a:gd name="T63" fmla="*/ 0 h 418"/>
                  <a:gd name="T64" fmla="*/ 0 w 573"/>
                  <a:gd name="T65" fmla="*/ 0 h 418"/>
                  <a:gd name="T66" fmla="*/ 0 w 573"/>
                  <a:gd name="T67" fmla="*/ 0 h 418"/>
                  <a:gd name="T68" fmla="*/ 0 w 573"/>
                  <a:gd name="T69" fmla="*/ 0 h 418"/>
                  <a:gd name="T70" fmla="*/ 0 w 573"/>
                  <a:gd name="T71" fmla="*/ 0 h 418"/>
                  <a:gd name="T72" fmla="*/ 0 w 573"/>
                  <a:gd name="T73" fmla="*/ 0 h 418"/>
                  <a:gd name="T74" fmla="*/ 0 w 573"/>
                  <a:gd name="T75" fmla="*/ 0 h 418"/>
                  <a:gd name="T76" fmla="*/ 0 w 573"/>
                  <a:gd name="T77" fmla="*/ 0 h 418"/>
                  <a:gd name="T78" fmla="*/ 0 w 573"/>
                  <a:gd name="T79" fmla="*/ 0 h 418"/>
                  <a:gd name="T80" fmla="*/ 0 w 573"/>
                  <a:gd name="T81" fmla="*/ 0 h 418"/>
                  <a:gd name="T82" fmla="*/ 0 w 573"/>
                  <a:gd name="T83" fmla="*/ 0 h 418"/>
                  <a:gd name="T84" fmla="*/ 0 w 573"/>
                  <a:gd name="T85" fmla="*/ 0 h 418"/>
                  <a:gd name="T86" fmla="*/ 0 w 573"/>
                  <a:gd name="T87" fmla="*/ 0 h 418"/>
                  <a:gd name="T88" fmla="*/ 0 w 573"/>
                  <a:gd name="T89" fmla="*/ 0 h 418"/>
                  <a:gd name="T90" fmla="*/ 0 w 573"/>
                  <a:gd name="T91" fmla="*/ 0 h 418"/>
                  <a:gd name="T92" fmla="*/ 0 w 573"/>
                  <a:gd name="T93" fmla="*/ 0 h 418"/>
                  <a:gd name="T94" fmla="*/ 0 w 573"/>
                  <a:gd name="T95" fmla="*/ 0 h 418"/>
                  <a:gd name="T96" fmla="*/ 0 w 573"/>
                  <a:gd name="T97" fmla="*/ 0 h 418"/>
                  <a:gd name="T98" fmla="*/ 0 w 573"/>
                  <a:gd name="T99" fmla="*/ 0 h 4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3"/>
                  <a:gd name="T151" fmla="*/ 0 h 418"/>
                  <a:gd name="T152" fmla="*/ 573 w 573"/>
                  <a:gd name="T153" fmla="*/ 418 h 4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3" h="418">
                    <a:moveTo>
                      <a:pt x="0" y="48"/>
                    </a:moveTo>
                    <a:lnTo>
                      <a:pt x="0" y="218"/>
                    </a:lnTo>
                    <a:lnTo>
                      <a:pt x="147" y="242"/>
                    </a:lnTo>
                    <a:lnTo>
                      <a:pt x="147" y="245"/>
                    </a:lnTo>
                    <a:lnTo>
                      <a:pt x="150" y="256"/>
                    </a:lnTo>
                    <a:lnTo>
                      <a:pt x="155" y="272"/>
                    </a:lnTo>
                    <a:lnTo>
                      <a:pt x="161" y="291"/>
                    </a:lnTo>
                    <a:lnTo>
                      <a:pt x="173" y="314"/>
                    </a:lnTo>
                    <a:lnTo>
                      <a:pt x="185" y="336"/>
                    </a:lnTo>
                    <a:lnTo>
                      <a:pt x="201" y="359"/>
                    </a:lnTo>
                    <a:lnTo>
                      <a:pt x="222" y="379"/>
                    </a:lnTo>
                    <a:lnTo>
                      <a:pt x="246" y="395"/>
                    </a:lnTo>
                    <a:lnTo>
                      <a:pt x="275" y="407"/>
                    </a:lnTo>
                    <a:lnTo>
                      <a:pt x="309" y="415"/>
                    </a:lnTo>
                    <a:lnTo>
                      <a:pt x="339" y="418"/>
                    </a:lnTo>
                    <a:lnTo>
                      <a:pt x="363" y="416"/>
                    </a:lnTo>
                    <a:lnTo>
                      <a:pt x="384" y="413"/>
                    </a:lnTo>
                    <a:lnTo>
                      <a:pt x="401" y="408"/>
                    </a:lnTo>
                    <a:lnTo>
                      <a:pt x="414" y="402"/>
                    </a:lnTo>
                    <a:lnTo>
                      <a:pt x="424" y="395"/>
                    </a:lnTo>
                    <a:lnTo>
                      <a:pt x="430" y="389"/>
                    </a:lnTo>
                    <a:lnTo>
                      <a:pt x="433" y="386"/>
                    </a:lnTo>
                    <a:lnTo>
                      <a:pt x="435" y="384"/>
                    </a:lnTo>
                    <a:lnTo>
                      <a:pt x="539" y="303"/>
                    </a:lnTo>
                    <a:lnTo>
                      <a:pt x="544" y="296"/>
                    </a:lnTo>
                    <a:lnTo>
                      <a:pt x="552" y="277"/>
                    </a:lnTo>
                    <a:lnTo>
                      <a:pt x="562" y="248"/>
                    </a:lnTo>
                    <a:lnTo>
                      <a:pt x="571" y="213"/>
                    </a:lnTo>
                    <a:lnTo>
                      <a:pt x="573" y="175"/>
                    </a:lnTo>
                    <a:lnTo>
                      <a:pt x="566" y="136"/>
                    </a:lnTo>
                    <a:lnTo>
                      <a:pt x="547" y="98"/>
                    </a:lnTo>
                    <a:lnTo>
                      <a:pt x="512" y="66"/>
                    </a:lnTo>
                    <a:lnTo>
                      <a:pt x="457" y="42"/>
                    </a:lnTo>
                    <a:lnTo>
                      <a:pt x="379" y="29"/>
                    </a:lnTo>
                    <a:lnTo>
                      <a:pt x="366" y="27"/>
                    </a:lnTo>
                    <a:lnTo>
                      <a:pt x="344" y="26"/>
                    </a:lnTo>
                    <a:lnTo>
                      <a:pt x="310" y="23"/>
                    </a:lnTo>
                    <a:lnTo>
                      <a:pt x="270" y="18"/>
                    </a:lnTo>
                    <a:lnTo>
                      <a:pt x="229" y="15"/>
                    </a:lnTo>
                    <a:lnTo>
                      <a:pt x="187" y="10"/>
                    </a:lnTo>
                    <a:lnTo>
                      <a:pt x="150" y="7"/>
                    </a:lnTo>
                    <a:lnTo>
                      <a:pt x="118" y="3"/>
                    </a:lnTo>
                    <a:lnTo>
                      <a:pt x="97" y="2"/>
                    </a:lnTo>
                    <a:lnTo>
                      <a:pt x="89" y="0"/>
                    </a:lnTo>
                    <a:lnTo>
                      <a:pt x="0" y="48"/>
                    </a:lnTo>
                    <a:close/>
                  </a:path>
                </a:pathLst>
              </a:custGeom>
              <a:solidFill>
                <a:srgbClr val="D8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56" name="Freeform 128"/>
              <p:cNvSpPr>
                <a:spLocks/>
              </p:cNvSpPr>
              <p:nvPr/>
            </p:nvSpPr>
            <p:spPr bwMode="auto">
              <a:xfrm>
                <a:off x="4360" y="2486"/>
                <a:ext cx="286" cy="208"/>
              </a:xfrm>
              <a:custGeom>
                <a:avLst/>
                <a:gdLst>
                  <a:gd name="T0" fmla="*/ 0 w 573"/>
                  <a:gd name="T1" fmla="*/ 0 h 418"/>
                  <a:gd name="T2" fmla="*/ 0 w 573"/>
                  <a:gd name="T3" fmla="*/ 0 h 418"/>
                  <a:gd name="T4" fmla="*/ 0 w 573"/>
                  <a:gd name="T5" fmla="*/ 0 h 418"/>
                  <a:gd name="T6" fmla="*/ 0 w 573"/>
                  <a:gd name="T7" fmla="*/ 0 h 418"/>
                  <a:gd name="T8" fmla="*/ 0 w 573"/>
                  <a:gd name="T9" fmla="*/ 0 h 418"/>
                  <a:gd name="T10" fmla="*/ 0 w 573"/>
                  <a:gd name="T11" fmla="*/ 0 h 418"/>
                  <a:gd name="T12" fmla="*/ 0 w 573"/>
                  <a:gd name="T13" fmla="*/ 0 h 418"/>
                  <a:gd name="T14" fmla="*/ 0 w 573"/>
                  <a:gd name="T15" fmla="*/ 0 h 418"/>
                  <a:gd name="T16" fmla="*/ 0 w 573"/>
                  <a:gd name="T17" fmla="*/ 0 h 418"/>
                  <a:gd name="T18" fmla="*/ 0 w 573"/>
                  <a:gd name="T19" fmla="*/ 0 h 418"/>
                  <a:gd name="T20" fmla="*/ 0 w 573"/>
                  <a:gd name="T21" fmla="*/ 0 h 418"/>
                  <a:gd name="T22" fmla="*/ 0 w 573"/>
                  <a:gd name="T23" fmla="*/ 0 h 418"/>
                  <a:gd name="T24" fmla="*/ 0 w 573"/>
                  <a:gd name="T25" fmla="*/ 0 h 418"/>
                  <a:gd name="T26" fmla="*/ 0 w 573"/>
                  <a:gd name="T27" fmla="*/ 0 h 418"/>
                  <a:gd name="T28" fmla="*/ 0 w 573"/>
                  <a:gd name="T29" fmla="*/ 0 h 418"/>
                  <a:gd name="T30" fmla="*/ 0 w 573"/>
                  <a:gd name="T31" fmla="*/ 0 h 418"/>
                  <a:gd name="T32" fmla="*/ 0 w 573"/>
                  <a:gd name="T33" fmla="*/ 0 h 418"/>
                  <a:gd name="T34" fmla="*/ 0 w 573"/>
                  <a:gd name="T35" fmla="*/ 0 h 418"/>
                  <a:gd name="T36" fmla="*/ 0 w 573"/>
                  <a:gd name="T37" fmla="*/ 0 h 418"/>
                  <a:gd name="T38" fmla="*/ 0 w 573"/>
                  <a:gd name="T39" fmla="*/ 0 h 418"/>
                  <a:gd name="T40" fmla="*/ 0 w 573"/>
                  <a:gd name="T41" fmla="*/ 0 h 418"/>
                  <a:gd name="T42" fmla="*/ 0 w 573"/>
                  <a:gd name="T43" fmla="*/ 0 h 418"/>
                  <a:gd name="T44" fmla="*/ 0 w 573"/>
                  <a:gd name="T45" fmla="*/ 0 h 418"/>
                  <a:gd name="T46" fmla="*/ 0 w 573"/>
                  <a:gd name="T47" fmla="*/ 0 h 418"/>
                  <a:gd name="T48" fmla="*/ 0 w 573"/>
                  <a:gd name="T49" fmla="*/ 0 h 418"/>
                  <a:gd name="T50" fmla="*/ 0 w 573"/>
                  <a:gd name="T51" fmla="*/ 0 h 418"/>
                  <a:gd name="T52" fmla="*/ 0 w 573"/>
                  <a:gd name="T53" fmla="*/ 0 h 418"/>
                  <a:gd name="T54" fmla="*/ 0 w 573"/>
                  <a:gd name="T55" fmla="*/ 0 h 418"/>
                  <a:gd name="T56" fmla="*/ 0 w 573"/>
                  <a:gd name="T57" fmla="*/ 0 h 418"/>
                  <a:gd name="T58" fmla="*/ 0 w 573"/>
                  <a:gd name="T59" fmla="*/ 0 h 418"/>
                  <a:gd name="T60" fmla="*/ 0 w 573"/>
                  <a:gd name="T61" fmla="*/ 0 h 418"/>
                  <a:gd name="T62" fmla="*/ 0 w 573"/>
                  <a:gd name="T63" fmla="*/ 0 h 418"/>
                  <a:gd name="T64" fmla="*/ 0 w 573"/>
                  <a:gd name="T65" fmla="*/ 0 h 418"/>
                  <a:gd name="T66" fmla="*/ 0 w 573"/>
                  <a:gd name="T67" fmla="*/ 0 h 418"/>
                  <a:gd name="T68" fmla="*/ 0 w 573"/>
                  <a:gd name="T69" fmla="*/ 0 h 418"/>
                  <a:gd name="T70" fmla="*/ 0 w 573"/>
                  <a:gd name="T71" fmla="*/ 0 h 418"/>
                  <a:gd name="T72" fmla="*/ 0 w 573"/>
                  <a:gd name="T73" fmla="*/ 0 h 418"/>
                  <a:gd name="T74" fmla="*/ 0 w 573"/>
                  <a:gd name="T75" fmla="*/ 0 h 418"/>
                  <a:gd name="T76" fmla="*/ 0 w 573"/>
                  <a:gd name="T77" fmla="*/ 0 h 418"/>
                  <a:gd name="T78" fmla="*/ 0 w 573"/>
                  <a:gd name="T79" fmla="*/ 0 h 418"/>
                  <a:gd name="T80" fmla="*/ 0 w 573"/>
                  <a:gd name="T81" fmla="*/ 0 h 418"/>
                  <a:gd name="T82" fmla="*/ 0 w 573"/>
                  <a:gd name="T83" fmla="*/ 0 h 418"/>
                  <a:gd name="T84" fmla="*/ 0 w 573"/>
                  <a:gd name="T85" fmla="*/ 0 h 418"/>
                  <a:gd name="T86" fmla="*/ 0 w 573"/>
                  <a:gd name="T87" fmla="*/ 0 h 418"/>
                  <a:gd name="T88" fmla="*/ 0 w 573"/>
                  <a:gd name="T89" fmla="*/ 0 h 418"/>
                  <a:gd name="T90" fmla="*/ 0 w 573"/>
                  <a:gd name="T91" fmla="*/ 0 h 418"/>
                  <a:gd name="T92" fmla="*/ 0 w 573"/>
                  <a:gd name="T93" fmla="*/ 0 h 418"/>
                  <a:gd name="T94" fmla="*/ 0 w 573"/>
                  <a:gd name="T95" fmla="*/ 0 h 418"/>
                  <a:gd name="T96" fmla="*/ 0 w 573"/>
                  <a:gd name="T97" fmla="*/ 0 h 418"/>
                  <a:gd name="T98" fmla="*/ 0 w 573"/>
                  <a:gd name="T99" fmla="*/ 0 h 4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3"/>
                  <a:gd name="T151" fmla="*/ 0 h 418"/>
                  <a:gd name="T152" fmla="*/ 573 w 573"/>
                  <a:gd name="T153" fmla="*/ 418 h 4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3" h="418">
                    <a:moveTo>
                      <a:pt x="0" y="48"/>
                    </a:moveTo>
                    <a:lnTo>
                      <a:pt x="0" y="218"/>
                    </a:lnTo>
                    <a:lnTo>
                      <a:pt x="147" y="242"/>
                    </a:lnTo>
                    <a:lnTo>
                      <a:pt x="147" y="245"/>
                    </a:lnTo>
                    <a:lnTo>
                      <a:pt x="150" y="256"/>
                    </a:lnTo>
                    <a:lnTo>
                      <a:pt x="155" y="272"/>
                    </a:lnTo>
                    <a:lnTo>
                      <a:pt x="161" y="291"/>
                    </a:lnTo>
                    <a:lnTo>
                      <a:pt x="173" y="314"/>
                    </a:lnTo>
                    <a:lnTo>
                      <a:pt x="185" y="336"/>
                    </a:lnTo>
                    <a:lnTo>
                      <a:pt x="201" y="359"/>
                    </a:lnTo>
                    <a:lnTo>
                      <a:pt x="222" y="379"/>
                    </a:lnTo>
                    <a:lnTo>
                      <a:pt x="246" y="395"/>
                    </a:lnTo>
                    <a:lnTo>
                      <a:pt x="275" y="407"/>
                    </a:lnTo>
                    <a:lnTo>
                      <a:pt x="309" y="415"/>
                    </a:lnTo>
                    <a:lnTo>
                      <a:pt x="339" y="418"/>
                    </a:lnTo>
                    <a:lnTo>
                      <a:pt x="363" y="416"/>
                    </a:lnTo>
                    <a:lnTo>
                      <a:pt x="384" y="413"/>
                    </a:lnTo>
                    <a:lnTo>
                      <a:pt x="401" y="408"/>
                    </a:lnTo>
                    <a:lnTo>
                      <a:pt x="414" y="402"/>
                    </a:lnTo>
                    <a:lnTo>
                      <a:pt x="424" y="395"/>
                    </a:lnTo>
                    <a:lnTo>
                      <a:pt x="430" y="389"/>
                    </a:lnTo>
                    <a:lnTo>
                      <a:pt x="433" y="386"/>
                    </a:lnTo>
                    <a:lnTo>
                      <a:pt x="435" y="384"/>
                    </a:lnTo>
                    <a:lnTo>
                      <a:pt x="539" y="303"/>
                    </a:lnTo>
                    <a:lnTo>
                      <a:pt x="544" y="296"/>
                    </a:lnTo>
                    <a:lnTo>
                      <a:pt x="552" y="277"/>
                    </a:lnTo>
                    <a:lnTo>
                      <a:pt x="562" y="248"/>
                    </a:lnTo>
                    <a:lnTo>
                      <a:pt x="571" y="213"/>
                    </a:lnTo>
                    <a:lnTo>
                      <a:pt x="573" y="175"/>
                    </a:lnTo>
                    <a:lnTo>
                      <a:pt x="566" y="136"/>
                    </a:lnTo>
                    <a:lnTo>
                      <a:pt x="547" y="98"/>
                    </a:lnTo>
                    <a:lnTo>
                      <a:pt x="512" y="66"/>
                    </a:lnTo>
                    <a:lnTo>
                      <a:pt x="457" y="42"/>
                    </a:lnTo>
                    <a:lnTo>
                      <a:pt x="379" y="29"/>
                    </a:lnTo>
                    <a:lnTo>
                      <a:pt x="366" y="27"/>
                    </a:lnTo>
                    <a:lnTo>
                      <a:pt x="344" y="26"/>
                    </a:lnTo>
                    <a:lnTo>
                      <a:pt x="310" y="23"/>
                    </a:lnTo>
                    <a:lnTo>
                      <a:pt x="270" y="18"/>
                    </a:lnTo>
                    <a:lnTo>
                      <a:pt x="229" y="15"/>
                    </a:lnTo>
                    <a:lnTo>
                      <a:pt x="187" y="10"/>
                    </a:lnTo>
                    <a:lnTo>
                      <a:pt x="150" y="7"/>
                    </a:lnTo>
                    <a:lnTo>
                      <a:pt x="118" y="3"/>
                    </a:lnTo>
                    <a:lnTo>
                      <a:pt x="97" y="2"/>
                    </a:lnTo>
                    <a:lnTo>
                      <a:pt x="89" y="0"/>
                    </a:lnTo>
                    <a:lnTo>
                      <a:pt x="0" y="48"/>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57" name="Line 129"/>
              <p:cNvSpPr>
                <a:spLocks noChangeShapeType="1"/>
              </p:cNvSpPr>
              <p:nvPr/>
            </p:nvSpPr>
            <p:spPr bwMode="auto">
              <a:xfrm>
                <a:off x="4373" y="2516"/>
                <a:ext cx="100" cy="14"/>
              </a:xfrm>
              <a:prstGeom prst="line">
                <a:avLst/>
              </a:prstGeom>
              <a:noFill/>
              <a:ln w="7938">
                <a:solidFill>
                  <a:srgbClr val="FFFFFF"/>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24958" name="Freeform 130"/>
              <p:cNvSpPr>
                <a:spLocks/>
              </p:cNvSpPr>
              <p:nvPr/>
            </p:nvSpPr>
            <p:spPr bwMode="auto">
              <a:xfrm>
                <a:off x="4057" y="2404"/>
                <a:ext cx="394" cy="163"/>
              </a:xfrm>
              <a:custGeom>
                <a:avLst/>
                <a:gdLst>
                  <a:gd name="T0" fmla="*/ 0 w 787"/>
                  <a:gd name="T1" fmla="*/ 1 h 326"/>
                  <a:gd name="T2" fmla="*/ 1 w 787"/>
                  <a:gd name="T3" fmla="*/ 1 h 326"/>
                  <a:gd name="T4" fmla="*/ 1 w 787"/>
                  <a:gd name="T5" fmla="*/ 1 h 326"/>
                  <a:gd name="T6" fmla="*/ 1 w 787"/>
                  <a:gd name="T7" fmla="*/ 1 h 326"/>
                  <a:gd name="T8" fmla="*/ 1 w 787"/>
                  <a:gd name="T9" fmla="*/ 1 h 326"/>
                  <a:gd name="T10" fmla="*/ 1 w 787"/>
                  <a:gd name="T11" fmla="*/ 1 h 326"/>
                  <a:gd name="T12" fmla="*/ 1 w 787"/>
                  <a:gd name="T13" fmla="*/ 1 h 326"/>
                  <a:gd name="T14" fmla="*/ 1 w 787"/>
                  <a:gd name="T15" fmla="*/ 1 h 326"/>
                  <a:gd name="T16" fmla="*/ 1 w 787"/>
                  <a:gd name="T17" fmla="*/ 1 h 326"/>
                  <a:gd name="T18" fmla="*/ 1 w 787"/>
                  <a:gd name="T19" fmla="*/ 1 h 326"/>
                  <a:gd name="T20" fmla="*/ 1 w 787"/>
                  <a:gd name="T21" fmla="*/ 1 h 326"/>
                  <a:gd name="T22" fmla="*/ 1 w 787"/>
                  <a:gd name="T23" fmla="*/ 1 h 326"/>
                  <a:gd name="T24" fmla="*/ 1 w 787"/>
                  <a:gd name="T25" fmla="*/ 1 h 326"/>
                  <a:gd name="T26" fmla="*/ 1 w 787"/>
                  <a:gd name="T27" fmla="*/ 1 h 326"/>
                  <a:gd name="T28" fmla="*/ 1 w 787"/>
                  <a:gd name="T29" fmla="*/ 1 h 326"/>
                  <a:gd name="T30" fmla="*/ 1 w 787"/>
                  <a:gd name="T31" fmla="*/ 1 h 326"/>
                  <a:gd name="T32" fmla="*/ 1 w 787"/>
                  <a:gd name="T33" fmla="*/ 1 h 326"/>
                  <a:gd name="T34" fmla="*/ 1 w 787"/>
                  <a:gd name="T35" fmla="*/ 1 h 326"/>
                  <a:gd name="T36" fmla="*/ 1 w 787"/>
                  <a:gd name="T37" fmla="*/ 1 h 326"/>
                  <a:gd name="T38" fmla="*/ 1 w 787"/>
                  <a:gd name="T39" fmla="*/ 1 h 326"/>
                  <a:gd name="T40" fmla="*/ 1 w 787"/>
                  <a:gd name="T41" fmla="*/ 1 h 326"/>
                  <a:gd name="T42" fmla="*/ 1 w 787"/>
                  <a:gd name="T43" fmla="*/ 1 h 326"/>
                  <a:gd name="T44" fmla="*/ 1 w 787"/>
                  <a:gd name="T45" fmla="*/ 1 h 326"/>
                  <a:gd name="T46" fmla="*/ 1 w 787"/>
                  <a:gd name="T47" fmla="*/ 0 h 326"/>
                  <a:gd name="T48" fmla="*/ 0 w 787"/>
                  <a:gd name="T49" fmla="*/ 1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7"/>
                  <a:gd name="T76" fmla="*/ 0 h 326"/>
                  <a:gd name="T77" fmla="*/ 787 w 787"/>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7" h="326">
                    <a:moveTo>
                      <a:pt x="0" y="170"/>
                    </a:moveTo>
                    <a:lnTo>
                      <a:pt x="787" y="326"/>
                    </a:lnTo>
                    <a:lnTo>
                      <a:pt x="779" y="323"/>
                    </a:lnTo>
                    <a:lnTo>
                      <a:pt x="755" y="312"/>
                    </a:lnTo>
                    <a:lnTo>
                      <a:pt x="718" y="298"/>
                    </a:lnTo>
                    <a:lnTo>
                      <a:pt x="672" y="278"/>
                    </a:lnTo>
                    <a:lnTo>
                      <a:pt x="621" y="258"/>
                    </a:lnTo>
                    <a:lnTo>
                      <a:pt x="568" y="234"/>
                    </a:lnTo>
                    <a:lnTo>
                      <a:pt x="515" y="211"/>
                    </a:lnTo>
                    <a:lnTo>
                      <a:pt x="466" y="190"/>
                    </a:lnTo>
                    <a:lnTo>
                      <a:pt x="426" y="173"/>
                    </a:lnTo>
                    <a:lnTo>
                      <a:pt x="395" y="158"/>
                    </a:lnTo>
                    <a:lnTo>
                      <a:pt x="369" y="144"/>
                    </a:lnTo>
                    <a:lnTo>
                      <a:pt x="334" y="128"/>
                    </a:lnTo>
                    <a:lnTo>
                      <a:pt x="296" y="107"/>
                    </a:lnTo>
                    <a:lnTo>
                      <a:pt x="253" y="86"/>
                    </a:lnTo>
                    <a:lnTo>
                      <a:pt x="209" y="66"/>
                    </a:lnTo>
                    <a:lnTo>
                      <a:pt x="169" y="45"/>
                    </a:lnTo>
                    <a:lnTo>
                      <a:pt x="133" y="27"/>
                    </a:lnTo>
                    <a:lnTo>
                      <a:pt x="104" y="13"/>
                    </a:lnTo>
                    <a:lnTo>
                      <a:pt x="86" y="3"/>
                    </a:lnTo>
                    <a:lnTo>
                      <a:pt x="78" y="0"/>
                    </a:lnTo>
                    <a:lnTo>
                      <a:pt x="0" y="1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59" name="Freeform 131"/>
              <p:cNvSpPr>
                <a:spLocks/>
              </p:cNvSpPr>
              <p:nvPr/>
            </p:nvSpPr>
            <p:spPr bwMode="auto">
              <a:xfrm>
                <a:off x="3644" y="2256"/>
                <a:ext cx="60" cy="27"/>
              </a:xfrm>
              <a:custGeom>
                <a:avLst/>
                <a:gdLst>
                  <a:gd name="T0" fmla="*/ 1 w 120"/>
                  <a:gd name="T1" fmla="*/ 0 h 54"/>
                  <a:gd name="T2" fmla="*/ 1 w 120"/>
                  <a:gd name="T3" fmla="*/ 0 h 54"/>
                  <a:gd name="T4" fmla="*/ 1 w 120"/>
                  <a:gd name="T5" fmla="*/ 0 h 54"/>
                  <a:gd name="T6" fmla="*/ 1 w 120"/>
                  <a:gd name="T7" fmla="*/ 0 h 54"/>
                  <a:gd name="T8" fmla="*/ 1 w 120"/>
                  <a:gd name="T9" fmla="*/ 0 h 54"/>
                  <a:gd name="T10" fmla="*/ 1 w 120"/>
                  <a:gd name="T11" fmla="*/ 0 h 54"/>
                  <a:gd name="T12" fmla="*/ 1 w 120"/>
                  <a:gd name="T13" fmla="*/ 1 h 54"/>
                  <a:gd name="T14" fmla="*/ 1 w 120"/>
                  <a:gd name="T15" fmla="*/ 1 h 54"/>
                  <a:gd name="T16" fmla="*/ 1 w 120"/>
                  <a:gd name="T17" fmla="*/ 1 h 54"/>
                  <a:gd name="T18" fmla="*/ 1 w 120"/>
                  <a:gd name="T19" fmla="*/ 1 h 54"/>
                  <a:gd name="T20" fmla="*/ 1 w 120"/>
                  <a:gd name="T21" fmla="*/ 1 h 54"/>
                  <a:gd name="T22" fmla="*/ 1 w 120"/>
                  <a:gd name="T23" fmla="*/ 1 h 54"/>
                  <a:gd name="T24" fmla="*/ 1 w 120"/>
                  <a:gd name="T25" fmla="*/ 1 h 54"/>
                  <a:gd name="T26" fmla="*/ 1 w 120"/>
                  <a:gd name="T27" fmla="*/ 1 h 54"/>
                  <a:gd name="T28" fmla="*/ 1 w 120"/>
                  <a:gd name="T29" fmla="*/ 1 h 54"/>
                  <a:gd name="T30" fmla="*/ 1 w 120"/>
                  <a:gd name="T31" fmla="*/ 1 h 54"/>
                  <a:gd name="T32" fmla="*/ 1 w 120"/>
                  <a:gd name="T33" fmla="*/ 1 h 54"/>
                  <a:gd name="T34" fmla="*/ 1 w 120"/>
                  <a:gd name="T35" fmla="*/ 1 h 54"/>
                  <a:gd name="T36" fmla="*/ 1 w 120"/>
                  <a:gd name="T37" fmla="*/ 1 h 54"/>
                  <a:gd name="T38" fmla="*/ 1 w 120"/>
                  <a:gd name="T39" fmla="*/ 1 h 54"/>
                  <a:gd name="T40" fmla="*/ 1 w 120"/>
                  <a:gd name="T41" fmla="*/ 1 h 54"/>
                  <a:gd name="T42" fmla="*/ 1 w 120"/>
                  <a:gd name="T43" fmla="*/ 1 h 54"/>
                  <a:gd name="T44" fmla="*/ 1 w 120"/>
                  <a:gd name="T45" fmla="*/ 1 h 54"/>
                  <a:gd name="T46" fmla="*/ 1 w 120"/>
                  <a:gd name="T47" fmla="*/ 1 h 54"/>
                  <a:gd name="T48" fmla="*/ 1 w 120"/>
                  <a:gd name="T49" fmla="*/ 1 h 54"/>
                  <a:gd name="T50" fmla="*/ 1 w 120"/>
                  <a:gd name="T51" fmla="*/ 1 h 54"/>
                  <a:gd name="T52" fmla="*/ 1 w 120"/>
                  <a:gd name="T53" fmla="*/ 1 h 54"/>
                  <a:gd name="T54" fmla="*/ 1 w 120"/>
                  <a:gd name="T55" fmla="*/ 1 h 54"/>
                  <a:gd name="T56" fmla="*/ 1 w 120"/>
                  <a:gd name="T57" fmla="*/ 1 h 54"/>
                  <a:gd name="T58" fmla="*/ 1 w 120"/>
                  <a:gd name="T59" fmla="*/ 1 h 54"/>
                  <a:gd name="T60" fmla="*/ 1 w 120"/>
                  <a:gd name="T61" fmla="*/ 1 h 54"/>
                  <a:gd name="T62" fmla="*/ 1 w 120"/>
                  <a:gd name="T63" fmla="*/ 1 h 54"/>
                  <a:gd name="T64" fmla="*/ 0 w 120"/>
                  <a:gd name="T65" fmla="*/ 1 h 54"/>
                  <a:gd name="T66" fmla="*/ 1 w 120"/>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54"/>
                  <a:gd name="T104" fmla="*/ 120 w 120"/>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54">
                    <a:moveTo>
                      <a:pt x="77" y="0"/>
                    </a:moveTo>
                    <a:lnTo>
                      <a:pt x="79" y="0"/>
                    </a:lnTo>
                    <a:lnTo>
                      <a:pt x="82" y="0"/>
                    </a:lnTo>
                    <a:lnTo>
                      <a:pt x="87" y="0"/>
                    </a:lnTo>
                    <a:lnTo>
                      <a:pt x="93" y="0"/>
                    </a:lnTo>
                    <a:lnTo>
                      <a:pt x="100" y="0"/>
                    </a:lnTo>
                    <a:lnTo>
                      <a:pt x="106" y="2"/>
                    </a:lnTo>
                    <a:lnTo>
                      <a:pt x="111" y="2"/>
                    </a:lnTo>
                    <a:lnTo>
                      <a:pt x="117" y="2"/>
                    </a:lnTo>
                    <a:lnTo>
                      <a:pt x="120" y="2"/>
                    </a:lnTo>
                    <a:lnTo>
                      <a:pt x="120" y="3"/>
                    </a:lnTo>
                    <a:lnTo>
                      <a:pt x="116" y="8"/>
                    </a:lnTo>
                    <a:lnTo>
                      <a:pt x="111" y="13"/>
                    </a:lnTo>
                    <a:lnTo>
                      <a:pt x="106" y="21"/>
                    </a:lnTo>
                    <a:lnTo>
                      <a:pt x="100" y="29"/>
                    </a:lnTo>
                    <a:lnTo>
                      <a:pt x="92" y="37"/>
                    </a:lnTo>
                    <a:lnTo>
                      <a:pt x="87" y="43"/>
                    </a:lnTo>
                    <a:lnTo>
                      <a:pt x="82" y="50"/>
                    </a:lnTo>
                    <a:lnTo>
                      <a:pt x="79" y="53"/>
                    </a:lnTo>
                    <a:lnTo>
                      <a:pt x="77" y="54"/>
                    </a:lnTo>
                    <a:lnTo>
                      <a:pt x="74" y="53"/>
                    </a:lnTo>
                    <a:lnTo>
                      <a:pt x="69" y="50"/>
                    </a:lnTo>
                    <a:lnTo>
                      <a:pt x="60" y="45"/>
                    </a:lnTo>
                    <a:lnTo>
                      <a:pt x="50" y="40"/>
                    </a:lnTo>
                    <a:lnTo>
                      <a:pt x="39" y="35"/>
                    </a:lnTo>
                    <a:lnTo>
                      <a:pt x="28" y="29"/>
                    </a:lnTo>
                    <a:lnTo>
                      <a:pt x="16" y="24"/>
                    </a:lnTo>
                    <a:lnTo>
                      <a:pt x="8" y="19"/>
                    </a:lnTo>
                    <a:lnTo>
                      <a:pt x="2" y="16"/>
                    </a:lnTo>
                    <a:lnTo>
                      <a:pt x="0" y="16"/>
                    </a:lnTo>
                    <a:lnTo>
                      <a:pt x="77" y="0"/>
                    </a:lnTo>
                    <a:close/>
                  </a:path>
                </a:pathLst>
              </a:custGeom>
              <a:solidFill>
                <a:srgbClr val="33A5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60" name="Freeform 132"/>
              <p:cNvSpPr>
                <a:spLocks/>
              </p:cNvSpPr>
              <p:nvPr/>
            </p:nvSpPr>
            <p:spPr bwMode="auto">
              <a:xfrm>
                <a:off x="4495" y="2532"/>
                <a:ext cx="98" cy="130"/>
              </a:xfrm>
              <a:custGeom>
                <a:avLst/>
                <a:gdLst>
                  <a:gd name="T0" fmla="*/ 0 w 195"/>
                  <a:gd name="T1" fmla="*/ 0 h 259"/>
                  <a:gd name="T2" fmla="*/ 1 w 195"/>
                  <a:gd name="T3" fmla="*/ 0 h 259"/>
                  <a:gd name="T4" fmla="*/ 1 w 195"/>
                  <a:gd name="T5" fmla="*/ 0 h 259"/>
                  <a:gd name="T6" fmla="*/ 1 w 195"/>
                  <a:gd name="T7" fmla="*/ 1 h 259"/>
                  <a:gd name="T8" fmla="*/ 1 w 195"/>
                  <a:gd name="T9" fmla="*/ 1 h 259"/>
                  <a:gd name="T10" fmla="*/ 1 w 195"/>
                  <a:gd name="T11" fmla="*/ 1 h 259"/>
                  <a:gd name="T12" fmla="*/ 1 w 195"/>
                  <a:gd name="T13" fmla="*/ 1 h 259"/>
                  <a:gd name="T14" fmla="*/ 1 w 195"/>
                  <a:gd name="T15" fmla="*/ 1 h 259"/>
                  <a:gd name="T16" fmla="*/ 1 w 195"/>
                  <a:gd name="T17" fmla="*/ 1 h 259"/>
                  <a:gd name="T18" fmla="*/ 1 w 195"/>
                  <a:gd name="T19" fmla="*/ 1 h 259"/>
                  <a:gd name="T20" fmla="*/ 1 w 195"/>
                  <a:gd name="T21" fmla="*/ 1 h 259"/>
                  <a:gd name="T22" fmla="*/ 1 w 195"/>
                  <a:gd name="T23" fmla="*/ 1 h 259"/>
                  <a:gd name="T24" fmla="*/ 1 w 195"/>
                  <a:gd name="T25" fmla="*/ 1 h 259"/>
                  <a:gd name="T26" fmla="*/ 1 w 195"/>
                  <a:gd name="T27" fmla="*/ 1 h 259"/>
                  <a:gd name="T28" fmla="*/ 1 w 195"/>
                  <a:gd name="T29" fmla="*/ 1 h 259"/>
                  <a:gd name="T30" fmla="*/ 1 w 195"/>
                  <a:gd name="T31" fmla="*/ 1 h 259"/>
                  <a:gd name="T32" fmla="*/ 1 w 195"/>
                  <a:gd name="T33" fmla="*/ 1 h 259"/>
                  <a:gd name="T34" fmla="*/ 1 w 195"/>
                  <a:gd name="T35" fmla="*/ 1 h 259"/>
                  <a:gd name="T36" fmla="*/ 1 w 195"/>
                  <a:gd name="T37" fmla="*/ 1 h 259"/>
                  <a:gd name="T38" fmla="*/ 1 w 195"/>
                  <a:gd name="T39" fmla="*/ 1 h 259"/>
                  <a:gd name="T40" fmla="*/ 1 w 195"/>
                  <a:gd name="T41" fmla="*/ 1 h 259"/>
                  <a:gd name="T42" fmla="*/ 1 w 195"/>
                  <a:gd name="T43" fmla="*/ 1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5"/>
                  <a:gd name="T67" fmla="*/ 0 h 259"/>
                  <a:gd name="T68" fmla="*/ 195 w 195"/>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5" h="259">
                    <a:moveTo>
                      <a:pt x="0" y="0"/>
                    </a:moveTo>
                    <a:lnTo>
                      <a:pt x="3" y="0"/>
                    </a:lnTo>
                    <a:lnTo>
                      <a:pt x="11" y="0"/>
                    </a:lnTo>
                    <a:lnTo>
                      <a:pt x="24" y="2"/>
                    </a:lnTo>
                    <a:lnTo>
                      <a:pt x="40" y="5"/>
                    </a:lnTo>
                    <a:lnTo>
                      <a:pt x="59" y="11"/>
                    </a:lnTo>
                    <a:lnTo>
                      <a:pt x="80" y="18"/>
                    </a:lnTo>
                    <a:lnTo>
                      <a:pt x="101" y="29"/>
                    </a:lnTo>
                    <a:lnTo>
                      <a:pt x="122" y="43"/>
                    </a:lnTo>
                    <a:lnTo>
                      <a:pt x="141" y="61"/>
                    </a:lnTo>
                    <a:lnTo>
                      <a:pt x="159" y="82"/>
                    </a:lnTo>
                    <a:lnTo>
                      <a:pt x="176" y="112"/>
                    </a:lnTo>
                    <a:lnTo>
                      <a:pt x="187" y="141"/>
                    </a:lnTo>
                    <a:lnTo>
                      <a:pt x="194" y="166"/>
                    </a:lnTo>
                    <a:lnTo>
                      <a:pt x="195" y="190"/>
                    </a:lnTo>
                    <a:lnTo>
                      <a:pt x="195" y="210"/>
                    </a:lnTo>
                    <a:lnTo>
                      <a:pt x="192" y="227"/>
                    </a:lnTo>
                    <a:lnTo>
                      <a:pt x="189" y="242"/>
                    </a:lnTo>
                    <a:lnTo>
                      <a:pt x="184" y="251"/>
                    </a:lnTo>
                    <a:lnTo>
                      <a:pt x="181" y="258"/>
                    </a:lnTo>
                    <a:lnTo>
                      <a:pt x="179" y="259"/>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61" name="Freeform 133"/>
              <p:cNvSpPr>
                <a:spLocks/>
              </p:cNvSpPr>
              <p:nvPr/>
            </p:nvSpPr>
            <p:spPr bwMode="auto">
              <a:xfrm>
                <a:off x="4292" y="2565"/>
                <a:ext cx="274" cy="214"/>
              </a:xfrm>
              <a:custGeom>
                <a:avLst/>
                <a:gdLst>
                  <a:gd name="T0" fmla="*/ 0 w 549"/>
                  <a:gd name="T1" fmla="*/ 1 h 428"/>
                  <a:gd name="T2" fmla="*/ 0 w 549"/>
                  <a:gd name="T3" fmla="*/ 1 h 428"/>
                  <a:gd name="T4" fmla="*/ 0 w 549"/>
                  <a:gd name="T5" fmla="*/ 1 h 428"/>
                  <a:gd name="T6" fmla="*/ 0 w 549"/>
                  <a:gd name="T7" fmla="*/ 1 h 428"/>
                  <a:gd name="T8" fmla="*/ 0 w 549"/>
                  <a:gd name="T9" fmla="*/ 1 h 428"/>
                  <a:gd name="T10" fmla="*/ 0 w 549"/>
                  <a:gd name="T11" fmla="*/ 1 h 428"/>
                  <a:gd name="T12" fmla="*/ 0 w 549"/>
                  <a:gd name="T13" fmla="*/ 1 h 428"/>
                  <a:gd name="T14" fmla="*/ 0 w 549"/>
                  <a:gd name="T15" fmla="*/ 1 h 428"/>
                  <a:gd name="T16" fmla="*/ 0 w 549"/>
                  <a:gd name="T17" fmla="*/ 1 h 428"/>
                  <a:gd name="T18" fmla="*/ 0 w 549"/>
                  <a:gd name="T19" fmla="*/ 1 h 428"/>
                  <a:gd name="T20" fmla="*/ 0 w 549"/>
                  <a:gd name="T21" fmla="*/ 1 h 428"/>
                  <a:gd name="T22" fmla="*/ 0 w 549"/>
                  <a:gd name="T23" fmla="*/ 1 h 428"/>
                  <a:gd name="T24" fmla="*/ 0 w 549"/>
                  <a:gd name="T25" fmla="*/ 1 h 428"/>
                  <a:gd name="T26" fmla="*/ 0 w 549"/>
                  <a:gd name="T27" fmla="*/ 1 h 428"/>
                  <a:gd name="T28" fmla="*/ 0 w 549"/>
                  <a:gd name="T29" fmla="*/ 1 h 428"/>
                  <a:gd name="T30" fmla="*/ 0 w 549"/>
                  <a:gd name="T31" fmla="*/ 1 h 428"/>
                  <a:gd name="T32" fmla="*/ 0 w 549"/>
                  <a:gd name="T33" fmla="*/ 1 h 428"/>
                  <a:gd name="T34" fmla="*/ 0 w 549"/>
                  <a:gd name="T35" fmla="*/ 1 h 428"/>
                  <a:gd name="T36" fmla="*/ 0 w 549"/>
                  <a:gd name="T37" fmla="*/ 0 h 428"/>
                  <a:gd name="T38" fmla="*/ 0 w 549"/>
                  <a:gd name="T39" fmla="*/ 0 h 428"/>
                  <a:gd name="T40" fmla="*/ 0 w 549"/>
                  <a:gd name="T41" fmla="*/ 0 h 428"/>
                  <a:gd name="T42" fmla="*/ 0 w 549"/>
                  <a:gd name="T43" fmla="*/ 1 h 428"/>
                  <a:gd name="T44" fmla="*/ 0 w 549"/>
                  <a:gd name="T45" fmla="*/ 1 h 428"/>
                  <a:gd name="T46" fmla="*/ 0 w 549"/>
                  <a:gd name="T47" fmla="*/ 1 h 428"/>
                  <a:gd name="T48" fmla="*/ 0 w 549"/>
                  <a:gd name="T49" fmla="*/ 1 h 428"/>
                  <a:gd name="T50" fmla="*/ 0 w 549"/>
                  <a:gd name="T51" fmla="*/ 1 h 428"/>
                  <a:gd name="T52" fmla="*/ 0 w 549"/>
                  <a:gd name="T53" fmla="*/ 1 h 4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9"/>
                  <a:gd name="T82" fmla="*/ 0 h 428"/>
                  <a:gd name="T83" fmla="*/ 549 w 549"/>
                  <a:gd name="T84" fmla="*/ 428 h 4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9" h="428">
                    <a:moveTo>
                      <a:pt x="184" y="428"/>
                    </a:moveTo>
                    <a:lnTo>
                      <a:pt x="512" y="209"/>
                    </a:lnTo>
                    <a:lnTo>
                      <a:pt x="515" y="206"/>
                    </a:lnTo>
                    <a:lnTo>
                      <a:pt x="520" y="200"/>
                    </a:lnTo>
                    <a:lnTo>
                      <a:pt x="526" y="188"/>
                    </a:lnTo>
                    <a:lnTo>
                      <a:pt x="534" y="174"/>
                    </a:lnTo>
                    <a:lnTo>
                      <a:pt x="541" y="158"/>
                    </a:lnTo>
                    <a:lnTo>
                      <a:pt x="545" y="139"/>
                    </a:lnTo>
                    <a:lnTo>
                      <a:pt x="549" y="118"/>
                    </a:lnTo>
                    <a:lnTo>
                      <a:pt x="545" y="96"/>
                    </a:lnTo>
                    <a:lnTo>
                      <a:pt x="537" y="72"/>
                    </a:lnTo>
                    <a:lnTo>
                      <a:pt x="523" y="49"/>
                    </a:lnTo>
                    <a:lnTo>
                      <a:pt x="505" y="32"/>
                    </a:lnTo>
                    <a:lnTo>
                      <a:pt x="489" y="17"/>
                    </a:lnTo>
                    <a:lnTo>
                      <a:pt x="473" y="8"/>
                    </a:lnTo>
                    <a:lnTo>
                      <a:pt x="459" y="3"/>
                    </a:lnTo>
                    <a:lnTo>
                      <a:pt x="445" y="0"/>
                    </a:lnTo>
                    <a:lnTo>
                      <a:pt x="430" y="0"/>
                    </a:lnTo>
                    <a:lnTo>
                      <a:pt x="417" y="0"/>
                    </a:lnTo>
                    <a:lnTo>
                      <a:pt x="405" y="3"/>
                    </a:lnTo>
                    <a:lnTo>
                      <a:pt x="393" y="6"/>
                    </a:lnTo>
                    <a:lnTo>
                      <a:pt x="382" y="9"/>
                    </a:lnTo>
                    <a:lnTo>
                      <a:pt x="0" y="236"/>
                    </a:lnTo>
                    <a:lnTo>
                      <a:pt x="184" y="428"/>
                    </a:lnTo>
                    <a:close/>
                  </a:path>
                </a:pathLst>
              </a:custGeom>
              <a:solidFill>
                <a:srgbClr val="6666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62" name="Freeform 134"/>
              <p:cNvSpPr>
                <a:spLocks/>
              </p:cNvSpPr>
              <p:nvPr/>
            </p:nvSpPr>
            <p:spPr bwMode="auto">
              <a:xfrm>
                <a:off x="4292" y="2565"/>
                <a:ext cx="274" cy="214"/>
              </a:xfrm>
              <a:custGeom>
                <a:avLst/>
                <a:gdLst>
                  <a:gd name="T0" fmla="*/ 0 w 549"/>
                  <a:gd name="T1" fmla="*/ 1 h 428"/>
                  <a:gd name="T2" fmla="*/ 0 w 549"/>
                  <a:gd name="T3" fmla="*/ 1 h 428"/>
                  <a:gd name="T4" fmla="*/ 0 w 549"/>
                  <a:gd name="T5" fmla="*/ 1 h 428"/>
                  <a:gd name="T6" fmla="*/ 0 w 549"/>
                  <a:gd name="T7" fmla="*/ 1 h 428"/>
                  <a:gd name="T8" fmla="*/ 0 w 549"/>
                  <a:gd name="T9" fmla="*/ 1 h 428"/>
                  <a:gd name="T10" fmla="*/ 0 w 549"/>
                  <a:gd name="T11" fmla="*/ 1 h 428"/>
                  <a:gd name="T12" fmla="*/ 0 w 549"/>
                  <a:gd name="T13" fmla="*/ 1 h 428"/>
                  <a:gd name="T14" fmla="*/ 0 w 549"/>
                  <a:gd name="T15" fmla="*/ 1 h 428"/>
                  <a:gd name="T16" fmla="*/ 0 w 549"/>
                  <a:gd name="T17" fmla="*/ 1 h 428"/>
                  <a:gd name="T18" fmla="*/ 0 w 549"/>
                  <a:gd name="T19" fmla="*/ 1 h 428"/>
                  <a:gd name="T20" fmla="*/ 0 w 549"/>
                  <a:gd name="T21" fmla="*/ 1 h 428"/>
                  <a:gd name="T22" fmla="*/ 0 w 549"/>
                  <a:gd name="T23" fmla="*/ 1 h 428"/>
                  <a:gd name="T24" fmla="*/ 0 w 549"/>
                  <a:gd name="T25" fmla="*/ 1 h 428"/>
                  <a:gd name="T26" fmla="*/ 0 w 549"/>
                  <a:gd name="T27" fmla="*/ 1 h 428"/>
                  <a:gd name="T28" fmla="*/ 0 w 549"/>
                  <a:gd name="T29" fmla="*/ 1 h 428"/>
                  <a:gd name="T30" fmla="*/ 0 w 549"/>
                  <a:gd name="T31" fmla="*/ 1 h 428"/>
                  <a:gd name="T32" fmla="*/ 0 w 549"/>
                  <a:gd name="T33" fmla="*/ 1 h 428"/>
                  <a:gd name="T34" fmla="*/ 0 w 549"/>
                  <a:gd name="T35" fmla="*/ 1 h 428"/>
                  <a:gd name="T36" fmla="*/ 0 w 549"/>
                  <a:gd name="T37" fmla="*/ 0 h 428"/>
                  <a:gd name="T38" fmla="*/ 0 w 549"/>
                  <a:gd name="T39" fmla="*/ 0 h 428"/>
                  <a:gd name="T40" fmla="*/ 0 w 549"/>
                  <a:gd name="T41" fmla="*/ 0 h 428"/>
                  <a:gd name="T42" fmla="*/ 0 w 549"/>
                  <a:gd name="T43" fmla="*/ 1 h 428"/>
                  <a:gd name="T44" fmla="*/ 0 w 549"/>
                  <a:gd name="T45" fmla="*/ 1 h 428"/>
                  <a:gd name="T46" fmla="*/ 0 w 549"/>
                  <a:gd name="T47" fmla="*/ 1 h 428"/>
                  <a:gd name="T48" fmla="*/ 0 w 549"/>
                  <a:gd name="T49" fmla="*/ 1 h 428"/>
                  <a:gd name="T50" fmla="*/ 0 w 549"/>
                  <a:gd name="T51" fmla="*/ 1 h 428"/>
                  <a:gd name="T52" fmla="*/ 0 w 549"/>
                  <a:gd name="T53" fmla="*/ 1 h 4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9"/>
                  <a:gd name="T82" fmla="*/ 0 h 428"/>
                  <a:gd name="T83" fmla="*/ 549 w 549"/>
                  <a:gd name="T84" fmla="*/ 428 h 4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9" h="428">
                    <a:moveTo>
                      <a:pt x="184" y="428"/>
                    </a:moveTo>
                    <a:lnTo>
                      <a:pt x="512" y="209"/>
                    </a:lnTo>
                    <a:lnTo>
                      <a:pt x="515" y="206"/>
                    </a:lnTo>
                    <a:lnTo>
                      <a:pt x="520" y="200"/>
                    </a:lnTo>
                    <a:lnTo>
                      <a:pt x="526" y="188"/>
                    </a:lnTo>
                    <a:lnTo>
                      <a:pt x="534" y="174"/>
                    </a:lnTo>
                    <a:lnTo>
                      <a:pt x="541" y="158"/>
                    </a:lnTo>
                    <a:lnTo>
                      <a:pt x="545" y="139"/>
                    </a:lnTo>
                    <a:lnTo>
                      <a:pt x="549" y="118"/>
                    </a:lnTo>
                    <a:lnTo>
                      <a:pt x="545" y="96"/>
                    </a:lnTo>
                    <a:lnTo>
                      <a:pt x="537" y="72"/>
                    </a:lnTo>
                    <a:lnTo>
                      <a:pt x="523" y="49"/>
                    </a:lnTo>
                    <a:lnTo>
                      <a:pt x="505" y="32"/>
                    </a:lnTo>
                    <a:lnTo>
                      <a:pt x="489" y="17"/>
                    </a:lnTo>
                    <a:lnTo>
                      <a:pt x="473" y="8"/>
                    </a:lnTo>
                    <a:lnTo>
                      <a:pt x="459" y="3"/>
                    </a:lnTo>
                    <a:lnTo>
                      <a:pt x="445" y="0"/>
                    </a:lnTo>
                    <a:lnTo>
                      <a:pt x="430" y="0"/>
                    </a:lnTo>
                    <a:lnTo>
                      <a:pt x="417" y="0"/>
                    </a:lnTo>
                    <a:lnTo>
                      <a:pt x="405" y="3"/>
                    </a:lnTo>
                    <a:lnTo>
                      <a:pt x="393" y="6"/>
                    </a:lnTo>
                    <a:lnTo>
                      <a:pt x="382" y="9"/>
                    </a:lnTo>
                    <a:lnTo>
                      <a:pt x="0" y="236"/>
                    </a:lnTo>
                    <a:lnTo>
                      <a:pt x="184" y="428"/>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63" name="Freeform 135"/>
              <p:cNvSpPr>
                <a:spLocks/>
              </p:cNvSpPr>
              <p:nvPr/>
            </p:nvSpPr>
            <p:spPr bwMode="auto">
              <a:xfrm>
                <a:off x="4317" y="2570"/>
                <a:ext cx="233" cy="210"/>
              </a:xfrm>
              <a:custGeom>
                <a:avLst/>
                <a:gdLst>
                  <a:gd name="T0" fmla="*/ 0 w 466"/>
                  <a:gd name="T1" fmla="*/ 0 h 421"/>
                  <a:gd name="T2" fmla="*/ 1 w 466"/>
                  <a:gd name="T3" fmla="*/ 0 h 421"/>
                  <a:gd name="T4" fmla="*/ 1 w 466"/>
                  <a:gd name="T5" fmla="*/ 0 h 421"/>
                  <a:gd name="T6" fmla="*/ 1 w 466"/>
                  <a:gd name="T7" fmla="*/ 0 h 421"/>
                  <a:gd name="T8" fmla="*/ 1 w 466"/>
                  <a:gd name="T9" fmla="*/ 0 h 421"/>
                  <a:gd name="T10" fmla="*/ 1 w 466"/>
                  <a:gd name="T11" fmla="*/ 0 h 421"/>
                  <a:gd name="T12" fmla="*/ 1 w 466"/>
                  <a:gd name="T13" fmla="*/ 0 h 421"/>
                  <a:gd name="T14" fmla="*/ 1 w 466"/>
                  <a:gd name="T15" fmla="*/ 0 h 421"/>
                  <a:gd name="T16" fmla="*/ 1 w 466"/>
                  <a:gd name="T17" fmla="*/ 0 h 421"/>
                  <a:gd name="T18" fmla="*/ 1 w 466"/>
                  <a:gd name="T19" fmla="*/ 0 h 421"/>
                  <a:gd name="T20" fmla="*/ 1 w 466"/>
                  <a:gd name="T21" fmla="*/ 0 h 421"/>
                  <a:gd name="T22" fmla="*/ 1 w 466"/>
                  <a:gd name="T23" fmla="*/ 0 h 421"/>
                  <a:gd name="T24" fmla="*/ 1 w 466"/>
                  <a:gd name="T25" fmla="*/ 0 h 421"/>
                  <a:gd name="T26" fmla="*/ 1 w 466"/>
                  <a:gd name="T27" fmla="*/ 0 h 421"/>
                  <a:gd name="T28" fmla="*/ 1 w 466"/>
                  <a:gd name="T29" fmla="*/ 0 h 421"/>
                  <a:gd name="T30" fmla="*/ 1 w 466"/>
                  <a:gd name="T31" fmla="*/ 0 h 421"/>
                  <a:gd name="T32" fmla="*/ 1 w 466"/>
                  <a:gd name="T33" fmla="*/ 0 h 421"/>
                  <a:gd name="T34" fmla="*/ 1 w 466"/>
                  <a:gd name="T35" fmla="*/ 0 h 421"/>
                  <a:gd name="T36" fmla="*/ 1 w 466"/>
                  <a:gd name="T37" fmla="*/ 0 h 421"/>
                  <a:gd name="T38" fmla="*/ 1 w 466"/>
                  <a:gd name="T39" fmla="*/ 0 h 421"/>
                  <a:gd name="T40" fmla="*/ 1 w 466"/>
                  <a:gd name="T41" fmla="*/ 0 h 421"/>
                  <a:gd name="T42" fmla="*/ 1 w 466"/>
                  <a:gd name="T43" fmla="*/ 0 h 421"/>
                  <a:gd name="T44" fmla="*/ 1 w 466"/>
                  <a:gd name="T45" fmla="*/ 0 h 421"/>
                  <a:gd name="T46" fmla="*/ 1 w 466"/>
                  <a:gd name="T47" fmla="*/ 0 h 421"/>
                  <a:gd name="T48" fmla="*/ 1 w 466"/>
                  <a:gd name="T49" fmla="*/ 0 h 421"/>
                  <a:gd name="T50" fmla="*/ 1 w 466"/>
                  <a:gd name="T51" fmla="*/ 0 h 421"/>
                  <a:gd name="T52" fmla="*/ 1 w 466"/>
                  <a:gd name="T53" fmla="*/ 0 h 421"/>
                  <a:gd name="T54" fmla="*/ 1 w 466"/>
                  <a:gd name="T55" fmla="*/ 0 h 421"/>
                  <a:gd name="T56" fmla="*/ 1 w 466"/>
                  <a:gd name="T57" fmla="*/ 0 h 421"/>
                  <a:gd name="T58" fmla="*/ 1 w 466"/>
                  <a:gd name="T59" fmla="*/ 0 h 421"/>
                  <a:gd name="T60" fmla="*/ 1 w 466"/>
                  <a:gd name="T61" fmla="*/ 0 h 421"/>
                  <a:gd name="T62" fmla="*/ 1 w 466"/>
                  <a:gd name="T63" fmla="*/ 0 h 421"/>
                  <a:gd name="T64" fmla="*/ 1 w 466"/>
                  <a:gd name="T65" fmla="*/ 0 h 421"/>
                  <a:gd name="T66" fmla="*/ 1 w 466"/>
                  <a:gd name="T67" fmla="*/ 0 h 421"/>
                  <a:gd name="T68" fmla="*/ 1 w 466"/>
                  <a:gd name="T69" fmla="*/ 0 h 421"/>
                  <a:gd name="T70" fmla="*/ 1 w 466"/>
                  <a:gd name="T71" fmla="*/ 0 h 421"/>
                  <a:gd name="T72" fmla="*/ 1 w 466"/>
                  <a:gd name="T73" fmla="*/ 0 h 421"/>
                  <a:gd name="T74" fmla="*/ 1 w 466"/>
                  <a:gd name="T75" fmla="*/ 0 h 421"/>
                  <a:gd name="T76" fmla="*/ 1 w 466"/>
                  <a:gd name="T77" fmla="*/ 0 h 421"/>
                  <a:gd name="T78" fmla="*/ 1 w 466"/>
                  <a:gd name="T79" fmla="*/ 0 h 421"/>
                  <a:gd name="T80" fmla="*/ 1 w 466"/>
                  <a:gd name="T81" fmla="*/ 0 h 421"/>
                  <a:gd name="T82" fmla="*/ 1 w 466"/>
                  <a:gd name="T83" fmla="*/ 0 h 421"/>
                  <a:gd name="T84" fmla="*/ 1 w 466"/>
                  <a:gd name="T85" fmla="*/ 0 h 421"/>
                  <a:gd name="T86" fmla="*/ 1 w 466"/>
                  <a:gd name="T87" fmla="*/ 0 h 421"/>
                  <a:gd name="T88" fmla="*/ 1 w 466"/>
                  <a:gd name="T89" fmla="*/ 0 h 421"/>
                  <a:gd name="T90" fmla="*/ 1 w 466"/>
                  <a:gd name="T91" fmla="*/ 0 h 421"/>
                  <a:gd name="T92" fmla="*/ 1 w 466"/>
                  <a:gd name="T93" fmla="*/ 0 h 421"/>
                  <a:gd name="T94" fmla="*/ 1 w 466"/>
                  <a:gd name="T95" fmla="*/ 0 h 421"/>
                  <a:gd name="T96" fmla="*/ 1 w 466"/>
                  <a:gd name="T97" fmla="*/ 0 h 421"/>
                  <a:gd name="T98" fmla="*/ 1 w 466"/>
                  <a:gd name="T99" fmla="*/ 0 h 421"/>
                  <a:gd name="T100" fmla="*/ 1 w 466"/>
                  <a:gd name="T101" fmla="*/ 0 h 421"/>
                  <a:gd name="T102" fmla="*/ 1 w 466"/>
                  <a:gd name="T103" fmla="*/ 0 h 421"/>
                  <a:gd name="T104" fmla="*/ 1 w 466"/>
                  <a:gd name="T105" fmla="*/ 0 h 421"/>
                  <a:gd name="T106" fmla="*/ 1 w 466"/>
                  <a:gd name="T107" fmla="*/ 0 h 421"/>
                  <a:gd name="T108" fmla="*/ 1 w 466"/>
                  <a:gd name="T109" fmla="*/ 0 h 421"/>
                  <a:gd name="T110" fmla="*/ 0 w 466"/>
                  <a:gd name="T111" fmla="*/ 0 h 421"/>
                  <a:gd name="T112" fmla="*/ 0 w 466"/>
                  <a:gd name="T113" fmla="*/ 0 h 4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421"/>
                  <a:gd name="T173" fmla="*/ 466 w 466"/>
                  <a:gd name="T174" fmla="*/ 421 h 4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421">
                    <a:moveTo>
                      <a:pt x="0" y="194"/>
                    </a:moveTo>
                    <a:lnTo>
                      <a:pt x="5" y="199"/>
                    </a:lnTo>
                    <a:lnTo>
                      <a:pt x="18" y="208"/>
                    </a:lnTo>
                    <a:lnTo>
                      <a:pt x="37" y="223"/>
                    </a:lnTo>
                    <a:lnTo>
                      <a:pt x="61" y="240"/>
                    </a:lnTo>
                    <a:lnTo>
                      <a:pt x="87" y="259"/>
                    </a:lnTo>
                    <a:lnTo>
                      <a:pt x="112" y="280"/>
                    </a:lnTo>
                    <a:lnTo>
                      <a:pt x="136" y="301"/>
                    </a:lnTo>
                    <a:lnTo>
                      <a:pt x="156" y="319"/>
                    </a:lnTo>
                    <a:lnTo>
                      <a:pt x="168" y="333"/>
                    </a:lnTo>
                    <a:lnTo>
                      <a:pt x="172" y="344"/>
                    </a:lnTo>
                    <a:lnTo>
                      <a:pt x="172" y="352"/>
                    </a:lnTo>
                    <a:lnTo>
                      <a:pt x="170" y="362"/>
                    </a:lnTo>
                    <a:lnTo>
                      <a:pt x="168" y="371"/>
                    </a:lnTo>
                    <a:lnTo>
                      <a:pt x="165" y="383"/>
                    </a:lnTo>
                    <a:lnTo>
                      <a:pt x="164" y="392"/>
                    </a:lnTo>
                    <a:lnTo>
                      <a:pt x="162" y="402"/>
                    </a:lnTo>
                    <a:lnTo>
                      <a:pt x="160" y="410"/>
                    </a:lnTo>
                    <a:lnTo>
                      <a:pt x="160" y="416"/>
                    </a:lnTo>
                    <a:lnTo>
                      <a:pt x="159" y="419"/>
                    </a:lnTo>
                    <a:lnTo>
                      <a:pt x="159" y="421"/>
                    </a:lnTo>
                    <a:lnTo>
                      <a:pt x="168" y="416"/>
                    </a:lnTo>
                    <a:lnTo>
                      <a:pt x="189" y="402"/>
                    </a:lnTo>
                    <a:lnTo>
                      <a:pt x="221" y="381"/>
                    </a:lnTo>
                    <a:lnTo>
                      <a:pt x="260" y="357"/>
                    </a:lnTo>
                    <a:lnTo>
                      <a:pt x="300" y="330"/>
                    </a:lnTo>
                    <a:lnTo>
                      <a:pt x="341" y="301"/>
                    </a:lnTo>
                    <a:lnTo>
                      <a:pt x="378" y="277"/>
                    </a:lnTo>
                    <a:lnTo>
                      <a:pt x="410" y="256"/>
                    </a:lnTo>
                    <a:lnTo>
                      <a:pt x="431" y="242"/>
                    </a:lnTo>
                    <a:lnTo>
                      <a:pt x="439" y="237"/>
                    </a:lnTo>
                    <a:lnTo>
                      <a:pt x="440" y="235"/>
                    </a:lnTo>
                    <a:lnTo>
                      <a:pt x="444" y="229"/>
                    </a:lnTo>
                    <a:lnTo>
                      <a:pt x="448" y="219"/>
                    </a:lnTo>
                    <a:lnTo>
                      <a:pt x="453" y="207"/>
                    </a:lnTo>
                    <a:lnTo>
                      <a:pt x="458" y="192"/>
                    </a:lnTo>
                    <a:lnTo>
                      <a:pt x="463" y="175"/>
                    </a:lnTo>
                    <a:lnTo>
                      <a:pt x="466" y="157"/>
                    </a:lnTo>
                    <a:lnTo>
                      <a:pt x="466" y="136"/>
                    </a:lnTo>
                    <a:lnTo>
                      <a:pt x="463" y="117"/>
                    </a:lnTo>
                    <a:lnTo>
                      <a:pt x="456" y="96"/>
                    </a:lnTo>
                    <a:lnTo>
                      <a:pt x="447" y="77"/>
                    </a:lnTo>
                    <a:lnTo>
                      <a:pt x="434" y="61"/>
                    </a:lnTo>
                    <a:lnTo>
                      <a:pt x="418" y="47"/>
                    </a:lnTo>
                    <a:lnTo>
                      <a:pt x="402" y="35"/>
                    </a:lnTo>
                    <a:lnTo>
                      <a:pt x="384" y="24"/>
                    </a:lnTo>
                    <a:lnTo>
                      <a:pt x="370" y="16"/>
                    </a:lnTo>
                    <a:lnTo>
                      <a:pt x="356" y="10"/>
                    </a:lnTo>
                    <a:lnTo>
                      <a:pt x="344" y="3"/>
                    </a:lnTo>
                    <a:lnTo>
                      <a:pt x="336" y="2"/>
                    </a:lnTo>
                    <a:lnTo>
                      <a:pt x="333" y="0"/>
                    </a:lnTo>
                    <a:lnTo>
                      <a:pt x="0" y="194"/>
                    </a:lnTo>
                    <a:close/>
                  </a:path>
                </a:pathLst>
              </a:custGeom>
              <a:solidFill>
                <a:srgbClr val="4C4C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64" name="Freeform 136"/>
              <p:cNvSpPr>
                <a:spLocks/>
              </p:cNvSpPr>
              <p:nvPr/>
            </p:nvSpPr>
            <p:spPr bwMode="auto">
              <a:xfrm>
                <a:off x="4317" y="2570"/>
                <a:ext cx="233" cy="210"/>
              </a:xfrm>
              <a:custGeom>
                <a:avLst/>
                <a:gdLst>
                  <a:gd name="T0" fmla="*/ 0 w 466"/>
                  <a:gd name="T1" fmla="*/ 0 h 421"/>
                  <a:gd name="T2" fmla="*/ 1 w 466"/>
                  <a:gd name="T3" fmla="*/ 0 h 421"/>
                  <a:gd name="T4" fmla="*/ 1 w 466"/>
                  <a:gd name="T5" fmla="*/ 0 h 421"/>
                  <a:gd name="T6" fmla="*/ 1 w 466"/>
                  <a:gd name="T7" fmla="*/ 0 h 421"/>
                  <a:gd name="T8" fmla="*/ 1 w 466"/>
                  <a:gd name="T9" fmla="*/ 0 h 421"/>
                  <a:gd name="T10" fmla="*/ 1 w 466"/>
                  <a:gd name="T11" fmla="*/ 0 h 421"/>
                  <a:gd name="T12" fmla="*/ 1 w 466"/>
                  <a:gd name="T13" fmla="*/ 0 h 421"/>
                  <a:gd name="T14" fmla="*/ 1 w 466"/>
                  <a:gd name="T15" fmla="*/ 0 h 421"/>
                  <a:gd name="T16" fmla="*/ 1 w 466"/>
                  <a:gd name="T17" fmla="*/ 0 h 421"/>
                  <a:gd name="T18" fmla="*/ 1 w 466"/>
                  <a:gd name="T19" fmla="*/ 0 h 421"/>
                  <a:gd name="T20" fmla="*/ 1 w 466"/>
                  <a:gd name="T21" fmla="*/ 0 h 421"/>
                  <a:gd name="T22" fmla="*/ 1 w 466"/>
                  <a:gd name="T23" fmla="*/ 0 h 421"/>
                  <a:gd name="T24" fmla="*/ 1 w 466"/>
                  <a:gd name="T25" fmla="*/ 0 h 421"/>
                  <a:gd name="T26" fmla="*/ 1 w 466"/>
                  <a:gd name="T27" fmla="*/ 0 h 421"/>
                  <a:gd name="T28" fmla="*/ 1 w 466"/>
                  <a:gd name="T29" fmla="*/ 0 h 421"/>
                  <a:gd name="T30" fmla="*/ 1 w 466"/>
                  <a:gd name="T31" fmla="*/ 0 h 421"/>
                  <a:gd name="T32" fmla="*/ 1 w 466"/>
                  <a:gd name="T33" fmla="*/ 0 h 421"/>
                  <a:gd name="T34" fmla="*/ 1 w 466"/>
                  <a:gd name="T35" fmla="*/ 0 h 421"/>
                  <a:gd name="T36" fmla="*/ 1 w 466"/>
                  <a:gd name="T37" fmla="*/ 0 h 421"/>
                  <a:gd name="T38" fmla="*/ 1 w 466"/>
                  <a:gd name="T39" fmla="*/ 0 h 421"/>
                  <a:gd name="T40" fmla="*/ 1 w 466"/>
                  <a:gd name="T41" fmla="*/ 0 h 421"/>
                  <a:gd name="T42" fmla="*/ 1 w 466"/>
                  <a:gd name="T43" fmla="*/ 0 h 421"/>
                  <a:gd name="T44" fmla="*/ 1 w 466"/>
                  <a:gd name="T45" fmla="*/ 0 h 421"/>
                  <a:gd name="T46" fmla="*/ 1 w 466"/>
                  <a:gd name="T47" fmla="*/ 0 h 421"/>
                  <a:gd name="T48" fmla="*/ 1 w 466"/>
                  <a:gd name="T49" fmla="*/ 0 h 421"/>
                  <a:gd name="T50" fmla="*/ 1 w 466"/>
                  <a:gd name="T51" fmla="*/ 0 h 421"/>
                  <a:gd name="T52" fmla="*/ 1 w 466"/>
                  <a:gd name="T53" fmla="*/ 0 h 421"/>
                  <a:gd name="T54" fmla="*/ 1 w 466"/>
                  <a:gd name="T55" fmla="*/ 0 h 421"/>
                  <a:gd name="T56" fmla="*/ 1 w 466"/>
                  <a:gd name="T57" fmla="*/ 0 h 421"/>
                  <a:gd name="T58" fmla="*/ 1 w 466"/>
                  <a:gd name="T59" fmla="*/ 0 h 421"/>
                  <a:gd name="T60" fmla="*/ 1 w 466"/>
                  <a:gd name="T61" fmla="*/ 0 h 421"/>
                  <a:gd name="T62" fmla="*/ 1 w 466"/>
                  <a:gd name="T63" fmla="*/ 0 h 421"/>
                  <a:gd name="T64" fmla="*/ 1 w 466"/>
                  <a:gd name="T65" fmla="*/ 0 h 421"/>
                  <a:gd name="T66" fmla="*/ 1 w 466"/>
                  <a:gd name="T67" fmla="*/ 0 h 421"/>
                  <a:gd name="T68" fmla="*/ 1 w 466"/>
                  <a:gd name="T69" fmla="*/ 0 h 421"/>
                  <a:gd name="T70" fmla="*/ 1 w 466"/>
                  <a:gd name="T71" fmla="*/ 0 h 421"/>
                  <a:gd name="T72" fmla="*/ 1 w 466"/>
                  <a:gd name="T73" fmla="*/ 0 h 421"/>
                  <a:gd name="T74" fmla="*/ 1 w 466"/>
                  <a:gd name="T75" fmla="*/ 0 h 421"/>
                  <a:gd name="T76" fmla="*/ 1 w 466"/>
                  <a:gd name="T77" fmla="*/ 0 h 421"/>
                  <a:gd name="T78" fmla="*/ 1 w 466"/>
                  <a:gd name="T79" fmla="*/ 0 h 421"/>
                  <a:gd name="T80" fmla="*/ 1 w 466"/>
                  <a:gd name="T81" fmla="*/ 0 h 421"/>
                  <a:gd name="T82" fmla="*/ 1 w 466"/>
                  <a:gd name="T83" fmla="*/ 0 h 421"/>
                  <a:gd name="T84" fmla="*/ 1 w 466"/>
                  <a:gd name="T85" fmla="*/ 0 h 421"/>
                  <a:gd name="T86" fmla="*/ 1 w 466"/>
                  <a:gd name="T87" fmla="*/ 0 h 421"/>
                  <a:gd name="T88" fmla="*/ 1 w 466"/>
                  <a:gd name="T89" fmla="*/ 0 h 421"/>
                  <a:gd name="T90" fmla="*/ 1 w 466"/>
                  <a:gd name="T91" fmla="*/ 0 h 421"/>
                  <a:gd name="T92" fmla="*/ 1 w 466"/>
                  <a:gd name="T93" fmla="*/ 0 h 421"/>
                  <a:gd name="T94" fmla="*/ 1 w 466"/>
                  <a:gd name="T95" fmla="*/ 0 h 421"/>
                  <a:gd name="T96" fmla="*/ 1 w 466"/>
                  <a:gd name="T97" fmla="*/ 0 h 421"/>
                  <a:gd name="T98" fmla="*/ 1 w 466"/>
                  <a:gd name="T99" fmla="*/ 0 h 421"/>
                  <a:gd name="T100" fmla="*/ 1 w 466"/>
                  <a:gd name="T101" fmla="*/ 0 h 421"/>
                  <a:gd name="T102" fmla="*/ 1 w 466"/>
                  <a:gd name="T103" fmla="*/ 0 h 421"/>
                  <a:gd name="T104" fmla="*/ 1 w 466"/>
                  <a:gd name="T105" fmla="*/ 0 h 421"/>
                  <a:gd name="T106" fmla="*/ 1 w 466"/>
                  <a:gd name="T107" fmla="*/ 0 h 421"/>
                  <a:gd name="T108" fmla="*/ 1 w 466"/>
                  <a:gd name="T109" fmla="*/ 0 h 421"/>
                  <a:gd name="T110" fmla="*/ 0 w 466"/>
                  <a:gd name="T111" fmla="*/ 0 h 421"/>
                  <a:gd name="T112" fmla="*/ 0 w 466"/>
                  <a:gd name="T113" fmla="*/ 0 h 4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421"/>
                  <a:gd name="T173" fmla="*/ 466 w 466"/>
                  <a:gd name="T174" fmla="*/ 421 h 4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421">
                    <a:moveTo>
                      <a:pt x="0" y="194"/>
                    </a:moveTo>
                    <a:lnTo>
                      <a:pt x="5" y="199"/>
                    </a:lnTo>
                    <a:lnTo>
                      <a:pt x="18" y="208"/>
                    </a:lnTo>
                    <a:lnTo>
                      <a:pt x="37" y="223"/>
                    </a:lnTo>
                    <a:lnTo>
                      <a:pt x="61" y="240"/>
                    </a:lnTo>
                    <a:lnTo>
                      <a:pt x="87" y="259"/>
                    </a:lnTo>
                    <a:lnTo>
                      <a:pt x="112" y="280"/>
                    </a:lnTo>
                    <a:lnTo>
                      <a:pt x="136" y="301"/>
                    </a:lnTo>
                    <a:lnTo>
                      <a:pt x="156" y="319"/>
                    </a:lnTo>
                    <a:lnTo>
                      <a:pt x="168" y="333"/>
                    </a:lnTo>
                    <a:lnTo>
                      <a:pt x="172" y="344"/>
                    </a:lnTo>
                    <a:lnTo>
                      <a:pt x="172" y="352"/>
                    </a:lnTo>
                    <a:lnTo>
                      <a:pt x="170" y="362"/>
                    </a:lnTo>
                    <a:lnTo>
                      <a:pt x="168" y="371"/>
                    </a:lnTo>
                    <a:lnTo>
                      <a:pt x="165" y="383"/>
                    </a:lnTo>
                    <a:lnTo>
                      <a:pt x="164" y="392"/>
                    </a:lnTo>
                    <a:lnTo>
                      <a:pt x="162" y="402"/>
                    </a:lnTo>
                    <a:lnTo>
                      <a:pt x="160" y="410"/>
                    </a:lnTo>
                    <a:lnTo>
                      <a:pt x="160" y="416"/>
                    </a:lnTo>
                    <a:lnTo>
                      <a:pt x="159" y="419"/>
                    </a:lnTo>
                    <a:lnTo>
                      <a:pt x="159" y="421"/>
                    </a:lnTo>
                    <a:lnTo>
                      <a:pt x="168" y="416"/>
                    </a:lnTo>
                    <a:lnTo>
                      <a:pt x="189" y="402"/>
                    </a:lnTo>
                    <a:lnTo>
                      <a:pt x="221" y="381"/>
                    </a:lnTo>
                    <a:lnTo>
                      <a:pt x="260" y="357"/>
                    </a:lnTo>
                    <a:lnTo>
                      <a:pt x="300" y="330"/>
                    </a:lnTo>
                    <a:lnTo>
                      <a:pt x="341" y="301"/>
                    </a:lnTo>
                    <a:lnTo>
                      <a:pt x="378" y="277"/>
                    </a:lnTo>
                    <a:lnTo>
                      <a:pt x="410" y="256"/>
                    </a:lnTo>
                    <a:lnTo>
                      <a:pt x="431" y="242"/>
                    </a:lnTo>
                    <a:lnTo>
                      <a:pt x="439" y="237"/>
                    </a:lnTo>
                    <a:lnTo>
                      <a:pt x="440" y="235"/>
                    </a:lnTo>
                    <a:lnTo>
                      <a:pt x="444" y="229"/>
                    </a:lnTo>
                    <a:lnTo>
                      <a:pt x="448" y="219"/>
                    </a:lnTo>
                    <a:lnTo>
                      <a:pt x="453" y="207"/>
                    </a:lnTo>
                    <a:lnTo>
                      <a:pt x="458" y="192"/>
                    </a:lnTo>
                    <a:lnTo>
                      <a:pt x="463" y="175"/>
                    </a:lnTo>
                    <a:lnTo>
                      <a:pt x="466" y="157"/>
                    </a:lnTo>
                    <a:lnTo>
                      <a:pt x="466" y="136"/>
                    </a:lnTo>
                    <a:lnTo>
                      <a:pt x="463" y="117"/>
                    </a:lnTo>
                    <a:lnTo>
                      <a:pt x="456" y="96"/>
                    </a:lnTo>
                    <a:lnTo>
                      <a:pt x="447" y="77"/>
                    </a:lnTo>
                    <a:lnTo>
                      <a:pt x="434" y="61"/>
                    </a:lnTo>
                    <a:lnTo>
                      <a:pt x="418" y="47"/>
                    </a:lnTo>
                    <a:lnTo>
                      <a:pt x="402" y="35"/>
                    </a:lnTo>
                    <a:lnTo>
                      <a:pt x="384" y="24"/>
                    </a:lnTo>
                    <a:lnTo>
                      <a:pt x="370" y="16"/>
                    </a:lnTo>
                    <a:lnTo>
                      <a:pt x="356" y="10"/>
                    </a:lnTo>
                    <a:lnTo>
                      <a:pt x="344" y="3"/>
                    </a:lnTo>
                    <a:lnTo>
                      <a:pt x="336" y="2"/>
                    </a:lnTo>
                    <a:lnTo>
                      <a:pt x="333" y="0"/>
                    </a:lnTo>
                    <a:lnTo>
                      <a:pt x="0" y="194"/>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65" name="Freeform 137"/>
              <p:cNvSpPr>
                <a:spLocks/>
              </p:cNvSpPr>
              <p:nvPr/>
            </p:nvSpPr>
            <p:spPr bwMode="auto">
              <a:xfrm>
                <a:off x="3755" y="2486"/>
                <a:ext cx="426" cy="947"/>
              </a:xfrm>
              <a:custGeom>
                <a:avLst/>
                <a:gdLst>
                  <a:gd name="T0" fmla="*/ 1 w 851"/>
                  <a:gd name="T1" fmla="*/ 1 h 1893"/>
                  <a:gd name="T2" fmla="*/ 1 w 851"/>
                  <a:gd name="T3" fmla="*/ 1 h 1893"/>
                  <a:gd name="T4" fmla="*/ 1 w 851"/>
                  <a:gd name="T5" fmla="*/ 1 h 1893"/>
                  <a:gd name="T6" fmla="*/ 1 w 851"/>
                  <a:gd name="T7" fmla="*/ 1 h 1893"/>
                  <a:gd name="T8" fmla="*/ 1 w 851"/>
                  <a:gd name="T9" fmla="*/ 1 h 1893"/>
                  <a:gd name="T10" fmla="*/ 1 w 851"/>
                  <a:gd name="T11" fmla="*/ 1 h 1893"/>
                  <a:gd name="T12" fmla="*/ 1 w 851"/>
                  <a:gd name="T13" fmla="*/ 1 h 1893"/>
                  <a:gd name="T14" fmla="*/ 1 w 851"/>
                  <a:gd name="T15" fmla="*/ 1 h 1893"/>
                  <a:gd name="T16" fmla="*/ 1 w 851"/>
                  <a:gd name="T17" fmla="*/ 1 h 1893"/>
                  <a:gd name="T18" fmla="*/ 1 w 851"/>
                  <a:gd name="T19" fmla="*/ 1 h 1893"/>
                  <a:gd name="T20" fmla="*/ 1 w 851"/>
                  <a:gd name="T21" fmla="*/ 1 h 1893"/>
                  <a:gd name="T22" fmla="*/ 1 w 851"/>
                  <a:gd name="T23" fmla="*/ 1 h 1893"/>
                  <a:gd name="T24" fmla="*/ 1 w 851"/>
                  <a:gd name="T25" fmla="*/ 1 h 1893"/>
                  <a:gd name="T26" fmla="*/ 1 w 851"/>
                  <a:gd name="T27" fmla="*/ 0 h 1893"/>
                  <a:gd name="T28" fmla="*/ 1 w 851"/>
                  <a:gd name="T29" fmla="*/ 1 h 1893"/>
                  <a:gd name="T30" fmla="*/ 1 w 851"/>
                  <a:gd name="T31" fmla="*/ 1 h 1893"/>
                  <a:gd name="T32" fmla="*/ 1 w 851"/>
                  <a:gd name="T33" fmla="*/ 1 h 1893"/>
                  <a:gd name="T34" fmla="*/ 1 w 851"/>
                  <a:gd name="T35" fmla="*/ 1 h 1893"/>
                  <a:gd name="T36" fmla="*/ 1 w 851"/>
                  <a:gd name="T37" fmla="*/ 1 h 1893"/>
                  <a:gd name="T38" fmla="*/ 1 w 851"/>
                  <a:gd name="T39" fmla="*/ 1 h 1893"/>
                  <a:gd name="T40" fmla="*/ 1 w 851"/>
                  <a:gd name="T41" fmla="*/ 1 h 1893"/>
                  <a:gd name="T42" fmla="*/ 1 w 851"/>
                  <a:gd name="T43" fmla="*/ 1 h 1893"/>
                  <a:gd name="T44" fmla="*/ 1 w 851"/>
                  <a:gd name="T45" fmla="*/ 1 h 1893"/>
                  <a:gd name="T46" fmla="*/ 1 w 851"/>
                  <a:gd name="T47" fmla="*/ 1 h 1893"/>
                  <a:gd name="T48" fmla="*/ 1 w 851"/>
                  <a:gd name="T49" fmla="*/ 1 h 1893"/>
                  <a:gd name="T50" fmla="*/ 1 w 851"/>
                  <a:gd name="T51" fmla="*/ 1 h 1893"/>
                  <a:gd name="T52" fmla="*/ 1 w 851"/>
                  <a:gd name="T53" fmla="*/ 1 h 1893"/>
                  <a:gd name="T54" fmla="*/ 1 w 851"/>
                  <a:gd name="T55" fmla="*/ 1 h 1893"/>
                  <a:gd name="T56" fmla="*/ 1 w 851"/>
                  <a:gd name="T57" fmla="*/ 1 h 1893"/>
                  <a:gd name="T58" fmla="*/ 1 w 851"/>
                  <a:gd name="T59" fmla="*/ 1 h 1893"/>
                  <a:gd name="T60" fmla="*/ 1 w 851"/>
                  <a:gd name="T61" fmla="*/ 1 h 1893"/>
                  <a:gd name="T62" fmla="*/ 1 w 851"/>
                  <a:gd name="T63" fmla="*/ 1 h 1893"/>
                  <a:gd name="T64" fmla="*/ 1 w 851"/>
                  <a:gd name="T65" fmla="*/ 1 h 1893"/>
                  <a:gd name="T66" fmla="*/ 1 w 851"/>
                  <a:gd name="T67" fmla="*/ 1 h 1893"/>
                  <a:gd name="T68" fmla="*/ 0 w 851"/>
                  <a:gd name="T69" fmla="*/ 1 h 1893"/>
                  <a:gd name="T70" fmla="*/ 0 w 851"/>
                  <a:gd name="T71" fmla="*/ 1 h 1893"/>
                  <a:gd name="T72" fmla="*/ 0 w 851"/>
                  <a:gd name="T73" fmla="*/ 1 h 1893"/>
                  <a:gd name="T74" fmla="*/ 1 w 851"/>
                  <a:gd name="T75" fmla="*/ 1 h 18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1"/>
                  <a:gd name="T115" fmla="*/ 0 h 1893"/>
                  <a:gd name="T116" fmla="*/ 851 w 851"/>
                  <a:gd name="T117" fmla="*/ 1893 h 18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1" h="1893">
                    <a:moveTo>
                      <a:pt x="117" y="462"/>
                    </a:moveTo>
                    <a:lnTo>
                      <a:pt x="54" y="1809"/>
                    </a:lnTo>
                    <a:lnTo>
                      <a:pt x="59" y="1806"/>
                    </a:lnTo>
                    <a:lnTo>
                      <a:pt x="770" y="1157"/>
                    </a:lnTo>
                    <a:lnTo>
                      <a:pt x="771" y="1155"/>
                    </a:lnTo>
                    <a:lnTo>
                      <a:pt x="773" y="1153"/>
                    </a:lnTo>
                    <a:lnTo>
                      <a:pt x="776" y="1150"/>
                    </a:lnTo>
                    <a:lnTo>
                      <a:pt x="778" y="1147"/>
                    </a:lnTo>
                    <a:lnTo>
                      <a:pt x="781" y="1142"/>
                    </a:lnTo>
                    <a:lnTo>
                      <a:pt x="784" y="1137"/>
                    </a:lnTo>
                    <a:lnTo>
                      <a:pt x="787" y="1133"/>
                    </a:lnTo>
                    <a:lnTo>
                      <a:pt x="789" y="1128"/>
                    </a:lnTo>
                    <a:lnTo>
                      <a:pt x="790" y="1121"/>
                    </a:lnTo>
                    <a:lnTo>
                      <a:pt x="792" y="1117"/>
                    </a:lnTo>
                    <a:lnTo>
                      <a:pt x="792" y="1110"/>
                    </a:lnTo>
                    <a:lnTo>
                      <a:pt x="792" y="1104"/>
                    </a:lnTo>
                    <a:lnTo>
                      <a:pt x="792" y="1097"/>
                    </a:lnTo>
                    <a:lnTo>
                      <a:pt x="790" y="1093"/>
                    </a:lnTo>
                    <a:lnTo>
                      <a:pt x="790" y="1088"/>
                    </a:lnTo>
                    <a:lnTo>
                      <a:pt x="789" y="1083"/>
                    </a:lnTo>
                    <a:lnTo>
                      <a:pt x="787" y="1080"/>
                    </a:lnTo>
                    <a:lnTo>
                      <a:pt x="787" y="1077"/>
                    </a:lnTo>
                    <a:lnTo>
                      <a:pt x="538" y="8"/>
                    </a:lnTo>
                    <a:lnTo>
                      <a:pt x="592" y="0"/>
                    </a:lnTo>
                    <a:lnTo>
                      <a:pt x="846" y="1088"/>
                    </a:lnTo>
                    <a:lnTo>
                      <a:pt x="846" y="1089"/>
                    </a:lnTo>
                    <a:lnTo>
                      <a:pt x="848" y="1091"/>
                    </a:lnTo>
                    <a:lnTo>
                      <a:pt x="848" y="1093"/>
                    </a:lnTo>
                    <a:lnTo>
                      <a:pt x="850" y="1097"/>
                    </a:lnTo>
                    <a:lnTo>
                      <a:pt x="850" y="1101"/>
                    </a:lnTo>
                    <a:lnTo>
                      <a:pt x="851" y="1105"/>
                    </a:lnTo>
                    <a:lnTo>
                      <a:pt x="851" y="1112"/>
                    </a:lnTo>
                    <a:lnTo>
                      <a:pt x="851" y="1118"/>
                    </a:lnTo>
                    <a:lnTo>
                      <a:pt x="851" y="1125"/>
                    </a:lnTo>
                    <a:lnTo>
                      <a:pt x="851" y="1131"/>
                    </a:lnTo>
                    <a:lnTo>
                      <a:pt x="850" y="1137"/>
                    </a:lnTo>
                    <a:lnTo>
                      <a:pt x="846" y="1145"/>
                    </a:lnTo>
                    <a:lnTo>
                      <a:pt x="843" y="1152"/>
                    </a:lnTo>
                    <a:lnTo>
                      <a:pt x="840" y="1158"/>
                    </a:lnTo>
                    <a:lnTo>
                      <a:pt x="835" y="1165"/>
                    </a:lnTo>
                    <a:lnTo>
                      <a:pt x="832" y="1171"/>
                    </a:lnTo>
                    <a:lnTo>
                      <a:pt x="827" y="1174"/>
                    </a:lnTo>
                    <a:lnTo>
                      <a:pt x="826" y="1179"/>
                    </a:lnTo>
                    <a:lnTo>
                      <a:pt x="822" y="1181"/>
                    </a:lnTo>
                    <a:lnTo>
                      <a:pt x="822" y="1182"/>
                    </a:lnTo>
                    <a:lnTo>
                      <a:pt x="65" y="1877"/>
                    </a:lnTo>
                    <a:lnTo>
                      <a:pt x="64" y="1878"/>
                    </a:lnTo>
                    <a:lnTo>
                      <a:pt x="61" y="1881"/>
                    </a:lnTo>
                    <a:lnTo>
                      <a:pt x="56" y="1885"/>
                    </a:lnTo>
                    <a:lnTo>
                      <a:pt x="51" y="1888"/>
                    </a:lnTo>
                    <a:lnTo>
                      <a:pt x="46" y="1891"/>
                    </a:lnTo>
                    <a:lnTo>
                      <a:pt x="40" y="1893"/>
                    </a:lnTo>
                    <a:lnTo>
                      <a:pt x="33" y="1893"/>
                    </a:lnTo>
                    <a:lnTo>
                      <a:pt x="27" y="1893"/>
                    </a:lnTo>
                    <a:lnTo>
                      <a:pt x="19" y="1889"/>
                    </a:lnTo>
                    <a:lnTo>
                      <a:pt x="14" y="1885"/>
                    </a:lnTo>
                    <a:lnTo>
                      <a:pt x="9" y="1880"/>
                    </a:lnTo>
                    <a:lnTo>
                      <a:pt x="5" y="1873"/>
                    </a:lnTo>
                    <a:lnTo>
                      <a:pt x="3" y="1865"/>
                    </a:lnTo>
                    <a:lnTo>
                      <a:pt x="1" y="1859"/>
                    </a:lnTo>
                    <a:lnTo>
                      <a:pt x="0" y="1851"/>
                    </a:lnTo>
                    <a:lnTo>
                      <a:pt x="0" y="1846"/>
                    </a:lnTo>
                    <a:lnTo>
                      <a:pt x="0" y="1841"/>
                    </a:lnTo>
                    <a:lnTo>
                      <a:pt x="0" y="1838"/>
                    </a:lnTo>
                    <a:lnTo>
                      <a:pt x="0" y="1837"/>
                    </a:lnTo>
                    <a:lnTo>
                      <a:pt x="61" y="467"/>
                    </a:lnTo>
                    <a:lnTo>
                      <a:pt x="117" y="462"/>
                    </a:lnTo>
                    <a:close/>
                  </a:path>
                </a:pathLst>
              </a:custGeom>
              <a:solidFill>
                <a:srgbClr val="D8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66" name="Freeform 138"/>
              <p:cNvSpPr>
                <a:spLocks/>
              </p:cNvSpPr>
              <p:nvPr/>
            </p:nvSpPr>
            <p:spPr bwMode="auto">
              <a:xfrm>
                <a:off x="3755" y="2486"/>
                <a:ext cx="426" cy="947"/>
              </a:xfrm>
              <a:custGeom>
                <a:avLst/>
                <a:gdLst>
                  <a:gd name="T0" fmla="*/ 1 w 851"/>
                  <a:gd name="T1" fmla="*/ 1 h 1893"/>
                  <a:gd name="T2" fmla="*/ 1 w 851"/>
                  <a:gd name="T3" fmla="*/ 1 h 1893"/>
                  <a:gd name="T4" fmla="*/ 1 w 851"/>
                  <a:gd name="T5" fmla="*/ 1 h 1893"/>
                  <a:gd name="T6" fmla="*/ 1 w 851"/>
                  <a:gd name="T7" fmla="*/ 1 h 1893"/>
                  <a:gd name="T8" fmla="*/ 1 w 851"/>
                  <a:gd name="T9" fmla="*/ 1 h 1893"/>
                  <a:gd name="T10" fmla="*/ 1 w 851"/>
                  <a:gd name="T11" fmla="*/ 1 h 1893"/>
                  <a:gd name="T12" fmla="*/ 1 w 851"/>
                  <a:gd name="T13" fmla="*/ 1 h 1893"/>
                  <a:gd name="T14" fmla="*/ 1 w 851"/>
                  <a:gd name="T15" fmla="*/ 1 h 1893"/>
                  <a:gd name="T16" fmla="*/ 1 w 851"/>
                  <a:gd name="T17" fmla="*/ 1 h 1893"/>
                  <a:gd name="T18" fmla="*/ 1 w 851"/>
                  <a:gd name="T19" fmla="*/ 1 h 1893"/>
                  <a:gd name="T20" fmla="*/ 1 w 851"/>
                  <a:gd name="T21" fmla="*/ 1 h 1893"/>
                  <a:gd name="T22" fmla="*/ 1 w 851"/>
                  <a:gd name="T23" fmla="*/ 1 h 1893"/>
                  <a:gd name="T24" fmla="*/ 1 w 851"/>
                  <a:gd name="T25" fmla="*/ 1 h 1893"/>
                  <a:gd name="T26" fmla="*/ 1 w 851"/>
                  <a:gd name="T27" fmla="*/ 0 h 1893"/>
                  <a:gd name="T28" fmla="*/ 1 w 851"/>
                  <a:gd name="T29" fmla="*/ 1 h 1893"/>
                  <a:gd name="T30" fmla="*/ 1 w 851"/>
                  <a:gd name="T31" fmla="*/ 1 h 1893"/>
                  <a:gd name="T32" fmla="*/ 1 w 851"/>
                  <a:gd name="T33" fmla="*/ 1 h 1893"/>
                  <a:gd name="T34" fmla="*/ 1 w 851"/>
                  <a:gd name="T35" fmla="*/ 1 h 1893"/>
                  <a:gd name="T36" fmla="*/ 1 w 851"/>
                  <a:gd name="T37" fmla="*/ 1 h 1893"/>
                  <a:gd name="T38" fmla="*/ 1 w 851"/>
                  <a:gd name="T39" fmla="*/ 1 h 1893"/>
                  <a:gd name="T40" fmla="*/ 1 w 851"/>
                  <a:gd name="T41" fmla="*/ 1 h 1893"/>
                  <a:gd name="T42" fmla="*/ 1 w 851"/>
                  <a:gd name="T43" fmla="*/ 1 h 1893"/>
                  <a:gd name="T44" fmla="*/ 1 w 851"/>
                  <a:gd name="T45" fmla="*/ 1 h 1893"/>
                  <a:gd name="T46" fmla="*/ 1 w 851"/>
                  <a:gd name="T47" fmla="*/ 1 h 1893"/>
                  <a:gd name="T48" fmla="*/ 1 w 851"/>
                  <a:gd name="T49" fmla="*/ 1 h 1893"/>
                  <a:gd name="T50" fmla="*/ 1 w 851"/>
                  <a:gd name="T51" fmla="*/ 1 h 1893"/>
                  <a:gd name="T52" fmla="*/ 1 w 851"/>
                  <a:gd name="T53" fmla="*/ 1 h 1893"/>
                  <a:gd name="T54" fmla="*/ 1 w 851"/>
                  <a:gd name="T55" fmla="*/ 1 h 1893"/>
                  <a:gd name="T56" fmla="*/ 1 w 851"/>
                  <a:gd name="T57" fmla="*/ 1 h 1893"/>
                  <a:gd name="T58" fmla="*/ 1 w 851"/>
                  <a:gd name="T59" fmla="*/ 1 h 1893"/>
                  <a:gd name="T60" fmla="*/ 1 w 851"/>
                  <a:gd name="T61" fmla="*/ 1 h 1893"/>
                  <a:gd name="T62" fmla="*/ 1 w 851"/>
                  <a:gd name="T63" fmla="*/ 1 h 1893"/>
                  <a:gd name="T64" fmla="*/ 1 w 851"/>
                  <a:gd name="T65" fmla="*/ 1 h 1893"/>
                  <a:gd name="T66" fmla="*/ 1 w 851"/>
                  <a:gd name="T67" fmla="*/ 1 h 1893"/>
                  <a:gd name="T68" fmla="*/ 0 w 851"/>
                  <a:gd name="T69" fmla="*/ 1 h 1893"/>
                  <a:gd name="T70" fmla="*/ 0 w 851"/>
                  <a:gd name="T71" fmla="*/ 1 h 1893"/>
                  <a:gd name="T72" fmla="*/ 0 w 851"/>
                  <a:gd name="T73" fmla="*/ 1 h 18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1"/>
                  <a:gd name="T112" fmla="*/ 0 h 1893"/>
                  <a:gd name="T113" fmla="*/ 851 w 851"/>
                  <a:gd name="T114" fmla="*/ 1893 h 18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1" h="1893">
                    <a:moveTo>
                      <a:pt x="117" y="462"/>
                    </a:moveTo>
                    <a:lnTo>
                      <a:pt x="54" y="1809"/>
                    </a:lnTo>
                    <a:lnTo>
                      <a:pt x="59" y="1806"/>
                    </a:lnTo>
                    <a:lnTo>
                      <a:pt x="770" y="1157"/>
                    </a:lnTo>
                    <a:lnTo>
                      <a:pt x="771" y="1155"/>
                    </a:lnTo>
                    <a:lnTo>
                      <a:pt x="773" y="1153"/>
                    </a:lnTo>
                    <a:lnTo>
                      <a:pt x="776" y="1150"/>
                    </a:lnTo>
                    <a:lnTo>
                      <a:pt x="778" y="1147"/>
                    </a:lnTo>
                    <a:lnTo>
                      <a:pt x="781" y="1142"/>
                    </a:lnTo>
                    <a:lnTo>
                      <a:pt x="784" y="1137"/>
                    </a:lnTo>
                    <a:lnTo>
                      <a:pt x="787" y="1133"/>
                    </a:lnTo>
                    <a:lnTo>
                      <a:pt x="789" y="1128"/>
                    </a:lnTo>
                    <a:lnTo>
                      <a:pt x="790" y="1121"/>
                    </a:lnTo>
                    <a:lnTo>
                      <a:pt x="792" y="1117"/>
                    </a:lnTo>
                    <a:lnTo>
                      <a:pt x="792" y="1110"/>
                    </a:lnTo>
                    <a:lnTo>
                      <a:pt x="792" y="1104"/>
                    </a:lnTo>
                    <a:lnTo>
                      <a:pt x="792" y="1097"/>
                    </a:lnTo>
                    <a:lnTo>
                      <a:pt x="790" y="1093"/>
                    </a:lnTo>
                    <a:lnTo>
                      <a:pt x="790" y="1088"/>
                    </a:lnTo>
                    <a:lnTo>
                      <a:pt x="789" y="1083"/>
                    </a:lnTo>
                    <a:lnTo>
                      <a:pt x="787" y="1080"/>
                    </a:lnTo>
                    <a:lnTo>
                      <a:pt x="787" y="1077"/>
                    </a:lnTo>
                    <a:lnTo>
                      <a:pt x="538" y="8"/>
                    </a:lnTo>
                    <a:lnTo>
                      <a:pt x="592" y="0"/>
                    </a:lnTo>
                    <a:lnTo>
                      <a:pt x="846" y="1088"/>
                    </a:lnTo>
                    <a:lnTo>
                      <a:pt x="846" y="1089"/>
                    </a:lnTo>
                    <a:lnTo>
                      <a:pt x="848" y="1091"/>
                    </a:lnTo>
                    <a:lnTo>
                      <a:pt x="848" y="1093"/>
                    </a:lnTo>
                    <a:lnTo>
                      <a:pt x="850" y="1097"/>
                    </a:lnTo>
                    <a:lnTo>
                      <a:pt x="850" y="1101"/>
                    </a:lnTo>
                    <a:lnTo>
                      <a:pt x="851" y="1105"/>
                    </a:lnTo>
                    <a:lnTo>
                      <a:pt x="851" y="1112"/>
                    </a:lnTo>
                    <a:lnTo>
                      <a:pt x="851" y="1118"/>
                    </a:lnTo>
                    <a:lnTo>
                      <a:pt x="851" y="1125"/>
                    </a:lnTo>
                    <a:lnTo>
                      <a:pt x="851" y="1131"/>
                    </a:lnTo>
                    <a:lnTo>
                      <a:pt x="850" y="1137"/>
                    </a:lnTo>
                    <a:lnTo>
                      <a:pt x="846" y="1145"/>
                    </a:lnTo>
                    <a:lnTo>
                      <a:pt x="843" y="1152"/>
                    </a:lnTo>
                    <a:lnTo>
                      <a:pt x="840" y="1158"/>
                    </a:lnTo>
                    <a:lnTo>
                      <a:pt x="835" y="1165"/>
                    </a:lnTo>
                    <a:lnTo>
                      <a:pt x="832" y="1171"/>
                    </a:lnTo>
                    <a:lnTo>
                      <a:pt x="827" y="1174"/>
                    </a:lnTo>
                    <a:lnTo>
                      <a:pt x="826" y="1179"/>
                    </a:lnTo>
                    <a:lnTo>
                      <a:pt x="822" y="1181"/>
                    </a:lnTo>
                    <a:lnTo>
                      <a:pt x="822" y="1182"/>
                    </a:lnTo>
                    <a:lnTo>
                      <a:pt x="65" y="1877"/>
                    </a:lnTo>
                    <a:lnTo>
                      <a:pt x="64" y="1878"/>
                    </a:lnTo>
                    <a:lnTo>
                      <a:pt x="61" y="1881"/>
                    </a:lnTo>
                    <a:lnTo>
                      <a:pt x="56" y="1885"/>
                    </a:lnTo>
                    <a:lnTo>
                      <a:pt x="51" y="1888"/>
                    </a:lnTo>
                    <a:lnTo>
                      <a:pt x="46" y="1891"/>
                    </a:lnTo>
                    <a:lnTo>
                      <a:pt x="40" y="1893"/>
                    </a:lnTo>
                    <a:lnTo>
                      <a:pt x="33" y="1893"/>
                    </a:lnTo>
                    <a:lnTo>
                      <a:pt x="27" y="1893"/>
                    </a:lnTo>
                    <a:lnTo>
                      <a:pt x="19" y="1889"/>
                    </a:lnTo>
                    <a:lnTo>
                      <a:pt x="14" y="1885"/>
                    </a:lnTo>
                    <a:lnTo>
                      <a:pt x="9" y="1880"/>
                    </a:lnTo>
                    <a:lnTo>
                      <a:pt x="5" y="1873"/>
                    </a:lnTo>
                    <a:lnTo>
                      <a:pt x="3" y="1865"/>
                    </a:lnTo>
                    <a:lnTo>
                      <a:pt x="1" y="1859"/>
                    </a:lnTo>
                    <a:lnTo>
                      <a:pt x="0" y="1851"/>
                    </a:lnTo>
                    <a:lnTo>
                      <a:pt x="0" y="1846"/>
                    </a:lnTo>
                    <a:lnTo>
                      <a:pt x="0" y="1841"/>
                    </a:lnTo>
                    <a:lnTo>
                      <a:pt x="0" y="1838"/>
                    </a:lnTo>
                    <a:lnTo>
                      <a:pt x="0" y="1837"/>
                    </a:lnTo>
                    <a:lnTo>
                      <a:pt x="61" y="467"/>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67" name="Freeform 139"/>
              <p:cNvSpPr>
                <a:spLocks/>
              </p:cNvSpPr>
              <p:nvPr/>
            </p:nvSpPr>
            <p:spPr bwMode="auto">
              <a:xfrm>
                <a:off x="3563" y="2563"/>
                <a:ext cx="126" cy="73"/>
              </a:xfrm>
              <a:custGeom>
                <a:avLst/>
                <a:gdLst>
                  <a:gd name="T0" fmla="*/ 0 w 253"/>
                  <a:gd name="T1" fmla="*/ 1 h 146"/>
                  <a:gd name="T2" fmla="*/ 0 w 253"/>
                  <a:gd name="T3" fmla="*/ 1 h 146"/>
                  <a:gd name="T4" fmla="*/ 0 w 253"/>
                  <a:gd name="T5" fmla="*/ 1 h 146"/>
                  <a:gd name="T6" fmla="*/ 0 w 253"/>
                  <a:gd name="T7" fmla="*/ 1 h 146"/>
                  <a:gd name="T8" fmla="*/ 0 w 253"/>
                  <a:gd name="T9" fmla="*/ 1 h 146"/>
                  <a:gd name="T10" fmla="*/ 0 w 253"/>
                  <a:gd name="T11" fmla="*/ 1 h 146"/>
                  <a:gd name="T12" fmla="*/ 0 w 253"/>
                  <a:gd name="T13" fmla="*/ 1 h 146"/>
                  <a:gd name="T14" fmla="*/ 0 w 253"/>
                  <a:gd name="T15" fmla="*/ 1 h 146"/>
                  <a:gd name="T16" fmla="*/ 0 w 253"/>
                  <a:gd name="T17" fmla="*/ 1 h 146"/>
                  <a:gd name="T18" fmla="*/ 0 w 253"/>
                  <a:gd name="T19" fmla="*/ 1 h 146"/>
                  <a:gd name="T20" fmla="*/ 0 w 253"/>
                  <a:gd name="T21" fmla="*/ 1 h 146"/>
                  <a:gd name="T22" fmla="*/ 0 w 253"/>
                  <a:gd name="T23" fmla="*/ 1 h 146"/>
                  <a:gd name="T24" fmla="*/ 0 w 253"/>
                  <a:gd name="T25" fmla="*/ 1 h 146"/>
                  <a:gd name="T26" fmla="*/ 0 w 253"/>
                  <a:gd name="T27" fmla="*/ 1 h 146"/>
                  <a:gd name="T28" fmla="*/ 0 w 253"/>
                  <a:gd name="T29" fmla="*/ 1 h 146"/>
                  <a:gd name="T30" fmla="*/ 0 w 253"/>
                  <a:gd name="T31" fmla="*/ 1 h 146"/>
                  <a:gd name="T32" fmla="*/ 0 w 253"/>
                  <a:gd name="T33" fmla="*/ 1 h 146"/>
                  <a:gd name="T34" fmla="*/ 0 w 253"/>
                  <a:gd name="T35" fmla="*/ 1 h 146"/>
                  <a:gd name="T36" fmla="*/ 0 w 253"/>
                  <a:gd name="T37" fmla="*/ 1 h 146"/>
                  <a:gd name="T38" fmla="*/ 0 w 253"/>
                  <a:gd name="T39" fmla="*/ 1 h 146"/>
                  <a:gd name="T40" fmla="*/ 0 w 253"/>
                  <a:gd name="T41" fmla="*/ 1 h 146"/>
                  <a:gd name="T42" fmla="*/ 0 w 253"/>
                  <a:gd name="T43" fmla="*/ 1 h 146"/>
                  <a:gd name="T44" fmla="*/ 0 w 253"/>
                  <a:gd name="T45" fmla="*/ 1 h 146"/>
                  <a:gd name="T46" fmla="*/ 0 w 253"/>
                  <a:gd name="T47" fmla="*/ 1 h 146"/>
                  <a:gd name="T48" fmla="*/ 0 w 253"/>
                  <a:gd name="T49" fmla="*/ 1 h 146"/>
                  <a:gd name="T50" fmla="*/ 0 w 253"/>
                  <a:gd name="T51" fmla="*/ 1 h 146"/>
                  <a:gd name="T52" fmla="*/ 0 w 253"/>
                  <a:gd name="T53" fmla="*/ 1 h 146"/>
                  <a:gd name="T54" fmla="*/ 0 w 253"/>
                  <a:gd name="T55" fmla="*/ 1 h 146"/>
                  <a:gd name="T56" fmla="*/ 0 w 253"/>
                  <a:gd name="T57" fmla="*/ 1 h 146"/>
                  <a:gd name="T58" fmla="*/ 0 w 253"/>
                  <a:gd name="T59" fmla="*/ 0 h 146"/>
                  <a:gd name="T60" fmla="*/ 0 w 253"/>
                  <a:gd name="T61" fmla="*/ 0 h 146"/>
                  <a:gd name="T62" fmla="*/ 0 w 253"/>
                  <a:gd name="T63" fmla="*/ 0 h 146"/>
                  <a:gd name="T64" fmla="*/ 0 w 253"/>
                  <a:gd name="T65" fmla="*/ 0 h 146"/>
                  <a:gd name="T66" fmla="*/ 0 w 253"/>
                  <a:gd name="T67" fmla="*/ 1 h 146"/>
                  <a:gd name="T68" fmla="*/ 0 w 253"/>
                  <a:gd name="T69" fmla="*/ 1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6"/>
                  <a:gd name="T107" fmla="*/ 253 w 253"/>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6">
                    <a:moveTo>
                      <a:pt x="0" y="74"/>
                    </a:moveTo>
                    <a:lnTo>
                      <a:pt x="11" y="88"/>
                    </a:lnTo>
                    <a:lnTo>
                      <a:pt x="25" y="100"/>
                    </a:lnTo>
                    <a:lnTo>
                      <a:pt x="40" y="111"/>
                    </a:lnTo>
                    <a:lnTo>
                      <a:pt x="54" y="122"/>
                    </a:lnTo>
                    <a:lnTo>
                      <a:pt x="69" y="130"/>
                    </a:lnTo>
                    <a:lnTo>
                      <a:pt x="83" y="136"/>
                    </a:lnTo>
                    <a:lnTo>
                      <a:pt x="97" y="143"/>
                    </a:lnTo>
                    <a:lnTo>
                      <a:pt x="110" y="144"/>
                    </a:lnTo>
                    <a:lnTo>
                      <a:pt x="123" y="146"/>
                    </a:lnTo>
                    <a:lnTo>
                      <a:pt x="134" y="144"/>
                    </a:lnTo>
                    <a:lnTo>
                      <a:pt x="145" y="141"/>
                    </a:lnTo>
                    <a:lnTo>
                      <a:pt x="160" y="135"/>
                    </a:lnTo>
                    <a:lnTo>
                      <a:pt x="176" y="128"/>
                    </a:lnTo>
                    <a:lnTo>
                      <a:pt x="192" y="119"/>
                    </a:lnTo>
                    <a:lnTo>
                      <a:pt x="208" y="109"/>
                    </a:lnTo>
                    <a:lnTo>
                      <a:pt x="224" y="98"/>
                    </a:lnTo>
                    <a:lnTo>
                      <a:pt x="237" y="87"/>
                    </a:lnTo>
                    <a:lnTo>
                      <a:pt x="246" y="74"/>
                    </a:lnTo>
                    <a:lnTo>
                      <a:pt x="253" y="60"/>
                    </a:lnTo>
                    <a:lnTo>
                      <a:pt x="253" y="45"/>
                    </a:lnTo>
                    <a:lnTo>
                      <a:pt x="246" y="31"/>
                    </a:lnTo>
                    <a:lnTo>
                      <a:pt x="233" y="21"/>
                    </a:lnTo>
                    <a:lnTo>
                      <a:pt x="213" y="13"/>
                    </a:lnTo>
                    <a:lnTo>
                      <a:pt x="190" y="7"/>
                    </a:lnTo>
                    <a:lnTo>
                      <a:pt x="165" y="4"/>
                    </a:lnTo>
                    <a:lnTo>
                      <a:pt x="139" y="2"/>
                    </a:lnTo>
                    <a:lnTo>
                      <a:pt x="115" y="0"/>
                    </a:lnTo>
                    <a:lnTo>
                      <a:pt x="96" y="0"/>
                    </a:lnTo>
                    <a:lnTo>
                      <a:pt x="83" y="0"/>
                    </a:lnTo>
                    <a:lnTo>
                      <a:pt x="78" y="0"/>
                    </a:lnTo>
                    <a:lnTo>
                      <a:pt x="0" y="74"/>
                    </a:lnTo>
                    <a:close/>
                  </a:path>
                </a:pathLst>
              </a:custGeom>
              <a:solidFill>
                <a:srgbClr val="2698C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68" name="Freeform 140"/>
              <p:cNvSpPr>
                <a:spLocks/>
              </p:cNvSpPr>
              <p:nvPr/>
            </p:nvSpPr>
            <p:spPr bwMode="auto">
              <a:xfrm>
                <a:off x="3563" y="2563"/>
                <a:ext cx="126" cy="73"/>
              </a:xfrm>
              <a:custGeom>
                <a:avLst/>
                <a:gdLst>
                  <a:gd name="T0" fmla="*/ 0 w 253"/>
                  <a:gd name="T1" fmla="*/ 1 h 146"/>
                  <a:gd name="T2" fmla="*/ 0 w 253"/>
                  <a:gd name="T3" fmla="*/ 1 h 146"/>
                  <a:gd name="T4" fmla="*/ 0 w 253"/>
                  <a:gd name="T5" fmla="*/ 1 h 146"/>
                  <a:gd name="T6" fmla="*/ 0 w 253"/>
                  <a:gd name="T7" fmla="*/ 1 h 146"/>
                  <a:gd name="T8" fmla="*/ 0 w 253"/>
                  <a:gd name="T9" fmla="*/ 1 h 146"/>
                  <a:gd name="T10" fmla="*/ 0 w 253"/>
                  <a:gd name="T11" fmla="*/ 1 h 146"/>
                  <a:gd name="T12" fmla="*/ 0 w 253"/>
                  <a:gd name="T13" fmla="*/ 1 h 146"/>
                  <a:gd name="T14" fmla="*/ 0 w 253"/>
                  <a:gd name="T15" fmla="*/ 1 h 146"/>
                  <a:gd name="T16" fmla="*/ 0 w 253"/>
                  <a:gd name="T17" fmla="*/ 1 h 146"/>
                  <a:gd name="T18" fmla="*/ 0 w 253"/>
                  <a:gd name="T19" fmla="*/ 1 h 146"/>
                  <a:gd name="T20" fmla="*/ 0 w 253"/>
                  <a:gd name="T21" fmla="*/ 1 h 146"/>
                  <a:gd name="T22" fmla="*/ 0 w 253"/>
                  <a:gd name="T23" fmla="*/ 1 h 146"/>
                  <a:gd name="T24" fmla="*/ 0 w 253"/>
                  <a:gd name="T25" fmla="*/ 1 h 146"/>
                  <a:gd name="T26" fmla="*/ 0 w 253"/>
                  <a:gd name="T27" fmla="*/ 1 h 146"/>
                  <a:gd name="T28" fmla="*/ 0 w 253"/>
                  <a:gd name="T29" fmla="*/ 1 h 146"/>
                  <a:gd name="T30" fmla="*/ 0 w 253"/>
                  <a:gd name="T31" fmla="*/ 1 h 146"/>
                  <a:gd name="T32" fmla="*/ 0 w 253"/>
                  <a:gd name="T33" fmla="*/ 1 h 146"/>
                  <a:gd name="T34" fmla="*/ 0 w 253"/>
                  <a:gd name="T35" fmla="*/ 1 h 146"/>
                  <a:gd name="T36" fmla="*/ 0 w 253"/>
                  <a:gd name="T37" fmla="*/ 1 h 146"/>
                  <a:gd name="T38" fmla="*/ 0 w 253"/>
                  <a:gd name="T39" fmla="*/ 1 h 146"/>
                  <a:gd name="T40" fmla="*/ 0 w 253"/>
                  <a:gd name="T41" fmla="*/ 1 h 146"/>
                  <a:gd name="T42" fmla="*/ 0 w 253"/>
                  <a:gd name="T43" fmla="*/ 1 h 146"/>
                  <a:gd name="T44" fmla="*/ 0 w 253"/>
                  <a:gd name="T45" fmla="*/ 1 h 146"/>
                  <a:gd name="T46" fmla="*/ 0 w 253"/>
                  <a:gd name="T47" fmla="*/ 1 h 146"/>
                  <a:gd name="T48" fmla="*/ 0 w 253"/>
                  <a:gd name="T49" fmla="*/ 1 h 146"/>
                  <a:gd name="T50" fmla="*/ 0 w 253"/>
                  <a:gd name="T51" fmla="*/ 1 h 146"/>
                  <a:gd name="T52" fmla="*/ 0 w 253"/>
                  <a:gd name="T53" fmla="*/ 1 h 146"/>
                  <a:gd name="T54" fmla="*/ 0 w 253"/>
                  <a:gd name="T55" fmla="*/ 1 h 146"/>
                  <a:gd name="T56" fmla="*/ 0 w 253"/>
                  <a:gd name="T57" fmla="*/ 1 h 146"/>
                  <a:gd name="T58" fmla="*/ 0 w 253"/>
                  <a:gd name="T59" fmla="*/ 0 h 146"/>
                  <a:gd name="T60" fmla="*/ 0 w 253"/>
                  <a:gd name="T61" fmla="*/ 0 h 146"/>
                  <a:gd name="T62" fmla="*/ 0 w 253"/>
                  <a:gd name="T63" fmla="*/ 0 h 146"/>
                  <a:gd name="T64" fmla="*/ 0 w 253"/>
                  <a:gd name="T65" fmla="*/ 0 h 146"/>
                  <a:gd name="T66" fmla="*/ 0 w 253"/>
                  <a:gd name="T67" fmla="*/ 1 h 146"/>
                  <a:gd name="T68" fmla="*/ 0 w 253"/>
                  <a:gd name="T69" fmla="*/ 1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6"/>
                  <a:gd name="T107" fmla="*/ 253 w 253"/>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6">
                    <a:moveTo>
                      <a:pt x="0" y="74"/>
                    </a:moveTo>
                    <a:lnTo>
                      <a:pt x="11" y="88"/>
                    </a:lnTo>
                    <a:lnTo>
                      <a:pt x="25" y="100"/>
                    </a:lnTo>
                    <a:lnTo>
                      <a:pt x="40" y="111"/>
                    </a:lnTo>
                    <a:lnTo>
                      <a:pt x="54" y="122"/>
                    </a:lnTo>
                    <a:lnTo>
                      <a:pt x="69" y="130"/>
                    </a:lnTo>
                    <a:lnTo>
                      <a:pt x="83" y="136"/>
                    </a:lnTo>
                    <a:lnTo>
                      <a:pt x="97" y="143"/>
                    </a:lnTo>
                    <a:lnTo>
                      <a:pt x="110" y="144"/>
                    </a:lnTo>
                    <a:lnTo>
                      <a:pt x="123" y="146"/>
                    </a:lnTo>
                    <a:lnTo>
                      <a:pt x="134" y="144"/>
                    </a:lnTo>
                    <a:lnTo>
                      <a:pt x="145" y="141"/>
                    </a:lnTo>
                    <a:lnTo>
                      <a:pt x="160" y="135"/>
                    </a:lnTo>
                    <a:lnTo>
                      <a:pt x="176" y="128"/>
                    </a:lnTo>
                    <a:lnTo>
                      <a:pt x="192" y="119"/>
                    </a:lnTo>
                    <a:lnTo>
                      <a:pt x="208" y="109"/>
                    </a:lnTo>
                    <a:lnTo>
                      <a:pt x="224" y="98"/>
                    </a:lnTo>
                    <a:lnTo>
                      <a:pt x="237" y="87"/>
                    </a:lnTo>
                    <a:lnTo>
                      <a:pt x="246" y="74"/>
                    </a:lnTo>
                    <a:lnTo>
                      <a:pt x="253" y="60"/>
                    </a:lnTo>
                    <a:lnTo>
                      <a:pt x="253" y="45"/>
                    </a:lnTo>
                    <a:lnTo>
                      <a:pt x="246" y="31"/>
                    </a:lnTo>
                    <a:lnTo>
                      <a:pt x="233" y="21"/>
                    </a:lnTo>
                    <a:lnTo>
                      <a:pt x="213" y="13"/>
                    </a:lnTo>
                    <a:lnTo>
                      <a:pt x="190" y="7"/>
                    </a:lnTo>
                    <a:lnTo>
                      <a:pt x="165" y="4"/>
                    </a:lnTo>
                    <a:lnTo>
                      <a:pt x="139" y="2"/>
                    </a:lnTo>
                    <a:lnTo>
                      <a:pt x="115" y="0"/>
                    </a:lnTo>
                    <a:lnTo>
                      <a:pt x="96" y="0"/>
                    </a:lnTo>
                    <a:lnTo>
                      <a:pt x="83" y="0"/>
                    </a:lnTo>
                    <a:lnTo>
                      <a:pt x="78" y="0"/>
                    </a:lnTo>
                    <a:lnTo>
                      <a:pt x="0" y="74"/>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69" name="Freeform 141"/>
              <p:cNvSpPr>
                <a:spLocks/>
              </p:cNvSpPr>
              <p:nvPr/>
            </p:nvSpPr>
            <p:spPr bwMode="auto">
              <a:xfrm>
                <a:off x="3522" y="2000"/>
                <a:ext cx="720" cy="752"/>
              </a:xfrm>
              <a:custGeom>
                <a:avLst/>
                <a:gdLst>
                  <a:gd name="T0" fmla="*/ 1 w 1440"/>
                  <a:gd name="T1" fmla="*/ 1 h 1504"/>
                  <a:gd name="T2" fmla="*/ 1 w 1440"/>
                  <a:gd name="T3" fmla="*/ 1 h 1504"/>
                  <a:gd name="T4" fmla="*/ 1 w 1440"/>
                  <a:gd name="T5" fmla="*/ 1 h 1504"/>
                  <a:gd name="T6" fmla="*/ 1 w 1440"/>
                  <a:gd name="T7" fmla="*/ 1 h 1504"/>
                  <a:gd name="T8" fmla="*/ 1 w 1440"/>
                  <a:gd name="T9" fmla="*/ 1 h 1504"/>
                  <a:gd name="T10" fmla="*/ 1 w 1440"/>
                  <a:gd name="T11" fmla="*/ 1 h 1504"/>
                  <a:gd name="T12" fmla="*/ 1 w 1440"/>
                  <a:gd name="T13" fmla="*/ 1 h 1504"/>
                  <a:gd name="T14" fmla="*/ 1 w 1440"/>
                  <a:gd name="T15" fmla="*/ 1 h 1504"/>
                  <a:gd name="T16" fmla="*/ 1 w 1440"/>
                  <a:gd name="T17" fmla="*/ 1 h 1504"/>
                  <a:gd name="T18" fmla="*/ 1 w 1440"/>
                  <a:gd name="T19" fmla="*/ 1 h 1504"/>
                  <a:gd name="T20" fmla="*/ 1 w 1440"/>
                  <a:gd name="T21" fmla="*/ 1 h 1504"/>
                  <a:gd name="T22" fmla="*/ 1 w 1440"/>
                  <a:gd name="T23" fmla="*/ 1 h 1504"/>
                  <a:gd name="T24" fmla="*/ 1 w 1440"/>
                  <a:gd name="T25" fmla="*/ 1 h 1504"/>
                  <a:gd name="T26" fmla="*/ 1 w 1440"/>
                  <a:gd name="T27" fmla="*/ 1 h 1504"/>
                  <a:gd name="T28" fmla="*/ 1 w 1440"/>
                  <a:gd name="T29" fmla="*/ 1 h 1504"/>
                  <a:gd name="T30" fmla="*/ 1 w 1440"/>
                  <a:gd name="T31" fmla="*/ 0 h 1504"/>
                  <a:gd name="T32" fmla="*/ 1 w 1440"/>
                  <a:gd name="T33" fmla="*/ 1 h 1504"/>
                  <a:gd name="T34" fmla="*/ 1 w 1440"/>
                  <a:gd name="T35" fmla="*/ 1 h 1504"/>
                  <a:gd name="T36" fmla="*/ 1 w 1440"/>
                  <a:gd name="T37" fmla="*/ 1 h 1504"/>
                  <a:gd name="T38" fmla="*/ 1 w 1440"/>
                  <a:gd name="T39" fmla="*/ 1 h 1504"/>
                  <a:gd name="T40" fmla="*/ 1 w 1440"/>
                  <a:gd name="T41" fmla="*/ 1 h 1504"/>
                  <a:gd name="T42" fmla="*/ 1 w 1440"/>
                  <a:gd name="T43" fmla="*/ 1 h 1504"/>
                  <a:gd name="T44" fmla="*/ 1 w 1440"/>
                  <a:gd name="T45" fmla="*/ 1 h 1504"/>
                  <a:gd name="T46" fmla="*/ 1 w 1440"/>
                  <a:gd name="T47" fmla="*/ 1 h 1504"/>
                  <a:gd name="T48" fmla="*/ 1 w 1440"/>
                  <a:gd name="T49" fmla="*/ 1 h 1504"/>
                  <a:gd name="T50" fmla="*/ 1 w 1440"/>
                  <a:gd name="T51" fmla="*/ 1 h 1504"/>
                  <a:gd name="T52" fmla="*/ 1 w 1440"/>
                  <a:gd name="T53" fmla="*/ 1 h 1504"/>
                  <a:gd name="T54" fmla="*/ 1 w 1440"/>
                  <a:gd name="T55" fmla="*/ 1 h 1504"/>
                  <a:gd name="T56" fmla="*/ 1 w 1440"/>
                  <a:gd name="T57" fmla="*/ 1 h 1504"/>
                  <a:gd name="T58" fmla="*/ 1 w 1440"/>
                  <a:gd name="T59" fmla="*/ 1 h 1504"/>
                  <a:gd name="T60" fmla="*/ 1 w 1440"/>
                  <a:gd name="T61" fmla="*/ 1 h 1504"/>
                  <a:gd name="T62" fmla="*/ 1 w 1440"/>
                  <a:gd name="T63" fmla="*/ 1 h 1504"/>
                  <a:gd name="T64" fmla="*/ 1 w 1440"/>
                  <a:gd name="T65" fmla="*/ 1 h 1504"/>
                  <a:gd name="T66" fmla="*/ 1 w 1440"/>
                  <a:gd name="T67" fmla="*/ 1 h 1504"/>
                  <a:gd name="T68" fmla="*/ 1 w 1440"/>
                  <a:gd name="T69" fmla="*/ 1 h 1504"/>
                  <a:gd name="T70" fmla="*/ 1 w 1440"/>
                  <a:gd name="T71" fmla="*/ 1 h 1504"/>
                  <a:gd name="T72" fmla="*/ 1 w 1440"/>
                  <a:gd name="T73" fmla="*/ 1 h 1504"/>
                  <a:gd name="T74" fmla="*/ 1 w 1440"/>
                  <a:gd name="T75" fmla="*/ 1 h 1504"/>
                  <a:gd name="T76" fmla="*/ 1 w 1440"/>
                  <a:gd name="T77" fmla="*/ 1 h 1504"/>
                  <a:gd name="T78" fmla="*/ 1 w 1440"/>
                  <a:gd name="T79" fmla="*/ 1 h 1504"/>
                  <a:gd name="T80" fmla="*/ 1 w 1440"/>
                  <a:gd name="T81" fmla="*/ 1 h 1504"/>
                  <a:gd name="T82" fmla="*/ 1 w 1440"/>
                  <a:gd name="T83" fmla="*/ 1 h 1504"/>
                  <a:gd name="T84" fmla="*/ 1 w 1440"/>
                  <a:gd name="T85" fmla="*/ 1 h 1504"/>
                  <a:gd name="T86" fmla="*/ 1 w 1440"/>
                  <a:gd name="T87" fmla="*/ 1 h 1504"/>
                  <a:gd name="T88" fmla="*/ 1 w 1440"/>
                  <a:gd name="T89" fmla="*/ 1 h 1504"/>
                  <a:gd name="T90" fmla="*/ 1 w 1440"/>
                  <a:gd name="T91" fmla="*/ 1 h 1504"/>
                  <a:gd name="T92" fmla="*/ 1 w 1440"/>
                  <a:gd name="T93" fmla="*/ 1 h 1504"/>
                  <a:gd name="T94" fmla="*/ 1 w 1440"/>
                  <a:gd name="T95" fmla="*/ 1 h 1504"/>
                  <a:gd name="T96" fmla="*/ 1 w 1440"/>
                  <a:gd name="T97" fmla="*/ 1 h 1504"/>
                  <a:gd name="T98" fmla="*/ 1 w 1440"/>
                  <a:gd name="T99" fmla="*/ 1 h 1504"/>
                  <a:gd name="T100" fmla="*/ 1 w 1440"/>
                  <a:gd name="T101" fmla="*/ 1 h 1504"/>
                  <a:gd name="T102" fmla="*/ 1 w 1440"/>
                  <a:gd name="T103" fmla="*/ 1 h 1504"/>
                  <a:gd name="T104" fmla="*/ 0 w 1440"/>
                  <a:gd name="T105" fmla="*/ 1 h 1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40"/>
                  <a:gd name="T160" fmla="*/ 0 h 1504"/>
                  <a:gd name="T161" fmla="*/ 1440 w 1440"/>
                  <a:gd name="T162" fmla="*/ 1504 h 15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40" h="1504">
                    <a:moveTo>
                      <a:pt x="0" y="910"/>
                    </a:moveTo>
                    <a:lnTo>
                      <a:pt x="128" y="563"/>
                    </a:lnTo>
                    <a:lnTo>
                      <a:pt x="275" y="528"/>
                    </a:lnTo>
                    <a:lnTo>
                      <a:pt x="282" y="531"/>
                    </a:lnTo>
                    <a:lnTo>
                      <a:pt x="303" y="541"/>
                    </a:lnTo>
                    <a:lnTo>
                      <a:pt x="335" y="552"/>
                    </a:lnTo>
                    <a:lnTo>
                      <a:pt x="375" y="563"/>
                    </a:lnTo>
                    <a:lnTo>
                      <a:pt x="424" y="574"/>
                    </a:lnTo>
                    <a:lnTo>
                      <a:pt x="480" y="579"/>
                    </a:lnTo>
                    <a:lnTo>
                      <a:pt x="539" y="579"/>
                    </a:lnTo>
                    <a:lnTo>
                      <a:pt x="603" y="571"/>
                    </a:lnTo>
                    <a:lnTo>
                      <a:pt x="669" y="552"/>
                    </a:lnTo>
                    <a:lnTo>
                      <a:pt x="733" y="518"/>
                    </a:lnTo>
                    <a:lnTo>
                      <a:pt x="773" y="491"/>
                    </a:lnTo>
                    <a:lnTo>
                      <a:pt x="818" y="456"/>
                    </a:lnTo>
                    <a:lnTo>
                      <a:pt x="866" y="418"/>
                    </a:lnTo>
                    <a:lnTo>
                      <a:pt x="912" y="376"/>
                    </a:lnTo>
                    <a:lnTo>
                      <a:pt x="960" y="334"/>
                    </a:lnTo>
                    <a:lnTo>
                      <a:pt x="1004" y="293"/>
                    </a:lnTo>
                    <a:lnTo>
                      <a:pt x="1045" y="256"/>
                    </a:lnTo>
                    <a:lnTo>
                      <a:pt x="1079" y="222"/>
                    </a:lnTo>
                    <a:lnTo>
                      <a:pt x="1104" y="197"/>
                    </a:lnTo>
                    <a:lnTo>
                      <a:pt x="1122" y="179"/>
                    </a:lnTo>
                    <a:lnTo>
                      <a:pt x="1130" y="171"/>
                    </a:lnTo>
                    <a:lnTo>
                      <a:pt x="1140" y="165"/>
                    </a:lnTo>
                    <a:lnTo>
                      <a:pt x="1149" y="158"/>
                    </a:lnTo>
                    <a:lnTo>
                      <a:pt x="1160" y="152"/>
                    </a:lnTo>
                    <a:lnTo>
                      <a:pt x="1173" y="144"/>
                    </a:lnTo>
                    <a:lnTo>
                      <a:pt x="1186" y="138"/>
                    </a:lnTo>
                    <a:lnTo>
                      <a:pt x="1199" y="130"/>
                    </a:lnTo>
                    <a:lnTo>
                      <a:pt x="1213" y="120"/>
                    </a:lnTo>
                    <a:lnTo>
                      <a:pt x="1229" y="110"/>
                    </a:lnTo>
                    <a:lnTo>
                      <a:pt x="1245" y="98"/>
                    </a:lnTo>
                    <a:lnTo>
                      <a:pt x="1255" y="90"/>
                    </a:lnTo>
                    <a:lnTo>
                      <a:pt x="1264" y="80"/>
                    </a:lnTo>
                    <a:lnTo>
                      <a:pt x="1274" y="67"/>
                    </a:lnTo>
                    <a:lnTo>
                      <a:pt x="1285" y="54"/>
                    </a:lnTo>
                    <a:lnTo>
                      <a:pt x="1296" y="42"/>
                    </a:lnTo>
                    <a:lnTo>
                      <a:pt x="1306" y="29"/>
                    </a:lnTo>
                    <a:lnTo>
                      <a:pt x="1317" y="18"/>
                    </a:lnTo>
                    <a:lnTo>
                      <a:pt x="1325" y="8"/>
                    </a:lnTo>
                    <a:lnTo>
                      <a:pt x="1335" y="2"/>
                    </a:lnTo>
                    <a:lnTo>
                      <a:pt x="1341" y="0"/>
                    </a:lnTo>
                    <a:lnTo>
                      <a:pt x="1360" y="3"/>
                    </a:lnTo>
                    <a:lnTo>
                      <a:pt x="1378" y="8"/>
                    </a:lnTo>
                    <a:lnTo>
                      <a:pt x="1392" y="16"/>
                    </a:lnTo>
                    <a:lnTo>
                      <a:pt x="1404" y="26"/>
                    </a:lnTo>
                    <a:lnTo>
                      <a:pt x="1413" y="38"/>
                    </a:lnTo>
                    <a:lnTo>
                      <a:pt x="1421" y="50"/>
                    </a:lnTo>
                    <a:lnTo>
                      <a:pt x="1428" y="64"/>
                    </a:lnTo>
                    <a:lnTo>
                      <a:pt x="1434" y="77"/>
                    </a:lnTo>
                    <a:lnTo>
                      <a:pt x="1437" y="91"/>
                    </a:lnTo>
                    <a:lnTo>
                      <a:pt x="1440" y="106"/>
                    </a:lnTo>
                    <a:lnTo>
                      <a:pt x="1440" y="114"/>
                    </a:lnTo>
                    <a:lnTo>
                      <a:pt x="1437" y="126"/>
                    </a:lnTo>
                    <a:lnTo>
                      <a:pt x="1431" y="142"/>
                    </a:lnTo>
                    <a:lnTo>
                      <a:pt x="1424" y="160"/>
                    </a:lnTo>
                    <a:lnTo>
                      <a:pt x="1415" y="181"/>
                    </a:lnTo>
                    <a:lnTo>
                      <a:pt x="1407" y="200"/>
                    </a:lnTo>
                    <a:lnTo>
                      <a:pt x="1399" y="221"/>
                    </a:lnTo>
                    <a:lnTo>
                      <a:pt x="1392" y="238"/>
                    </a:lnTo>
                    <a:lnTo>
                      <a:pt x="1388" y="256"/>
                    </a:lnTo>
                    <a:lnTo>
                      <a:pt x="1386" y="269"/>
                    </a:lnTo>
                    <a:lnTo>
                      <a:pt x="1386" y="282"/>
                    </a:lnTo>
                    <a:lnTo>
                      <a:pt x="1386" y="298"/>
                    </a:lnTo>
                    <a:lnTo>
                      <a:pt x="1388" y="315"/>
                    </a:lnTo>
                    <a:lnTo>
                      <a:pt x="1388" y="333"/>
                    </a:lnTo>
                    <a:lnTo>
                      <a:pt x="1388" y="354"/>
                    </a:lnTo>
                    <a:lnTo>
                      <a:pt x="1386" y="374"/>
                    </a:lnTo>
                    <a:lnTo>
                      <a:pt x="1386" y="397"/>
                    </a:lnTo>
                    <a:lnTo>
                      <a:pt x="1383" y="419"/>
                    </a:lnTo>
                    <a:lnTo>
                      <a:pt x="1380" y="442"/>
                    </a:lnTo>
                    <a:lnTo>
                      <a:pt x="1376" y="464"/>
                    </a:lnTo>
                    <a:lnTo>
                      <a:pt x="1367" y="502"/>
                    </a:lnTo>
                    <a:lnTo>
                      <a:pt x="1356" y="538"/>
                    </a:lnTo>
                    <a:lnTo>
                      <a:pt x="1344" y="571"/>
                    </a:lnTo>
                    <a:lnTo>
                      <a:pt x="1332" y="602"/>
                    </a:lnTo>
                    <a:lnTo>
                      <a:pt x="1319" y="629"/>
                    </a:lnTo>
                    <a:lnTo>
                      <a:pt x="1308" y="653"/>
                    </a:lnTo>
                    <a:lnTo>
                      <a:pt x="1296" y="674"/>
                    </a:lnTo>
                    <a:lnTo>
                      <a:pt x="1287" y="688"/>
                    </a:lnTo>
                    <a:lnTo>
                      <a:pt x="1277" y="701"/>
                    </a:lnTo>
                    <a:lnTo>
                      <a:pt x="1272" y="707"/>
                    </a:lnTo>
                    <a:lnTo>
                      <a:pt x="1260" y="720"/>
                    </a:lnTo>
                    <a:lnTo>
                      <a:pt x="1244" y="736"/>
                    </a:lnTo>
                    <a:lnTo>
                      <a:pt x="1224" y="758"/>
                    </a:lnTo>
                    <a:lnTo>
                      <a:pt x="1204" y="782"/>
                    </a:lnTo>
                    <a:lnTo>
                      <a:pt x="1183" y="811"/>
                    </a:lnTo>
                    <a:lnTo>
                      <a:pt x="1160" y="840"/>
                    </a:lnTo>
                    <a:lnTo>
                      <a:pt x="1140" y="870"/>
                    </a:lnTo>
                    <a:lnTo>
                      <a:pt x="1120" y="899"/>
                    </a:lnTo>
                    <a:lnTo>
                      <a:pt x="1104" y="930"/>
                    </a:lnTo>
                    <a:lnTo>
                      <a:pt x="1092" y="957"/>
                    </a:lnTo>
                    <a:lnTo>
                      <a:pt x="1085" y="984"/>
                    </a:lnTo>
                    <a:lnTo>
                      <a:pt x="1082" y="1018"/>
                    </a:lnTo>
                    <a:lnTo>
                      <a:pt x="1080" y="1056"/>
                    </a:lnTo>
                    <a:lnTo>
                      <a:pt x="1080" y="1098"/>
                    </a:lnTo>
                    <a:lnTo>
                      <a:pt x="1082" y="1139"/>
                    </a:lnTo>
                    <a:lnTo>
                      <a:pt x="1085" y="1182"/>
                    </a:lnTo>
                    <a:lnTo>
                      <a:pt x="1087" y="1222"/>
                    </a:lnTo>
                    <a:lnTo>
                      <a:pt x="1088" y="1259"/>
                    </a:lnTo>
                    <a:lnTo>
                      <a:pt x="1088" y="1290"/>
                    </a:lnTo>
                    <a:lnTo>
                      <a:pt x="1087" y="1315"/>
                    </a:lnTo>
                    <a:lnTo>
                      <a:pt x="1082" y="1338"/>
                    </a:lnTo>
                    <a:lnTo>
                      <a:pt x="1071" y="1363"/>
                    </a:lnTo>
                    <a:lnTo>
                      <a:pt x="1056" y="1389"/>
                    </a:lnTo>
                    <a:lnTo>
                      <a:pt x="1037" y="1414"/>
                    </a:lnTo>
                    <a:lnTo>
                      <a:pt x="1015" y="1440"/>
                    </a:lnTo>
                    <a:lnTo>
                      <a:pt x="989" y="1462"/>
                    </a:lnTo>
                    <a:lnTo>
                      <a:pt x="959" y="1482"/>
                    </a:lnTo>
                    <a:lnTo>
                      <a:pt x="927" y="1496"/>
                    </a:lnTo>
                    <a:lnTo>
                      <a:pt x="892" y="1504"/>
                    </a:lnTo>
                    <a:lnTo>
                      <a:pt x="853" y="1504"/>
                    </a:lnTo>
                    <a:lnTo>
                      <a:pt x="820" y="1499"/>
                    </a:lnTo>
                    <a:lnTo>
                      <a:pt x="789" y="1491"/>
                    </a:lnTo>
                    <a:lnTo>
                      <a:pt x="762" y="1480"/>
                    </a:lnTo>
                    <a:lnTo>
                      <a:pt x="738" y="1466"/>
                    </a:lnTo>
                    <a:lnTo>
                      <a:pt x="716" y="1450"/>
                    </a:lnTo>
                    <a:lnTo>
                      <a:pt x="698" y="1434"/>
                    </a:lnTo>
                    <a:lnTo>
                      <a:pt x="684" y="1416"/>
                    </a:lnTo>
                    <a:lnTo>
                      <a:pt x="671" y="1400"/>
                    </a:lnTo>
                    <a:lnTo>
                      <a:pt x="661" y="1384"/>
                    </a:lnTo>
                    <a:lnTo>
                      <a:pt x="655" y="1370"/>
                    </a:lnTo>
                    <a:lnTo>
                      <a:pt x="643" y="1350"/>
                    </a:lnTo>
                    <a:lnTo>
                      <a:pt x="629" y="1336"/>
                    </a:lnTo>
                    <a:lnTo>
                      <a:pt x="613" y="1323"/>
                    </a:lnTo>
                    <a:lnTo>
                      <a:pt x="594" y="1314"/>
                    </a:lnTo>
                    <a:lnTo>
                      <a:pt x="573" y="1304"/>
                    </a:lnTo>
                    <a:lnTo>
                      <a:pt x="551" y="1296"/>
                    </a:lnTo>
                    <a:lnTo>
                      <a:pt x="527" y="1288"/>
                    </a:lnTo>
                    <a:lnTo>
                      <a:pt x="501" y="1278"/>
                    </a:lnTo>
                    <a:lnTo>
                      <a:pt x="475" y="1269"/>
                    </a:lnTo>
                    <a:lnTo>
                      <a:pt x="450" y="1256"/>
                    </a:lnTo>
                    <a:lnTo>
                      <a:pt x="413" y="1238"/>
                    </a:lnTo>
                    <a:lnTo>
                      <a:pt x="368" y="1222"/>
                    </a:lnTo>
                    <a:lnTo>
                      <a:pt x="320" y="1208"/>
                    </a:lnTo>
                    <a:lnTo>
                      <a:pt x="269" y="1195"/>
                    </a:lnTo>
                    <a:lnTo>
                      <a:pt x="219" y="1182"/>
                    </a:lnTo>
                    <a:lnTo>
                      <a:pt x="173" y="1174"/>
                    </a:lnTo>
                    <a:lnTo>
                      <a:pt x="131" y="1166"/>
                    </a:lnTo>
                    <a:lnTo>
                      <a:pt x="99" y="1160"/>
                    </a:lnTo>
                    <a:lnTo>
                      <a:pt x="79" y="1157"/>
                    </a:lnTo>
                    <a:lnTo>
                      <a:pt x="71" y="1155"/>
                    </a:lnTo>
                    <a:lnTo>
                      <a:pt x="0" y="9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70" name="Freeform 142"/>
              <p:cNvSpPr>
                <a:spLocks/>
              </p:cNvSpPr>
              <p:nvPr/>
            </p:nvSpPr>
            <p:spPr bwMode="auto">
              <a:xfrm>
                <a:off x="3522" y="2000"/>
                <a:ext cx="720" cy="752"/>
              </a:xfrm>
              <a:custGeom>
                <a:avLst/>
                <a:gdLst>
                  <a:gd name="T0" fmla="*/ 1 w 1440"/>
                  <a:gd name="T1" fmla="*/ 1 h 1504"/>
                  <a:gd name="T2" fmla="*/ 1 w 1440"/>
                  <a:gd name="T3" fmla="*/ 1 h 1504"/>
                  <a:gd name="T4" fmla="*/ 1 w 1440"/>
                  <a:gd name="T5" fmla="*/ 1 h 1504"/>
                  <a:gd name="T6" fmla="*/ 1 w 1440"/>
                  <a:gd name="T7" fmla="*/ 1 h 1504"/>
                  <a:gd name="T8" fmla="*/ 1 w 1440"/>
                  <a:gd name="T9" fmla="*/ 1 h 1504"/>
                  <a:gd name="T10" fmla="*/ 1 w 1440"/>
                  <a:gd name="T11" fmla="*/ 1 h 1504"/>
                  <a:gd name="T12" fmla="*/ 1 w 1440"/>
                  <a:gd name="T13" fmla="*/ 1 h 1504"/>
                  <a:gd name="T14" fmla="*/ 1 w 1440"/>
                  <a:gd name="T15" fmla="*/ 1 h 1504"/>
                  <a:gd name="T16" fmla="*/ 1 w 1440"/>
                  <a:gd name="T17" fmla="*/ 1 h 1504"/>
                  <a:gd name="T18" fmla="*/ 1 w 1440"/>
                  <a:gd name="T19" fmla="*/ 1 h 1504"/>
                  <a:gd name="T20" fmla="*/ 1 w 1440"/>
                  <a:gd name="T21" fmla="*/ 1 h 1504"/>
                  <a:gd name="T22" fmla="*/ 1 w 1440"/>
                  <a:gd name="T23" fmla="*/ 1 h 1504"/>
                  <a:gd name="T24" fmla="*/ 1 w 1440"/>
                  <a:gd name="T25" fmla="*/ 1 h 1504"/>
                  <a:gd name="T26" fmla="*/ 1 w 1440"/>
                  <a:gd name="T27" fmla="*/ 1 h 1504"/>
                  <a:gd name="T28" fmla="*/ 1 w 1440"/>
                  <a:gd name="T29" fmla="*/ 1 h 1504"/>
                  <a:gd name="T30" fmla="*/ 1 w 1440"/>
                  <a:gd name="T31" fmla="*/ 0 h 1504"/>
                  <a:gd name="T32" fmla="*/ 1 w 1440"/>
                  <a:gd name="T33" fmla="*/ 1 h 1504"/>
                  <a:gd name="T34" fmla="*/ 1 w 1440"/>
                  <a:gd name="T35" fmla="*/ 1 h 1504"/>
                  <a:gd name="T36" fmla="*/ 1 w 1440"/>
                  <a:gd name="T37" fmla="*/ 1 h 1504"/>
                  <a:gd name="T38" fmla="*/ 1 w 1440"/>
                  <a:gd name="T39" fmla="*/ 1 h 1504"/>
                  <a:gd name="T40" fmla="*/ 1 w 1440"/>
                  <a:gd name="T41" fmla="*/ 1 h 1504"/>
                  <a:gd name="T42" fmla="*/ 1 w 1440"/>
                  <a:gd name="T43" fmla="*/ 1 h 1504"/>
                  <a:gd name="T44" fmla="*/ 1 w 1440"/>
                  <a:gd name="T45" fmla="*/ 1 h 1504"/>
                  <a:gd name="T46" fmla="*/ 1 w 1440"/>
                  <a:gd name="T47" fmla="*/ 1 h 1504"/>
                  <a:gd name="T48" fmla="*/ 1 w 1440"/>
                  <a:gd name="T49" fmla="*/ 1 h 1504"/>
                  <a:gd name="T50" fmla="*/ 1 w 1440"/>
                  <a:gd name="T51" fmla="*/ 1 h 1504"/>
                  <a:gd name="T52" fmla="*/ 1 w 1440"/>
                  <a:gd name="T53" fmla="*/ 1 h 1504"/>
                  <a:gd name="T54" fmla="*/ 1 w 1440"/>
                  <a:gd name="T55" fmla="*/ 1 h 1504"/>
                  <a:gd name="T56" fmla="*/ 1 w 1440"/>
                  <a:gd name="T57" fmla="*/ 1 h 1504"/>
                  <a:gd name="T58" fmla="*/ 1 w 1440"/>
                  <a:gd name="T59" fmla="*/ 1 h 1504"/>
                  <a:gd name="T60" fmla="*/ 1 w 1440"/>
                  <a:gd name="T61" fmla="*/ 1 h 1504"/>
                  <a:gd name="T62" fmla="*/ 1 w 1440"/>
                  <a:gd name="T63" fmla="*/ 1 h 1504"/>
                  <a:gd name="T64" fmla="*/ 1 w 1440"/>
                  <a:gd name="T65" fmla="*/ 1 h 1504"/>
                  <a:gd name="T66" fmla="*/ 1 w 1440"/>
                  <a:gd name="T67" fmla="*/ 1 h 1504"/>
                  <a:gd name="T68" fmla="*/ 1 w 1440"/>
                  <a:gd name="T69" fmla="*/ 1 h 1504"/>
                  <a:gd name="T70" fmla="*/ 1 w 1440"/>
                  <a:gd name="T71" fmla="*/ 1 h 1504"/>
                  <a:gd name="T72" fmla="*/ 1 w 1440"/>
                  <a:gd name="T73" fmla="*/ 1 h 1504"/>
                  <a:gd name="T74" fmla="*/ 1 w 1440"/>
                  <a:gd name="T75" fmla="*/ 1 h 1504"/>
                  <a:gd name="T76" fmla="*/ 1 w 1440"/>
                  <a:gd name="T77" fmla="*/ 1 h 1504"/>
                  <a:gd name="T78" fmla="*/ 1 w 1440"/>
                  <a:gd name="T79" fmla="*/ 1 h 1504"/>
                  <a:gd name="T80" fmla="*/ 1 w 1440"/>
                  <a:gd name="T81" fmla="*/ 1 h 1504"/>
                  <a:gd name="T82" fmla="*/ 1 w 1440"/>
                  <a:gd name="T83" fmla="*/ 1 h 1504"/>
                  <a:gd name="T84" fmla="*/ 1 w 1440"/>
                  <a:gd name="T85" fmla="*/ 1 h 1504"/>
                  <a:gd name="T86" fmla="*/ 1 w 1440"/>
                  <a:gd name="T87" fmla="*/ 1 h 1504"/>
                  <a:gd name="T88" fmla="*/ 1 w 1440"/>
                  <a:gd name="T89" fmla="*/ 1 h 1504"/>
                  <a:gd name="T90" fmla="*/ 1 w 1440"/>
                  <a:gd name="T91" fmla="*/ 1 h 1504"/>
                  <a:gd name="T92" fmla="*/ 1 w 1440"/>
                  <a:gd name="T93" fmla="*/ 1 h 1504"/>
                  <a:gd name="T94" fmla="*/ 1 w 1440"/>
                  <a:gd name="T95" fmla="*/ 1 h 1504"/>
                  <a:gd name="T96" fmla="*/ 1 w 1440"/>
                  <a:gd name="T97" fmla="*/ 1 h 1504"/>
                  <a:gd name="T98" fmla="*/ 1 w 1440"/>
                  <a:gd name="T99" fmla="*/ 1 h 1504"/>
                  <a:gd name="T100" fmla="*/ 1 w 1440"/>
                  <a:gd name="T101" fmla="*/ 1 h 1504"/>
                  <a:gd name="T102" fmla="*/ 1 w 1440"/>
                  <a:gd name="T103" fmla="*/ 1 h 1504"/>
                  <a:gd name="T104" fmla="*/ 0 w 1440"/>
                  <a:gd name="T105" fmla="*/ 1 h 1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40"/>
                  <a:gd name="T160" fmla="*/ 0 h 1504"/>
                  <a:gd name="T161" fmla="*/ 1440 w 1440"/>
                  <a:gd name="T162" fmla="*/ 1504 h 15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40" h="1504">
                    <a:moveTo>
                      <a:pt x="0" y="910"/>
                    </a:moveTo>
                    <a:lnTo>
                      <a:pt x="128" y="563"/>
                    </a:lnTo>
                    <a:lnTo>
                      <a:pt x="275" y="528"/>
                    </a:lnTo>
                    <a:lnTo>
                      <a:pt x="282" y="531"/>
                    </a:lnTo>
                    <a:lnTo>
                      <a:pt x="303" y="541"/>
                    </a:lnTo>
                    <a:lnTo>
                      <a:pt x="335" y="552"/>
                    </a:lnTo>
                    <a:lnTo>
                      <a:pt x="375" y="563"/>
                    </a:lnTo>
                    <a:lnTo>
                      <a:pt x="424" y="574"/>
                    </a:lnTo>
                    <a:lnTo>
                      <a:pt x="480" y="579"/>
                    </a:lnTo>
                    <a:lnTo>
                      <a:pt x="539" y="579"/>
                    </a:lnTo>
                    <a:lnTo>
                      <a:pt x="603" y="571"/>
                    </a:lnTo>
                    <a:lnTo>
                      <a:pt x="669" y="552"/>
                    </a:lnTo>
                    <a:lnTo>
                      <a:pt x="733" y="518"/>
                    </a:lnTo>
                    <a:lnTo>
                      <a:pt x="773" y="491"/>
                    </a:lnTo>
                    <a:lnTo>
                      <a:pt x="818" y="456"/>
                    </a:lnTo>
                    <a:lnTo>
                      <a:pt x="866" y="418"/>
                    </a:lnTo>
                    <a:lnTo>
                      <a:pt x="912" y="376"/>
                    </a:lnTo>
                    <a:lnTo>
                      <a:pt x="960" y="334"/>
                    </a:lnTo>
                    <a:lnTo>
                      <a:pt x="1004" y="293"/>
                    </a:lnTo>
                    <a:lnTo>
                      <a:pt x="1045" y="256"/>
                    </a:lnTo>
                    <a:lnTo>
                      <a:pt x="1079" y="222"/>
                    </a:lnTo>
                    <a:lnTo>
                      <a:pt x="1104" y="197"/>
                    </a:lnTo>
                    <a:lnTo>
                      <a:pt x="1122" y="179"/>
                    </a:lnTo>
                    <a:lnTo>
                      <a:pt x="1130" y="171"/>
                    </a:lnTo>
                    <a:lnTo>
                      <a:pt x="1140" y="165"/>
                    </a:lnTo>
                    <a:lnTo>
                      <a:pt x="1149" y="158"/>
                    </a:lnTo>
                    <a:lnTo>
                      <a:pt x="1160" y="152"/>
                    </a:lnTo>
                    <a:lnTo>
                      <a:pt x="1173" y="144"/>
                    </a:lnTo>
                    <a:lnTo>
                      <a:pt x="1186" y="138"/>
                    </a:lnTo>
                    <a:lnTo>
                      <a:pt x="1199" y="130"/>
                    </a:lnTo>
                    <a:lnTo>
                      <a:pt x="1213" y="120"/>
                    </a:lnTo>
                    <a:lnTo>
                      <a:pt x="1229" y="110"/>
                    </a:lnTo>
                    <a:lnTo>
                      <a:pt x="1245" y="98"/>
                    </a:lnTo>
                    <a:lnTo>
                      <a:pt x="1255" y="90"/>
                    </a:lnTo>
                    <a:lnTo>
                      <a:pt x="1264" y="80"/>
                    </a:lnTo>
                    <a:lnTo>
                      <a:pt x="1274" y="67"/>
                    </a:lnTo>
                    <a:lnTo>
                      <a:pt x="1285" y="54"/>
                    </a:lnTo>
                    <a:lnTo>
                      <a:pt x="1296" y="42"/>
                    </a:lnTo>
                    <a:lnTo>
                      <a:pt x="1306" y="29"/>
                    </a:lnTo>
                    <a:lnTo>
                      <a:pt x="1317" y="18"/>
                    </a:lnTo>
                    <a:lnTo>
                      <a:pt x="1325" y="8"/>
                    </a:lnTo>
                    <a:lnTo>
                      <a:pt x="1335" y="2"/>
                    </a:lnTo>
                    <a:lnTo>
                      <a:pt x="1341" y="0"/>
                    </a:lnTo>
                    <a:lnTo>
                      <a:pt x="1360" y="3"/>
                    </a:lnTo>
                    <a:lnTo>
                      <a:pt x="1378" y="8"/>
                    </a:lnTo>
                    <a:lnTo>
                      <a:pt x="1392" y="16"/>
                    </a:lnTo>
                    <a:lnTo>
                      <a:pt x="1404" y="26"/>
                    </a:lnTo>
                    <a:lnTo>
                      <a:pt x="1413" y="38"/>
                    </a:lnTo>
                    <a:lnTo>
                      <a:pt x="1421" y="50"/>
                    </a:lnTo>
                    <a:lnTo>
                      <a:pt x="1428" y="64"/>
                    </a:lnTo>
                    <a:lnTo>
                      <a:pt x="1434" y="77"/>
                    </a:lnTo>
                    <a:lnTo>
                      <a:pt x="1437" y="91"/>
                    </a:lnTo>
                    <a:lnTo>
                      <a:pt x="1440" y="106"/>
                    </a:lnTo>
                    <a:lnTo>
                      <a:pt x="1440" y="114"/>
                    </a:lnTo>
                    <a:lnTo>
                      <a:pt x="1437" y="126"/>
                    </a:lnTo>
                    <a:lnTo>
                      <a:pt x="1431" y="142"/>
                    </a:lnTo>
                    <a:lnTo>
                      <a:pt x="1424" y="160"/>
                    </a:lnTo>
                    <a:lnTo>
                      <a:pt x="1415" y="181"/>
                    </a:lnTo>
                    <a:lnTo>
                      <a:pt x="1407" y="200"/>
                    </a:lnTo>
                    <a:lnTo>
                      <a:pt x="1399" y="221"/>
                    </a:lnTo>
                    <a:lnTo>
                      <a:pt x="1392" y="238"/>
                    </a:lnTo>
                    <a:lnTo>
                      <a:pt x="1388" y="256"/>
                    </a:lnTo>
                    <a:lnTo>
                      <a:pt x="1386" y="269"/>
                    </a:lnTo>
                    <a:lnTo>
                      <a:pt x="1386" y="282"/>
                    </a:lnTo>
                    <a:lnTo>
                      <a:pt x="1386" y="298"/>
                    </a:lnTo>
                    <a:lnTo>
                      <a:pt x="1388" y="315"/>
                    </a:lnTo>
                    <a:lnTo>
                      <a:pt x="1388" y="333"/>
                    </a:lnTo>
                    <a:lnTo>
                      <a:pt x="1388" y="354"/>
                    </a:lnTo>
                    <a:lnTo>
                      <a:pt x="1386" y="374"/>
                    </a:lnTo>
                    <a:lnTo>
                      <a:pt x="1386" y="397"/>
                    </a:lnTo>
                    <a:lnTo>
                      <a:pt x="1383" y="419"/>
                    </a:lnTo>
                    <a:lnTo>
                      <a:pt x="1380" y="442"/>
                    </a:lnTo>
                    <a:lnTo>
                      <a:pt x="1376" y="464"/>
                    </a:lnTo>
                    <a:lnTo>
                      <a:pt x="1367" y="502"/>
                    </a:lnTo>
                    <a:lnTo>
                      <a:pt x="1356" y="538"/>
                    </a:lnTo>
                    <a:lnTo>
                      <a:pt x="1344" y="571"/>
                    </a:lnTo>
                    <a:lnTo>
                      <a:pt x="1332" y="602"/>
                    </a:lnTo>
                    <a:lnTo>
                      <a:pt x="1319" y="629"/>
                    </a:lnTo>
                    <a:lnTo>
                      <a:pt x="1308" y="653"/>
                    </a:lnTo>
                    <a:lnTo>
                      <a:pt x="1296" y="674"/>
                    </a:lnTo>
                    <a:lnTo>
                      <a:pt x="1287" y="688"/>
                    </a:lnTo>
                    <a:lnTo>
                      <a:pt x="1277" y="701"/>
                    </a:lnTo>
                    <a:lnTo>
                      <a:pt x="1272" y="707"/>
                    </a:lnTo>
                    <a:lnTo>
                      <a:pt x="1260" y="720"/>
                    </a:lnTo>
                    <a:lnTo>
                      <a:pt x="1244" y="736"/>
                    </a:lnTo>
                    <a:lnTo>
                      <a:pt x="1224" y="758"/>
                    </a:lnTo>
                    <a:lnTo>
                      <a:pt x="1204" y="782"/>
                    </a:lnTo>
                    <a:lnTo>
                      <a:pt x="1183" y="811"/>
                    </a:lnTo>
                    <a:lnTo>
                      <a:pt x="1160" y="840"/>
                    </a:lnTo>
                    <a:lnTo>
                      <a:pt x="1140" y="870"/>
                    </a:lnTo>
                    <a:lnTo>
                      <a:pt x="1120" y="899"/>
                    </a:lnTo>
                    <a:lnTo>
                      <a:pt x="1104" y="930"/>
                    </a:lnTo>
                    <a:lnTo>
                      <a:pt x="1092" y="957"/>
                    </a:lnTo>
                    <a:lnTo>
                      <a:pt x="1085" y="984"/>
                    </a:lnTo>
                    <a:lnTo>
                      <a:pt x="1082" y="1018"/>
                    </a:lnTo>
                    <a:lnTo>
                      <a:pt x="1080" y="1056"/>
                    </a:lnTo>
                    <a:lnTo>
                      <a:pt x="1080" y="1098"/>
                    </a:lnTo>
                    <a:lnTo>
                      <a:pt x="1082" y="1139"/>
                    </a:lnTo>
                    <a:lnTo>
                      <a:pt x="1085" y="1182"/>
                    </a:lnTo>
                    <a:lnTo>
                      <a:pt x="1087" y="1222"/>
                    </a:lnTo>
                    <a:lnTo>
                      <a:pt x="1088" y="1259"/>
                    </a:lnTo>
                    <a:lnTo>
                      <a:pt x="1088" y="1290"/>
                    </a:lnTo>
                    <a:lnTo>
                      <a:pt x="1087" y="1315"/>
                    </a:lnTo>
                    <a:lnTo>
                      <a:pt x="1082" y="1338"/>
                    </a:lnTo>
                    <a:lnTo>
                      <a:pt x="1071" y="1363"/>
                    </a:lnTo>
                    <a:lnTo>
                      <a:pt x="1056" y="1389"/>
                    </a:lnTo>
                    <a:lnTo>
                      <a:pt x="1037" y="1414"/>
                    </a:lnTo>
                    <a:lnTo>
                      <a:pt x="1015" y="1440"/>
                    </a:lnTo>
                    <a:lnTo>
                      <a:pt x="989" y="1462"/>
                    </a:lnTo>
                    <a:lnTo>
                      <a:pt x="959" y="1482"/>
                    </a:lnTo>
                    <a:lnTo>
                      <a:pt x="927" y="1496"/>
                    </a:lnTo>
                    <a:lnTo>
                      <a:pt x="892" y="1504"/>
                    </a:lnTo>
                    <a:lnTo>
                      <a:pt x="853" y="1504"/>
                    </a:lnTo>
                    <a:lnTo>
                      <a:pt x="820" y="1499"/>
                    </a:lnTo>
                    <a:lnTo>
                      <a:pt x="789" y="1491"/>
                    </a:lnTo>
                    <a:lnTo>
                      <a:pt x="762" y="1480"/>
                    </a:lnTo>
                    <a:lnTo>
                      <a:pt x="738" y="1466"/>
                    </a:lnTo>
                    <a:lnTo>
                      <a:pt x="716" y="1450"/>
                    </a:lnTo>
                    <a:lnTo>
                      <a:pt x="698" y="1434"/>
                    </a:lnTo>
                    <a:lnTo>
                      <a:pt x="684" y="1416"/>
                    </a:lnTo>
                    <a:lnTo>
                      <a:pt x="671" y="1400"/>
                    </a:lnTo>
                    <a:lnTo>
                      <a:pt x="661" y="1384"/>
                    </a:lnTo>
                    <a:lnTo>
                      <a:pt x="655" y="1370"/>
                    </a:lnTo>
                    <a:lnTo>
                      <a:pt x="643" y="1350"/>
                    </a:lnTo>
                    <a:lnTo>
                      <a:pt x="629" y="1336"/>
                    </a:lnTo>
                    <a:lnTo>
                      <a:pt x="613" y="1323"/>
                    </a:lnTo>
                    <a:lnTo>
                      <a:pt x="594" y="1314"/>
                    </a:lnTo>
                    <a:lnTo>
                      <a:pt x="573" y="1304"/>
                    </a:lnTo>
                    <a:lnTo>
                      <a:pt x="551" y="1296"/>
                    </a:lnTo>
                    <a:lnTo>
                      <a:pt x="527" y="1288"/>
                    </a:lnTo>
                    <a:lnTo>
                      <a:pt x="501" y="1278"/>
                    </a:lnTo>
                    <a:lnTo>
                      <a:pt x="475" y="1269"/>
                    </a:lnTo>
                    <a:lnTo>
                      <a:pt x="450" y="1256"/>
                    </a:lnTo>
                    <a:lnTo>
                      <a:pt x="413" y="1238"/>
                    </a:lnTo>
                    <a:lnTo>
                      <a:pt x="368" y="1222"/>
                    </a:lnTo>
                    <a:lnTo>
                      <a:pt x="320" y="1208"/>
                    </a:lnTo>
                    <a:lnTo>
                      <a:pt x="269" y="1195"/>
                    </a:lnTo>
                    <a:lnTo>
                      <a:pt x="219" y="1182"/>
                    </a:lnTo>
                    <a:lnTo>
                      <a:pt x="173" y="1174"/>
                    </a:lnTo>
                    <a:lnTo>
                      <a:pt x="131" y="1166"/>
                    </a:lnTo>
                    <a:lnTo>
                      <a:pt x="99" y="1160"/>
                    </a:lnTo>
                    <a:lnTo>
                      <a:pt x="79" y="1157"/>
                    </a:lnTo>
                    <a:lnTo>
                      <a:pt x="71" y="1155"/>
                    </a:lnTo>
                    <a:lnTo>
                      <a:pt x="0" y="91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71" name="Freeform 143"/>
              <p:cNvSpPr>
                <a:spLocks/>
              </p:cNvSpPr>
              <p:nvPr/>
            </p:nvSpPr>
            <p:spPr bwMode="auto">
              <a:xfrm>
                <a:off x="4021" y="2067"/>
                <a:ext cx="207" cy="379"/>
              </a:xfrm>
              <a:custGeom>
                <a:avLst/>
                <a:gdLst>
                  <a:gd name="T0" fmla="*/ 0 w 415"/>
                  <a:gd name="T1" fmla="*/ 1 h 757"/>
                  <a:gd name="T2" fmla="*/ 0 w 415"/>
                  <a:gd name="T3" fmla="*/ 1 h 757"/>
                  <a:gd name="T4" fmla="*/ 0 w 415"/>
                  <a:gd name="T5" fmla="*/ 1 h 757"/>
                  <a:gd name="T6" fmla="*/ 0 w 415"/>
                  <a:gd name="T7" fmla="*/ 1 h 757"/>
                  <a:gd name="T8" fmla="*/ 0 w 415"/>
                  <a:gd name="T9" fmla="*/ 1 h 757"/>
                  <a:gd name="T10" fmla="*/ 0 w 415"/>
                  <a:gd name="T11" fmla="*/ 1 h 757"/>
                  <a:gd name="T12" fmla="*/ 0 w 415"/>
                  <a:gd name="T13" fmla="*/ 1 h 757"/>
                  <a:gd name="T14" fmla="*/ 0 w 415"/>
                  <a:gd name="T15" fmla="*/ 1 h 757"/>
                  <a:gd name="T16" fmla="*/ 0 w 415"/>
                  <a:gd name="T17" fmla="*/ 1 h 757"/>
                  <a:gd name="T18" fmla="*/ 0 w 415"/>
                  <a:gd name="T19" fmla="*/ 1 h 757"/>
                  <a:gd name="T20" fmla="*/ 0 w 415"/>
                  <a:gd name="T21" fmla="*/ 1 h 757"/>
                  <a:gd name="T22" fmla="*/ 0 w 415"/>
                  <a:gd name="T23" fmla="*/ 1 h 757"/>
                  <a:gd name="T24" fmla="*/ 0 w 415"/>
                  <a:gd name="T25" fmla="*/ 1 h 757"/>
                  <a:gd name="T26" fmla="*/ 0 w 415"/>
                  <a:gd name="T27" fmla="*/ 1 h 757"/>
                  <a:gd name="T28" fmla="*/ 0 w 415"/>
                  <a:gd name="T29" fmla="*/ 1 h 757"/>
                  <a:gd name="T30" fmla="*/ 0 w 415"/>
                  <a:gd name="T31" fmla="*/ 1 h 757"/>
                  <a:gd name="T32" fmla="*/ 0 w 415"/>
                  <a:gd name="T33" fmla="*/ 1 h 757"/>
                  <a:gd name="T34" fmla="*/ 0 w 415"/>
                  <a:gd name="T35" fmla="*/ 1 h 757"/>
                  <a:gd name="T36" fmla="*/ 0 w 415"/>
                  <a:gd name="T37" fmla="*/ 1 h 757"/>
                  <a:gd name="T38" fmla="*/ 0 w 415"/>
                  <a:gd name="T39" fmla="*/ 1 h 757"/>
                  <a:gd name="T40" fmla="*/ 0 w 415"/>
                  <a:gd name="T41" fmla="*/ 1 h 757"/>
                  <a:gd name="T42" fmla="*/ 0 w 415"/>
                  <a:gd name="T43" fmla="*/ 1 h 757"/>
                  <a:gd name="T44" fmla="*/ 0 w 415"/>
                  <a:gd name="T45" fmla="*/ 1 h 757"/>
                  <a:gd name="T46" fmla="*/ 0 w 415"/>
                  <a:gd name="T47" fmla="*/ 1 h 757"/>
                  <a:gd name="T48" fmla="*/ 0 w 415"/>
                  <a:gd name="T49" fmla="*/ 1 h 757"/>
                  <a:gd name="T50" fmla="*/ 0 w 415"/>
                  <a:gd name="T51" fmla="*/ 1 h 757"/>
                  <a:gd name="T52" fmla="*/ 0 w 415"/>
                  <a:gd name="T53" fmla="*/ 1 h 757"/>
                  <a:gd name="T54" fmla="*/ 0 w 415"/>
                  <a:gd name="T55" fmla="*/ 1 h 757"/>
                  <a:gd name="T56" fmla="*/ 0 w 415"/>
                  <a:gd name="T57" fmla="*/ 1 h 757"/>
                  <a:gd name="T58" fmla="*/ 0 w 415"/>
                  <a:gd name="T59" fmla="*/ 1 h 757"/>
                  <a:gd name="T60" fmla="*/ 0 w 415"/>
                  <a:gd name="T61" fmla="*/ 1 h 757"/>
                  <a:gd name="T62" fmla="*/ 0 w 415"/>
                  <a:gd name="T63" fmla="*/ 1 h 757"/>
                  <a:gd name="T64" fmla="*/ 0 w 415"/>
                  <a:gd name="T65" fmla="*/ 1 h 757"/>
                  <a:gd name="T66" fmla="*/ 0 w 415"/>
                  <a:gd name="T67" fmla="*/ 1 h 757"/>
                  <a:gd name="T68" fmla="*/ 0 w 415"/>
                  <a:gd name="T69" fmla="*/ 1 h 757"/>
                  <a:gd name="T70" fmla="*/ 0 w 415"/>
                  <a:gd name="T71" fmla="*/ 1 h 757"/>
                  <a:gd name="T72" fmla="*/ 0 w 415"/>
                  <a:gd name="T73" fmla="*/ 1 h 757"/>
                  <a:gd name="T74" fmla="*/ 0 w 415"/>
                  <a:gd name="T75" fmla="*/ 1 h 757"/>
                  <a:gd name="T76" fmla="*/ 0 w 415"/>
                  <a:gd name="T77" fmla="*/ 1 h 757"/>
                  <a:gd name="T78" fmla="*/ 0 w 415"/>
                  <a:gd name="T79" fmla="*/ 1 h 757"/>
                  <a:gd name="T80" fmla="*/ 0 w 415"/>
                  <a:gd name="T81" fmla="*/ 1 h 757"/>
                  <a:gd name="T82" fmla="*/ 0 w 415"/>
                  <a:gd name="T83" fmla="*/ 1 h 757"/>
                  <a:gd name="T84" fmla="*/ 0 w 415"/>
                  <a:gd name="T85" fmla="*/ 1 h 757"/>
                  <a:gd name="T86" fmla="*/ 0 w 415"/>
                  <a:gd name="T87" fmla="*/ 1 h 757"/>
                  <a:gd name="T88" fmla="*/ 0 w 415"/>
                  <a:gd name="T89" fmla="*/ 1 h 757"/>
                  <a:gd name="T90" fmla="*/ 0 w 415"/>
                  <a:gd name="T91" fmla="*/ 1 h 757"/>
                  <a:gd name="T92" fmla="*/ 0 w 415"/>
                  <a:gd name="T93" fmla="*/ 1 h 7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757"/>
                  <a:gd name="T143" fmla="*/ 415 w 415"/>
                  <a:gd name="T144" fmla="*/ 757 h 7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757">
                    <a:moveTo>
                      <a:pt x="415" y="0"/>
                    </a:moveTo>
                    <a:lnTo>
                      <a:pt x="411" y="16"/>
                    </a:lnTo>
                    <a:lnTo>
                      <a:pt x="403" y="28"/>
                    </a:lnTo>
                    <a:lnTo>
                      <a:pt x="392" y="34"/>
                    </a:lnTo>
                    <a:lnTo>
                      <a:pt x="379" y="39"/>
                    </a:lnTo>
                    <a:lnTo>
                      <a:pt x="363" y="40"/>
                    </a:lnTo>
                    <a:lnTo>
                      <a:pt x="349" y="40"/>
                    </a:lnTo>
                    <a:lnTo>
                      <a:pt x="336" y="39"/>
                    </a:lnTo>
                    <a:lnTo>
                      <a:pt x="325" y="37"/>
                    </a:lnTo>
                    <a:lnTo>
                      <a:pt x="317" y="36"/>
                    </a:lnTo>
                    <a:lnTo>
                      <a:pt x="314" y="36"/>
                    </a:lnTo>
                    <a:lnTo>
                      <a:pt x="315" y="37"/>
                    </a:lnTo>
                    <a:lnTo>
                      <a:pt x="319" y="39"/>
                    </a:lnTo>
                    <a:lnTo>
                      <a:pt x="322" y="44"/>
                    </a:lnTo>
                    <a:lnTo>
                      <a:pt x="325" y="50"/>
                    </a:lnTo>
                    <a:lnTo>
                      <a:pt x="330" y="56"/>
                    </a:lnTo>
                    <a:lnTo>
                      <a:pt x="333" y="64"/>
                    </a:lnTo>
                    <a:lnTo>
                      <a:pt x="335" y="74"/>
                    </a:lnTo>
                    <a:lnTo>
                      <a:pt x="336" y="82"/>
                    </a:lnTo>
                    <a:lnTo>
                      <a:pt x="335" y="92"/>
                    </a:lnTo>
                    <a:lnTo>
                      <a:pt x="330" y="100"/>
                    </a:lnTo>
                    <a:lnTo>
                      <a:pt x="322" y="108"/>
                    </a:lnTo>
                    <a:lnTo>
                      <a:pt x="314" y="112"/>
                    </a:lnTo>
                    <a:lnTo>
                      <a:pt x="306" y="116"/>
                    </a:lnTo>
                    <a:lnTo>
                      <a:pt x="296" y="117"/>
                    </a:lnTo>
                    <a:lnTo>
                      <a:pt x="287" y="117"/>
                    </a:lnTo>
                    <a:lnTo>
                      <a:pt x="277" y="117"/>
                    </a:lnTo>
                    <a:lnTo>
                      <a:pt x="269" y="116"/>
                    </a:lnTo>
                    <a:lnTo>
                      <a:pt x="263" y="114"/>
                    </a:lnTo>
                    <a:lnTo>
                      <a:pt x="258" y="114"/>
                    </a:lnTo>
                    <a:lnTo>
                      <a:pt x="255" y="116"/>
                    </a:lnTo>
                    <a:lnTo>
                      <a:pt x="255" y="117"/>
                    </a:lnTo>
                    <a:lnTo>
                      <a:pt x="256" y="122"/>
                    </a:lnTo>
                    <a:lnTo>
                      <a:pt x="258" y="128"/>
                    </a:lnTo>
                    <a:lnTo>
                      <a:pt x="263" y="136"/>
                    </a:lnTo>
                    <a:lnTo>
                      <a:pt x="266" y="144"/>
                    </a:lnTo>
                    <a:lnTo>
                      <a:pt x="269" y="154"/>
                    </a:lnTo>
                    <a:lnTo>
                      <a:pt x="272" y="162"/>
                    </a:lnTo>
                    <a:lnTo>
                      <a:pt x="274" y="170"/>
                    </a:lnTo>
                    <a:lnTo>
                      <a:pt x="272" y="178"/>
                    </a:lnTo>
                    <a:lnTo>
                      <a:pt x="269" y="184"/>
                    </a:lnTo>
                    <a:lnTo>
                      <a:pt x="266" y="191"/>
                    </a:lnTo>
                    <a:lnTo>
                      <a:pt x="259" y="196"/>
                    </a:lnTo>
                    <a:lnTo>
                      <a:pt x="255" y="200"/>
                    </a:lnTo>
                    <a:lnTo>
                      <a:pt x="250" y="205"/>
                    </a:lnTo>
                    <a:lnTo>
                      <a:pt x="243" y="208"/>
                    </a:lnTo>
                    <a:lnTo>
                      <a:pt x="239" y="212"/>
                    </a:lnTo>
                    <a:lnTo>
                      <a:pt x="232" y="213"/>
                    </a:lnTo>
                    <a:lnTo>
                      <a:pt x="227" y="216"/>
                    </a:lnTo>
                    <a:lnTo>
                      <a:pt x="221" y="218"/>
                    </a:lnTo>
                    <a:lnTo>
                      <a:pt x="215" y="220"/>
                    </a:lnTo>
                    <a:lnTo>
                      <a:pt x="211" y="223"/>
                    </a:lnTo>
                    <a:lnTo>
                      <a:pt x="210" y="226"/>
                    </a:lnTo>
                    <a:lnTo>
                      <a:pt x="211" y="232"/>
                    </a:lnTo>
                    <a:lnTo>
                      <a:pt x="213" y="239"/>
                    </a:lnTo>
                    <a:lnTo>
                      <a:pt x="216" y="247"/>
                    </a:lnTo>
                    <a:lnTo>
                      <a:pt x="218" y="256"/>
                    </a:lnTo>
                    <a:lnTo>
                      <a:pt x="218" y="264"/>
                    </a:lnTo>
                    <a:lnTo>
                      <a:pt x="215" y="274"/>
                    </a:lnTo>
                    <a:lnTo>
                      <a:pt x="207" y="282"/>
                    </a:lnTo>
                    <a:lnTo>
                      <a:pt x="195" y="290"/>
                    </a:lnTo>
                    <a:lnTo>
                      <a:pt x="181" y="296"/>
                    </a:lnTo>
                    <a:lnTo>
                      <a:pt x="168" y="304"/>
                    </a:lnTo>
                    <a:lnTo>
                      <a:pt x="157" y="311"/>
                    </a:lnTo>
                    <a:lnTo>
                      <a:pt x="147" y="316"/>
                    </a:lnTo>
                    <a:lnTo>
                      <a:pt x="139" y="322"/>
                    </a:lnTo>
                    <a:lnTo>
                      <a:pt x="131" y="325"/>
                    </a:lnTo>
                    <a:lnTo>
                      <a:pt x="127" y="330"/>
                    </a:lnTo>
                    <a:lnTo>
                      <a:pt x="123" y="332"/>
                    </a:lnTo>
                    <a:lnTo>
                      <a:pt x="120" y="333"/>
                    </a:lnTo>
                    <a:lnTo>
                      <a:pt x="120" y="335"/>
                    </a:lnTo>
                    <a:lnTo>
                      <a:pt x="120" y="338"/>
                    </a:lnTo>
                    <a:lnTo>
                      <a:pt x="119" y="348"/>
                    </a:lnTo>
                    <a:lnTo>
                      <a:pt x="117" y="360"/>
                    </a:lnTo>
                    <a:lnTo>
                      <a:pt x="115" y="380"/>
                    </a:lnTo>
                    <a:lnTo>
                      <a:pt x="112" y="400"/>
                    </a:lnTo>
                    <a:lnTo>
                      <a:pt x="107" y="423"/>
                    </a:lnTo>
                    <a:lnTo>
                      <a:pt x="103" y="447"/>
                    </a:lnTo>
                    <a:lnTo>
                      <a:pt x="96" y="471"/>
                    </a:lnTo>
                    <a:lnTo>
                      <a:pt x="88" y="493"/>
                    </a:lnTo>
                    <a:lnTo>
                      <a:pt x="80" y="514"/>
                    </a:lnTo>
                    <a:lnTo>
                      <a:pt x="71" y="536"/>
                    </a:lnTo>
                    <a:lnTo>
                      <a:pt x="61" y="564"/>
                    </a:lnTo>
                    <a:lnTo>
                      <a:pt x="50" y="596"/>
                    </a:lnTo>
                    <a:lnTo>
                      <a:pt x="40" y="628"/>
                    </a:lnTo>
                    <a:lnTo>
                      <a:pt x="29" y="660"/>
                    </a:lnTo>
                    <a:lnTo>
                      <a:pt x="19" y="690"/>
                    </a:lnTo>
                    <a:lnTo>
                      <a:pt x="13" y="717"/>
                    </a:lnTo>
                    <a:lnTo>
                      <a:pt x="7" y="738"/>
                    </a:lnTo>
                    <a:lnTo>
                      <a:pt x="2" y="752"/>
                    </a:lnTo>
                    <a:lnTo>
                      <a:pt x="0" y="757"/>
                    </a:lnTo>
                    <a:lnTo>
                      <a:pt x="5" y="751"/>
                    </a:lnTo>
                    <a:lnTo>
                      <a:pt x="18" y="733"/>
                    </a:lnTo>
                    <a:lnTo>
                      <a:pt x="37" y="706"/>
                    </a:lnTo>
                    <a:lnTo>
                      <a:pt x="63" y="674"/>
                    </a:lnTo>
                    <a:lnTo>
                      <a:pt x="90" y="637"/>
                    </a:lnTo>
                    <a:lnTo>
                      <a:pt x="120" y="600"/>
                    </a:lnTo>
                    <a:lnTo>
                      <a:pt x="151" y="565"/>
                    </a:lnTo>
                    <a:lnTo>
                      <a:pt x="178" y="535"/>
                    </a:lnTo>
                    <a:lnTo>
                      <a:pt x="203" y="512"/>
                    </a:lnTo>
                    <a:lnTo>
                      <a:pt x="224" y="500"/>
                    </a:lnTo>
                    <a:lnTo>
                      <a:pt x="242" y="488"/>
                    </a:lnTo>
                    <a:lnTo>
                      <a:pt x="259" y="474"/>
                    </a:lnTo>
                    <a:lnTo>
                      <a:pt x="275" y="455"/>
                    </a:lnTo>
                    <a:lnTo>
                      <a:pt x="291" y="434"/>
                    </a:lnTo>
                    <a:lnTo>
                      <a:pt x="306" y="412"/>
                    </a:lnTo>
                    <a:lnTo>
                      <a:pt x="319" y="388"/>
                    </a:lnTo>
                    <a:lnTo>
                      <a:pt x="330" y="365"/>
                    </a:lnTo>
                    <a:lnTo>
                      <a:pt x="341" y="344"/>
                    </a:lnTo>
                    <a:lnTo>
                      <a:pt x="351" y="325"/>
                    </a:lnTo>
                    <a:lnTo>
                      <a:pt x="359" y="309"/>
                    </a:lnTo>
                    <a:lnTo>
                      <a:pt x="365" y="295"/>
                    </a:lnTo>
                    <a:lnTo>
                      <a:pt x="370" y="276"/>
                    </a:lnTo>
                    <a:lnTo>
                      <a:pt x="371" y="255"/>
                    </a:lnTo>
                    <a:lnTo>
                      <a:pt x="373" y="231"/>
                    </a:lnTo>
                    <a:lnTo>
                      <a:pt x="373" y="208"/>
                    </a:lnTo>
                    <a:lnTo>
                      <a:pt x="375" y="184"/>
                    </a:lnTo>
                    <a:lnTo>
                      <a:pt x="375" y="162"/>
                    </a:lnTo>
                    <a:lnTo>
                      <a:pt x="376" y="143"/>
                    </a:lnTo>
                    <a:lnTo>
                      <a:pt x="379" y="124"/>
                    </a:lnTo>
                    <a:lnTo>
                      <a:pt x="384" y="111"/>
                    </a:lnTo>
                    <a:lnTo>
                      <a:pt x="389" y="101"/>
                    </a:lnTo>
                    <a:lnTo>
                      <a:pt x="392" y="90"/>
                    </a:lnTo>
                    <a:lnTo>
                      <a:pt x="397" y="77"/>
                    </a:lnTo>
                    <a:lnTo>
                      <a:pt x="400" y="64"/>
                    </a:lnTo>
                    <a:lnTo>
                      <a:pt x="403" y="52"/>
                    </a:lnTo>
                    <a:lnTo>
                      <a:pt x="407" y="39"/>
                    </a:lnTo>
                    <a:lnTo>
                      <a:pt x="410" y="26"/>
                    </a:lnTo>
                    <a:lnTo>
                      <a:pt x="411" y="15"/>
                    </a:lnTo>
                    <a:lnTo>
                      <a:pt x="413" y="7"/>
                    </a:lnTo>
                    <a:lnTo>
                      <a:pt x="415" y="0"/>
                    </a:ln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72" name="Freeform 144"/>
              <p:cNvSpPr>
                <a:spLocks/>
              </p:cNvSpPr>
              <p:nvPr/>
            </p:nvSpPr>
            <p:spPr bwMode="auto">
              <a:xfrm>
                <a:off x="3597" y="2201"/>
                <a:ext cx="348" cy="488"/>
              </a:xfrm>
              <a:custGeom>
                <a:avLst/>
                <a:gdLst>
                  <a:gd name="T0" fmla="*/ 1 w 696"/>
                  <a:gd name="T1" fmla="*/ 1 h 976"/>
                  <a:gd name="T2" fmla="*/ 1 w 696"/>
                  <a:gd name="T3" fmla="*/ 1 h 976"/>
                  <a:gd name="T4" fmla="*/ 1 w 696"/>
                  <a:gd name="T5" fmla="*/ 1 h 976"/>
                  <a:gd name="T6" fmla="*/ 1 w 696"/>
                  <a:gd name="T7" fmla="*/ 1 h 976"/>
                  <a:gd name="T8" fmla="*/ 1 w 696"/>
                  <a:gd name="T9" fmla="*/ 0 h 976"/>
                  <a:gd name="T10" fmla="*/ 1 w 696"/>
                  <a:gd name="T11" fmla="*/ 1 h 976"/>
                  <a:gd name="T12" fmla="*/ 1 w 696"/>
                  <a:gd name="T13" fmla="*/ 1 h 976"/>
                  <a:gd name="T14" fmla="*/ 1 w 696"/>
                  <a:gd name="T15" fmla="*/ 1 h 976"/>
                  <a:gd name="T16" fmla="*/ 1 w 696"/>
                  <a:gd name="T17" fmla="*/ 1 h 976"/>
                  <a:gd name="T18" fmla="*/ 1 w 696"/>
                  <a:gd name="T19" fmla="*/ 1 h 976"/>
                  <a:gd name="T20" fmla="*/ 1 w 696"/>
                  <a:gd name="T21" fmla="*/ 1 h 976"/>
                  <a:gd name="T22" fmla="*/ 1 w 696"/>
                  <a:gd name="T23" fmla="*/ 1 h 976"/>
                  <a:gd name="T24" fmla="*/ 1 w 696"/>
                  <a:gd name="T25" fmla="*/ 1 h 976"/>
                  <a:gd name="T26" fmla="*/ 1 w 696"/>
                  <a:gd name="T27" fmla="*/ 1 h 976"/>
                  <a:gd name="T28" fmla="*/ 1 w 696"/>
                  <a:gd name="T29" fmla="*/ 1 h 976"/>
                  <a:gd name="T30" fmla="*/ 1 w 696"/>
                  <a:gd name="T31" fmla="*/ 1 h 976"/>
                  <a:gd name="T32" fmla="*/ 0 w 696"/>
                  <a:gd name="T33" fmla="*/ 1 h 976"/>
                  <a:gd name="T34" fmla="*/ 1 w 696"/>
                  <a:gd name="T35" fmla="*/ 1 h 976"/>
                  <a:gd name="T36" fmla="*/ 1 w 696"/>
                  <a:gd name="T37" fmla="*/ 1 h 976"/>
                  <a:gd name="T38" fmla="*/ 1 w 696"/>
                  <a:gd name="T39" fmla="*/ 1 h 976"/>
                  <a:gd name="T40" fmla="*/ 1 w 696"/>
                  <a:gd name="T41" fmla="*/ 1 h 976"/>
                  <a:gd name="T42" fmla="*/ 1 w 696"/>
                  <a:gd name="T43" fmla="*/ 1 h 976"/>
                  <a:gd name="T44" fmla="*/ 1 w 696"/>
                  <a:gd name="T45" fmla="*/ 1 h 976"/>
                  <a:gd name="T46" fmla="*/ 1 w 696"/>
                  <a:gd name="T47" fmla="*/ 1 h 976"/>
                  <a:gd name="T48" fmla="*/ 1 w 696"/>
                  <a:gd name="T49" fmla="*/ 1 h 976"/>
                  <a:gd name="T50" fmla="*/ 1 w 696"/>
                  <a:gd name="T51" fmla="*/ 1 h 976"/>
                  <a:gd name="T52" fmla="*/ 1 w 696"/>
                  <a:gd name="T53" fmla="*/ 1 h 976"/>
                  <a:gd name="T54" fmla="*/ 1 w 696"/>
                  <a:gd name="T55" fmla="*/ 1 h 976"/>
                  <a:gd name="T56" fmla="*/ 1 w 696"/>
                  <a:gd name="T57" fmla="*/ 1 h 976"/>
                  <a:gd name="T58" fmla="*/ 1 w 696"/>
                  <a:gd name="T59" fmla="*/ 1 h 976"/>
                  <a:gd name="T60" fmla="*/ 1 w 696"/>
                  <a:gd name="T61" fmla="*/ 1 h 976"/>
                  <a:gd name="T62" fmla="*/ 1 w 696"/>
                  <a:gd name="T63" fmla="*/ 1 h 976"/>
                  <a:gd name="T64" fmla="*/ 1 w 696"/>
                  <a:gd name="T65" fmla="*/ 1 h 976"/>
                  <a:gd name="T66" fmla="*/ 1 w 696"/>
                  <a:gd name="T67" fmla="*/ 1 h 976"/>
                  <a:gd name="T68" fmla="*/ 1 w 696"/>
                  <a:gd name="T69" fmla="*/ 1 h 976"/>
                  <a:gd name="T70" fmla="*/ 1 w 696"/>
                  <a:gd name="T71" fmla="*/ 1 h 976"/>
                  <a:gd name="T72" fmla="*/ 1 w 696"/>
                  <a:gd name="T73" fmla="*/ 1 h 976"/>
                  <a:gd name="T74" fmla="*/ 1 w 696"/>
                  <a:gd name="T75" fmla="*/ 1 h 976"/>
                  <a:gd name="T76" fmla="*/ 1 w 696"/>
                  <a:gd name="T77" fmla="*/ 1 h 9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6"/>
                  <a:gd name="T118" fmla="*/ 0 h 976"/>
                  <a:gd name="T119" fmla="*/ 696 w 696"/>
                  <a:gd name="T120" fmla="*/ 976 h 9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6" h="976">
                    <a:moveTo>
                      <a:pt x="696" y="28"/>
                    </a:moveTo>
                    <a:lnTo>
                      <a:pt x="694" y="27"/>
                    </a:lnTo>
                    <a:lnTo>
                      <a:pt x="685" y="24"/>
                    </a:lnTo>
                    <a:lnTo>
                      <a:pt x="673" y="20"/>
                    </a:lnTo>
                    <a:lnTo>
                      <a:pt x="657" y="16"/>
                    </a:lnTo>
                    <a:lnTo>
                      <a:pt x="641" y="11"/>
                    </a:lnTo>
                    <a:lnTo>
                      <a:pt x="622" y="6"/>
                    </a:lnTo>
                    <a:lnTo>
                      <a:pt x="605" y="1"/>
                    </a:lnTo>
                    <a:lnTo>
                      <a:pt x="589" y="0"/>
                    </a:lnTo>
                    <a:lnTo>
                      <a:pt x="574" y="0"/>
                    </a:lnTo>
                    <a:lnTo>
                      <a:pt x="563" y="1"/>
                    </a:lnTo>
                    <a:lnTo>
                      <a:pt x="541" y="8"/>
                    </a:lnTo>
                    <a:lnTo>
                      <a:pt x="512" y="14"/>
                    </a:lnTo>
                    <a:lnTo>
                      <a:pt x="478" y="22"/>
                    </a:lnTo>
                    <a:lnTo>
                      <a:pt x="438" y="32"/>
                    </a:lnTo>
                    <a:lnTo>
                      <a:pt x="398" y="40"/>
                    </a:lnTo>
                    <a:lnTo>
                      <a:pt x="356" y="49"/>
                    </a:lnTo>
                    <a:lnTo>
                      <a:pt x="316" y="59"/>
                    </a:lnTo>
                    <a:lnTo>
                      <a:pt x="281" y="68"/>
                    </a:lnTo>
                    <a:lnTo>
                      <a:pt x="251" y="78"/>
                    </a:lnTo>
                    <a:lnTo>
                      <a:pt x="228" y="86"/>
                    </a:lnTo>
                    <a:lnTo>
                      <a:pt x="208" y="100"/>
                    </a:lnTo>
                    <a:lnTo>
                      <a:pt x="182" y="121"/>
                    </a:lnTo>
                    <a:lnTo>
                      <a:pt x="155" y="150"/>
                    </a:lnTo>
                    <a:lnTo>
                      <a:pt x="124" y="184"/>
                    </a:lnTo>
                    <a:lnTo>
                      <a:pt x="94" y="224"/>
                    </a:lnTo>
                    <a:lnTo>
                      <a:pt x="65" y="268"/>
                    </a:lnTo>
                    <a:lnTo>
                      <a:pt x="40" y="316"/>
                    </a:lnTo>
                    <a:lnTo>
                      <a:pt x="20" y="366"/>
                    </a:lnTo>
                    <a:lnTo>
                      <a:pt x="6" y="417"/>
                    </a:lnTo>
                    <a:lnTo>
                      <a:pt x="0" y="470"/>
                    </a:lnTo>
                    <a:lnTo>
                      <a:pt x="1" y="524"/>
                    </a:lnTo>
                    <a:lnTo>
                      <a:pt x="9" y="582"/>
                    </a:lnTo>
                    <a:lnTo>
                      <a:pt x="22" y="641"/>
                    </a:lnTo>
                    <a:lnTo>
                      <a:pt x="40" y="699"/>
                    </a:lnTo>
                    <a:lnTo>
                      <a:pt x="62" y="755"/>
                    </a:lnTo>
                    <a:lnTo>
                      <a:pt x="86" y="808"/>
                    </a:lnTo>
                    <a:lnTo>
                      <a:pt x="115" y="854"/>
                    </a:lnTo>
                    <a:lnTo>
                      <a:pt x="145" y="894"/>
                    </a:lnTo>
                    <a:lnTo>
                      <a:pt x="176" y="923"/>
                    </a:lnTo>
                    <a:lnTo>
                      <a:pt x="209" y="944"/>
                    </a:lnTo>
                    <a:lnTo>
                      <a:pt x="244" y="955"/>
                    </a:lnTo>
                    <a:lnTo>
                      <a:pt x="281" y="963"/>
                    </a:lnTo>
                    <a:lnTo>
                      <a:pt x="321" y="969"/>
                    </a:lnTo>
                    <a:lnTo>
                      <a:pt x="360" y="972"/>
                    </a:lnTo>
                    <a:lnTo>
                      <a:pt x="396" y="974"/>
                    </a:lnTo>
                    <a:lnTo>
                      <a:pt x="432" y="976"/>
                    </a:lnTo>
                    <a:lnTo>
                      <a:pt x="460" y="976"/>
                    </a:lnTo>
                    <a:lnTo>
                      <a:pt x="483" y="974"/>
                    </a:lnTo>
                    <a:lnTo>
                      <a:pt x="497" y="974"/>
                    </a:lnTo>
                    <a:lnTo>
                      <a:pt x="504" y="972"/>
                    </a:lnTo>
                    <a:lnTo>
                      <a:pt x="497" y="958"/>
                    </a:lnTo>
                    <a:lnTo>
                      <a:pt x="480" y="916"/>
                    </a:lnTo>
                    <a:lnTo>
                      <a:pt x="457" y="852"/>
                    </a:lnTo>
                    <a:lnTo>
                      <a:pt x="432" y="772"/>
                    </a:lnTo>
                    <a:lnTo>
                      <a:pt x="409" y="680"/>
                    </a:lnTo>
                    <a:lnTo>
                      <a:pt x="392" y="580"/>
                    </a:lnTo>
                    <a:lnTo>
                      <a:pt x="384" y="480"/>
                    </a:lnTo>
                    <a:lnTo>
                      <a:pt x="390" y="380"/>
                    </a:lnTo>
                    <a:lnTo>
                      <a:pt x="412" y="289"/>
                    </a:lnTo>
                    <a:lnTo>
                      <a:pt x="459" y="211"/>
                    </a:lnTo>
                    <a:lnTo>
                      <a:pt x="481" y="185"/>
                    </a:lnTo>
                    <a:lnTo>
                      <a:pt x="508" y="161"/>
                    </a:lnTo>
                    <a:lnTo>
                      <a:pt x="536" y="139"/>
                    </a:lnTo>
                    <a:lnTo>
                      <a:pt x="563" y="120"/>
                    </a:lnTo>
                    <a:lnTo>
                      <a:pt x="590" y="102"/>
                    </a:lnTo>
                    <a:lnTo>
                      <a:pt x="614" y="88"/>
                    </a:lnTo>
                    <a:lnTo>
                      <a:pt x="637" y="76"/>
                    </a:lnTo>
                    <a:lnTo>
                      <a:pt x="653" y="68"/>
                    </a:lnTo>
                    <a:lnTo>
                      <a:pt x="664" y="64"/>
                    </a:lnTo>
                    <a:lnTo>
                      <a:pt x="667" y="62"/>
                    </a:lnTo>
                    <a:lnTo>
                      <a:pt x="696" y="28"/>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73" name="Freeform 145"/>
              <p:cNvSpPr>
                <a:spLocks/>
              </p:cNvSpPr>
              <p:nvPr/>
            </p:nvSpPr>
            <p:spPr bwMode="auto">
              <a:xfrm>
                <a:off x="3597" y="2201"/>
                <a:ext cx="348" cy="488"/>
              </a:xfrm>
              <a:custGeom>
                <a:avLst/>
                <a:gdLst>
                  <a:gd name="T0" fmla="*/ 1 w 696"/>
                  <a:gd name="T1" fmla="*/ 1 h 976"/>
                  <a:gd name="T2" fmla="*/ 1 w 696"/>
                  <a:gd name="T3" fmla="*/ 1 h 976"/>
                  <a:gd name="T4" fmla="*/ 1 w 696"/>
                  <a:gd name="T5" fmla="*/ 1 h 976"/>
                  <a:gd name="T6" fmla="*/ 1 w 696"/>
                  <a:gd name="T7" fmla="*/ 1 h 976"/>
                  <a:gd name="T8" fmla="*/ 1 w 696"/>
                  <a:gd name="T9" fmla="*/ 0 h 976"/>
                  <a:gd name="T10" fmla="*/ 1 w 696"/>
                  <a:gd name="T11" fmla="*/ 1 h 976"/>
                  <a:gd name="T12" fmla="*/ 1 w 696"/>
                  <a:gd name="T13" fmla="*/ 1 h 976"/>
                  <a:gd name="T14" fmla="*/ 1 w 696"/>
                  <a:gd name="T15" fmla="*/ 1 h 976"/>
                  <a:gd name="T16" fmla="*/ 1 w 696"/>
                  <a:gd name="T17" fmla="*/ 1 h 976"/>
                  <a:gd name="T18" fmla="*/ 1 w 696"/>
                  <a:gd name="T19" fmla="*/ 1 h 976"/>
                  <a:gd name="T20" fmla="*/ 1 w 696"/>
                  <a:gd name="T21" fmla="*/ 1 h 976"/>
                  <a:gd name="T22" fmla="*/ 1 w 696"/>
                  <a:gd name="T23" fmla="*/ 1 h 976"/>
                  <a:gd name="T24" fmla="*/ 1 w 696"/>
                  <a:gd name="T25" fmla="*/ 1 h 976"/>
                  <a:gd name="T26" fmla="*/ 1 w 696"/>
                  <a:gd name="T27" fmla="*/ 1 h 976"/>
                  <a:gd name="T28" fmla="*/ 1 w 696"/>
                  <a:gd name="T29" fmla="*/ 1 h 976"/>
                  <a:gd name="T30" fmla="*/ 1 w 696"/>
                  <a:gd name="T31" fmla="*/ 1 h 976"/>
                  <a:gd name="T32" fmla="*/ 0 w 696"/>
                  <a:gd name="T33" fmla="*/ 1 h 976"/>
                  <a:gd name="T34" fmla="*/ 1 w 696"/>
                  <a:gd name="T35" fmla="*/ 1 h 976"/>
                  <a:gd name="T36" fmla="*/ 1 w 696"/>
                  <a:gd name="T37" fmla="*/ 1 h 976"/>
                  <a:gd name="T38" fmla="*/ 1 w 696"/>
                  <a:gd name="T39" fmla="*/ 1 h 976"/>
                  <a:gd name="T40" fmla="*/ 1 w 696"/>
                  <a:gd name="T41" fmla="*/ 1 h 976"/>
                  <a:gd name="T42" fmla="*/ 1 w 696"/>
                  <a:gd name="T43" fmla="*/ 1 h 976"/>
                  <a:gd name="T44" fmla="*/ 1 w 696"/>
                  <a:gd name="T45" fmla="*/ 1 h 976"/>
                  <a:gd name="T46" fmla="*/ 1 w 696"/>
                  <a:gd name="T47" fmla="*/ 1 h 976"/>
                  <a:gd name="T48" fmla="*/ 1 w 696"/>
                  <a:gd name="T49" fmla="*/ 1 h 976"/>
                  <a:gd name="T50" fmla="*/ 1 w 696"/>
                  <a:gd name="T51" fmla="*/ 1 h 976"/>
                  <a:gd name="T52" fmla="*/ 1 w 696"/>
                  <a:gd name="T53" fmla="*/ 1 h 976"/>
                  <a:gd name="T54" fmla="*/ 1 w 696"/>
                  <a:gd name="T55" fmla="*/ 1 h 976"/>
                  <a:gd name="T56" fmla="*/ 1 w 696"/>
                  <a:gd name="T57" fmla="*/ 1 h 976"/>
                  <a:gd name="T58" fmla="*/ 1 w 696"/>
                  <a:gd name="T59" fmla="*/ 1 h 976"/>
                  <a:gd name="T60" fmla="*/ 1 w 696"/>
                  <a:gd name="T61" fmla="*/ 1 h 976"/>
                  <a:gd name="T62" fmla="*/ 1 w 696"/>
                  <a:gd name="T63" fmla="*/ 1 h 976"/>
                  <a:gd name="T64" fmla="*/ 1 w 696"/>
                  <a:gd name="T65" fmla="*/ 1 h 976"/>
                  <a:gd name="T66" fmla="*/ 1 w 696"/>
                  <a:gd name="T67" fmla="*/ 1 h 976"/>
                  <a:gd name="T68" fmla="*/ 1 w 696"/>
                  <a:gd name="T69" fmla="*/ 1 h 976"/>
                  <a:gd name="T70" fmla="*/ 1 w 696"/>
                  <a:gd name="T71" fmla="*/ 1 h 976"/>
                  <a:gd name="T72" fmla="*/ 1 w 696"/>
                  <a:gd name="T73" fmla="*/ 1 h 976"/>
                  <a:gd name="T74" fmla="*/ 1 w 696"/>
                  <a:gd name="T75" fmla="*/ 1 h 976"/>
                  <a:gd name="T76" fmla="*/ 1 w 696"/>
                  <a:gd name="T77" fmla="*/ 1 h 9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6"/>
                  <a:gd name="T118" fmla="*/ 0 h 976"/>
                  <a:gd name="T119" fmla="*/ 696 w 696"/>
                  <a:gd name="T120" fmla="*/ 976 h 9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6" h="976">
                    <a:moveTo>
                      <a:pt x="696" y="28"/>
                    </a:moveTo>
                    <a:lnTo>
                      <a:pt x="694" y="27"/>
                    </a:lnTo>
                    <a:lnTo>
                      <a:pt x="685" y="24"/>
                    </a:lnTo>
                    <a:lnTo>
                      <a:pt x="673" y="20"/>
                    </a:lnTo>
                    <a:lnTo>
                      <a:pt x="657" y="16"/>
                    </a:lnTo>
                    <a:lnTo>
                      <a:pt x="641" y="11"/>
                    </a:lnTo>
                    <a:lnTo>
                      <a:pt x="622" y="6"/>
                    </a:lnTo>
                    <a:lnTo>
                      <a:pt x="605" y="1"/>
                    </a:lnTo>
                    <a:lnTo>
                      <a:pt x="589" y="0"/>
                    </a:lnTo>
                    <a:lnTo>
                      <a:pt x="574" y="0"/>
                    </a:lnTo>
                    <a:lnTo>
                      <a:pt x="563" y="1"/>
                    </a:lnTo>
                    <a:lnTo>
                      <a:pt x="541" y="8"/>
                    </a:lnTo>
                    <a:lnTo>
                      <a:pt x="512" y="14"/>
                    </a:lnTo>
                    <a:lnTo>
                      <a:pt x="478" y="22"/>
                    </a:lnTo>
                    <a:lnTo>
                      <a:pt x="438" y="32"/>
                    </a:lnTo>
                    <a:lnTo>
                      <a:pt x="398" y="40"/>
                    </a:lnTo>
                    <a:lnTo>
                      <a:pt x="356" y="49"/>
                    </a:lnTo>
                    <a:lnTo>
                      <a:pt x="316" y="59"/>
                    </a:lnTo>
                    <a:lnTo>
                      <a:pt x="281" y="68"/>
                    </a:lnTo>
                    <a:lnTo>
                      <a:pt x="251" y="78"/>
                    </a:lnTo>
                    <a:lnTo>
                      <a:pt x="228" y="86"/>
                    </a:lnTo>
                    <a:lnTo>
                      <a:pt x="208" y="100"/>
                    </a:lnTo>
                    <a:lnTo>
                      <a:pt x="182" y="121"/>
                    </a:lnTo>
                    <a:lnTo>
                      <a:pt x="155" y="150"/>
                    </a:lnTo>
                    <a:lnTo>
                      <a:pt x="124" y="184"/>
                    </a:lnTo>
                    <a:lnTo>
                      <a:pt x="94" y="224"/>
                    </a:lnTo>
                    <a:lnTo>
                      <a:pt x="65" y="268"/>
                    </a:lnTo>
                    <a:lnTo>
                      <a:pt x="40" y="316"/>
                    </a:lnTo>
                    <a:lnTo>
                      <a:pt x="20" y="366"/>
                    </a:lnTo>
                    <a:lnTo>
                      <a:pt x="6" y="417"/>
                    </a:lnTo>
                    <a:lnTo>
                      <a:pt x="0" y="470"/>
                    </a:lnTo>
                    <a:lnTo>
                      <a:pt x="1" y="524"/>
                    </a:lnTo>
                    <a:lnTo>
                      <a:pt x="9" y="582"/>
                    </a:lnTo>
                    <a:lnTo>
                      <a:pt x="22" y="641"/>
                    </a:lnTo>
                    <a:lnTo>
                      <a:pt x="40" y="699"/>
                    </a:lnTo>
                    <a:lnTo>
                      <a:pt x="62" y="755"/>
                    </a:lnTo>
                    <a:lnTo>
                      <a:pt x="86" y="808"/>
                    </a:lnTo>
                    <a:lnTo>
                      <a:pt x="115" y="854"/>
                    </a:lnTo>
                    <a:lnTo>
                      <a:pt x="145" y="894"/>
                    </a:lnTo>
                    <a:lnTo>
                      <a:pt x="176" y="923"/>
                    </a:lnTo>
                    <a:lnTo>
                      <a:pt x="209" y="944"/>
                    </a:lnTo>
                    <a:lnTo>
                      <a:pt x="244" y="955"/>
                    </a:lnTo>
                    <a:lnTo>
                      <a:pt x="281" y="963"/>
                    </a:lnTo>
                    <a:lnTo>
                      <a:pt x="321" y="969"/>
                    </a:lnTo>
                    <a:lnTo>
                      <a:pt x="360" y="972"/>
                    </a:lnTo>
                    <a:lnTo>
                      <a:pt x="396" y="974"/>
                    </a:lnTo>
                    <a:lnTo>
                      <a:pt x="432" y="976"/>
                    </a:lnTo>
                    <a:lnTo>
                      <a:pt x="460" y="976"/>
                    </a:lnTo>
                    <a:lnTo>
                      <a:pt x="483" y="974"/>
                    </a:lnTo>
                    <a:lnTo>
                      <a:pt x="497" y="974"/>
                    </a:lnTo>
                    <a:lnTo>
                      <a:pt x="504" y="972"/>
                    </a:lnTo>
                    <a:lnTo>
                      <a:pt x="497" y="958"/>
                    </a:lnTo>
                    <a:lnTo>
                      <a:pt x="480" y="916"/>
                    </a:lnTo>
                    <a:lnTo>
                      <a:pt x="457" y="852"/>
                    </a:lnTo>
                    <a:lnTo>
                      <a:pt x="432" y="772"/>
                    </a:lnTo>
                    <a:lnTo>
                      <a:pt x="409" y="680"/>
                    </a:lnTo>
                    <a:lnTo>
                      <a:pt x="392" y="580"/>
                    </a:lnTo>
                    <a:lnTo>
                      <a:pt x="384" y="480"/>
                    </a:lnTo>
                    <a:lnTo>
                      <a:pt x="390" y="380"/>
                    </a:lnTo>
                    <a:lnTo>
                      <a:pt x="412" y="289"/>
                    </a:lnTo>
                    <a:lnTo>
                      <a:pt x="459" y="211"/>
                    </a:lnTo>
                    <a:lnTo>
                      <a:pt x="481" y="185"/>
                    </a:lnTo>
                    <a:lnTo>
                      <a:pt x="508" y="161"/>
                    </a:lnTo>
                    <a:lnTo>
                      <a:pt x="536" y="139"/>
                    </a:lnTo>
                    <a:lnTo>
                      <a:pt x="563" y="120"/>
                    </a:lnTo>
                    <a:lnTo>
                      <a:pt x="590" y="102"/>
                    </a:lnTo>
                    <a:lnTo>
                      <a:pt x="614" y="88"/>
                    </a:lnTo>
                    <a:lnTo>
                      <a:pt x="637" y="76"/>
                    </a:lnTo>
                    <a:lnTo>
                      <a:pt x="653" y="68"/>
                    </a:lnTo>
                    <a:lnTo>
                      <a:pt x="664" y="64"/>
                    </a:lnTo>
                    <a:lnTo>
                      <a:pt x="667" y="62"/>
                    </a:lnTo>
                    <a:lnTo>
                      <a:pt x="696" y="28"/>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74" name="Freeform 146"/>
              <p:cNvSpPr>
                <a:spLocks/>
              </p:cNvSpPr>
              <p:nvPr/>
            </p:nvSpPr>
            <p:spPr bwMode="auto">
              <a:xfrm>
                <a:off x="3730" y="2572"/>
                <a:ext cx="753" cy="197"/>
              </a:xfrm>
              <a:custGeom>
                <a:avLst/>
                <a:gdLst>
                  <a:gd name="T0" fmla="*/ 1 w 1506"/>
                  <a:gd name="T1" fmla="*/ 1 h 394"/>
                  <a:gd name="T2" fmla="*/ 1 w 1506"/>
                  <a:gd name="T3" fmla="*/ 1 h 394"/>
                  <a:gd name="T4" fmla="*/ 1 w 1506"/>
                  <a:gd name="T5" fmla="*/ 1 h 394"/>
                  <a:gd name="T6" fmla="*/ 1 w 1506"/>
                  <a:gd name="T7" fmla="*/ 1 h 394"/>
                  <a:gd name="T8" fmla="*/ 1 w 1506"/>
                  <a:gd name="T9" fmla="*/ 1 h 394"/>
                  <a:gd name="T10" fmla="*/ 1 w 1506"/>
                  <a:gd name="T11" fmla="*/ 1 h 394"/>
                  <a:gd name="T12" fmla="*/ 1 w 1506"/>
                  <a:gd name="T13" fmla="*/ 1 h 394"/>
                  <a:gd name="T14" fmla="*/ 1 w 1506"/>
                  <a:gd name="T15" fmla="*/ 1 h 394"/>
                  <a:gd name="T16" fmla="*/ 1 w 1506"/>
                  <a:gd name="T17" fmla="*/ 1 h 394"/>
                  <a:gd name="T18" fmla="*/ 1 w 1506"/>
                  <a:gd name="T19" fmla="*/ 1 h 394"/>
                  <a:gd name="T20" fmla="*/ 1 w 1506"/>
                  <a:gd name="T21" fmla="*/ 1 h 394"/>
                  <a:gd name="T22" fmla="*/ 1 w 1506"/>
                  <a:gd name="T23" fmla="*/ 1 h 394"/>
                  <a:gd name="T24" fmla="*/ 1 w 1506"/>
                  <a:gd name="T25" fmla="*/ 1 h 394"/>
                  <a:gd name="T26" fmla="*/ 1 w 1506"/>
                  <a:gd name="T27" fmla="*/ 1 h 394"/>
                  <a:gd name="T28" fmla="*/ 1 w 1506"/>
                  <a:gd name="T29" fmla="*/ 1 h 394"/>
                  <a:gd name="T30" fmla="*/ 1 w 1506"/>
                  <a:gd name="T31" fmla="*/ 1 h 394"/>
                  <a:gd name="T32" fmla="*/ 1 w 1506"/>
                  <a:gd name="T33" fmla="*/ 1 h 394"/>
                  <a:gd name="T34" fmla="*/ 1 w 1506"/>
                  <a:gd name="T35" fmla="*/ 1 h 394"/>
                  <a:gd name="T36" fmla="*/ 1 w 1506"/>
                  <a:gd name="T37" fmla="*/ 1 h 394"/>
                  <a:gd name="T38" fmla="*/ 1 w 1506"/>
                  <a:gd name="T39" fmla="*/ 1 h 394"/>
                  <a:gd name="T40" fmla="*/ 1 w 1506"/>
                  <a:gd name="T41" fmla="*/ 1 h 394"/>
                  <a:gd name="T42" fmla="*/ 1 w 1506"/>
                  <a:gd name="T43" fmla="*/ 1 h 394"/>
                  <a:gd name="T44" fmla="*/ 1 w 1506"/>
                  <a:gd name="T45" fmla="*/ 1 h 394"/>
                  <a:gd name="T46" fmla="*/ 1 w 1506"/>
                  <a:gd name="T47" fmla="*/ 1 h 394"/>
                  <a:gd name="T48" fmla="*/ 1 w 1506"/>
                  <a:gd name="T49" fmla="*/ 1 h 394"/>
                  <a:gd name="T50" fmla="*/ 1 w 1506"/>
                  <a:gd name="T51" fmla="*/ 1 h 394"/>
                  <a:gd name="T52" fmla="*/ 1 w 1506"/>
                  <a:gd name="T53" fmla="*/ 1 h 394"/>
                  <a:gd name="T54" fmla="*/ 1 w 1506"/>
                  <a:gd name="T55" fmla="*/ 1 h 394"/>
                  <a:gd name="T56" fmla="*/ 1 w 1506"/>
                  <a:gd name="T57" fmla="*/ 1 h 394"/>
                  <a:gd name="T58" fmla="*/ 1 w 1506"/>
                  <a:gd name="T59" fmla="*/ 1 h 394"/>
                  <a:gd name="T60" fmla="*/ 1 w 1506"/>
                  <a:gd name="T61" fmla="*/ 1 h 394"/>
                  <a:gd name="T62" fmla="*/ 1 w 1506"/>
                  <a:gd name="T63" fmla="*/ 1 h 394"/>
                  <a:gd name="T64" fmla="*/ 1 w 1506"/>
                  <a:gd name="T65" fmla="*/ 1 h 394"/>
                  <a:gd name="T66" fmla="*/ 1 w 1506"/>
                  <a:gd name="T67" fmla="*/ 1 h 394"/>
                  <a:gd name="T68" fmla="*/ 1 w 1506"/>
                  <a:gd name="T69" fmla="*/ 1 h 394"/>
                  <a:gd name="T70" fmla="*/ 1 w 1506"/>
                  <a:gd name="T71" fmla="*/ 1 h 394"/>
                  <a:gd name="T72" fmla="*/ 1 w 1506"/>
                  <a:gd name="T73" fmla="*/ 1 h 394"/>
                  <a:gd name="T74" fmla="*/ 1 w 1506"/>
                  <a:gd name="T75" fmla="*/ 1 h 394"/>
                  <a:gd name="T76" fmla="*/ 0 w 1506"/>
                  <a:gd name="T77" fmla="*/ 1 h 394"/>
                  <a:gd name="T78" fmla="*/ 1 w 1506"/>
                  <a:gd name="T79" fmla="*/ 1 h 3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6"/>
                  <a:gd name="T121" fmla="*/ 0 h 394"/>
                  <a:gd name="T122" fmla="*/ 1506 w 1506"/>
                  <a:gd name="T123" fmla="*/ 394 h 3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6" h="394">
                    <a:moveTo>
                      <a:pt x="7" y="227"/>
                    </a:moveTo>
                    <a:lnTo>
                      <a:pt x="16" y="227"/>
                    </a:lnTo>
                    <a:lnTo>
                      <a:pt x="31" y="226"/>
                    </a:lnTo>
                    <a:lnTo>
                      <a:pt x="50" y="224"/>
                    </a:lnTo>
                    <a:lnTo>
                      <a:pt x="74" y="219"/>
                    </a:lnTo>
                    <a:lnTo>
                      <a:pt x="99" y="216"/>
                    </a:lnTo>
                    <a:lnTo>
                      <a:pt x="127" y="214"/>
                    </a:lnTo>
                    <a:lnTo>
                      <a:pt x="154" y="213"/>
                    </a:lnTo>
                    <a:lnTo>
                      <a:pt x="179" y="213"/>
                    </a:lnTo>
                    <a:lnTo>
                      <a:pt x="202" y="216"/>
                    </a:lnTo>
                    <a:lnTo>
                      <a:pt x="221" y="222"/>
                    </a:lnTo>
                    <a:lnTo>
                      <a:pt x="237" y="232"/>
                    </a:lnTo>
                    <a:lnTo>
                      <a:pt x="255" y="243"/>
                    </a:lnTo>
                    <a:lnTo>
                      <a:pt x="272" y="256"/>
                    </a:lnTo>
                    <a:lnTo>
                      <a:pt x="290" y="269"/>
                    </a:lnTo>
                    <a:lnTo>
                      <a:pt x="309" y="283"/>
                    </a:lnTo>
                    <a:lnTo>
                      <a:pt x="328" y="294"/>
                    </a:lnTo>
                    <a:lnTo>
                      <a:pt x="348" y="306"/>
                    </a:lnTo>
                    <a:lnTo>
                      <a:pt x="368" y="315"/>
                    </a:lnTo>
                    <a:lnTo>
                      <a:pt x="389" y="322"/>
                    </a:lnTo>
                    <a:lnTo>
                      <a:pt x="410" y="326"/>
                    </a:lnTo>
                    <a:lnTo>
                      <a:pt x="460" y="325"/>
                    </a:lnTo>
                    <a:lnTo>
                      <a:pt x="517" y="315"/>
                    </a:lnTo>
                    <a:lnTo>
                      <a:pt x="581" y="299"/>
                    </a:lnTo>
                    <a:lnTo>
                      <a:pt x="647" y="278"/>
                    </a:lnTo>
                    <a:lnTo>
                      <a:pt x="714" y="254"/>
                    </a:lnTo>
                    <a:lnTo>
                      <a:pt x="781" y="229"/>
                    </a:lnTo>
                    <a:lnTo>
                      <a:pt x="844" y="203"/>
                    </a:lnTo>
                    <a:lnTo>
                      <a:pt x="901" y="179"/>
                    </a:lnTo>
                    <a:lnTo>
                      <a:pt x="952" y="157"/>
                    </a:lnTo>
                    <a:lnTo>
                      <a:pt x="992" y="141"/>
                    </a:lnTo>
                    <a:lnTo>
                      <a:pt x="1012" y="134"/>
                    </a:lnTo>
                    <a:lnTo>
                      <a:pt x="1032" y="126"/>
                    </a:lnTo>
                    <a:lnTo>
                      <a:pt x="1055" y="120"/>
                    </a:lnTo>
                    <a:lnTo>
                      <a:pt x="1077" y="110"/>
                    </a:lnTo>
                    <a:lnTo>
                      <a:pt x="1101" y="102"/>
                    </a:lnTo>
                    <a:lnTo>
                      <a:pt x="1125" y="94"/>
                    </a:lnTo>
                    <a:lnTo>
                      <a:pt x="1148" y="88"/>
                    </a:lnTo>
                    <a:lnTo>
                      <a:pt x="1169" y="80"/>
                    </a:lnTo>
                    <a:lnTo>
                      <a:pt x="1186" y="74"/>
                    </a:lnTo>
                    <a:lnTo>
                      <a:pt x="1202" y="69"/>
                    </a:lnTo>
                    <a:lnTo>
                      <a:pt x="1223" y="62"/>
                    </a:lnTo>
                    <a:lnTo>
                      <a:pt x="1253" y="54"/>
                    </a:lnTo>
                    <a:lnTo>
                      <a:pt x="1290" y="46"/>
                    </a:lnTo>
                    <a:lnTo>
                      <a:pt x="1332" y="37"/>
                    </a:lnTo>
                    <a:lnTo>
                      <a:pt x="1373" y="27"/>
                    </a:lnTo>
                    <a:lnTo>
                      <a:pt x="1415" y="19"/>
                    </a:lnTo>
                    <a:lnTo>
                      <a:pt x="1450" y="11"/>
                    </a:lnTo>
                    <a:lnTo>
                      <a:pt x="1481" y="5"/>
                    </a:lnTo>
                    <a:lnTo>
                      <a:pt x="1500" y="2"/>
                    </a:lnTo>
                    <a:lnTo>
                      <a:pt x="1506" y="0"/>
                    </a:lnTo>
                    <a:lnTo>
                      <a:pt x="1221" y="168"/>
                    </a:lnTo>
                    <a:lnTo>
                      <a:pt x="756" y="307"/>
                    </a:lnTo>
                    <a:lnTo>
                      <a:pt x="749" y="310"/>
                    </a:lnTo>
                    <a:lnTo>
                      <a:pt x="732" y="320"/>
                    </a:lnTo>
                    <a:lnTo>
                      <a:pt x="701" y="333"/>
                    </a:lnTo>
                    <a:lnTo>
                      <a:pt x="664" y="349"/>
                    </a:lnTo>
                    <a:lnTo>
                      <a:pt x="620" y="365"/>
                    </a:lnTo>
                    <a:lnTo>
                      <a:pt x="570" y="379"/>
                    </a:lnTo>
                    <a:lnTo>
                      <a:pt x="517" y="389"/>
                    </a:lnTo>
                    <a:lnTo>
                      <a:pt x="463" y="394"/>
                    </a:lnTo>
                    <a:lnTo>
                      <a:pt x="410" y="390"/>
                    </a:lnTo>
                    <a:lnTo>
                      <a:pt x="357" y="378"/>
                    </a:lnTo>
                    <a:lnTo>
                      <a:pt x="309" y="360"/>
                    </a:lnTo>
                    <a:lnTo>
                      <a:pt x="256" y="339"/>
                    </a:lnTo>
                    <a:lnTo>
                      <a:pt x="203" y="318"/>
                    </a:lnTo>
                    <a:lnTo>
                      <a:pt x="152" y="298"/>
                    </a:lnTo>
                    <a:lnTo>
                      <a:pt x="104" y="277"/>
                    </a:lnTo>
                    <a:lnTo>
                      <a:pt x="63" y="258"/>
                    </a:lnTo>
                    <a:lnTo>
                      <a:pt x="31" y="243"/>
                    </a:lnTo>
                    <a:lnTo>
                      <a:pt x="8" y="232"/>
                    </a:lnTo>
                    <a:lnTo>
                      <a:pt x="0" y="227"/>
                    </a:lnTo>
                    <a:lnTo>
                      <a:pt x="7" y="227"/>
                    </a:lnTo>
                    <a:close/>
                  </a:path>
                </a:pathLst>
              </a:custGeom>
              <a:solidFill>
                <a:srgbClr val="4C4C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75" name="Freeform 147"/>
              <p:cNvSpPr>
                <a:spLocks/>
              </p:cNvSpPr>
              <p:nvPr/>
            </p:nvSpPr>
            <p:spPr bwMode="auto">
              <a:xfrm>
                <a:off x="3730" y="2572"/>
                <a:ext cx="753" cy="197"/>
              </a:xfrm>
              <a:custGeom>
                <a:avLst/>
                <a:gdLst>
                  <a:gd name="T0" fmla="*/ 1 w 1506"/>
                  <a:gd name="T1" fmla="*/ 1 h 394"/>
                  <a:gd name="T2" fmla="*/ 1 w 1506"/>
                  <a:gd name="T3" fmla="*/ 1 h 394"/>
                  <a:gd name="T4" fmla="*/ 1 w 1506"/>
                  <a:gd name="T5" fmla="*/ 1 h 394"/>
                  <a:gd name="T6" fmla="*/ 1 w 1506"/>
                  <a:gd name="T7" fmla="*/ 1 h 394"/>
                  <a:gd name="T8" fmla="*/ 1 w 1506"/>
                  <a:gd name="T9" fmla="*/ 1 h 394"/>
                  <a:gd name="T10" fmla="*/ 1 w 1506"/>
                  <a:gd name="T11" fmla="*/ 1 h 394"/>
                  <a:gd name="T12" fmla="*/ 1 w 1506"/>
                  <a:gd name="T13" fmla="*/ 1 h 394"/>
                  <a:gd name="T14" fmla="*/ 1 w 1506"/>
                  <a:gd name="T15" fmla="*/ 1 h 394"/>
                  <a:gd name="T16" fmla="*/ 1 w 1506"/>
                  <a:gd name="T17" fmla="*/ 1 h 394"/>
                  <a:gd name="T18" fmla="*/ 1 w 1506"/>
                  <a:gd name="T19" fmla="*/ 1 h 394"/>
                  <a:gd name="T20" fmla="*/ 1 w 1506"/>
                  <a:gd name="T21" fmla="*/ 1 h 394"/>
                  <a:gd name="T22" fmla="*/ 1 w 1506"/>
                  <a:gd name="T23" fmla="*/ 1 h 394"/>
                  <a:gd name="T24" fmla="*/ 1 w 1506"/>
                  <a:gd name="T25" fmla="*/ 1 h 394"/>
                  <a:gd name="T26" fmla="*/ 1 w 1506"/>
                  <a:gd name="T27" fmla="*/ 1 h 394"/>
                  <a:gd name="T28" fmla="*/ 1 w 1506"/>
                  <a:gd name="T29" fmla="*/ 1 h 394"/>
                  <a:gd name="T30" fmla="*/ 1 w 1506"/>
                  <a:gd name="T31" fmla="*/ 1 h 394"/>
                  <a:gd name="T32" fmla="*/ 1 w 1506"/>
                  <a:gd name="T33" fmla="*/ 1 h 394"/>
                  <a:gd name="T34" fmla="*/ 1 w 1506"/>
                  <a:gd name="T35" fmla="*/ 1 h 394"/>
                  <a:gd name="T36" fmla="*/ 1 w 1506"/>
                  <a:gd name="T37" fmla="*/ 1 h 394"/>
                  <a:gd name="T38" fmla="*/ 1 w 1506"/>
                  <a:gd name="T39" fmla="*/ 1 h 394"/>
                  <a:gd name="T40" fmla="*/ 1 w 1506"/>
                  <a:gd name="T41" fmla="*/ 1 h 394"/>
                  <a:gd name="T42" fmla="*/ 1 w 1506"/>
                  <a:gd name="T43" fmla="*/ 1 h 394"/>
                  <a:gd name="T44" fmla="*/ 1 w 1506"/>
                  <a:gd name="T45" fmla="*/ 1 h 394"/>
                  <a:gd name="T46" fmla="*/ 1 w 1506"/>
                  <a:gd name="T47" fmla="*/ 1 h 394"/>
                  <a:gd name="T48" fmla="*/ 1 w 1506"/>
                  <a:gd name="T49" fmla="*/ 1 h 394"/>
                  <a:gd name="T50" fmla="*/ 1 w 1506"/>
                  <a:gd name="T51" fmla="*/ 1 h 394"/>
                  <a:gd name="T52" fmla="*/ 1 w 1506"/>
                  <a:gd name="T53" fmla="*/ 1 h 394"/>
                  <a:gd name="T54" fmla="*/ 1 w 1506"/>
                  <a:gd name="T55" fmla="*/ 1 h 394"/>
                  <a:gd name="T56" fmla="*/ 1 w 1506"/>
                  <a:gd name="T57" fmla="*/ 1 h 394"/>
                  <a:gd name="T58" fmla="*/ 1 w 1506"/>
                  <a:gd name="T59" fmla="*/ 1 h 394"/>
                  <a:gd name="T60" fmla="*/ 1 w 1506"/>
                  <a:gd name="T61" fmla="*/ 1 h 394"/>
                  <a:gd name="T62" fmla="*/ 1 w 1506"/>
                  <a:gd name="T63" fmla="*/ 1 h 394"/>
                  <a:gd name="T64" fmla="*/ 1 w 1506"/>
                  <a:gd name="T65" fmla="*/ 1 h 394"/>
                  <a:gd name="T66" fmla="*/ 1 w 1506"/>
                  <a:gd name="T67" fmla="*/ 1 h 394"/>
                  <a:gd name="T68" fmla="*/ 1 w 1506"/>
                  <a:gd name="T69" fmla="*/ 1 h 394"/>
                  <a:gd name="T70" fmla="*/ 1 w 1506"/>
                  <a:gd name="T71" fmla="*/ 1 h 394"/>
                  <a:gd name="T72" fmla="*/ 1 w 1506"/>
                  <a:gd name="T73" fmla="*/ 1 h 394"/>
                  <a:gd name="T74" fmla="*/ 1 w 1506"/>
                  <a:gd name="T75" fmla="*/ 1 h 394"/>
                  <a:gd name="T76" fmla="*/ 0 w 1506"/>
                  <a:gd name="T77" fmla="*/ 1 h 394"/>
                  <a:gd name="T78" fmla="*/ 1 w 1506"/>
                  <a:gd name="T79" fmla="*/ 1 h 3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6"/>
                  <a:gd name="T121" fmla="*/ 0 h 394"/>
                  <a:gd name="T122" fmla="*/ 1506 w 1506"/>
                  <a:gd name="T123" fmla="*/ 394 h 3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6" h="394">
                    <a:moveTo>
                      <a:pt x="7" y="227"/>
                    </a:moveTo>
                    <a:lnTo>
                      <a:pt x="16" y="227"/>
                    </a:lnTo>
                    <a:lnTo>
                      <a:pt x="31" y="226"/>
                    </a:lnTo>
                    <a:lnTo>
                      <a:pt x="50" y="224"/>
                    </a:lnTo>
                    <a:lnTo>
                      <a:pt x="74" y="219"/>
                    </a:lnTo>
                    <a:lnTo>
                      <a:pt x="99" y="216"/>
                    </a:lnTo>
                    <a:lnTo>
                      <a:pt x="127" y="214"/>
                    </a:lnTo>
                    <a:lnTo>
                      <a:pt x="154" y="213"/>
                    </a:lnTo>
                    <a:lnTo>
                      <a:pt x="179" y="213"/>
                    </a:lnTo>
                    <a:lnTo>
                      <a:pt x="202" y="216"/>
                    </a:lnTo>
                    <a:lnTo>
                      <a:pt x="221" y="222"/>
                    </a:lnTo>
                    <a:lnTo>
                      <a:pt x="237" y="232"/>
                    </a:lnTo>
                    <a:lnTo>
                      <a:pt x="255" y="243"/>
                    </a:lnTo>
                    <a:lnTo>
                      <a:pt x="272" y="256"/>
                    </a:lnTo>
                    <a:lnTo>
                      <a:pt x="290" y="269"/>
                    </a:lnTo>
                    <a:lnTo>
                      <a:pt x="309" y="283"/>
                    </a:lnTo>
                    <a:lnTo>
                      <a:pt x="328" y="294"/>
                    </a:lnTo>
                    <a:lnTo>
                      <a:pt x="348" y="306"/>
                    </a:lnTo>
                    <a:lnTo>
                      <a:pt x="368" y="315"/>
                    </a:lnTo>
                    <a:lnTo>
                      <a:pt x="389" y="322"/>
                    </a:lnTo>
                    <a:lnTo>
                      <a:pt x="410" y="326"/>
                    </a:lnTo>
                    <a:lnTo>
                      <a:pt x="460" y="325"/>
                    </a:lnTo>
                    <a:lnTo>
                      <a:pt x="517" y="315"/>
                    </a:lnTo>
                    <a:lnTo>
                      <a:pt x="581" y="299"/>
                    </a:lnTo>
                    <a:lnTo>
                      <a:pt x="647" y="278"/>
                    </a:lnTo>
                    <a:lnTo>
                      <a:pt x="714" y="254"/>
                    </a:lnTo>
                    <a:lnTo>
                      <a:pt x="781" y="229"/>
                    </a:lnTo>
                    <a:lnTo>
                      <a:pt x="844" y="203"/>
                    </a:lnTo>
                    <a:lnTo>
                      <a:pt x="901" y="179"/>
                    </a:lnTo>
                    <a:lnTo>
                      <a:pt x="952" y="157"/>
                    </a:lnTo>
                    <a:lnTo>
                      <a:pt x="992" y="141"/>
                    </a:lnTo>
                    <a:lnTo>
                      <a:pt x="1012" y="134"/>
                    </a:lnTo>
                    <a:lnTo>
                      <a:pt x="1032" y="126"/>
                    </a:lnTo>
                    <a:lnTo>
                      <a:pt x="1055" y="120"/>
                    </a:lnTo>
                    <a:lnTo>
                      <a:pt x="1077" y="110"/>
                    </a:lnTo>
                    <a:lnTo>
                      <a:pt x="1101" y="102"/>
                    </a:lnTo>
                    <a:lnTo>
                      <a:pt x="1125" y="94"/>
                    </a:lnTo>
                    <a:lnTo>
                      <a:pt x="1148" y="88"/>
                    </a:lnTo>
                    <a:lnTo>
                      <a:pt x="1169" y="80"/>
                    </a:lnTo>
                    <a:lnTo>
                      <a:pt x="1186" y="74"/>
                    </a:lnTo>
                    <a:lnTo>
                      <a:pt x="1202" y="69"/>
                    </a:lnTo>
                    <a:lnTo>
                      <a:pt x="1223" y="62"/>
                    </a:lnTo>
                    <a:lnTo>
                      <a:pt x="1253" y="54"/>
                    </a:lnTo>
                    <a:lnTo>
                      <a:pt x="1290" y="46"/>
                    </a:lnTo>
                    <a:lnTo>
                      <a:pt x="1332" y="37"/>
                    </a:lnTo>
                    <a:lnTo>
                      <a:pt x="1373" y="27"/>
                    </a:lnTo>
                    <a:lnTo>
                      <a:pt x="1415" y="19"/>
                    </a:lnTo>
                    <a:lnTo>
                      <a:pt x="1450" y="11"/>
                    </a:lnTo>
                    <a:lnTo>
                      <a:pt x="1481" y="5"/>
                    </a:lnTo>
                    <a:lnTo>
                      <a:pt x="1500" y="2"/>
                    </a:lnTo>
                    <a:lnTo>
                      <a:pt x="1506" y="0"/>
                    </a:lnTo>
                    <a:lnTo>
                      <a:pt x="1221" y="168"/>
                    </a:lnTo>
                    <a:lnTo>
                      <a:pt x="756" y="307"/>
                    </a:lnTo>
                    <a:lnTo>
                      <a:pt x="749" y="310"/>
                    </a:lnTo>
                    <a:lnTo>
                      <a:pt x="732" y="320"/>
                    </a:lnTo>
                    <a:lnTo>
                      <a:pt x="701" y="333"/>
                    </a:lnTo>
                    <a:lnTo>
                      <a:pt x="664" y="349"/>
                    </a:lnTo>
                    <a:lnTo>
                      <a:pt x="620" y="365"/>
                    </a:lnTo>
                    <a:lnTo>
                      <a:pt x="570" y="379"/>
                    </a:lnTo>
                    <a:lnTo>
                      <a:pt x="517" y="389"/>
                    </a:lnTo>
                    <a:lnTo>
                      <a:pt x="463" y="394"/>
                    </a:lnTo>
                    <a:lnTo>
                      <a:pt x="410" y="390"/>
                    </a:lnTo>
                    <a:lnTo>
                      <a:pt x="357" y="378"/>
                    </a:lnTo>
                    <a:lnTo>
                      <a:pt x="309" y="360"/>
                    </a:lnTo>
                    <a:lnTo>
                      <a:pt x="256" y="339"/>
                    </a:lnTo>
                    <a:lnTo>
                      <a:pt x="203" y="318"/>
                    </a:lnTo>
                    <a:lnTo>
                      <a:pt x="152" y="298"/>
                    </a:lnTo>
                    <a:lnTo>
                      <a:pt x="104" y="277"/>
                    </a:lnTo>
                    <a:lnTo>
                      <a:pt x="63" y="258"/>
                    </a:lnTo>
                    <a:lnTo>
                      <a:pt x="31" y="243"/>
                    </a:lnTo>
                    <a:lnTo>
                      <a:pt x="8" y="232"/>
                    </a:lnTo>
                    <a:lnTo>
                      <a:pt x="0" y="227"/>
                    </a:lnTo>
                    <a:lnTo>
                      <a:pt x="7" y="227"/>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76" name="Freeform 148"/>
              <p:cNvSpPr>
                <a:spLocks/>
              </p:cNvSpPr>
              <p:nvPr/>
            </p:nvSpPr>
            <p:spPr bwMode="auto">
              <a:xfrm>
                <a:off x="2467" y="2369"/>
                <a:ext cx="234" cy="121"/>
              </a:xfrm>
              <a:custGeom>
                <a:avLst/>
                <a:gdLst>
                  <a:gd name="T0" fmla="*/ 0 w 469"/>
                  <a:gd name="T1" fmla="*/ 0 h 243"/>
                  <a:gd name="T2" fmla="*/ 0 w 469"/>
                  <a:gd name="T3" fmla="*/ 0 h 243"/>
                  <a:gd name="T4" fmla="*/ 0 w 469"/>
                  <a:gd name="T5" fmla="*/ 0 h 243"/>
                  <a:gd name="T6" fmla="*/ 0 w 469"/>
                  <a:gd name="T7" fmla="*/ 0 h 243"/>
                  <a:gd name="T8" fmla="*/ 0 w 469"/>
                  <a:gd name="T9" fmla="*/ 0 h 243"/>
                  <a:gd name="T10" fmla="*/ 0 w 469"/>
                  <a:gd name="T11" fmla="*/ 0 h 243"/>
                  <a:gd name="T12" fmla="*/ 0 w 469"/>
                  <a:gd name="T13" fmla="*/ 0 h 243"/>
                  <a:gd name="T14" fmla="*/ 0 w 469"/>
                  <a:gd name="T15" fmla="*/ 0 h 243"/>
                  <a:gd name="T16" fmla="*/ 0 w 469"/>
                  <a:gd name="T17" fmla="*/ 0 h 243"/>
                  <a:gd name="T18" fmla="*/ 0 w 469"/>
                  <a:gd name="T19" fmla="*/ 0 h 243"/>
                  <a:gd name="T20" fmla="*/ 0 w 469"/>
                  <a:gd name="T21" fmla="*/ 0 h 243"/>
                  <a:gd name="T22" fmla="*/ 0 w 469"/>
                  <a:gd name="T23" fmla="*/ 0 h 243"/>
                  <a:gd name="T24" fmla="*/ 0 w 469"/>
                  <a:gd name="T25" fmla="*/ 0 h 243"/>
                  <a:gd name="T26" fmla="*/ 0 w 469"/>
                  <a:gd name="T27" fmla="*/ 0 h 243"/>
                  <a:gd name="T28" fmla="*/ 0 w 469"/>
                  <a:gd name="T29" fmla="*/ 0 h 243"/>
                  <a:gd name="T30" fmla="*/ 0 w 469"/>
                  <a:gd name="T31" fmla="*/ 0 h 243"/>
                  <a:gd name="T32" fmla="*/ 0 w 469"/>
                  <a:gd name="T33" fmla="*/ 0 h 243"/>
                  <a:gd name="T34" fmla="*/ 0 w 469"/>
                  <a:gd name="T35" fmla="*/ 0 h 243"/>
                  <a:gd name="T36" fmla="*/ 0 w 469"/>
                  <a:gd name="T37" fmla="*/ 0 h 243"/>
                  <a:gd name="T38" fmla="*/ 0 w 469"/>
                  <a:gd name="T39" fmla="*/ 0 h 243"/>
                  <a:gd name="T40" fmla="*/ 0 w 469"/>
                  <a:gd name="T41" fmla="*/ 0 h 243"/>
                  <a:gd name="T42" fmla="*/ 0 w 469"/>
                  <a:gd name="T43" fmla="*/ 0 h 243"/>
                  <a:gd name="T44" fmla="*/ 0 w 469"/>
                  <a:gd name="T45" fmla="*/ 0 h 243"/>
                  <a:gd name="T46" fmla="*/ 0 w 469"/>
                  <a:gd name="T47" fmla="*/ 0 h 243"/>
                  <a:gd name="T48" fmla="*/ 0 w 469"/>
                  <a:gd name="T49" fmla="*/ 0 h 243"/>
                  <a:gd name="T50" fmla="*/ 0 w 469"/>
                  <a:gd name="T51" fmla="*/ 0 h 2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9"/>
                  <a:gd name="T79" fmla="*/ 0 h 243"/>
                  <a:gd name="T80" fmla="*/ 469 w 469"/>
                  <a:gd name="T81" fmla="*/ 243 h 2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9" h="243">
                    <a:moveTo>
                      <a:pt x="184" y="243"/>
                    </a:moveTo>
                    <a:lnTo>
                      <a:pt x="469" y="129"/>
                    </a:lnTo>
                    <a:lnTo>
                      <a:pt x="219" y="0"/>
                    </a:lnTo>
                    <a:lnTo>
                      <a:pt x="0" y="89"/>
                    </a:lnTo>
                    <a:lnTo>
                      <a:pt x="0" y="92"/>
                    </a:lnTo>
                    <a:lnTo>
                      <a:pt x="2" y="102"/>
                    </a:lnTo>
                    <a:lnTo>
                      <a:pt x="3" y="115"/>
                    </a:lnTo>
                    <a:lnTo>
                      <a:pt x="5" y="131"/>
                    </a:lnTo>
                    <a:lnTo>
                      <a:pt x="8" y="148"/>
                    </a:lnTo>
                    <a:lnTo>
                      <a:pt x="11" y="166"/>
                    </a:lnTo>
                    <a:lnTo>
                      <a:pt x="13" y="182"/>
                    </a:lnTo>
                    <a:lnTo>
                      <a:pt x="16" y="196"/>
                    </a:lnTo>
                    <a:lnTo>
                      <a:pt x="18" y="206"/>
                    </a:lnTo>
                    <a:lnTo>
                      <a:pt x="19" y="209"/>
                    </a:lnTo>
                    <a:lnTo>
                      <a:pt x="26" y="209"/>
                    </a:lnTo>
                    <a:lnTo>
                      <a:pt x="39" y="212"/>
                    </a:lnTo>
                    <a:lnTo>
                      <a:pt x="58" y="216"/>
                    </a:lnTo>
                    <a:lnTo>
                      <a:pt x="80" y="220"/>
                    </a:lnTo>
                    <a:lnTo>
                      <a:pt x="104" y="227"/>
                    </a:lnTo>
                    <a:lnTo>
                      <a:pt x="128" y="232"/>
                    </a:lnTo>
                    <a:lnTo>
                      <a:pt x="151" y="236"/>
                    </a:lnTo>
                    <a:lnTo>
                      <a:pt x="168" y="240"/>
                    </a:lnTo>
                    <a:lnTo>
                      <a:pt x="179" y="243"/>
                    </a:lnTo>
                    <a:lnTo>
                      <a:pt x="184" y="2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77" name="Freeform 149"/>
              <p:cNvSpPr>
                <a:spLocks/>
              </p:cNvSpPr>
              <p:nvPr/>
            </p:nvSpPr>
            <p:spPr bwMode="auto">
              <a:xfrm>
                <a:off x="1626" y="2319"/>
                <a:ext cx="129" cy="50"/>
              </a:xfrm>
              <a:custGeom>
                <a:avLst/>
                <a:gdLst>
                  <a:gd name="T0" fmla="*/ 0 w 259"/>
                  <a:gd name="T1" fmla="*/ 1 h 100"/>
                  <a:gd name="T2" fmla="*/ 0 w 259"/>
                  <a:gd name="T3" fmla="*/ 1 h 100"/>
                  <a:gd name="T4" fmla="*/ 0 w 259"/>
                  <a:gd name="T5" fmla="*/ 1 h 100"/>
                  <a:gd name="T6" fmla="*/ 0 w 259"/>
                  <a:gd name="T7" fmla="*/ 1 h 100"/>
                  <a:gd name="T8" fmla="*/ 0 w 259"/>
                  <a:gd name="T9" fmla="*/ 1 h 100"/>
                  <a:gd name="T10" fmla="*/ 0 w 259"/>
                  <a:gd name="T11" fmla="*/ 1 h 100"/>
                  <a:gd name="T12" fmla="*/ 0 w 259"/>
                  <a:gd name="T13" fmla="*/ 1 h 100"/>
                  <a:gd name="T14" fmla="*/ 0 w 259"/>
                  <a:gd name="T15" fmla="*/ 1 h 100"/>
                  <a:gd name="T16" fmla="*/ 0 w 259"/>
                  <a:gd name="T17" fmla="*/ 1 h 100"/>
                  <a:gd name="T18" fmla="*/ 0 w 259"/>
                  <a:gd name="T19" fmla="*/ 1 h 100"/>
                  <a:gd name="T20" fmla="*/ 0 w 259"/>
                  <a:gd name="T21" fmla="*/ 0 h 100"/>
                  <a:gd name="T22" fmla="*/ 0 w 259"/>
                  <a:gd name="T23" fmla="*/ 1 h 100"/>
                  <a:gd name="T24" fmla="*/ 0 w 259"/>
                  <a:gd name="T25" fmla="*/ 1 h 100"/>
                  <a:gd name="T26" fmla="*/ 0 w 259"/>
                  <a:gd name="T27" fmla="*/ 1 h 100"/>
                  <a:gd name="T28" fmla="*/ 0 w 259"/>
                  <a:gd name="T29" fmla="*/ 1 h 100"/>
                  <a:gd name="T30" fmla="*/ 0 w 259"/>
                  <a:gd name="T31" fmla="*/ 1 h 100"/>
                  <a:gd name="T32" fmla="*/ 0 w 259"/>
                  <a:gd name="T33" fmla="*/ 1 h 100"/>
                  <a:gd name="T34" fmla="*/ 0 w 259"/>
                  <a:gd name="T35" fmla="*/ 1 h 100"/>
                  <a:gd name="T36" fmla="*/ 0 w 259"/>
                  <a:gd name="T37" fmla="*/ 1 h 100"/>
                  <a:gd name="T38" fmla="*/ 0 w 259"/>
                  <a:gd name="T39" fmla="*/ 1 h 100"/>
                  <a:gd name="T40" fmla="*/ 0 w 259"/>
                  <a:gd name="T41" fmla="*/ 1 h 100"/>
                  <a:gd name="T42" fmla="*/ 0 w 259"/>
                  <a:gd name="T43" fmla="*/ 1 h 100"/>
                  <a:gd name="T44" fmla="*/ 0 w 259"/>
                  <a:gd name="T45" fmla="*/ 1 h 100"/>
                  <a:gd name="T46" fmla="*/ 0 w 259"/>
                  <a:gd name="T47" fmla="*/ 1 h 100"/>
                  <a:gd name="T48" fmla="*/ 0 w 259"/>
                  <a:gd name="T49" fmla="*/ 1 h 100"/>
                  <a:gd name="T50" fmla="*/ 0 w 259"/>
                  <a:gd name="T51" fmla="*/ 1 h 100"/>
                  <a:gd name="T52" fmla="*/ 0 w 259"/>
                  <a:gd name="T53" fmla="*/ 1 h 100"/>
                  <a:gd name="T54" fmla="*/ 0 w 259"/>
                  <a:gd name="T55" fmla="*/ 1 h 100"/>
                  <a:gd name="T56" fmla="*/ 0 w 259"/>
                  <a:gd name="T57" fmla="*/ 1 h 100"/>
                  <a:gd name="T58" fmla="*/ 0 w 259"/>
                  <a:gd name="T59" fmla="*/ 1 h 100"/>
                  <a:gd name="T60" fmla="*/ 0 w 259"/>
                  <a:gd name="T61" fmla="*/ 1 h 100"/>
                  <a:gd name="T62" fmla="*/ 0 w 259"/>
                  <a:gd name="T63" fmla="*/ 1 h 100"/>
                  <a:gd name="T64" fmla="*/ 0 w 259"/>
                  <a:gd name="T65" fmla="*/ 1 h 100"/>
                  <a:gd name="T66" fmla="*/ 0 w 259"/>
                  <a:gd name="T67" fmla="*/ 1 h 100"/>
                  <a:gd name="T68" fmla="*/ 0 w 259"/>
                  <a:gd name="T69" fmla="*/ 1 h 100"/>
                  <a:gd name="T70" fmla="*/ 0 w 259"/>
                  <a:gd name="T71" fmla="*/ 1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9"/>
                  <a:gd name="T109" fmla="*/ 0 h 100"/>
                  <a:gd name="T110" fmla="*/ 259 w 259"/>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9" h="100">
                    <a:moveTo>
                      <a:pt x="256" y="76"/>
                    </a:moveTo>
                    <a:lnTo>
                      <a:pt x="259" y="74"/>
                    </a:lnTo>
                    <a:lnTo>
                      <a:pt x="256" y="68"/>
                    </a:lnTo>
                    <a:lnTo>
                      <a:pt x="248" y="58"/>
                    </a:lnTo>
                    <a:lnTo>
                      <a:pt x="237" y="48"/>
                    </a:lnTo>
                    <a:lnTo>
                      <a:pt x="221" y="37"/>
                    </a:lnTo>
                    <a:lnTo>
                      <a:pt x="205" y="26"/>
                    </a:lnTo>
                    <a:lnTo>
                      <a:pt x="189" y="16"/>
                    </a:lnTo>
                    <a:lnTo>
                      <a:pt x="173" y="7"/>
                    </a:lnTo>
                    <a:lnTo>
                      <a:pt x="160" y="2"/>
                    </a:lnTo>
                    <a:lnTo>
                      <a:pt x="151" y="0"/>
                    </a:lnTo>
                    <a:lnTo>
                      <a:pt x="15" y="28"/>
                    </a:lnTo>
                    <a:lnTo>
                      <a:pt x="8" y="28"/>
                    </a:lnTo>
                    <a:lnTo>
                      <a:pt x="3" y="29"/>
                    </a:lnTo>
                    <a:lnTo>
                      <a:pt x="2" y="29"/>
                    </a:lnTo>
                    <a:lnTo>
                      <a:pt x="0" y="31"/>
                    </a:lnTo>
                    <a:lnTo>
                      <a:pt x="0" y="32"/>
                    </a:lnTo>
                    <a:lnTo>
                      <a:pt x="0" y="36"/>
                    </a:lnTo>
                    <a:lnTo>
                      <a:pt x="2" y="39"/>
                    </a:lnTo>
                    <a:lnTo>
                      <a:pt x="2" y="44"/>
                    </a:lnTo>
                    <a:lnTo>
                      <a:pt x="3" y="50"/>
                    </a:lnTo>
                    <a:lnTo>
                      <a:pt x="3" y="56"/>
                    </a:lnTo>
                    <a:lnTo>
                      <a:pt x="5" y="64"/>
                    </a:lnTo>
                    <a:lnTo>
                      <a:pt x="7" y="71"/>
                    </a:lnTo>
                    <a:lnTo>
                      <a:pt x="10" y="77"/>
                    </a:lnTo>
                    <a:lnTo>
                      <a:pt x="15" y="82"/>
                    </a:lnTo>
                    <a:lnTo>
                      <a:pt x="19" y="87"/>
                    </a:lnTo>
                    <a:lnTo>
                      <a:pt x="24" y="92"/>
                    </a:lnTo>
                    <a:lnTo>
                      <a:pt x="31" y="95"/>
                    </a:lnTo>
                    <a:lnTo>
                      <a:pt x="37" y="98"/>
                    </a:lnTo>
                    <a:lnTo>
                      <a:pt x="43" y="98"/>
                    </a:lnTo>
                    <a:lnTo>
                      <a:pt x="51" y="100"/>
                    </a:lnTo>
                    <a:lnTo>
                      <a:pt x="256" y="7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78" name="Freeform 150"/>
              <p:cNvSpPr>
                <a:spLocks/>
              </p:cNvSpPr>
              <p:nvPr/>
            </p:nvSpPr>
            <p:spPr bwMode="auto">
              <a:xfrm>
                <a:off x="3001" y="1586"/>
                <a:ext cx="275" cy="210"/>
              </a:xfrm>
              <a:custGeom>
                <a:avLst/>
                <a:gdLst>
                  <a:gd name="T0" fmla="*/ 0 w 551"/>
                  <a:gd name="T1" fmla="*/ 0 h 419"/>
                  <a:gd name="T2" fmla="*/ 0 w 551"/>
                  <a:gd name="T3" fmla="*/ 1 h 419"/>
                  <a:gd name="T4" fmla="*/ 0 w 551"/>
                  <a:gd name="T5" fmla="*/ 1 h 419"/>
                  <a:gd name="T6" fmla="*/ 0 w 551"/>
                  <a:gd name="T7" fmla="*/ 1 h 419"/>
                  <a:gd name="T8" fmla="*/ 0 w 551"/>
                  <a:gd name="T9" fmla="*/ 1 h 419"/>
                  <a:gd name="T10" fmla="*/ 0 w 551"/>
                  <a:gd name="T11" fmla="*/ 1 h 419"/>
                  <a:gd name="T12" fmla="*/ 0 w 551"/>
                  <a:gd name="T13" fmla="*/ 1 h 419"/>
                  <a:gd name="T14" fmla="*/ 0 w 551"/>
                  <a:gd name="T15" fmla="*/ 1 h 419"/>
                  <a:gd name="T16" fmla="*/ 0 w 551"/>
                  <a:gd name="T17" fmla="*/ 1 h 419"/>
                  <a:gd name="T18" fmla="*/ 0 w 551"/>
                  <a:gd name="T19" fmla="*/ 1 h 419"/>
                  <a:gd name="T20" fmla="*/ 0 w 551"/>
                  <a:gd name="T21" fmla="*/ 1 h 419"/>
                  <a:gd name="T22" fmla="*/ 0 w 551"/>
                  <a:gd name="T23" fmla="*/ 1 h 419"/>
                  <a:gd name="T24" fmla="*/ 0 w 551"/>
                  <a:gd name="T25" fmla="*/ 1 h 419"/>
                  <a:gd name="T26" fmla="*/ 0 w 551"/>
                  <a:gd name="T27" fmla="*/ 1 h 419"/>
                  <a:gd name="T28" fmla="*/ 0 w 551"/>
                  <a:gd name="T29" fmla="*/ 1 h 419"/>
                  <a:gd name="T30" fmla="*/ 0 w 551"/>
                  <a:gd name="T31" fmla="*/ 1 h 419"/>
                  <a:gd name="T32" fmla="*/ 0 w 551"/>
                  <a:gd name="T33" fmla="*/ 1 h 419"/>
                  <a:gd name="T34" fmla="*/ 0 w 551"/>
                  <a:gd name="T35" fmla="*/ 1 h 419"/>
                  <a:gd name="T36" fmla="*/ 0 w 551"/>
                  <a:gd name="T37" fmla="*/ 1 h 419"/>
                  <a:gd name="T38" fmla="*/ 0 w 551"/>
                  <a:gd name="T39" fmla="*/ 1 h 419"/>
                  <a:gd name="T40" fmla="*/ 0 w 551"/>
                  <a:gd name="T41" fmla="*/ 1 h 419"/>
                  <a:gd name="T42" fmla="*/ 0 w 551"/>
                  <a:gd name="T43" fmla="*/ 1 h 419"/>
                  <a:gd name="T44" fmla="*/ 0 w 551"/>
                  <a:gd name="T45" fmla="*/ 1 h 419"/>
                  <a:gd name="T46" fmla="*/ 0 w 551"/>
                  <a:gd name="T47" fmla="*/ 1 h 419"/>
                  <a:gd name="T48" fmla="*/ 0 w 551"/>
                  <a:gd name="T49" fmla="*/ 1 h 419"/>
                  <a:gd name="T50" fmla="*/ 0 w 551"/>
                  <a:gd name="T51" fmla="*/ 1 h 419"/>
                  <a:gd name="T52" fmla="*/ 0 w 551"/>
                  <a:gd name="T53" fmla="*/ 1 h 419"/>
                  <a:gd name="T54" fmla="*/ 0 w 551"/>
                  <a:gd name="T55" fmla="*/ 1 h 419"/>
                  <a:gd name="T56" fmla="*/ 0 w 551"/>
                  <a:gd name="T57" fmla="*/ 1 h 419"/>
                  <a:gd name="T58" fmla="*/ 0 w 551"/>
                  <a:gd name="T59" fmla="*/ 1 h 419"/>
                  <a:gd name="T60" fmla="*/ 0 w 551"/>
                  <a:gd name="T61" fmla="*/ 1 h 419"/>
                  <a:gd name="T62" fmla="*/ 0 w 551"/>
                  <a:gd name="T63" fmla="*/ 1 h 419"/>
                  <a:gd name="T64" fmla="*/ 0 w 551"/>
                  <a:gd name="T65" fmla="*/ 1 h 419"/>
                  <a:gd name="T66" fmla="*/ 0 w 551"/>
                  <a:gd name="T67" fmla="*/ 1 h 419"/>
                  <a:gd name="T68" fmla="*/ 0 w 551"/>
                  <a:gd name="T69" fmla="*/ 1 h 419"/>
                  <a:gd name="T70" fmla="*/ 0 w 551"/>
                  <a:gd name="T71" fmla="*/ 1 h 419"/>
                  <a:gd name="T72" fmla="*/ 0 w 551"/>
                  <a:gd name="T73" fmla="*/ 1 h 419"/>
                  <a:gd name="T74" fmla="*/ 0 w 551"/>
                  <a:gd name="T75" fmla="*/ 1 h 419"/>
                  <a:gd name="T76" fmla="*/ 0 w 551"/>
                  <a:gd name="T77" fmla="*/ 1 h 419"/>
                  <a:gd name="T78" fmla="*/ 0 w 551"/>
                  <a:gd name="T79" fmla="*/ 1 h 419"/>
                  <a:gd name="T80" fmla="*/ 0 w 551"/>
                  <a:gd name="T81" fmla="*/ 1 h 419"/>
                  <a:gd name="T82" fmla="*/ 0 w 551"/>
                  <a:gd name="T83" fmla="*/ 1 h 419"/>
                  <a:gd name="T84" fmla="*/ 0 w 551"/>
                  <a:gd name="T85" fmla="*/ 1 h 419"/>
                  <a:gd name="T86" fmla="*/ 0 w 551"/>
                  <a:gd name="T87" fmla="*/ 1 h 419"/>
                  <a:gd name="T88" fmla="*/ 0 w 551"/>
                  <a:gd name="T89" fmla="*/ 1 h 419"/>
                  <a:gd name="T90" fmla="*/ 0 w 551"/>
                  <a:gd name="T91" fmla="*/ 1 h 419"/>
                  <a:gd name="T92" fmla="*/ 0 w 551"/>
                  <a:gd name="T93" fmla="*/ 1 h 419"/>
                  <a:gd name="T94" fmla="*/ 0 w 551"/>
                  <a:gd name="T95" fmla="*/ 1 h 419"/>
                  <a:gd name="T96" fmla="*/ 0 w 551"/>
                  <a:gd name="T97" fmla="*/ 1 h 419"/>
                  <a:gd name="T98" fmla="*/ 0 w 551"/>
                  <a:gd name="T99" fmla="*/ 1 h 419"/>
                  <a:gd name="T100" fmla="*/ 0 w 551"/>
                  <a:gd name="T101" fmla="*/ 1 h 419"/>
                  <a:gd name="T102" fmla="*/ 0 w 551"/>
                  <a:gd name="T103" fmla="*/ 1 h 419"/>
                  <a:gd name="T104" fmla="*/ 0 w 551"/>
                  <a:gd name="T105" fmla="*/ 1 h 419"/>
                  <a:gd name="T106" fmla="*/ 0 w 551"/>
                  <a:gd name="T107" fmla="*/ 1 h 419"/>
                  <a:gd name="T108" fmla="*/ 0 w 551"/>
                  <a:gd name="T109" fmla="*/ 1 h 419"/>
                  <a:gd name="T110" fmla="*/ 0 w 551"/>
                  <a:gd name="T111" fmla="*/ 1 h 419"/>
                  <a:gd name="T112" fmla="*/ 0 w 551"/>
                  <a:gd name="T113" fmla="*/ 0 h 419"/>
                  <a:gd name="T114" fmla="*/ 0 w 551"/>
                  <a:gd name="T115" fmla="*/ 0 h 4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1"/>
                  <a:gd name="T175" fmla="*/ 0 h 419"/>
                  <a:gd name="T176" fmla="*/ 551 w 551"/>
                  <a:gd name="T177" fmla="*/ 419 h 4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1" h="419">
                    <a:moveTo>
                      <a:pt x="306" y="0"/>
                    </a:moveTo>
                    <a:lnTo>
                      <a:pt x="325" y="8"/>
                    </a:lnTo>
                    <a:lnTo>
                      <a:pt x="341" y="17"/>
                    </a:lnTo>
                    <a:lnTo>
                      <a:pt x="356" y="25"/>
                    </a:lnTo>
                    <a:lnTo>
                      <a:pt x="368" y="35"/>
                    </a:lnTo>
                    <a:lnTo>
                      <a:pt x="380" y="45"/>
                    </a:lnTo>
                    <a:lnTo>
                      <a:pt x="388" y="53"/>
                    </a:lnTo>
                    <a:lnTo>
                      <a:pt x="396" y="61"/>
                    </a:lnTo>
                    <a:lnTo>
                      <a:pt x="402" y="69"/>
                    </a:lnTo>
                    <a:lnTo>
                      <a:pt x="407" y="75"/>
                    </a:lnTo>
                    <a:lnTo>
                      <a:pt x="410" y="80"/>
                    </a:lnTo>
                    <a:lnTo>
                      <a:pt x="415" y="85"/>
                    </a:lnTo>
                    <a:lnTo>
                      <a:pt x="420" y="91"/>
                    </a:lnTo>
                    <a:lnTo>
                      <a:pt x="424" y="97"/>
                    </a:lnTo>
                    <a:lnTo>
                      <a:pt x="431" y="105"/>
                    </a:lnTo>
                    <a:lnTo>
                      <a:pt x="439" y="112"/>
                    </a:lnTo>
                    <a:lnTo>
                      <a:pt x="445" y="118"/>
                    </a:lnTo>
                    <a:lnTo>
                      <a:pt x="452" y="126"/>
                    </a:lnTo>
                    <a:lnTo>
                      <a:pt x="456" y="131"/>
                    </a:lnTo>
                    <a:lnTo>
                      <a:pt x="461" y="136"/>
                    </a:lnTo>
                    <a:lnTo>
                      <a:pt x="466" y="141"/>
                    </a:lnTo>
                    <a:lnTo>
                      <a:pt x="469" y="144"/>
                    </a:lnTo>
                    <a:lnTo>
                      <a:pt x="471" y="149"/>
                    </a:lnTo>
                    <a:lnTo>
                      <a:pt x="474" y="153"/>
                    </a:lnTo>
                    <a:lnTo>
                      <a:pt x="477" y="158"/>
                    </a:lnTo>
                    <a:lnTo>
                      <a:pt x="479" y="163"/>
                    </a:lnTo>
                    <a:lnTo>
                      <a:pt x="482" y="169"/>
                    </a:lnTo>
                    <a:lnTo>
                      <a:pt x="484" y="173"/>
                    </a:lnTo>
                    <a:lnTo>
                      <a:pt x="484" y="177"/>
                    </a:lnTo>
                    <a:lnTo>
                      <a:pt x="485" y="179"/>
                    </a:lnTo>
                    <a:lnTo>
                      <a:pt x="485" y="181"/>
                    </a:lnTo>
                    <a:lnTo>
                      <a:pt x="551" y="240"/>
                    </a:lnTo>
                    <a:lnTo>
                      <a:pt x="63" y="419"/>
                    </a:lnTo>
                    <a:lnTo>
                      <a:pt x="61" y="417"/>
                    </a:lnTo>
                    <a:lnTo>
                      <a:pt x="59" y="413"/>
                    </a:lnTo>
                    <a:lnTo>
                      <a:pt x="56" y="405"/>
                    </a:lnTo>
                    <a:lnTo>
                      <a:pt x="53" y="395"/>
                    </a:lnTo>
                    <a:lnTo>
                      <a:pt x="47" y="385"/>
                    </a:lnTo>
                    <a:lnTo>
                      <a:pt x="40" y="374"/>
                    </a:lnTo>
                    <a:lnTo>
                      <a:pt x="32" y="363"/>
                    </a:lnTo>
                    <a:lnTo>
                      <a:pt x="24" y="353"/>
                    </a:lnTo>
                    <a:lnTo>
                      <a:pt x="13" y="345"/>
                    </a:lnTo>
                    <a:lnTo>
                      <a:pt x="2" y="339"/>
                    </a:lnTo>
                    <a:lnTo>
                      <a:pt x="0" y="326"/>
                    </a:lnTo>
                    <a:lnTo>
                      <a:pt x="18" y="299"/>
                    </a:lnTo>
                    <a:lnTo>
                      <a:pt x="50" y="259"/>
                    </a:lnTo>
                    <a:lnTo>
                      <a:pt x="91" y="214"/>
                    </a:lnTo>
                    <a:lnTo>
                      <a:pt x="139" y="165"/>
                    </a:lnTo>
                    <a:lnTo>
                      <a:pt x="188" y="115"/>
                    </a:lnTo>
                    <a:lnTo>
                      <a:pt x="232" y="70"/>
                    </a:lnTo>
                    <a:lnTo>
                      <a:pt x="271" y="35"/>
                    </a:lnTo>
                    <a:lnTo>
                      <a:pt x="296" y="9"/>
                    </a:lnTo>
                    <a:lnTo>
                      <a:pt x="30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79" name="Freeform 151"/>
              <p:cNvSpPr>
                <a:spLocks/>
              </p:cNvSpPr>
              <p:nvPr/>
            </p:nvSpPr>
            <p:spPr bwMode="auto">
              <a:xfrm>
                <a:off x="3001" y="1586"/>
                <a:ext cx="275" cy="210"/>
              </a:xfrm>
              <a:custGeom>
                <a:avLst/>
                <a:gdLst>
                  <a:gd name="T0" fmla="*/ 0 w 551"/>
                  <a:gd name="T1" fmla="*/ 0 h 419"/>
                  <a:gd name="T2" fmla="*/ 0 w 551"/>
                  <a:gd name="T3" fmla="*/ 1 h 419"/>
                  <a:gd name="T4" fmla="*/ 0 w 551"/>
                  <a:gd name="T5" fmla="*/ 1 h 419"/>
                  <a:gd name="T6" fmla="*/ 0 w 551"/>
                  <a:gd name="T7" fmla="*/ 1 h 419"/>
                  <a:gd name="T8" fmla="*/ 0 w 551"/>
                  <a:gd name="T9" fmla="*/ 1 h 419"/>
                  <a:gd name="T10" fmla="*/ 0 w 551"/>
                  <a:gd name="T11" fmla="*/ 1 h 419"/>
                  <a:gd name="T12" fmla="*/ 0 w 551"/>
                  <a:gd name="T13" fmla="*/ 1 h 419"/>
                  <a:gd name="T14" fmla="*/ 0 w 551"/>
                  <a:gd name="T15" fmla="*/ 1 h 419"/>
                  <a:gd name="T16" fmla="*/ 0 w 551"/>
                  <a:gd name="T17" fmla="*/ 1 h 419"/>
                  <a:gd name="T18" fmla="*/ 0 w 551"/>
                  <a:gd name="T19" fmla="*/ 1 h 419"/>
                  <a:gd name="T20" fmla="*/ 0 w 551"/>
                  <a:gd name="T21" fmla="*/ 1 h 419"/>
                  <a:gd name="T22" fmla="*/ 0 w 551"/>
                  <a:gd name="T23" fmla="*/ 1 h 419"/>
                  <a:gd name="T24" fmla="*/ 0 w 551"/>
                  <a:gd name="T25" fmla="*/ 1 h 419"/>
                  <a:gd name="T26" fmla="*/ 0 w 551"/>
                  <a:gd name="T27" fmla="*/ 1 h 419"/>
                  <a:gd name="T28" fmla="*/ 0 w 551"/>
                  <a:gd name="T29" fmla="*/ 1 h 419"/>
                  <a:gd name="T30" fmla="*/ 0 w 551"/>
                  <a:gd name="T31" fmla="*/ 1 h 419"/>
                  <a:gd name="T32" fmla="*/ 0 w 551"/>
                  <a:gd name="T33" fmla="*/ 1 h 419"/>
                  <a:gd name="T34" fmla="*/ 0 w 551"/>
                  <a:gd name="T35" fmla="*/ 1 h 419"/>
                  <a:gd name="T36" fmla="*/ 0 w 551"/>
                  <a:gd name="T37" fmla="*/ 1 h 419"/>
                  <a:gd name="T38" fmla="*/ 0 w 551"/>
                  <a:gd name="T39" fmla="*/ 1 h 419"/>
                  <a:gd name="T40" fmla="*/ 0 w 551"/>
                  <a:gd name="T41" fmla="*/ 1 h 419"/>
                  <a:gd name="T42" fmla="*/ 0 w 551"/>
                  <a:gd name="T43" fmla="*/ 1 h 419"/>
                  <a:gd name="T44" fmla="*/ 0 w 551"/>
                  <a:gd name="T45" fmla="*/ 1 h 419"/>
                  <a:gd name="T46" fmla="*/ 0 w 551"/>
                  <a:gd name="T47" fmla="*/ 1 h 419"/>
                  <a:gd name="T48" fmla="*/ 0 w 551"/>
                  <a:gd name="T49" fmla="*/ 1 h 419"/>
                  <a:gd name="T50" fmla="*/ 0 w 551"/>
                  <a:gd name="T51" fmla="*/ 1 h 419"/>
                  <a:gd name="T52" fmla="*/ 0 w 551"/>
                  <a:gd name="T53" fmla="*/ 1 h 419"/>
                  <a:gd name="T54" fmla="*/ 0 w 551"/>
                  <a:gd name="T55" fmla="*/ 1 h 419"/>
                  <a:gd name="T56" fmla="*/ 0 w 551"/>
                  <a:gd name="T57" fmla="*/ 1 h 419"/>
                  <a:gd name="T58" fmla="*/ 0 w 551"/>
                  <a:gd name="T59" fmla="*/ 1 h 419"/>
                  <a:gd name="T60" fmla="*/ 0 w 551"/>
                  <a:gd name="T61" fmla="*/ 1 h 419"/>
                  <a:gd name="T62" fmla="*/ 0 w 551"/>
                  <a:gd name="T63" fmla="*/ 1 h 419"/>
                  <a:gd name="T64" fmla="*/ 0 w 551"/>
                  <a:gd name="T65" fmla="*/ 1 h 419"/>
                  <a:gd name="T66" fmla="*/ 0 w 551"/>
                  <a:gd name="T67" fmla="*/ 1 h 419"/>
                  <a:gd name="T68" fmla="*/ 0 w 551"/>
                  <a:gd name="T69" fmla="*/ 1 h 419"/>
                  <a:gd name="T70" fmla="*/ 0 w 551"/>
                  <a:gd name="T71" fmla="*/ 1 h 419"/>
                  <a:gd name="T72" fmla="*/ 0 w 551"/>
                  <a:gd name="T73" fmla="*/ 1 h 419"/>
                  <a:gd name="T74" fmla="*/ 0 w 551"/>
                  <a:gd name="T75" fmla="*/ 1 h 419"/>
                  <a:gd name="T76" fmla="*/ 0 w 551"/>
                  <a:gd name="T77" fmla="*/ 1 h 419"/>
                  <a:gd name="T78" fmla="*/ 0 w 551"/>
                  <a:gd name="T79" fmla="*/ 1 h 419"/>
                  <a:gd name="T80" fmla="*/ 0 w 551"/>
                  <a:gd name="T81" fmla="*/ 1 h 419"/>
                  <a:gd name="T82" fmla="*/ 0 w 551"/>
                  <a:gd name="T83" fmla="*/ 1 h 419"/>
                  <a:gd name="T84" fmla="*/ 0 w 551"/>
                  <a:gd name="T85" fmla="*/ 1 h 419"/>
                  <a:gd name="T86" fmla="*/ 0 w 551"/>
                  <a:gd name="T87" fmla="*/ 1 h 419"/>
                  <a:gd name="T88" fmla="*/ 0 w 551"/>
                  <a:gd name="T89" fmla="*/ 1 h 419"/>
                  <a:gd name="T90" fmla="*/ 0 w 551"/>
                  <a:gd name="T91" fmla="*/ 1 h 419"/>
                  <a:gd name="T92" fmla="*/ 0 w 551"/>
                  <a:gd name="T93" fmla="*/ 1 h 419"/>
                  <a:gd name="T94" fmla="*/ 0 w 551"/>
                  <a:gd name="T95" fmla="*/ 1 h 419"/>
                  <a:gd name="T96" fmla="*/ 0 w 551"/>
                  <a:gd name="T97" fmla="*/ 1 h 419"/>
                  <a:gd name="T98" fmla="*/ 0 w 551"/>
                  <a:gd name="T99" fmla="*/ 1 h 419"/>
                  <a:gd name="T100" fmla="*/ 0 w 551"/>
                  <a:gd name="T101" fmla="*/ 1 h 419"/>
                  <a:gd name="T102" fmla="*/ 0 w 551"/>
                  <a:gd name="T103" fmla="*/ 1 h 419"/>
                  <a:gd name="T104" fmla="*/ 0 w 551"/>
                  <a:gd name="T105" fmla="*/ 1 h 419"/>
                  <a:gd name="T106" fmla="*/ 0 w 551"/>
                  <a:gd name="T107" fmla="*/ 1 h 419"/>
                  <a:gd name="T108" fmla="*/ 0 w 551"/>
                  <a:gd name="T109" fmla="*/ 1 h 419"/>
                  <a:gd name="T110" fmla="*/ 0 w 551"/>
                  <a:gd name="T111" fmla="*/ 1 h 419"/>
                  <a:gd name="T112" fmla="*/ 0 w 551"/>
                  <a:gd name="T113" fmla="*/ 0 h 419"/>
                  <a:gd name="T114" fmla="*/ 0 w 551"/>
                  <a:gd name="T115" fmla="*/ 0 h 4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1"/>
                  <a:gd name="T175" fmla="*/ 0 h 419"/>
                  <a:gd name="T176" fmla="*/ 551 w 551"/>
                  <a:gd name="T177" fmla="*/ 419 h 4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1" h="419">
                    <a:moveTo>
                      <a:pt x="306" y="0"/>
                    </a:moveTo>
                    <a:lnTo>
                      <a:pt x="325" y="8"/>
                    </a:lnTo>
                    <a:lnTo>
                      <a:pt x="341" y="17"/>
                    </a:lnTo>
                    <a:lnTo>
                      <a:pt x="356" y="25"/>
                    </a:lnTo>
                    <a:lnTo>
                      <a:pt x="368" y="35"/>
                    </a:lnTo>
                    <a:lnTo>
                      <a:pt x="380" y="45"/>
                    </a:lnTo>
                    <a:lnTo>
                      <a:pt x="388" y="53"/>
                    </a:lnTo>
                    <a:lnTo>
                      <a:pt x="396" y="61"/>
                    </a:lnTo>
                    <a:lnTo>
                      <a:pt x="402" y="69"/>
                    </a:lnTo>
                    <a:lnTo>
                      <a:pt x="407" y="75"/>
                    </a:lnTo>
                    <a:lnTo>
                      <a:pt x="410" y="80"/>
                    </a:lnTo>
                    <a:lnTo>
                      <a:pt x="415" y="85"/>
                    </a:lnTo>
                    <a:lnTo>
                      <a:pt x="420" y="91"/>
                    </a:lnTo>
                    <a:lnTo>
                      <a:pt x="424" y="97"/>
                    </a:lnTo>
                    <a:lnTo>
                      <a:pt x="431" y="105"/>
                    </a:lnTo>
                    <a:lnTo>
                      <a:pt x="439" y="112"/>
                    </a:lnTo>
                    <a:lnTo>
                      <a:pt x="445" y="118"/>
                    </a:lnTo>
                    <a:lnTo>
                      <a:pt x="452" y="126"/>
                    </a:lnTo>
                    <a:lnTo>
                      <a:pt x="456" y="131"/>
                    </a:lnTo>
                    <a:lnTo>
                      <a:pt x="461" y="136"/>
                    </a:lnTo>
                    <a:lnTo>
                      <a:pt x="466" y="141"/>
                    </a:lnTo>
                    <a:lnTo>
                      <a:pt x="469" y="144"/>
                    </a:lnTo>
                    <a:lnTo>
                      <a:pt x="471" y="149"/>
                    </a:lnTo>
                    <a:lnTo>
                      <a:pt x="474" y="153"/>
                    </a:lnTo>
                    <a:lnTo>
                      <a:pt x="477" y="158"/>
                    </a:lnTo>
                    <a:lnTo>
                      <a:pt x="479" y="163"/>
                    </a:lnTo>
                    <a:lnTo>
                      <a:pt x="482" y="169"/>
                    </a:lnTo>
                    <a:lnTo>
                      <a:pt x="484" y="173"/>
                    </a:lnTo>
                    <a:lnTo>
                      <a:pt x="484" y="177"/>
                    </a:lnTo>
                    <a:lnTo>
                      <a:pt x="485" y="179"/>
                    </a:lnTo>
                    <a:lnTo>
                      <a:pt x="485" y="181"/>
                    </a:lnTo>
                    <a:lnTo>
                      <a:pt x="551" y="240"/>
                    </a:lnTo>
                    <a:lnTo>
                      <a:pt x="63" y="419"/>
                    </a:lnTo>
                    <a:lnTo>
                      <a:pt x="61" y="417"/>
                    </a:lnTo>
                    <a:lnTo>
                      <a:pt x="59" y="413"/>
                    </a:lnTo>
                    <a:lnTo>
                      <a:pt x="56" y="405"/>
                    </a:lnTo>
                    <a:lnTo>
                      <a:pt x="53" y="395"/>
                    </a:lnTo>
                    <a:lnTo>
                      <a:pt x="47" y="385"/>
                    </a:lnTo>
                    <a:lnTo>
                      <a:pt x="40" y="374"/>
                    </a:lnTo>
                    <a:lnTo>
                      <a:pt x="32" y="363"/>
                    </a:lnTo>
                    <a:lnTo>
                      <a:pt x="24" y="353"/>
                    </a:lnTo>
                    <a:lnTo>
                      <a:pt x="13" y="345"/>
                    </a:lnTo>
                    <a:lnTo>
                      <a:pt x="2" y="339"/>
                    </a:lnTo>
                    <a:lnTo>
                      <a:pt x="0" y="326"/>
                    </a:lnTo>
                    <a:lnTo>
                      <a:pt x="18" y="299"/>
                    </a:lnTo>
                    <a:lnTo>
                      <a:pt x="50" y="259"/>
                    </a:lnTo>
                    <a:lnTo>
                      <a:pt x="91" y="214"/>
                    </a:lnTo>
                    <a:lnTo>
                      <a:pt x="139" y="165"/>
                    </a:lnTo>
                    <a:lnTo>
                      <a:pt x="188" y="115"/>
                    </a:lnTo>
                    <a:lnTo>
                      <a:pt x="232" y="70"/>
                    </a:lnTo>
                    <a:lnTo>
                      <a:pt x="271" y="35"/>
                    </a:lnTo>
                    <a:lnTo>
                      <a:pt x="296" y="9"/>
                    </a:lnTo>
                    <a:lnTo>
                      <a:pt x="306"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80" name="Freeform 152"/>
              <p:cNvSpPr>
                <a:spLocks/>
              </p:cNvSpPr>
              <p:nvPr/>
            </p:nvSpPr>
            <p:spPr bwMode="auto">
              <a:xfrm>
                <a:off x="2997" y="1676"/>
                <a:ext cx="687" cy="370"/>
              </a:xfrm>
              <a:custGeom>
                <a:avLst/>
                <a:gdLst>
                  <a:gd name="T0" fmla="*/ 1 w 1373"/>
                  <a:gd name="T1" fmla="*/ 1 h 739"/>
                  <a:gd name="T2" fmla="*/ 1 w 1373"/>
                  <a:gd name="T3" fmla="*/ 1 h 739"/>
                  <a:gd name="T4" fmla="*/ 1 w 1373"/>
                  <a:gd name="T5" fmla="*/ 1 h 739"/>
                  <a:gd name="T6" fmla="*/ 1 w 1373"/>
                  <a:gd name="T7" fmla="*/ 1 h 739"/>
                  <a:gd name="T8" fmla="*/ 1 w 1373"/>
                  <a:gd name="T9" fmla="*/ 1 h 739"/>
                  <a:gd name="T10" fmla="*/ 1 w 1373"/>
                  <a:gd name="T11" fmla="*/ 1 h 739"/>
                  <a:gd name="T12" fmla="*/ 1 w 1373"/>
                  <a:gd name="T13" fmla="*/ 1 h 739"/>
                  <a:gd name="T14" fmla="*/ 1 w 1373"/>
                  <a:gd name="T15" fmla="*/ 1 h 739"/>
                  <a:gd name="T16" fmla="*/ 0 w 1373"/>
                  <a:gd name="T17" fmla="*/ 1 h 739"/>
                  <a:gd name="T18" fmla="*/ 0 w 1373"/>
                  <a:gd name="T19" fmla="*/ 1 h 739"/>
                  <a:gd name="T20" fmla="*/ 0 w 1373"/>
                  <a:gd name="T21" fmla="*/ 1 h 739"/>
                  <a:gd name="T22" fmla="*/ 0 w 1373"/>
                  <a:gd name="T23" fmla="*/ 1 h 739"/>
                  <a:gd name="T24" fmla="*/ 1 w 1373"/>
                  <a:gd name="T25" fmla="*/ 1 h 739"/>
                  <a:gd name="T26" fmla="*/ 1 w 1373"/>
                  <a:gd name="T27" fmla="*/ 1 h 739"/>
                  <a:gd name="T28" fmla="*/ 1 w 1373"/>
                  <a:gd name="T29" fmla="*/ 1 h 739"/>
                  <a:gd name="T30" fmla="*/ 1 w 1373"/>
                  <a:gd name="T31" fmla="*/ 1 h 739"/>
                  <a:gd name="T32" fmla="*/ 1 w 1373"/>
                  <a:gd name="T33" fmla="*/ 1 h 739"/>
                  <a:gd name="T34" fmla="*/ 1 w 1373"/>
                  <a:gd name="T35" fmla="*/ 1 h 739"/>
                  <a:gd name="T36" fmla="*/ 1 w 1373"/>
                  <a:gd name="T37" fmla="*/ 1 h 739"/>
                  <a:gd name="T38" fmla="*/ 1 w 1373"/>
                  <a:gd name="T39" fmla="*/ 1 h 739"/>
                  <a:gd name="T40" fmla="*/ 1 w 1373"/>
                  <a:gd name="T41" fmla="*/ 1 h 739"/>
                  <a:gd name="T42" fmla="*/ 1 w 1373"/>
                  <a:gd name="T43" fmla="*/ 1 h 739"/>
                  <a:gd name="T44" fmla="*/ 1 w 1373"/>
                  <a:gd name="T45" fmla="*/ 1 h 739"/>
                  <a:gd name="T46" fmla="*/ 1 w 1373"/>
                  <a:gd name="T47" fmla="*/ 1 h 739"/>
                  <a:gd name="T48" fmla="*/ 1 w 1373"/>
                  <a:gd name="T49" fmla="*/ 1 h 739"/>
                  <a:gd name="T50" fmla="*/ 1 w 1373"/>
                  <a:gd name="T51" fmla="*/ 1 h 739"/>
                  <a:gd name="T52" fmla="*/ 1 w 1373"/>
                  <a:gd name="T53" fmla="*/ 1 h 739"/>
                  <a:gd name="T54" fmla="*/ 1 w 1373"/>
                  <a:gd name="T55" fmla="*/ 1 h 739"/>
                  <a:gd name="T56" fmla="*/ 1 w 1373"/>
                  <a:gd name="T57" fmla="*/ 1 h 739"/>
                  <a:gd name="T58" fmla="*/ 1 w 1373"/>
                  <a:gd name="T59" fmla="*/ 1 h 739"/>
                  <a:gd name="T60" fmla="*/ 1 w 1373"/>
                  <a:gd name="T61" fmla="*/ 1 h 739"/>
                  <a:gd name="T62" fmla="*/ 1 w 1373"/>
                  <a:gd name="T63" fmla="*/ 1 h 739"/>
                  <a:gd name="T64" fmla="*/ 1 w 1373"/>
                  <a:gd name="T65" fmla="*/ 1 h 739"/>
                  <a:gd name="T66" fmla="*/ 1 w 1373"/>
                  <a:gd name="T67" fmla="*/ 1 h 739"/>
                  <a:gd name="T68" fmla="*/ 1 w 1373"/>
                  <a:gd name="T69" fmla="*/ 1 h 739"/>
                  <a:gd name="T70" fmla="*/ 1 w 1373"/>
                  <a:gd name="T71" fmla="*/ 1 h 739"/>
                  <a:gd name="T72" fmla="*/ 1 w 1373"/>
                  <a:gd name="T73" fmla="*/ 1 h 739"/>
                  <a:gd name="T74" fmla="*/ 1 w 1373"/>
                  <a:gd name="T75" fmla="*/ 1 h 739"/>
                  <a:gd name="T76" fmla="*/ 1 w 1373"/>
                  <a:gd name="T77" fmla="*/ 1 h 739"/>
                  <a:gd name="T78" fmla="*/ 1 w 1373"/>
                  <a:gd name="T79" fmla="*/ 1 h 739"/>
                  <a:gd name="T80" fmla="*/ 1 w 1373"/>
                  <a:gd name="T81" fmla="*/ 1 h 739"/>
                  <a:gd name="T82" fmla="*/ 1 w 1373"/>
                  <a:gd name="T83" fmla="*/ 1 h 739"/>
                  <a:gd name="T84" fmla="*/ 1 w 1373"/>
                  <a:gd name="T85" fmla="*/ 1 h 739"/>
                  <a:gd name="T86" fmla="*/ 1 w 1373"/>
                  <a:gd name="T87" fmla="*/ 1 h 739"/>
                  <a:gd name="T88" fmla="*/ 1 w 1373"/>
                  <a:gd name="T89" fmla="*/ 1 h 739"/>
                  <a:gd name="T90" fmla="*/ 1 w 1373"/>
                  <a:gd name="T91" fmla="*/ 1 h 739"/>
                  <a:gd name="T92" fmla="*/ 1 w 1373"/>
                  <a:gd name="T93" fmla="*/ 1 h 739"/>
                  <a:gd name="T94" fmla="*/ 1 w 1373"/>
                  <a:gd name="T95" fmla="*/ 1 h 739"/>
                  <a:gd name="T96" fmla="*/ 1 w 1373"/>
                  <a:gd name="T97" fmla="*/ 1 h 739"/>
                  <a:gd name="T98" fmla="*/ 1 w 1373"/>
                  <a:gd name="T99" fmla="*/ 1 h 739"/>
                  <a:gd name="T100" fmla="*/ 1 w 1373"/>
                  <a:gd name="T101" fmla="*/ 1 h 739"/>
                  <a:gd name="T102" fmla="*/ 1 w 1373"/>
                  <a:gd name="T103" fmla="*/ 1 h 739"/>
                  <a:gd name="T104" fmla="*/ 1 w 1373"/>
                  <a:gd name="T105" fmla="*/ 1 h 739"/>
                  <a:gd name="T106" fmla="*/ 1 w 1373"/>
                  <a:gd name="T107" fmla="*/ 1 h 739"/>
                  <a:gd name="T108" fmla="*/ 1 w 1373"/>
                  <a:gd name="T109" fmla="*/ 1 h 739"/>
                  <a:gd name="T110" fmla="*/ 1 w 1373"/>
                  <a:gd name="T111" fmla="*/ 1 h 739"/>
                  <a:gd name="T112" fmla="*/ 1 w 1373"/>
                  <a:gd name="T113" fmla="*/ 1 h 739"/>
                  <a:gd name="T114" fmla="*/ 1 w 1373"/>
                  <a:gd name="T115" fmla="*/ 1 h 739"/>
                  <a:gd name="T116" fmla="*/ 1 w 1373"/>
                  <a:gd name="T117" fmla="*/ 1 h 739"/>
                  <a:gd name="T118" fmla="*/ 1 w 1373"/>
                  <a:gd name="T119" fmla="*/ 1 h 739"/>
                  <a:gd name="T120" fmla="*/ 1 w 1373"/>
                  <a:gd name="T121" fmla="*/ 1 h 739"/>
                  <a:gd name="T122" fmla="*/ 1 w 1373"/>
                  <a:gd name="T123" fmla="*/ 1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3"/>
                  <a:gd name="T187" fmla="*/ 0 h 739"/>
                  <a:gd name="T188" fmla="*/ 1373 w 1373"/>
                  <a:gd name="T189" fmla="*/ 739 h 7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3" h="739">
                    <a:moveTo>
                      <a:pt x="34" y="200"/>
                    </a:moveTo>
                    <a:lnTo>
                      <a:pt x="34" y="195"/>
                    </a:lnTo>
                    <a:lnTo>
                      <a:pt x="34" y="200"/>
                    </a:lnTo>
                    <a:lnTo>
                      <a:pt x="34" y="210"/>
                    </a:lnTo>
                    <a:lnTo>
                      <a:pt x="34" y="221"/>
                    </a:lnTo>
                    <a:lnTo>
                      <a:pt x="34" y="234"/>
                    </a:lnTo>
                    <a:lnTo>
                      <a:pt x="34" y="245"/>
                    </a:lnTo>
                    <a:lnTo>
                      <a:pt x="34" y="256"/>
                    </a:lnTo>
                    <a:lnTo>
                      <a:pt x="34" y="262"/>
                    </a:lnTo>
                    <a:lnTo>
                      <a:pt x="34" y="266"/>
                    </a:lnTo>
                    <a:lnTo>
                      <a:pt x="32" y="270"/>
                    </a:lnTo>
                    <a:lnTo>
                      <a:pt x="29" y="275"/>
                    </a:lnTo>
                    <a:lnTo>
                      <a:pt x="27" y="283"/>
                    </a:lnTo>
                    <a:lnTo>
                      <a:pt x="24" y="291"/>
                    </a:lnTo>
                    <a:lnTo>
                      <a:pt x="19" y="302"/>
                    </a:lnTo>
                    <a:lnTo>
                      <a:pt x="16" y="315"/>
                    </a:lnTo>
                    <a:lnTo>
                      <a:pt x="13" y="330"/>
                    </a:lnTo>
                    <a:lnTo>
                      <a:pt x="10" y="346"/>
                    </a:lnTo>
                    <a:lnTo>
                      <a:pt x="7" y="363"/>
                    </a:lnTo>
                    <a:lnTo>
                      <a:pt x="3" y="381"/>
                    </a:lnTo>
                    <a:lnTo>
                      <a:pt x="2" y="400"/>
                    </a:lnTo>
                    <a:lnTo>
                      <a:pt x="2" y="419"/>
                    </a:lnTo>
                    <a:lnTo>
                      <a:pt x="0" y="438"/>
                    </a:lnTo>
                    <a:lnTo>
                      <a:pt x="0" y="456"/>
                    </a:lnTo>
                    <a:lnTo>
                      <a:pt x="0" y="472"/>
                    </a:lnTo>
                    <a:lnTo>
                      <a:pt x="0" y="488"/>
                    </a:lnTo>
                    <a:lnTo>
                      <a:pt x="0" y="502"/>
                    </a:lnTo>
                    <a:lnTo>
                      <a:pt x="0" y="514"/>
                    </a:lnTo>
                    <a:lnTo>
                      <a:pt x="0" y="523"/>
                    </a:lnTo>
                    <a:lnTo>
                      <a:pt x="0" y="531"/>
                    </a:lnTo>
                    <a:lnTo>
                      <a:pt x="0" y="542"/>
                    </a:lnTo>
                    <a:lnTo>
                      <a:pt x="2" y="555"/>
                    </a:lnTo>
                    <a:lnTo>
                      <a:pt x="3" y="571"/>
                    </a:lnTo>
                    <a:lnTo>
                      <a:pt x="8" y="587"/>
                    </a:lnTo>
                    <a:lnTo>
                      <a:pt x="13" y="605"/>
                    </a:lnTo>
                    <a:lnTo>
                      <a:pt x="21" y="621"/>
                    </a:lnTo>
                    <a:lnTo>
                      <a:pt x="29" y="638"/>
                    </a:lnTo>
                    <a:lnTo>
                      <a:pt x="40" y="656"/>
                    </a:lnTo>
                    <a:lnTo>
                      <a:pt x="53" y="672"/>
                    </a:lnTo>
                    <a:lnTo>
                      <a:pt x="66" y="680"/>
                    </a:lnTo>
                    <a:lnTo>
                      <a:pt x="83" y="690"/>
                    </a:lnTo>
                    <a:lnTo>
                      <a:pt x="109" y="699"/>
                    </a:lnTo>
                    <a:lnTo>
                      <a:pt x="138" y="709"/>
                    </a:lnTo>
                    <a:lnTo>
                      <a:pt x="173" y="717"/>
                    </a:lnTo>
                    <a:lnTo>
                      <a:pt x="210" y="723"/>
                    </a:lnTo>
                    <a:lnTo>
                      <a:pt x="250" y="728"/>
                    </a:lnTo>
                    <a:lnTo>
                      <a:pt x="292" y="730"/>
                    </a:lnTo>
                    <a:lnTo>
                      <a:pt x="333" y="726"/>
                    </a:lnTo>
                    <a:lnTo>
                      <a:pt x="375" y="720"/>
                    </a:lnTo>
                    <a:lnTo>
                      <a:pt x="437" y="709"/>
                    </a:lnTo>
                    <a:lnTo>
                      <a:pt x="501" y="704"/>
                    </a:lnTo>
                    <a:lnTo>
                      <a:pt x="565" y="704"/>
                    </a:lnTo>
                    <a:lnTo>
                      <a:pt x="629" y="707"/>
                    </a:lnTo>
                    <a:lnTo>
                      <a:pt x="692" y="712"/>
                    </a:lnTo>
                    <a:lnTo>
                      <a:pt x="749" y="718"/>
                    </a:lnTo>
                    <a:lnTo>
                      <a:pt x="804" y="726"/>
                    </a:lnTo>
                    <a:lnTo>
                      <a:pt x="850" y="733"/>
                    </a:lnTo>
                    <a:lnTo>
                      <a:pt x="892" y="738"/>
                    </a:lnTo>
                    <a:lnTo>
                      <a:pt x="924" y="739"/>
                    </a:lnTo>
                    <a:lnTo>
                      <a:pt x="967" y="739"/>
                    </a:lnTo>
                    <a:lnTo>
                      <a:pt x="1012" y="738"/>
                    </a:lnTo>
                    <a:lnTo>
                      <a:pt x="1060" y="731"/>
                    </a:lnTo>
                    <a:lnTo>
                      <a:pt x="1106" y="723"/>
                    </a:lnTo>
                    <a:lnTo>
                      <a:pt x="1153" y="714"/>
                    </a:lnTo>
                    <a:lnTo>
                      <a:pt x="1194" y="704"/>
                    </a:lnTo>
                    <a:lnTo>
                      <a:pt x="1233" y="691"/>
                    </a:lnTo>
                    <a:lnTo>
                      <a:pt x="1266" y="678"/>
                    </a:lnTo>
                    <a:lnTo>
                      <a:pt x="1292" y="666"/>
                    </a:lnTo>
                    <a:lnTo>
                      <a:pt x="1309" y="653"/>
                    </a:lnTo>
                    <a:lnTo>
                      <a:pt x="1321" y="640"/>
                    </a:lnTo>
                    <a:lnTo>
                      <a:pt x="1332" y="627"/>
                    </a:lnTo>
                    <a:lnTo>
                      <a:pt x="1343" y="614"/>
                    </a:lnTo>
                    <a:lnTo>
                      <a:pt x="1351" y="600"/>
                    </a:lnTo>
                    <a:lnTo>
                      <a:pt x="1357" y="587"/>
                    </a:lnTo>
                    <a:lnTo>
                      <a:pt x="1364" y="573"/>
                    </a:lnTo>
                    <a:lnTo>
                      <a:pt x="1369" y="560"/>
                    </a:lnTo>
                    <a:lnTo>
                      <a:pt x="1372" y="549"/>
                    </a:lnTo>
                    <a:lnTo>
                      <a:pt x="1373" y="538"/>
                    </a:lnTo>
                    <a:lnTo>
                      <a:pt x="1373" y="528"/>
                    </a:lnTo>
                    <a:lnTo>
                      <a:pt x="1372" y="520"/>
                    </a:lnTo>
                    <a:lnTo>
                      <a:pt x="1370" y="510"/>
                    </a:lnTo>
                    <a:lnTo>
                      <a:pt x="1369" y="501"/>
                    </a:lnTo>
                    <a:lnTo>
                      <a:pt x="1367" y="493"/>
                    </a:lnTo>
                    <a:lnTo>
                      <a:pt x="1364" y="485"/>
                    </a:lnTo>
                    <a:lnTo>
                      <a:pt x="1361" y="477"/>
                    </a:lnTo>
                    <a:lnTo>
                      <a:pt x="1356" y="469"/>
                    </a:lnTo>
                    <a:lnTo>
                      <a:pt x="1351" y="462"/>
                    </a:lnTo>
                    <a:lnTo>
                      <a:pt x="1346" y="456"/>
                    </a:lnTo>
                    <a:lnTo>
                      <a:pt x="1338" y="451"/>
                    </a:lnTo>
                    <a:lnTo>
                      <a:pt x="1327" y="445"/>
                    </a:lnTo>
                    <a:lnTo>
                      <a:pt x="1305" y="440"/>
                    </a:lnTo>
                    <a:lnTo>
                      <a:pt x="1276" y="434"/>
                    </a:lnTo>
                    <a:lnTo>
                      <a:pt x="1242" y="427"/>
                    </a:lnTo>
                    <a:lnTo>
                      <a:pt x="1207" y="419"/>
                    </a:lnTo>
                    <a:lnTo>
                      <a:pt x="1169" y="414"/>
                    </a:lnTo>
                    <a:lnTo>
                      <a:pt x="1133" y="408"/>
                    </a:lnTo>
                    <a:lnTo>
                      <a:pt x="1101" y="403"/>
                    </a:lnTo>
                    <a:lnTo>
                      <a:pt x="1076" y="398"/>
                    </a:lnTo>
                    <a:lnTo>
                      <a:pt x="1058" y="395"/>
                    </a:lnTo>
                    <a:lnTo>
                      <a:pt x="1041" y="390"/>
                    </a:lnTo>
                    <a:lnTo>
                      <a:pt x="1017" y="379"/>
                    </a:lnTo>
                    <a:lnTo>
                      <a:pt x="986" y="365"/>
                    </a:lnTo>
                    <a:lnTo>
                      <a:pt x="954" y="347"/>
                    </a:lnTo>
                    <a:lnTo>
                      <a:pt x="919" y="328"/>
                    </a:lnTo>
                    <a:lnTo>
                      <a:pt x="884" y="307"/>
                    </a:lnTo>
                    <a:lnTo>
                      <a:pt x="852" y="288"/>
                    </a:lnTo>
                    <a:lnTo>
                      <a:pt x="823" y="270"/>
                    </a:lnTo>
                    <a:lnTo>
                      <a:pt x="800" y="256"/>
                    </a:lnTo>
                    <a:lnTo>
                      <a:pt x="784" y="245"/>
                    </a:lnTo>
                    <a:lnTo>
                      <a:pt x="772" y="235"/>
                    </a:lnTo>
                    <a:lnTo>
                      <a:pt x="759" y="224"/>
                    </a:lnTo>
                    <a:lnTo>
                      <a:pt x="746" y="210"/>
                    </a:lnTo>
                    <a:lnTo>
                      <a:pt x="732" y="195"/>
                    </a:lnTo>
                    <a:lnTo>
                      <a:pt x="719" y="181"/>
                    </a:lnTo>
                    <a:lnTo>
                      <a:pt x="708" y="168"/>
                    </a:lnTo>
                    <a:lnTo>
                      <a:pt x="698" y="155"/>
                    </a:lnTo>
                    <a:lnTo>
                      <a:pt x="690" y="147"/>
                    </a:lnTo>
                    <a:lnTo>
                      <a:pt x="684" y="141"/>
                    </a:lnTo>
                    <a:lnTo>
                      <a:pt x="682" y="138"/>
                    </a:lnTo>
                    <a:lnTo>
                      <a:pt x="680" y="134"/>
                    </a:lnTo>
                    <a:lnTo>
                      <a:pt x="677" y="125"/>
                    </a:lnTo>
                    <a:lnTo>
                      <a:pt x="671" y="110"/>
                    </a:lnTo>
                    <a:lnTo>
                      <a:pt x="664" y="94"/>
                    </a:lnTo>
                    <a:lnTo>
                      <a:pt x="655" y="75"/>
                    </a:lnTo>
                    <a:lnTo>
                      <a:pt x="645" y="56"/>
                    </a:lnTo>
                    <a:lnTo>
                      <a:pt x="634" y="37"/>
                    </a:lnTo>
                    <a:lnTo>
                      <a:pt x="624" y="21"/>
                    </a:lnTo>
                    <a:lnTo>
                      <a:pt x="613" y="10"/>
                    </a:lnTo>
                    <a:lnTo>
                      <a:pt x="602" y="2"/>
                    </a:lnTo>
                    <a:lnTo>
                      <a:pt x="589" y="0"/>
                    </a:lnTo>
                    <a:lnTo>
                      <a:pt x="578" y="2"/>
                    </a:lnTo>
                    <a:lnTo>
                      <a:pt x="567" y="6"/>
                    </a:lnTo>
                    <a:lnTo>
                      <a:pt x="557" y="13"/>
                    </a:lnTo>
                    <a:lnTo>
                      <a:pt x="549" y="22"/>
                    </a:lnTo>
                    <a:lnTo>
                      <a:pt x="541" y="30"/>
                    </a:lnTo>
                    <a:lnTo>
                      <a:pt x="536" y="40"/>
                    </a:lnTo>
                    <a:lnTo>
                      <a:pt x="532" y="48"/>
                    </a:lnTo>
                    <a:lnTo>
                      <a:pt x="530" y="54"/>
                    </a:lnTo>
                    <a:lnTo>
                      <a:pt x="528" y="58"/>
                    </a:lnTo>
                    <a:lnTo>
                      <a:pt x="520" y="61"/>
                    </a:lnTo>
                    <a:lnTo>
                      <a:pt x="496" y="67"/>
                    </a:lnTo>
                    <a:lnTo>
                      <a:pt x="463" y="74"/>
                    </a:lnTo>
                    <a:lnTo>
                      <a:pt x="421" y="82"/>
                    </a:lnTo>
                    <a:lnTo>
                      <a:pt x="373" y="90"/>
                    </a:lnTo>
                    <a:lnTo>
                      <a:pt x="324" y="96"/>
                    </a:lnTo>
                    <a:lnTo>
                      <a:pt x="276" y="102"/>
                    </a:lnTo>
                    <a:lnTo>
                      <a:pt x="232" y="107"/>
                    </a:lnTo>
                    <a:lnTo>
                      <a:pt x="196" y="110"/>
                    </a:lnTo>
                    <a:lnTo>
                      <a:pt x="170" y="110"/>
                    </a:lnTo>
                    <a:lnTo>
                      <a:pt x="165" y="112"/>
                    </a:lnTo>
                    <a:lnTo>
                      <a:pt x="152" y="114"/>
                    </a:lnTo>
                    <a:lnTo>
                      <a:pt x="135" y="117"/>
                    </a:lnTo>
                    <a:lnTo>
                      <a:pt x="114" y="120"/>
                    </a:lnTo>
                    <a:lnTo>
                      <a:pt x="91" y="123"/>
                    </a:lnTo>
                    <a:lnTo>
                      <a:pt x="71" y="126"/>
                    </a:lnTo>
                    <a:lnTo>
                      <a:pt x="53" y="128"/>
                    </a:lnTo>
                    <a:lnTo>
                      <a:pt x="42" y="128"/>
                    </a:lnTo>
                    <a:lnTo>
                      <a:pt x="40" y="126"/>
                    </a:lnTo>
                    <a:lnTo>
                      <a:pt x="50" y="122"/>
                    </a:lnTo>
                    <a:lnTo>
                      <a:pt x="42" y="126"/>
                    </a:lnTo>
                    <a:lnTo>
                      <a:pt x="35" y="134"/>
                    </a:lnTo>
                    <a:lnTo>
                      <a:pt x="32" y="146"/>
                    </a:lnTo>
                    <a:lnTo>
                      <a:pt x="31" y="157"/>
                    </a:lnTo>
                    <a:lnTo>
                      <a:pt x="29" y="168"/>
                    </a:lnTo>
                    <a:lnTo>
                      <a:pt x="31" y="178"/>
                    </a:lnTo>
                    <a:lnTo>
                      <a:pt x="31" y="187"/>
                    </a:lnTo>
                    <a:lnTo>
                      <a:pt x="32" y="195"/>
                    </a:lnTo>
                    <a:lnTo>
                      <a:pt x="32" y="200"/>
                    </a:lnTo>
                    <a:lnTo>
                      <a:pt x="34" y="2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81" name="Freeform 153"/>
              <p:cNvSpPr>
                <a:spLocks/>
              </p:cNvSpPr>
              <p:nvPr/>
            </p:nvSpPr>
            <p:spPr bwMode="auto">
              <a:xfrm>
                <a:off x="2997" y="1676"/>
                <a:ext cx="687" cy="370"/>
              </a:xfrm>
              <a:custGeom>
                <a:avLst/>
                <a:gdLst>
                  <a:gd name="T0" fmla="*/ 1 w 1373"/>
                  <a:gd name="T1" fmla="*/ 1 h 739"/>
                  <a:gd name="T2" fmla="*/ 1 w 1373"/>
                  <a:gd name="T3" fmla="*/ 1 h 739"/>
                  <a:gd name="T4" fmla="*/ 1 w 1373"/>
                  <a:gd name="T5" fmla="*/ 1 h 739"/>
                  <a:gd name="T6" fmla="*/ 1 w 1373"/>
                  <a:gd name="T7" fmla="*/ 1 h 739"/>
                  <a:gd name="T8" fmla="*/ 1 w 1373"/>
                  <a:gd name="T9" fmla="*/ 1 h 739"/>
                  <a:gd name="T10" fmla="*/ 1 w 1373"/>
                  <a:gd name="T11" fmla="*/ 1 h 739"/>
                  <a:gd name="T12" fmla="*/ 1 w 1373"/>
                  <a:gd name="T13" fmla="*/ 1 h 739"/>
                  <a:gd name="T14" fmla="*/ 1 w 1373"/>
                  <a:gd name="T15" fmla="*/ 1 h 739"/>
                  <a:gd name="T16" fmla="*/ 0 w 1373"/>
                  <a:gd name="T17" fmla="*/ 1 h 739"/>
                  <a:gd name="T18" fmla="*/ 0 w 1373"/>
                  <a:gd name="T19" fmla="*/ 1 h 739"/>
                  <a:gd name="T20" fmla="*/ 0 w 1373"/>
                  <a:gd name="T21" fmla="*/ 1 h 739"/>
                  <a:gd name="T22" fmla="*/ 0 w 1373"/>
                  <a:gd name="T23" fmla="*/ 1 h 739"/>
                  <a:gd name="T24" fmla="*/ 1 w 1373"/>
                  <a:gd name="T25" fmla="*/ 1 h 739"/>
                  <a:gd name="T26" fmla="*/ 1 w 1373"/>
                  <a:gd name="T27" fmla="*/ 1 h 739"/>
                  <a:gd name="T28" fmla="*/ 1 w 1373"/>
                  <a:gd name="T29" fmla="*/ 1 h 739"/>
                  <a:gd name="T30" fmla="*/ 1 w 1373"/>
                  <a:gd name="T31" fmla="*/ 1 h 739"/>
                  <a:gd name="T32" fmla="*/ 1 w 1373"/>
                  <a:gd name="T33" fmla="*/ 1 h 739"/>
                  <a:gd name="T34" fmla="*/ 1 w 1373"/>
                  <a:gd name="T35" fmla="*/ 1 h 739"/>
                  <a:gd name="T36" fmla="*/ 1 w 1373"/>
                  <a:gd name="T37" fmla="*/ 1 h 739"/>
                  <a:gd name="T38" fmla="*/ 1 w 1373"/>
                  <a:gd name="T39" fmla="*/ 1 h 739"/>
                  <a:gd name="T40" fmla="*/ 1 w 1373"/>
                  <a:gd name="T41" fmla="*/ 1 h 739"/>
                  <a:gd name="T42" fmla="*/ 1 w 1373"/>
                  <a:gd name="T43" fmla="*/ 1 h 739"/>
                  <a:gd name="T44" fmla="*/ 1 w 1373"/>
                  <a:gd name="T45" fmla="*/ 1 h 739"/>
                  <a:gd name="T46" fmla="*/ 1 w 1373"/>
                  <a:gd name="T47" fmla="*/ 1 h 739"/>
                  <a:gd name="T48" fmla="*/ 1 w 1373"/>
                  <a:gd name="T49" fmla="*/ 1 h 739"/>
                  <a:gd name="T50" fmla="*/ 1 w 1373"/>
                  <a:gd name="T51" fmla="*/ 1 h 739"/>
                  <a:gd name="T52" fmla="*/ 1 w 1373"/>
                  <a:gd name="T53" fmla="*/ 1 h 739"/>
                  <a:gd name="T54" fmla="*/ 1 w 1373"/>
                  <a:gd name="T55" fmla="*/ 1 h 739"/>
                  <a:gd name="T56" fmla="*/ 1 w 1373"/>
                  <a:gd name="T57" fmla="*/ 1 h 739"/>
                  <a:gd name="T58" fmla="*/ 1 w 1373"/>
                  <a:gd name="T59" fmla="*/ 1 h 739"/>
                  <a:gd name="T60" fmla="*/ 1 w 1373"/>
                  <a:gd name="T61" fmla="*/ 1 h 739"/>
                  <a:gd name="T62" fmla="*/ 1 w 1373"/>
                  <a:gd name="T63" fmla="*/ 1 h 739"/>
                  <a:gd name="T64" fmla="*/ 1 w 1373"/>
                  <a:gd name="T65" fmla="*/ 1 h 739"/>
                  <a:gd name="T66" fmla="*/ 1 w 1373"/>
                  <a:gd name="T67" fmla="*/ 1 h 739"/>
                  <a:gd name="T68" fmla="*/ 1 w 1373"/>
                  <a:gd name="T69" fmla="*/ 1 h 739"/>
                  <a:gd name="T70" fmla="*/ 1 w 1373"/>
                  <a:gd name="T71" fmla="*/ 1 h 739"/>
                  <a:gd name="T72" fmla="*/ 1 w 1373"/>
                  <a:gd name="T73" fmla="*/ 1 h 739"/>
                  <a:gd name="T74" fmla="*/ 1 w 1373"/>
                  <a:gd name="T75" fmla="*/ 1 h 739"/>
                  <a:gd name="T76" fmla="*/ 1 w 1373"/>
                  <a:gd name="T77" fmla="*/ 1 h 739"/>
                  <a:gd name="T78" fmla="*/ 1 w 1373"/>
                  <a:gd name="T79" fmla="*/ 1 h 739"/>
                  <a:gd name="T80" fmla="*/ 1 w 1373"/>
                  <a:gd name="T81" fmla="*/ 1 h 739"/>
                  <a:gd name="T82" fmla="*/ 1 w 1373"/>
                  <a:gd name="T83" fmla="*/ 1 h 739"/>
                  <a:gd name="T84" fmla="*/ 1 w 1373"/>
                  <a:gd name="T85" fmla="*/ 1 h 739"/>
                  <a:gd name="T86" fmla="*/ 1 w 1373"/>
                  <a:gd name="T87" fmla="*/ 1 h 739"/>
                  <a:gd name="T88" fmla="*/ 1 w 1373"/>
                  <a:gd name="T89" fmla="*/ 1 h 739"/>
                  <a:gd name="T90" fmla="*/ 1 w 1373"/>
                  <a:gd name="T91" fmla="*/ 1 h 739"/>
                  <a:gd name="T92" fmla="*/ 1 w 1373"/>
                  <a:gd name="T93" fmla="*/ 1 h 739"/>
                  <a:gd name="T94" fmla="*/ 1 w 1373"/>
                  <a:gd name="T95" fmla="*/ 1 h 739"/>
                  <a:gd name="T96" fmla="*/ 1 w 1373"/>
                  <a:gd name="T97" fmla="*/ 1 h 739"/>
                  <a:gd name="T98" fmla="*/ 1 w 1373"/>
                  <a:gd name="T99" fmla="*/ 1 h 739"/>
                  <a:gd name="T100" fmla="*/ 1 w 1373"/>
                  <a:gd name="T101" fmla="*/ 1 h 739"/>
                  <a:gd name="T102" fmla="*/ 1 w 1373"/>
                  <a:gd name="T103" fmla="*/ 1 h 739"/>
                  <a:gd name="T104" fmla="*/ 1 w 1373"/>
                  <a:gd name="T105" fmla="*/ 1 h 739"/>
                  <a:gd name="T106" fmla="*/ 1 w 1373"/>
                  <a:gd name="T107" fmla="*/ 1 h 739"/>
                  <a:gd name="T108" fmla="*/ 1 w 1373"/>
                  <a:gd name="T109" fmla="*/ 1 h 739"/>
                  <a:gd name="T110" fmla="*/ 1 w 1373"/>
                  <a:gd name="T111" fmla="*/ 1 h 739"/>
                  <a:gd name="T112" fmla="*/ 1 w 1373"/>
                  <a:gd name="T113" fmla="*/ 1 h 739"/>
                  <a:gd name="T114" fmla="*/ 1 w 1373"/>
                  <a:gd name="T115" fmla="*/ 1 h 739"/>
                  <a:gd name="T116" fmla="*/ 1 w 1373"/>
                  <a:gd name="T117" fmla="*/ 1 h 739"/>
                  <a:gd name="T118" fmla="*/ 1 w 1373"/>
                  <a:gd name="T119" fmla="*/ 1 h 739"/>
                  <a:gd name="T120" fmla="*/ 1 w 1373"/>
                  <a:gd name="T121" fmla="*/ 1 h 739"/>
                  <a:gd name="T122" fmla="*/ 1 w 1373"/>
                  <a:gd name="T123" fmla="*/ 1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3"/>
                  <a:gd name="T187" fmla="*/ 0 h 739"/>
                  <a:gd name="T188" fmla="*/ 1373 w 1373"/>
                  <a:gd name="T189" fmla="*/ 739 h 7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3" h="739">
                    <a:moveTo>
                      <a:pt x="34" y="200"/>
                    </a:moveTo>
                    <a:lnTo>
                      <a:pt x="34" y="195"/>
                    </a:lnTo>
                    <a:lnTo>
                      <a:pt x="34" y="200"/>
                    </a:lnTo>
                    <a:lnTo>
                      <a:pt x="34" y="210"/>
                    </a:lnTo>
                    <a:lnTo>
                      <a:pt x="34" y="221"/>
                    </a:lnTo>
                    <a:lnTo>
                      <a:pt x="34" y="234"/>
                    </a:lnTo>
                    <a:lnTo>
                      <a:pt x="34" y="245"/>
                    </a:lnTo>
                    <a:lnTo>
                      <a:pt x="34" y="256"/>
                    </a:lnTo>
                    <a:lnTo>
                      <a:pt x="34" y="262"/>
                    </a:lnTo>
                    <a:lnTo>
                      <a:pt x="34" y="266"/>
                    </a:lnTo>
                    <a:lnTo>
                      <a:pt x="32" y="270"/>
                    </a:lnTo>
                    <a:lnTo>
                      <a:pt x="29" y="275"/>
                    </a:lnTo>
                    <a:lnTo>
                      <a:pt x="27" y="283"/>
                    </a:lnTo>
                    <a:lnTo>
                      <a:pt x="24" y="291"/>
                    </a:lnTo>
                    <a:lnTo>
                      <a:pt x="19" y="302"/>
                    </a:lnTo>
                    <a:lnTo>
                      <a:pt x="16" y="315"/>
                    </a:lnTo>
                    <a:lnTo>
                      <a:pt x="13" y="330"/>
                    </a:lnTo>
                    <a:lnTo>
                      <a:pt x="10" y="346"/>
                    </a:lnTo>
                    <a:lnTo>
                      <a:pt x="7" y="363"/>
                    </a:lnTo>
                    <a:lnTo>
                      <a:pt x="3" y="381"/>
                    </a:lnTo>
                    <a:lnTo>
                      <a:pt x="2" y="400"/>
                    </a:lnTo>
                    <a:lnTo>
                      <a:pt x="2" y="419"/>
                    </a:lnTo>
                    <a:lnTo>
                      <a:pt x="0" y="438"/>
                    </a:lnTo>
                    <a:lnTo>
                      <a:pt x="0" y="456"/>
                    </a:lnTo>
                    <a:lnTo>
                      <a:pt x="0" y="472"/>
                    </a:lnTo>
                    <a:lnTo>
                      <a:pt x="0" y="488"/>
                    </a:lnTo>
                    <a:lnTo>
                      <a:pt x="0" y="502"/>
                    </a:lnTo>
                    <a:lnTo>
                      <a:pt x="0" y="514"/>
                    </a:lnTo>
                    <a:lnTo>
                      <a:pt x="0" y="523"/>
                    </a:lnTo>
                    <a:lnTo>
                      <a:pt x="0" y="531"/>
                    </a:lnTo>
                    <a:lnTo>
                      <a:pt x="0" y="542"/>
                    </a:lnTo>
                    <a:lnTo>
                      <a:pt x="2" y="555"/>
                    </a:lnTo>
                    <a:lnTo>
                      <a:pt x="3" y="571"/>
                    </a:lnTo>
                    <a:lnTo>
                      <a:pt x="8" y="587"/>
                    </a:lnTo>
                    <a:lnTo>
                      <a:pt x="13" y="605"/>
                    </a:lnTo>
                    <a:lnTo>
                      <a:pt x="21" y="621"/>
                    </a:lnTo>
                    <a:lnTo>
                      <a:pt x="29" y="638"/>
                    </a:lnTo>
                    <a:lnTo>
                      <a:pt x="40" y="656"/>
                    </a:lnTo>
                    <a:lnTo>
                      <a:pt x="53" y="672"/>
                    </a:lnTo>
                    <a:lnTo>
                      <a:pt x="66" y="680"/>
                    </a:lnTo>
                    <a:lnTo>
                      <a:pt x="83" y="690"/>
                    </a:lnTo>
                    <a:lnTo>
                      <a:pt x="109" y="699"/>
                    </a:lnTo>
                    <a:lnTo>
                      <a:pt x="138" y="709"/>
                    </a:lnTo>
                    <a:lnTo>
                      <a:pt x="173" y="717"/>
                    </a:lnTo>
                    <a:lnTo>
                      <a:pt x="210" y="723"/>
                    </a:lnTo>
                    <a:lnTo>
                      <a:pt x="250" y="728"/>
                    </a:lnTo>
                    <a:lnTo>
                      <a:pt x="292" y="730"/>
                    </a:lnTo>
                    <a:lnTo>
                      <a:pt x="333" y="726"/>
                    </a:lnTo>
                    <a:lnTo>
                      <a:pt x="375" y="720"/>
                    </a:lnTo>
                    <a:lnTo>
                      <a:pt x="437" y="709"/>
                    </a:lnTo>
                    <a:lnTo>
                      <a:pt x="501" y="704"/>
                    </a:lnTo>
                    <a:lnTo>
                      <a:pt x="565" y="704"/>
                    </a:lnTo>
                    <a:lnTo>
                      <a:pt x="629" y="707"/>
                    </a:lnTo>
                    <a:lnTo>
                      <a:pt x="692" y="712"/>
                    </a:lnTo>
                    <a:lnTo>
                      <a:pt x="749" y="718"/>
                    </a:lnTo>
                    <a:lnTo>
                      <a:pt x="804" y="726"/>
                    </a:lnTo>
                    <a:lnTo>
                      <a:pt x="850" y="733"/>
                    </a:lnTo>
                    <a:lnTo>
                      <a:pt x="892" y="738"/>
                    </a:lnTo>
                    <a:lnTo>
                      <a:pt x="924" y="739"/>
                    </a:lnTo>
                    <a:lnTo>
                      <a:pt x="967" y="739"/>
                    </a:lnTo>
                    <a:lnTo>
                      <a:pt x="1012" y="738"/>
                    </a:lnTo>
                    <a:lnTo>
                      <a:pt x="1060" y="731"/>
                    </a:lnTo>
                    <a:lnTo>
                      <a:pt x="1106" y="723"/>
                    </a:lnTo>
                    <a:lnTo>
                      <a:pt x="1153" y="714"/>
                    </a:lnTo>
                    <a:lnTo>
                      <a:pt x="1194" y="704"/>
                    </a:lnTo>
                    <a:lnTo>
                      <a:pt x="1233" y="691"/>
                    </a:lnTo>
                    <a:lnTo>
                      <a:pt x="1266" y="678"/>
                    </a:lnTo>
                    <a:lnTo>
                      <a:pt x="1292" y="666"/>
                    </a:lnTo>
                    <a:lnTo>
                      <a:pt x="1309" y="653"/>
                    </a:lnTo>
                    <a:lnTo>
                      <a:pt x="1321" y="640"/>
                    </a:lnTo>
                    <a:lnTo>
                      <a:pt x="1332" y="627"/>
                    </a:lnTo>
                    <a:lnTo>
                      <a:pt x="1343" y="614"/>
                    </a:lnTo>
                    <a:lnTo>
                      <a:pt x="1351" y="600"/>
                    </a:lnTo>
                    <a:lnTo>
                      <a:pt x="1357" y="587"/>
                    </a:lnTo>
                    <a:lnTo>
                      <a:pt x="1364" y="573"/>
                    </a:lnTo>
                    <a:lnTo>
                      <a:pt x="1369" y="560"/>
                    </a:lnTo>
                    <a:lnTo>
                      <a:pt x="1372" y="549"/>
                    </a:lnTo>
                    <a:lnTo>
                      <a:pt x="1373" y="538"/>
                    </a:lnTo>
                    <a:lnTo>
                      <a:pt x="1373" y="528"/>
                    </a:lnTo>
                    <a:lnTo>
                      <a:pt x="1372" y="520"/>
                    </a:lnTo>
                    <a:lnTo>
                      <a:pt x="1370" y="510"/>
                    </a:lnTo>
                    <a:lnTo>
                      <a:pt x="1369" y="501"/>
                    </a:lnTo>
                    <a:lnTo>
                      <a:pt x="1367" y="493"/>
                    </a:lnTo>
                    <a:lnTo>
                      <a:pt x="1364" y="485"/>
                    </a:lnTo>
                    <a:lnTo>
                      <a:pt x="1361" y="477"/>
                    </a:lnTo>
                    <a:lnTo>
                      <a:pt x="1356" y="469"/>
                    </a:lnTo>
                    <a:lnTo>
                      <a:pt x="1351" y="462"/>
                    </a:lnTo>
                    <a:lnTo>
                      <a:pt x="1346" y="456"/>
                    </a:lnTo>
                    <a:lnTo>
                      <a:pt x="1338" y="451"/>
                    </a:lnTo>
                    <a:lnTo>
                      <a:pt x="1327" y="445"/>
                    </a:lnTo>
                    <a:lnTo>
                      <a:pt x="1305" y="440"/>
                    </a:lnTo>
                    <a:lnTo>
                      <a:pt x="1276" y="434"/>
                    </a:lnTo>
                    <a:lnTo>
                      <a:pt x="1242" y="427"/>
                    </a:lnTo>
                    <a:lnTo>
                      <a:pt x="1207" y="419"/>
                    </a:lnTo>
                    <a:lnTo>
                      <a:pt x="1169" y="414"/>
                    </a:lnTo>
                    <a:lnTo>
                      <a:pt x="1133" y="408"/>
                    </a:lnTo>
                    <a:lnTo>
                      <a:pt x="1101" y="403"/>
                    </a:lnTo>
                    <a:lnTo>
                      <a:pt x="1076" y="398"/>
                    </a:lnTo>
                    <a:lnTo>
                      <a:pt x="1058" y="395"/>
                    </a:lnTo>
                    <a:lnTo>
                      <a:pt x="1041" y="390"/>
                    </a:lnTo>
                    <a:lnTo>
                      <a:pt x="1017" y="379"/>
                    </a:lnTo>
                    <a:lnTo>
                      <a:pt x="986" y="365"/>
                    </a:lnTo>
                    <a:lnTo>
                      <a:pt x="954" y="347"/>
                    </a:lnTo>
                    <a:lnTo>
                      <a:pt x="919" y="328"/>
                    </a:lnTo>
                    <a:lnTo>
                      <a:pt x="884" y="307"/>
                    </a:lnTo>
                    <a:lnTo>
                      <a:pt x="852" y="288"/>
                    </a:lnTo>
                    <a:lnTo>
                      <a:pt x="823" y="270"/>
                    </a:lnTo>
                    <a:lnTo>
                      <a:pt x="800" y="256"/>
                    </a:lnTo>
                    <a:lnTo>
                      <a:pt x="784" y="245"/>
                    </a:lnTo>
                    <a:lnTo>
                      <a:pt x="772" y="235"/>
                    </a:lnTo>
                    <a:lnTo>
                      <a:pt x="759" y="224"/>
                    </a:lnTo>
                    <a:lnTo>
                      <a:pt x="746" y="210"/>
                    </a:lnTo>
                    <a:lnTo>
                      <a:pt x="732" y="195"/>
                    </a:lnTo>
                    <a:lnTo>
                      <a:pt x="719" y="181"/>
                    </a:lnTo>
                    <a:lnTo>
                      <a:pt x="708" y="168"/>
                    </a:lnTo>
                    <a:lnTo>
                      <a:pt x="698" y="155"/>
                    </a:lnTo>
                    <a:lnTo>
                      <a:pt x="690" y="147"/>
                    </a:lnTo>
                    <a:lnTo>
                      <a:pt x="684" y="141"/>
                    </a:lnTo>
                    <a:lnTo>
                      <a:pt x="682" y="138"/>
                    </a:lnTo>
                    <a:lnTo>
                      <a:pt x="680" y="134"/>
                    </a:lnTo>
                    <a:lnTo>
                      <a:pt x="677" y="125"/>
                    </a:lnTo>
                    <a:lnTo>
                      <a:pt x="671" y="110"/>
                    </a:lnTo>
                    <a:lnTo>
                      <a:pt x="664" y="94"/>
                    </a:lnTo>
                    <a:lnTo>
                      <a:pt x="655" y="75"/>
                    </a:lnTo>
                    <a:lnTo>
                      <a:pt x="645" y="56"/>
                    </a:lnTo>
                    <a:lnTo>
                      <a:pt x="634" y="37"/>
                    </a:lnTo>
                    <a:lnTo>
                      <a:pt x="624" y="21"/>
                    </a:lnTo>
                    <a:lnTo>
                      <a:pt x="613" y="10"/>
                    </a:lnTo>
                    <a:lnTo>
                      <a:pt x="602" y="2"/>
                    </a:lnTo>
                    <a:lnTo>
                      <a:pt x="589" y="0"/>
                    </a:lnTo>
                    <a:lnTo>
                      <a:pt x="578" y="2"/>
                    </a:lnTo>
                    <a:lnTo>
                      <a:pt x="567" y="6"/>
                    </a:lnTo>
                    <a:lnTo>
                      <a:pt x="557" y="13"/>
                    </a:lnTo>
                    <a:lnTo>
                      <a:pt x="549" y="22"/>
                    </a:lnTo>
                    <a:lnTo>
                      <a:pt x="541" y="30"/>
                    </a:lnTo>
                    <a:lnTo>
                      <a:pt x="536" y="40"/>
                    </a:lnTo>
                    <a:lnTo>
                      <a:pt x="532" y="48"/>
                    </a:lnTo>
                    <a:lnTo>
                      <a:pt x="530" y="54"/>
                    </a:lnTo>
                    <a:lnTo>
                      <a:pt x="528" y="58"/>
                    </a:lnTo>
                    <a:lnTo>
                      <a:pt x="520" y="61"/>
                    </a:lnTo>
                    <a:lnTo>
                      <a:pt x="496" y="67"/>
                    </a:lnTo>
                    <a:lnTo>
                      <a:pt x="463" y="74"/>
                    </a:lnTo>
                    <a:lnTo>
                      <a:pt x="421" y="82"/>
                    </a:lnTo>
                    <a:lnTo>
                      <a:pt x="373" y="90"/>
                    </a:lnTo>
                    <a:lnTo>
                      <a:pt x="324" y="96"/>
                    </a:lnTo>
                    <a:lnTo>
                      <a:pt x="276" y="102"/>
                    </a:lnTo>
                    <a:lnTo>
                      <a:pt x="232" y="107"/>
                    </a:lnTo>
                    <a:lnTo>
                      <a:pt x="196" y="110"/>
                    </a:lnTo>
                    <a:lnTo>
                      <a:pt x="170" y="110"/>
                    </a:lnTo>
                    <a:lnTo>
                      <a:pt x="165" y="112"/>
                    </a:lnTo>
                    <a:lnTo>
                      <a:pt x="152" y="114"/>
                    </a:lnTo>
                    <a:lnTo>
                      <a:pt x="135" y="117"/>
                    </a:lnTo>
                    <a:lnTo>
                      <a:pt x="114" y="120"/>
                    </a:lnTo>
                    <a:lnTo>
                      <a:pt x="91" y="123"/>
                    </a:lnTo>
                    <a:lnTo>
                      <a:pt x="71" y="126"/>
                    </a:lnTo>
                    <a:lnTo>
                      <a:pt x="53" y="128"/>
                    </a:lnTo>
                    <a:lnTo>
                      <a:pt x="42" y="128"/>
                    </a:lnTo>
                    <a:lnTo>
                      <a:pt x="40" y="126"/>
                    </a:lnTo>
                    <a:lnTo>
                      <a:pt x="50" y="122"/>
                    </a:lnTo>
                    <a:lnTo>
                      <a:pt x="42" y="126"/>
                    </a:lnTo>
                    <a:lnTo>
                      <a:pt x="35" y="134"/>
                    </a:lnTo>
                    <a:lnTo>
                      <a:pt x="32" y="146"/>
                    </a:lnTo>
                    <a:lnTo>
                      <a:pt x="31" y="157"/>
                    </a:lnTo>
                    <a:lnTo>
                      <a:pt x="29" y="168"/>
                    </a:lnTo>
                    <a:lnTo>
                      <a:pt x="31" y="178"/>
                    </a:lnTo>
                    <a:lnTo>
                      <a:pt x="31" y="187"/>
                    </a:lnTo>
                    <a:lnTo>
                      <a:pt x="32" y="195"/>
                    </a:lnTo>
                    <a:lnTo>
                      <a:pt x="32" y="200"/>
                    </a:lnTo>
                    <a:lnTo>
                      <a:pt x="34" y="20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82" name="Freeform 154"/>
              <p:cNvSpPr>
                <a:spLocks/>
              </p:cNvSpPr>
              <p:nvPr/>
            </p:nvSpPr>
            <p:spPr bwMode="auto">
              <a:xfrm>
                <a:off x="1192" y="870"/>
                <a:ext cx="2505" cy="1748"/>
              </a:xfrm>
              <a:custGeom>
                <a:avLst/>
                <a:gdLst>
                  <a:gd name="T0" fmla="*/ 0 w 5011"/>
                  <a:gd name="T1" fmla="*/ 1 h 3496"/>
                  <a:gd name="T2" fmla="*/ 0 w 5011"/>
                  <a:gd name="T3" fmla="*/ 1 h 3496"/>
                  <a:gd name="T4" fmla="*/ 0 w 5011"/>
                  <a:gd name="T5" fmla="*/ 1 h 3496"/>
                  <a:gd name="T6" fmla="*/ 0 w 5011"/>
                  <a:gd name="T7" fmla="*/ 1 h 3496"/>
                  <a:gd name="T8" fmla="*/ 0 w 5011"/>
                  <a:gd name="T9" fmla="*/ 1 h 3496"/>
                  <a:gd name="T10" fmla="*/ 0 w 5011"/>
                  <a:gd name="T11" fmla="*/ 1 h 3496"/>
                  <a:gd name="T12" fmla="*/ 1 w 5011"/>
                  <a:gd name="T13" fmla="*/ 1 h 3496"/>
                  <a:gd name="T14" fmla="*/ 1 w 5011"/>
                  <a:gd name="T15" fmla="*/ 1 h 3496"/>
                  <a:gd name="T16" fmla="*/ 1 w 5011"/>
                  <a:gd name="T17" fmla="*/ 1 h 3496"/>
                  <a:gd name="T18" fmla="*/ 1 w 5011"/>
                  <a:gd name="T19" fmla="*/ 1 h 3496"/>
                  <a:gd name="T20" fmla="*/ 1 w 5011"/>
                  <a:gd name="T21" fmla="*/ 1 h 3496"/>
                  <a:gd name="T22" fmla="*/ 1 w 5011"/>
                  <a:gd name="T23" fmla="*/ 1 h 3496"/>
                  <a:gd name="T24" fmla="*/ 1 w 5011"/>
                  <a:gd name="T25" fmla="*/ 1 h 3496"/>
                  <a:gd name="T26" fmla="*/ 1 w 5011"/>
                  <a:gd name="T27" fmla="*/ 1 h 3496"/>
                  <a:gd name="T28" fmla="*/ 1 w 5011"/>
                  <a:gd name="T29" fmla="*/ 1 h 3496"/>
                  <a:gd name="T30" fmla="*/ 1 w 5011"/>
                  <a:gd name="T31" fmla="*/ 1 h 3496"/>
                  <a:gd name="T32" fmla="*/ 1 w 5011"/>
                  <a:gd name="T33" fmla="*/ 1 h 3496"/>
                  <a:gd name="T34" fmla="*/ 1 w 5011"/>
                  <a:gd name="T35" fmla="*/ 1 h 3496"/>
                  <a:gd name="T36" fmla="*/ 0 w 5011"/>
                  <a:gd name="T37" fmla="*/ 1 h 3496"/>
                  <a:gd name="T38" fmla="*/ 0 w 5011"/>
                  <a:gd name="T39" fmla="*/ 1 h 3496"/>
                  <a:gd name="T40" fmla="*/ 0 w 5011"/>
                  <a:gd name="T41" fmla="*/ 1 h 3496"/>
                  <a:gd name="T42" fmla="*/ 0 w 5011"/>
                  <a:gd name="T43" fmla="*/ 1 h 3496"/>
                  <a:gd name="T44" fmla="*/ 0 w 5011"/>
                  <a:gd name="T45" fmla="*/ 1 h 3496"/>
                  <a:gd name="T46" fmla="*/ 0 w 5011"/>
                  <a:gd name="T47" fmla="*/ 1 h 3496"/>
                  <a:gd name="T48" fmla="*/ 0 w 5011"/>
                  <a:gd name="T49" fmla="*/ 1 h 3496"/>
                  <a:gd name="T50" fmla="*/ 0 w 5011"/>
                  <a:gd name="T51" fmla="*/ 1 h 3496"/>
                  <a:gd name="T52" fmla="*/ 0 w 5011"/>
                  <a:gd name="T53" fmla="*/ 1 h 3496"/>
                  <a:gd name="T54" fmla="*/ 0 w 5011"/>
                  <a:gd name="T55" fmla="*/ 1 h 3496"/>
                  <a:gd name="T56" fmla="*/ 0 w 5011"/>
                  <a:gd name="T57" fmla="*/ 1 h 3496"/>
                  <a:gd name="T58" fmla="*/ 0 w 5011"/>
                  <a:gd name="T59" fmla="*/ 1 h 3496"/>
                  <a:gd name="T60" fmla="*/ 0 w 5011"/>
                  <a:gd name="T61" fmla="*/ 1 h 3496"/>
                  <a:gd name="T62" fmla="*/ 0 w 5011"/>
                  <a:gd name="T63" fmla="*/ 1 h 3496"/>
                  <a:gd name="T64" fmla="*/ 0 w 5011"/>
                  <a:gd name="T65" fmla="*/ 1 h 3496"/>
                  <a:gd name="T66" fmla="*/ 0 w 5011"/>
                  <a:gd name="T67" fmla="*/ 1 h 3496"/>
                  <a:gd name="T68" fmla="*/ 0 w 5011"/>
                  <a:gd name="T69" fmla="*/ 1 h 3496"/>
                  <a:gd name="T70" fmla="*/ 0 w 5011"/>
                  <a:gd name="T71" fmla="*/ 1 h 3496"/>
                  <a:gd name="T72" fmla="*/ 0 w 5011"/>
                  <a:gd name="T73" fmla="*/ 1 h 3496"/>
                  <a:gd name="T74" fmla="*/ 0 w 5011"/>
                  <a:gd name="T75" fmla="*/ 1 h 3496"/>
                  <a:gd name="T76" fmla="*/ 0 w 5011"/>
                  <a:gd name="T77" fmla="*/ 1 h 3496"/>
                  <a:gd name="T78" fmla="*/ 0 w 5011"/>
                  <a:gd name="T79" fmla="*/ 1 h 3496"/>
                  <a:gd name="T80" fmla="*/ 0 w 5011"/>
                  <a:gd name="T81" fmla="*/ 0 h 3496"/>
                  <a:gd name="T82" fmla="*/ 0 w 5011"/>
                  <a:gd name="T83" fmla="*/ 1 h 3496"/>
                  <a:gd name="T84" fmla="*/ 0 w 5011"/>
                  <a:gd name="T85" fmla="*/ 1 h 3496"/>
                  <a:gd name="T86" fmla="*/ 0 w 5011"/>
                  <a:gd name="T87" fmla="*/ 1 h 3496"/>
                  <a:gd name="T88" fmla="*/ 0 w 5011"/>
                  <a:gd name="T89" fmla="*/ 1 h 3496"/>
                  <a:gd name="T90" fmla="*/ 0 w 5011"/>
                  <a:gd name="T91" fmla="*/ 1 h 3496"/>
                  <a:gd name="T92" fmla="*/ 0 w 5011"/>
                  <a:gd name="T93" fmla="*/ 1 h 3496"/>
                  <a:gd name="T94" fmla="*/ 0 w 5011"/>
                  <a:gd name="T95" fmla="*/ 1 h 3496"/>
                  <a:gd name="T96" fmla="*/ 0 w 5011"/>
                  <a:gd name="T97" fmla="*/ 1 h 3496"/>
                  <a:gd name="T98" fmla="*/ 0 w 5011"/>
                  <a:gd name="T99" fmla="*/ 1 h 3496"/>
                  <a:gd name="T100" fmla="*/ 0 w 5011"/>
                  <a:gd name="T101" fmla="*/ 1 h 3496"/>
                  <a:gd name="T102" fmla="*/ 0 w 5011"/>
                  <a:gd name="T103" fmla="*/ 1 h 3496"/>
                  <a:gd name="T104" fmla="*/ 0 w 5011"/>
                  <a:gd name="T105" fmla="*/ 1 h 3496"/>
                  <a:gd name="T106" fmla="*/ 0 w 5011"/>
                  <a:gd name="T107" fmla="*/ 1 h 3496"/>
                  <a:gd name="T108" fmla="*/ 0 w 5011"/>
                  <a:gd name="T109" fmla="*/ 1 h 34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11"/>
                  <a:gd name="T166" fmla="*/ 0 h 3496"/>
                  <a:gd name="T167" fmla="*/ 5011 w 5011"/>
                  <a:gd name="T168" fmla="*/ 3496 h 34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11" h="3496">
                    <a:moveTo>
                      <a:pt x="2255" y="1832"/>
                    </a:moveTo>
                    <a:lnTo>
                      <a:pt x="2292" y="1847"/>
                    </a:lnTo>
                    <a:lnTo>
                      <a:pt x="2328" y="1861"/>
                    </a:lnTo>
                    <a:lnTo>
                      <a:pt x="2365" y="1879"/>
                    </a:lnTo>
                    <a:lnTo>
                      <a:pt x="2402" y="1896"/>
                    </a:lnTo>
                    <a:lnTo>
                      <a:pt x="2437" y="1912"/>
                    </a:lnTo>
                    <a:lnTo>
                      <a:pt x="2471" y="1928"/>
                    </a:lnTo>
                    <a:lnTo>
                      <a:pt x="2501" y="1943"/>
                    </a:lnTo>
                    <a:lnTo>
                      <a:pt x="2530" y="1952"/>
                    </a:lnTo>
                    <a:lnTo>
                      <a:pt x="2554" y="1960"/>
                    </a:lnTo>
                    <a:lnTo>
                      <a:pt x="2575" y="1962"/>
                    </a:lnTo>
                    <a:lnTo>
                      <a:pt x="2596" y="1965"/>
                    </a:lnTo>
                    <a:lnTo>
                      <a:pt x="2626" y="1970"/>
                    </a:lnTo>
                    <a:lnTo>
                      <a:pt x="2663" y="1978"/>
                    </a:lnTo>
                    <a:lnTo>
                      <a:pt x="2703" y="1989"/>
                    </a:lnTo>
                    <a:lnTo>
                      <a:pt x="2748" y="2000"/>
                    </a:lnTo>
                    <a:lnTo>
                      <a:pt x="2792" y="2013"/>
                    </a:lnTo>
                    <a:lnTo>
                      <a:pt x="2837" y="2026"/>
                    </a:lnTo>
                    <a:lnTo>
                      <a:pt x="2879" y="2040"/>
                    </a:lnTo>
                    <a:lnTo>
                      <a:pt x="2919" y="2051"/>
                    </a:lnTo>
                    <a:lnTo>
                      <a:pt x="2952" y="2063"/>
                    </a:lnTo>
                    <a:lnTo>
                      <a:pt x="3005" y="2080"/>
                    </a:lnTo>
                    <a:lnTo>
                      <a:pt x="3066" y="2107"/>
                    </a:lnTo>
                    <a:lnTo>
                      <a:pt x="3133" y="2138"/>
                    </a:lnTo>
                    <a:lnTo>
                      <a:pt x="3204" y="2173"/>
                    </a:lnTo>
                    <a:lnTo>
                      <a:pt x="3274" y="2210"/>
                    </a:lnTo>
                    <a:lnTo>
                      <a:pt x="3343" y="2248"/>
                    </a:lnTo>
                    <a:lnTo>
                      <a:pt x="3407" y="2287"/>
                    </a:lnTo>
                    <a:lnTo>
                      <a:pt x="3465" y="2322"/>
                    </a:lnTo>
                    <a:lnTo>
                      <a:pt x="3514" y="2354"/>
                    </a:lnTo>
                    <a:lnTo>
                      <a:pt x="3551" y="2381"/>
                    </a:lnTo>
                    <a:lnTo>
                      <a:pt x="3588" y="2403"/>
                    </a:lnTo>
                    <a:lnTo>
                      <a:pt x="3637" y="2423"/>
                    </a:lnTo>
                    <a:lnTo>
                      <a:pt x="3698" y="2439"/>
                    </a:lnTo>
                    <a:lnTo>
                      <a:pt x="3764" y="2455"/>
                    </a:lnTo>
                    <a:lnTo>
                      <a:pt x="3834" y="2467"/>
                    </a:lnTo>
                    <a:lnTo>
                      <a:pt x="3905" y="2482"/>
                    </a:lnTo>
                    <a:lnTo>
                      <a:pt x="3970" y="2495"/>
                    </a:lnTo>
                    <a:lnTo>
                      <a:pt x="4031" y="2509"/>
                    </a:lnTo>
                    <a:lnTo>
                      <a:pt x="4081" y="2523"/>
                    </a:lnTo>
                    <a:lnTo>
                      <a:pt x="4118" y="2541"/>
                    </a:lnTo>
                    <a:lnTo>
                      <a:pt x="4153" y="2559"/>
                    </a:lnTo>
                    <a:lnTo>
                      <a:pt x="4196" y="2579"/>
                    </a:lnTo>
                    <a:lnTo>
                      <a:pt x="4244" y="2600"/>
                    </a:lnTo>
                    <a:lnTo>
                      <a:pt x="4295" y="2623"/>
                    </a:lnTo>
                    <a:lnTo>
                      <a:pt x="4348" y="2642"/>
                    </a:lnTo>
                    <a:lnTo>
                      <a:pt x="4396" y="2661"/>
                    </a:lnTo>
                    <a:lnTo>
                      <a:pt x="4441" y="2677"/>
                    </a:lnTo>
                    <a:lnTo>
                      <a:pt x="4478" y="2688"/>
                    </a:lnTo>
                    <a:lnTo>
                      <a:pt x="4503" y="2696"/>
                    </a:lnTo>
                    <a:lnTo>
                      <a:pt x="4516" y="2699"/>
                    </a:lnTo>
                    <a:lnTo>
                      <a:pt x="4534" y="2701"/>
                    </a:lnTo>
                    <a:lnTo>
                      <a:pt x="4572" y="2707"/>
                    </a:lnTo>
                    <a:lnTo>
                      <a:pt x="4628" y="2715"/>
                    </a:lnTo>
                    <a:lnTo>
                      <a:pt x="4695" y="2727"/>
                    </a:lnTo>
                    <a:lnTo>
                      <a:pt x="4767" y="2736"/>
                    </a:lnTo>
                    <a:lnTo>
                      <a:pt x="4839" y="2747"/>
                    </a:lnTo>
                    <a:lnTo>
                      <a:pt x="4905" y="2759"/>
                    </a:lnTo>
                    <a:lnTo>
                      <a:pt x="4959" y="2767"/>
                    </a:lnTo>
                    <a:lnTo>
                      <a:pt x="4996" y="2771"/>
                    </a:lnTo>
                    <a:lnTo>
                      <a:pt x="5011" y="2775"/>
                    </a:lnTo>
                    <a:lnTo>
                      <a:pt x="5007" y="2775"/>
                    </a:lnTo>
                    <a:lnTo>
                      <a:pt x="4998" y="2775"/>
                    </a:lnTo>
                    <a:lnTo>
                      <a:pt x="4985" y="2776"/>
                    </a:lnTo>
                    <a:lnTo>
                      <a:pt x="4967" y="2779"/>
                    </a:lnTo>
                    <a:lnTo>
                      <a:pt x="4947" y="2786"/>
                    </a:lnTo>
                    <a:lnTo>
                      <a:pt x="4924" y="2794"/>
                    </a:lnTo>
                    <a:lnTo>
                      <a:pt x="4899" y="2808"/>
                    </a:lnTo>
                    <a:lnTo>
                      <a:pt x="4873" y="2826"/>
                    </a:lnTo>
                    <a:lnTo>
                      <a:pt x="4847" y="2850"/>
                    </a:lnTo>
                    <a:lnTo>
                      <a:pt x="4822" y="2879"/>
                    </a:lnTo>
                    <a:lnTo>
                      <a:pt x="4814" y="2890"/>
                    </a:lnTo>
                    <a:lnTo>
                      <a:pt x="4804" y="2904"/>
                    </a:lnTo>
                    <a:lnTo>
                      <a:pt x="4793" y="2920"/>
                    </a:lnTo>
                    <a:lnTo>
                      <a:pt x="4782" y="2938"/>
                    </a:lnTo>
                    <a:lnTo>
                      <a:pt x="4771" y="2955"/>
                    </a:lnTo>
                    <a:lnTo>
                      <a:pt x="4761" y="2975"/>
                    </a:lnTo>
                    <a:lnTo>
                      <a:pt x="4750" y="2994"/>
                    </a:lnTo>
                    <a:lnTo>
                      <a:pt x="4742" y="3011"/>
                    </a:lnTo>
                    <a:lnTo>
                      <a:pt x="4734" y="3027"/>
                    </a:lnTo>
                    <a:lnTo>
                      <a:pt x="4729" y="3042"/>
                    </a:lnTo>
                    <a:lnTo>
                      <a:pt x="4724" y="3061"/>
                    </a:lnTo>
                    <a:lnTo>
                      <a:pt x="4723" y="3080"/>
                    </a:lnTo>
                    <a:lnTo>
                      <a:pt x="4724" y="3101"/>
                    </a:lnTo>
                    <a:lnTo>
                      <a:pt x="4727" y="3120"/>
                    </a:lnTo>
                    <a:lnTo>
                      <a:pt x="4732" y="3139"/>
                    </a:lnTo>
                    <a:lnTo>
                      <a:pt x="4739" y="3160"/>
                    </a:lnTo>
                    <a:lnTo>
                      <a:pt x="4745" y="3181"/>
                    </a:lnTo>
                    <a:lnTo>
                      <a:pt x="4755" y="3200"/>
                    </a:lnTo>
                    <a:lnTo>
                      <a:pt x="4763" y="3221"/>
                    </a:lnTo>
                    <a:lnTo>
                      <a:pt x="4771" y="3242"/>
                    </a:lnTo>
                    <a:lnTo>
                      <a:pt x="4772" y="3251"/>
                    </a:lnTo>
                    <a:lnTo>
                      <a:pt x="4772" y="3263"/>
                    </a:lnTo>
                    <a:lnTo>
                      <a:pt x="4769" y="3277"/>
                    </a:lnTo>
                    <a:lnTo>
                      <a:pt x="4766" y="3293"/>
                    </a:lnTo>
                    <a:lnTo>
                      <a:pt x="4761" y="3311"/>
                    </a:lnTo>
                    <a:lnTo>
                      <a:pt x="4756" y="3327"/>
                    </a:lnTo>
                    <a:lnTo>
                      <a:pt x="4753" y="3343"/>
                    </a:lnTo>
                    <a:lnTo>
                      <a:pt x="4750" y="3357"/>
                    </a:lnTo>
                    <a:lnTo>
                      <a:pt x="4748" y="3367"/>
                    </a:lnTo>
                    <a:lnTo>
                      <a:pt x="4748" y="3375"/>
                    </a:lnTo>
                    <a:lnTo>
                      <a:pt x="4753" y="3392"/>
                    </a:lnTo>
                    <a:lnTo>
                      <a:pt x="4761" y="3408"/>
                    </a:lnTo>
                    <a:lnTo>
                      <a:pt x="4767" y="3421"/>
                    </a:lnTo>
                    <a:lnTo>
                      <a:pt x="4775" y="3432"/>
                    </a:lnTo>
                    <a:lnTo>
                      <a:pt x="4783" y="3442"/>
                    </a:lnTo>
                    <a:lnTo>
                      <a:pt x="4791" y="3451"/>
                    </a:lnTo>
                    <a:lnTo>
                      <a:pt x="4799" y="3461"/>
                    </a:lnTo>
                    <a:lnTo>
                      <a:pt x="4806" y="3471"/>
                    </a:lnTo>
                    <a:lnTo>
                      <a:pt x="4811" y="3482"/>
                    </a:lnTo>
                    <a:lnTo>
                      <a:pt x="4815" y="3496"/>
                    </a:lnTo>
                    <a:lnTo>
                      <a:pt x="4782" y="3491"/>
                    </a:lnTo>
                    <a:lnTo>
                      <a:pt x="4687" y="3479"/>
                    </a:lnTo>
                    <a:lnTo>
                      <a:pt x="4545" y="3458"/>
                    </a:lnTo>
                    <a:lnTo>
                      <a:pt x="4370" y="3434"/>
                    </a:lnTo>
                    <a:lnTo>
                      <a:pt x="4174" y="3407"/>
                    </a:lnTo>
                    <a:lnTo>
                      <a:pt x="3967" y="3376"/>
                    </a:lnTo>
                    <a:lnTo>
                      <a:pt x="3767" y="3349"/>
                    </a:lnTo>
                    <a:lnTo>
                      <a:pt x="3583" y="3323"/>
                    </a:lnTo>
                    <a:lnTo>
                      <a:pt x="3431" y="3301"/>
                    </a:lnTo>
                    <a:lnTo>
                      <a:pt x="3321" y="3285"/>
                    </a:lnTo>
                    <a:lnTo>
                      <a:pt x="3237" y="3269"/>
                    </a:lnTo>
                    <a:lnTo>
                      <a:pt x="3157" y="3247"/>
                    </a:lnTo>
                    <a:lnTo>
                      <a:pt x="3081" y="3218"/>
                    </a:lnTo>
                    <a:lnTo>
                      <a:pt x="3010" y="3186"/>
                    </a:lnTo>
                    <a:lnTo>
                      <a:pt x="2944" y="3154"/>
                    </a:lnTo>
                    <a:lnTo>
                      <a:pt x="2888" y="3123"/>
                    </a:lnTo>
                    <a:lnTo>
                      <a:pt x="2842" y="3096"/>
                    </a:lnTo>
                    <a:lnTo>
                      <a:pt x="2808" y="3074"/>
                    </a:lnTo>
                    <a:lnTo>
                      <a:pt x="2786" y="3059"/>
                    </a:lnTo>
                    <a:lnTo>
                      <a:pt x="2778" y="3053"/>
                    </a:lnTo>
                    <a:lnTo>
                      <a:pt x="2767" y="3056"/>
                    </a:lnTo>
                    <a:lnTo>
                      <a:pt x="2732" y="3066"/>
                    </a:lnTo>
                    <a:lnTo>
                      <a:pt x="2680" y="3080"/>
                    </a:lnTo>
                    <a:lnTo>
                      <a:pt x="2615" y="3096"/>
                    </a:lnTo>
                    <a:lnTo>
                      <a:pt x="2540" y="3112"/>
                    </a:lnTo>
                    <a:lnTo>
                      <a:pt x="2458" y="3128"/>
                    </a:lnTo>
                    <a:lnTo>
                      <a:pt x="2376" y="3143"/>
                    </a:lnTo>
                    <a:lnTo>
                      <a:pt x="2295" y="3151"/>
                    </a:lnTo>
                    <a:lnTo>
                      <a:pt x="2220" y="3154"/>
                    </a:lnTo>
                    <a:lnTo>
                      <a:pt x="2155" y="3149"/>
                    </a:lnTo>
                    <a:lnTo>
                      <a:pt x="2002" y="3123"/>
                    </a:lnTo>
                    <a:lnTo>
                      <a:pt x="1847" y="3098"/>
                    </a:lnTo>
                    <a:lnTo>
                      <a:pt x="1693" y="3071"/>
                    </a:lnTo>
                    <a:lnTo>
                      <a:pt x="1543" y="3045"/>
                    </a:lnTo>
                    <a:lnTo>
                      <a:pt x="1402" y="3019"/>
                    </a:lnTo>
                    <a:lnTo>
                      <a:pt x="1272" y="2995"/>
                    </a:lnTo>
                    <a:lnTo>
                      <a:pt x="1160" y="2975"/>
                    </a:lnTo>
                    <a:lnTo>
                      <a:pt x="1067" y="2955"/>
                    </a:lnTo>
                    <a:lnTo>
                      <a:pt x="998" y="2939"/>
                    </a:lnTo>
                    <a:lnTo>
                      <a:pt x="958" y="2927"/>
                    </a:lnTo>
                    <a:lnTo>
                      <a:pt x="928" y="2917"/>
                    </a:lnTo>
                    <a:lnTo>
                      <a:pt x="906" y="2915"/>
                    </a:lnTo>
                    <a:lnTo>
                      <a:pt x="888" y="2919"/>
                    </a:lnTo>
                    <a:lnTo>
                      <a:pt x="874" y="2925"/>
                    </a:lnTo>
                    <a:lnTo>
                      <a:pt x="862" y="2936"/>
                    </a:lnTo>
                    <a:lnTo>
                      <a:pt x="853" y="2947"/>
                    </a:lnTo>
                    <a:lnTo>
                      <a:pt x="845" y="2960"/>
                    </a:lnTo>
                    <a:lnTo>
                      <a:pt x="837" y="2973"/>
                    </a:lnTo>
                    <a:lnTo>
                      <a:pt x="827" y="2983"/>
                    </a:lnTo>
                    <a:lnTo>
                      <a:pt x="814" y="2989"/>
                    </a:lnTo>
                    <a:lnTo>
                      <a:pt x="798" y="2994"/>
                    </a:lnTo>
                    <a:lnTo>
                      <a:pt x="770" y="3002"/>
                    </a:lnTo>
                    <a:lnTo>
                      <a:pt x="726" y="3008"/>
                    </a:lnTo>
                    <a:lnTo>
                      <a:pt x="672" y="3011"/>
                    </a:lnTo>
                    <a:lnTo>
                      <a:pt x="606" y="3005"/>
                    </a:lnTo>
                    <a:lnTo>
                      <a:pt x="531" y="2986"/>
                    </a:lnTo>
                    <a:lnTo>
                      <a:pt x="446" y="2951"/>
                    </a:lnTo>
                    <a:lnTo>
                      <a:pt x="353" y="2895"/>
                    </a:lnTo>
                    <a:lnTo>
                      <a:pt x="253" y="2815"/>
                    </a:lnTo>
                    <a:lnTo>
                      <a:pt x="147" y="2707"/>
                    </a:lnTo>
                    <a:lnTo>
                      <a:pt x="139" y="2701"/>
                    </a:lnTo>
                    <a:lnTo>
                      <a:pt x="128" y="2695"/>
                    </a:lnTo>
                    <a:lnTo>
                      <a:pt x="113" y="2688"/>
                    </a:lnTo>
                    <a:lnTo>
                      <a:pt x="99" y="2682"/>
                    </a:lnTo>
                    <a:lnTo>
                      <a:pt x="83" y="2675"/>
                    </a:lnTo>
                    <a:lnTo>
                      <a:pt x="65" y="2669"/>
                    </a:lnTo>
                    <a:lnTo>
                      <a:pt x="51" y="2663"/>
                    </a:lnTo>
                    <a:lnTo>
                      <a:pt x="37" y="2653"/>
                    </a:lnTo>
                    <a:lnTo>
                      <a:pt x="25" y="2643"/>
                    </a:lnTo>
                    <a:lnTo>
                      <a:pt x="17" y="2634"/>
                    </a:lnTo>
                    <a:lnTo>
                      <a:pt x="14" y="2621"/>
                    </a:lnTo>
                    <a:lnTo>
                      <a:pt x="9" y="2589"/>
                    </a:lnTo>
                    <a:lnTo>
                      <a:pt x="3" y="2536"/>
                    </a:lnTo>
                    <a:lnTo>
                      <a:pt x="0" y="2467"/>
                    </a:lnTo>
                    <a:lnTo>
                      <a:pt x="0" y="2383"/>
                    </a:lnTo>
                    <a:lnTo>
                      <a:pt x="9" y="2285"/>
                    </a:lnTo>
                    <a:lnTo>
                      <a:pt x="29" y="2178"/>
                    </a:lnTo>
                    <a:lnTo>
                      <a:pt x="59" y="2061"/>
                    </a:lnTo>
                    <a:lnTo>
                      <a:pt x="107" y="1938"/>
                    </a:lnTo>
                    <a:lnTo>
                      <a:pt x="171" y="1811"/>
                    </a:lnTo>
                    <a:lnTo>
                      <a:pt x="181" y="1800"/>
                    </a:lnTo>
                    <a:lnTo>
                      <a:pt x="205" y="1770"/>
                    </a:lnTo>
                    <a:lnTo>
                      <a:pt x="246" y="1725"/>
                    </a:lnTo>
                    <a:lnTo>
                      <a:pt x="299" y="1671"/>
                    </a:lnTo>
                    <a:lnTo>
                      <a:pt x="363" y="1608"/>
                    </a:lnTo>
                    <a:lnTo>
                      <a:pt x="435" y="1546"/>
                    </a:lnTo>
                    <a:lnTo>
                      <a:pt x="515" y="1485"/>
                    </a:lnTo>
                    <a:lnTo>
                      <a:pt x="601" y="1431"/>
                    </a:lnTo>
                    <a:lnTo>
                      <a:pt x="690" y="1387"/>
                    </a:lnTo>
                    <a:lnTo>
                      <a:pt x="781" y="1360"/>
                    </a:lnTo>
                    <a:lnTo>
                      <a:pt x="805" y="1355"/>
                    </a:lnTo>
                    <a:lnTo>
                      <a:pt x="827" y="1352"/>
                    </a:lnTo>
                    <a:lnTo>
                      <a:pt x="846" y="1351"/>
                    </a:lnTo>
                    <a:lnTo>
                      <a:pt x="862" y="1351"/>
                    </a:lnTo>
                    <a:lnTo>
                      <a:pt x="877" y="1351"/>
                    </a:lnTo>
                    <a:lnTo>
                      <a:pt x="890" y="1352"/>
                    </a:lnTo>
                    <a:lnTo>
                      <a:pt x="898" y="1352"/>
                    </a:lnTo>
                    <a:lnTo>
                      <a:pt x="906" y="1354"/>
                    </a:lnTo>
                    <a:lnTo>
                      <a:pt x="909" y="1354"/>
                    </a:lnTo>
                    <a:lnTo>
                      <a:pt x="910" y="1355"/>
                    </a:lnTo>
                    <a:lnTo>
                      <a:pt x="917" y="1355"/>
                    </a:lnTo>
                    <a:lnTo>
                      <a:pt x="936" y="1359"/>
                    </a:lnTo>
                    <a:lnTo>
                      <a:pt x="965" y="1363"/>
                    </a:lnTo>
                    <a:lnTo>
                      <a:pt x="1002" y="1368"/>
                    </a:lnTo>
                    <a:lnTo>
                      <a:pt x="1042" y="1373"/>
                    </a:lnTo>
                    <a:lnTo>
                      <a:pt x="1082" y="1379"/>
                    </a:lnTo>
                    <a:lnTo>
                      <a:pt x="1123" y="1386"/>
                    </a:lnTo>
                    <a:lnTo>
                      <a:pt x="1158" y="1391"/>
                    </a:lnTo>
                    <a:lnTo>
                      <a:pt x="1189" y="1395"/>
                    </a:lnTo>
                    <a:lnTo>
                      <a:pt x="1210" y="1400"/>
                    </a:lnTo>
                    <a:lnTo>
                      <a:pt x="1224" y="1399"/>
                    </a:lnTo>
                    <a:lnTo>
                      <a:pt x="1240" y="1387"/>
                    </a:lnTo>
                    <a:lnTo>
                      <a:pt x="1256" y="1371"/>
                    </a:lnTo>
                    <a:lnTo>
                      <a:pt x="1274" y="1351"/>
                    </a:lnTo>
                    <a:lnTo>
                      <a:pt x="1290" y="1328"/>
                    </a:lnTo>
                    <a:lnTo>
                      <a:pt x="1306" y="1304"/>
                    </a:lnTo>
                    <a:lnTo>
                      <a:pt x="1322" y="1282"/>
                    </a:lnTo>
                    <a:lnTo>
                      <a:pt x="1336" y="1264"/>
                    </a:lnTo>
                    <a:lnTo>
                      <a:pt x="1350" y="1251"/>
                    </a:lnTo>
                    <a:lnTo>
                      <a:pt x="1363" y="1245"/>
                    </a:lnTo>
                    <a:lnTo>
                      <a:pt x="1384" y="1239"/>
                    </a:lnTo>
                    <a:lnTo>
                      <a:pt x="1406" y="1224"/>
                    </a:lnTo>
                    <a:lnTo>
                      <a:pt x="1429" y="1203"/>
                    </a:lnTo>
                    <a:lnTo>
                      <a:pt x="1453" y="1178"/>
                    </a:lnTo>
                    <a:lnTo>
                      <a:pt x="1475" y="1151"/>
                    </a:lnTo>
                    <a:lnTo>
                      <a:pt x="1495" y="1125"/>
                    </a:lnTo>
                    <a:lnTo>
                      <a:pt x="1512" y="1099"/>
                    </a:lnTo>
                    <a:lnTo>
                      <a:pt x="1527" y="1080"/>
                    </a:lnTo>
                    <a:lnTo>
                      <a:pt x="1535" y="1066"/>
                    </a:lnTo>
                    <a:lnTo>
                      <a:pt x="1538" y="1061"/>
                    </a:lnTo>
                    <a:lnTo>
                      <a:pt x="1560" y="1039"/>
                    </a:lnTo>
                    <a:lnTo>
                      <a:pt x="1621" y="975"/>
                    </a:lnTo>
                    <a:lnTo>
                      <a:pt x="1712" y="880"/>
                    </a:lnTo>
                    <a:lnTo>
                      <a:pt x="1826" y="765"/>
                    </a:lnTo>
                    <a:lnTo>
                      <a:pt x="1951" y="637"/>
                    </a:lnTo>
                    <a:lnTo>
                      <a:pt x="2082" y="504"/>
                    </a:lnTo>
                    <a:lnTo>
                      <a:pt x="2207" y="379"/>
                    </a:lnTo>
                    <a:lnTo>
                      <a:pt x="2320" y="269"/>
                    </a:lnTo>
                    <a:lnTo>
                      <a:pt x="2413" y="183"/>
                    </a:lnTo>
                    <a:lnTo>
                      <a:pt x="2474" y="130"/>
                    </a:lnTo>
                    <a:lnTo>
                      <a:pt x="2500" y="112"/>
                    </a:lnTo>
                    <a:lnTo>
                      <a:pt x="2527" y="93"/>
                    </a:lnTo>
                    <a:lnTo>
                      <a:pt x="2554" y="75"/>
                    </a:lnTo>
                    <a:lnTo>
                      <a:pt x="2584" y="58"/>
                    </a:lnTo>
                    <a:lnTo>
                      <a:pt x="2615" y="42"/>
                    </a:lnTo>
                    <a:lnTo>
                      <a:pt x="2647" y="27"/>
                    </a:lnTo>
                    <a:lnTo>
                      <a:pt x="2680" y="16"/>
                    </a:lnTo>
                    <a:lnTo>
                      <a:pt x="2714" y="7"/>
                    </a:lnTo>
                    <a:lnTo>
                      <a:pt x="2749" y="2"/>
                    </a:lnTo>
                    <a:lnTo>
                      <a:pt x="2783" y="0"/>
                    </a:lnTo>
                    <a:lnTo>
                      <a:pt x="2820" y="7"/>
                    </a:lnTo>
                    <a:lnTo>
                      <a:pt x="2861" y="21"/>
                    </a:lnTo>
                    <a:lnTo>
                      <a:pt x="2908" y="43"/>
                    </a:lnTo>
                    <a:lnTo>
                      <a:pt x="2954" y="71"/>
                    </a:lnTo>
                    <a:lnTo>
                      <a:pt x="3001" y="101"/>
                    </a:lnTo>
                    <a:lnTo>
                      <a:pt x="3045" y="135"/>
                    </a:lnTo>
                    <a:lnTo>
                      <a:pt x="3085" y="167"/>
                    </a:lnTo>
                    <a:lnTo>
                      <a:pt x="3119" y="195"/>
                    </a:lnTo>
                    <a:lnTo>
                      <a:pt x="3146" y="221"/>
                    </a:lnTo>
                    <a:lnTo>
                      <a:pt x="3162" y="239"/>
                    </a:lnTo>
                    <a:lnTo>
                      <a:pt x="3181" y="267"/>
                    </a:lnTo>
                    <a:lnTo>
                      <a:pt x="3213" y="319"/>
                    </a:lnTo>
                    <a:lnTo>
                      <a:pt x="3258" y="387"/>
                    </a:lnTo>
                    <a:lnTo>
                      <a:pt x="3311" y="469"/>
                    </a:lnTo>
                    <a:lnTo>
                      <a:pt x="3369" y="557"/>
                    </a:lnTo>
                    <a:lnTo>
                      <a:pt x="3426" y="645"/>
                    </a:lnTo>
                    <a:lnTo>
                      <a:pt x="3481" y="728"/>
                    </a:lnTo>
                    <a:lnTo>
                      <a:pt x="3532" y="802"/>
                    </a:lnTo>
                    <a:lnTo>
                      <a:pt x="3572" y="861"/>
                    </a:lnTo>
                    <a:lnTo>
                      <a:pt x="3601" y="896"/>
                    </a:lnTo>
                    <a:lnTo>
                      <a:pt x="3628" y="930"/>
                    </a:lnTo>
                    <a:lnTo>
                      <a:pt x="3665" y="976"/>
                    </a:lnTo>
                    <a:lnTo>
                      <a:pt x="3708" y="1035"/>
                    </a:lnTo>
                    <a:lnTo>
                      <a:pt x="3757" y="1099"/>
                    </a:lnTo>
                    <a:lnTo>
                      <a:pt x="3807" y="1167"/>
                    </a:lnTo>
                    <a:lnTo>
                      <a:pt x="3857" y="1232"/>
                    </a:lnTo>
                    <a:lnTo>
                      <a:pt x="3902" y="1293"/>
                    </a:lnTo>
                    <a:lnTo>
                      <a:pt x="3940" y="1344"/>
                    </a:lnTo>
                    <a:lnTo>
                      <a:pt x="3967" y="1381"/>
                    </a:lnTo>
                    <a:lnTo>
                      <a:pt x="3983" y="1400"/>
                    </a:lnTo>
                    <a:lnTo>
                      <a:pt x="3990" y="1411"/>
                    </a:lnTo>
                    <a:lnTo>
                      <a:pt x="3988" y="1426"/>
                    </a:lnTo>
                    <a:lnTo>
                      <a:pt x="3980" y="1445"/>
                    </a:lnTo>
                    <a:lnTo>
                      <a:pt x="3967" y="1467"/>
                    </a:lnTo>
                    <a:lnTo>
                      <a:pt x="3950" y="1491"/>
                    </a:lnTo>
                    <a:lnTo>
                      <a:pt x="3927" y="1519"/>
                    </a:lnTo>
                    <a:lnTo>
                      <a:pt x="3902" y="1549"/>
                    </a:lnTo>
                    <a:lnTo>
                      <a:pt x="3873" y="1579"/>
                    </a:lnTo>
                    <a:lnTo>
                      <a:pt x="3842" y="1611"/>
                    </a:lnTo>
                    <a:lnTo>
                      <a:pt x="3809" y="1643"/>
                    </a:lnTo>
                    <a:lnTo>
                      <a:pt x="3778" y="1675"/>
                    </a:lnTo>
                    <a:lnTo>
                      <a:pt x="3751" y="1706"/>
                    </a:lnTo>
                    <a:lnTo>
                      <a:pt x="3724" y="1733"/>
                    </a:lnTo>
                    <a:lnTo>
                      <a:pt x="3700" y="1759"/>
                    </a:lnTo>
                    <a:lnTo>
                      <a:pt x="3674" y="1779"/>
                    </a:lnTo>
                    <a:lnTo>
                      <a:pt x="3647" y="1797"/>
                    </a:lnTo>
                    <a:lnTo>
                      <a:pt x="3617" y="1808"/>
                    </a:lnTo>
                    <a:lnTo>
                      <a:pt x="3583" y="1816"/>
                    </a:lnTo>
                    <a:lnTo>
                      <a:pt x="3545" y="1818"/>
                    </a:lnTo>
                    <a:lnTo>
                      <a:pt x="3500" y="1813"/>
                    </a:lnTo>
                    <a:lnTo>
                      <a:pt x="3442" y="1789"/>
                    </a:lnTo>
                    <a:lnTo>
                      <a:pt x="3385" y="1743"/>
                    </a:lnTo>
                    <a:lnTo>
                      <a:pt x="3329" y="1677"/>
                    </a:lnTo>
                    <a:lnTo>
                      <a:pt x="3274" y="1600"/>
                    </a:lnTo>
                    <a:lnTo>
                      <a:pt x="3225" y="1515"/>
                    </a:lnTo>
                    <a:lnTo>
                      <a:pt x="3177" y="1429"/>
                    </a:lnTo>
                    <a:lnTo>
                      <a:pt x="3132" y="1347"/>
                    </a:lnTo>
                    <a:lnTo>
                      <a:pt x="3093" y="1274"/>
                    </a:lnTo>
                    <a:lnTo>
                      <a:pt x="3060" y="1218"/>
                    </a:lnTo>
                    <a:lnTo>
                      <a:pt x="3033" y="1181"/>
                    </a:lnTo>
                    <a:lnTo>
                      <a:pt x="3021" y="1170"/>
                    </a:lnTo>
                    <a:lnTo>
                      <a:pt x="3002" y="1151"/>
                    </a:lnTo>
                    <a:lnTo>
                      <a:pt x="2975" y="1125"/>
                    </a:lnTo>
                    <a:lnTo>
                      <a:pt x="2944" y="1095"/>
                    </a:lnTo>
                    <a:lnTo>
                      <a:pt x="2912" y="1063"/>
                    </a:lnTo>
                    <a:lnTo>
                      <a:pt x="2880" y="1029"/>
                    </a:lnTo>
                    <a:lnTo>
                      <a:pt x="2850" y="995"/>
                    </a:lnTo>
                    <a:lnTo>
                      <a:pt x="2824" y="965"/>
                    </a:lnTo>
                    <a:lnTo>
                      <a:pt x="2804" y="941"/>
                    </a:lnTo>
                    <a:lnTo>
                      <a:pt x="2792" y="922"/>
                    </a:lnTo>
                    <a:lnTo>
                      <a:pt x="2783" y="939"/>
                    </a:lnTo>
                    <a:lnTo>
                      <a:pt x="2756" y="994"/>
                    </a:lnTo>
                    <a:lnTo>
                      <a:pt x="2714" y="1075"/>
                    </a:lnTo>
                    <a:lnTo>
                      <a:pt x="2663" y="1178"/>
                    </a:lnTo>
                    <a:lnTo>
                      <a:pt x="2602" y="1295"/>
                    </a:lnTo>
                    <a:lnTo>
                      <a:pt x="2536" y="1416"/>
                    </a:lnTo>
                    <a:lnTo>
                      <a:pt x="2468" y="1538"/>
                    </a:lnTo>
                    <a:lnTo>
                      <a:pt x="2399" y="1648"/>
                    </a:lnTo>
                    <a:lnTo>
                      <a:pt x="2335" y="1743"/>
                    </a:lnTo>
                    <a:lnTo>
                      <a:pt x="2276" y="1813"/>
                    </a:lnTo>
                    <a:lnTo>
                      <a:pt x="2271" y="1818"/>
                    </a:lnTo>
                    <a:lnTo>
                      <a:pt x="2268" y="1821"/>
                    </a:lnTo>
                    <a:lnTo>
                      <a:pt x="2264" y="1824"/>
                    </a:lnTo>
                    <a:lnTo>
                      <a:pt x="2261" y="1827"/>
                    </a:lnTo>
                    <a:lnTo>
                      <a:pt x="2260" y="1829"/>
                    </a:lnTo>
                    <a:lnTo>
                      <a:pt x="2258" y="1831"/>
                    </a:lnTo>
                    <a:lnTo>
                      <a:pt x="2256" y="1832"/>
                    </a:lnTo>
                    <a:lnTo>
                      <a:pt x="2255" y="1832"/>
                    </a:lnTo>
                    <a:close/>
                  </a:path>
                </a:pathLst>
              </a:custGeom>
              <a:solidFill>
                <a:srgbClr val="4CBFF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83" name="Freeform 155"/>
              <p:cNvSpPr>
                <a:spLocks/>
              </p:cNvSpPr>
              <p:nvPr/>
            </p:nvSpPr>
            <p:spPr bwMode="auto">
              <a:xfrm>
                <a:off x="1192" y="870"/>
                <a:ext cx="2505" cy="1748"/>
              </a:xfrm>
              <a:custGeom>
                <a:avLst/>
                <a:gdLst>
                  <a:gd name="T0" fmla="*/ 0 w 5011"/>
                  <a:gd name="T1" fmla="*/ 1 h 3496"/>
                  <a:gd name="T2" fmla="*/ 0 w 5011"/>
                  <a:gd name="T3" fmla="*/ 1 h 3496"/>
                  <a:gd name="T4" fmla="*/ 0 w 5011"/>
                  <a:gd name="T5" fmla="*/ 1 h 3496"/>
                  <a:gd name="T6" fmla="*/ 0 w 5011"/>
                  <a:gd name="T7" fmla="*/ 1 h 3496"/>
                  <a:gd name="T8" fmla="*/ 0 w 5011"/>
                  <a:gd name="T9" fmla="*/ 1 h 3496"/>
                  <a:gd name="T10" fmla="*/ 0 w 5011"/>
                  <a:gd name="T11" fmla="*/ 1 h 3496"/>
                  <a:gd name="T12" fmla="*/ 1 w 5011"/>
                  <a:gd name="T13" fmla="*/ 1 h 3496"/>
                  <a:gd name="T14" fmla="*/ 1 w 5011"/>
                  <a:gd name="T15" fmla="*/ 1 h 3496"/>
                  <a:gd name="T16" fmla="*/ 1 w 5011"/>
                  <a:gd name="T17" fmla="*/ 1 h 3496"/>
                  <a:gd name="T18" fmla="*/ 1 w 5011"/>
                  <a:gd name="T19" fmla="*/ 1 h 3496"/>
                  <a:gd name="T20" fmla="*/ 1 w 5011"/>
                  <a:gd name="T21" fmla="*/ 1 h 3496"/>
                  <a:gd name="T22" fmla="*/ 1 w 5011"/>
                  <a:gd name="T23" fmla="*/ 1 h 3496"/>
                  <a:gd name="T24" fmla="*/ 1 w 5011"/>
                  <a:gd name="T25" fmla="*/ 1 h 3496"/>
                  <a:gd name="T26" fmla="*/ 1 w 5011"/>
                  <a:gd name="T27" fmla="*/ 1 h 3496"/>
                  <a:gd name="T28" fmla="*/ 1 w 5011"/>
                  <a:gd name="T29" fmla="*/ 1 h 3496"/>
                  <a:gd name="T30" fmla="*/ 1 w 5011"/>
                  <a:gd name="T31" fmla="*/ 1 h 3496"/>
                  <a:gd name="T32" fmla="*/ 1 w 5011"/>
                  <a:gd name="T33" fmla="*/ 1 h 3496"/>
                  <a:gd name="T34" fmla="*/ 1 w 5011"/>
                  <a:gd name="T35" fmla="*/ 1 h 3496"/>
                  <a:gd name="T36" fmla="*/ 0 w 5011"/>
                  <a:gd name="T37" fmla="*/ 1 h 3496"/>
                  <a:gd name="T38" fmla="*/ 0 w 5011"/>
                  <a:gd name="T39" fmla="*/ 1 h 3496"/>
                  <a:gd name="T40" fmla="*/ 0 w 5011"/>
                  <a:gd name="T41" fmla="*/ 1 h 3496"/>
                  <a:gd name="T42" fmla="*/ 0 w 5011"/>
                  <a:gd name="T43" fmla="*/ 1 h 3496"/>
                  <a:gd name="T44" fmla="*/ 0 w 5011"/>
                  <a:gd name="T45" fmla="*/ 1 h 3496"/>
                  <a:gd name="T46" fmla="*/ 0 w 5011"/>
                  <a:gd name="T47" fmla="*/ 1 h 3496"/>
                  <a:gd name="T48" fmla="*/ 0 w 5011"/>
                  <a:gd name="T49" fmla="*/ 1 h 3496"/>
                  <a:gd name="T50" fmla="*/ 0 w 5011"/>
                  <a:gd name="T51" fmla="*/ 1 h 3496"/>
                  <a:gd name="T52" fmla="*/ 0 w 5011"/>
                  <a:gd name="T53" fmla="*/ 1 h 3496"/>
                  <a:gd name="T54" fmla="*/ 0 w 5011"/>
                  <a:gd name="T55" fmla="*/ 1 h 3496"/>
                  <a:gd name="T56" fmla="*/ 0 w 5011"/>
                  <a:gd name="T57" fmla="*/ 1 h 3496"/>
                  <a:gd name="T58" fmla="*/ 0 w 5011"/>
                  <a:gd name="T59" fmla="*/ 1 h 3496"/>
                  <a:gd name="T60" fmla="*/ 0 w 5011"/>
                  <a:gd name="T61" fmla="*/ 1 h 3496"/>
                  <a:gd name="T62" fmla="*/ 0 w 5011"/>
                  <a:gd name="T63" fmla="*/ 1 h 3496"/>
                  <a:gd name="T64" fmla="*/ 0 w 5011"/>
                  <a:gd name="T65" fmla="*/ 1 h 3496"/>
                  <a:gd name="T66" fmla="*/ 0 w 5011"/>
                  <a:gd name="T67" fmla="*/ 1 h 3496"/>
                  <a:gd name="T68" fmla="*/ 0 w 5011"/>
                  <a:gd name="T69" fmla="*/ 1 h 3496"/>
                  <a:gd name="T70" fmla="*/ 0 w 5011"/>
                  <a:gd name="T71" fmla="*/ 1 h 3496"/>
                  <a:gd name="T72" fmla="*/ 0 w 5011"/>
                  <a:gd name="T73" fmla="*/ 1 h 3496"/>
                  <a:gd name="T74" fmla="*/ 0 w 5011"/>
                  <a:gd name="T75" fmla="*/ 1 h 3496"/>
                  <a:gd name="T76" fmla="*/ 0 w 5011"/>
                  <a:gd name="T77" fmla="*/ 1 h 3496"/>
                  <a:gd name="T78" fmla="*/ 0 w 5011"/>
                  <a:gd name="T79" fmla="*/ 1 h 3496"/>
                  <a:gd name="T80" fmla="*/ 0 w 5011"/>
                  <a:gd name="T81" fmla="*/ 0 h 3496"/>
                  <a:gd name="T82" fmla="*/ 0 w 5011"/>
                  <a:gd name="T83" fmla="*/ 1 h 3496"/>
                  <a:gd name="T84" fmla="*/ 0 w 5011"/>
                  <a:gd name="T85" fmla="*/ 1 h 3496"/>
                  <a:gd name="T86" fmla="*/ 0 w 5011"/>
                  <a:gd name="T87" fmla="*/ 1 h 3496"/>
                  <a:gd name="T88" fmla="*/ 0 w 5011"/>
                  <a:gd name="T89" fmla="*/ 1 h 3496"/>
                  <a:gd name="T90" fmla="*/ 0 w 5011"/>
                  <a:gd name="T91" fmla="*/ 1 h 3496"/>
                  <a:gd name="T92" fmla="*/ 0 w 5011"/>
                  <a:gd name="T93" fmla="*/ 1 h 3496"/>
                  <a:gd name="T94" fmla="*/ 0 w 5011"/>
                  <a:gd name="T95" fmla="*/ 1 h 3496"/>
                  <a:gd name="T96" fmla="*/ 0 w 5011"/>
                  <a:gd name="T97" fmla="*/ 1 h 3496"/>
                  <a:gd name="T98" fmla="*/ 0 w 5011"/>
                  <a:gd name="T99" fmla="*/ 1 h 3496"/>
                  <a:gd name="T100" fmla="*/ 0 w 5011"/>
                  <a:gd name="T101" fmla="*/ 1 h 3496"/>
                  <a:gd name="T102" fmla="*/ 0 w 5011"/>
                  <a:gd name="T103" fmla="*/ 1 h 3496"/>
                  <a:gd name="T104" fmla="*/ 0 w 5011"/>
                  <a:gd name="T105" fmla="*/ 1 h 3496"/>
                  <a:gd name="T106" fmla="*/ 0 w 5011"/>
                  <a:gd name="T107" fmla="*/ 1 h 3496"/>
                  <a:gd name="T108" fmla="*/ 0 w 5011"/>
                  <a:gd name="T109" fmla="*/ 1 h 34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11"/>
                  <a:gd name="T166" fmla="*/ 0 h 3496"/>
                  <a:gd name="T167" fmla="*/ 5011 w 5011"/>
                  <a:gd name="T168" fmla="*/ 3496 h 34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11" h="3496">
                    <a:moveTo>
                      <a:pt x="2255" y="1832"/>
                    </a:moveTo>
                    <a:lnTo>
                      <a:pt x="2292" y="1847"/>
                    </a:lnTo>
                    <a:lnTo>
                      <a:pt x="2328" y="1861"/>
                    </a:lnTo>
                    <a:lnTo>
                      <a:pt x="2365" y="1879"/>
                    </a:lnTo>
                    <a:lnTo>
                      <a:pt x="2402" y="1896"/>
                    </a:lnTo>
                    <a:lnTo>
                      <a:pt x="2437" y="1912"/>
                    </a:lnTo>
                    <a:lnTo>
                      <a:pt x="2471" y="1928"/>
                    </a:lnTo>
                    <a:lnTo>
                      <a:pt x="2501" y="1943"/>
                    </a:lnTo>
                    <a:lnTo>
                      <a:pt x="2530" y="1952"/>
                    </a:lnTo>
                    <a:lnTo>
                      <a:pt x="2554" y="1960"/>
                    </a:lnTo>
                    <a:lnTo>
                      <a:pt x="2575" y="1962"/>
                    </a:lnTo>
                    <a:lnTo>
                      <a:pt x="2596" y="1965"/>
                    </a:lnTo>
                    <a:lnTo>
                      <a:pt x="2626" y="1970"/>
                    </a:lnTo>
                    <a:lnTo>
                      <a:pt x="2663" y="1978"/>
                    </a:lnTo>
                    <a:lnTo>
                      <a:pt x="2703" y="1989"/>
                    </a:lnTo>
                    <a:lnTo>
                      <a:pt x="2748" y="2000"/>
                    </a:lnTo>
                    <a:lnTo>
                      <a:pt x="2792" y="2013"/>
                    </a:lnTo>
                    <a:lnTo>
                      <a:pt x="2837" y="2026"/>
                    </a:lnTo>
                    <a:lnTo>
                      <a:pt x="2879" y="2040"/>
                    </a:lnTo>
                    <a:lnTo>
                      <a:pt x="2919" y="2051"/>
                    </a:lnTo>
                    <a:lnTo>
                      <a:pt x="2952" y="2063"/>
                    </a:lnTo>
                    <a:lnTo>
                      <a:pt x="3005" y="2080"/>
                    </a:lnTo>
                    <a:lnTo>
                      <a:pt x="3066" y="2107"/>
                    </a:lnTo>
                    <a:lnTo>
                      <a:pt x="3133" y="2138"/>
                    </a:lnTo>
                    <a:lnTo>
                      <a:pt x="3204" y="2173"/>
                    </a:lnTo>
                    <a:lnTo>
                      <a:pt x="3274" y="2210"/>
                    </a:lnTo>
                    <a:lnTo>
                      <a:pt x="3343" y="2248"/>
                    </a:lnTo>
                    <a:lnTo>
                      <a:pt x="3407" y="2287"/>
                    </a:lnTo>
                    <a:lnTo>
                      <a:pt x="3465" y="2322"/>
                    </a:lnTo>
                    <a:lnTo>
                      <a:pt x="3514" y="2354"/>
                    </a:lnTo>
                    <a:lnTo>
                      <a:pt x="3551" y="2381"/>
                    </a:lnTo>
                    <a:lnTo>
                      <a:pt x="3588" y="2403"/>
                    </a:lnTo>
                    <a:lnTo>
                      <a:pt x="3637" y="2423"/>
                    </a:lnTo>
                    <a:lnTo>
                      <a:pt x="3698" y="2439"/>
                    </a:lnTo>
                    <a:lnTo>
                      <a:pt x="3764" y="2455"/>
                    </a:lnTo>
                    <a:lnTo>
                      <a:pt x="3834" y="2467"/>
                    </a:lnTo>
                    <a:lnTo>
                      <a:pt x="3905" y="2482"/>
                    </a:lnTo>
                    <a:lnTo>
                      <a:pt x="3970" y="2495"/>
                    </a:lnTo>
                    <a:lnTo>
                      <a:pt x="4031" y="2509"/>
                    </a:lnTo>
                    <a:lnTo>
                      <a:pt x="4081" y="2523"/>
                    </a:lnTo>
                    <a:lnTo>
                      <a:pt x="4118" y="2541"/>
                    </a:lnTo>
                    <a:lnTo>
                      <a:pt x="4153" y="2559"/>
                    </a:lnTo>
                    <a:lnTo>
                      <a:pt x="4196" y="2579"/>
                    </a:lnTo>
                    <a:lnTo>
                      <a:pt x="4244" y="2600"/>
                    </a:lnTo>
                    <a:lnTo>
                      <a:pt x="4295" y="2623"/>
                    </a:lnTo>
                    <a:lnTo>
                      <a:pt x="4348" y="2642"/>
                    </a:lnTo>
                    <a:lnTo>
                      <a:pt x="4396" y="2661"/>
                    </a:lnTo>
                    <a:lnTo>
                      <a:pt x="4441" y="2677"/>
                    </a:lnTo>
                    <a:lnTo>
                      <a:pt x="4478" y="2688"/>
                    </a:lnTo>
                    <a:lnTo>
                      <a:pt x="4503" y="2696"/>
                    </a:lnTo>
                    <a:lnTo>
                      <a:pt x="4516" y="2699"/>
                    </a:lnTo>
                    <a:lnTo>
                      <a:pt x="4534" y="2701"/>
                    </a:lnTo>
                    <a:lnTo>
                      <a:pt x="4572" y="2707"/>
                    </a:lnTo>
                    <a:lnTo>
                      <a:pt x="4628" y="2715"/>
                    </a:lnTo>
                    <a:lnTo>
                      <a:pt x="4695" y="2727"/>
                    </a:lnTo>
                    <a:lnTo>
                      <a:pt x="4767" y="2736"/>
                    </a:lnTo>
                    <a:lnTo>
                      <a:pt x="4839" y="2747"/>
                    </a:lnTo>
                    <a:lnTo>
                      <a:pt x="4905" y="2759"/>
                    </a:lnTo>
                    <a:lnTo>
                      <a:pt x="4959" y="2767"/>
                    </a:lnTo>
                    <a:lnTo>
                      <a:pt x="4996" y="2771"/>
                    </a:lnTo>
                    <a:lnTo>
                      <a:pt x="5011" y="2775"/>
                    </a:lnTo>
                    <a:lnTo>
                      <a:pt x="5007" y="2775"/>
                    </a:lnTo>
                    <a:lnTo>
                      <a:pt x="4998" y="2775"/>
                    </a:lnTo>
                    <a:lnTo>
                      <a:pt x="4985" y="2776"/>
                    </a:lnTo>
                    <a:lnTo>
                      <a:pt x="4967" y="2779"/>
                    </a:lnTo>
                    <a:lnTo>
                      <a:pt x="4947" y="2786"/>
                    </a:lnTo>
                    <a:lnTo>
                      <a:pt x="4924" y="2794"/>
                    </a:lnTo>
                    <a:lnTo>
                      <a:pt x="4899" y="2808"/>
                    </a:lnTo>
                    <a:lnTo>
                      <a:pt x="4873" y="2826"/>
                    </a:lnTo>
                    <a:lnTo>
                      <a:pt x="4847" y="2850"/>
                    </a:lnTo>
                    <a:lnTo>
                      <a:pt x="4822" y="2879"/>
                    </a:lnTo>
                    <a:lnTo>
                      <a:pt x="4814" y="2890"/>
                    </a:lnTo>
                    <a:lnTo>
                      <a:pt x="4804" y="2904"/>
                    </a:lnTo>
                    <a:lnTo>
                      <a:pt x="4793" y="2920"/>
                    </a:lnTo>
                    <a:lnTo>
                      <a:pt x="4782" y="2938"/>
                    </a:lnTo>
                    <a:lnTo>
                      <a:pt x="4771" y="2955"/>
                    </a:lnTo>
                    <a:lnTo>
                      <a:pt x="4761" y="2975"/>
                    </a:lnTo>
                    <a:lnTo>
                      <a:pt x="4750" y="2994"/>
                    </a:lnTo>
                    <a:lnTo>
                      <a:pt x="4742" y="3011"/>
                    </a:lnTo>
                    <a:lnTo>
                      <a:pt x="4734" y="3027"/>
                    </a:lnTo>
                    <a:lnTo>
                      <a:pt x="4729" y="3042"/>
                    </a:lnTo>
                    <a:lnTo>
                      <a:pt x="4724" y="3061"/>
                    </a:lnTo>
                    <a:lnTo>
                      <a:pt x="4723" y="3080"/>
                    </a:lnTo>
                    <a:lnTo>
                      <a:pt x="4724" y="3101"/>
                    </a:lnTo>
                    <a:lnTo>
                      <a:pt x="4727" y="3120"/>
                    </a:lnTo>
                    <a:lnTo>
                      <a:pt x="4732" y="3139"/>
                    </a:lnTo>
                    <a:lnTo>
                      <a:pt x="4739" y="3160"/>
                    </a:lnTo>
                    <a:lnTo>
                      <a:pt x="4745" y="3181"/>
                    </a:lnTo>
                    <a:lnTo>
                      <a:pt x="4755" y="3200"/>
                    </a:lnTo>
                    <a:lnTo>
                      <a:pt x="4763" y="3221"/>
                    </a:lnTo>
                    <a:lnTo>
                      <a:pt x="4771" y="3242"/>
                    </a:lnTo>
                    <a:lnTo>
                      <a:pt x="4772" y="3251"/>
                    </a:lnTo>
                    <a:lnTo>
                      <a:pt x="4772" y="3263"/>
                    </a:lnTo>
                    <a:lnTo>
                      <a:pt x="4769" y="3277"/>
                    </a:lnTo>
                    <a:lnTo>
                      <a:pt x="4766" y="3293"/>
                    </a:lnTo>
                    <a:lnTo>
                      <a:pt x="4761" y="3311"/>
                    </a:lnTo>
                    <a:lnTo>
                      <a:pt x="4756" y="3327"/>
                    </a:lnTo>
                    <a:lnTo>
                      <a:pt x="4753" y="3343"/>
                    </a:lnTo>
                    <a:lnTo>
                      <a:pt x="4750" y="3357"/>
                    </a:lnTo>
                    <a:lnTo>
                      <a:pt x="4748" y="3367"/>
                    </a:lnTo>
                    <a:lnTo>
                      <a:pt x="4748" y="3375"/>
                    </a:lnTo>
                    <a:lnTo>
                      <a:pt x="4753" y="3392"/>
                    </a:lnTo>
                    <a:lnTo>
                      <a:pt x="4761" y="3408"/>
                    </a:lnTo>
                    <a:lnTo>
                      <a:pt x="4767" y="3421"/>
                    </a:lnTo>
                    <a:lnTo>
                      <a:pt x="4775" y="3432"/>
                    </a:lnTo>
                    <a:lnTo>
                      <a:pt x="4783" y="3442"/>
                    </a:lnTo>
                    <a:lnTo>
                      <a:pt x="4791" y="3451"/>
                    </a:lnTo>
                    <a:lnTo>
                      <a:pt x="4799" y="3461"/>
                    </a:lnTo>
                    <a:lnTo>
                      <a:pt x="4806" y="3471"/>
                    </a:lnTo>
                    <a:lnTo>
                      <a:pt x="4811" y="3482"/>
                    </a:lnTo>
                    <a:lnTo>
                      <a:pt x="4815" y="3496"/>
                    </a:lnTo>
                    <a:lnTo>
                      <a:pt x="4782" y="3491"/>
                    </a:lnTo>
                    <a:lnTo>
                      <a:pt x="4687" y="3479"/>
                    </a:lnTo>
                    <a:lnTo>
                      <a:pt x="4545" y="3458"/>
                    </a:lnTo>
                    <a:lnTo>
                      <a:pt x="4370" y="3434"/>
                    </a:lnTo>
                    <a:lnTo>
                      <a:pt x="4174" y="3407"/>
                    </a:lnTo>
                    <a:lnTo>
                      <a:pt x="3967" y="3376"/>
                    </a:lnTo>
                    <a:lnTo>
                      <a:pt x="3767" y="3349"/>
                    </a:lnTo>
                    <a:lnTo>
                      <a:pt x="3583" y="3323"/>
                    </a:lnTo>
                    <a:lnTo>
                      <a:pt x="3431" y="3301"/>
                    </a:lnTo>
                    <a:lnTo>
                      <a:pt x="3321" y="3285"/>
                    </a:lnTo>
                    <a:lnTo>
                      <a:pt x="3237" y="3269"/>
                    </a:lnTo>
                    <a:lnTo>
                      <a:pt x="3157" y="3247"/>
                    </a:lnTo>
                    <a:lnTo>
                      <a:pt x="3081" y="3218"/>
                    </a:lnTo>
                    <a:lnTo>
                      <a:pt x="3010" y="3186"/>
                    </a:lnTo>
                    <a:lnTo>
                      <a:pt x="2944" y="3154"/>
                    </a:lnTo>
                    <a:lnTo>
                      <a:pt x="2888" y="3123"/>
                    </a:lnTo>
                    <a:lnTo>
                      <a:pt x="2842" y="3096"/>
                    </a:lnTo>
                    <a:lnTo>
                      <a:pt x="2808" y="3074"/>
                    </a:lnTo>
                    <a:lnTo>
                      <a:pt x="2786" y="3059"/>
                    </a:lnTo>
                    <a:lnTo>
                      <a:pt x="2778" y="3053"/>
                    </a:lnTo>
                    <a:lnTo>
                      <a:pt x="2767" y="3056"/>
                    </a:lnTo>
                    <a:lnTo>
                      <a:pt x="2732" y="3066"/>
                    </a:lnTo>
                    <a:lnTo>
                      <a:pt x="2680" y="3080"/>
                    </a:lnTo>
                    <a:lnTo>
                      <a:pt x="2615" y="3096"/>
                    </a:lnTo>
                    <a:lnTo>
                      <a:pt x="2540" y="3112"/>
                    </a:lnTo>
                    <a:lnTo>
                      <a:pt x="2458" y="3128"/>
                    </a:lnTo>
                    <a:lnTo>
                      <a:pt x="2376" y="3143"/>
                    </a:lnTo>
                    <a:lnTo>
                      <a:pt x="2295" y="3151"/>
                    </a:lnTo>
                    <a:lnTo>
                      <a:pt x="2220" y="3154"/>
                    </a:lnTo>
                    <a:lnTo>
                      <a:pt x="2155" y="3149"/>
                    </a:lnTo>
                    <a:lnTo>
                      <a:pt x="2002" y="3123"/>
                    </a:lnTo>
                    <a:lnTo>
                      <a:pt x="1847" y="3098"/>
                    </a:lnTo>
                    <a:lnTo>
                      <a:pt x="1693" y="3071"/>
                    </a:lnTo>
                    <a:lnTo>
                      <a:pt x="1543" y="3045"/>
                    </a:lnTo>
                    <a:lnTo>
                      <a:pt x="1402" y="3019"/>
                    </a:lnTo>
                    <a:lnTo>
                      <a:pt x="1272" y="2995"/>
                    </a:lnTo>
                    <a:lnTo>
                      <a:pt x="1160" y="2975"/>
                    </a:lnTo>
                    <a:lnTo>
                      <a:pt x="1067" y="2955"/>
                    </a:lnTo>
                    <a:lnTo>
                      <a:pt x="998" y="2939"/>
                    </a:lnTo>
                    <a:lnTo>
                      <a:pt x="958" y="2927"/>
                    </a:lnTo>
                    <a:lnTo>
                      <a:pt x="928" y="2917"/>
                    </a:lnTo>
                    <a:lnTo>
                      <a:pt x="906" y="2915"/>
                    </a:lnTo>
                    <a:lnTo>
                      <a:pt x="888" y="2919"/>
                    </a:lnTo>
                    <a:lnTo>
                      <a:pt x="874" y="2925"/>
                    </a:lnTo>
                    <a:lnTo>
                      <a:pt x="862" y="2936"/>
                    </a:lnTo>
                    <a:lnTo>
                      <a:pt x="853" y="2947"/>
                    </a:lnTo>
                    <a:lnTo>
                      <a:pt x="845" y="2960"/>
                    </a:lnTo>
                    <a:lnTo>
                      <a:pt x="837" y="2973"/>
                    </a:lnTo>
                    <a:lnTo>
                      <a:pt x="827" y="2983"/>
                    </a:lnTo>
                    <a:lnTo>
                      <a:pt x="814" y="2989"/>
                    </a:lnTo>
                    <a:lnTo>
                      <a:pt x="798" y="2994"/>
                    </a:lnTo>
                    <a:lnTo>
                      <a:pt x="770" y="3002"/>
                    </a:lnTo>
                    <a:lnTo>
                      <a:pt x="726" y="3008"/>
                    </a:lnTo>
                    <a:lnTo>
                      <a:pt x="672" y="3011"/>
                    </a:lnTo>
                    <a:lnTo>
                      <a:pt x="606" y="3005"/>
                    </a:lnTo>
                    <a:lnTo>
                      <a:pt x="531" y="2986"/>
                    </a:lnTo>
                    <a:lnTo>
                      <a:pt x="446" y="2951"/>
                    </a:lnTo>
                    <a:lnTo>
                      <a:pt x="353" y="2895"/>
                    </a:lnTo>
                    <a:lnTo>
                      <a:pt x="253" y="2815"/>
                    </a:lnTo>
                    <a:lnTo>
                      <a:pt x="147" y="2707"/>
                    </a:lnTo>
                    <a:lnTo>
                      <a:pt x="139" y="2701"/>
                    </a:lnTo>
                    <a:lnTo>
                      <a:pt x="128" y="2695"/>
                    </a:lnTo>
                    <a:lnTo>
                      <a:pt x="113" y="2688"/>
                    </a:lnTo>
                    <a:lnTo>
                      <a:pt x="99" y="2682"/>
                    </a:lnTo>
                    <a:lnTo>
                      <a:pt x="83" y="2675"/>
                    </a:lnTo>
                    <a:lnTo>
                      <a:pt x="65" y="2669"/>
                    </a:lnTo>
                    <a:lnTo>
                      <a:pt x="51" y="2663"/>
                    </a:lnTo>
                    <a:lnTo>
                      <a:pt x="37" y="2653"/>
                    </a:lnTo>
                    <a:lnTo>
                      <a:pt x="25" y="2643"/>
                    </a:lnTo>
                    <a:lnTo>
                      <a:pt x="17" y="2634"/>
                    </a:lnTo>
                    <a:lnTo>
                      <a:pt x="14" y="2621"/>
                    </a:lnTo>
                    <a:lnTo>
                      <a:pt x="9" y="2589"/>
                    </a:lnTo>
                    <a:lnTo>
                      <a:pt x="3" y="2536"/>
                    </a:lnTo>
                    <a:lnTo>
                      <a:pt x="0" y="2467"/>
                    </a:lnTo>
                    <a:lnTo>
                      <a:pt x="0" y="2383"/>
                    </a:lnTo>
                    <a:lnTo>
                      <a:pt x="9" y="2285"/>
                    </a:lnTo>
                    <a:lnTo>
                      <a:pt x="29" y="2178"/>
                    </a:lnTo>
                    <a:lnTo>
                      <a:pt x="59" y="2061"/>
                    </a:lnTo>
                    <a:lnTo>
                      <a:pt x="107" y="1938"/>
                    </a:lnTo>
                    <a:lnTo>
                      <a:pt x="171" y="1811"/>
                    </a:lnTo>
                    <a:lnTo>
                      <a:pt x="181" y="1800"/>
                    </a:lnTo>
                    <a:lnTo>
                      <a:pt x="205" y="1770"/>
                    </a:lnTo>
                    <a:lnTo>
                      <a:pt x="246" y="1725"/>
                    </a:lnTo>
                    <a:lnTo>
                      <a:pt x="299" y="1671"/>
                    </a:lnTo>
                    <a:lnTo>
                      <a:pt x="363" y="1608"/>
                    </a:lnTo>
                    <a:lnTo>
                      <a:pt x="435" y="1546"/>
                    </a:lnTo>
                    <a:lnTo>
                      <a:pt x="515" y="1485"/>
                    </a:lnTo>
                    <a:lnTo>
                      <a:pt x="601" y="1431"/>
                    </a:lnTo>
                    <a:lnTo>
                      <a:pt x="690" y="1387"/>
                    </a:lnTo>
                    <a:lnTo>
                      <a:pt x="781" y="1360"/>
                    </a:lnTo>
                    <a:lnTo>
                      <a:pt x="805" y="1355"/>
                    </a:lnTo>
                    <a:lnTo>
                      <a:pt x="827" y="1352"/>
                    </a:lnTo>
                    <a:lnTo>
                      <a:pt x="846" y="1351"/>
                    </a:lnTo>
                    <a:lnTo>
                      <a:pt x="862" y="1351"/>
                    </a:lnTo>
                    <a:lnTo>
                      <a:pt x="877" y="1351"/>
                    </a:lnTo>
                    <a:lnTo>
                      <a:pt x="890" y="1352"/>
                    </a:lnTo>
                    <a:lnTo>
                      <a:pt x="898" y="1352"/>
                    </a:lnTo>
                    <a:lnTo>
                      <a:pt x="906" y="1354"/>
                    </a:lnTo>
                    <a:lnTo>
                      <a:pt x="909" y="1354"/>
                    </a:lnTo>
                    <a:lnTo>
                      <a:pt x="910" y="1355"/>
                    </a:lnTo>
                    <a:lnTo>
                      <a:pt x="917" y="1355"/>
                    </a:lnTo>
                    <a:lnTo>
                      <a:pt x="936" y="1359"/>
                    </a:lnTo>
                    <a:lnTo>
                      <a:pt x="965" y="1363"/>
                    </a:lnTo>
                    <a:lnTo>
                      <a:pt x="1002" y="1368"/>
                    </a:lnTo>
                    <a:lnTo>
                      <a:pt x="1042" y="1373"/>
                    </a:lnTo>
                    <a:lnTo>
                      <a:pt x="1082" y="1379"/>
                    </a:lnTo>
                    <a:lnTo>
                      <a:pt x="1123" y="1386"/>
                    </a:lnTo>
                    <a:lnTo>
                      <a:pt x="1158" y="1391"/>
                    </a:lnTo>
                    <a:lnTo>
                      <a:pt x="1189" y="1395"/>
                    </a:lnTo>
                    <a:lnTo>
                      <a:pt x="1210" y="1400"/>
                    </a:lnTo>
                    <a:lnTo>
                      <a:pt x="1224" y="1399"/>
                    </a:lnTo>
                    <a:lnTo>
                      <a:pt x="1240" y="1387"/>
                    </a:lnTo>
                    <a:lnTo>
                      <a:pt x="1256" y="1371"/>
                    </a:lnTo>
                    <a:lnTo>
                      <a:pt x="1274" y="1351"/>
                    </a:lnTo>
                    <a:lnTo>
                      <a:pt x="1290" y="1328"/>
                    </a:lnTo>
                    <a:lnTo>
                      <a:pt x="1306" y="1304"/>
                    </a:lnTo>
                    <a:lnTo>
                      <a:pt x="1322" y="1282"/>
                    </a:lnTo>
                    <a:lnTo>
                      <a:pt x="1336" y="1264"/>
                    </a:lnTo>
                    <a:lnTo>
                      <a:pt x="1350" y="1251"/>
                    </a:lnTo>
                    <a:lnTo>
                      <a:pt x="1363" y="1245"/>
                    </a:lnTo>
                    <a:lnTo>
                      <a:pt x="1384" y="1239"/>
                    </a:lnTo>
                    <a:lnTo>
                      <a:pt x="1406" y="1224"/>
                    </a:lnTo>
                    <a:lnTo>
                      <a:pt x="1429" y="1203"/>
                    </a:lnTo>
                    <a:lnTo>
                      <a:pt x="1453" y="1178"/>
                    </a:lnTo>
                    <a:lnTo>
                      <a:pt x="1475" y="1151"/>
                    </a:lnTo>
                    <a:lnTo>
                      <a:pt x="1495" y="1125"/>
                    </a:lnTo>
                    <a:lnTo>
                      <a:pt x="1512" y="1099"/>
                    </a:lnTo>
                    <a:lnTo>
                      <a:pt x="1527" y="1080"/>
                    </a:lnTo>
                    <a:lnTo>
                      <a:pt x="1535" y="1066"/>
                    </a:lnTo>
                    <a:lnTo>
                      <a:pt x="1538" y="1061"/>
                    </a:lnTo>
                    <a:lnTo>
                      <a:pt x="1560" y="1039"/>
                    </a:lnTo>
                    <a:lnTo>
                      <a:pt x="1621" y="975"/>
                    </a:lnTo>
                    <a:lnTo>
                      <a:pt x="1712" y="880"/>
                    </a:lnTo>
                    <a:lnTo>
                      <a:pt x="1826" y="765"/>
                    </a:lnTo>
                    <a:lnTo>
                      <a:pt x="1951" y="637"/>
                    </a:lnTo>
                    <a:lnTo>
                      <a:pt x="2082" y="504"/>
                    </a:lnTo>
                    <a:lnTo>
                      <a:pt x="2207" y="379"/>
                    </a:lnTo>
                    <a:lnTo>
                      <a:pt x="2320" y="269"/>
                    </a:lnTo>
                    <a:lnTo>
                      <a:pt x="2413" y="183"/>
                    </a:lnTo>
                    <a:lnTo>
                      <a:pt x="2474" y="130"/>
                    </a:lnTo>
                    <a:lnTo>
                      <a:pt x="2500" y="112"/>
                    </a:lnTo>
                    <a:lnTo>
                      <a:pt x="2527" y="93"/>
                    </a:lnTo>
                    <a:lnTo>
                      <a:pt x="2554" y="75"/>
                    </a:lnTo>
                    <a:lnTo>
                      <a:pt x="2584" y="58"/>
                    </a:lnTo>
                    <a:lnTo>
                      <a:pt x="2615" y="42"/>
                    </a:lnTo>
                    <a:lnTo>
                      <a:pt x="2647" y="27"/>
                    </a:lnTo>
                    <a:lnTo>
                      <a:pt x="2680" y="16"/>
                    </a:lnTo>
                    <a:lnTo>
                      <a:pt x="2714" y="7"/>
                    </a:lnTo>
                    <a:lnTo>
                      <a:pt x="2749" y="2"/>
                    </a:lnTo>
                    <a:lnTo>
                      <a:pt x="2783" y="0"/>
                    </a:lnTo>
                    <a:lnTo>
                      <a:pt x="2820" y="7"/>
                    </a:lnTo>
                    <a:lnTo>
                      <a:pt x="2861" y="21"/>
                    </a:lnTo>
                    <a:lnTo>
                      <a:pt x="2908" y="43"/>
                    </a:lnTo>
                    <a:lnTo>
                      <a:pt x="2954" y="71"/>
                    </a:lnTo>
                    <a:lnTo>
                      <a:pt x="3001" y="101"/>
                    </a:lnTo>
                    <a:lnTo>
                      <a:pt x="3045" y="135"/>
                    </a:lnTo>
                    <a:lnTo>
                      <a:pt x="3085" y="167"/>
                    </a:lnTo>
                    <a:lnTo>
                      <a:pt x="3119" y="195"/>
                    </a:lnTo>
                    <a:lnTo>
                      <a:pt x="3146" y="221"/>
                    </a:lnTo>
                    <a:lnTo>
                      <a:pt x="3162" y="239"/>
                    </a:lnTo>
                    <a:lnTo>
                      <a:pt x="3181" y="267"/>
                    </a:lnTo>
                    <a:lnTo>
                      <a:pt x="3213" y="319"/>
                    </a:lnTo>
                    <a:lnTo>
                      <a:pt x="3258" y="387"/>
                    </a:lnTo>
                    <a:lnTo>
                      <a:pt x="3311" y="469"/>
                    </a:lnTo>
                    <a:lnTo>
                      <a:pt x="3369" y="557"/>
                    </a:lnTo>
                    <a:lnTo>
                      <a:pt x="3426" y="645"/>
                    </a:lnTo>
                    <a:lnTo>
                      <a:pt x="3481" y="728"/>
                    </a:lnTo>
                    <a:lnTo>
                      <a:pt x="3532" y="802"/>
                    </a:lnTo>
                    <a:lnTo>
                      <a:pt x="3572" y="861"/>
                    </a:lnTo>
                    <a:lnTo>
                      <a:pt x="3601" y="896"/>
                    </a:lnTo>
                    <a:lnTo>
                      <a:pt x="3628" y="930"/>
                    </a:lnTo>
                    <a:lnTo>
                      <a:pt x="3665" y="976"/>
                    </a:lnTo>
                    <a:lnTo>
                      <a:pt x="3708" y="1035"/>
                    </a:lnTo>
                    <a:lnTo>
                      <a:pt x="3757" y="1099"/>
                    </a:lnTo>
                    <a:lnTo>
                      <a:pt x="3807" y="1167"/>
                    </a:lnTo>
                    <a:lnTo>
                      <a:pt x="3857" y="1232"/>
                    </a:lnTo>
                    <a:lnTo>
                      <a:pt x="3902" y="1293"/>
                    </a:lnTo>
                    <a:lnTo>
                      <a:pt x="3940" y="1344"/>
                    </a:lnTo>
                    <a:lnTo>
                      <a:pt x="3967" y="1381"/>
                    </a:lnTo>
                    <a:lnTo>
                      <a:pt x="3983" y="1400"/>
                    </a:lnTo>
                    <a:lnTo>
                      <a:pt x="3990" y="1411"/>
                    </a:lnTo>
                    <a:lnTo>
                      <a:pt x="3988" y="1426"/>
                    </a:lnTo>
                    <a:lnTo>
                      <a:pt x="3980" y="1445"/>
                    </a:lnTo>
                    <a:lnTo>
                      <a:pt x="3967" y="1467"/>
                    </a:lnTo>
                    <a:lnTo>
                      <a:pt x="3950" y="1491"/>
                    </a:lnTo>
                    <a:lnTo>
                      <a:pt x="3927" y="1519"/>
                    </a:lnTo>
                    <a:lnTo>
                      <a:pt x="3902" y="1549"/>
                    </a:lnTo>
                    <a:lnTo>
                      <a:pt x="3873" y="1579"/>
                    </a:lnTo>
                    <a:lnTo>
                      <a:pt x="3842" y="1611"/>
                    </a:lnTo>
                    <a:lnTo>
                      <a:pt x="3809" y="1643"/>
                    </a:lnTo>
                    <a:lnTo>
                      <a:pt x="3778" y="1675"/>
                    </a:lnTo>
                    <a:lnTo>
                      <a:pt x="3751" y="1706"/>
                    </a:lnTo>
                    <a:lnTo>
                      <a:pt x="3724" y="1733"/>
                    </a:lnTo>
                    <a:lnTo>
                      <a:pt x="3700" y="1759"/>
                    </a:lnTo>
                    <a:lnTo>
                      <a:pt x="3674" y="1779"/>
                    </a:lnTo>
                    <a:lnTo>
                      <a:pt x="3647" y="1797"/>
                    </a:lnTo>
                    <a:lnTo>
                      <a:pt x="3617" y="1808"/>
                    </a:lnTo>
                    <a:lnTo>
                      <a:pt x="3583" y="1816"/>
                    </a:lnTo>
                    <a:lnTo>
                      <a:pt x="3545" y="1818"/>
                    </a:lnTo>
                    <a:lnTo>
                      <a:pt x="3500" y="1813"/>
                    </a:lnTo>
                    <a:lnTo>
                      <a:pt x="3442" y="1789"/>
                    </a:lnTo>
                    <a:lnTo>
                      <a:pt x="3385" y="1743"/>
                    </a:lnTo>
                    <a:lnTo>
                      <a:pt x="3329" y="1677"/>
                    </a:lnTo>
                    <a:lnTo>
                      <a:pt x="3274" y="1600"/>
                    </a:lnTo>
                    <a:lnTo>
                      <a:pt x="3225" y="1515"/>
                    </a:lnTo>
                    <a:lnTo>
                      <a:pt x="3177" y="1429"/>
                    </a:lnTo>
                    <a:lnTo>
                      <a:pt x="3132" y="1347"/>
                    </a:lnTo>
                    <a:lnTo>
                      <a:pt x="3093" y="1274"/>
                    </a:lnTo>
                    <a:lnTo>
                      <a:pt x="3060" y="1218"/>
                    </a:lnTo>
                    <a:lnTo>
                      <a:pt x="3033" y="1181"/>
                    </a:lnTo>
                    <a:lnTo>
                      <a:pt x="3021" y="1170"/>
                    </a:lnTo>
                    <a:lnTo>
                      <a:pt x="3002" y="1151"/>
                    </a:lnTo>
                    <a:lnTo>
                      <a:pt x="2975" y="1125"/>
                    </a:lnTo>
                    <a:lnTo>
                      <a:pt x="2944" y="1095"/>
                    </a:lnTo>
                    <a:lnTo>
                      <a:pt x="2912" y="1063"/>
                    </a:lnTo>
                    <a:lnTo>
                      <a:pt x="2880" y="1029"/>
                    </a:lnTo>
                    <a:lnTo>
                      <a:pt x="2850" y="995"/>
                    </a:lnTo>
                    <a:lnTo>
                      <a:pt x="2824" y="965"/>
                    </a:lnTo>
                    <a:lnTo>
                      <a:pt x="2804" y="941"/>
                    </a:lnTo>
                    <a:lnTo>
                      <a:pt x="2792" y="922"/>
                    </a:lnTo>
                    <a:lnTo>
                      <a:pt x="2783" y="939"/>
                    </a:lnTo>
                    <a:lnTo>
                      <a:pt x="2756" y="994"/>
                    </a:lnTo>
                    <a:lnTo>
                      <a:pt x="2714" y="1075"/>
                    </a:lnTo>
                    <a:lnTo>
                      <a:pt x="2663" y="1178"/>
                    </a:lnTo>
                    <a:lnTo>
                      <a:pt x="2602" y="1295"/>
                    </a:lnTo>
                    <a:lnTo>
                      <a:pt x="2536" y="1416"/>
                    </a:lnTo>
                    <a:lnTo>
                      <a:pt x="2468" y="1538"/>
                    </a:lnTo>
                    <a:lnTo>
                      <a:pt x="2399" y="1648"/>
                    </a:lnTo>
                    <a:lnTo>
                      <a:pt x="2335" y="1743"/>
                    </a:lnTo>
                    <a:lnTo>
                      <a:pt x="2276" y="1813"/>
                    </a:lnTo>
                    <a:lnTo>
                      <a:pt x="2271" y="1818"/>
                    </a:lnTo>
                    <a:lnTo>
                      <a:pt x="2268" y="1821"/>
                    </a:lnTo>
                    <a:lnTo>
                      <a:pt x="2264" y="1824"/>
                    </a:lnTo>
                    <a:lnTo>
                      <a:pt x="2261" y="1827"/>
                    </a:lnTo>
                    <a:lnTo>
                      <a:pt x="2260" y="1829"/>
                    </a:lnTo>
                    <a:lnTo>
                      <a:pt x="2258" y="1831"/>
                    </a:lnTo>
                    <a:lnTo>
                      <a:pt x="2256" y="1832"/>
                    </a:lnTo>
                    <a:lnTo>
                      <a:pt x="2255" y="1832"/>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84" name="Freeform 156"/>
              <p:cNvSpPr>
                <a:spLocks/>
              </p:cNvSpPr>
              <p:nvPr/>
            </p:nvSpPr>
            <p:spPr bwMode="auto">
              <a:xfrm>
                <a:off x="935" y="1371"/>
                <a:ext cx="735" cy="847"/>
              </a:xfrm>
              <a:custGeom>
                <a:avLst/>
                <a:gdLst>
                  <a:gd name="T0" fmla="*/ 1 w 1469"/>
                  <a:gd name="T1" fmla="*/ 1 h 1693"/>
                  <a:gd name="T2" fmla="*/ 1 w 1469"/>
                  <a:gd name="T3" fmla="*/ 1 h 1693"/>
                  <a:gd name="T4" fmla="*/ 1 w 1469"/>
                  <a:gd name="T5" fmla="*/ 1 h 1693"/>
                  <a:gd name="T6" fmla="*/ 1 w 1469"/>
                  <a:gd name="T7" fmla="*/ 1 h 1693"/>
                  <a:gd name="T8" fmla="*/ 1 w 1469"/>
                  <a:gd name="T9" fmla="*/ 1 h 1693"/>
                  <a:gd name="T10" fmla="*/ 1 w 1469"/>
                  <a:gd name="T11" fmla="*/ 1 h 1693"/>
                  <a:gd name="T12" fmla="*/ 1 w 1469"/>
                  <a:gd name="T13" fmla="*/ 1 h 1693"/>
                  <a:gd name="T14" fmla="*/ 1 w 1469"/>
                  <a:gd name="T15" fmla="*/ 1 h 1693"/>
                  <a:gd name="T16" fmla="*/ 1 w 1469"/>
                  <a:gd name="T17" fmla="*/ 1 h 1693"/>
                  <a:gd name="T18" fmla="*/ 1 w 1469"/>
                  <a:gd name="T19" fmla="*/ 1 h 1693"/>
                  <a:gd name="T20" fmla="*/ 1 w 1469"/>
                  <a:gd name="T21" fmla="*/ 1 h 1693"/>
                  <a:gd name="T22" fmla="*/ 1 w 1469"/>
                  <a:gd name="T23" fmla="*/ 1 h 1693"/>
                  <a:gd name="T24" fmla="*/ 1 w 1469"/>
                  <a:gd name="T25" fmla="*/ 1 h 1693"/>
                  <a:gd name="T26" fmla="*/ 1 w 1469"/>
                  <a:gd name="T27" fmla="*/ 1 h 1693"/>
                  <a:gd name="T28" fmla="*/ 1 w 1469"/>
                  <a:gd name="T29" fmla="*/ 1 h 1693"/>
                  <a:gd name="T30" fmla="*/ 1 w 1469"/>
                  <a:gd name="T31" fmla="*/ 1 h 1693"/>
                  <a:gd name="T32" fmla="*/ 1 w 1469"/>
                  <a:gd name="T33" fmla="*/ 1 h 1693"/>
                  <a:gd name="T34" fmla="*/ 1 w 1469"/>
                  <a:gd name="T35" fmla="*/ 1 h 1693"/>
                  <a:gd name="T36" fmla="*/ 1 w 1469"/>
                  <a:gd name="T37" fmla="*/ 1 h 1693"/>
                  <a:gd name="T38" fmla="*/ 1 w 1469"/>
                  <a:gd name="T39" fmla="*/ 1 h 1693"/>
                  <a:gd name="T40" fmla="*/ 1 w 1469"/>
                  <a:gd name="T41" fmla="*/ 1 h 1693"/>
                  <a:gd name="T42" fmla="*/ 1 w 1469"/>
                  <a:gd name="T43" fmla="*/ 1 h 1693"/>
                  <a:gd name="T44" fmla="*/ 1 w 1469"/>
                  <a:gd name="T45" fmla="*/ 1 h 1693"/>
                  <a:gd name="T46" fmla="*/ 1 w 1469"/>
                  <a:gd name="T47" fmla="*/ 1 h 1693"/>
                  <a:gd name="T48" fmla="*/ 1 w 1469"/>
                  <a:gd name="T49" fmla="*/ 1 h 1693"/>
                  <a:gd name="T50" fmla="*/ 1 w 1469"/>
                  <a:gd name="T51" fmla="*/ 1 h 1693"/>
                  <a:gd name="T52" fmla="*/ 1 w 1469"/>
                  <a:gd name="T53" fmla="*/ 1 h 1693"/>
                  <a:gd name="T54" fmla="*/ 1 w 1469"/>
                  <a:gd name="T55" fmla="*/ 1 h 1693"/>
                  <a:gd name="T56" fmla="*/ 1 w 1469"/>
                  <a:gd name="T57" fmla="*/ 1 h 1693"/>
                  <a:gd name="T58" fmla="*/ 1 w 1469"/>
                  <a:gd name="T59" fmla="*/ 1 h 1693"/>
                  <a:gd name="T60" fmla="*/ 1 w 1469"/>
                  <a:gd name="T61" fmla="*/ 1 h 1693"/>
                  <a:gd name="T62" fmla="*/ 1 w 1469"/>
                  <a:gd name="T63" fmla="*/ 1 h 1693"/>
                  <a:gd name="T64" fmla="*/ 1 w 1469"/>
                  <a:gd name="T65" fmla="*/ 1 h 1693"/>
                  <a:gd name="T66" fmla="*/ 1 w 1469"/>
                  <a:gd name="T67" fmla="*/ 1 h 1693"/>
                  <a:gd name="T68" fmla="*/ 1 w 1469"/>
                  <a:gd name="T69" fmla="*/ 1 h 1693"/>
                  <a:gd name="T70" fmla="*/ 1 w 1469"/>
                  <a:gd name="T71" fmla="*/ 1 h 1693"/>
                  <a:gd name="T72" fmla="*/ 1 w 1469"/>
                  <a:gd name="T73" fmla="*/ 1 h 1693"/>
                  <a:gd name="T74" fmla="*/ 1 w 1469"/>
                  <a:gd name="T75" fmla="*/ 1 h 1693"/>
                  <a:gd name="T76" fmla="*/ 1 w 1469"/>
                  <a:gd name="T77" fmla="*/ 1 h 1693"/>
                  <a:gd name="T78" fmla="*/ 1 w 1469"/>
                  <a:gd name="T79" fmla="*/ 1 h 1693"/>
                  <a:gd name="T80" fmla="*/ 1 w 1469"/>
                  <a:gd name="T81" fmla="*/ 1 h 1693"/>
                  <a:gd name="T82" fmla="*/ 1 w 1469"/>
                  <a:gd name="T83" fmla="*/ 1 h 1693"/>
                  <a:gd name="T84" fmla="*/ 1 w 1469"/>
                  <a:gd name="T85" fmla="*/ 1 h 1693"/>
                  <a:gd name="T86" fmla="*/ 1 w 1469"/>
                  <a:gd name="T87" fmla="*/ 1 h 1693"/>
                  <a:gd name="T88" fmla="*/ 1 w 1469"/>
                  <a:gd name="T89" fmla="*/ 1 h 1693"/>
                  <a:gd name="T90" fmla="*/ 1 w 1469"/>
                  <a:gd name="T91" fmla="*/ 1 h 1693"/>
                  <a:gd name="T92" fmla="*/ 1 w 1469"/>
                  <a:gd name="T93" fmla="*/ 1 h 1693"/>
                  <a:gd name="T94" fmla="*/ 1 w 1469"/>
                  <a:gd name="T95" fmla="*/ 1 h 1693"/>
                  <a:gd name="T96" fmla="*/ 1 w 1469"/>
                  <a:gd name="T97" fmla="*/ 1 h 1693"/>
                  <a:gd name="T98" fmla="*/ 1 w 1469"/>
                  <a:gd name="T99" fmla="*/ 1 h 1693"/>
                  <a:gd name="T100" fmla="*/ 1 w 1469"/>
                  <a:gd name="T101" fmla="*/ 1 h 1693"/>
                  <a:gd name="T102" fmla="*/ 1 w 1469"/>
                  <a:gd name="T103" fmla="*/ 1 h 1693"/>
                  <a:gd name="T104" fmla="*/ 1 w 1469"/>
                  <a:gd name="T105" fmla="*/ 1 h 1693"/>
                  <a:gd name="T106" fmla="*/ 1 w 1469"/>
                  <a:gd name="T107" fmla="*/ 1 h 1693"/>
                  <a:gd name="T108" fmla="*/ 0 w 1469"/>
                  <a:gd name="T109" fmla="*/ 0 h 1693"/>
                  <a:gd name="T110" fmla="*/ 0 w 1469"/>
                  <a:gd name="T111" fmla="*/ 1 h 16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9"/>
                  <a:gd name="T169" fmla="*/ 0 h 1693"/>
                  <a:gd name="T170" fmla="*/ 1469 w 1469"/>
                  <a:gd name="T171" fmla="*/ 1693 h 16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9" h="1693">
                    <a:moveTo>
                      <a:pt x="0" y="1552"/>
                    </a:moveTo>
                    <a:lnTo>
                      <a:pt x="22" y="1559"/>
                    </a:lnTo>
                    <a:lnTo>
                      <a:pt x="43" y="1562"/>
                    </a:lnTo>
                    <a:lnTo>
                      <a:pt x="62" y="1565"/>
                    </a:lnTo>
                    <a:lnTo>
                      <a:pt x="78" y="1565"/>
                    </a:lnTo>
                    <a:lnTo>
                      <a:pt x="94" y="1565"/>
                    </a:lnTo>
                    <a:lnTo>
                      <a:pt x="109" y="1562"/>
                    </a:lnTo>
                    <a:lnTo>
                      <a:pt x="123" y="1560"/>
                    </a:lnTo>
                    <a:lnTo>
                      <a:pt x="138" y="1557"/>
                    </a:lnTo>
                    <a:lnTo>
                      <a:pt x="154" y="1554"/>
                    </a:lnTo>
                    <a:lnTo>
                      <a:pt x="171" y="1549"/>
                    </a:lnTo>
                    <a:lnTo>
                      <a:pt x="194" y="1546"/>
                    </a:lnTo>
                    <a:lnTo>
                      <a:pt x="214" y="1544"/>
                    </a:lnTo>
                    <a:lnTo>
                      <a:pt x="232" y="1543"/>
                    </a:lnTo>
                    <a:lnTo>
                      <a:pt x="248" y="1543"/>
                    </a:lnTo>
                    <a:lnTo>
                      <a:pt x="264" y="1544"/>
                    </a:lnTo>
                    <a:lnTo>
                      <a:pt x="278" y="1548"/>
                    </a:lnTo>
                    <a:lnTo>
                      <a:pt x="293" y="1554"/>
                    </a:lnTo>
                    <a:lnTo>
                      <a:pt x="309" y="1560"/>
                    </a:lnTo>
                    <a:lnTo>
                      <a:pt x="326" y="1570"/>
                    </a:lnTo>
                    <a:lnTo>
                      <a:pt x="346" y="1581"/>
                    </a:lnTo>
                    <a:lnTo>
                      <a:pt x="366" y="1594"/>
                    </a:lnTo>
                    <a:lnTo>
                      <a:pt x="384" y="1605"/>
                    </a:lnTo>
                    <a:lnTo>
                      <a:pt x="400" y="1615"/>
                    </a:lnTo>
                    <a:lnTo>
                      <a:pt x="415" y="1623"/>
                    </a:lnTo>
                    <a:lnTo>
                      <a:pt x="427" y="1631"/>
                    </a:lnTo>
                    <a:lnTo>
                      <a:pt x="439" y="1639"/>
                    </a:lnTo>
                    <a:lnTo>
                      <a:pt x="450" y="1645"/>
                    </a:lnTo>
                    <a:lnTo>
                      <a:pt x="459" y="1652"/>
                    </a:lnTo>
                    <a:lnTo>
                      <a:pt x="467" y="1658"/>
                    </a:lnTo>
                    <a:lnTo>
                      <a:pt x="475" y="1664"/>
                    </a:lnTo>
                    <a:lnTo>
                      <a:pt x="495" y="1677"/>
                    </a:lnTo>
                    <a:lnTo>
                      <a:pt x="514" y="1687"/>
                    </a:lnTo>
                    <a:lnTo>
                      <a:pt x="530" y="1692"/>
                    </a:lnTo>
                    <a:lnTo>
                      <a:pt x="546" y="1693"/>
                    </a:lnTo>
                    <a:lnTo>
                      <a:pt x="560" y="1693"/>
                    </a:lnTo>
                    <a:lnTo>
                      <a:pt x="571" y="1692"/>
                    </a:lnTo>
                    <a:lnTo>
                      <a:pt x="583" y="1688"/>
                    </a:lnTo>
                    <a:lnTo>
                      <a:pt x="589" y="1685"/>
                    </a:lnTo>
                    <a:lnTo>
                      <a:pt x="594" y="1682"/>
                    </a:lnTo>
                    <a:lnTo>
                      <a:pt x="595" y="1680"/>
                    </a:lnTo>
                    <a:lnTo>
                      <a:pt x="591" y="1671"/>
                    </a:lnTo>
                    <a:lnTo>
                      <a:pt x="581" y="1647"/>
                    </a:lnTo>
                    <a:lnTo>
                      <a:pt x="567" y="1610"/>
                    </a:lnTo>
                    <a:lnTo>
                      <a:pt x="551" y="1562"/>
                    </a:lnTo>
                    <a:lnTo>
                      <a:pt x="536" y="1506"/>
                    </a:lnTo>
                    <a:lnTo>
                      <a:pt x="528" y="1442"/>
                    </a:lnTo>
                    <a:lnTo>
                      <a:pt x="527" y="1375"/>
                    </a:lnTo>
                    <a:lnTo>
                      <a:pt x="536" y="1304"/>
                    </a:lnTo>
                    <a:lnTo>
                      <a:pt x="557" y="1232"/>
                    </a:lnTo>
                    <a:lnTo>
                      <a:pt x="595" y="1162"/>
                    </a:lnTo>
                    <a:lnTo>
                      <a:pt x="623" y="1117"/>
                    </a:lnTo>
                    <a:lnTo>
                      <a:pt x="651" y="1069"/>
                    </a:lnTo>
                    <a:lnTo>
                      <a:pt x="677" y="1020"/>
                    </a:lnTo>
                    <a:lnTo>
                      <a:pt x="703" y="968"/>
                    </a:lnTo>
                    <a:lnTo>
                      <a:pt x="727" y="917"/>
                    </a:lnTo>
                    <a:lnTo>
                      <a:pt x="749" y="869"/>
                    </a:lnTo>
                    <a:lnTo>
                      <a:pt x="768" y="826"/>
                    </a:lnTo>
                    <a:lnTo>
                      <a:pt x="786" y="786"/>
                    </a:lnTo>
                    <a:lnTo>
                      <a:pt x="800" y="756"/>
                    </a:lnTo>
                    <a:lnTo>
                      <a:pt x="810" y="732"/>
                    </a:lnTo>
                    <a:lnTo>
                      <a:pt x="824" y="712"/>
                    </a:lnTo>
                    <a:lnTo>
                      <a:pt x="848" y="692"/>
                    </a:lnTo>
                    <a:lnTo>
                      <a:pt x="879" y="668"/>
                    </a:lnTo>
                    <a:lnTo>
                      <a:pt x="912" y="644"/>
                    </a:lnTo>
                    <a:lnTo>
                      <a:pt x="951" y="621"/>
                    </a:lnTo>
                    <a:lnTo>
                      <a:pt x="987" y="599"/>
                    </a:lnTo>
                    <a:lnTo>
                      <a:pt x="1024" y="576"/>
                    </a:lnTo>
                    <a:lnTo>
                      <a:pt x="1055" y="559"/>
                    </a:lnTo>
                    <a:lnTo>
                      <a:pt x="1080" y="544"/>
                    </a:lnTo>
                    <a:lnTo>
                      <a:pt x="1098" y="533"/>
                    </a:lnTo>
                    <a:lnTo>
                      <a:pt x="1119" y="519"/>
                    </a:lnTo>
                    <a:lnTo>
                      <a:pt x="1133" y="504"/>
                    </a:lnTo>
                    <a:lnTo>
                      <a:pt x="1147" y="492"/>
                    </a:lnTo>
                    <a:lnTo>
                      <a:pt x="1157" y="480"/>
                    </a:lnTo>
                    <a:lnTo>
                      <a:pt x="1168" y="469"/>
                    </a:lnTo>
                    <a:lnTo>
                      <a:pt x="1180" y="460"/>
                    </a:lnTo>
                    <a:lnTo>
                      <a:pt x="1191" y="450"/>
                    </a:lnTo>
                    <a:lnTo>
                      <a:pt x="1207" y="440"/>
                    </a:lnTo>
                    <a:lnTo>
                      <a:pt x="1226" y="431"/>
                    </a:lnTo>
                    <a:lnTo>
                      <a:pt x="1250" y="421"/>
                    </a:lnTo>
                    <a:lnTo>
                      <a:pt x="1266" y="416"/>
                    </a:lnTo>
                    <a:lnTo>
                      <a:pt x="1285" y="410"/>
                    </a:lnTo>
                    <a:lnTo>
                      <a:pt x="1309" y="404"/>
                    </a:lnTo>
                    <a:lnTo>
                      <a:pt x="1333" y="397"/>
                    </a:lnTo>
                    <a:lnTo>
                      <a:pt x="1359" y="391"/>
                    </a:lnTo>
                    <a:lnTo>
                      <a:pt x="1384" y="383"/>
                    </a:lnTo>
                    <a:lnTo>
                      <a:pt x="1408" y="376"/>
                    </a:lnTo>
                    <a:lnTo>
                      <a:pt x="1429" y="370"/>
                    </a:lnTo>
                    <a:lnTo>
                      <a:pt x="1447" y="365"/>
                    </a:lnTo>
                    <a:lnTo>
                      <a:pt x="1460" y="362"/>
                    </a:lnTo>
                    <a:lnTo>
                      <a:pt x="1466" y="359"/>
                    </a:lnTo>
                    <a:lnTo>
                      <a:pt x="1469" y="354"/>
                    </a:lnTo>
                    <a:lnTo>
                      <a:pt x="1469" y="349"/>
                    </a:lnTo>
                    <a:lnTo>
                      <a:pt x="1466" y="344"/>
                    </a:lnTo>
                    <a:lnTo>
                      <a:pt x="1461" y="340"/>
                    </a:lnTo>
                    <a:lnTo>
                      <a:pt x="1455" y="335"/>
                    </a:lnTo>
                    <a:lnTo>
                      <a:pt x="1447" y="332"/>
                    </a:lnTo>
                    <a:lnTo>
                      <a:pt x="1437" y="327"/>
                    </a:lnTo>
                    <a:lnTo>
                      <a:pt x="1428" y="324"/>
                    </a:lnTo>
                    <a:lnTo>
                      <a:pt x="1420" y="322"/>
                    </a:lnTo>
                    <a:lnTo>
                      <a:pt x="1405" y="320"/>
                    </a:lnTo>
                    <a:lnTo>
                      <a:pt x="1384" y="319"/>
                    </a:lnTo>
                    <a:lnTo>
                      <a:pt x="1356" y="317"/>
                    </a:lnTo>
                    <a:lnTo>
                      <a:pt x="1324" y="316"/>
                    </a:lnTo>
                    <a:lnTo>
                      <a:pt x="1288" y="314"/>
                    </a:lnTo>
                    <a:lnTo>
                      <a:pt x="1253" y="312"/>
                    </a:lnTo>
                    <a:lnTo>
                      <a:pt x="1218" y="311"/>
                    </a:lnTo>
                    <a:lnTo>
                      <a:pt x="1184" y="311"/>
                    </a:lnTo>
                    <a:lnTo>
                      <a:pt x="1157" y="309"/>
                    </a:lnTo>
                    <a:lnTo>
                      <a:pt x="1135" y="308"/>
                    </a:lnTo>
                    <a:lnTo>
                      <a:pt x="1112" y="306"/>
                    </a:lnTo>
                    <a:lnTo>
                      <a:pt x="1082" y="306"/>
                    </a:lnTo>
                    <a:lnTo>
                      <a:pt x="1047" y="308"/>
                    </a:lnTo>
                    <a:lnTo>
                      <a:pt x="1005" y="308"/>
                    </a:lnTo>
                    <a:lnTo>
                      <a:pt x="963" y="309"/>
                    </a:lnTo>
                    <a:lnTo>
                      <a:pt x="919" y="309"/>
                    </a:lnTo>
                    <a:lnTo>
                      <a:pt x="875" y="308"/>
                    </a:lnTo>
                    <a:lnTo>
                      <a:pt x="835" y="304"/>
                    </a:lnTo>
                    <a:lnTo>
                      <a:pt x="800" y="300"/>
                    </a:lnTo>
                    <a:lnTo>
                      <a:pt x="771" y="292"/>
                    </a:lnTo>
                    <a:lnTo>
                      <a:pt x="746" y="282"/>
                    </a:lnTo>
                    <a:lnTo>
                      <a:pt x="720" y="268"/>
                    </a:lnTo>
                    <a:lnTo>
                      <a:pt x="695" y="252"/>
                    </a:lnTo>
                    <a:lnTo>
                      <a:pt x="669" y="234"/>
                    </a:lnTo>
                    <a:lnTo>
                      <a:pt x="643" y="216"/>
                    </a:lnTo>
                    <a:lnTo>
                      <a:pt x="618" y="199"/>
                    </a:lnTo>
                    <a:lnTo>
                      <a:pt x="592" y="183"/>
                    </a:lnTo>
                    <a:lnTo>
                      <a:pt x="565" y="170"/>
                    </a:lnTo>
                    <a:lnTo>
                      <a:pt x="539" y="162"/>
                    </a:lnTo>
                    <a:lnTo>
                      <a:pt x="512" y="156"/>
                    </a:lnTo>
                    <a:lnTo>
                      <a:pt x="488" y="151"/>
                    </a:lnTo>
                    <a:lnTo>
                      <a:pt x="456" y="141"/>
                    </a:lnTo>
                    <a:lnTo>
                      <a:pt x="419" y="128"/>
                    </a:lnTo>
                    <a:lnTo>
                      <a:pt x="381" y="112"/>
                    </a:lnTo>
                    <a:lnTo>
                      <a:pt x="342" y="95"/>
                    </a:lnTo>
                    <a:lnTo>
                      <a:pt x="304" y="79"/>
                    </a:lnTo>
                    <a:lnTo>
                      <a:pt x="269" y="64"/>
                    </a:lnTo>
                    <a:lnTo>
                      <a:pt x="240" y="53"/>
                    </a:lnTo>
                    <a:lnTo>
                      <a:pt x="218" y="47"/>
                    </a:lnTo>
                    <a:lnTo>
                      <a:pt x="205" y="45"/>
                    </a:lnTo>
                    <a:lnTo>
                      <a:pt x="195" y="45"/>
                    </a:lnTo>
                    <a:lnTo>
                      <a:pt x="178" y="44"/>
                    </a:lnTo>
                    <a:lnTo>
                      <a:pt x="154" y="39"/>
                    </a:lnTo>
                    <a:lnTo>
                      <a:pt x="125" y="32"/>
                    </a:lnTo>
                    <a:lnTo>
                      <a:pt x="96" y="24"/>
                    </a:lnTo>
                    <a:lnTo>
                      <a:pt x="67" y="18"/>
                    </a:lnTo>
                    <a:lnTo>
                      <a:pt x="40" y="10"/>
                    </a:lnTo>
                    <a:lnTo>
                      <a:pt x="19" y="5"/>
                    </a:lnTo>
                    <a:lnTo>
                      <a:pt x="5" y="0"/>
                    </a:lnTo>
                    <a:lnTo>
                      <a:pt x="0" y="0"/>
                    </a:lnTo>
                    <a:lnTo>
                      <a:pt x="0" y="1548"/>
                    </a:lnTo>
                    <a:lnTo>
                      <a:pt x="0" y="1552"/>
                    </a:lnTo>
                    <a:close/>
                  </a:path>
                </a:pathLst>
              </a:custGeom>
              <a:solidFill>
                <a:srgbClr val="FFBF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4985" name="Freeform 157"/>
              <p:cNvSpPr>
                <a:spLocks/>
              </p:cNvSpPr>
              <p:nvPr/>
            </p:nvSpPr>
            <p:spPr bwMode="auto">
              <a:xfrm>
                <a:off x="935" y="1371"/>
                <a:ext cx="735" cy="847"/>
              </a:xfrm>
              <a:custGeom>
                <a:avLst/>
                <a:gdLst>
                  <a:gd name="T0" fmla="*/ 1 w 1469"/>
                  <a:gd name="T1" fmla="*/ 1 h 1693"/>
                  <a:gd name="T2" fmla="*/ 1 w 1469"/>
                  <a:gd name="T3" fmla="*/ 1 h 1693"/>
                  <a:gd name="T4" fmla="*/ 1 w 1469"/>
                  <a:gd name="T5" fmla="*/ 1 h 1693"/>
                  <a:gd name="T6" fmla="*/ 1 w 1469"/>
                  <a:gd name="T7" fmla="*/ 1 h 1693"/>
                  <a:gd name="T8" fmla="*/ 1 w 1469"/>
                  <a:gd name="T9" fmla="*/ 1 h 1693"/>
                  <a:gd name="T10" fmla="*/ 1 w 1469"/>
                  <a:gd name="T11" fmla="*/ 1 h 1693"/>
                  <a:gd name="T12" fmla="*/ 1 w 1469"/>
                  <a:gd name="T13" fmla="*/ 1 h 1693"/>
                  <a:gd name="T14" fmla="*/ 1 w 1469"/>
                  <a:gd name="T15" fmla="*/ 1 h 1693"/>
                  <a:gd name="T16" fmla="*/ 1 w 1469"/>
                  <a:gd name="T17" fmla="*/ 1 h 1693"/>
                  <a:gd name="T18" fmla="*/ 1 w 1469"/>
                  <a:gd name="T19" fmla="*/ 1 h 1693"/>
                  <a:gd name="T20" fmla="*/ 1 w 1469"/>
                  <a:gd name="T21" fmla="*/ 1 h 1693"/>
                  <a:gd name="T22" fmla="*/ 1 w 1469"/>
                  <a:gd name="T23" fmla="*/ 1 h 1693"/>
                  <a:gd name="T24" fmla="*/ 1 w 1469"/>
                  <a:gd name="T25" fmla="*/ 1 h 1693"/>
                  <a:gd name="T26" fmla="*/ 1 w 1469"/>
                  <a:gd name="T27" fmla="*/ 1 h 1693"/>
                  <a:gd name="T28" fmla="*/ 1 w 1469"/>
                  <a:gd name="T29" fmla="*/ 1 h 1693"/>
                  <a:gd name="T30" fmla="*/ 1 w 1469"/>
                  <a:gd name="T31" fmla="*/ 1 h 1693"/>
                  <a:gd name="T32" fmla="*/ 1 w 1469"/>
                  <a:gd name="T33" fmla="*/ 1 h 1693"/>
                  <a:gd name="T34" fmla="*/ 1 w 1469"/>
                  <a:gd name="T35" fmla="*/ 1 h 1693"/>
                  <a:gd name="T36" fmla="*/ 1 w 1469"/>
                  <a:gd name="T37" fmla="*/ 1 h 1693"/>
                  <a:gd name="T38" fmla="*/ 1 w 1469"/>
                  <a:gd name="T39" fmla="*/ 1 h 1693"/>
                  <a:gd name="T40" fmla="*/ 1 w 1469"/>
                  <a:gd name="T41" fmla="*/ 1 h 1693"/>
                  <a:gd name="T42" fmla="*/ 1 w 1469"/>
                  <a:gd name="T43" fmla="*/ 1 h 1693"/>
                  <a:gd name="T44" fmla="*/ 1 w 1469"/>
                  <a:gd name="T45" fmla="*/ 1 h 1693"/>
                  <a:gd name="T46" fmla="*/ 1 w 1469"/>
                  <a:gd name="T47" fmla="*/ 1 h 1693"/>
                  <a:gd name="T48" fmla="*/ 1 w 1469"/>
                  <a:gd name="T49" fmla="*/ 1 h 1693"/>
                  <a:gd name="T50" fmla="*/ 1 w 1469"/>
                  <a:gd name="T51" fmla="*/ 1 h 1693"/>
                  <a:gd name="T52" fmla="*/ 1 w 1469"/>
                  <a:gd name="T53" fmla="*/ 1 h 1693"/>
                  <a:gd name="T54" fmla="*/ 1 w 1469"/>
                  <a:gd name="T55" fmla="*/ 1 h 1693"/>
                  <a:gd name="T56" fmla="*/ 1 w 1469"/>
                  <a:gd name="T57" fmla="*/ 1 h 1693"/>
                  <a:gd name="T58" fmla="*/ 1 w 1469"/>
                  <a:gd name="T59" fmla="*/ 1 h 1693"/>
                  <a:gd name="T60" fmla="*/ 1 w 1469"/>
                  <a:gd name="T61" fmla="*/ 1 h 1693"/>
                  <a:gd name="T62" fmla="*/ 1 w 1469"/>
                  <a:gd name="T63" fmla="*/ 1 h 1693"/>
                  <a:gd name="T64" fmla="*/ 1 w 1469"/>
                  <a:gd name="T65" fmla="*/ 1 h 1693"/>
                  <a:gd name="T66" fmla="*/ 1 w 1469"/>
                  <a:gd name="T67" fmla="*/ 1 h 1693"/>
                  <a:gd name="T68" fmla="*/ 1 w 1469"/>
                  <a:gd name="T69" fmla="*/ 1 h 1693"/>
                  <a:gd name="T70" fmla="*/ 1 w 1469"/>
                  <a:gd name="T71" fmla="*/ 1 h 1693"/>
                  <a:gd name="T72" fmla="*/ 1 w 1469"/>
                  <a:gd name="T73" fmla="*/ 1 h 1693"/>
                  <a:gd name="T74" fmla="*/ 1 w 1469"/>
                  <a:gd name="T75" fmla="*/ 1 h 1693"/>
                  <a:gd name="T76" fmla="*/ 1 w 1469"/>
                  <a:gd name="T77" fmla="*/ 1 h 1693"/>
                  <a:gd name="T78" fmla="*/ 1 w 1469"/>
                  <a:gd name="T79" fmla="*/ 1 h 1693"/>
                  <a:gd name="T80" fmla="*/ 1 w 1469"/>
                  <a:gd name="T81" fmla="*/ 1 h 1693"/>
                  <a:gd name="T82" fmla="*/ 1 w 1469"/>
                  <a:gd name="T83" fmla="*/ 1 h 1693"/>
                  <a:gd name="T84" fmla="*/ 1 w 1469"/>
                  <a:gd name="T85" fmla="*/ 1 h 1693"/>
                  <a:gd name="T86" fmla="*/ 1 w 1469"/>
                  <a:gd name="T87" fmla="*/ 1 h 1693"/>
                  <a:gd name="T88" fmla="*/ 1 w 1469"/>
                  <a:gd name="T89" fmla="*/ 1 h 1693"/>
                  <a:gd name="T90" fmla="*/ 1 w 1469"/>
                  <a:gd name="T91" fmla="*/ 1 h 1693"/>
                  <a:gd name="T92" fmla="*/ 1 w 1469"/>
                  <a:gd name="T93" fmla="*/ 1 h 1693"/>
                  <a:gd name="T94" fmla="*/ 1 w 1469"/>
                  <a:gd name="T95" fmla="*/ 1 h 1693"/>
                  <a:gd name="T96" fmla="*/ 1 w 1469"/>
                  <a:gd name="T97" fmla="*/ 1 h 1693"/>
                  <a:gd name="T98" fmla="*/ 1 w 1469"/>
                  <a:gd name="T99" fmla="*/ 1 h 1693"/>
                  <a:gd name="T100" fmla="*/ 1 w 1469"/>
                  <a:gd name="T101" fmla="*/ 1 h 1693"/>
                  <a:gd name="T102" fmla="*/ 1 w 1469"/>
                  <a:gd name="T103" fmla="*/ 1 h 1693"/>
                  <a:gd name="T104" fmla="*/ 1 w 1469"/>
                  <a:gd name="T105" fmla="*/ 1 h 1693"/>
                  <a:gd name="T106" fmla="*/ 1 w 1469"/>
                  <a:gd name="T107" fmla="*/ 1 h 1693"/>
                  <a:gd name="T108" fmla="*/ 0 w 1469"/>
                  <a:gd name="T109" fmla="*/ 0 h 1693"/>
                  <a:gd name="T110" fmla="*/ 0 w 1469"/>
                  <a:gd name="T111" fmla="*/ 1 h 16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9"/>
                  <a:gd name="T169" fmla="*/ 0 h 1693"/>
                  <a:gd name="T170" fmla="*/ 1469 w 1469"/>
                  <a:gd name="T171" fmla="*/ 1693 h 16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9" h="1693">
                    <a:moveTo>
                      <a:pt x="0" y="1552"/>
                    </a:moveTo>
                    <a:lnTo>
                      <a:pt x="22" y="1559"/>
                    </a:lnTo>
                    <a:lnTo>
                      <a:pt x="43" y="1562"/>
                    </a:lnTo>
                    <a:lnTo>
                      <a:pt x="62" y="1565"/>
                    </a:lnTo>
                    <a:lnTo>
                      <a:pt x="78" y="1565"/>
                    </a:lnTo>
                    <a:lnTo>
                      <a:pt x="94" y="1565"/>
                    </a:lnTo>
                    <a:lnTo>
                      <a:pt x="109" y="1562"/>
                    </a:lnTo>
                    <a:lnTo>
                      <a:pt x="123" y="1560"/>
                    </a:lnTo>
                    <a:lnTo>
                      <a:pt x="138" y="1557"/>
                    </a:lnTo>
                    <a:lnTo>
                      <a:pt x="154" y="1554"/>
                    </a:lnTo>
                    <a:lnTo>
                      <a:pt x="171" y="1549"/>
                    </a:lnTo>
                    <a:lnTo>
                      <a:pt x="194" y="1546"/>
                    </a:lnTo>
                    <a:lnTo>
                      <a:pt x="214" y="1544"/>
                    </a:lnTo>
                    <a:lnTo>
                      <a:pt x="232" y="1543"/>
                    </a:lnTo>
                    <a:lnTo>
                      <a:pt x="248" y="1543"/>
                    </a:lnTo>
                    <a:lnTo>
                      <a:pt x="264" y="1544"/>
                    </a:lnTo>
                    <a:lnTo>
                      <a:pt x="278" y="1548"/>
                    </a:lnTo>
                    <a:lnTo>
                      <a:pt x="293" y="1554"/>
                    </a:lnTo>
                    <a:lnTo>
                      <a:pt x="309" y="1560"/>
                    </a:lnTo>
                    <a:lnTo>
                      <a:pt x="326" y="1570"/>
                    </a:lnTo>
                    <a:lnTo>
                      <a:pt x="346" y="1581"/>
                    </a:lnTo>
                    <a:lnTo>
                      <a:pt x="366" y="1594"/>
                    </a:lnTo>
                    <a:lnTo>
                      <a:pt x="384" y="1605"/>
                    </a:lnTo>
                    <a:lnTo>
                      <a:pt x="400" y="1615"/>
                    </a:lnTo>
                    <a:lnTo>
                      <a:pt x="415" y="1623"/>
                    </a:lnTo>
                    <a:lnTo>
                      <a:pt x="427" y="1631"/>
                    </a:lnTo>
                    <a:lnTo>
                      <a:pt x="439" y="1639"/>
                    </a:lnTo>
                    <a:lnTo>
                      <a:pt x="450" y="1645"/>
                    </a:lnTo>
                    <a:lnTo>
                      <a:pt x="459" y="1652"/>
                    </a:lnTo>
                    <a:lnTo>
                      <a:pt x="467" y="1658"/>
                    </a:lnTo>
                    <a:lnTo>
                      <a:pt x="475" y="1664"/>
                    </a:lnTo>
                    <a:lnTo>
                      <a:pt x="495" y="1677"/>
                    </a:lnTo>
                    <a:lnTo>
                      <a:pt x="514" y="1687"/>
                    </a:lnTo>
                    <a:lnTo>
                      <a:pt x="530" y="1692"/>
                    </a:lnTo>
                    <a:lnTo>
                      <a:pt x="546" y="1693"/>
                    </a:lnTo>
                    <a:lnTo>
                      <a:pt x="560" y="1693"/>
                    </a:lnTo>
                    <a:lnTo>
                      <a:pt x="571" y="1692"/>
                    </a:lnTo>
                    <a:lnTo>
                      <a:pt x="583" y="1688"/>
                    </a:lnTo>
                    <a:lnTo>
                      <a:pt x="589" y="1685"/>
                    </a:lnTo>
                    <a:lnTo>
                      <a:pt x="594" y="1682"/>
                    </a:lnTo>
                    <a:lnTo>
                      <a:pt x="595" y="1680"/>
                    </a:lnTo>
                    <a:lnTo>
                      <a:pt x="591" y="1671"/>
                    </a:lnTo>
                    <a:lnTo>
                      <a:pt x="581" y="1647"/>
                    </a:lnTo>
                    <a:lnTo>
                      <a:pt x="567" y="1610"/>
                    </a:lnTo>
                    <a:lnTo>
                      <a:pt x="551" y="1562"/>
                    </a:lnTo>
                    <a:lnTo>
                      <a:pt x="536" y="1506"/>
                    </a:lnTo>
                    <a:lnTo>
                      <a:pt x="528" y="1442"/>
                    </a:lnTo>
                    <a:lnTo>
                      <a:pt x="527" y="1375"/>
                    </a:lnTo>
                    <a:lnTo>
                      <a:pt x="536" y="1304"/>
                    </a:lnTo>
                    <a:lnTo>
                      <a:pt x="557" y="1232"/>
                    </a:lnTo>
                    <a:lnTo>
                      <a:pt x="595" y="1162"/>
                    </a:lnTo>
                    <a:lnTo>
                      <a:pt x="623" y="1117"/>
                    </a:lnTo>
                    <a:lnTo>
                      <a:pt x="651" y="1069"/>
                    </a:lnTo>
                    <a:lnTo>
                      <a:pt x="677" y="1020"/>
                    </a:lnTo>
                    <a:lnTo>
                      <a:pt x="703" y="968"/>
                    </a:lnTo>
                    <a:lnTo>
                      <a:pt x="727" y="917"/>
                    </a:lnTo>
                    <a:lnTo>
                      <a:pt x="749" y="869"/>
                    </a:lnTo>
                    <a:lnTo>
                      <a:pt x="768" y="826"/>
                    </a:lnTo>
                    <a:lnTo>
                      <a:pt x="786" y="786"/>
                    </a:lnTo>
                    <a:lnTo>
                      <a:pt x="800" y="756"/>
                    </a:lnTo>
                    <a:lnTo>
                      <a:pt x="810" y="732"/>
                    </a:lnTo>
                    <a:lnTo>
                      <a:pt x="824" y="712"/>
                    </a:lnTo>
                    <a:lnTo>
                      <a:pt x="848" y="692"/>
                    </a:lnTo>
                    <a:lnTo>
                      <a:pt x="879" y="668"/>
                    </a:lnTo>
                    <a:lnTo>
                      <a:pt x="912" y="644"/>
                    </a:lnTo>
                    <a:lnTo>
                      <a:pt x="951" y="621"/>
                    </a:lnTo>
                    <a:lnTo>
                      <a:pt x="987" y="599"/>
                    </a:lnTo>
                    <a:lnTo>
                      <a:pt x="1024" y="576"/>
                    </a:lnTo>
                    <a:lnTo>
                      <a:pt x="1055" y="559"/>
                    </a:lnTo>
                    <a:lnTo>
                      <a:pt x="1080" y="544"/>
                    </a:lnTo>
                    <a:lnTo>
                      <a:pt x="1098" y="533"/>
                    </a:lnTo>
                    <a:lnTo>
                      <a:pt x="1119" y="519"/>
                    </a:lnTo>
                    <a:lnTo>
                      <a:pt x="1133" y="504"/>
                    </a:lnTo>
                    <a:lnTo>
                      <a:pt x="1147" y="492"/>
                    </a:lnTo>
                    <a:lnTo>
                      <a:pt x="1157" y="480"/>
                    </a:lnTo>
                    <a:lnTo>
                      <a:pt x="1168" y="469"/>
                    </a:lnTo>
                    <a:lnTo>
                      <a:pt x="1180" y="460"/>
                    </a:lnTo>
                    <a:lnTo>
                      <a:pt x="1191" y="450"/>
                    </a:lnTo>
                    <a:lnTo>
                      <a:pt x="1207" y="440"/>
                    </a:lnTo>
                    <a:lnTo>
                      <a:pt x="1226" y="431"/>
                    </a:lnTo>
                    <a:lnTo>
                      <a:pt x="1250" y="421"/>
                    </a:lnTo>
                    <a:lnTo>
                      <a:pt x="1266" y="416"/>
                    </a:lnTo>
                    <a:lnTo>
                      <a:pt x="1285" y="410"/>
                    </a:lnTo>
                    <a:lnTo>
                      <a:pt x="1309" y="404"/>
                    </a:lnTo>
                    <a:lnTo>
                      <a:pt x="1333" y="397"/>
                    </a:lnTo>
                    <a:lnTo>
                      <a:pt x="1359" y="391"/>
                    </a:lnTo>
                    <a:lnTo>
                      <a:pt x="1384" y="383"/>
                    </a:lnTo>
                    <a:lnTo>
                      <a:pt x="1408" y="376"/>
                    </a:lnTo>
                    <a:lnTo>
                      <a:pt x="1429" y="370"/>
                    </a:lnTo>
                    <a:lnTo>
                      <a:pt x="1447" y="365"/>
                    </a:lnTo>
                    <a:lnTo>
                      <a:pt x="1460" y="362"/>
                    </a:lnTo>
                    <a:lnTo>
                      <a:pt x="1466" y="359"/>
                    </a:lnTo>
                    <a:lnTo>
                      <a:pt x="1469" y="354"/>
                    </a:lnTo>
                    <a:lnTo>
                      <a:pt x="1469" y="349"/>
                    </a:lnTo>
                    <a:lnTo>
                      <a:pt x="1466" y="344"/>
                    </a:lnTo>
                    <a:lnTo>
                      <a:pt x="1461" y="340"/>
                    </a:lnTo>
                    <a:lnTo>
                      <a:pt x="1455" y="335"/>
                    </a:lnTo>
                    <a:lnTo>
                      <a:pt x="1447" y="332"/>
                    </a:lnTo>
                    <a:lnTo>
                      <a:pt x="1437" y="327"/>
                    </a:lnTo>
                    <a:lnTo>
                      <a:pt x="1428" y="324"/>
                    </a:lnTo>
                    <a:lnTo>
                      <a:pt x="1420" y="322"/>
                    </a:lnTo>
                    <a:lnTo>
                      <a:pt x="1405" y="320"/>
                    </a:lnTo>
                    <a:lnTo>
                      <a:pt x="1384" y="319"/>
                    </a:lnTo>
                    <a:lnTo>
                      <a:pt x="1356" y="317"/>
                    </a:lnTo>
                    <a:lnTo>
                      <a:pt x="1324" y="316"/>
                    </a:lnTo>
                    <a:lnTo>
                      <a:pt x="1288" y="314"/>
                    </a:lnTo>
                    <a:lnTo>
                      <a:pt x="1253" y="312"/>
                    </a:lnTo>
                    <a:lnTo>
                      <a:pt x="1218" y="311"/>
                    </a:lnTo>
                    <a:lnTo>
                      <a:pt x="1184" y="311"/>
                    </a:lnTo>
                    <a:lnTo>
                      <a:pt x="1157" y="309"/>
                    </a:lnTo>
                    <a:lnTo>
                      <a:pt x="1135" y="308"/>
                    </a:lnTo>
                    <a:lnTo>
                      <a:pt x="1112" y="306"/>
                    </a:lnTo>
                    <a:lnTo>
                      <a:pt x="1082" y="306"/>
                    </a:lnTo>
                    <a:lnTo>
                      <a:pt x="1047" y="308"/>
                    </a:lnTo>
                    <a:lnTo>
                      <a:pt x="1005" y="308"/>
                    </a:lnTo>
                    <a:lnTo>
                      <a:pt x="963" y="309"/>
                    </a:lnTo>
                    <a:lnTo>
                      <a:pt x="919" y="309"/>
                    </a:lnTo>
                    <a:lnTo>
                      <a:pt x="875" y="308"/>
                    </a:lnTo>
                    <a:lnTo>
                      <a:pt x="835" y="304"/>
                    </a:lnTo>
                    <a:lnTo>
                      <a:pt x="800" y="300"/>
                    </a:lnTo>
                    <a:lnTo>
                      <a:pt x="771" y="292"/>
                    </a:lnTo>
                    <a:lnTo>
                      <a:pt x="746" y="282"/>
                    </a:lnTo>
                    <a:lnTo>
                      <a:pt x="720" y="268"/>
                    </a:lnTo>
                    <a:lnTo>
                      <a:pt x="695" y="252"/>
                    </a:lnTo>
                    <a:lnTo>
                      <a:pt x="669" y="234"/>
                    </a:lnTo>
                    <a:lnTo>
                      <a:pt x="643" y="216"/>
                    </a:lnTo>
                    <a:lnTo>
                      <a:pt x="618" y="199"/>
                    </a:lnTo>
                    <a:lnTo>
                      <a:pt x="592" y="183"/>
                    </a:lnTo>
                    <a:lnTo>
                      <a:pt x="565" y="170"/>
                    </a:lnTo>
                    <a:lnTo>
                      <a:pt x="539" y="162"/>
                    </a:lnTo>
                    <a:lnTo>
                      <a:pt x="512" y="156"/>
                    </a:lnTo>
                    <a:lnTo>
                      <a:pt x="488" y="151"/>
                    </a:lnTo>
                    <a:lnTo>
                      <a:pt x="456" y="141"/>
                    </a:lnTo>
                    <a:lnTo>
                      <a:pt x="419" y="128"/>
                    </a:lnTo>
                    <a:lnTo>
                      <a:pt x="381" y="112"/>
                    </a:lnTo>
                    <a:lnTo>
                      <a:pt x="342" y="95"/>
                    </a:lnTo>
                    <a:lnTo>
                      <a:pt x="304" y="79"/>
                    </a:lnTo>
                    <a:lnTo>
                      <a:pt x="269" y="64"/>
                    </a:lnTo>
                    <a:lnTo>
                      <a:pt x="240" y="53"/>
                    </a:lnTo>
                    <a:lnTo>
                      <a:pt x="218" y="47"/>
                    </a:lnTo>
                    <a:lnTo>
                      <a:pt x="205" y="45"/>
                    </a:lnTo>
                    <a:lnTo>
                      <a:pt x="195" y="45"/>
                    </a:lnTo>
                    <a:lnTo>
                      <a:pt x="178" y="44"/>
                    </a:lnTo>
                    <a:lnTo>
                      <a:pt x="154" y="39"/>
                    </a:lnTo>
                    <a:lnTo>
                      <a:pt x="125" y="32"/>
                    </a:lnTo>
                    <a:lnTo>
                      <a:pt x="96" y="24"/>
                    </a:lnTo>
                    <a:lnTo>
                      <a:pt x="67" y="18"/>
                    </a:lnTo>
                    <a:lnTo>
                      <a:pt x="40" y="10"/>
                    </a:lnTo>
                    <a:lnTo>
                      <a:pt x="19" y="5"/>
                    </a:lnTo>
                    <a:lnTo>
                      <a:pt x="5" y="0"/>
                    </a:lnTo>
                    <a:lnTo>
                      <a:pt x="0" y="0"/>
                    </a:lnTo>
                    <a:lnTo>
                      <a:pt x="0" y="1548"/>
                    </a:lnTo>
                    <a:lnTo>
                      <a:pt x="0" y="1552"/>
                    </a:lnTo>
                  </a:path>
                </a:pathLst>
              </a:custGeom>
              <a:noFill/>
              <a:ln w="7938">
                <a:solidFill>
                  <a:srgbClr val="B2720C"/>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86" name="Freeform 158"/>
              <p:cNvSpPr>
                <a:spLocks/>
              </p:cNvSpPr>
              <p:nvPr/>
            </p:nvSpPr>
            <p:spPr bwMode="auto">
              <a:xfrm>
                <a:off x="3005" y="1905"/>
                <a:ext cx="642" cy="102"/>
              </a:xfrm>
              <a:custGeom>
                <a:avLst/>
                <a:gdLst>
                  <a:gd name="T0" fmla="*/ 1 w 1284"/>
                  <a:gd name="T1" fmla="*/ 1 h 204"/>
                  <a:gd name="T2" fmla="*/ 1 w 1284"/>
                  <a:gd name="T3" fmla="*/ 1 h 204"/>
                  <a:gd name="T4" fmla="*/ 1 w 1284"/>
                  <a:gd name="T5" fmla="*/ 1 h 204"/>
                  <a:gd name="T6" fmla="*/ 1 w 1284"/>
                  <a:gd name="T7" fmla="*/ 1 h 204"/>
                  <a:gd name="T8" fmla="*/ 1 w 1284"/>
                  <a:gd name="T9" fmla="*/ 1 h 204"/>
                  <a:gd name="T10" fmla="*/ 1 w 1284"/>
                  <a:gd name="T11" fmla="*/ 1 h 204"/>
                  <a:gd name="T12" fmla="*/ 1 w 1284"/>
                  <a:gd name="T13" fmla="*/ 1 h 204"/>
                  <a:gd name="T14" fmla="*/ 1 w 1284"/>
                  <a:gd name="T15" fmla="*/ 1 h 204"/>
                  <a:gd name="T16" fmla="*/ 1 w 1284"/>
                  <a:gd name="T17" fmla="*/ 1 h 204"/>
                  <a:gd name="T18" fmla="*/ 1 w 1284"/>
                  <a:gd name="T19" fmla="*/ 1 h 204"/>
                  <a:gd name="T20" fmla="*/ 1 w 1284"/>
                  <a:gd name="T21" fmla="*/ 1 h 204"/>
                  <a:gd name="T22" fmla="*/ 1 w 1284"/>
                  <a:gd name="T23" fmla="*/ 1 h 204"/>
                  <a:gd name="T24" fmla="*/ 1 w 1284"/>
                  <a:gd name="T25" fmla="*/ 1 h 204"/>
                  <a:gd name="T26" fmla="*/ 1 w 1284"/>
                  <a:gd name="T27" fmla="*/ 1 h 204"/>
                  <a:gd name="T28" fmla="*/ 1 w 1284"/>
                  <a:gd name="T29" fmla="*/ 1 h 204"/>
                  <a:gd name="T30" fmla="*/ 1 w 1284"/>
                  <a:gd name="T31" fmla="*/ 1 h 204"/>
                  <a:gd name="T32" fmla="*/ 1 w 1284"/>
                  <a:gd name="T33" fmla="*/ 1 h 204"/>
                  <a:gd name="T34" fmla="*/ 1 w 1284"/>
                  <a:gd name="T35" fmla="*/ 1 h 204"/>
                  <a:gd name="T36" fmla="*/ 1 w 1284"/>
                  <a:gd name="T37" fmla="*/ 1 h 204"/>
                  <a:gd name="T38" fmla="*/ 1 w 1284"/>
                  <a:gd name="T39" fmla="*/ 1 h 204"/>
                  <a:gd name="T40" fmla="*/ 1 w 1284"/>
                  <a:gd name="T41" fmla="*/ 1 h 204"/>
                  <a:gd name="T42" fmla="*/ 1 w 1284"/>
                  <a:gd name="T43" fmla="*/ 1 h 204"/>
                  <a:gd name="T44" fmla="*/ 1 w 1284"/>
                  <a:gd name="T45" fmla="*/ 1 h 204"/>
                  <a:gd name="T46" fmla="*/ 1 w 1284"/>
                  <a:gd name="T47" fmla="*/ 1 h 204"/>
                  <a:gd name="T48" fmla="*/ 1 w 1284"/>
                  <a:gd name="T49" fmla="*/ 1 h 204"/>
                  <a:gd name="T50" fmla="*/ 1 w 1284"/>
                  <a:gd name="T51" fmla="*/ 1 h 204"/>
                  <a:gd name="T52" fmla="*/ 1 w 1284"/>
                  <a:gd name="T53" fmla="*/ 1 h 204"/>
                  <a:gd name="T54" fmla="*/ 1 w 1284"/>
                  <a:gd name="T55" fmla="*/ 1 h 204"/>
                  <a:gd name="T56" fmla="*/ 1 w 1284"/>
                  <a:gd name="T57" fmla="*/ 1 h 204"/>
                  <a:gd name="T58" fmla="*/ 1 w 1284"/>
                  <a:gd name="T59" fmla="*/ 1 h 204"/>
                  <a:gd name="T60" fmla="*/ 1 w 1284"/>
                  <a:gd name="T61" fmla="*/ 1 h 204"/>
                  <a:gd name="T62" fmla="*/ 1 w 1284"/>
                  <a:gd name="T63" fmla="*/ 1 h 204"/>
                  <a:gd name="T64" fmla="*/ 0 w 1284"/>
                  <a:gd name="T65" fmla="*/ 1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4"/>
                  <a:gd name="T100" fmla="*/ 0 h 204"/>
                  <a:gd name="T101" fmla="*/ 1284 w 1284"/>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4" h="204">
                    <a:moveTo>
                      <a:pt x="1282" y="0"/>
                    </a:moveTo>
                    <a:lnTo>
                      <a:pt x="1284" y="8"/>
                    </a:lnTo>
                    <a:lnTo>
                      <a:pt x="1282" y="17"/>
                    </a:lnTo>
                    <a:lnTo>
                      <a:pt x="1277" y="28"/>
                    </a:lnTo>
                    <a:lnTo>
                      <a:pt x="1271" y="40"/>
                    </a:lnTo>
                    <a:lnTo>
                      <a:pt x="1261" y="51"/>
                    </a:lnTo>
                    <a:lnTo>
                      <a:pt x="1252" y="62"/>
                    </a:lnTo>
                    <a:lnTo>
                      <a:pt x="1239" y="72"/>
                    </a:lnTo>
                    <a:lnTo>
                      <a:pt x="1226" y="81"/>
                    </a:lnTo>
                    <a:lnTo>
                      <a:pt x="1212" y="88"/>
                    </a:lnTo>
                    <a:lnTo>
                      <a:pt x="1196" y="94"/>
                    </a:lnTo>
                    <a:lnTo>
                      <a:pt x="1177" y="99"/>
                    </a:lnTo>
                    <a:lnTo>
                      <a:pt x="1154" y="105"/>
                    </a:lnTo>
                    <a:lnTo>
                      <a:pt x="1127" y="113"/>
                    </a:lnTo>
                    <a:lnTo>
                      <a:pt x="1097" y="121"/>
                    </a:lnTo>
                    <a:lnTo>
                      <a:pt x="1065" y="129"/>
                    </a:lnTo>
                    <a:lnTo>
                      <a:pt x="1031" y="136"/>
                    </a:lnTo>
                    <a:lnTo>
                      <a:pt x="996" y="142"/>
                    </a:lnTo>
                    <a:lnTo>
                      <a:pt x="962" y="145"/>
                    </a:lnTo>
                    <a:lnTo>
                      <a:pt x="927" y="148"/>
                    </a:lnTo>
                    <a:lnTo>
                      <a:pt x="895" y="147"/>
                    </a:lnTo>
                    <a:lnTo>
                      <a:pt x="893" y="147"/>
                    </a:lnTo>
                    <a:lnTo>
                      <a:pt x="888" y="147"/>
                    </a:lnTo>
                    <a:lnTo>
                      <a:pt x="880" y="147"/>
                    </a:lnTo>
                    <a:lnTo>
                      <a:pt x="871" y="150"/>
                    </a:lnTo>
                    <a:lnTo>
                      <a:pt x="860" y="153"/>
                    </a:lnTo>
                    <a:lnTo>
                      <a:pt x="848" y="158"/>
                    </a:lnTo>
                    <a:lnTo>
                      <a:pt x="836" y="166"/>
                    </a:lnTo>
                    <a:lnTo>
                      <a:pt x="821" y="176"/>
                    </a:lnTo>
                    <a:lnTo>
                      <a:pt x="810" y="188"/>
                    </a:lnTo>
                    <a:lnTo>
                      <a:pt x="797" y="204"/>
                    </a:lnTo>
                    <a:lnTo>
                      <a:pt x="792" y="203"/>
                    </a:lnTo>
                    <a:lnTo>
                      <a:pt x="775" y="201"/>
                    </a:lnTo>
                    <a:lnTo>
                      <a:pt x="751" y="198"/>
                    </a:lnTo>
                    <a:lnTo>
                      <a:pt x="720" y="195"/>
                    </a:lnTo>
                    <a:lnTo>
                      <a:pt x="687" y="192"/>
                    </a:lnTo>
                    <a:lnTo>
                      <a:pt x="652" y="187"/>
                    </a:lnTo>
                    <a:lnTo>
                      <a:pt x="618" y="185"/>
                    </a:lnTo>
                    <a:lnTo>
                      <a:pt x="586" y="182"/>
                    </a:lnTo>
                    <a:lnTo>
                      <a:pt x="560" y="182"/>
                    </a:lnTo>
                    <a:lnTo>
                      <a:pt x="543" y="182"/>
                    </a:lnTo>
                    <a:lnTo>
                      <a:pt x="525" y="185"/>
                    </a:lnTo>
                    <a:lnTo>
                      <a:pt x="501" y="187"/>
                    </a:lnTo>
                    <a:lnTo>
                      <a:pt x="472" y="190"/>
                    </a:lnTo>
                    <a:lnTo>
                      <a:pt x="439" y="192"/>
                    </a:lnTo>
                    <a:lnTo>
                      <a:pt x="404" y="195"/>
                    </a:lnTo>
                    <a:lnTo>
                      <a:pt x="365" y="195"/>
                    </a:lnTo>
                    <a:lnTo>
                      <a:pt x="328" y="196"/>
                    </a:lnTo>
                    <a:lnTo>
                      <a:pt x="293" y="195"/>
                    </a:lnTo>
                    <a:lnTo>
                      <a:pt x="260" y="193"/>
                    </a:lnTo>
                    <a:lnTo>
                      <a:pt x="229" y="190"/>
                    </a:lnTo>
                    <a:lnTo>
                      <a:pt x="202" y="185"/>
                    </a:lnTo>
                    <a:lnTo>
                      <a:pt x="175" y="182"/>
                    </a:lnTo>
                    <a:lnTo>
                      <a:pt x="149" y="177"/>
                    </a:lnTo>
                    <a:lnTo>
                      <a:pt x="123" y="172"/>
                    </a:lnTo>
                    <a:lnTo>
                      <a:pt x="99" y="166"/>
                    </a:lnTo>
                    <a:lnTo>
                      <a:pt x="77" y="160"/>
                    </a:lnTo>
                    <a:lnTo>
                      <a:pt x="55" y="150"/>
                    </a:lnTo>
                    <a:lnTo>
                      <a:pt x="35" y="140"/>
                    </a:lnTo>
                    <a:lnTo>
                      <a:pt x="16" y="128"/>
                    </a:lnTo>
                    <a:lnTo>
                      <a:pt x="0" y="113"/>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87" name="Freeform 159"/>
              <p:cNvSpPr>
                <a:spLocks/>
              </p:cNvSpPr>
              <p:nvPr/>
            </p:nvSpPr>
            <p:spPr bwMode="auto">
              <a:xfrm>
                <a:off x="3338" y="1818"/>
                <a:ext cx="14" cy="17"/>
              </a:xfrm>
              <a:custGeom>
                <a:avLst/>
                <a:gdLst>
                  <a:gd name="T0" fmla="*/ 1 w 27"/>
                  <a:gd name="T1" fmla="*/ 0 h 35"/>
                  <a:gd name="T2" fmla="*/ 1 w 27"/>
                  <a:gd name="T3" fmla="*/ 0 h 35"/>
                  <a:gd name="T4" fmla="*/ 1 w 27"/>
                  <a:gd name="T5" fmla="*/ 0 h 35"/>
                  <a:gd name="T6" fmla="*/ 1 w 27"/>
                  <a:gd name="T7" fmla="*/ 0 h 35"/>
                  <a:gd name="T8" fmla="*/ 1 w 27"/>
                  <a:gd name="T9" fmla="*/ 0 h 35"/>
                  <a:gd name="T10" fmla="*/ 1 w 27"/>
                  <a:gd name="T11" fmla="*/ 0 h 35"/>
                  <a:gd name="T12" fmla="*/ 1 w 27"/>
                  <a:gd name="T13" fmla="*/ 0 h 35"/>
                  <a:gd name="T14" fmla="*/ 1 w 27"/>
                  <a:gd name="T15" fmla="*/ 0 h 35"/>
                  <a:gd name="T16" fmla="*/ 1 w 27"/>
                  <a:gd name="T17" fmla="*/ 0 h 35"/>
                  <a:gd name="T18" fmla="*/ 1 w 27"/>
                  <a:gd name="T19" fmla="*/ 0 h 35"/>
                  <a:gd name="T20" fmla="*/ 1 w 27"/>
                  <a:gd name="T21" fmla="*/ 0 h 35"/>
                  <a:gd name="T22" fmla="*/ 1 w 27"/>
                  <a:gd name="T23" fmla="*/ 0 h 35"/>
                  <a:gd name="T24" fmla="*/ 1 w 27"/>
                  <a:gd name="T25" fmla="*/ 0 h 35"/>
                  <a:gd name="T26" fmla="*/ 1 w 27"/>
                  <a:gd name="T27" fmla="*/ 0 h 35"/>
                  <a:gd name="T28" fmla="*/ 1 w 27"/>
                  <a:gd name="T29" fmla="*/ 0 h 35"/>
                  <a:gd name="T30" fmla="*/ 1 w 27"/>
                  <a:gd name="T31" fmla="*/ 0 h 35"/>
                  <a:gd name="T32" fmla="*/ 1 w 27"/>
                  <a:gd name="T33" fmla="*/ 0 h 35"/>
                  <a:gd name="T34" fmla="*/ 1 w 27"/>
                  <a:gd name="T35" fmla="*/ 0 h 35"/>
                  <a:gd name="T36" fmla="*/ 1 w 27"/>
                  <a:gd name="T37" fmla="*/ 0 h 35"/>
                  <a:gd name="T38" fmla="*/ 1 w 27"/>
                  <a:gd name="T39" fmla="*/ 0 h 35"/>
                  <a:gd name="T40" fmla="*/ 1 w 27"/>
                  <a:gd name="T41" fmla="*/ 0 h 35"/>
                  <a:gd name="T42" fmla="*/ 1 w 27"/>
                  <a:gd name="T43" fmla="*/ 0 h 35"/>
                  <a:gd name="T44" fmla="*/ 1 w 27"/>
                  <a:gd name="T45" fmla="*/ 0 h 35"/>
                  <a:gd name="T46" fmla="*/ 1 w 27"/>
                  <a:gd name="T47" fmla="*/ 0 h 35"/>
                  <a:gd name="T48" fmla="*/ 1 w 27"/>
                  <a:gd name="T49" fmla="*/ 0 h 35"/>
                  <a:gd name="T50" fmla="*/ 1 w 27"/>
                  <a:gd name="T51" fmla="*/ 0 h 35"/>
                  <a:gd name="T52" fmla="*/ 1 w 27"/>
                  <a:gd name="T53" fmla="*/ 0 h 35"/>
                  <a:gd name="T54" fmla="*/ 1 w 27"/>
                  <a:gd name="T55" fmla="*/ 0 h 35"/>
                  <a:gd name="T56" fmla="*/ 1 w 27"/>
                  <a:gd name="T57" fmla="*/ 0 h 35"/>
                  <a:gd name="T58" fmla="*/ 1 w 27"/>
                  <a:gd name="T59" fmla="*/ 0 h 35"/>
                  <a:gd name="T60" fmla="*/ 0 w 27"/>
                  <a:gd name="T61" fmla="*/ 0 h 35"/>
                  <a:gd name="T62" fmla="*/ 0 w 27"/>
                  <a:gd name="T63" fmla="*/ 0 h 35"/>
                  <a:gd name="T64" fmla="*/ 0 w 27"/>
                  <a:gd name="T65" fmla="*/ 0 h 35"/>
                  <a:gd name="T66" fmla="*/ 0 w 27"/>
                  <a:gd name="T67" fmla="*/ 0 h 35"/>
                  <a:gd name="T68" fmla="*/ 0 w 27"/>
                  <a:gd name="T69" fmla="*/ 0 h 35"/>
                  <a:gd name="T70" fmla="*/ 0 w 27"/>
                  <a:gd name="T71" fmla="*/ 0 h 35"/>
                  <a:gd name="T72" fmla="*/ 0 w 27"/>
                  <a:gd name="T73" fmla="*/ 0 h 35"/>
                  <a:gd name="T74" fmla="*/ 1 w 27"/>
                  <a:gd name="T75" fmla="*/ 0 h 35"/>
                  <a:gd name="T76" fmla="*/ 1 w 27"/>
                  <a:gd name="T77" fmla="*/ 0 h 35"/>
                  <a:gd name="T78" fmla="*/ 1 w 27"/>
                  <a:gd name="T79" fmla="*/ 0 h 35"/>
                  <a:gd name="T80" fmla="*/ 1 w 27"/>
                  <a:gd name="T81" fmla="*/ 0 h 35"/>
                  <a:gd name="T82" fmla="*/ 1 w 27"/>
                  <a:gd name="T83" fmla="*/ 0 h 35"/>
                  <a:gd name="T84" fmla="*/ 1 w 27"/>
                  <a:gd name="T85" fmla="*/ 0 h 35"/>
                  <a:gd name="T86" fmla="*/ 1 w 27"/>
                  <a:gd name="T87" fmla="*/ 0 h 35"/>
                  <a:gd name="T88" fmla="*/ 1 w 27"/>
                  <a:gd name="T89" fmla="*/ 0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
                  <a:gd name="T136" fmla="*/ 0 h 35"/>
                  <a:gd name="T137" fmla="*/ 27 w 27"/>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 h="35">
                    <a:moveTo>
                      <a:pt x="13" y="35"/>
                    </a:moveTo>
                    <a:lnTo>
                      <a:pt x="14" y="35"/>
                    </a:lnTo>
                    <a:lnTo>
                      <a:pt x="16" y="35"/>
                    </a:lnTo>
                    <a:lnTo>
                      <a:pt x="19" y="34"/>
                    </a:lnTo>
                    <a:lnTo>
                      <a:pt x="21" y="34"/>
                    </a:lnTo>
                    <a:lnTo>
                      <a:pt x="22" y="32"/>
                    </a:lnTo>
                    <a:lnTo>
                      <a:pt x="24" y="29"/>
                    </a:lnTo>
                    <a:lnTo>
                      <a:pt x="26" y="27"/>
                    </a:lnTo>
                    <a:lnTo>
                      <a:pt x="26" y="24"/>
                    </a:lnTo>
                    <a:lnTo>
                      <a:pt x="27" y="23"/>
                    </a:lnTo>
                    <a:lnTo>
                      <a:pt x="27" y="19"/>
                    </a:lnTo>
                    <a:lnTo>
                      <a:pt x="27" y="16"/>
                    </a:lnTo>
                    <a:lnTo>
                      <a:pt x="27" y="13"/>
                    </a:lnTo>
                    <a:lnTo>
                      <a:pt x="27" y="11"/>
                    </a:lnTo>
                    <a:lnTo>
                      <a:pt x="26" y="8"/>
                    </a:lnTo>
                    <a:lnTo>
                      <a:pt x="24" y="7"/>
                    </a:lnTo>
                    <a:lnTo>
                      <a:pt x="22" y="5"/>
                    </a:lnTo>
                    <a:lnTo>
                      <a:pt x="21" y="3"/>
                    </a:lnTo>
                    <a:lnTo>
                      <a:pt x="19" y="2"/>
                    </a:lnTo>
                    <a:lnTo>
                      <a:pt x="18" y="2"/>
                    </a:lnTo>
                    <a:lnTo>
                      <a:pt x="14" y="0"/>
                    </a:lnTo>
                    <a:lnTo>
                      <a:pt x="13" y="0"/>
                    </a:lnTo>
                    <a:lnTo>
                      <a:pt x="10" y="2"/>
                    </a:lnTo>
                    <a:lnTo>
                      <a:pt x="8" y="2"/>
                    </a:lnTo>
                    <a:lnTo>
                      <a:pt x="6" y="3"/>
                    </a:lnTo>
                    <a:lnTo>
                      <a:pt x="5" y="5"/>
                    </a:lnTo>
                    <a:lnTo>
                      <a:pt x="3" y="7"/>
                    </a:lnTo>
                    <a:lnTo>
                      <a:pt x="2" y="10"/>
                    </a:lnTo>
                    <a:lnTo>
                      <a:pt x="0" y="11"/>
                    </a:lnTo>
                    <a:lnTo>
                      <a:pt x="0" y="15"/>
                    </a:lnTo>
                    <a:lnTo>
                      <a:pt x="0" y="18"/>
                    </a:lnTo>
                    <a:lnTo>
                      <a:pt x="0" y="19"/>
                    </a:lnTo>
                    <a:lnTo>
                      <a:pt x="0" y="23"/>
                    </a:lnTo>
                    <a:lnTo>
                      <a:pt x="0" y="26"/>
                    </a:lnTo>
                    <a:lnTo>
                      <a:pt x="2" y="27"/>
                    </a:lnTo>
                    <a:lnTo>
                      <a:pt x="3" y="31"/>
                    </a:lnTo>
                    <a:lnTo>
                      <a:pt x="5" y="32"/>
                    </a:lnTo>
                    <a:lnTo>
                      <a:pt x="6" y="34"/>
                    </a:lnTo>
                    <a:lnTo>
                      <a:pt x="8" y="35"/>
                    </a:lnTo>
                    <a:lnTo>
                      <a:pt x="10" y="35"/>
                    </a:lnTo>
                    <a:lnTo>
                      <a:pt x="13" y="35"/>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88" name="Freeform 160"/>
              <p:cNvSpPr>
                <a:spLocks/>
              </p:cNvSpPr>
              <p:nvPr/>
            </p:nvSpPr>
            <p:spPr bwMode="auto">
              <a:xfrm>
                <a:off x="3367" y="1841"/>
                <a:ext cx="13" cy="17"/>
              </a:xfrm>
              <a:custGeom>
                <a:avLst/>
                <a:gdLst>
                  <a:gd name="T0" fmla="*/ 0 w 27"/>
                  <a:gd name="T1" fmla="*/ 0 h 35"/>
                  <a:gd name="T2" fmla="*/ 0 w 27"/>
                  <a:gd name="T3" fmla="*/ 0 h 35"/>
                  <a:gd name="T4" fmla="*/ 0 w 27"/>
                  <a:gd name="T5" fmla="*/ 0 h 35"/>
                  <a:gd name="T6" fmla="*/ 0 w 27"/>
                  <a:gd name="T7" fmla="*/ 0 h 35"/>
                  <a:gd name="T8" fmla="*/ 0 w 27"/>
                  <a:gd name="T9" fmla="*/ 0 h 35"/>
                  <a:gd name="T10" fmla="*/ 0 w 27"/>
                  <a:gd name="T11" fmla="*/ 0 h 35"/>
                  <a:gd name="T12" fmla="*/ 0 w 27"/>
                  <a:gd name="T13" fmla="*/ 0 h 35"/>
                  <a:gd name="T14" fmla="*/ 0 w 27"/>
                  <a:gd name="T15" fmla="*/ 0 h 35"/>
                  <a:gd name="T16" fmla="*/ 0 w 27"/>
                  <a:gd name="T17" fmla="*/ 0 h 35"/>
                  <a:gd name="T18" fmla="*/ 0 w 27"/>
                  <a:gd name="T19" fmla="*/ 0 h 35"/>
                  <a:gd name="T20" fmla="*/ 0 w 27"/>
                  <a:gd name="T21" fmla="*/ 0 h 35"/>
                  <a:gd name="T22" fmla="*/ 0 w 27"/>
                  <a:gd name="T23" fmla="*/ 0 h 35"/>
                  <a:gd name="T24" fmla="*/ 0 w 27"/>
                  <a:gd name="T25" fmla="*/ 0 h 35"/>
                  <a:gd name="T26" fmla="*/ 0 w 27"/>
                  <a:gd name="T27" fmla="*/ 0 h 35"/>
                  <a:gd name="T28" fmla="*/ 0 w 27"/>
                  <a:gd name="T29" fmla="*/ 0 h 35"/>
                  <a:gd name="T30" fmla="*/ 0 w 27"/>
                  <a:gd name="T31" fmla="*/ 0 h 35"/>
                  <a:gd name="T32" fmla="*/ 0 w 27"/>
                  <a:gd name="T33" fmla="*/ 0 h 35"/>
                  <a:gd name="T34" fmla="*/ 0 w 27"/>
                  <a:gd name="T35" fmla="*/ 0 h 35"/>
                  <a:gd name="T36" fmla="*/ 0 w 27"/>
                  <a:gd name="T37" fmla="*/ 0 h 35"/>
                  <a:gd name="T38" fmla="*/ 0 w 27"/>
                  <a:gd name="T39" fmla="*/ 0 h 35"/>
                  <a:gd name="T40" fmla="*/ 0 w 27"/>
                  <a:gd name="T41" fmla="*/ 0 h 35"/>
                  <a:gd name="T42" fmla="*/ 0 w 27"/>
                  <a:gd name="T43" fmla="*/ 0 h 35"/>
                  <a:gd name="T44" fmla="*/ 0 w 27"/>
                  <a:gd name="T45" fmla="*/ 0 h 35"/>
                  <a:gd name="T46" fmla="*/ 0 w 27"/>
                  <a:gd name="T47" fmla="*/ 0 h 35"/>
                  <a:gd name="T48" fmla="*/ 0 w 27"/>
                  <a:gd name="T49" fmla="*/ 0 h 35"/>
                  <a:gd name="T50" fmla="*/ 0 w 27"/>
                  <a:gd name="T51" fmla="*/ 0 h 35"/>
                  <a:gd name="T52" fmla="*/ 0 w 27"/>
                  <a:gd name="T53" fmla="*/ 0 h 35"/>
                  <a:gd name="T54" fmla="*/ 0 w 27"/>
                  <a:gd name="T55" fmla="*/ 0 h 35"/>
                  <a:gd name="T56" fmla="*/ 0 w 27"/>
                  <a:gd name="T57" fmla="*/ 0 h 35"/>
                  <a:gd name="T58" fmla="*/ 0 w 27"/>
                  <a:gd name="T59" fmla="*/ 0 h 35"/>
                  <a:gd name="T60" fmla="*/ 0 w 27"/>
                  <a:gd name="T61" fmla="*/ 0 h 35"/>
                  <a:gd name="T62" fmla="*/ 0 w 27"/>
                  <a:gd name="T63" fmla="*/ 0 h 35"/>
                  <a:gd name="T64" fmla="*/ 0 w 27"/>
                  <a:gd name="T65" fmla="*/ 0 h 35"/>
                  <a:gd name="T66" fmla="*/ 0 w 27"/>
                  <a:gd name="T67" fmla="*/ 0 h 35"/>
                  <a:gd name="T68" fmla="*/ 0 w 27"/>
                  <a:gd name="T69" fmla="*/ 0 h 35"/>
                  <a:gd name="T70" fmla="*/ 0 w 27"/>
                  <a:gd name="T71" fmla="*/ 0 h 35"/>
                  <a:gd name="T72" fmla="*/ 0 w 27"/>
                  <a:gd name="T73" fmla="*/ 0 h 35"/>
                  <a:gd name="T74" fmla="*/ 0 w 27"/>
                  <a:gd name="T75" fmla="*/ 0 h 35"/>
                  <a:gd name="T76" fmla="*/ 0 w 27"/>
                  <a:gd name="T77" fmla="*/ 0 h 35"/>
                  <a:gd name="T78" fmla="*/ 0 w 27"/>
                  <a:gd name="T79" fmla="*/ 0 h 35"/>
                  <a:gd name="T80" fmla="*/ 0 w 27"/>
                  <a:gd name="T81" fmla="*/ 0 h 35"/>
                  <a:gd name="T82" fmla="*/ 0 w 27"/>
                  <a:gd name="T83" fmla="*/ 0 h 35"/>
                  <a:gd name="T84" fmla="*/ 0 w 27"/>
                  <a:gd name="T85" fmla="*/ 0 h 35"/>
                  <a:gd name="T86" fmla="*/ 0 w 27"/>
                  <a:gd name="T87" fmla="*/ 0 h 35"/>
                  <a:gd name="T88" fmla="*/ 0 w 27"/>
                  <a:gd name="T89" fmla="*/ 0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
                  <a:gd name="T136" fmla="*/ 0 h 35"/>
                  <a:gd name="T137" fmla="*/ 27 w 27"/>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 h="35">
                    <a:moveTo>
                      <a:pt x="12" y="35"/>
                    </a:moveTo>
                    <a:lnTo>
                      <a:pt x="14" y="35"/>
                    </a:lnTo>
                    <a:lnTo>
                      <a:pt x="17" y="33"/>
                    </a:lnTo>
                    <a:lnTo>
                      <a:pt x="19" y="33"/>
                    </a:lnTo>
                    <a:lnTo>
                      <a:pt x="20" y="32"/>
                    </a:lnTo>
                    <a:lnTo>
                      <a:pt x="22" y="30"/>
                    </a:lnTo>
                    <a:lnTo>
                      <a:pt x="24" y="28"/>
                    </a:lnTo>
                    <a:lnTo>
                      <a:pt x="25" y="25"/>
                    </a:lnTo>
                    <a:lnTo>
                      <a:pt x="27" y="24"/>
                    </a:lnTo>
                    <a:lnTo>
                      <a:pt x="27" y="20"/>
                    </a:lnTo>
                    <a:lnTo>
                      <a:pt x="27" y="17"/>
                    </a:lnTo>
                    <a:lnTo>
                      <a:pt x="27" y="16"/>
                    </a:lnTo>
                    <a:lnTo>
                      <a:pt x="27" y="12"/>
                    </a:lnTo>
                    <a:lnTo>
                      <a:pt x="27" y="9"/>
                    </a:lnTo>
                    <a:lnTo>
                      <a:pt x="25" y="8"/>
                    </a:lnTo>
                    <a:lnTo>
                      <a:pt x="24" y="4"/>
                    </a:lnTo>
                    <a:lnTo>
                      <a:pt x="22" y="3"/>
                    </a:lnTo>
                    <a:lnTo>
                      <a:pt x="20" y="1"/>
                    </a:lnTo>
                    <a:lnTo>
                      <a:pt x="19" y="1"/>
                    </a:lnTo>
                    <a:lnTo>
                      <a:pt x="17" y="0"/>
                    </a:lnTo>
                    <a:lnTo>
                      <a:pt x="14" y="0"/>
                    </a:lnTo>
                    <a:lnTo>
                      <a:pt x="12" y="0"/>
                    </a:lnTo>
                    <a:lnTo>
                      <a:pt x="9" y="0"/>
                    </a:lnTo>
                    <a:lnTo>
                      <a:pt x="8" y="1"/>
                    </a:lnTo>
                    <a:lnTo>
                      <a:pt x="6" y="1"/>
                    </a:lnTo>
                    <a:lnTo>
                      <a:pt x="4" y="4"/>
                    </a:lnTo>
                    <a:lnTo>
                      <a:pt x="3" y="6"/>
                    </a:lnTo>
                    <a:lnTo>
                      <a:pt x="1" y="8"/>
                    </a:lnTo>
                    <a:lnTo>
                      <a:pt x="0" y="11"/>
                    </a:lnTo>
                    <a:lnTo>
                      <a:pt x="0" y="12"/>
                    </a:lnTo>
                    <a:lnTo>
                      <a:pt x="0" y="16"/>
                    </a:lnTo>
                    <a:lnTo>
                      <a:pt x="0" y="19"/>
                    </a:lnTo>
                    <a:lnTo>
                      <a:pt x="0" y="22"/>
                    </a:lnTo>
                    <a:lnTo>
                      <a:pt x="0" y="24"/>
                    </a:lnTo>
                    <a:lnTo>
                      <a:pt x="1" y="27"/>
                    </a:lnTo>
                    <a:lnTo>
                      <a:pt x="3" y="28"/>
                    </a:lnTo>
                    <a:lnTo>
                      <a:pt x="4" y="30"/>
                    </a:lnTo>
                    <a:lnTo>
                      <a:pt x="6" y="32"/>
                    </a:lnTo>
                    <a:lnTo>
                      <a:pt x="8" y="33"/>
                    </a:lnTo>
                    <a:lnTo>
                      <a:pt x="9" y="33"/>
                    </a:lnTo>
                    <a:lnTo>
                      <a:pt x="12" y="35"/>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89" name="Freeform 161"/>
              <p:cNvSpPr>
                <a:spLocks/>
              </p:cNvSpPr>
              <p:nvPr/>
            </p:nvSpPr>
            <p:spPr bwMode="auto">
              <a:xfrm>
                <a:off x="3396" y="1858"/>
                <a:ext cx="13" cy="17"/>
              </a:xfrm>
              <a:custGeom>
                <a:avLst/>
                <a:gdLst>
                  <a:gd name="T0" fmla="*/ 0 w 27"/>
                  <a:gd name="T1" fmla="*/ 0 h 35"/>
                  <a:gd name="T2" fmla="*/ 0 w 27"/>
                  <a:gd name="T3" fmla="*/ 0 h 35"/>
                  <a:gd name="T4" fmla="*/ 0 w 27"/>
                  <a:gd name="T5" fmla="*/ 0 h 35"/>
                  <a:gd name="T6" fmla="*/ 0 w 27"/>
                  <a:gd name="T7" fmla="*/ 0 h 35"/>
                  <a:gd name="T8" fmla="*/ 0 w 27"/>
                  <a:gd name="T9" fmla="*/ 0 h 35"/>
                  <a:gd name="T10" fmla="*/ 0 w 27"/>
                  <a:gd name="T11" fmla="*/ 0 h 35"/>
                  <a:gd name="T12" fmla="*/ 0 w 27"/>
                  <a:gd name="T13" fmla="*/ 0 h 35"/>
                  <a:gd name="T14" fmla="*/ 0 w 27"/>
                  <a:gd name="T15" fmla="*/ 0 h 35"/>
                  <a:gd name="T16" fmla="*/ 0 w 27"/>
                  <a:gd name="T17" fmla="*/ 0 h 35"/>
                  <a:gd name="T18" fmla="*/ 0 w 27"/>
                  <a:gd name="T19" fmla="*/ 0 h 35"/>
                  <a:gd name="T20" fmla="*/ 0 w 27"/>
                  <a:gd name="T21" fmla="*/ 0 h 35"/>
                  <a:gd name="T22" fmla="*/ 0 w 27"/>
                  <a:gd name="T23" fmla="*/ 0 h 35"/>
                  <a:gd name="T24" fmla="*/ 0 w 27"/>
                  <a:gd name="T25" fmla="*/ 0 h 35"/>
                  <a:gd name="T26" fmla="*/ 0 w 27"/>
                  <a:gd name="T27" fmla="*/ 0 h 35"/>
                  <a:gd name="T28" fmla="*/ 0 w 27"/>
                  <a:gd name="T29" fmla="*/ 0 h 35"/>
                  <a:gd name="T30" fmla="*/ 0 w 27"/>
                  <a:gd name="T31" fmla="*/ 0 h 35"/>
                  <a:gd name="T32" fmla="*/ 0 w 27"/>
                  <a:gd name="T33" fmla="*/ 0 h 35"/>
                  <a:gd name="T34" fmla="*/ 0 w 27"/>
                  <a:gd name="T35" fmla="*/ 0 h 35"/>
                  <a:gd name="T36" fmla="*/ 0 w 27"/>
                  <a:gd name="T37" fmla="*/ 0 h 35"/>
                  <a:gd name="T38" fmla="*/ 0 w 27"/>
                  <a:gd name="T39" fmla="*/ 0 h 35"/>
                  <a:gd name="T40" fmla="*/ 0 w 27"/>
                  <a:gd name="T41" fmla="*/ 0 h 35"/>
                  <a:gd name="T42" fmla="*/ 0 w 27"/>
                  <a:gd name="T43" fmla="*/ 0 h 35"/>
                  <a:gd name="T44" fmla="*/ 0 w 27"/>
                  <a:gd name="T45" fmla="*/ 0 h 35"/>
                  <a:gd name="T46" fmla="*/ 0 w 27"/>
                  <a:gd name="T47" fmla="*/ 0 h 35"/>
                  <a:gd name="T48" fmla="*/ 0 w 27"/>
                  <a:gd name="T49" fmla="*/ 0 h 35"/>
                  <a:gd name="T50" fmla="*/ 0 w 27"/>
                  <a:gd name="T51" fmla="*/ 0 h 35"/>
                  <a:gd name="T52" fmla="*/ 0 w 27"/>
                  <a:gd name="T53" fmla="*/ 0 h 35"/>
                  <a:gd name="T54" fmla="*/ 0 w 27"/>
                  <a:gd name="T55" fmla="*/ 0 h 35"/>
                  <a:gd name="T56" fmla="*/ 0 w 27"/>
                  <a:gd name="T57" fmla="*/ 0 h 35"/>
                  <a:gd name="T58" fmla="*/ 0 w 27"/>
                  <a:gd name="T59" fmla="*/ 0 h 35"/>
                  <a:gd name="T60" fmla="*/ 0 w 27"/>
                  <a:gd name="T61" fmla="*/ 0 h 35"/>
                  <a:gd name="T62" fmla="*/ 0 w 27"/>
                  <a:gd name="T63" fmla="*/ 0 h 35"/>
                  <a:gd name="T64" fmla="*/ 0 w 27"/>
                  <a:gd name="T65" fmla="*/ 0 h 35"/>
                  <a:gd name="T66" fmla="*/ 0 w 27"/>
                  <a:gd name="T67" fmla="*/ 0 h 35"/>
                  <a:gd name="T68" fmla="*/ 0 w 27"/>
                  <a:gd name="T69" fmla="*/ 0 h 35"/>
                  <a:gd name="T70" fmla="*/ 0 w 27"/>
                  <a:gd name="T71" fmla="*/ 0 h 35"/>
                  <a:gd name="T72" fmla="*/ 0 w 27"/>
                  <a:gd name="T73" fmla="*/ 0 h 35"/>
                  <a:gd name="T74" fmla="*/ 0 w 27"/>
                  <a:gd name="T75" fmla="*/ 0 h 35"/>
                  <a:gd name="T76" fmla="*/ 0 w 27"/>
                  <a:gd name="T77" fmla="*/ 0 h 35"/>
                  <a:gd name="T78" fmla="*/ 0 w 27"/>
                  <a:gd name="T79" fmla="*/ 0 h 35"/>
                  <a:gd name="T80" fmla="*/ 0 w 27"/>
                  <a:gd name="T81" fmla="*/ 0 h 35"/>
                  <a:gd name="T82" fmla="*/ 0 w 27"/>
                  <a:gd name="T83" fmla="*/ 0 h 35"/>
                  <a:gd name="T84" fmla="*/ 0 w 27"/>
                  <a:gd name="T85" fmla="*/ 0 h 35"/>
                  <a:gd name="T86" fmla="*/ 0 w 27"/>
                  <a:gd name="T87" fmla="*/ 0 h 35"/>
                  <a:gd name="T88" fmla="*/ 0 w 27"/>
                  <a:gd name="T89" fmla="*/ 0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
                  <a:gd name="T136" fmla="*/ 0 h 35"/>
                  <a:gd name="T137" fmla="*/ 27 w 27"/>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 h="35">
                    <a:moveTo>
                      <a:pt x="13" y="35"/>
                    </a:moveTo>
                    <a:lnTo>
                      <a:pt x="15" y="35"/>
                    </a:lnTo>
                    <a:lnTo>
                      <a:pt x="16" y="35"/>
                    </a:lnTo>
                    <a:lnTo>
                      <a:pt x="19" y="34"/>
                    </a:lnTo>
                    <a:lnTo>
                      <a:pt x="21" y="32"/>
                    </a:lnTo>
                    <a:lnTo>
                      <a:pt x="23" y="31"/>
                    </a:lnTo>
                    <a:lnTo>
                      <a:pt x="24" y="29"/>
                    </a:lnTo>
                    <a:lnTo>
                      <a:pt x="26" y="27"/>
                    </a:lnTo>
                    <a:lnTo>
                      <a:pt x="26" y="24"/>
                    </a:lnTo>
                    <a:lnTo>
                      <a:pt x="27" y="21"/>
                    </a:lnTo>
                    <a:lnTo>
                      <a:pt x="27" y="19"/>
                    </a:lnTo>
                    <a:lnTo>
                      <a:pt x="27" y="16"/>
                    </a:lnTo>
                    <a:lnTo>
                      <a:pt x="27" y="13"/>
                    </a:lnTo>
                    <a:lnTo>
                      <a:pt x="27" y="11"/>
                    </a:lnTo>
                    <a:lnTo>
                      <a:pt x="26" y="8"/>
                    </a:lnTo>
                    <a:lnTo>
                      <a:pt x="24" y="7"/>
                    </a:lnTo>
                    <a:lnTo>
                      <a:pt x="23" y="5"/>
                    </a:lnTo>
                    <a:lnTo>
                      <a:pt x="21" y="3"/>
                    </a:lnTo>
                    <a:lnTo>
                      <a:pt x="19" y="2"/>
                    </a:lnTo>
                    <a:lnTo>
                      <a:pt x="18" y="0"/>
                    </a:lnTo>
                    <a:lnTo>
                      <a:pt x="15" y="0"/>
                    </a:lnTo>
                    <a:lnTo>
                      <a:pt x="13" y="0"/>
                    </a:lnTo>
                    <a:lnTo>
                      <a:pt x="10" y="0"/>
                    </a:lnTo>
                    <a:lnTo>
                      <a:pt x="8" y="2"/>
                    </a:lnTo>
                    <a:lnTo>
                      <a:pt x="7" y="3"/>
                    </a:lnTo>
                    <a:lnTo>
                      <a:pt x="5" y="5"/>
                    </a:lnTo>
                    <a:lnTo>
                      <a:pt x="3" y="7"/>
                    </a:lnTo>
                    <a:lnTo>
                      <a:pt x="2" y="8"/>
                    </a:lnTo>
                    <a:lnTo>
                      <a:pt x="0" y="11"/>
                    </a:lnTo>
                    <a:lnTo>
                      <a:pt x="0" y="15"/>
                    </a:lnTo>
                    <a:lnTo>
                      <a:pt x="0" y="16"/>
                    </a:lnTo>
                    <a:lnTo>
                      <a:pt x="0" y="19"/>
                    </a:lnTo>
                    <a:lnTo>
                      <a:pt x="0" y="23"/>
                    </a:lnTo>
                    <a:lnTo>
                      <a:pt x="0" y="26"/>
                    </a:lnTo>
                    <a:lnTo>
                      <a:pt x="2" y="27"/>
                    </a:lnTo>
                    <a:lnTo>
                      <a:pt x="3" y="29"/>
                    </a:lnTo>
                    <a:lnTo>
                      <a:pt x="5" y="32"/>
                    </a:lnTo>
                    <a:lnTo>
                      <a:pt x="7" y="34"/>
                    </a:lnTo>
                    <a:lnTo>
                      <a:pt x="8" y="34"/>
                    </a:lnTo>
                    <a:lnTo>
                      <a:pt x="10" y="35"/>
                    </a:lnTo>
                    <a:lnTo>
                      <a:pt x="13" y="35"/>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0" name="Freeform 162"/>
              <p:cNvSpPr>
                <a:spLocks/>
              </p:cNvSpPr>
              <p:nvPr/>
            </p:nvSpPr>
            <p:spPr bwMode="auto">
              <a:xfrm>
                <a:off x="3423" y="1874"/>
                <a:ext cx="14" cy="17"/>
              </a:xfrm>
              <a:custGeom>
                <a:avLst/>
                <a:gdLst>
                  <a:gd name="T0" fmla="*/ 1 w 28"/>
                  <a:gd name="T1" fmla="*/ 0 h 35"/>
                  <a:gd name="T2" fmla="*/ 1 w 28"/>
                  <a:gd name="T3" fmla="*/ 0 h 35"/>
                  <a:gd name="T4" fmla="*/ 1 w 28"/>
                  <a:gd name="T5" fmla="*/ 0 h 35"/>
                  <a:gd name="T6" fmla="*/ 1 w 28"/>
                  <a:gd name="T7" fmla="*/ 0 h 35"/>
                  <a:gd name="T8" fmla="*/ 1 w 28"/>
                  <a:gd name="T9" fmla="*/ 0 h 35"/>
                  <a:gd name="T10" fmla="*/ 1 w 28"/>
                  <a:gd name="T11" fmla="*/ 0 h 35"/>
                  <a:gd name="T12" fmla="*/ 1 w 28"/>
                  <a:gd name="T13" fmla="*/ 0 h 35"/>
                  <a:gd name="T14" fmla="*/ 1 w 28"/>
                  <a:gd name="T15" fmla="*/ 0 h 35"/>
                  <a:gd name="T16" fmla="*/ 1 w 28"/>
                  <a:gd name="T17" fmla="*/ 0 h 35"/>
                  <a:gd name="T18" fmla="*/ 1 w 28"/>
                  <a:gd name="T19" fmla="*/ 0 h 35"/>
                  <a:gd name="T20" fmla="*/ 1 w 28"/>
                  <a:gd name="T21" fmla="*/ 0 h 35"/>
                  <a:gd name="T22" fmla="*/ 1 w 28"/>
                  <a:gd name="T23" fmla="*/ 0 h 35"/>
                  <a:gd name="T24" fmla="*/ 1 w 28"/>
                  <a:gd name="T25" fmla="*/ 0 h 35"/>
                  <a:gd name="T26" fmla="*/ 1 w 28"/>
                  <a:gd name="T27" fmla="*/ 0 h 35"/>
                  <a:gd name="T28" fmla="*/ 1 w 28"/>
                  <a:gd name="T29" fmla="*/ 0 h 35"/>
                  <a:gd name="T30" fmla="*/ 1 w 28"/>
                  <a:gd name="T31" fmla="*/ 0 h 35"/>
                  <a:gd name="T32" fmla="*/ 1 w 28"/>
                  <a:gd name="T33" fmla="*/ 0 h 35"/>
                  <a:gd name="T34" fmla="*/ 1 w 28"/>
                  <a:gd name="T35" fmla="*/ 0 h 35"/>
                  <a:gd name="T36" fmla="*/ 1 w 28"/>
                  <a:gd name="T37" fmla="*/ 0 h 35"/>
                  <a:gd name="T38" fmla="*/ 1 w 28"/>
                  <a:gd name="T39" fmla="*/ 0 h 35"/>
                  <a:gd name="T40" fmla="*/ 1 w 28"/>
                  <a:gd name="T41" fmla="*/ 0 h 35"/>
                  <a:gd name="T42" fmla="*/ 1 w 28"/>
                  <a:gd name="T43" fmla="*/ 0 h 35"/>
                  <a:gd name="T44" fmla="*/ 1 w 28"/>
                  <a:gd name="T45" fmla="*/ 0 h 35"/>
                  <a:gd name="T46" fmla="*/ 1 w 28"/>
                  <a:gd name="T47" fmla="*/ 0 h 35"/>
                  <a:gd name="T48" fmla="*/ 1 w 28"/>
                  <a:gd name="T49" fmla="*/ 0 h 35"/>
                  <a:gd name="T50" fmla="*/ 1 w 28"/>
                  <a:gd name="T51" fmla="*/ 0 h 35"/>
                  <a:gd name="T52" fmla="*/ 1 w 28"/>
                  <a:gd name="T53" fmla="*/ 0 h 35"/>
                  <a:gd name="T54" fmla="*/ 1 w 28"/>
                  <a:gd name="T55" fmla="*/ 0 h 35"/>
                  <a:gd name="T56" fmla="*/ 1 w 28"/>
                  <a:gd name="T57" fmla="*/ 0 h 35"/>
                  <a:gd name="T58" fmla="*/ 1 w 28"/>
                  <a:gd name="T59" fmla="*/ 0 h 35"/>
                  <a:gd name="T60" fmla="*/ 1 w 28"/>
                  <a:gd name="T61" fmla="*/ 0 h 35"/>
                  <a:gd name="T62" fmla="*/ 0 w 28"/>
                  <a:gd name="T63" fmla="*/ 0 h 35"/>
                  <a:gd name="T64" fmla="*/ 0 w 28"/>
                  <a:gd name="T65" fmla="*/ 0 h 35"/>
                  <a:gd name="T66" fmla="*/ 0 w 28"/>
                  <a:gd name="T67" fmla="*/ 0 h 35"/>
                  <a:gd name="T68" fmla="*/ 0 w 28"/>
                  <a:gd name="T69" fmla="*/ 0 h 35"/>
                  <a:gd name="T70" fmla="*/ 0 w 28"/>
                  <a:gd name="T71" fmla="*/ 0 h 35"/>
                  <a:gd name="T72" fmla="*/ 1 w 28"/>
                  <a:gd name="T73" fmla="*/ 0 h 35"/>
                  <a:gd name="T74" fmla="*/ 1 w 28"/>
                  <a:gd name="T75" fmla="*/ 0 h 35"/>
                  <a:gd name="T76" fmla="*/ 1 w 28"/>
                  <a:gd name="T77" fmla="*/ 0 h 35"/>
                  <a:gd name="T78" fmla="*/ 1 w 28"/>
                  <a:gd name="T79" fmla="*/ 0 h 35"/>
                  <a:gd name="T80" fmla="*/ 1 w 28"/>
                  <a:gd name="T81" fmla="*/ 0 h 35"/>
                  <a:gd name="T82" fmla="*/ 1 w 28"/>
                  <a:gd name="T83" fmla="*/ 0 h 35"/>
                  <a:gd name="T84" fmla="*/ 1 w 28"/>
                  <a:gd name="T85" fmla="*/ 0 h 35"/>
                  <a:gd name="T86" fmla="*/ 1 w 28"/>
                  <a:gd name="T87" fmla="*/ 0 h 35"/>
                  <a:gd name="T88" fmla="*/ 1 w 28"/>
                  <a:gd name="T89" fmla="*/ 0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35"/>
                  <a:gd name="T137" fmla="*/ 28 w 28"/>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35">
                    <a:moveTo>
                      <a:pt x="12" y="35"/>
                    </a:moveTo>
                    <a:lnTo>
                      <a:pt x="14" y="35"/>
                    </a:lnTo>
                    <a:lnTo>
                      <a:pt x="17" y="34"/>
                    </a:lnTo>
                    <a:lnTo>
                      <a:pt x="19" y="34"/>
                    </a:lnTo>
                    <a:lnTo>
                      <a:pt x="20" y="32"/>
                    </a:lnTo>
                    <a:lnTo>
                      <a:pt x="22" y="31"/>
                    </a:lnTo>
                    <a:lnTo>
                      <a:pt x="24" y="29"/>
                    </a:lnTo>
                    <a:lnTo>
                      <a:pt x="25" y="26"/>
                    </a:lnTo>
                    <a:lnTo>
                      <a:pt x="27" y="24"/>
                    </a:lnTo>
                    <a:lnTo>
                      <a:pt x="27" y="21"/>
                    </a:lnTo>
                    <a:lnTo>
                      <a:pt x="28" y="18"/>
                    </a:lnTo>
                    <a:lnTo>
                      <a:pt x="28" y="16"/>
                    </a:lnTo>
                    <a:lnTo>
                      <a:pt x="27" y="13"/>
                    </a:lnTo>
                    <a:lnTo>
                      <a:pt x="27" y="10"/>
                    </a:lnTo>
                    <a:lnTo>
                      <a:pt x="25" y="8"/>
                    </a:lnTo>
                    <a:lnTo>
                      <a:pt x="25" y="5"/>
                    </a:lnTo>
                    <a:lnTo>
                      <a:pt x="24" y="3"/>
                    </a:lnTo>
                    <a:lnTo>
                      <a:pt x="22" y="2"/>
                    </a:lnTo>
                    <a:lnTo>
                      <a:pt x="19" y="2"/>
                    </a:lnTo>
                    <a:lnTo>
                      <a:pt x="17" y="0"/>
                    </a:lnTo>
                    <a:lnTo>
                      <a:pt x="16" y="0"/>
                    </a:lnTo>
                    <a:lnTo>
                      <a:pt x="12" y="0"/>
                    </a:lnTo>
                    <a:lnTo>
                      <a:pt x="11" y="0"/>
                    </a:lnTo>
                    <a:lnTo>
                      <a:pt x="9" y="2"/>
                    </a:lnTo>
                    <a:lnTo>
                      <a:pt x="6" y="3"/>
                    </a:lnTo>
                    <a:lnTo>
                      <a:pt x="4" y="5"/>
                    </a:lnTo>
                    <a:lnTo>
                      <a:pt x="3" y="7"/>
                    </a:lnTo>
                    <a:lnTo>
                      <a:pt x="1" y="8"/>
                    </a:lnTo>
                    <a:lnTo>
                      <a:pt x="1" y="11"/>
                    </a:lnTo>
                    <a:lnTo>
                      <a:pt x="0" y="13"/>
                    </a:lnTo>
                    <a:lnTo>
                      <a:pt x="0" y="16"/>
                    </a:lnTo>
                    <a:lnTo>
                      <a:pt x="0" y="19"/>
                    </a:lnTo>
                    <a:lnTo>
                      <a:pt x="0" y="23"/>
                    </a:lnTo>
                    <a:lnTo>
                      <a:pt x="1" y="24"/>
                    </a:lnTo>
                    <a:lnTo>
                      <a:pt x="1" y="27"/>
                    </a:lnTo>
                    <a:lnTo>
                      <a:pt x="3" y="29"/>
                    </a:lnTo>
                    <a:lnTo>
                      <a:pt x="4" y="31"/>
                    </a:lnTo>
                    <a:lnTo>
                      <a:pt x="6" y="32"/>
                    </a:lnTo>
                    <a:lnTo>
                      <a:pt x="8" y="34"/>
                    </a:lnTo>
                    <a:lnTo>
                      <a:pt x="11" y="34"/>
                    </a:lnTo>
                    <a:lnTo>
                      <a:pt x="12" y="35"/>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1" name="Freeform 163"/>
              <p:cNvSpPr>
                <a:spLocks/>
              </p:cNvSpPr>
              <p:nvPr/>
            </p:nvSpPr>
            <p:spPr bwMode="auto">
              <a:xfrm>
                <a:off x="3452" y="1888"/>
                <a:ext cx="14" cy="18"/>
              </a:xfrm>
              <a:custGeom>
                <a:avLst/>
                <a:gdLst>
                  <a:gd name="T0" fmla="*/ 0 w 29"/>
                  <a:gd name="T1" fmla="*/ 1 h 35"/>
                  <a:gd name="T2" fmla="*/ 0 w 29"/>
                  <a:gd name="T3" fmla="*/ 1 h 35"/>
                  <a:gd name="T4" fmla="*/ 0 w 29"/>
                  <a:gd name="T5" fmla="*/ 1 h 35"/>
                  <a:gd name="T6" fmla="*/ 0 w 29"/>
                  <a:gd name="T7" fmla="*/ 1 h 35"/>
                  <a:gd name="T8" fmla="*/ 0 w 29"/>
                  <a:gd name="T9" fmla="*/ 1 h 35"/>
                  <a:gd name="T10" fmla="*/ 0 w 29"/>
                  <a:gd name="T11" fmla="*/ 1 h 35"/>
                  <a:gd name="T12" fmla="*/ 0 w 29"/>
                  <a:gd name="T13" fmla="*/ 1 h 35"/>
                  <a:gd name="T14" fmla="*/ 0 w 29"/>
                  <a:gd name="T15" fmla="*/ 1 h 35"/>
                  <a:gd name="T16" fmla="*/ 0 w 29"/>
                  <a:gd name="T17" fmla="*/ 1 h 35"/>
                  <a:gd name="T18" fmla="*/ 0 w 29"/>
                  <a:gd name="T19" fmla="*/ 1 h 35"/>
                  <a:gd name="T20" fmla="*/ 0 w 29"/>
                  <a:gd name="T21" fmla="*/ 1 h 35"/>
                  <a:gd name="T22" fmla="*/ 0 w 29"/>
                  <a:gd name="T23" fmla="*/ 1 h 35"/>
                  <a:gd name="T24" fmla="*/ 0 w 29"/>
                  <a:gd name="T25" fmla="*/ 1 h 35"/>
                  <a:gd name="T26" fmla="*/ 0 w 29"/>
                  <a:gd name="T27" fmla="*/ 1 h 35"/>
                  <a:gd name="T28" fmla="*/ 0 w 29"/>
                  <a:gd name="T29" fmla="*/ 1 h 35"/>
                  <a:gd name="T30" fmla="*/ 0 w 29"/>
                  <a:gd name="T31" fmla="*/ 1 h 35"/>
                  <a:gd name="T32" fmla="*/ 0 w 29"/>
                  <a:gd name="T33" fmla="*/ 1 h 35"/>
                  <a:gd name="T34" fmla="*/ 0 w 29"/>
                  <a:gd name="T35" fmla="*/ 1 h 35"/>
                  <a:gd name="T36" fmla="*/ 0 w 29"/>
                  <a:gd name="T37" fmla="*/ 1 h 35"/>
                  <a:gd name="T38" fmla="*/ 0 w 29"/>
                  <a:gd name="T39" fmla="*/ 1 h 35"/>
                  <a:gd name="T40" fmla="*/ 0 w 29"/>
                  <a:gd name="T41" fmla="*/ 0 h 35"/>
                  <a:gd name="T42" fmla="*/ 0 w 29"/>
                  <a:gd name="T43" fmla="*/ 0 h 35"/>
                  <a:gd name="T44" fmla="*/ 0 w 29"/>
                  <a:gd name="T45" fmla="*/ 0 h 35"/>
                  <a:gd name="T46" fmla="*/ 0 w 29"/>
                  <a:gd name="T47" fmla="*/ 0 h 35"/>
                  <a:gd name="T48" fmla="*/ 0 w 29"/>
                  <a:gd name="T49" fmla="*/ 0 h 35"/>
                  <a:gd name="T50" fmla="*/ 0 w 29"/>
                  <a:gd name="T51" fmla="*/ 1 h 35"/>
                  <a:gd name="T52" fmla="*/ 0 w 29"/>
                  <a:gd name="T53" fmla="*/ 1 h 35"/>
                  <a:gd name="T54" fmla="*/ 0 w 29"/>
                  <a:gd name="T55" fmla="*/ 1 h 35"/>
                  <a:gd name="T56" fmla="*/ 0 w 29"/>
                  <a:gd name="T57" fmla="*/ 1 h 35"/>
                  <a:gd name="T58" fmla="*/ 0 w 29"/>
                  <a:gd name="T59" fmla="*/ 1 h 35"/>
                  <a:gd name="T60" fmla="*/ 0 w 29"/>
                  <a:gd name="T61" fmla="*/ 1 h 35"/>
                  <a:gd name="T62" fmla="*/ 0 w 29"/>
                  <a:gd name="T63" fmla="*/ 1 h 35"/>
                  <a:gd name="T64" fmla="*/ 0 w 29"/>
                  <a:gd name="T65" fmla="*/ 1 h 35"/>
                  <a:gd name="T66" fmla="*/ 0 w 29"/>
                  <a:gd name="T67" fmla="*/ 1 h 35"/>
                  <a:gd name="T68" fmla="*/ 0 w 29"/>
                  <a:gd name="T69" fmla="*/ 1 h 35"/>
                  <a:gd name="T70" fmla="*/ 0 w 29"/>
                  <a:gd name="T71" fmla="*/ 1 h 35"/>
                  <a:gd name="T72" fmla="*/ 0 w 29"/>
                  <a:gd name="T73" fmla="*/ 1 h 35"/>
                  <a:gd name="T74" fmla="*/ 0 w 29"/>
                  <a:gd name="T75" fmla="*/ 1 h 35"/>
                  <a:gd name="T76" fmla="*/ 0 w 29"/>
                  <a:gd name="T77" fmla="*/ 1 h 35"/>
                  <a:gd name="T78" fmla="*/ 0 w 29"/>
                  <a:gd name="T79" fmla="*/ 1 h 35"/>
                  <a:gd name="T80" fmla="*/ 0 w 29"/>
                  <a:gd name="T81" fmla="*/ 1 h 35"/>
                  <a:gd name="T82" fmla="*/ 0 w 29"/>
                  <a:gd name="T83" fmla="*/ 1 h 35"/>
                  <a:gd name="T84" fmla="*/ 0 w 29"/>
                  <a:gd name="T85" fmla="*/ 1 h 35"/>
                  <a:gd name="T86" fmla="*/ 0 w 29"/>
                  <a:gd name="T87" fmla="*/ 1 h 35"/>
                  <a:gd name="T88" fmla="*/ 0 w 29"/>
                  <a:gd name="T89" fmla="*/ 1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
                  <a:gd name="T136" fmla="*/ 0 h 35"/>
                  <a:gd name="T137" fmla="*/ 29 w 29"/>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 h="35">
                    <a:moveTo>
                      <a:pt x="13" y="35"/>
                    </a:moveTo>
                    <a:lnTo>
                      <a:pt x="16" y="35"/>
                    </a:lnTo>
                    <a:lnTo>
                      <a:pt x="18" y="35"/>
                    </a:lnTo>
                    <a:lnTo>
                      <a:pt x="19" y="34"/>
                    </a:lnTo>
                    <a:lnTo>
                      <a:pt x="21" y="32"/>
                    </a:lnTo>
                    <a:lnTo>
                      <a:pt x="24" y="30"/>
                    </a:lnTo>
                    <a:lnTo>
                      <a:pt x="26" y="29"/>
                    </a:lnTo>
                    <a:lnTo>
                      <a:pt x="26" y="27"/>
                    </a:lnTo>
                    <a:lnTo>
                      <a:pt x="27" y="24"/>
                    </a:lnTo>
                    <a:lnTo>
                      <a:pt x="27" y="21"/>
                    </a:lnTo>
                    <a:lnTo>
                      <a:pt x="29" y="19"/>
                    </a:lnTo>
                    <a:lnTo>
                      <a:pt x="29" y="16"/>
                    </a:lnTo>
                    <a:lnTo>
                      <a:pt x="29" y="13"/>
                    </a:lnTo>
                    <a:lnTo>
                      <a:pt x="27" y="11"/>
                    </a:lnTo>
                    <a:lnTo>
                      <a:pt x="27" y="8"/>
                    </a:lnTo>
                    <a:lnTo>
                      <a:pt x="26" y="6"/>
                    </a:lnTo>
                    <a:lnTo>
                      <a:pt x="24" y="5"/>
                    </a:lnTo>
                    <a:lnTo>
                      <a:pt x="23" y="3"/>
                    </a:lnTo>
                    <a:lnTo>
                      <a:pt x="19" y="2"/>
                    </a:lnTo>
                    <a:lnTo>
                      <a:pt x="18" y="0"/>
                    </a:lnTo>
                    <a:lnTo>
                      <a:pt x="16" y="0"/>
                    </a:lnTo>
                    <a:lnTo>
                      <a:pt x="13" y="0"/>
                    </a:lnTo>
                    <a:lnTo>
                      <a:pt x="11" y="0"/>
                    </a:lnTo>
                    <a:lnTo>
                      <a:pt x="10" y="2"/>
                    </a:lnTo>
                    <a:lnTo>
                      <a:pt x="7" y="3"/>
                    </a:lnTo>
                    <a:lnTo>
                      <a:pt x="5" y="5"/>
                    </a:lnTo>
                    <a:lnTo>
                      <a:pt x="3" y="6"/>
                    </a:lnTo>
                    <a:lnTo>
                      <a:pt x="3" y="8"/>
                    </a:lnTo>
                    <a:lnTo>
                      <a:pt x="2" y="11"/>
                    </a:lnTo>
                    <a:lnTo>
                      <a:pt x="0" y="14"/>
                    </a:lnTo>
                    <a:lnTo>
                      <a:pt x="0" y="16"/>
                    </a:lnTo>
                    <a:lnTo>
                      <a:pt x="0" y="19"/>
                    </a:lnTo>
                    <a:lnTo>
                      <a:pt x="0" y="22"/>
                    </a:lnTo>
                    <a:lnTo>
                      <a:pt x="2" y="24"/>
                    </a:lnTo>
                    <a:lnTo>
                      <a:pt x="2" y="27"/>
                    </a:lnTo>
                    <a:lnTo>
                      <a:pt x="3" y="29"/>
                    </a:lnTo>
                    <a:lnTo>
                      <a:pt x="5" y="32"/>
                    </a:lnTo>
                    <a:lnTo>
                      <a:pt x="7" y="32"/>
                    </a:lnTo>
                    <a:lnTo>
                      <a:pt x="8" y="34"/>
                    </a:lnTo>
                    <a:lnTo>
                      <a:pt x="11" y="35"/>
                    </a:lnTo>
                    <a:lnTo>
                      <a:pt x="13" y="35"/>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2" name="Freeform 164"/>
              <p:cNvSpPr>
                <a:spLocks/>
              </p:cNvSpPr>
              <p:nvPr/>
            </p:nvSpPr>
            <p:spPr bwMode="auto">
              <a:xfrm>
                <a:off x="3309" y="1794"/>
                <a:ext cx="14" cy="17"/>
              </a:xfrm>
              <a:custGeom>
                <a:avLst/>
                <a:gdLst>
                  <a:gd name="T0" fmla="*/ 1 w 28"/>
                  <a:gd name="T1" fmla="*/ 0 h 35"/>
                  <a:gd name="T2" fmla="*/ 1 w 28"/>
                  <a:gd name="T3" fmla="*/ 0 h 35"/>
                  <a:gd name="T4" fmla="*/ 1 w 28"/>
                  <a:gd name="T5" fmla="*/ 0 h 35"/>
                  <a:gd name="T6" fmla="*/ 1 w 28"/>
                  <a:gd name="T7" fmla="*/ 0 h 35"/>
                  <a:gd name="T8" fmla="*/ 1 w 28"/>
                  <a:gd name="T9" fmla="*/ 0 h 35"/>
                  <a:gd name="T10" fmla="*/ 1 w 28"/>
                  <a:gd name="T11" fmla="*/ 0 h 35"/>
                  <a:gd name="T12" fmla="*/ 1 w 28"/>
                  <a:gd name="T13" fmla="*/ 0 h 35"/>
                  <a:gd name="T14" fmla="*/ 1 w 28"/>
                  <a:gd name="T15" fmla="*/ 0 h 35"/>
                  <a:gd name="T16" fmla="*/ 1 w 28"/>
                  <a:gd name="T17" fmla="*/ 0 h 35"/>
                  <a:gd name="T18" fmla="*/ 1 w 28"/>
                  <a:gd name="T19" fmla="*/ 0 h 35"/>
                  <a:gd name="T20" fmla="*/ 1 w 28"/>
                  <a:gd name="T21" fmla="*/ 0 h 35"/>
                  <a:gd name="T22" fmla="*/ 1 w 28"/>
                  <a:gd name="T23" fmla="*/ 0 h 35"/>
                  <a:gd name="T24" fmla="*/ 1 w 28"/>
                  <a:gd name="T25" fmla="*/ 0 h 35"/>
                  <a:gd name="T26" fmla="*/ 1 w 28"/>
                  <a:gd name="T27" fmla="*/ 0 h 35"/>
                  <a:gd name="T28" fmla="*/ 1 w 28"/>
                  <a:gd name="T29" fmla="*/ 0 h 35"/>
                  <a:gd name="T30" fmla="*/ 1 w 28"/>
                  <a:gd name="T31" fmla="*/ 0 h 35"/>
                  <a:gd name="T32" fmla="*/ 1 w 28"/>
                  <a:gd name="T33" fmla="*/ 0 h 35"/>
                  <a:gd name="T34" fmla="*/ 1 w 28"/>
                  <a:gd name="T35" fmla="*/ 0 h 35"/>
                  <a:gd name="T36" fmla="*/ 1 w 28"/>
                  <a:gd name="T37" fmla="*/ 0 h 35"/>
                  <a:gd name="T38" fmla="*/ 1 w 28"/>
                  <a:gd name="T39" fmla="*/ 0 h 35"/>
                  <a:gd name="T40" fmla="*/ 1 w 28"/>
                  <a:gd name="T41" fmla="*/ 0 h 35"/>
                  <a:gd name="T42" fmla="*/ 1 w 28"/>
                  <a:gd name="T43" fmla="*/ 0 h 35"/>
                  <a:gd name="T44" fmla="*/ 1 w 28"/>
                  <a:gd name="T45" fmla="*/ 0 h 35"/>
                  <a:gd name="T46" fmla="*/ 1 w 28"/>
                  <a:gd name="T47" fmla="*/ 0 h 35"/>
                  <a:gd name="T48" fmla="*/ 1 w 28"/>
                  <a:gd name="T49" fmla="*/ 0 h 35"/>
                  <a:gd name="T50" fmla="*/ 1 w 28"/>
                  <a:gd name="T51" fmla="*/ 0 h 35"/>
                  <a:gd name="T52" fmla="*/ 1 w 28"/>
                  <a:gd name="T53" fmla="*/ 0 h 35"/>
                  <a:gd name="T54" fmla="*/ 1 w 28"/>
                  <a:gd name="T55" fmla="*/ 0 h 35"/>
                  <a:gd name="T56" fmla="*/ 1 w 28"/>
                  <a:gd name="T57" fmla="*/ 0 h 35"/>
                  <a:gd name="T58" fmla="*/ 1 w 28"/>
                  <a:gd name="T59" fmla="*/ 0 h 35"/>
                  <a:gd name="T60" fmla="*/ 0 w 28"/>
                  <a:gd name="T61" fmla="*/ 0 h 35"/>
                  <a:gd name="T62" fmla="*/ 0 w 28"/>
                  <a:gd name="T63" fmla="*/ 0 h 35"/>
                  <a:gd name="T64" fmla="*/ 0 w 28"/>
                  <a:gd name="T65" fmla="*/ 0 h 35"/>
                  <a:gd name="T66" fmla="*/ 0 w 28"/>
                  <a:gd name="T67" fmla="*/ 0 h 35"/>
                  <a:gd name="T68" fmla="*/ 0 w 28"/>
                  <a:gd name="T69" fmla="*/ 0 h 35"/>
                  <a:gd name="T70" fmla="*/ 0 w 28"/>
                  <a:gd name="T71" fmla="*/ 0 h 35"/>
                  <a:gd name="T72" fmla="*/ 0 w 28"/>
                  <a:gd name="T73" fmla="*/ 0 h 35"/>
                  <a:gd name="T74" fmla="*/ 1 w 28"/>
                  <a:gd name="T75" fmla="*/ 0 h 35"/>
                  <a:gd name="T76" fmla="*/ 1 w 28"/>
                  <a:gd name="T77" fmla="*/ 0 h 35"/>
                  <a:gd name="T78" fmla="*/ 1 w 28"/>
                  <a:gd name="T79" fmla="*/ 0 h 35"/>
                  <a:gd name="T80" fmla="*/ 1 w 28"/>
                  <a:gd name="T81" fmla="*/ 0 h 35"/>
                  <a:gd name="T82" fmla="*/ 1 w 28"/>
                  <a:gd name="T83" fmla="*/ 0 h 35"/>
                  <a:gd name="T84" fmla="*/ 1 w 28"/>
                  <a:gd name="T85" fmla="*/ 0 h 35"/>
                  <a:gd name="T86" fmla="*/ 1 w 28"/>
                  <a:gd name="T87" fmla="*/ 0 h 35"/>
                  <a:gd name="T88" fmla="*/ 1 w 28"/>
                  <a:gd name="T89" fmla="*/ 0 h 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35"/>
                  <a:gd name="T137" fmla="*/ 28 w 28"/>
                  <a:gd name="T138" fmla="*/ 35 h 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35">
                    <a:moveTo>
                      <a:pt x="13" y="35"/>
                    </a:moveTo>
                    <a:lnTo>
                      <a:pt x="15" y="35"/>
                    </a:lnTo>
                    <a:lnTo>
                      <a:pt x="16" y="35"/>
                    </a:lnTo>
                    <a:lnTo>
                      <a:pt x="20" y="34"/>
                    </a:lnTo>
                    <a:lnTo>
                      <a:pt x="21" y="34"/>
                    </a:lnTo>
                    <a:lnTo>
                      <a:pt x="23" y="32"/>
                    </a:lnTo>
                    <a:lnTo>
                      <a:pt x="24" y="29"/>
                    </a:lnTo>
                    <a:lnTo>
                      <a:pt x="26" y="27"/>
                    </a:lnTo>
                    <a:lnTo>
                      <a:pt x="26" y="24"/>
                    </a:lnTo>
                    <a:lnTo>
                      <a:pt x="28" y="23"/>
                    </a:lnTo>
                    <a:lnTo>
                      <a:pt x="28" y="19"/>
                    </a:lnTo>
                    <a:lnTo>
                      <a:pt x="28" y="16"/>
                    </a:lnTo>
                    <a:lnTo>
                      <a:pt x="28" y="15"/>
                    </a:lnTo>
                    <a:lnTo>
                      <a:pt x="26" y="11"/>
                    </a:lnTo>
                    <a:lnTo>
                      <a:pt x="26" y="8"/>
                    </a:lnTo>
                    <a:lnTo>
                      <a:pt x="24" y="7"/>
                    </a:lnTo>
                    <a:lnTo>
                      <a:pt x="23" y="5"/>
                    </a:lnTo>
                    <a:lnTo>
                      <a:pt x="21" y="3"/>
                    </a:lnTo>
                    <a:lnTo>
                      <a:pt x="20" y="2"/>
                    </a:lnTo>
                    <a:lnTo>
                      <a:pt x="18" y="2"/>
                    </a:lnTo>
                    <a:lnTo>
                      <a:pt x="15" y="0"/>
                    </a:lnTo>
                    <a:lnTo>
                      <a:pt x="13" y="0"/>
                    </a:lnTo>
                    <a:lnTo>
                      <a:pt x="10" y="2"/>
                    </a:lnTo>
                    <a:lnTo>
                      <a:pt x="8" y="2"/>
                    </a:lnTo>
                    <a:lnTo>
                      <a:pt x="7" y="3"/>
                    </a:lnTo>
                    <a:lnTo>
                      <a:pt x="5" y="5"/>
                    </a:lnTo>
                    <a:lnTo>
                      <a:pt x="4" y="7"/>
                    </a:lnTo>
                    <a:lnTo>
                      <a:pt x="2" y="10"/>
                    </a:lnTo>
                    <a:lnTo>
                      <a:pt x="0" y="11"/>
                    </a:lnTo>
                    <a:lnTo>
                      <a:pt x="0" y="15"/>
                    </a:lnTo>
                    <a:lnTo>
                      <a:pt x="0" y="18"/>
                    </a:lnTo>
                    <a:lnTo>
                      <a:pt x="0" y="21"/>
                    </a:lnTo>
                    <a:lnTo>
                      <a:pt x="0" y="23"/>
                    </a:lnTo>
                    <a:lnTo>
                      <a:pt x="0" y="26"/>
                    </a:lnTo>
                    <a:lnTo>
                      <a:pt x="2" y="27"/>
                    </a:lnTo>
                    <a:lnTo>
                      <a:pt x="4" y="31"/>
                    </a:lnTo>
                    <a:lnTo>
                      <a:pt x="4" y="32"/>
                    </a:lnTo>
                    <a:lnTo>
                      <a:pt x="7" y="34"/>
                    </a:lnTo>
                    <a:lnTo>
                      <a:pt x="8" y="35"/>
                    </a:lnTo>
                    <a:lnTo>
                      <a:pt x="10" y="35"/>
                    </a:lnTo>
                    <a:lnTo>
                      <a:pt x="13" y="35"/>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3" name="Freeform 165"/>
              <p:cNvSpPr>
                <a:spLocks/>
              </p:cNvSpPr>
              <p:nvPr/>
            </p:nvSpPr>
            <p:spPr bwMode="auto">
              <a:xfrm>
                <a:off x="3489" y="1878"/>
                <a:ext cx="45" cy="44"/>
              </a:xfrm>
              <a:custGeom>
                <a:avLst/>
                <a:gdLst>
                  <a:gd name="T0" fmla="*/ 1 w 89"/>
                  <a:gd name="T1" fmla="*/ 0 h 90"/>
                  <a:gd name="T2" fmla="*/ 1 w 89"/>
                  <a:gd name="T3" fmla="*/ 0 h 90"/>
                  <a:gd name="T4" fmla="*/ 1 w 89"/>
                  <a:gd name="T5" fmla="*/ 0 h 90"/>
                  <a:gd name="T6" fmla="*/ 1 w 89"/>
                  <a:gd name="T7" fmla="*/ 0 h 90"/>
                  <a:gd name="T8" fmla="*/ 1 w 89"/>
                  <a:gd name="T9" fmla="*/ 0 h 90"/>
                  <a:gd name="T10" fmla="*/ 1 w 89"/>
                  <a:gd name="T11" fmla="*/ 0 h 90"/>
                  <a:gd name="T12" fmla="*/ 1 w 89"/>
                  <a:gd name="T13" fmla="*/ 0 h 90"/>
                  <a:gd name="T14" fmla="*/ 1 w 89"/>
                  <a:gd name="T15" fmla="*/ 0 h 90"/>
                  <a:gd name="T16" fmla="*/ 1 w 89"/>
                  <a:gd name="T17" fmla="*/ 0 h 90"/>
                  <a:gd name="T18" fmla="*/ 1 w 89"/>
                  <a:gd name="T19" fmla="*/ 0 h 90"/>
                  <a:gd name="T20" fmla="*/ 1 w 89"/>
                  <a:gd name="T21" fmla="*/ 0 h 90"/>
                  <a:gd name="T22" fmla="*/ 1 w 89"/>
                  <a:gd name="T23" fmla="*/ 0 h 90"/>
                  <a:gd name="T24" fmla="*/ 1 w 89"/>
                  <a:gd name="T25" fmla="*/ 0 h 90"/>
                  <a:gd name="T26" fmla="*/ 0 w 89"/>
                  <a:gd name="T27" fmla="*/ 0 h 90"/>
                  <a:gd name="T28" fmla="*/ 0 w 89"/>
                  <a:gd name="T29" fmla="*/ 0 h 90"/>
                  <a:gd name="T30" fmla="*/ 1 w 89"/>
                  <a:gd name="T31" fmla="*/ 0 h 90"/>
                  <a:gd name="T32" fmla="*/ 1 w 89"/>
                  <a:gd name="T33" fmla="*/ 0 h 90"/>
                  <a:gd name="T34" fmla="*/ 1 w 89"/>
                  <a:gd name="T35" fmla="*/ 0 h 90"/>
                  <a:gd name="T36" fmla="*/ 1 w 89"/>
                  <a:gd name="T37" fmla="*/ 0 h 90"/>
                  <a:gd name="T38" fmla="*/ 1 w 89"/>
                  <a:gd name="T39" fmla="*/ 0 h 90"/>
                  <a:gd name="T40" fmla="*/ 1 w 89"/>
                  <a:gd name="T41" fmla="*/ 0 h 90"/>
                  <a:gd name="T42" fmla="*/ 1 w 89"/>
                  <a:gd name="T43" fmla="*/ 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90"/>
                  <a:gd name="T68" fmla="*/ 89 w 89"/>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90">
                    <a:moveTo>
                      <a:pt x="89" y="8"/>
                    </a:moveTo>
                    <a:lnTo>
                      <a:pt x="80" y="11"/>
                    </a:lnTo>
                    <a:lnTo>
                      <a:pt x="70" y="16"/>
                    </a:lnTo>
                    <a:lnTo>
                      <a:pt x="60" y="21"/>
                    </a:lnTo>
                    <a:lnTo>
                      <a:pt x="49" y="27"/>
                    </a:lnTo>
                    <a:lnTo>
                      <a:pt x="40" y="34"/>
                    </a:lnTo>
                    <a:lnTo>
                      <a:pt x="32" y="43"/>
                    </a:lnTo>
                    <a:lnTo>
                      <a:pt x="22" y="51"/>
                    </a:lnTo>
                    <a:lnTo>
                      <a:pt x="16" y="61"/>
                    </a:lnTo>
                    <a:lnTo>
                      <a:pt x="9" y="72"/>
                    </a:lnTo>
                    <a:lnTo>
                      <a:pt x="4" y="82"/>
                    </a:lnTo>
                    <a:lnTo>
                      <a:pt x="1" y="90"/>
                    </a:lnTo>
                    <a:lnTo>
                      <a:pt x="0" y="90"/>
                    </a:lnTo>
                    <a:lnTo>
                      <a:pt x="0" y="83"/>
                    </a:lnTo>
                    <a:lnTo>
                      <a:pt x="1" y="74"/>
                    </a:lnTo>
                    <a:lnTo>
                      <a:pt x="4" y="61"/>
                    </a:lnTo>
                    <a:lnTo>
                      <a:pt x="9" y="47"/>
                    </a:lnTo>
                    <a:lnTo>
                      <a:pt x="16" y="31"/>
                    </a:lnTo>
                    <a:lnTo>
                      <a:pt x="24" y="18"/>
                    </a:lnTo>
                    <a:lnTo>
                      <a:pt x="35" y="7"/>
                    </a:lnTo>
                    <a:lnTo>
                      <a:pt x="48" y="0"/>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4" name="Freeform 166"/>
              <p:cNvSpPr>
                <a:spLocks/>
              </p:cNvSpPr>
              <p:nvPr/>
            </p:nvSpPr>
            <p:spPr bwMode="auto">
              <a:xfrm>
                <a:off x="3013" y="1834"/>
                <a:ext cx="289" cy="154"/>
              </a:xfrm>
              <a:custGeom>
                <a:avLst/>
                <a:gdLst>
                  <a:gd name="T0" fmla="*/ 1 w 578"/>
                  <a:gd name="T1" fmla="*/ 1 h 307"/>
                  <a:gd name="T2" fmla="*/ 1 w 578"/>
                  <a:gd name="T3" fmla="*/ 1 h 307"/>
                  <a:gd name="T4" fmla="*/ 1 w 578"/>
                  <a:gd name="T5" fmla="*/ 1 h 307"/>
                  <a:gd name="T6" fmla="*/ 1 w 578"/>
                  <a:gd name="T7" fmla="*/ 1 h 307"/>
                  <a:gd name="T8" fmla="*/ 1 w 578"/>
                  <a:gd name="T9" fmla="*/ 1 h 307"/>
                  <a:gd name="T10" fmla="*/ 1 w 578"/>
                  <a:gd name="T11" fmla="*/ 1 h 307"/>
                  <a:gd name="T12" fmla="*/ 1 w 578"/>
                  <a:gd name="T13" fmla="*/ 1 h 307"/>
                  <a:gd name="T14" fmla="*/ 1 w 578"/>
                  <a:gd name="T15" fmla="*/ 1 h 307"/>
                  <a:gd name="T16" fmla="*/ 1 w 578"/>
                  <a:gd name="T17" fmla="*/ 1 h 307"/>
                  <a:gd name="T18" fmla="*/ 1 w 578"/>
                  <a:gd name="T19" fmla="*/ 1 h 307"/>
                  <a:gd name="T20" fmla="*/ 1 w 578"/>
                  <a:gd name="T21" fmla="*/ 1 h 307"/>
                  <a:gd name="T22" fmla="*/ 1 w 578"/>
                  <a:gd name="T23" fmla="*/ 1 h 307"/>
                  <a:gd name="T24" fmla="*/ 1 w 578"/>
                  <a:gd name="T25" fmla="*/ 1 h 307"/>
                  <a:gd name="T26" fmla="*/ 1 w 578"/>
                  <a:gd name="T27" fmla="*/ 1 h 307"/>
                  <a:gd name="T28" fmla="*/ 1 w 578"/>
                  <a:gd name="T29" fmla="*/ 1 h 307"/>
                  <a:gd name="T30" fmla="*/ 1 w 578"/>
                  <a:gd name="T31" fmla="*/ 1 h 307"/>
                  <a:gd name="T32" fmla="*/ 1 w 578"/>
                  <a:gd name="T33" fmla="*/ 1 h 307"/>
                  <a:gd name="T34" fmla="*/ 1 w 578"/>
                  <a:gd name="T35" fmla="*/ 1 h 307"/>
                  <a:gd name="T36" fmla="*/ 1 w 578"/>
                  <a:gd name="T37" fmla="*/ 1 h 307"/>
                  <a:gd name="T38" fmla="*/ 1 w 578"/>
                  <a:gd name="T39" fmla="*/ 1 h 307"/>
                  <a:gd name="T40" fmla="*/ 1 w 578"/>
                  <a:gd name="T41" fmla="*/ 1 h 307"/>
                  <a:gd name="T42" fmla="*/ 1 w 578"/>
                  <a:gd name="T43" fmla="*/ 1 h 307"/>
                  <a:gd name="T44" fmla="*/ 1 w 578"/>
                  <a:gd name="T45" fmla="*/ 1 h 307"/>
                  <a:gd name="T46" fmla="*/ 1 w 578"/>
                  <a:gd name="T47" fmla="*/ 1 h 307"/>
                  <a:gd name="T48" fmla="*/ 1 w 578"/>
                  <a:gd name="T49" fmla="*/ 1 h 307"/>
                  <a:gd name="T50" fmla="*/ 1 w 578"/>
                  <a:gd name="T51" fmla="*/ 1 h 307"/>
                  <a:gd name="T52" fmla="*/ 1 w 578"/>
                  <a:gd name="T53" fmla="*/ 1 h 307"/>
                  <a:gd name="T54" fmla="*/ 1 w 578"/>
                  <a:gd name="T55" fmla="*/ 1 h 307"/>
                  <a:gd name="T56" fmla="*/ 1 w 578"/>
                  <a:gd name="T57" fmla="*/ 1 h 307"/>
                  <a:gd name="T58" fmla="*/ 1 w 578"/>
                  <a:gd name="T59" fmla="*/ 1 h 307"/>
                  <a:gd name="T60" fmla="*/ 1 w 578"/>
                  <a:gd name="T61" fmla="*/ 1 h 307"/>
                  <a:gd name="T62" fmla="*/ 1 w 578"/>
                  <a:gd name="T63" fmla="*/ 1 h 307"/>
                  <a:gd name="T64" fmla="*/ 0 w 578"/>
                  <a:gd name="T65" fmla="*/ 0 h 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8"/>
                  <a:gd name="T100" fmla="*/ 0 h 307"/>
                  <a:gd name="T101" fmla="*/ 578 w 578"/>
                  <a:gd name="T102" fmla="*/ 307 h 3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8" h="307">
                    <a:moveTo>
                      <a:pt x="578" y="307"/>
                    </a:moveTo>
                    <a:lnTo>
                      <a:pt x="565" y="301"/>
                    </a:lnTo>
                    <a:lnTo>
                      <a:pt x="551" y="293"/>
                    </a:lnTo>
                    <a:lnTo>
                      <a:pt x="535" y="281"/>
                    </a:lnTo>
                    <a:lnTo>
                      <a:pt x="516" y="267"/>
                    </a:lnTo>
                    <a:lnTo>
                      <a:pt x="498" y="253"/>
                    </a:lnTo>
                    <a:lnTo>
                      <a:pt x="479" y="237"/>
                    </a:lnTo>
                    <a:lnTo>
                      <a:pt x="463" y="219"/>
                    </a:lnTo>
                    <a:lnTo>
                      <a:pt x="448" y="200"/>
                    </a:lnTo>
                    <a:lnTo>
                      <a:pt x="439" y="181"/>
                    </a:lnTo>
                    <a:lnTo>
                      <a:pt x="434" y="160"/>
                    </a:lnTo>
                    <a:lnTo>
                      <a:pt x="429" y="147"/>
                    </a:lnTo>
                    <a:lnTo>
                      <a:pt x="424" y="133"/>
                    </a:lnTo>
                    <a:lnTo>
                      <a:pt x="413" y="120"/>
                    </a:lnTo>
                    <a:lnTo>
                      <a:pt x="399" y="107"/>
                    </a:lnTo>
                    <a:lnTo>
                      <a:pt x="378" y="96"/>
                    </a:lnTo>
                    <a:lnTo>
                      <a:pt x="352" y="85"/>
                    </a:lnTo>
                    <a:lnTo>
                      <a:pt x="319" y="75"/>
                    </a:lnTo>
                    <a:lnTo>
                      <a:pt x="279" y="67"/>
                    </a:lnTo>
                    <a:lnTo>
                      <a:pt x="231" y="62"/>
                    </a:lnTo>
                    <a:lnTo>
                      <a:pt x="173" y="59"/>
                    </a:lnTo>
                    <a:lnTo>
                      <a:pt x="170" y="59"/>
                    </a:lnTo>
                    <a:lnTo>
                      <a:pt x="160" y="61"/>
                    </a:lnTo>
                    <a:lnTo>
                      <a:pt x="144" y="61"/>
                    </a:lnTo>
                    <a:lnTo>
                      <a:pt x="125" y="61"/>
                    </a:lnTo>
                    <a:lnTo>
                      <a:pt x="103" y="59"/>
                    </a:lnTo>
                    <a:lnTo>
                      <a:pt x="80" y="56"/>
                    </a:lnTo>
                    <a:lnTo>
                      <a:pt x="58" y="48"/>
                    </a:lnTo>
                    <a:lnTo>
                      <a:pt x="35" y="38"/>
                    </a:lnTo>
                    <a:lnTo>
                      <a:pt x="16" y="22"/>
                    </a:lnTo>
                    <a:lnTo>
                      <a:pt x="0" y="0"/>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5" name="Freeform 167"/>
              <p:cNvSpPr>
                <a:spLocks/>
              </p:cNvSpPr>
              <p:nvPr/>
            </p:nvSpPr>
            <p:spPr bwMode="auto">
              <a:xfrm>
                <a:off x="3022" y="1762"/>
                <a:ext cx="472" cy="157"/>
              </a:xfrm>
              <a:custGeom>
                <a:avLst/>
                <a:gdLst>
                  <a:gd name="T0" fmla="*/ 1 w 944"/>
                  <a:gd name="T1" fmla="*/ 0 h 315"/>
                  <a:gd name="T2" fmla="*/ 1 w 944"/>
                  <a:gd name="T3" fmla="*/ 0 h 315"/>
                  <a:gd name="T4" fmla="*/ 1 w 944"/>
                  <a:gd name="T5" fmla="*/ 0 h 315"/>
                  <a:gd name="T6" fmla="*/ 1 w 944"/>
                  <a:gd name="T7" fmla="*/ 0 h 315"/>
                  <a:gd name="T8" fmla="*/ 1 w 944"/>
                  <a:gd name="T9" fmla="*/ 0 h 315"/>
                  <a:gd name="T10" fmla="*/ 1 w 944"/>
                  <a:gd name="T11" fmla="*/ 0 h 315"/>
                  <a:gd name="T12" fmla="*/ 1 w 944"/>
                  <a:gd name="T13" fmla="*/ 0 h 315"/>
                  <a:gd name="T14" fmla="*/ 1 w 944"/>
                  <a:gd name="T15" fmla="*/ 0 h 315"/>
                  <a:gd name="T16" fmla="*/ 1 w 944"/>
                  <a:gd name="T17" fmla="*/ 0 h 315"/>
                  <a:gd name="T18" fmla="*/ 1 w 944"/>
                  <a:gd name="T19" fmla="*/ 0 h 315"/>
                  <a:gd name="T20" fmla="*/ 1 w 944"/>
                  <a:gd name="T21" fmla="*/ 0 h 315"/>
                  <a:gd name="T22" fmla="*/ 1 w 944"/>
                  <a:gd name="T23" fmla="*/ 0 h 315"/>
                  <a:gd name="T24" fmla="*/ 1 w 944"/>
                  <a:gd name="T25" fmla="*/ 0 h 315"/>
                  <a:gd name="T26" fmla="*/ 1 w 944"/>
                  <a:gd name="T27" fmla="*/ 0 h 315"/>
                  <a:gd name="T28" fmla="*/ 1 w 944"/>
                  <a:gd name="T29" fmla="*/ 0 h 315"/>
                  <a:gd name="T30" fmla="*/ 1 w 944"/>
                  <a:gd name="T31" fmla="*/ 0 h 315"/>
                  <a:gd name="T32" fmla="*/ 1 w 944"/>
                  <a:gd name="T33" fmla="*/ 0 h 315"/>
                  <a:gd name="T34" fmla="*/ 1 w 944"/>
                  <a:gd name="T35" fmla="*/ 0 h 315"/>
                  <a:gd name="T36" fmla="*/ 1 w 944"/>
                  <a:gd name="T37" fmla="*/ 0 h 315"/>
                  <a:gd name="T38" fmla="*/ 1 w 944"/>
                  <a:gd name="T39" fmla="*/ 0 h 315"/>
                  <a:gd name="T40" fmla="*/ 1 w 944"/>
                  <a:gd name="T41" fmla="*/ 0 h 315"/>
                  <a:gd name="T42" fmla="*/ 1 w 944"/>
                  <a:gd name="T43" fmla="*/ 0 h 315"/>
                  <a:gd name="T44" fmla="*/ 1 w 944"/>
                  <a:gd name="T45" fmla="*/ 0 h 315"/>
                  <a:gd name="T46" fmla="*/ 1 w 944"/>
                  <a:gd name="T47" fmla="*/ 0 h 315"/>
                  <a:gd name="T48" fmla="*/ 1 w 944"/>
                  <a:gd name="T49" fmla="*/ 0 h 315"/>
                  <a:gd name="T50" fmla="*/ 1 w 944"/>
                  <a:gd name="T51" fmla="*/ 0 h 315"/>
                  <a:gd name="T52" fmla="*/ 1 w 944"/>
                  <a:gd name="T53" fmla="*/ 0 h 315"/>
                  <a:gd name="T54" fmla="*/ 1 w 944"/>
                  <a:gd name="T55" fmla="*/ 0 h 315"/>
                  <a:gd name="T56" fmla="*/ 1 w 944"/>
                  <a:gd name="T57" fmla="*/ 0 h 315"/>
                  <a:gd name="T58" fmla="*/ 1 w 944"/>
                  <a:gd name="T59" fmla="*/ 0 h 315"/>
                  <a:gd name="T60" fmla="*/ 1 w 944"/>
                  <a:gd name="T61" fmla="*/ 0 h 315"/>
                  <a:gd name="T62" fmla="*/ 1 w 944"/>
                  <a:gd name="T63" fmla="*/ 0 h 315"/>
                  <a:gd name="T64" fmla="*/ 1 w 944"/>
                  <a:gd name="T65" fmla="*/ 0 h 315"/>
                  <a:gd name="T66" fmla="*/ 1 w 944"/>
                  <a:gd name="T67" fmla="*/ 0 h 315"/>
                  <a:gd name="T68" fmla="*/ 1 w 944"/>
                  <a:gd name="T69" fmla="*/ 0 h 315"/>
                  <a:gd name="T70" fmla="*/ 1 w 944"/>
                  <a:gd name="T71" fmla="*/ 0 h 315"/>
                  <a:gd name="T72" fmla="*/ 1 w 944"/>
                  <a:gd name="T73" fmla="*/ 0 h 315"/>
                  <a:gd name="T74" fmla="*/ 1 w 944"/>
                  <a:gd name="T75" fmla="*/ 0 h 315"/>
                  <a:gd name="T76" fmla="*/ 1 w 944"/>
                  <a:gd name="T77" fmla="*/ 0 h 315"/>
                  <a:gd name="T78" fmla="*/ 1 w 944"/>
                  <a:gd name="T79" fmla="*/ 0 h 315"/>
                  <a:gd name="T80" fmla="*/ 1 w 944"/>
                  <a:gd name="T81" fmla="*/ 0 h 315"/>
                  <a:gd name="T82" fmla="*/ 1 w 944"/>
                  <a:gd name="T83" fmla="*/ 0 h 315"/>
                  <a:gd name="T84" fmla="*/ 1 w 944"/>
                  <a:gd name="T85" fmla="*/ 0 h 315"/>
                  <a:gd name="T86" fmla="*/ 1 w 944"/>
                  <a:gd name="T87" fmla="*/ 0 h 3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4"/>
                  <a:gd name="T133" fmla="*/ 0 h 315"/>
                  <a:gd name="T134" fmla="*/ 944 w 944"/>
                  <a:gd name="T135" fmla="*/ 315 h 3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4" h="315">
                    <a:moveTo>
                      <a:pt x="0" y="67"/>
                    </a:moveTo>
                    <a:lnTo>
                      <a:pt x="14" y="71"/>
                    </a:lnTo>
                    <a:lnTo>
                      <a:pt x="35" y="72"/>
                    </a:lnTo>
                    <a:lnTo>
                      <a:pt x="64" y="72"/>
                    </a:lnTo>
                    <a:lnTo>
                      <a:pt x="97" y="71"/>
                    </a:lnTo>
                    <a:lnTo>
                      <a:pt x="133" y="67"/>
                    </a:lnTo>
                    <a:lnTo>
                      <a:pt x="170" y="63"/>
                    </a:lnTo>
                    <a:lnTo>
                      <a:pt x="206" y="59"/>
                    </a:lnTo>
                    <a:lnTo>
                      <a:pt x="240" y="53"/>
                    </a:lnTo>
                    <a:lnTo>
                      <a:pt x="270" y="48"/>
                    </a:lnTo>
                    <a:lnTo>
                      <a:pt x="294" y="42"/>
                    </a:lnTo>
                    <a:lnTo>
                      <a:pt x="317" y="35"/>
                    </a:lnTo>
                    <a:lnTo>
                      <a:pt x="341" y="31"/>
                    </a:lnTo>
                    <a:lnTo>
                      <a:pt x="366" y="24"/>
                    </a:lnTo>
                    <a:lnTo>
                      <a:pt x="390" y="18"/>
                    </a:lnTo>
                    <a:lnTo>
                      <a:pt x="416" y="13"/>
                    </a:lnTo>
                    <a:lnTo>
                      <a:pt x="440" y="8"/>
                    </a:lnTo>
                    <a:lnTo>
                      <a:pt x="462" y="5"/>
                    </a:lnTo>
                    <a:lnTo>
                      <a:pt x="483" y="2"/>
                    </a:lnTo>
                    <a:lnTo>
                      <a:pt x="499" y="0"/>
                    </a:lnTo>
                    <a:lnTo>
                      <a:pt x="512" y="0"/>
                    </a:lnTo>
                    <a:lnTo>
                      <a:pt x="522" y="3"/>
                    </a:lnTo>
                    <a:lnTo>
                      <a:pt x="530" y="7"/>
                    </a:lnTo>
                    <a:lnTo>
                      <a:pt x="538" y="11"/>
                    </a:lnTo>
                    <a:lnTo>
                      <a:pt x="542" y="19"/>
                    </a:lnTo>
                    <a:lnTo>
                      <a:pt x="546" y="26"/>
                    </a:lnTo>
                    <a:lnTo>
                      <a:pt x="549" y="32"/>
                    </a:lnTo>
                    <a:lnTo>
                      <a:pt x="552" y="39"/>
                    </a:lnTo>
                    <a:lnTo>
                      <a:pt x="554" y="43"/>
                    </a:lnTo>
                    <a:lnTo>
                      <a:pt x="554" y="48"/>
                    </a:lnTo>
                    <a:lnTo>
                      <a:pt x="554" y="50"/>
                    </a:lnTo>
                    <a:lnTo>
                      <a:pt x="550" y="51"/>
                    </a:lnTo>
                    <a:lnTo>
                      <a:pt x="547" y="55"/>
                    </a:lnTo>
                    <a:lnTo>
                      <a:pt x="544" y="58"/>
                    </a:lnTo>
                    <a:lnTo>
                      <a:pt x="541" y="63"/>
                    </a:lnTo>
                    <a:lnTo>
                      <a:pt x="536" y="69"/>
                    </a:lnTo>
                    <a:lnTo>
                      <a:pt x="533" y="77"/>
                    </a:lnTo>
                    <a:lnTo>
                      <a:pt x="531" y="85"/>
                    </a:lnTo>
                    <a:lnTo>
                      <a:pt x="530" y="95"/>
                    </a:lnTo>
                    <a:lnTo>
                      <a:pt x="530" y="104"/>
                    </a:lnTo>
                    <a:lnTo>
                      <a:pt x="534" y="115"/>
                    </a:lnTo>
                    <a:lnTo>
                      <a:pt x="546" y="130"/>
                    </a:lnTo>
                    <a:lnTo>
                      <a:pt x="562" y="144"/>
                    </a:lnTo>
                    <a:lnTo>
                      <a:pt x="581" y="160"/>
                    </a:lnTo>
                    <a:lnTo>
                      <a:pt x="602" y="176"/>
                    </a:lnTo>
                    <a:lnTo>
                      <a:pt x="624" y="191"/>
                    </a:lnTo>
                    <a:lnTo>
                      <a:pt x="645" y="203"/>
                    </a:lnTo>
                    <a:lnTo>
                      <a:pt x="664" y="216"/>
                    </a:lnTo>
                    <a:lnTo>
                      <a:pt x="682" y="224"/>
                    </a:lnTo>
                    <a:lnTo>
                      <a:pt x="693" y="231"/>
                    </a:lnTo>
                    <a:lnTo>
                      <a:pt x="706" y="237"/>
                    </a:lnTo>
                    <a:lnTo>
                      <a:pt x="722" y="247"/>
                    </a:lnTo>
                    <a:lnTo>
                      <a:pt x="744" y="258"/>
                    </a:lnTo>
                    <a:lnTo>
                      <a:pt x="766" y="269"/>
                    </a:lnTo>
                    <a:lnTo>
                      <a:pt x="790" y="282"/>
                    </a:lnTo>
                    <a:lnTo>
                      <a:pt x="816" y="293"/>
                    </a:lnTo>
                    <a:lnTo>
                      <a:pt x="838" y="304"/>
                    </a:lnTo>
                    <a:lnTo>
                      <a:pt x="859" y="311"/>
                    </a:lnTo>
                    <a:lnTo>
                      <a:pt x="875" y="315"/>
                    </a:lnTo>
                    <a:lnTo>
                      <a:pt x="886" y="315"/>
                    </a:lnTo>
                    <a:lnTo>
                      <a:pt x="895" y="312"/>
                    </a:lnTo>
                    <a:lnTo>
                      <a:pt x="901" y="307"/>
                    </a:lnTo>
                    <a:lnTo>
                      <a:pt x="907" y="303"/>
                    </a:lnTo>
                    <a:lnTo>
                      <a:pt x="914" y="296"/>
                    </a:lnTo>
                    <a:lnTo>
                      <a:pt x="919" y="290"/>
                    </a:lnTo>
                    <a:lnTo>
                      <a:pt x="923" y="283"/>
                    </a:lnTo>
                    <a:lnTo>
                      <a:pt x="927" y="277"/>
                    </a:lnTo>
                    <a:lnTo>
                      <a:pt x="930" y="271"/>
                    </a:lnTo>
                    <a:lnTo>
                      <a:pt x="933" y="264"/>
                    </a:lnTo>
                    <a:lnTo>
                      <a:pt x="936" y="259"/>
                    </a:lnTo>
                    <a:lnTo>
                      <a:pt x="939" y="253"/>
                    </a:lnTo>
                    <a:lnTo>
                      <a:pt x="941" y="247"/>
                    </a:lnTo>
                    <a:lnTo>
                      <a:pt x="943" y="242"/>
                    </a:lnTo>
                    <a:lnTo>
                      <a:pt x="943" y="235"/>
                    </a:lnTo>
                    <a:lnTo>
                      <a:pt x="944" y="229"/>
                    </a:lnTo>
                    <a:lnTo>
                      <a:pt x="944" y="224"/>
                    </a:lnTo>
                    <a:lnTo>
                      <a:pt x="944" y="218"/>
                    </a:lnTo>
                    <a:lnTo>
                      <a:pt x="943" y="211"/>
                    </a:lnTo>
                    <a:lnTo>
                      <a:pt x="943" y="205"/>
                    </a:lnTo>
                    <a:lnTo>
                      <a:pt x="943" y="200"/>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6" name="Freeform 168"/>
              <p:cNvSpPr>
                <a:spLocks/>
              </p:cNvSpPr>
              <p:nvPr/>
            </p:nvSpPr>
            <p:spPr bwMode="auto">
              <a:xfrm>
                <a:off x="3316" y="1759"/>
                <a:ext cx="166" cy="138"/>
              </a:xfrm>
              <a:custGeom>
                <a:avLst/>
                <a:gdLst>
                  <a:gd name="T0" fmla="*/ 0 w 333"/>
                  <a:gd name="T1" fmla="*/ 1 h 276"/>
                  <a:gd name="T2" fmla="*/ 0 w 333"/>
                  <a:gd name="T3" fmla="*/ 1 h 276"/>
                  <a:gd name="T4" fmla="*/ 0 w 333"/>
                  <a:gd name="T5" fmla="*/ 1 h 276"/>
                  <a:gd name="T6" fmla="*/ 0 w 333"/>
                  <a:gd name="T7" fmla="*/ 0 h 276"/>
                  <a:gd name="T8" fmla="*/ 0 w 333"/>
                  <a:gd name="T9" fmla="*/ 1 h 276"/>
                  <a:gd name="T10" fmla="*/ 0 w 333"/>
                  <a:gd name="T11" fmla="*/ 1 h 276"/>
                  <a:gd name="T12" fmla="*/ 0 w 333"/>
                  <a:gd name="T13" fmla="*/ 1 h 276"/>
                  <a:gd name="T14" fmla="*/ 0 w 333"/>
                  <a:gd name="T15" fmla="*/ 1 h 276"/>
                  <a:gd name="T16" fmla="*/ 0 w 333"/>
                  <a:gd name="T17" fmla="*/ 1 h 276"/>
                  <a:gd name="T18" fmla="*/ 0 w 333"/>
                  <a:gd name="T19" fmla="*/ 1 h 276"/>
                  <a:gd name="T20" fmla="*/ 0 w 333"/>
                  <a:gd name="T21" fmla="*/ 1 h 276"/>
                  <a:gd name="T22" fmla="*/ 0 w 333"/>
                  <a:gd name="T23" fmla="*/ 1 h 276"/>
                  <a:gd name="T24" fmla="*/ 0 w 333"/>
                  <a:gd name="T25" fmla="*/ 1 h 276"/>
                  <a:gd name="T26" fmla="*/ 0 w 333"/>
                  <a:gd name="T27" fmla="*/ 1 h 276"/>
                  <a:gd name="T28" fmla="*/ 0 w 333"/>
                  <a:gd name="T29" fmla="*/ 1 h 276"/>
                  <a:gd name="T30" fmla="*/ 0 w 333"/>
                  <a:gd name="T31" fmla="*/ 1 h 276"/>
                  <a:gd name="T32" fmla="*/ 0 w 333"/>
                  <a:gd name="T33" fmla="*/ 1 h 276"/>
                  <a:gd name="T34" fmla="*/ 0 w 333"/>
                  <a:gd name="T35" fmla="*/ 1 h 276"/>
                  <a:gd name="T36" fmla="*/ 0 w 333"/>
                  <a:gd name="T37" fmla="*/ 1 h 276"/>
                  <a:gd name="T38" fmla="*/ 0 w 333"/>
                  <a:gd name="T39" fmla="*/ 1 h 276"/>
                  <a:gd name="T40" fmla="*/ 0 w 333"/>
                  <a:gd name="T41" fmla="*/ 1 h 276"/>
                  <a:gd name="T42" fmla="*/ 0 w 333"/>
                  <a:gd name="T43" fmla="*/ 1 h 276"/>
                  <a:gd name="T44" fmla="*/ 0 w 333"/>
                  <a:gd name="T45" fmla="*/ 1 h 276"/>
                  <a:gd name="T46" fmla="*/ 0 w 333"/>
                  <a:gd name="T47" fmla="*/ 1 h 276"/>
                  <a:gd name="T48" fmla="*/ 0 w 333"/>
                  <a:gd name="T49" fmla="*/ 1 h 276"/>
                  <a:gd name="T50" fmla="*/ 0 w 333"/>
                  <a:gd name="T51" fmla="*/ 1 h 276"/>
                  <a:gd name="T52" fmla="*/ 0 w 333"/>
                  <a:gd name="T53" fmla="*/ 1 h 276"/>
                  <a:gd name="T54" fmla="*/ 0 w 333"/>
                  <a:gd name="T55" fmla="*/ 1 h 276"/>
                  <a:gd name="T56" fmla="*/ 0 w 333"/>
                  <a:gd name="T57" fmla="*/ 1 h 276"/>
                  <a:gd name="T58" fmla="*/ 0 w 333"/>
                  <a:gd name="T59" fmla="*/ 1 h 276"/>
                  <a:gd name="T60" fmla="*/ 0 w 333"/>
                  <a:gd name="T61" fmla="*/ 1 h 276"/>
                  <a:gd name="T62" fmla="*/ 0 w 333"/>
                  <a:gd name="T63" fmla="*/ 1 h 276"/>
                  <a:gd name="T64" fmla="*/ 0 w 333"/>
                  <a:gd name="T65" fmla="*/ 1 h 276"/>
                  <a:gd name="T66" fmla="*/ 0 w 333"/>
                  <a:gd name="T67" fmla="*/ 1 h 276"/>
                  <a:gd name="T68" fmla="*/ 0 w 333"/>
                  <a:gd name="T69" fmla="*/ 1 h 276"/>
                  <a:gd name="T70" fmla="*/ 0 w 333"/>
                  <a:gd name="T71" fmla="*/ 1 h 276"/>
                  <a:gd name="T72" fmla="*/ 0 w 333"/>
                  <a:gd name="T73" fmla="*/ 1 h 276"/>
                  <a:gd name="T74" fmla="*/ 0 w 333"/>
                  <a:gd name="T75" fmla="*/ 1 h 276"/>
                  <a:gd name="T76" fmla="*/ 0 w 333"/>
                  <a:gd name="T77" fmla="*/ 1 h 276"/>
                  <a:gd name="T78" fmla="*/ 0 w 333"/>
                  <a:gd name="T79" fmla="*/ 1 h 276"/>
                  <a:gd name="T80" fmla="*/ 0 w 333"/>
                  <a:gd name="T81" fmla="*/ 1 h 276"/>
                  <a:gd name="T82" fmla="*/ 0 w 333"/>
                  <a:gd name="T83" fmla="*/ 1 h 276"/>
                  <a:gd name="T84" fmla="*/ 0 w 333"/>
                  <a:gd name="T85" fmla="*/ 1 h 276"/>
                  <a:gd name="T86" fmla="*/ 0 w 333"/>
                  <a:gd name="T87" fmla="*/ 1 h 2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3"/>
                  <a:gd name="T133" fmla="*/ 0 h 276"/>
                  <a:gd name="T134" fmla="*/ 333 w 333"/>
                  <a:gd name="T135" fmla="*/ 276 h 2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3" h="276">
                    <a:moveTo>
                      <a:pt x="0" y="87"/>
                    </a:moveTo>
                    <a:lnTo>
                      <a:pt x="3" y="87"/>
                    </a:lnTo>
                    <a:lnTo>
                      <a:pt x="8" y="84"/>
                    </a:lnTo>
                    <a:lnTo>
                      <a:pt x="16" y="79"/>
                    </a:lnTo>
                    <a:lnTo>
                      <a:pt x="26" y="72"/>
                    </a:lnTo>
                    <a:lnTo>
                      <a:pt x="35" y="64"/>
                    </a:lnTo>
                    <a:lnTo>
                      <a:pt x="45" y="55"/>
                    </a:lnTo>
                    <a:lnTo>
                      <a:pt x="55" y="44"/>
                    </a:lnTo>
                    <a:lnTo>
                      <a:pt x="61" y="31"/>
                    </a:lnTo>
                    <a:lnTo>
                      <a:pt x="66" y="16"/>
                    </a:lnTo>
                    <a:lnTo>
                      <a:pt x="66" y="0"/>
                    </a:lnTo>
                    <a:lnTo>
                      <a:pt x="66" y="4"/>
                    </a:lnTo>
                    <a:lnTo>
                      <a:pt x="69" y="12"/>
                    </a:lnTo>
                    <a:lnTo>
                      <a:pt x="71" y="23"/>
                    </a:lnTo>
                    <a:lnTo>
                      <a:pt x="74" y="36"/>
                    </a:lnTo>
                    <a:lnTo>
                      <a:pt x="75" y="52"/>
                    </a:lnTo>
                    <a:lnTo>
                      <a:pt x="77" y="69"/>
                    </a:lnTo>
                    <a:lnTo>
                      <a:pt x="75" y="88"/>
                    </a:lnTo>
                    <a:lnTo>
                      <a:pt x="72" y="104"/>
                    </a:lnTo>
                    <a:lnTo>
                      <a:pt x="67" y="122"/>
                    </a:lnTo>
                    <a:lnTo>
                      <a:pt x="58" y="135"/>
                    </a:lnTo>
                    <a:lnTo>
                      <a:pt x="61" y="135"/>
                    </a:lnTo>
                    <a:lnTo>
                      <a:pt x="69" y="133"/>
                    </a:lnTo>
                    <a:lnTo>
                      <a:pt x="80" y="132"/>
                    </a:lnTo>
                    <a:lnTo>
                      <a:pt x="93" y="127"/>
                    </a:lnTo>
                    <a:lnTo>
                      <a:pt x="109" y="124"/>
                    </a:lnTo>
                    <a:lnTo>
                      <a:pt x="125" y="119"/>
                    </a:lnTo>
                    <a:lnTo>
                      <a:pt x="139" y="112"/>
                    </a:lnTo>
                    <a:lnTo>
                      <a:pt x="152" y="108"/>
                    </a:lnTo>
                    <a:lnTo>
                      <a:pt x="162" y="100"/>
                    </a:lnTo>
                    <a:lnTo>
                      <a:pt x="167" y="93"/>
                    </a:lnTo>
                    <a:lnTo>
                      <a:pt x="168" y="95"/>
                    </a:lnTo>
                    <a:lnTo>
                      <a:pt x="170" y="101"/>
                    </a:lnTo>
                    <a:lnTo>
                      <a:pt x="175" y="111"/>
                    </a:lnTo>
                    <a:lnTo>
                      <a:pt x="179" y="122"/>
                    </a:lnTo>
                    <a:lnTo>
                      <a:pt x="184" y="135"/>
                    </a:lnTo>
                    <a:lnTo>
                      <a:pt x="187" y="151"/>
                    </a:lnTo>
                    <a:lnTo>
                      <a:pt x="187" y="167"/>
                    </a:lnTo>
                    <a:lnTo>
                      <a:pt x="187" y="183"/>
                    </a:lnTo>
                    <a:lnTo>
                      <a:pt x="183" y="199"/>
                    </a:lnTo>
                    <a:lnTo>
                      <a:pt x="173" y="215"/>
                    </a:lnTo>
                    <a:lnTo>
                      <a:pt x="176" y="213"/>
                    </a:lnTo>
                    <a:lnTo>
                      <a:pt x="183" y="212"/>
                    </a:lnTo>
                    <a:lnTo>
                      <a:pt x="194" y="207"/>
                    </a:lnTo>
                    <a:lnTo>
                      <a:pt x="207" y="200"/>
                    </a:lnTo>
                    <a:lnTo>
                      <a:pt x="219" y="194"/>
                    </a:lnTo>
                    <a:lnTo>
                      <a:pt x="234" y="186"/>
                    </a:lnTo>
                    <a:lnTo>
                      <a:pt x="245" y="176"/>
                    </a:lnTo>
                    <a:lnTo>
                      <a:pt x="255" y="167"/>
                    </a:lnTo>
                    <a:lnTo>
                      <a:pt x="261" y="157"/>
                    </a:lnTo>
                    <a:lnTo>
                      <a:pt x="263" y="148"/>
                    </a:lnTo>
                    <a:lnTo>
                      <a:pt x="264" y="149"/>
                    </a:lnTo>
                    <a:lnTo>
                      <a:pt x="269" y="152"/>
                    </a:lnTo>
                    <a:lnTo>
                      <a:pt x="275" y="160"/>
                    </a:lnTo>
                    <a:lnTo>
                      <a:pt x="282" y="168"/>
                    </a:lnTo>
                    <a:lnTo>
                      <a:pt x="288" y="181"/>
                    </a:lnTo>
                    <a:lnTo>
                      <a:pt x="295" y="196"/>
                    </a:lnTo>
                    <a:lnTo>
                      <a:pt x="298" y="212"/>
                    </a:lnTo>
                    <a:lnTo>
                      <a:pt x="299" y="231"/>
                    </a:lnTo>
                    <a:lnTo>
                      <a:pt x="295" y="252"/>
                    </a:lnTo>
                    <a:lnTo>
                      <a:pt x="287" y="276"/>
                    </a:lnTo>
                    <a:lnTo>
                      <a:pt x="288" y="274"/>
                    </a:lnTo>
                    <a:lnTo>
                      <a:pt x="293" y="269"/>
                    </a:lnTo>
                    <a:lnTo>
                      <a:pt x="299" y="263"/>
                    </a:lnTo>
                    <a:lnTo>
                      <a:pt x="308" y="253"/>
                    </a:lnTo>
                    <a:lnTo>
                      <a:pt x="314" y="242"/>
                    </a:lnTo>
                    <a:lnTo>
                      <a:pt x="322" y="231"/>
                    </a:lnTo>
                    <a:lnTo>
                      <a:pt x="328" y="218"/>
                    </a:lnTo>
                    <a:lnTo>
                      <a:pt x="332" y="207"/>
                    </a:lnTo>
                    <a:lnTo>
                      <a:pt x="333" y="196"/>
                    </a:lnTo>
                    <a:lnTo>
                      <a:pt x="330" y="184"/>
                    </a:lnTo>
                    <a:lnTo>
                      <a:pt x="327" y="186"/>
                    </a:lnTo>
                    <a:lnTo>
                      <a:pt x="322" y="188"/>
                    </a:lnTo>
                    <a:lnTo>
                      <a:pt x="312" y="191"/>
                    </a:lnTo>
                    <a:lnTo>
                      <a:pt x="301" y="196"/>
                    </a:lnTo>
                    <a:lnTo>
                      <a:pt x="288" y="200"/>
                    </a:lnTo>
                    <a:lnTo>
                      <a:pt x="275" y="207"/>
                    </a:lnTo>
                    <a:lnTo>
                      <a:pt x="261" y="215"/>
                    </a:lnTo>
                    <a:lnTo>
                      <a:pt x="248" y="224"/>
                    </a:lnTo>
                    <a:lnTo>
                      <a:pt x="237" y="236"/>
                    </a:lnTo>
                    <a:lnTo>
                      <a:pt x="229" y="247"/>
                    </a:lnTo>
                    <a:lnTo>
                      <a:pt x="229" y="244"/>
                    </a:lnTo>
                    <a:lnTo>
                      <a:pt x="231" y="236"/>
                    </a:lnTo>
                    <a:lnTo>
                      <a:pt x="232" y="224"/>
                    </a:lnTo>
                    <a:lnTo>
                      <a:pt x="232" y="208"/>
                    </a:lnTo>
                    <a:lnTo>
                      <a:pt x="234" y="192"/>
                    </a:lnTo>
                    <a:lnTo>
                      <a:pt x="234" y="176"/>
                    </a:lnTo>
                    <a:lnTo>
                      <a:pt x="232" y="159"/>
                    </a:lnTo>
                    <a:lnTo>
                      <a:pt x="231" y="144"/>
                    </a:lnTo>
                    <a:lnTo>
                      <a:pt x="226" y="133"/>
                    </a:lnTo>
                    <a:lnTo>
                      <a:pt x="219" y="125"/>
                    </a:lnTo>
                    <a:lnTo>
                      <a:pt x="216" y="125"/>
                    </a:lnTo>
                    <a:lnTo>
                      <a:pt x="210" y="128"/>
                    </a:lnTo>
                    <a:lnTo>
                      <a:pt x="200" y="132"/>
                    </a:lnTo>
                    <a:lnTo>
                      <a:pt x="189" y="138"/>
                    </a:lnTo>
                    <a:lnTo>
                      <a:pt x="175" y="144"/>
                    </a:lnTo>
                    <a:lnTo>
                      <a:pt x="160" y="151"/>
                    </a:lnTo>
                    <a:lnTo>
                      <a:pt x="147" y="159"/>
                    </a:lnTo>
                    <a:lnTo>
                      <a:pt x="135" y="165"/>
                    </a:lnTo>
                    <a:lnTo>
                      <a:pt x="123" y="173"/>
                    </a:lnTo>
                    <a:lnTo>
                      <a:pt x="115" y="181"/>
                    </a:lnTo>
                    <a:lnTo>
                      <a:pt x="117" y="178"/>
                    </a:lnTo>
                    <a:lnTo>
                      <a:pt x="119" y="172"/>
                    </a:lnTo>
                    <a:lnTo>
                      <a:pt x="120" y="160"/>
                    </a:lnTo>
                    <a:lnTo>
                      <a:pt x="123" y="146"/>
                    </a:lnTo>
                    <a:lnTo>
                      <a:pt x="125" y="130"/>
                    </a:lnTo>
                    <a:lnTo>
                      <a:pt x="127" y="114"/>
                    </a:lnTo>
                    <a:lnTo>
                      <a:pt x="127" y="96"/>
                    </a:lnTo>
                    <a:lnTo>
                      <a:pt x="125" y="80"/>
                    </a:lnTo>
                    <a:lnTo>
                      <a:pt x="122" y="64"/>
                    </a:lnTo>
                    <a:lnTo>
                      <a:pt x="117" y="52"/>
                    </a:lnTo>
                    <a:lnTo>
                      <a:pt x="114" y="53"/>
                    </a:lnTo>
                    <a:lnTo>
                      <a:pt x="107" y="56"/>
                    </a:lnTo>
                    <a:lnTo>
                      <a:pt x="98" y="61"/>
                    </a:lnTo>
                    <a:lnTo>
                      <a:pt x="87" y="66"/>
                    </a:lnTo>
                    <a:lnTo>
                      <a:pt x="72" y="72"/>
                    </a:lnTo>
                    <a:lnTo>
                      <a:pt x="56" y="77"/>
                    </a:lnTo>
                    <a:lnTo>
                      <a:pt x="42" y="82"/>
                    </a:lnTo>
                    <a:lnTo>
                      <a:pt x="26" y="85"/>
                    </a:lnTo>
                    <a:lnTo>
                      <a:pt x="13" y="88"/>
                    </a:lnTo>
                    <a:lnTo>
                      <a:pt x="0" y="87"/>
                    </a:lnTo>
                  </a:path>
                </a:pathLst>
              </a:custGeom>
              <a:noFill/>
              <a:ln w="12700">
                <a:solidFill>
                  <a:srgbClr val="B2B2B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7" name="Freeform 169"/>
              <p:cNvSpPr>
                <a:spLocks/>
              </p:cNvSpPr>
              <p:nvPr/>
            </p:nvSpPr>
            <p:spPr bwMode="auto">
              <a:xfrm>
                <a:off x="3310" y="1758"/>
                <a:ext cx="122" cy="163"/>
              </a:xfrm>
              <a:custGeom>
                <a:avLst/>
                <a:gdLst>
                  <a:gd name="T0" fmla="*/ 0 w 245"/>
                  <a:gd name="T1" fmla="*/ 1 h 325"/>
                  <a:gd name="T2" fmla="*/ 0 w 245"/>
                  <a:gd name="T3" fmla="*/ 1 h 325"/>
                  <a:gd name="T4" fmla="*/ 0 w 245"/>
                  <a:gd name="T5" fmla="*/ 1 h 325"/>
                  <a:gd name="T6" fmla="*/ 0 w 245"/>
                  <a:gd name="T7" fmla="*/ 1 h 325"/>
                  <a:gd name="T8" fmla="*/ 0 w 245"/>
                  <a:gd name="T9" fmla="*/ 1 h 325"/>
                  <a:gd name="T10" fmla="*/ 0 w 245"/>
                  <a:gd name="T11" fmla="*/ 1 h 325"/>
                  <a:gd name="T12" fmla="*/ 0 w 245"/>
                  <a:gd name="T13" fmla="*/ 1 h 325"/>
                  <a:gd name="T14" fmla="*/ 0 w 245"/>
                  <a:gd name="T15" fmla="*/ 1 h 325"/>
                  <a:gd name="T16" fmla="*/ 0 w 245"/>
                  <a:gd name="T17" fmla="*/ 1 h 325"/>
                  <a:gd name="T18" fmla="*/ 0 w 245"/>
                  <a:gd name="T19" fmla="*/ 1 h 325"/>
                  <a:gd name="T20" fmla="*/ 0 w 245"/>
                  <a:gd name="T21" fmla="*/ 1 h 325"/>
                  <a:gd name="T22" fmla="*/ 0 w 245"/>
                  <a:gd name="T23" fmla="*/ 1 h 325"/>
                  <a:gd name="T24" fmla="*/ 0 w 245"/>
                  <a:gd name="T25" fmla="*/ 1 h 325"/>
                  <a:gd name="T26" fmla="*/ 0 w 245"/>
                  <a:gd name="T27" fmla="*/ 1 h 325"/>
                  <a:gd name="T28" fmla="*/ 0 w 245"/>
                  <a:gd name="T29" fmla="*/ 1 h 325"/>
                  <a:gd name="T30" fmla="*/ 0 w 245"/>
                  <a:gd name="T31" fmla="*/ 1 h 325"/>
                  <a:gd name="T32" fmla="*/ 0 w 245"/>
                  <a:gd name="T33" fmla="*/ 1 h 325"/>
                  <a:gd name="T34" fmla="*/ 0 w 245"/>
                  <a:gd name="T35" fmla="*/ 1 h 325"/>
                  <a:gd name="T36" fmla="*/ 0 w 245"/>
                  <a:gd name="T37" fmla="*/ 1 h 325"/>
                  <a:gd name="T38" fmla="*/ 0 w 245"/>
                  <a:gd name="T39" fmla="*/ 1 h 325"/>
                  <a:gd name="T40" fmla="*/ 0 w 245"/>
                  <a:gd name="T41" fmla="*/ 1 h 325"/>
                  <a:gd name="T42" fmla="*/ 0 w 245"/>
                  <a:gd name="T43" fmla="*/ 1 h 325"/>
                  <a:gd name="T44" fmla="*/ 0 w 245"/>
                  <a:gd name="T45" fmla="*/ 1 h 325"/>
                  <a:gd name="T46" fmla="*/ 0 w 245"/>
                  <a:gd name="T47" fmla="*/ 1 h 325"/>
                  <a:gd name="T48" fmla="*/ 0 w 245"/>
                  <a:gd name="T49" fmla="*/ 1 h 325"/>
                  <a:gd name="T50" fmla="*/ 0 w 245"/>
                  <a:gd name="T51" fmla="*/ 1 h 325"/>
                  <a:gd name="T52" fmla="*/ 0 w 245"/>
                  <a:gd name="T53" fmla="*/ 1 h 325"/>
                  <a:gd name="T54" fmla="*/ 0 w 245"/>
                  <a:gd name="T55" fmla="*/ 1 h 325"/>
                  <a:gd name="T56" fmla="*/ 0 w 245"/>
                  <a:gd name="T57" fmla="*/ 1 h 325"/>
                  <a:gd name="T58" fmla="*/ 0 w 245"/>
                  <a:gd name="T59" fmla="*/ 1 h 325"/>
                  <a:gd name="T60" fmla="*/ 0 w 245"/>
                  <a:gd name="T61" fmla="*/ 1 h 325"/>
                  <a:gd name="T62" fmla="*/ 0 w 245"/>
                  <a:gd name="T63" fmla="*/ 1 h 325"/>
                  <a:gd name="T64" fmla="*/ 0 w 245"/>
                  <a:gd name="T65" fmla="*/ 1 h 325"/>
                  <a:gd name="T66" fmla="*/ 0 w 245"/>
                  <a:gd name="T67" fmla="*/ 1 h 325"/>
                  <a:gd name="T68" fmla="*/ 0 w 245"/>
                  <a:gd name="T69" fmla="*/ 1 h 325"/>
                  <a:gd name="T70" fmla="*/ 0 w 245"/>
                  <a:gd name="T71" fmla="*/ 1 h 325"/>
                  <a:gd name="T72" fmla="*/ 0 w 245"/>
                  <a:gd name="T73" fmla="*/ 1 h 325"/>
                  <a:gd name="T74" fmla="*/ 0 w 245"/>
                  <a:gd name="T75" fmla="*/ 1 h 3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25"/>
                  <a:gd name="T116" fmla="*/ 245 w 245"/>
                  <a:gd name="T117" fmla="*/ 325 h 3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25">
                    <a:moveTo>
                      <a:pt x="78" y="5"/>
                    </a:moveTo>
                    <a:lnTo>
                      <a:pt x="78" y="5"/>
                    </a:lnTo>
                    <a:lnTo>
                      <a:pt x="75" y="3"/>
                    </a:lnTo>
                    <a:lnTo>
                      <a:pt x="72" y="1"/>
                    </a:lnTo>
                    <a:lnTo>
                      <a:pt x="67" y="0"/>
                    </a:lnTo>
                    <a:lnTo>
                      <a:pt x="61" y="1"/>
                    </a:lnTo>
                    <a:lnTo>
                      <a:pt x="53" y="3"/>
                    </a:lnTo>
                    <a:lnTo>
                      <a:pt x="45" y="8"/>
                    </a:lnTo>
                    <a:lnTo>
                      <a:pt x="35" y="16"/>
                    </a:lnTo>
                    <a:lnTo>
                      <a:pt x="24" y="29"/>
                    </a:lnTo>
                    <a:lnTo>
                      <a:pt x="14" y="45"/>
                    </a:lnTo>
                    <a:lnTo>
                      <a:pt x="6" y="61"/>
                    </a:lnTo>
                    <a:lnTo>
                      <a:pt x="2" y="80"/>
                    </a:lnTo>
                    <a:lnTo>
                      <a:pt x="0" y="101"/>
                    </a:lnTo>
                    <a:lnTo>
                      <a:pt x="0" y="123"/>
                    </a:lnTo>
                    <a:lnTo>
                      <a:pt x="0" y="145"/>
                    </a:lnTo>
                    <a:lnTo>
                      <a:pt x="3" y="168"/>
                    </a:lnTo>
                    <a:lnTo>
                      <a:pt x="6" y="189"/>
                    </a:lnTo>
                    <a:lnTo>
                      <a:pt x="11" y="208"/>
                    </a:lnTo>
                    <a:lnTo>
                      <a:pt x="14" y="224"/>
                    </a:lnTo>
                    <a:lnTo>
                      <a:pt x="19" y="238"/>
                    </a:lnTo>
                    <a:lnTo>
                      <a:pt x="26" y="253"/>
                    </a:lnTo>
                    <a:lnTo>
                      <a:pt x="32" y="269"/>
                    </a:lnTo>
                    <a:lnTo>
                      <a:pt x="38" y="285"/>
                    </a:lnTo>
                    <a:lnTo>
                      <a:pt x="46" y="299"/>
                    </a:lnTo>
                    <a:lnTo>
                      <a:pt x="54" y="310"/>
                    </a:lnTo>
                    <a:lnTo>
                      <a:pt x="62" y="320"/>
                    </a:lnTo>
                    <a:lnTo>
                      <a:pt x="69" y="325"/>
                    </a:lnTo>
                    <a:lnTo>
                      <a:pt x="77" y="325"/>
                    </a:lnTo>
                    <a:lnTo>
                      <a:pt x="85" y="320"/>
                    </a:lnTo>
                    <a:lnTo>
                      <a:pt x="91" y="307"/>
                    </a:lnTo>
                    <a:lnTo>
                      <a:pt x="99" y="293"/>
                    </a:lnTo>
                    <a:lnTo>
                      <a:pt x="106" y="277"/>
                    </a:lnTo>
                    <a:lnTo>
                      <a:pt x="112" y="259"/>
                    </a:lnTo>
                    <a:lnTo>
                      <a:pt x="117" y="243"/>
                    </a:lnTo>
                    <a:lnTo>
                      <a:pt x="120" y="227"/>
                    </a:lnTo>
                    <a:lnTo>
                      <a:pt x="122" y="211"/>
                    </a:lnTo>
                    <a:lnTo>
                      <a:pt x="122" y="195"/>
                    </a:lnTo>
                    <a:lnTo>
                      <a:pt x="118" y="181"/>
                    </a:lnTo>
                    <a:lnTo>
                      <a:pt x="114" y="166"/>
                    </a:lnTo>
                    <a:lnTo>
                      <a:pt x="106" y="153"/>
                    </a:lnTo>
                    <a:lnTo>
                      <a:pt x="96" y="141"/>
                    </a:lnTo>
                    <a:lnTo>
                      <a:pt x="86" y="126"/>
                    </a:lnTo>
                    <a:lnTo>
                      <a:pt x="77" y="112"/>
                    </a:lnTo>
                    <a:lnTo>
                      <a:pt x="69" y="96"/>
                    </a:lnTo>
                    <a:lnTo>
                      <a:pt x="62" y="80"/>
                    </a:lnTo>
                    <a:lnTo>
                      <a:pt x="58" y="65"/>
                    </a:lnTo>
                    <a:lnTo>
                      <a:pt x="54" y="53"/>
                    </a:lnTo>
                    <a:lnTo>
                      <a:pt x="54" y="40"/>
                    </a:lnTo>
                    <a:lnTo>
                      <a:pt x="56" y="32"/>
                    </a:lnTo>
                    <a:lnTo>
                      <a:pt x="62" y="25"/>
                    </a:lnTo>
                    <a:lnTo>
                      <a:pt x="72" y="24"/>
                    </a:lnTo>
                    <a:lnTo>
                      <a:pt x="85" y="22"/>
                    </a:lnTo>
                    <a:lnTo>
                      <a:pt x="99" y="24"/>
                    </a:lnTo>
                    <a:lnTo>
                      <a:pt x="117" y="27"/>
                    </a:lnTo>
                    <a:lnTo>
                      <a:pt x="133" y="32"/>
                    </a:lnTo>
                    <a:lnTo>
                      <a:pt x="150" y="38"/>
                    </a:lnTo>
                    <a:lnTo>
                      <a:pt x="166" y="46"/>
                    </a:lnTo>
                    <a:lnTo>
                      <a:pt x="179" y="54"/>
                    </a:lnTo>
                    <a:lnTo>
                      <a:pt x="190" y="64"/>
                    </a:lnTo>
                    <a:lnTo>
                      <a:pt x="197" y="73"/>
                    </a:lnTo>
                    <a:lnTo>
                      <a:pt x="202" y="83"/>
                    </a:lnTo>
                    <a:lnTo>
                      <a:pt x="206" y="93"/>
                    </a:lnTo>
                    <a:lnTo>
                      <a:pt x="213" y="101"/>
                    </a:lnTo>
                    <a:lnTo>
                      <a:pt x="219" y="107"/>
                    </a:lnTo>
                    <a:lnTo>
                      <a:pt x="226" y="113"/>
                    </a:lnTo>
                    <a:lnTo>
                      <a:pt x="232" y="120"/>
                    </a:lnTo>
                    <a:lnTo>
                      <a:pt x="237" y="123"/>
                    </a:lnTo>
                    <a:lnTo>
                      <a:pt x="242" y="126"/>
                    </a:lnTo>
                    <a:lnTo>
                      <a:pt x="243" y="128"/>
                    </a:lnTo>
                    <a:lnTo>
                      <a:pt x="245" y="129"/>
                    </a:lnTo>
                  </a:path>
                </a:pathLst>
              </a:custGeom>
              <a:noFill/>
              <a:ln w="12700">
                <a:solidFill>
                  <a:srgbClr val="B2B2B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8" name="Freeform 170"/>
              <p:cNvSpPr>
                <a:spLocks/>
              </p:cNvSpPr>
              <p:nvPr/>
            </p:nvSpPr>
            <p:spPr bwMode="auto">
              <a:xfrm>
                <a:off x="3262" y="1714"/>
                <a:ext cx="47" cy="66"/>
              </a:xfrm>
              <a:custGeom>
                <a:avLst/>
                <a:gdLst>
                  <a:gd name="T0" fmla="*/ 0 w 94"/>
                  <a:gd name="T1" fmla="*/ 0 h 133"/>
                  <a:gd name="T2" fmla="*/ 0 w 94"/>
                  <a:gd name="T3" fmla="*/ 0 h 133"/>
                  <a:gd name="T4" fmla="*/ 1 w 94"/>
                  <a:gd name="T5" fmla="*/ 0 h 133"/>
                  <a:gd name="T6" fmla="*/ 1 w 94"/>
                  <a:gd name="T7" fmla="*/ 0 h 133"/>
                  <a:gd name="T8" fmla="*/ 1 w 94"/>
                  <a:gd name="T9" fmla="*/ 0 h 133"/>
                  <a:gd name="T10" fmla="*/ 1 w 94"/>
                  <a:gd name="T11" fmla="*/ 0 h 133"/>
                  <a:gd name="T12" fmla="*/ 1 w 94"/>
                  <a:gd name="T13" fmla="*/ 0 h 133"/>
                  <a:gd name="T14" fmla="*/ 1 w 94"/>
                  <a:gd name="T15" fmla="*/ 0 h 133"/>
                  <a:gd name="T16" fmla="*/ 1 w 94"/>
                  <a:gd name="T17" fmla="*/ 0 h 133"/>
                  <a:gd name="T18" fmla="*/ 1 w 94"/>
                  <a:gd name="T19" fmla="*/ 0 h 133"/>
                  <a:gd name="T20" fmla="*/ 1 w 94"/>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33"/>
                  <a:gd name="T35" fmla="*/ 94 w 94"/>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33">
                    <a:moveTo>
                      <a:pt x="0" y="0"/>
                    </a:moveTo>
                    <a:lnTo>
                      <a:pt x="0" y="15"/>
                    </a:lnTo>
                    <a:lnTo>
                      <a:pt x="5" y="29"/>
                    </a:lnTo>
                    <a:lnTo>
                      <a:pt x="11" y="40"/>
                    </a:lnTo>
                    <a:lnTo>
                      <a:pt x="22" y="51"/>
                    </a:lnTo>
                    <a:lnTo>
                      <a:pt x="34" y="63"/>
                    </a:lnTo>
                    <a:lnTo>
                      <a:pt x="46" y="72"/>
                    </a:lnTo>
                    <a:lnTo>
                      <a:pt x="59" y="85"/>
                    </a:lnTo>
                    <a:lnTo>
                      <a:pt x="72" y="98"/>
                    </a:lnTo>
                    <a:lnTo>
                      <a:pt x="85" y="114"/>
                    </a:lnTo>
                    <a:lnTo>
                      <a:pt x="94" y="133"/>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4999" name="Freeform 171"/>
              <p:cNvSpPr>
                <a:spLocks/>
              </p:cNvSpPr>
              <p:nvPr/>
            </p:nvSpPr>
            <p:spPr bwMode="auto">
              <a:xfrm>
                <a:off x="2896" y="1522"/>
                <a:ext cx="181" cy="213"/>
              </a:xfrm>
              <a:custGeom>
                <a:avLst/>
                <a:gdLst>
                  <a:gd name="T0" fmla="*/ 0 w 363"/>
                  <a:gd name="T1" fmla="*/ 1 h 425"/>
                  <a:gd name="T2" fmla="*/ 0 w 363"/>
                  <a:gd name="T3" fmla="*/ 1 h 425"/>
                  <a:gd name="T4" fmla="*/ 0 w 363"/>
                  <a:gd name="T5" fmla="*/ 1 h 425"/>
                  <a:gd name="T6" fmla="*/ 0 w 363"/>
                  <a:gd name="T7" fmla="*/ 1 h 425"/>
                  <a:gd name="T8" fmla="*/ 0 w 363"/>
                  <a:gd name="T9" fmla="*/ 1 h 425"/>
                  <a:gd name="T10" fmla="*/ 0 w 363"/>
                  <a:gd name="T11" fmla="*/ 1 h 425"/>
                  <a:gd name="T12" fmla="*/ 0 w 363"/>
                  <a:gd name="T13" fmla="*/ 1 h 425"/>
                  <a:gd name="T14" fmla="*/ 0 w 363"/>
                  <a:gd name="T15" fmla="*/ 1 h 425"/>
                  <a:gd name="T16" fmla="*/ 0 w 363"/>
                  <a:gd name="T17" fmla="*/ 1 h 425"/>
                  <a:gd name="T18" fmla="*/ 0 w 363"/>
                  <a:gd name="T19" fmla="*/ 1 h 425"/>
                  <a:gd name="T20" fmla="*/ 0 w 363"/>
                  <a:gd name="T21" fmla="*/ 1 h 425"/>
                  <a:gd name="T22" fmla="*/ 0 w 363"/>
                  <a:gd name="T23" fmla="*/ 1 h 425"/>
                  <a:gd name="T24" fmla="*/ 0 w 363"/>
                  <a:gd name="T25" fmla="*/ 1 h 425"/>
                  <a:gd name="T26" fmla="*/ 0 w 363"/>
                  <a:gd name="T27" fmla="*/ 1 h 425"/>
                  <a:gd name="T28" fmla="*/ 0 w 363"/>
                  <a:gd name="T29" fmla="*/ 1 h 425"/>
                  <a:gd name="T30" fmla="*/ 0 w 363"/>
                  <a:gd name="T31" fmla="*/ 1 h 425"/>
                  <a:gd name="T32" fmla="*/ 0 w 363"/>
                  <a:gd name="T33" fmla="*/ 1 h 425"/>
                  <a:gd name="T34" fmla="*/ 0 w 363"/>
                  <a:gd name="T35" fmla="*/ 1 h 425"/>
                  <a:gd name="T36" fmla="*/ 0 w 363"/>
                  <a:gd name="T37" fmla="*/ 1 h 425"/>
                  <a:gd name="T38" fmla="*/ 0 w 363"/>
                  <a:gd name="T39" fmla="*/ 1 h 425"/>
                  <a:gd name="T40" fmla="*/ 0 w 363"/>
                  <a:gd name="T41" fmla="*/ 1 h 425"/>
                  <a:gd name="T42" fmla="*/ 0 w 363"/>
                  <a:gd name="T43" fmla="*/ 0 h 425"/>
                  <a:gd name="T44" fmla="*/ 0 w 363"/>
                  <a:gd name="T45" fmla="*/ 0 h 425"/>
                  <a:gd name="T46" fmla="*/ 0 w 363"/>
                  <a:gd name="T47" fmla="*/ 1 h 425"/>
                  <a:gd name="T48" fmla="*/ 0 w 363"/>
                  <a:gd name="T49" fmla="*/ 1 h 425"/>
                  <a:gd name="T50" fmla="*/ 0 w 363"/>
                  <a:gd name="T51" fmla="*/ 1 h 425"/>
                  <a:gd name="T52" fmla="*/ 0 w 363"/>
                  <a:gd name="T53" fmla="*/ 1 h 425"/>
                  <a:gd name="T54" fmla="*/ 0 w 363"/>
                  <a:gd name="T55" fmla="*/ 1 h 425"/>
                  <a:gd name="T56" fmla="*/ 0 w 363"/>
                  <a:gd name="T57" fmla="*/ 1 h 425"/>
                  <a:gd name="T58" fmla="*/ 0 w 363"/>
                  <a:gd name="T59" fmla="*/ 1 h 425"/>
                  <a:gd name="T60" fmla="*/ 0 w 363"/>
                  <a:gd name="T61" fmla="*/ 1 h 425"/>
                  <a:gd name="T62" fmla="*/ 0 w 363"/>
                  <a:gd name="T63" fmla="*/ 1 h 425"/>
                  <a:gd name="T64" fmla="*/ 0 w 363"/>
                  <a:gd name="T65" fmla="*/ 1 h 425"/>
                  <a:gd name="T66" fmla="*/ 0 w 363"/>
                  <a:gd name="T67" fmla="*/ 1 h 425"/>
                  <a:gd name="T68" fmla="*/ 0 w 363"/>
                  <a:gd name="T69" fmla="*/ 1 h 425"/>
                  <a:gd name="T70" fmla="*/ 0 w 363"/>
                  <a:gd name="T71" fmla="*/ 1 h 425"/>
                  <a:gd name="T72" fmla="*/ 0 w 363"/>
                  <a:gd name="T73" fmla="*/ 1 h 425"/>
                  <a:gd name="T74" fmla="*/ 0 w 363"/>
                  <a:gd name="T75" fmla="*/ 1 h 425"/>
                  <a:gd name="T76" fmla="*/ 0 w 363"/>
                  <a:gd name="T77" fmla="*/ 1 h 425"/>
                  <a:gd name="T78" fmla="*/ 0 w 363"/>
                  <a:gd name="T79" fmla="*/ 1 h 425"/>
                  <a:gd name="T80" fmla="*/ 0 w 363"/>
                  <a:gd name="T81" fmla="*/ 1 h 425"/>
                  <a:gd name="T82" fmla="*/ 0 w 363"/>
                  <a:gd name="T83" fmla="*/ 1 h 425"/>
                  <a:gd name="T84" fmla="*/ 0 w 363"/>
                  <a:gd name="T85" fmla="*/ 1 h 425"/>
                  <a:gd name="T86" fmla="*/ 0 w 363"/>
                  <a:gd name="T87" fmla="*/ 1 h 425"/>
                  <a:gd name="T88" fmla="*/ 0 w 363"/>
                  <a:gd name="T89" fmla="*/ 1 h 425"/>
                  <a:gd name="T90" fmla="*/ 0 w 363"/>
                  <a:gd name="T91" fmla="*/ 1 h 425"/>
                  <a:gd name="T92" fmla="*/ 0 w 363"/>
                  <a:gd name="T93" fmla="*/ 1 h 425"/>
                  <a:gd name="T94" fmla="*/ 0 w 363"/>
                  <a:gd name="T95" fmla="*/ 1 h 425"/>
                  <a:gd name="T96" fmla="*/ 0 w 363"/>
                  <a:gd name="T97" fmla="*/ 1 h 425"/>
                  <a:gd name="T98" fmla="*/ 0 w 363"/>
                  <a:gd name="T99" fmla="*/ 1 h 425"/>
                  <a:gd name="T100" fmla="*/ 0 w 363"/>
                  <a:gd name="T101" fmla="*/ 1 h 425"/>
                  <a:gd name="T102" fmla="*/ 0 w 363"/>
                  <a:gd name="T103" fmla="*/ 1 h 425"/>
                  <a:gd name="T104" fmla="*/ 0 w 363"/>
                  <a:gd name="T105" fmla="*/ 1 h 425"/>
                  <a:gd name="T106" fmla="*/ 0 w 363"/>
                  <a:gd name="T107" fmla="*/ 1 h 425"/>
                  <a:gd name="T108" fmla="*/ 0 w 363"/>
                  <a:gd name="T109" fmla="*/ 1 h 4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3"/>
                  <a:gd name="T166" fmla="*/ 0 h 425"/>
                  <a:gd name="T167" fmla="*/ 363 w 363"/>
                  <a:gd name="T168" fmla="*/ 425 h 4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3" h="425">
                    <a:moveTo>
                      <a:pt x="43" y="422"/>
                    </a:moveTo>
                    <a:lnTo>
                      <a:pt x="74" y="411"/>
                    </a:lnTo>
                    <a:lnTo>
                      <a:pt x="104" y="397"/>
                    </a:lnTo>
                    <a:lnTo>
                      <a:pt x="136" y="381"/>
                    </a:lnTo>
                    <a:lnTo>
                      <a:pt x="168" y="360"/>
                    </a:lnTo>
                    <a:lnTo>
                      <a:pt x="198" y="337"/>
                    </a:lnTo>
                    <a:lnTo>
                      <a:pt x="229" y="312"/>
                    </a:lnTo>
                    <a:lnTo>
                      <a:pt x="256" y="285"/>
                    </a:lnTo>
                    <a:lnTo>
                      <a:pt x="282" y="253"/>
                    </a:lnTo>
                    <a:lnTo>
                      <a:pt x="304" y="219"/>
                    </a:lnTo>
                    <a:lnTo>
                      <a:pt x="323" y="184"/>
                    </a:lnTo>
                    <a:lnTo>
                      <a:pt x="336" y="149"/>
                    </a:lnTo>
                    <a:lnTo>
                      <a:pt x="346" y="118"/>
                    </a:lnTo>
                    <a:lnTo>
                      <a:pt x="352" y="91"/>
                    </a:lnTo>
                    <a:lnTo>
                      <a:pt x="355" y="69"/>
                    </a:lnTo>
                    <a:lnTo>
                      <a:pt x="355" y="49"/>
                    </a:lnTo>
                    <a:lnTo>
                      <a:pt x="355" y="35"/>
                    </a:lnTo>
                    <a:lnTo>
                      <a:pt x="355" y="22"/>
                    </a:lnTo>
                    <a:lnTo>
                      <a:pt x="355" y="13"/>
                    </a:lnTo>
                    <a:lnTo>
                      <a:pt x="358" y="5"/>
                    </a:lnTo>
                    <a:lnTo>
                      <a:pt x="363" y="0"/>
                    </a:lnTo>
                    <a:lnTo>
                      <a:pt x="362" y="3"/>
                    </a:lnTo>
                    <a:lnTo>
                      <a:pt x="358" y="13"/>
                    </a:lnTo>
                    <a:lnTo>
                      <a:pt x="354" y="27"/>
                    </a:lnTo>
                    <a:lnTo>
                      <a:pt x="346" y="45"/>
                    </a:lnTo>
                    <a:lnTo>
                      <a:pt x="338" y="67"/>
                    </a:lnTo>
                    <a:lnTo>
                      <a:pt x="328" y="89"/>
                    </a:lnTo>
                    <a:lnTo>
                      <a:pt x="318" y="113"/>
                    </a:lnTo>
                    <a:lnTo>
                      <a:pt x="307" y="137"/>
                    </a:lnTo>
                    <a:lnTo>
                      <a:pt x="294" y="158"/>
                    </a:lnTo>
                    <a:lnTo>
                      <a:pt x="283" y="179"/>
                    </a:lnTo>
                    <a:lnTo>
                      <a:pt x="267" y="198"/>
                    </a:lnTo>
                    <a:lnTo>
                      <a:pt x="243" y="222"/>
                    </a:lnTo>
                    <a:lnTo>
                      <a:pt x="214" y="248"/>
                    </a:lnTo>
                    <a:lnTo>
                      <a:pt x="182" y="275"/>
                    </a:lnTo>
                    <a:lnTo>
                      <a:pt x="149" y="301"/>
                    </a:lnTo>
                    <a:lnTo>
                      <a:pt x="117" y="325"/>
                    </a:lnTo>
                    <a:lnTo>
                      <a:pt x="85" y="345"/>
                    </a:lnTo>
                    <a:lnTo>
                      <a:pt x="59" y="363"/>
                    </a:lnTo>
                    <a:lnTo>
                      <a:pt x="37" y="374"/>
                    </a:lnTo>
                    <a:lnTo>
                      <a:pt x="24" y="377"/>
                    </a:lnTo>
                    <a:lnTo>
                      <a:pt x="16" y="379"/>
                    </a:lnTo>
                    <a:lnTo>
                      <a:pt x="8" y="384"/>
                    </a:lnTo>
                    <a:lnTo>
                      <a:pt x="3" y="392"/>
                    </a:lnTo>
                    <a:lnTo>
                      <a:pt x="0" y="400"/>
                    </a:lnTo>
                    <a:lnTo>
                      <a:pt x="0" y="408"/>
                    </a:lnTo>
                    <a:lnTo>
                      <a:pt x="2" y="416"/>
                    </a:lnTo>
                    <a:lnTo>
                      <a:pt x="8" y="422"/>
                    </a:lnTo>
                    <a:lnTo>
                      <a:pt x="16" y="425"/>
                    </a:lnTo>
                    <a:lnTo>
                      <a:pt x="27" y="425"/>
                    </a:lnTo>
                    <a:lnTo>
                      <a:pt x="43" y="422"/>
                    </a:lnTo>
                    <a:close/>
                  </a:path>
                </a:pathLst>
              </a:custGeom>
              <a:solidFill>
                <a:srgbClr val="2698C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00" name="Freeform 172"/>
              <p:cNvSpPr>
                <a:spLocks/>
              </p:cNvSpPr>
              <p:nvPr/>
            </p:nvSpPr>
            <p:spPr bwMode="auto">
              <a:xfrm>
                <a:off x="2834" y="1485"/>
                <a:ext cx="148" cy="168"/>
              </a:xfrm>
              <a:custGeom>
                <a:avLst/>
                <a:gdLst>
                  <a:gd name="T0" fmla="*/ 1 w 296"/>
                  <a:gd name="T1" fmla="*/ 1 h 336"/>
                  <a:gd name="T2" fmla="*/ 1 w 296"/>
                  <a:gd name="T3" fmla="*/ 1 h 336"/>
                  <a:gd name="T4" fmla="*/ 1 w 296"/>
                  <a:gd name="T5" fmla="*/ 1 h 336"/>
                  <a:gd name="T6" fmla="*/ 0 w 296"/>
                  <a:gd name="T7" fmla="*/ 1 h 336"/>
                  <a:gd name="T8" fmla="*/ 1 w 296"/>
                  <a:gd name="T9" fmla="*/ 1 h 336"/>
                  <a:gd name="T10" fmla="*/ 1 w 296"/>
                  <a:gd name="T11" fmla="*/ 1 h 336"/>
                  <a:gd name="T12" fmla="*/ 1 w 296"/>
                  <a:gd name="T13" fmla="*/ 1 h 336"/>
                  <a:gd name="T14" fmla="*/ 1 w 296"/>
                  <a:gd name="T15" fmla="*/ 1 h 336"/>
                  <a:gd name="T16" fmla="*/ 1 w 296"/>
                  <a:gd name="T17" fmla="*/ 1 h 336"/>
                  <a:gd name="T18" fmla="*/ 1 w 296"/>
                  <a:gd name="T19" fmla="*/ 1 h 336"/>
                  <a:gd name="T20" fmla="*/ 1 w 296"/>
                  <a:gd name="T21" fmla="*/ 1 h 336"/>
                  <a:gd name="T22" fmla="*/ 1 w 296"/>
                  <a:gd name="T23" fmla="*/ 1 h 336"/>
                  <a:gd name="T24" fmla="*/ 1 w 296"/>
                  <a:gd name="T25" fmla="*/ 1 h 336"/>
                  <a:gd name="T26" fmla="*/ 1 w 296"/>
                  <a:gd name="T27" fmla="*/ 1 h 336"/>
                  <a:gd name="T28" fmla="*/ 1 w 296"/>
                  <a:gd name="T29" fmla="*/ 1 h 336"/>
                  <a:gd name="T30" fmla="*/ 1 w 296"/>
                  <a:gd name="T31" fmla="*/ 1 h 336"/>
                  <a:gd name="T32" fmla="*/ 1 w 296"/>
                  <a:gd name="T33" fmla="*/ 1 h 336"/>
                  <a:gd name="T34" fmla="*/ 1 w 296"/>
                  <a:gd name="T35" fmla="*/ 1 h 336"/>
                  <a:gd name="T36" fmla="*/ 1 w 296"/>
                  <a:gd name="T37" fmla="*/ 1 h 336"/>
                  <a:gd name="T38" fmla="*/ 1 w 296"/>
                  <a:gd name="T39" fmla="*/ 1 h 336"/>
                  <a:gd name="T40" fmla="*/ 1 w 296"/>
                  <a:gd name="T41" fmla="*/ 1 h 336"/>
                  <a:gd name="T42" fmla="*/ 1 w 296"/>
                  <a:gd name="T43" fmla="*/ 1 h 336"/>
                  <a:gd name="T44" fmla="*/ 1 w 296"/>
                  <a:gd name="T45" fmla="*/ 1 h 336"/>
                  <a:gd name="T46" fmla="*/ 1 w 296"/>
                  <a:gd name="T47" fmla="*/ 0 h 336"/>
                  <a:gd name="T48" fmla="*/ 1 w 296"/>
                  <a:gd name="T49" fmla="*/ 1 h 336"/>
                  <a:gd name="T50" fmla="*/ 1 w 296"/>
                  <a:gd name="T51" fmla="*/ 1 h 336"/>
                  <a:gd name="T52" fmla="*/ 1 w 296"/>
                  <a:gd name="T53" fmla="*/ 1 h 336"/>
                  <a:gd name="T54" fmla="*/ 1 w 296"/>
                  <a:gd name="T55" fmla="*/ 1 h 336"/>
                  <a:gd name="T56" fmla="*/ 1 w 296"/>
                  <a:gd name="T57" fmla="*/ 1 h 336"/>
                  <a:gd name="T58" fmla="*/ 1 w 296"/>
                  <a:gd name="T59" fmla="*/ 1 h 336"/>
                  <a:gd name="T60" fmla="*/ 1 w 296"/>
                  <a:gd name="T61" fmla="*/ 1 h 336"/>
                  <a:gd name="T62" fmla="*/ 1 w 296"/>
                  <a:gd name="T63" fmla="*/ 1 h 336"/>
                  <a:gd name="T64" fmla="*/ 1 w 296"/>
                  <a:gd name="T65" fmla="*/ 1 h 336"/>
                  <a:gd name="T66" fmla="*/ 1 w 296"/>
                  <a:gd name="T67" fmla="*/ 1 h 336"/>
                  <a:gd name="T68" fmla="*/ 1 w 296"/>
                  <a:gd name="T69" fmla="*/ 1 h 336"/>
                  <a:gd name="T70" fmla="*/ 1 w 296"/>
                  <a:gd name="T71" fmla="*/ 1 h 336"/>
                  <a:gd name="T72" fmla="*/ 1 w 296"/>
                  <a:gd name="T73" fmla="*/ 1 h 336"/>
                  <a:gd name="T74" fmla="*/ 1 w 296"/>
                  <a:gd name="T75" fmla="*/ 1 h 336"/>
                  <a:gd name="T76" fmla="*/ 1 w 296"/>
                  <a:gd name="T77" fmla="*/ 1 h 336"/>
                  <a:gd name="T78" fmla="*/ 1 w 296"/>
                  <a:gd name="T79" fmla="*/ 1 h 336"/>
                  <a:gd name="T80" fmla="*/ 1 w 296"/>
                  <a:gd name="T81" fmla="*/ 1 h 336"/>
                  <a:gd name="T82" fmla="*/ 1 w 296"/>
                  <a:gd name="T83" fmla="*/ 1 h 336"/>
                  <a:gd name="T84" fmla="*/ 1 w 296"/>
                  <a:gd name="T85" fmla="*/ 1 h 336"/>
                  <a:gd name="T86" fmla="*/ 1 w 296"/>
                  <a:gd name="T87" fmla="*/ 1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6"/>
                  <a:gd name="T133" fmla="*/ 0 h 336"/>
                  <a:gd name="T134" fmla="*/ 296 w 296"/>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6" h="336">
                    <a:moveTo>
                      <a:pt x="17" y="332"/>
                    </a:moveTo>
                    <a:lnTo>
                      <a:pt x="8" y="328"/>
                    </a:lnTo>
                    <a:lnTo>
                      <a:pt x="1" y="320"/>
                    </a:lnTo>
                    <a:lnTo>
                      <a:pt x="0" y="310"/>
                    </a:lnTo>
                    <a:lnTo>
                      <a:pt x="1" y="297"/>
                    </a:lnTo>
                    <a:lnTo>
                      <a:pt x="8" y="284"/>
                    </a:lnTo>
                    <a:lnTo>
                      <a:pt x="16" y="270"/>
                    </a:lnTo>
                    <a:lnTo>
                      <a:pt x="27" y="256"/>
                    </a:lnTo>
                    <a:lnTo>
                      <a:pt x="41" y="243"/>
                    </a:lnTo>
                    <a:lnTo>
                      <a:pt x="59" y="232"/>
                    </a:lnTo>
                    <a:lnTo>
                      <a:pt x="77" y="224"/>
                    </a:lnTo>
                    <a:lnTo>
                      <a:pt x="99" y="212"/>
                    </a:lnTo>
                    <a:lnTo>
                      <a:pt x="125" y="198"/>
                    </a:lnTo>
                    <a:lnTo>
                      <a:pt x="152" y="179"/>
                    </a:lnTo>
                    <a:lnTo>
                      <a:pt x="179" y="156"/>
                    </a:lnTo>
                    <a:lnTo>
                      <a:pt x="208" y="131"/>
                    </a:lnTo>
                    <a:lnTo>
                      <a:pt x="233" y="105"/>
                    </a:lnTo>
                    <a:lnTo>
                      <a:pt x="257" y="80"/>
                    </a:lnTo>
                    <a:lnTo>
                      <a:pt x="277" y="54"/>
                    </a:lnTo>
                    <a:lnTo>
                      <a:pt x="289" y="30"/>
                    </a:lnTo>
                    <a:lnTo>
                      <a:pt x="296" y="9"/>
                    </a:lnTo>
                    <a:lnTo>
                      <a:pt x="296" y="0"/>
                    </a:lnTo>
                    <a:lnTo>
                      <a:pt x="293" y="8"/>
                    </a:lnTo>
                    <a:lnTo>
                      <a:pt x="283" y="30"/>
                    </a:lnTo>
                    <a:lnTo>
                      <a:pt x="270" y="62"/>
                    </a:lnTo>
                    <a:lnTo>
                      <a:pt x="256" y="100"/>
                    </a:lnTo>
                    <a:lnTo>
                      <a:pt x="238" y="142"/>
                    </a:lnTo>
                    <a:lnTo>
                      <a:pt x="219" y="184"/>
                    </a:lnTo>
                    <a:lnTo>
                      <a:pt x="200" y="222"/>
                    </a:lnTo>
                    <a:lnTo>
                      <a:pt x="181" y="254"/>
                    </a:lnTo>
                    <a:lnTo>
                      <a:pt x="161" y="273"/>
                    </a:lnTo>
                    <a:lnTo>
                      <a:pt x="144" y="286"/>
                    </a:lnTo>
                    <a:lnTo>
                      <a:pt x="128" y="297"/>
                    </a:lnTo>
                    <a:lnTo>
                      <a:pt x="112" y="308"/>
                    </a:lnTo>
                    <a:lnTo>
                      <a:pt x="96" y="316"/>
                    </a:lnTo>
                    <a:lnTo>
                      <a:pt x="81" y="324"/>
                    </a:lnTo>
                    <a:lnTo>
                      <a:pt x="69" y="329"/>
                    </a:lnTo>
                    <a:lnTo>
                      <a:pt x="54" y="332"/>
                    </a:lnTo>
                    <a:lnTo>
                      <a:pt x="41" y="336"/>
                    </a:lnTo>
                    <a:lnTo>
                      <a:pt x="30" y="336"/>
                    </a:lnTo>
                    <a:lnTo>
                      <a:pt x="17" y="332"/>
                    </a:lnTo>
                    <a:close/>
                  </a:path>
                </a:pathLst>
              </a:custGeom>
              <a:solidFill>
                <a:srgbClr val="2698C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01" name="Freeform 173"/>
              <p:cNvSpPr>
                <a:spLocks/>
              </p:cNvSpPr>
              <p:nvPr/>
            </p:nvSpPr>
            <p:spPr bwMode="auto">
              <a:xfrm>
                <a:off x="1936" y="1575"/>
                <a:ext cx="243" cy="191"/>
              </a:xfrm>
              <a:custGeom>
                <a:avLst/>
                <a:gdLst>
                  <a:gd name="T0" fmla="*/ 1 w 485"/>
                  <a:gd name="T1" fmla="*/ 0 h 383"/>
                  <a:gd name="T2" fmla="*/ 1 w 485"/>
                  <a:gd name="T3" fmla="*/ 0 h 383"/>
                  <a:gd name="T4" fmla="*/ 1 w 485"/>
                  <a:gd name="T5" fmla="*/ 0 h 383"/>
                  <a:gd name="T6" fmla="*/ 1 w 485"/>
                  <a:gd name="T7" fmla="*/ 0 h 383"/>
                  <a:gd name="T8" fmla="*/ 1 w 485"/>
                  <a:gd name="T9" fmla="*/ 0 h 383"/>
                  <a:gd name="T10" fmla="*/ 1 w 485"/>
                  <a:gd name="T11" fmla="*/ 0 h 383"/>
                  <a:gd name="T12" fmla="*/ 1 w 485"/>
                  <a:gd name="T13" fmla="*/ 0 h 383"/>
                  <a:gd name="T14" fmla="*/ 1 w 485"/>
                  <a:gd name="T15" fmla="*/ 0 h 383"/>
                  <a:gd name="T16" fmla="*/ 1 w 485"/>
                  <a:gd name="T17" fmla="*/ 0 h 383"/>
                  <a:gd name="T18" fmla="*/ 1 w 485"/>
                  <a:gd name="T19" fmla="*/ 0 h 383"/>
                  <a:gd name="T20" fmla="*/ 1 w 485"/>
                  <a:gd name="T21" fmla="*/ 0 h 383"/>
                  <a:gd name="T22" fmla="*/ 1 w 485"/>
                  <a:gd name="T23" fmla="*/ 0 h 383"/>
                  <a:gd name="T24" fmla="*/ 1 w 485"/>
                  <a:gd name="T25" fmla="*/ 0 h 383"/>
                  <a:gd name="T26" fmla="*/ 1 w 485"/>
                  <a:gd name="T27" fmla="*/ 0 h 383"/>
                  <a:gd name="T28" fmla="*/ 1 w 485"/>
                  <a:gd name="T29" fmla="*/ 0 h 383"/>
                  <a:gd name="T30" fmla="*/ 1 w 485"/>
                  <a:gd name="T31" fmla="*/ 0 h 383"/>
                  <a:gd name="T32" fmla="*/ 1 w 485"/>
                  <a:gd name="T33" fmla="*/ 0 h 383"/>
                  <a:gd name="T34" fmla="*/ 1 w 485"/>
                  <a:gd name="T35" fmla="*/ 0 h 383"/>
                  <a:gd name="T36" fmla="*/ 1 w 485"/>
                  <a:gd name="T37" fmla="*/ 0 h 383"/>
                  <a:gd name="T38" fmla="*/ 1 w 485"/>
                  <a:gd name="T39" fmla="*/ 0 h 383"/>
                  <a:gd name="T40" fmla="*/ 1 w 485"/>
                  <a:gd name="T41" fmla="*/ 0 h 383"/>
                  <a:gd name="T42" fmla="*/ 1 w 485"/>
                  <a:gd name="T43" fmla="*/ 0 h 383"/>
                  <a:gd name="T44" fmla="*/ 1 w 485"/>
                  <a:gd name="T45" fmla="*/ 0 h 383"/>
                  <a:gd name="T46" fmla="*/ 1 w 485"/>
                  <a:gd name="T47" fmla="*/ 0 h 383"/>
                  <a:gd name="T48" fmla="*/ 1 w 485"/>
                  <a:gd name="T49" fmla="*/ 0 h 383"/>
                  <a:gd name="T50" fmla="*/ 0 w 485"/>
                  <a:gd name="T51" fmla="*/ 0 h 383"/>
                  <a:gd name="T52" fmla="*/ 0 w 485"/>
                  <a:gd name="T53" fmla="*/ 0 h 383"/>
                  <a:gd name="T54" fmla="*/ 1 w 485"/>
                  <a:gd name="T55" fmla="*/ 0 h 383"/>
                  <a:gd name="T56" fmla="*/ 1 w 485"/>
                  <a:gd name="T57" fmla="*/ 0 h 383"/>
                  <a:gd name="T58" fmla="*/ 1 w 485"/>
                  <a:gd name="T59" fmla="*/ 0 h 383"/>
                  <a:gd name="T60" fmla="*/ 1 w 485"/>
                  <a:gd name="T61" fmla="*/ 0 h 383"/>
                  <a:gd name="T62" fmla="*/ 1 w 485"/>
                  <a:gd name="T63" fmla="*/ 0 h 383"/>
                  <a:gd name="T64" fmla="*/ 1 w 485"/>
                  <a:gd name="T65" fmla="*/ 0 h 383"/>
                  <a:gd name="T66" fmla="*/ 1 w 485"/>
                  <a:gd name="T67" fmla="*/ 0 h 383"/>
                  <a:gd name="T68" fmla="*/ 1 w 485"/>
                  <a:gd name="T69" fmla="*/ 0 h 383"/>
                  <a:gd name="T70" fmla="*/ 1 w 485"/>
                  <a:gd name="T71" fmla="*/ 0 h 383"/>
                  <a:gd name="T72" fmla="*/ 1 w 485"/>
                  <a:gd name="T73" fmla="*/ 0 h 383"/>
                  <a:gd name="T74" fmla="*/ 1 w 485"/>
                  <a:gd name="T75" fmla="*/ 0 h 383"/>
                  <a:gd name="T76" fmla="*/ 1 w 485"/>
                  <a:gd name="T77" fmla="*/ 0 h 383"/>
                  <a:gd name="T78" fmla="*/ 1 w 485"/>
                  <a:gd name="T79" fmla="*/ 0 h 383"/>
                  <a:gd name="T80" fmla="*/ 1 w 485"/>
                  <a:gd name="T81" fmla="*/ 0 h 383"/>
                  <a:gd name="T82" fmla="*/ 1 w 485"/>
                  <a:gd name="T83" fmla="*/ 0 h 383"/>
                  <a:gd name="T84" fmla="*/ 1 w 485"/>
                  <a:gd name="T85" fmla="*/ 0 h 383"/>
                  <a:gd name="T86" fmla="*/ 1 w 485"/>
                  <a:gd name="T87" fmla="*/ 0 h 3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5"/>
                  <a:gd name="T133" fmla="*/ 0 h 383"/>
                  <a:gd name="T134" fmla="*/ 485 w 485"/>
                  <a:gd name="T135" fmla="*/ 383 h 3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5" h="383">
                    <a:moveTo>
                      <a:pt x="479" y="383"/>
                    </a:moveTo>
                    <a:lnTo>
                      <a:pt x="485" y="378"/>
                    </a:lnTo>
                    <a:lnTo>
                      <a:pt x="467" y="357"/>
                    </a:lnTo>
                    <a:lnTo>
                      <a:pt x="427" y="324"/>
                    </a:lnTo>
                    <a:lnTo>
                      <a:pt x="375" y="280"/>
                    </a:lnTo>
                    <a:lnTo>
                      <a:pt x="312" y="231"/>
                    </a:lnTo>
                    <a:lnTo>
                      <a:pt x="247" y="181"/>
                    </a:lnTo>
                    <a:lnTo>
                      <a:pt x="184" y="132"/>
                    </a:lnTo>
                    <a:lnTo>
                      <a:pt x="131" y="90"/>
                    </a:lnTo>
                    <a:lnTo>
                      <a:pt x="93" y="56"/>
                    </a:lnTo>
                    <a:lnTo>
                      <a:pt x="75" y="39"/>
                    </a:lnTo>
                    <a:lnTo>
                      <a:pt x="69" y="29"/>
                    </a:lnTo>
                    <a:lnTo>
                      <a:pt x="63" y="21"/>
                    </a:lnTo>
                    <a:lnTo>
                      <a:pt x="56" y="13"/>
                    </a:lnTo>
                    <a:lnTo>
                      <a:pt x="50" y="8"/>
                    </a:lnTo>
                    <a:lnTo>
                      <a:pt x="42" y="4"/>
                    </a:lnTo>
                    <a:lnTo>
                      <a:pt x="35" y="2"/>
                    </a:lnTo>
                    <a:lnTo>
                      <a:pt x="29" y="0"/>
                    </a:lnTo>
                    <a:lnTo>
                      <a:pt x="23" y="0"/>
                    </a:lnTo>
                    <a:lnTo>
                      <a:pt x="16" y="2"/>
                    </a:lnTo>
                    <a:lnTo>
                      <a:pt x="10" y="4"/>
                    </a:lnTo>
                    <a:lnTo>
                      <a:pt x="5" y="7"/>
                    </a:lnTo>
                    <a:lnTo>
                      <a:pt x="2" y="10"/>
                    </a:lnTo>
                    <a:lnTo>
                      <a:pt x="0" y="15"/>
                    </a:lnTo>
                    <a:lnTo>
                      <a:pt x="0" y="20"/>
                    </a:lnTo>
                    <a:lnTo>
                      <a:pt x="2" y="26"/>
                    </a:lnTo>
                    <a:lnTo>
                      <a:pt x="5" y="31"/>
                    </a:lnTo>
                    <a:lnTo>
                      <a:pt x="8" y="37"/>
                    </a:lnTo>
                    <a:lnTo>
                      <a:pt x="15" y="44"/>
                    </a:lnTo>
                    <a:lnTo>
                      <a:pt x="21" y="52"/>
                    </a:lnTo>
                    <a:lnTo>
                      <a:pt x="31" y="58"/>
                    </a:lnTo>
                    <a:lnTo>
                      <a:pt x="48" y="74"/>
                    </a:lnTo>
                    <a:lnTo>
                      <a:pt x="85" y="101"/>
                    </a:lnTo>
                    <a:lnTo>
                      <a:pt x="133" y="138"/>
                    </a:lnTo>
                    <a:lnTo>
                      <a:pt x="191" y="180"/>
                    </a:lnTo>
                    <a:lnTo>
                      <a:pt x="253" y="226"/>
                    </a:lnTo>
                    <a:lnTo>
                      <a:pt x="314" y="271"/>
                    </a:lnTo>
                    <a:lnTo>
                      <a:pt x="371" y="312"/>
                    </a:lnTo>
                    <a:lnTo>
                      <a:pt x="421" y="348"/>
                    </a:lnTo>
                    <a:lnTo>
                      <a:pt x="458" y="372"/>
                    </a:lnTo>
                    <a:lnTo>
                      <a:pt x="479" y="383"/>
                    </a:lnTo>
                    <a:close/>
                  </a:path>
                </a:pathLst>
              </a:custGeom>
              <a:solidFill>
                <a:srgbClr val="2698C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02" name="Freeform 174"/>
              <p:cNvSpPr>
                <a:spLocks/>
              </p:cNvSpPr>
              <p:nvPr/>
            </p:nvSpPr>
            <p:spPr bwMode="auto">
              <a:xfrm>
                <a:off x="2504" y="1122"/>
                <a:ext cx="75" cy="202"/>
              </a:xfrm>
              <a:custGeom>
                <a:avLst/>
                <a:gdLst>
                  <a:gd name="T0" fmla="*/ 1 w 149"/>
                  <a:gd name="T1" fmla="*/ 0 h 405"/>
                  <a:gd name="T2" fmla="*/ 1 w 149"/>
                  <a:gd name="T3" fmla="*/ 0 h 405"/>
                  <a:gd name="T4" fmla="*/ 1 w 149"/>
                  <a:gd name="T5" fmla="*/ 0 h 405"/>
                  <a:gd name="T6" fmla="*/ 1 w 149"/>
                  <a:gd name="T7" fmla="*/ 0 h 405"/>
                  <a:gd name="T8" fmla="*/ 1 w 149"/>
                  <a:gd name="T9" fmla="*/ 0 h 405"/>
                  <a:gd name="T10" fmla="*/ 1 w 149"/>
                  <a:gd name="T11" fmla="*/ 0 h 405"/>
                  <a:gd name="T12" fmla="*/ 1 w 149"/>
                  <a:gd name="T13" fmla="*/ 0 h 405"/>
                  <a:gd name="T14" fmla="*/ 1 w 149"/>
                  <a:gd name="T15" fmla="*/ 0 h 405"/>
                  <a:gd name="T16" fmla="*/ 1 w 149"/>
                  <a:gd name="T17" fmla="*/ 0 h 405"/>
                  <a:gd name="T18" fmla="*/ 1 w 149"/>
                  <a:gd name="T19" fmla="*/ 0 h 405"/>
                  <a:gd name="T20" fmla="*/ 1 w 149"/>
                  <a:gd name="T21" fmla="*/ 0 h 405"/>
                  <a:gd name="T22" fmla="*/ 1 w 149"/>
                  <a:gd name="T23" fmla="*/ 0 h 405"/>
                  <a:gd name="T24" fmla="*/ 1 w 149"/>
                  <a:gd name="T25" fmla="*/ 0 h 405"/>
                  <a:gd name="T26" fmla="*/ 1 w 149"/>
                  <a:gd name="T27" fmla="*/ 0 h 405"/>
                  <a:gd name="T28" fmla="*/ 1 w 149"/>
                  <a:gd name="T29" fmla="*/ 0 h 405"/>
                  <a:gd name="T30" fmla="*/ 1 w 149"/>
                  <a:gd name="T31" fmla="*/ 0 h 405"/>
                  <a:gd name="T32" fmla="*/ 1 w 149"/>
                  <a:gd name="T33" fmla="*/ 0 h 405"/>
                  <a:gd name="T34" fmla="*/ 1 w 149"/>
                  <a:gd name="T35" fmla="*/ 0 h 405"/>
                  <a:gd name="T36" fmla="*/ 1 w 149"/>
                  <a:gd name="T37" fmla="*/ 0 h 405"/>
                  <a:gd name="T38" fmla="*/ 1 w 149"/>
                  <a:gd name="T39" fmla="*/ 0 h 405"/>
                  <a:gd name="T40" fmla="*/ 1 w 149"/>
                  <a:gd name="T41" fmla="*/ 0 h 405"/>
                  <a:gd name="T42" fmla="*/ 1 w 149"/>
                  <a:gd name="T43" fmla="*/ 0 h 405"/>
                  <a:gd name="T44" fmla="*/ 1 w 149"/>
                  <a:gd name="T45" fmla="*/ 0 h 405"/>
                  <a:gd name="T46" fmla="*/ 1 w 149"/>
                  <a:gd name="T47" fmla="*/ 0 h 405"/>
                  <a:gd name="T48" fmla="*/ 1 w 149"/>
                  <a:gd name="T49" fmla="*/ 0 h 405"/>
                  <a:gd name="T50" fmla="*/ 1 w 149"/>
                  <a:gd name="T51" fmla="*/ 0 h 405"/>
                  <a:gd name="T52" fmla="*/ 1 w 149"/>
                  <a:gd name="T53" fmla="*/ 0 h 405"/>
                  <a:gd name="T54" fmla="*/ 1 w 149"/>
                  <a:gd name="T55" fmla="*/ 0 h 405"/>
                  <a:gd name="T56" fmla="*/ 0 w 149"/>
                  <a:gd name="T57" fmla="*/ 0 h 405"/>
                  <a:gd name="T58" fmla="*/ 0 w 149"/>
                  <a:gd name="T59" fmla="*/ 0 h 405"/>
                  <a:gd name="T60" fmla="*/ 0 w 149"/>
                  <a:gd name="T61" fmla="*/ 0 h 405"/>
                  <a:gd name="T62" fmla="*/ 1 w 149"/>
                  <a:gd name="T63" fmla="*/ 0 h 405"/>
                  <a:gd name="T64" fmla="*/ 1 w 149"/>
                  <a:gd name="T65" fmla="*/ 0 h 405"/>
                  <a:gd name="T66" fmla="*/ 1 w 149"/>
                  <a:gd name="T67" fmla="*/ 0 h 405"/>
                  <a:gd name="T68" fmla="*/ 1 w 149"/>
                  <a:gd name="T69" fmla="*/ 0 h 405"/>
                  <a:gd name="T70" fmla="*/ 1 w 149"/>
                  <a:gd name="T71" fmla="*/ 0 h 405"/>
                  <a:gd name="T72" fmla="*/ 1 w 149"/>
                  <a:gd name="T73" fmla="*/ 0 h 405"/>
                  <a:gd name="T74" fmla="*/ 1 w 149"/>
                  <a:gd name="T75" fmla="*/ 0 h 405"/>
                  <a:gd name="T76" fmla="*/ 1 w 149"/>
                  <a:gd name="T77" fmla="*/ 0 h 405"/>
                  <a:gd name="T78" fmla="*/ 1 w 149"/>
                  <a:gd name="T79" fmla="*/ 0 h 405"/>
                  <a:gd name="T80" fmla="*/ 1 w 149"/>
                  <a:gd name="T81" fmla="*/ 0 h 405"/>
                  <a:gd name="T82" fmla="*/ 1 w 149"/>
                  <a:gd name="T83" fmla="*/ 0 h 405"/>
                  <a:gd name="T84" fmla="*/ 1 w 149"/>
                  <a:gd name="T85" fmla="*/ 0 h 405"/>
                  <a:gd name="T86" fmla="*/ 1 w 149"/>
                  <a:gd name="T87" fmla="*/ 0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9"/>
                  <a:gd name="T133" fmla="*/ 0 h 405"/>
                  <a:gd name="T134" fmla="*/ 149 w 149"/>
                  <a:gd name="T135" fmla="*/ 405 h 4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9" h="405">
                    <a:moveTo>
                      <a:pt x="64" y="19"/>
                    </a:moveTo>
                    <a:lnTo>
                      <a:pt x="79" y="39"/>
                    </a:lnTo>
                    <a:lnTo>
                      <a:pt x="92" y="69"/>
                    </a:lnTo>
                    <a:lnTo>
                      <a:pt x="104" y="107"/>
                    </a:lnTo>
                    <a:lnTo>
                      <a:pt x="117" y="151"/>
                    </a:lnTo>
                    <a:lnTo>
                      <a:pt x="127" y="195"/>
                    </a:lnTo>
                    <a:lnTo>
                      <a:pt x="135" y="243"/>
                    </a:lnTo>
                    <a:lnTo>
                      <a:pt x="143" y="288"/>
                    </a:lnTo>
                    <a:lnTo>
                      <a:pt x="148" y="330"/>
                    </a:lnTo>
                    <a:lnTo>
                      <a:pt x="149" y="365"/>
                    </a:lnTo>
                    <a:lnTo>
                      <a:pt x="149" y="392"/>
                    </a:lnTo>
                    <a:lnTo>
                      <a:pt x="146" y="405"/>
                    </a:lnTo>
                    <a:lnTo>
                      <a:pt x="143" y="397"/>
                    </a:lnTo>
                    <a:lnTo>
                      <a:pt x="136" y="376"/>
                    </a:lnTo>
                    <a:lnTo>
                      <a:pt x="128" y="343"/>
                    </a:lnTo>
                    <a:lnTo>
                      <a:pt x="119" y="301"/>
                    </a:lnTo>
                    <a:lnTo>
                      <a:pt x="108" y="255"/>
                    </a:lnTo>
                    <a:lnTo>
                      <a:pt x="95" y="208"/>
                    </a:lnTo>
                    <a:lnTo>
                      <a:pt x="80" y="167"/>
                    </a:lnTo>
                    <a:lnTo>
                      <a:pt x="66" y="130"/>
                    </a:lnTo>
                    <a:lnTo>
                      <a:pt x="50" y="104"/>
                    </a:lnTo>
                    <a:lnTo>
                      <a:pt x="34" y="87"/>
                    </a:lnTo>
                    <a:lnTo>
                      <a:pt x="23" y="71"/>
                    </a:lnTo>
                    <a:lnTo>
                      <a:pt x="13" y="58"/>
                    </a:lnTo>
                    <a:lnTo>
                      <a:pt x="7" y="47"/>
                    </a:lnTo>
                    <a:lnTo>
                      <a:pt x="4" y="39"/>
                    </a:lnTo>
                    <a:lnTo>
                      <a:pt x="0" y="31"/>
                    </a:lnTo>
                    <a:lnTo>
                      <a:pt x="0" y="24"/>
                    </a:lnTo>
                    <a:lnTo>
                      <a:pt x="0" y="18"/>
                    </a:lnTo>
                    <a:lnTo>
                      <a:pt x="2" y="13"/>
                    </a:lnTo>
                    <a:lnTo>
                      <a:pt x="5" y="10"/>
                    </a:lnTo>
                    <a:lnTo>
                      <a:pt x="8" y="5"/>
                    </a:lnTo>
                    <a:lnTo>
                      <a:pt x="13" y="2"/>
                    </a:lnTo>
                    <a:lnTo>
                      <a:pt x="18" y="0"/>
                    </a:lnTo>
                    <a:lnTo>
                      <a:pt x="24" y="0"/>
                    </a:lnTo>
                    <a:lnTo>
                      <a:pt x="31" y="2"/>
                    </a:lnTo>
                    <a:lnTo>
                      <a:pt x="37" y="3"/>
                    </a:lnTo>
                    <a:lnTo>
                      <a:pt x="45" y="5"/>
                    </a:lnTo>
                    <a:lnTo>
                      <a:pt x="52" y="10"/>
                    </a:lnTo>
                    <a:lnTo>
                      <a:pt x="58" y="13"/>
                    </a:lnTo>
                    <a:lnTo>
                      <a:pt x="64" y="19"/>
                    </a:lnTo>
                    <a:close/>
                  </a:path>
                </a:pathLst>
              </a:custGeom>
              <a:solidFill>
                <a:srgbClr val="2698C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03" name="Freeform 175"/>
              <p:cNvSpPr>
                <a:spLocks/>
              </p:cNvSpPr>
              <p:nvPr/>
            </p:nvSpPr>
            <p:spPr bwMode="auto">
              <a:xfrm>
                <a:off x="2520" y="1212"/>
                <a:ext cx="43" cy="214"/>
              </a:xfrm>
              <a:custGeom>
                <a:avLst/>
                <a:gdLst>
                  <a:gd name="T0" fmla="*/ 0 w 87"/>
                  <a:gd name="T1" fmla="*/ 0 h 429"/>
                  <a:gd name="T2" fmla="*/ 0 w 87"/>
                  <a:gd name="T3" fmla="*/ 0 h 429"/>
                  <a:gd name="T4" fmla="*/ 0 w 87"/>
                  <a:gd name="T5" fmla="*/ 0 h 429"/>
                  <a:gd name="T6" fmla="*/ 0 w 87"/>
                  <a:gd name="T7" fmla="*/ 0 h 429"/>
                  <a:gd name="T8" fmla="*/ 0 w 87"/>
                  <a:gd name="T9" fmla="*/ 0 h 429"/>
                  <a:gd name="T10" fmla="*/ 0 w 87"/>
                  <a:gd name="T11" fmla="*/ 0 h 429"/>
                  <a:gd name="T12" fmla="*/ 0 w 87"/>
                  <a:gd name="T13" fmla="*/ 0 h 429"/>
                  <a:gd name="T14" fmla="*/ 0 w 87"/>
                  <a:gd name="T15" fmla="*/ 0 h 429"/>
                  <a:gd name="T16" fmla="*/ 0 w 87"/>
                  <a:gd name="T17" fmla="*/ 0 h 429"/>
                  <a:gd name="T18" fmla="*/ 0 w 87"/>
                  <a:gd name="T19" fmla="*/ 0 h 429"/>
                  <a:gd name="T20" fmla="*/ 0 w 87"/>
                  <a:gd name="T21" fmla="*/ 0 h 429"/>
                  <a:gd name="T22" fmla="*/ 0 w 87"/>
                  <a:gd name="T23" fmla="*/ 0 h 429"/>
                  <a:gd name="T24" fmla="*/ 0 w 87"/>
                  <a:gd name="T25" fmla="*/ 0 h 429"/>
                  <a:gd name="T26" fmla="*/ 0 w 87"/>
                  <a:gd name="T27" fmla="*/ 0 h 429"/>
                  <a:gd name="T28" fmla="*/ 0 w 87"/>
                  <a:gd name="T29" fmla="*/ 0 h 429"/>
                  <a:gd name="T30" fmla="*/ 0 w 87"/>
                  <a:gd name="T31" fmla="*/ 0 h 429"/>
                  <a:gd name="T32" fmla="*/ 0 w 87"/>
                  <a:gd name="T33" fmla="*/ 0 h 429"/>
                  <a:gd name="T34" fmla="*/ 0 w 87"/>
                  <a:gd name="T35" fmla="*/ 0 h 429"/>
                  <a:gd name="T36" fmla="*/ 0 w 87"/>
                  <a:gd name="T37" fmla="*/ 0 h 429"/>
                  <a:gd name="T38" fmla="*/ 0 w 87"/>
                  <a:gd name="T39" fmla="*/ 0 h 429"/>
                  <a:gd name="T40" fmla="*/ 0 w 87"/>
                  <a:gd name="T41" fmla="*/ 0 h 429"/>
                  <a:gd name="T42" fmla="*/ 0 w 87"/>
                  <a:gd name="T43" fmla="*/ 0 h 429"/>
                  <a:gd name="T44" fmla="*/ 0 w 87"/>
                  <a:gd name="T45" fmla="*/ 0 h 429"/>
                  <a:gd name="T46" fmla="*/ 0 w 87"/>
                  <a:gd name="T47" fmla="*/ 0 h 429"/>
                  <a:gd name="T48" fmla="*/ 0 w 87"/>
                  <a:gd name="T49" fmla="*/ 0 h 429"/>
                  <a:gd name="T50" fmla="*/ 0 w 87"/>
                  <a:gd name="T51" fmla="*/ 0 h 429"/>
                  <a:gd name="T52" fmla="*/ 0 w 87"/>
                  <a:gd name="T53" fmla="*/ 0 h 429"/>
                  <a:gd name="T54" fmla="*/ 0 w 87"/>
                  <a:gd name="T55" fmla="*/ 0 h 429"/>
                  <a:gd name="T56" fmla="*/ 0 w 87"/>
                  <a:gd name="T57" fmla="*/ 0 h 429"/>
                  <a:gd name="T58" fmla="*/ 0 w 87"/>
                  <a:gd name="T59" fmla="*/ 0 h 429"/>
                  <a:gd name="T60" fmla="*/ 0 w 87"/>
                  <a:gd name="T61" fmla="*/ 0 h 429"/>
                  <a:gd name="T62" fmla="*/ 0 w 87"/>
                  <a:gd name="T63" fmla="*/ 0 h 429"/>
                  <a:gd name="T64" fmla="*/ 0 w 87"/>
                  <a:gd name="T65" fmla="*/ 0 h 4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429"/>
                  <a:gd name="T101" fmla="*/ 87 w 87"/>
                  <a:gd name="T102" fmla="*/ 429 h 4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429">
                    <a:moveTo>
                      <a:pt x="2" y="8"/>
                    </a:moveTo>
                    <a:lnTo>
                      <a:pt x="0" y="0"/>
                    </a:lnTo>
                    <a:lnTo>
                      <a:pt x="5" y="8"/>
                    </a:lnTo>
                    <a:lnTo>
                      <a:pt x="15" y="27"/>
                    </a:lnTo>
                    <a:lnTo>
                      <a:pt x="26" y="56"/>
                    </a:lnTo>
                    <a:lnTo>
                      <a:pt x="40" y="91"/>
                    </a:lnTo>
                    <a:lnTo>
                      <a:pt x="55" y="130"/>
                    </a:lnTo>
                    <a:lnTo>
                      <a:pt x="68" y="168"/>
                    </a:lnTo>
                    <a:lnTo>
                      <a:pt x="79" y="203"/>
                    </a:lnTo>
                    <a:lnTo>
                      <a:pt x="85" y="232"/>
                    </a:lnTo>
                    <a:lnTo>
                      <a:pt x="87" y="251"/>
                    </a:lnTo>
                    <a:lnTo>
                      <a:pt x="85" y="266"/>
                    </a:lnTo>
                    <a:lnTo>
                      <a:pt x="82" y="283"/>
                    </a:lnTo>
                    <a:lnTo>
                      <a:pt x="77" y="301"/>
                    </a:lnTo>
                    <a:lnTo>
                      <a:pt x="71" y="320"/>
                    </a:lnTo>
                    <a:lnTo>
                      <a:pt x="64" y="341"/>
                    </a:lnTo>
                    <a:lnTo>
                      <a:pt x="56" y="360"/>
                    </a:lnTo>
                    <a:lnTo>
                      <a:pt x="48" y="379"/>
                    </a:lnTo>
                    <a:lnTo>
                      <a:pt x="40" y="397"/>
                    </a:lnTo>
                    <a:lnTo>
                      <a:pt x="31" y="413"/>
                    </a:lnTo>
                    <a:lnTo>
                      <a:pt x="23" y="426"/>
                    </a:lnTo>
                    <a:lnTo>
                      <a:pt x="16" y="429"/>
                    </a:lnTo>
                    <a:lnTo>
                      <a:pt x="13" y="413"/>
                    </a:lnTo>
                    <a:lnTo>
                      <a:pt x="15" y="382"/>
                    </a:lnTo>
                    <a:lnTo>
                      <a:pt x="16" y="342"/>
                    </a:lnTo>
                    <a:lnTo>
                      <a:pt x="20" y="291"/>
                    </a:lnTo>
                    <a:lnTo>
                      <a:pt x="23" y="235"/>
                    </a:lnTo>
                    <a:lnTo>
                      <a:pt x="23" y="176"/>
                    </a:lnTo>
                    <a:lnTo>
                      <a:pt x="21" y="117"/>
                    </a:lnTo>
                    <a:lnTo>
                      <a:pt x="15" y="59"/>
                    </a:lnTo>
                    <a:lnTo>
                      <a:pt x="2" y="8"/>
                    </a:lnTo>
                    <a:close/>
                  </a:path>
                </a:pathLst>
              </a:custGeom>
              <a:solidFill>
                <a:srgbClr val="2698C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04" name="Freeform 176"/>
              <p:cNvSpPr>
                <a:spLocks/>
              </p:cNvSpPr>
              <p:nvPr/>
            </p:nvSpPr>
            <p:spPr bwMode="auto">
              <a:xfrm>
                <a:off x="1986" y="1552"/>
                <a:ext cx="94" cy="107"/>
              </a:xfrm>
              <a:custGeom>
                <a:avLst/>
                <a:gdLst>
                  <a:gd name="T0" fmla="*/ 0 w 189"/>
                  <a:gd name="T1" fmla="*/ 0 h 214"/>
                  <a:gd name="T2" fmla="*/ 0 w 189"/>
                  <a:gd name="T3" fmla="*/ 1 h 214"/>
                  <a:gd name="T4" fmla="*/ 0 w 189"/>
                  <a:gd name="T5" fmla="*/ 1 h 214"/>
                  <a:gd name="T6" fmla="*/ 0 w 189"/>
                  <a:gd name="T7" fmla="*/ 1 h 214"/>
                  <a:gd name="T8" fmla="*/ 0 w 189"/>
                  <a:gd name="T9" fmla="*/ 1 h 214"/>
                  <a:gd name="T10" fmla="*/ 0 w 189"/>
                  <a:gd name="T11" fmla="*/ 1 h 214"/>
                  <a:gd name="T12" fmla="*/ 0 w 189"/>
                  <a:gd name="T13" fmla="*/ 1 h 214"/>
                  <a:gd name="T14" fmla="*/ 0 w 189"/>
                  <a:gd name="T15" fmla="*/ 1 h 214"/>
                  <a:gd name="T16" fmla="*/ 0 w 189"/>
                  <a:gd name="T17" fmla="*/ 1 h 214"/>
                  <a:gd name="T18" fmla="*/ 0 w 189"/>
                  <a:gd name="T19" fmla="*/ 1 h 214"/>
                  <a:gd name="T20" fmla="*/ 0 w 189"/>
                  <a:gd name="T21" fmla="*/ 1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214"/>
                  <a:gd name="T35" fmla="*/ 189 w 189"/>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214">
                    <a:moveTo>
                      <a:pt x="0" y="0"/>
                    </a:moveTo>
                    <a:lnTo>
                      <a:pt x="8" y="16"/>
                    </a:lnTo>
                    <a:lnTo>
                      <a:pt x="21" y="35"/>
                    </a:lnTo>
                    <a:lnTo>
                      <a:pt x="39" y="59"/>
                    </a:lnTo>
                    <a:lnTo>
                      <a:pt x="58" y="85"/>
                    </a:lnTo>
                    <a:lnTo>
                      <a:pt x="79" y="110"/>
                    </a:lnTo>
                    <a:lnTo>
                      <a:pt x="101" y="136"/>
                    </a:lnTo>
                    <a:lnTo>
                      <a:pt x="124" y="162"/>
                    </a:lnTo>
                    <a:lnTo>
                      <a:pt x="148" y="182"/>
                    </a:lnTo>
                    <a:lnTo>
                      <a:pt x="170" y="200"/>
                    </a:lnTo>
                    <a:lnTo>
                      <a:pt x="189" y="214"/>
                    </a:lnTo>
                  </a:path>
                </a:pathLst>
              </a:custGeom>
              <a:noFill/>
              <a:ln w="9525">
                <a:solidFill>
                  <a:srgbClr val="2698C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05" name="Freeform 177"/>
              <p:cNvSpPr>
                <a:spLocks/>
              </p:cNvSpPr>
              <p:nvPr/>
            </p:nvSpPr>
            <p:spPr bwMode="auto">
              <a:xfrm>
                <a:off x="1617" y="1609"/>
                <a:ext cx="319" cy="109"/>
              </a:xfrm>
              <a:custGeom>
                <a:avLst/>
                <a:gdLst>
                  <a:gd name="T0" fmla="*/ 0 w 638"/>
                  <a:gd name="T1" fmla="*/ 0 h 219"/>
                  <a:gd name="T2" fmla="*/ 1 w 638"/>
                  <a:gd name="T3" fmla="*/ 0 h 219"/>
                  <a:gd name="T4" fmla="*/ 1 w 638"/>
                  <a:gd name="T5" fmla="*/ 0 h 219"/>
                  <a:gd name="T6" fmla="*/ 1 w 638"/>
                  <a:gd name="T7" fmla="*/ 0 h 219"/>
                  <a:gd name="T8" fmla="*/ 1 w 638"/>
                  <a:gd name="T9" fmla="*/ 0 h 219"/>
                  <a:gd name="T10" fmla="*/ 1 w 638"/>
                  <a:gd name="T11" fmla="*/ 0 h 219"/>
                  <a:gd name="T12" fmla="*/ 1 w 638"/>
                  <a:gd name="T13" fmla="*/ 0 h 219"/>
                  <a:gd name="T14" fmla="*/ 1 w 638"/>
                  <a:gd name="T15" fmla="*/ 0 h 219"/>
                  <a:gd name="T16" fmla="*/ 1 w 638"/>
                  <a:gd name="T17" fmla="*/ 0 h 219"/>
                  <a:gd name="T18" fmla="*/ 1 w 638"/>
                  <a:gd name="T19" fmla="*/ 0 h 219"/>
                  <a:gd name="T20" fmla="*/ 1 w 638"/>
                  <a:gd name="T21" fmla="*/ 0 h 219"/>
                  <a:gd name="T22" fmla="*/ 1 w 638"/>
                  <a:gd name="T23" fmla="*/ 0 h 219"/>
                  <a:gd name="T24" fmla="*/ 1 w 638"/>
                  <a:gd name="T25" fmla="*/ 0 h 219"/>
                  <a:gd name="T26" fmla="*/ 1 w 638"/>
                  <a:gd name="T27" fmla="*/ 0 h 219"/>
                  <a:gd name="T28" fmla="*/ 1 w 638"/>
                  <a:gd name="T29" fmla="*/ 0 h 219"/>
                  <a:gd name="T30" fmla="*/ 1 w 638"/>
                  <a:gd name="T31" fmla="*/ 0 h 219"/>
                  <a:gd name="T32" fmla="*/ 1 w 638"/>
                  <a:gd name="T33" fmla="*/ 0 h 219"/>
                  <a:gd name="T34" fmla="*/ 1 w 638"/>
                  <a:gd name="T35" fmla="*/ 0 h 219"/>
                  <a:gd name="T36" fmla="*/ 1 w 638"/>
                  <a:gd name="T37" fmla="*/ 0 h 219"/>
                  <a:gd name="T38" fmla="*/ 1 w 638"/>
                  <a:gd name="T39" fmla="*/ 0 h 219"/>
                  <a:gd name="T40" fmla="*/ 1 w 638"/>
                  <a:gd name="T41" fmla="*/ 0 h 219"/>
                  <a:gd name="T42" fmla="*/ 1 w 638"/>
                  <a:gd name="T43" fmla="*/ 0 h 2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8"/>
                  <a:gd name="T67" fmla="*/ 0 h 219"/>
                  <a:gd name="T68" fmla="*/ 638 w 638"/>
                  <a:gd name="T69" fmla="*/ 219 h 2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8" h="219">
                    <a:moveTo>
                      <a:pt x="0" y="0"/>
                    </a:moveTo>
                    <a:lnTo>
                      <a:pt x="20" y="4"/>
                    </a:lnTo>
                    <a:lnTo>
                      <a:pt x="54" y="11"/>
                    </a:lnTo>
                    <a:lnTo>
                      <a:pt x="96" y="17"/>
                    </a:lnTo>
                    <a:lnTo>
                      <a:pt x="144" y="27"/>
                    </a:lnTo>
                    <a:lnTo>
                      <a:pt x="195" y="36"/>
                    </a:lnTo>
                    <a:lnTo>
                      <a:pt x="246" y="49"/>
                    </a:lnTo>
                    <a:lnTo>
                      <a:pt x="294" y="60"/>
                    </a:lnTo>
                    <a:lnTo>
                      <a:pt x="336" y="73"/>
                    </a:lnTo>
                    <a:lnTo>
                      <a:pt x="368" y="86"/>
                    </a:lnTo>
                    <a:lnTo>
                      <a:pt x="388" y="100"/>
                    </a:lnTo>
                    <a:lnTo>
                      <a:pt x="406" y="115"/>
                    </a:lnTo>
                    <a:lnTo>
                      <a:pt x="430" y="129"/>
                    </a:lnTo>
                    <a:lnTo>
                      <a:pt x="457" y="145"/>
                    </a:lnTo>
                    <a:lnTo>
                      <a:pt x="489" y="161"/>
                    </a:lnTo>
                    <a:lnTo>
                      <a:pt x="521" y="177"/>
                    </a:lnTo>
                    <a:lnTo>
                      <a:pt x="552" y="190"/>
                    </a:lnTo>
                    <a:lnTo>
                      <a:pt x="582" y="203"/>
                    </a:lnTo>
                    <a:lnTo>
                      <a:pt x="606" y="211"/>
                    </a:lnTo>
                    <a:lnTo>
                      <a:pt x="627" y="217"/>
                    </a:lnTo>
                    <a:lnTo>
                      <a:pt x="638" y="219"/>
                    </a:lnTo>
                  </a:path>
                </a:pathLst>
              </a:custGeom>
              <a:noFill/>
              <a:ln w="9525">
                <a:solidFill>
                  <a:srgbClr val="2698C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06" name="Freeform 178"/>
              <p:cNvSpPr>
                <a:spLocks/>
              </p:cNvSpPr>
              <p:nvPr/>
            </p:nvSpPr>
            <p:spPr bwMode="auto">
              <a:xfrm>
                <a:off x="1762" y="1758"/>
                <a:ext cx="261" cy="11"/>
              </a:xfrm>
              <a:custGeom>
                <a:avLst/>
                <a:gdLst>
                  <a:gd name="T0" fmla="*/ 0 w 524"/>
                  <a:gd name="T1" fmla="*/ 1 h 21"/>
                  <a:gd name="T2" fmla="*/ 0 w 524"/>
                  <a:gd name="T3" fmla="*/ 1 h 21"/>
                  <a:gd name="T4" fmla="*/ 0 w 524"/>
                  <a:gd name="T5" fmla="*/ 1 h 21"/>
                  <a:gd name="T6" fmla="*/ 0 w 524"/>
                  <a:gd name="T7" fmla="*/ 1 h 21"/>
                  <a:gd name="T8" fmla="*/ 0 w 524"/>
                  <a:gd name="T9" fmla="*/ 1 h 21"/>
                  <a:gd name="T10" fmla="*/ 0 w 524"/>
                  <a:gd name="T11" fmla="*/ 1 h 21"/>
                  <a:gd name="T12" fmla="*/ 0 w 524"/>
                  <a:gd name="T13" fmla="*/ 1 h 21"/>
                  <a:gd name="T14" fmla="*/ 0 w 524"/>
                  <a:gd name="T15" fmla="*/ 0 h 21"/>
                  <a:gd name="T16" fmla="*/ 0 w 524"/>
                  <a:gd name="T17" fmla="*/ 0 h 21"/>
                  <a:gd name="T18" fmla="*/ 0 w 524"/>
                  <a:gd name="T19" fmla="*/ 1 h 21"/>
                  <a:gd name="T20" fmla="*/ 0 w 524"/>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4"/>
                  <a:gd name="T34" fmla="*/ 0 h 21"/>
                  <a:gd name="T35" fmla="*/ 524 w 52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4" h="21">
                    <a:moveTo>
                      <a:pt x="0" y="21"/>
                    </a:moveTo>
                    <a:lnTo>
                      <a:pt x="43" y="17"/>
                    </a:lnTo>
                    <a:lnTo>
                      <a:pt x="98" y="13"/>
                    </a:lnTo>
                    <a:lnTo>
                      <a:pt x="160" y="9"/>
                    </a:lnTo>
                    <a:lnTo>
                      <a:pt x="226" y="6"/>
                    </a:lnTo>
                    <a:lnTo>
                      <a:pt x="292" y="3"/>
                    </a:lnTo>
                    <a:lnTo>
                      <a:pt x="356" y="1"/>
                    </a:lnTo>
                    <a:lnTo>
                      <a:pt x="415" y="0"/>
                    </a:lnTo>
                    <a:lnTo>
                      <a:pt x="464" y="0"/>
                    </a:lnTo>
                    <a:lnTo>
                      <a:pt x="501" y="1"/>
                    </a:lnTo>
                    <a:lnTo>
                      <a:pt x="524" y="5"/>
                    </a:lnTo>
                  </a:path>
                </a:pathLst>
              </a:custGeom>
              <a:noFill/>
              <a:ln w="9525">
                <a:solidFill>
                  <a:srgbClr val="2698C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07" name="Freeform 179"/>
              <p:cNvSpPr>
                <a:spLocks/>
              </p:cNvSpPr>
              <p:nvPr/>
            </p:nvSpPr>
            <p:spPr bwMode="auto">
              <a:xfrm>
                <a:off x="1934" y="1744"/>
                <a:ext cx="181" cy="17"/>
              </a:xfrm>
              <a:custGeom>
                <a:avLst/>
                <a:gdLst>
                  <a:gd name="T0" fmla="*/ 0 w 364"/>
                  <a:gd name="T1" fmla="*/ 0 h 34"/>
                  <a:gd name="T2" fmla="*/ 0 w 364"/>
                  <a:gd name="T3" fmla="*/ 1 h 34"/>
                  <a:gd name="T4" fmla="*/ 0 w 364"/>
                  <a:gd name="T5" fmla="*/ 1 h 34"/>
                  <a:gd name="T6" fmla="*/ 0 w 364"/>
                  <a:gd name="T7" fmla="*/ 1 h 34"/>
                  <a:gd name="T8" fmla="*/ 0 w 364"/>
                  <a:gd name="T9" fmla="*/ 1 h 34"/>
                  <a:gd name="T10" fmla="*/ 0 w 364"/>
                  <a:gd name="T11" fmla="*/ 1 h 34"/>
                  <a:gd name="T12" fmla="*/ 0 w 364"/>
                  <a:gd name="T13" fmla="*/ 1 h 34"/>
                  <a:gd name="T14" fmla="*/ 0 w 364"/>
                  <a:gd name="T15" fmla="*/ 1 h 34"/>
                  <a:gd name="T16" fmla="*/ 0 w 364"/>
                  <a:gd name="T17" fmla="*/ 1 h 34"/>
                  <a:gd name="T18" fmla="*/ 0 w 364"/>
                  <a:gd name="T19" fmla="*/ 1 h 34"/>
                  <a:gd name="T20" fmla="*/ 0 w 364"/>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4"/>
                  <a:gd name="T34" fmla="*/ 0 h 34"/>
                  <a:gd name="T35" fmla="*/ 364 w 36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4" h="34">
                    <a:moveTo>
                      <a:pt x="0" y="0"/>
                    </a:moveTo>
                    <a:lnTo>
                      <a:pt x="32" y="5"/>
                    </a:lnTo>
                    <a:lnTo>
                      <a:pt x="66" y="6"/>
                    </a:lnTo>
                    <a:lnTo>
                      <a:pt x="103" y="8"/>
                    </a:lnTo>
                    <a:lnTo>
                      <a:pt x="140" y="8"/>
                    </a:lnTo>
                    <a:lnTo>
                      <a:pt x="176" y="10"/>
                    </a:lnTo>
                    <a:lnTo>
                      <a:pt x="215" y="11"/>
                    </a:lnTo>
                    <a:lnTo>
                      <a:pt x="252" y="13"/>
                    </a:lnTo>
                    <a:lnTo>
                      <a:pt x="290" y="18"/>
                    </a:lnTo>
                    <a:lnTo>
                      <a:pt x="327" y="24"/>
                    </a:lnTo>
                    <a:lnTo>
                      <a:pt x="364" y="34"/>
                    </a:lnTo>
                  </a:path>
                </a:pathLst>
              </a:custGeom>
              <a:noFill/>
              <a:ln w="9525">
                <a:solidFill>
                  <a:srgbClr val="2698C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08" name="Freeform 180"/>
              <p:cNvSpPr>
                <a:spLocks/>
              </p:cNvSpPr>
              <p:nvPr/>
            </p:nvSpPr>
            <p:spPr bwMode="auto">
              <a:xfrm>
                <a:off x="1728" y="2018"/>
                <a:ext cx="190" cy="377"/>
              </a:xfrm>
              <a:custGeom>
                <a:avLst/>
                <a:gdLst>
                  <a:gd name="T0" fmla="*/ 1 w 379"/>
                  <a:gd name="T1" fmla="*/ 0 h 755"/>
                  <a:gd name="T2" fmla="*/ 1 w 379"/>
                  <a:gd name="T3" fmla="*/ 0 h 755"/>
                  <a:gd name="T4" fmla="*/ 1 w 379"/>
                  <a:gd name="T5" fmla="*/ 0 h 755"/>
                  <a:gd name="T6" fmla="*/ 1 w 379"/>
                  <a:gd name="T7" fmla="*/ 0 h 755"/>
                  <a:gd name="T8" fmla="*/ 1 w 379"/>
                  <a:gd name="T9" fmla="*/ 0 h 755"/>
                  <a:gd name="T10" fmla="*/ 1 w 379"/>
                  <a:gd name="T11" fmla="*/ 0 h 755"/>
                  <a:gd name="T12" fmla="*/ 1 w 379"/>
                  <a:gd name="T13" fmla="*/ 0 h 755"/>
                  <a:gd name="T14" fmla="*/ 1 w 379"/>
                  <a:gd name="T15" fmla="*/ 0 h 755"/>
                  <a:gd name="T16" fmla="*/ 1 w 379"/>
                  <a:gd name="T17" fmla="*/ 0 h 755"/>
                  <a:gd name="T18" fmla="*/ 1 w 379"/>
                  <a:gd name="T19" fmla="*/ 0 h 755"/>
                  <a:gd name="T20" fmla="*/ 1 w 379"/>
                  <a:gd name="T21" fmla="*/ 0 h 755"/>
                  <a:gd name="T22" fmla="*/ 1 w 379"/>
                  <a:gd name="T23" fmla="*/ 0 h 755"/>
                  <a:gd name="T24" fmla="*/ 0 w 379"/>
                  <a:gd name="T25" fmla="*/ 0 h 755"/>
                  <a:gd name="T26" fmla="*/ 1 w 379"/>
                  <a:gd name="T27" fmla="*/ 0 h 755"/>
                  <a:gd name="T28" fmla="*/ 1 w 379"/>
                  <a:gd name="T29" fmla="*/ 0 h 755"/>
                  <a:gd name="T30" fmla="*/ 1 w 379"/>
                  <a:gd name="T31" fmla="*/ 0 h 755"/>
                  <a:gd name="T32" fmla="*/ 1 w 379"/>
                  <a:gd name="T33" fmla="*/ 0 h 755"/>
                  <a:gd name="T34" fmla="*/ 1 w 379"/>
                  <a:gd name="T35" fmla="*/ 0 h 755"/>
                  <a:gd name="T36" fmla="*/ 1 w 379"/>
                  <a:gd name="T37" fmla="*/ 0 h 755"/>
                  <a:gd name="T38" fmla="*/ 1 w 379"/>
                  <a:gd name="T39" fmla="*/ 0 h 755"/>
                  <a:gd name="T40" fmla="*/ 1 w 379"/>
                  <a:gd name="T41" fmla="*/ 0 h 755"/>
                  <a:gd name="T42" fmla="*/ 1 w 379"/>
                  <a:gd name="T43" fmla="*/ 0 h 755"/>
                  <a:gd name="T44" fmla="*/ 1 w 379"/>
                  <a:gd name="T45" fmla="*/ 0 h 755"/>
                  <a:gd name="T46" fmla="*/ 1 w 379"/>
                  <a:gd name="T47" fmla="*/ 0 h 755"/>
                  <a:gd name="T48" fmla="*/ 1 w 379"/>
                  <a:gd name="T49" fmla="*/ 0 h 755"/>
                  <a:gd name="T50" fmla="*/ 1 w 379"/>
                  <a:gd name="T51" fmla="*/ 0 h 755"/>
                  <a:gd name="T52" fmla="*/ 1 w 379"/>
                  <a:gd name="T53" fmla="*/ 0 h 755"/>
                  <a:gd name="T54" fmla="*/ 1 w 379"/>
                  <a:gd name="T55" fmla="*/ 0 h 755"/>
                  <a:gd name="T56" fmla="*/ 1 w 379"/>
                  <a:gd name="T57" fmla="*/ 0 h 755"/>
                  <a:gd name="T58" fmla="*/ 1 w 379"/>
                  <a:gd name="T59" fmla="*/ 0 h 755"/>
                  <a:gd name="T60" fmla="*/ 1 w 379"/>
                  <a:gd name="T61" fmla="*/ 0 h 755"/>
                  <a:gd name="T62" fmla="*/ 1 w 379"/>
                  <a:gd name="T63" fmla="*/ 0 h 755"/>
                  <a:gd name="T64" fmla="*/ 1 w 379"/>
                  <a:gd name="T65" fmla="*/ 0 h 755"/>
                  <a:gd name="T66" fmla="*/ 1 w 379"/>
                  <a:gd name="T67" fmla="*/ 0 h 755"/>
                  <a:gd name="T68" fmla="*/ 1 w 379"/>
                  <a:gd name="T69" fmla="*/ 0 h 755"/>
                  <a:gd name="T70" fmla="*/ 1 w 379"/>
                  <a:gd name="T71" fmla="*/ 0 h 755"/>
                  <a:gd name="T72" fmla="*/ 1 w 379"/>
                  <a:gd name="T73" fmla="*/ 0 h 755"/>
                  <a:gd name="T74" fmla="*/ 1 w 379"/>
                  <a:gd name="T75" fmla="*/ 0 h 755"/>
                  <a:gd name="T76" fmla="*/ 1 w 379"/>
                  <a:gd name="T77" fmla="*/ 0 h 755"/>
                  <a:gd name="T78" fmla="*/ 1 w 379"/>
                  <a:gd name="T79" fmla="*/ 0 h 755"/>
                  <a:gd name="T80" fmla="*/ 1 w 379"/>
                  <a:gd name="T81" fmla="*/ 0 h 755"/>
                  <a:gd name="T82" fmla="*/ 1 w 379"/>
                  <a:gd name="T83" fmla="*/ 0 h 755"/>
                  <a:gd name="T84" fmla="*/ 1 w 379"/>
                  <a:gd name="T85" fmla="*/ 0 h 755"/>
                  <a:gd name="T86" fmla="*/ 1 w 379"/>
                  <a:gd name="T87" fmla="*/ 0 h 755"/>
                  <a:gd name="T88" fmla="*/ 1 w 379"/>
                  <a:gd name="T89" fmla="*/ 0 h 755"/>
                  <a:gd name="T90" fmla="*/ 1 w 379"/>
                  <a:gd name="T91" fmla="*/ 0 h 755"/>
                  <a:gd name="T92" fmla="*/ 1 w 379"/>
                  <a:gd name="T93" fmla="*/ 0 h 755"/>
                  <a:gd name="T94" fmla="*/ 1 w 379"/>
                  <a:gd name="T95" fmla="*/ 0 h 755"/>
                  <a:gd name="T96" fmla="*/ 1 w 379"/>
                  <a:gd name="T97" fmla="*/ 0 h 755"/>
                  <a:gd name="T98" fmla="*/ 1 w 379"/>
                  <a:gd name="T99" fmla="*/ 0 h 755"/>
                  <a:gd name="T100" fmla="*/ 1 w 379"/>
                  <a:gd name="T101" fmla="*/ 0 h 755"/>
                  <a:gd name="T102" fmla="*/ 1 w 379"/>
                  <a:gd name="T103" fmla="*/ 0 h 755"/>
                  <a:gd name="T104" fmla="*/ 1 w 379"/>
                  <a:gd name="T105" fmla="*/ 0 h 755"/>
                  <a:gd name="T106" fmla="*/ 1 w 379"/>
                  <a:gd name="T107" fmla="*/ 0 h 755"/>
                  <a:gd name="T108" fmla="*/ 1 w 379"/>
                  <a:gd name="T109" fmla="*/ 0 h 7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9"/>
                  <a:gd name="T166" fmla="*/ 0 h 755"/>
                  <a:gd name="T167" fmla="*/ 379 w 379"/>
                  <a:gd name="T168" fmla="*/ 755 h 7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9" h="755">
                    <a:moveTo>
                      <a:pt x="182" y="32"/>
                    </a:moveTo>
                    <a:lnTo>
                      <a:pt x="181" y="7"/>
                    </a:lnTo>
                    <a:lnTo>
                      <a:pt x="170" y="0"/>
                    </a:lnTo>
                    <a:lnTo>
                      <a:pt x="152" y="13"/>
                    </a:lnTo>
                    <a:lnTo>
                      <a:pt x="131" y="39"/>
                    </a:lnTo>
                    <a:lnTo>
                      <a:pt x="107" y="77"/>
                    </a:lnTo>
                    <a:lnTo>
                      <a:pt x="82" y="125"/>
                    </a:lnTo>
                    <a:lnTo>
                      <a:pt x="56" y="176"/>
                    </a:lnTo>
                    <a:lnTo>
                      <a:pt x="34" y="232"/>
                    </a:lnTo>
                    <a:lnTo>
                      <a:pt x="16" y="287"/>
                    </a:lnTo>
                    <a:lnTo>
                      <a:pt x="3" y="338"/>
                    </a:lnTo>
                    <a:lnTo>
                      <a:pt x="0" y="381"/>
                    </a:lnTo>
                    <a:lnTo>
                      <a:pt x="6" y="427"/>
                    </a:lnTo>
                    <a:lnTo>
                      <a:pt x="21" y="475"/>
                    </a:lnTo>
                    <a:lnTo>
                      <a:pt x="43" y="523"/>
                    </a:lnTo>
                    <a:lnTo>
                      <a:pt x="69" y="570"/>
                    </a:lnTo>
                    <a:lnTo>
                      <a:pt x="101" y="611"/>
                    </a:lnTo>
                    <a:lnTo>
                      <a:pt x="134" y="650"/>
                    </a:lnTo>
                    <a:lnTo>
                      <a:pt x="170" y="682"/>
                    </a:lnTo>
                    <a:lnTo>
                      <a:pt x="205" y="706"/>
                    </a:lnTo>
                    <a:lnTo>
                      <a:pt x="238" y="720"/>
                    </a:lnTo>
                    <a:lnTo>
                      <a:pt x="269" y="728"/>
                    </a:lnTo>
                    <a:lnTo>
                      <a:pt x="294" y="735"/>
                    </a:lnTo>
                    <a:lnTo>
                      <a:pt x="317" y="741"/>
                    </a:lnTo>
                    <a:lnTo>
                      <a:pt x="334" y="746"/>
                    </a:lnTo>
                    <a:lnTo>
                      <a:pt x="351" y="749"/>
                    </a:lnTo>
                    <a:lnTo>
                      <a:pt x="362" y="752"/>
                    </a:lnTo>
                    <a:lnTo>
                      <a:pt x="370" y="754"/>
                    </a:lnTo>
                    <a:lnTo>
                      <a:pt x="375" y="754"/>
                    </a:lnTo>
                    <a:lnTo>
                      <a:pt x="378" y="755"/>
                    </a:lnTo>
                    <a:lnTo>
                      <a:pt x="379" y="755"/>
                    </a:lnTo>
                    <a:lnTo>
                      <a:pt x="378" y="752"/>
                    </a:lnTo>
                    <a:lnTo>
                      <a:pt x="375" y="743"/>
                    </a:lnTo>
                    <a:lnTo>
                      <a:pt x="370" y="727"/>
                    </a:lnTo>
                    <a:lnTo>
                      <a:pt x="365" y="707"/>
                    </a:lnTo>
                    <a:lnTo>
                      <a:pt x="360" y="682"/>
                    </a:lnTo>
                    <a:lnTo>
                      <a:pt x="354" y="651"/>
                    </a:lnTo>
                    <a:lnTo>
                      <a:pt x="351" y="616"/>
                    </a:lnTo>
                    <a:lnTo>
                      <a:pt x="347" y="579"/>
                    </a:lnTo>
                    <a:lnTo>
                      <a:pt x="346" y="538"/>
                    </a:lnTo>
                    <a:lnTo>
                      <a:pt x="347" y="495"/>
                    </a:lnTo>
                    <a:lnTo>
                      <a:pt x="347" y="439"/>
                    </a:lnTo>
                    <a:lnTo>
                      <a:pt x="336" y="397"/>
                    </a:lnTo>
                    <a:lnTo>
                      <a:pt x="317" y="365"/>
                    </a:lnTo>
                    <a:lnTo>
                      <a:pt x="293" y="338"/>
                    </a:lnTo>
                    <a:lnTo>
                      <a:pt x="267" y="311"/>
                    </a:lnTo>
                    <a:lnTo>
                      <a:pt x="240" y="280"/>
                    </a:lnTo>
                    <a:lnTo>
                      <a:pt x="216" y="242"/>
                    </a:lnTo>
                    <a:lnTo>
                      <a:pt x="197" y="191"/>
                    </a:lnTo>
                    <a:lnTo>
                      <a:pt x="186" y="122"/>
                    </a:lnTo>
                    <a:lnTo>
                      <a:pt x="182" y="32"/>
                    </a:lnTo>
                    <a:close/>
                  </a:path>
                </a:pathLst>
              </a:custGeom>
              <a:solidFill>
                <a:srgbClr val="2698C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09" name="Freeform 181"/>
              <p:cNvSpPr>
                <a:spLocks/>
              </p:cNvSpPr>
              <p:nvPr/>
            </p:nvSpPr>
            <p:spPr bwMode="auto">
              <a:xfrm>
                <a:off x="2466" y="2285"/>
                <a:ext cx="423" cy="220"/>
              </a:xfrm>
              <a:custGeom>
                <a:avLst/>
                <a:gdLst>
                  <a:gd name="T0" fmla="*/ 1 w 846"/>
                  <a:gd name="T1" fmla="*/ 1 h 440"/>
                  <a:gd name="T2" fmla="*/ 1 w 846"/>
                  <a:gd name="T3" fmla="*/ 1 h 440"/>
                  <a:gd name="T4" fmla="*/ 1 w 846"/>
                  <a:gd name="T5" fmla="*/ 1 h 440"/>
                  <a:gd name="T6" fmla="*/ 1 w 846"/>
                  <a:gd name="T7" fmla="*/ 1 h 440"/>
                  <a:gd name="T8" fmla="*/ 1 w 846"/>
                  <a:gd name="T9" fmla="*/ 1 h 440"/>
                  <a:gd name="T10" fmla="*/ 1 w 846"/>
                  <a:gd name="T11" fmla="*/ 1 h 440"/>
                  <a:gd name="T12" fmla="*/ 1 w 846"/>
                  <a:gd name="T13" fmla="*/ 1 h 440"/>
                  <a:gd name="T14" fmla="*/ 1 w 846"/>
                  <a:gd name="T15" fmla="*/ 1 h 440"/>
                  <a:gd name="T16" fmla="*/ 1 w 846"/>
                  <a:gd name="T17" fmla="*/ 1 h 440"/>
                  <a:gd name="T18" fmla="*/ 1 w 846"/>
                  <a:gd name="T19" fmla="*/ 1 h 440"/>
                  <a:gd name="T20" fmla="*/ 1 w 846"/>
                  <a:gd name="T21" fmla="*/ 1 h 440"/>
                  <a:gd name="T22" fmla="*/ 1 w 846"/>
                  <a:gd name="T23" fmla="*/ 1 h 440"/>
                  <a:gd name="T24" fmla="*/ 1 w 846"/>
                  <a:gd name="T25" fmla="*/ 1 h 440"/>
                  <a:gd name="T26" fmla="*/ 1 w 846"/>
                  <a:gd name="T27" fmla="*/ 1 h 440"/>
                  <a:gd name="T28" fmla="*/ 1 w 846"/>
                  <a:gd name="T29" fmla="*/ 1 h 440"/>
                  <a:gd name="T30" fmla="*/ 1 w 846"/>
                  <a:gd name="T31" fmla="*/ 1 h 440"/>
                  <a:gd name="T32" fmla="*/ 1 w 846"/>
                  <a:gd name="T33" fmla="*/ 1 h 440"/>
                  <a:gd name="T34" fmla="*/ 1 w 846"/>
                  <a:gd name="T35" fmla="*/ 1 h 440"/>
                  <a:gd name="T36" fmla="*/ 1 w 846"/>
                  <a:gd name="T37" fmla="*/ 1 h 440"/>
                  <a:gd name="T38" fmla="*/ 1 w 846"/>
                  <a:gd name="T39" fmla="*/ 1 h 440"/>
                  <a:gd name="T40" fmla="*/ 1 w 846"/>
                  <a:gd name="T41" fmla="*/ 1 h 440"/>
                  <a:gd name="T42" fmla="*/ 1 w 846"/>
                  <a:gd name="T43" fmla="*/ 1 h 440"/>
                  <a:gd name="T44" fmla="*/ 1 w 846"/>
                  <a:gd name="T45" fmla="*/ 1 h 440"/>
                  <a:gd name="T46" fmla="*/ 1 w 846"/>
                  <a:gd name="T47" fmla="*/ 1 h 440"/>
                  <a:gd name="T48" fmla="*/ 1 w 846"/>
                  <a:gd name="T49" fmla="*/ 1 h 440"/>
                  <a:gd name="T50" fmla="*/ 1 w 846"/>
                  <a:gd name="T51" fmla="*/ 1 h 440"/>
                  <a:gd name="T52" fmla="*/ 1 w 846"/>
                  <a:gd name="T53" fmla="*/ 1 h 440"/>
                  <a:gd name="T54" fmla="*/ 1 w 846"/>
                  <a:gd name="T55" fmla="*/ 1 h 440"/>
                  <a:gd name="T56" fmla="*/ 1 w 846"/>
                  <a:gd name="T57" fmla="*/ 1 h 440"/>
                  <a:gd name="T58" fmla="*/ 1 w 846"/>
                  <a:gd name="T59" fmla="*/ 1 h 440"/>
                  <a:gd name="T60" fmla="*/ 1 w 846"/>
                  <a:gd name="T61" fmla="*/ 1 h 440"/>
                  <a:gd name="T62" fmla="*/ 1 w 846"/>
                  <a:gd name="T63" fmla="*/ 1 h 440"/>
                  <a:gd name="T64" fmla="*/ 1 w 846"/>
                  <a:gd name="T65" fmla="*/ 1 h 440"/>
                  <a:gd name="T66" fmla="*/ 1 w 846"/>
                  <a:gd name="T67" fmla="*/ 1 h 440"/>
                  <a:gd name="T68" fmla="*/ 1 w 846"/>
                  <a:gd name="T69" fmla="*/ 1 h 440"/>
                  <a:gd name="T70" fmla="*/ 1 w 846"/>
                  <a:gd name="T71" fmla="*/ 1 h 440"/>
                  <a:gd name="T72" fmla="*/ 1 w 846"/>
                  <a:gd name="T73" fmla="*/ 1 h 440"/>
                  <a:gd name="T74" fmla="*/ 1 w 846"/>
                  <a:gd name="T75" fmla="*/ 1 h 4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6"/>
                  <a:gd name="T115" fmla="*/ 0 h 440"/>
                  <a:gd name="T116" fmla="*/ 846 w 846"/>
                  <a:gd name="T117" fmla="*/ 440 h 4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6" h="440">
                    <a:moveTo>
                      <a:pt x="0" y="0"/>
                    </a:moveTo>
                    <a:lnTo>
                      <a:pt x="19" y="16"/>
                    </a:lnTo>
                    <a:lnTo>
                      <a:pt x="48" y="28"/>
                    </a:lnTo>
                    <a:lnTo>
                      <a:pt x="86" y="40"/>
                    </a:lnTo>
                    <a:lnTo>
                      <a:pt x="129" y="49"/>
                    </a:lnTo>
                    <a:lnTo>
                      <a:pt x="177" y="56"/>
                    </a:lnTo>
                    <a:lnTo>
                      <a:pt x="227" y="59"/>
                    </a:lnTo>
                    <a:lnTo>
                      <a:pt x="278" y="60"/>
                    </a:lnTo>
                    <a:lnTo>
                      <a:pt x="328" y="59"/>
                    </a:lnTo>
                    <a:lnTo>
                      <a:pt x="376" y="54"/>
                    </a:lnTo>
                    <a:lnTo>
                      <a:pt x="417" y="48"/>
                    </a:lnTo>
                    <a:lnTo>
                      <a:pt x="438" y="44"/>
                    </a:lnTo>
                    <a:lnTo>
                      <a:pt x="456" y="44"/>
                    </a:lnTo>
                    <a:lnTo>
                      <a:pt x="473" y="49"/>
                    </a:lnTo>
                    <a:lnTo>
                      <a:pt x="488" y="56"/>
                    </a:lnTo>
                    <a:lnTo>
                      <a:pt x="502" y="64"/>
                    </a:lnTo>
                    <a:lnTo>
                      <a:pt x="517" y="75"/>
                    </a:lnTo>
                    <a:lnTo>
                      <a:pt x="531" y="89"/>
                    </a:lnTo>
                    <a:lnTo>
                      <a:pt x="547" y="104"/>
                    </a:lnTo>
                    <a:lnTo>
                      <a:pt x="565" y="121"/>
                    </a:lnTo>
                    <a:lnTo>
                      <a:pt x="584" y="140"/>
                    </a:lnTo>
                    <a:lnTo>
                      <a:pt x="603" y="161"/>
                    </a:lnTo>
                    <a:lnTo>
                      <a:pt x="619" y="187"/>
                    </a:lnTo>
                    <a:lnTo>
                      <a:pt x="632" y="214"/>
                    </a:lnTo>
                    <a:lnTo>
                      <a:pt x="643" y="241"/>
                    </a:lnTo>
                    <a:lnTo>
                      <a:pt x="653" y="268"/>
                    </a:lnTo>
                    <a:lnTo>
                      <a:pt x="664" y="294"/>
                    </a:lnTo>
                    <a:lnTo>
                      <a:pt x="677" y="316"/>
                    </a:lnTo>
                    <a:lnTo>
                      <a:pt x="691" y="334"/>
                    </a:lnTo>
                    <a:lnTo>
                      <a:pt x="709" y="348"/>
                    </a:lnTo>
                    <a:lnTo>
                      <a:pt x="729" y="355"/>
                    </a:lnTo>
                    <a:lnTo>
                      <a:pt x="753" y="358"/>
                    </a:lnTo>
                    <a:lnTo>
                      <a:pt x="773" y="366"/>
                    </a:lnTo>
                    <a:lnTo>
                      <a:pt x="790" y="377"/>
                    </a:lnTo>
                    <a:lnTo>
                      <a:pt x="806" y="388"/>
                    </a:lnTo>
                    <a:lnTo>
                      <a:pt x="817" y="401"/>
                    </a:lnTo>
                    <a:lnTo>
                      <a:pt x="829" y="412"/>
                    </a:lnTo>
                    <a:lnTo>
                      <a:pt x="837" y="424"/>
                    </a:lnTo>
                    <a:lnTo>
                      <a:pt x="841" y="432"/>
                    </a:lnTo>
                    <a:lnTo>
                      <a:pt x="845" y="438"/>
                    </a:lnTo>
                    <a:lnTo>
                      <a:pt x="846" y="440"/>
                    </a:lnTo>
                    <a:lnTo>
                      <a:pt x="835" y="440"/>
                    </a:lnTo>
                    <a:lnTo>
                      <a:pt x="808" y="435"/>
                    </a:lnTo>
                    <a:lnTo>
                      <a:pt x="763" y="427"/>
                    </a:lnTo>
                    <a:lnTo>
                      <a:pt x="707" y="416"/>
                    </a:lnTo>
                    <a:lnTo>
                      <a:pt x="641" y="398"/>
                    </a:lnTo>
                    <a:lnTo>
                      <a:pt x="569" y="376"/>
                    </a:lnTo>
                    <a:lnTo>
                      <a:pt x="494" y="347"/>
                    </a:lnTo>
                    <a:lnTo>
                      <a:pt x="420" y="310"/>
                    </a:lnTo>
                    <a:lnTo>
                      <a:pt x="350" y="265"/>
                    </a:lnTo>
                    <a:lnTo>
                      <a:pt x="284" y="212"/>
                    </a:lnTo>
                    <a:lnTo>
                      <a:pt x="252" y="190"/>
                    </a:lnTo>
                    <a:lnTo>
                      <a:pt x="219" y="180"/>
                    </a:lnTo>
                    <a:lnTo>
                      <a:pt x="185" y="180"/>
                    </a:lnTo>
                    <a:lnTo>
                      <a:pt x="152" y="188"/>
                    </a:lnTo>
                    <a:lnTo>
                      <a:pt x="120" y="200"/>
                    </a:lnTo>
                    <a:lnTo>
                      <a:pt x="92" y="211"/>
                    </a:lnTo>
                    <a:lnTo>
                      <a:pt x="68" y="220"/>
                    </a:lnTo>
                    <a:lnTo>
                      <a:pt x="51" y="225"/>
                    </a:lnTo>
                    <a:lnTo>
                      <a:pt x="41" y="224"/>
                    </a:lnTo>
                    <a:lnTo>
                      <a:pt x="40" y="209"/>
                    </a:lnTo>
                    <a:lnTo>
                      <a:pt x="41" y="188"/>
                    </a:lnTo>
                    <a:lnTo>
                      <a:pt x="40" y="163"/>
                    </a:lnTo>
                    <a:lnTo>
                      <a:pt x="36" y="136"/>
                    </a:lnTo>
                    <a:lnTo>
                      <a:pt x="30" y="107"/>
                    </a:lnTo>
                    <a:lnTo>
                      <a:pt x="24" y="80"/>
                    </a:lnTo>
                    <a:lnTo>
                      <a:pt x="17" y="54"/>
                    </a:lnTo>
                    <a:lnTo>
                      <a:pt x="11" y="32"/>
                    </a:lnTo>
                    <a:lnTo>
                      <a:pt x="4" y="14"/>
                    </a:lnTo>
                    <a:lnTo>
                      <a:pt x="1" y="3"/>
                    </a:lnTo>
                    <a:lnTo>
                      <a:pt x="0" y="0"/>
                    </a:lnTo>
                    <a:close/>
                  </a:path>
                </a:pathLst>
              </a:custGeom>
              <a:solidFill>
                <a:srgbClr val="2698C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10" name="Freeform 182"/>
              <p:cNvSpPr>
                <a:spLocks/>
              </p:cNvSpPr>
              <p:nvPr/>
            </p:nvSpPr>
            <p:spPr bwMode="auto">
              <a:xfrm>
                <a:off x="2035" y="2282"/>
                <a:ext cx="388" cy="145"/>
              </a:xfrm>
              <a:custGeom>
                <a:avLst/>
                <a:gdLst>
                  <a:gd name="T0" fmla="*/ 1 w 776"/>
                  <a:gd name="T1" fmla="*/ 0 h 291"/>
                  <a:gd name="T2" fmla="*/ 1 w 776"/>
                  <a:gd name="T3" fmla="*/ 0 h 291"/>
                  <a:gd name="T4" fmla="*/ 0 w 776"/>
                  <a:gd name="T5" fmla="*/ 0 h 291"/>
                  <a:gd name="T6" fmla="*/ 1 w 776"/>
                  <a:gd name="T7" fmla="*/ 0 h 291"/>
                  <a:gd name="T8" fmla="*/ 1 w 776"/>
                  <a:gd name="T9" fmla="*/ 0 h 291"/>
                  <a:gd name="T10" fmla="*/ 1 w 776"/>
                  <a:gd name="T11" fmla="*/ 0 h 291"/>
                  <a:gd name="T12" fmla="*/ 1 w 776"/>
                  <a:gd name="T13" fmla="*/ 0 h 291"/>
                  <a:gd name="T14" fmla="*/ 1 w 776"/>
                  <a:gd name="T15" fmla="*/ 0 h 291"/>
                  <a:gd name="T16" fmla="*/ 1 w 776"/>
                  <a:gd name="T17" fmla="*/ 0 h 291"/>
                  <a:gd name="T18" fmla="*/ 1 w 776"/>
                  <a:gd name="T19" fmla="*/ 0 h 291"/>
                  <a:gd name="T20" fmla="*/ 1 w 776"/>
                  <a:gd name="T21" fmla="*/ 0 h 291"/>
                  <a:gd name="T22" fmla="*/ 1 w 776"/>
                  <a:gd name="T23" fmla="*/ 0 h 291"/>
                  <a:gd name="T24" fmla="*/ 1 w 776"/>
                  <a:gd name="T25" fmla="*/ 0 h 291"/>
                  <a:gd name="T26" fmla="*/ 1 w 776"/>
                  <a:gd name="T27" fmla="*/ 0 h 291"/>
                  <a:gd name="T28" fmla="*/ 1 w 776"/>
                  <a:gd name="T29" fmla="*/ 0 h 291"/>
                  <a:gd name="T30" fmla="*/ 1 w 776"/>
                  <a:gd name="T31" fmla="*/ 0 h 291"/>
                  <a:gd name="T32" fmla="*/ 1 w 776"/>
                  <a:gd name="T33" fmla="*/ 0 h 291"/>
                  <a:gd name="T34" fmla="*/ 1 w 776"/>
                  <a:gd name="T35" fmla="*/ 0 h 291"/>
                  <a:gd name="T36" fmla="*/ 1 w 776"/>
                  <a:gd name="T37" fmla="*/ 0 h 291"/>
                  <a:gd name="T38" fmla="*/ 1 w 776"/>
                  <a:gd name="T39" fmla="*/ 0 h 291"/>
                  <a:gd name="T40" fmla="*/ 1 w 776"/>
                  <a:gd name="T41" fmla="*/ 0 h 291"/>
                  <a:gd name="T42" fmla="*/ 1 w 776"/>
                  <a:gd name="T43" fmla="*/ 0 h 291"/>
                  <a:gd name="T44" fmla="*/ 1 w 776"/>
                  <a:gd name="T45" fmla="*/ 0 h 291"/>
                  <a:gd name="T46" fmla="*/ 1 w 776"/>
                  <a:gd name="T47" fmla="*/ 0 h 291"/>
                  <a:gd name="T48" fmla="*/ 1 w 776"/>
                  <a:gd name="T49" fmla="*/ 0 h 291"/>
                  <a:gd name="T50" fmla="*/ 1 w 776"/>
                  <a:gd name="T51" fmla="*/ 0 h 291"/>
                  <a:gd name="T52" fmla="*/ 1 w 776"/>
                  <a:gd name="T53" fmla="*/ 0 h 291"/>
                  <a:gd name="T54" fmla="*/ 1 w 776"/>
                  <a:gd name="T55" fmla="*/ 0 h 291"/>
                  <a:gd name="T56" fmla="*/ 1 w 776"/>
                  <a:gd name="T57" fmla="*/ 0 h 291"/>
                  <a:gd name="T58" fmla="*/ 1 w 776"/>
                  <a:gd name="T59" fmla="*/ 0 h 291"/>
                  <a:gd name="T60" fmla="*/ 1 w 776"/>
                  <a:gd name="T61" fmla="*/ 0 h 291"/>
                  <a:gd name="T62" fmla="*/ 1 w 776"/>
                  <a:gd name="T63" fmla="*/ 0 h 291"/>
                  <a:gd name="T64" fmla="*/ 1 w 776"/>
                  <a:gd name="T65" fmla="*/ 0 h 291"/>
                  <a:gd name="T66" fmla="*/ 1 w 776"/>
                  <a:gd name="T67" fmla="*/ 0 h 291"/>
                  <a:gd name="T68" fmla="*/ 1 w 776"/>
                  <a:gd name="T69" fmla="*/ 0 h 291"/>
                  <a:gd name="T70" fmla="*/ 1 w 776"/>
                  <a:gd name="T71" fmla="*/ 0 h 291"/>
                  <a:gd name="T72" fmla="*/ 1 w 776"/>
                  <a:gd name="T73" fmla="*/ 0 h 291"/>
                  <a:gd name="T74" fmla="*/ 1 w 776"/>
                  <a:gd name="T75" fmla="*/ 0 h 291"/>
                  <a:gd name="T76" fmla="*/ 1 w 776"/>
                  <a:gd name="T77" fmla="*/ 0 h 291"/>
                  <a:gd name="T78" fmla="*/ 1 w 776"/>
                  <a:gd name="T79" fmla="*/ 0 h 291"/>
                  <a:gd name="T80" fmla="*/ 1 w 776"/>
                  <a:gd name="T81" fmla="*/ 0 h 291"/>
                  <a:gd name="T82" fmla="*/ 1 w 776"/>
                  <a:gd name="T83" fmla="*/ 0 h 291"/>
                  <a:gd name="T84" fmla="*/ 1 w 776"/>
                  <a:gd name="T85" fmla="*/ 0 h 291"/>
                  <a:gd name="T86" fmla="*/ 1 w 776"/>
                  <a:gd name="T87" fmla="*/ 0 h 2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6"/>
                  <a:gd name="T133" fmla="*/ 0 h 291"/>
                  <a:gd name="T134" fmla="*/ 776 w 776"/>
                  <a:gd name="T135" fmla="*/ 291 h 2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6" h="291">
                    <a:moveTo>
                      <a:pt x="40" y="10"/>
                    </a:moveTo>
                    <a:lnTo>
                      <a:pt x="11" y="8"/>
                    </a:lnTo>
                    <a:lnTo>
                      <a:pt x="0" y="18"/>
                    </a:lnTo>
                    <a:lnTo>
                      <a:pt x="1" y="39"/>
                    </a:lnTo>
                    <a:lnTo>
                      <a:pt x="14" y="67"/>
                    </a:lnTo>
                    <a:lnTo>
                      <a:pt x="36" y="99"/>
                    </a:lnTo>
                    <a:lnTo>
                      <a:pt x="65" y="133"/>
                    </a:lnTo>
                    <a:lnTo>
                      <a:pt x="96" y="165"/>
                    </a:lnTo>
                    <a:lnTo>
                      <a:pt x="129" y="192"/>
                    </a:lnTo>
                    <a:lnTo>
                      <a:pt x="160" y="213"/>
                    </a:lnTo>
                    <a:lnTo>
                      <a:pt x="185" y="224"/>
                    </a:lnTo>
                    <a:lnTo>
                      <a:pt x="216" y="231"/>
                    </a:lnTo>
                    <a:lnTo>
                      <a:pt x="264" y="240"/>
                    </a:lnTo>
                    <a:lnTo>
                      <a:pt x="323" y="251"/>
                    </a:lnTo>
                    <a:lnTo>
                      <a:pt x="388" y="263"/>
                    </a:lnTo>
                    <a:lnTo>
                      <a:pt x="460" y="274"/>
                    </a:lnTo>
                    <a:lnTo>
                      <a:pt x="533" y="283"/>
                    </a:lnTo>
                    <a:lnTo>
                      <a:pt x="600" y="290"/>
                    </a:lnTo>
                    <a:lnTo>
                      <a:pt x="662" y="291"/>
                    </a:lnTo>
                    <a:lnTo>
                      <a:pt x="712" y="288"/>
                    </a:lnTo>
                    <a:lnTo>
                      <a:pt x="747" y="279"/>
                    </a:lnTo>
                    <a:lnTo>
                      <a:pt x="768" y="263"/>
                    </a:lnTo>
                    <a:lnTo>
                      <a:pt x="776" y="242"/>
                    </a:lnTo>
                    <a:lnTo>
                      <a:pt x="773" y="215"/>
                    </a:lnTo>
                    <a:lnTo>
                      <a:pt x="761" y="187"/>
                    </a:lnTo>
                    <a:lnTo>
                      <a:pt x="745" y="157"/>
                    </a:lnTo>
                    <a:lnTo>
                      <a:pt x="725" y="125"/>
                    </a:lnTo>
                    <a:lnTo>
                      <a:pt x="704" y="95"/>
                    </a:lnTo>
                    <a:lnTo>
                      <a:pt x="683" y="64"/>
                    </a:lnTo>
                    <a:lnTo>
                      <a:pt x="665" y="39"/>
                    </a:lnTo>
                    <a:lnTo>
                      <a:pt x="653" y="15"/>
                    </a:lnTo>
                    <a:lnTo>
                      <a:pt x="641" y="2"/>
                    </a:lnTo>
                    <a:lnTo>
                      <a:pt x="625" y="0"/>
                    </a:lnTo>
                    <a:lnTo>
                      <a:pt x="601" y="8"/>
                    </a:lnTo>
                    <a:lnTo>
                      <a:pt x="566" y="21"/>
                    </a:lnTo>
                    <a:lnTo>
                      <a:pt x="520" y="35"/>
                    </a:lnTo>
                    <a:lnTo>
                      <a:pt x="460" y="48"/>
                    </a:lnTo>
                    <a:lnTo>
                      <a:pt x="384" y="55"/>
                    </a:lnTo>
                    <a:lnTo>
                      <a:pt x="291" y="53"/>
                    </a:lnTo>
                    <a:lnTo>
                      <a:pt x="176" y="40"/>
                    </a:lnTo>
                    <a:lnTo>
                      <a:pt x="40" y="10"/>
                    </a:lnTo>
                    <a:close/>
                  </a:path>
                </a:pathLst>
              </a:custGeom>
              <a:solidFill>
                <a:srgbClr val="2698C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11" name="Freeform 183"/>
              <p:cNvSpPr>
                <a:spLocks/>
              </p:cNvSpPr>
              <p:nvPr/>
            </p:nvSpPr>
            <p:spPr bwMode="auto">
              <a:xfrm>
                <a:off x="1620" y="2326"/>
                <a:ext cx="2121" cy="341"/>
              </a:xfrm>
              <a:custGeom>
                <a:avLst/>
                <a:gdLst>
                  <a:gd name="T0" fmla="*/ 0 w 4243"/>
                  <a:gd name="T1" fmla="*/ 1 h 681"/>
                  <a:gd name="T2" fmla="*/ 0 w 4243"/>
                  <a:gd name="T3" fmla="*/ 1 h 681"/>
                  <a:gd name="T4" fmla="*/ 0 w 4243"/>
                  <a:gd name="T5" fmla="*/ 1 h 681"/>
                  <a:gd name="T6" fmla="*/ 0 w 4243"/>
                  <a:gd name="T7" fmla="*/ 1 h 681"/>
                  <a:gd name="T8" fmla="*/ 0 w 4243"/>
                  <a:gd name="T9" fmla="*/ 1 h 681"/>
                  <a:gd name="T10" fmla="*/ 0 w 4243"/>
                  <a:gd name="T11" fmla="*/ 1 h 681"/>
                  <a:gd name="T12" fmla="*/ 0 w 4243"/>
                  <a:gd name="T13" fmla="*/ 1 h 681"/>
                  <a:gd name="T14" fmla="*/ 0 w 4243"/>
                  <a:gd name="T15" fmla="*/ 1 h 681"/>
                  <a:gd name="T16" fmla="*/ 0 w 4243"/>
                  <a:gd name="T17" fmla="*/ 1 h 681"/>
                  <a:gd name="T18" fmla="*/ 0 w 4243"/>
                  <a:gd name="T19" fmla="*/ 1 h 681"/>
                  <a:gd name="T20" fmla="*/ 0 w 4243"/>
                  <a:gd name="T21" fmla="*/ 1 h 681"/>
                  <a:gd name="T22" fmla="*/ 0 w 4243"/>
                  <a:gd name="T23" fmla="*/ 1 h 681"/>
                  <a:gd name="T24" fmla="*/ 0 w 4243"/>
                  <a:gd name="T25" fmla="*/ 1 h 681"/>
                  <a:gd name="T26" fmla="*/ 0 w 4243"/>
                  <a:gd name="T27" fmla="*/ 1 h 681"/>
                  <a:gd name="T28" fmla="*/ 0 w 4243"/>
                  <a:gd name="T29" fmla="*/ 1 h 681"/>
                  <a:gd name="T30" fmla="*/ 0 w 4243"/>
                  <a:gd name="T31" fmla="*/ 1 h 681"/>
                  <a:gd name="T32" fmla="*/ 0 w 4243"/>
                  <a:gd name="T33" fmla="*/ 1 h 681"/>
                  <a:gd name="T34" fmla="*/ 0 w 4243"/>
                  <a:gd name="T35" fmla="*/ 1 h 681"/>
                  <a:gd name="T36" fmla="*/ 0 w 4243"/>
                  <a:gd name="T37" fmla="*/ 1 h 681"/>
                  <a:gd name="T38" fmla="*/ 0 w 4243"/>
                  <a:gd name="T39" fmla="*/ 1 h 681"/>
                  <a:gd name="T40" fmla="*/ 0 w 4243"/>
                  <a:gd name="T41" fmla="*/ 1 h 681"/>
                  <a:gd name="T42" fmla="*/ 0 w 4243"/>
                  <a:gd name="T43" fmla="*/ 1 h 681"/>
                  <a:gd name="T44" fmla="*/ 0 w 4243"/>
                  <a:gd name="T45" fmla="*/ 1 h 681"/>
                  <a:gd name="T46" fmla="*/ 0 w 4243"/>
                  <a:gd name="T47" fmla="*/ 1 h 681"/>
                  <a:gd name="T48" fmla="*/ 0 w 4243"/>
                  <a:gd name="T49" fmla="*/ 1 h 681"/>
                  <a:gd name="T50" fmla="*/ 0 w 4243"/>
                  <a:gd name="T51" fmla="*/ 1 h 681"/>
                  <a:gd name="T52" fmla="*/ 0 w 4243"/>
                  <a:gd name="T53" fmla="*/ 1 h 681"/>
                  <a:gd name="T54" fmla="*/ 0 w 4243"/>
                  <a:gd name="T55" fmla="*/ 0 h 681"/>
                  <a:gd name="T56" fmla="*/ 0 w 4243"/>
                  <a:gd name="T57" fmla="*/ 1 h 681"/>
                  <a:gd name="T58" fmla="*/ 0 w 4243"/>
                  <a:gd name="T59" fmla="*/ 1 h 681"/>
                  <a:gd name="T60" fmla="*/ 0 w 4243"/>
                  <a:gd name="T61" fmla="*/ 1 h 681"/>
                  <a:gd name="T62" fmla="*/ 0 w 4243"/>
                  <a:gd name="T63" fmla="*/ 1 h 681"/>
                  <a:gd name="T64" fmla="*/ 0 w 4243"/>
                  <a:gd name="T65" fmla="*/ 1 h 681"/>
                  <a:gd name="T66" fmla="*/ 0 w 4243"/>
                  <a:gd name="T67" fmla="*/ 1 h 681"/>
                  <a:gd name="T68" fmla="*/ 0 w 4243"/>
                  <a:gd name="T69" fmla="*/ 1 h 681"/>
                  <a:gd name="T70" fmla="*/ 0 w 4243"/>
                  <a:gd name="T71" fmla="*/ 1 h 681"/>
                  <a:gd name="T72" fmla="*/ 0 w 4243"/>
                  <a:gd name="T73" fmla="*/ 1 h 681"/>
                  <a:gd name="T74" fmla="*/ 0 w 4243"/>
                  <a:gd name="T75" fmla="*/ 1 h 681"/>
                  <a:gd name="T76" fmla="*/ 0 w 4243"/>
                  <a:gd name="T77" fmla="*/ 1 h 681"/>
                  <a:gd name="T78" fmla="*/ 0 w 4243"/>
                  <a:gd name="T79" fmla="*/ 1 h 681"/>
                  <a:gd name="T80" fmla="*/ 0 w 4243"/>
                  <a:gd name="T81" fmla="*/ 1 h 681"/>
                  <a:gd name="T82" fmla="*/ 0 w 4243"/>
                  <a:gd name="T83" fmla="*/ 1 h 681"/>
                  <a:gd name="T84" fmla="*/ 0 w 4243"/>
                  <a:gd name="T85" fmla="*/ 1 h 681"/>
                  <a:gd name="T86" fmla="*/ 0 w 4243"/>
                  <a:gd name="T87" fmla="*/ 1 h 681"/>
                  <a:gd name="T88" fmla="*/ 0 w 4243"/>
                  <a:gd name="T89" fmla="*/ 1 h 681"/>
                  <a:gd name="T90" fmla="*/ 0 w 4243"/>
                  <a:gd name="T91" fmla="*/ 1 h 681"/>
                  <a:gd name="T92" fmla="*/ 0 w 4243"/>
                  <a:gd name="T93" fmla="*/ 1 h 681"/>
                  <a:gd name="T94" fmla="*/ 0 w 4243"/>
                  <a:gd name="T95" fmla="*/ 1 h 681"/>
                  <a:gd name="T96" fmla="*/ 0 w 4243"/>
                  <a:gd name="T97" fmla="*/ 1 h 681"/>
                  <a:gd name="T98" fmla="*/ 0 w 4243"/>
                  <a:gd name="T99" fmla="*/ 1 h 681"/>
                  <a:gd name="T100" fmla="*/ 0 w 4243"/>
                  <a:gd name="T101" fmla="*/ 1 h 681"/>
                  <a:gd name="T102" fmla="*/ 0 w 4243"/>
                  <a:gd name="T103" fmla="*/ 1 h 681"/>
                  <a:gd name="T104" fmla="*/ 0 w 4243"/>
                  <a:gd name="T105" fmla="*/ 1 h 681"/>
                  <a:gd name="T106" fmla="*/ 0 w 4243"/>
                  <a:gd name="T107" fmla="*/ 1 h 681"/>
                  <a:gd name="T108" fmla="*/ 0 w 4243"/>
                  <a:gd name="T109" fmla="*/ 1 h 681"/>
                  <a:gd name="T110" fmla="*/ 0 w 4243"/>
                  <a:gd name="T111" fmla="*/ 1 h 681"/>
                  <a:gd name="T112" fmla="*/ 0 w 4243"/>
                  <a:gd name="T113" fmla="*/ 1 h 681"/>
                  <a:gd name="T114" fmla="*/ 0 w 4243"/>
                  <a:gd name="T115" fmla="*/ 1 h 681"/>
                  <a:gd name="T116" fmla="*/ 1 w 4243"/>
                  <a:gd name="T117" fmla="*/ 1 h 6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3"/>
                  <a:gd name="T178" fmla="*/ 0 h 681"/>
                  <a:gd name="T179" fmla="*/ 4243 w 4243"/>
                  <a:gd name="T180" fmla="*/ 681 h 6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3" h="681">
                    <a:moveTo>
                      <a:pt x="4243" y="619"/>
                    </a:moveTo>
                    <a:lnTo>
                      <a:pt x="507" y="102"/>
                    </a:lnTo>
                    <a:lnTo>
                      <a:pt x="504" y="101"/>
                    </a:lnTo>
                    <a:lnTo>
                      <a:pt x="501" y="99"/>
                    </a:lnTo>
                    <a:lnTo>
                      <a:pt x="496" y="97"/>
                    </a:lnTo>
                    <a:lnTo>
                      <a:pt x="490" y="97"/>
                    </a:lnTo>
                    <a:lnTo>
                      <a:pt x="482" y="96"/>
                    </a:lnTo>
                    <a:lnTo>
                      <a:pt x="475" y="96"/>
                    </a:lnTo>
                    <a:lnTo>
                      <a:pt x="466" y="96"/>
                    </a:lnTo>
                    <a:lnTo>
                      <a:pt x="458" y="96"/>
                    </a:lnTo>
                    <a:lnTo>
                      <a:pt x="448" y="99"/>
                    </a:lnTo>
                    <a:lnTo>
                      <a:pt x="440" y="102"/>
                    </a:lnTo>
                    <a:lnTo>
                      <a:pt x="432" y="109"/>
                    </a:lnTo>
                    <a:lnTo>
                      <a:pt x="424" y="113"/>
                    </a:lnTo>
                    <a:lnTo>
                      <a:pt x="418" y="121"/>
                    </a:lnTo>
                    <a:lnTo>
                      <a:pt x="411" y="128"/>
                    </a:lnTo>
                    <a:lnTo>
                      <a:pt x="406" y="134"/>
                    </a:lnTo>
                    <a:lnTo>
                      <a:pt x="403" y="141"/>
                    </a:lnTo>
                    <a:lnTo>
                      <a:pt x="400" y="145"/>
                    </a:lnTo>
                    <a:lnTo>
                      <a:pt x="398" y="149"/>
                    </a:lnTo>
                    <a:lnTo>
                      <a:pt x="397" y="149"/>
                    </a:lnTo>
                    <a:lnTo>
                      <a:pt x="254" y="267"/>
                    </a:lnTo>
                    <a:lnTo>
                      <a:pt x="253" y="267"/>
                    </a:lnTo>
                    <a:lnTo>
                      <a:pt x="251" y="270"/>
                    </a:lnTo>
                    <a:lnTo>
                      <a:pt x="246" y="273"/>
                    </a:lnTo>
                    <a:lnTo>
                      <a:pt x="242" y="277"/>
                    </a:lnTo>
                    <a:lnTo>
                      <a:pt x="235" y="281"/>
                    </a:lnTo>
                    <a:lnTo>
                      <a:pt x="229" y="285"/>
                    </a:lnTo>
                    <a:lnTo>
                      <a:pt x="221" y="289"/>
                    </a:lnTo>
                    <a:lnTo>
                      <a:pt x="213" y="291"/>
                    </a:lnTo>
                    <a:lnTo>
                      <a:pt x="203" y="293"/>
                    </a:lnTo>
                    <a:lnTo>
                      <a:pt x="195" y="293"/>
                    </a:lnTo>
                    <a:lnTo>
                      <a:pt x="186" y="289"/>
                    </a:lnTo>
                    <a:lnTo>
                      <a:pt x="179" y="285"/>
                    </a:lnTo>
                    <a:lnTo>
                      <a:pt x="171" y="278"/>
                    </a:lnTo>
                    <a:lnTo>
                      <a:pt x="166" y="270"/>
                    </a:lnTo>
                    <a:lnTo>
                      <a:pt x="160" y="262"/>
                    </a:lnTo>
                    <a:lnTo>
                      <a:pt x="157" y="254"/>
                    </a:lnTo>
                    <a:lnTo>
                      <a:pt x="154" y="248"/>
                    </a:lnTo>
                    <a:lnTo>
                      <a:pt x="150" y="241"/>
                    </a:lnTo>
                    <a:lnTo>
                      <a:pt x="149" y="238"/>
                    </a:lnTo>
                    <a:lnTo>
                      <a:pt x="149" y="237"/>
                    </a:lnTo>
                    <a:lnTo>
                      <a:pt x="40" y="13"/>
                    </a:lnTo>
                    <a:lnTo>
                      <a:pt x="40" y="11"/>
                    </a:lnTo>
                    <a:lnTo>
                      <a:pt x="38" y="9"/>
                    </a:lnTo>
                    <a:lnTo>
                      <a:pt x="38" y="6"/>
                    </a:lnTo>
                    <a:lnTo>
                      <a:pt x="37" y="3"/>
                    </a:lnTo>
                    <a:lnTo>
                      <a:pt x="35" y="1"/>
                    </a:lnTo>
                    <a:lnTo>
                      <a:pt x="32" y="0"/>
                    </a:lnTo>
                    <a:lnTo>
                      <a:pt x="27" y="0"/>
                    </a:lnTo>
                    <a:lnTo>
                      <a:pt x="24" y="1"/>
                    </a:lnTo>
                    <a:lnTo>
                      <a:pt x="18" y="6"/>
                    </a:lnTo>
                    <a:lnTo>
                      <a:pt x="11" y="13"/>
                    </a:lnTo>
                    <a:lnTo>
                      <a:pt x="5" y="22"/>
                    </a:lnTo>
                    <a:lnTo>
                      <a:pt x="2" y="30"/>
                    </a:lnTo>
                    <a:lnTo>
                      <a:pt x="0" y="38"/>
                    </a:lnTo>
                    <a:lnTo>
                      <a:pt x="0" y="46"/>
                    </a:lnTo>
                    <a:lnTo>
                      <a:pt x="2" y="54"/>
                    </a:lnTo>
                    <a:lnTo>
                      <a:pt x="3" y="61"/>
                    </a:lnTo>
                    <a:lnTo>
                      <a:pt x="5" y="65"/>
                    </a:lnTo>
                    <a:lnTo>
                      <a:pt x="8" y="69"/>
                    </a:lnTo>
                    <a:lnTo>
                      <a:pt x="10" y="72"/>
                    </a:lnTo>
                    <a:lnTo>
                      <a:pt x="131" y="333"/>
                    </a:lnTo>
                    <a:lnTo>
                      <a:pt x="133" y="334"/>
                    </a:lnTo>
                    <a:lnTo>
                      <a:pt x="134" y="336"/>
                    </a:lnTo>
                    <a:lnTo>
                      <a:pt x="138" y="339"/>
                    </a:lnTo>
                    <a:lnTo>
                      <a:pt x="142" y="344"/>
                    </a:lnTo>
                    <a:lnTo>
                      <a:pt x="149" y="347"/>
                    </a:lnTo>
                    <a:lnTo>
                      <a:pt x="157" y="352"/>
                    </a:lnTo>
                    <a:lnTo>
                      <a:pt x="166" y="357"/>
                    </a:lnTo>
                    <a:lnTo>
                      <a:pt x="176" y="360"/>
                    </a:lnTo>
                    <a:lnTo>
                      <a:pt x="187" y="363"/>
                    </a:lnTo>
                    <a:lnTo>
                      <a:pt x="198" y="365"/>
                    </a:lnTo>
                    <a:lnTo>
                      <a:pt x="208" y="365"/>
                    </a:lnTo>
                    <a:lnTo>
                      <a:pt x="218" y="363"/>
                    </a:lnTo>
                    <a:lnTo>
                      <a:pt x="229" y="358"/>
                    </a:lnTo>
                    <a:lnTo>
                      <a:pt x="240" y="353"/>
                    </a:lnTo>
                    <a:lnTo>
                      <a:pt x="250" y="347"/>
                    </a:lnTo>
                    <a:lnTo>
                      <a:pt x="259" y="341"/>
                    </a:lnTo>
                    <a:lnTo>
                      <a:pt x="267" y="336"/>
                    </a:lnTo>
                    <a:lnTo>
                      <a:pt x="274" y="331"/>
                    </a:lnTo>
                    <a:lnTo>
                      <a:pt x="278" y="328"/>
                    </a:lnTo>
                    <a:lnTo>
                      <a:pt x="280" y="326"/>
                    </a:lnTo>
                    <a:lnTo>
                      <a:pt x="408" y="211"/>
                    </a:lnTo>
                    <a:lnTo>
                      <a:pt x="410" y="208"/>
                    </a:lnTo>
                    <a:lnTo>
                      <a:pt x="413" y="206"/>
                    </a:lnTo>
                    <a:lnTo>
                      <a:pt x="416" y="201"/>
                    </a:lnTo>
                    <a:lnTo>
                      <a:pt x="421" y="197"/>
                    </a:lnTo>
                    <a:lnTo>
                      <a:pt x="427" y="192"/>
                    </a:lnTo>
                    <a:lnTo>
                      <a:pt x="435" y="187"/>
                    </a:lnTo>
                    <a:lnTo>
                      <a:pt x="445" y="181"/>
                    </a:lnTo>
                    <a:lnTo>
                      <a:pt x="456" y="174"/>
                    </a:lnTo>
                    <a:lnTo>
                      <a:pt x="469" y="169"/>
                    </a:lnTo>
                    <a:lnTo>
                      <a:pt x="478" y="165"/>
                    </a:lnTo>
                    <a:lnTo>
                      <a:pt x="488" y="161"/>
                    </a:lnTo>
                    <a:lnTo>
                      <a:pt x="494" y="160"/>
                    </a:lnTo>
                    <a:lnTo>
                      <a:pt x="501" y="160"/>
                    </a:lnTo>
                    <a:lnTo>
                      <a:pt x="506" y="160"/>
                    </a:lnTo>
                    <a:lnTo>
                      <a:pt x="509" y="161"/>
                    </a:lnTo>
                    <a:lnTo>
                      <a:pt x="510" y="163"/>
                    </a:lnTo>
                    <a:lnTo>
                      <a:pt x="512" y="165"/>
                    </a:lnTo>
                    <a:lnTo>
                      <a:pt x="512" y="166"/>
                    </a:lnTo>
                    <a:lnTo>
                      <a:pt x="4238" y="681"/>
                    </a:lnTo>
                    <a:lnTo>
                      <a:pt x="4243" y="619"/>
                    </a:lnTo>
                    <a:close/>
                  </a:path>
                </a:pathLst>
              </a:custGeom>
              <a:solidFill>
                <a:srgbClr val="D8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12" name="Freeform 184"/>
              <p:cNvSpPr>
                <a:spLocks/>
              </p:cNvSpPr>
              <p:nvPr/>
            </p:nvSpPr>
            <p:spPr bwMode="auto">
              <a:xfrm>
                <a:off x="1620" y="2326"/>
                <a:ext cx="2121" cy="341"/>
              </a:xfrm>
              <a:custGeom>
                <a:avLst/>
                <a:gdLst>
                  <a:gd name="T0" fmla="*/ 0 w 4243"/>
                  <a:gd name="T1" fmla="*/ 1 h 681"/>
                  <a:gd name="T2" fmla="*/ 0 w 4243"/>
                  <a:gd name="T3" fmla="*/ 1 h 681"/>
                  <a:gd name="T4" fmla="*/ 0 w 4243"/>
                  <a:gd name="T5" fmla="*/ 1 h 681"/>
                  <a:gd name="T6" fmla="*/ 0 w 4243"/>
                  <a:gd name="T7" fmla="*/ 1 h 681"/>
                  <a:gd name="T8" fmla="*/ 0 w 4243"/>
                  <a:gd name="T9" fmla="*/ 1 h 681"/>
                  <a:gd name="T10" fmla="*/ 0 w 4243"/>
                  <a:gd name="T11" fmla="*/ 1 h 681"/>
                  <a:gd name="T12" fmla="*/ 0 w 4243"/>
                  <a:gd name="T13" fmla="*/ 1 h 681"/>
                  <a:gd name="T14" fmla="*/ 0 w 4243"/>
                  <a:gd name="T15" fmla="*/ 1 h 681"/>
                  <a:gd name="T16" fmla="*/ 0 w 4243"/>
                  <a:gd name="T17" fmla="*/ 1 h 681"/>
                  <a:gd name="T18" fmla="*/ 0 w 4243"/>
                  <a:gd name="T19" fmla="*/ 1 h 681"/>
                  <a:gd name="T20" fmla="*/ 0 w 4243"/>
                  <a:gd name="T21" fmla="*/ 1 h 681"/>
                  <a:gd name="T22" fmla="*/ 0 w 4243"/>
                  <a:gd name="T23" fmla="*/ 1 h 681"/>
                  <a:gd name="T24" fmla="*/ 0 w 4243"/>
                  <a:gd name="T25" fmla="*/ 1 h 681"/>
                  <a:gd name="T26" fmla="*/ 0 w 4243"/>
                  <a:gd name="T27" fmla="*/ 1 h 681"/>
                  <a:gd name="T28" fmla="*/ 0 w 4243"/>
                  <a:gd name="T29" fmla="*/ 1 h 681"/>
                  <a:gd name="T30" fmla="*/ 0 w 4243"/>
                  <a:gd name="T31" fmla="*/ 1 h 681"/>
                  <a:gd name="T32" fmla="*/ 0 w 4243"/>
                  <a:gd name="T33" fmla="*/ 1 h 681"/>
                  <a:gd name="T34" fmla="*/ 0 w 4243"/>
                  <a:gd name="T35" fmla="*/ 1 h 681"/>
                  <a:gd name="T36" fmla="*/ 0 w 4243"/>
                  <a:gd name="T37" fmla="*/ 1 h 681"/>
                  <a:gd name="T38" fmla="*/ 0 w 4243"/>
                  <a:gd name="T39" fmla="*/ 1 h 681"/>
                  <a:gd name="T40" fmla="*/ 0 w 4243"/>
                  <a:gd name="T41" fmla="*/ 1 h 681"/>
                  <a:gd name="T42" fmla="*/ 0 w 4243"/>
                  <a:gd name="T43" fmla="*/ 1 h 681"/>
                  <a:gd name="T44" fmla="*/ 0 w 4243"/>
                  <a:gd name="T45" fmla="*/ 1 h 681"/>
                  <a:gd name="T46" fmla="*/ 0 w 4243"/>
                  <a:gd name="T47" fmla="*/ 1 h 681"/>
                  <a:gd name="T48" fmla="*/ 0 w 4243"/>
                  <a:gd name="T49" fmla="*/ 1 h 681"/>
                  <a:gd name="T50" fmla="*/ 0 w 4243"/>
                  <a:gd name="T51" fmla="*/ 1 h 681"/>
                  <a:gd name="T52" fmla="*/ 0 w 4243"/>
                  <a:gd name="T53" fmla="*/ 1 h 681"/>
                  <a:gd name="T54" fmla="*/ 0 w 4243"/>
                  <a:gd name="T55" fmla="*/ 0 h 681"/>
                  <a:gd name="T56" fmla="*/ 0 w 4243"/>
                  <a:gd name="T57" fmla="*/ 1 h 681"/>
                  <a:gd name="T58" fmla="*/ 0 w 4243"/>
                  <a:gd name="T59" fmla="*/ 1 h 681"/>
                  <a:gd name="T60" fmla="*/ 0 w 4243"/>
                  <a:gd name="T61" fmla="*/ 1 h 681"/>
                  <a:gd name="T62" fmla="*/ 0 w 4243"/>
                  <a:gd name="T63" fmla="*/ 1 h 681"/>
                  <a:gd name="T64" fmla="*/ 0 w 4243"/>
                  <a:gd name="T65" fmla="*/ 1 h 681"/>
                  <a:gd name="T66" fmla="*/ 0 w 4243"/>
                  <a:gd name="T67" fmla="*/ 1 h 681"/>
                  <a:gd name="T68" fmla="*/ 0 w 4243"/>
                  <a:gd name="T69" fmla="*/ 1 h 681"/>
                  <a:gd name="T70" fmla="*/ 0 w 4243"/>
                  <a:gd name="T71" fmla="*/ 1 h 681"/>
                  <a:gd name="T72" fmla="*/ 0 w 4243"/>
                  <a:gd name="T73" fmla="*/ 1 h 681"/>
                  <a:gd name="T74" fmla="*/ 0 w 4243"/>
                  <a:gd name="T75" fmla="*/ 1 h 681"/>
                  <a:gd name="T76" fmla="*/ 0 w 4243"/>
                  <a:gd name="T77" fmla="*/ 1 h 681"/>
                  <a:gd name="T78" fmla="*/ 0 w 4243"/>
                  <a:gd name="T79" fmla="*/ 1 h 681"/>
                  <a:gd name="T80" fmla="*/ 0 w 4243"/>
                  <a:gd name="T81" fmla="*/ 1 h 681"/>
                  <a:gd name="T82" fmla="*/ 0 w 4243"/>
                  <a:gd name="T83" fmla="*/ 1 h 681"/>
                  <a:gd name="T84" fmla="*/ 0 w 4243"/>
                  <a:gd name="T85" fmla="*/ 1 h 681"/>
                  <a:gd name="T86" fmla="*/ 0 w 4243"/>
                  <a:gd name="T87" fmla="*/ 1 h 681"/>
                  <a:gd name="T88" fmla="*/ 0 w 4243"/>
                  <a:gd name="T89" fmla="*/ 1 h 681"/>
                  <a:gd name="T90" fmla="*/ 0 w 4243"/>
                  <a:gd name="T91" fmla="*/ 1 h 681"/>
                  <a:gd name="T92" fmla="*/ 0 w 4243"/>
                  <a:gd name="T93" fmla="*/ 1 h 681"/>
                  <a:gd name="T94" fmla="*/ 0 w 4243"/>
                  <a:gd name="T95" fmla="*/ 1 h 681"/>
                  <a:gd name="T96" fmla="*/ 0 w 4243"/>
                  <a:gd name="T97" fmla="*/ 1 h 681"/>
                  <a:gd name="T98" fmla="*/ 0 w 4243"/>
                  <a:gd name="T99" fmla="*/ 1 h 681"/>
                  <a:gd name="T100" fmla="*/ 0 w 4243"/>
                  <a:gd name="T101" fmla="*/ 1 h 681"/>
                  <a:gd name="T102" fmla="*/ 0 w 4243"/>
                  <a:gd name="T103" fmla="*/ 1 h 681"/>
                  <a:gd name="T104" fmla="*/ 0 w 4243"/>
                  <a:gd name="T105" fmla="*/ 1 h 681"/>
                  <a:gd name="T106" fmla="*/ 0 w 4243"/>
                  <a:gd name="T107" fmla="*/ 1 h 681"/>
                  <a:gd name="T108" fmla="*/ 0 w 4243"/>
                  <a:gd name="T109" fmla="*/ 1 h 681"/>
                  <a:gd name="T110" fmla="*/ 0 w 4243"/>
                  <a:gd name="T111" fmla="*/ 1 h 681"/>
                  <a:gd name="T112" fmla="*/ 0 w 4243"/>
                  <a:gd name="T113" fmla="*/ 1 h 681"/>
                  <a:gd name="T114" fmla="*/ 0 w 4243"/>
                  <a:gd name="T115" fmla="*/ 1 h 681"/>
                  <a:gd name="T116" fmla="*/ 1 w 4243"/>
                  <a:gd name="T117" fmla="*/ 1 h 6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3"/>
                  <a:gd name="T178" fmla="*/ 0 h 681"/>
                  <a:gd name="T179" fmla="*/ 4243 w 4243"/>
                  <a:gd name="T180" fmla="*/ 681 h 6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3" h="681">
                    <a:moveTo>
                      <a:pt x="4243" y="619"/>
                    </a:moveTo>
                    <a:lnTo>
                      <a:pt x="507" y="102"/>
                    </a:lnTo>
                    <a:lnTo>
                      <a:pt x="504" y="101"/>
                    </a:lnTo>
                    <a:lnTo>
                      <a:pt x="501" y="99"/>
                    </a:lnTo>
                    <a:lnTo>
                      <a:pt x="496" y="97"/>
                    </a:lnTo>
                    <a:lnTo>
                      <a:pt x="490" y="97"/>
                    </a:lnTo>
                    <a:lnTo>
                      <a:pt x="482" y="96"/>
                    </a:lnTo>
                    <a:lnTo>
                      <a:pt x="475" y="96"/>
                    </a:lnTo>
                    <a:lnTo>
                      <a:pt x="466" y="96"/>
                    </a:lnTo>
                    <a:lnTo>
                      <a:pt x="458" y="96"/>
                    </a:lnTo>
                    <a:lnTo>
                      <a:pt x="448" y="99"/>
                    </a:lnTo>
                    <a:lnTo>
                      <a:pt x="440" y="102"/>
                    </a:lnTo>
                    <a:lnTo>
                      <a:pt x="432" y="109"/>
                    </a:lnTo>
                    <a:lnTo>
                      <a:pt x="424" y="113"/>
                    </a:lnTo>
                    <a:lnTo>
                      <a:pt x="418" y="121"/>
                    </a:lnTo>
                    <a:lnTo>
                      <a:pt x="411" y="128"/>
                    </a:lnTo>
                    <a:lnTo>
                      <a:pt x="406" y="134"/>
                    </a:lnTo>
                    <a:lnTo>
                      <a:pt x="403" y="141"/>
                    </a:lnTo>
                    <a:lnTo>
                      <a:pt x="400" y="145"/>
                    </a:lnTo>
                    <a:lnTo>
                      <a:pt x="398" y="149"/>
                    </a:lnTo>
                    <a:lnTo>
                      <a:pt x="397" y="149"/>
                    </a:lnTo>
                    <a:lnTo>
                      <a:pt x="254" y="267"/>
                    </a:lnTo>
                    <a:lnTo>
                      <a:pt x="253" y="267"/>
                    </a:lnTo>
                    <a:lnTo>
                      <a:pt x="251" y="270"/>
                    </a:lnTo>
                    <a:lnTo>
                      <a:pt x="246" y="273"/>
                    </a:lnTo>
                    <a:lnTo>
                      <a:pt x="242" y="277"/>
                    </a:lnTo>
                    <a:lnTo>
                      <a:pt x="235" y="281"/>
                    </a:lnTo>
                    <a:lnTo>
                      <a:pt x="229" y="285"/>
                    </a:lnTo>
                    <a:lnTo>
                      <a:pt x="221" y="289"/>
                    </a:lnTo>
                    <a:lnTo>
                      <a:pt x="213" y="291"/>
                    </a:lnTo>
                    <a:lnTo>
                      <a:pt x="203" y="293"/>
                    </a:lnTo>
                    <a:lnTo>
                      <a:pt x="195" y="293"/>
                    </a:lnTo>
                    <a:lnTo>
                      <a:pt x="186" y="289"/>
                    </a:lnTo>
                    <a:lnTo>
                      <a:pt x="179" y="285"/>
                    </a:lnTo>
                    <a:lnTo>
                      <a:pt x="171" y="278"/>
                    </a:lnTo>
                    <a:lnTo>
                      <a:pt x="166" y="270"/>
                    </a:lnTo>
                    <a:lnTo>
                      <a:pt x="160" y="262"/>
                    </a:lnTo>
                    <a:lnTo>
                      <a:pt x="157" y="254"/>
                    </a:lnTo>
                    <a:lnTo>
                      <a:pt x="154" y="248"/>
                    </a:lnTo>
                    <a:lnTo>
                      <a:pt x="150" y="241"/>
                    </a:lnTo>
                    <a:lnTo>
                      <a:pt x="149" y="238"/>
                    </a:lnTo>
                    <a:lnTo>
                      <a:pt x="149" y="237"/>
                    </a:lnTo>
                    <a:lnTo>
                      <a:pt x="40" y="13"/>
                    </a:lnTo>
                    <a:lnTo>
                      <a:pt x="40" y="11"/>
                    </a:lnTo>
                    <a:lnTo>
                      <a:pt x="38" y="9"/>
                    </a:lnTo>
                    <a:lnTo>
                      <a:pt x="38" y="6"/>
                    </a:lnTo>
                    <a:lnTo>
                      <a:pt x="37" y="3"/>
                    </a:lnTo>
                    <a:lnTo>
                      <a:pt x="35" y="1"/>
                    </a:lnTo>
                    <a:lnTo>
                      <a:pt x="32" y="0"/>
                    </a:lnTo>
                    <a:lnTo>
                      <a:pt x="27" y="0"/>
                    </a:lnTo>
                    <a:lnTo>
                      <a:pt x="24" y="1"/>
                    </a:lnTo>
                    <a:lnTo>
                      <a:pt x="18" y="6"/>
                    </a:lnTo>
                    <a:lnTo>
                      <a:pt x="11" y="13"/>
                    </a:lnTo>
                    <a:lnTo>
                      <a:pt x="5" y="22"/>
                    </a:lnTo>
                    <a:lnTo>
                      <a:pt x="2" y="30"/>
                    </a:lnTo>
                    <a:lnTo>
                      <a:pt x="0" y="38"/>
                    </a:lnTo>
                    <a:lnTo>
                      <a:pt x="0" y="46"/>
                    </a:lnTo>
                    <a:lnTo>
                      <a:pt x="2" y="54"/>
                    </a:lnTo>
                    <a:lnTo>
                      <a:pt x="3" y="61"/>
                    </a:lnTo>
                    <a:lnTo>
                      <a:pt x="5" y="65"/>
                    </a:lnTo>
                    <a:lnTo>
                      <a:pt x="8" y="69"/>
                    </a:lnTo>
                    <a:lnTo>
                      <a:pt x="10" y="72"/>
                    </a:lnTo>
                    <a:lnTo>
                      <a:pt x="131" y="333"/>
                    </a:lnTo>
                    <a:lnTo>
                      <a:pt x="133" y="334"/>
                    </a:lnTo>
                    <a:lnTo>
                      <a:pt x="134" y="336"/>
                    </a:lnTo>
                    <a:lnTo>
                      <a:pt x="138" y="339"/>
                    </a:lnTo>
                    <a:lnTo>
                      <a:pt x="142" y="344"/>
                    </a:lnTo>
                    <a:lnTo>
                      <a:pt x="149" y="347"/>
                    </a:lnTo>
                    <a:lnTo>
                      <a:pt x="157" y="352"/>
                    </a:lnTo>
                    <a:lnTo>
                      <a:pt x="166" y="357"/>
                    </a:lnTo>
                    <a:lnTo>
                      <a:pt x="176" y="360"/>
                    </a:lnTo>
                    <a:lnTo>
                      <a:pt x="187" y="363"/>
                    </a:lnTo>
                    <a:lnTo>
                      <a:pt x="198" y="365"/>
                    </a:lnTo>
                    <a:lnTo>
                      <a:pt x="208" y="365"/>
                    </a:lnTo>
                    <a:lnTo>
                      <a:pt x="218" y="363"/>
                    </a:lnTo>
                    <a:lnTo>
                      <a:pt x="229" y="358"/>
                    </a:lnTo>
                    <a:lnTo>
                      <a:pt x="240" y="353"/>
                    </a:lnTo>
                    <a:lnTo>
                      <a:pt x="250" y="347"/>
                    </a:lnTo>
                    <a:lnTo>
                      <a:pt x="259" y="341"/>
                    </a:lnTo>
                    <a:lnTo>
                      <a:pt x="267" y="336"/>
                    </a:lnTo>
                    <a:lnTo>
                      <a:pt x="274" y="331"/>
                    </a:lnTo>
                    <a:lnTo>
                      <a:pt x="278" y="328"/>
                    </a:lnTo>
                    <a:lnTo>
                      <a:pt x="280" y="326"/>
                    </a:lnTo>
                    <a:lnTo>
                      <a:pt x="408" y="211"/>
                    </a:lnTo>
                    <a:lnTo>
                      <a:pt x="410" y="208"/>
                    </a:lnTo>
                    <a:lnTo>
                      <a:pt x="413" y="206"/>
                    </a:lnTo>
                    <a:lnTo>
                      <a:pt x="416" y="201"/>
                    </a:lnTo>
                    <a:lnTo>
                      <a:pt x="421" y="197"/>
                    </a:lnTo>
                    <a:lnTo>
                      <a:pt x="427" y="192"/>
                    </a:lnTo>
                    <a:lnTo>
                      <a:pt x="435" y="187"/>
                    </a:lnTo>
                    <a:lnTo>
                      <a:pt x="445" y="181"/>
                    </a:lnTo>
                    <a:lnTo>
                      <a:pt x="456" y="174"/>
                    </a:lnTo>
                    <a:lnTo>
                      <a:pt x="469" y="169"/>
                    </a:lnTo>
                    <a:lnTo>
                      <a:pt x="478" y="165"/>
                    </a:lnTo>
                    <a:lnTo>
                      <a:pt x="488" y="161"/>
                    </a:lnTo>
                    <a:lnTo>
                      <a:pt x="494" y="160"/>
                    </a:lnTo>
                    <a:lnTo>
                      <a:pt x="501" y="160"/>
                    </a:lnTo>
                    <a:lnTo>
                      <a:pt x="506" y="160"/>
                    </a:lnTo>
                    <a:lnTo>
                      <a:pt x="509" y="161"/>
                    </a:lnTo>
                    <a:lnTo>
                      <a:pt x="510" y="163"/>
                    </a:lnTo>
                    <a:lnTo>
                      <a:pt x="512" y="165"/>
                    </a:lnTo>
                    <a:lnTo>
                      <a:pt x="512" y="166"/>
                    </a:lnTo>
                    <a:lnTo>
                      <a:pt x="4238" y="681"/>
                    </a:lnTo>
                    <a:lnTo>
                      <a:pt x="4243" y="619"/>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13" name="Line 185"/>
              <p:cNvSpPr>
                <a:spLocks noChangeShapeType="1"/>
              </p:cNvSpPr>
              <p:nvPr/>
            </p:nvSpPr>
            <p:spPr bwMode="auto">
              <a:xfrm flipH="1" flipV="1">
                <a:off x="1636" y="2346"/>
                <a:ext cx="47" cy="103"/>
              </a:xfrm>
              <a:prstGeom prst="line">
                <a:avLst/>
              </a:prstGeom>
              <a:noFill/>
              <a:ln w="7938">
                <a:solidFill>
                  <a:srgbClr val="FFFFFF"/>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25014" name="Freeform 186"/>
              <p:cNvSpPr>
                <a:spLocks/>
              </p:cNvSpPr>
              <p:nvPr/>
            </p:nvSpPr>
            <p:spPr bwMode="auto">
              <a:xfrm>
                <a:off x="975" y="1874"/>
                <a:ext cx="193" cy="306"/>
              </a:xfrm>
              <a:custGeom>
                <a:avLst/>
                <a:gdLst>
                  <a:gd name="T0" fmla="*/ 1 w 386"/>
                  <a:gd name="T1" fmla="*/ 1 h 611"/>
                  <a:gd name="T2" fmla="*/ 1 w 386"/>
                  <a:gd name="T3" fmla="*/ 1 h 611"/>
                  <a:gd name="T4" fmla="*/ 1 w 386"/>
                  <a:gd name="T5" fmla="*/ 1 h 611"/>
                  <a:gd name="T6" fmla="*/ 1 w 386"/>
                  <a:gd name="T7" fmla="*/ 1 h 611"/>
                  <a:gd name="T8" fmla="*/ 1 w 386"/>
                  <a:gd name="T9" fmla="*/ 1 h 611"/>
                  <a:gd name="T10" fmla="*/ 1 w 386"/>
                  <a:gd name="T11" fmla="*/ 1 h 611"/>
                  <a:gd name="T12" fmla="*/ 1 w 386"/>
                  <a:gd name="T13" fmla="*/ 1 h 611"/>
                  <a:gd name="T14" fmla="*/ 1 w 386"/>
                  <a:gd name="T15" fmla="*/ 1 h 611"/>
                  <a:gd name="T16" fmla="*/ 1 w 386"/>
                  <a:gd name="T17" fmla="*/ 1 h 611"/>
                  <a:gd name="T18" fmla="*/ 1 w 386"/>
                  <a:gd name="T19" fmla="*/ 1 h 611"/>
                  <a:gd name="T20" fmla="*/ 1 w 386"/>
                  <a:gd name="T21" fmla="*/ 1 h 611"/>
                  <a:gd name="T22" fmla="*/ 1 w 386"/>
                  <a:gd name="T23" fmla="*/ 1 h 611"/>
                  <a:gd name="T24" fmla="*/ 1 w 386"/>
                  <a:gd name="T25" fmla="*/ 1 h 611"/>
                  <a:gd name="T26" fmla="*/ 0 w 386"/>
                  <a:gd name="T27" fmla="*/ 1 h 611"/>
                  <a:gd name="T28" fmla="*/ 1 w 386"/>
                  <a:gd name="T29" fmla="*/ 1 h 611"/>
                  <a:gd name="T30" fmla="*/ 1 w 386"/>
                  <a:gd name="T31" fmla="*/ 1 h 611"/>
                  <a:gd name="T32" fmla="*/ 1 w 386"/>
                  <a:gd name="T33" fmla="*/ 1 h 611"/>
                  <a:gd name="T34" fmla="*/ 1 w 386"/>
                  <a:gd name="T35" fmla="*/ 1 h 611"/>
                  <a:gd name="T36" fmla="*/ 1 w 386"/>
                  <a:gd name="T37" fmla="*/ 1 h 611"/>
                  <a:gd name="T38" fmla="*/ 1 w 386"/>
                  <a:gd name="T39" fmla="*/ 1 h 611"/>
                  <a:gd name="T40" fmla="*/ 1 w 386"/>
                  <a:gd name="T41" fmla="*/ 1 h 611"/>
                  <a:gd name="T42" fmla="*/ 1 w 386"/>
                  <a:gd name="T43" fmla="*/ 1 h 611"/>
                  <a:gd name="T44" fmla="*/ 1 w 386"/>
                  <a:gd name="T45" fmla="*/ 1 h 611"/>
                  <a:gd name="T46" fmla="*/ 1 w 386"/>
                  <a:gd name="T47" fmla="*/ 1 h 611"/>
                  <a:gd name="T48" fmla="*/ 1 w 386"/>
                  <a:gd name="T49" fmla="*/ 1 h 611"/>
                  <a:gd name="T50" fmla="*/ 1 w 386"/>
                  <a:gd name="T51" fmla="*/ 0 h 611"/>
                  <a:gd name="T52" fmla="*/ 1 w 386"/>
                  <a:gd name="T53" fmla="*/ 1 h 611"/>
                  <a:gd name="T54" fmla="*/ 1 w 386"/>
                  <a:gd name="T55" fmla="*/ 1 h 611"/>
                  <a:gd name="T56" fmla="*/ 1 w 386"/>
                  <a:gd name="T57" fmla="*/ 1 h 611"/>
                  <a:gd name="T58" fmla="*/ 1 w 386"/>
                  <a:gd name="T59" fmla="*/ 1 h 611"/>
                  <a:gd name="T60" fmla="*/ 1 w 386"/>
                  <a:gd name="T61" fmla="*/ 1 h 611"/>
                  <a:gd name="T62" fmla="*/ 1 w 386"/>
                  <a:gd name="T63" fmla="*/ 1 h 611"/>
                  <a:gd name="T64" fmla="*/ 1 w 386"/>
                  <a:gd name="T65" fmla="*/ 1 h 611"/>
                  <a:gd name="T66" fmla="*/ 1 w 386"/>
                  <a:gd name="T67" fmla="*/ 1 h 611"/>
                  <a:gd name="T68" fmla="*/ 1 w 386"/>
                  <a:gd name="T69" fmla="*/ 1 h 611"/>
                  <a:gd name="T70" fmla="*/ 1 w 386"/>
                  <a:gd name="T71" fmla="*/ 1 h 611"/>
                  <a:gd name="T72" fmla="*/ 1 w 386"/>
                  <a:gd name="T73" fmla="*/ 1 h 611"/>
                  <a:gd name="T74" fmla="*/ 1 w 386"/>
                  <a:gd name="T75" fmla="*/ 1 h 6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6"/>
                  <a:gd name="T115" fmla="*/ 0 h 611"/>
                  <a:gd name="T116" fmla="*/ 386 w 386"/>
                  <a:gd name="T117" fmla="*/ 611 h 6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6" h="611">
                    <a:moveTo>
                      <a:pt x="376" y="605"/>
                    </a:moveTo>
                    <a:lnTo>
                      <a:pt x="384" y="611"/>
                    </a:lnTo>
                    <a:lnTo>
                      <a:pt x="386" y="611"/>
                    </a:lnTo>
                    <a:lnTo>
                      <a:pt x="381" y="606"/>
                    </a:lnTo>
                    <a:lnTo>
                      <a:pt x="373" y="597"/>
                    </a:lnTo>
                    <a:lnTo>
                      <a:pt x="360" y="584"/>
                    </a:lnTo>
                    <a:lnTo>
                      <a:pt x="343" y="569"/>
                    </a:lnTo>
                    <a:lnTo>
                      <a:pt x="320" y="555"/>
                    </a:lnTo>
                    <a:lnTo>
                      <a:pt x="296" y="539"/>
                    </a:lnTo>
                    <a:lnTo>
                      <a:pt x="269" y="525"/>
                    </a:lnTo>
                    <a:lnTo>
                      <a:pt x="240" y="513"/>
                    </a:lnTo>
                    <a:lnTo>
                      <a:pt x="208" y="504"/>
                    </a:lnTo>
                    <a:lnTo>
                      <a:pt x="181" y="497"/>
                    </a:lnTo>
                    <a:lnTo>
                      <a:pt x="157" y="494"/>
                    </a:lnTo>
                    <a:lnTo>
                      <a:pt x="134" y="494"/>
                    </a:lnTo>
                    <a:lnTo>
                      <a:pt x="117" y="494"/>
                    </a:lnTo>
                    <a:lnTo>
                      <a:pt x="101" y="497"/>
                    </a:lnTo>
                    <a:lnTo>
                      <a:pt x="85" y="499"/>
                    </a:lnTo>
                    <a:lnTo>
                      <a:pt x="72" y="501"/>
                    </a:lnTo>
                    <a:lnTo>
                      <a:pt x="59" y="501"/>
                    </a:lnTo>
                    <a:lnTo>
                      <a:pt x="46" y="497"/>
                    </a:lnTo>
                    <a:lnTo>
                      <a:pt x="30" y="491"/>
                    </a:lnTo>
                    <a:lnTo>
                      <a:pt x="18" y="480"/>
                    </a:lnTo>
                    <a:lnTo>
                      <a:pt x="8" y="464"/>
                    </a:lnTo>
                    <a:lnTo>
                      <a:pt x="2" y="445"/>
                    </a:lnTo>
                    <a:lnTo>
                      <a:pt x="0" y="424"/>
                    </a:lnTo>
                    <a:lnTo>
                      <a:pt x="2" y="400"/>
                    </a:lnTo>
                    <a:lnTo>
                      <a:pt x="10" y="376"/>
                    </a:lnTo>
                    <a:lnTo>
                      <a:pt x="22" y="352"/>
                    </a:lnTo>
                    <a:lnTo>
                      <a:pt x="42" y="328"/>
                    </a:lnTo>
                    <a:lnTo>
                      <a:pt x="66" y="304"/>
                    </a:lnTo>
                    <a:lnTo>
                      <a:pt x="93" y="281"/>
                    </a:lnTo>
                    <a:lnTo>
                      <a:pt x="118" y="259"/>
                    </a:lnTo>
                    <a:lnTo>
                      <a:pt x="142" y="237"/>
                    </a:lnTo>
                    <a:lnTo>
                      <a:pt x="165" y="214"/>
                    </a:lnTo>
                    <a:lnTo>
                      <a:pt x="184" y="192"/>
                    </a:lnTo>
                    <a:lnTo>
                      <a:pt x="202" y="169"/>
                    </a:lnTo>
                    <a:lnTo>
                      <a:pt x="216" y="147"/>
                    </a:lnTo>
                    <a:lnTo>
                      <a:pt x="229" y="125"/>
                    </a:lnTo>
                    <a:lnTo>
                      <a:pt x="238" y="102"/>
                    </a:lnTo>
                    <a:lnTo>
                      <a:pt x="245" y="80"/>
                    </a:lnTo>
                    <a:lnTo>
                      <a:pt x="253" y="59"/>
                    </a:lnTo>
                    <a:lnTo>
                      <a:pt x="261" y="40"/>
                    </a:lnTo>
                    <a:lnTo>
                      <a:pt x="270" y="25"/>
                    </a:lnTo>
                    <a:lnTo>
                      <a:pt x="282" y="14"/>
                    </a:lnTo>
                    <a:lnTo>
                      <a:pt x="295" y="5"/>
                    </a:lnTo>
                    <a:lnTo>
                      <a:pt x="307" y="0"/>
                    </a:lnTo>
                    <a:lnTo>
                      <a:pt x="320" y="0"/>
                    </a:lnTo>
                    <a:lnTo>
                      <a:pt x="333" y="1"/>
                    </a:lnTo>
                    <a:lnTo>
                      <a:pt x="347" y="9"/>
                    </a:lnTo>
                    <a:lnTo>
                      <a:pt x="362" y="21"/>
                    </a:lnTo>
                    <a:lnTo>
                      <a:pt x="371" y="37"/>
                    </a:lnTo>
                    <a:lnTo>
                      <a:pt x="376" y="61"/>
                    </a:lnTo>
                    <a:lnTo>
                      <a:pt x="376" y="88"/>
                    </a:lnTo>
                    <a:lnTo>
                      <a:pt x="373" y="120"/>
                    </a:lnTo>
                    <a:lnTo>
                      <a:pt x="367" y="155"/>
                    </a:lnTo>
                    <a:lnTo>
                      <a:pt x="357" y="192"/>
                    </a:lnTo>
                    <a:lnTo>
                      <a:pt x="347" y="230"/>
                    </a:lnTo>
                    <a:lnTo>
                      <a:pt x="336" y="269"/>
                    </a:lnTo>
                    <a:lnTo>
                      <a:pt x="327" y="305"/>
                    </a:lnTo>
                    <a:lnTo>
                      <a:pt x="315" y="339"/>
                    </a:lnTo>
                    <a:lnTo>
                      <a:pt x="314" y="350"/>
                    </a:lnTo>
                    <a:lnTo>
                      <a:pt x="314" y="371"/>
                    </a:lnTo>
                    <a:lnTo>
                      <a:pt x="314" y="395"/>
                    </a:lnTo>
                    <a:lnTo>
                      <a:pt x="314" y="425"/>
                    </a:lnTo>
                    <a:lnTo>
                      <a:pt x="319" y="459"/>
                    </a:lnTo>
                    <a:lnTo>
                      <a:pt x="323" y="493"/>
                    </a:lnTo>
                    <a:lnTo>
                      <a:pt x="331" y="525"/>
                    </a:lnTo>
                    <a:lnTo>
                      <a:pt x="343" y="557"/>
                    </a:lnTo>
                    <a:lnTo>
                      <a:pt x="357" y="584"/>
                    </a:lnTo>
                    <a:lnTo>
                      <a:pt x="376" y="605"/>
                    </a:lnTo>
                    <a:close/>
                  </a:path>
                </a:pathLst>
              </a:custGeom>
              <a:solidFill>
                <a:srgbClr val="E5A5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15" name="Freeform 187"/>
              <p:cNvSpPr>
                <a:spLocks/>
              </p:cNvSpPr>
              <p:nvPr/>
            </p:nvSpPr>
            <p:spPr bwMode="auto">
              <a:xfrm>
                <a:off x="1211" y="1522"/>
                <a:ext cx="204" cy="82"/>
              </a:xfrm>
              <a:custGeom>
                <a:avLst/>
                <a:gdLst>
                  <a:gd name="T0" fmla="*/ 1 w 408"/>
                  <a:gd name="T1" fmla="*/ 0 h 163"/>
                  <a:gd name="T2" fmla="*/ 1 w 408"/>
                  <a:gd name="T3" fmla="*/ 1 h 163"/>
                  <a:gd name="T4" fmla="*/ 1 w 408"/>
                  <a:gd name="T5" fmla="*/ 1 h 163"/>
                  <a:gd name="T6" fmla="*/ 1 w 408"/>
                  <a:gd name="T7" fmla="*/ 1 h 163"/>
                  <a:gd name="T8" fmla="*/ 1 w 408"/>
                  <a:gd name="T9" fmla="*/ 1 h 163"/>
                  <a:gd name="T10" fmla="*/ 1 w 408"/>
                  <a:gd name="T11" fmla="*/ 1 h 163"/>
                  <a:gd name="T12" fmla="*/ 1 w 408"/>
                  <a:gd name="T13" fmla="*/ 1 h 163"/>
                  <a:gd name="T14" fmla="*/ 1 w 408"/>
                  <a:gd name="T15" fmla="*/ 1 h 163"/>
                  <a:gd name="T16" fmla="*/ 1 w 408"/>
                  <a:gd name="T17" fmla="*/ 1 h 163"/>
                  <a:gd name="T18" fmla="*/ 1 w 408"/>
                  <a:gd name="T19" fmla="*/ 1 h 163"/>
                  <a:gd name="T20" fmla="*/ 1 w 408"/>
                  <a:gd name="T21" fmla="*/ 1 h 163"/>
                  <a:gd name="T22" fmla="*/ 1 w 408"/>
                  <a:gd name="T23" fmla="*/ 1 h 163"/>
                  <a:gd name="T24" fmla="*/ 1 w 408"/>
                  <a:gd name="T25" fmla="*/ 1 h 163"/>
                  <a:gd name="T26" fmla="*/ 1 w 408"/>
                  <a:gd name="T27" fmla="*/ 1 h 163"/>
                  <a:gd name="T28" fmla="*/ 1 w 408"/>
                  <a:gd name="T29" fmla="*/ 1 h 163"/>
                  <a:gd name="T30" fmla="*/ 1 w 408"/>
                  <a:gd name="T31" fmla="*/ 1 h 163"/>
                  <a:gd name="T32" fmla="*/ 1 w 408"/>
                  <a:gd name="T33" fmla="*/ 1 h 163"/>
                  <a:gd name="T34" fmla="*/ 1 w 408"/>
                  <a:gd name="T35" fmla="*/ 1 h 163"/>
                  <a:gd name="T36" fmla="*/ 1 w 408"/>
                  <a:gd name="T37" fmla="*/ 1 h 163"/>
                  <a:gd name="T38" fmla="*/ 1 w 408"/>
                  <a:gd name="T39" fmla="*/ 1 h 163"/>
                  <a:gd name="T40" fmla="*/ 1 w 408"/>
                  <a:gd name="T41" fmla="*/ 1 h 163"/>
                  <a:gd name="T42" fmla="*/ 1 w 408"/>
                  <a:gd name="T43" fmla="*/ 1 h 163"/>
                  <a:gd name="T44" fmla="*/ 1 w 408"/>
                  <a:gd name="T45" fmla="*/ 1 h 163"/>
                  <a:gd name="T46" fmla="*/ 1 w 408"/>
                  <a:gd name="T47" fmla="*/ 1 h 163"/>
                  <a:gd name="T48" fmla="*/ 1 w 408"/>
                  <a:gd name="T49" fmla="*/ 1 h 163"/>
                  <a:gd name="T50" fmla="*/ 1 w 408"/>
                  <a:gd name="T51" fmla="*/ 1 h 163"/>
                  <a:gd name="T52" fmla="*/ 1 w 408"/>
                  <a:gd name="T53" fmla="*/ 1 h 163"/>
                  <a:gd name="T54" fmla="*/ 1 w 408"/>
                  <a:gd name="T55" fmla="*/ 1 h 163"/>
                  <a:gd name="T56" fmla="*/ 1 w 408"/>
                  <a:gd name="T57" fmla="*/ 1 h 163"/>
                  <a:gd name="T58" fmla="*/ 1 w 408"/>
                  <a:gd name="T59" fmla="*/ 1 h 163"/>
                  <a:gd name="T60" fmla="*/ 1 w 408"/>
                  <a:gd name="T61" fmla="*/ 1 h 163"/>
                  <a:gd name="T62" fmla="*/ 1 w 408"/>
                  <a:gd name="T63" fmla="*/ 1 h 163"/>
                  <a:gd name="T64" fmla="*/ 0 w 408"/>
                  <a:gd name="T65" fmla="*/ 1 h 163"/>
                  <a:gd name="T66" fmla="*/ 0 w 408"/>
                  <a:gd name="T67" fmla="*/ 1 h 163"/>
                  <a:gd name="T68" fmla="*/ 1 w 408"/>
                  <a:gd name="T69" fmla="*/ 1 h 163"/>
                  <a:gd name="T70" fmla="*/ 1 w 408"/>
                  <a:gd name="T71" fmla="*/ 1 h 163"/>
                  <a:gd name="T72" fmla="*/ 1 w 408"/>
                  <a:gd name="T73" fmla="*/ 1 h 163"/>
                  <a:gd name="T74" fmla="*/ 1 w 408"/>
                  <a:gd name="T75" fmla="*/ 1 h 163"/>
                  <a:gd name="T76" fmla="*/ 1 w 408"/>
                  <a:gd name="T77" fmla="*/ 1 h 163"/>
                  <a:gd name="T78" fmla="*/ 1 w 408"/>
                  <a:gd name="T79" fmla="*/ 1 h 163"/>
                  <a:gd name="T80" fmla="*/ 1 w 408"/>
                  <a:gd name="T81" fmla="*/ 1 h 163"/>
                  <a:gd name="T82" fmla="*/ 1 w 408"/>
                  <a:gd name="T83" fmla="*/ 1 h 163"/>
                  <a:gd name="T84" fmla="*/ 1 w 408"/>
                  <a:gd name="T85" fmla="*/ 0 h 163"/>
                  <a:gd name="T86" fmla="*/ 1 w 408"/>
                  <a:gd name="T87" fmla="*/ 0 h 1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163"/>
                  <a:gd name="T134" fmla="*/ 408 w 408"/>
                  <a:gd name="T135" fmla="*/ 163 h 1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163">
                    <a:moveTo>
                      <a:pt x="184" y="0"/>
                    </a:moveTo>
                    <a:lnTo>
                      <a:pt x="203" y="6"/>
                    </a:lnTo>
                    <a:lnTo>
                      <a:pt x="223" y="13"/>
                    </a:lnTo>
                    <a:lnTo>
                      <a:pt x="243" y="19"/>
                    </a:lnTo>
                    <a:lnTo>
                      <a:pt x="264" y="24"/>
                    </a:lnTo>
                    <a:lnTo>
                      <a:pt x="285" y="27"/>
                    </a:lnTo>
                    <a:lnTo>
                      <a:pt x="307" y="30"/>
                    </a:lnTo>
                    <a:lnTo>
                      <a:pt x="330" y="32"/>
                    </a:lnTo>
                    <a:lnTo>
                      <a:pt x="351" y="32"/>
                    </a:lnTo>
                    <a:lnTo>
                      <a:pt x="373" y="32"/>
                    </a:lnTo>
                    <a:lnTo>
                      <a:pt x="394" y="29"/>
                    </a:lnTo>
                    <a:lnTo>
                      <a:pt x="408" y="29"/>
                    </a:lnTo>
                    <a:lnTo>
                      <a:pt x="408" y="32"/>
                    </a:lnTo>
                    <a:lnTo>
                      <a:pt x="397" y="38"/>
                    </a:lnTo>
                    <a:lnTo>
                      <a:pt x="378" y="48"/>
                    </a:lnTo>
                    <a:lnTo>
                      <a:pt x="351" y="59"/>
                    </a:lnTo>
                    <a:lnTo>
                      <a:pt x="319" y="72"/>
                    </a:lnTo>
                    <a:lnTo>
                      <a:pt x="285" y="86"/>
                    </a:lnTo>
                    <a:lnTo>
                      <a:pt x="250" y="99"/>
                    </a:lnTo>
                    <a:lnTo>
                      <a:pt x="215" y="112"/>
                    </a:lnTo>
                    <a:lnTo>
                      <a:pt x="184" y="123"/>
                    </a:lnTo>
                    <a:lnTo>
                      <a:pt x="157" y="134"/>
                    </a:lnTo>
                    <a:lnTo>
                      <a:pt x="128" y="142"/>
                    </a:lnTo>
                    <a:lnTo>
                      <a:pt x="103" y="150"/>
                    </a:lnTo>
                    <a:lnTo>
                      <a:pt x="79" y="157"/>
                    </a:lnTo>
                    <a:lnTo>
                      <a:pt x="56" y="161"/>
                    </a:lnTo>
                    <a:lnTo>
                      <a:pt x="37" y="163"/>
                    </a:lnTo>
                    <a:lnTo>
                      <a:pt x="21" y="163"/>
                    </a:lnTo>
                    <a:lnTo>
                      <a:pt x="10" y="161"/>
                    </a:lnTo>
                    <a:lnTo>
                      <a:pt x="2" y="157"/>
                    </a:lnTo>
                    <a:lnTo>
                      <a:pt x="0" y="149"/>
                    </a:lnTo>
                    <a:lnTo>
                      <a:pt x="8" y="118"/>
                    </a:lnTo>
                    <a:lnTo>
                      <a:pt x="23" y="91"/>
                    </a:lnTo>
                    <a:lnTo>
                      <a:pt x="45" y="69"/>
                    </a:lnTo>
                    <a:lnTo>
                      <a:pt x="69" y="48"/>
                    </a:lnTo>
                    <a:lnTo>
                      <a:pt x="96" y="33"/>
                    </a:lnTo>
                    <a:lnTo>
                      <a:pt x="123" y="21"/>
                    </a:lnTo>
                    <a:lnTo>
                      <a:pt x="147" y="11"/>
                    </a:lnTo>
                    <a:lnTo>
                      <a:pt x="167" y="5"/>
                    </a:lnTo>
                    <a:lnTo>
                      <a:pt x="179" y="0"/>
                    </a:lnTo>
                    <a:lnTo>
                      <a:pt x="184" y="0"/>
                    </a:lnTo>
                    <a:close/>
                  </a:path>
                </a:pathLst>
              </a:custGeom>
              <a:solidFill>
                <a:srgbClr val="E5A5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16" name="Freeform 188"/>
              <p:cNvSpPr>
                <a:spLocks/>
              </p:cNvSpPr>
              <p:nvPr/>
            </p:nvSpPr>
            <p:spPr bwMode="auto">
              <a:xfrm>
                <a:off x="1221" y="1816"/>
                <a:ext cx="103" cy="390"/>
              </a:xfrm>
              <a:custGeom>
                <a:avLst/>
                <a:gdLst>
                  <a:gd name="T0" fmla="*/ 1 w 205"/>
                  <a:gd name="T1" fmla="*/ 0 h 779"/>
                  <a:gd name="T2" fmla="*/ 1 w 205"/>
                  <a:gd name="T3" fmla="*/ 1 h 779"/>
                  <a:gd name="T4" fmla="*/ 1 w 205"/>
                  <a:gd name="T5" fmla="*/ 1 h 779"/>
                  <a:gd name="T6" fmla="*/ 1 w 205"/>
                  <a:gd name="T7" fmla="*/ 1 h 779"/>
                  <a:gd name="T8" fmla="*/ 1 w 205"/>
                  <a:gd name="T9" fmla="*/ 1 h 779"/>
                  <a:gd name="T10" fmla="*/ 1 w 205"/>
                  <a:gd name="T11" fmla="*/ 1 h 779"/>
                  <a:gd name="T12" fmla="*/ 1 w 205"/>
                  <a:gd name="T13" fmla="*/ 1 h 779"/>
                  <a:gd name="T14" fmla="*/ 1 w 205"/>
                  <a:gd name="T15" fmla="*/ 1 h 779"/>
                  <a:gd name="T16" fmla="*/ 1 w 205"/>
                  <a:gd name="T17" fmla="*/ 1 h 779"/>
                  <a:gd name="T18" fmla="*/ 1 w 205"/>
                  <a:gd name="T19" fmla="*/ 1 h 779"/>
                  <a:gd name="T20" fmla="*/ 1 w 205"/>
                  <a:gd name="T21" fmla="*/ 1 h 779"/>
                  <a:gd name="T22" fmla="*/ 1 w 205"/>
                  <a:gd name="T23" fmla="*/ 1 h 779"/>
                  <a:gd name="T24" fmla="*/ 1 w 205"/>
                  <a:gd name="T25" fmla="*/ 1 h 779"/>
                  <a:gd name="T26" fmla="*/ 1 w 205"/>
                  <a:gd name="T27" fmla="*/ 1 h 779"/>
                  <a:gd name="T28" fmla="*/ 1 w 205"/>
                  <a:gd name="T29" fmla="*/ 1 h 779"/>
                  <a:gd name="T30" fmla="*/ 1 w 205"/>
                  <a:gd name="T31" fmla="*/ 1 h 779"/>
                  <a:gd name="T32" fmla="*/ 1 w 205"/>
                  <a:gd name="T33" fmla="*/ 1 h 779"/>
                  <a:gd name="T34" fmla="*/ 1 w 205"/>
                  <a:gd name="T35" fmla="*/ 1 h 779"/>
                  <a:gd name="T36" fmla="*/ 1 w 205"/>
                  <a:gd name="T37" fmla="*/ 1 h 779"/>
                  <a:gd name="T38" fmla="*/ 1 w 205"/>
                  <a:gd name="T39" fmla="*/ 1 h 779"/>
                  <a:gd name="T40" fmla="*/ 0 w 205"/>
                  <a:gd name="T41" fmla="*/ 1 h 779"/>
                  <a:gd name="T42" fmla="*/ 0 w 205"/>
                  <a:gd name="T43" fmla="*/ 1 h 779"/>
                  <a:gd name="T44" fmla="*/ 0 w 205"/>
                  <a:gd name="T45" fmla="*/ 1 h 779"/>
                  <a:gd name="T46" fmla="*/ 1 w 205"/>
                  <a:gd name="T47" fmla="*/ 1 h 779"/>
                  <a:gd name="T48" fmla="*/ 1 w 205"/>
                  <a:gd name="T49" fmla="*/ 1 h 779"/>
                  <a:gd name="T50" fmla="*/ 1 w 205"/>
                  <a:gd name="T51" fmla="*/ 1 h 779"/>
                  <a:gd name="T52" fmla="*/ 1 w 205"/>
                  <a:gd name="T53" fmla="*/ 1 h 779"/>
                  <a:gd name="T54" fmla="*/ 1 w 205"/>
                  <a:gd name="T55" fmla="*/ 1 h 779"/>
                  <a:gd name="T56" fmla="*/ 1 w 205"/>
                  <a:gd name="T57" fmla="*/ 1 h 779"/>
                  <a:gd name="T58" fmla="*/ 1 w 205"/>
                  <a:gd name="T59" fmla="*/ 1 h 779"/>
                  <a:gd name="T60" fmla="*/ 1 w 205"/>
                  <a:gd name="T61" fmla="*/ 1 h 779"/>
                  <a:gd name="T62" fmla="*/ 1 w 205"/>
                  <a:gd name="T63" fmla="*/ 1 h 779"/>
                  <a:gd name="T64" fmla="*/ 1 w 205"/>
                  <a:gd name="T65" fmla="*/ 1 h 7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779"/>
                  <a:gd name="T101" fmla="*/ 205 w 205"/>
                  <a:gd name="T102" fmla="*/ 779 h 7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779">
                    <a:moveTo>
                      <a:pt x="205" y="0"/>
                    </a:moveTo>
                    <a:lnTo>
                      <a:pt x="198" y="19"/>
                    </a:lnTo>
                    <a:lnTo>
                      <a:pt x="192" y="40"/>
                    </a:lnTo>
                    <a:lnTo>
                      <a:pt x="182" y="62"/>
                    </a:lnTo>
                    <a:lnTo>
                      <a:pt x="173" y="88"/>
                    </a:lnTo>
                    <a:lnTo>
                      <a:pt x="163" y="114"/>
                    </a:lnTo>
                    <a:lnTo>
                      <a:pt x="152" y="139"/>
                    </a:lnTo>
                    <a:lnTo>
                      <a:pt x="139" y="163"/>
                    </a:lnTo>
                    <a:lnTo>
                      <a:pt x="128" y="187"/>
                    </a:lnTo>
                    <a:lnTo>
                      <a:pt x="117" y="208"/>
                    </a:lnTo>
                    <a:lnTo>
                      <a:pt x="106" y="226"/>
                    </a:lnTo>
                    <a:lnTo>
                      <a:pt x="91" y="251"/>
                    </a:lnTo>
                    <a:lnTo>
                      <a:pt x="77" y="280"/>
                    </a:lnTo>
                    <a:lnTo>
                      <a:pt x="61" y="314"/>
                    </a:lnTo>
                    <a:lnTo>
                      <a:pt x="46" y="349"/>
                    </a:lnTo>
                    <a:lnTo>
                      <a:pt x="34" y="384"/>
                    </a:lnTo>
                    <a:lnTo>
                      <a:pt x="21" y="421"/>
                    </a:lnTo>
                    <a:lnTo>
                      <a:pt x="11" y="454"/>
                    </a:lnTo>
                    <a:lnTo>
                      <a:pt x="5" y="486"/>
                    </a:lnTo>
                    <a:lnTo>
                      <a:pt x="0" y="515"/>
                    </a:lnTo>
                    <a:lnTo>
                      <a:pt x="0" y="539"/>
                    </a:lnTo>
                    <a:lnTo>
                      <a:pt x="2" y="557"/>
                    </a:lnTo>
                    <a:lnTo>
                      <a:pt x="5" y="579"/>
                    </a:lnTo>
                    <a:lnTo>
                      <a:pt x="10" y="605"/>
                    </a:lnTo>
                    <a:lnTo>
                      <a:pt x="14" y="632"/>
                    </a:lnTo>
                    <a:lnTo>
                      <a:pt x="21" y="661"/>
                    </a:lnTo>
                    <a:lnTo>
                      <a:pt x="27" y="690"/>
                    </a:lnTo>
                    <a:lnTo>
                      <a:pt x="35" y="718"/>
                    </a:lnTo>
                    <a:lnTo>
                      <a:pt x="43" y="742"/>
                    </a:lnTo>
                    <a:lnTo>
                      <a:pt x="53" y="763"/>
                    </a:lnTo>
                    <a:lnTo>
                      <a:pt x="61" y="779"/>
                    </a:lnTo>
                  </a:path>
                </a:pathLst>
              </a:custGeom>
              <a:noFill/>
              <a:ln w="9525">
                <a:solidFill>
                  <a:srgbClr val="268CC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17" name="Freeform 189"/>
              <p:cNvSpPr>
                <a:spLocks/>
              </p:cNvSpPr>
              <p:nvPr/>
            </p:nvSpPr>
            <p:spPr bwMode="auto">
              <a:xfrm>
                <a:off x="1613" y="1778"/>
                <a:ext cx="538" cy="669"/>
              </a:xfrm>
              <a:custGeom>
                <a:avLst/>
                <a:gdLst>
                  <a:gd name="T0" fmla="*/ 0 w 1077"/>
                  <a:gd name="T1" fmla="*/ 0 h 1339"/>
                  <a:gd name="T2" fmla="*/ 0 w 1077"/>
                  <a:gd name="T3" fmla="*/ 0 h 1339"/>
                  <a:gd name="T4" fmla="*/ 0 w 1077"/>
                  <a:gd name="T5" fmla="*/ 0 h 1339"/>
                  <a:gd name="T6" fmla="*/ 0 w 1077"/>
                  <a:gd name="T7" fmla="*/ 0 h 1339"/>
                  <a:gd name="T8" fmla="*/ 0 w 1077"/>
                  <a:gd name="T9" fmla="*/ 0 h 1339"/>
                  <a:gd name="T10" fmla="*/ 0 w 1077"/>
                  <a:gd name="T11" fmla="*/ 0 h 1339"/>
                  <a:gd name="T12" fmla="*/ 0 w 1077"/>
                  <a:gd name="T13" fmla="*/ 0 h 1339"/>
                  <a:gd name="T14" fmla="*/ 0 w 1077"/>
                  <a:gd name="T15" fmla="*/ 0 h 1339"/>
                  <a:gd name="T16" fmla="*/ 0 w 1077"/>
                  <a:gd name="T17" fmla="*/ 0 h 1339"/>
                  <a:gd name="T18" fmla="*/ 0 w 1077"/>
                  <a:gd name="T19" fmla="*/ 0 h 1339"/>
                  <a:gd name="T20" fmla="*/ 0 w 1077"/>
                  <a:gd name="T21" fmla="*/ 0 h 1339"/>
                  <a:gd name="T22" fmla="*/ 0 w 1077"/>
                  <a:gd name="T23" fmla="*/ 0 h 1339"/>
                  <a:gd name="T24" fmla="*/ 0 w 1077"/>
                  <a:gd name="T25" fmla="*/ 0 h 1339"/>
                  <a:gd name="T26" fmla="*/ 0 w 1077"/>
                  <a:gd name="T27" fmla="*/ 0 h 1339"/>
                  <a:gd name="T28" fmla="*/ 0 w 1077"/>
                  <a:gd name="T29" fmla="*/ 0 h 1339"/>
                  <a:gd name="T30" fmla="*/ 0 w 1077"/>
                  <a:gd name="T31" fmla="*/ 0 h 1339"/>
                  <a:gd name="T32" fmla="*/ 0 w 1077"/>
                  <a:gd name="T33" fmla="*/ 0 h 1339"/>
                  <a:gd name="T34" fmla="*/ 0 w 1077"/>
                  <a:gd name="T35" fmla="*/ 0 h 1339"/>
                  <a:gd name="T36" fmla="*/ 0 w 1077"/>
                  <a:gd name="T37" fmla="*/ 0 h 1339"/>
                  <a:gd name="T38" fmla="*/ 0 w 1077"/>
                  <a:gd name="T39" fmla="*/ 0 h 1339"/>
                  <a:gd name="T40" fmla="*/ 0 w 1077"/>
                  <a:gd name="T41" fmla="*/ 0 h 1339"/>
                  <a:gd name="T42" fmla="*/ 0 w 1077"/>
                  <a:gd name="T43" fmla="*/ 0 h 1339"/>
                  <a:gd name="T44" fmla="*/ 0 w 1077"/>
                  <a:gd name="T45" fmla="*/ 0 h 1339"/>
                  <a:gd name="T46" fmla="*/ 0 w 1077"/>
                  <a:gd name="T47" fmla="*/ 0 h 1339"/>
                  <a:gd name="T48" fmla="*/ 0 w 1077"/>
                  <a:gd name="T49" fmla="*/ 0 h 1339"/>
                  <a:gd name="T50" fmla="*/ 0 w 1077"/>
                  <a:gd name="T51" fmla="*/ 0 h 1339"/>
                  <a:gd name="T52" fmla="*/ 0 w 1077"/>
                  <a:gd name="T53" fmla="*/ 0 h 1339"/>
                  <a:gd name="T54" fmla="*/ 0 w 1077"/>
                  <a:gd name="T55" fmla="*/ 0 h 1339"/>
                  <a:gd name="T56" fmla="*/ 0 w 1077"/>
                  <a:gd name="T57" fmla="*/ 0 h 1339"/>
                  <a:gd name="T58" fmla="*/ 0 w 1077"/>
                  <a:gd name="T59" fmla="*/ 0 h 1339"/>
                  <a:gd name="T60" fmla="*/ 0 w 1077"/>
                  <a:gd name="T61" fmla="*/ 0 h 1339"/>
                  <a:gd name="T62" fmla="*/ 0 w 1077"/>
                  <a:gd name="T63" fmla="*/ 0 h 1339"/>
                  <a:gd name="T64" fmla="*/ 0 w 1077"/>
                  <a:gd name="T65" fmla="*/ 0 h 1339"/>
                  <a:gd name="T66" fmla="*/ 0 w 1077"/>
                  <a:gd name="T67" fmla="*/ 0 h 1339"/>
                  <a:gd name="T68" fmla="*/ 0 w 1077"/>
                  <a:gd name="T69" fmla="*/ 0 h 1339"/>
                  <a:gd name="T70" fmla="*/ 0 w 1077"/>
                  <a:gd name="T71" fmla="*/ 0 h 1339"/>
                  <a:gd name="T72" fmla="*/ 0 w 1077"/>
                  <a:gd name="T73" fmla="*/ 0 h 1339"/>
                  <a:gd name="T74" fmla="*/ 0 w 1077"/>
                  <a:gd name="T75" fmla="*/ 0 h 1339"/>
                  <a:gd name="T76" fmla="*/ 0 w 1077"/>
                  <a:gd name="T77" fmla="*/ 0 h 1339"/>
                  <a:gd name="T78" fmla="*/ 0 w 1077"/>
                  <a:gd name="T79" fmla="*/ 0 h 1339"/>
                  <a:gd name="T80" fmla="*/ 0 w 1077"/>
                  <a:gd name="T81" fmla="*/ 0 h 1339"/>
                  <a:gd name="T82" fmla="*/ 0 w 1077"/>
                  <a:gd name="T83" fmla="*/ 0 h 1339"/>
                  <a:gd name="T84" fmla="*/ 0 w 1077"/>
                  <a:gd name="T85" fmla="*/ 0 h 1339"/>
                  <a:gd name="T86" fmla="*/ 0 w 1077"/>
                  <a:gd name="T87" fmla="*/ 0 h 1339"/>
                  <a:gd name="T88" fmla="*/ 0 w 1077"/>
                  <a:gd name="T89" fmla="*/ 0 h 1339"/>
                  <a:gd name="T90" fmla="*/ 0 w 1077"/>
                  <a:gd name="T91" fmla="*/ 0 h 1339"/>
                  <a:gd name="T92" fmla="*/ 0 w 1077"/>
                  <a:gd name="T93" fmla="*/ 0 h 1339"/>
                  <a:gd name="T94" fmla="*/ 0 w 1077"/>
                  <a:gd name="T95" fmla="*/ 0 h 1339"/>
                  <a:gd name="T96" fmla="*/ 0 w 1077"/>
                  <a:gd name="T97" fmla="*/ 0 h 1339"/>
                  <a:gd name="T98" fmla="*/ 0 w 1077"/>
                  <a:gd name="T99" fmla="*/ 0 h 13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7"/>
                  <a:gd name="T151" fmla="*/ 0 h 1339"/>
                  <a:gd name="T152" fmla="*/ 1077 w 1077"/>
                  <a:gd name="T153" fmla="*/ 1339 h 13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7" h="1339">
                    <a:moveTo>
                      <a:pt x="1061" y="0"/>
                    </a:moveTo>
                    <a:lnTo>
                      <a:pt x="1077" y="0"/>
                    </a:lnTo>
                    <a:lnTo>
                      <a:pt x="1057" y="3"/>
                    </a:lnTo>
                    <a:lnTo>
                      <a:pt x="1009" y="10"/>
                    </a:lnTo>
                    <a:lnTo>
                      <a:pt x="937" y="24"/>
                    </a:lnTo>
                    <a:lnTo>
                      <a:pt x="848" y="45"/>
                    </a:lnTo>
                    <a:lnTo>
                      <a:pt x="749" y="77"/>
                    </a:lnTo>
                    <a:lnTo>
                      <a:pt x="645" y="120"/>
                    </a:lnTo>
                    <a:lnTo>
                      <a:pt x="544" y="178"/>
                    </a:lnTo>
                    <a:lnTo>
                      <a:pt x="451" y="251"/>
                    </a:lnTo>
                    <a:lnTo>
                      <a:pt x="372" y="344"/>
                    </a:lnTo>
                    <a:lnTo>
                      <a:pt x="316" y="435"/>
                    </a:lnTo>
                    <a:lnTo>
                      <a:pt x="275" y="517"/>
                    </a:lnTo>
                    <a:lnTo>
                      <a:pt x="248" y="591"/>
                    </a:lnTo>
                    <a:lnTo>
                      <a:pt x="232" y="656"/>
                    </a:lnTo>
                    <a:lnTo>
                      <a:pt x="224" y="714"/>
                    </a:lnTo>
                    <a:lnTo>
                      <a:pt x="224" y="765"/>
                    </a:lnTo>
                    <a:lnTo>
                      <a:pt x="230" y="808"/>
                    </a:lnTo>
                    <a:lnTo>
                      <a:pt x="238" y="847"/>
                    </a:lnTo>
                    <a:lnTo>
                      <a:pt x="248" y="880"/>
                    </a:lnTo>
                    <a:lnTo>
                      <a:pt x="256" y="907"/>
                    </a:lnTo>
                    <a:lnTo>
                      <a:pt x="268" y="941"/>
                    </a:lnTo>
                    <a:lnTo>
                      <a:pt x="291" y="979"/>
                    </a:lnTo>
                    <a:lnTo>
                      <a:pt x="320" y="1023"/>
                    </a:lnTo>
                    <a:lnTo>
                      <a:pt x="355" y="1067"/>
                    </a:lnTo>
                    <a:lnTo>
                      <a:pt x="393" y="1112"/>
                    </a:lnTo>
                    <a:lnTo>
                      <a:pt x="435" y="1157"/>
                    </a:lnTo>
                    <a:lnTo>
                      <a:pt x="475" y="1197"/>
                    </a:lnTo>
                    <a:lnTo>
                      <a:pt x="516" y="1232"/>
                    </a:lnTo>
                    <a:lnTo>
                      <a:pt x="553" y="1261"/>
                    </a:lnTo>
                    <a:lnTo>
                      <a:pt x="585" y="1279"/>
                    </a:lnTo>
                    <a:lnTo>
                      <a:pt x="584" y="1279"/>
                    </a:lnTo>
                    <a:lnTo>
                      <a:pt x="579" y="1279"/>
                    </a:lnTo>
                    <a:lnTo>
                      <a:pt x="571" y="1277"/>
                    </a:lnTo>
                    <a:lnTo>
                      <a:pt x="560" y="1277"/>
                    </a:lnTo>
                    <a:lnTo>
                      <a:pt x="547" y="1275"/>
                    </a:lnTo>
                    <a:lnTo>
                      <a:pt x="534" y="1275"/>
                    </a:lnTo>
                    <a:lnTo>
                      <a:pt x="520" y="1277"/>
                    </a:lnTo>
                    <a:lnTo>
                      <a:pt x="505" y="1279"/>
                    </a:lnTo>
                    <a:lnTo>
                      <a:pt x="491" y="1280"/>
                    </a:lnTo>
                    <a:lnTo>
                      <a:pt x="478" y="1285"/>
                    </a:lnTo>
                    <a:lnTo>
                      <a:pt x="467" y="1290"/>
                    </a:lnTo>
                    <a:lnTo>
                      <a:pt x="456" y="1296"/>
                    </a:lnTo>
                    <a:lnTo>
                      <a:pt x="446" y="1303"/>
                    </a:lnTo>
                    <a:lnTo>
                      <a:pt x="436" y="1311"/>
                    </a:lnTo>
                    <a:lnTo>
                      <a:pt x="428" y="1317"/>
                    </a:lnTo>
                    <a:lnTo>
                      <a:pt x="422" y="1323"/>
                    </a:lnTo>
                    <a:lnTo>
                      <a:pt x="416" y="1330"/>
                    </a:lnTo>
                    <a:lnTo>
                      <a:pt x="412" y="1335"/>
                    </a:lnTo>
                    <a:lnTo>
                      <a:pt x="409" y="1338"/>
                    </a:lnTo>
                    <a:lnTo>
                      <a:pt x="409" y="1339"/>
                    </a:lnTo>
                    <a:lnTo>
                      <a:pt x="398" y="1331"/>
                    </a:lnTo>
                    <a:lnTo>
                      <a:pt x="368" y="1311"/>
                    </a:lnTo>
                    <a:lnTo>
                      <a:pt x="324" y="1277"/>
                    </a:lnTo>
                    <a:lnTo>
                      <a:pt x="270" y="1232"/>
                    </a:lnTo>
                    <a:lnTo>
                      <a:pt x="211" y="1179"/>
                    </a:lnTo>
                    <a:lnTo>
                      <a:pt x="152" y="1119"/>
                    </a:lnTo>
                    <a:lnTo>
                      <a:pt x="97" y="1053"/>
                    </a:lnTo>
                    <a:lnTo>
                      <a:pt x="51" y="983"/>
                    </a:lnTo>
                    <a:lnTo>
                      <a:pt x="17" y="911"/>
                    </a:lnTo>
                    <a:lnTo>
                      <a:pt x="3" y="839"/>
                    </a:lnTo>
                    <a:lnTo>
                      <a:pt x="0" y="781"/>
                    </a:lnTo>
                    <a:lnTo>
                      <a:pt x="0" y="730"/>
                    </a:lnTo>
                    <a:lnTo>
                      <a:pt x="1" y="680"/>
                    </a:lnTo>
                    <a:lnTo>
                      <a:pt x="4" y="632"/>
                    </a:lnTo>
                    <a:lnTo>
                      <a:pt x="12" y="587"/>
                    </a:lnTo>
                    <a:lnTo>
                      <a:pt x="24" y="544"/>
                    </a:lnTo>
                    <a:lnTo>
                      <a:pt x="38" y="501"/>
                    </a:lnTo>
                    <a:lnTo>
                      <a:pt x="59" y="459"/>
                    </a:lnTo>
                    <a:lnTo>
                      <a:pt x="83" y="416"/>
                    </a:lnTo>
                    <a:lnTo>
                      <a:pt x="113" y="373"/>
                    </a:lnTo>
                    <a:lnTo>
                      <a:pt x="148" y="328"/>
                    </a:lnTo>
                    <a:lnTo>
                      <a:pt x="184" y="288"/>
                    </a:lnTo>
                    <a:lnTo>
                      <a:pt x="220" y="250"/>
                    </a:lnTo>
                    <a:lnTo>
                      <a:pt x="257" y="216"/>
                    </a:lnTo>
                    <a:lnTo>
                      <a:pt x="297" y="186"/>
                    </a:lnTo>
                    <a:lnTo>
                      <a:pt x="337" y="157"/>
                    </a:lnTo>
                    <a:lnTo>
                      <a:pt x="380" y="131"/>
                    </a:lnTo>
                    <a:lnTo>
                      <a:pt x="427" y="109"/>
                    </a:lnTo>
                    <a:lnTo>
                      <a:pt x="475" y="88"/>
                    </a:lnTo>
                    <a:lnTo>
                      <a:pt x="528" y="69"/>
                    </a:lnTo>
                    <a:lnTo>
                      <a:pt x="585" y="53"/>
                    </a:lnTo>
                    <a:lnTo>
                      <a:pt x="651" y="39"/>
                    </a:lnTo>
                    <a:lnTo>
                      <a:pt x="720" y="27"/>
                    </a:lnTo>
                    <a:lnTo>
                      <a:pt x="790" y="19"/>
                    </a:lnTo>
                    <a:lnTo>
                      <a:pt x="859" y="13"/>
                    </a:lnTo>
                    <a:lnTo>
                      <a:pt x="921" y="7"/>
                    </a:lnTo>
                    <a:lnTo>
                      <a:pt x="976" y="3"/>
                    </a:lnTo>
                    <a:lnTo>
                      <a:pt x="1019" y="2"/>
                    </a:lnTo>
                    <a:lnTo>
                      <a:pt x="1049" y="0"/>
                    </a:lnTo>
                    <a:lnTo>
                      <a:pt x="1061"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18" name="Freeform 190"/>
              <p:cNvSpPr>
                <a:spLocks/>
              </p:cNvSpPr>
              <p:nvPr/>
            </p:nvSpPr>
            <p:spPr bwMode="auto">
              <a:xfrm>
                <a:off x="1613" y="1778"/>
                <a:ext cx="538" cy="669"/>
              </a:xfrm>
              <a:custGeom>
                <a:avLst/>
                <a:gdLst>
                  <a:gd name="T0" fmla="*/ 0 w 1077"/>
                  <a:gd name="T1" fmla="*/ 0 h 1339"/>
                  <a:gd name="T2" fmla="*/ 0 w 1077"/>
                  <a:gd name="T3" fmla="*/ 0 h 1339"/>
                  <a:gd name="T4" fmla="*/ 0 w 1077"/>
                  <a:gd name="T5" fmla="*/ 0 h 1339"/>
                  <a:gd name="T6" fmla="*/ 0 w 1077"/>
                  <a:gd name="T7" fmla="*/ 0 h 1339"/>
                  <a:gd name="T8" fmla="*/ 0 w 1077"/>
                  <a:gd name="T9" fmla="*/ 0 h 1339"/>
                  <a:gd name="T10" fmla="*/ 0 w 1077"/>
                  <a:gd name="T11" fmla="*/ 0 h 1339"/>
                  <a:gd name="T12" fmla="*/ 0 w 1077"/>
                  <a:gd name="T13" fmla="*/ 0 h 1339"/>
                  <a:gd name="T14" fmla="*/ 0 w 1077"/>
                  <a:gd name="T15" fmla="*/ 0 h 1339"/>
                  <a:gd name="T16" fmla="*/ 0 w 1077"/>
                  <a:gd name="T17" fmla="*/ 0 h 1339"/>
                  <a:gd name="T18" fmla="*/ 0 w 1077"/>
                  <a:gd name="T19" fmla="*/ 0 h 1339"/>
                  <a:gd name="T20" fmla="*/ 0 w 1077"/>
                  <a:gd name="T21" fmla="*/ 0 h 1339"/>
                  <a:gd name="T22" fmla="*/ 0 w 1077"/>
                  <a:gd name="T23" fmla="*/ 0 h 1339"/>
                  <a:gd name="T24" fmla="*/ 0 w 1077"/>
                  <a:gd name="T25" fmla="*/ 0 h 1339"/>
                  <a:gd name="T26" fmla="*/ 0 w 1077"/>
                  <a:gd name="T27" fmla="*/ 0 h 1339"/>
                  <a:gd name="T28" fmla="*/ 0 w 1077"/>
                  <a:gd name="T29" fmla="*/ 0 h 1339"/>
                  <a:gd name="T30" fmla="*/ 0 w 1077"/>
                  <a:gd name="T31" fmla="*/ 0 h 1339"/>
                  <a:gd name="T32" fmla="*/ 0 w 1077"/>
                  <a:gd name="T33" fmla="*/ 0 h 1339"/>
                  <a:gd name="T34" fmla="*/ 0 w 1077"/>
                  <a:gd name="T35" fmla="*/ 0 h 1339"/>
                  <a:gd name="T36" fmla="*/ 0 w 1077"/>
                  <a:gd name="T37" fmla="*/ 0 h 1339"/>
                  <a:gd name="T38" fmla="*/ 0 w 1077"/>
                  <a:gd name="T39" fmla="*/ 0 h 1339"/>
                  <a:gd name="T40" fmla="*/ 0 w 1077"/>
                  <a:gd name="T41" fmla="*/ 0 h 1339"/>
                  <a:gd name="T42" fmla="*/ 0 w 1077"/>
                  <a:gd name="T43" fmla="*/ 0 h 1339"/>
                  <a:gd name="T44" fmla="*/ 0 w 1077"/>
                  <a:gd name="T45" fmla="*/ 0 h 1339"/>
                  <a:gd name="T46" fmla="*/ 0 w 1077"/>
                  <a:gd name="T47" fmla="*/ 0 h 1339"/>
                  <a:gd name="T48" fmla="*/ 0 w 1077"/>
                  <a:gd name="T49" fmla="*/ 0 h 1339"/>
                  <a:gd name="T50" fmla="*/ 0 w 1077"/>
                  <a:gd name="T51" fmla="*/ 0 h 1339"/>
                  <a:gd name="T52" fmla="*/ 0 w 1077"/>
                  <a:gd name="T53" fmla="*/ 0 h 1339"/>
                  <a:gd name="T54" fmla="*/ 0 w 1077"/>
                  <a:gd name="T55" fmla="*/ 0 h 1339"/>
                  <a:gd name="T56" fmla="*/ 0 w 1077"/>
                  <a:gd name="T57" fmla="*/ 0 h 1339"/>
                  <a:gd name="T58" fmla="*/ 0 w 1077"/>
                  <a:gd name="T59" fmla="*/ 0 h 1339"/>
                  <a:gd name="T60" fmla="*/ 0 w 1077"/>
                  <a:gd name="T61" fmla="*/ 0 h 1339"/>
                  <a:gd name="T62" fmla="*/ 0 w 1077"/>
                  <a:gd name="T63" fmla="*/ 0 h 1339"/>
                  <a:gd name="T64" fmla="*/ 0 w 1077"/>
                  <a:gd name="T65" fmla="*/ 0 h 1339"/>
                  <a:gd name="T66" fmla="*/ 0 w 1077"/>
                  <a:gd name="T67" fmla="*/ 0 h 1339"/>
                  <a:gd name="T68" fmla="*/ 0 w 1077"/>
                  <a:gd name="T69" fmla="*/ 0 h 1339"/>
                  <a:gd name="T70" fmla="*/ 0 w 1077"/>
                  <a:gd name="T71" fmla="*/ 0 h 1339"/>
                  <a:gd name="T72" fmla="*/ 0 w 1077"/>
                  <a:gd name="T73" fmla="*/ 0 h 1339"/>
                  <a:gd name="T74" fmla="*/ 0 w 1077"/>
                  <a:gd name="T75" fmla="*/ 0 h 1339"/>
                  <a:gd name="T76" fmla="*/ 0 w 1077"/>
                  <a:gd name="T77" fmla="*/ 0 h 1339"/>
                  <a:gd name="T78" fmla="*/ 0 w 1077"/>
                  <a:gd name="T79" fmla="*/ 0 h 1339"/>
                  <a:gd name="T80" fmla="*/ 0 w 1077"/>
                  <a:gd name="T81" fmla="*/ 0 h 1339"/>
                  <a:gd name="T82" fmla="*/ 0 w 1077"/>
                  <a:gd name="T83" fmla="*/ 0 h 1339"/>
                  <a:gd name="T84" fmla="*/ 0 w 1077"/>
                  <a:gd name="T85" fmla="*/ 0 h 1339"/>
                  <a:gd name="T86" fmla="*/ 0 w 1077"/>
                  <a:gd name="T87" fmla="*/ 0 h 1339"/>
                  <a:gd name="T88" fmla="*/ 0 w 1077"/>
                  <a:gd name="T89" fmla="*/ 0 h 1339"/>
                  <a:gd name="T90" fmla="*/ 0 w 1077"/>
                  <a:gd name="T91" fmla="*/ 0 h 1339"/>
                  <a:gd name="T92" fmla="*/ 0 w 1077"/>
                  <a:gd name="T93" fmla="*/ 0 h 1339"/>
                  <a:gd name="T94" fmla="*/ 0 w 1077"/>
                  <a:gd name="T95" fmla="*/ 0 h 1339"/>
                  <a:gd name="T96" fmla="*/ 0 w 1077"/>
                  <a:gd name="T97" fmla="*/ 0 h 1339"/>
                  <a:gd name="T98" fmla="*/ 0 w 1077"/>
                  <a:gd name="T99" fmla="*/ 0 h 13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7"/>
                  <a:gd name="T151" fmla="*/ 0 h 1339"/>
                  <a:gd name="T152" fmla="*/ 1077 w 1077"/>
                  <a:gd name="T153" fmla="*/ 1339 h 13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7" h="1339">
                    <a:moveTo>
                      <a:pt x="1061" y="0"/>
                    </a:moveTo>
                    <a:lnTo>
                      <a:pt x="1077" y="0"/>
                    </a:lnTo>
                    <a:lnTo>
                      <a:pt x="1057" y="3"/>
                    </a:lnTo>
                    <a:lnTo>
                      <a:pt x="1009" y="10"/>
                    </a:lnTo>
                    <a:lnTo>
                      <a:pt x="937" y="24"/>
                    </a:lnTo>
                    <a:lnTo>
                      <a:pt x="848" y="45"/>
                    </a:lnTo>
                    <a:lnTo>
                      <a:pt x="749" y="77"/>
                    </a:lnTo>
                    <a:lnTo>
                      <a:pt x="645" y="120"/>
                    </a:lnTo>
                    <a:lnTo>
                      <a:pt x="544" y="178"/>
                    </a:lnTo>
                    <a:lnTo>
                      <a:pt x="451" y="251"/>
                    </a:lnTo>
                    <a:lnTo>
                      <a:pt x="372" y="344"/>
                    </a:lnTo>
                    <a:lnTo>
                      <a:pt x="316" y="435"/>
                    </a:lnTo>
                    <a:lnTo>
                      <a:pt x="275" y="517"/>
                    </a:lnTo>
                    <a:lnTo>
                      <a:pt x="248" y="591"/>
                    </a:lnTo>
                    <a:lnTo>
                      <a:pt x="232" y="656"/>
                    </a:lnTo>
                    <a:lnTo>
                      <a:pt x="224" y="714"/>
                    </a:lnTo>
                    <a:lnTo>
                      <a:pt x="224" y="765"/>
                    </a:lnTo>
                    <a:lnTo>
                      <a:pt x="230" y="808"/>
                    </a:lnTo>
                    <a:lnTo>
                      <a:pt x="238" y="847"/>
                    </a:lnTo>
                    <a:lnTo>
                      <a:pt x="248" y="880"/>
                    </a:lnTo>
                    <a:lnTo>
                      <a:pt x="256" y="907"/>
                    </a:lnTo>
                    <a:lnTo>
                      <a:pt x="268" y="941"/>
                    </a:lnTo>
                    <a:lnTo>
                      <a:pt x="291" y="979"/>
                    </a:lnTo>
                    <a:lnTo>
                      <a:pt x="320" y="1023"/>
                    </a:lnTo>
                    <a:lnTo>
                      <a:pt x="355" y="1067"/>
                    </a:lnTo>
                    <a:lnTo>
                      <a:pt x="393" y="1112"/>
                    </a:lnTo>
                    <a:lnTo>
                      <a:pt x="435" y="1157"/>
                    </a:lnTo>
                    <a:lnTo>
                      <a:pt x="475" y="1197"/>
                    </a:lnTo>
                    <a:lnTo>
                      <a:pt x="516" y="1232"/>
                    </a:lnTo>
                    <a:lnTo>
                      <a:pt x="553" y="1261"/>
                    </a:lnTo>
                    <a:lnTo>
                      <a:pt x="585" y="1279"/>
                    </a:lnTo>
                    <a:lnTo>
                      <a:pt x="584" y="1279"/>
                    </a:lnTo>
                    <a:lnTo>
                      <a:pt x="579" y="1279"/>
                    </a:lnTo>
                    <a:lnTo>
                      <a:pt x="571" y="1277"/>
                    </a:lnTo>
                    <a:lnTo>
                      <a:pt x="560" y="1277"/>
                    </a:lnTo>
                    <a:lnTo>
                      <a:pt x="547" y="1275"/>
                    </a:lnTo>
                    <a:lnTo>
                      <a:pt x="534" y="1275"/>
                    </a:lnTo>
                    <a:lnTo>
                      <a:pt x="520" y="1277"/>
                    </a:lnTo>
                    <a:lnTo>
                      <a:pt x="505" y="1279"/>
                    </a:lnTo>
                    <a:lnTo>
                      <a:pt x="491" y="1280"/>
                    </a:lnTo>
                    <a:lnTo>
                      <a:pt x="478" y="1285"/>
                    </a:lnTo>
                    <a:lnTo>
                      <a:pt x="467" y="1290"/>
                    </a:lnTo>
                    <a:lnTo>
                      <a:pt x="456" y="1296"/>
                    </a:lnTo>
                    <a:lnTo>
                      <a:pt x="446" y="1303"/>
                    </a:lnTo>
                    <a:lnTo>
                      <a:pt x="436" y="1311"/>
                    </a:lnTo>
                    <a:lnTo>
                      <a:pt x="428" y="1317"/>
                    </a:lnTo>
                    <a:lnTo>
                      <a:pt x="422" y="1323"/>
                    </a:lnTo>
                    <a:lnTo>
                      <a:pt x="416" y="1330"/>
                    </a:lnTo>
                    <a:lnTo>
                      <a:pt x="412" y="1335"/>
                    </a:lnTo>
                    <a:lnTo>
                      <a:pt x="409" y="1338"/>
                    </a:lnTo>
                    <a:lnTo>
                      <a:pt x="409" y="1339"/>
                    </a:lnTo>
                    <a:lnTo>
                      <a:pt x="398" y="1331"/>
                    </a:lnTo>
                    <a:lnTo>
                      <a:pt x="368" y="1311"/>
                    </a:lnTo>
                    <a:lnTo>
                      <a:pt x="324" y="1277"/>
                    </a:lnTo>
                    <a:lnTo>
                      <a:pt x="270" y="1232"/>
                    </a:lnTo>
                    <a:lnTo>
                      <a:pt x="211" y="1179"/>
                    </a:lnTo>
                    <a:lnTo>
                      <a:pt x="152" y="1119"/>
                    </a:lnTo>
                    <a:lnTo>
                      <a:pt x="97" y="1053"/>
                    </a:lnTo>
                    <a:lnTo>
                      <a:pt x="51" y="983"/>
                    </a:lnTo>
                    <a:lnTo>
                      <a:pt x="17" y="911"/>
                    </a:lnTo>
                    <a:lnTo>
                      <a:pt x="3" y="839"/>
                    </a:lnTo>
                    <a:lnTo>
                      <a:pt x="0" y="781"/>
                    </a:lnTo>
                    <a:lnTo>
                      <a:pt x="0" y="730"/>
                    </a:lnTo>
                    <a:lnTo>
                      <a:pt x="1" y="680"/>
                    </a:lnTo>
                    <a:lnTo>
                      <a:pt x="4" y="632"/>
                    </a:lnTo>
                    <a:lnTo>
                      <a:pt x="12" y="587"/>
                    </a:lnTo>
                    <a:lnTo>
                      <a:pt x="24" y="544"/>
                    </a:lnTo>
                    <a:lnTo>
                      <a:pt x="38" y="501"/>
                    </a:lnTo>
                    <a:lnTo>
                      <a:pt x="59" y="459"/>
                    </a:lnTo>
                    <a:lnTo>
                      <a:pt x="83" y="416"/>
                    </a:lnTo>
                    <a:lnTo>
                      <a:pt x="113" y="373"/>
                    </a:lnTo>
                    <a:lnTo>
                      <a:pt x="148" y="328"/>
                    </a:lnTo>
                    <a:lnTo>
                      <a:pt x="184" y="288"/>
                    </a:lnTo>
                    <a:lnTo>
                      <a:pt x="220" y="250"/>
                    </a:lnTo>
                    <a:lnTo>
                      <a:pt x="257" y="216"/>
                    </a:lnTo>
                    <a:lnTo>
                      <a:pt x="297" y="186"/>
                    </a:lnTo>
                    <a:lnTo>
                      <a:pt x="337" y="157"/>
                    </a:lnTo>
                    <a:lnTo>
                      <a:pt x="380" y="131"/>
                    </a:lnTo>
                    <a:lnTo>
                      <a:pt x="427" y="109"/>
                    </a:lnTo>
                    <a:lnTo>
                      <a:pt x="475" y="88"/>
                    </a:lnTo>
                    <a:lnTo>
                      <a:pt x="528" y="69"/>
                    </a:lnTo>
                    <a:lnTo>
                      <a:pt x="585" y="53"/>
                    </a:lnTo>
                    <a:lnTo>
                      <a:pt x="651" y="39"/>
                    </a:lnTo>
                    <a:lnTo>
                      <a:pt x="720" y="27"/>
                    </a:lnTo>
                    <a:lnTo>
                      <a:pt x="790" y="19"/>
                    </a:lnTo>
                    <a:lnTo>
                      <a:pt x="859" y="13"/>
                    </a:lnTo>
                    <a:lnTo>
                      <a:pt x="921" y="7"/>
                    </a:lnTo>
                    <a:lnTo>
                      <a:pt x="976" y="3"/>
                    </a:lnTo>
                    <a:lnTo>
                      <a:pt x="1019" y="2"/>
                    </a:lnTo>
                    <a:lnTo>
                      <a:pt x="1049" y="0"/>
                    </a:lnTo>
                    <a:lnTo>
                      <a:pt x="1061"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19" name="Freeform 191"/>
              <p:cNvSpPr>
                <a:spLocks/>
              </p:cNvSpPr>
              <p:nvPr/>
            </p:nvSpPr>
            <p:spPr bwMode="auto">
              <a:xfrm>
                <a:off x="1931" y="1786"/>
                <a:ext cx="432" cy="667"/>
              </a:xfrm>
              <a:custGeom>
                <a:avLst/>
                <a:gdLst>
                  <a:gd name="T0" fmla="*/ 1 w 862"/>
                  <a:gd name="T1" fmla="*/ 0 h 1335"/>
                  <a:gd name="T2" fmla="*/ 1 w 862"/>
                  <a:gd name="T3" fmla="*/ 0 h 1335"/>
                  <a:gd name="T4" fmla="*/ 1 w 862"/>
                  <a:gd name="T5" fmla="*/ 0 h 1335"/>
                  <a:gd name="T6" fmla="*/ 1 w 862"/>
                  <a:gd name="T7" fmla="*/ 0 h 1335"/>
                  <a:gd name="T8" fmla="*/ 1 w 862"/>
                  <a:gd name="T9" fmla="*/ 0 h 1335"/>
                  <a:gd name="T10" fmla="*/ 1 w 862"/>
                  <a:gd name="T11" fmla="*/ 0 h 1335"/>
                  <a:gd name="T12" fmla="*/ 1 w 862"/>
                  <a:gd name="T13" fmla="*/ 0 h 1335"/>
                  <a:gd name="T14" fmla="*/ 1 w 862"/>
                  <a:gd name="T15" fmla="*/ 0 h 1335"/>
                  <a:gd name="T16" fmla="*/ 0 w 862"/>
                  <a:gd name="T17" fmla="*/ 0 h 1335"/>
                  <a:gd name="T18" fmla="*/ 1 w 862"/>
                  <a:gd name="T19" fmla="*/ 0 h 1335"/>
                  <a:gd name="T20" fmla="*/ 1 w 862"/>
                  <a:gd name="T21" fmla="*/ 0 h 1335"/>
                  <a:gd name="T22" fmla="*/ 1 w 862"/>
                  <a:gd name="T23" fmla="*/ 0 h 1335"/>
                  <a:gd name="T24" fmla="*/ 1 w 862"/>
                  <a:gd name="T25" fmla="*/ 0 h 1335"/>
                  <a:gd name="T26" fmla="*/ 1 w 862"/>
                  <a:gd name="T27" fmla="*/ 0 h 1335"/>
                  <a:gd name="T28" fmla="*/ 1 w 862"/>
                  <a:gd name="T29" fmla="*/ 0 h 1335"/>
                  <a:gd name="T30" fmla="*/ 1 w 862"/>
                  <a:gd name="T31" fmla="*/ 0 h 1335"/>
                  <a:gd name="T32" fmla="*/ 1 w 862"/>
                  <a:gd name="T33" fmla="*/ 0 h 1335"/>
                  <a:gd name="T34" fmla="*/ 1 w 862"/>
                  <a:gd name="T35" fmla="*/ 0 h 1335"/>
                  <a:gd name="T36" fmla="*/ 1 w 862"/>
                  <a:gd name="T37" fmla="*/ 0 h 1335"/>
                  <a:gd name="T38" fmla="*/ 1 w 862"/>
                  <a:gd name="T39" fmla="*/ 0 h 1335"/>
                  <a:gd name="T40" fmla="*/ 1 w 862"/>
                  <a:gd name="T41" fmla="*/ 0 h 1335"/>
                  <a:gd name="T42" fmla="*/ 1 w 862"/>
                  <a:gd name="T43" fmla="*/ 0 h 1335"/>
                  <a:gd name="T44" fmla="*/ 1 w 862"/>
                  <a:gd name="T45" fmla="*/ 0 h 1335"/>
                  <a:gd name="T46" fmla="*/ 1 w 862"/>
                  <a:gd name="T47" fmla="*/ 0 h 1335"/>
                  <a:gd name="T48" fmla="*/ 1 w 862"/>
                  <a:gd name="T49" fmla="*/ 0 h 1335"/>
                  <a:gd name="T50" fmla="*/ 1 w 862"/>
                  <a:gd name="T51" fmla="*/ 0 h 1335"/>
                  <a:gd name="T52" fmla="*/ 1 w 862"/>
                  <a:gd name="T53" fmla="*/ 0 h 1335"/>
                  <a:gd name="T54" fmla="*/ 1 w 862"/>
                  <a:gd name="T55" fmla="*/ 0 h 1335"/>
                  <a:gd name="T56" fmla="*/ 1 w 862"/>
                  <a:gd name="T57" fmla="*/ 0 h 1335"/>
                  <a:gd name="T58" fmla="*/ 1 w 862"/>
                  <a:gd name="T59" fmla="*/ 0 h 1335"/>
                  <a:gd name="T60" fmla="*/ 1 w 862"/>
                  <a:gd name="T61" fmla="*/ 0 h 1335"/>
                  <a:gd name="T62" fmla="*/ 1 w 862"/>
                  <a:gd name="T63" fmla="*/ 0 h 1335"/>
                  <a:gd name="T64" fmla="*/ 1 w 862"/>
                  <a:gd name="T65" fmla="*/ 0 h 1335"/>
                  <a:gd name="T66" fmla="*/ 1 w 862"/>
                  <a:gd name="T67" fmla="*/ 0 h 1335"/>
                  <a:gd name="T68" fmla="*/ 1 w 862"/>
                  <a:gd name="T69" fmla="*/ 0 h 1335"/>
                  <a:gd name="T70" fmla="*/ 1 w 862"/>
                  <a:gd name="T71" fmla="*/ 0 h 1335"/>
                  <a:gd name="T72" fmla="*/ 1 w 862"/>
                  <a:gd name="T73" fmla="*/ 0 h 1335"/>
                  <a:gd name="T74" fmla="*/ 1 w 862"/>
                  <a:gd name="T75" fmla="*/ 0 h 1335"/>
                  <a:gd name="T76" fmla="*/ 1 w 862"/>
                  <a:gd name="T77" fmla="*/ 0 h 13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2"/>
                  <a:gd name="T118" fmla="*/ 0 h 1335"/>
                  <a:gd name="T119" fmla="*/ 862 w 862"/>
                  <a:gd name="T120" fmla="*/ 1335 h 13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2" h="1335">
                    <a:moveTo>
                      <a:pt x="499" y="5"/>
                    </a:moveTo>
                    <a:lnTo>
                      <a:pt x="465" y="16"/>
                    </a:lnTo>
                    <a:lnTo>
                      <a:pt x="424" y="37"/>
                    </a:lnTo>
                    <a:lnTo>
                      <a:pt x="379" y="64"/>
                    </a:lnTo>
                    <a:lnTo>
                      <a:pt x="329" y="98"/>
                    </a:lnTo>
                    <a:lnTo>
                      <a:pt x="280" y="138"/>
                    </a:lnTo>
                    <a:lnTo>
                      <a:pt x="232" y="184"/>
                    </a:lnTo>
                    <a:lnTo>
                      <a:pt x="185" y="235"/>
                    </a:lnTo>
                    <a:lnTo>
                      <a:pt x="144" y="290"/>
                    </a:lnTo>
                    <a:lnTo>
                      <a:pt x="107" y="347"/>
                    </a:lnTo>
                    <a:lnTo>
                      <a:pt x="80" y="408"/>
                    </a:lnTo>
                    <a:lnTo>
                      <a:pt x="59" y="475"/>
                    </a:lnTo>
                    <a:lnTo>
                      <a:pt x="38" y="555"/>
                    </a:lnTo>
                    <a:lnTo>
                      <a:pt x="20" y="642"/>
                    </a:lnTo>
                    <a:lnTo>
                      <a:pt x="6" y="736"/>
                    </a:lnTo>
                    <a:lnTo>
                      <a:pt x="0" y="834"/>
                    </a:lnTo>
                    <a:lnTo>
                      <a:pt x="0" y="931"/>
                    </a:lnTo>
                    <a:lnTo>
                      <a:pt x="9" y="1029"/>
                    </a:lnTo>
                    <a:lnTo>
                      <a:pt x="28" y="1122"/>
                    </a:lnTo>
                    <a:lnTo>
                      <a:pt x="60" y="1208"/>
                    </a:lnTo>
                    <a:lnTo>
                      <a:pt x="105" y="1285"/>
                    </a:lnTo>
                    <a:lnTo>
                      <a:pt x="454" y="1335"/>
                    </a:lnTo>
                    <a:lnTo>
                      <a:pt x="451" y="1327"/>
                    </a:lnTo>
                    <a:lnTo>
                      <a:pt x="441" y="1306"/>
                    </a:lnTo>
                    <a:lnTo>
                      <a:pt x="430" y="1274"/>
                    </a:lnTo>
                    <a:lnTo>
                      <a:pt x="414" y="1232"/>
                    </a:lnTo>
                    <a:lnTo>
                      <a:pt x="398" y="1183"/>
                    </a:lnTo>
                    <a:lnTo>
                      <a:pt x="382" y="1128"/>
                    </a:lnTo>
                    <a:lnTo>
                      <a:pt x="368" y="1071"/>
                    </a:lnTo>
                    <a:lnTo>
                      <a:pt x="356" y="1011"/>
                    </a:lnTo>
                    <a:lnTo>
                      <a:pt x="350" y="952"/>
                    </a:lnTo>
                    <a:lnTo>
                      <a:pt x="348" y="896"/>
                    </a:lnTo>
                    <a:lnTo>
                      <a:pt x="352" y="842"/>
                    </a:lnTo>
                    <a:lnTo>
                      <a:pt x="356" y="784"/>
                    </a:lnTo>
                    <a:lnTo>
                      <a:pt x="361" y="725"/>
                    </a:lnTo>
                    <a:lnTo>
                      <a:pt x="368" y="666"/>
                    </a:lnTo>
                    <a:lnTo>
                      <a:pt x="377" y="605"/>
                    </a:lnTo>
                    <a:lnTo>
                      <a:pt x="388" y="546"/>
                    </a:lnTo>
                    <a:lnTo>
                      <a:pt x="404" y="488"/>
                    </a:lnTo>
                    <a:lnTo>
                      <a:pt x="425" y="432"/>
                    </a:lnTo>
                    <a:lnTo>
                      <a:pt x="452" y="379"/>
                    </a:lnTo>
                    <a:lnTo>
                      <a:pt x="483" y="328"/>
                    </a:lnTo>
                    <a:lnTo>
                      <a:pt x="518" y="280"/>
                    </a:lnTo>
                    <a:lnTo>
                      <a:pt x="553" y="234"/>
                    </a:lnTo>
                    <a:lnTo>
                      <a:pt x="590" y="191"/>
                    </a:lnTo>
                    <a:lnTo>
                      <a:pt x="627" y="149"/>
                    </a:lnTo>
                    <a:lnTo>
                      <a:pt x="664" y="112"/>
                    </a:lnTo>
                    <a:lnTo>
                      <a:pt x="702" y="80"/>
                    </a:lnTo>
                    <a:lnTo>
                      <a:pt x="741" y="55"/>
                    </a:lnTo>
                    <a:lnTo>
                      <a:pt x="781" y="34"/>
                    </a:lnTo>
                    <a:lnTo>
                      <a:pt x="821" y="23"/>
                    </a:lnTo>
                    <a:lnTo>
                      <a:pt x="862" y="19"/>
                    </a:lnTo>
                    <a:lnTo>
                      <a:pt x="862" y="18"/>
                    </a:lnTo>
                    <a:lnTo>
                      <a:pt x="862" y="15"/>
                    </a:lnTo>
                    <a:lnTo>
                      <a:pt x="861" y="13"/>
                    </a:lnTo>
                    <a:lnTo>
                      <a:pt x="859" y="10"/>
                    </a:lnTo>
                    <a:lnTo>
                      <a:pt x="856" y="7"/>
                    </a:lnTo>
                    <a:lnTo>
                      <a:pt x="853" y="3"/>
                    </a:lnTo>
                    <a:lnTo>
                      <a:pt x="846" y="2"/>
                    </a:lnTo>
                    <a:lnTo>
                      <a:pt x="840" y="0"/>
                    </a:lnTo>
                    <a:lnTo>
                      <a:pt x="832" y="0"/>
                    </a:lnTo>
                    <a:lnTo>
                      <a:pt x="816" y="0"/>
                    </a:lnTo>
                    <a:lnTo>
                      <a:pt x="787" y="0"/>
                    </a:lnTo>
                    <a:lnTo>
                      <a:pt x="747" y="0"/>
                    </a:lnTo>
                    <a:lnTo>
                      <a:pt x="702" y="2"/>
                    </a:lnTo>
                    <a:lnTo>
                      <a:pt x="654" y="2"/>
                    </a:lnTo>
                    <a:lnTo>
                      <a:pt x="608" y="3"/>
                    </a:lnTo>
                    <a:lnTo>
                      <a:pt x="564" y="3"/>
                    </a:lnTo>
                    <a:lnTo>
                      <a:pt x="531" y="3"/>
                    </a:lnTo>
                    <a:lnTo>
                      <a:pt x="507" y="5"/>
                    </a:lnTo>
                    <a:lnTo>
                      <a:pt x="499" y="5"/>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20" name="Freeform 192"/>
              <p:cNvSpPr>
                <a:spLocks/>
              </p:cNvSpPr>
              <p:nvPr/>
            </p:nvSpPr>
            <p:spPr bwMode="auto">
              <a:xfrm>
                <a:off x="1931" y="1786"/>
                <a:ext cx="432" cy="667"/>
              </a:xfrm>
              <a:custGeom>
                <a:avLst/>
                <a:gdLst>
                  <a:gd name="T0" fmla="*/ 1 w 862"/>
                  <a:gd name="T1" fmla="*/ 0 h 1335"/>
                  <a:gd name="T2" fmla="*/ 1 w 862"/>
                  <a:gd name="T3" fmla="*/ 0 h 1335"/>
                  <a:gd name="T4" fmla="*/ 1 w 862"/>
                  <a:gd name="T5" fmla="*/ 0 h 1335"/>
                  <a:gd name="T6" fmla="*/ 1 w 862"/>
                  <a:gd name="T7" fmla="*/ 0 h 1335"/>
                  <a:gd name="T8" fmla="*/ 1 w 862"/>
                  <a:gd name="T9" fmla="*/ 0 h 1335"/>
                  <a:gd name="T10" fmla="*/ 1 w 862"/>
                  <a:gd name="T11" fmla="*/ 0 h 1335"/>
                  <a:gd name="T12" fmla="*/ 1 w 862"/>
                  <a:gd name="T13" fmla="*/ 0 h 1335"/>
                  <a:gd name="T14" fmla="*/ 1 w 862"/>
                  <a:gd name="T15" fmla="*/ 0 h 1335"/>
                  <a:gd name="T16" fmla="*/ 0 w 862"/>
                  <a:gd name="T17" fmla="*/ 0 h 1335"/>
                  <a:gd name="T18" fmla="*/ 1 w 862"/>
                  <a:gd name="T19" fmla="*/ 0 h 1335"/>
                  <a:gd name="T20" fmla="*/ 1 w 862"/>
                  <a:gd name="T21" fmla="*/ 0 h 1335"/>
                  <a:gd name="T22" fmla="*/ 1 w 862"/>
                  <a:gd name="T23" fmla="*/ 0 h 1335"/>
                  <a:gd name="T24" fmla="*/ 1 w 862"/>
                  <a:gd name="T25" fmla="*/ 0 h 1335"/>
                  <a:gd name="T26" fmla="*/ 1 w 862"/>
                  <a:gd name="T27" fmla="*/ 0 h 1335"/>
                  <a:gd name="T28" fmla="*/ 1 w 862"/>
                  <a:gd name="T29" fmla="*/ 0 h 1335"/>
                  <a:gd name="T30" fmla="*/ 1 w 862"/>
                  <a:gd name="T31" fmla="*/ 0 h 1335"/>
                  <a:gd name="T32" fmla="*/ 1 w 862"/>
                  <a:gd name="T33" fmla="*/ 0 h 1335"/>
                  <a:gd name="T34" fmla="*/ 1 w 862"/>
                  <a:gd name="T35" fmla="*/ 0 h 1335"/>
                  <a:gd name="T36" fmla="*/ 1 w 862"/>
                  <a:gd name="T37" fmla="*/ 0 h 1335"/>
                  <a:gd name="T38" fmla="*/ 1 w 862"/>
                  <a:gd name="T39" fmla="*/ 0 h 1335"/>
                  <a:gd name="T40" fmla="*/ 1 w 862"/>
                  <a:gd name="T41" fmla="*/ 0 h 1335"/>
                  <a:gd name="T42" fmla="*/ 1 w 862"/>
                  <a:gd name="T43" fmla="*/ 0 h 1335"/>
                  <a:gd name="T44" fmla="*/ 1 w 862"/>
                  <a:gd name="T45" fmla="*/ 0 h 1335"/>
                  <a:gd name="T46" fmla="*/ 1 w 862"/>
                  <a:gd name="T47" fmla="*/ 0 h 1335"/>
                  <a:gd name="T48" fmla="*/ 1 w 862"/>
                  <a:gd name="T49" fmla="*/ 0 h 1335"/>
                  <a:gd name="T50" fmla="*/ 1 w 862"/>
                  <a:gd name="T51" fmla="*/ 0 h 1335"/>
                  <a:gd name="T52" fmla="*/ 1 w 862"/>
                  <a:gd name="T53" fmla="*/ 0 h 1335"/>
                  <a:gd name="T54" fmla="*/ 1 w 862"/>
                  <a:gd name="T55" fmla="*/ 0 h 1335"/>
                  <a:gd name="T56" fmla="*/ 1 w 862"/>
                  <a:gd name="T57" fmla="*/ 0 h 1335"/>
                  <a:gd name="T58" fmla="*/ 1 w 862"/>
                  <a:gd name="T59" fmla="*/ 0 h 1335"/>
                  <a:gd name="T60" fmla="*/ 1 w 862"/>
                  <a:gd name="T61" fmla="*/ 0 h 1335"/>
                  <a:gd name="T62" fmla="*/ 1 w 862"/>
                  <a:gd name="T63" fmla="*/ 0 h 1335"/>
                  <a:gd name="T64" fmla="*/ 1 w 862"/>
                  <a:gd name="T65" fmla="*/ 0 h 1335"/>
                  <a:gd name="T66" fmla="*/ 1 w 862"/>
                  <a:gd name="T67" fmla="*/ 0 h 1335"/>
                  <a:gd name="T68" fmla="*/ 1 w 862"/>
                  <a:gd name="T69" fmla="*/ 0 h 1335"/>
                  <a:gd name="T70" fmla="*/ 1 w 862"/>
                  <a:gd name="T71" fmla="*/ 0 h 1335"/>
                  <a:gd name="T72" fmla="*/ 1 w 862"/>
                  <a:gd name="T73" fmla="*/ 0 h 1335"/>
                  <a:gd name="T74" fmla="*/ 1 w 862"/>
                  <a:gd name="T75" fmla="*/ 0 h 1335"/>
                  <a:gd name="T76" fmla="*/ 1 w 862"/>
                  <a:gd name="T77" fmla="*/ 0 h 13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2"/>
                  <a:gd name="T118" fmla="*/ 0 h 1335"/>
                  <a:gd name="T119" fmla="*/ 862 w 862"/>
                  <a:gd name="T120" fmla="*/ 1335 h 13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2" h="1335">
                    <a:moveTo>
                      <a:pt x="499" y="5"/>
                    </a:moveTo>
                    <a:lnTo>
                      <a:pt x="465" y="16"/>
                    </a:lnTo>
                    <a:lnTo>
                      <a:pt x="424" y="37"/>
                    </a:lnTo>
                    <a:lnTo>
                      <a:pt x="379" y="64"/>
                    </a:lnTo>
                    <a:lnTo>
                      <a:pt x="329" y="98"/>
                    </a:lnTo>
                    <a:lnTo>
                      <a:pt x="280" y="138"/>
                    </a:lnTo>
                    <a:lnTo>
                      <a:pt x="232" y="184"/>
                    </a:lnTo>
                    <a:lnTo>
                      <a:pt x="185" y="235"/>
                    </a:lnTo>
                    <a:lnTo>
                      <a:pt x="144" y="290"/>
                    </a:lnTo>
                    <a:lnTo>
                      <a:pt x="107" y="347"/>
                    </a:lnTo>
                    <a:lnTo>
                      <a:pt x="80" y="408"/>
                    </a:lnTo>
                    <a:lnTo>
                      <a:pt x="59" y="475"/>
                    </a:lnTo>
                    <a:lnTo>
                      <a:pt x="38" y="555"/>
                    </a:lnTo>
                    <a:lnTo>
                      <a:pt x="20" y="642"/>
                    </a:lnTo>
                    <a:lnTo>
                      <a:pt x="6" y="736"/>
                    </a:lnTo>
                    <a:lnTo>
                      <a:pt x="0" y="834"/>
                    </a:lnTo>
                    <a:lnTo>
                      <a:pt x="0" y="931"/>
                    </a:lnTo>
                    <a:lnTo>
                      <a:pt x="9" y="1029"/>
                    </a:lnTo>
                    <a:lnTo>
                      <a:pt x="28" y="1122"/>
                    </a:lnTo>
                    <a:lnTo>
                      <a:pt x="60" y="1208"/>
                    </a:lnTo>
                    <a:lnTo>
                      <a:pt x="105" y="1285"/>
                    </a:lnTo>
                    <a:lnTo>
                      <a:pt x="454" y="1335"/>
                    </a:lnTo>
                    <a:lnTo>
                      <a:pt x="451" y="1327"/>
                    </a:lnTo>
                    <a:lnTo>
                      <a:pt x="441" y="1306"/>
                    </a:lnTo>
                    <a:lnTo>
                      <a:pt x="430" y="1274"/>
                    </a:lnTo>
                    <a:lnTo>
                      <a:pt x="414" y="1232"/>
                    </a:lnTo>
                    <a:lnTo>
                      <a:pt x="398" y="1183"/>
                    </a:lnTo>
                    <a:lnTo>
                      <a:pt x="382" y="1128"/>
                    </a:lnTo>
                    <a:lnTo>
                      <a:pt x="368" y="1071"/>
                    </a:lnTo>
                    <a:lnTo>
                      <a:pt x="356" y="1011"/>
                    </a:lnTo>
                    <a:lnTo>
                      <a:pt x="350" y="952"/>
                    </a:lnTo>
                    <a:lnTo>
                      <a:pt x="348" y="896"/>
                    </a:lnTo>
                    <a:lnTo>
                      <a:pt x="352" y="842"/>
                    </a:lnTo>
                    <a:lnTo>
                      <a:pt x="356" y="784"/>
                    </a:lnTo>
                    <a:lnTo>
                      <a:pt x="361" y="725"/>
                    </a:lnTo>
                    <a:lnTo>
                      <a:pt x="368" y="666"/>
                    </a:lnTo>
                    <a:lnTo>
                      <a:pt x="377" y="605"/>
                    </a:lnTo>
                    <a:lnTo>
                      <a:pt x="388" y="546"/>
                    </a:lnTo>
                    <a:lnTo>
                      <a:pt x="404" y="488"/>
                    </a:lnTo>
                    <a:lnTo>
                      <a:pt x="425" y="432"/>
                    </a:lnTo>
                    <a:lnTo>
                      <a:pt x="452" y="379"/>
                    </a:lnTo>
                    <a:lnTo>
                      <a:pt x="483" y="328"/>
                    </a:lnTo>
                    <a:lnTo>
                      <a:pt x="518" y="280"/>
                    </a:lnTo>
                    <a:lnTo>
                      <a:pt x="553" y="234"/>
                    </a:lnTo>
                    <a:lnTo>
                      <a:pt x="590" y="191"/>
                    </a:lnTo>
                    <a:lnTo>
                      <a:pt x="627" y="149"/>
                    </a:lnTo>
                    <a:lnTo>
                      <a:pt x="664" y="112"/>
                    </a:lnTo>
                    <a:lnTo>
                      <a:pt x="702" y="80"/>
                    </a:lnTo>
                    <a:lnTo>
                      <a:pt x="741" y="55"/>
                    </a:lnTo>
                    <a:lnTo>
                      <a:pt x="781" y="34"/>
                    </a:lnTo>
                    <a:lnTo>
                      <a:pt x="821" y="23"/>
                    </a:lnTo>
                    <a:lnTo>
                      <a:pt x="862" y="19"/>
                    </a:lnTo>
                    <a:lnTo>
                      <a:pt x="862" y="18"/>
                    </a:lnTo>
                    <a:lnTo>
                      <a:pt x="862" y="15"/>
                    </a:lnTo>
                    <a:lnTo>
                      <a:pt x="861" y="13"/>
                    </a:lnTo>
                    <a:lnTo>
                      <a:pt x="859" y="10"/>
                    </a:lnTo>
                    <a:lnTo>
                      <a:pt x="856" y="7"/>
                    </a:lnTo>
                    <a:lnTo>
                      <a:pt x="853" y="3"/>
                    </a:lnTo>
                    <a:lnTo>
                      <a:pt x="846" y="2"/>
                    </a:lnTo>
                    <a:lnTo>
                      <a:pt x="840" y="0"/>
                    </a:lnTo>
                    <a:lnTo>
                      <a:pt x="832" y="0"/>
                    </a:lnTo>
                    <a:lnTo>
                      <a:pt x="816" y="0"/>
                    </a:lnTo>
                    <a:lnTo>
                      <a:pt x="787" y="0"/>
                    </a:lnTo>
                    <a:lnTo>
                      <a:pt x="747" y="0"/>
                    </a:lnTo>
                    <a:lnTo>
                      <a:pt x="702" y="2"/>
                    </a:lnTo>
                    <a:lnTo>
                      <a:pt x="654" y="2"/>
                    </a:lnTo>
                    <a:lnTo>
                      <a:pt x="608" y="3"/>
                    </a:lnTo>
                    <a:lnTo>
                      <a:pt x="564" y="3"/>
                    </a:lnTo>
                    <a:lnTo>
                      <a:pt x="531" y="3"/>
                    </a:lnTo>
                    <a:lnTo>
                      <a:pt x="507" y="5"/>
                    </a:lnTo>
                    <a:lnTo>
                      <a:pt x="499" y="5"/>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21" name="Freeform 193"/>
              <p:cNvSpPr>
                <a:spLocks/>
              </p:cNvSpPr>
              <p:nvPr/>
            </p:nvSpPr>
            <p:spPr bwMode="auto">
              <a:xfrm>
                <a:off x="2279" y="1843"/>
                <a:ext cx="354" cy="660"/>
              </a:xfrm>
              <a:custGeom>
                <a:avLst/>
                <a:gdLst>
                  <a:gd name="T0" fmla="*/ 1 w 707"/>
                  <a:gd name="T1" fmla="*/ 1 h 1320"/>
                  <a:gd name="T2" fmla="*/ 1 w 707"/>
                  <a:gd name="T3" fmla="*/ 1 h 1320"/>
                  <a:gd name="T4" fmla="*/ 1 w 707"/>
                  <a:gd name="T5" fmla="*/ 1 h 1320"/>
                  <a:gd name="T6" fmla="*/ 1 w 707"/>
                  <a:gd name="T7" fmla="*/ 1 h 1320"/>
                  <a:gd name="T8" fmla="*/ 1 w 707"/>
                  <a:gd name="T9" fmla="*/ 1 h 1320"/>
                  <a:gd name="T10" fmla="*/ 1 w 707"/>
                  <a:gd name="T11" fmla="*/ 1 h 1320"/>
                  <a:gd name="T12" fmla="*/ 0 w 707"/>
                  <a:gd name="T13" fmla="*/ 1 h 1320"/>
                  <a:gd name="T14" fmla="*/ 1 w 707"/>
                  <a:gd name="T15" fmla="*/ 1 h 1320"/>
                  <a:gd name="T16" fmla="*/ 1 w 707"/>
                  <a:gd name="T17" fmla="*/ 1 h 1320"/>
                  <a:gd name="T18" fmla="*/ 1 w 707"/>
                  <a:gd name="T19" fmla="*/ 1 h 1320"/>
                  <a:gd name="T20" fmla="*/ 1 w 707"/>
                  <a:gd name="T21" fmla="*/ 1 h 1320"/>
                  <a:gd name="T22" fmla="*/ 1 w 707"/>
                  <a:gd name="T23" fmla="*/ 1 h 1320"/>
                  <a:gd name="T24" fmla="*/ 1 w 707"/>
                  <a:gd name="T25" fmla="*/ 1 h 1320"/>
                  <a:gd name="T26" fmla="*/ 1 w 707"/>
                  <a:gd name="T27" fmla="*/ 1 h 1320"/>
                  <a:gd name="T28" fmla="*/ 1 w 707"/>
                  <a:gd name="T29" fmla="*/ 1 h 1320"/>
                  <a:gd name="T30" fmla="*/ 1 w 707"/>
                  <a:gd name="T31" fmla="*/ 1 h 1320"/>
                  <a:gd name="T32" fmla="*/ 1 w 707"/>
                  <a:gd name="T33" fmla="*/ 1 h 1320"/>
                  <a:gd name="T34" fmla="*/ 1 w 707"/>
                  <a:gd name="T35" fmla="*/ 1 h 1320"/>
                  <a:gd name="T36" fmla="*/ 1 w 707"/>
                  <a:gd name="T37" fmla="*/ 1 h 1320"/>
                  <a:gd name="T38" fmla="*/ 1 w 707"/>
                  <a:gd name="T39" fmla="*/ 1 h 1320"/>
                  <a:gd name="T40" fmla="*/ 1 w 707"/>
                  <a:gd name="T41" fmla="*/ 1 h 1320"/>
                  <a:gd name="T42" fmla="*/ 1 w 707"/>
                  <a:gd name="T43" fmla="*/ 1 h 1320"/>
                  <a:gd name="T44" fmla="*/ 1 w 707"/>
                  <a:gd name="T45" fmla="*/ 1 h 1320"/>
                  <a:gd name="T46" fmla="*/ 1 w 707"/>
                  <a:gd name="T47" fmla="*/ 1 h 1320"/>
                  <a:gd name="T48" fmla="*/ 1 w 707"/>
                  <a:gd name="T49" fmla="*/ 1 h 1320"/>
                  <a:gd name="T50" fmla="*/ 1 w 707"/>
                  <a:gd name="T51" fmla="*/ 1 h 1320"/>
                  <a:gd name="T52" fmla="*/ 1 w 707"/>
                  <a:gd name="T53" fmla="*/ 1 h 1320"/>
                  <a:gd name="T54" fmla="*/ 1 w 707"/>
                  <a:gd name="T55" fmla="*/ 1 h 1320"/>
                  <a:gd name="T56" fmla="*/ 1 w 707"/>
                  <a:gd name="T57" fmla="*/ 1 h 1320"/>
                  <a:gd name="T58" fmla="*/ 1 w 707"/>
                  <a:gd name="T59" fmla="*/ 1 h 1320"/>
                  <a:gd name="T60" fmla="*/ 1 w 707"/>
                  <a:gd name="T61" fmla="*/ 1 h 1320"/>
                  <a:gd name="T62" fmla="*/ 1 w 707"/>
                  <a:gd name="T63" fmla="*/ 1 h 1320"/>
                  <a:gd name="T64" fmla="*/ 1 w 707"/>
                  <a:gd name="T65" fmla="*/ 1 h 1320"/>
                  <a:gd name="T66" fmla="*/ 1 w 707"/>
                  <a:gd name="T67" fmla="*/ 0 h 1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7"/>
                  <a:gd name="T103" fmla="*/ 0 h 1320"/>
                  <a:gd name="T104" fmla="*/ 707 w 707"/>
                  <a:gd name="T105" fmla="*/ 1320 h 1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7" h="1320">
                    <a:moveTo>
                      <a:pt x="379" y="0"/>
                    </a:moveTo>
                    <a:lnTo>
                      <a:pt x="349" y="12"/>
                    </a:lnTo>
                    <a:lnTo>
                      <a:pt x="309" y="36"/>
                    </a:lnTo>
                    <a:lnTo>
                      <a:pt x="264" y="74"/>
                    </a:lnTo>
                    <a:lnTo>
                      <a:pt x="216" y="122"/>
                    </a:lnTo>
                    <a:lnTo>
                      <a:pt x="168" y="178"/>
                    </a:lnTo>
                    <a:lnTo>
                      <a:pt x="121" y="240"/>
                    </a:lnTo>
                    <a:lnTo>
                      <a:pt x="78" y="306"/>
                    </a:lnTo>
                    <a:lnTo>
                      <a:pt x="45" y="375"/>
                    </a:lnTo>
                    <a:lnTo>
                      <a:pt x="19" y="444"/>
                    </a:lnTo>
                    <a:lnTo>
                      <a:pt x="6" y="509"/>
                    </a:lnTo>
                    <a:lnTo>
                      <a:pt x="0" y="592"/>
                    </a:lnTo>
                    <a:lnTo>
                      <a:pt x="0" y="674"/>
                    </a:lnTo>
                    <a:lnTo>
                      <a:pt x="4" y="752"/>
                    </a:lnTo>
                    <a:lnTo>
                      <a:pt x="11" y="824"/>
                    </a:lnTo>
                    <a:lnTo>
                      <a:pt x="20" y="892"/>
                    </a:lnTo>
                    <a:lnTo>
                      <a:pt x="32" y="952"/>
                    </a:lnTo>
                    <a:lnTo>
                      <a:pt x="41" y="1005"/>
                    </a:lnTo>
                    <a:lnTo>
                      <a:pt x="49" y="1047"/>
                    </a:lnTo>
                    <a:lnTo>
                      <a:pt x="57" y="1080"/>
                    </a:lnTo>
                    <a:lnTo>
                      <a:pt x="61" y="1101"/>
                    </a:lnTo>
                    <a:lnTo>
                      <a:pt x="62" y="1117"/>
                    </a:lnTo>
                    <a:lnTo>
                      <a:pt x="64" y="1135"/>
                    </a:lnTo>
                    <a:lnTo>
                      <a:pt x="65" y="1152"/>
                    </a:lnTo>
                    <a:lnTo>
                      <a:pt x="69" y="1170"/>
                    </a:lnTo>
                    <a:lnTo>
                      <a:pt x="72" y="1188"/>
                    </a:lnTo>
                    <a:lnTo>
                      <a:pt x="77" y="1205"/>
                    </a:lnTo>
                    <a:lnTo>
                      <a:pt x="83" y="1223"/>
                    </a:lnTo>
                    <a:lnTo>
                      <a:pt x="89" y="1237"/>
                    </a:lnTo>
                    <a:lnTo>
                      <a:pt x="99" y="1250"/>
                    </a:lnTo>
                    <a:lnTo>
                      <a:pt x="110" y="1261"/>
                    </a:lnTo>
                    <a:lnTo>
                      <a:pt x="499" y="1320"/>
                    </a:lnTo>
                    <a:lnTo>
                      <a:pt x="497" y="1317"/>
                    </a:lnTo>
                    <a:lnTo>
                      <a:pt x="494" y="1309"/>
                    </a:lnTo>
                    <a:lnTo>
                      <a:pt x="491" y="1298"/>
                    </a:lnTo>
                    <a:lnTo>
                      <a:pt x="485" y="1280"/>
                    </a:lnTo>
                    <a:lnTo>
                      <a:pt x="478" y="1261"/>
                    </a:lnTo>
                    <a:lnTo>
                      <a:pt x="470" y="1237"/>
                    </a:lnTo>
                    <a:lnTo>
                      <a:pt x="462" y="1212"/>
                    </a:lnTo>
                    <a:lnTo>
                      <a:pt x="454" y="1183"/>
                    </a:lnTo>
                    <a:lnTo>
                      <a:pt x="446" y="1152"/>
                    </a:lnTo>
                    <a:lnTo>
                      <a:pt x="438" y="1120"/>
                    </a:lnTo>
                    <a:lnTo>
                      <a:pt x="430" y="1085"/>
                    </a:lnTo>
                    <a:lnTo>
                      <a:pt x="421" y="1040"/>
                    </a:lnTo>
                    <a:lnTo>
                      <a:pt x="408" y="989"/>
                    </a:lnTo>
                    <a:lnTo>
                      <a:pt x="397" y="933"/>
                    </a:lnTo>
                    <a:lnTo>
                      <a:pt x="384" y="874"/>
                    </a:lnTo>
                    <a:lnTo>
                      <a:pt x="374" y="815"/>
                    </a:lnTo>
                    <a:lnTo>
                      <a:pt x="363" y="754"/>
                    </a:lnTo>
                    <a:lnTo>
                      <a:pt x="357" y="696"/>
                    </a:lnTo>
                    <a:lnTo>
                      <a:pt x="350" y="642"/>
                    </a:lnTo>
                    <a:lnTo>
                      <a:pt x="349" y="594"/>
                    </a:lnTo>
                    <a:lnTo>
                      <a:pt x="355" y="541"/>
                    </a:lnTo>
                    <a:lnTo>
                      <a:pt x="369" y="480"/>
                    </a:lnTo>
                    <a:lnTo>
                      <a:pt x="392" y="415"/>
                    </a:lnTo>
                    <a:lnTo>
                      <a:pt x="424" y="348"/>
                    </a:lnTo>
                    <a:lnTo>
                      <a:pt x="461" y="282"/>
                    </a:lnTo>
                    <a:lnTo>
                      <a:pt x="504" y="221"/>
                    </a:lnTo>
                    <a:lnTo>
                      <a:pt x="550" y="167"/>
                    </a:lnTo>
                    <a:lnTo>
                      <a:pt x="601" y="125"/>
                    </a:lnTo>
                    <a:lnTo>
                      <a:pt x="654" y="96"/>
                    </a:lnTo>
                    <a:lnTo>
                      <a:pt x="707" y="85"/>
                    </a:lnTo>
                    <a:lnTo>
                      <a:pt x="379"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22" name="Freeform 194"/>
              <p:cNvSpPr>
                <a:spLocks/>
              </p:cNvSpPr>
              <p:nvPr/>
            </p:nvSpPr>
            <p:spPr bwMode="auto">
              <a:xfrm>
                <a:off x="2279" y="1843"/>
                <a:ext cx="354" cy="660"/>
              </a:xfrm>
              <a:custGeom>
                <a:avLst/>
                <a:gdLst>
                  <a:gd name="T0" fmla="*/ 1 w 707"/>
                  <a:gd name="T1" fmla="*/ 1 h 1320"/>
                  <a:gd name="T2" fmla="*/ 1 w 707"/>
                  <a:gd name="T3" fmla="*/ 1 h 1320"/>
                  <a:gd name="T4" fmla="*/ 1 w 707"/>
                  <a:gd name="T5" fmla="*/ 1 h 1320"/>
                  <a:gd name="T6" fmla="*/ 1 w 707"/>
                  <a:gd name="T7" fmla="*/ 1 h 1320"/>
                  <a:gd name="T8" fmla="*/ 1 w 707"/>
                  <a:gd name="T9" fmla="*/ 1 h 1320"/>
                  <a:gd name="T10" fmla="*/ 1 w 707"/>
                  <a:gd name="T11" fmla="*/ 1 h 1320"/>
                  <a:gd name="T12" fmla="*/ 0 w 707"/>
                  <a:gd name="T13" fmla="*/ 1 h 1320"/>
                  <a:gd name="T14" fmla="*/ 1 w 707"/>
                  <a:gd name="T15" fmla="*/ 1 h 1320"/>
                  <a:gd name="T16" fmla="*/ 1 w 707"/>
                  <a:gd name="T17" fmla="*/ 1 h 1320"/>
                  <a:gd name="T18" fmla="*/ 1 w 707"/>
                  <a:gd name="T19" fmla="*/ 1 h 1320"/>
                  <a:gd name="T20" fmla="*/ 1 w 707"/>
                  <a:gd name="T21" fmla="*/ 1 h 1320"/>
                  <a:gd name="T22" fmla="*/ 1 w 707"/>
                  <a:gd name="T23" fmla="*/ 1 h 1320"/>
                  <a:gd name="T24" fmla="*/ 1 w 707"/>
                  <a:gd name="T25" fmla="*/ 1 h 1320"/>
                  <a:gd name="T26" fmla="*/ 1 w 707"/>
                  <a:gd name="T27" fmla="*/ 1 h 1320"/>
                  <a:gd name="T28" fmla="*/ 1 w 707"/>
                  <a:gd name="T29" fmla="*/ 1 h 1320"/>
                  <a:gd name="T30" fmla="*/ 1 w 707"/>
                  <a:gd name="T31" fmla="*/ 1 h 1320"/>
                  <a:gd name="T32" fmla="*/ 1 w 707"/>
                  <a:gd name="T33" fmla="*/ 1 h 1320"/>
                  <a:gd name="T34" fmla="*/ 1 w 707"/>
                  <a:gd name="T35" fmla="*/ 1 h 1320"/>
                  <a:gd name="T36" fmla="*/ 1 w 707"/>
                  <a:gd name="T37" fmla="*/ 1 h 1320"/>
                  <a:gd name="T38" fmla="*/ 1 w 707"/>
                  <a:gd name="T39" fmla="*/ 1 h 1320"/>
                  <a:gd name="T40" fmla="*/ 1 w 707"/>
                  <a:gd name="T41" fmla="*/ 1 h 1320"/>
                  <a:gd name="T42" fmla="*/ 1 w 707"/>
                  <a:gd name="T43" fmla="*/ 1 h 1320"/>
                  <a:gd name="T44" fmla="*/ 1 w 707"/>
                  <a:gd name="T45" fmla="*/ 1 h 1320"/>
                  <a:gd name="T46" fmla="*/ 1 w 707"/>
                  <a:gd name="T47" fmla="*/ 1 h 1320"/>
                  <a:gd name="T48" fmla="*/ 1 w 707"/>
                  <a:gd name="T49" fmla="*/ 1 h 1320"/>
                  <a:gd name="T50" fmla="*/ 1 w 707"/>
                  <a:gd name="T51" fmla="*/ 1 h 1320"/>
                  <a:gd name="T52" fmla="*/ 1 w 707"/>
                  <a:gd name="T53" fmla="*/ 1 h 1320"/>
                  <a:gd name="T54" fmla="*/ 1 w 707"/>
                  <a:gd name="T55" fmla="*/ 1 h 1320"/>
                  <a:gd name="T56" fmla="*/ 1 w 707"/>
                  <a:gd name="T57" fmla="*/ 1 h 1320"/>
                  <a:gd name="T58" fmla="*/ 1 w 707"/>
                  <a:gd name="T59" fmla="*/ 1 h 1320"/>
                  <a:gd name="T60" fmla="*/ 1 w 707"/>
                  <a:gd name="T61" fmla="*/ 1 h 1320"/>
                  <a:gd name="T62" fmla="*/ 1 w 707"/>
                  <a:gd name="T63" fmla="*/ 1 h 1320"/>
                  <a:gd name="T64" fmla="*/ 1 w 707"/>
                  <a:gd name="T65" fmla="*/ 1 h 1320"/>
                  <a:gd name="T66" fmla="*/ 1 w 707"/>
                  <a:gd name="T67" fmla="*/ 0 h 1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7"/>
                  <a:gd name="T103" fmla="*/ 0 h 1320"/>
                  <a:gd name="T104" fmla="*/ 707 w 707"/>
                  <a:gd name="T105" fmla="*/ 1320 h 1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7" h="1320">
                    <a:moveTo>
                      <a:pt x="379" y="0"/>
                    </a:moveTo>
                    <a:lnTo>
                      <a:pt x="349" y="12"/>
                    </a:lnTo>
                    <a:lnTo>
                      <a:pt x="309" y="36"/>
                    </a:lnTo>
                    <a:lnTo>
                      <a:pt x="264" y="74"/>
                    </a:lnTo>
                    <a:lnTo>
                      <a:pt x="216" y="122"/>
                    </a:lnTo>
                    <a:lnTo>
                      <a:pt x="168" y="178"/>
                    </a:lnTo>
                    <a:lnTo>
                      <a:pt x="121" y="240"/>
                    </a:lnTo>
                    <a:lnTo>
                      <a:pt x="78" y="306"/>
                    </a:lnTo>
                    <a:lnTo>
                      <a:pt x="45" y="375"/>
                    </a:lnTo>
                    <a:lnTo>
                      <a:pt x="19" y="444"/>
                    </a:lnTo>
                    <a:lnTo>
                      <a:pt x="6" y="509"/>
                    </a:lnTo>
                    <a:lnTo>
                      <a:pt x="0" y="592"/>
                    </a:lnTo>
                    <a:lnTo>
                      <a:pt x="0" y="674"/>
                    </a:lnTo>
                    <a:lnTo>
                      <a:pt x="4" y="752"/>
                    </a:lnTo>
                    <a:lnTo>
                      <a:pt x="11" y="824"/>
                    </a:lnTo>
                    <a:lnTo>
                      <a:pt x="20" y="892"/>
                    </a:lnTo>
                    <a:lnTo>
                      <a:pt x="32" y="952"/>
                    </a:lnTo>
                    <a:lnTo>
                      <a:pt x="41" y="1005"/>
                    </a:lnTo>
                    <a:lnTo>
                      <a:pt x="49" y="1047"/>
                    </a:lnTo>
                    <a:lnTo>
                      <a:pt x="57" y="1080"/>
                    </a:lnTo>
                    <a:lnTo>
                      <a:pt x="61" y="1101"/>
                    </a:lnTo>
                    <a:lnTo>
                      <a:pt x="62" y="1117"/>
                    </a:lnTo>
                    <a:lnTo>
                      <a:pt x="64" y="1135"/>
                    </a:lnTo>
                    <a:lnTo>
                      <a:pt x="65" y="1152"/>
                    </a:lnTo>
                    <a:lnTo>
                      <a:pt x="69" y="1170"/>
                    </a:lnTo>
                    <a:lnTo>
                      <a:pt x="72" y="1188"/>
                    </a:lnTo>
                    <a:lnTo>
                      <a:pt x="77" y="1205"/>
                    </a:lnTo>
                    <a:lnTo>
                      <a:pt x="83" y="1223"/>
                    </a:lnTo>
                    <a:lnTo>
                      <a:pt x="89" y="1237"/>
                    </a:lnTo>
                    <a:lnTo>
                      <a:pt x="99" y="1250"/>
                    </a:lnTo>
                    <a:lnTo>
                      <a:pt x="110" y="1261"/>
                    </a:lnTo>
                    <a:lnTo>
                      <a:pt x="499" y="1320"/>
                    </a:lnTo>
                    <a:lnTo>
                      <a:pt x="497" y="1317"/>
                    </a:lnTo>
                    <a:lnTo>
                      <a:pt x="494" y="1309"/>
                    </a:lnTo>
                    <a:lnTo>
                      <a:pt x="491" y="1298"/>
                    </a:lnTo>
                    <a:lnTo>
                      <a:pt x="485" y="1280"/>
                    </a:lnTo>
                    <a:lnTo>
                      <a:pt x="478" y="1261"/>
                    </a:lnTo>
                    <a:lnTo>
                      <a:pt x="470" y="1237"/>
                    </a:lnTo>
                    <a:lnTo>
                      <a:pt x="462" y="1212"/>
                    </a:lnTo>
                    <a:lnTo>
                      <a:pt x="454" y="1183"/>
                    </a:lnTo>
                    <a:lnTo>
                      <a:pt x="446" y="1152"/>
                    </a:lnTo>
                    <a:lnTo>
                      <a:pt x="438" y="1120"/>
                    </a:lnTo>
                    <a:lnTo>
                      <a:pt x="430" y="1085"/>
                    </a:lnTo>
                    <a:lnTo>
                      <a:pt x="421" y="1040"/>
                    </a:lnTo>
                    <a:lnTo>
                      <a:pt x="408" y="989"/>
                    </a:lnTo>
                    <a:lnTo>
                      <a:pt x="397" y="933"/>
                    </a:lnTo>
                    <a:lnTo>
                      <a:pt x="384" y="874"/>
                    </a:lnTo>
                    <a:lnTo>
                      <a:pt x="374" y="815"/>
                    </a:lnTo>
                    <a:lnTo>
                      <a:pt x="363" y="754"/>
                    </a:lnTo>
                    <a:lnTo>
                      <a:pt x="357" y="696"/>
                    </a:lnTo>
                    <a:lnTo>
                      <a:pt x="350" y="642"/>
                    </a:lnTo>
                    <a:lnTo>
                      <a:pt x="349" y="594"/>
                    </a:lnTo>
                    <a:lnTo>
                      <a:pt x="355" y="541"/>
                    </a:lnTo>
                    <a:lnTo>
                      <a:pt x="369" y="480"/>
                    </a:lnTo>
                    <a:lnTo>
                      <a:pt x="392" y="415"/>
                    </a:lnTo>
                    <a:lnTo>
                      <a:pt x="424" y="348"/>
                    </a:lnTo>
                    <a:lnTo>
                      <a:pt x="461" y="282"/>
                    </a:lnTo>
                    <a:lnTo>
                      <a:pt x="504" y="221"/>
                    </a:lnTo>
                    <a:lnTo>
                      <a:pt x="550" y="167"/>
                    </a:lnTo>
                    <a:lnTo>
                      <a:pt x="601" y="125"/>
                    </a:lnTo>
                    <a:lnTo>
                      <a:pt x="654" y="96"/>
                    </a:lnTo>
                    <a:lnTo>
                      <a:pt x="707" y="85"/>
                    </a:lnTo>
                    <a:lnTo>
                      <a:pt x="379"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23" name="Freeform 195"/>
              <p:cNvSpPr>
                <a:spLocks/>
              </p:cNvSpPr>
              <p:nvPr/>
            </p:nvSpPr>
            <p:spPr bwMode="auto">
              <a:xfrm>
                <a:off x="2811" y="2060"/>
                <a:ext cx="328" cy="515"/>
              </a:xfrm>
              <a:custGeom>
                <a:avLst/>
                <a:gdLst>
                  <a:gd name="T0" fmla="*/ 1 w 655"/>
                  <a:gd name="T1" fmla="*/ 1 h 1030"/>
                  <a:gd name="T2" fmla="*/ 1 w 655"/>
                  <a:gd name="T3" fmla="*/ 1 h 1030"/>
                  <a:gd name="T4" fmla="*/ 1 w 655"/>
                  <a:gd name="T5" fmla="*/ 1 h 1030"/>
                  <a:gd name="T6" fmla="*/ 1 w 655"/>
                  <a:gd name="T7" fmla="*/ 1 h 1030"/>
                  <a:gd name="T8" fmla="*/ 1 w 655"/>
                  <a:gd name="T9" fmla="*/ 1 h 1030"/>
                  <a:gd name="T10" fmla="*/ 1 w 655"/>
                  <a:gd name="T11" fmla="*/ 1 h 1030"/>
                  <a:gd name="T12" fmla="*/ 1 w 655"/>
                  <a:gd name="T13" fmla="*/ 1 h 1030"/>
                  <a:gd name="T14" fmla="*/ 1 w 655"/>
                  <a:gd name="T15" fmla="*/ 1 h 1030"/>
                  <a:gd name="T16" fmla="*/ 0 w 655"/>
                  <a:gd name="T17" fmla="*/ 1 h 1030"/>
                  <a:gd name="T18" fmla="*/ 1 w 655"/>
                  <a:gd name="T19" fmla="*/ 1 h 1030"/>
                  <a:gd name="T20" fmla="*/ 1 w 655"/>
                  <a:gd name="T21" fmla="*/ 1 h 1030"/>
                  <a:gd name="T22" fmla="*/ 1 w 655"/>
                  <a:gd name="T23" fmla="*/ 1 h 1030"/>
                  <a:gd name="T24" fmla="*/ 1 w 655"/>
                  <a:gd name="T25" fmla="*/ 1 h 1030"/>
                  <a:gd name="T26" fmla="*/ 1 w 655"/>
                  <a:gd name="T27" fmla="*/ 1 h 1030"/>
                  <a:gd name="T28" fmla="*/ 1 w 655"/>
                  <a:gd name="T29" fmla="*/ 1 h 1030"/>
                  <a:gd name="T30" fmla="*/ 1 w 655"/>
                  <a:gd name="T31" fmla="*/ 1 h 1030"/>
                  <a:gd name="T32" fmla="*/ 1 w 655"/>
                  <a:gd name="T33" fmla="*/ 1 h 1030"/>
                  <a:gd name="T34" fmla="*/ 1 w 655"/>
                  <a:gd name="T35" fmla="*/ 1 h 1030"/>
                  <a:gd name="T36" fmla="*/ 1 w 655"/>
                  <a:gd name="T37" fmla="*/ 1 h 1030"/>
                  <a:gd name="T38" fmla="*/ 1 w 655"/>
                  <a:gd name="T39" fmla="*/ 1 h 1030"/>
                  <a:gd name="T40" fmla="*/ 1 w 655"/>
                  <a:gd name="T41" fmla="*/ 1 h 1030"/>
                  <a:gd name="T42" fmla="*/ 1 w 655"/>
                  <a:gd name="T43" fmla="*/ 1 h 1030"/>
                  <a:gd name="T44" fmla="*/ 1 w 655"/>
                  <a:gd name="T45" fmla="*/ 1 h 1030"/>
                  <a:gd name="T46" fmla="*/ 1 w 655"/>
                  <a:gd name="T47" fmla="*/ 1 h 1030"/>
                  <a:gd name="T48" fmla="*/ 1 w 655"/>
                  <a:gd name="T49" fmla="*/ 1 h 1030"/>
                  <a:gd name="T50" fmla="*/ 1 w 655"/>
                  <a:gd name="T51" fmla="*/ 1 h 1030"/>
                  <a:gd name="T52" fmla="*/ 1 w 655"/>
                  <a:gd name="T53" fmla="*/ 1 h 1030"/>
                  <a:gd name="T54" fmla="*/ 1 w 655"/>
                  <a:gd name="T55" fmla="*/ 1 h 1030"/>
                  <a:gd name="T56" fmla="*/ 1 w 655"/>
                  <a:gd name="T57" fmla="*/ 1 h 1030"/>
                  <a:gd name="T58" fmla="*/ 1 w 655"/>
                  <a:gd name="T59" fmla="*/ 1 h 1030"/>
                  <a:gd name="T60" fmla="*/ 1 w 655"/>
                  <a:gd name="T61" fmla="*/ 1 h 1030"/>
                  <a:gd name="T62" fmla="*/ 1 w 655"/>
                  <a:gd name="T63" fmla="*/ 1 h 1030"/>
                  <a:gd name="T64" fmla="*/ 1 w 655"/>
                  <a:gd name="T65" fmla="*/ 1 h 1030"/>
                  <a:gd name="T66" fmla="*/ 1 w 655"/>
                  <a:gd name="T67" fmla="*/ 1 h 1030"/>
                  <a:gd name="T68" fmla="*/ 1 w 655"/>
                  <a:gd name="T69" fmla="*/ 1 h 1030"/>
                  <a:gd name="T70" fmla="*/ 1 w 655"/>
                  <a:gd name="T71" fmla="*/ 1 h 1030"/>
                  <a:gd name="T72" fmla="*/ 1 w 655"/>
                  <a:gd name="T73" fmla="*/ 1 h 1030"/>
                  <a:gd name="T74" fmla="*/ 1 w 655"/>
                  <a:gd name="T75" fmla="*/ 1 h 1030"/>
                  <a:gd name="T76" fmla="*/ 1 w 655"/>
                  <a:gd name="T77" fmla="*/ 0 h 10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5"/>
                  <a:gd name="T118" fmla="*/ 0 h 1030"/>
                  <a:gd name="T119" fmla="*/ 655 w 655"/>
                  <a:gd name="T120" fmla="*/ 1030 h 10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5" h="1030">
                    <a:moveTo>
                      <a:pt x="322" y="0"/>
                    </a:moveTo>
                    <a:lnTo>
                      <a:pt x="298" y="5"/>
                    </a:lnTo>
                    <a:lnTo>
                      <a:pt x="272" y="11"/>
                    </a:lnTo>
                    <a:lnTo>
                      <a:pt x="246" y="18"/>
                    </a:lnTo>
                    <a:lnTo>
                      <a:pt x="219" y="27"/>
                    </a:lnTo>
                    <a:lnTo>
                      <a:pt x="192" y="43"/>
                    </a:lnTo>
                    <a:lnTo>
                      <a:pt x="165" y="64"/>
                    </a:lnTo>
                    <a:lnTo>
                      <a:pt x="136" y="91"/>
                    </a:lnTo>
                    <a:lnTo>
                      <a:pt x="106" y="130"/>
                    </a:lnTo>
                    <a:lnTo>
                      <a:pt x="75" y="178"/>
                    </a:lnTo>
                    <a:lnTo>
                      <a:pt x="43" y="238"/>
                    </a:lnTo>
                    <a:lnTo>
                      <a:pt x="26" y="280"/>
                    </a:lnTo>
                    <a:lnTo>
                      <a:pt x="14" y="322"/>
                    </a:lnTo>
                    <a:lnTo>
                      <a:pt x="6" y="365"/>
                    </a:lnTo>
                    <a:lnTo>
                      <a:pt x="2" y="405"/>
                    </a:lnTo>
                    <a:lnTo>
                      <a:pt x="0" y="443"/>
                    </a:lnTo>
                    <a:lnTo>
                      <a:pt x="0" y="477"/>
                    </a:lnTo>
                    <a:lnTo>
                      <a:pt x="2" y="506"/>
                    </a:lnTo>
                    <a:lnTo>
                      <a:pt x="3" y="530"/>
                    </a:lnTo>
                    <a:lnTo>
                      <a:pt x="3" y="546"/>
                    </a:lnTo>
                    <a:lnTo>
                      <a:pt x="3" y="552"/>
                    </a:lnTo>
                    <a:lnTo>
                      <a:pt x="3" y="566"/>
                    </a:lnTo>
                    <a:lnTo>
                      <a:pt x="6" y="600"/>
                    </a:lnTo>
                    <a:lnTo>
                      <a:pt x="13" y="646"/>
                    </a:lnTo>
                    <a:lnTo>
                      <a:pt x="22" y="702"/>
                    </a:lnTo>
                    <a:lnTo>
                      <a:pt x="32" y="763"/>
                    </a:lnTo>
                    <a:lnTo>
                      <a:pt x="42" y="826"/>
                    </a:lnTo>
                    <a:lnTo>
                      <a:pt x="51" y="882"/>
                    </a:lnTo>
                    <a:lnTo>
                      <a:pt x="61" y="928"/>
                    </a:lnTo>
                    <a:lnTo>
                      <a:pt x="67" y="962"/>
                    </a:lnTo>
                    <a:lnTo>
                      <a:pt x="72" y="976"/>
                    </a:lnTo>
                    <a:lnTo>
                      <a:pt x="83" y="979"/>
                    </a:lnTo>
                    <a:lnTo>
                      <a:pt x="112" y="984"/>
                    </a:lnTo>
                    <a:lnTo>
                      <a:pt x="152" y="990"/>
                    </a:lnTo>
                    <a:lnTo>
                      <a:pt x="200" y="997"/>
                    </a:lnTo>
                    <a:lnTo>
                      <a:pt x="253" y="1005"/>
                    </a:lnTo>
                    <a:lnTo>
                      <a:pt x="306" y="1013"/>
                    </a:lnTo>
                    <a:lnTo>
                      <a:pt x="354" y="1019"/>
                    </a:lnTo>
                    <a:lnTo>
                      <a:pt x="394" y="1026"/>
                    </a:lnTo>
                    <a:lnTo>
                      <a:pt x="421" y="1029"/>
                    </a:lnTo>
                    <a:lnTo>
                      <a:pt x="430" y="1030"/>
                    </a:lnTo>
                    <a:lnTo>
                      <a:pt x="429" y="1021"/>
                    </a:lnTo>
                    <a:lnTo>
                      <a:pt x="422" y="990"/>
                    </a:lnTo>
                    <a:lnTo>
                      <a:pt x="411" y="947"/>
                    </a:lnTo>
                    <a:lnTo>
                      <a:pt x="400" y="893"/>
                    </a:lnTo>
                    <a:lnTo>
                      <a:pt x="387" y="832"/>
                    </a:lnTo>
                    <a:lnTo>
                      <a:pt x="374" y="768"/>
                    </a:lnTo>
                    <a:lnTo>
                      <a:pt x="365" y="704"/>
                    </a:lnTo>
                    <a:lnTo>
                      <a:pt x="355" y="645"/>
                    </a:lnTo>
                    <a:lnTo>
                      <a:pt x="350" y="595"/>
                    </a:lnTo>
                    <a:lnTo>
                      <a:pt x="352" y="558"/>
                    </a:lnTo>
                    <a:lnTo>
                      <a:pt x="354" y="526"/>
                    </a:lnTo>
                    <a:lnTo>
                      <a:pt x="358" y="493"/>
                    </a:lnTo>
                    <a:lnTo>
                      <a:pt x="363" y="459"/>
                    </a:lnTo>
                    <a:lnTo>
                      <a:pt x="368" y="424"/>
                    </a:lnTo>
                    <a:lnTo>
                      <a:pt x="376" y="390"/>
                    </a:lnTo>
                    <a:lnTo>
                      <a:pt x="384" y="357"/>
                    </a:lnTo>
                    <a:lnTo>
                      <a:pt x="395" y="325"/>
                    </a:lnTo>
                    <a:lnTo>
                      <a:pt x="408" y="296"/>
                    </a:lnTo>
                    <a:lnTo>
                      <a:pt x="422" y="270"/>
                    </a:lnTo>
                    <a:lnTo>
                      <a:pt x="442" y="250"/>
                    </a:lnTo>
                    <a:lnTo>
                      <a:pt x="461" y="229"/>
                    </a:lnTo>
                    <a:lnTo>
                      <a:pt x="482" y="210"/>
                    </a:lnTo>
                    <a:lnTo>
                      <a:pt x="504" y="189"/>
                    </a:lnTo>
                    <a:lnTo>
                      <a:pt x="526" y="170"/>
                    </a:lnTo>
                    <a:lnTo>
                      <a:pt x="551" y="150"/>
                    </a:lnTo>
                    <a:lnTo>
                      <a:pt x="573" y="134"/>
                    </a:lnTo>
                    <a:lnTo>
                      <a:pt x="595" y="120"/>
                    </a:lnTo>
                    <a:lnTo>
                      <a:pt x="616" y="109"/>
                    </a:lnTo>
                    <a:lnTo>
                      <a:pt x="637" y="99"/>
                    </a:lnTo>
                    <a:lnTo>
                      <a:pt x="655" y="94"/>
                    </a:lnTo>
                    <a:lnTo>
                      <a:pt x="322"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24" name="Freeform 196"/>
              <p:cNvSpPr>
                <a:spLocks/>
              </p:cNvSpPr>
              <p:nvPr/>
            </p:nvSpPr>
            <p:spPr bwMode="auto">
              <a:xfrm>
                <a:off x="2811" y="2060"/>
                <a:ext cx="328" cy="515"/>
              </a:xfrm>
              <a:custGeom>
                <a:avLst/>
                <a:gdLst>
                  <a:gd name="T0" fmla="*/ 1 w 655"/>
                  <a:gd name="T1" fmla="*/ 1 h 1030"/>
                  <a:gd name="T2" fmla="*/ 1 w 655"/>
                  <a:gd name="T3" fmla="*/ 1 h 1030"/>
                  <a:gd name="T4" fmla="*/ 1 w 655"/>
                  <a:gd name="T5" fmla="*/ 1 h 1030"/>
                  <a:gd name="T6" fmla="*/ 1 w 655"/>
                  <a:gd name="T7" fmla="*/ 1 h 1030"/>
                  <a:gd name="T8" fmla="*/ 1 w 655"/>
                  <a:gd name="T9" fmla="*/ 1 h 1030"/>
                  <a:gd name="T10" fmla="*/ 1 w 655"/>
                  <a:gd name="T11" fmla="*/ 1 h 1030"/>
                  <a:gd name="T12" fmla="*/ 1 w 655"/>
                  <a:gd name="T13" fmla="*/ 1 h 1030"/>
                  <a:gd name="T14" fmla="*/ 1 w 655"/>
                  <a:gd name="T15" fmla="*/ 1 h 1030"/>
                  <a:gd name="T16" fmla="*/ 0 w 655"/>
                  <a:gd name="T17" fmla="*/ 1 h 1030"/>
                  <a:gd name="T18" fmla="*/ 1 w 655"/>
                  <a:gd name="T19" fmla="*/ 1 h 1030"/>
                  <a:gd name="T20" fmla="*/ 1 w 655"/>
                  <a:gd name="T21" fmla="*/ 1 h 1030"/>
                  <a:gd name="T22" fmla="*/ 1 w 655"/>
                  <a:gd name="T23" fmla="*/ 1 h 1030"/>
                  <a:gd name="T24" fmla="*/ 1 w 655"/>
                  <a:gd name="T25" fmla="*/ 1 h 1030"/>
                  <a:gd name="T26" fmla="*/ 1 w 655"/>
                  <a:gd name="T27" fmla="*/ 1 h 1030"/>
                  <a:gd name="T28" fmla="*/ 1 w 655"/>
                  <a:gd name="T29" fmla="*/ 1 h 1030"/>
                  <a:gd name="T30" fmla="*/ 1 w 655"/>
                  <a:gd name="T31" fmla="*/ 1 h 1030"/>
                  <a:gd name="T32" fmla="*/ 1 w 655"/>
                  <a:gd name="T33" fmla="*/ 1 h 1030"/>
                  <a:gd name="T34" fmla="*/ 1 w 655"/>
                  <a:gd name="T35" fmla="*/ 1 h 1030"/>
                  <a:gd name="T36" fmla="*/ 1 w 655"/>
                  <a:gd name="T37" fmla="*/ 1 h 1030"/>
                  <a:gd name="T38" fmla="*/ 1 w 655"/>
                  <a:gd name="T39" fmla="*/ 1 h 1030"/>
                  <a:gd name="T40" fmla="*/ 1 w 655"/>
                  <a:gd name="T41" fmla="*/ 1 h 1030"/>
                  <a:gd name="T42" fmla="*/ 1 w 655"/>
                  <a:gd name="T43" fmla="*/ 1 h 1030"/>
                  <a:gd name="T44" fmla="*/ 1 w 655"/>
                  <a:gd name="T45" fmla="*/ 1 h 1030"/>
                  <a:gd name="T46" fmla="*/ 1 w 655"/>
                  <a:gd name="T47" fmla="*/ 1 h 1030"/>
                  <a:gd name="T48" fmla="*/ 1 w 655"/>
                  <a:gd name="T49" fmla="*/ 1 h 1030"/>
                  <a:gd name="T50" fmla="*/ 1 w 655"/>
                  <a:gd name="T51" fmla="*/ 1 h 1030"/>
                  <a:gd name="T52" fmla="*/ 1 w 655"/>
                  <a:gd name="T53" fmla="*/ 1 h 1030"/>
                  <a:gd name="T54" fmla="*/ 1 w 655"/>
                  <a:gd name="T55" fmla="*/ 1 h 1030"/>
                  <a:gd name="T56" fmla="*/ 1 w 655"/>
                  <a:gd name="T57" fmla="*/ 1 h 1030"/>
                  <a:gd name="T58" fmla="*/ 1 w 655"/>
                  <a:gd name="T59" fmla="*/ 1 h 1030"/>
                  <a:gd name="T60" fmla="*/ 1 w 655"/>
                  <a:gd name="T61" fmla="*/ 1 h 1030"/>
                  <a:gd name="T62" fmla="*/ 1 w 655"/>
                  <a:gd name="T63" fmla="*/ 1 h 1030"/>
                  <a:gd name="T64" fmla="*/ 1 w 655"/>
                  <a:gd name="T65" fmla="*/ 1 h 1030"/>
                  <a:gd name="T66" fmla="*/ 1 w 655"/>
                  <a:gd name="T67" fmla="*/ 1 h 1030"/>
                  <a:gd name="T68" fmla="*/ 1 w 655"/>
                  <a:gd name="T69" fmla="*/ 1 h 1030"/>
                  <a:gd name="T70" fmla="*/ 1 w 655"/>
                  <a:gd name="T71" fmla="*/ 1 h 1030"/>
                  <a:gd name="T72" fmla="*/ 1 w 655"/>
                  <a:gd name="T73" fmla="*/ 1 h 1030"/>
                  <a:gd name="T74" fmla="*/ 1 w 655"/>
                  <a:gd name="T75" fmla="*/ 1 h 1030"/>
                  <a:gd name="T76" fmla="*/ 1 w 655"/>
                  <a:gd name="T77" fmla="*/ 0 h 10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5"/>
                  <a:gd name="T118" fmla="*/ 0 h 1030"/>
                  <a:gd name="T119" fmla="*/ 655 w 655"/>
                  <a:gd name="T120" fmla="*/ 1030 h 10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5" h="1030">
                    <a:moveTo>
                      <a:pt x="322" y="0"/>
                    </a:moveTo>
                    <a:lnTo>
                      <a:pt x="298" y="5"/>
                    </a:lnTo>
                    <a:lnTo>
                      <a:pt x="272" y="11"/>
                    </a:lnTo>
                    <a:lnTo>
                      <a:pt x="246" y="18"/>
                    </a:lnTo>
                    <a:lnTo>
                      <a:pt x="219" y="27"/>
                    </a:lnTo>
                    <a:lnTo>
                      <a:pt x="192" y="43"/>
                    </a:lnTo>
                    <a:lnTo>
                      <a:pt x="165" y="64"/>
                    </a:lnTo>
                    <a:lnTo>
                      <a:pt x="136" y="91"/>
                    </a:lnTo>
                    <a:lnTo>
                      <a:pt x="106" y="130"/>
                    </a:lnTo>
                    <a:lnTo>
                      <a:pt x="75" y="178"/>
                    </a:lnTo>
                    <a:lnTo>
                      <a:pt x="43" y="238"/>
                    </a:lnTo>
                    <a:lnTo>
                      <a:pt x="26" y="280"/>
                    </a:lnTo>
                    <a:lnTo>
                      <a:pt x="14" y="322"/>
                    </a:lnTo>
                    <a:lnTo>
                      <a:pt x="6" y="365"/>
                    </a:lnTo>
                    <a:lnTo>
                      <a:pt x="2" y="405"/>
                    </a:lnTo>
                    <a:lnTo>
                      <a:pt x="0" y="443"/>
                    </a:lnTo>
                    <a:lnTo>
                      <a:pt x="0" y="477"/>
                    </a:lnTo>
                    <a:lnTo>
                      <a:pt x="2" y="506"/>
                    </a:lnTo>
                    <a:lnTo>
                      <a:pt x="3" y="530"/>
                    </a:lnTo>
                    <a:lnTo>
                      <a:pt x="3" y="546"/>
                    </a:lnTo>
                    <a:lnTo>
                      <a:pt x="3" y="552"/>
                    </a:lnTo>
                    <a:lnTo>
                      <a:pt x="3" y="566"/>
                    </a:lnTo>
                    <a:lnTo>
                      <a:pt x="6" y="600"/>
                    </a:lnTo>
                    <a:lnTo>
                      <a:pt x="13" y="646"/>
                    </a:lnTo>
                    <a:lnTo>
                      <a:pt x="22" y="702"/>
                    </a:lnTo>
                    <a:lnTo>
                      <a:pt x="32" y="763"/>
                    </a:lnTo>
                    <a:lnTo>
                      <a:pt x="42" y="826"/>
                    </a:lnTo>
                    <a:lnTo>
                      <a:pt x="51" y="882"/>
                    </a:lnTo>
                    <a:lnTo>
                      <a:pt x="61" y="928"/>
                    </a:lnTo>
                    <a:lnTo>
                      <a:pt x="67" y="962"/>
                    </a:lnTo>
                    <a:lnTo>
                      <a:pt x="72" y="976"/>
                    </a:lnTo>
                    <a:lnTo>
                      <a:pt x="83" y="979"/>
                    </a:lnTo>
                    <a:lnTo>
                      <a:pt x="112" y="984"/>
                    </a:lnTo>
                    <a:lnTo>
                      <a:pt x="152" y="990"/>
                    </a:lnTo>
                    <a:lnTo>
                      <a:pt x="200" y="997"/>
                    </a:lnTo>
                    <a:lnTo>
                      <a:pt x="253" y="1005"/>
                    </a:lnTo>
                    <a:lnTo>
                      <a:pt x="306" y="1013"/>
                    </a:lnTo>
                    <a:lnTo>
                      <a:pt x="354" y="1019"/>
                    </a:lnTo>
                    <a:lnTo>
                      <a:pt x="394" y="1026"/>
                    </a:lnTo>
                    <a:lnTo>
                      <a:pt x="421" y="1029"/>
                    </a:lnTo>
                    <a:lnTo>
                      <a:pt x="430" y="1030"/>
                    </a:lnTo>
                    <a:lnTo>
                      <a:pt x="429" y="1021"/>
                    </a:lnTo>
                    <a:lnTo>
                      <a:pt x="422" y="990"/>
                    </a:lnTo>
                    <a:lnTo>
                      <a:pt x="411" y="947"/>
                    </a:lnTo>
                    <a:lnTo>
                      <a:pt x="400" y="893"/>
                    </a:lnTo>
                    <a:lnTo>
                      <a:pt x="387" y="832"/>
                    </a:lnTo>
                    <a:lnTo>
                      <a:pt x="374" y="768"/>
                    </a:lnTo>
                    <a:lnTo>
                      <a:pt x="365" y="704"/>
                    </a:lnTo>
                    <a:lnTo>
                      <a:pt x="355" y="645"/>
                    </a:lnTo>
                    <a:lnTo>
                      <a:pt x="350" y="595"/>
                    </a:lnTo>
                    <a:lnTo>
                      <a:pt x="352" y="558"/>
                    </a:lnTo>
                    <a:lnTo>
                      <a:pt x="354" y="526"/>
                    </a:lnTo>
                    <a:lnTo>
                      <a:pt x="358" y="493"/>
                    </a:lnTo>
                    <a:lnTo>
                      <a:pt x="363" y="459"/>
                    </a:lnTo>
                    <a:lnTo>
                      <a:pt x="368" y="424"/>
                    </a:lnTo>
                    <a:lnTo>
                      <a:pt x="376" y="390"/>
                    </a:lnTo>
                    <a:lnTo>
                      <a:pt x="384" y="357"/>
                    </a:lnTo>
                    <a:lnTo>
                      <a:pt x="395" y="325"/>
                    </a:lnTo>
                    <a:lnTo>
                      <a:pt x="408" y="296"/>
                    </a:lnTo>
                    <a:lnTo>
                      <a:pt x="422" y="270"/>
                    </a:lnTo>
                    <a:lnTo>
                      <a:pt x="442" y="250"/>
                    </a:lnTo>
                    <a:lnTo>
                      <a:pt x="461" y="229"/>
                    </a:lnTo>
                    <a:lnTo>
                      <a:pt x="482" y="210"/>
                    </a:lnTo>
                    <a:lnTo>
                      <a:pt x="504" y="189"/>
                    </a:lnTo>
                    <a:lnTo>
                      <a:pt x="526" y="170"/>
                    </a:lnTo>
                    <a:lnTo>
                      <a:pt x="551" y="150"/>
                    </a:lnTo>
                    <a:lnTo>
                      <a:pt x="573" y="134"/>
                    </a:lnTo>
                    <a:lnTo>
                      <a:pt x="595" y="120"/>
                    </a:lnTo>
                    <a:lnTo>
                      <a:pt x="616" y="109"/>
                    </a:lnTo>
                    <a:lnTo>
                      <a:pt x="637" y="99"/>
                    </a:lnTo>
                    <a:lnTo>
                      <a:pt x="655" y="94"/>
                    </a:lnTo>
                    <a:lnTo>
                      <a:pt x="322"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25" name="Freeform 197"/>
              <p:cNvSpPr>
                <a:spLocks/>
              </p:cNvSpPr>
              <p:nvPr/>
            </p:nvSpPr>
            <p:spPr bwMode="auto">
              <a:xfrm>
                <a:off x="1734" y="1778"/>
                <a:ext cx="401" cy="109"/>
              </a:xfrm>
              <a:custGeom>
                <a:avLst/>
                <a:gdLst>
                  <a:gd name="T0" fmla="*/ 0 w 802"/>
                  <a:gd name="T1" fmla="*/ 0 h 219"/>
                  <a:gd name="T2" fmla="*/ 1 w 802"/>
                  <a:gd name="T3" fmla="*/ 0 h 219"/>
                  <a:gd name="T4" fmla="*/ 1 w 802"/>
                  <a:gd name="T5" fmla="*/ 0 h 219"/>
                  <a:gd name="T6" fmla="*/ 1 w 802"/>
                  <a:gd name="T7" fmla="*/ 0 h 219"/>
                  <a:gd name="T8" fmla="*/ 1 w 802"/>
                  <a:gd name="T9" fmla="*/ 0 h 219"/>
                  <a:gd name="T10" fmla="*/ 1 w 802"/>
                  <a:gd name="T11" fmla="*/ 0 h 219"/>
                  <a:gd name="T12" fmla="*/ 1 w 802"/>
                  <a:gd name="T13" fmla="*/ 0 h 219"/>
                  <a:gd name="T14" fmla="*/ 1 w 802"/>
                  <a:gd name="T15" fmla="*/ 0 h 219"/>
                  <a:gd name="T16" fmla="*/ 1 w 802"/>
                  <a:gd name="T17" fmla="*/ 0 h 219"/>
                  <a:gd name="T18" fmla="*/ 1 w 802"/>
                  <a:gd name="T19" fmla="*/ 0 h 219"/>
                  <a:gd name="T20" fmla="*/ 1 w 802"/>
                  <a:gd name="T21" fmla="*/ 0 h 219"/>
                  <a:gd name="T22" fmla="*/ 1 w 802"/>
                  <a:gd name="T23" fmla="*/ 0 h 219"/>
                  <a:gd name="T24" fmla="*/ 1 w 802"/>
                  <a:gd name="T25" fmla="*/ 0 h 219"/>
                  <a:gd name="T26" fmla="*/ 1 w 802"/>
                  <a:gd name="T27" fmla="*/ 0 h 219"/>
                  <a:gd name="T28" fmla="*/ 1 w 802"/>
                  <a:gd name="T29" fmla="*/ 0 h 219"/>
                  <a:gd name="T30" fmla="*/ 1 w 802"/>
                  <a:gd name="T31" fmla="*/ 0 h 219"/>
                  <a:gd name="T32" fmla="*/ 1 w 802"/>
                  <a:gd name="T33" fmla="*/ 0 h 219"/>
                  <a:gd name="T34" fmla="*/ 1 w 802"/>
                  <a:gd name="T35" fmla="*/ 0 h 219"/>
                  <a:gd name="T36" fmla="*/ 1 w 802"/>
                  <a:gd name="T37" fmla="*/ 0 h 219"/>
                  <a:gd name="T38" fmla="*/ 1 w 802"/>
                  <a:gd name="T39" fmla="*/ 0 h 219"/>
                  <a:gd name="T40" fmla="*/ 1 w 802"/>
                  <a:gd name="T41" fmla="*/ 0 h 219"/>
                  <a:gd name="T42" fmla="*/ 1 w 802"/>
                  <a:gd name="T43" fmla="*/ 0 h 219"/>
                  <a:gd name="T44" fmla="*/ 1 w 802"/>
                  <a:gd name="T45" fmla="*/ 0 h 219"/>
                  <a:gd name="T46" fmla="*/ 1 w 802"/>
                  <a:gd name="T47" fmla="*/ 0 h 219"/>
                  <a:gd name="T48" fmla="*/ 1 w 802"/>
                  <a:gd name="T49" fmla="*/ 0 h 219"/>
                  <a:gd name="T50" fmla="*/ 1 w 802"/>
                  <a:gd name="T51" fmla="*/ 0 h 219"/>
                  <a:gd name="T52" fmla="*/ 1 w 802"/>
                  <a:gd name="T53" fmla="*/ 0 h 219"/>
                  <a:gd name="T54" fmla="*/ 1 w 802"/>
                  <a:gd name="T55" fmla="*/ 0 h 219"/>
                  <a:gd name="T56" fmla="*/ 1 w 802"/>
                  <a:gd name="T57" fmla="*/ 0 h 219"/>
                  <a:gd name="T58" fmla="*/ 1 w 802"/>
                  <a:gd name="T59" fmla="*/ 0 h 219"/>
                  <a:gd name="T60" fmla="*/ 1 w 802"/>
                  <a:gd name="T61" fmla="*/ 0 h 219"/>
                  <a:gd name="T62" fmla="*/ 1 w 802"/>
                  <a:gd name="T63" fmla="*/ 0 h 219"/>
                  <a:gd name="T64" fmla="*/ 1 w 802"/>
                  <a:gd name="T65" fmla="*/ 0 h 219"/>
                  <a:gd name="T66" fmla="*/ 1 w 802"/>
                  <a:gd name="T67" fmla="*/ 0 h 219"/>
                  <a:gd name="T68" fmla="*/ 0 w 802"/>
                  <a:gd name="T69" fmla="*/ 0 h 219"/>
                  <a:gd name="T70" fmla="*/ 0 w 802"/>
                  <a:gd name="T71" fmla="*/ 0 h 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2"/>
                  <a:gd name="T109" fmla="*/ 0 h 219"/>
                  <a:gd name="T110" fmla="*/ 802 w 802"/>
                  <a:gd name="T111" fmla="*/ 219 h 2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2" h="219">
                    <a:moveTo>
                      <a:pt x="0" y="219"/>
                    </a:moveTo>
                    <a:lnTo>
                      <a:pt x="229" y="215"/>
                    </a:lnTo>
                    <a:lnTo>
                      <a:pt x="235" y="208"/>
                    </a:lnTo>
                    <a:lnTo>
                      <a:pt x="254" y="194"/>
                    </a:lnTo>
                    <a:lnTo>
                      <a:pt x="285" y="171"/>
                    </a:lnTo>
                    <a:lnTo>
                      <a:pt x="328" y="144"/>
                    </a:lnTo>
                    <a:lnTo>
                      <a:pt x="381" y="114"/>
                    </a:lnTo>
                    <a:lnTo>
                      <a:pt x="445" y="83"/>
                    </a:lnTo>
                    <a:lnTo>
                      <a:pt x="520" y="55"/>
                    </a:lnTo>
                    <a:lnTo>
                      <a:pt x="605" y="29"/>
                    </a:lnTo>
                    <a:lnTo>
                      <a:pt x="699" y="11"/>
                    </a:lnTo>
                    <a:lnTo>
                      <a:pt x="802" y="0"/>
                    </a:lnTo>
                    <a:lnTo>
                      <a:pt x="794" y="0"/>
                    </a:lnTo>
                    <a:lnTo>
                      <a:pt x="773" y="0"/>
                    </a:lnTo>
                    <a:lnTo>
                      <a:pt x="739" y="0"/>
                    </a:lnTo>
                    <a:lnTo>
                      <a:pt x="699" y="0"/>
                    </a:lnTo>
                    <a:lnTo>
                      <a:pt x="654" y="2"/>
                    </a:lnTo>
                    <a:lnTo>
                      <a:pt x="608" y="2"/>
                    </a:lnTo>
                    <a:lnTo>
                      <a:pt x="565" y="3"/>
                    </a:lnTo>
                    <a:lnTo>
                      <a:pt x="525" y="5"/>
                    </a:lnTo>
                    <a:lnTo>
                      <a:pt x="493" y="7"/>
                    </a:lnTo>
                    <a:lnTo>
                      <a:pt x="474" y="10"/>
                    </a:lnTo>
                    <a:lnTo>
                      <a:pt x="453" y="13"/>
                    </a:lnTo>
                    <a:lnTo>
                      <a:pt x="421" y="19"/>
                    </a:lnTo>
                    <a:lnTo>
                      <a:pt x="379" y="27"/>
                    </a:lnTo>
                    <a:lnTo>
                      <a:pt x="329" y="39"/>
                    </a:lnTo>
                    <a:lnTo>
                      <a:pt x="275" y="55"/>
                    </a:lnTo>
                    <a:lnTo>
                      <a:pt x="217" y="75"/>
                    </a:lnTo>
                    <a:lnTo>
                      <a:pt x="160" y="101"/>
                    </a:lnTo>
                    <a:lnTo>
                      <a:pt x="102" y="133"/>
                    </a:lnTo>
                    <a:lnTo>
                      <a:pt x="48" y="171"/>
                    </a:lnTo>
                    <a:lnTo>
                      <a:pt x="0" y="219"/>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26" name="Freeform 198"/>
              <p:cNvSpPr>
                <a:spLocks/>
              </p:cNvSpPr>
              <p:nvPr/>
            </p:nvSpPr>
            <p:spPr bwMode="auto">
              <a:xfrm>
                <a:off x="1734" y="1778"/>
                <a:ext cx="401" cy="109"/>
              </a:xfrm>
              <a:custGeom>
                <a:avLst/>
                <a:gdLst>
                  <a:gd name="T0" fmla="*/ 0 w 802"/>
                  <a:gd name="T1" fmla="*/ 0 h 219"/>
                  <a:gd name="T2" fmla="*/ 1 w 802"/>
                  <a:gd name="T3" fmla="*/ 0 h 219"/>
                  <a:gd name="T4" fmla="*/ 1 w 802"/>
                  <a:gd name="T5" fmla="*/ 0 h 219"/>
                  <a:gd name="T6" fmla="*/ 1 w 802"/>
                  <a:gd name="T7" fmla="*/ 0 h 219"/>
                  <a:gd name="T8" fmla="*/ 1 w 802"/>
                  <a:gd name="T9" fmla="*/ 0 h 219"/>
                  <a:gd name="T10" fmla="*/ 1 w 802"/>
                  <a:gd name="T11" fmla="*/ 0 h 219"/>
                  <a:gd name="T12" fmla="*/ 1 w 802"/>
                  <a:gd name="T13" fmla="*/ 0 h 219"/>
                  <a:gd name="T14" fmla="*/ 1 w 802"/>
                  <a:gd name="T15" fmla="*/ 0 h 219"/>
                  <a:gd name="T16" fmla="*/ 1 w 802"/>
                  <a:gd name="T17" fmla="*/ 0 h 219"/>
                  <a:gd name="T18" fmla="*/ 1 w 802"/>
                  <a:gd name="T19" fmla="*/ 0 h 219"/>
                  <a:gd name="T20" fmla="*/ 1 w 802"/>
                  <a:gd name="T21" fmla="*/ 0 h 219"/>
                  <a:gd name="T22" fmla="*/ 1 w 802"/>
                  <a:gd name="T23" fmla="*/ 0 h 219"/>
                  <a:gd name="T24" fmla="*/ 1 w 802"/>
                  <a:gd name="T25" fmla="*/ 0 h 219"/>
                  <a:gd name="T26" fmla="*/ 1 w 802"/>
                  <a:gd name="T27" fmla="*/ 0 h 219"/>
                  <a:gd name="T28" fmla="*/ 1 w 802"/>
                  <a:gd name="T29" fmla="*/ 0 h 219"/>
                  <a:gd name="T30" fmla="*/ 1 w 802"/>
                  <a:gd name="T31" fmla="*/ 0 h 219"/>
                  <a:gd name="T32" fmla="*/ 1 w 802"/>
                  <a:gd name="T33" fmla="*/ 0 h 219"/>
                  <a:gd name="T34" fmla="*/ 1 w 802"/>
                  <a:gd name="T35" fmla="*/ 0 h 219"/>
                  <a:gd name="T36" fmla="*/ 1 w 802"/>
                  <a:gd name="T37" fmla="*/ 0 h 219"/>
                  <a:gd name="T38" fmla="*/ 1 w 802"/>
                  <a:gd name="T39" fmla="*/ 0 h 219"/>
                  <a:gd name="T40" fmla="*/ 1 w 802"/>
                  <a:gd name="T41" fmla="*/ 0 h 219"/>
                  <a:gd name="T42" fmla="*/ 1 w 802"/>
                  <a:gd name="T43" fmla="*/ 0 h 219"/>
                  <a:gd name="T44" fmla="*/ 1 w 802"/>
                  <a:gd name="T45" fmla="*/ 0 h 219"/>
                  <a:gd name="T46" fmla="*/ 1 w 802"/>
                  <a:gd name="T47" fmla="*/ 0 h 219"/>
                  <a:gd name="T48" fmla="*/ 1 w 802"/>
                  <a:gd name="T49" fmla="*/ 0 h 219"/>
                  <a:gd name="T50" fmla="*/ 1 w 802"/>
                  <a:gd name="T51" fmla="*/ 0 h 219"/>
                  <a:gd name="T52" fmla="*/ 1 w 802"/>
                  <a:gd name="T53" fmla="*/ 0 h 219"/>
                  <a:gd name="T54" fmla="*/ 1 w 802"/>
                  <a:gd name="T55" fmla="*/ 0 h 219"/>
                  <a:gd name="T56" fmla="*/ 1 w 802"/>
                  <a:gd name="T57" fmla="*/ 0 h 219"/>
                  <a:gd name="T58" fmla="*/ 1 w 802"/>
                  <a:gd name="T59" fmla="*/ 0 h 219"/>
                  <a:gd name="T60" fmla="*/ 1 w 802"/>
                  <a:gd name="T61" fmla="*/ 0 h 219"/>
                  <a:gd name="T62" fmla="*/ 1 w 802"/>
                  <a:gd name="T63" fmla="*/ 0 h 219"/>
                  <a:gd name="T64" fmla="*/ 1 w 802"/>
                  <a:gd name="T65" fmla="*/ 0 h 219"/>
                  <a:gd name="T66" fmla="*/ 1 w 802"/>
                  <a:gd name="T67" fmla="*/ 0 h 219"/>
                  <a:gd name="T68" fmla="*/ 0 w 802"/>
                  <a:gd name="T69" fmla="*/ 0 h 219"/>
                  <a:gd name="T70" fmla="*/ 0 w 802"/>
                  <a:gd name="T71" fmla="*/ 0 h 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2"/>
                  <a:gd name="T109" fmla="*/ 0 h 219"/>
                  <a:gd name="T110" fmla="*/ 802 w 802"/>
                  <a:gd name="T111" fmla="*/ 219 h 2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2" h="219">
                    <a:moveTo>
                      <a:pt x="0" y="219"/>
                    </a:moveTo>
                    <a:lnTo>
                      <a:pt x="229" y="215"/>
                    </a:lnTo>
                    <a:lnTo>
                      <a:pt x="235" y="208"/>
                    </a:lnTo>
                    <a:lnTo>
                      <a:pt x="254" y="194"/>
                    </a:lnTo>
                    <a:lnTo>
                      <a:pt x="285" y="171"/>
                    </a:lnTo>
                    <a:lnTo>
                      <a:pt x="328" y="144"/>
                    </a:lnTo>
                    <a:lnTo>
                      <a:pt x="381" y="114"/>
                    </a:lnTo>
                    <a:lnTo>
                      <a:pt x="445" y="83"/>
                    </a:lnTo>
                    <a:lnTo>
                      <a:pt x="520" y="55"/>
                    </a:lnTo>
                    <a:lnTo>
                      <a:pt x="605" y="29"/>
                    </a:lnTo>
                    <a:lnTo>
                      <a:pt x="699" y="11"/>
                    </a:lnTo>
                    <a:lnTo>
                      <a:pt x="802" y="0"/>
                    </a:lnTo>
                    <a:lnTo>
                      <a:pt x="794" y="0"/>
                    </a:lnTo>
                    <a:lnTo>
                      <a:pt x="773" y="0"/>
                    </a:lnTo>
                    <a:lnTo>
                      <a:pt x="739" y="0"/>
                    </a:lnTo>
                    <a:lnTo>
                      <a:pt x="699" y="0"/>
                    </a:lnTo>
                    <a:lnTo>
                      <a:pt x="654" y="2"/>
                    </a:lnTo>
                    <a:lnTo>
                      <a:pt x="608" y="2"/>
                    </a:lnTo>
                    <a:lnTo>
                      <a:pt x="565" y="3"/>
                    </a:lnTo>
                    <a:lnTo>
                      <a:pt x="525" y="5"/>
                    </a:lnTo>
                    <a:lnTo>
                      <a:pt x="493" y="7"/>
                    </a:lnTo>
                    <a:lnTo>
                      <a:pt x="474" y="10"/>
                    </a:lnTo>
                    <a:lnTo>
                      <a:pt x="453" y="13"/>
                    </a:lnTo>
                    <a:lnTo>
                      <a:pt x="421" y="19"/>
                    </a:lnTo>
                    <a:lnTo>
                      <a:pt x="379" y="27"/>
                    </a:lnTo>
                    <a:lnTo>
                      <a:pt x="329" y="39"/>
                    </a:lnTo>
                    <a:lnTo>
                      <a:pt x="275" y="55"/>
                    </a:lnTo>
                    <a:lnTo>
                      <a:pt x="217" y="75"/>
                    </a:lnTo>
                    <a:lnTo>
                      <a:pt x="160" y="101"/>
                    </a:lnTo>
                    <a:lnTo>
                      <a:pt x="102" y="133"/>
                    </a:lnTo>
                    <a:lnTo>
                      <a:pt x="48" y="171"/>
                    </a:lnTo>
                    <a:lnTo>
                      <a:pt x="0" y="219"/>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27" name="Freeform 199"/>
              <p:cNvSpPr>
                <a:spLocks/>
              </p:cNvSpPr>
              <p:nvPr/>
            </p:nvSpPr>
            <p:spPr bwMode="auto">
              <a:xfrm>
                <a:off x="2002" y="1783"/>
                <a:ext cx="353" cy="157"/>
              </a:xfrm>
              <a:custGeom>
                <a:avLst/>
                <a:gdLst>
                  <a:gd name="T0" fmla="*/ 0 w 708"/>
                  <a:gd name="T1" fmla="*/ 1 h 314"/>
                  <a:gd name="T2" fmla="*/ 0 w 708"/>
                  <a:gd name="T3" fmla="*/ 1 h 314"/>
                  <a:gd name="T4" fmla="*/ 0 w 708"/>
                  <a:gd name="T5" fmla="*/ 1 h 314"/>
                  <a:gd name="T6" fmla="*/ 0 w 708"/>
                  <a:gd name="T7" fmla="*/ 1 h 314"/>
                  <a:gd name="T8" fmla="*/ 0 w 708"/>
                  <a:gd name="T9" fmla="*/ 1 h 314"/>
                  <a:gd name="T10" fmla="*/ 0 w 708"/>
                  <a:gd name="T11" fmla="*/ 1 h 314"/>
                  <a:gd name="T12" fmla="*/ 0 w 708"/>
                  <a:gd name="T13" fmla="*/ 1 h 314"/>
                  <a:gd name="T14" fmla="*/ 0 w 708"/>
                  <a:gd name="T15" fmla="*/ 1 h 314"/>
                  <a:gd name="T16" fmla="*/ 0 w 708"/>
                  <a:gd name="T17" fmla="*/ 1 h 314"/>
                  <a:gd name="T18" fmla="*/ 0 w 708"/>
                  <a:gd name="T19" fmla="*/ 1 h 314"/>
                  <a:gd name="T20" fmla="*/ 0 w 708"/>
                  <a:gd name="T21" fmla="*/ 1 h 314"/>
                  <a:gd name="T22" fmla="*/ 0 w 708"/>
                  <a:gd name="T23" fmla="*/ 1 h 314"/>
                  <a:gd name="T24" fmla="*/ 0 w 708"/>
                  <a:gd name="T25" fmla="*/ 1 h 314"/>
                  <a:gd name="T26" fmla="*/ 0 w 708"/>
                  <a:gd name="T27" fmla="*/ 0 h 314"/>
                  <a:gd name="T28" fmla="*/ 0 w 708"/>
                  <a:gd name="T29" fmla="*/ 0 h 314"/>
                  <a:gd name="T30" fmla="*/ 0 w 708"/>
                  <a:gd name="T31" fmla="*/ 1 h 314"/>
                  <a:gd name="T32" fmla="*/ 0 w 708"/>
                  <a:gd name="T33" fmla="*/ 1 h 314"/>
                  <a:gd name="T34" fmla="*/ 0 w 708"/>
                  <a:gd name="T35" fmla="*/ 1 h 314"/>
                  <a:gd name="T36" fmla="*/ 0 w 708"/>
                  <a:gd name="T37" fmla="*/ 1 h 314"/>
                  <a:gd name="T38" fmla="*/ 0 w 708"/>
                  <a:gd name="T39" fmla="*/ 1 h 314"/>
                  <a:gd name="T40" fmla="*/ 0 w 708"/>
                  <a:gd name="T41" fmla="*/ 1 h 314"/>
                  <a:gd name="T42" fmla="*/ 0 w 708"/>
                  <a:gd name="T43" fmla="*/ 1 h 314"/>
                  <a:gd name="T44" fmla="*/ 0 w 708"/>
                  <a:gd name="T45" fmla="*/ 1 h 314"/>
                  <a:gd name="T46" fmla="*/ 0 w 708"/>
                  <a:gd name="T47" fmla="*/ 1 h 314"/>
                  <a:gd name="T48" fmla="*/ 0 w 708"/>
                  <a:gd name="T49" fmla="*/ 1 h 314"/>
                  <a:gd name="T50" fmla="*/ 0 w 708"/>
                  <a:gd name="T51" fmla="*/ 1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8"/>
                  <a:gd name="T79" fmla="*/ 0 h 314"/>
                  <a:gd name="T80" fmla="*/ 708 w 708"/>
                  <a:gd name="T81" fmla="*/ 314 h 3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8" h="314">
                    <a:moveTo>
                      <a:pt x="0" y="279"/>
                    </a:moveTo>
                    <a:lnTo>
                      <a:pt x="333" y="314"/>
                    </a:lnTo>
                    <a:lnTo>
                      <a:pt x="338" y="304"/>
                    </a:lnTo>
                    <a:lnTo>
                      <a:pt x="354" y="282"/>
                    </a:lnTo>
                    <a:lnTo>
                      <a:pt x="376" y="247"/>
                    </a:lnTo>
                    <a:lnTo>
                      <a:pt x="408" y="205"/>
                    </a:lnTo>
                    <a:lnTo>
                      <a:pt x="445" y="160"/>
                    </a:lnTo>
                    <a:lnTo>
                      <a:pt x="490" y="114"/>
                    </a:lnTo>
                    <a:lnTo>
                      <a:pt x="538" y="72"/>
                    </a:lnTo>
                    <a:lnTo>
                      <a:pt x="593" y="39"/>
                    </a:lnTo>
                    <a:lnTo>
                      <a:pt x="649" y="16"/>
                    </a:lnTo>
                    <a:lnTo>
                      <a:pt x="708" y="10"/>
                    </a:lnTo>
                    <a:lnTo>
                      <a:pt x="349" y="0"/>
                    </a:lnTo>
                    <a:lnTo>
                      <a:pt x="341" y="2"/>
                    </a:lnTo>
                    <a:lnTo>
                      <a:pt x="322" y="10"/>
                    </a:lnTo>
                    <a:lnTo>
                      <a:pt x="292" y="24"/>
                    </a:lnTo>
                    <a:lnTo>
                      <a:pt x="253" y="44"/>
                    </a:lnTo>
                    <a:lnTo>
                      <a:pt x="210" y="68"/>
                    </a:lnTo>
                    <a:lnTo>
                      <a:pt x="164" y="98"/>
                    </a:lnTo>
                    <a:lnTo>
                      <a:pt x="117" y="135"/>
                    </a:lnTo>
                    <a:lnTo>
                      <a:pt x="72" y="176"/>
                    </a:lnTo>
                    <a:lnTo>
                      <a:pt x="32" y="224"/>
                    </a:lnTo>
                    <a:lnTo>
                      <a:pt x="0" y="279"/>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28" name="Freeform 200"/>
              <p:cNvSpPr>
                <a:spLocks/>
              </p:cNvSpPr>
              <p:nvPr/>
            </p:nvSpPr>
            <p:spPr bwMode="auto">
              <a:xfrm>
                <a:off x="2002" y="1783"/>
                <a:ext cx="353" cy="157"/>
              </a:xfrm>
              <a:custGeom>
                <a:avLst/>
                <a:gdLst>
                  <a:gd name="T0" fmla="*/ 0 w 708"/>
                  <a:gd name="T1" fmla="*/ 1 h 314"/>
                  <a:gd name="T2" fmla="*/ 0 w 708"/>
                  <a:gd name="T3" fmla="*/ 1 h 314"/>
                  <a:gd name="T4" fmla="*/ 0 w 708"/>
                  <a:gd name="T5" fmla="*/ 1 h 314"/>
                  <a:gd name="T6" fmla="*/ 0 w 708"/>
                  <a:gd name="T7" fmla="*/ 1 h 314"/>
                  <a:gd name="T8" fmla="*/ 0 w 708"/>
                  <a:gd name="T9" fmla="*/ 1 h 314"/>
                  <a:gd name="T10" fmla="*/ 0 w 708"/>
                  <a:gd name="T11" fmla="*/ 1 h 314"/>
                  <a:gd name="T12" fmla="*/ 0 w 708"/>
                  <a:gd name="T13" fmla="*/ 1 h 314"/>
                  <a:gd name="T14" fmla="*/ 0 w 708"/>
                  <a:gd name="T15" fmla="*/ 1 h 314"/>
                  <a:gd name="T16" fmla="*/ 0 w 708"/>
                  <a:gd name="T17" fmla="*/ 1 h 314"/>
                  <a:gd name="T18" fmla="*/ 0 w 708"/>
                  <a:gd name="T19" fmla="*/ 1 h 314"/>
                  <a:gd name="T20" fmla="*/ 0 w 708"/>
                  <a:gd name="T21" fmla="*/ 1 h 314"/>
                  <a:gd name="T22" fmla="*/ 0 w 708"/>
                  <a:gd name="T23" fmla="*/ 1 h 314"/>
                  <a:gd name="T24" fmla="*/ 0 w 708"/>
                  <a:gd name="T25" fmla="*/ 1 h 314"/>
                  <a:gd name="T26" fmla="*/ 0 w 708"/>
                  <a:gd name="T27" fmla="*/ 0 h 314"/>
                  <a:gd name="T28" fmla="*/ 0 w 708"/>
                  <a:gd name="T29" fmla="*/ 0 h 314"/>
                  <a:gd name="T30" fmla="*/ 0 w 708"/>
                  <a:gd name="T31" fmla="*/ 1 h 314"/>
                  <a:gd name="T32" fmla="*/ 0 w 708"/>
                  <a:gd name="T33" fmla="*/ 1 h 314"/>
                  <a:gd name="T34" fmla="*/ 0 w 708"/>
                  <a:gd name="T35" fmla="*/ 1 h 314"/>
                  <a:gd name="T36" fmla="*/ 0 w 708"/>
                  <a:gd name="T37" fmla="*/ 1 h 314"/>
                  <a:gd name="T38" fmla="*/ 0 w 708"/>
                  <a:gd name="T39" fmla="*/ 1 h 314"/>
                  <a:gd name="T40" fmla="*/ 0 w 708"/>
                  <a:gd name="T41" fmla="*/ 1 h 314"/>
                  <a:gd name="T42" fmla="*/ 0 w 708"/>
                  <a:gd name="T43" fmla="*/ 1 h 314"/>
                  <a:gd name="T44" fmla="*/ 0 w 708"/>
                  <a:gd name="T45" fmla="*/ 1 h 314"/>
                  <a:gd name="T46" fmla="*/ 0 w 708"/>
                  <a:gd name="T47" fmla="*/ 1 h 314"/>
                  <a:gd name="T48" fmla="*/ 0 w 708"/>
                  <a:gd name="T49" fmla="*/ 1 h 314"/>
                  <a:gd name="T50" fmla="*/ 0 w 708"/>
                  <a:gd name="T51" fmla="*/ 1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8"/>
                  <a:gd name="T79" fmla="*/ 0 h 314"/>
                  <a:gd name="T80" fmla="*/ 708 w 708"/>
                  <a:gd name="T81" fmla="*/ 314 h 3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8" h="314">
                    <a:moveTo>
                      <a:pt x="0" y="279"/>
                    </a:moveTo>
                    <a:lnTo>
                      <a:pt x="333" y="314"/>
                    </a:lnTo>
                    <a:lnTo>
                      <a:pt x="338" y="304"/>
                    </a:lnTo>
                    <a:lnTo>
                      <a:pt x="354" y="282"/>
                    </a:lnTo>
                    <a:lnTo>
                      <a:pt x="376" y="247"/>
                    </a:lnTo>
                    <a:lnTo>
                      <a:pt x="408" y="205"/>
                    </a:lnTo>
                    <a:lnTo>
                      <a:pt x="445" y="160"/>
                    </a:lnTo>
                    <a:lnTo>
                      <a:pt x="490" y="114"/>
                    </a:lnTo>
                    <a:lnTo>
                      <a:pt x="538" y="72"/>
                    </a:lnTo>
                    <a:lnTo>
                      <a:pt x="593" y="39"/>
                    </a:lnTo>
                    <a:lnTo>
                      <a:pt x="649" y="16"/>
                    </a:lnTo>
                    <a:lnTo>
                      <a:pt x="708" y="10"/>
                    </a:lnTo>
                    <a:lnTo>
                      <a:pt x="349" y="0"/>
                    </a:lnTo>
                    <a:lnTo>
                      <a:pt x="341" y="2"/>
                    </a:lnTo>
                    <a:lnTo>
                      <a:pt x="322" y="10"/>
                    </a:lnTo>
                    <a:lnTo>
                      <a:pt x="292" y="24"/>
                    </a:lnTo>
                    <a:lnTo>
                      <a:pt x="253" y="44"/>
                    </a:lnTo>
                    <a:lnTo>
                      <a:pt x="210" y="68"/>
                    </a:lnTo>
                    <a:lnTo>
                      <a:pt x="164" y="98"/>
                    </a:lnTo>
                    <a:lnTo>
                      <a:pt x="117" y="135"/>
                    </a:lnTo>
                    <a:lnTo>
                      <a:pt x="72" y="176"/>
                    </a:lnTo>
                    <a:lnTo>
                      <a:pt x="32" y="224"/>
                    </a:lnTo>
                    <a:lnTo>
                      <a:pt x="0" y="279"/>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29" name="Freeform 201"/>
              <p:cNvSpPr>
                <a:spLocks/>
              </p:cNvSpPr>
              <p:nvPr/>
            </p:nvSpPr>
            <p:spPr bwMode="auto">
              <a:xfrm>
                <a:off x="2305" y="1838"/>
                <a:ext cx="326" cy="209"/>
              </a:xfrm>
              <a:custGeom>
                <a:avLst/>
                <a:gdLst>
                  <a:gd name="T0" fmla="*/ 1 w 651"/>
                  <a:gd name="T1" fmla="*/ 0 h 417"/>
                  <a:gd name="T2" fmla="*/ 1 w 651"/>
                  <a:gd name="T3" fmla="*/ 1 h 417"/>
                  <a:gd name="T4" fmla="*/ 1 w 651"/>
                  <a:gd name="T5" fmla="*/ 1 h 417"/>
                  <a:gd name="T6" fmla="*/ 1 w 651"/>
                  <a:gd name="T7" fmla="*/ 1 h 417"/>
                  <a:gd name="T8" fmla="*/ 1 w 651"/>
                  <a:gd name="T9" fmla="*/ 1 h 417"/>
                  <a:gd name="T10" fmla="*/ 1 w 651"/>
                  <a:gd name="T11" fmla="*/ 1 h 417"/>
                  <a:gd name="T12" fmla="*/ 1 w 651"/>
                  <a:gd name="T13" fmla="*/ 1 h 417"/>
                  <a:gd name="T14" fmla="*/ 1 w 651"/>
                  <a:gd name="T15" fmla="*/ 1 h 417"/>
                  <a:gd name="T16" fmla="*/ 1 w 651"/>
                  <a:gd name="T17" fmla="*/ 1 h 417"/>
                  <a:gd name="T18" fmla="*/ 1 w 651"/>
                  <a:gd name="T19" fmla="*/ 1 h 417"/>
                  <a:gd name="T20" fmla="*/ 1 w 651"/>
                  <a:gd name="T21" fmla="*/ 1 h 417"/>
                  <a:gd name="T22" fmla="*/ 1 w 651"/>
                  <a:gd name="T23" fmla="*/ 1 h 417"/>
                  <a:gd name="T24" fmla="*/ 1 w 651"/>
                  <a:gd name="T25" fmla="*/ 1 h 417"/>
                  <a:gd name="T26" fmla="*/ 1 w 651"/>
                  <a:gd name="T27" fmla="*/ 1 h 417"/>
                  <a:gd name="T28" fmla="*/ 1 w 651"/>
                  <a:gd name="T29" fmla="*/ 1 h 417"/>
                  <a:gd name="T30" fmla="*/ 1 w 651"/>
                  <a:gd name="T31" fmla="*/ 1 h 417"/>
                  <a:gd name="T32" fmla="*/ 1 w 651"/>
                  <a:gd name="T33" fmla="*/ 1 h 417"/>
                  <a:gd name="T34" fmla="*/ 1 w 651"/>
                  <a:gd name="T35" fmla="*/ 1 h 417"/>
                  <a:gd name="T36" fmla="*/ 1 w 651"/>
                  <a:gd name="T37" fmla="*/ 1 h 417"/>
                  <a:gd name="T38" fmla="*/ 1 w 651"/>
                  <a:gd name="T39" fmla="*/ 1 h 417"/>
                  <a:gd name="T40" fmla="*/ 1 w 651"/>
                  <a:gd name="T41" fmla="*/ 1 h 417"/>
                  <a:gd name="T42" fmla="*/ 0 w 651"/>
                  <a:gd name="T43" fmla="*/ 1 h 417"/>
                  <a:gd name="T44" fmla="*/ 1 w 651"/>
                  <a:gd name="T45" fmla="*/ 1 h 417"/>
                  <a:gd name="T46" fmla="*/ 1 w 651"/>
                  <a:gd name="T47" fmla="*/ 1 h 417"/>
                  <a:gd name="T48" fmla="*/ 1 w 651"/>
                  <a:gd name="T49" fmla="*/ 1 h 417"/>
                  <a:gd name="T50" fmla="*/ 1 w 651"/>
                  <a:gd name="T51" fmla="*/ 1 h 417"/>
                  <a:gd name="T52" fmla="*/ 1 w 651"/>
                  <a:gd name="T53" fmla="*/ 1 h 417"/>
                  <a:gd name="T54" fmla="*/ 1 w 651"/>
                  <a:gd name="T55" fmla="*/ 1 h 417"/>
                  <a:gd name="T56" fmla="*/ 1 w 651"/>
                  <a:gd name="T57" fmla="*/ 1 h 417"/>
                  <a:gd name="T58" fmla="*/ 1 w 651"/>
                  <a:gd name="T59" fmla="*/ 1 h 417"/>
                  <a:gd name="T60" fmla="*/ 1 w 651"/>
                  <a:gd name="T61" fmla="*/ 1 h 417"/>
                  <a:gd name="T62" fmla="*/ 1 w 651"/>
                  <a:gd name="T63" fmla="*/ 1 h 417"/>
                  <a:gd name="T64" fmla="*/ 1 w 651"/>
                  <a:gd name="T65" fmla="*/ 1 h 417"/>
                  <a:gd name="T66" fmla="*/ 1 w 651"/>
                  <a:gd name="T67" fmla="*/ 1 h 417"/>
                  <a:gd name="T68" fmla="*/ 1 w 651"/>
                  <a:gd name="T69" fmla="*/ 1 h 417"/>
                  <a:gd name="T70" fmla="*/ 1 w 651"/>
                  <a:gd name="T71" fmla="*/ 1 h 417"/>
                  <a:gd name="T72" fmla="*/ 1 w 651"/>
                  <a:gd name="T73" fmla="*/ 1 h 417"/>
                  <a:gd name="T74" fmla="*/ 1 w 651"/>
                  <a:gd name="T75" fmla="*/ 1 h 417"/>
                  <a:gd name="T76" fmla="*/ 1 w 651"/>
                  <a:gd name="T77" fmla="*/ 1 h 417"/>
                  <a:gd name="T78" fmla="*/ 1 w 651"/>
                  <a:gd name="T79" fmla="*/ 1 h 417"/>
                  <a:gd name="T80" fmla="*/ 1 w 651"/>
                  <a:gd name="T81" fmla="*/ 1 h 417"/>
                  <a:gd name="T82" fmla="*/ 1 w 651"/>
                  <a:gd name="T83" fmla="*/ 1 h 417"/>
                  <a:gd name="T84" fmla="*/ 1 w 651"/>
                  <a:gd name="T85" fmla="*/ 1 h 417"/>
                  <a:gd name="T86" fmla="*/ 1 w 651"/>
                  <a:gd name="T87" fmla="*/ 1 h 417"/>
                  <a:gd name="T88" fmla="*/ 1 w 651"/>
                  <a:gd name="T89" fmla="*/ 1 h 417"/>
                  <a:gd name="T90" fmla="*/ 1 w 651"/>
                  <a:gd name="T91" fmla="*/ 0 h 417"/>
                  <a:gd name="T92" fmla="*/ 1 w 651"/>
                  <a:gd name="T93" fmla="*/ 0 h 4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1"/>
                  <a:gd name="T142" fmla="*/ 0 h 417"/>
                  <a:gd name="T143" fmla="*/ 651 w 651"/>
                  <a:gd name="T144" fmla="*/ 417 h 4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1" h="417">
                    <a:moveTo>
                      <a:pt x="309" y="0"/>
                    </a:moveTo>
                    <a:lnTo>
                      <a:pt x="291" y="9"/>
                    </a:lnTo>
                    <a:lnTo>
                      <a:pt x="270" y="22"/>
                    </a:lnTo>
                    <a:lnTo>
                      <a:pt x="246" y="40"/>
                    </a:lnTo>
                    <a:lnTo>
                      <a:pt x="221" y="59"/>
                    </a:lnTo>
                    <a:lnTo>
                      <a:pt x="195" y="80"/>
                    </a:lnTo>
                    <a:lnTo>
                      <a:pt x="170" y="102"/>
                    </a:lnTo>
                    <a:lnTo>
                      <a:pt x="144" y="125"/>
                    </a:lnTo>
                    <a:lnTo>
                      <a:pt x="122" y="147"/>
                    </a:lnTo>
                    <a:lnTo>
                      <a:pt x="104" y="168"/>
                    </a:lnTo>
                    <a:lnTo>
                      <a:pt x="90" y="189"/>
                    </a:lnTo>
                    <a:lnTo>
                      <a:pt x="77" y="208"/>
                    </a:lnTo>
                    <a:lnTo>
                      <a:pt x="66" y="229"/>
                    </a:lnTo>
                    <a:lnTo>
                      <a:pt x="53" y="248"/>
                    </a:lnTo>
                    <a:lnTo>
                      <a:pt x="42" y="267"/>
                    </a:lnTo>
                    <a:lnTo>
                      <a:pt x="30" y="286"/>
                    </a:lnTo>
                    <a:lnTo>
                      <a:pt x="22" y="304"/>
                    </a:lnTo>
                    <a:lnTo>
                      <a:pt x="13" y="318"/>
                    </a:lnTo>
                    <a:lnTo>
                      <a:pt x="6" y="333"/>
                    </a:lnTo>
                    <a:lnTo>
                      <a:pt x="2" y="344"/>
                    </a:lnTo>
                    <a:lnTo>
                      <a:pt x="0" y="353"/>
                    </a:lnTo>
                    <a:lnTo>
                      <a:pt x="323" y="417"/>
                    </a:lnTo>
                    <a:lnTo>
                      <a:pt x="325" y="414"/>
                    </a:lnTo>
                    <a:lnTo>
                      <a:pt x="330" y="401"/>
                    </a:lnTo>
                    <a:lnTo>
                      <a:pt x="338" y="382"/>
                    </a:lnTo>
                    <a:lnTo>
                      <a:pt x="349" y="358"/>
                    </a:lnTo>
                    <a:lnTo>
                      <a:pt x="362" y="331"/>
                    </a:lnTo>
                    <a:lnTo>
                      <a:pt x="379" y="301"/>
                    </a:lnTo>
                    <a:lnTo>
                      <a:pt x="398" y="270"/>
                    </a:lnTo>
                    <a:lnTo>
                      <a:pt x="421" y="238"/>
                    </a:lnTo>
                    <a:lnTo>
                      <a:pt x="445" y="209"/>
                    </a:lnTo>
                    <a:lnTo>
                      <a:pt x="472" y="184"/>
                    </a:lnTo>
                    <a:lnTo>
                      <a:pt x="498" y="161"/>
                    </a:lnTo>
                    <a:lnTo>
                      <a:pt x="520" y="144"/>
                    </a:lnTo>
                    <a:lnTo>
                      <a:pt x="538" y="129"/>
                    </a:lnTo>
                    <a:lnTo>
                      <a:pt x="552" y="117"/>
                    </a:lnTo>
                    <a:lnTo>
                      <a:pt x="566" y="109"/>
                    </a:lnTo>
                    <a:lnTo>
                      <a:pt x="579" y="101"/>
                    </a:lnTo>
                    <a:lnTo>
                      <a:pt x="594" y="96"/>
                    </a:lnTo>
                    <a:lnTo>
                      <a:pt x="610" y="91"/>
                    </a:lnTo>
                    <a:lnTo>
                      <a:pt x="629" y="88"/>
                    </a:lnTo>
                    <a:lnTo>
                      <a:pt x="651" y="85"/>
                    </a:lnTo>
                    <a:lnTo>
                      <a:pt x="309"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30" name="Freeform 202"/>
              <p:cNvSpPr>
                <a:spLocks/>
              </p:cNvSpPr>
              <p:nvPr/>
            </p:nvSpPr>
            <p:spPr bwMode="auto">
              <a:xfrm>
                <a:off x="2305" y="1838"/>
                <a:ext cx="326" cy="209"/>
              </a:xfrm>
              <a:custGeom>
                <a:avLst/>
                <a:gdLst>
                  <a:gd name="T0" fmla="*/ 1 w 651"/>
                  <a:gd name="T1" fmla="*/ 0 h 417"/>
                  <a:gd name="T2" fmla="*/ 1 w 651"/>
                  <a:gd name="T3" fmla="*/ 1 h 417"/>
                  <a:gd name="T4" fmla="*/ 1 w 651"/>
                  <a:gd name="T5" fmla="*/ 1 h 417"/>
                  <a:gd name="T6" fmla="*/ 1 w 651"/>
                  <a:gd name="T7" fmla="*/ 1 h 417"/>
                  <a:gd name="T8" fmla="*/ 1 w 651"/>
                  <a:gd name="T9" fmla="*/ 1 h 417"/>
                  <a:gd name="T10" fmla="*/ 1 w 651"/>
                  <a:gd name="T11" fmla="*/ 1 h 417"/>
                  <a:gd name="T12" fmla="*/ 1 w 651"/>
                  <a:gd name="T13" fmla="*/ 1 h 417"/>
                  <a:gd name="T14" fmla="*/ 1 w 651"/>
                  <a:gd name="T15" fmla="*/ 1 h 417"/>
                  <a:gd name="T16" fmla="*/ 1 w 651"/>
                  <a:gd name="T17" fmla="*/ 1 h 417"/>
                  <a:gd name="T18" fmla="*/ 1 w 651"/>
                  <a:gd name="T19" fmla="*/ 1 h 417"/>
                  <a:gd name="T20" fmla="*/ 1 w 651"/>
                  <a:gd name="T21" fmla="*/ 1 h 417"/>
                  <a:gd name="T22" fmla="*/ 1 w 651"/>
                  <a:gd name="T23" fmla="*/ 1 h 417"/>
                  <a:gd name="T24" fmla="*/ 1 w 651"/>
                  <a:gd name="T25" fmla="*/ 1 h 417"/>
                  <a:gd name="T26" fmla="*/ 1 w 651"/>
                  <a:gd name="T27" fmla="*/ 1 h 417"/>
                  <a:gd name="T28" fmla="*/ 1 w 651"/>
                  <a:gd name="T29" fmla="*/ 1 h 417"/>
                  <a:gd name="T30" fmla="*/ 1 w 651"/>
                  <a:gd name="T31" fmla="*/ 1 h 417"/>
                  <a:gd name="T32" fmla="*/ 1 w 651"/>
                  <a:gd name="T33" fmla="*/ 1 h 417"/>
                  <a:gd name="T34" fmla="*/ 1 w 651"/>
                  <a:gd name="T35" fmla="*/ 1 h 417"/>
                  <a:gd name="T36" fmla="*/ 1 w 651"/>
                  <a:gd name="T37" fmla="*/ 1 h 417"/>
                  <a:gd name="T38" fmla="*/ 1 w 651"/>
                  <a:gd name="T39" fmla="*/ 1 h 417"/>
                  <a:gd name="T40" fmla="*/ 1 w 651"/>
                  <a:gd name="T41" fmla="*/ 1 h 417"/>
                  <a:gd name="T42" fmla="*/ 0 w 651"/>
                  <a:gd name="T43" fmla="*/ 1 h 417"/>
                  <a:gd name="T44" fmla="*/ 1 w 651"/>
                  <a:gd name="T45" fmla="*/ 1 h 417"/>
                  <a:gd name="T46" fmla="*/ 1 w 651"/>
                  <a:gd name="T47" fmla="*/ 1 h 417"/>
                  <a:gd name="T48" fmla="*/ 1 w 651"/>
                  <a:gd name="T49" fmla="*/ 1 h 417"/>
                  <a:gd name="T50" fmla="*/ 1 w 651"/>
                  <a:gd name="T51" fmla="*/ 1 h 417"/>
                  <a:gd name="T52" fmla="*/ 1 w 651"/>
                  <a:gd name="T53" fmla="*/ 1 h 417"/>
                  <a:gd name="T54" fmla="*/ 1 w 651"/>
                  <a:gd name="T55" fmla="*/ 1 h 417"/>
                  <a:gd name="T56" fmla="*/ 1 w 651"/>
                  <a:gd name="T57" fmla="*/ 1 h 417"/>
                  <a:gd name="T58" fmla="*/ 1 w 651"/>
                  <a:gd name="T59" fmla="*/ 1 h 417"/>
                  <a:gd name="T60" fmla="*/ 1 w 651"/>
                  <a:gd name="T61" fmla="*/ 1 h 417"/>
                  <a:gd name="T62" fmla="*/ 1 w 651"/>
                  <a:gd name="T63" fmla="*/ 1 h 417"/>
                  <a:gd name="T64" fmla="*/ 1 w 651"/>
                  <a:gd name="T65" fmla="*/ 1 h 417"/>
                  <a:gd name="T66" fmla="*/ 1 w 651"/>
                  <a:gd name="T67" fmla="*/ 1 h 417"/>
                  <a:gd name="T68" fmla="*/ 1 w 651"/>
                  <a:gd name="T69" fmla="*/ 1 h 417"/>
                  <a:gd name="T70" fmla="*/ 1 w 651"/>
                  <a:gd name="T71" fmla="*/ 1 h 417"/>
                  <a:gd name="T72" fmla="*/ 1 w 651"/>
                  <a:gd name="T73" fmla="*/ 1 h 417"/>
                  <a:gd name="T74" fmla="*/ 1 w 651"/>
                  <a:gd name="T75" fmla="*/ 1 h 417"/>
                  <a:gd name="T76" fmla="*/ 1 w 651"/>
                  <a:gd name="T77" fmla="*/ 1 h 417"/>
                  <a:gd name="T78" fmla="*/ 1 w 651"/>
                  <a:gd name="T79" fmla="*/ 1 h 417"/>
                  <a:gd name="T80" fmla="*/ 1 w 651"/>
                  <a:gd name="T81" fmla="*/ 1 h 417"/>
                  <a:gd name="T82" fmla="*/ 1 w 651"/>
                  <a:gd name="T83" fmla="*/ 1 h 417"/>
                  <a:gd name="T84" fmla="*/ 1 w 651"/>
                  <a:gd name="T85" fmla="*/ 1 h 417"/>
                  <a:gd name="T86" fmla="*/ 1 w 651"/>
                  <a:gd name="T87" fmla="*/ 1 h 417"/>
                  <a:gd name="T88" fmla="*/ 1 w 651"/>
                  <a:gd name="T89" fmla="*/ 1 h 417"/>
                  <a:gd name="T90" fmla="*/ 1 w 651"/>
                  <a:gd name="T91" fmla="*/ 0 h 417"/>
                  <a:gd name="T92" fmla="*/ 1 w 651"/>
                  <a:gd name="T93" fmla="*/ 0 h 4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1"/>
                  <a:gd name="T142" fmla="*/ 0 h 417"/>
                  <a:gd name="T143" fmla="*/ 651 w 651"/>
                  <a:gd name="T144" fmla="*/ 417 h 4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1" h="417">
                    <a:moveTo>
                      <a:pt x="309" y="0"/>
                    </a:moveTo>
                    <a:lnTo>
                      <a:pt x="291" y="9"/>
                    </a:lnTo>
                    <a:lnTo>
                      <a:pt x="270" y="22"/>
                    </a:lnTo>
                    <a:lnTo>
                      <a:pt x="246" y="40"/>
                    </a:lnTo>
                    <a:lnTo>
                      <a:pt x="221" y="59"/>
                    </a:lnTo>
                    <a:lnTo>
                      <a:pt x="195" y="80"/>
                    </a:lnTo>
                    <a:lnTo>
                      <a:pt x="170" y="102"/>
                    </a:lnTo>
                    <a:lnTo>
                      <a:pt x="144" y="125"/>
                    </a:lnTo>
                    <a:lnTo>
                      <a:pt x="122" y="147"/>
                    </a:lnTo>
                    <a:lnTo>
                      <a:pt x="104" y="168"/>
                    </a:lnTo>
                    <a:lnTo>
                      <a:pt x="90" y="189"/>
                    </a:lnTo>
                    <a:lnTo>
                      <a:pt x="77" y="208"/>
                    </a:lnTo>
                    <a:lnTo>
                      <a:pt x="66" y="229"/>
                    </a:lnTo>
                    <a:lnTo>
                      <a:pt x="53" y="248"/>
                    </a:lnTo>
                    <a:lnTo>
                      <a:pt x="42" y="267"/>
                    </a:lnTo>
                    <a:lnTo>
                      <a:pt x="30" y="286"/>
                    </a:lnTo>
                    <a:lnTo>
                      <a:pt x="22" y="304"/>
                    </a:lnTo>
                    <a:lnTo>
                      <a:pt x="13" y="318"/>
                    </a:lnTo>
                    <a:lnTo>
                      <a:pt x="6" y="333"/>
                    </a:lnTo>
                    <a:lnTo>
                      <a:pt x="2" y="344"/>
                    </a:lnTo>
                    <a:lnTo>
                      <a:pt x="0" y="353"/>
                    </a:lnTo>
                    <a:lnTo>
                      <a:pt x="323" y="417"/>
                    </a:lnTo>
                    <a:lnTo>
                      <a:pt x="325" y="414"/>
                    </a:lnTo>
                    <a:lnTo>
                      <a:pt x="330" y="401"/>
                    </a:lnTo>
                    <a:lnTo>
                      <a:pt x="338" y="382"/>
                    </a:lnTo>
                    <a:lnTo>
                      <a:pt x="349" y="358"/>
                    </a:lnTo>
                    <a:lnTo>
                      <a:pt x="362" y="331"/>
                    </a:lnTo>
                    <a:lnTo>
                      <a:pt x="379" y="301"/>
                    </a:lnTo>
                    <a:lnTo>
                      <a:pt x="398" y="270"/>
                    </a:lnTo>
                    <a:lnTo>
                      <a:pt x="421" y="238"/>
                    </a:lnTo>
                    <a:lnTo>
                      <a:pt x="445" y="209"/>
                    </a:lnTo>
                    <a:lnTo>
                      <a:pt x="472" y="184"/>
                    </a:lnTo>
                    <a:lnTo>
                      <a:pt x="498" y="161"/>
                    </a:lnTo>
                    <a:lnTo>
                      <a:pt x="520" y="144"/>
                    </a:lnTo>
                    <a:lnTo>
                      <a:pt x="538" y="129"/>
                    </a:lnTo>
                    <a:lnTo>
                      <a:pt x="552" y="117"/>
                    </a:lnTo>
                    <a:lnTo>
                      <a:pt x="566" y="109"/>
                    </a:lnTo>
                    <a:lnTo>
                      <a:pt x="579" y="101"/>
                    </a:lnTo>
                    <a:lnTo>
                      <a:pt x="594" y="96"/>
                    </a:lnTo>
                    <a:lnTo>
                      <a:pt x="610" y="91"/>
                    </a:lnTo>
                    <a:lnTo>
                      <a:pt x="629" y="88"/>
                    </a:lnTo>
                    <a:lnTo>
                      <a:pt x="651" y="85"/>
                    </a:lnTo>
                    <a:lnTo>
                      <a:pt x="309"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31" name="Freeform 203"/>
              <p:cNvSpPr>
                <a:spLocks/>
              </p:cNvSpPr>
              <p:nvPr/>
            </p:nvSpPr>
            <p:spPr bwMode="auto">
              <a:xfrm>
                <a:off x="2807" y="2054"/>
                <a:ext cx="325" cy="205"/>
              </a:xfrm>
              <a:custGeom>
                <a:avLst/>
                <a:gdLst>
                  <a:gd name="T0" fmla="*/ 0 w 648"/>
                  <a:gd name="T1" fmla="*/ 1 h 409"/>
                  <a:gd name="T2" fmla="*/ 1 w 648"/>
                  <a:gd name="T3" fmla="*/ 1 h 409"/>
                  <a:gd name="T4" fmla="*/ 1 w 648"/>
                  <a:gd name="T5" fmla="*/ 1 h 409"/>
                  <a:gd name="T6" fmla="*/ 1 w 648"/>
                  <a:gd name="T7" fmla="*/ 1 h 409"/>
                  <a:gd name="T8" fmla="*/ 1 w 648"/>
                  <a:gd name="T9" fmla="*/ 1 h 409"/>
                  <a:gd name="T10" fmla="*/ 1 w 648"/>
                  <a:gd name="T11" fmla="*/ 1 h 409"/>
                  <a:gd name="T12" fmla="*/ 1 w 648"/>
                  <a:gd name="T13" fmla="*/ 1 h 409"/>
                  <a:gd name="T14" fmla="*/ 1 w 648"/>
                  <a:gd name="T15" fmla="*/ 1 h 409"/>
                  <a:gd name="T16" fmla="*/ 1 w 648"/>
                  <a:gd name="T17" fmla="*/ 1 h 409"/>
                  <a:gd name="T18" fmla="*/ 1 w 648"/>
                  <a:gd name="T19" fmla="*/ 1 h 409"/>
                  <a:gd name="T20" fmla="*/ 1 w 648"/>
                  <a:gd name="T21" fmla="*/ 1 h 409"/>
                  <a:gd name="T22" fmla="*/ 1 w 648"/>
                  <a:gd name="T23" fmla="*/ 1 h 409"/>
                  <a:gd name="T24" fmla="*/ 1 w 648"/>
                  <a:gd name="T25" fmla="*/ 1 h 409"/>
                  <a:gd name="T26" fmla="*/ 1 w 648"/>
                  <a:gd name="T27" fmla="*/ 1 h 409"/>
                  <a:gd name="T28" fmla="*/ 1 w 648"/>
                  <a:gd name="T29" fmla="*/ 1 h 409"/>
                  <a:gd name="T30" fmla="*/ 1 w 648"/>
                  <a:gd name="T31" fmla="*/ 0 h 409"/>
                  <a:gd name="T32" fmla="*/ 1 w 648"/>
                  <a:gd name="T33" fmla="*/ 0 h 409"/>
                  <a:gd name="T34" fmla="*/ 1 w 648"/>
                  <a:gd name="T35" fmla="*/ 1 h 409"/>
                  <a:gd name="T36" fmla="*/ 1 w 648"/>
                  <a:gd name="T37" fmla="*/ 1 h 409"/>
                  <a:gd name="T38" fmla="*/ 1 w 648"/>
                  <a:gd name="T39" fmla="*/ 1 h 409"/>
                  <a:gd name="T40" fmla="*/ 1 w 648"/>
                  <a:gd name="T41" fmla="*/ 1 h 409"/>
                  <a:gd name="T42" fmla="*/ 1 w 648"/>
                  <a:gd name="T43" fmla="*/ 1 h 409"/>
                  <a:gd name="T44" fmla="*/ 1 w 648"/>
                  <a:gd name="T45" fmla="*/ 1 h 409"/>
                  <a:gd name="T46" fmla="*/ 1 w 648"/>
                  <a:gd name="T47" fmla="*/ 1 h 409"/>
                  <a:gd name="T48" fmla="*/ 0 w 648"/>
                  <a:gd name="T49" fmla="*/ 1 h 409"/>
                  <a:gd name="T50" fmla="*/ 0 w 648"/>
                  <a:gd name="T51" fmla="*/ 1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8"/>
                  <a:gd name="T79" fmla="*/ 0 h 409"/>
                  <a:gd name="T80" fmla="*/ 648 w 648"/>
                  <a:gd name="T81" fmla="*/ 409 h 4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8" h="409">
                    <a:moveTo>
                      <a:pt x="0" y="339"/>
                    </a:moveTo>
                    <a:lnTo>
                      <a:pt x="354" y="409"/>
                    </a:lnTo>
                    <a:lnTo>
                      <a:pt x="355" y="403"/>
                    </a:lnTo>
                    <a:lnTo>
                      <a:pt x="358" y="387"/>
                    </a:lnTo>
                    <a:lnTo>
                      <a:pt x="366" y="360"/>
                    </a:lnTo>
                    <a:lnTo>
                      <a:pt x="381" y="328"/>
                    </a:lnTo>
                    <a:lnTo>
                      <a:pt x="400" y="289"/>
                    </a:lnTo>
                    <a:lnTo>
                      <a:pt x="429" y="249"/>
                    </a:lnTo>
                    <a:lnTo>
                      <a:pt x="466" y="208"/>
                    </a:lnTo>
                    <a:lnTo>
                      <a:pt x="514" y="166"/>
                    </a:lnTo>
                    <a:lnTo>
                      <a:pt x="575" y="128"/>
                    </a:lnTo>
                    <a:lnTo>
                      <a:pt x="648" y="96"/>
                    </a:lnTo>
                    <a:lnTo>
                      <a:pt x="334" y="1"/>
                    </a:lnTo>
                    <a:lnTo>
                      <a:pt x="328" y="0"/>
                    </a:lnTo>
                    <a:lnTo>
                      <a:pt x="312" y="0"/>
                    </a:lnTo>
                    <a:lnTo>
                      <a:pt x="286" y="1"/>
                    </a:lnTo>
                    <a:lnTo>
                      <a:pt x="253" y="9"/>
                    </a:lnTo>
                    <a:lnTo>
                      <a:pt x="214" y="27"/>
                    </a:lnTo>
                    <a:lnTo>
                      <a:pt x="171" y="54"/>
                    </a:lnTo>
                    <a:lnTo>
                      <a:pt x="128" y="97"/>
                    </a:lnTo>
                    <a:lnTo>
                      <a:pt x="83" y="157"/>
                    </a:lnTo>
                    <a:lnTo>
                      <a:pt x="40" y="237"/>
                    </a:lnTo>
                    <a:lnTo>
                      <a:pt x="0" y="339"/>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32" name="Freeform 204"/>
              <p:cNvSpPr>
                <a:spLocks/>
              </p:cNvSpPr>
              <p:nvPr/>
            </p:nvSpPr>
            <p:spPr bwMode="auto">
              <a:xfrm>
                <a:off x="2807" y="2054"/>
                <a:ext cx="325" cy="205"/>
              </a:xfrm>
              <a:custGeom>
                <a:avLst/>
                <a:gdLst>
                  <a:gd name="T0" fmla="*/ 0 w 648"/>
                  <a:gd name="T1" fmla="*/ 1 h 409"/>
                  <a:gd name="T2" fmla="*/ 1 w 648"/>
                  <a:gd name="T3" fmla="*/ 1 h 409"/>
                  <a:gd name="T4" fmla="*/ 1 w 648"/>
                  <a:gd name="T5" fmla="*/ 1 h 409"/>
                  <a:gd name="T6" fmla="*/ 1 w 648"/>
                  <a:gd name="T7" fmla="*/ 1 h 409"/>
                  <a:gd name="T8" fmla="*/ 1 w 648"/>
                  <a:gd name="T9" fmla="*/ 1 h 409"/>
                  <a:gd name="T10" fmla="*/ 1 w 648"/>
                  <a:gd name="T11" fmla="*/ 1 h 409"/>
                  <a:gd name="T12" fmla="*/ 1 w 648"/>
                  <a:gd name="T13" fmla="*/ 1 h 409"/>
                  <a:gd name="T14" fmla="*/ 1 w 648"/>
                  <a:gd name="T15" fmla="*/ 1 h 409"/>
                  <a:gd name="T16" fmla="*/ 1 w 648"/>
                  <a:gd name="T17" fmla="*/ 1 h 409"/>
                  <a:gd name="T18" fmla="*/ 1 w 648"/>
                  <a:gd name="T19" fmla="*/ 1 h 409"/>
                  <a:gd name="T20" fmla="*/ 1 w 648"/>
                  <a:gd name="T21" fmla="*/ 1 h 409"/>
                  <a:gd name="T22" fmla="*/ 1 w 648"/>
                  <a:gd name="T23" fmla="*/ 1 h 409"/>
                  <a:gd name="T24" fmla="*/ 1 w 648"/>
                  <a:gd name="T25" fmla="*/ 1 h 409"/>
                  <a:gd name="T26" fmla="*/ 1 w 648"/>
                  <a:gd name="T27" fmla="*/ 1 h 409"/>
                  <a:gd name="T28" fmla="*/ 1 w 648"/>
                  <a:gd name="T29" fmla="*/ 1 h 409"/>
                  <a:gd name="T30" fmla="*/ 1 w 648"/>
                  <a:gd name="T31" fmla="*/ 0 h 409"/>
                  <a:gd name="T32" fmla="*/ 1 w 648"/>
                  <a:gd name="T33" fmla="*/ 0 h 409"/>
                  <a:gd name="T34" fmla="*/ 1 w 648"/>
                  <a:gd name="T35" fmla="*/ 1 h 409"/>
                  <a:gd name="T36" fmla="*/ 1 w 648"/>
                  <a:gd name="T37" fmla="*/ 1 h 409"/>
                  <a:gd name="T38" fmla="*/ 1 w 648"/>
                  <a:gd name="T39" fmla="*/ 1 h 409"/>
                  <a:gd name="T40" fmla="*/ 1 w 648"/>
                  <a:gd name="T41" fmla="*/ 1 h 409"/>
                  <a:gd name="T42" fmla="*/ 1 w 648"/>
                  <a:gd name="T43" fmla="*/ 1 h 409"/>
                  <a:gd name="T44" fmla="*/ 1 w 648"/>
                  <a:gd name="T45" fmla="*/ 1 h 409"/>
                  <a:gd name="T46" fmla="*/ 1 w 648"/>
                  <a:gd name="T47" fmla="*/ 1 h 409"/>
                  <a:gd name="T48" fmla="*/ 0 w 648"/>
                  <a:gd name="T49" fmla="*/ 1 h 409"/>
                  <a:gd name="T50" fmla="*/ 0 w 648"/>
                  <a:gd name="T51" fmla="*/ 1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8"/>
                  <a:gd name="T79" fmla="*/ 0 h 409"/>
                  <a:gd name="T80" fmla="*/ 648 w 648"/>
                  <a:gd name="T81" fmla="*/ 409 h 4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8" h="409">
                    <a:moveTo>
                      <a:pt x="0" y="339"/>
                    </a:moveTo>
                    <a:lnTo>
                      <a:pt x="354" y="409"/>
                    </a:lnTo>
                    <a:lnTo>
                      <a:pt x="355" y="403"/>
                    </a:lnTo>
                    <a:lnTo>
                      <a:pt x="358" y="387"/>
                    </a:lnTo>
                    <a:lnTo>
                      <a:pt x="366" y="360"/>
                    </a:lnTo>
                    <a:lnTo>
                      <a:pt x="381" y="328"/>
                    </a:lnTo>
                    <a:lnTo>
                      <a:pt x="400" y="289"/>
                    </a:lnTo>
                    <a:lnTo>
                      <a:pt x="429" y="249"/>
                    </a:lnTo>
                    <a:lnTo>
                      <a:pt x="466" y="208"/>
                    </a:lnTo>
                    <a:lnTo>
                      <a:pt x="514" y="166"/>
                    </a:lnTo>
                    <a:lnTo>
                      <a:pt x="575" y="128"/>
                    </a:lnTo>
                    <a:lnTo>
                      <a:pt x="648" y="96"/>
                    </a:lnTo>
                    <a:lnTo>
                      <a:pt x="334" y="1"/>
                    </a:lnTo>
                    <a:lnTo>
                      <a:pt x="328" y="0"/>
                    </a:lnTo>
                    <a:lnTo>
                      <a:pt x="312" y="0"/>
                    </a:lnTo>
                    <a:lnTo>
                      <a:pt x="286" y="1"/>
                    </a:lnTo>
                    <a:lnTo>
                      <a:pt x="253" y="9"/>
                    </a:lnTo>
                    <a:lnTo>
                      <a:pt x="214" y="27"/>
                    </a:lnTo>
                    <a:lnTo>
                      <a:pt x="171" y="54"/>
                    </a:lnTo>
                    <a:lnTo>
                      <a:pt x="128" y="97"/>
                    </a:lnTo>
                    <a:lnTo>
                      <a:pt x="83" y="157"/>
                    </a:lnTo>
                    <a:lnTo>
                      <a:pt x="40" y="237"/>
                    </a:lnTo>
                    <a:lnTo>
                      <a:pt x="0" y="339"/>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33" name="Freeform 205"/>
              <p:cNvSpPr>
                <a:spLocks/>
              </p:cNvSpPr>
              <p:nvPr/>
            </p:nvSpPr>
            <p:spPr bwMode="auto">
              <a:xfrm>
                <a:off x="3306" y="2443"/>
                <a:ext cx="258" cy="93"/>
              </a:xfrm>
              <a:custGeom>
                <a:avLst/>
                <a:gdLst>
                  <a:gd name="T0" fmla="*/ 0 w 515"/>
                  <a:gd name="T1" fmla="*/ 1 h 186"/>
                  <a:gd name="T2" fmla="*/ 1 w 515"/>
                  <a:gd name="T3" fmla="*/ 1 h 186"/>
                  <a:gd name="T4" fmla="*/ 1 w 515"/>
                  <a:gd name="T5" fmla="*/ 1 h 186"/>
                  <a:gd name="T6" fmla="*/ 1 w 515"/>
                  <a:gd name="T7" fmla="*/ 1 h 186"/>
                  <a:gd name="T8" fmla="*/ 1 w 515"/>
                  <a:gd name="T9" fmla="*/ 1 h 186"/>
                  <a:gd name="T10" fmla="*/ 1 w 515"/>
                  <a:gd name="T11" fmla="*/ 1 h 186"/>
                  <a:gd name="T12" fmla="*/ 1 w 515"/>
                  <a:gd name="T13" fmla="*/ 1 h 186"/>
                  <a:gd name="T14" fmla="*/ 1 w 515"/>
                  <a:gd name="T15" fmla="*/ 1 h 186"/>
                  <a:gd name="T16" fmla="*/ 1 w 515"/>
                  <a:gd name="T17" fmla="*/ 1 h 186"/>
                  <a:gd name="T18" fmla="*/ 1 w 515"/>
                  <a:gd name="T19" fmla="*/ 0 h 186"/>
                  <a:gd name="T20" fmla="*/ 1 w 515"/>
                  <a:gd name="T21" fmla="*/ 0 h 186"/>
                  <a:gd name="T22" fmla="*/ 1 w 515"/>
                  <a:gd name="T23" fmla="*/ 0 h 186"/>
                  <a:gd name="T24" fmla="*/ 1 w 515"/>
                  <a:gd name="T25" fmla="*/ 1 h 186"/>
                  <a:gd name="T26" fmla="*/ 1 w 515"/>
                  <a:gd name="T27" fmla="*/ 1 h 186"/>
                  <a:gd name="T28" fmla="*/ 1 w 515"/>
                  <a:gd name="T29" fmla="*/ 1 h 186"/>
                  <a:gd name="T30" fmla="*/ 1 w 515"/>
                  <a:gd name="T31" fmla="*/ 1 h 186"/>
                  <a:gd name="T32" fmla="*/ 1 w 515"/>
                  <a:gd name="T33" fmla="*/ 1 h 186"/>
                  <a:gd name="T34" fmla="*/ 1 w 515"/>
                  <a:gd name="T35" fmla="*/ 1 h 186"/>
                  <a:gd name="T36" fmla="*/ 1 w 515"/>
                  <a:gd name="T37" fmla="*/ 1 h 186"/>
                  <a:gd name="T38" fmla="*/ 1 w 515"/>
                  <a:gd name="T39" fmla="*/ 1 h 186"/>
                  <a:gd name="T40" fmla="*/ 1 w 515"/>
                  <a:gd name="T41" fmla="*/ 1 h 186"/>
                  <a:gd name="T42" fmla="*/ 1 w 515"/>
                  <a:gd name="T43" fmla="*/ 1 h 186"/>
                  <a:gd name="T44" fmla="*/ 1 w 515"/>
                  <a:gd name="T45" fmla="*/ 1 h 186"/>
                  <a:gd name="T46" fmla="*/ 1 w 515"/>
                  <a:gd name="T47" fmla="*/ 1 h 186"/>
                  <a:gd name="T48" fmla="*/ 1 w 515"/>
                  <a:gd name="T49" fmla="*/ 1 h 186"/>
                  <a:gd name="T50" fmla="*/ 1 w 515"/>
                  <a:gd name="T51" fmla="*/ 1 h 186"/>
                  <a:gd name="T52" fmla="*/ 1 w 515"/>
                  <a:gd name="T53" fmla="*/ 1 h 186"/>
                  <a:gd name="T54" fmla="*/ 1 w 515"/>
                  <a:gd name="T55" fmla="*/ 1 h 186"/>
                  <a:gd name="T56" fmla="*/ 1 w 515"/>
                  <a:gd name="T57" fmla="*/ 1 h 186"/>
                  <a:gd name="T58" fmla="*/ 1 w 515"/>
                  <a:gd name="T59" fmla="*/ 1 h 186"/>
                  <a:gd name="T60" fmla="*/ 1 w 515"/>
                  <a:gd name="T61" fmla="*/ 1 h 186"/>
                  <a:gd name="T62" fmla="*/ 1 w 515"/>
                  <a:gd name="T63" fmla="*/ 1 h 186"/>
                  <a:gd name="T64" fmla="*/ 1 w 515"/>
                  <a:gd name="T65" fmla="*/ 1 h 186"/>
                  <a:gd name="T66" fmla="*/ 1 w 515"/>
                  <a:gd name="T67" fmla="*/ 1 h 186"/>
                  <a:gd name="T68" fmla="*/ 1 w 515"/>
                  <a:gd name="T69" fmla="*/ 1 h 186"/>
                  <a:gd name="T70" fmla="*/ 1 w 515"/>
                  <a:gd name="T71" fmla="*/ 1 h 186"/>
                  <a:gd name="T72" fmla="*/ 1 w 515"/>
                  <a:gd name="T73" fmla="*/ 1 h 186"/>
                  <a:gd name="T74" fmla="*/ 1 w 515"/>
                  <a:gd name="T75" fmla="*/ 1 h 186"/>
                  <a:gd name="T76" fmla="*/ 1 w 515"/>
                  <a:gd name="T77" fmla="*/ 1 h 186"/>
                  <a:gd name="T78" fmla="*/ 1 w 515"/>
                  <a:gd name="T79" fmla="*/ 1 h 186"/>
                  <a:gd name="T80" fmla="*/ 1 w 515"/>
                  <a:gd name="T81" fmla="*/ 1 h 186"/>
                  <a:gd name="T82" fmla="*/ 1 w 515"/>
                  <a:gd name="T83" fmla="*/ 1 h 186"/>
                  <a:gd name="T84" fmla="*/ 1 w 515"/>
                  <a:gd name="T85" fmla="*/ 1 h 186"/>
                  <a:gd name="T86" fmla="*/ 1 w 515"/>
                  <a:gd name="T87" fmla="*/ 1 h 186"/>
                  <a:gd name="T88" fmla="*/ 1 w 515"/>
                  <a:gd name="T89" fmla="*/ 1 h 186"/>
                  <a:gd name="T90" fmla="*/ 1 w 515"/>
                  <a:gd name="T91" fmla="*/ 1 h 186"/>
                  <a:gd name="T92" fmla="*/ 1 w 515"/>
                  <a:gd name="T93" fmla="*/ 1 h 186"/>
                  <a:gd name="T94" fmla="*/ 1 w 515"/>
                  <a:gd name="T95" fmla="*/ 1 h 186"/>
                  <a:gd name="T96" fmla="*/ 1 w 515"/>
                  <a:gd name="T97" fmla="*/ 1 h 186"/>
                  <a:gd name="T98" fmla="*/ 1 w 515"/>
                  <a:gd name="T99" fmla="*/ 1 h 186"/>
                  <a:gd name="T100" fmla="*/ 1 w 515"/>
                  <a:gd name="T101" fmla="*/ 1 h 186"/>
                  <a:gd name="T102" fmla="*/ 1 w 515"/>
                  <a:gd name="T103" fmla="*/ 1 h 186"/>
                  <a:gd name="T104" fmla="*/ 0 w 515"/>
                  <a:gd name="T105" fmla="*/ 1 h 186"/>
                  <a:gd name="T106" fmla="*/ 0 w 515"/>
                  <a:gd name="T107" fmla="*/ 1 h 186"/>
                  <a:gd name="T108" fmla="*/ 0 w 515"/>
                  <a:gd name="T109" fmla="*/ 1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5"/>
                  <a:gd name="T166" fmla="*/ 0 h 186"/>
                  <a:gd name="T167" fmla="*/ 515 w 515"/>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5" h="186">
                    <a:moveTo>
                      <a:pt x="0" y="56"/>
                    </a:moveTo>
                    <a:lnTo>
                      <a:pt x="34" y="55"/>
                    </a:lnTo>
                    <a:lnTo>
                      <a:pt x="75" y="52"/>
                    </a:lnTo>
                    <a:lnTo>
                      <a:pt x="122" y="44"/>
                    </a:lnTo>
                    <a:lnTo>
                      <a:pt x="171" y="36"/>
                    </a:lnTo>
                    <a:lnTo>
                      <a:pt x="222" y="26"/>
                    </a:lnTo>
                    <a:lnTo>
                      <a:pt x="272" y="18"/>
                    </a:lnTo>
                    <a:lnTo>
                      <a:pt x="318" y="10"/>
                    </a:lnTo>
                    <a:lnTo>
                      <a:pt x="359" y="4"/>
                    </a:lnTo>
                    <a:lnTo>
                      <a:pt x="389" y="0"/>
                    </a:lnTo>
                    <a:lnTo>
                      <a:pt x="408" y="0"/>
                    </a:lnTo>
                    <a:lnTo>
                      <a:pt x="423" y="5"/>
                    </a:lnTo>
                    <a:lnTo>
                      <a:pt x="435" y="10"/>
                    </a:lnTo>
                    <a:lnTo>
                      <a:pt x="448" y="18"/>
                    </a:lnTo>
                    <a:lnTo>
                      <a:pt x="461" y="28"/>
                    </a:lnTo>
                    <a:lnTo>
                      <a:pt x="472" y="37"/>
                    </a:lnTo>
                    <a:lnTo>
                      <a:pt x="483" y="48"/>
                    </a:lnTo>
                    <a:lnTo>
                      <a:pt x="493" y="60"/>
                    </a:lnTo>
                    <a:lnTo>
                      <a:pt x="501" y="71"/>
                    </a:lnTo>
                    <a:lnTo>
                      <a:pt x="507" y="84"/>
                    </a:lnTo>
                    <a:lnTo>
                      <a:pt x="514" y="95"/>
                    </a:lnTo>
                    <a:lnTo>
                      <a:pt x="515" y="108"/>
                    </a:lnTo>
                    <a:lnTo>
                      <a:pt x="512" y="120"/>
                    </a:lnTo>
                    <a:lnTo>
                      <a:pt x="504" y="135"/>
                    </a:lnTo>
                    <a:lnTo>
                      <a:pt x="495" y="148"/>
                    </a:lnTo>
                    <a:lnTo>
                      <a:pt x="480" y="159"/>
                    </a:lnTo>
                    <a:lnTo>
                      <a:pt x="464" y="170"/>
                    </a:lnTo>
                    <a:lnTo>
                      <a:pt x="445" y="178"/>
                    </a:lnTo>
                    <a:lnTo>
                      <a:pt x="426" y="183"/>
                    </a:lnTo>
                    <a:lnTo>
                      <a:pt x="405" y="186"/>
                    </a:lnTo>
                    <a:lnTo>
                      <a:pt x="384" y="184"/>
                    </a:lnTo>
                    <a:lnTo>
                      <a:pt x="359" y="180"/>
                    </a:lnTo>
                    <a:lnTo>
                      <a:pt x="327" y="172"/>
                    </a:lnTo>
                    <a:lnTo>
                      <a:pt x="290" y="160"/>
                    </a:lnTo>
                    <a:lnTo>
                      <a:pt x="248" y="148"/>
                    </a:lnTo>
                    <a:lnTo>
                      <a:pt x="208" y="135"/>
                    </a:lnTo>
                    <a:lnTo>
                      <a:pt x="166" y="120"/>
                    </a:lnTo>
                    <a:lnTo>
                      <a:pt x="128" y="109"/>
                    </a:lnTo>
                    <a:lnTo>
                      <a:pt x="94" y="100"/>
                    </a:lnTo>
                    <a:lnTo>
                      <a:pt x="69" y="93"/>
                    </a:lnTo>
                    <a:lnTo>
                      <a:pt x="50" y="90"/>
                    </a:lnTo>
                    <a:lnTo>
                      <a:pt x="37" y="90"/>
                    </a:lnTo>
                    <a:lnTo>
                      <a:pt x="27" y="87"/>
                    </a:lnTo>
                    <a:lnTo>
                      <a:pt x="19" y="84"/>
                    </a:lnTo>
                    <a:lnTo>
                      <a:pt x="13" y="79"/>
                    </a:lnTo>
                    <a:lnTo>
                      <a:pt x="8" y="72"/>
                    </a:lnTo>
                    <a:lnTo>
                      <a:pt x="5" y="68"/>
                    </a:lnTo>
                    <a:lnTo>
                      <a:pt x="2" y="63"/>
                    </a:lnTo>
                    <a:lnTo>
                      <a:pt x="0" y="60"/>
                    </a:lnTo>
                    <a:lnTo>
                      <a:pt x="0" y="56"/>
                    </a:lnTo>
                    <a:close/>
                  </a:path>
                </a:pathLst>
              </a:custGeom>
              <a:solidFill>
                <a:srgbClr val="33A5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34" name="Freeform 206"/>
              <p:cNvSpPr>
                <a:spLocks/>
              </p:cNvSpPr>
              <p:nvPr/>
            </p:nvSpPr>
            <p:spPr bwMode="auto">
              <a:xfrm>
                <a:off x="3204" y="2174"/>
                <a:ext cx="276" cy="454"/>
              </a:xfrm>
              <a:custGeom>
                <a:avLst/>
                <a:gdLst>
                  <a:gd name="T0" fmla="*/ 0 w 554"/>
                  <a:gd name="T1" fmla="*/ 1 h 907"/>
                  <a:gd name="T2" fmla="*/ 0 w 554"/>
                  <a:gd name="T3" fmla="*/ 1 h 907"/>
                  <a:gd name="T4" fmla="*/ 0 w 554"/>
                  <a:gd name="T5" fmla="*/ 1 h 907"/>
                  <a:gd name="T6" fmla="*/ 0 w 554"/>
                  <a:gd name="T7" fmla="*/ 1 h 907"/>
                  <a:gd name="T8" fmla="*/ 0 w 554"/>
                  <a:gd name="T9" fmla="*/ 1 h 907"/>
                  <a:gd name="T10" fmla="*/ 0 w 554"/>
                  <a:gd name="T11" fmla="*/ 1 h 907"/>
                  <a:gd name="T12" fmla="*/ 0 w 554"/>
                  <a:gd name="T13" fmla="*/ 1 h 907"/>
                  <a:gd name="T14" fmla="*/ 0 w 554"/>
                  <a:gd name="T15" fmla="*/ 1 h 907"/>
                  <a:gd name="T16" fmla="*/ 0 w 554"/>
                  <a:gd name="T17" fmla="*/ 1 h 907"/>
                  <a:gd name="T18" fmla="*/ 0 w 554"/>
                  <a:gd name="T19" fmla="*/ 1 h 907"/>
                  <a:gd name="T20" fmla="*/ 0 w 554"/>
                  <a:gd name="T21" fmla="*/ 1 h 907"/>
                  <a:gd name="T22" fmla="*/ 0 w 554"/>
                  <a:gd name="T23" fmla="*/ 1 h 907"/>
                  <a:gd name="T24" fmla="*/ 0 w 554"/>
                  <a:gd name="T25" fmla="*/ 1 h 907"/>
                  <a:gd name="T26" fmla="*/ 0 w 554"/>
                  <a:gd name="T27" fmla="*/ 1 h 907"/>
                  <a:gd name="T28" fmla="*/ 0 w 554"/>
                  <a:gd name="T29" fmla="*/ 1 h 907"/>
                  <a:gd name="T30" fmla="*/ 0 w 554"/>
                  <a:gd name="T31" fmla="*/ 1 h 907"/>
                  <a:gd name="T32" fmla="*/ 0 w 554"/>
                  <a:gd name="T33" fmla="*/ 1 h 907"/>
                  <a:gd name="T34" fmla="*/ 0 w 554"/>
                  <a:gd name="T35" fmla="*/ 1 h 907"/>
                  <a:gd name="T36" fmla="*/ 0 w 554"/>
                  <a:gd name="T37" fmla="*/ 1 h 907"/>
                  <a:gd name="T38" fmla="*/ 0 w 554"/>
                  <a:gd name="T39" fmla="*/ 1 h 907"/>
                  <a:gd name="T40" fmla="*/ 0 w 554"/>
                  <a:gd name="T41" fmla="*/ 1 h 907"/>
                  <a:gd name="T42" fmla="*/ 0 w 554"/>
                  <a:gd name="T43" fmla="*/ 1 h 907"/>
                  <a:gd name="T44" fmla="*/ 0 w 554"/>
                  <a:gd name="T45" fmla="*/ 1 h 907"/>
                  <a:gd name="T46" fmla="*/ 0 w 554"/>
                  <a:gd name="T47" fmla="*/ 1 h 907"/>
                  <a:gd name="T48" fmla="*/ 0 w 554"/>
                  <a:gd name="T49" fmla="*/ 1 h 907"/>
                  <a:gd name="T50" fmla="*/ 0 w 554"/>
                  <a:gd name="T51" fmla="*/ 1 h 907"/>
                  <a:gd name="T52" fmla="*/ 0 w 554"/>
                  <a:gd name="T53" fmla="*/ 1 h 907"/>
                  <a:gd name="T54" fmla="*/ 0 w 554"/>
                  <a:gd name="T55" fmla="*/ 1 h 907"/>
                  <a:gd name="T56" fmla="*/ 0 w 554"/>
                  <a:gd name="T57" fmla="*/ 1 h 907"/>
                  <a:gd name="T58" fmla="*/ 0 w 554"/>
                  <a:gd name="T59" fmla="*/ 1 h 907"/>
                  <a:gd name="T60" fmla="*/ 0 w 554"/>
                  <a:gd name="T61" fmla="*/ 1 h 907"/>
                  <a:gd name="T62" fmla="*/ 0 w 554"/>
                  <a:gd name="T63" fmla="*/ 1 h 907"/>
                  <a:gd name="T64" fmla="*/ 0 w 554"/>
                  <a:gd name="T65" fmla="*/ 1 h 907"/>
                  <a:gd name="T66" fmla="*/ 0 w 554"/>
                  <a:gd name="T67" fmla="*/ 0 h 9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4"/>
                  <a:gd name="T103" fmla="*/ 0 h 907"/>
                  <a:gd name="T104" fmla="*/ 554 w 554"/>
                  <a:gd name="T105" fmla="*/ 907 h 9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4" h="907">
                    <a:moveTo>
                      <a:pt x="259" y="0"/>
                    </a:moveTo>
                    <a:lnTo>
                      <a:pt x="240" y="8"/>
                    </a:lnTo>
                    <a:lnTo>
                      <a:pt x="219" y="17"/>
                    </a:lnTo>
                    <a:lnTo>
                      <a:pt x="199" y="25"/>
                    </a:lnTo>
                    <a:lnTo>
                      <a:pt x="176" y="37"/>
                    </a:lnTo>
                    <a:lnTo>
                      <a:pt x="154" y="49"/>
                    </a:lnTo>
                    <a:lnTo>
                      <a:pt x="131" y="65"/>
                    </a:lnTo>
                    <a:lnTo>
                      <a:pt x="109" y="86"/>
                    </a:lnTo>
                    <a:lnTo>
                      <a:pt x="87" y="112"/>
                    </a:lnTo>
                    <a:lnTo>
                      <a:pt x="63" y="145"/>
                    </a:lnTo>
                    <a:lnTo>
                      <a:pt x="40" y="184"/>
                    </a:lnTo>
                    <a:lnTo>
                      <a:pt x="21" y="229"/>
                    </a:lnTo>
                    <a:lnTo>
                      <a:pt x="10" y="273"/>
                    </a:lnTo>
                    <a:lnTo>
                      <a:pt x="2" y="317"/>
                    </a:lnTo>
                    <a:lnTo>
                      <a:pt x="0" y="360"/>
                    </a:lnTo>
                    <a:lnTo>
                      <a:pt x="0" y="401"/>
                    </a:lnTo>
                    <a:lnTo>
                      <a:pt x="3" y="440"/>
                    </a:lnTo>
                    <a:lnTo>
                      <a:pt x="8" y="475"/>
                    </a:lnTo>
                    <a:lnTo>
                      <a:pt x="13" y="505"/>
                    </a:lnTo>
                    <a:lnTo>
                      <a:pt x="18" y="529"/>
                    </a:lnTo>
                    <a:lnTo>
                      <a:pt x="21" y="547"/>
                    </a:lnTo>
                    <a:lnTo>
                      <a:pt x="23" y="568"/>
                    </a:lnTo>
                    <a:lnTo>
                      <a:pt x="27" y="598"/>
                    </a:lnTo>
                    <a:lnTo>
                      <a:pt x="32" y="635"/>
                    </a:lnTo>
                    <a:lnTo>
                      <a:pt x="39" y="677"/>
                    </a:lnTo>
                    <a:lnTo>
                      <a:pt x="45" y="718"/>
                    </a:lnTo>
                    <a:lnTo>
                      <a:pt x="51" y="758"/>
                    </a:lnTo>
                    <a:lnTo>
                      <a:pt x="58" y="795"/>
                    </a:lnTo>
                    <a:lnTo>
                      <a:pt x="64" y="825"/>
                    </a:lnTo>
                    <a:lnTo>
                      <a:pt x="67" y="845"/>
                    </a:lnTo>
                    <a:lnTo>
                      <a:pt x="71" y="851"/>
                    </a:lnTo>
                    <a:lnTo>
                      <a:pt x="82" y="853"/>
                    </a:lnTo>
                    <a:lnTo>
                      <a:pt x="111" y="857"/>
                    </a:lnTo>
                    <a:lnTo>
                      <a:pt x="154" y="864"/>
                    </a:lnTo>
                    <a:lnTo>
                      <a:pt x="203" y="870"/>
                    </a:lnTo>
                    <a:lnTo>
                      <a:pt x="259" y="878"/>
                    </a:lnTo>
                    <a:lnTo>
                      <a:pt x="314" y="888"/>
                    </a:lnTo>
                    <a:lnTo>
                      <a:pt x="365" y="894"/>
                    </a:lnTo>
                    <a:lnTo>
                      <a:pt x="405" y="901"/>
                    </a:lnTo>
                    <a:lnTo>
                      <a:pt x="434" y="905"/>
                    </a:lnTo>
                    <a:lnTo>
                      <a:pt x="443" y="907"/>
                    </a:lnTo>
                    <a:lnTo>
                      <a:pt x="379" y="568"/>
                    </a:lnTo>
                    <a:lnTo>
                      <a:pt x="378" y="561"/>
                    </a:lnTo>
                    <a:lnTo>
                      <a:pt x="373" y="542"/>
                    </a:lnTo>
                    <a:lnTo>
                      <a:pt x="368" y="515"/>
                    </a:lnTo>
                    <a:lnTo>
                      <a:pt x="363" y="480"/>
                    </a:lnTo>
                    <a:lnTo>
                      <a:pt x="360" y="440"/>
                    </a:lnTo>
                    <a:lnTo>
                      <a:pt x="360" y="395"/>
                    </a:lnTo>
                    <a:lnTo>
                      <a:pt x="363" y="350"/>
                    </a:lnTo>
                    <a:lnTo>
                      <a:pt x="371" y="307"/>
                    </a:lnTo>
                    <a:lnTo>
                      <a:pt x="386" y="265"/>
                    </a:lnTo>
                    <a:lnTo>
                      <a:pt x="410" y="229"/>
                    </a:lnTo>
                    <a:lnTo>
                      <a:pt x="431" y="205"/>
                    </a:lnTo>
                    <a:lnTo>
                      <a:pt x="451" y="182"/>
                    </a:lnTo>
                    <a:lnTo>
                      <a:pt x="471" y="161"/>
                    </a:lnTo>
                    <a:lnTo>
                      <a:pt x="490" y="144"/>
                    </a:lnTo>
                    <a:lnTo>
                      <a:pt x="507" y="128"/>
                    </a:lnTo>
                    <a:lnTo>
                      <a:pt x="523" y="115"/>
                    </a:lnTo>
                    <a:lnTo>
                      <a:pt x="536" y="104"/>
                    </a:lnTo>
                    <a:lnTo>
                      <a:pt x="546" y="96"/>
                    </a:lnTo>
                    <a:lnTo>
                      <a:pt x="551" y="91"/>
                    </a:lnTo>
                    <a:lnTo>
                      <a:pt x="554" y="89"/>
                    </a:lnTo>
                    <a:lnTo>
                      <a:pt x="259"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35" name="Freeform 207"/>
              <p:cNvSpPr>
                <a:spLocks/>
              </p:cNvSpPr>
              <p:nvPr/>
            </p:nvSpPr>
            <p:spPr bwMode="auto">
              <a:xfrm>
                <a:off x="3204" y="2174"/>
                <a:ext cx="276" cy="454"/>
              </a:xfrm>
              <a:custGeom>
                <a:avLst/>
                <a:gdLst>
                  <a:gd name="T0" fmla="*/ 0 w 554"/>
                  <a:gd name="T1" fmla="*/ 1 h 907"/>
                  <a:gd name="T2" fmla="*/ 0 w 554"/>
                  <a:gd name="T3" fmla="*/ 1 h 907"/>
                  <a:gd name="T4" fmla="*/ 0 w 554"/>
                  <a:gd name="T5" fmla="*/ 1 h 907"/>
                  <a:gd name="T6" fmla="*/ 0 w 554"/>
                  <a:gd name="T7" fmla="*/ 1 h 907"/>
                  <a:gd name="T8" fmla="*/ 0 w 554"/>
                  <a:gd name="T9" fmla="*/ 1 h 907"/>
                  <a:gd name="T10" fmla="*/ 0 w 554"/>
                  <a:gd name="T11" fmla="*/ 1 h 907"/>
                  <a:gd name="T12" fmla="*/ 0 w 554"/>
                  <a:gd name="T13" fmla="*/ 1 h 907"/>
                  <a:gd name="T14" fmla="*/ 0 w 554"/>
                  <a:gd name="T15" fmla="*/ 1 h 907"/>
                  <a:gd name="T16" fmla="*/ 0 w 554"/>
                  <a:gd name="T17" fmla="*/ 1 h 907"/>
                  <a:gd name="T18" fmla="*/ 0 w 554"/>
                  <a:gd name="T19" fmla="*/ 1 h 907"/>
                  <a:gd name="T20" fmla="*/ 0 w 554"/>
                  <a:gd name="T21" fmla="*/ 1 h 907"/>
                  <a:gd name="T22" fmla="*/ 0 w 554"/>
                  <a:gd name="T23" fmla="*/ 1 h 907"/>
                  <a:gd name="T24" fmla="*/ 0 w 554"/>
                  <a:gd name="T25" fmla="*/ 1 h 907"/>
                  <a:gd name="T26" fmla="*/ 0 w 554"/>
                  <a:gd name="T27" fmla="*/ 1 h 907"/>
                  <a:gd name="T28" fmla="*/ 0 w 554"/>
                  <a:gd name="T29" fmla="*/ 1 h 907"/>
                  <a:gd name="T30" fmla="*/ 0 w 554"/>
                  <a:gd name="T31" fmla="*/ 1 h 907"/>
                  <a:gd name="T32" fmla="*/ 0 w 554"/>
                  <a:gd name="T33" fmla="*/ 1 h 907"/>
                  <a:gd name="T34" fmla="*/ 0 w 554"/>
                  <a:gd name="T35" fmla="*/ 1 h 907"/>
                  <a:gd name="T36" fmla="*/ 0 w 554"/>
                  <a:gd name="T37" fmla="*/ 1 h 907"/>
                  <a:gd name="T38" fmla="*/ 0 w 554"/>
                  <a:gd name="T39" fmla="*/ 1 h 907"/>
                  <a:gd name="T40" fmla="*/ 0 w 554"/>
                  <a:gd name="T41" fmla="*/ 1 h 907"/>
                  <a:gd name="T42" fmla="*/ 0 w 554"/>
                  <a:gd name="T43" fmla="*/ 1 h 907"/>
                  <a:gd name="T44" fmla="*/ 0 w 554"/>
                  <a:gd name="T45" fmla="*/ 1 h 907"/>
                  <a:gd name="T46" fmla="*/ 0 w 554"/>
                  <a:gd name="T47" fmla="*/ 1 h 907"/>
                  <a:gd name="T48" fmla="*/ 0 w 554"/>
                  <a:gd name="T49" fmla="*/ 1 h 907"/>
                  <a:gd name="T50" fmla="*/ 0 w 554"/>
                  <a:gd name="T51" fmla="*/ 1 h 907"/>
                  <a:gd name="T52" fmla="*/ 0 w 554"/>
                  <a:gd name="T53" fmla="*/ 1 h 907"/>
                  <a:gd name="T54" fmla="*/ 0 w 554"/>
                  <a:gd name="T55" fmla="*/ 1 h 907"/>
                  <a:gd name="T56" fmla="*/ 0 w 554"/>
                  <a:gd name="T57" fmla="*/ 1 h 907"/>
                  <a:gd name="T58" fmla="*/ 0 w 554"/>
                  <a:gd name="T59" fmla="*/ 1 h 907"/>
                  <a:gd name="T60" fmla="*/ 0 w 554"/>
                  <a:gd name="T61" fmla="*/ 1 h 907"/>
                  <a:gd name="T62" fmla="*/ 0 w 554"/>
                  <a:gd name="T63" fmla="*/ 1 h 907"/>
                  <a:gd name="T64" fmla="*/ 0 w 554"/>
                  <a:gd name="T65" fmla="*/ 1 h 907"/>
                  <a:gd name="T66" fmla="*/ 0 w 554"/>
                  <a:gd name="T67" fmla="*/ 0 h 9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4"/>
                  <a:gd name="T103" fmla="*/ 0 h 907"/>
                  <a:gd name="T104" fmla="*/ 554 w 554"/>
                  <a:gd name="T105" fmla="*/ 907 h 9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4" h="907">
                    <a:moveTo>
                      <a:pt x="259" y="0"/>
                    </a:moveTo>
                    <a:lnTo>
                      <a:pt x="240" y="8"/>
                    </a:lnTo>
                    <a:lnTo>
                      <a:pt x="219" y="17"/>
                    </a:lnTo>
                    <a:lnTo>
                      <a:pt x="199" y="25"/>
                    </a:lnTo>
                    <a:lnTo>
                      <a:pt x="176" y="37"/>
                    </a:lnTo>
                    <a:lnTo>
                      <a:pt x="154" y="49"/>
                    </a:lnTo>
                    <a:lnTo>
                      <a:pt x="131" y="65"/>
                    </a:lnTo>
                    <a:lnTo>
                      <a:pt x="109" y="86"/>
                    </a:lnTo>
                    <a:lnTo>
                      <a:pt x="87" y="112"/>
                    </a:lnTo>
                    <a:lnTo>
                      <a:pt x="63" y="145"/>
                    </a:lnTo>
                    <a:lnTo>
                      <a:pt x="40" y="184"/>
                    </a:lnTo>
                    <a:lnTo>
                      <a:pt x="21" y="229"/>
                    </a:lnTo>
                    <a:lnTo>
                      <a:pt x="10" y="273"/>
                    </a:lnTo>
                    <a:lnTo>
                      <a:pt x="2" y="317"/>
                    </a:lnTo>
                    <a:lnTo>
                      <a:pt x="0" y="360"/>
                    </a:lnTo>
                    <a:lnTo>
                      <a:pt x="0" y="401"/>
                    </a:lnTo>
                    <a:lnTo>
                      <a:pt x="3" y="440"/>
                    </a:lnTo>
                    <a:lnTo>
                      <a:pt x="8" y="475"/>
                    </a:lnTo>
                    <a:lnTo>
                      <a:pt x="13" y="505"/>
                    </a:lnTo>
                    <a:lnTo>
                      <a:pt x="18" y="529"/>
                    </a:lnTo>
                    <a:lnTo>
                      <a:pt x="21" y="547"/>
                    </a:lnTo>
                    <a:lnTo>
                      <a:pt x="23" y="568"/>
                    </a:lnTo>
                    <a:lnTo>
                      <a:pt x="27" y="598"/>
                    </a:lnTo>
                    <a:lnTo>
                      <a:pt x="32" y="635"/>
                    </a:lnTo>
                    <a:lnTo>
                      <a:pt x="39" y="677"/>
                    </a:lnTo>
                    <a:lnTo>
                      <a:pt x="45" y="718"/>
                    </a:lnTo>
                    <a:lnTo>
                      <a:pt x="51" y="758"/>
                    </a:lnTo>
                    <a:lnTo>
                      <a:pt x="58" y="795"/>
                    </a:lnTo>
                    <a:lnTo>
                      <a:pt x="64" y="825"/>
                    </a:lnTo>
                    <a:lnTo>
                      <a:pt x="67" y="845"/>
                    </a:lnTo>
                    <a:lnTo>
                      <a:pt x="71" y="851"/>
                    </a:lnTo>
                    <a:lnTo>
                      <a:pt x="82" y="853"/>
                    </a:lnTo>
                    <a:lnTo>
                      <a:pt x="111" y="857"/>
                    </a:lnTo>
                    <a:lnTo>
                      <a:pt x="154" y="864"/>
                    </a:lnTo>
                    <a:lnTo>
                      <a:pt x="203" y="870"/>
                    </a:lnTo>
                    <a:lnTo>
                      <a:pt x="259" y="878"/>
                    </a:lnTo>
                    <a:lnTo>
                      <a:pt x="314" y="888"/>
                    </a:lnTo>
                    <a:lnTo>
                      <a:pt x="365" y="894"/>
                    </a:lnTo>
                    <a:lnTo>
                      <a:pt x="405" y="901"/>
                    </a:lnTo>
                    <a:lnTo>
                      <a:pt x="434" y="905"/>
                    </a:lnTo>
                    <a:lnTo>
                      <a:pt x="443" y="907"/>
                    </a:lnTo>
                    <a:lnTo>
                      <a:pt x="379" y="568"/>
                    </a:lnTo>
                    <a:lnTo>
                      <a:pt x="378" y="561"/>
                    </a:lnTo>
                    <a:lnTo>
                      <a:pt x="373" y="542"/>
                    </a:lnTo>
                    <a:lnTo>
                      <a:pt x="368" y="515"/>
                    </a:lnTo>
                    <a:lnTo>
                      <a:pt x="363" y="480"/>
                    </a:lnTo>
                    <a:lnTo>
                      <a:pt x="360" y="440"/>
                    </a:lnTo>
                    <a:lnTo>
                      <a:pt x="360" y="395"/>
                    </a:lnTo>
                    <a:lnTo>
                      <a:pt x="363" y="350"/>
                    </a:lnTo>
                    <a:lnTo>
                      <a:pt x="371" y="307"/>
                    </a:lnTo>
                    <a:lnTo>
                      <a:pt x="386" y="265"/>
                    </a:lnTo>
                    <a:lnTo>
                      <a:pt x="410" y="229"/>
                    </a:lnTo>
                    <a:lnTo>
                      <a:pt x="431" y="205"/>
                    </a:lnTo>
                    <a:lnTo>
                      <a:pt x="451" y="182"/>
                    </a:lnTo>
                    <a:lnTo>
                      <a:pt x="471" y="161"/>
                    </a:lnTo>
                    <a:lnTo>
                      <a:pt x="490" y="144"/>
                    </a:lnTo>
                    <a:lnTo>
                      <a:pt x="507" y="128"/>
                    </a:lnTo>
                    <a:lnTo>
                      <a:pt x="523" y="115"/>
                    </a:lnTo>
                    <a:lnTo>
                      <a:pt x="536" y="104"/>
                    </a:lnTo>
                    <a:lnTo>
                      <a:pt x="546" y="96"/>
                    </a:lnTo>
                    <a:lnTo>
                      <a:pt x="551" y="91"/>
                    </a:lnTo>
                    <a:lnTo>
                      <a:pt x="554" y="89"/>
                    </a:lnTo>
                    <a:lnTo>
                      <a:pt x="259"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36" name="Freeform 208"/>
              <p:cNvSpPr>
                <a:spLocks/>
              </p:cNvSpPr>
              <p:nvPr/>
            </p:nvSpPr>
            <p:spPr bwMode="auto">
              <a:xfrm>
                <a:off x="3196" y="2170"/>
                <a:ext cx="292" cy="196"/>
              </a:xfrm>
              <a:custGeom>
                <a:avLst/>
                <a:gdLst>
                  <a:gd name="T0" fmla="*/ 1 w 582"/>
                  <a:gd name="T1" fmla="*/ 0 h 394"/>
                  <a:gd name="T2" fmla="*/ 1 w 582"/>
                  <a:gd name="T3" fmla="*/ 0 h 394"/>
                  <a:gd name="T4" fmla="*/ 1 w 582"/>
                  <a:gd name="T5" fmla="*/ 0 h 394"/>
                  <a:gd name="T6" fmla="*/ 1 w 582"/>
                  <a:gd name="T7" fmla="*/ 0 h 394"/>
                  <a:gd name="T8" fmla="*/ 1 w 582"/>
                  <a:gd name="T9" fmla="*/ 0 h 394"/>
                  <a:gd name="T10" fmla="*/ 1 w 582"/>
                  <a:gd name="T11" fmla="*/ 0 h 394"/>
                  <a:gd name="T12" fmla="*/ 1 w 582"/>
                  <a:gd name="T13" fmla="*/ 0 h 394"/>
                  <a:gd name="T14" fmla="*/ 1 w 582"/>
                  <a:gd name="T15" fmla="*/ 0 h 394"/>
                  <a:gd name="T16" fmla="*/ 1 w 582"/>
                  <a:gd name="T17" fmla="*/ 0 h 394"/>
                  <a:gd name="T18" fmla="*/ 1 w 582"/>
                  <a:gd name="T19" fmla="*/ 0 h 394"/>
                  <a:gd name="T20" fmla="*/ 1 w 582"/>
                  <a:gd name="T21" fmla="*/ 0 h 394"/>
                  <a:gd name="T22" fmla="*/ 1 w 582"/>
                  <a:gd name="T23" fmla="*/ 0 h 394"/>
                  <a:gd name="T24" fmla="*/ 1 w 582"/>
                  <a:gd name="T25" fmla="*/ 0 h 394"/>
                  <a:gd name="T26" fmla="*/ 0 w 582"/>
                  <a:gd name="T27" fmla="*/ 0 h 394"/>
                  <a:gd name="T28" fmla="*/ 0 w 582"/>
                  <a:gd name="T29" fmla="*/ 0 h 394"/>
                  <a:gd name="T30" fmla="*/ 1 w 582"/>
                  <a:gd name="T31" fmla="*/ 0 h 394"/>
                  <a:gd name="T32" fmla="*/ 1 w 582"/>
                  <a:gd name="T33" fmla="*/ 0 h 394"/>
                  <a:gd name="T34" fmla="*/ 1 w 582"/>
                  <a:gd name="T35" fmla="*/ 0 h 394"/>
                  <a:gd name="T36" fmla="*/ 1 w 582"/>
                  <a:gd name="T37" fmla="*/ 0 h 394"/>
                  <a:gd name="T38" fmla="*/ 1 w 582"/>
                  <a:gd name="T39" fmla="*/ 0 h 394"/>
                  <a:gd name="T40" fmla="*/ 1 w 582"/>
                  <a:gd name="T41" fmla="*/ 0 h 394"/>
                  <a:gd name="T42" fmla="*/ 1 w 582"/>
                  <a:gd name="T43" fmla="*/ 0 h 394"/>
                  <a:gd name="T44" fmla="*/ 1 w 582"/>
                  <a:gd name="T45" fmla="*/ 0 h 394"/>
                  <a:gd name="T46" fmla="*/ 1 w 582"/>
                  <a:gd name="T47" fmla="*/ 0 h 394"/>
                  <a:gd name="T48" fmla="*/ 1 w 582"/>
                  <a:gd name="T49" fmla="*/ 0 h 394"/>
                  <a:gd name="T50" fmla="*/ 1 w 582"/>
                  <a:gd name="T51" fmla="*/ 0 h 3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394"/>
                  <a:gd name="T80" fmla="*/ 582 w 582"/>
                  <a:gd name="T81" fmla="*/ 394 h 3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394">
                    <a:moveTo>
                      <a:pt x="283" y="0"/>
                    </a:moveTo>
                    <a:lnTo>
                      <a:pt x="582" y="95"/>
                    </a:lnTo>
                    <a:lnTo>
                      <a:pt x="576" y="98"/>
                    </a:lnTo>
                    <a:lnTo>
                      <a:pt x="558" y="106"/>
                    </a:lnTo>
                    <a:lnTo>
                      <a:pt x="533" y="119"/>
                    </a:lnTo>
                    <a:lnTo>
                      <a:pt x="501" y="138"/>
                    </a:lnTo>
                    <a:lnTo>
                      <a:pt x="467" y="163"/>
                    </a:lnTo>
                    <a:lnTo>
                      <a:pt x="433" y="195"/>
                    </a:lnTo>
                    <a:lnTo>
                      <a:pt x="405" y="234"/>
                    </a:lnTo>
                    <a:lnTo>
                      <a:pt x="381" y="280"/>
                    </a:lnTo>
                    <a:lnTo>
                      <a:pt x="366" y="333"/>
                    </a:lnTo>
                    <a:lnTo>
                      <a:pt x="363" y="394"/>
                    </a:lnTo>
                    <a:lnTo>
                      <a:pt x="0" y="304"/>
                    </a:lnTo>
                    <a:lnTo>
                      <a:pt x="1" y="296"/>
                    </a:lnTo>
                    <a:lnTo>
                      <a:pt x="5" y="275"/>
                    </a:lnTo>
                    <a:lnTo>
                      <a:pt x="13" y="245"/>
                    </a:lnTo>
                    <a:lnTo>
                      <a:pt x="27" y="208"/>
                    </a:lnTo>
                    <a:lnTo>
                      <a:pt x="46" y="167"/>
                    </a:lnTo>
                    <a:lnTo>
                      <a:pt x="73" y="123"/>
                    </a:lnTo>
                    <a:lnTo>
                      <a:pt x="110" y="83"/>
                    </a:lnTo>
                    <a:lnTo>
                      <a:pt x="157" y="47"/>
                    </a:lnTo>
                    <a:lnTo>
                      <a:pt x="214" y="18"/>
                    </a:lnTo>
                    <a:lnTo>
                      <a:pt x="283" y="0"/>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37" name="Freeform 209"/>
              <p:cNvSpPr>
                <a:spLocks/>
              </p:cNvSpPr>
              <p:nvPr/>
            </p:nvSpPr>
            <p:spPr bwMode="auto">
              <a:xfrm>
                <a:off x="3196" y="2170"/>
                <a:ext cx="292" cy="196"/>
              </a:xfrm>
              <a:custGeom>
                <a:avLst/>
                <a:gdLst>
                  <a:gd name="T0" fmla="*/ 1 w 582"/>
                  <a:gd name="T1" fmla="*/ 0 h 394"/>
                  <a:gd name="T2" fmla="*/ 1 w 582"/>
                  <a:gd name="T3" fmla="*/ 0 h 394"/>
                  <a:gd name="T4" fmla="*/ 1 w 582"/>
                  <a:gd name="T5" fmla="*/ 0 h 394"/>
                  <a:gd name="T6" fmla="*/ 1 w 582"/>
                  <a:gd name="T7" fmla="*/ 0 h 394"/>
                  <a:gd name="T8" fmla="*/ 1 w 582"/>
                  <a:gd name="T9" fmla="*/ 0 h 394"/>
                  <a:gd name="T10" fmla="*/ 1 w 582"/>
                  <a:gd name="T11" fmla="*/ 0 h 394"/>
                  <a:gd name="T12" fmla="*/ 1 w 582"/>
                  <a:gd name="T13" fmla="*/ 0 h 394"/>
                  <a:gd name="T14" fmla="*/ 1 w 582"/>
                  <a:gd name="T15" fmla="*/ 0 h 394"/>
                  <a:gd name="T16" fmla="*/ 1 w 582"/>
                  <a:gd name="T17" fmla="*/ 0 h 394"/>
                  <a:gd name="T18" fmla="*/ 1 w 582"/>
                  <a:gd name="T19" fmla="*/ 0 h 394"/>
                  <a:gd name="T20" fmla="*/ 1 w 582"/>
                  <a:gd name="T21" fmla="*/ 0 h 394"/>
                  <a:gd name="T22" fmla="*/ 1 w 582"/>
                  <a:gd name="T23" fmla="*/ 0 h 394"/>
                  <a:gd name="T24" fmla="*/ 1 w 582"/>
                  <a:gd name="T25" fmla="*/ 0 h 394"/>
                  <a:gd name="T26" fmla="*/ 0 w 582"/>
                  <a:gd name="T27" fmla="*/ 0 h 394"/>
                  <a:gd name="T28" fmla="*/ 0 w 582"/>
                  <a:gd name="T29" fmla="*/ 0 h 394"/>
                  <a:gd name="T30" fmla="*/ 1 w 582"/>
                  <a:gd name="T31" fmla="*/ 0 h 394"/>
                  <a:gd name="T32" fmla="*/ 1 w 582"/>
                  <a:gd name="T33" fmla="*/ 0 h 394"/>
                  <a:gd name="T34" fmla="*/ 1 w 582"/>
                  <a:gd name="T35" fmla="*/ 0 h 394"/>
                  <a:gd name="T36" fmla="*/ 1 w 582"/>
                  <a:gd name="T37" fmla="*/ 0 h 394"/>
                  <a:gd name="T38" fmla="*/ 1 w 582"/>
                  <a:gd name="T39" fmla="*/ 0 h 394"/>
                  <a:gd name="T40" fmla="*/ 1 w 582"/>
                  <a:gd name="T41" fmla="*/ 0 h 394"/>
                  <a:gd name="T42" fmla="*/ 1 w 582"/>
                  <a:gd name="T43" fmla="*/ 0 h 394"/>
                  <a:gd name="T44" fmla="*/ 1 w 582"/>
                  <a:gd name="T45" fmla="*/ 0 h 394"/>
                  <a:gd name="T46" fmla="*/ 1 w 582"/>
                  <a:gd name="T47" fmla="*/ 0 h 394"/>
                  <a:gd name="T48" fmla="*/ 1 w 582"/>
                  <a:gd name="T49" fmla="*/ 0 h 394"/>
                  <a:gd name="T50" fmla="*/ 1 w 582"/>
                  <a:gd name="T51" fmla="*/ 0 h 3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394"/>
                  <a:gd name="T80" fmla="*/ 582 w 582"/>
                  <a:gd name="T81" fmla="*/ 394 h 3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394">
                    <a:moveTo>
                      <a:pt x="283" y="0"/>
                    </a:moveTo>
                    <a:lnTo>
                      <a:pt x="582" y="95"/>
                    </a:lnTo>
                    <a:lnTo>
                      <a:pt x="576" y="98"/>
                    </a:lnTo>
                    <a:lnTo>
                      <a:pt x="558" y="106"/>
                    </a:lnTo>
                    <a:lnTo>
                      <a:pt x="533" y="119"/>
                    </a:lnTo>
                    <a:lnTo>
                      <a:pt x="501" y="138"/>
                    </a:lnTo>
                    <a:lnTo>
                      <a:pt x="467" y="163"/>
                    </a:lnTo>
                    <a:lnTo>
                      <a:pt x="433" y="195"/>
                    </a:lnTo>
                    <a:lnTo>
                      <a:pt x="405" y="234"/>
                    </a:lnTo>
                    <a:lnTo>
                      <a:pt x="381" y="280"/>
                    </a:lnTo>
                    <a:lnTo>
                      <a:pt x="366" y="333"/>
                    </a:lnTo>
                    <a:lnTo>
                      <a:pt x="363" y="394"/>
                    </a:lnTo>
                    <a:lnTo>
                      <a:pt x="0" y="304"/>
                    </a:lnTo>
                    <a:lnTo>
                      <a:pt x="1" y="296"/>
                    </a:lnTo>
                    <a:lnTo>
                      <a:pt x="5" y="275"/>
                    </a:lnTo>
                    <a:lnTo>
                      <a:pt x="13" y="245"/>
                    </a:lnTo>
                    <a:lnTo>
                      <a:pt x="27" y="208"/>
                    </a:lnTo>
                    <a:lnTo>
                      <a:pt x="46" y="167"/>
                    </a:lnTo>
                    <a:lnTo>
                      <a:pt x="73" y="123"/>
                    </a:lnTo>
                    <a:lnTo>
                      <a:pt x="110" y="83"/>
                    </a:lnTo>
                    <a:lnTo>
                      <a:pt x="157" y="47"/>
                    </a:lnTo>
                    <a:lnTo>
                      <a:pt x="214" y="18"/>
                    </a:lnTo>
                    <a:lnTo>
                      <a:pt x="283"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38" name="Freeform 210"/>
              <p:cNvSpPr>
                <a:spLocks/>
              </p:cNvSpPr>
              <p:nvPr/>
            </p:nvSpPr>
            <p:spPr bwMode="auto">
              <a:xfrm>
                <a:off x="2581" y="1051"/>
                <a:ext cx="13" cy="244"/>
              </a:xfrm>
              <a:custGeom>
                <a:avLst/>
                <a:gdLst>
                  <a:gd name="T0" fmla="*/ 1 w 26"/>
                  <a:gd name="T1" fmla="*/ 0 h 488"/>
                  <a:gd name="T2" fmla="*/ 1 w 26"/>
                  <a:gd name="T3" fmla="*/ 1 h 488"/>
                  <a:gd name="T4" fmla="*/ 1 w 26"/>
                  <a:gd name="T5" fmla="*/ 1 h 488"/>
                  <a:gd name="T6" fmla="*/ 1 w 26"/>
                  <a:gd name="T7" fmla="*/ 1 h 488"/>
                  <a:gd name="T8" fmla="*/ 1 w 26"/>
                  <a:gd name="T9" fmla="*/ 1 h 488"/>
                  <a:gd name="T10" fmla="*/ 1 w 26"/>
                  <a:gd name="T11" fmla="*/ 1 h 488"/>
                  <a:gd name="T12" fmla="*/ 1 w 26"/>
                  <a:gd name="T13" fmla="*/ 1 h 488"/>
                  <a:gd name="T14" fmla="*/ 0 w 26"/>
                  <a:gd name="T15" fmla="*/ 1 h 488"/>
                  <a:gd name="T16" fmla="*/ 1 w 26"/>
                  <a:gd name="T17" fmla="*/ 1 h 488"/>
                  <a:gd name="T18" fmla="*/ 1 w 26"/>
                  <a:gd name="T19" fmla="*/ 1 h 488"/>
                  <a:gd name="T20" fmla="*/ 1 w 26"/>
                  <a:gd name="T21" fmla="*/ 1 h 4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88"/>
                  <a:gd name="T35" fmla="*/ 26 w 26"/>
                  <a:gd name="T36" fmla="*/ 488 h 4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88">
                    <a:moveTo>
                      <a:pt x="26" y="0"/>
                    </a:moveTo>
                    <a:lnTo>
                      <a:pt x="21" y="23"/>
                    </a:lnTo>
                    <a:lnTo>
                      <a:pt x="18" y="48"/>
                    </a:lnTo>
                    <a:lnTo>
                      <a:pt x="13" y="80"/>
                    </a:lnTo>
                    <a:lnTo>
                      <a:pt x="8" y="117"/>
                    </a:lnTo>
                    <a:lnTo>
                      <a:pt x="5" y="160"/>
                    </a:lnTo>
                    <a:lnTo>
                      <a:pt x="2" y="212"/>
                    </a:lnTo>
                    <a:lnTo>
                      <a:pt x="0" y="268"/>
                    </a:lnTo>
                    <a:lnTo>
                      <a:pt x="2" y="333"/>
                    </a:lnTo>
                    <a:lnTo>
                      <a:pt x="5" y="407"/>
                    </a:lnTo>
                    <a:lnTo>
                      <a:pt x="10" y="488"/>
                    </a:lnTo>
                  </a:path>
                </a:pathLst>
              </a:custGeom>
              <a:noFill/>
              <a:ln w="9525">
                <a:solidFill>
                  <a:srgbClr val="2698CB"/>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39" name="Line 211"/>
              <p:cNvSpPr>
                <a:spLocks noChangeShapeType="1"/>
              </p:cNvSpPr>
              <p:nvPr/>
            </p:nvSpPr>
            <p:spPr bwMode="auto">
              <a:xfrm flipH="1">
                <a:off x="3781" y="3393"/>
                <a:ext cx="1" cy="17"/>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25040" name="Freeform 212"/>
              <p:cNvSpPr>
                <a:spLocks/>
              </p:cNvSpPr>
              <p:nvPr/>
            </p:nvSpPr>
            <p:spPr bwMode="auto">
              <a:xfrm>
                <a:off x="3716" y="2206"/>
                <a:ext cx="170" cy="56"/>
              </a:xfrm>
              <a:custGeom>
                <a:avLst/>
                <a:gdLst>
                  <a:gd name="T0" fmla="*/ 0 w 341"/>
                  <a:gd name="T1" fmla="*/ 1 h 112"/>
                  <a:gd name="T2" fmla="*/ 0 w 341"/>
                  <a:gd name="T3" fmla="*/ 1 h 112"/>
                  <a:gd name="T4" fmla="*/ 0 w 341"/>
                  <a:gd name="T5" fmla="*/ 1 h 112"/>
                  <a:gd name="T6" fmla="*/ 0 w 341"/>
                  <a:gd name="T7" fmla="*/ 1 h 112"/>
                  <a:gd name="T8" fmla="*/ 0 w 341"/>
                  <a:gd name="T9" fmla="*/ 1 h 112"/>
                  <a:gd name="T10" fmla="*/ 0 w 341"/>
                  <a:gd name="T11" fmla="*/ 1 h 112"/>
                  <a:gd name="T12" fmla="*/ 0 w 341"/>
                  <a:gd name="T13" fmla="*/ 1 h 112"/>
                  <a:gd name="T14" fmla="*/ 0 w 341"/>
                  <a:gd name="T15" fmla="*/ 1 h 112"/>
                  <a:gd name="T16" fmla="*/ 0 w 341"/>
                  <a:gd name="T17" fmla="*/ 1 h 112"/>
                  <a:gd name="T18" fmla="*/ 0 w 341"/>
                  <a:gd name="T19" fmla="*/ 1 h 112"/>
                  <a:gd name="T20" fmla="*/ 0 w 341"/>
                  <a:gd name="T21" fmla="*/ 1 h 112"/>
                  <a:gd name="T22" fmla="*/ 0 w 341"/>
                  <a:gd name="T23" fmla="*/ 1 h 112"/>
                  <a:gd name="T24" fmla="*/ 0 w 341"/>
                  <a:gd name="T25" fmla="*/ 1 h 112"/>
                  <a:gd name="T26" fmla="*/ 0 w 341"/>
                  <a:gd name="T27" fmla="*/ 1 h 112"/>
                  <a:gd name="T28" fmla="*/ 0 w 341"/>
                  <a:gd name="T29" fmla="*/ 1 h 112"/>
                  <a:gd name="T30" fmla="*/ 0 w 341"/>
                  <a:gd name="T31" fmla="*/ 1 h 112"/>
                  <a:gd name="T32" fmla="*/ 0 w 341"/>
                  <a:gd name="T33" fmla="*/ 1 h 112"/>
                  <a:gd name="T34" fmla="*/ 0 w 341"/>
                  <a:gd name="T35" fmla="*/ 1 h 112"/>
                  <a:gd name="T36" fmla="*/ 0 w 341"/>
                  <a:gd name="T37" fmla="*/ 1 h 112"/>
                  <a:gd name="T38" fmla="*/ 0 w 341"/>
                  <a:gd name="T39" fmla="*/ 1 h 112"/>
                  <a:gd name="T40" fmla="*/ 0 w 341"/>
                  <a:gd name="T41" fmla="*/ 0 h 112"/>
                  <a:gd name="T42" fmla="*/ 0 w 341"/>
                  <a:gd name="T43" fmla="*/ 0 h 112"/>
                  <a:gd name="T44" fmla="*/ 0 w 341"/>
                  <a:gd name="T45" fmla="*/ 0 h 112"/>
                  <a:gd name="T46" fmla="*/ 0 w 341"/>
                  <a:gd name="T47" fmla="*/ 1 h 112"/>
                  <a:gd name="T48" fmla="*/ 0 w 341"/>
                  <a:gd name="T49" fmla="*/ 1 h 112"/>
                  <a:gd name="T50" fmla="*/ 0 w 341"/>
                  <a:gd name="T51" fmla="*/ 1 h 112"/>
                  <a:gd name="T52" fmla="*/ 0 w 341"/>
                  <a:gd name="T53" fmla="*/ 1 h 112"/>
                  <a:gd name="T54" fmla="*/ 0 w 341"/>
                  <a:gd name="T55" fmla="*/ 1 h 112"/>
                  <a:gd name="T56" fmla="*/ 0 w 341"/>
                  <a:gd name="T57" fmla="*/ 1 h 112"/>
                  <a:gd name="T58" fmla="*/ 0 w 341"/>
                  <a:gd name="T59" fmla="*/ 1 h 112"/>
                  <a:gd name="T60" fmla="*/ 0 w 341"/>
                  <a:gd name="T61" fmla="*/ 1 h 112"/>
                  <a:gd name="T62" fmla="*/ 0 w 341"/>
                  <a:gd name="T63" fmla="*/ 1 h 112"/>
                  <a:gd name="T64" fmla="*/ 0 w 341"/>
                  <a:gd name="T65" fmla="*/ 1 h 112"/>
                  <a:gd name="T66" fmla="*/ 0 w 341"/>
                  <a:gd name="T67" fmla="*/ 1 h 112"/>
                  <a:gd name="T68" fmla="*/ 0 w 341"/>
                  <a:gd name="T69" fmla="*/ 1 h 112"/>
                  <a:gd name="T70" fmla="*/ 0 w 341"/>
                  <a:gd name="T71" fmla="*/ 1 h 112"/>
                  <a:gd name="T72" fmla="*/ 0 w 341"/>
                  <a:gd name="T73" fmla="*/ 1 h 112"/>
                  <a:gd name="T74" fmla="*/ 0 w 341"/>
                  <a:gd name="T75" fmla="*/ 1 h 112"/>
                  <a:gd name="T76" fmla="*/ 0 w 341"/>
                  <a:gd name="T77" fmla="*/ 1 h 112"/>
                  <a:gd name="T78" fmla="*/ 0 w 341"/>
                  <a:gd name="T79" fmla="*/ 1 h 112"/>
                  <a:gd name="T80" fmla="*/ 0 w 341"/>
                  <a:gd name="T81" fmla="*/ 1 h 112"/>
                  <a:gd name="T82" fmla="*/ 0 w 341"/>
                  <a:gd name="T83" fmla="*/ 1 h 112"/>
                  <a:gd name="T84" fmla="*/ 0 w 341"/>
                  <a:gd name="T85" fmla="*/ 1 h 112"/>
                  <a:gd name="T86" fmla="*/ 0 w 341"/>
                  <a:gd name="T87" fmla="*/ 1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1"/>
                  <a:gd name="T133" fmla="*/ 0 h 112"/>
                  <a:gd name="T134" fmla="*/ 341 w 34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1" h="112">
                    <a:moveTo>
                      <a:pt x="4" y="81"/>
                    </a:moveTo>
                    <a:lnTo>
                      <a:pt x="20" y="78"/>
                    </a:lnTo>
                    <a:lnTo>
                      <a:pt x="37" y="73"/>
                    </a:lnTo>
                    <a:lnTo>
                      <a:pt x="55" y="69"/>
                    </a:lnTo>
                    <a:lnTo>
                      <a:pt x="76" y="62"/>
                    </a:lnTo>
                    <a:lnTo>
                      <a:pt x="95" y="57"/>
                    </a:lnTo>
                    <a:lnTo>
                      <a:pt x="116" y="53"/>
                    </a:lnTo>
                    <a:lnTo>
                      <a:pt x="136" y="46"/>
                    </a:lnTo>
                    <a:lnTo>
                      <a:pt x="156" y="41"/>
                    </a:lnTo>
                    <a:lnTo>
                      <a:pt x="175" y="38"/>
                    </a:lnTo>
                    <a:lnTo>
                      <a:pt x="194" y="35"/>
                    </a:lnTo>
                    <a:lnTo>
                      <a:pt x="212" y="32"/>
                    </a:lnTo>
                    <a:lnTo>
                      <a:pt x="232" y="29"/>
                    </a:lnTo>
                    <a:lnTo>
                      <a:pt x="253" y="24"/>
                    </a:lnTo>
                    <a:lnTo>
                      <a:pt x="272" y="19"/>
                    </a:lnTo>
                    <a:lnTo>
                      <a:pt x="292" y="14"/>
                    </a:lnTo>
                    <a:lnTo>
                      <a:pt x="309" y="9"/>
                    </a:lnTo>
                    <a:lnTo>
                      <a:pt x="322" y="5"/>
                    </a:lnTo>
                    <a:lnTo>
                      <a:pt x="333" y="1"/>
                    </a:lnTo>
                    <a:lnTo>
                      <a:pt x="340" y="0"/>
                    </a:lnTo>
                    <a:lnTo>
                      <a:pt x="341" y="0"/>
                    </a:lnTo>
                    <a:lnTo>
                      <a:pt x="306" y="16"/>
                    </a:lnTo>
                    <a:lnTo>
                      <a:pt x="274" y="30"/>
                    </a:lnTo>
                    <a:lnTo>
                      <a:pt x="244" y="46"/>
                    </a:lnTo>
                    <a:lnTo>
                      <a:pt x="216" y="59"/>
                    </a:lnTo>
                    <a:lnTo>
                      <a:pt x="191" y="72"/>
                    </a:lnTo>
                    <a:lnTo>
                      <a:pt x="165" y="83"/>
                    </a:lnTo>
                    <a:lnTo>
                      <a:pt x="141" y="94"/>
                    </a:lnTo>
                    <a:lnTo>
                      <a:pt x="116" y="102"/>
                    </a:lnTo>
                    <a:lnTo>
                      <a:pt x="92" y="107"/>
                    </a:lnTo>
                    <a:lnTo>
                      <a:pt x="66" y="112"/>
                    </a:lnTo>
                    <a:lnTo>
                      <a:pt x="44" y="112"/>
                    </a:lnTo>
                    <a:lnTo>
                      <a:pt x="26" y="110"/>
                    </a:lnTo>
                    <a:lnTo>
                      <a:pt x="15" y="109"/>
                    </a:lnTo>
                    <a:lnTo>
                      <a:pt x="7" y="104"/>
                    </a:lnTo>
                    <a:lnTo>
                      <a:pt x="4" y="99"/>
                    </a:lnTo>
                    <a:lnTo>
                      <a:pt x="0" y="94"/>
                    </a:lnTo>
                    <a:lnTo>
                      <a:pt x="0" y="89"/>
                    </a:lnTo>
                    <a:lnTo>
                      <a:pt x="2" y="85"/>
                    </a:lnTo>
                    <a:lnTo>
                      <a:pt x="4" y="83"/>
                    </a:lnTo>
                    <a:lnTo>
                      <a:pt x="4" y="81"/>
                    </a:lnTo>
                    <a:close/>
                  </a:path>
                </a:pathLst>
              </a:custGeom>
              <a:solidFill>
                <a:srgbClr val="6666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41" name="Line 213"/>
              <p:cNvSpPr>
                <a:spLocks noChangeShapeType="1"/>
              </p:cNvSpPr>
              <p:nvPr/>
            </p:nvSpPr>
            <p:spPr bwMode="auto">
              <a:xfrm flipV="1">
                <a:off x="3768" y="2780"/>
                <a:ext cx="25" cy="581"/>
              </a:xfrm>
              <a:prstGeom prst="line">
                <a:avLst/>
              </a:prstGeom>
              <a:noFill/>
              <a:ln w="7938">
                <a:solidFill>
                  <a:srgbClr val="FFFFFF"/>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25042" name="Freeform 214"/>
              <p:cNvSpPr>
                <a:spLocks/>
              </p:cNvSpPr>
              <p:nvPr/>
            </p:nvSpPr>
            <p:spPr bwMode="auto">
              <a:xfrm>
                <a:off x="3717" y="2615"/>
                <a:ext cx="168" cy="115"/>
              </a:xfrm>
              <a:custGeom>
                <a:avLst/>
                <a:gdLst>
                  <a:gd name="T0" fmla="*/ 0 w 338"/>
                  <a:gd name="T1" fmla="*/ 0 h 231"/>
                  <a:gd name="T2" fmla="*/ 0 w 338"/>
                  <a:gd name="T3" fmla="*/ 0 h 231"/>
                  <a:gd name="T4" fmla="*/ 0 w 338"/>
                  <a:gd name="T5" fmla="*/ 0 h 231"/>
                  <a:gd name="T6" fmla="*/ 0 w 338"/>
                  <a:gd name="T7" fmla="*/ 0 h 231"/>
                  <a:gd name="T8" fmla="*/ 0 w 338"/>
                  <a:gd name="T9" fmla="*/ 0 h 231"/>
                  <a:gd name="T10" fmla="*/ 0 w 338"/>
                  <a:gd name="T11" fmla="*/ 0 h 231"/>
                  <a:gd name="T12" fmla="*/ 0 w 338"/>
                  <a:gd name="T13" fmla="*/ 0 h 231"/>
                  <a:gd name="T14" fmla="*/ 0 60000 65536"/>
                  <a:gd name="T15" fmla="*/ 0 60000 65536"/>
                  <a:gd name="T16" fmla="*/ 0 60000 65536"/>
                  <a:gd name="T17" fmla="*/ 0 60000 65536"/>
                  <a:gd name="T18" fmla="*/ 0 60000 65536"/>
                  <a:gd name="T19" fmla="*/ 0 60000 65536"/>
                  <a:gd name="T20" fmla="*/ 0 60000 65536"/>
                  <a:gd name="T21" fmla="*/ 0 w 338"/>
                  <a:gd name="T22" fmla="*/ 0 h 231"/>
                  <a:gd name="T23" fmla="*/ 338 w 338"/>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231">
                    <a:moveTo>
                      <a:pt x="293" y="231"/>
                    </a:moveTo>
                    <a:lnTo>
                      <a:pt x="338" y="207"/>
                    </a:lnTo>
                    <a:lnTo>
                      <a:pt x="338" y="42"/>
                    </a:lnTo>
                    <a:lnTo>
                      <a:pt x="42" y="0"/>
                    </a:lnTo>
                    <a:lnTo>
                      <a:pt x="0" y="15"/>
                    </a:lnTo>
                    <a:lnTo>
                      <a:pt x="293" y="231"/>
                    </a:ln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43" name="Freeform 215"/>
              <p:cNvSpPr>
                <a:spLocks/>
              </p:cNvSpPr>
              <p:nvPr/>
            </p:nvSpPr>
            <p:spPr bwMode="auto">
              <a:xfrm>
                <a:off x="3717" y="2615"/>
                <a:ext cx="168" cy="115"/>
              </a:xfrm>
              <a:custGeom>
                <a:avLst/>
                <a:gdLst>
                  <a:gd name="T0" fmla="*/ 0 w 338"/>
                  <a:gd name="T1" fmla="*/ 0 h 231"/>
                  <a:gd name="T2" fmla="*/ 0 w 338"/>
                  <a:gd name="T3" fmla="*/ 0 h 231"/>
                  <a:gd name="T4" fmla="*/ 0 w 338"/>
                  <a:gd name="T5" fmla="*/ 0 h 231"/>
                  <a:gd name="T6" fmla="*/ 0 w 338"/>
                  <a:gd name="T7" fmla="*/ 0 h 231"/>
                  <a:gd name="T8" fmla="*/ 0 w 338"/>
                  <a:gd name="T9" fmla="*/ 0 h 231"/>
                  <a:gd name="T10" fmla="*/ 0 w 338"/>
                  <a:gd name="T11" fmla="*/ 0 h 231"/>
                  <a:gd name="T12" fmla="*/ 0 w 338"/>
                  <a:gd name="T13" fmla="*/ 0 h 231"/>
                  <a:gd name="T14" fmla="*/ 0 60000 65536"/>
                  <a:gd name="T15" fmla="*/ 0 60000 65536"/>
                  <a:gd name="T16" fmla="*/ 0 60000 65536"/>
                  <a:gd name="T17" fmla="*/ 0 60000 65536"/>
                  <a:gd name="T18" fmla="*/ 0 60000 65536"/>
                  <a:gd name="T19" fmla="*/ 0 60000 65536"/>
                  <a:gd name="T20" fmla="*/ 0 60000 65536"/>
                  <a:gd name="T21" fmla="*/ 0 w 338"/>
                  <a:gd name="T22" fmla="*/ 0 h 231"/>
                  <a:gd name="T23" fmla="*/ 338 w 338"/>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231">
                    <a:moveTo>
                      <a:pt x="293" y="231"/>
                    </a:moveTo>
                    <a:lnTo>
                      <a:pt x="338" y="207"/>
                    </a:lnTo>
                    <a:lnTo>
                      <a:pt x="338" y="42"/>
                    </a:lnTo>
                    <a:lnTo>
                      <a:pt x="42" y="0"/>
                    </a:lnTo>
                    <a:lnTo>
                      <a:pt x="0" y="15"/>
                    </a:lnTo>
                    <a:lnTo>
                      <a:pt x="293" y="231"/>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44" name="Line 216"/>
              <p:cNvSpPr>
                <a:spLocks noChangeShapeType="1"/>
              </p:cNvSpPr>
              <p:nvPr/>
            </p:nvSpPr>
            <p:spPr bwMode="auto">
              <a:xfrm flipV="1">
                <a:off x="3865" y="2639"/>
                <a:ext cx="18" cy="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25045" name="Freeform 217"/>
              <p:cNvSpPr>
                <a:spLocks/>
              </p:cNvSpPr>
              <p:nvPr/>
            </p:nvSpPr>
            <p:spPr bwMode="auto">
              <a:xfrm>
                <a:off x="3715" y="2623"/>
                <a:ext cx="148" cy="107"/>
              </a:xfrm>
              <a:custGeom>
                <a:avLst/>
                <a:gdLst>
                  <a:gd name="T0" fmla="*/ 1 w 296"/>
                  <a:gd name="T1" fmla="*/ 0 h 215"/>
                  <a:gd name="T2" fmla="*/ 1 w 296"/>
                  <a:gd name="T3" fmla="*/ 0 h 215"/>
                  <a:gd name="T4" fmla="*/ 0 w 296"/>
                  <a:gd name="T5" fmla="*/ 0 h 215"/>
                  <a:gd name="T6" fmla="*/ 0 w 296"/>
                  <a:gd name="T7" fmla="*/ 0 h 215"/>
                  <a:gd name="T8" fmla="*/ 1 w 296"/>
                  <a:gd name="T9" fmla="*/ 0 h 215"/>
                  <a:gd name="T10" fmla="*/ 1 w 296"/>
                  <a:gd name="T11" fmla="*/ 0 h 215"/>
                  <a:gd name="T12" fmla="*/ 0 60000 65536"/>
                  <a:gd name="T13" fmla="*/ 0 60000 65536"/>
                  <a:gd name="T14" fmla="*/ 0 60000 65536"/>
                  <a:gd name="T15" fmla="*/ 0 60000 65536"/>
                  <a:gd name="T16" fmla="*/ 0 60000 65536"/>
                  <a:gd name="T17" fmla="*/ 0 60000 65536"/>
                  <a:gd name="T18" fmla="*/ 0 w 296"/>
                  <a:gd name="T19" fmla="*/ 0 h 215"/>
                  <a:gd name="T20" fmla="*/ 296 w 296"/>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296" h="215">
                    <a:moveTo>
                      <a:pt x="296" y="215"/>
                    </a:moveTo>
                    <a:lnTo>
                      <a:pt x="296" y="42"/>
                    </a:lnTo>
                    <a:lnTo>
                      <a:pt x="0" y="0"/>
                    </a:lnTo>
                    <a:lnTo>
                      <a:pt x="0" y="172"/>
                    </a:lnTo>
                    <a:lnTo>
                      <a:pt x="296" y="215"/>
                    </a:lnTo>
                    <a:close/>
                  </a:path>
                </a:pathLst>
              </a:custGeom>
              <a:solidFill>
                <a:srgbClr val="E5E5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46" name="Freeform 218"/>
              <p:cNvSpPr>
                <a:spLocks/>
              </p:cNvSpPr>
              <p:nvPr/>
            </p:nvSpPr>
            <p:spPr bwMode="auto">
              <a:xfrm>
                <a:off x="3715" y="2623"/>
                <a:ext cx="148" cy="107"/>
              </a:xfrm>
              <a:custGeom>
                <a:avLst/>
                <a:gdLst>
                  <a:gd name="T0" fmla="*/ 1 w 296"/>
                  <a:gd name="T1" fmla="*/ 0 h 215"/>
                  <a:gd name="T2" fmla="*/ 1 w 296"/>
                  <a:gd name="T3" fmla="*/ 0 h 215"/>
                  <a:gd name="T4" fmla="*/ 0 w 296"/>
                  <a:gd name="T5" fmla="*/ 0 h 215"/>
                  <a:gd name="T6" fmla="*/ 0 w 296"/>
                  <a:gd name="T7" fmla="*/ 0 h 215"/>
                  <a:gd name="T8" fmla="*/ 1 w 296"/>
                  <a:gd name="T9" fmla="*/ 0 h 215"/>
                  <a:gd name="T10" fmla="*/ 1 w 296"/>
                  <a:gd name="T11" fmla="*/ 0 h 215"/>
                  <a:gd name="T12" fmla="*/ 0 60000 65536"/>
                  <a:gd name="T13" fmla="*/ 0 60000 65536"/>
                  <a:gd name="T14" fmla="*/ 0 60000 65536"/>
                  <a:gd name="T15" fmla="*/ 0 60000 65536"/>
                  <a:gd name="T16" fmla="*/ 0 60000 65536"/>
                  <a:gd name="T17" fmla="*/ 0 60000 65536"/>
                  <a:gd name="T18" fmla="*/ 0 w 296"/>
                  <a:gd name="T19" fmla="*/ 0 h 215"/>
                  <a:gd name="T20" fmla="*/ 296 w 296"/>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296" h="215">
                    <a:moveTo>
                      <a:pt x="296" y="215"/>
                    </a:moveTo>
                    <a:lnTo>
                      <a:pt x="296" y="42"/>
                    </a:lnTo>
                    <a:lnTo>
                      <a:pt x="0" y="0"/>
                    </a:lnTo>
                    <a:lnTo>
                      <a:pt x="0" y="172"/>
                    </a:lnTo>
                    <a:lnTo>
                      <a:pt x="296" y="215"/>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47" name="Freeform 219"/>
              <p:cNvSpPr>
                <a:spLocks/>
              </p:cNvSpPr>
              <p:nvPr/>
            </p:nvSpPr>
            <p:spPr bwMode="auto">
              <a:xfrm>
                <a:off x="3869" y="2656"/>
                <a:ext cx="348" cy="78"/>
              </a:xfrm>
              <a:custGeom>
                <a:avLst/>
                <a:gdLst>
                  <a:gd name="T0" fmla="*/ 0 w 696"/>
                  <a:gd name="T1" fmla="*/ 0 h 157"/>
                  <a:gd name="T2" fmla="*/ 0 w 696"/>
                  <a:gd name="T3" fmla="*/ 0 h 157"/>
                  <a:gd name="T4" fmla="*/ 1 w 696"/>
                  <a:gd name="T5" fmla="*/ 0 h 157"/>
                  <a:gd name="T6" fmla="*/ 1 w 696"/>
                  <a:gd name="T7" fmla="*/ 0 h 157"/>
                  <a:gd name="T8" fmla="*/ 1 w 696"/>
                  <a:gd name="T9" fmla="*/ 0 h 157"/>
                  <a:gd name="T10" fmla="*/ 1 w 696"/>
                  <a:gd name="T11" fmla="*/ 0 h 157"/>
                  <a:gd name="T12" fmla="*/ 1 w 696"/>
                  <a:gd name="T13" fmla="*/ 0 h 157"/>
                  <a:gd name="T14" fmla="*/ 1 w 696"/>
                  <a:gd name="T15" fmla="*/ 0 h 157"/>
                  <a:gd name="T16" fmla="*/ 1 w 696"/>
                  <a:gd name="T17" fmla="*/ 0 h 157"/>
                  <a:gd name="T18" fmla="*/ 1 w 696"/>
                  <a:gd name="T19" fmla="*/ 0 h 157"/>
                  <a:gd name="T20" fmla="*/ 1 w 696"/>
                  <a:gd name="T21" fmla="*/ 0 h 157"/>
                  <a:gd name="T22" fmla="*/ 1 w 696"/>
                  <a:gd name="T23" fmla="*/ 0 h 157"/>
                  <a:gd name="T24" fmla="*/ 1 w 696"/>
                  <a:gd name="T25" fmla="*/ 0 h 157"/>
                  <a:gd name="T26" fmla="*/ 1 w 696"/>
                  <a:gd name="T27" fmla="*/ 0 h 157"/>
                  <a:gd name="T28" fmla="*/ 1 w 696"/>
                  <a:gd name="T29" fmla="*/ 0 h 157"/>
                  <a:gd name="T30" fmla="*/ 1 w 696"/>
                  <a:gd name="T31" fmla="*/ 0 h 157"/>
                  <a:gd name="T32" fmla="*/ 1 w 696"/>
                  <a:gd name="T33" fmla="*/ 0 h 157"/>
                  <a:gd name="T34" fmla="*/ 1 w 696"/>
                  <a:gd name="T35" fmla="*/ 0 h 157"/>
                  <a:gd name="T36" fmla="*/ 1 w 696"/>
                  <a:gd name="T37" fmla="*/ 0 h 157"/>
                  <a:gd name="T38" fmla="*/ 1 w 696"/>
                  <a:gd name="T39" fmla="*/ 0 h 157"/>
                  <a:gd name="T40" fmla="*/ 1 w 696"/>
                  <a:gd name="T41" fmla="*/ 0 h 157"/>
                  <a:gd name="T42" fmla="*/ 1 w 696"/>
                  <a:gd name="T43" fmla="*/ 0 h 157"/>
                  <a:gd name="T44" fmla="*/ 1 w 696"/>
                  <a:gd name="T45" fmla="*/ 0 h 157"/>
                  <a:gd name="T46" fmla="*/ 0 w 696"/>
                  <a:gd name="T47" fmla="*/ 0 h 157"/>
                  <a:gd name="T48" fmla="*/ 0 w 696"/>
                  <a:gd name="T49" fmla="*/ 0 h 157"/>
                  <a:gd name="T50" fmla="*/ 0 w 696"/>
                  <a:gd name="T51" fmla="*/ 0 h 1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157"/>
                  <a:gd name="T80" fmla="*/ 696 w 696"/>
                  <a:gd name="T81" fmla="*/ 157 h 1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157">
                    <a:moveTo>
                      <a:pt x="0" y="37"/>
                    </a:moveTo>
                    <a:lnTo>
                      <a:pt x="0" y="45"/>
                    </a:lnTo>
                    <a:lnTo>
                      <a:pt x="2" y="50"/>
                    </a:lnTo>
                    <a:lnTo>
                      <a:pt x="3" y="54"/>
                    </a:lnTo>
                    <a:lnTo>
                      <a:pt x="7" y="58"/>
                    </a:lnTo>
                    <a:lnTo>
                      <a:pt x="8" y="61"/>
                    </a:lnTo>
                    <a:lnTo>
                      <a:pt x="11" y="62"/>
                    </a:lnTo>
                    <a:lnTo>
                      <a:pt x="15" y="62"/>
                    </a:lnTo>
                    <a:lnTo>
                      <a:pt x="16" y="64"/>
                    </a:lnTo>
                    <a:lnTo>
                      <a:pt x="18" y="64"/>
                    </a:lnTo>
                    <a:lnTo>
                      <a:pt x="696" y="157"/>
                    </a:lnTo>
                    <a:lnTo>
                      <a:pt x="691" y="93"/>
                    </a:lnTo>
                    <a:lnTo>
                      <a:pt x="23" y="0"/>
                    </a:lnTo>
                    <a:lnTo>
                      <a:pt x="19" y="2"/>
                    </a:lnTo>
                    <a:lnTo>
                      <a:pt x="18" y="2"/>
                    </a:lnTo>
                    <a:lnTo>
                      <a:pt x="15" y="5"/>
                    </a:lnTo>
                    <a:lnTo>
                      <a:pt x="11" y="6"/>
                    </a:lnTo>
                    <a:lnTo>
                      <a:pt x="8" y="11"/>
                    </a:lnTo>
                    <a:lnTo>
                      <a:pt x="5" y="16"/>
                    </a:lnTo>
                    <a:lnTo>
                      <a:pt x="2" y="21"/>
                    </a:lnTo>
                    <a:lnTo>
                      <a:pt x="0" y="29"/>
                    </a:lnTo>
                    <a:lnTo>
                      <a:pt x="0" y="37"/>
                    </a:lnTo>
                    <a:close/>
                  </a:path>
                </a:pathLst>
              </a:custGeom>
              <a:solidFill>
                <a:srgbClr val="D8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48" name="Freeform 220"/>
              <p:cNvSpPr>
                <a:spLocks/>
              </p:cNvSpPr>
              <p:nvPr/>
            </p:nvSpPr>
            <p:spPr bwMode="auto">
              <a:xfrm>
                <a:off x="3869" y="2656"/>
                <a:ext cx="348" cy="78"/>
              </a:xfrm>
              <a:custGeom>
                <a:avLst/>
                <a:gdLst>
                  <a:gd name="T0" fmla="*/ 0 w 696"/>
                  <a:gd name="T1" fmla="*/ 0 h 157"/>
                  <a:gd name="T2" fmla="*/ 0 w 696"/>
                  <a:gd name="T3" fmla="*/ 0 h 157"/>
                  <a:gd name="T4" fmla="*/ 1 w 696"/>
                  <a:gd name="T5" fmla="*/ 0 h 157"/>
                  <a:gd name="T6" fmla="*/ 1 w 696"/>
                  <a:gd name="T7" fmla="*/ 0 h 157"/>
                  <a:gd name="T8" fmla="*/ 1 w 696"/>
                  <a:gd name="T9" fmla="*/ 0 h 157"/>
                  <a:gd name="T10" fmla="*/ 1 w 696"/>
                  <a:gd name="T11" fmla="*/ 0 h 157"/>
                  <a:gd name="T12" fmla="*/ 1 w 696"/>
                  <a:gd name="T13" fmla="*/ 0 h 157"/>
                  <a:gd name="T14" fmla="*/ 1 w 696"/>
                  <a:gd name="T15" fmla="*/ 0 h 157"/>
                  <a:gd name="T16" fmla="*/ 1 w 696"/>
                  <a:gd name="T17" fmla="*/ 0 h 157"/>
                  <a:gd name="T18" fmla="*/ 1 w 696"/>
                  <a:gd name="T19" fmla="*/ 0 h 157"/>
                  <a:gd name="T20" fmla="*/ 1 w 696"/>
                  <a:gd name="T21" fmla="*/ 0 h 157"/>
                  <a:gd name="T22" fmla="*/ 1 w 696"/>
                  <a:gd name="T23" fmla="*/ 0 h 157"/>
                  <a:gd name="T24" fmla="*/ 1 w 696"/>
                  <a:gd name="T25" fmla="*/ 0 h 157"/>
                  <a:gd name="T26" fmla="*/ 1 w 696"/>
                  <a:gd name="T27" fmla="*/ 0 h 157"/>
                  <a:gd name="T28" fmla="*/ 1 w 696"/>
                  <a:gd name="T29" fmla="*/ 0 h 157"/>
                  <a:gd name="T30" fmla="*/ 1 w 696"/>
                  <a:gd name="T31" fmla="*/ 0 h 157"/>
                  <a:gd name="T32" fmla="*/ 1 w 696"/>
                  <a:gd name="T33" fmla="*/ 0 h 157"/>
                  <a:gd name="T34" fmla="*/ 1 w 696"/>
                  <a:gd name="T35" fmla="*/ 0 h 157"/>
                  <a:gd name="T36" fmla="*/ 1 w 696"/>
                  <a:gd name="T37" fmla="*/ 0 h 157"/>
                  <a:gd name="T38" fmla="*/ 1 w 696"/>
                  <a:gd name="T39" fmla="*/ 0 h 157"/>
                  <a:gd name="T40" fmla="*/ 1 w 696"/>
                  <a:gd name="T41" fmla="*/ 0 h 157"/>
                  <a:gd name="T42" fmla="*/ 1 w 696"/>
                  <a:gd name="T43" fmla="*/ 0 h 157"/>
                  <a:gd name="T44" fmla="*/ 1 w 696"/>
                  <a:gd name="T45" fmla="*/ 0 h 157"/>
                  <a:gd name="T46" fmla="*/ 0 w 696"/>
                  <a:gd name="T47" fmla="*/ 0 h 157"/>
                  <a:gd name="T48" fmla="*/ 0 w 696"/>
                  <a:gd name="T49" fmla="*/ 0 h 157"/>
                  <a:gd name="T50" fmla="*/ 0 w 696"/>
                  <a:gd name="T51" fmla="*/ 0 h 1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157"/>
                  <a:gd name="T80" fmla="*/ 696 w 696"/>
                  <a:gd name="T81" fmla="*/ 157 h 1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157">
                    <a:moveTo>
                      <a:pt x="0" y="37"/>
                    </a:moveTo>
                    <a:lnTo>
                      <a:pt x="0" y="45"/>
                    </a:lnTo>
                    <a:lnTo>
                      <a:pt x="2" y="50"/>
                    </a:lnTo>
                    <a:lnTo>
                      <a:pt x="3" y="54"/>
                    </a:lnTo>
                    <a:lnTo>
                      <a:pt x="7" y="58"/>
                    </a:lnTo>
                    <a:lnTo>
                      <a:pt x="8" y="61"/>
                    </a:lnTo>
                    <a:lnTo>
                      <a:pt x="11" y="62"/>
                    </a:lnTo>
                    <a:lnTo>
                      <a:pt x="15" y="62"/>
                    </a:lnTo>
                    <a:lnTo>
                      <a:pt x="16" y="64"/>
                    </a:lnTo>
                    <a:lnTo>
                      <a:pt x="18" y="64"/>
                    </a:lnTo>
                    <a:lnTo>
                      <a:pt x="696" y="157"/>
                    </a:lnTo>
                    <a:lnTo>
                      <a:pt x="691" y="93"/>
                    </a:lnTo>
                    <a:lnTo>
                      <a:pt x="23" y="0"/>
                    </a:lnTo>
                    <a:lnTo>
                      <a:pt x="19" y="2"/>
                    </a:lnTo>
                    <a:lnTo>
                      <a:pt x="18" y="2"/>
                    </a:lnTo>
                    <a:lnTo>
                      <a:pt x="15" y="5"/>
                    </a:lnTo>
                    <a:lnTo>
                      <a:pt x="11" y="6"/>
                    </a:lnTo>
                    <a:lnTo>
                      <a:pt x="8" y="11"/>
                    </a:lnTo>
                    <a:lnTo>
                      <a:pt x="5" y="16"/>
                    </a:lnTo>
                    <a:lnTo>
                      <a:pt x="2" y="21"/>
                    </a:lnTo>
                    <a:lnTo>
                      <a:pt x="0" y="29"/>
                    </a:lnTo>
                    <a:lnTo>
                      <a:pt x="0" y="37"/>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49" name="Freeform 221"/>
              <p:cNvSpPr>
                <a:spLocks/>
              </p:cNvSpPr>
              <p:nvPr/>
            </p:nvSpPr>
            <p:spPr bwMode="auto">
              <a:xfrm>
                <a:off x="3673" y="2406"/>
                <a:ext cx="816" cy="259"/>
              </a:xfrm>
              <a:custGeom>
                <a:avLst/>
                <a:gdLst>
                  <a:gd name="T0" fmla="*/ 1 w 1632"/>
                  <a:gd name="T1" fmla="*/ 0 h 519"/>
                  <a:gd name="T2" fmla="*/ 1 w 1632"/>
                  <a:gd name="T3" fmla="*/ 0 h 519"/>
                  <a:gd name="T4" fmla="*/ 1 w 1632"/>
                  <a:gd name="T5" fmla="*/ 0 h 519"/>
                  <a:gd name="T6" fmla="*/ 1 w 1632"/>
                  <a:gd name="T7" fmla="*/ 0 h 519"/>
                  <a:gd name="T8" fmla="*/ 1 w 1632"/>
                  <a:gd name="T9" fmla="*/ 0 h 519"/>
                  <a:gd name="T10" fmla="*/ 1 w 1632"/>
                  <a:gd name="T11" fmla="*/ 0 h 519"/>
                  <a:gd name="T12" fmla="*/ 1 w 1632"/>
                  <a:gd name="T13" fmla="*/ 0 h 519"/>
                  <a:gd name="T14" fmla="*/ 1 w 1632"/>
                  <a:gd name="T15" fmla="*/ 0 h 519"/>
                  <a:gd name="T16" fmla="*/ 1 w 1632"/>
                  <a:gd name="T17" fmla="*/ 0 h 519"/>
                  <a:gd name="T18" fmla="*/ 1 w 1632"/>
                  <a:gd name="T19" fmla="*/ 0 h 519"/>
                  <a:gd name="T20" fmla="*/ 1 w 1632"/>
                  <a:gd name="T21" fmla="*/ 0 h 519"/>
                  <a:gd name="T22" fmla="*/ 1 w 1632"/>
                  <a:gd name="T23" fmla="*/ 0 h 519"/>
                  <a:gd name="T24" fmla="*/ 1 w 1632"/>
                  <a:gd name="T25" fmla="*/ 0 h 519"/>
                  <a:gd name="T26" fmla="*/ 1 w 1632"/>
                  <a:gd name="T27" fmla="*/ 0 h 519"/>
                  <a:gd name="T28" fmla="*/ 1 w 1632"/>
                  <a:gd name="T29" fmla="*/ 0 h 519"/>
                  <a:gd name="T30" fmla="*/ 1 w 1632"/>
                  <a:gd name="T31" fmla="*/ 0 h 519"/>
                  <a:gd name="T32" fmla="*/ 1 w 1632"/>
                  <a:gd name="T33" fmla="*/ 0 h 519"/>
                  <a:gd name="T34" fmla="*/ 1 w 1632"/>
                  <a:gd name="T35" fmla="*/ 0 h 519"/>
                  <a:gd name="T36" fmla="*/ 1 w 1632"/>
                  <a:gd name="T37" fmla="*/ 0 h 519"/>
                  <a:gd name="T38" fmla="*/ 1 w 1632"/>
                  <a:gd name="T39" fmla="*/ 0 h 519"/>
                  <a:gd name="T40" fmla="*/ 1 w 1632"/>
                  <a:gd name="T41" fmla="*/ 0 h 519"/>
                  <a:gd name="T42" fmla="*/ 1 w 1632"/>
                  <a:gd name="T43" fmla="*/ 0 h 519"/>
                  <a:gd name="T44" fmla="*/ 1 w 1632"/>
                  <a:gd name="T45" fmla="*/ 0 h 519"/>
                  <a:gd name="T46" fmla="*/ 1 w 1632"/>
                  <a:gd name="T47" fmla="*/ 0 h 519"/>
                  <a:gd name="T48" fmla="*/ 1 w 1632"/>
                  <a:gd name="T49" fmla="*/ 0 h 519"/>
                  <a:gd name="T50" fmla="*/ 1 w 1632"/>
                  <a:gd name="T51" fmla="*/ 0 h 519"/>
                  <a:gd name="T52" fmla="*/ 1 w 1632"/>
                  <a:gd name="T53" fmla="*/ 0 h 519"/>
                  <a:gd name="T54" fmla="*/ 1 w 1632"/>
                  <a:gd name="T55" fmla="*/ 0 h 519"/>
                  <a:gd name="T56" fmla="*/ 1 w 1632"/>
                  <a:gd name="T57" fmla="*/ 0 h 519"/>
                  <a:gd name="T58" fmla="*/ 1 w 1632"/>
                  <a:gd name="T59" fmla="*/ 0 h 519"/>
                  <a:gd name="T60" fmla="*/ 1 w 1632"/>
                  <a:gd name="T61" fmla="*/ 0 h 519"/>
                  <a:gd name="T62" fmla="*/ 1 w 1632"/>
                  <a:gd name="T63" fmla="*/ 0 h 519"/>
                  <a:gd name="T64" fmla="*/ 1 w 1632"/>
                  <a:gd name="T65" fmla="*/ 0 h 519"/>
                  <a:gd name="T66" fmla="*/ 1 w 1632"/>
                  <a:gd name="T67" fmla="*/ 0 h 519"/>
                  <a:gd name="T68" fmla="*/ 1 w 1632"/>
                  <a:gd name="T69" fmla="*/ 0 h 519"/>
                  <a:gd name="T70" fmla="*/ 1 w 1632"/>
                  <a:gd name="T71" fmla="*/ 0 h 519"/>
                  <a:gd name="T72" fmla="*/ 1 w 1632"/>
                  <a:gd name="T73" fmla="*/ 0 h 519"/>
                  <a:gd name="T74" fmla="*/ 1 w 1632"/>
                  <a:gd name="T75" fmla="*/ 0 h 519"/>
                  <a:gd name="T76" fmla="*/ 1 w 1632"/>
                  <a:gd name="T77" fmla="*/ 0 h 519"/>
                  <a:gd name="T78" fmla="*/ 1 w 1632"/>
                  <a:gd name="T79" fmla="*/ 0 h 519"/>
                  <a:gd name="T80" fmla="*/ 1 w 1632"/>
                  <a:gd name="T81" fmla="*/ 0 h 519"/>
                  <a:gd name="T82" fmla="*/ 1 w 1632"/>
                  <a:gd name="T83" fmla="*/ 0 h 519"/>
                  <a:gd name="T84" fmla="*/ 1 w 1632"/>
                  <a:gd name="T85" fmla="*/ 0 h 519"/>
                  <a:gd name="T86" fmla="*/ 1 w 1632"/>
                  <a:gd name="T87" fmla="*/ 0 h 519"/>
                  <a:gd name="T88" fmla="*/ 1 w 1632"/>
                  <a:gd name="T89" fmla="*/ 0 h 519"/>
                  <a:gd name="T90" fmla="*/ 1 w 1632"/>
                  <a:gd name="T91" fmla="*/ 0 h 519"/>
                  <a:gd name="T92" fmla="*/ 1 w 1632"/>
                  <a:gd name="T93" fmla="*/ 0 h 519"/>
                  <a:gd name="T94" fmla="*/ 1 w 1632"/>
                  <a:gd name="T95" fmla="*/ 0 h 519"/>
                  <a:gd name="T96" fmla="*/ 1 w 1632"/>
                  <a:gd name="T97" fmla="*/ 0 h 519"/>
                  <a:gd name="T98" fmla="*/ 1 w 1632"/>
                  <a:gd name="T99" fmla="*/ 0 h 519"/>
                  <a:gd name="T100" fmla="*/ 1 w 1632"/>
                  <a:gd name="T101" fmla="*/ 0 h 519"/>
                  <a:gd name="T102" fmla="*/ 0 w 1632"/>
                  <a:gd name="T103" fmla="*/ 0 h 519"/>
                  <a:gd name="T104" fmla="*/ 0 w 1632"/>
                  <a:gd name="T105" fmla="*/ 0 h 519"/>
                  <a:gd name="T106" fmla="*/ 1 w 1632"/>
                  <a:gd name="T107" fmla="*/ 0 h 519"/>
                  <a:gd name="T108" fmla="*/ 1 w 1632"/>
                  <a:gd name="T109" fmla="*/ 0 h 519"/>
                  <a:gd name="T110" fmla="*/ 1 w 1632"/>
                  <a:gd name="T111" fmla="*/ 0 h 519"/>
                  <a:gd name="T112" fmla="*/ 1 w 1632"/>
                  <a:gd name="T113" fmla="*/ 0 h 519"/>
                  <a:gd name="T114" fmla="*/ 1 w 1632"/>
                  <a:gd name="T115" fmla="*/ 0 h 5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2"/>
                  <a:gd name="T175" fmla="*/ 0 h 519"/>
                  <a:gd name="T176" fmla="*/ 1632 w 1632"/>
                  <a:gd name="T177" fmla="*/ 519 h 5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2" h="519">
                    <a:moveTo>
                      <a:pt x="48" y="0"/>
                    </a:moveTo>
                    <a:lnTo>
                      <a:pt x="64" y="3"/>
                    </a:lnTo>
                    <a:lnTo>
                      <a:pt x="94" y="11"/>
                    </a:lnTo>
                    <a:lnTo>
                      <a:pt x="134" y="19"/>
                    </a:lnTo>
                    <a:lnTo>
                      <a:pt x="182" y="31"/>
                    </a:lnTo>
                    <a:lnTo>
                      <a:pt x="234" y="42"/>
                    </a:lnTo>
                    <a:lnTo>
                      <a:pt x="288" y="53"/>
                    </a:lnTo>
                    <a:lnTo>
                      <a:pt x="339" y="64"/>
                    </a:lnTo>
                    <a:lnTo>
                      <a:pt x="386" y="74"/>
                    </a:lnTo>
                    <a:lnTo>
                      <a:pt x="424" y="80"/>
                    </a:lnTo>
                    <a:lnTo>
                      <a:pt x="451" y="85"/>
                    </a:lnTo>
                    <a:lnTo>
                      <a:pt x="501" y="95"/>
                    </a:lnTo>
                    <a:lnTo>
                      <a:pt x="562" y="106"/>
                    </a:lnTo>
                    <a:lnTo>
                      <a:pt x="632" y="119"/>
                    </a:lnTo>
                    <a:lnTo>
                      <a:pt x="706" y="133"/>
                    </a:lnTo>
                    <a:lnTo>
                      <a:pt x="784" y="147"/>
                    </a:lnTo>
                    <a:lnTo>
                      <a:pt x="861" y="163"/>
                    </a:lnTo>
                    <a:lnTo>
                      <a:pt x="933" y="178"/>
                    </a:lnTo>
                    <a:lnTo>
                      <a:pt x="999" y="191"/>
                    </a:lnTo>
                    <a:lnTo>
                      <a:pt x="1055" y="202"/>
                    </a:lnTo>
                    <a:lnTo>
                      <a:pt x="1099" y="210"/>
                    </a:lnTo>
                    <a:lnTo>
                      <a:pt x="1143" y="219"/>
                    </a:lnTo>
                    <a:lnTo>
                      <a:pt x="1200" y="232"/>
                    </a:lnTo>
                    <a:lnTo>
                      <a:pt x="1268" y="247"/>
                    </a:lnTo>
                    <a:lnTo>
                      <a:pt x="1338" y="263"/>
                    </a:lnTo>
                    <a:lnTo>
                      <a:pt x="1410" y="279"/>
                    </a:lnTo>
                    <a:lnTo>
                      <a:pt x="1479" y="295"/>
                    </a:lnTo>
                    <a:lnTo>
                      <a:pt x="1540" y="309"/>
                    </a:lnTo>
                    <a:lnTo>
                      <a:pt x="1588" y="320"/>
                    </a:lnTo>
                    <a:lnTo>
                      <a:pt x="1621" y="328"/>
                    </a:lnTo>
                    <a:lnTo>
                      <a:pt x="1632" y="331"/>
                    </a:lnTo>
                    <a:lnTo>
                      <a:pt x="1303" y="519"/>
                    </a:lnTo>
                    <a:lnTo>
                      <a:pt x="583" y="459"/>
                    </a:lnTo>
                    <a:lnTo>
                      <a:pt x="570" y="458"/>
                    </a:lnTo>
                    <a:lnTo>
                      <a:pt x="539" y="456"/>
                    </a:lnTo>
                    <a:lnTo>
                      <a:pt x="493" y="450"/>
                    </a:lnTo>
                    <a:lnTo>
                      <a:pt x="435" y="443"/>
                    </a:lnTo>
                    <a:lnTo>
                      <a:pt x="370" y="434"/>
                    </a:lnTo>
                    <a:lnTo>
                      <a:pt x="302" y="423"/>
                    </a:lnTo>
                    <a:lnTo>
                      <a:pt x="237" y="410"/>
                    </a:lnTo>
                    <a:lnTo>
                      <a:pt x="176" y="394"/>
                    </a:lnTo>
                    <a:lnTo>
                      <a:pt x="125" y="376"/>
                    </a:lnTo>
                    <a:lnTo>
                      <a:pt x="88" y="355"/>
                    </a:lnTo>
                    <a:lnTo>
                      <a:pt x="58" y="325"/>
                    </a:lnTo>
                    <a:lnTo>
                      <a:pt x="34" y="285"/>
                    </a:lnTo>
                    <a:lnTo>
                      <a:pt x="18" y="239"/>
                    </a:lnTo>
                    <a:lnTo>
                      <a:pt x="6" y="189"/>
                    </a:lnTo>
                    <a:lnTo>
                      <a:pt x="0" y="139"/>
                    </a:lnTo>
                    <a:lnTo>
                      <a:pt x="0" y="93"/>
                    </a:lnTo>
                    <a:lnTo>
                      <a:pt x="6" y="53"/>
                    </a:lnTo>
                    <a:lnTo>
                      <a:pt x="16" y="21"/>
                    </a:lnTo>
                    <a:lnTo>
                      <a:pt x="30" y="3"/>
                    </a:lnTo>
                    <a:lnTo>
                      <a:pt x="48" y="0"/>
                    </a:lnTo>
                    <a:close/>
                  </a:path>
                </a:pathLst>
              </a:custGeom>
              <a:solidFill>
                <a:srgbClr val="4C4C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50" name="Freeform 222"/>
              <p:cNvSpPr>
                <a:spLocks/>
              </p:cNvSpPr>
              <p:nvPr/>
            </p:nvSpPr>
            <p:spPr bwMode="auto">
              <a:xfrm>
                <a:off x="3673" y="2406"/>
                <a:ext cx="816" cy="259"/>
              </a:xfrm>
              <a:custGeom>
                <a:avLst/>
                <a:gdLst>
                  <a:gd name="T0" fmla="*/ 1 w 1632"/>
                  <a:gd name="T1" fmla="*/ 0 h 519"/>
                  <a:gd name="T2" fmla="*/ 1 w 1632"/>
                  <a:gd name="T3" fmla="*/ 0 h 519"/>
                  <a:gd name="T4" fmla="*/ 1 w 1632"/>
                  <a:gd name="T5" fmla="*/ 0 h 519"/>
                  <a:gd name="T6" fmla="*/ 1 w 1632"/>
                  <a:gd name="T7" fmla="*/ 0 h 519"/>
                  <a:gd name="T8" fmla="*/ 1 w 1632"/>
                  <a:gd name="T9" fmla="*/ 0 h 519"/>
                  <a:gd name="T10" fmla="*/ 1 w 1632"/>
                  <a:gd name="T11" fmla="*/ 0 h 519"/>
                  <a:gd name="T12" fmla="*/ 1 w 1632"/>
                  <a:gd name="T13" fmla="*/ 0 h 519"/>
                  <a:gd name="T14" fmla="*/ 1 w 1632"/>
                  <a:gd name="T15" fmla="*/ 0 h 519"/>
                  <a:gd name="T16" fmla="*/ 1 w 1632"/>
                  <a:gd name="T17" fmla="*/ 0 h 519"/>
                  <a:gd name="T18" fmla="*/ 1 w 1632"/>
                  <a:gd name="T19" fmla="*/ 0 h 519"/>
                  <a:gd name="T20" fmla="*/ 1 w 1632"/>
                  <a:gd name="T21" fmla="*/ 0 h 519"/>
                  <a:gd name="T22" fmla="*/ 1 w 1632"/>
                  <a:gd name="T23" fmla="*/ 0 h 519"/>
                  <a:gd name="T24" fmla="*/ 1 w 1632"/>
                  <a:gd name="T25" fmla="*/ 0 h 519"/>
                  <a:gd name="T26" fmla="*/ 1 w 1632"/>
                  <a:gd name="T27" fmla="*/ 0 h 519"/>
                  <a:gd name="T28" fmla="*/ 1 w 1632"/>
                  <a:gd name="T29" fmla="*/ 0 h 519"/>
                  <a:gd name="T30" fmla="*/ 1 w 1632"/>
                  <a:gd name="T31" fmla="*/ 0 h 519"/>
                  <a:gd name="T32" fmla="*/ 1 w 1632"/>
                  <a:gd name="T33" fmla="*/ 0 h 519"/>
                  <a:gd name="T34" fmla="*/ 1 w 1632"/>
                  <a:gd name="T35" fmla="*/ 0 h 519"/>
                  <a:gd name="T36" fmla="*/ 1 w 1632"/>
                  <a:gd name="T37" fmla="*/ 0 h 519"/>
                  <a:gd name="T38" fmla="*/ 1 w 1632"/>
                  <a:gd name="T39" fmla="*/ 0 h 519"/>
                  <a:gd name="T40" fmla="*/ 1 w 1632"/>
                  <a:gd name="T41" fmla="*/ 0 h 519"/>
                  <a:gd name="T42" fmla="*/ 1 w 1632"/>
                  <a:gd name="T43" fmla="*/ 0 h 519"/>
                  <a:gd name="T44" fmla="*/ 1 w 1632"/>
                  <a:gd name="T45" fmla="*/ 0 h 519"/>
                  <a:gd name="T46" fmla="*/ 1 w 1632"/>
                  <a:gd name="T47" fmla="*/ 0 h 519"/>
                  <a:gd name="T48" fmla="*/ 1 w 1632"/>
                  <a:gd name="T49" fmla="*/ 0 h 519"/>
                  <a:gd name="T50" fmla="*/ 1 w 1632"/>
                  <a:gd name="T51" fmla="*/ 0 h 519"/>
                  <a:gd name="T52" fmla="*/ 1 w 1632"/>
                  <a:gd name="T53" fmla="*/ 0 h 519"/>
                  <a:gd name="T54" fmla="*/ 1 w 1632"/>
                  <a:gd name="T55" fmla="*/ 0 h 519"/>
                  <a:gd name="T56" fmla="*/ 1 w 1632"/>
                  <a:gd name="T57" fmla="*/ 0 h 519"/>
                  <a:gd name="T58" fmla="*/ 1 w 1632"/>
                  <a:gd name="T59" fmla="*/ 0 h 519"/>
                  <a:gd name="T60" fmla="*/ 1 w 1632"/>
                  <a:gd name="T61" fmla="*/ 0 h 519"/>
                  <a:gd name="T62" fmla="*/ 1 w 1632"/>
                  <a:gd name="T63" fmla="*/ 0 h 519"/>
                  <a:gd name="T64" fmla="*/ 1 w 1632"/>
                  <a:gd name="T65" fmla="*/ 0 h 519"/>
                  <a:gd name="T66" fmla="*/ 1 w 1632"/>
                  <a:gd name="T67" fmla="*/ 0 h 519"/>
                  <a:gd name="T68" fmla="*/ 1 w 1632"/>
                  <a:gd name="T69" fmla="*/ 0 h 519"/>
                  <a:gd name="T70" fmla="*/ 1 w 1632"/>
                  <a:gd name="T71" fmla="*/ 0 h 519"/>
                  <a:gd name="T72" fmla="*/ 1 w 1632"/>
                  <a:gd name="T73" fmla="*/ 0 h 519"/>
                  <a:gd name="T74" fmla="*/ 1 w 1632"/>
                  <a:gd name="T75" fmla="*/ 0 h 519"/>
                  <a:gd name="T76" fmla="*/ 1 w 1632"/>
                  <a:gd name="T77" fmla="*/ 0 h 519"/>
                  <a:gd name="T78" fmla="*/ 1 w 1632"/>
                  <a:gd name="T79" fmla="*/ 0 h 519"/>
                  <a:gd name="T80" fmla="*/ 1 w 1632"/>
                  <a:gd name="T81" fmla="*/ 0 h 519"/>
                  <a:gd name="T82" fmla="*/ 1 w 1632"/>
                  <a:gd name="T83" fmla="*/ 0 h 519"/>
                  <a:gd name="T84" fmla="*/ 1 w 1632"/>
                  <a:gd name="T85" fmla="*/ 0 h 519"/>
                  <a:gd name="T86" fmla="*/ 1 w 1632"/>
                  <a:gd name="T87" fmla="*/ 0 h 519"/>
                  <a:gd name="T88" fmla="*/ 1 w 1632"/>
                  <a:gd name="T89" fmla="*/ 0 h 519"/>
                  <a:gd name="T90" fmla="*/ 1 w 1632"/>
                  <a:gd name="T91" fmla="*/ 0 h 519"/>
                  <a:gd name="T92" fmla="*/ 1 w 1632"/>
                  <a:gd name="T93" fmla="*/ 0 h 519"/>
                  <a:gd name="T94" fmla="*/ 1 w 1632"/>
                  <a:gd name="T95" fmla="*/ 0 h 519"/>
                  <a:gd name="T96" fmla="*/ 1 w 1632"/>
                  <a:gd name="T97" fmla="*/ 0 h 519"/>
                  <a:gd name="T98" fmla="*/ 1 w 1632"/>
                  <a:gd name="T99" fmla="*/ 0 h 519"/>
                  <a:gd name="T100" fmla="*/ 1 w 1632"/>
                  <a:gd name="T101" fmla="*/ 0 h 519"/>
                  <a:gd name="T102" fmla="*/ 0 w 1632"/>
                  <a:gd name="T103" fmla="*/ 0 h 519"/>
                  <a:gd name="T104" fmla="*/ 0 w 1632"/>
                  <a:gd name="T105" fmla="*/ 0 h 519"/>
                  <a:gd name="T106" fmla="*/ 1 w 1632"/>
                  <a:gd name="T107" fmla="*/ 0 h 519"/>
                  <a:gd name="T108" fmla="*/ 1 w 1632"/>
                  <a:gd name="T109" fmla="*/ 0 h 519"/>
                  <a:gd name="T110" fmla="*/ 1 w 1632"/>
                  <a:gd name="T111" fmla="*/ 0 h 519"/>
                  <a:gd name="T112" fmla="*/ 1 w 1632"/>
                  <a:gd name="T113" fmla="*/ 0 h 519"/>
                  <a:gd name="T114" fmla="*/ 1 w 1632"/>
                  <a:gd name="T115" fmla="*/ 0 h 5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2"/>
                  <a:gd name="T175" fmla="*/ 0 h 519"/>
                  <a:gd name="T176" fmla="*/ 1632 w 1632"/>
                  <a:gd name="T177" fmla="*/ 519 h 5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2" h="519">
                    <a:moveTo>
                      <a:pt x="48" y="0"/>
                    </a:moveTo>
                    <a:lnTo>
                      <a:pt x="64" y="3"/>
                    </a:lnTo>
                    <a:lnTo>
                      <a:pt x="94" y="11"/>
                    </a:lnTo>
                    <a:lnTo>
                      <a:pt x="134" y="19"/>
                    </a:lnTo>
                    <a:lnTo>
                      <a:pt x="182" y="31"/>
                    </a:lnTo>
                    <a:lnTo>
                      <a:pt x="234" y="42"/>
                    </a:lnTo>
                    <a:lnTo>
                      <a:pt x="288" y="53"/>
                    </a:lnTo>
                    <a:lnTo>
                      <a:pt x="339" y="64"/>
                    </a:lnTo>
                    <a:lnTo>
                      <a:pt x="386" y="74"/>
                    </a:lnTo>
                    <a:lnTo>
                      <a:pt x="424" y="80"/>
                    </a:lnTo>
                    <a:lnTo>
                      <a:pt x="451" y="85"/>
                    </a:lnTo>
                    <a:lnTo>
                      <a:pt x="501" y="95"/>
                    </a:lnTo>
                    <a:lnTo>
                      <a:pt x="562" y="106"/>
                    </a:lnTo>
                    <a:lnTo>
                      <a:pt x="632" y="119"/>
                    </a:lnTo>
                    <a:lnTo>
                      <a:pt x="706" y="133"/>
                    </a:lnTo>
                    <a:lnTo>
                      <a:pt x="784" y="147"/>
                    </a:lnTo>
                    <a:lnTo>
                      <a:pt x="861" y="163"/>
                    </a:lnTo>
                    <a:lnTo>
                      <a:pt x="933" y="178"/>
                    </a:lnTo>
                    <a:lnTo>
                      <a:pt x="999" y="191"/>
                    </a:lnTo>
                    <a:lnTo>
                      <a:pt x="1055" y="202"/>
                    </a:lnTo>
                    <a:lnTo>
                      <a:pt x="1099" y="210"/>
                    </a:lnTo>
                    <a:lnTo>
                      <a:pt x="1143" y="219"/>
                    </a:lnTo>
                    <a:lnTo>
                      <a:pt x="1200" y="232"/>
                    </a:lnTo>
                    <a:lnTo>
                      <a:pt x="1268" y="247"/>
                    </a:lnTo>
                    <a:lnTo>
                      <a:pt x="1338" y="263"/>
                    </a:lnTo>
                    <a:lnTo>
                      <a:pt x="1410" y="279"/>
                    </a:lnTo>
                    <a:lnTo>
                      <a:pt x="1479" y="295"/>
                    </a:lnTo>
                    <a:lnTo>
                      <a:pt x="1540" y="309"/>
                    </a:lnTo>
                    <a:lnTo>
                      <a:pt x="1588" y="320"/>
                    </a:lnTo>
                    <a:lnTo>
                      <a:pt x="1621" y="328"/>
                    </a:lnTo>
                    <a:lnTo>
                      <a:pt x="1632" y="331"/>
                    </a:lnTo>
                    <a:lnTo>
                      <a:pt x="1303" y="519"/>
                    </a:lnTo>
                    <a:lnTo>
                      <a:pt x="583" y="459"/>
                    </a:lnTo>
                    <a:lnTo>
                      <a:pt x="570" y="458"/>
                    </a:lnTo>
                    <a:lnTo>
                      <a:pt x="539" y="456"/>
                    </a:lnTo>
                    <a:lnTo>
                      <a:pt x="493" y="450"/>
                    </a:lnTo>
                    <a:lnTo>
                      <a:pt x="435" y="443"/>
                    </a:lnTo>
                    <a:lnTo>
                      <a:pt x="370" y="434"/>
                    </a:lnTo>
                    <a:lnTo>
                      <a:pt x="302" y="423"/>
                    </a:lnTo>
                    <a:lnTo>
                      <a:pt x="237" y="410"/>
                    </a:lnTo>
                    <a:lnTo>
                      <a:pt x="176" y="394"/>
                    </a:lnTo>
                    <a:lnTo>
                      <a:pt x="125" y="376"/>
                    </a:lnTo>
                    <a:lnTo>
                      <a:pt x="88" y="355"/>
                    </a:lnTo>
                    <a:lnTo>
                      <a:pt x="58" y="325"/>
                    </a:lnTo>
                    <a:lnTo>
                      <a:pt x="34" y="285"/>
                    </a:lnTo>
                    <a:lnTo>
                      <a:pt x="18" y="239"/>
                    </a:lnTo>
                    <a:lnTo>
                      <a:pt x="6" y="189"/>
                    </a:lnTo>
                    <a:lnTo>
                      <a:pt x="0" y="139"/>
                    </a:lnTo>
                    <a:lnTo>
                      <a:pt x="0" y="93"/>
                    </a:lnTo>
                    <a:lnTo>
                      <a:pt x="6" y="53"/>
                    </a:lnTo>
                    <a:lnTo>
                      <a:pt x="16" y="21"/>
                    </a:lnTo>
                    <a:lnTo>
                      <a:pt x="30" y="3"/>
                    </a:lnTo>
                    <a:lnTo>
                      <a:pt x="48" y="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51" name="Freeform 223"/>
              <p:cNvSpPr>
                <a:spLocks/>
              </p:cNvSpPr>
              <p:nvPr/>
            </p:nvSpPr>
            <p:spPr bwMode="auto">
              <a:xfrm>
                <a:off x="3837" y="2517"/>
                <a:ext cx="418" cy="75"/>
              </a:xfrm>
              <a:custGeom>
                <a:avLst/>
                <a:gdLst>
                  <a:gd name="T0" fmla="*/ 0 w 837"/>
                  <a:gd name="T1" fmla="*/ 1 h 150"/>
                  <a:gd name="T2" fmla="*/ 0 w 837"/>
                  <a:gd name="T3" fmla="*/ 1 h 150"/>
                  <a:gd name="T4" fmla="*/ 0 w 837"/>
                  <a:gd name="T5" fmla="*/ 1 h 150"/>
                  <a:gd name="T6" fmla="*/ 0 w 837"/>
                  <a:gd name="T7" fmla="*/ 1 h 150"/>
                  <a:gd name="T8" fmla="*/ 0 w 837"/>
                  <a:gd name="T9" fmla="*/ 1 h 150"/>
                  <a:gd name="T10" fmla="*/ 0 w 837"/>
                  <a:gd name="T11" fmla="*/ 1 h 150"/>
                  <a:gd name="T12" fmla="*/ 0 w 837"/>
                  <a:gd name="T13" fmla="*/ 1 h 150"/>
                  <a:gd name="T14" fmla="*/ 0 w 837"/>
                  <a:gd name="T15" fmla="*/ 1 h 150"/>
                  <a:gd name="T16" fmla="*/ 0 w 837"/>
                  <a:gd name="T17" fmla="*/ 1 h 150"/>
                  <a:gd name="T18" fmla="*/ 0 w 837"/>
                  <a:gd name="T19" fmla="*/ 1 h 150"/>
                  <a:gd name="T20" fmla="*/ 0 w 837"/>
                  <a:gd name="T21" fmla="*/ 1 h 150"/>
                  <a:gd name="T22" fmla="*/ 0 w 837"/>
                  <a:gd name="T23" fmla="*/ 1 h 150"/>
                  <a:gd name="T24" fmla="*/ 0 w 837"/>
                  <a:gd name="T25" fmla="*/ 0 h 150"/>
                  <a:gd name="T26" fmla="*/ 0 w 837"/>
                  <a:gd name="T27" fmla="*/ 0 h 150"/>
                  <a:gd name="T28" fmla="*/ 0 w 837"/>
                  <a:gd name="T29" fmla="*/ 1 h 150"/>
                  <a:gd name="T30" fmla="*/ 0 w 837"/>
                  <a:gd name="T31" fmla="*/ 1 h 150"/>
                  <a:gd name="T32" fmla="*/ 0 w 837"/>
                  <a:gd name="T33" fmla="*/ 1 h 150"/>
                  <a:gd name="T34" fmla="*/ 0 w 837"/>
                  <a:gd name="T35" fmla="*/ 1 h 150"/>
                  <a:gd name="T36" fmla="*/ 0 w 837"/>
                  <a:gd name="T37" fmla="*/ 1 h 150"/>
                  <a:gd name="T38" fmla="*/ 0 w 837"/>
                  <a:gd name="T39" fmla="*/ 1 h 150"/>
                  <a:gd name="T40" fmla="*/ 0 w 837"/>
                  <a:gd name="T41" fmla="*/ 1 h 150"/>
                  <a:gd name="T42" fmla="*/ 0 w 837"/>
                  <a:gd name="T43" fmla="*/ 1 h 150"/>
                  <a:gd name="T44" fmla="*/ 0 w 837"/>
                  <a:gd name="T45" fmla="*/ 1 h 150"/>
                  <a:gd name="T46" fmla="*/ 0 w 837"/>
                  <a:gd name="T47" fmla="*/ 1 h 150"/>
                  <a:gd name="T48" fmla="*/ 0 w 837"/>
                  <a:gd name="T49" fmla="*/ 1 h 150"/>
                  <a:gd name="T50" fmla="*/ 0 w 837"/>
                  <a:gd name="T51" fmla="*/ 1 h 150"/>
                  <a:gd name="T52" fmla="*/ 0 w 837"/>
                  <a:gd name="T53" fmla="*/ 1 h 150"/>
                  <a:gd name="T54" fmla="*/ 0 w 837"/>
                  <a:gd name="T55" fmla="*/ 1 h 150"/>
                  <a:gd name="T56" fmla="*/ 0 w 837"/>
                  <a:gd name="T57" fmla="*/ 1 h 150"/>
                  <a:gd name="T58" fmla="*/ 0 w 837"/>
                  <a:gd name="T59" fmla="*/ 1 h 150"/>
                  <a:gd name="T60" fmla="*/ 0 w 837"/>
                  <a:gd name="T61" fmla="*/ 1 h 150"/>
                  <a:gd name="T62" fmla="*/ 0 w 837"/>
                  <a:gd name="T63" fmla="*/ 1 h 150"/>
                  <a:gd name="T64" fmla="*/ 0 w 837"/>
                  <a:gd name="T65" fmla="*/ 1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7"/>
                  <a:gd name="T100" fmla="*/ 0 h 150"/>
                  <a:gd name="T101" fmla="*/ 837 w 837"/>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7" h="150">
                    <a:moveTo>
                      <a:pt x="837" y="150"/>
                    </a:moveTo>
                    <a:lnTo>
                      <a:pt x="824" y="147"/>
                    </a:lnTo>
                    <a:lnTo>
                      <a:pt x="775" y="139"/>
                    </a:lnTo>
                    <a:lnTo>
                      <a:pt x="693" y="126"/>
                    </a:lnTo>
                    <a:lnTo>
                      <a:pt x="592" y="110"/>
                    </a:lnTo>
                    <a:lnTo>
                      <a:pt x="477" y="92"/>
                    </a:lnTo>
                    <a:lnTo>
                      <a:pt x="360" y="72"/>
                    </a:lnTo>
                    <a:lnTo>
                      <a:pt x="248" y="52"/>
                    </a:lnTo>
                    <a:lnTo>
                      <a:pt x="152" y="33"/>
                    </a:lnTo>
                    <a:lnTo>
                      <a:pt x="80" y="17"/>
                    </a:lnTo>
                    <a:lnTo>
                      <a:pt x="40" y="4"/>
                    </a:lnTo>
                    <a:lnTo>
                      <a:pt x="30" y="0"/>
                    </a:lnTo>
                    <a:lnTo>
                      <a:pt x="21" y="0"/>
                    </a:lnTo>
                    <a:lnTo>
                      <a:pt x="11" y="1"/>
                    </a:lnTo>
                    <a:lnTo>
                      <a:pt x="5" y="6"/>
                    </a:lnTo>
                    <a:lnTo>
                      <a:pt x="0" y="12"/>
                    </a:lnTo>
                    <a:lnTo>
                      <a:pt x="0" y="19"/>
                    </a:lnTo>
                    <a:lnTo>
                      <a:pt x="3" y="27"/>
                    </a:lnTo>
                    <a:lnTo>
                      <a:pt x="13" y="35"/>
                    </a:lnTo>
                    <a:lnTo>
                      <a:pt x="27" y="44"/>
                    </a:lnTo>
                    <a:lnTo>
                      <a:pt x="50" y="51"/>
                    </a:lnTo>
                    <a:lnTo>
                      <a:pt x="90" y="60"/>
                    </a:lnTo>
                    <a:lnTo>
                      <a:pt x="155" y="70"/>
                    </a:lnTo>
                    <a:lnTo>
                      <a:pt x="240" y="83"/>
                    </a:lnTo>
                    <a:lnTo>
                      <a:pt x="338" y="96"/>
                    </a:lnTo>
                    <a:lnTo>
                      <a:pt x="442" y="110"/>
                    </a:lnTo>
                    <a:lnTo>
                      <a:pt x="546" y="121"/>
                    </a:lnTo>
                    <a:lnTo>
                      <a:pt x="643" y="132"/>
                    </a:lnTo>
                    <a:lnTo>
                      <a:pt x="728" y="142"/>
                    </a:lnTo>
                    <a:lnTo>
                      <a:pt x="795" y="148"/>
                    </a:lnTo>
                    <a:lnTo>
                      <a:pt x="837" y="150"/>
                    </a:lnTo>
                    <a:close/>
                  </a:path>
                </a:pathLst>
              </a:custGeom>
              <a:solidFill>
                <a:srgbClr val="26262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52" name="Freeform 224"/>
              <p:cNvSpPr>
                <a:spLocks/>
              </p:cNvSpPr>
              <p:nvPr/>
            </p:nvSpPr>
            <p:spPr bwMode="auto">
              <a:xfrm>
                <a:off x="3882" y="2592"/>
                <a:ext cx="430" cy="24"/>
              </a:xfrm>
              <a:custGeom>
                <a:avLst/>
                <a:gdLst>
                  <a:gd name="T0" fmla="*/ 1 w 860"/>
                  <a:gd name="T1" fmla="*/ 1 h 48"/>
                  <a:gd name="T2" fmla="*/ 1 w 860"/>
                  <a:gd name="T3" fmla="*/ 1 h 48"/>
                  <a:gd name="T4" fmla="*/ 1 w 860"/>
                  <a:gd name="T5" fmla="*/ 1 h 48"/>
                  <a:gd name="T6" fmla="*/ 1 w 860"/>
                  <a:gd name="T7" fmla="*/ 1 h 48"/>
                  <a:gd name="T8" fmla="*/ 1 w 860"/>
                  <a:gd name="T9" fmla="*/ 1 h 48"/>
                  <a:gd name="T10" fmla="*/ 1 w 860"/>
                  <a:gd name="T11" fmla="*/ 1 h 48"/>
                  <a:gd name="T12" fmla="*/ 1 w 860"/>
                  <a:gd name="T13" fmla="*/ 1 h 48"/>
                  <a:gd name="T14" fmla="*/ 1 w 860"/>
                  <a:gd name="T15" fmla="*/ 1 h 48"/>
                  <a:gd name="T16" fmla="*/ 1 w 860"/>
                  <a:gd name="T17" fmla="*/ 1 h 48"/>
                  <a:gd name="T18" fmla="*/ 1 w 860"/>
                  <a:gd name="T19" fmla="*/ 1 h 48"/>
                  <a:gd name="T20" fmla="*/ 1 w 860"/>
                  <a:gd name="T21" fmla="*/ 1 h 48"/>
                  <a:gd name="T22" fmla="*/ 1 w 860"/>
                  <a:gd name="T23" fmla="*/ 1 h 48"/>
                  <a:gd name="T24" fmla="*/ 1 w 860"/>
                  <a:gd name="T25" fmla="*/ 1 h 48"/>
                  <a:gd name="T26" fmla="*/ 1 w 860"/>
                  <a:gd name="T27" fmla="*/ 0 h 48"/>
                  <a:gd name="T28" fmla="*/ 1 w 860"/>
                  <a:gd name="T29" fmla="*/ 0 h 48"/>
                  <a:gd name="T30" fmla="*/ 0 w 860"/>
                  <a:gd name="T31" fmla="*/ 1 h 48"/>
                  <a:gd name="T32" fmla="*/ 0 w 860"/>
                  <a:gd name="T33" fmla="*/ 1 h 48"/>
                  <a:gd name="T34" fmla="*/ 1 w 860"/>
                  <a:gd name="T35" fmla="*/ 1 h 48"/>
                  <a:gd name="T36" fmla="*/ 1 w 860"/>
                  <a:gd name="T37" fmla="*/ 1 h 48"/>
                  <a:gd name="T38" fmla="*/ 1 w 860"/>
                  <a:gd name="T39" fmla="*/ 1 h 48"/>
                  <a:gd name="T40" fmla="*/ 1 w 860"/>
                  <a:gd name="T41" fmla="*/ 1 h 48"/>
                  <a:gd name="T42" fmla="*/ 1 w 860"/>
                  <a:gd name="T43" fmla="*/ 1 h 48"/>
                  <a:gd name="T44" fmla="*/ 1 w 860"/>
                  <a:gd name="T45" fmla="*/ 1 h 48"/>
                  <a:gd name="T46" fmla="*/ 1 w 860"/>
                  <a:gd name="T47" fmla="*/ 1 h 48"/>
                  <a:gd name="T48" fmla="*/ 1 w 860"/>
                  <a:gd name="T49" fmla="*/ 1 h 48"/>
                  <a:gd name="T50" fmla="*/ 1 w 860"/>
                  <a:gd name="T51" fmla="*/ 1 h 48"/>
                  <a:gd name="T52" fmla="*/ 1 w 860"/>
                  <a:gd name="T53" fmla="*/ 1 h 48"/>
                  <a:gd name="T54" fmla="*/ 1 w 860"/>
                  <a:gd name="T55" fmla="*/ 1 h 48"/>
                  <a:gd name="T56" fmla="*/ 1 w 860"/>
                  <a:gd name="T57" fmla="*/ 1 h 48"/>
                  <a:gd name="T58" fmla="*/ 1 w 860"/>
                  <a:gd name="T59" fmla="*/ 1 h 48"/>
                  <a:gd name="T60" fmla="*/ 1 w 860"/>
                  <a:gd name="T61" fmla="*/ 1 h 48"/>
                  <a:gd name="T62" fmla="*/ 1 w 860"/>
                  <a:gd name="T63" fmla="*/ 1 h 48"/>
                  <a:gd name="T64" fmla="*/ 1 w 860"/>
                  <a:gd name="T65" fmla="*/ 1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0"/>
                  <a:gd name="T100" fmla="*/ 0 h 48"/>
                  <a:gd name="T101" fmla="*/ 860 w 860"/>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0" h="48">
                    <a:moveTo>
                      <a:pt x="860" y="35"/>
                    </a:moveTo>
                    <a:lnTo>
                      <a:pt x="844" y="35"/>
                    </a:lnTo>
                    <a:lnTo>
                      <a:pt x="801" y="35"/>
                    </a:lnTo>
                    <a:lnTo>
                      <a:pt x="735" y="37"/>
                    </a:lnTo>
                    <a:lnTo>
                      <a:pt x="650" y="37"/>
                    </a:lnTo>
                    <a:lnTo>
                      <a:pt x="552" y="37"/>
                    </a:lnTo>
                    <a:lnTo>
                      <a:pt x="447" y="35"/>
                    </a:lnTo>
                    <a:lnTo>
                      <a:pt x="338" y="30"/>
                    </a:lnTo>
                    <a:lnTo>
                      <a:pt x="229" y="24"/>
                    </a:lnTo>
                    <a:lnTo>
                      <a:pt x="127" y="16"/>
                    </a:lnTo>
                    <a:lnTo>
                      <a:pt x="36" y="3"/>
                    </a:lnTo>
                    <a:lnTo>
                      <a:pt x="23" y="2"/>
                    </a:lnTo>
                    <a:lnTo>
                      <a:pt x="12" y="0"/>
                    </a:lnTo>
                    <a:lnTo>
                      <a:pt x="5" y="0"/>
                    </a:lnTo>
                    <a:lnTo>
                      <a:pt x="0" y="2"/>
                    </a:lnTo>
                    <a:lnTo>
                      <a:pt x="0" y="5"/>
                    </a:lnTo>
                    <a:lnTo>
                      <a:pt x="4" y="8"/>
                    </a:lnTo>
                    <a:lnTo>
                      <a:pt x="10" y="13"/>
                    </a:lnTo>
                    <a:lnTo>
                      <a:pt x="23" y="18"/>
                    </a:lnTo>
                    <a:lnTo>
                      <a:pt x="39" y="22"/>
                    </a:lnTo>
                    <a:lnTo>
                      <a:pt x="60" y="29"/>
                    </a:lnTo>
                    <a:lnTo>
                      <a:pt x="100" y="35"/>
                    </a:lnTo>
                    <a:lnTo>
                      <a:pt x="167" y="40"/>
                    </a:lnTo>
                    <a:lnTo>
                      <a:pt x="253" y="45"/>
                    </a:lnTo>
                    <a:lnTo>
                      <a:pt x="352" y="46"/>
                    </a:lnTo>
                    <a:lnTo>
                      <a:pt x="460" y="48"/>
                    </a:lnTo>
                    <a:lnTo>
                      <a:pt x="565" y="48"/>
                    </a:lnTo>
                    <a:lnTo>
                      <a:pt x="664" y="46"/>
                    </a:lnTo>
                    <a:lnTo>
                      <a:pt x="751" y="43"/>
                    </a:lnTo>
                    <a:lnTo>
                      <a:pt x="818" y="40"/>
                    </a:lnTo>
                    <a:lnTo>
                      <a:pt x="860" y="35"/>
                    </a:lnTo>
                    <a:close/>
                  </a:path>
                </a:pathLst>
              </a:custGeom>
              <a:solidFill>
                <a:srgbClr val="19191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53" name="Freeform 225"/>
              <p:cNvSpPr>
                <a:spLocks/>
              </p:cNvSpPr>
              <p:nvPr/>
            </p:nvSpPr>
            <p:spPr bwMode="auto">
              <a:xfrm>
                <a:off x="4117" y="2652"/>
                <a:ext cx="308" cy="218"/>
              </a:xfrm>
              <a:custGeom>
                <a:avLst/>
                <a:gdLst>
                  <a:gd name="T0" fmla="*/ 0 w 616"/>
                  <a:gd name="T1" fmla="*/ 1 h 435"/>
                  <a:gd name="T2" fmla="*/ 0 w 616"/>
                  <a:gd name="T3" fmla="*/ 1 h 435"/>
                  <a:gd name="T4" fmla="*/ 1 w 616"/>
                  <a:gd name="T5" fmla="*/ 1 h 435"/>
                  <a:gd name="T6" fmla="*/ 1 w 616"/>
                  <a:gd name="T7" fmla="*/ 1 h 435"/>
                  <a:gd name="T8" fmla="*/ 1 w 616"/>
                  <a:gd name="T9" fmla="*/ 1 h 435"/>
                  <a:gd name="T10" fmla="*/ 1 w 616"/>
                  <a:gd name="T11" fmla="*/ 1 h 435"/>
                  <a:gd name="T12" fmla="*/ 1 w 616"/>
                  <a:gd name="T13" fmla="*/ 1 h 435"/>
                  <a:gd name="T14" fmla="*/ 1 w 616"/>
                  <a:gd name="T15" fmla="*/ 1 h 435"/>
                  <a:gd name="T16" fmla="*/ 1 w 616"/>
                  <a:gd name="T17" fmla="*/ 1 h 435"/>
                  <a:gd name="T18" fmla="*/ 1 w 616"/>
                  <a:gd name="T19" fmla="*/ 1 h 435"/>
                  <a:gd name="T20" fmla="*/ 1 w 616"/>
                  <a:gd name="T21" fmla="*/ 1 h 435"/>
                  <a:gd name="T22" fmla="*/ 1 w 616"/>
                  <a:gd name="T23" fmla="*/ 1 h 435"/>
                  <a:gd name="T24" fmla="*/ 1 w 616"/>
                  <a:gd name="T25" fmla="*/ 1 h 435"/>
                  <a:gd name="T26" fmla="*/ 1 w 616"/>
                  <a:gd name="T27" fmla="*/ 1 h 435"/>
                  <a:gd name="T28" fmla="*/ 1 w 616"/>
                  <a:gd name="T29" fmla="*/ 1 h 435"/>
                  <a:gd name="T30" fmla="*/ 1 w 616"/>
                  <a:gd name="T31" fmla="*/ 1 h 435"/>
                  <a:gd name="T32" fmla="*/ 1 w 616"/>
                  <a:gd name="T33" fmla="*/ 1 h 435"/>
                  <a:gd name="T34" fmla="*/ 1 w 616"/>
                  <a:gd name="T35" fmla="*/ 1 h 435"/>
                  <a:gd name="T36" fmla="*/ 1 w 616"/>
                  <a:gd name="T37" fmla="*/ 1 h 435"/>
                  <a:gd name="T38" fmla="*/ 1 w 616"/>
                  <a:gd name="T39" fmla="*/ 1 h 435"/>
                  <a:gd name="T40" fmla="*/ 1 w 616"/>
                  <a:gd name="T41" fmla="*/ 1 h 435"/>
                  <a:gd name="T42" fmla="*/ 1 w 616"/>
                  <a:gd name="T43" fmla="*/ 1 h 435"/>
                  <a:gd name="T44" fmla="*/ 1 w 616"/>
                  <a:gd name="T45" fmla="*/ 1 h 435"/>
                  <a:gd name="T46" fmla="*/ 1 w 616"/>
                  <a:gd name="T47" fmla="*/ 1 h 435"/>
                  <a:gd name="T48" fmla="*/ 1 w 616"/>
                  <a:gd name="T49" fmla="*/ 1 h 435"/>
                  <a:gd name="T50" fmla="*/ 1 w 616"/>
                  <a:gd name="T51" fmla="*/ 1 h 435"/>
                  <a:gd name="T52" fmla="*/ 1 w 616"/>
                  <a:gd name="T53" fmla="*/ 1 h 435"/>
                  <a:gd name="T54" fmla="*/ 1 w 616"/>
                  <a:gd name="T55" fmla="*/ 1 h 435"/>
                  <a:gd name="T56" fmla="*/ 1 w 616"/>
                  <a:gd name="T57" fmla="*/ 1 h 435"/>
                  <a:gd name="T58" fmla="*/ 1 w 616"/>
                  <a:gd name="T59" fmla="*/ 1 h 435"/>
                  <a:gd name="T60" fmla="*/ 1 w 616"/>
                  <a:gd name="T61" fmla="*/ 1 h 435"/>
                  <a:gd name="T62" fmla="*/ 1 w 616"/>
                  <a:gd name="T63" fmla="*/ 1 h 435"/>
                  <a:gd name="T64" fmla="*/ 1 w 616"/>
                  <a:gd name="T65" fmla="*/ 1 h 435"/>
                  <a:gd name="T66" fmla="*/ 1 w 616"/>
                  <a:gd name="T67" fmla="*/ 1 h 435"/>
                  <a:gd name="T68" fmla="*/ 1 w 616"/>
                  <a:gd name="T69" fmla="*/ 1 h 435"/>
                  <a:gd name="T70" fmla="*/ 1 w 616"/>
                  <a:gd name="T71" fmla="*/ 1 h 435"/>
                  <a:gd name="T72" fmla="*/ 1 w 616"/>
                  <a:gd name="T73" fmla="*/ 1 h 435"/>
                  <a:gd name="T74" fmla="*/ 1 w 616"/>
                  <a:gd name="T75" fmla="*/ 1 h 435"/>
                  <a:gd name="T76" fmla="*/ 1 w 616"/>
                  <a:gd name="T77" fmla="*/ 1 h 435"/>
                  <a:gd name="T78" fmla="*/ 1 w 616"/>
                  <a:gd name="T79" fmla="*/ 1 h 435"/>
                  <a:gd name="T80" fmla="*/ 1 w 616"/>
                  <a:gd name="T81" fmla="*/ 1 h 435"/>
                  <a:gd name="T82" fmla="*/ 1 w 616"/>
                  <a:gd name="T83" fmla="*/ 1 h 435"/>
                  <a:gd name="T84" fmla="*/ 1 w 616"/>
                  <a:gd name="T85" fmla="*/ 1 h 435"/>
                  <a:gd name="T86" fmla="*/ 1 w 616"/>
                  <a:gd name="T87" fmla="*/ 1 h 435"/>
                  <a:gd name="T88" fmla="*/ 1 w 616"/>
                  <a:gd name="T89" fmla="*/ 1 h 435"/>
                  <a:gd name="T90" fmla="*/ 1 w 616"/>
                  <a:gd name="T91" fmla="*/ 1 h 435"/>
                  <a:gd name="T92" fmla="*/ 1 w 616"/>
                  <a:gd name="T93" fmla="*/ 1 h 435"/>
                  <a:gd name="T94" fmla="*/ 1 w 616"/>
                  <a:gd name="T95" fmla="*/ 1 h 435"/>
                  <a:gd name="T96" fmla="*/ 1 w 616"/>
                  <a:gd name="T97" fmla="*/ 1 h 435"/>
                  <a:gd name="T98" fmla="*/ 1 w 616"/>
                  <a:gd name="T99" fmla="*/ 1 h 435"/>
                  <a:gd name="T100" fmla="*/ 1 w 616"/>
                  <a:gd name="T101" fmla="*/ 1 h 435"/>
                  <a:gd name="T102" fmla="*/ 1 w 616"/>
                  <a:gd name="T103" fmla="*/ 1 h 435"/>
                  <a:gd name="T104" fmla="*/ 1 w 616"/>
                  <a:gd name="T105" fmla="*/ 1 h 435"/>
                  <a:gd name="T106" fmla="*/ 1 w 616"/>
                  <a:gd name="T107" fmla="*/ 1 h 435"/>
                  <a:gd name="T108" fmla="*/ 1 w 616"/>
                  <a:gd name="T109" fmla="*/ 1 h 435"/>
                  <a:gd name="T110" fmla="*/ 1 w 616"/>
                  <a:gd name="T111" fmla="*/ 1 h 435"/>
                  <a:gd name="T112" fmla="*/ 1 w 616"/>
                  <a:gd name="T113" fmla="*/ 1 h 435"/>
                  <a:gd name="T114" fmla="*/ 1 w 616"/>
                  <a:gd name="T115" fmla="*/ 0 h 435"/>
                  <a:gd name="T116" fmla="*/ 1 w 616"/>
                  <a:gd name="T117" fmla="*/ 0 h 435"/>
                  <a:gd name="T118" fmla="*/ 0 w 616"/>
                  <a:gd name="T119" fmla="*/ 1 h 435"/>
                  <a:gd name="T120" fmla="*/ 0 w 616"/>
                  <a:gd name="T121" fmla="*/ 1 h 4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6"/>
                  <a:gd name="T184" fmla="*/ 0 h 435"/>
                  <a:gd name="T185" fmla="*/ 616 w 616"/>
                  <a:gd name="T186" fmla="*/ 435 h 4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6" h="435">
                    <a:moveTo>
                      <a:pt x="0" y="50"/>
                    </a:moveTo>
                    <a:lnTo>
                      <a:pt x="0" y="229"/>
                    </a:lnTo>
                    <a:lnTo>
                      <a:pt x="153" y="254"/>
                    </a:lnTo>
                    <a:lnTo>
                      <a:pt x="153" y="258"/>
                    </a:lnTo>
                    <a:lnTo>
                      <a:pt x="155" y="269"/>
                    </a:lnTo>
                    <a:lnTo>
                      <a:pt x="158" y="285"/>
                    </a:lnTo>
                    <a:lnTo>
                      <a:pt x="163" y="304"/>
                    </a:lnTo>
                    <a:lnTo>
                      <a:pt x="173" y="328"/>
                    </a:lnTo>
                    <a:lnTo>
                      <a:pt x="185" y="350"/>
                    </a:lnTo>
                    <a:lnTo>
                      <a:pt x="201" y="374"/>
                    </a:lnTo>
                    <a:lnTo>
                      <a:pt x="224" y="397"/>
                    </a:lnTo>
                    <a:lnTo>
                      <a:pt x="253" y="414"/>
                    </a:lnTo>
                    <a:lnTo>
                      <a:pt x="288" y="427"/>
                    </a:lnTo>
                    <a:lnTo>
                      <a:pt x="317" y="434"/>
                    </a:lnTo>
                    <a:lnTo>
                      <a:pt x="344" y="435"/>
                    </a:lnTo>
                    <a:lnTo>
                      <a:pt x="368" y="434"/>
                    </a:lnTo>
                    <a:lnTo>
                      <a:pt x="390" y="430"/>
                    </a:lnTo>
                    <a:lnTo>
                      <a:pt x="410" y="426"/>
                    </a:lnTo>
                    <a:lnTo>
                      <a:pt x="426" y="419"/>
                    </a:lnTo>
                    <a:lnTo>
                      <a:pt x="440" y="413"/>
                    </a:lnTo>
                    <a:lnTo>
                      <a:pt x="450" y="408"/>
                    </a:lnTo>
                    <a:lnTo>
                      <a:pt x="456" y="405"/>
                    </a:lnTo>
                    <a:lnTo>
                      <a:pt x="458" y="403"/>
                    </a:lnTo>
                    <a:lnTo>
                      <a:pt x="568" y="318"/>
                    </a:lnTo>
                    <a:lnTo>
                      <a:pt x="570" y="315"/>
                    </a:lnTo>
                    <a:lnTo>
                      <a:pt x="576" y="309"/>
                    </a:lnTo>
                    <a:lnTo>
                      <a:pt x="584" y="296"/>
                    </a:lnTo>
                    <a:lnTo>
                      <a:pt x="592" y="282"/>
                    </a:lnTo>
                    <a:lnTo>
                      <a:pt x="602" y="262"/>
                    </a:lnTo>
                    <a:lnTo>
                      <a:pt x="610" y="240"/>
                    </a:lnTo>
                    <a:lnTo>
                      <a:pt x="614" y="216"/>
                    </a:lnTo>
                    <a:lnTo>
                      <a:pt x="616" y="190"/>
                    </a:lnTo>
                    <a:lnTo>
                      <a:pt x="611" y="163"/>
                    </a:lnTo>
                    <a:lnTo>
                      <a:pt x="602" y="134"/>
                    </a:lnTo>
                    <a:lnTo>
                      <a:pt x="594" y="120"/>
                    </a:lnTo>
                    <a:lnTo>
                      <a:pt x="584" y="106"/>
                    </a:lnTo>
                    <a:lnTo>
                      <a:pt x="571" y="91"/>
                    </a:lnTo>
                    <a:lnTo>
                      <a:pt x="555" y="78"/>
                    </a:lnTo>
                    <a:lnTo>
                      <a:pt x="536" y="67"/>
                    </a:lnTo>
                    <a:lnTo>
                      <a:pt x="515" y="56"/>
                    </a:lnTo>
                    <a:lnTo>
                      <a:pt x="491" y="46"/>
                    </a:lnTo>
                    <a:lnTo>
                      <a:pt x="464" y="40"/>
                    </a:lnTo>
                    <a:lnTo>
                      <a:pt x="432" y="34"/>
                    </a:lnTo>
                    <a:lnTo>
                      <a:pt x="398" y="29"/>
                    </a:lnTo>
                    <a:lnTo>
                      <a:pt x="386" y="29"/>
                    </a:lnTo>
                    <a:lnTo>
                      <a:pt x="362" y="26"/>
                    </a:lnTo>
                    <a:lnTo>
                      <a:pt x="326" y="22"/>
                    </a:lnTo>
                    <a:lnTo>
                      <a:pt x="285" y="19"/>
                    </a:lnTo>
                    <a:lnTo>
                      <a:pt x="240" y="14"/>
                    </a:lnTo>
                    <a:lnTo>
                      <a:pt x="197" y="10"/>
                    </a:lnTo>
                    <a:lnTo>
                      <a:pt x="157" y="6"/>
                    </a:lnTo>
                    <a:lnTo>
                      <a:pt x="125" y="3"/>
                    </a:lnTo>
                    <a:lnTo>
                      <a:pt x="102" y="0"/>
                    </a:lnTo>
                    <a:lnTo>
                      <a:pt x="94" y="0"/>
                    </a:lnTo>
                    <a:lnTo>
                      <a:pt x="0" y="50"/>
                    </a:lnTo>
                    <a:close/>
                  </a:path>
                </a:pathLst>
              </a:custGeom>
              <a:solidFill>
                <a:srgbClr val="D8D8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54" name="Freeform 226"/>
              <p:cNvSpPr>
                <a:spLocks/>
              </p:cNvSpPr>
              <p:nvPr/>
            </p:nvSpPr>
            <p:spPr bwMode="auto">
              <a:xfrm>
                <a:off x="4117" y="2652"/>
                <a:ext cx="308" cy="218"/>
              </a:xfrm>
              <a:custGeom>
                <a:avLst/>
                <a:gdLst>
                  <a:gd name="T0" fmla="*/ 0 w 616"/>
                  <a:gd name="T1" fmla="*/ 1 h 435"/>
                  <a:gd name="T2" fmla="*/ 0 w 616"/>
                  <a:gd name="T3" fmla="*/ 1 h 435"/>
                  <a:gd name="T4" fmla="*/ 1 w 616"/>
                  <a:gd name="T5" fmla="*/ 1 h 435"/>
                  <a:gd name="T6" fmla="*/ 1 w 616"/>
                  <a:gd name="T7" fmla="*/ 1 h 435"/>
                  <a:gd name="T8" fmla="*/ 1 w 616"/>
                  <a:gd name="T9" fmla="*/ 1 h 435"/>
                  <a:gd name="T10" fmla="*/ 1 w 616"/>
                  <a:gd name="T11" fmla="*/ 1 h 435"/>
                  <a:gd name="T12" fmla="*/ 1 w 616"/>
                  <a:gd name="T13" fmla="*/ 1 h 435"/>
                  <a:gd name="T14" fmla="*/ 1 w 616"/>
                  <a:gd name="T15" fmla="*/ 1 h 435"/>
                  <a:gd name="T16" fmla="*/ 1 w 616"/>
                  <a:gd name="T17" fmla="*/ 1 h 435"/>
                  <a:gd name="T18" fmla="*/ 1 w 616"/>
                  <a:gd name="T19" fmla="*/ 1 h 435"/>
                  <a:gd name="T20" fmla="*/ 1 w 616"/>
                  <a:gd name="T21" fmla="*/ 1 h 435"/>
                  <a:gd name="T22" fmla="*/ 1 w 616"/>
                  <a:gd name="T23" fmla="*/ 1 h 435"/>
                  <a:gd name="T24" fmla="*/ 1 w 616"/>
                  <a:gd name="T25" fmla="*/ 1 h 435"/>
                  <a:gd name="T26" fmla="*/ 1 w 616"/>
                  <a:gd name="T27" fmla="*/ 1 h 435"/>
                  <a:gd name="T28" fmla="*/ 1 w 616"/>
                  <a:gd name="T29" fmla="*/ 1 h 435"/>
                  <a:gd name="T30" fmla="*/ 1 w 616"/>
                  <a:gd name="T31" fmla="*/ 1 h 435"/>
                  <a:gd name="T32" fmla="*/ 1 w 616"/>
                  <a:gd name="T33" fmla="*/ 1 h 435"/>
                  <a:gd name="T34" fmla="*/ 1 w 616"/>
                  <a:gd name="T35" fmla="*/ 1 h 435"/>
                  <a:gd name="T36" fmla="*/ 1 w 616"/>
                  <a:gd name="T37" fmla="*/ 1 h 435"/>
                  <a:gd name="T38" fmla="*/ 1 w 616"/>
                  <a:gd name="T39" fmla="*/ 1 h 435"/>
                  <a:gd name="T40" fmla="*/ 1 w 616"/>
                  <a:gd name="T41" fmla="*/ 1 h 435"/>
                  <a:gd name="T42" fmla="*/ 1 w 616"/>
                  <a:gd name="T43" fmla="*/ 1 h 435"/>
                  <a:gd name="T44" fmla="*/ 1 w 616"/>
                  <a:gd name="T45" fmla="*/ 1 h 435"/>
                  <a:gd name="T46" fmla="*/ 1 w 616"/>
                  <a:gd name="T47" fmla="*/ 1 h 435"/>
                  <a:gd name="T48" fmla="*/ 1 w 616"/>
                  <a:gd name="T49" fmla="*/ 1 h 435"/>
                  <a:gd name="T50" fmla="*/ 1 w 616"/>
                  <a:gd name="T51" fmla="*/ 1 h 435"/>
                  <a:gd name="T52" fmla="*/ 1 w 616"/>
                  <a:gd name="T53" fmla="*/ 1 h 435"/>
                  <a:gd name="T54" fmla="*/ 1 w 616"/>
                  <a:gd name="T55" fmla="*/ 1 h 435"/>
                  <a:gd name="T56" fmla="*/ 1 w 616"/>
                  <a:gd name="T57" fmla="*/ 1 h 435"/>
                  <a:gd name="T58" fmla="*/ 1 w 616"/>
                  <a:gd name="T59" fmla="*/ 1 h 435"/>
                  <a:gd name="T60" fmla="*/ 1 w 616"/>
                  <a:gd name="T61" fmla="*/ 1 h 435"/>
                  <a:gd name="T62" fmla="*/ 1 w 616"/>
                  <a:gd name="T63" fmla="*/ 1 h 435"/>
                  <a:gd name="T64" fmla="*/ 1 w 616"/>
                  <a:gd name="T65" fmla="*/ 1 h 435"/>
                  <a:gd name="T66" fmla="*/ 1 w 616"/>
                  <a:gd name="T67" fmla="*/ 1 h 435"/>
                  <a:gd name="T68" fmla="*/ 1 w 616"/>
                  <a:gd name="T69" fmla="*/ 1 h 435"/>
                  <a:gd name="T70" fmla="*/ 1 w 616"/>
                  <a:gd name="T71" fmla="*/ 1 h 435"/>
                  <a:gd name="T72" fmla="*/ 1 w 616"/>
                  <a:gd name="T73" fmla="*/ 1 h 435"/>
                  <a:gd name="T74" fmla="*/ 1 w 616"/>
                  <a:gd name="T75" fmla="*/ 1 h 435"/>
                  <a:gd name="T76" fmla="*/ 1 w 616"/>
                  <a:gd name="T77" fmla="*/ 1 h 435"/>
                  <a:gd name="T78" fmla="*/ 1 w 616"/>
                  <a:gd name="T79" fmla="*/ 1 h 435"/>
                  <a:gd name="T80" fmla="*/ 1 w 616"/>
                  <a:gd name="T81" fmla="*/ 1 h 435"/>
                  <a:gd name="T82" fmla="*/ 1 w 616"/>
                  <a:gd name="T83" fmla="*/ 1 h 435"/>
                  <a:gd name="T84" fmla="*/ 1 w 616"/>
                  <a:gd name="T85" fmla="*/ 1 h 435"/>
                  <a:gd name="T86" fmla="*/ 1 w 616"/>
                  <a:gd name="T87" fmla="*/ 1 h 435"/>
                  <a:gd name="T88" fmla="*/ 1 w 616"/>
                  <a:gd name="T89" fmla="*/ 1 h 435"/>
                  <a:gd name="T90" fmla="*/ 1 w 616"/>
                  <a:gd name="T91" fmla="*/ 1 h 435"/>
                  <a:gd name="T92" fmla="*/ 1 w 616"/>
                  <a:gd name="T93" fmla="*/ 1 h 435"/>
                  <a:gd name="T94" fmla="*/ 1 w 616"/>
                  <a:gd name="T95" fmla="*/ 1 h 435"/>
                  <a:gd name="T96" fmla="*/ 1 w 616"/>
                  <a:gd name="T97" fmla="*/ 1 h 435"/>
                  <a:gd name="T98" fmla="*/ 1 w 616"/>
                  <a:gd name="T99" fmla="*/ 1 h 435"/>
                  <a:gd name="T100" fmla="*/ 1 w 616"/>
                  <a:gd name="T101" fmla="*/ 1 h 435"/>
                  <a:gd name="T102" fmla="*/ 1 w 616"/>
                  <a:gd name="T103" fmla="*/ 1 h 435"/>
                  <a:gd name="T104" fmla="*/ 1 w 616"/>
                  <a:gd name="T105" fmla="*/ 1 h 435"/>
                  <a:gd name="T106" fmla="*/ 1 w 616"/>
                  <a:gd name="T107" fmla="*/ 1 h 435"/>
                  <a:gd name="T108" fmla="*/ 1 w 616"/>
                  <a:gd name="T109" fmla="*/ 1 h 435"/>
                  <a:gd name="T110" fmla="*/ 1 w 616"/>
                  <a:gd name="T111" fmla="*/ 1 h 435"/>
                  <a:gd name="T112" fmla="*/ 1 w 616"/>
                  <a:gd name="T113" fmla="*/ 1 h 435"/>
                  <a:gd name="T114" fmla="*/ 1 w 616"/>
                  <a:gd name="T115" fmla="*/ 0 h 435"/>
                  <a:gd name="T116" fmla="*/ 1 w 616"/>
                  <a:gd name="T117" fmla="*/ 0 h 435"/>
                  <a:gd name="T118" fmla="*/ 0 w 616"/>
                  <a:gd name="T119" fmla="*/ 1 h 435"/>
                  <a:gd name="T120" fmla="*/ 0 w 616"/>
                  <a:gd name="T121" fmla="*/ 1 h 4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6"/>
                  <a:gd name="T184" fmla="*/ 0 h 435"/>
                  <a:gd name="T185" fmla="*/ 616 w 616"/>
                  <a:gd name="T186" fmla="*/ 435 h 4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6" h="435">
                    <a:moveTo>
                      <a:pt x="0" y="50"/>
                    </a:moveTo>
                    <a:lnTo>
                      <a:pt x="0" y="229"/>
                    </a:lnTo>
                    <a:lnTo>
                      <a:pt x="153" y="254"/>
                    </a:lnTo>
                    <a:lnTo>
                      <a:pt x="153" y="258"/>
                    </a:lnTo>
                    <a:lnTo>
                      <a:pt x="155" y="269"/>
                    </a:lnTo>
                    <a:lnTo>
                      <a:pt x="158" y="285"/>
                    </a:lnTo>
                    <a:lnTo>
                      <a:pt x="163" y="304"/>
                    </a:lnTo>
                    <a:lnTo>
                      <a:pt x="173" y="328"/>
                    </a:lnTo>
                    <a:lnTo>
                      <a:pt x="185" y="350"/>
                    </a:lnTo>
                    <a:lnTo>
                      <a:pt x="201" y="374"/>
                    </a:lnTo>
                    <a:lnTo>
                      <a:pt x="224" y="397"/>
                    </a:lnTo>
                    <a:lnTo>
                      <a:pt x="253" y="414"/>
                    </a:lnTo>
                    <a:lnTo>
                      <a:pt x="288" y="427"/>
                    </a:lnTo>
                    <a:lnTo>
                      <a:pt x="317" y="434"/>
                    </a:lnTo>
                    <a:lnTo>
                      <a:pt x="344" y="435"/>
                    </a:lnTo>
                    <a:lnTo>
                      <a:pt x="368" y="434"/>
                    </a:lnTo>
                    <a:lnTo>
                      <a:pt x="390" y="430"/>
                    </a:lnTo>
                    <a:lnTo>
                      <a:pt x="410" y="426"/>
                    </a:lnTo>
                    <a:lnTo>
                      <a:pt x="426" y="419"/>
                    </a:lnTo>
                    <a:lnTo>
                      <a:pt x="440" y="413"/>
                    </a:lnTo>
                    <a:lnTo>
                      <a:pt x="450" y="408"/>
                    </a:lnTo>
                    <a:lnTo>
                      <a:pt x="456" y="405"/>
                    </a:lnTo>
                    <a:lnTo>
                      <a:pt x="458" y="403"/>
                    </a:lnTo>
                    <a:lnTo>
                      <a:pt x="568" y="318"/>
                    </a:lnTo>
                    <a:lnTo>
                      <a:pt x="570" y="315"/>
                    </a:lnTo>
                    <a:lnTo>
                      <a:pt x="576" y="309"/>
                    </a:lnTo>
                    <a:lnTo>
                      <a:pt x="584" y="296"/>
                    </a:lnTo>
                    <a:lnTo>
                      <a:pt x="592" y="282"/>
                    </a:lnTo>
                    <a:lnTo>
                      <a:pt x="602" y="262"/>
                    </a:lnTo>
                    <a:lnTo>
                      <a:pt x="610" y="240"/>
                    </a:lnTo>
                    <a:lnTo>
                      <a:pt x="614" y="216"/>
                    </a:lnTo>
                    <a:lnTo>
                      <a:pt x="616" y="190"/>
                    </a:lnTo>
                    <a:lnTo>
                      <a:pt x="611" y="163"/>
                    </a:lnTo>
                    <a:lnTo>
                      <a:pt x="602" y="134"/>
                    </a:lnTo>
                    <a:lnTo>
                      <a:pt x="594" y="120"/>
                    </a:lnTo>
                    <a:lnTo>
                      <a:pt x="584" y="106"/>
                    </a:lnTo>
                    <a:lnTo>
                      <a:pt x="571" y="91"/>
                    </a:lnTo>
                    <a:lnTo>
                      <a:pt x="555" y="78"/>
                    </a:lnTo>
                    <a:lnTo>
                      <a:pt x="536" y="67"/>
                    </a:lnTo>
                    <a:lnTo>
                      <a:pt x="515" y="56"/>
                    </a:lnTo>
                    <a:lnTo>
                      <a:pt x="491" y="46"/>
                    </a:lnTo>
                    <a:lnTo>
                      <a:pt x="464" y="40"/>
                    </a:lnTo>
                    <a:lnTo>
                      <a:pt x="432" y="34"/>
                    </a:lnTo>
                    <a:lnTo>
                      <a:pt x="398" y="29"/>
                    </a:lnTo>
                    <a:lnTo>
                      <a:pt x="386" y="29"/>
                    </a:lnTo>
                    <a:lnTo>
                      <a:pt x="362" y="26"/>
                    </a:lnTo>
                    <a:lnTo>
                      <a:pt x="326" y="22"/>
                    </a:lnTo>
                    <a:lnTo>
                      <a:pt x="285" y="19"/>
                    </a:lnTo>
                    <a:lnTo>
                      <a:pt x="240" y="14"/>
                    </a:lnTo>
                    <a:lnTo>
                      <a:pt x="197" y="10"/>
                    </a:lnTo>
                    <a:lnTo>
                      <a:pt x="157" y="6"/>
                    </a:lnTo>
                    <a:lnTo>
                      <a:pt x="125" y="3"/>
                    </a:lnTo>
                    <a:lnTo>
                      <a:pt x="102" y="0"/>
                    </a:lnTo>
                    <a:lnTo>
                      <a:pt x="94" y="0"/>
                    </a:lnTo>
                    <a:lnTo>
                      <a:pt x="0" y="50"/>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55" name="Line 227"/>
              <p:cNvSpPr>
                <a:spLocks noChangeShapeType="1"/>
              </p:cNvSpPr>
              <p:nvPr/>
            </p:nvSpPr>
            <p:spPr bwMode="auto">
              <a:xfrm>
                <a:off x="4129" y="2684"/>
                <a:ext cx="105" cy="15"/>
              </a:xfrm>
              <a:prstGeom prst="line">
                <a:avLst/>
              </a:prstGeom>
              <a:noFill/>
              <a:ln w="7938">
                <a:solidFill>
                  <a:srgbClr val="FFFFFF"/>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125056" name="Freeform 228"/>
              <p:cNvSpPr>
                <a:spLocks/>
              </p:cNvSpPr>
              <p:nvPr/>
            </p:nvSpPr>
            <p:spPr bwMode="auto">
              <a:xfrm>
                <a:off x="4268" y="2705"/>
                <a:ext cx="88" cy="126"/>
              </a:xfrm>
              <a:custGeom>
                <a:avLst/>
                <a:gdLst>
                  <a:gd name="T0" fmla="*/ 0 w 176"/>
                  <a:gd name="T1" fmla="*/ 0 h 252"/>
                  <a:gd name="T2" fmla="*/ 1 w 176"/>
                  <a:gd name="T3" fmla="*/ 0 h 252"/>
                  <a:gd name="T4" fmla="*/ 1 w 176"/>
                  <a:gd name="T5" fmla="*/ 0 h 252"/>
                  <a:gd name="T6" fmla="*/ 1 w 176"/>
                  <a:gd name="T7" fmla="*/ 0 h 252"/>
                  <a:gd name="T8" fmla="*/ 1 w 176"/>
                  <a:gd name="T9" fmla="*/ 1 h 252"/>
                  <a:gd name="T10" fmla="*/ 1 w 176"/>
                  <a:gd name="T11" fmla="*/ 1 h 252"/>
                  <a:gd name="T12" fmla="*/ 1 w 176"/>
                  <a:gd name="T13" fmla="*/ 1 h 252"/>
                  <a:gd name="T14" fmla="*/ 1 w 176"/>
                  <a:gd name="T15" fmla="*/ 1 h 252"/>
                  <a:gd name="T16" fmla="*/ 1 w 176"/>
                  <a:gd name="T17" fmla="*/ 1 h 252"/>
                  <a:gd name="T18" fmla="*/ 1 w 176"/>
                  <a:gd name="T19" fmla="*/ 1 h 252"/>
                  <a:gd name="T20" fmla="*/ 1 w 176"/>
                  <a:gd name="T21" fmla="*/ 1 h 252"/>
                  <a:gd name="T22" fmla="*/ 1 w 176"/>
                  <a:gd name="T23" fmla="*/ 1 h 252"/>
                  <a:gd name="T24" fmla="*/ 1 w 176"/>
                  <a:gd name="T25" fmla="*/ 1 h 252"/>
                  <a:gd name="T26" fmla="*/ 1 w 176"/>
                  <a:gd name="T27" fmla="*/ 1 h 252"/>
                  <a:gd name="T28" fmla="*/ 1 w 176"/>
                  <a:gd name="T29" fmla="*/ 1 h 252"/>
                  <a:gd name="T30" fmla="*/ 1 w 176"/>
                  <a:gd name="T31" fmla="*/ 1 h 252"/>
                  <a:gd name="T32" fmla="*/ 1 w 176"/>
                  <a:gd name="T33" fmla="*/ 1 h 252"/>
                  <a:gd name="T34" fmla="*/ 1 w 176"/>
                  <a:gd name="T35" fmla="*/ 1 h 252"/>
                  <a:gd name="T36" fmla="*/ 1 w 176"/>
                  <a:gd name="T37" fmla="*/ 1 h 252"/>
                  <a:gd name="T38" fmla="*/ 1 w 176"/>
                  <a:gd name="T39" fmla="*/ 1 h 252"/>
                  <a:gd name="T40" fmla="*/ 1 w 176"/>
                  <a:gd name="T41" fmla="*/ 1 h 252"/>
                  <a:gd name="T42" fmla="*/ 1 w 176"/>
                  <a:gd name="T43" fmla="*/ 1 h 2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6"/>
                  <a:gd name="T67" fmla="*/ 0 h 252"/>
                  <a:gd name="T68" fmla="*/ 176 w 176"/>
                  <a:gd name="T69" fmla="*/ 252 h 2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6" h="252">
                    <a:moveTo>
                      <a:pt x="0" y="0"/>
                    </a:moveTo>
                    <a:lnTo>
                      <a:pt x="1" y="0"/>
                    </a:lnTo>
                    <a:lnTo>
                      <a:pt x="9" y="0"/>
                    </a:lnTo>
                    <a:lnTo>
                      <a:pt x="21" y="0"/>
                    </a:lnTo>
                    <a:lnTo>
                      <a:pt x="37" y="1"/>
                    </a:lnTo>
                    <a:lnTo>
                      <a:pt x="54" y="6"/>
                    </a:lnTo>
                    <a:lnTo>
                      <a:pt x="73" y="12"/>
                    </a:lnTo>
                    <a:lnTo>
                      <a:pt x="93" y="20"/>
                    </a:lnTo>
                    <a:lnTo>
                      <a:pt x="113" y="35"/>
                    </a:lnTo>
                    <a:lnTo>
                      <a:pt x="133" y="51"/>
                    </a:lnTo>
                    <a:lnTo>
                      <a:pt x="150" y="73"/>
                    </a:lnTo>
                    <a:lnTo>
                      <a:pt x="165" y="100"/>
                    </a:lnTo>
                    <a:lnTo>
                      <a:pt x="173" y="128"/>
                    </a:lnTo>
                    <a:lnTo>
                      <a:pt x="176" y="152"/>
                    </a:lnTo>
                    <a:lnTo>
                      <a:pt x="174" y="176"/>
                    </a:lnTo>
                    <a:lnTo>
                      <a:pt x="171" y="196"/>
                    </a:lnTo>
                    <a:lnTo>
                      <a:pt x="165" y="216"/>
                    </a:lnTo>
                    <a:lnTo>
                      <a:pt x="158" y="230"/>
                    </a:lnTo>
                    <a:lnTo>
                      <a:pt x="153" y="243"/>
                    </a:lnTo>
                    <a:lnTo>
                      <a:pt x="149" y="249"/>
                    </a:lnTo>
                    <a:lnTo>
                      <a:pt x="147" y="252"/>
                    </a:lnTo>
                  </a:path>
                </a:pathLst>
              </a:custGeom>
              <a:noFill/>
              <a:ln w="7938">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57" name="Freeform 229"/>
              <p:cNvSpPr>
                <a:spLocks/>
              </p:cNvSpPr>
              <p:nvPr/>
            </p:nvSpPr>
            <p:spPr bwMode="auto">
              <a:xfrm>
                <a:off x="4229" y="2733"/>
                <a:ext cx="98" cy="109"/>
              </a:xfrm>
              <a:custGeom>
                <a:avLst/>
                <a:gdLst>
                  <a:gd name="T0" fmla="*/ 0 w 197"/>
                  <a:gd name="T1" fmla="*/ 0 h 219"/>
                  <a:gd name="T2" fmla="*/ 0 w 197"/>
                  <a:gd name="T3" fmla="*/ 0 h 219"/>
                  <a:gd name="T4" fmla="*/ 0 w 197"/>
                  <a:gd name="T5" fmla="*/ 0 h 219"/>
                  <a:gd name="T6" fmla="*/ 0 w 197"/>
                  <a:gd name="T7" fmla="*/ 0 h 219"/>
                  <a:gd name="T8" fmla="*/ 0 w 197"/>
                  <a:gd name="T9" fmla="*/ 0 h 219"/>
                  <a:gd name="T10" fmla="*/ 0 w 197"/>
                  <a:gd name="T11" fmla="*/ 0 h 219"/>
                  <a:gd name="T12" fmla="*/ 0 w 197"/>
                  <a:gd name="T13" fmla="*/ 0 h 219"/>
                  <a:gd name="T14" fmla="*/ 0 w 197"/>
                  <a:gd name="T15" fmla="*/ 0 h 219"/>
                  <a:gd name="T16" fmla="*/ 0 w 197"/>
                  <a:gd name="T17" fmla="*/ 0 h 219"/>
                  <a:gd name="T18" fmla="*/ 0 w 197"/>
                  <a:gd name="T19" fmla="*/ 0 h 219"/>
                  <a:gd name="T20" fmla="*/ 0 w 197"/>
                  <a:gd name="T21" fmla="*/ 0 h 219"/>
                  <a:gd name="T22" fmla="*/ 0 w 197"/>
                  <a:gd name="T23" fmla="*/ 0 h 219"/>
                  <a:gd name="T24" fmla="*/ 0 w 197"/>
                  <a:gd name="T25" fmla="*/ 0 h 219"/>
                  <a:gd name="T26" fmla="*/ 0 w 197"/>
                  <a:gd name="T27" fmla="*/ 0 h 219"/>
                  <a:gd name="T28" fmla="*/ 0 w 197"/>
                  <a:gd name="T29" fmla="*/ 0 h 219"/>
                  <a:gd name="T30" fmla="*/ 0 w 197"/>
                  <a:gd name="T31" fmla="*/ 0 h 219"/>
                  <a:gd name="T32" fmla="*/ 0 w 197"/>
                  <a:gd name="T33" fmla="*/ 0 h 219"/>
                  <a:gd name="T34" fmla="*/ 0 w 197"/>
                  <a:gd name="T35" fmla="*/ 0 h 219"/>
                  <a:gd name="T36" fmla="*/ 0 w 197"/>
                  <a:gd name="T37" fmla="*/ 0 h 219"/>
                  <a:gd name="T38" fmla="*/ 0 w 197"/>
                  <a:gd name="T39" fmla="*/ 0 h 219"/>
                  <a:gd name="T40" fmla="*/ 0 w 197"/>
                  <a:gd name="T41" fmla="*/ 0 h 219"/>
                  <a:gd name="T42" fmla="*/ 0 w 197"/>
                  <a:gd name="T43" fmla="*/ 0 h 219"/>
                  <a:gd name="T44" fmla="*/ 0 w 197"/>
                  <a:gd name="T45" fmla="*/ 0 h 219"/>
                  <a:gd name="T46" fmla="*/ 0 w 197"/>
                  <a:gd name="T47" fmla="*/ 0 h 219"/>
                  <a:gd name="T48" fmla="*/ 0 w 197"/>
                  <a:gd name="T49" fmla="*/ 0 h 219"/>
                  <a:gd name="T50" fmla="*/ 0 w 197"/>
                  <a:gd name="T51" fmla="*/ 0 h 219"/>
                  <a:gd name="T52" fmla="*/ 0 w 197"/>
                  <a:gd name="T53" fmla="*/ 0 h 219"/>
                  <a:gd name="T54" fmla="*/ 0 w 197"/>
                  <a:gd name="T55" fmla="*/ 0 h 219"/>
                  <a:gd name="T56" fmla="*/ 0 w 197"/>
                  <a:gd name="T57" fmla="*/ 0 h 219"/>
                  <a:gd name="T58" fmla="*/ 0 w 197"/>
                  <a:gd name="T59" fmla="*/ 0 h 219"/>
                  <a:gd name="T60" fmla="*/ 0 w 197"/>
                  <a:gd name="T61" fmla="*/ 0 h 219"/>
                  <a:gd name="T62" fmla="*/ 0 w 197"/>
                  <a:gd name="T63" fmla="*/ 0 h 219"/>
                  <a:gd name="T64" fmla="*/ 0 w 197"/>
                  <a:gd name="T65" fmla="*/ 0 h 219"/>
                  <a:gd name="T66" fmla="*/ 0 w 197"/>
                  <a:gd name="T67" fmla="*/ 0 h 219"/>
                  <a:gd name="T68" fmla="*/ 0 w 197"/>
                  <a:gd name="T69" fmla="*/ 0 h 219"/>
                  <a:gd name="T70" fmla="*/ 0 w 197"/>
                  <a:gd name="T71" fmla="*/ 0 h 219"/>
                  <a:gd name="T72" fmla="*/ 0 w 197"/>
                  <a:gd name="T73" fmla="*/ 0 h 219"/>
                  <a:gd name="T74" fmla="*/ 0 w 197"/>
                  <a:gd name="T75" fmla="*/ 0 h 219"/>
                  <a:gd name="T76" fmla="*/ 0 w 197"/>
                  <a:gd name="T77" fmla="*/ 0 h 219"/>
                  <a:gd name="T78" fmla="*/ 0 w 197"/>
                  <a:gd name="T79" fmla="*/ 0 h 219"/>
                  <a:gd name="T80" fmla="*/ 0 w 197"/>
                  <a:gd name="T81" fmla="*/ 0 h 219"/>
                  <a:gd name="T82" fmla="*/ 0 w 197"/>
                  <a:gd name="T83" fmla="*/ 0 h 219"/>
                  <a:gd name="T84" fmla="*/ 0 w 197"/>
                  <a:gd name="T85" fmla="*/ 0 h 219"/>
                  <a:gd name="T86" fmla="*/ 0 w 197"/>
                  <a:gd name="T87" fmla="*/ 0 h 219"/>
                  <a:gd name="T88" fmla="*/ 0 w 197"/>
                  <a:gd name="T89" fmla="*/ 0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7"/>
                  <a:gd name="T136" fmla="*/ 0 h 219"/>
                  <a:gd name="T137" fmla="*/ 197 w 197"/>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7" h="219">
                    <a:moveTo>
                      <a:pt x="100" y="219"/>
                    </a:moveTo>
                    <a:lnTo>
                      <a:pt x="116" y="217"/>
                    </a:lnTo>
                    <a:lnTo>
                      <a:pt x="130" y="212"/>
                    </a:lnTo>
                    <a:lnTo>
                      <a:pt x="144" y="206"/>
                    </a:lnTo>
                    <a:lnTo>
                      <a:pt x="157" y="198"/>
                    </a:lnTo>
                    <a:lnTo>
                      <a:pt x="168" y="187"/>
                    </a:lnTo>
                    <a:lnTo>
                      <a:pt x="178" y="174"/>
                    </a:lnTo>
                    <a:lnTo>
                      <a:pt x="186" y="160"/>
                    </a:lnTo>
                    <a:lnTo>
                      <a:pt x="192" y="144"/>
                    </a:lnTo>
                    <a:lnTo>
                      <a:pt x="196" y="128"/>
                    </a:lnTo>
                    <a:lnTo>
                      <a:pt x="197" y="108"/>
                    </a:lnTo>
                    <a:lnTo>
                      <a:pt x="196" y="91"/>
                    </a:lnTo>
                    <a:lnTo>
                      <a:pt x="192" y="75"/>
                    </a:lnTo>
                    <a:lnTo>
                      <a:pt x="186" y="59"/>
                    </a:lnTo>
                    <a:lnTo>
                      <a:pt x="178" y="44"/>
                    </a:lnTo>
                    <a:lnTo>
                      <a:pt x="168" y="32"/>
                    </a:lnTo>
                    <a:lnTo>
                      <a:pt x="157" y="20"/>
                    </a:lnTo>
                    <a:lnTo>
                      <a:pt x="144" y="12"/>
                    </a:lnTo>
                    <a:lnTo>
                      <a:pt x="130" y="6"/>
                    </a:lnTo>
                    <a:lnTo>
                      <a:pt x="116" y="1"/>
                    </a:lnTo>
                    <a:lnTo>
                      <a:pt x="100" y="0"/>
                    </a:lnTo>
                    <a:lnTo>
                      <a:pt x="84" y="1"/>
                    </a:lnTo>
                    <a:lnTo>
                      <a:pt x="68" y="6"/>
                    </a:lnTo>
                    <a:lnTo>
                      <a:pt x="53" y="12"/>
                    </a:lnTo>
                    <a:lnTo>
                      <a:pt x="40" y="20"/>
                    </a:lnTo>
                    <a:lnTo>
                      <a:pt x="29" y="32"/>
                    </a:lnTo>
                    <a:lnTo>
                      <a:pt x="19" y="44"/>
                    </a:lnTo>
                    <a:lnTo>
                      <a:pt x="11" y="59"/>
                    </a:lnTo>
                    <a:lnTo>
                      <a:pt x="5" y="75"/>
                    </a:lnTo>
                    <a:lnTo>
                      <a:pt x="2" y="91"/>
                    </a:lnTo>
                    <a:lnTo>
                      <a:pt x="0" y="108"/>
                    </a:lnTo>
                    <a:lnTo>
                      <a:pt x="2" y="128"/>
                    </a:lnTo>
                    <a:lnTo>
                      <a:pt x="5" y="144"/>
                    </a:lnTo>
                    <a:lnTo>
                      <a:pt x="11" y="160"/>
                    </a:lnTo>
                    <a:lnTo>
                      <a:pt x="19" y="174"/>
                    </a:lnTo>
                    <a:lnTo>
                      <a:pt x="29" y="187"/>
                    </a:lnTo>
                    <a:lnTo>
                      <a:pt x="40" y="198"/>
                    </a:lnTo>
                    <a:lnTo>
                      <a:pt x="53" y="206"/>
                    </a:lnTo>
                    <a:lnTo>
                      <a:pt x="68" y="212"/>
                    </a:lnTo>
                    <a:lnTo>
                      <a:pt x="84" y="217"/>
                    </a:lnTo>
                    <a:lnTo>
                      <a:pt x="100" y="219"/>
                    </a:lnTo>
                    <a:close/>
                  </a:path>
                </a:pathLst>
              </a:custGeom>
              <a:solidFill>
                <a:srgbClr val="B2B2B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5058" name="Freeform 230"/>
              <p:cNvSpPr>
                <a:spLocks/>
              </p:cNvSpPr>
              <p:nvPr/>
            </p:nvSpPr>
            <p:spPr bwMode="auto">
              <a:xfrm>
                <a:off x="4229" y="2733"/>
                <a:ext cx="98" cy="109"/>
              </a:xfrm>
              <a:custGeom>
                <a:avLst/>
                <a:gdLst>
                  <a:gd name="T0" fmla="*/ 0 w 197"/>
                  <a:gd name="T1" fmla="*/ 0 h 219"/>
                  <a:gd name="T2" fmla="*/ 0 w 197"/>
                  <a:gd name="T3" fmla="*/ 0 h 219"/>
                  <a:gd name="T4" fmla="*/ 0 w 197"/>
                  <a:gd name="T5" fmla="*/ 0 h 219"/>
                  <a:gd name="T6" fmla="*/ 0 w 197"/>
                  <a:gd name="T7" fmla="*/ 0 h 219"/>
                  <a:gd name="T8" fmla="*/ 0 w 197"/>
                  <a:gd name="T9" fmla="*/ 0 h 219"/>
                  <a:gd name="T10" fmla="*/ 0 w 197"/>
                  <a:gd name="T11" fmla="*/ 0 h 219"/>
                  <a:gd name="T12" fmla="*/ 0 w 197"/>
                  <a:gd name="T13" fmla="*/ 0 h 219"/>
                  <a:gd name="T14" fmla="*/ 0 w 197"/>
                  <a:gd name="T15" fmla="*/ 0 h 219"/>
                  <a:gd name="T16" fmla="*/ 0 w 197"/>
                  <a:gd name="T17" fmla="*/ 0 h 219"/>
                  <a:gd name="T18" fmla="*/ 0 w 197"/>
                  <a:gd name="T19" fmla="*/ 0 h 219"/>
                  <a:gd name="T20" fmla="*/ 0 w 197"/>
                  <a:gd name="T21" fmla="*/ 0 h 219"/>
                  <a:gd name="T22" fmla="*/ 0 w 197"/>
                  <a:gd name="T23" fmla="*/ 0 h 219"/>
                  <a:gd name="T24" fmla="*/ 0 w 197"/>
                  <a:gd name="T25" fmla="*/ 0 h 219"/>
                  <a:gd name="T26" fmla="*/ 0 w 197"/>
                  <a:gd name="T27" fmla="*/ 0 h 219"/>
                  <a:gd name="T28" fmla="*/ 0 w 197"/>
                  <a:gd name="T29" fmla="*/ 0 h 219"/>
                  <a:gd name="T30" fmla="*/ 0 w 197"/>
                  <a:gd name="T31" fmla="*/ 0 h 219"/>
                  <a:gd name="T32" fmla="*/ 0 w 197"/>
                  <a:gd name="T33" fmla="*/ 0 h 219"/>
                  <a:gd name="T34" fmla="*/ 0 w 197"/>
                  <a:gd name="T35" fmla="*/ 0 h 219"/>
                  <a:gd name="T36" fmla="*/ 0 w 197"/>
                  <a:gd name="T37" fmla="*/ 0 h 219"/>
                  <a:gd name="T38" fmla="*/ 0 w 197"/>
                  <a:gd name="T39" fmla="*/ 0 h 219"/>
                  <a:gd name="T40" fmla="*/ 0 w 197"/>
                  <a:gd name="T41" fmla="*/ 0 h 219"/>
                  <a:gd name="T42" fmla="*/ 0 w 197"/>
                  <a:gd name="T43" fmla="*/ 0 h 219"/>
                  <a:gd name="T44" fmla="*/ 0 w 197"/>
                  <a:gd name="T45" fmla="*/ 0 h 219"/>
                  <a:gd name="T46" fmla="*/ 0 w 197"/>
                  <a:gd name="T47" fmla="*/ 0 h 219"/>
                  <a:gd name="T48" fmla="*/ 0 w 197"/>
                  <a:gd name="T49" fmla="*/ 0 h 219"/>
                  <a:gd name="T50" fmla="*/ 0 w 197"/>
                  <a:gd name="T51" fmla="*/ 0 h 219"/>
                  <a:gd name="T52" fmla="*/ 0 w 197"/>
                  <a:gd name="T53" fmla="*/ 0 h 219"/>
                  <a:gd name="T54" fmla="*/ 0 w 197"/>
                  <a:gd name="T55" fmla="*/ 0 h 219"/>
                  <a:gd name="T56" fmla="*/ 0 w 197"/>
                  <a:gd name="T57" fmla="*/ 0 h 219"/>
                  <a:gd name="T58" fmla="*/ 0 w 197"/>
                  <a:gd name="T59" fmla="*/ 0 h 219"/>
                  <a:gd name="T60" fmla="*/ 0 w 197"/>
                  <a:gd name="T61" fmla="*/ 0 h 219"/>
                  <a:gd name="T62" fmla="*/ 0 w 197"/>
                  <a:gd name="T63" fmla="*/ 0 h 219"/>
                  <a:gd name="T64" fmla="*/ 0 w 197"/>
                  <a:gd name="T65" fmla="*/ 0 h 219"/>
                  <a:gd name="T66" fmla="*/ 0 w 197"/>
                  <a:gd name="T67" fmla="*/ 0 h 219"/>
                  <a:gd name="T68" fmla="*/ 0 w 197"/>
                  <a:gd name="T69" fmla="*/ 0 h 219"/>
                  <a:gd name="T70" fmla="*/ 0 w 197"/>
                  <a:gd name="T71" fmla="*/ 0 h 219"/>
                  <a:gd name="T72" fmla="*/ 0 w 197"/>
                  <a:gd name="T73" fmla="*/ 0 h 219"/>
                  <a:gd name="T74" fmla="*/ 0 w 197"/>
                  <a:gd name="T75" fmla="*/ 0 h 219"/>
                  <a:gd name="T76" fmla="*/ 0 w 197"/>
                  <a:gd name="T77" fmla="*/ 0 h 219"/>
                  <a:gd name="T78" fmla="*/ 0 w 197"/>
                  <a:gd name="T79" fmla="*/ 0 h 219"/>
                  <a:gd name="T80" fmla="*/ 0 w 197"/>
                  <a:gd name="T81" fmla="*/ 0 h 219"/>
                  <a:gd name="T82" fmla="*/ 0 w 197"/>
                  <a:gd name="T83" fmla="*/ 0 h 219"/>
                  <a:gd name="T84" fmla="*/ 0 w 197"/>
                  <a:gd name="T85" fmla="*/ 0 h 219"/>
                  <a:gd name="T86" fmla="*/ 0 w 197"/>
                  <a:gd name="T87" fmla="*/ 0 h 219"/>
                  <a:gd name="T88" fmla="*/ 0 w 197"/>
                  <a:gd name="T89" fmla="*/ 0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7"/>
                  <a:gd name="T136" fmla="*/ 0 h 219"/>
                  <a:gd name="T137" fmla="*/ 197 w 197"/>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7" h="219">
                    <a:moveTo>
                      <a:pt x="100" y="219"/>
                    </a:moveTo>
                    <a:lnTo>
                      <a:pt x="116" y="217"/>
                    </a:lnTo>
                    <a:lnTo>
                      <a:pt x="130" y="212"/>
                    </a:lnTo>
                    <a:lnTo>
                      <a:pt x="144" y="206"/>
                    </a:lnTo>
                    <a:lnTo>
                      <a:pt x="157" y="198"/>
                    </a:lnTo>
                    <a:lnTo>
                      <a:pt x="168" y="187"/>
                    </a:lnTo>
                    <a:lnTo>
                      <a:pt x="178" y="174"/>
                    </a:lnTo>
                    <a:lnTo>
                      <a:pt x="186" y="160"/>
                    </a:lnTo>
                    <a:lnTo>
                      <a:pt x="192" y="144"/>
                    </a:lnTo>
                    <a:lnTo>
                      <a:pt x="196" y="128"/>
                    </a:lnTo>
                    <a:lnTo>
                      <a:pt x="197" y="108"/>
                    </a:lnTo>
                    <a:lnTo>
                      <a:pt x="196" y="91"/>
                    </a:lnTo>
                    <a:lnTo>
                      <a:pt x="192" y="75"/>
                    </a:lnTo>
                    <a:lnTo>
                      <a:pt x="186" y="59"/>
                    </a:lnTo>
                    <a:lnTo>
                      <a:pt x="178" y="44"/>
                    </a:lnTo>
                    <a:lnTo>
                      <a:pt x="168" y="32"/>
                    </a:lnTo>
                    <a:lnTo>
                      <a:pt x="157" y="20"/>
                    </a:lnTo>
                    <a:lnTo>
                      <a:pt x="144" y="12"/>
                    </a:lnTo>
                    <a:lnTo>
                      <a:pt x="130" y="6"/>
                    </a:lnTo>
                    <a:lnTo>
                      <a:pt x="116" y="1"/>
                    </a:lnTo>
                    <a:lnTo>
                      <a:pt x="100" y="0"/>
                    </a:lnTo>
                    <a:lnTo>
                      <a:pt x="84" y="1"/>
                    </a:lnTo>
                    <a:lnTo>
                      <a:pt x="68" y="6"/>
                    </a:lnTo>
                    <a:lnTo>
                      <a:pt x="53" y="12"/>
                    </a:lnTo>
                    <a:lnTo>
                      <a:pt x="40" y="20"/>
                    </a:lnTo>
                    <a:lnTo>
                      <a:pt x="29" y="32"/>
                    </a:lnTo>
                    <a:lnTo>
                      <a:pt x="19" y="44"/>
                    </a:lnTo>
                    <a:lnTo>
                      <a:pt x="11" y="59"/>
                    </a:lnTo>
                    <a:lnTo>
                      <a:pt x="5" y="75"/>
                    </a:lnTo>
                    <a:lnTo>
                      <a:pt x="2" y="91"/>
                    </a:lnTo>
                    <a:lnTo>
                      <a:pt x="0" y="108"/>
                    </a:lnTo>
                    <a:lnTo>
                      <a:pt x="2" y="128"/>
                    </a:lnTo>
                    <a:lnTo>
                      <a:pt x="5" y="144"/>
                    </a:lnTo>
                    <a:lnTo>
                      <a:pt x="11" y="160"/>
                    </a:lnTo>
                    <a:lnTo>
                      <a:pt x="19" y="174"/>
                    </a:lnTo>
                    <a:lnTo>
                      <a:pt x="29" y="187"/>
                    </a:lnTo>
                    <a:lnTo>
                      <a:pt x="40" y="198"/>
                    </a:lnTo>
                    <a:lnTo>
                      <a:pt x="53" y="206"/>
                    </a:lnTo>
                    <a:lnTo>
                      <a:pt x="68" y="212"/>
                    </a:lnTo>
                    <a:lnTo>
                      <a:pt x="84" y="217"/>
                    </a:lnTo>
                    <a:lnTo>
                      <a:pt x="100" y="219"/>
                    </a:lnTo>
                  </a:path>
                </a:pathLst>
              </a:custGeom>
              <a:noFill/>
              <a:ln w="7938">
                <a:solidFill>
                  <a:srgbClr val="6666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it-IT"/>
              </a:p>
            </p:txBody>
          </p:sp>
          <p:sp>
            <p:nvSpPr>
              <p:cNvPr id="125059" name="Freeform 231"/>
              <p:cNvSpPr>
                <a:spLocks/>
              </p:cNvSpPr>
              <p:nvPr/>
            </p:nvSpPr>
            <p:spPr bwMode="auto">
              <a:xfrm>
                <a:off x="4309" y="2570"/>
                <a:ext cx="184" cy="96"/>
              </a:xfrm>
              <a:custGeom>
                <a:avLst/>
                <a:gdLst>
                  <a:gd name="T0" fmla="*/ 0 w 368"/>
                  <a:gd name="T1" fmla="*/ 1 h 192"/>
                  <a:gd name="T2" fmla="*/ 1 w 368"/>
                  <a:gd name="T3" fmla="*/ 1 h 192"/>
                  <a:gd name="T4" fmla="*/ 1 w 368"/>
                  <a:gd name="T5" fmla="*/ 1 h 192"/>
                  <a:gd name="T6" fmla="*/ 1 w 368"/>
                  <a:gd name="T7" fmla="*/ 0 h 192"/>
                  <a:gd name="T8" fmla="*/ 0 w 368"/>
                  <a:gd name="T9" fmla="*/ 1 h 192"/>
                  <a:gd name="T10" fmla="*/ 0 60000 65536"/>
                  <a:gd name="T11" fmla="*/ 0 60000 65536"/>
                  <a:gd name="T12" fmla="*/ 0 60000 65536"/>
                  <a:gd name="T13" fmla="*/ 0 60000 65536"/>
                  <a:gd name="T14" fmla="*/ 0 60000 65536"/>
                  <a:gd name="T15" fmla="*/ 0 w 368"/>
                  <a:gd name="T16" fmla="*/ 0 h 192"/>
                  <a:gd name="T17" fmla="*/ 368 w 368"/>
                  <a:gd name="T18" fmla="*/ 192 h 192"/>
                </a:gdLst>
                <a:ahLst/>
                <a:cxnLst>
                  <a:cxn ang="T10">
                    <a:pos x="T0" y="T1"/>
                  </a:cxn>
                  <a:cxn ang="T11">
                    <a:pos x="T2" y="T3"/>
                  </a:cxn>
                  <a:cxn ang="T12">
                    <a:pos x="T4" y="T5"/>
                  </a:cxn>
                  <a:cxn ang="T13">
                    <a:pos x="T6" y="T7"/>
                  </a:cxn>
                  <a:cxn ang="T14">
                    <a:pos x="T8" y="T9"/>
                  </a:cxn>
                </a:cxnLst>
                <a:rect l="T15" t="T16" r="T17" b="T18"/>
                <a:pathLst>
                  <a:path w="368" h="192">
                    <a:moveTo>
                      <a:pt x="0" y="183"/>
                    </a:moveTo>
                    <a:lnTo>
                      <a:pt x="58" y="192"/>
                    </a:lnTo>
                    <a:lnTo>
                      <a:pt x="368" y="15"/>
                    </a:lnTo>
                    <a:lnTo>
                      <a:pt x="327" y="0"/>
                    </a:lnTo>
                    <a:lnTo>
                      <a:pt x="0" y="183"/>
                    </a:lnTo>
                    <a:close/>
                  </a:path>
                </a:pathLst>
              </a:custGeom>
              <a:solidFill>
                <a:srgbClr val="4C4C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grpSp>
        <p:sp>
          <p:nvSpPr>
            <p:cNvPr id="61452" name="Text Box 234"/>
            <p:cNvSpPr txBox="1">
              <a:spLocks noChangeArrowheads="1"/>
            </p:cNvSpPr>
            <p:nvPr/>
          </p:nvSpPr>
          <p:spPr bwMode="auto">
            <a:xfrm rot="20742900">
              <a:off x="253" y="2988"/>
              <a:ext cx="1593" cy="5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latin typeface="Century Gothic" charset="0"/>
                </a:rPr>
                <a:t>Ridurre</a:t>
              </a:r>
            </a:p>
            <a:p>
              <a:pPr algn="ctr"/>
              <a:r>
                <a:rPr lang="en-US">
                  <a:solidFill>
                    <a:srgbClr val="000000"/>
                  </a:solidFill>
                  <a:latin typeface="Century Gothic" charset="0"/>
                </a:rPr>
                <a:t> il volume pelvico</a:t>
              </a:r>
            </a:p>
          </p:txBody>
        </p:sp>
        <p:sp>
          <p:nvSpPr>
            <p:cNvPr id="124947" name="Text Box 18"/>
            <p:cNvSpPr txBox="1">
              <a:spLocks noChangeArrowheads="1"/>
            </p:cNvSpPr>
            <p:nvPr/>
          </p:nvSpPr>
          <p:spPr bwMode="auto">
            <a:xfrm rot="677114">
              <a:off x="4456" y="2193"/>
              <a:ext cx="1034" cy="33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err="1">
                  <a:solidFill>
                    <a:srgbClr val="000000"/>
                  </a:solidFill>
                </a:rPr>
                <a:t>Chirurgia</a:t>
              </a:r>
              <a:endParaRPr lang="en-US" sz="2000" dirty="0">
                <a:solidFill>
                  <a:srgbClr val="000000"/>
                </a:solidFill>
              </a:endParaRPr>
            </a:p>
          </p:txBody>
        </p:sp>
        <p:grpSp>
          <p:nvGrpSpPr>
            <p:cNvPr id="7" name="Group 249"/>
            <p:cNvGrpSpPr>
              <a:grpSpLocks/>
            </p:cNvGrpSpPr>
            <p:nvPr/>
          </p:nvGrpSpPr>
          <p:grpSpPr bwMode="auto">
            <a:xfrm>
              <a:off x="3835" y="1044"/>
              <a:ext cx="1920" cy="1356"/>
              <a:chOff x="3552" y="1044"/>
              <a:chExt cx="1920" cy="1356"/>
            </a:xfrm>
          </p:grpSpPr>
          <p:pic>
            <p:nvPicPr>
              <p:cNvPr id="124949" name="Picture 247" descr="C:\Documents and Settings\irvene\Application Data\Microsoft\Media Catalog\Downloaded Clips\cl73\j0289344.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3579" y="1044"/>
                <a:ext cx="1741" cy="116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50" name="Rectangle 248"/>
              <p:cNvSpPr>
                <a:spLocks noChangeArrowheads="1"/>
              </p:cNvSpPr>
              <p:nvPr/>
            </p:nvSpPr>
            <p:spPr bwMode="auto">
              <a:xfrm>
                <a:off x="3552" y="1104"/>
                <a:ext cx="1920" cy="1296"/>
              </a:xfrm>
              <a:prstGeom prst="rect">
                <a:avLst/>
              </a:prstGeom>
              <a:noFill/>
              <a:ln w="38100">
                <a:solidFill>
                  <a:srgbClr val="DDDDDD"/>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it-IT"/>
              </a:p>
            </p:txBody>
          </p:sp>
        </p:grpSp>
      </p:grpSp>
      <p:pic>
        <p:nvPicPr>
          <p:cNvPr id="218" name="Picture 5"/>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57720" y="5810444"/>
            <a:ext cx="1399928"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2" name="Picture 5"/>
          <p:cNvPicPr>
            <a:picLocks noChangeAspect="1" noChangeArrowheads="1"/>
          </p:cNvPicPr>
          <p:nvPr/>
        </p:nvPicPr>
        <p:blipFill rotWithShape="1">
          <a:blip r:embed="rId5" cstate="print">
            <a:extLst>
              <a:ext uri="{28A0092B-C50C-407E-A947-70E740481C1C}">
                <a14:useLocalDpi xmlns="" xmlns:a14="http://schemas.microsoft.com/office/drawing/2010/main"/>
              </a:ext>
            </a:extLst>
          </a:blip>
          <a:srcRect/>
          <a:stretch/>
        </p:blipFill>
        <p:spPr bwMode="auto">
          <a:xfrm flipV="1">
            <a:off x="1231910" y="5484048"/>
            <a:ext cx="1103518" cy="855319"/>
          </a:xfrm>
          <a:prstGeom prst="rect">
            <a:avLst/>
          </a:prstGeom>
          <a:ln>
            <a:noFill/>
          </a:ln>
          <a:effectLst>
            <a:softEdge rad="112500"/>
          </a:effectLst>
        </p:spPr>
      </p:pic>
      <p:pic>
        <p:nvPicPr>
          <p:cNvPr id="213" name="Picture 5"/>
          <p:cNvPicPr>
            <a:picLocks noChangeAspect="1" noChangeArrowheads="1"/>
          </p:cNvPicPr>
          <p:nvPr/>
        </p:nvPicPr>
        <p:blipFill>
          <a:blip r:embed="rId6" cstate="print">
            <a:extLst>
              <a:ext uri="{28A0092B-C50C-407E-A947-70E740481C1C}">
                <a14:useLocalDpi xmlns="" xmlns:a14="http://schemas.microsoft.com/office/drawing/2010/main"/>
              </a:ext>
            </a:extLst>
          </a:blip>
          <a:srcRect/>
          <a:stretch>
            <a:fillRect/>
          </a:stretch>
        </p:blipFill>
        <p:spPr bwMode="auto">
          <a:xfrm>
            <a:off x="3404255" y="5193408"/>
            <a:ext cx="1102689" cy="105030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4" name="CasellaDiTesto 423"/>
          <p:cNvSpPr txBox="1">
            <a:spLocks noChangeArrowheads="1"/>
          </p:cNvSpPr>
          <p:nvPr/>
        </p:nvSpPr>
        <p:spPr bwMode="auto">
          <a:xfrm rot="321380">
            <a:off x="2521019" y="6017729"/>
            <a:ext cx="2057400" cy="461963"/>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it-IT" dirty="0" err="1">
                <a:solidFill>
                  <a:srgbClr val="000000"/>
                </a:solidFill>
              </a:rPr>
              <a:t>Embolizzare</a:t>
            </a:r>
            <a:endParaRPr lang="it-IT" dirty="0">
              <a:solidFill>
                <a:srgbClr val="000000"/>
              </a:solidFill>
            </a:endParaRPr>
          </a:p>
        </p:txBody>
      </p:sp>
      <p:sp>
        <p:nvSpPr>
          <p:cNvPr id="215" name="AutoShape 10"/>
          <p:cNvSpPr>
            <a:spLocks noChangeArrowheads="1"/>
          </p:cNvSpPr>
          <p:nvPr/>
        </p:nvSpPr>
        <p:spPr bwMode="auto">
          <a:xfrm>
            <a:off x="2895600" y="2128944"/>
            <a:ext cx="3124200" cy="2895600"/>
          </a:xfrm>
          <a:prstGeom prst="octagon">
            <a:avLst>
              <a:gd name="adj" fmla="val 29287"/>
            </a:avLst>
          </a:prstGeom>
          <a:solidFill>
            <a:srgbClr val="FF0000"/>
          </a:solidFill>
          <a:ln w="76200">
            <a:solidFill>
              <a:srgbClr val="EAEAEA"/>
            </a:solidFill>
            <a:miter lim="800000"/>
            <a:headEnd/>
            <a:tailEnd/>
          </a:ln>
        </p:spPr>
        <p:txBody>
          <a:bodyPr wrap="none" anchor="ctr"/>
          <a:lstStyle/>
          <a:p>
            <a:pPr algn="ctr"/>
            <a:r>
              <a:rPr lang="en-US" sz="3600" dirty="0">
                <a:solidFill>
                  <a:schemeClr val="bg1"/>
                </a:solidFill>
                <a:effectLst>
                  <a:outerShdw blurRad="50800" dist="38100" dir="2700000" algn="tl" rotWithShape="0">
                    <a:prstClr val="black">
                      <a:alpha val="40000"/>
                    </a:prstClr>
                  </a:outerShdw>
                </a:effectLst>
              </a:rPr>
              <a:t>ARRESTARE</a:t>
            </a:r>
          </a:p>
          <a:p>
            <a:pPr algn="ctr"/>
            <a:r>
              <a:rPr lang="en-US" sz="3600" dirty="0" err="1">
                <a:solidFill>
                  <a:schemeClr val="bg1"/>
                </a:solidFill>
                <a:effectLst>
                  <a:outerShdw blurRad="50800" dist="38100" dir="2700000" algn="tl" rotWithShape="0">
                    <a:prstClr val="black">
                      <a:alpha val="40000"/>
                    </a:prstClr>
                  </a:outerShdw>
                </a:effectLst>
              </a:rPr>
              <a:t>l’emorragia</a:t>
            </a:r>
            <a:r>
              <a:rPr lang="en-US" sz="3600" dirty="0">
                <a:solidFill>
                  <a:schemeClr val="bg1"/>
                </a:solidFill>
                <a:effectLst>
                  <a:outerShdw blurRad="50800" dist="38100" dir="2700000" algn="tl" rotWithShape="0">
                    <a:prstClr val="black">
                      <a:alpha val="40000"/>
                    </a:prstClr>
                  </a:outerShdw>
                </a:effectLst>
              </a:rPr>
              <a:t>!</a:t>
            </a:r>
          </a:p>
        </p:txBody>
      </p:sp>
      <p:sp>
        <p:nvSpPr>
          <p:cNvPr id="216" name="CasellaDiTesto 215"/>
          <p:cNvSpPr txBox="1"/>
          <p:nvPr/>
        </p:nvSpPr>
        <p:spPr>
          <a:xfrm>
            <a:off x="257833" y="107576"/>
            <a:ext cx="266316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000" b="1" dirty="0" err="1" smtClean="0"/>
              <a:t>Early</a:t>
            </a:r>
            <a:r>
              <a:rPr lang="it-IT" sz="2000" b="1" dirty="0" smtClean="0"/>
              <a:t> Care : target 3</a:t>
            </a:r>
            <a:endParaRPr lang="it-IT" sz="2000" b="1" dirty="0"/>
          </a:p>
        </p:txBody>
      </p:sp>
    </p:spTree>
    <p:extLst>
      <p:ext uri="{BB962C8B-B14F-4D97-AF65-F5344CB8AC3E}">
        <p14:creationId xmlns="" xmlns:p14="http://schemas.microsoft.com/office/powerpoint/2010/main" val="465968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2060575"/>
            <a:ext cx="184150" cy="520700"/>
          </a:xfrm>
          <a:prstGeom prst="rect">
            <a:avLst/>
          </a:prstGeom>
          <a:solidFill>
            <a:schemeClr val="accent2"/>
          </a:solid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it-IT" sz="2800" b="1">
              <a:solidFill>
                <a:srgbClr val="FF3300"/>
              </a:solidFill>
              <a:effectLst>
                <a:outerShdw blurRad="38100" dist="38100" dir="2700000" algn="tl">
                  <a:srgbClr val="000000"/>
                </a:outerShdw>
              </a:effectLst>
              <a:latin typeface="Tahoma" charset="0"/>
            </a:endParaRPr>
          </a:p>
        </p:txBody>
      </p:sp>
      <p:pic>
        <p:nvPicPr>
          <p:cNvPr id="3" name="Immagine 2"/>
          <p:cNvPicPr>
            <a:picLocks noChangeAspect="1"/>
          </p:cNvPicPr>
          <p:nvPr/>
        </p:nvPicPr>
        <p:blipFill>
          <a:blip r:embed="rId3"/>
          <a:stretch>
            <a:fillRect/>
          </a:stretch>
        </p:blipFill>
        <p:spPr>
          <a:xfrm>
            <a:off x="1023640" y="10695"/>
            <a:ext cx="7413578" cy="2151182"/>
          </a:xfrm>
          <a:prstGeom prst="rect">
            <a:avLst/>
          </a:prstGeom>
        </p:spPr>
      </p:pic>
      <p:pic>
        <p:nvPicPr>
          <p:cNvPr id="9" name="Picture 6"/>
          <p:cNvPicPr>
            <a:picLocks noChangeAspect="1" noChangeArrowheads="1"/>
          </p:cNvPicPr>
          <p:nvPr/>
        </p:nvPicPr>
        <p:blipFill>
          <a:blip r:embed="rId4">
            <a:lum bright="-6000" contrast="18000"/>
            <a:extLst>
              <a:ext uri="{28A0092B-C50C-407E-A947-70E740481C1C}">
                <a14:useLocalDpi xmlns="" xmlns:a14="http://schemas.microsoft.com/office/drawing/2010/main"/>
              </a:ext>
            </a:extLst>
          </a:blip>
          <a:srcRect/>
          <a:stretch>
            <a:fillRect/>
          </a:stretch>
        </p:blipFill>
        <p:spPr bwMode="auto">
          <a:xfrm>
            <a:off x="7635050" y="859738"/>
            <a:ext cx="1219200"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asellaDiTesto 5"/>
          <p:cNvSpPr txBox="1"/>
          <p:nvPr/>
        </p:nvSpPr>
        <p:spPr>
          <a:xfrm>
            <a:off x="6502400" y="2758712"/>
            <a:ext cx="1853961"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3200" b="1" dirty="0" smtClean="0"/>
              <a:t>TEMPO</a:t>
            </a:r>
            <a:endParaRPr lang="it-IT" sz="3200" b="1" dirty="0"/>
          </a:p>
        </p:txBody>
      </p:sp>
      <p:pic>
        <p:nvPicPr>
          <p:cNvPr id="7" name="Immagine 6"/>
          <p:cNvPicPr>
            <a:picLocks noChangeAspect="1"/>
          </p:cNvPicPr>
          <p:nvPr/>
        </p:nvPicPr>
        <p:blipFill>
          <a:blip r:embed="rId5"/>
          <a:stretch>
            <a:fillRect/>
          </a:stretch>
        </p:blipFill>
        <p:spPr>
          <a:xfrm>
            <a:off x="447683" y="4847095"/>
            <a:ext cx="5435600" cy="1638300"/>
          </a:xfrm>
          <a:prstGeom prst="rect">
            <a:avLst/>
          </a:prstGeom>
          <a:ln>
            <a:noFill/>
          </a:ln>
          <a:effectLst>
            <a:outerShdw blurRad="292100" dist="139700" dir="2700000" algn="tl" rotWithShape="0">
              <a:srgbClr val="333333">
                <a:alpha val="65000"/>
              </a:srgbClr>
            </a:outerShdw>
          </a:effectLst>
        </p:spPr>
      </p:pic>
      <p:sp>
        <p:nvSpPr>
          <p:cNvPr id="13" name="Text Box 16"/>
          <p:cNvSpPr txBox="1">
            <a:spLocks noChangeArrowheads="1"/>
          </p:cNvSpPr>
          <p:nvPr/>
        </p:nvSpPr>
        <p:spPr bwMode="auto">
          <a:xfrm>
            <a:off x="5619699" y="4102948"/>
            <a:ext cx="3036634"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dirty="0">
                <a:solidFill>
                  <a:srgbClr val="000099"/>
                </a:solidFill>
                <a:latin typeface="Century Gothic" charset="0"/>
              </a:rPr>
              <a:t>In </a:t>
            </a:r>
            <a:r>
              <a:rPr lang="it-IT" sz="2000" dirty="0" err="1">
                <a:solidFill>
                  <a:srgbClr val="000099"/>
                </a:solidFill>
                <a:latin typeface="Century Gothic" charset="0"/>
              </a:rPr>
              <a:t>S.Op</a:t>
            </a:r>
            <a:r>
              <a:rPr lang="it-IT" sz="2000" dirty="0">
                <a:solidFill>
                  <a:srgbClr val="000099"/>
                </a:solidFill>
                <a:latin typeface="Century Gothic" charset="0"/>
              </a:rPr>
              <a:t>. prima possibile</a:t>
            </a:r>
          </a:p>
        </p:txBody>
      </p:sp>
      <p:pic>
        <p:nvPicPr>
          <p:cNvPr id="8" name="Immagine 7"/>
          <p:cNvPicPr>
            <a:picLocks noChangeAspect="1"/>
          </p:cNvPicPr>
          <p:nvPr/>
        </p:nvPicPr>
        <p:blipFill>
          <a:blip r:embed="rId6"/>
          <a:stretch>
            <a:fillRect/>
          </a:stretch>
        </p:blipFill>
        <p:spPr>
          <a:xfrm>
            <a:off x="422283" y="2325754"/>
            <a:ext cx="5461000" cy="1638300"/>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5175250" y="2758712"/>
            <a:ext cx="555625" cy="352788"/>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4206876" y="3143250"/>
            <a:ext cx="1676400" cy="231988"/>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3848100" y="5618406"/>
            <a:ext cx="1835150" cy="350593"/>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447683" y="5883273"/>
            <a:ext cx="2393942" cy="350593"/>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5743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The </a:t>
            </a:r>
            <a:r>
              <a:rPr lang="it-IT" sz="4000" dirty="0" err="1" smtClean="0"/>
              <a:t>probability</a:t>
            </a:r>
            <a:r>
              <a:rPr lang="it-IT" sz="4000" dirty="0" smtClean="0"/>
              <a:t> of </a:t>
            </a:r>
            <a:r>
              <a:rPr lang="it-IT" sz="4000" dirty="0" err="1" smtClean="0"/>
              <a:t>death</a:t>
            </a:r>
            <a:r>
              <a:rPr lang="it-IT" sz="4000" dirty="0" smtClean="0"/>
              <a:t> </a:t>
            </a:r>
            <a:r>
              <a:rPr lang="it-IT" sz="4000" dirty="0" err="1" smtClean="0"/>
              <a:t>increased</a:t>
            </a:r>
            <a:r>
              <a:rPr lang="it-IT" sz="4000" dirty="0" smtClean="0"/>
              <a:t> 1% for </a:t>
            </a:r>
            <a:r>
              <a:rPr lang="it-IT" sz="4000" dirty="0" err="1" smtClean="0"/>
              <a:t>each</a:t>
            </a:r>
            <a:r>
              <a:rPr lang="it-IT" sz="4000" dirty="0" smtClean="0"/>
              <a:t> 3 minutes in the ED...</a:t>
            </a:r>
            <a:endParaRPr lang="it-IT" sz="4000" dirty="0"/>
          </a:p>
        </p:txBody>
      </p:sp>
      <p:pic>
        <p:nvPicPr>
          <p:cNvPr id="4" name="Immagine 3"/>
          <p:cNvPicPr>
            <a:picLocks noChangeAspect="1"/>
          </p:cNvPicPr>
          <p:nvPr/>
        </p:nvPicPr>
        <p:blipFill>
          <a:blip r:embed="rId2"/>
          <a:stretch>
            <a:fillRect/>
          </a:stretch>
        </p:blipFill>
        <p:spPr>
          <a:xfrm>
            <a:off x="0" y="1600200"/>
            <a:ext cx="9144000" cy="48061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415661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 xmlns:a14="http://schemas.microsoft.com/office/drawing/2010/main" val="0"/>
              </a:ext>
            </a:extLst>
          </a:blip>
          <a:srcRect l="33884" r="34001"/>
          <a:stretch>
            <a:fillRect/>
          </a:stretch>
        </p:blipFill>
        <p:spPr>
          <a:xfrm>
            <a:off x="6117601" y="5384904"/>
            <a:ext cx="2076627" cy="1473096"/>
          </a:xfrm>
          <a:prstGeom prst="ellipse">
            <a:avLst/>
          </a:prstGeom>
          <a:ln>
            <a:noFill/>
          </a:ln>
          <a:effectLst>
            <a:softEdge rad="112500"/>
          </a:effectLst>
        </p:spPr>
      </p:pic>
      <p:sp>
        <p:nvSpPr>
          <p:cNvPr id="2" name="Titolo 1"/>
          <p:cNvSpPr>
            <a:spLocks noGrp="1"/>
          </p:cNvSpPr>
          <p:nvPr>
            <p:ph type="title"/>
          </p:nvPr>
        </p:nvSpPr>
        <p:spPr>
          <a:xfrm>
            <a:off x="549274" y="1082702"/>
            <a:ext cx="8042276" cy="653324"/>
          </a:xfrm>
        </p:spPr>
        <p:txBody>
          <a:bodyPr/>
          <a:lstStyle/>
          <a:p>
            <a:r>
              <a:rPr lang="it-IT" sz="4400" dirty="0" err="1" smtClean="0"/>
              <a:t>Damage</a:t>
            </a:r>
            <a:r>
              <a:rPr lang="it-IT" sz="4400" dirty="0" smtClean="0"/>
              <a:t> control </a:t>
            </a:r>
            <a:r>
              <a:rPr lang="it-IT" sz="4400" dirty="0" err="1" smtClean="0"/>
              <a:t>Intervention</a:t>
            </a:r>
            <a:endParaRPr lang="it-IT" sz="4400" dirty="0"/>
          </a:p>
        </p:txBody>
      </p:sp>
      <p:sp>
        <p:nvSpPr>
          <p:cNvPr id="4" name="Segnaposto contenuto 3"/>
          <p:cNvSpPr>
            <a:spLocks noGrp="1"/>
          </p:cNvSpPr>
          <p:nvPr>
            <p:ph sz="half" idx="4294967295"/>
          </p:nvPr>
        </p:nvSpPr>
        <p:spPr>
          <a:xfrm>
            <a:off x="549274" y="3019082"/>
            <a:ext cx="3840480" cy="2924518"/>
          </a:xfrm>
          <a:prstGeom prst="rect">
            <a:avLst/>
          </a:prstGeom>
        </p:spPr>
        <p:txBody>
          <a:bodyPr>
            <a:normAutofit/>
          </a:bodyPr>
          <a:lstStyle/>
          <a:p>
            <a:r>
              <a:rPr lang="it-IT" sz="2800" b="1" dirty="0" err="1"/>
              <a:t>Damage</a:t>
            </a:r>
            <a:r>
              <a:rPr lang="it-IT" sz="2800" b="1" dirty="0"/>
              <a:t> control </a:t>
            </a:r>
            <a:r>
              <a:rPr lang="it-IT" sz="2800" b="1" dirty="0" err="1"/>
              <a:t>Surgery</a:t>
            </a:r>
            <a:endParaRPr lang="it-IT" sz="2800" b="1" dirty="0"/>
          </a:p>
          <a:p>
            <a:r>
              <a:rPr lang="it-IT" sz="2800" b="1" dirty="0" err="1"/>
              <a:t>Packing</a:t>
            </a:r>
            <a:r>
              <a:rPr lang="it-IT" sz="2800" b="1" dirty="0"/>
              <a:t> (epatico, Preperitoneale)</a:t>
            </a:r>
          </a:p>
          <a:p>
            <a:r>
              <a:rPr lang="it-IT" sz="2800" b="1" dirty="0"/>
              <a:t>Angiografia /</a:t>
            </a:r>
            <a:r>
              <a:rPr lang="it-IT" sz="2800" b="1" dirty="0" err="1"/>
              <a:t>Embolizzazione</a:t>
            </a:r>
            <a:endParaRPr lang="it-IT" sz="2800" b="1" dirty="0"/>
          </a:p>
        </p:txBody>
      </p:sp>
      <p:sp>
        <p:nvSpPr>
          <p:cNvPr id="9" name="Segnaposto contenuto 8"/>
          <p:cNvSpPr>
            <a:spLocks noGrp="1"/>
          </p:cNvSpPr>
          <p:nvPr>
            <p:ph sz="quarter" idx="4294967295"/>
          </p:nvPr>
        </p:nvSpPr>
        <p:spPr>
          <a:xfrm>
            <a:off x="4751070" y="3019082"/>
            <a:ext cx="3840480" cy="2924518"/>
          </a:xfrm>
          <a:prstGeom prst="rect">
            <a:avLst/>
          </a:prstGeom>
        </p:spPr>
        <p:txBody>
          <a:bodyPr>
            <a:normAutofit/>
          </a:bodyPr>
          <a:lstStyle/>
          <a:p>
            <a:r>
              <a:rPr lang="it-IT" sz="2800" b="1" dirty="0" smtClean="0"/>
              <a:t>Goal: chirurgia  entro 30’-60’</a:t>
            </a:r>
          </a:p>
          <a:p>
            <a:endParaRPr lang="it-IT" sz="2800" b="1" dirty="0" smtClean="0"/>
          </a:p>
          <a:p>
            <a:r>
              <a:rPr lang="it-IT" sz="2800" b="1" dirty="0" smtClean="0"/>
              <a:t>Goal </a:t>
            </a:r>
            <a:r>
              <a:rPr lang="it-IT" sz="2800" b="1" dirty="0" err="1" smtClean="0"/>
              <a:t>angio</a:t>
            </a:r>
            <a:r>
              <a:rPr lang="it-IT" sz="2800" b="1" dirty="0" smtClean="0"/>
              <a:t>: entro 90’</a:t>
            </a:r>
          </a:p>
        </p:txBody>
      </p:sp>
      <p:sp>
        <p:nvSpPr>
          <p:cNvPr id="3" name="CasellaDiTesto 2"/>
          <p:cNvSpPr txBox="1"/>
          <p:nvPr/>
        </p:nvSpPr>
        <p:spPr>
          <a:xfrm>
            <a:off x="257832" y="107576"/>
            <a:ext cx="340929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400" b="1" dirty="0" err="1" smtClean="0"/>
              <a:t>Early</a:t>
            </a:r>
            <a:r>
              <a:rPr lang="it-IT" sz="2400" b="1" dirty="0" smtClean="0"/>
              <a:t> Care : target 4</a:t>
            </a:r>
            <a:endParaRPr lang="it-IT" sz="2400" b="1" dirty="0"/>
          </a:p>
        </p:txBody>
      </p:sp>
    </p:spTree>
    <p:extLst>
      <p:ext uri="{BB962C8B-B14F-4D97-AF65-F5344CB8AC3E}">
        <p14:creationId xmlns="" xmlns:p14="http://schemas.microsoft.com/office/powerpoint/2010/main" val="483150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Emostasi &amp; Shock: </a:t>
            </a:r>
            <a:r>
              <a:rPr lang="it-IT" dirty="0" err="1" smtClean="0"/>
              <a:t>Damage</a:t>
            </a:r>
            <a:r>
              <a:rPr lang="it-IT" dirty="0" smtClean="0"/>
              <a:t> Control </a:t>
            </a:r>
            <a:r>
              <a:rPr lang="it-IT" dirty="0" err="1" smtClean="0"/>
              <a:t>Surgery</a:t>
            </a:r>
            <a:endParaRPr lang="it-IT" dirty="0"/>
          </a:p>
        </p:txBody>
      </p:sp>
      <p:pic>
        <p:nvPicPr>
          <p:cNvPr id="5" name="Immagine 4"/>
          <p:cNvPicPr>
            <a:picLocks noChangeAspect="1"/>
          </p:cNvPicPr>
          <p:nvPr/>
        </p:nvPicPr>
        <p:blipFill>
          <a:blip r:embed="rId2"/>
          <a:stretch>
            <a:fillRect/>
          </a:stretch>
        </p:blipFill>
        <p:spPr>
          <a:xfrm>
            <a:off x="654849" y="1676400"/>
            <a:ext cx="7339146" cy="4693640"/>
          </a:xfrm>
          <a:prstGeom prst="rect">
            <a:avLst/>
          </a:prstGeom>
        </p:spPr>
      </p:pic>
      <p:cxnSp>
        <p:nvCxnSpPr>
          <p:cNvPr id="7" name="Connettore 1 6"/>
          <p:cNvCxnSpPr/>
          <p:nvPr/>
        </p:nvCxnSpPr>
        <p:spPr>
          <a:xfrm flipV="1">
            <a:off x="4241800" y="3835400"/>
            <a:ext cx="127000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flipV="1">
            <a:off x="3683000" y="4165600"/>
            <a:ext cx="40132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ttangolo 8"/>
          <p:cNvSpPr/>
          <p:nvPr/>
        </p:nvSpPr>
        <p:spPr>
          <a:xfrm>
            <a:off x="2649318" y="3736879"/>
            <a:ext cx="5046882" cy="454122"/>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632361" y="4149909"/>
            <a:ext cx="1447800" cy="396692"/>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2426885" y="4193695"/>
            <a:ext cx="5105077" cy="396692"/>
          </a:xfrm>
          <a:prstGeom prst="rect">
            <a:avLst/>
          </a:prstGeom>
          <a:solidFill>
            <a:srgbClr val="FF0000">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843932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2213" y="1269891"/>
            <a:ext cx="8360565" cy="4893647"/>
          </a:xfrm>
          <a:prstGeom prst="rect">
            <a:avLst/>
          </a:prstGeom>
          <a:noFill/>
        </p:spPr>
        <p:txBody>
          <a:bodyPr wrap="square" rtlCol="0">
            <a:spAutoFit/>
          </a:bodyPr>
          <a:lstStyle/>
          <a:p>
            <a:pPr algn="just"/>
            <a:r>
              <a:rPr lang="it-IT" sz="2400" i="1" dirty="0" smtClean="0">
                <a:solidFill>
                  <a:srgbClr val="FFFF00"/>
                </a:solidFill>
                <a:latin typeface="Times New Roman"/>
                <a:cs typeface="Times New Roman"/>
              </a:rPr>
              <a:t> In the last </a:t>
            </a:r>
            <a:r>
              <a:rPr lang="it-IT" sz="2400" i="1" dirty="0" err="1" smtClean="0">
                <a:solidFill>
                  <a:srgbClr val="FFFF00"/>
                </a:solidFill>
                <a:latin typeface="Times New Roman"/>
                <a:cs typeface="Times New Roman"/>
              </a:rPr>
              <a:t>few</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years</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there</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has</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been</a:t>
            </a:r>
            <a:r>
              <a:rPr lang="it-IT" sz="2400" i="1" dirty="0" smtClean="0">
                <a:solidFill>
                  <a:srgbClr val="FFFF00"/>
                </a:solidFill>
                <a:latin typeface="Times New Roman"/>
                <a:cs typeface="Times New Roman"/>
              </a:rPr>
              <a:t> a </a:t>
            </a:r>
            <a:r>
              <a:rPr lang="it-IT" sz="2400" i="1" dirty="0" err="1" smtClean="0">
                <a:solidFill>
                  <a:srgbClr val="FFFF00"/>
                </a:solidFill>
                <a:latin typeface="Times New Roman"/>
                <a:cs typeface="Times New Roman"/>
              </a:rPr>
              <a:t>paradigm</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shift</a:t>
            </a:r>
            <a:r>
              <a:rPr lang="it-IT" sz="2400" i="1" dirty="0" smtClean="0">
                <a:solidFill>
                  <a:srgbClr val="FFFF00"/>
                </a:solidFill>
                <a:latin typeface="Times New Roman"/>
                <a:cs typeface="Times New Roman"/>
              </a:rPr>
              <a:t> in the management </a:t>
            </a:r>
            <a:r>
              <a:rPr lang="it-IT" sz="2400" i="1" dirty="0" err="1" smtClean="0">
                <a:solidFill>
                  <a:srgbClr val="FFFF00"/>
                </a:solidFill>
                <a:latin typeface="Times New Roman"/>
                <a:cs typeface="Times New Roman"/>
              </a:rPr>
              <a:t>of</a:t>
            </a:r>
            <a:r>
              <a:rPr lang="it-IT" sz="2400" i="1" dirty="0" smtClean="0">
                <a:solidFill>
                  <a:srgbClr val="FFFF00"/>
                </a:solidFill>
                <a:latin typeface="Times New Roman"/>
                <a:cs typeface="Times New Roman"/>
              </a:rPr>
              <a:t> the </a:t>
            </a:r>
            <a:r>
              <a:rPr lang="it-IT" sz="2400" i="1" dirty="0" err="1" smtClean="0">
                <a:solidFill>
                  <a:srgbClr val="FFFF00"/>
                </a:solidFill>
                <a:latin typeface="Times New Roman"/>
                <a:cs typeface="Times New Roman"/>
              </a:rPr>
              <a:t>severely</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injured</a:t>
            </a:r>
            <a:r>
              <a:rPr lang="it-IT" sz="2400" i="1" dirty="0" smtClean="0">
                <a:solidFill>
                  <a:srgbClr val="FFFF00"/>
                </a:solidFill>
                <a:latin typeface="Times New Roman"/>
                <a:cs typeface="Times New Roman"/>
              </a:rPr>
              <a:t> trauma </a:t>
            </a:r>
            <a:r>
              <a:rPr lang="it-IT" sz="2400" i="1" dirty="0" err="1" smtClean="0">
                <a:solidFill>
                  <a:srgbClr val="FFFF00"/>
                </a:solidFill>
                <a:latin typeface="Times New Roman"/>
                <a:cs typeface="Times New Roman"/>
              </a:rPr>
              <a:t>patient</a:t>
            </a:r>
            <a:r>
              <a:rPr lang="it-IT" sz="2400" i="1" dirty="0" smtClean="0">
                <a:solidFill>
                  <a:srgbClr val="FFFF00"/>
                </a:solidFill>
                <a:latin typeface="Times New Roman"/>
                <a:cs typeface="Times New Roman"/>
              </a:rPr>
              <a:t>. </a:t>
            </a:r>
          </a:p>
          <a:p>
            <a:pPr algn="just"/>
            <a:r>
              <a:rPr lang="it-IT" sz="2400" i="1" dirty="0" smtClean="0">
                <a:solidFill>
                  <a:srgbClr val="FFFF00"/>
                </a:solidFill>
                <a:latin typeface="Times New Roman"/>
                <a:cs typeface="Times New Roman"/>
              </a:rPr>
              <a:t>As </a:t>
            </a:r>
            <a:r>
              <a:rPr lang="it-IT" sz="2400" i="1" dirty="0" err="1" smtClean="0">
                <a:solidFill>
                  <a:srgbClr val="FFFF00"/>
                </a:solidFill>
                <a:latin typeface="Times New Roman"/>
                <a:cs typeface="Times New Roman"/>
              </a:rPr>
              <a:t>our</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understanding</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of</a:t>
            </a:r>
            <a:r>
              <a:rPr lang="it-IT" sz="2400" i="1" dirty="0" smtClean="0">
                <a:solidFill>
                  <a:srgbClr val="FFFF00"/>
                </a:solidFill>
                <a:latin typeface="Times New Roman"/>
                <a:cs typeface="Times New Roman"/>
              </a:rPr>
              <a:t> the nature </a:t>
            </a:r>
            <a:r>
              <a:rPr lang="it-IT" sz="2400" i="1" dirty="0" err="1" smtClean="0">
                <a:solidFill>
                  <a:srgbClr val="FFFF00"/>
                </a:solidFill>
                <a:latin typeface="Times New Roman"/>
                <a:cs typeface="Times New Roman"/>
              </a:rPr>
              <a:t>of</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trauma-related</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coagulopathy</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evolved</a:t>
            </a:r>
            <a:r>
              <a:rPr lang="it-IT" sz="2400" i="1" dirty="0" smtClean="0">
                <a:solidFill>
                  <a:srgbClr val="FFFF00"/>
                </a:solidFill>
                <a:latin typeface="Times New Roman"/>
                <a:cs typeface="Times New Roman"/>
              </a:rPr>
              <a:t>, and </a:t>
            </a:r>
            <a:r>
              <a:rPr lang="it-IT" sz="2400" i="1" dirty="0" err="1" smtClean="0">
                <a:solidFill>
                  <a:srgbClr val="FFFF00"/>
                </a:solidFill>
                <a:latin typeface="Times New Roman"/>
                <a:cs typeface="Times New Roman"/>
              </a:rPr>
              <a:t>with</a:t>
            </a:r>
            <a:r>
              <a:rPr lang="it-IT" sz="2400" i="1" dirty="0" smtClean="0">
                <a:solidFill>
                  <a:srgbClr val="FFFF00"/>
                </a:solidFill>
                <a:latin typeface="Times New Roman"/>
                <a:cs typeface="Times New Roman"/>
              </a:rPr>
              <a:t> the </a:t>
            </a:r>
            <a:r>
              <a:rPr lang="it-IT" sz="2400" i="1" dirty="0" err="1" smtClean="0">
                <a:solidFill>
                  <a:srgbClr val="FFFF00"/>
                </a:solidFill>
                <a:latin typeface="Times New Roman"/>
                <a:cs typeface="Times New Roman"/>
              </a:rPr>
              <a:t>recent</a:t>
            </a:r>
            <a:r>
              <a:rPr lang="it-IT" sz="2400" i="1" dirty="0" smtClean="0">
                <a:solidFill>
                  <a:srgbClr val="FFFF00"/>
                </a:solidFill>
                <a:latin typeface="Times New Roman"/>
                <a:cs typeface="Times New Roman"/>
              </a:rPr>
              <a:t> combat trauma </a:t>
            </a:r>
            <a:r>
              <a:rPr lang="it-IT" sz="2400" i="1" dirty="0" err="1" smtClean="0">
                <a:solidFill>
                  <a:srgbClr val="FFFF00"/>
                </a:solidFill>
                <a:latin typeface="Times New Roman"/>
                <a:cs typeface="Times New Roman"/>
              </a:rPr>
              <a:t>experiences</a:t>
            </a:r>
            <a:r>
              <a:rPr lang="it-IT" sz="2400" i="1" dirty="0" smtClean="0">
                <a:solidFill>
                  <a:srgbClr val="FFFF00"/>
                </a:solidFill>
                <a:latin typeface="Times New Roman"/>
                <a:cs typeface="Times New Roman"/>
              </a:rPr>
              <a:t> in Iraq and Afghanistan, the </a:t>
            </a:r>
            <a:r>
              <a:rPr lang="it-IT" sz="2400" i="1" dirty="0" err="1" smtClean="0">
                <a:solidFill>
                  <a:srgbClr val="FFFF00"/>
                </a:solidFill>
                <a:latin typeface="Times New Roman"/>
                <a:cs typeface="Times New Roman"/>
              </a:rPr>
              <a:t>concept</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of</a:t>
            </a:r>
            <a:r>
              <a:rPr lang="it-IT" sz="2400" i="1" dirty="0" smtClean="0">
                <a:solidFill>
                  <a:srgbClr val="FFFF00"/>
                </a:solidFill>
                <a:latin typeface="Times New Roman"/>
                <a:cs typeface="Times New Roman"/>
              </a:rPr>
              <a:t> DCR in trauma </a:t>
            </a:r>
            <a:r>
              <a:rPr lang="it-IT" sz="2400" i="1" dirty="0" err="1" smtClean="0">
                <a:solidFill>
                  <a:srgbClr val="FFFF00"/>
                </a:solidFill>
                <a:latin typeface="Times New Roman"/>
                <a:cs typeface="Times New Roman"/>
              </a:rPr>
              <a:t>was</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born</a:t>
            </a:r>
            <a:r>
              <a:rPr lang="it-IT" sz="2400" i="1" dirty="0" smtClean="0">
                <a:solidFill>
                  <a:srgbClr val="FFFF00"/>
                </a:solidFill>
                <a:latin typeface="Times New Roman"/>
                <a:cs typeface="Times New Roman"/>
              </a:rPr>
              <a:t>. </a:t>
            </a:r>
          </a:p>
          <a:p>
            <a:pPr algn="just"/>
            <a:r>
              <a:rPr lang="it-IT" sz="2400" i="1" dirty="0" smtClean="0">
                <a:solidFill>
                  <a:srgbClr val="FFFF00"/>
                </a:solidFill>
                <a:latin typeface="Times New Roman"/>
                <a:cs typeface="Times New Roman"/>
              </a:rPr>
              <a:t>The </a:t>
            </a:r>
            <a:r>
              <a:rPr lang="it-IT" sz="2400" i="1" dirty="0" err="1" smtClean="0">
                <a:solidFill>
                  <a:srgbClr val="FFFF00"/>
                </a:solidFill>
                <a:latin typeface="Times New Roman"/>
                <a:cs typeface="Times New Roman"/>
              </a:rPr>
              <a:t>term</a:t>
            </a:r>
            <a:r>
              <a:rPr lang="it-IT" sz="2400" i="1" dirty="0" smtClean="0">
                <a:solidFill>
                  <a:srgbClr val="FFFF00"/>
                </a:solidFill>
                <a:latin typeface="Times New Roman"/>
                <a:cs typeface="Times New Roman"/>
              </a:rPr>
              <a:t> “</a:t>
            </a:r>
            <a:r>
              <a:rPr lang="it-IT" sz="2400" i="1" u="sng" dirty="0" err="1" smtClean="0">
                <a:solidFill>
                  <a:srgbClr val="FFFF00"/>
                </a:solidFill>
                <a:latin typeface="Times New Roman"/>
                <a:cs typeface="Times New Roman"/>
              </a:rPr>
              <a:t>damage</a:t>
            </a:r>
            <a:r>
              <a:rPr lang="it-IT" sz="2400" i="1" u="sng" dirty="0" smtClean="0">
                <a:solidFill>
                  <a:srgbClr val="FFFF00"/>
                </a:solidFill>
                <a:latin typeface="Times New Roman"/>
                <a:cs typeface="Times New Roman"/>
              </a:rPr>
              <a:t> </a:t>
            </a:r>
            <a:r>
              <a:rPr lang="it-IT" sz="2400" i="1" u="sng" dirty="0" err="1" smtClean="0">
                <a:solidFill>
                  <a:srgbClr val="FFFF00"/>
                </a:solidFill>
                <a:latin typeface="Times New Roman"/>
                <a:cs typeface="Times New Roman"/>
              </a:rPr>
              <a:t>control</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itself</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originated</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from</a:t>
            </a:r>
            <a:r>
              <a:rPr lang="it-IT" sz="2400" i="1" dirty="0" smtClean="0">
                <a:solidFill>
                  <a:srgbClr val="FFFF00"/>
                </a:solidFill>
                <a:latin typeface="Times New Roman"/>
                <a:cs typeface="Times New Roman"/>
              </a:rPr>
              <a:t> World War II </a:t>
            </a:r>
            <a:r>
              <a:rPr lang="it-IT" sz="2400" i="1" dirty="0" err="1" smtClean="0">
                <a:solidFill>
                  <a:srgbClr val="FFFF00"/>
                </a:solidFill>
                <a:latin typeface="Times New Roman"/>
                <a:cs typeface="Times New Roman"/>
              </a:rPr>
              <a:t>description</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of</a:t>
            </a:r>
            <a:r>
              <a:rPr lang="it-IT" sz="2400" i="1" dirty="0" smtClean="0">
                <a:solidFill>
                  <a:srgbClr val="FFFF00"/>
                </a:solidFill>
                <a:latin typeface="Times New Roman"/>
                <a:cs typeface="Times New Roman"/>
              </a:rPr>
              <a:t> the US </a:t>
            </a:r>
            <a:r>
              <a:rPr lang="it-IT" sz="2400" i="1" dirty="0" err="1" smtClean="0">
                <a:solidFill>
                  <a:srgbClr val="FFFF00"/>
                </a:solidFill>
                <a:latin typeface="Times New Roman"/>
                <a:cs typeface="Times New Roman"/>
              </a:rPr>
              <a:t>Navy</a:t>
            </a:r>
            <a:r>
              <a:rPr lang="it-IT" sz="2400" i="1" dirty="0" smtClean="0">
                <a:solidFill>
                  <a:srgbClr val="FFFF00"/>
                </a:solidFill>
                <a:latin typeface="Times New Roman"/>
                <a:cs typeface="Times New Roman"/>
              </a:rPr>
              <a:t>’</a:t>
            </a:r>
            <a:r>
              <a:rPr lang="it-IT" sz="2400" i="1" dirty="0" err="1" smtClean="0">
                <a:solidFill>
                  <a:srgbClr val="FFFF00"/>
                </a:solidFill>
                <a:latin typeface="Times New Roman"/>
                <a:cs typeface="Times New Roman"/>
              </a:rPr>
              <a:t>s</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strategy</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to</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salvage</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sinking</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ships</a:t>
            </a:r>
            <a:r>
              <a:rPr lang="it-IT" sz="2400" i="1" dirty="0" smtClean="0">
                <a:solidFill>
                  <a:srgbClr val="FFFF00"/>
                </a:solidFill>
                <a:latin typeface="Times New Roman"/>
                <a:cs typeface="Times New Roman"/>
              </a:rPr>
              <a:t>. </a:t>
            </a:r>
          </a:p>
          <a:p>
            <a:pPr algn="just"/>
            <a:r>
              <a:rPr lang="it-IT" sz="2400" i="1" dirty="0" err="1" smtClean="0">
                <a:solidFill>
                  <a:srgbClr val="FFFF00"/>
                </a:solidFill>
                <a:latin typeface="Times New Roman"/>
                <a:cs typeface="Times New Roman"/>
              </a:rPr>
              <a:t>The—then—new</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strategy</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avoided</a:t>
            </a:r>
            <a:r>
              <a:rPr lang="it-IT" sz="2400" i="1" dirty="0" smtClean="0">
                <a:solidFill>
                  <a:srgbClr val="FFFF00"/>
                </a:solidFill>
                <a:latin typeface="Times New Roman"/>
                <a:cs typeface="Times New Roman"/>
              </a:rPr>
              <a:t> immediate definitive </a:t>
            </a:r>
            <a:r>
              <a:rPr lang="it-IT" sz="2400" i="1" dirty="0" err="1" smtClean="0">
                <a:solidFill>
                  <a:srgbClr val="FFFF00"/>
                </a:solidFill>
                <a:latin typeface="Times New Roman"/>
                <a:cs typeface="Times New Roman"/>
              </a:rPr>
              <a:t>repair</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of</a:t>
            </a:r>
            <a:r>
              <a:rPr lang="it-IT" sz="2400" i="1" dirty="0" smtClean="0">
                <a:solidFill>
                  <a:srgbClr val="FFFF00"/>
                </a:solidFill>
                <a:latin typeface="Times New Roman"/>
                <a:cs typeface="Times New Roman"/>
              </a:rPr>
              <a:t> the </a:t>
            </a:r>
            <a:r>
              <a:rPr lang="it-IT" sz="2400" i="1" dirty="0" err="1" smtClean="0">
                <a:solidFill>
                  <a:srgbClr val="FFFF00"/>
                </a:solidFill>
                <a:latin typeface="Times New Roman"/>
                <a:cs typeface="Times New Roman"/>
              </a:rPr>
              <a:t>damaged</a:t>
            </a:r>
            <a:r>
              <a:rPr lang="it-IT" sz="2400" i="1" dirty="0" smtClean="0">
                <a:solidFill>
                  <a:srgbClr val="FFFF00"/>
                </a:solidFill>
                <a:latin typeface="Times New Roman"/>
                <a:cs typeface="Times New Roman"/>
              </a:rPr>
              <a:t> vessel, and </a:t>
            </a:r>
            <a:r>
              <a:rPr lang="it-IT" sz="2400" i="1" dirty="0" err="1" smtClean="0">
                <a:solidFill>
                  <a:srgbClr val="FFFF00"/>
                </a:solidFill>
                <a:latin typeface="Times New Roman"/>
                <a:cs typeface="Times New Roman"/>
              </a:rPr>
              <a:t>focused</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instead</a:t>
            </a:r>
            <a:r>
              <a:rPr lang="it-IT" sz="2400" i="1" dirty="0" smtClean="0">
                <a:solidFill>
                  <a:srgbClr val="FFFF00"/>
                </a:solidFill>
                <a:latin typeface="Times New Roman"/>
                <a:cs typeface="Times New Roman"/>
              </a:rPr>
              <a:t> on </a:t>
            </a:r>
            <a:r>
              <a:rPr lang="it-IT" sz="2400" i="1" dirty="0" err="1" smtClean="0">
                <a:solidFill>
                  <a:srgbClr val="FFFF00"/>
                </a:solidFill>
                <a:latin typeface="Times New Roman"/>
                <a:cs typeface="Times New Roman"/>
              </a:rPr>
              <a:t>preserving</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only</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what</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was</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needed</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to</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return</a:t>
            </a:r>
            <a:r>
              <a:rPr lang="it-IT" sz="2400" i="1" dirty="0" smtClean="0">
                <a:solidFill>
                  <a:srgbClr val="FFFF00"/>
                </a:solidFill>
                <a:latin typeface="Times New Roman"/>
                <a:cs typeface="Times New Roman"/>
              </a:rPr>
              <a:t> the </a:t>
            </a:r>
            <a:r>
              <a:rPr lang="it-IT" sz="2400" i="1" dirty="0" err="1" smtClean="0">
                <a:solidFill>
                  <a:srgbClr val="FFFF00"/>
                </a:solidFill>
                <a:latin typeface="Times New Roman"/>
                <a:cs typeface="Times New Roman"/>
              </a:rPr>
              <a:t>ship</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safely</a:t>
            </a:r>
            <a:r>
              <a:rPr lang="it-IT" sz="2400" i="1" dirty="0" smtClean="0">
                <a:solidFill>
                  <a:srgbClr val="FFFF00"/>
                </a:solidFill>
                <a:latin typeface="Times New Roman"/>
                <a:cs typeface="Times New Roman"/>
              </a:rPr>
              <a:t> back </a:t>
            </a:r>
            <a:r>
              <a:rPr lang="it-IT" sz="2400" i="1" dirty="0" err="1" smtClean="0">
                <a:solidFill>
                  <a:srgbClr val="FFFF00"/>
                </a:solidFill>
                <a:latin typeface="Times New Roman"/>
                <a:cs typeface="Times New Roman"/>
              </a:rPr>
              <a:t>into</a:t>
            </a:r>
            <a:r>
              <a:rPr lang="it-IT" sz="2400" i="1" dirty="0" smtClean="0">
                <a:solidFill>
                  <a:srgbClr val="FFFF00"/>
                </a:solidFill>
                <a:latin typeface="Times New Roman"/>
                <a:cs typeface="Times New Roman"/>
              </a:rPr>
              <a:t> the </a:t>
            </a:r>
            <a:r>
              <a:rPr lang="it-IT" sz="2400" i="1" dirty="0" err="1" smtClean="0">
                <a:solidFill>
                  <a:srgbClr val="FFFF00"/>
                </a:solidFill>
                <a:latin typeface="Times New Roman"/>
                <a:cs typeface="Times New Roman"/>
              </a:rPr>
              <a:t>port</a:t>
            </a:r>
            <a:r>
              <a:rPr lang="it-IT" sz="2400" i="1" dirty="0" smtClean="0">
                <a:solidFill>
                  <a:srgbClr val="FFFF00"/>
                </a:solidFill>
                <a:latin typeface="Times New Roman"/>
                <a:cs typeface="Times New Roman"/>
              </a:rPr>
              <a:t> (e.g. </a:t>
            </a:r>
            <a:r>
              <a:rPr lang="it-IT" sz="2400" i="1" dirty="0" err="1" smtClean="0">
                <a:solidFill>
                  <a:srgbClr val="FFFF00"/>
                </a:solidFill>
                <a:latin typeface="Times New Roman"/>
                <a:cs typeface="Times New Roman"/>
              </a:rPr>
              <a:t>watertight</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integrity</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propelling</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power</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for</a:t>
            </a:r>
            <a:r>
              <a:rPr lang="it-IT" sz="2400" i="1" dirty="0" smtClean="0">
                <a:solidFill>
                  <a:srgbClr val="FFFF00"/>
                </a:solidFill>
                <a:latin typeface="Times New Roman"/>
                <a:cs typeface="Times New Roman"/>
              </a:rPr>
              <a:t> </a:t>
            </a:r>
            <a:r>
              <a:rPr lang="it-IT" sz="2400" i="1" dirty="0" err="1" smtClean="0">
                <a:solidFill>
                  <a:srgbClr val="FFFF00"/>
                </a:solidFill>
                <a:latin typeface="Times New Roman"/>
                <a:cs typeface="Times New Roman"/>
              </a:rPr>
              <a:t>eventual</a:t>
            </a:r>
            <a:r>
              <a:rPr lang="it-IT" sz="2400" i="1" dirty="0" smtClean="0">
                <a:solidFill>
                  <a:srgbClr val="FFFF00"/>
                </a:solidFill>
                <a:latin typeface="Times New Roman"/>
                <a:cs typeface="Times New Roman"/>
              </a:rPr>
              <a:t> definitive </a:t>
            </a:r>
            <a:r>
              <a:rPr lang="it-IT" sz="2400" i="1" dirty="0" err="1" smtClean="0">
                <a:solidFill>
                  <a:srgbClr val="FFFF00"/>
                </a:solidFill>
                <a:latin typeface="Times New Roman"/>
                <a:cs typeface="Times New Roman"/>
              </a:rPr>
              <a:t>repair</a:t>
            </a:r>
            <a:r>
              <a:rPr lang="it-IT" sz="2400" i="1" dirty="0" smtClean="0">
                <a:solidFill>
                  <a:srgbClr val="FFFF00"/>
                </a:solidFill>
                <a:latin typeface="Times New Roman"/>
                <a:cs typeface="Times New Roman"/>
              </a:rPr>
              <a:t>.</a:t>
            </a:r>
            <a:endParaRPr lang="it-IT" sz="2400" i="1" dirty="0">
              <a:solidFill>
                <a:srgbClr val="FFFF00"/>
              </a:solidFill>
              <a:latin typeface="Times New Roman"/>
              <a:cs typeface="Times New Roman"/>
            </a:endParaRPr>
          </a:p>
        </p:txBody>
      </p:sp>
      <p:cxnSp>
        <p:nvCxnSpPr>
          <p:cNvPr id="3" name="Connettore 1 2"/>
          <p:cNvCxnSpPr/>
          <p:nvPr/>
        </p:nvCxnSpPr>
        <p:spPr>
          <a:xfrm>
            <a:off x="200276" y="600164"/>
            <a:ext cx="833131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94070" y="138499"/>
            <a:ext cx="8543044" cy="461665"/>
          </a:xfrm>
          <a:prstGeom prst="rect">
            <a:avLst/>
          </a:prstGeom>
          <a:noFill/>
        </p:spPr>
        <p:txBody>
          <a:bodyPr wrap="none" rtlCol="0">
            <a:spAutoFit/>
          </a:bodyPr>
          <a:lstStyle/>
          <a:p>
            <a:r>
              <a:rPr lang="it-IT" sz="2400" dirty="0" smtClean="0">
                <a:solidFill>
                  <a:srgbClr val="66FF00"/>
                </a:solidFill>
                <a:latin typeface="Times New Roman"/>
                <a:cs typeface="Times New Roman"/>
              </a:rPr>
              <a:t>   SHOCK MANAGEMENT IN TRAUMA: A PARADIGM SHIFT</a:t>
            </a:r>
            <a:endParaRPr lang="it-IT" sz="2400" dirty="0">
              <a:solidFill>
                <a:srgbClr val="66FF00"/>
              </a:solidFill>
              <a:latin typeface="Times New Roman"/>
              <a:cs typeface="Times New Roman"/>
            </a:endParaRPr>
          </a:p>
        </p:txBody>
      </p:sp>
      <p:sp>
        <p:nvSpPr>
          <p:cNvPr id="5" name="CasellaDiTesto 4"/>
          <p:cNvSpPr txBox="1"/>
          <p:nvPr/>
        </p:nvSpPr>
        <p:spPr>
          <a:xfrm>
            <a:off x="4213439" y="788887"/>
            <a:ext cx="788999" cy="523220"/>
          </a:xfrm>
          <a:prstGeom prst="rect">
            <a:avLst/>
          </a:prstGeom>
          <a:noFill/>
        </p:spPr>
        <p:txBody>
          <a:bodyPr wrap="none" rtlCol="0">
            <a:spAutoFit/>
          </a:bodyPr>
          <a:lstStyle/>
          <a:p>
            <a:r>
              <a:rPr lang="it-IT" sz="2800" i="1" dirty="0" smtClean="0">
                <a:solidFill>
                  <a:srgbClr val="FF0000"/>
                </a:solidFill>
                <a:effectLst>
                  <a:outerShdw blurRad="38100" dist="38100" dir="2700000" algn="tl">
                    <a:srgbClr val="000000">
                      <a:alpha val="43137"/>
                    </a:srgbClr>
                  </a:outerShdw>
                </a:effectLst>
              </a:rPr>
              <a:t>DCR</a:t>
            </a:r>
            <a:endParaRPr lang="it-IT" sz="2800"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1561" y="1634397"/>
            <a:ext cx="8348806" cy="5078313"/>
          </a:xfrm>
          <a:prstGeom prst="rect">
            <a:avLst/>
          </a:prstGeom>
          <a:noFill/>
        </p:spPr>
        <p:txBody>
          <a:bodyPr wrap="square" rtlCol="0">
            <a:spAutoFit/>
          </a:bodyPr>
          <a:lstStyle/>
          <a:p>
            <a:pPr>
              <a:spcAft>
                <a:spcPts val="3600"/>
              </a:spcAft>
            </a:pPr>
            <a:r>
              <a:rPr lang="it-IT" sz="2400" dirty="0" smtClean="0">
                <a:solidFill>
                  <a:srgbClr val="FFFFFF"/>
                </a:solidFill>
                <a:latin typeface="Comic Sans MS" pitchFamily="66" charset="0"/>
                <a:cs typeface="Times New Roman"/>
              </a:rPr>
              <a:t> The </a:t>
            </a:r>
            <a:r>
              <a:rPr lang="it-IT" sz="2400" dirty="0" err="1" smtClean="0">
                <a:solidFill>
                  <a:srgbClr val="FFFFFF"/>
                </a:solidFill>
                <a:latin typeface="Comic Sans MS" pitchFamily="66" charset="0"/>
                <a:cs typeface="Times New Roman"/>
              </a:rPr>
              <a:t>term</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damage</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control</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connotes</a:t>
            </a:r>
            <a:r>
              <a:rPr lang="it-IT" sz="2400" dirty="0" smtClean="0">
                <a:solidFill>
                  <a:srgbClr val="FFFFFF"/>
                </a:solidFill>
                <a:latin typeface="Comic Sans MS" pitchFamily="66" charset="0"/>
                <a:cs typeface="Times New Roman"/>
              </a:rPr>
              <a:t> the </a:t>
            </a:r>
            <a:r>
              <a:rPr lang="it-IT" sz="2400" dirty="0" err="1" smtClean="0">
                <a:solidFill>
                  <a:srgbClr val="FFFFFF"/>
                </a:solidFill>
                <a:latin typeface="Comic Sans MS" pitchFamily="66" charset="0"/>
                <a:cs typeface="Times New Roman"/>
              </a:rPr>
              <a:t>application</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of</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early</a:t>
            </a:r>
            <a:r>
              <a:rPr lang="it-IT" sz="2400" dirty="0" smtClean="0">
                <a:solidFill>
                  <a:srgbClr val="FFFFFF"/>
                </a:solidFill>
                <a:latin typeface="Comic Sans MS" pitchFamily="66" charset="0"/>
                <a:cs typeface="Times New Roman"/>
              </a:rPr>
              <a:t> and aggressive </a:t>
            </a:r>
            <a:r>
              <a:rPr lang="it-IT" sz="2400" dirty="0" err="1" smtClean="0">
                <a:solidFill>
                  <a:srgbClr val="FFFFFF"/>
                </a:solidFill>
                <a:latin typeface="Comic Sans MS" pitchFamily="66" charset="0"/>
                <a:cs typeface="Times New Roman"/>
              </a:rPr>
              <a:t>life-saving</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techniques</a:t>
            </a:r>
            <a:r>
              <a:rPr lang="it-IT" sz="2400" dirty="0" smtClean="0">
                <a:solidFill>
                  <a:srgbClr val="FFFFFF"/>
                </a:solidFill>
                <a:latin typeface="Comic Sans MS" pitchFamily="66" charset="0"/>
                <a:cs typeface="Times New Roman"/>
              </a:rPr>
              <a:t>, and </a:t>
            </a:r>
            <a:r>
              <a:rPr lang="it-IT" sz="2400" dirty="0" err="1" smtClean="0">
                <a:solidFill>
                  <a:srgbClr val="FFFFFF"/>
                </a:solidFill>
                <a:latin typeface="Comic Sans MS" pitchFamily="66" charset="0"/>
                <a:cs typeface="Times New Roman"/>
              </a:rPr>
              <a:t>describes</a:t>
            </a:r>
            <a:r>
              <a:rPr lang="it-IT" sz="2400" dirty="0" smtClean="0">
                <a:solidFill>
                  <a:srgbClr val="FFFFFF"/>
                </a:solidFill>
                <a:latin typeface="Comic Sans MS" pitchFamily="66" charset="0"/>
                <a:cs typeface="Times New Roman"/>
              </a:rPr>
              <a:t> the </a:t>
            </a:r>
            <a:r>
              <a:rPr lang="it-IT" sz="2400" dirty="0" err="1" smtClean="0">
                <a:solidFill>
                  <a:srgbClr val="FFFFFF"/>
                </a:solidFill>
                <a:latin typeface="Comic Sans MS" pitchFamily="66" charset="0"/>
                <a:cs typeface="Times New Roman"/>
              </a:rPr>
              <a:t>surgical</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practice</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of</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quickly</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controlling</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hemorrhage</a:t>
            </a:r>
            <a:r>
              <a:rPr lang="it-IT" sz="2400" dirty="0" smtClean="0">
                <a:solidFill>
                  <a:srgbClr val="FFFFFF"/>
                </a:solidFill>
                <a:latin typeface="Comic Sans MS" pitchFamily="66" charset="0"/>
                <a:cs typeface="Times New Roman"/>
              </a:rPr>
              <a:t> and </a:t>
            </a:r>
            <a:r>
              <a:rPr lang="it-IT" sz="2400" dirty="0" err="1" smtClean="0">
                <a:solidFill>
                  <a:srgbClr val="FFFFFF"/>
                </a:solidFill>
                <a:latin typeface="Comic Sans MS" pitchFamily="66" charset="0"/>
                <a:cs typeface="Times New Roman"/>
              </a:rPr>
              <a:t>containing</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contamination</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with</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delayed</a:t>
            </a:r>
            <a:r>
              <a:rPr lang="it-IT" sz="2400" dirty="0" smtClean="0">
                <a:solidFill>
                  <a:srgbClr val="FFFFFF"/>
                </a:solidFill>
                <a:latin typeface="Comic Sans MS" pitchFamily="66" charset="0"/>
                <a:cs typeface="Times New Roman"/>
              </a:rPr>
              <a:t> definitive </a:t>
            </a:r>
            <a:r>
              <a:rPr lang="it-IT" sz="2400" dirty="0" err="1" smtClean="0">
                <a:solidFill>
                  <a:srgbClr val="FFFFFF"/>
                </a:solidFill>
                <a:latin typeface="Comic Sans MS" pitchFamily="66" charset="0"/>
                <a:cs typeface="Times New Roman"/>
              </a:rPr>
              <a:t>repair</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of</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injuries</a:t>
            </a:r>
            <a:r>
              <a:rPr lang="it-IT" sz="2400" dirty="0" smtClean="0">
                <a:solidFill>
                  <a:srgbClr val="FFFFFF"/>
                </a:solidFill>
                <a:latin typeface="Comic Sans MS" pitchFamily="66" charset="0"/>
                <a:cs typeface="Times New Roman"/>
              </a:rPr>
              <a:t>. </a:t>
            </a:r>
          </a:p>
          <a:p>
            <a:pPr>
              <a:spcAft>
                <a:spcPts val="3600"/>
              </a:spcAft>
            </a:pPr>
            <a:r>
              <a:rPr lang="it-IT" sz="2400" dirty="0" err="1" smtClean="0">
                <a:solidFill>
                  <a:srgbClr val="FFFFFF"/>
                </a:solidFill>
                <a:latin typeface="Comic Sans MS" pitchFamily="66" charset="0"/>
                <a:cs typeface="Times New Roman"/>
              </a:rPr>
              <a:t>Likewise</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damage</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control</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resuscitation</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describes</a:t>
            </a:r>
            <a:r>
              <a:rPr lang="it-IT" sz="2400" dirty="0" smtClean="0">
                <a:solidFill>
                  <a:srgbClr val="FFFFFF"/>
                </a:solidFill>
                <a:latin typeface="Comic Sans MS" pitchFamily="66" charset="0"/>
                <a:cs typeface="Times New Roman"/>
              </a:rPr>
              <a:t> the </a:t>
            </a:r>
            <a:r>
              <a:rPr lang="it-IT" sz="2400" dirty="0" err="1" smtClean="0">
                <a:solidFill>
                  <a:srgbClr val="FFFFFF"/>
                </a:solidFill>
                <a:latin typeface="Comic Sans MS" pitchFamily="66" charset="0"/>
                <a:cs typeface="Times New Roman"/>
              </a:rPr>
              <a:t>rapid</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correction</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of</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hypothermia</a:t>
            </a:r>
            <a:r>
              <a:rPr lang="it-IT" sz="2400" dirty="0" smtClean="0">
                <a:solidFill>
                  <a:srgbClr val="FFFFFF"/>
                </a:solidFill>
                <a:latin typeface="Comic Sans MS" pitchFamily="66" charset="0"/>
                <a:cs typeface="Times New Roman"/>
              </a:rPr>
              <a:t> and </a:t>
            </a:r>
            <a:r>
              <a:rPr lang="it-IT" sz="2400" dirty="0" err="1" smtClean="0">
                <a:solidFill>
                  <a:srgbClr val="FFFFFF"/>
                </a:solidFill>
                <a:latin typeface="Comic Sans MS" pitchFamily="66" charset="0"/>
                <a:cs typeface="Times New Roman"/>
              </a:rPr>
              <a:t>acidosis</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as</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well</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as</a:t>
            </a:r>
            <a:r>
              <a:rPr lang="it-IT" sz="2400" dirty="0" smtClean="0">
                <a:solidFill>
                  <a:srgbClr val="FFFFFF"/>
                </a:solidFill>
                <a:latin typeface="Comic Sans MS" pitchFamily="66" charset="0"/>
                <a:cs typeface="Times New Roman"/>
              </a:rPr>
              <a:t> the </a:t>
            </a:r>
            <a:r>
              <a:rPr lang="it-IT" sz="2400" dirty="0" err="1" smtClean="0">
                <a:solidFill>
                  <a:srgbClr val="FFFFFF"/>
                </a:solidFill>
                <a:latin typeface="Comic Sans MS" pitchFamily="66" charset="0"/>
                <a:cs typeface="Times New Roman"/>
              </a:rPr>
              <a:t>direct</a:t>
            </a:r>
            <a:r>
              <a:rPr lang="it-IT" sz="2400" dirty="0" smtClean="0">
                <a:solidFill>
                  <a:srgbClr val="FFFFFF"/>
                </a:solidFill>
                <a:latin typeface="Comic Sans MS" pitchFamily="66" charset="0"/>
                <a:cs typeface="Times New Roman"/>
              </a:rPr>
              <a:t> treatment </a:t>
            </a:r>
            <a:r>
              <a:rPr lang="it-IT" sz="2400" dirty="0" err="1" smtClean="0">
                <a:solidFill>
                  <a:srgbClr val="FFFFFF"/>
                </a:solidFill>
                <a:latin typeface="Comic Sans MS" pitchFamily="66" charset="0"/>
                <a:cs typeface="Times New Roman"/>
              </a:rPr>
              <a:t>of</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coagulopathy</a:t>
            </a:r>
            <a:r>
              <a:rPr lang="it-IT" sz="2400" dirty="0" smtClean="0">
                <a:solidFill>
                  <a:srgbClr val="FFFFFF"/>
                </a:solidFill>
                <a:latin typeface="Comic Sans MS" pitchFamily="66" charset="0"/>
                <a:cs typeface="Times New Roman"/>
              </a:rPr>
              <a:t>. </a:t>
            </a:r>
          </a:p>
          <a:p>
            <a:pPr>
              <a:spcAft>
                <a:spcPts val="3600"/>
              </a:spcAft>
            </a:pPr>
            <a:r>
              <a:rPr lang="it-IT" sz="2400" dirty="0" smtClean="0">
                <a:solidFill>
                  <a:srgbClr val="FFFFFF"/>
                </a:solidFill>
                <a:latin typeface="Comic Sans MS" pitchFamily="66" charset="0"/>
                <a:cs typeface="Times New Roman"/>
              </a:rPr>
              <a:t>In </a:t>
            </a:r>
            <a:r>
              <a:rPr lang="it-IT" sz="2400" dirty="0" err="1" smtClean="0">
                <a:solidFill>
                  <a:srgbClr val="FFFFFF"/>
                </a:solidFill>
                <a:latin typeface="Comic Sans MS" pitchFamily="66" charset="0"/>
                <a:cs typeface="Times New Roman"/>
              </a:rPr>
              <a:t>particular</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it</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involves</a:t>
            </a:r>
            <a:r>
              <a:rPr lang="it-IT" sz="2400" dirty="0" smtClean="0">
                <a:solidFill>
                  <a:srgbClr val="FFFFFF"/>
                </a:solidFill>
                <a:latin typeface="Comic Sans MS" pitchFamily="66" charset="0"/>
                <a:cs typeface="Times New Roman"/>
              </a:rPr>
              <a:t> the </a:t>
            </a:r>
            <a:r>
              <a:rPr lang="it-IT" sz="2400" dirty="0" err="1" smtClean="0">
                <a:solidFill>
                  <a:srgbClr val="FFFFFF"/>
                </a:solidFill>
                <a:latin typeface="Comic Sans MS" pitchFamily="66" charset="0"/>
                <a:cs typeface="Times New Roman"/>
              </a:rPr>
              <a:t>early</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transfusion</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of</a:t>
            </a:r>
            <a:r>
              <a:rPr lang="it-IT" sz="2400" dirty="0" smtClean="0">
                <a:solidFill>
                  <a:srgbClr val="FFFFFF"/>
                </a:solidFill>
                <a:latin typeface="Comic Sans MS" pitchFamily="66" charset="0"/>
                <a:cs typeface="Times New Roman"/>
              </a:rPr>
              <a:t> trauma </a:t>
            </a:r>
            <a:r>
              <a:rPr lang="it-IT" sz="2400" dirty="0" err="1" smtClean="0">
                <a:solidFill>
                  <a:srgbClr val="FFFFFF"/>
                </a:solidFill>
                <a:latin typeface="Comic Sans MS" pitchFamily="66" charset="0"/>
                <a:cs typeface="Times New Roman"/>
              </a:rPr>
              <a:t>patients</a:t>
            </a:r>
            <a:r>
              <a:rPr lang="it-IT" sz="2400" dirty="0" smtClean="0">
                <a:solidFill>
                  <a:srgbClr val="FFFFFF"/>
                </a:solidFill>
                <a:latin typeface="Comic Sans MS" pitchFamily="66" charset="0"/>
                <a:cs typeface="Times New Roman"/>
              </a:rPr>
              <a:t>, the </a:t>
            </a:r>
            <a:r>
              <a:rPr lang="it-IT" sz="2400" dirty="0" err="1" smtClean="0">
                <a:solidFill>
                  <a:srgbClr val="FFFFFF"/>
                </a:solidFill>
                <a:latin typeface="Comic Sans MS" pitchFamily="66" charset="0"/>
                <a:cs typeface="Times New Roman"/>
              </a:rPr>
              <a:t>use</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of</a:t>
            </a:r>
            <a:r>
              <a:rPr lang="it-IT" sz="2400" dirty="0" smtClean="0">
                <a:solidFill>
                  <a:srgbClr val="FFFFFF"/>
                </a:solidFill>
                <a:latin typeface="Comic Sans MS" pitchFamily="66" charset="0"/>
                <a:cs typeface="Times New Roman"/>
              </a:rPr>
              <a:t> permissive </a:t>
            </a:r>
            <a:r>
              <a:rPr lang="it-IT" sz="2400" dirty="0" err="1" smtClean="0">
                <a:solidFill>
                  <a:srgbClr val="FFFFFF"/>
                </a:solidFill>
                <a:latin typeface="Comic Sans MS" pitchFamily="66" charset="0"/>
                <a:cs typeface="Times New Roman"/>
              </a:rPr>
              <a:t>hypotension</a:t>
            </a:r>
            <a:r>
              <a:rPr lang="it-IT" sz="2400" dirty="0" smtClean="0">
                <a:solidFill>
                  <a:srgbClr val="FFFFFF"/>
                </a:solidFill>
                <a:latin typeface="Comic Sans MS" pitchFamily="66" charset="0"/>
                <a:cs typeface="Times New Roman"/>
              </a:rPr>
              <a:t>, and </a:t>
            </a:r>
            <a:r>
              <a:rPr lang="it-IT" sz="2400" dirty="0" err="1" smtClean="0">
                <a:solidFill>
                  <a:srgbClr val="FFFFFF"/>
                </a:solidFill>
                <a:latin typeface="Comic Sans MS" pitchFamily="66" charset="0"/>
                <a:cs typeface="Times New Roman"/>
              </a:rPr>
              <a:t>minimization</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of</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crystalloid</a:t>
            </a:r>
            <a:r>
              <a:rPr lang="it-IT" sz="2400" dirty="0" smtClean="0">
                <a:solidFill>
                  <a:srgbClr val="FFFFFF"/>
                </a:solidFill>
                <a:latin typeface="Comic Sans MS" pitchFamily="66" charset="0"/>
                <a:cs typeface="Times New Roman"/>
              </a:rPr>
              <a:t> </a:t>
            </a:r>
            <a:r>
              <a:rPr lang="it-IT" sz="2400" dirty="0" err="1" smtClean="0">
                <a:solidFill>
                  <a:srgbClr val="FFFFFF"/>
                </a:solidFill>
                <a:latin typeface="Comic Sans MS" pitchFamily="66" charset="0"/>
                <a:cs typeface="Times New Roman"/>
              </a:rPr>
              <a:t>use</a:t>
            </a:r>
            <a:r>
              <a:rPr lang="it-IT" sz="2400" dirty="0" smtClean="0">
                <a:solidFill>
                  <a:srgbClr val="FFFFFF"/>
                </a:solidFill>
                <a:latin typeface="Comic Sans MS" pitchFamily="66" charset="0"/>
                <a:cs typeface="Times New Roman"/>
              </a:rPr>
              <a:t>.</a:t>
            </a:r>
            <a:endParaRPr lang="it-IT" sz="2400" dirty="0">
              <a:solidFill>
                <a:srgbClr val="FFFFFF"/>
              </a:solidFill>
              <a:latin typeface="Comic Sans MS" pitchFamily="66" charset="0"/>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931096" y="1243399"/>
            <a:ext cx="2435169" cy="369332"/>
          </a:xfrm>
          <a:prstGeom prst="rect">
            <a:avLst/>
          </a:prstGeom>
          <a:noFill/>
        </p:spPr>
        <p:txBody>
          <a:bodyPr wrap="none" rtlCol="0">
            <a:spAutoFit/>
          </a:bodyPr>
          <a:lstStyle/>
          <a:p>
            <a:r>
              <a:rPr lang="it-IT" dirty="0" smtClean="0">
                <a:solidFill>
                  <a:srgbClr val="FFFF00"/>
                </a:solidFill>
                <a:latin typeface="Times New Roman"/>
                <a:cs typeface="Times New Roman"/>
              </a:rPr>
              <a:t>IDENTIFIED SOURCE</a:t>
            </a:r>
            <a:endParaRPr lang="it-IT" dirty="0">
              <a:solidFill>
                <a:srgbClr val="FFFF00"/>
              </a:solidFill>
              <a:latin typeface="Times New Roman"/>
              <a:cs typeface="Times New Roman"/>
            </a:endParaRPr>
          </a:p>
        </p:txBody>
      </p:sp>
      <p:sp>
        <p:nvSpPr>
          <p:cNvPr id="4" name="CasellaDiTesto 3"/>
          <p:cNvSpPr txBox="1"/>
          <p:nvPr/>
        </p:nvSpPr>
        <p:spPr>
          <a:xfrm>
            <a:off x="1090617" y="1243399"/>
            <a:ext cx="633569" cy="369332"/>
          </a:xfrm>
          <a:prstGeom prst="rect">
            <a:avLst/>
          </a:prstGeom>
          <a:noFill/>
        </p:spPr>
        <p:txBody>
          <a:bodyPr wrap="none" rtlCol="0">
            <a:spAutoFit/>
          </a:bodyPr>
          <a:lstStyle/>
          <a:p>
            <a:r>
              <a:rPr lang="it-IT" dirty="0" smtClean="0">
                <a:solidFill>
                  <a:srgbClr val="FFFF00"/>
                </a:solidFill>
                <a:latin typeface="Times New Roman"/>
                <a:cs typeface="Times New Roman"/>
              </a:rPr>
              <a:t>YES</a:t>
            </a:r>
            <a:endParaRPr lang="it-IT" dirty="0">
              <a:solidFill>
                <a:srgbClr val="FFFF00"/>
              </a:solidFill>
              <a:latin typeface="Times New Roman"/>
              <a:cs typeface="Times New Roman"/>
            </a:endParaRPr>
          </a:p>
        </p:txBody>
      </p:sp>
      <p:sp>
        <p:nvSpPr>
          <p:cNvPr id="5" name="CasellaDiTesto 4"/>
          <p:cNvSpPr txBox="1"/>
          <p:nvPr/>
        </p:nvSpPr>
        <p:spPr>
          <a:xfrm>
            <a:off x="6349409" y="1243399"/>
            <a:ext cx="530890" cy="369332"/>
          </a:xfrm>
          <a:prstGeom prst="rect">
            <a:avLst/>
          </a:prstGeom>
          <a:noFill/>
        </p:spPr>
        <p:txBody>
          <a:bodyPr wrap="none" rtlCol="0">
            <a:spAutoFit/>
          </a:bodyPr>
          <a:lstStyle/>
          <a:p>
            <a:r>
              <a:rPr lang="it-IT" dirty="0" smtClean="0">
                <a:solidFill>
                  <a:srgbClr val="FFFF00"/>
                </a:solidFill>
                <a:latin typeface="Times New Roman"/>
                <a:cs typeface="Times New Roman"/>
              </a:rPr>
              <a:t>NO</a:t>
            </a:r>
            <a:endParaRPr lang="it-IT" dirty="0">
              <a:solidFill>
                <a:srgbClr val="FFFF00"/>
              </a:solidFill>
              <a:latin typeface="Times New Roman"/>
              <a:cs typeface="Times New Roman"/>
            </a:endParaRPr>
          </a:p>
        </p:txBody>
      </p:sp>
      <p:sp>
        <p:nvSpPr>
          <p:cNvPr id="6" name="CasellaDiTesto 5"/>
          <p:cNvSpPr txBox="1"/>
          <p:nvPr/>
        </p:nvSpPr>
        <p:spPr>
          <a:xfrm>
            <a:off x="-258696" y="1764271"/>
            <a:ext cx="3354416" cy="830997"/>
          </a:xfrm>
          <a:prstGeom prst="rect">
            <a:avLst/>
          </a:prstGeom>
          <a:noFill/>
        </p:spPr>
        <p:txBody>
          <a:bodyPr wrap="square" rtlCol="0">
            <a:spAutoFit/>
          </a:bodyPr>
          <a:lstStyle/>
          <a:p>
            <a:pPr algn="ctr"/>
            <a:r>
              <a:rPr lang="it-IT" sz="1600" u="sng" dirty="0" smtClean="0">
                <a:solidFill>
                  <a:srgbClr val="FFFF00"/>
                </a:solidFill>
                <a:latin typeface="Times New Roman"/>
                <a:cs typeface="Times New Roman"/>
              </a:rPr>
              <a:t>IMMEDIATE </a:t>
            </a:r>
            <a:r>
              <a:rPr lang="it-IT" sz="1600" dirty="0" smtClean="0">
                <a:solidFill>
                  <a:srgbClr val="FFFF00"/>
                </a:solidFill>
                <a:latin typeface="Times New Roman"/>
                <a:cs typeface="Times New Roman"/>
              </a:rPr>
              <a:t>BLEEDING CONTROL PROCEDURE</a:t>
            </a:r>
          </a:p>
          <a:p>
            <a:pPr algn="ctr"/>
            <a:r>
              <a:rPr lang="it-IT" sz="1600" dirty="0" err="1" smtClean="0">
                <a:solidFill>
                  <a:srgbClr val="FFFF00"/>
                </a:solidFill>
                <a:latin typeface="Times New Roman"/>
                <a:cs typeface="Times New Roman"/>
              </a:rPr>
              <a:t>Grade</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1</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B</a:t>
            </a:r>
            <a:endParaRPr lang="it-IT" sz="1600" dirty="0">
              <a:solidFill>
                <a:srgbClr val="FFFF00"/>
              </a:solidFill>
              <a:latin typeface="Times New Roman"/>
              <a:cs typeface="Times New Roman"/>
            </a:endParaRPr>
          </a:p>
        </p:txBody>
      </p:sp>
      <p:sp>
        <p:nvSpPr>
          <p:cNvPr id="7" name="CasellaDiTesto 6"/>
          <p:cNvSpPr txBox="1"/>
          <p:nvPr/>
        </p:nvSpPr>
        <p:spPr>
          <a:xfrm>
            <a:off x="4910856" y="1639172"/>
            <a:ext cx="3462707" cy="830997"/>
          </a:xfrm>
          <a:prstGeom prst="rect">
            <a:avLst/>
          </a:prstGeom>
          <a:noFill/>
        </p:spPr>
        <p:txBody>
          <a:bodyPr wrap="square" rtlCol="0">
            <a:spAutoFit/>
          </a:bodyPr>
          <a:lstStyle/>
          <a:p>
            <a:pPr algn="ctr"/>
            <a:r>
              <a:rPr lang="it-IT" sz="1600" u="sng" dirty="0" smtClean="0">
                <a:solidFill>
                  <a:srgbClr val="FFFF00"/>
                </a:solidFill>
                <a:latin typeface="Times New Roman"/>
                <a:cs typeface="Times New Roman"/>
              </a:rPr>
              <a:t>IMMEDIATE </a:t>
            </a:r>
            <a:r>
              <a:rPr lang="it-IT" sz="1600" dirty="0" smtClean="0">
                <a:solidFill>
                  <a:srgbClr val="FFFF00"/>
                </a:solidFill>
                <a:latin typeface="Times New Roman"/>
                <a:cs typeface="Times New Roman"/>
              </a:rPr>
              <a:t>FURTHER INVESTIGATION</a:t>
            </a:r>
          </a:p>
          <a:p>
            <a:pPr algn="ctr"/>
            <a:r>
              <a:rPr lang="it-IT" sz="1600" dirty="0" err="1" smtClean="0">
                <a:solidFill>
                  <a:srgbClr val="FFFF00"/>
                </a:solidFill>
                <a:latin typeface="Times New Roman"/>
                <a:cs typeface="Times New Roman"/>
              </a:rPr>
              <a:t>Grade</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1</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B</a:t>
            </a:r>
            <a:endParaRPr lang="it-IT" sz="1600" dirty="0">
              <a:solidFill>
                <a:srgbClr val="FFFF00"/>
              </a:solidFill>
              <a:latin typeface="Times New Roman"/>
              <a:cs typeface="Times New Roman"/>
            </a:endParaRPr>
          </a:p>
        </p:txBody>
      </p:sp>
      <p:sp>
        <p:nvSpPr>
          <p:cNvPr id="9" name="CasellaDiTesto 8"/>
          <p:cNvSpPr txBox="1"/>
          <p:nvPr/>
        </p:nvSpPr>
        <p:spPr>
          <a:xfrm>
            <a:off x="1915838" y="3186486"/>
            <a:ext cx="3403391" cy="830997"/>
          </a:xfrm>
          <a:prstGeom prst="rect">
            <a:avLst/>
          </a:prstGeom>
          <a:noFill/>
        </p:spPr>
        <p:txBody>
          <a:bodyPr wrap="square" rtlCol="0">
            <a:spAutoFit/>
          </a:bodyPr>
          <a:lstStyle/>
          <a:p>
            <a:pPr algn="ctr"/>
            <a:r>
              <a:rPr lang="it-IT" sz="1600" dirty="0" smtClean="0">
                <a:solidFill>
                  <a:srgbClr val="FFFF00"/>
                </a:solidFill>
                <a:latin typeface="Times New Roman"/>
                <a:cs typeface="Times New Roman"/>
              </a:rPr>
              <a:t>URGENT INTERVENTION IF FREE INTRA-ABDOMINAL FLUID </a:t>
            </a:r>
          </a:p>
          <a:p>
            <a:pPr algn="ctr"/>
            <a:r>
              <a:rPr lang="it-IT" sz="1600" u="sng" dirty="0" err="1" smtClean="0">
                <a:solidFill>
                  <a:srgbClr val="FFFF00"/>
                </a:solidFill>
                <a:latin typeface="Times New Roman"/>
                <a:cs typeface="Times New Roman"/>
              </a:rPr>
              <a:t>Grade</a:t>
            </a:r>
            <a:r>
              <a:rPr lang="it-IT" sz="1600" u="sng" dirty="0" smtClean="0">
                <a:solidFill>
                  <a:srgbClr val="FFFF00"/>
                </a:solidFill>
                <a:latin typeface="Times New Roman"/>
                <a:cs typeface="Times New Roman"/>
              </a:rPr>
              <a:t> </a:t>
            </a:r>
            <a:r>
              <a:rPr lang="it-IT" sz="1600" u="sng" dirty="0" err="1" smtClean="0">
                <a:solidFill>
                  <a:srgbClr val="FFFF00"/>
                </a:solidFill>
                <a:latin typeface="Times New Roman"/>
                <a:cs typeface="Times New Roman"/>
              </a:rPr>
              <a:t>1</a:t>
            </a:r>
            <a:r>
              <a:rPr lang="it-IT" sz="1600" u="sng" dirty="0" smtClean="0">
                <a:solidFill>
                  <a:srgbClr val="FFFF00"/>
                </a:solidFill>
                <a:latin typeface="Times New Roman"/>
                <a:cs typeface="Times New Roman"/>
              </a:rPr>
              <a:t> A</a:t>
            </a:r>
            <a:endParaRPr lang="it-IT" sz="1600" u="sng" dirty="0">
              <a:solidFill>
                <a:srgbClr val="FFFF00"/>
              </a:solidFill>
              <a:latin typeface="Times New Roman"/>
              <a:cs typeface="Times New Roman"/>
            </a:endParaRPr>
          </a:p>
        </p:txBody>
      </p:sp>
      <p:sp>
        <p:nvSpPr>
          <p:cNvPr id="10" name="CasellaDiTesto 9"/>
          <p:cNvSpPr txBox="1"/>
          <p:nvPr/>
        </p:nvSpPr>
        <p:spPr>
          <a:xfrm>
            <a:off x="6541819" y="3186486"/>
            <a:ext cx="2721071" cy="830997"/>
          </a:xfrm>
          <a:prstGeom prst="rect">
            <a:avLst/>
          </a:prstGeom>
          <a:noFill/>
        </p:spPr>
        <p:txBody>
          <a:bodyPr wrap="square" rtlCol="0">
            <a:spAutoFit/>
          </a:bodyPr>
          <a:lstStyle/>
          <a:p>
            <a:pPr algn="ctr"/>
            <a:r>
              <a:rPr lang="it-IT" sz="1600" dirty="0" smtClean="0">
                <a:solidFill>
                  <a:srgbClr val="FFFF00"/>
                </a:solidFill>
                <a:latin typeface="Times New Roman"/>
                <a:cs typeface="Times New Roman"/>
              </a:rPr>
              <a:t>FURTHER ASSESSMENT BY USING CT</a:t>
            </a:r>
          </a:p>
          <a:p>
            <a:pPr algn="ctr"/>
            <a:r>
              <a:rPr lang="it-IT" sz="1600" dirty="0" err="1" smtClean="0">
                <a:solidFill>
                  <a:srgbClr val="FFFF00"/>
                </a:solidFill>
                <a:latin typeface="Times New Roman"/>
                <a:cs typeface="Times New Roman"/>
              </a:rPr>
              <a:t>Grade</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1</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B</a:t>
            </a:r>
            <a:endParaRPr lang="it-IT" sz="1600" dirty="0">
              <a:solidFill>
                <a:srgbClr val="FFFF00"/>
              </a:solidFill>
              <a:latin typeface="Times New Roman"/>
              <a:cs typeface="Times New Roman"/>
            </a:endParaRPr>
          </a:p>
        </p:txBody>
      </p:sp>
      <p:sp>
        <p:nvSpPr>
          <p:cNvPr id="11" name="CasellaDiTesto 10"/>
          <p:cNvSpPr txBox="1"/>
          <p:nvPr/>
        </p:nvSpPr>
        <p:spPr>
          <a:xfrm>
            <a:off x="4385843" y="2626046"/>
            <a:ext cx="3504806" cy="338554"/>
          </a:xfrm>
          <a:prstGeom prst="rect">
            <a:avLst/>
          </a:prstGeom>
          <a:noFill/>
        </p:spPr>
        <p:txBody>
          <a:bodyPr wrap="none" rtlCol="0">
            <a:spAutoFit/>
          </a:bodyPr>
          <a:lstStyle/>
          <a:p>
            <a:r>
              <a:rPr lang="it-IT" sz="1600" dirty="0" smtClean="0">
                <a:solidFill>
                  <a:srgbClr val="FFFF00"/>
                </a:solidFill>
                <a:latin typeface="Times New Roman"/>
                <a:cs typeface="Times New Roman"/>
              </a:rPr>
              <a:t>HAEMODINAMICALLY  UNSTABLE</a:t>
            </a:r>
            <a:endParaRPr lang="it-IT" sz="1600" dirty="0">
              <a:solidFill>
                <a:srgbClr val="FFFF00"/>
              </a:solidFill>
              <a:latin typeface="Times New Roman"/>
              <a:cs typeface="Times New Roman"/>
            </a:endParaRPr>
          </a:p>
        </p:txBody>
      </p:sp>
      <p:sp>
        <p:nvSpPr>
          <p:cNvPr id="12" name="CasellaDiTesto 11"/>
          <p:cNvSpPr txBox="1"/>
          <p:nvPr/>
        </p:nvSpPr>
        <p:spPr>
          <a:xfrm>
            <a:off x="3304862" y="2595268"/>
            <a:ext cx="633569" cy="369332"/>
          </a:xfrm>
          <a:prstGeom prst="rect">
            <a:avLst/>
          </a:prstGeom>
          <a:noFill/>
        </p:spPr>
        <p:txBody>
          <a:bodyPr wrap="none" rtlCol="0">
            <a:spAutoFit/>
          </a:bodyPr>
          <a:lstStyle/>
          <a:p>
            <a:r>
              <a:rPr lang="it-IT" dirty="0" smtClean="0">
                <a:solidFill>
                  <a:srgbClr val="FFFF00"/>
                </a:solidFill>
                <a:latin typeface="Times New Roman"/>
                <a:cs typeface="Times New Roman"/>
              </a:rPr>
              <a:t>YES</a:t>
            </a:r>
            <a:endParaRPr lang="it-IT" dirty="0">
              <a:solidFill>
                <a:srgbClr val="FFFF00"/>
              </a:solidFill>
              <a:latin typeface="Times New Roman"/>
              <a:cs typeface="Times New Roman"/>
            </a:endParaRPr>
          </a:p>
        </p:txBody>
      </p:sp>
      <p:sp>
        <p:nvSpPr>
          <p:cNvPr id="13" name="CasellaDiTesto 12"/>
          <p:cNvSpPr txBox="1"/>
          <p:nvPr/>
        </p:nvSpPr>
        <p:spPr>
          <a:xfrm>
            <a:off x="8137535" y="2602530"/>
            <a:ext cx="530890" cy="369332"/>
          </a:xfrm>
          <a:prstGeom prst="rect">
            <a:avLst/>
          </a:prstGeom>
          <a:noFill/>
        </p:spPr>
        <p:txBody>
          <a:bodyPr wrap="none" rtlCol="0">
            <a:spAutoFit/>
          </a:bodyPr>
          <a:lstStyle/>
          <a:p>
            <a:r>
              <a:rPr lang="it-IT" dirty="0" smtClean="0">
                <a:solidFill>
                  <a:srgbClr val="FFFF00"/>
                </a:solidFill>
                <a:latin typeface="Times New Roman"/>
                <a:cs typeface="Times New Roman"/>
              </a:rPr>
              <a:t>NO</a:t>
            </a:r>
            <a:endParaRPr lang="it-IT" dirty="0">
              <a:solidFill>
                <a:srgbClr val="FFFF00"/>
              </a:solidFill>
              <a:latin typeface="Times New Roman"/>
              <a:cs typeface="Times New Roman"/>
            </a:endParaRPr>
          </a:p>
        </p:txBody>
      </p:sp>
      <p:sp>
        <p:nvSpPr>
          <p:cNvPr id="14" name="CasellaDiTesto 13"/>
          <p:cNvSpPr txBox="1"/>
          <p:nvPr/>
        </p:nvSpPr>
        <p:spPr>
          <a:xfrm>
            <a:off x="323369" y="4436700"/>
            <a:ext cx="8820631" cy="830997"/>
          </a:xfrm>
          <a:prstGeom prst="rect">
            <a:avLst/>
          </a:prstGeom>
          <a:noFill/>
        </p:spPr>
        <p:txBody>
          <a:bodyPr wrap="square" rtlCol="0">
            <a:spAutoFit/>
          </a:bodyPr>
          <a:lstStyle/>
          <a:p>
            <a:pPr marL="88900" indent="-88900">
              <a:buFont typeface="Arial"/>
              <a:buChar char="•"/>
            </a:pPr>
            <a:r>
              <a:rPr lang="it-IT" sz="1600" dirty="0" err="1" smtClean="0">
                <a:solidFill>
                  <a:srgbClr val="FFFFFF"/>
                </a:solidFill>
                <a:latin typeface="Times New Roman"/>
                <a:cs typeface="Times New Roman"/>
              </a:rPr>
              <a:t>Early</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bleeding</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control</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of</a:t>
            </a:r>
            <a:r>
              <a:rPr lang="it-IT" sz="1600" dirty="0" smtClean="0">
                <a:solidFill>
                  <a:srgbClr val="FFFFFF"/>
                </a:solidFill>
                <a:latin typeface="Times New Roman"/>
                <a:cs typeface="Times New Roman"/>
              </a:rPr>
              <a:t> the </a:t>
            </a:r>
            <a:r>
              <a:rPr lang="it-IT" sz="1600" dirty="0" err="1" smtClean="0">
                <a:solidFill>
                  <a:srgbClr val="FFFFFF"/>
                </a:solidFill>
                <a:latin typeface="Times New Roman"/>
                <a:cs typeface="Times New Roman"/>
              </a:rPr>
              <a:t>abdomen</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must</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be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achieved</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by</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using</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packing</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direct</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surgical</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bleeding</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control</a:t>
            </a:r>
            <a:r>
              <a:rPr lang="it-IT" sz="1600" dirty="0" smtClean="0">
                <a:solidFill>
                  <a:srgbClr val="FFFFFF"/>
                </a:solidFill>
                <a:latin typeface="Times New Roman"/>
                <a:cs typeface="Times New Roman"/>
              </a:rPr>
              <a:t> and the </a:t>
            </a:r>
            <a:r>
              <a:rPr lang="it-IT" sz="1600" dirty="0" err="1" smtClean="0">
                <a:solidFill>
                  <a:srgbClr val="FFFFFF"/>
                </a:solidFill>
                <a:latin typeface="Times New Roman"/>
                <a:cs typeface="Times New Roman"/>
              </a:rPr>
              <a:t>use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of</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local</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haemostatic</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procedures</a:t>
            </a:r>
            <a:r>
              <a:rPr lang="it-IT" sz="1600" dirty="0" smtClean="0">
                <a:solidFill>
                  <a:srgbClr val="FFFFFF"/>
                </a:solidFill>
                <a:latin typeface="Times New Roman"/>
                <a:cs typeface="Times New Roman"/>
              </a:rPr>
              <a:t>. </a:t>
            </a:r>
          </a:p>
          <a:p>
            <a:pPr>
              <a:buFont typeface="Arial"/>
              <a:buChar char="•"/>
            </a:pPr>
            <a:r>
              <a:rPr lang="it-IT" sz="1600" dirty="0" smtClean="0">
                <a:solidFill>
                  <a:srgbClr val="FFFFFF"/>
                </a:solidFill>
                <a:latin typeface="Times New Roman"/>
                <a:cs typeface="Times New Roman"/>
              </a:rPr>
              <a:t>In the </a:t>
            </a:r>
            <a:r>
              <a:rPr lang="it-IT" sz="1600" dirty="0" err="1" smtClean="0">
                <a:solidFill>
                  <a:srgbClr val="FFFFFF"/>
                </a:solidFill>
                <a:latin typeface="Times New Roman"/>
                <a:cs typeface="Times New Roman"/>
              </a:rPr>
              <a:t>exsanguinating</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patient</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aortic</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cross-clamping</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may</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be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employed</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as</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an</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adjunct</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Grade</a:t>
            </a:r>
            <a:r>
              <a:rPr lang="it-IT" sz="1600" dirty="0" smtClean="0">
                <a:solidFill>
                  <a:srgbClr val="FFFFFF"/>
                </a:solidFill>
                <a:latin typeface="Times New Roman"/>
                <a:cs typeface="Times New Roman"/>
              </a:rPr>
              <a:t> 1C)</a:t>
            </a:r>
            <a:endParaRPr lang="it-IT" sz="1600" dirty="0">
              <a:solidFill>
                <a:srgbClr val="FFFFFF"/>
              </a:solidFill>
              <a:latin typeface="Times New Roman"/>
              <a:cs typeface="Times New Roman"/>
            </a:endParaRPr>
          </a:p>
        </p:txBody>
      </p:sp>
      <p:sp>
        <p:nvSpPr>
          <p:cNvPr id="15" name="CasellaDiTesto 14"/>
          <p:cNvSpPr txBox="1"/>
          <p:nvPr/>
        </p:nvSpPr>
        <p:spPr>
          <a:xfrm>
            <a:off x="323369" y="5541976"/>
            <a:ext cx="8497262" cy="1077218"/>
          </a:xfrm>
          <a:prstGeom prst="rect">
            <a:avLst/>
          </a:prstGeom>
          <a:noFill/>
        </p:spPr>
        <p:txBody>
          <a:bodyPr wrap="square" rtlCol="0">
            <a:spAutoFit/>
          </a:bodyPr>
          <a:lstStyle/>
          <a:p>
            <a:pPr marL="88900" indent="-88900">
              <a:buFont typeface="Arial"/>
              <a:buChar char="•"/>
            </a:pPr>
            <a:r>
              <a:rPr lang="it-IT" sz="1600" dirty="0" err="1" smtClean="0">
                <a:solidFill>
                  <a:srgbClr val="FFFFFF"/>
                </a:solidFill>
                <a:latin typeface="Times New Roman"/>
                <a:cs typeface="Times New Roman"/>
              </a:rPr>
              <a:t>Patients</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with</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pelvic</a:t>
            </a:r>
            <a:r>
              <a:rPr lang="it-IT" sz="1600" dirty="0" smtClean="0">
                <a:solidFill>
                  <a:srgbClr val="FFFFFF"/>
                </a:solidFill>
                <a:latin typeface="Times New Roman"/>
                <a:cs typeface="Times New Roman"/>
              </a:rPr>
              <a:t> ring </a:t>
            </a:r>
            <a:r>
              <a:rPr lang="it-IT" sz="1600" dirty="0" err="1" smtClean="0">
                <a:solidFill>
                  <a:srgbClr val="FFFFFF"/>
                </a:solidFill>
                <a:latin typeface="Times New Roman"/>
                <a:cs typeface="Times New Roman"/>
              </a:rPr>
              <a:t>disruption</a:t>
            </a:r>
            <a:r>
              <a:rPr lang="it-IT" sz="1600" dirty="0" smtClean="0">
                <a:solidFill>
                  <a:srgbClr val="FFFFFF"/>
                </a:solidFill>
                <a:latin typeface="Times New Roman"/>
                <a:cs typeface="Times New Roman"/>
              </a:rPr>
              <a:t> in </a:t>
            </a:r>
            <a:r>
              <a:rPr lang="it-IT" sz="1600" dirty="0" err="1" smtClean="0">
                <a:solidFill>
                  <a:srgbClr val="FFFFFF"/>
                </a:solidFill>
                <a:latin typeface="Times New Roman"/>
                <a:cs typeface="Times New Roman"/>
              </a:rPr>
              <a:t>haemorrhagic</a:t>
            </a:r>
            <a:r>
              <a:rPr lang="it-IT" sz="1600" dirty="0" smtClean="0">
                <a:solidFill>
                  <a:srgbClr val="FFFFFF"/>
                </a:solidFill>
                <a:latin typeface="Times New Roman"/>
                <a:cs typeface="Times New Roman"/>
              </a:rPr>
              <a:t> shock </a:t>
            </a:r>
            <a:r>
              <a:rPr lang="it-IT" sz="1600" dirty="0" err="1" smtClean="0">
                <a:solidFill>
                  <a:srgbClr val="FFFFFF"/>
                </a:solidFill>
                <a:latin typeface="Times New Roman"/>
                <a:cs typeface="Times New Roman"/>
              </a:rPr>
              <a:t>must</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undergo</a:t>
            </a:r>
            <a:r>
              <a:rPr lang="it-IT" sz="1600" dirty="0" smtClean="0">
                <a:solidFill>
                  <a:srgbClr val="FFFFFF"/>
                </a:solidFill>
                <a:latin typeface="Times New Roman"/>
                <a:cs typeface="Times New Roman"/>
              </a:rPr>
              <a:t> immediate </a:t>
            </a:r>
            <a:r>
              <a:rPr lang="it-IT" sz="1600" dirty="0" err="1" smtClean="0">
                <a:solidFill>
                  <a:srgbClr val="FFFFFF"/>
                </a:solidFill>
                <a:latin typeface="Times New Roman"/>
                <a:cs typeface="Times New Roman"/>
              </a:rPr>
              <a:t>pelvic</a:t>
            </a:r>
            <a:r>
              <a:rPr lang="it-IT" sz="1600" dirty="0" smtClean="0">
                <a:solidFill>
                  <a:srgbClr val="FFFFFF"/>
                </a:solidFill>
                <a:latin typeface="Times New Roman"/>
                <a:cs typeface="Times New Roman"/>
              </a:rPr>
              <a:t> ring </a:t>
            </a:r>
            <a:r>
              <a:rPr lang="it-IT" sz="1600" dirty="0" err="1" smtClean="0">
                <a:solidFill>
                  <a:srgbClr val="FFFFFF"/>
                </a:solidFill>
                <a:latin typeface="Times New Roman"/>
                <a:cs typeface="Times New Roman"/>
              </a:rPr>
              <a:t>closure</a:t>
            </a:r>
            <a:r>
              <a:rPr lang="it-IT" sz="1600" dirty="0" smtClean="0">
                <a:solidFill>
                  <a:srgbClr val="FFFFFF"/>
                </a:solidFill>
                <a:latin typeface="Times New Roman"/>
                <a:cs typeface="Times New Roman"/>
              </a:rPr>
              <a:t> and </a:t>
            </a:r>
            <a:r>
              <a:rPr lang="it-IT" sz="1600" dirty="0" err="1" smtClean="0">
                <a:solidFill>
                  <a:srgbClr val="FFFFFF"/>
                </a:solidFill>
                <a:latin typeface="Times New Roman"/>
                <a:cs typeface="Times New Roman"/>
              </a:rPr>
              <a:t>stabilisation</a:t>
            </a:r>
            <a:r>
              <a:rPr lang="it-IT" sz="1600" dirty="0" smtClean="0">
                <a:solidFill>
                  <a:srgbClr val="FFFFFF"/>
                </a:solidFill>
                <a:latin typeface="Times New Roman"/>
                <a:cs typeface="Times New Roman"/>
              </a:rPr>
              <a:t>.(</a:t>
            </a:r>
            <a:r>
              <a:rPr lang="it-IT" sz="1600" dirty="0" err="1" smtClean="0">
                <a:solidFill>
                  <a:srgbClr val="FFFFFF"/>
                </a:solidFill>
                <a:latin typeface="Times New Roman"/>
                <a:cs typeface="Times New Roman"/>
              </a:rPr>
              <a:t>Grade</a:t>
            </a:r>
            <a:r>
              <a:rPr lang="it-IT" sz="1600" dirty="0" smtClean="0">
                <a:solidFill>
                  <a:srgbClr val="FFFFFF"/>
                </a:solidFill>
                <a:latin typeface="Times New Roman"/>
                <a:cs typeface="Times New Roman"/>
              </a:rPr>
              <a:t> 1B)</a:t>
            </a:r>
          </a:p>
          <a:p>
            <a:pPr marL="88900" indent="-88900">
              <a:buFont typeface="Arial"/>
              <a:buChar char="•"/>
            </a:pPr>
            <a:r>
              <a:rPr lang="it-IT" sz="1600" dirty="0" err="1" smtClean="0">
                <a:solidFill>
                  <a:srgbClr val="FFFFFF"/>
                </a:solidFill>
                <a:latin typeface="Times New Roman"/>
                <a:cs typeface="Times New Roman"/>
              </a:rPr>
              <a:t>Patients</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with</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ongoing</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haemodynamic</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instability</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despite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adequate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pelvic</a:t>
            </a:r>
            <a:r>
              <a:rPr lang="it-IT" sz="1600" dirty="0" smtClean="0">
                <a:solidFill>
                  <a:srgbClr val="FFFFFF"/>
                </a:solidFill>
                <a:latin typeface="Times New Roman"/>
                <a:cs typeface="Times New Roman"/>
              </a:rPr>
              <a:t> ring </a:t>
            </a:r>
            <a:r>
              <a:rPr lang="it-IT" sz="1600" dirty="0" err="1" smtClean="0">
                <a:solidFill>
                  <a:srgbClr val="FFFFFF"/>
                </a:solidFill>
                <a:latin typeface="Times New Roman"/>
                <a:cs typeface="Times New Roman"/>
              </a:rPr>
              <a:t>stabilisation</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receive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early</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preperitoneal</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packing</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angiographic</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embolisation</a:t>
            </a:r>
            <a:r>
              <a:rPr lang="it-IT" sz="1600" dirty="0" smtClean="0">
                <a:solidFill>
                  <a:srgbClr val="FFFFFF"/>
                </a:solidFill>
                <a:latin typeface="Times New Roman"/>
                <a:cs typeface="Times New Roman"/>
              </a:rPr>
              <a:t> and/or </a:t>
            </a:r>
            <a:r>
              <a:rPr lang="it-IT" sz="1600" dirty="0" err="1" smtClean="0">
                <a:solidFill>
                  <a:srgbClr val="FFFFFF"/>
                </a:solidFill>
                <a:latin typeface="Times New Roman"/>
                <a:cs typeface="Times New Roman"/>
              </a:rPr>
              <a:t>surgical</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bleeding</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control</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Grade</a:t>
            </a:r>
            <a:r>
              <a:rPr lang="it-IT" sz="1600" dirty="0" smtClean="0">
                <a:solidFill>
                  <a:srgbClr val="FFFFFF"/>
                </a:solidFill>
                <a:latin typeface="Times New Roman"/>
                <a:cs typeface="Times New Roman"/>
              </a:rPr>
              <a:t> 1B)</a:t>
            </a:r>
            <a:endParaRPr lang="it-IT" sz="1600" dirty="0">
              <a:solidFill>
                <a:srgbClr val="FFFFFF"/>
              </a:solidFill>
              <a:latin typeface="Times New Roman"/>
              <a:cs typeface="Times New Roman"/>
            </a:endParaRPr>
          </a:p>
        </p:txBody>
      </p:sp>
      <p:sp>
        <p:nvSpPr>
          <p:cNvPr id="16" name="CasellaDiTesto 15"/>
          <p:cNvSpPr txBox="1"/>
          <p:nvPr/>
        </p:nvSpPr>
        <p:spPr>
          <a:xfrm>
            <a:off x="17503" y="232072"/>
            <a:ext cx="8356061" cy="369332"/>
          </a:xfrm>
          <a:prstGeom prst="rect">
            <a:avLst/>
          </a:prstGeom>
          <a:noFill/>
        </p:spPr>
        <p:txBody>
          <a:bodyPr wrap="square" rtlCol="0">
            <a:spAutoFit/>
          </a:bodyPr>
          <a:lstStyle/>
          <a:p>
            <a:r>
              <a:rPr lang="it-IT" dirty="0" smtClean="0">
                <a:solidFill>
                  <a:srgbClr val="FFFF00"/>
                </a:solidFill>
                <a:latin typeface="Times New Roman"/>
                <a:cs typeface="Times New Roman"/>
              </a:rPr>
              <a:t>THE HYPOTENSIVE BLEEDING TRAUMA PATIENT.</a:t>
            </a:r>
          </a:p>
        </p:txBody>
      </p:sp>
      <p:cxnSp>
        <p:nvCxnSpPr>
          <p:cNvPr id="17" name="Connettore 1 16"/>
          <p:cNvCxnSpPr/>
          <p:nvPr/>
        </p:nvCxnSpPr>
        <p:spPr>
          <a:xfrm>
            <a:off x="77184" y="693737"/>
            <a:ext cx="8743447"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Connettore 2 19"/>
          <p:cNvCxnSpPr>
            <a:stCxn id="3" idx="1"/>
            <a:endCxn id="4" idx="3"/>
          </p:cNvCxnSpPr>
          <p:nvPr/>
        </p:nvCxnSpPr>
        <p:spPr>
          <a:xfrm rot="10800000">
            <a:off x="1724186" y="1428065"/>
            <a:ext cx="1206910" cy="1588"/>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ttore 2 21"/>
          <p:cNvCxnSpPr>
            <a:stCxn id="3" idx="3"/>
          </p:cNvCxnSpPr>
          <p:nvPr/>
        </p:nvCxnSpPr>
        <p:spPr>
          <a:xfrm>
            <a:off x="5366265" y="1428065"/>
            <a:ext cx="983144" cy="15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ttore 2 23"/>
          <p:cNvCxnSpPr/>
          <p:nvPr/>
        </p:nvCxnSpPr>
        <p:spPr>
          <a:xfrm rot="16200000" flipH="1">
            <a:off x="1311392" y="1668834"/>
            <a:ext cx="211107" cy="1175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ttore 2 24"/>
          <p:cNvCxnSpPr/>
          <p:nvPr/>
        </p:nvCxnSpPr>
        <p:spPr>
          <a:xfrm rot="16200000" flipH="1">
            <a:off x="6442145" y="1610126"/>
            <a:ext cx="211107" cy="1175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ttore 2 25"/>
          <p:cNvCxnSpPr>
            <a:endCxn id="12" idx="3"/>
          </p:cNvCxnSpPr>
          <p:nvPr/>
        </p:nvCxnSpPr>
        <p:spPr>
          <a:xfrm rot="10800000">
            <a:off x="3938431" y="2779934"/>
            <a:ext cx="447412" cy="836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V="1">
            <a:off x="7832482" y="2788295"/>
            <a:ext cx="334935"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ttore 2 32"/>
          <p:cNvCxnSpPr>
            <a:stCxn id="12" idx="2"/>
            <a:endCxn id="9" idx="0"/>
          </p:cNvCxnSpPr>
          <p:nvPr/>
        </p:nvCxnSpPr>
        <p:spPr>
          <a:xfrm rot="5400000">
            <a:off x="3508648" y="3073487"/>
            <a:ext cx="221886" cy="411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4" name="Connettore 2 33"/>
          <p:cNvCxnSpPr/>
          <p:nvPr/>
        </p:nvCxnSpPr>
        <p:spPr>
          <a:xfrm rot="5400000">
            <a:off x="8260564" y="3114944"/>
            <a:ext cx="221886" cy="411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5" name="Rettangolo 34"/>
          <p:cNvSpPr/>
          <p:nvPr/>
        </p:nvSpPr>
        <p:spPr>
          <a:xfrm>
            <a:off x="7241097" y="6606248"/>
            <a:ext cx="1720393" cy="261610"/>
          </a:xfrm>
          <a:prstGeom prst="rect">
            <a:avLst/>
          </a:prstGeom>
        </p:spPr>
        <p:txBody>
          <a:bodyPr wrap="none">
            <a:spAutoFit/>
          </a:bodyPr>
          <a:lstStyle/>
          <a:p>
            <a:r>
              <a:rPr lang="it-IT" sz="1100" dirty="0" err="1">
                <a:solidFill>
                  <a:schemeClr val="bg1"/>
                </a:solidFill>
                <a:latin typeface="Times New Roman"/>
                <a:cs typeface="Times New Roman"/>
              </a:rPr>
              <a:t>Spahn</a:t>
            </a:r>
            <a:r>
              <a:rPr lang="it-IT" sz="1100" dirty="0">
                <a:solidFill>
                  <a:schemeClr val="bg1"/>
                </a:solidFill>
                <a:latin typeface="Times New Roman"/>
                <a:cs typeface="Times New Roman"/>
              </a:rPr>
              <a:t> </a:t>
            </a:r>
            <a:r>
              <a:rPr lang="it-IT" sz="1100" dirty="0" err="1">
                <a:solidFill>
                  <a:schemeClr val="bg1"/>
                </a:solidFill>
                <a:latin typeface="Times New Roman"/>
                <a:cs typeface="Times New Roman"/>
              </a:rPr>
              <a:t>et</a:t>
            </a:r>
            <a:r>
              <a:rPr lang="it-IT" sz="1100" dirty="0">
                <a:solidFill>
                  <a:schemeClr val="bg1"/>
                </a:solidFill>
                <a:latin typeface="Times New Roman"/>
                <a:cs typeface="Times New Roman"/>
              </a:rPr>
              <a:t> al. </a:t>
            </a:r>
            <a:r>
              <a:rPr lang="it-IT" sz="1100" dirty="0" err="1" smtClean="0">
                <a:solidFill>
                  <a:schemeClr val="bg1"/>
                </a:solidFill>
                <a:latin typeface="Times New Roman"/>
                <a:cs typeface="Times New Roman"/>
              </a:rPr>
              <a:t>Crit</a:t>
            </a:r>
            <a:r>
              <a:rPr lang="it-IT" sz="1100" dirty="0" smtClean="0">
                <a:solidFill>
                  <a:schemeClr val="bg1"/>
                </a:solidFill>
                <a:latin typeface="Times New Roman"/>
                <a:cs typeface="Times New Roman"/>
              </a:rPr>
              <a:t> </a:t>
            </a:r>
            <a:r>
              <a:rPr lang="it-IT" sz="1100" dirty="0">
                <a:solidFill>
                  <a:schemeClr val="bg1"/>
                </a:solidFill>
                <a:latin typeface="Times New Roman"/>
                <a:cs typeface="Times New Roman"/>
              </a:rPr>
              <a:t>Care 2013</a:t>
            </a:r>
          </a:p>
        </p:txBody>
      </p:sp>
      <p:sp>
        <p:nvSpPr>
          <p:cNvPr id="27" name="Rettangolo 26"/>
          <p:cNvSpPr/>
          <p:nvPr/>
        </p:nvSpPr>
        <p:spPr>
          <a:xfrm>
            <a:off x="2190579" y="843289"/>
            <a:ext cx="4762842" cy="400110"/>
          </a:xfrm>
          <a:prstGeom prst="rect">
            <a:avLst/>
          </a:prstGeom>
        </p:spPr>
        <p:txBody>
          <a:bodyPr wrap="none">
            <a:spAutoFit/>
          </a:bodyPr>
          <a:lstStyle/>
          <a:p>
            <a:r>
              <a:rPr lang="it-IT" sz="2000" dirty="0" smtClean="0">
                <a:solidFill>
                  <a:srgbClr val="66FF00"/>
                </a:solidFill>
                <a:latin typeface="Times New Roman"/>
                <a:cs typeface="Times New Roman"/>
              </a:rPr>
              <a:t>PRIMARY GOAL: STOP THE BLEEDING</a:t>
            </a:r>
            <a:endParaRPr lang="it-IT" sz="2000" dirty="0">
              <a:solidFill>
                <a:srgbClr val="66FF00"/>
              </a:solidFill>
              <a:latin typeface="Times New Roman"/>
              <a:cs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18167" y="1187583"/>
            <a:ext cx="992579" cy="369332"/>
          </a:xfrm>
          <a:prstGeom prst="rect">
            <a:avLst/>
          </a:prstGeom>
          <a:noFill/>
        </p:spPr>
        <p:txBody>
          <a:bodyPr wrap="none" rtlCol="0">
            <a:spAutoFit/>
          </a:bodyPr>
          <a:lstStyle/>
          <a:p>
            <a:r>
              <a:rPr lang="it-IT" dirty="0" smtClean="0">
                <a:solidFill>
                  <a:srgbClr val="FFFF00"/>
                </a:solidFill>
                <a:latin typeface="Times New Roman"/>
                <a:cs typeface="Times New Roman"/>
              </a:rPr>
              <a:t>INJURY</a:t>
            </a:r>
            <a:endParaRPr lang="it-IT" dirty="0">
              <a:solidFill>
                <a:srgbClr val="FFFF00"/>
              </a:solidFill>
              <a:latin typeface="Times New Roman"/>
              <a:cs typeface="Times New Roman"/>
            </a:endParaRPr>
          </a:p>
        </p:txBody>
      </p:sp>
      <p:sp>
        <p:nvSpPr>
          <p:cNvPr id="4" name="CasellaDiTesto 3"/>
          <p:cNvSpPr txBox="1"/>
          <p:nvPr/>
        </p:nvSpPr>
        <p:spPr>
          <a:xfrm>
            <a:off x="406114" y="2766863"/>
            <a:ext cx="2446891" cy="646331"/>
          </a:xfrm>
          <a:prstGeom prst="rect">
            <a:avLst/>
          </a:prstGeom>
          <a:noFill/>
        </p:spPr>
        <p:txBody>
          <a:bodyPr wrap="none" rtlCol="0">
            <a:spAutoFit/>
          </a:bodyPr>
          <a:lstStyle/>
          <a:p>
            <a:r>
              <a:rPr lang="it-IT" dirty="0" smtClean="0">
                <a:solidFill>
                  <a:srgbClr val="FFFF00"/>
                </a:solidFill>
                <a:latin typeface="Times New Roman"/>
                <a:cs typeface="Times New Roman"/>
              </a:rPr>
              <a:t>PRE-HOSPITAL CARE</a:t>
            </a:r>
          </a:p>
          <a:p>
            <a:r>
              <a:rPr lang="it-IT" dirty="0" smtClean="0">
                <a:solidFill>
                  <a:srgbClr val="FFFF00"/>
                </a:solidFill>
                <a:latin typeface="Times New Roman"/>
                <a:cs typeface="Times New Roman"/>
              </a:rPr>
              <a:t>(</a:t>
            </a:r>
            <a:r>
              <a:rPr lang="it-IT" dirty="0" err="1" smtClean="0">
                <a:solidFill>
                  <a:srgbClr val="FFFF00"/>
                </a:solidFill>
                <a:latin typeface="Times New Roman"/>
                <a:cs typeface="Times New Roman"/>
              </a:rPr>
              <a:t>less</a:t>
            </a:r>
            <a:r>
              <a:rPr lang="it-IT" dirty="0" smtClean="0">
                <a:solidFill>
                  <a:srgbClr val="FFFF00"/>
                </a:solidFill>
                <a:latin typeface="Times New Roman"/>
                <a:cs typeface="Times New Roman"/>
              </a:rPr>
              <a:t> </a:t>
            </a:r>
            <a:r>
              <a:rPr lang="it-IT" dirty="0" err="1" smtClean="0">
                <a:solidFill>
                  <a:srgbClr val="FFFF00"/>
                </a:solidFill>
                <a:latin typeface="Times New Roman"/>
                <a:cs typeface="Times New Roman"/>
              </a:rPr>
              <a:t>than</a:t>
            </a:r>
            <a:r>
              <a:rPr lang="it-IT" dirty="0" smtClean="0">
                <a:solidFill>
                  <a:srgbClr val="FFFF00"/>
                </a:solidFill>
                <a:latin typeface="Times New Roman"/>
                <a:cs typeface="Times New Roman"/>
              </a:rPr>
              <a:t> 20 </a:t>
            </a:r>
            <a:r>
              <a:rPr lang="it-IT" dirty="0" err="1" smtClean="0">
                <a:solidFill>
                  <a:srgbClr val="FFFF00"/>
                </a:solidFill>
                <a:latin typeface="Times New Roman"/>
                <a:cs typeface="Times New Roman"/>
              </a:rPr>
              <a:t>mins</a:t>
            </a:r>
            <a:r>
              <a:rPr lang="it-IT" dirty="0" smtClean="0">
                <a:solidFill>
                  <a:srgbClr val="FFFF00"/>
                </a:solidFill>
                <a:latin typeface="Times New Roman"/>
                <a:cs typeface="Times New Roman"/>
              </a:rPr>
              <a:t>)</a:t>
            </a:r>
            <a:endParaRPr lang="it-IT" dirty="0">
              <a:solidFill>
                <a:srgbClr val="FFFF00"/>
              </a:solidFill>
              <a:latin typeface="Times New Roman"/>
              <a:cs typeface="Times New Roman"/>
            </a:endParaRPr>
          </a:p>
        </p:txBody>
      </p:sp>
      <p:sp>
        <p:nvSpPr>
          <p:cNvPr id="5" name="CasellaDiTesto 4"/>
          <p:cNvSpPr txBox="1"/>
          <p:nvPr/>
        </p:nvSpPr>
        <p:spPr>
          <a:xfrm>
            <a:off x="488255" y="5585169"/>
            <a:ext cx="2364750" cy="369332"/>
          </a:xfrm>
          <a:prstGeom prst="rect">
            <a:avLst/>
          </a:prstGeom>
          <a:noFill/>
        </p:spPr>
        <p:txBody>
          <a:bodyPr wrap="none" rtlCol="0">
            <a:spAutoFit/>
          </a:bodyPr>
          <a:lstStyle/>
          <a:p>
            <a:r>
              <a:rPr lang="it-IT" dirty="0" smtClean="0">
                <a:solidFill>
                  <a:srgbClr val="FFFF00"/>
                </a:solidFill>
                <a:latin typeface="Times New Roman"/>
                <a:cs typeface="Times New Roman"/>
              </a:rPr>
              <a:t>EMERGENCY ROOM</a:t>
            </a:r>
            <a:endParaRPr lang="it-IT" dirty="0">
              <a:solidFill>
                <a:srgbClr val="FFFF00"/>
              </a:solidFill>
              <a:latin typeface="Times New Roman"/>
              <a:cs typeface="Times New Roman"/>
            </a:endParaRPr>
          </a:p>
        </p:txBody>
      </p:sp>
      <p:sp>
        <p:nvSpPr>
          <p:cNvPr id="9" name="CasellaDiTesto 8"/>
          <p:cNvSpPr txBox="1"/>
          <p:nvPr/>
        </p:nvSpPr>
        <p:spPr>
          <a:xfrm>
            <a:off x="584770" y="7698901"/>
            <a:ext cx="1126931" cy="646331"/>
          </a:xfrm>
          <a:prstGeom prst="rect">
            <a:avLst/>
          </a:prstGeom>
          <a:noFill/>
        </p:spPr>
        <p:txBody>
          <a:bodyPr wrap="none" rtlCol="0">
            <a:spAutoFit/>
          </a:bodyPr>
          <a:lstStyle/>
          <a:p>
            <a:r>
              <a:rPr lang="it-IT" dirty="0" smtClean="0">
                <a:solidFill>
                  <a:srgbClr val="FFFF00"/>
                </a:solidFill>
                <a:latin typeface="Times New Roman"/>
                <a:cs typeface="Times New Roman"/>
              </a:rPr>
              <a:t>ICU stay</a:t>
            </a:r>
          </a:p>
          <a:p>
            <a:r>
              <a:rPr lang="it-IT" dirty="0" smtClean="0">
                <a:solidFill>
                  <a:srgbClr val="FFFF00"/>
                </a:solidFill>
                <a:latin typeface="Times New Roman"/>
                <a:cs typeface="Times New Roman"/>
              </a:rPr>
              <a:t>(2-8 </a:t>
            </a:r>
            <a:r>
              <a:rPr lang="it-IT" dirty="0" err="1" smtClean="0">
                <a:solidFill>
                  <a:srgbClr val="FFFF00"/>
                </a:solidFill>
                <a:latin typeface="Times New Roman"/>
                <a:cs typeface="Times New Roman"/>
              </a:rPr>
              <a:t>days</a:t>
            </a:r>
            <a:r>
              <a:rPr lang="it-IT" dirty="0" smtClean="0">
                <a:solidFill>
                  <a:srgbClr val="FFFF00"/>
                </a:solidFill>
                <a:latin typeface="Times New Roman"/>
                <a:cs typeface="Times New Roman"/>
              </a:rPr>
              <a:t>)</a:t>
            </a:r>
            <a:endParaRPr lang="it-IT" dirty="0">
              <a:solidFill>
                <a:srgbClr val="FFFF00"/>
              </a:solidFill>
              <a:latin typeface="Times New Roman"/>
              <a:cs typeface="Times New Roman"/>
            </a:endParaRPr>
          </a:p>
        </p:txBody>
      </p:sp>
      <p:sp>
        <p:nvSpPr>
          <p:cNvPr id="10" name="CasellaDiTesto 9"/>
          <p:cNvSpPr txBox="1"/>
          <p:nvPr/>
        </p:nvSpPr>
        <p:spPr>
          <a:xfrm>
            <a:off x="3159131" y="2436004"/>
            <a:ext cx="3540352" cy="1308050"/>
          </a:xfrm>
          <a:prstGeom prst="rect">
            <a:avLst/>
          </a:prstGeom>
          <a:noFill/>
        </p:spPr>
        <p:txBody>
          <a:bodyPr wrap="none" rtlCol="0">
            <a:spAutoFit/>
          </a:bodyPr>
          <a:lstStyle/>
          <a:p>
            <a:pPr>
              <a:spcAft>
                <a:spcPts val="600"/>
              </a:spcAft>
            </a:pPr>
            <a:r>
              <a:rPr lang="it-IT" sz="1600" dirty="0" smtClean="0">
                <a:solidFill>
                  <a:schemeClr val="bg1"/>
                </a:solidFill>
                <a:latin typeface="Times New Roman"/>
                <a:cs typeface="Times New Roman"/>
              </a:rPr>
              <a:t>Goal: </a:t>
            </a:r>
            <a:r>
              <a:rPr lang="it-IT" sz="1600" dirty="0" err="1" smtClean="0">
                <a:solidFill>
                  <a:schemeClr val="bg1"/>
                </a:solidFill>
                <a:latin typeface="Times New Roman"/>
                <a:cs typeface="Times New Roman"/>
              </a:rPr>
              <a:t>get</a:t>
            </a:r>
            <a:r>
              <a:rPr lang="it-IT" sz="1600" dirty="0" smtClean="0">
                <a:solidFill>
                  <a:schemeClr val="bg1"/>
                </a:solidFill>
                <a:latin typeface="Times New Roman"/>
                <a:cs typeface="Times New Roman"/>
              </a:rPr>
              <a:t> the </a:t>
            </a:r>
            <a:r>
              <a:rPr lang="it-IT" sz="1600" dirty="0" err="1" smtClean="0">
                <a:solidFill>
                  <a:schemeClr val="bg1"/>
                </a:solidFill>
                <a:latin typeface="Times New Roman"/>
                <a:cs typeface="Times New Roman"/>
              </a:rPr>
              <a:t>patient</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to</a:t>
            </a:r>
            <a:r>
              <a:rPr lang="it-IT" sz="1600" dirty="0" smtClean="0">
                <a:solidFill>
                  <a:schemeClr val="bg1"/>
                </a:solidFill>
                <a:latin typeface="Times New Roman"/>
                <a:cs typeface="Times New Roman"/>
              </a:rPr>
              <a:t> the trauma center</a:t>
            </a:r>
          </a:p>
          <a:p>
            <a:pPr>
              <a:spcAft>
                <a:spcPts val="600"/>
              </a:spcAft>
            </a:pPr>
            <a:r>
              <a:rPr lang="it-IT" sz="1600" dirty="0" smtClean="0">
                <a:solidFill>
                  <a:schemeClr val="bg1"/>
                </a:solidFill>
                <a:latin typeface="Times New Roman"/>
                <a:cs typeface="Times New Roman"/>
              </a:rPr>
              <a:t>Scoop &amp; </a:t>
            </a:r>
            <a:r>
              <a:rPr lang="it-IT" sz="1600" dirty="0" err="1" smtClean="0">
                <a:solidFill>
                  <a:schemeClr val="bg1"/>
                </a:solidFill>
                <a:latin typeface="Times New Roman"/>
                <a:cs typeface="Times New Roman"/>
              </a:rPr>
              <a:t>run</a:t>
            </a:r>
            <a:endParaRPr lang="it-IT" sz="1600" dirty="0" smtClean="0">
              <a:solidFill>
                <a:schemeClr val="bg1"/>
              </a:solidFill>
              <a:latin typeface="Times New Roman"/>
              <a:cs typeface="Times New Roman"/>
            </a:endParaRPr>
          </a:p>
          <a:p>
            <a:pPr>
              <a:spcAft>
                <a:spcPts val="600"/>
              </a:spcAft>
            </a:pPr>
            <a:r>
              <a:rPr lang="it-IT" sz="1600" dirty="0" err="1" smtClean="0">
                <a:solidFill>
                  <a:schemeClr val="bg1"/>
                </a:solidFill>
                <a:latin typeface="Times New Roman"/>
                <a:cs typeface="Times New Roman"/>
              </a:rPr>
              <a:t>Minimize</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fluid</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resuscitation</a:t>
            </a:r>
            <a:endParaRPr lang="it-IT" sz="1600" dirty="0" smtClean="0">
              <a:solidFill>
                <a:schemeClr val="bg1"/>
              </a:solidFill>
              <a:latin typeface="Times New Roman"/>
              <a:cs typeface="Times New Roman"/>
            </a:endParaRPr>
          </a:p>
          <a:p>
            <a:pPr>
              <a:spcAft>
                <a:spcPts val="600"/>
              </a:spcAft>
            </a:pPr>
            <a:r>
              <a:rPr lang="it-IT" sz="1600" dirty="0" err="1" smtClean="0">
                <a:solidFill>
                  <a:schemeClr val="bg1"/>
                </a:solidFill>
                <a:latin typeface="Times New Roman"/>
                <a:cs typeface="Times New Roman"/>
              </a:rPr>
              <a:t>Prevent</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hypothermia</a:t>
            </a:r>
            <a:r>
              <a:rPr lang="it-IT" sz="1600" dirty="0" smtClean="0">
                <a:solidFill>
                  <a:schemeClr val="bg1"/>
                </a:solidFill>
                <a:latin typeface="Times New Roman"/>
                <a:cs typeface="Times New Roman"/>
              </a:rPr>
              <a:t>    </a:t>
            </a:r>
            <a:endParaRPr lang="it-IT" sz="1600" dirty="0">
              <a:solidFill>
                <a:schemeClr val="bg1"/>
              </a:solidFill>
              <a:latin typeface="Times New Roman"/>
              <a:cs typeface="Times New Roman"/>
            </a:endParaRPr>
          </a:p>
        </p:txBody>
      </p:sp>
      <p:sp>
        <p:nvSpPr>
          <p:cNvPr id="11" name="CasellaDiTesto 10"/>
          <p:cNvSpPr txBox="1"/>
          <p:nvPr/>
        </p:nvSpPr>
        <p:spPr>
          <a:xfrm>
            <a:off x="3159131" y="4607978"/>
            <a:ext cx="4178410" cy="1954381"/>
          </a:xfrm>
          <a:prstGeom prst="rect">
            <a:avLst/>
          </a:prstGeom>
          <a:noFill/>
        </p:spPr>
        <p:txBody>
          <a:bodyPr wrap="square" rtlCol="0">
            <a:spAutoFit/>
          </a:bodyPr>
          <a:lstStyle/>
          <a:p>
            <a:pPr>
              <a:spcAft>
                <a:spcPts val="600"/>
              </a:spcAft>
            </a:pPr>
            <a:r>
              <a:rPr lang="it-IT" sz="1600" dirty="0" smtClean="0">
                <a:solidFill>
                  <a:srgbClr val="FFFFFF"/>
                </a:solidFill>
                <a:latin typeface="Times New Roman"/>
                <a:cs typeface="Times New Roman"/>
              </a:rPr>
              <a:t>Goal: </a:t>
            </a:r>
            <a:r>
              <a:rPr lang="it-IT" sz="1600" dirty="0" err="1" smtClean="0">
                <a:solidFill>
                  <a:srgbClr val="FFFFFF"/>
                </a:solidFill>
                <a:latin typeface="Times New Roman"/>
                <a:cs typeface="Times New Roman"/>
              </a:rPr>
              <a:t>mobilize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promptly</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to</a:t>
            </a:r>
            <a:r>
              <a:rPr lang="it-IT" sz="1600" dirty="0" smtClean="0">
                <a:solidFill>
                  <a:srgbClr val="FFFFFF"/>
                </a:solidFill>
                <a:latin typeface="Times New Roman"/>
                <a:cs typeface="Times New Roman"/>
              </a:rPr>
              <a:t> OR/IR suite</a:t>
            </a:r>
          </a:p>
          <a:p>
            <a:pPr>
              <a:spcAft>
                <a:spcPts val="600"/>
              </a:spcAft>
            </a:pPr>
            <a:r>
              <a:rPr lang="it-IT" sz="1600" dirty="0" err="1" smtClean="0">
                <a:solidFill>
                  <a:srgbClr val="FFFFFF"/>
                </a:solidFill>
                <a:latin typeface="Times New Roman"/>
                <a:cs typeface="Times New Roman"/>
              </a:rPr>
              <a:t>Allow</a:t>
            </a:r>
            <a:r>
              <a:rPr lang="it-IT" sz="1600" dirty="0" smtClean="0">
                <a:solidFill>
                  <a:srgbClr val="FFFFFF"/>
                </a:solidFill>
                <a:latin typeface="Times New Roman"/>
                <a:cs typeface="Times New Roman"/>
              </a:rPr>
              <a:t> permissive </a:t>
            </a:r>
            <a:r>
              <a:rPr lang="it-IT" sz="1600" dirty="0" err="1" smtClean="0">
                <a:solidFill>
                  <a:srgbClr val="FFFFFF"/>
                </a:solidFill>
                <a:latin typeface="Times New Roman"/>
                <a:cs typeface="Times New Roman"/>
              </a:rPr>
              <a:t>hypotension</a:t>
            </a:r>
            <a:endParaRPr lang="it-IT" sz="1600" dirty="0" smtClean="0">
              <a:solidFill>
                <a:srgbClr val="FFFFFF"/>
              </a:solidFill>
              <a:latin typeface="Times New Roman"/>
              <a:cs typeface="Times New Roman"/>
            </a:endParaRPr>
          </a:p>
          <a:p>
            <a:pPr>
              <a:spcAft>
                <a:spcPts val="600"/>
              </a:spcAft>
            </a:pPr>
            <a:r>
              <a:rPr lang="it-IT" sz="1600" dirty="0" err="1" smtClean="0">
                <a:solidFill>
                  <a:srgbClr val="FFFFFF"/>
                </a:solidFill>
                <a:latin typeface="Times New Roman"/>
                <a:cs typeface="Times New Roman"/>
              </a:rPr>
              <a:t>Administer</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blood</a:t>
            </a:r>
            <a:r>
              <a:rPr lang="it-IT" sz="1600" dirty="0" smtClean="0">
                <a:solidFill>
                  <a:srgbClr val="FFFFFF"/>
                </a:solidFill>
                <a:latin typeface="Times New Roman"/>
                <a:cs typeface="Times New Roman"/>
              </a:rPr>
              <a:t> &amp; </a:t>
            </a:r>
            <a:r>
              <a:rPr lang="it-IT" sz="1600" dirty="0" err="1" smtClean="0">
                <a:solidFill>
                  <a:srgbClr val="FFFFFF"/>
                </a:solidFill>
                <a:latin typeface="Times New Roman"/>
                <a:cs typeface="Times New Roman"/>
              </a:rPr>
              <a:t>bloos</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products</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early</a:t>
            </a:r>
            <a:endParaRPr lang="it-IT" sz="1600" dirty="0" smtClean="0">
              <a:solidFill>
                <a:srgbClr val="FFFFFF"/>
              </a:solidFill>
              <a:latin typeface="Times New Roman"/>
              <a:cs typeface="Times New Roman"/>
            </a:endParaRPr>
          </a:p>
          <a:p>
            <a:pPr>
              <a:spcAft>
                <a:spcPts val="600"/>
              </a:spcAft>
            </a:pPr>
            <a:r>
              <a:rPr lang="it-IT" sz="1600" dirty="0" err="1" smtClean="0">
                <a:solidFill>
                  <a:srgbClr val="FFFFFF"/>
                </a:solidFill>
                <a:latin typeface="Times New Roman"/>
                <a:cs typeface="Times New Roman"/>
              </a:rPr>
              <a:t>Minimize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fluid</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resuscitation</a:t>
            </a:r>
            <a:endParaRPr lang="it-IT" sz="1600" dirty="0" smtClean="0">
              <a:solidFill>
                <a:srgbClr val="FFFFFF"/>
              </a:solidFill>
              <a:latin typeface="Times New Roman"/>
              <a:cs typeface="Times New Roman"/>
            </a:endParaRPr>
          </a:p>
          <a:p>
            <a:pPr>
              <a:spcAft>
                <a:spcPts val="600"/>
              </a:spcAft>
            </a:pPr>
            <a:r>
              <a:rPr lang="it-IT" sz="1600" dirty="0" smtClean="0">
                <a:solidFill>
                  <a:srgbClr val="FFFFFF"/>
                </a:solidFill>
                <a:latin typeface="Times New Roman"/>
                <a:cs typeface="Times New Roman"/>
              </a:rPr>
              <a:t>Start </a:t>
            </a:r>
            <a:r>
              <a:rPr lang="it-IT" sz="1600" dirty="0" err="1" smtClean="0">
                <a:solidFill>
                  <a:srgbClr val="FFFFFF"/>
                </a:solidFill>
                <a:latin typeface="Times New Roman"/>
                <a:cs typeface="Times New Roman"/>
              </a:rPr>
              <a:t>tranexamic</a:t>
            </a:r>
            <a:r>
              <a:rPr lang="it-IT" sz="1600" dirty="0" smtClean="0">
                <a:solidFill>
                  <a:srgbClr val="FFFFFF"/>
                </a:solidFill>
                <a:latin typeface="Times New Roman"/>
                <a:cs typeface="Times New Roman"/>
              </a:rPr>
              <a:t> acid</a:t>
            </a:r>
          </a:p>
          <a:p>
            <a:pPr>
              <a:spcAft>
                <a:spcPts val="600"/>
              </a:spcAft>
            </a:pPr>
            <a:r>
              <a:rPr lang="it-IT" sz="1600" dirty="0" smtClean="0">
                <a:solidFill>
                  <a:srgbClr val="FFFFFF"/>
                </a:solidFill>
                <a:latin typeface="Times New Roman"/>
                <a:cs typeface="Times New Roman"/>
              </a:rPr>
              <a:t>Start massive </a:t>
            </a:r>
            <a:r>
              <a:rPr lang="it-IT" sz="1600" dirty="0" err="1" smtClean="0">
                <a:solidFill>
                  <a:srgbClr val="FFFFFF"/>
                </a:solidFill>
                <a:latin typeface="Times New Roman"/>
                <a:cs typeface="Times New Roman"/>
              </a:rPr>
              <a:t>transfusion</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protocol</a:t>
            </a:r>
            <a:endParaRPr lang="it-IT" sz="1600" dirty="0">
              <a:solidFill>
                <a:srgbClr val="FFFFFF"/>
              </a:solidFill>
              <a:latin typeface="Times New Roman"/>
              <a:cs typeface="Times New Roman"/>
            </a:endParaRPr>
          </a:p>
        </p:txBody>
      </p:sp>
      <p:cxnSp>
        <p:nvCxnSpPr>
          <p:cNvPr id="13" name="Connettore 2 12"/>
          <p:cNvCxnSpPr/>
          <p:nvPr/>
        </p:nvCxnSpPr>
        <p:spPr>
          <a:xfrm rot="16200000" flipH="1">
            <a:off x="1094918" y="2166943"/>
            <a:ext cx="863924" cy="3549"/>
          </a:xfrm>
          <a:prstGeom prst="straightConnector1">
            <a:avLst/>
          </a:prstGeom>
          <a:ln w="34925">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rot="16200000" flipH="1">
            <a:off x="1084270" y="4174242"/>
            <a:ext cx="863924" cy="3549"/>
          </a:xfrm>
          <a:prstGeom prst="straightConnector1">
            <a:avLst/>
          </a:prstGeom>
          <a:ln w="34925">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927412" y="690644"/>
            <a:ext cx="7372932" cy="461665"/>
          </a:xfrm>
          <a:prstGeom prst="rect">
            <a:avLst/>
          </a:prstGeom>
          <a:noFill/>
        </p:spPr>
        <p:txBody>
          <a:bodyPr wrap="none" rtlCol="0">
            <a:spAutoFit/>
          </a:bodyPr>
          <a:lstStyle/>
          <a:p>
            <a:r>
              <a:rPr lang="it-IT" sz="2400" dirty="0" smtClean="0">
                <a:solidFill>
                  <a:srgbClr val="FF0000"/>
                </a:solidFill>
                <a:effectLst>
                  <a:outerShdw blurRad="38100" dist="38100" dir="2700000" algn="tl">
                    <a:srgbClr val="000000">
                      <a:alpha val="43137"/>
                    </a:srgbClr>
                  </a:outerShdw>
                </a:effectLst>
                <a:latin typeface="Times New Roman"/>
                <a:cs typeface="Times New Roman"/>
              </a:rPr>
              <a:t>DAMAGE CONTROL RESUSCITATION </a:t>
            </a:r>
            <a:r>
              <a:rPr lang="it-IT" sz="2400" dirty="0" smtClean="0">
                <a:solidFill>
                  <a:srgbClr val="FFFF00"/>
                </a:solidFill>
                <a:latin typeface="Times New Roman"/>
                <a:cs typeface="Times New Roman"/>
              </a:rPr>
              <a:t>STRATEGY</a:t>
            </a:r>
            <a:endParaRPr lang="it-IT" sz="2400" dirty="0">
              <a:solidFill>
                <a:srgbClr val="FFFF00"/>
              </a:solidFill>
              <a:latin typeface="Times New Roman"/>
              <a:cs typeface="Times New Roman"/>
            </a:endParaRPr>
          </a:p>
        </p:txBody>
      </p:sp>
      <p:cxnSp>
        <p:nvCxnSpPr>
          <p:cNvPr id="18" name="Connettore 1 17"/>
          <p:cNvCxnSpPr/>
          <p:nvPr/>
        </p:nvCxnSpPr>
        <p:spPr>
          <a:xfrm>
            <a:off x="200276" y="600164"/>
            <a:ext cx="833131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94070" y="138499"/>
            <a:ext cx="8296412" cy="461665"/>
          </a:xfrm>
          <a:prstGeom prst="rect">
            <a:avLst/>
          </a:prstGeom>
          <a:noFill/>
        </p:spPr>
        <p:txBody>
          <a:bodyPr wrap="none" rtlCol="0">
            <a:spAutoFit/>
          </a:bodyPr>
          <a:lstStyle/>
          <a:p>
            <a:r>
              <a:rPr lang="it-IT" sz="2400" dirty="0" smtClean="0">
                <a:solidFill>
                  <a:srgbClr val="66FF00"/>
                </a:solidFill>
                <a:latin typeface="Times New Roman"/>
                <a:cs typeface="Times New Roman"/>
              </a:rPr>
              <a:t>SHOCK MANAGEMENT IN TRAUMA: A PARADIGM SHIFT</a:t>
            </a:r>
            <a:endParaRPr lang="it-IT" sz="2400" dirty="0">
              <a:solidFill>
                <a:srgbClr val="66FF00"/>
              </a:solidFill>
              <a:latin typeface="Times New Roman"/>
              <a:cs typeface="Times New Roman"/>
            </a:endParaRPr>
          </a:p>
        </p:txBody>
      </p:sp>
      <p:sp>
        <p:nvSpPr>
          <p:cNvPr id="20" name="CasellaDiTesto 19"/>
          <p:cNvSpPr txBox="1"/>
          <p:nvPr/>
        </p:nvSpPr>
        <p:spPr>
          <a:xfrm>
            <a:off x="4464525" y="6627167"/>
            <a:ext cx="4493538" cy="276999"/>
          </a:xfrm>
          <a:prstGeom prst="rect">
            <a:avLst/>
          </a:prstGeom>
          <a:noFill/>
        </p:spPr>
        <p:txBody>
          <a:bodyPr wrap="none" rtlCol="0">
            <a:spAutoFit/>
          </a:bodyPr>
          <a:lstStyle/>
          <a:p>
            <a:r>
              <a:rPr lang="it-IT" sz="1200" dirty="0" err="1" smtClean="0">
                <a:solidFill>
                  <a:srgbClr val="FFFFFF"/>
                </a:solidFill>
                <a:latin typeface="Times New Roman"/>
                <a:cs typeface="Times New Roman"/>
              </a:rPr>
              <a:t>Lamb</a:t>
            </a:r>
            <a:r>
              <a:rPr lang="it-IT" sz="1200" dirty="0" smtClean="0">
                <a:solidFill>
                  <a:srgbClr val="FFFFFF"/>
                </a:solidFill>
                <a:latin typeface="Times New Roman"/>
                <a:cs typeface="Times New Roman"/>
              </a:rPr>
              <a:t> </a:t>
            </a:r>
            <a:r>
              <a:rPr lang="it-IT" sz="1200" dirty="0" err="1" smtClean="0">
                <a:solidFill>
                  <a:srgbClr val="FFFFFF"/>
                </a:solidFill>
                <a:latin typeface="Times New Roman"/>
                <a:cs typeface="Times New Roman"/>
              </a:rPr>
              <a:t>CM</a:t>
            </a:r>
            <a:r>
              <a:rPr lang="it-IT" sz="1200" dirty="0" smtClean="0">
                <a:solidFill>
                  <a:srgbClr val="FFFFFF"/>
                </a:solidFill>
                <a:latin typeface="Times New Roman"/>
                <a:cs typeface="Times New Roman"/>
              </a:rPr>
              <a:t>, </a:t>
            </a:r>
            <a:r>
              <a:rPr lang="it-IT" sz="1200" dirty="0" err="1" smtClean="0">
                <a:solidFill>
                  <a:srgbClr val="FFFFFF"/>
                </a:solidFill>
                <a:latin typeface="Times New Roman"/>
                <a:cs typeface="Times New Roman"/>
              </a:rPr>
              <a:t>et</a:t>
            </a:r>
            <a:r>
              <a:rPr lang="it-IT" sz="1200" dirty="0" smtClean="0">
                <a:solidFill>
                  <a:srgbClr val="FFFFFF"/>
                </a:solidFill>
                <a:latin typeface="Times New Roman"/>
                <a:cs typeface="Times New Roman"/>
              </a:rPr>
              <a:t> al. </a:t>
            </a:r>
            <a:r>
              <a:rPr lang="it-IT" sz="1200" dirty="0" err="1" smtClean="0">
                <a:solidFill>
                  <a:srgbClr val="FFFFFF"/>
                </a:solidFill>
                <a:latin typeface="Times New Roman"/>
                <a:cs typeface="Times New Roman"/>
              </a:rPr>
              <a:t>British</a:t>
            </a:r>
            <a:r>
              <a:rPr lang="it-IT" sz="1200" dirty="0" smtClean="0">
                <a:solidFill>
                  <a:srgbClr val="FFFFFF"/>
                </a:solidFill>
                <a:latin typeface="Times New Roman"/>
                <a:cs typeface="Times New Roman"/>
              </a:rPr>
              <a:t> Journal </a:t>
            </a:r>
            <a:r>
              <a:rPr lang="it-IT" sz="1200" dirty="0" err="1" smtClean="0">
                <a:solidFill>
                  <a:srgbClr val="FFFFFF"/>
                </a:solidFill>
                <a:latin typeface="Times New Roman"/>
                <a:cs typeface="Times New Roman"/>
              </a:rPr>
              <a:t>of</a:t>
            </a:r>
            <a:r>
              <a:rPr lang="it-IT" sz="1200" dirty="0" smtClean="0">
                <a:solidFill>
                  <a:srgbClr val="FFFFFF"/>
                </a:solidFill>
                <a:latin typeface="Times New Roman"/>
                <a:cs typeface="Times New Roman"/>
              </a:rPr>
              <a:t> </a:t>
            </a:r>
            <a:r>
              <a:rPr lang="it-IT" sz="1200" dirty="0" err="1" smtClean="0">
                <a:solidFill>
                  <a:srgbClr val="FFFFFF"/>
                </a:solidFill>
                <a:latin typeface="Times New Roman"/>
                <a:cs typeface="Times New Roman"/>
              </a:rPr>
              <a:t>Anaesthesia</a:t>
            </a:r>
            <a:r>
              <a:rPr lang="it-IT" sz="1200" dirty="0" smtClean="0">
                <a:solidFill>
                  <a:srgbClr val="FFFFFF"/>
                </a:solidFill>
                <a:latin typeface="Times New Roman"/>
                <a:cs typeface="Times New Roman"/>
              </a:rPr>
              <a:t> 113 </a:t>
            </a:r>
            <a:r>
              <a:rPr lang="it-IT" sz="1200" b="1" dirty="0" smtClean="0">
                <a:solidFill>
                  <a:srgbClr val="FFFFFF"/>
                </a:solidFill>
                <a:latin typeface="Times New Roman"/>
                <a:cs typeface="Times New Roman"/>
              </a:rPr>
              <a:t>(</a:t>
            </a:r>
            <a:r>
              <a:rPr lang="it-IT" sz="1200" b="1" dirty="0" err="1" smtClean="0">
                <a:solidFill>
                  <a:srgbClr val="FFFFFF"/>
                </a:solidFill>
                <a:latin typeface="Times New Roman"/>
                <a:cs typeface="Times New Roman"/>
              </a:rPr>
              <a:t>2</a:t>
            </a:r>
            <a:r>
              <a:rPr lang="it-IT" sz="1200" b="1" dirty="0" smtClean="0">
                <a:solidFill>
                  <a:srgbClr val="FFFFFF"/>
                </a:solidFill>
                <a:latin typeface="Times New Roman"/>
                <a:cs typeface="Times New Roman"/>
              </a:rPr>
              <a:t>): 242–9 (2014)</a:t>
            </a:r>
            <a:endParaRPr lang="it-IT" sz="1200" dirty="0">
              <a:solidFill>
                <a:srgbClr val="FFFFFF"/>
              </a:solidFill>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9298" y="2312459"/>
            <a:ext cx="8685403" cy="3293209"/>
          </a:xfrm>
          <a:prstGeom prst="rect">
            <a:avLst/>
          </a:prstGeom>
          <a:noFill/>
        </p:spPr>
        <p:txBody>
          <a:bodyPr wrap="square" rtlCol="0">
            <a:spAutoFit/>
          </a:bodyPr>
          <a:lstStyle/>
          <a:p>
            <a:pPr>
              <a:spcAft>
                <a:spcPts val="2400"/>
              </a:spcAft>
            </a:pPr>
            <a:r>
              <a:rPr lang="it-IT" sz="2800" i="1" dirty="0" err="1" smtClean="0">
                <a:solidFill>
                  <a:srgbClr val="FFFFFF"/>
                </a:solidFill>
                <a:latin typeface="Times New Roman"/>
                <a:cs typeface="Times New Roman"/>
              </a:rPr>
              <a:t>Most</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deaths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trauma </a:t>
            </a:r>
            <a:r>
              <a:rPr lang="it-IT" sz="2800" i="1" dirty="0" err="1" smtClean="0">
                <a:solidFill>
                  <a:srgbClr val="FFFFFF"/>
                </a:solidFill>
                <a:latin typeface="Times New Roman"/>
                <a:cs typeface="Times New Roman"/>
              </a:rPr>
              <a:t>with</a:t>
            </a:r>
            <a:r>
              <a:rPr lang="it-IT" sz="2800" i="1" dirty="0" smtClean="0">
                <a:solidFill>
                  <a:srgbClr val="FFFFFF"/>
                </a:solidFill>
                <a:latin typeface="Times New Roman"/>
                <a:cs typeface="Times New Roman"/>
              </a:rPr>
              <a:t> shock or TBI </a:t>
            </a:r>
            <a:r>
              <a:rPr lang="it-IT" sz="2800" i="1" dirty="0" err="1" smtClean="0">
                <a:solidFill>
                  <a:srgbClr val="FFFFFF"/>
                </a:solidFill>
                <a:latin typeface="Times New Roman"/>
                <a:cs typeface="Times New Roman"/>
              </a:rPr>
              <a:t>occur</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within</a:t>
            </a:r>
            <a:r>
              <a:rPr lang="it-IT" sz="2800" i="1" dirty="0" smtClean="0">
                <a:solidFill>
                  <a:srgbClr val="FFFFFF"/>
                </a:solidFill>
                <a:latin typeface="Times New Roman"/>
                <a:cs typeface="Times New Roman"/>
              </a:rPr>
              <a:t> 24 </a:t>
            </a:r>
            <a:r>
              <a:rPr lang="it-IT" sz="2800" i="1" dirty="0" err="1" smtClean="0">
                <a:solidFill>
                  <a:srgbClr val="FFFFFF"/>
                </a:solidFill>
                <a:latin typeface="Times New Roman"/>
                <a:cs typeface="Times New Roman"/>
              </a:rPr>
              <a:t>hours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hypovolemic</a:t>
            </a:r>
            <a:r>
              <a:rPr lang="it-IT" sz="2800" i="1" dirty="0" smtClean="0">
                <a:solidFill>
                  <a:srgbClr val="FFFFFF"/>
                </a:solidFill>
                <a:latin typeface="Times New Roman"/>
                <a:cs typeface="Times New Roman"/>
              </a:rPr>
              <a:t> shock or </a:t>
            </a:r>
            <a:r>
              <a:rPr lang="it-IT" sz="2800" i="1" dirty="0" smtClean="0">
                <a:solidFill>
                  <a:srgbClr val="FF0000"/>
                </a:solidFill>
                <a:latin typeface="Times New Roman"/>
                <a:cs typeface="Times New Roman"/>
              </a:rPr>
              <a:t>TBI</a:t>
            </a:r>
            <a:r>
              <a:rPr lang="it-IT" sz="2800" i="1" dirty="0" smtClean="0">
                <a:solidFill>
                  <a:srgbClr val="FFFFFF"/>
                </a:solidFill>
                <a:latin typeface="Times New Roman"/>
                <a:cs typeface="Times New Roman"/>
              </a:rPr>
              <a:t>.</a:t>
            </a:r>
          </a:p>
          <a:p>
            <a:pPr>
              <a:spcAft>
                <a:spcPts val="2400"/>
              </a:spcAft>
            </a:pPr>
            <a:r>
              <a:rPr lang="it-IT" sz="2800" i="1" dirty="0" err="1" smtClean="0">
                <a:solidFill>
                  <a:srgbClr val="FFFFFF"/>
                </a:solidFill>
                <a:latin typeface="Times New Roman"/>
                <a:cs typeface="Times New Roman"/>
              </a:rPr>
              <a:t>Novel</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resuscitation</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strategies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should</a:t>
            </a:r>
            <a:r>
              <a:rPr lang="it-IT" sz="2800" i="1" dirty="0" smtClean="0">
                <a:solidFill>
                  <a:srgbClr val="FFFFFF"/>
                </a:solidFill>
                <a:latin typeface="Times New Roman"/>
                <a:cs typeface="Times New Roman"/>
              </a:rPr>
              <a:t> focus on </a:t>
            </a:r>
            <a:r>
              <a:rPr lang="it-IT" sz="2800" i="1" dirty="0" err="1" smtClean="0">
                <a:solidFill>
                  <a:srgbClr val="FFFFFF"/>
                </a:solidFill>
                <a:latin typeface="Times New Roman"/>
                <a:cs typeface="Times New Roman"/>
              </a:rPr>
              <a:t>early</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deaths</a:t>
            </a:r>
            <a:r>
              <a:rPr lang="it-IT" sz="2800" i="1" dirty="0" smtClean="0">
                <a:solidFill>
                  <a:srgbClr val="FFFFFF"/>
                </a:solidFill>
                <a:latin typeface="Times New Roman"/>
                <a:cs typeface="Times New Roman"/>
              </a:rPr>
              <a:t>. </a:t>
            </a:r>
          </a:p>
          <a:p>
            <a:pPr>
              <a:spcAft>
                <a:spcPts val="2400"/>
              </a:spcAft>
            </a:pPr>
            <a:r>
              <a:rPr lang="it-IT" sz="2800" i="1" dirty="0" err="1" smtClean="0">
                <a:solidFill>
                  <a:srgbClr val="FFFFFF"/>
                </a:solidFill>
                <a:latin typeface="Times New Roman"/>
                <a:cs typeface="Times New Roman"/>
              </a:rPr>
              <a:t>Significant</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improvements</a:t>
            </a:r>
            <a:r>
              <a:rPr lang="it-IT" sz="2800" i="1" dirty="0" smtClean="0">
                <a:solidFill>
                  <a:srgbClr val="FFFFFF"/>
                </a:solidFill>
                <a:latin typeface="Times New Roman"/>
                <a:cs typeface="Times New Roman"/>
              </a:rPr>
              <a:t> in trauma </a:t>
            </a:r>
            <a:r>
              <a:rPr lang="it-IT" sz="2800" i="1" dirty="0" err="1" smtClean="0">
                <a:solidFill>
                  <a:srgbClr val="FFFFFF"/>
                </a:solidFill>
                <a:latin typeface="Times New Roman"/>
                <a:cs typeface="Times New Roman"/>
              </a:rPr>
              <a:t>mortality</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will</a:t>
            </a:r>
            <a:r>
              <a:rPr lang="it-IT" sz="2800" i="1" dirty="0" smtClean="0">
                <a:solidFill>
                  <a:srgbClr val="FFFFFF"/>
                </a:solidFill>
                <a:latin typeface="Times New Roman"/>
                <a:cs typeface="Times New Roman"/>
              </a:rPr>
              <a:t> come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prevention</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initiatives</a:t>
            </a:r>
            <a:r>
              <a:rPr lang="it-IT" sz="2800" i="1" dirty="0" smtClean="0">
                <a:solidFill>
                  <a:srgbClr val="FFFFFF"/>
                </a:solidFill>
                <a:latin typeface="Times New Roman"/>
                <a:cs typeface="Times New Roman"/>
              </a:rPr>
              <a:t> and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interventions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to</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prevent</a:t>
            </a:r>
            <a:r>
              <a:rPr lang="it-IT" sz="2800" i="1" dirty="0" smtClean="0">
                <a:solidFill>
                  <a:srgbClr val="FFFFFF"/>
                </a:solidFill>
                <a:latin typeface="Times New Roman"/>
                <a:cs typeface="Times New Roman"/>
              </a:rPr>
              <a:t> the </a:t>
            </a:r>
            <a:r>
              <a:rPr lang="it-IT" sz="2800" i="1" dirty="0" err="1" smtClean="0">
                <a:solidFill>
                  <a:srgbClr val="FFFFFF"/>
                </a:solidFill>
                <a:latin typeface="Times New Roman"/>
                <a:cs typeface="Times New Roman"/>
              </a:rPr>
              <a:t>early</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deaths</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from</a:t>
            </a:r>
            <a:r>
              <a:rPr lang="it-IT" sz="2800" i="1" dirty="0" smtClean="0">
                <a:solidFill>
                  <a:srgbClr val="FFFFFF"/>
                </a:solidFill>
                <a:latin typeface="Times New Roman"/>
                <a:cs typeface="Times New Roman"/>
              </a:rPr>
              <a:t> </a:t>
            </a:r>
            <a:r>
              <a:rPr lang="it-IT" sz="2800" i="1" dirty="0" err="1" smtClean="0">
                <a:solidFill>
                  <a:srgbClr val="FFFFFF"/>
                </a:solidFill>
                <a:latin typeface="Times New Roman"/>
                <a:cs typeface="Times New Roman"/>
              </a:rPr>
              <a:t>hemorrhage</a:t>
            </a:r>
            <a:r>
              <a:rPr lang="it-IT" sz="2800" i="1" dirty="0" smtClean="0">
                <a:solidFill>
                  <a:srgbClr val="FFFFFF"/>
                </a:solidFill>
                <a:latin typeface="Times New Roman"/>
                <a:cs typeface="Times New Roman"/>
              </a:rPr>
              <a:t> and TBI.</a:t>
            </a:r>
            <a:endParaRPr lang="it-IT" sz="2800" i="1" dirty="0">
              <a:solidFill>
                <a:srgbClr val="FFFFFF"/>
              </a:solidFill>
              <a:latin typeface="Times New Roman"/>
              <a:cs typeface="Times New Roman"/>
            </a:endParaRPr>
          </a:p>
        </p:txBody>
      </p:sp>
      <p:pic>
        <p:nvPicPr>
          <p:cNvPr id="3" name="Immagine 2"/>
          <p:cNvPicPr>
            <a:picLocks noChangeAspect="1"/>
          </p:cNvPicPr>
          <p:nvPr/>
        </p:nvPicPr>
        <p:blipFill>
          <a:blip r:embed="rId3"/>
          <a:stretch>
            <a:fillRect/>
          </a:stretch>
        </p:blipFill>
        <p:spPr>
          <a:xfrm>
            <a:off x="229298" y="228649"/>
            <a:ext cx="6168207" cy="1545926"/>
          </a:xfrm>
          <a:prstGeom prst="rect">
            <a:avLst/>
          </a:prstGeom>
          <a:ln w="22225">
            <a:solidFill>
              <a:srgbClr val="FF0000"/>
            </a:solidFill>
          </a:ln>
        </p:spPr>
      </p:pic>
      <p:pic>
        <p:nvPicPr>
          <p:cNvPr id="4" name="Immagine 3"/>
          <p:cNvPicPr>
            <a:picLocks noChangeAspect="1"/>
          </p:cNvPicPr>
          <p:nvPr/>
        </p:nvPicPr>
        <p:blipFill>
          <a:blip r:embed="rId4"/>
          <a:stretch>
            <a:fillRect/>
          </a:stretch>
        </p:blipFill>
        <p:spPr>
          <a:xfrm>
            <a:off x="4253453" y="1774575"/>
            <a:ext cx="2144052" cy="287517"/>
          </a:xfrm>
          <a:prstGeom prst="rect">
            <a:avLst/>
          </a:prstGeom>
          <a:ln w="15875">
            <a:solidFill>
              <a:srgbClr val="FF0000"/>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940239"/>
            <a:ext cx="8229600" cy="1198004"/>
          </a:xfrm>
        </p:spPr>
        <p:txBody>
          <a:bodyPr/>
          <a:lstStyle/>
          <a:p>
            <a:r>
              <a:rPr lang="it-IT" sz="4400" dirty="0" err="1" smtClean="0"/>
              <a:t>Damage</a:t>
            </a:r>
            <a:r>
              <a:rPr lang="it-IT" sz="4400" dirty="0" smtClean="0"/>
              <a:t> Control </a:t>
            </a:r>
            <a:r>
              <a:rPr lang="it-IT" sz="4400" dirty="0" err="1" smtClean="0"/>
              <a:t>Resuscitation</a:t>
            </a:r>
            <a:r>
              <a:rPr lang="it-IT" sz="4400" dirty="0" smtClean="0"/>
              <a:t>: 1. </a:t>
            </a:r>
            <a:r>
              <a:rPr lang="it-IT" sz="4400" dirty="0" err="1" smtClean="0"/>
              <a:t>Hypotensive</a:t>
            </a:r>
            <a:r>
              <a:rPr lang="it-IT" sz="4400" dirty="0" smtClean="0"/>
              <a:t> </a:t>
            </a:r>
            <a:endParaRPr lang="it-IT" sz="4400" dirty="0"/>
          </a:p>
        </p:txBody>
      </p:sp>
      <p:sp>
        <p:nvSpPr>
          <p:cNvPr id="6" name="CasellaDiTesto 5"/>
          <p:cNvSpPr txBox="1"/>
          <p:nvPr/>
        </p:nvSpPr>
        <p:spPr>
          <a:xfrm>
            <a:off x="257833" y="107576"/>
            <a:ext cx="310766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400" b="1" dirty="0" err="1" smtClean="0">
                <a:solidFill>
                  <a:prstClr val="black"/>
                </a:solidFill>
              </a:rPr>
              <a:t>Early</a:t>
            </a:r>
            <a:r>
              <a:rPr lang="it-IT" sz="2400" b="1" dirty="0" smtClean="0">
                <a:solidFill>
                  <a:prstClr val="black"/>
                </a:solidFill>
              </a:rPr>
              <a:t> Care : target 5</a:t>
            </a:r>
            <a:endParaRPr lang="it-IT" sz="2400" b="1" dirty="0">
              <a:solidFill>
                <a:prstClr val="black"/>
              </a:solidFill>
            </a:endParaRPr>
          </a:p>
        </p:txBody>
      </p:sp>
      <p:sp>
        <p:nvSpPr>
          <p:cNvPr id="7" name="Segnaposto testo 6"/>
          <p:cNvSpPr>
            <a:spLocks noGrp="1"/>
          </p:cNvSpPr>
          <p:nvPr>
            <p:ph type="body" sz="half" idx="1"/>
          </p:nvPr>
        </p:nvSpPr>
        <p:spPr>
          <a:xfrm>
            <a:off x="457200" y="2540192"/>
            <a:ext cx="4038600" cy="3327207"/>
          </a:xfrm>
        </p:spPr>
        <p:txBody>
          <a:bodyPr>
            <a:normAutofit/>
          </a:bodyPr>
          <a:lstStyle/>
          <a:p>
            <a:r>
              <a:rPr lang="it-IT" dirty="0" smtClean="0"/>
              <a:t>Accettare livelli di PA più bassi (PAS 80-90)</a:t>
            </a:r>
          </a:p>
          <a:p>
            <a:r>
              <a:rPr lang="it-IT" dirty="0" smtClean="0"/>
              <a:t>Garantire </a:t>
            </a:r>
            <a:r>
              <a:rPr lang="it-IT" dirty="0" err="1" smtClean="0"/>
              <a:t>PPcerebrale</a:t>
            </a:r>
            <a:endParaRPr lang="it-IT" dirty="0" smtClean="0"/>
          </a:p>
          <a:p>
            <a:r>
              <a:rPr lang="it-IT" dirty="0" smtClean="0"/>
              <a:t>Limitare uso cristalloidi/colloidi</a:t>
            </a:r>
          </a:p>
          <a:p>
            <a:r>
              <a:rPr lang="it-IT" dirty="0" smtClean="0"/>
              <a:t>Ridurre il “</a:t>
            </a:r>
            <a:r>
              <a:rPr lang="it-IT" dirty="0" err="1" smtClean="0"/>
              <a:t>popping</a:t>
            </a:r>
            <a:r>
              <a:rPr lang="it-IT" dirty="0" smtClean="0"/>
              <a:t> the </a:t>
            </a:r>
            <a:r>
              <a:rPr lang="it-IT" dirty="0" err="1" smtClean="0"/>
              <a:t>clot</a:t>
            </a:r>
            <a:r>
              <a:rPr lang="it-IT" dirty="0" smtClean="0"/>
              <a:t>”</a:t>
            </a:r>
            <a:endParaRPr lang="it-IT" dirty="0"/>
          </a:p>
        </p:txBody>
      </p:sp>
      <p:sp>
        <p:nvSpPr>
          <p:cNvPr id="9" name="Segnaposto testo 6"/>
          <p:cNvSpPr txBox="1">
            <a:spLocks/>
          </p:cNvSpPr>
          <p:nvPr/>
        </p:nvSpPr>
        <p:spPr>
          <a:xfrm>
            <a:off x="5787209" y="2699242"/>
            <a:ext cx="3066085" cy="332720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buClr>
                <a:srgbClr val="6076B4">
                  <a:lumMod val="60000"/>
                  <a:lumOff val="40000"/>
                </a:srgbClr>
              </a:buClr>
            </a:pPr>
            <a:r>
              <a:rPr lang="it-IT" dirty="0" smtClean="0">
                <a:solidFill>
                  <a:srgbClr val="000000"/>
                </a:solidFill>
              </a:rPr>
              <a:t>Fino a ottenimento emostasi</a:t>
            </a:r>
          </a:p>
          <a:p>
            <a:pPr>
              <a:buClr>
                <a:srgbClr val="6076B4">
                  <a:lumMod val="60000"/>
                  <a:lumOff val="40000"/>
                </a:srgbClr>
              </a:buClr>
            </a:pPr>
            <a:r>
              <a:rPr lang="it-IT" dirty="0" smtClean="0">
                <a:solidFill>
                  <a:srgbClr val="000000"/>
                </a:solidFill>
              </a:rPr>
              <a:t>Impiegando minor temo possibile</a:t>
            </a:r>
          </a:p>
          <a:p>
            <a:pPr>
              <a:buClr>
                <a:srgbClr val="6076B4">
                  <a:lumMod val="60000"/>
                  <a:lumOff val="40000"/>
                </a:srgbClr>
              </a:buClr>
            </a:pPr>
            <a:endParaRPr lang="it-IT" dirty="0">
              <a:solidFill>
                <a:srgbClr val="000000"/>
              </a:solidFill>
            </a:endParaRPr>
          </a:p>
        </p:txBody>
      </p:sp>
      <p:sp>
        <p:nvSpPr>
          <p:cNvPr id="10" name="Freccia destra 9"/>
          <p:cNvSpPr/>
          <p:nvPr/>
        </p:nvSpPr>
        <p:spPr>
          <a:xfrm>
            <a:off x="5058604" y="3747825"/>
            <a:ext cx="499616" cy="11243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 xmlns:p14="http://schemas.microsoft.com/office/powerpoint/2010/main" val="3971099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normAutofit fontScale="90000"/>
          </a:bodyPr>
          <a:lstStyle/>
          <a:p>
            <a:r>
              <a:rPr lang="it-IT" dirty="0" smtClean="0"/>
              <a:t>“</a:t>
            </a:r>
            <a:r>
              <a:rPr lang="it-IT" dirty="0" err="1" smtClean="0"/>
              <a:t>Early</a:t>
            </a:r>
            <a:r>
              <a:rPr lang="it-IT" dirty="0" smtClean="0"/>
              <a:t> Goal” Emodinamici</a:t>
            </a:r>
            <a:endParaRPr lang="it-IT" dirty="0"/>
          </a:p>
        </p:txBody>
      </p:sp>
      <p:sp>
        <p:nvSpPr>
          <p:cNvPr id="5" name="Segnaposto contenuto 3"/>
          <p:cNvSpPr txBox="1">
            <a:spLocks/>
          </p:cNvSpPr>
          <p:nvPr/>
        </p:nvSpPr>
        <p:spPr>
          <a:xfrm>
            <a:off x="365760" y="2613025"/>
            <a:ext cx="4041648" cy="1397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it-IT" sz="2800" b="1" i="1" dirty="0" smtClean="0">
                <a:solidFill>
                  <a:schemeClr val="tx1"/>
                </a:solidFill>
              </a:rPr>
              <a:t>PAS 80- 90 </a:t>
            </a:r>
            <a:r>
              <a:rPr lang="it-IT" sz="2800" b="1" i="1" dirty="0" err="1" smtClean="0">
                <a:solidFill>
                  <a:schemeClr val="tx1"/>
                </a:solidFill>
              </a:rPr>
              <a:t>mmHg</a:t>
            </a:r>
            <a:endParaRPr lang="it-IT" sz="2800" b="1" i="1" dirty="0" smtClean="0">
              <a:solidFill>
                <a:schemeClr val="tx1"/>
              </a:solidFill>
            </a:endParaRPr>
          </a:p>
          <a:p>
            <a:pPr marL="0" indent="0">
              <a:buFont typeface="Arial" pitchFamily="34" charset="0"/>
              <a:buNone/>
            </a:pPr>
            <a:r>
              <a:rPr lang="it-IT" sz="2800" dirty="0" smtClean="0">
                <a:solidFill>
                  <a:schemeClr val="tx1"/>
                </a:solidFill>
                <a:sym typeface="Wingdings"/>
              </a:rPr>
              <a:t> Trauma Chiuso/Penetrante</a:t>
            </a:r>
            <a:endParaRPr lang="it-IT" sz="2800" dirty="0">
              <a:solidFill>
                <a:schemeClr val="tx1"/>
              </a:solidFill>
            </a:endParaRPr>
          </a:p>
        </p:txBody>
      </p:sp>
      <p:sp>
        <p:nvSpPr>
          <p:cNvPr id="6" name="Segnaposto contenuto 3"/>
          <p:cNvSpPr txBox="1">
            <a:spLocks/>
          </p:cNvSpPr>
          <p:nvPr/>
        </p:nvSpPr>
        <p:spPr>
          <a:xfrm>
            <a:off x="391160" y="4752975"/>
            <a:ext cx="4041648" cy="13970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it-IT" sz="2800" b="1" i="1" dirty="0" smtClean="0">
                <a:solidFill>
                  <a:schemeClr val="tx1"/>
                </a:solidFill>
              </a:rPr>
              <a:t>PAS 100-110 </a:t>
            </a:r>
            <a:r>
              <a:rPr lang="it-IT" sz="2800" b="1" i="1" dirty="0" err="1" smtClean="0">
                <a:solidFill>
                  <a:schemeClr val="tx1"/>
                </a:solidFill>
              </a:rPr>
              <a:t>mmHg</a:t>
            </a:r>
            <a:endParaRPr lang="it-IT" sz="2800" b="1" i="1" dirty="0" smtClean="0">
              <a:solidFill>
                <a:schemeClr val="tx1"/>
              </a:solidFill>
            </a:endParaRPr>
          </a:p>
          <a:p>
            <a:pPr marL="0" indent="0">
              <a:buFont typeface="Arial" pitchFamily="34" charset="0"/>
              <a:buNone/>
            </a:pPr>
            <a:r>
              <a:rPr lang="it-IT" sz="2800" dirty="0" smtClean="0">
                <a:solidFill>
                  <a:schemeClr val="tx1"/>
                </a:solidFill>
                <a:sym typeface="Wingdings"/>
              </a:rPr>
              <a:t> Trauma Cranico</a:t>
            </a:r>
            <a:endParaRPr lang="it-IT" sz="2800" dirty="0">
              <a:solidFill>
                <a:schemeClr val="tx1"/>
              </a:solidFill>
            </a:endParaRPr>
          </a:p>
        </p:txBody>
      </p:sp>
      <p:sp>
        <p:nvSpPr>
          <p:cNvPr id="8" name="Segnaposto contenuto 3"/>
          <p:cNvSpPr>
            <a:spLocks noGrp="1"/>
          </p:cNvSpPr>
          <p:nvPr>
            <p:ph sz="quarter" idx="13"/>
          </p:nvPr>
        </p:nvSpPr>
        <p:spPr>
          <a:xfrm>
            <a:off x="5080000" y="2816225"/>
            <a:ext cx="3823208" cy="10922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it-IT" sz="2000" dirty="0" smtClean="0">
                <a:latin typeface="+mj-lt"/>
              </a:rPr>
              <a:t> … perfusione d’organo…</a:t>
            </a:r>
          </a:p>
          <a:p>
            <a:pPr marL="0" indent="0">
              <a:buNone/>
            </a:pPr>
            <a:r>
              <a:rPr lang="it-IT" sz="2000" dirty="0" smtClean="0">
                <a:latin typeface="+mj-lt"/>
              </a:rPr>
              <a:t>No “pop the </a:t>
            </a:r>
            <a:r>
              <a:rPr lang="it-IT" sz="2000" dirty="0" err="1" smtClean="0">
                <a:latin typeface="+mj-lt"/>
              </a:rPr>
              <a:t>clot</a:t>
            </a:r>
            <a:r>
              <a:rPr lang="it-IT" sz="2000" dirty="0" smtClean="0">
                <a:latin typeface="+mj-lt"/>
              </a:rPr>
              <a:t>” prima dell’emostasi</a:t>
            </a:r>
          </a:p>
        </p:txBody>
      </p:sp>
      <p:sp>
        <p:nvSpPr>
          <p:cNvPr id="9" name="Segnaposto contenuto 3"/>
          <p:cNvSpPr>
            <a:spLocks noGrp="1"/>
          </p:cNvSpPr>
          <p:nvPr>
            <p:ph sz="quarter" idx="13"/>
          </p:nvPr>
        </p:nvSpPr>
        <p:spPr>
          <a:xfrm>
            <a:off x="5105400" y="4905375"/>
            <a:ext cx="3823208" cy="1092200"/>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it-IT" sz="2000" dirty="0" smtClean="0">
                <a:latin typeface="+mj-lt"/>
              </a:rPr>
              <a:t>PAM &gt;80-90 … perfusione cerebrale…</a:t>
            </a:r>
          </a:p>
        </p:txBody>
      </p:sp>
      <p:sp>
        <p:nvSpPr>
          <p:cNvPr id="11" name="Freccia destra rientrata 10"/>
          <p:cNvSpPr/>
          <p:nvPr/>
        </p:nvSpPr>
        <p:spPr>
          <a:xfrm>
            <a:off x="4432808" y="2867025"/>
            <a:ext cx="647192" cy="914400"/>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2" name="Freccia destra rientrata 11"/>
          <p:cNvSpPr/>
          <p:nvPr/>
        </p:nvSpPr>
        <p:spPr>
          <a:xfrm>
            <a:off x="4483608" y="4981575"/>
            <a:ext cx="647192" cy="914400"/>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13" name="CasellaDiTesto 12"/>
          <p:cNvSpPr txBox="1"/>
          <p:nvPr/>
        </p:nvSpPr>
        <p:spPr>
          <a:xfrm>
            <a:off x="6248400" y="1270000"/>
            <a:ext cx="1508929" cy="461665"/>
          </a:xfrm>
          <a:prstGeom prst="rect">
            <a:avLst/>
          </a:prstGeom>
          <a:noFill/>
        </p:spPr>
        <p:txBody>
          <a:bodyPr wrap="none" rtlCol="0">
            <a:spAutoFit/>
          </a:bodyPr>
          <a:lstStyle/>
          <a:p>
            <a:r>
              <a:rPr lang="it-IT" sz="2400" b="1" i="1" dirty="0" smtClean="0"/>
              <a:t>Obiettivi </a:t>
            </a:r>
            <a:endParaRPr lang="it-IT" sz="2400" b="1" i="1" dirty="0"/>
          </a:p>
        </p:txBody>
      </p:sp>
      <p:sp>
        <p:nvSpPr>
          <p:cNvPr id="3" name="CasellaDiTesto 2"/>
          <p:cNvSpPr txBox="1"/>
          <p:nvPr/>
        </p:nvSpPr>
        <p:spPr>
          <a:xfrm rot="20527922">
            <a:off x="254000" y="1000125"/>
            <a:ext cx="622098"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dirty="0" smtClean="0"/>
              <a:t>new</a:t>
            </a:r>
            <a:endParaRPr lang="it-IT" dirty="0"/>
          </a:p>
        </p:txBody>
      </p:sp>
    </p:spTree>
    <p:extLst>
      <p:ext uri="{BB962C8B-B14F-4D97-AF65-F5344CB8AC3E}">
        <p14:creationId xmlns="" xmlns:p14="http://schemas.microsoft.com/office/powerpoint/2010/main" val="1007216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58547" y="440013"/>
            <a:ext cx="8026906" cy="5977974"/>
          </a:xfrm>
          <a:prstGeom prst="rect">
            <a:avLst/>
          </a:prstGeom>
          <a:ln w="25400">
            <a:solidFill>
              <a:srgbClr val="FF0000"/>
            </a:solidFill>
          </a:ln>
        </p:spPr>
      </p:pic>
      <p:sp>
        <p:nvSpPr>
          <p:cNvPr id="3" name="Rettangolo 2"/>
          <p:cNvSpPr/>
          <p:nvPr/>
        </p:nvSpPr>
        <p:spPr>
          <a:xfrm>
            <a:off x="7252856" y="6488668"/>
            <a:ext cx="1720393" cy="261610"/>
          </a:xfrm>
          <a:prstGeom prst="rect">
            <a:avLst/>
          </a:prstGeom>
        </p:spPr>
        <p:txBody>
          <a:bodyPr wrap="none">
            <a:spAutoFit/>
          </a:bodyPr>
          <a:lstStyle/>
          <a:p>
            <a:r>
              <a:rPr lang="it-IT" sz="1100" dirty="0" err="1">
                <a:solidFill>
                  <a:schemeClr val="bg1"/>
                </a:solidFill>
                <a:latin typeface="Times New Roman"/>
                <a:cs typeface="Times New Roman"/>
              </a:rPr>
              <a:t>Spahn</a:t>
            </a:r>
            <a:r>
              <a:rPr lang="it-IT" sz="1100" dirty="0">
                <a:solidFill>
                  <a:schemeClr val="bg1"/>
                </a:solidFill>
                <a:latin typeface="Times New Roman"/>
                <a:cs typeface="Times New Roman"/>
              </a:rPr>
              <a:t> </a:t>
            </a:r>
            <a:r>
              <a:rPr lang="it-IT" sz="1100" dirty="0" err="1">
                <a:solidFill>
                  <a:schemeClr val="bg1"/>
                </a:solidFill>
                <a:latin typeface="Times New Roman"/>
                <a:cs typeface="Times New Roman"/>
              </a:rPr>
              <a:t>et</a:t>
            </a:r>
            <a:r>
              <a:rPr lang="it-IT" sz="1100" dirty="0">
                <a:solidFill>
                  <a:schemeClr val="bg1"/>
                </a:solidFill>
                <a:latin typeface="Times New Roman"/>
                <a:cs typeface="Times New Roman"/>
              </a:rPr>
              <a:t> al. </a:t>
            </a:r>
            <a:r>
              <a:rPr lang="it-IT" sz="1100" dirty="0" err="1" smtClean="0">
                <a:solidFill>
                  <a:schemeClr val="bg1"/>
                </a:solidFill>
                <a:latin typeface="Times New Roman"/>
                <a:cs typeface="Times New Roman"/>
              </a:rPr>
              <a:t>Crit</a:t>
            </a:r>
            <a:r>
              <a:rPr lang="it-IT" sz="1100" dirty="0" smtClean="0">
                <a:solidFill>
                  <a:schemeClr val="bg1"/>
                </a:solidFill>
                <a:latin typeface="Times New Roman"/>
                <a:cs typeface="Times New Roman"/>
              </a:rPr>
              <a:t> </a:t>
            </a:r>
            <a:r>
              <a:rPr lang="it-IT" sz="1100" dirty="0">
                <a:solidFill>
                  <a:schemeClr val="bg1"/>
                </a:solidFill>
                <a:latin typeface="Times New Roman"/>
                <a:cs typeface="Times New Roman"/>
              </a:rPr>
              <a:t>Care 2013</a:t>
            </a:r>
          </a:p>
        </p:txBody>
      </p:sp>
      <p:sp>
        <p:nvSpPr>
          <p:cNvPr id="5" name="Ovale 4"/>
          <p:cNvSpPr/>
          <p:nvPr/>
        </p:nvSpPr>
        <p:spPr>
          <a:xfrm>
            <a:off x="163565" y="712020"/>
            <a:ext cx="3482970" cy="750507"/>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1295400" y="152400"/>
            <a:ext cx="4038600" cy="457200"/>
          </a:xfrm>
          <a:prstGeom prst="rect">
            <a:avLst/>
          </a:prstGeom>
          <a:noFill/>
          <a:ln w="9525">
            <a:noFill/>
            <a:miter lim="800000"/>
            <a:headEnd/>
            <a:tailEnd/>
          </a:ln>
          <a:effectLst/>
        </p:spPr>
        <p:txBody>
          <a:bodyPr/>
          <a:lstStyle/>
          <a:p>
            <a:pPr algn="ctr" defTabSz="914400" fontAlgn="base">
              <a:spcBef>
                <a:spcPct val="20000"/>
              </a:spcBef>
              <a:spcAft>
                <a:spcPct val="0"/>
              </a:spcAft>
            </a:pPr>
            <a:r>
              <a:rPr lang="it-IT" sz="2000" b="1" smtClean="0">
                <a:solidFill>
                  <a:srgbClr val="FFCC00"/>
                </a:solidFill>
                <a:effectLst>
                  <a:outerShdw blurRad="38100" dist="38100" dir="2700000" algn="tl">
                    <a:srgbClr val="000000"/>
                  </a:outerShdw>
                </a:effectLst>
              </a:rPr>
              <a:t>PRE-HOSPITAL PHASE</a:t>
            </a:r>
          </a:p>
        </p:txBody>
      </p:sp>
      <p:sp>
        <p:nvSpPr>
          <p:cNvPr id="402435" name="Line 3"/>
          <p:cNvSpPr>
            <a:spLocks noChangeShapeType="1"/>
          </p:cNvSpPr>
          <p:nvPr/>
        </p:nvSpPr>
        <p:spPr bwMode="auto">
          <a:xfrm>
            <a:off x="762000" y="533400"/>
            <a:ext cx="0" cy="571500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36" name="Line 4"/>
          <p:cNvSpPr>
            <a:spLocks noChangeShapeType="1"/>
          </p:cNvSpPr>
          <p:nvPr/>
        </p:nvSpPr>
        <p:spPr bwMode="auto">
          <a:xfrm>
            <a:off x="5105400" y="533400"/>
            <a:ext cx="0" cy="571500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37" name="Line 5"/>
          <p:cNvSpPr>
            <a:spLocks noChangeShapeType="1"/>
          </p:cNvSpPr>
          <p:nvPr/>
        </p:nvSpPr>
        <p:spPr bwMode="auto">
          <a:xfrm>
            <a:off x="7162800" y="533400"/>
            <a:ext cx="0" cy="571500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38" name="Line 6"/>
          <p:cNvSpPr>
            <a:spLocks noChangeShapeType="1"/>
          </p:cNvSpPr>
          <p:nvPr/>
        </p:nvSpPr>
        <p:spPr bwMode="auto">
          <a:xfrm>
            <a:off x="8458200" y="533400"/>
            <a:ext cx="0" cy="571500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39" name="Line 7"/>
          <p:cNvSpPr>
            <a:spLocks noChangeShapeType="1"/>
          </p:cNvSpPr>
          <p:nvPr/>
        </p:nvSpPr>
        <p:spPr bwMode="auto">
          <a:xfrm>
            <a:off x="762000" y="6248400"/>
            <a:ext cx="7696200" cy="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40" name="Line 8"/>
          <p:cNvSpPr>
            <a:spLocks noChangeShapeType="1"/>
          </p:cNvSpPr>
          <p:nvPr/>
        </p:nvSpPr>
        <p:spPr bwMode="auto">
          <a:xfrm>
            <a:off x="762000" y="533400"/>
            <a:ext cx="7696200" cy="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41" name="Rectangle 9"/>
          <p:cNvSpPr>
            <a:spLocks noChangeArrowheads="1"/>
          </p:cNvSpPr>
          <p:nvPr/>
        </p:nvSpPr>
        <p:spPr bwMode="auto">
          <a:xfrm>
            <a:off x="838200" y="4800600"/>
            <a:ext cx="1295400" cy="457200"/>
          </a:xfrm>
          <a:prstGeom prst="rect">
            <a:avLst/>
          </a:prstGeom>
          <a:noFill/>
          <a:ln w="9525">
            <a:noFill/>
            <a:miter lim="800000"/>
            <a:headEnd/>
            <a:tailEnd/>
          </a:ln>
          <a:effectLst/>
        </p:spPr>
        <p:txBody>
          <a:bodyPr/>
          <a:lstStyle/>
          <a:p>
            <a:pPr algn="ctr" defTabSz="914400" fontAlgn="base">
              <a:spcBef>
                <a:spcPct val="20000"/>
              </a:spcBef>
              <a:spcAft>
                <a:spcPct val="0"/>
              </a:spcAft>
            </a:pPr>
            <a:r>
              <a:rPr lang="it-IT" sz="2000" smtClean="0">
                <a:solidFill>
                  <a:srgbClr val="FFFFFF"/>
                </a:solidFill>
                <a:effectLst>
                  <a:outerShdw blurRad="38100" dist="38100" dir="2700000" algn="tl">
                    <a:srgbClr val="000000"/>
                  </a:outerShdw>
                </a:effectLst>
              </a:rPr>
              <a:t>TAIL </a:t>
            </a:r>
          </a:p>
          <a:p>
            <a:pPr algn="ctr" defTabSz="914400" fontAlgn="base">
              <a:spcBef>
                <a:spcPct val="20000"/>
              </a:spcBef>
              <a:spcAft>
                <a:spcPct val="0"/>
              </a:spcAft>
            </a:pPr>
            <a:r>
              <a:rPr lang="it-IT" sz="2000" smtClean="0">
                <a:solidFill>
                  <a:srgbClr val="FFFFFF"/>
                </a:solidFill>
                <a:effectLst>
                  <a:outerShdw blurRad="38100" dist="38100" dir="2700000" algn="tl">
                    <a:srgbClr val="000000"/>
                  </a:outerShdw>
                </a:effectLst>
              </a:rPr>
              <a:t>CUT</a:t>
            </a:r>
          </a:p>
        </p:txBody>
      </p:sp>
      <p:sp>
        <p:nvSpPr>
          <p:cNvPr id="402442" name="Line 10"/>
          <p:cNvSpPr>
            <a:spLocks noChangeShapeType="1"/>
          </p:cNvSpPr>
          <p:nvPr/>
        </p:nvSpPr>
        <p:spPr bwMode="auto">
          <a:xfrm>
            <a:off x="1371600" y="533400"/>
            <a:ext cx="0" cy="571500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43" name="Line 11"/>
          <p:cNvSpPr>
            <a:spLocks noChangeShapeType="1"/>
          </p:cNvSpPr>
          <p:nvPr/>
        </p:nvSpPr>
        <p:spPr bwMode="auto">
          <a:xfrm>
            <a:off x="762000" y="1295400"/>
            <a:ext cx="609600" cy="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44" name="Line 12"/>
          <p:cNvSpPr>
            <a:spLocks noChangeShapeType="1"/>
          </p:cNvSpPr>
          <p:nvPr/>
        </p:nvSpPr>
        <p:spPr bwMode="auto">
          <a:xfrm>
            <a:off x="1752600" y="6172200"/>
            <a:ext cx="0" cy="15240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45" name="Text Box 13"/>
          <p:cNvSpPr txBox="1">
            <a:spLocks noChangeArrowheads="1"/>
          </p:cNvSpPr>
          <p:nvPr/>
        </p:nvSpPr>
        <p:spPr bwMode="auto">
          <a:xfrm>
            <a:off x="1600200" y="6324600"/>
            <a:ext cx="311150" cy="39687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2000" b="1" smtClean="0">
                <a:solidFill>
                  <a:srgbClr val="FFFFFF"/>
                </a:solidFill>
              </a:rPr>
              <a:t>0</a:t>
            </a:r>
          </a:p>
        </p:txBody>
      </p:sp>
      <p:sp>
        <p:nvSpPr>
          <p:cNvPr id="402446" name="Text Box 14"/>
          <p:cNvSpPr txBox="1">
            <a:spLocks noChangeArrowheads="1"/>
          </p:cNvSpPr>
          <p:nvPr/>
        </p:nvSpPr>
        <p:spPr bwMode="auto">
          <a:xfrm>
            <a:off x="2286000" y="6324600"/>
            <a:ext cx="522288" cy="39687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2000" b="1" smtClean="0">
                <a:solidFill>
                  <a:srgbClr val="FFFFFF"/>
                </a:solidFill>
              </a:rPr>
              <a:t>15’</a:t>
            </a:r>
          </a:p>
        </p:txBody>
      </p:sp>
      <p:sp>
        <p:nvSpPr>
          <p:cNvPr id="402447" name="Text Box 15"/>
          <p:cNvSpPr txBox="1">
            <a:spLocks noChangeArrowheads="1"/>
          </p:cNvSpPr>
          <p:nvPr/>
        </p:nvSpPr>
        <p:spPr bwMode="auto">
          <a:xfrm>
            <a:off x="3422650" y="6324600"/>
            <a:ext cx="522288" cy="39687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2000" b="1" smtClean="0">
                <a:solidFill>
                  <a:srgbClr val="FFFFFF"/>
                </a:solidFill>
              </a:rPr>
              <a:t>30’</a:t>
            </a:r>
          </a:p>
        </p:txBody>
      </p:sp>
      <p:sp>
        <p:nvSpPr>
          <p:cNvPr id="402448" name="Text Box 16"/>
          <p:cNvSpPr txBox="1">
            <a:spLocks noChangeArrowheads="1"/>
          </p:cNvSpPr>
          <p:nvPr/>
        </p:nvSpPr>
        <p:spPr bwMode="auto">
          <a:xfrm>
            <a:off x="4887913" y="6324600"/>
            <a:ext cx="522287" cy="39687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2000" b="1" smtClean="0">
                <a:solidFill>
                  <a:srgbClr val="FFFFFF"/>
                </a:solidFill>
              </a:rPr>
              <a:t>90’</a:t>
            </a:r>
          </a:p>
        </p:txBody>
      </p:sp>
      <p:sp>
        <p:nvSpPr>
          <p:cNvPr id="402449" name="Text Box 17"/>
          <p:cNvSpPr txBox="1">
            <a:spLocks noChangeArrowheads="1"/>
          </p:cNvSpPr>
          <p:nvPr/>
        </p:nvSpPr>
        <p:spPr bwMode="auto">
          <a:xfrm>
            <a:off x="6818313" y="6324600"/>
            <a:ext cx="649287" cy="39687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2000" b="1" smtClean="0">
                <a:solidFill>
                  <a:srgbClr val="FFFFFF"/>
                </a:solidFill>
              </a:rPr>
              <a:t>150’</a:t>
            </a:r>
          </a:p>
        </p:txBody>
      </p:sp>
      <p:sp>
        <p:nvSpPr>
          <p:cNvPr id="402450" name="Text Box 18"/>
          <p:cNvSpPr txBox="1">
            <a:spLocks noChangeArrowheads="1"/>
          </p:cNvSpPr>
          <p:nvPr/>
        </p:nvSpPr>
        <p:spPr bwMode="auto">
          <a:xfrm>
            <a:off x="703263" y="954088"/>
            <a:ext cx="763587" cy="39687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2000" b="1" smtClean="0">
                <a:solidFill>
                  <a:srgbClr val="FFFFFF"/>
                </a:solidFill>
              </a:rPr>
              <a:t>MAP</a:t>
            </a:r>
            <a:endParaRPr lang="it-IT" sz="2000" b="1" smtClean="0">
              <a:solidFill>
                <a:srgbClr val="000000"/>
              </a:solidFill>
            </a:endParaRPr>
          </a:p>
        </p:txBody>
      </p:sp>
      <p:sp>
        <p:nvSpPr>
          <p:cNvPr id="402451" name="Line 19"/>
          <p:cNvSpPr>
            <a:spLocks noChangeShapeType="1"/>
          </p:cNvSpPr>
          <p:nvPr/>
        </p:nvSpPr>
        <p:spPr bwMode="auto">
          <a:xfrm flipV="1">
            <a:off x="1447800" y="4267200"/>
            <a:ext cx="0" cy="533400"/>
          </a:xfrm>
          <a:prstGeom prst="line">
            <a:avLst/>
          </a:prstGeom>
          <a:noFill/>
          <a:ln w="12700">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52" name="Rectangle 20"/>
          <p:cNvSpPr>
            <a:spLocks noChangeArrowheads="1"/>
          </p:cNvSpPr>
          <p:nvPr/>
        </p:nvSpPr>
        <p:spPr bwMode="auto">
          <a:xfrm>
            <a:off x="4724400" y="152400"/>
            <a:ext cx="2819400" cy="457200"/>
          </a:xfrm>
          <a:prstGeom prst="rect">
            <a:avLst/>
          </a:prstGeom>
          <a:noFill/>
          <a:ln w="9525">
            <a:noFill/>
            <a:miter lim="800000"/>
            <a:headEnd/>
            <a:tailEnd/>
          </a:ln>
          <a:effectLst/>
        </p:spPr>
        <p:txBody>
          <a:bodyPr/>
          <a:lstStyle/>
          <a:p>
            <a:pPr algn="ctr" defTabSz="914400" fontAlgn="base">
              <a:spcBef>
                <a:spcPct val="20000"/>
              </a:spcBef>
              <a:spcAft>
                <a:spcPct val="0"/>
              </a:spcAft>
            </a:pPr>
            <a:r>
              <a:rPr lang="it-IT" b="1" smtClean="0">
                <a:solidFill>
                  <a:srgbClr val="FFCC00"/>
                </a:solidFill>
                <a:effectLst>
                  <a:outerShdw blurRad="38100" dist="38100" dir="2700000" algn="tl">
                    <a:srgbClr val="000000"/>
                  </a:outerShdw>
                </a:effectLst>
              </a:rPr>
              <a:t>HOSPITAL PHASE</a:t>
            </a:r>
          </a:p>
        </p:txBody>
      </p:sp>
      <p:sp>
        <p:nvSpPr>
          <p:cNvPr id="402453" name="Rectangle 21"/>
          <p:cNvSpPr>
            <a:spLocks noChangeArrowheads="1"/>
          </p:cNvSpPr>
          <p:nvPr/>
        </p:nvSpPr>
        <p:spPr bwMode="auto">
          <a:xfrm>
            <a:off x="6477000" y="152400"/>
            <a:ext cx="2819400" cy="457200"/>
          </a:xfrm>
          <a:prstGeom prst="rect">
            <a:avLst/>
          </a:prstGeom>
          <a:noFill/>
          <a:ln w="9525">
            <a:noFill/>
            <a:miter lim="800000"/>
            <a:headEnd/>
            <a:tailEnd/>
          </a:ln>
          <a:effectLst/>
        </p:spPr>
        <p:txBody>
          <a:bodyPr/>
          <a:lstStyle/>
          <a:p>
            <a:pPr algn="ctr" defTabSz="914400" fontAlgn="base">
              <a:spcBef>
                <a:spcPct val="20000"/>
              </a:spcBef>
              <a:spcAft>
                <a:spcPct val="0"/>
              </a:spcAft>
            </a:pPr>
            <a:r>
              <a:rPr lang="it-IT" b="1" smtClean="0">
                <a:solidFill>
                  <a:srgbClr val="FFCC00"/>
                </a:solidFill>
                <a:effectLst>
                  <a:outerShdw blurRad="38100" dist="38100" dir="2700000" algn="tl">
                    <a:srgbClr val="000000"/>
                  </a:outerShdw>
                </a:effectLst>
              </a:rPr>
              <a:t>SURVIVAL</a:t>
            </a:r>
          </a:p>
        </p:txBody>
      </p:sp>
      <p:sp>
        <p:nvSpPr>
          <p:cNvPr id="402454" name="Line 22"/>
          <p:cNvSpPr>
            <a:spLocks noChangeShapeType="1"/>
          </p:cNvSpPr>
          <p:nvPr/>
        </p:nvSpPr>
        <p:spPr bwMode="auto">
          <a:xfrm>
            <a:off x="2514600" y="6172200"/>
            <a:ext cx="0" cy="15240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55" name="Line 23"/>
          <p:cNvSpPr>
            <a:spLocks noChangeShapeType="1"/>
          </p:cNvSpPr>
          <p:nvPr/>
        </p:nvSpPr>
        <p:spPr bwMode="auto">
          <a:xfrm>
            <a:off x="3657600" y="6172200"/>
            <a:ext cx="0" cy="15240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56" name="Text Box 24"/>
          <p:cNvSpPr txBox="1">
            <a:spLocks noChangeArrowheads="1"/>
          </p:cNvSpPr>
          <p:nvPr/>
        </p:nvSpPr>
        <p:spPr bwMode="auto">
          <a:xfrm>
            <a:off x="7562850" y="6370638"/>
            <a:ext cx="1657350" cy="366712"/>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b="1" smtClean="0">
                <a:solidFill>
                  <a:srgbClr val="FFFFFF"/>
                </a:solidFill>
              </a:rPr>
              <a:t>(Capone, 1995)</a:t>
            </a:r>
          </a:p>
        </p:txBody>
      </p:sp>
      <p:grpSp>
        <p:nvGrpSpPr>
          <p:cNvPr id="2" name="Group 25"/>
          <p:cNvGrpSpPr>
            <a:grpSpLocks/>
          </p:cNvGrpSpPr>
          <p:nvPr/>
        </p:nvGrpSpPr>
        <p:grpSpPr bwMode="auto">
          <a:xfrm>
            <a:off x="3267075" y="773113"/>
            <a:ext cx="5187950" cy="3297237"/>
            <a:chOff x="2058" y="480"/>
            <a:chExt cx="3268" cy="2077"/>
          </a:xfrm>
        </p:grpSpPr>
        <p:grpSp>
          <p:nvGrpSpPr>
            <p:cNvPr id="3" name="Group 26"/>
            <p:cNvGrpSpPr>
              <a:grpSpLocks/>
            </p:cNvGrpSpPr>
            <p:nvPr/>
          </p:nvGrpSpPr>
          <p:grpSpPr bwMode="auto">
            <a:xfrm>
              <a:off x="2064" y="480"/>
              <a:ext cx="3262" cy="2064"/>
              <a:chOff x="2064" y="480"/>
              <a:chExt cx="3262" cy="2064"/>
            </a:xfrm>
          </p:grpSpPr>
          <p:sp>
            <p:nvSpPr>
              <p:cNvPr id="402459" name="Text Box 27"/>
              <p:cNvSpPr txBox="1">
                <a:spLocks noChangeArrowheads="1"/>
              </p:cNvSpPr>
              <p:nvPr/>
            </p:nvSpPr>
            <p:spPr bwMode="auto">
              <a:xfrm>
                <a:off x="3696" y="931"/>
                <a:ext cx="850" cy="17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200" b="1" smtClean="0">
                    <a:solidFill>
                      <a:srgbClr val="FFFFFF"/>
                    </a:solidFill>
                  </a:rPr>
                  <a:t>Blood to Hct 30%</a:t>
                </a:r>
                <a:endParaRPr lang="it-IT" sz="1200" b="1" smtClean="0">
                  <a:solidFill>
                    <a:srgbClr val="000000"/>
                  </a:solidFill>
                </a:endParaRPr>
              </a:p>
            </p:txBody>
          </p:sp>
          <p:sp>
            <p:nvSpPr>
              <p:cNvPr id="402460" name="Text Box 28"/>
              <p:cNvSpPr txBox="1">
                <a:spLocks noChangeArrowheads="1"/>
              </p:cNvSpPr>
              <p:nvPr/>
            </p:nvSpPr>
            <p:spPr bwMode="auto">
              <a:xfrm>
                <a:off x="3648" y="1075"/>
                <a:ext cx="923" cy="17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200" b="1" smtClean="0">
                    <a:solidFill>
                      <a:srgbClr val="FFFFFF"/>
                    </a:solidFill>
                  </a:rPr>
                  <a:t>FC to MAP 80 </a:t>
                </a:r>
                <a:r>
                  <a:rPr lang="it-IT" sz="800" b="1" smtClean="0">
                    <a:solidFill>
                      <a:srgbClr val="FFFFFF"/>
                    </a:solidFill>
                  </a:rPr>
                  <a:t>mmHg</a:t>
                </a:r>
                <a:endParaRPr lang="it-IT" sz="1200" b="1" smtClean="0">
                  <a:solidFill>
                    <a:srgbClr val="000000"/>
                  </a:solidFill>
                </a:endParaRPr>
              </a:p>
            </p:txBody>
          </p:sp>
          <p:grpSp>
            <p:nvGrpSpPr>
              <p:cNvPr id="4" name="Group 29"/>
              <p:cNvGrpSpPr>
                <a:grpSpLocks/>
              </p:cNvGrpSpPr>
              <p:nvPr/>
            </p:nvGrpSpPr>
            <p:grpSpPr bwMode="auto">
              <a:xfrm>
                <a:off x="2064" y="480"/>
                <a:ext cx="3262" cy="2064"/>
                <a:chOff x="2064" y="480"/>
                <a:chExt cx="3262" cy="2064"/>
              </a:xfrm>
            </p:grpSpPr>
            <p:sp>
              <p:nvSpPr>
                <p:cNvPr id="402462" name="Line 30"/>
                <p:cNvSpPr>
                  <a:spLocks noChangeShapeType="1"/>
                </p:cNvSpPr>
                <p:nvPr/>
              </p:nvSpPr>
              <p:spPr bwMode="auto">
                <a:xfrm>
                  <a:off x="2160" y="816"/>
                  <a:ext cx="1056" cy="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63" name="Line 31"/>
                <p:cNvSpPr>
                  <a:spLocks noChangeShapeType="1"/>
                </p:cNvSpPr>
                <p:nvPr/>
              </p:nvSpPr>
              <p:spPr bwMode="auto">
                <a:xfrm flipV="1">
                  <a:off x="2064" y="816"/>
                  <a:ext cx="96" cy="1728"/>
                </a:xfrm>
                <a:prstGeom prst="line">
                  <a:avLst/>
                </a:prstGeom>
                <a:noFill/>
                <a:ln w="9525">
                  <a:solidFill>
                    <a:schemeClr val="bg1"/>
                  </a:solidFill>
                  <a:prstDash val="sysDot"/>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64" name="Text Box 32"/>
                <p:cNvSpPr txBox="1">
                  <a:spLocks noChangeArrowheads="1"/>
                </p:cNvSpPr>
                <p:nvPr/>
              </p:nvSpPr>
              <p:spPr bwMode="auto">
                <a:xfrm>
                  <a:off x="2246" y="640"/>
                  <a:ext cx="1018" cy="17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200" b="1" smtClean="0">
                      <a:solidFill>
                        <a:srgbClr val="FFFFFF"/>
                      </a:solidFill>
                    </a:rPr>
                    <a:t>FR to MAP 80 mmHg</a:t>
                  </a:r>
                  <a:endParaRPr lang="it-IT" sz="1200" b="1" smtClean="0">
                    <a:solidFill>
                      <a:srgbClr val="000000"/>
                    </a:solidFill>
                  </a:endParaRPr>
                </a:p>
              </p:txBody>
            </p:sp>
            <p:sp>
              <p:nvSpPr>
                <p:cNvPr id="402465" name="Text Box 33"/>
                <p:cNvSpPr txBox="1">
                  <a:spLocks noChangeArrowheads="1"/>
                </p:cNvSpPr>
                <p:nvPr/>
              </p:nvSpPr>
              <p:spPr bwMode="auto">
                <a:xfrm>
                  <a:off x="2404" y="832"/>
                  <a:ext cx="604" cy="19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400" b="1" smtClean="0">
                      <a:solidFill>
                        <a:srgbClr val="33CC33"/>
                      </a:solidFill>
                    </a:rPr>
                    <a:t>GROUP 4</a:t>
                  </a:r>
                </a:p>
              </p:txBody>
            </p:sp>
            <p:sp>
              <p:nvSpPr>
                <p:cNvPr id="402466" name="Line 34"/>
                <p:cNvSpPr>
                  <a:spLocks noChangeShapeType="1"/>
                </p:cNvSpPr>
                <p:nvPr/>
              </p:nvSpPr>
              <p:spPr bwMode="auto">
                <a:xfrm>
                  <a:off x="3216" y="816"/>
                  <a:ext cx="1056" cy="0"/>
                </a:xfrm>
                <a:prstGeom prst="line">
                  <a:avLst/>
                </a:prstGeom>
                <a:noFill/>
                <a:ln w="9525">
                  <a:solidFill>
                    <a:schemeClr val="bg1"/>
                  </a:solidFill>
                  <a:prstDash val="sysDot"/>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67" name="Text Box 35"/>
                <p:cNvSpPr txBox="1">
                  <a:spLocks noChangeArrowheads="1"/>
                </p:cNvSpPr>
                <p:nvPr/>
              </p:nvSpPr>
              <p:spPr bwMode="auto">
                <a:xfrm>
                  <a:off x="3762" y="816"/>
                  <a:ext cx="750" cy="17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200" b="1" smtClean="0">
                      <a:solidFill>
                        <a:srgbClr val="FFFFFF"/>
                      </a:solidFill>
                    </a:rPr>
                    <a:t>HEMOSTASIS</a:t>
                  </a:r>
                  <a:endParaRPr lang="it-IT" sz="1200" b="1" smtClean="0">
                    <a:solidFill>
                      <a:srgbClr val="000000"/>
                    </a:solidFill>
                  </a:endParaRPr>
                </a:p>
              </p:txBody>
            </p:sp>
            <p:sp>
              <p:nvSpPr>
                <p:cNvPr id="402468" name="Text Box 36"/>
                <p:cNvSpPr txBox="1">
                  <a:spLocks noChangeArrowheads="1"/>
                </p:cNvSpPr>
                <p:nvPr/>
              </p:nvSpPr>
              <p:spPr bwMode="auto">
                <a:xfrm>
                  <a:off x="4512" y="480"/>
                  <a:ext cx="814" cy="442"/>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sz="2000" b="1" smtClean="0">
                      <a:solidFill>
                        <a:srgbClr val="66FF33"/>
                      </a:solidFill>
                    </a:rPr>
                    <a:t>GROUP 4</a:t>
                  </a:r>
                </a:p>
                <a:p>
                  <a:pPr algn="ctr" defTabSz="914400" eaLnBrk="0" fontAlgn="base" hangingPunct="0">
                    <a:spcBef>
                      <a:spcPct val="0"/>
                    </a:spcBef>
                    <a:spcAft>
                      <a:spcPct val="0"/>
                    </a:spcAft>
                  </a:pPr>
                  <a:r>
                    <a:rPr lang="it-IT" sz="2000" b="1" smtClean="0">
                      <a:solidFill>
                        <a:srgbClr val="66FF33"/>
                      </a:solidFill>
                    </a:rPr>
                    <a:t>0 %</a:t>
                  </a:r>
                </a:p>
              </p:txBody>
            </p:sp>
          </p:grpSp>
        </p:grpSp>
        <p:sp>
          <p:nvSpPr>
            <p:cNvPr id="402469" name="Line 37"/>
            <p:cNvSpPr>
              <a:spLocks noChangeShapeType="1"/>
            </p:cNvSpPr>
            <p:nvPr/>
          </p:nvSpPr>
          <p:spPr bwMode="auto">
            <a:xfrm flipV="1">
              <a:off x="2058" y="828"/>
              <a:ext cx="113" cy="1729"/>
            </a:xfrm>
            <a:prstGeom prst="line">
              <a:avLst/>
            </a:prstGeom>
            <a:noFill/>
            <a:ln w="44450">
              <a:solidFill>
                <a:srgbClr val="99CC00"/>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sp>
          <p:nvSpPr>
            <p:cNvPr id="402470" name="Line 38"/>
            <p:cNvSpPr>
              <a:spLocks noChangeShapeType="1"/>
            </p:cNvSpPr>
            <p:nvPr/>
          </p:nvSpPr>
          <p:spPr bwMode="auto">
            <a:xfrm flipV="1">
              <a:off x="2171" y="828"/>
              <a:ext cx="2353" cy="0"/>
            </a:xfrm>
            <a:prstGeom prst="line">
              <a:avLst/>
            </a:prstGeom>
            <a:noFill/>
            <a:ln w="44450">
              <a:solidFill>
                <a:srgbClr val="99CC00"/>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grpSp>
      <p:grpSp>
        <p:nvGrpSpPr>
          <p:cNvPr id="5" name="Group 39"/>
          <p:cNvGrpSpPr>
            <a:grpSpLocks/>
          </p:cNvGrpSpPr>
          <p:nvPr/>
        </p:nvGrpSpPr>
        <p:grpSpPr bwMode="auto">
          <a:xfrm>
            <a:off x="3267075" y="1306513"/>
            <a:ext cx="5191125" cy="2763837"/>
            <a:chOff x="2058" y="816"/>
            <a:chExt cx="3270" cy="1741"/>
          </a:xfrm>
        </p:grpSpPr>
        <p:grpSp>
          <p:nvGrpSpPr>
            <p:cNvPr id="6" name="Group 40"/>
            <p:cNvGrpSpPr>
              <a:grpSpLocks/>
            </p:cNvGrpSpPr>
            <p:nvPr/>
          </p:nvGrpSpPr>
          <p:grpSpPr bwMode="auto">
            <a:xfrm>
              <a:off x="2064" y="816"/>
              <a:ext cx="3264" cy="1728"/>
              <a:chOff x="2064" y="816"/>
              <a:chExt cx="3264" cy="1728"/>
            </a:xfrm>
          </p:grpSpPr>
          <p:sp>
            <p:nvSpPr>
              <p:cNvPr id="402473" name="Line 41"/>
              <p:cNvSpPr>
                <a:spLocks noChangeShapeType="1"/>
              </p:cNvSpPr>
              <p:nvPr/>
            </p:nvSpPr>
            <p:spPr bwMode="auto">
              <a:xfrm flipV="1">
                <a:off x="2064" y="1536"/>
                <a:ext cx="336" cy="1008"/>
              </a:xfrm>
              <a:prstGeom prst="line">
                <a:avLst/>
              </a:prstGeom>
              <a:noFill/>
              <a:ln w="9525">
                <a:solidFill>
                  <a:schemeClr val="bg1"/>
                </a:solidFill>
                <a:prstDash val="sysDot"/>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74" name="Text Box 42"/>
              <p:cNvSpPr txBox="1">
                <a:spLocks noChangeArrowheads="1"/>
              </p:cNvSpPr>
              <p:nvPr/>
            </p:nvSpPr>
            <p:spPr bwMode="auto">
              <a:xfrm>
                <a:off x="2246" y="1360"/>
                <a:ext cx="1018" cy="17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200" b="1" smtClean="0">
                    <a:solidFill>
                      <a:srgbClr val="FFFFFF"/>
                    </a:solidFill>
                  </a:rPr>
                  <a:t>FR to MAP 40 mmHg</a:t>
                </a:r>
                <a:endParaRPr lang="it-IT" sz="1200" b="1" smtClean="0">
                  <a:solidFill>
                    <a:srgbClr val="000000"/>
                  </a:solidFill>
                </a:endParaRPr>
              </a:p>
            </p:txBody>
          </p:sp>
          <p:sp>
            <p:nvSpPr>
              <p:cNvPr id="402475" name="Text Box 43"/>
              <p:cNvSpPr txBox="1">
                <a:spLocks noChangeArrowheads="1"/>
              </p:cNvSpPr>
              <p:nvPr/>
            </p:nvSpPr>
            <p:spPr bwMode="auto">
              <a:xfrm>
                <a:off x="2486" y="1552"/>
                <a:ext cx="604" cy="19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400" b="1" smtClean="0">
                    <a:solidFill>
                      <a:srgbClr val="FFFF00"/>
                    </a:solidFill>
                  </a:rPr>
                  <a:t>GROUP 3</a:t>
                </a:r>
              </a:p>
            </p:txBody>
          </p:sp>
          <p:sp>
            <p:nvSpPr>
              <p:cNvPr id="402476" name="Line 44"/>
              <p:cNvSpPr>
                <a:spLocks noChangeShapeType="1"/>
              </p:cNvSpPr>
              <p:nvPr/>
            </p:nvSpPr>
            <p:spPr bwMode="auto">
              <a:xfrm flipV="1">
                <a:off x="3216" y="816"/>
                <a:ext cx="576" cy="720"/>
              </a:xfrm>
              <a:prstGeom prst="line">
                <a:avLst/>
              </a:prstGeom>
              <a:noFill/>
              <a:ln w="9525">
                <a:solidFill>
                  <a:schemeClr val="bg1"/>
                </a:solidFill>
                <a:prstDash val="sysDot"/>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77" name="Text Box 45"/>
              <p:cNvSpPr txBox="1">
                <a:spLocks noChangeArrowheads="1"/>
              </p:cNvSpPr>
              <p:nvPr/>
            </p:nvSpPr>
            <p:spPr bwMode="auto">
              <a:xfrm>
                <a:off x="4514" y="1008"/>
                <a:ext cx="814" cy="442"/>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sz="2000" b="1" smtClean="0">
                    <a:solidFill>
                      <a:srgbClr val="FFFF00"/>
                    </a:solidFill>
                  </a:rPr>
                  <a:t>GROUP 3</a:t>
                </a:r>
              </a:p>
              <a:p>
                <a:pPr algn="ctr" defTabSz="914400" eaLnBrk="0" fontAlgn="base" hangingPunct="0">
                  <a:spcBef>
                    <a:spcPct val="0"/>
                  </a:spcBef>
                  <a:spcAft>
                    <a:spcPct val="0"/>
                  </a:spcAft>
                </a:pPr>
                <a:r>
                  <a:rPr lang="it-IT" sz="2000" b="1" smtClean="0">
                    <a:solidFill>
                      <a:srgbClr val="FFFF00"/>
                    </a:solidFill>
                  </a:rPr>
                  <a:t>60 %</a:t>
                </a:r>
              </a:p>
            </p:txBody>
          </p:sp>
        </p:grpSp>
        <p:sp>
          <p:nvSpPr>
            <p:cNvPr id="402478" name="Line 46"/>
            <p:cNvSpPr>
              <a:spLocks noChangeShapeType="1"/>
            </p:cNvSpPr>
            <p:nvPr/>
          </p:nvSpPr>
          <p:spPr bwMode="auto">
            <a:xfrm flipV="1">
              <a:off x="2058" y="1536"/>
              <a:ext cx="340" cy="1021"/>
            </a:xfrm>
            <a:prstGeom prst="line">
              <a:avLst/>
            </a:prstGeom>
            <a:noFill/>
            <a:ln w="44450">
              <a:solidFill>
                <a:srgbClr val="FFFF00"/>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sp>
          <p:nvSpPr>
            <p:cNvPr id="402479" name="Line 47"/>
            <p:cNvSpPr>
              <a:spLocks noChangeShapeType="1"/>
            </p:cNvSpPr>
            <p:nvPr/>
          </p:nvSpPr>
          <p:spPr bwMode="auto">
            <a:xfrm flipV="1">
              <a:off x="2398" y="1536"/>
              <a:ext cx="822" cy="0"/>
            </a:xfrm>
            <a:prstGeom prst="line">
              <a:avLst/>
            </a:prstGeom>
            <a:noFill/>
            <a:ln w="44450">
              <a:solidFill>
                <a:srgbClr val="FFFF00"/>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sp>
          <p:nvSpPr>
            <p:cNvPr id="402480" name="Line 48"/>
            <p:cNvSpPr>
              <a:spLocks noChangeShapeType="1"/>
            </p:cNvSpPr>
            <p:nvPr/>
          </p:nvSpPr>
          <p:spPr bwMode="auto">
            <a:xfrm flipV="1">
              <a:off x="3220" y="828"/>
              <a:ext cx="567" cy="708"/>
            </a:xfrm>
            <a:prstGeom prst="line">
              <a:avLst/>
            </a:prstGeom>
            <a:noFill/>
            <a:ln w="44450">
              <a:solidFill>
                <a:srgbClr val="FFFF00"/>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grpSp>
      <p:grpSp>
        <p:nvGrpSpPr>
          <p:cNvPr id="7" name="Group 49"/>
          <p:cNvGrpSpPr>
            <a:grpSpLocks/>
          </p:cNvGrpSpPr>
          <p:nvPr/>
        </p:nvGrpSpPr>
        <p:grpSpPr bwMode="auto">
          <a:xfrm>
            <a:off x="1376363" y="1314450"/>
            <a:ext cx="7078662" cy="3240088"/>
            <a:chOff x="867" y="828"/>
            <a:chExt cx="4459" cy="2041"/>
          </a:xfrm>
        </p:grpSpPr>
        <p:grpSp>
          <p:nvGrpSpPr>
            <p:cNvPr id="8" name="Group 50"/>
            <p:cNvGrpSpPr>
              <a:grpSpLocks/>
            </p:cNvGrpSpPr>
            <p:nvPr/>
          </p:nvGrpSpPr>
          <p:grpSpPr bwMode="auto">
            <a:xfrm>
              <a:off x="2064" y="2342"/>
              <a:ext cx="3262" cy="442"/>
              <a:chOff x="2064" y="2342"/>
              <a:chExt cx="3262" cy="442"/>
            </a:xfrm>
          </p:grpSpPr>
          <p:sp>
            <p:nvSpPr>
              <p:cNvPr id="402483" name="Line 51"/>
              <p:cNvSpPr>
                <a:spLocks noChangeShapeType="1"/>
              </p:cNvSpPr>
              <p:nvPr/>
            </p:nvSpPr>
            <p:spPr bwMode="auto">
              <a:xfrm>
                <a:off x="2064" y="2544"/>
                <a:ext cx="1152" cy="0"/>
              </a:xfrm>
              <a:prstGeom prst="line">
                <a:avLst/>
              </a:prstGeom>
              <a:noFill/>
              <a:ln w="9525">
                <a:solidFill>
                  <a:schemeClr val="bg1"/>
                </a:solidFill>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84" name="Text Box 52"/>
              <p:cNvSpPr txBox="1">
                <a:spLocks noChangeArrowheads="1"/>
              </p:cNvSpPr>
              <p:nvPr/>
            </p:nvSpPr>
            <p:spPr bwMode="auto">
              <a:xfrm>
                <a:off x="2496" y="2352"/>
                <a:ext cx="436" cy="17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200" b="1" smtClean="0">
                    <a:solidFill>
                      <a:srgbClr val="FFFFFF"/>
                    </a:solidFill>
                  </a:rPr>
                  <a:t>NO  FR</a:t>
                </a:r>
                <a:endParaRPr lang="it-IT" sz="1200" b="1" smtClean="0">
                  <a:solidFill>
                    <a:srgbClr val="000000"/>
                  </a:solidFill>
                </a:endParaRPr>
              </a:p>
            </p:txBody>
          </p:sp>
          <p:sp>
            <p:nvSpPr>
              <p:cNvPr id="402485" name="Text Box 53"/>
              <p:cNvSpPr txBox="1">
                <a:spLocks noChangeArrowheads="1"/>
              </p:cNvSpPr>
              <p:nvPr/>
            </p:nvSpPr>
            <p:spPr bwMode="auto">
              <a:xfrm>
                <a:off x="2400" y="2544"/>
                <a:ext cx="744" cy="19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400" b="1" smtClean="0">
                    <a:solidFill>
                      <a:srgbClr val="FFFFFF"/>
                    </a:solidFill>
                  </a:rPr>
                  <a:t>GROUP 1,</a:t>
                </a:r>
                <a:r>
                  <a:rPr lang="it-IT" sz="1400" b="1" smtClean="0">
                    <a:solidFill>
                      <a:srgbClr val="FFFF00"/>
                    </a:solidFill>
                  </a:rPr>
                  <a:t>  </a:t>
                </a:r>
                <a:r>
                  <a:rPr lang="it-IT" sz="1400" b="1" smtClean="0">
                    <a:solidFill>
                      <a:srgbClr val="FFCC00"/>
                    </a:solidFill>
                  </a:rPr>
                  <a:t>2</a:t>
                </a:r>
              </a:p>
            </p:txBody>
          </p:sp>
          <p:sp>
            <p:nvSpPr>
              <p:cNvPr id="402486" name="Line 54"/>
              <p:cNvSpPr>
                <a:spLocks noChangeShapeType="1"/>
              </p:cNvSpPr>
              <p:nvPr/>
            </p:nvSpPr>
            <p:spPr bwMode="auto">
              <a:xfrm>
                <a:off x="3168" y="2544"/>
                <a:ext cx="1344" cy="0"/>
              </a:xfrm>
              <a:prstGeom prst="line">
                <a:avLst/>
              </a:prstGeom>
              <a:noFill/>
              <a:ln w="9525">
                <a:solidFill>
                  <a:schemeClr val="bg1"/>
                </a:solidFill>
                <a:prstDash val="sysDot"/>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87" name="Text Box 55"/>
              <p:cNvSpPr txBox="1">
                <a:spLocks noChangeArrowheads="1"/>
              </p:cNvSpPr>
              <p:nvPr/>
            </p:nvSpPr>
            <p:spPr bwMode="auto">
              <a:xfrm>
                <a:off x="3680" y="2544"/>
                <a:ext cx="604" cy="192"/>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400" b="1" smtClean="0">
                    <a:solidFill>
                      <a:srgbClr val="FFFFFF"/>
                    </a:solidFill>
                  </a:rPr>
                  <a:t>GROUP 1</a:t>
                </a:r>
              </a:p>
            </p:txBody>
          </p:sp>
          <p:sp>
            <p:nvSpPr>
              <p:cNvPr id="402488" name="Text Box 56"/>
              <p:cNvSpPr txBox="1">
                <a:spLocks noChangeArrowheads="1"/>
              </p:cNvSpPr>
              <p:nvPr/>
            </p:nvSpPr>
            <p:spPr bwMode="auto">
              <a:xfrm>
                <a:off x="3578" y="2352"/>
                <a:ext cx="926" cy="17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it-IT" sz="1200" b="1" smtClean="0">
                    <a:solidFill>
                      <a:srgbClr val="FFFFFF"/>
                    </a:solidFill>
                  </a:rPr>
                  <a:t>NO  TREATMENT</a:t>
                </a:r>
                <a:endParaRPr lang="it-IT" sz="1200" b="1" smtClean="0">
                  <a:solidFill>
                    <a:srgbClr val="000000"/>
                  </a:solidFill>
                </a:endParaRPr>
              </a:p>
            </p:txBody>
          </p:sp>
          <p:sp>
            <p:nvSpPr>
              <p:cNvPr id="402489" name="Text Box 57"/>
              <p:cNvSpPr txBox="1">
                <a:spLocks noChangeArrowheads="1"/>
              </p:cNvSpPr>
              <p:nvPr/>
            </p:nvSpPr>
            <p:spPr bwMode="auto">
              <a:xfrm>
                <a:off x="4512" y="2342"/>
                <a:ext cx="814" cy="442"/>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sz="2000" b="1" smtClean="0">
                    <a:solidFill>
                      <a:srgbClr val="FFFFFF"/>
                    </a:solidFill>
                  </a:rPr>
                  <a:t>GROUP 1</a:t>
                </a:r>
              </a:p>
              <a:p>
                <a:pPr algn="ctr" defTabSz="914400" eaLnBrk="0" fontAlgn="base" hangingPunct="0">
                  <a:spcBef>
                    <a:spcPct val="0"/>
                  </a:spcBef>
                  <a:spcAft>
                    <a:spcPct val="0"/>
                  </a:spcAft>
                </a:pPr>
                <a:r>
                  <a:rPr lang="it-IT" sz="2000" b="1" smtClean="0">
                    <a:solidFill>
                      <a:srgbClr val="FFFFFF"/>
                    </a:solidFill>
                  </a:rPr>
                  <a:t>0%</a:t>
                </a:r>
              </a:p>
            </p:txBody>
          </p:sp>
        </p:grpSp>
        <p:sp>
          <p:nvSpPr>
            <p:cNvPr id="402490" name="Line 58"/>
            <p:cNvSpPr>
              <a:spLocks noChangeShapeType="1"/>
            </p:cNvSpPr>
            <p:nvPr/>
          </p:nvSpPr>
          <p:spPr bwMode="auto">
            <a:xfrm>
              <a:off x="867" y="828"/>
              <a:ext cx="681" cy="2041"/>
            </a:xfrm>
            <a:prstGeom prst="line">
              <a:avLst/>
            </a:prstGeom>
            <a:noFill/>
            <a:ln w="41275">
              <a:solidFill>
                <a:schemeClr val="bg1"/>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sp>
          <p:nvSpPr>
            <p:cNvPr id="402491" name="Line 59"/>
            <p:cNvSpPr>
              <a:spLocks noChangeShapeType="1"/>
            </p:cNvSpPr>
            <p:nvPr/>
          </p:nvSpPr>
          <p:spPr bwMode="auto">
            <a:xfrm flipV="1">
              <a:off x="1548" y="2557"/>
              <a:ext cx="510" cy="312"/>
            </a:xfrm>
            <a:prstGeom prst="line">
              <a:avLst/>
            </a:prstGeom>
            <a:noFill/>
            <a:ln w="41275">
              <a:solidFill>
                <a:schemeClr val="bg1"/>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sp>
          <p:nvSpPr>
            <p:cNvPr id="402492" name="Line 60"/>
            <p:cNvSpPr>
              <a:spLocks noChangeShapeType="1"/>
            </p:cNvSpPr>
            <p:nvPr/>
          </p:nvSpPr>
          <p:spPr bwMode="auto">
            <a:xfrm flipV="1">
              <a:off x="2058" y="2557"/>
              <a:ext cx="2466" cy="0"/>
            </a:xfrm>
            <a:prstGeom prst="line">
              <a:avLst/>
            </a:prstGeom>
            <a:noFill/>
            <a:ln w="44450">
              <a:solidFill>
                <a:schemeClr val="bg1"/>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grpSp>
      <p:grpSp>
        <p:nvGrpSpPr>
          <p:cNvPr id="9" name="Group 61"/>
          <p:cNvGrpSpPr>
            <a:grpSpLocks/>
          </p:cNvGrpSpPr>
          <p:nvPr/>
        </p:nvGrpSpPr>
        <p:grpSpPr bwMode="auto">
          <a:xfrm>
            <a:off x="5105400" y="1306513"/>
            <a:ext cx="3349625" cy="2763837"/>
            <a:chOff x="3216" y="816"/>
            <a:chExt cx="2110" cy="1741"/>
          </a:xfrm>
        </p:grpSpPr>
        <p:grpSp>
          <p:nvGrpSpPr>
            <p:cNvPr id="10" name="Group 62"/>
            <p:cNvGrpSpPr>
              <a:grpSpLocks/>
            </p:cNvGrpSpPr>
            <p:nvPr/>
          </p:nvGrpSpPr>
          <p:grpSpPr bwMode="auto">
            <a:xfrm>
              <a:off x="3216" y="816"/>
              <a:ext cx="2110" cy="1728"/>
              <a:chOff x="3216" y="816"/>
              <a:chExt cx="2110" cy="1728"/>
            </a:xfrm>
          </p:grpSpPr>
          <p:sp>
            <p:nvSpPr>
              <p:cNvPr id="402495" name="Line 63"/>
              <p:cNvSpPr>
                <a:spLocks noChangeShapeType="1"/>
              </p:cNvSpPr>
              <p:nvPr/>
            </p:nvSpPr>
            <p:spPr bwMode="auto">
              <a:xfrm flipV="1">
                <a:off x="3216" y="816"/>
                <a:ext cx="576" cy="1728"/>
              </a:xfrm>
              <a:prstGeom prst="line">
                <a:avLst/>
              </a:prstGeom>
              <a:noFill/>
              <a:ln w="9525">
                <a:solidFill>
                  <a:schemeClr val="bg1"/>
                </a:solidFill>
                <a:prstDash val="sysDot"/>
                <a:round/>
                <a:headEnd/>
                <a:tailEnd/>
              </a:ln>
              <a:effectLst/>
            </p:spPr>
            <p:txBody>
              <a:bodyPr wrap="none" anchor="ctr"/>
              <a:lstStyle/>
              <a:p>
                <a:pPr algn="ctr" defTabSz="914400" eaLnBrk="0" fontAlgn="base" hangingPunct="0">
                  <a:spcBef>
                    <a:spcPct val="0"/>
                  </a:spcBef>
                  <a:spcAft>
                    <a:spcPct val="0"/>
                  </a:spcAft>
                </a:pPr>
                <a:endParaRPr lang="it-IT" sz="3200" b="1" smtClean="0">
                  <a:solidFill>
                    <a:srgbClr val="FFFFFF"/>
                  </a:solidFill>
                </a:endParaRPr>
              </a:p>
            </p:txBody>
          </p:sp>
          <p:sp>
            <p:nvSpPr>
              <p:cNvPr id="402496" name="Text Box 64"/>
              <p:cNvSpPr txBox="1">
                <a:spLocks noChangeArrowheads="1"/>
              </p:cNvSpPr>
              <p:nvPr/>
            </p:nvSpPr>
            <p:spPr bwMode="auto">
              <a:xfrm>
                <a:off x="4512" y="1478"/>
                <a:ext cx="814" cy="442"/>
              </a:xfrm>
              <a:prstGeom prst="rect">
                <a:avLst/>
              </a:prstGeom>
              <a:noFill/>
              <a:ln w="9525">
                <a:noFill/>
                <a:miter lim="800000"/>
                <a:headEnd/>
                <a:tailEnd/>
              </a:ln>
              <a:effectLst/>
            </p:spPr>
            <p:txBody>
              <a:bodyPr wrap="none">
                <a:spAutoFit/>
              </a:bodyPr>
              <a:lstStyle/>
              <a:p>
                <a:pPr algn="ctr" defTabSz="914400" eaLnBrk="0" fontAlgn="base" hangingPunct="0">
                  <a:spcBef>
                    <a:spcPct val="0"/>
                  </a:spcBef>
                  <a:spcAft>
                    <a:spcPct val="0"/>
                  </a:spcAft>
                </a:pPr>
                <a:r>
                  <a:rPr lang="it-IT" sz="2000" b="1" smtClean="0">
                    <a:solidFill>
                      <a:srgbClr val="FFCC00"/>
                    </a:solidFill>
                  </a:rPr>
                  <a:t>GROUP 2</a:t>
                </a:r>
              </a:p>
              <a:p>
                <a:pPr algn="ctr" defTabSz="914400" eaLnBrk="0" fontAlgn="base" hangingPunct="0">
                  <a:spcBef>
                    <a:spcPct val="0"/>
                  </a:spcBef>
                  <a:spcAft>
                    <a:spcPct val="0"/>
                  </a:spcAft>
                </a:pPr>
                <a:r>
                  <a:rPr lang="it-IT" sz="2000" b="1" smtClean="0">
                    <a:solidFill>
                      <a:srgbClr val="FFCC00"/>
                    </a:solidFill>
                  </a:rPr>
                  <a:t>10%</a:t>
                </a:r>
              </a:p>
            </p:txBody>
          </p:sp>
        </p:grpSp>
        <p:sp>
          <p:nvSpPr>
            <p:cNvPr id="402497" name="Line 65"/>
            <p:cNvSpPr>
              <a:spLocks noChangeShapeType="1"/>
            </p:cNvSpPr>
            <p:nvPr/>
          </p:nvSpPr>
          <p:spPr bwMode="auto">
            <a:xfrm flipV="1">
              <a:off x="3220" y="856"/>
              <a:ext cx="567" cy="1701"/>
            </a:xfrm>
            <a:prstGeom prst="line">
              <a:avLst/>
            </a:prstGeom>
            <a:noFill/>
            <a:ln w="44450">
              <a:solidFill>
                <a:srgbClr val="FFCC00"/>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sp>
          <p:nvSpPr>
            <p:cNvPr id="402498" name="Line 66"/>
            <p:cNvSpPr>
              <a:spLocks noChangeShapeType="1"/>
            </p:cNvSpPr>
            <p:nvPr/>
          </p:nvSpPr>
          <p:spPr bwMode="auto">
            <a:xfrm>
              <a:off x="3787" y="828"/>
              <a:ext cx="709" cy="0"/>
            </a:xfrm>
            <a:prstGeom prst="line">
              <a:avLst/>
            </a:prstGeom>
            <a:noFill/>
            <a:ln w="44450">
              <a:solidFill>
                <a:srgbClr val="FFCC00"/>
              </a:solidFill>
              <a:round/>
              <a:headEnd/>
              <a:tailEnd/>
            </a:ln>
            <a:effectLst/>
          </p:spPr>
          <p:txBody>
            <a:bodyPr/>
            <a:lstStyle/>
            <a:p>
              <a:pPr algn="ctr" defTabSz="914400" eaLnBrk="0" fontAlgn="base" hangingPunct="0">
                <a:spcBef>
                  <a:spcPct val="0"/>
                </a:spcBef>
                <a:spcAft>
                  <a:spcPct val="0"/>
                </a:spcAft>
              </a:pPr>
              <a:endParaRPr lang="it-IT" sz="3200" b="1" smtClean="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993775" y="609600"/>
            <a:ext cx="7235825" cy="1066800"/>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sz="3200" b="1" smtClean="0">
                <a:solidFill>
                  <a:srgbClr val="FFFFFF"/>
                </a:solidFill>
              </a:rPr>
              <a:t>Outcome of pts with penetrating injuries</a:t>
            </a:r>
          </a:p>
          <a:p>
            <a:pPr algn="ctr" defTabSz="914400" eaLnBrk="0" fontAlgn="base" hangingPunct="0">
              <a:spcBef>
                <a:spcPct val="0"/>
              </a:spcBef>
              <a:spcAft>
                <a:spcPct val="0"/>
              </a:spcAft>
            </a:pPr>
            <a:r>
              <a:rPr lang="it-IT" sz="3200" b="1" smtClean="0">
                <a:solidFill>
                  <a:srgbClr val="FFFFFF"/>
                </a:solidFill>
              </a:rPr>
              <a:t>according to treatment</a:t>
            </a:r>
          </a:p>
        </p:txBody>
      </p:sp>
      <p:sp>
        <p:nvSpPr>
          <p:cNvPr id="404483" name="Text Box 3"/>
          <p:cNvSpPr txBox="1">
            <a:spLocks noChangeArrowheads="1"/>
          </p:cNvSpPr>
          <p:nvPr/>
        </p:nvSpPr>
        <p:spPr bwMode="auto">
          <a:xfrm>
            <a:off x="2174875" y="2392363"/>
            <a:ext cx="6854825" cy="457200"/>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sz="2400" b="1" smtClean="0">
                <a:solidFill>
                  <a:srgbClr val="FFFFFF"/>
                </a:solidFill>
              </a:rPr>
              <a:t>   Immediate resuscitation	   Delayed resuscitation</a:t>
            </a:r>
          </a:p>
        </p:txBody>
      </p:sp>
      <p:sp>
        <p:nvSpPr>
          <p:cNvPr id="404484" name="Text Box 4"/>
          <p:cNvSpPr txBox="1">
            <a:spLocks noChangeArrowheads="1"/>
          </p:cNvSpPr>
          <p:nvPr/>
        </p:nvSpPr>
        <p:spPr bwMode="auto">
          <a:xfrm>
            <a:off x="290513" y="2895600"/>
            <a:ext cx="8853487" cy="457200"/>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sz="2400" b="1" smtClean="0">
                <a:solidFill>
                  <a:srgbClr val="FFFFFF"/>
                </a:solidFill>
              </a:rPr>
              <a:t>Survival		193/309 (62%)		203/289 (70%) **</a:t>
            </a:r>
          </a:p>
        </p:txBody>
      </p:sp>
      <p:sp>
        <p:nvSpPr>
          <p:cNvPr id="404485" name="Text Box 5"/>
          <p:cNvSpPr txBox="1">
            <a:spLocks noChangeArrowheads="1"/>
          </p:cNvSpPr>
          <p:nvPr/>
        </p:nvSpPr>
        <p:spPr bwMode="auto">
          <a:xfrm>
            <a:off x="315913" y="3733800"/>
            <a:ext cx="8066087" cy="457200"/>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sz="2400" b="1" smtClean="0">
                <a:solidFill>
                  <a:srgbClr val="FFFFFF"/>
                </a:solidFill>
              </a:rPr>
              <a:t>Intraoperative loss	        3000 ml			      2500 ml</a:t>
            </a:r>
          </a:p>
        </p:txBody>
      </p:sp>
      <p:sp>
        <p:nvSpPr>
          <p:cNvPr id="404486" name="Text Box 6"/>
          <p:cNvSpPr txBox="1">
            <a:spLocks noChangeArrowheads="1"/>
          </p:cNvSpPr>
          <p:nvPr/>
        </p:nvSpPr>
        <p:spPr bwMode="auto">
          <a:xfrm>
            <a:off x="304800" y="4648200"/>
            <a:ext cx="8312150" cy="457200"/>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sz="2400" b="1" smtClean="0">
                <a:solidFill>
                  <a:srgbClr val="FFFFFF"/>
                </a:solidFill>
              </a:rPr>
              <a:t>LOS (days)			14 (24)  		       11(19) **</a:t>
            </a:r>
          </a:p>
        </p:txBody>
      </p:sp>
      <p:sp>
        <p:nvSpPr>
          <p:cNvPr id="404487" name="Text Box 7"/>
          <p:cNvSpPr txBox="1">
            <a:spLocks noChangeArrowheads="1"/>
          </p:cNvSpPr>
          <p:nvPr/>
        </p:nvSpPr>
        <p:spPr bwMode="auto">
          <a:xfrm>
            <a:off x="5027613" y="5699125"/>
            <a:ext cx="2908300" cy="457200"/>
          </a:xfrm>
          <a:prstGeom prst="rect">
            <a:avLst/>
          </a:prstGeom>
          <a:noFill/>
          <a:ln w="9525">
            <a:noFill/>
            <a:miter lim="800000"/>
            <a:headEnd/>
            <a:tailEnd/>
          </a:ln>
          <a:effectLst/>
        </p:spPr>
        <p:txBody>
          <a:bodyPr wrap="none" anchor="ctr">
            <a:spAutoFit/>
          </a:bodyPr>
          <a:lstStyle/>
          <a:p>
            <a:pPr algn="ctr" defTabSz="914400" eaLnBrk="0" fontAlgn="base" hangingPunct="0">
              <a:spcBef>
                <a:spcPct val="0"/>
              </a:spcBef>
              <a:spcAft>
                <a:spcPct val="0"/>
              </a:spcAft>
            </a:pPr>
            <a:r>
              <a:rPr lang="it-IT" sz="2400" b="1" smtClean="0">
                <a:solidFill>
                  <a:srgbClr val="FFFFFF"/>
                </a:solidFill>
              </a:rPr>
              <a:t>(Bickell NEJM 1994)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4483"/>
                                        </p:tgtEl>
                                        <p:attrNameLst>
                                          <p:attrName>style.visibility</p:attrName>
                                        </p:attrNameLst>
                                      </p:cBhvr>
                                      <p:to>
                                        <p:strVal val="visible"/>
                                      </p:to>
                                    </p:set>
                                    <p:anim calcmode="lin" valueType="num">
                                      <p:cBhvr additive="base">
                                        <p:cTn id="7" dur="500" fill="hold"/>
                                        <p:tgtEl>
                                          <p:spTgt spid="404483"/>
                                        </p:tgtEl>
                                        <p:attrNameLst>
                                          <p:attrName>ppt_x</p:attrName>
                                        </p:attrNameLst>
                                      </p:cBhvr>
                                      <p:tavLst>
                                        <p:tav tm="0">
                                          <p:val>
                                            <p:strVal val="0-#ppt_w/2"/>
                                          </p:val>
                                        </p:tav>
                                        <p:tav tm="100000">
                                          <p:val>
                                            <p:strVal val="#ppt_x"/>
                                          </p:val>
                                        </p:tav>
                                      </p:tavLst>
                                    </p:anim>
                                    <p:anim calcmode="lin" valueType="num">
                                      <p:cBhvr additive="base">
                                        <p:cTn id="8" dur="500" fill="hold"/>
                                        <p:tgtEl>
                                          <p:spTgt spid="4044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4484"/>
                                        </p:tgtEl>
                                        <p:attrNameLst>
                                          <p:attrName>style.visibility</p:attrName>
                                        </p:attrNameLst>
                                      </p:cBhvr>
                                      <p:to>
                                        <p:strVal val="visible"/>
                                      </p:to>
                                    </p:set>
                                    <p:anim calcmode="lin" valueType="num">
                                      <p:cBhvr additive="base">
                                        <p:cTn id="13" dur="500" fill="hold"/>
                                        <p:tgtEl>
                                          <p:spTgt spid="404484"/>
                                        </p:tgtEl>
                                        <p:attrNameLst>
                                          <p:attrName>ppt_x</p:attrName>
                                        </p:attrNameLst>
                                      </p:cBhvr>
                                      <p:tavLst>
                                        <p:tav tm="0">
                                          <p:val>
                                            <p:strVal val="0-#ppt_w/2"/>
                                          </p:val>
                                        </p:tav>
                                        <p:tav tm="100000">
                                          <p:val>
                                            <p:strVal val="#ppt_x"/>
                                          </p:val>
                                        </p:tav>
                                      </p:tavLst>
                                    </p:anim>
                                    <p:anim calcmode="lin" valueType="num">
                                      <p:cBhvr additive="base">
                                        <p:cTn id="14" dur="500" fill="hold"/>
                                        <p:tgtEl>
                                          <p:spTgt spid="4044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4485"/>
                                        </p:tgtEl>
                                        <p:attrNameLst>
                                          <p:attrName>style.visibility</p:attrName>
                                        </p:attrNameLst>
                                      </p:cBhvr>
                                      <p:to>
                                        <p:strVal val="visible"/>
                                      </p:to>
                                    </p:set>
                                    <p:anim calcmode="lin" valueType="num">
                                      <p:cBhvr additive="base">
                                        <p:cTn id="19" dur="500" fill="hold"/>
                                        <p:tgtEl>
                                          <p:spTgt spid="404485"/>
                                        </p:tgtEl>
                                        <p:attrNameLst>
                                          <p:attrName>ppt_x</p:attrName>
                                        </p:attrNameLst>
                                      </p:cBhvr>
                                      <p:tavLst>
                                        <p:tav tm="0">
                                          <p:val>
                                            <p:strVal val="0-#ppt_w/2"/>
                                          </p:val>
                                        </p:tav>
                                        <p:tav tm="100000">
                                          <p:val>
                                            <p:strVal val="#ppt_x"/>
                                          </p:val>
                                        </p:tav>
                                      </p:tavLst>
                                    </p:anim>
                                    <p:anim calcmode="lin" valueType="num">
                                      <p:cBhvr additive="base">
                                        <p:cTn id="20" dur="500" fill="hold"/>
                                        <p:tgtEl>
                                          <p:spTgt spid="4044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4486"/>
                                        </p:tgtEl>
                                        <p:attrNameLst>
                                          <p:attrName>style.visibility</p:attrName>
                                        </p:attrNameLst>
                                      </p:cBhvr>
                                      <p:to>
                                        <p:strVal val="visible"/>
                                      </p:to>
                                    </p:set>
                                    <p:anim calcmode="lin" valueType="num">
                                      <p:cBhvr additive="base">
                                        <p:cTn id="25" dur="500" fill="hold"/>
                                        <p:tgtEl>
                                          <p:spTgt spid="404486"/>
                                        </p:tgtEl>
                                        <p:attrNameLst>
                                          <p:attrName>ppt_x</p:attrName>
                                        </p:attrNameLst>
                                      </p:cBhvr>
                                      <p:tavLst>
                                        <p:tav tm="0">
                                          <p:val>
                                            <p:strVal val="0-#ppt_w/2"/>
                                          </p:val>
                                        </p:tav>
                                        <p:tav tm="100000">
                                          <p:val>
                                            <p:strVal val="#ppt_x"/>
                                          </p:val>
                                        </p:tav>
                                      </p:tavLst>
                                    </p:anim>
                                    <p:anim calcmode="lin" valueType="num">
                                      <p:cBhvr additive="base">
                                        <p:cTn id="26" dur="500" fill="hold"/>
                                        <p:tgtEl>
                                          <p:spTgt spid="4044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autoUpdateAnimBg="0"/>
      <p:bldP spid="404484" grpId="0" autoUpdateAnimBg="0"/>
      <p:bldP spid="404485" grpId="0" autoUpdateAnimBg="0"/>
      <p:bldP spid="40448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298161" y="1818291"/>
            <a:ext cx="4485706" cy="4799991"/>
          </a:xfrm>
          <a:prstGeom prst="rect">
            <a:avLst/>
          </a:prstGeom>
          <a:ln w="25400">
            <a:solidFill>
              <a:srgbClr val="66FF00"/>
            </a:solidFill>
          </a:ln>
        </p:spPr>
      </p:pic>
      <p:pic>
        <p:nvPicPr>
          <p:cNvPr id="4" name="Immagine 3"/>
          <p:cNvPicPr>
            <a:picLocks noChangeAspect="1"/>
          </p:cNvPicPr>
          <p:nvPr/>
        </p:nvPicPr>
        <p:blipFill>
          <a:blip r:embed="rId3"/>
          <a:stretch>
            <a:fillRect/>
          </a:stretch>
        </p:blipFill>
        <p:spPr>
          <a:xfrm>
            <a:off x="240276" y="2942758"/>
            <a:ext cx="3910609" cy="1281562"/>
          </a:xfrm>
          <a:prstGeom prst="rect">
            <a:avLst/>
          </a:prstGeom>
          <a:ln w="25400">
            <a:solidFill>
              <a:srgbClr val="66FF00"/>
            </a:solidFill>
          </a:ln>
        </p:spPr>
      </p:pic>
      <p:cxnSp>
        <p:nvCxnSpPr>
          <p:cNvPr id="6" name="Connettore 1 5"/>
          <p:cNvCxnSpPr/>
          <p:nvPr/>
        </p:nvCxnSpPr>
        <p:spPr>
          <a:xfrm>
            <a:off x="342346" y="523220"/>
            <a:ext cx="858924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7560961" y="5573411"/>
            <a:ext cx="1222906"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4466169" y="5786189"/>
            <a:ext cx="4129573"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4419133" y="5998967"/>
            <a:ext cx="1566138"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23142" y="123152"/>
            <a:ext cx="8321621" cy="369332"/>
          </a:xfrm>
          <a:prstGeom prst="rect">
            <a:avLst/>
          </a:prstGeom>
          <a:noFill/>
        </p:spPr>
        <p:txBody>
          <a:bodyPr wrap="none" rtlCol="0">
            <a:spAutoFit/>
          </a:bodyPr>
          <a:lstStyle/>
          <a:p>
            <a:r>
              <a:rPr lang="it-IT" dirty="0" smtClean="0">
                <a:solidFill>
                  <a:srgbClr val="FFFF00"/>
                </a:solidFill>
                <a:latin typeface="Times New Roman"/>
                <a:cs typeface="Times New Roman"/>
              </a:rPr>
              <a:t>THE HYPOTENSIVE BLEEDING TRAUMA PATIENT: INTENSIVE CARE ISSUES</a:t>
            </a:r>
            <a:endParaRPr lang="it-IT" dirty="0">
              <a:solidFill>
                <a:srgbClr val="FFFF00"/>
              </a:solidFill>
              <a:latin typeface="Times New Roman"/>
              <a:cs typeface="Times New Roman"/>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06649" y="1440763"/>
            <a:ext cx="7930702" cy="4682991"/>
          </a:xfrm>
          <a:prstGeom prst="rect">
            <a:avLst/>
          </a:prstGeom>
          <a:ln w="22225">
            <a:solidFill>
              <a:srgbClr val="00FFFF"/>
            </a:solidFill>
          </a:ln>
        </p:spPr>
      </p:pic>
      <p:sp>
        <p:nvSpPr>
          <p:cNvPr id="3" name="CasellaDiTesto 2"/>
          <p:cNvSpPr txBox="1"/>
          <p:nvPr/>
        </p:nvSpPr>
        <p:spPr>
          <a:xfrm>
            <a:off x="6502763" y="6596390"/>
            <a:ext cx="2641237" cy="261610"/>
          </a:xfrm>
          <a:prstGeom prst="rect">
            <a:avLst/>
          </a:prstGeom>
          <a:noFill/>
        </p:spPr>
        <p:txBody>
          <a:bodyPr wrap="none" rtlCol="0">
            <a:spAutoFit/>
          </a:bodyPr>
          <a:lstStyle/>
          <a:p>
            <a:r>
              <a:rPr lang="it-IT" sz="1100" dirty="0" smtClean="0">
                <a:solidFill>
                  <a:srgbClr val="FFFFFF"/>
                </a:solidFill>
                <a:latin typeface="Times New Roman"/>
                <a:cs typeface="Times New Roman"/>
              </a:rPr>
              <a:t>Coppola </a:t>
            </a:r>
            <a:r>
              <a:rPr lang="it-IT" sz="1100" dirty="0" err="1" smtClean="0">
                <a:solidFill>
                  <a:srgbClr val="FFFFFF"/>
                </a:solidFill>
                <a:latin typeface="Times New Roman"/>
                <a:cs typeface="Times New Roman"/>
              </a:rPr>
              <a:t>S</a:t>
            </a:r>
            <a:r>
              <a:rPr lang="it-IT" sz="1100" dirty="0" smtClean="0">
                <a:solidFill>
                  <a:srgbClr val="FFFFFF"/>
                </a:solidFill>
                <a:latin typeface="Times New Roman"/>
                <a:cs typeface="Times New Roman"/>
              </a:rPr>
              <a:t>, </a:t>
            </a:r>
            <a:r>
              <a:rPr lang="it-IT" sz="1100" dirty="0" err="1" smtClean="0">
                <a:solidFill>
                  <a:srgbClr val="FFFFFF"/>
                </a:solidFill>
                <a:latin typeface="Times New Roman"/>
                <a:cs typeface="Times New Roman"/>
              </a:rPr>
              <a:t>et</a:t>
            </a:r>
            <a:r>
              <a:rPr lang="it-IT" sz="1100" dirty="0" smtClean="0">
                <a:solidFill>
                  <a:srgbClr val="FFFFFF"/>
                </a:solidFill>
                <a:latin typeface="Times New Roman"/>
                <a:cs typeface="Times New Roman"/>
              </a:rPr>
              <a:t> al. </a:t>
            </a:r>
            <a:r>
              <a:rPr lang="it-IT" sz="1100" dirty="0" err="1" smtClean="0">
                <a:solidFill>
                  <a:srgbClr val="FFFFFF"/>
                </a:solidFill>
                <a:latin typeface="Times New Roman"/>
                <a:cs typeface="Times New Roman"/>
              </a:rPr>
              <a:t>Curr</a:t>
            </a:r>
            <a:r>
              <a:rPr lang="it-IT" sz="1100" dirty="0" smtClean="0">
                <a:solidFill>
                  <a:srgbClr val="FFFFFF"/>
                </a:solidFill>
                <a:latin typeface="Times New Roman"/>
                <a:cs typeface="Times New Roman"/>
              </a:rPr>
              <a:t> </a:t>
            </a:r>
            <a:r>
              <a:rPr lang="it-IT" sz="1100" dirty="0" err="1">
                <a:solidFill>
                  <a:srgbClr val="FFFFFF"/>
                </a:solidFill>
                <a:latin typeface="Times New Roman"/>
                <a:cs typeface="Times New Roman"/>
              </a:rPr>
              <a:t>Opin</a:t>
            </a:r>
            <a:r>
              <a:rPr lang="it-IT" sz="1100" dirty="0">
                <a:solidFill>
                  <a:srgbClr val="FFFFFF"/>
                </a:solidFill>
                <a:latin typeface="Times New Roman"/>
                <a:cs typeface="Times New Roman"/>
              </a:rPr>
              <a:t> </a:t>
            </a:r>
            <a:r>
              <a:rPr lang="it-IT" sz="1100" dirty="0" err="1">
                <a:solidFill>
                  <a:srgbClr val="FFFFFF"/>
                </a:solidFill>
                <a:latin typeface="Times New Roman"/>
                <a:cs typeface="Times New Roman"/>
              </a:rPr>
              <a:t>Crit</a:t>
            </a:r>
            <a:r>
              <a:rPr lang="it-IT" sz="1100" dirty="0">
                <a:solidFill>
                  <a:srgbClr val="FFFFFF"/>
                </a:solidFill>
                <a:latin typeface="Times New Roman"/>
                <a:cs typeface="Times New Roman"/>
              </a:rPr>
              <a:t> </a:t>
            </a:r>
            <a:r>
              <a:rPr lang="it-IT" sz="1100" dirty="0" smtClean="0">
                <a:solidFill>
                  <a:srgbClr val="FFFFFF"/>
                </a:solidFill>
                <a:latin typeface="Times New Roman"/>
                <a:cs typeface="Times New Roman"/>
              </a:rPr>
              <a:t>Care, </a:t>
            </a:r>
            <a:r>
              <a:rPr lang="it-IT" sz="1100" dirty="0">
                <a:solidFill>
                  <a:srgbClr val="FFFFFF"/>
                </a:solidFill>
                <a:latin typeface="Times New Roman"/>
                <a:cs typeface="Times New Roman"/>
              </a:rPr>
              <a:t>2014</a:t>
            </a:r>
          </a:p>
        </p:txBody>
      </p:sp>
      <p:cxnSp>
        <p:nvCxnSpPr>
          <p:cNvPr id="5" name="Connettore 1 4"/>
          <p:cNvCxnSpPr/>
          <p:nvPr/>
        </p:nvCxnSpPr>
        <p:spPr>
          <a:xfrm>
            <a:off x="342346" y="523220"/>
            <a:ext cx="8237597"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3509035" y="705895"/>
            <a:ext cx="2069096" cy="523220"/>
          </a:xfrm>
          <a:prstGeom prst="rect">
            <a:avLst/>
          </a:prstGeom>
          <a:noFill/>
        </p:spPr>
        <p:txBody>
          <a:bodyPr wrap="none" rtlCol="0">
            <a:spAutoFit/>
          </a:bodyPr>
          <a:lstStyle/>
          <a:p>
            <a:r>
              <a:rPr lang="it-IT" sz="2800" dirty="0" err="1" smtClean="0">
                <a:solidFill>
                  <a:srgbClr val="FFFFFF"/>
                </a:solidFill>
                <a:latin typeface="Times New Roman"/>
                <a:cs typeface="Times New Roman"/>
              </a:rPr>
              <a:t>Which</a:t>
            </a:r>
            <a:r>
              <a:rPr lang="it-IT" sz="2800" dirty="0" smtClean="0">
                <a:solidFill>
                  <a:srgbClr val="FFFFFF"/>
                </a:solidFill>
                <a:latin typeface="Times New Roman"/>
                <a:cs typeface="Times New Roman"/>
              </a:rPr>
              <a:t> </a:t>
            </a:r>
            <a:r>
              <a:rPr lang="it-IT" sz="2800" dirty="0" err="1" smtClean="0">
                <a:solidFill>
                  <a:srgbClr val="FFFFFF"/>
                </a:solidFill>
                <a:latin typeface="Times New Roman"/>
                <a:cs typeface="Times New Roman"/>
              </a:rPr>
              <a:t>fluid</a:t>
            </a:r>
            <a:r>
              <a:rPr lang="it-IT" sz="2800" dirty="0" smtClean="0">
                <a:solidFill>
                  <a:srgbClr val="FFFFFF"/>
                </a:solidFill>
                <a:latin typeface="Times New Roman"/>
                <a:cs typeface="Times New Roman"/>
              </a:rPr>
              <a:t>?</a:t>
            </a:r>
            <a:endParaRPr lang="it-IT" sz="2800" dirty="0">
              <a:solidFill>
                <a:srgbClr val="FFFFFF"/>
              </a:solidFill>
              <a:latin typeface="Times New Roman"/>
              <a:cs typeface="Times New Roman"/>
            </a:endParaRPr>
          </a:p>
        </p:txBody>
      </p:sp>
      <p:sp>
        <p:nvSpPr>
          <p:cNvPr id="7" name="CasellaDiTesto 6"/>
          <p:cNvSpPr txBox="1"/>
          <p:nvPr/>
        </p:nvSpPr>
        <p:spPr>
          <a:xfrm>
            <a:off x="258322" y="170184"/>
            <a:ext cx="8321621" cy="369332"/>
          </a:xfrm>
          <a:prstGeom prst="rect">
            <a:avLst/>
          </a:prstGeom>
          <a:noFill/>
        </p:spPr>
        <p:txBody>
          <a:bodyPr wrap="none" rtlCol="0">
            <a:spAutoFit/>
          </a:bodyPr>
          <a:lstStyle/>
          <a:p>
            <a:r>
              <a:rPr lang="it-IT" dirty="0" smtClean="0">
                <a:solidFill>
                  <a:srgbClr val="FFFF00"/>
                </a:solidFill>
                <a:latin typeface="Times New Roman"/>
                <a:cs typeface="Times New Roman"/>
              </a:rPr>
              <a:t>THE HYPOTENSIVE BLEEDING TRAUMA PATIENT: INTENSIVE CARE ISSUES</a:t>
            </a:r>
            <a:endParaRPr lang="it-IT" dirty="0">
              <a:solidFill>
                <a:srgbClr val="FFFF00"/>
              </a:solidFill>
              <a:latin typeface="Times New Roman"/>
              <a:cs typeface="Times New Roman"/>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52088" y="1229115"/>
            <a:ext cx="5839824" cy="5216986"/>
          </a:xfrm>
          <a:prstGeom prst="rect">
            <a:avLst/>
          </a:prstGeom>
          <a:ln w="15875">
            <a:solidFill>
              <a:srgbClr val="FF0000"/>
            </a:solidFill>
          </a:ln>
        </p:spPr>
      </p:pic>
      <p:sp>
        <p:nvSpPr>
          <p:cNvPr id="4" name="CasellaDiTesto 3"/>
          <p:cNvSpPr txBox="1"/>
          <p:nvPr/>
        </p:nvSpPr>
        <p:spPr>
          <a:xfrm>
            <a:off x="6502763" y="6596390"/>
            <a:ext cx="2641237" cy="261610"/>
          </a:xfrm>
          <a:prstGeom prst="rect">
            <a:avLst/>
          </a:prstGeom>
          <a:noFill/>
        </p:spPr>
        <p:txBody>
          <a:bodyPr wrap="none" rtlCol="0">
            <a:spAutoFit/>
          </a:bodyPr>
          <a:lstStyle/>
          <a:p>
            <a:r>
              <a:rPr lang="it-IT" sz="1100" dirty="0" smtClean="0">
                <a:solidFill>
                  <a:srgbClr val="FFFFFF"/>
                </a:solidFill>
                <a:latin typeface="Times New Roman"/>
                <a:cs typeface="Times New Roman"/>
              </a:rPr>
              <a:t>Coppola </a:t>
            </a:r>
            <a:r>
              <a:rPr lang="it-IT" sz="1100" dirty="0" err="1" smtClean="0">
                <a:solidFill>
                  <a:srgbClr val="FFFFFF"/>
                </a:solidFill>
                <a:latin typeface="Times New Roman"/>
                <a:cs typeface="Times New Roman"/>
              </a:rPr>
              <a:t>S</a:t>
            </a:r>
            <a:r>
              <a:rPr lang="it-IT" sz="1100" dirty="0" smtClean="0">
                <a:solidFill>
                  <a:srgbClr val="FFFFFF"/>
                </a:solidFill>
                <a:latin typeface="Times New Roman"/>
                <a:cs typeface="Times New Roman"/>
              </a:rPr>
              <a:t>, </a:t>
            </a:r>
            <a:r>
              <a:rPr lang="it-IT" sz="1100" dirty="0" err="1" smtClean="0">
                <a:solidFill>
                  <a:srgbClr val="FFFFFF"/>
                </a:solidFill>
                <a:latin typeface="Times New Roman"/>
                <a:cs typeface="Times New Roman"/>
              </a:rPr>
              <a:t>et</a:t>
            </a:r>
            <a:r>
              <a:rPr lang="it-IT" sz="1100" dirty="0" smtClean="0">
                <a:solidFill>
                  <a:srgbClr val="FFFFFF"/>
                </a:solidFill>
                <a:latin typeface="Times New Roman"/>
                <a:cs typeface="Times New Roman"/>
              </a:rPr>
              <a:t> al. </a:t>
            </a:r>
            <a:r>
              <a:rPr lang="it-IT" sz="1100" dirty="0" err="1" smtClean="0">
                <a:solidFill>
                  <a:srgbClr val="FFFFFF"/>
                </a:solidFill>
                <a:latin typeface="Times New Roman"/>
                <a:cs typeface="Times New Roman"/>
              </a:rPr>
              <a:t>Curr</a:t>
            </a:r>
            <a:r>
              <a:rPr lang="it-IT" sz="1100" dirty="0" smtClean="0">
                <a:solidFill>
                  <a:srgbClr val="FFFFFF"/>
                </a:solidFill>
                <a:latin typeface="Times New Roman"/>
                <a:cs typeface="Times New Roman"/>
              </a:rPr>
              <a:t> </a:t>
            </a:r>
            <a:r>
              <a:rPr lang="it-IT" sz="1100" dirty="0" err="1">
                <a:solidFill>
                  <a:srgbClr val="FFFFFF"/>
                </a:solidFill>
                <a:latin typeface="Times New Roman"/>
                <a:cs typeface="Times New Roman"/>
              </a:rPr>
              <a:t>Opin</a:t>
            </a:r>
            <a:r>
              <a:rPr lang="it-IT" sz="1100" dirty="0">
                <a:solidFill>
                  <a:srgbClr val="FFFFFF"/>
                </a:solidFill>
                <a:latin typeface="Times New Roman"/>
                <a:cs typeface="Times New Roman"/>
              </a:rPr>
              <a:t> </a:t>
            </a:r>
            <a:r>
              <a:rPr lang="it-IT" sz="1100" dirty="0" err="1">
                <a:solidFill>
                  <a:srgbClr val="FFFFFF"/>
                </a:solidFill>
                <a:latin typeface="Times New Roman"/>
                <a:cs typeface="Times New Roman"/>
              </a:rPr>
              <a:t>Crit</a:t>
            </a:r>
            <a:r>
              <a:rPr lang="it-IT" sz="1100" dirty="0">
                <a:solidFill>
                  <a:srgbClr val="FFFFFF"/>
                </a:solidFill>
                <a:latin typeface="Times New Roman"/>
                <a:cs typeface="Times New Roman"/>
              </a:rPr>
              <a:t> </a:t>
            </a:r>
            <a:r>
              <a:rPr lang="it-IT" sz="1100" dirty="0" smtClean="0">
                <a:solidFill>
                  <a:srgbClr val="FFFFFF"/>
                </a:solidFill>
                <a:latin typeface="Times New Roman"/>
                <a:cs typeface="Times New Roman"/>
              </a:rPr>
              <a:t>Care, </a:t>
            </a:r>
            <a:r>
              <a:rPr lang="it-IT" sz="1100" dirty="0">
                <a:solidFill>
                  <a:srgbClr val="FFFFFF"/>
                </a:solidFill>
                <a:latin typeface="Times New Roman"/>
                <a:cs typeface="Times New Roman"/>
              </a:rPr>
              <a:t>2014</a:t>
            </a:r>
          </a:p>
        </p:txBody>
      </p:sp>
      <p:cxnSp>
        <p:nvCxnSpPr>
          <p:cNvPr id="6" name="Connettore 1 5"/>
          <p:cNvCxnSpPr/>
          <p:nvPr/>
        </p:nvCxnSpPr>
        <p:spPr>
          <a:xfrm>
            <a:off x="342346" y="523220"/>
            <a:ext cx="858924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3509035" y="705895"/>
            <a:ext cx="2069096" cy="523220"/>
          </a:xfrm>
          <a:prstGeom prst="rect">
            <a:avLst/>
          </a:prstGeom>
          <a:noFill/>
        </p:spPr>
        <p:txBody>
          <a:bodyPr wrap="none" rtlCol="0">
            <a:spAutoFit/>
          </a:bodyPr>
          <a:lstStyle/>
          <a:p>
            <a:r>
              <a:rPr lang="it-IT" sz="2800" dirty="0" err="1" smtClean="0">
                <a:solidFill>
                  <a:srgbClr val="FFFF00"/>
                </a:solidFill>
                <a:latin typeface="Times New Roman"/>
                <a:cs typeface="Times New Roman"/>
              </a:rPr>
              <a:t>Which</a:t>
            </a:r>
            <a:r>
              <a:rPr lang="it-IT" sz="2800" dirty="0" smtClean="0">
                <a:solidFill>
                  <a:srgbClr val="FFFF00"/>
                </a:solidFill>
                <a:latin typeface="Times New Roman"/>
                <a:cs typeface="Times New Roman"/>
              </a:rPr>
              <a:t> </a:t>
            </a:r>
            <a:r>
              <a:rPr lang="it-IT" sz="2800" dirty="0" err="1" smtClean="0">
                <a:solidFill>
                  <a:srgbClr val="FFFF00"/>
                </a:solidFill>
                <a:latin typeface="Times New Roman"/>
                <a:cs typeface="Times New Roman"/>
              </a:rPr>
              <a:t>fluid</a:t>
            </a:r>
            <a:r>
              <a:rPr lang="it-IT" sz="2800" dirty="0" smtClean="0">
                <a:solidFill>
                  <a:srgbClr val="FFFF00"/>
                </a:solidFill>
                <a:latin typeface="Times New Roman"/>
                <a:cs typeface="Times New Roman"/>
              </a:rPr>
              <a:t>?</a:t>
            </a:r>
            <a:endParaRPr lang="it-IT" sz="2800" dirty="0">
              <a:solidFill>
                <a:srgbClr val="FFFF00"/>
              </a:solidFill>
              <a:latin typeface="Times New Roman"/>
              <a:cs typeface="Times New Roman"/>
            </a:endParaRPr>
          </a:p>
        </p:txBody>
      </p:sp>
      <p:sp>
        <p:nvSpPr>
          <p:cNvPr id="8" name="CasellaDiTesto 7"/>
          <p:cNvSpPr txBox="1"/>
          <p:nvPr/>
        </p:nvSpPr>
        <p:spPr>
          <a:xfrm>
            <a:off x="23142" y="123152"/>
            <a:ext cx="8321621" cy="369332"/>
          </a:xfrm>
          <a:prstGeom prst="rect">
            <a:avLst/>
          </a:prstGeom>
          <a:noFill/>
        </p:spPr>
        <p:txBody>
          <a:bodyPr wrap="none" rtlCol="0">
            <a:spAutoFit/>
          </a:bodyPr>
          <a:lstStyle/>
          <a:p>
            <a:r>
              <a:rPr lang="it-IT" dirty="0" smtClean="0">
                <a:solidFill>
                  <a:srgbClr val="FFFF00"/>
                </a:solidFill>
                <a:latin typeface="Times New Roman"/>
                <a:cs typeface="Times New Roman"/>
              </a:rPr>
              <a:t>THE HYPOTENSIVE BLEEDING TRAUMA PATIENT: INTENSIVE CARE ISSUES</a:t>
            </a:r>
            <a:endParaRPr lang="it-IT" dirty="0">
              <a:solidFill>
                <a:srgbClr val="FFFF00"/>
              </a:solidFill>
              <a:latin typeface="Times New Roman"/>
              <a:cs typeface="Times New 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142" y="123152"/>
            <a:ext cx="8321621" cy="369332"/>
          </a:xfrm>
          <a:prstGeom prst="rect">
            <a:avLst/>
          </a:prstGeom>
          <a:noFill/>
        </p:spPr>
        <p:txBody>
          <a:bodyPr wrap="none" rtlCol="0">
            <a:spAutoFit/>
          </a:bodyPr>
          <a:lstStyle/>
          <a:p>
            <a:r>
              <a:rPr lang="it-IT" dirty="0" smtClean="0">
                <a:solidFill>
                  <a:srgbClr val="FFFF00"/>
                </a:solidFill>
                <a:latin typeface="Times New Roman"/>
                <a:cs typeface="Times New Roman"/>
              </a:rPr>
              <a:t>THE HYPOTENSIVE BLEEDING TRAUMA PATIENT: INTENSIVE CARE ISSUES</a:t>
            </a:r>
            <a:endParaRPr lang="it-IT" dirty="0">
              <a:solidFill>
                <a:srgbClr val="FFFF00"/>
              </a:solidFill>
              <a:latin typeface="Times New Roman"/>
              <a:cs typeface="Times New Roman"/>
            </a:endParaRPr>
          </a:p>
        </p:txBody>
      </p:sp>
      <p:sp>
        <p:nvSpPr>
          <p:cNvPr id="17" name="CasellaDiTesto 16"/>
          <p:cNvSpPr txBox="1"/>
          <p:nvPr/>
        </p:nvSpPr>
        <p:spPr>
          <a:xfrm>
            <a:off x="899371" y="870111"/>
            <a:ext cx="7345258" cy="400110"/>
          </a:xfrm>
          <a:prstGeom prst="rect">
            <a:avLst/>
          </a:prstGeom>
          <a:noFill/>
        </p:spPr>
        <p:txBody>
          <a:bodyPr wrap="square" rtlCol="0">
            <a:spAutoFit/>
          </a:bodyPr>
          <a:lstStyle/>
          <a:p>
            <a:pPr algn="ctr"/>
            <a:r>
              <a:rPr lang="it-IT" sz="2000" dirty="0" smtClean="0">
                <a:solidFill>
                  <a:srgbClr val="FFFF00"/>
                </a:solidFill>
                <a:latin typeface="Times New Roman"/>
                <a:cs typeface="Times New Roman"/>
              </a:rPr>
              <a:t>TISSUES PERFUSION AND OXYGENATION MAINTENANCE</a:t>
            </a:r>
          </a:p>
        </p:txBody>
      </p:sp>
      <p:sp>
        <p:nvSpPr>
          <p:cNvPr id="18" name="CasellaDiTesto 17"/>
          <p:cNvSpPr txBox="1"/>
          <p:nvPr/>
        </p:nvSpPr>
        <p:spPr>
          <a:xfrm>
            <a:off x="439745" y="1613118"/>
            <a:ext cx="4347901" cy="1815882"/>
          </a:xfrm>
          <a:prstGeom prst="rect">
            <a:avLst/>
          </a:prstGeom>
          <a:noFill/>
        </p:spPr>
        <p:txBody>
          <a:bodyPr wrap="square" rtlCol="0">
            <a:spAutoFit/>
          </a:bodyPr>
          <a:lstStyle/>
          <a:p>
            <a:r>
              <a:rPr lang="it-IT" sz="1600" dirty="0" smtClean="0">
                <a:solidFill>
                  <a:srgbClr val="FFFF00"/>
                </a:solidFill>
                <a:latin typeface="Times New Roman"/>
                <a:cs typeface="Times New Roman"/>
              </a:rPr>
              <a:t>FLUID THERAPY</a:t>
            </a:r>
          </a:p>
          <a:p>
            <a:pPr>
              <a:buFont typeface="Arial"/>
              <a:buChar char="•"/>
            </a:pPr>
            <a:r>
              <a:rPr lang="it-IT" sz="1600" dirty="0" smtClean="0">
                <a:solidFill>
                  <a:schemeClr val="bg1"/>
                </a:solidFill>
                <a:latin typeface="Times New Roman"/>
                <a:cs typeface="Times New Roman"/>
              </a:rPr>
              <a:t>Start </a:t>
            </a:r>
            <a:r>
              <a:rPr lang="it-IT" sz="1600" dirty="0" err="1" smtClean="0">
                <a:solidFill>
                  <a:schemeClr val="bg1"/>
                </a:solidFill>
                <a:latin typeface="Times New Roman"/>
                <a:cs typeface="Times New Roman"/>
              </a:rPr>
              <a:t>with</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crystalloids</a:t>
            </a:r>
            <a:r>
              <a:rPr lang="it-IT" sz="1600" dirty="0" smtClean="0">
                <a:solidFill>
                  <a:schemeClr val="bg1"/>
                </a:solidFill>
                <a:latin typeface="Times New Roman"/>
                <a:cs typeface="Times New Roman"/>
              </a:rPr>
              <a:t> (1B)</a:t>
            </a:r>
          </a:p>
          <a:p>
            <a:pPr>
              <a:buFont typeface="Arial"/>
              <a:buChar char="•"/>
            </a:pPr>
            <a:r>
              <a:rPr lang="it-IT" sz="1600" dirty="0" err="1" smtClean="0">
                <a:solidFill>
                  <a:schemeClr val="bg1"/>
                </a:solidFill>
                <a:latin typeface="Times New Roman"/>
                <a:cs typeface="Times New Roman"/>
              </a:rPr>
              <a:t>Colloids</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within</a:t>
            </a:r>
            <a:r>
              <a:rPr lang="it-IT" sz="1600" dirty="0" smtClean="0">
                <a:solidFill>
                  <a:schemeClr val="bg1"/>
                </a:solidFill>
                <a:latin typeface="Times New Roman"/>
                <a:cs typeface="Times New Roman"/>
              </a:rPr>
              <a:t> the </a:t>
            </a:r>
            <a:r>
              <a:rPr lang="it-IT" sz="1600" dirty="0" err="1" smtClean="0">
                <a:solidFill>
                  <a:schemeClr val="bg1"/>
                </a:solidFill>
                <a:latin typeface="Times New Roman"/>
                <a:cs typeface="Times New Roman"/>
              </a:rPr>
              <a:t>prescribed</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limits</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for</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each</a:t>
            </a:r>
            <a:r>
              <a:rPr lang="it-IT" sz="1600" dirty="0" smtClean="0">
                <a:solidFill>
                  <a:schemeClr val="bg1"/>
                </a:solidFill>
                <a:latin typeface="Times New Roman"/>
                <a:cs typeface="Times New Roman"/>
              </a:rPr>
              <a:t> (2B)</a:t>
            </a:r>
          </a:p>
          <a:p>
            <a:pPr>
              <a:buFont typeface="Arial"/>
              <a:buChar char="•"/>
            </a:pPr>
            <a:r>
              <a:rPr lang="it-IT" sz="1600" dirty="0" err="1" smtClean="0">
                <a:solidFill>
                  <a:schemeClr val="bg1"/>
                </a:solidFill>
                <a:latin typeface="Times New Roman"/>
                <a:cs typeface="Times New Roman"/>
              </a:rPr>
              <a:t>Hypertonic</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solutions</a:t>
            </a:r>
            <a:r>
              <a:rPr lang="it-IT" sz="1600" dirty="0" smtClean="0">
                <a:solidFill>
                  <a:schemeClr val="bg1"/>
                </a:solidFill>
                <a:latin typeface="Times New Roman"/>
                <a:cs typeface="Times New Roman"/>
              </a:rPr>
              <a:t> in </a:t>
            </a:r>
            <a:r>
              <a:rPr lang="it-IT" sz="1600" dirty="0" err="1" smtClean="0">
                <a:solidFill>
                  <a:schemeClr val="bg1"/>
                </a:solidFill>
                <a:latin typeface="Times New Roman"/>
                <a:cs typeface="Times New Roman"/>
              </a:rPr>
              <a:t>unstable</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patients</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with</a:t>
            </a:r>
            <a:r>
              <a:rPr lang="it-IT" sz="1600" dirty="0" smtClean="0">
                <a:solidFill>
                  <a:schemeClr val="bg1"/>
                </a:solidFill>
                <a:latin typeface="Times New Roman"/>
                <a:cs typeface="Times New Roman"/>
              </a:rPr>
              <a:t> torso trauma (2C)</a:t>
            </a:r>
          </a:p>
          <a:p>
            <a:pPr>
              <a:buFont typeface="Arial"/>
              <a:buChar char="•"/>
            </a:pPr>
            <a:r>
              <a:rPr lang="it-IT" sz="1600" dirty="0" err="1" smtClean="0">
                <a:solidFill>
                  <a:schemeClr val="bg1"/>
                </a:solidFill>
                <a:latin typeface="Times New Roman"/>
                <a:cs typeface="Times New Roman"/>
              </a:rPr>
              <a:t>Avoid</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hypotonic</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solutions</a:t>
            </a:r>
            <a:r>
              <a:rPr lang="it-IT" sz="1600" dirty="0" smtClean="0">
                <a:solidFill>
                  <a:schemeClr val="bg1"/>
                </a:solidFill>
                <a:latin typeface="Times New Roman"/>
                <a:cs typeface="Times New Roman"/>
              </a:rPr>
              <a:t> in severe TBI (1B)</a:t>
            </a:r>
            <a:endParaRPr lang="it-IT" sz="1600" dirty="0">
              <a:solidFill>
                <a:schemeClr val="bg1"/>
              </a:solidFill>
              <a:latin typeface="Times New Roman"/>
              <a:cs typeface="Times New Roman"/>
            </a:endParaRPr>
          </a:p>
        </p:txBody>
      </p:sp>
      <p:sp>
        <p:nvSpPr>
          <p:cNvPr id="19" name="CasellaDiTesto 18"/>
          <p:cNvSpPr txBox="1"/>
          <p:nvPr/>
        </p:nvSpPr>
        <p:spPr>
          <a:xfrm>
            <a:off x="439745" y="3688832"/>
            <a:ext cx="5197079" cy="584776"/>
          </a:xfrm>
          <a:prstGeom prst="rect">
            <a:avLst/>
          </a:prstGeom>
          <a:noFill/>
        </p:spPr>
        <p:txBody>
          <a:bodyPr wrap="square" rtlCol="0">
            <a:spAutoFit/>
          </a:bodyPr>
          <a:lstStyle/>
          <a:p>
            <a:r>
              <a:rPr lang="it-IT" sz="1600" dirty="0" smtClean="0">
                <a:solidFill>
                  <a:srgbClr val="FFFF00"/>
                </a:solidFill>
                <a:latin typeface="Times New Roman"/>
                <a:cs typeface="Times New Roman"/>
              </a:rPr>
              <a:t>VASOPRESSORS </a:t>
            </a:r>
            <a:r>
              <a:rPr lang="it-IT" sz="1600" dirty="0" err="1" smtClean="0">
                <a:solidFill>
                  <a:srgbClr val="FFFFFF"/>
                </a:solidFill>
                <a:latin typeface="Times New Roman"/>
                <a:cs typeface="Times New Roman"/>
              </a:rPr>
              <a:t>if</a:t>
            </a:r>
            <a:r>
              <a:rPr lang="it-IT" sz="1600" dirty="0" smtClean="0">
                <a:solidFill>
                  <a:srgbClr val="FFFFFF"/>
                </a:solidFill>
                <a:latin typeface="Times New Roman"/>
                <a:cs typeface="Times New Roman"/>
              </a:rPr>
              <a:t> no </a:t>
            </a:r>
            <a:r>
              <a:rPr lang="it-IT" sz="1600" dirty="0" err="1" smtClean="0">
                <a:solidFill>
                  <a:srgbClr val="FFFFFF"/>
                </a:solidFill>
                <a:latin typeface="Times New Roman"/>
                <a:cs typeface="Times New Roman"/>
              </a:rPr>
              <a:t>response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to</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fluids</a:t>
            </a:r>
            <a:r>
              <a:rPr lang="it-IT" sz="1600" dirty="0" smtClean="0">
                <a:solidFill>
                  <a:schemeClr val="bg1"/>
                </a:solidFill>
                <a:latin typeface="Times New Roman"/>
                <a:cs typeface="Times New Roman"/>
              </a:rPr>
              <a:t> (2C).</a:t>
            </a:r>
          </a:p>
          <a:p>
            <a:r>
              <a:rPr lang="it-IT" sz="1600" dirty="0" smtClean="0">
                <a:solidFill>
                  <a:srgbClr val="FFFF00"/>
                </a:solidFill>
                <a:latin typeface="Times New Roman"/>
                <a:cs typeface="Times New Roman"/>
              </a:rPr>
              <a:t>INOTROPES </a:t>
            </a:r>
            <a:r>
              <a:rPr lang="it-IT" sz="1600" dirty="0" err="1" smtClean="0">
                <a:solidFill>
                  <a:schemeClr val="bg1"/>
                </a:solidFill>
                <a:latin typeface="Times New Roman"/>
                <a:cs typeface="Times New Roman"/>
              </a:rPr>
              <a:t>if</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myocardial</a:t>
            </a:r>
            <a:r>
              <a:rPr lang="it-IT" sz="1600" dirty="0" smtClean="0">
                <a:solidFill>
                  <a:schemeClr val="bg1"/>
                </a:solidFill>
                <a:latin typeface="Times New Roman"/>
                <a:cs typeface="Times New Roman"/>
              </a:rPr>
              <a:t> </a:t>
            </a:r>
            <a:r>
              <a:rPr lang="it-IT" sz="1600" dirty="0" err="1" smtClean="0">
                <a:solidFill>
                  <a:schemeClr val="bg1"/>
                </a:solidFill>
                <a:latin typeface="Times New Roman"/>
                <a:cs typeface="Times New Roman"/>
              </a:rPr>
              <a:t>dysfunction</a:t>
            </a:r>
            <a:r>
              <a:rPr lang="it-IT" sz="1600" dirty="0" smtClean="0">
                <a:solidFill>
                  <a:schemeClr val="bg1"/>
                </a:solidFill>
                <a:latin typeface="Times New Roman"/>
                <a:cs typeface="Times New Roman"/>
              </a:rPr>
              <a:t> (2C).</a:t>
            </a:r>
          </a:p>
        </p:txBody>
      </p:sp>
      <p:sp>
        <p:nvSpPr>
          <p:cNvPr id="23" name="CasellaDiTesto 22"/>
          <p:cNvSpPr txBox="1"/>
          <p:nvPr/>
        </p:nvSpPr>
        <p:spPr>
          <a:xfrm>
            <a:off x="4976070" y="2611614"/>
            <a:ext cx="3321552" cy="1077218"/>
          </a:xfrm>
          <a:prstGeom prst="rect">
            <a:avLst/>
          </a:prstGeom>
          <a:noFill/>
        </p:spPr>
        <p:txBody>
          <a:bodyPr wrap="square" rtlCol="0">
            <a:spAutoFit/>
          </a:bodyPr>
          <a:lstStyle/>
          <a:p>
            <a:pPr lvl="0"/>
            <a:r>
              <a:rPr lang="it-IT" sz="1600" dirty="0" smtClean="0">
                <a:solidFill>
                  <a:srgbClr val="FFFF00"/>
                </a:solidFill>
                <a:latin typeface="Times New Roman"/>
                <a:cs typeface="Times New Roman"/>
              </a:rPr>
              <a:t>Target PAS 80-90 mmHg (1C) ,  ≥ 80 mmmHg (severe TBI) (1C)</a:t>
            </a:r>
          </a:p>
          <a:p>
            <a:r>
              <a:rPr lang="it-IT" sz="1600" dirty="0" err="1" smtClean="0">
                <a:solidFill>
                  <a:srgbClr val="FFFF00"/>
                </a:solidFill>
                <a:latin typeface="Times New Roman"/>
                <a:cs typeface="Times New Roman"/>
              </a:rPr>
              <a:t>Serum</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lactate</a:t>
            </a:r>
            <a:r>
              <a:rPr lang="it-IT" sz="1600" dirty="0" smtClean="0">
                <a:solidFill>
                  <a:srgbClr val="FFFF00"/>
                </a:solidFill>
                <a:latin typeface="Times New Roman"/>
                <a:cs typeface="Times New Roman"/>
              </a:rPr>
              <a:t> and BE </a:t>
            </a:r>
            <a:r>
              <a:rPr lang="it-IT" sz="1600" dirty="0" err="1" smtClean="0">
                <a:solidFill>
                  <a:srgbClr val="FFFF00"/>
                </a:solidFill>
                <a:latin typeface="Times New Roman"/>
                <a:cs typeface="Times New Roman"/>
              </a:rPr>
              <a:t>within</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normal</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ranges</a:t>
            </a:r>
            <a:endParaRPr lang="it-IT" sz="1600" dirty="0" smtClean="0">
              <a:solidFill>
                <a:srgbClr val="FFFF00"/>
              </a:solidFill>
              <a:latin typeface="Times New Roman"/>
              <a:cs typeface="Times New Roman"/>
            </a:endParaRPr>
          </a:p>
        </p:txBody>
      </p:sp>
      <p:cxnSp>
        <p:nvCxnSpPr>
          <p:cNvPr id="24" name="Connettore 1 23"/>
          <p:cNvCxnSpPr/>
          <p:nvPr/>
        </p:nvCxnSpPr>
        <p:spPr>
          <a:xfrm>
            <a:off x="77184" y="470335"/>
            <a:ext cx="8267579"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4080332" y="5456369"/>
            <a:ext cx="4444917" cy="338554"/>
          </a:xfrm>
          <a:prstGeom prst="rect">
            <a:avLst/>
          </a:prstGeom>
          <a:noFill/>
        </p:spPr>
        <p:txBody>
          <a:bodyPr wrap="square" rtlCol="0">
            <a:spAutoFit/>
          </a:bodyPr>
          <a:lstStyle/>
          <a:p>
            <a:pPr algn="ctr"/>
            <a:r>
              <a:rPr lang="it-IT" sz="1600" dirty="0" smtClean="0">
                <a:solidFill>
                  <a:srgbClr val="FFFFFF"/>
                </a:solidFill>
                <a:latin typeface="Times New Roman"/>
                <a:cs typeface="Times New Roman"/>
              </a:rPr>
              <a:t>Serial </a:t>
            </a:r>
            <a:r>
              <a:rPr lang="it-IT" sz="1600" dirty="0" err="1" smtClean="0">
                <a:solidFill>
                  <a:srgbClr val="FFFFFF"/>
                </a:solidFill>
                <a:latin typeface="Times New Roman"/>
                <a:cs typeface="Times New Roman"/>
              </a:rPr>
              <a:t>Hb</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Hct</a:t>
            </a:r>
            <a:r>
              <a:rPr lang="it-IT" sz="1600" dirty="0" smtClean="0">
                <a:solidFill>
                  <a:srgbClr val="FFFFFF"/>
                </a:solidFill>
                <a:latin typeface="Times New Roman"/>
                <a:cs typeface="Times New Roman"/>
              </a:rPr>
              <a:t>, and </a:t>
            </a:r>
            <a:r>
              <a:rPr lang="it-IT" sz="1600" dirty="0" err="1" smtClean="0">
                <a:solidFill>
                  <a:srgbClr val="FFFFFF"/>
                </a:solidFill>
                <a:latin typeface="Times New Roman"/>
                <a:cs typeface="Times New Roman"/>
              </a:rPr>
              <a:t>serum</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lactate</a:t>
            </a:r>
            <a:r>
              <a:rPr lang="it-IT" sz="1600" dirty="0" smtClean="0">
                <a:solidFill>
                  <a:srgbClr val="FFFFFF"/>
                </a:solidFill>
                <a:latin typeface="Times New Roman"/>
                <a:cs typeface="Times New Roman"/>
              </a:rPr>
              <a:t> or BE (</a:t>
            </a:r>
            <a:r>
              <a:rPr lang="it-IT" sz="1600" dirty="0" err="1" smtClean="0">
                <a:solidFill>
                  <a:srgbClr val="FFFFFF"/>
                </a:solidFill>
                <a:latin typeface="Times New Roman"/>
                <a:cs typeface="Times New Roman"/>
              </a:rPr>
              <a:t>Grade</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1</a:t>
            </a:r>
            <a:r>
              <a:rPr lang="it-IT" sz="1600" dirty="0" smtClean="0">
                <a:solidFill>
                  <a:srgbClr val="FFFFFF"/>
                </a:solidFill>
                <a:latin typeface="Times New Roman"/>
                <a:cs typeface="Times New Roman"/>
              </a:rPr>
              <a:t> </a:t>
            </a:r>
            <a:r>
              <a:rPr lang="it-IT" sz="1600" dirty="0" err="1" smtClean="0">
                <a:solidFill>
                  <a:srgbClr val="FFFFFF"/>
                </a:solidFill>
                <a:latin typeface="Times New Roman"/>
                <a:cs typeface="Times New Roman"/>
              </a:rPr>
              <a:t>B</a:t>
            </a:r>
            <a:r>
              <a:rPr lang="it-IT" sz="1600" dirty="0" smtClean="0">
                <a:solidFill>
                  <a:srgbClr val="FFFFFF"/>
                </a:solidFill>
                <a:latin typeface="Times New Roman"/>
                <a:cs typeface="Times New Roman"/>
              </a:rPr>
              <a:t>)</a:t>
            </a:r>
            <a:endParaRPr lang="it-IT" sz="1600" dirty="0">
              <a:solidFill>
                <a:srgbClr val="FFFFFF"/>
              </a:solidFill>
              <a:latin typeface="Times New Roman"/>
              <a:cs typeface="Times New Roman"/>
            </a:endParaRPr>
          </a:p>
        </p:txBody>
      </p:sp>
      <p:sp>
        <p:nvSpPr>
          <p:cNvPr id="27" name="CasellaDiTesto 26"/>
          <p:cNvSpPr txBox="1"/>
          <p:nvPr/>
        </p:nvSpPr>
        <p:spPr>
          <a:xfrm>
            <a:off x="224099" y="5456369"/>
            <a:ext cx="3856233" cy="338554"/>
          </a:xfrm>
          <a:prstGeom prst="rect">
            <a:avLst/>
          </a:prstGeom>
          <a:noFill/>
        </p:spPr>
        <p:txBody>
          <a:bodyPr wrap="square" rtlCol="0">
            <a:spAutoFit/>
          </a:bodyPr>
          <a:lstStyle/>
          <a:p>
            <a:pPr algn="ctr"/>
            <a:r>
              <a:rPr lang="it-IT" sz="1600" dirty="0" smtClean="0">
                <a:solidFill>
                  <a:srgbClr val="FFFF00"/>
                </a:solidFill>
                <a:latin typeface="Times New Roman"/>
                <a:cs typeface="Times New Roman"/>
              </a:rPr>
              <a:t>BLEEDING AND SHOCK MONITORING</a:t>
            </a:r>
          </a:p>
        </p:txBody>
      </p:sp>
      <p:sp>
        <p:nvSpPr>
          <p:cNvPr id="28" name="CasellaDiTesto 27"/>
          <p:cNvSpPr txBox="1"/>
          <p:nvPr/>
        </p:nvSpPr>
        <p:spPr>
          <a:xfrm>
            <a:off x="5193216" y="4461891"/>
            <a:ext cx="2280692" cy="338554"/>
          </a:xfrm>
          <a:prstGeom prst="rect">
            <a:avLst/>
          </a:prstGeom>
          <a:noFill/>
        </p:spPr>
        <p:txBody>
          <a:bodyPr wrap="none" rtlCol="0">
            <a:spAutoFit/>
          </a:bodyPr>
          <a:lstStyle/>
          <a:p>
            <a:pPr lvl="0"/>
            <a:r>
              <a:rPr lang="it-IT" sz="1600" dirty="0" smtClean="0">
                <a:solidFill>
                  <a:srgbClr val="FFFF00"/>
                </a:solidFill>
                <a:latin typeface="Times New Roman"/>
                <a:cs typeface="Times New Roman"/>
              </a:rPr>
              <a:t>Target </a:t>
            </a:r>
            <a:r>
              <a:rPr lang="it-IT" sz="1600" dirty="0" err="1" smtClean="0">
                <a:solidFill>
                  <a:srgbClr val="FFFF00"/>
                </a:solidFill>
                <a:latin typeface="Times New Roman"/>
                <a:cs typeface="Times New Roman"/>
              </a:rPr>
              <a:t>Hb</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7</a:t>
            </a:r>
            <a:r>
              <a:rPr lang="it-IT" sz="1600" dirty="0" smtClean="0">
                <a:solidFill>
                  <a:srgbClr val="FFFF00"/>
                </a:solidFill>
                <a:latin typeface="Times New Roman"/>
                <a:cs typeface="Times New Roman"/>
              </a:rPr>
              <a:t> - </a:t>
            </a:r>
            <a:r>
              <a:rPr lang="it-IT" sz="1600" dirty="0" err="1" smtClean="0">
                <a:solidFill>
                  <a:srgbClr val="FFFF00"/>
                </a:solidFill>
                <a:latin typeface="Times New Roman"/>
                <a:cs typeface="Times New Roman"/>
              </a:rPr>
              <a:t>9</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g</a:t>
            </a:r>
            <a:r>
              <a:rPr lang="it-IT" sz="1600" dirty="0" smtClean="0">
                <a:solidFill>
                  <a:srgbClr val="FFFF00"/>
                </a:solidFill>
                <a:latin typeface="Times New Roman"/>
                <a:cs typeface="Times New Roman"/>
              </a:rPr>
              <a:t>/dl. (1C)</a:t>
            </a:r>
          </a:p>
        </p:txBody>
      </p:sp>
      <p:sp>
        <p:nvSpPr>
          <p:cNvPr id="29" name="CasellaDiTesto 28"/>
          <p:cNvSpPr txBox="1"/>
          <p:nvPr/>
        </p:nvSpPr>
        <p:spPr>
          <a:xfrm>
            <a:off x="3257470" y="4461891"/>
            <a:ext cx="595235" cy="338554"/>
          </a:xfrm>
          <a:prstGeom prst="rect">
            <a:avLst/>
          </a:prstGeom>
          <a:noFill/>
        </p:spPr>
        <p:txBody>
          <a:bodyPr wrap="none" rtlCol="0">
            <a:spAutoFit/>
          </a:bodyPr>
          <a:lstStyle/>
          <a:p>
            <a:r>
              <a:rPr lang="it-IT" sz="1600" dirty="0" smtClean="0">
                <a:solidFill>
                  <a:srgbClr val="FFFF00"/>
                </a:solidFill>
                <a:latin typeface="Times New Roman"/>
                <a:cs typeface="Times New Roman"/>
              </a:rPr>
              <a:t>RBC</a:t>
            </a:r>
            <a:endParaRPr lang="it-IT" dirty="0"/>
          </a:p>
        </p:txBody>
      </p:sp>
      <p:sp>
        <p:nvSpPr>
          <p:cNvPr id="30" name="Rettangolo 29"/>
          <p:cNvSpPr/>
          <p:nvPr/>
        </p:nvSpPr>
        <p:spPr>
          <a:xfrm>
            <a:off x="7252856" y="6488668"/>
            <a:ext cx="1720393" cy="261610"/>
          </a:xfrm>
          <a:prstGeom prst="rect">
            <a:avLst/>
          </a:prstGeom>
        </p:spPr>
        <p:txBody>
          <a:bodyPr wrap="none">
            <a:spAutoFit/>
          </a:bodyPr>
          <a:lstStyle/>
          <a:p>
            <a:r>
              <a:rPr lang="it-IT" sz="1100" dirty="0" err="1">
                <a:solidFill>
                  <a:schemeClr val="bg1"/>
                </a:solidFill>
                <a:latin typeface="Times New Roman"/>
                <a:cs typeface="Times New Roman"/>
              </a:rPr>
              <a:t>Spahn</a:t>
            </a:r>
            <a:r>
              <a:rPr lang="it-IT" sz="1100" dirty="0">
                <a:solidFill>
                  <a:schemeClr val="bg1"/>
                </a:solidFill>
                <a:latin typeface="Times New Roman"/>
                <a:cs typeface="Times New Roman"/>
              </a:rPr>
              <a:t> </a:t>
            </a:r>
            <a:r>
              <a:rPr lang="it-IT" sz="1100" dirty="0" err="1">
                <a:solidFill>
                  <a:schemeClr val="bg1"/>
                </a:solidFill>
                <a:latin typeface="Times New Roman"/>
                <a:cs typeface="Times New Roman"/>
              </a:rPr>
              <a:t>et</a:t>
            </a:r>
            <a:r>
              <a:rPr lang="it-IT" sz="1100" dirty="0">
                <a:solidFill>
                  <a:schemeClr val="bg1"/>
                </a:solidFill>
                <a:latin typeface="Times New Roman"/>
                <a:cs typeface="Times New Roman"/>
              </a:rPr>
              <a:t> al. </a:t>
            </a:r>
            <a:r>
              <a:rPr lang="it-IT" sz="1100" dirty="0" err="1" smtClean="0">
                <a:solidFill>
                  <a:schemeClr val="bg1"/>
                </a:solidFill>
                <a:latin typeface="Times New Roman"/>
                <a:cs typeface="Times New Roman"/>
              </a:rPr>
              <a:t>Crit</a:t>
            </a:r>
            <a:r>
              <a:rPr lang="it-IT" sz="1100" dirty="0" smtClean="0">
                <a:solidFill>
                  <a:schemeClr val="bg1"/>
                </a:solidFill>
                <a:latin typeface="Times New Roman"/>
                <a:cs typeface="Times New Roman"/>
              </a:rPr>
              <a:t> </a:t>
            </a:r>
            <a:r>
              <a:rPr lang="it-IT" sz="1100" dirty="0">
                <a:solidFill>
                  <a:schemeClr val="bg1"/>
                </a:solidFill>
                <a:latin typeface="Times New Roman"/>
                <a:cs typeface="Times New Roman"/>
              </a:rPr>
              <a:t>Care 2013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err="1"/>
              <a:t>Vasopressors</a:t>
            </a:r>
            <a:r>
              <a:rPr lang="it-IT" sz="4800" dirty="0"/>
              <a:t> and </a:t>
            </a:r>
            <a:r>
              <a:rPr lang="it-IT" sz="4800" dirty="0" err="1" smtClean="0"/>
              <a:t>inotropic</a:t>
            </a:r>
            <a:r>
              <a:rPr lang="it-IT" sz="4800" dirty="0" smtClean="0"/>
              <a:t> agents</a:t>
            </a:r>
            <a:endParaRPr lang="it-IT" sz="4800" dirty="0"/>
          </a:p>
        </p:txBody>
      </p:sp>
      <p:sp>
        <p:nvSpPr>
          <p:cNvPr id="3" name="Rettangolo 2"/>
          <p:cNvSpPr/>
          <p:nvPr/>
        </p:nvSpPr>
        <p:spPr>
          <a:xfrm>
            <a:off x="457200" y="2392740"/>
            <a:ext cx="80264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sz="2400" dirty="0" err="1" smtClean="0">
                <a:solidFill>
                  <a:prstClr val="black"/>
                </a:solidFill>
              </a:rPr>
              <a:t>Recommendation</a:t>
            </a:r>
            <a:r>
              <a:rPr lang="it-IT" sz="2400" dirty="0" smtClean="0">
                <a:solidFill>
                  <a:prstClr val="black"/>
                </a:solidFill>
              </a:rPr>
              <a:t> </a:t>
            </a:r>
            <a:r>
              <a:rPr lang="it-IT" sz="2400" dirty="0">
                <a:solidFill>
                  <a:prstClr val="black"/>
                </a:solidFill>
              </a:rPr>
              <a:t>15 </a:t>
            </a:r>
            <a:endParaRPr lang="it-IT" sz="2400" dirty="0" smtClean="0">
              <a:solidFill>
                <a:prstClr val="black"/>
              </a:solidFill>
            </a:endParaRPr>
          </a:p>
          <a:p>
            <a:r>
              <a:rPr lang="it-IT" sz="2400" dirty="0" err="1" smtClean="0">
                <a:solidFill>
                  <a:prstClr val="black"/>
                </a:solidFill>
              </a:rPr>
              <a:t>We</a:t>
            </a:r>
            <a:r>
              <a:rPr lang="it-IT" sz="2400" dirty="0" smtClean="0">
                <a:solidFill>
                  <a:prstClr val="black"/>
                </a:solidFill>
              </a:rPr>
              <a:t> </a:t>
            </a:r>
            <a:r>
              <a:rPr lang="it-IT" sz="2400" dirty="0" err="1">
                <a:solidFill>
                  <a:prstClr val="black"/>
                </a:solidFill>
              </a:rPr>
              <a:t>suggest</a:t>
            </a:r>
            <a:r>
              <a:rPr lang="it-IT" sz="2400" dirty="0">
                <a:solidFill>
                  <a:prstClr val="black"/>
                </a:solidFill>
              </a:rPr>
              <a:t> </a:t>
            </a:r>
            <a:r>
              <a:rPr lang="it-IT" sz="2400" dirty="0" err="1">
                <a:solidFill>
                  <a:prstClr val="black"/>
                </a:solidFill>
              </a:rPr>
              <a:t>administration</a:t>
            </a:r>
            <a:r>
              <a:rPr lang="it-IT" sz="2400" dirty="0">
                <a:solidFill>
                  <a:prstClr val="black"/>
                </a:solidFill>
              </a:rPr>
              <a:t> of</a:t>
            </a:r>
          </a:p>
          <a:p>
            <a:r>
              <a:rPr lang="it-IT" sz="2400" dirty="0" err="1">
                <a:solidFill>
                  <a:srgbClr val="FF0000"/>
                </a:solidFill>
              </a:rPr>
              <a:t>vasopressors</a:t>
            </a:r>
            <a:r>
              <a:rPr lang="it-IT" sz="2400" dirty="0">
                <a:solidFill>
                  <a:srgbClr val="FF0000"/>
                </a:solidFill>
              </a:rPr>
              <a:t> </a:t>
            </a:r>
            <a:r>
              <a:rPr lang="it-IT" sz="2400" dirty="0">
                <a:solidFill>
                  <a:prstClr val="black"/>
                </a:solidFill>
              </a:rPr>
              <a:t>to </a:t>
            </a:r>
            <a:r>
              <a:rPr lang="it-IT" sz="2400" dirty="0" err="1">
                <a:solidFill>
                  <a:prstClr val="black"/>
                </a:solidFill>
              </a:rPr>
              <a:t>maintain</a:t>
            </a:r>
            <a:r>
              <a:rPr lang="it-IT" sz="2400" dirty="0">
                <a:solidFill>
                  <a:prstClr val="black"/>
                </a:solidFill>
              </a:rPr>
              <a:t> </a:t>
            </a:r>
            <a:r>
              <a:rPr lang="it-IT" sz="2400" dirty="0">
                <a:solidFill>
                  <a:srgbClr val="FF0000"/>
                </a:solidFill>
              </a:rPr>
              <a:t>target</a:t>
            </a:r>
            <a:r>
              <a:rPr lang="it-IT" sz="2400" dirty="0">
                <a:solidFill>
                  <a:prstClr val="black"/>
                </a:solidFill>
              </a:rPr>
              <a:t> </a:t>
            </a:r>
            <a:r>
              <a:rPr lang="it-IT" sz="2400" dirty="0" err="1">
                <a:solidFill>
                  <a:prstClr val="black"/>
                </a:solidFill>
              </a:rPr>
              <a:t>arterial</a:t>
            </a:r>
            <a:r>
              <a:rPr lang="it-IT" sz="2400" dirty="0">
                <a:solidFill>
                  <a:prstClr val="black"/>
                </a:solidFill>
              </a:rPr>
              <a:t> pressure in</a:t>
            </a:r>
          </a:p>
          <a:p>
            <a:r>
              <a:rPr lang="it-IT" sz="2400" dirty="0">
                <a:solidFill>
                  <a:prstClr val="black"/>
                </a:solidFill>
              </a:rPr>
              <a:t>the </a:t>
            </a:r>
            <a:r>
              <a:rPr lang="it-IT" sz="2400" dirty="0" err="1">
                <a:solidFill>
                  <a:srgbClr val="FF0000"/>
                </a:solidFill>
              </a:rPr>
              <a:t>absence</a:t>
            </a:r>
            <a:r>
              <a:rPr lang="it-IT" sz="2400" dirty="0">
                <a:solidFill>
                  <a:srgbClr val="FF0000"/>
                </a:solidFill>
              </a:rPr>
              <a:t> of a </a:t>
            </a:r>
            <a:r>
              <a:rPr lang="it-IT" sz="2400" dirty="0" err="1">
                <a:solidFill>
                  <a:srgbClr val="FF0000"/>
                </a:solidFill>
              </a:rPr>
              <a:t>response</a:t>
            </a:r>
            <a:r>
              <a:rPr lang="it-IT" sz="2400" dirty="0">
                <a:solidFill>
                  <a:srgbClr val="FF0000"/>
                </a:solidFill>
              </a:rPr>
              <a:t> to </a:t>
            </a:r>
            <a:r>
              <a:rPr lang="it-IT" sz="2400" dirty="0" err="1">
                <a:solidFill>
                  <a:srgbClr val="FF0000"/>
                </a:solidFill>
              </a:rPr>
              <a:t>fluid</a:t>
            </a:r>
            <a:r>
              <a:rPr lang="it-IT" sz="2400" dirty="0">
                <a:solidFill>
                  <a:srgbClr val="FF0000"/>
                </a:solidFill>
              </a:rPr>
              <a:t> </a:t>
            </a:r>
            <a:r>
              <a:rPr lang="it-IT" sz="2400" dirty="0" err="1">
                <a:solidFill>
                  <a:srgbClr val="FF0000"/>
                </a:solidFill>
              </a:rPr>
              <a:t>therapy</a:t>
            </a:r>
            <a:r>
              <a:rPr lang="it-IT" sz="2400" dirty="0">
                <a:solidFill>
                  <a:srgbClr val="FF0000"/>
                </a:solidFill>
              </a:rPr>
              <a:t>.</a:t>
            </a:r>
            <a:r>
              <a:rPr lang="it-IT" sz="2400" dirty="0">
                <a:solidFill>
                  <a:prstClr val="black"/>
                </a:solidFill>
              </a:rPr>
              <a:t> (Grade 2C</a:t>
            </a:r>
            <a:r>
              <a:rPr lang="it-IT" sz="2400" dirty="0" smtClean="0">
                <a:solidFill>
                  <a:prstClr val="black"/>
                </a:solidFill>
              </a:rPr>
              <a:t>)</a:t>
            </a:r>
          </a:p>
          <a:p>
            <a:endParaRPr lang="it-IT" sz="2400" dirty="0">
              <a:solidFill>
                <a:prstClr val="black"/>
              </a:solidFill>
            </a:endParaRPr>
          </a:p>
          <a:p>
            <a:r>
              <a:rPr lang="it-IT" sz="2400" dirty="0" err="1">
                <a:solidFill>
                  <a:prstClr val="black"/>
                </a:solidFill>
              </a:rPr>
              <a:t>We</a:t>
            </a:r>
            <a:r>
              <a:rPr lang="it-IT" sz="2400" dirty="0">
                <a:solidFill>
                  <a:prstClr val="black"/>
                </a:solidFill>
              </a:rPr>
              <a:t> </a:t>
            </a:r>
            <a:r>
              <a:rPr lang="it-IT" sz="2400" dirty="0" err="1">
                <a:solidFill>
                  <a:prstClr val="black"/>
                </a:solidFill>
              </a:rPr>
              <a:t>suggest</a:t>
            </a:r>
            <a:r>
              <a:rPr lang="it-IT" sz="2400" dirty="0">
                <a:solidFill>
                  <a:prstClr val="black"/>
                </a:solidFill>
              </a:rPr>
              <a:t> </a:t>
            </a:r>
            <a:r>
              <a:rPr lang="it-IT" sz="2400" dirty="0" err="1">
                <a:solidFill>
                  <a:prstClr val="black"/>
                </a:solidFill>
              </a:rPr>
              <a:t>infusion</a:t>
            </a:r>
            <a:r>
              <a:rPr lang="it-IT" sz="2400" dirty="0">
                <a:solidFill>
                  <a:prstClr val="black"/>
                </a:solidFill>
              </a:rPr>
              <a:t> of an </a:t>
            </a:r>
            <a:r>
              <a:rPr lang="it-IT" sz="2400" dirty="0" err="1">
                <a:solidFill>
                  <a:srgbClr val="FF0000"/>
                </a:solidFill>
              </a:rPr>
              <a:t>inotropic</a:t>
            </a:r>
            <a:r>
              <a:rPr lang="it-IT" sz="2400" dirty="0">
                <a:solidFill>
                  <a:srgbClr val="FF0000"/>
                </a:solidFill>
              </a:rPr>
              <a:t> </a:t>
            </a:r>
            <a:r>
              <a:rPr lang="it-IT" sz="2400" dirty="0">
                <a:solidFill>
                  <a:prstClr val="black"/>
                </a:solidFill>
              </a:rPr>
              <a:t>agent in the</a:t>
            </a:r>
          </a:p>
          <a:p>
            <a:r>
              <a:rPr lang="it-IT" sz="2400" dirty="0" err="1">
                <a:solidFill>
                  <a:prstClr val="black"/>
                </a:solidFill>
              </a:rPr>
              <a:t>presence</a:t>
            </a:r>
            <a:r>
              <a:rPr lang="it-IT" sz="2400" dirty="0">
                <a:solidFill>
                  <a:prstClr val="black"/>
                </a:solidFill>
              </a:rPr>
              <a:t> of </a:t>
            </a:r>
            <a:r>
              <a:rPr lang="it-IT" sz="2400" dirty="0" err="1">
                <a:solidFill>
                  <a:srgbClr val="FF0000"/>
                </a:solidFill>
              </a:rPr>
              <a:t>myocardial</a:t>
            </a:r>
            <a:r>
              <a:rPr lang="it-IT" sz="2400" dirty="0">
                <a:solidFill>
                  <a:srgbClr val="FF0000"/>
                </a:solidFill>
              </a:rPr>
              <a:t> </a:t>
            </a:r>
            <a:r>
              <a:rPr lang="it-IT" sz="2400" dirty="0" err="1">
                <a:solidFill>
                  <a:srgbClr val="FF0000"/>
                </a:solidFill>
              </a:rPr>
              <a:t>dysfunction</a:t>
            </a:r>
            <a:r>
              <a:rPr lang="it-IT" sz="2400" dirty="0">
                <a:solidFill>
                  <a:prstClr val="black"/>
                </a:solidFill>
              </a:rPr>
              <a:t>. (Grade 2C)</a:t>
            </a:r>
          </a:p>
        </p:txBody>
      </p:sp>
      <p:pic>
        <p:nvPicPr>
          <p:cNvPr id="4" name="Immagine 3"/>
          <p:cNvPicPr>
            <a:picLocks noChangeAspect="1"/>
          </p:cNvPicPr>
          <p:nvPr/>
        </p:nvPicPr>
        <p:blipFill rotWithShape="1">
          <a:blip r:embed="rId2" cstate="print">
            <a:extLst>
              <a:ext uri="{28A0092B-C50C-407E-A947-70E740481C1C}">
                <a14:useLocalDpi xmlns="" xmlns:a14="http://schemas.microsoft.com/office/drawing/2010/main"/>
              </a:ext>
            </a:extLst>
          </a:blip>
          <a:srcRect/>
          <a:stretch/>
        </p:blipFill>
        <p:spPr>
          <a:xfrm>
            <a:off x="4622800" y="5839663"/>
            <a:ext cx="4394200" cy="942137"/>
          </a:xfrm>
          <a:prstGeom prst="rect">
            <a:avLst/>
          </a:prstGeom>
        </p:spPr>
      </p:pic>
    </p:spTree>
    <p:extLst>
      <p:ext uri="{BB962C8B-B14F-4D97-AF65-F5344CB8AC3E}">
        <p14:creationId xmlns="" xmlns:p14="http://schemas.microsoft.com/office/powerpoint/2010/main" val="346736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631751" y="2351652"/>
            <a:ext cx="3255492" cy="1385084"/>
          </a:xfrm>
          <a:prstGeom prst="rect">
            <a:avLst/>
          </a:prstGeom>
          <a:ln w="15875">
            <a:solidFill>
              <a:srgbClr val="66FF00"/>
            </a:solidFill>
          </a:ln>
        </p:spPr>
      </p:pic>
      <p:pic>
        <p:nvPicPr>
          <p:cNvPr id="4" name="Immagine 3"/>
          <p:cNvPicPr>
            <a:picLocks noChangeAspect="1"/>
          </p:cNvPicPr>
          <p:nvPr/>
        </p:nvPicPr>
        <p:blipFill>
          <a:blip r:embed="rId3"/>
          <a:stretch>
            <a:fillRect/>
          </a:stretch>
        </p:blipFill>
        <p:spPr>
          <a:xfrm>
            <a:off x="5639132" y="3772009"/>
            <a:ext cx="3255492" cy="1911185"/>
          </a:xfrm>
          <a:prstGeom prst="rect">
            <a:avLst/>
          </a:prstGeom>
          <a:ln w="15875">
            <a:solidFill>
              <a:srgbClr val="66FF00"/>
            </a:solidFill>
          </a:ln>
        </p:spPr>
      </p:pic>
      <p:sp>
        <p:nvSpPr>
          <p:cNvPr id="5" name="CasellaDiTesto 4"/>
          <p:cNvSpPr txBox="1"/>
          <p:nvPr/>
        </p:nvSpPr>
        <p:spPr>
          <a:xfrm>
            <a:off x="150392" y="340989"/>
            <a:ext cx="8501671" cy="461665"/>
          </a:xfrm>
          <a:prstGeom prst="rect">
            <a:avLst/>
          </a:prstGeom>
          <a:noFill/>
        </p:spPr>
        <p:txBody>
          <a:bodyPr wrap="square" rtlCol="0">
            <a:spAutoFit/>
          </a:bodyPr>
          <a:lstStyle/>
          <a:p>
            <a:r>
              <a:rPr lang="it-IT" sz="2400" dirty="0" err="1" smtClean="0">
                <a:solidFill>
                  <a:srgbClr val="FFFFFF"/>
                </a:solidFill>
                <a:latin typeface="Times New Roman"/>
                <a:cs typeface="Times New Roman"/>
              </a:rPr>
              <a:t>Critical</a:t>
            </a:r>
            <a:r>
              <a:rPr lang="it-IT" sz="2400" dirty="0" smtClean="0">
                <a:solidFill>
                  <a:srgbClr val="FFFFFF"/>
                </a:solidFill>
                <a:latin typeface="Times New Roman"/>
                <a:cs typeface="Times New Roman"/>
              </a:rPr>
              <a:t> care management </a:t>
            </a:r>
            <a:r>
              <a:rPr lang="it-IT" sz="2400" dirty="0" err="1" smtClean="0">
                <a:solidFill>
                  <a:srgbClr val="FFFFFF"/>
                </a:solidFill>
                <a:latin typeface="Times New Roman"/>
                <a:cs typeface="Times New Roman"/>
              </a:rPr>
              <a:t>of</a:t>
            </a:r>
            <a:r>
              <a:rPr lang="it-IT" sz="2400" dirty="0" smtClean="0">
                <a:solidFill>
                  <a:srgbClr val="FFFFFF"/>
                </a:solidFill>
                <a:latin typeface="Times New Roman"/>
                <a:cs typeface="Times New Roman"/>
              </a:rPr>
              <a:t> severe </a:t>
            </a:r>
            <a:r>
              <a:rPr lang="it-IT" sz="2400" dirty="0" err="1" smtClean="0">
                <a:solidFill>
                  <a:srgbClr val="FFFFFF"/>
                </a:solidFill>
                <a:latin typeface="Times New Roman"/>
                <a:cs typeface="Times New Roman"/>
              </a:rPr>
              <a:t>traumatic</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brain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injury</a:t>
            </a:r>
            <a:r>
              <a:rPr lang="it-IT" sz="2400" dirty="0" smtClean="0">
                <a:solidFill>
                  <a:srgbClr val="FFFFFF"/>
                </a:solidFill>
                <a:latin typeface="Times New Roman"/>
                <a:cs typeface="Times New Roman"/>
              </a:rPr>
              <a:t> in </a:t>
            </a:r>
            <a:r>
              <a:rPr lang="it-IT" sz="2400" dirty="0" err="1" smtClean="0">
                <a:solidFill>
                  <a:srgbClr val="FFFFFF"/>
                </a:solidFill>
                <a:latin typeface="Times New Roman"/>
                <a:cs typeface="Times New Roman"/>
              </a:rPr>
              <a:t>adults</a:t>
            </a:r>
            <a:endParaRPr lang="it-IT" sz="2400" dirty="0">
              <a:solidFill>
                <a:srgbClr val="FFFFFF"/>
              </a:solidFill>
              <a:latin typeface="Times New Roman"/>
              <a:cs typeface="Times New Roman"/>
            </a:endParaRPr>
          </a:p>
        </p:txBody>
      </p:sp>
      <p:pic>
        <p:nvPicPr>
          <p:cNvPr id="7" name="Immagine 6"/>
          <p:cNvPicPr>
            <a:picLocks noChangeAspect="1"/>
          </p:cNvPicPr>
          <p:nvPr/>
        </p:nvPicPr>
        <p:blipFill>
          <a:blip r:embed="rId4"/>
          <a:stretch>
            <a:fillRect/>
          </a:stretch>
        </p:blipFill>
        <p:spPr>
          <a:xfrm>
            <a:off x="164626" y="2689560"/>
            <a:ext cx="5324114" cy="2235445"/>
          </a:xfrm>
          <a:prstGeom prst="rect">
            <a:avLst/>
          </a:prstGeom>
          <a:ln w="19050">
            <a:solidFill>
              <a:srgbClr val="FF0000"/>
            </a:solidFill>
          </a:ln>
        </p:spPr>
      </p:pic>
      <p:cxnSp>
        <p:nvCxnSpPr>
          <p:cNvPr id="9" name="Connettore 2 8"/>
          <p:cNvCxnSpPr/>
          <p:nvPr/>
        </p:nvCxnSpPr>
        <p:spPr>
          <a:xfrm>
            <a:off x="975987" y="4185937"/>
            <a:ext cx="4663145" cy="1588"/>
          </a:xfrm>
          <a:prstGeom prst="straightConnector1">
            <a:avLst/>
          </a:prstGeom>
          <a:ln w="31750">
            <a:solidFill>
              <a:srgbClr val="66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240276" y="762718"/>
            <a:ext cx="858924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517391" y="1269891"/>
            <a:ext cx="4724220" cy="461665"/>
          </a:xfrm>
          <a:prstGeom prst="rect">
            <a:avLst/>
          </a:prstGeom>
          <a:noFill/>
        </p:spPr>
        <p:txBody>
          <a:bodyPr wrap="none" rtlCol="0">
            <a:spAutoFit/>
          </a:bodyPr>
          <a:lstStyle/>
          <a:p>
            <a:r>
              <a:rPr lang="it-IT" sz="2400" dirty="0" smtClean="0">
                <a:solidFill>
                  <a:srgbClr val="FFFF00"/>
                </a:solidFill>
                <a:latin typeface="Times New Roman"/>
                <a:cs typeface="Times New Roman"/>
              </a:rPr>
              <a:t>EVIDENCE-BASED STRATEGIES</a:t>
            </a:r>
            <a:endParaRPr lang="it-IT" sz="2400" dirty="0">
              <a:solidFill>
                <a:srgbClr val="FFFF00"/>
              </a:solidFill>
              <a:latin typeface="Times New Roman"/>
              <a:cs typeface="Times New Roman"/>
            </a:endParaRPr>
          </a:p>
        </p:txBody>
      </p:sp>
      <p:sp>
        <p:nvSpPr>
          <p:cNvPr id="13" name="CasellaDiTesto 12"/>
          <p:cNvSpPr txBox="1"/>
          <p:nvPr/>
        </p:nvSpPr>
        <p:spPr>
          <a:xfrm>
            <a:off x="2072516" y="6520630"/>
            <a:ext cx="7039160" cy="276999"/>
          </a:xfrm>
          <a:prstGeom prst="rect">
            <a:avLst/>
          </a:prstGeom>
          <a:noFill/>
        </p:spPr>
        <p:txBody>
          <a:bodyPr wrap="square" rtlCol="0">
            <a:spAutoFit/>
          </a:bodyPr>
          <a:lstStyle/>
          <a:p>
            <a:pPr algn="r"/>
            <a:r>
              <a:rPr lang="it-IT" sz="1200" dirty="0" err="1" smtClean="0">
                <a:solidFill>
                  <a:schemeClr val="bg1"/>
                </a:solidFill>
                <a:latin typeface="Times New Roman"/>
                <a:cs typeface="Times New Roman"/>
              </a:rPr>
              <a:t>Haddad</a:t>
            </a:r>
            <a:r>
              <a:rPr lang="it-IT" sz="1200" dirty="0" smtClean="0">
                <a:solidFill>
                  <a:schemeClr val="bg1"/>
                </a:solidFill>
                <a:latin typeface="Times New Roman"/>
                <a:cs typeface="Times New Roman"/>
              </a:rPr>
              <a:t> and Arabi. </a:t>
            </a:r>
            <a:r>
              <a:rPr lang="it-IT" sz="1200" dirty="0" err="1" smtClean="0">
                <a:solidFill>
                  <a:schemeClr val="bg1"/>
                </a:solidFill>
                <a:latin typeface="Times New Roman"/>
                <a:cs typeface="Times New Roman"/>
              </a:rPr>
              <a:t>Scandinavian</a:t>
            </a:r>
            <a:r>
              <a:rPr lang="it-IT" sz="1200" dirty="0" smtClean="0">
                <a:solidFill>
                  <a:schemeClr val="bg1"/>
                </a:solidFill>
                <a:latin typeface="Times New Roman"/>
                <a:cs typeface="Times New Roman"/>
              </a:rPr>
              <a:t> Journal </a:t>
            </a:r>
            <a:r>
              <a:rPr lang="it-IT" sz="1200" dirty="0" err="1" smtClean="0">
                <a:solidFill>
                  <a:schemeClr val="bg1"/>
                </a:solidFill>
                <a:latin typeface="Times New Roman"/>
                <a:cs typeface="Times New Roman"/>
              </a:rPr>
              <a:t>of</a:t>
            </a:r>
            <a:r>
              <a:rPr lang="it-IT" sz="1200" dirty="0" smtClean="0">
                <a:solidFill>
                  <a:schemeClr val="bg1"/>
                </a:solidFill>
                <a:latin typeface="Times New Roman"/>
                <a:cs typeface="Times New Roman"/>
              </a:rPr>
              <a:t> Trauma, </a:t>
            </a:r>
            <a:r>
              <a:rPr lang="it-IT" sz="1200" dirty="0" err="1" smtClean="0">
                <a:solidFill>
                  <a:schemeClr val="bg1"/>
                </a:solidFill>
                <a:latin typeface="Times New Roman"/>
                <a:cs typeface="Times New Roman"/>
              </a:rPr>
              <a:t>Resuscitation</a:t>
            </a:r>
            <a:r>
              <a:rPr lang="it-IT" sz="1200" dirty="0" smtClean="0">
                <a:solidFill>
                  <a:schemeClr val="bg1"/>
                </a:solidFill>
                <a:latin typeface="Times New Roman"/>
                <a:cs typeface="Times New Roman"/>
              </a:rPr>
              <a:t> and </a:t>
            </a:r>
            <a:r>
              <a:rPr lang="it-IT" sz="1200" dirty="0" err="1" smtClean="0">
                <a:solidFill>
                  <a:schemeClr val="bg1"/>
                </a:solidFill>
                <a:latin typeface="Times New Roman"/>
                <a:cs typeface="Times New Roman"/>
              </a:rPr>
              <a:t>Emergency</a:t>
            </a:r>
            <a:r>
              <a:rPr lang="it-IT" sz="1200" dirty="0" smtClean="0">
                <a:solidFill>
                  <a:schemeClr val="bg1"/>
                </a:solidFill>
                <a:latin typeface="Times New Roman"/>
                <a:cs typeface="Times New Roman"/>
              </a:rPr>
              <a:t> Medicine, 2012</a:t>
            </a:r>
            <a:endParaRPr lang="it-IT" sz="1200" dirty="0">
              <a:solidFill>
                <a:schemeClr val="bg1"/>
              </a:solidFill>
              <a:latin typeface="Times New Roman"/>
              <a:cs typeface="Times New Roman"/>
            </a:endParaRPr>
          </a:p>
        </p:txBody>
      </p:sp>
      <p:sp>
        <p:nvSpPr>
          <p:cNvPr id="10" name="CasellaDiTesto 9"/>
          <p:cNvSpPr txBox="1"/>
          <p:nvPr/>
        </p:nvSpPr>
        <p:spPr>
          <a:xfrm>
            <a:off x="5845632" y="1916222"/>
            <a:ext cx="2354806" cy="369332"/>
          </a:xfrm>
          <a:prstGeom prst="rect">
            <a:avLst/>
          </a:prstGeom>
          <a:noFill/>
        </p:spPr>
        <p:txBody>
          <a:bodyPr wrap="none" rtlCol="0">
            <a:spAutoFit/>
          </a:bodyPr>
          <a:lstStyle/>
          <a:p>
            <a:r>
              <a:rPr lang="it-IT" dirty="0" err="1" smtClean="0">
                <a:solidFill>
                  <a:srgbClr val="66FF00"/>
                </a:solidFill>
                <a:latin typeface="Times New Roman"/>
                <a:cs typeface="Times New Roman"/>
              </a:rPr>
              <a:t>Secondary</a:t>
            </a:r>
            <a:r>
              <a:rPr lang="it-IT" dirty="0" smtClean="0">
                <a:solidFill>
                  <a:srgbClr val="66FF00"/>
                </a:solidFill>
                <a:latin typeface="Times New Roman"/>
                <a:cs typeface="Times New Roman"/>
              </a:rPr>
              <a:t> </a:t>
            </a:r>
            <a:r>
              <a:rPr lang="it-IT" dirty="0" err="1" smtClean="0">
                <a:solidFill>
                  <a:srgbClr val="66FF00"/>
                </a:solidFill>
                <a:latin typeface="Times New Roman"/>
                <a:cs typeface="Times New Roman"/>
              </a:rPr>
              <a:t>brain</a:t>
            </a:r>
            <a:r>
              <a:rPr lang="it-IT" dirty="0" smtClean="0">
                <a:solidFill>
                  <a:srgbClr val="66FF00"/>
                </a:solidFill>
                <a:latin typeface="Times New Roman"/>
                <a:cs typeface="Times New Roman"/>
              </a:rPr>
              <a:t> </a:t>
            </a:r>
            <a:r>
              <a:rPr lang="it-IT" dirty="0" err="1" smtClean="0">
                <a:solidFill>
                  <a:srgbClr val="66FF00"/>
                </a:solidFill>
                <a:latin typeface="Times New Roman"/>
                <a:cs typeface="Times New Roman"/>
              </a:rPr>
              <a:t>insults</a:t>
            </a:r>
            <a:endParaRPr lang="it-IT" dirty="0">
              <a:solidFill>
                <a:srgbClr val="66FF00"/>
              </a:solidFill>
              <a:latin typeface="Times New Roman"/>
              <a:cs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457200" y="174625"/>
            <a:ext cx="8229600" cy="1016000"/>
          </a:xfrm>
        </p:spPr>
        <p:txBody>
          <a:bodyPr/>
          <a:lstStyle/>
          <a:p>
            <a:r>
              <a:rPr lang="it-IT" sz="4400" dirty="0" smtClean="0"/>
              <a:t>Fasi del trattamento dello shock </a:t>
            </a:r>
            <a:endParaRPr lang="it-IT" sz="4400" dirty="0"/>
          </a:p>
        </p:txBody>
      </p:sp>
      <p:pic>
        <p:nvPicPr>
          <p:cNvPr id="5" name="Immagine 4"/>
          <p:cNvPicPr>
            <a:picLocks noChangeAspect="1"/>
          </p:cNvPicPr>
          <p:nvPr/>
        </p:nvPicPr>
        <p:blipFill rotWithShape="1">
          <a:blip r:embed="rId2" cstate="print">
            <a:extLst>
              <a:ext uri="{28A0092B-C50C-407E-A947-70E740481C1C}">
                <a14:useLocalDpi xmlns="" xmlns:a14="http://schemas.microsoft.com/office/drawing/2010/main"/>
              </a:ext>
            </a:extLst>
          </a:blip>
          <a:srcRect r="-421"/>
          <a:stretch/>
        </p:blipFill>
        <p:spPr>
          <a:xfrm>
            <a:off x="124833" y="2157535"/>
            <a:ext cx="8809184" cy="3637979"/>
          </a:xfrm>
          <a:prstGeom prst="rect">
            <a:avLst/>
          </a:prstGeom>
          <a:ln>
            <a:noFill/>
          </a:ln>
          <a:effectLst>
            <a:outerShdw blurRad="292100" dist="139700" dir="2700000" algn="tl" rotWithShape="0">
              <a:srgbClr val="333333">
                <a:alpha val="65000"/>
              </a:srgbClr>
            </a:outerShdw>
          </a:effectLst>
        </p:spPr>
      </p:pic>
      <p:pic>
        <p:nvPicPr>
          <p:cNvPr id="12" name="Immagine 11"/>
          <p:cNvPicPr>
            <a:picLocks noChangeAspect="1"/>
          </p:cNvPicPr>
          <p:nvPr/>
        </p:nvPicPr>
        <p:blipFill>
          <a:blip r:embed="rId3"/>
          <a:stretch>
            <a:fillRect/>
          </a:stretch>
        </p:blipFill>
        <p:spPr>
          <a:xfrm>
            <a:off x="4529425" y="6377975"/>
            <a:ext cx="4559300" cy="431800"/>
          </a:xfrm>
          <a:prstGeom prst="rect">
            <a:avLst/>
          </a:prstGeom>
        </p:spPr>
      </p:pic>
      <p:sp>
        <p:nvSpPr>
          <p:cNvPr id="2" name="CasellaDiTesto 1"/>
          <p:cNvSpPr txBox="1"/>
          <p:nvPr/>
        </p:nvSpPr>
        <p:spPr>
          <a:xfrm>
            <a:off x="1144952" y="1631922"/>
            <a:ext cx="310177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2400" b="1" dirty="0" err="1" smtClean="0"/>
              <a:t>Early</a:t>
            </a:r>
            <a:r>
              <a:rPr lang="it-IT" sz="2400" b="1" dirty="0" smtClean="0"/>
              <a:t> Care </a:t>
            </a:r>
            <a:endParaRPr lang="it-IT" sz="2400" b="1" dirty="0"/>
          </a:p>
        </p:txBody>
      </p:sp>
      <p:sp>
        <p:nvSpPr>
          <p:cNvPr id="7" name="CasellaDiTesto 6"/>
          <p:cNvSpPr txBox="1"/>
          <p:nvPr/>
        </p:nvSpPr>
        <p:spPr>
          <a:xfrm>
            <a:off x="5127736" y="1646438"/>
            <a:ext cx="310177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2400" b="1" dirty="0" smtClean="0"/>
              <a:t>Late /Definitive </a:t>
            </a:r>
            <a:endParaRPr lang="it-IT" sz="2400" b="1" dirty="0"/>
          </a:p>
        </p:txBody>
      </p:sp>
    </p:spTree>
    <p:extLst>
      <p:ext uri="{BB962C8B-B14F-4D97-AF65-F5344CB8AC3E}">
        <p14:creationId xmlns="" xmlns:p14="http://schemas.microsoft.com/office/powerpoint/2010/main" val="2343159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t>Fase </a:t>
            </a:r>
            <a:r>
              <a:rPr lang="it-IT" dirty="0" smtClean="0"/>
              <a:t>2: Ottimizzazione</a:t>
            </a:r>
            <a:endParaRPr lang="it-IT" dirty="0"/>
          </a:p>
        </p:txBody>
      </p:sp>
      <p:graphicFrame>
        <p:nvGraphicFramePr>
          <p:cNvPr id="9" name="Segnaposto contenuto 8"/>
          <p:cNvGraphicFramePr>
            <a:graphicFrameLocks noGrp="1"/>
          </p:cNvGraphicFramePr>
          <p:nvPr>
            <p:ph idx="1"/>
            <p:extLst>
              <p:ext uri="{D42A27DB-BD31-4B8C-83A1-F6EECF244321}">
                <p14:modId xmlns="" xmlns:p14="http://schemas.microsoft.com/office/powerpoint/2010/main" val="3472924328"/>
              </p:ext>
            </p:extLst>
          </p:nvPr>
        </p:nvGraphicFramePr>
        <p:xfrm>
          <a:off x="549275" y="1600200"/>
          <a:ext cx="8042274" cy="3742766"/>
        </p:xfrm>
        <a:graphic>
          <a:graphicData uri="http://schemas.openxmlformats.org/drawingml/2006/table">
            <a:tbl>
              <a:tblPr firstRow="1" bandRow="1">
                <a:tableStyleId>{21E4AEA4-8DFA-4A89-87EB-49C32662AFE0}</a:tableStyleId>
              </a:tblPr>
              <a:tblGrid>
                <a:gridCol w="2490051"/>
                <a:gridCol w="2518894"/>
                <a:gridCol w="3033329"/>
              </a:tblGrid>
              <a:tr h="1212926">
                <a:tc>
                  <a:txBody>
                    <a:bodyPr/>
                    <a:lstStyle/>
                    <a:p>
                      <a:r>
                        <a:rPr lang="it-IT" sz="3200" dirty="0" smtClean="0"/>
                        <a:t>Goal</a:t>
                      </a:r>
                      <a:endParaRPr lang="it-IT" sz="3200" dirty="0"/>
                    </a:p>
                  </a:txBody>
                  <a:tcPr marL="89359" marR="89359"/>
                </a:tc>
                <a:tc>
                  <a:txBody>
                    <a:bodyPr/>
                    <a:lstStyle/>
                    <a:p>
                      <a:r>
                        <a:rPr lang="it-IT" sz="3200" dirty="0" smtClean="0"/>
                        <a:t>Azioni</a:t>
                      </a:r>
                      <a:endParaRPr lang="it-IT" sz="3200" dirty="0"/>
                    </a:p>
                  </a:txBody>
                  <a:tcPr marL="89359" marR="89359"/>
                </a:tc>
                <a:tc>
                  <a:txBody>
                    <a:bodyPr/>
                    <a:lstStyle/>
                    <a:p>
                      <a:r>
                        <a:rPr lang="it-IT" sz="3200" dirty="0" smtClean="0"/>
                        <a:t>Monitoraggio</a:t>
                      </a:r>
                      <a:endParaRPr lang="it-IT" sz="3200" dirty="0"/>
                    </a:p>
                  </a:txBody>
                  <a:tcPr marL="89359" marR="89359"/>
                </a:tc>
              </a:tr>
              <a:tr h="2149664">
                <a:tc>
                  <a:txBody>
                    <a:bodyPr/>
                    <a:lstStyle/>
                    <a:p>
                      <a:pPr marL="342900" indent="-342900">
                        <a:buFont typeface="Arial"/>
                        <a:buChar char="•"/>
                      </a:pPr>
                      <a:r>
                        <a:rPr lang="it-IT" sz="2000" dirty="0" smtClean="0"/>
                        <a:t>Incrementare DO2</a:t>
                      </a:r>
                    </a:p>
                    <a:p>
                      <a:pPr marL="342900" indent="-342900">
                        <a:buFont typeface="Arial"/>
                        <a:buChar char="•"/>
                      </a:pPr>
                      <a:r>
                        <a:rPr lang="it-IT" sz="2000" dirty="0" smtClean="0"/>
                        <a:t>Full </a:t>
                      </a:r>
                      <a:r>
                        <a:rPr lang="it-IT" sz="2000" dirty="0" err="1" smtClean="0"/>
                        <a:t>Resuscitation</a:t>
                      </a:r>
                      <a:endParaRPr lang="it-IT" sz="2000" dirty="0"/>
                    </a:p>
                  </a:txBody>
                  <a:tcPr marL="89359" marR="89359"/>
                </a:tc>
                <a:tc>
                  <a:txBody>
                    <a:bodyPr/>
                    <a:lstStyle/>
                    <a:p>
                      <a:pPr marL="342900" indent="-342900">
                        <a:buFont typeface="Arial"/>
                        <a:buChar char="•"/>
                      </a:pPr>
                      <a:r>
                        <a:rPr lang="it-IT" sz="2000" dirty="0" smtClean="0"/>
                        <a:t>Ottimizzazione emodinamica</a:t>
                      </a:r>
                    </a:p>
                    <a:p>
                      <a:pPr marL="342900" indent="-342900">
                        <a:buFont typeface="Arial"/>
                        <a:buChar char="•"/>
                      </a:pPr>
                      <a:r>
                        <a:rPr lang="it-IT" sz="2000" dirty="0" smtClean="0"/>
                        <a:t>Controllo </a:t>
                      </a:r>
                      <a:r>
                        <a:rPr lang="it-IT" sz="2000" dirty="0" err="1" smtClean="0"/>
                        <a:t>coagulopatia</a:t>
                      </a:r>
                      <a:r>
                        <a:rPr lang="it-IT" sz="2000" dirty="0" smtClean="0"/>
                        <a:t> </a:t>
                      </a:r>
                      <a:endParaRPr lang="it-IT" sz="2000" dirty="0"/>
                    </a:p>
                  </a:txBody>
                  <a:tcPr marL="89359" marR="89359"/>
                </a:tc>
                <a:tc>
                  <a:txBody>
                    <a:bodyPr/>
                    <a:lstStyle/>
                    <a:p>
                      <a:pPr marL="342900" indent="-342900">
                        <a:buFont typeface="Arial"/>
                        <a:buChar char="•"/>
                      </a:pPr>
                      <a:r>
                        <a:rPr lang="it-IT" sz="2000" dirty="0" smtClean="0"/>
                        <a:t>Microcircolazione (SvcO2,</a:t>
                      </a:r>
                      <a:r>
                        <a:rPr lang="it-IT" sz="2000" baseline="0" dirty="0" smtClean="0"/>
                        <a:t> lattati, BE, </a:t>
                      </a:r>
                      <a:r>
                        <a:rPr lang="it-IT" sz="2000" baseline="0" dirty="0" err="1" smtClean="0"/>
                        <a:t>P</a:t>
                      </a:r>
                      <a:r>
                        <a:rPr lang="it-IT" sz="2000" baseline="0" dirty="0" smtClean="0"/>
                        <a:t>(v-a)CO2  </a:t>
                      </a:r>
                      <a:endParaRPr lang="it-IT" sz="2000" dirty="0" smtClean="0"/>
                    </a:p>
                    <a:p>
                      <a:pPr marL="342900" indent="-342900">
                        <a:buFont typeface="Arial"/>
                        <a:buChar char="•"/>
                      </a:pPr>
                      <a:r>
                        <a:rPr lang="it-IT" sz="2000" dirty="0" err="1" smtClean="0"/>
                        <a:t>Macrocircolazione</a:t>
                      </a:r>
                      <a:r>
                        <a:rPr lang="it-IT" sz="2000" dirty="0" smtClean="0"/>
                        <a:t> (CO, SVR, SSV, PPV)</a:t>
                      </a:r>
                    </a:p>
                    <a:p>
                      <a:pPr marL="342900" indent="-342900">
                        <a:buFont typeface="Arial"/>
                        <a:buChar char="•"/>
                      </a:pPr>
                      <a:r>
                        <a:rPr lang="it-IT" sz="2000" dirty="0" err="1" smtClean="0"/>
                        <a:t>Ecodinamico</a:t>
                      </a:r>
                      <a:endParaRPr lang="it-IT" sz="2000" dirty="0" smtClean="0"/>
                    </a:p>
                    <a:p>
                      <a:pPr marL="342900" indent="-342900">
                        <a:buFont typeface="Arial"/>
                        <a:buChar char="•"/>
                      </a:pPr>
                      <a:r>
                        <a:rPr lang="it-IT" sz="2000" dirty="0" smtClean="0"/>
                        <a:t>Coagulazione metodi viscoelastici</a:t>
                      </a:r>
                    </a:p>
                  </a:txBody>
                  <a:tcPr marL="89359" marR="89359"/>
                </a:tc>
              </a:tr>
            </a:tbl>
          </a:graphicData>
        </a:graphic>
      </p:graphicFrame>
    </p:spTree>
    <p:extLst>
      <p:ext uri="{BB962C8B-B14F-4D97-AF65-F5344CB8AC3E}">
        <p14:creationId xmlns="" xmlns:p14="http://schemas.microsoft.com/office/powerpoint/2010/main" val="12571881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2"/>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323850" y="936871"/>
            <a:ext cx="8509000" cy="558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ttangolo 4"/>
          <p:cNvSpPr/>
          <p:nvPr/>
        </p:nvSpPr>
        <p:spPr>
          <a:xfrm>
            <a:off x="-5715" y="6370788"/>
            <a:ext cx="5953125" cy="461963"/>
          </a:xfrm>
          <a:prstGeom prst="rect">
            <a:avLst/>
          </a:prstGeom>
        </p:spPr>
        <p:txBody>
          <a:bodyPr>
            <a:spAutoFit/>
          </a:bodyPr>
          <a:lstStyle/>
          <a:p>
            <a:pPr>
              <a:defRPr/>
            </a:pPr>
            <a:r>
              <a:rPr lang="en-US" sz="1200" dirty="0" err="1">
                <a:solidFill>
                  <a:schemeClr val="tx2">
                    <a:lumMod val="50000"/>
                  </a:schemeClr>
                </a:solidFill>
                <a:latin typeface="Comic Sans MS" panose="030F0702030302020204" pitchFamily="66" charset="0"/>
                <a:ea typeface="+mn-ea"/>
              </a:rPr>
              <a:t>Shere</a:t>
            </a:r>
            <a:r>
              <a:rPr lang="en-US" sz="1200" dirty="0">
                <a:solidFill>
                  <a:schemeClr val="tx2">
                    <a:lumMod val="50000"/>
                  </a:schemeClr>
                </a:solidFill>
                <a:latin typeface="Comic Sans MS" panose="030F0702030302020204" pitchFamily="66" charset="0"/>
                <a:ea typeface="+mn-ea"/>
              </a:rPr>
              <a:t>-Wolfe et al. Scandinavian Journal of Trauma, Resuscitation</a:t>
            </a:r>
          </a:p>
          <a:p>
            <a:pPr>
              <a:defRPr/>
            </a:pPr>
            <a:r>
              <a:rPr lang="en-US" sz="1200" dirty="0">
                <a:solidFill>
                  <a:schemeClr val="tx2">
                    <a:lumMod val="50000"/>
                  </a:schemeClr>
                </a:solidFill>
                <a:latin typeface="Comic Sans MS" panose="030F0702030302020204" pitchFamily="66" charset="0"/>
                <a:ea typeface="+mn-ea"/>
              </a:rPr>
              <a:t>and Emergency Medicine 2012, 20:68</a:t>
            </a:r>
            <a:endParaRPr lang="it-IT" sz="1200" dirty="0">
              <a:solidFill>
                <a:schemeClr val="tx2">
                  <a:lumMod val="50000"/>
                </a:schemeClr>
              </a:solidFill>
              <a:latin typeface="Comic Sans MS" panose="030F0702030302020204" pitchFamily="66" charset="0"/>
              <a:ea typeface="+mn-ea"/>
            </a:endParaRPr>
          </a:p>
        </p:txBody>
      </p:sp>
      <p:sp>
        <p:nvSpPr>
          <p:cNvPr id="3" name="Smile 2"/>
          <p:cNvSpPr/>
          <p:nvPr/>
        </p:nvSpPr>
        <p:spPr>
          <a:xfrm>
            <a:off x="4989286" y="1433284"/>
            <a:ext cx="653143" cy="471713"/>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7" name="Smile 6"/>
          <p:cNvSpPr/>
          <p:nvPr/>
        </p:nvSpPr>
        <p:spPr>
          <a:xfrm>
            <a:off x="7890135" y="5395684"/>
            <a:ext cx="653143" cy="471713"/>
          </a:xfrm>
          <a:prstGeom prst="smileyFace">
            <a:avLst>
              <a:gd name="adj" fmla="val -4653"/>
            </a:avLst>
          </a:prstGeom>
          <a:solidFill>
            <a:srgbClr val="000090"/>
          </a:solidFill>
          <a:ln>
            <a:solidFill>
              <a:srgbClr val="3366FF"/>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it-IT"/>
          </a:p>
        </p:txBody>
      </p:sp>
      <p:sp>
        <p:nvSpPr>
          <p:cNvPr id="8" name="Smile 7"/>
          <p:cNvSpPr/>
          <p:nvPr/>
        </p:nvSpPr>
        <p:spPr>
          <a:xfrm>
            <a:off x="8396514" y="3545110"/>
            <a:ext cx="653143" cy="471713"/>
          </a:xfrm>
          <a:prstGeom prst="smileyFace">
            <a:avLst>
              <a:gd name="adj" fmla="val -46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11" name="Titolo 1"/>
          <p:cNvSpPr>
            <a:spLocks noGrp="1"/>
          </p:cNvSpPr>
          <p:nvPr>
            <p:ph type="title"/>
          </p:nvPr>
        </p:nvSpPr>
        <p:spPr>
          <a:xfrm>
            <a:off x="0" y="-20816"/>
            <a:ext cx="9049657" cy="1007286"/>
          </a:xfrm>
        </p:spPr>
        <p:txBody>
          <a:bodyPr>
            <a:noAutofit/>
          </a:bodyPr>
          <a:lstStyle/>
          <a:p>
            <a:r>
              <a:rPr lang="it-IT" sz="3200" b="1" dirty="0" smtClean="0"/>
              <a:t>Tempo = fattore chiave nella </a:t>
            </a:r>
            <a:r>
              <a:rPr lang="it-IT" sz="3200" b="1" dirty="0" err="1" smtClean="0"/>
              <a:t>resuscitation</a:t>
            </a:r>
            <a:r>
              <a:rPr lang="it-IT" sz="3200" b="1" dirty="0" smtClean="0"/>
              <a:t>…</a:t>
            </a:r>
            <a:endParaRPr lang="it-IT" sz="3200" b="1" dirty="0"/>
          </a:p>
        </p:txBody>
      </p:sp>
    </p:spTree>
    <p:extLst>
      <p:ext uri="{BB962C8B-B14F-4D97-AF65-F5344CB8AC3E}">
        <p14:creationId xmlns="" xmlns:p14="http://schemas.microsoft.com/office/powerpoint/2010/main" val="20960407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892614"/>
            <a:ext cx="8229600" cy="1198004"/>
          </a:xfrm>
        </p:spPr>
        <p:txBody>
          <a:bodyPr/>
          <a:lstStyle/>
          <a:p>
            <a:r>
              <a:rPr lang="it-IT" sz="4400" dirty="0" err="1" smtClean="0"/>
              <a:t>Damage</a:t>
            </a:r>
            <a:r>
              <a:rPr lang="it-IT" sz="4400" dirty="0" smtClean="0"/>
              <a:t> Control </a:t>
            </a:r>
            <a:r>
              <a:rPr lang="it-IT" sz="4400" dirty="0" err="1" smtClean="0"/>
              <a:t>Resuscitation</a:t>
            </a:r>
            <a:r>
              <a:rPr lang="it-IT" sz="4400" dirty="0" smtClean="0"/>
              <a:t>: 2. </a:t>
            </a:r>
            <a:r>
              <a:rPr lang="it-IT" sz="4400" dirty="0" err="1" smtClean="0"/>
              <a:t>Haemostatic</a:t>
            </a:r>
            <a:r>
              <a:rPr lang="it-IT" sz="4400" dirty="0" smtClean="0"/>
              <a:t> </a:t>
            </a:r>
            <a:endParaRPr lang="it-IT" sz="4400" dirty="0"/>
          </a:p>
        </p:txBody>
      </p:sp>
      <p:sp>
        <p:nvSpPr>
          <p:cNvPr id="6" name="CasellaDiTesto 5"/>
          <p:cNvSpPr txBox="1"/>
          <p:nvPr/>
        </p:nvSpPr>
        <p:spPr>
          <a:xfrm>
            <a:off x="257832" y="107576"/>
            <a:ext cx="428033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400" b="1" dirty="0" err="1" smtClean="0"/>
              <a:t>Early</a:t>
            </a:r>
            <a:r>
              <a:rPr lang="it-IT" sz="2400" b="1" dirty="0" smtClean="0"/>
              <a:t> Care : target 6</a:t>
            </a:r>
            <a:endParaRPr lang="it-IT" sz="2400" b="1" dirty="0"/>
          </a:p>
        </p:txBody>
      </p:sp>
      <p:sp>
        <p:nvSpPr>
          <p:cNvPr id="7" name="Segnaposto testo 6"/>
          <p:cNvSpPr>
            <a:spLocks noGrp="1"/>
          </p:cNvSpPr>
          <p:nvPr>
            <p:ph type="body" sz="half" idx="1"/>
          </p:nvPr>
        </p:nvSpPr>
        <p:spPr>
          <a:xfrm>
            <a:off x="457200" y="2540192"/>
            <a:ext cx="4038600" cy="3327207"/>
          </a:xfrm>
        </p:spPr>
        <p:txBody>
          <a:bodyPr>
            <a:normAutofit fontScale="92500" lnSpcReduction="20000"/>
          </a:bodyPr>
          <a:lstStyle/>
          <a:p>
            <a:r>
              <a:rPr lang="it-IT" dirty="0" smtClean="0"/>
              <a:t>Attivazione precoce Protocollo Trasfusione massiva</a:t>
            </a:r>
          </a:p>
          <a:p>
            <a:r>
              <a:rPr lang="it-IT" dirty="0" err="1" smtClean="0"/>
              <a:t>Fixed</a:t>
            </a:r>
            <a:r>
              <a:rPr lang="it-IT" dirty="0" smtClean="0"/>
              <a:t> Ratio: Emazie – Plasma- piastrine</a:t>
            </a:r>
          </a:p>
          <a:p>
            <a:r>
              <a:rPr lang="it-IT" dirty="0" err="1" smtClean="0"/>
              <a:t>Ac</a:t>
            </a:r>
            <a:r>
              <a:rPr lang="it-IT" dirty="0" smtClean="0"/>
              <a:t>. </a:t>
            </a:r>
            <a:r>
              <a:rPr lang="it-IT" dirty="0" err="1" smtClean="0"/>
              <a:t>Tranexamico</a:t>
            </a:r>
            <a:endParaRPr lang="it-IT" dirty="0" smtClean="0"/>
          </a:p>
          <a:p>
            <a:r>
              <a:rPr lang="it-IT" dirty="0" smtClean="0"/>
              <a:t>Fibrinogeno</a:t>
            </a:r>
          </a:p>
          <a:p>
            <a:r>
              <a:rPr lang="it-IT" dirty="0" smtClean="0"/>
              <a:t>Terapia con emocomponenti POC guidata</a:t>
            </a:r>
            <a:endParaRPr lang="it-IT" dirty="0"/>
          </a:p>
        </p:txBody>
      </p:sp>
      <p:sp>
        <p:nvSpPr>
          <p:cNvPr id="9" name="Segnaposto testo 6"/>
          <p:cNvSpPr txBox="1">
            <a:spLocks/>
          </p:cNvSpPr>
          <p:nvPr/>
        </p:nvSpPr>
        <p:spPr>
          <a:xfrm>
            <a:off x="5787209" y="2699242"/>
            <a:ext cx="3066085" cy="332720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it-IT" dirty="0" smtClean="0">
                <a:solidFill>
                  <a:srgbClr val="000000"/>
                </a:solidFill>
              </a:rPr>
              <a:t>Trattare e prevenire al </a:t>
            </a:r>
            <a:r>
              <a:rPr lang="it-IT" dirty="0" err="1" smtClean="0">
                <a:solidFill>
                  <a:srgbClr val="000000"/>
                </a:solidFill>
              </a:rPr>
              <a:t>Coagulopatia</a:t>
            </a:r>
            <a:r>
              <a:rPr lang="it-IT" dirty="0" smtClean="0">
                <a:solidFill>
                  <a:srgbClr val="000000"/>
                </a:solidFill>
              </a:rPr>
              <a:t> indotta da Trauma (TIC)</a:t>
            </a:r>
          </a:p>
          <a:p>
            <a:endParaRPr lang="it-IT" dirty="0">
              <a:solidFill>
                <a:srgbClr val="000000"/>
              </a:solidFill>
            </a:endParaRPr>
          </a:p>
        </p:txBody>
      </p:sp>
      <p:sp>
        <p:nvSpPr>
          <p:cNvPr id="10" name="Freccia destra 9"/>
          <p:cNvSpPr/>
          <p:nvPr/>
        </p:nvSpPr>
        <p:spPr>
          <a:xfrm>
            <a:off x="5058604" y="3747825"/>
            <a:ext cx="499616" cy="11243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4006102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58547" y="440013"/>
            <a:ext cx="8026906" cy="5977974"/>
          </a:xfrm>
          <a:prstGeom prst="rect">
            <a:avLst/>
          </a:prstGeom>
          <a:ln w="25400">
            <a:solidFill>
              <a:srgbClr val="FF0000"/>
            </a:solidFill>
          </a:ln>
        </p:spPr>
      </p:pic>
      <p:sp>
        <p:nvSpPr>
          <p:cNvPr id="3" name="Rettangolo 2"/>
          <p:cNvSpPr/>
          <p:nvPr/>
        </p:nvSpPr>
        <p:spPr>
          <a:xfrm>
            <a:off x="7252856" y="6488668"/>
            <a:ext cx="1720393" cy="261610"/>
          </a:xfrm>
          <a:prstGeom prst="rect">
            <a:avLst/>
          </a:prstGeom>
        </p:spPr>
        <p:txBody>
          <a:bodyPr wrap="none">
            <a:spAutoFit/>
          </a:bodyPr>
          <a:lstStyle/>
          <a:p>
            <a:r>
              <a:rPr lang="it-IT" sz="1100" dirty="0" err="1">
                <a:solidFill>
                  <a:schemeClr val="bg1"/>
                </a:solidFill>
                <a:latin typeface="Times New Roman"/>
                <a:cs typeface="Times New Roman"/>
              </a:rPr>
              <a:t>Spahn</a:t>
            </a:r>
            <a:r>
              <a:rPr lang="it-IT" sz="1100" dirty="0">
                <a:solidFill>
                  <a:schemeClr val="bg1"/>
                </a:solidFill>
                <a:latin typeface="Times New Roman"/>
                <a:cs typeface="Times New Roman"/>
              </a:rPr>
              <a:t> </a:t>
            </a:r>
            <a:r>
              <a:rPr lang="it-IT" sz="1100" dirty="0" err="1">
                <a:solidFill>
                  <a:schemeClr val="bg1"/>
                </a:solidFill>
                <a:latin typeface="Times New Roman"/>
                <a:cs typeface="Times New Roman"/>
              </a:rPr>
              <a:t>et</a:t>
            </a:r>
            <a:r>
              <a:rPr lang="it-IT" sz="1100" dirty="0">
                <a:solidFill>
                  <a:schemeClr val="bg1"/>
                </a:solidFill>
                <a:latin typeface="Times New Roman"/>
                <a:cs typeface="Times New Roman"/>
              </a:rPr>
              <a:t> al. </a:t>
            </a:r>
            <a:r>
              <a:rPr lang="it-IT" sz="1100" dirty="0" err="1" smtClean="0">
                <a:solidFill>
                  <a:schemeClr val="bg1"/>
                </a:solidFill>
                <a:latin typeface="Times New Roman"/>
                <a:cs typeface="Times New Roman"/>
              </a:rPr>
              <a:t>Crit</a:t>
            </a:r>
            <a:r>
              <a:rPr lang="it-IT" sz="1100" dirty="0" smtClean="0">
                <a:solidFill>
                  <a:schemeClr val="bg1"/>
                </a:solidFill>
                <a:latin typeface="Times New Roman"/>
                <a:cs typeface="Times New Roman"/>
              </a:rPr>
              <a:t> </a:t>
            </a:r>
            <a:r>
              <a:rPr lang="it-IT" sz="1100" dirty="0">
                <a:solidFill>
                  <a:schemeClr val="bg1"/>
                </a:solidFill>
                <a:latin typeface="Times New Roman"/>
                <a:cs typeface="Times New Roman"/>
              </a:rPr>
              <a:t>Care 2013</a:t>
            </a:r>
          </a:p>
        </p:txBody>
      </p:sp>
      <p:sp>
        <p:nvSpPr>
          <p:cNvPr id="5" name="Ovale 4"/>
          <p:cNvSpPr/>
          <p:nvPr/>
        </p:nvSpPr>
        <p:spPr>
          <a:xfrm>
            <a:off x="5490279" y="712020"/>
            <a:ext cx="3482970" cy="750507"/>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061845" y="1979796"/>
            <a:ext cx="4469745" cy="3527474"/>
          </a:xfrm>
          <a:prstGeom prst="rect">
            <a:avLst/>
          </a:prstGeom>
        </p:spPr>
      </p:pic>
      <p:cxnSp>
        <p:nvCxnSpPr>
          <p:cNvPr id="4" name="Connettore 1 3"/>
          <p:cNvCxnSpPr/>
          <p:nvPr/>
        </p:nvCxnSpPr>
        <p:spPr>
          <a:xfrm>
            <a:off x="200276" y="600164"/>
            <a:ext cx="833131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94070" y="138499"/>
            <a:ext cx="8296412" cy="461665"/>
          </a:xfrm>
          <a:prstGeom prst="rect">
            <a:avLst/>
          </a:prstGeom>
          <a:noFill/>
        </p:spPr>
        <p:txBody>
          <a:bodyPr wrap="none" rtlCol="0">
            <a:spAutoFit/>
          </a:bodyPr>
          <a:lstStyle/>
          <a:p>
            <a:r>
              <a:rPr lang="it-IT" sz="2400" dirty="0" smtClean="0">
                <a:solidFill>
                  <a:srgbClr val="66FF00"/>
                </a:solidFill>
                <a:latin typeface="Times New Roman"/>
                <a:cs typeface="Times New Roman"/>
              </a:rPr>
              <a:t>SHOCK MANAGEMENT IN TRAUMA: A PARADIGM SHIFT</a:t>
            </a:r>
            <a:endParaRPr lang="it-IT" sz="2400" dirty="0">
              <a:solidFill>
                <a:srgbClr val="66FF00"/>
              </a:solidFill>
              <a:latin typeface="Times New Roman"/>
              <a:cs typeface="Times New Roman"/>
            </a:endParaRPr>
          </a:p>
        </p:txBody>
      </p:sp>
      <p:sp>
        <p:nvSpPr>
          <p:cNvPr id="6" name="CasellaDiTesto 5"/>
          <p:cNvSpPr txBox="1"/>
          <p:nvPr/>
        </p:nvSpPr>
        <p:spPr>
          <a:xfrm>
            <a:off x="423320" y="1089184"/>
            <a:ext cx="8671063" cy="461665"/>
          </a:xfrm>
          <a:prstGeom prst="rect">
            <a:avLst/>
          </a:prstGeom>
          <a:noFill/>
        </p:spPr>
        <p:txBody>
          <a:bodyPr wrap="none" rtlCol="0">
            <a:spAutoFit/>
          </a:bodyPr>
          <a:lstStyle/>
          <a:p>
            <a:r>
              <a:rPr lang="it-IT" sz="2400" dirty="0" err="1" smtClean="0">
                <a:solidFill>
                  <a:srgbClr val="FFFF00"/>
                </a:solidFill>
                <a:latin typeface="Times New Roman"/>
                <a:cs typeface="Times New Roman"/>
              </a:rPr>
              <a:t>Most</a:t>
            </a:r>
            <a:r>
              <a:rPr lang="it-IT" sz="2400" dirty="0" smtClean="0">
                <a:solidFill>
                  <a:srgbClr val="FFFF00"/>
                </a:solidFill>
                <a:latin typeface="Times New Roman"/>
                <a:cs typeface="Times New Roman"/>
              </a:rPr>
              <a:t> </a:t>
            </a:r>
            <a:r>
              <a:rPr lang="it-IT" sz="2400" dirty="0" err="1" smtClean="0">
                <a:solidFill>
                  <a:srgbClr val="FFFF00"/>
                </a:solidFill>
                <a:latin typeface="Times New Roman"/>
                <a:cs typeface="Times New Roman"/>
              </a:rPr>
              <a:t>preventable</a:t>
            </a:r>
            <a:r>
              <a:rPr lang="it-IT" sz="2400" dirty="0" smtClean="0">
                <a:solidFill>
                  <a:srgbClr val="FFFF00"/>
                </a:solidFill>
                <a:latin typeface="Times New Roman"/>
                <a:cs typeface="Times New Roman"/>
              </a:rPr>
              <a:t> trauma </a:t>
            </a:r>
            <a:r>
              <a:rPr lang="it-IT" sz="2400" dirty="0" err="1" smtClean="0">
                <a:solidFill>
                  <a:srgbClr val="FFFF00"/>
                </a:solidFill>
                <a:latin typeface="Times New Roman"/>
                <a:cs typeface="Times New Roman"/>
              </a:rPr>
              <a:t>deaths</a:t>
            </a:r>
            <a:r>
              <a:rPr lang="it-IT" sz="2400" dirty="0" smtClean="0">
                <a:solidFill>
                  <a:srgbClr val="FFFF00"/>
                </a:solidFill>
                <a:latin typeface="Times New Roman"/>
                <a:cs typeface="Times New Roman"/>
              </a:rPr>
              <a:t> are due </a:t>
            </a:r>
            <a:r>
              <a:rPr lang="it-IT" sz="2400" dirty="0" err="1" smtClean="0">
                <a:solidFill>
                  <a:srgbClr val="FFFF00"/>
                </a:solidFill>
                <a:latin typeface="Times New Roman"/>
                <a:cs typeface="Times New Roman"/>
              </a:rPr>
              <a:t>to</a:t>
            </a:r>
            <a:r>
              <a:rPr lang="it-IT" sz="2400" dirty="0" smtClean="0">
                <a:solidFill>
                  <a:srgbClr val="FFFF00"/>
                </a:solidFill>
                <a:latin typeface="Times New Roman"/>
                <a:cs typeface="Times New Roman"/>
              </a:rPr>
              <a:t> </a:t>
            </a:r>
            <a:r>
              <a:rPr lang="it-IT" sz="2400" dirty="0" err="1" smtClean="0">
                <a:solidFill>
                  <a:srgbClr val="FFFF00"/>
                </a:solidFill>
                <a:latin typeface="Times New Roman"/>
                <a:cs typeface="Times New Roman"/>
              </a:rPr>
              <a:t>uncontrolled</a:t>
            </a:r>
            <a:r>
              <a:rPr lang="it-IT" sz="2400" dirty="0" smtClean="0">
                <a:solidFill>
                  <a:srgbClr val="FFFF00"/>
                </a:solidFill>
                <a:latin typeface="Times New Roman"/>
                <a:cs typeface="Times New Roman"/>
              </a:rPr>
              <a:t> </a:t>
            </a:r>
            <a:r>
              <a:rPr lang="it-IT" sz="2400" dirty="0" err="1" smtClean="0">
                <a:solidFill>
                  <a:srgbClr val="FFFF00"/>
                </a:solidFill>
                <a:latin typeface="Times New Roman"/>
                <a:cs typeface="Times New Roman"/>
              </a:rPr>
              <a:t>hemorrhage</a:t>
            </a:r>
            <a:r>
              <a:rPr lang="it-IT" sz="2400" dirty="0" smtClean="0">
                <a:solidFill>
                  <a:srgbClr val="FFFF00"/>
                </a:solidFill>
                <a:latin typeface="Times New Roman"/>
                <a:cs typeface="Times New Roman"/>
              </a:rPr>
              <a:t>.</a:t>
            </a:r>
            <a:endParaRPr lang="it-IT" sz="2400" dirty="0">
              <a:solidFill>
                <a:srgbClr val="FFFF00"/>
              </a:solidFill>
              <a:latin typeface="Times New Roman"/>
              <a:cs typeface="Times New Roman"/>
            </a:endParaRPr>
          </a:p>
        </p:txBody>
      </p:sp>
      <p:sp>
        <p:nvSpPr>
          <p:cNvPr id="8" name="CasellaDiTesto 7"/>
          <p:cNvSpPr txBox="1"/>
          <p:nvPr/>
        </p:nvSpPr>
        <p:spPr>
          <a:xfrm>
            <a:off x="200276" y="2598574"/>
            <a:ext cx="3539048" cy="2308324"/>
          </a:xfrm>
          <a:prstGeom prst="rect">
            <a:avLst/>
          </a:prstGeom>
          <a:noFill/>
        </p:spPr>
        <p:txBody>
          <a:bodyPr wrap="square" rtlCol="0">
            <a:spAutoFit/>
          </a:bodyPr>
          <a:lstStyle/>
          <a:p>
            <a:pPr algn="just"/>
            <a:r>
              <a:rPr lang="it-IT" sz="2400" dirty="0" smtClean="0">
                <a:solidFill>
                  <a:srgbClr val="FFFFFF"/>
                </a:solidFill>
                <a:latin typeface="Times New Roman"/>
                <a:cs typeface="Times New Roman"/>
              </a:rPr>
              <a:t> The </a:t>
            </a:r>
            <a:r>
              <a:rPr lang="it-IT" sz="2400" dirty="0" err="1" smtClean="0">
                <a:solidFill>
                  <a:srgbClr val="FFFFFF"/>
                </a:solidFill>
                <a:latin typeface="Times New Roman"/>
                <a:cs typeface="Times New Roman"/>
              </a:rPr>
              <a:t>coagulopathy</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of</a:t>
            </a:r>
            <a:r>
              <a:rPr lang="it-IT" sz="2400" dirty="0" smtClean="0">
                <a:solidFill>
                  <a:srgbClr val="FFFFFF"/>
                </a:solidFill>
                <a:latin typeface="Times New Roman"/>
                <a:cs typeface="Times New Roman"/>
              </a:rPr>
              <a:t> trauma </a:t>
            </a:r>
            <a:r>
              <a:rPr lang="it-IT" sz="2400" dirty="0" err="1" smtClean="0">
                <a:solidFill>
                  <a:srgbClr val="FFFFFF"/>
                </a:solidFill>
                <a:latin typeface="Times New Roman"/>
                <a:cs typeface="Times New Roman"/>
              </a:rPr>
              <a:t>is</a:t>
            </a:r>
            <a:r>
              <a:rPr lang="it-IT" sz="2400" dirty="0" smtClean="0">
                <a:solidFill>
                  <a:srgbClr val="FFFFFF"/>
                </a:solidFill>
                <a:latin typeface="Times New Roman"/>
                <a:cs typeface="Times New Roman"/>
              </a:rPr>
              <a:t> a </a:t>
            </a:r>
            <a:r>
              <a:rPr lang="it-IT" sz="2400" dirty="0" err="1" smtClean="0">
                <a:solidFill>
                  <a:srgbClr val="FFFFFF"/>
                </a:solidFill>
                <a:latin typeface="Times New Roman"/>
                <a:cs typeface="Times New Roman"/>
              </a:rPr>
              <a:t>multifactorial</a:t>
            </a:r>
            <a:r>
              <a:rPr lang="it-IT" sz="2400" dirty="0" smtClean="0">
                <a:solidFill>
                  <a:srgbClr val="FFFFFF"/>
                </a:solidFill>
                <a:latin typeface="Times New Roman"/>
                <a:cs typeface="Times New Roman"/>
              </a:rPr>
              <a:t> and </a:t>
            </a:r>
            <a:r>
              <a:rPr lang="it-IT" sz="2400" dirty="0" err="1" smtClean="0">
                <a:solidFill>
                  <a:srgbClr val="FFFFFF"/>
                </a:solidFill>
                <a:latin typeface="Times New Roman"/>
                <a:cs typeface="Times New Roman"/>
              </a:rPr>
              <a:t>early</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phenomenon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often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present</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even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prior</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to</a:t>
            </a:r>
            <a:r>
              <a:rPr lang="it-IT" sz="2400" dirty="0" smtClean="0">
                <a:solidFill>
                  <a:srgbClr val="FFFFFF"/>
                </a:solidFill>
                <a:latin typeface="Times New Roman"/>
                <a:cs typeface="Times New Roman"/>
              </a:rPr>
              <a:t> the </a:t>
            </a:r>
            <a:r>
              <a:rPr lang="it-IT" sz="2400" dirty="0" err="1" smtClean="0">
                <a:solidFill>
                  <a:srgbClr val="FFFFFF"/>
                </a:solidFill>
                <a:latin typeface="Times New Roman"/>
                <a:cs typeface="Times New Roman"/>
              </a:rPr>
              <a:t>dilutional</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effects</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of</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resuscitation</a:t>
            </a:r>
            <a:r>
              <a:rPr lang="it-IT" sz="2400" dirty="0" smtClean="0">
                <a:solidFill>
                  <a:srgbClr val="FFFFFF"/>
                </a:solidFill>
                <a:latin typeface="Times New Roman"/>
                <a:cs typeface="Times New Roman"/>
              </a:rPr>
              <a:t>.</a:t>
            </a:r>
            <a:endParaRPr lang="it-IT" sz="2400" dirty="0">
              <a:solidFill>
                <a:srgbClr val="FFFFFF"/>
              </a:solidFill>
              <a:latin typeface="Times New Roman"/>
              <a:cs typeface="Times New Roman"/>
            </a:endParaRPr>
          </a:p>
        </p:txBody>
      </p:sp>
      <p:pic>
        <p:nvPicPr>
          <p:cNvPr id="9" name="Immagine 8"/>
          <p:cNvPicPr>
            <a:picLocks noChangeAspect="1"/>
          </p:cNvPicPr>
          <p:nvPr/>
        </p:nvPicPr>
        <p:blipFill>
          <a:blip r:embed="rId4"/>
          <a:stretch>
            <a:fillRect/>
          </a:stretch>
        </p:blipFill>
        <p:spPr>
          <a:xfrm>
            <a:off x="4061844" y="1979796"/>
            <a:ext cx="4661305" cy="3527474"/>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572000" y="1309176"/>
            <a:ext cx="3959590" cy="4599565"/>
          </a:xfrm>
          <a:prstGeom prst="rect">
            <a:avLst/>
          </a:prstGeom>
          <a:ln w="19050">
            <a:solidFill>
              <a:srgbClr val="FF0000"/>
            </a:solidFill>
          </a:ln>
        </p:spPr>
      </p:pic>
      <p:sp>
        <p:nvSpPr>
          <p:cNvPr id="5" name="Rettangolo 4"/>
          <p:cNvSpPr/>
          <p:nvPr/>
        </p:nvSpPr>
        <p:spPr>
          <a:xfrm>
            <a:off x="7442618" y="6622834"/>
            <a:ext cx="1720393" cy="261610"/>
          </a:xfrm>
          <a:prstGeom prst="rect">
            <a:avLst/>
          </a:prstGeom>
        </p:spPr>
        <p:txBody>
          <a:bodyPr wrap="none">
            <a:spAutoFit/>
          </a:bodyPr>
          <a:lstStyle/>
          <a:p>
            <a:r>
              <a:rPr lang="it-IT" sz="1100" dirty="0" err="1">
                <a:solidFill>
                  <a:srgbClr val="FFFFFF"/>
                </a:solidFill>
                <a:latin typeface="Times New Roman"/>
                <a:cs typeface="Times New Roman"/>
              </a:rPr>
              <a:t>Spahn</a:t>
            </a:r>
            <a:r>
              <a:rPr lang="it-IT" sz="1100" dirty="0">
                <a:solidFill>
                  <a:srgbClr val="FFFFFF"/>
                </a:solidFill>
                <a:latin typeface="Times New Roman"/>
                <a:cs typeface="Times New Roman"/>
              </a:rPr>
              <a:t> </a:t>
            </a:r>
            <a:r>
              <a:rPr lang="it-IT" sz="1100" dirty="0" err="1">
                <a:solidFill>
                  <a:srgbClr val="FFFFFF"/>
                </a:solidFill>
                <a:latin typeface="Times New Roman"/>
                <a:cs typeface="Times New Roman"/>
              </a:rPr>
              <a:t>et</a:t>
            </a:r>
            <a:r>
              <a:rPr lang="it-IT" sz="1100" dirty="0">
                <a:solidFill>
                  <a:srgbClr val="FFFFFF"/>
                </a:solidFill>
                <a:latin typeface="Times New Roman"/>
                <a:cs typeface="Times New Roman"/>
              </a:rPr>
              <a:t> al. </a:t>
            </a:r>
            <a:r>
              <a:rPr lang="it-IT" sz="1100" dirty="0" err="1" smtClean="0">
                <a:solidFill>
                  <a:srgbClr val="FFFFFF"/>
                </a:solidFill>
                <a:latin typeface="Times New Roman"/>
                <a:cs typeface="Times New Roman"/>
              </a:rPr>
              <a:t>Crit</a:t>
            </a:r>
            <a:r>
              <a:rPr lang="it-IT" sz="1100" dirty="0" smtClean="0">
                <a:solidFill>
                  <a:srgbClr val="FFFFFF"/>
                </a:solidFill>
                <a:latin typeface="Times New Roman"/>
                <a:cs typeface="Times New Roman"/>
              </a:rPr>
              <a:t> </a:t>
            </a:r>
            <a:r>
              <a:rPr lang="it-IT" sz="1100" dirty="0">
                <a:solidFill>
                  <a:srgbClr val="FFFFFF"/>
                </a:solidFill>
                <a:latin typeface="Times New Roman"/>
                <a:cs typeface="Times New Roman"/>
              </a:rPr>
              <a:t>Care 2013</a:t>
            </a:r>
          </a:p>
        </p:txBody>
      </p:sp>
      <p:cxnSp>
        <p:nvCxnSpPr>
          <p:cNvPr id="6" name="Connettore 1 5"/>
          <p:cNvCxnSpPr/>
          <p:nvPr/>
        </p:nvCxnSpPr>
        <p:spPr>
          <a:xfrm>
            <a:off x="200276" y="600164"/>
            <a:ext cx="833131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94070" y="138499"/>
            <a:ext cx="5634876" cy="461665"/>
          </a:xfrm>
          <a:prstGeom prst="rect">
            <a:avLst/>
          </a:prstGeom>
          <a:noFill/>
        </p:spPr>
        <p:txBody>
          <a:bodyPr wrap="none" rtlCol="0">
            <a:spAutoFit/>
          </a:bodyPr>
          <a:lstStyle/>
          <a:p>
            <a:r>
              <a:rPr lang="it-IT" sz="2400" dirty="0" smtClean="0">
                <a:solidFill>
                  <a:srgbClr val="66FF00"/>
                </a:solidFill>
                <a:latin typeface="Times New Roman"/>
                <a:cs typeface="Times New Roman"/>
              </a:rPr>
              <a:t>ACUTE TRAUMATIC COAGULOPATHY</a:t>
            </a:r>
            <a:endParaRPr lang="it-IT" sz="2400" dirty="0">
              <a:solidFill>
                <a:srgbClr val="66FF00"/>
              </a:solidFill>
              <a:latin typeface="Times New Roman"/>
              <a:cs typeface="Times New Roman"/>
            </a:endParaRPr>
          </a:p>
        </p:txBody>
      </p:sp>
      <p:sp>
        <p:nvSpPr>
          <p:cNvPr id="9" name="CasellaDiTesto 8"/>
          <p:cNvSpPr txBox="1"/>
          <p:nvPr/>
        </p:nvSpPr>
        <p:spPr>
          <a:xfrm>
            <a:off x="200276" y="787803"/>
            <a:ext cx="3689947" cy="5632312"/>
          </a:xfrm>
          <a:prstGeom prst="rect">
            <a:avLst/>
          </a:prstGeom>
          <a:noFill/>
        </p:spPr>
        <p:txBody>
          <a:bodyPr wrap="square" rtlCol="0">
            <a:spAutoFit/>
          </a:bodyPr>
          <a:lstStyle/>
          <a:p>
            <a:pPr algn="just"/>
            <a:r>
              <a:rPr lang="it-IT" dirty="0" err="1" smtClean="0">
                <a:solidFill>
                  <a:srgbClr val="FFFFFF"/>
                </a:solidFill>
                <a:latin typeface="Times New Roman"/>
                <a:cs typeface="Times New Roman"/>
              </a:rPr>
              <a:t>There</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is</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evidence</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to</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suggest</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that</a:t>
            </a:r>
            <a:r>
              <a:rPr lang="it-IT" dirty="0" smtClean="0">
                <a:solidFill>
                  <a:srgbClr val="FFFFFF"/>
                </a:solidFill>
                <a:latin typeface="Times New Roman"/>
                <a:cs typeface="Times New Roman"/>
              </a:rPr>
              <a:t> 25% </a:t>
            </a:r>
            <a:r>
              <a:rPr lang="it-IT" dirty="0" err="1" smtClean="0">
                <a:solidFill>
                  <a:srgbClr val="FFFFFF"/>
                </a:solidFill>
                <a:latin typeface="Times New Roman"/>
                <a:cs typeface="Times New Roman"/>
              </a:rPr>
              <a:t>of</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severely</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injured</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patients</a:t>
            </a:r>
            <a:r>
              <a:rPr lang="it-IT" dirty="0" smtClean="0">
                <a:solidFill>
                  <a:srgbClr val="FFFFFF"/>
                </a:solidFill>
                <a:latin typeface="Times New Roman"/>
                <a:cs typeface="Times New Roman"/>
              </a:rPr>
              <a:t> are </a:t>
            </a:r>
            <a:r>
              <a:rPr lang="it-IT" dirty="0" err="1" smtClean="0">
                <a:solidFill>
                  <a:srgbClr val="FFFFFF"/>
                </a:solidFill>
                <a:latin typeface="Times New Roman"/>
                <a:cs typeface="Times New Roman"/>
              </a:rPr>
              <a:t>coagulopathic</a:t>
            </a:r>
            <a:r>
              <a:rPr lang="it-IT" dirty="0" smtClean="0">
                <a:solidFill>
                  <a:srgbClr val="FFFFFF"/>
                </a:solidFill>
                <a:latin typeface="Times New Roman"/>
                <a:cs typeface="Times New Roman"/>
              </a:rPr>
              <a:t> at the </a:t>
            </a:r>
            <a:r>
              <a:rPr lang="it-IT" dirty="0" err="1" smtClean="0">
                <a:solidFill>
                  <a:srgbClr val="FFFFFF"/>
                </a:solidFill>
                <a:latin typeface="Times New Roman"/>
                <a:cs typeface="Times New Roman"/>
              </a:rPr>
              <a:t>time</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of</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admission</a:t>
            </a:r>
            <a:r>
              <a:rPr lang="it-IT" dirty="0" smtClean="0">
                <a:solidFill>
                  <a:srgbClr val="FFFFFF"/>
                </a:solidFill>
                <a:latin typeface="Times New Roman"/>
                <a:cs typeface="Times New Roman"/>
              </a:rPr>
              <a:t>, </a:t>
            </a:r>
            <a:r>
              <a:rPr lang="it-IT" dirty="0" err="1" smtClean="0">
                <a:solidFill>
                  <a:srgbClr val="FF0000"/>
                </a:solidFill>
                <a:effectLst>
                  <a:outerShdw blurRad="38100" dist="38100" dir="2700000" algn="tl">
                    <a:srgbClr val="000000">
                      <a:alpha val="43137"/>
                    </a:srgbClr>
                  </a:outerShdw>
                </a:effectLst>
                <a:latin typeface="Times New Roman"/>
                <a:cs typeface="Times New Roman"/>
              </a:rPr>
              <a:t>independent</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of</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haemodilution</a:t>
            </a:r>
            <a:r>
              <a:rPr lang="it-IT" dirty="0" smtClean="0">
                <a:solidFill>
                  <a:srgbClr val="FFFFFF"/>
                </a:solidFill>
                <a:latin typeface="Times New Roman"/>
                <a:cs typeface="Times New Roman"/>
              </a:rPr>
              <a:t> or </a:t>
            </a:r>
            <a:r>
              <a:rPr lang="it-IT" dirty="0" err="1" smtClean="0">
                <a:solidFill>
                  <a:srgbClr val="FFFFFF"/>
                </a:solidFill>
                <a:latin typeface="Times New Roman"/>
                <a:cs typeface="Times New Roman"/>
              </a:rPr>
              <a:t>factor</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depletion</a:t>
            </a:r>
            <a:r>
              <a:rPr lang="it-IT" dirty="0" smtClean="0">
                <a:solidFill>
                  <a:srgbClr val="FFFFFF"/>
                </a:solidFill>
                <a:latin typeface="Times New Roman"/>
                <a:cs typeface="Times New Roman"/>
              </a:rPr>
              <a:t>.  </a:t>
            </a:r>
          </a:p>
          <a:p>
            <a:pPr algn="just"/>
            <a:r>
              <a:rPr lang="it-IT" dirty="0" err="1" smtClean="0">
                <a:solidFill>
                  <a:srgbClr val="FFFFFF"/>
                </a:solidFill>
                <a:latin typeface="Times New Roman"/>
                <a:cs typeface="Times New Roman"/>
              </a:rPr>
              <a:t>This</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condition</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has</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been</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referred</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to</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as</a:t>
            </a:r>
            <a:r>
              <a:rPr lang="it-IT" dirty="0" smtClean="0">
                <a:solidFill>
                  <a:srgbClr val="FFFFFF"/>
                </a:solidFill>
                <a:latin typeface="Times New Roman"/>
                <a:cs typeface="Times New Roman"/>
              </a:rPr>
              <a:t> acute </a:t>
            </a:r>
            <a:r>
              <a:rPr lang="it-IT" dirty="0" err="1" smtClean="0">
                <a:solidFill>
                  <a:srgbClr val="FFFFFF"/>
                </a:solidFill>
                <a:latin typeface="Times New Roman"/>
                <a:cs typeface="Times New Roman"/>
              </a:rPr>
              <a:t>traumatic</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coagulopathy</a:t>
            </a:r>
            <a:r>
              <a:rPr lang="it-IT" dirty="0" smtClean="0">
                <a:solidFill>
                  <a:srgbClr val="FFFFFF"/>
                </a:solidFill>
                <a:latin typeface="Times New Roman"/>
                <a:cs typeface="Times New Roman"/>
              </a:rPr>
              <a:t> (ATC) and </a:t>
            </a:r>
            <a:r>
              <a:rPr lang="it-IT" dirty="0" err="1" smtClean="0">
                <a:solidFill>
                  <a:srgbClr val="FFFFFF"/>
                </a:solidFill>
                <a:latin typeface="Times New Roman"/>
                <a:cs typeface="Times New Roman"/>
              </a:rPr>
              <a:t>appears</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to</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be</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related</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to</a:t>
            </a:r>
            <a:r>
              <a:rPr lang="it-IT" dirty="0" smtClean="0">
                <a:solidFill>
                  <a:srgbClr val="FFFFFF"/>
                </a:solidFill>
                <a:latin typeface="Times New Roman"/>
                <a:cs typeface="Times New Roman"/>
              </a:rPr>
              <a:t> </a:t>
            </a:r>
            <a:r>
              <a:rPr lang="it-IT" u="sng" dirty="0" err="1" smtClean="0">
                <a:solidFill>
                  <a:srgbClr val="FFFFFF"/>
                </a:solidFill>
                <a:latin typeface="Times New Roman"/>
                <a:cs typeface="Times New Roman"/>
              </a:rPr>
              <a:t>direct</a:t>
            </a:r>
            <a:r>
              <a:rPr lang="it-IT" u="sng" dirty="0" smtClean="0">
                <a:solidFill>
                  <a:srgbClr val="FFFFFF"/>
                </a:solidFill>
                <a:latin typeface="Times New Roman"/>
                <a:cs typeface="Times New Roman"/>
              </a:rPr>
              <a:t> </a:t>
            </a:r>
            <a:r>
              <a:rPr lang="it-IT" u="sng" dirty="0" err="1" smtClean="0">
                <a:solidFill>
                  <a:srgbClr val="FFFFFF"/>
                </a:solidFill>
                <a:latin typeface="Times New Roman"/>
                <a:cs typeface="Times New Roman"/>
              </a:rPr>
              <a:t>tissue</a:t>
            </a:r>
            <a:r>
              <a:rPr lang="it-IT" u="sng" dirty="0" smtClean="0">
                <a:solidFill>
                  <a:srgbClr val="FFFFFF"/>
                </a:solidFill>
                <a:latin typeface="Times New Roman"/>
                <a:cs typeface="Times New Roman"/>
              </a:rPr>
              <a:t>  trauma, </a:t>
            </a:r>
            <a:r>
              <a:rPr lang="it-IT" u="sng" dirty="0" err="1" smtClean="0">
                <a:solidFill>
                  <a:srgbClr val="FFFFFF"/>
                </a:solidFill>
                <a:latin typeface="Times New Roman"/>
                <a:cs typeface="Times New Roman"/>
              </a:rPr>
              <a:t>hypoperfusion</a:t>
            </a:r>
            <a:r>
              <a:rPr lang="it-IT" u="sng" dirty="0" smtClean="0">
                <a:solidFill>
                  <a:srgbClr val="FFFFFF"/>
                </a:solidFill>
                <a:latin typeface="Times New Roman"/>
                <a:cs typeface="Times New Roman"/>
              </a:rPr>
              <a:t> and </a:t>
            </a:r>
            <a:r>
              <a:rPr lang="it-IT" u="sng" dirty="0" err="1" smtClean="0">
                <a:solidFill>
                  <a:srgbClr val="FFFFFF"/>
                </a:solidFill>
                <a:latin typeface="Times New Roman"/>
                <a:cs typeface="Times New Roman"/>
              </a:rPr>
              <a:t>inflammation</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resulting</a:t>
            </a:r>
            <a:r>
              <a:rPr lang="it-IT" dirty="0" smtClean="0">
                <a:solidFill>
                  <a:srgbClr val="FFFFFF"/>
                </a:solidFill>
                <a:latin typeface="Times New Roman"/>
                <a:cs typeface="Times New Roman"/>
              </a:rPr>
              <a:t> in </a:t>
            </a:r>
            <a:r>
              <a:rPr lang="it-IT" u="sng" dirty="0" err="1" smtClean="0">
                <a:solidFill>
                  <a:srgbClr val="FFFFFF"/>
                </a:solidFill>
                <a:latin typeface="Times New Roman"/>
                <a:cs typeface="Times New Roman"/>
              </a:rPr>
              <a:t>hyperfibrinolysis</a:t>
            </a:r>
            <a:r>
              <a:rPr lang="it-IT" u="sng" dirty="0" smtClean="0">
                <a:solidFill>
                  <a:srgbClr val="FFFFFF"/>
                </a:solidFill>
                <a:latin typeface="Times New Roman"/>
                <a:cs typeface="Times New Roman"/>
              </a:rPr>
              <a:t> and </a:t>
            </a:r>
            <a:r>
              <a:rPr lang="it-IT" u="sng" dirty="0" err="1" smtClean="0">
                <a:solidFill>
                  <a:srgbClr val="FFFFFF"/>
                </a:solidFill>
                <a:latin typeface="Times New Roman"/>
                <a:cs typeface="Times New Roman"/>
              </a:rPr>
              <a:t>endothelial</a:t>
            </a:r>
            <a:r>
              <a:rPr lang="it-IT" u="sng" dirty="0" smtClean="0">
                <a:solidFill>
                  <a:srgbClr val="FFFFFF"/>
                </a:solidFill>
                <a:latin typeface="Times New Roman"/>
                <a:cs typeface="Times New Roman"/>
              </a:rPr>
              <a:t> </a:t>
            </a:r>
            <a:r>
              <a:rPr lang="it-IT" u="sng" dirty="0" err="1" smtClean="0">
                <a:solidFill>
                  <a:srgbClr val="FFFFFF"/>
                </a:solidFill>
                <a:latin typeface="Times New Roman"/>
                <a:cs typeface="Times New Roman"/>
              </a:rPr>
              <a:t>activation</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This</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coagulopathy</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is</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f</a:t>
            </a:r>
            <a:r>
              <a:rPr lang="it-IT" u="sng" dirty="0" err="1" smtClean="0">
                <a:solidFill>
                  <a:srgbClr val="FFFFFF"/>
                </a:solidFill>
                <a:latin typeface="Times New Roman"/>
                <a:cs typeface="Times New Roman"/>
              </a:rPr>
              <a:t>urther</a:t>
            </a:r>
            <a:r>
              <a:rPr lang="it-IT" u="sng" dirty="0" smtClean="0">
                <a:solidFill>
                  <a:srgbClr val="FFFFFF"/>
                </a:solidFill>
                <a:latin typeface="Times New Roman"/>
                <a:cs typeface="Times New Roman"/>
              </a:rPr>
              <a:t> </a:t>
            </a:r>
            <a:r>
              <a:rPr lang="it-IT" u="sng" dirty="0" err="1" smtClean="0">
                <a:solidFill>
                  <a:srgbClr val="FFFFFF"/>
                </a:solidFill>
                <a:latin typeface="Times New Roman"/>
                <a:cs typeface="Times New Roman"/>
              </a:rPr>
              <a:t>compounded</a:t>
            </a:r>
            <a:r>
              <a:rPr lang="it-IT" u="sng" dirty="0" smtClean="0">
                <a:solidFill>
                  <a:srgbClr val="FFFFFF"/>
                </a:solidFill>
                <a:latin typeface="Times New Roman"/>
                <a:cs typeface="Times New Roman"/>
              </a:rPr>
              <a:t> </a:t>
            </a:r>
            <a:r>
              <a:rPr lang="it-IT" u="sng" dirty="0" err="1" smtClean="0">
                <a:solidFill>
                  <a:srgbClr val="FFFFFF"/>
                </a:solidFill>
                <a:latin typeface="Times New Roman"/>
                <a:cs typeface="Times New Roman"/>
              </a:rPr>
              <a:t>by</a:t>
            </a:r>
            <a:r>
              <a:rPr lang="it-IT" u="sng" dirty="0" smtClean="0">
                <a:solidFill>
                  <a:srgbClr val="FFFFFF"/>
                </a:solidFill>
                <a:latin typeface="Times New Roman"/>
                <a:cs typeface="Times New Roman"/>
              </a:rPr>
              <a:t> the </a:t>
            </a:r>
            <a:r>
              <a:rPr lang="it-IT" u="sng" dirty="0" err="1" smtClean="0">
                <a:solidFill>
                  <a:srgbClr val="FFFFFF"/>
                </a:solidFill>
                <a:latin typeface="Times New Roman"/>
                <a:cs typeface="Times New Roman"/>
              </a:rPr>
              <a:t>associated</a:t>
            </a:r>
            <a:r>
              <a:rPr lang="it-IT" u="sng" dirty="0" smtClean="0">
                <a:solidFill>
                  <a:srgbClr val="FFFFFF"/>
                </a:solidFill>
                <a:latin typeface="Times New Roman"/>
                <a:cs typeface="Times New Roman"/>
              </a:rPr>
              <a:t> </a:t>
            </a:r>
            <a:r>
              <a:rPr lang="it-IT" u="sng" dirty="0" err="1" smtClean="0">
                <a:solidFill>
                  <a:srgbClr val="FFFFFF"/>
                </a:solidFill>
                <a:latin typeface="Times New Roman"/>
                <a:cs typeface="Times New Roman"/>
              </a:rPr>
              <a:t>hypothermia</a:t>
            </a:r>
            <a:r>
              <a:rPr lang="it-IT" u="sng" dirty="0" smtClean="0">
                <a:solidFill>
                  <a:srgbClr val="FFFFFF"/>
                </a:solidFill>
                <a:latin typeface="Times New Roman"/>
                <a:cs typeface="Times New Roman"/>
              </a:rPr>
              <a:t> and </a:t>
            </a:r>
            <a:r>
              <a:rPr lang="it-IT" u="sng" dirty="0" err="1" smtClean="0">
                <a:solidFill>
                  <a:srgbClr val="FFFFFF"/>
                </a:solidFill>
                <a:latin typeface="Times New Roman"/>
                <a:cs typeface="Times New Roman"/>
              </a:rPr>
              <a:t>acidosis</a:t>
            </a:r>
            <a:r>
              <a:rPr lang="it-IT" u="sng" dirty="0" smtClean="0">
                <a:solidFill>
                  <a:srgbClr val="FFFFFF"/>
                </a:solidFill>
                <a:latin typeface="Times New Roman"/>
                <a:cs typeface="Times New Roman"/>
              </a:rPr>
              <a:t> </a:t>
            </a:r>
            <a:r>
              <a:rPr lang="it-IT" dirty="0" err="1" smtClean="0">
                <a:solidFill>
                  <a:srgbClr val="FFFFFF"/>
                </a:solidFill>
                <a:latin typeface="Times New Roman"/>
                <a:cs typeface="Times New Roman"/>
              </a:rPr>
              <a:t>of</a:t>
            </a:r>
            <a:r>
              <a:rPr lang="it-IT" dirty="0" smtClean="0">
                <a:solidFill>
                  <a:srgbClr val="FFFFFF"/>
                </a:solidFill>
                <a:latin typeface="Times New Roman"/>
                <a:cs typeface="Times New Roman"/>
              </a:rPr>
              <a:t> the </a:t>
            </a:r>
            <a:r>
              <a:rPr lang="it-IT" dirty="0" err="1" smtClean="0">
                <a:solidFill>
                  <a:srgbClr val="FFFFFF"/>
                </a:solidFill>
                <a:latin typeface="Times New Roman"/>
                <a:cs typeface="Times New Roman"/>
              </a:rPr>
              <a:t>so-called</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lethal</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triad</a:t>
            </a:r>
            <a:r>
              <a:rPr lang="it-IT" dirty="0" smtClean="0">
                <a:solidFill>
                  <a:srgbClr val="FFFFFF"/>
                </a:solidFill>
                <a:latin typeface="Times New Roman"/>
                <a:cs typeface="Times New Roman"/>
              </a:rPr>
              <a:t>.</a:t>
            </a:r>
          </a:p>
          <a:p>
            <a:pPr algn="just"/>
            <a:r>
              <a:rPr lang="it-IT" dirty="0" err="1" smtClean="0">
                <a:solidFill>
                  <a:srgbClr val="FFFFFF"/>
                </a:solidFill>
                <a:latin typeface="Times New Roman"/>
                <a:cs typeface="Times New Roman"/>
              </a:rPr>
              <a:t>Presentation</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with</a:t>
            </a:r>
            <a:r>
              <a:rPr lang="it-IT" dirty="0" smtClean="0">
                <a:solidFill>
                  <a:srgbClr val="FFFFFF"/>
                </a:solidFill>
                <a:latin typeface="Times New Roman"/>
                <a:cs typeface="Times New Roman"/>
              </a:rPr>
              <a:t> ATC </a:t>
            </a:r>
            <a:r>
              <a:rPr lang="it-IT" dirty="0" err="1" smtClean="0">
                <a:solidFill>
                  <a:srgbClr val="FFFFFF"/>
                </a:solidFill>
                <a:latin typeface="Times New Roman"/>
                <a:cs typeface="Times New Roman"/>
              </a:rPr>
              <a:t>has</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been</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shown</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to</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significantly</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increase</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mortality</a:t>
            </a:r>
            <a:r>
              <a:rPr lang="it-IT" dirty="0" smtClean="0">
                <a:solidFill>
                  <a:srgbClr val="FFFFFF"/>
                </a:solidFill>
                <a:latin typeface="Times New Roman"/>
                <a:cs typeface="Times New Roman"/>
              </a:rPr>
              <a:t> and, </a:t>
            </a:r>
            <a:r>
              <a:rPr lang="it-IT" dirty="0" err="1" smtClean="0">
                <a:solidFill>
                  <a:srgbClr val="FFFFFF"/>
                </a:solidFill>
                <a:latin typeface="Times New Roman"/>
                <a:cs typeface="Times New Roman"/>
              </a:rPr>
              <a:t>thus</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understanding</a:t>
            </a:r>
            <a:r>
              <a:rPr lang="it-IT" dirty="0" smtClean="0">
                <a:solidFill>
                  <a:srgbClr val="FFFFFF"/>
                </a:solidFill>
                <a:latin typeface="Times New Roman"/>
                <a:cs typeface="Times New Roman"/>
              </a:rPr>
              <a:t> the </a:t>
            </a:r>
            <a:r>
              <a:rPr lang="it-IT" dirty="0" err="1" smtClean="0">
                <a:solidFill>
                  <a:srgbClr val="FFFFFF"/>
                </a:solidFill>
                <a:latin typeface="Times New Roman"/>
                <a:cs typeface="Times New Roman"/>
              </a:rPr>
              <a:t>mechanism</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to</a:t>
            </a:r>
            <a:r>
              <a:rPr lang="it-IT" dirty="0" smtClean="0">
                <a:solidFill>
                  <a:srgbClr val="FFFFFF"/>
                </a:solidFill>
                <a:latin typeface="Times New Roman"/>
                <a:cs typeface="Times New Roman"/>
              </a:rPr>
              <a:t> guide </a:t>
            </a:r>
            <a:r>
              <a:rPr lang="it-IT" dirty="0" err="1" smtClean="0">
                <a:solidFill>
                  <a:srgbClr val="FFFFFF"/>
                </a:solidFill>
                <a:latin typeface="Times New Roman"/>
                <a:cs typeface="Times New Roman"/>
              </a:rPr>
              <a:t>intervention</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is</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an</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active</a:t>
            </a:r>
            <a:r>
              <a:rPr lang="it-IT" dirty="0" smtClean="0">
                <a:solidFill>
                  <a:srgbClr val="FFFFFF"/>
                </a:solidFill>
                <a:latin typeface="Times New Roman"/>
                <a:cs typeface="Times New Roman"/>
              </a:rPr>
              <a:t> area </a:t>
            </a:r>
            <a:r>
              <a:rPr lang="it-IT" dirty="0" err="1" smtClean="0">
                <a:solidFill>
                  <a:srgbClr val="FFFFFF"/>
                </a:solidFill>
                <a:latin typeface="Times New Roman"/>
                <a:cs typeface="Times New Roman"/>
              </a:rPr>
              <a:t>of</a:t>
            </a:r>
            <a:r>
              <a:rPr lang="it-IT" dirty="0" smtClean="0">
                <a:solidFill>
                  <a:srgbClr val="FFFFFF"/>
                </a:solidFill>
                <a:latin typeface="Times New Roman"/>
                <a:cs typeface="Times New Roman"/>
              </a:rPr>
              <a:t> </a:t>
            </a:r>
            <a:r>
              <a:rPr lang="it-IT" dirty="0" err="1" smtClean="0">
                <a:solidFill>
                  <a:srgbClr val="FFFFFF"/>
                </a:solidFill>
                <a:latin typeface="Times New Roman"/>
                <a:cs typeface="Times New Roman"/>
              </a:rPr>
              <a:t>research</a:t>
            </a:r>
            <a:r>
              <a:rPr lang="it-IT" dirty="0" smtClean="0">
                <a:solidFill>
                  <a:srgbClr val="FFFFFF"/>
                </a:solidFill>
                <a:latin typeface="Times New Roman"/>
                <a:cs typeface="Times New Roman"/>
              </a:rPr>
              <a:t>.</a:t>
            </a:r>
            <a:endParaRPr lang="it-IT" dirty="0">
              <a:solidFill>
                <a:srgbClr val="FFFFFF"/>
              </a:solidFill>
              <a:latin typeface="Times New Roman"/>
              <a:cs typeface="Times New Roman"/>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err="1" smtClean="0"/>
              <a:t>Transfusion</a:t>
            </a:r>
            <a:r>
              <a:rPr lang="it-IT" sz="4800" dirty="0" smtClean="0"/>
              <a:t> Target</a:t>
            </a:r>
            <a:endParaRPr lang="it-IT" sz="4800" dirty="0"/>
          </a:p>
        </p:txBody>
      </p:sp>
      <p:sp>
        <p:nvSpPr>
          <p:cNvPr id="6" name="Segnaposto testo 5"/>
          <p:cNvSpPr>
            <a:spLocks noGrp="1"/>
          </p:cNvSpPr>
          <p:nvPr>
            <p:ph type="body" idx="1"/>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tx1"/>
                </a:solidFill>
              </a:rPr>
              <a:t>Senza TBI	</a:t>
            </a:r>
            <a:endParaRPr lang="it-IT" b="1" dirty="0">
              <a:solidFill>
                <a:schemeClr val="tx1"/>
              </a:solidFill>
            </a:endParaRPr>
          </a:p>
        </p:txBody>
      </p:sp>
      <p:sp>
        <p:nvSpPr>
          <p:cNvPr id="7" name="Segnaposto contenuto 6"/>
          <p:cNvSpPr>
            <a:spLocks noGrp="1"/>
          </p:cNvSpPr>
          <p:nvPr>
            <p:ph sz="half" idx="4294967295"/>
          </p:nvPr>
        </p:nvSpPr>
        <p:spPr>
          <a:xfrm>
            <a:off x="549274" y="2347415"/>
            <a:ext cx="3840480" cy="3596185"/>
          </a:xfrm>
          <a:prstGeom prst="rect">
            <a:avLst/>
          </a:prstGeom>
        </p:spPr>
        <p:txBody>
          <a:bodyPr>
            <a:normAutofit/>
          </a:bodyPr>
          <a:lstStyle/>
          <a:p>
            <a:r>
              <a:rPr lang="it-IT" sz="2800" b="1" dirty="0" err="1" smtClean="0"/>
              <a:t>Hb</a:t>
            </a:r>
            <a:r>
              <a:rPr lang="it-IT" sz="2800" b="1" dirty="0" smtClean="0"/>
              <a:t> 7-9</a:t>
            </a:r>
          </a:p>
          <a:p>
            <a:r>
              <a:rPr lang="it-IT" sz="2800" b="1" dirty="0" err="1" smtClean="0"/>
              <a:t>Pt</a:t>
            </a:r>
            <a:r>
              <a:rPr lang="it-IT" sz="2800" b="1" dirty="0" smtClean="0"/>
              <a:t>/PTT &lt;1,5 </a:t>
            </a:r>
            <a:r>
              <a:rPr lang="it-IT" sz="2800" b="1" dirty="0" err="1" smtClean="0"/>
              <a:t>normal</a:t>
            </a:r>
            <a:endParaRPr lang="it-IT" sz="2800" b="1" dirty="0" smtClean="0"/>
          </a:p>
          <a:p>
            <a:r>
              <a:rPr lang="it-IT" sz="2800" b="1" dirty="0" smtClean="0"/>
              <a:t>PLT &gt; 50x10</a:t>
            </a:r>
            <a:r>
              <a:rPr lang="it-IT" sz="2800" b="1" baseline="30000" dirty="0" smtClean="0"/>
              <a:t>9</a:t>
            </a:r>
          </a:p>
          <a:p>
            <a:r>
              <a:rPr lang="it-IT" sz="2800" b="1" dirty="0" smtClean="0"/>
              <a:t>Fibrinogeno &gt; 1.5-2 g/L</a:t>
            </a:r>
          </a:p>
          <a:p>
            <a:endParaRPr lang="it-IT" sz="2800" b="1" dirty="0"/>
          </a:p>
        </p:txBody>
      </p:sp>
      <p:sp>
        <p:nvSpPr>
          <p:cNvPr id="8" name="Segnaposto testo 7"/>
          <p:cNvSpPr>
            <a:spLocks noGrp="1"/>
          </p:cNvSpPr>
          <p:nvPr>
            <p:ph type="body" sz="quarter" idx="3"/>
          </p:nvPr>
        </p:nvSpPr>
        <p:spPr/>
        <p:style>
          <a:lnRef idx="1">
            <a:schemeClr val="accent1"/>
          </a:lnRef>
          <a:fillRef idx="2">
            <a:schemeClr val="accent1"/>
          </a:fillRef>
          <a:effectRef idx="1">
            <a:schemeClr val="accent1"/>
          </a:effectRef>
          <a:fontRef idx="minor">
            <a:schemeClr val="dk1"/>
          </a:fontRef>
        </p:style>
        <p:txBody>
          <a:bodyPr/>
          <a:lstStyle/>
          <a:p>
            <a:r>
              <a:rPr lang="it-IT" b="1" dirty="0" smtClean="0">
                <a:solidFill>
                  <a:schemeClr val="tx1"/>
                </a:solidFill>
              </a:rPr>
              <a:t>Con TBI</a:t>
            </a:r>
            <a:endParaRPr lang="it-IT" b="1" dirty="0">
              <a:solidFill>
                <a:schemeClr val="tx1"/>
              </a:solidFill>
            </a:endParaRPr>
          </a:p>
        </p:txBody>
      </p:sp>
      <p:sp>
        <p:nvSpPr>
          <p:cNvPr id="9" name="Segnaposto contenuto 8"/>
          <p:cNvSpPr>
            <a:spLocks noGrp="1"/>
          </p:cNvSpPr>
          <p:nvPr>
            <p:ph sz="quarter" idx="4294967295"/>
          </p:nvPr>
        </p:nvSpPr>
        <p:spPr>
          <a:xfrm>
            <a:off x="4751070" y="2347415"/>
            <a:ext cx="3840480" cy="3596185"/>
          </a:xfrm>
          <a:prstGeom prst="rect">
            <a:avLst/>
          </a:prstGeom>
        </p:spPr>
        <p:txBody>
          <a:bodyPr>
            <a:normAutofit/>
          </a:bodyPr>
          <a:lstStyle/>
          <a:p>
            <a:r>
              <a:rPr lang="it-IT" sz="2800" b="1" dirty="0" err="1">
                <a:solidFill>
                  <a:srgbClr val="FF0000"/>
                </a:solidFill>
              </a:rPr>
              <a:t>Hb</a:t>
            </a:r>
            <a:r>
              <a:rPr lang="it-IT" sz="2800" b="1" dirty="0">
                <a:solidFill>
                  <a:srgbClr val="FF0000"/>
                </a:solidFill>
              </a:rPr>
              <a:t> </a:t>
            </a:r>
            <a:r>
              <a:rPr lang="it-IT" sz="2800" b="1" dirty="0" smtClean="0">
                <a:solidFill>
                  <a:srgbClr val="FF0000"/>
                </a:solidFill>
              </a:rPr>
              <a:t>&gt; 10</a:t>
            </a:r>
            <a:endParaRPr lang="it-IT" sz="2800" b="1" dirty="0">
              <a:solidFill>
                <a:srgbClr val="FF0000"/>
              </a:solidFill>
            </a:endParaRPr>
          </a:p>
          <a:p>
            <a:r>
              <a:rPr lang="it-IT" sz="2800" b="1" dirty="0" err="1"/>
              <a:t>Pt</a:t>
            </a:r>
            <a:r>
              <a:rPr lang="it-IT" sz="2800" b="1" dirty="0"/>
              <a:t>/PTT &lt;1,5 </a:t>
            </a:r>
            <a:r>
              <a:rPr lang="it-IT" sz="2800" b="1" dirty="0" err="1"/>
              <a:t>normal</a:t>
            </a:r>
            <a:endParaRPr lang="it-IT" sz="2800" b="1" dirty="0"/>
          </a:p>
          <a:p>
            <a:r>
              <a:rPr lang="it-IT" sz="2800" b="1" dirty="0">
                <a:solidFill>
                  <a:srgbClr val="FF0000"/>
                </a:solidFill>
              </a:rPr>
              <a:t>PLT &gt; </a:t>
            </a:r>
            <a:r>
              <a:rPr lang="it-IT" sz="2800" b="1" dirty="0" smtClean="0">
                <a:solidFill>
                  <a:srgbClr val="FF0000"/>
                </a:solidFill>
              </a:rPr>
              <a:t>100x10</a:t>
            </a:r>
            <a:r>
              <a:rPr lang="it-IT" sz="2800" b="1" baseline="30000" dirty="0" smtClean="0">
                <a:solidFill>
                  <a:srgbClr val="FF0000"/>
                </a:solidFill>
              </a:rPr>
              <a:t>9</a:t>
            </a:r>
            <a:endParaRPr lang="it-IT" sz="2800" b="1" baseline="30000" dirty="0">
              <a:solidFill>
                <a:srgbClr val="FF0000"/>
              </a:solidFill>
            </a:endParaRPr>
          </a:p>
          <a:p>
            <a:r>
              <a:rPr lang="it-IT" sz="2800" b="1" dirty="0"/>
              <a:t>Fibrinogeno &gt; 1.5-2 g/L</a:t>
            </a:r>
            <a:endParaRPr lang="it-IT" sz="2800" dirty="0"/>
          </a:p>
        </p:txBody>
      </p:sp>
      <p:sp>
        <p:nvSpPr>
          <p:cNvPr id="4" name="CasellaDiTesto 3"/>
          <p:cNvSpPr txBox="1"/>
          <p:nvPr/>
        </p:nvSpPr>
        <p:spPr>
          <a:xfrm>
            <a:off x="257832" y="107576"/>
            <a:ext cx="428033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2800" b="1" dirty="0" err="1" smtClean="0">
                <a:solidFill>
                  <a:prstClr val="black"/>
                </a:solidFill>
              </a:rPr>
              <a:t>Early</a:t>
            </a:r>
            <a:r>
              <a:rPr lang="it-IT" sz="2800" b="1" dirty="0" smtClean="0">
                <a:solidFill>
                  <a:prstClr val="black"/>
                </a:solidFill>
              </a:rPr>
              <a:t> Care : target</a:t>
            </a:r>
            <a:endParaRPr lang="it-IT" sz="2800" b="1" dirty="0">
              <a:solidFill>
                <a:prstClr val="black"/>
              </a:solidFill>
            </a:endParaRPr>
          </a:p>
        </p:txBody>
      </p:sp>
    </p:spTree>
    <p:extLst>
      <p:ext uri="{BB962C8B-B14F-4D97-AF65-F5344CB8AC3E}">
        <p14:creationId xmlns="" xmlns:p14="http://schemas.microsoft.com/office/powerpoint/2010/main" val="32000542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43168"/>
            <a:ext cx="8229600" cy="1117600"/>
          </a:xfrm>
        </p:spPr>
        <p:txBody>
          <a:bodyPr>
            <a:normAutofit fontScale="90000"/>
          </a:bodyPr>
          <a:lstStyle/>
          <a:p>
            <a:r>
              <a:rPr lang="it-IT" sz="4800" dirty="0" err="1" smtClean="0"/>
              <a:t>Transfusion</a:t>
            </a:r>
            <a:r>
              <a:rPr lang="it-IT" sz="4800" dirty="0" smtClean="0"/>
              <a:t> Target</a:t>
            </a:r>
            <a:br>
              <a:rPr lang="it-IT" sz="4800" dirty="0" smtClean="0"/>
            </a:br>
            <a:r>
              <a:rPr lang="it-IT" sz="4800" dirty="0" smtClean="0"/>
              <a:t>quali strategie…?</a:t>
            </a:r>
            <a:endParaRPr lang="it-IT" sz="4800" dirty="0"/>
          </a:p>
        </p:txBody>
      </p:sp>
      <p:sp>
        <p:nvSpPr>
          <p:cNvPr id="3" name="Segnaposto contenuto 2"/>
          <p:cNvSpPr>
            <a:spLocks noGrp="1"/>
          </p:cNvSpPr>
          <p:nvPr>
            <p:ph idx="1"/>
          </p:nvPr>
        </p:nvSpPr>
        <p:spPr>
          <a:xfrm>
            <a:off x="457200" y="2417457"/>
            <a:ext cx="8229600" cy="3708705"/>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it-IT" sz="3600" b="1" i="1" dirty="0" err="1" smtClean="0"/>
              <a:t>Fixed</a:t>
            </a:r>
            <a:r>
              <a:rPr lang="it-IT" sz="3600" b="1" i="1" dirty="0" smtClean="0"/>
              <a:t> </a:t>
            </a:r>
            <a:r>
              <a:rPr lang="it-IT" sz="3600" b="1" i="1" dirty="0"/>
              <a:t>(</a:t>
            </a:r>
            <a:r>
              <a:rPr lang="it-IT" sz="3600" b="1" i="1" dirty="0" err="1"/>
              <a:t>empiric</a:t>
            </a:r>
            <a:r>
              <a:rPr lang="it-IT" sz="3600" b="1" i="1" dirty="0"/>
              <a:t>) ratio </a:t>
            </a:r>
            <a:endParaRPr lang="it-IT" sz="3600" b="1" i="1" dirty="0" smtClean="0"/>
          </a:p>
          <a:p>
            <a:pPr lvl="1"/>
            <a:r>
              <a:rPr lang="it-IT" sz="2800" dirty="0" smtClean="0">
                <a:sym typeface="Wingdings"/>
              </a:rPr>
              <a:t> </a:t>
            </a:r>
            <a:r>
              <a:rPr lang="it-IT" sz="2800" dirty="0" err="1" smtClean="0"/>
              <a:t>Emazie:Plasma:PLT</a:t>
            </a:r>
            <a:r>
              <a:rPr lang="it-IT" sz="2800" dirty="0" smtClean="0"/>
              <a:t> </a:t>
            </a:r>
            <a:r>
              <a:rPr lang="it-IT" sz="2800" dirty="0" smtClean="0">
                <a:sym typeface="Wingdings"/>
              </a:rPr>
              <a:t> &lt;2:1:1</a:t>
            </a:r>
            <a:endParaRPr lang="it-IT" sz="2800" dirty="0" smtClean="0"/>
          </a:p>
          <a:p>
            <a:pPr lvl="1"/>
            <a:r>
              <a:rPr lang="it-IT" sz="2800" dirty="0"/>
              <a:t> </a:t>
            </a:r>
            <a:r>
              <a:rPr lang="it-IT" sz="2800" dirty="0" smtClean="0"/>
              <a:t>Massive </a:t>
            </a:r>
            <a:r>
              <a:rPr lang="it-IT" sz="2800" dirty="0" err="1"/>
              <a:t>Transfusion</a:t>
            </a:r>
            <a:r>
              <a:rPr lang="it-IT" sz="2800" dirty="0"/>
              <a:t> </a:t>
            </a:r>
            <a:r>
              <a:rPr lang="it-IT" sz="2800" dirty="0" err="1" smtClean="0"/>
              <a:t>Protocol</a:t>
            </a:r>
            <a:endParaRPr lang="it-IT" sz="1600" b="1" dirty="0" smtClean="0">
              <a:solidFill>
                <a:srgbClr val="FF0000"/>
              </a:solidFill>
            </a:endParaRPr>
          </a:p>
          <a:p>
            <a:r>
              <a:rPr lang="it-IT" sz="3600" b="1" i="1" dirty="0" smtClean="0"/>
              <a:t>Goal </a:t>
            </a:r>
            <a:r>
              <a:rPr lang="it-IT" sz="3600" b="1" i="1" dirty="0" err="1" smtClean="0"/>
              <a:t>directed</a:t>
            </a:r>
            <a:r>
              <a:rPr lang="it-IT" sz="3600" b="1" i="1" dirty="0" smtClean="0"/>
              <a:t> component </a:t>
            </a:r>
            <a:r>
              <a:rPr lang="it-IT" sz="3600" b="1" i="1" dirty="0" err="1" smtClean="0"/>
              <a:t>Tx</a:t>
            </a:r>
            <a:r>
              <a:rPr lang="it-IT" sz="3600" b="1" i="1" dirty="0" smtClean="0"/>
              <a:t>:</a:t>
            </a:r>
          </a:p>
          <a:p>
            <a:pPr lvl="1"/>
            <a:r>
              <a:rPr lang="it-IT" sz="2800" dirty="0" smtClean="0"/>
              <a:t>POC </a:t>
            </a:r>
            <a:r>
              <a:rPr lang="it-IT" sz="2800" dirty="0" err="1" smtClean="0"/>
              <a:t>guided</a:t>
            </a:r>
            <a:endParaRPr lang="it-IT" sz="2800" dirty="0" smtClean="0"/>
          </a:p>
          <a:p>
            <a:pPr lvl="1"/>
            <a:r>
              <a:rPr lang="it-IT" sz="2800" dirty="0" smtClean="0"/>
              <a:t>Terapia con componenti: Fibrinogeno, PLT, PPC…</a:t>
            </a:r>
          </a:p>
          <a:p>
            <a:pPr lvl="1"/>
            <a:endParaRPr lang="it-IT" sz="2400" dirty="0" smtClean="0"/>
          </a:p>
          <a:p>
            <a:endParaRPr lang="it-IT" sz="3600" dirty="0"/>
          </a:p>
        </p:txBody>
      </p:sp>
      <p:sp>
        <p:nvSpPr>
          <p:cNvPr id="4" name="CasellaDiTesto 3"/>
          <p:cNvSpPr txBox="1"/>
          <p:nvPr/>
        </p:nvSpPr>
        <p:spPr>
          <a:xfrm>
            <a:off x="257832" y="107576"/>
            <a:ext cx="428033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2800" b="1" dirty="0" err="1" smtClean="0"/>
              <a:t>Early</a:t>
            </a:r>
            <a:r>
              <a:rPr lang="it-IT" sz="2800" b="1" dirty="0" smtClean="0"/>
              <a:t> Care : target</a:t>
            </a:r>
            <a:endParaRPr lang="it-IT" sz="2800" b="1" dirty="0"/>
          </a:p>
        </p:txBody>
      </p:sp>
    </p:spTree>
    <p:extLst>
      <p:ext uri="{BB962C8B-B14F-4D97-AF65-F5344CB8AC3E}">
        <p14:creationId xmlns="" xmlns:p14="http://schemas.microsoft.com/office/powerpoint/2010/main" val="11165705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5" name="Segnaposto contenuto 4"/>
          <p:cNvSpPr>
            <a:spLocks noGrp="1"/>
          </p:cNvSpPr>
          <p:nvPr>
            <p:ph sz="half" idx="2"/>
          </p:nvPr>
        </p:nvSpPr>
        <p:spPr>
          <a:xfrm>
            <a:off x="4648200" y="3156622"/>
            <a:ext cx="4038600" cy="2969541"/>
          </a:xfrm>
        </p:spPr>
        <p:txBody>
          <a:bodyPr/>
          <a:lstStyle/>
          <a:p>
            <a:r>
              <a:rPr lang="it-IT" dirty="0" smtClean="0"/>
              <a:t>Riduzione rischio di “under </a:t>
            </a:r>
            <a:r>
              <a:rPr lang="it-IT" dirty="0" err="1" smtClean="0"/>
              <a:t>transusion</a:t>
            </a:r>
            <a:r>
              <a:rPr lang="it-IT" dirty="0" smtClean="0"/>
              <a:t>”: emorragia</a:t>
            </a:r>
          </a:p>
          <a:p>
            <a:r>
              <a:rPr lang="it-IT" dirty="0" smtClean="0"/>
              <a:t>“over-</a:t>
            </a:r>
            <a:r>
              <a:rPr lang="it-IT" dirty="0" err="1" smtClean="0"/>
              <a:t>transfusion</a:t>
            </a:r>
            <a:r>
              <a:rPr lang="it-IT" dirty="0" smtClean="0"/>
              <a:t>” : ARDS, ALI, sepsi, MOF</a:t>
            </a:r>
            <a:endParaRPr lang="it-IT" dirty="0"/>
          </a:p>
        </p:txBody>
      </p:sp>
      <p:sp>
        <p:nvSpPr>
          <p:cNvPr id="6" name="Segnaposto contenuto 5"/>
          <p:cNvSpPr>
            <a:spLocks noGrp="1"/>
          </p:cNvSpPr>
          <p:nvPr>
            <p:ph sz="quarter" idx="13"/>
          </p:nvPr>
        </p:nvSpPr>
        <p:spPr>
          <a:xfrm>
            <a:off x="365760" y="3156622"/>
            <a:ext cx="4041648" cy="2969858"/>
          </a:xfrm>
        </p:spPr>
        <p:txBody>
          <a:bodyPr>
            <a:normAutofit lnSpcReduction="10000"/>
          </a:bodyPr>
          <a:lstStyle/>
          <a:p>
            <a:r>
              <a:rPr lang="it-IT" dirty="0" smtClean="0"/>
              <a:t>Test standard della coagulazione: time </a:t>
            </a:r>
            <a:r>
              <a:rPr lang="it-IT" dirty="0" err="1" smtClean="0"/>
              <a:t>consuming</a:t>
            </a:r>
            <a:r>
              <a:rPr lang="it-IT" dirty="0" smtClean="0"/>
              <a:t>, riportati a 37° , non riflettono coagulazione in vivo</a:t>
            </a:r>
          </a:p>
          <a:p>
            <a:r>
              <a:rPr lang="it-IT" dirty="0" err="1" smtClean="0"/>
              <a:t>Early</a:t>
            </a:r>
            <a:r>
              <a:rPr lang="it-IT" dirty="0" smtClean="0"/>
              <a:t> &amp; Individualizzata Vs “</a:t>
            </a:r>
            <a:r>
              <a:rPr lang="it-IT" dirty="0" err="1" smtClean="0"/>
              <a:t>fixed</a:t>
            </a:r>
            <a:r>
              <a:rPr lang="it-IT" dirty="0" smtClean="0"/>
              <a:t> ratio emazie-plasma</a:t>
            </a:r>
            <a:endParaRPr lang="it-IT" dirty="0"/>
          </a:p>
        </p:txBody>
      </p:sp>
      <p:pic>
        <p:nvPicPr>
          <p:cNvPr id="3" name="Immagine 2"/>
          <p:cNvPicPr>
            <a:picLocks noChangeAspect="1"/>
          </p:cNvPicPr>
          <p:nvPr/>
        </p:nvPicPr>
        <p:blipFill>
          <a:blip r:embed="rId2"/>
          <a:stretch>
            <a:fillRect/>
          </a:stretch>
        </p:blipFill>
        <p:spPr>
          <a:xfrm>
            <a:off x="0" y="25400"/>
            <a:ext cx="9144000" cy="3131222"/>
          </a:xfrm>
          <a:prstGeom prst="rect">
            <a:avLst/>
          </a:prstGeom>
        </p:spPr>
      </p:pic>
    </p:spTree>
    <p:extLst>
      <p:ext uri="{BB962C8B-B14F-4D97-AF65-F5344CB8AC3E}">
        <p14:creationId xmlns="" xmlns:p14="http://schemas.microsoft.com/office/powerpoint/2010/main" val="160805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8950" y="2709312"/>
            <a:ext cx="7682578" cy="1723549"/>
          </a:xfrm>
          <a:prstGeom prst="rect">
            <a:avLst/>
          </a:prstGeom>
        </p:spPr>
        <p:txBody>
          <a:bodyPr wrap="square">
            <a:spAutoFit/>
          </a:bodyPr>
          <a:lstStyle/>
          <a:p>
            <a:pPr>
              <a:spcAft>
                <a:spcPts val="1200"/>
              </a:spcAft>
            </a:pPr>
            <a:r>
              <a:rPr lang="it-IT" sz="2400" dirty="0" err="1" smtClean="0">
                <a:solidFill>
                  <a:srgbClr val="FFFFFF"/>
                </a:solidFill>
                <a:latin typeface="Times New Roman"/>
                <a:cs typeface="Times New Roman"/>
              </a:rPr>
              <a:t>We</a:t>
            </a:r>
            <a:r>
              <a:rPr lang="it-IT" sz="2400" dirty="0" smtClean="0">
                <a:solidFill>
                  <a:srgbClr val="FFFFFF"/>
                </a:solidFill>
                <a:latin typeface="Times New Roman"/>
                <a:cs typeface="Times New Roman"/>
              </a:rPr>
              <a:t> </a:t>
            </a:r>
            <a:r>
              <a:rPr lang="it-IT" sz="2400" dirty="0" err="1">
                <a:solidFill>
                  <a:srgbClr val="FFFFFF"/>
                </a:solidFill>
                <a:latin typeface="Times New Roman"/>
                <a:cs typeface="Times New Roman"/>
              </a:rPr>
              <a:t>recommend</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that</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solutions</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other</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than</a:t>
            </a:r>
            <a:r>
              <a:rPr lang="it-IT" sz="2400" dirty="0">
                <a:solidFill>
                  <a:srgbClr val="FFFFFF"/>
                </a:solidFill>
                <a:latin typeface="Times New Roman"/>
                <a:cs typeface="Times New Roman"/>
              </a:rPr>
              <a:t> </a:t>
            </a:r>
            <a:r>
              <a:rPr lang="it-IT" sz="2400" dirty="0" err="1" smtClean="0">
                <a:solidFill>
                  <a:srgbClr val="FFFFFF"/>
                </a:solidFill>
                <a:latin typeface="Times New Roman"/>
                <a:cs typeface="Times New Roman"/>
              </a:rPr>
              <a:t>albumin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be</a:t>
            </a:r>
            <a:r>
              <a:rPr lang="it-IT" sz="2400" dirty="0" smtClean="0">
                <a:solidFill>
                  <a:srgbClr val="FFFFFF"/>
                </a:solidFill>
                <a:latin typeface="Times New Roman"/>
                <a:cs typeface="Times New Roman"/>
              </a:rPr>
              <a:t> </a:t>
            </a:r>
            <a:r>
              <a:rPr lang="it-IT" sz="2400" dirty="0" err="1">
                <a:solidFill>
                  <a:srgbClr val="FFFFFF"/>
                </a:solidFill>
                <a:latin typeface="Times New Roman"/>
                <a:cs typeface="Times New Roman"/>
              </a:rPr>
              <a:t>used</a:t>
            </a:r>
            <a:r>
              <a:rPr lang="it-IT" sz="2400" dirty="0">
                <a:solidFill>
                  <a:srgbClr val="FFFFFF"/>
                </a:solidFill>
                <a:latin typeface="Times New Roman"/>
                <a:cs typeface="Times New Roman"/>
              </a:rPr>
              <a:t> in </a:t>
            </a:r>
            <a:r>
              <a:rPr lang="it-IT" sz="2400" dirty="0" err="1">
                <a:solidFill>
                  <a:srgbClr val="FFFFFF"/>
                </a:solidFill>
                <a:latin typeface="Times New Roman"/>
                <a:cs typeface="Times New Roman"/>
              </a:rPr>
              <a:t>patients</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with</a:t>
            </a:r>
            <a:r>
              <a:rPr lang="it-IT" sz="2400" dirty="0">
                <a:solidFill>
                  <a:srgbClr val="FFFFFF"/>
                </a:solidFill>
                <a:latin typeface="Times New Roman"/>
                <a:cs typeface="Times New Roman"/>
              </a:rPr>
              <a:t> head </a:t>
            </a:r>
            <a:r>
              <a:rPr lang="it-IT" sz="2400" dirty="0" err="1">
                <a:solidFill>
                  <a:srgbClr val="FFFFFF"/>
                </a:solidFill>
                <a:latin typeface="Times New Roman"/>
                <a:cs typeface="Times New Roman"/>
              </a:rPr>
              <a:t>injury</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grade</a:t>
            </a:r>
            <a:r>
              <a:rPr lang="it-IT" sz="2400" dirty="0">
                <a:solidFill>
                  <a:srgbClr val="FFFFFF"/>
                </a:solidFill>
                <a:latin typeface="Times New Roman"/>
                <a:cs typeface="Times New Roman"/>
              </a:rPr>
              <a:t> 1C).</a:t>
            </a:r>
            <a:r>
              <a:rPr lang="it-IT" sz="2400" dirty="0" smtClean="0">
                <a:solidFill>
                  <a:srgbClr val="FFFFFF"/>
                </a:solidFill>
                <a:latin typeface="Times New Roman"/>
                <a:cs typeface="Times New Roman"/>
              </a:rPr>
              <a:t> </a:t>
            </a:r>
          </a:p>
          <a:p>
            <a:pPr>
              <a:spcAft>
                <a:spcPts val="1200"/>
              </a:spcAft>
            </a:pPr>
            <a:r>
              <a:rPr lang="it-IT" sz="2400" dirty="0" err="1" smtClean="0">
                <a:solidFill>
                  <a:srgbClr val="FFFFFF"/>
                </a:solidFill>
                <a:latin typeface="Times New Roman"/>
                <a:cs typeface="Times New Roman"/>
              </a:rPr>
              <a:t>We</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recommend</a:t>
            </a:r>
            <a:r>
              <a:rPr lang="it-IT" sz="2400" dirty="0" smtClean="0">
                <a:solidFill>
                  <a:srgbClr val="FFFFFF"/>
                </a:solidFill>
                <a:latin typeface="Times New Roman"/>
                <a:cs typeface="Times New Roman"/>
              </a:rPr>
              <a:t> </a:t>
            </a:r>
            <a:r>
              <a:rPr lang="it-IT" sz="2400" dirty="0" err="1">
                <a:solidFill>
                  <a:srgbClr val="FFFFFF"/>
                </a:solidFill>
                <a:latin typeface="Times New Roman"/>
                <a:cs typeface="Times New Roman"/>
              </a:rPr>
              <a:t>not</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to</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use</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synthetic</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colloid</a:t>
            </a:r>
            <a:r>
              <a:rPr lang="it-IT" sz="2400" dirty="0">
                <a:solidFill>
                  <a:srgbClr val="FFFFFF"/>
                </a:solidFill>
                <a:latin typeface="Times New Roman"/>
                <a:cs typeface="Times New Roman"/>
              </a:rPr>
              <a:t> in </a:t>
            </a:r>
            <a:r>
              <a:rPr lang="it-IT" sz="2400" dirty="0" err="1">
                <a:solidFill>
                  <a:srgbClr val="FFFFFF"/>
                </a:solidFill>
                <a:latin typeface="Times New Roman"/>
                <a:cs typeface="Times New Roman"/>
              </a:rPr>
              <a:t>patients</a:t>
            </a:r>
            <a:r>
              <a:rPr lang="it-IT" sz="2400" dirty="0">
                <a:solidFill>
                  <a:srgbClr val="FFFFFF"/>
                </a:solidFill>
                <a:latin typeface="Times New Roman"/>
                <a:cs typeface="Times New Roman"/>
              </a:rPr>
              <a:t> </a:t>
            </a:r>
            <a:r>
              <a:rPr lang="it-IT" sz="2400" dirty="0" err="1" smtClean="0">
                <a:solidFill>
                  <a:srgbClr val="FFFFFF"/>
                </a:solidFill>
                <a:latin typeface="Times New Roman"/>
                <a:cs typeface="Times New Roman"/>
              </a:rPr>
              <a:t>with</a:t>
            </a:r>
            <a:r>
              <a:rPr lang="it-IT" sz="2400" dirty="0" smtClean="0">
                <a:solidFill>
                  <a:srgbClr val="FFFFFF"/>
                </a:solidFill>
                <a:latin typeface="Times New Roman"/>
                <a:cs typeface="Times New Roman"/>
              </a:rPr>
              <a:t> head </a:t>
            </a:r>
            <a:r>
              <a:rPr lang="it-IT" sz="2400" dirty="0" err="1">
                <a:solidFill>
                  <a:srgbClr val="FFFFFF"/>
                </a:solidFill>
                <a:latin typeface="Times New Roman"/>
                <a:cs typeface="Times New Roman"/>
              </a:rPr>
              <a:t>injury</a:t>
            </a:r>
            <a:r>
              <a:rPr lang="it-IT" sz="2400" dirty="0">
                <a:solidFill>
                  <a:srgbClr val="FFFFFF"/>
                </a:solidFill>
                <a:latin typeface="Times New Roman"/>
                <a:cs typeface="Times New Roman"/>
              </a:rPr>
              <a:t> or </a:t>
            </a:r>
            <a:r>
              <a:rPr lang="it-IT" sz="2400" dirty="0" err="1">
                <a:solidFill>
                  <a:srgbClr val="FFFFFF"/>
                </a:solidFill>
                <a:latin typeface="Times New Roman"/>
                <a:cs typeface="Times New Roman"/>
              </a:rPr>
              <a:t>intracranial</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bleeding</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grade</a:t>
            </a:r>
            <a:r>
              <a:rPr lang="it-IT" sz="2400" dirty="0">
                <a:solidFill>
                  <a:srgbClr val="FFFFFF"/>
                </a:solidFill>
                <a:latin typeface="Times New Roman"/>
                <a:cs typeface="Times New Roman"/>
              </a:rPr>
              <a:t> 1C).</a:t>
            </a:r>
          </a:p>
        </p:txBody>
      </p:sp>
      <p:pic>
        <p:nvPicPr>
          <p:cNvPr id="3" name="Immagine 2"/>
          <p:cNvPicPr>
            <a:picLocks noChangeAspect="1"/>
          </p:cNvPicPr>
          <p:nvPr/>
        </p:nvPicPr>
        <p:blipFill>
          <a:blip r:embed="rId2"/>
          <a:stretch>
            <a:fillRect/>
          </a:stretch>
        </p:blipFill>
        <p:spPr>
          <a:xfrm>
            <a:off x="488950" y="335486"/>
            <a:ext cx="5731498" cy="1978838"/>
          </a:xfrm>
          <a:prstGeom prst="rect">
            <a:avLst/>
          </a:prstGeom>
          <a:ln>
            <a:solidFill>
              <a:srgbClr val="FF0000"/>
            </a:solidFill>
          </a:ln>
        </p:spPr>
      </p:pic>
      <p:sp>
        <p:nvSpPr>
          <p:cNvPr id="4" name="CasellaDiTesto 3"/>
          <p:cNvSpPr txBox="1"/>
          <p:nvPr/>
        </p:nvSpPr>
        <p:spPr>
          <a:xfrm>
            <a:off x="488950" y="4432861"/>
            <a:ext cx="7925486" cy="1200328"/>
          </a:xfrm>
          <a:prstGeom prst="rect">
            <a:avLst/>
          </a:prstGeom>
          <a:noFill/>
        </p:spPr>
        <p:txBody>
          <a:bodyPr wrap="square" rtlCol="0">
            <a:spAutoFit/>
          </a:bodyPr>
          <a:lstStyle/>
          <a:p>
            <a:r>
              <a:rPr lang="it-IT" sz="2400" dirty="0">
                <a:solidFill>
                  <a:srgbClr val="FFFFFF"/>
                </a:solidFill>
                <a:latin typeface="Times New Roman"/>
                <a:cs typeface="Times New Roman"/>
              </a:rPr>
              <a:t>The </a:t>
            </a:r>
            <a:r>
              <a:rPr lang="it-IT" sz="2400" dirty="0" err="1">
                <a:solidFill>
                  <a:srgbClr val="FFFFFF"/>
                </a:solidFill>
                <a:latin typeface="Times New Roman"/>
                <a:cs typeface="Times New Roman"/>
              </a:rPr>
              <a:t>subgroup</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of</a:t>
            </a:r>
            <a:r>
              <a:rPr lang="it-IT" sz="2400" dirty="0">
                <a:solidFill>
                  <a:srgbClr val="FFFFFF"/>
                </a:solidFill>
                <a:latin typeface="Times New Roman"/>
                <a:cs typeface="Times New Roman"/>
              </a:rPr>
              <a:t> trauma </a:t>
            </a:r>
            <a:r>
              <a:rPr lang="it-IT" sz="2400" dirty="0" err="1" smtClean="0">
                <a:solidFill>
                  <a:srgbClr val="FFFFFF"/>
                </a:solidFill>
                <a:latin typeface="Times New Roman"/>
                <a:cs typeface="Times New Roman"/>
              </a:rPr>
              <a:t>patients</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with</a:t>
            </a:r>
            <a:r>
              <a:rPr lang="it-IT" sz="2400" dirty="0" smtClean="0">
                <a:solidFill>
                  <a:srgbClr val="FFFFFF"/>
                </a:solidFill>
                <a:latin typeface="Times New Roman"/>
                <a:cs typeface="Times New Roman"/>
              </a:rPr>
              <a:t> </a:t>
            </a:r>
            <a:r>
              <a:rPr lang="it-IT" sz="2400" dirty="0">
                <a:solidFill>
                  <a:srgbClr val="FFFFFF"/>
                </a:solidFill>
                <a:latin typeface="Times New Roman"/>
                <a:cs typeface="Times New Roman"/>
              </a:rPr>
              <a:t>head </a:t>
            </a:r>
            <a:r>
              <a:rPr lang="it-IT" sz="2400" dirty="0" err="1">
                <a:solidFill>
                  <a:srgbClr val="FFFFFF"/>
                </a:solidFill>
                <a:latin typeface="Times New Roman"/>
                <a:cs typeface="Times New Roman"/>
              </a:rPr>
              <a:t>injury</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from</a:t>
            </a:r>
            <a:r>
              <a:rPr lang="it-IT" sz="2400" dirty="0">
                <a:solidFill>
                  <a:srgbClr val="FFFFFF"/>
                </a:solidFill>
                <a:latin typeface="Times New Roman"/>
                <a:cs typeface="Times New Roman"/>
              </a:rPr>
              <a:t> the SAFE trial </a:t>
            </a:r>
            <a:r>
              <a:rPr lang="it-IT" sz="2400" dirty="0" err="1">
                <a:solidFill>
                  <a:srgbClr val="FFFFFF"/>
                </a:solidFill>
                <a:latin typeface="Times New Roman"/>
                <a:cs typeface="Times New Roman"/>
              </a:rPr>
              <a:t>who</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received</a:t>
            </a:r>
            <a:r>
              <a:rPr lang="it-IT" sz="2400" dirty="0">
                <a:solidFill>
                  <a:srgbClr val="FFFFFF"/>
                </a:solidFill>
                <a:latin typeface="Times New Roman"/>
                <a:cs typeface="Times New Roman"/>
              </a:rPr>
              <a:t> 4</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human</a:t>
            </a:r>
            <a:r>
              <a:rPr lang="it-IT" sz="2400" dirty="0" smtClean="0">
                <a:solidFill>
                  <a:srgbClr val="FFFFFF"/>
                </a:solidFill>
                <a:latin typeface="Times New Roman"/>
                <a:cs typeface="Times New Roman"/>
              </a:rPr>
              <a:t> </a:t>
            </a:r>
            <a:r>
              <a:rPr lang="it-IT" sz="2400" dirty="0" err="1">
                <a:solidFill>
                  <a:srgbClr val="FFFFFF"/>
                </a:solidFill>
                <a:latin typeface="Times New Roman"/>
                <a:cs typeface="Times New Roman"/>
              </a:rPr>
              <a:t>albumin</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instead</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of</a:t>
            </a:r>
            <a:r>
              <a:rPr lang="it-IT" sz="2400" dirty="0">
                <a:solidFill>
                  <a:srgbClr val="FFFFFF"/>
                </a:solidFill>
                <a:latin typeface="Times New Roman"/>
                <a:cs typeface="Times New Roman"/>
              </a:rPr>
              <a:t> 0.9% saline </a:t>
            </a:r>
            <a:r>
              <a:rPr lang="it-IT" sz="2400" dirty="0" err="1">
                <a:solidFill>
                  <a:srgbClr val="FFFFFF"/>
                </a:solidFill>
                <a:latin typeface="Times New Roman"/>
                <a:cs typeface="Times New Roman"/>
              </a:rPr>
              <a:t>had</a:t>
            </a:r>
            <a:r>
              <a:rPr lang="it-IT" sz="2400" dirty="0">
                <a:solidFill>
                  <a:srgbClr val="FFFFFF"/>
                </a:solidFill>
                <a:latin typeface="Times New Roman"/>
                <a:cs typeface="Times New Roman"/>
              </a:rPr>
              <a:t> a </a:t>
            </a:r>
            <a:r>
              <a:rPr lang="it-IT" sz="2400" dirty="0" err="1" smtClean="0">
                <a:solidFill>
                  <a:srgbClr val="FFFFFF"/>
                </a:solidFill>
                <a:latin typeface="Times New Roman"/>
                <a:cs typeface="Times New Roman"/>
              </a:rPr>
              <a:t>significantly</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higher</a:t>
            </a:r>
            <a:r>
              <a:rPr lang="it-IT" sz="2400" dirty="0" smtClean="0">
                <a:solidFill>
                  <a:srgbClr val="FFFFFF"/>
                </a:solidFill>
                <a:latin typeface="Times New Roman"/>
                <a:cs typeface="Times New Roman"/>
              </a:rPr>
              <a:t> </a:t>
            </a:r>
            <a:r>
              <a:rPr lang="it-IT" sz="2400" dirty="0" err="1">
                <a:solidFill>
                  <a:srgbClr val="FFFFFF"/>
                </a:solidFill>
                <a:latin typeface="Times New Roman"/>
                <a:cs typeface="Times New Roman"/>
              </a:rPr>
              <a:t>risk</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of</a:t>
            </a:r>
            <a:r>
              <a:rPr lang="it-IT" sz="2400" dirty="0">
                <a:solidFill>
                  <a:srgbClr val="FFFFFF"/>
                </a:solidFill>
                <a:latin typeface="Times New Roman"/>
                <a:cs typeface="Times New Roman"/>
              </a:rPr>
              <a:t> </a:t>
            </a:r>
            <a:r>
              <a:rPr lang="it-IT" sz="2400" dirty="0" err="1">
                <a:solidFill>
                  <a:srgbClr val="FFFFFF"/>
                </a:solidFill>
                <a:latin typeface="Times New Roman"/>
                <a:cs typeface="Times New Roman"/>
              </a:rPr>
              <a:t>death</a:t>
            </a:r>
            <a:endParaRPr lang="it-IT" sz="2400" dirty="0">
              <a:solidFill>
                <a:srgbClr val="FFFFFF"/>
              </a:solidFill>
              <a:latin typeface="Times New Roman"/>
              <a:cs typeface="Times New Roman"/>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1587" y="1528572"/>
            <a:ext cx="5999708" cy="4243092"/>
          </a:xfrm>
          <a:prstGeom prst="rect">
            <a:avLst/>
          </a:prstGeom>
          <a:ln w="25400">
            <a:solidFill>
              <a:srgbClr val="FF0000"/>
            </a:solidFill>
          </a:ln>
        </p:spPr>
      </p:pic>
      <p:pic>
        <p:nvPicPr>
          <p:cNvPr id="3" name="Immagine 2"/>
          <p:cNvPicPr>
            <a:picLocks noChangeAspect="1"/>
          </p:cNvPicPr>
          <p:nvPr/>
        </p:nvPicPr>
        <p:blipFill>
          <a:blip r:embed="rId3"/>
          <a:stretch>
            <a:fillRect/>
          </a:stretch>
        </p:blipFill>
        <p:spPr>
          <a:xfrm>
            <a:off x="7498491" y="552469"/>
            <a:ext cx="1053890" cy="802269"/>
          </a:xfrm>
          <a:prstGeom prst="rect">
            <a:avLst/>
          </a:prstGeom>
          <a:ln w="25400">
            <a:solidFill>
              <a:srgbClr val="FF0000"/>
            </a:solidFill>
          </a:ln>
        </p:spPr>
      </p:pic>
      <p:pic>
        <p:nvPicPr>
          <p:cNvPr id="4" name="Immagine 3"/>
          <p:cNvPicPr>
            <a:picLocks noChangeAspect="1"/>
          </p:cNvPicPr>
          <p:nvPr/>
        </p:nvPicPr>
        <p:blipFill>
          <a:blip r:embed="rId4"/>
          <a:stretch>
            <a:fillRect/>
          </a:stretch>
        </p:blipFill>
        <p:spPr>
          <a:xfrm>
            <a:off x="6335155" y="2144716"/>
            <a:ext cx="2703548" cy="3037903"/>
          </a:xfrm>
          <a:prstGeom prst="rect">
            <a:avLst/>
          </a:prstGeom>
          <a:ln w="25400">
            <a:solidFill>
              <a:srgbClr val="FF0000"/>
            </a:solidFill>
          </a:ln>
        </p:spPr>
      </p:pic>
      <p:sp>
        <p:nvSpPr>
          <p:cNvPr id="6" name="CasellaDiTesto 5"/>
          <p:cNvSpPr txBox="1"/>
          <p:nvPr/>
        </p:nvSpPr>
        <p:spPr>
          <a:xfrm>
            <a:off x="591618" y="413341"/>
            <a:ext cx="6483466" cy="584776"/>
          </a:xfrm>
          <a:prstGeom prst="rect">
            <a:avLst/>
          </a:prstGeom>
          <a:noFill/>
        </p:spPr>
        <p:txBody>
          <a:bodyPr wrap="none" rtlCol="0">
            <a:spAutoFit/>
          </a:bodyPr>
          <a:lstStyle/>
          <a:p>
            <a:r>
              <a:rPr lang="it-IT" sz="3200" dirty="0" err="1" smtClean="0">
                <a:solidFill>
                  <a:srgbClr val="FF0000"/>
                </a:solidFill>
                <a:effectLst>
                  <a:outerShdw blurRad="38100" dist="38100" dir="2700000" algn="tl">
                    <a:srgbClr val="000000">
                      <a:alpha val="43137"/>
                    </a:srgbClr>
                  </a:outerShdw>
                </a:effectLst>
                <a:latin typeface="Times New Roman"/>
                <a:cs typeface="Times New Roman"/>
              </a:rPr>
              <a:t>Transfusion</a:t>
            </a:r>
            <a:r>
              <a:rPr lang="it-IT" sz="3200" dirty="0" smtClean="0">
                <a:solidFill>
                  <a:srgbClr val="FF0000"/>
                </a:solidFill>
                <a:effectLst>
                  <a:outerShdw blurRad="38100" dist="38100" dir="2700000" algn="tl">
                    <a:srgbClr val="000000">
                      <a:alpha val="43137"/>
                    </a:srgbClr>
                  </a:outerShdw>
                </a:effectLst>
                <a:latin typeface="Times New Roman"/>
                <a:cs typeface="Times New Roman"/>
              </a:rPr>
              <a:t> </a:t>
            </a:r>
            <a:r>
              <a:rPr lang="it-IT" sz="3200" dirty="0" err="1" smtClean="0">
                <a:solidFill>
                  <a:srgbClr val="FF0000"/>
                </a:solidFill>
                <a:effectLst>
                  <a:outerShdw blurRad="38100" dist="38100" dir="2700000" algn="tl">
                    <a:srgbClr val="000000">
                      <a:alpha val="43137"/>
                    </a:srgbClr>
                  </a:outerShdw>
                </a:effectLst>
                <a:latin typeface="Times New Roman"/>
                <a:cs typeface="Times New Roman"/>
              </a:rPr>
              <a:t>related</a:t>
            </a:r>
            <a:r>
              <a:rPr lang="it-IT" sz="3200" dirty="0" smtClean="0">
                <a:solidFill>
                  <a:srgbClr val="FF0000"/>
                </a:solidFill>
                <a:effectLst>
                  <a:outerShdw blurRad="38100" dist="38100" dir="2700000" algn="tl">
                    <a:srgbClr val="000000">
                      <a:alpha val="43137"/>
                    </a:srgbClr>
                  </a:outerShdw>
                </a:effectLst>
                <a:latin typeface="Times New Roman"/>
                <a:cs typeface="Times New Roman"/>
              </a:rPr>
              <a:t> Acute </a:t>
            </a:r>
            <a:r>
              <a:rPr lang="it-IT" sz="3200" dirty="0" err="1" smtClean="0">
                <a:solidFill>
                  <a:srgbClr val="FF0000"/>
                </a:solidFill>
                <a:effectLst>
                  <a:outerShdw blurRad="38100" dist="38100" dir="2700000" algn="tl">
                    <a:srgbClr val="000000">
                      <a:alpha val="43137"/>
                    </a:srgbClr>
                  </a:outerShdw>
                </a:effectLst>
                <a:latin typeface="Times New Roman"/>
                <a:cs typeface="Times New Roman"/>
              </a:rPr>
              <a:t>Lung</a:t>
            </a:r>
            <a:r>
              <a:rPr lang="it-IT" sz="3200" dirty="0" smtClean="0">
                <a:solidFill>
                  <a:srgbClr val="FF0000"/>
                </a:solidFill>
                <a:effectLst>
                  <a:outerShdw blurRad="38100" dist="38100" dir="2700000" algn="tl">
                    <a:srgbClr val="000000">
                      <a:alpha val="43137"/>
                    </a:srgbClr>
                  </a:outerShdw>
                </a:effectLst>
                <a:latin typeface="Times New Roman"/>
                <a:cs typeface="Times New Roman"/>
              </a:rPr>
              <a:t> </a:t>
            </a:r>
            <a:r>
              <a:rPr lang="it-IT" sz="3200" dirty="0" err="1" smtClean="0">
                <a:solidFill>
                  <a:srgbClr val="FF0000"/>
                </a:solidFill>
                <a:effectLst>
                  <a:outerShdw blurRad="38100" dist="38100" dir="2700000" algn="tl">
                    <a:srgbClr val="000000">
                      <a:alpha val="43137"/>
                    </a:srgbClr>
                  </a:outerShdw>
                </a:effectLst>
                <a:latin typeface="Times New Roman"/>
                <a:cs typeface="Times New Roman"/>
              </a:rPr>
              <a:t>Injury</a:t>
            </a:r>
            <a:endParaRPr lang="it-IT" sz="3200" dirty="0">
              <a:solidFill>
                <a:srgbClr val="FF0000"/>
              </a:solidFill>
              <a:effectLst>
                <a:outerShdw blurRad="38100" dist="38100" dir="2700000" algn="tl">
                  <a:srgbClr val="000000">
                    <a:alpha val="43137"/>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0506" y="1552089"/>
            <a:ext cx="8487708" cy="4154983"/>
          </a:xfrm>
          <a:prstGeom prst="rect">
            <a:avLst/>
          </a:prstGeom>
          <a:noFill/>
        </p:spPr>
        <p:txBody>
          <a:bodyPr wrap="square" rtlCol="0">
            <a:spAutoFit/>
          </a:bodyPr>
          <a:lstStyle/>
          <a:p>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There</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is</a:t>
            </a:r>
            <a:r>
              <a:rPr lang="it-IT" sz="2400" dirty="0" smtClean="0">
                <a:solidFill>
                  <a:srgbClr val="FFFFFF"/>
                </a:solidFill>
                <a:latin typeface="Times New Roman"/>
                <a:cs typeface="Times New Roman"/>
              </a:rPr>
              <a:t> no </a:t>
            </a:r>
            <a:r>
              <a:rPr lang="it-IT" sz="2400" dirty="0" err="1" smtClean="0">
                <a:solidFill>
                  <a:srgbClr val="FFFFFF"/>
                </a:solidFill>
                <a:latin typeface="Times New Roman"/>
                <a:cs typeface="Times New Roman"/>
              </a:rPr>
              <a:t>universally</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agreed-upon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definition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for</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what</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constitutes</a:t>
            </a:r>
            <a:r>
              <a:rPr lang="it-IT" sz="2400" dirty="0" smtClean="0">
                <a:solidFill>
                  <a:srgbClr val="FFFFFF"/>
                </a:solidFill>
                <a:latin typeface="Times New Roman"/>
                <a:cs typeface="Times New Roman"/>
              </a:rPr>
              <a:t> TACO. </a:t>
            </a:r>
          </a:p>
          <a:p>
            <a:r>
              <a:rPr lang="it-IT" sz="2400" dirty="0" err="1" smtClean="0">
                <a:solidFill>
                  <a:srgbClr val="FFFFFF"/>
                </a:solidFill>
                <a:latin typeface="Times New Roman"/>
                <a:cs typeface="Times New Roman"/>
              </a:rPr>
              <a:t>During</a:t>
            </a:r>
            <a:r>
              <a:rPr lang="it-IT" sz="2400" dirty="0" smtClean="0">
                <a:solidFill>
                  <a:srgbClr val="FFFFFF"/>
                </a:solidFill>
                <a:latin typeface="Times New Roman"/>
                <a:cs typeface="Times New Roman"/>
              </a:rPr>
              <a:t> or </a:t>
            </a:r>
            <a:r>
              <a:rPr lang="it-IT" sz="2400" dirty="0" err="1" smtClean="0">
                <a:solidFill>
                  <a:srgbClr val="FFFFFF"/>
                </a:solidFill>
                <a:latin typeface="Times New Roman"/>
                <a:cs typeface="Times New Roman"/>
              </a:rPr>
              <a:t>within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several</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hours</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of</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transfusion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patients</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develop</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respiratory</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distress</a:t>
            </a:r>
            <a:r>
              <a:rPr lang="it-IT" sz="2400" dirty="0" smtClean="0">
                <a:solidFill>
                  <a:srgbClr val="FFFFFF"/>
                </a:solidFill>
                <a:latin typeface="Times New Roman"/>
                <a:cs typeface="Times New Roman"/>
              </a:rPr>
              <a:t>, and </a:t>
            </a:r>
            <a:r>
              <a:rPr lang="it-IT" sz="2400" dirty="0" err="1" smtClean="0">
                <a:solidFill>
                  <a:srgbClr val="FFFFFF"/>
                </a:solidFill>
                <a:latin typeface="Times New Roman"/>
                <a:cs typeface="Times New Roman"/>
              </a:rPr>
              <a:t>may</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develop</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orthopnea</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cyanosis</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tachycardia</a:t>
            </a:r>
            <a:r>
              <a:rPr lang="it-IT" sz="2400" dirty="0" smtClean="0">
                <a:solidFill>
                  <a:srgbClr val="FFFFFF"/>
                </a:solidFill>
                <a:latin typeface="Times New Roman"/>
                <a:cs typeface="Times New Roman"/>
              </a:rPr>
              <a:t>, and </a:t>
            </a:r>
            <a:r>
              <a:rPr lang="it-IT" sz="2400" dirty="0" err="1" smtClean="0">
                <a:solidFill>
                  <a:srgbClr val="FFFFFF"/>
                </a:solidFill>
                <a:latin typeface="Times New Roman"/>
                <a:cs typeface="Times New Roman"/>
              </a:rPr>
              <a:t>hypertension</a:t>
            </a:r>
            <a:r>
              <a:rPr lang="it-IT" sz="2400" dirty="0" smtClean="0">
                <a:solidFill>
                  <a:srgbClr val="FFFFFF"/>
                </a:solidFill>
                <a:latin typeface="Times New Roman"/>
                <a:cs typeface="Times New Roman"/>
              </a:rPr>
              <a:t>.</a:t>
            </a:r>
          </a:p>
          <a:p>
            <a:r>
              <a:rPr lang="it-IT" sz="2400" dirty="0" err="1" smtClean="0">
                <a:solidFill>
                  <a:srgbClr val="FFFFFF"/>
                </a:solidFill>
                <a:latin typeface="Times New Roman"/>
                <a:cs typeface="Times New Roman"/>
              </a:rPr>
              <a:t>Rales</a:t>
            </a:r>
            <a:r>
              <a:rPr lang="it-IT" sz="2400" dirty="0" smtClean="0">
                <a:solidFill>
                  <a:srgbClr val="FFFFFF"/>
                </a:solidFill>
                <a:latin typeface="Times New Roman"/>
                <a:cs typeface="Times New Roman"/>
              </a:rPr>
              <a:t> can </a:t>
            </a:r>
            <a:r>
              <a:rPr lang="it-IT" sz="2400" dirty="0" err="1" smtClean="0">
                <a:solidFill>
                  <a:srgbClr val="FFFFFF"/>
                </a:solidFill>
                <a:latin typeface="Times New Roman"/>
                <a:cs typeface="Times New Roman"/>
              </a:rPr>
              <a:t>be</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identified</a:t>
            </a:r>
            <a:r>
              <a:rPr lang="it-IT" sz="2400" dirty="0" smtClean="0">
                <a:solidFill>
                  <a:srgbClr val="FFFFFF"/>
                </a:solidFill>
                <a:latin typeface="Times New Roman"/>
                <a:cs typeface="Times New Roman"/>
              </a:rPr>
              <a:t> on </a:t>
            </a:r>
            <a:r>
              <a:rPr lang="it-IT" sz="2400" dirty="0" err="1" smtClean="0">
                <a:solidFill>
                  <a:srgbClr val="FFFFFF"/>
                </a:solidFill>
                <a:latin typeface="Times New Roman"/>
                <a:cs typeface="Times New Roman"/>
              </a:rPr>
              <a:t>auscultation</a:t>
            </a:r>
            <a:r>
              <a:rPr lang="it-IT" sz="2400" dirty="0" smtClean="0">
                <a:solidFill>
                  <a:srgbClr val="FFFFFF"/>
                </a:solidFill>
                <a:latin typeface="Times New Roman"/>
                <a:cs typeface="Times New Roman"/>
              </a:rPr>
              <a:t>, and some </a:t>
            </a:r>
            <a:r>
              <a:rPr lang="it-IT" sz="2400" dirty="0" err="1" smtClean="0">
                <a:solidFill>
                  <a:srgbClr val="FFFFFF"/>
                </a:solidFill>
                <a:latin typeface="Times New Roman"/>
                <a:cs typeface="Times New Roman"/>
              </a:rPr>
              <a:t>patients</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may</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have</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jugular</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venous</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distention</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an</a:t>
            </a:r>
            <a:r>
              <a:rPr lang="it-IT" sz="2400" dirty="0" smtClean="0">
                <a:solidFill>
                  <a:srgbClr val="FFFFFF"/>
                </a:solidFill>
                <a:latin typeface="Times New Roman"/>
                <a:cs typeface="Times New Roman"/>
              </a:rPr>
              <a:t> S3 on </a:t>
            </a:r>
            <a:r>
              <a:rPr lang="it-IT" sz="2400" dirty="0" err="1" smtClean="0">
                <a:solidFill>
                  <a:srgbClr val="FFFFFF"/>
                </a:solidFill>
                <a:latin typeface="Times New Roman"/>
                <a:cs typeface="Times New Roman"/>
              </a:rPr>
              <a:t>cardiac</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auscultation</a:t>
            </a:r>
            <a:r>
              <a:rPr lang="it-IT" sz="2400" dirty="0" smtClean="0">
                <a:solidFill>
                  <a:srgbClr val="FFFFFF"/>
                </a:solidFill>
                <a:latin typeface="Times New Roman"/>
                <a:cs typeface="Times New Roman"/>
              </a:rPr>
              <a:t>, or </a:t>
            </a:r>
            <a:r>
              <a:rPr lang="it-IT" sz="2400" dirty="0" err="1" smtClean="0">
                <a:solidFill>
                  <a:srgbClr val="FFFFFF"/>
                </a:solidFill>
                <a:latin typeface="Times New Roman"/>
                <a:cs typeface="Times New Roman"/>
              </a:rPr>
              <a:t>lower</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extremity</a:t>
            </a:r>
            <a:r>
              <a:rPr lang="it-IT" sz="2400" dirty="0" smtClean="0">
                <a:solidFill>
                  <a:srgbClr val="FFFFFF"/>
                </a:solidFill>
                <a:latin typeface="Times New Roman"/>
                <a:cs typeface="Times New Roman"/>
              </a:rPr>
              <a:t> edema. </a:t>
            </a:r>
          </a:p>
          <a:p>
            <a:r>
              <a:rPr lang="it-IT" sz="2400" dirty="0" smtClean="0">
                <a:solidFill>
                  <a:srgbClr val="FFFFFF"/>
                </a:solidFill>
                <a:latin typeface="Times New Roman"/>
                <a:cs typeface="Times New Roman"/>
              </a:rPr>
              <a:t>A </a:t>
            </a:r>
            <a:r>
              <a:rPr lang="it-IT" sz="2400" dirty="0" err="1" smtClean="0">
                <a:solidFill>
                  <a:srgbClr val="FFFFFF"/>
                </a:solidFill>
                <a:latin typeface="Times New Roman"/>
                <a:cs typeface="Times New Roman"/>
              </a:rPr>
              <a:t>chest</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radiograph</a:t>
            </a:r>
            <a:r>
              <a:rPr lang="it-IT" sz="2400" dirty="0" smtClean="0">
                <a:solidFill>
                  <a:srgbClr val="FFFFFF"/>
                </a:solidFill>
                <a:latin typeface="Times New Roman"/>
                <a:cs typeface="Times New Roman"/>
              </a:rPr>
              <a:t> can </a:t>
            </a:r>
            <a:r>
              <a:rPr lang="it-IT" sz="2400" dirty="0" err="1" smtClean="0">
                <a:solidFill>
                  <a:srgbClr val="FFFFFF"/>
                </a:solidFill>
                <a:latin typeface="Times New Roman"/>
                <a:cs typeface="Times New Roman"/>
              </a:rPr>
              <a:t>reveal</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cardiomegaly</a:t>
            </a:r>
            <a:r>
              <a:rPr lang="it-IT" sz="2400" dirty="0" smtClean="0">
                <a:solidFill>
                  <a:srgbClr val="FFFFFF"/>
                </a:solidFill>
                <a:latin typeface="Times New Roman"/>
                <a:cs typeface="Times New Roman"/>
              </a:rPr>
              <a:t> and </a:t>
            </a:r>
            <a:r>
              <a:rPr lang="it-IT" sz="2400" dirty="0" err="1" smtClean="0">
                <a:solidFill>
                  <a:srgbClr val="FFFFFF"/>
                </a:solidFill>
                <a:latin typeface="Times New Roman"/>
                <a:cs typeface="Times New Roman"/>
              </a:rPr>
              <a:t>interstitial</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infiltrates</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but</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not</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all</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patients</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with</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heart</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failure</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will</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have</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these</a:t>
            </a:r>
            <a:r>
              <a:rPr lang="it-IT" sz="2400" dirty="0" smtClean="0">
                <a:solidFill>
                  <a:srgbClr val="FFFFFF"/>
                </a:solidFill>
                <a:latin typeface="Times New Roman"/>
                <a:cs typeface="Times New Roman"/>
              </a:rPr>
              <a:t> </a:t>
            </a:r>
            <a:r>
              <a:rPr lang="it-IT" sz="2400" dirty="0" err="1" smtClean="0">
                <a:solidFill>
                  <a:srgbClr val="FFFFFF"/>
                </a:solidFill>
                <a:latin typeface="Times New Roman"/>
                <a:cs typeface="Times New Roman"/>
              </a:rPr>
              <a:t>abnormalities</a:t>
            </a:r>
            <a:endParaRPr lang="it-IT" sz="2400" dirty="0">
              <a:solidFill>
                <a:srgbClr val="FFFFFF"/>
              </a:solidFill>
              <a:latin typeface="Times New Roman"/>
              <a:cs typeface="Times New Roman"/>
            </a:endParaRPr>
          </a:p>
        </p:txBody>
      </p:sp>
      <p:sp>
        <p:nvSpPr>
          <p:cNvPr id="3" name="CasellaDiTesto 2"/>
          <p:cNvSpPr txBox="1"/>
          <p:nvPr/>
        </p:nvSpPr>
        <p:spPr>
          <a:xfrm>
            <a:off x="591618" y="413341"/>
            <a:ext cx="7340471" cy="584776"/>
          </a:xfrm>
          <a:prstGeom prst="rect">
            <a:avLst/>
          </a:prstGeom>
          <a:noFill/>
        </p:spPr>
        <p:txBody>
          <a:bodyPr wrap="none" rtlCol="0">
            <a:spAutoFit/>
          </a:bodyPr>
          <a:lstStyle/>
          <a:p>
            <a:r>
              <a:rPr lang="it-IT" sz="3200" dirty="0" err="1" smtClean="0">
                <a:solidFill>
                  <a:srgbClr val="FF0000"/>
                </a:solidFill>
                <a:effectLst>
                  <a:outerShdw blurRad="38100" dist="38100" dir="2700000" algn="tl">
                    <a:srgbClr val="000000">
                      <a:alpha val="43137"/>
                    </a:srgbClr>
                  </a:outerShdw>
                </a:effectLst>
                <a:latin typeface="Times New Roman"/>
                <a:cs typeface="Times New Roman"/>
              </a:rPr>
              <a:t>Transfusion</a:t>
            </a:r>
            <a:r>
              <a:rPr lang="it-IT" sz="3200" dirty="0" smtClean="0">
                <a:solidFill>
                  <a:srgbClr val="FF0000"/>
                </a:solidFill>
                <a:effectLst>
                  <a:outerShdw blurRad="38100" dist="38100" dir="2700000" algn="tl">
                    <a:srgbClr val="000000">
                      <a:alpha val="43137"/>
                    </a:srgbClr>
                  </a:outerShdw>
                </a:effectLst>
                <a:latin typeface="Times New Roman"/>
                <a:cs typeface="Times New Roman"/>
              </a:rPr>
              <a:t> </a:t>
            </a:r>
            <a:r>
              <a:rPr lang="it-IT" sz="3200" dirty="0" err="1" smtClean="0">
                <a:solidFill>
                  <a:srgbClr val="FF0000"/>
                </a:solidFill>
                <a:effectLst>
                  <a:outerShdw blurRad="38100" dist="38100" dir="2700000" algn="tl">
                    <a:srgbClr val="000000">
                      <a:alpha val="43137"/>
                    </a:srgbClr>
                  </a:outerShdw>
                </a:effectLst>
                <a:latin typeface="Times New Roman"/>
                <a:cs typeface="Times New Roman"/>
              </a:rPr>
              <a:t>associated</a:t>
            </a:r>
            <a:r>
              <a:rPr lang="it-IT" sz="3200" dirty="0" smtClean="0">
                <a:solidFill>
                  <a:srgbClr val="FF0000"/>
                </a:solidFill>
                <a:effectLst>
                  <a:outerShdw blurRad="38100" dist="38100" dir="2700000" algn="tl">
                    <a:srgbClr val="000000">
                      <a:alpha val="43137"/>
                    </a:srgbClr>
                  </a:outerShdw>
                </a:effectLst>
                <a:latin typeface="Times New Roman"/>
                <a:cs typeface="Times New Roman"/>
              </a:rPr>
              <a:t> </a:t>
            </a:r>
            <a:r>
              <a:rPr lang="it-IT" sz="3200" dirty="0" err="1" smtClean="0">
                <a:solidFill>
                  <a:srgbClr val="FF0000"/>
                </a:solidFill>
                <a:effectLst>
                  <a:outerShdw blurRad="38100" dist="38100" dir="2700000" algn="tl">
                    <a:srgbClr val="000000">
                      <a:alpha val="43137"/>
                    </a:srgbClr>
                  </a:outerShdw>
                </a:effectLst>
                <a:latin typeface="Times New Roman"/>
                <a:cs typeface="Times New Roman"/>
              </a:rPr>
              <a:t>circulatory</a:t>
            </a:r>
            <a:r>
              <a:rPr lang="it-IT" sz="3200" dirty="0" smtClean="0">
                <a:solidFill>
                  <a:srgbClr val="FF0000"/>
                </a:solidFill>
                <a:effectLst>
                  <a:outerShdw blurRad="38100" dist="38100" dir="2700000" algn="tl">
                    <a:srgbClr val="000000">
                      <a:alpha val="43137"/>
                    </a:srgbClr>
                  </a:outerShdw>
                </a:effectLst>
                <a:latin typeface="Times New Roman"/>
                <a:cs typeface="Times New Roman"/>
              </a:rPr>
              <a:t> </a:t>
            </a:r>
            <a:r>
              <a:rPr lang="it-IT" sz="3200" dirty="0" err="1" smtClean="0">
                <a:solidFill>
                  <a:srgbClr val="FF0000"/>
                </a:solidFill>
                <a:effectLst>
                  <a:outerShdw blurRad="38100" dist="38100" dir="2700000" algn="tl">
                    <a:srgbClr val="000000">
                      <a:alpha val="43137"/>
                    </a:srgbClr>
                  </a:outerShdw>
                </a:effectLst>
                <a:latin typeface="Times New Roman"/>
                <a:cs typeface="Times New Roman"/>
              </a:rPr>
              <a:t>overload</a:t>
            </a:r>
            <a:endParaRPr lang="it-IT" sz="3200" dirty="0">
              <a:solidFill>
                <a:srgbClr val="FF0000"/>
              </a:solidFill>
              <a:effectLst>
                <a:outerShdw blurRad="38100" dist="38100" dir="2700000" algn="tl">
                  <a:srgbClr val="000000">
                    <a:alpha val="43137"/>
                  </a:srgbClr>
                </a:outerShdw>
              </a:effectLst>
              <a:latin typeface="Times New Roman"/>
              <a:cs typeface="Times New Roman"/>
            </a:endParaRPr>
          </a:p>
        </p:txBody>
      </p:sp>
      <p:pic>
        <p:nvPicPr>
          <p:cNvPr id="4" name="Immagine 3"/>
          <p:cNvPicPr>
            <a:picLocks noChangeAspect="1"/>
          </p:cNvPicPr>
          <p:nvPr/>
        </p:nvPicPr>
        <p:blipFill>
          <a:blip r:embed="rId2"/>
          <a:stretch>
            <a:fillRect/>
          </a:stretch>
        </p:blipFill>
        <p:spPr>
          <a:xfrm>
            <a:off x="8025436" y="195848"/>
            <a:ext cx="1053890" cy="802269"/>
          </a:xfrm>
          <a:prstGeom prst="rect">
            <a:avLst/>
          </a:prstGeom>
        </p:spPr>
      </p:pic>
      <p:sp>
        <p:nvSpPr>
          <p:cNvPr id="5" name="CasellaDiTesto 4"/>
          <p:cNvSpPr txBox="1"/>
          <p:nvPr/>
        </p:nvSpPr>
        <p:spPr>
          <a:xfrm>
            <a:off x="3204296" y="6408247"/>
            <a:ext cx="5563918" cy="307777"/>
          </a:xfrm>
          <a:prstGeom prst="rect">
            <a:avLst/>
          </a:prstGeom>
          <a:noFill/>
        </p:spPr>
        <p:txBody>
          <a:bodyPr wrap="none" rtlCol="0">
            <a:spAutoFit/>
          </a:bodyPr>
          <a:lstStyle/>
          <a:p>
            <a:r>
              <a:rPr lang="it-IT" sz="1400" dirty="0" smtClean="0">
                <a:solidFill>
                  <a:schemeClr val="bg1"/>
                </a:solidFill>
                <a:latin typeface="Times New Roman"/>
                <a:cs typeface="Times New Roman"/>
              </a:rPr>
              <a:t>Robert C. </a:t>
            </a:r>
            <a:r>
              <a:rPr lang="it-IT" sz="1400" dirty="0" err="1" smtClean="0">
                <a:solidFill>
                  <a:schemeClr val="bg1"/>
                </a:solidFill>
                <a:latin typeface="Times New Roman"/>
                <a:cs typeface="Times New Roman"/>
              </a:rPr>
              <a:t>Skeatea</a:t>
            </a:r>
            <a:r>
              <a:rPr lang="it-IT" sz="1400" dirty="0" smtClean="0">
                <a:solidFill>
                  <a:schemeClr val="bg1"/>
                </a:solidFill>
                <a:latin typeface="Times New Roman"/>
                <a:cs typeface="Times New Roman"/>
              </a:rPr>
              <a:t> and Ted </a:t>
            </a:r>
            <a:r>
              <a:rPr lang="it-IT" sz="1400" dirty="0" err="1" smtClean="0">
                <a:solidFill>
                  <a:schemeClr val="bg1"/>
                </a:solidFill>
                <a:latin typeface="Times New Roman"/>
                <a:cs typeface="Times New Roman"/>
              </a:rPr>
              <a:t>Eastlund</a:t>
            </a:r>
            <a:r>
              <a:rPr lang="it-IT" sz="1400" dirty="0" smtClean="0">
                <a:solidFill>
                  <a:schemeClr val="bg1"/>
                </a:solidFill>
                <a:latin typeface="Times New Roman"/>
                <a:cs typeface="Times New Roman"/>
              </a:rPr>
              <a:t>. </a:t>
            </a:r>
            <a:r>
              <a:rPr lang="it-IT" sz="1400" dirty="0" err="1" smtClean="0">
                <a:solidFill>
                  <a:schemeClr val="bg1"/>
                </a:solidFill>
                <a:latin typeface="Times New Roman"/>
                <a:cs typeface="Times New Roman"/>
              </a:rPr>
              <a:t>Current</a:t>
            </a:r>
            <a:r>
              <a:rPr lang="it-IT" sz="1400" dirty="0" smtClean="0">
                <a:solidFill>
                  <a:schemeClr val="bg1"/>
                </a:solidFill>
                <a:latin typeface="Times New Roman"/>
                <a:cs typeface="Times New Roman"/>
              </a:rPr>
              <a:t> Opinion in </a:t>
            </a:r>
            <a:r>
              <a:rPr lang="it-IT" sz="1400" dirty="0" err="1" smtClean="0">
                <a:solidFill>
                  <a:schemeClr val="bg1"/>
                </a:solidFill>
                <a:latin typeface="Times New Roman"/>
                <a:cs typeface="Times New Roman"/>
              </a:rPr>
              <a:t>Hematology</a:t>
            </a:r>
            <a:r>
              <a:rPr lang="it-IT" sz="1400" dirty="0" smtClean="0">
                <a:solidFill>
                  <a:schemeClr val="bg1"/>
                </a:solidFill>
                <a:latin typeface="Times New Roman"/>
                <a:cs typeface="Times New Roman"/>
              </a:rPr>
              <a:t> 2007</a:t>
            </a:r>
            <a:endParaRPr lang="it-IT" sz="1400" dirty="0">
              <a:solidFill>
                <a:schemeClr val="bg1"/>
              </a:solidFill>
              <a:latin typeface="Times New Roman"/>
              <a:cs typeface="Times New Roman"/>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54669" y="1292090"/>
            <a:ext cx="8434662" cy="4889131"/>
          </a:xfrm>
          <a:prstGeom prst="rect">
            <a:avLst/>
          </a:prstGeom>
          <a:ln w="19050">
            <a:solidFill>
              <a:srgbClr val="FF0000"/>
            </a:solidFill>
          </a:ln>
        </p:spPr>
      </p:pic>
      <p:sp>
        <p:nvSpPr>
          <p:cNvPr id="4" name="CasellaDiTesto 3"/>
          <p:cNvSpPr txBox="1"/>
          <p:nvPr/>
        </p:nvSpPr>
        <p:spPr>
          <a:xfrm>
            <a:off x="589846" y="536452"/>
            <a:ext cx="5936842" cy="461665"/>
          </a:xfrm>
          <a:prstGeom prst="rect">
            <a:avLst/>
          </a:prstGeom>
          <a:noFill/>
        </p:spPr>
        <p:txBody>
          <a:bodyPr wrap="none" rtlCol="0">
            <a:spAutoFit/>
          </a:bodyPr>
          <a:lstStyle/>
          <a:p>
            <a:r>
              <a:rPr lang="it-IT" sz="2400" dirty="0" err="1">
                <a:solidFill>
                  <a:srgbClr val="FFFF00"/>
                </a:solidFill>
                <a:latin typeface="Times New Roman"/>
                <a:cs typeface="Times New Roman"/>
              </a:rPr>
              <a:t>Distinguishing</a:t>
            </a:r>
            <a:r>
              <a:rPr lang="it-IT" sz="2400" dirty="0">
                <a:solidFill>
                  <a:srgbClr val="FFFF00"/>
                </a:solidFill>
                <a:latin typeface="Times New Roman"/>
                <a:cs typeface="Times New Roman"/>
              </a:rPr>
              <a:t> TRALI </a:t>
            </a:r>
            <a:r>
              <a:rPr lang="it-IT" sz="2400" dirty="0" err="1">
                <a:solidFill>
                  <a:srgbClr val="FFFF00"/>
                </a:solidFill>
                <a:latin typeface="Times New Roman"/>
                <a:cs typeface="Times New Roman"/>
              </a:rPr>
              <a:t>from</a:t>
            </a:r>
            <a:r>
              <a:rPr lang="it-IT" sz="2400" dirty="0">
                <a:solidFill>
                  <a:srgbClr val="FFFF00"/>
                </a:solidFill>
                <a:latin typeface="Times New Roman"/>
                <a:cs typeface="Times New Roman"/>
              </a:rPr>
              <a:t> TACO and ARDS</a:t>
            </a:r>
          </a:p>
        </p:txBody>
      </p:sp>
      <p:sp>
        <p:nvSpPr>
          <p:cNvPr id="5" name="CasellaDiTesto 4"/>
          <p:cNvSpPr txBox="1"/>
          <p:nvPr/>
        </p:nvSpPr>
        <p:spPr>
          <a:xfrm>
            <a:off x="3033792" y="6581001"/>
            <a:ext cx="6202542" cy="276999"/>
          </a:xfrm>
          <a:prstGeom prst="rect">
            <a:avLst/>
          </a:prstGeom>
          <a:noFill/>
        </p:spPr>
        <p:txBody>
          <a:bodyPr wrap="square" rtlCol="0">
            <a:spAutoFit/>
          </a:bodyPr>
          <a:lstStyle/>
          <a:p>
            <a:r>
              <a:rPr lang="it-IT" sz="1200" dirty="0" err="1">
                <a:solidFill>
                  <a:schemeClr val="bg1"/>
                </a:solidFill>
              </a:rPr>
              <a:t>Shere-Wolfe</a:t>
            </a:r>
            <a:r>
              <a:rPr lang="it-IT" sz="1200" dirty="0">
                <a:solidFill>
                  <a:schemeClr val="bg1"/>
                </a:solidFill>
              </a:rPr>
              <a:t> </a:t>
            </a:r>
            <a:r>
              <a:rPr lang="it-IT" sz="1200" dirty="0" err="1">
                <a:solidFill>
                  <a:schemeClr val="bg1"/>
                </a:solidFill>
              </a:rPr>
              <a:t>et</a:t>
            </a:r>
            <a:r>
              <a:rPr lang="it-IT" sz="1200" dirty="0">
                <a:solidFill>
                  <a:schemeClr val="bg1"/>
                </a:solidFill>
              </a:rPr>
              <a:t> al. </a:t>
            </a:r>
            <a:r>
              <a:rPr lang="it-IT" sz="1200" dirty="0" err="1">
                <a:solidFill>
                  <a:schemeClr val="bg1"/>
                </a:solidFill>
              </a:rPr>
              <a:t>Scandinavian</a:t>
            </a:r>
            <a:r>
              <a:rPr lang="it-IT" sz="1200" dirty="0">
                <a:solidFill>
                  <a:schemeClr val="bg1"/>
                </a:solidFill>
              </a:rPr>
              <a:t> Journal </a:t>
            </a:r>
            <a:r>
              <a:rPr lang="it-IT" sz="1200" dirty="0" err="1">
                <a:solidFill>
                  <a:schemeClr val="bg1"/>
                </a:solidFill>
              </a:rPr>
              <a:t>of</a:t>
            </a:r>
            <a:r>
              <a:rPr lang="it-IT" sz="1200" dirty="0">
                <a:solidFill>
                  <a:schemeClr val="bg1"/>
                </a:solidFill>
              </a:rPr>
              <a:t> Trauma, </a:t>
            </a:r>
            <a:r>
              <a:rPr lang="it-IT" sz="1200" dirty="0" err="1" smtClean="0">
                <a:solidFill>
                  <a:schemeClr val="bg1"/>
                </a:solidFill>
              </a:rPr>
              <a:t>Resuscitation</a:t>
            </a:r>
            <a:r>
              <a:rPr lang="it-IT" sz="1200" dirty="0" smtClean="0">
                <a:solidFill>
                  <a:schemeClr val="bg1"/>
                </a:solidFill>
              </a:rPr>
              <a:t> and </a:t>
            </a:r>
            <a:r>
              <a:rPr lang="it-IT" sz="1200" dirty="0" err="1">
                <a:solidFill>
                  <a:schemeClr val="bg1"/>
                </a:solidFill>
              </a:rPr>
              <a:t>Emergency</a:t>
            </a:r>
            <a:r>
              <a:rPr lang="it-IT" sz="1200" dirty="0">
                <a:solidFill>
                  <a:schemeClr val="bg1"/>
                </a:solidFill>
              </a:rPr>
              <a:t> Medicine 2012</a:t>
            </a:r>
          </a:p>
        </p:txBody>
      </p:sp>
      <p:pic>
        <p:nvPicPr>
          <p:cNvPr id="6" name="Immagine 5"/>
          <p:cNvPicPr>
            <a:picLocks noChangeAspect="1"/>
          </p:cNvPicPr>
          <p:nvPr/>
        </p:nvPicPr>
        <p:blipFill>
          <a:blip r:embed="rId3"/>
          <a:stretch>
            <a:fillRect/>
          </a:stretch>
        </p:blipFill>
        <p:spPr>
          <a:xfrm>
            <a:off x="7735441" y="195848"/>
            <a:ext cx="1053890" cy="802269"/>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92500" lnSpcReduction="10000"/>
          </a:bodyPr>
          <a:lstStyle/>
          <a:p>
            <a:endParaRPr lang="it-IT" sz="2800" dirty="0" smtClean="0"/>
          </a:p>
          <a:p>
            <a:r>
              <a:rPr lang="it-IT" sz="2800" dirty="0" smtClean="0"/>
              <a:t>Obiettivi emodinamici variano a seconda della fase di trattamento del trauma</a:t>
            </a:r>
          </a:p>
          <a:p>
            <a:r>
              <a:rPr lang="it-IT" sz="2800" dirty="0" smtClean="0"/>
              <a:t>Approccio ABCDE</a:t>
            </a:r>
          </a:p>
          <a:p>
            <a:r>
              <a:rPr lang="it-IT" sz="2800" dirty="0" smtClean="0"/>
              <a:t>Prima fase:</a:t>
            </a:r>
          </a:p>
          <a:p>
            <a:r>
              <a:rPr lang="it-IT" sz="2800" dirty="0" smtClean="0"/>
              <a:t>Stop the </a:t>
            </a:r>
            <a:r>
              <a:rPr lang="it-IT" sz="2800" dirty="0" err="1" smtClean="0"/>
              <a:t>Bleeding</a:t>
            </a:r>
            <a:r>
              <a:rPr lang="it-IT" sz="2800" dirty="0" smtClean="0"/>
              <a:t>!</a:t>
            </a:r>
          </a:p>
          <a:p>
            <a:r>
              <a:rPr lang="it-IT" sz="2800" dirty="0" err="1" smtClean="0"/>
              <a:t>Damage</a:t>
            </a:r>
            <a:r>
              <a:rPr lang="it-IT" sz="2800" dirty="0" smtClean="0"/>
              <a:t> Control </a:t>
            </a:r>
            <a:r>
              <a:rPr lang="it-IT" sz="2800" dirty="0" err="1" smtClean="0"/>
              <a:t>Resuscitation</a:t>
            </a:r>
            <a:r>
              <a:rPr lang="it-IT" sz="2800" dirty="0" smtClean="0"/>
              <a:t> &amp;</a:t>
            </a:r>
          </a:p>
          <a:p>
            <a:r>
              <a:rPr lang="it-IT" sz="2800" dirty="0" err="1" smtClean="0"/>
              <a:t>Damage</a:t>
            </a:r>
            <a:r>
              <a:rPr lang="it-IT" sz="2800" dirty="0" smtClean="0"/>
              <a:t> Control </a:t>
            </a:r>
            <a:r>
              <a:rPr lang="it-IT" sz="2800" dirty="0" err="1" smtClean="0"/>
              <a:t>Surgery</a:t>
            </a:r>
            <a:endParaRPr lang="it-IT" sz="2800" dirty="0" smtClean="0"/>
          </a:p>
          <a:p>
            <a:r>
              <a:rPr lang="it-IT" sz="2800" dirty="0" smtClean="0"/>
              <a:t>Seconda Fase: riequilibrio dell’omeostasi, full </a:t>
            </a:r>
            <a:r>
              <a:rPr lang="it-IT" sz="2800" dirty="0" err="1" smtClean="0"/>
              <a:t>resuscitation</a:t>
            </a:r>
            <a:endParaRPr lang="it-IT" sz="2800" dirty="0" smtClean="0"/>
          </a:p>
          <a:p>
            <a:pPr marL="0" indent="0">
              <a:buNone/>
            </a:pPr>
            <a:endParaRPr lang="it-IT" sz="2800" dirty="0"/>
          </a:p>
        </p:txBody>
      </p:sp>
      <p:pic>
        <p:nvPicPr>
          <p:cNvPr id="4" name="Picture 5" descr="logo"/>
          <p:cNvPicPr>
            <a:picLocks noChangeAspect="1" noChangeArrowheads="1"/>
          </p:cNvPicPr>
          <p:nvPr/>
        </p:nvPicPr>
        <p:blipFill rotWithShape="1">
          <a:blip r:embed="rId2" cstate="print">
            <a:clrChange>
              <a:clrFrom>
                <a:srgbClr val="FEFEFE"/>
              </a:clrFrom>
              <a:clrTo>
                <a:srgbClr val="FEFEFE">
                  <a:alpha val="0"/>
                </a:srgbClr>
              </a:clrTo>
            </a:clrChange>
            <a:extLst>
              <a:ext uri="{28A0092B-C50C-407E-A947-70E740481C1C}">
                <a14:useLocalDpi xmlns="" xmlns:a14="http://schemas.microsoft.com/office/drawing/2010/main"/>
              </a:ext>
            </a:extLst>
          </a:blip>
          <a:srcRect/>
          <a:stretch/>
        </p:blipFill>
        <p:spPr bwMode="auto">
          <a:xfrm>
            <a:off x="6948444" y="109466"/>
            <a:ext cx="2142425" cy="16720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 xmlns:a14="http://schemas.microsoft.com/office/drawing/2010/main"/>
              </a:ext>
            </a:extLst>
          </a:blip>
          <a:srcRect/>
          <a:stretch/>
        </p:blipFill>
        <p:spPr bwMode="auto">
          <a:xfrm>
            <a:off x="109476" y="159992"/>
            <a:ext cx="2367927" cy="144634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2048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39676" y="2567303"/>
            <a:ext cx="8464647" cy="3979500"/>
          </a:xfrm>
          <a:prstGeom prst="rect">
            <a:avLst/>
          </a:prstGeom>
          <a:ln w="19050">
            <a:solidFill>
              <a:srgbClr val="FF0000"/>
            </a:solidFill>
          </a:ln>
        </p:spPr>
      </p:pic>
      <p:pic>
        <p:nvPicPr>
          <p:cNvPr id="3" name="Immagine 2"/>
          <p:cNvPicPr>
            <a:picLocks noChangeAspect="1"/>
          </p:cNvPicPr>
          <p:nvPr/>
        </p:nvPicPr>
        <p:blipFill>
          <a:blip r:embed="rId3"/>
          <a:stretch>
            <a:fillRect/>
          </a:stretch>
        </p:blipFill>
        <p:spPr>
          <a:xfrm>
            <a:off x="339676" y="258679"/>
            <a:ext cx="4421662" cy="2118362"/>
          </a:xfrm>
          <a:prstGeom prst="rect">
            <a:avLst/>
          </a:prstGeom>
          <a:ln w="19050">
            <a:solidFill>
              <a:srgbClr val="FF0000"/>
            </a:solid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0276" y="177942"/>
            <a:ext cx="6666208" cy="584776"/>
          </a:xfrm>
          <a:prstGeom prst="rect">
            <a:avLst/>
          </a:prstGeom>
          <a:noFill/>
        </p:spPr>
        <p:txBody>
          <a:bodyPr wrap="none" rtlCol="0">
            <a:spAutoFit/>
          </a:bodyPr>
          <a:lstStyle/>
          <a:p>
            <a:r>
              <a:rPr lang="it-IT" sz="3200" dirty="0" err="1" smtClean="0">
                <a:solidFill>
                  <a:srgbClr val="FFFF00"/>
                </a:solidFill>
                <a:latin typeface="Times New Roman"/>
                <a:cs typeface="Times New Roman"/>
              </a:rPr>
              <a:t>Tri-modal</a:t>
            </a:r>
            <a:r>
              <a:rPr lang="it-IT" sz="3200" dirty="0" smtClean="0">
                <a:solidFill>
                  <a:srgbClr val="FFFF00"/>
                </a:solidFill>
                <a:latin typeface="Times New Roman"/>
                <a:cs typeface="Times New Roman"/>
              </a:rPr>
              <a:t> </a:t>
            </a:r>
            <a:r>
              <a:rPr lang="it-IT" sz="3200" dirty="0" err="1" smtClean="0">
                <a:solidFill>
                  <a:srgbClr val="FFFF00"/>
                </a:solidFill>
                <a:latin typeface="Times New Roman"/>
                <a:cs typeface="Times New Roman"/>
              </a:rPr>
              <a:t>distribution</a:t>
            </a:r>
            <a:r>
              <a:rPr lang="it-IT" sz="3200" dirty="0" smtClean="0">
                <a:solidFill>
                  <a:srgbClr val="FFFF00"/>
                </a:solidFill>
                <a:latin typeface="Times New Roman"/>
                <a:cs typeface="Times New Roman"/>
              </a:rPr>
              <a:t> </a:t>
            </a:r>
            <a:r>
              <a:rPr lang="it-IT" sz="3200" dirty="0" err="1" smtClean="0">
                <a:solidFill>
                  <a:srgbClr val="FFFF00"/>
                </a:solidFill>
                <a:latin typeface="Times New Roman"/>
                <a:cs typeface="Times New Roman"/>
              </a:rPr>
              <a:t>of</a:t>
            </a:r>
            <a:r>
              <a:rPr lang="it-IT" sz="3200" dirty="0" smtClean="0">
                <a:solidFill>
                  <a:srgbClr val="FFFF00"/>
                </a:solidFill>
                <a:latin typeface="Times New Roman"/>
                <a:cs typeface="Times New Roman"/>
              </a:rPr>
              <a:t> trauma </a:t>
            </a:r>
            <a:r>
              <a:rPr lang="it-IT" sz="3200" dirty="0" err="1" smtClean="0">
                <a:solidFill>
                  <a:srgbClr val="FFFF00"/>
                </a:solidFill>
                <a:latin typeface="Times New Roman"/>
                <a:cs typeface="Times New Roman"/>
              </a:rPr>
              <a:t>deaths</a:t>
            </a:r>
            <a:endParaRPr lang="it-IT" sz="3200" dirty="0">
              <a:solidFill>
                <a:srgbClr val="FFFF00"/>
              </a:solidFill>
              <a:latin typeface="Times New Roman"/>
              <a:cs typeface="Times New Roman"/>
            </a:endParaRPr>
          </a:p>
        </p:txBody>
      </p:sp>
      <p:cxnSp>
        <p:nvCxnSpPr>
          <p:cNvPr id="5" name="Connettore 1 4"/>
          <p:cNvCxnSpPr/>
          <p:nvPr/>
        </p:nvCxnSpPr>
        <p:spPr>
          <a:xfrm rot="5400000">
            <a:off x="-1377451" y="3630777"/>
            <a:ext cx="4385827"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rot="10800000" flipV="1">
            <a:off x="814669" y="5812726"/>
            <a:ext cx="7511678" cy="2351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Figura a mano libera 8"/>
          <p:cNvSpPr/>
          <p:nvPr/>
        </p:nvSpPr>
        <p:spPr>
          <a:xfrm>
            <a:off x="825412" y="2639165"/>
            <a:ext cx="4026425" cy="2945442"/>
          </a:xfrm>
          <a:custGeom>
            <a:avLst/>
            <a:gdLst>
              <a:gd name="connsiteX0" fmla="*/ 0 w 3163139"/>
              <a:gd name="connsiteY0" fmla="*/ 515403 h 2945442"/>
              <a:gd name="connsiteX1" fmla="*/ 94071 w 3163139"/>
              <a:gd name="connsiteY1" fmla="*/ 327271 h 2945442"/>
              <a:gd name="connsiteX2" fmla="*/ 470355 w 3163139"/>
              <a:gd name="connsiteY2" fmla="*/ 2479030 h 2945442"/>
              <a:gd name="connsiteX3" fmla="*/ 846639 w 3163139"/>
              <a:gd name="connsiteY3" fmla="*/ 1385513 h 2945442"/>
              <a:gd name="connsiteX4" fmla="*/ 1105335 w 3163139"/>
              <a:gd name="connsiteY4" fmla="*/ 1573645 h 2945442"/>
              <a:gd name="connsiteX5" fmla="*/ 1328754 w 3163139"/>
              <a:gd name="connsiteY5" fmla="*/ 2667163 h 2945442"/>
              <a:gd name="connsiteX6" fmla="*/ 1681520 w 3163139"/>
              <a:gd name="connsiteY6" fmla="*/ 2902328 h 2945442"/>
              <a:gd name="connsiteX7" fmla="*/ 3163139 w 3163139"/>
              <a:gd name="connsiteY7" fmla="*/ 2925844 h 2945442"/>
              <a:gd name="connsiteX8" fmla="*/ 3163139 w 3163139"/>
              <a:gd name="connsiteY8" fmla="*/ 2925844 h 294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139" h="2945442">
                <a:moveTo>
                  <a:pt x="0" y="515403"/>
                </a:moveTo>
                <a:cubicBezTo>
                  <a:pt x="7839" y="257701"/>
                  <a:pt x="15679" y="0"/>
                  <a:pt x="94071" y="327271"/>
                </a:cubicBezTo>
                <a:cubicBezTo>
                  <a:pt x="172463" y="654542"/>
                  <a:pt x="344927" y="2302656"/>
                  <a:pt x="470355" y="2479030"/>
                </a:cubicBezTo>
                <a:cubicBezTo>
                  <a:pt x="595783" y="2655404"/>
                  <a:pt x="740809" y="1536410"/>
                  <a:pt x="846639" y="1385513"/>
                </a:cubicBezTo>
                <a:cubicBezTo>
                  <a:pt x="952469" y="1234616"/>
                  <a:pt x="1024982" y="1360037"/>
                  <a:pt x="1105335" y="1573645"/>
                </a:cubicBezTo>
                <a:cubicBezTo>
                  <a:pt x="1185688" y="1787253"/>
                  <a:pt x="1232723" y="2445716"/>
                  <a:pt x="1328754" y="2667163"/>
                </a:cubicBezTo>
                <a:cubicBezTo>
                  <a:pt x="1424785" y="2888610"/>
                  <a:pt x="1375789" y="2859215"/>
                  <a:pt x="1681520" y="2902328"/>
                </a:cubicBezTo>
                <a:cubicBezTo>
                  <a:pt x="1987251" y="2945442"/>
                  <a:pt x="3163139" y="2925844"/>
                  <a:pt x="3163139" y="2925844"/>
                </a:cubicBezTo>
                <a:lnTo>
                  <a:pt x="3163139" y="2925844"/>
                </a:lnTo>
              </a:path>
            </a:pathLst>
          </a:cu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Figura a mano libera 9"/>
          <p:cNvSpPr/>
          <p:nvPr/>
        </p:nvSpPr>
        <p:spPr>
          <a:xfrm>
            <a:off x="5240923" y="4255924"/>
            <a:ext cx="2761954" cy="1379635"/>
          </a:xfrm>
          <a:custGeom>
            <a:avLst/>
            <a:gdLst>
              <a:gd name="connsiteX0" fmla="*/ 0 w 1999010"/>
              <a:gd name="connsiteY0" fmla="*/ 1285569 h 1379635"/>
              <a:gd name="connsiteX1" fmla="*/ 740810 w 1999010"/>
              <a:gd name="connsiteY1" fmla="*/ 1285569 h 1379635"/>
              <a:gd name="connsiteX2" fmla="*/ 928952 w 1999010"/>
              <a:gd name="connsiteY2" fmla="*/ 850513 h 1379635"/>
              <a:gd name="connsiteX3" fmla="*/ 1175888 w 1999010"/>
              <a:gd name="connsiteY3" fmla="*/ 133260 h 1379635"/>
              <a:gd name="connsiteX4" fmla="*/ 1281718 w 1999010"/>
              <a:gd name="connsiteY4" fmla="*/ 50952 h 1379635"/>
              <a:gd name="connsiteX5" fmla="*/ 1364030 w 1999010"/>
              <a:gd name="connsiteY5" fmla="*/ 297875 h 1379635"/>
              <a:gd name="connsiteX6" fmla="*/ 1481619 w 1999010"/>
              <a:gd name="connsiteY6" fmla="*/ 874030 h 1379635"/>
              <a:gd name="connsiteX7" fmla="*/ 1999010 w 1999010"/>
              <a:gd name="connsiteY7" fmla="*/ 1379635 h 1379635"/>
              <a:gd name="connsiteX8" fmla="*/ 1999010 w 1999010"/>
              <a:gd name="connsiteY8" fmla="*/ 1379635 h 137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9010" h="1379635">
                <a:moveTo>
                  <a:pt x="0" y="1285569"/>
                </a:moveTo>
                <a:cubicBezTo>
                  <a:pt x="292992" y="1321823"/>
                  <a:pt x="585985" y="1358078"/>
                  <a:pt x="740810" y="1285569"/>
                </a:cubicBezTo>
                <a:cubicBezTo>
                  <a:pt x="895635" y="1213060"/>
                  <a:pt x="856439" y="1042564"/>
                  <a:pt x="928952" y="850513"/>
                </a:cubicBezTo>
                <a:cubicBezTo>
                  <a:pt x="1001465" y="658462"/>
                  <a:pt x="1117094" y="266520"/>
                  <a:pt x="1175888" y="133260"/>
                </a:cubicBezTo>
                <a:cubicBezTo>
                  <a:pt x="1234682" y="0"/>
                  <a:pt x="1250361" y="23516"/>
                  <a:pt x="1281718" y="50952"/>
                </a:cubicBezTo>
                <a:cubicBezTo>
                  <a:pt x="1313075" y="78388"/>
                  <a:pt x="1330713" y="160695"/>
                  <a:pt x="1364030" y="297875"/>
                </a:cubicBezTo>
                <a:cubicBezTo>
                  <a:pt x="1397347" y="435055"/>
                  <a:pt x="1375789" y="693737"/>
                  <a:pt x="1481619" y="874030"/>
                </a:cubicBezTo>
                <a:cubicBezTo>
                  <a:pt x="1587449" y="1054323"/>
                  <a:pt x="1999010" y="1379635"/>
                  <a:pt x="1999010" y="1379635"/>
                </a:cubicBezTo>
                <a:lnTo>
                  <a:pt x="1999010" y="1379635"/>
                </a:lnTo>
              </a:path>
            </a:pathLst>
          </a:cu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CasellaDiTesto 10"/>
          <p:cNvSpPr txBox="1"/>
          <p:nvPr/>
        </p:nvSpPr>
        <p:spPr>
          <a:xfrm>
            <a:off x="1084345" y="5829877"/>
            <a:ext cx="659155" cy="307777"/>
          </a:xfrm>
          <a:prstGeom prst="rect">
            <a:avLst/>
          </a:prstGeom>
          <a:noFill/>
        </p:spPr>
        <p:txBody>
          <a:bodyPr wrap="none" rtlCol="0">
            <a:spAutoFit/>
          </a:bodyPr>
          <a:lstStyle/>
          <a:p>
            <a:r>
              <a:rPr lang="it-IT" sz="1400" dirty="0" err="1" smtClean="0">
                <a:solidFill>
                  <a:schemeClr val="bg1"/>
                </a:solidFill>
                <a:latin typeface="Times New Roman"/>
                <a:cs typeface="Times New Roman"/>
              </a:rPr>
              <a:t>1</a:t>
            </a:r>
            <a:r>
              <a:rPr lang="it-IT" sz="1400" dirty="0" smtClean="0">
                <a:solidFill>
                  <a:schemeClr val="bg1"/>
                </a:solidFill>
                <a:latin typeface="Times New Roman"/>
                <a:cs typeface="Times New Roman"/>
              </a:rPr>
              <a:t> </a:t>
            </a:r>
            <a:r>
              <a:rPr lang="it-IT" sz="1400" dirty="0" err="1" smtClean="0">
                <a:solidFill>
                  <a:schemeClr val="bg1"/>
                </a:solidFill>
                <a:latin typeface="Times New Roman"/>
                <a:cs typeface="Times New Roman"/>
              </a:rPr>
              <a:t>hour</a:t>
            </a:r>
            <a:endParaRPr lang="it-IT" sz="1400" dirty="0">
              <a:solidFill>
                <a:schemeClr val="bg1"/>
              </a:solidFill>
              <a:latin typeface="Times New Roman"/>
              <a:cs typeface="Times New Roman"/>
            </a:endParaRPr>
          </a:p>
        </p:txBody>
      </p:sp>
      <p:sp>
        <p:nvSpPr>
          <p:cNvPr id="12" name="CasellaDiTesto 11"/>
          <p:cNvSpPr txBox="1"/>
          <p:nvPr/>
        </p:nvSpPr>
        <p:spPr>
          <a:xfrm>
            <a:off x="2342184" y="5836690"/>
            <a:ext cx="718278" cy="307777"/>
          </a:xfrm>
          <a:prstGeom prst="rect">
            <a:avLst/>
          </a:prstGeom>
          <a:noFill/>
        </p:spPr>
        <p:txBody>
          <a:bodyPr wrap="none" rtlCol="0">
            <a:spAutoFit/>
          </a:bodyPr>
          <a:lstStyle/>
          <a:p>
            <a:r>
              <a:rPr lang="it-IT" sz="1400" dirty="0" err="1" smtClean="0">
                <a:solidFill>
                  <a:srgbClr val="FFFFFF"/>
                </a:solidFill>
                <a:latin typeface="Times New Roman"/>
                <a:cs typeface="Times New Roman"/>
              </a:rPr>
              <a:t>3</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hours</a:t>
            </a:r>
            <a:endParaRPr lang="it-IT" sz="1400" dirty="0">
              <a:solidFill>
                <a:srgbClr val="FFFFFF"/>
              </a:solidFill>
              <a:latin typeface="Times New Roman"/>
              <a:cs typeface="Times New Roman"/>
            </a:endParaRPr>
          </a:p>
        </p:txBody>
      </p:sp>
      <p:sp>
        <p:nvSpPr>
          <p:cNvPr id="13" name="CasellaDiTesto 12"/>
          <p:cNvSpPr txBox="1"/>
          <p:nvPr/>
        </p:nvSpPr>
        <p:spPr>
          <a:xfrm>
            <a:off x="5810205" y="5836243"/>
            <a:ext cx="767984" cy="307777"/>
          </a:xfrm>
          <a:prstGeom prst="rect">
            <a:avLst/>
          </a:prstGeom>
          <a:noFill/>
        </p:spPr>
        <p:txBody>
          <a:bodyPr wrap="none" rtlCol="0">
            <a:spAutoFit/>
          </a:bodyPr>
          <a:lstStyle/>
          <a:p>
            <a:r>
              <a:rPr lang="it-IT" sz="1400" dirty="0" err="1" smtClean="0">
                <a:solidFill>
                  <a:srgbClr val="FFFFFF"/>
                </a:solidFill>
                <a:latin typeface="Times New Roman"/>
                <a:cs typeface="Times New Roman"/>
              </a:rPr>
              <a:t>2</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weeks</a:t>
            </a:r>
            <a:endParaRPr lang="it-IT" sz="1400" dirty="0">
              <a:solidFill>
                <a:srgbClr val="FFFFFF"/>
              </a:solidFill>
              <a:latin typeface="Times New Roman"/>
              <a:cs typeface="Times New Roman"/>
            </a:endParaRPr>
          </a:p>
        </p:txBody>
      </p:sp>
      <p:sp>
        <p:nvSpPr>
          <p:cNvPr id="14" name="CasellaDiTesto 13"/>
          <p:cNvSpPr txBox="1"/>
          <p:nvPr/>
        </p:nvSpPr>
        <p:spPr>
          <a:xfrm>
            <a:off x="7577219" y="5829877"/>
            <a:ext cx="767984" cy="307777"/>
          </a:xfrm>
          <a:prstGeom prst="rect">
            <a:avLst/>
          </a:prstGeom>
          <a:noFill/>
        </p:spPr>
        <p:txBody>
          <a:bodyPr wrap="none" rtlCol="0">
            <a:spAutoFit/>
          </a:bodyPr>
          <a:lstStyle/>
          <a:p>
            <a:r>
              <a:rPr lang="it-IT" sz="1400" dirty="0" err="1" smtClean="0">
                <a:solidFill>
                  <a:srgbClr val="FFFFFF"/>
                </a:solidFill>
                <a:latin typeface="Times New Roman"/>
                <a:cs typeface="Times New Roman"/>
              </a:rPr>
              <a:t>4</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weeks</a:t>
            </a:r>
            <a:endParaRPr lang="it-IT" sz="1400" dirty="0">
              <a:solidFill>
                <a:srgbClr val="FFFFFF"/>
              </a:solidFill>
              <a:latin typeface="Times New Roman"/>
              <a:cs typeface="Times New Roman"/>
            </a:endParaRPr>
          </a:p>
        </p:txBody>
      </p:sp>
      <p:sp>
        <p:nvSpPr>
          <p:cNvPr id="15" name="CasellaDiTesto 14"/>
          <p:cNvSpPr txBox="1"/>
          <p:nvPr/>
        </p:nvSpPr>
        <p:spPr>
          <a:xfrm>
            <a:off x="4241373" y="6026003"/>
            <a:ext cx="610464" cy="338554"/>
          </a:xfrm>
          <a:prstGeom prst="rect">
            <a:avLst/>
          </a:prstGeom>
          <a:noFill/>
        </p:spPr>
        <p:txBody>
          <a:bodyPr wrap="none" rtlCol="0">
            <a:spAutoFit/>
          </a:bodyPr>
          <a:lstStyle/>
          <a:p>
            <a:r>
              <a:rPr lang="it-IT" sz="1600" dirty="0" err="1" smtClean="0">
                <a:solidFill>
                  <a:srgbClr val="FFFFFF"/>
                </a:solidFill>
                <a:latin typeface="Times New Roman"/>
                <a:cs typeface="Times New Roman"/>
              </a:rPr>
              <a:t>Time</a:t>
            </a:r>
            <a:r>
              <a:rPr lang="it-IT" sz="1600" dirty="0" smtClean="0">
                <a:solidFill>
                  <a:srgbClr val="FFFFFF"/>
                </a:solidFill>
                <a:latin typeface="Times New Roman"/>
                <a:cs typeface="Times New Roman"/>
              </a:rPr>
              <a:t> </a:t>
            </a:r>
            <a:endParaRPr lang="it-IT" sz="1600" dirty="0">
              <a:solidFill>
                <a:srgbClr val="FFFFFF"/>
              </a:solidFill>
              <a:latin typeface="Times New Roman"/>
              <a:cs typeface="Times New Roman"/>
            </a:endParaRPr>
          </a:p>
        </p:txBody>
      </p:sp>
      <p:sp>
        <p:nvSpPr>
          <p:cNvPr id="16" name="CasellaDiTesto 15"/>
          <p:cNvSpPr txBox="1"/>
          <p:nvPr/>
        </p:nvSpPr>
        <p:spPr>
          <a:xfrm>
            <a:off x="760982" y="1438657"/>
            <a:ext cx="3466414" cy="338554"/>
          </a:xfrm>
          <a:prstGeom prst="rect">
            <a:avLst/>
          </a:prstGeom>
          <a:noFill/>
        </p:spPr>
        <p:txBody>
          <a:bodyPr wrap="none" rtlCol="0">
            <a:spAutoFit/>
          </a:bodyPr>
          <a:lstStyle/>
          <a:p>
            <a:r>
              <a:rPr lang="it-IT" sz="1600" dirty="0" smtClean="0">
                <a:solidFill>
                  <a:srgbClr val="FFFF00"/>
                </a:solidFill>
                <a:latin typeface="Times New Roman"/>
                <a:cs typeface="Times New Roman"/>
              </a:rPr>
              <a:t>Immediate </a:t>
            </a:r>
            <a:r>
              <a:rPr lang="it-IT" sz="1600" dirty="0" err="1" smtClean="0">
                <a:solidFill>
                  <a:srgbClr val="FFFF00"/>
                </a:solidFill>
                <a:latin typeface="Times New Roman"/>
                <a:cs typeface="Times New Roman"/>
              </a:rPr>
              <a:t>deaths</a:t>
            </a:r>
            <a:r>
              <a:rPr lang="it-IT" sz="1600" dirty="0" smtClean="0">
                <a:solidFill>
                  <a:srgbClr val="FFFF00"/>
                </a:solidFill>
                <a:latin typeface="Times New Roman"/>
                <a:cs typeface="Times New Roman"/>
              </a:rPr>
              <a:t>: major severe </a:t>
            </a:r>
            <a:r>
              <a:rPr lang="it-IT" sz="1600" dirty="0" err="1" smtClean="0">
                <a:solidFill>
                  <a:srgbClr val="FFFF00"/>
                </a:solidFill>
                <a:latin typeface="Times New Roman"/>
                <a:cs typeface="Times New Roman"/>
              </a:rPr>
              <a:t>injuries</a:t>
            </a:r>
            <a:endParaRPr lang="it-IT" sz="1600" dirty="0">
              <a:solidFill>
                <a:srgbClr val="FFFF00"/>
              </a:solidFill>
              <a:latin typeface="Times New Roman"/>
              <a:cs typeface="Times New Roman"/>
            </a:endParaRPr>
          </a:p>
        </p:txBody>
      </p:sp>
      <p:sp>
        <p:nvSpPr>
          <p:cNvPr id="17" name="CasellaDiTesto 16"/>
          <p:cNvSpPr txBox="1"/>
          <p:nvPr/>
        </p:nvSpPr>
        <p:spPr>
          <a:xfrm>
            <a:off x="1547500" y="2885455"/>
            <a:ext cx="4349468" cy="338554"/>
          </a:xfrm>
          <a:prstGeom prst="rect">
            <a:avLst/>
          </a:prstGeom>
          <a:noFill/>
        </p:spPr>
        <p:txBody>
          <a:bodyPr wrap="none" rtlCol="0">
            <a:spAutoFit/>
          </a:bodyPr>
          <a:lstStyle/>
          <a:p>
            <a:r>
              <a:rPr lang="it-IT" sz="1600" dirty="0" err="1" smtClean="0">
                <a:solidFill>
                  <a:srgbClr val="FFFF00"/>
                </a:solidFill>
                <a:latin typeface="Times New Roman"/>
                <a:cs typeface="Times New Roman"/>
              </a:rPr>
              <a:t>Early</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deaths</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treatable</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but</a:t>
            </a:r>
            <a:r>
              <a:rPr lang="it-IT" sz="1600" dirty="0" smtClean="0">
                <a:solidFill>
                  <a:srgbClr val="FFFF00"/>
                </a:solidFill>
                <a:latin typeface="Times New Roman"/>
                <a:cs typeface="Times New Roman"/>
              </a:rPr>
              <a:t> life </a:t>
            </a:r>
            <a:r>
              <a:rPr lang="it-IT" sz="1600" dirty="0" err="1" smtClean="0">
                <a:solidFill>
                  <a:srgbClr val="FFFF00"/>
                </a:solidFill>
                <a:latin typeface="Times New Roman"/>
                <a:cs typeface="Times New Roman"/>
              </a:rPr>
              <a:t>threatening</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injuries</a:t>
            </a:r>
            <a:endParaRPr lang="it-IT" sz="1600" dirty="0">
              <a:solidFill>
                <a:srgbClr val="FFFF00"/>
              </a:solidFill>
              <a:latin typeface="Times New Roman"/>
              <a:cs typeface="Times New Roman"/>
            </a:endParaRPr>
          </a:p>
        </p:txBody>
      </p:sp>
      <p:sp>
        <p:nvSpPr>
          <p:cNvPr id="18" name="CasellaDiTesto 17"/>
          <p:cNvSpPr txBox="1"/>
          <p:nvPr/>
        </p:nvSpPr>
        <p:spPr>
          <a:xfrm>
            <a:off x="6707907" y="3439453"/>
            <a:ext cx="1124627" cy="338554"/>
          </a:xfrm>
          <a:prstGeom prst="rect">
            <a:avLst/>
          </a:prstGeom>
          <a:noFill/>
        </p:spPr>
        <p:txBody>
          <a:bodyPr wrap="none" rtlCol="0">
            <a:spAutoFit/>
          </a:bodyPr>
          <a:lstStyle/>
          <a:p>
            <a:r>
              <a:rPr lang="it-IT" sz="1600" dirty="0" smtClean="0">
                <a:solidFill>
                  <a:srgbClr val="FFFF00"/>
                </a:solidFill>
                <a:latin typeface="Times New Roman"/>
                <a:cs typeface="Times New Roman"/>
              </a:rPr>
              <a:t>Late </a:t>
            </a:r>
            <a:r>
              <a:rPr lang="it-IT" sz="1600" dirty="0" err="1" smtClean="0">
                <a:solidFill>
                  <a:srgbClr val="FFFF00"/>
                </a:solidFill>
                <a:latin typeface="Times New Roman"/>
                <a:cs typeface="Times New Roman"/>
              </a:rPr>
              <a:t>deaths</a:t>
            </a:r>
            <a:r>
              <a:rPr lang="it-IT" sz="1600" dirty="0" smtClean="0">
                <a:solidFill>
                  <a:srgbClr val="FFFF00"/>
                </a:solidFill>
                <a:latin typeface="Times New Roman"/>
                <a:cs typeface="Times New Roman"/>
              </a:rPr>
              <a:t> </a:t>
            </a:r>
            <a:endParaRPr lang="it-IT" sz="1600" dirty="0">
              <a:solidFill>
                <a:srgbClr val="FFFF00"/>
              </a:solidFill>
              <a:latin typeface="Times New Roman"/>
              <a:cs typeface="Times New Roman"/>
            </a:endParaRPr>
          </a:p>
        </p:txBody>
      </p:sp>
      <p:sp>
        <p:nvSpPr>
          <p:cNvPr id="19" name="CasellaDiTesto 18"/>
          <p:cNvSpPr txBox="1"/>
          <p:nvPr/>
        </p:nvSpPr>
        <p:spPr>
          <a:xfrm>
            <a:off x="926609" y="1777211"/>
            <a:ext cx="1633781" cy="954107"/>
          </a:xfrm>
          <a:prstGeom prst="rect">
            <a:avLst/>
          </a:prstGeom>
          <a:noFill/>
        </p:spPr>
        <p:txBody>
          <a:bodyPr wrap="none" rtlCol="0">
            <a:spAutoFit/>
          </a:bodyPr>
          <a:lstStyle/>
          <a:p>
            <a:r>
              <a:rPr lang="it-IT" sz="1400" dirty="0" err="1" smtClean="0">
                <a:solidFill>
                  <a:srgbClr val="FFFFFF"/>
                </a:solidFill>
                <a:latin typeface="Times New Roman"/>
                <a:cs typeface="Times New Roman"/>
              </a:rPr>
              <a:t>Lacerations</a:t>
            </a:r>
            <a:r>
              <a:rPr lang="it-IT" sz="1400" dirty="0" smtClean="0">
                <a:solidFill>
                  <a:srgbClr val="FFFFFF"/>
                </a:solidFill>
                <a:latin typeface="Times New Roman"/>
                <a:cs typeface="Times New Roman"/>
              </a:rPr>
              <a:t>:</a:t>
            </a:r>
          </a:p>
          <a:p>
            <a:pPr>
              <a:buFont typeface="Arial"/>
              <a:buChar char="•"/>
            </a:pPr>
            <a:r>
              <a:rPr lang="it-IT" sz="1400" dirty="0" err="1" smtClean="0">
                <a:solidFill>
                  <a:srgbClr val="FFFFFF"/>
                </a:solidFill>
                <a:latin typeface="Times New Roman"/>
                <a:cs typeface="Times New Roman"/>
              </a:rPr>
              <a:t>Brain</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Brainstem</a:t>
            </a:r>
            <a:endParaRPr lang="it-IT" sz="1400" dirty="0" smtClean="0">
              <a:solidFill>
                <a:srgbClr val="FFFFFF"/>
              </a:solidFill>
              <a:latin typeface="Times New Roman"/>
              <a:cs typeface="Times New Roman"/>
            </a:endParaRPr>
          </a:p>
          <a:p>
            <a:pPr>
              <a:buFont typeface="Arial"/>
              <a:buChar char="•"/>
            </a:pPr>
            <a:r>
              <a:rPr lang="it-IT" sz="1400" dirty="0" err="1" smtClean="0">
                <a:solidFill>
                  <a:srgbClr val="FFFFFF"/>
                </a:solidFill>
                <a:latin typeface="Times New Roman"/>
                <a:cs typeface="Times New Roman"/>
              </a:rPr>
              <a:t>Large</a:t>
            </a:r>
            <a:r>
              <a:rPr lang="it-IT" sz="1400" dirty="0" smtClean="0">
                <a:solidFill>
                  <a:srgbClr val="FFFFFF"/>
                </a:solidFill>
                <a:latin typeface="Times New Roman"/>
                <a:cs typeface="Times New Roman"/>
              </a:rPr>
              <a:t> vessel, </a:t>
            </a:r>
            <a:r>
              <a:rPr lang="it-IT" sz="1400" dirty="0" err="1" smtClean="0">
                <a:solidFill>
                  <a:srgbClr val="FFFFFF"/>
                </a:solidFill>
                <a:latin typeface="Times New Roman"/>
                <a:cs typeface="Times New Roman"/>
              </a:rPr>
              <a:t>Heart</a:t>
            </a:r>
            <a:r>
              <a:rPr lang="it-IT" sz="1400" dirty="0" smtClean="0">
                <a:solidFill>
                  <a:srgbClr val="FFFFFF"/>
                </a:solidFill>
                <a:latin typeface="Times New Roman"/>
                <a:cs typeface="Times New Roman"/>
              </a:rPr>
              <a:t> </a:t>
            </a:r>
          </a:p>
          <a:p>
            <a:pPr>
              <a:buFont typeface="Arial"/>
              <a:buChar char="•"/>
            </a:pPr>
            <a:r>
              <a:rPr lang="it-IT" sz="1400" dirty="0" smtClean="0">
                <a:solidFill>
                  <a:srgbClr val="FFFFFF"/>
                </a:solidFill>
                <a:latin typeface="Times New Roman"/>
                <a:cs typeface="Times New Roman"/>
              </a:rPr>
              <a:t>High </a:t>
            </a:r>
            <a:r>
              <a:rPr lang="it-IT" sz="1400" dirty="0" err="1" smtClean="0">
                <a:solidFill>
                  <a:srgbClr val="FFFFFF"/>
                </a:solidFill>
                <a:latin typeface="Times New Roman"/>
                <a:cs typeface="Times New Roman"/>
              </a:rPr>
              <a:t>spinal</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cord</a:t>
            </a:r>
            <a:endParaRPr lang="it-IT" sz="1400" dirty="0" smtClean="0">
              <a:solidFill>
                <a:srgbClr val="FFFFFF"/>
              </a:solidFill>
              <a:latin typeface="Times New Roman"/>
              <a:cs typeface="Times New Roman"/>
            </a:endParaRPr>
          </a:p>
        </p:txBody>
      </p:sp>
      <p:sp>
        <p:nvSpPr>
          <p:cNvPr id="20" name="CasellaDiTesto 19"/>
          <p:cNvSpPr txBox="1"/>
          <p:nvPr/>
        </p:nvSpPr>
        <p:spPr>
          <a:xfrm>
            <a:off x="2143810" y="3224009"/>
            <a:ext cx="2236510" cy="954107"/>
          </a:xfrm>
          <a:prstGeom prst="rect">
            <a:avLst/>
          </a:prstGeom>
          <a:noFill/>
        </p:spPr>
        <p:txBody>
          <a:bodyPr wrap="none" rtlCol="0">
            <a:spAutoFit/>
          </a:bodyPr>
          <a:lstStyle/>
          <a:p>
            <a:pPr>
              <a:buFont typeface="Arial"/>
              <a:buChar char="•"/>
            </a:pPr>
            <a:r>
              <a:rPr lang="it-IT" sz="1400" dirty="0" err="1" smtClean="0">
                <a:solidFill>
                  <a:srgbClr val="FFFFFF"/>
                </a:solidFill>
                <a:latin typeface="Times New Roman"/>
                <a:cs typeface="Times New Roman"/>
              </a:rPr>
              <a:t>Epidural</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subdural</a:t>
            </a:r>
            <a:endParaRPr lang="it-IT" sz="1400" dirty="0" smtClean="0">
              <a:solidFill>
                <a:srgbClr val="FFFFFF"/>
              </a:solidFill>
              <a:latin typeface="Times New Roman"/>
              <a:cs typeface="Times New Roman"/>
            </a:endParaRPr>
          </a:p>
          <a:p>
            <a:pPr>
              <a:buFont typeface="Arial"/>
              <a:buChar char="•"/>
            </a:pPr>
            <a:r>
              <a:rPr lang="it-IT" sz="1400" dirty="0" err="1" smtClean="0">
                <a:solidFill>
                  <a:srgbClr val="FFFFFF"/>
                </a:solidFill>
                <a:latin typeface="Times New Roman"/>
                <a:cs typeface="Times New Roman"/>
              </a:rPr>
              <a:t>Hemopneumothorax</a:t>
            </a:r>
            <a:endParaRPr lang="it-IT" sz="1400" dirty="0" smtClean="0">
              <a:solidFill>
                <a:srgbClr val="FFFFFF"/>
              </a:solidFill>
              <a:latin typeface="Times New Roman"/>
              <a:cs typeface="Times New Roman"/>
            </a:endParaRPr>
          </a:p>
          <a:p>
            <a:pPr>
              <a:buFont typeface="Arial"/>
              <a:buChar char="•"/>
            </a:pPr>
            <a:r>
              <a:rPr lang="it-IT" sz="1400" dirty="0" err="1" smtClean="0">
                <a:solidFill>
                  <a:srgbClr val="FFFFFF"/>
                </a:solidFill>
                <a:latin typeface="Times New Roman"/>
                <a:cs typeface="Times New Roman"/>
              </a:rPr>
              <a:t>Pelvic</a:t>
            </a:r>
            <a:r>
              <a:rPr lang="it-IT" sz="1400" dirty="0" smtClean="0">
                <a:solidFill>
                  <a:srgbClr val="FFFFFF"/>
                </a:solidFill>
                <a:latin typeface="Times New Roman"/>
                <a:cs typeface="Times New Roman"/>
              </a:rPr>
              <a:t>, Long </a:t>
            </a:r>
            <a:r>
              <a:rPr lang="it-IT" sz="1400" dirty="0" err="1" smtClean="0">
                <a:solidFill>
                  <a:srgbClr val="FFFFFF"/>
                </a:solidFill>
                <a:latin typeface="Times New Roman"/>
                <a:cs typeface="Times New Roman"/>
              </a:rPr>
              <a:t>bone</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fractures</a:t>
            </a:r>
            <a:endParaRPr lang="it-IT" sz="1400" dirty="0" smtClean="0">
              <a:solidFill>
                <a:srgbClr val="FFFFFF"/>
              </a:solidFill>
              <a:latin typeface="Times New Roman"/>
              <a:cs typeface="Times New Roman"/>
            </a:endParaRPr>
          </a:p>
          <a:p>
            <a:pPr>
              <a:buFont typeface="Arial"/>
              <a:buChar char="•"/>
            </a:pPr>
            <a:r>
              <a:rPr lang="it-IT" sz="1400" dirty="0" err="1" smtClean="0">
                <a:solidFill>
                  <a:srgbClr val="FFFFFF"/>
                </a:solidFill>
                <a:latin typeface="Times New Roman"/>
                <a:cs typeface="Times New Roman"/>
              </a:rPr>
              <a:t>Abdominal</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injuries</a:t>
            </a:r>
            <a:endParaRPr lang="it-IT" sz="1400" dirty="0">
              <a:solidFill>
                <a:srgbClr val="FFFFFF"/>
              </a:solidFill>
              <a:latin typeface="Times New Roman"/>
              <a:cs typeface="Times New Roman"/>
            </a:endParaRPr>
          </a:p>
        </p:txBody>
      </p:sp>
      <p:sp>
        <p:nvSpPr>
          <p:cNvPr id="21" name="CasellaDiTesto 20"/>
          <p:cNvSpPr txBox="1"/>
          <p:nvPr/>
        </p:nvSpPr>
        <p:spPr>
          <a:xfrm>
            <a:off x="6966346" y="3732636"/>
            <a:ext cx="697627" cy="523220"/>
          </a:xfrm>
          <a:prstGeom prst="rect">
            <a:avLst/>
          </a:prstGeom>
          <a:noFill/>
        </p:spPr>
        <p:txBody>
          <a:bodyPr wrap="none" rtlCol="0">
            <a:spAutoFit/>
          </a:bodyPr>
          <a:lstStyle/>
          <a:p>
            <a:pPr>
              <a:buFont typeface="Arial"/>
              <a:buChar char="•"/>
            </a:pPr>
            <a:r>
              <a:rPr lang="it-IT" sz="1400" dirty="0" err="1" smtClean="0">
                <a:solidFill>
                  <a:srgbClr val="FFFFFF"/>
                </a:solidFill>
                <a:latin typeface="Times New Roman"/>
                <a:cs typeface="Times New Roman"/>
              </a:rPr>
              <a:t>Sepsis</a:t>
            </a:r>
            <a:endParaRPr lang="it-IT" sz="1400" dirty="0" smtClean="0">
              <a:solidFill>
                <a:srgbClr val="FFFFFF"/>
              </a:solidFill>
              <a:latin typeface="Times New Roman"/>
              <a:cs typeface="Times New Roman"/>
            </a:endParaRPr>
          </a:p>
          <a:p>
            <a:pPr>
              <a:buFont typeface="Arial"/>
              <a:buChar char="•"/>
            </a:pPr>
            <a:r>
              <a:rPr lang="it-IT" sz="1400" dirty="0" smtClean="0">
                <a:solidFill>
                  <a:srgbClr val="FFFFFF"/>
                </a:solidFill>
                <a:latin typeface="Times New Roman"/>
                <a:cs typeface="Times New Roman"/>
              </a:rPr>
              <a:t>MOF</a:t>
            </a:r>
          </a:p>
        </p:txBody>
      </p:sp>
      <p:cxnSp>
        <p:nvCxnSpPr>
          <p:cNvPr id="24" name="Connettore 2 23"/>
          <p:cNvCxnSpPr>
            <a:stCxn id="11" idx="3"/>
            <a:endCxn id="12" idx="1"/>
          </p:cNvCxnSpPr>
          <p:nvPr/>
        </p:nvCxnSpPr>
        <p:spPr>
          <a:xfrm>
            <a:off x="1743500" y="5983766"/>
            <a:ext cx="598684" cy="6813"/>
          </a:xfrm>
          <a:prstGeom prst="straightConnector1">
            <a:avLst/>
          </a:prstGeom>
          <a:ln>
            <a:solidFill>
              <a:schemeClr val="bg2"/>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6" name="Connettore 2 25"/>
          <p:cNvCxnSpPr>
            <a:endCxn id="11" idx="1"/>
          </p:cNvCxnSpPr>
          <p:nvPr/>
        </p:nvCxnSpPr>
        <p:spPr>
          <a:xfrm>
            <a:off x="825412" y="5983766"/>
            <a:ext cx="258933" cy="158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a:off x="6714804" y="6019190"/>
            <a:ext cx="805409" cy="1588"/>
          </a:xfrm>
          <a:prstGeom prst="straightConnector1">
            <a:avLst/>
          </a:prstGeom>
          <a:ln>
            <a:solidFill>
              <a:schemeClr val="bg2"/>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240276" y="762718"/>
            <a:ext cx="858924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rot="5400000">
            <a:off x="4777958" y="5453860"/>
            <a:ext cx="195882" cy="16751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rot="5400000">
            <a:off x="5122038" y="5462476"/>
            <a:ext cx="195882" cy="16751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35" name="Connettore 2 34"/>
          <p:cNvCxnSpPr/>
          <p:nvPr/>
        </p:nvCxnSpPr>
        <p:spPr>
          <a:xfrm rot="5400000">
            <a:off x="432219" y="2254264"/>
            <a:ext cx="954107"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ttore 2 35"/>
          <p:cNvCxnSpPr/>
          <p:nvPr/>
        </p:nvCxnSpPr>
        <p:spPr>
          <a:xfrm rot="5400000">
            <a:off x="1758871" y="3500215"/>
            <a:ext cx="554000" cy="158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ttore 2 37"/>
          <p:cNvCxnSpPr/>
          <p:nvPr/>
        </p:nvCxnSpPr>
        <p:spPr>
          <a:xfrm rot="5400000">
            <a:off x="6746025" y="4016536"/>
            <a:ext cx="477051"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CasellaDiTesto 39"/>
          <p:cNvSpPr txBox="1"/>
          <p:nvPr/>
        </p:nvSpPr>
        <p:spPr>
          <a:xfrm>
            <a:off x="2717960" y="2072832"/>
            <a:ext cx="2074181" cy="307777"/>
          </a:xfrm>
          <a:prstGeom prst="rect">
            <a:avLst/>
          </a:prstGeom>
          <a:noFill/>
        </p:spPr>
        <p:txBody>
          <a:bodyPr wrap="none" rtlCol="0">
            <a:spAutoFit/>
          </a:bodyPr>
          <a:lstStyle/>
          <a:p>
            <a:r>
              <a:rPr lang="it-IT" sz="1400" dirty="0" smtClean="0">
                <a:solidFill>
                  <a:srgbClr val="66FF00"/>
                </a:solidFill>
                <a:latin typeface="Times New Roman"/>
                <a:cs typeface="Times New Roman"/>
              </a:rPr>
              <a:t>Best </a:t>
            </a:r>
            <a:r>
              <a:rPr lang="it-IT" sz="1400" dirty="0" err="1" smtClean="0">
                <a:solidFill>
                  <a:srgbClr val="66FF00"/>
                </a:solidFill>
                <a:latin typeface="Times New Roman"/>
                <a:cs typeface="Times New Roman"/>
              </a:rPr>
              <a:t>treated</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by</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prevention</a:t>
            </a:r>
            <a:endParaRPr lang="it-IT" sz="1400" dirty="0">
              <a:solidFill>
                <a:srgbClr val="66FF00"/>
              </a:solidFill>
              <a:latin typeface="Times New Roman"/>
              <a:cs typeface="Times New Roman"/>
            </a:endParaRPr>
          </a:p>
        </p:txBody>
      </p:sp>
      <p:sp>
        <p:nvSpPr>
          <p:cNvPr id="41" name="CasellaDiTesto 40"/>
          <p:cNvSpPr txBox="1"/>
          <p:nvPr/>
        </p:nvSpPr>
        <p:spPr>
          <a:xfrm>
            <a:off x="2560390" y="4255856"/>
            <a:ext cx="2287806" cy="307777"/>
          </a:xfrm>
          <a:prstGeom prst="rect">
            <a:avLst/>
          </a:prstGeom>
          <a:noFill/>
        </p:spPr>
        <p:txBody>
          <a:bodyPr wrap="none" rtlCol="0">
            <a:spAutoFit/>
          </a:bodyPr>
          <a:lstStyle/>
          <a:p>
            <a:r>
              <a:rPr lang="it-IT" sz="1400" dirty="0" err="1" smtClean="0">
                <a:solidFill>
                  <a:srgbClr val="66FF00"/>
                </a:solidFill>
                <a:latin typeface="Times New Roman"/>
                <a:cs typeface="Times New Roman"/>
              </a:rPr>
              <a:t>Treatable</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by</a:t>
            </a:r>
            <a:r>
              <a:rPr lang="it-IT" sz="1400" dirty="0" smtClean="0">
                <a:solidFill>
                  <a:srgbClr val="66FF00"/>
                </a:solidFill>
                <a:latin typeface="Times New Roman"/>
                <a:cs typeface="Times New Roman"/>
              </a:rPr>
              <a:t> ATLS </a:t>
            </a:r>
            <a:r>
              <a:rPr lang="it-IT" sz="1400" dirty="0" err="1" smtClean="0">
                <a:solidFill>
                  <a:srgbClr val="66FF00"/>
                </a:solidFill>
                <a:latin typeface="Times New Roman"/>
                <a:cs typeface="Times New Roman"/>
              </a:rPr>
              <a:t>principles</a:t>
            </a:r>
            <a:endParaRPr lang="it-IT" sz="1400" dirty="0">
              <a:solidFill>
                <a:srgbClr val="66FF00"/>
              </a:solidFill>
              <a:latin typeface="Times New Roman"/>
              <a:cs typeface="Times New Roman"/>
            </a:endParaRPr>
          </a:p>
        </p:txBody>
      </p:sp>
      <p:sp>
        <p:nvSpPr>
          <p:cNvPr id="42" name="CasellaDiTesto 41"/>
          <p:cNvSpPr txBox="1"/>
          <p:nvPr/>
        </p:nvSpPr>
        <p:spPr>
          <a:xfrm>
            <a:off x="7127367" y="4302023"/>
            <a:ext cx="1751020" cy="523220"/>
          </a:xfrm>
          <a:prstGeom prst="rect">
            <a:avLst/>
          </a:prstGeom>
          <a:noFill/>
        </p:spPr>
        <p:txBody>
          <a:bodyPr wrap="square" rtlCol="0">
            <a:spAutoFit/>
          </a:bodyPr>
          <a:lstStyle/>
          <a:p>
            <a:r>
              <a:rPr lang="it-IT" sz="1400" dirty="0" err="1" smtClean="0">
                <a:solidFill>
                  <a:srgbClr val="66FF00"/>
                </a:solidFill>
                <a:latin typeface="Times New Roman"/>
                <a:cs typeface="Times New Roman"/>
              </a:rPr>
              <a:t>Directly</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related</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to</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earlier</a:t>
            </a:r>
            <a:r>
              <a:rPr lang="it-IT" sz="1400" dirty="0" smtClean="0">
                <a:solidFill>
                  <a:srgbClr val="66FF00"/>
                </a:solidFill>
                <a:latin typeface="Times New Roman"/>
                <a:cs typeface="Times New Roman"/>
              </a:rPr>
              <a:t> management</a:t>
            </a:r>
            <a:endParaRPr lang="it-IT" sz="1400" dirty="0">
              <a:solidFill>
                <a:srgbClr val="66FF00"/>
              </a:solidFill>
              <a:latin typeface="Times New Roman"/>
              <a:cs typeface="Times New Roman"/>
            </a:endParaRPr>
          </a:p>
        </p:txBody>
      </p:sp>
      <p:sp>
        <p:nvSpPr>
          <p:cNvPr id="43" name="CasellaDiTesto 42"/>
          <p:cNvSpPr txBox="1"/>
          <p:nvPr/>
        </p:nvSpPr>
        <p:spPr>
          <a:xfrm>
            <a:off x="4462017" y="3429000"/>
            <a:ext cx="1181934" cy="584776"/>
          </a:xfrm>
          <a:prstGeom prst="rect">
            <a:avLst/>
          </a:prstGeom>
          <a:noFill/>
        </p:spPr>
        <p:txBody>
          <a:bodyPr wrap="none" rtlCol="0">
            <a:spAutoFit/>
          </a:bodyPr>
          <a:lstStyle/>
          <a:p>
            <a:r>
              <a:rPr lang="it-IT" sz="1600" dirty="0" err="1" smtClean="0">
                <a:solidFill>
                  <a:srgbClr val="FFFF00"/>
                </a:solidFill>
                <a:latin typeface="Times New Roman"/>
                <a:cs typeface="Times New Roman"/>
              </a:rPr>
              <a:t>Brain</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injury</a:t>
            </a:r>
            <a:endParaRPr lang="it-IT" sz="1600" dirty="0" smtClean="0">
              <a:solidFill>
                <a:srgbClr val="FFFF00"/>
              </a:solidFill>
              <a:latin typeface="Times New Roman"/>
              <a:cs typeface="Times New Roman"/>
            </a:endParaRPr>
          </a:p>
          <a:p>
            <a:r>
              <a:rPr lang="it-IT" sz="1600" dirty="0" smtClean="0">
                <a:solidFill>
                  <a:srgbClr val="FFFF00"/>
                </a:solidFill>
                <a:latin typeface="Times New Roman"/>
                <a:cs typeface="Times New Roman"/>
              </a:rPr>
              <a:t>Shock</a:t>
            </a:r>
            <a:endParaRPr lang="it-IT" sz="1600" dirty="0">
              <a:solidFill>
                <a:srgbClr val="FFFF00"/>
              </a:solidFill>
              <a:latin typeface="Times New Roman"/>
              <a:cs typeface="Times New Roman"/>
            </a:endParaRPr>
          </a:p>
        </p:txBody>
      </p:sp>
      <p:sp>
        <p:nvSpPr>
          <p:cNvPr id="34" name="Ovale 33"/>
          <p:cNvSpPr/>
          <p:nvPr/>
        </p:nvSpPr>
        <p:spPr>
          <a:xfrm>
            <a:off x="6385525" y="3732636"/>
            <a:ext cx="1959678" cy="569387"/>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022404" y="1903027"/>
            <a:ext cx="3820417" cy="2155842"/>
          </a:xfrm>
          <a:prstGeom prst="rect">
            <a:avLst/>
          </a:prstGeom>
          <a:ln>
            <a:solidFill>
              <a:srgbClr val="FF0000"/>
            </a:solidFill>
          </a:ln>
          <a:effectLst>
            <a:outerShdw blurRad="50800" dist="76200" dir="2700000" algn="tl" rotWithShape="0">
              <a:schemeClr val="tx1">
                <a:alpha val="43000"/>
              </a:schemeClr>
            </a:outerShdw>
          </a:effectLst>
        </p:spPr>
      </p:pic>
      <p:pic>
        <p:nvPicPr>
          <p:cNvPr id="3" name="Immagine 2"/>
          <p:cNvPicPr>
            <a:picLocks noChangeAspect="1"/>
          </p:cNvPicPr>
          <p:nvPr/>
        </p:nvPicPr>
        <p:blipFill>
          <a:blip r:embed="rId3"/>
          <a:stretch>
            <a:fillRect/>
          </a:stretch>
        </p:blipFill>
        <p:spPr>
          <a:xfrm>
            <a:off x="5050523" y="4209454"/>
            <a:ext cx="3792300" cy="2135839"/>
          </a:xfrm>
          <a:prstGeom prst="rect">
            <a:avLst/>
          </a:prstGeom>
          <a:ln>
            <a:solidFill>
              <a:srgbClr val="FF0000"/>
            </a:solidFill>
          </a:ln>
          <a:effectLst>
            <a:outerShdw blurRad="50800" dist="139700" dir="2700000" algn="tl" rotWithShape="0">
              <a:schemeClr val="tx1">
                <a:alpha val="43000"/>
              </a:schemeClr>
            </a:outerShdw>
          </a:effectLst>
        </p:spPr>
      </p:pic>
      <p:sp>
        <p:nvSpPr>
          <p:cNvPr id="4" name="CasellaDiTesto 3"/>
          <p:cNvSpPr txBox="1"/>
          <p:nvPr/>
        </p:nvSpPr>
        <p:spPr>
          <a:xfrm>
            <a:off x="356202" y="3429000"/>
            <a:ext cx="4215799" cy="523220"/>
          </a:xfrm>
          <a:prstGeom prst="rect">
            <a:avLst/>
          </a:prstGeom>
          <a:noFill/>
        </p:spPr>
        <p:txBody>
          <a:bodyPr wrap="square" rtlCol="0">
            <a:spAutoFit/>
          </a:bodyPr>
          <a:lstStyle/>
          <a:p>
            <a:pPr algn="just"/>
            <a:r>
              <a:rPr lang="it-IT" sz="1400" i="1" dirty="0" err="1" smtClean="0">
                <a:solidFill>
                  <a:schemeClr val="bg1"/>
                </a:solidFill>
                <a:latin typeface="Comic Sans MS"/>
                <a:cs typeface="Comic Sans MS"/>
              </a:rPr>
              <a:t>Controlling</a:t>
            </a:r>
            <a:r>
              <a:rPr lang="it-IT" sz="1400" i="1" dirty="0" smtClean="0">
                <a:solidFill>
                  <a:schemeClr val="bg1"/>
                </a:solidFill>
                <a:latin typeface="Comic Sans MS"/>
                <a:cs typeface="Comic Sans MS"/>
              </a:rPr>
              <a:t> </a:t>
            </a:r>
            <a:r>
              <a:rPr lang="it-IT" sz="1400" i="1" dirty="0" err="1" smtClean="0">
                <a:solidFill>
                  <a:schemeClr val="bg1"/>
                </a:solidFill>
                <a:latin typeface="Comic Sans MS"/>
                <a:cs typeface="Comic Sans MS"/>
              </a:rPr>
              <a:t>for</a:t>
            </a:r>
            <a:r>
              <a:rPr lang="it-IT" sz="1400" i="1" dirty="0" smtClean="0">
                <a:solidFill>
                  <a:schemeClr val="bg1"/>
                </a:solidFill>
                <a:latin typeface="Comic Sans MS"/>
                <a:cs typeface="Comic Sans MS"/>
              </a:rPr>
              <a:t> </a:t>
            </a:r>
            <a:r>
              <a:rPr lang="it-IT" sz="1400" i="1" dirty="0" err="1" smtClean="0">
                <a:solidFill>
                  <a:schemeClr val="bg1"/>
                </a:solidFill>
                <a:latin typeface="Comic Sans MS"/>
                <a:cs typeface="Comic Sans MS"/>
              </a:rPr>
              <a:t>patient</a:t>
            </a:r>
            <a:r>
              <a:rPr lang="it-IT" sz="1400" i="1" dirty="0" smtClean="0">
                <a:solidFill>
                  <a:schemeClr val="bg1"/>
                </a:solidFill>
                <a:latin typeface="Comic Sans MS"/>
                <a:cs typeface="Comic Sans MS"/>
              </a:rPr>
              <a:t> </a:t>
            </a:r>
            <a:r>
              <a:rPr lang="it-IT" sz="1400" i="1" dirty="0" err="1">
                <a:solidFill>
                  <a:schemeClr val="bg1"/>
                </a:solidFill>
                <a:latin typeface="Comic Sans MS"/>
                <a:cs typeface="Comic Sans MS"/>
              </a:rPr>
              <a:t>demographics</a:t>
            </a:r>
            <a:r>
              <a:rPr lang="it-IT" sz="1400" i="1" dirty="0" smtClean="0">
                <a:solidFill>
                  <a:schemeClr val="bg1"/>
                </a:solidFill>
                <a:latin typeface="Comic Sans MS"/>
                <a:cs typeface="Comic Sans MS"/>
              </a:rPr>
              <a:t>, </a:t>
            </a:r>
            <a:r>
              <a:rPr lang="it-IT" sz="1400" i="1" dirty="0" err="1" smtClean="0">
                <a:solidFill>
                  <a:schemeClr val="bg1"/>
                </a:solidFill>
                <a:latin typeface="Comic Sans MS"/>
                <a:cs typeface="Comic Sans MS"/>
              </a:rPr>
              <a:t>mechanism</a:t>
            </a:r>
            <a:r>
              <a:rPr lang="it-IT" sz="1400" i="1" dirty="0" smtClean="0">
                <a:solidFill>
                  <a:schemeClr val="bg1"/>
                </a:solidFill>
                <a:latin typeface="Comic Sans MS"/>
                <a:cs typeface="Comic Sans MS"/>
              </a:rPr>
              <a:t> </a:t>
            </a:r>
            <a:r>
              <a:rPr lang="it-IT" sz="1400" i="1" dirty="0" err="1">
                <a:solidFill>
                  <a:schemeClr val="bg1"/>
                </a:solidFill>
                <a:latin typeface="Comic Sans MS"/>
                <a:cs typeface="Comic Sans MS"/>
              </a:rPr>
              <a:t>of</a:t>
            </a:r>
            <a:r>
              <a:rPr lang="it-IT" sz="1400" i="1" dirty="0">
                <a:solidFill>
                  <a:schemeClr val="bg1"/>
                </a:solidFill>
                <a:latin typeface="Comic Sans MS"/>
                <a:cs typeface="Comic Sans MS"/>
              </a:rPr>
              <a:t> </a:t>
            </a:r>
            <a:r>
              <a:rPr lang="it-IT" sz="1400" i="1" dirty="0" err="1">
                <a:solidFill>
                  <a:schemeClr val="bg1"/>
                </a:solidFill>
                <a:latin typeface="Comic Sans MS"/>
                <a:cs typeface="Comic Sans MS"/>
              </a:rPr>
              <a:t>injury</a:t>
            </a:r>
            <a:r>
              <a:rPr lang="it-IT" sz="1400" i="1" dirty="0">
                <a:solidFill>
                  <a:schemeClr val="bg1"/>
                </a:solidFill>
                <a:latin typeface="Comic Sans MS"/>
                <a:cs typeface="Comic Sans MS"/>
              </a:rPr>
              <a:t>, </a:t>
            </a:r>
            <a:r>
              <a:rPr lang="it-IT" sz="1400" i="1" dirty="0" err="1" smtClean="0">
                <a:solidFill>
                  <a:schemeClr val="bg1"/>
                </a:solidFill>
                <a:latin typeface="Comic Sans MS"/>
                <a:cs typeface="Comic Sans MS"/>
              </a:rPr>
              <a:t>injury</a:t>
            </a:r>
            <a:r>
              <a:rPr lang="it-IT" sz="1400" i="1" dirty="0" smtClean="0">
                <a:solidFill>
                  <a:schemeClr val="bg1"/>
                </a:solidFill>
                <a:latin typeface="Comic Sans MS"/>
                <a:cs typeface="Comic Sans MS"/>
              </a:rPr>
              <a:t> </a:t>
            </a:r>
            <a:r>
              <a:rPr lang="it-IT" sz="1400" i="1" dirty="0" err="1" smtClean="0">
                <a:solidFill>
                  <a:schemeClr val="bg1"/>
                </a:solidFill>
                <a:latin typeface="Comic Sans MS"/>
                <a:cs typeface="Comic Sans MS"/>
              </a:rPr>
              <a:t>severity</a:t>
            </a:r>
            <a:r>
              <a:rPr lang="it-IT" sz="1400" i="1" dirty="0">
                <a:solidFill>
                  <a:schemeClr val="bg1"/>
                </a:solidFill>
                <a:latin typeface="Comic Sans MS"/>
                <a:cs typeface="Comic Sans MS"/>
              </a:rPr>
              <a:t>, </a:t>
            </a:r>
            <a:r>
              <a:rPr lang="it-IT" sz="1400" i="1" dirty="0" smtClean="0">
                <a:solidFill>
                  <a:schemeClr val="bg1"/>
                </a:solidFill>
                <a:latin typeface="Comic Sans MS"/>
                <a:cs typeface="Comic Sans MS"/>
              </a:rPr>
              <a:t>and </a:t>
            </a:r>
            <a:r>
              <a:rPr lang="it-IT" sz="1400" i="1" dirty="0" err="1" smtClean="0">
                <a:solidFill>
                  <a:schemeClr val="bg1"/>
                </a:solidFill>
                <a:latin typeface="Comic Sans MS"/>
                <a:cs typeface="Comic Sans MS"/>
              </a:rPr>
              <a:t>comorbidities</a:t>
            </a:r>
            <a:r>
              <a:rPr lang="it-IT" sz="1400" i="1" dirty="0">
                <a:solidFill>
                  <a:schemeClr val="bg1"/>
                </a:solidFill>
                <a:latin typeface="Comic Sans MS"/>
                <a:cs typeface="Comic Sans MS"/>
              </a:rPr>
              <a:t>.</a:t>
            </a:r>
          </a:p>
        </p:txBody>
      </p:sp>
      <p:sp>
        <p:nvSpPr>
          <p:cNvPr id="5" name="CasellaDiTesto 4"/>
          <p:cNvSpPr txBox="1"/>
          <p:nvPr/>
        </p:nvSpPr>
        <p:spPr>
          <a:xfrm>
            <a:off x="270417" y="4912678"/>
            <a:ext cx="4301584" cy="954107"/>
          </a:xfrm>
          <a:prstGeom prst="rect">
            <a:avLst/>
          </a:prstGeom>
          <a:noFill/>
        </p:spPr>
        <p:txBody>
          <a:bodyPr wrap="square" rtlCol="0">
            <a:spAutoFit/>
          </a:bodyPr>
          <a:lstStyle/>
          <a:p>
            <a:pPr algn="just"/>
            <a:r>
              <a:rPr lang="it-IT" sz="1400" i="1" dirty="0" err="1" smtClean="0">
                <a:solidFill>
                  <a:schemeClr val="bg1"/>
                </a:solidFill>
                <a:latin typeface="Comic Sans MS"/>
                <a:cs typeface="Comic Sans MS"/>
              </a:rPr>
              <a:t>Controlling</a:t>
            </a:r>
            <a:r>
              <a:rPr lang="it-IT" sz="1400" i="1" dirty="0" smtClean="0">
                <a:solidFill>
                  <a:schemeClr val="bg1"/>
                </a:solidFill>
                <a:latin typeface="Comic Sans MS"/>
                <a:cs typeface="Comic Sans MS"/>
              </a:rPr>
              <a:t> </a:t>
            </a:r>
            <a:r>
              <a:rPr lang="it-IT" sz="1400" i="1" dirty="0" err="1" smtClean="0">
                <a:solidFill>
                  <a:schemeClr val="bg1"/>
                </a:solidFill>
                <a:latin typeface="Comic Sans MS"/>
                <a:cs typeface="Comic Sans MS"/>
              </a:rPr>
              <a:t>for</a:t>
            </a:r>
            <a:r>
              <a:rPr lang="it-IT" sz="1400" i="1" dirty="0" smtClean="0">
                <a:solidFill>
                  <a:schemeClr val="bg1"/>
                </a:solidFill>
                <a:latin typeface="Comic Sans MS"/>
                <a:cs typeface="Comic Sans MS"/>
              </a:rPr>
              <a:t> </a:t>
            </a:r>
            <a:r>
              <a:rPr lang="it-IT" sz="1400" i="1" dirty="0" err="1">
                <a:solidFill>
                  <a:schemeClr val="bg1"/>
                </a:solidFill>
                <a:latin typeface="Comic Sans MS"/>
                <a:cs typeface="Comic Sans MS"/>
              </a:rPr>
              <a:t>patient</a:t>
            </a:r>
            <a:r>
              <a:rPr lang="it-IT" sz="1400" i="1" dirty="0">
                <a:solidFill>
                  <a:schemeClr val="bg1"/>
                </a:solidFill>
                <a:latin typeface="Comic Sans MS"/>
                <a:cs typeface="Comic Sans MS"/>
              </a:rPr>
              <a:t> </a:t>
            </a:r>
            <a:r>
              <a:rPr lang="it-IT" sz="1400" i="1" dirty="0" err="1">
                <a:solidFill>
                  <a:schemeClr val="bg1"/>
                </a:solidFill>
                <a:latin typeface="Comic Sans MS"/>
                <a:cs typeface="Comic Sans MS"/>
              </a:rPr>
              <a:t>demographics</a:t>
            </a:r>
            <a:r>
              <a:rPr lang="it-IT" sz="1400" i="1" dirty="0">
                <a:solidFill>
                  <a:schemeClr val="bg1"/>
                </a:solidFill>
                <a:latin typeface="Comic Sans MS"/>
                <a:cs typeface="Comic Sans MS"/>
              </a:rPr>
              <a:t>, </a:t>
            </a:r>
            <a:r>
              <a:rPr lang="it-IT" sz="1400" i="1" dirty="0" err="1">
                <a:solidFill>
                  <a:schemeClr val="bg1"/>
                </a:solidFill>
                <a:latin typeface="Comic Sans MS"/>
                <a:cs typeface="Comic Sans MS"/>
              </a:rPr>
              <a:t>mechanism</a:t>
            </a:r>
            <a:r>
              <a:rPr lang="it-IT" sz="1400" i="1" dirty="0">
                <a:solidFill>
                  <a:schemeClr val="bg1"/>
                </a:solidFill>
                <a:latin typeface="Comic Sans MS"/>
                <a:cs typeface="Comic Sans MS"/>
              </a:rPr>
              <a:t> </a:t>
            </a:r>
            <a:r>
              <a:rPr lang="it-IT" sz="1400" i="1" dirty="0" err="1">
                <a:solidFill>
                  <a:schemeClr val="bg1"/>
                </a:solidFill>
                <a:latin typeface="Comic Sans MS"/>
                <a:cs typeface="Comic Sans MS"/>
              </a:rPr>
              <a:t>of</a:t>
            </a:r>
            <a:r>
              <a:rPr lang="it-IT" sz="1400" i="1" dirty="0">
                <a:solidFill>
                  <a:schemeClr val="bg1"/>
                </a:solidFill>
                <a:latin typeface="Comic Sans MS"/>
                <a:cs typeface="Comic Sans MS"/>
              </a:rPr>
              <a:t> </a:t>
            </a:r>
            <a:r>
              <a:rPr lang="it-IT" sz="1400" i="1" dirty="0" err="1">
                <a:solidFill>
                  <a:schemeClr val="bg1"/>
                </a:solidFill>
                <a:latin typeface="Comic Sans MS"/>
                <a:cs typeface="Comic Sans MS"/>
              </a:rPr>
              <a:t>injury</a:t>
            </a:r>
            <a:r>
              <a:rPr lang="it-IT" sz="1400" i="1" dirty="0">
                <a:solidFill>
                  <a:schemeClr val="bg1"/>
                </a:solidFill>
                <a:latin typeface="Comic Sans MS"/>
                <a:cs typeface="Comic Sans MS"/>
              </a:rPr>
              <a:t>, </a:t>
            </a:r>
            <a:r>
              <a:rPr lang="it-IT" sz="1400" i="1" dirty="0" err="1">
                <a:solidFill>
                  <a:schemeClr val="bg1"/>
                </a:solidFill>
                <a:latin typeface="Comic Sans MS"/>
                <a:cs typeface="Comic Sans MS"/>
              </a:rPr>
              <a:t>injury</a:t>
            </a:r>
            <a:r>
              <a:rPr lang="it-IT" sz="1400" i="1" dirty="0" smtClean="0">
                <a:solidFill>
                  <a:schemeClr val="bg1"/>
                </a:solidFill>
                <a:latin typeface="Comic Sans MS"/>
                <a:cs typeface="Comic Sans MS"/>
              </a:rPr>
              <a:t>, </a:t>
            </a:r>
            <a:r>
              <a:rPr lang="it-IT" sz="1400" i="1" dirty="0" err="1" smtClean="0">
                <a:solidFill>
                  <a:schemeClr val="bg1"/>
                </a:solidFill>
                <a:latin typeface="Comic Sans MS"/>
                <a:cs typeface="Comic Sans MS"/>
              </a:rPr>
              <a:t>comorbidities</a:t>
            </a:r>
            <a:r>
              <a:rPr lang="it-IT" sz="1400" i="1" dirty="0">
                <a:solidFill>
                  <a:schemeClr val="bg1"/>
                </a:solidFill>
                <a:latin typeface="Comic Sans MS"/>
                <a:cs typeface="Comic Sans MS"/>
              </a:rPr>
              <a:t>, and hospital </a:t>
            </a:r>
            <a:r>
              <a:rPr lang="it-IT" sz="1400" i="1" dirty="0" err="1">
                <a:solidFill>
                  <a:schemeClr val="bg1"/>
                </a:solidFill>
                <a:latin typeface="Comic Sans MS"/>
                <a:cs typeface="Comic Sans MS"/>
              </a:rPr>
              <a:t>factors</a:t>
            </a:r>
            <a:r>
              <a:rPr lang="it-IT" sz="1400" i="1" dirty="0">
                <a:solidFill>
                  <a:schemeClr val="bg1"/>
                </a:solidFill>
                <a:latin typeface="Comic Sans MS"/>
                <a:cs typeface="Comic Sans MS"/>
              </a:rPr>
              <a:t> (</a:t>
            </a:r>
            <a:r>
              <a:rPr lang="it-IT" sz="1400" i="1" dirty="0" err="1">
                <a:solidFill>
                  <a:schemeClr val="bg1"/>
                </a:solidFill>
                <a:latin typeface="Comic Sans MS"/>
                <a:cs typeface="Comic Sans MS"/>
              </a:rPr>
              <a:t>teaching</a:t>
            </a:r>
            <a:r>
              <a:rPr lang="it-IT" sz="1400" i="1" dirty="0">
                <a:solidFill>
                  <a:schemeClr val="bg1"/>
                </a:solidFill>
                <a:latin typeface="Comic Sans MS"/>
                <a:cs typeface="Comic Sans MS"/>
              </a:rPr>
              <a:t> status, </a:t>
            </a:r>
            <a:r>
              <a:rPr lang="it-IT" sz="1400" i="1" dirty="0" err="1">
                <a:solidFill>
                  <a:schemeClr val="bg1"/>
                </a:solidFill>
                <a:latin typeface="Comic Sans MS"/>
                <a:cs typeface="Comic Sans MS"/>
              </a:rPr>
              <a:t>rurality</a:t>
            </a:r>
            <a:r>
              <a:rPr lang="it-IT" sz="1400" i="1" dirty="0">
                <a:solidFill>
                  <a:schemeClr val="bg1"/>
                </a:solidFill>
                <a:latin typeface="Comic Sans MS"/>
                <a:cs typeface="Comic Sans MS"/>
              </a:rPr>
              <a:t>, </a:t>
            </a:r>
            <a:r>
              <a:rPr lang="it-IT" sz="1400" i="1" dirty="0" err="1" smtClean="0">
                <a:solidFill>
                  <a:schemeClr val="bg1"/>
                </a:solidFill>
                <a:latin typeface="Comic Sans MS"/>
                <a:cs typeface="Comic Sans MS"/>
              </a:rPr>
              <a:t>geographic</a:t>
            </a:r>
            <a:r>
              <a:rPr lang="it-IT" sz="1400" i="1" dirty="0" smtClean="0">
                <a:solidFill>
                  <a:schemeClr val="bg1"/>
                </a:solidFill>
                <a:latin typeface="Comic Sans MS"/>
                <a:cs typeface="Comic Sans MS"/>
              </a:rPr>
              <a:t> </a:t>
            </a:r>
            <a:r>
              <a:rPr lang="it-IT" sz="1400" i="1" dirty="0" err="1" smtClean="0">
                <a:solidFill>
                  <a:schemeClr val="bg1"/>
                </a:solidFill>
                <a:latin typeface="Comic Sans MS"/>
                <a:cs typeface="Comic Sans MS"/>
              </a:rPr>
              <a:t>region</a:t>
            </a:r>
            <a:r>
              <a:rPr lang="it-IT" sz="1400" i="1" dirty="0">
                <a:solidFill>
                  <a:schemeClr val="bg1"/>
                </a:solidFill>
                <a:latin typeface="Comic Sans MS"/>
                <a:cs typeface="Comic Sans MS"/>
              </a:rPr>
              <a:t>)</a:t>
            </a:r>
          </a:p>
        </p:txBody>
      </p:sp>
      <p:sp>
        <p:nvSpPr>
          <p:cNvPr id="6" name="CasellaDiTesto 5"/>
          <p:cNvSpPr txBox="1"/>
          <p:nvPr/>
        </p:nvSpPr>
        <p:spPr>
          <a:xfrm>
            <a:off x="6369592" y="6516297"/>
            <a:ext cx="2543785" cy="276999"/>
          </a:xfrm>
          <a:prstGeom prst="rect">
            <a:avLst/>
          </a:prstGeom>
          <a:noFill/>
        </p:spPr>
        <p:txBody>
          <a:bodyPr wrap="none" rtlCol="0">
            <a:spAutoFit/>
          </a:bodyPr>
          <a:lstStyle/>
          <a:p>
            <a:r>
              <a:rPr lang="it-IT" sz="1200" dirty="0" err="1" smtClean="0">
                <a:solidFill>
                  <a:schemeClr val="bg1"/>
                </a:solidFill>
                <a:latin typeface="Comic Sans MS"/>
                <a:cs typeface="Comic Sans MS"/>
              </a:rPr>
              <a:t>Glance</a:t>
            </a:r>
            <a:r>
              <a:rPr lang="it-IT" sz="1200" dirty="0" smtClean="0">
                <a:solidFill>
                  <a:schemeClr val="bg1"/>
                </a:solidFill>
                <a:latin typeface="Comic Sans MS"/>
                <a:cs typeface="Comic Sans MS"/>
              </a:rPr>
              <a:t> LG, </a:t>
            </a:r>
            <a:r>
              <a:rPr lang="it-IT" sz="1200" dirty="0" err="1" smtClean="0">
                <a:solidFill>
                  <a:schemeClr val="bg1"/>
                </a:solidFill>
                <a:latin typeface="Comic Sans MS"/>
                <a:cs typeface="Comic Sans MS"/>
              </a:rPr>
              <a:t>et</a:t>
            </a:r>
            <a:r>
              <a:rPr lang="it-IT" sz="1200" dirty="0" smtClean="0">
                <a:solidFill>
                  <a:schemeClr val="bg1"/>
                </a:solidFill>
                <a:latin typeface="Comic Sans MS"/>
                <a:cs typeface="Comic Sans MS"/>
              </a:rPr>
              <a:t> al. </a:t>
            </a:r>
            <a:r>
              <a:rPr lang="it-IT" sz="1200" dirty="0" err="1" smtClean="0">
                <a:solidFill>
                  <a:schemeClr val="bg1"/>
                </a:solidFill>
                <a:latin typeface="Comic Sans MS"/>
                <a:cs typeface="Comic Sans MS"/>
              </a:rPr>
              <a:t>Arch</a:t>
            </a:r>
            <a:r>
              <a:rPr lang="it-IT" sz="1200" dirty="0" smtClean="0">
                <a:solidFill>
                  <a:schemeClr val="bg1"/>
                </a:solidFill>
                <a:latin typeface="Comic Sans MS"/>
                <a:cs typeface="Comic Sans MS"/>
              </a:rPr>
              <a:t> </a:t>
            </a:r>
            <a:r>
              <a:rPr lang="it-IT" sz="1200" dirty="0" err="1" smtClean="0">
                <a:solidFill>
                  <a:schemeClr val="bg1"/>
                </a:solidFill>
                <a:latin typeface="Comic Sans MS"/>
                <a:cs typeface="Comic Sans MS"/>
              </a:rPr>
              <a:t>Surg</a:t>
            </a:r>
            <a:r>
              <a:rPr lang="it-IT" sz="1200" dirty="0" smtClean="0">
                <a:solidFill>
                  <a:schemeClr val="bg1"/>
                </a:solidFill>
                <a:latin typeface="Comic Sans MS"/>
                <a:cs typeface="Comic Sans MS"/>
              </a:rPr>
              <a:t>, 2011</a:t>
            </a:r>
            <a:endParaRPr lang="it-IT" sz="1200" dirty="0">
              <a:solidFill>
                <a:schemeClr val="bg1"/>
              </a:solidFill>
              <a:latin typeface="Comic Sans MS"/>
              <a:cs typeface="Comic Sans MS"/>
            </a:endParaRPr>
          </a:p>
        </p:txBody>
      </p:sp>
      <p:sp>
        <p:nvSpPr>
          <p:cNvPr id="7" name="Rettangolo 6"/>
          <p:cNvSpPr/>
          <p:nvPr/>
        </p:nvSpPr>
        <p:spPr>
          <a:xfrm>
            <a:off x="270416" y="164617"/>
            <a:ext cx="5431821" cy="369332"/>
          </a:xfrm>
          <a:prstGeom prst="rect">
            <a:avLst/>
          </a:prstGeom>
        </p:spPr>
        <p:txBody>
          <a:bodyPr wrap="none">
            <a:spAutoFit/>
          </a:bodyPr>
          <a:lstStyle/>
          <a:p>
            <a:r>
              <a:rPr lang="it-IT" b="1" dirty="0" smtClean="0">
                <a:solidFill>
                  <a:srgbClr val="FFFF00"/>
                </a:solidFill>
                <a:latin typeface="Comic Sans MS"/>
                <a:cs typeface="Comic Sans MS"/>
              </a:rPr>
              <a:t>SEVERELY INJURED PATIENTS: OUTCOMES</a:t>
            </a:r>
            <a:endParaRPr lang="it-IT" dirty="0"/>
          </a:p>
        </p:txBody>
      </p:sp>
      <p:cxnSp>
        <p:nvCxnSpPr>
          <p:cNvPr id="8" name="Connettore 1 7"/>
          <p:cNvCxnSpPr/>
          <p:nvPr/>
        </p:nvCxnSpPr>
        <p:spPr>
          <a:xfrm>
            <a:off x="356202" y="6514709"/>
            <a:ext cx="8557175"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Rettangolo 8"/>
          <p:cNvSpPr/>
          <p:nvPr/>
        </p:nvSpPr>
        <p:spPr>
          <a:xfrm>
            <a:off x="1697762" y="1917088"/>
            <a:ext cx="1774845" cy="400110"/>
          </a:xfrm>
          <a:prstGeom prst="rect">
            <a:avLst/>
          </a:prstGeom>
        </p:spPr>
        <p:txBody>
          <a:bodyPr wrap="none">
            <a:spAutoFit/>
          </a:bodyPr>
          <a:lstStyle/>
          <a:p>
            <a:r>
              <a:rPr lang="it-IT" sz="2000" b="1" dirty="0" smtClean="0">
                <a:solidFill>
                  <a:srgbClr val="FFFF00"/>
                </a:solidFill>
                <a:latin typeface="Comic Sans MS"/>
                <a:cs typeface="Comic Sans MS"/>
              </a:rPr>
              <a:t>MORTALITY </a:t>
            </a:r>
            <a:endParaRPr lang="it-IT" sz="2000" dirty="0"/>
          </a:p>
        </p:txBody>
      </p:sp>
      <p:sp>
        <p:nvSpPr>
          <p:cNvPr id="10" name="Rettangolo 9"/>
          <p:cNvSpPr/>
          <p:nvPr/>
        </p:nvSpPr>
        <p:spPr>
          <a:xfrm>
            <a:off x="1353362" y="4374068"/>
            <a:ext cx="2732063" cy="400110"/>
          </a:xfrm>
          <a:prstGeom prst="rect">
            <a:avLst/>
          </a:prstGeom>
        </p:spPr>
        <p:txBody>
          <a:bodyPr wrap="none">
            <a:spAutoFit/>
          </a:bodyPr>
          <a:lstStyle/>
          <a:p>
            <a:r>
              <a:rPr lang="it-IT" sz="2000" b="1" dirty="0" smtClean="0">
                <a:solidFill>
                  <a:srgbClr val="FFFF00"/>
                </a:solidFill>
                <a:latin typeface="Comic Sans MS"/>
                <a:cs typeface="Comic Sans MS"/>
              </a:rPr>
              <a:t>INPATIENT COSTS </a:t>
            </a:r>
            <a:endParaRPr lang="it-IT" sz="2000" dirty="0"/>
          </a:p>
        </p:txBody>
      </p:sp>
      <p:cxnSp>
        <p:nvCxnSpPr>
          <p:cNvPr id="12" name="Connettore 1 11"/>
          <p:cNvCxnSpPr/>
          <p:nvPr/>
        </p:nvCxnSpPr>
        <p:spPr>
          <a:xfrm>
            <a:off x="285648" y="545707"/>
            <a:ext cx="8557175"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510417" y="2375167"/>
            <a:ext cx="4061583" cy="738664"/>
          </a:xfrm>
          <a:prstGeom prst="rect">
            <a:avLst/>
          </a:prstGeom>
          <a:noFill/>
        </p:spPr>
        <p:txBody>
          <a:bodyPr wrap="square" rtlCol="0">
            <a:spAutoFit/>
          </a:bodyPr>
          <a:lstStyle/>
          <a:p>
            <a:r>
              <a:rPr lang="it-IT" sz="1400" dirty="0" smtClean="0">
                <a:solidFill>
                  <a:srgbClr val="FFFFFF"/>
                </a:solidFill>
                <a:latin typeface="Comic Sans MS"/>
                <a:cs typeface="Comic Sans MS"/>
              </a:rPr>
              <a:t>Data </a:t>
            </a:r>
            <a:r>
              <a:rPr lang="it-IT" sz="1400" dirty="0" err="1">
                <a:solidFill>
                  <a:srgbClr val="FFFFFF"/>
                </a:solidFill>
                <a:latin typeface="Comic Sans MS"/>
                <a:cs typeface="Comic Sans MS"/>
              </a:rPr>
              <a:t>from</a:t>
            </a:r>
            <a:r>
              <a:rPr lang="it-IT" sz="1400" dirty="0">
                <a:solidFill>
                  <a:srgbClr val="FFFFFF"/>
                </a:solidFill>
                <a:latin typeface="Comic Sans MS"/>
                <a:cs typeface="Comic Sans MS"/>
              </a:rPr>
              <a:t> the 2005 and 2006 </a:t>
            </a:r>
            <a:r>
              <a:rPr lang="it-IT" sz="1400" dirty="0" err="1" smtClean="0">
                <a:solidFill>
                  <a:srgbClr val="FFFFFF"/>
                </a:solidFill>
                <a:latin typeface="Comic Sans MS"/>
                <a:cs typeface="Comic Sans MS"/>
              </a:rPr>
              <a:t>Nationwide</a:t>
            </a:r>
            <a:r>
              <a:rPr lang="it-IT" sz="1400" dirty="0" smtClean="0">
                <a:solidFill>
                  <a:srgbClr val="FFFFFF"/>
                </a:solidFill>
                <a:latin typeface="Comic Sans MS"/>
                <a:cs typeface="Comic Sans MS"/>
              </a:rPr>
              <a:t> </a:t>
            </a:r>
            <a:r>
              <a:rPr lang="it-IT" sz="1400" dirty="0" err="1" smtClean="0">
                <a:solidFill>
                  <a:srgbClr val="FFFFFF"/>
                </a:solidFill>
                <a:latin typeface="Comic Sans MS"/>
                <a:cs typeface="Comic Sans MS"/>
              </a:rPr>
              <a:t>Inpatient</a:t>
            </a:r>
            <a:r>
              <a:rPr lang="it-IT" sz="1400" dirty="0" smtClean="0">
                <a:solidFill>
                  <a:srgbClr val="FFFFFF"/>
                </a:solidFill>
                <a:latin typeface="Comic Sans MS"/>
                <a:cs typeface="Comic Sans MS"/>
              </a:rPr>
              <a:t> </a:t>
            </a:r>
            <a:r>
              <a:rPr lang="it-IT" sz="1400" dirty="0">
                <a:solidFill>
                  <a:srgbClr val="FFFFFF"/>
                </a:solidFill>
                <a:latin typeface="Comic Sans MS"/>
                <a:cs typeface="Comic Sans MS"/>
              </a:rPr>
              <a:t>Sample </a:t>
            </a:r>
            <a:r>
              <a:rPr lang="it-IT" sz="1400" dirty="0" err="1">
                <a:solidFill>
                  <a:srgbClr val="FFFFFF"/>
                </a:solidFill>
                <a:latin typeface="Comic Sans MS"/>
                <a:cs typeface="Comic Sans MS"/>
              </a:rPr>
              <a:t>developed</a:t>
            </a:r>
            <a:r>
              <a:rPr lang="it-IT" sz="1400" dirty="0">
                <a:solidFill>
                  <a:srgbClr val="FFFFFF"/>
                </a:solidFill>
                <a:latin typeface="Comic Sans MS"/>
                <a:cs typeface="Comic Sans MS"/>
              </a:rPr>
              <a:t> </a:t>
            </a:r>
            <a:r>
              <a:rPr lang="it-IT" sz="1400" dirty="0" err="1">
                <a:solidFill>
                  <a:srgbClr val="FFFFFF"/>
                </a:solidFill>
                <a:latin typeface="Comic Sans MS"/>
                <a:cs typeface="Comic Sans MS"/>
              </a:rPr>
              <a:t>by</a:t>
            </a:r>
            <a:r>
              <a:rPr lang="it-IT" sz="1400" dirty="0">
                <a:solidFill>
                  <a:srgbClr val="FFFFFF"/>
                </a:solidFill>
                <a:latin typeface="Comic Sans MS"/>
                <a:cs typeface="Comic Sans MS"/>
              </a:rPr>
              <a:t> the </a:t>
            </a:r>
            <a:r>
              <a:rPr lang="it-IT" sz="1400" dirty="0" err="1">
                <a:solidFill>
                  <a:srgbClr val="FFFFFF"/>
                </a:solidFill>
                <a:latin typeface="Comic Sans MS"/>
                <a:cs typeface="Comic Sans MS"/>
              </a:rPr>
              <a:t>Healthcare</a:t>
            </a:r>
            <a:r>
              <a:rPr lang="it-IT" sz="1400" dirty="0">
                <a:solidFill>
                  <a:srgbClr val="FFFFFF"/>
                </a:solidFill>
                <a:latin typeface="Comic Sans MS"/>
                <a:cs typeface="Comic Sans MS"/>
              </a:rPr>
              <a:t> </a:t>
            </a:r>
            <a:r>
              <a:rPr lang="it-IT" sz="1400" dirty="0" err="1">
                <a:solidFill>
                  <a:srgbClr val="FFFFFF"/>
                </a:solidFill>
                <a:latin typeface="Comic Sans MS"/>
                <a:cs typeface="Comic Sans MS"/>
              </a:rPr>
              <a:t>Cost</a:t>
            </a:r>
            <a:r>
              <a:rPr lang="it-IT" sz="1400" dirty="0">
                <a:solidFill>
                  <a:srgbClr val="FFFFFF"/>
                </a:solidFill>
                <a:latin typeface="Comic Sans MS"/>
                <a:cs typeface="Comic Sans MS"/>
              </a:rPr>
              <a:t> and </a:t>
            </a:r>
            <a:r>
              <a:rPr lang="it-IT" sz="1400" dirty="0" err="1" smtClean="0">
                <a:solidFill>
                  <a:srgbClr val="FFFFFF"/>
                </a:solidFill>
                <a:latin typeface="Comic Sans MS"/>
                <a:cs typeface="Comic Sans MS"/>
              </a:rPr>
              <a:t>Utilization</a:t>
            </a:r>
            <a:r>
              <a:rPr lang="it-IT" sz="1400" dirty="0" smtClean="0">
                <a:solidFill>
                  <a:srgbClr val="FFFFFF"/>
                </a:solidFill>
                <a:latin typeface="Comic Sans MS"/>
                <a:cs typeface="Comic Sans MS"/>
              </a:rPr>
              <a:t> Project (</a:t>
            </a:r>
            <a:r>
              <a:rPr lang="it-IT" sz="1400" dirty="0" err="1" smtClean="0">
                <a:solidFill>
                  <a:srgbClr val="FFFFFF"/>
                </a:solidFill>
                <a:latin typeface="Comic Sans MS"/>
                <a:cs typeface="Comic Sans MS"/>
              </a:rPr>
              <a:t>n</a:t>
            </a:r>
            <a:r>
              <a:rPr lang="it-IT" sz="1400" dirty="0" smtClean="0">
                <a:solidFill>
                  <a:srgbClr val="FFFFFF"/>
                </a:solidFill>
                <a:latin typeface="Comic Sans MS"/>
                <a:cs typeface="Comic Sans MS"/>
              </a:rPr>
              <a:t> =1 55 891).</a:t>
            </a:r>
            <a:endParaRPr lang="it-IT" sz="1400" dirty="0">
              <a:solidFill>
                <a:srgbClr val="FFFFFF"/>
              </a:solidFill>
              <a:latin typeface="Comic Sans MS"/>
              <a:cs typeface="Comic Sans MS"/>
            </a:endParaRPr>
          </a:p>
        </p:txBody>
      </p:sp>
      <p:pic>
        <p:nvPicPr>
          <p:cNvPr id="14" name="Immagine 13"/>
          <p:cNvPicPr>
            <a:picLocks noChangeAspect="1"/>
          </p:cNvPicPr>
          <p:nvPr/>
        </p:nvPicPr>
        <p:blipFill>
          <a:blip r:embed="rId4"/>
          <a:stretch>
            <a:fillRect/>
          </a:stretch>
        </p:blipFill>
        <p:spPr>
          <a:xfrm>
            <a:off x="6694133" y="1307515"/>
            <a:ext cx="787989" cy="480481"/>
          </a:xfrm>
          <a:prstGeom prst="rect">
            <a:avLst/>
          </a:prstGeom>
        </p:spPr>
      </p:pic>
      <p:sp>
        <p:nvSpPr>
          <p:cNvPr id="15" name="CasellaDiTesto 14"/>
          <p:cNvSpPr txBox="1"/>
          <p:nvPr/>
        </p:nvSpPr>
        <p:spPr>
          <a:xfrm>
            <a:off x="5357298" y="855258"/>
            <a:ext cx="3485524" cy="276999"/>
          </a:xfrm>
          <a:prstGeom prst="rect">
            <a:avLst/>
          </a:prstGeom>
          <a:noFill/>
        </p:spPr>
        <p:txBody>
          <a:bodyPr wrap="none" rtlCol="0">
            <a:spAutoFit/>
          </a:bodyPr>
          <a:lstStyle/>
          <a:p>
            <a:r>
              <a:rPr lang="it-IT" sz="1200" dirty="0" smtClean="0">
                <a:solidFill>
                  <a:schemeClr val="bg1"/>
                </a:solidFill>
                <a:latin typeface="Comic Sans MS"/>
                <a:cs typeface="Comic Sans MS"/>
              </a:rPr>
              <a:t>Cole E, </a:t>
            </a:r>
            <a:r>
              <a:rPr lang="it-IT" sz="1200" dirty="0" err="1" smtClean="0">
                <a:solidFill>
                  <a:schemeClr val="bg1"/>
                </a:solidFill>
                <a:latin typeface="Comic Sans MS"/>
                <a:cs typeface="Comic Sans MS"/>
              </a:rPr>
              <a:t>et</a:t>
            </a:r>
            <a:r>
              <a:rPr lang="it-IT" sz="1200" dirty="0" smtClean="0">
                <a:solidFill>
                  <a:schemeClr val="bg1"/>
                </a:solidFill>
                <a:latin typeface="Comic Sans MS"/>
                <a:cs typeface="Comic Sans MS"/>
              </a:rPr>
              <a:t> al. </a:t>
            </a:r>
            <a:r>
              <a:rPr lang="it-IT" sz="1200" dirty="0" err="1" smtClean="0">
                <a:solidFill>
                  <a:schemeClr val="bg1"/>
                </a:solidFill>
                <a:latin typeface="Comic Sans MS"/>
                <a:cs typeface="Comic Sans MS"/>
              </a:rPr>
              <a:t>J</a:t>
            </a:r>
            <a:r>
              <a:rPr lang="it-IT" sz="1200" dirty="0" smtClean="0">
                <a:solidFill>
                  <a:schemeClr val="bg1"/>
                </a:solidFill>
                <a:latin typeface="Comic Sans MS"/>
                <a:cs typeface="Comic Sans MS"/>
              </a:rPr>
              <a:t> Trauma Acute Care </a:t>
            </a:r>
            <a:r>
              <a:rPr lang="it-IT" sz="1200" dirty="0" err="1" smtClean="0">
                <a:solidFill>
                  <a:schemeClr val="bg1"/>
                </a:solidFill>
                <a:latin typeface="Comic Sans MS"/>
                <a:cs typeface="Comic Sans MS"/>
              </a:rPr>
              <a:t>Surg</a:t>
            </a:r>
            <a:r>
              <a:rPr lang="it-IT" sz="1200" dirty="0" smtClean="0">
                <a:solidFill>
                  <a:schemeClr val="bg1"/>
                </a:solidFill>
                <a:latin typeface="Comic Sans MS"/>
                <a:cs typeface="Comic Sans MS"/>
              </a:rPr>
              <a:t>, 2014</a:t>
            </a:r>
            <a:endParaRPr lang="it-IT" sz="1200" dirty="0">
              <a:solidFill>
                <a:schemeClr val="bg1"/>
              </a:solidFill>
              <a:latin typeface="Comic Sans MS"/>
              <a:cs typeface="Comic Sans MS"/>
            </a:endParaRPr>
          </a:p>
        </p:txBody>
      </p:sp>
      <p:sp>
        <p:nvSpPr>
          <p:cNvPr id="16" name="CasellaDiTesto 15"/>
          <p:cNvSpPr txBox="1"/>
          <p:nvPr/>
        </p:nvSpPr>
        <p:spPr>
          <a:xfrm>
            <a:off x="270416" y="716759"/>
            <a:ext cx="4763786" cy="830997"/>
          </a:xfrm>
          <a:prstGeom prst="rect">
            <a:avLst/>
          </a:prstGeom>
          <a:noFill/>
        </p:spPr>
        <p:txBody>
          <a:bodyPr wrap="square" rtlCol="0">
            <a:spAutoFit/>
          </a:bodyPr>
          <a:lstStyle/>
          <a:p>
            <a:pPr algn="just"/>
            <a:r>
              <a:rPr lang="it-IT" sz="1600" dirty="0" err="1" smtClean="0">
                <a:solidFill>
                  <a:srgbClr val="FFFF00"/>
                </a:solidFill>
                <a:latin typeface="Comic Sans MS"/>
                <a:cs typeface="Comic Sans MS"/>
              </a:rPr>
              <a:t>Sepsis</a:t>
            </a:r>
            <a:r>
              <a:rPr lang="it-IT" sz="1600" dirty="0" smtClean="0">
                <a:solidFill>
                  <a:srgbClr val="FFFF00"/>
                </a:solidFill>
                <a:latin typeface="Comic Sans MS"/>
                <a:cs typeface="Comic Sans MS"/>
              </a:rPr>
              <a:t> </a:t>
            </a:r>
            <a:r>
              <a:rPr lang="it-IT" sz="1600" dirty="0" err="1" smtClean="0">
                <a:solidFill>
                  <a:srgbClr val="FFFF00"/>
                </a:solidFill>
                <a:latin typeface="Comic Sans MS"/>
                <a:cs typeface="Comic Sans MS"/>
              </a:rPr>
              <a:t>was</a:t>
            </a:r>
            <a:r>
              <a:rPr lang="it-IT" sz="1600" dirty="0" smtClean="0">
                <a:solidFill>
                  <a:srgbClr val="FFFF00"/>
                </a:solidFill>
                <a:latin typeface="Comic Sans MS"/>
                <a:cs typeface="Comic Sans MS"/>
              </a:rPr>
              <a:t> the </a:t>
            </a:r>
            <a:r>
              <a:rPr lang="it-IT" sz="1600" dirty="0" err="1">
                <a:solidFill>
                  <a:srgbClr val="FFFF00"/>
                </a:solidFill>
                <a:latin typeface="Comic Sans MS"/>
                <a:cs typeface="Comic Sans MS"/>
              </a:rPr>
              <a:t>only</a:t>
            </a:r>
            <a:r>
              <a:rPr lang="it-IT" sz="1600" dirty="0" smtClean="0">
                <a:solidFill>
                  <a:srgbClr val="FFFF00"/>
                </a:solidFill>
                <a:latin typeface="Comic Sans MS"/>
                <a:cs typeface="Comic Sans MS"/>
              </a:rPr>
              <a:t> </a:t>
            </a:r>
            <a:r>
              <a:rPr lang="it-IT" sz="1600" dirty="0" err="1" smtClean="0">
                <a:solidFill>
                  <a:srgbClr val="FFFF00"/>
                </a:solidFill>
                <a:latin typeface="Comic Sans MS"/>
                <a:cs typeface="Comic Sans MS"/>
              </a:rPr>
              <a:t>independent</a:t>
            </a:r>
            <a:r>
              <a:rPr lang="it-IT" sz="1600" dirty="0" smtClean="0">
                <a:solidFill>
                  <a:srgbClr val="FFFF00"/>
                </a:solidFill>
                <a:latin typeface="Comic Sans MS"/>
                <a:cs typeface="Comic Sans MS"/>
              </a:rPr>
              <a:t> promoter </a:t>
            </a:r>
            <a:r>
              <a:rPr lang="it-IT" sz="1600" dirty="0" err="1" smtClean="0">
                <a:solidFill>
                  <a:srgbClr val="FFFF00"/>
                </a:solidFill>
                <a:latin typeface="Comic Sans MS"/>
                <a:cs typeface="Comic Sans MS"/>
              </a:rPr>
              <a:t>of</a:t>
            </a:r>
            <a:r>
              <a:rPr lang="it-IT" sz="1600" dirty="0" smtClean="0">
                <a:solidFill>
                  <a:srgbClr val="FFFF00"/>
                </a:solidFill>
                <a:latin typeface="Comic Sans MS"/>
                <a:cs typeface="Comic Sans MS"/>
              </a:rPr>
              <a:t> MOF, </a:t>
            </a:r>
            <a:r>
              <a:rPr lang="it-IT" sz="1600" dirty="0" err="1" smtClean="0">
                <a:solidFill>
                  <a:srgbClr val="FFFF00"/>
                </a:solidFill>
                <a:latin typeface="Comic Sans MS"/>
                <a:cs typeface="Comic Sans MS"/>
              </a:rPr>
              <a:t>ventilator-free</a:t>
            </a:r>
            <a:r>
              <a:rPr lang="it-IT" sz="1600" dirty="0" smtClean="0">
                <a:solidFill>
                  <a:srgbClr val="FFFF00"/>
                </a:solidFill>
                <a:latin typeface="Comic Sans MS"/>
                <a:cs typeface="Comic Sans MS"/>
              </a:rPr>
              <a:t> </a:t>
            </a:r>
            <a:r>
              <a:rPr lang="it-IT" sz="1600" dirty="0" err="1" smtClean="0">
                <a:solidFill>
                  <a:srgbClr val="FFFF00"/>
                </a:solidFill>
                <a:latin typeface="Comic Sans MS"/>
                <a:cs typeface="Comic Sans MS"/>
              </a:rPr>
              <a:t>days</a:t>
            </a:r>
            <a:r>
              <a:rPr lang="it-IT" sz="1600" dirty="0" smtClean="0">
                <a:solidFill>
                  <a:srgbClr val="FFFF00"/>
                </a:solidFill>
                <a:latin typeface="Comic Sans MS"/>
                <a:cs typeface="Comic Sans MS"/>
              </a:rPr>
              <a:t>, </a:t>
            </a:r>
            <a:r>
              <a:rPr lang="it-IT" sz="1600" dirty="0" err="1" smtClean="0">
                <a:solidFill>
                  <a:srgbClr val="FFFF00"/>
                </a:solidFill>
                <a:latin typeface="Comic Sans MS"/>
                <a:cs typeface="Comic Sans MS"/>
              </a:rPr>
              <a:t>critical</a:t>
            </a:r>
            <a:r>
              <a:rPr lang="it-IT" sz="1600" dirty="0" smtClean="0">
                <a:solidFill>
                  <a:srgbClr val="FFFF00"/>
                </a:solidFill>
                <a:latin typeface="Comic Sans MS"/>
                <a:cs typeface="Comic Sans MS"/>
              </a:rPr>
              <a:t> care LOS, and hospital LOS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bwMode="auto">
          <a:xfrm>
            <a:off x="3604236" y="1908802"/>
            <a:ext cx="5220395" cy="3769480"/>
          </a:xfrm>
          <a:prstGeom prst="rect">
            <a:avLst/>
          </a:prstGeom>
          <a:gradFill flip="none" rotWithShape="1">
            <a:gsLst>
              <a:gs pos="0">
                <a:sysClr val="window" lastClr="FFFFFF">
                  <a:lumMod val="85000"/>
                  <a:alpha val="81000"/>
                </a:sysClr>
              </a:gs>
              <a:gs pos="100000">
                <a:srgbClr val="000000">
                  <a:alpha val="68000"/>
                </a:srgbClr>
              </a:gs>
            </a:gsLst>
            <a:lin ang="0" scaled="1"/>
            <a:tileRect/>
          </a:gradFill>
          <a:ln w="9525" cap="flat" cmpd="sng" algn="ctr">
            <a:solidFill>
              <a:srgbClr val="4F81BD">
                <a:shade val="95000"/>
                <a:satMod val="105000"/>
              </a:srgbClr>
            </a:solidFill>
            <a:prstDash val="solid"/>
          </a:ln>
          <a:effectLst/>
        </p:spPr>
        <p:txBody>
          <a:bodyPr anchor="ctr"/>
          <a:lstStyle/>
          <a:p>
            <a:pPr algn="ctr" defTabSz="914400">
              <a:defRPr/>
            </a:pPr>
            <a:endParaRPr lang="it-IT" sz="1400" kern="0">
              <a:solidFill>
                <a:prstClr val="white"/>
              </a:solidFill>
              <a:latin typeface="Comic Sans MS"/>
              <a:cs typeface="Comic Sans MS"/>
            </a:endParaRPr>
          </a:p>
        </p:txBody>
      </p:sp>
      <p:cxnSp>
        <p:nvCxnSpPr>
          <p:cNvPr id="3" name="Connettore 1 2"/>
          <p:cNvCxnSpPr/>
          <p:nvPr/>
        </p:nvCxnSpPr>
        <p:spPr>
          <a:xfrm>
            <a:off x="123825" y="471488"/>
            <a:ext cx="8782050" cy="158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CasellaDiTesto 64"/>
          <p:cNvSpPr txBox="1">
            <a:spLocks noChangeArrowheads="1"/>
          </p:cNvSpPr>
          <p:nvPr/>
        </p:nvSpPr>
        <p:spPr bwMode="auto">
          <a:xfrm>
            <a:off x="92075" y="87868"/>
            <a:ext cx="7908925" cy="36933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it-IT" dirty="0">
                <a:solidFill>
                  <a:srgbClr val="FFFF00"/>
                </a:solidFill>
                <a:latin typeface="Comic Sans MS" pitchFamily="42" charset="0"/>
                <a:ea typeface="Comic Sans MS" pitchFamily="42" charset="0"/>
                <a:cs typeface="Comic Sans MS" pitchFamily="42" charset="0"/>
              </a:rPr>
              <a:t>IMMUNOLOGICAL RESPONSES TO</a:t>
            </a:r>
            <a:r>
              <a:rPr lang="it-IT" dirty="0" smtClean="0">
                <a:solidFill>
                  <a:srgbClr val="FFFF00"/>
                </a:solidFill>
                <a:latin typeface="Comic Sans MS" pitchFamily="42" charset="0"/>
                <a:ea typeface="Comic Sans MS" pitchFamily="42" charset="0"/>
                <a:cs typeface="Comic Sans MS" pitchFamily="42" charset="0"/>
              </a:rPr>
              <a:t> SEVERE TRAUMATIC </a:t>
            </a:r>
            <a:r>
              <a:rPr lang="it-IT" dirty="0">
                <a:solidFill>
                  <a:srgbClr val="FFFF00"/>
                </a:solidFill>
                <a:latin typeface="Comic Sans MS" pitchFamily="42" charset="0"/>
                <a:ea typeface="Comic Sans MS" pitchFamily="42" charset="0"/>
                <a:cs typeface="Comic Sans MS" pitchFamily="42" charset="0"/>
              </a:rPr>
              <a:t>INJURY</a:t>
            </a:r>
          </a:p>
        </p:txBody>
      </p:sp>
      <p:sp>
        <p:nvSpPr>
          <p:cNvPr id="5" name="CasellaDiTesto 64"/>
          <p:cNvSpPr txBox="1">
            <a:spLocks noChangeArrowheads="1"/>
          </p:cNvSpPr>
          <p:nvPr/>
        </p:nvSpPr>
        <p:spPr bwMode="auto">
          <a:xfrm>
            <a:off x="1233389" y="6473279"/>
            <a:ext cx="7908925" cy="369332"/>
          </a:xfrm>
          <a:prstGeom prst="rect">
            <a:avLst/>
          </a:prstGeom>
          <a:noFill/>
          <a:ln w="9525">
            <a:noFill/>
            <a:miter lim="800000"/>
            <a:headEnd/>
            <a:tailEnd/>
          </a:ln>
        </p:spPr>
        <p:txBody>
          <a:bodyPr>
            <a:prstTxWarp prst="textNoShape">
              <a:avLst/>
            </a:prstTxWarp>
            <a:spAutoFit/>
          </a:bodyPr>
          <a:lstStyle/>
          <a:p>
            <a:pPr algn="r" fontAlgn="base">
              <a:spcBef>
                <a:spcPct val="0"/>
              </a:spcBef>
              <a:spcAft>
                <a:spcPct val="0"/>
              </a:spcAft>
            </a:pPr>
            <a:r>
              <a:rPr lang="it-IT" sz="900" dirty="0">
                <a:solidFill>
                  <a:prstClr val="white"/>
                </a:solidFill>
                <a:latin typeface="Comic Sans MS" pitchFamily="42" charset="0"/>
                <a:ea typeface="Comic Sans MS" pitchFamily="42" charset="0"/>
                <a:cs typeface="Comic Sans MS" pitchFamily="42" charset="0"/>
              </a:rPr>
              <a:t> </a:t>
            </a:r>
            <a:r>
              <a:rPr lang="it-IT" sz="900" dirty="0">
                <a:solidFill>
                  <a:prstClr val="white"/>
                </a:solidFill>
                <a:latin typeface="Comic Sans MS"/>
                <a:ea typeface="ＭＳ Ｐゴシック" pitchFamily="42" charset="-128"/>
                <a:cs typeface="Comic Sans MS"/>
              </a:rPr>
              <a:t>Gentile LF, </a:t>
            </a:r>
            <a:r>
              <a:rPr lang="it-IT" sz="900" dirty="0" err="1">
                <a:solidFill>
                  <a:prstClr val="white"/>
                </a:solidFill>
                <a:latin typeface="Comic Sans MS"/>
                <a:ea typeface="ＭＳ Ｐゴシック" pitchFamily="42" charset="-128"/>
                <a:cs typeface="Comic Sans MS"/>
              </a:rPr>
              <a:t>et</a:t>
            </a:r>
            <a:r>
              <a:rPr lang="it-IT" sz="900" dirty="0">
                <a:solidFill>
                  <a:prstClr val="white"/>
                </a:solidFill>
                <a:latin typeface="Comic Sans MS"/>
                <a:ea typeface="ＭＳ Ｐゴシック" pitchFamily="42" charset="-128"/>
                <a:cs typeface="Comic Sans MS"/>
              </a:rPr>
              <a:t> al. </a:t>
            </a:r>
            <a:r>
              <a:rPr lang="it-IT" sz="900" dirty="0" err="1">
                <a:solidFill>
                  <a:prstClr val="white"/>
                </a:solidFill>
                <a:latin typeface="Comic Sans MS"/>
                <a:ea typeface="ＭＳ Ｐゴシック" pitchFamily="42" charset="-128"/>
                <a:cs typeface="Comic Sans MS"/>
              </a:rPr>
              <a:t>J</a:t>
            </a:r>
            <a:r>
              <a:rPr lang="it-IT" sz="900" dirty="0">
                <a:solidFill>
                  <a:prstClr val="white"/>
                </a:solidFill>
                <a:latin typeface="Comic Sans MS"/>
                <a:ea typeface="ＭＳ Ｐゴシック" pitchFamily="42" charset="-128"/>
                <a:cs typeface="Comic Sans MS"/>
              </a:rPr>
              <a:t> Trauma Acute Care </a:t>
            </a:r>
            <a:r>
              <a:rPr lang="it-IT" sz="900" dirty="0" err="1">
                <a:solidFill>
                  <a:prstClr val="white"/>
                </a:solidFill>
                <a:latin typeface="Comic Sans MS"/>
                <a:ea typeface="ＭＳ Ｐゴシック" pitchFamily="42" charset="-128"/>
                <a:cs typeface="Comic Sans MS"/>
              </a:rPr>
              <a:t>Surg</a:t>
            </a:r>
            <a:r>
              <a:rPr lang="it-IT" sz="900" dirty="0">
                <a:solidFill>
                  <a:prstClr val="white"/>
                </a:solidFill>
                <a:latin typeface="Comic Sans MS"/>
                <a:ea typeface="ＭＳ Ｐゴシック" pitchFamily="42" charset="-128"/>
                <a:cs typeface="Comic Sans MS"/>
              </a:rPr>
              <a:t>, 2012</a:t>
            </a:r>
            <a:r>
              <a:rPr lang="it-IT" sz="900" dirty="0">
                <a:solidFill>
                  <a:prstClr val="white"/>
                </a:solidFill>
                <a:latin typeface="Comic Sans MS" pitchFamily="42" charset="0"/>
                <a:ea typeface="Comic Sans MS" pitchFamily="42" charset="0"/>
                <a:cs typeface="Comic Sans MS" pitchFamily="42" charset="0"/>
              </a:rPr>
              <a:t>; </a:t>
            </a:r>
            <a:r>
              <a:rPr lang="it-IT" sz="900" dirty="0" err="1">
                <a:solidFill>
                  <a:prstClr val="white"/>
                </a:solidFill>
                <a:latin typeface="Comic Sans MS" pitchFamily="42" charset="0"/>
                <a:ea typeface="Comic Sans MS" pitchFamily="42" charset="0"/>
                <a:cs typeface="Comic Sans MS" pitchFamily="42" charset="0"/>
              </a:rPr>
              <a:t>Leentjens</a:t>
            </a:r>
            <a:r>
              <a:rPr lang="it-IT" sz="900" dirty="0">
                <a:solidFill>
                  <a:prstClr val="white"/>
                </a:solidFill>
                <a:latin typeface="Comic Sans MS" pitchFamily="42" charset="0"/>
                <a:ea typeface="Comic Sans MS" pitchFamily="42" charset="0"/>
                <a:cs typeface="Comic Sans MS" pitchFamily="42" charset="0"/>
              </a:rPr>
              <a:t> </a:t>
            </a:r>
            <a:r>
              <a:rPr lang="it-IT" sz="900" dirty="0" err="1">
                <a:solidFill>
                  <a:prstClr val="white"/>
                </a:solidFill>
                <a:latin typeface="Comic Sans MS" pitchFamily="42" charset="0"/>
                <a:ea typeface="Comic Sans MS" pitchFamily="42" charset="0"/>
                <a:cs typeface="Comic Sans MS" pitchFamily="42" charset="0"/>
              </a:rPr>
              <a:t>J</a:t>
            </a:r>
            <a:r>
              <a:rPr lang="it-IT" sz="900" dirty="0">
                <a:solidFill>
                  <a:prstClr val="white"/>
                </a:solidFill>
                <a:latin typeface="Comic Sans MS" pitchFamily="42" charset="0"/>
                <a:ea typeface="Comic Sans MS" pitchFamily="42" charset="0"/>
                <a:cs typeface="Comic Sans MS" pitchFamily="42" charset="0"/>
              </a:rPr>
              <a:t>, </a:t>
            </a:r>
            <a:r>
              <a:rPr lang="it-IT" sz="900" dirty="0" err="1">
                <a:solidFill>
                  <a:prstClr val="white"/>
                </a:solidFill>
                <a:latin typeface="Comic Sans MS" pitchFamily="42" charset="0"/>
                <a:ea typeface="Comic Sans MS" pitchFamily="42" charset="0"/>
                <a:cs typeface="Comic Sans MS" pitchFamily="42" charset="0"/>
              </a:rPr>
              <a:t>et</a:t>
            </a:r>
            <a:r>
              <a:rPr lang="it-IT" sz="900" dirty="0">
                <a:solidFill>
                  <a:prstClr val="white"/>
                </a:solidFill>
                <a:latin typeface="Comic Sans MS" pitchFamily="42" charset="0"/>
                <a:ea typeface="Comic Sans MS" pitchFamily="42" charset="0"/>
                <a:cs typeface="Comic Sans MS" pitchFamily="42" charset="0"/>
              </a:rPr>
              <a:t> al. Am </a:t>
            </a:r>
            <a:r>
              <a:rPr lang="it-IT" sz="900" dirty="0" err="1">
                <a:solidFill>
                  <a:prstClr val="white"/>
                </a:solidFill>
                <a:latin typeface="Comic Sans MS" pitchFamily="42" charset="0"/>
                <a:ea typeface="Comic Sans MS" pitchFamily="42" charset="0"/>
                <a:cs typeface="Comic Sans MS" pitchFamily="42" charset="0"/>
              </a:rPr>
              <a:t>J</a:t>
            </a:r>
            <a:r>
              <a:rPr lang="it-IT" sz="900" dirty="0">
                <a:solidFill>
                  <a:prstClr val="white"/>
                </a:solidFill>
                <a:latin typeface="Comic Sans MS" pitchFamily="42" charset="0"/>
                <a:ea typeface="Comic Sans MS" pitchFamily="42" charset="0"/>
                <a:cs typeface="Comic Sans MS" pitchFamily="42" charset="0"/>
              </a:rPr>
              <a:t> </a:t>
            </a:r>
            <a:r>
              <a:rPr lang="it-IT" sz="900" dirty="0" err="1">
                <a:solidFill>
                  <a:prstClr val="white"/>
                </a:solidFill>
                <a:latin typeface="Comic Sans MS" pitchFamily="42" charset="0"/>
                <a:ea typeface="Comic Sans MS" pitchFamily="42" charset="0"/>
                <a:cs typeface="Comic Sans MS" pitchFamily="42" charset="0"/>
              </a:rPr>
              <a:t>Respir</a:t>
            </a:r>
            <a:r>
              <a:rPr lang="it-IT" sz="900" dirty="0">
                <a:solidFill>
                  <a:prstClr val="white"/>
                </a:solidFill>
                <a:latin typeface="Comic Sans MS" pitchFamily="42" charset="0"/>
                <a:ea typeface="Comic Sans MS" pitchFamily="42" charset="0"/>
                <a:cs typeface="Comic Sans MS" pitchFamily="42" charset="0"/>
              </a:rPr>
              <a:t> </a:t>
            </a:r>
            <a:r>
              <a:rPr lang="it-IT" sz="900" dirty="0" err="1">
                <a:solidFill>
                  <a:prstClr val="white"/>
                </a:solidFill>
                <a:latin typeface="Comic Sans MS" pitchFamily="42" charset="0"/>
                <a:ea typeface="Comic Sans MS" pitchFamily="42" charset="0"/>
                <a:cs typeface="Comic Sans MS" pitchFamily="42" charset="0"/>
              </a:rPr>
              <a:t>Crit</a:t>
            </a:r>
            <a:r>
              <a:rPr lang="it-IT" sz="900" dirty="0">
                <a:solidFill>
                  <a:prstClr val="white"/>
                </a:solidFill>
                <a:latin typeface="Comic Sans MS" pitchFamily="42" charset="0"/>
                <a:ea typeface="Comic Sans MS" pitchFamily="42" charset="0"/>
                <a:cs typeface="Comic Sans MS" pitchFamily="42" charset="0"/>
              </a:rPr>
              <a:t> Care </a:t>
            </a:r>
            <a:r>
              <a:rPr lang="it-IT" sz="900" dirty="0" err="1">
                <a:solidFill>
                  <a:prstClr val="white"/>
                </a:solidFill>
                <a:latin typeface="Comic Sans MS" pitchFamily="42" charset="0"/>
                <a:ea typeface="Comic Sans MS" pitchFamily="42" charset="0"/>
                <a:cs typeface="Comic Sans MS" pitchFamily="42" charset="0"/>
              </a:rPr>
              <a:t>Med</a:t>
            </a:r>
            <a:r>
              <a:rPr lang="it-IT" sz="900" dirty="0">
                <a:solidFill>
                  <a:prstClr val="white"/>
                </a:solidFill>
                <a:latin typeface="Comic Sans MS" pitchFamily="42" charset="0"/>
                <a:ea typeface="Comic Sans MS" pitchFamily="42" charset="0"/>
                <a:cs typeface="Comic Sans MS" pitchFamily="42" charset="0"/>
              </a:rPr>
              <a:t>, 2013; </a:t>
            </a:r>
          </a:p>
          <a:p>
            <a:pPr algn="r" fontAlgn="base">
              <a:spcBef>
                <a:spcPct val="0"/>
              </a:spcBef>
              <a:spcAft>
                <a:spcPct val="0"/>
              </a:spcAft>
            </a:pPr>
            <a:r>
              <a:rPr lang="it-IT" sz="900" dirty="0" err="1">
                <a:solidFill>
                  <a:prstClr val="white"/>
                </a:solidFill>
                <a:latin typeface="Comic Sans MS" pitchFamily="42" charset="0"/>
                <a:ea typeface="Comic Sans MS" pitchFamily="42" charset="0"/>
                <a:cs typeface="Comic Sans MS" pitchFamily="42" charset="0"/>
              </a:rPr>
              <a:t>Angus</a:t>
            </a:r>
            <a:r>
              <a:rPr lang="it-IT" sz="900" dirty="0">
                <a:solidFill>
                  <a:prstClr val="white"/>
                </a:solidFill>
                <a:latin typeface="Comic Sans MS" pitchFamily="42" charset="0"/>
                <a:ea typeface="Comic Sans MS" pitchFamily="42" charset="0"/>
                <a:cs typeface="Comic Sans MS" pitchFamily="42" charset="0"/>
              </a:rPr>
              <a:t> DC, </a:t>
            </a:r>
            <a:r>
              <a:rPr lang="it-IT" sz="900" dirty="0" err="1">
                <a:solidFill>
                  <a:prstClr val="white"/>
                </a:solidFill>
                <a:latin typeface="Comic Sans MS" pitchFamily="42" charset="0"/>
                <a:ea typeface="Comic Sans MS" pitchFamily="42" charset="0"/>
                <a:cs typeface="Comic Sans MS" pitchFamily="42" charset="0"/>
              </a:rPr>
              <a:t>et</a:t>
            </a:r>
            <a:r>
              <a:rPr lang="it-IT" sz="900" dirty="0">
                <a:solidFill>
                  <a:prstClr val="white"/>
                </a:solidFill>
                <a:latin typeface="Comic Sans MS" pitchFamily="42" charset="0"/>
                <a:ea typeface="Comic Sans MS" pitchFamily="42" charset="0"/>
                <a:cs typeface="Comic Sans MS" pitchFamily="42" charset="0"/>
              </a:rPr>
              <a:t> al.  </a:t>
            </a:r>
            <a:r>
              <a:rPr lang="it-IT" sz="900" dirty="0" err="1">
                <a:solidFill>
                  <a:prstClr val="white"/>
                </a:solidFill>
                <a:latin typeface="Comic Sans MS" pitchFamily="42" charset="0"/>
                <a:ea typeface="Comic Sans MS" pitchFamily="42" charset="0"/>
                <a:cs typeface="Comic Sans MS" pitchFamily="42" charset="0"/>
              </a:rPr>
              <a:t>N</a:t>
            </a:r>
            <a:r>
              <a:rPr lang="it-IT" sz="900" dirty="0">
                <a:solidFill>
                  <a:prstClr val="white"/>
                </a:solidFill>
                <a:latin typeface="Comic Sans MS" pitchFamily="42" charset="0"/>
                <a:ea typeface="Comic Sans MS" pitchFamily="42" charset="0"/>
                <a:cs typeface="Comic Sans MS" pitchFamily="42" charset="0"/>
              </a:rPr>
              <a:t> </a:t>
            </a:r>
            <a:r>
              <a:rPr lang="it-IT" sz="900" dirty="0" err="1">
                <a:solidFill>
                  <a:prstClr val="white"/>
                </a:solidFill>
                <a:latin typeface="Comic Sans MS" pitchFamily="42" charset="0"/>
                <a:ea typeface="Comic Sans MS" pitchFamily="42" charset="0"/>
                <a:cs typeface="Comic Sans MS" pitchFamily="42" charset="0"/>
              </a:rPr>
              <a:t>Engl</a:t>
            </a:r>
            <a:r>
              <a:rPr lang="it-IT" sz="900" dirty="0">
                <a:solidFill>
                  <a:prstClr val="white"/>
                </a:solidFill>
                <a:latin typeface="Comic Sans MS" pitchFamily="42" charset="0"/>
                <a:ea typeface="Comic Sans MS" pitchFamily="42" charset="0"/>
                <a:cs typeface="Comic Sans MS" pitchFamily="42" charset="0"/>
              </a:rPr>
              <a:t> </a:t>
            </a:r>
            <a:r>
              <a:rPr lang="it-IT" sz="900" dirty="0" err="1">
                <a:solidFill>
                  <a:prstClr val="white"/>
                </a:solidFill>
                <a:latin typeface="Comic Sans MS" pitchFamily="42" charset="0"/>
                <a:ea typeface="Comic Sans MS" pitchFamily="42" charset="0"/>
                <a:cs typeface="Comic Sans MS" pitchFamily="42" charset="0"/>
              </a:rPr>
              <a:t>J</a:t>
            </a:r>
            <a:r>
              <a:rPr lang="it-IT" sz="900" dirty="0">
                <a:solidFill>
                  <a:prstClr val="white"/>
                </a:solidFill>
                <a:latin typeface="Comic Sans MS" pitchFamily="42" charset="0"/>
                <a:ea typeface="Comic Sans MS" pitchFamily="42" charset="0"/>
                <a:cs typeface="Comic Sans MS" pitchFamily="42" charset="0"/>
              </a:rPr>
              <a:t> </a:t>
            </a:r>
            <a:r>
              <a:rPr lang="it-IT" sz="900" dirty="0" err="1">
                <a:solidFill>
                  <a:prstClr val="white"/>
                </a:solidFill>
                <a:latin typeface="Comic Sans MS" pitchFamily="42" charset="0"/>
                <a:ea typeface="Comic Sans MS" pitchFamily="42" charset="0"/>
                <a:cs typeface="Comic Sans MS" pitchFamily="42" charset="0"/>
              </a:rPr>
              <a:t>Med</a:t>
            </a:r>
            <a:r>
              <a:rPr lang="it-IT" sz="900" dirty="0">
                <a:solidFill>
                  <a:prstClr val="white"/>
                </a:solidFill>
                <a:latin typeface="Comic Sans MS" pitchFamily="42" charset="0"/>
                <a:ea typeface="Comic Sans MS" pitchFamily="42" charset="0"/>
                <a:cs typeface="Comic Sans MS" pitchFamily="42" charset="0"/>
              </a:rPr>
              <a:t> 2013; </a:t>
            </a:r>
            <a:r>
              <a:rPr lang="it-IT" sz="900" dirty="0" err="1">
                <a:solidFill>
                  <a:prstClr val="white"/>
                </a:solidFill>
                <a:latin typeface="Comic Sans MS" pitchFamily="42" charset="0"/>
                <a:ea typeface="Comic Sans MS" pitchFamily="42" charset="0"/>
                <a:cs typeface="Comic Sans MS" pitchFamily="42" charset="0"/>
              </a:rPr>
              <a:t>Vanzant</a:t>
            </a:r>
            <a:r>
              <a:rPr lang="it-IT" sz="900" dirty="0">
                <a:solidFill>
                  <a:prstClr val="white"/>
                </a:solidFill>
                <a:latin typeface="Comic Sans MS" pitchFamily="42" charset="0"/>
                <a:ea typeface="Comic Sans MS" pitchFamily="42" charset="0"/>
                <a:cs typeface="Comic Sans MS" pitchFamily="42" charset="0"/>
              </a:rPr>
              <a:t> EL, </a:t>
            </a:r>
            <a:r>
              <a:rPr lang="it-IT" sz="900" dirty="0" err="1">
                <a:solidFill>
                  <a:prstClr val="white"/>
                </a:solidFill>
                <a:latin typeface="Comic Sans MS" pitchFamily="42" charset="0"/>
                <a:ea typeface="Comic Sans MS" pitchFamily="42" charset="0"/>
                <a:cs typeface="Comic Sans MS" pitchFamily="42" charset="0"/>
              </a:rPr>
              <a:t>et</a:t>
            </a:r>
            <a:r>
              <a:rPr lang="it-IT" sz="900" dirty="0">
                <a:solidFill>
                  <a:prstClr val="white"/>
                </a:solidFill>
                <a:latin typeface="Comic Sans MS" pitchFamily="42" charset="0"/>
                <a:ea typeface="Comic Sans MS" pitchFamily="42" charset="0"/>
                <a:cs typeface="Comic Sans MS" pitchFamily="42" charset="0"/>
              </a:rPr>
              <a:t> al. </a:t>
            </a:r>
            <a:r>
              <a:rPr lang="it-IT" sz="900" dirty="0" err="1">
                <a:solidFill>
                  <a:prstClr val="white"/>
                </a:solidFill>
                <a:latin typeface="Comic Sans MS" pitchFamily="42" charset="0"/>
                <a:ea typeface="Comic Sans MS" pitchFamily="42" charset="0"/>
                <a:cs typeface="Comic Sans MS" pitchFamily="42" charset="0"/>
              </a:rPr>
              <a:t>J</a:t>
            </a:r>
            <a:r>
              <a:rPr lang="it-IT" sz="900" dirty="0">
                <a:solidFill>
                  <a:prstClr val="white"/>
                </a:solidFill>
                <a:latin typeface="Comic Sans MS" pitchFamily="42" charset="0"/>
                <a:ea typeface="Comic Sans MS" pitchFamily="42" charset="0"/>
                <a:cs typeface="Comic Sans MS" pitchFamily="42" charset="0"/>
              </a:rPr>
              <a:t> Trauma Acute Care </a:t>
            </a:r>
            <a:r>
              <a:rPr lang="it-IT" sz="900" dirty="0" err="1">
                <a:solidFill>
                  <a:prstClr val="white"/>
                </a:solidFill>
                <a:latin typeface="Comic Sans MS" pitchFamily="42" charset="0"/>
                <a:ea typeface="Comic Sans MS" pitchFamily="42" charset="0"/>
                <a:cs typeface="Comic Sans MS" pitchFamily="42" charset="0"/>
              </a:rPr>
              <a:t>Surg</a:t>
            </a:r>
            <a:r>
              <a:rPr lang="it-IT" sz="900" dirty="0">
                <a:solidFill>
                  <a:prstClr val="white"/>
                </a:solidFill>
                <a:latin typeface="Comic Sans MS" pitchFamily="42" charset="0"/>
                <a:ea typeface="Comic Sans MS" pitchFamily="42" charset="0"/>
                <a:cs typeface="Comic Sans MS" pitchFamily="42" charset="0"/>
              </a:rPr>
              <a:t>, 2014</a:t>
            </a:r>
          </a:p>
        </p:txBody>
      </p:sp>
      <p:sp>
        <p:nvSpPr>
          <p:cNvPr id="9" name="Figura a mano libera 8"/>
          <p:cNvSpPr/>
          <p:nvPr/>
        </p:nvSpPr>
        <p:spPr>
          <a:xfrm>
            <a:off x="1646246" y="2373207"/>
            <a:ext cx="823122" cy="1036686"/>
          </a:xfrm>
          <a:custGeom>
            <a:avLst/>
            <a:gdLst>
              <a:gd name="connsiteX0" fmla="*/ 0 w 823122"/>
              <a:gd name="connsiteY0" fmla="*/ 1036686 h 1036686"/>
              <a:gd name="connsiteX1" fmla="*/ 235178 w 823122"/>
              <a:gd name="connsiteY1" fmla="*/ 389982 h 1036686"/>
              <a:gd name="connsiteX2" fmla="*/ 446837 w 823122"/>
              <a:gd name="connsiteY2" fmla="*/ 13718 h 1036686"/>
              <a:gd name="connsiteX3" fmla="*/ 682015 w 823122"/>
              <a:gd name="connsiteY3" fmla="*/ 307674 h 1036686"/>
              <a:gd name="connsiteX4" fmla="*/ 823122 w 823122"/>
              <a:gd name="connsiteY4" fmla="*/ 683938 h 1036686"/>
              <a:gd name="connsiteX5" fmla="*/ 823122 w 823122"/>
              <a:gd name="connsiteY5" fmla="*/ 683938 h 10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122" h="1036686">
                <a:moveTo>
                  <a:pt x="0" y="1036686"/>
                </a:moveTo>
                <a:cubicBezTo>
                  <a:pt x="80352" y="798581"/>
                  <a:pt x="160705" y="560477"/>
                  <a:pt x="235178" y="389982"/>
                </a:cubicBezTo>
                <a:cubicBezTo>
                  <a:pt x="309651" y="219487"/>
                  <a:pt x="372364" y="27436"/>
                  <a:pt x="446837" y="13718"/>
                </a:cubicBezTo>
                <a:cubicBezTo>
                  <a:pt x="521310" y="0"/>
                  <a:pt x="619301" y="195971"/>
                  <a:pt x="682015" y="307674"/>
                </a:cubicBezTo>
                <a:cubicBezTo>
                  <a:pt x="744729" y="419377"/>
                  <a:pt x="823122" y="683938"/>
                  <a:pt x="823122" y="683938"/>
                </a:cubicBezTo>
                <a:lnTo>
                  <a:pt x="823122" y="683938"/>
                </a:lnTo>
              </a:path>
            </a:pathLst>
          </a:custGeom>
          <a:ln w="44450">
            <a:solidFill>
              <a:srgbClr val="33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sp>
        <p:nvSpPr>
          <p:cNvPr id="10" name="Figura a mano libera 9"/>
          <p:cNvSpPr/>
          <p:nvPr/>
        </p:nvSpPr>
        <p:spPr>
          <a:xfrm>
            <a:off x="2457609" y="3068904"/>
            <a:ext cx="1140611" cy="388022"/>
          </a:xfrm>
          <a:custGeom>
            <a:avLst/>
            <a:gdLst>
              <a:gd name="connsiteX0" fmla="*/ 0 w 1140611"/>
              <a:gd name="connsiteY0" fmla="*/ 0 h 388022"/>
              <a:gd name="connsiteX1" fmla="*/ 329248 w 1140611"/>
              <a:gd name="connsiteY1" fmla="*/ 199890 h 388022"/>
              <a:gd name="connsiteX2" fmla="*/ 729050 w 1140611"/>
              <a:gd name="connsiteY2" fmla="*/ 340989 h 388022"/>
              <a:gd name="connsiteX3" fmla="*/ 1140611 w 1140611"/>
              <a:gd name="connsiteY3" fmla="*/ 388022 h 388022"/>
              <a:gd name="connsiteX4" fmla="*/ 1140611 w 1140611"/>
              <a:gd name="connsiteY4" fmla="*/ 388022 h 388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11" h="388022">
                <a:moveTo>
                  <a:pt x="0" y="0"/>
                </a:moveTo>
                <a:cubicBezTo>
                  <a:pt x="103870" y="71529"/>
                  <a:pt x="207740" y="143059"/>
                  <a:pt x="329248" y="199890"/>
                </a:cubicBezTo>
                <a:cubicBezTo>
                  <a:pt x="450756" y="256721"/>
                  <a:pt x="593823" y="309634"/>
                  <a:pt x="729050" y="340989"/>
                </a:cubicBezTo>
                <a:cubicBezTo>
                  <a:pt x="864277" y="372344"/>
                  <a:pt x="1140611" y="388022"/>
                  <a:pt x="1140611" y="388022"/>
                </a:cubicBezTo>
                <a:lnTo>
                  <a:pt x="1140611" y="388022"/>
                </a:lnTo>
              </a:path>
            </a:pathLst>
          </a:custGeom>
          <a:ln w="44450">
            <a:solidFill>
              <a:srgbClr val="33FF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sp>
        <p:nvSpPr>
          <p:cNvPr id="11" name="Figura a mano libera 10"/>
          <p:cNvSpPr/>
          <p:nvPr/>
        </p:nvSpPr>
        <p:spPr>
          <a:xfrm>
            <a:off x="1646246" y="3456926"/>
            <a:ext cx="776086" cy="364506"/>
          </a:xfrm>
          <a:custGeom>
            <a:avLst/>
            <a:gdLst>
              <a:gd name="connsiteX0" fmla="*/ 0 w 776086"/>
              <a:gd name="connsiteY0" fmla="*/ 0 h 364506"/>
              <a:gd name="connsiteX1" fmla="*/ 293972 w 776086"/>
              <a:gd name="connsiteY1" fmla="*/ 258681 h 364506"/>
              <a:gd name="connsiteX2" fmla="*/ 776086 w 776086"/>
              <a:gd name="connsiteY2" fmla="*/ 364506 h 364506"/>
              <a:gd name="connsiteX3" fmla="*/ 776086 w 776086"/>
              <a:gd name="connsiteY3" fmla="*/ 364506 h 364506"/>
            </a:gdLst>
            <a:ahLst/>
            <a:cxnLst>
              <a:cxn ang="0">
                <a:pos x="connsiteX0" y="connsiteY0"/>
              </a:cxn>
              <a:cxn ang="0">
                <a:pos x="connsiteX1" y="connsiteY1"/>
              </a:cxn>
              <a:cxn ang="0">
                <a:pos x="connsiteX2" y="connsiteY2"/>
              </a:cxn>
              <a:cxn ang="0">
                <a:pos x="connsiteX3" y="connsiteY3"/>
              </a:cxn>
            </a:cxnLst>
            <a:rect l="l" t="t" r="r" b="b"/>
            <a:pathLst>
              <a:path w="776086" h="364506">
                <a:moveTo>
                  <a:pt x="0" y="0"/>
                </a:moveTo>
                <a:cubicBezTo>
                  <a:pt x="82312" y="98965"/>
                  <a:pt x="164624" y="197930"/>
                  <a:pt x="293972" y="258681"/>
                </a:cubicBezTo>
                <a:cubicBezTo>
                  <a:pt x="423320" y="319432"/>
                  <a:pt x="776086" y="364506"/>
                  <a:pt x="776086" y="364506"/>
                </a:cubicBezTo>
                <a:lnTo>
                  <a:pt x="776086" y="364506"/>
                </a:lnTo>
              </a:path>
            </a:pathLst>
          </a:custGeom>
          <a:ln w="444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sp>
        <p:nvSpPr>
          <p:cNvPr id="12" name="Figura a mano libera 11"/>
          <p:cNvSpPr/>
          <p:nvPr/>
        </p:nvSpPr>
        <p:spPr>
          <a:xfrm>
            <a:off x="2445850" y="3439289"/>
            <a:ext cx="1046540" cy="376264"/>
          </a:xfrm>
          <a:custGeom>
            <a:avLst/>
            <a:gdLst>
              <a:gd name="connsiteX0" fmla="*/ 0 w 1046540"/>
              <a:gd name="connsiteY0" fmla="*/ 370384 h 376264"/>
              <a:gd name="connsiteX1" fmla="*/ 305731 w 1046540"/>
              <a:gd name="connsiteY1" fmla="*/ 335110 h 376264"/>
              <a:gd name="connsiteX2" fmla="*/ 670256 w 1046540"/>
              <a:gd name="connsiteY2" fmla="*/ 123461 h 376264"/>
              <a:gd name="connsiteX3" fmla="*/ 881916 w 1046540"/>
              <a:gd name="connsiteY3" fmla="*/ 17637 h 376264"/>
              <a:gd name="connsiteX4" fmla="*/ 1046540 w 1046540"/>
              <a:gd name="connsiteY4" fmla="*/ 17637 h 376264"/>
              <a:gd name="connsiteX5" fmla="*/ 1046540 w 1046540"/>
              <a:gd name="connsiteY5" fmla="*/ 17637 h 37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540" h="376264">
                <a:moveTo>
                  <a:pt x="0" y="370384"/>
                </a:moveTo>
                <a:cubicBezTo>
                  <a:pt x="97011" y="373324"/>
                  <a:pt x="194022" y="376264"/>
                  <a:pt x="305731" y="335110"/>
                </a:cubicBezTo>
                <a:cubicBezTo>
                  <a:pt x="417440" y="293956"/>
                  <a:pt x="574225" y="176373"/>
                  <a:pt x="670256" y="123461"/>
                </a:cubicBezTo>
                <a:cubicBezTo>
                  <a:pt x="766287" y="70549"/>
                  <a:pt x="819202" y="35274"/>
                  <a:pt x="881916" y="17637"/>
                </a:cubicBezTo>
                <a:cubicBezTo>
                  <a:pt x="944630" y="0"/>
                  <a:pt x="1046540" y="17637"/>
                  <a:pt x="1046540" y="17637"/>
                </a:cubicBezTo>
                <a:lnTo>
                  <a:pt x="1046540" y="17637"/>
                </a:lnTo>
              </a:path>
            </a:pathLst>
          </a:custGeom>
          <a:ln w="44450">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cxnSp>
        <p:nvCxnSpPr>
          <p:cNvPr id="25" name="Connettore 2 24"/>
          <p:cNvCxnSpPr/>
          <p:nvPr/>
        </p:nvCxnSpPr>
        <p:spPr>
          <a:xfrm>
            <a:off x="1458104" y="3439289"/>
            <a:ext cx="2140116" cy="1763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rot="5400000">
            <a:off x="-154496" y="3521402"/>
            <a:ext cx="3225203" cy="15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rot="5400000" flipH="1" flipV="1">
            <a:off x="709515" y="2580949"/>
            <a:ext cx="1058862" cy="11113"/>
          </a:xfrm>
          <a:prstGeom prst="straightConnector1">
            <a:avLst/>
          </a:prstGeom>
          <a:ln>
            <a:solidFill>
              <a:srgbClr val="33FF33"/>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9" name="Connettore 2 28"/>
          <p:cNvCxnSpPr/>
          <p:nvPr/>
        </p:nvCxnSpPr>
        <p:spPr>
          <a:xfrm rot="16200000" flipH="1">
            <a:off x="647603" y="4415926"/>
            <a:ext cx="1193800" cy="11113"/>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0" name="CasellaDiTesto 46"/>
          <p:cNvSpPr txBox="1">
            <a:spLocks noChangeArrowheads="1"/>
          </p:cNvSpPr>
          <p:nvPr/>
        </p:nvSpPr>
        <p:spPr bwMode="auto">
          <a:xfrm rot="16200000">
            <a:off x="-109419" y="2461356"/>
            <a:ext cx="1861708" cy="338554"/>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it-IT" sz="1600" dirty="0" err="1">
                <a:solidFill>
                  <a:srgbClr val="33FF00"/>
                </a:solidFill>
                <a:latin typeface="Comic Sans MS"/>
                <a:ea typeface="Comic Sans MS" pitchFamily="42" charset="0"/>
                <a:cs typeface="Comic Sans MS"/>
              </a:rPr>
              <a:t>Pro-Inflammation</a:t>
            </a:r>
            <a:endParaRPr lang="it-IT" sz="1600" dirty="0">
              <a:solidFill>
                <a:srgbClr val="33FF00"/>
              </a:solidFill>
              <a:latin typeface="Comic Sans MS"/>
              <a:ea typeface="Comic Sans MS" pitchFamily="42" charset="0"/>
              <a:cs typeface="Comic Sans MS"/>
            </a:endParaRPr>
          </a:p>
        </p:txBody>
      </p:sp>
      <p:sp>
        <p:nvSpPr>
          <p:cNvPr id="31" name="CasellaDiTesto 47"/>
          <p:cNvSpPr txBox="1">
            <a:spLocks noChangeArrowheads="1"/>
          </p:cNvSpPr>
          <p:nvPr/>
        </p:nvSpPr>
        <p:spPr bwMode="auto">
          <a:xfrm rot="16200000">
            <a:off x="-111701" y="4462519"/>
            <a:ext cx="1960092" cy="338554"/>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it-IT" sz="1600" dirty="0" err="1">
                <a:solidFill>
                  <a:srgbClr val="FF0000"/>
                </a:solidFill>
                <a:latin typeface="Comic Sans MS"/>
                <a:ea typeface="Comic Sans MS" pitchFamily="42" charset="0"/>
                <a:cs typeface="Comic Sans MS"/>
              </a:rPr>
              <a:t>Anti-Inflammation</a:t>
            </a:r>
            <a:endParaRPr lang="it-IT" sz="1600" dirty="0">
              <a:solidFill>
                <a:srgbClr val="FF0000"/>
              </a:solidFill>
              <a:latin typeface="Comic Sans MS"/>
              <a:ea typeface="Comic Sans MS" pitchFamily="42" charset="0"/>
              <a:cs typeface="Comic Sans MS"/>
            </a:endParaRPr>
          </a:p>
        </p:txBody>
      </p:sp>
      <p:sp>
        <p:nvSpPr>
          <p:cNvPr id="32" name="CasellaDiTesto 31"/>
          <p:cNvSpPr txBox="1"/>
          <p:nvPr/>
        </p:nvSpPr>
        <p:spPr>
          <a:xfrm>
            <a:off x="1689602" y="4710606"/>
            <a:ext cx="1904989" cy="307777"/>
          </a:xfrm>
          <a:prstGeom prst="rect">
            <a:avLst/>
          </a:prstGeom>
          <a:noFill/>
        </p:spPr>
        <p:txBody>
          <a:bodyPr wrap="none" rtlCol="0">
            <a:spAutoFit/>
          </a:bodyPr>
          <a:lstStyle/>
          <a:p>
            <a:r>
              <a:rPr lang="it-IT" sz="1400" dirty="0" err="1">
                <a:solidFill>
                  <a:srgbClr val="FF0000"/>
                </a:solidFill>
                <a:latin typeface="Comic Sans MS"/>
                <a:cs typeface="Comic Sans MS"/>
              </a:rPr>
              <a:t>Adaptative</a:t>
            </a:r>
            <a:r>
              <a:rPr lang="it-IT" sz="1400" dirty="0">
                <a:solidFill>
                  <a:srgbClr val="FF0000"/>
                </a:solidFill>
                <a:latin typeface="Comic Sans MS"/>
                <a:cs typeface="Comic Sans MS"/>
              </a:rPr>
              <a:t> </a:t>
            </a:r>
            <a:r>
              <a:rPr lang="it-IT" sz="1400" dirty="0" err="1">
                <a:solidFill>
                  <a:srgbClr val="FF0000"/>
                </a:solidFill>
                <a:latin typeface="Comic Sans MS"/>
                <a:cs typeface="Comic Sans MS"/>
              </a:rPr>
              <a:t>immunity</a:t>
            </a:r>
            <a:endParaRPr lang="it-IT" sz="1400" dirty="0">
              <a:solidFill>
                <a:srgbClr val="FF0000"/>
              </a:solidFill>
              <a:latin typeface="Comic Sans MS"/>
              <a:cs typeface="Comic Sans MS"/>
            </a:endParaRPr>
          </a:p>
        </p:txBody>
      </p:sp>
      <p:sp>
        <p:nvSpPr>
          <p:cNvPr id="33" name="CasellaDiTesto 32"/>
          <p:cNvSpPr txBox="1"/>
          <p:nvPr/>
        </p:nvSpPr>
        <p:spPr>
          <a:xfrm>
            <a:off x="1646246" y="841957"/>
            <a:ext cx="1646605" cy="307777"/>
          </a:xfrm>
          <a:prstGeom prst="rect">
            <a:avLst/>
          </a:prstGeom>
          <a:noFill/>
        </p:spPr>
        <p:txBody>
          <a:bodyPr wrap="none" rtlCol="0">
            <a:spAutoFit/>
          </a:bodyPr>
          <a:lstStyle/>
          <a:p>
            <a:r>
              <a:rPr lang="it-IT" sz="1400" dirty="0">
                <a:solidFill>
                  <a:srgbClr val="33FF00"/>
                </a:solidFill>
                <a:latin typeface="Comic Sans MS"/>
                <a:cs typeface="Comic Sans MS"/>
              </a:rPr>
              <a:t>Innate  </a:t>
            </a:r>
            <a:r>
              <a:rPr lang="it-IT" sz="1400" dirty="0" err="1">
                <a:solidFill>
                  <a:srgbClr val="33FF00"/>
                </a:solidFill>
                <a:latin typeface="Comic Sans MS"/>
                <a:cs typeface="Comic Sans MS"/>
              </a:rPr>
              <a:t>Immunity</a:t>
            </a:r>
            <a:endParaRPr lang="it-IT" sz="1400" dirty="0">
              <a:solidFill>
                <a:srgbClr val="33FF00"/>
              </a:solidFill>
              <a:latin typeface="Comic Sans MS"/>
              <a:cs typeface="Comic Sans MS"/>
            </a:endParaRPr>
          </a:p>
        </p:txBody>
      </p:sp>
      <p:sp>
        <p:nvSpPr>
          <p:cNvPr id="34" name="CasellaDiTesto 33"/>
          <p:cNvSpPr txBox="1"/>
          <p:nvPr/>
        </p:nvSpPr>
        <p:spPr>
          <a:xfrm>
            <a:off x="1575533" y="5131620"/>
            <a:ext cx="1366117" cy="307777"/>
          </a:xfrm>
          <a:prstGeom prst="rect">
            <a:avLst/>
          </a:prstGeom>
          <a:noFill/>
        </p:spPr>
        <p:txBody>
          <a:bodyPr wrap="none" rtlCol="0">
            <a:spAutoFit/>
          </a:bodyPr>
          <a:lstStyle/>
          <a:p>
            <a:r>
              <a:rPr lang="it-IT" sz="1400" dirty="0" err="1">
                <a:solidFill>
                  <a:srgbClr val="FFFFFF"/>
                </a:solidFill>
                <a:latin typeface="Comic Sans MS"/>
                <a:cs typeface="Comic Sans MS"/>
              </a:rPr>
              <a:t>uncomplicated</a:t>
            </a:r>
            <a:endParaRPr lang="it-IT" sz="1400" dirty="0">
              <a:solidFill>
                <a:srgbClr val="FFFFFF"/>
              </a:solidFill>
              <a:latin typeface="Comic Sans MS"/>
              <a:cs typeface="Comic Sans MS"/>
            </a:endParaRPr>
          </a:p>
        </p:txBody>
      </p:sp>
      <p:sp>
        <p:nvSpPr>
          <p:cNvPr id="39" name="CasellaDiTesto 38"/>
          <p:cNvSpPr txBox="1"/>
          <p:nvPr/>
        </p:nvSpPr>
        <p:spPr>
          <a:xfrm>
            <a:off x="952239" y="1365178"/>
            <a:ext cx="1317914" cy="400110"/>
          </a:xfrm>
          <a:prstGeom prst="rect">
            <a:avLst/>
          </a:prstGeom>
          <a:noFill/>
        </p:spPr>
        <p:txBody>
          <a:bodyPr wrap="none" rtlCol="0">
            <a:spAutoFit/>
          </a:bodyPr>
          <a:lstStyle/>
          <a:p>
            <a:r>
              <a:rPr lang="it-IT" sz="2000" b="1" dirty="0">
                <a:solidFill>
                  <a:srgbClr val="FFFF00"/>
                </a:solidFill>
                <a:latin typeface="Comic Sans MS"/>
                <a:cs typeface="Comic Sans MS"/>
              </a:rPr>
              <a:t>TRAUMA</a:t>
            </a:r>
          </a:p>
        </p:txBody>
      </p:sp>
      <p:sp>
        <p:nvSpPr>
          <p:cNvPr id="46" name="CasellaDiTesto 45"/>
          <p:cNvSpPr txBox="1"/>
          <p:nvPr/>
        </p:nvSpPr>
        <p:spPr>
          <a:xfrm>
            <a:off x="1587451" y="3095883"/>
            <a:ext cx="1110805" cy="307777"/>
          </a:xfrm>
          <a:prstGeom prst="rect">
            <a:avLst/>
          </a:prstGeom>
          <a:noFill/>
        </p:spPr>
        <p:txBody>
          <a:bodyPr wrap="square" rtlCol="0">
            <a:spAutoFit/>
          </a:bodyPr>
          <a:lstStyle/>
          <a:p>
            <a:pPr algn="ctr"/>
            <a:r>
              <a:rPr lang="it-IT" sz="1400" dirty="0">
                <a:solidFill>
                  <a:srgbClr val="FFFFFF"/>
                </a:solidFill>
                <a:latin typeface="Comic Sans MS"/>
                <a:cs typeface="Comic Sans MS"/>
              </a:rPr>
              <a:t>SIRS</a:t>
            </a:r>
          </a:p>
        </p:txBody>
      </p:sp>
      <p:sp>
        <p:nvSpPr>
          <p:cNvPr id="48" name="CasellaDiTesto 47"/>
          <p:cNvSpPr txBox="1"/>
          <p:nvPr/>
        </p:nvSpPr>
        <p:spPr>
          <a:xfrm>
            <a:off x="1904939" y="3437228"/>
            <a:ext cx="892742" cy="307777"/>
          </a:xfrm>
          <a:prstGeom prst="rect">
            <a:avLst/>
          </a:prstGeom>
          <a:noFill/>
        </p:spPr>
        <p:txBody>
          <a:bodyPr wrap="square" rtlCol="0">
            <a:spAutoFit/>
          </a:bodyPr>
          <a:lstStyle/>
          <a:p>
            <a:pPr algn="ctr"/>
            <a:r>
              <a:rPr lang="it-IT" sz="1400" dirty="0">
                <a:solidFill>
                  <a:srgbClr val="FFFFFF"/>
                </a:solidFill>
                <a:latin typeface="Comic Sans MS"/>
                <a:cs typeface="Comic Sans MS"/>
              </a:rPr>
              <a:t>CARS</a:t>
            </a:r>
          </a:p>
        </p:txBody>
      </p:sp>
      <p:cxnSp>
        <p:nvCxnSpPr>
          <p:cNvPr id="58" name="Connettore 2 57"/>
          <p:cNvCxnSpPr/>
          <p:nvPr/>
        </p:nvCxnSpPr>
        <p:spPr>
          <a:xfrm>
            <a:off x="1575533" y="5131620"/>
            <a:ext cx="1835749" cy="317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Connettore 2 67"/>
          <p:cNvCxnSpPr/>
          <p:nvPr/>
        </p:nvCxnSpPr>
        <p:spPr>
          <a:xfrm>
            <a:off x="1433382" y="1168400"/>
            <a:ext cx="1977900" cy="158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rot="5400000">
            <a:off x="1711042" y="3793145"/>
            <a:ext cx="3768686"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2 62"/>
          <p:cNvCxnSpPr/>
          <p:nvPr/>
        </p:nvCxnSpPr>
        <p:spPr>
          <a:xfrm rot="5400000">
            <a:off x="788133" y="2614755"/>
            <a:ext cx="1576387" cy="1587"/>
          </a:xfrm>
          <a:prstGeom prst="straightConnector1">
            <a:avLst/>
          </a:prstGeom>
          <a:ln w="34925">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Ovale 69"/>
          <p:cNvSpPr/>
          <p:nvPr/>
        </p:nvSpPr>
        <p:spPr>
          <a:xfrm>
            <a:off x="776088" y="1271007"/>
            <a:ext cx="1622726" cy="540448"/>
          </a:xfrm>
          <a:prstGeom prst="ellipse">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cxnSp>
        <p:nvCxnSpPr>
          <p:cNvPr id="74" name="Connettore 2 73"/>
          <p:cNvCxnSpPr/>
          <p:nvPr/>
        </p:nvCxnSpPr>
        <p:spPr>
          <a:xfrm rot="5400000">
            <a:off x="469699" y="4576025"/>
            <a:ext cx="2204513" cy="1588"/>
          </a:xfrm>
          <a:prstGeom prst="straightConnector1">
            <a:avLst/>
          </a:prstGeom>
          <a:ln w="34925">
            <a:solidFill>
              <a:srgbClr val="FFFF00"/>
            </a:solidFill>
            <a:prstDash val="dash"/>
            <a:headEnd type="stealth" w="lg" len="lg"/>
            <a:tailEnd type="none"/>
          </a:ln>
          <a:effectLst/>
        </p:spPr>
        <p:style>
          <a:lnRef idx="2">
            <a:schemeClr val="accent1"/>
          </a:lnRef>
          <a:fillRef idx="0">
            <a:schemeClr val="accent1"/>
          </a:fillRef>
          <a:effectRef idx="1">
            <a:schemeClr val="accent1"/>
          </a:effectRef>
          <a:fontRef idx="minor">
            <a:schemeClr val="tx1"/>
          </a:fontRef>
        </p:style>
      </p:cxnSp>
      <p:sp>
        <p:nvSpPr>
          <p:cNvPr id="92" name="Rettangolo 91"/>
          <p:cNvSpPr/>
          <p:nvPr/>
        </p:nvSpPr>
        <p:spPr>
          <a:xfrm>
            <a:off x="3250541" y="3249771"/>
            <a:ext cx="1372644" cy="307777"/>
          </a:xfrm>
          <a:prstGeom prst="rect">
            <a:avLst/>
          </a:prstGeom>
          <a:solidFill>
            <a:schemeClr val="bg1"/>
          </a:solid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 name="Gruppo 87"/>
          <p:cNvGrpSpPr/>
          <p:nvPr/>
        </p:nvGrpSpPr>
        <p:grpSpPr>
          <a:xfrm>
            <a:off x="611517" y="2921926"/>
            <a:ext cx="7178740" cy="3403482"/>
            <a:chOff x="611517" y="2921926"/>
            <a:chExt cx="7178740" cy="3403482"/>
          </a:xfrm>
        </p:grpSpPr>
        <p:cxnSp>
          <p:nvCxnSpPr>
            <p:cNvPr id="20" name="Connettore 2 19"/>
            <p:cNvCxnSpPr/>
            <p:nvPr/>
          </p:nvCxnSpPr>
          <p:spPr>
            <a:xfrm>
              <a:off x="3798121" y="3423240"/>
              <a:ext cx="1728553" cy="33686"/>
            </a:xfrm>
            <a:prstGeom prst="straightConnector1">
              <a:avLst/>
            </a:prstGeom>
            <a:ln w="31750">
              <a:solidFill>
                <a:schemeClr val="bg1"/>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6" name="Gruppo 78"/>
            <p:cNvGrpSpPr/>
            <p:nvPr/>
          </p:nvGrpSpPr>
          <p:grpSpPr>
            <a:xfrm>
              <a:off x="611517" y="2921926"/>
              <a:ext cx="7178740" cy="3403482"/>
              <a:chOff x="611517" y="2921926"/>
              <a:chExt cx="7178740" cy="3403482"/>
            </a:xfrm>
          </p:grpSpPr>
          <p:sp>
            <p:nvSpPr>
              <p:cNvPr id="7" name="CasellaDiTesto 6"/>
              <p:cNvSpPr txBox="1"/>
              <p:nvPr/>
            </p:nvSpPr>
            <p:spPr>
              <a:xfrm>
                <a:off x="611517" y="5678282"/>
                <a:ext cx="1981835" cy="646331"/>
              </a:xfrm>
              <a:prstGeom prst="rect">
                <a:avLst/>
              </a:prstGeom>
              <a:noFill/>
            </p:spPr>
            <p:txBody>
              <a:bodyPr wrap="square" rtlCol="0">
                <a:spAutoFit/>
              </a:bodyPr>
              <a:lstStyle/>
              <a:p>
                <a:pPr algn="ctr"/>
                <a:r>
                  <a:rPr lang="it-IT" b="1" dirty="0">
                    <a:solidFill>
                      <a:srgbClr val="FFFF00"/>
                    </a:solidFill>
                    <a:latin typeface="Comic Sans MS"/>
                    <a:cs typeface="Comic Sans MS"/>
                  </a:rPr>
                  <a:t>MASSIVE TRANSFUSION</a:t>
                </a:r>
              </a:p>
            </p:txBody>
          </p:sp>
          <p:grpSp>
            <p:nvGrpSpPr>
              <p:cNvPr id="8" name="Gruppo 76"/>
              <p:cNvGrpSpPr/>
              <p:nvPr/>
            </p:nvGrpSpPr>
            <p:grpSpPr>
              <a:xfrm>
                <a:off x="2504644" y="2921926"/>
                <a:ext cx="5285613" cy="3403482"/>
                <a:chOff x="2504644" y="2921926"/>
                <a:chExt cx="5285613" cy="3403482"/>
              </a:xfrm>
            </p:grpSpPr>
            <p:sp>
              <p:nvSpPr>
                <p:cNvPr id="13" name="Figura a mano libera 12"/>
                <p:cNvSpPr/>
                <p:nvPr/>
              </p:nvSpPr>
              <p:spPr>
                <a:xfrm>
                  <a:off x="2504644" y="2921926"/>
                  <a:ext cx="2175393" cy="225366"/>
                </a:xfrm>
                <a:custGeom>
                  <a:avLst/>
                  <a:gdLst>
                    <a:gd name="connsiteX0" fmla="*/ 0 w 2175393"/>
                    <a:gd name="connsiteY0" fmla="*/ 146978 h 225366"/>
                    <a:gd name="connsiteX1" fmla="*/ 223419 w 2175393"/>
                    <a:gd name="connsiteY1" fmla="*/ 217527 h 225366"/>
                    <a:gd name="connsiteX2" fmla="*/ 799604 w 2175393"/>
                    <a:gd name="connsiteY2" fmla="*/ 99945 h 225366"/>
                    <a:gd name="connsiteX3" fmla="*/ 1364031 w 2175393"/>
                    <a:gd name="connsiteY3" fmla="*/ 5879 h 225366"/>
                    <a:gd name="connsiteX4" fmla="*/ 1846145 w 2175393"/>
                    <a:gd name="connsiteY4" fmla="*/ 64670 h 225366"/>
                    <a:gd name="connsiteX5" fmla="*/ 2175393 w 2175393"/>
                    <a:gd name="connsiteY5" fmla="*/ 182252 h 225366"/>
                    <a:gd name="connsiteX6" fmla="*/ 2175393 w 2175393"/>
                    <a:gd name="connsiteY6" fmla="*/ 182252 h 22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393" h="225366">
                      <a:moveTo>
                        <a:pt x="0" y="146978"/>
                      </a:moveTo>
                      <a:cubicBezTo>
                        <a:pt x="45076" y="186172"/>
                        <a:pt x="90152" y="225366"/>
                        <a:pt x="223419" y="217527"/>
                      </a:cubicBezTo>
                      <a:cubicBezTo>
                        <a:pt x="356686" y="209688"/>
                        <a:pt x="609502" y="135220"/>
                        <a:pt x="799604" y="99945"/>
                      </a:cubicBezTo>
                      <a:cubicBezTo>
                        <a:pt x="989706" y="64670"/>
                        <a:pt x="1189608" y="11758"/>
                        <a:pt x="1364031" y="5879"/>
                      </a:cubicBezTo>
                      <a:cubicBezTo>
                        <a:pt x="1538454" y="0"/>
                        <a:pt x="1710918" y="35275"/>
                        <a:pt x="1846145" y="64670"/>
                      </a:cubicBezTo>
                      <a:cubicBezTo>
                        <a:pt x="1981372" y="94065"/>
                        <a:pt x="2175393" y="182252"/>
                        <a:pt x="2175393" y="182252"/>
                      </a:cubicBezTo>
                      <a:lnTo>
                        <a:pt x="2175393" y="182252"/>
                      </a:lnTo>
                    </a:path>
                  </a:pathLst>
                </a:custGeom>
                <a:ln w="44450">
                  <a:solidFill>
                    <a:srgbClr val="33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sp>
              <p:nvSpPr>
                <p:cNvPr id="14" name="Figura a mano libera 13"/>
                <p:cNvSpPr/>
                <p:nvPr/>
              </p:nvSpPr>
              <p:spPr>
                <a:xfrm>
                  <a:off x="2633992" y="3762640"/>
                  <a:ext cx="1340512" cy="411539"/>
                </a:xfrm>
                <a:custGeom>
                  <a:avLst/>
                  <a:gdLst>
                    <a:gd name="connsiteX0" fmla="*/ 0 w 1340512"/>
                    <a:gd name="connsiteY0" fmla="*/ 58792 h 411539"/>
                    <a:gd name="connsiteX1" fmla="*/ 587944 w 1340512"/>
                    <a:gd name="connsiteY1" fmla="*/ 47033 h 411539"/>
                    <a:gd name="connsiteX2" fmla="*/ 1093576 w 1340512"/>
                    <a:gd name="connsiteY2" fmla="*/ 340990 h 411539"/>
                    <a:gd name="connsiteX3" fmla="*/ 1340512 w 1340512"/>
                    <a:gd name="connsiteY3" fmla="*/ 411539 h 411539"/>
                    <a:gd name="connsiteX4" fmla="*/ 1340512 w 1340512"/>
                    <a:gd name="connsiteY4" fmla="*/ 411539 h 41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512" h="411539">
                      <a:moveTo>
                        <a:pt x="0" y="58792"/>
                      </a:moveTo>
                      <a:cubicBezTo>
                        <a:pt x="202840" y="29396"/>
                        <a:pt x="405681" y="0"/>
                        <a:pt x="587944" y="47033"/>
                      </a:cubicBezTo>
                      <a:cubicBezTo>
                        <a:pt x="770207" y="94066"/>
                        <a:pt x="968148" y="280239"/>
                        <a:pt x="1093576" y="340990"/>
                      </a:cubicBezTo>
                      <a:cubicBezTo>
                        <a:pt x="1219004" y="401741"/>
                        <a:pt x="1340512" y="411539"/>
                        <a:pt x="1340512" y="411539"/>
                      </a:cubicBezTo>
                      <a:lnTo>
                        <a:pt x="1340512" y="411539"/>
                      </a:lnTo>
                    </a:path>
                  </a:pathLst>
                </a:custGeom>
                <a:ln w="444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sp>
              <p:nvSpPr>
                <p:cNvPr id="15" name="Figura a mano libera 14"/>
                <p:cNvSpPr/>
                <p:nvPr/>
              </p:nvSpPr>
              <p:spPr>
                <a:xfrm>
                  <a:off x="4668278" y="3115937"/>
                  <a:ext cx="682016" cy="317472"/>
                </a:xfrm>
                <a:custGeom>
                  <a:avLst/>
                  <a:gdLst>
                    <a:gd name="connsiteX0" fmla="*/ 0 w 682016"/>
                    <a:gd name="connsiteY0" fmla="*/ 0 h 317472"/>
                    <a:gd name="connsiteX1" fmla="*/ 223419 w 682016"/>
                    <a:gd name="connsiteY1" fmla="*/ 176373 h 317472"/>
                    <a:gd name="connsiteX2" fmla="*/ 458597 w 682016"/>
                    <a:gd name="connsiteY2" fmla="*/ 270439 h 317472"/>
                    <a:gd name="connsiteX3" fmla="*/ 682016 w 682016"/>
                    <a:gd name="connsiteY3" fmla="*/ 317472 h 317472"/>
                    <a:gd name="connsiteX4" fmla="*/ 682016 w 682016"/>
                    <a:gd name="connsiteY4" fmla="*/ 317472 h 31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16" h="317472">
                      <a:moveTo>
                        <a:pt x="0" y="0"/>
                      </a:moveTo>
                      <a:cubicBezTo>
                        <a:pt x="73493" y="65650"/>
                        <a:pt x="146986" y="131300"/>
                        <a:pt x="223419" y="176373"/>
                      </a:cubicBezTo>
                      <a:cubicBezTo>
                        <a:pt x="299852" y="221446"/>
                        <a:pt x="382164" y="246923"/>
                        <a:pt x="458597" y="270439"/>
                      </a:cubicBezTo>
                      <a:cubicBezTo>
                        <a:pt x="535030" y="293955"/>
                        <a:pt x="682016" y="317472"/>
                        <a:pt x="682016" y="317472"/>
                      </a:cubicBezTo>
                      <a:lnTo>
                        <a:pt x="682016" y="317472"/>
                      </a:lnTo>
                    </a:path>
                  </a:pathLst>
                </a:custGeom>
                <a:ln w="44450">
                  <a:solidFill>
                    <a:srgbClr val="33FF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sp>
              <p:nvSpPr>
                <p:cNvPr id="18" name="Figura a mano libera 17"/>
                <p:cNvSpPr/>
                <p:nvPr/>
              </p:nvSpPr>
              <p:spPr>
                <a:xfrm>
                  <a:off x="4174405" y="3456926"/>
                  <a:ext cx="1105335" cy="768205"/>
                </a:xfrm>
                <a:custGeom>
                  <a:avLst/>
                  <a:gdLst>
                    <a:gd name="connsiteX0" fmla="*/ 0 w 1105335"/>
                    <a:gd name="connsiteY0" fmla="*/ 764286 h 768205"/>
                    <a:gd name="connsiteX1" fmla="*/ 258696 w 1105335"/>
                    <a:gd name="connsiteY1" fmla="*/ 729011 h 768205"/>
                    <a:gd name="connsiteX2" fmla="*/ 552668 w 1105335"/>
                    <a:gd name="connsiteY2" fmla="*/ 529121 h 768205"/>
                    <a:gd name="connsiteX3" fmla="*/ 834881 w 1105335"/>
                    <a:gd name="connsiteY3" fmla="*/ 211648 h 768205"/>
                    <a:gd name="connsiteX4" fmla="*/ 999505 w 1105335"/>
                    <a:gd name="connsiteY4" fmla="*/ 82308 h 768205"/>
                    <a:gd name="connsiteX5" fmla="*/ 1105335 w 1105335"/>
                    <a:gd name="connsiteY5" fmla="*/ 0 h 768205"/>
                    <a:gd name="connsiteX6" fmla="*/ 1105335 w 1105335"/>
                    <a:gd name="connsiteY6" fmla="*/ 0 h 76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335" h="768205">
                      <a:moveTo>
                        <a:pt x="0" y="764286"/>
                      </a:moveTo>
                      <a:cubicBezTo>
                        <a:pt x="83292" y="766245"/>
                        <a:pt x="166585" y="768205"/>
                        <a:pt x="258696" y="729011"/>
                      </a:cubicBezTo>
                      <a:cubicBezTo>
                        <a:pt x="350807" y="689817"/>
                        <a:pt x="456637" y="615348"/>
                        <a:pt x="552668" y="529121"/>
                      </a:cubicBezTo>
                      <a:cubicBezTo>
                        <a:pt x="648699" y="442894"/>
                        <a:pt x="760408" y="286117"/>
                        <a:pt x="834881" y="211648"/>
                      </a:cubicBezTo>
                      <a:cubicBezTo>
                        <a:pt x="909354" y="137179"/>
                        <a:pt x="999505" y="82308"/>
                        <a:pt x="999505" y="82308"/>
                      </a:cubicBezTo>
                      <a:lnTo>
                        <a:pt x="1105335" y="0"/>
                      </a:lnTo>
                      <a:lnTo>
                        <a:pt x="1105335" y="0"/>
                      </a:lnTo>
                    </a:path>
                  </a:pathLst>
                </a:custGeom>
                <a:ln w="44450">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sp>
              <p:nvSpPr>
                <p:cNvPr id="49" name="CasellaDiTesto 48"/>
                <p:cNvSpPr txBox="1"/>
                <p:nvPr/>
              </p:nvSpPr>
              <p:spPr>
                <a:xfrm>
                  <a:off x="4985765" y="3084126"/>
                  <a:ext cx="2370355" cy="307777"/>
                </a:xfrm>
                <a:prstGeom prst="rect">
                  <a:avLst/>
                </a:prstGeom>
                <a:noFill/>
              </p:spPr>
              <p:txBody>
                <a:bodyPr wrap="square" rtlCol="0">
                  <a:spAutoFit/>
                </a:bodyPr>
                <a:lstStyle/>
                <a:p>
                  <a:pPr algn="ctr"/>
                  <a:r>
                    <a:rPr lang="it-IT" sz="1400" dirty="0" err="1">
                      <a:solidFill>
                        <a:srgbClr val="FFFFFF"/>
                      </a:solidFill>
                      <a:latin typeface="Comic Sans MS"/>
                      <a:cs typeface="Comic Sans MS"/>
                    </a:rPr>
                    <a:t>Return</a:t>
                  </a:r>
                  <a:r>
                    <a:rPr lang="it-IT" sz="1400" dirty="0" smtClean="0">
                      <a:solidFill>
                        <a:srgbClr val="FFFFFF"/>
                      </a:solidFill>
                      <a:latin typeface="Comic Sans MS"/>
                      <a:cs typeface="Comic Sans MS"/>
                    </a:rPr>
                    <a:t> </a:t>
                  </a:r>
                  <a:r>
                    <a:rPr lang="it-IT" sz="1400" dirty="0" err="1" smtClean="0">
                      <a:solidFill>
                        <a:srgbClr val="FFFFFF"/>
                      </a:solidFill>
                      <a:latin typeface="Comic Sans MS"/>
                      <a:cs typeface="Comic Sans MS"/>
                    </a:rPr>
                    <a:t>to</a:t>
                  </a:r>
                  <a:r>
                    <a:rPr lang="it-IT" sz="1400" dirty="0" smtClean="0">
                      <a:solidFill>
                        <a:srgbClr val="FFFFFF"/>
                      </a:solidFill>
                      <a:latin typeface="Comic Sans MS"/>
                      <a:cs typeface="Comic Sans MS"/>
                    </a:rPr>
                    <a:t> </a:t>
                  </a:r>
                  <a:r>
                    <a:rPr lang="it-IT" sz="1400" dirty="0" err="1">
                      <a:solidFill>
                        <a:srgbClr val="FFFFFF"/>
                      </a:solidFill>
                      <a:latin typeface="Comic Sans MS"/>
                      <a:cs typeface="Comic Sans MS"/>
                    </a:rPr>
                    <a:t>homeostasis</a:t>
                  </a:r>
                  <a:endParaRPr lang="it-IT" sz="1400" dirty="0">
                    <a:solidFill>
                      <a:srgbClr val="FFFFFF"/>
                    </a:solidFill>
                    <a:latin typeface="Comic Sans MS"/>
                    <a:cs typeface="Comic Sans MS"/>
                  </a:endParaRPr>
                </a:p>
              </p:txBody>
            </p:sp>
            <p:sp>
              <p:nvSpPr>
                <p:cNvPr id="81" name="CasellaDiTesto 80"/>
                <p:cNvSpPr txBox="1"/>
                <p:nvPr/>
              </p:nvSpPr>
              <p:spPr>
                <a:xfrm>
                  <a:off x="3263090" y="5986854"/>
                  <a:ext cx="4527167" cy="338554"/>
                </a:xfrm>
                <a:prstGeom prst="rect">
                  <a:avLst/>
                </a:prstGeom>
                <a:noFill/>
              </p:spPr>
              <p:txBody>
                <a:bodyPr wrap="square" rtlCol="0">
                  <a:spAutoFit/>
                </a:bodyPr>
                <a:lstStyle/>
                <a:p>
                  <a:pPr algn="ctr"/>
                  <a:r>
                    <a:rPr lang="it-IT" sz="1600" b="1" dirty="0">
                      <a:solidFill>
                        <a:srgbClr val="FF6600"/>
                      </a:solidFill>
                      <a:latin typeface="Comic Sans MS"/>
                      <a:cs typeface="Comic Sans MS"/>
                    </a:rPr>
                    <a:t>NOSOCOMIAL INFECTIONS</a:t>
                  </a:r>
                </a:p>
              </p:txBody>
            </p:sp>
            <p:cxnSp>
              <p:nvCxnSpPr>
                <p:cNvPr id="83" name="Connettore 2 82"/>
                <p:cNvCxnSpPr/>
                <p:nvPr/>
              </p:nvCxnSpPr>
              <p:spPr>
                <a:xfrm rot="5400000" flipH="1" flipV="1">
                  <a:off x="3820616" y="5832171"/>
                  <a:ext cx="307777" cy="158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grpSp>
      </p:grpSp>
      <p:grpSp>
        <p:nvGrpSpPr>
          <p:cNvPr id="19" name="Gruppo 81"/>
          <p:cNvGrpSpPr/>
          <p:nvPr/>
        </p:nvGrpSpPr>
        <p:grpSpPr>
          <a:xfrm>
            <a:off x="3594591" y="802806"/>
            <a:ext cx="5213952" cy="5184047"/>
            <a:chOff x="3594591" y="802806"/>
            <a:chExt cx="5213952" cy="5184047"/>
          </a:xfrm>
        </p:grpSpPr>
        <p:sp>
          <p:nvSpPr>
            <p:cNvPr id="38" name="CasellaDiTesto 37"/>
            <p:cNvSpPr txBox="1"/>
            <p:nvPr/>
          </p:nvSpPr>
          <p:spPr>
            <a:xfrm>
              <a:off x="3974504" y="5131620"/>
              <a:ext cx="2032628" cy="307777"/>
            </a:xfrm>
            <a:prstGeom prst="rect">
              <a:avLst/>
            </a:prstGeom>
            <a:noFill/>
          </p:spPr>
          <p:txBody>
            <a:bodyPr wrap="none" rtlCol="0">
              <a:spAutoFit/>
            </a:bodyPr>
            <a:lstStyle/>
            <a:p>
              <a:r>
                <a:rPr lang="it-IT" sz="1400" dirty="0" err="1">
                  <a:solidFill>
                    <a:srgbClr val="FFFFFF"/>
                  </a:solidFill>
                  <a:latin typeface="Comic Sans MS"/>
                  <a:cs typeface="Comic Sans MS"/>
                </a:rPr>
                <a:t>Complicated</a:t>
              </a:r>
              <a:r>
                <a:rPr lang="it-IT" sz="1400" dirty="0">
                  <a:solidFill>
                    <a:srgbClr val="FFFFFF"/>
                  </a:solidFill>
                  <a:latin typeface="Comic Sans MS"/>
                  <a:cs typeface="Comic Sans MS"/>
                </a:rPr>
                <a:t> outcomes</a:t>
              </a:r>
            </a:p>
          </p:txBody>
        </p:sp>
        <p:sp>
          <p:nvSpPr>
            <p:cNvPr id="37" name="CasellaDiTesto 36"/>
            <p:cNvSpPr txBox="1"/>
            <p:nvPr/>
          </p:nvSpPr>
          <p:spPr>
            <a:xfrm>
              <a:off x="3798121" y="4762288"/>
              <a:ext cx="3646614" cy="307777"/>
            </a:xfrm>
            <a:prstGeom prst="rect">
              <a:avLst/>
            </a:prstGeom>
            <a:noFill/>
          </p:spPr>
          <p:txBody>
            <a:bodyPr wrap="none" rtlCol="0">
              <a:spAutoFit/>
            </a:bodyPr>
            <a:lstStyle/>
            <a:p>
              <a:r>
                <a:rPr lang="it-IT" sz="1400" dirty="0">
                  <a:solidFill>
                    <a:srgbClr val="FF0000"/>
                  </a:solidFill>
                  <a:effectLst>
                    <a:outerShdw blurRad="38100" dist="38100" dir="2700000" algn="tl">
                      <a:srgbClr val="000000">
                        <a:alpha val="43137"/>
                      </a:srgbClr>
                    </a:outerShdw>
                  </a:effectLst>
                  <a:latin typeface="Comic Sans MS"/>
                  <a:cs typeface="Comic Sans MS"/>
                </a:rPr>
                <a:t>PROGRESSIVE IMMUNOSUPPRESSION</a:t>
              </a:r>
            </a:p>
          </p:txBody>
        </p:sp>
        <p:grpSp>
          <p:nvGrpSpPr>
            <p:cNvPr id="21" name="Gruppo 77"/>
            <p:cNvGrpSpPr/>
            <p:nvPr/>
          </p:nvGrpSpPr>
          <p:grpSpPr>
            <a:xfrm>
              <a:off x="3594591" y="802806"/>
              <a:ext cx="5213952" cy="5184047"/>
              <a:chOff x="3594591" y="802806"/>
              <a:chExt cx="5213952" cy="5184047"/>
            </a:xfrm>
          </p:grpSpPr>
          <p:cxnSp>
            <p:nvCxnSpPr>
              <p:cNvPr id="80" name="Connettore 2 79"/>
              <p:cNvCxnSpPr/>
              <p:nvPr/>
            </p:nvCxnSpPr>
            <p:spPr>
              <a:xfrm>
                <a:off x="5585473" y="3440083"/>
                <a:ext cx="1728553" cy="33686"/>
              </a:xfrm>
              <a:prstGeom prst="straightConnector1">
                <a:avLst/>
              </a:prstGeom>
              <a:ln w="31750">
                <a:solidFill>
                  <a:schemeClr val="bg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6" name="CasellaDiTesto 35"/>
              <p:cNvSpPr txBox="1"/>
              <p:nvPr/>
            </p:nvSpPr>
            <p:spPr>
              <a:xfrm>
                <a:off x="3936863" y="802806"/>
                <a:ext cx="2789082" cy="307777"/>
              </a:xfrm>
              <a:prstGeom prst="rect">
                <a:avLst/>
              </a:prstGeom>
              <a:noFill/>
            </p:spPr>
            <p:txBody>
              <a:bodyPr wrap="none" rtlCol="0">
                <a:spAutoFit/>
              </a:bodyPr>
              <a:lstStyle/>
              <a:p>
                <a:r>
                  <a:rPr lang="it-IT" sz="1400" dirty="0" err="1">
                    <a:solidFill>
                      <a:srgbClr val="33FF00"/>
                    </a:solidFill>
                    <a:latin typeface="Comic Sans MS"/>
                    <a:cs typeface="Comic Sans MS"/>
                  </a:rPr>
                  <a:t>Chronic</a:t>
                </a:r>
                <a:r>
                  <a:rPr lang="it-IT" sz="1400" dirty="0">
                    <a:solidFill>
                      <a:srgbClr val="33FF00"/>
                    </a:solidFill>
                    <a:latin typeface="Comic Sans MS"/>
                    <a:cs typeface="Comic Sans MS"/>
                  </a:rPr>
                  <a:t> low </a:t>
                </a:r>
                <a:r>
                  <a:rPr lang="it-IT" sz="1400" dirty="0" err="1">
                    <a:solidFill>
                      <a:srgbClr val="33FF00"/>
                    </a:solidFill>
                    <a:latin typeface="Comic Sans MS"/>
                    <a:cs typeface="Comic Sans MS"/>
                  </a:rPr>
                  <a:t>grade</a:t>
                </a:r>
                <a:r>
                  <a:rPr lang="it-IT" sz="1400" dirty="0">
                    <a:solidFill>
                      <a:srgbClr val="33FF00"/>
                    </a:solidFill>
                    <a:latin typeface="Comic Sans MS"/>
                    <a:cs typeface="Comic Sans MS"/>
                  </a:rPr>
                  <a:t> </a:t>
                </a:r>
                <a:r>
                  <a:rPr lang="it-IT" sz="1400" dirty="0" err="1">
                    <a:solidFill>
                      <a:srgbClr val="33FF00"/>
                    </a:solidFill>
                    <a:latin typeface="Comic Sans MS"/>
                    <a:cs typeface="Comic Sans MS"/>
                  </a:rPr>
                  <a:t>inflammation</a:t>
                </a:r>
                <a:endParaRPr lang="it-IT" sz="1400" dirty="0">
                  <a:solidFill>
                    <a:srgbClr val="33FF00"/>
                  </a:solidFill>
                  <a:latin typeface="Comic Sans MS"/>
                  <a:cs typeface="Comic Sans MS"/>
                </a:endParaRPr>
              </a:p>
            </p:txBody>
          </p:sp>
          <p:cxnSp>
            <p:nvCxnSpPr>
              <p:cNvPr id="69" name="Connettore 2 68"/>
              <p:cNvCxnSpPr/>
              <p:nvPr/>
            </p:nvCxnSpPr>
            <p:spPr>
              <a:xfrm>
                <a:off x="3841748" y="1173726"/>
                <a:ext cx="3378208" cy="158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Figura a mano libera 15"/>
              <p:cNvSpPr/>
              <p:nvPr/>
            </p:nvSpPr>
            <p:spPr>
              <a:xfrm>
                <a:off x="3950986" y="4162421"/>
                <a:ext cx="3245452" cy="493846"/>
              </a:xfrm>
              <a:custGeom>
                <a:avLst/>
                <a:gdLst>
                  <a:gd name="connsiteX0" fmla="*/ 0 w 3245452"/>
                  <a:gd name="connsiteY0" fmla="*/ 0 h 493846"/>
                  <a:gd name="connsiteX1" fmla="*/ 446838 w 3245452"/>
                  <a:gd name="connsiteY1" fmla="*/ 152857 h 493846"/>
                  <a:gd name="connsiteX2" fmla="*/ 776087 w 3245452"/>
                  <a:gd name="connsiteY2" fmla="*/ 211648 h 493846"/>
                  <a:gd name="connsiteX3" fmla="*/ 1540414 w 3245452"/>
                  <a:gd name="connsiteY3" fmla="*/ 211648 h 493846"/>
                  <a:gd name="connsiteX4" fmla="*/ 1916698 w 3245452"/>
                  <a:gd name="connsiteY4" fmla="*/ 411539 h 493846"/>
                  <a:gd name="connsiteX5" fmla="*/ 3245452 w 3245452"/>
                  <a:gd name="connsiteY5" fmla="*/ 493846 h 493846"/>
                  <a:gd name="connsiteX6" fmla="*/ 3245452 w 3245452"/>
                  <a:gd name="connsiteY6" fmla="*/ 493846 h 49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5452" h="493846">
                    <a:moveTo>
                      <a:pt x="0" y="0"/>
                    </a:moveTo>
                    <a:cubicBezTo>
                      <a:pt x="158745" y="58791"/>
                      <a:pt x="317490" y="117582"/>
                      <a:pt x="446838" y="152857"/>
                    </a:cubicBezTo>
                    <a:cubicBezTo>
                      <a:pt x="576186" y="188132"/>
                      <a:pt x="593824" y="201850"/>
                      <a:pt x="776087" y="211648"/>
                    </a:cubicBezTo>
                    <a:cubicBezTo>
                      <a:pt x="958350" y="221447"/>
                      <a:pt x="1350312" y="178333"/>
                      <a:pt x="1540414" y="211648"/>
                    </a:cubicBezTo>
                    <a:cubicBezTo>
                      <a:pt x="1730516" y="244963"/>
                      <a:pt x="1632525" y="364506"/>
                      <a:pt x="1916698" y="411539"/>
                    </a:cubicBezTo>
                    <a:cubicBezTo>
                      <a:pt x="2200871" y="458572"/>
                      <a:pt x="3245452" y="493846"/>
                      <a:pt x="3245452" y="493846"/>
                    </a:cubicBezTo>
                    <a:lnTo>
                      <a:pt x="3245452" y="493846"/>
                    </a:lnTo>
                  </a:path>
                </a:pathLst>
              </a:custGeom>
              <a:ln w="444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sp>
            <p:nvSpPr>
              <p:cNvPr id="17" name="Figura a mano libera 16"/>
              <p:cNvSpPr/>
              <p:nvPr/>
            </p:nvSpPr>
            <p:spPr>
              <a:xfrm>
                <a:off x="4668278" y="2876853"/>
                <a:ext cx="2657508" cy="321391"/>
              </a:xfrm>
              <a:custGeom>
                <a:avLst/>
                <a:gdLst>
                  <a:gd name="connsiteX0" fmla="*/ 0 w 2657508"/>
                  <a:gd name="connsiteY0" fmla="*/ 227325 h 321391"/>
                  <a:gd name="connsiteX1" fmla="*/ 423320 w 2657508"/>
                  <a:gd name="connsiteY1" fmla="*/ 250842 h 321391"/>
                  <a:gd name="connsiteX2" fmla="*/ 1105335 w 2657508"/>
                  <a:gd name="connsiteY2" fmla="*/ 97985 h 321391"/>
                  <a:gd name="connsiteX3" fmla="*/ 1610967 w 2657508"/>
                  <a:gd name="connsiteY3" fmla="*/ 3919 h 321391"/>
                  <a:gd name="connsiteX4" fmla="*/ 2046046 w 2657508"/>
                  <a:gd name="connsiteY4" fmla="*/ 121501 h 321391"/>
                  <a:gd name="connsiteX5" fmla="*/ 2657508 w 2657508"/>
                  <a:gd name="connsiteY5" fmla="*/ 321391 h 321391"/>
                  <a:gd name="connsiteX6" fmla="*/ 2657508 w 2657508"/>
                  <a:gd name="connsiteY6" fmla="*/ 321391 h 32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508" h="321391">
                    <a:moveTo>
                      <a:pt x="0" y="227325"/>
                    </a:moveTo>
                    <a:cubicBezTo>
                      <a:pt x="119549" y="249862"/>
                      <a:pt x="239098" y="272399"/>
                      <a:pt x="423320" y="250842"/>
                    </a:cubicBezTo>
                    <a:cubicBezTo>
                      <a:pt x="607543" y="229285"/>
                      <a:pt x="907394" y="139139"/>
                      <a:pt x="1105335" y="97985"/>
                    </a:cubicBezTo>
                    <a:cubicBezTo>
                      <a:pt x="1303276" y="56831"/>
                      <a:pt x="1454182" y="0"/>
                      <a:pt x="1610967" y="3919"/>
                    </a:cubicBezTo>
                    <a:cubicBezTo>
                      <a:pt x="1767752" y="7838"/>
                      <a:pt x="1871623" y="68589"/>
                      <a:pt x="2046046" y="121501"/>
                    </a:cubicBezTo>
                    <a:cubicBezTo>
                      <a:pt x="2220469" y="174413"/>
                      <a:pt x="2657508" y="321391"/>
                      <a:pt x="2657508" y="321391"/>
                    </a:cubicBezTo>
                    <a:lnTo>
                      <a:pt x="2657508" y="321391"/>
                    </a:lnTo>
                  </a:path>
                </a:pathLst>
              </a:custGeom>
              <a:ln w="44450">
                <a:solidFill>
                  <a:srgbClr val="33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solidFill>
                    <a:prstClr val="black"/>
                  </a:solidFill>
                  <a:latin typeface="Comic Sans MS"/>
                  <a:cs typeface="Comic Sans MS"/>
                </a:endParaRPr>
              </a:p>
            </p:txBody>
          </p:sp>
          <p:sp>
            <p:nvSpPr>
              <p:cNvPr id="41" name="CasellaDiTesto 40"/>
              <p:cNvSpPr txBox="1"/>
              <p:nvPr/>
            </p:nvSpPr>
            <p:spPr>
              <a:xfrm>
                <a:off x="3599616" y="1908635"/>
                <a:ext cx="813569" cy="523220"/>
              </a:xfrm>
              <a:prstGeom prst="rect">
                <a:avLst/>
              </a:prstGeom>
              <a:noFill/>
            </p:spPr>
            <p:txBody>
              <a:bodyPr wrap="none" rtlCol="0">
                <a:spAutoFit/>
              </a:bodyPr>
              <a:lstStyle/>
              <a:p>
                <a:r>
                  <a:rPr lang="it-IT" sz="2800" dirty="0">
                    <a:solidFill>
                      <a:srgbClr val="FFFFFF"/>
                    </a:solidFill>
                    <a:latin typeface="Comic Sans MS"/>
                    <a:cs typeface="Comic Sans MS"/>
                  </a:rPr>
                  <a:t>CCI</a:t>
                </a:r>
              </a:p>
            </p:txBody>
          </p:sp>
          <p:sp>
            <p:nvSpPr>
              <p:cNvPr id="42" name="CasellaDiTesto 41"/>
              <p:cNvSpPr txBox="1"/>
              <p:nvPr/>
            </p:nvSpPr>
            <p:spPr>
              <a:xfrm>
                <a:off x="4179291" y="2394140"/>
                <a:ext cx="3346395" cy="307777"/>
              </a:xfrm>
              <a:prstGeom prst="rect">
                <a:avLst/>
              </a:prstGeom>
              <a:noFill/>
            </p:spPr>
            <p:txBody>
              <a:bodyPr wrap="square" rtlCol="0">
                <a:spAutoFit/>
              </a:bodyPr>
              <a:lstStyle/>
              <a:p>
                <a:r>
                  <a:rPr lang="it-IT" sz="1400" dirty="0">
                    <a:solidFill>
                      <a:srgbClr val="FF0000"/>
                    </a:solidFill>
                    <a:effectLst>
                      <a:outerShdw blurRad="38100" dist="38100" dir="2700000" algn="tl">
                        <a:srgbClr val="000000">
                          <a:alpha val="43137"/>
                        </a:srgbClr>
                      </a:outerShdw>
                    </a:effectLst>
                    <a:latin typeface="Comic Sans MS"/>
                    <a:cs typeface="Comic Sans MS"/>
                  </a:rPr>
                  <a:t>PERSISTENT INFLAMMATION</a:t>
                </a:r>
              </a:p>
            </p:txBody>
          </p:sp>
          <p:sp>
            <p:nvSpPr>
              <p:cNvPr id="43" name="CasellaDiTesto 42"/>
              <p:cNvSpPr txBox="1"/>
              <p:nvPr/>
            </p:nvSpPr>
            <p:spPr>
              <a:xfrm>
                <a:off x="7356120" y="2747172"/>
                <a:ext cx="1313248" cy="1261884"/>
              </a:xfrm>
              <a:prstGeom prst="rect">
                <a:avLst/>
              </a:prstGeom>
              <a:noFill/>
            </p:spPr>
            <p:txBody>
              <a:bodyPr wrap="square" rtlCol="0">
                <a:spAutoFit/>
              </a:bodyPr>
              <a:lstStyle/>
              <a:p>
                <a:r>
                  <a:rPr lang="it-IT" sz="2800" dirty="0" smtClean="0">
                    <a:solidFill>
                      <a:schemeClr val="bg1"/>
                    </a:solidFill>
                    <a:latin typeface="Comic Sans MS"/>
                    <a:cs typeface="Comic Sans MS"/>
                  </a:rPr>
                  <a:t>PICS</a:t>
                </a:r>
              </a:p>
              <a:p>
                <a:r>
                  <a:rPr lang="it-IT" sz="1200" dirty="0" err="1" smtClean="0">
                    <a:solidFill>
                      <a:schemeClr val="bg1"/>
                    </a:solidFill>
                  </a:rPr>
                  <a:t>persistent</a:t>
                </a:r>
                <a:r>
                  <a:rPr lang="it-IT" sz="1200" dirty="0" smtClean="0">
                    <a:solidFill>
                      <a:schemeClr val="bg1"/>
                    </a:solidFill>
                  </a:rPr>
                  <a:t> </a:t>
                </a:r>
                <a:r>
                  <a:rPr lang="it-IT" sz="1200" dirty="0" err="1" smtClean="0">
                    <a:solidFill>
                      <a:schemeClr val="bg1"/>
                    </a:solidFill>
                  </a:rPr>
                  <a:t>immunological</a:t>
                </a:r>
                <a:r>
                  <a:rPr lang="it-IT" sz="1200" dirty="0" smtClean="0">
                    <a:solidFill>
                      <a:schemeClr val="bg1"/>
                    </a:solidFill>
                  </a:rPr>
                  <a:t> </a:t>
                </a:r>
                <a:r>
                  <a:rPr lang="it-IT" sz="1200" dirty="0" err="1" smtClean="0">
                    <a:solidFill>
                      <a:schemeClr val="bg1"/>
                    </a:solidFill>
                  </a:rPr>
                  <a:t>catabolic</a:t>
                </a:r>
                <a:r>
                  <a:rPr lang="it-IT" sz="1200" dirty="0" smtClean="0">
                    <a:solidFill>
                      <a:schemeClr val="bg1"/>
                    </a:solidFill>
                  </a:rPr>
                  <a:t> </a:t>
                </a:r>
                <a:r>
                  <a:rPr lang="it-IT" sz="1200" dirty="0" err="1" smtClean="0">
                    <a:solidFill>
                      <a:schemeClr val="bg1"/>
                    </a:solidFill>
                  </a:rPr>
                  <a:t>syndrome</a:t>
                </a:r>
                <a:endParaRPr lang="it-IT" sz="2800" dirty="0">
                  <a:solidFill>
                    <a:schemeClr val="bg1"/>
                  </a:solidFill>
                  <a:latin typeface="Comic Sans MS"/>
                  <a:cs typeface="Comic Sans MS"/>
                </a:endParaRPr>
              </a:p>
            </p:txBody>
          </p:sp>
          <p:sp>
            <p:nvSpPr>
              <p:cNvPr id="50" name="CasellaDiTesto 49"/>
              <p:cNvSpPr txBox="1"/>
              <p:nvPr/>
            </p:nvSpPr>
            <p:spPr>
              <a:xfrm>
                <a:off x="4748952" y="3931625"/>
                <a:ext cx="3341161" cy="307777"/>
              </a:xfrm>
              <a:prstGeom prst="rect">
                <a:avLst/>
              </a:prstGeom>
              <a:noFill/>
            </p:spPr>
            <p:txBody>
              <a:bodyPr wrap="square" rtlCol="0">
                <a:spAutoFit/>
              </a:bodyPr>
              <a:lstStyle/>
              <a:p>
                <a:pPr algn="ctr"/>
                <a:r>
                  <a:rPr lang="it-IT" sz="1400" dirty="0" err="1">
                    <a:solidFill>
                      <a:srgbClr val="FFFFFF"/>
                    </a:solidFill>
                    <a:latin typeface="Comic Sans MS"/>
                    <a:cs typeface="Comic Sans MS"/>
                  </a:rPr>
                  <a:t>Protein</a:t>
                </a:r>
                <a:r>
                  <a:rPr lang="it-IT" sz="1400" dirty="0">
                    <a:solidFill>
                      <a:srgbClr val="FFFFFF"/>
                    </a:solidFill>
                    <a:latin typeface="Comic Sans MS"/>
                    <a:cs typeface="Comic Sans MS"/>
                  </a:rPr>
                  <a:t> </a:t>
                </a:r>
                <a:r>
                  <a:rPr lang="it-IT" sz="1400" dirty="0" err="1">
                    <a:solidFill>
                      <a:srgbClr val="FFFFFF"/>
                    </a:solidFill>
                    <a:latin typeface="Comic Sans MS"/>
                    <a:cs typeface="Comic Sans MS"/>
                  </a:rPr>
                  <a:t>catabolism</a:t>
                </a:r>
                <a:r>
                  <a:rPr lang="it-IT" sz="1400" dirty="0">
                    <a:solidFill>
                      <a:srgbClr val="FFFFFF"/>
                    </a:solidFill>
                    <a:latin typeface="Comic Sans MS"/>
                    <a:cs typeface="Comic Sans MS"/>
                  </a:rPr>
                  <a:t>/</a:t>
                </a:r>
                <a:r>
                  <a:rPr lang="it-IT" sz="1400" dirty="0" err="1">
                    <a:solidFill>
                      <a:srgbClr val="FFFFFF"/>
                    </a:solidFill>
                    <a:latin typeface="Comic Sans MS"/>
                    <a:cs typeface="Comic Sans MS"/>
                  </a:rPr>
                  <a:t>cachexia</a:t>
                </a:r>
                <a:endParaRPr lang="it-IT" sz="1400" dirty="0">
                  <a:solidFill>
                    <a:srgbClr val="FFFFFF"/>
                  </a:solidFill>
                  <a:latin typeface="Comic Sans MS"/>
                  <a:cs typeface="Comic Sans MS"/>
                </a:endParaRPr>
              </a:p>
            </p:txBody>
          </p:sp>
          <p:cxnSp>
            <p:nvCxnSpPr>
              <p:cNvPr id="55" name="Connettore 2 54"/>
              <p:cNvCxnSpPr/>
              <p:nvPr/>
            </p:nvCxnSpPr>
            <p:spPr>
              <a:xfrm flipV="1">
                <a:off x="7314026" y="4627659"/>
                <a:ext cx="505632" cy="1"/>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Connettore 2 58"/>
              <p:cNvCxnSpPr/>
              <p:nvPr/>
            </p:nvCxnSpPr>
            <p:spPr>
              <a:xfrm flipV="1">
                <a:off x="3594591" y="5134796"/>
                <a:ext cx="4225067" cy="2"/>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Connettore 2 63"/>
              <p:cNvCxnSpPr/>
              <p:nvPr/>
            </p:nvCxnSpPr>
            <p:spPr>
              <a:xfrm>
                <a:off x="3710068" y="2373207"/>
                <a:ext cx="3940027" cy="1588"/>
              </a:xfrm>
              <a:prstGeom prst="straightConnector1">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3710068" y="4300957"/>
                <a:ext cx="3940027"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2 83"/>
              <p:cNvCxnSpPr/>
              <p:nvPr/>
            </p:nvCxnSpPr>
            <p:spPr>
              <a:xfrm rot="5400000" flipH="1" flipV="1">
                <a:off x="5076155" y="5830681"/>
                <a:ext cx="307777" cy="158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85" name="Connettore 2 84"/>
              <p:cNvCxnSpPr/>
              <p:nvPr/>
            </p:nvCxnSpPr>
            <p:spPr>
              <a:xfrm rot="5400000" flipH="1" flipV="1">
                <a:off x="6065766" y="5829191"/>
                <a:ext cx="307777" cy="158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86" name="Connettore 2 85"/>
              <p:cNvCxnSpPr/>
              <p:nvPr/>
            </p:nvCxnSpPr>
            <p:spPr>
              <a:xfrm rot="5400000" flipH="1" flipV="1">
                <a:off x="6943831" y="5832171"/>
                <a:ext cx="307777" cy="158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90" name="Rettangolo 89"/>
              <p:cNvSpPr/>
              <p:nvPr/>
            </p:nvSpPr>
            <p:spPr>
              <a:xfrm>
                <a:off x="7867667" y="4341597"/>
                <a:ext cx="801701" cy="587894"/>
              </a:xfrm>
              <a:prstGeom prst="rect">
                <a:avLst/>
              </a:prstGeom>
              <a:solidFill>
                <a:schemeClr val="bg1"/>
              </a:solid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3" name="CasellaDiTesto 92"/>
              <p:cNvSpPr txBox="1"/>
              <p:nvPr/>
            </p:nvSpPr>
            <p:spPr>
              <a:xfrm>
                <a:off x="7697738" y="4367219"/>
                <a:ext cx="1110805" cy="523220"/>
              </a:xfrm>
              <a:prstGeom prst="rect">
                <a:avLst/>
              </a:prstGeom>
              <a:noFill/>
            </p:spPr>
            <p:txBody>
              <a:bodyPr wrap="square" rtlCol="0">
                <a:spAutoFit/>
              </a:bodyPr>
              <a:lstStyle/>
              <a:p>
                <a:pPr algn="ctr"/>
                <a:r>
                  <a:rPr lang="it-IT" sz="1400" dirty="0" err="1">
                    <a:latin typeface="Comic Sans MS"/>
                    <a:cs typeface="Comic Sans MS"/>
                  </a:rPr>
                  <a:t>Indolent</a:t>
                </a:r>
                <a:r>
                  <a:rPr lang="it-IT" sz="1400" dirty="0">
                    <a:latin typeface="Comic Sans MS"/>
                    <a:cs typeface="Comic Sans MS"/>
                  </a:rPr>
                  <a:t> </a:t>
                </a:r>
                <a:r>
                  <a:rPr lang="it-IT" sz="1400" dirty="0" err="1">
                    <a:latin typeface="Comic Sans MS"/>
                    <a:cs typeface="Comic Sans MS"/>
                  </a:rPr>
                  <a:t>death</a:t>
                </a:r>
                <a:endParaRPr lang="it-IT" sz="1400" dirty="0">
                  <a:latin typeface="Comic Sans MS"/>
                  <a:cs typeface="Comic Sans MS"/>
                </a:endParaRPr>
              </a:p>
            </p:txBody>
          </p:sp>
        </p:grpSp>
      </p:grpSp>
      <p:grpSp>
        <p:nvGrpSpPr>
          <p:cNvPr id="22" name="Gruppo 70"/>
          <p:cNvGrpSpPr/>
          <p:nvPr/>
        </p:nvGrpSpPr>
        <p:grpSpPr>
          <a:xfrm>
            <a:off x="2113280" y="1365178"/>
            <a:ext cx="4429832" cy="981782"/>
            <a:chOff x="2113280" y="1365178"/>
            <a:chExt cx="4429832" cy="981782"/>
          </a:xfrm>
        </p:grpSpPr>
        <p:sp>
          <p:nvSpPr>
            <p:cNvPr id="51" name="CasellaDiTesto 50"/>
            <p:cNvSpPr txBox="1"/>
            <p:nvPr/>
          </p:nvSpPr>
          <p:spPr>
            <a:xfrm>
              <a:off x="3286182" y="1503678"/>
              <a:ext cx="1228603" cy="307777"/>
            </a:xfrm>
            <a:prstGeom prst="rect">
              <a:avLst/>
            </a:prstGeom>
            <a:noFill/>
          </p:spPr>
          <p:txBody>
            <a:bodyPr wrap="square" rtlCol="0">
              <a:spAutoFit/>
            </a:bodyPr>
            <a:lstStyle/>
            <a:p>
              <a:pPr algn="ctr"/>
              <a:r>
                <a:rPr lang="it-IT" sz="1400" dirty="0" err="1">
                  <a:solidFill>
                    <a:srgbClr val="FFFFFF"/>
                  </a:solidFill>
                  <a:latin typeface="Comic Sans MS"/>
                  <a:cs typeface="Comic Sans MS"/>
                </a:rPr>
                <a:t>Early</a:t>
              </a:r>
              <a:r>
                <a:rPr lang="it-IT" sz="1400" dirty="0">
                  <a:solidFill>
                    <a:srgbClr val="FFFFFF"/>
                  </a:solidFill>
                  <a:latin typeface="Comic Sans MS"/>
                  <a:cs typeface="Comic Sans MS"/>
                </a:rPr>
                <a:t> MOF</a:t>
              </a:r>
            </a:p>
          </p:txBody>
        </p:sp>
        <p:cxnSp>
          <p:nvCxnSpPr>
            <p:cNvPr id="54" name="Connettore 2 53"/>
            <p:cNvCxnSpPr/>
            <p:nvPr/>
          </p:nvCxnSpPr>
          <p:spPr>
            <a:xfrm>
              <a:off x="4514785" y="1670113"/>
              <a:ext cx="500294" cy="1588"/>
            </a:xfrm>
            <a:prstGeom prst="straightConnector1">
              <a:avLst/>
            </a:prstGeom>
            <a:ln w="38100">
              <a:solidFill>
                <a:srgbClr val="00FF33"/>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87" name="Figura a mano libera 86"/>
            <p:cNvSpPr/>
            <p:nvPr/>
          </p:nvSpPr>
          <p:spPr>
            <a:xfrm>
              <a:off x="2113280" y="1706880"/>
              <a:ext cx="1229360" cy="640080"/>
            </a:xfrm>
            <a:custGeom>
              <a:avLst/>
              <a:gdLst>
                <a:gd name="connsiteX0" fmla="*/ 0 w 1229360"/>
                <a:gd name="connsiteY0" fmla="*/ 640080 h 640080"/>
                <a:gd name="connsiteX1" fmla="*/ 284480 w 1229360"/>
                <a:gd name="connsiteY1" fmla="*/ 304800 h 640080"/>
                <a:gd name="connsiteX2" fmla="*/ 660400 w 1229360"/>
                <a:gd name="connsiteY2" fmla="*/ 91440 h 640080"/>
                <a:gd name="connsiteX3" fmla="*/ 1229360 w 1229360"/>
                <a:gd name="connsiteY3" fmla="*/ 0 h 640080"/>
                <a:gd name="connsiteX4" fmla="*/ 1229360 w 1229360"/>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360" h="640080">
                  <a:moveTo>
                    <a:pt x="0" y="640080"/>
                  </a:moveTo>
                  <a:cubicBezTo>
                    <a:pt x="87206" y="518160"/>
                    <a:pt x="174413" y="396240"/>
                    <a:pt x="284480" y="304800"/>
                  </a:cubicBezTo>
                  <a:cubicBezTo>
                    <a:pt x="394547" y="213360"/>
                    <a:pt x="502920" y="142240"/>
                    <a:pt x="660400" y="91440"/>
                  </a:cubicBezTo>
                  <a:cubicBezTo>
                    <a:pt x="817880" y="40640"/>
                    <a:pt x="1229360" y="0"/>
                    <a:pt x="1229360" y="0"/>
                  </a:cubicBezTo>
                  <a:lnTo>
                    <a:pt x="1229360" y="0"/>
                  </a:lnTo>
                </a:path>
              </a:pathLst>
            </a:custGeom>
            <a:ln w="38100">
              <a:solidFill>
                <a:srgbClr val="00FF33"/>
              </a:solidFill>
              <a:prstDash val="dash"/>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4" name="Rettangolo 93"/>
            <p:cNvSpPr/>
            <p:nvPr/>
          </p:nvSpPr>
          <p:spPr>
            <a:xfrm>
              <a:off x="5024187" y="1365178"/>
              <a:ext cx="1518925" cy="462177"/>
            </a:xfrm>
            <a:prstGeom prst="rect">
              <a:avLst/>
            </a:prstGeom>
            <a:solidFill>
              <a:schemeClr val="bg1"/>
            </a:solid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5" name="CasellaDiTesto 94"/>
            <p:cNvSpPr txBox="1"/>
            <p:nvPr/>
          </p:nvSpPr>
          <p:spPr>
            <a:xfrm>
              <a:off x="5015079" y="1465424"/>
              <a:ext cx="1528033" cy="307777"/>
            </a:xfrm>
            <a:prstGeom prst="rect">
              <a:avLst/>
            </a:prstGeom>
            <a:noFill/>
          </p:spPr>
          <p:txBody>
            <a:bodyPr wrap="none" rtlCol="0">
              <a:spAutoFit/>
            </a:bodyPr>
            <a:lstStyle/>
            <a:p>
              <a:r>
                <a:rPr lang="it-IT" sz="1400" dirty="0" err="1">
                  <a:solidFill>
                    <a:srgbClr val="000000"/>
                  </a:solidFill>
                  <a:latin typeface="Comic Sans MS"/>
                  <a:cs typeface="Comic Sans MS"/>
                </a:rPr>
                <a:t>Fulminant</a:t>
              </a:r>
              <a:r>
                <a:rPr lang="it-IT" sz="1400" dirty="0">
                  <a:solidFill>
                    <a:srgbClr val="000000"/>
                  </a:solidFill>
                  <a:latin typeface="Comic Sans MS"/>
                  <a:cs typeface="Comic Sans MS"/>
                </a:rPr>
                <a:t> </a:t>
              </a:r>
              <a:r>
                <a:rPr lang="it-IT" sz="1400" dirty="0" err="1">
                  <a:solidFill>
                    <a:srgbClr val="000000"/>
                  </a:solidFill>
                  <a:latin typeface="Comic Sans MS"/>
                  <a:cs typeface="Comic Sans MS"/>
                </a:rPr>
                <a:t>death</a:t>
              </a:r>
              <a:endParaRPr lang="it-IT" sz="1400" dirty="0">
                <a:solidFill>
                  <a:srgbClr val="000000"/>
                </a:solidFill>
                <a:latin typeface="Comic Sans MS"/>
                <a:cs typeface="Comic Sans MS"/>
              </a:endParaRPr>
            </a:p>
          </p:txBody>
        </p:sp>
      </p:grpSp>
      <p:sp>
        <p:nvSpPr>
          <p:cNvPr id="96" name="CasellaDiTesto 95"/>
          <p:cNvSpPr txBox="1"/>
          <p:nvPr/>
        </p:nvSpPr>
        <p:spPr>
          <a:xfrm>
            <a:off x="3051537" y="3221760"/>
            <a:ext cx="1770652" cy="307777"/>
          </a:xfrm>
          <a:prstGeom prst="rect">
            <a:avLst/>
          </a:prstGeom>
          <a:noFill/>
        </p:spPr>
        <p:txBody>
          <a:bodyPr wrap="square" rtlCol="0">
            <a:spAutoFit/>
          </a:bodyPr>
          <a:lstStyle/>
          <a:p>
            <a:pPr algn="ctr"/>
            <a:r>
              <a:rPr lang="it-IT" sz="1400" dirty="0" err="1">
                <a:solidFill>
                  <a:srgbClr val="000000"/>
                </a:solidFill>
                <a:latin typeface="Comic Sans MS"/>
                <a:cs typeface="Comic Sans MS"/>
              </a:rPr>
              <a:t>Rapid</a:t>
            </a:r>
            <a:r>
              <a:rPr lang="it-IT" sz="1400" dirty="0">
                <a:solidFill>
                  <a:srgbClr val="000000"/>
                </a:solidFill>
                <a:latin typeface="Comic Sans MS"/>
                <a:cs typeface="Comic Sans MS"/>
              </a:rPr>
              <a:t> </a:t>
            </a:r>
            <a:r>
              <a:rPr lang="it-IT" sz="1400" dirty="0" err="1">
                <a:solidFill>
                  <a:srgbClr val="000000"/>
                </a:solidFill>
                <a:latin typeface="Comic Sans MS"/>
                <a:cs typeface="Comic Sans MS"/>
              </a:rPr>
              <a:t>recovery</a:t>
            </a:r>
            <a:endParaRPr lang="it-IT" sz="1400" dirty="0">
              <a:solidFill>
                <a:srgbClr val="000000"/>
              </a:solidFill>
              <a:latin typeface="Comic Sans MS"/>
              <a:cs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660400" y="1296613"/>
            <a:ext cx="3911600" cy="5219755"/>
          </a:xfrm>
          <a:prstGeom prst="rect">
            <a:avLst/>
          </a:prstGeom>
          <a:ln>
            <a:solidFill>
              <a:srgbClr val="FF0000"/>
            </a:solidFill>
          </a:ln>
          <a:effectLst>
            <a:outerShdw blurRad="50800" dist="114300" dir="2700000" algn="tl" rotWithShape="0">
              <a:schemeClr val="tx1">
                <a:alpha val="43000"/>
              </a:schemeClr>
            </a:outerShdw>
          </a:effectLst>
        </p:spPr>
      </p:pic>
      <p:cxnSp>
        <p:nvCxnSpPr>
          <p:cNvPr id="3" name="Connettore 1 2"/>
          <p:cNvCxnSpPr/>
          <p:nvPr/>
        </p:nvCxnSpPr>
        <p:spPr>
          <a:xfrm>
            <a:off x="660400" y="465772"/>
            <a:ext cx="7841502"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 name="Connettore 1 3"/>
          <p:cNvCxnSpPr/>
          <p:nvPr/>
        </p:nvCxnSpPr>
        <p:spPr>
          <a:xfrm>
            <a:off x="481626" y="6579413"/>
            <a:ext cx="8245814"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5648316" y="6581001"/>
            <a:ext cx="3072917" cy="253916"/>
          </a:xfrm>
          <a:prstGeom prst="rect">
            <a:avLst/>
          </a:prstGeom>
          <a:noFill/>
        </p:spPr>
        <p:txBody>
          <a:bodyPr wrap="none" rtlCol="0">
            <a:spAutoFit/>
          </a:bodyPr>
          <a:lstStyle/>
          <a:p>
            <a:r>
              <a:rPr lang="it-IT" sz="1050" dirty="0">
                <a:solidFill>
                  <a:prstClr val="white"/>
                </a:solidFill>
                <a:latin typeface="Comic Sans MS"/>
                <a:cs typeface="Comic Sans MS"/>
              </a:rPr>
              <a:t>Cole E, </a:t>
            </a:r>
            <a:r>
              <a:rPr lang="it-IT" sz="1050" dirty="0" err="1">
                <a:solidFill>
                  <a:prstClr val="white"/>
                </a:solidFill>
                <a:latin typeface="Comic Sans MS"/>
                <a:cs typeface="Comic Sans MS"/>
              </a:rPr>
              <a:t>et</a:t>
            </a:r>
            <a:r>
              <a:rPr lang="it-IT" sz="1050" dirty="0">
                <a:solidFill>
                  <a:prstClr val="white"/>
                </a:solidFill>
                <a:latin typeface="Comic Sans MS"/>
                <a:cs typeface="Comic Sans MS"/>
              </a:rPr>
              <a:t> al. </a:t>
            </a:r>
            <a:r>
              <a:rPr lang="it-IT" sz="1050" dirty="0" err="1">
                <a:solidFill>
                  <a:prstClr val="white"/>
                </a:solidFill>
                <a:latin typeface="Comic Sans MS"/>
                <a:cs typeface="Comic Sans MS"/>
              </a:rPr>
              <a:t>J</a:t>
            </a:r>
            <a:r>
              <a:rPr lang="it-IT" sz="1050" dirty="0">
                <a:solidFill>
                  <a:prstClr val="white"/>
                </a:solidFill>
                <a:latin typeface="Comic Sans MS"/>
                <a:cs typeface="Comic Sans MS"/>
              </a:rPr>
              <a:t> Trauma Acute Care </a:t>
            </a:r>
            <a:r>
              <a:rPr lang="it-IT" sz="1050" dirty="0" err="1">
                <a:solidFill>
                  <a:prstClr val="white"/>
                </a:solidFill>
                <a:latin typeface="Comic Sans MS"/>
                <a:cs typeface="Comic Sans MS"/>
              </a:rPr>
              <a:t>Surg</a:t>
            </a:r>
            <a:r>
              <a:rPr lang="it-IT" sz="1050" dirty="0">
                <a:solidFill>
                  <a:prstClr val="white"/>
                </a:solidFill>
                <a:latin typeface="Comic Sans MS"/>
                <a:cs typeface="Comic Sans MS"/>
              </a:rPr>
              <a:t>, 2014</a:t>
            </a:r>
          </a:p>
        </p:txBody>
      </p:sp>
      <p:sp>
        <p:nvSpPr>
          <p:cNvPr id="6" name="CasellaDiTesto 5"/>
          <p:cNvSpPr txBox="1"/>
          <p:nvPr/>
        </p:nvSpPr>
        <p:spPr>
          <a:xfrm>
            <a:off x="4962801" y="1717040"/>
            <a:ext cx="3758432" cy="4339650"/>
          </a:xfrm>
          <a:prstGeom prst="rect">
            <a:avLst/>
          </a:prstGeom>
          <a:noFill/>
        </p:spPr>
        <p:txBody>
          <a:bodyPr wrap="square" rtlCol="0">
            <a:spAutoFit/>
          </a:bodyPr>
          <a:lstStyle/>
          <a:p>
            <a:pPr algn="just">
              <a:spcAft>
                <a:spcPts val="600"/>
              </a:spcAft>
              <a:buFont typeface="Arial"/>
              <a:buChar char="•"/>
            </a:pPr>
            <a:r>
              <a:rPr lang="it-IT" sz="1600" dirty="0">
                <a:solidFill>
                  <a:schemeClr val="bg1"/>
                </a:solidFill>
                <a:latin typeface="Comic Sans MS"/>
                <a:cs typeface="Comic Sans MS"/>
              </a:rPr>
              <a:t> Multivariate </a:t>
            </a:r>
            <a:r>
              <a:rPr lang="it-IT" sz="1600" dirty="0" err="1">
                <a:solidFill>
                  <a:schemeClr val="bg1"/>
                </a:solidFill>
                <a:latin typeface="Comic Sans MS"/>
                <a:cs typeface="Comic Sans MS"/>
              </a:rPr>
              <a:t>analysis</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adjusting</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for</a:t>
            </a:r>
            <a:r>
              <a:rPr lang="it-IT" sz="1600" dirty="0">
                <a:solidFill>
                  <a:schemeClr val="bg1"/>
                </a:solidFill>
                <a:latin typeface="Comic Sans MS"/>
                <a:cs typeface="Comic Sans MS"/>
              </a:rPr>
              <a:t> the </a:t>
            </a:r>
            <a:r>
              <a:rPr lang="it-IT" sz="1600" dirty="0" err="1">
                <a:solidFill>
                  <a:schemeClr val="bg1"/>
                </a:solidFill>
                <a:latin typeface="Comic Sans MS"/>
                <a:cs typeface="Comic Sans MS"/>
              </a:rPr>
              <a:t>effects</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of</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age</a:t>
            </a:r>
            <a:r>
              <a:rPr lang="it-IT" sz="1600" dirty="0">
                <a:solidFill>
                  <a:schemeClr val="bg1"/>
                </a:solidFill>
                <a:latin typeface="Comic Sans MS"/>
                <a:cs typeface="Comic Sans MS"/>
              </a:rPr>
              <a:t>, ISS, GCS score, </a:t>
            </a:r>
            <a:r>
              <a:rPr lang="it-IT" sz="1600" dirty="0" err="1">
                <a:solidFill>
                  <a:schemeClr val="bg1"/>
                </a:solidFill>
                <a:latin typeface="Comic Sans MS"/>
                <a:cs typeface="Comic Sans MS"/>
              </a:rPr>
              <a:t>systolic</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blood</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pressure</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lactate</a:t>
            </a:r>
            <a:r>
              <a:rPr lang="it-IT" sz="1600" dirty="0">
                <a:solidFill>
                  <a:schemeClr val="bg1"/>
                </a:solidFill>
                <a:latin typeface="Comic Sans MS"/>
                <a:cs typeface="Comic Sans MS"/>
              </a:rPr>
              <a:t>, BD, </a:t>
            </a:r>
            <a:r>
              <a:rPr lang="it-IT" sz="1600" dirty="0" err="1">
                <a:solidFill>
                  <a:schemeClr val="bg1"/>
                </a:solidFill>
                <a:latin typeface="Comic Sans MS"/>
                <a:cs typeface="Comic Sans MS"/>
              </a:rPr>
              <a:t>as</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well</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as</a:t>
            </a:r>
            <a:r>
              <a:rPr lang="it-IT" sz="1600" dirty="0">
                <a:solidFill>
                  <a:schemeClr val="bg1"/>
                </a:solidFill>
                <a:latin typeface="Comic Sans MS"/>
                <a:cs typeface="Comic Sans MS"/>
              </a:rPr>
              <a:t> PRBC and FFP </a:t>
            </a:r>
            <a:r>
              <a:rPr lang="it-IT" sz="1600" dirty="0" err="1">
                <a:solidFill>
                  <a:schemeClr val="bg1"/>
                </a:solidFill>
                <a:latin typeface="Comic Sans MS"/>
                <a:cs typeface="Comic Sans MS"/>
              </a:rPr>
              <a:t>use</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showed</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that</a:t>
            </a:r>
            <a:r>
              <a:rPr lang="it-IT" sz="1600" dirty="0">
                <a:solidFill>
                  <a:schemeClr val="bg1"/>
                </a:solidFill>
                <a:latin typeface="Comic Sans MS"/>
                <a:cs typeface="Comic Sans MS"/>
              </a:rPr>
              <a:t> </a:t>
            </a:r>
            <a:r>
              <a:rPr lang="it-IT" sz="1600" u="sng" dirty="0" err="1">
                <a:solidFill>
                  <a:schemeClr val="bg1"/>
                </a:solidFill>
                <a:latin typeface="Comic Sans MS"/>
                <a:cs typeface="Comic Sans MS"/>
              </a:rPr>
              <a:t>only</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admission</a:t>
            </a:r>
            <a:r>
              <a:rPr lang="it-IT" sz="1600" u="sng" dirty="0">
                <a:solidFill>
                  <a:schemeClr val="bg1"/>
                </a:solidFill>
                <a:latin typeface="Comic Sans MS"/>
                <a:cs typeface="Comic Sans MS"/>
              </a:rPr>
              <a:t> BD</a:t>
            </a:r>
            <a:r>
              <a:rPr lang="it-IT" sz="1600" u="sng" dirty="0" smtClean="0">
                <a:solidFill>
                  <a:schemeClr val="bg1"/>
                </a:solidFill>
                <a:latin typeface="Comic Sans MS"/>
                <a:cs typeface="Comic Sans MS"/>
              </a:rPr>
              <a:t> (OR 1.78) and </a:t>
            </a:r>
            <a:r>
              <a:rPr lang="it-IT" sz="1600" u="sng" dirty="0" err="1" smtClean="0">
                <a:solidFill>
                  <a:schemeClr val="bg1"/>
                </a:solidFill>
                <a:latin typeface="Comic Sans MS"/>
                <a:cs typeface="Comic Sans MS"/>
              </a:rPr>
              <a:t>lactate</a:t>
            </a:r>
            <a:r>
              <a:rPr lang="it-IT" sz="1600" u="sng" dirty="0" smtClean="0">
                <a:solidFill>
                  <a:schemeClr val="bg1"/>
                </a:solidFill>
                <a:latin typeface="Comic Sans MS"/>
                <a:cs typeface="Comic Sans MS"/>
              </a:rPr>
              <a:t> (OR 1.36) </a:t>
            </a:r>
            <a:r>
              <a:rPr lang="it-IT" sz="1600" u="sng" dirty="0" err="1" smtClean="0">
                <a:solidFill>
                  <a:schemeClr val="bg1"/>
                </a:solidFill>
                <a:latin typeface="Comic Sans MS"/>
                <a:cs typeface="Comic Sans MS"/>
              </a:rPr>
              <a:t>were</a:t>
            </a:r>
            <a:r>
              <a:rPr lang="it-IT" sz="1600" u="sng" dirty="0" smtClean="0">
                <a:solidFill>
                  <a:schemeClr val="bg1"/>
                </a:solidFill>
                <a:latin typeface="Comic Sans MS"/>
                <a:cs typeface="Comic Sans MS"/>
              </a:rPr>
              <a:t> </a:t>
            </a:r>
            <a:r>
              <a:rPr lang="it-IT" sz="1600" u="sng" dirty="0" err="1">
                <a:solidFill>
                  <a:schemeClr val="bg1"/>
                </a:solidFill>
                <a:latin typeface="Comic Sans MS"/>
                <a:cs typeface="Comic Sans MS"/>
              </a:rPr>
              <a:t>independently</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associated</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with</a:t>
            </a:r>
            <a:r>
              <a:rPr lang="it-IT" sz="1600" u="sng" dirty="0">
                <a:solidFill>
                  <a:schemeClr val="bg1"/>
                </a:solidFill>
                <a:latin typeface="Comic Sans MS"/>
                <a:cs typeface="Comic Sans MS"/>
              </a:rPr>
              <a:t> the </a:t>
            </a:r>
            <a:r>
              <a:rPr lang="it-IT" sz="1600" u="sng" dirty="0" err="1">
                <a:solidFill>
                  <a:schemeClr val="bg1"/>
                </a:solidFill>
                <a:latin typeface="Comic Sans MS"/>
                <a:cs typeface="Comic Sans MS"/>
              </a:rPr>
              <a:t>development</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of</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infection</a:t>
            </a:r>
            <a:r>
              <a:rPr lang="it-IT" sz="1600" u="sng" dirty="0">
                <a:solidFill>
                  <a:schemeClr val="bg1"/>
                </a:solidFill>
                <a:latin typeface="Comic Sans MS"/>
                <a:cs typeface="Comic Sans MS"/>
              </a:rPr>
              <a:t>. </a:t>
            </a:r>
          </a:p>
          <a:p>
            <a:pPr algn="just">
              <a:spcAft>
                <a:spcPts val="600"/>
              </a:spcAft>
              <a:buFont typeface="Arial"/>
              <a:buChar char="•"/>
            </a:pPr>
            <a:endParaRPr lang="it-IT" sz="1600" dirty="0">
              <a:solidFill>
                <a:schemeClr val="bg1"/>
              </a:solidFill>
              <a:latin typeface="Comic Sans MS"/>
              <a:cs typeface="Comic Sans MS"/>
            </a:endParaRPr>
          </a:p>
          <a:p>
            <a:pPr algn="just">
              <a:spcAft>
                <a:spcPts val="600"/>
              </a:spcAft>
              <a:buFont typeface="Arial"/>
              <a:buChar char="•"/>
            </a:pPr>
            <a:endParaRPr lang="it-IT" sz="1600" dirty="0">
              <a:solidFill>
                <a:schemeClr val="bg1"/>
              </a:solidFill>
              <a:latin typeface="Comic Sans MS"/>
              <a:cs typeface="Comic Sans MS"/>
            </a:endParaRPr>
          </a:p>
          <a:p>
            <a:pPr algn="just">
              <a:spcAft>
                <a:spcPts val="600"/>
              </a:spcAft>
              <a:buFont typeface="Arial"/>
              <a:buChar char="•"/>
            </a:pPr>
            <a:r>
              <a:rPr lang="it-IT" sz="1600" u="sng" dirty="0" err="1">
                <a:solidFill>
                  <a:schemeClr val="bg1"/>
                </a:solidFill>
                <a:latin typeface="Comic Sans MS"/>
                <a:cs typeface="Comic Sans MS"/>
              </a:rPr>
              <a:t>Time</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to</a:t>
            </a:r>
            <a:r>
              <a:rPr lang="it-IT" sz="1600" u="sng" dirty="0">
                <a:solidFill>
                  <a:schemeClr val="bg1"/>
                </a:solidFill>
                <a:latin typeface="Comic Sans MS"/>
                <a:cs typeface="Comic Sans MS"/>
              </a:rPr>
              <a:t> first </a:t>
            </a:r>
            <a:r>
              <a:rPr lang="it-IT" sz="1600" u="sng" dirty="0" err="1">
                <a:solidFill>
                  <a:schemeClr val="bg1"/>
                </a:solidFill>
                <a:latin typeface="Comic Sans MS"/>
                <a:cs typeface="Comic Sans MS"/>
              </a:rPr>
              <a:t>infection</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was</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also</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related</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to</a:t>
            </a:r>
            <a:r>
              <a:rPr lang="it-IT" sz="1600" u="sng" dirty="0">
                <a:solidFill>
                  <a:schemeClr val="bg1"/>
                </a:solidFill>
                <a:latin typeface="Comic Sans MS"/>
                <a:cs typeface="Comic Sans MS"/>
              </a:rPr>
              <a:t> the </a:t>
            </a:r>
            <a:r>
              <a:rPr lang="it-IT" sz="1600" u="sng" dirty="0" err="1">
                <a:solidFill>
                  <a:schemeClr val="bg1"/>
                </a:solidFill>
                <a:latin typeface="Comic Sans MS"/>
                <a:cs typeface="Comic Sans MS"/>
              </a:rPr>
              <a:t>severity</a:t>
            </a:r>
            <a:r>
              <a:rPr lang="it-IT" sz="1600" u="sng" dirty="0">
                <a:solidFill>
                  <a:schemeClr val="bg1"/>
                </a:solidFill>
                <a:latin typeface="Comic Sans MS"/>
                <a:cs typeface="Comic Sans MS"/>
              </a:rPr>
              <a:t> </a:t>
            </a:r>
            <a:r>
              <a:rPr lang="it-IT" sz="1600" u="sng" dirty="0" err="1">
                <a:solidFill>
                  <a:schemeClr val="bg1"/>
                </a:solidFill>
                <a:latin typeface="Comic Sans MS"/>
                <a:cs typeface="Comic Sans MS"/>
              </a:rPr>
              <a:t>of</a:t>
            </a:r>
            <a:r>
              <a:rPr lang="it-IT" sz="1600" u="sng" dirty="0">
                <a:solidFill>
                  <a:schemeClr val="bg1"/>
                </a:solidFill>
                <a:latin typeface="Comic Sans MS"/>
                <a:cs typeface="Comic Sans MS"/>
              </a:rPr>
              <a:t> shock.</a:t>
            </a:r>
          </a:p>
          <a:p>
            <a:pPr algn="just">
              <a:spcAft>
                <a:spcPts val="600"/>
              </a:spcAft>
              <a:buFont typeface="Arial"/>
              <a:buChar char="•"/>
            </a:pPr>
            <a:r>
              <a:rPr lang="it-IT" sz="1600" dirty="0" err="1">
                <a:solidFill>
                  <a:schemeClr val="bg1"/>
                </a:solidFill>
                <a:latin typeface="Comic Sans MS"/>
                <a:cs typeface="Comic Sans MS"/>
              </a:rPr>
              <a:t>Median</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time</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to</a:t>
            </a:r>
            <a:r>
              <a:rPr lang="it-IT" sz="1600" dirty="0">
                <a:solidFill>
                  <a:schemeClr val="bg1"/>
                </a:solidFill>
                <a:latin typeface="Comic Sans MS"/>
                <a:cs typeface="Comic Sans MS"/>
              </a:rPr>
              <a:t> first </a:t>
            </a:r>
            <a:r>
              <a:rPr lang="it-IT" sz="1600" dirty="0" err="1">
                <a:solidFill>
                  <a:schemeClr val="bg1"/>
                </a:solidFill>
                <a:latin typeface="Comic Sans MS"/>
                <a:cs typeface="Comic Sans MS"/>
              </a:rPr>
              <a:t>infection</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was</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earlier</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for</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all</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degrees</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of</a:t>
            </a:r>
            <a:r>
              <a:rPr lang="it-IT" sz="1600" dirty="0">
                <a:solidFill>
                  <a:schemeClr val="bg1"/>
                </a:solidFill>
                <a:latin typeface="Comic Sans MS"/>
                <a:cs typeface="Comic Sans MS"/>
              </a:rPr>
              <a:t> shock </a:t>
            </a:r>
            <a:r>
              <a:rPr lang="it-IT" sz="1600" dirty="0" err="1">
                <a:solidFill>
                  <a:schemeClr val="bg1"/>
                </a:solidFill>
                <a:latin typeface="Comic Sans MS"/>
                <a:cs typeface="Comic Sans MS"/>
              </a:rPr>
              <a:t>compared</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with</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those</a:t>
            </a:r>
            <a:r>
              <a:rPr lang="it-IT" sz="1600" dirty="0">
                <a:solidFill>
                  <a:schemeClr val="bg1"/>
                </a:solidFill>
                <a:latin typeface="Comic Sans MS"/>
                <a:cs typeface="Comic Sans MS"/>
              </a:rPr>
              <a:t> </a:t>
            </a:r>
            <a:r>
              <a:rPr lang="it-IT" sz="1600" dirty="0" err="1">
                <a:solidFill>
                  <a:schemeClr val="bg1"/>
                </a:solidFill>
                <a:latin typeface="Comic Sans MS"/>
                <a:cs typeface="Comic Sans MS"/>
              </a:rPr>
              <a:t>patients</a:t>
            </a:r>
            <a:r>
              <a:rPr lang="it-IT" sz="1600" dirty="0">
                <a:solidFill>
                  <a:schemeClr val="bg1"/>
                </a:solidFill>
                <a:latin typeface="Comic Sans MS"/>
                <a:cs typeface="Comic Sans MS"/>
              </a:rPr>
              <a:t> </a:t>
            </a:r>
            <a:r>
              <a:rPr lang="it-IT" sz="1600" dirty="0" err="1" smtClean="0">
                <a:solidFill>
                  <a:schemeClr val="bg1"/>
                </a:solidFill>
                <a:latin typeface="Comic Sans MS"/>
                <a:cs typeface="Comic Sans MS"/>
              </a:rPr>
              <a:t>not</a:t>
            </a:r>
            <a:r>
              <a:rPr lang="it-IT" sz="1600" dirty="0">
                <a:solidFill>
                  <a:schemeClr val="bg1"/>
                </a:solidFill>
                <a:latin typeface="Comic Sans MS"/>
                <a:cs typeface="Comic Sans MS"/>
              </a:rPr>
              <a:t> </a:t>
            </a:r>
            <a:r>
              <a:rPr lang="it-IT" sz="1600" dirty="0" err="1" smtClean="0">
                <a:solidFill>
                  <a:schemeClr val="bg1"/>
                </a:solidFill>
                <a:latin typeface="Comic Sans MS"/>
                <a:cs typeface="Comic Sans MS"/>
              </a:rPr>
              <a:t>shocked</a:t>
            </a:r>
            <a:r>
              <a:rPr lang="it-IT" sz="1600" dirty="0" smtClean="0">
                <a:solidFill>
                  <a:schemeClr val="bg1"/>
                </a:solidFill>
                <a:latin typeface="Comic Sans MS"/>
                <a:cs typeface="Comic Sans MS"/>
              </a:rPr>
              <a:t> </a:t>
            </a:r>
            <a:r>
              <a:rPr lang="it-IT" sz="1600" dirty="0">
                <a:solidFill>
                  <a:schemeClr val="bg1"/>
                </a:solidFill>
                <a:latin typeface="Comic Sans MS"/>
                <a:cs typeface="Comic Sans MS"/>
              </a:rPr>
              <a:t>on </a:t>
            </a:r>
            <a:r>
              <a:rPr lang="it-IT" sz="1600" dirty="0" err="1">
                <a:solidFill>
                  <a:schemeClr val="bg1"/>
                </a:solidFill>
                <a:latin typeface="Comic Sans MS"/>
                <a:cs typeface="Comic Sans MS"/>
              </a:rPr>
              <a:t>admission</a:t>
            </a:r>
            <a:r>
              <a:rPr lang="it-IT" sz="1600" dirty="0">
                <a:solidFill>
                  <a:schemeClr val="bg1"/>
                </a:solidFill>
                <a:latin typeface="Comic Sans MS"/>
                <a:cs typeface="Comic Sans MS"/>
              </a:rPr>
              <a:t>.</a:t>
            </a:r>
          </a:p>
        </p:txBody>
      </p:sp>
      <p:sp>
        <p:nvSpPr>
          <p:cNvPr id="8" name="CasellaDiTesto 7"/>
          <p:cNvSpPr txBox="1"/>
          <p:nvPr/>
        </p:nvSpPr>
        <p:spPr>
          <a:xfrm>
            <a:off x="1046480" y="927281"/>
            <a:ext cx="2972351" cy="369332"/>
          </a:xfrm>
          <a:prstGeom prst="rect">
            <a:avLst/>
          </a:prstGeom>
          <a:noFill/>
        </p:spPr>
        <p:txBody>
          <a:bodyPr wrap="none" rtlCol="0">
            <a:spAutoFit/>
          </a:bodyPr>
          <a:lstStyle/>
          <a:p>
            <a:r>
              <a:rPr lang="it-IT" dirty="0" smtClean="0">
                <a:solidFill>
                  <a:srgbClr val="FFFF00"/>
                </a:solidFill>
                <a:latin typeface="Comic Sans MS"/>
                <a:cs typeface="Comic Sans MS"/>
              </a:rPr>
              <a:t>SHOCK ON ADMISSION </a:t>
            </a:r>
            <a:endParaRPr lang="it-IT" dirty="0">
              <a:solidFill>
                <a:srgbClr val="FFFF00"/>
              </a:solidFill>
              <a:latin typeface="Comic Sans MS"/>
              <a:cs typeface="Comic Sans MS"/>
            </a:endParaRPr>
          </a:p>
        </p:txBody>
      </p:sp>
      <p:sp>
        <p:nvSpPr>
          <p:cNvPr id="10" name="CasellaDiTesto 9"/>
          <p:cNvSpPr txBox="1"/>
          <p:nvPr/>
        </p:nvSpPr>
        <p:spPr>
          <a:xfrm>
            <a:off x="4962801" y="759748"/>
            <a:ext cx="3539101" cy="461665"/>
          </a:xfrm>
          <a:prstGeom prst="rect">
            <a:avLst/>
          </a:prstGeom>
          <a:noFill/>
        </p:spPr>
        <p:txBody>
          <a:bodyPr wrap="square" rtlCol="0">
            <a:spAutoFit/>
          </a:bodyPr>
          <a:lstStyle/>
          <a:p>
            <a:pPr algn="ctr"/>
            <a:r>
              <a:rPr lang="it-IT" sz="2400" dirty="0" err="1" smtClean="0">
                <a:solidFill>
                  <a:srgbClr val="FF0000"/>
                </a:solidFill>
                <a:latin typeface="Comic Sans MS"/>
                <a:cs typeface="Comic Sans MS"/>
              </a:rPr>
              <a:t>Who</a:t>
            </a:r>
            <a:r>
              <a:rPr lang="it-IT" sz="2400" dirty="0" smtClean="0">
                <a:solidFill>
                  <a:srgbClr val="FF0000"/>
                </a:solidFill>
                <a:latin typeface="Comic Sans MS"/>
                <a:cs typeface="Comic Sans MS"/>
              </a:rPr>
              <a:t> </a:t>
            </a:r>
            <a:r>
              <a:rPr lang="it-IT" sz="2400" dirty="0" err="1" smtClean="0">
                <a:solidFill>
                  <a:srgbClr val="FF0000"/>
                </a:solidFill>
                <a:latin typeface="Comic Sans MS"/>
                <a:cs typeface="Comic Sans MS"/>
              </a:rPr>
              <a:t>is</a:t>
            </a:r>
            <a:r>
              <a:rPr lang="it-IT" sz="2400" dirty="0" smtClean="0">
                <a:solidFill>
                  <a:srgbClr val="FF0000"/>
                </a:solidFill>
                <a:latin typeface="Comic Sans MS"/>
                <a:cs typeface="Comic Sans MS"/>
              </a:rPr>
              <a:t> at </a:t>
            </a:r>
            <a:r>
              <a:rPr lang="it-IT" sz="2400" dirty="0" err="1" smtClean="0">
                <a:solidFill>
                  <a:srgbClr val="FF0000"/>
                </a:solidFill>
                <a:latin typeface="Comic Sans MS"/>
                <a:cs typeface="Comic Sans MS"/>
              </a:rPr>
              <a:t>risk</a:t>
            </a:r>
            <a:r>
              <a:rPr lang="it-IT" sz="2400" dirty="0" smtClean="0">
                <a:solidFill>
                  <a:srgbClr val="FF0000"/>
                </a:solidFill>
                <a:latin typeface="Comic Sans MS"/>
                <a:cs typeface="Comic Sans MS"/>
              </a:rPr>
              <a:t> ?</a:t>
            </a:r>
            <a:endParaRPr lang="it-IT" sz="2400" dirty="0">
              <a:solidFill>
                <a:srgbClr val="FF0000"/>
              </a:solidFill>
              <a:latin typeface="Comic Sans MS"/>
              <a:cs typeface="Comic Sans MS"/>
            </a:endParaRPr>
          </a:p>
        </p:txBody>
      </p:sp>
      <p:sp>
        <p:nvSpPr>
          <p:cNvPr id="12" name="CasellaDiTesto 11"/>
          <p:cNvSpPr txBox="1"/>
          <p:nvPr/>
        </p:nvSpPr>
        <p:spPr>
          <a:xfrm>
            <a:off x="481626" y="0"/>
            <a:ext cx="7313270" cy="400110"/>
          </a:xfrm>
          <a:prstGeom prst="rect">
            <a:avLst/>
          </a:prstGeom>
          <a:noFill/>
        </p:spPr>
        <p:txBody>
          <a:bodyPr wrap="none" rtlCol="0">
            <a:spAutoFit/>
          </a:bodyPr>
          <a:lstStyle/>
          <a:p>
            <a:r>
              <a:rPr lang="it-IT" sz="2000" dirty="0">
                <a:solidFill>
                  <a:srgbClr val="FFFF00"/>
                </a:solidFill>
                <a:latin typeface="Comic Sans MS"/>
                <a:cs typeface="Comic Sans MS"/>
              </a:rPr>
              <a:t>The </a:t>
            </a:r>
            <a:r>
              <a:rPr lang="it-IT" sz="2000" dirty="0" err="1">
                <a:solidFill>
                  <a:srgbClr val="FF0000"/>
                </a:solidFill>
                <a:effectLst>
                  <a:outerShdw blurRad="38100" dist="38100" dir="2700000" algn="tl">
                    <a:srgbClr val="000000">
                      <a:alpha val="43137"/>
                    </a:srgbClr>
                  </a:outerShdw>
                </a:effectLst>
                <a:latin typeface="Comic Sans MS"/>
                <a:cs typeface="Comic Sans MS"/>
              </a:rPr>
              <a:t>burden</a:t>
            </a:r>
            <a:r>
              <a:rPr lang="it-IT" sz="2000" dirty="0">
                <a:solidFill>
                  <a:srgbClr val="FF0000"/>
                </a:solidFill>
                <a:effectLst>
                  <a:outerShdw blurRad="38100" dist="38100" dir="2700000" algn="tl">
                    <a:srgbClr val="000000">
                      <a:alpha val="43137"/>
                    </a:srgbClr>
                  </a:outerShdw>
                </a:effectLst>
                <a:latin typeface="Comic Sans MS"/>
                <a:cs typeface="Comic Sans MS"/>
              </a:rPr>
              <a:t> </a:t>
            </a:r>
            <a:r>
              <a:rPr lang="it-IT" sz="2000" dirty="0" err="1">
                <a:solidFill>
                  <a:srgbClr val="FF0000"/>
                </a:solidFill>
                <a:effectLst>
                  <a:outerShdw blurRad="38100" dist="38100" dir="2700000" algn="tl">
                    <a:srgbClr val="000000">
                      <a:alpha val="43137"/>
                    </a:srgbClr>
                  </a:outerShdw>
                </a:effectLst>
                <a:latin typeface="Comic Sans MS"/>
                <a:cs typeface="Comic Sans MS"/>
              </a:rPr>
              <a:t>of</a:t>
            </a:r>
            <a:r>
              <a:rPr lang="it-IT" sz="2000" dirty="0">
                <a:solidFill>
                  <a:srgbClr val="FF0000"/>
                </a:solidFill>
                <a:effectLst>
                  <a:outerShdw blurRad="38100" dist="38100" dir="2700000" algn="tl">
                    <a:srgbClr val="000000">
                      <a:alpha val="43137"/>
                    </a:srgbClr>
                  </a:outerShdw>
                </a:effectLst>
                <a:latin typeface="Comic Sans MS"/>
                <a:cs typeface="Comic Sans MS"/>
              </a:rPr>
              <a:t> </a:t>
            </a:r>
            <a:r>
              <a:rPr lang="it-IT" sz="2000" dirty="0" err="1">
                <a:solidFill>
                  <a:srgbClr val="FF0000"/>
                </a:solidFill>
                <a:effectLst>
                  <a:outerShdw blurRad="38100" dist="38100" dir="2700000" algn="tl">
                    <a:srgbClr val="000000">
                      <a:alpha val="43137"/>
                    </a:srgbClr>
                  </a:outerShdw>
                </a:effectLst>
                <a:latin typeface="Comic Sans MS"/>
                <a:cs typeface="Comic Sans MS"/>
              </a:rPr>
              <a:t>infection</a:t>
            </a:r>
            <a:r>
              <a:rPr lang="it-IT" sz="2000" dirty="0">
                <a:solidFill>
                  <a:srgbClr val="FF0000"/>
                </a:solidFill>
                <a:effectLst>
                  <a:outerShdw blurRad="38100" dist="38100" dir="2700000" algn="tl">
                    <a:srgbClr val="000000">
                      <a:alpha val="43137"/>
                    </a:srgbClr>
                  </a:outerShdw>
                </a:effectLst>
                <a:latin typeface="Comic Sans MS"/>
                <a:cs typeface="Comic Sans MS"/>
              </a:rPr>
              <a:t> </a:t>
            </a:r>
            <a:r>
              <a:rPr lang="it-IT" sz="2000" dirty="0">
                <a:solidFill>
                  <a:srgbClr val="FFFF00"/>
                </a:solidFill>
                <a:latin typeface="Comic Sans MS"/>
                <a:cs typeface="Comic Sans MS"/>
              </a:rPr>
              <a:t>in </a:t>
            </a:r>
            <a:r>
              <a:rPr lang="it-IT" sz="2000" dirty="0" err="1">
                <a:solidFill>
                  <a:srgbClr val="FFFF00"/>
                </a:solidFill>
                <a:latin typeface="Comic Sans MS"/>
                <a:cs typeface="Comic Sans MS"/>
              </a:rPr>
              <a:t>severely</a:t>
            </a:r>
            <a:r>
              <a:rPr lang="it-IT" sz="2000" dirty="0">
                <a:solidFill>
                  <a:srgbClr val="FFFF00"/>
                </a:solidFill>
                <a:latin typeface="Comic Sans MS"/>
                <a:cs typeface="Comic Sans MS"/>
              </a:rPr>
              <a:t> </a:t>
            </a:r>
            <a:r>
              <a:rPr lang="it-IT" sz="2000" dirty="0" err="1">
                <a:solidFill>
                  <a:srgbClr val="FFFF00"/>
                </a:solidFill>
                <a:latin typeface="Comic Sans MS"/>
                <a:cs typeface="Comic Sans MS"/>
              </a:rPr>
              <a:t>injured</a:t>
            </a:r>
            <a:r>
              <a:rPr lang="it-IT" sz="2000" dirty="0">
                <a:solidFill>
                  <a:srgbClr val="FFFF00"/>
                </a:solidFill>
                <a:latin typeface="Comic Sans MS"/>
                <a:cs typeface="Comic Sans MS"/>
              </a:rPr>
              <a:t> trauma </a:t>
            </a:r>
            <a:r>
              <a:rPr lang="it-IT" sz="2000" dirty="0" err="1">
                <a:solidFill>
                  <a:srgbClr val="FFFF00"/>
                </a:solidFill>
                <a:latin typeface="Comic Sans MS"/>
                <a:cs typeface="Comic Sans MS"/>
              </a:rPr>
              <a:t>patients</a:t>
            </a:r>
            <a:endParaRPr lang="it-IT" sz="2000" dirty="0">
              <a:solidFill>
                <a:srgbClr val="FFFF00"/>
              </a:solidFill>
              <a:latin typeface="Comic Sans MS"/>
              <a:cs typeface="Comic Sans MS"/>
            </a:endParaRPr>
          </a:p>
        </p:txBody>
      </p:sp>
      <p:sp>
        <p:nvSpPr>
          <p:cNvPr id="11" name="CasellaDiTesto 10"/>
          <p:cNvSpPr txBox="1"/>
          <p:nvPr/>
        </p:nvSpPr>
        <p:spPr>
          <a:xfrm>
            <a:off x="660400" y="605859"/>
            <a:ext cx="3550559" cy="307777"/>
          </a:xfrm>
          <a:prstGeom prst="rect">
            <a:avLst/>
          </a:prstGeom>
          <a:noFill/>
        </p:spPr>
        <p:txBody>
          <a:bodyPr wrap="none" rtlCol="0">
            <a:spAutoFit/>
          </a:bodyPr>
          <a:lstStyle/>
          <a:p>
            <a:r>
              <a:rPr lang="it-IT" sz="1400" dirty="0" smtClean="0">
                <a:solidFill>
                  <a:schemeClr val="bg1"/>
                </a:solidFill>
                <a:latin typeface="Comic Sans MS"/>
                <a:cs typeface="Comic Sans MS"/>
              </a:rPr>
              <a:t>N=304; ISS 29 (25-49); </a:t>
            </a:r>
            <a:r>
              <a:rPr lang="it-IT" sz="1400" dirty="0" err="1" smtClean="0">
                <a:solidFill>
                  <a:schemeClr val="bg1"/>
                </a:solidFill>
                <a:latin typeface="Comic Sans MS"/>
                <a:cs typeface="Comic Sans MS"/>
              </a:rPr>
              <a:t>infections</a:t>
            </a:r>
            <a:r>
              <a:rPr lang="it-IT" sz="1400" dirty="0" smtClean="0">
                <a:solidFill>
                  <a:schemeClr val="bg1"/>
                </a:solidFill>
                <a:latin typeface="Comic Sans MS"/>
                <a:cs typeface="Comic Sans MS"/>
              </a:rPr>
              <a:t> 52%</a:t>
            </a:r>
            <a:endParaRPr lang="it-IT" sz="1400" dirty="0">
              <a:solidFill>
                <a:schemeClr val="bg1"/>
              </a:solidFill>
              <a:latin typeface="Comic Sans MS"/>
              <a:cs typeface="Comic Sans M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idx="4294967295"/>
          </p:nvPr>
        </p:nvSpPr>
        <p:spPr/>
        <p:txBody>
          <a:bodyPr/>
          <a:lstStyle/>
          <a:p>
            <a:r>
              <a:rPr lang="en-US" i="1">
                <a:solidFill>
                  <a:srgbClr val="FFFFFF"/>
                </a:solidFill>
                <a:latin typeface="Cambria" pitchFamily="33" charset="0"/>
              </a:rPr>
              <a:t>The Golden Hour</a:t>
            </a:r>
          </a:p>
        </p:txBody>
      </p:sp>
      <p:sp>
        <p:nvSpPr>
          <p:cNvPr id="78851" name="Rectangle 3"/>
          <p:cNvSpPr>
            <a:spLocks noGrp="1" noRot="1" noChangeArrowheads="1"/>
          </p:cNvSpPr>
          <p:nvPr>
            <p:ph type="body" idx="4294967295"/>
          </p:nvPr>
        </p:nvSpPr>
        <p:spPr>
          <a:xfrm>
            <a:off x="457200" y="1912938"/>
            <a:ext cx="8229600" cy="4525962"/>
          </a:xfrm>
        </p:spPr>
        <p:txBody>
          <a:bodyPr rtlCol="0">
            <a:normAutofit/>
          </a:bodyPr>
          <a:lstStyle/>
          <a:p>
            <a:pPr algn="ctr" fontAlgn="auto">
              <a:spcAft>
                <a:spcPts val="0"/>
              </a:spcAft>
              <a:buFont typeface="Arial"/>
              <a:buNone/>
              <a:defRPr/>
            </a:pPr>
            <a:r>
              <a:rPr lang="en-US" i="1" dirty="0">
                <a:solidFill>
                  <a:srgbClr val="FFFFFF"/>
                </a:solidFill>
                <a:latin typeface="Cambria"/>
                <a:ea typeface="+mn-ea"/>
                <a:cs typeface="Cambria"/>
              </a:rPr>
              <a:t>   "There is a golden hour between life and death. If you are critically injured you have less than 60 minutes to survive. You might not die right then; it may be three days or two weeks later -- but something has happened in your body that is irreparable." </a:t>
            </a:r>
          </a:p>
          <a:p>
            <a:pPr algn="r" fontAlgn="auto">
              <a:spcAft>
                <a:spcPts val="0"/>
              </a:spcAft>
              <a:buFont typeface="Arial"/>
              <a:buNone/>
              <a:defRPr/>
            </a:pPr>
            <a:r>
              <a:rPr lang="en-US" sz="1800" i="1" dirty="0">
                <a:solidFill>
                  <a:srgbClr val="FFFFFF"/>
                </a:solidFill>
                <a:latin typeface="Cambria"/>
                <a:ea typeface="+mn-ea"/>
                <a:cs typeface="Cambria"/>
              </a:rPr>
              <a:t>	</a:t>
            </a:r>
            <a:r>
              <a:rPr lang="en-US" sz="2400" i="1" dirty="0">
                <a:solidFill>
                  <a:srgbClr val="FFFFFF"/>
                </a:solidFill>
                <a:latin typeface="Cambria"/>
                <a:ea typeface="+mn-ea"/>
                <a:cs typeface="Cambria"/>
              </a:rPr>
              <a:t>- R. Adams Cowley</a:t>
            </a:r>
            <a:r>
              <a:rPr lang="en-US" sz="1800" i="1" dirty="0">
                <a:solidFill>
                  <a:srgbClr val="FFFFFF"/>
                </a:solidFill>
                <a:latin typeface="Cambria"/>
                <a:ea typeface="+mn-ea"/>
                <a:cs typeface="Cambria"/>
              </a:rPr>
              <a:t>           </a:t>
            </a:r>
            <a:endParaRPr lang="en-US" sz="1400" i="1" dirty="0">
              <a:solidFill>
                <a:srgbClr val="FFFFFF"/>
              </a:solidFill>
              <a:effectLst>
                <a:outerShdw blurRad="38100" dist="38100" dir="2700000" algn="tl">
                  <a:srgbClr val="000000"/>
                </a:outerShdw>
              </a:effectLst>
              <a:latin typeface="Cambria"/>
              <a:ea typeface="+mn-ea"/>
              <a:cs typeface="Cambr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6220" y="1241786"/>
            <a:ext cx="4628822" cy="1864763"/>
          </a:xfrm>
          <a:prstGeom prst="rect">
            <a:avLst/>
          </a:prstGeom>
          <a:ln w="25400">
            <a:solidFill>
              <a:srgbClr val="66FF00"/>
            </a:solidFill>
          </a:ln>
        </p:spPr>
      </p:pic>
      <p:pic>
        <p:nvPicPr>
          <p:cNvPr id="3" name="Immagine 2"/>
          <p:cNvPicPr>
            <a:picLocks noChangeAspect="1"/>
          </p:cNvPicPr>
          <p:nvPr/>
        </p:nvPicPr>
        <p:blipFill>
          <a:blip r:embed="rId3"/>
          <a:stretch>
            <a:fillRect/>
          </a:stretch>
        </p:blipFill>
        <p:spPr>
          <a:xfrm>
            <a:off x="256220" y="3106550"/>
            <a:ext cx="8631559" cy="3142365"/>
          </a:xfrm>
          <a:prstGeom prst="rect">
            <a:avLst/>
          </a:prstGeom>
          <a:ln w="25400">
            <a:solidFill>
              <a:srgbClr val="66FF00"/>
            </a:solidFill>
          </a:ln>
        </p:spPr>
      </p:pic>
      <p:cxnSp>
        <p:nvCxnSpPr>
          <p:cNvPr id="4" name="Connettore 1 3"/>
          <p:cNvCxnSpPr/>
          <p:nvPr/>
        </p:nvCxnSpPr>
        <p:spPr>
          <a:xfrm>
            <a:off x="315015" y="4581706"/>
            <a:ext cx="7782029"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9825" y="5004540"/>
            <a:ext cx="226758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349825" y="6017801"/>
            <a:ext cx="853795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7121056" y="5806152"/>
            <a:ext cx="1766723"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349825" y="6225399"/>
            <a:ext cx="3537539"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108059" y="19556"/>
            <a:ext cx="7558610" cy="461665"/>
          </a:xfrm>
          <a:prstGeom prst="rect">
            <a:avLst/>
          </a:prstGeom>
          <a:noFill/>
        </p:spPr>
        <p:txBody>
          <a:bodyPr wrap="square" rtlCol="0">
            <a:spAutoFit/>
          </a:bodyPr>
          <a:lstStyle/>
          <a:p>
            <a:r>
              <a:rPr lang="it-IT" sz="2400" dirty="0" smtClean="0">
                <a:solidFill>
                  <a:srgbClr val="FFFF00"/>
                </a:solidFill>
                <a:latin typeface="Times New Roman"/>
                <a:cs typeface="Times New Roman"/>
              </a:rPr>
              <a:t>SEVERE TBI MANAGEMENT</a:t>
            </a:r>
            <a:endParaRPr lang="it-IT" sz="2400" dirty="0">
              <a:solidFill>
                <a:srgbClr val="FFFF00"/>
              </a:solidFill>
              <a:latin typeface="Times New Roman"/>
              <a:cs typeface="Times New Roman"/>
            </a:endParaRPr>
          </a:p>
        </p:txBody>
      </p:sp>
      <p:cxnSp>
        <p:nvCxnSpPr>
          <p:cNvPr id="15" name="Connettore 1 14"/>
          <p:cNvCxnSpPr/>
          <p:nvPr/>
        </p:nvCxnSpPr>
        <p:spPr>
          <a:xfrm>
            <a:off x="185199" y="481221"/>
            <a:ext cx="858924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256220" y="634946"/>
            <a:ext cx="5287926" cy="461665"/>
          </a:xfrm>
          <a:prstGeom prst="rect">
            <a:avLst/>
          </a:prstGeom>
          <a:noFill/>
        </p:spPr>
        <p:txBody>
          <a:bodyPr wrap="none" rtlCol="0">
            <a:spAutoFit/>
          </a:bodyPr>
          <a:lstStyle/>
          <a:p>
            <a:r>
              <a:rPr lang="it-IT" sz="2400" dirty="0" err="1" smtClean="0">
                <a:solidFill>
                  <a:srgbClr val="66FF00"/>
                </a:solidFill>
                <a:latin typeface="Times New Roman"/>
                <a:cs typeface="Times New Roman"/>
              </a:rPr>
              <a:t>Please</a:t>
            </a:r>
            <a:r>
              <a:rPr lang="it-IT" sz="2400" dirty="0" smtClean="0">
                <a:solidFill>
                  <a:srgbClr val="66FF00"/>
                </a:solidFill>
                <a:latin typeface="Times New Roman"/>
                <a:cs typeface="Times New Roman"/>
              </a:rPr>
              <a:t>, </a:t>
            </a:r>
            <a:r>
              <a:rPr lang="it-IT" sz="2400" dirty="0" err="1" smtClean="0">
                <a:solidFill>
                  <a:srgbClr val="66FF00"/>
                </a:solidFill>
                <a:latin typeface="Times New Roman"/>
                <a:cs typeface="Times New Roman"/>
              </a:rPr>
              <a:t>avoid</a:t>
            </a:r>
            <a:r>
              <a:rPr lang="it-IT" sz="2400" dirty="0" smtClean="0">
                <a:solidFill>
                  <a:srgbClr val="66FF00"/>
                </a:solidFill>
                <a:latin typeface="Times New Roman"/>
                <a:cs typeface="Times New Roman"/>
              </a:rPr>
              <a:t> </a:t>
            </a:r>
            <a:r>
              <a:rPr lang="it-IT" sz="2400" dirty="0" err="1" smtClean="0">
                <a:solidFill>
                  <a:srgbClr val="66FF00"/>
                </a:solidFill>
                <a:latin typeface="Times New Roman"/>
                <a:cs typeface="Times New Roman"/>
              </a:rPr>
              <a:t>Albumin</a:t>
            </a:r>
            <a:r>
              <a:rPr lang="it-IT" sz="2400" dirty="0" smtClean="0">
                <a:solidFill>
                  <a:srgbClr val="66FF00"/>
                </a:solidFill>
                <a:latin typeface="Times New Roman"/>
                <a:cs typeface="Times New Roman"/>
              </a:rPr>
              <a:t> </a:t>
            </a:r>
            <a:r>
              <a:rPr lang="it-IT" sz="2400" dirty="0" err="1" smtClean="0">
                <a:solidFill>
                  <a:srgbClr val="66FF00"/>
                </a:solidFill>
                <a:latin typeface="Times New Roman"/>
                <a:cs typeface="Times New Roman"/>
              </a:rPr>
              <a:t>resuscitation</a:t>
            </a:r>
            <a:r>
              <a:rPr lang="it-IT" sz="2400" dirty="0" smtClean="0">
                <a:solidFill>
                  <a:srgbClr val="66FF00"/>
                </a:solidFill>
                <a:latin typeface="Times New Roman"/>
                <a:cs typeface="Times New Roman"/>
              </a:rPr>
              <a:t> </a:t>
            </a:r>
            <a:r>
              <a:rPr lang="it-IT" sz="2400" dirty="0" err="1" smtClean="0">
                <a:solidFill>
                  <a:srgbClr val="66FF00"/>
                </a:solidFill>
                <a:latin typeface="Times New Roman"/>
                <a:cs typeface="Times New Roman"/>
              </a:rPr>
              <a:t>……</a:t>
            </a:r>
            <a:endParaRPr lang="it-IT" sz="2400" dirty="0">
              <a:solidFill>
                <a:srgbClr val="66FF00"/>
              </a:solidFill>
              <a:latin typeface="Times New Roman"/>
              <a:cs typeface="Times New Roman"/>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676400" y="152400"/>
            <a:ext cx="5775325" cy="457200"/>
          </a:xfrm>
          <a:prstGeom prst="rect">
            <a:avLst/>
          </a:prstGeom>
          <a:noFill/>
          <a:ln w="9525">
            <a:noFill/>
            <a:miter lim="800000"/>
            <a:headEnd/>
            <a:tailEnd/>
          </a:ln>
          <a:effectLst/>
        </p:spPr>
        <p:txBody>
          <a:bodyPr wrap="none">
            <a:spAutoFit/>
          </a:bodyPr>
          <a:lstStyle/>
          <a:p>
            <a:r>
              <a:rPr lang="it-IT">
                <a:solidFill>
                  <a:srgbClr val="FFCC00"/>
                </a:solidFill>
                <a:latin typeface="Times New Roman" pitchFamily="18" charset="0"/>
              </a:rPr>
              <a:t>THE “TWO-HIT PHENOMENON” IN MOF</a:t>
            </a:r>
          </a:p>
        </p:txBody>
      </p:sp>
      <p:sp>
        <p:nvSpPr>
          <p:cNvPr id="96260" name="Text Box 4"/>
          <p:cNvSpPr txBox="1">
            <a:spLocks noChangeArrowheads="1"/>
          </p:cNvSpPr>
          <p:nvPr/>
        </p:nvSpPr>
        <p:spPr bwMode="auto">
          <a:xfrm>
            <a:off x="5410200" y="2895600"/>
            <a:ext cx="3495675" cy="1187450"/>
          </a:xfrm>
          <a:prstGeom prst="rect">
            <a:avLst/>
          </a:prstGeom>
          <a:noFill/>
          <a:ln w="38100" cmpd="dbl">
            <a:noFill/>
            <a:miter lim="800000"/>
            <a:headEnd/>
            <a:tailEnd/>
          </a:ln>
          <a:effectLst/>
        </p:spPr>
        <p:txBody>
          <a:bodyPr>
            <a:spAutoFit/>
          </a:bodyPr>
          <a:lstStyle/>
          <a:p>
            <a:pPr algn="ctr"/>
            <a:r>
              <a:rPr lang="it-IT">
                <a:solidFill>
                  <a:srgbClr val="FFCC00"/>
                </a:solidFill>
                <a:latin typeface="Times New Roman" pitchFamily="18" charset="0"/>
              </a:rPr>
              <a:t>Gut mucosal dysoxia</a:t>
            </a:r>
          </a:p>
          <a:p>
            <a:pPr algn="ctr"/>
            <a:r>
              <a:rPr lang="it-IT">
                <a:solidFill>
                  <a:srgbClr val="FFCC00"/>
                </a:solidFill>
                <a:latin typeface="Times New Roman" pitchFamily="18" charset="0"/>
              </a:rPr>
              <a:t>and reactive oxygen metabolites</a:t>
            </a:r>
          </a:p>
        </p:txBody>
      </p:sp>
      <p:sp>
        <p:nvSpPr>
          <p:cNvPr id="96261" name="AutoShape 5"/>
          <p:cNvSpPr>
            <a:spLocks noChangeArrowheads="1"/>
          </p:cNvSpPr>
          <p:nvPr/>
        </p:nvSpPr>
        <p:spPr bwMode="auto">
          <a:xfrm>
            <a:off x="5486400" y="1143000"/>
            <a:ext cx="3352800" cy="1600200"/>
          </a:xfrm>
          <a:prstGeom prst="downArrowCallout">
            <a:avLst>
              <a:gd name="adj1" fmla="val 52381"/>
              <a:gd name="adj2" fmla="val 52381"/>
              <a:gd name="adj3" fmla="val 16667"/>
              <a:gd name="adj4" fmla="val 66667"/>
            </a:avLst>
          </a:prstGeom>
          <a:noFill/>
          <a:ln w="76200" cmpd="tri">
            <a:solidFill>
              <a:srgbClr val="FFFF00"/>
            </a:solidFill>
            <a:miter lim="800000"/>
            <a:headEnd/>
            <a:tailEnd/>
          </a:ln>
          <a:effectLst/>
        </p:spPr>
        <p:txBody>
          <a:bodyPr wrap="none" anchor="ctr"/>
          <a:lstStyle/>
          <a:p>
            <a:endParaRPr lang="it-IT">
              <a:solidFill>
                <a:srgbClr val="FFCC00"/>
              </a:solidFill>
            </a:endParaRPr>
          </a:p>
        </p:txBody>
      </p:sp>
      <p:sp>
        <p:nvSpPr>
          <p:cNvPr id="96262" name="Text Box 6"/>
          <p:cNvSpPr txBox="1">
            <a:spLocks noChangeArrowheads="1"/>
          </p:cNvSpPr>
          <p:nvPr/>
        </p:nvSpPr>
        <p:spPr bwMode="auto">
          <a:xfrm>
            <a:off x="6003925" y="1219200"/>
            <a:ext cx="2606675" cy="822325"/>
          </a:xfrm>
          <a:prstGeom prst="rect">
            <a:avLst/>
          </a:prstGeom>
          <a:noFill/>
          <a:ln w="9525">
            <a:noFill/>
            <a:miter lim="800000"/>
            <a:headEnd/>
            <a:tailEnd/>
          </a:ln>
          <a:effectLst/>
        </p:spPr>
        <p:txBody>
          <a:bodyPr>
            <a:spAutoFit/>
          </a:bodyPr>
          <a:lstStyle/>
          <a:p>
            <a:pPr algn="ctr"/>
            <a:r>
              <a:rPr lang="it-IT" b="1">
                <a:solidFill>
                  <a:srgbClr val="66FFFF"/>
                </a:solidFill>
                <a:latin typeface="Times New Roman" pitchFamily="18" charset="0"/>
              </a:rPr>
              <a:t>FIRST HIT</a:t>
            </a:r>
            <a:r>
              <a:rPr lang="it-IT">
                <a:solidFill>
                  <a:srgbClr val="FFCC00"/>
                </a:solidFill>
                <a:latin typeface="Times New Roman" pitchFamily="18" charset="0"/>
              </a:rPr>
              <a:t>:</a:t>
            </a:r>
          </a:p>
          <a:p>
            <a:pPr algn="ctr"/>
            <a:r>
              <a:rPr lang="it-IT">
                <a:solidFill>
                  <a:srgbClr val="FFCC00"/>
                </a:solidFill>
                <a:latin typeface="Times New Roman" pitchFamily="18" charset="0"/>
              </a:rPr>
              <a:t>shock </a:t>
            </a:r>
            <a:r>
              <a:rPr lang="it-IT" u="sng">
                <a:solidFill>
                  <a:srgbClr val="FFCC00"/>
                </a:solidFill>
                <a:latin typeface="Times New Roman" pitchFamily="18" charset="0"/>
              </a:rPr>
              <a:t>+</a:t>
            </a:r>
            <a:r>
              <a:rPr lang="it-IT">
                <a:solidFill>
                  <a:srgbClr val="FFCC00"/>
                </a:solidFill>
                <a:latin typeface="Times New Roman" pitchFamily="18" charset="0"/>
              </a:rPr>
              <a:t> reperfusion</a:t>
            </a:r>
          </a:p>
        </p:txBody>
      </p:sp>
      <p:grpSp>
        <p:nvGrpSpPr>
          <p:cNvPr id="2" name="Group 19"/>
          <p:cNvGrpSpPr>
            <a:grpSpLocks/>
          </p:cNvGrpSpPr>
          <p:nvPr/>
        </p:nvGrpSpPr>
        <p:grpSpPr bwMode="auto">
          <a:xfrm>
            <a:off x="152400" y="1017588"/>
            <a:ext cx="5334000" cy="5840412"/>
            <a:chOff x="96" y="641"/>
            <a:chExt cx="3360" cy="3679"/>
          </a:xfrm>
        </p:grpSpPr>
        <p:sp>
          <p:nvSpPr>
            <p:cNvPr id="96259" name="Text Box 3"/>
            <p:cNvSpPr txBox="1">
              <a:spLocks noChangeArrowheads="1"/>
            </p:cNvSpPr>
            <p:nvPr/>
          </p:nvSpPr>
          <p:spPr bwMode="auto">
            <a:xfrm>
              <a:off x="240" y="641"/>
              <a:ext cx="2422" cy="518"/>
            </a:xfrm>
            <a:prstGeom prst="rect">
              <a:avLst/>
            </a:prstGeom>
            <a:noFill/>
            <a:ln w="9525">
              <a:noFill/>
              <a:miter lim="800000"/>
              <a:headEnd/>
              <a:tailEnd/>
            </a:ln>
            <a:effectLst/>
          </p:spPr>
          <p:txBody>
            <a:bodyPr wrap="none">
              <a:spAutoFit/>
            </a:bodyPr>
            <a:lstStyle/>
            <a:p>
              <a:r>
                <a:rPr lang="it-IT">
                  <a:solidFill>
                    <a:srgbClr val="66FFFF"/>
                  </a:solidFill>
                  <a:latin typeface="Times New Roman" pitchFamily="18" charset="0"/>
                </a:rPr>
                <a:t>REMOTE ORGAN INJURY:</a:t>
              </a:r>
            </a:p>
            <a:p>
              <a:r>
                <a:rPr lang="it-IT">
                  <a:solidFill>
                    <a:srgbClr val="66FFFF"/>
                  </a:solidFill>
                  <a:latin typeface="Times New Roman" pitchFamily="18" charset="0"/>
                </a:rPr>
                <a:t>liver, lung,….</a:t>
              </a:r>
            </a:p>
          </p:txBody>
        </p:sp>
        <p:sp>
          <p:nvSpPr>
            <p:cNvPr id="96263" name="AutoShape 7"/>
            <p:cNvSpPr>
              <a:spLocks noChangeArrowheads="1"/>
            </p:cNvSpPr>
            <p:nvPr/>
          </p:nvSpPr>
          <p:spPr bwMode="auto">
            <a:xfrm>
              <a:off x="192" y="1296"/>
              <a:ext cx="2304" cy="1680"/>
            </a:xfrm>
            <a:prstGeom prst="upArrowCallout">
              <a:avLst>
                <a:gd name="adj1" fmla="val 32267"/>
                <a:gd name="adj2" fmla="val 34286"/>
                <a:gd name="adj3" fmla="val 16667"/>
                <a:gd name="adj4" fmla="val 83333"/>
              </a:avLst>
            </a:prstGeom>
            <a:noFill/>
            <a:ln w="76200">
              <a:solidFill>
                <a:srgbClr val="FFFF00"/>
              </a:solidFill>
              <a:miter lim="800000"/>
              <a:headEnd/>
              <a:tailEnd/>
            </a:ln>
            <a:effectLst/>
          </p:spPr>
          <p:txBody>
            <a:bodyPr wrap="none" anchor="ctr"/>
            <a:lstStyle/>
            <a:p>
              <a:endParaRPr lang="it-IT">
                <a:solidFill>
                  <a:srgbClr val="FFCC00"/>
                </a:solidFill>
              </a:endParaRPr>
            </a:p>
          </p:txBody>
        </p:sp>
        <p:sp>
          <p:nvSpPr>
            <p:cNvPr id="96264" name="Text Box 8"/>
            <p:cNvSpPr txBox="1">
              <a:spLocks noChangeArrowheads="1"/>
            </p:cNvSpPr>
            <p:nvPr/>
          </p:nvSpPr>
          <p:spPr bwMode="auto">
            <a:xfrm>
              <a:off x="469" y="1697"/>
              <a:ext cx="1921" cy="1208"/>
            </a:xfrm>
            <a:prstGeom prst="rect">
              <a:avLst/>
            </a:prstGeom>
            <a:noFill/>
            <a:ln w="9525">
              <a:noFill/>
              <a:miter lim="800000"/>
              <a:headEnd/>
              <a:tailEnd/>
            </a:ln>
            <a:effectLst/>
          </p:spPr>
          <p:txBody>
            <a:bodyPr wrap="none">
              <a:spAutoFit/>
            </a:bodyPr>
            <a:lstStyle/>
            <a:p>
              <a:pPr algn="ctr"/>
              <a:r>
                <a:rPr lang="it-IT" b="1">
                  <a:solidFill>
                    <a:srgbClr val="66FFFF"/>
                  </a:solidFill>
                  <a:latin typeface="Times New Roman" pitchFamily="18" charset="0"/>
                </a:rPr>
                <a:t>SECOND HIT</a:t>
              </a:r>
              <a:r>
                <a:rPr lang="it-IT" sz="2000">
                  <a:solidFill>
                    <a:srgbClr val="FFCC00"/>
                  </a:solidFill>
                  <a:latin typeface="Times New Roman" pitchFamily="18" charset="0"/>
                </a:rPr>
                <a:t>:</a:t>
              </a:r>
            </a:p>
            <a:p>
              <a:pPr algn="ctr"/>
              <a:r>
                <a:rPr lang="it-IT" sz="2000">
                  <a:solidFill>
                    <a:srgbClr val="FFCC00"/>
                  </a:solidFill>
                  <a:latin typeface="Times New Roman" pitchFamily="18" charset="0"/>
                </a:rPr>
                <a:t> </a:t>
              </a:r>
              <a:r>
                <a:rPr lang="it-IT">
                  <a:solidFill>
                    <a:srgbClr val="FFCC00"/>
                  </a:solidFill>
                  <a:latin typeface="Times New Roman" pitchFamily="18" charset="0"/>
                </a:rPr>
                <a:t>loss of the </a:t>
              </a:r>
            </a:p>
            <a:p>
              <a:pPr algn="ctr"/>
              <a:r>
                <a:rPr lang="it-IT">
                  <a:solidFill>
                    <a:srgbClr val="FFCC00"/>
                  </a:solidFill>
                  <a:latin typeface="Times New Roman" pitchFamily="18" charset="0"/>
                </a:rPr>
                <a:t>gut mucosal barrier</a:t>
              </a:r>
            </a:p>
            <a:p>
              <a:pPr algn="ctr"/>
              <a:r>
                <a:rPr lang="it-IT">
                  <a:solidFill>
                    <a:srgbClr val="FFCC00"/>
                  </a:solidFill>
                  <a:latin typeface="Times New Roman" pitchFamily="18" charset="0"/>
                </a:rPr>
                <a:t>with bacterial or </a:t>
              </a:r>
            </a:p>
            <a:p>
              <a:pPr algn="ctr"/>
              <a:r>
                <a:rPr lang="it-IT">
                  <a:solidFill>
                    <a:srgbClr val="FFCC00"/>
                  </a:solidFill>
                  <a:latin typeface="Times New Roman" pitchFamily="18" charset="0"/>
                </a:rPr>
                <a:t>endotoxin translocation</a:t>
              </a:r>
            </a:p>
          </p:txBody>
        </p:sp>
        <p:sp>
          <p:nvSpPr>
            <p:cNvPr id="96265" name="Oval 9"/>
            <p:cNvSpPr>
              <a:spLocks noChangeArrowheads="1"/>
            </p:cNvSpPr>
            <p:nvPr/>
          </p:nvSpPr>
          <p:spPr bwMode="auto">
            <a:xfrm>
              <a:off x="2352" y="1200"/>
              <a:ext cx="1104" cy="816"/>
            </a:xfrm>
            <a:prstGeom prst="ellipse">
              <a:avLst/>
            </a:prstGeom>
            <a:solidFill>
              <a:schemeClr val="bg1"/>
            </a:solidFill>
            <a:ln w="9525">
              <a:solidFill>
                <a:schemeClr val="tx1"/>
              </a:solidFill>
              <a:round/>
              <a:headEnd/>
              <a:tailEnd/>
            </a:ln>
            <a:effectLst/>
          </p:spPr>
          <p:txBody>
            <a:bodyPr wrap="none" anchor="ctr"/>
            <a:lstStyle/>
            <a:p>
              <a:endParaRPr lang="it-IT">
                <a:solidFill>
                  <a:srgbClr val="FFCC00"/>
                </a:solidFill>
              </a:endParaRPr>
            </a:p>
          </p:txBody>
        </p:sp>
        <p:sp>
          <p:nvSpPr>
            <p:cNvPr id="96266" name="Text Box 10"/>
            <p:cNvSpPr txBox="1">
              <a:spLocks noChangeArrowheads="1"/>
            </p:cNvSpPr>
            <p:nvPr/>
          </p:nvSpPr>
          <p:spPr bwMode="auto">
            <a:xfrm>
              <a:off x="2496" y="1420"/>
              <a:ext cx="788" cy="404"/>
            </a:xfrm>
            <a:prstGeom prst="rect">
              <a:avLst/>
            </a:prstGeom>
            <a:noFill/>
            <a:ln w="9525">
              <a:noFill/>
              <a:miter lim="800000"/>
              <a:headEnd/>
              <a:tailEnd/>
            </a:ln>
            <a:effectLst/>
          </p:spPr>
          <p:txBody>
            <a:bodyPr wrap="none">
              <a:spAutoFit/>
            </a:bodyPr>
            <a:lstStyle/>
            <a:p>
              <a:r>
                <a:rPr lang="it-IT" sz="3600" b="1">
                  <a:solidFill>
                    <a:srgbClr val="FC0128"/>
                  </a:solidFill>
                  <a:latin typeface="Times New Roman" pitchFamily="18" charset="0"/>
                </a:rPr>
                <a:t>MOF</a:t>
              </a:r>
            </a:p>
          </p:txBody>
        </p:sp>
        <p:sp>
          <p:nvSpPr>
            <p:cNvPr id="96267" name="AutoShape 11"/>
            <p:cNvSpPr>
              <a:spLocks noChangeArrowheads="1"/>
            </p:cNvSpPr>
            <p:nvPr/>
          </p:nvSpPr>
          <p:spPr bwMode="auto">
            <a:xfrm rot="322260">
              <a:off x="2112" y="738"/>
              <a:ext cx="765" cy="462"/>
            </a:xfrm>
            <a:prstGeom prst="curvedDownArrow">
              <a:avLst>
                <a:gd name="adj1" fmla="val 33117"/>
                <a:gd name="adj2" fmla="val 66234"/>
                <a:gd name="adj3" fmla="val 33333"/>
              </a:avLst>
            </a:prstGeom>
            <a:noFill/>
            <a:ln w="9525">
              <a:solidFill>
                <a:schemeClr val="tx1"/>
              </a:solidFill>
              <a:miter lim="800000"/>
              <a:headEnd/>
              <a:tailEnd/>
            </a:ln>
            <a:effectLst/>
          </p:spPr>
          <p:txBody>
            <a:bodyPr wrap="none" anchor="ctr"/>
            <a:lstStyle/>
            <a:p>
              <a:endParaRPr lang="it-IT">
                <a:solidFill>
                  <a:srgbClr val="FFCC00"/>
                </a:solidFill>
              </a:endParaRPr>
            </a:p>
          </p:txBody>
        </p:sp>
        <p:sp>
          <p:nvSpPr>
            <p:cNvPr id="96268" name="AutoShape 12"/>
            <p:cNvSpPr>
              <a:spLocks noChangeArrowheads="1"/>
            </p:cNvSpPr>
            <p:nvPr/>
          </p:nvSpPr>
          <p:spPr bwMode="auto">
            <a:xfrm>
              <a:off x="1392" y="3312"/>
              <a:ext cx="1392" cy="960"/>
            </a:xfrm>
            <a:prstGeom prst="leftArrowCallout">
              <a:avLst>
                <a:gd name="adj1" fmla="val 25000"/>
                <a:gd name="adj2" fmla="val 25000"/>
                <a:gd name="adj3" fmla="val 24167"/>
                <a:gd name="adj4" fmla="val 66667"/>
              </a:avLst>
            </a:prstGeom>
            <a:noFill/>
            <a:ln w="57150" cmpd="thickThin">
              <a:solidFill>
                <a:schemeClr val="bg1"/>
              </a:solidFill>
              <a:miter lim="800000"/>
              <a:headEnd/>
              <a:tailEnd/>
            </a:ln>
            <a:effectLst/>
          </p:spPr>
          <p:txBody>
            <a:bodyPr wrap="none" anchor="ctr"/>
            <a:lstStyle/>
            <a:p>
              <a:endParaRPr lang="it-IT">
                <a:solidFill>
                  <a:srgbClr val="FFCC00"/>
                </a:solidFill>
              </a:endParaRPr>
            </a:p>
          </p:txBody>
        </p:sp>
        <p:sp>
          <p:nvSpPr>
            <p:cNvPr id="96269" name="Text Box 13"/>
            <p:cNvSpPr txBox="1">
              <a:spLocks noChangeArrowheads="1"/>
            </p:cNvSpPr>
            <p:nvPr/>
          </p:nvSpPr>
          <p:spPr bwMode="auto">
            <a:xfrm>
              <a:off x="1737" y="3446"/>
              <a:ext cx="1095" cy="634"/>
            </a:xfrm>
            <a:prstGeom prst="rect">
              <a:avLst/>
            </a:prstGeom>
            <a:noFill/>
            <a:ln w="9525">
              <a:noFill/>
              <a:miter lim="800000"/>
              <a:headEnd/>
              <a:tailEnd/>
            </a:ln>
            <a:effectLst/>
          </p:spPr>
          <p:txBody>
            <a:bodyPr wrap="none">
              <a:spAutoFit/>
            </a:bodyPr>
            <a:lstStyle/>
            <a:p>
              <a:pPr algn="ctr"/>
              <a:r>
                <a:rPr lang="it-IT" sz="2000">
                  <a:solidFill>
                    <a:srgbClr val="FFCC00"/>
                  </a:solidFill>
                  <a:latin typeface="Times New Roman" pitchFamily="18" charset="0"/>
                </a:rPr>
                <a:t>Macrophage</a:t>
              </a:r>
            </a:p>
            <a:p>
              <a:pPr algn="ctr"/>
              <a:r>
                <a:rPr lang="it-IT" sz="2000">
                  <a:solidFill>
                    <a:srgbClr val="FFCC00"/>
                  </a:solidFill>
                  <a:latin typeface="Times New Roman" pitchFamily="18" charset="0"/>
                </a:rPr>
                <a:t>endothelial cell</a:t>
              </a:r>
            </a:p>
            <a:p>
              <a:pPr algn="ctr"/>
              <a:r>
                <a:rPr lang="it-IT" sz="2000">
                  <a:solidFill>
                    <a:srgbClr val="FFCC00"/>
                  </a:solidFill>
                  <a:latin typeface="Times New Roman" pitchFamily="18" charset="0"/>
                </a:rPr>
                <a:t>neuthrophil</a:t>
              </a:r>
            </a:p>
          </p:txBody>
        </p:sp>
        <p:sp>
          <p:nvSpPr>
            <p:cNvPr id="96270" name="AutoShape 14"/>
            <p:cNvSpPr>
              <a:spLocks noChangeArrowheads="1"/>
            </p:cNvSpPr>
            <p:nvPr/>
          </p:nvSpPr>
          <p:spPr bwMode="auto">
            <a:xfrm>
              <a:off x="96" y="2880"/>
              <a:ext cx="1248" cy="1440"/>
            </a:xfrm>
            <a:prstGeom prst="upArrowCallout">
              <a:avLst>
                <a:gd name="adj1" fmla="val 26667"/>
                <a:gd name="adj2" fmla="val 25000"/>
                <a:gd name="adj3" fmla="val 20833"/>
                <a:gd name="adj4" fmla="val 66667"/>
              </a:avLst>
            </a:prstGeom>
            <a:noFill/>
            <a:ln w="57150" cmpd="thinThick">
              <a:solidFill>
                <a:schemeClr val="bg1"/>
              </a:solidFill>
              <a:miter lim="800000"/>
              <a:headEnd/>
              <a:tailEnd/>
            </a:ln>
            <a:effectLst/>
          </p:spPr>
          <p:txBody>
            <a:bodyPr wrap="none" anchor="ctr"/>
            <a:lstStyle/>
            <a:p>
              <a:endParaRPr lang="it-IT">
                <a:solidFill>
                  <a:srgbClr val="FFCC00"/>
                </a:solidFill>
              </a:endParaRPr>
            </a:p>
          </p:txBody>
        </p:sp>
        <p:sp>
          <p:nvSpPr>
            <p:cNvPr id="96271" name="Text Box 15"/>
            <p:cNvSpPr txBox="1">
              <a:spLocks noChangeArrowheads="1"/>
            </p:cNvSpPr>
            <p:nvPr/>
          </p:nvSpPr>
          <p:spPr bwMode="auto">
            <a:xfrm>
              <a:off x="144" y="3302"/>
              <a:ext cx="1123" cy="1018"/>
            </a:xfrm>
            <a:prstGeom prst="rect">
              <a:avLst/>
            </a:prstGeom>
            <a:noFill/>
            <a:ln w="9525">
              <a:noFill/>
              <a:miter lim="800000"/>
              <a:headEnd/>
              <a:tailEnd/>
            </a:ln>
            <a:effectLst/>
          </p:spPr>
          <p:txBody>
            <a:bodyPr wrap="none">
              <a:spAutoFit/>
            </a:bodyPr>
            <a:lstStyle/>
            <a:p>
              <a:pPr algn="ctr"/>
              <a:r>
                <a:rPr lang="it-IT" sz="2000">
                  <a:solidFill>
                    <a:srgbClr val="FFCC00"/>
                  </a:solidFill>
                  <a:latin typeface="Times New Roman" pitchFamily="18" charset="0"/>
                </a:rPr>
                <a:t>CKs</a:t>
              </a:r>
            </a:p>
            <a:p>
              <a:pPr algn="ctr"/>
              <a:r>
                <a:rPr lang="it-IT" sz="2000">
                  <a:solidFill>
                    <a:srgbClr val="FFCC00"/>
                  </a:solidFill>
                  <a:latin typeface="Times New Roman" pitchFamily="18" charset="0"/>
                </a:rPr>
                <a:t>eicosanoids</a:t>
              </a:r>
            </a:p>
            <a:p>
              <a:pPr algn="ctr"/>
              <a:r>
                <a:rPr lang="it-IT" sz="2000">
                  <a:solidFill>
                    <a:srgbClr val="FFCC00"/>
                  </a:solidFill>
                  <a:latin typeface="Times New Roman" pitchFamily="18" charset="0"/>
                </a:rPr>
                <a:t>coagulation</a:t>
              </a:r>
            </a:p>
            <a:p>
              <a:pPr algn="ctr"/>
              <a:r>
                <a:rPr lang="it-IT" sz="2000">
                  <a:solidFill>
                    <a:srgbClr val="FFCC00"/>
                  </a:solidFill>
                  <a:latin typeface="Times New Roman" pitchFamily="18" charset="0"/>
                </a:rPr>
                <a:t>complement</a:t>
              </a:r>
            </a:p>
            <a:p>
              <a:pPr algn="ctr"/>
              <a:r>
                <a:rPr lang="it-IT" sz="2000">
                  <a:solidFill>
                    <a:srgbClr val="FFCC00"/>
                  </a:solidFill>
                  <a:latin typeface="Times New Roman" pitchFamily="18" charset="0"/>
                </a:rPr>
                <a:t>oxygen radicals</a:t>
              </a:r>
            </a:p>
          </p:txBody>
        </p:sp>
      </p:grpSp>
      <p:sp>
        <p:nvSpPr>
          <p:cNvPr id="96272" name="AutoShape 16"/>
          <p:cNvSpPr>
            <a:spLocks noChangeArrowheads="1"/>
          </p:cNvSpPr>
          <p:nvPr/>
        </p:nvSpPr>
        <p:spPr bwMode="auto">
          <a:xfrm>
            <a:off x="5486400" y="2895600"/>
            <a:ext cx="3352800" cy="1752600"/>
          </a:xfrm>
          <a:prstGeom prst="downArrowCallout">
            <a:avLst>
              <a:gd name="adj1" fmla="val 47826"/>
              <a:gd name="adj2" fmla="val 47826"/>
              <a:gd name="adj3" fmla="val 16667"/>
              <a:gd name="adj4" fmla="val 66667"/>
            </a:avLst>
          </a:prstGeom>
          <a:noFill/>
          <a:ln w="76200" cmpd="tri">
            <a:solidFill>
              <a:schemeClr val="bg1"/>
            </a:solidFill>
            <a:miter lim="800000"/>
            <a:headEnd/>
            <a:tailEnd/>
          </a:ln>
          <a:effectLst/>
        </p:spPr>
        <p:txBody>
          <a:bodyPr wrap="none" anchor="ctr"/>
          <a:lstStyle/>
          <a:p>
            <a:endParaRPr lang="it-IT">
              <a:solidFill>
                <a:srgbClr val="FFCC00"/>
              </a:solidFill>
            </a:endParaRPr>
          </a:p>
        </p:txBody>
      </p:sp>
      <p:sp>
        <p:nvSpPr>
          <p:cNvPr id="96273" name="AutoShape 17"/>
          <p:cNvSpPr>
            <a:spLocks noChangeArrowheads="1"/>
          </p:cNvSpPr>
          <p:nvPr/>
        </p:nvSpPr>
        <p:spPr bwMode="auto">
          <a:xfrm>
            <a:off x="5181600" y="4800600"/>
            <a:ext cx="3048000" cy="1981200"/>
          </a:xfrm>
          <a:prstGeom prst="leftArrowCallout">
            <a:avLst>
              <a:gd name="adj1" fmla="val 25000"/>
              <a:gd name="adj2" fmla="val 25000"/>
              <a:gd name="adj3" fmla="val 25641"/>
              <a:gd name="adj4" fmla="val 66667"/>
            </a:avLst>
          </a:prstGeom>
          <a:noFill/>
          <a:ln w="57150" cmpd="thickThin">
            <a:solidFill>
              <a:schemeClr val="bg1"/>
            </a:solidFill>
            <a:miter lim="800000"/>
            <a:headEnd/>
            <a:tailEnd/>
          </a:ln>
          <a:effectLst/>
        </p:spPr>
        <p:txBody>
          <a:bodyPr wrap="none" anchor="ctr"/>
          <a:lstStyle/>
          <a:p>
            <a:endParaRPr lang="it-IT">
              <a:solidFill>
                <a:srgbClr val="FFCC00"/>
              </a:solidFill>
            </a:endParaRPr>
          </a:p>
        </p:txBody>
      </p:sp>
      <p:sp>
        <p:nvSpPr>
          <p:cNvPr id="96274" name="Rectangle 18"/>
          <p:cNvSpPr>
            <a:spLocks noChangeArrowheads="1"/>
          </p:cNvSpPr>
          <p:nvPr/>
        </p:nvSpPr>
        <p:spPr bwMode="auto">
          <a:xfrm>
            <a:off x="6248400" y="5105400"/>
            <a:ext cx="3041650" cy="1187450"/>
          </a:xfrm>
          <a:prstGeom prst="rect">
            <a:avLst/>
          </a:prstGeom>
          <a:noFill/>
          <a:ln w="9525">
            <a:noFill/>
            <a:miter lim="800000"/>
            <a:headEnd/>
            <a:tailEnd/>
          </a:ln>
          <a:effectLst/>
        </p:spPr>
        <p:txBody>
          <a:bodyPr>
            <a:spAutoFit/>
          </a:bodyPr>
          <a:lstStyle/>
          <a:p>
            <a:r>
              <a:rPr lang="it-IT">
                <a:solidFill>
                  <a:srgbClr val="FFCC00"/>
                </a:solidFill>
                <a:latin typeface="Times New Roman" pitchFamily="18" charset="0"/>
              </a:rPr>
              <a:t>Mucosal </a:t>
            </a:r>
          </a:p>
          <a:p>
            <a:r>
              <a:rPr lang="it-IT">
                <a:solidFill>
                  <a:srgbClr val="FFCC00"/>
                </a:solidFill>
                <a:latin typeface="Times New Roman" pitchFamily="18" charset="0"/>
              </a:rPr>
              <a:t>inflammatory </a:t>
            </a:r>
          </a:p>
          <a:p>
            <a:r>
              <a:rPr lang="it-IT">
                <a:solidFill>
                  <a:srgbClr val="FFCC00"/>
                </a:solidFill>
                <a:latin typeface="Times New Roman" pitchFamily="18" charset="0"/>
              </a:rPr>
              <a:t>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564484" y="1099758"/>
            <a:ext cx="3658968" cy="5170882"/>
          </a:xfrm>
          <a:prstGeom prst="rect">
            <a:avLst/>
          </a:prstGeom>
          <a:ln>
            <a:solidFill>
              <a:srgbClr val="FF0000"/>
            </a:solidFill>
          </a:ln>
          <a:effectLst>
            <a:outerShdw blurRad="50800" dist="114300" dir="2700000" algn="tl" rotWithShape="0">
              <a:srgbClr val="000000">
                <a:alpha val="43000"/>
              </a:srgbClr>
            </a:outerShdw>
          </a:effectLst>
        </p:spPr>
      </p:pic>
      <p:sp>
        <p:nvSpPr>
          <p:cNvPr id="3" name="CasellaDiTesto 2"/>
          <p:cNvSpPr txBox="1"/>
          <p:nvPr/>
        </p:nvSpPr>
        <p:spPr>
          <a:xfrm>
            <a:off x="5516987" y="6450196"/>
            <a:ext cx="3210453" cy="261610"/>
          </a:xfrm>
          <a:prstGeom prst="rect">
            <a:avLst/>
          </a:prstGeom>
          <a:noFill/>
        </p:spPr>
        <p:txBody>
          <a:bodyPr wrap="none" rtlCol="0">
            <a:spAutoFit/>
          </a:bodyPr>
          <a:lstStyle/>
          <a:p>
            <a:r>
              <a:rPr lang="it-IT" sz="1100" dirty="0">
                <a:solidFill>
                  <a:prstClr val="white"/>
                </a:solidFill>
                <a:latin typeface="Comic Sans MS"/>
                <a:cs typeface="Comic Sans MS"/>
              </a:rPr>
              <a:t>Cole E, </a:t>
            </a:r>
            <a:r>
              <a:rPr lang="it-IT" sz="1100" dirty="0" err="1">
                <a:solidFill>
                  <a:prstClr val="white"/>
                </a:solidFill>
                <a:latin typeface="Comic Sans MS"/>
                <a:cs typeface="Comic Sans MS"/>
              </a:rPr>
              <a:t>et</a:t>
            </a:r>
            <a:r>
              <a:rPr lang="it-IT" sz="1100" dirty="0">
                <a:solidFill>
                  <a:prstClr val="white"/>
                </a:solidFill>
                <a:latin typeface="Comic Sans MS"/>
                <a:cs typeface="Comic Sans MS"/>
              </a:rPr>
              <a:t> al. </a:t>
            </a:r>
            <a:r>
              <a:rPr lang="it-IT" sz="1100" dirty="0" err="1">
                <a:solidFill>
                  <a:prstClr val="white"/>
                </a:solidFill>
                <a:latin typeface="Comic Sans MS"/>
                <a:cs typeface="Comic Sans MS"/>
              </a:rPr>
              <a:t>J</a:t>
            </a:r>
            <a:r>
              <a:rPr lang="it-IT" sz="1100" dirty="0">
                <a:solidFill>
                  <a:prstClr val="white"/>
                </a:solidFill>
                <a:latin typeface="Comic Sans MS"/>
                <a:cs typeface="Comic Sans MS"/>
              </a:rPr>
              <a:t> Trauma Acute Care </a:t>
            </a:r>
            <a:r>
              <a:rPr lang="it-IT" sz="1100" dirty="0" err="1">
                <a:solidFill>
                  <a:prstClr val="white"/>
                </a:solidFill>
                <a:latin typeface="Comic Sans MS"/>
                <a:cs typeface="Comic Sans MS"/>
              </a:rPr>
              <a:t>Surg</a:t>
            </a:r>
            <a:r>
              <a:rPr lang="it-IT" sz="1100" dirty="0">
                <a:solidFill>
                  <a:prstClr val="white"/>
                </a:solidFill>
                <a:latin typeface="Comic Sans MS"/>
                <a:cs typeface="Comic Sans MS"/>
              </a:rPr>
              <a:t>, 2013</a:t>
            </a:r>
          </a:p>
        </p:txBody>
      </p:sp>
      <p:sp>
        <p:nvSpPr>
          <p:cNvPr id="4" name="CasellaDiTesto 3"/>
          <p:cNvSpPr txBox="1"/>
          <p:nvPr/>
        </p:nvSpPr>
        <p:spPr>
          <a:xfrm>
            <a:off x="4572001" y="2324441"/>
            <a:ext cx="3996300" cy="3046988"/>
          </a:xfrm>
          <a:prstGeom prst="rect">
            <a:avLst/>
          </a:prstGeom>
          <a:noFill/>
        </p:spPr>
        <p:txBody>
          <a:bodyPr wrap="square" rtlCol="0">
            <a:spAutoFit/>
          </a:bodyPr>
          <a:lstStyle/>
          <a:p>
            <a:pPr algn="just">
              <a:spcAft>
                <a:spcPts val="3600"/>
              </a:spcAft>
              <a:buFont typeface="Arial"/>
              <a:buChar char="•"/>
            </a:pPr>
            <a:r>
              <a:rPr lang="it-IT" dirty="0" err="1">
                <a:solidFill>
                  <a:srgbClr val="33FF00"/>
                </a:solidFill>
                <a:latin typeface="Comic Sans MS"/>
                <a:cs typeface="Comic Sans MS"/>
              </a:rPr>
              <a:t>There</a:t>
            </a:r>
            <a:r>
              <a:rPr lang="it-IT" dirty="0">
                <a:solidFill>
                  <a:srgbClr val="33FF00"/>
                </a:solidFill>
                <a:latin typeface="Comic Sans MS"/>
                <a:cs typeface="Comic Sans MS"/>
              </a:rPr>
              <a:t> </a:t>
            </a:r>
            <a:r>
              <a:rPr lang="it-IT" dirty="0" err="1">
                <a:solidFill>
                  <a:srgbClr val="33FF00"/>
                </a:solidFill>
                <a:latin typeface="Comic Sans MS"/>
                <a:cs typeface="Comic Sans MS"/>
              </a:rPr>
              <a:t>is</a:t>
            </a:r>
            <a:r>
              <a:rPr lang="it-IT" dirty="0">
                <a:solidFill>
                  <a:srgbClr val="33FF00"/>
                </a:solidFill>
                <a:latin typeface="Comic Sans MS"/>
                <a:cs typeface="Comic Sans MS"/>
              </a:rPr>
              <a:t> a strong </a:t>
            </a:r>
            <a:r>
              <a:rPr lang="it-IT" dirty="0" err="1">
                <a:solidFill>
                  <a:srgbClr val="33FF00"/>
                </a:solidFill>
                <a:latin typeface="Comic Sans MS"/>
                <a:cs typeface="Comic Sans MS"/>
              </a:rPr>
              <a:t>association</a:t>
            </a:r>
            <a:r>
              <a:rPr lang="it-IT" dirty="0">
                <a:solidFill>
                  <a:srgbClr val="33FF00"/>
                </a:solidFill>
                <a:latin typeface="Comic Sans MS"/>
                <a:cs typeface="Comic Sans MS"/>
              </a:rPr>
              <a:t> </a:t>
            </a:r>
            <a:r>
              <a:rPr lang="it-IT" dirty="0" err="1">
                <a:solidFill>
                  <a:srgbClr val="33FF00"/>
                </a:solidFill>
                <a:latin typeface="Comic Sans MS"/>
                <a:cs typeface="Comic Sans MS"/>
              </a:rPr>
              <a:t>between</a:t>
            </a:r>
            <a:r>
              <a:rPr lang="it-IT" dirty="0">
                <a:solidFill>
                  <a:srgbClr val="33FF00"/>
                </a:solidFill>
                <a:latin typeface="Comic Sans MS"/>
                <a:cs typeface="Comic Sans MS"/>
              </a:rPr>
              <a:t> the status </a:t>
            </a:r>
            <a:r>
              <a:rPr lang="it-IT" dirty="0" err="1">
                <a:solidFill>
                  <a:srgbClr val="33FF00"/>
                </a:solidFill>
                <a:latin typeface="Comic Sans MS"/>
                <a:cs typeface="Comic Sans MS"/>
              </a:rPr>
              <a:t>of</a:t>
            </a:r>
            <a:r>
              <a:rPr lang="it-IT" dirty="0">
                <a:solidFill>
                  <a:srgbClr val="33FF00"/>
                </a:solidFill>
                <a:latin typeface="Comic Sans MS"/>
                <a:cs typeface="Comic Sans MS"/>
              </a:rPr>
              <a:t> the </a:t>
            </a:r>
            <a:r>
              <a:rPr lang="it-IT" dirty="0" err="1">
                <a:solidFill>
                  <a:srgbClr val="33FF00"/>
                </a:solidFill>
                <a:latin typeface="Comic Sans MS"/>
                <a:cs typeface="Comic Sans MS"/>
              </a:rPr>
              <a:t>coagulation</a:t>
            </a:r>
            <a:r>
              <a:rPr lang="it-IT" dirty="0">
                <a:solidFill>
                  <a:srgbClr val="33FF00"/>
                </a:solidFill>
                <a:latin typeface="Comic Sans MS"/>
                <a:cs typeface="Comic Sans MS"/>
              </a:rPr>
              <a:t> system </a:t>
            </a:r>
            <a:r>
              <a:rPr lang="it-IT" dirty="0" err="1">
                <a:solidFill>
                  <a:srgbClr val="33FF00"/>
                </a:solidFill>
                <a:latin typeface="Comic Sans MS"/>
                <a:cs typeface="Comic Sans MS"/>
              </a:rPr>
              <a:t>after</a:t>
            </a:r>
            <a:r>
              <a:rPr lang="it-IT" dirty="0">
                <a:solidFill>
                  <a:srgbClr val="33FF00"/>
                </a:solidFill>
                <a:latin typeface="Comic Sans MS"/>
                <a:cs typeface="Comic Sans MS"/>
              </a:rPr>
              <a:t> 24 </a:t>
            </a:r>
            <a:r>
              <a:rPr lang="it-IT" dirty="0" err="1">
                <a:solidFill>
                  <a:srgbClr val="33FF00"/>
                </a:solidFill>
                <a:latin typeface="Comic Sans MS"/>
                <a:cs typeface="Comic Sans MS"/>
              </a:rPr>
              <a:t>hours</a:t>
            </a:r>
            <a:r>
              <a:rPr lang="it-IT" dirty="0">
                <a:solidFill>
                  <a:srgbClr val="33FF00"/>
                </a:solidFill>
                <a:latin typeface="Comic Sans MS"/>
                <a:cs typeface="Comic Sans MS"/>
              </a:rPr>
              <a:t> and the </a:t>
            </a:r>
            <a:r>
              <a:rPr lang="it-IT" dirty="0" err="1">
                <a:solidFill>
                  <a:srgbClr val="33FF00"/>
                </a:solidFill>
                <a:latin typeface="Comic Sans MS"/>
                <a:cs typeface="Comic Sans MS"/>
              </a:rPr>
              <a:t>development</a:t>
            </a:r>
            <a:r>
              <a:rPr lang="it-IT" dirty="0">
                <a:solidFill>
                  <a:srgbClr val="33FF00"/>
                </a:solidFill>
                <a:latin typeface="Comic Sans MS"/>
                <a:cs typeface="Comic Sans MS"/>
              </a:rPr>
              <a:t> </a:t>
            </a:r>
            <a:r>
              <a:rPr lang="it-IT" dirty="0" err="1">
                <a:solidFill>
                  <a:srgbClr val="33FF00"/>
                </a:solidFill>
                <a:latin typeface="Comic Sans MS"/>
                <a:cs typeface="Comic Sans MS"/>
              </a:rPr>
              <a:t>of</a:t>
            </a:r>
            <a:r>
              <a:rPr lang="it-IT" dirty="0">
                <a:solidFill>
                  <a:srgbClr val="33FF00"/>
                </a:solidFill>
                <a:latin typeface="Comic Sans MS"/>
                <a:cs typeface="Comic Sans MS"/>
              </a:rPr>
              <a:t> </a:t>
            </a:r>
            <a:r>
              <a:rPr lang="it-IT" dirty="0" err="1">
                <a:solidFill>
                  <a:srgbClr val="33FF00"/>
                </a:solidFill>
                <a:latin typeface="Comic Sans MS"/>
                <a:cs typeface="Comic Sans MS"/>
              </a:rPr>
              <a:t>infection</a:t>
            </a:r>
            <a:r>
              <a:rPr lang="it-IT" dirty="0">
                <a:solidFill>
                  <a:srgbClr val="33FF00"/>
                </a:solidFill>
                <a:latin typeface="Comic Sans MS"/>
                <a:cs typeface="Comic Sans MS"/>
              </a:rPr>
              <a:t> </a:t>
            </a:r>
            <a:r>
              <a:rPr lang="it-IT" dirty="0" err="1">
                <a:solidFill>
                  <a:srgbClr val="33FF00"/>
                </a:solidFill>
                <a:latin typeface="Comic Sans MS"/>
                <a:cs typeface="Comic Sans MS"/>
              </a:rPr>
              <a:t>following</a:t>
            </a:r>
            <a:r>
              <a:rPr lang="it-IT" dirty="0">
                <a:solidFill>
                  <a:srgbClr val="33FF00"/>
                </a:solidFill>
                <a:latin typeface="Comic Sans MS"/>
                <a:cs typeface="Comic Sans MS"/>
              </a:rPr>
              <a:t> trauma. </a:t>
            </a:r>
          </a:p>
          <a:p>
            <a:pPr algn="just">
              <a:spcAft>
                <a:spcPts val="3600"/>
              </a:spcAft>
              <a:buFont typeface="Arial"/>
              <a:buChar char="•"/>
            </a:pPr>
            <a:r>
              <a:rPr lang="it-IT" dirty="0" err="1">
                <a:solidFill>
                  <a:srgbClr val="33FF00"/>
                </a:solidFill>
                <a:latin typeface="Comic Sans MS"/>
                <a:cs typeface="Comic Sans MS"/>
              </a:rPr>
              <a:t>Improved</a:t>
            </a:r>
            <a:r>
              <a:rPr lang="it-IT" dirty="0">
                <a:solidFill>
                  <a:srgbClr val="33FF00"/>
                </a:solidFill>
                <a:latin typeface="Comic Sans MS"/>
                <a:cs typeface="Comic Sans MS"/>
              </a:rPr>
              <a:t> </a:t>
            </a:r>
            <a:r>
              <a:rPr lang="it-IT" dirty="0" err="1">
                <a:solidFill>
                  <a:srgbClr val="33FF00"/>
                </a:solidFill>
                <a:latin typeface="Comic Sans MS"/>
                <a:cs typeface="Comic Sans MS"/>
              </a:rPr>
              <a:t>early</a:t>
            </a:r>
            <a:r>
              <a:rPr lang="it-IT" dirty="0">
                <a:solidFill>
                  <a:srgbClr val="33FF00"/>
                </a:solidFill>
                <a:latin typeface="Comic Sans MS"/>
                <a:cs typeface="Comic Sans MS"/>
              </a:rPr>
              <a:t> </a:t>
            </a:r>
            <a:r>
              <a:rPr lang="it-IT" dirty="0" err="1">
                <a:solidFill>
                  <a:srgbClr val="33FF00"/>
                </a:solidFill>
                <a:latin typeface="Comic Sans MS"/>
                <a:cs typeface="Comic Sans MS"/>
              </a:rPr>
              <a:t>coagulation</a:t>
            </a:r>
            <a:r>
              <a:rPr lang="it-IT" dirty="0">
                <a:solidFill>
                  <a:srgbClr val="33FF00"/>
                </a:solidFill>
                <a:latin typeface="Comic Sans MS"/>
                <a:cs typeface="Comic Sans MS"/>
              </a:rPr>
              <a:t> management </a:t>
            </a:r>
            <a:r>
              <a:rPr lang="it-IT" dirty="0" err="1">
                <a:solidFill>
                  <a:srgbClr val="33FF00"/>
                </a:solidFill>
                <a:latin typeface="Comic Sans MS"/>
                <a:cs typeface="Comic Sans MS"/>
              </a:rPr>
              <a:t>may</a:t>
            </a:r>
            <a:r>
              <a:rPr lang="it-IT" dirty="0">
                <a:solidFill>
                  <a:srgbClr val="33FF00"/>
                </a:solidFill>
                <a:latin typeface="Comic Sans MS"/>
                <a:cs typeface="Comic Sans MS"/>
              </a:rPr>
              <a:t> </a:t>
            </a:r>
            <a:r>
              <a:rPr lang="it-IT" dirty="0" err="1">
                <a:solidFill>
                  <a:srgbClr val="33FF00"/>
                </a:solidFill>
                <a:latin typeface="Comic Sans MS"/>
                <a:cs typeface="Comic Sans MS"/>
              </a:rPr>
              <a:t>decrease</a:t>
            </a:r>
            <a:r>
              <a:rPr lang="it-IT" dirty="0">
                <a:solidFill>
                  <a:srgbClr val="33FF00"/>
                </a:solidFill>
                <a:latin typeface="Comic Sans MS"/>
                <a:cs typeface="Comic Sans MS"/>
              </a:rPr>
              <a:t> </a:t>
            </a:r>
            <a:r>
              <a:rPr lang="it-IT" dirty="0" err="1">
                <a:solidFill>
                  <a:srgbClr val="33FF00"/>
                </a:solidFill>
                <a:latin typeface="Comic Sans MS"/>
                <a:cs typeface="Comic Sans MS"/>
              </a:rPr>
              <a:t>infection</a:t>
            </a:r>
            <a:r>
              <a:rPr lang="it-IT" dirty="0">
                <a:solidFill>
                  <a:srgbClr val="33FF00"/>
                </a:solidFill>
                <a:latin typeface="Comic Sans MS"/>
                <a:cs typeface="Comic Sans MS"/>
              </a:rPr>
              <a:t> </a:t>
            </a:r>
            <a:r>
              <a:rPr lang="it-IT" dirty="0" err="1">
                <a:solidFill>
                  <a:srgbClr val="33FF00"/>
                </a:solidFill>
                <a:latin typeface="Comic Sans MS"/>
                <a:cs typeface="Comic Sans MS"/>
              </a:rPr>
              <a:t>rates</a:t>
            </a:r>
            <a:r>
              <a:rPr lang="it-IT" dirty="0">
                <a:solidFill>
                  <a:srgbClr val="33FF00"/>
                </a:solidFill>
                <a:latin typeface="Comic Sans MS"/>
                <a:cs typeface="Comic Sans MS"/>
              </a:rPr>
              <a:t> in </a:t>
            </a:r>
            <a:r>
              <a:rPr lang="it-IT" dirty="0" err="1">
                <a:solidFill>
                  <a:srgbClr val="33FF00"/>
                </a:solidFill>
                <a:latin typeface="Comic Sans MS"/>
                <a:cs typeface="Comic Sans MS"/>
              </a:rPr>
              <a:t>this</a:t>
            </a:r>
            <a:r>
              <a:rPr lang="it-IT" dirty="0">
                <a:solidFill>
                  <a:srgbClr val="33FF00"/>
                </a:solidFill>
                <a:latin typeface="Comic Sans MS"/>
                <a:cs typeface="Comic Sans MS"/>
              </a:rPr>
              <a:t> </a:t>
            </a:r>
            <a:r>
              <a:rPr lang="it-IT" dirty="0" err="1">
                <a:solidFill>
                  <a:srgbClr val="33FF00"/>
                </a:solidFill>
                <a:latin typeface="Comic Sans MS"/>
                <a:cs typeface="Comic Sans MS"/>
              </a:rPr>
              <a:t>patient</a:t>
            </a:r>
            <a:r>
              <a:rPr lang="it-IT" dirty="0">
                <a:solidFill>
                  <a:srgbClr val="33FF00"/>
                </a:solidFill>
                <a:latin typeface="Comic Sans MS"/>
                <a:cs typeface="Comic Sans MS"/>
              </a:rPr>
              <a:t> </a:t>
            </a:r>
            <a:r>
              <a:rPr lang="it-IT" dirty="0" err="1">
                <a:solidFill>
                  <a:srgbClr val="33FF00"/>
                </a:solidFill>
                <a:latin typeface="Comic Sans MS"/>
                <a:cs typeface="Comic Sans MS"/>
              </a:rPr>
              <a:t>group</a:t>
            </a:r>
            <a:endParaRPr lang="it-IT" dirty="0">
              <a:solidFill>
                <a:srgbClr val="33FF00"/>
              </a:solidFill>
              <a:latin typeface="Comic Sans MS"/>
              <a:cs typeface="Comic Sans MS"/>
            </a:endParaRPr>
          </a:p>
        </p:txBody>
      </p:sp>
      <p:sp>
        <p:nvSpPr>
          <p:cNvPr id="5" name="CasellaDiTesto 4"/>
          <p:cNvSpPr txBox="1"/>
          <p:nvPr/>
        </p:nvSpPr>
        <p:spPr>
          <a:xfrm>
            <a:off x="849537" y="730426"/>
            <a:ext cx="2870460" cy="369332"/>
          </a:xfrm>
          <a:prstGeom prst="rect">
            <a:avLst/>
          </a:prstGeom>
          <a:noFill/>
        </p:spPr>
        <p:txBody>
          <a:bodyPr wrap="none" rtlCol="0">
            <a:spAutoFit/>
          </a:bodyPr>
          <a:lstStyle/>
          <a:p>
            <a:r>
              <a:rPr lang="it-IT" dirty="0" smtClean="0">
                <a:solidFill>
                  <a:srgbClr val="FFFF00"/>
                </a:solidFill>
                <a:latin typeface="Comic Sans MS"/>
                <a:cs typeface="Comic Sans MS"/>
              </a:rPr>
              <a:t>EARLY COAGULOPATHY</a:t>
            </a:r>
            <a:endParaRPr lang="it-IT" dirty="0">
              <a:solidFill>
                <a:srgbClr val="FFFF00"/>
              </a:solidFill>
              <a:latin typeface="Comic Sans MS"/>
              <a:cs typeface="Comic Sans MS"/>
            </a:endParaRPr>
          </a:p>
        </p:txBody>
      </p:sp>
      <p:cxnSp>
        <p:nvCxnSpPr>
          <p:cNvPr id="6" name="Connettore 1 5"/>
          <p:cNvCxnSpPr/>
          <p:nvPr/>
        </p:nvCxnSpPr>
        <p:spPr>
          <a:xfrm>
            <a:off x="481626" y="460077"/>
            <a:ext cx="8086675"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481626" y="6429692"/>
            <a:ext cx="8245814"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5029200" y="1099758"/>
            <a:ext cx="3539101" cy="584776"/>
          </a:xfrm>
          <a:prstGeom prst="rect">
            <a:avLst/>
          </a:prstGeom>
          <a:noFill/>
        </p:spPr>
        <p:txBody>
          <a:bodyPr wrap="square" rtlCol="0">
            <a:spAutoFit/>
          </a:bodyPr>
          <a:lstStyle/>
          <a:p>
            <a:pPr algn="ctr"/>
            <a:r>
              <a:rPr lang="it-IT" sz="3200" dirty="0" err="1" smtClean="0">
                <a:solidFill>
                  <a:srgbClr val="FFFF00"/>
                </a:solidFill>
                <a:latin typeface="Comic Sans MS"/>
                <a:cs typeface="Comic Sans MS"/>
              </a:rPr>
              <a:t>Who</a:t>
            </a:r>
            <a:r>
              <a:rPr lang="it-IT" sz="3200" dirty="0" smtClean="0">
                <a:solidFill>
                  <a:srgbClr val="FFFF00"/>
                </a:solidFill>
                <a:latin typeface="Comic Sans MS"/>
                <a:cs typeface="Comic Sans MS"/>
              </a:rPr>
              <a:t> </a:t>
            </a:r>
            <a:r>
              <a:rPr lang="it-IT" sz="3200" dirty="0" err="1" smtClean="0">
                <a:solidFill>
                  <a:srgbClr val="FFFF00"/>
                </a:solidFill>
                <a:latin typeface="Comic Sans MS"/>
                <a:cs typeface="Comic Sans MS"/>
              </a:rPr>
              <a:t>is</a:t>
            </a:r>
            <a:r>
              <a:rPr lang="it-IT" sz="3200" dirty="0" smtClean="0">
                <a:solidFill>
                  <a:srgbClr val="FFFF00"/>
                </a:solidFill>
                <a:latin typeface="Comic Sans MS"/>
                <a:cs typeface="Comic Sans MS"/>
              </a:rPr>
              <a:t> at </a:t>
            </a:r>
            <a:r>
              <a:rPr lang="it-IT" sz="3200" dirty="0" err="1" smtClean="0">
                <a:solidFill>
                  <a:srgbClr val="FFFF00"/>
                </a:solidFill>
                <a:latin typeface="Comic Sans MS"/>
                <a:cs typeface="Comic Sans MS"/>
              </a:rPr>
              <a:t>risk</a:t>
            </a:r>
            <a:r>
              <a:rPr lang="it-IT" sz="3200" dirty="0" smtClean="0">
                <a:solidFill>
                  <a:srgbClr val="FFFF00"/>
                </a:solidFill>
                <a:latin typeface="Comic Sans MS"/>
                <a:cs typeface="Comic Sans MS"/>
              </a:rPr>
              <a:t>?</a:t>
            </a:r>
            <a:endParaRPr lang="it-IT" sz="3200" dirty="0">
              <a:solidFill>
                <a:srgbClr val="FFFF00"/>
              </a:solidFill>
              <a:latin typeface="Comic Sans MS"/>
              <a:cs typeface="Comic Sans MS"/>
            </a:endParaRPr>
          </a:p>
        </p:txBody>
      </p:sp>
      <p:sp>
        <p:nvSpPr>
          <p:cNvPr id="10" name="CasellaDiTesto 9"/>
          <p:cNvSpPr txBox="1"/>
          <p:nvPr/>
        </p:nvSpPr>
        <p:spPr>
          <a:xfrm>
            <a:off x="402700" y="11091"/>
            <a:ext cx="6397429" cy="400110"/>
          </a:xfrm>
          <a:prstGeom prst="rect">
            <a:avLst/>
          </a:prstGeom>
          <a:noFill/>
        </p:spPr>
        <p:txBody>
          <a:bodyPr wrap="none" rtlCol="0">
            <a:spAutoFit/>
          </a:bodyPr>
          <a:lstStyle/>
          <a:p>
            <a:r>
              <a:rPr lang="it-IT" sz="2000" dirty="0">
                <a:solidFill>
                  <a:srgbClr val="FFFF00"/>
                </a:solidFill>
                <a:latin typeface="Comic Sans MS"/>
                <a:cs typeface="Comic Sans MS"/>
              </a:rPr>
              <a:t>The </a:t>
            </a:r>
            <a:r>
              <a:rPr lang="it-IT" sz="2000" dirty="0" err="1">
                <a:solidFill>
                  <a:srgbClr val="FF0000"/>
                </a:solidFill>
                <a:effectLst>
                  <a:outerShdw blurRad="38100" dist="38100" dir="2700000" algn="tl">
                    <a:srgbClr val="000000">
                      <a:alpha val="43137"/>
                    </a:srgbClr>
                  </a:outerShdw>
                </a:effectLst>
                <a:latin typeface="Comic Sans MS"/>
                <a:cs typeface="Comic Sans MS"/>
              </a:rPr>
              <a:t>burden</a:t>
            </a:r>
            <a:r>
              <a:rPr lang="it-IT" sz="2000" dirty="0">
                <a:solidFill>
                  <a:srgbClr val="FF0000"/>
                </a:solidFill>
                <a:effectLst>
                  <a:outerShdw blurRad="38100" dist="38100" dir="2700000" algn="tl">
                    <a:srgbClr val="000000">
                      <a:alpha val="43137"/>
                    </a:srgbClr>
                  </a:outerShdw>
                </a:effectLst>
                <a:latin typeface="Comic Sans MS"/>
                <a:cs typeface="Comic Sans MS"/>
              </a:rPr>
              <a:t> </a:t>
            </a:r>
            <a:r>
              <a:rPr lang="it-IT" sz="2000" dirty="0" err="1">
                <a:solidFill>
                  <a:srgbClr val="FF0000"/>
                </a:solidFill>
                <a:effectLst>
                  <a:outerShdw blurRad="38100" dist="38100" dir="2700000" algn="tl">
                    <a:srgbClr val="000000">
                      <a:alpha val="43137"/>
                    </a:srgbClr>
                  </a:outerShdw>
                </a:effectLst>
                <a:latin typeface="Comic Sans MS"/>
                <a:cs typeface="Comic Sans MS"/>
              </a:rPr>
              <a:t>of</a:t>
            </a:r>
            <a:r>
              <a:rPr lang="it-IT" sz="2000" dirty="0">
                <a:solidFill>
                  <a:srgbClr val="FF0000"/>
                </a:solidFill>
                <a:effectLst>
                  <a:outerShdw blurRad="38100" dist="38100" dir="2700000" algn="tl">
                    <a:srgbClr val="000000">
                      <a:alpha val="43137"/>
                    </a:srgbClr>
                  </a:outerShdw>
                </a:effectLst>
                <a:latin typeface="Comic Sans MS"/>
                <a:cs typeface="Comic Sans MS"/>
              </a:rPr>
              <a:t> </a:t>
            </a:r>
            <a:r>
              <a:rPr lang="it-IT" sz="2000" dirty="0" err="1">
                <a:solidFill>
                  <a:srgbClr val="FF0000"/>
                </a:solidFill>
                <a:effectLst>
                  <a:outerShdw blurRad="38100" dist="38100" dir="2700000" algn="tl">
                    <a:srgbClr val="000000">
                      <a:alpha val="43137"/>
                    </a:srgbClr>
                  </a:outerShdw>
                </a:effectLst>
                <a:latin typeface="Comic Sans MS"/>
                <a:cs typeface="Comic Sans MS"/>
              </a:rPr>
              <a:t>infection</a:t>
            </a:r>
            <a:r>
              <a:rPr lang="it-IT" sz="2000" dirty="0">
                <a:solidFill>
                  <a:srgbClr val="FFFF00"/>
                </a:solidFill>
                <a:latin typeface="Comic Sans MS"/>
                <a:cs typeface="Comic Sans MS"/>
              </a:rPr>
              <a:t> in </a:t>
            </a:r>
            <a:r>
              <a:rPr lang="it-IT" sz="2000" dirty="0" err="1">
                <a:solidFill>
                  <a:srgbClr val="FFFF00"/>
                </a:solidFill>
                <a:latin typeface="Comic Sans MS"/>
                <a:cs typeface="Comic Sans MS"/>
              </a:rPr>
              <a:t>severely</a:t>
            </a:r>
            <a:r>
              <a:rPr lang="it-IT" sz="2000" dirty="0">
                <a:solidFill>
                  <a:srgbClr val="FFFF00"/>
                </a:solidFill>
                <a:latin typeface="Comic Sans MS"/>
                <a:cs typeface="Comic Sans MS"/>
              </a:rPr>
              <a:t> </a:t>
            </a:r>
            <a:r>
              <a:rPr lang="it-IT" sz="2000" dirty="0" err="1">
                <a:solidFill>
                  <a:srgbClr val="FFFF00"/>
                </a:solidFill>
                <a:latin typeface="Comic Sans MS"/>
                <a:cs typeface="Comic Sans MS"/>
              </a:rPr>
              <a:t>injured</a:t>
            </a:r>
            <a:r>
              <a:rPr lang="it-IT" sz="2000" dirty="0" smtClean="0">
                <a:solidFill>
                  <a:srgbClr val="FFFF00"/>
                </a:solidFill>
                <a:latin typeface="Comic Sans MS"/>
                <a:cs typeface="Comic Sans MS"/>
              </a:rPr>
              <a:t> </a:t>
            </a:r>
            <a:r>
              <a:rPr lang="it-IT" sz="2000" dirty="0" err="1" smtClean="0">
                <a:solidFill>
                  <a:srgbClr val="FFFF00"/>
                </a:solidFill>
                <a:latin typeface="Comic Sans MS"/>
                <a:cs typeface="Comic Sans MS"/>
              </a:rPr>
              <a:t>patients</a:t>
            </a:r>
            <a:endParaRPr lang="it-IT" sz="2000" dirty="0">
              <a:solidFill>
                <a:srgbClr val="FFFF00"/>
              </a:solidFill>
              <a:latin typeface="Comic Sans MS"/>
              <a:cs typeface="Comic Sans MS"/>
            </a:endParaRPr>
          </a:p>
        </p:txBody>
      </p:sp>
      <p:sp>
        <p:nvSpPr>
          <p:cNvPr id="11" name="CasellaDiTesto 10"/>
          <p:cNvSpPr txBox="1"/>
          <p:nvPr/>
        </p:nvSpPr>
        <p:spPr>
          <a:xfrm>
            <a:off x="5017742" y="730426"/>
            <a:ext cx="3383471" cy="307777"/>
          </a:xfrm>
          <a:prstGeom prst="rect">
            <a:avLst/>
          </a:prstGeom>
          <a:noFill/>
        </p:spPr>
        <p:txBody>
          <a:bodyPr wrap="none" rtlCol="0">
            <a:spAutoFit/>
          </a:bodyPr>
          <a:lstStyle/>
          <a:p>
            <a:r>
              <a:rPr lang="it-IT" sz="1400" dirty="0" smtClean="0">
                <a:solidFill>
                  <a:schemeClr val="bg1"/>
                </a:solidFill>
                <a:latin typeface="Comic Sans MS"/>
                <a:cs typeface="Comic Sans MS"/>
              </a:rPr>
              <a:t>N=158; ISS 14 (9-29); </a:t>
            </a:r>
            <a:r>
              <a:rPr lang="it-IT" sz="1400" dirty="0" err="1" smtClean="0">
                <a:solidFill>
                  <a:schemeClr val="bg1"/>
                </a:solidFill>
                <a:latin typeface="Comic Sans MS"/>
                <a:cs typeface="Comic Sans MS"/>
              </a:rPr>
              <a:t>infections</a:t>
            </a:r>
            <a:r>
              <a:rPr lang="it-IT" sz="1400" dirty="0" smtClean="0">
                <a:solidFill>
                  <a:schemeClr val="bg1"/>
                </a:solidFill>
                <a:latin typeface="Comic Sans MS"/>
                <a:cs typeface="Comic Sans MS"/>
              </a:rPr>
              <a:t> 45%</a:t>
            </a:r>
            <a:endParaRPr lang="it-IT" sz="1400" dirty="0">
              <a:solidFill>
                <a:schemeClr val="bg1"/>
              </a:solidFill>
              <a:latin typeface="Comic Sans MS"/>
              <a:cs typeface="Comic Sans MS"/>
            </a:endParaRPr>
          </a:p>
        </p:txBody>
      </p:sp>
      <p:sp>
        <p:nvSpPr>
          <p:cNvPr id="12" name="CasellaDiTesto 11"/>
          <p:cNvSpPr txBox="1"/>
          <p:nvPr/>
        </p:nvSpPr>
        <p:spPr>
          <a:xfrm>
            <a:off x="1916697" y="4256487"/>
            <a:ext cx="1659429" cy="276999"/>
          </a:xfrm>
          <a:prstGeom prst="rect">
            <a:avLst/>
          </a:prstGeom>
          <a:noFill/>
        </p:spPr>
        <p:txBody>
          <a:bodyPr wrap="none" rtlCol="0">
            <a:spAutoFit/>
          </a:bodyPr>
          <a:lstStyle/>
          <a:p>
            <a:r>
              <a:rPr lang="it-IT" sz="1200" dirty="0" smtClean="0"/>
              <a:t>FIBRINOLYTIC PATHWAY</a:t>
            </a:r>
            <a:endParaRPr lang="it-IT" sz="1200" dirty="0"/>
          </a:p>
        </p:txBody>
      </p:sp>
      <p:sp>
        <p:nvSpPr>
          <p:cNvPr id="13" name="CasellaDiTesto 12"/>
          <p:cNvSpPr txBox="1"/>
          <p:nvPr/>
        </p:nvSpPr>
        <p:spPr>
          <a:xfrm>
            <a:off x="2093081" y="1684534"/>
            <a:ext cx="1915909" cy="276999"/>
          </a:xfrm>
          <a:prstGeom prst="rect">
            <a:avLst/>
          </a:prstGeom>
          <a:noFill/>
        </p:spPr>
        <p:txBody>
          <a:bodyPr wrap="none" rtlCol="0">
            <a:spAutoFit/>
          </a:bodyPr>
          <a:lstStyle/>
          <a:p>
            <a:r>
              <a:rPr lang="it-IT" sz="1200" dirty="0" smtClean="0"/>
              <a:t>ANTICOAGULANT PATHWAY</a:t>
            </a:r>
            <a:endParaRPr lang="it-IT" sz="1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658476" y="6581001"/>
            <a:ext cx="3485524" cy="276999"/>
          </a:xfrm>
          <a:prstGeom prst="rect">
            <a:avLst/>
          </a:prstGeom>
          <a:noFill/>
        </p:spPr>
        <p:txBody>
          <a:bodyPr wrap="none" rtlCol="0">
            <a:spAutoFit/>
          </a:bodyPr>
          <a:lstStyle/>
          <a:p>
            <a:r>
              <a:rPr lang="it-IT" sz="1200" dirty="0" smtClean="0">
                <a:solidFill>
                  <a:schemeClr val="bg1"/>
                </a:solidFill>
                <a:latin typeface="Comic Sans MS"/>
                <a:cs typeface="Comic Sans MS"/>
              </a:rPr>
              <a:t>Cole E, </a:t>
            </a:r>
            <a:r>
              <a:rPr lang="it-IT" sz="1200" dirty="0" err="1" smtClean="0">
                <a:solidFill>
                  <a:schemeClr val="bg1"/>
                </a:solidFill>
                <a:latin typeface="Comic Sans MS"/>
                <a:cs typeface="Comic Sans MS"/>
              </a:rPr>
              <a:t>et</a:t>
            </a:r>
            <a:r>
              <a:rPr lang="it-IT" sz="1200" dirty="0" smtClean="0">
                <a:solidFill>
                  <a:schemeClr val="bg1"/>
                </a:solidFill>
                <a:latin typeface="Comic Sans MS"/>
                <a:cs typeface="Comic Sans MS"/>
              </a:rPr>
              <a:t> al. </a:t>
            </a:r>
            <a:r>
              <a:rPr lang="it-IT" sz="1200" dirty="0" err="1" smtClean="0">
                <a:solidFill>
                  <a:schemeClr val="bg1"/>
                </a:solidFill>
                <a:latin typeface="Comic Sans MS"/>
                <a:cs typeface="Comic Sans MS"/>
              </a:rPr>
              <a:t>J</a:t>
            </a:r>
            <a:r>
              <a:rPr lang="it-IT" sz="1200" dirty="0" smtClean="0">
                <a:solidFill>
                  <a:schemeClr val="bg1"/>
                </a:solidFill>
                <a:latin typeface="Comic Sans MS"/>
                <a:cs typeface="Comic Sans MS"/>
              </a:rPr>
              <a:t> Trauma Acute Care </a:t>
            </a:r>
            <a:r>
              <a:rPr lang="it-IT" sz="1200" dirty="0" err="1" smtClean="0">
                <a:solidFill>
                  <a:schemeClr val="bg1"/>
                </a:solidFill>
                <a:latin typeface="Comic Sans MS"/>
                <a:cs typeface="Comic Sans MS"/>
              </a:rPr>
              <a:t>Surg</a:t>
            </a:r>
            <a:r>
              <a:rPr lang="it-IT" sz="1200" dirty="0" smtClean="0">
                <a:solidFill>
                  <a:schemeClr val="bg1"/>
                </a:solidFill>
                <a:latin typeface="Comic Sans MS"/>
                <a:cs typeface="Comic Sans MS"/>
              </a:rPr>
              <a:t>, 2014</a:t>
            </a:r>
            <a:endParaRPr lang="it-IT" sz="1200" dirty="0">
              <a:solidFill>
                <a:schemeClr val="bg1"/>
              </a:solidFill>
              <a:latin typeface="Comic Sans MS"/>
              <a:cs typeface="Comic Sans MS"/>
            </a:endParaRPr>
          </a:p>
        </p:txBody>
      </p:sp>
      <p:cxnSp>
        <p:nvCxnSpPr>
          <p:cNvPr id="9" name="Connettore 1 8"/>
          <p:cNvCxnSpPr/>
          <p:nvPr/>
        </p:nvCxnSpPr>
        <p:spPr>
          <a:xfrm>
            <a:off x="356202" y="540880"/>
            <a:ext cx="8572224"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356202" y="6534359"/>
            <a:ext cx="8509994"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pic>
        <p:nvPicPr>
          <p:cNvPr id="11" name="Immagine 10"/>
          <p:cNvPicPr>
            <a:picLocks noChangeAspect="1"/>
          </p:cNvPicPr>
          <p:nvPr/>
        </p:nvPicPr>
        <p:blipFill>
          <a:blip r:embed="rId2"/>
          <a:stretch>
            <a:fillRect/>
          </a:stretch>
        </p:blipFill>
        <p:spPr>
          <a:xfrm>
            <a:off x="6366204" y="980588"/>
            <a:ext cx="916316" cy="458158"/>
          </a:xfrm>
          <a:prstGeom prst="rect">
            <a:avLst/>
          </a:prstGeom>
          <a:ln>
            <a:solidFill>
              <a:schemeClr val="bg1"/>
            </a:solidFill>
          </a:ln>
          <a:effectLst>
            <a:outerShdw blurRad="50800" dist="76200" dir="2700000" algn="tl" rotWithShape="0">
              <a:srgbClr val="000000">
                <a:alpha val="43000"/>
              </a:srgbClr>
            </a:outerShdw>
          </a:effectLst>
        </p:spPr>
      </p:pic>
      <p:graphicFrame>
        <p:nvGraphicFramePr>
          <p:cNvPr id="12" name="Grafico 11"/>
          <p:cNvGraphicFramePr/>
          <p:nvPr/>
        </p:nvGraphicFramePr>
        <p:xfrm>
          <a:off x="293972" y="1254080"/>
          <a:ext cx="4875408" cy="3286823"/>
        </p:xfrm>
        <a:graphic>
          <a:graphicData uri="http://schemas.openxmlformats.org/drawingml/2006/chart">
            <c:chart xmlns:c="http://schemas.openxmlformats.org/drawingml/2006/chart" xmlns:r="http://schemas.openxmlformats.org/officeDocument/2006/relationships" r:id="rId3"/>
          </a:graphicData>
        </a:graphic>
      </p:graphicFrame>
      <p:sp>
        <p:nvSpPr>
          <p:cNvPr id="14" name="CasellaDiTesto 13"/>
          <p:cNvSpPr txBox="1"/>
          <p:nvPr/>
        </p:nvSpPr>
        <p:spPr>
          <a:xfrm>
            <a:off x="1107580" y="1069414"/>
            <a:ext cx="2974380" cy="369332"/>
          </a:xfrm>
          <a:prstGeom prst="rect">
            <a:avLst/>
          </a:prstGeom>
          <a:noFill/>
        </p:spPr>
        <p:txBody>
          <a:bodyPr wrap="none" rtlCol="0">
            <a:spAutoFit/>
          </a:bodyPr>
          <a:lstStyle/>
          <a:p>
            <a:r>
              <a:rPr lang="it-IT" dirty="0" smtClean="0">
                <a:solidFill>
                  <a:srgbClr val="FFFF00"/>
                </a:solidFill>
                <a:latin typeface="Comic Sans MS"/>
                <a:cs typeface="Comic Sans MS"/>
              </a:rPr>
              <a:t>SOURCE OF INFECTION</a:t>
            </a:r>
            <a:endParaRPr lang="it-IT" dirty="0">
              <a:solidFill>
                <a:srgbClr val="FFFF00"/>
              </a:solidFill>
              <a:latin typeface="Comic Sans MS"/>
              <a:cs typeface="Comic Sans MS"/>
            </a:endParaRPr>
          </a:p>
        </p:txBody>
      </p:sp>
      <p:pic>
        <p:nvPicPr>
          <p:cNvPr id="15" name="Immagine 14"/>
          <p:cNvPicPr>
            <a:picLocks noChangeAspect="1"/>
          </p:cNvPicPr>
          <p:nvPr/>
        </p:nvPicPr>
        <p:blipFill>
          <a:blip r:embed="rId4"/>
          <a:stretch>
            <a:fillRect/>
          </a:stretch>
        </p:blipFill>
        <p:spPr>
          <a:xfrm>
            <a:off x="5363420" y="3450620"/>
            <a:ext cx="3408709" cy="2855562"/>
          </a:xfrm>
          <a:prstGeom prst="rect">
            <a:avLst/>
          </a:prstGeom>
          <a:ln>
            <a:solidFill>
              <a:srgbClr val="FF0000"/>
            </a:solidFill>
          </a:ln>
          <a:effectLst>
            <a:outerShdw blurRad="50800" dist="114300" dir="2700000" algn="tl" rotWithShape="0">
              <a:schemeClr val="bg1">
                <a:alpha val="43000"/>
              </a:schemeClr>
            </a:outerShdw>
          </a:effectLst>
        </p:spPr>
      </p:pic>
      <p:sp>
        <p:nvSpPr>
          <p:cNvPr id="17" name="CasellaDiTesto 16"/>
          <p:cNvSpPr txBox="1"/>
          <p:nvPr/>
        </p:nvSpPr>
        <p:spPr>
          <a:xfrm>
            <a:off x="356202" y="140770"/>
            <a:ext cx="6397429" cy="400110"/>
          </a:xfrm>
          <a:prstGeom prst="rect">
            <a:avLst/>
          </a:prstGeom>
          <a:noFill/>
        </p:spPr>
        <p:txBody>
          <a:bodyPr wrap="none" rtlCol="0">
            <a:spAutoFit/>
          </a:bodyPr>
          <a:lstStyle/>
          <a:p>
            <a:r>
              <a:rPr lang="it-IT" sz="2000" dirty="0">
                <a:solidFill>
                  <a:srgbClr val="FFFF00"/>
                </a:solidFill>
                <a:latin typeface="Comic Sans MS"/>
                <a:cs typeface="Comic Sans MS"/>
              </a:rPr>
              <a:t>The </a:t>
            </a:r>
            <a:r>
              <a:rPr lang="it-IT" sz="2000" dirty="0" err="1">
                <a:solidFill>
                  <a:srgbClr val="FFFF00"/>
                </a:solidFill>
                <a:latin typeface="Comic Sans MS"/>
                <a:cs typeface="Comic Sans MS"/>
              </a:rPr>
              <a:t>burden</a:t>
            </a:r>
            <a:r>
              <a:rPr lang="it-IT" sz="2000" dirty="0">
                <a:solidFill>
                  <a:srgbClr val="FFFF00"/>
                </a:solidFill>
                <a:latin typeface="Comic Sans MS"/>
                <a:cs typeface="Comic Sans MS"/>
              </a:rPr>
              <a:t> </a:t>
            </a:r>
            <a:r>
              <a:rPr lang="it-IT" sz="2000" dirty="0" err="1">
                <a:solidFill>
                  <a:srgbClr val="FFFF00"/>
                </a:solidFill>
                <a:latin typeface="Comic Sans MS"/>
                <a:cs typeface="Comic Sans MS"/>
              </a:rPr>
              <a:t>of</a:t>
            </a:r>
            <a:r>
              <a:rPr lang="it-IT" sz="2000" dirty="0">
                <a:solidFill>
                  <a:srgbClr val="FFFF00"/>
                </a:solidFill>
                <a:latin typeface="Comic Sans MS"/>
                <a:cs typeface="Comic Sans MS"/>
              </a:rPr>
              <a:t> </a:t>
            </a:r>
            <a:r>
              <a:rPr lang="it-IT" sz="2000" dirty="0" err="1">
                <a:solidFill>
                  <a:srgbClr val="FFFF00"/>
                </a:solidFill>
                <a:latin typeface="Comic Sans MS"/>
                <a:cs typeface="Comic Sans MS"/>
              </a:rPr>
              <a:t>infection</a:t>
            </a:r>
            <a:r>
              <a:rPr lang="it-IT" sz="2000" dirty="0">
                <a:solidFill>
                  <a:srgbClr val="FFFF00"/>
                </a:solidFill>
                <a:latin typeface="Comic Sans MS"/>
                <a:cs typeface="Comic Sans MS"/>
              </a:rPr>
              <a:t> in </a:t>
            </a:r>
            <a:r>
              <a:rPr lang="it-IT" sz="2000" dirty="0" err="1">
                <a:solidFill>
                  <a:srgbClr val="FFFF00"/>
                </a:solidFill>
                <a:latin typeface="Comic Sans MS"/>
                <a:cs typeface="Comic Sans MS"/>
              </a:rPr>
              <a:t>severely</a:t>
            </a:r>
            <a:r>
              <a:rPr lang="it-IT" sz="2000" dirty="0">
                <a:solidFill>
                  <a:srgbClr val="FFFF00"/>
                </a:solidFill>
                <a:latin typeface="Comic Sans MS"/>
                <a:cs typeface="Comic Sans MS"/>
              </a:rPr>
              <a:t> </a:t>
            </a:r>
            <a:r>
              <a:rPr lang="it-IT" sz="2000" dirty="0" err="1">
                <a:solidFill>
                  <a:srgbClr val="FFFF00"/>
                </a:solidFill>
                <a:latin typeface="Comic Sans MS"/>
                <a:cs typeface="Comic Sans MS"/>
              </a:rPr>
              <a:t>injured</a:t>
            </a:r>
            <a:r>
              <a:rPr lang="it-IT" sz="2000" dirty="0" smtClean="0">
                <a:solidFill>
                  <a:srgbClr val="FFFF00"/>
                </a:solidFill>
                <a:latin typeface="Comic Sans MS"/>
                <a:cs typeface="Comic Sans MS"/>
              </a:rPr>
              <a:t> </a:t>
            </a:r>
            <a:r>
              <a:rPr lang="it-IT" sz="2000" dirty="0" err="1" smtClean="0">
                <a:solidFill>
                  <a:srgbClr val="FFFF00"/>
                </a:solidFill>
                <a:latin typeface="Comic Sans MS"/>
                <a:cs typeface="Comic Sans MS"/>
              </a:rPr>
              <a:t>patients</a:t>
            </a:r>
            <a:endParaRPr lang="it-IT" sz="2000" dirty="0">
              <a:solidFill>
                <a:srgbClr val="FFFF00"/>
              </a:solidFill>
              <a:latin typeface="Comic Sans MS"/>
              <a:cs typeface="Comic Sans MS"/>
            </a:endParaRPr>
          </a:p>
        </p:txBody>
      </p:sp>
      <p:sp>
        <p:nvSpPr>
          <p:cNvPr id="18" name="CasellaDiTesto 17"/>
          <p:cNvSpPr txBox="1"/>
          <p:nvPr/>
        </p:nvSpPr>
        <p:spPr>
          <a:xfrm>
            <a:off x="5527940" y="3081288"/>
            <a:ext cx="2985425" cy="369332"/>
          </a:xfrm>
          <a:prstGeom prst="rect">
            <a:avLst/>
          </a:prstGeom>
          <a:noFill/>
        </p:spPr>
        <p:txBody>
          <a:bodyPr wrap="none" rtlCol="0">
            <a:spAutoFit/>
          </a:bodyPr>
          <a:lstStyle/>
          <a:p>
            <a:r>
              <a:rPr lang="it-IT" dirty="0" smtClean="0">
                <a:solidFill>
                  <a:srgbClr val="FFFF00"/>
                </a:solidFill>
                <a:latin typeface="Comic Sans MS"/>
                <a:cs typeface="Comic Sans MS"/>
              </a:rPr>
              <a:t>TIMING OF INFECTION</a:t>
            </a:r>
            <a:endParaRPr lang="it-IT" dirty="0">
              <a:solidFill>
                <a:srgbClr val="FFFF00"/>
              </a:solidFill>
              <a:latin typeface="Comic Sans MS"/>
              <a:cs typeface="Comic Sans MS"/>
            </a:endParaRPr>
          </a:p>
        </p:txBody>
      </p:sp>
      <p:sp>
        <p:nvSpPr>
          <p:cNvPr id="16" name="Ovale 15"/>
          <p:cNvSpPr/>
          <p:nvPr/>
        </p:nvSpPr>
        <p:spPr>
          <a:xfrm>
            <a:off x="356202" y="3081288"/>
            <a:ext cx="1828198" cy="118591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p:nvSpPr>
        <p:spPr>
          <a:xfrm>
            <a:off x="5169380" y="1632334"/>
            <a:ext cx="3550559" cy="307777"/>
          </a:xfrm>
          <a:prstGeom prst="rect">
            <a:avLst/>
          </a:prstGeom>
          <a:noFill/>
        </p:spPr>
        <p:txBody>
          <a:bodyPr wrap="none" rtlCol="0">
            <a:spAutoFit/>
          </a:bodyPr>
          <a:lstStyle/>
          <a:p>
            <a:r>
              <a:rPr lang="it-IT" sz="1400" dirty="0" smtClean="0">
                <a:solidFill>
                  <a:schemeClr val="bg1"/>
                </a:solidFill>
                <a:latin typeface="Comic Sans MS"/>
                <a:cs typeface="Comic Sans MS"/>
              </a:rPr>
              <a:t>N=304; ISS 29 (25-49); </a:t>
            </a:r>
            <a:r>
              <a:rPr lang="it-IT" sz="1400" dirty="0" err="1" smtClean="0">
                <a:solidFill>
                  <a:schemeClr val="bg1"/>
                </a:solidFill>
                <a:latin typeface="Comic Sans MS"/>
                <a:cs typeface="Comic Sans MS"/>
              </a:rPr>
              <a:t>infections</a:t>
            </a:r>
            <a:r>
              <a:rPr lang="it-IT" sz="1400" dirty="0" smtClean="0">
                <a:solidFill>
                  <a:schemeClr val="bg1"/>
                </a:solidFill>
                <a:latin typeface="Comic Sans MS"/>
                <a:cs typeface="Comic Sans MS"/>
              </a:rPr>
              <a:t> 52%</a:t>
            </a:r>
            <a:endParaRPr lang="it-IT" sz="1400" dirty="0">
              <a:solidFill>
                <a:schemeClr val="bg1"/>
              </a:solidFill>
              <a:latin typeface="Comic Sans MS"/>
              <a:cs typeface="Comic Sans M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64"/>
          <p:cNvSpPr txBox="1">
            <a:spLocks noChangeArrowheads="1"/>
          </p:cNvSpPr>
          <p:nvPr/>
        </p:nvSpPr>
        <p:spPr bwMode="auto">
          <a:xfrm>
            <a:off x="246937" y="376263"/>
            <a:ext cx="6173412" cy="461665"/>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it-IT" sz="2400" dirty="0" smtClean="0">
                <a:solidFill>
                  <a:srgbClr val="FFFF00"/>
                </a:solidFill>
                <a:latin typeface="Comic Sans MS" pitchFamily="42" charset="0"/>
                <a:ea typeface="Comic Sans MS" pitchFamily="42" charset="0"/>
                <a:cs typeface="Comic Sans MS" pitchFamily="42" charset="0"/>
              </a:rPr>
              <a:t>POST-TRAUMATIC PNEUMONIA</a:t>
            </a:r>
            <a:endParaRPr lang="it-IT" sz="2400" dirty="0">
              <a:solidFill>
                <a:srgbClr val="FFFF00"/>
              </a:solidFill>
              <a:latin typeface="Comic Sans MS" pitchFamily="42" charset="0"/>
              <a:ea typeface="Comic Sans MS" pitchFamily="42" charset="0"/>
              <a:cs typeface="Comic Sans MS" pitchFamily="42" charset="0"/>
            </a:endParaRPr>
          </a:p>
        </p:txBody>
      </p:sp>
      <p:cxnSp>
        <p:nvCxnSpPr>
          <p:cNvPr id="3" name="Connettore 1 2"/>
          <p:cNvCxnSpPr/>
          <p:nvPr/>
        </p:nvCxnSpPr>
        <p:spPr>
          <a:xfrm>
            <a:off x="356202" y="364506"/>
            <a:ext cx="8086675"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 name="Connettore 1 3"/>
          <p:cNvCxnSpPr/>
          <p:nvPr/>
        </p:nvCxnSpPr>
        <p:spPr>
          <a:xfrm>
            <a:off x="481626" y="6325939"/>
            <a:ext cx="8086675" cy="1588"/>
          </a:xfrm>
          <a:prstGeom prst="line">
            <a:avLst/>
          </a:prstGeom>
          <a:ln w="57150" cmpd="thickThi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CasellaDiTesto 64"/>
          <p:cNvSpPr txBox="1">
            <a:spLocks noChangeArrowheads="1"/>
          </p:cNvSpPr>
          <p:nvPr/>
        </p:nvSpPr>
        <p:spPr bwMode="auto">
          <a:xfrm>
            <a:off x="465950" y="2765579"/>
            <a:ext cx="6173412" cy="338554"/>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it-IT" sz="1600" dirty="0" smtClean="0">
                <a:solidFill>
                  <a:srgbClr val="FFFF00"/>
                </a:solidFill>
                <a:latin typeface="Comic Sans MS" pitchFamily="42" charset="0"/>
                <a:ea typeface="Comic Sans MS" pitchFamily="42" charset="0"/>
                <a:cs typeface="Comic Sans MS" pitchFamily="42" charset="0"/>
              </a:rPr>
              <a:t>BLUNT CHEST TRAUMA</a:t>
            </a:r>
            <a:endParaRPr lang="it-IT" sz="1600" dirty="0">
              <a:solidFill>
                <a:srgbClr val="FFFF00"/>
              </a:solidFill>
              <a:latin typeface="Comic Sans MS" pitchFamily="42" charset="0"/>
              <a:ea typeface="Comic Sans MS" pitchFamily="42" charset="0"/>
              <a:cs typeface="Comic Sans MS" pitchFamily="42" charset="0"/>
            </a:endParaRPr>
          </a:p>
        </p:txBody>
      </p:sp>
      <p:sp>
        <p:nvSpPr>
          <p:cNvPr id="6" name="CasellaDiTesto 5"/>
          <p:cNvSpPr txBox="1"/>
          <p:nvPr/>
        </p:nvSpPr>
        <p:spPr>
          <a:xfrm>
            <a:off x="356202" y="3057967"/>
            <a:ext cx="7995542" cy="461665"/>
          </a:xfrm>
          <a:prstGeom prst="rect">
            <a:avLst/>
          </a:prstGeom>
          <a:noFill/>
        </p:spPr>
        <p:txBody>
          <a:bodyPr wrap="square" rtlCol="0">
            <a:spAutoFit/>
          </a:bodyPr>
          <a:lstStyle/>
          <a:p>
            <a:r>
              <a:rPr lang="it-IT" sz="1200" dirty="0" smtClean="0">
                <a:solidFill>
                  <a:srgbClr val="FFFFFF"/>
                </a:solidFill>
                <a:latin typeface="Comic Sans MS"/>
                <a:cs typeface="Comic Sans MS"/>
              </a:rPr>
              <a:t>A </a:t>
            </a:r>
            <a:r>
              <a:rPr lang="it-IT" sz="1200" dirty="0" err="1" smtClean="0">
                <a:solidFill>
                  <a:srgbClr val="FFFFFF"/>
                </a:solidFill>
                <a:latin typeface="Comic Sans MS"/>
                <a:cs typeface="Comic Sans MS"/>
              </a:rPr>
              <a:t>combined</a:t>
            </a:r>
            <a:r>
              <a:rPr lang="it-IT" sz="1200" dirty="0" smtClean="0">
                <a:solidFill>
                  <a:srgbClr val="FFFFFF"/>
                </a:solidFill>
                <a:latin typeface="Comic Sans MS"/>
                <a:cs typeface="Comic Sans MS"/>
              </a:rPr>
              <a:t> </a:t>
            </a:r>
            <a:r>
              <a:rPr lang="it-IT" sz="1200" dirty="0" err="1">
                <a:solidFill>
                  <a:srgbClr val="FFFFFF"/>
                </a:solidFill>
                <a:latin typeface="Comic Sans MS"/>
                <a:cs typeface="Comic Sans MS"/>
              </a:rPr>
              <a:t>odds</a:t>
            </a:r>
            <a:r>
              <a:rPr lang="it-IT" sz="1200" dirty="0">
                <a:solidFill>
                  <a:srgbClr val="FFFFFF"/>
                </a:solidFill>
                <a:latin typeface="Comic Sans MS"/>
                <a:cs typeface="Comic Sans MS"/>
              </a:rPr>
              <a:t> </a:t>
            </a:r>
            <a:r>
              <a:rPr lang="it-IT" sz="1200" dirty="0" err="1">
                <a:solidFill>
                  <a:srgbClr val="FFFFFF"/>
                </a:solidFill>
                <a:latin typeface="Comic Sans MS"/>
                <a:cs typeface="Comic Sans MS"/>
              </a:rPr>
              <a:t>ratio</a:t>
            </a:r>
            <a:r>
              <a:rPr lang="it-IT" sz="1200" dirty="0">
                <a:solidFill>
                  <a:srgbClr val="FFFFFF"/>
                </a:solidFill>
                <a:latin typeface="Comic Sans MS"/>
                <a:cs typeface="Comic Sans MS"/>
              </a:rPr>
              <a:t> </a:t>
            </a:r>
            <a:r>
              <a:rPr lang="it-IT" sz="1200" dirty="0" err="1">
                <a:solidFill>
                  <a:srgbClr val="FFFFFF"/>
                </a:solidFill>
                <a:latin typeface="Comic Sans MS"/>
                <a:cs typeface="Comic Sans MS"/>
              </a:rPr>
              <a:t>of</a:t>
            </a:r>
            <a:r>
              <a:rPr lang="it-IT" sz="1200" dirty="0">
                <a:solidFill>
                  <a:srgbClr val="FFFFFF"/>
                </a:solidFill>
                <a:latin typeface="Comic Sans MS"/>
                <a:cs typeface="Comic Sans MS"/>
              </a:rPr>
              <a:t> 5.24 (3.51–7.82, 95</a:t>
            </a:r>
            <a:r>
              <a:rPr lang="it-IT" sz="1200" dirty="0" smtClean="0">
                <a:solidFill>
                  <a:srgbClr val="FFFFFF"/>
                </a:solidFill>
                <a:latin typeface="Comic Sans MS"/>
                <a:cs typeface="Comic Sans MS"/>
              </a:rPr>
              <a:t>% </a:t>
            </a:r>
            <a:r>
              <a:rPr lang="it-IT" sz="1200" dirty="0" err="1" smtClean="0">
                <a:solidFill>
                  <a:srgbClr val="FFFFFF"/>
                </a:solidFill>
                <a:latin typeface="Comic Sans MS"/>
                <a:cs typeface="Comic Sans MS"/>
              </a:rPr>
              <a:t>CI</a:t>
            </a:r>
            <a:r>
              <a:rPr lang="it-IT" sz="1200" dirty="0">
                <a:solidFill>
                  <a:srgbClr val="FFFFFF"/>
                </a:solidFill>
                <a:latin typeface="Comic Sans MS"/>
                <a:cs typeface="Comic Sans MS"/>
              </a:rPr>
              <a:t>) </a:t>
            </a:r>
            <a:r>
              <a:rPr lang="it-IT" sz="1200" dirty="0" err="1">
                <a:solidFill>
                  <a:srgbClr val="FFFFFF"/>
                </a:solidFill>
                <a:latin typeface="Comic Sans MS"/>
                <a:cs typeface="Comic Sans MS"/>
              </a:rPr>
              <a:t>for</a:t>
            </a:r>
            <a:r>
              <a:rPr lang="it-IT" sz="1200" dirty="0">
                <a:solidFill>
                  <a:srgbClr val="FFFFFF"/>
                </a:solidFill>
                <a:latin typeface="Comic Sans MS"/>
                <a:cs typeface="Comic Sans MS"/>
              </a:rPr>
              <a:t> </a:t>
            </a:r>
            <a:r>
              <a:rPr lang="it-IT" sz="1200" dirty="0" err="1">
                <a:solidFill>
                  <a:srgbClr val="FFFFFF"/>
                </a:solidFill>
                <a:latin typeface="Comic Sans MS"/>
                <a:cs typeface="Comic Sans MS"/>
              </a:rPr>
              <a:t>mortality</a:t>
            </a:r>
            <a:r>
              <a:rPr lang="it-IT" sz="1200" dirty="0">
                <a:solidFill>
                  <a:srgbClr val="FFFFFF"/>
                </a:solidFill>
                <a:latin typeface="Comic Sans MS"/>
                <a:cs typeface="Comic Sans MS"/>
              </a:rPr>
              <a:t> in </a:t>
            </a:r>
            <a:r>
              <a:rPr lang="it-IT" sz="1200" dirty="0" err="1">
                <a:solidFill>
                  <a:srgbClr val="FFFFFF"/>
                </a:solidFill>
                <a:latin typeface="Comic Sans MS"/>
                <a:cs typeface="Comic Sans MS"/>
              </a:rPr>
              <a:t>blunt</a:t>
            </a:r>
            <a:r>
              <a:rPr lang="it-IT" sz="1200" dirty="0">
                <a:solidFill>
                  <a:srgbClr val="FFFFFF"/>
                </a:solidFill>
                <a:latin typeface="Comic Sans MS"/>
                <a:cs typeface="Comic Sans MS"/>
              </a:rPr>
              <a:t> </a:t>
            </a:r>
            <a:r>
              <a:rPr lang="it-IT" sz="1200" dirty="0" err="1">
                <a:solidFill>
                  <a:srgbClr val="FFFFFF"/>
                </a:solidFill>
                <a:latin typeface="Comic Sans MS"/>
                <a:cs typeface="Comic Sans MS"/>
              </a:rPr>
              <a:t>chest</a:t>
            </a:r>
            <a:r>
              <a:rPr lang="it-IT" sz="1200" dirty="0">
                <a:solidFill>
                  <a:srgbClr val="FFFFFF"/>
                </a:solidFill>
                <a:latin typeface="Comic Sans MS"/>
                <a:cs typeface="Comic Sans MS"/>
              </a:rPr>
              <a:t> </a:t>
            </a:r>
            <a:r>
              <a:rPr lang="it-IT" sz="1200" dirty="0" err="1">
                <a:solidFill>
                  <a:srgbClr val="FFFFFF"/>
                </a:solidFill>
                <a:latin typeface="Comic Sans MS"/>
                <a:cs typeface="Comic Sans MS"/>
              </a:rPr>
              <a:t>wall</a:t>
            </a:r>
            <a:r>
              <a:rPr lang="it-IT" sz="1200" dirty="0">
                <a:solidFill>
                  <a:srgbClr val="FFFFFF"/>
                </a:solidFill>
                <a:latin typeface="Comic Sans MS"/>
                <a:cs typeface="Comic Sans MS"/>
              </a:rPr>
              <a:t> trauma </a:t>
            </a:r>
            <a:r>
              <a:rPr lang="it-IT" sz="1200" dirty="0" err="1">
                <a:solidFill>
                  <a:srgbClr val="FFFFFF"/>
                </a:solidFill>
                <a:latin typeface="Comic Sans MS"/>
                <a:cs typeface="Comic Sans MS"/>
              </a:rPr>
              <a:t>patients</a:t>
            </a:r>
            <a:r>
              <a:rPr lang="it-IT" sz="1200" dirty="0">
                <a:solidFill>
                  <a:srgbClr val="FFFFFF"/>
                </a:solidFill>
                <a:latin typeface="Comic Sans MS"/>
                <a:cs typeface="Comic Sans MS"/>
              </a:rPr>
              <a:t> </a:t>
            </a:r>
            <a:r>
              <a:rPr lang="it-IT" sz="1200" dirty="0" err="1">
                <a:solidFill>
                  <a:srgbClr val="FFFFFF"/>
                </a:solidFill>
                <a:latin typeface="Comic Sans MS"/>
                <a:cs typeface="Comic Sans MS"/>
              </a:rPr>
              <a:t>who</a:t>
            </a:r>
            <a:r>
              <a:rPr lang="it-IT" sz="1200" dirty="0">
                <a:solidFill>
                  <a:srgbClr val="FFFFFF"/>
                </a:solidFill>
                <a:latin typeface="Comic Sans MS"/>
                <a:cs typeface="Comic Sans MS"/>
              </a:rPr>
              <a:t> </a:t>
            </a:r>
            <a:r>
              <a:rPr lang="it-IT" sz="1200" dirty="0" err="1" smtClean="0">
                <a:solidFill>
                  <a:srgbClr val="FFFFFF"/>
                </a:solidFill>
                <a:latin typeface="Comic Sans MS"/>
                <a:cs typeface="Comic Sans MS"/>
              </a:rPr>
              <a:t>develop</a:t>
            </a:r>
            <a:r>
              <a:rPr lang="it-IT" sz="1200" dirty="0" smtClean="0">
                <a:solidFill>
                  <a:srgbClr val="FFFFFF"/>
                </a:solidFill>
                <a:latin typeface="Comic Sans MS"/>
                <a:cs typeface="Comic Sans MS"/>
              </a:rPr>
              <a:t> pneumonia</a:t>
            </a:r>
            <a:r>
              <a:rPr lang="it-IT" sz="1200" dirty="0">
                <a:solidFill>
                  <a:srgbClr val="FFFFFF"/>
                </a:solidFill>
                <a:latin typeface="Comic Sans MS"/>
                <a:cs typeface="Comic Sans MS"/>
              </a:rPr>
              <a:t>.</a:t>
            </a:r>
          </a:p>
        </p:txBody>
      </p:sp>
      <p:pic>
        <p:nvPicPr>
          <p:cNvPr id="7" name="Immagine 6"/>
          <p:cNvPicPr>
            <a:picLocks noChangeAspect="1"/>
          </p:cNvPicPr>
          <p:nvPr/>
        </p:nvPicPr>
        <p:blipFill>
          <a:blip r:embed="rId3"/>
          <a:stretch>
            <a:fillRect/>
          </a:stretch>
        </p:blipFill>
        <p:spPr>
          <a:xfrm>
            <a:off x="465950" y="3704298"/>
            <a:ext cx="8212099" cy="2440699"/>
          </a:xfrm>
          <a:prstGeom prst="rect">
            <a:avLst/>
          </a:prstGeom>
        </p:spPr>
      </p:pic>
      <p:sp>
        <p:nvSpPr>
          <p:cNvPr id="8" name="CasellaDiTesto 7"/>
          <p:cNvSpPr txBox="1"/>
          <p:nvPr/>
        </p:nvSpPr>
        <p:spPr>
          <a:xfrm>
            <a:off x="3830287" y="6488668"/>
            <a:ext cx="5180124" cy="307777"/>
          </a:xfrm>
          <a:prstGeom prst="rect">
            <a:avLst/>
          </a:prstGeom>
          <a:noFill/>
        </p:spPr>
        <p:txBody>
          <a:bodyPr wrap="none" rtlCol="0">
            <a:spAutoFit/>
          </a:bodyPr>
          <a:lstStyle/>
          <a:p>
            <a:r>
              <a:rPr lang="it-IT" sz="1400" dirty="0" err="1" smtClean="0">
                <a:solidFill>
                  <a:srgbClr val="FFFFFF"/>
                </a:solidFill>
                <a:latin typeface="Comic Sans MS"/>
                <a:cs typeface="Comic Sans MS"/>
              </a:rPr>
              <a:t>Battle</a:t>
            </a:r>
            <a:r>
              <a:rPr lang="it-IT" sz="1400" dirty="0" smtClean="0">
                <a:solidFill>
                  <a:srgbClr val="FFFFFF"/>
                </a:solidFill>
                <a:latin typeface="Comic Sans MS"/>
                <a:cs typeface="Comic Sans MS"/>
              </a:rPr>
              <a:t> CE, </a:t>
            </a:r>
            <a:r>
              <a:rPr lang="it-IT" sz="1400" dirty="0" err="1" smtClean="0">
                <a:solidFill>
                  <a:srgbClr val="FFFFFF"/>
                </a:solidFill>
                <a:latin typeface="Comic Sans MS"/>
                <a:cs typeface="Comic Sans MS"/>
              </a:rPr>
              <a:t>et</a:t>
            </a:r>
            <a:r>
              <a:rPr lang="it-IT" sz="1400" dirty="0" smtClean="0">
                <a:solidFill>
                  <a:srgbClr val="FFFFFF"/>
                </a:solidFill>
                <a:latin typeface="Comic Sans MS"/>
                <a:cs typeface="Comic Sans MS"/>
              </a:rPr>
              <a:t> al. </a:t>
            </a:r>
            <a:r>
              <a:rPr lang="it-IT" sz="1400" dirty="0" err="1">
                <a:solidFill>
                  <a:srgbClr val="FFFFFF"/>
                </a:solidFill>
                <a:latin typeface="Comic Sans MS"/>
                <a:cs typeface="Comic Sans MS"/>
              </a:rPr>
              <a:t>Injury</a:t>
            </a:r>
            <a:r>
              <a:rPr lang="it-IT" sz="1400" dirty="0">
                <a:solidFill>
                  <a:srgbClr val="FFFFFF"/>
                </a:solidFill>
                <a:latin typeface="Comic Sans MS"/>
                <a:cs typeface="Comic Sans MS"/>
              </a:rPr>
              <a:t>, Int. </a:t>
            </a:r>
            <a:r>
              <a:rPr lang="it-IT" sz="1400" dirty="0" err="1">
                <a:solidFill>
                  <a:srgbClr val="FFFFFF"/>
                </a:solidFill>
                <a:latin typeface="Comic Sans MS"/>
                <a:cs typeface="Comic Sans MS"/>
              </a:rPr>
              <a:t>J</a:t>
            </a:r>
            <a:r>
              <a:rPr lang="it-IT" sz="1400" dirty="0">
                <a:solidFill>
                  <a:srgbClr val="FFFFFF"/>
                </a:solidFill>
                <a:latin typeface="Comic Sans MS"/>
                <a:cs typeface="Comic Sans MS"/>
              </a:rPr>
              <a:t>. Care </a:t>
            </a:r>
            <a:r>
              <a:rPr lang="it-IT" sz="1400" dirty="0" err="1">
                <a:solidFill>
                  <a:srgbClr val="FFFFFF"/>
                </a:solidFill>
                <a:latin typeface="Comic Sans MS"/>
                <a:cs typeface="Comic Sans MS"/>
              </a:rPr>
              <a:t>Injured</a:t>
            </a:r>
            <a:r>
              <a:rPr lang="it-IT" sz="1400" dirty="0">
                <a:solidFill>
                  <a:srgbClr val="FFFFFF"/>
                </a:solidFill>
                <a:latin typeface="Comic Sans MS"/>
                <a:cs typeface="Comic Sans MS"/>
              </a:rPr>
              <a:t> 43 (2012) 8–17</a:t>
            </a:r>
          </a:p>
        </p:txBody>
      </p:sp>
      <p:sp>
        <p:nvSpPr>
          <p:cNvPr id="9" name="CasellaDiTesto 64"/>
          <p:cNvSpPr txBox="1">
            <a:spLocks noChangeArrowheads="1"/>
          </p:cNvSpPr>
          <p:nvPr/>
        </p:nvSpPr>
        <p:spPr bwMode="auto">
          <a:xfrm>
            <a:off x="411318" y="949697"/>
            <a:ext cx="8321364" cy="1600438"/>
          </a:xfrm>
          <a:prstGeom prst="rect">
            <a:avLst/>
          </a:prstGeom>
          <a:noFill/>
          <a:ln w="9525">
            <a:noFill/>
            <a:miter lim="800000"/>
            <a:headEnd/>
            <a:tailEnd/>
          </a:ln>
        </p:spPr>
        <p:txBody>
          <a:bodyPr wrap="square">
            <a:prstTxWarp prst="textNoShape">
              <a:avLst/>
            </a:prstTxWarp>
            <a:spAutoFit/>
          </a:bodyPr>
          <a:lstStyle/>
          <a:p>
            <a:pPr fontAlgn="base">
              <a:spcBef>
                <a:spcPct val="0"/>
              </a:spcBef>
            </a:pPr>
            <a:r>
              <a:rPr lang="it-IT" sz="1400" dirty="0" smtClean="0">
                <a:solidFill>
                  <a:schemeClr val="bg1"/>
                </a:solidFill>
                <a:latin typeface="Comic Sans MS" pitchFamily="42" charset="0"/>
                <a:ea typeface="Comic Sans MS" pitchFamily="42" charset="0"/>
                <a:cs typeface="Comic Sans MS" pitchFamily="42" charset="0"/>
              </a:rPr>
              <a:t>RISK FACTORS</a:t>
            </a:r>
          </a:p>
          <a:p>
            <a:pPr fontAlgn="base">
              <a:spcBef>
                <a:spcPct val="0"/>
              </a:spcBef>
              <a:buFont typeface="Arial"/>
              <a:buChar char="•"/>
            </a:pPr>
            <a:r>
              <a:rPr lang="it-IT" sz="1400" dirty="0" err="1" smtClean="0">
                <a:solidFill>
                  <a:schemeClr val="bg1"/>
                </a:solidFill>
                <a:latin typeface="Comic Sans MS" pitchFamily="42" charset="0"/>
                <a:ea typeface="Comic Sans MS" pitchFamily="42" charset="0"/>
                <a:cs typeface="Comic Sans MS" pitchFamily="42" charset="0"/>
              </a:rPr>
              <a:t>Age</a:t>
            </a:r>
            <a:endParaRPr lang="it-IT" sz="1400" dirty="0" smtClean="0">
              <a:solidFill>
                <a:schemeClr val="bg1"/>
              </a:solidFill>
              <a:latin typeface="Comic Sans MS" pitchFamily="42" charset="0"/>
              <a:ea typeface="Comic Sans MS" pitchFamily="42" charset="0"/>
              <a:cs typeface="Comic Sans MS" pitchFamily="42" charset="0"/>
            </a:endParaRPr>
          </a:p>
          <a:p>
            <a:pPr fontAlgn="base">
              <a:spcBef>
                <a:spcPct val="0"/>
              </a:spcBef>
              <a:buFont typeface="Arial"/>
              <a:buChar char="•"/>
            </a:pPr>
            <a:r>
              <a:rPr lang="it-IT" sz="1400" dirty="0" err="1" smtClean="0">
                <a:solidFill>
                  <a:schemeClr val="bg1"/>
                </a:solidFill>
                <a:latin typeface="Comic Sans MS" pitchFamily="42" charset="0"/>
                <a:ea typeface="Comic Sans MS" pitchFamily="42" charset="0"/>
                <a:cs typeface="Comic Sans MS" pitchFamily="42" charset="0"/>
              </a:rPr>
              <a:t>Depressed</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level</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of</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consciousness</a:t>
            </a:r>
            <a:r>
              <a:rPr lang="it-IT" sz="1400" dirty="0" smtClean="0">
                <a:solidFill>
                  <a:schemeClr val="bg1"/>
                </a:solidFill>
                <a:latin typeface="Comic Sans MS" pitchFamily="42" charset="0"/>
                <a:ea typeface="Comic Sans MS" pitchFamily="42" charset="0"/>
                <a:cs typeface="Comic Sans MS" pitchFamily="42" charset="0"/>
              </a:rPr>
              <a:t> and </a:t>
            </a:r>
            <a:r>
              <a:rPr lang="it-IT" sz="1400" dirty="0" err="1" smtClean="0">
                <a:solidFill>
                  <a:schemeClr val="bg1"/>
                </a:solidFill>
                <a:latin typeface="Comic Sans MS" pitchFamily="42" charset="0"/>
                <a:ea typeface="Comic Sans MS" pitchFamily="42" charset="0"/>
                <a:cs typeface="Comic Sans MS" pitchFamily="42" charset="0"/>
              </a:rPr>
              <a:t>impaired</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airways</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reflexes</a:t>
            </a:r>
            <a:endParaRPr lang="it-IT" sz="1400" dirty="0" smtClean="0">
              <a:solidFill>
                <a:schemeClr val="bg1"/>
              </a:solidFill>
              <a:latin typeface="Comic Sans MS" pitchFamily="42" charset="0"/>
              <a:ea typeface="Comic Sans MS" pitchFamily="42" charset="0"/>
              <a:cs typeface="Comic Sans MS" pitchFamily="42" charset="0"/>
            </a:endParaRPr>
          </a:p>
          <a:p>
            <a:pPr fontAlgn="base">
              <a:spcBef>
                <a:spcPct val="0"/>
              </a:spcBef>
              <a:buFont typeface="Arial"/>
              <a:buChar char="•"/>
            </a:pPr>
            <a:r>
              <a:rPr lang="it-IT" sz="1400" dirty="0" err="1" smtClean="0">
                <a:solidFill>
                  <a:schemeClr val="bg1"/>
                </a:solidFill>
                <a:latin typeface="Comic Sans MS" pitchFamily="42" charset="0"/>
                <a:ea typeface="Comic Sans MS" pitchFamily="42" charset="0"/>
                <a:cs typeface="Comic Sans MS" pitchFamily="42" charset="0"/>
              </a:rPr>
              <a:t>Severity</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of</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injury</a:t>
            </a:r>
            <a:r>
              <a:rPr lang="it-IT" sz="1400" dirty="0" smtClean="0">
                <a:solidFill>
                  <a:schemeClr val="bg1"/>
                </a:solidFill>
                <a:latin typeface="Comic Sans MS" pitchFamily="42" charset="0"/>
                <a:ea typeface="Comic Sans MS" pitchFamily="42" charset="0"/>
                <a:cs typeface="Comic Sans MS" pitchFamily="42" charset="0"/>
              </a:rPr>
              <a:t>: head, </a:t>
            </a:r>
            <a:r>
              <a:rPr lang="it-IT" sz="1400" dirty="0" err="1" smtClean="0">
                <a:solidFill>
                  <a:schemeClr val="bg1"/>
                </a:solidFill>
                <a:latin typeface="Comic Sans MS" pitchFamily="42" charset="0"/>
                <a:ea typeface="Comic Sans MS" pitchFamily="42" charset="0"/>
                <a:cs typeface="Comic Sans MS" pitchFamily="42" charset="0"/>
              </a:rPr>
              <a:t>spinal</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extremity</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injuries</a:t>
            </a:r>
            <a:endParaRPr lang="it-IT" sz="1400" dirty="0" smtClean="0">
              <a:solidFill>
                <a:schemeClr val="bg1"/>
              </a:solidFill>
              <a:latin typeface="Comic Sans MS" pitchFamily="42" charset="0"/>
              <a:ea typeface="Comic Sans MS" pitchFamily="42" charset="0"/>
              <a:cs typeface="Comic Sans MS" pitchFamily="42" charset="0"/>
            </a:endParaRPr>
          </a:p>
          <a:p>
            <a:pPr fontAlgn="base">
              <a:spcBef>
                <a:spcPct val="0"/>
              </a:spcBef>
              <a:buFont typeface="Arial"/>
              <a:buChar char="•"/>
            </a:pPr>
            <a:r>
              <a:rPr lang="it-IT" sz="1400" dirty="0" err="1" smtClean="0">
                <a:solidFill>
                  <a:schemeClr val="bg1"/>
                </a:solidFill>
                <a:latin typeface="Comic Sans MS" pitchFamily="42" charset="0"/>
                <a:ea typeface="Comic Sans MS" pitchFamily="42" charset="0"/>
                <a:cs typeface="Comic Sans MS" pitchFamily="42" charset="0"/>
              </a:rPr>
              <a:t>Urgent</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field</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airways</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acquisition</a:t>
            </a:r>
            <a:endParaRPr lang="it-IT" sz="1400" dirty="0" smtClean="0">
              <a:solidFill>
                <a:schemeClr val="bg1"/>
              </a:solidFill>
              <a:latin typeface="Comic Sans MS" pitchFamily="42" charset="0"/>
              <a:ea typeface="Comic Sans MS" pitchFamily="42" charset="0"/>
              <a:cs typeface="Comic Sans MS" pitchFamily="42" charset="0"/>
            </a:endParaRPr>
          </a:p>
          <a:p>
            <a:pPr fontAlgn="base">
              <a:spcBef>
                <a:spcPct val="0"/>
              </a:spcBef>
              <a:buFont typeface="Arial"/>
              <a:buChar char="•"/>
            </a:pPr>
            <a:r>
              <a:rPr lang="it-IT" sz="1400" dirty="0" err="1" smtClean="0">
                <a:solidFill>
                  <a:schemeClr val="bg1"/>
                </a:solidFill>
                <a:latin typeface="Comic Sans MS" pitchFamily="42" charset="0"/>
                <a:ea typeface="Comic Sans MS" pitchFamily="42" charset="0"/>
                <a:cs typeface="Comic Sans MS" pitchFamily="42" charset="0"/>
              </a:rPr>
              <a:t>Inalation</a:t>
            </a:r>
            <a:r>
              <a:rPr lang="it-IT" sz="1400" dirty="0" smtClean="0">
                <a:solidFill>
                  <a:schemeClr val="bg1"/>
                </a:solidFill>
                <a:latin typeface="Comic Sans MS" pitchFamily="42" charset="0"/>
                <a:ea typeface="Comic Sans MS" pitchFamily="42" charset="0"/>
                <a:cs typeface="Comic Sans MS" pitchFamily="42" charset="0"/>
              </a:rPr>
              <a:t> </a:t>
            </a:r>
            <a:r>
              <a:rPr lang="it-IT" sz="1400" dirty="0" err="1" smtClean="0">
                <a:solidFill>
                  <a:schemeClr val="bg1"/>
                </a:solidFill>
                <a:latin typeface="Comic Sans MS" pitchFamily="42" charset="0"/>
                <a:ea typeface="Comic Sans MS" pitchFamily="42" charset="0"/>
                <a:cs typeface="Comic Sans MS" pitchFamily="42" charset="0"/>
              </a:rPr>
              <a:t>injury</a:t>
            </a:r>
            <a:r>
              <a:rPr lang="it-IT" sz="1400" dirty="0" smtClean="0">
                <a:solidFill>
                  <a:schemeClr val="bg1"/>
                </a:solidFill>
                <a:latin typeface="Comic Sans MS" pitchFamily="42" charset="0"/>
                <a:ea typeface="Comic Sans MS" pitchFamily="42" charset="0"/>
                <a:cs typeface="Comic Sans MS" pitchFamily="42" charset="0"/>
              </a:rPr>
              <a:t> in </a:t>
            </a:r>
            <a:r>
              <a:rPr lang="it-IT" sz="1400" dirty="0" err="1" smtClean="0">
                <a:solidFill>
                  <a:schemeClr val="bg1"/>
                </a:solidFill>
                <a:latin typeface="Comic Sans MS" pitchFamily="42" charset="0"/>
                <a:ea typeface="Comic Sans MS" pitchFamily="42" charset="0"/>
                <a:cs typeface="Comic Sans MS" pitchFamily="42" charset="0"/>
              </a:rPr>
              <a:t>burns</a:t>
            </a:r>
            <a:endParaRPr lang="it-IT" sz="1400" dirty="0" smtClean="0">
              <a:solidFill>
                <a:schemeClr val="bg1"/>
              </a:solidFill>
              <a:latin typeface="Comic Sans MS" pitchFamily="42" charset="0"/>
              <a:ea typeface="Comic Sans MS" pitchFamily="42" charset="0"/>
              <a:cs typeface="Comic Sans MS" pitchFamily="42" charset="0"/>
            </a:endParaRPr>
          </a:p>
          <a:p>
            <a:pPr fontAlgn="base">
              <a:spcBef>
                <a:spcPct val="0"/>
              </a:spcBef>
              <a:buFont typeface="Arial"/>
              <a:buChar char="•"/>
            </a:pPr>
            <a:r>
              <a:rPr lang="it-IT" sz="1400" dirty="0" err="1" smtClean="0">
                <a:solidFill>
                  <a:schemeClr val="bg1"/>
                </a:solidFill>
                <a:latin typeface="Comic Sans MS" pitchFamily="42" charset="0"/>
                <a:ea typeface="Comic Sans MS" pitchFamily="42" charset="0"/>
                <a:cs typeface="Comic Sans MS" pitchFamily="42" charset="0"/>
              </a:rPr>
              <a:t>Chest</a:t>
            </a:r>
            <a:r>
              <a:rPr lang="it-IT" sz="1400" dirty="0" smtClean="0">
                <a:solidFill>
                  <a:schemeClr val="bg1"/>
                </a:solidFill>
                <a:latin typeface="Comic Sans MS" pitchFamily="42" charset="0"/>
                <a:ea typeface="Comic Sans MS" pitchFamily="42" charset="0"/>
                <a:cs typeface="Comic Sans MS" pitchFamily="42" charset="0"/>
              </a:rPr>
              <a:t> trauma, tube </a:t>
            </a:r>
            <a:r>
              <a:rPr lang="it-IT" sz="1400" dirty="0" err="1" smtClean="0">
                <a:solidFill>
                  <a:schemeClr val="bg1"/>
                </a:solidFill>
                <a:latin typeface="Comic Sans MS" pitchFamily="42" charset="0"/>
                <a:ea typeface="Comic Sans MS" pitchFamily="42" charset="0"/>
                <a:cs typeface="Comic Sans MS" pitchFamily="42" charset="0"/>
              </a:rPr>
              <a:t>thoracostomy</a:t>
            </a:r>
            <a:endParaRPr lang="it-IT" sz="1400" dirty="0" smtClean="0">
              <a:solidFill>
                <a:schemeClr val="bg1"/>
              </a:solidFill>
              <a:latin typeface="Comic Sans MS" pitchFamily="42" charset="0"/>
              <a:ea typeface="Comic Sans MS" pitchFamily="42" charset="0"/>
              <a:cs typeface="Comic Sans MS" pitchFamily="42"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0276" y="177942"/>
            <a:ext cx="6666208" cy="584776"/>
          </a:xfrm>
          <a:prstGeom prst="rect">
            <a:avLst/>
          </a:prstGeom>
          <a:noFill/>
        </p:spPr>
        <p:txBody>
          <a:bodyPr wrap="none" rtlCol="0">
            <a:spAutoFit/>
          </a:bodyPr>
          <a:lstStyle/>
          <a:p>
            <a:r>
              <a:rPr lang="it-IT" sz="3200" dirty="0" err="1" smtClean="0">
                <a:solidFill>
                  <a:srgbClr val="FFFF00"/>
                </a:solidFill>
                <a:latin typeface="Times New Roman"/>
                <a:cs typeface="Times New Roman"/>
              </a:rPr>
              <a:t>Tri-modal</a:t>
            </a:r>
            <a:r>
              <a:rPr lang="it-IT" sz="3200" dirty="0" smtClean="0">
                <a:solidFill>
                  <a:srgbClr val="FFFF00"/>
                </a:solidFill>
                <a:latin typeface="Times New Roman"/>
                <a:cs typeface="Times New Roman"/>
              </a:rPr>
              <a:t> </a:t>
            </a:r>
            <a:r>
              <a:rPr lang="it-IT" sz="3200" dirty="0" err="1" smtClean="0">
                <a:solidFill>
                  <a:srgbClr val="FFFF00"/>
                </a:solidFill>
                <a:latin typeface="Times New Roman"/>
                <a:cs typeface="Times New Roman"/>
              </a:rPr>
              <a:t>distribution</a:t>
            </a:r>
            <a:r>
              <a:rPr lang="it-IT" sz="3200" dirty="0" smtClean="0">
                <a:solidFill>
                  <a:srgbClr val="FFFF00"/>
                </a:solidFill>
                <a:latin typeface="Times New Roman"/>
                <a:cs typeface="Times New Roman"/>
              </a:rPr>
              <a:t> </a:t>
            </a:r>
            <a:r>
              <a:rPr lang="it-IT" sz="3200" dirty="0" err="1" smtClean="0">
                <a:solidFill>
                  <a:srgbClr val="FFFF00"/>
                </a:solidFill>
                <a:latin typeface="Times New Roman"/>
                <a:cs typeface="Times New Roman"/>
              </a:rPr>
              <a:t>of</a:t>
            </a:r>
            <a:r>
              <a:rPr lang="it-IT" sz="3200" dirty="0" smtClean="0">
                <a:solidFill>
                  <a:srgbClr val="FFFF00"/>
                </a:solidFill>
                <a:latin typeface="Times New Roman"/>
                <a:cs typeface="Times New Roman"/>
              </a:rPr>
              <a:t> trauma </a:t>
            </a:r>
            <a:r>
              <a:rPr lang="it-IT" sz="3200" dirty="0" err="1" smtClean="0">
                <a:solidFill>
                  <a:srgbClr val="FFFF00"/>
                </a:solidFill>
                <a:latin typeface="Times New Roman"/>
                <a:cs typeface="Times New Roman"/>
              </a:rPr>
              <a:t>deaths</a:t>
            </a:r>
            <a:endParaRPr lang="it-IT" sz="3200" dirty="0">
              <a:solidFill>
                <a:srgbClr val="FFFF00"/>
              </a:solidFill>
              <a:latin typeface="Times New Roman"/>
              <a:cs typeface="Times New Roman"/>
            </a:endParaRPr>
          </a:p>
        </p:txBody>
      </p:sp>
      <p:cxnSp>
        <p:nvCxnSpPr>
          <p:cNvPr id="5" name="Connettore 1 4"/>
          <p:cNvCxnSpPr/>
          <p:nvPr/>
        </p:nvCxnSpPr>
        <p:spPr>
          <a:xfrm rot="5400000">
            <a:off x="-1377451" y="3630777"/>
            <a:ext cx="4385827"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rot="10800000" flipV="1">
            <a:off x="814669" y="5812726"/>
            <a:ext cx="7511678" cy="2351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Figura a mano libera 8"/>
          <p:cNvSpPr/>
          <p:nvPr/>
        </p:nvSpPr>
        <p:spPr>
          <a:xfrm>
            <a:off x="825412" y="2639165"/>
            <a:ext cx="4026425" cy="2945442"/>
          </a:xfrm>
          <a:custGeom>
            <a:avLst/>
            <a:gdLst>
              <a:gd name="connsiteX0" fmla="*/ 0 w 3163139"/>
              <a:gd name="connsiteY0" fmla="*/ 515403 h 2945442"/>
              <a:gd name="connsiteX1" fmla="*/ 94071 w 3163139"/>
              <a:gd name="connsiteY1" fmla="*/ 327271 h 2945442"/>
              <a:gd name="connsiteX2" fmla="*/ 470355 w 3163139"/>
              <a:gd name="connsiteY2" fmla="*/ 2479030 h 2945442"/>
              <a:gd name="connsiteX3" fmla="*/ 846639 w 3163139"/>
              <a:gd name="connsiteY3" fmla="*/ 1385513 h 2945442"/>
              <a:gd name="connsiteX4" fmla="*/ 1105335 w 3163139"/>
              <a:gd name="connsiteY4" fmla="*/ 1573645 h 2945442"/>
              <a:gd name="connsiteX5" fmla="*/ 1328754 w 3163139"/>
              <a:gd name="connsiteY5" fmla="*/ 2667163 h 2945442"/>
              <a:gd name="connsiteX6" fmla="*/ 1681520 w 3163139"/>
              <a:gd name="connsiteY6" fmla="*/ 2902328 h 2945442"/>
              <a:gd name="connsiteX7" fmla="*/ 3163139 w 3163139"/>
              <a:gd name="connsiteY7" fmla="*/ 2925844 h 2945442"/>
              <a:gd name="connsiteX8" fmla="*/ 3163139 w 3163139"/>
              <a:gd name="connsiteY8" fmla="*/ 2925844 h 294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139" h="2945442">
                <a:moveTo>
                  <a:pt x="0" y="515403"/>
                </a:moveTo>
                <a:cubicBezTo>
                  <a:pt x="7839" y="257701"/>
                  <a:pt x="15679" y="0"/>
                  <a:pt x="94071" y="327271"/>
                </a:cubicBezTo>
                <a:cubicBezTo>
                  <a:pt x="172463" y="654542"/>
                  <a:pt x="344927" y="2302656"/>
                  <a:pt x="470355" y="2479030"/>
                </a:cubicBezTo>
                <a:cubicBezTo>
                  <a:pt x="595783" y="2655404"/>
                  <a:pt x="740809" y="1536410"/>
                  <a:pt x="846639" y="1385513"/>
                </a:cubicBezTo>
                <a:cubicBezTo>
                  <a:pt x="952469" y="1234616"/>
                  <a:pt x="1024982" y="1360037"/>
                  <a:pt x="1105335" y="1573645"/>
                </a:cubicBezTo>
                <a:cubicBezTo>
                  <a:pt x="1185688" y="1787253"/>
                  <a:pt x="1232723" y="2445716"/>
                  <a:pt x="1328754" y="2667163"/>
                </a:cubicBezTo>
                <a:cubicBezTo>
                  <a:pt x="1424785" y="2888610"/>
                  <a:pt x="1375789" y="2859215"/>
                  <a:pt x="1681520" y="2902328"/>
                </a:cubicBezTo>
                <a:cubicBezTo>
                  <a:pt x="1987251" y="2945442"/>
                  <a:pt x="3163139" y="2925844"/>
                  <a:pt x="3163139" y="2925844"/>
                </a:cubicBezTo>
                <a:lnTo>
                  <a:pt x="3163139" y="2925844"/>
                </a:lnTo>
              </a:path>
            </a:pathLst>
          </a:cu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Figura a mano libera 9"/>
          <p:cNvSpPr/>
          <p:nvPr/>
        </p:nvSpPr>
        <p:spPr>
          <a:xfrm>
            <a:off x="5240923" y="4255924"/>
            <a:ext cx="2761954" cy="1379635"/>
          </a:xfrm>
          <a:custGeom>
            <a:avLst/>
            <a:gdLst>
              <a:gd name="connsiteX0" fmla="*/ 0 w 1999010"/>
              <a:gd name="connsiteY0" fmla="*/ 1285569 h 1379635"/>
              <a:gd name="connsiteX1" fmla="*/ 740810 w 1999010"/>
              <a:gd name="connsiteY1" fmla="*/ 1285569 h 1379635"/>
              <a:gd name="connsiteX2" fmla="*/ 928952 w 1999010"/>
              <a:gd name="connsiteY2" fmla="*/ 850513 h 1379635"/>
              <a:gd name="connsiteX3" fmla="*/ 1175888 w 1999010"/>
              <a:gd name="connsiteY3" fmla="*/ 133260 h 1379635"/>
              <a:gd name="connsiteX4" fmla="*/ 1281718 w 1999010"/>
              <a:gd name="connsiteY4" fmla="*/ 50952 h 1379635"/>
              <a:gd name="connsiteX5" fmla="*/ 1364030 w 1999010"/>
              <a:gd name="connsiteY5" fmla="*/ 297875 h 1379635"/>
              <a:gd name="connsiteX6" fmla="*/ 1481619 w 1999010"/>
              <a:gd name="connsiteY6" fmla="*/ 874030 h 1379635"/>
              <a:gd name="connsiteX7" fmla="*/ 1999010 w 1999010"/>
              <a:gd name="connsiteY7" fmla="*/ 1379635 h 1379635"/>
              <a:gd name="connsiteX8" fmla="*/ 1999010 w 1999010"/>
              <a:gd name="connsiteY8" fmla="*/ 1379635 h 137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9010" h="1379635">
                <a:moveTo>
                  <a:pt x="0" y="1285569"/>
                </a:moveTo>
                <a:cubicBezTo>
                  <a:pt x="292992" y="1321823"/>
                  <a:pt x="585985" y="1358078"/>
                  <a:pt x="740810" y="1285569"/>
                </a:cubicBezTo>
                <a:cubicBezTo>
                  <a:pt x="895635" y="1213060"/>
                  <a:pt x="856439" y="1042564"/>
                  <a:pt x="928952" y="850513"/>
                </a:cubicBezTo>
                <a:cubicBezTo>
                  <a:pt x="1001465" y="658462"/>
                  <a:pt x="1117094" y="266520"/>
                  <a:pt x="1175888" y="133260"/>
                </a:cubicBezTo>
                <a:cubicBezTo>
                  <a:pt x="1234682" y="0"/>
                  <a:pt x="1250361" y="23516"/>
                  <a:pt x="1281718" y="50952"/>
                </a:cubicBezTo>
                <a:cubicBezTo>
                  <a:pt x="1313075" y="78388"/>
                  <a:pt x="1330713" y="160695"/>
                  <a:pt x="1364030" y="297875"/>
                </a:cubicBezTo>
                <a:cubicBezTo>
                  <a:pt x="1397347" y="435055"/>
                  <a:pt x="1375789" y="693737"/>
                  <a:pt x="1481619" y="874030"/>
                </a:cubicBezTo>
                <a:cubicBezTo>
                  <a:pt x="1587449" y="1054323"/>
                  <a:pt x="1999010" y="1379635"/>
                  <a:pt x="1999010" y="1379635"/>
                </a:cubicBezTo>
                <a:lnTo>
                  <a:pt x="1999010" y="1379635"/>
                </a:lnTo>
              </a:path>
            </a:pathLst>
          </a:cu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CasellaDiTesto 10"/>
          <p:cNvSpPr txBox="1"/>
          <p:nvPr/>
        </p:nvSpPr>
        <p:spPr>
          <a:xfrm>
            <a:off x="1084345" y="5829877"/>
            <a:ext cx="659155" cy="307777"/>
          </a:xfrm>
          <a:prstGeom prst="rect">
            <a:avLst/>
          </a:prstGeom>
          <a:noFill/>
        </p:spPr>
        <p:txBody>
          <a:bodyPr wrap="none" rtlCol="0">
            <a:spAutoFit/>
          </a:bodyPr>
          <a:lstStyle/>
          <a:p>
            <a:r>
              <a:rPr lang="it-IT" sz="1400" dirty="0" err="1" smtClean="0">
                <a:solidFill>
                  <a:schemeClr val="bg1"/>
                </a:solidFill>
                <a:latin typeface="Times New Roman"/>
                <a:cs typeface="Times New Roman"/>
              </a:rPr>
              <a:t>1</a:t>
            </a:r>
            <a:r>
              <a:rPr lang="it-IT" sz="1400" dirty="0" smtClean="0">
                <a:solidFill>
                  <a:schemeClr val="bg1"/>
                </a:solidFill>
                <a:latin typeface="Times New Roman"/>
                <a:cs typeface="Times New Roman"/>
              </a:rPr>
              <a:t> </a:t>
            </a:r>
            <a:r>
              <a:rPr lang="it-IT" sz="1400" dirty="0" err="1" smtClean="0">
                <a:solidFill>
                  <a:schemeClr val="bg1"/>
                </a:solidFill>
                <a:latin typeface="Times New Roman"/>
                <a:cs typeface="Times New Roman"/>
              </a:rPr>
              <a:t>hour</a:t>
            </a:r>
            <a:endParaRPr lang="it-IT" sz="1400" dirty="0">
              <a:solidFill>
                <a:schemeClr val="bg1"/>
              </a:solidFill>
              <a:latin typeface="Times New Roman"/>
              <a:cs typeface="Times New Roman"/>
            </a:endParaRPr>
          </a:p>
        </p:txBody>
      </p:sp>
      <p:sp>
        <p:nvSpPr>
          <p:cNvPr id="12" name="CasellaDiTesto 11"/>
          <p:cNvSpPr txBox="1"/>
          <p:nvPr/>
        </p:nvSpPr>
        <p:spPr>
          <a:xfrm>
            <a:off x="2342184" y="5836690"/>
            <a:ext cx="718278" cy="307777"/>
          </a:xfrm>
          <a:prstGeom prst="rect">
            <a:avLst/>
          </a:prstGeom>
          <a:noFill/>
        </p:spPr>
        <p:txBody>
          <a:bodyPr wrap="none" rtlCol="0">
            <a:spAutoFit/>
          </a:bodyPr>
          <a:lstStyle/>
          <a:p>
            <a:r>
              <a:rPr lang="it-IT" sz="1400" dirty="0" err="1" smtClean="0">
                <a:solidFill>
                  <a:srgbClr val="FFFFFF"/>
                </a:solidFill>
                <a:latin typeface="Times New Roman"/>
                <a:cs typeface="Times New Roman"/>
              </a:rPr>
              <a:t>3</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hours</a:t>
            </a:r>
            <a:endParaRPr lang="it-IT" sz="1400" dirty="0">
              <a:solidFill>
                <a:srgbClr val="FFFFFF"/>
              </a:solidFill>
              <a:latin typeface="Times New Roman"/>
              <a:cs typeface="Times New Roman"/>
            </a:endParaRPr>
          </a:p>
        </p:txBody>
      </p:sp>
      <p:sp>
        <p:nvSpPr>
          <p:cNvPr id="13" name="CasellaDiTesto 12"/>
          <p:cNvSpPr txBox="1"/>
          <p:nvPr/>
        </p:nvSpPr>
        <p:spPr>
          <a:xfrm>
            <a:off x="5810205" y="5836243"/>
            <a:ext cx="767984" cy="307777"/>
          </a:xfrm>
          <a:prstGeom prst="rect">
            <a:avLst/>
          </a:prstGeom>
          <a:noFill/>
        </p:spPr>
        <p:txBody>
          <a:bodyPr wrap="none" rtlCol="0">
            <a:spAutoFit/>
          </a:bodyPr>
          <a:lstStyle/>
          <a:p>
            <a:r>
              <a:rPr lang="it-IT" sz="1400" dirty="0" err="1" smtClean="0">
                <a:solidFill>
                  <a:srgbClr val="FFFFFF"/>
                </a:solidFill>
                <a:latin typeface="Times New Roman"/>
                <a:cs typeface="Times New Roman"/>
              </a:rPr>
              <a:t>2</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weeks</a:t>
            </a:r>
            <a:endParaRPr lang="it-IT" sz="1400" dirty="0">
              <a:solidFill>
                <a:srgbClr val="FFFFFF"/>
              </a:solidFill>
              <a:latin typeface="Times New Roman"/>
              <a:cs typeface="Times New Roman"/>
            </a:endParaRPr>
          </a:p>
        </p:txBody>
      </p:sp>
      <p:sp>
        <p:nvSpPr>
          <p:cNvPr id="14" name="CasellaDiTesto 13"/>
          <p:cNvSpPr txBox="1"/>
          <p:nvPr/>
        </p:nvSpPr>
        <p:spPr>
          <a:xfrm>
            <a:off x="7577219" y="5829877"/>
            <a:ext cx="767984" cy="307777"/>
          </a:xfrm>
          <a:prstGeom prst="rect">
            <a:avLst/>
          </a:prstGeom>
          <a:noFill/>
        </p:spPr>
        <p:txBody>
          <a:bodyPr wrap="none" rtlCol="0">
            <a:spAutoFit/>
          </a:bodyPr>
          <a:lstStyle/>
          <a:p>
            <a:r>
              <a:rPr lang="it-IT" sz="1400" dirty="0" err="1" smtClean="0">
                <a:solidFill>
                  <a:srgbClr val="FFFFFF"/>
                </a:solidFill>
                <a:latin typeface="Times New Roman"/>
                <a:cs typeface="Times New Roman"/>
              </a:rPr>
              <a:t>4</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weeks</a:t>
            </a:r>
            <a:endParaRPr lang="it-IT" sz="1400" dirty="0">
              <a:solidFill>
                <a:srgbClr val="FFFFFF"/>
              </a:solidFill>
              <a:latin typeface="Times New Roman"/>
              <a:cs typeface="Times New Roman"/>
            </a:endParaRPr>
          </a:p>
        </p:txBody>
      </p:sp>
      <p:sp>
        <p:nvSpPr>
          <p:cNvPr id="15" name="CasellaDiTesto 14"/>
          <p:cNvSpPr txBox="1"/>
          <p:nvPr/>
        </p:nvSpPr>
        <p:spPr>
          <a:xfrm>
            <a:off x="4241373" y="6026003"/>
            <a:ext cx="610464" cy="338554"/>
          </a:xfrm>
          <a:prstGeom prst="rect">
            <a:avLst/>
          </a:prstGeom>
          <a:noFill/>
        </p:spPr>
        <p:txBody>
          <a:bodyPr wrap="none" rtlCol="0">
            <a:spAutoFit/>
          </a:bodyPr>
          <a:lstStyle/>
          <a:p>
            <a:r>
              <a:rPr lang="it-IT" sz="1600" dirty="0" err="1" smtClean="0">
                <a:solidFill>
                  <a:srgbClr val="FFFFFF"/>
                </a:solidFill>
                <a:latin typeface="Times New Roman"/>
                <a:cs typeface="Times New Roman"/>
              </a:rPr>
              <a:t>Time</a:t>
            </a:r>
            <a:r>
              <a:rPr lang="it-IT" sz="1600" dirty="0" smtClean="0">
                <a:solidFill>
                  <a:srgbClr val="FFFFFF"/>
                </a:solidFill>
                <a:latin typeface="Times New Roman"/>
                <a:cs typeface="Times New Roman"/>
              </a:rPr>
              <a:t> </a:t>
            </a:r>
            <a:endParaRPr lang="it-IT" sz="1600" dirty="0">
              <a:solidFill>
                <a:srgbClr val="FFFFFF"/>
              </a:solidFill>
              <a:latin typeface="Times New Roman"/>
              <a:cs typeface="Times New Roman"/>
            </a:endParaRPr>
          </a:p>
        </p:txBody>
      </p:sp>
      <p:sp>
        <p:nvSpPr>
          <p:cNvPr id="16" name="CasellaDiTesto 15"/>
          <p:cNvSpPr txBox="1"/>
          <p:nvPr/>
        </p:nvSpPr>
        <p:spPr>
          <a:xfrm>
            <a:off x="760982" y="1438657"/>
            <a:ext cx="3466414" cy="338554"/>
          </a:xfrm>
          <a:prstGeom prst="rect">
            <a:avLst/>
          </a:prstGeom>
          <a:noFill/>
        </p:spPr>
        <p:txBody>
          <a:bodyPr wrap="none" rtlCol="0">
            <a:spAutoFit/>
          </a:bodyPr>
          <a:lstStyle/>
          <a:p>
            <a:r>
              <a:rPr lang="it-IT" sz="1600" dirty="0" smtClean="0">
                <a:solidFill>
                  <a:srgbClr val="FFFF00"/>
                </a:solidFill>
                <a:latin typeface="Times New Roman"/>
                <a:cs typeface="Times New Roman"/>
              </a:rPr>
              <a:t>Immediate </a:t>
            </a:r>
            <a:r>
              <a:rPr lang="it-IT" sz="1600" dirty="0" err="1" smtClean="0">
                <a:solidFill>
                  <a:srgbClr val="FFFF00"/>
                </a:solidFill>
                <a:latin typeface="Times New Roman"/>
                <a:cs typeface="Times New Roman"/>
              </a:rPr>
              <a:t>deaths</a:t>
            </a:r>
            <a:r>
              <a:rPr lang="it-IT" sz="1600" dirty="0" smtClean="0">
                <a:solidFill>
                  <a:srgbClr val="FFFF00"/>
                </a:solidFill>
                <a:latin typeface="Times New Roman"/>
                <a:cs typeface="Times New Roman"/>
              </a:rPr>
              <a:t>: major severe </a:t>
            </a:r>
            <a:r>
              <a:rPr lang="it-IT" sz="1600" dirty="0" err="1" smtClean="0">
                <a:solidFill>
                  <a:srgbClr val="FFFF00"/>
                </a:solidFill>
                <a:latin typeface="Times New Roman"/>
                <a:cs typeface="Times New Roman"/>
              </a:rPr>
              <a:t>injuries</a:t>
            </a:r>
            <a:endParaRPr lang="it-IT" sz="1600" dirty="0">
              <a:solidFill>
                <a:srgbClr val="FFFF00"/>
              </a:solidFill>
              <a:latin typeface="Times New Roman"/>
              <a:cs typeface="Times New Roman"/>
            </a:endParaRPr>
          </a:p>
        </p:txBody>
      </p:sp>
      <p:sp>
        <p:nvSpPr>
          <p:cNvPr id="17" name="CasellaDiTesto 16"/>
          <p:cNvSpPr txBox="1"/>
          <p:nvPr/>
        </p:nvSpPr>
        <p:spPr>
          <a:xfrm>
            <a:off x="1547500" y="2885455"/>
            <a:ext cx="4349468" cy="338554"/>
          </a:xfrm>
          <a:prstGeom prst="rect">
            <a:avLst/>
          </a:prstGeom>
          <a:noFill/>
        </p:spPr>
        <p:txBody>
          <a:bodyPr wrap="none" rtlCol="0">
            <a:spAutoFit/>
          </a:bodyPr>
          <a:lstStyle/>
          <a:p>
            <a:r>
              <a:rPr lang="it-IT" sz="1600" dirty="0" err="1" smtClean="0">
                <a:solidFill>
                  <a:srgbClr val="FFFF00"/>
                </a:solidFill>
                <a:latin typeface="Times New Roman"/>
                <a:cs typeface="Times New Roman"/>
              </a:rPr>
              <a:t>Early</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deaths</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treatable</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but</a:t>
            </a:r>
            <a:r>
              <a:rPr lang="it-IT" sz="1600" dirty="0" smtClean="0">
                <a:solidFill>
                  <a:srgbClr val="FFFF00"/>
                </a:solidFill>
                <a:latin typeface="Times New Roman"/>
                <a:cs typeface="Times New Roman"/>
              </a:rPr>
              <a:t> life </a:t>
            </a:r>
            <a:r>
              <a:rPr lang="it-IT" sz="1600" dirty="0" err="1" smtClean="0">
                <a:solidFill>
                  <a:srgbClr val="FFFF00"/>
                </a:solidFill>
                <a:latin typeface="Times New Roman"/>
                <a:cs typeface="Times New Roman"/>
              </a:rPr>
              <a:t>threatening</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injuries</a:t>
            </a:r>
            <a:endParaRPr lang="it-IT" sz="1600" dirty="0">
              <a:solidFill>
                <a:srgbClr val="FFFF00"/>
              </a:solidFill>
              <a:latin typeface="Times New Roman"/>
              <a:cs typeface="Times New Roman"/>
            </a:endParaRPr>
          </a:p>
        </p:txBody>
      </p:sp>
      <p:sp>
        <p:nvSpPr>
          <p:cNvPr id="18" name="CasellaDiTesto 17"/>
          <p:cNvSpPr txBox="1"/>
          <p:nvPr/>
        </p:nvSpPr>
        <p:spPr>
          <a:xfrm>
            <a:off x="6707907" y="3439453"/>
            <a:ext cx="1124627" cy="338554"/>
          </a:xfrm>
          <a:prstGeom prst="rect">
            <a:avLst/>
          </a:prstGeom>
          <a:noFill/>
        </p:spPr>
        <p:txBody>
          <a:bodyPr wrap="none" rtlCol="0">
            <a:spAutoFit/>
          </a:bodyPr>
          <a:lstStyle/>
          <a:p>
            <a:r>
              <a:rPr lang="it-IT" sz="1600" dirty="0" smtClean="0">
                <a:solidFill>
                  <a:srgbClr val="FFFF00"/>
                </a:solidFill>
                <a:latin typeface="Times New Roman"/>
                <a:cs typeface="Times New Roman"/>
              </a:rPr>
              <a:t>Late </a:t>
            </a:r>
            <a:r>
              <a:rPr lang="it-IT" sz="1600" dirty="0" err="1" smtClean="0">
                <a:solidFill>
                  <a:srgbClr val="FFFF00"/>
                </a:solidFill>
                <a:latin typeface="Times New Roman"/>
                <a:cs typeface="Times New Roman"/>
              </a:rPr>
              <a:t>deaths</a:t>
            </a:r>
            <a:r>
              <a:rPr lang="it-IT" sz="1600" dirty="0" smtClean="0">
                <a:solidFill>
                  <a:srgbClr val="FFFF00"/>
                </a:solidFill>
                <a:latin typeface="Times New Roman"/>
                <a:cs typeface="Times New Roman"/>
              </a:rPr>
              <a:t> </a:t>
            </a:r>
            <a:endParaRPr lang="it-IT" sz="1600" dirty="0">
              <a:solidFill>
                <a:srgbClr val="FFFF00"/>
              </a:solidFill>
              <a:latin typeface="Times New Roman"/>
              <a:cs typeface="Times New Roman"/>
            </a:endParaRPr>
          </a:p>
        </p:txBody>
      </p:sp>
      <p:sp>
        <p:nvSpPr>
          <p:cNvPr id="19" name="CasellaDiTesto 18"/>
          <p:cNvSpPr txBox="1"/>
          <p:nvPr/>
        </p:nvSpPr>
        <p:spPr>
          <a:xfrm>
            <a:off x="926609" y="1777211"/>
            <a:ext cx="1633781" cy="954107"/>
          </a:xfrm>
          <a:prstGeom prst="rect">
            <a:avLst/>
          </a:prstGeom>
          <a:noFill/>
        </p:spPr>
        <p:txBody>
          <a:bodyPr wrap="none" rtlCol="0">
            <a:spAutoFit/>
          </a:bodyPr>
          <a:lstStyle/>
          <a:p>
            <a:r>
              <a:rPr lang="it-IT" sz="1400" dirty="0" err="1" smtClean="0">
                <a:solidFill>
                  <a:srgbClr val="FFFFFF"/>
                </a:solidFill>
                <a:latin typeface="Times New Roman"/>
                <a:cs typeface="Times New Roman"/>
              </a:rPr>
              <a:t>Lacerations</a:t>
            </a:r>
            <a:r>
              <a:rPr lang="it-IT" sz="1400" dirty="0" smtClean="0">
                <a:solidFill>
                  <a:srgbClr val="FFFFFF"/>
                </a:solidFill>
                <a:latin typeface="Times New Roman"/>
                <a:cs typeface="Times New Roman"/>
              </a:rPr>
              <a:t>:</a:t>
            </a:r>
          </a:p>
          <a:p>
            <a:pPr>
              <a:buFont typeface="Arial"/>
              <a:buChar char="•"/>
            </a:pPr>
            <a:r>
              <a:rPr lang="it-IT" sz="1400" dirty="0" err="1" smtClean="0">
                <a:solidFill>
                  <a:srgbClr val="FFFFFF"/>
                </a:solidFill>
                <a:latin typeface="Times New Roman"/>
                <a:cs typeface="Times New Roman"/>
              </a:rPr>
              <a:t>Brain</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Brainstem</a:t>
            </a:r>
            <a:endParaRPr lang="it-IT" sz="1400" dirty="0" smtClean="0">
              <a:solidFill>
                <a:srgbClr val="FFFFFF"/>
              </a:solidFill>
              <a:latin typeface="Times New Roman"/>
              <a:cs typeface="Times New Roman"/>
            </a:endParaRPr>
          </a:p>
          <a:p>
            <a:pPr>
              <a:buFont typeface="Arial"/>
              <a:buChar char="•"/>
            </a:pPr>
            <a:r>
              <a:rPr lang="it-IT" sz="1400" dirty="0" err="1" smtClean="0">
                <a:solidFill>
                  <a:srgbClr val="FFFFFF"/>
                </a:solidFill>
                <a:latin typeface="Times New Roman"/>
                <a:cs typeface="Times New Roman"/>
              </a:rPr>
              <a:t>Large</a:t>
            </a:r>
            <a:r>
              <a:rPr lang="it-IT" sz="1400" dirty="0" smtClean="0">
                <a:solidFill>
                  <a:srgbClr val="FFFFFF"/>
                </a:solidFill>
                <a:latin typeface="Times New Roman"/>
                <a:cs typeface="Times New Roman"/>
              </a:rPr>
              <a:t> vessel, </a:t>
            </a:r>
            <a:r>
              <a:rPr lang="it-IT" sz="1400" dirty="0" err="1" smtClean="0">
                <a:solidFill>
                  <a:srgbClr val="FFFFFF"/>
                </a:solidFill>
                <a:latin typeface="Times New Roman"/>
                <a:cs typeface="Times New Roman"/>
              </a:rPr>
              <a:t>Heart</a:t>
            </a:r>
            <a:r>
              <a:rPr lang="it-IT" sz="1400" dirty="0" smtClean="0">
                <a:solidFill>
                  <a:srgbClr val="FFFFFF"/>
                </a:solidFill>
                <a:latin typeface="Times New Roman"/>
                <a:cs typeface="Times New Roman"/>
              </a:rPr>
              <a:t> </a:t>
            </a:r>
          </a:p>
          <a:p>
            <a:pPr>
              <a:buFont typeface="Arial"/>
              <a:buChar char="•"/>
            </a:pPr>
            <a:r>
              <a:rPr lang="it-IT" sz="1400" dirty="0" smtClean="0">
                <a:solidFill>
                  <a:srgbClr val="FFFFFF"/>
                </a:solidFill>
                <a:latin typeface="Times New Roman"/>
                <a:cs typeface="Times New Roman"/>
              </a:rPr>
              <a:t>High </a:t>
            </a:r>
            <a:r>
              <a:rPr lang="it-IT" sz="1400" dirty="0" err="1" smtClean="0">
                <a:solidFill>
                  <a:srgbClr val="FFFFFF"/>
                </a:solidFill>
                <a:latin typeface="Times New Roman"/>
                <a:cs typeface="Times New Roman"/>
              </a:rPr>
              <a:t>spinal</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cord</a:t>
            </a:r>
            <a:endParaRPr lang="it-IT" sz="1400" dirty="0" smtClean="0">
              <a:solidFill>
                <a:srgbClr val="FFFFFF"/>
              </a:solidFill>
              <a:latin typeface="Times New Roman"/>
              <a:cs typeface="Times New Roman"/>
            </a:endParaRPr>
          </a:p>
        </p:txBody>
      </p:sp>
      <p:sp>
        <p:nvSpPr>
          <p:cNvPr id="20" name="CasellaDiTesto 19"/>
          <p:cNvSpPr txBox="1"/>
          <p:nvPr/>
        </p:nvSpPr>
        <p:spPr>
          <a:xfrm>
            <a:off x="2143810" y="3224009"/>
            <a:ext cx="2236510" cy="954107"/>
          </a:xfrm>
          <a:prstGeom prst="rect">
            <a:avLst/>
          </a:prstGeom>
          <a:noFill/>
        </p:spPr>
        <p:txBody>
          <a:bodyPr wrap="none" rtlCol="0">
            <a:spAutoFit/>
          </a:bodyPr>
          <a:lstStyle/>
          <a:p>
            <a:pPr>
              <a:buFont typeface="Arial"/>
              <a:buChar char="•"/>
            </a:pPr>
            <a:r>
              <a:rPr lang="it-IT" sz="1400" dirty="0" err="1" smtClean="0">
                <a:solidFill>
                  <a:srgbClr val="FFFFFF"/>
                </a:solidFill>
                <a:latin typeface="Times New Roman"/>
                <a:cs typeface="Times New Roman"/>
              </a:rPr>
              <a:t>Epidural</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subdural</a:t>
            </a:r>
            <a:endParaRPr lang="it-IT" sz="1400" dirty="0" smtClean="0">
              <a:solidFill>
                <a:srgbClr val="FFFFFF"/>
              </a:solidFill>
              <a:latin typeface="Times New Roman"/>
              <a:cs typeface="Times New Roman"/>
            </a:endParaRPr>
          </a:p>
          <a:p>
            <a:pPr>
              <a:buFont typeface="Arial"/>
              <a:buChar char="•"/>
            </a:pPr>
            <a:r>
              <a:rPr lang="it-IT" sz="1400" dirty="0" err="1" smtClean="0">
                <a:solidFill>
                  <a:srgbClr val="FFFFFF"/>
                </a:solidFill>
                <a:latin typeface="Times New Roman"/>
                <a:cs typeface="Times New Roman"/>
              </a:rPr>
              <a:t>Hemopneumothorax</a:t>
            </a:r>
            <a:endParaRPr lang="it-IT" sz="1400" dirty="0" smtClean="0">
              <a:solidFill>
                <a:srgbClr val="FFFFFF"/>
              </a:solidFill>
              <a:latin typeface="Times New Roman"/>
              <a:cs typeface="Times New Roman"/>
            </a:endParaRPr>
          </a:p>
          <a:p>
            <a:pPr>
              <a:buFont typeface="Arial"/>
              <a:buChar char="•"/>
            </a:pPr>
            <a:r>
              <a:rPr lang="it-IT" sz="1400" dirty="0" err="1" smtClean="0">
                <a:solidFill>
                  <a:srgbClr val="FFFFFF"/>
                </a:solidFill>
                <a:latin typeface="Times New Roman"/>
                <a:cs typeface="Times New Roman"/>
              </a:rPr>
              <a:t>Pelvic</a:t>
            </a:r>
            <a:r>
              <a:rPr lang="it-IT" sz="1400" dirty="0" smtClean="0">
                <a:solidFill>
                  <a:srgbClr val="FFFFFF"/>
                </a:solidFill>
                <a:latin typeface="Times New Roman"/>
                <a:cs typeface="Times New Roman"/>
              </a:rPr>
              <a:t>, Long </a:t>
            </a:r>
            <a:r>
              <a:rPr lang="it-IT" sz="1400" dirty="0" err="1" smtClean="0">
                <a:solidFill>
                  <a:srgbClr val="FFFFFF"/>
                </a:solidFill>
                <a:latin typeface="Times New Roman"/>
                <a:cs typeface="Times New Roman"/>
              </a:rPr>
              <a:t>bone</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fractures</a:t>
            </a:r>
            <a:endParaRPr lang="it-IT" sz="1400" dirty="0" smtClean="0">
              <a:solidFill>
                <a:srgbClr val="FFFFFF"/>
              </a:solidFill>
              <a:latin typeface="Times New Roman"/>
              <a:cs typeface="Times New Roman"/>
            </a:endParaRPr>
          </a:p>
          <a:p>
            <a:pPr>
              <a:buFont typeface="Arial"/>
              <a:buChar char="•"/>
            </a:pPr>
            <a:r>
              <a:rPr lang="it-IT" sz="1400" dirty="0" err="1" smtClean="0">
                <a:solidFill>
                  <a:srgbClr val="FFFFFF"/>
                </a:solidFill>
                <a:latin typeface="Times New Roman"/>
                <a:cs typeface="Times New Roman"/>
              </a:rPr>
              <a:t>Abdominal</a:t>
            </a:r>
            <a:r>
              <a:rPr lang="it-IT" sz="1400" dirty="0" smtClean="0">
                <a:solidFill>
                  <a:srgbClr val="FFFFFF"/>
                </a:solidFill>
                <a:latin typeface="Times New Roman"/>
                <a:cs typeface="Times New Roman"/>
              </a:rPr>
              <a:t> </a:t>
            </a:r>
            <a:r>
              <a:rPr lang="it-IT" sz="1400" dirty="0" err="1" smtClean="0">
                <a:solidFill>
                  <a:srgbClr val="FFFFFF"/>
                </a:solidFill>
                <a:latin typeface="Times New Roman"/>
                <a:cs typeface="Times New Roman"/>
              </a:rPr>
              <a:t>injuries</a:t>
            </a:r>
            <a:endParaRPr lang="it-IT" sz="1400" dirty="0">
              <a:solidFill>
                <a:srgbClr val="FFFFFF"/>
              </a:solidFill>
              <a:latin typeface="Times New Roman"/>
              <a:cs typeface="Times New Roman"/>
            </a:endParaRPr>
          </a:p>
        </p:txBody>
      </p:sp>
      <p:sp>
        <p:nvSpPr>
          <p:cNvPr id="21" name="CasellaDiTesto 20"/>
          <p:cNvSpPr txBox="1"/>
          <p:nvPr/>
        </p:nvSpPr>
        <p:spPr>
          <a:xfrm>
            <a:off x="6966346" y="3732636"/>
            <a:ext cx="697627" cy="523220"/>
          </a:xfrm>
          <a:prstGeom prst="rect">
            <a:avLst/>
          </a:prstGeom>
          <a:noFill/>
        </p:spPr>
        <p:txBody>
          <a:bodyPr wrap="none" rtlCol="0">
            <a:spAutoFit/>
          </a:bodyPr>
          <a:lstStyle/>
          <a:p>
            <a:pPr>
              <a:buFont typeface="Arial"/>
              <a:buChar char="•"/>
            </a:pPr>
            <a:r>
              <a:rPr lang="it-IT" sz="1400" dirty="0" err="1" smtClean="0">
                <a:solidFill>
                  <a:srgbClr val="FFFFFF"/>
                </a:solidFill>
                <a:latin typeface="Times New Roman"/>
                <a:cs typeface="Times New Roman"/>
              </a:rPr>
              <a:t>Sepsis</a:t>
            </a:r>
            <a:endParaRPr lang="it-IT" sz="1400" dirty="0" smtClean="0">
              <a:solidFill>
                <a:srgbClr val="FFFFFF"/>
              </a:solidFill>
              <a:latin typeface="Times New Roman"/>
              <a:cs typeface="Times New Roman"/>
            </a:endParaRPr>
          </a:p>
          <a:p>
            <a:pPr>
              <a:buFont typeface="Arial"/>
              <a:buChar char="•"/>
            </a:pPr>
            <a:r>
              <a:rPr lang="it-IT" sz="1400" dirty="0" smtClean="0">
                <a:solidFill>
                  <a:srgbClr val="FFFFFF"/>
                </a:solidFill>
                <a:latin typeface="Times New Roman"/>
                <a:cs typeface="Times New Roman"/>
              </a:rPr>
              <a:t>MOF</a:t>
            </a:r>
          </a:p>
        </p:txBody>
      </p:sp>
      <p:cxnSp>
        <p:nvCxnSpPr>
          <p:cNvPr id="24" name="Connettore 2 23"/>
          <p:cNvCxnSpPr>
            <a:stCxn id="11" idx="3"/>
            <a:endCxn id="12" idx="1"/>
          </p:cNvCxnSpPr>
          <p:nvPr/>
        </p:nvCxnSpPr>
        <p:spPr>
          <a:xfrm>
            <a:off x="1743500" y="5983766"/>
            <a:ext cx="598684" cy="6813"/>
          </a:xfrm>
          <a:prstGeom prst="straightConnector1">
            <a:avLst/>
          </a:prstGeom>
          <a:ln>
            <a:solidFill>
              <a:schemeClr val="bg2"/>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6" name="Connettore 2 25"/>
          <p:cNvCxnSpPr>
            <a:endCxn id="11" idx="1"/>
          </p:cNvCxnSpPr>
          <p:nvPr/>
        </p:nvCxnSpPr>
        <p:spPr>
          <a:xfrm>
            <a:off x="825412" y="5983766"/>
            <a:ext cx="258933" cy="158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a:off x="6714804" y="6019190"/>
            <a:ext cx="805409" cy="1588"/>
          </a:xfrm>
          <a:prstGeom prst="straightConnector1">
            <a:avLst/>
          </a:prstGeom>
          <a:ln>
            <a:solidFill>
              <a:schemeClr val="bg2"/>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240276" y="762718"/>
            <a:ext cx="858924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rot="5400000">
            <a:off x="4777958" y="5453860"/>
            <a:ext cx="195882" cy="16751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rot="5400000">
            <a:off x="5122038" y="5462476"/>
            <a:ext cx="195882" cy="16751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35" name="Connettore 2 34"/>
          <p:cNvCxnSpPr/>
          <p:nvPr/>
        </p:nvCxnSpPr>
        <p:spPr>
          <a:xfrm rot="5400000">
            <a:off x="432219" y="2254264"/>
            <a:ext cx="954107"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ttore 2 35"/>
          <p:cNvCxnSpPr/>
          <p:nvPr/>
        </p:nvCxnSpPr>
        <p:spPr>
          <a:xfrm rot="5400000">
            <a:off x="1758871" y="3500215"/>
            <a:ext cx="554000" cy="158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ttore 2 37"/>
          <p:cNvCxnSpPr/>
          <p:nvPr/>
        </p:nvCxnSpPr>
        <p:spPr>
          <a:xfrm rot="5400000">
            <a:off x="6746025" y="4016536"/>
            <a:ext cx="477051"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CasellaDiTesto 39"/>
          <p:cNvSpPr txBox="1"/>
          <p:nvPr/>
        </p:nvSpPr>
        <p:spPr>
          <a:xfrm>
            <a:off x="2717960" y="2072832"/>
            <a:ext cx="2074181" cy="307777"/>
          </a:xfrm>
          <a:prstGeom prst="rect">
            <a:avLst/>
          </a:prstGeom>
          <a:noFill/>
        </p:spPr>
        <p:txBody>
          <a:bodyPr wrap="none" rtlCol="0">
            <a:spAutoFit/>
          </a:bodyPr>
          <a:lstStyle/>
          <a:p>
            <a:r>
              <a:rPr lang="it-IT" sz="1400" dirty="0" smtClean="0">
                <a:solidFill>
                  <a:srgbClr val="66FF00"/>
                </a:solidFill>
                <a:latin typeface="Times New Roman"/>
                <a:cs typeface="Times New Roman"/>
              </a:rPr>
              <a:t>Best </a:t>
            </a:r>
            <a:r>
              <a:rPr lang="it-IT" sz="1400" dirty="0" err="1" smtClean="0">
                <a:solidFill>
                  <a:srgbClr val="66FF00"/>
                </a:solidFill>
                <a:latin typeface="Times New Roman"/>
                <a:cs typeface="Times New Roman"/>
              </a:rPr>
              <a:t>treated</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by</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prevention</a:t>
            </a:r>
            <a:endParaRPr lang="it-IT" sz="1400" dirty="0">
              <a:solidFill>
                <a:srgbClr val="66FF00"/>
              </a:solidFill>
              <a:latin typeface="Times New Roman"/>
              <a:cs typeface="Times New Roman"/>
            </a:endParaRPr>
          </a:p>
        </p:txBody>
      </p:sp>
      <p:sp>
        <p:nvSpPr>
          <p:cNvPr id="41" name="CasellaDiTesto 40"/>
          <p:cNvSpPr txBox="1"/>
          <p:nvPr/>
        </p:nvSpPr>
        <p:spPr>
          <a:xfrm>
            <a:off x="2560390" y="4255856"/>
            <a:ext cx="2287806" cy="307777"/>
          </a:xfrm>
          <a:prstGeom prst="rect">
            <a:avLst/>
          </a:prstGeom>
          <a:noFill/>
        </p:spPr>
        <p:txBody>
          <a:bodyPr wrap="none" rtlCol="0">
            <a:spAutoFit/>
          </a:bodyPr>
          <a:lstStyle/>
          <a:p>
            <a:r>
              <a:rPr lang="it-IT" sz="1400" dirty="0" err="1" smtClean="0">
                <a:solidFill>
                  <a:srgbClr val="66FF00"/>
                </a:solidFill>
                <a:latin typeface="Times New Roman"/>
                <a:cs typeface="Times New Roman"/>
              </a:rPr>
              <a:t>Treatable</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by</a:t>
            </a:r>
            <a:r>
              <a:rPr lang="it-IT" sz="1400" dirty="0" smtClean="0">
                <a:solidFill>
                  <a:srgbClr val="66FF00"/>
                </a:solidFill>
                <a:latin typeface="Times New Roman"/>
                <a:cs typeface="Times New Roman"/>
              </a:rPr>
              <a:t> ATLS </a:t>
            </a:r>
            <a:r>
              <a:rPr lang="it-IT" sz="1400" dirty="0" err="1" smtClean="0">
                <a:solidFill>
                  <a:srgbClr val="66FF00"/>
                </a:solidFill>
                <a:latin typeface="Times New Roman"/>
                <a:cs typeface="Times New Roman"/>
              </a:rPr>
              <a:t>principles</a:t>
            </a:r>
            <a:endParaRPr lang="it-IT" sz="1400" dirty="0">
              <a:solidFill>
                <a:srgbClr val="66FF00"/>
              </a:solidFill>
              <a:latin typeface="Times New Roman"/>
              <a:cs typeface="Times New Roman"/>
            </a:endParaRPr>
          </a:p>
        </p:txBody>
      </p:sp>
      <p:sp>
        <p:nvSpPr>
          <p:cNvPr id="42" name="CasellaDiTesto 41"/>
          <p:cNvSpPr txBox="1"/>
          <p:nvPr/>
        </p:nvSpPr>
        <p:spPr>
          <a:xfrm>
            <a:off x="7127367" y="4302023"/>
            <a:ext cx="1751020" cy="523220"/>
          </a:xfrm>
          <a:prstGeom prst="rect">
            <a:avLst/>
          </a:prstGeom>
          <a:noFill/>
        </p:spPr>
        <p:txBody>
          <a:bodyPr wrap="square" rtlCol="0">
            <a:spAutoFit/>
          </a:bodyPr>
          <a:lstStyle/>
          <a:p>
            <a:r>
              <a:rPr lang="it-IT" sz="1400" dirty="0" err="1" smtClean="0">
                <a:solidFill>
                  <a:srgbClr val="66FF00"/>
                </a:solidFill>
                <a:latin typeface="Times New Roman"/>
                <a:cs typeface="Times New Roman"/>
              </a:rPr>
              <a:t>Directly</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related</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to</a:t>
            </a:r>
            <a:r>
              <a:rPr lang="it-IT" sz="1400" dirty="0" smtClean="0">
                <a:solidFill>
                  <a:srgbClr val="66FF00"/>
                </a:solidFill>
                <a:latin typeface="Times New Roman"/>
                <a:cs typeface="Times New Roman"/>
              </a:rPr>
              <a:t> </a:t>
            </a:r>
            <a:r>
              <a:rPr lang="it-IT" sz="1400" dirty="0" err="1" smtClean="0">
                <a:solidFill>
                  <a:srgbClr val="66FF00"/>
                </a:solidFill>
                <a:latin typeface="Times New Roman"/>
                <a:cs typeface="Times New Roman"/>
              </a:rPr>
              <a:t>earlier</a:t>
            </a:r>
            <a:r>
              <a:rPr lang="it-IT" sz="1400" dirty="0" smtClean="0">
                <a:solidFill>
                  <a:srgbClr val="66FF00"/>
                </a:solidFill>
                <a:latin typeface="Times New Roman"/>
                <a:cs typeface="Times New Roman"/>
              </a:rPr>
              <a:t> management</a:t>
            </a:r>
            <a:endParaRPr lang="it-IT" sz="1400" dirty="0">
              <a:solidFill>
                <a:srgbClr val="66FF00"/>
              </a:solidFill>
              <a:latin typeface="Times New Roman"/>
              <a:cs typeface="Times New Roman"/>
            </a:endParaRPr>
          </a:p>
        </p:txBody>
      </p:sp>
      <p:sp>
        <p:nvSpPr>
          <p:cNvPr id="43" name="CasellaDiTesto 42"/>
          <p:cNvSpPr txBox="1"/>
          <p:nvPr/>
        </p:nvSpPr>
        <p:spPr>
          <a:xfrm>
            <a:off x="4462017" y="3429000"/>
            <a:ext cx="1181934" cy="584776"/>
          </a:xfrm>
          <a:prstGeom prst="rect">
            <a:avLst/>
          </a:prstGeom>
          <a:noFill/>
        </p:spPr>
        <p:txBody>
          <a:bodyPr wrap="none" rtlCol="0">
            <a:spAutoFit/>
          </a:bodyPr>
          <a:lstStyle/>
          <a:p>
            <a:r>
              <a:rPr lang="it-IT" sz="1600" dirty="0" err="1" smtClean="0">
                <a:solidFill>
                  <a:srgbClr val="FFFF00"/>
                </a:solidFill>
                <a:latin typeface="Times New Roman"/>
                <a:cs typeface="Times New Roman"/>
              </a:rPr>
              <a:t>Brain</a:t>
            </a:r>
            <a:r>
              <a:rPr lang="it-IT" sz="1600" dirty="0" smtClean="0">
                <a:solidFill>
                  <a:srgbClr val="FFFF00"/>
                </a:solidFill>
                <a:latin typeface="Times New Roman"/>
                <a:cs typeface="Times New Roman"/>
              </a:rPr>
              <a:t> </a:t>
            </a:r>
            <a:r>
              <a:rPr lang="it-IT" sz="1600" dirty="0" err="1" smtClean="0">
                <a:solidFill>
                  <a:srgbClr val="FFFF00"/>
                </a:solidFill>
                <a:latin typeface="Times New Roman"/>
                <a:cs typeface="Times New Roman"/>
              </a:rPr>
              <a:t>injury</a:t>
            </a:r>
            <a:endParaRPr lang="it-IT" sz="1600" dirty="0" smtClean="0">
              <a:solidFill>
                <a:srgbClr val="FFFF00"/>
              </a:solidFill>
              <a:latin typeface="Times New Roman"/>
              <a:cs typeface="Times New Roman"/>
            </a:endParaRPr>
          </a:p>
          <a:p>
            <a:r>
              <a:rPr lang="it-IT" sz="1600" dirty="0" smtClean="0">
                <a:solidFill>
                  <a:srgbClr val="FFFF00"/>
                </a:solidFill>
                <a:latin typeface="Times New Roman"/>
                <a:cs typeface="Times New Roman"/>
              </a:rPr>
              <a:t>Shock</a:t>
            </a:r>
            <a:endParaRPr lang="it-IT" sz="1600" dirty="0">
              <a:solidFill>
                <a:srgbClr val="FFFF00"/>
              </a:solidFill>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3416315" y="117243"/>
            <a:ext cx="5298125" cy="6403387"/>
          </a:xfrm>
          <a:prstGeom prst="rect">
            <a:avLst/>
          </a:prstGeom>
          <a:ln w="19050">
            <a:solidFill>
              <a:srgbClr val="FF0000"/>
            </a:solidFill>
          </a:ln>
        </p:spPr>
      </p:pic>
      <p:sp>
        <p:nvSpPr>
          <p:cNvPr id="3" name="CasellaDiTesto 2"/>
          <p:cNvSpPr txBox="1"/>
          <p:nvPr/>
        </p:nvSpPr>
        <p:spPr>
          <a:xfrm>
            <a:off x="223419" y="3244334"/>
            <a:ext cx="2845649" cy="830997"/>
          </a:xfrm>
          <a:prstGeom prst="rect">
            <a:avLst/>
          </a:prstGeom>
          <a:noFill/>
        </p:spPr>
        <p:txBody>
          <a:bodyPr wrap="square" rtlCol="0">
            <a:spAutoFit/>
          </a:bodyPr>
          <a:lstStyle/>
          <a:p>
            <a:pPr algn="ctr"/>
            <a:r>
              <a:rPr lang="it-IT" sz="2400" dirty="0" smtClean="0">
                <a:solidFill>
                  <a:srgbClr val="66FF00"/>
                </a:solidFill>
                <a:latin typeface="Times New Roman"/>
                <a:cs typeface="Times New Roman"/>
              </a:rPr>
              <a:t>EVIDENCE-BASED STRATEGIES</a:t>
            </a:r>
            <a:endParaRPr lang="it-IT" sz="2400" dirty="0">
              <a:solidFill>
                <a:srgbClr val="66FF00"/>
              </a:solidFill>
              <a:latin typeface="Times New Roman"/>
              <a:cs typeface="Times New Roman"/>
            </a:endParaRPr>
          </a:p>
        </p:txBody>
      </p:sp>
      <p:sp>
        <p:nvSpPr>
          <p:cNvPr id="4" name="CasellaDiTesto 3"/>
          <p:cNvSpPr txBox="1"/>
          <p:nvPr/>
        </p:nvSpPr>
        <p:spPr>
          <a:xfrm>
            <a:off x="2072516" y="6581001"/>
            <a:ext cx="7039160" cy="276999"/>
          </a:xfrm>
          <a:prstGeom prst="rect">
            <a:avLst/>
          </a:prstGeom>
          <a:noFill/>
        </p:spPr>
        <p:txBody>
          <a:bodyPr wrap="square" rtlCol="0">
            <a:spAutoFit/>
          </a:bodyPr>
          <a:lstStyle/>
          <a:p>
            <a:pPr algn="r"/>
            <a:r>
              <a:rPr lang="it-IT" sz="1200" dirty="0" err="1" smtClean="0">
                <a:solidFill>
                  <a:schemeClr val="bg1"/>
                </a:solidFill>
                <a:latin typeface="Times New Roman"/>
                <a:cs typeface="Times New Roman"/>
              </a:rPr>
              <a:t>Haddad</a:t>
            </a:r>
            <a:r>
              <a:rPr lang="it-IT" sz="1200" dirty="0" smtClean="0">
                <a:solidFill>
                  <a:schemeClr val="bg1"/>
                </a:solidFill>
                <a:latin typeface="Times New Roman"/>
                <a:cs typeface="Times New Roman"/>
              </a:rPr>
              <a:t> and Arabi. </a:t>
            </a:r>
            <a:r>
              <a:rPr lang="it-IT" sz="1200" dirty="0" err="1" smtClean="0">
                <a:solidFill>
                  <a:schemeClr val="bg1"/>
                </a:solidFill>
                <a:latin typeface="Times New Roman"/>
                <a:cs typeface="Times New Roman"/>
              </a:rPr>
              <a:t>Scandinavian</a:t>
            </a:r>
            <a:r>
              <a:rPr lang="it-IT" sz="1200" dirty="0" smtClean="0">
                <a:solidFill>
                  <a:schemeClr val="bg1"/>
                </a:solidFill>
                <a:latin typeface="Times New Roman"/>
                <a:cs typeface="Times New Roman"/>
              </a:rPr>
              <a:t> Journal </a:t>
            </a:r>
            <a:r>
              <a:rPr lang="it-IT" sz="1200" dirty="0" err="1" smtClean="0">
                <a:solidFill>
                  <a:schemeClr val="bg1"/>
                </a:solidFill>
                <a:latin typeface="Times New Roman"/>
                <a:cs typeface="Times New Roman"/>
              </a:rPr>
              <a:t>of</a:t>
            </a:r>
            <a:r>
              <a:rPr lang="it-IT" sz="1200" dirty="0" smtClean="0">
                <a:solidFill>
                  <a:schemeClr val="bg1"/>
                </a:solidFill>
                <a:latin typeface="Times New Roman"/>
                <a:cs typeface="Times New Roman"/>
              </a:rPr>
              <a:t> Trauma, </a:t>
            </a:r>
            <a:r>
              <a:rPr lang="it-IT" sz="1200" dirty="0" err="1" smtClean="0">
                <a:solidFill>
                  <a:schemeClr val="bg1"/>
                </a:solidFill>
                <a:latin typeface="Times New Roman"/>
                <a:cs typeface="Times New Roman"/>
              </a:rPr>
              <a:t>Resuscitation</a:t>
            </a:r>
            <a:r>
              <a:rPr lang="it-IT" sz="1200" dirty="0" smtClean="0">
                <a:solidFill>
                  <a:schemeClr val="bg1"/>
                </a:solidFill>
                <a:latin typeface="Times New Roman"/>
                <a:cs typeface="Times New Roman"/>
              </a:rPr>
              <a:t> and </a:t>
            </a:r>
            <a:r>
              <a:rPr lang="it-IT" sz="1200" dirty="0" err="1" smtClean="0">
                <a:solidFill>
                  <a:schemeClr val="bg1"/>
                </a:solidFill>
                <a:latin typeface="Times New Roman"/>
                <a:cs typeface="Times New Roman"/>
              </a:rPr>
              <a:t>Emergency</a:t>
            </a:r>
            <a:r>
              <a:rPr lang="it-IT" sz="1200" dirty="0" smtClean="0">
                <a:solidFill>
                  <a:schemeClr val="bg1"/>
                </a:solidFill>
                <a:latin typeface="Times New Roman"/>
                <a:cs typeface="Times New Roman"/>
              </a:rPr>
              <a:t> Medicine, 2012</a:t>
            </a:r>
            <a:endParaRPr lang="it-IT" sz="1200" dirty="0">
              <a:solidFill>
                <a:schemeClr val="bg1"/>
              </a:solidFill>
              <a:latin typeface="Times New Roman"/>
              <a:cs typeface="Times New Roman"/>
            </a:endParaRPr>
          </a:p>
        </p:txBody>
      </p:sp>
      <p:sp>
        <p:nvSpPr>
          <p:cNvPr id="5" name="CasellaDiTesto 4"/>
          <p:cNvSpPr txBox="1"/>
          <p:nvPr/>
        </p:nvSpPr>
        <p:spPr>
          <a:xfrm>
            <a:off x="375818" y="435055"/>
            <a:ext cx="2845649" cy="1569660"/>
          </a:xfrm>
          <a:prstGeom prst="rect">
            <a:avLst/>
          </a:prstGeom>
          <a:noFill/>
        </p:spPr>
        <p:txBody>
          <a:bodyPr wrap="square" rtlCol="0">
            <a:spAutoFit/>
          </a:bodyPr>
          <a:lstStyle/>
          <a:p>
            <a:pPr algn="ctr"/>
            <a:r>
              <a:rPr lang="it-IT" sz="2400" dirty="0" smtClean="0">
                <a:solidFill>
                  <a:srgbClr val="FFFF00"/>
                </a:solidFill>
                <a:latin typeface="Times New Roman"/>
                <a:cs typeface="Times New Roman"/>
              </a:rPr>
              <a:t>SEVERE TBI:</a:t>
            </a:r>
          </a:p>
          <a:p>
            <a:pPr algn="ctr"/>
            <a:endParaRPr lang="it-IT" sz="2400" dirty="0" smtClean="0">
              <a:solidFill>
                <a:srgbClr val="FFFF00"/>
              </a:solidFill>
              <a:latin typeface="Times New Roman"/>
              <a:cs typeface="Times New Roman"/>
            </a:endParaRPr>
          </a:p>
          <a:p>
            <a:pPr algn="ctr"/>
            <a:r>
              <a:rPr lang="it-IT" sz="2400" dirty="0" smtClean="0">
                <a:solidFill>
                  <a:srgbClr val="FFFF00"/>
                </a:solidFill>
                <a:latin typeface="Times New Roman"/>
                <a:cs typeface="Times New Roman"/>
              </a:rPr>
              <a:t>INTRACRANIAL HYPERTENSION</a:t>
            </a:r>
            <a:endParaRPr lang="it-IT" sz="2400" dirty="0">
              <a:solidFill>
                <a:srgbClr val="FFFF00"/>
              </a:solidFill>
              <a:latin typeface="Times New Roman"/>
              <a:cs typeface="Times New Roman"/>
            </a:endParaRPr>
          </a:p>
        </p:txBody>
      </p:sp>
      <p:sp>
        <p:nvSpPr>
          <p:cNvPr id="6" name="Ovale 5"/>
          <p:cNvSpPr/>
          <p:nvPr/>
        </p:nvSpPr>
        <p:spPr>
          <a:xfrm>
            <a:off x="3416315" y="5638426"/>
            <a:ext cx="1663819" cy="625422"/>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3234729" y="869271"/>
            <a:ext cx="4996488" cy="5743169"/>
          </a:xfrm>
          <a:prstGeom prst="rect">
            <a:avLst/>
          </a:prstGeom>
          <a:ln w="28575">
            <a:solidFill>
              <a:srgbClr val="FF0000"/>
            </a:solidFill>
          </a:ln>
        </p:spPr>
      </p:pic>
      <p:pic>
        <p:nvPicPr>
          <p:cNvPr id="4" name="Immagine 3"/>
          <p:cNvPicPr>
            <a:picLocks noChangeAspect="1"/>
          </p:cNvPicPr>
          <p:nvPr/>
        </p:nvPicPr>
        <p:blipFill>
          <a:blip r:embed="rId4"/>
          <a:stretch>
            <a:fillRect/>
          </a:stretch>
        </p:blipFill>
        <p:spPr>
          <a:xfrm>
            <a:off x="176255" y="40557"/>
            <a:ext cx="4395745" cy="1887792"/>
          </a:xfrm>
          <a:prstGeom prst="rect">
            <a:avLst/>
          </a:prstGeom>
          <a:ln w="19050">
            <a:solidFill>
              <a:srgbClr val="FF0000"/>
            </a:solidFill>
          </a:ln>
        </p:spPr>
      </p:pic>
      <p:sp>
        <p:nvSpPr>
          <p:cNvPr id="5" name="CasellaDiTesto 4"/>
          <p:cNvSpPr txBox="1"/>
          <p:nvPr/>
        </p:nvSpPr>
        <p:spPr>
          <a:xfrm>
            <a:off x="223419" y="3244334"/>
            <a:ext cx="2845649" cy="461665"/>
          </a:xfrm>
          <a:prstGeom prst="rect">
            <a:avLst/>
          </a:prstGeom>
          <a:noFill/>
        </p:spPr>
        <p:txBody>
          <a:bodyPr wrap="square" rtlCol="0">
            <a:spAutoFit/>
          </a:bodyPr>
          <a:lstStyle/>
          <a:p>
            <a:pPr algn="ctr"/>
            <a:r>
              <a:rPr lang="it-IT" sz="2400" dirty="0" smtClean="0">
                <a:solidFill>
                  <a:srgbClr val="66FF00"/>
                </a:solidFill>
                <a:latin typeface="Times New Roman"/>
                <a:cs typeface="Times New Roman"/>
              </a:rPr>
              <a:t>DECRA  STUDY</a:t>
            </a:r>
            <a:endParaRPr lang="it-IT" sz="2400" dirty="0">
              <a:solidFill>
                <a:srgbClr val="66FF00"/>
              </a:solidFill>
              <a:latin typeface="Times New Roman"/>
              <a:cs typeface="Times New Roman"/>
            </a:endParaRPr>
          </a:p>
        </p:txBody>
      </p:sp>
      <p:cxnSp>
        <p:nvCxnSpPr>
          <p:cNvPr id="7" name="Connettore 1 6"/>
          <p:cNvCxnSpPr/>
          <p:nvPr/>
        </p:nvCxnSpPr>
        <p:spPr>
          <a:xfrm>
            <a:off x="4079501" y="3858377"/>
            <a:ext cx="400253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4000997" y="4039643"/>
            <a:ext cx="327283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4182260" y="4201665"/>
            <a:ext cx="278368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5298350" y="4355653"/>
            <a:ext cx="2783681"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3439864" y="4538507"/>
            <a:ext cx="63963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3361360" y="4878297"/>
            <a:ext cx="2247954"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Presentazione vuota">
  <a:themeElements>
    <a:clrScheme name="3_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3_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Presentazione vuota">
  <a:themeElements>
    <a:clrScheme name="2_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Presentazione vuota">
      <a:majorFont>
        <a:latin typeface="Abadi MT Condensed Light"/>
        <a:ea typeface=""/>
        <a:cs typeface=""/>
      </a:majorFont>
      <a:minorFont>
        <a:latin typeface="Abadi MT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Struttura predefinita">
  <a:themeElements>
    <a:clrScheme name="">
      <a:dk1>
        <a:srgbClr val="808080"/>
      </a:dk1>
      <a:lt1>
        <a:srgbClr val="FFFF00"/>
      </a:lt1>
      <a:dk2>
        <a:srgbClr val="000066"/>
      </a:dk2>
      <a:lt2>
        <a:srgbClr val="FFFFFF"/>
      </a:lt2>
      <a:accent1>
        <a:srgbClr val="00CC99"/>
      </a:accent1>
      <a:accent2>
        <a:srgbClr val="3333CC"/>
      </a:accent2>
      <a:accent3>
        <a:srgbClr val="AAAAB8"/>
      </a:accent3>
      <a:accent4>
        <a:srgbClr val="DADA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Struttura predefinita">
  <a:themeElements>
    <a:clrScheme name="">
      <a:dk1>
        <a:srgbClr val="808080"/>
      </a:dk1>
      <a:lt1>
        <a:srgbClr val="FFFF00"/>
      </a:lt1>
      <a:dk2>
        <a:srgbClr val="000066"/>
      </a:dk2>
      <a:lt2>
        <a:srgbClr val="FFFFFF"/>
      </a:lt2>
      <a:accent1>
        <a:srgbClr val="00CC99"/>
      </a:accent1>
      <a:accent2>
        <a:srgbClr val="3333CC"/>
      </a:accent2>
      <a:accent3>
        <a:srgbClr val="AAAAB8"/>
      </a:accent3>
      <a:accent4>
        <a:srgbClr val="DADA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Struttura predefinita">
  <a:themeElements>
    <a:clrScheme name="">
      <a:dk1>
        <a:srgbClr val="808080"/>
      </a:dk1>
      <a:lt1>
        <a:srgbClr val="FFFF00"/>
      </a:lt1>
      <a:dk2>
        <a:srgbClr val="000066"/>
      </a:dk2>
      <a:lt2>
        <a:srgbClr val="FFFFFF"/>
      </a:lt2>
      <a:accent1>
        <a:srgbClr val="00CC99"/>
      </a:accent1>
      <a:accent2>
        <a:srgbClr val="3333CC"/>
      </a:accent2>
      <a:accent3>
        <a:srgbClr val="AAAAB8"/>
      </a:accent3>
      <a:accent4>
        <a:srgbClr val="DADA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ilografica">
  <a:themeElements>
    <a:clrScheme name="Stilografica">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tilografica">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tilografi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tilografica">
  <a:themeElements>
    <a:clrScheme name="Stilografica">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tilografica">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tilografi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2_Stilografica">
  <a:themeElements>
    <a:clrScheme name="Stilografica">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tilografica">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tilografi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Stilografica">
  <a:themeElements>
    <a:clrScheme name="Stilografica">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tilografica">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tilografi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Stud CF talk">
  <a:themeElements>
    <a:clrScheme name="">
      <a:dk1>
        <a:srgbClr val="FFCC00"/>
      </a:dk1>
      <a:lt1>
        <a:srgbClr val="FFFFFF"/>
      </a:lt1>
      <a:dk2>
        <a:srgbClr val="FFCC00"/>
      </a:dk2>
      <a:lt2>
        <a:srgbClr val="919191"/>
      </a:lt2>
      <a:accent1>
        <a:srgbClr val="618FFD"/>
      </a:accent1>
      <a:accent2>
        <a:srgbClr val="00AE00"/>
      </a:accent2>
      <a:accent3>
        <a:srgbClr val="FFFFFF"/>
      </a:accent3>
      <a:accent4>
        <a:srgbClr val="DAAE00"/>
      </a:accent4>
      <a:accent5>
        <a:srgbClr val="B7C6FE"/>
      </a:accent5>
      <a:accent6>
        <a:srgbClr val="009D00"/>
      </a:accent6>
      <a:hlink>
        <a:srgbClr val="FC0128"/>
      </a:hlink>
      <a:folHlink>
        <a:srgbClr val="CECECE"/>
      </a:folHlink>
    </a:clrScheme>
    <a:fontScheme name="Stud CF tal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3" charset="0"/>
          </a:defRPr>
        </a:defPPr>
      </a:lstStyle>
    </a:lnDef>
  </a:objectDefaults>
  <a:extraClrSchemeLst>
    <a:extraClrScheme>
      <a:clrScheme name="Stud CF 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ud CF 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ud CF 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ud CF 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ud CF 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ud CF 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ud CF 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resentazione vuota">
  <a:themeElements>
    <a:clrScheme name="3_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FF0066"/>
        </a:solidFill>
        <a:ln w="9525" cap="flat" cmpd="sng" algn="ctr">
          <a:solidFill>
            <a:srgbClr val="FF00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3_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13088</TotalTime>
  <Words>3478</Words>
  <Application>Microsoft Office PowerPoint</Application>
  <PresentationFormat>Presentazione su schermo (4:3)</PresentationFormat>
  <Paragraphs>644</Paragraphs>
  <Slides>74</Slides>
  <Notes>21</Notes>
  <HiddenSlides>0</HiddenSlides>
  <MMClips>0</MMClips>
  <ScaleCrop>false</ScaleCrop>
  <HeadingPairs>
    <vt:vector size="4" baseType="variant">
      <vt:variant>
        <vt:lpstr>Tema</vt:lpstr>
      </vt:variant>
      <vt:variant>
        <vt:i4>14</vt:i4>
      </vt:variant>
      <vt:variant>
        <vt:lpstr>Titoli diapositive</vt:lpstr>
      </vt:variant>
      <vt:variant>
        <vt:i4>74</vt:i4>
      </vt:variant>
    </vt:vector>
  </HeadingPairs>
  <TitlesOfParts>
    <vt:vector size="88" baseType="lpstr">
      <vt:lpstr>Tema di Office</vt:lpstr>
      <vt:lpstr>Stilografica</vt:lpstr>
      <vt:lpstr>3_Tema di Office</vt:lpstr>
      <vt:lpstr>1_Tema di Office</vt:lpstr>
      <vt:lpstr>1_Stilografica</vt:lpstr>
      <vt:lpstr>2_Stilografica</vt:lpstr>
      <vt:lpstr>6_Stilografica</vt:lpstr>
      <vt:lpstr>Stud CF talk</vt:lpstr>
      <vt:lpstr>3_Presentazione vuota</vt:lpstr>
      <vt:lpstr>4_Presentazione vuota</vt:lpstr>
      <vt:lpstr>2_Presentazione vuota</vt:lpstr>
      <vt:lpstr>2_Struttura predefinita</vt:lpstr>
      <vt:lpstr>3_Struttura predefinita</vt:lpstr>
      <vt:lpstr>4_Struttura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Emodinamica nel Trauma Maggiore…Alcuni concetti</vt:lpstr>
      <vt:lpstr>Fasi &amp; Obiettivi</vt:lpstr>
      <vt:lpstr>Riconoscere lo Shock</vt:lpstr>
      <vt:lpstr>Diapositiva 16</vt:lpstr>
      <vt:lpstr>Diapositiva 17</vt:lpstr>
      <vt:lpstr>Diapositiva 18</vt:lpstr>
      <vt:lpstr>Diapositiva 19</vt:lpstr>
      <vt:lpstr>Diapositiva 20</vt:lpstr>
      <vt:lpstr>Diapositiva 21</vt:lpstr>
      <vt:lpstr>Diapositiva 22</vt:lpstr>
      <vt:lpstr>Diapositiva 23</vt:lpstr>
      <vt:lpstr>“Rene da Shock”</vt:lpstr>
      <vt:lpstr>Diapositiva 25</vt:lpstr>
      <vt:lpstr>Diapositiva 26</vt:lpstr>
      <vt:lpstr>Diapositiva 27</vt:lpstr>
      <vt:lpstr>Individuare la sede del sanguinamento</vt:lpstr>
      <vt:lpstr>Diapositiva 29</vt:lpstr>
      <vt:lpstr>Quale imaging ?</vt:lpstr>
      <vt:lpstr>Stop the Bleeding!</vt:lpstr>
      <vt:lpstr>Diapositiva 32</vt:lpstr>
      <vt:lpstr>The probability of death increased 1% for each 3 minutes in the ED...</vt:lpstr>
      <vt:lpstr>Damage control Intervention</vt:lpstr>
      <vt:lpstr>Emostasi &amp; Shock: Damage Control Surgery</vt:lpstr>
      <vt:lpstr>Diapositiva 36</vt:lpstr>
      <vt:lpstr>Diapositiva 37</vt:lpstr>
      <vt:lpstr>Diapositiva 38</vt:lpstr>
      <vt:lpstr>Diapositiva 39</vt:lpstr>
      <vt:lpstr>Damage Control Resuscitation: 1. Hypotensive </vt:lpstr>
      <vt:lpstr>“Early Goal” Emodinamici</vt:lpstr>
      <vt:lpstr>Diapositiva 42</vt:lpstr>
      <vt:lpstr>Diapositiva 43</vt:lpstr>
      <vt:lpstr>Diapositiva 44</vt:lpstr>
      <vt:lpstr>Diapositiva 45</vt:lpstr>
      <vt:lpstr>Diapositiva 46</vt:lpstr>
      <vt:lpstr>Diapositiva 47</vt:lpstr>
      <vt:lpstr>Diapositiva 48</vt:lpstr>
      <vt:lpstr>Vasopressors and inotropic agents</vt:lpstr>
      <vt:lpstr>Fasi del trattamento dello shock </vt:lpstr>
      <vt:lpstr>Fase 2: Ottimizzazione</vt:lpstr>
      <vt:lpstr>Tempo = fattore chiave nella resuscitation…</vt:lpstr>
      <vt:lpstr>Damage Control Resuscitation: 2. Haemostatic </vt:lpstr>
      <vt:lpstr>Diapositiva 54</vt:lpstr>
      <vt:lpstr>Diapositiva 55</vt:lpstr>
      <vt:lpstr>Diapositiva 56</vt:lpstr>
      <vt:lpstr>Transfusion Target</vt:lpstr>
      <vt:lpstr>Transfusion Target quali strategie…?</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The Golden Hour</vt:lpstr>
      <vt:lpstr>Diapositiva 70</vt:lpstr>
      <vt:lpstr>Diapositiva 71</vt:lpstr>
      <vt:lpstr>Diapositiva 72</vt:lpstr>
      <vt:lpstr>Diapositiva 73</vt:lpstr>
      <vt:lpstr>Diapositiva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iMac</dc:creator>
  <cp:lastModifiedBy>nicola brienza</cp:lastModifiedBy>
  <cp:revision>90</cp:revision>
  <dcterms:created xsi:type="dcterms:W3CDTF">2013-04-11T06:22:44Z</dcterms:created>
  <dcterms:modified xsi:type="dcterms:W3CDTF">2014-11-29T08:40:58Z</dcterms:modified>
</cp:coreProperties>
</file>