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284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30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293" r:id="rId54"/>
    <p:sldId id="294" r:id="rId55"/>
    <p:sldId id="295" r:id="rId56"/>
    <p:sldId id="296" r:id="rId57"/>
    <p:sldId id="309" r:id="rId5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4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02395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8542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25237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2967D-388C-40C1-BEB4-8C28FF009F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8124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4023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5533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6452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2762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4438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8936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0931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0D7F-09FD-486A-8537-5997BA646E42}" type="datetimeFigureOut">
              <a:rPr lang="it-IT" smtClean="0"/>
              <a:pPr/>
              <a:t>26/04/2016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42650-8C8B-48D7-B1FA-54FCEC9CB2F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5734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5776"/>
            <a:ext cx="9144000" cy="64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3424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4917"/>
            <a:ext cx="9144000" cy="624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2172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1337"/>
            <a:ext cx="9144000" cy="61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32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8964"/>
            <a:ext cx="9144000" cy="60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17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9415"/>
            <a:ext cx="9144000" cy="591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2613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14480"/>
            <a:ext cx="9144000" cy="582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4187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1159"/>
            <a:ext cx="9144000" cy="661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2791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6633"/>
            <a:ext cx="9144000" cy="600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1375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9027"/>
            <a:ext cx="9144000" cy="603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9198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1046"/>
            <a:ext cx="9144000" cy="59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010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4095"/>
            <a:ext cx="9144000" cy="658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6342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8718"/>
            <a:ext cx="9144000" cy="62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829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3501"/>
            <a:ext cx="9144000" cy="60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011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0597"/>
            <a:ext cx="9144000" cy="59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5511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748" y="0"/>
            <a:ext cx="8256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2742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971" y="0"/>
            <a:ext cx="8728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470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9946"/>
            <a:ext cx="9144000" cy="59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6199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8370"/>
            <a:ext cx="9144000" cy="600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7667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631"/>
            <a:ext cx="9144000" cy="6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9576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1587" y="0"/>
            <a:ext cx="4560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4771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b="1" smtClean="0">
                <a:solidFill>
                  <a:srgbClr val="FF0000"/>
                </a:solidFill>
              </a:rPr>
              <a:t>Circolazione Extracorporea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ph idx="1"/>
          </p:nvPr>
        </p:nvGraphicFramePr>
        <p:xfrm>
          <a:off x="900113" y="1196975"/>
          <a:ext cx="7561262" cy="4764088"/>
        </p:xfrm>
        <a:graphic>
          <a:graphicData uri="http://schemas.openxmlformats.org/presentationml/2006/ole">
            <p:oleObj spid="_x0000_s1026" name="Image" r:id="rId3" imgW="20279365" imgH="13460317" progId="PhotoshopElements.Image.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it-IT" smtClean="0">
                <a:solidFill>
                  <a:srgbClr val="FF0000"/>
                </a:solidFill>
              </a:rPr>
              <a:t>CEC nella dissezione aortica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ph idx="1"/>
          </p:nvPr>
        </p:nvGraphicFramePr>
        <p:xfrm>
          <a:off x="539750" y="1484313"/>
          <a:ext cx="7848600" cy="4897437"/>
        </p:xfrm>
        <a:graphic>
          <a:graphicData uri="http://schemas.openxmlformats.org/presentationml/2006/ole">
            <p:oleObj spid="_x0000_s2050" name="Image" r:id="rId3" imgW="19860317" imgH="13701587" progId="PhotoshopElements.Image.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0615"/>
            <a:ext cx="9144000" cy="61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5516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it-IT" sz="4000" b="1" u="sng" smtClean="0">
                <a:solidFill>
                  <a:srgbClr val="FF0000"/>
                </a:solidFill>
              </a:rPr>
              <a:t>TRATTAMENTO CHIRURGICO</a:t>
            </a:r>
          </a:p>
        </p:txBody>
      </p:sp>
      <p:sp>
        <p:nvSpPr>
          <p:cNvPr id="67597" name="Rectangle 1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b="1" smtClean="0">
                <a:solidFill>
                  <a:schemeClr val="hlink"/>
                </a:solidFill>
              </a:rPr>
              <a:t>A) Preparazione dei monconi aortici con  riaccollamento delle lamine</a:t>
            </a:r>
          </a:p>
          <a:p>
            <a:pPr eaLnBrk="1" hangingPunct="1">
              <a:defRPr/>
            </a:pPr>
            <a:endParaRPr lang="it-IT" sz="2400" b="1" smtClean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it-IT" sz="2400" b="1" smtClean="0">
                <a:solidFill>
                  <a:schemeClr val="hlink"/>
                </a:solidFill>
              </a:rPr>
              <a:t>B) Risospensione delle commissure della valvola aortica</a:t>
            </a:r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500563" y="2133600"/>
          <a:ext cx="4643437" cy="3671888"/>
        </p:xfrm>
        <a:graphic>
          <a:graphicData uri="http://schemas.openxmlformats.org/presentationml/2006/ole">
            <p:oleObj spid="_x0000_s3074" name="Image" r:id="rId3" imgW="20634921" imgH="9333333" progId="PhotoshopElements.Image.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it-IT" sz="4000" b="1" u="sng" smtClean="0">
                <a:solidFill>
                  <a:srgbClr val="FF0000"/>
                </a:solidFill>
              </a:rPr>
              <a:t>TRATTAMENTO CHIRURGICO</a:t>
            </a:r>
          </a:p>
        </p:txBody>
      </p:sp>
      <p:sp>
        <p:nvSpPr>
          <p:cNvPr id="72714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b="1" smtClean="0">
                <a:solidFill>
                  <a:schemeClr val="hlink"/>
                </a:solidFill>
              </a:rPr>
              <a:t>Preparazione dei monconi aortici </a:t>
            </a:r>
          </a:p>
          <a:p>
            <a:pPr eaLnBrk="1" hangingPunct="1">
              <a:defRPr/>
            </a:pPr>
            <a:endParaRPr lang="it-IT" sz="2400" b="1" smtClean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it-IT" sz="2400" b="1" smtClean="0">
                <a:solidFill>
                  <a:schemeClr val="hlink"/>
                </a:solidFill>
              </a:rPr>
              <a:t>Impianto della protesi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643438" y="2060575"/>
          <a:ext cx="4321175" cy="3889375"/>
        </p:xfrm>
        <a:graphic>
          <a:graphicData uri="http://schemas.openxmlformats.org/presentationml/2006/ole">
            <p:oleObj spid="_x0000_s4098" name="Image" r:id="rId3" imgW="20685714" imgH="11085714" progId="PhotoshopElements.Image.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b="1" u="sng" smtClean="0">
                <a:solidFill>
                  <a:srgbClr val="FF0000"/>
                </a:solidFill>
              </a:rPr>
              <a:t>TRATTAMENTO CHIRURGICO</a:t>
            </a:r>
          </a:p>
        </p:txBody>
      </p:sp>
      <p:sp>
        <p:nvSpPr>
          <p:cNvPr id="76810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z="2400" smtClean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it-IT" sz="2400" b="1" smtClean="0">
                <a:solidFill>
                  <a:schemeClr val="hlink"/>
                </a:solidFill>
              </a:rPr>
              <a:t>Reimpianto dei tronchi sovraortici con tecnica di Kazui</a:t>
            </a: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572000" y="1916113"/>
          <a:ext cx="4392613" cy="4105275"/>
        </p:xfrm>
        <a:graphic>
          <a:graphicData uri="http://schemas.openxmlformats.org/presentationml/2006/ole">
            <p:oleObj spid="_x0000_s5122" name="Image" r:id="rId3" imgW="20279365" imgH="16977778" progId="PhotoshopElements.Image.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4000" b="1" u="sng" smtClean="0">
                <a:solidFill>
                  <a:srgbClr val="FF0000"/>
                </a:solidFill>
              </a:rPr>
              <a:t>TRATTAMENTO CHIRURGICO</a:t>
            </a:r>
          </a:p>
        </p:txBody>
      </p:sp>
      <p:sp>
        <p:nvSpPr>
          <p:cNvPr id="80906" name="Rectangle 10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b="1" smtClean="0">
                <a:solidFill>
                  <a:schemeClr val="hlink"/>
                </a:solidFill>
              </a:rPr>
              <a:t>Tecnica di reimpianto dei tronchi sovraortici in blocco mediante  impianto della cuffia contanente le origini dei TSA</a:t>
            </a:r>
          </a:p>
          <a:p>
            <a:pPr eaLnBrk="1" hangingPunct="1">
              <a:defRPr/>
            </a:pPr>
            <a:endParaRPr lang="it-IT" sz="2400" b="1" smtClean="0">
              <a:solidFill>
                <a:schemeClr val="hlink"/>
              </a:solidFill>
            </a:endParaRPr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572000" y="1844675"/>
          <a:ext cx="4392613" cy="4321175"/>
        </p:xfrm>
        <a:graphic>
          <a:graphicData uri="http://schemas.openxmlformats.org/presentationml/2006/ole">
            <p:oleObj spid="_x0000_s6146" name="Image" r:id="rId3" imgW="20812698" imgH="18984127" progId="PhotoshopElements.Image.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it-IT" sz="4000" b="1" u="sng" smtClean="0">
                <a:solidFill>
                  <a:srgbClr val="FF0000"/>
                </a:solidFill>
              </a:rPr>
              <a:t>TRATTAMENTO CHIRURGICO</a:t>
            </a:r>
            <a:br>
              <a:rPr lang="it-IT" sz="4000" b="1" u="sng" smtClean="0">
                <a:solidFill>
                  <a:srgbClr val="FF0000"/>
                </a:solidFill>
              </a:rPr>
            </a:br>
            <a:r>
              <a:rPr lang="it-IT" sz="4000" b="1" u="sng" smtClean="0">
                <a:solidFill>
                  <a:srgbClr val="33CC33"/>
                </a:solidFill>
              </a:rPr>
              <a:t>Bentall</a:t>
            </a:r>
            <a:r>
              <a:rPr lang="it-IT" sz="4000" b="1" u="sng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5002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743200"/>
            <a:ext cx="40386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it-IT" sz="2000" b="1" smtClean="0">
                <a:solidFill>
                  <a:schemeClr val="hlink"/>
                </a:solidFill>
              </a:rPr>
              <a:t>A) </a:t>
            </a:r>
            <a:r>
              <a:rPr lang="it-IT" sz="2400" b="1" smtClean="0">
                <a:solidFill>
                  <a:schemeClr val="hlink"/>
                </a:solidFill>
              </a:rPr>
              <a:t>Preparazione bottoni </a:t>
            </a:r>
          </a:p>
          <a:p>
            <a:pPr eaLnBrk="1" hangingPunct="1">
              <a:buFontTx/>
              <a:buNone/>
              <a:defRPr/>
            </a:pPr>
            <a:r>
              <a:rPr lang="it-IT" sz="2400" b="1" smtClean="0">
                <a:solidFill>
                  <a:schemeClr val="hlink"/>
                </a:solidFill>
              </a:rPr>
              <a:t>     coronarici</a:t>
            </a:r>
          </a:p>
          <a:p>
            <a:pPr eaLnBrk="1" hangingPunct="1">
              <a:buFontTx/>
              <a:buNone/>
              <a:defRPr/>
            </a:pPr>
            <a:endParaRPr lang="it-IT" sz="2400" b="1" smtClean="0">
              <a:solidFill>
                <a:schemeClr val="hlink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it-IT" sz="2400" b="1" smtClean="0">
                <a:solidFill>
                  <a:schemeClr val="hlink"/>
                </a:solidFill>
              </a:rPr>
              <a:t>B) Impianto tubo valvolato</a:t>
            </a:r>
          </a:p>
          <a:p>
            <a:pPr eaLnBrk="1" hangingPunct="1">
              <a:buFontTx/>
              <a:buNone/>
              <a:defRPr/>
            </a:pPr>
            <a:endParaRPr lang="it-IT" sz="2400" b="1" smtClean="0">
              <a:solidFill>
                <a:schemeClr val="hlink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it-IT" sz="2400" b="1" smtClean="0">
                <a:solidFill>
                  <a:schemeClr val="hlink"/>
                </a:solidFill>
              </a:rPr>
              <a:t>C) Impianto osti coronarici</a:t>
            </a:r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3887788" y="2060575"/>
          <a:ext cx="5256212" cy="4249738"/>
        </p:xfrm>
        <a:graphic>
          <a:graphicData uri="http://schemas.openxmlformats.org/presentationml/2006/ole">
            <p:oleObj spid="_x0000_s7170" name="Image" r:id="rId3" imgW="21422222" imgH="10907937" progId="PhotoshopElements.Image.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5178" y="0"/>
            <a:ext cx="455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343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2239" y="0"/>
            <a:ext cx="4719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0055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1474"/>
            <a:ext cx="9144000" cy="601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5636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3875"/>
            <a:ext cx="91440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5648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0882"/>
            <a:ext cx="9144000" cy="59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1534"/>
            <a:ext cx="9144000" cy="59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3174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4613"/>
            <a:ext cx="9144000" cy="61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8421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9408" y="0"/>
            <a:ext cx="4525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3324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1594"/>
            <a:ext cx="9144000" cy="59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6729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9644"/>
            <a:ext cx="9144000" cy="591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2673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0624"/>
            <a:ext cx="9144000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3068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079"/>
            <a:ext cx="9144000" cy="598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83964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625"/>
            <a:ext cx="9144000" cy="60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2831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3286"/>
            <a:ext cx="9144000" cy="609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0148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2211"/>
            <a:ext cx="9144000" cy="603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4655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9292"/>
            <a:ext cx="9144000" cy="60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4843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4918"/>
            <a:ext cx="9144000" cy="634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6970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1136"/>
            <a:ext cx="9144000" cy="60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04902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8648"/>
            <a:ext cx="9144000" cy="6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53844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3084"/>
            <a:ext cx="9144000" cy="603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68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3906"/>
            <a:ext cx="9144000" cy="599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773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6104"/>
            <a:ext cx="9144000" cy="60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01072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2722"/>
            <a:ext cx="9144000" cy="60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4916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9475"/>
            <a:ext cx="9144000" cy="60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30915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3629"/>
            <a:ext cx="9144000" cy="601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2034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249" y="0"/>
            <a:ext cx="4555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095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3304" y="0"/>
            <a:ext cx="4657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1770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1934"/>
            <a:ext cx="9144000" cy="6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890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4448"/>
            <a:ext cx="9144000" cy="57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87552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82</Words>
  <Application>Microsoft Office PowerPoint</Application>
  <PresentationFormat>Presentazione su schermo (4:3)</PresentationFormat>
  <Paragraphs>22</Paragraphs>
  <Slides>57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59" baseType="lpstr">
      <vt:lpstr>Tema di Office</vt:lpstr>
      <vt:lpstr>Adobe Photoshop Elements Image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Circolazione Extracorporea</vt:lpstr>
      <vt:lpstr>CEC nella dissezione aortica</vt:lpstr>
      <vt:lpstr>TRATTAMENTO CHIRURGICO</vt:lpstr>
      <vt:lpstr>TRATTAMENTO CHIRURGICO</vt:lpstr>
      <vt:lpstr>TRATTAMENTO CHIRURGICO</vt:lpstr>
      <vt:lpstr>TRATTAMENTO CHIRURGICO</vt:lpstr>
      <vt:lpstr>TRATTAMENTO CHIRURGICO Bentall 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aurora</dc:creator>
  <cp:lastModifiedBy>Utente Windows</cp:lastModifiedBy>
  <cp:revision>5</cp:revision>
  <dcterms:created xsi:type="dcterms:W3CDTF">2016-04-20T15:16:46Z</dcterms:created>
  <dcterms:modified xsi:type="dcterms:W3CDTF">2016-04-26T09:31:36Z</dcterms:modified>
</cp:coreProperties>
</file>