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DA524-6D9F-4CC6-9D88-22CA0A1F29C9}" type="datetimeFigureOut">
              <a:rPr lang="it-IT" smtClean="0"/>
              <a:t>27/05/2017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12FB-2851-4A73-ADAB-2FEB83A61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00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82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14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13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7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770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88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85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337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400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5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28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00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382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49744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Endocrinologia e Ormoni: generalità</a:t>
            </a:r>
            <a:endParaRPr lang="it-IT" sz="44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-3348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Università degli Studi di Bari </a:t>
            </a:r>
            <a:r>
              <a:rPr lang="it-IT" b="1" i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Aldo Moro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A.A.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2016/2017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Facoltà di Medicina e Chirurgia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Corso di Laurea in 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Infermieristica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Sede Lecce, Ospedale </a:t>
            </a:r>
            <a:r>
              <a:rPr lang="it-IT" b="1" i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Vito </a:t>
            </a:r>
            <a:r>
              <a:rPr lang="it-IT" b="1" i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Fazzi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C.I. di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«Assistenza Specialistica in Medicina», </a:t>
            </a:r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II Anno, II Semestre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Modulo di Endocrinologia 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Docente: Prof.ssa Vincenza D’</a:t>
            </a:r>
            <a:r>
              <a:rPr lang="it-IT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Onghia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0"/>
            <a:ext cx="13287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2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8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Sintesi Ormonale</a:t>
            </a:r>
          </a:p>
          <a:p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it-IT" sz="2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ttivazione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Steroidi da FATTORE STEROGENICO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(SF-1)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 ACTH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LH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INSULINA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 Glucosio e Aminoacidi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sz="2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Inibizione</a:t>
            </a:r>
            <a:endParaRPr lang="it-IT" sz="24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TSH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 Ormoni Tiroidei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292494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Produzione di </a:t>
            </a:r>
            <a:r>
              <a:rPr lang="it-IT" sz="36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Proormoni</a:t>
            </a:r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Inattivi</a:t>
            </a:r>
          </a:p>
          <a:p>
            <a:pPr algn="ctr"/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ACTH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 PRO-OPIOMELANOCORTINA (POMC)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GLUCAGONE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 PROGLUCAGONE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INSULINA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 PROINSULINA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DIIDROTESTOSTERONE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 TESTOSTERONE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T3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T4</a:t>
            </a:r>
          </a:p>
        </p:txBody>
      </p:sp>
    </p:spTree>
    <p:extLst>
      <p:ext uri="{BB962C8B-B14F-4D97-AF65-F5344CB8AC3E}">
        <p14:creationId xmlns:p14="http://schemas.microsoft.com/office/powerpoint/2010/main" val="261742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0991" y="-19178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MECCANISMI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POST-TRADUZIONALI</a:t>
            </a:r>
          </a:p>
          <a:p>
            <a:pPr algn="ctr"/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GLICOSILAZIONE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FOSFORILAZIONE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PROTEOLISI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4756"/>
            <a:ext cx="2650058" cy="22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71" y="2805842"/>
            <a:ext cx="2847102" cy="21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7464"/>
            <a:ext cx="2808312" cy="242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38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64997" y="3600094"/>
            <a:ext cx="91919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Emivita BREVE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(SOMATOSTATINA, GH, ACTH, HPRL, PTH, LH &lt; 20 minuti)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Emivita LUNGA ( TSH; T4, 7 giorni; T3, 1 giorno)</a:t>
            </a:r>
          </a:p>
          <a:p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Emivita VARIABILE (GLUCOCORTICOIDI)</a:t>
            </a:r>
          </a:p>
          <a:p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6515" y="2348880"/>
            <a:ext cx="9133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LIVELLI SIERICI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DEGLI ORMONI: rapporto tra secrezione ed emivita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764704"/>
            <a:ext cx="9164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 PEPTIDICI (GH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GHRH, INSULINA):  deposito in granuli secretori </a:t>
            </a:r>
          </a:p>
          <a:p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 STEROIDEI: immediata secrezione dopo la sintesi (indotta da LH e ACTH)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Secrezione Ormonale ed Emivita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Ritmi di Secrezione Ormonale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6996" y="83671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RITMO CIRCADIANO (ACTH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CORTISOLO)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RITMO CIRCANNUALE (GONADOTROPINE</a:t>
            </a:r>
            <a:r>
              <a:rPr lang="it-IT" b="1" dirty="0">
                <a:solidFill>
                  <a:srgbClr val="FFFF66"/>
                </a:solidFill>
                <a:latin typeface="Helvetica-Bold"/>
              </a:rPr>
              <a:t>)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48" y="1350932"/>
            <a:ext cx="4702712" cy="24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63" y="4509120"/>
            <a:ext cx="526914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8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CONTROLLO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DELLA SECREZIONE ORMONALE</a:t>
            </a: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INIBIZIONE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(FEEDBACK NEGATIVO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</a:p>
          <a:p>
            <a:pPr algn="ctr"/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it-IT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it-IT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it-IT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ATTIVAZIONE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(FEEDBACK POSITIVO)</a:t>
            </a:r>
            <a:endParaRPr lang="it-IT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700808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T3 </a:t>
            </a:r>
            <a:r>
              <a:rPr lang="de-D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</a:t>
            </a:r>
            <a: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T4 </a:t>
            </a:r>
            <a:r>
              <a:rPr lang="de-DE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vs</a:t>
            </a:r>
            <a:r>
              <a:rPr lang="de-DE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D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TSH-TRH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Cortisolo vs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CRH-ACTH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IGF1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vs GHRH-HGH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IPERCALCEMIA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vs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PTH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IPOGLICEMIA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vs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INSULINA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10796" y="495520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Estrogeni</a:t>
            </a:r>
          </a:p>
          <a:p>
            <a:pPr algn="ctr"/>
            <a:r>
              <a:rPr lang="it-IT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GnRH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 LH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(OVULAZIONE)</a:t>
            </a:r>
            <a:endParaRPr lang="it-I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5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6559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PRINCIPALI PROTEINE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 TRASPORTO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DEGLI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</a:t>
            </a:r>
          </a:p>
          <a:p>
            <a:endParaRPr lang="it-IT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de-D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T3 E T4: TBG (</a:t>
            </a:r>
            <a:r>
              <a:rPr lang="de-D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THYROXINE-BINDING GLOBULIN</a:t>
            </a:r>
            <a:r>
              <a:rPr lang="de-D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ALBUMINA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TBPA (</a:t>
            </a:r>
            <a:r>
              <a:rPr lang="it-IT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THYROXINE-BINDING PREALBUMIN)</a:t>
            </a:r>
          </a:p>
          <a:p>
            <a:endParaRPr lang="it-IT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CORTISOLO: CBG (</a:t>
            </a:r>
            <a:r>
              <a:rPr lang="it-IT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CORTISOL-BINDING GLOBULIN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</a:p>
          <a:p>
            <a:endParaRPr lang="it-IT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ANDROGENI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ed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ESTROGENI: SHBG (</a:t>
            </a:r>
            <a:r>
              <a:rPr lang="it-IT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SEX HORMON-BINDING </a:t>
            </a:r>
            <a:r>
              <a:rPr lang="it-IT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GLOBULIN)</a:t>
            </a:r>
          </a:p>
        </p:txBody>
      </p:sp>
    </p:spTree>
    <p:extLst>
      <p:ext uri="{BB962C8B-B14F-4D97-AF65-F5344CB8AC3E}">
        <p14:creationId xmlns:p14="http://schemas.microsoft.com/office/powerpoint/2010/main" val="20799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206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 regolano la CRESCITA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ORMONI TIROIDEI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ORMONE DELLA CRESCITA (HGH)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ORMONI SESSUALI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182101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 regolano l’ OMEOSTASI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METABOLICA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ORMONI TIROIDEI: (25%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del metabolismo)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CORTISOLO: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(diretta e con altri ormoni)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PTH, 1.25 VIT.D, HCT: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CALCIOe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FOSFORO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ADH: OSMOLARITA’ PLASMATICA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MINERALCORTICOIDI: SODIO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POTASSIO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INSULINA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GLUCAGONE: GLICEMIA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CATECOLAMINE: PRESSIONE ARTERIOSA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FREQUENZA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CARDIACA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-16234" y="4102318"/>
            <a:ext cx="91556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RIPRODUZIONE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DETERMINAZIONE del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SESSO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MATURAZIONE SESSUALE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CONCEPIMENTO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GRAVIDANZA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ALLATTAMENTO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GnRH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FSH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LH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ESTRADIOLOe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PROGESTERONE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TESTOSTERONE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DIIDROTESTOSTERONE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OSSITOCINA e 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PROLATTINA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03548" y="353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Principali Funzioni degli Ormoni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7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PATOGENESI </a:t>
            </a:r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delle  MALATTIE ENDOCRINE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ECCESSO ORMONALE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TUMORI BENIGNI</a:t>
            </a: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CARCINOMI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(raramente)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DISTURBI AUTOIMMUNI</a:t>
            </a: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MALATTIE GENETICHE</a:t>
            </a: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CAUSE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IATROGENE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DEFICT ORMONALI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MALATTIE AUTOIMMUNI</a:t>
            </a: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CHIRURGIA</a:t>
            </a: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M. INFETTIVE</a:t>
            </a: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M. INFIAMMATORIE</a:t>
            </a: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M. INFARTUALI</a:t>
            </a: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M. EMORRAGICHE</a:t>
            </a:r>
          </a:p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NEOPLASIE</a:t>
            </a:r>
          </a:p>
        </p:txBody>
      </p:sp>
    </p:spTree>
    <p:extLst>
      <p:ext uri="{BB962C8B-B14F-4D97-AF65-F5344CB8AC3E}">
        <p14:creationId xmlns:p14="http://schemas.microsoft.com/office/powerpoint/2010/main" val="216959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6594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MALATTIE ENDOCRINE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DA RESISTENZA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AGLI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</a:t>
            </a:r>
          </a:p>
          <a:p>
            <a:endParaRPr lang="it-IT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Meccanismi Fisiopatologici</a:t>
            </a:r>
          </a:p>
          <a:p>
            <a:endParaRPr lang="it-IT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b="1" dirty="0"/>
          </a:p>
          <a:p>
            <a:pPr algn="just"/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MODIFICA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della 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STRUTTURA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del  RECETTORE di MEMBRANA</a:t>
            </a:r>
          </a:p>
          <a:p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RIDUZIONE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del NUMERO dei RECETTORI</a:t>
            </a:r>
          </a:p>
          <a:p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DOWN-REGULATION (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INTERNALIZZAZIONE e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DEGRADAZIONE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dei 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RECETTORI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 MEMBRANA e/o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RIDOTTA SINTESI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delle PROTEINE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RECETTORIALI)</a:t>
            </a:r>
          </a:p>
        </p:txBody>
      </p:sp>
    </p:spTree>
    <p:extLst>
      <p:ext uri="{BB962C8B-B14F-4D97-AF65-F5344CB8AC3E}">
        <p14:creationId xmlns:p14="http://schemas.microsoft.com/office/powerpoint/2010/main" val="404670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967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 ENDOCRINOLOGIA E’ LA BRANCA DELLA MEDICINA CHE STUDIA LE GHIANDOLE ENDOCRINE CIOE’ QUELLE CHE PRODUCONO </a:t>
            </a:r>
            <a:r>
              <a:rPr lang="it-IT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ORMONI, </a:t>
            </a:r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OSSIA SOSTANZE SECRETE NELL’ APPARATO VASCOLARE E CHE ESPLICANO LA LORO AZIONE LONTANO DALLA SEDE DI PRODUZIONE</a:t>
            </a:r>
            <a:endParaRPr lang="it-IT" sz="24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sz="2400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37170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 GHIANDOLE ENDOCRINE VANNO DISTINTE DALLE GHIANDOLE </a:t>
            </a:r>
            <a:r>
              <a:rPr lang="it-IT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ESOCRINE</a:t>
            </a:r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CHE LIBERANO IL LORO SECRETO ALLO ESTERNO DELL’ ORGANISMO O ALL’ INTERNO DI UN LUME (COME ,PER ESEMPIO, NEL TRATTO GASTROINTESTINALE)</a:t>
            </a:r>
            <a:endParaRPr lang="it-IT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3548" y="353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 cos’è l’Endocrinologia?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5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3548" y="353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 Ghiandole Endocrine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Risultati immagini per ghiandole endoc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51" y="836712"/>
            <a:ext cx="7173697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8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699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Meccanismo d’azione degli Ormoni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6996" y="54868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Gli ormoni agiscono sulle cellule bersaglio legandosi a strutture chiamate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recettori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che possono essere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 membrana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nucleari.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L’interazione ormone-recettore può avvenire in differenti modalità: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ENDOCRINA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: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 distanza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PARACRINA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: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azione su una cellula adiacente a quella che lo ha prodotto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IUXTACRINA: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legame su una cellula con azione su una cellula vicina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AUTOCRINA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: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azione su recettori posti sulla stessa cellula produttrice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INTRACRINA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: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intracellulare (senza rilascio)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L’endocrinologia va pertanto definita su base MORFOLOGICA (anatomica) e FUNZIONALE (azione degli ormoni)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" y="2940255"/>
            <a:ext cx="5393977" cy="29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58" y="2940256"/>
            <a:ext cx="3810000" cy="293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5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651414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 ghiandole endocrine comunicano tra loro attraverso gli ormoni e con gli altri organi e apparati attraverso il sistema nervoso, gli ormoni, le citochine ed i fattori di crescita.</a:t>
            </a:r>
            <a:r>
              <a:rPr lang="it-IT" sz="2000" b="1" dirty="0"/>
              <a:t> </a:t>
            </a:r>
            <a:endParaRPr lang="it-IT" sz="2000" b="1" dirty="0" smtClean="0"/>
          </a:p>
          <a:p>
            <a:endParaRPr lang="it-IT" sz="2000" b="1" dirty="0"/>
          </a:p>
          <a:p>
            <a:endParaRPr lang="it-IT" sz="2000" b="1" dirty="0" smtClean="0"/>
          </a:p>
          <a:p>
            <a:pPr marL="0" indent="0" algn="just">
              <a:buNone/>
            </a:pPr>
            <a:endParaRPr lang="it-IT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it-IT" sz="20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Interazione degli Ormoni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 descr="Risultati immagini per asse sistema nervoso endocr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23804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9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6996" y="83671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Sistema Immunitario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Gli ormoni surrenalici, nella fattispecie il CORTISOLO, sono potenti immunosoppressori.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Molte malattie endocrine sono dovute ad alterazioni del sistema immunitario (Tiroiditi, Diabete Mellito di tipo I)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Neuroendocrinologia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Studio dei peptidi prodotti dal cervello che hanno funzione ormonale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Sistema nervoso periferico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Azione sulla midollare del surrene e sulle isole pancreatiche</a:t>
            </a:r>
          </a:p>
          <a:p>
            <a:pPr marL="342900" indent="-342900" algn="just">
              <a:buFont typeface="+mj-lt"/>
              <a:buAutoNum type="arabicParenR" startAt="4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Controllo pressorio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Catecolamine, controllo del sistema renina-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angiotensina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-aldosterone/ADH</a:t>
            </a:r>
          </a:p>
          <a:p>
            <a:pPr marL="342900" indent="-342900" algn="just">
              <a:buFont typeface="+mj-lt"/>
              <a:buAutoNum type="arabicParenR" startAt="5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Metabolismo </a:t>
            </a:r>
            <a:r>
              <a:rPr lang="it-IT" b="1" i="1" u="sng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fosfo</a:t>
            </a: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-calcico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Azione sul rene: </a:t>
            </a:r>
            <a:r>
              <a:rPr lang="it-IT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m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ineralcorticoidi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PTH, Calcitonina, 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Emopoiesi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Rene: eritropoietina</a:t>
            </a:r>
          </a:p>
          <a:p>
            <a:pPr marL="342900" indent="-342900" algn="just">
              <a:buFont typeface="+mj-lt"/>
              <a:buAutoNum type="arabicParenR" startAt="7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Apparato digerente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Sistema APUD: CCK, Gastrina, VIP, etc.</a:t>
            </a:r>
          </a:p>
          <a:p>
            <a:pPr marL="342900" indent="-342900" algn="just">
              <a:buFont typeface="+mj-lt"/>
              <a:buAutoNum type="arabicParenR" startAt="8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Cuore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Catecolammine, ormoni tiroidei</a:t>
            </a:r>
          </a:p>
          <a:p>
            <a:pPr marL="342900" indent="-342900" algn="just">
              <a:buFont typeface="+mj-lt"/>
              <a:buAutoNum type="arabicParenR"/>
            </a:pPr>
            <a:endParaRPr lang="it-IT" b="1" i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it-IT" b="1" i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i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2699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rapporti del Sistema endocrino 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7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2699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Classificazione degli Ormoni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362" y="83671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Derivati dagli AMINOACIDI (Dopamina,</a:t>
            </a:r>
          </a:p>
          <a:p>
            <a:pPr algn="just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Catecolamine, Ormoni Tiroidei)</a:t>
            </a:r>
          </a:p>
          <a:p>
            <a:pPr algn="just"/>
            <a:endParaRPr lang="it-IT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Piccoli 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NEUROPEPTIDI (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GnRH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TRH,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ADH</a:t>
            </a:r>
          </a:p>
          <a:p>
            <a:pPr algn="just"/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PROTEINE VOLUMINOSE (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Insulina,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LH, FSH,</a:t>
            </a:r>
          </a:p>
          <a:p>
            <a:pPr algn="just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PTH)</a:t>
            </a:r>
          </a:p>
          <a:p>
            <a:pPr algn="just"/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ORMONI STEROIDEI (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Cortisolo, Estrogeni,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Androgeni)</a:t>
            </a:r>
          </a:p>
          <a:p>
            <a:pPr algn="just"/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DERIVATI VITAMINICI (VIT. A, VIT.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D)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1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2699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Meccanismo d’Azione degli Ormoni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362" y="65177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Recettori di MEMBRANA(derivati degli aminoacidi, piccoli </a:t>
            </a:r>
            <a:r>
              <a:rPr lang="it-IT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neuropeptidi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proteine): la fissazione sulla membrana attiva specifici processi nelle cellule bersaglio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Recettori NUCLEARI (steroidi, derivati vitaminici, ormoni tiroidei): l’ormone attraversa la membrana cellulare mediante un </a:t>
            </a:r>
            <a:r>
              <a:rPr lang="it-IT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carrier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; nel citoplasma si lega ad un recettore con il quale passa la membrana nucleare; nel nucleo regola l’attività genica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1" y="2918252"/>
            <a:ext cx="3324020" cy="38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98539"/>
            <a:ext cx="3473097" cy="38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3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40494" y="836712"/>
            <a:ext cx="9170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 GLICOPROTEICI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Interazioni  (TSH, FSH, LH, Beta HCG)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Subunità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ALFA COMUNE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Subunità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BETA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SPECIFICA</a:t>
            </a:r>
          </a:p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Modesta reattività crociata (attenzione in gravidanza!)</a:t>
            </a:r>
          </a:p>
        </p:txBody>
      </p:sp>
      <p:sp>
        <p:nvSpPr>
          <p:cNvPr id="5" name="Rettangolo 4"/>
          <p:cNvSpPr/>
          <p:nvPr/>
        </p:nvSpPr>
        <p:spPr>
          <a:xfrm>
            <a:off x="-37492" y="2348880"/>
            <a:ext cx="9191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INSULINA E FATTORI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 CRESCITA SIMIL-INSULINICI (IGF1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IGF2)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Scarsa specificità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Dialogo incrociato (Cross-Talk)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492" y="3789040"/>
            <a:ext cx="9117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RECETTORI NUCLEARI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TIPO 1: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 steroidei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(Citoplasma)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TIPO 2: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Ormoni tiroidei, Vitamina D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ACIDO RETINOICO (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Nucleo)</a:t>
            </a:r>
          </a:p>
          <a:p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47988" y="5373216"/>
            <a:ext cx="909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RECETTORI NUCLEARI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RIDOTTA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SPECIFICITA’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GLUCOCORTICOIDI – MINERALCORTICOIDI</a:t>
            </a:r>
          </a:p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• ESTROGENI: TAMOXIFENE,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SERM (</a:t>
            </a:r>
            <a:r>
              <a:rPr lang="it-IT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Selective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Estrogen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Receptor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Modulators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it-IT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2699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Caratteristiche dei Recettori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48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1041</Words>
  <Application>Microsoft Office PowerPoint</Application>
  <PresentationFormat>Presentazione su schermo (4:3)</PresentationFormat>
  <Paragraphs>235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Vincenza_Pc</dc:creator>
  <cp:lastModifiedBy>Vincenza_Pc</cp:lastModifiedBy>
  <cp:revision>49</cp:revision>
  <dcterms:created xsi:type="dcterms:W3CDTF">2017-03-20T15:01:30Z</dcterms:created>
  <dcterms:modified xsi:type="dcterms:W3CDTF">2017-05-27T08:03:50Z</dcterms:modified>
</cp:coreProperties>
</file>