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74" r:id="rId4"/>
    <p:sldId id="258" r:id="rId5"/>
    <p:sldId id="259" r:id="rId6"/>
    <p:sldId id="276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DA524-6D9F-4CC6-9D88-22CA0A1F29C9}" type="datetimeFigureOut">
              <a:rPr lang="it-IT" smtClean="0"/>
              <a:t>13/05/2017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12FB-2851-4A73-ADAB-2FEB83A61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00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72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50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33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914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13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78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770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88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185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337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400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35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128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00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CADD5-6682-46CA-9B4E-50B5A8056616}" type="datetimeFigureOut">
              <a:rPr lang="it-IT" smtClean="0"/>
              <a:t>13/05/2017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382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56490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Malattie Endocrine dell’Apparato Riproduttivo Maschile e Femminile</a:t>
            </a:r>
            <a:endParaRPr lang="it-IT" sz="44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-3348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Università degli Studi di Bari </a:t>
            </a:r>
            <a:r>
              <a:rPr lang="it-IT" b="1" i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Aldo Moro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A.A.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2016/2017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Facoltà di Medicina e Chirurgia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Corso di Laurea in 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Infermieristica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Sede Lecce, Ospedale </a:t>
            </a:r>
            <a:r>
              <a:rPr lang="it-IT" b="1" i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Vito </a:t>
            </a:r>
            <a:r>
              <a:rPr lang="it-IT" b="1" i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Fazzi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C.I. di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«Assistenza Specialistica in Medicina», </a:t>
            </a:r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II Anno, II Semestre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Modulo di Endocrinologia 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Docente: Prof.ssa Vincenza D’</a:t>
            </a:r>
            <a:r>
              <a:rPr lang="it-IT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Onghia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0"/>
            <a:ext cx="13287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2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8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269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Amenorrea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57422" y="196265"/>
            <a:ext cx="91798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Eziologia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L’Amenorrea è l’assenza di mestruazioni; si definisce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primaria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se a 15 anni non si è verificato il menarca senza trattamenti ormonali, mentre si dice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secondaria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se le mestruazioni sono assenti da almeno 3 mesi in una donna che ha sempre avuto un ciclo regolare.  In età fertile, va esclusa la gravidanza. Si parla invece di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oligoamenorrea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quando le mestruazioni, di frequenza e quantità irregolare, compaiono &gt; 35 giorni l’una dall’altra oppure sono &lt; 10/anno. Se si escludono lesioni anatomiche o malattie emorragiche, un sanguinamento irregolare frequente e intenso si definisce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sanguinamento uterino disfunzionale.</a:t>
            </a:r>
            <a:endParaRPr lang="it-IT" sz="1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Le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alterazioni dell’utero e del canale genitale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causa di amenorrea comprendono agenesia della vagina e dell’utero, imene imperforato, setto vaginale trasverso e stenosi cervicale.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Le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alterazioni dell’ovulazione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possono derivare da ipogonadismo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ipogonadotropo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 (bassi livelli di FSH e LH), da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malattia ipotalamica (idiopatico congenito, neoplastico, tubercolare, traumatico o legato a irradiazione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gravi malattie debilitanti) o ipofisaria (rare alterazioni dello sviluppo, adenomi, granulomi, da irradiazione o sindrome di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Sheehan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). Tuttavia, la forma più comune di amenorrea ipotalamica è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funzionale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legata ad un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deficit di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GnRH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reversibile dovuto a </a:t>
            </a: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stress fisico o psicologico, eccesso di attività fisica o anoressia nervosa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 Le alterazioni ipofisarie possono invece causare amenorrea interferendo direttamente con la produzione di gonadotropine o inibendo la secrezione di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GnRH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mediante un eccesso di PRL.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Le donne con amenorrea e </a:t>
            </a: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alti livelli di FSH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presentano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insufficienza ovarica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causata da Sindrome di Turner (alterazione genetica con cariotipo 45 X),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disgenesia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gonadica pura, insufficienza ovarica prematura (menopausa &lt; 40 anni), sindrome dell’ovaio resistente, chemio- e radioterapia per neoplasia. 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sindrome dell’ovaio policistico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(PCOS) è una patologia da </a:t>
            </a:r>
            <a:r>
              <a:rPr lang="it-IT" sz="1600" b="1" u="sng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iperandrogenismo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clinico (irsutismo, acne, calvizie di tipo maschile) o biochimico con amenorrea o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oligoamenorrea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in soggetti spesso affetti da Sindrome Metabolica, obesità importante e sterilità. Eccesso di androgeni può derivare da tumori surrenalici o ovarici e iperplasia surrenale congenita. L’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ipertiroisimo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si associa a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oligo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- amenorrea; l’ipotiroidismo in genera a metrorragie.</a:t>
            </a:r>
          </a:p>
        </p:txBody>
      </p:sp>
    </p:spTree>
    <p:extLst>
      <p:ext uri="{BB962C8B-B14F-4D97-AF65-F5344CB8AC3E}">
        <p14:creationId xmlns:p14="http://schemas.microsoft.com/office/powerpoint/2010/main" val="201911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-1269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Amenorrea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-57422" y="332656"/>
            <a:ext cx="917983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Diagnosi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Esame obiettivo accurato con valutazione di eventuale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iperandrogenismo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dosaggio della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gonadotropina corionica umana (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hCG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nel siero o nelle urine e dosaggio dell’FSH. I difetti anatomici, se non diagnosticati all’E.O., possono richiedere l’isterosalpingografia o l’isteroscopia. Nella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disgenesia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gonadica, è necessaria l’analisi del cariotipo mentre per la diagnosi di PCOS, devono coesistere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anovulazione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cronica ed eccesso di androgeni. La RM ipofisario-ipotalamica viene eseguita in caso di livelli di gonadotropine bassi in assenza di una causa nota di ipogonadismo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ipogonadotropo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Trattamento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 difetti anatomici del canale genitale richiedono un trattamento chirurgico. Una ridotta produzione di estrogeni richiede cicli di ormoni sotto forma di contraccettivi orali o estrogeni coniugati (0,625-1,25 mg/die per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 con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medrossiprogesterone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acetato (2,5 mg/die per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o 5-10 mg gli ultimi 5 gg del mese). La PCOS può essere trattata con farmaci che inducano mestruazioni periodiche da sospensione (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medrossiprogesterone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acetato o progesterone per 10-14 gg/die oppure contraccettivi orali) con riduzione del peso, trattamento dell’irsutismo e induzione dell’ovulazione, se desiderato. Le pazienti devono essere inoltre sottoposte a screening per DM e possono trarre beneficio da farmaci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insulino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-sensibilizzanti come la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metformina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  <a:endParaRPr lang="it-IT" sz="1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95594"/>
            <a:ext cx="2957703" cy="221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0"/>
          <a:stretch/>
        </p:blipFill>
        <p:spPr bwMode="auto">
          <a:xfrm>
            <a:off x="3137215" y="4595594"/>
            <a:ext cx="1656184" cy="132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00" y="4528766"/>
            <a:ext cx="3141992" cy="235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5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329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Irsutismo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35839" y="290239"/>
            <a:ext cx="91798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Eziologia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Eccessiva crescita di peli  con distribuzione maschile (prevalenza 10%)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familiare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o causata da PCOS, neoplasie ovariche o surrenaliche, iperplasia surrenale congenita,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Cushing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gravidanza o farmaci (androgeni e contraccettivi orali contenenti progestinici androgenici).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Minoxidil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fenitoina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,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diazossido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ciclosporina danno invece una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ipertricosi (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crescita eccessiva di peli non androgeno-dipendente).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Clinica e diagnosi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Eccessiva crescita di peli con acne e calvizie di tipo maschile sono suggestive di eccesso di androgeni. Per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virilizzazione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si intende una condizione in cui i livelli ormonali sono talmente elevati da causare voce profonda, atrofia delle mammelle, aumento della massa muscolare,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clitoridomegalia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aumento della libido. Irsutismo e virilizzazione di rapida progressione dovrebbero indurre il sospetto di una neoplasia ovarica o surrenalica. L’anamnesi e l’ E.O. devono essere molto accurati (punteggio di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Ferriman-Gallwey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); il test di </a:t>
            </a: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soppressione degli androgeni con </a:t>
            </a:r>
            <a:r>
              <a:rPr lang="it-IT" sz="1600" b="1" u="sng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desametasone</a:t>
            </a:r>
            <a:r>
              <a:rPr lang="it-IT" sz="1600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0,5 mg per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ogni 6h per 4 gg con dosaggio del testosterone libero prima e dopo la somministrazione) permette di distinguere una iperproduzione ovarica (soppressione incompleta) da una surrenalica. L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’iperplasia surrenalica congenita da deficit di 21-idrossilasi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può essere esclusa misurando il 17-idrossiprogesterone al mattino nella fase follicolare o 1 ora dopo la somministrazione di 250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g di ACTH (&lt; 2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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g/ L). Una TC può localizzare una massa surrenalica ed una ecografia una neoformazione ovarica.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Trattamento</a:t>
            </a:r>
            <a:endParaRPr lang="it-IT" sz="16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Trattamento della causa di base.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Trattamento farmacologico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: contraccettivi orali con progestinici</a:t>
            </a:r>
            <a:endParaRPr lang="it-IT" sz="1600" b="1" dirty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algn="just"/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ndrogenici e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spironolattone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(100-200 mg/die per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os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);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glucocorticoidi</a:t>
            </a:r>
            <a:endParaRPr lang="it-IT" sz="16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nei pazienti con iperplasia surrenalica congenita (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desametasone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o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prednisone). Risultati concreti si avvertono dopo circa 6 mesi di terapia.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Trattamenti non farmacologici: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schiarimento, depilazione chimica o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con rasoio, epilazione a strappo, elettrolisi e laser-terapia.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2339752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1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-329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Menopausa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35841" y="404664"/>
            <a:ext cx="91798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Termine che indica l’ultimo episodio di sanguinamento mestruale che di verifica in  media a circa 51 anni, come conseguenza  della deplezione dei follicoli ovarici o dell’ooforectomia. La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perimenopausa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in cui la fertilità declina e aumenta l’irregolarità mestruale precede la menopausa di 2-8 anni.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Clinica e diagnosi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Instabilità vasomotoria (vampate di calore e sudorazione notturna), modificazioni del tono dell’umore (nervosismo, ansia, irritabilità e depressione), insonnia, atrofia dell’epitelio urogenitale e della cute. I livelli di FSH sono elevati (fino a 40 UI/L) con estradiolo &lt; 30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pg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  <a:endParaRPr lang="it-IT" sz="16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Trattamento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Nella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perimenopausa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( per &lt; 5 anni), contraccettivi orali a basso dosaggio tenendo conto dei potenziali rischi (aumentato rischio di neoplasia endometriale, ovarica e mammaria, malattia tromboembolica,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colecistopatie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ictus e malattia cardiovascolare) e benefici ( riduzione della perdita di massa ossea e del rischio di CCR e DM). Controindicazioni sono però i sanguinamenti vaginali di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ndd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epatopatia attiva,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tromboembolia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venosa, anamnesi positiva per K endometriale e mammario, malattia cardiovascolare e diabete,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trigliceridemia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&gt; 400 mg/dl e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colecistoparia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attiva. Terapie alternative sono rappresentate da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venlafaxina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fluoxetina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paroxetina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gabapentin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clonidina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vitamina E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e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prodotti a base di soia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. Terapie a lungo termine richiedono un’attenta riflessione e molte precauzioni. Gli estrogeni dovrebbero essere somministrati alla dose minima efficace e in combinazione con un progestinico per evitare l’insorgenza del K endometriale.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4"/>
          <a:stretch/>
        </p:blipFill>
        <p:spPr bwMode="auto">
          <a:xfrm>
            <a:off x="-18751" y="5058000"/>
            <a:ext cx="202535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62" y="5240535"/>
            <a:ext cx="4353981" cy="16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38" y="5223157"/>
            <a:ext cx="2570762" cy="163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78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329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Sterilità Femminile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54965" y="476672"/>
            <a:ext cx="9179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Incapacità di concepire dopo 12 mesi di rapporti sessuali non protetti.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Eziologia</a:t>
            </a:r>
          </a:p>
          <a:p>
            <a:pPr algn="just"/>
            <a:endParaRPr lang="it-IT" sz="16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98072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Sterilità</a:t>
            </a:r>
          </a:p>
          <a:p>
            <a:pPr algn="ctr"/>
            <a:r>
              <a:rPr lang="it-IT" sz="1600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14% donne in età fertile</a:t>
            </a:r>
          </a:p>
          <a:p>
            <a:pPr algn="ctr"/>
            <a:r>
              <a:rPr lang="it-IT" sz="1600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5 milioni di coppie in USA </a:t>
            </a:r>
            <a:endParaRPr lang="it-IT" sz="1600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2953296" y="980728"/>
            <a:ext cx="1152128" cy="415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987824" y="139622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987824" y="1396226"/>
            <a:ext cx="1296144" cy="415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644652" y="98072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Causa Femminile (58%)*</a:t>
            </a:r>
          </a:p>
          <a:p>
            <a:pPr algn="ctr"/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Causa Maschile (25%)**</a:t>
            </a:r>
          </a:p>
          <a:p>
            <a:pPr algn="ctr"/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Idiopatica 17%</a:t>
            </a:r>
            <a:endParaRPr lang="it-IT" sz="1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-54966" y="1822614"/>
            <a:ext cx="91798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*Amenorrea/disfunzione ovulatoria (46%), difetto tubarico (38%), endometriosi (9%), altro (7%). Tra le cause della prima categoria: cause ipotalamo-ipofisarie (51%), PCOS (30%), insufficienza ovarica prematura (12%), alterazioni anatomiche (7%)</a:t>
            </a:r>
          </a:p>
          <a:p>
            <a:pPr marL="285750" indent="-285750" algn="just">
              <a:buFont typeface="Arial" charset="0"/>
              <a:buChar char="•"/>
            </a:pPr>
            <a:endParaRPr lang="it-IT" sz="1600" b="1" i="1" u="sng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** Ipogonadismo primitivo(30-40%), ipogonadismo secondario (2%), alterazioni del trasporto spermatico (10-20%), sconosciuta (40-50%)</a:t>
            </a:r>
            <a:endParaRPr lang="it-IT" sz="1600" b="1" i="1" u="sng" dirty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Clinica e diagnosi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Discussione sulla tempistica dei rapporti sessuali, analisi del liquido seminale nell’uomo, conferma dell’avvenuta ovulazione nella donna e dimostrazione della pervietà tubarica.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La presenza di cicli ovulatori, oltre che da un’anamnesi di cicli regolari, spontanei  e prevedibili, può essere dimostrata dall’uso di kit urinari, grafici della temperatura corporea basale o dalla misurazione dei livelli plasmatici di progesterone nella fase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luteale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del ciclo.  Un FSH&lt; 10 UI/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mL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al 3° giorno del ciclo indica una riserva ovarica adeguata di oociti. Una malattia tubarica può essere valutata mediante isterosalpingografia o laparoscopia diagnostica. L’endometriosi, essendo spesso asintomatica, può essere esclusa solo mediante laparoscopia.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Trattamento</a:t>
            </a:r>
            <a:endParaRPr lang="it-IT" sz="16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Deve essere personalizzato per ogni coppia.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e opzioni terapeutiche comprendono il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clomifene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citrato con o senza inseminazione intrauterina (IUI), gonadotropine con o senza IUI, fecondazione in vitro (IVF), chirurgia, somministrazione pulsatile di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GnRH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l’iniezione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intracitoplasmatica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di spermatozoi (ICSI),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tecniche di riproduzione assistita di tipo eterologo.</a:t>
            </a:r>
            <a:endParaRPr lang="it-IT" sz="16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64478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329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Contraccezione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476672"/>
            <a:ext cx="917983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Metodi di barriera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Contraccettivi orali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Dispositivi intrauterini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Progestinici a lunga durata d’azione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Sterilizzazione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Interruzione di gravidanza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I contraccettivi orali sono molto utilizzati anche per controllare la dismenorrea e le emorragie anovulatorie Le associazioni estro-progestiniche orali contengono estrogeni e progestinici sintetici, alcuni dei quali hanno un’azione androgenica intrinseca (il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levonorgestrel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è il più androgenico e deve essere evitato nelle donne con sintomi di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iperandrogenismo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). Basse dosi di progestinici di terza generazione hanno minori effetti androgenici. Le tre formulazioni più importanti contengono associazioni di estroprogestinici a dosi fisse e fasici o solo progestinici.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Nonostante la generale sicurezza dei presidi farmacologici possono presentare effetti collaterali quali aumentato rischio di TVP, ipertensione arteriosa, colelitiasi, IMA e ictus (maggiore probabilità in pazienti fumatrici e di età matura), sanguinamenti intermestruali, amenorrea, dolorabilità mammaria e aumento di peso, effetti, questi ultimi, che si attenuano cambiando la formulazione. Controindicazioni assolute sono pregresse malattie tromboemboliche, neoplasie mammarie e malattie cerebro- e cardiovascolari, epatopatie,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ipertrigliceridemia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, gravidanza certa o presunta, sanguinamento uterino di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ndd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e abitudine intensa al fumo &gt;35 anni di età. Cautela nei casi di ipertensione o nella terapia antiepilettica.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Nuove formulazioni sono il cerotto contraccettivo settimanale e  l’iniezione/anello vaginale mensile. La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pillola contraccettiva di emergenza può essere utilizzata entro 72 ore da un rapporto non protetto e due kit di emergenza sono stati messi a punto per la contraccezione postcoitale. Anche alcune pillole possono essere utilizzate entro 72 ore ad alto dosaggio e secondo schemi prestabiliti. Gli effetti collaterali consistono in nausea, vomito e dolore mammario. Minori effetti collaterali si associano al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mifeprostone</a:t>
            </a:r>
            <a:r>
              <a:rPr lang="it-IT" sz="1600" b="1" i="1" smtClean="0">
                <a:solidFill>
                  <a:srgbClr val="C00000"/>
                </a:solidFill>
                <a:latin typeface="Book Antiqua" panose="02040602050305030304" pitchFamily="18" charset="0"/>
                <a:sym typeface="Symbol"/>
              </a:rPr>
              <a:t> (RU486).</a:t>
            </a:r>
            <a:endParaRPr lang="it-IT" sz="1600" b="1" dirty="0" smtClean="0">
              <a:solidFill>
                <a:srgbClr val="C00000"/>
              </a:solidFill>
              <a:latin typeface="Book Antiqua" panose="02040602050305030304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54107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03548" y="353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Organi </a:t>
            </a:r>
            <a:r>
              <a:rPr lang="it-IT" sz="36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</a:t>
            </a:r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iproduttivi </a:t>
            </a:r>
            <a:r>
              <a:rPr lang="it-IT" sz="36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aschili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05947"/>
            <a:ext cx="3092168" cy="35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44" y="705947"/>
            <a:ext cx="2053009" cy="18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V="1">
            <a:off x="2915816" y="1844824"/>
            <a:ext cx="1656184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53" y="70594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22" y="3212976"/>
            <a:ext cx="376470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2 10"/>
          <p:cNvCxnSpPr/>
          <p:nvPr/>
        </p:nvCxnSpPr>
        <p:spPr>
          <a:xfrm>
            <a:off x="4810748" y="2258870"/>
            <a:ext cx="2259992" cy="1044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265311"/>
            <a:ext cx="2333359" cy="247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4572000" y="60212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 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Spermatogenesi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continua per tutta la vita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5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3933056"/>
            <a:ext cx="4038848" cy="26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03548" y="353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Il Testosterone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76"/>
          <a:stretch/>
        </p:blipFill>
        <p:spPr bwMode="auto">
          <a:xfrm>
            <a:off x="3879007" y="831776"/>
            <a:ext cx="4512501" cy="26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4"/>
          <a:stretch/>
        </p:blipFill>
        <p:spPr bwMode="auto">
          <a:xfrm>
            <a:off x="755576" y="831776"/>
            <a:ext cx="3114675" cy="18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03" y="3993450"/>
            <a:ext cx="47219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3229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Deficit di Androgeni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2332" y="548680"/>
            <a:ext cx="917983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700" b="1" i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Eziologia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Quando un deficit di androgeni è dovuto a insufficienza testicolare si definisce 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ipogonadismo primitivo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mentre, se è dovuto ad alterazioni ipotalamo-ipofisarie si parla di 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ipogonadismo secondario.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Nelle forme primitive osserviamo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bassi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livelli di testosterone con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alti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livelli di gonadotropine (LH ed FSH): la causa genetica più frequente è la 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Sindrome di 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Klinefelter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(1 su 1000 neonati con cariotipo 47 XXY mentre più diffuse sono le forme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acquisite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che possono originare da orchiti virali, traumi, torsione testicolare, criptorchidismo, danno da radiazioni,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amiloidosi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malattia di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Hodgkin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anemia falciforme o malattie granulomatose. L’insufficienza testicolare può essere parte di una insufficienza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polighiandolare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autoimmune o derivare da malnutrizione AIDS, IR, cirrosi, distrofia miotonica, paraplegia, chemioterapici, farmaci antineoplastici, alcol, marijuana, eroina, metadone e piombo. Il 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ketoconazolo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può bloccare la sintesi di testosterone mentre 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spironolattone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cimetidina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riducono l’attività dell’ormone attraverso il blocco recettoriale. L’ ipogonadismo 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secondario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presenta bassi livelli di testosterone e gonadotropine.  La 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Sindrome di </a:t>
            </a:r>
            <a:r>
              <a:rPr lang="it-IT" sz="17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Kallman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è una delle cause più interessanti ed è dovuta ad una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disgenesia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degli ormoni producenti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GnRH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con bassi livelli di gonadotropine e anosmia. Forme acquisite possono dipendere da malattie acute, stress eccessivo, obesità,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Cushing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uso di oppioidi e marijuana,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emocromatosi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it-IT" sz="17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iperprolattinemia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distruzione ipofisaria da tumori, traumi o metastasi. Nell’invecchiamento fisiologico, la progressiva diminuzione della sintesi del testosterone dipende dalla riduzione di attività dell’intero asse ipotalamo-ipofisi-gonadi.</a:t>
            </a:r>
            <a:endParaRPr lang="it-IT" sz="1700" b="1" i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8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0840" y="508844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Clinica</a:t>
            </a:r>
          </a:p>
          <a:p>
            <a:pPr algn="just"/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L’anamnesi deve focalizzarsi sullo sviluppo </a:t>
            </a:r>
            <a:r>
              <a:rPr lang="it-IT" sz="16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psico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-sessuale e gli eventi androgeno dipendenti (erezioni, frequenza e intensità di impulsi sessuali, desiderio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sessuale, disturbi dell’erezione)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mentre l’E.O. deve prestare particolare attenzione ai caratteri sessuali secondari (barba, peli ascellari, toracici e della zona pubica, ginecomastia, volume testicolare,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prostata)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altezza e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proporzioni corporee. Si definisce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eunucoide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è definito da un’apertura delle braccia &gt; 2 cm rispetto all’altezza e indica che il deficit ormonale si è verificato prima della chiusura delle epifisi. I testicoli variano da 3,5-5,5 cm in lunghezza per un volume di 12-25 ml. Con il paziente in piedi, deve essere verificata la presenza di varicocele mediante palpazione della vene testicolari. Nel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Klinefelter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i testicoli sono piccoli (1-2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 e duri.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Diagnosi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Un deficit di testosterone, in presenza di sintomi pertinenti, è indicato da livelli totali al mattino &lt; 10,4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nmol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/L (&lt; 300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ng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). Un livello &gt; 12,1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nmol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/L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(&lt;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350 </a:t>
            </a:r>
            <a:r>
              <a:rPr lang="it-IT" sz="16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ng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/</a:t>
            </a:r>
            <a:r>
              <a:rPr lang="it-IT" sz="16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dL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 rende la diagnosi improbabile. Negli uomini che presentano livelli ormonali compresi tra 6,9 e 12,1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nmol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/L (200-350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ng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dL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), la misurazione deve essere ripetuta e deve essere valutato il testosterone libero. Negli anziani e nei soggetti che presentano condizioni cliniche associate e 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alterazioni dei livelli di globuline leganti gli ormoni sessuali, può essere 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utile la misurazione diretta con 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dialisi all’equilibrio.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 caso di conferma del 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deficit, si procede al dosaggio dell’ LH, per differenziare forme primitive 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(LH elevato)da forme secondarie (LH basso), in cui è necessario il dosaggio 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della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prolattinemia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una RM della regione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ipotalamo-ipofisaria. Una ginecomastia senza deficit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androgenico deve indurre altre valutazioni. Un cariotipo 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può escludere una Sindrome di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Klinefelter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endParaRPr lang="it-IT" sz="1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084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Deficit di Androgeni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36" y="4200235"/>
            <a:ext cx="1742876" cy="267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24" y="5445224"/>
            <a:ext cx="1392312" cy="13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5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35839" y="626334"/>
            <a:ext cx="917983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Trattamento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Il trattamento con Androgeni ripristina i caratteri sessuali secondari (barba, distribuzione pilifera, genitali esterni), l’impulso sessuale maschile e lo sviluppo somatico maschile (emoglobina e massa muscolare) ma non la fertilità. Nell’ipogonadismo prepuberale è raccomandata la somministrazione di dosi crescenti di testosterone. I livelli dell’ormone possono essere normalizzati con l’uso quotidiano di cerotti transdermici (5-10 mg/die) o gel (50-100 mg/die),  con la somministrazione di un estere parenterale a lunga durata d’azione o con una terapia per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(30 mg/die). Nel corso della terapia, deve essere monitorato l’ematocrito (riduzione del dosaggio de &gt;54%) mentre costituiscono controindicazioni il carcinoma della prostata, ostruzione delle vie urinarie inferiori,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emoconcentrazione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apnee notturne gravi e insufficienza cardiaca congestizia di classe IV.</a:t>
            </a: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40031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Deficit di Androgeni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4768"/>
            <a:ext cx="432047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464768"/>
            <a:ext cx="479620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64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Sterilità Maschile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68" y="47667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Eziologia</a:t>
            </a:r>
            <a:endParaRPr lang="it-IT" sz="1600" b="1" i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 sterilità maschile è presente nel 25% delle coppie sterili, cioè che non riescono a concepire dopo un anno di rapporti non protetti. Le cause sono riconducibili all’ipogonadismo primitivo (30-40%) e secondario (2%) e a difetti del trasporto degli spermatozoi (10-20%) mentre rimangono ignote nel 50% dei soggetti sterili. In caso di deficit di testosterone, si osservano alterazioni della spermatogenesi, causate anche da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microdelezioni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sostituzioni del cromosoma Y, orchiti virali, tubercolosi, radiazioni, malattie a trasmissione sessuale, chemioterapici, innalzamento prolungato della temperatura testicolare (criptorchidismo, varicocele, malattie febbrili), ostruzione all’eiaculazione (fibrosi cistica, idiopatica, esposizione intrauterina a </a:t>
            </a: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dietilstilbestrolo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vasectomia, legatura del dotto deferente, ostruzione dell’epididimo) e abuso di androgeni come anabolizzanti sportivi ( atrofia testicolare e ridotta conta degli spermatozoi).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Clinica e diagnosi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Possono essere presenti segni di ipogonadismo. I testicoli possono presentare anomalie di forma e dimensioni e vi può essere un varicocele. Se i tubuli sono stati danneggiati prima della pubertà i testicoli sono piccoli (&lt; 12 ml) e compatti mentre se il danno risale all’epoca post-puberale, sono morbidi (la capsula non si riduce se aumentata di volume) La diagnosi si basa sull’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analisi del liquido seminale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(conta degli spermatozoi &lt; 13 milioni/ml, motilità &lt; 32% e di morfologia normale &lt;9% sono segni di sub-fertilità). Dosaggio del testosterone in caso di ipogonadismo.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Trattamento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Androgeni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dell’ipogonadismo primitivo e lieve danno ai </a:t>
            </a:r>
          </a:p>
          <a:p>
            <a:pPr algn="just"/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t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ubuli seminiferi e </a:t>
            </a: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gonadotropine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nelle forme secondarie.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Chirurgia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nel varicocele (risoluzione nel 50% dei soggetti</a:t>
            </a:r>
          </a:p>
          <a:p>
            <a:pPr algn="just"/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perati).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Fecondazione in vitro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 caso di difetti lievi-moderati degli</a:t>
            </a:r>
          </a:p>
          <a:p>
            <a:pPr algn="just"/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s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permatozoi e ICSI (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intracytoplasmic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sperm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6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injection</a:t>
            </a:r>
            <a:r>
              <a:rPr lang="it-IT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nei casi gravi.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71" y="4932839"/>
            <a:ext cx="2564897" cy="192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13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12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Organi </a:t>
            </a:r>
            <a:r>
              <a:rPr lang="it-IT" sz="36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</a:t>
            </a:r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iproduttivi Femminili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33508"/>
            <a:ext cx="4360283" cy="322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82" y="646331"/>
            <a:ext cx="2934816" cy="189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/>
          <p:cNvCxnSpPr/>
          <p:nvPr/>
        </p:nvCxnSpPr>
        <p:spPr>
          <a:xfrm>
            <a:off x="2771800" y="1378619"/>
            <a:ext cx="338437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98" y="646331"/>
            <a:ext cx="1375494" cy="89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18" y="2739752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2 9"/>
          <p:cNvCxnSpPr/>
          <p:nvPr/>
        </p:nvCxnSpPr>
        <p:spPr>
          <a:xfrm flipV="1">
            <a:off x="6444208" y="1094855"/>
            <a:ext cx="1512168" cy="448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22845"/>
            <a:ext cx="4564658" cy="26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912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Organi </a:t>
            </a:r>
            <a:r>
              <a:rPr lang="it-IT" sz="36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</a:t>
            </a:r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iproduttivi Femminili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45" y="646331"/>
            <a:ext cx="4087760" cy="237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4622"/>
            <a:ext cx="38862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978" r="3196" b="7368"/>
          <a:stretch/>
        </p:blipFill>
        <p:spPr bwMode="auto">
          <a:xfrm>
            <a:off x="389484" y="4853722"/>
            <a:ext cx="2855664" cy="193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45" y="3005027"/>
            <a:ext cx="3981879" cy="27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047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2787</Words>
  <Application>Microsoft Office PowerPoint</Application>
  <PresentationFormat>Presentazione su schermo (4:3)</PresentationFormat>
  <Paragraphs>106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Vincenza_Pc</dc:creator>
  <cp:lastModifiedBy>Vincenza_Pc</cp:lastModifiedBy>
  <cp:revision>293</cp:revision>
  <dcterms:created xsi:type="dcterms:W3CDTF">2017-03-20T15:01:30Z</dcterms:created>
  <dcterms:modified xsi:type="dcterms:W3CDTF">2017-05-13T13:08:57Z</dcterms:modified>
</cp:coreProperties>
</file>