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4" r:id="rId3"/>
    <p:sldId id="284" r:id="rId4"/>
    <p:sldId id="276" r:id="rId5"/>
    <p:sldId id="277" r:id="rId6"/>
    <p:sldId id="278" r:id="rId7"/>
    <p:sldId id="285" r:id="rId8"/>
    <p:sldId id="279" r:id="rId9"/>
    <p:sldId id="281" r:id="rId10"/>
    <p:sldId id="282" r:id="rId11"/>
    <p:sldId id="283" r:id="rId12"/>
    <p:sldId id="280" r:id="rId13"/>
    <p:sldId id="286" r:id="rId14"/>
    <p:sldId id="287" r:id="rId15"/>
    <p:sldId id="288"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DA524-6D9F-4CC6-9D88-22CA0A1F29C9}" type="datetimeFigureOut">
              <a:rPr lang="it-IT" smtClean="0"/>
              <a:t>15/05/2017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F12FB-2851-4A73-ADAB-2FEB83A611C4}" type="slidenum">
              <a:rPr lang="it-IT" smtClean="0"/>
              <a:t>‹N›</a:t>
            </a:fld>
            <a:endParaRPr lang="it-IT"/>
          </a:p>
        </p:txBody>
      </p:sp>
    </p:spTree>
    <p:extLst>
      <p:ext uri="{BB962C8B-B14F-4D97-AF65-F5344CB8AC3E}">
        <p14:creationId xmlns:p14="http://schemas.microsoft.com/office/powerpoint/2010/main" val="105800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3F12FB-2851-4A73-ADAB-2FEB83A611C4}" type="slidenum">
              <a:rPr lang="it-IT" smtClean="0"/>
              <a:t>2</a:t>
            </a:fld>
            <a:endParaRPr lang="it-IT"/>
          </a:p>
        </p:txBody>
      </p:sp>
    </p:spTree>
    <p:extLst>
      <p:ext uri="{BB962C8B-B14F-4D97-AF65-F5344CB8AC3E}">
        <p14:creationId xmlns:p14="http://schemas.microsoft.com/office/powerpoint/2010/main" val="362994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73D1BB4-1745-4C47-8352-58974C9C3FB4}" type="slidenum">
              <a:rPr lang="it-IT" smtClean="0"/>
              <a:t>4</a:t>
            </a:fld>
            <a:endParaRPr lang="it-IT"/>
          </a:p>
        </p:txBody>
      </p:sp>
    </p:spTree>
    <p:extLst>
      <p:ext uri="{BB962C8B-B14F-4D97-AF65-F5344CB8AC3E}">
        <p14:creationId xmlns:p14="http://schemas.microsoft.com/office/powerpoint/2010/main" val="197357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22491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21613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00378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5377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24188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7018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3833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6640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1735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422128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15/05/2017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8680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3000" b="-3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ADD5-6682-46CA-9B4E-50B5A8056616}" type="datetimeFigureOut">
              <a:rPr lang="it-IT" smtClean="0"/>
              <a:t>15/05/2017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4C146-9D57-4523-B7B8-88824602564B}" type="slidenum">
              <a:rPr lang="it-IT" smtClean="0"/>
              <a:t>‹N›</a:t>
            </a:fld>
            <a:endParaRPr lang="it-IT" dirty="0"/>
          </a:p>
        </p:txBody>
      </p:sp>
    </p:spTree>
    <p:extLst>
      <p:ext uri="{BB962C8B-B14F-4D97-AF65-F5344CB8AC3E}">
        <p14:creationId xmlns:p14="http://schemas.microsoft.com/office/powerpoint/2010/main" val="320382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882164"/>
            <a:ext cx="9144000" cy="769441"/>
          </a:xfrm>
          <a:prstGeom prst="rect">
            <a:avLst/>
          </a:prstGeom>
          <a:noFill/>
        </p:spPr>
        <p:txBody>
          <a:bodyPr wrap="square" rtlCol="0">
            <a:spAutoFit/>
          </a:bodyPr>
          <a:lstStyle/>
          <a:p>
            <a:pPr algn="ct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Obesità e Dislipidemie</a:t>
            </a:r>
            <a:endParaRPr lang="it-IT" sz="44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3" name="Rettangolo 2"/>
          <p:cNvSpPr/>
          <p:nvPr/>
        </p:nvSpPr>
        <p:spPr>
          <a:xfrm>
            <a:off x="0" y="-33486"/>
            <a:ext cx="9144000" cy="230832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b="1" dirty="0">
                <a:solidFill>
                  <a:srgbClr val="C00000"/>
                </a:solidFill>
                <a:latin typeface="Andalus" panose="02020603050405020304" pitchFamily="18" charset="-78"/>
                <a:cs typeface="Andalus" panose="02020603050405020304" pitchFamily="18" charset="-78"/>
              </a:rPr>
              <a:t>Università degli Studi di Bari </a:t>
            </a:r>
            <a:r>
              <a:rPr lang="it-IT" b="1" i="1" dirty="0">
                <a:solidFill>
                  <a:srgbClr val="C00000"/>
                </a:solidFill>
                <a:latin typeface="Andalus" panose="02020603050405020304" pitchFamily="18" charset="-78"/>
                <a:cs typeface="Andalus" panose="02020603050405020304" pitchFamily="18" charset="-78"/>
              </a:rPr>
              <a:t>Aldo Moro</a:t>
            </a:r>
          </a:p>
          <a:p>
            <a:pPr algn="ctr"/>
            <a:r>
              <a:rPr lang="it-IT" b="1" dirty="0">
                <a:solidFill>
                  <a:srgbClr val="C00000"/>
                </a:solidFill>
                <a:latin typeface="Andalus" panose="02020603050405020304" pitchFamily="18" charset="-78"/>
                <a:cs typeface="Andalus" panose="02020603050405020304" pitchFamily="18" charset="-78"/>
              </a:rPr>
              <a:t>A.A. </a:t>
            </a:r>
            <a:r>
              <a:rPr lang="it-IT" b="1" dirty="0" smtClean="0">
                <a:solidFill>
                  <a:srgbClr val="C00000"/>
                </a:solidFill>
                <a:latin typeface="Andalus" panose="02020603050405020304" pitchFamily="18" charset="-78"/>
                <a:cs typeface="Andalus" panose="02020603050405020304" pitchFamily="18" charset="-78"/>
              </a:rPr>
              <a:t>2016/2017</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Facoltà di Medicina e Chirurgia</a:t>
            </a:r>
          </a:p>
          <a:p>
            <a:pPr algn="ctr"/>
            <a:r>
              <a:rPr lang="it-IT" b="1" dirty="0">
                <a:solidFill>
                  <a:srgbClr val="C00000"/>
                </a:solidFill>
                <a:latin typeface="Andalus" panose="02020603050405020304" pitchFamily="18" charset="-78"/>
                <a:cs typeface="Andalus" panose="02020603050405020304" pitchFamily="18" charset="-78"/>
              </a:rPr>
              <a:t>Corso di Laurea in  </a:t>
            </a:r>
            <a:r>
              <a:rPr lang="it-IT" b="1" dirty="0" smtClean="0">
                <a:solidFill>
                  <a:srgbClr val="C00000"/>
                </a:solidFill>
                <a:latin typeface="Andalus" panose="02020603050405020304" pitchFamily="18" charset="-78"/>
                <a:cs typeface="Andalus" panose="02020603050405020304" pitchFamily="18" charset="-78"/>
              </a:rPr>
              <a:t>Infermieristica</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Sede Lecce, Ospedale </a:t>
            </a:r>
            <a:r>
              <a:rPr lang="it-IT" b="1" i="1" dirty="0">
                <a:solidFill>
                  <a:srgbClr val="C00000"/>
                </a:solidFill>
                <a:latin typeface="Andalus" panose="02020603050405020304" pitchFamily="18" charset="-78"/>
                <a:cs typeface="Andalus" panose="02020603050405020304" pitchFamily="18" charset="-78"/>
              </a:rPr>
              <a:t>Vito </a:t>
            </a:r>
            <a:r>
              <a:rPr lang="it-IT" b="1" i="1" dirty="0" err="1">
                <a:solidFill>
                  <a:srgbClr val="C00000"/>
                </a:solidFill>
                <a:latin typeface="Andalus" panose="02020603050405020304" pitchFamily="18" charset="-78"/>
                <a:cs typeface="Andalus" panose="02020603050405020304" pitchFamily="18" charset="-78"/>
              </a:rPr>
              <a:t>Fazzi</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C.I. di </a:t>
            </a:r>
            <a:r>
              <a:rPr lang="it-IT" b="1" dirty="0" smtClean="0">
                <a:solidFill>
                  <a:srgbClr val="C00000"/>
                </a:solidFill>
                <a:latin typeface="Andalus" panose="02020603050405020304" pitchFamily="18" charset="-78"/>
                <a:cs typeface="Andalus" panose="02020603050405020304" pitchFamily="18" charset="-78"/>
              </a:rPr>
              <a:t>«Assistenza Specialistica in Medicina», </a:t>
            </a:r>
            <a:r>
              <a:rPr lang="it-IT" b="1" dirty="0">
                <a:solidFill>
                  <a:srgbClr val="C00000"/>
                </a:solidFill>
                <a:latin typeface="Andalus" panose="02020603050405020304" pitchFamily="18" charset="-78"/>
                <a:cs typeface="Andalus" panose="02020603050405020304" pitchFamily="18" charset="-78"/>
              </a:rPr>
              <a:t>II Anno, II Semestre</a:t>
            </a:r>
          </a:p>
          <a:p>
            <a:pPr algn="ctr"/>
            <a:r>
              <a:rPr lang="it-IT" b="1" dirty="0" smtClean="0">
                <a:solidFill>
                  <a:srgbClr val="C00000"/>
                </a:solidFill>
                <a:latin typeface="Andalus" panose="02020603050405020304" pitchFamily="18" charset="-78"/>
                <a:cs typeface="Andalus" panose="02020603050405020304" pitchFamily="18" charset="-78"/>
              </a:rPr>
              <a:t>Modulo di Endocrinologia </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Docente: Prof.ssa Vincenza D’</a:t>
            </a:r>
            <a:r>
              <a:rPr lang="it-IT" b="1" dirty="0" err="1">
                <a:solidFill>
                  <a:srgbClr val="C00000"/>
                </a:solidFill>
                <a:latin typeface="Andalus" panose="02020603050405020304" pitchFamily="18" charset="-78"/>
                <a:cs typeface="Andalus" panose="02020603050405020304" pitchFamily="18" charset="-78"/>
              </a:rPr>
              <a:t>Onghia</a:t>
            </a:r>
            <a:endParaRPr lang="it-IT" b="1" dirty="0">
              <a:solidFill>
                <a:srgbClr val="C00000"/>
              </a:solidFill>
              <a:latin typeface="Andalus" panose="02020603050405020304" pitchFamily="18" charset="-78"/>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263" y="0"/>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2"/>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4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Raccomandazioni generali sulle bevande</a:t>
            </a:r>
          </a:p>
        </p:txBody>
      </p:sp>
      <p:sp>
        <p:nvSpPr>
          <p:cNvPr id="6" name="CasellaDiTesto 5"/>
          <p:cNvSpPr txBox="1"/>
          <p:nvPr/>
        </p:nvSpPr>
        <p:spPr>
          <a:xfrm>
            <a:off x="-26221" y="548680"/>
            <a:ext cx="9186989" cy="4031873"/>
          </a:xfrm>
          <a:prstGeom prst="rect">
            <a:avLst/>
          </a:prstGeom>
          <a:noFill/>
        </p:spPr>
        <p:txBody>
          <a:bodyPr wrap="square" rtlCol="0">
            <a:spAutoFit/>
          </a:bodyPr>
          <a:lstStyle/>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Bere almeno 1.5 2 L di acqua, del rubinetto o imbottigliata, al giorno, frequentemente e in piccole quantità. I bambini e gli anziani devono bere spesso nell’arco della giornata, anche fuori dai pasti e senza avvertire lo stimolo della sete. Non bere bevande eccessivamente fredde in quanto un brusco abbassamento delle temperatura dello stomaco può provocare pericolose congestioni. Limitare il consumo di bevande zuccherate, che apportano calorie, o farmacologicamente attive come caffè e tè. Non evitare di bere per timore di sudare, funzione fondamentale per la regolazione della temperatura corporea, o ingrassare: l’acqua non apporta calorie.  Reintegrare tempestivamente i liquidi nel corso di attività fisica, stati febbrili e diarrea.</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Moderare il consumo di alcolici e consumare per lo più vino e birra immediatamente prima o durante i pasti.  Non assumere alcolici nell’infanzia, adolescenza, gravidanza  ed allattamento, durante terapie  e in caso di obesità , predisposizione a diabete, dislipidemie o condizioni patologiche in cui siano stati vietati. Ridurre il consumo di alcol nell’età senile. Non bere alcolici prima di mettersi alla guida di autoveicoli o di utilizzare apparecchiature pericolose, nonché in tutte le situazioni in cui bisogna conservare intatte memoria, autocritica e coordinazione motoria.</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580553"/>
            <a:ext cx="2930418" cy="2197814"/>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233" y="4580553"/>
            <a:ext cx="3296722" cy="2197814"/>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091" y="5466222"/>
            <a:ext cx="1818941" cy="1364206"/>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515" y="4580553"/>
            <a:ext cx="1177718" cy="885669"/>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2777" y="4580553"/>
            <a:ext cx="1647990" cy="2288341"/>
          </a:xfrm>
          <a:prstGeom prst="rect">
            <a:avLst/>
          </a:prstGeom>
        </p:spPr>
      </p:pic>
    </p:spTree>
    <p:extLst>
      <p:ext uri="{BB962C8B-B14F-4D97-AF65-F5344CB8AC3E}">
        <p14:creationId xmlns:p14="http://schemas.microsoft.com/office/powerpoint/2010/main" val="31424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Condizioni Speciali</a:t>
            </a:r>
          </a:p>
        </p:txBody>
      </p:sp>
      <p:sp>
        <p:nvSpPr>
          <p:cNvPr id="5" name="CasellaDiTesto 4"/>
          <p:cNvSpPr txBox="1"/>
          <p:nvPr/>
        </p:nvSpPr>
        <p:spPr>
          <a:xfrm>
            <a:off x="-35943" y="646331"/>
            <a:ext cx="9186989" cy="5755422"/>
          </a:xfrm>
          <a:prstGeom prst="rect">
            <a:avLst/>
          </a:prstGeom>
          <a:noFill/>
        </p:spPr>
        <p:txBody>
          <a:bodyPr wrap="square" rtlCol="0">
            <a:spAutoFit/>
          </a:bodyPr>
          <a:lstStyle/>
          <a:p>
            <a:pPr marL="342900" indent="-342900" algn="just">
              <a:buFont typeface="+mj-lt"/>
              <a:buAutoNum type="arabicPeriod"/>
            </a:pPr>
            <a:r>
              <a:rPr lang="it-IT" sz="1600" b="1" i="1" u="sng" dirty="0" smtClean="0">
                <a:solidFill>
                  <a:srgbClr val="C00000"/>
                </a:solidFill>
                <a:latin typeface="Book Antiqua" panose="02040602050305030304" pitchFamily="18" charset="0"/>
                <a:cs typeface="Andalus" panose="02020603050405020304" pitchFamily="18" charset="-78"/>
              </a:rPr>
              <a:t>Gravidanza </a:t>
            </a:r>
            <a:r>
              <a:rPr lang="it-IT" sz="1600" b="1" dirty="0" smtClean="0">
                <a:solidFill>
                  <a:srgbClr val="C00000"/>
                </a:solidFill>
                <a:latin typeface="Book Antiqua" panose="02040602050305030304" pitchFamily="18" charset="0"/>
                <a:cs typeface="Andalus" panose="02020603050405020304" pitchFamily="18" charset="-78"/>
              </a:rPr>
              <a:t> Evitare aumenti eccessivi di peso , facendo attenzione a coprire l’aumentato fabbisogno di proteine, calcio, acqua, ferro e </a:t>
            </a:r>
            <a:r>
              <a:rPr lang="it-IT" sz="1600" b="1" dirty="0" err="1" smtClean="0">
                <a:solidFill>
                  <a:srgbClr val="C00000"/>
                </a:solidFill>
                <a:latin typeface="Book Antiqua" panose="02040602050305030304" pitchFamily="18" charset="0"/>
                <a:cs typeface="Andalus" panose="02020603050405020304" pitchFamily="18" charset="-78"/>
              </a:rPr>
              <a:t>folati</a:t>
            </a:r>
            <a:r>
              <a:rPr lang="it-IT" sz="1600" b="1" dirty="0" smtClean="0">
                <a:solidFill>
                  <a:srgbClr val="C00000"/>
                </a:solidFill>
                <a:latin typeface="Book Antiqua" panose="02040602050305030304" pitchFamily="18" charset="0"/>
                <a:cs typeface="Andalus" panose="02020603050405020304" pitchFamily="18" charset="-78"/>
              </a:rPr>
              <a:t> che devono essere adeguati durante tutta l’età fertile. Non consumare alcolici e carni e salumi crudi o poco cotti.</a:t>
            </a:r>
          </a:p>
          <a:p>
            <a:pPr marL="342900" indent="-342900" algn="just">
              <a:buFont typeface="+mj-lt"/>
              <a:buAutoNum type="arabicPeriod"/>
            </a:pPr>
            <a:r>
              <a:rPr lang="it-IT" sz="1600" b="1" i="1" u="sng" dirty="0" smtClean="0">
                <a:solidFill>
                  <a:srgbClr val="C00000"/>
                </a:solidFill>
                <a:latin typeface="Book Antiqua" panose="02040602050305030304" pitchFamily="18" charset="0"/>
                <a:cs typeface="Andalus" panose="02020603050405020304" pitchFamily="18" charset="-78"/>
              </a:rPr>
              <a:t>Allattamento </a:t>
            </a:r>
            <a:r>
              <a:rPr lang="it-IT" sz="1600" b="1" dirty="0" smtClean="0">
                <a:solidFill>
                  <a:srgbClr val="C00000"/>
                </a:solidFill>
                <a:latin typeface="Book Antiqua" panose="02040602050305030304" pitchFamily="18" charset="0"/>
                <a:cs typeface="Andalus" panose="02020603050405020304" pitchFamily="18" charset="-78"/>
              </a:rPr>
              <a:t> Le aumentate necessità nutritive impongono una dieta varia, ricca di acqua, verdure, pesce, latte e derivati. Non assumere alimenti che possono conferire odori o sapori sgradevoli al latte o indurre reazioni allergiche. Evitare alcolici, caffè, tè, cacao e cola.</a:t>
            </a:r>
          </a:p>
          <a:p>
            <a:pPr marL="342900" indent="-342900" algn="just">
              <a:buFont typeface="+mj-lt"/>
              <a:buAutoNum type="arabicPeriod"/>
            </a:pPr>
            <a:r>
              <a:rPr lang="it-IT" sz="1600" b="1" i="1" u="sng" dirty="0" smtClean="0">
                <a:solidFill>
                  <a:srgbClr val="C00000"/>
                </a:solidFill>
                <a:latin typeface="Book Antiqua" panose="02040602050305030304" pitchFamily="18" charset="0"/>
                <a:cs typeface="Andalus" panose="02020603050405020304" pitchFamily="18" charset="-78"/>
              </a:rPr>
              <a:t>Bambini in età scolare </a:t>
            </a:r>
            <a:r>
              <a:rPr lang="it-IT" sz="1600" b="1" dirty="0" smtClean="0">
                <a:solidFill>
                  <a:srgbClr val="C00000"/>
                </a:solidFill>
                <a:latin typeface="Book Antiqua" panose="02040602050305030304" pitchFamily="18" charset="0"/>
                <a:cs typeface="Andalus" panose="02020603050405020304" pitchFamily="18" charset="-78"/>
              </a:rPr>
              <a:t> Consumare la prima colazione e privilegiare frutta e verdura, limitando il consumo di dolci, bibite gassate e </a:t>
            </a:r>
            <a:r>
              <a:rPr lang="it-IT" sz="1600" b="1" i="1" dirty="0" smtClean="0">
                <a:solidFill>
                  <a:srgbClr val="C00000"/>
                </a:solidFill>
                <a:latin typeface="Book Antiqua" panose="02040602050305030304" pitchFamily="18" charset="0"/>
                <a:cs typeface="Andalus" panose="02020603050405020304" pitchFamily="18" charset="-78"/>
              </a:rPr>
              <a:t>fast – </a:t>
            </a:r>
            <a:r>
              <a:rPr lang="it-IT" sz="1600" b="1" i="1" dirty="0" err="1" smtClean="0">
                <a:solidFill>
                  <a:srgbClr val="C00000"/>
                </a:solidFill>
                <a:latin typeface="Book Antiqua" panose="02040602050305030304" pitchFamily="18" charset="0"/>
                <a:cs typeface="Andalus" panose="02020603050405020304" pitchFamily="18" charset="-78"/>
              </a:rPr>
              <a:t>food</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Attività fisica per almeno 1h/die.</a:t>
            </a:r>
          </a:p>
          <a:p>
            <a:pPr marL="342900" indent="-342900" algn="just">
              <a:buFont typeface="+mj-lt"/>
              <a:buAutoNum type="arabicPeriod"/>
            </a:pPr>
            <a:r>
              <a:rPr lang="it-IT" sz="1600" b="1" i="1" u="sng" dirty="0" smtClean="0">
                <a:solidFill>
                  <a:srgbClr val="C00000"/>
                </a:solidFill>
                <a:latin typeface="Book Antiqua" panose="02040602050305030304" pitchFamily="18" charset="0"/>
                <a:cs typeface="Andalus" panose="02020603050405020304" pitchFamily="18" charset="-78"/>
              </a:rPr>
              <a:t>Adolescenti </a:t>
            </a:r>
            <a:r>
              <a:rPr lang="it-IT" sz="1600" b="1" dirty="0" smtClean="0">
                <a:solidFill>
                  <a:srgbClr val="C00000"/>
                </a:solidFill>
                <a:latin typeface="Book Antiqua" panose="02040602050305030304" pitchFamily="18" charset="0"/>
                <a:cs typeface="Andalus" panose="02020603050405020304" pitchFamily="18" charset="-78"/>
              </a:rPr>
              <a:t> Evitare schemi alimentari squilibrati e monotoni perché </a:t>
            </a:r>
            <a:r>
              <a:rPr lang="it-IT" sz="1600" b="1" i="1" dirty="0" smtClean="0">
                <a:solidFill>
                  <a:srgbClr val="C00000"/>
                </a:solidFill>
                <a:latin typeface="Book Antiqua" panose="02040602050305030304" pitchFamily="18" charset="0"/>
                <a:cs typeface="Andalus" panose="02020603050405020304" pitchFamily="18" charset="-78"/>
              </a:rPr>
              <a:t>di tendenza</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  specie nelle ragazze, garantire gli aumentati bisogni di calcio e ferro, evitando di escludere carne, pesce, latte e derivati senza giustificazioni scientifiche.</a:t>
            </a:r>
          </a:p>
          <a:p>
            <a:pPr marL="342900" indent="-342900" algn="just">
              <a:buFont typeface="+mj-lt"/>
              <a:buAutoNum type="arabicPeriod"/>
            </a:pPr>
            <a:r>
              <a:rPr lang="it-IT" sz="1600" b="1" i="1" u="sng" dirty="0" smtClean="0">
                <a:solidFill>
                  <a:srgbClr val="C00000"/>
                </a:solidFill>
                <a:latin typeface="Book Antiqua" panose="02040602050305030304" pitchFamily="18" charset="0"/>
                <a:cs typeface="Andalus" panose="02020603050405020304" pitchFamily="18" charset="-78"/>
              </a:rPr>
              <a:t>Menopausa </a:t>
            </a:r>
            <a:r>
              <a:rPr lang="it-IT" sz="1600" b="1" dirty="0" smtClean="0">
                <a:solidFill>
                  <a:srgbClr val="C00000"/>
                </a:solidFill>
                <a:latin typeface="Book Antiqua" panose="02040602050305030304" pitchFamily="18" charset="0"/>
                <a:cs typeface="Andalus" panose="02020603050405020304" pitchFamily="18" charset="-78"/>
              </a:rPr>
              <a:t> Non eliminare interi gruppi di alimenti, privilegiandone solo alcuni e non esagerare con latte e formaggi, nonostante il loro elevato contenuto di calcio, privilegiando latte scremato e formaggi magri e poco salati. Consumare ogni giorno frutta e verdura e condire con olio extravergine di oliva  e ricordare che in menopausa sovrappeso, obesità, sedentarietà, stitichezza, fumo e abuso di alcol diventano importanti fattori di rischio.</a:t>
            </a:r>
          </a:p>
          <a:p>
            <a:pPr marL="342900" indent="-342900" algn="just">
              <a:buFont typeface="+mj-lt"/>
              <a:buAutoNum type="arabicPeriod"/>
            </a:pPr>
            <a:r>
              <a:rPr lang="it-IT" sz="1600" b="1" i="1" u="sng" dirty="0" smtClean="0">
                <a:solidFill>
                  <a:srgbClr val="C00000"/>
                </a:solidFill>
                <a:latin typeface="Book Antiqua" panose="02040602050305030304" pitchFamily="18" charset="0"/>
                <a:cs typeface="Andalus" panose="02020603050405020304" pitchFamily="18" charset="-78"/>
              </a:rPr>
              <a:t>Anziani </a:t>
            </a:r>
            <a:r>
              <a:rPr lang="it-IT" sz="1600" b="1" dirty="0" smtClean="0">
                <a:solidFill>
                  <a:srgbClr val="C00000"/>
                </a:solidFill>
                <a:latin typeface="Book Antiqua" panose="02040602050305030304" pitchFamily="18" charset="0"/>
                <a:cs typeface="Andalus" panose="02020603050405020304" pitchFamily="18" charset="-78"/>
              </a:rPr>
              <a:t> Consumare una dieta varia ed appetibile ed evitare pasti freddi, precucinati e preriscaldati. Adattare gli alimenti all’apparato masticatorio e digerente dell’anziano: tritare le carni, </a:t>
            </a:r>
            <a:r>
              <a:rPr lang="it-IT" sz="1600" b="1" dirty="0" err="1" smtClean="0">
                <a:solidFill>
                  <a:srgbClr val="C00000"/>
                </a:solidFill>
                <a:latin typeface="Book Antiqua" panose="02040602050305030304" pitchFamily="18" charset="0"/>
                <a:cs typeface="Andalus" panose="02020603050405020304" pitchFamily="18" charset="-78"/>
              </a:rPr>
              <a:t>grattuggiare</a:t>
            </a:r>
            <a:r>
              <a:rPr lang="it-IT" sz="1600" b="1" dirty="0" smtClean="0">
                <a:solidFill>
                  <a:srgbClr val="C00000"/>
                </a:solidFill>
                <a:latin typeface="Book Antiqua" panose="02040602050305030304" pitchFamily="18" charset="0"/>
                <a:cs typeface="Andalus" panose="02020603050405020304" pitchFamily="18" charset="-78"/>
              </a:rPr>
              <a:t> la frutta, scegliere un pane morbido o ammorbidirlo nei liquidi, preparare minestre, purea e frullati. Evitare pasti pesanti e frazionarli nell’arco della giornata, facendo una buona colazione con latte e yogurt. Conservare un peso accettabile, evitare dolci e grassi, privilegiare carni bianche, non esagerare con formaggi, alcol e sale. Consumare pesce, verdure , legumi e frutta e mantenere un buon livello di attività fisica.</a:t>
            </a:r>
            <a:endParaRPr lang="it-IT" sz="1600" b="1" i="1" u="sng" dirty="0" smtClean="0">
              <a:solidFill>
                <a:srgbClr val="C00000"/>
              </a:solidFill>
              <a:latin typeface="Book Antiqua" panose="02040602050305030304" pitchFamily="18" charset="0"/>
              <a:cs typeface="Andalus" panose="02020603050405020304" pitchFamily="18" charset="-78"/>
            </a:endParaRPr>
          </a:p>
        </p:txBody>
      </p:sp>
    </p:spTree>
    <p:extLst>
      <p:ext uri="{BB962C8B-B14F-4D97-AF65-F5344CB8AC3E}">
        <p14:creationId xmlns:p14="http://schemas.microsoft.com/office/powerpoint/2010/main" val="2533078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 y="1052736"/>
            <a:ext cx="4032448" cy="437243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957" y="2475018"/>
            <a:ext cx="5033322" cy="4364046"/>
          </a:xfrm>
          <a:prstGeom prst="rect">
            <a:avLst/>
          </a:prstGeom>
        </p:spPr>
      </p:pic>
      <p:sp>
        <p:nvSpPr>
          <p:cNvPr id="6" name="CasellaDiTesto 5"/>
          <p:cNvSpPr txBox="1"/>
          <p:nvPr/>
        </p:nvSpPr>
        <p:spPr>
          <a:xfrm>
            <a:off x="0" y="0"/>
            <a:ext cx="9144000" cy="707886"/>
          </a:xfrm>
          <a:prstGeom prst="rect">
            <a:avLst/>
          </a:prstGeom>
          <a:noFill/>
        </p:spPr>
        <p:txBody>
          <a:bodyPr wrap="square" rtlCol="0">
            <a:spAutoFit/>
          </a:bodyPr>
          <a:lstStyle/>
          <a:p>
            <a:pPr algn="ctr"/>
            <a:r>
              <a:rPr lang="it-IT" sz="4000" b="1" dirty="0" smtClean="0">
                <a:solidFill>
                  <a:srgbClr val="C0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Piramide Classica e «Nuova» (2015)</a:t>
            </a:r>
          </a:p>
        </p:txBody>
      </p:sp>
    </p:spTree>
    <p:extLst>
      <p:ext uri="{BB962C8B-B14F-4D97-AF65-F5344CB8AC3E}">
        <p14:creationId xmlns:p14="http://schemas.microsoft.com/office/powerpoint/2010/main" val="205794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646331"/>
          </a:xfrm>
          <a:prstGeom prst="rect">
            <a:avLst/>
          </a:prstGeom>
          <a:noFill/>
        </p:spPr>
        <p:txBody>
          <a:bodyPr wrap="square" rtlCol="0">
            <a:spAutoFit/>
          </a:bodyPr>
          <a:lstStyle/>
          <a:p>
            <a:pPr algn="ctr"/>
            <a:r>
              <a:rPr lang="it-IT" sz="36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Iperlipoproteinemia</a:t>
            </a:r>
            <a:endPar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26221" y="548680"/>
            <a:ext cx="9186989" cy="2062103"/>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Condizione caratterizzata da ipercolesterolemia, </a:t>
            </a:r>
            <a:r>
              <a:rPr lang="it-IT" sz="1600" b="1" dirty="0" err="1" smtClean="0">
                <a:solidFill>
                  <a:srgbClr val="C00000"/>
                </a:solidFill>
                <a:latin typeface="Book Antiqua" panose="02040602050305030304" pitchFamily="18" charset="0"/>
                <a:cs typeface="Andalus" panose="02020603050405020304" pitchFamily="18" charset="-78"/>
              </a:rPr>
              <a:t>ipertrigliceridemia</a:t>
            </a:r>
            <a:r>
              <a:rPr lang="it-IT" sz="1600" b="1" dirty="0" smtClean="0">
                <a:solidFill>
                  <a:srgbClr val="C00000"/>
                </a:solidFill>
                <a:latin typeface="Book Antiqua" panose="02040602050305030304" pitchFamily="18" charset="0"/>
                <a:cs typeface="Andalus" panose="02020603050405020304" pitchFamily="18" charset="-78"/>
              </a:rPr>
              <a:t> o entrambe. Diabete, consumo di etanolo, contraccettivi orali, </a:t>
            </a:r>
            <a:r>
              <a:rPr lang="it-IT" sz="1600" b="1" dirty="0" err="1" smtClean="0">
                <a:solidFill>
                  <a:srgbClr val="C00000"/>
                </a:solidFill>
                <a:latin typeface="Book Antiqua" panose="02040602050305030304" pitchFamily="18" charset="0"/>
                <a:cs typeface="Andalus" panose="02020603050405020304" pitchFamily="18" charset="-78"/>
              </a:rPr>
              <a:t>glucocorticoidi</a:t>
            </a:r>
            <a:r>
              <a:rPr lang="it-IT" sz="1600" b="1" dirty="0" smtClean="0">
                <a:solidFill>
                  <a:srgbClr val="C00000"/>
                </a:solidFill>
                <a:latin typeface="Book Antiqua" panose="02040602050305030304" pitchFamily="18" charset="0"/>
                <a:cs typeface="Andalus" panose="02020603050405020304" pitchFamily="18" charset="-78"/>
              </a:rPr>
              <a:t>, nefropatie, epatopatie  e ipotiroidismo possono causare delle forme secondarie o situazioni preesistenti. L’esame standard comprende colesterolo totale, HDL e trigliceridi (le LDL si calcolano secondo la formula </a:t>
            </a:r>
            <a:r>
              <a:rPr lang="it-IT" sz="1600" b="1" i="1" dirty="0" smtClean="0">
                <a:solidFill>
                  <a:srgbClr val="C00000"/>
                </a:solidFill>
                <a:latin typeface="Book Antiqua" panose="02040602050305030304" pitchFamily="18" charset="0"/>
                <a:cs typeface="Andalus" panose="02020603050405020304" pitchFamily="18" charset="-78"/>
              </a:rPr>
              <a:t>colesterolo totale-HDL-trigliceridi/5 </a:t>
            </a:r>
            <a:r>
              <a:rPr lang="it-IT" sz="1600" b="1" dirty="0" smtClean="0">
                <a:solidFill>
                  <a:srgbClr val="C00000"/>
                </a:solidFill>
                <a:latin typeface="Book Antiqua" panose="02040602050305030304" pitchFamily="18" charset="0"/>
                <a:cs typeface="Andalus" panose="02020603050405020304" pitchFamily="18" charset="-78"/>
              </a:rPr>
              <a:t>se i TG sono &lt; 350 mg/</a:t>
            </a:r>
            <a:r>
              <a:rPr lang="it-IT" sz="1600" b="1" dirty="0" err="1" smtClean="0">
                <a:solidFill>
                  <a:srgbClr val="C00000"/>
                </a:solidFill>
                <a:latin typeface="Book Antiqua" panose="02040602050305030304" pitchFamily="18" charset="0"/>
                <a:cs typeface="Andalus" panose="02020603050405020304" pitchFamily="18" charset="-78"/>
              </a:rPr>
              <a:t>dL</a:t>
            </a:r>
            <a:r>
              <a:rPr lang="it-IT" sz="1600" b="1" dirty="0" smtClean="0">
                <a:solidFill>
                  <a:srgbClr val="C00000"/>
                </a:solidFill>
                <a:latin typeface="Book Antiqua" panose="02040602050305030304" pitchFamily="18" charset="0"/>
                <a:cs typeface="Andalus" panose="02020603050405020304" pitchFamily="18" charset="-78"/>
              </a:rPr>
              <a:t>). I livelli di colesterolo HDL ed LDL diminuiscono transitoriamente per molte settimane dopo un IMA o in corso di malattie infiammatorie acute ma se il prelievo viene eseguito entro 8 ore dall’evento, il risultato può essere considerato attendibile.</a:t>
            </a:r>
            <a:endParaRPr lang="it-IT" sz="1600" b="1" i="1" dirty="0" smtClean="0">
              <a:solidFill>
                <a:srgbClr val="C00000"/>
              </a:solidFill>
              <a:latin typeface="Book Antiqua" panose="02040602050305030304" pitchFamily="18" charset="0"/>
              <a:cs typeface="Andalus" panose="02020603050405020304"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7" y="5196202"/>
            <a:ext cx="3371081" cy="141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1" y="2618613"/>
            <a:ext cx="5112568" cy="383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1959"/>
          <a:stretch/>
        </p:blipFill>
        <p:spPr bwMode="auto">
          <a:xfrm>
            <a:off x="5172061" y="2618613"/>
            <a:ext cx="3755132" cy="247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45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7709"/>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Le </a:t>
            </a:r>
            <a:r>
              <a:rPr lang="it-IT" sz="36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Iperlipidemie</a:t>
            </a:r>
            <a:endPar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graphicFrame>
        <p:nvGraphicFramePr>
          <p:cNvPr id="5" name="Tabella 4"/>
          <p:cNvGraphicFramePr>
            <a:graphicFrameLocks noGrp="1"/>
          </p:cNvGraphicFramePr>
          <p:nvPr>
            <p:extLst>
              <p:ext uri="{D42A27DB-BD31-4B8C-83A1-F6EECF244321}">
                <p14:modId xmlns:p14="http://schemas.microsoft.com/office/powerpoint/2010/main" val="489753028"/>
              </p:ext>
            </p:extLst>
          </p:nvPr>
        </p:nvGraphicFramePr>
        <p:xfrm>
          <a:off x="0" y="598905"/>
          <a:ext cx="9144000" cy="6212979"/>
        </p:xfrm>
        <a:graphic>
          <a:graphicData uri="http://schemas.openxmlformats.org/drawingml/2006/table">
            <a:tbl>
              <a:tblPr firstRow="1" bandRow="1">
                <a:tableStyleId>{85BE263C-DBD7-4A20-BB59-AAB30ACAA65A}</a:tableStyleId>
              </a:tblPr>
              <a:tblGrid>
                <a:gridCol w="2286000"/>
                <a:gridCol w="2286000"/>
                <a:gridCol w="1627279"/>
                <a:gridCol w="2944721"/>
              </a:tblGrid>
              <a:tr h="572933">
                <a:tc>
                  <a:txBody>
                    <a:bodyPr/>
                    <a:lstStyle/>
                    <a:p>
                      <a:r>
                        <a:rPr lang="it-IT" sz="1200" b="1" i="1" dirty="0" smtClean="0">
                          <a:solidFill>
                            <a:schemeClr val="bg1"/>
                          </a:solidFill>
                          <a:effectLst>
                            <a:outerShdw blurRad="38100" dist="38100" dir="2700000" algn="tl">
                              <a:srgbClr val="000000">
                                <a:alpha val="43137"/>
                              </a:srgbClr>
                            </a:outerShdw>
                          </a:effectLst>
                          <a:latin typeface="Book Antiqua" panose="02040602050305030304" pitchFamily="18" charset="0"/>
                        </a:rPr>
                        <a:t>Fenotipo lipidico</a:t>
                      </a:r>
                      <a:endParaRPr lang="it-IT" sz="1200" b="1" i="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r>
                        <a:rPr lang="it-IT" sz="1200" b="1" i="1" dirty="0" smtClean="0">
                          <a:solidFill>
                            <a:schemeClr val="bg1"/>
                          </a:solidFill>
                          <a:effectLst>
                            <a:outerShdw blurRad="38100" dist="38100" dir="2700000" algn="tl">
                              <a:srgbClr val="000000">
                                <a:alpha val="43137"/>
                              </a:srgbClr>
                            </a:outerShdw>
                          </a:effectLst>
                          <a:latin typeface="Book Antiqua" panose="02040602050305030304" pitchFamily="18" charset="0"/>
                        </a:rPr>
                        <a:t>Livelli</a:t>
                      </a:r>
                      <a:r>
                        <a:rPr lang="it-IT" sz="1200" b="1" i="1" baseline="0" dirty="0" smtClean="0">
                          <a:solidFill>
                            <a:schemeClr val="bg1"/>
                          </a:solidFill>
                          <a:effectLst>
                            <a:outerShdw blurRad="38100" dist="38100" dir="2700000" algn="tl">
                              <a:srgbClr val="000000">
                                <a:alpha val="43137"/>
                              </a:srgbClr>
                            </a:outerShdw>
                          </a:effectLst>
                          <a:latin typeface="Book Antiqua" panose="02040602050305030304" pitchFamily="18" charset="0"/>
                        </a:rPr>
                        <a:t> plasmatici di lipidi (mg/</a:t>
                      </a:r>
                      <a:r>
                        <a:rPr lang="it-IT" sz="1200" b="1" i="1" baseline="0" dirty="0" err="1" smtClean="0">
                          <a:solidFill>
                            <a:schemeClr val="bg1"/>
                          </a:solidFill>
                          <a:effectLst>
                            <a:outerShdw blurRad="38100" dist="38100" dir="2700000" algn="tl">
                              <a:srgbClr val="000000">
                                <a:alpha val="43137"/>
                              </a:srgbClr>
                            </a:outerShdw>
                          </a:effectLst>
                          <a:latin typeface="Book Antiqua" panose="02040602050305030304" pitchFamily="18" charset="0"/>
                        </a:rPr>
                        <a:t>dL</a:t>
                      </a:r>
                      <a:r>
                        <a:rPr lang="it-IT" sz="1200" b="1" i="1" baseline="0" dirty="0" smtClean="0">
                          <a:solidFill>
                            <a:schemeClr val="bg1"/>
                          </a:solidFill>
                          <a:effectLst>
                            <a:outerShdw blurRad="38100" dist="38100" dir="2700000" algn="tl">
                              <a:srgbClr val="000000">
                                <a:alpha val="43137"/>
                              </a:srgbClr>
                            </a:outerShdw>
                          </a:effectLst>
                          <a:latin typeface="Book Antiqua" panose="02040602050305030304" pitchFamily="18" charset="0"/>
                        </a:rPr>
                        <a:t>)</a:t>
                      </a:r>
                      <a:endParaRPr lang="it-IT" sz="1200" b="1" i="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r>
                        <a:rPr lang="it-IT" sz="1200" b="1" i="1" dirty="0" smtClean="0">
                          <a:solidFill>
                            <a:schemeClr val="bg1"/>
                          </a:solidFill>
                          <a:effectLst>
                            <a:outerShdw blurRad="38100" dist="38100" dir="2700000" algn="tl">
                              <a:srgbClr val="000000">
                                <a:alpha val="43137"/>
                              </a:srgbClr>
                            </a:outerShdw>
                          </a:effectLst>
                          <a:latin typeface="Book Antiqua" panose="02040602050305030304" pitchFamily="18" charset="0"/>
                        </a:rPr>
                        <a:t>Lipoproteine</a:t>
                      </a:r>
                      <a:r>
                        <a:rPr lang="it-IT" sz="1200" b="1" i="1" baseline="0" dirty="0" smtClean="0">
                          <a:solidFill>
                            <a:schemeClr val="bg1"/>
                          </a:solidFill>
                          <a:effectLst>
                            <a:outerShdw blurRad="38100" dist="38100" dir="2700000" algn="tl">
                              <a:srgbClr val="000000">
                                <a:alpha val="43137"/>
                              </a:srgbClr>
                            </a:outerShdw>
                          </a:effectLst>
                          <a:latin typeface="Book Antiqua" panose="02040602050305030304" pitchFamily="18" charset="0"/>
                        </a:rPr>
                        <a:t> elevate</a:t>
                      </a:r>
                      <a:endParaRPr lang="it-IT" sz="1200" b="1" i="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r>
                        <a:rPr lang="it-IT" sz="1200" b="1" i="1" dirty="0" smtClean="0">
                          <a:solidFill>
                            <a:schemeClr val="bg1"/>
                          </a:solidFill>
                          <a:effectLst>
                            <a:outerShdw blurRad="38100" dist="38100" dir="2700000" algn="tl">
                              <a:srgbClr val="000000">
                                <a:alpha val="43137"/>
                              </a:srgbClr>
                            </a:outerShdw>
                          </a:effectLst>
                          <a:latin typeface="Book Antiqua" panose="02040602050305030304" pitchFamily="18" charset="0"/>
                        </a:rPr>
                        <a:t>Segni</a:t>
                      </a:r>
                      <a:r>
                        <a:rPr lang="it-IT" sz="1200" b="1" i="1" baseline="0" dirty="0" smtClean="0">
                          <a:solidFill>
                            <a:schemeClr val="bg1"/>
                          </a:solidFill>
                          <a:effectLst>
                            <a:outerShdw blurRad="38100" dist="38100" dir="2700000" algn="tl">
                              <a:srgbClr val="000000">
                                <a:alpha val="43137"/>
                              </a:srgbClr>
                            </a:outerShdw>
                          </a:effectLst>
                          <a:latin typeface="Book Antiqua" panose="02040602050305030304" pitchFamily="18" charset="0"/>
                        </a:rPr>
                        <a:t> clinici</a:t>
                      </a:r>
                      <a:endParaRPr lang="it-IT" sz="1200" b="1" i="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r>
              <a:tr h="651203">
                <a:tc>
                  <a:txBody>
                    <a:bodyPr/>
                    <a:lstStyle/>
                    <a:p>
                      <a:r>
                        <a:rPr lang="it-IT" sz="1200" b="1" i="0" cap="small" dirty="0" smtClean="0">
                          <a:solidFill>
                            <a:srgbClr val="C00000"/>
                          </a:solidFill>
                          <a:latin typeface="Book Antiqua" panose="02040602050305030304" pitchFamily="18" charset="0"/>
                        </a:rPr>
                        <a:t>Ipercolesterolemia Isolata</a:t>
                      </a:r>
                      <a:endParaRPr lang="it-IT" sz="1200" b="1" i="0" cap="small"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&gt; 200 a digiuno</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LDL</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Deficit monogenici</a:t>
                      </a:r>
                    </a:p>
                    <a:p>
                      <a:r>
                        <a:rPr lang="it-IT" sz="1200" b="1" i="0" dirty="0" smtClean="0">
                          <a:solidFill>
                            <a:srgbClr val="C00000"/>
                          </a:solidFill>
                          <a:latin typeface="Book Antiqua" panose="02040602050305030304" pitchFamily="18" charset="0"/>
                        </a:rPr>
                        <a:t>Alterazioni</a:t>
                      </a:r>
                      <a:r>
                        <a:rPr lang="it-IT" sz="1200" b="1" i="0" baseline="0" dirty="0" smtClean="0">
                          <a:solidFill>
                            <a:srgbClr val="C00000"/>
                          </a:solidFill>
                          <a:latin typeface="Book Antiqua" panose="02040602050305030304" pitchFamily="18" charset="0"/>
                        </a:rPr>
                        <a:t> poligeniche</a:t>
                      </a:r>
                    </a:p>
                    <a:p>
                      <a:r>
                        <a:rPr lang="it-IT" sz="1200" b="1" i="0" baseline="0" dirty="0" smtClean="0">
                          <a:solidFill>
                            <a:srgbClr val="C00000"/>
                          </a:solidFill>
                          <a:latin typeface="Book Antiqua" panose="02040602050305030304" pitchFamily="18" charset="0"/>
                        </a:rPr>
                        <a:t>Condizioni Patologiche</a:t>
                      </a:r>
                      <a:endParaRPr lang="it-IT" sz="1200" b="1" i="0" dirty="0">
                        <a:solidFill>
                          <a:srgbClr val="C00000"/>
                        </a:solidFill>
                        <a:latin typeface="Book Antiqua" panose="02040602050305030304" pitchFamily="18" charset="0"/>
                      </a:endParaRPr>
                    </a:p>
                  </a:txBody>
                  <a:tcPr/>
                </a:tc>
              </a:tr>
              <a:tr h="716864">
                <a:tc>
                  <a:txBody>
                    <a:bodyPr/>
                    <a:lstStyle/>
                    <a:p>
                      <a:r>
                        <a:rPr lang="it-IT" sz="1200" b="1" i="0" cap="small" dirty="0" smtClean="0">
                          <a:solidFill>
                            <a:srgbClr val="C00000"/>
                          </a:solidFill>
                          <a:latin typeface="Book Antiqua" panose="02040602050305030304" pitchFamily="18" charset="0"/>
                        </a:rPr>
                        <a:t>Ipercolesterolemia familiare</a:t>
                      </a:r>
                      <a:endParaRPr lang="it-IT" sz="1200" b="1" i="0" cap="small" dirty="0">
                        <a:solidFill>
                          <a:srgbClr val="C00000"/>
                        </a:solidFill>
                        <a:latin typeface="Book Antiqua" panose="02040602050305030304" pitchFamily="18" charset="0"/>
                      </a:endParaRPr>
                    </a:p>
                  </a:txBody>
                  <a:tcPr/>
                </a:tc>
                <a:tc>
                  <a:txBody>
                    <a:bodyPr/>
                    <a:lstStyle/>
                    <a:p>
                      <a:r>
                        <a:rPr lang="it-IT" sz="1200" b="1" i="0" baseline="0" dirty="0" smtClean="0">
                          <a:solidFill>
                            <a:srgbClr val="C00000"/>
                          </a:solidFill>
                          <a:latin typeface="Book Antiqua" panose="02040602050305030304" pitchFamily="18" charset="0"/>
                        </a:rPr>
                        <a:t>Colesterolo totale: eterozigote (275-500);</a:t>
                      </a:r>
                    </a:p>
                    <a:p>
                      <a:r>
                        <a:rPr lang="it-IT" sz="1200" b="1" i="0" baseline="0" dirty="0" smtClean="0">
                          <a:solidFill>
                            <a:srgbClr val="C00000"/>
                          </a:solidFill>
                          <a:latin typeface="Book Antiqua" panose="02040602050305030304" pitchFamily="18" charset="0"/>
                        </a:rPr>
                        <a:t>omozigote (&gt;500)</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LDL</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Aterosclerosi accelerata</a:t>
                      </a:r>
                      <a:r>
                        <a:rPr lang="it-IT" sz="1200" b="1" i="0" baseline="0" dirty="0" smtClean="0">
                          <a:solidFill>
                            <a:srgbClr val="C00000"/>
                          </a:solidFill>
                          <a:latin typeface="Book Antiqua" panose="02040602050305030304" pitchFamily="18" charset="0"/>
                        </a:rPr>
                        <a:t> e coronaropatia precoce (XY 30-50 aa); </a:t>
                      </a:r>
                      <a:r>
                        <a:rPr lang="it-IT" sz="1200" b="1" i="1" baseline="0" dirty="0" smtClean="0">
                          <a:solidFill>
                            <a:srgbClr val="C00000"/>
                          </a:solidFill>
                          <a:latin typeface="Book Antiqua" panose="02040602050305030304" pitchFamily="18" charset="0"/>
                        </a:rPr>
                        <a:t>xantomi tendinei, tuberosi, xantelasmi </a:t>
                      </a:r>
                      <a:r>
                        <a:rPr lang="it-IT" sz="1200" b="1" i="0" baseline="0" dirty="0" smtClean="0">
                          <a:solidFill>
                            <a:srgbClr val="C00000"/>
                          </a:solidFill>
                          <a:latin typeface="Book Antiqua" panose="02040602050305030304" pitchFamily="18" charset="0"/>
                        </a:rPr>
                        <a:t>(palpebre); </a:t>
                      </a:r>
                      <a:r>
                        <a:rPr lang="it-IT" sz="1200" b="1" i="0" baseline="0" dirty="0" err="1" smtClean="0">
                          <a:solidFill>
                            <a:srgbClr val="C00000"/>
                          </a:solidFill>
                          <a:latin typeface="Book Antiqua" panose="02040602050305030304" pitchFamily="18" charset="0"/>
                        </a:rPr>
                        <a:t>vasculopatia</a:t>
                      </a:r>
                      <a:r>
                        <a:rPr lang="it-IT" sz="1200" b="1" i="0" baseline="0" dirty="0" smtClean="0">
                          <a:solidFill>
                            <a:srgbClr val="C00000"/>
                          </a:solidFill>
                          <a:latin typeface="Book Antiqua" panose="02040602050305030304" pitchFamily="18" charset="0"/>
                        </a:rPr>
                        <a:t> dell’infanzia</a:t>
                      </a:r>
                      <a:endParaRPr lang="it-IT" sz="1200" b="1" i="0" dirty="0">
                        <a:solidFill>
                          <a:srgbClr val="C00000"/>
                        </a:solidFill>
                        <a:latin typeface="Book Antiqua" panose="02040602050305030304" pitchFamily="18" charset="0"/>
                      </a:endParaRPr>
                    </a:p>
                  </a:txBody>
                  <a:tcPr/>
                </a:tc>
              </a:tr>
              <a:tr h="479531">
                <a:tc>
                  <a:txBody>
                    <a:bodyPr/>
                    <a:lstStyle/>
                    <a:p>
                      <a:r>
                        <a:rPr lang="it-IT" sz="1200" b="1" i="0" cap="small" dirty="0" smtClean="0">
                          <a:solidFill>
                            <a:srgbClr val="C00000"/>
                          </a:solidFill>
                          <a:latin typeface="Book Antiqua" panose="02040602050305030304" pitchFamily="18" charset="0"/>
                        </a:rPr>
                        <a:t>Deficit familiare di apo</a:t>
                      </a:r>
                      <a:r>
                        <a:rPr lang="it-IT" sz="1200" b="1" i="0" cap="small" baseline="0" dirty="0" smtClean="0">
                          <a:solidFill>
                            <a:srgbClr val="C00000"/>
                          </a:solidFill>
                          <a:latin typeface="Book Antiqua" panose="02040602050305030304" pitchFamily="18" charset="0"/>
                        </a:rPr>
                        <a:t> B100</a:t>
                      </a:r>
                      <a:endParaRPr lang="it-IT" sz="1200" b="1" i="0" cap="small"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Colesterolo totale eterozigote (AD):</a:t>
                      </a:r>
                      <a:r>
                        <a:rPr lang="it-IT" sz="1200" b="1" i="0" baseline="0" dirty="0" smtClean="0">
                          <a:solidFill>
                            <a:srgbClr val="C00000"/>
                          </a:solidFill>
                          <a:latin typeface="Book Antiqua" panose="02040602050305030304" pitchFamily="18" charset="0"/>
                        </a:rPr>
                        <a:t> 275-500</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LDL</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Simile all’Ipercolesterolemia Familiare</a:t>
                      </a:r>
                      <a:endParaRPr lang="it-IT" sz="1200" b="1" i="0" dirty="0">
                        <a:solidFill>
                          <a:srgbClr val="C00000"/>
                        </a:solidFill>
                        <a:latin typeface="Book Antiqua" panose="02040602050305030304" pitchFamily="18" charset="0"/>
                      </a:endParaRPr>
                    </a:p>
                  </a:txBody>
                  <a:tcPr/>
                </a:tc>
              </a:tr>
              <a:tr h="648072">
                <a:tc>
                  <a:txBody>
                    <a:bodyPr/>
                    <a:lstStyle/>
                    <a:p>
                      <a:r>
                        <a:rPr lang="it-IT" sz="1200" b="1" i="0" cap="small" baseline="0" dirty="0" smtClean="0">
                          <a:solidFill>
                            <a:srgbClr val="C00000"/>
                          </a:solidFill>
                          <a:latin typeface="Book Antiqua" panose="02040602050305030304" pitchFamily="18" charset="0"/>
                        </a:rPr>
                        <a:t>Ipercolesterolemia poligenica</a:t>
                      </a:r>
                      <a:endParaRPr lang="it-IT" sz="1200" b="1" i="0" cap="small" baseline="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Colesterolo</a:t>
                      </a:r>
                      <a:r>
                        <a:rPr lang="it-IT" sz="1200" b="1" i="0" baseline="0" dirty="0" smtClean="0">
                          <a:solidFill>
                            <a:srgbClr val="C00000"/>
                          </a:solidFill>
                          <a:latin typeface="Book Antiqua" panose="02040602050305030304" pitchFamily="18" charset="0"/>
                        </a:rPr>
                        <a:t> totale: 250-350</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LDL</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Asintomatica fino alla comparsa di </a:t>
                      </a:r>
                      <a:r>
                        <a:rPr lang="it-IT" sz="1200" b="1" i="0" dirty="0" err="1" smtClean="0">
                          <a:solidFill>
                            <a:srgbClr val="C00000"/>
                          </a:solidFill>
                          <a:latin typeface="Book Antiqua" panose="02040602050305030304" pitchFamily="18" charset="0"/>
                        </a:rPr>
                        <a:t>vasculopatia</a:t>
                      </a:r>
                      <a:r>
                        <a:rPr lang="it-IT" sz="1200" b="1" i="0" dirty="0" smtClean="0">
                          <a:solidFill>
                            <a:srgbClr val="C00000"/>
                          </a:solidFill>
                          <a:latin typeface="Book Antiqua" panose="02040602050305030304" pitchFamily="18" charset="0"/>
                        </a:rPr>
                        <a:t>;</a:t>
                      </a:r>
                      <a:r>
                        <a:rPr lang="it-IT" sz="1200" b="1" i="0" baseline="0" dirty="0" smtClean="0">
                          <a:solidFill>
                            <a:srgbClr val="C00000"/>
                          </a:solidFill>
                          <a:latin typeface="Book Antiqua" panose="02040602050305030304" pitchFamily="18" charset="0"/>
                        </a:rPr>
                        <a:t> xantomi assenti. Fattori genetici e ambientali</a:t>
                      </a:r>
                      <a:endParaRPr lang="it-IT" sz="1200" b="1" i="0" dirty="0">
                        <a:solidFill>
                          <a:srgbClr val="C00000"/>
                        </a:solidFill>
                        <a:latin typeface="Book Antiqua" panose="02040602050305030304" pitchFamily="18" charset="0"/>
                      </a:endParaRPr>
                    </a:p>
                  </a:txBody>
                  <a:tcPr/>
                </a:tc>
              </a:tr>
              <a:tr h="716864">
                <a:tc>
                  <a:txBody>
                    <a:bodyPr/>
                    <a:lstStyle/>
                    <a:p>
                      <a:r>
                        <a:rPr lang="it-IT" sz="1200" b="1" i="0" cap="small" baseline="0" dirty="0" err="1" smtClean="0">
                          <a:solidFill>
                            <a:srgbClr val="C00000"/>
                          </a:solidFill>
                          <a:latin typeface="Book Antiqua" panose="02040602050305030304" pitchFamily="18" charset="0"/>
                        </a:rPr>
                        <a:t>Ipertrigliceridemia</a:t>
                      </a:r>
                      <a:r>
                        <a:rPr lang="it-IT" sz="1200" b="1" i="0" cap="small" baseline="0" dirty="0" smtClean="0">
                          <a:solidFill>
                            <a:srgbClr val="C00000"/>
                          </a:solidFill>
                          <a:latin typeface="Book Antiqua" panose="02040602050305030304" pitchFamily="18" charset="0"/>
                        </a:rPr>
                        <a:t> Isolata</a:t>
                      </a:r>
                      <a:endParaRPr lang="it-IT" sz="1200" b="1" i="0" cap="small" baseline="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TG &gt; 200 a digiuno (12h); plasma torbido &gt; 400</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Chilomicroni, VLDL</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Xantomi</a:t>
                      </a:r>
                      <a:r>
                        <a:rPr lang="it-IT" sz="1200" b="1" i="0" baseline="0" dirty="0" smtClean="0">
                          <a:solidFill>
                            <a:srgbClr val="C00000"/>
                          </a:solidFill>
                          <a:latin typeface="Book Antiqua" panose="02040602050305030304" pitchFamily="18" charset="0"/>
                        </a:rPr>
                        <a:t> e xantelasmi (</a:t>
                      </a:r>
                      <a:r>
                        <a:rPr lang="it-IT" sz="1200" b="1" i="1" baseline="0" dirty="0" smtClean="0">
                          <a:solidFill>
                            <a:srgbClr val="C00000"/>
                          </a:solidFill>
                          <a:latin typeface="Book Antiqua" panose="02040602050305030304" pitchFamily="18" charset="0"/>
                        </a:rPr>
                        <a:t>eruttivi </a:t>
                      </a:r>
                      <a:r>
                        <a:rPr lang="it-IT" sz="1200" b="1" i="0" baseline="0" dirty="0" smtClean="0">
                          <a:solidFill>
                            <a:srgbClr val="C00000"/>
                          </a:solidFill>
                          <a:latin typeface="Book Antiqua" panose="02040602050305030304" pitchFamily="18" charset="0"/>
                        </a:rPr>
                        <a:t> e </a:t>
                      </a:r>
                      <a:r>
                        <a:rPr lang="it-IT" sz="1200" b="1" i="1" baseline="0" dirty="0" smtClean="0">
                          <a:solidFill>
                            <a:srgbClr val="C00000"/>
                          </a:solidFill>
                          <a:latin typeface="Book Antiqua" panose="02040602050305030304" pitchFamily="18" charset="0"/>
                        </a:rPr>
                        <a:t>lipemia </a:t>
                      </a:r>
                      <a:r>
                        <a:rPr lang="it-IT" sz="1200" b="1" i="1" baseline="0" dirty="0" err="1" smtClean="0">
                          <a:solidFill>
                            <a:srgbClr val="C00000"/>
                          </a:solidFill>
                          <a:latin typeface="Book Antiqua" panose="02040602050305030304" pitchFamily="18" charset="0"/>
                        </a:rPr>
                        <a:t>retinalis</a:t>
                      </a:r>
                      <a:r>
                        <a:rPr lang="it-IT" sz="1200" b="1" i="1" baseline="0" dirty="0" smtClean="0">
                          <a:solidFill>
                            <a:srgbClr val="C00000"/>
                          </a:solidFill>
                          <a:latin typeface="Book Antiqua" panose="02040602050305030304" pitchFamily="18" charset="0"/>
                        </a:rPr>
                        <a:t>)</a:t>
                      </a:r>
                      <a:r>
                        <a:rPr lang="it-IT" sz="1200" b="1" i="0" baseline="0" dirty="0" smtClean="0">
                          <a:solidFill>
                            <a:srgbClr val="C00000"/>
                          </a:solidFill>
                          <a:latin typeface="Book Antiqua" panose="02040602050305030304" pitchFamily="18" charset="0"/>
                        </a:rPr>
                        <a:t>&gt; 1000 mg/</a:t>
                      </a:r>
                      <a:r>
                        <a:rPr lang="it-IT" sz="1200" b="1" i="0" baseline="0" dirty="0" err="1" smtClean="0">
                          <a:solidFill>
                            <a:srgbClr val="C00000"/>
                          </a:solidFill>
                          <a:latin typeface="Book Antiqua" panose="02040602050305030304" pitchFamily="18" charset="0"/>
                        </a:rPr>
                        <a:t>dL</a:t>
                      </a:r>
                      <a:r>
                        <a:rPr lang="it-IT" sz="1200" b="1" i="0" baseline="0" dirty="0" smtClean="0">
                          <a:solidFill>
                            <a:srgbClr val="C00000"/>
                          </a:solidFill>
                          <a:latin typeface="Book Antiqua" panose="02040602050305030304" pitchFamily="18" charset="0"/>
                        </a:rPr>
                        <a:t>; pancreatite</a:t>
                      </a:r>
                      <a:endParaRPr lang="it-IT" sz="1200" b="1" i="0" dirty="0">
                        <a:solidFill>
                          <a:srgbClr val="C00000"/>
                        </a:solidFill>
                        <a:latin typeface="Book Antiqua" panose="02040602050305030304" pitchFamily="18" charset="0"/>
                      </a:endParaRPr>
                    </a:p>
                  </a:txBody>
                  <a:tcPr/>
                </a:tc>
              </a:tr>
              <a:tr h="428917">
                <a:tc>
                  <a:txBody>
                    <a:bodyPr/>
                    <a:lstStyle/>
                    <a:p>
                      <a:r>
                        <a:rPr lang="it-IT" sz="1200" b="1" i="0" cap="small" baseline="0" dirty="0" err="1" smtClean="0">
                          <a:solidFill>
                            <a:srgbClr val="C00000"/>
                          </a:solidFill>
                          <a:latin typeface="Book Antiqua" panose="02040602050305030304" pitchFamily="18" charset="0"/>
                        </a:rPr>
                        <a:t>Ipertrigliceridemia</a:t>
                      </a:r>
                      <a:r>
                        <a:rPr lang="it-IT" sz="1200" b="1" i="0" cap="small" baseline="0" dirty="0" smtClean="0">
                          <a:solidFill>
                            <a:srgbClr val="C00000"/>
                          </a:solidFill>
                          <a:latin typeface="Book Antiqua" panose="02040602050305030304" pitchFamily="18" charset="0"/>
                        </a:rPr>
                        <a:t> Familiare</a:t>
                      </a:r>
                      <a:endParaRPr lang="it-IT" sz="1200" b="1" i="0" cap="small" baseline="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TG:</a:t>
                      </a:r>
                      <a:r>
                        <a:rPr lang="it-IT" sz="1200" b="1" i="0" baseline="0" dirty="0" smtClean="0">
                          <a:solidFill>
                            <a:srgbClr val="C00000"/>
                          </a:solidFill>
                          <a:latin typeface="Book Antiqua" panose="02040602050305030304" pitchFamily="18" charset="0"/>
                        </a:rPr>
                        <a:t> 250-750 (plasma torbido)</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VLDL</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Asintomatica; &gt; rischio di </a:t>
                      </a:r>
                      <a:r>
                        <a:rPr lang="it-IT" sz="1200" b="1" i="0" dirty="0" err="1" smtClean="0">
                          <a:solidFill>
                            <a:srgbClr val="C00000"/>
                          </a:solidFill>
                          <a:latin typeface="Book Antiqua" panose="02040602050305030304" pitchFamily="18" charset="0"/>
                        </a:rPr>
                        <a:t>vasculopatia</a:t>
                      </a:r>
                      <a:endParaRPr lang="it-IT" sz="1200" b="1" i="0" dirty="0">
                        <a:solidFill>
                          <a:srgbClr val="C00000"/>
                        </a:solidFill>
                        <a:latin typeface="Book Antiqua" panose="02040602050305030304" pitchFamily="18" charset="0"/>
                      </a:endParaRPr>
                    </a:p>
                  </a:txBody>
                  <a:tcPr/>
                </a:tc>
              </a:tr>
              <a:tr h="716864">
                <a:tc>
                  <a:txBody>
                    <a:bodyPr/>
                    <a:lstStyle/>
                    <a:p>
                      <a:r>
                        <a:rPr lang="it-IT" sz="1200" b="1" i="0" cap="small" baseline="0" dirty="0" smtClean="0">
                          <a:solidFill>
                            <a:srgbClr val="C00000"/>
                          </a:solidFill>
                          <a:latin typeface="Book Antiqua" panose="02040602050305030304" pitchFamily="18" charset="0"/>
                        </a:rPr>
                        <a:t>Deficit familiare di </a:t>
                      </a:r>
                      <a:r>
                        <a:rPr lang="it-IT" sz="1200" b="1" i="0" cap="small" baseline="0" dirty="0" err="1" smtClean="0">
                          <a:solidFill>
                            <a:srgbClr val="C00000"/>
                          </a:solidFill>
                          <a:latin typeface="Book Antiqua" panose="02040602050305030304" pitchFamily="18" charset="0"/>
                        </a:rPr>
                        <a:t>lipoproteinlipasi</a:t>
                      </a:r>
                      <a:endParaRPr lang="it-IT" sz="1200" b="1" i="0" cap="small" baseline="0" dirty="0" smtClean="0">
                        <a:solidFill>
                          <a:srgbClr val="C00000"/>
                        </a:solidFill>
                        <a:latin typeface="Book Antiqua" panose="02040602050305030304" pitchFamily="18" charset="0"/>
                      </a:endParaRPr>
                    </a:p>
                    <a:p>
                      <a:r>
                        <a:rPr lang="it-IT" sz="1200" b="1" i="0" cap="small" baseline="0" dirty="0" smtClean="0">
                          <a:solidFill>
                            <a:srgbClr val="C00000"/>
                          </a:solidFill>
                          <a:latin typeface="Book Antiqua" panose="02040602050305030304" pitchFamily="18" charset="0"/>
                        </a:rPr>
                        <a:t>Deficit familiare di Apo CII</a:t>
                      </a:r>
                      <a:endParaRPr lang="it-IT" sz="1200" b="1" i="0" cap="small" baseline="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TG</a:t>
                      </a:r>
                      <a:r>
                        <a:rPr lang="it-IT" sz="1200" b="1" i="0" baseline="0" dirty="0" smtClean="0">
                          <a:solidFill>
                            <a:srgbClr val="C00000"/>
                          </a:solidFill>
                          <a:latin typeface="Book Antiqua" panose="02040602050305030304" pitchFamily="18" charset="0"/>
                        </a:rPr>
                        <a:t> &gt; 750 (plasma lattiginoso dopo un pasto)</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Chilomicroni</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Asintomatico oppure pancreatite, dolore addominale, epatosplenomegalia</a:t>
                      </a:r>
                      <a:endParaRPr lang="it-IT" sz="1200" b="1" i="0" dirty="0">
                        <a:solidFill>
                          <a:srgbClr val="C00000"/>
                        </a:solidFill>
                        <a:latin typeface="Book Antiqua" panose="02040602050305030304" pitchFamily="18" charset="0"/>
                      </a:endParaRPr>
                    </a:p>
                  </a:txBody>
                  <a:tcPr/>
                </a:tc>
              </a:tr>
              <a:tr h="507272">
                <a:tc>
                  <a:txBody>
                    <a:bodyPr/>
                    <a:lstStyle/>
                    <a:p>
                      <a:r>
                        <a:rPr lang="it-IT" sz="1200" b="1" i="0" cap="small" baseline="0" dirty="0" err="1" smtClean="0">
                          <a:solidFill>
                            <a:srgbClr val="C00000"/>
                          </a:solidFill>
                          <a:latin typeface="Book Antiqua" panose="02040602050305030304" pitchFamily="18" charset="0"/>
                        </a:rPr>
                        <a:t>Iperlipidemia</a:t>
                      </a:r>
                      <a:r>
                        <a:rPr lang="it-IT" sz="1200" b="1" i="0" cap="small" baseline="0" dirty="0" smtClean="0">
                          <a:solidFill>
                            <a:srgbClr val="C00000"/>
                          </a:solidFill>
                          <a:latin typeface="Book Antiqua" panose="02040602050305030304" pitchFamily="18" charset="0"/>
                        </a:rPr>
                        <a:t> familiare combinata</a:t>
                      </a:r>
                      <a:endParaRPr lang="it-IT" sz="1200" b="1" i="0" cap="small" baseline="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TG : 250-750;</a:t>
                      </a:r>
                      <a:r>
                        <a:rPr lang="it-IT" sz="1200" b="1" i="0" baseline="0" dirty="0" smtClean="0">
                          <a:solidFill>
                            <a:srgbClr val="C00000"/>
                          </a:solidFill>
                          <a:latin typeface="Book Antiqua" panose="02040602050305030304" pitchFamily="18" charset="0"/>
                        </a:rPr>
                        <a:t> colesterolo totale 250-500</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LDL,</a:t>
                      </a:r>
                      <a:r>
                        <a:rPr lang="it-IT" sz="1200" b="1" i="0" baseline="0" dirty="0" smtClean="0">
                          <a:solidFill>
                            <a:srgbClr val="C00000"/>
                          </a:solidFill>
                          <a:latin typeface="Book Antiqua" panose="02040602050305030304" pitchFamily="18" charset="0"/>
                        </a:rPr>
                        <a:t> VLDL</a:t>
                      </a:r>
                      <a:endParaRPr lang="it-IT" sz="1200" b="1" i="0" dirty="0">
                        <a:solidFill>
                          <a:srgbClr val="C00000"/>
                        </a:solidFill>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i="0" dirty="0" smtClean="0">
                          <a:solidFill>
                            <a:srgbClr val="C00000"/>
                          </a:solidFill>
                          <a:latin typeface="Book Antiqua" panose="02040602050305030304" pitchFamily="18" charset="0"/>
                        </a:rPr>
                        <a:t>Asintomatico</a:t>
                      </a:r>
                      <a:r>
                        <a:rPr lang="it-IT" sz="1200" b="1" i="0" baseline="0" dirty="0" smtClean="0">
                          <a:solidFill>
                            <a:srgbClr val="C00000"/>
                          </a:solidFill>
                          <a:latin typeface="Book Antiqua" panose="02040602050305030304" pitchFamily="18" charset="0"/>
                        </a:rPr>
                        <a:t> sino alla comparsa di </a:t>
                      </a:r>
                      <a:r>
                        <a:rPr lang="it-IT" sz="1200" b="1" i="0" baseline="0" dirty="0" err="1" smtClean="0">
                          <a:solidFill>
                            <a:srgbClr val="C00000"/>
                          </a:solidFill>
                          <a:latin typeface="Book Antiqua" panose="02040602050305030304" pitchFamily="18" charset="0"/>
                        </a:rPr>
                        <a:t>vasculopatia</a:t>
                      </a:r>
                      <a:r>
                        <a:rPr lang="it-IT" sz="1200" b="1" i="0" baseline="0" dirty="0" smtClean="0">
                          <a:solidFill>
                            <a:srgbClr val="C00000"/>
                          </a:solidFill>
                          <a:latin typeface="Book Antiqua" panose="02040602050305030304" pitchFamily="18" charset="0"/>
                        </a:rPr>
                        <a:t>; aumento TG o LDL</a:t>
                      </a:r>
                      <a:endParaRPr lang="it-IT" sz="1200" b="1" i="0" dirty="0">
                        <a:solidFill>
                          <a:srgbClr val="C00000"/>
                        </a:solidFill>
                        <a:latin typeface="Book Antiqua" panose="02040602050305030304" pitchFamily="18" charset="0"/>
                      </a:endParaRPr>
                    </a:p>
                  </a:txBody>
                  <a:tcPr/>
                </a:tc>
              </a:tr>
              <a:tr h="507272">
                <a:tc>
                  <a:txBody>
                    <a:bodyPr/>
                    <a:lstStyle/>
                    <a:p>
                      <a:r>
                        <a:rPr lang="it-IT" sz="1200" b="1" i="0" cap="small" baseline="0" dirty="0" err="1" smtClean="0">
                          <a:solidFill>
                            <a:srgbClr val="C00000"/>
                          </a:solidFill>
                          <a:latin typeface="Book Antiqua" panose="02040602050305030304" pitchFamily="18" charset="0"/>
                        </a:rPr>
                        <a:t>Disbetalipoproteinemia</a:t>
                      </a:r>
                      <a:endParaRPr lang="it-IT" sz="1200" b="1" i="0" cap="small" baseline="0" dirty="0">
                        <a:solidFill>
                          <a:srgbClr val="C00000"/>
                        </a:solidFill>
                        <a:latin typeface="Book Antiqua" panose="02040602050305030304" pitchFamily="18" charset="0"/>
                      </a:endParaRPr>
                    </a:p>
                  </a:txBody>
                  <a:tcPr>
                    <a:lnB w="12700" cap="flat" cmpd="sng" algn="ctr">
                      <a:solidFill>
                        <a:schemeClr val="tx1"/>
                      </a:solidFill>
                      <a:prstDash val="solid"/>
                      <a:round/>
                      <a:headEnd type="none" w="med" len="med"/>
                      <a:tailEnd type="none" w="med" len="med"/>
                    </a:lnB>
                  </a:tcPr>
                </a:tc>
                <a:tc>
                  <a:txBody>
                    <a:bodyPr/>
                    <a:lstStyle/>
                    <a:p>
                      <a:r>
                        <a:rPr lang="it-IT" sz="1200" b="1" i="0" dirty="0" smtClean="0">
                          <a:solidFill>
                            <a:srgbClr val="C00000"/>
                          </a:solidFill>
                          <a:latin typeface="Book Antiqua" panose="02040602050305030304" pitchFamily="18" charset="0"/>
                        </a:rPr>
                        <a:t>TG: 250-500; colesterolo totale 250-500</a:t>
                      </a:r>
                      <a:endParaRPr lang="it-IT" sz="1200" b="1" i="0" dirty="0">
                        <a:solidFill>
                          <a:srgbClr val="C00000"/>
                        </a:solidFill>
                        <a:latin typeface="Book Antiqua" panose="02040602050305030304" pitchFamily="18" charset="0"/>
                      </a:endParaRPr>
                    </a:p>
                  </a:txBody>
                  <a:tcPr/>
                </a:tc>
                <a:tc>
                  <a:txBody>
                    <a:bodyPr/>
                    <a:lstStyle/>
                    <a:p>
                      <a:r>
                        <a:rPr lang="it-IT" sz="1200" b="1" i="0" dirty="0" smtClean="0">
                          <a:solidFill>
                            <a:srgbClr val="C00000"/>
                          </a:solidFill>
                          <a:latin typeface="Book Antiqua" panose="02040602050305030304" pitchFamily="18" charset="0"/>
                        </a:rPr>
                        <a:t>VLDL, IDL; LDL normali</a:t>
                      </a:r>
                      <a:endParaRPr lang="it-IT" sz="1200" b="1" i="0" dirty="0">
                        <a:solidFill>
                          <a:srgbClr val="C00000"/>
                        </a:solidFill>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i="0" dirty="0" smtClean="0">
                          <a:solidFill>
                            <a:srgbClr val="C00000"/>
                          </a:solidFill>
                          <a:latin typeface="Book Antiqua" panose="02040602050305030304" pitchFamily="18" charset="0"/>
                        </a:rPr>
                        <a:t>Asintomatico</a:t>
                      </a:r>
                      <a:r>
                        <a:rPr lang="it-IT" sz="1200" b="1" i="0" baseline="0" dirty="0" smtClean="0">
                          <a:solidFill>
                            <a:srgbClr val="C00000"/>
                          </a:solidFill>
                          <a:latin typeface="Book Antiqua" panose="02040602050305030304" pitchFamily="18" charset="0"/>
                        </a:rPr>
                        <a:t> sino alla comparsa di </a:t>
                      </a:r>
                      <a:r>
                        <a:rPr lang="it-IT" sz="1200" b="1" i="0" baseline="0" dirty="0" err="1" smtClean="0">
                          <a:solidFill>
                            <a:srgbClr val="C00000"/>
                          </a:solidFill>
                          <a:latin typeface="Book Antiqua" panose="02040602050305030304" pitchFamily="18" charset="0"/>
                        </a:rPr>
                        <a:t>vasculopatia</a:t>
                      </a:r>
                      <a:r>
                        <a:rPr lang="it-IT" sz="1200" b="1" i="0" baseline="0" dirty="0" smtClean="0">
                          <a:solidFill>
                            <a:srgbClr val="C00000"/>
                          </a:solidFill>
                          <a:latin typeface="Book Antiqua" panose="02040602050305030304" pitchFamily="18" charset="0"/>
                        </a:rPr>
                        <a:t>;  xantomi  cutanei</a:t>
                      </a:r>
                      <a:endParaRPr lang="it-IT" sz="1200" b="1" i="0" dirty="0" smtClean="0">
                        <a:solidFill>
                          <a:srgbClr val="C00000"/>
                        </a:solidFill>
                        <a:latin typeface="Book Antiqua" panose="020406020503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i="0" dirty="0">
                        <a:solidFill>
                          <a:srgbClr val="C00000"/>
                        </a:solidFill>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352495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7709"/>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Diagnosi e Trattamento delle</a:t>
            </a: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 </a:t>
            </a:r>
            <a:r>
              <a:rPr lang="it-IT" sz="32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Iperlipidemie</a:t>
            </a:r>
            <a:endPar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26221" y="495476"/>
            <a:ext cx="9186989" cy="6401753"/>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b="1" i="1" u="sng" dirty="0" smtClean="0">
                <a:solidFill>
                  <a:srgbClr val="C00000"/>
                </a:solidFill>
                <a:latin typeface="Book Antiqua" panose="02040602050305030304" pitchFamily="18" charset="0"/>
                <a:cs typeface="Andalus" panose="02020603050405020304" pitchFamily="18" charset="-78"/>
              </a:rPr>
              <a:t>Ipercolesterolemia</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Profilo lipoproteico (Col, TG, HDL, LDL)</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Valutazione fattori di rischio (familiarità, storia personale)</a:t>
            </a:r>
          </a:p>
          <a:p>
            <a:pPr algn="just"/>
            <a:endParaRPr lang="it-IT" sz="1400" b="1" dirty="0">
              <a:solidFill>
                <a:srgbClr val="C00000"/>
              </a:solidFill>
              <a:latin typeface="Book Antiqua" panose="02040602050305030304" pitchFamily="18" charset="0"/>
              <a:cs typeface="Andalus" panose="02020603050405020304" pitchFamily="18" charset="-78"/>
            </a:endParaRPr>
          </a:p>
          <a:p>
            <a:pPr algn="just"/>
            <a:r>
              <a:rPr lang="it-IT" sz="1400" b="1" dirty="0" smtClean="0">
                <a:solidFill>
                  <a:srgbClr val="C00000"/>
                </a:solidFill>
                <a:latin typeface="Book Antiqua" panose="02040602050305030304" pitchFamily="18" charset="0"/>
                <a:cs typeface="Andalus" panose="02020603050405020304" pitchFamily="18" charset="-78"/>
              </a:rPr>
              <a:t>        LDL &gt;130 mg/</a:t>
            </a:r>
            <a:r>
              <a:rPr lang="it-IT" sz="1400" b="1" dirty="0" err="1" smtClean="0">
                <a:solidFill>
                  <a:srgbClr val="C00000"/>
                </a:solidFill>
                <a:latin typeface="Book Antiqua" panose="02040602050305030304" pitchFamily="18" charset="0"/>
                <a:cs typeface="Andalus" panose="02020603050405020304" pitchFamily="18" charset="-78"/>
              </a:rPr>
              <a:t>dL</a:t>
            </a:r>
            <a:r>
              <a:rPr lang="it-IT" sz="1400" b="1" dirty="0" smtClean="0">
                <a:solidFill>
                  <a:srgbClr val="C00000"/>
                </a:solidFill>
                <a:latin typeface="Book Antiqua" panose="02040602050305030304" pitchFamily="18" charset="0"/>
                <a:cs typeface="Andalus" panose="02020603050405020304" pitchFamily="18" charset="-78"/>
              </a:rPr>
              <a:t>               Escludere cause secondarie (glucosio, TSH, funzionalità epatica e renale)</a:t>
            </a:r>
          </a:p>
          <a:p>
            <a:pPr algn="just"/>
            <a:endParaRPr lang="it-IT" sz="1400" b="1" dirty="0">
              <a:solidFill>
                <a:srgbClr val="C00000"/>
              </a:solidFill>
              <a:latin typeface="Book Antiqua" panose="02040602050305030304" pitchFamily="18" charset="0"/>
              <a:cs typeface="Andalus" panose="02020603050405020304" pitchFamily="18" charset="-78"/>
            </a:endParaRPr>
          </a:p>
          <a:p>
            <a:pPr algn="just"/>
            <a:r>
              <a:rPr lang="it-IT" sz="1400" b="1" dirty="0" smtClean="0">
                <a:solidFill>
                  <a:srgbClr val="C00000"/>
                </a:solidFill>
                <a:latin typeface="Book Antiqua" panose="02040602050305030304" pitchFamily="18" charset="0"/>
                <a:cs typeface="Andalus" panose="02020603050405020304" pitchFamily="18" charset="-78"/>
              </a:rPr>
              <a:t>          Trattamento</a:t>
            </a:r>
          </a:p>
          <a:p>
            <a:pPr algn="just"/>
            <a:endParaRPr lang="it-IT" sz="14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r>
              <a:rPr lang="it-IT" sz="1400" b="1" u="sng" dirty="0" smtClean="0">
                <a:solidFill>
                  <a:srgbClr val="C00000"/>
                </a:solidFill>
                <a:latin typeface="Book Antiqua" panose="02040602050305030304" pitchFamily="18" charset="0"/>
                <a:cs typeface="Andalus" panose="02020603050405020304" pitchFamily="18" charset="-78"/>
              </a:rPr>
              <a:t>Basso rischio: </a:t>
            </a:r>
            <a:r>
              <a:rPr lang="it-IT" sz="1400" b="1" dirty="0" smtClean="0">
                <a:solidFill>
                  <a:srgbClr val="C00000"/>
                </a:solidFill>
                <a:latin typeface="Book Antiqua" panose="02040602050305030304" pitchFamily="18" charset="0"/>
                <a:cs typeface="Andalus" panose="02020603050405020304" pitchFamily="18" charset="-78"/>
              </a:rPr>
              <a:t>LDL &gt; 160 (dieta); LDL &gt;190 (dieta + farmaci)</a:t>
            </a:r>
          </a:p>
          <a:p>
            <a:pPr marL="285750" indent="-285750" algn="just">
              <a:buFont typeface="Arial" panose="020B0604020202020204" pitchFamily="34" charset="0"/>
              <a:buChar char="•"/>
            </a:pPr>
            <a:r>
              <a:rPr lang="it-IT" sz="1400" b="1" u="sng" dirty="0" smtClean="0">
                <a:solidFill>
                  <a:srgbClr val="C00000"/>
                </a:solidFill>
                <a:latin typeface="Book Antiqua" panose="02040602050305030304" pitchFamily="18" charset="0"/>
                <a:cs typeface="Andalus" panose="02020603050405020304" pitchFamily="18" charset="-78"/>
              </a:rPr>
              <a:t>Rischio moderato </a:t>
            </a:r>
            <a:r>
              <a:rPr lang="it-IT" sz="1400" b="1" i="1" dirty="0" smtClean="0">
                <a:solidFill>
                  <a:srgbClr val="C00000"/>
                </a:solidFill>
                <a:latin typeface="Book Antiqua" panose="02040602050305030304" pitchFamily="18" charset="0"/>
                <a:cs typeface="Andalus" panose="02020603050405020304" pitchFamily="18" charset="-78"/>
              </a:rPr>
              <a:t>(2 o più fattori di rischio e rischio a 10 anni del 20%</a:t>
            </a:r>
            <a:r>
              <a:rPr lang="it-IT" sz="1400" b="1" dirty="0" smtClean="0">
                <a:solidFill>
                  <a:srgbClr val="C00000"/>
                </a:solidFill>
                <a:latin typeface="Book Antiqua" panose="02040602050305030304" pitchFamily="18" charset="0"/>
                <a:cs typeface="Andalus" panose="02020603050405020304" pitchFamily="18" charset="-78"/>
              </a:rPr>
              <a:t>): LDL &gt; 130 (dieta + farmaci); LDL &gt; 160 (farmaci anche in caso di rischio a 10 anni &lt;10%)</a:t>
            </a:r>
          </a:p>
          <a:p>
            <a:pPr marL="285750" indent="-285750" algn="just">
              <a:buFont typeface="Arial" panose="020B0604020202020204" pitchFamily="34" charset="0"/>
              <a:buChar char="•"/>
            </a:pPr>
            <a:r>
              <a:rPr lang="it-IT" sz="1400" b="1" u="sng" dirty="0" smtClean="0">
                <a:solidFill>
                  <a:srgbClr val="C00000"/>
                </a:solidFill>
                <a:latin typeface="Book Antiqua" panose="02040602050305030304" pitchFamily="18" charset="0"/>
                <a:cs typeface="Andalus" panose="02020603050405020304" pitchFamily="18" charset="-78"/>
              </a:rPr>
              <a:t>Alto rischio </a:t>
            </a:r>
            <a:r>
              <a:rPr lang="it-IT" sz="1400" b="1" i="1" dirty="0" smtClean="0">
                <a:solidFill>
                  <a:srgbClr val="C00000"/>
                </a:solidFill>
                <a:latin typeface="Book Antiqua" panose="02040602050305030304" pitchFamily="18" charset="0"/>
                <a:cs typeface="Andalus" panose="02020603050405020304" pitchFamily="18" charset="-78"/>
              </a:rPr>
              <a:t>(coronaropatia o aterosclerosi con 2 o più fattori di rischio e rischio a 10 anni &gt; 20% o DM</a:t>
            </a:r>
            <a:r>
              <a:rPr lang="it-IT" sz="1400" b="1" dirty="0" smtClean="0">
                <a:solidFill>
                  <a:srgbClr val="C00000"/>
                </a:solidFill>
                <a:latin typeface="Book Antiqua" panose="02040602050305030304" pitchFamily="18" charset="0"/>
                <a:cs typeface="Andalus" panose="02020603050405020304" pitchFamily="18" charset="-78"/>
              </a:rPr>
              <a:t>): LDL &gt; 100 (dieta + farmaci)</a:t>
            </a:r>
          </a:p>
          <a:p>
            <a:pPr algn="just"/>
            <a:endParaRPr lang="it-IT" sz="14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Wingdings" panose="05000000000000000000" pitchFamily="2" charset="2"/>
              <a:buChar char="Ø"/>
            </a:pPr>
            <a:r>
              <a:rPr lang="it-IT" sz="1600" b="1" i="1" u="sng" dirty="0" err="1" smtClean="0">
                <a:solidFill>
                  <a:srgbClr val="C00000"/>
                </a:solidFill>
                <a:latin typeface="Book Antiqua" panose="02040602050305030304" pitchFamily="18" charset="0"/>
                <a:cs typeface="Andalus" panose="02020603050405020304" pitchFamily="18" charset="-78"/>
              </a:rPr>
              <a:t>Ipertrigliceridemia</a:t>
            </a:r>
            <a:endParaRPr lang="it-IT" sz="1600" b="1" i="1" u="sng"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Xantomi eruttivi, pancreatite</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Attività fisica, incremento di peso, terapia con estrogeni, consumo di alcol, diabete</a:t>
            </a:r>
          </a:p>
          <a:p>
            <a:pPr marL="285750" indent="-285750" algn="just">
              <a:buFont typeface="Arial" panose="020B0604020202020204" pitchFamily="34" charset="0"/>
              <a:buChar char="•"/>
            </a:pPr>
            <a:r>
              <a:rPr lang="it-IT" sz="1400" b="1" dirty="0">
                <a:solidFill>
                  <a:srgbClr val="C00000"/>
                </a:solidFill>
                <a:latin typeface="Book Antiqua" panose="02040602050305030304" pitchFamily="18" charset="0"/>
                <a:cs typeface="Andalus" panose="02020603050405020304" pitchFamily="18" charset="-78"/>
              </a:rPr>
              <a:t>Profilo lipoproteico (Col, TG, HDL, LDL)</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Glicemia, TSH, esami epatici e renali</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Considerare </a:t>
            </a:r>
            <a:r>
              <a:rPr lang="it-IT" sz="1400" b="1" dirty="0" err="1" smtClean="0">
                <a:solidFill>
                  <a:srgbClr val="C00000"/>
                </a:solidFill>
                <a:latin typeface="Book Antiqua" panose="02040602050305030304" pitchFamily="18" charset="0"/>
                <a:cs typeface="Andalus" panose="02020603050405020304" pitchFamily="18" charset="-78"/>
              </a:rPr>
              <a:t>disbetalipoprotineimia</a:t>
            </a:r>
            <a:r>
              <a:rPr lang="it-IT" sz="1400" b="1" dirty="0" smtClean="0">
                <a:solidFill>
                  <a:srgbClr val="C00000"/>
                </a:solidFill>
                <a:latin typeface="Book Antiqua" panose="02040602050305030304" pitchFamily="18" charset="0"/>
                <a:cs typeface="Andalus" panose="02020603050405020304" pitchFamily="18" charset="-78"/>
              </a:rPr>
              <a:t> se LDL e TG sono aumentati</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Valutazione fattori di rischio (familiarità, storia personale)</a:t>
            </a:r>
          </a:p>
          <a:p>
            <a:pPr algn="just"/>
            <a:endParaRPr lang="it-IT" sz="1400" b="1" dirty="0">
              <a:solidFill>
                <a:srgbClr val="C00000"/>
              </a:solidFill>
              <a:latin typeface="Book Antiqua" panose="02040602050305030304" pitchFamily="18" charset="0"/>
              <a:cs typeface="Andalus" panose="02020603050405020304" pitchFamily="18" charset="-78"/>
            </a:endParaRPr>
          </a:p>
          <a:p>
            <a:pPr algn="just"/>
            <a:r>
              <a:rPr lang="it-IT" sz="1400" b="1" dirty="0" smtClean="0">
                <a:solidFill>
                  <a:srgbClr val="C00000"/>
                </a:solidFill>
                <a:latin typeface="Book Antiqua" panose="02040602050305030304" pitchFamily="18" charset="0"/>
                <a:cs typeface="Andalus" panose="02020603050405020304" pitchFamily="18" charset="-78"/>
              </a:rPr>
              <a:t>        Trattamento                            Cambiamento di stile di vita (dieta, attività fisica, riduzione consumo di alcol, </a:t>
            </a:r>
            <a:endParaRPr lang="it-IT" sz="1400" b="1" dirty="0">
              <a:solidFill>
                <a:srgbClr val="C00000"/>
              </a:solidFill>
              <a:latin typeface="Book Antiqua" panose="02040602050305030304" pitchFamily="18" charset="0"/>
              <a:cs typeface="Andalus" panose="02020603050405020304" pitchFamily="18" charset="-78"/>
            </a:endParaRPr>
          </a:p>
          <a:p>
            <a:pPr algn="just"/>
            <a:r>
              <a:rPr lang="it-IT" sz="1400" b="1" dirty="0" smtClean="0">
                <a:solidFill>
                  <a:srgbClr val="C00000"/>
                </a:solidFill>
                <a:latin typeface="Book Antiqua" panose="02040602050305030304" pitchFamily="18" charset="0"/>
                <a:cs typeface="Andalus" panose="02020603050405020304" pitchFamily="18" charset="-78"/>
              </a:rPr>
              <a:t>                                                                                                                  controllo del diabete)</a:t>
            </a:r>
          </a:p>
          <a:p>
            <a:pPr algn="just"/>
            <a:endParaRPr lang="it-IT" sz="1400" b="1" dirty="0" smtClean="0">
              <a:solidFill>
                <a:srgbClr val="C00000"/>
              </a:solidFill>
              <a:latin typeface="Book Antiqua" panose="02040602050305030304" pitchFamily="18" charset="0"/>
              <a:cs typeface="Andalus" panose="02020603050405020304" pitchFamily="18" charset="-78"/>
            </a:endParaRP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 200-500 mg/</a:t>
            </a:r>
            <a:r>
              <a:rPr lang="it-IT" sz="1400" b="1" dirty="0" err="1" smtClean="0">
                <a:solidFill>
                  <a:srgbClr val="C00000"/>
                </a:solidFill>
                <a:latin typeface="Book Antiqua" panose="02040602050305030304" pitchFamily="18" charset="0"/>
                <a:cs typeface="Andalus" panose="02020603050405020304" pitchFamily="18" charset="-78"/>
              </a:rPr>
              <a:t>dL</a:t>
            </a:r>
            <a:r>
              <a:rPr lang="it-IT" sz="1400" b="1" dirty="0" smtClean="0">
                <a:solidFill>
                  <a:srgbClr val="C00000"/>
                </a:solidFill>
                <a:latin typeface="Book Antiqua" panose="02040602050305030304" pitchFamily="18" charset="0"/>
                <a:cs typeface="Andalus" panose="02020603050405020304" pitchFamily="18" charset="-78"/>
              </a:rPr>
              <a:t> senza coronaropatia (&lt; 2 fattori di rischio= osservazione; &gt; 2 fattori di rischio)</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200-500 mg /</a:t>
            </a:r>
            <a:r>
              <a:rPr lang="it-IT" sz="1400" b="1" dirty="0" err="1" smtClean="0">
                <a:solidFill>
                  <a:srgbClr val="C00000"/>
                </a:solidFill>
                <a:latin typeface="Book Antiqua" panose="02040602050305030304" pitchFamily="18" charset="0"/>
                <a:cs typeface="Andalus" panose="02020603050405020304" pitchFamily="18" charset="-78"/>
              </a:rPr>
              <a:t>dL</a:t>
            </a:r>
            <a:r>
              <a:rPr lang="it-IT" sz="1400" b="1" dirty="0" smtClean="0">
                <a:solidFill>
                  <a:srgbClr val="C00000"/>
                </a:solidFill>
                <a:latin typeface="Book Antiqua" panose="02040602050305030304" pitchFamily="18" charset="0"/>
                <a:cs typeface="Andalus" panose="02020603050405020304" pitchFamily="18" charset="-78"/>
              </a:rPr>
              <a:t> con coronaropatia (Statine ad alte dosi, inibitori dell’assorbimento del Colesterolo, niacina, fibrati)</a:t>
            </a:r>
          </a:p>
          <a:p>
            <a:pPr marL="285750" indent="-285750" algn="just">
              <a:buFont typeface="Arial" panose="020B0604020202020204" pitchFamily="34" charset="0"/>
              <a:buChar char="•"/>
            </a:pPr>
            <a:r>
              <a:rPr lang="it-IT" sz="1400" b="1" dirty="0" smtClean="0">
                <a:solidFill>
                  <a:srgbClr val="C00000"/>
                </a:solidFill>
                <a:latin typeface="Book Antiqua" panose="02040602050305030304" pitchFamily="18" charset="0"/>
                <a:cs typeface="Andalus" panose="02020603050405020304" pitchFamily="18" charset="-78"/>
              </a:rPr>
              <a:t>&gt; 500 mg/</a:t>
            </a:r>
            <a:r>
              <a:rPr lang="it-IT" sz="1400" b="1" dirty="0" err="1" smtClean="0">
                <a:solidFill>
                  <a:srgbClr val="C00000"/>
                </a:solidFill>
                <a:latin typeface="Book Antiqua" panose="02040602050305030304" pitchFamily="18" charset="0"/>
                <a:cs typeface="Andalus" panose="02020603050405020304" pitchFamily="18" charset="-78"/>
              </a:rPr>
              <a:t>dL</a:t>
            </a:r>
            <a:r>
              <a:rPr lang="it-IT" sz="1400" b="1" dirty="0" smtClean="0">
                <a:solidFill>
                  <a:srgbClr val="C00000"/>
                </a:solidFill>
                <a:latin typeface="Book Antiqua" panose="02040602050305030304" pitchFamily="18" charset="0"/>
                <a:cs typeface="Andalus" panose="02020603050405020304" pitchFamily="18" charset="-78"/>
              </a:rPr>
              <a:t>: acido </a:t>
            </a:r>
            <a:r>
              <a:rPr lang="it-IT" sz="1400" b="1" dirty="0" err="1" smtClean="0">
                <a:solidFill>
                  <a:srgbClr val="C00000"/>
                </a:solidFill>
                <a:latin typeface="Book Antiqua" panose="02040602050305030304" pitchFamily="18" charset="0"/>
                <a:cs typeface="Andalus" panose="02020603050405020304" pitchFamily="18" charset="-78"/>
              </a:rPr>
              <a:t>fibrico</a:t>
            </a:r>
            <a:r>
              <a:rPr lang="it-IT" sz="1400" b="1" dirty="0" smtClean="0">
                <a:solidFill>
                  <a:srgbClr val="C00000"/>
                </a:solidFill>
                <a:latin typeface="Book Antiqua" panose="02040602050305030304" pitchFamily="18" charset="0"/>
                <a:cs typeface="Andalus" panose="02020603050405020304" pitchFamily="18" charset="-78"/>
              </a:rPr>
              <a:t> o olio di pesce; niacina se necessario per ridurre  TG &lt; 500</a:t>
            </a:r>
            <a:endParaRPr lang="it-IT" sz="1400" b="1" dirty="0" smtClean="0">
              <a:solidFill>
                <a:srgbClr val="C00000"/>
              </a:solidFill>
              <a:latin typeface="Book Antiqua" panose="02040602050305030304" pitchFamily="18" charset="0"/>
              <a:cs typeface="Andalus" panose="02020603050405020304" pitchFamily="18" charset="-78"/>
            </a:endParaRPr>
          </a:p>
        </p:txBody>
      </p:sp>
      <p:cxnSp>
        <p:nvCxnSpPr>
          <p:cNvPr id="7" name="Connettore 2 6"/>
          <p:cNvCxnSpPr/>
          <p:nvPr/>
        </p:nvCxnSpPr>
        <p:spPr>
          <a:xfrm>
            <a:off x="1835696" y="1628800"/>
            <a:ext cx="576064"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ttore 2 8"/>
          <p:cNvCxnSpPr/>
          <p:nvPr/>
        </p:nvCxnSpPr>
        <p:spPr>
          <a:xfrm>
            <a:off x="1043608" y="1628800"/>
            <a:ext cx="0" cy="381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33" y="2049356"/>
            <a:ext cx="1587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33" y="1165250"/>
            <a:ext cx="1587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83" y="5085184"/>
            <a:ext cx="1587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ttore 2 12"/>
          <p:cNvCxnSpPr/>
          <p:nvPr/>
        </p:nvCxnSpPr>
        <p:spPr>
          <a:xfrm>
            <a:off x="964233" y="5548734"/>
            <a:ext cx="0" cy="381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Connettore 2 13"/>
          <p:cNvCxnSpPr/>
          <p:nvPr/>
        </p:nvCxnSpPr>
        <p:spPr>
          <a:xfrm>
            <a:off x="1547664" y="5445224"/>
            <a:ext cx="101649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3097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L’Obesità</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6" name="Rettangolo 5"/>
          <p:cNvSpPr/>
          <p:nvPr/>
        </p:nvSpPr>
        <p:spPr>
          <a:xfrm>
            <a:off x="-26996" y="574466"/>
            <a:ext cx="9144000" cy="5355312"/>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L’Obesità è una condizione di eccesso di massa adiposa che </a:t>
            </a:r>
            <a:r>
              <a:rPr lang="it-IT" sz="1600" b="1" u="sng" dirty="0" smtClean="0">
                <a:solidFill>
                  <a:srgbClr val="C00000"/>
                </a:solidFill>
                <a:latin typeface="Book Antiqua" panose="02040602050305030304" pitchFamily="18" charset="0"/>
              </a:rPr>
              <a:t>non deve essere definito solo dal peso:</a:t>
            </a:r>
            <a:r>
              <a:rPr lang="it-IT" sz="1600" b="1" dirty="0" smtClean="0">
                <a:solidFill>
                  <a:srgbClr val="C00000"/>
                </a:solidFill>
                <a:latin typeface="Book Antiqua" panose="02040602050305030304" pitchFamily="18" charset="0"/>
              </a:rPr>
              <a:t> infatti soggetti con una massa muscolare molto sviluppata possono essere classificati come «sovrappeso» senza essere però obesi. Il metodo più utilizzato per classificare il peso corporeo e creare delle </a:t>
            </a:r>
            <a:r>
              <a:rPr lang="it-IT" sz="1600" b="1" i="1" dirty="0" smtClean="0">
                <a:solidFill>
                  <a:srgbClr val="C00000"/>
                </a:solidFill>
                <a:latin typeface="Book Antiqua" panose="02040602050305030304" pitchFamily="18" charset="0"/>
              </a:rPr>
              <a:t>classi di rischio</a:t>
            </a:r>
            <a:r>
              <a:rPr lang="it-IT" sz="1600" b="1" dirty="0" smtClean="0">
                <a:solidFill>
                  <a:srgbClr val="C00000"/>
                </a:solidFill>
                <a:latin typeface="Book Antiqua" panose="02040602050305030304" pitchFamily="18" charset="0"/>
              </a:rPr>
              <a:t> è quello del </a:t>
            </a:r>
            <a:r>
              <a:rPr lang="it-IT" sz="1600" b="1" i="1" dirty="0" smtClean="0">
                <a:solidFill>
                  <a:srgbClr val="C00000"/>
                </a:solidFill>
                <a:latin typeface="Book Antiqua" panose="02040602050305030304" pitchFamily="18" charset="0"/>
              </a:rPr>
              <a:t>Body Mass Index</a:t>
            </a:r>
            <a:r>
              <a:rPr lang="it-IT" sz="1600" b="1" dirty="0" smtClean="0">
                <a:solidFill>
                  <a:srgbClr val="C00000"/>
                </a:solidFill>
                <a:latin typeface="Book Antiqua" panose="02040602050305030304" pitchFamily="18" charset="0"/>
              </a:rPr>
              <a:t> (Indice di massa corporea o BMI), ricavabile dalla formula</a:t>
            </a:r>
            <a:r>
              <a:rPr lang="it-IT" sz="1600" b="1" i="1" u="sng" dirty="0" smtClean="0">
                <a:solidFill>
                  <a:srgbClr val="C00000"/>
                </a:solidFill>
                <a:latin typeface="Book Antiqua" panose="02040602050305030304" pitchFamily="18" charset="0"/>
              </a:rPr>
              <a:t>: peso/altezza</a:t>
            </a:r>
            <a:r>
              <a:rPr lang="it-IT" sz="1600" b="1" i="1" u="sng" baseline="30000" dirty="0" smtClean="0">
                <a:solidFill>
                  <a:srgbClr val="C00000"/>
                </a:solidFill>
                <a:latin typeface="Book Antiqua" panose="02040602050305030304" pitchFamily="18" charset="0"/>
              </a:rPr>
              <a:t>2</a:t>
            </a:r>
            <a:r>
              <a:rPr lang="it-IT" sz="1600" b="1" u="sng" baseline="30000" dirty="0">
                <a:solidFill>
                  <a:srgbClr val="C00000"/>
                </a:solidFill>
                <a:latin typeface="Book Antiqua" panose="02040602050305030304" pitchFamily="18" charset="0"/>
              </a:rPr>
              <a:t> </a:t>
            </a:r>
            <a:r>
              <a:rPr lang="it-IT" sz="1600" b="1" u="sng"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 A parità di BMI, le donne hanno più massa grassa rispetto agli uomini. L’obesità </a:t>
            </a:r>
            <a:r>
              <a:rPr lang="it-IT" sz="1600" b="1" i="1" dirty="0" smtClean="0">
                <a:solidFill>
                  <a:srgbClr val="C00000"/>
                </a:solidFill>
                <a:latin typeface="Book Antiqua" panose="02040602050305030304" pitchFamily="18" charset="0"/>
              </a:rPr>
              <a:t>centrale</a:t>
            </a:r>
            <a:r>
              <a:rPr lang="it-IT" sz="1600" b="1" dirty="0" smtClean="0">
                <a:solidFill>
                  <a:srgbClr val="C00000"/>
                </a:solidFill>
                <a:latin typeface="Book Antiqua" panose="02040602050305030304" pitchFamily="18" charset="0"/>
              </a:rPr>
              <a:t> (viscerale), ossia un elevato rapporto tra la circonferenza del punto vita e quella delle anche (&gt; 0,9 nella donna e &gt; a 1 nell’uomo) è associata ad un maggior rischio di </a:t>
            </a:r>
            <a:r>
              <a:rPr lang="it-IT" sz="1600" b="1" u="sng" dirty="0" smtClean="0">
                <a:solidFill>
                  <a:srgbClr val="C00000"/>
                </a:solidFill>
                <a:latin typeface="Book Antiqua" panose="02040602050305030304" pitchFamily="18" charset="0"/>
              </a:rPr>
              <a:t>Sindrome Metabolica</a:t>
            </a:r>
            <a:r>
              <a:rPr lang="it-IT" sz="1600" b="1" dirty="0" smtClean="0">
                <a:solidFill>
                  <a:srgbClr val="C00000"/>
                </a:solidFill>
                <a:latin typeface="Book Antiqua" panose="02040602050305030304" pitchFamily="18" charset="0"/>
              </a:rPr>
              <a:t>, </a:t>
            </a:r>
            <a:r>
              <a:rPr lang="it-IT" sz="1600" b="1" u="sng" dirty="0" smtClean="0">
                <a:solidFill>
                  <a:srgbClr val="C00000"/>
                </a:solidFill>
                <a:latin typeface="Book Antiqua" panose="02040602050305030304" pitchFamily="18" charset="0"/>
              </a:rPr>
              <a:t>Diabete Mellito, </a:t>
            </a:r>
            <a:r>
              <a:rPr lang="it-IT" sz="1600" b="1" u="sng" dirty="0" err="1" smtClean="0">
                <a:solidFill>
                  <a:srgbClr val="C00000"/>
                </a:solidFill>
                <a:latin typeface="Book Antiqua" panose="02040602050305030304" pitchFamily="18" charset="0"/>
              </a:rPr>
              <a:t>Iperandrogenismo</a:t>
            </a:r>
            <a:r>
              <a:rPr lang="it-IT" sz="1600" b="1" u="sng" dirty="0" smtClean="0">
                <a:solidFill>
                  <a:srgbClr val="C00000"/>
                </a:solidFill>
                <a:latin typeface="Book Antiqua" panose="02040602050305030304" pitchFamily="18" charset="0"/>
              </a:rPr>
              <a:t> nella donna e Malattie Cardiovascolari. </a:t>
            </a:r>
            <a:r>
              <a:rPr lang="it-IT" sz="1600" b="1" dirty="0" smtClean="0">
                <a:solidFill>
                  <a:srgbClr val="C00000"/>
                </a:solidFill>
                <a:latin typeface="Book Antiqua" panose="02040602050305030304" pitchFamily="18" charset="0"/>
              </a:rPr>
              <a:t>Negli ultimi 3 decenni si è assistito ad un drastico incremento dell’obesità: negli USA nel 2008 il 34% degli adulti di età &gt; 20 anni era obeso (BMI &gt;30) e un altro 34% era sovrappeso (BMI 25-30) e il dato più allarmante riguarda la popolazione pediatrica e di età adolescenziale (2-19 anni)  rispettivamente con un 18% e un 17% di obesi e sovrappeso, con la comparsa di patologie come il DM di Tipo II tra i giovani considerato un’evenienza rarissima in passato. La tendenza verso obesità e sovrappeso, inoltre, non riguarda più solo il mondo occidentale ma si inizia a riscontrare in tutto il mondo.</a:t>
            </a:r>
            <a:endParaRPr lang="it-IT" sz="1600" b="1" u="sng" dirty="0" smtClean="0">
              <a:solidFill>
                <a:srgbClr val="C00000"/>
              </a:solidFill>
              <a:latin typeface="Book Antiqua" panose="02040602050305030304" pitchFamily="18" charset="0"/>
            </a:endParaRPr>
          </a:p>
          <a:p>
            <a:pPr algn="just"/>
            <a:endParaRPr lang="it-IT" sz="1600" b="1" u="sng" dirty="0">
              <a:solidFill>
                <a:srgbClr val="C00000"/>
              </a:solidFill>
              <a:latin typeface="Book Antiqua" panose="02040602050305030304" pitchFamily="18" charset="0"/>
            </a:endParaRPr>
          </a:p>
          <a:p>
            <a:endParaRPr lang="it-IT" sz="1600" b="1" dirty="0" smtClean="0">
              <a:solidFill>
                <a:srgbClr val="C00000"/>
              </a:solidFill>
              <a:latin typeface="Book Antiqua" panose="02040602050305030304" pitchFamily="18" charset="0"/>
            </a:endParaRPr>
          </a:p>
          <a:p>
            <a:endParaRPr lang="it-IT" sz="1600"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489" y="4305444"/>
            <a:ext cx="1744664" cy="129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0" y="4305444"/>
            <a:ext cx="3595149" cy="255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293395"/>
            <a:ext cx="3752916" cy="256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flipV="1">
            <a:off x="2339752" y="5085184"/>
            <a:ext cx="2112069" cy="5146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5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Obesità: cause e clinica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26996" y="681663"/>
            <a:ext cx="9144000" cy="7078861"/>
          </a:xfrm>
          <a:prstGeom prst="rect">
            <a:avLst/>
          </a:prstGeom>
        </p:spPr>
        <p:txBody>
          <a:bodyPr wrap="square">
            <a:spAutoFit/>
          </a:bodyPr>
          <a:lstStyle/>
          <a:p>
            <a:pPr marL="285750" indent="-285750">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Si tratta di una condizione </a:t>
            </a:r>
            <a:r>
              <a:rPr lang="it-IT" sz="1600" b="1" i="1" dirty="0" smtClean="0">
                <a:solidFill>
                  <a:srgbClr val="C00000"/>
                </a:solidFill>
                <a:latin typeface="Book Antiqua" panose="02040602050305030304" pitchFamily="18" charset="0"/>
              </a:rPr>
              <a:t>multifattoriale</a:t>
            </a:r>
            <a:r>
              <a:rPr lang="it-IT" sz="1600" b="1" dirty="0" smtClean="0">
                <a:solidFill>
                  <a:srgbClr val="C00000"/>
                </a:solidFill>
                <a:latin typeface="Book Antiqua" panose="02040602050305030304" pitchFamily="18" charset="0"/>
              </a:rPr>
              <a:t>, a componente genetica ed ambientale, legata a fattori di ordine sociale ed economico. Il  fenomeno «obesità» sembra attualmente la risultante di un eccessivo apporto calorico ( con un’aumentata assimilazione del cibo agevolata da altri fattori, come la deprivazione del sonno o squilibri nella flora batterica intestinale)sommata ad una ridotta attività fisica (minor dispendio energetico). La suscettibilità all’obesità è di tipo </a:t>
            </a:r>
            <a:r>
              <a:rPr lang="it-IT" sz="1600" b="1" u="sng" dirty="0" smtClean="0">
                <a:solidFill>
                  <a:srgbClr val="C00000"/>
                </a:solidFill>
                <a:latin typeface="Book Antiqua" panose="02040602050305030304" pitchFamily="18" charset="0"/>
              </a:rPr>
              <a:t>poligenico</a:t>
            </a:r>
            <a:r>
              <a:rPr lang="it-IT" sz="1600" b="1" dirty="0" smtClean="0">
                <a:solidFill>
                  <a:srgbClr val="C00000"/>
                </a:solidFill>
                <a:latin typeface="Book Antiqua" panose="02040602050305030304" pitchFamily="18" charset="0"/>
              </a:rPr>
              <a:t> e sembra che il 30-50% dei depositi totali di grasso sia geneticamente determinato. Le cause </a:t>
            </a:r>
            <a:r>
              <a:rPr lang="it-IT" sz="1600" b="1" u="sng" dirty="0" smtClean="0">
                <a:solidFill>
                  <a:srgbClr val="C00000"/>
                </a:solidFill>
                <a:latin typeface="Book Antiqua" panose="02040602050305030304" pitchFamily="18" charset="0"/>
              </a:rPr>
              <a:t>monogeniche</a:t>
            </a:r>
            <a:r>
              <a:rPr lang="it-IT" sz="1600" b="1" dirty="0" smtClean="0">
                <a:solidFill>
                  <a:srgbClr val="C00000"/>
                </a:solidFill>
                <a:latin typeface="Book Antiqua" panose="02040602050305030304" pitchFamily="18" charset="0"/>
              </a:rPr>
              <a:t> comprendono </a:t>
            </a:r>
            <a:r>
              <a:rPr lang="it-IT" sz="1600" b="1" i="1" dirty="0" smtClean="0">
                <a:solidFill>
                  <a:srgbClr val="C00000"/>
                </a:solidFill>
                <a:latin typeface="Book Antiqua" panose="02040602050305030304" pitchFamily="18" charset="0"/>
              </a:rPr>
              <a:t>mutazioni del recettore 4 per la </a:t>
            </a:r>
            <a:r>
              <a:rPr lang="it-IT" sz="1600" b="1" i="1" dirty="0" err="1" smtClean="0">
                <a:solidFill>
                  <a:srgbClr val="C00000"/>
                </a:solidFill>
                <a:latin typeface="Book Antiqua" panose="02040602050305030304" pitchFamily="18" charset="0"/>
              </a:rPr>
              <a:t>melanocortina</a:t>
            </a:r>
            <a:r>
              <a:rPr lang="it-IT" sz="1600" b="1" i="1"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(1% dei casi nella popolazione generale e 6% dei casi ad insorgenza precoce) mentre forme sindromiche comprendono le sindromi di </a:t>
            </a:r>
            <a:r>
              <a:rPr lang="it-IT" sz="1600" b="1" i="1" dirty="0" err="1" smtClean="0">
                <a:solidFill>
                  <a:srgbClr val="C00000"/>
                </a:solidFill>
                <a:latin typeface="Book Antiqua" panose="02040602050305030304" pitchFamily="18" charset="0"/>
              </a:rPr>
              <a:t>Prader</a:t>
            </a:r>
            <a:r>
              <a:rPr lang="it-IT" sz="1600" b="1" i="1" dirty="0" smtClean="0">
                <a:solidFill>
                  <a:srgbClr val="C00000"/>
                </a:solidFill>
                <a:latin typeface="Book Antiqua" panose="02040602050305030304" pitchFamily="18" charset="0"/>
              </a:rPr>
              <a:t>-Willi </a:t>
            </a:r>
            <a:r>
              <a:rPr lang="it-IT" sz="1600" b="1" dirty="0" smtClean="0">
                <a:solidFill>
                  <a:srgbClr val="C00000"/>
                </a:solidFill>
                <a:latin typeface="Book Antiqua" panose="02040602050305030304" pitchFamily="18" charset="0"/>
              </a:rPr>
              <a:t>e di </a:t>
            </a:r>
            <a:r>
              <a:rPr lang="it-IT" sz="1600" b="1" i="1" dirty="0" smtClean="0">
                <a:solidFill>
                  <a:srgbClr val="C00000"/>
                </a:solidFill>
                <a:latin typeface="Book Antiqua" panose="02040602050305030304" pitchFamily="18" charset="0"/>
              </a:rPr>
              <a:t>Laurence-Moon-</a:t>
            </a:r>
            <a:r>
              <a:rPr lang="it-IT" sz="1600" b="1" i="1" dirty="0" err="1" smtClean="0">
                <a:solidFill>
                  <a:srgbClr val="C00000"/>
                </a:solidFill>
                <a:latin typeface="Book Antiqua" panose="02040602050305030304" pitchFamily="18" charset="0"/>
              </a:rPr>
              <a:t>Bield</a:t>
            </a:r>
            <a:r>
              <a:rPr lang="it-IT" sz="1600" b="1" dirty="0" smtClean="0">
                <a:solidFill>
                  <a:srgbClr val="C00000"/>
                </a:solidFill>
                <a:latin typeface="Book Antiqua" panose="02040602050305030304" pitchFamily="18" charset="0"/>
              </a:rPr>
              <a:t>. Tra le cause secondarie si ricordano le lesioni ipotalamiche, l’ipotiroidismo, il </a:t>
            </a:r>
            <a:r>
              <a:rPr lang="it-IT" sz="1600" b="1" dirty="0" err="1" smtClean="0">
                <a:solidFill>
                  <a:srgbClr val="C00000"/>
                </a:solidFill>
                <a:latin typeface="Book Antiqua" panose="02040602050305030304" pitchFamily="18" charset="0"/>
              </a:rPr>
              <a:t>Cushing</a:t>
            </a:r>
            <a:r>
              <a:rPr lang="it-IT" sz="1600" b="1" dirty="0">
                <a:solidFill>
                  <a:srgbClr val="C00000"/>
                </a:solidFill>
                <a:latin typeface="Book Antiqua" panose="02040602050305030304" pitchFamily="18" charset="0"/>
              </a:rPr>
              <a:t>,</a:t>
            </a:r>
            <a:r>
              <a:rPr lang="it-IT" sz="1600" b="1" dirty="0" smtClean="0">
                <a:solidFill>
                  <a:srgbClr val="C00000"/>
                </a:solidFill>
                <a:latin typeface="Book Antiqua" panose="02040602050305030304" pitchFamily="18" charset="0"/>
              </a:rPr>
              <a:t> l’ipogonadismo, tumori </a:t>
            </a:r>
            <a:r>
              <a:rPr lang="it-IT" sz="1600" b="1" dirty="0" err="1" smtClean="0">
                <a:solidFill>
                  <a:srgbClr val="C00000"/>
                </a:solidFill>
                <a:latin typeface="Book Antiqua" panose="02040602050305030304" pitchFamily="18" charset="0"/>
              </a:rPr>
              <a:t>insulino</a:t>
            </a:r>
            <a:r>
              <a:rPr lang="it-IT" sz="1600" b="1" dirty="0" smtClean="0">
                <a:solidFill>
                  <a:srgbClr val="C00000"/>
                </a:solidFill>
                <a:latin typeface="Book Antiqua" panose="02040602050305030304" pitchFamily="18" charset="0"/>
              </a:rPr>
              <a:t>-secernenti (aumento dell’assunzione di cibo e, quindi, di peso) e farmaci come antidiabetici (insulina, </a:t>
            </a:r>
            <a:r>
              <a:rPr lang="it-IT" sz="1600" b="1" dirty="0" err="1" smtClean="0">
                <a:solidFill>
                  <a:srgbClr val="C00000"/>
                </a:solidFill>
                <a:latin typeface="Book Antiqua" panose="02040602050305030304" pitchFamily="18" charset="0"/>
              </a:rPr>
              <a:t>sulfaniluree</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agenti psicotropi, litio, antidepressivi (triciclici, IMAO, </a:t>
            </a:r>
            <a:r>
              <a:rPr lang="it-IT" sz="1600" b="1" dirty="0" err="1" smtClean="0">
                <a:solidFill>
                  <a:srgbClr val="C00000"/>
                </a:solidFill>
                <a:latin typeface="Book Antiqua" panose="02040602050305030304" pitchFamily="18" charset="0"/>
              </a:rPr>
              <a:t>paroxetina</a:t>
            </a:r>
            <a:r>
              <a:rPr lang="it-IT" sz="1600" b="1" dirty="0" smtClean="0">
                <a:solidFill>
                  <a:srgbClr val="C00000"/>
                </a:solidFill>
                <a:latin typeface="Book Antiqua" panose="02040602050305030304" pitchFamily="18" charset="0"/>
              </a:rPr>
              <a:t>) e antiepilettici (</a:t>
            </a:r>
            <a:r>
              <a:rPr lang="it-IT" sz="1600" b="1" dirty="0" err="1" smtClean="0">
                <a:solidFill>
                  <a:srgbClr val="C00000"/>
                </a:solidFill>
                <a:latin typeface="Book Antiqua" panose="02040602050305030304" pitchFamily="18" charset="0"/>
              </a:rPr>
              <a:t>valproato</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carbamazepina</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gabapentin</a:t>
            </a:r>
            <a:r>
              <a:rPr lang="it-IT" sz="1600" b="1" dirty="0" smtClean="0">
                <a:solidFill>
                  <a:srgbClr val="C00000"/>
                </a:solidFill>
                <a:latin typeface="Book Antiqua" panose="02040602050305030304" pitchFamily="18" charset="0"/>
              </a:rPr>
              <a:t>).</a:t>
            </a:r>
          </a:p>
          <a:p>
            <a:pPr algn="just"/>
            <a:endParaRPr lang="it-IT" sz="1600" b="1" dirty="0" smtClean="0">
              <a:solidFill>
                <a:srgbClr val="C00000"/>
              </a:solidFill>
              <a:latin typeface="Book Antiqua" panose="02040602050305030304" pitchFamily="18" charset="0"/>
            </a:endParaRPr>
          </a:p>
          <a:p>
            <a:pPr marL="285750" indent="-285750">
              <a:buFont typeface="Arial" panose="020B0604020202020204" pitchFamily="34" charset="0"/>
              <a:buChar char="•"/>
            </a:pPr>
            <a:r>
              <a:rPr lang="it-IT" sz="1600" b="1" i="1" u="sng" dirty="0" smtClean="0">
                <a:solidFill>
                  <a:srgbClr val="C00000"/>
                </a:solidFill>
                <a:latin typeface="Book Antiqua" panose="02040602050305030304" pitchFamily="18" charset="0"/>
              </a:rPr>
              <a:t>Clinica</a:t>
            </a:r>
          </a:p>
          <a:p>
            <a:pPr algn="just"/>
            <a:r>
              <a:rPr lang="it-IT" sz="1600" b="1" dirty="0" smtClean="0">
                <a:solidFill>
                  <a:srgbClr val="C00000"/>
                </a:solidFill>
                <a:latin typeface="Book Antiqua" panose="02040602050305030304" pitchFamily="18" charset="0"/>
              </a:rPr>
              <a:t>L’obesità ha, a lungo termine, effetti deleteri sullo stato di salute generale. L’aumentata mortalità associata ad obesità è dovuta a </a:t>
            </a:r>
            <a:r>
              <a:rPr lang="it-IT" sz="1600" b="1" i="1" dirty="0" smtClean="0">
                <a:solidFill>
                  <a:srgbClr val="C00000"/>
                </a:solidFill>
                <a:latin typeface="Book Antiqua" panose="02040602050305030304" pitchFamily="18" charset="0"/>
              </a:rPr>
              <a:t>malattie cardiovascolari</a:t>
            </a:r>
            <a:r>
              <a:rPr lang="it-IT" sz="1600" b="1" dirty="0" smtClean="0">
                <a:solidFill>
                  <a:srgbClr val="C00000"/>
                </a:solidFill>
                <a:latin typeface="Book Antiqua" panose="02040602050305030304" pitchFamily="18" charset="0"/>
              </a:rPr>
              <a:t>, </a:t>
            </a:r>
            <a:r>
              <a:rPr lang="it-IT" sz="1600" b="1" i="1" dirty="0" smtClean="0">
                <a:solidFill>
                  <a:srgbClr val="C00000"/>
                </a:solidFill>
                <a:latin typeface="Book Antiqua" panose="02040602050305030304" pitchFamily="18" charset="0"/>
              </a:rPr>
              <a:t>ipertensione, colelitiasi, diabete e sue conseguenze e varie forme di neoplasia maligna tra cui carcinomi di esofago, colon-retto, pancreas, fegato, prostata, colecisti e vie biliari </a:t>
            </a:r>
            <a:r>
              <a:rPr lang="it-IT" sz="1600" b="1" dirty="0" smtClean="0">
                <a:solidFill>
                  <a:srgbClr val="C00000"/>
                </a:solidFill>
                <a:latin typeface="Book Antiqua" panose="02040602050305030304" pitchFamily="18" charset="0"/>
              </a:rPr>
              <a:t>(specie nelle donne), </a:t>
            </a:r>
            <a:r>
              <a:rPr lang="it-IT" sz="1600" b="1" i="1" dirty="0" smtClean="0">
                <a:solidFill>
                  <a:srgbClr val="C00000"/>
                </a:solidFill>
                <a:latin typeface="Book Antiqua" panose="02040602050305030304" pitchFamily="18" charset="0"/>
              </a:rPr>
              <a:t>mammella, endometrio e cervice uterina</a:t>
            </a:r>
            <a:r>
              <a:rPr lang="it-IT" sz="1600" b="1" dirty="0" smtClean="0">
                <a:solidFill>
                  <a:srgbClr val="C00000"/>
                </a:solidFill>
                <a:latin typeface="Book Antiqua" panose="02040602050305030304" pitchFamily="18" charset="0"/>
              </a:rPr>
              <a:t>. L’obesità causa gravi turbe respiratorie nei soggetti affetti da </a:t>
            </a:r>
            <a:r>
              <a:rPr lang="it-IT" sz="1600" b="1" i="1" dirty="0" smtClean="0">
                <a:solidFill>
                  <a:srgbClr val="C00000"/>
                </a:solidFill>
                <a:latin typeface="Book Antiqua" panose="02040602050305030304" pitchFamily="18" charset="0"/>
              </a:rPr>
              <a:t>apnee ostruttive notturne</a:t>
            </a:r>
            <a:r>
              <a:rPr lang="it-IT" sz="1600" b="1" dirty="0" smtClean="0">
                <a:solidFill>
                  <a:srgbClr val="C00000"/>
                </a:solidFill>
                <a:latin typeface="Book Antiqua" panose="02040602050305030304" pitchFamily="18" charset="0"/>
              </a:rPr>
              <a:t> e si associa ad un’aumentata incidenza di </a:t>
            </a:r>
            <a:r>
              <a:rPr lang="it-IT" sz="1600" b="1" i="1" dirty="0" err="1" smtClean="0">
                <a:solidFill>
                  <a:srgbClr val="C00000"/>
                </a:solidFill>
                <a:latin typeface="Book Antiqua" panose="02040602050305030304" pitchFamily="18" charset="0"/>
              </a:rPr>
              <a:t>steatopatie</a:t>
            </a:r>
            <a:r>
              <a:rPr lang="it-IT" sz="1600" b="1" i="1" dirty="0" smtClean="0">
                <a:solidFill>
                  <a:srgbClr val="C00000"/>
                </a:solidFill>
                <a:latin typeface="Book Antiqua" panose="02040602050305030304" pitchFamily="18" charset="0"/>
              </a:rPr>
              <a:t>, GERD, osteoartrosi, gotta, dolori alla colonna, infezioni cutanee e sindrome depressiva.</a:t>
            </a:r>
            <a:r>
              <a:rPr lang="it-IT" sz="1600" b="1" dirty="0" smtClean="0">
                <a:solidFill>
                  <a:srgbClr val="C00000"/>
                </a:solidFill>
                <a:latin typeface="Book Antiqua" panose="02040602050305030304" pitchFamily="18" charset="0"/>
              </a:rPr>
              <a:t> Negli uomini si ha spesso ipogonadismo e nelle donne </a:t>
            </a:r>
            <a:r>
              <a:rPr lang="it-IT" sz="1600" b="1" dirty="0" err="1" smtClean="0">
                <a:solidFill>
                  <a:srgbClr val="C00000"/>
                </a:solidFill>
                <a:latin typeface="Book Antiqua" panose="02040602050305030304" pitchFamily="18" charset="0"/>
              </a:rPr>
              <a:t>iperandrogenismo</a:t>
            </a:r>
            <a:r>
              <a:rPr lang="it-IT" sz="1600" b="1" dirty="0" smtClean="0">
                <a:solidFill>
                  <a:srgbClr val="C00000"/>
                </a:solidFill>
                <a:latin typeface="Book Antiqua" panose="02040602050305030304" pitchFamily="18" charset="0"/>
              </a:rPr>
              <a:t> (PCOS). La sterilità è riportata in entrambi i sessi.</a:t>
            </a:r>
          </a:p>
          <a:p>
            <a:endParaRPr lang="it-IT" sz="1600"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28644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3931" y="617279"/>
            <a:ext cx="9186989" cy="2800767"/>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Se in un organismo l’apporto di energia  tramite gli alimenti è eccedente rispetto alla quantità di energia spesa, il peso corporeo aumenta e si instaura una condizione di </a:t>
            </a:r>
            <a:r>
              <a:rPr lang="it-IT" sz="1600" b="1" i="1" dirty="0" smtClean="0">
                <a:solidFill>
                  <a:srgbClr val="C00000"/>
                </a:solidFill>
                <a:latin typeface="Book Antiqua" panose="02040602050305030304" pitchFamily="18" charset="0"/>
                <a:cs typeface="Andalus" panose="02020603050405020304" pitchFamily="18" charset="-78"/>
              </a:rPr>
              <a:t>obesità</a:t>
            </a:r>
            <a:r>
              <a:rPr lang="it-IT" sz="1600" b="1" dirty="0" smtClean="0">
                <a:solidFill>
                  <a:srgbClr val="C00000"/>
                </a:solidFill>
                <a:latin typeface="Book Antiqua" panose="02040602050305030304" pitchFamily="18" charset="0"/>
                <a:cs typeface="Andalus" panose="02020603050405020304" pitchFamily="18" charset="-78"/>
              </a:rPr>
              <a:t>. Per ogni 9,3 calorie in eccesso che entrano nell’organismo si accumula 1 gr di grasso. Nell’obesità l’apporto di energia è in eccesso solo nella fase di aumento del peso corporeo: il soggetto ormai obeso rimane tale anche se le uscite sono in equilibrio con le entrate  e il peso può diminuire solo se le entrate energetiche diventano inferiori alle uscite. L’apporto alimentare della maggior parte degli obesi non è infatti molto superiore a quello  dei soggetti normopeso. Circa 1/3 delle uscite energetiche giornaliere di un soggetto normale vene speso con l’attività muscolare ma, in un lavoratore manuale, tale quota può salire fino ai 2/3 -3/4  della spesa energetica totale. Di conseguenza, l’obesità in soggetti altrimenti normali , risulta da un rapporto troppo elevato tra apporto alimentare e attività muscolare quotidiana. </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213463"/>
            <a:ext cx="2294072" cy="143252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111" y="4716918"/>
            <a:ext cx="2882611" cy="2159176"/>
          </a:xfrm>
          <a:prstGeom prst="rect">
            <a:avLst/>
          </a:prstGeom>
        </p:spPr>
      </p:pic>
      <p:sp>
        <p:nvSpPr>
          <p:cNvPr id="7" name="CasellaDiTesto 6"/>
          <p:cNvSpPr txBox="1"/>
          <p:nvPr/>
        </p:nvSpPr>
        <p:spPr>
          <a:xfrm>
            <a:off x="-83931" y="35332"/>
            <a:ext cx="9227931"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Obesità e Fabbisogno Energetico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863462998"/>
              </p:ext>
            </p:extLst>
          </p:nvPr>
        </p:nvGraphicFramePr>
        <p:xfrm>
          <a:off x="0" y="3418046"/>
          <a:ext cx="6096000" cy="3231624"/>
        </p:xfrm>
        <a:graphic>
          <a:graphicData uri="http://schemas.openxmlformats.org/drawingml/2006/table">
            <a:tbl>
              <a:tblPr firstRow="1" bandRow="1">
                <a:tableStyleId>{9DCAF9ED-07DC-4A11-8D7F-57B35C25682E}</a:tableStyleId>
              </a:tblPr>
              <a:tblGrid>
                <a:gridCol w="1979712"/>
                <a:gridCol w="1656184"/>
                <a:gridCol w="890019"/>
                <a:gridCol w="1570085"/>
              </a:tblGrid>
              <a:tr h="370840">
                <a:tc>
                  <a:txBody>
                    <a:bodyPr/>
                    <a:lstStyle/>
                    <a:p>
                      <a:r>
                        <a:rPr lang="it-IT" sz="1600" b="1" dirty="0" smtClean="0">
                          <a:solidFill>
                            <a:schemeClr val="bg1"/>
                          </a:solidFill>
                          <a:effectLst>
                            <a:outerShdw blurRad="38100" dist="38100" dir="2700000" algn="tl">
                              <a:srgbClr val="000000">
                                <a:alpha val="43137"/>
                              </a:srgbClr>
                            </a:outerShdw>
                          </a:effectLst>
                          <a:latin typeface="Book Antiqua" panose="02040602050305030304" pitchFamily="18" charset="0"/>
                        </a:rPr>
                        <a:t>Categoria</a:t>
                      </a:r>
                      <a:endParaRPr lang="it-IT" sz="1600" b="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r>
                        <a:rPr lang="it-IT" sz="1600" b="1" dirty="0" smtClean="0">
                          <a:effectLst>
                            <a:outerShdw blurRad="38100" dist="38100" dir="2700000" algn="tl">
                              <a:srgbClr val="000000">
                                <a:alpha val="43137"/>
                              </a:srgbClr>
                            </a:outerShdw>
                          </a:effectLst>
                          <a:latin typeface="Book Antiqua" panose="02040602050305030304" pitchFamily="18" charset="0"/>
                        </a:rPr>
                        <a:t>BMI (kg/m</a:t>
                      </a:r>
                      <a:r>
                        <a:rPr lang="it-IT" sz="1600" b="1" baseline="30000" dirty="0" smtClean="0">
                          <a:effectLst>
                            <a:outerShdw blurRad="38100" dist="38100" dir="2700000" algn="tl">
                              <a:srgbClr val="000000">
                                <a:alpha val="43137"/>
                              </a:srgbClr>
                            </a:outerShdw>
                          </a:effectLst>
                          <a:latin typeface="Book Antiqua" panose="02040602050305030304" pitchFamily="18" charset="0"/>
                        </a:rPr>
                        <a:t>2</a:t>
                      </a:r>
                      <a:r>
                        <a:rPr lang="it-IT" sz="1600" b="1" baseline="0" dirty="0" smtClean="0">
                          <a:effectLst>
                            <a:outerShdw blurRad="38100" dist="38100" dir="2700000" algn="tl">
                              <a:srgbClr val="000000">
                                <a:alpha val="43137"/>
                              </a:srgbClr>
                            </a:outerShdw>
                          </a:effectLst>
                          <a:latin typeface="Book Antiqua" panose="02040602050305030304" pitchFamily="18" charset="0"/>
                        </a:rPr>
                        <a:t>)</a:t>
                      </a:r>
                      <a:endParaRPr lang="it-IT" sz="1600" b="1" dirty="0">
                        <a:effectLst>
                          <a:outerShdw blurRad="38100" dist="38100" dir="2700000" algn="tl">
                            <a:srgbClr val="000000">
                              <a:alpha val="43137"/>
                            </a:srgbClr>
                          </a:outerShdw>
                        </a:effectLst>
                        <a:latin typeface="Book Antiqua" panose="02040602050305030304" pitchFamily="18" charset="0"/>
                      </a:endParaRPr>
                    </a:p>
                  </a:txBody>
                  <a:tcPr/>
                </a:tc>
                <a:tc>
                  <a:txBody>
                    <a:bodyPr/>
                    <a:lstStyle/>
                    <a:p>
                      <a:r>
                        <a:rPr lang="it-IT" sz="1600" b="1" dirty="0" smtClean="0">
                          <a:effectLst>
                            <a:outerShdw blurRad="38100" dist="38100" dir="2700000" algn="tl">
                              <a:srgbClr val="000000">
                                <a:alpha val="43137"/>
                              </a:srgbClr>
                            </a:outerShdw>
                          </a:effectLst>
                          <a:latin typeface="Book Antiqua" panose="02040602050305030304" pitchFamily="18" charset="0"/>
                        </a:rPr>
                        <a:t>Classe di obesità</a:t>
                      </a:r>
                      <a:endParaRPr lang="it-IT" sz="1600" b="1" dirty="0">
                        <a:effectLst>
                          <a:outerShdw blurRad="38100" dist="38100" dir="2700000" algn="tl">
                            <a:srgbClr val="000000">
                              <a:alpha val="43137"/>
                            </a:srgbClr>
                          </a:outerShdw>
                        </a:effectLst>
                        <a:latin typeface="Book Antiqua" panose="02040602050305030304" pitchFamily="18" charset="0"/>
                      </a:endParaRPr>
                    </a:p>
                  </a:txBody>
                  <a:tcPr/>
                </a:tc>
                <a:tc>
                  <a:txBody>
                    <a:bodyPr/>
                    <a:lstStyle/>
                    <a:p>
                      <a:r>
                        <a:rPr lang="it-IT" sz="1600" b="1" dirty="0" smtClean="0">
                          <a:effectLst>
                            <a:outerShdw blurRad="38100" dist="38100" dir="2700000" algn="tl">
                              <a:srgbClr val="000000">
                                <a:alpha val="43137"/>
                              </a:srgbClr>
                            </a:outerShdw>
                          </a:effectLst>
                          <a:latin typeface="Book Antiqua" panose="02040602050305030304" pitchFamily="18" charset="0"/>
                        </a:rPr>
                        <a:t>Rischio</a:t>
                      </a:r>
                      <a:endParaRPr lang="it-IT" sz="1600" b="1" dirty="0">
                        <a:effectLst>
                          <a:outerShdw blurRad="38100" dist="38100" dir="2700000" algn="tl">
                            <a:srgbClr val="000000">
                              <a:alpha val="43137"/>
                            </a:srgbClr>
                          </a:outerShdw>
                        </a:effectLst>
                        <a:latin typeface="Book Antiqua" panose="02040602050305030304" pitchFamily="18" charset="0"/>
                      </a:endParaRPr>
                    </a:p>
                  </a:txBody>
                  <a:tcPr/>
                </a:tc>
              </a:tr>
              <a:tr h="370840">
                <a:tc>
                  <a:txBody>
                    <a:bodyPr/>
                    <a:lstStyle/>
                    <a:p>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Sottopeso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&lt;18,5</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r h="346184">
                <a:tc>
                  <a:txBody>
                    <a:bodyPr/>
                    <a:lstStyle/>
                    <a:p>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Normopeso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18,5-24,9</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r h="370840">
                <a:tc>
                  <a:txBody>
                    <a:bodyPr/>
                    <a:lstStyle/>
                    <a:p>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Sovrappeso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25-29,9</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Aumentato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r h="370840">
                <a:tc>
                  <a:txBody>
                    <a:bodyPr/>
                    <a:lstStyle/>
                    <a:p>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Obesità lieve</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10-34,9</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I</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Alto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r h="370840">
                <a:tc>
                  <a:txBody>
                    <a:bodyPr/>
                    <a:lstStyle/>
                    <a:p>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Obesità Moderata</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35-39,9</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II</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Molto</a:t>
                      </a:r>
                      <a:r>
                        <a:rPr lang="it-IT" sz="1600" b="1"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alto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r h="370840">
                <a:tc>
                  <a:txBody>
                    <a:bodyPr/>
                    <a:lstStyle/>
                    <a:p>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Obesità grave</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&gt;40</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III</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1" dirty="0" smtClean="0">
                          <a:solidFill>
                            <a:srgbClr val="C00000"/>
                          </a:solidFill>
                          <a:effectLst>
                            <a:outerShdw blurRad="38100" dist="38100" dir="2700000" algn="tl">
                              <a:srgbClr val="000000">
                                <a:alpha val="43137"/>
                              </a:srgbClr>
                            </a:outerShdw>
                          </a:effectLst>
                          <a:latin typeface="Book Antiqua" panose="02040602050305030304" pitchFamily="18" charset="0"/>
                        </a:rPr>
                        <a:t>Estremamente alto</a:t>
                      </a:r>
                      <a:endParaRPr lang="it-IT" sz="1600" b="1"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238237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5324"/>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Turbe della </a:t>
            </a:r>
            <a:r>
              <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R</a:t>
            </a: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egolazione </a:t>
            </a:r>
            <a:r>
              <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A</a:t>
            </a: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limentare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42989" y="456341"/>
            <a:ext cx="9186989" cy="5262979"/>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L’obesità è spesso dovuta ad un’alterazione del meccanismo di regolazione dell’apporto alimentare su base psicogena </a:t>
            </a:r>
            <a:r>
              <a:rPr lang="it-IT" sz="1600" b="1" dirty="0">
                <a:solidFill>
                  <a:srgbClr val="C00000"/>
                </a:solidFill>
                <a:latin typeface="Book Antiqua" panose="02040602050305030304" pitchFamily="18" charset="0"/>
                <a:cs typeface="Andalus" panose="02020603050405020304" pitchFamily="18" charset="-78"/>
              </a:rPr>
              <a:t>o </a:t>
            </a:r>
            <a:r>
              <a:rPr lang="it-IT" sz="1600" b="1" dirty="0" smtClean="0">
                <a:solidFill>
                  <a:srgbClr val="C00000"/>
                </a:solidFill>
                <a:latin typeface="Book Antiqua" panose="02040602050305030304" pitchFamily="18" charset="0"/>
                <a:cs typeface="Andalus" panose="02020603050405020304" pitchFamily="18" charset="-78"/>
              </a:rPr>
              <a:t>ipotalamica per cui l’impulso ad assumere cibo non si riduce finché il peso corporeo non ha raggiunto un valore molto superiore al normale.</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Obesità psicogena </a:t>
            </a:r>
            <a:r>
              <a:rPr lang="it-IT" sz="1600" b="1" dirty="0" smtClean="0">
                <a:solidFill>
                  <a:srgbClr val="C00000"/>
                </a:solidFill>
                <a:latin typeface="Book Antiqua" panose="02040602050305030304" pitchFamily="18" charset="0"/>
                <a:cs typeface="Andalus" panose="02020603050405020304" pitchFamily="18" charset="-78"/>
              </a:rPr>
              <a:t> Può derivare dall’abitudine radicata fin dall’ infanzia a pasti abbondanti oppure da situazioni di stress, lutti, gravi malattie e depressione in cui l’atto del mangiare rappresenta  un mezzo per scaricare uno stato di tensione.</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Alterazioni ipotalamiche</a:t>
            </a:r>
            <a:r>
              <a:rPr lang="it-IT" sz="1600" b="1" dirty="0" smtClean="0">
                <a:solidFill>
                  <a:srgbClr val="C00000"/>
                </a:solidFill>
                <a:latin typeface="Book Antiqua" panose="02040602050305030304" pitchFamily="18" charset="0"/>
                <a:cs typeface="Andalus" panose="02020603050405020304" pitchFamily="18" charset="-78"/>
              </a:rPr>
              <a:t>  Soggetti con tumori ipofisari che interessano l’ipotalamo o con una differente organizzazione funzionale dell’ipotalamo e dei centri di regolazione dell’alimentazione rispetto ai soggetti normali. Obesi che sono riusciti a ridurre il peso con restrizioni dietetiche, sviluppano spesso una fame molto maggiore rispetto ai soggetti normali a dimostrazione che il loro </a:t>
            </a:r>
            <a:r>
              <a:rPr lang="it-IT" sz="1600" b="1" i="1" dirty="0" smtClean="0">
                <a:solidFill>
                  <a:srgbClr val="C00000"/>
                </a:solidFill>
                <a:latin typeface="Book Antiqua" panose="02040602050305030304" pitchFamily="18" charset="0"/>
                <a:cs typeface="Andalus" panose="02020603050405020304" pitchFamily="18" charset="-78"/>
              </a:rPr>
              <a:t>set </a:t>
            </a:r>
            <a:r>
              <a:rPr lang="it-IT" sz="1600" b="1" i="1" dirty="0" err="1" smtClean="0">
                <a:solidFill>
                  <a:srgbClr val="C00000"/>
                </a:solidFill>
                <a:latin typeface="Book Antiqua" panose="02040602050305030304" pitchFamily="18" charset="0"/>
                <a:cs typeface="Andalus" panose="02020603050405020304" pitchFamily="18" charset="-78"/>
              </a:rPr>
              <a:t>point</a:t>
            </a:r>
            <a:r>
              <a:rPr lang="it-IT" sz="1600" b="1" dirty="0" smtClean="0">
                <a:solidFill>
                  <a:srgbClr val="C00000"/>
                </a:solidFill>
                <a:latin typeface="Book Antiqua" panose="02040602050305030304" pitchFamily="18" charset="0"/>
                <a:cs typeface="Andalus" panose="02020603050405020304" pitchFamily="18" charset="-78"/>
              </a:rPr>
              <a:t> è spostato in modo da corrispondere ad un livello di riserve nutritive più alto.</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Fattori genetici  </a:t>
            </a:r>
            <a:r>
              <a:rPr lang="it-IT" sz="1600" b="1" dirty="0" smtClean="0">
                <a:solidFill>
                  <a:srgbClr val="C00000"/>
                </a:solidFill>
                <a:latin typeface="Book Antiqua" panose="02040602050305030304" pitchFamily="18" charset="0"/>
                <a:cs typeface="Andalus" panose="02020603050405020304" pitchFamily="18" charset="-78"/>
              </a:rPr>
              <a:t> L’obesità si riscontra spesso in membri della stessa famiglia. Gemelli monozigoti allevati in condizioni diverse spesso non hanno spesso differenze di peso maggiori di 2 Kg. Sono state anche ipotizzate anomalie genetiche del centro della fame e dei </a:t>
            </a:r>
          </a:p>
          <a:p>
            <a:pPr algn="just"/>
            <a:r>
              <a:rPr lang="it-IT" sz="1600" b="1" dirty="0" smtClean="0">
                <a:solidFill>
                  <a:srgbClr val="C00000"/>
                </a:solidFill>
                <a:latin typeface="Book Antiqua" panose="02040602050305030304" pitchFamily="18" charset="0"/>
                <a:cs typeface="Andalus" panose="02020603050405020304" pitchFamily="18" charset="-78"/>
              </a:rPr>
              <a:t>     processi chimici di immagazzinamento dei grassi</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e trasmissione ereditaria di anomalie      </a:t>
            </a:r>
          </a:p>
          <a:p>
            <a:pPr algn="just"/>
            <a:r>
              <a:rPr lang="it-IT" sz="1600" b="1" dirty="0" smtClean="0">
                <a:solidFill>
                  <a:srgbClr val="C00000"/>
                </a:solidFill>
                <a:latin typeface="Book Antiqua" panose="02040602050305030304" pitchFamily="18" charset="0"/>
                <a:cs typeface="Andalus" panose="02020603050405020304" pitchFamily="18" charset="-78"/>
              </a:rPr>
              <a:t>     psichiche.</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Iperalimentazione nell’infanzia</a:t>
            </a:r>
            <a:r>
              <a:rPr lang="it-IT" sz="1600" b="1" dirty="0" smtClean="0">
                <a:solidFill>
                  <a:srgbClr val="C00000"/>
                </a:solidFill>
                <a:latin typeface="Book Antiqua" panose="02040602050305030304" pitchFamily="18" charset="0"/>
                <a:cs typeface="Andalus" panose="02020603050405020304" pitchFamily="18" charset="-78"/>
              </a:rPr>
              <a:t>  L’iperalimentazione nell’infanzia e fanciullezza determina un accumulo di cellule adipose irreversibile nei primi anni di vita che, nei bambini obesi, può essere anche di tre volte superiore rispetto ai bambini normali. L’obesità della</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mezza età e dell’età senile è più suscettibile al trattamento perché dovuta solo a </a:t>
            </a:r>
            <a:r>
              <a:rPr lang="it-IT" sz="1600" b="1" i="1" dirty="0" smtClean="0">
                <a:solidFill>
                  <a:srgbClr val="C00000"/>
                </a:solidFill>
                <a:latin typeface="Book Antiqua" panose="02040602050305030304" pitchFamily="18" charset="0"/>
                <a:cs typeface="Andalus" panose="02020603050405020304" pitchFamily="18" charset="-78"/>
              </a:rPr>
              <a:t>ipertrofia.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632240"/>
            <a:ext cx="1677390" cy="1176677"/>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5730798"/>
            <a:ext cx="1077869" cy="979562"/>
          </a:xfrm>
          <a:prstGeom prst="rect">
            <a:avLst/>
          </a:prstGeom>
        </p:spPr>
      </p:pic>
      <p:pic>
        <p:nvPicPr>
          <p:cNvPr id="8" name="Immagine 7"/>
          <p:cNvPicPr>
            <a:picLocks noChangeAspect="1"/>
          </p:cNvPicPr>
          <p:nvPr/>
        </p:nvPicPr>
        <p:blipFill rotWithShape="1">
          <a:blip r:embed="rId4" cstate="print">
            <a:extLst>
              <a:ext uri="{28A0092B-C50C-407E-A947-70E740481C1C}">
                <a14:useLocalDpi xmlns:a14="http://schemas.microsoft.com/office/drawing/2010/main" val="0"/>
              </a:ext>
            </a:extLst>
          </a:blip>
          <a:srcRect b="24321"/>
          <a:stretch/>
        </p:blipFill>
        <p:spPr>
          <a:xfrm>
            <a:off x="323528" y="5769029"/>
            <a:ext cx="1099840" cy="903100"/>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5392324"/>
            <a:ext cx="1164197" cy="1457100"/>
          </a:xfrm>
          <a:prstGeom prst="rect">
            <a:avLst/>
          </a:prstGeom>
        </p:spPr>
      </p:pic>
    </p:spTree>
    <p:extLst>
      <p:ext uri="{BB962C8B-B14F-4D97-AF65-F5344CB8AC3E}">
        <p14:creationId xmlns:p14="http://schemas.microsoft.com/office/powerpoint/2010/main" val="161448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5324"/>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Trattamento dell’Obesità</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5" name="CasellaDiTesto 4"/>
          <p:cNvSpPr txBox="1"/>
          <p:nvPr/>
        </p:nvSpPr>
        <p:spPr>
          <a:xfrm>
            <a:off x="-21495" y="456341"/>
            <a:ext cx="9186989" cy="6247864"/>
          </a:xfrm>
          <a:prstGeom prst="rect">
            <a:avLst/>
          </a:prstGeom>
          <a:noFill/>
        </p:spPr>
        <p:txBody>
          <a:bodyPr wrap="square" rtlCol="0">
            <a:spAutoFit/>
          </a:bodyPr>
          <a:lstStyle/>
          <a:p>
            <a:pPr algn="just"/>
            <a:r>
              <a:rPr lang="it-IT" sz="1600" b="1" dirty="0" smtClean="0">
                <a:solidFill>
                  <a:srgbClr val="C00000"/>
                </a:solidFill>
                <a:latin typeface="Book Antiqua" panose="02040602050305030304" pitchFamily="18" charset="0"/>
                <a:cs typeface="Andalus" panose="02020603050405020304" pitchFamily="18" charset="-78"/>
              </a:rPr>
              <a:t>L’Obesità è una condizione cronica e deve essere trattata con un monitoraggio continuo che comprenda anche radicali modificazioni dello stile di vita. Non è facile trattare l’obesità: i mezzi terapeutici sono limitati e spesso si ha il recupero del peso precedentemente perso. I tempi e le modalità del trattamento dovrebbero basarsi sul BMI, sulla valutazione del rischio e sulla presenza di patologie concomitanti.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Terapia Medica</a:t>
            </a:r>
            <a:endParaRPr lang="it-IT" sz="1600" b="1" dirty="0" smtClean="0">
              <a:solidFill>
                <a:srgbClr val="C00000"/>
              </a:solidFill>
              <a:latin typeface="Book Antiqua" panose="02040602050305030304" pitchFamily="18" charset="0"/>
              <a:cs typeface="Andalus" panose="02020603050405020304" pitchFamily="18" charset="-78"/>
            </a:endParaRPr>
          </a:p>
          <a:p>
            <a:pPr algn="just"/>
            <a:r>
              <a:rPr lang="it-IT" sz="1600" b="1" dirty="0" smtClean="0">
                <a:solidFill>
                  <a:srgbClr val="C00000"/>
                </a:solidFill>
                <a:latin typeface="Book Antiqua" panose="02040602050305030304" pitchFamily="18" charset="0"/>
                <a:cs typeface="Andalus" panose="02020603050405020304" pitchFamily="18" charset="-78"/>
              </a:rPr>
              <a:t>Dieta ipocalorica  rigidamente personalizzata con esercizio fisico (150 minuti/settimana di attività fisica ad intensità moderata) e terapia comportamentale in tutti i soggetti con BMI≥ 25 </a:t>
            </a:r>
            <a:r>
              <a:rPr lang="it-IT" sz="1600" b="1" dirty="0" smtClean="0">
                <a:solidFill>
                  <a:srgbClr val="C00000"/>
                </a:solidFill>
                <a:latin typeface="Book Antiqua" panose="02040602050305030304" pitchFamily="18" charset="0"/>
              </a:rPr>
              <a:t>kg/m</a:t>
            </a:r>
            <a:r>
              <a:rPr lang="it-IT" sz="1600" b="1" baseline="30000" dirty="0" smtClean="0">
                <a:solidFill>
                  <a:srgbClr val="C00000"/>
                </a:solidFill>
                <a:latin typeface="Book Antiqua" panose="02040602050305030304" pitchFamily="18" charset="0"/>
              </a:rPr>
              <a:t>2</a:t>
            </a:r>
            <a:r>
              <a:rPr lang="it-IT" sz="1600" b="1"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cs typeface="Andalus" panose="02020603050405020304" pitchFamily="18" charset="-78"/>
              </a:rPr>
              <a:t>Possono essere introdotti alimenti a base di fibre che creino un senso di sazietà senza apportare calorie e deve essere aumentato il consumo di acqua. Le modificazioni comportamentali possono essere incentivate tramite </a:t>
            </a:r>
            <a:r>
              <a:rPr lang="it-IT" sz="1600" b="1" dirty="0" err="1" smtClean="0">
                <a:solidFill>
                  <a:srgbClr val="C00000"/>
                </a:solidFill>
                <a:latin typeface="Book Antiqua" panose="02040602050305030304" pitchFamily="18" charset="0"/>
                <a:cs typeface="Andalus" panose="02020603050405020304" pitchFamily="18" charset="-78"/>
              </a:rPr>
              <a:t>counseling</a:t>
            </a:r>
            <a:r>
              <a:rPr lang="it-IT" sz="1600" b="1" dirty="0" smtClean="0">
                <a:solidFill>
                  <a:srgbClr val="C00000"/>
                </a:solidFill>
                <a:latin typeface="Book Antiqua" panose="02040602050305030304" pitchFamily="18" charset="0"/>
                <a:cs typeface="Andalus" panose="02020603050405020304" pitchFamily="18" charset="-78"/>
              </a:rPr>
              <a:t> di gruppo, compilazione di un diario alimentare, lezioni di educazione alimentare, orientando il paziente verso la ricerca della qualità negli alimenti e la scelta di cibi sani e freschi, limitando i condimenti. Un deficit di 7500 kcal determina un calo ponderale di circa 1 kg; diminuendo perciò di 100 kcal/die la quota energetica dei propri pasti per un anno, si avrà una riduzione di 5 Kg di peso mentre riducendo di circa 1000 kcal/die per un mese avremo un calo di circa 1 kg/settimana.</a:t>
            </a:r>
          </a:p>
          <a:p>
            <a:pPr algn="just"/>
            <a:r>
              <a:rPr lang="it-IT" sz="1600" b="1" dirty="0" smtClean="0">
                <a:solidFill>
                  <a:srgbClr val="C00000"/>
                </a:solidFill>
                <a:latin typeface="Book Antiqua" panose="02040602050305030304" pitchFamily="18" charset="0"/>
                <a:cs typeface="Andalus" panose="02020603050405020304" pitchFamily="18" charset="-78"/>
              </a:rPr>
              <a:t>In pazienti con </a:t>
            </a:r>
            <a:r>
              <a:rPr lang="it-IT" sz="1600" b="1" dirty="0">
                <a:solidFill>
                  <a:srgbClr val="C00000"/>
                </a:solidFill>
                <a:latin typeface="Book Antiqua" panose="02040602050305030304" pitchFamily="18" charset="0"/>
                <a:cs typeface="Andalus" panose="02020603050405020304" pitchFamily="18" charset="-78"/>
              </a:rPr>
              <a:t>BMI ≥ </a:t>
            </a:r>
            <a:r>
              <a:rPr lang="it-IT" sz="1600" b="1" dirty="0" smtClean="0">
                <a:solidFill>
                  <a:srgbClr val="C00000"/>
                </a:solidFill>
                <a:latin typeface="Book Antiqua" panose="02040602050305030304" pitchFamily="18" charset="0"/>
                <a:cs typeface="Andalus" panose="02020603050405020304" pitchFamily="18" charset="-78"/>
              </a:rPr>
              <a:t>30 </a:t>
            </a:r>
            <a:r>
              <a:rPr lang="it-IT" sz="1600" b="1" dirty="0" smtClean="0">
                <a:solidFill>
                  <a:srgbClr val="C00000"/>
                </a:solidFill>
                <a:latin typeface="Book Antiqua" panose="02040602050305030304" pitchFamily="18" charset="0"/>
              </a:rPr>
              <a:t>kg/m</a:t>
            </a:r>
            <a:r>
              <a:rPr lang="it-IT" sz="1600" b="1" baseline="30000" dirty="0" smtClean="0">
                <a:solidFill>
                  <a:srgbClr val="C00000"/>
                </a:solidFill>
                <a:latin typeface="Book Antiqua" panose="02040602050305030304" pitchFamily="18" charset="0"/>
              </a:rPr>
              <a:t>2 </a:t>
            </a:r>
            <a:r>
              <a:rPr lang="it-IT" sz="1600" b="1" dirty="0" smtClean="0">
                <a:solidFill>
                  <a:srgbClr val="C00000"/>
                </a:solidFill>
                <a:latin typeface="Book Antiqua" panose="02040602050305030304" pitchFamily="18" charset="0"/>
              </a:rPr>
              <a:t>e </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27 </a:t>
            </a:r>
            <a:r>
              <a:rPr lang="it-IT" sz="1600" b="1" dirty="0">
                <a:solidFill>
                  <a:srgbClr val="C00000"/>
                </a:solidFill>
                <a:latin typeface="Book Antiqua" panose="02040602050305030304" pitchFamily="18" charset="0"/>
              </a:rPr>
              <a:t>kg/m</a:t>
            </a:r>
            <a:r>
              <a:rPr lang="it-IT" sz="1600" b="1" baseline="30000" dirty="0">
                <a:solidFill>
                  <a:srgbClr val="C00000"/>
                </a:solidFill>
                <a:latin typeface="Book Antiqua" panose="02040602050305030304" pitchFamily="18" charset="0"/>
              </a:rPr>
              <a:t>2 </a:t>
            </a:r>
            <a:r>
              <a:rPr lang="it-IT" sz="1600" b="1" baseline="30000"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con malattie correlate all’obesità può essere aggiunto</a:t>
            </a:r>
          </a:p>
          <a:p>
            <a:pPr algn="just"/>
            <a:r>
              <a:rPr lang="it-IT" sz="1600" b="1" dirty="0">
                <a:solidFill>
                  <a:srgbClr val="C00000"/>
                </a:solidFill>
                <a:latin typeface="Book Antiqua" panose="02040602050305030304" pitchFamily="18" charset="0"/>
                <a:cs typeface="Andalus" panose="02020603050405020304" pitchFamily="18" charset="-78"/>
              </a:rPr>
              <a:t>u</a:t>
            </a:r>
            <a:r>
              <a:rPr lang="it-IT" sz="1600" b="1" dirty="0" smtClean="0">
                <a:solidFill>
                  <a:srgbClr val="C00000"/>
                </a:solidFill>
                <a:latin typeface="Book Antiqua" panose="02040602050305030304" pitchFamily="18" charset="0"/>
                <a:cs typeface="Andalus" panose="02020603050405020304" pitchFamily="18" charset="-78"/>
              </a:rPr>
              <a:t>n presidio farmacologico. L’</a:t>
            </a:r>
            <a:r>
              <a:rPr lang="it-IT" sz="1600" b="1" i="1" dirty="0" err="1" smtClean="0">
                <a:solidFill>
                  <a:srgbClr val="C00000"/>
                </a:solidFill>
                <a:latin typeface="Book Antiqua" panose="02040602050305030304" pitchFamily="18" charset="0"/>
                <a:cs typeface="Andalus" panose="02020603050405020304" pitchFamily="18" charset="-78"/>
              </a:rPr>
              <a:t>Orlistat</a:t>
            </a:r>
            <a:r>
              <a:rPr lang="it-IT" sz="1600" b="1" dirty="0" smtClean="0">
                <a:solidFill>
                  <a:srgbClr val="C00000"/>
                </a:solidFill>
                <a:latin typeface="Book Antiqua" panose="02040602050305030304" pitchFamily="18" charset="0"/>
                <a:cs typeface="Andalus" panose="02020603050405020304" pitchFamily="18" charset="-78"/>
              </a:rPr>
              <a:t>, un inibitore della lipasi</a:t>
            </a:r>
          </a:p>
          <a:p>
            <a:pPr algn="just"/>
            <a:r>
              <a:rPr lang="it-IT" sz="1600" b="1" dirty="0">
                <a:solidFill>
                  <a:srgbClr val="C00000"/>
                </a:solidFill>
                <a:latin typeface="Book Antiqua" panose="02040602050305030304" pitchFamily="18" charset="0"/>
                <a:cs typeface="Andalus" panose="02020603050405020304" pitchFamily="18" charset="-78"/>
              </a:rPr>
              <a:t>i</a:t>
            </a:r>
            <a:r>
              <a:rPr lang="it-IT" sz="1600" b="1" dirty="0" smtClean="0">
                <a:solidFill>
                  <a:srgbClr val="C00000"/>
                </a:solidFill>
                <a:latin typeface="Book Antiqua" panose="02040602050305030304" pitchFamily="18" charset="0"/>
                <a:cs typeface="Andalus" panose="02020603050405020304" pitchFamily="18" charset="-78"/>
              </a:rPr>
              <a:t>ntestinale che determina un lieve decremento ponderale </a:t>
            </a:r>
          </a:p>
          <a:p>
            <a:pPr algn="just"/>
            <a:r>
              <a:rPr lang="it-IT" sz="1600" b="1" dirty="0" smtClean="0">
                <a:solidFill>
                  <a:srgbClr val="C00000"/>
                </a:solidFill>
                <a:latin typeface="Book Antiqua" panose="02040602050305030304" pitchFamily="18" charset="0"/>
                <a:cs typeface="Andalus" panose="02020603050405020304" pitchFamily="18" charset="-78"/>
              </a:rPr>
              <a:t>(9-10% a 12 mesi) per malassorbimento lipidico iatrogeno,</a:t>
            </a:r>
          </a:p>
          <a:p>
            <a:pPr algn="just"/>
            <a:r>
              <a:rPr lang="it-IT" sz="1600" b="1" dirty="0" smtClean="0">
                <a:solidFill>
                  <a:srgbClr val="C00000"/>
                </a:solidFill>
                <a:latin typeface="Book Antiqua" panose="02040602050305030304" pitchFamily="18" charset="0"/>
                <a:cs typeface="Andalus" panose="02020603050405020304" pitchFamily="18" charset="-78"/>
              </a:rPr>
              <a:t>è </a:t>
            </a:r>
            <a:r>
              <a:rPr lang="it-IT" sz="1600" b="1" u="sng" dirty="0" smtClean="0">
                <a:solidFill>
                  <a:srgbClr val="C00000"/>
                </a:solidFill>
                <a:latin typeface="Book Antiqua" panose="02040602050305030304" pitchFamily="18" charset="0"/>
                <a:cs typeface="Andalus" panose="02020603050405020304" pitchFamily="18" charset="-78"/>
              </a:rPr>
              <a:t>l’unico farmaco approvato dalla FDA</a:t>
            </a:r>
            <a:r>
              <a:rPr lang="it-IT" sz="1600" b="1" dirty="0" smtClean="0">
                <a:solidFill>
                  <a:srgbClr val="C00000"/>
                </a:solidFill>
                <a:latin typeface="Book Antiqua" panose="02040602050305030304" pitchFamily="18" charset="0"/>
                <a:cs typeface="Andalus" panose="02020603050405020304" pitchFamily="18" charset="-78"/>
              </a:rPr>
              <a:t>: la commercializzazione</a:t>
            </a:r>
          </a:p>
          <a:p>
            <a:pPr algn="just"/>
            <a:r>
              <a:rPr lang="it-IT" sz="1600" b="1" dirty="0" smtClean="0">
                <a:solidFill>
                  <a:srgbClr val="C00000"/>
                </a:solidFill>
                <a:latin typeface="Book Antiqua" panose="02040602050305030304" pitchFamily="18" charset="0"/>
                <a:cs typeface="Andalus" panose="02020603050405020304" pitchFamily="18" charset="-78"/>
              </a:rPr>
              <a:t>delle altre sostanze è stata sospesa per i significativi effetti</a:t>
            </a:r>
          </a:p>
          <a:p>
            <a:pPr algn="just"/>
            <a:r>
              <a:rPr lang="it-IT" sz="1600" b="1" dirty="0">
                <a:solidFill>
                  <a:srgbClr val="C00000"/>
                </a:solidFill>
                <a:latin typeface="Book Antiqua" panose="02040602050305030304" pitchFamily="18" charset="0"/>
                <a:cs typeface="Andalus" panose="02020603050405020304" pitchFamily="18" charset="-78"/>
              </a:rPr>
              <a:t>c</a:t>
            </a:r>
            <a:r>
              <a:rPr lang="it-IT" sz="1600" b="1" dirty="0" smtClean="0">
                <a:solidFill>
                  <a:srgbClr val="C00000"/>
                </a:solidFill>
                <a:latin typeface="Book Antiqua" panose="02040602050305030304" pitchFamily="18" charset="0"/>
                <a:cs typeface="Andalus" panose="02020603050405020304" pitchFamily="18" charset="-78"/>
              </a:rPr>
              <a:t>ollaterali. La </a:t>
            </a:r>
            <a:r>
              <a:rPr lang="it-IT" sz="1600" b="1" i="1" dirty="0" err="1" smtClean="0">
                <a:solidFill>
                  <a:srgbClr val="C00000"/>
                </a:solidFill>
                <a:latin typeface="Book Antiqua" panose="02040602050305030304" pitchFamily="18" charset="0"/>
                <a:cs typeface="Andalus" panose="02020603050405020304" pitchFamily="18" charset="-78"/>
              </a:rPr>
              <a:t>metformina</a:t>
            </a:r>
            <a:r>
              <a:rPr lang="it-IT" sz="1600" b="1" i="1" dirty="0" smtClean="0">
                <a:solidFill>
                  <a:srgbClr val="C00000"/>
                </a:solidFill>
                <a:latin typeface="Book Antiqua" panose="02040602050305030304" pitchFamily="18" charset="0"/>
                <a:cs typeface="Andalus" panose="02020603050405020304" pitchFamily="18" charset="-78"/>
              </a:rPr>
              <a:t>, l’</a:t>
            </a:r>
            <a:r>
              <a:rPr lang="it-IT" sz="1600" b="1" i="1" dirty="0" err="1" smtClean="0">
                <a:solidFill>
                  <a:srgbClr val="C00000"/>
                </a:solidFill>
                <a:latin typeface="Book Antiqua" panose="02040602050305030304" pitchFamily="18" charset="0"/>
                <a:cs typeface="Andalus" panose="02020603050405020304" pitchFamily="18" charset="-78"/>
              </a:rPr>
              <a:t>exenatide</a:t>
            </a:r>
            <a:r>
              <a:rPr lang="it-IT" sz="1600" b="1" i="1" dirty="0" smtClean="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 e la </a:t>
            </a:r>
            <a:r>
              <a:rPr lang="it-IT" sz="1600" b="1" i="1" dirty="0" err="1" smtClean="0">
                <a:solidFill>
                  <a:srgbClr val="C00000"/>
                </a:solidFill>
                <a:latin typeface="Book Antiqua" panose="02040602050305030304" pitchFamily="18" charset="0"/>
                <a:cs typeface="Andalus" panose="02020603050405020304" pitchFamily="18" charset="-78"/>
              </a:rPr>
              <a:t>liraglutide</a:t>
            </a:r>
            <a:r>
              <a:rPr lang="it-IT" sz="1600" b="1" dirty="0" smtClean="0">
                <a:solidFill>
                  <a:srgbClr val="C00000"/>
                </a:solidFill>
                <a:latin typeface="Book Antiqua" panose="02040602050305030304" pitchFamily="18" charset="0"/>
                <a:cs typeface="Andalus" panose="02020603050405020304" pitchFamily="18" charset="-78"/>
              </a:rPr>
              <a:t> tendono a</a:t>
            </a:r>
          </a:p>
          <a:p>
            <a:pPr algn="just"/>
            <a:r>
              <a:rPr lang="it-IT" sz="1600" b="1" dirty="0">
                <a:solidFill>
                  <a:srgbClr val="C00000"/>
                </a:solidFill>
                <a:latin typeface="Book Antiqua" panose="02040602050305030304" pitchFamily="18" charset="0"/>
                <a:cs typeface="Andalus" panose="02020603050405020304" pitchFamily="18" charset="-78"/>
              </a:rPr>
              <a:t>r</a:t>
            </a:r>
            <a:r>
              <a:rPr lang="it-IT" sz="1600" b="1" dirty="0" smtClean="0">
                <a:solidFill>
                  <a:srgbClr val="C00000"/>
                </a:solidFill>
                <a:latin typeface="Book Antiqua" panose="02040602050305030304" pitchFamily="18" charset="0"/>
                <a:cs typeface="Andalus" panose="02020603050405020304" pitchFamily="18" charset="-78"/>
              </a:rPr>
              <a:t>idurre il peso corporeo negli obesi affetti da DM di tipo II ma </a:t>
            </a:r>
          </a:p>
          <a:p>
            <a:pPr algn="just"/>
            <a:r>
              <a:rPr lang="it-IT" sz="1600" b="1" dirty="0">
                <a:solidFill>
                  <a:srgbClr val="C00000"/>
                </a:solidFill>
                <a:latin typeface="Book Antiqua" panose="02040602050305030304" pitchFamily="18" charset="0"/>
                <a:cs typeface="Andalus" panose="02020603050405020304" pitchFamily="18" charset="-78"/>
              </a:rPr>
              <a:t>n</a:t>
            </a:r>
            <a:r>
              <a:rPr lang="it-IT" sz="1600" b="1" dirty="0" smtClean="0">
                <a:solidFill>
                  <a:srgbClr val="C00000"/>
                </a:solidFill>
                <a:latin typeface="Book Antiqua" panose="02040602050305030304" pitchFamily="18" charset="0"/>
                <a:cs typeface="Andalus" panose="02020603050405020304" pitchFamily="18" charset="-78"/>
              </a:rPr>
              <a:t>on sono indicati in soggetti non diabetici.</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4338" y="5805264"/>
            <a:ext cx="1349662" cy="1052736"/>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653136"/>
            <a:ext cx="2016224" cy="1344149"/>
          </a:xfrm>
          <a:prstGeom prst="rect">
            <a:avLst/>
          </a:prstGeom>
        </p:spPr>
      </p:pic>
    </p:spTree>
    <p:extLst>
      <p:ext uri="{BB962C8B-B14F-4D97-AF65-F5344CB8AC3E}">
        <p14:creationId xmlns:p14="http://schemas.microsoft.com/office/powerpoint/2010/main" val="2516934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2916332"/>
            <a:ext cx="4220723" cy="39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324"/>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Trattamento dell’Obesità</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endParaRPr>
          </a:p>
        </p:txBody>
      </p:sp>
      <p:sp>
        <p:nvSpPr>
          <p:cNvPr id="6" name="CasellaDiTesto 5"/>
          <p:cNvSpPr txBox="1"/>
          <p:nvPr/>
        </p:nvSpPr>
        <p:spPr>
          <a:xfrm>
            <a:off x="-21495" y="456341"/>
            <a:ext cx="9186989" cy="5016758"/>
          </a:xfrm>
          <a:prstGeom prst="rect">
            <a:avLst/>
          </a:prstGeom>
          <a:noFill/>
        </p:spPr>
        <p:txBody>
          <a:bodyPr wrap="square" rtlCol="0">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cs typeface="Andalus" panose="02020603050405020304" pitchFamily="18" charset="-78"/>
              </a:rPr>
              <a:t>Terapia Chirurgica</a:t>
            </a:r>
          </a:p>
          <a:p>
            <a:pPr algn="just"/>
            <a:r>
              <a:rPr lang="it-IT" sz="1600" b="1" dirty="0" smtClean="0">
                <a:solidFill>
                  <a:srgbClr val="C00000"/>
                </a:solidFill>
                <a:latin typeface="Book Antiqua" panose="02040602050305030304" pitchFamily="18" charset="0"/>
                <a:cs typeface="Andalus" panose="02020603050405020304" pitchFamily="18" charset="-78"/>
              </a:rPr>
              <a:t>Nell’obesità </a:t>
            </a:r>
            <a:r>
              <a:rPr lang="it-IT" sz="1600" b="1" dirty="0" smtClean="0">
                <a:solidFill>
                  <a:srgbClr val="C00000"/>
                </a:solidFill>
                <a:latin typeface="Book Antiqua" panose="02040602050305030304" pitchFamily="18" charset="0"/>
                <a:cs typeface="Andalus" panose="02020603050405020304" pitchFamily="18" charset="-78"/>
              </a:rPr>
              <a:t>grave o moderata con gravi condizioni cliniche associate </a:t>
            </a:r>
            <a:r>
              <a:rPr lang="it-IT" sz="1600" b="1" dirty="0">
                <a:solidFill>
                  <a:srgbClr val="C00000"/>
                </a:solidFill>
                <a:latin typeface="Book Antiqua" panose="02040602050305030304" pitchFamily="18" charset="0"/>
                <a:cs typeface="Andalus" panose="02020603050405020304" pitchFamily="18" charset="-78"/>
              </a:rPr>
              <a:t>(BMI ≥ </a:t>
            </a:r>
            <a:r>
              <a:rPr lang="it-IT" sz="1600" b="1" dirty="0" smtClean="0">
                <a:solidFill>
                  <a:srgbClr val="C00000"/>
                </a:solidFill>
                <a:latin typeface="Book Antiqua" panose="02040602050305030304" pitchFamily="18" charset="0"/>
                <a:cs typeface="Andalus" panose="02020603050405020304" pitchFamily="18" charset="-78"/>
              </a:rPr>
              <a:t>40 </a:t>
            </a:r>
            <a:r>
              <a:rPr lang="it-IT" sz="1600" b="1" dirty="0" smtClean="0">
                <a:solidFill>
                  <a:srgbClr val="C00000"/>
                </a:solidFill>
                <a:latin typeface="Book Antiqua" panose="02040602050305030304" pitchFamily="18" charset="0"/>
              </a:rPr>
              <a:t>kg/m</a:t>
            </a:r>
            <a:r>
              <a:rPr lang="it-IT" sz="1600" b="1" baseline="30000" dirty="0" smtClean="0">
                <a:solidFill>
                  <a:srgbClr val="C00000"/>
                </a:solidFill>
                <a:latin typeface="Book Antiqua" panose="02040602050305030304" pitchFamily="18" charset="0"/>
              </a:rPr>
              <a:t>2 </a:t>
            </a:r>
            <a:r>
              <a:rPr lang="it-IT" sz="1600" b="1" dirty="0">
                <a:solidFill>
                  <a:srgbClr val="C00000"/>
                </a:solidFill>
                <a:latin typeface="Book Antiqua" panose="02040602050305030304" pitchFamily="18" charset="0"/>
              </a:rPr>
              <a:t>e </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35 </a:t>
            </a:r>
            <a:r>
              <a:rPr lang="it-IT" sz="1600" b="1" dirty="0">
                <a:solidFill>
                  <a:srgbClr val="C00000"/>
                </a:solidFill>
                <a:latin typeface="Book Antiqua" panose="02040602050305030304" pitchFamily="18" charset="0"/>
              </a:rPr>
              <a:t>kg/m</a:t>
            </a:r>
            <a:r>
              <a:rPr lang="it-IT" sz="1600" b="1" baseline="30000" dirty="0">
                <a:solidFill>
                  <a:srgbClr val="C00000"/>
                </a:solidFill>
                <a:latin typeface="Book Antiqua" panose="02040602050305030304" pitchFamily="18" charset="0"/>
              </a:rPr>
              <a:t>2 </a:t>
            </a:r>
            <a:r>
              <a:rPr lang="it-IT" sz="1600" b="1" dirty="0" smtClean="0">
                <a:solidFill>
                  <a:srgbClr val="C00000"/>
                </a:solidFill>
                <a:latin typeface="Book Antiqua" panose="02040602050305030304" pitchFamily="18" charset="0"/>
              </a:rPr>
              <a:t>) oppure in caso di fallimento ripetuto di altri approcci terapeutici può essere presa in considerazione la </a:t>
            </a:r>
            <a:r>
              <a:rPr lang="it-IT" sz="1600" b="1" i="1" dirty="0" smtClean="0">
                <a:solidFill>
                  <a:srgbClr val="C00000"/>
                </a:solidFill>
                <a:latin typeface="Book Antiqua" panose="02040602050305030304" pitchFamily="18" charset="0"/>
              </a:rPr>
              <a:t>chirurgia </a:t>
            </a:r>
            <a:r>
              <a:rPr lang="it-IT" sz="1600" b="1" i="1" dirty="0" err="1" smtClean="0">
                <a:solidFill>
                  <a:srgbClr val="C00000"/>
                </a:solidFill>
                <a:latin typeface="Book Antiqua" panose="02040602050305030304" pitchFamily="18" charset="0"/>
              </a:rPr>
              <a:t>bariatrica</a:t>
            </a:r>
            <a:r>
              <a:rPr lang="it-IT" sz="1600" b="1" dirty="0" smtClean="0">
                <a:solidFill>
                  <a:srgbClr val="C00000"/>
                </a:solidFill>
                <a:latin typeface="Book Antiqua" panose="02040602050305030304" pitchFamily="18" charset="0"/>
              </a:rPr>
              <a:t>, purché il paziente presenti per più di 3 anni un peso che soddisfi i criteri per questo tipo di approccio, sia in grado di tollerare l’intervento e non abbia dipendenze da sostanze o disturbi psichici. Gli interventi </a:t>
            </a:r>
            <a:r>
              <a:rPr lang="it-IT" sz="1600" b="1" i="1" dirty="0" smtClean="0">
                <a:solidFill>
                  <a:srgbClr val="C00000"/>
                </a:solidFill>
                <a:latin typeface="Book Antiqua" panose="02040602050305030304" pitchFamily="18" charset="0"/>
              </a:rPr>
              <a:t>restrittivi </a:t>
            </a:r>
            <a:r>
              <a:rPr lang="it-IT" sz="1600" b="1" dirty="0" smtClean="0">
                <a:solidFill>
                  <a:srgbClr val="C00000"/>
                </a:solidFill>
                <a:latin typeface="Book Antiqua" panose="02040602050305030304" pitchFamily="18" charset="0"/>
              </a:rPr>
              <a:t>(che limitano la quantità di cibo che lo stomaco può contenere e riducono la velocità di svuotamento gastrico) comprendono  il </a:t>
            </a:r>
            <a:r>
              <a:rPr lang="it-IT" sz="1600" b="1" u="sng" dirty="0" smtClean="0">
                <a:solidFill>
                  <a:srgbClr val="C00000"/>
                </a:solidFill>
                <a:latin typeface="Book Antiqua" panose="02040602050305030304" pitchFamily="18" charset="0"/>
              </a:rPr>
              <a:t>bendaggio gastrico regolabile in via laparoscopica con materiali in silicone </a:t>
            </a:r>
            <a:r>
              <a:rPr lang="it-IT" sz="1600" b="1" dirty="0" smtClean="0">
                <a:solidFill>
                  <a:srgbClr val="C00000"/>
                </a:solidFill>
                <a:latin typeface="Book Antiqua" panose="02040602050305030304" pitchFamily="18" charset="0"/>
              </a:rPr>
              <a:t>mentre tra quelli </a:t>
            </a:r>
            <a:r>
              <a:rPr lang="it-IT" sz="1600" b="1" i="1" dirty="0" smtClean="0">
                <a:solidFill>
                  <a:srgbClr val="C00000"/>
                </a:solidFill>
                <a:latin typeface="Book Antiqua" panose="02040602050305030304" pitchFamily="18" charset="0"/>
              </a:rPr>
              <a:t>restrittivo-malassorbitivi</a:t>
            </a:r>
            <a:r>
              <a:rPr lang="it-IT" sz="1600" b="1" dirty="0" smtClean="0">
                <a:solidFill>
                  <a:srgbClr val="C00000"/>
                </a:solidFill>
                <a:latin typeface="Book Antiqua" panose="02040602050305030304" pitchFamily="18" charset="0"/>
              </a:rPr>
              <a:t>, molto praticato è il </a:t>
            </a:r>
            <a:r>
              <a:rPr lang="it-IT" sz="1600" b="1" u="sng" dirty="0" smtClean="0">
                <a:solidFill>
                  <a:srgbClr val="C00000"/>
                </a:solidFill>
                <a:latin typeface="Book Antiqua" panose="02040602050305030304" pitchFamily="18" charset="0"/>
              </a:rPr>
              <a:t>bypass gastrico Roux-un-Y. </a:t>
            </a:r>
          </a:p>
          <a:p>
            <a:pPr algn="just"/>
            <a:r>
              <a:rPr lang="it-IT" sz="1600" b="1" dirty="0" smtClean="0">
                <a:solidFill>
                  <a:srgbClr val="C00000"/>
                </a:solidFill>
                <a:latin typeface="Book Antiqua" panose="02040602050305030304" pitchFamily="18" charset="0"/>
                <a:cs typeface="Andalus" panose="02020603050405020304" pitchFamily="18" charset="-78"/>
              </a:rPr>
              <a:t>Queste procedure determinano generalmente</a:t>
            </a:r>
          </a:p>
          <a:p>
            <a:pPr algn="just"/>
            <a:r>
              <a:rPr lang="it-IT" sz="1600" b="1" dirty="0" smtClean="0">
                <a:solidFill>
                  <a:srgbClr val="C00000"/>
                </a:solidFill>
                <a:latin typeface="Book Antiqua" panose="02040602050305030304" pitchFamily="18" charset="0"/>
                <a:cs typeface="Andalus" panose="02020603050405020304" pitchFamily="18" charset="-78"/>
              </a:rPr>
              <a:t>una riduzione del peso corporeo pari al 30-35%</a:t>
            </a:r>
          </a:p>
          <a:p>
            <a:pPr algn="just"/>
            <a:r>
              <a:rPr lang="it-IT" sz="1600" b="1" dirty="0">
                <a:solidFill>
                  <a:srgbClr val="C00000"/>
                </a:solidFill>
                <a:latin typeface="Book Antiqua" panose="02040602050305030304" pitchFamily="18" charset="0"/>
                <a:cs typeface="Andalus" panose="02020603050405020304" pitchFamily="18" charset="-78"/>
              </a:rPr>
              <a:t>c</a:t>
            </a:r>
            <a:r>
              <a:rPr lang="it-IT" sz="1600" b="1" dirty="0" smtClean="0">
                <a:solidFill>
                  <a:srgbClr val="C00000"/>
                </a:solidFill>
                <a:latin typeface="Book Antiqua" panose="02040602050305030304" pitchFamily="18" charset="0"/>
                <a:cs typeface="Andalus" panose="02020603050405020304" pitchFamily="18" charset="-78"/>
              </a:rPr>
              <a:t>he dopo 4 anni viene mantenuta in circa il 40% </a:t>
            </a:r>
          </a:p>
          <a:p>
            <a:pPr algn="just"/>
            <a:r>
              <a:rPr lang="it-IT" sz="1600" b="1" dirty="0">
                <a:solidFill>
                  <a:srgbClr val="C00000"/>
                </a:solidFill>
                <a:latin typeface="Book Antiqua" panose="02040602050305030304" pitchFamily="18" charset="0"/>
                <a:cs typeface="Andalus" panose="02020603050405020304" pitchFamily="18" charset="-78"/>
              </a:rPr>
              <a:t>d</a:t>
            </a:r>
            <a:r>
              <a:rPr lang="it-IT" sz="1600" b="1" dirty="0" smtClean="0">
                <a:solidFill>
                  <a:srgbClr val="C00000"/>
                </a:solidFill>
                <a:latin typeface="Book Antiqua" panose="02040602050305030304" pitchFamily="18" charset="0"/>
                <a:cs typeface="Andalus" panose="02020603050405020304" pitchFamily="18" charset="-78"/>
              </a:rPr>
              <a:t>ei casi. Le complicanze comprendono la stenosi</a:t>
            </a:r>
          </a:p>
          <a:p>
            <a:pPr algn="just"/>
            <a:r>
              <a:rPr lang="it-IT" sz="1600" b="1" dirty="0" smtClean="0">
                <a:solidFill>
                  <a:srgbClr val="C00000"/>
                </a:solidFill>
                <a:latin typeface="Book Antiqua" panose="02040602050305030304" pitchFamily="18" charset="0"/>
                <a:cs typeface="Andalus" panose="02020603050405020304" pitchFamily="18" charset="-78"/>
              </a:rPr>
              <a:t>dello stoma, ulcere marginali e </a:t>
            </a:r>
            <a:r>
              <a:rPr lang="it-IT" sz="1600" b="1" i="1" dirty="0" smtClean="0">
                <a:solidFill>
                  <a:srgbClr val="C00000"/>
                </a:solidFill>
                <a:latin typeface="Book Antiqua" panose="02040602050305030304" pitchFamily="18" charset="0"/>
                <a:cs typeface="Andalus" panose="02020603050405020304" pitchFamily="18" charset="-78"/>
              </a:rPr>
              <a:t>dumping </a:t>
            </a:r>
            <a:r>
              <a:rPr lang="it-IT" sz="1600" b="1" i="1" dirty="0" err="1" smtClean="0">
                <a:solidFill>
                  <a:srgbClr val="C00000"/>
                </a:solidFill>
                <a:latin typeface="Book Antiqua" panose="02040602050305030304" pitchFamily="18" charset="0"/>
                <a:cs typeface="Andalus" panose="02020603050405020304" pitchFamily="18" charset="-78"/>
              </a:rPr>
              <a:t>syndrome</a:t>
            </a:r>
            <a:r>
              <a:rPr lang="it-IT" sz="1600" b="1" dirty="0" smtClean="0">
                <a:solidFill>
                  <a:srgbClr val="C00000"/>
                </a:solidFill>
                <a:latin typeface="Book Antiqua" panose="02040602050305030304" pitchFamily="18" charset="0"/>
                <a:cs typeface="Andalus" panose="02020603050405020304" pitchFamily="18" charset="-78"/>
              </a:rPr>
              <a:t>.</a:t>
            </a:r>
          </a:p>
          <a:p>
            <a:pPr algn="just"/>
            <a:r>
              <a:rPr lang="it-IT" sz="1600" b="1" dirty="0" smtClean="0">
                <a:solidFill>
                  <a:srgbClr val="C00000"/>
                </a:solidFill>
                <a:latin typeface="Book Antiqua" panose="02040602050305030304" pitchFamily="18" charset="0"/>
                <a:cs typeface="Andalus" panose="02020603050405020304" pitchFamily="18" charset="-78"/>
              </a:rPr>
              <a:t>Negli interventi </a:t>
            </a:r>
            <a:r>
              <a:rPr lang="it-IT" sz="1600" b="1" dirty="0" smtClean="0">
                <a:solidFill>
                  <a:srgbClr val="C00000"/>
                </a:solidFill>
                <a:latin typeface="Book Antiqua" panose="02040602050305030304" pitchFamily="18" charset="0"/>
              </a:rPr>
              <a:t>restrittivo-malassorbitivi, bisogna</a:t>
            </a:r>
          </a:p>
          <a:p>
            <a:pPr algn="just"/>
            <a:r>
              <a:rPr lang="it-IT" sz="1600" b="1" dirty="0">
                <a:solidFill>
                  <a:srgbClr val="C00000"/>
                </a:solidFill>
                <a:latin typeface="Book Antiqua" panose="02040602050305030304" pitchFamily="18" charset="0"/>
                <a:cs typeface="Andalus" panose="02020603050405020304" pitchFamily="18" charset="-78"/>
              </a:rPr>
              <a:t>s</a:t>
            </a:r>
            <a:r>
              <a:rPr lang="it-IT" sz="1600" b="1" dirty="0" smtClean="0">
                <a:solidFill>
                  <a:srgbClr val="C00000"/>
                </a:solidFill>
                <a:latin typeface="Book Antiqua" panose="02040602050305030304" pitchFamily="18" charset="0"/>
                <a:cs typeface="Andalus" panose="02020603050405020304" pitchFamily="18" charset="-78"/>
              </a:rPr>
              <a:t>upplementare alcuni micronutrienti (ferro, </a:t>
            </a:r>
            <a:r>
              <a:rPr lang="it-IT" sz="1600" b="1" dirty="0" err="1" smtClean="0">
                <a:solidFill>
                  <a:srgbClr val="C00000"/>
                </a:solidFill>
                <a:latin typeface="Book Antiqua" panose="02040602050305030304" pitchFamily="18" charset="0"/>
                <a:cs typeface="Andalus" panose="02020603050405020304" pitchFamily="18" charset="-78"/>
              </a:rPr>
              <a:t>folati</a:t>
            </a:r>
            <a:r>
              <a:rPr lang="it-IT" sz="1600" b="1" dirty="0" smtClean="0">
                <a:solidFill>
                  <a:srgbClr val="C00000"/>
                </a:solidFill>
                <a:latin typeface="Book Antiqua" panose="02040602050305030304" pitchFamily="18" charset="0"/>
                <a:cs typeface="Andalus" panose="02020603050405020304" pitchFamily="18" charset="-78"/>
              </a:rPr>
              <a:t>,</a:t>
            </a:r>
          </a:p>
          <a:p>
            <a:pPr algn="just"/>
            <a:r>
              <a:rPr lang="it-IT" sz="1600" b="1" dirty="0">
                <a:solidFill>
                  <a:srgbClr val="C00000"/>
                </a:solidFill>
                <a:latin typeface="Book Antiqua" panose="02040602050305030304" pitchFamily="18" charset="0"/>
                <a:cs typeface="Andalus" panose="02020603050405020304" pitchFamily="18" charset="-78"/>
              </a:rPr>
              <a:t>c</a:t>
            </a:r>
            <a:r>
              <a:rPr lang="it-IT" sz="1600" b="1" dirty="0" smtClean="0">
                <a:solidFill>
                  <a:srgbClr val="C00000"/>
                </a:solidFill>
                <a:latin typeface="Book Antiqua" panose="02040602050305030304" pitchFamily="18" charset="0"/>
                <a:cs typeface="Andalus" panose="02020603050405020304" pitchFamily="18" charset="-78"/>
              </a:rPr>
              <a:t>alcio, vitamina B</a:t>
            </a:r>
            <a:r>
              <a:rPr lang="it-IT" sz="1600" b="1" baseline="-25000" dirty="0" smtClean="0">
                <a:solidFill>
                  <a:srgbClr val="C00000"/>
                </a:solidFill>
                <a:latin typeface="Book Antiqua" panose="02040602050305030304" pitchFamily="18" charset="0"/>
                <a:cs typeface="Andalus" panose="02020603050405020304" pitchFamily="18" charset="-78"/>
              </a:rPr>
              <a:t>12</a:t>
            </a:r>
            <a:r>
              <a:rPr lang="it-IT" sz="1600" b="1" dirty="0" smtClean="0">
                <a:solidFill>
                  <a:srgbClr val="C00000"/>
                </a:solidFill>
                <a:latin typeface="Book Antiqua" panose="02040602050305030304" pitchFamily="18" charset="0"/>
                <a:cs typeface="Andalus" panose="02020603050405020304" pitchFamily="18" charset="-78"/>
              </a:rPr>
              <a:t> e D)per tutta la vita e porre </a:t>
            </a:r>
          </a:p>
          <a:p>
            <a:pPr algn="just"/>
            <a:r>
              <a:rPr lang="it-IT" sz="1600" b="1" dirty="0">
                <a:solidFill>
                  <a:srgbClr val="C00000"/>
                </a:solidFill>
                <a:latin typeface="Book Antiqua" panose="02040602050305030304" pitchFamily="18" charset="0"/>
                <a:cs typeface="Andalus" panose="02020603050405020304" pitchFamily="18" charset="-78"/>
              </a:rPr>
              <a:t>a</a:t>
            </a:r>
            <a:r>
              <a:rPr lang="it-IT" sz="1600" b="1" dirty="0" smtClean="0">
                <a:solidFill>
                  <a:srgbClr val="C00000"/>
                </a:solidFill>
                <a:latin typeface="Book Antiqua" panose="02040602050305030304" pitchFamily="18" charset="0"/>
                <a:cs typeface="Andalus" panose="02020603050405020304" pitchFamily="18" charset="-78"/>
              </a:rPr>
              <a:t>ttenzione al rischio di sviluppo di </a:t>
            </a:r>
            <a:r>
              <a:rPr lang="it-IT" sz="1600" b="1" i="1" dirty="0" smtClean="0">
                <a:solidFill>
                  <a:srgbClr val="C00000"/>
                </a:solidFill>
                <a:latin typeface="Book Antiqua" panose="02040602050305030304" pitchFamily="18" charset="0"/>
                <a:cs typeface="Andalus" panose="02020603050405020304" pitchFamily="18" charset="-78"/>
              </a:rPr>
              <a:t>iperplasia delle</a:t>
            </a:r>
          </a:p>
          <a:p>
            <a:pPr algn="just"/>
            <a:r>
              <a:rPr lang="it-IT" sz="1600" b="1" i="1" dirty="0">
                <a:solidFill>
                  <a:srgbClr val="C00000"/>
                </a:solidFill>
                <a:latin typeface="Book Antiqua" panose="02040602050305030304" pitchFamily="18" charset="0"/>
                <a:cs typeface="Andalus" panose="02020603050405020304" pitchFamily="18" charset="-78"/>
              </a:rPr>
              <a:t>c</a:t>
            </a:r>
            <a:r>
              <a:rPr lang="it-IT" sz="1600" b="1" i="1" dirty="0" smtClean="0">
                <a:solidFill>
                  <a:srgbClr val="C00000"/>
                </a:solidFill>
                <a:latin typeface="Book Antiqua" panose="02040602050305030304" pitchFamily="18" charset="0"/>
                <a:cs typeface="Andalus" panose="02020603050405020304" pitchFamily="18" charset="-78"/>
              </a:rPr>
              <a:t>ellule insulari pancreatiche </a:t>
            </a:r>
            <a:r>
              <a:rPr lang="it-IT" sz="1600" b="1" dirty="0" smtClean="0">
                <a:solidFill>
                  <a:srgbClr val="C00000"/>
                </a:solidFill>
                <a:latin typeface="Book Antiqua" panose="02040602050305030304" pitchFamily="18" charset="0"/>
                <a:cs typeface="Andalus" panose="02020603050405020304" pitchFamily="18" charset="-78"/>
              </a:rPr>
              <a:t> e di </a:t>
            </a:r>
            <a:r>
              <a:rPr lang="it-IT" sz="1600" b="1" i="1" dirty="0" smtClean="0">
                <a:solidFill>
                  <a:srgbClr val="C00000"/>
                </a:solidFill>
                <a:latin typeface="Book Antiqua" panose="02040602050305030304" pitchFamily="18" charset="0"/>
                <a:cs typeface="Andalus" panose="02020603050405020304" pitchFamily="18" charset="-78"/>
              </a:rPr>
              <a:t>ipoglicemia</a:t>
            </a:r>
            <a:r>
              <a:rPr lang="it-IT" sz="1600" b="1" dirty="0" smtClean="0">
                <a:solidFill>
                  <a:srgbClr val="C00000"/>
                </a:solidFill>
                <a:latin typeface="Book Antiqua" panose="02040602050305030304" pitchFamily="18" charset="0"/>
                <a:cs typeface="Andalus" panose="02020603050405020304" pitchFamily="18" charset="-78"/>
              </a:rPr>
              <a:t>.</a:t>
            </a:r>
            <a:endParaRPr lang="it-IT" sz="1600" b="1" dirty="0" smtClean="0">
              <a:solidFill>
                <a:srgbClr val="C00000"/>
              </a:solidFill>
              <a:latin typeface="Book Antiqua" panose="02040602050305030304" pitchFamily="18" charset="0"/>
              <a:cs typeface="Andalus" panose="02020603050405020304" pitchFamily="18" charset="-78"/>
            </a:endParaRPr>
          </a:p>
          <a:p>
            <a:pPr algn="just"/>
            <a:endParaRPr lang="it-IT" sz="1600" b="1" dirty="0" smtClean="0">
              <a:solidFill>
                <a:srgbClr val="C00000"/>
              </a:solidFill>
              <a:latin typeface="Book Antiqua" panose="02040602050305030304" pitchFamily="18" charset="0"/>
              <a:cs typeface="Andalus" panose="02020603050405020304" pitchFamily="18"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152242"/>
            <a:ext cx="3888432" cy="168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93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Controllo del Peso </a:t>
            </a:r>
          </a:p>
        </p:txBody>
      </p:sp>
      <p:sp>
        <p:nvSpPr>
          <p:cNvPr id="5" name="CasellaDiTesto 4"/>
          <p:cNvSpPr txBox="1"/>
          <p:nvPr/>
        </p:nvSpPr>
        <p:spPr>
          <a:xfrm>
            <a:off x="-26221" y="548680"/>
            <a:ext cx="9186989" cy="3139321"/>
          </a:xfrm>
          <a:prstGeom prst="rect">
            <a:avLst/>
          </a:prstGeom>
          <a:noFill/>
        </p:spPr>
        <p:txBody>
          <a:bodyPr wrap="square" rtlCol="0">
            <a:spAutoFit/>
          </a:bodyPr>
          <a:lstStyle/>
          <a:p>
            <a:pPr marL="342900" indent="-342900" algn="just">
              <a:buFont typeface="+mj-lt"/>
              <a:buAutoNum type="arabicPeriod"/>
            </a:pPr>
            <a:r>
              <a:rPr lang="it-IT" b="1" dirty="0" smtClean="0">
                <a:solidFill>
                  <a:srgbClr val="C00000"/>
                </a:solidFill>
                <a:latin typeface="Book Antiqua" panose="02040602050305030304" pitchFamily="18" charset="0"/>
                <a:cs typeface="Andalus" panose="02020603050405020304" pitchFamily="18" charset="-78"/>
              </a:rPr>
              <a:t>Pesarsi almeno una volta al mese controllando che il BMI sia entro limiti di normalità</a:t>
            </a:r>
          </a:p>
          <a:p>
            <a:pPr marL="342900" indent="-342900" algn="just">
              <a:buFont typeface="+mj-lt"/>
              <a:buAutoNum type="arabicPeriod"/>
            </a:pPr>
            <a:r>
              <a:rPr lang="it-IT" b="1" dirty="0" smtClean="0">
                <a:solidFill>
                  <a:srgbClr val="C00000"/>
                </a:solidFill>
                <a:latin typeface="Book Antiqua" panose="02040602050305030304" pitchFamily="18" charset="0"/>
                <a:cs typeface="Andalus" panose="02020603050405020304" pitchFamily="18" charset="-78"/>
              </a:rPr>
              <a:t>In caso di sovrappeso o sottopeso </a:t>
            </a:r>
            <a:r>
              <a:rPr lang="it-IT" b="1" u="sng" dirty="0" smtClean="0">
                <a:solidFill>
                  <a:srgbClr val="C00000"/>
                </a:solidFill>
                <a:latin typeface="Book Antiqua" panose="02040602050305030304" pitchFamily="18" charset="0"/>
                <a:cs typeface="Andalus" panose="02020603050405020304" pitchFamily="18" charset="-78"/>
              </a:rPr>
              <a:t>consultare un medico</a:t>
            </a:r>
            <a:r>
              <a:rPr lang="it-IT" b="1" dirty="0" smtClean="0">
                <a:solidFill>
                  <a:srgbClr val="C00000"/>
                </a:solidFill>
                <a:latin typeface="Book Antiqua" panose="02040602050305030304" pitchFamily="18" charset="0"/>
                <a:cs typeface="Andalus" panose="02020603050405020304" pitchFamily="18" charset="-78"/>
              </a:rPr>
              <a:t> : nel primo caso ridurre le entrate energetiche mangiando cibi meno calorici ma che sazino di più come frutta e verdura, praticare attività fisica e distribuire l’alimentazione correttamente nell’arco della giornata a partire dalla colazione che non deve essere trascurata.</a:t>
            </a:r>
          </a:p>
          <a:p>
            <a:pPr marL="342900" indent="-342900" algn="just">
              <a:buFont typeface="+mj-lt"/>
              <a:buAutoNum type="arabicPeriod"/>
            </a:pPr>
            <a:r>
              <a:rPr lang="it-IT" b="1" dirty="0" smtClean="0">
                <a:solidFill>
                  <a:srgbClr val="C00000"/>
                </a:solidFill>
                <a:latin typeface="Book Antiqua" panose="02040602050305030304" pitchFamily="18" charset="0"/>
                <a:cs typeface="Andalus" panose="02020603050405020304" pitchFamily="18" charset="-78"/>
              </a:rPr>
              <a:t>Muoversi di più camminando, salendo e scendendo le scale e svolgendo piccoli lavori domestici</a:t>
            </a:r>
          </a:p>
          <a:p>
            <a:pPr marL="342900" indent="-342900" algn="just">
              <a:buFont typeface="+mj-lt"/>
              <a:buAutoNum type="arabicPeriod"/>
            </a:pPr>
            <a:r>
              <a:rPr lang="it-IT" b="1" dirty="0" smtClean="0">
                <a:solidFill>
                  <a:srgbClr val="C00000"/>
                </a:solidFill>
                <a:latin typeface="Book Antiqua" panose="02040602050305030304" pitchFamily="18" charset="0"/>
                <a:cs typeface="Andalus" panose="02020603050405020304" pitchFamily="18" charset="-78"/>
              </a:rPr>
              <a:t>Evitare diete squilibrate «fai da te» e molto drastiche che possono compromettere lo stato di salute. Una dieta equilibrata deve includere tutti gli alimenti in modo equilibrato.</a:t>
            </a:r>
            <a:endParaRPr lang="it-IT" b="1" dirty="0">
              <a:solidFill>
                <a:srgbClr val="C00000"/>
              </a:solidFill>
              <a:latin typeface="Book Antiqua" panose="02040602050305030304" pitchFamily="18" charset="0"/>
              <a:cs typeface="Andalus" panose="02020603050405020304" pitchFamily="18" charset="-78"/>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036" y="3861047"/>
            <a:ext cx="2857500" cy="233362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861047"/>
            <a:ext cx="3170273" cy="2339661"/>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867083"/>
            <a:ext cx="2333625" cy="2333625"/>
          </a:xfrm>
          <a:prstGeom prst="rect">
            <a:avLst/>
          </a:prstGeom>
        </p:spPr>
      </p:pic>
    </p:spTree>
    <p:extLst>
      <p:ext uri="{BB962C8B-B14F-4D97-AF65-F5344CB8AC3E}">
        <p14:creationId xmlns:p14="http://schemas.microsoft.com/office/powerpoint/2010/main" val="356038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cs typeface="Andalus" panose="02020603050405020304" pitchFamily="18" charset="-78"/>
              </a:rPr>
              <a:t>Raccomandazioni generali</a:t>
            </a:r>
          </a:p>
        </p:txBody>
      </p:sp>
      <p:sp>
        <p:nvSpPr>
          <p:cNvPr id="5" name="CasellaDiTesto 4"/>
          <p:cNvSpPr txBox="1"/>
          <p:nvPr/>
        </p:nvSpPr>
        <p:spPr>
          <a:xfrm>
            <a:off x="-21495" y="584775"/>
            <a:ext cx="9186989" cy="5755422"/>
          </a:xfrm>
          <a:prstGeom prst="rect">
            <a:avLst/>
          </a:prstGeom>
          <a:noFill/>
        </p:spPr>
        <p:txBody>
          <a:bodyPr wrap="square" rtlCol="0">
            <a:spAutoFit/>
          </a:bodyPr>
          <a:lstStyle/>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Consumare quotidianamente più porzioni di ortaggi, frutta fresca e legumi secchi e freschi e regolarmente pane, pasta, riso ed altri cereali, preferibilmente integrali (farine integrali non con aggiunta di crusca o altre fibre). evitando condimenti ricchi di grassi ed olii, che possono essere sostituiti con aromi e spezie.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Utilizzare tegami antiaderenti, cotture al cartoccio, microonde e cottura al vapore, limitando le fritture. Eliminare il più possibile grassi animali (burro, lardo, strutto, panna), privilegiando olio extravergine di oliva e di semi e non utilizzare grassi ed olii già cotti. Consumare pesce fresco o surgelato 2 o 3 volte/settimana e privilegiare le carni magre, eliminando il grasso visibile. Possono essere consumate 4 uova a settimana, distribuite nei vari giorni</a:t>
            </a:r>
            <a:r>
              <a:rPr lang="it-IT" sz="1600" b="1" dirty="0">
                <a:solidFill>
                  <a:srgbClr val="C00000"/>
                </a:solidFill>
                <a:latin typeface="Book Antiqua" panose="02040602050305030304" pitchFamily="18" charset="0"/>
                <a:cs typeface="Andalus" panose="02020603050405020304" pitchFamily="18" charset="-78"/>
              </a:rPr>
              <a:t>. Privilegiare il latte scremato o parzialmente scremato e scegliere piccole porzioni di formaggi </a:t>
            </a:r>
            <a:r>
              <a:rPr lang="it-IT" sz="1600" b="1" dirty="0" smtClean="0">
                <a:solidFill>
                  <a:srgbClr val="C00000"/>
                </a:solidFill>
                <a:latin typeface="Book Antiqua" panose="02040602050305030304" pitchFamily="18" charset="0"/>
                <a:cs typeface="Andalus" panose="02020603050405020304" pitchFamily="18" charset="-78"/>
              </a:rPr>
              <a:t>magri. Leggere le etichette degli alimenti per conoscere il contenuto e la qualità dei grassi.</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Moderare il consumo di alimenti e bevande dolci nella giornata, scegliendo dolci tipici della tradizione italiana, contenenti meno saccarosio e grassi e più amido (biscotti, torte non farcite), limitare i prodotti dolci da spalmare su pane e fette biscottate (marmellate, miele, creme) e caramelle o torroni che si attaccano ai denti, che vanno comunque lavati dopo il consumo. Utilizzare edulcoranti con le dovute avvertenze.</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Scegliere porzioni di alimenti diversi, alternandoli nei vari pasti della giornata.</a:t>
            </a:r>
          </a:p>
          <a:p>
            <a:pPr marL="342900" indent="-342900" algn="just">
              <a:buFont typeface="+mj-lt"/>
              <a:buAutoNum type="arabicPeriod"/>
            </a:pPr>
            <a:r>
              <a:rPr lang="it-IT" sz="1600" b="1" dirty="0" smtClean="0">
                <a:solidFill>
                  <a:srgbClr val="C00000"/>
                </a:solidFill>
                <a:latin typeface="Book Antiqua" panose="02040602050305030304" pitchFamily="18" charset="0"/>
                <a:cs typeface="Andalus" panose="02020603050405020304" pitchFamily="18" charset="-78"/>
              </a:rPr>
              <a:t>Ridurre progressivamente l’uso di sale, preferendo quello iodato. Non aggiungere sale alle pappe dei bambini nel primo anno di vita e limitare l’uso di condimenti ricchi di sodio (dadi, ketchup, senape) e snack salati (patatine, olive, salumi, formaggi) insaporendo gli alimenti con erbe aromatiche, spezie, limone e aceto e scegliendo prodotti a basso contenuto di sale.</a:t>
            </a:r>
            <a:r>
              <a:rPr lang="it-IT" sz="1600" b="1" dirty="0">
                <a:solidFill>
                  <a:srgbClr val="C00000"/>
                </a:solidFill>
                <a:latin typeface="Book Antiqua" panose="02040602050305030304" pitchFamily="18" charset="0"/>
                <a:cs typeface="Andalus" panose="02020603050405020304" pitchFamily="18" charset="-78"/>
              </a:rPr>
              <a:t> </a:t>
            </a:r>
            <a:r>
              <a:rPr lang="it-IT" sz="1600" b="1" dirty="0" smtClean="0">
                <a:solidFill>
                  <a:srgbClr val="C00000"/>
                </a:solidFill>
                <a:latin typeface="Book Antiqua" panose="02040602050305030304" pitchFamily="18" charset="0"/>
                <a:cs typeface="Andalus" panose="02020603050405020304" pitchFamily="18" charset="-78"/>
              </a:rPr>
              <a:t>Nell’attività sportiva, reintegrare i liquidi persi con il sudore con la semplice acqua.</a:t>
            </a:r>
          </a:p>
        </p:txBody>
      </p:sp>
    </p:spTree>
    <p:extLst>
      <p:ext uri="{BB962C8B-B14F-4D97-AF65-F5344CB8AC3E}">
        <p14:creationId xmlns:p14="http://schemas.microsoft.com/office/powerpoint/2010/main" val="121645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3292</Words>
  <Application>Microsoft Office PowerPoint</Application>
  <PresentationFormat>Presentazione su schermo (4:3)</PresentationFormat>
  <Paragraphs>180</Paragraphs>
  <Slides>15</Slides>
  <Notes>2</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Vincenza_Pc</dc:creator>
  <cp:lastModifiedBy>Vincenza_Pc</cp:lastModifiedBy>
  <cp:revision>157</cp:revision>
  <dcterms:created xsi:type="dcterms:W3CDTF">2017-03-20T15:01:30Z</dcterms:created>
  <dcterms:modified xsi:type="dcterms:W3CDTF">2017-05-15T14:15:49Z</dcterms:modified>
</cp:coreProperties>
</file>