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4" r:id="rId2"/>
    <p:sldId id="350" r:id="rId3"/>
    <p:sldId id="256" r:id="rId4"/>
    <p:sldId id="257" r:id="rId5"/>
    <p:sldId id="359" r:id="rId6"/>
    <p:sldId id="259" r:id="rId7"/>
    <p:sldId id="268" r:id="rId8"/>
    <p:sldId id="260" r:id="rId9"/>
    <p:sldId id="261" r:id="rId10"/>
    <p:sldId id="262" r:id="rId11"/>
    <p:sldId id="301" r:id="rId12"/>
    <p:sldId id="308" r:id="rId13"/>
    <p:sldId id="311" r:id="rId14"/>
    <p:sldId id="309" r:id="rId15"/>
    <p:sldId id="314" r:id="rId16"/>
    <p:sldId id="310" r:id="rId17"/>
    <p:sldId id="315" r:id="rId18"/>
    <p:sldId id="302" r:id="rId19"/>
    <p:sldId id="303" r:id="rId20"/>
    <p:sldId id="304" r:id="rId21"/>
    <p:sldId id="305" r:id="rId22"/>
    <p:sldId id="306" r:id="rId23"/>
    <p:sldId id="307" r:id="rId24"/>
    <p:sldId id="316" r:id="rId25"/>
    <p:sldId id="317" r:id="rId26"/>
    <p:sldId id="318" r:id="rId27"/>
    <p:sldId id="319" r:id="rId28"/>
    <p:sldId id="320" r:id="rId29"/>
    <p:sldId id="321" r:id="rId30"/>
    <p:sldId id="297" r:id="rId31"/>
    <p:sldId id="299" r:id="rId32"/>
    <p:sldId id="300" r:id="rId33"/>
    <p:sldId id="298" r:id="rId34"/>
    <p:sldId id="331" r:id="rId35"/>
    <p:sldId id="332" r:id="rId36"/>
    <p:sldId id="333" r:id="rId37"/>
    <p:sldId id="334" r:id="rId38"/>
    <p:sldId id="335" r:id="rId39"/>
    <p:sldId id="336" r:id="rId40"/>
    <p:sldId id="337" r:id="rId41"/>
    <p:sldId id="338" r:id="rId42"/>
    <p:sldId id="322" r:id="rId43"/>
    <p:sldId id="323" r:id="rId44"/>
    <p:sldId id="324" r:id="rId45"/>
    <p:sldId id="325" r:id="rId46"/>
    <p:sldId id="326" r:id="rId47"/>
    <p:sldId id="327" r:id="rId48"/>
    <p:sldId id="329" r:id="rId49"/>
    <p:sldId id="340" r:id="rId50"/>
    <p:sldId id="341" r:id="rId51"/>
    <p:sldId id="342" r:id="rId52"/>
    <p:sldId id="343" r:id="rId53"/>
    <p:sldId id="344" r:id="rId54"/>
    <p:sldId id="345" r:id="rId55"/>
    <p:sldId id="346" r:id="rId56"/>
    <p:sldId id="347" r:id="rId57"/>
    <p:sldId id="348" r:id="rId58"/>
    <p:sldId id="349" r:id="rId59"/>
    <p:sldId id="351" r:id="rId60"/>
    <p:sldId id="352" r:id="rId61"/>
    <p:sldId id="358" r:id="rId62"/>
    <p:sldId id="360" r:id="rId6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44"/>
    <a:srgbClr val="849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74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2A882-BDE2-46AC-B690-1C043DDCF7A6}"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it-IT"/>
        </a:p>
      </dgm:t>
    </dgm:pt>
    <dgm:pt modelId="{5C4D44AB-21CB-44E0-A722-F06C49AD5A82}">
      <dgm:prSet custT="1"/>
      <dgm:spPr>
        <a:solidFill>
          <a:schemeClr val="accent2">
            <a:lumMod val="60000"/>
            <a:lumOff val="40000"/>
          </a:schemeClr>
        </a:solidFill>
      </dgm:spPr>
      <dgm:t>
        <a:bodyPr/>
        <a:lstStyle/>
        <a:p>
          <a:pPr rtl="0"/>
          <a:r>
            <a:rPr lang="it-IT" sz="1800" b="1" dirty="0" smtClean="0">
              <a:solidFill>
                <a:schemeClr val="accent1">
                  <a:lumMod val="75000"/>
                </a:schemeClr>
              </a:solidFill>
            </a:rPr>
            <a:t>accertamento</a:t>
          </a:r>
          <a:endParaRPr lang="it-IT" sz="900" dirty="0"/>
        </a:p>
      </dgm:t>
    </dgm:pt>
    <dgm:pt modelId="{35907AE2-C286-4E1D-A72D-DC5BA293B8C2}" type="parTrans" cxnId="{3C1895B3-1C63-4863-9AF7-22DF770C21B9}">
      <dgm:prSet/>
      <dgm:spPr/>
      <dgm:t>
        <a:bodyPr/>
        <a:lstStyle/>
        <a:p>
          <a:endParaRPr lang="it-IT"/>
        </a:p>
      </dgm:t>
    </dgm:pt>
    <dgm:pt modelId="{6D411AF0-6D5A-4F27-9C4F-9665BB83D0A2}" type="sibTrans" cxnId="{3C1895B3-1C63-4863-9AF7-22DF770C21B9}">
      <dgm:prSet/>
      <dgm:spPr/>
      <dgm:t>
        <a:bodyPr/>
        <a:lstStyle/>
        <a:p>
          <a:endParaRPr lang="it-IT"/>
        </a:p>
      </dgm:t>
    </dgm:pt>
    <dgm:pt modelId="{0AB8D84D-7CC0-4658-AA12-75985E6A9183}">
      <dgm:prSet custT="1"/>
      <dgm:spPr>
        <a:solidFill>
          <a:schemeClr val="accent1">
            <a:lumMod val="60000"/>
            <a:lumOff val="40000"/>
          </a:schemeClr>
        </a:solidFill>
      </dgm:spPr>
      <dgm:t>
        <a:bodyPr/>
        <a:lstStyle/>
        <a:p>
          <a:pPr rtl="0"/>
          <a:r>
            <a:rPr lang="it-IT" sz="1800" b="1" dirty="0" smtClean="0">
              <a:solidFill>
                <a:schemeClr val="tx1"/>
              </a:solidFill>
            </a:rPr>
            <a:t>diagnosi</a:t>
          </a:r>
          <a:r>
            <a:rPr lang="it-IT" sz="900" b="1" dirty="0" smtClean="0"/>
            <a:t> </a:t>
          </a:r>
          <a:endParaRPr lang="it-IT" sz="900" dirty="0"/>
        </a:p>
      </dgm:t>
    </dgm:pt>
    <dgm:pt modelId="{CF962841-AA76-4499-BBDF-95D90B3A61AE}" type="parTrans" cxnId="{1AB03874-7237-4910-B468-944DC954411D}">
      <dgm:prSet/>
      <dgm:spPr/>
      <dgm:t>
        <a:bodyPr/>
        <a:lstStyle/>
        <a:p>
          <a:endParaRPr lang="it-IT"/>
        </a:p>
      </dgm:t>
    </dgm:pt>
    <dgm:pt modelId="{43B8A0E6-B808-4E2A-8730-5D5EDB938419}" type="sibTrans" cxnId="{1AB03874-7237-4910-B468-944DC954411D}">
      <dgm:prSet/>
      <dgm:spPr/>
      <dgm:t>
        <a:bodyPr/>
        <a:lstStyle/>
        <a:p>
          <a:endParaRPr lang="it-IT"/>
        </a:p>
      </dgm:t>
    </dgm:pt>
    <dgm:pt modelId="{8BD9AC6C-CD0F-4AC2-820B-EFFFA37F151F}">
      <dgm:prSet custT="1"/>
      <dgm:spPr>
        <a:solidFill>
          <a:schemeClr val="accent2">
            <a:lumMod val="40000"/>
            <a:lumOff val="60000"/>
          </a:schemeClr>
        </a:solidFill>
      </dgm:spPr>
      <dgm:t>
        <a:bodyPr/>
        <a:lstStyle/>
        <a:p>
          <a:pPr rtl="0"/>
          <a:r>
            <a:rPr lang="it-IT" sz="1600" b="1" dirty="0" smtClean="0">
              <a:solidFill>
                <a:schemeClr val="accent2">
                  <a:lumMod val="50000"/>
                </a:schemeClr>
              </a:solidFill>
            </a:rPr>
            <a:t>identificazione dei risultati  </a:t>
          </a:r>
          <a:endParaRPr lang="it-IT" sz="1600" dirty="0">
            <a:solidFill>
              <a:schemeClr val="accent2">
                <a:lumMod val="50000"/>
              </a:schemeClr>
            </a:solidFill>
          </a:endParaRPr>
        </a:p>
      </dgm:t>
    </dgm:pt>
    <dgm:pt modelId="{DC69F65D-3DDB-4231-AA65-91DC2F72B101}" type="parTrans" cxnId="{0556B5D2-BCD7-49E9-BF03-96EA745E186D}">
      <dgm:prSet/>
      <dgm:spPr/>
      <dgm:t>
        <a:bodyPr/>
        <a:lstStyle/>
        <a:p>
          <a:endParaRPr lang="it-IT"/>
        </a:p>
      </dgm:t>
    </dgm:pt>
    <dgm:pt modelId="{C7683133-F173-47F5-89EA-B1D7743F89CD}" type="sibTrans" cxnId="{0556B5D2-BCD7-49E9-BF03-96EA745E186D}">
      <dgm:prSet/>
      <dgm:spPr/>
      <dgm:t>
        <a:bodyPr/>
        <a:lstStyle/>
        <a:p>
          <a:endParaRPr lang="it-IT"/>
        </a:p>
      </dgm:t>
    </dgm:pt>
    <dgm:pt modelId="{F18FC4BB-EFA9-4B7A-8B79-E00561B8DD9D}">
      <dgm:prSet custT="1"/>
      <dgm:spPr>
        <a:solidFill>
          <a:schemeClr val="accent4">
            <a:lumMod val="60000"/>
            <a:lumOff val="40000"/>
          </a:schemeClr>
        </a:solidFill>
      </dgm:spPr>
      <dgm:t>
        <a:bodyPr/>
        <a:lstStyle/>
        <a:p>
          <a:pPr rtl="0"/>
          <a:r>
            <a:rPr lang="it-IT" sz="1800" b="1" dirty="0" smtClean="0">
              <a:solidFill>
                <a:schemeClr val="accent1">
                  <a:lumMod val="50000"/>
                </a:schemeClr>
              </a:solidFill>
            </a:rPr>
            <a:t>pianificazione</a:t>
          </a:r>
          <a:endParaRPr lang="it-IT" sz="900" dirty="0"/>
        </a:p>
      </dgm:t>
    </dgm:pt>
    <dgm:pt modelId="{74F2B70C-0B5E-42BF-91E9-8AF5CA9D9F53}" type="parTrans" cxnId="{F5D360B1-3594-4CDF-9697-A60303DC1221}">
      <dgm:prSet/>
      <dgm:spPr/>
      <dgm:t>
        <a:bodyPr/>
        <a:lstStyle/>
        <a:p>
          <a:endParaRPr lang="it-IT"/>
        </a:p>
      </dgm:t>
    </dgm:pt>
    <dgm:pt modelId="{6F121A87-5DD6-4864-B7AF-B56E3432E30B}" type="sibTrans" cxnId="{F5D360B1-3594-4CDF-9697-A60303DC1221}">
      <dgm:prSet/>
      <dgm:spPr/>
      <dgm:t>
        <a:bodyPr/>
        <a:lstStyle/>
        <a:p>
          <a:endParaRPr lang="it-IT"/>
        </a:p>
      </dgm:t>
    </dgm:pt>
    <dgm:pt modelId="{C06AB382-0232-4FAF-9ED1-9E8554D58634}">
      <dgm:prSet custT="1"/>
      <dgm:spPr/>
      <dgm:t>
        <a:bodyPr/>
        <a:lstStyle/>
        <a:p>
          <a:pPr rtl="0"/>
          <a:r>
            <a:rPr lang="it-IT" sz="1800" b="1" dirty="0" smtClean="0">
              <a:solidFill>
                <a:srgbClr val="7030A0"/>
              </a:solidFill>
            </a:rPr>
            <a:t>attuazione  </a:t>
          </a:r>
          <a:endParaRPr lang="it-IT" sz="1100" dirty="0">
            <a:solidFill>
              <a:srgbClr val="7030A0"/>
            </a:solidFill>
          </a:endParaRPr>
        </a:p>
      </dgm:t>
    </dgm:pt>
    <dgm:pt modelId="{AD660BA4-C908-4F77-9C9F-2C7F59140273}" type="parTrans" cxnId="{D0DB18E4-7560-4D5F-A22B-06682C288371}">
      <dgm:prSet/>
      <dgm:spPr/>
      <dgm:t>
        <a:bodyPr/>
        <a:lstStyle/>
        <a:p>
          <a:endParaRPr lang="it-IT"/>
        </a:p>
      </dgm:t>
    </dgm:pt>
    <dgm:pt modelId="{2CBD3BA6-2AE5-4290-AFB5-315508494C47}" type="sibTrans" cxnId="{D0DB18E4-7560-4D5F-A22B-06682C288371}">
      <dgm:prSet/>
      <dgm:spPr/>
      <dgm:t>
        <a:bodyPr/>
        <a:lstStyle/>
        <a:p>
          <a:endParaRPr lang="it-IT"/>
        </a:p>
      </dgm:t>
    </dgm:pt>
    <dgm:pt modelId="{1EE26E8F-C336-4D47-8BC9-EE8CB7B27C3D}">
      <dgm:prSet custT="1"/>
      <dgm:spPr>
        <a:solidFill>
          <a:schemeClr val="accent2"/>
        </a:solidFill>
      </dgm:spPr>
      <dgm:t>
        <a:bodyPr/>
        <a:lstStyle/>
        <a:p>
          <a:pPr rtl="0"/>
          <a:r>
            <a:rPr lang="it-IT" sz="1800" b="1" dirty="0" smtClean="0">
              <a:solidFill>
                <a:srgbClr val="00B050"/>
              </a:solidFill>
            </a:rPr>
            <a:t>valutazione</a:t>
          </a:r>
          <a:r>
            <a:rPr lang="it-IT" sz="1100" b="1" dirty="0" smtClean="0"/>
            <a:t> </a:t>
          </a:r>
          <a:endParaRPr lang="it-IT" sz="1100" dirty="0"/>
        </a:p>
      </dgm:t>
    </dgm:pt>
    <dgm:pt modelId="{7A7E6CD5-0E02-4C00-AF4E-E88DF13A5699}" type="parTrans" cxnId="{513AACE5-7FF1-4F8A-8A22-8BA163EDD808}">
      <dgm:prSet/>
      <dgm:spPr/>
      <dgm:t>
        <a:bodyPr/>
        <a:lstStyle/>
        <a:p>
          <a:endParaRPr lang="it-IT"/>
        </a:p>
      </dgm:t>
    </dgm:pt>
    <dgm:pt modelId="{175038DC-556D-431B-A070-DA3E630038A7}" type="sibTrans" cxnId="{513AACE5-7FF1-4F8A-8A22-8BA163EDD808}">
      <dgm:prSet/>
      <dgm:spPr/>
      <dgm:t>
        <a:bodyPr/>
        <a:lstStyle/>
        <a:p>
          <a:endParaRPr lang="it-IT"/>
        </a:p>
      </dgm:t>
    </dgm:pt>
    <dgm:pt modelId="{533E1747-422F-49AC-8E93-55D69EACF3F3}" type="pres">
      <dgm:prSet presAssocID="{4132A882-BDE2-46AC-B690-1C043DDCF7A6}" presName="cycle" presStyleCnt="0">
        <dgm:presLayoutVars>
          <dgm:dir/>
          <dgm:resizeHandles val="exact"/>
        </dgm:presLayoutVars>
      </dgm:prSet>
      <dgm:spPr/>
      <dgm:t>
        <a:bodyPr/>
        <a:lstStyle/>
        <a:p>
          <a:endParaRPr lang="it-IT"/>
        </a:p>
      </dgm:t>
    </dgm:pt>
    <dgm:pt modelId="{963DAB1D-E5FB-41BE-B4D4-777898245005}" type="pres">
      <dgm:prSet presAssocID="{5C4D44AB-21CB-44E0-A722-F06C49AD5A82}" presName="node" presStyleLbl="node1" presStyleIdx="0" presStyleCnt="6" custScaleX="137105">
        <dgm:presLayoutVars>
          <dgm:bulletEnabled val="1"/>
        </dgm:presLayoutVars>
      </dgm:prSet>
      <dgm:spPr/>
      <dgm:t>
        <a:bodyPr/>
        <a:lstStyle/>
        <a:p>
          <a:endParaRPr lang="it-IT"/>
        </a:p>
      </dgm:t>
    </dgm:pt>
    <dgm:pt modelId="{174CDBC9-CA43-41A8-827F-7AF41A5E73C9}" type="pres">
      <dgm:prSet presAssocID="{6D411AF0-6D5A-4F27-9C4F-9665BB83D0A2}" presName="sibTrans" presStyleLbl="sibTrans2D1" presStyleIdx="0" presStyleCnt="6"/>
      <dgm:spPr/>
      <dgm:t>
        <a:bodyPr/>
        <a:lstStyle/>
        <a:p>
          <a:endParaRPr lang="it-IT"/>
        </a:p>
      </dgm:t>
    </dgm:pt>
    <dgm:pt modelId="{F36FC392-C1F0-4DE3-AB84-98CDA2815F26}" type="pres">
      <dgm:prSet presAssocID="{6D411AF0-6D5A-4F27-9C4F-9665BB83D0A2}" presName="connectorText" presStyleLbl="sibTrans2D1" presStyleIdx="0" presStyleCnt="6"/>
      <dgm:spPr/>
      <dgm:t>
        <a:bodyPr/>
        <a:lstStyle/>
        <a:p>
          <a:endParaRPr lang="it-IT"/>
        </a:p>
      </dgm:t>
    </dgm:pt>
    <dgm:pt modelId="{FF5D8670-876C-450F-AE84-259CFA82D7C3}" type="pres">
      <dgm:prSet presAssocID="{0AB8D84D-7CC0-4658-AA12-75985E6A9183}" presName="node" presStyleLbl="node1" presStyleIdx="1" presStyleCnt="6" custScaleX="158487">
        <dgm:presLayoutVars>
          <dgm:bulletEnabled val="1"/>
        </dgm:presLayoutVars>
      </dgm:prSet>
      <dgm:spPr/>
      <dgm:t>
        <a:bodyPr/>
        <a:lstStyle/>
        <a:p>
          <a:endParaRPr lang="it-IT"/>
        </a:p>
      </dgm:t>
    </dgm:pt>
    <dgm:pt modelId="{5DAB7F54-EAD0-438E-9AAF-F1A605143596}" type="pres">
      <dgm:prSet presAssocID="{43B8A0E6-B808-4E2A-8730-5D5EDB938419}" presName="sibTrans" presStyleLbl="sibTrans2D1" presStyleIdx="1" presStyleCnt="6"/>
      <dgm:spPr/>
      <dgm:t>
        <a:bodyPr/>
        <a:lstStyle/>
        <a:p>
          <a:endParaRPr lang="it-IT"/>
        </a:p>
      </dgm:t>
    </dgm:pt>
    <dgm:pt modelId="{9CFD2F52-75EE-4F72-9BD3-4A7106C37BA5}" type="pres">
      <dgm:prSet presAssocID="{43B8A0E6-B808-4E2A-8730-5D5EDB938419}" presName="connectorText" presStyleLbl="sibTrans2D1" presStyleIdx="1" presStyleCnt="6"/>
      <dgm:spPr/>
      <dgm:t>
        <a:bodyPr/>
        <a:lstStyle/>
        <a:p>
          <a:endParaRPr lang="it-IT"/>
        </a:p>
      </dgm:t>
    </dgm:pt>
    <dgm:pt modelId="{DA2769C2-A2CA-48BC-A2B0-7FE1BA6B42E1}" type="pres">
      <dgm:prSet presAssocID="{8BD9AC6C-CD0F-4AC2-820B-EFFFA37F151F}" presName="node" presStyleLbl="node1" presStyleIdx="2" presStyleCnt="6" custScaleX="170475" custRadScaleRad="95670" custRadScaleInc="-13225">
        <dgm:presLayoutVars>
          <dgm:bulletEnabled val="1"/>
        </dgm:presLayoutVars>
      </dgm:prSet>
      <dgm:spPr/>
      <dgm:t>
        <a:bodyPr/>
        <a:lstStyle/>
        <a:p>
          <a:endParaRPr lang="it-IT"/>
        </a:p>
      </dgm:t>
    </dgm:pt>
    <dgm:pt modelId="{F03D6BA7-DE2E-4487-8584-5E8172ABB0F9}" type="pres">
      <dgm:prSet presAssocID="{C7683133-F173-47F5-89EA-B1D7743F89CD}" presName="sibTrans" presStyleLbl="sibTrans2D1" presStyleIdx="2" presStyleCnt="6"/>
      <dgm:spPr/>
      <dgm:t>
        <a:bodyPr/>
        <a:lstStyle/>
        <a:p>
          <a:endParaRPr lang="it-IT"/>
        </a:p>
      </dgm:t>
    </dgm:pt>
    <dgm:pt modelId="{F5A48BE1-5715-4039-804B-48A72CB83619}" type="pres">
      <dgm:prSet presAssocID="{C7683133-F173-47F5-89EA-B1D7743F89CD}" presName="connectorText" presStyleLbl="sibTrans2D1" presStyleIdx="2" presStyleCnt="6"/>
      <dgm:spPr/>
      <dgm:t>
        <a:bodyPr/>
        <a:lstStyle/>
        <a:p>
          <a:endParaRPr lang="it-IT"/>
        </a:p>
      </dgm:t>
    </dgm:pt>
    <dgm:pt modelId="{6AF6EA6D-2942-4762-B526-71EBB212AD77}" type="pres">
      <dgm:prSet presAssocID="{F18FC4BB-EFA9-4B7A-8B79-E00561B8DD9D}" presName="node" presStyleLbl="node1" presStyleIdx="3" presStyleCnt="6" custScaleX="178596">
        <dgm:presLayoutVars>
          <dgm:bulletEnabled val="1"/>
        </dgm:presLayoutVars>
      </dgm:prSet>
      <dgm:spPr/>
      <dgm:t>
        <a:bodyPr/>
        <a:lstStyle/>
        <a:p>
          <a:endParaRPr lang="it-IT"/>
        </a:p>
      </dgm:t>
    </dgm:pt>
    <dgm:pt modelId="{CF1053A7-77B5-404F-90D5-39CA87FC7B79}" type="pres">
      <dgm:prSet presAssocID="{6F121A87-5DD6-4864-B7AF-B56E3432E30B}" presName="sibTrans" presStyleLbl="sibTrans2D1" presStyleIdx="3" presStyleCnt="6" custLinFactNeighborX="-23561" custLinFactNeighborY="-5882"/>
      <dgm:spPr/>
      <dgm:t>
        <a:bodyPr/>
        <a:lstStyle/>
        <a:p>
          <a:endParaRPr lang="it-IT"/>
        </a:p>
      </dgm:t>
    </dgm:pt>
    <dgm:pt modelId="{1F8CC204-9A8E-4B81-874F-489153BEEE6D}" type="pres">
      <dgm:prSet presAssocID="{6F121A87-5DD6-4864-B7AF-B56E3432E30B}" presName="connectorText" presStyleLbl="sibTrans2D1" presStyleIdx="3" presStyleCnt="6"/>
      <dgm:spPr/>
      <dgm:t>
        <a:bodyPr/>
        <a:lstStyle/>
        <a:p>
          <a:endParaRPr lang="it-IT"/>
        </a:p>
      </dgm:t>
    </dgm:pt>
    <dgm:pt modelId="{ADDE6B05-F09D-4E63-837E-DF45D599B859}" type="pres">
      <dgm:prSet presAssocID="{C06AB382-0232-4FAF-9ED1-9E8554D58634}" presName="node" presStyleLbl="node1" presStyleIdx="4" presStyleCnt="6" custScaleX="166377" custRadScaleRad="98204" custRadScaleInc="15625">
        <dgm:presLayoutVars>
          <dgm:bulletEnabled val="1"/>
        </dgm:presLayoutVars>
      </dgm:prSet>
      <dgm:spPr/>
      <dgm:t>
        <a:bodyPr/>
        <a:lstStyle/>
        <a:p>
          <a:endParaRPr lang="it-IT"/>
        </a:p>
      </dgm:t>
    </dgm:pt>
    <dgm:pt modelId="{8063BF60-F35F-45B4-91B9-CF7DF78470C7}" type="pres">
      <dgm:prSet presAssocID="{2CBD3BA6-2AE5-4290-AFB5-315508494C47}" presName="sibTrans" presStyleLbl="sibTrans2D1" presStyleIdx="4" presStyleCnt="6"/>
      <dgm:spPr/>
      <dgm:t>
        <a:bodyPr/>
        <a:lstStyle/>
        <a:p>
          <a:endParaRPr lang="it-IT"/>
        </a:p>
      </dgm:t>
    </dgm:pt>
    <dgm:pt modelId="{04DB18D2-BC2E-43DD-B079-3AA57652ABFD}" type="pres">
      <dgm:prSet presAssocID="{2CBD3BA6-2AE5-4290-AFB5-315508494C47}" presName="connectorText" presStyleLbl="sibTrans2D1" presStyleIdx="4" presStyleCnt="6"/>
      <dgm:spPr/>
      <dgm:t>
        <a:bodyPr/>
        <a:lstStyle/>
        <a:p>
          <a:endParaRPr lang="it-IT"/>
        </a:p>
      </dgm:t>
    </dgm:pt>
    <dgm:pt modelId="{248283C0-7F69-4903-8FC5-E5AD94B54E79}" type="pres">
      <dgm:prSet presAssocID="{1EE26E8F-C336-4D47-8BC9-EE8CB7B27C3D}" presName="node" presStyleLbl="node1" presStyleIdx="5" presStyleCnt="6" custScaleX="165523">
        <dgm:presLayoutVars>
          <dgm:bulletEnabled val="1"/>
        </dgm:presLayoutVars>
      </dgm:prSet>
      <dgm:spPr/>
      <dgm:t>
        <a:bodyPr/>
        <a:lstStyle/>
        <a:p>
          <a:endParaRPr lang="it-IT"/>
        </a:p>
      </dgm:t>
    </dgm:pt>
    <dgm:pt modelId="{023EE1CB-2455-416B-8DF3-DD31FA0F6E7D}" type="pres">
      <dgm:prSet presAssocID="{175038DC-556D-431B-A070-DA3E630038A7}" presName="sibTrans" presStyleLbl="sibTrans2D1" presStyleIdx="5" presStyleCnt="6"/>
      <dgm:spPr/>
      <dgm:t>
        <a:bodyPr/>
        <a:lstStyle/>
        <a:p>
          <a:endParaRPr lang="it-IT"/>
        </a:p>
      </dgm:t>
    </dgm:pt>
    <dgm:pt modelId="{1D42665E-B438-4A25-9AC2-1E034E7CF6F7}" type="pres">
      <dgm:prSet presAssocID="{175038DC-556D-431B-A070-DA3E630038A7}" presName="connectorText" presStyleLbl="sibTrans2D1" presStyleIdx="5" presStyleCnt="6"/>
      <dgm:spPr/>
      <dgm:t>
        <a:bodyPr/>
        <a:lstStyle/>
        <a:p>
          <a:endParaRPr lang="it-IT"/>
        </a:p>
      </dgm:t>
    </dgm:pt>
  </dgm:ptLst>
  <dgm:cxnLst>
    <dgm:cxn modelId="{513AACE5-7FF1-4F8A-8A22-8BA163EDD808}" srcId="{4132A882-BDE2-46AC-B690-1C043DDCF7A6}" destId="{1EE26E8F-C336-4D47-8BC9-EE8CB7B27C3D}" srcOrd="5" destOrd="0" parTransId="{7A7E6CD5-0E02-4C00-AF4E-E88DF13A5699}" sibTransId="{175038DC-556D-431B-A070-DA3E630038A7}"/>
    <dgm:cxn modelId="{9CDBB608-9826-4886-A53C-C37F2A56BCB6}" type="presOf" srcId="{1EE26E8F-C336-4D47-8BC9-EE8CB7B27C3D}" destId="{248283C0-7F69-4903-8FC5-E5AD94B54E79}" srcOrd="0" destOrd="0" presId="urn:microsoft.com/office/officeart/2005/8/layout/cycle2"/>
    <dgm:cxn modelId="{F946B00B-74BA-499D-A069-0919AD10A66B}" type="presOf" srcId="{0AB8D84D-7CC0-4658-AA12-75985E6A9183}" destId="{FF5D8670-876C-450F-AE84-259CFA82D7C3}" srcOrd="0" destOrd="0" presId="urn:microsoft.com/office/officeart/2005/8/layout/cycle2"/>
    <dgm:cxn modelId="{0B2C8D87-FEDE-4495-8E56-298D243D9D0C}" type="presOf" srcId="{43B8A0E6-B808-4E2A-8730-5D5EDB938419}" destId="{5DAB7F54-EAD0-438E-9AAF-F1A605143596}" srcOrd="0" destOrd="0" presId="urn:microsoft.com/office/officeart/2005/8/layout/cycle2"/>
    <dgm:cxn modelId="{1BBA190A-5185-4867-B493-F44918F941C5}" type="presOf" srcId="{C06AB382-0232-4FAF-9ED1-9E8554D58634}" destId="{ADDE6B05-F09D-4E63-837E-DF45D599B859}" srcOrd="0" destOrd="0" presId="urn:microsoft.com/office/officeart/2005/8/layout/cycle2"/>
    <dgm:cxn modelId="{1AB03874-7237-4910-B468-944DC954411D}" srcId="{4132A882-BDE2-46AC-B690-1C043DDCF7A6}" destId="{0AB8D84D-7CC0-4658-AA12-75985E6A9183}" srcOrd="1" destOrd="0" parTransId="{CF962841-AA76-4499-BBDF-95D90B3A61AE}" sibTransId="{43B8A0E6-B808-4E2A-8730-5D5EDB938419}"/>
    <dgm:cxn modelId="{E8ECDBDE-48B5-4917-B80D-D6FC6858E61A}" type="presOf" srcId="{6F121A87-5DD6-4864-B7AF-B56E3432E30B}" destId="{1F8CC204-9A8E-4B81-874F-489153BEEE6D}" srcOrd="1" destOrd="0" presId="urn:microsoft.com/office/officeart/2005/8/layout/cycle2"/>
    <dgm:cxn modelId="{0D316210-9D46-4074-A74B-6E451FA97115}" type="presOf" srcId="{F18FC4BB-EFA9-4B7A-8B79-E00561B8DD9D}" destId="{6AF6EA6D-2942-4762-B526-71EBB212AD77}" srcOrd="0" destOrd="0" presId="urn:microsoft.com/office/officeart/2005/8/layout/cycle2"/>
    <dgm:cxn modelId="{0556B5D2-BCD7-49E9-BF03-96EA745E186D}" srcId="{4132A882-BDE2-46AC-B690-1C043DDCF7A6}" destId="{8BD9AC6C-CD0F-4AC2-820B-EFFFA37F151F}" srcOrd="2" destOrd="0" parTransId="{DC69F65D-3DDB-4231-AA65-91DC2F72B101}" sibTransId="{C7683133-F173-47F5-89EA-B1D7743F89CD}"/>
    <dgm:cxn modelId="{C4B41A40-DB36-42B3-869A-5C1202EC56B5}" type="presOf" srcId="{6D411AF0-6D5A-4F27-9C4F-9665BB83D0A2}" destId="{174CDBC9-CA43-41A8-827F-7AF41A5E73C9}" srcOrd="0" destOrd="0" presId="urn:microsoft.com/office/officeart/2005/8/layout/cycle2"/>
    <dgm:cxn modelId="{08EB9692-152D-480C-9565-CEE88BEAF3F1}" type="presOf" srcId="{175038DC-556D-431B-A070-DA3E630038A7}" destId="{023EE1CB-2455-416B-8DF3-DD31FA0F6E7D}" srcOrd="0" destOrd="0" presId="urn:microsoft.com/office/officeart/2005/8/layout/cycle2"/>
    <dgm:cxn modelId="{A5B16928-EAA4-4C92-9FF1-3D09A55C43EC}" type="presOf" srcId="{5C4D44AB-21CB-44E0-A722-F06C49AD5A82}" destId="{963DAB1D-E5FB-41BE-B4D4-777898245005}" srcOrd="0" destOrd="0" presId="urn:microsoft.com/office/officeart/2005/8/layout/cycle2"/>
    <dgm:cxn modelId="{FECAE3D2-659E-4270-9739-9A349DAE6185}" type="presOf" srcId="{C7683133-F173-47F5-89EA-B1D7743F89CD}" destId="{F03D6BA7-DE2E-4487-8584-5E8172ABB0F9}" srcOrd="0" destOrd="0" presId="urn:microsoft.com/office/officeart/2005/8/layout/cycle2"/>
    <dgm:cxn modelId="{265F756E-3929-4239-90F6-7CC91EB6CA62}" type="presOf" srcId="{C7683133-F173-47F5-89EA-B1D7743F89CD}" destId="{F5A48BE1-5715-4039-804B-48A72CB83619}" srcOrd="1" destOrd="0" presId="urn:microsoft.com/office/officeart/2005/8/layout/cycle2"/>
    <dgm:cxn modelId="{57B212DB-41BD-4FD4-8F92-409142780B39}" type="presOf" srcId="{2CBD3BA6-2AE5-4290-AFB5-315508494C47}" destId="{8063BF60-F35F-45B4-91B9-CF7DF78470C7}" srcOrd="0" destOrd="0" presId="urn:microsoft.com/office/officeart/2005/8/layout/cycle2"/>
    <dgm:cxn modelId="{E87C1289-366C-48E3-A2D7-51DCB915BBEA}" type="presOf" srcId="{2CBD3BA6-2AE5-4290-AFB5-315508494C47}" destId="{04DB18D2-BC2E-43DD-B079-3AA57652ABFD}" srcOrd="1" destOrd="0" presId="urn:microsoft.com/office/officeart/2005/8/layout/cycle2"/>
    <dgm:cxn modelId="{E733B862-427F-4A2A-A504-7BE40C3B9041}" type="presOf" srcId="{4132A882-BDE2-46AC-B690-1C043DDCF7A6}" destId="{533E1747-422F-49AC-8E93-55D69EACF3F3}" srcOrd="0" destOrd="0" presId="urn:microsoft.com/office/officeart/2005/8/layout/cycle2"/>
    <dgm:cxn modelId="{933338B3-8D1D-438A-B8BC-58A1281AC33F}" type="presOf" srcId="{8BD9AC6C-CD0F-4AC2-820B-EFFFA37F151F}" destId="{DA2769C2-A2CA-48BC-A2B0-7FE1BA6B42E1}" srcOrd="0" destOrd="0" presId="urn:microsoft.com/office/officeart/2005/8/layout/cycle2"/>
    <dgm:cxn modelId="{F5D360B1-3594-4CDF-9697-A60303DC1221}" srcId="{4132A882-BDE2-46AC-B690-1C043DDCF7A6}" destId="{F18FC4BB-EFA9-4B7A-8B79-E00561B8DD9D}" srcOrd="3" destOrd="0" parTransId="{74F2B70C-0B5E-42BF-91E9-8AF5CA9D9F53}" sibTransId="{6F121A87-5DD6-4864-B7AF-B56E3432E30B}"/>
    <dgm:cxn modelId="{0E76A1C6-A44D-4796-837F-EDA63C1CCB08}" type="presOf" srcId="{43B8A0E6-B808-4E2A-8730-5D5EDB938419}" destId="{9CFD2F52-75EE-4F72-9BD3-4A7106C37BA5}" srcOrd="1" destOrd="0" presId="urn:microsoft.com/office/officeart/2005/8/layout/cycle2"/>
    <dgm:cxn modelId="{3C1895B3-1C63-4863-9AF7-22DF770C21B9}" srcId="{4132A882-BDE2-46AC-B690-1C043DDCF7A6}" destId="{5C4D44AB-21CB-44E0-A722-F06C49AD5A82}" srcOrd="0" destOrd="0" parTransId="{35907AE2-C286-4E1D-A72D-DC5BA293B8C2}" sibTransId="{6D411AF0-6D5A-4F27-9C4F-9665BB83D0A2}"/>
    <dgm:cxn modelId="{3BD4559B-FBD8-4D8C-AA14-621179DF9AF7}" type="presOf" srcId="{6F121A87-5DD6-4864-B7AF-B56E3432E30B}" destId="{CF1053A7-77B5-404F-90D5-39CA87FC7B79}" srcOrd="0" destOrd="0" presId="urn:microsoft.com/office/officeart/2005/8/layout/cycle2"/>
    <dgm:cxn modelId="{2AD5A265-8350-40CA-8A7C-391FCE55713F}" type="presOf" srcId="{175038DC-556D-431B-A070-DA3E630038A7}" destId="{1D42665E-B438-4A25-9AC2-1E034E7CF6F7}" srcOrd="1" destOrd="0" presId="urn:microsoft.com/office/officeart/2005/8/layout/cycle2"/>
    <dgm:cxn modelId="{C05ED859-BE5B-4881-A3F9-432F9E024512}" type="presOf" srcId="{6D411AF0-6D5A-4F27-9C4F-9665BB83D0A2}" destId="{F36FC392-C1F0-4DE3-AB84-98CDA2815F26}" srcOrd="1" destOrd="0" presId="urn:microsoft.com/office/officeart/2005/8/layout/cycle2"/>
    <dgm:cxn modelId="{D0DB18E4-7560-4D5F-A22B-06682C288371}" srcId="{4132A882-BDE2-46AC-B690-1C043DDCF7A6}" destId="{C06AB382-0232-4FAF-9ED1-9E8554D58634}" srcOrd="4" destOrd="0" parTransId="{AD660BA4-C908-4F77-9C9F-2C7F59140273}" sibTransId="{2CBD3BA6-2AE5-4290-AFB5-315508494C47}"/>
    <dgm:cxn modelId="{5208290C-7155-4D6B-8B1C-D4D6CEBD521B}" type="presParOf" srcId="{533E1747-422F-49AC-8E93-55D69EACF3F3}" destId="{963DAB1D-E5FB-41BE-B4D4-777898245005}" srcOrd="0" destOrd="0" presId="urn:microsoft.com/office/officeart/2005/8/layout/cycle2"/>
    <dgm:cxn modelId="{8EEF0645-B52C-43B9-9A5D-C5C7E180EAE5}" type="presParOf" srcId="{533E1747-422F-49AC-8E93-55D69EACF3F3}" destId="{174CDBC9-CA43-41A8-827F-7AF41A5E73C9}" srcOrd="1" destOrd="0" presId="urn:microsoft.com/office/officeart/2005/8/layout/cycle2"/>
    <dgm:cxn modelId="{C85966E1-B5D2-4D50-90A1-D3A16ED99443}" type="presParOf" srcId="{174CDBC9-CA43-41A8-827F-7AF41A5E73C9}" destId="{F36FC392-C1F0-4DE3-AB84-98CDA2815F26}" srcOrd="0" destOrd="0" presId="urn:microsoft.com/office/officeart/2005/8/layout/cycle2"/>
    <dgm:cxn modelId="{B58B4BAE-A6B8-4362-8568-21D8C8CD2927}" type="presParOf" srcId="{533E1747-422F-49AC-8E93-55D69EACF3F3}" destId="{FF5D8670-876C-450F-AE84-259CFA82D7C3}" srcOrd="2" destOrd="0" presId="urn:microsoft.com/office/officeart/2005/8/layout/cycle2"/>
    <dgm:cxn modelId="{D87E7306-217F-4A92-9611-74D438573D70}" type="presParOf" srcId="{533E1747-422F-49AC-8E93-55D69EACF3F3}" destId="{5DAB7F54-EAD0-438E-9AAF-F1A605143596}" srcOrd="3" destOrd="0" presId="urn:microsoft.com/office/officeart/2005/8/layout/cycle2"/>
    <dgm:cxn modelId="{E1EFAEB9-1BC1-4605-9730-E4F8C312D75D}" type="presParOf" srcId="{5DAB7F54-EAD0-438E-9AAF-F1A605143596}" destId="{9CFD2F52-75EE-4F72-9BD3-4A7106C37BA5}" srcOrd="0" destOrd="0" presId="urn:microsoft.com/office/officeart/2005/8/layout/cycle2"/>
    <dgm:cxn modelId="{FE88BC29-37EE-418D-B0F7-41AE08BBCCEA}" type="presParOf" srcId="{533E1747-422F-49AC-8E93-55D69EACF3F3}" destId="{DA2769C2-A2CA-48BC-A2B0-7FE1BA6B42E1}" srcOrd="4" destOrd="0" presId="urn:microsoft.com/office/officeart/2005/8/layout/cycle2"/>
    <dgm:cxn modelId="{4E447FFD-D5F4-4993-AE50-1ECF71AAEA32}" type="presParOf" srcId="{533E1747-422F-49AC-8E93-55D69EACF3F3}" destId="{F03D6BA7-DE2E-4487-8584-5E8172ABB0F9}" srcOrd="5" destOrd="0" presId="urn:microsoft.com/office/officeart/2005/8/layout/cycle2"/>
    <dgm:cxn modelId="{B3AEC8D8-5D49-4784-8007-04106D1E8F50}" type="presParOf" srcId="{F03D6BA7-DE2E-4487-8584-5E8172ABB0F9}" destId="{F5A48BE1-5715-4039-804B-48A72CB83619}" srcOrd="0" destOrd="0" presId="urn:microsoft.com/office/officeart/2005/8/layout/cycle2"/>
    <dgm:cxn modelId="{DEAAE199-E122-4D18-AB47-808909075012}" type="presParOf" srcId="{533E1747-422F-49AC-8E93-55D69EACF3F3}" destId="{6AF6EA6D-2942-4762-B526-71EBB212AD77}" srcOrd="6" destOrd="0" presId="urn:microsoft.com/office/officeart/2005/8/layout/cycle2"/>
    <dgm:cxn modelId="{34D5B88C-96A7-49C3-BDE7-EB864136C909}" type="presParOf" srcId="{533E1747-422F-49AC-8E93-55D69EACF3F3}" destId="{CF1053A7-77B5-404F-90D5-39CA87FC7B79}" srcOrd="7" destOrd="0" presId="urn:microsoft.com/office/officeart/2005/8/layout/cycle2"/>
    <dgm:cxn modelId="{74800484-86CA-4D9D-A7BD-B808930C102E}" type="presParOf" srcId="{CF1053A7-77B5-404F-90D5-39CA87FC7B79}" destId="{1F8CC204-9A8E-4B81-874F-489153BEEE6D}" srcOrd="0" destOrd="0" presId="urn:microsoft.com/office/officeart/2005/8/layout/cycle2"/>
    <dgm:cxn modelId="{E862B28B-EED7-49B0-9C71-180706849608}" type="presParOf" srcId="{533E1747-422F-49AC-8E93-55D69EACF3F3}" destId="{ADDE6B05-F09D-4E63-837E-DF45D599B859}" srcOrd="8" destOrd="0" presId="urn:microsoft.com/office/officeart/2005/8/layout/cycle2"/>
    <dgm:cxn modelId="{50CB036A-5797-483A-93F8-6AAEB4FA0F8E}" type="presParOf" srcId="{533E1747-422F-49AC-8E93-55D69EACF3F3}" destId="{8063BF60-F35F-45B4-91B9-CF7DF78470C7}" srcOrd="9" destOrd="0" presId="urn:microsoft.com/office/officeart/2005/8/layout/cycle2"/>
    <dgm:cxn modelId="{329C99B2-9133-445C-B398-AF56A872479F}" type="presParOf" srcId="{8063BF60-F35F-45B4-91B9-CF7DF78470C7}" destId="{04DB18D2-BC2E-43DD-B079-3AA57652ABFD}" srcOrd="0" destOrd="0" presId="urn:microsoft.com/office/officeart/2005/8/layout/cycle2"/>
    <dgm:cxn modelId="{DAF23956-37A2-4EB5-BC5D-ACA6CEAC05DD}" type="presParOf" srcId="{533E1747-422F-49AC-8E93-55D69EACF3F3}" destId="{248283C0-7F69-4903-8FC5-E5AD94B54E79}" srcOrd="10" destOrd="0" presId="urn:microsoft.com/office/officeart/2005/8/layout/cycle2"/>
    <dgm:cxn modelId="{E6C33D2E-0B43-4F7D-A8DA-1777178BDD9D}" type="presParOf" srcId="{533E1747-422F-49AC-8E93-55D69EACF3F3}" destId="{023EE1CB-2455-416B-8DF3-DD31FA0F6E7D}" srcOrd="11" destOrd="0" presId="urn:microsoft.com/office/officeart/2005/8/layout/cycle2"/>
    <dgm:cxn modelId="{2CE320A2-F6E3-424E-B493-AB785CC224F9}" type="presParOf" srcId="{023EE1CB-2455-416B-8DF3-DD31FA0F6E7D}" destId="{1D42665E-B438-4A25-9AC2-1E034E7CF6F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DAB1D-E5FB-41BE-B4D4-777898245005}">
      <dsp:nvSpPr>
        <dsp:cNvPr id="0" name=""/>
        <dsp:cNvSpPr/>
      </dsp:nvSpPr>
      <dsp:spPr>
        <a:xfrm>
          <a:off x="2625919" y="1764"/>
          <a:ext cx="1849315" cy="1348831"/>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accent1">
                  <a:lumMod val="75000"/>
                </a:schemeClr>
              </a:solidFill>
            </a:rPr>
            <a:t>accertamento</a:t>
          </a:r>
          <a:endParaRPr lang="it-IT" sz="900" kern="1200" dirty="0"/>
        </a:p>
      </dsp:txBody>
      <dsp:txXfrm>
        <a:off x="2896745" y="199296"/>
        <a:ext cx="1307663" cy="953767"/>
      </dsp:txXfrm>
    </dsp:sp>
    <dsp:sp modelId="{174CDBC9-CA43-41A8-827F-7AF41A5E73C9}">
      <dsp:nvSpPr>
        <dsp:cNvPr id="0" name=""/>
        <dsp:cNvSpPr/>
      </dsp:nvSpPr>
      <dsp:spPr>
        <a:xfrm rot="1800000">
          <a:off x="4318432" y="934175"/>
          <a:ext cx="146494" cy="4552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a:off x="4321376" y="1014234"/>
        <a:ext cx="102546" cy="273138"/>
      </dsp:txXfrm>
    </dsp:sp>
    <dsp:sp modelId="{FF5D8670-876C-450F-AE84-259CFA82D7C3}">
      <dsp:nvSpPr>
        <dsp:cNvPr id="0" name=""/>
        <dsp:cNvSpPr/>
      </dsp:nvSpPr>
      <dsp:spPr>
        <a:xfrm>
          <a:off x="4234654" y="1013824"/>
          <a:ext cx="2137722" cy="1348831"/>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tx1"/>
              </a:solidFill>
            </a:rPr>
            <a:t>diagnosi</a:t>
          </a:r>
          <a:r>
            <a:rPr lang="it-IT" sz="900" b="1" kern="1200" dirty="0" smtClean="0"/>
            <a:t> </a:t>
          </a:r>
          <a:endParaRPr lang="it-IT" sz="900" kern="1200" dirty="0"/>
        </a:p>
      </dsp:txBody>
      <dsp:txXfrm>
        <a:off x="4547716" y="1211356"/>
        <a:ext cx="1511598" cy="953767"/>
      </dsp:txXfrm>
    </dsp:sp>
    <dsp:sp modelId="{5DAB7F54-EAD0-438E-9AAF-F1A605143596}">
      <dsp:nvSpPr>
        <dsp:cNvPr id="0" name=""/>
        <dsp:cNvSpPr/>
      </dsp:nvSpPr>
      <dsp:spPr>
        <a:xfrm rot="5423870">
          <a:off x="5161124" y="2383898"/>
          <a:ext cx="271961" cy="455230"/>
        </a:xfrm>
        <a:prstGeom prst="rightArrow">
          <a:avLst>
            <a:gd name="adj1" fmla="val 60000"/>
            <a:gd name="adj2" fmla="val 50000"/>
          </a:avLst>
        </a:prstGeom>
        <a:solidFill>
          <a:schemeClr val="accent4">
            <a:hueOff val="2079139"/>
            <a:satOff val="-9594"/>
            <a:lumOff val="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0800000">
        <a:off x="5202201" y="2434151"/>
        <a:ext cx="190373" cy="273138"/>
      </dsp:txXfrm>
    </dsp:sp>
    <dsp:sp modelId="{DA2769C2-A2CA-48BC-A2B0-7FE1BA6B42E1}">
      <dsp:nvSpPr>
        <dsp:cNvPr id="0" name=""/>
        <dsp:cNvSpPr/>
      </dsp:nvSpPr>
      <dsp:spPr>
        <a:xfrm>
          <a:off x="4140877" y="2875766"/>
          <a:ext cx="2299420" cy="1348831"/>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it-IT" sz="1600" b="1" kern="1200" dirty="0" smtClean="0">
              <a:solidFill>
                <a:schemeClr val="accent2">
                  <a:lumMod val="50000"/>
                </a:schemeClr>
              </a:solidFill>
            </a:rPr>
            <a:t>identificazione dei risultati  </a:t>
          </a:r>
          <a:endParaRPr lang="it-IT" sz="1600" kern="1200" dirty="0">
            <a:solidFill>
              <a:schemeClr val="accent2">
                <a:lumMod val="50000"/>
              </a:schemeClr>
            </a:solidFill>
          </a:endParaRPr>
        </a:p>
      </dsp:txBody>
      <dsp:txXfrm>
        <a:off x="4477619" y="3073298"/>
        <a:ext cx="1625936" cy="953767"/>
      </dsp:txXfrm>
    </dsp:sp>
    <dsp:sp modelId="{F03D6BA7-DE2E-4487-8584-5E8172ABB0F9}">
      <dsp:nvSpPr>
        <dsp:cNvPr id="0" name=""/>
        <dsp:cNvSpPr/>
      </dsp:nvSpPr>
      <dsp:spPr>
        <a:xfrm rot="8759205">
          <a:off x="4361993" y="3902480"/>
          <a:ext cx="138529" cy="455230"/>
        </a:xfrm>
        <a:prstGeom prst="rightArrow">
          <a:avLst>
            <a:gd name="adj1" fmla="val 60000"/>
            <a:gd name="adj2" fmla="val 50000"/>
          </a:avLst>
        </a:prstGeom>
        <a:solidFill>
          <a:schemeClr val="accent4">
            <a:hueOff val="4158277"/>
            <a:satOff val="-19187"/>
            <a:lumOff val="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0800000">
        <a:off x="4399997" y="3981902"/>
        <a:ext cx="96970" cy="273138"/>
      </dsp:txXfrm>
    </dsp:sp>
    <dsp:sp modelId="{6AF6EA6D-2942-4762-B526-71EBB212AD77}">
      <dsp:nvSpPr>
        <dsp:cNvPr id="0" name=""/>
        <dsp:cNvSpPr/>
      </dsp:nvSpPr>
      <dsp:spPr>
        <a:xfrm>
          <a:off x="2346097" y="4050003"/>
          <a:ext cx="2408959" cy="1348831"/>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chemeClr val="accent1">
                  <a:lumMod val="50000"/>
                </a:schemeClr>
              </a:solidFill>
            </a:rPr>
            <a:t>pianificazione</a:t>
          </a:r>
          <a:endParaRPr lang="it-IT" sz="900" kern="1200" dirty="0"/>
        </a:p>
      </dsp:txBody>
      <dsp:txXfrm>
        <a:off x="2698881" y="4247535"/>
        <a:ext cx="1703391" cy="953767"/>
      </dsp:txXfrm>
    </dsp:sp>
    <dsp:sp modelId="{CF1053A7-77B5-404F-90D5-39CA87FC7B79}">
      <dsp:nvSpPr>
        <dsp:cNvPr id="0" name=""/>
        <dsp:cNvSpPr/>
      </dsp:nvSpPr>
      <dsp:spPr>
        <a:xfrm rot="12789814">
          <a:off x="2525754" y="3877518"/>
          <a:ext cx="160568" cy="455230"/>
        </a:xfrm>
        <a:prstGeom prst="rightArrow">
          <a:avLst>
            <a:gd name="adj1" fmla="val 60000"/>
            <a:gd name="adj2" fmla="val 50000"/>
          </a:avLst>
        </a:prstGeom>
        <a:solidFill>
          <a:schemeClr val="accent4">
            <a:hueOff val="6237415"/>
            <a:satOff val="-28781"/>
            <a:lumOff val="1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rot="10800000">
        <a:off x="2570001" y="3981739"/>
        <a:ext cx="112398" cy="273138"/>
      </dsp:txXfrm>
    </dsp:sp>
    <dsp:sp modelId="{ADDE6B05-F09D-4E63-837E-DF45D599B859}">
      <dsp:nvSpPr>
        <dsp:cNvPr id="0" name=""/>
        <dsp:cNvSpPr/>
      </dsp:nvSpPr>
      <dsp:spPr>
        <a:xfrm>
          <a:off x="631584" y="2875763"/>
          <a:ext cx="2244145" cy="1348831"/>
        </a:xfrm>
        <a:prstGeom prst="ellipse">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rgbClr val="7030A0"/>
              </a:solidFill>
            </a:rPr>
            <a:t>attuazione  </a:t>
          </a:r>
          <a:endParaRPr lang="it-IT" sz="1100" kern="1200" dirty="0">
            <a:solidFill>
              <a:srgbClr val="7030A0"/>
            </a:solidFill>
          </a:endParaRPr>
        </a:p>
      </dsp:txBody>
      <dsp:txXfrm>
        <a:off x="960231" y="3073295"/>
        <a:ext cx="1586851" cy="953767"/>
      </dsp:txXfrm>
    </dsp:sp>
    <dsp:sp modelId="{8063BF60-F35F-45B4-91B9-CF7DF78470C7}">
      <dsp:nvSpPr>
        <dsp:cNvPr id="0" name=""/>
        <dsp:cNvSpPr/>
      </dsp:nvSpPr>
      <dsp:spPr>
        <a:xfrm rot="16281187">
          <a:off x="1639418" y="2399292"/>
          <a:ext cx="272095" cy="455230"/>
        </a:xfrm>
        <a:prstGeom prst="rightArrow">
          <a:avLst>
            <a:gd name="adj1" fmla="val 60000"/>
            <a:gd name="adj2" fmla="val 50000"/>
          </a:avLst>
        </a:prstGeom>
        <a:solidFill>
          <a:schemeClr val="accent4">
            <a:hueOff val="8316554"/>
            <a:satOff val="-38374"/>
            <a:lumOff val="1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a:off x="1679268" y="2531141"/>
        <a:ext cx="190467" cy="273138"/>
      </dsp:txXfrm>
    </dsp:sp>
    <dsp:sp modelId="{248283C0-7F69-4903-8FC5-E5AD94B54E79}">
      <dsp:nvSpPr>
        <dsp:cNvPr id="0" name=""/>
        <dsp:cNvSpPr/>
      </dsp:nvSpPr>
      <dsp:spPr>
        <a:xfrm>
          <a:off x="681325" y="1013824"/>
          <a:ext cx="2232626" cy="1348831"/>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it-IT" sz="1800" b="1" kern="1200" dirty="0" smtClean="0">
              <a:solidFill>
                <a:srgbClr val="00B050"/>
              </a:solidFill>
            </a:rPr>
            <a:t>valutazione</a:t>
          </a:r>
          <a:r>
            <a:rPr lang="it-IT" sz="1100" b="1" kern="1200" dirty="0" smtClean="0"/>
            <a:t> </a:t>
          </a:r>
          <a:endParaRPr lang="it-IT" sz="1100" kern="1200" dirty="0"/>
        </a:p>
      </dsp:txBody>
      <dsp:txXfrm>
        <a:off x="1008286" y="1211356"/>
        <a:ext cx="1578704" cy="953767"/>
      </dsp:txXfrm>
    </dsp:sp>
    <dsp:sp modelId="{023EE1CB-2455-416B-8DF3-DD31FA0F6E7D}">
      <dsp:nvSpPr>
        <dsp:cNvPr id="0" name=""/>
        <dsp:cNvSpPr/>
      </dsp:nvSpPr>
      <dsp:spPr>
        <a:xfrm rot="19800000">
          <a:off x="2644224" y="932824"/>
          <a:ext cx="135180" cy="455230"/>
        </a:xfrm>
        <a:prstGeom prs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a:off x="2646941" y="1034009"/>
        <a:ext cx="94626" cy="27313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409667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311098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393525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387211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155267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402200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191317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405848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84317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117636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C3AAC6-2EB5-419F-B361-D98561BB1E26}" type="datetimeFigureOut">
              <a:rPr lang="it-IT" smtClean="0"/>
              <a:pPr/>
              <a:t>30/05/2018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B7A5BA-31DB-4BAD-A93C-5239B1A657CC}" type="slidenum">
              <a:rPr lang="it-IT" smtClean="0"/>
              <a:pPr/>
              <a:t>‹N›</a:t>
            </a:fld>
            <a:endParaRPr lang="it-IT"/>
          </a:p>
        </p:txBody>
      </p:sp>
    </p:spTree>
    <p:extLst>
      <p:ext uri="{BB962C8B-B14F-4D97-AF65-F5344CB8AC3E}">
        <p14:creationId xmlns:p14="http://schemas.microsoft.com/office/powerpoint/2010/main" val="182767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C3AAC6-2EB5-419F-B361-D98561BB1E26}" type="datetimeFigureOut">
              <a:rPr lang="it-IT" smtClean="0"/>
              <a:pPr/>
              <a:t>30/05/2018</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B7A5BA-31DB-4BAD-A93C-5239B1A657CC}" type="slidenum">
              <a:rPr lang="it-IT" smtClean="0"/>
              <a:pPr/>
              <a:t>‹N›</a:t>
            </a:fld>
            <a:endParaRPr lang="it-IT"/>
          </a:p>
        </p:txBody>
      </p:sp>
    </p:spTree>
    <p:extLst>
      <p:ext uri="{BB962C8B-B14F-4D97-AF65-F5344CB8AC3E}">
        <p14:creationId xmlns:p14="http://schemas.microsoft.com/office/powerpoint/2010/main" val="30663424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salute.gov.it/portale/p5_1_2.jsp?lingua=italiano&amp;id=126"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134926" y="-1247"/>
            <a:ext cx="8780463" cy="2728913"/>
          </a:xfrm>
        </p:spPr>
        <p:txBody>
          <a:bodyPr/>
          <a:lstStyle/>
          <a:p>
            <a:pPr algn="ctr" eaLnBrk="1" fontAlgn="auto" hangingPunct="1">
              <a:spcAft>
                <a:spcPts val="0"/>
              </a:spcAft>
              <a:defRPr/>
            </a:pPr>
            <a:r>
              <a:rPr lang="it-IT" sz="3300" i="1" dirty="0" smtClean="0">
                <a:solidFill>
                  <a:srgbClr val="002060"/>
                </a:solidFill>
                <a:effectLst/>
              </a:rPr>
              <a:t>UNIVERSITA’ DEGLI STUDI DI BARI</a:t>
            </a:r>
            <a:r>
              <a:rPr lang="it-IT" sz="3400" i="1" dirty="0" smtClean="0">
                <a:solidFill>
                  <a:srgbClr val="002060"/>
                </a:solidFill>
                <a:effectLst/>
              </a:rPr>
              <a:t/>
            </a:r>
            <a:br>
              <a:rPr lang="it-IT" sz="3400" i="1" dirty="0" smtClean="0">
                <a:solidFill>
                  <a:srgbClr val="002060"/>
                </a:solidFill>
                <a:effectLst/>
              </a:rPr>
            </a:br>
            <a:r>
              <a:rPr lang="it-IT" sz="2400" i="1" dirty="0" smtClean="0">
                <a:solidFill>
                  <a:srgbClr val="002060"/>
                </a:solidFill>
                <a:effectLst/>
              </a:rPr>
              <a:t>FACOLTA’ DI MEDICINA E CHIRURGIA</a:t>
            </a:r>
            <a:br>
              <a:rPr lang="it-IT" sz="2400" i="1" dirty="0" smtClean="0">
                <a:solidFill>
                  <a:srgbClr val="002060"/>
                </a:solidFill>
                <a:effectLst/>
              </a:rPr>
            </a:br>
            <a:r>
              <a:rPr lang="it-IT" sz="2400" i="1" dirty="0" smtClean="0">
                <a:solidFill>
                  <a:srgbClr val="002060"/>
                </a:solidFill>
                <a:effectLst/>
              </a:rPr>
              <a:t/>
            </a:r>
            <a:br>
              <a:rPr lang="it-IT" sz="2400" i="1" dirty="0" smtClean="0">
                <a:solidFill>
                  <a:srgbClr val="002060"/>
                </a:solidFill>
                <a:effectLst/>
              </a:rPr>
            </a:br>
            <a:r>
              <a:rPr lang="it-IT" sz="2800" i="1" dirty="0" smtClean="0">
                <a:solidFill>
                  <a:srgbClr val="002060"/>
                </a:solidFill>
                <a:effectLst/>
              </a:rPr>
              <a:t>Corso di Laurea in Infermieristica</a:t>
            </a:r>
            <a:br>
              <a:rPr lang="it-IT" sz="2800" i="1" dirty="0" smtClean="0">
                <a:solidFill>
                  <a:srgbClr val="002060"/>
                </a:solidFill>
                <a:effectLst/>
              </a:rPr>
            </a:br>
            <a:r>
              <a:rPr lang="it-IT" sz="1400" i="1" dirty="0" smtClean="0">
                <a:solidFill>
                  <a:srgbClr val="002060"/>
                </a:solidFill>
                <a:effectLst/>
              </a:rPr>
              <a:t>-sede di Lecce-</a:t>
            </a:r>
          </a:p>
        </p:txBody>
      </p:sp>
      <p:sp>
        <p:nvSpPr>
          <p:cNvPr id="4" name="Rectangle 3"/>
          <p:cNvSpPr>
            <a:spLocks noGrp="1" noChangeArrowheads="1"/>
          </p:cNvSpPr>
          <p:nvPr>
            <p:ph type="subTitle" idx="1"/>
          </p:nvPr>
        </p:nvSpPr>
        <p:spPr>
          <a:xfrm>
            <a:off x="526244" y="3455953"/>
            <a:ext cx="7997825" cy="1368425"/>
          </a:xfrm>
          <a:solidFill>
            <a:schemeClr val="bg2">
              <a:lumMod val="20000"/>
              <a:lumOff val="80000"/>
            </a:schemeClr>
          </a:solidFill>
          <a:ln>
            <a:solidFill>
              <a:schemeClr val="tx1"/>
            </a:solidFill>
          </a:ln>
        </p:spPr>
        <p:txBody>
          <a:bodyPr rtlCol="0">
            <a:normAutofit/>
          </a:bodyPr>
          <a:lstStyle/>
          <a:p>
            <a:pPr algn="ctr" eaLnBrk="1" fontAlgn="auto" hangingPunct="1">
              <a:spcAft>
                <a:spcPts val="0"/>
              </a:spcAft>
              <a:buFont typeface="Wingdings"/>
              <a:buNone/>
              <a:defRPr/>
            </a:pPr>
            <a:endParaRPr lang="it-IT" sz="2900" b="1" dirty="0" smtClean="0">
              <a:solidFill>
                <a:srgbClr val="0070C0"/>
              </a:solidFill>
            </a:endParaRPr>
          </a:p>
          <a:p>
            <a:pPr algn="l" eaLnBrk="1" fontAlgn="auto" hangingPunct="1">
              <a:spcAft>
                <a:spcPts val="0"/>
              </a:spcAft>
              <a:buFont typeface="Wingdings"/>
              <a:buNone/>
              <a:defRPr/>
            </a:pPr>
            <a:r>
              <a:rPr lang="it-IT" b="1" dirty="0" smtClean="0">
                <a:solidFill>
                  <a:srgbClr val="C00000"/>
                </a:solidFill>
              </a:rPr>
              <a:t>CORSO INTEGRATO DI:</a:t>
            </a:r>
            <a:r>
              <a:rPr lang="it-IT" b="1" dirty="0">
                <a:solidFill>
                  <a:srgbClr val="C00000"/>
                </a:solidFill>
              </a:rPr>
              <a:t> </a:t>
            </a:r>
            <a:r>
              <a:rPr lang="it-IT" b="1" dirty="0" smtClean="0">
                <a:solidFill>
                  <a:srgbClr val="C00000"/>
                </a:solidFill>
              </a:rPr>
              <a:t>                    </a:t>
            </a:r>
            <a:r>
              <a:rPr lang="it-IT" sz="2900" b="1" dirty="0" smtClean="0">
                <a:solidFill>
                  <a:srgbClr val="0070C0"/>
                </a:solidFill>
              </a:rPr>
              <a:t>SCIENZE UMANE</a:t>
            </a:r>
          </a:p>
          <a:p>
            <a:pPr eaLnBrk="1" fontAlgn="auto" hangingPunct="1">
              <a:spcAft>
                <a:spcPts val="0"/>
              </a:spcAft>
              <a:buFont typeface="Wingdings"/>
              <a:buNone/>
              <a:defRPr/>
            </a:pPr>
            <a:endParaRPr lang="it-IT" sz="2900" dirty="0" smtClean="0"/>
          </a:p>
        </p:txBody>
      </p:sp>
      <p:sp>
        <p:nvSpPr>
          <p:cNvPr id="5" name="Rectangle 3"/>
          <p:cNvSpPr txBox="1">
            <a:spLocks noChangeArrowheads="1"/>
          </p:cNvSpPr>
          <p:nvPr/>
        </p:nvSpPr>
        <p:spPr>
          <a:xfrm>
            <a:off x="827585" y="4869160"/>
            <a:ext cx="8087804" cy="1571636"/>
          </a:xfrm>
          <a:prstGeom prst="rect">
            <a:avLst/>
          </a:prstGeom>
          <a:noFill/>
          <a:ln>
            <a:solidFill>
              <a:schemeClr val="tx1"/>
            </a:solidFill>
            <a:miter lim="800000"/>
            <a:headEnd/>
            <a:tailEnd/>
          </a:ln>
          <a:scene3d>
            <a:camera prst="orthographicFront"/>
            <a:lightRig rig="threePt" dir="t"/>
          </a:scene3d>
          <a:sp3d extrusionH="76200">
            <a:extrusionClr>
              <a:schemeClr val="bg2"/>
            </a:extrusionClr>
          </a:sp3d>
        </p:spPr>
        <p:txBody>
          <a:bodyPr>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defRPr/>
            </a:pPr>
            <a:r>
              <a:rPr lang="it-IT" sz="2600" b="1" dirty="0" smtClean="0">
                <a:solidFill>
                  <a:srgbClr val="C00000"/>
                </a:solidFill>
              </a:rPr>
              <a:t>Insegnamento </a:t>
            </a:r>
            <a:r>
              <a:rPr lang="it-IT" sz="2600" b="1" dirty="0">
                <a:solidFill>
                  <a:srgbClr val="C00000"/>
                </a:solidFill>
              </a:rPr>
              <a:t>MODULO</a:t>
            </a:r>
          </a:p>
          <a:p>
            <a:pPr>
              <a:defRPr/>
            </a:pPr>
            <a:endParaRPr lang="it-IT" sz="2300" b="1" i="1" dirty="0" smtClean="0">
              <a:solidFill>
                <a:srgbClr val="C00000"/>
              </a:solidFill>
            </a:endParaRPr>
          </a:p>
          <a:p>
            <a:pPr>
              <a:defRPr/>
            </a:pPr>
            <a:r>
              <a:rPr lang="it-IT" sz="2300" b="1" dirty="0" smtClean="0">
                <a:solidFill>
                  <a:schemeClr val="tx1"/>
                </a:solidFill>
              </a:rPr>
              <a:t>SCIENZE INFERMIERISTICHE GENERALI E CLINICHE</a:t>
            </a:r>
            <a:endParaRPr lang="it-IT" sz="1200" b="1" dirty="0" smtClean="0">
              <a:solidFill>
                <a:schemeClr val="tx1"/>
              </a:solidFill>
            </a:endParaRPr>
          </a:p>
          <a:p>
            <a:pPr algn="r">
              <a:defRPr/>
            </a:pPr>
            <a:r>
              <a:rPr lang="it-IT" sz="1200" i="1" dirty="0" smtClean="0">
                <a:solidFill>
                  <a:schemeClr val="bg2">
                    <a:lumMod val="25000"/>
                  </a:schemeClr>
                </a:solidFill>
              </a:rPr>
              <a:t>Docente: dott. Biagio Riso</a:t>
            </a:r>
          </a:p>
          <a:p>
            <a:pPr>
              <a:defRPr/>
            </a:pPr>
            <a:endParaRPr lang="it-IT" sz="2900" b="1" dirty="0" smtClean="0">
              <a:solidFill>
                <a:srgbClr val="CC9900"/>
              </a:solidFill>
            </a:endParaRPr>
          </a:p>
          <a:p>
            <a:pPr>
              <a:defRPr/>
            </a:pPr>
            <a:endParaRPr lang="it-IT" sz="2900" dirty="0" smtClean="0">
              <a:solidFill>
                <a:srgbClr val="D1282E"/>
              </a:solidFill>
            </a:endParaRPr>
          </a:p>
        </p:txBody>
      </p:sp>
      <p:sp>
        <p:nvSpPr>
          <p:cNvPr id="7" name="Rettangolo 1"/>
          <p:cNvSpPr>
            <a:spLocks noChangeArrowheads="1"/>
          </p:cNvSpPr>
          <p:nvPr/>
        </p:nvSpPr>
        <p:spPr bwMode="auto">
          <a:xfrm>
            <a:off x="2208202" y="2972542"/>
            <a:ext cx="5040312" cy="369332"/>
          </a:xfrm>
          <a:prstGeom prst="rect">
            <a:avLst/>
          </a:prstGeom>
          <a:noFill/>
          <a:ln>
            <a:noFill/>
          </a:ln>
        </p:spPr>
        <p:txBody>
          <a:bodyPr>
            <a:spAutoFit/>
          </a:bodyPr>
          <a:lstStyle/>
          <a:p>
            <a:pPr algn="ctr"/>
            <a:r>
              <a:rPr lang="it-IT" sz="1800" i="1" dirty="0">
                <a:solidFill>
                  <a:srgbClr val="000000"/>
                </a:solidFill>
              </a:rPr>
              <a:t>Primo anno </a:t>
            </a:r>
            <a:r>
              <a:rPr lang="it-IT" sz="1800" i="1" dirty="0" smtClean="0">
                <a:solidFill>
                  <a:srgbClr val="000000"/>
                </a:solidFill>
              </a:rPr>
              <a:t>Secondo semestre  </a:t>
            </a:r>
            <a:r>
              <a:rPr lang="it-IT" sz="1800" i="1" dirty="0">
                <a:solidFill>
                  <a:srgbClr val="000000"/>
                </a:solidFill>
              </a:rPr>
              <a:t>A.A. </a:t>
            </a:r>
            <a:r>
              <a:rPr lang="it-IT" sz="1800" i="1" dirty="0" smtClean="0">
                <a:solidFill>
                  <a:srgbClr val="000000"/>
                </a:solidFill>
              </a:rPr>
              <a:t>2017-2018</a:t>
            </a:r>
            <a:endParaRPr lang="it-IT" b="1" dirty="0">
              <a:solidFill>
                <a:srgbClr val="CC99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827584" y="646331"/>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eaLnBrk="0" hangingPunct="0"/>
            <a:r>
              <a:rPr lang="it-IT" sz="2000" dirty="0" smtClean="0"/>
              <a:t>DOCUMENTO LEGALE</a:t>
            </a:r>
          </a:p>
          <a:p>
            <a:pPr algn="ctr" eaLnBrk="0" hangingPunct="0"/>
            <a:endParaRPr lang="it-IT" sz="2000" dirty="0" smtClean="0"/>
          </a:p>
          <a:p>
            <a:r>
              <a:rPr lang="it-IT" sz="2400" dirty="0" smtClean="0">
                <a:solidFill>
                  <a:srgbClr val="002060"/>
                </a:solidFill>
              </a:rPr>
              <a:t>“</a:t>
            </a:r>
            <a:r>
              <a:rPr lang="it-IT" sz="2400" i="1" dirty="0" smtClean="0">
                <a:solidFill>
                  <a:srgbClr val="002060"/>
                </a:solidFill>
              </a:rPr>
              <a:t>La documentazione infermieristica che entra a far parte della cartella clinica (ovvero, la cartella infermieristica) è la rappresentazione in forma scritta degli atti compiuti dagli infermieri in relazione ad una determinata persona, dei rilievi effettuati sulla medesima, delle informazioni raccolte, nonché dei dati di carattere progettuale inerenti la pianificazione dell’intervento assistenziale di competenza infermieristica e delle connesse valutazioni.”</a:t>
            </a:r>
          </a:p>
          <a:p>
            <a:pPr>
              <a:lnSpc>
                <a:spcPct val="90000"/>
              </a:lnSpc>
            </a:pPr>
            <a:endParaRPr lang="it-IT" sz="2400" i="1" dirty="0" smtClean="0">
              <a:latin typeface="Times New Roman" pitchFamily="18" charset="0"/>
            </a:endParaRPr>
          </a:p>
          <a:p>
            <a:pPr>
              <a:lnSpc>
                <a:spcPct val="90000"/>
              </a:lnSpc>
              <a:buFontTx/>
              <a:buNone/>
            </a:pPr>
            <a:endParaRPr lang="en-GB" sz="1100" dirty="0" smtClean="0">
              <a:latin typeface="Times New Roman" pitchFamily="18" charset="0"/>
            </a:endParaRPr>
          </a:p>
          <a:p>
            <a:pPr algn="r">
              <a:lnSpc>
                <a:spcPct val="90000"/>
              </a:lnSpc>
              <a:buFontTx/>
              <a:buNone/>
            </a:pPr>
            <a:r>
              <a:rPr lang="en-GB" sz="1200" b="1" dirty="0" smtClean="0">
                <a:latin typeface="Times New Roman" pitchFamily="18" charset="0"/>
              </a:rPr>
              <a:t>Rodriguez D., </a:t>
            </a:r>
            <a:r>
              <a:rPr lang="en-GB" sz="1200" b="1" dirty="0" err="1" smtClean="0">
                <a:latin typeface="Times New Roman" pitchFamily="18" charset="0"/>
              </a:rPr>
              <a:t>Aprile</a:t>
            </a:r>
            <a:r>
              <a:rPr lang="en-GB" sz="1200" b="1" dirty="0" smtClean="0">
                <a:latin typeface="Times New Roman" pitchFamily="18" charset="0"/>
              </a:rPr>
              <a:t> A. </a:t>
            </a:r>
            <a:r>
              <a:rPr lang="en-GB" sz="1200" b="1" i="1" dirty="0" smtClean="0">
                <a:latin typeface="Times New Roman" pitchFamily="18" charset="0"/>
              </a:rPr>
              <a:t>“</a:t>
            </a:r>
            <a:r>
              <a:rPr lang="en-GB" sz="1200" b="1" i="1" dirty="0" err="1" smtClean="0">
                <a:latin typeface="Times New Roman" pitchFamily="18" charset="0"/>
              </a:rPr>
              <a:t>Medicina</a:t>
            </a:r>
            <a:r>
              <a:rPr lang="en-GB" sz="1200" b="1" i="1" dirty="0" smtClean="0">
                <a:latin typeface="Times New Roman" pitchFamily="18" charset="0"/>
              </a:rPr>
              <a:t> </a:t>
            </a:r>
            <a:r>
              <a:rPr lang="en-GB" sz="1200" b="1" i="1" dirty="0" err="1" smtClean="0">
                <a:latin typeface="Times New Roman" pitchFamily="18" charset="0"/>
              </a:rPr>
              <a:t>legale</a:t>
            </a:r>
            <a:r>
              <a:rPr lang="en-GB" sz="1200" b="1" i="1" dirty="0" smtClean="0">
                <a:latin typeface="Times New Roman" pitchFamily="18" charset="0"/>
              </a:rPr>
              <a:t> per </a:t>
            </a:r>
            <a:r>
              <a:rPr lang="en-GB" sz="1200" b="1" i="1" dirty="0" err="1" smtClean="0">
                <a:latin typeface="Times New Roman" pitchFamily="18" charset="0"/>
              </a:rPr>
              <a:t>infermieri</a:t>
            </a:r>
            <a:r>
              <a:rPr lang="en-GB" sz="1200" b="1" i="1" dirty="0" smtClean="0">
                <a:latin typeface="Times New Roman" pitchFamily="18" charset="0"/>
              </a:rPr>
              <a:t>” </a:t>
            </a:r>
            <a:r>
              <a:rPr lang="en-GB" sz="1200" b="1" dirty="0" err="1" smtClean="0">
                <a:latin typeface="Times New Roman" pitchFamily="18" charset="0"/>
              </a:rPr>
              <a:t>Carocci</a:t>
            </a:r>
            <a:r>
              <a:rPr lang="en-GB" sz="1200" b="1" dirty="0" smtClean="0">
                <a:latin typeface="Times New Roman" pitchFamily="18" charset="0"/>
              </a:rPr>
              <a:t>, Roma 2004</a:t>
            </a:r>
            <a:endParaRPr lang="it-IT" sz="1200" b="1" dirty="0" smtClean="0">
              <a:latin typeface="Times New Roman" pitchFamily="18" charset="0"/>
            </a:endParaRPr>
          </a:p>
          <a:p>
            <a:pPr eaLnBrk="0" hangingPunct="0"/>
            <a:endParaRPr lang="it-IT" sz="2000" b="1" dirty="0" smtClean="0"/>
          </a:p>
          <a:p>
            <a:pPr eaLnBrk="0" hangingPunct="0"/>
            <a:endParaRPr lang="it-IT" sz="2000" b="1" dirty="0" smtClean="0">
              <a:solidFill>
                <a:schemeClr val="accent2"/>
              </a:solidFill>
            </a:endParaRP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00808"/>
            <a:ext cx="7837323" cy="4365625"/>
          </a:xfrm>
          <a:prstGeom prst="rect">
            <a:avLst/>
          </a:prstGeom>
        </p:spPr>
        <p:txBody>
          <a:bodyPr vert="horz" wrap="square" lIns="0" tIns="0" rIns="0" bIns="0" rtlCol="0">
            <a:noAutofit/>
          </a:bodyPr>
          <a:lstStyle/>
          <a:p>
            <a:pPr marL="12700" marR="13970" algn="just">
              <a:lnSpc>
                <a:spcPct val="150000"/>
              </a:lnSpc>
            </a:pPr>
            <a:r>
              <a:rPr lang="it-IT" sz="2000" b="1" dirty="0" smtClean="0">
                <a:solidFill>
                  <a:srgbClr val="002060"/>
                </a:solidFill>
                <a:cs typeface="Tahoma"/>
              </a:rPr>
              <a:t>1. ACCETTAZIONE (RICOVERO) (UNICA)</a:t>
            </a:r>
          </a:p>
          <a:p>
            <a:pPr>
              <a:lnSpc>
                <a:spcPct val="150000"/>
              </a:lnSpc>
            </a:pPr>
            <a:r>
              <a:rPr lang="it-IT" sz="2000" b="1" dirty="0" smtClean="0">
                <a:solidFill>
                  <a:srgbClr val="002060"/>
                </a:solidFill>
              </a:rPr>
              <a:t>2. ANAMNESI INFERMIERISTICA</a:t>
            </a:r>
          </a:p>
          <a:p>
            <a:pPr>
              <a:lnSpc>
                <a:spcPct val="150000"/>
              </a:lnSpc>
            </a:pPr>
            <a:r>
              <a:rPr lang="it-IT" sz="2000" b="1" dirty="0" smtClean="0">
                <a:solidFill>
                  <a:srgbClr val="002060"/>
                </a:solidFill>
              </a:rPr>
              <a:t>3. PIANO INFERMIERISTICO O D’ ASSISTENZA</a:t>
            </a:r>
          </a:p>
          <a:p>
            <a:pPr>
              <a:lnSpc>
                <a:spcPct val="150000"/>
              </a:lnSpc>
            </a:pPr>
            <a:r>
              <a:rPr lang="it-IT" sz="2000" b="1" dirty="0" smtClean="0">
                <a:solidFill>
                  <a:srgbClr val="002060"/>
                </a:solidFill>
              </a:rPr>
              <a:t>4. DIARIO INFERMIERISTICO</a:t>
            </a:r>
          </a:p>
          <a:p>
            <a:pPr>
              <a:lnSpc>
                <a:spcPct val="150000"/>
              </a:lnSpc>
            </a:pPr>
            <a:r>
              <a:rPr lang="it-IT" sz="2000" b="1" dirty="0" smtClean="0">
                <a:solidFill>
                  <a:srgbClr val="002060"/>
                </a:solidFill>
              </a:rPr>
              <a:t>5. SCHEDA DELLA TERAPIA (UNICA</a:t>
            </a:r>
            <a:r>
              <a:rPr lang="it-IT" sz="2000" b="1" dirty="0" smtClean="0">
                <a:solidFill>
                  <a:srgbClr val="002060"/>
                </a:solidFill>
              </a:rPr>
              <a:t>) (STU)</a:t>
            </a:r>
            <a:endParaRPr lang="it-IT" sz="2000" b="1" dirty="0" smtClean="0">
              <a:solidFill>
                <a:srgbClr val="002060"/>
              </a:solidFill>
            </a:endParaRPr>
          </a:p>
          <a:p>
            <a:pPr>
              <a:lnSpc>
                <a:spcPct val="150000"/>
              </a:lnSpc>
            </a:pPr>
            <a:r>
              <a:rPr lang="it-IT" sz="2000" b="1" dirty="0" smtClean="0">
                <a:solidFill>
                  <a:srgbClr val="002060"/>
                </a:solidFill>
              </a:rPr>
              <a:t>6. SCHEDA PER I MONITORAGGIO DEI PARAMETRI VITALI</a:t>
            </a:r>
          </a:p>
          <a:p>
            <a:pPr>
              <a:lnSpc>
                <a:spcPct val="150000"/>
              </a:lnSpc>
            </a:pPr>
            <a:r>
              <a:rPr lang="it-IT" sz="2000" b="1" dirty="0" smtClean="0">
                <a:solidFill>
                  <a:srgbClr val="002060"/>
                </a:solidFill>
              </a:rPr>
              <a:t>7. SCHEDA DEGLI ESAMI DIAGNOSTICI (UNICA)</a:t>
            </a:r>
          </a:p>
          <a:p>
            <a:pPr>
              <a:lnSpc>
                <a:spcPct val="150000"/>
              </a:lnSpc>
            </a:pPr>
            <a:r>
              <a:rPr lang="it-IT" sz="2000" b="1" dirty="0" smtClean="0">
                <a:solidFill>
                  <a:srgbClr val="002060"/>
                </a:solidFill>
              </a:rPr>
              <a:t>8. SCHEDE ACCESSORIE( diete personalizzate,bilancio</a:t>
            </a:r>
          </a:p>
          <a:p>
            <a:pPr>
              <a:lnSpc>
                <a:spcPct val="150000"/>
              </a:lnSpc>
            </a:pPr>
            <a:r>
              <a:rPr lang="it-IT" sz="2000" b="1" dirty="0" smtClean="0">
                <a:solidFill>
                  <a:srgbClr val="002060"/>
                </a:solidFill>
              </a:rPr>
              <a:t>idrico,protocolli di trattamenti, </a:t>
            </a:r>
            <a:r>
              <a:rPr lang="it-IT" sz="2000" b="1" dirty="0" smtClean="0">
                <a:solidFill>
                  <a:srgbClr val="002060"/>
                </a:solidFill>
              </a:rPr>
              <a:t>Scale </a:t>
            </a:r>
            <a:r>
              <a:rPr lang="it-IT" sz="2000" b="1" dirty="0" smtClean="0">
                <a:solidFill>
                  <a:srgbClr val="002060"/>
                </a:solidFill>
              </a:rPr>
              <a:t>di valutazione etc.)</a:t>
            </a:r>
          </a:p>
          <a:p>
            <a:pPr>
              <a:lnSpc>
                <a:spcPct val="150000"/>
              </a:lnSpc>
            </a:pPr>
            <a:r>
              <a:rPr lang="it-IT" sz="2000" b="1" dirty="0" smtClean="0">
                <a:solidFill>
                  <a:srgbClr val="002060"/>
                </a:solidFill>
                <a:cs typeface="Tahoma"/>
              </a:rPr>
              <a:t>9. SCHEDA DI DIMISSIONE OSPEDALIERA (SDO) (UNICA)</a:t>
            </a:r>
            <a:endParaRPr sz="2000" b="1" dirty="0">
              <a:solidFill>
                <a:srgbClr val="002060"/>
              </a:solidFill>
              <a:cs typeface="Tahoma"/>
            </a:endParaRPr>
          </a:p>
        </p:txBody>
      </p:sp>
      <p:sp>
        <p:nvSpPr>
          <p:cNvPr id="2" name="Rettangolo 1"/>
          <p:cNvSpPr/>
          <p:nvPr/>
        </p:nvSpPr>
        <p:spPr>
          <a:xfrm>
            <a:off x="1217852" y="646331"/>
            <a:ext cx="6480720" cy="707886"/>
          </a:xfrm>
          <a:prstGeom prst="rect">
            <a:avLst/>
          </a:prstGeom>
          <a:noFill/>
        </p:spPr>
        <p:txBody>
          <a:bodyPr wrap="square">
            <a:spAutoFit/>
          </a:bodyPr>
          <a:lstStyle/>
          <a:p>
            <a:pPr algn="ctr"/>
            <a:r>
              <a:rPr lang="it-IT" sz="2000" dirty="0" smtClean="0">
                <a:solidFill>
                  <a:srgbClr val="C00000"/>
                </a:solidFill>
              </a:rPr>
              <a:t>LA CARTELLA INFERMIERISTICA :</a:t>
            </a:r>
          </a:p>
          <a:p>
            <a:pPr algn="ctr"/>
            <a:r>
              <a:rPr lang="it-IT" sz="2000" dirty="0" smtClean="0">
                <a:solidFill>
                  <a:srgbClr val="C00000"/>
                </a:solidFill>
              </a:rPr>
              <a:t>ELEMENTI COSTITUTIVI</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val="2957349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474592"/>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solidFill>
                <a:srgbClr val="00B050"/>
              </a:solidFill>
              <a:latin typeface="Tahoma"/>
              <a:cs typeface="Tahoma"/>
            </a:endParaRPr>
          </a:p>
          <a:p>
            <a:r>
              <a:rPr lang="it-IT" sz="2000" dirty="0" smtClean="0">
                <a:solidFill>
                  <a:srgbClr val="002060"/>
                </a:solidFill>
                <a:latin typeface="Tahoma"/>
                <a:cs typeface="Tahoma"/>
              </a:rPr>
              <a:t>RICOVERO PROGRAMMATO</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D’URGENZA</a:t>
            </a:r>
          </a:p>
          <a:p>
            <a:endParaRPr lang="it-IT" sz="2000" dirty="0">
              <a:solidFill>
                <a:srgbClr val="002060"/>
              </a:solidFill>
              <a:latin typeface="Tahoma"/>
              <a:cs typeface="Tahoma"/>
            </a:endParaRPr>
          </a:p>
          <a:p>
            <a:r>
              <a:rPr lang="it-IT" sz="2000" dirty="0" smtClean="0">
                <a:solidFill>
                  <a:srgbClr val="002060"/>
                </a:solidFill>
                <a:latin typeface="Tahoma"/>
                <a:cs typeface="Tahoma"/>
              </a:rPr>
              <a:t>RICOVERO PER TRASFERIMENTO</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IN DAY HOSPITAL</a:t>
            </a:r>
          </a:p>
          <a:p>
            <a:endParaRPr lang="it-IT" sz="2000" dirty="0" smtClean="0">
              <a:solidFill>
                <a:srgbClr val="002060"/>
              </a:solidFill>
              <a:latin typeface="Tahoma"/>
              <a:cs typeface="Tahoma"/>
            </a:endParaRPr>
          </a:p>
          <a:p>
            <a:r>
              <a:rPr lang="it-IT" sz="2000" dirty="0" smtClean="0">
                <a:solidFill>
                  <a:srgbClr val="002060"/>
                </a:solidFill>
                <a:latin typeface="Tahoma"/>
                <a:cs typeface="Tahoma"/>
              </a:rPr>
              <a:t>RICOVERO IN DAY SURGERY ( ONE DAY SURGERY – WEEK SURGERY)</a:t>
            </a: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1" y="845467"/>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val="2957349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00034" y="1266879"/>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latin typeface="Tahoma"/>
              <a:cs typeface="Tahoma"/>
            </a:endParaRPr>
          </a:p>
          <a:p>
            <a:r>
              <a:rPr lang="it-IT" sz="2000" dirty="0" smtClean="0">
                <a:latin typeface="Tahoma"/>
                <a:cs typeface="Tahoma"/>
              </a:rPr>
              <a:t>RICOVERO IN DAY HOSPITAL</a:t>
            </a:r>
          </a:p>
          <a:p>
            <a:r>
              <a:rPr lang="it-IT" sz="2000" dirty="0" smtClean="0">
                <a:solidFill>
                  <a:srgbClr val="002060"/>
                </a:solidFill>
              </a:rPr>
              <a:t>è il cosiddetto “ospedale di giorno”; consiste in uno o più ricoveri di una giornata ciascuno con rientro serale a domicilio, in relazione al piano diagnostico terapeutico più adatto ai problemi di salute della persona.</a:t>
            </a:r>
            <a:endParaRPr lang="it-IT" sz="2000" dirty="0" smtClean="0">
              <a:solidFill>
                <a:srgbClr val="002060"/>
              </a:solidFill>
              <a:latin typeface="Tahoma"/>
              <a:cs typeface="Tahoma"/>
            </a:endParaRPr>
          </a:p>
          <a:p>
            <a:endParaRPr lang="it-IT" sz="1100" dirty="0" smtClean="0">
              <a:solidFill>
                <a:schemeClr val="accent2"/>
              </a:solidFill>
              <a:latin typeface="Tahoma"/>
              <a:cs typeface="Tahoma"/>
            </a:endParaRPr>
          </a:p>
        </p:txBody>
      </p:sp>
      <p:sp>
        <p:nvSpPr>
          <p:cNvPr id="2" name="Rettangolo 1"/>
          <p:cNvSpPr/>
          <p:nvPr/>
        </p:nvSpPr>
        <p:spPr>
          <a:xfrm>
            <a:off x="1178335" y="836712"/>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395536" y="3861048"/>
            <a:ext cx="7786742" cy="1938992"/>
          </a:xfrm>
          <a:prstGeom prst="rect">
            <a:avLst/>
          </a:prstGeom>
        </p:spPr>
        <p:txBody>
          <a:bodyPr wrap="square">
            <a:spAutoFit/>
          </a:bodyPr>
          <a:lstStyle/>
          <a:p>
            <a:r>
              <a:rPr lang="it-IT" sz="2000" dirty="0">
                <a:latin typeface="Tahoma"/>
                <a:cs typeface="Tahoma"/>
              </a:rPr>
              <a:t>RICOVERO IN DAY SURGERY </a:t>
            </a:r>
            <a:r>
              <a:rPr lang="it-IT" sz="2000" dirty="0">
                <a:solidFill>
                  <a:schemeClr val="bg1"/>
                </a:solidFill>
                <a:latin typeface="Tahoma"/>
                <a:cs typeface="Tahoma"/>
              </a:rPr>
              <a:t>( </a:t>
            </a:r>
            <a:r>
              <a:rPr lang="it-IT" sz="2000" dirty="0">
                <a:latin typeface="Tahoma"/>
                <a:cs typeface="Tahoma"/>
              </a:rPr>
              <a:t>ONE DAY SURGERY – WEEK SURGERY</a:t>
            </a:r>
            <a:r>
              <a:rPr lang="it-IT" sz="2000" dirty="0" smtClean="0">
                <a:latin typeface="Tahoma"/>
                <a:cs typeface="Tahoma"/>
              </a:rPr>
              <a:t>)</a:t>
            </a:r>
            <a:endParaRPr lang="it-IT" sz="2000" dirty="0" smtClean="0"/>
          </a:p>
          <a:p>
            <a:r>
              <a:rPr lang="it-IT" sz="2000" dirty="0" smtClean="0">
                <a:solidFill>
                  <a:srgbClr val="002060"/>
                </a:solidFill>
              </a:rPr>
              <a:t>è un </a:t>
            </a:r>
            <a:r>
              <a:rPr lang="it-IT" sz="2000" dirty="0" err="1" smtClean="0">
                <a:solidFill>
                  <a:srgbClr val="002060"/>
                </a:solidFill>
              </a:rPr>
              <a:t>Day</a:t>
            </a:r>
            <a:r>
              <a:rPr lang="it-IT" sz="2000" dirty="0" smtClean="0">
                <a:solidFill>
                  <a:srgbClr val="002060"/>
                </a:solidFill>
              </a:rPr>
              <a:t> Hospital, ma in questo caso il piano terapeutico è di tipo chirurgico e si attua nell’arco di una sola giornata (con eventuale pernottamento - ODS) tra il lunedì e il </a:t>
            </a:r>
            <a:r>
              <a:rPr lang="it-IT" sz="2000" dirty="0">
                <a:solidFill>
                  <a:srgbClr val="002060"/>
                </a:solidFill>
              </a:rPr>
              <a:t>venerdì o con permanenza nel fine settimana </a:t>
            </a:r>
            <a:r>
              <a:rPr lang="it-IT" sz="2000" dirty="0" smtClean="0">
                <a:solidFill>
                  <a:srgbClr val="002060"/>
                </a:solidFill>
              </a:rPr>
              <a:t>(WS)</a:t>
            </a:r>
            <a:endParaRPr lang="it-IT" sz="2000" dirty="0">
              <a:solidFill>
                <a:srgbClr val="00206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349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156681"/>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r>
              <a:rPr lang="it-IT" sz="2000" dirty="0" smtClean="0">
                <a:solidFill>
                  <a:schemeClr val="bg1"/>
                </a:solidFill>
              </a:rPr>
              <a:t>:</a:t>
            </a:r>
          </a:p>
          <a:p>
            <a:endParaRPr lang="it-IT" sz="2000" dirty="0" smtClean="0">
              <a:solidFill>
                <a:srgbClr val="00B050"/>
              </a:solidFill>
              <a:latin typeface="Tahoma"/>
              <a:cs typeface="Tahoma"/>
            </a:endParaRPr>
          </a:p>
          <a:p>
            <a:r>
              <a:rPr lang="it-IT" sz="2000" dirty="0" smtClean="0">
                <a:latin typeface="Tahoma"/>
                <a:cs typeface="Tahoma"/>
              </a:rPr>
              <a:t>RICOVERO</a:t>
            </a:r>
            <a:r>
              <a:rPr lang="it-IT" sz="2000" dirty="0" smtClean="0">
                <a:solidFill>
                  <a:schemeClr val="bg1"/>
                </a:solidFill>
                <a:latin typeface="Tahoma"/>
                <a:cs typeface="Tahoma"/>
              </a:rPr>
              <a:t> </a:t>
            </a:r>
            <a:r>
              <a:rPr lang="it-IT" sz="2000" dirty="0" smtClean="0">
                <a:latin typeface="Tahoma"/>
                <a:cs typeface="Tahoma"/>
              </a:rPr>
              <a:t>PROGRAMMATO - ORDINARIO</a:t>
            </a:r>
          </a:p>
          <a:p>
            <a:endParaRPr lang="it-IT" sz="2000" dirty="0" smtClean="0">
              <a:solidFill>
                <a:schemeClr val="accent2"/>
              </a:solidFill>
              <a:latin typeface="Tahoma"/>
              <a:cs typeface="Tahoma"/>
            </a:endParaRPr>
          </a:p>
          <a:p>
            <a:r>
              <a:rPr lang="it-IT" sz="2000" dirty="0" smtClean="0">
                <a:solidFill>
                  <a:srgbClr val="002060"/>
                </a:solidFill>
              </a:rPr>
              <a:t>quando viene disposto dal medico specialista successivamente a visita in cui ha rilevato la necessità di attuare un piano diagnostico terapeutico in regime di degenza (es. </a:t>
            </a:r>
            <a:r>
              <a:rPr lang="it-IT" sz="2000" dirty="0" err="1" smtClean="0">
                <a:solidFill>
                  <a:srgbClr val="002060"/>
                </a:solidFill>
              </a:rPr>
              <a:t>Day</a:t>
            </a:r>
            <a:r>
              <a:rPr lang="it-IT" sz="2000" dirty="0" smtClean="0">
                <a:solidFill>
                  <a:srgbClr val="002060"/>
                </a:solidFill>
              </a:rPr>
              <a:t> Hospital Pneumologico)</a:t>
            </a:r>
          </a:p>
          <a:p>
            <a:endParaRPr lang="it-IT" sz="2000" dirty="0" smtClean="0">
              <a:solidFill>
                <a:srgbClr val="00B050"/>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2" y="701451"/>
            <a:ext cx="6480720" cy="400110"/>
          </a:xfrm>
          <a:prstGeom prst="rect">
            <a:avLst/>
          </a:prstGeom>
          <a:noFill/>
        </p:spPr>
        <p:txBody>
          <a:bodyPr wrap="square">
            <a:spAutoFit/>
          </a:bodyPr>
          <a:lstStyle/>
          <a:p>
            <a:pPr algn="ctr"/>
            <a:r>
              <a:rPr lang="it-IT" sz="2000" b="1" dirty="0" smtClean="0">
                <a:solidFill>
                  <a:srgbClr val="C00000"/>
                </a:solidFill>
              </a:rPr>
              <a:t>RICOVERO DEL PAZIENTE - ACCETTAZIONE</a:t>
            </a:r>
          </a:p>
        </p:txBody>
      </p:sp>
      <p:sp>
        <p:nvSpPr>
          <p:cNvPr id="5" name="Rettangolo 4"/>
          <p:cNvSpPr/>
          <p:nvPr/>
        </p:nvSpPr>
        <p:spPr>
          <a:xfrm>
            <a:off x="564841" y="3933056"/>
            <a:ext cx="7786742" cy="1908215"/>
          </a:xfrm>
          <a:prstGeom prst="rect">
            <a:avLst/>
          </a:prstGeom>
        </p:spPr>
        <p:txBody>
          <a:bodyPr wrap="square">
            <a:spAutoFit/>
          </a:bodyPr>
          <a:lstStyle/>
          <a:p>
            <a:r>
              <a:rPr lang="it-IT" sz="2000" dirty="0" smtClean="0">
                <a:solidFill>
                  <a:schemeClr val="bg1"/>
                </a:solidFill>
              </a:rPr>
              <a:t>PRE-RICOVERO</a:t>
            </a:r>
          </a:p>
          <a:p>
            <a:endParaRPr lang="it-IT" b="1" dirty="0" smtClean="0">
              <a:solidFill>
                <a:schemeClr val="bg1"/>
              </a:solidFill>
            </a:endParaRPr>
          </a:p>
          <a:p>
            <a:r>
              <a:rPr lang="it-IT" sz="2000" dirty="0" smtClean="0">
                <a:solidFill>
                  <a:srgbClr val="002060"/>
                </a:solidFill>
              </a:rPr>
              <a:t>Talvolta il ricovero programmato è preceduto da una </a:t>
            </a:r>
            <a:r>
              <a:rPr lang="it-IT" sz="2000" dirty="0" err="1" smtClean="0">
                <a:solidFill>
                  <a:srgbClr val="002060"/>
                </a:solidFill>
              </a:rPr>
              <a:t>pre</a:t>
            </a:r>
            <a:r>
              <a:rPr lang="it-IT" sz="2000" dirty="0" smtClean="0">
                <a:solidFill>
                  <a:srgbClr val="002060"/>
                </a:solidFill>
              </a:rPr>
              <a:t>-ospedalizzazione che consiste nella fase che precede il ricovero per intervento chirurgico programmato (</a:t>
            </a:r>
            <a:r>
              <a:rPr lang="it-IT" sz="2000" dirty="0" smtClean="0"/>
              <a:t>IN GENERE DAY SURGERY</a:t>
            </a:r>
            <a:r>
              <a:rPr lang="it-IT" sz="2000" dirty="0" smtClean="0">
                <a:solidFill>
                  <a:srgbClr val="002060"/>
                </a:solidFill>
              </a:rPr>
              <a:t>) e serve ad effettuare indagini, visite ed esami necessari all’intervento.</a:t>
            </a:r>
            <a:endParaRPr lang="it-IT" sz="2000" dirty="0">
              <a:solidFill>
                <a:srgbClr val="00206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349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395536" y="1284857"/>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endParaRPr lang="it-IT" sz="2000" dirty="0">
              <a:latin typeface="Tahoma"/>
              <a:cs typeface="Tahoma"/>
            </a:endParaRPr>
          </a:p>
          <a:p>
            <a:r>
              <a:rPr lang="it-IT" sz="2000" dirty="0" smtClean="0">
                <a:latin typeface="Tahoma"/>
                <a:cs typeface="Tahoma"/>
              </a:rPr>
              <a:t>RICOVERO PER TRASFERIMENTO</a:t>
            </a:r>
          </a:p>
          <a:p>
            <a:endParaRPr lang="it-IT" sz="2000" dirty="0" smtClean="0">
              <a:solidFill>
                <a:schemeClr val="accent2"/>
              </a:solidFill>
              <a:latin typeface="Tahoma"/>
              <a:cs typeface="Tahoma"/>
            </a:endParaRPr>
          </a:p>
          <a:p>
            <a:r>
              <a:rPr lang="it-IT" sz="2400" dirty="0" smtClean="0">
                <a:solidFill>
                  <a:srgbClr val="002060"/>
                </a:solidFill>
                <a:latin typeface="Tahoma"/>
                <a:cs typeface="Tahoma"/>
              </a:rPr>
              <a:t>È il ricovero tra UU.OO. (Unità Operative) o proveniente da altri Presidi Ospedalieri o Case di Cura.</a:t>
            </a:r>
          </a:p>
          <a:p>
            <a:r>
              <a:rPr lang="it-IT" sz="2400" dirty="0" smtClean="0">
                <a:solidFill>
                  <a:srgbClr val="002060"/>
                </a:solidFill>
                <a:latin typeface="Tahoma"/>
                <a:cs typeface="Tahoma"/>
              </a:rPr>
              <a:t>Può essere programmato o in urgenza.</a:t>
            </a:r>
          </a:p>
          <a:p>
            <a:endParaRPr sz="2000" dirty="0">
              <a:solidFill>
                <a:schemeClr val="accent2">
                  <a:lumMod val="75000"/>
                </a:schemeClr>
              </a:solidFill>
              <a:latin typeface="Tahoma"/>
              <a:cs typeface="Tahoma"/>
            </a:endParaRPr>
          </a:p>
        </p:txBody>
      </p:sp>
      <p:sp>
        <p:nvSpPr>
          <p:cNvPr id="2" name="Rettangolo 1"/>
          <p:cNvSpPr/>
          <p:nvPr/>
        </p:nvSpPr>
        <p:spPr>
          <a:xfrm>
            <a:off x="1217852" y="753424"/>
            <a:ext cx="6480720" cy="400110"/>
          </a:xfrm>
          <a:prstGeom prst="rect">
            <a:avLst/>
          </a:prstGeom>
          <a:noFill/>
        </p:spPr>
        <p:txBody>
          <a:bodyPr wrap="square">
            <a:spAutoFit/>
          </a:bodyPr>
          <a:lstStyle/>
          <a:p>
            <a:pPr algn="ctr"/>
            <a:r>
              <a:rPr lang="it-IT" sz="2000" dirty="0" smtClean="0">
                <a:solidFill>
                  <a:srgbClr val="C00000"/>
                </a:solidFill>
              </a:rPr>
              <a:t>RICOVERO DEL PAZIENTE - ACCETTAZIONE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4907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92329" y="1180694"/>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r>
              <a:rPr lang="it-IT" sz="2000" dirty="0" smtClean="0">
                <a:latin typeface="Tahoma"/>
                <a:cs typeface="Tahoma"/>
              </a:rPr>
              <a:t>RICOVERO </a:t>
            </a:r>
            <a:r>
              <a:rPr lang="it-IT" sz="2000" dirty="0" err="1" smtClean="0">
                <a:latin typeface="Tahoma"/>
                <a:cs typeface="Tahoma"/>
              </a:rPr>
              <a:t>D’URGENZA</a:t>
            </a:r>
            <a:endParaRPr lang="it-IT" sz="2000" dirty="0" smtClean="0">
              <a:latin typeface="Tahoma"/>
              <a:cs typeface="Tahoma"/>
            </a:endParaRPr>
          </a:p>
          <a:p>
            <a:endParaRPr lang="it-IT" sz="2000" dirty="0" smtClean="0">
              <a:solidFill>
                <a:schemeClr val="accent2"/>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188764" y="780584"/>
            <a:ext cx="6480720" cy="400110"/>
          </a:xfrm>
          <a:prstGeom prst="rect">
            <a:avLst/>
          </a:prstGeom>
          <a:noFill/>
        </p:spPr>
        <p:txBody>
          <a:bodyPr wrap="square">
            <a:spAutoFit/>
          </a:bodyPr>
          <a:lstStyle/>
          <a:p>
            <a:pPr algn="ctr"/>
            <a:r>
              <a:rPr lang="it-IT" sz="2000" dirty="0" smtClean="0">
                <a:solidFill>
                  <a:srgbClr val="C00000"/>
                </a:solidFill>
              </a:rPr>
              <a:t>RICOVERO DEL PAZIENTE - ACCETTAZIONE</a:t>
            </a:r>
          </a:p>
        </p:txBody>
      </p:sp>
      <p:sp>
        <p:nvSpPr>
          <p:cNvPr id="5" name="Rettangolo 4"/>
          <p:cNvSpPr/>
          <p:nvPr/>
        </p:nvSpPr>
        <p:spPr>
          <a:xfrm>
            <a:off x="500034" y="2591664"/>
            <a:ext cx="7858180" cy="1015663"/>
          </a:xfrm>
          <a:prstGeom prst="rect">
            <a:avLst/>
          </a:prstGeom>
        </p:spPr>
        <p:txBody>
          <a:bodyPr wrap="square">
            <a:spAutoFit/>
          </a:bodyPr>
          <a:lstStyle/>
          <a:p>
            <a:r>
              <a:rPr lang="it-IT" sz="2000" dirty="0" smtClean="0">
                <a:solidFill>
                  <a:srgbClr val="C00000"/>
                </a:solidFill>
              </a:rPr>
              <a:t>se il paziente giunge attraverso il Pronto Soccorso attraverso il sistema 118 o anche direttamente; in questo caso il ricovero viene deciso dal Medico del Dipartimento di Emergenza e Accettazione.</a:t>
            </a:r>
            <a:endParaRPr lang="it-IT" sz="2000" dirty="0">
              <a:solidFill>
                <a:srgbClr val="C00000"/>
              </a:solidFill>
            </a:endParaRPr>
          </a:p>
        </p:txBody>
      </p:sp>
      <p:sp>
        <p:nvSpPr>
          <p:cNvPr id="7" name="Rettangolo 6"/>
          <p:cNvSpPr/>
          <p:nvPr/>
        </p:nvSpPr>
        <p:spPr>
          <a:xfrm>
            <a:off x="500034" y="3789040"/>
            <a:ext cx="7929618" cy="2554545"/>
          </a:xfrm>
          <a:prstGeom prst="rect">
            <a:avLst/>
          </a:prstGeom>
        </p:spPr>
        <p:txBody>
          <a:bodyPr wrap="square">
            <a:spAutoFit/>
          </a:bodyPr>
          <a:lstStyle/>
          <a:p>
            <a:pPr algn="just"/>
            <a:r>
              <a:rPr lang="it-IT" sz="2000" dirty="0" smtClean="0">
                <a:solidFill>
                  <a:srgbClr val="002060"/>
                </a:solidFill>
              </a:rPr>
              <a:t>La risposta alla urgenza/emergenza sanitaria viene assicurata tramite l’erogazione di prestazioni urgenti quali interventi diagnostico - terapeutici di urgenza e  di  primo accertamento diagnostico, clinici, strumentali e di laboratorio. Possono essere erogati inoltre, gli interventi di emergenza ed urgenza medica e chirurgica, con approccio globale ed interdisciplinare con la possibilità di sosta temporanea (ASTANTERIA) che non necessita di ricovero presso le UU.OO. . </a:t>
            </a:r>
            <a:endParaRPr lang="it-IT" sz="2000" dirty="0">
              <a:solidFill>
                <a:srgbClr val="00206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349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408795" y="1114890"/>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solidFill>
                <a:srgbClr val="0070C0"/>
              </a:solidFill>
              <a:latin typeface="Tahoma"/>
              <a:cs typeface="Tahoma"/>
            </a:endParaRPr>
          </a:p>
          <a:p>
            <a:pPr algn="ctr"/>
            <a:r>
              <a:rPr lang="it-IT" sz="2000" dirty="0" smtClean="0"/>
              <a:t>MODALITA’ </a:t>
            </a:r>
            <a:r>
              <a:rPr lang="it-IT" sz="2000" dirty="0" err="1" smtClean="0"/>
              <a:t>DI</a:t>
            </a:r>
            <a:r>
              <a:rPr lang="it-IT" sz="2000" dirty="0" smtClean="0"/>
              <a:t> RICOVERO IN OSPEDALE:</a:t>
            </a:r>
          </a:p>
          <a:p>
            <a:endParaRPr lang="it-IT" sz="2000" dirty="0" smtClean="0">
              <a:latin typeface="Tahoma"/>
              <a:cs typeface="Tahoma"/>
            </a:endParaRPr>
          </a:p>
          <a:p>
            <a:r>
              <a:rPr lang="it-IT" sz="2000" dirty="0" smtClean="0">
                <a:latin typeface="Tahoma"/>
                <a:cs typeface="Tahoma"/>
              </a:rPr>
              <a:t>RICOVERO </a:t>
            </a:r>
            <a:r>
              <a:rPr lang="it-IT" sz="2000" dirty="0" err="1" smtClean="0">
                <a:latin typeface="Tahoma"/>
                <a:cs typeface="Tahoma"/>
              </a:rPr>
              <a:t>D’URGENZA</a:t>
            </a:r>
            <a:endParaRPr lang="it-IT" sz="2000" dirty="0" smtClean="0">
              <a:latin typeface="Tahoma"/>
              <a:cs typeface="Tahoma"/>
            </a:endParaRPr>
          </a:p>
          <a:p>
            <a:endParaRPr lang="it-IT" sz="2000" dirty="0" smtClean="0">
              <a:solidFill>
                <a:schemeClr val="accent2"/>
              </a:solidFill>
              <a:latin typeface="Tahoma"/>
              <a:cs typeface="Tahoma"/>
            </a:endParaRPr>
          </a:p>
          <a:p>
            <a:endParaRPr lang="it-IT" sz="2000" dirty="0" smtClean="0">
              <a:solidFill>
                <a:schemeClr val="accent2"/>
              </a:solidFill>
              <a:latin typeface="Tahoma"/>
              <a:cs typeface="Tahoma"/>
            </a:endParaRPr>
          </a:p>
          <a:p>
            <a:endParaRPr lang="it-IT" sz="2000" dirty="0" smtClean="0">
              <a:solidFill>
                <a:schemeClr val="accent2"/>
              </a:solidFill>
              <a:latin typeface="Tahoma"/>
              <a:cs typeface="Tahoma"/>
            </a:endParaRPr>
          </a:p>
          <a:p>
            <a:endParaRPr lang="it-IT" sz="2000" dirty="0" smtClean="0">
              <a:solidFill>
                <a:srgbClr val="00B050"/>
              </a:solidFill>
              <a:latin typeface="Tahoma"/>
              <a:cs typeface="Tahoma"/>
            </a:endParaRPr>
          </a:p>
          <a:p>
            <a:endParaRPr sz="2000" dirty="0">
              <a:solidFill>
                <a:schemeClr val="accent2">
                  <a:lumMod val="75000"/>
                </a:schemeClr>
              </a:solidFill>
              <a:latin typeface="Tahoma"/>
              <a:cs typeface="Tahoma"/>
            </a:endParaRPr>
          </a:p>
        </p:txBody>
      </p:sp>
      <p:sp>
        <p:nvSpPr>
          <p:cNvPr id="2" name="Rettangolo 1"/>
          <p:cNvSpPr/>
          <p:nvPr/>
        </p:nvSpPr>
        <p:spPr>
          <a:xfrm>
            <a:off x="1217852" y="914835"/>
            <a:ext cx="6480720" cy="400110"/>
          </a:xfrm>
          <a:prstGeom prst="rect">
            <a:avLst/>
          </a:prstGeom>
          <a:noFill/>
        </p:spPr>
        <p:txBody>
          <a:bodyPr wrap="square">
            <a:spAutoFit/>
          </a:bodyPr>
          <a:lstStyle/>
          <a:p>
            <a:r>
              <a:rPr lang="it-IT" sz="2000" dirty="0" smtClean="0"/>
              <a:t>RICOVERO DEL PAZIENTE - ACCETTAZIONE</a:t>
            </a:r>
          </a:p>
        </p:txBody>
      </p:sp>
      <p:sp>
        <p:nvSpPr>
          <p:cNvPr id="5" name="Rettangolo 4"/>
          <p:cNvSpPr/>
          <p:nvPr/>
        </p:nvSpPr>
        <p:spPr>
          <a:xfrm>
            <a:off x="316500" y="2328206"/>
            <a:ext cx="7929618" cy="1938992"/>
          </a:xfrm>
          <a:prstGeom prst="rect">
            <a:avLst/>
          </a:prstGeom>
        </p:spPr>
        <p:txBody>
          <a:bodyPr wrap="square">
            <a:spAutoFit/>
          </a:bodyPr>
          <a:lstStyle/>
          <a:p>
            <a:r>
              <a:rPr lang="it-IT" sz="2400" dirty="0" smtClean="0"/>
              <a:t>I</a:t>
            </a:r>
            <a:r>
              <a:rPr lang="it-IT" sz="2400" dirty="0" smtClean="0">
                <a:solidFill>
                  <a:schemeClr val="bg1"/>
                </a:solidFill>
              </a:rPr>
              <a:t> </a:t>
            </a:r>
            <a:r>
              <a:rPr lang="it-IT" sz="2400" dirty="0" smtClean="0"/>
              <a:t>punti di Pronto Soccorso sono aperti 24 su 24, tutti i giorni e l’accesso alle prestazioni è diretto ed è regolato dal metodo Triage che, con l’attribuzione di un codice colore, permette di assegnare con criteri di priorità i casi sulla base della reale urgenza clinica.</a:t>
            </a:r>
            <a:endParaRPr lang="it-IT" sz="2400" dirty="0"/>
          </a:p>
        </p:txBody>
      </p:sp>
      <p:sp>
        <p:nvSpPr>
          <p:cNvPr id="7" name="Rettangolo 6"/>
          <p:cNvSpPr/>
          <p:nvPr/>
        </p:nvSpPr>
        <p:spPr>
          <a:xfrm>
            <a:off x="571472" y="4524375"/>
            <a:ext cx="767464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C00000"/>
                </a:solidFill>
              </a:rPr>
              <a:t>In ogni caso attraverso il Pronto Soccorso di solito inizia il percorso di ricovero dell’utente/paziente, dove si comincia a raccogliere le informazioni necessarie ed a formulare la cartella clinica</a:t>
            </a:r>
            <a:endParaRPr lang="it-IT" sz="2000" dirty="0">
              <a:solidFill>
                <a:srgbClr val="C0000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981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708299"/>
            <a:ext cx="6912768" cy="400110"/>
          </a:xfrm>
          <a:prstGeom prst="rect">
            <a:avLst/>
          </a:prstGeom>
          <a:ln>
            <a:solidFill>
              <a:srgbClr val="92D050"/>
            </a:solidFill>
          </a:ln>
        </p:spPr>
        <p:txBody>
          <a:bodyPr wrap="square">
            <a:spAutoFit/>
          </a:bodyPr>
          <a:lstStyle/>
          <a:p>
            <a:pPr algn="ctr"/>
            <a:r>
              <a:rPr lang="it-IT" sz="2000" b="1" dirty="0" smtClean="0">
                <a:solidFill>
                  <a:srgbClr val="C00000"/>
                </a:solidFill>
              </a:rPr>
              <a:t>CONTENUTI DELLA CARTELLA INFERMIERISTICA</a:t>
            </a:r>
            <a:endParaRPr lang="it-IT" sz="2000" b="1" dirty="0">
              <a:solidFill>
                <a:srgbClr val="C00000"/>
              </a:solidFill>
            </a:endParaRPr>
          </a:p>
        </p:txBody>
      </p:sp>
      <p:sp>
        <p:nvSpPr>
          <p:cNvPr id="3" name="Rettangolo 2"/>
          <p:cNvSpPr/>
          <p:nvPr/>
        </p:nvSpPr>
        <p:spPr>
          <a:xfrm>
            <a:off x="611560" y="1151196"/>
            <a:ext cx="7848872" cy="523220"/>
          </a:xfrm>
          <a:prstGeom prst="rect">
            <a:avLst/>
          </a:prstGeom>
        </p:spPr>
        <p:txBody>
          <a:bodyPr wrap="square">
            <a:spAutoFit/>
          </a:bodyPr>
          <a:lstStyle/>
          <a:p>
            <a:pPr algn="ctr"/>
            <a:r>
              <a:rPr lang="it-IT" sz="2800" dirty="0" smtClean="0">
                <a:solidFill>
                  <a:srgbClr val="C00000"/>
                </a:solidFill>
              </a:rPr>
              <a:t>L</a:t>
            </a:r>
            <a:r>
              <a:rPr lang="it-IT" sz="2400" dirty="0" smtClean="0">
                <a:solidFill>
                  <a:srgbClr val="C00000"/>
                </a:solidFill>
              </a:rPr>
              <a:t>A </a:t>
            </a:r>
            <a:r>
              <a:rPr lang="it-IT" sz="2400" dirty="0" smtClean="0">
                <a:solidFill>
                  <a:srgbClr val="C00000"/>
                </a:solidFill>
              </a:rPr>
              <a:t>SCHEDA DI TRIAGE –     (Approfondimento - allegato)</a:t>
            </a:r>
            <a:endParaRPr lang="it-IT" sz="2400" dirty="0">
              <a:solidFill>
                <a:srgbClr val="C00000"/>
              </a:solidFill>
            </a:endParaRPr>
          </a:p>
        </p:txBody>
      </p:sp>
      <p:sp>
        <p:nvSpPr>
          <p:cNvPr id="6" name="Rettangolo 5"/>
          <p:cNvSpPr/>
          <p:nvPr/>
        </p:nvSpPr>
        <p:spPr>
          <a:xfrm>
            <a:off x="827584" y="1844824"/>
            <a:ext cx="6984776" cy="4524315"/>
          </a:xfrm>
          <a:prstGeom prst="rect">
            <a:avLst/>
          </a:prstGeom>
        </p:spPr>
        <p:txBody>
          <a:bodyPr wrap="square">
            <a:spAutoFit/>
          </a:bodyPr>
          <a:lstStyle/>
          <a:p>
            <a:r>
              <a:rPr lang="it-IT" b="1" dirty="0" smtClean="0">
                <a:solidFill>
                  <a:srgbClr val="C00000"/>
                </a:solidFill>
              </a:rPr>
              <a:t>DEFINIZIONE </a:t>
            </a:r>
            <a:r>
              <a:rPr lang="it-IT" b="1" dirty="0" err="1" smtClean="0">
                <a:solidFill>
                  <a:srgbClr val="C00000"/>
                </a:solidFill>
              </a:rPr>
              <a:t>DI</a:t>
            </a:r>
            <a:r>
              <a:rPr lang="it-IT" b="1" dirty="0" smtClean="0">
                <a:solidFill>
                  <a:srgbClr val="C00000"/>
                </a:solidFill>
              </a:rPr>
              <a:t> TRIAGE :</a:t>
            </a:r>
          </a:p>
          <a:p>
            <a:endParaRPr lang="it-IT" dirty="0" smtClean="0"/>
          </a:p>
          <a:p>
            <a:pPr algn="just">
              <a:lnSpc>
                <a:spcPct val="150000"/>
              </a:lnSpc>
            </a:pPr>
            <a:r>
              <a:rPr lang="it-IT" dirty="0" smtClean="0">
                <a:solidFill>
                  <a:srgbClr val="002060"/>
                </a:solidFill>
              </a:rPr>
              <a:t>IL TRIAGE, (Trier- scegliere) QUALE PRIMO MOMENTO D’ACCOGLIENZA DELLE PERSONE CHE GIUNGONO IN PS, È UNA FUNZIONE INFERMIERISTICA VOLTA ALLA IDENTIFICAZIONE DELLE PRIORITÀ ASSISTENZIALI ATTRAVERSO LA VALUTAZIONE DELLA CONDIZIONE CLINICA DEI PAZIENTI E DEL LORO RISCHIO EVOLUTIVO, IN GRADO DI GARANTIRE LA PRESA IN CARICO DEGLI UTENTI E DEFINIRE L’ORDINE D’ACCESSO AL TRATTAMENTO.</a:t>
            </a:r>
          </a:p>
          <a:p>
            <a:pPr algn="just">
              <a:lnSpc>
                <a:spcPct val="150000"/>
              </a:lnSpc>
            </a:pPr>
            <a:endParaRPr lang="it-IT" dirty="0" smtClean="0">
              <a:solidFill>
                <a:srgbClr val="002060"/>
              </a:solidFill>
            </a:endParaRPr>
          </a:p>
          <a:p>
            <a:pPr algn="just">
              <a:lnSpc>
                <a:spcPct val="150000"/>
              </a:lnSpc>
            </a:pPr>
            <a:r>
              <a:rPr lang="it-IT" sz="1200" dirty="0"/>
              <a:t>AGGIORNAMENTO DELLE LINEE GUIDA SUL TRIAGE </a:t>
            </a:r>
            <a:r>
              <a:rPr lang="it-IT" sz="1200" dirty="0" smtClean="0"/>
              <a:t>INTRAOSPEDALIERO 2016 </a:t>
            </a:r>
            <a:r>
              <a:rPr lang="it-IT" sz="1200" dirty="0"/>
              <a:t>(ACCORDO in Conferenza Stato-Regioni 25 ottobre 2001*)</a:t>
            </a:r>
            <a:endParaRPr lang="it-IT" sz="1200" dirty="0">
              <a:solidFill>
                <a:srgbClr val="002060"/>
              </a:solidFill>
            </a:endParaRP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777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612" y="666437"/>
            <a:ext cx="6912768" cy="400110"/>
          </a:xfrm>
          <a:prstGeom prst="rect">
            <a:avLst/>
          </a:prstGeom>
          <a:ln>
            <a:solidFill>
              <a:srgbClr val="92D050"/>
            </a:solidFill>
          </a:ln>
        </p:spPr>
        <p:txBody>
          <a:bodyPr wrap="square">
            <a:spAutoFit/>
          </a:bodyPr>
          <a:lstStyle/>
          <a:p>
            <a:pPr algn="ctr"/>
            <a:r>
              <a:rPr lang="it-IT" sz="2000" b="1" dirty="0" smtClean="0">
                <a:solidFill>
                  <a:srgbClr val="C00000"/>
                </a:solidFill>
              </a:rPr>
              <a:t>CONTENUTI DELLA CARTELLA INFERMIERISTICA</a:t>
            </a:r>
            <a:endParaRPr lang="it-IT" sz="2000" b="1" dirty="0">
              <a:solidFill>
                <a:srgbClr val="C00000"/>
              </a:solidFill>
            </a:endParaRPr>
          </a:p>
        </p:txBody>
      </p:sp>
      <p:sp>
        <p:nvSpPr>
          <p:cNvPr id="3" name="Rettangolo 2"/>
          <p:cNvSpPr/>
          <p:nvPr/>
        </p:nvSpPr>
        <p:spPr>
          <a:xfrm>
            <a:off x="1079612" y="1123597"/>
            <a:ext cx="6912768" cy="523220"/>
          </a:xfrm>
          <a:prstGeom prst="rect">
            <a:avLst/>
          </a:prstGeom>
        </p:spPr>
        <p:txBody>
          <a:bodyPr wrap="square">
            <a:spAutoFit/>
          </a:bodyPr>
          <a:lstStyle/>
          <a:p>
            <a:r>
              <a:rPr lang="it-IT" sz="2800" dirty="0" smtClean="0">
                <a:solidFill>
                  <a:srgbClr val="C00000"/>
                </a:solidFill>
              </a:rPr>
              <a:t>LA </a:t>
            </a:r>
            <a:r>
              <a:rPr lang="it-IT" sz="2800" dirty="0" smtClean="0">
                <a:solidFill>
                  <a:srgbClr val="C00000"/>
                </a:solidFill>
              </a:rPr>
              <a:t>SCHEDA DI </a:t>
            </a:r>
            <a:r>
              <a:rPr lang="it-IT" sz="2800" dirty="0" smtClean="0">
                <a:solidFill>
                  <a:srgbClr val="C00000"/>
                </a:solidFill>
              </a:rPr>
              <a:t>TRIAGE</a:t>
            </a:r>
            <a:endParaRPr lang="it-IT" sz="2800" dirty="0">
              <a:solidFill>
                <a:srgbClr val="C00000"/>
              </a:solidFill>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963906" y="1844628"/>
            <a:ext cx="5891824" cy="369332"/>
          </a:xfrm>
          <a:prstGeom prst="rect">
            <a:avLst/>
          </a:prstGeom>
          <a:solidFill>
            <a:srgbClr val="FFFF00"/>
          </a:solidFill>
        </p:spPr>
        <p:txBody>
          <a:bodyPr wrap="square">
            <a:spAutoFit/>
          </a:bodyPr>
          <a:lstStyle/>
          <a:p>
            <a:r>
              <a:rPr lang="it-IT" b="1" dirty="0" smtClean="0">
                <a:solidFill>
                  <a:srgbClr val="C00000"/>
                </a:solidFill>
              </a:rPr>
              <a:t>SOGGETTI </a:t>
            </a:r>
            <a:r>
              <a:rPr lang="it-IT" b="1" dirty="0">
                <a:solidFill>
                  <a:srgbClr val="C00000"/>
                </a:solidFill>
              </a:rPr>
              <a:t>IN IMMINENTE PERICOLO DI VITA</a:t>
            </a:r>
          </a:p>
        </p:txBody>
      </p:sp>
      <p:sp>
        <p:nvSpPr>
          <p:cNvPr id="8" name="Rettangolo 7"/>
          <p:cNvSpPr/>
          <p:nvPr/>
        </p:nvSpPr>
        <p:spPr>
          <a:xfrm>
            <a:off x="1942595" y="3081391"/>
            <a:ext cx="6420729" cy="369332"/>
          </a:xfrm>
          <a:prstGeom prst="rect">
            <a:avLst/>
          </a:prstGeom>
          <a:solidFill>
            <a:srgbClr val="002060"/>
          </a:solidFill>
          <a:ln>
            <a:solidFill>
              <a:schemeClr val="accent1"/>
            </a:solidFill>
          </a:ln>
        </p:spPr>
        <p:txBody>
          <a:bodyPr wrap="square">
            <a:spAutoFit/>
          </a:bodyPr>
          <a:lstStyle/>
          <a:p>
            <a:r>
              <a:rPr lang="it-IT" b="1" dirty="0" smtClean="0">
                <a:solidFill>
                  <a:srgbClr val="FFFF00"/>
                </a:solidFill>
              </a:rPr>
              <a:t>SOGGETTI </a:t>
            </a:r>
            <a:r>
              <a:rPr lang="it-IT" b="1" dirty="0">
                <a:solidFill>
                  <a:srgbClr val="FFFF00"/>
                </a:solidFill>
              </a:rPr>
              <a:t>IN POTENZIALE PERICOLO DI VITA</a:t>
            </a:r>
          </a:p>
        </p:txBody>
      </p:sp>
      <p:sp>
        <p:nvSpPr>
          <p:cNvPr id="9" name="Rettangolo 8"/>
          <p:cNvSpPr/>
          <p:nvPr/>
        </p:nvSpPr>
        <p:spPr>
          <a:xfrm>
            <a:off x="2007832" y="4919106"/>
            <a:ext cx="6895849" cy="1477328"/>
          </a:xfrm>
          <a:prstGeom prst="rect">
            <a:avLst/>
          </a:prstGeom>
          <a:solidFill>
            <a:srgbClr val="0070C0"/>
          </a:solidFill>
        </p:spPr>
        <p:txBody>
          <a:bodyPr wrap="square">
            <a:spAutoFit/>
          </a:bodyPr>
          <a:lstStyle/>
          <a:p>
            <a:endParaRPr lang="it-IT" b="1" dirty="0">
              <a:solidFill>
                <a:srgbClr val="00B050"/>
              </a:solidFill>
            </a:endParaRPr>
          </a:p>
          <a:p>
            <a:r>
              <a:rPr lang="it-IT" b="1" dirty="0" smtClean="0">
                <a:solidFill>
                  <a:schemeClr val="bg1"/>
                </a:solidFill>
              </a:rPr>
              <a:t>SOGGETTI </a:t>
            </a:r>
            <a:r>
              <a:rPr lang="it-IT" b="1" dirty="0">
                <a:solidFill>
                  <a:schemeClr val="bg1"/>
                </a:solidFill>
              </a:rPr>
              <a:t>CHE NON NECESSITANO DI PRESTAZIONI </a:t>
            </a:r>
          </a:p>
          <a:p>
            <a:r>
              <a:rPr lang="it-IT" b="1" dirty="0" smtClean="0">
                <a:solidFill>
                  <a:schemeClr val="bg1"/>
                </a:solidFill>
              </a:rPr>
              <a:t>D</a:t>
            </a:r>
            <a:r>
              <a:rPr lang="it-IT" b="1" dirty="0">
                <a:solidFill>
                  <a:schemeClr val="bg1"/>
                </a:solidFill>
              </a:rPr>
              <a:t>’ URGENZA EFFETTUABILI ANCHE DAL MEDICO DI </a:t>
            </a:r>
            <a:r>
              <a:rPr lang="it-IT" b="1" dirty="0" smtClean="0">
                <a:solidFill>
                  <a:schemeClr val="bg1"/>
                </a:solidFill>
              </a:rPr>
              <a:t>BASE </a:t>
            </a:r>
            <a:r>
              <a:rPr lang="it-IT" b="1" dirty="0">
                <a:solidFill>
                  <a:schemeClr val="bg1"/>
                </a:solidFill>
              </a:rPr>
              <a:t>– (PROBLEMA DI PRESTAZIONE INAPPROPRIATA)</a:t>
            </a:r>
          </a:p>
          <a:p>
            <a:endParaRPr lang="it-IT" b="1" dirty="0">
              <a:solidFill>
                <a:srgbClr val="00B050"/>
              </a:solidFill>
            </a:endParaRPr>
          </a:p>
        </p:txBody>
      </p:sp>
      <p:sp>
        <p:nvSpPr>
          <p:cNvPr id="10" name="Rettangolo 9"/>
          <p:cNvSpPr/>
          <p:nvPr/>
        </p:nvSpPr>
        <p:spPr>
          <a:xfrm>
            <a:off x="287524" y="1646818"/>
            <a:ext cx="1584176" cy="474961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C00000"/>
                </a:solidFill>
              </a:rPr>
              <a:t>ROSSO</a:t>
            </a:r>
          </a:p>
          <a:p>
            <a:pPr algn="ctr"/>
            <a:endParaRPr lang="it-IT" sz="2400" b="1" dirty="0" smtClean="0">
              <a:solidFill>
                <a:srgbClr val="C00000"/>
              </a:solidFill>
            </a:endParaRPr>
          </a:p>
          <a:p>
            <a:pPr algn="ctr"/>
            <a:endParaRPr lang="it-IT" sz="2400" b="1" dirty="0">
              <a:solidFill>
                <a:srgbClr val="C00000"/>
              </a:solidFill>
            </a:endParaRPr>
          </a:p>
          <a:p>
            <a:pPr algn="ctr"/>
            <a:r>
              <a:rPr lang="it-IT" sz="2400" b="1" dirty="0" smtClean="0">
                <a:solidFill>
                  <a:srgbClr val="FFFF00"/>
                </a:solidFill>
              </a:rPr>
              <a:t>GIALLO</a:t>
            </a:r>
            <a:endParaRPr lang="it-IT" sz="2400" b="1" dirty="0" smtClean="0">
              <a:solidFill>
                <a:srgbClr val="FFFF00"/>
              </a:solidFill>
            </a:endParaRPr>
          </a:p>
          <a:p>
            <a:pPr algn="ctr"/>
            <a:endParaRPr lang="it-IT" sz="2400" b="1" dirty="0" smtClean="0">
              <a:solidFill>
                <a:srgbClr val="FFFF00"/>
              </a:solidFill>
            </a:endParaRPr>
          </a:p>
          <a:p>
            <a:pPr algn="ctr"/>
            <a:endParaRPr lang="it-IT" sz="2400" b="1" dirty="0" smtClean="0">
              <a:solidFill>
                <a:srgbClr val="FFFF00"/>
              </a:solidFill>
            </a:endParaRPr>
          </a:p>
          <a:p>
            <a:pPr algn="ctr"/>
            <a:r>
              <a:rPr lang="it-IT" sz="2400" b="1" dirty="0" smtClean="0">
                <a:solidFill>
                  <a:srgbClr val="0070C0"/>
                </a:solidFill>
              </a:rPr>
              <a:t> </a:t>
            </a:r>
            <a:r>
              <a:rPr lang="it-IT" sz="2400" b="1" dirty="0" smtClean="0">
                <a:solidFill>
                  <a:srgbClr val="009644"/>
                </a:solidFill>
              </a:rPr>
              <a:t>VERDE</a:t>
            </a:r>
          </a:p>
          <a:p>
            <a:pPr algn="ctr"/>
            <a:endParaRPr lang="it-IT" sz="2400" b="1" dirty="0" smtClean="0">
              <a:solidFill>
                <a:srgbClr val="009644"/>
              </a:solidFill>
            </a:endParaRPr>
          </a:p>
          <a:p>
            <a:pPr algn="ctr"/>
            <a:endParaRPr lang="it-IT" sz="2400" b="1" dirty="0" smtClean="0">
              <a:solidFill>
                <a:srgbClr val="009644"/>
              </a:solidFill>
            </a:endParaRPr>
          </a:p>
          <a:p>
            <a:pPr algn="ctr"/>
            <a:endParaRPr lang="it-IT" sz="2400" b="1" dirty="0" smtClean="0">
              <a:solidFill>
                <a:srgbClr val="009644"/>
              </a:solidFill>
            </a:endParaRPr>
          </a:p>
          <a:p>
            <a:pPr algn="ctr"/>
            <a:r>
              <a:rPr lang="it-IT" sz="2400" b="1" dirty="0" smtClean="0">
                <a:solidFill>
                  <a:schemeClr val="bg1"/>
                </a:solidFill>
              </a:rPr>
              <a:t>BIANCO</a:t>
            </a:r>
            <a:endParaRPr lang="it-IT" sz="2400" b="1" dirty="0" smtClean="0">
              <a:solidFill>
                <a:schemeClr val="bg1"/>
              </a:solidFill>
            </a:endParaRPr>
          </a:p>
        </p:txBody>
      </p:sp>
      <p:sp>
        <p:nvSpPr>
          <p:cNvPr id="11" name="Rettangolo 10"/>
          <p:cNvSpPr/>
          <p:nvPr/>
        </p:nvSpPr>
        <p:spPr>
          <a:xfrm>
            <a:off x="1976853" y="4213547"/>
            <a:ext cx="7076714" cy="369332"/>
          </a:xfrm>
          <a:prstGeom prst="rect">
            <a:avLst/>
          </a:prstGeom>
          <a:solidFill>
            <a:schemeClr val="accent6">
              <a:lumMod val="20000"/>
              <a:lumOff val="80000"/>
            </a:schemeClr>
          </a:solidFill>
        </p:spPr>
        <p:txBody>
          <a:bodyPr wrap="square">
            <a:spAutoFit/>
          </a:bodyPr>
          <a:lstStyle/>
          <a:p>
            <a:r>
              <a:rPr lang="it-IT" b="1" dirty="0">
                <a:solidFill>
                  <a:srgbClr val="009644"/>
                </a:solidFill>
              </a:rPr>
              <a:t>SOGGETTI CHE NECESSITANO DI PRESTAZIONI        DIFFERIBILI</a:t>
            </a:r>
          </a:p>
        </p:txBody>
      </p:sp>
    </p:spTree>
    <p:extLst>
      <p:ext uri="{BB962C8B-B14F-4D97-AF65-F5344CB8AC3E}">
        <p14:creationId xmlns:p14="http://schemas.microsoft.com/office/powerpoint/2010/main" val="123777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2568" y="548680"/>
            <a:ext cx="8147248" cy="1143000"/>
          </a:xfrm>
          <a:solidFill>
            <a:schemeClr val="accent3">
              <a:lumMod val="20000"/>
              <a:lumOff val="80000"/>
            </a:schemeClr>
          </a:solidFill>
        </p:spPr>
        <p:txBody>
          <a:bodyPr>
            <a:normAutofit fontScale="90000"/>
          </a:bodyPr>
          <a:lstStyle/>
          <a:p>
            <a:pPr algn="ctr"/>
            <a:r>
              <a:rPr lang="it-IT" sz="2700" b="1" dirty="0" smtClean="0">
                <a:solidFill>
                  <a:srgbClr val="0070C0"/>
                </a:solidFill>
                <a:effectLst>
                  <a:outerShdw blurRad="38100" dist="38100" dir="2700000" algn="tl">
                    <a:srgbClr val="000000"/>
                  </a:outerShdw>
                </a:effectLst>
              </a:rPr>
              <a:t/>
            </a:r>
            <a:br>
              <a:rPr lang="it-IT" sz="2700" b="1" dirty="0" smtClean="0">
                <a:solidFill>
                  <a:srgbClr val="0070C0"/>
                </a:solidFill>
                <a:effectLst>
                  <a:outerShdw blurRad="38100" dist="38100" dir="2700000" algn="tl">
                    <a:srgbClr val="000000"/>
                  </a:outerShdw>
                </a:effectLst>
              </a:rPr>
            </a:br>
            <a:r>
              <a:rPr lang="it-IT" sz="2200" b="1" dirty="0" smtClean="0">
                <a:solidFill>
                  <a:srgbClr val="0070C0"/>
                </a:solidFill>
              </a:rPr>
              <a:t>MODALITÀ  </a:t>
            </a:r>
            <a:r>
              <a:rPr lang="it-IT" sz="2200" b="1" dirty="0">
                <a:solidFill>
                  <a:srgbClr val="0070C0"/>
                </a:solidFill>
              </a:rPr>
              <a:t>DI TRASMISSIONE DEI DATI, DOCUMENTAZIONE E  RAPPORTI, CONTINUITÀ DELLE CURE</a:t>
            </a:r>
            <a:r>
              <a:rPr lang="it-IT" b="1" dirty="0">
                <a:solidFill>
                  <a:srgbClr val="0070C0"/>
                </a:solidFill>
                <a:effectLst>
                  <a:outerShdw blurRad="38100" dist="38100" dir="2700000" algn="tl">
                    <a:srgbClr val="000000">
                      <a:alpha val="43137"/>
                    </a:srgbClr>
                  </a:outerShdw>
                </a:effectLst>
              </a:rPr>
              <a:t/>
            </a:r>
            <a:br>
              <a:rPr lang="it-IT" b="1" dirty="0">
                <a:solidFill>
                  <a:srgbClr val="0070C0"/>
                </a:solidFill>
                <a:effectLst>
                  <a:outerShdw blurRad="38100" dist="38100" dir="2700000" algn="tl">
                    <a:srgbClr val="000000">
                      <a:alpha val="43137"/>
                    </a:srgbClr>
                  </a:outerShdw>
                </a:effectLst>
              </a:rPr>
            </a:br>
            <a:endParaRPr lang="it-IT" dirty="0"/>
          </a:p>
        </p:txBody>
      </p:sp>
      <p:sp>
        <p:nvSpPr>
          <p:cNvPr id="3" name="Segnaposto contenuto 2"/>
          <p:cNvSpPr>
            <a:spLocks noGrp="1"/>
          </p:cNvSpPr>
          <p:nvPr>
            <p:ph idx="1"/>
          </p:nvPr>
        </p:nvSpPr>
        <p:spPr>
          <a:xfrm>
            <a:off x="827584" y="1916832"/>
            <a:ext cx="7097216" cy="3340968"/>
          </a:xfrm>
          <a:noFill/>
        </p:spPr>
        <p:txBody>
          <a:bodyPr>
            <a:normAutofit/>
          </a:bodyPr>
          <a:lstStyle/>
          <a:p>
            <a:endParaRPr lang="it-IT" sz="2400" dirty="0" smtClean="0"/>
          </a:p>
          <a:p>
            <a:endParaRPr lang="it-IT" sz="2400" dirty="0"/>
          </a:p>
          <a:p>
            <a:r>
              <a:rPr lang="it-IT" sz="2400" dirty="0" smtClean="0"/>
              <a:t>DOCUMENTAZIONE DELLE INFORMAZIONI</a:t>
            </a:r>
          </a:p>
          <a:p>
            <a:endParaRPr lang="it-IT" sz="2400" dirty="0" smtClean="0"/>
          </a:p>
          <a:p>
            <a:r>
              <a:rPr lang="it-IT" sz="2400" dirty="0" smtClean="0"/>
              <a:t>PROCEDURA DI RICOVERO, TRASFERIMENTO, DIMISSIONE, DIMISSIONE PIANIFICATA</a:t>
            </a:r>
            <a:endParaRPr lang="it-IT" sz="2400" dirty="0"/>
          </a:p>
        </p:txBody>
      </p:sp>
    </p:spTree>
    <p:extLst>
      <p:ext uri="{BB962C8B-B14F-4D97-AF65-F5344CB8AC3E}">
        <p14:creationId xmlns:p14="http://schemas.microsoft.com/office/powerpoint/2010/main" val="1984627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44260" y="723120"/>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a:t>
            </a:r>
            <a:r>
              <a:rPr lang="it-IT" sz="2800" dirty="0" smtClean="0">
                <a:solidFill>
                  <a:srgbClr val="C00000"/>
                </a:solidFill>
              </a:rPr>
              <a:t>CARTELLA  DI PRONTO SOCCORSO</a:t>
            </a:r>
            <a:endParaRPr lang="it-IT" sz="2800" dirty="0">
              <a:solidFill>
                <a:srgbClr val="C00000"/>
              </a:solidFill>
            </a:endParaRPr>
          </a:p>
        </p:txBody>
      </p:sp>
      <p:sp>
        <p:nvSpPr>
          <p:cNvPr id="6" name="Rettangolo 5"/>
          <p:cNvSpPr/>
          <p:nvPr/>
        </p:nvSpPr>
        <p:spPr>
          <a:xfrm>
            <a:off x="857224" y="2000240"/>
            <a:ext cx="7387184" cy="3662541"/>
          </a:xfrm>
          <a:prstGeom prst="rect">
            <a:avLst/>
          </a:prstGeom>
        </p:spPr>
        <p:txBody>
          <a:bodyPr wrap="square">
            <a:spAutoFit/>
          </a:bodyPr>
          <a:lstStyle/>
          <a:p>
            <a:r>
              <a:rPr lang="it-IT" sz="2000" dirty="0" smtClean="0"/>
              <a:t>in questo documento vengono descritte le </a:t>
            </a:r>
            <a:r>
              <a:rPr lang="it-IT" sz="2000" dirty="0" err="1" smtClean="0"/>
              <a:t>modalita’</a:t>
            </a:r>
            <a:r>
              <a:rPr lang="it-IT" sz="2000" dirty="0" smtClean="0"/>
              <a:t> di compilazione e conservazione della documentazione sanitaria prodotta </a:t>
            </a:r>
            <a:r>
              <a:rPr lang="it-IT" sz="2000" dirty="0" err="1" smtClean="0"/>
              <a:t>dall’attivita’</a:t>
            </a:r>
            <a:r>
              <a:rPr lang="it-IT" sz="2000" dirty="0" smtClean="0"/>
              <a:t> del P.S. - la compilazione come pure tutte le procedure diagnostiche e’ di competenza del :</a:t>
            </a:r>
          </a:p>
          <a:p>
            <a:endParaRPr lang="it-IT" sz="2000" dirty="0" smtClean="0"/>
          </a:p>
          <a:p>
            <a:pPr marL="342900" indent="-342900">
              <a:buFontTx/>
              <a:buChar char="-"/>
            </a:pPr>
            <a:r>
              <a:rPr lang="it-IT" sz="2400" dirty="0" smtClean="0"/>
              <a:t>medico di  P.S.</a:t>
            </a:r>
          </a:p>
          <a:p>
            <a:pPr marL="342900" indent="-342900">
              <a:buFontTx/>
              <a:buChar char="-"/>
            </a:pPr>
            <a:r>
              <a:rPr lang="it-IT" sz="2400" dirty="0" smtClean="0"/>
              <a:t>infermiere</a:t>
            </a:r>
          </a:p>
          <a:p>
            <a:r>
              <a:rPr lang="it-IT" sz="2400" dirty="0" smtClean="0"/>
              <a:t>-   consulente autorizzato (medico specialista)</a:t>
            </a:r>
          </a:p>
          <a:p>
            <a:endParaRPr lang="it-IT" sz="2000" u="sng" dirty="0" smtClean="0"/>
          </a:p>
          <a:p>
            <a:r>
              <a:rPr lang="it-IT" sz="2000" u="sng" dirty="0" smtClean="0"/>
              <a:t>la conservazione durante la fase di accertamento </a:t>
            </a:r>
            <a:r>
              <a:rPr lang="it-IT" sz="2000" dirty="0" err="1" smtClean="0"/>
              <a:t>e’</a:t>
            </a:r>
            <a:r>
              <a:rPr lang="it-IT" sz="2000" dirty="0" smtClean="0"/>
              <a:t> di competenza dell’infermiere di triage abbinato al medico di P.S.</a:t>
            </a:r>
            <a:endParaRPr lang="it-IT" sz="20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7777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a:t>
            </a:r>
            <a:r>
              <a:rPr lang="it-IT" sz="2800" dirty="0" smtClean="0">
                <a:solidFill>
                  <a:srgbClr val="C00000"/>
                </a:solidFill>
              </a:rPr>
              <a:t>CARTELLA DI PRONTO SOCCORSO</a:t>
            </a:r>
            <a:endParaRPr lang="it-IT" sz="2800" dirty="0">
              <a:solidFill>
                <a:srgbClr val="C00000"/>
              </a:solidFill>
            </a:endParaRPr>
          </a:p>
        </p:txBody>
      </p:sp>
      <p:sp>
        <p:nvSpPr>
          <p:cNvPr id="6" name="Rettangolo 5"/>
          <p:cNvSpPr/>
          <p:nvPr/>
        </p:nvSpPr>
        <p:spPr>
          <a:xfrm>
            <a:off x="539552" y="2000240"/>
            <a:ext cx="7920880" cy="4154984"/>
          </a:xfrm>
          <a:prstGeom prst="rect">
            <a:avLst/>
          </a:prstGeom>
        </p:spPr>
        <p:txBody>
          <a:bodyPr wrap="square">
            <a:spAutoFit/>
          </a:bodyPr>
          <a:lstStyle/>
          <a:p>
            <a:r>
              <a:rPr lang="it-IT" sz="2400" dirty="0" smtClean="0"/>
              <a:t>questo documento si compone , in genere, di una parte informatizzata e di un supporto cartaceo</a:t>
            </a:r>
          </a:p>
          <a:p>
            <a:endParaRPr lang="it-IT" sz="2400" dirty="0" smtClean="0"/>
          </a:p>
          <a:p>
            <a:r>
              <a:rPr lang="it-IT" sz="2400" dirty="0" smtClean="0"/>
              <a:t>la parte informatizzata si articola in diverse schermate :</a:t>
            </a:r>
          </a:p>
          <a:p>
            <a:r>
              <a:rPr lang="it-IT" sz="2400" dirty="0" smtClean="0"/>
              <a:t>1. anagrafica del paziente</a:t>
            </a:r>
          </a:p>
          <a:p>
            <a:r>
              <a:rPr lang="it-IT" sz="2400" dirty="0" smtClean="0"/>
              <a:t>2. triage infermieristico</a:t>
            </a:r>
          </a:p>
          <a:p>
            <a:r>
              <a:rPr lang="it-IT" sz="2400" dirty="0" smtClean="0"/>
              <a:t>3. registrazione dei parametri vitali</a:t>
            </a:r>
          </a:p>
          <a:p>
            <a:r>
              <a:rPr lang="it-IT" sz="2400" dirty="0" smtClean="0"/>
              <a:t>4. consultazione della lista d’ attesa dei pazienti del P.S.</a:t>
            </a:r>
          </a:p>
          <a:p>
            <a:r>
              <a:rPr lang="it-IT" sz="2400" dirty="0" smtClean="0"/>
              <a:t>5. spazio dedicato alla visita di P.S.</a:t>
            </a:r>
          </a:p>
          <a:p>
            <a:r>
              <a:rPr lang="it-IT" sz="2400" dirty="0" smtClean="0"/>
              <a:t>6. spazio dedicato ai certificati (</a:t>
            </a:r>
            <a:r>
              <a:rPr lang="it-IT" sz="2400" dirty="0" err="1" smtClean="0"/>
              <a:t>inail,referto</a:t>
            </a:r>
            <a:r>
              <a:rPr lang="it-IT" sz="2400" dirty="0" smtClean="0"/>
              <a:t> di </a:t>
            </a:r>
            <a:r>
              <a:rPr lang="it-IT" sz="2400" dirty="0" err="1" smtClean="0"/>
              <a:t>p.s.</a:t>
            </a:r>
            <a:r>
              <a:rPr lang="it-IT" sz="2400" dirty="0" smtClean="0"/>
              <a:t> </a:t>
            </a:r>
            <a:r>
              <a:rPr lang="it-IT" sz="2400" dirty="0" err="1" smtClean="0"/>
              <a:t>ecc</a:t>
            </a:r>
            <a:r>
              <a:rPr lang="it-IT" sz="2400" dirty="0" smtClean="0"/>
              <a:t>)</a:t>
            </a:r>
          </a:p>
          <a:p>
            <a:r>
              <a:rPr lang="it-IT" sz="2400" dirty="0" smtClean="0"/>
              <a:t>7. precedenti accessi al P.S.</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7777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1043608" y="1384708"/>
            <a:ext cx="6912768" cy="523220"/>
          </a:xfrm>
          <a:prstGeom prst="rect">
            <a:avLst/>
          </a:prstGeom>
        </p:spPr>
        <p:txBody>
          <a:bodyPr wrap="square">
            <a:spAutoFit/>
          </a:bodyPr>
          <a:lstStyle/>
          <a:p>
            <a:r>
              <a:rPr lang="it-IT" sz="2800" dirty="0" smtClean="0">
                <a:solidFill>
                  <a:srgbClr val="C00000"/>
                </a:solidFill>
              </a:rPr>
              <a:t>LA CARTELLA </a:t>
            </a:r>
            <a:r>
              <a:rPr lang="it-IT" sz="2800" dirty="0" smtClean="0">
                <a:solidFill>
                  <a:srgbClr val="C00000"/>
                </a:solidFill>
              </a:rPr>
              <a:t>DI PRONTO SOCCORSO</a:t>
            </a:r>
            <a:endParaRPr lang="it-IT" sz="2800" dirty="0">
              <a:solidFill>
                <a:srgbClr val="C00000"/>
              </a:solidFill>
            </a:endParaRPr>
          </a:p>
        </p:txBody>
      </p:sp>
      <p:sp>
        <p:nvSpPr>
          <p:cNvPr id="6" name="Rettangolo 5"/>
          <p:cNvSpPr/>
          <p:nvPr/>
        </p:nvSpPr>
        <p:spPr>
          <a:xfrm>
            <a:off x="626380" y="2055814"/>
            <a:ext cx="7819232" cy="2677656"/>
          </a:xfrm>
          <a:prstGeom prst="rect">
            <a:avLst/>
          </a:prstGeom>
        </p:spPr>
        <p:txBody>
          <a:bodyPr wrap="square">
            <a:spAutoFit/>
          </a:bodyPr>
          <a:lstStyle/>
          <a:p>
            <a:r>
              <a:rPr lang="it-IT" sz="2400" dirty="0" smtClean="0"/>
              <a:t>la parte cartacea </a:t>
            </a:r>
            <a:r>
              <a:rPr lang="it-IT" sz="2400" dirty="0" err="1" smtClean="0"/>
              <a:t>e’</a:t>
            </a:r>
            <a:r>
              <a:rPr lang="it-IT" sz="2400" dirty="0" smtClean="0"/>
              <a:t> rappresentata da :</a:t>
            </a:r>
          </a:p>
          <a:p>
            <a:endParaRPr lang="it-IT" sz="2400" dirty="0" smtClean="0"/>
          </a:p>
          <a:p>
            <a:r>
              <a:rPr lang="it-IT" sz="2400" dirty="0" smtClean="0"/>
              <a:t>1. referti degli esami di laboratorio e strumentali</a:t>
            </a:r>
          </a:p>
          <a:p>
            <a:r>
              <a:rPr lang="it-IT" sz="2400" dirty="0" smtClean="0"/>
              <a:t>2. referti delle consulenze specialistiche</a:t>
            </a:r>
          </a:p>
          <a:p>
            <a:r>
              <a:rPr lang="it-IT" sz="2400" dirty="0" smtClean="0"/>
              <a:t>3. Scheda di ricovero (eventualmente)</a:t>
            </a:r>
          </a:p>
          <a:p>
            <a:r>
              <a:rPr lang="it-IT" sz="2400" dirty="0" smtClean="0"/>
              <a:t>4. relazione di dimissione</a:t>
            </a:r>
          </a:p>
          <a:p>
            <a:r>
              <a:rPr lang="it-IT" sz="2400" dirty="0" smtClean="0"/>
              <a:t>5. Referto di P.S. - scheda di dimissione ospedaliera (</a:t>
            </a:r>
            <a:r>
              <a:rPr lang="it-IT" sz="2400" dirty="0" err="1" smtClean="0"/>
              <a:t>sdo</a:t>
            </a:r>
            <a:r>
              <a:rPr lang="it-IT" sz="2400" dirty="0" smtClean="0"/>
              <a:t>)</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7777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4178" y="759089"/>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642910" y="1384708"/>
            <a:ext cx="7786742" cy="400110"/>
          </a:xfrm>
          <a:prstGeom prst="rect">
            <a:avLst/>
          </a:prstGeom>
        </p:spPr>
        <p:txBody>
          <a:bodyPr wrap="square">
            <a:spAutoFit/>
          </a:bodyPr>
          <a:lstStyle/>
          <a:p>
            <a:r>
              <a:rPr lang="it-IT" sz="2000" dirty="0" smtClean="0">
                <a:solidFill>
                  <a:srgbClr val="C00000"/>
                </a:solidFill>
              </a:rPr>
              <a:t>LA CARTELLA DI PRONTO SOCCORSO O REFERTO :DEFINIZIONE</a:t>
            </a:r>
            <a:endParaRPr lang="it-IT" sz="2000" dirty="0" smtClean="0">
              <a:solidFill>
                <a:srgbClr val="C00000"/>
              </a:solidFill>
            </a:endParaRPr>
          </a:p>
        </p:txBody>
      </p:sp>
      <p:sp>
        <p:nvSpPr>
          <p:cNvPr id="6" name="Rettangolo 5"/>
          <p:cNvSpPr/>
          <p:nvPr/>
        </p:nvSpPr>
        <p:spPr>
          <a:xfrm>
            <a:off x="682416" y="1897576"/>
            <a:ext cx="7747236" cy="2308324"/>
          </a:xfrm>
          <a:prstGeom prst="rect">
            <a:avLst/>
          </a:prstGeom>
          <a:noFill/>
        </p:spPr>
        <p:txBody>
          <a:bodyPr wrap="square">
            <a:spAutoFit/>
          </a:bodyPr>
          <a:lstStyle/>
          <a:p>
            <a:r>
              <a:rPr lang="it-IT" sz="2400" dirty="0" smtClean="0"/>
              <a:t>il referto di pronto soccorso </a:t>
            </a:r>
            <a:r>
              <a:rPr lang="it-IT" sz="2400" dirty="0"/>
              <a:t>è</a:t>
            </a:r>
            <a:r>
              <a:rPr lang="it-IT" sz="2400" dirty="0" smtClean="0"/>
              <a:t> un atto pubblico che fa piena prova del fatto che il paziente abbia dichiarato al medico di turno le circostanze riportate nel certificato stesso.</a:t>
            </a:r>
          </a:p>
          <a:p>
            <a:endParaRPr lang="it-IT" sz="2400" dirty="0" smtClean="0"/>
          </a:p>
          <a:p>
            <a:r>
              <a:rPr lang="it-IT" sz="2400" dirty="0" smtClean="0"/>
              <a:t>in nessun caso serve a provare la </a:t>
            </a:r>
            <a:r>
              <a:rPr lang="it-IT" sz="2400" dirty="0" err="1" smtClean="0"/>
              <a:t>veridicita’</a:t>
            </a:r>
            <a:r>
              <a:rPr lang="it-IT" sz="2400" dirty="0" smtClean="0"/>
              <a:t> e l’esattezza delle dichiarazioni stesse</a:t>
            </a:r>
          </a:p>
        </p:txBody>
      </p:sp>
      <p:sp>
        <p:nvSpPr>
          <p:cNvPr id="7" name="Rettangolo 6"/>
          <p:cNvSpPr/>
          <p:nvPr/>
        </p:nvSpPr>
        <p:spPr>
          <a:xfrm>
            <a:off x="682416" y="4725144"/>
            <a:ext cx="7572428" cy="923330"/>
          </a:xfrm>
          <a:prstGeom prst="rect">
            <a:avLst/>
          </a:prstGeom>
          <a:solidFill>
            <a:schemeClr val="accent4">
              <a:lumMod val="20000"/>
              <a:lumOff val="80000"/>
            </a:schemeClr>
          </a:solidFill>
        </p:spPr>
        <p:txBody>
          <a:bodyPr wrap="square">
            <a:spAutoFit/>
          </a:bodyPr>
          <a:lstStyle/>
          <a:p>
            <a:r>
              <a:rPr lang="it-IT" dirty="0" smtClean="0"/>
              <a:t>LA VERIDICITA’ DEL CONTENUTO DELLE DICHIARAZIONI, PERTANTO, PUO’ ESSERE CONTRASTATA ED ACCERTATA CON TUTTI I MEZZI DI PROVA CONSENTITI DALLA LEGGE</a:t>
            </a:r>
            <a:endParaRPr lang="it-IT" dirty="0"/>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7777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00110"/>
          </a:xfrm>
          <a:prstGeom prst="rect">
            <a:avLst/>
          </a:prstGeom>
          <a:solidFill>
            <a:schemeClr val="bg1"/>
          </a:solidFill>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3" name="Rettangolo 2"/>
          <p:cNvSpPr/>
          <p:nvPr/>
        </p:nvSpPr>
        <p:spPr>
          <a:xfrm>
            <a:off x="606621" y="1611330"/>
            <a:ext cx="7786742" cy="400110"/>
          </a:xfrm>
          <a:prstGeom prst="rect">
            <a:avLst/>
          </a:prstGeom>
        </p:spPr>
        <p:txBody>
          <a:bodyPr wrap="square">
            <a:spAutoFit/>
          </a:bodyPr>
          <a:lstStyle/>
          <a:p>
            <a:r>
              <a:rPr lang="it-IT" sz="2000" dirty="0" smtClean="0">
                <a:solidFill>
                  <a:srgbClr val="C00000"/>
                </a:solidFill>
              </a:rPr>
              <a:t>ACCOGLIMENTO - IN REPARTO</a:t>
            </a:r>
          </a:p>
        </p:txBody>
      </p:sp>
      <p:sp>
        <p:nvSpPr>
          <p:cNvPr id="6" name="Rettangolo 5"/>
          <p:cNvSpPr/>
          <p:nvPr/>
        </p:nvSpPr>
        <p:spPr>
          <a:xfrm>
            <a:off x="606620" y="2385948"/>
            <a:ext cx="7493771" cy="3139321"/>
          </a:xfrm>
          <a:prstGeom prst="rect">
            <a:avLst/>
          </a:prstGeom>
          <a:noFill/>
        </p:spPr>
        <p:txBody>
          <a:bodyPr wrap="square">
            <a:spAutoFit/>
          </a:bodyPr>
          <a:lstStyle/>
          <a:p>
            <a:r>
              <a:rPr lang="it-IT" sz="2400" dirty="0" smtClean="0">
                <a:solidFill>
                  <a:schemeClr val="bg1"/>
                </a:solidFill>
              </a:rPr>
              <a:t>«</a:t>
            </a:r>
            <a:r>
              <a:rPr lang="it-IT" sz="2400" dirty="0" smtClean="0">
                <a:solidFill>
                  <a:srgbClr val="C00000"/>
                </a:solidFill>
              </a:rPr>
              <a:t>Accoglimento</a:t>
            </a:r>
            <a:r>
              <a:rPr lang="it-IT" sz="2400" dirty="0" smtClean="0">
                <a:solidFill>
                  <a:schemeClr val="bg1"/>
                </a:solidFill>
              </a:rPr>
              <a:t> </a:t>
            </a:r>
            <a:r>
              <a:rPr lang="it-IT" sz="2400" dirty="0" smtClean="0"/>
              <a:t>- Atto che porta ad accettare, ospitare, ricevere presso di sé una persona. Si dimostra accogliente colui che è affidabile e cordiale nei rapporti umani, che offre comodità»</a:t>
            </a:r>
          </a:p>
          <a:p>
            <a:endParaRPr lang="it-IT" dirty="0"/>
          </a:p>
          <a:p>
            <a:pPr algn="r"/>
            <a:r>
              <a:rPr lang="it-IT" sz="1200" dirty="0" smtClean="0"/>
              <a:t>(Devoto Oli, </a:t>
            </a:r>
            <a:r>
              <a:rPr lang="it-IT" sz="1200" i="1" dirty="0" smtClean="0"/>
              <a:t>Dizionario della lingua italiana</a:t>
            </a:r>
            <a:r>
              <a:rPr lang="it-IT" sz="1200" dirty="0" smtClean="0"/>
              <a:t>, 1991)</a:t>
            </a:r>
          </a:p>
          <a:p>
            <a:endParaRPr lang="it-IT" dirty="0" smtClean="0"/>
          </a:p>
          <a:p>
            <a:endParaRPr lang="it-IT" dirty="0" smtClean="0"/>
          </a:p>
          <a:p>
            <a:endParaRPr lang="it-IT" dirty="0"/>
          </a:p>
          <a:p>
            <a:pPr algn="ctr"/>
            <a:r>
              <a:rPr lang="it-IT" dirty="0" smtClean="0"/>
              <a:t>PROTOCOLLO DI ACCOGLIENZA IN REPARTO</a:t>
            </a:r>
            <a:endParaRPr lang="it-IT" dirty="0"/>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7240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3346" y="644660"/>
            <a:ext cx="4305300" cy="608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7861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2020598136"/>
              </p:ext>
            </p:extLst>
          </p:nvPr>
        </p:nvGraphicFramePr>
        <p:xfrm>
          <a:off x="1043608" y="1268760"/>
          <a:ext cx="71287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4" name="Rettangolo 3"/>
          <p:cNvSpPr/>
          <p:nvPr/>
        </p:nvSpPr>
        <p:spPr>
          <a:xfrm>
            <a:off x="1331640" y="836712"/>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Tree>
    <p:extLst>
      <p:ext uri="{BB962C8B-B14F-4D97-AF65-F5344CB8AC3E}">
        <p14:creationId xmlns:p14="http://schemas.microsoft.com/office/powerpoint/2010/main" val="4231731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4" name="Rettangolo 3"/>
          <p:cNvSpPr/>
          <p:nvPr/>
        </p:nvSpPr>
        <p:spPr>
          <a:xfrm>
            <a:off x="1142976" y="571480"/>
            <a:ext cx="6912768" cy="400110"/>
          </a:xfrm>
          <a:prstGeom prst="rect">
            <a:avLst/>
          </a:prstGeom>
          <a:ln>
            <a:solidFill>
              <a:srgbClr val="92D050"/>
            </a:solidFill>
          </a:ln>
        </p:spPr>
        <p:txBody>
          <a:bodyPr wrap="square">
            <a:spAutoFit/>
          </a:bodyPr>
          <a:lstStyle/>
          <a:p>
            <a:pPr algn="ctr"/>
            <a:r>
              <a:rPr lang="it-IT" sz="2000" b="1" dirty="0" smtClean="0"/>
              <a:t>CONTENUTI DELLA CARTELLA INFERMIERISTICA</a:t>
            </a:r>
            <a:endParaRPr lang="it-IT" sz="2000" b="1" dirty="0"/>
          </a:p>
        </p:txBody>
      </p:sp>
      <p:sp>
        <p:nvSpPr>
          <p:cNvPr id="5" name="Rettangolo 4"/>
          <p:cNvSpPr/>
          <p:nvPr/>
        </p:nvSpPr>
        <p:spPr>
          <a:xfrm>
            <a:off x="1428728" y="908720"/>
            <a:ext cx="6336704" cy="500066"/>
          </a:xfrm>
          <a:prstGeom prst="rect">
            <a:avLst/>
          </a:prstGeom>
          <a:ln/>
          <a:scene3d>
            <a:camera prst="orthographicFront"/>
            <a:lightRig rig="threePt" dir="t"/>
          </a:scene3d>
          <a:sp3d>
            <a:bevelT w="152400" h="50800" prst="softRound"/>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smtClean="0">
                <a:solidFill>
                  <a:schemeClr val="tx1"/>
                </a:solidFill>
              </a:rPr>
              <a:t>PIANO DI ASSISTENZA INFERMIERISTICA</a:t>
            </a:r>
            <a:endParaRPr lang="it-IT" b="1" dirty="0">
              <a:solidFill>
                <a:schemeClr val="tx1"/>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462" y="1386036"/>
            <a:ext cx="7296150" cy="5067300"/>
          </a:xfrm>
          <a:prstGeom prst="rect">
            <a:avLst/>
          </a:prstGeom>
          <a:noFill/>
          <a:ln w="9525">
            <a:solidFill>
              <a:srgbClr val="FF0000"/>
            </a:solidFill>
            <a:miter lim="800000"/>
            <a:headEnd/>
            <a:tailEnd/>
          </a:ln>
          <a:effectLst>
            <a:glow rad="228600">
              <a:schemeClr val="accent3">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8" name="Rettangolo 7"/>
          <p:cNvSpPr/>
          <p:nvPr/>
        </p:nvSpPr>
        <p:spPr>
          <a:xfrm rot="16200000">
            <a:off x="6972144" y="4850591"/>
            <a:ext cx="3685624" cy="276999"/>
          </a:xfrm>
          <a:prstGeom prst="rect">
            <a:avLst/>
          </a:prstGeom>
        </p:spPr>
        <p:txBody>
          <a:bodyPr wrap="none">
            <a:spAutoFit/>
          </a:bodyPr>
          <a:lstStyle/>
          <a:p>
            <a:r>
              <a:rPr lang="it-IT" sz="1200" dirty="0"/>
              <a:t>I </a:t>
            </a:r>
            <a:r>
              <a:rPr lang="it-IT" sz="1200" dirty="0" smtClean="0"/>
              <a:t>quaderni de l’Infermiere n° 24, 2009 - IPASVI</a:t>
            </a:r>
            <a:endParaRPr lang="it-IT" sz="1200" dirty="0"/>
          </a:p>
        </p:txBody>
      </p:sp>
    </p:spTree>
    <p:extLst>
      <p:ext uri="{BB962C8B-B14F-4D97-AF65-F5344CB8AC3E}">
        <p14:creationId xmlns:p14="http://schemas.microsoft.com/office/powerpoint/2010/main" val="3326849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683568" y="1500174"/>
            <a:ext cx="7666975" cy="4365625"/>
          </a:xfrm>
          <a:prstGeom prst="rect">
            <a:avLst/>
          </a:prstGeom>
        </p:spPr>
        <p:txBody>
          <a:bodyPr vert="horz" wrap="square" lIns="0" tIns="0" rIns="0" bIns="0" rtlCol="0">
            <a:noAutofit/>
          </a:bodyPr>
          <a:lstStyle/>
          <a:p>
            <a:r>
              <a:rPr lang="it-IT" sz="2400" b="1" dirty="0">
                <a:solidFill>
                  <a:srgbClr val="C00000"/>
                </a:solidFill>
              </a:rPr>
              <a:t>Cosa </a:t>
            </a:r>
            <a:r>
              <a:rPr lang="it-IT" sz="2400" b="1" dirty="0" smtClean="0">
                <a:solidFill>
                  <a:srgbClr val="C00000"/>
                </a:solidFill>
              </a:rPr>
              <a:t>Documentare</a:t>
            </a:r>
            <a:endParaRPr lang="it-IT" sz="2400" b="1" dirty="0" smtClean="0"/>
          </a:p>
          <a:p>
            <a:endParaRPr lang="it-IT" sz="2400" b="1" dirty="0"/>
          </a:p>
          <a:p>
            <a:r>
              <a:rPr lang="it-IT" sz="2400" dirty="0"/>
              <a:t>• Le fasi del processo di </a:t>
            </a:r>
            <a:r>
              <a:rPr lang="it-IT" sz="2400" dirty="0" smtClean="0"/>
              <a:t>assistenza infermieristica</a:t>
            </a:r>
          </a:p>
          <a:p>
            <a:endParaRPr lang="it-IT" sz="2400" dirty="0"/>
          </a:p>
          <a:p>
            <a:r>
              <a:rPr lang="it-IT" sz="2400" dirty="0"/>
              <a:t>• Gli interventi effettuati in seguito </a:t>
            </a:r>
            <a:r>
              <a:rPr lang="it-IT" sz="2400" dirty="0" smtClean="0"/>
              <a:t>a prescrizione medica</a:t>
            </a:r>
          </a:p>
          <a:p>
            <a:endParaRPr lang="it-IT" sz="2400" dirty="0"/>
          </a:p>
          <a:p>
            <a:r>
              <a:rPr lang="it-IT" sz="2400" dirty="0"/>
              <a:t>• Comunicazioni con gli altri erogatori </a:t>
            </a:r>
            <a:r>
              <a:rPr lang="it-IT" sz="2400" dirty="0" smtClean="0"/>
              <a:t>di assistenza</a:t>
            </a:r>
          </a:p>
          <a:p>
            <a:endParaRPr lang="it-IT" sz="2400" dirty="0"/>
          </a:p>
          <a:p>
            <a:r>
              <a:rPr lang="it-IT" sz="2400" dirty="0"/>
              <a:t>• Le reazioni della persona al trattamento</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349844" y="636657"/>
            <a:ext cx="6912768" cy="707886"/>
          </a:xfrm>
          <a:prstGeom prst="rect">
            <a:avLst/>
          </a:prstGeom>
          <a:ln>
            <a:solidFill>
              <a:schemeClr val="accent1"/>
            </a:solidFill>
          </a:ln>
        </p:spPr>
        <p:txBody>
          <a:bodyPr wrap="square">
            <a:spAutoFit/>
          </a:bodyPr>
          <a:lstStyle/>
          <a:p>
            <a:pPr algn="ctr"/>
            <a:r>
              <a:rPr lang="it-IT" sz="2000" dirty="0" smtClean="0"/>
              <a:t>CONTENUTI DELLA CARTELLA </a:t>
            </a:r>
            <a:r>
              <a:rPr lang="it-IT" sz="2000" dirty="0" smtClean="0"/>
              <a:t>INFERMIERISTICA</a:t>
            </a:r>
          </a:p>
          <a:p>
            <a:pPr algn="ctr"/>
            <a:r>
              <a:rPr lang="it-IT" sz="2000" dirty="0" smtClean="0"/>
              <a:t>(ALLEGATO)</a:t>
            </a:r>
            <a:endParaRPr lang="it-IT" sz="2000" dirty="0"/>
          </a:p>
        </p:txBody>
      </p:sp>
    </p:spTree>
    <p:extLst>
      <p:ext uri="{BB962C8B-B14F-4D97-AF65-F5344CB8AC3E}">
        <p14:creationId xmlns:p14="http://schemas.microsoft.com/office/powerpoint/2010/main" val="1423339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683568" y="1500174"/>
            <a:ext cx="7666975" cy="4365625"/>
          </a:xfrm>
          <a:prstGeom prst="rect">
            <a:avLst/>
          </a:prstGeom>
        </p:spPr>
        <p:txBody>
          <a:bodyPr vert="horz" wrap="square" lIns="0" tIns="0" rIns="0" bIns="0" rtlCol="0">
            <a:noAutofit/>
          </a:bodyPr>
          <a:lstStyle/>
          <a:p>
            <a:r>
              <a:rPr lang="it-IT" sz="2400" b="1" dirty="0">
                <a:solidFill>
                  <a:srgbClr val="C00000"/>
                </a:solidFill>
              </a:rPr>
              <a:t>Cosa </a:t>
            </a:r>
            <a:r>
              <a:rPr lang="it-IT" sz="2400" b="1" dirty="0" smtClean="0">
                <a:solidFill>
                  <a:srgbClr val="C00000"/>
                </a:solidFill>
              </a:rPr>
              <a:t>Documentare</a:t>
            </a:r>
            <a:endParaRPr lang="it-IT" sz="2400" b="1" dirty="0" smtClean="0"/>
          </a:p>
          <a:p>
            <a:endParaRPr lang="it-IT" sz="2400" b="1" dirty="0"/>
          </a:p>
          <a:p>
            <a:r>
              <a:rPr lang="it-IT" sz="2400" dirty="0"/>
              <a:t>• I risultati inaspettati o avversi </a:t>
            </a:r>
            <a:r>
              <a:rPr lang="it-IT" sz="2400" dirty="0" smtClean="0"/>
              <a:t>nelle condizioni </a:t>
            </a:r>
            <a:r>
              <a:rPr lang="it-IT" sz="2400" dirty="0"/>
              <a:t>della persona assistita </a:t>
            </a:r>
            <a:r>
              <a:rPr lang="it-IT" sz="2400" dirty="0" smtClean="0"/>
              <a:t>o nell’assistenza</a:t>
            </a:r>
          </a:p>
          <a:p>
            <a:endParaRPr lang="it-IT" sz="2400" dirty="0"/>
          </a:p>
          <a:p>
            <a:r>
              <a:rPr lang="it-IT" sz="2400" dirty="0"/>
              <a:t>• Gli eventuali </a:t>
            </a:r>
            <a:r>
              <a:rPr lang="it-IT" sz="2400" dirty="0" smtClean="0"/>
              <a:t>incidenti</a:t>
            </a:r>
          </a:p>
          <a:p>
            <a:endParaRPr lang="it-IT" sz="2400" dirty="0"/>
          </a:p>
          <a:p>
            <a:r>
              <a:rPr lang="it-IT" sz="2400" dirty="0"/>
              <a:t>• Le occasioni nelle quali la </a:t>
            </a:r>
            <a:r>
              <a:rPr lang="it-IT" sz="2400" dirty="0" smtClean="0"/>
              <a:t>persona assistita </a:t>
            </a:r>
            <a:r>
              <a:rPr lang="it-IT" sz="2400" dirty="0"/>
              <a:t>lascia il reparto o vi rientra </a:t>
            </a:r>
            <a:r>
              <a:rPr lang="it-IT" sz="2400" dirty="0" smtClean="0"/>
              <a:t>e con </a:t>
            </a:r>
            <a:r>
              <a:rPr lang="it-IT" sz="2400" dirty="0"/>
              <a:t>quali modalità</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3302599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10460" y="1595766"/>
            <a:ext cx="6664901" cy="1323439"/>
          </a:xfrm>
          <a:prstGeom prst="rect">
            <a:avLst/>
          </a:prstGeom>
          <a:solidFill>
            <a:schemeClr val="accent1">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sz="2000" b="1" dirty="0">
                <a:solidFill>
                  <a:srgbClr val="FF0000"/>
                </a:solidFill>
              </a:rPr>
              <a:t>OGGI</a:t>
            </a:r>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a:t>E’ LA PARTE DEL PROCESSO DI </a:t>
            </a:r>
            <a:r>
              <a:rPr lang="it-IT" sz="2000" b="1" dirty="0" smtClean="0"/>
              <a:t> ASSISTENZA </a:t>
            </a:r>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smtClean="0"/>
              <a:t>MENO </a:t>
            </a:r>
            <a:r>
              <a:rPr lang="it-IT" sz="2000" b="1" dirty="0"/>
              <a:t>DOCUMENTATA NELLA </a:t>
            </a:r>
            <a:r>
              <a:rPr lang="it-IT" sz="2000" b="1" dirty="0" smtClean="0"/>
              <a:t>PRATICA QUOTIDIANA</a:t>
            </a:r>
            <a:r>
              <a:rPr lang="it-IT" sz="2000" b="1" dirty="0"/>
              <a:t>, </a:t>
            </a:r>
            <a:endParaRPr lang="it-IT" sz="2000" b="1" dirty="0" smtClean="0"/>
          </a:p>
          <a:p>
            <a:pPr marL="0" marR="0" lvl="0" indent="0" algn="l" defTabSz="914400" rtl="0" eaLnBrk="0" fontAlgn="base" latinLnBrk="0" hangingPunct="0">
              <a:lnSpc>
                <a:spcPct val="100000"/>
              </a:lnSpc>
              <a:spcBef>
                <a:spcPct val="0"/>
              </a:spcBef>
              <a:spcAft>
                <a:spcPct val="0"/>
              </a:spcAft>
              <a:buClrTx/>
              <a:buSzTx/>
              <a:buFontTx/>
              <a:buNone/>
              <a:tabLst/>
            </a:pPr>
            <a:r>
              <a:rPr lang="it-IT" sz="2000" b="1" dirty="0" smtClean="0"/>
              <a:t>PUR </a:t>
            </a:r>
            <a:r>
              <a:rPr lang="it-IT" sz="2000" b="1" dirty="0"/>
              <a:t>ESSENDO </a:t>
            </a:r>
            <a:r>
              <a:rPr lang="it-IT" sz="2000" b="1" dirty="0" smtClean="0"/>
              <a:t>AMPIAMENTE UTILIZZATA </a:t>
            </a:r>
            <a:r>
              <a:rPr lang="it-IT" sz="2000" b="1" dirty="0"/>
              <a:t>IN FORMA VERBALE</a:t>
            </a:r>
          </a:p>
        </p:txBody>
      </p:sp>
      <p:sp>
        <p:nvSpPr>
          <p:cNvPr id="11266" name="Rectangle 2"/>
          <p:cNvSpPr>
            <a:spLocks noChangeArrowheads="1"/>
          </p:cNvSpPr>
          <p:nvPr/>
        </p:nvSpPr>
        <p:spPr bwMode="auto">
          <a:xfrm>
            <a:off x="971601" y="2695132"/>
            <a:ext cx="7418095"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effectLst/>
              <a:latin typeface="Times New Roman"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0000"/>
                </a:solidFill>
                <a:effectLst/>
                <a:ea typeface="Times New Roman" pitchFamily="18" charset="0"/>
                <a:cs typeface="Arial" pitchFamily="34" charset="0"/>
              </a:rPr>
              <a:t>DOMANI</a:t>
            </a:r>
            <a:endParaRPr kumimoji="0" lang="it-IT" sz="2000" b="1"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a:t>
            </a:r>
            <a:r>
              <a:rPr kumimoji="0" lang="it-IT" sz="2000" b="1" i="0" u="none" strike="noStrike" cap="none" normalizeH="0" dirty="0" smtClean="0">
                <a:ln>
                  <a:noFill/>
                </a:ln>
                <a:effectLst/>
                <a:ea typeface="Times New Roman" pitchFamily="18" charset="0"/>
                <a:cs typeface="Arial" pitchFamily="34" charset="0"/>
              </a:rPr>
              <a:t> 	</a:t>
            </a:r>
            <a:r>
              <a:rPr kumimoji="0" lang="it-IT" sz="2000" b="1" i="0" u="none" strike="noStrike" cap="none" normalizeH="0" baseline="0" dirty="0" smtClean="0">
                <a:ln>
                  <a:noFill/>
                </a:ln>
                <a:effectLst/>
                <a:ea typeface="Times New Roman" pitchFamily="18" charset="0"/>
                <a:cs typeface="Arial" pitchFamily="34" charset="0"/>
              </a:rPr>
              <a:t>UN DOCUMENTO SCRITTO,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COMPLETO,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RINTRACCIABILE,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CONFRONTABILE, </a:t>
            </a: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UNIFORME,</a:t>
            </a:r>
            <a:r>
              <a:rPr lang="it-IT" sz="2000" b="1" dirty="0">
                <a:cs typeface="Arial" pitchFamily="34" charset="0"/>
              </a:rPr>
              <a:t> </a:t>
            </a:r>
            <a:endParaRPr lang="it-IT" sz="2000" b="1" dirty="0" smtClean="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it-IT" sz="2000" b="1" i="0" u="none" strike="noStrike" cap="none" normalizeH="0" baseline="0" dirty="0" smtClean="0">
                <a:ln>
                  <a:noFill/>
                </a:ln>
                <a:effectLst/>
                <a:ea typeface="Times New Roman" pitchFamily="18" charset="0"/>
                <a:cs typeface="Arial" pitchFamily="34" charset="0"/>
              </a:rPr>
              <a:t>		RAPPRESENTATIVO </a:t>
            </a:r>
            <a:r>
              <a:rPr lang="it-IT" sz="2000" b="1" dirty="0">
                <a:ea typeface="Times New Roman" pitchFamily="18" charset="0"/>
                <a:cs typeface="Arial" pitchFamily="34" charset="0"/>
              </a:rPr>
              <a:t>	</a:t>
            </a:r>
            <a:r>
              <a:rPr kumimoji="0" lang="it-IT" sz="2000" b="1" i="0" u="none" strike="noStrike" cap="none" normalizeH="0" baseline="0" dirty="0" smtClean="0">
                <a:ln>
                  <a:noFill/>
                </a:ln>
                <a:effectLst/>
                <a:ea typeface="Times New Roman" pitchFamily="18" charset="0"/>
                <a:cs typeface="Arial" pitchFamily="34" charset="0"/>
              </a:rPr>
              <a:t> </a:t>
            </a:r>
            <a:endParaRPr kumimoji="0" lang="it-IT" sz="2000" b="1"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ea typeface="Times New Roman" pitchFamily="18" charset="0"/>
                <a:cs typeface="Arial" pitchFamily="34" charset="0"/>
              </a:rPr>
              <a:t>		APPROPRIATO</a:t>
            </a:r>
            <a:endParaRPr kumimoji="0" lang="en-US" sz="2000" b="1" i="0" u="none" strike="noStrike" cap="none" normalizeH="0" baseline="0" dirty="0" smtClean="0">
              <a:ln>
                <a:noFill/>
              </a:ln>
              <a:effectLst/>
              <a:cs typeface="Arial" pitchFamily="34" charset="0"/>
            </a:endParaRP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2" name="Rettangolo 1"/>
          <p:cNvSpPr/>
          <p:nvPr/>
        </p:nvSpPr>
        <p:spPr>
          <a:xfrm>
            <a:off x="1792866" y="643030"/>
            <a:ext cx="576064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DOCUMENTARE L’ASSISTENZA</a:t>
            </a:r>
            <a:endParaRPr lang="it-IT" sz="2400" b="1"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2307" y="1708867"/>
            <a:ext cx="8215370" cy="400110"/>
          </a:xfrm>
          <a:prstGeom prst="rect">
            <a:avLst/>
          </a:prstGeom>
        </p:spPr>
        <p:txBody>
          <a:bodyPr wrap="square">
            <a:spAutoFit/>
          </a:bodyPr>
          <a:lstStyle/>
          <a:p>
            <a:r>
              <a:rPr lang="it-IT" sz="2000" dirty="0" smtClean="0">
                <a:solidFill>
                  <a:srgbClr val="C00000"/>
                </a:solidFill>
              </a:rPr>
              <a:t>LA SCHEDA </a:t>
            </a:r>
            <a:r>
              <a:rPr lang="it-IT" sz="2000" dirty="0" err="1" smtClean="0">
                <a:solidFill>
                  <a:srgbClr val="C00000"/>
                </a:solidFill>
              </a:rPr>
              <a:t>DI</a:t>
            </a:r>
            <a:r>
              <a:rPr lang="it-IT" sz="2000" dirty="0" smtClean="0">
                <a:solidFill>
                  <a:srgbClr val="C00000"/>
                </a:solidFill>
              </a:rPr>
              <a:t> DIMISSIONE OSPEDALIERA (SDO)</a:t>
            </a:r>
          </a:p>
        </p:txBody>
      </p:sp>
      <p:sp>
        <p:nvSpPr>
          <p:cNvPr id="6" name="Rettangolo 5"/>
          <p:cNvSpPr/>
          <p:nvPr/>
        </p:nvSpPr>
        <p:spPr>
          <a:xfrm>
            <a:off x="755576" y="4061050"/>
            <a:ext cx="6984776" cy="1569660"/>
          </a:xfrm>
          <a:prstGeom prst="rect">
            <a:avLst/>
          </a:prstGeom>
        </p:spPr>
        <p:txBody>
          <a:bodyPr wrap="square">
            <a:spAutoFit/>
          </a:bodyPr>
          <a:lstStyle/>
          <a:p>
            <a:r>
              <a:rPr lang="it-IT" sz="2400" dirty="0" smtClean="0"/>
              <a:t>la funzione della SDO </a:t>
            </a:r>
            <a:r>
              <a:rPr lang="it-IT" sz="2400" dirty="0" err="1" smtClean="0"/>
              <a:t>e’</a:t>
            </a:r>
            <a:r>
              <a:rPr lang="it-IT" sz="2400" dirty="0" smtClean="0"/>
              <a:t> quella di raccogliere, nel totale rispetto delle norme sulla privacy, informazioni necessarie alla conoscenza delle </a:t>
            </a:r>
            <a:r>
              <a:rPr lang="it-IT" sz="2400" dirty="0" err="1" smtClean="0"/>
              <a:t>attivita’</a:t>
            </a:r>
            <a:r>
              <a:rPr lang="it-IT" sz="2400" dirty="0" smtClean="0"/>
              <a:t> ospedaliere, utili sia agli addetti ai lavori , sia ai cittadini.</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
        <p:nvSpPr>
          <p:cNvPr id="9" name="Rettangolo 8"/>
          <p:cNvSpPr/>
          <p:nvPr/>
        </p:nvSpPr>
        <p:spPr>
          <a:xfrm>
            <a:off x="755576" y="2299358"/>
            <a:ext cx="6984776" cy="1569660"/>
          </a:xfrm>
          <a:prstGeom prst="rect">
            <a:avLst/>
          </a:prstGeom>
        </p:spPr>
        <p:txBody>
          <a:bodyPr wrap="square">
            <a:spAutoFit/>
          </a:bodyPr>
          <a:lstStyle/>
          <a:p>
            <a:r>
              <a:rPr lang="it-IT" sz="2400" dirty="0" smtClean="0"/>
              <a:t>la scheda di dimissione ospedaliera (SDO) </a:t>
            </a:r>
            <a:r>
              <a:rPr lang="it-IT" sz="2400" dirty="0" err="1" smtClean="0"/>
              <a:t>e’</a:t>
            </a:r>
            <a:r>
              <a:rPr lang="it-IT" sz="2400" dirty="0" smtClean="0"/>
              <a:t> lo strumento di raccolta delle informazioni relative ad ogni paziente dimesso dagli istituti di ricovero pubblici e privati in tutto il territorio nazionale</a:t>
            </a:r>
            <a:endParaRPr lang="it-IT" sz="2400" dirty="0"/>
          </a:p>
        </p:txBody>
      </p:sp>
    </p:spTree>
    <p:extLst>
      <p:ext uri="{BB962C8B-B14F-4D97-AF65-F5344CB8AC3E}">
        <p14:creationId xmlns:p14="http://schemas.microsoft.com/office/powerpoint/2010/main" val="1237777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11560" y="1844824"/>
            <a:ext cx="8215370" cy="707886"/>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a:p>
            <a:r>
              <a:rPr lang="it-IT" sz="2000" dirty="0" smtClean="0"/>
              <a:t>ASPETTI NORMATIVI</a:t>
            </a:r>
          </a:p>
        </p:txBody>
      </p:sp>
      <p:sp>
        <p:nvSpPr>
          <p:cNvPr id="6" name="Rettangolo 5"/>
          <p:cNvSpPr/>
          <p:nvPr/>
        </p:nvSpPr>
        <p:spPr>
          <a:xfrm>
            <a:off x="611560" y="2852936"/>
            <a:ext cx="6984776" cy="2923877"/>
          </a:xfrm>
          <a:prstGeom prst="rect">
            <a:avLst/>
          </a:prstGeom>
        </p:spPr>
        <p:txBody>
          <a:bodyPr wrap="square">
            <a:spAutoFit/>
          </a:bodyPr>
          <a:lstStyle/>
          <a:p>
            <a:r>
              <a:rPr lang="it-IT" sz="2400" dirty="0" smtClean="0"/>
              <a:t>la SDO </a:t>
            </a:r>
            <a:r>
              <a:rPr lang="it-IT" sz="2400" dirty="0" err="1" smtClean="0"/>
              <a:t>e’</a:t>
            </a:r>
            <a:r>
              <a:rPr lang="it-IT" sz="2400" dirty="0" smtClean="0"/>
              <a:t> stata istituita con D.M. il 28.12.1991. </a:t>
            </a:r>
          </a:p>
          <a:p>
            <a:r>
              <a:rPr lang="it-IT" sz="2400" dirty="0" smtClean="0"/>
              <a:t>Il successivo decreto del 26.07.93 ne ha precisato analiticamente i contenuti e le </a:t>
            </a:r>
            <a:r>
              <a:rPr lang="it-IT" sz="2400" dirty="0" err="1" smtClean="0"/>
              <a:t>modalita’</a:t>
            </a:r>
            <a:r>
              <a:rPr lang="it-IT" sz="2400" dirty="0" smtClean="0"/>
              <a:t> di trasmissione delle informazioni raccolte. dal 01.01.1995 , la SDO ha sostituito il vecchio modello </a:t>
            </a:r>
            <a:r>
              <a:rPr lang="it-IT" sz="2400" dirty="0" err="1" smtClean="0"/>
              <a:t>istat</a:t>
            </a:r>
            <a:r>
              <a:rPr lang="it-IT" sz="2400" dirty="0" smtClean="0"/>
              <a:t> /d 10</a:t>
            </a:r>
          </a:p>
          <a:p>
            <a:endParaRPr lang="it-IT" sz="2400" dirty="0" smtClean="0"/>
          </a:p>
          <a:p>
            <a:pPr algn="r"/>
            <a:r>
              <a:rPr lang="it-IT" sz="1400" dirty="0" smtClean="0"/>
              <a:t>classificazione delle patologie secondo il sistema icd-9-cm (</a:t>
            </a:r>
            <a:r>
              <a:rPr lang="it-IT" sz="1400" dirty="0" err="1" smtClean="0"/>
              <a:t>who</a:t>
            </a:r>
            <a:r>
              <a:rPr lang="it-IT" sz="1400" dirty="0" smtClean="0"/>
              <a:t>)</a:t>
            </a:r>
            <a:endParaRPr lang="it-IT" sz="1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val="1237777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1086" y="1844824"/>
            <a:ext cx="8215370" cy="707886"/>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a:p>
            <a:r>
              <a:rPr lang="it-IT" sz="2000" dirty="0" smtClean="0"/>
              <a:t>ASPETTI NORMATIVI</a:t>
            </a:r>
          </a:p>
        </p:txBody>
      </p:sp>
      <p:sp>
        <p:nvSpPr>
          <p:cNvPr id="6" name="Rettangolo 5"/>
          <p:cNvSpPr/>
          <p:nvPr/>
        </p:nvSpPr>
        <p:spPr>
          <a:xfrm>
            <a:off x="1071538" y="2857496"/>
            <a:ext cx="6984776" cy="1569660"/>
          </a:xfrm>
          <a:prstGeom prst="rect">
            <a:avLst/>
          </a:prstGeom>
        </p:spPr>
        <p:txBody>
          <a:bodyPr wrap="square">
            <a:spAutoFit/>
          </a:bodyPr>
          <a:lstStyle/>
          <a:p>
            <a:r>
              <a:rPr lang="it-IT" sz="2400" dirty="0" smtClean="0"/>
              <a:t>la SDO deve essere raccolta sia in caso di ricovero ordinario che di ricovero in </a:t>
            </a:r>
            <a:r>
              <a:rPr lang="it-IT" sz="2400" dirty="0" err="1" smtClean="0"/>
              <a:t>day</a:t>
            </a:r>
            <a:r>
              <a:rPr lang="it-IT" sz="2400" dirty="0"/>
              <a:t> </a:t>
            </a:r>
            <a:r>
              <a:rPr lang="it-IT" sz="2400" dirty="0" smtClean="0"/>
              <a:t>hospital. non si applica </a:t>
            </a:r>
            <a:r>
              <a:rPr lang="it-IT" sz="2400" dirty="0" err="1" smtClean="0"/>
              <a:t>nell’attivita’</a:t>
            </a:r>
            <a:r>
              <a:rPr lang="it-IT" sz="2400" dirty="0" smtClean="0"/>
              <a:t> ambulatoriale ne’ nelle strutture socio – assistenziali salvo diverse disposizioni regionali</a:t>
            </a:r>
            <a:endParaRPr lang="it-IT" sz="24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43608" y="836712"/>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val="1237777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83568" y="1379577"/>
            <a:ext cx="8215370" cy="400110"/>
          </a:xfrm>
          <a:prstGeom prst="rect">
            <a:avLst/>
          </a:prstGeom>
        </p:spPr>
        <p:txBody>
          <a:bodyPr wrap="square">
            <a:spAutoFit/>
          </a:bodyPr>
          <a:lstStyle/>
          <a:p>
            <a:r>
              <a:rPr lang="it-IT" sz="2000" dirty="0" smtClean="0"/>
              <a:t>LA SCHEDA </a:t>
            </a:r>
            <a:r>
              <a:rPr lang="it-IT" sz="2000" dirty="0" err="1" smtClean="0"/>
              <a:t>DI</a:t>
            </a:r>
            <a:r>
              <a:rPr lang="it-IT" sz="2000" dirty="0" smtClean="0"/>
              <a:t> DIMISSIONE OSPEDALIERA (SDO)</a:t>
            </a:r>
          </a:p>
        </p:txBody>
      </p:sp>
      <p:sp>
        <p:nvSpPr>
          <p:cNvPr id="6" name="Rettangolo 5"/>
          <p:cNvSpPr/>
          <p:nvPr/>
        </p:nvSpPr>
        <p:spPr>
          <a:xfrm>
            <a:off x="683568" y="1779687"/>
            <a:ext cx="7776864" cy="3739485"/>
          </a:xfrm>
          <a:prstGeom prst="rect">
            <a:avLst/>
          </a:prstGeom>
        </p:spPr>
        <p:txBody>
          <a:bodyPr wrap="square">
            <a:spAutoFit/>
          </a:bodyPr>
          <a:lstStyle/>
          <a:p>
            <a:pPr>
              <a:lnSpc>
                <a:spcPct val="150000"/>
              </a:lnSpc>
            </a:pPr>
            <a:r>
              <a:rPr lang="it-IT" sz="2400" dirty="0" smtClean="0"/>
              <a:t>la SDO </a:t>
            </a:r>
            <a:r>
              <a:rPr lang="it-IT" sz="2400" dirty="0" err="1" smtClean="0"/>
              <a:t>e’</a:t>
            </a:r>
            <a:r>
              <a:rPr lang="it-IT" sz="2400" dirty="0" smtClean="0"/>
              <a:t> compilata dai medici che hanno avuto in cura il paziente ricoverato le informazioni raccolte e codificate sono trasmesse alle regioni e, da queste , al ministero della salute</a:t>
            </a:r>
          </a:p>
          <a:p>
            <a:pPr>
              <a:lnSpc>
                <a:spcPct val="150000"/>
              </a:lnSpc>
            </a:pPr>
            <a:endParaRPr lang="it-IT" sz="800" dirty="0" smtClean="0"/>
          </a:p>
          <a:p>
            <a:pPr>
              <a:lnSpc>
                <a:spcPct val="150000"/>
              </a:lnSpc>
            </a:pPr>
            <a:r>
              <a:rPr lang="it-IT" sz="800" dirty="0" smtClean="0"/>
              <a:t>                                                                                                                                                                                            	 	 	 	 </a:t>
            </a:r>
            <a:r>
              <a:rPr lang="it-IT" sz="800" dirty="0" smtClean="0">
                <a:hlinkClick r:id="rId2"/>
              </a:rPr>
              <a:t>  </a:t>
            </a:r>
            <a:r>
              <a:rPr lang="it-IT" sz="1400" dirty="0" smtClean="0">
                <a:hlinkClick r:id="rId2"/>
              </a:rPr>
              <a:t>http</a:t>
            </a:r>
            <a:r>
              <a:rPr lang="it-IT" sz="1400" dirty="0">
                <a:hlinkClick r:id="rId2"/>
              </a:rPr>
              <a:t>://www.salute.gov.it/portale/p5_1_2.jsp?lingua=italiano&amp;id=126</a:t>
            </a:r>
            <a:endParaRPr lang="it-IT" sz="1400" dirty="0"/>
          </a:p>
          <a:p>
            <a:pPr>
              <a:lnSpc>
                <a:spcPct val="150000"/>
              </a:lnSpc>
            </a:pPr>
            <a:endParaRPr lang="it-IT" sz="800" dirty="0" smtClean="0"/>
          </a:p>
          <a:p>
            <a:pPr>
              <a:lnSpc>
                <a:spcPct val="150000"/>
              </a:lnSpc>
            </a:pPr>
            <a:endParaRPr lang="it-IT" sz="800" dirty="0" smtClean="0"/>
          </a:p>
          <a:p>
            <a:pPr>
              <a:lnSpc>
                <a:spcPct val="150000"/>
              </a:lnSpc>
            </a:pPr>
            <a:r>
              <a:rPr lang="it-IT" sz="2000" dirty="0" smtClean="0"/>
              <a:t>PER L’INFERMIERE </a:t>
            </a:r>
            <a:endParaRPr lang="it-IT" sz="2000" dirty="0"/>
          </a:p>
          <a:p>
            <a:pPr>
              <a:lnSpc>
                <a:spcPct val="150000"/>
              </a:lnSpc>
            </a:pPr>
            <a:r>
              <a:rPr lang="it-IT" sz="2000" dirty="0"/>
              <a:t>Non </a:t>
            </a:r>
            <a:r>
              <a:rPr lang="it-IT" sz="2000" dirty="0" smtClean="0"/>
              <a:t>è previsto compilare </a:t>
            </a:r>
            <a:r>
              <a:rPr lang="it-IT" sz="2000" dirty="0"/>
              <a:t>una SDO </a:t>
            </a:r>
            <a:r>
              <a:rPr lang="it-IT" sz="2000" dirty="0" smtClean="0"/>
              <a:t>infermieristica</a:t>
            </a:r>
            <a:endParaRPr lang="it-IT" sz="800" dirty="0"/>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8" name="Rettangolo 7"/>
          <p:cNvSpPr/>
          <p:nvPr/>
        </p:nvSpPr>
        <p:spPr>
          <a:xfrm>
            <a:off x="1079612" y="646331"/>
            <a:ext cx="6912768" cy="400110"/>
          </a:xfrm>
          <a:prstGeom prst="rect">
            <a:avLst/>
          </a:prstGeom>
          <a:ln>
            <a:solidFill>
              <a:schemeClr val="accent1"/>
            </a:solidFill>
          </a:ln>
        </p:spPr>
        <p:txBody>
          <a:bodyPr wrap="square">
            <a:spAutoFit/>
          </a:bodyPr>
          <a:lstStyle/>
          <a:p>
            <a:pPr algn="ctr"/>
            <a:r>
              <a:rPr lang="it-IT" sz="2000" dirty="0" smtClean="0"/>
              <a:t>CONTENUTI DELLA CARTELLA CLINICO-INFERMIERISTICA</a:t>
            </a:r>
            <a:endParaRPr lang="it-IT" sz="2000" dirty="0"/>
          </a:p>
        </p:txBody>
      </p:sp>
    </p:spTree>
    <p:extLst>
      <p:ext uri="{BB962C8B-B14F-4D97-AF65-F5344CB8AC3E}">
        <p14:creationId xmlns:p14="http://schemas.microsoft.com/office/powerpoint/2010/main" val="1237777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1047561"/>
            <a:ext cx="9144000" cy="4893647"/>
          </a:xfrm>
          <a:prstGeom prst="rect">
            <a:avLst/>
          </a:prstGeom>
        </p:spPr>
        <p:txBody>
          <a:bodyPr wrap="square">
            <a:spAutoFit/>
          </a:bodyPr>
          <a:lstStyle/>
          <a:p>
            <a:r>
              <a:rPr lang="it-IT" sz="2400" b="1" dirty="0">
                <a:solidFill>
                  <a:srgbClr val="C00000"/>
                </a:solidFill>
              </a:rPr>
              <a:t>Requisiti </a:t>
            </a:r>
            <a:r>
              <a:rPr lang="it-IT" sz="2400" b="1" dirty="0" smtClean="0">
                <a:solidFill>
                  <a:srgbClr val="C00000"/>
                </a:solidFill>
              </a:rPr>
              <a:t>sostanziali</a:t>
            </a:r>
          </a:p>
          <a:p>
            <a:endParaRPr lang="it-IT" sz="2000" dirty="0">
              <a:solidFill>
                <a:schemeClr val="accent2">
                  <a:lumMod val="75000"/>
                </a:schemeClr>
              </a:solidFill>
            </a:endParaRPr>
          </a:p>
          <a:p>
            <a:r>
              <a:rPr lang="it-IT" sz="2000" b="1" dirty="0" smtClean="0">
                <a:solidFill>
                  <a:srgbClr val="0070C0"/>
                </a:solidFill>
              </a:rPr>
              <a:t>Precisione</a:t>
            </a:r>
            <a:r>
              <a:rPr lang="it-IT" sz="2000" dirty="0"/>
              <a:t>: </a:t>
            </a:r>
            <a:r>
              <a:rPr lang="it-IT" sz="2000" dirty="0" smtClean="0"/>
              <a:t>l’informazione </a:t>
            </a:r>
            <a:r>
              <a:rPr lang="it-IT" sz="2000" dirty="0"/>
              <a:t>deve essere </a:t>
            </a:r>
            <a:r>
              <a:rPr lang="it-IT" sz="2000" dirty="0" smtClean="0"/>
              <a:t>corretta</a:t>
            </a:r>
          </a:p>
          <a:p>
            <a:endParaRPr lang="it-IT" sz="800" dirty="0">
              <a:solidFill>
                <a:schemeClr val="bg1"/>
              </a:solidFill>
            </a:endParaRPr>
          </a:p>
          <a:p>
            <a:r>
              <a:rPr lang="it-IT" sz="2000" b="1" dirty="0" smtClean="0">
                <a:solidFill>
                  <a:srgbClr val="0070C0"/>
                </a:solidFill>
              </a:rPr>
              <a:t>Brevità</a:t>
            </a:r>
            <a:r>
              <a:rPr lang="it-IT" sz="2000" dirty="0"/>
              <a:t>: </a:t>
            </a:r>
            <a:r>
              <a:rPr lang="it-IT" sz="2000" dirty="0" smtClean="0"/>
              <a:t>	le </a:t>
            </a:r>
            <a:r>
              <a:rPr lang="it-IT" sz="2000" dirty="0"/>
              <a:t>informazioni devono essere precise, chiare </a:t>
            </a:r>
            <a:r>
              <a:rPr lang="it-IT" sz="2000" dirty="0" smtClean="0"/>
              <a:t>ma essenziali.</a:t>
            </a:r>
          </a:p>
          <a:p>
            <a:endParaRPr lang="it-IT" sz="800" dirty="0">
              <a:solidFill>
                <a:schemeClr val="bg1"/>
              </a:solidFill>
            </a:endParaRPr>
          </a:p>
          <a:p>
            <a:r>
              <a:rPr lang="it-IT" sz="2000" b="1" dirty="0" smtClean="0">
                <a:solidFill>
                  <a:srgbClr val="0070C0"/>
                </a:solidFill>
              </a:rPr>
              <a:t>Completezza</a:t>
            </a:r>
            <a:r>
              <a:rPr lang="it-IT" sz="2000" dirty="0"/>
              <a:t>: </a:t>
            </a:r>
            <a:r>
              <a:rPr lang="it-IT" sz="2000" dirty="0" smtClean="0"/>
              <a:t>deve </a:t>
            </a:r>
            <a:r>
              <a:rPr lang="it-IT" sz="2000" dirty="0"/>
              <a:t>contenere informazioni </a:t>
            </a:r>
            <a:r>
              <a:rPr lang="it-IT" sz="2000" dirty="0" smtClean="0"/>
              <a:t>complete</a:t>
            </a:r>
          </a:p>
          <a:p>
            <a:endParaRPr lang="it-IT" sz="800" dirty="0">
              <a:solidFill>
                <a:schemeClr val="bg1"/>
              </a:solidFill>
            </a:endParaRPr>
          </a:p>
          <a:p>
            <a:r>
              <a:rPr lang="it-IT" sz="2000" b="1" dirty="0" smtClean="0">
                <a:solidFill>
                  <a:srgbClr val="0070C0"/>
                </a:solidFill>
              </a:rPr>
              <a:t>Tempestività</a:t>
            </a:r>
            <a:r>
              <a:rPr lang="it-IT" sz="2000" dirty="0"/>
              <a:t>: </a:t>
            </a:r>
            <a:r>
              <a:rPr lang="it-IT" sz="2000" dirty="0" smtClean="0"/>
              <a:t>ritardare </a:t>
            </a:r>
            <a:r>
              <a:rPr lang="it-IT" sz="2000" dirty="0"/>
              <a:t>la registrazione delle informazioni </a:t>
            </a:r>
            <a:r>
              <a:rPr lang="it-IT" sz="2000" dirty="0" smtClean="0"/>
              <a:t>è dannoso 		             in </a:t>
            </a:r>
            <a:r>
              <a:rPr lang="it-IT" sz="2000" dirty="0"/>
              <a:t>quanto dei particolari possono essere </a:t>
            </a:r>
            <a:r>
              <a:rPr lang="it-IT" sz="2000" dirty="0" smtClean="0"/>
              <a:t>omessi perché dimenticati.</a:t>
            </a:r>
          </a:p>
          <a:p>
            <a:endParaRPr lang="it-IT" sz="800" dirty="0">
              <a:solidFill>
                <a:schemeClr val="bg1"/>
              </a:solidFill>
            </a:endParaRPr>
          </a:p>
          <a:p>
            <a:r>
              <a:rPr lang="it-IT" sz="2000" b="1" dirty="0" smtClean="0">
                <a:solidFill>
                  <a:srgbClr val="0070C0"/>
                </a:solidFill>
              </a:rPr>
              <a:t>Organizzazione</a:t>
            </a:r>
            <a:r>
              <a:rPr lang="it-IT" sz="2000" dirty="0"/>
              <a:t>: le informazioni devono essere trascritte </a:t>
            </a:r>
            <a:r>
              <a:rPr lang="it-IT" sz="2000" dirty="0" smtClean="0"/>
              <a:t>in modo </a:t>
            </a:r>
            <a:r>
              <a:rPr lang="it-IT" sz="2000" dirty="0"/>
              <a:t>logico e in </a:t>
            </a:r>
            <a:r>
              <a:rPr lang="it-IT" sz="2000" dirty="0" smtClean="0"/>
              <a:t> 	                ordine </a:t>
            </a:r>
            <a:r>
              <a:rPr lang="it-IT" sz="2000" dirty="0"/>
              <a:t>cronologico</a:t>
            </a:r>
            <a:r>
              <a:rPr lang="it-IT" sz="2000" dirty="0" smtClean="0"/>
              <a:t>.</a:t>
            </a:r>
          </a:p>
          <a:p>
            <a:endParaRPr lang="it-IT" sz="800" dirty="0">
              <a:solidFill>
                <a:schemeClr val="bg1"/>
              </a:solidFill>
            </a:endParaRPr>
          </a:p>
          <a:p>
            <a:r>
              <a:rPr lang="it-IT" sz="2000" b="1" dirty="0" smtClean="0">
                <a:solidFill>
                  <a:srgbClr val="0070C0"/>
                </a:solidFill>
              </a:rPr>
              <a:t>Riservatezza</a:t>
            </a:r>
            <a:r>
              <a:rPr lang="it-IT" sz="2000" dirty="0"/>
              <a:t>: </a:t>
            </a:r>
            <a:r>
              <a:rPr lang="it-IT" sz="2000" dirty="0" smtClean="0"/>
              <a:t>le </a:t>
            </a:r>
            <a:r>
              <a:rPr lang="it-IT" sz="2000" dirty="0"/>
              <a:t>informazioni che riguardano il paziente </a:t>
            </a:r>
            <a:r>
              <a:rPr lang="it-IT" sz="2000" dirty="0" smtClean="0"/>
              <a:t>non devono 		             essere </a:t>
            </a:r>
            <a:r>
              <a:rPr lang="it-IT" sz="2000" dirty="0"/>
              <a:t>comunicate a persone non autorizzate</a:t>
            </a:r>
            <a:r>
              <a:rPr lang="it-IT" sz="2000" dirty="0" smtClean="0"/>
              <a:t>.</a:t>
            </a:r>
          </a:p>
          <a:p>
            <a:endParaRPr lang="it-IT" sz="800" dirty="0">
              <a:solidFill>
                <a:schemeClr val="bg1"/>
              </a:solidFill>
            </a:endParaRPr>
          </a:p>
          <a:p>
            <a:r>
              <a:rPr lang="it-IT" sz="2000" b="1" dirty="0" smtClean="0">
                <a:solidFill>
                  <a:srgbClr val="0070C0"/>
                </a:solidFill>
              </a:rPr>
              <a:t>Obiettività</a:t>
            </a:r>
            <a:r>
              <a:rPr lang="it-IT" sz="2000" dirty="0"/>
              <a:t>: </a:t>
            </a:r>
            <a:r>
              <a:rPr lang="it-IT" sz="2000" dirty="0" smtClean="0"/>
              <a:t>le </a:t>
            </a:r>
            <a:r>
              <a:rPr lang="it-IT" sz="2000" dirty="0"/>
              <a:t>osservazioni sul paziente devono </a:t>
            </a:r>
            <a:r>
              <a:rPr lang="it-IT" sz="2000" dirty="0" smtClean="0"/>
              <a:t>essere obiettive</a:t>
            </a:r>
            <a:r>
              <a:rPr lang="it-IT" sz="2000" dirty="0"/>
              <a:t>, </a:t>
            </a:r>
            <a:r>
              <a:rPr lang="it-IT" sz="2000" dirty="0" smtClean="0"/>
              <a:t>		             competenti </a:t>
            </a:r>
            <a:r>
              <a:rPr lang="it-IT" sz="2000" dirty="0"/>
              <a:t>e neutrali.</a:t>
            </a:r>
            <a:endParaRPr lang="it-IT" sz="2000" b="1" dirty="0"/>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971600" y="646331"/>
            <a:ext cx="7272808" cy="369332"/>
          </a:xfrm>
          <a:prstGeom prst="rect">
            <a:avLst/>
          </a:prstGeom>
          <a:ln>
            <a:solidFill>
              <a:srgbClr val="92D050"/>
            </a:solidFill>
          </a:ln>
        </p:spPr>
        <p:txBody>
          <a:bodyPr wrap="square">
            <a:spAutoFit/>
          </a:bodyPr>
          <a:lstStyle/>
          <a:p>
            <a:pPr algn="ctr"/>
            <a:r>
              <a:rPr lang="it-IT" b="1" dirty="0" smtClean="0"/>
              <a:t>CONTENUTI DELLA CARTELLA INFERMIERISTICA</a:t>
            </a:r>
            <a:endParaRPr lang="it-IT" b="1" dirty="0"/>
          </a:p>
        </p:txBody>
      </p:sp>
    </p:spTree>
    <p:extLst>
      <p:ext uri="{BB962C8B-B14F-4D97-AF65-F5344CB8AC3E}">
        <p14:creationId xmlns:p14="http://schemas.microsoft.com/office/powerpoint/2010/main" val="3401983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8"/>
          <p:cNvSpPr txBox="1"/>
          <p:nvPr/>
        </p:nvSpPr>
        <p:spPr>
          <a:xfrm>
            <a:off x="1434555" y="191539"/>
            <a:ext cx="6215106" cy="500066"/>
          </a:xfrm>
          <a:prstGeom prst="rect">
            <a:avLst/>
          </a:prstGeom>
        </p:spPr>
        <p:txBody>
          <a:bodyPr vert="horz" wrap="square" lIns="0" tIns="0" rIns="0" bIns="0" rtlCol="0">
            <a:noAutofit/>
          </a:bodyPr>
          <a:lstStyle/>
          <a:p>
            <a:pPr marL="12700" marR="12700" indent="744855" algn="ctr">
              <a:lnSpc>
                <a:spcPts val="1320"/>
              </a:lnSpc>
            </a:pPr>
            <a:r>
              <a:rPr b="1" i="1" spc="5" dirty="0" err="1" smtClean="0">
                <a:solidFill>
                  <a:schemeClr val="bg1">
                    <a:lumMod val="50000"/>
                  </a:schemeClr>
                </a:solidFill>
                <a:latin typeface="Arial"/>
                <a:cs typeface="Arial"/>
              </a:rPr>
              <a:t>Documentare</a:t>
            </a:r>
            <a:r>
              <a:rPr b="1" i="1" spc="5" dirty="0" smtClean="0">
                <a:solidFill>
                  <a:schemeClr val="bg1">
                    <a:lumMod val="50000"/>
                  </a:schemeClr>
                </a:solidFill>
                <a:latin typeface="Arial"/>
                <a:cs typeface="Arial"/>
              </a:rPr>
              <a:t> la</a:t>
            </a:r>
            <a:r>
              <a:rPr b="1" i="1" spc="0" dirty="0" smtClean="0">
                <a:solidFill>
                  <a:schemeClr val="bg1">
                    <a:lumMod val="50000"/>
                  </a:schemeClr>
                </a:solidFill>
                <a:latin typeface="Arial"/>
                <a:cs typeface="Arial"/>
              </a:rPr>
              <a:t> </a:t>
            </a:r>
            <a:endParaRPr lang="it-IT" b="1" i="1" spc="0" dirty="0" smtClean="0">
              <a:solidFill>
                <a:schemeClr val="bg1">
                  <a:lumMod val="50000"/>
                </a:schemeClr>
              </a:solidFill>
              <a:latin typeface="Arial"/>
              <a:cs typeface="Arial"/>
            </a:endParaRPr>
          </a:p>
          <a:p>
            <a:pPr marL="12700" marR="12700" indent="744855" algn="ctr">
              <a:lnSpc>
                <a:spcPts val="1320"/>
              </a:lnSpc>
            </a:pPr>
            <a:endParaRPr lang="it-IT" b="1" i="1" dirty="0" smtClean="0">
              <a:solidFill>
                <a:schemeClr val="bg1">
                  <a:lumMod val="50000"/>
                </a:schemeClr>
              </a:solidFill>
              <a:latin typeface="Arial"/>
              <a:cs typeface="Arial"/>
            </a:endParaRPr>
          </a:p>
          <a:p>
            <a:pPr marL="12700" marR="12700" indent="744855" algn="ctr">
              <a:lnSpc>
                <a:spcPts val="1320"/>
              </a:lnSpc>
            </a:pPr>
            <a:r>
              <a:rPr b="1" i="1" spc="0" dirty="0" smtClean="0">
                <a:solidFill>
                  <a:schemeClr val="bg1">
                    <a:lumMod val="50000"/>
                  </a:schemeClr>
                </a:solidFill>
                <a:latin typeface="Arial"/>
                <a:cs typeface="Arial"/>
              </a:rPr>
              <a:t>PIA</a:t>
            </a:r>
            <a:r>
              <a:rPr b="1" i="1" spc="10" dirty="0" smtClean="0">
                <a:solidFill>
                  <a:schemeClr val="bg1">
                    <a:lumMod val="50000"/>
                  </a:schemeClr>
                </a:solidFill>
                <a:latin typeface="Arial"/>
                <a:cs typeface="Arial"/>
              </a:rPr>
              <a:t>N</a:t>
            </a:r>
            <a:r>
              <a:rPr b="1" i="1" spc="-5" dirty="0" smtClean="0">
                <a:solidFill>
                  <a:schemeClr val="bg1">
                    <a:lumMod val="50000"/>
                  </a:schemeClr>
                </a:solidFill>
                <a:latin typeface="Arial"/>
                <a:cs typeface="Arial"/>
              </a:rPr>
              <a:t>I</a:t>
            </a:r>
            <a:r>
              <a:rPr b="1" i="1" spc="10" dirty="0" smtClean="0">
                <a:solidFill>
                  <a:schemeClr val="bg1">
                    <a:lumMod val="50000"/>
                  </a:schemeClr>
                </a:solidFill>
                <a:latin typeface="Arial"/>
                <a:cs typeface="Arial"/>
              </a:rPr>
              <a:t>F</a:t>
            </a:r>
            <a:r>
              <a:rPr b="1" i="1" spc="0" dirty="0" smtClean="0">
                <a:solidFill>
                  <a:schemeClr val="bg1">
                    <a:lumMod val="50000"/>
                  </a:schemeClr>
                </a:solidFill>
                <a:latin typeface="Arial"/>
                <a:cs typeface="Arial"/>
              </a:rPr>
              <a:t>IC</a:t>
            </a:r>
            <a:r>
              <a:rPr b="1" i="1" spc="10" dirty="0" smtClean="0">
                <a:solidFill>
                  <a:schemeClr val="bg1">
                    <a:lumMod val="50000"/>
                  </a:schemeClr>
                </a:solidFill>
                <a:latin typeface="Arial"/>
                <a:cs typeface="Arial"/>
              </a:rPr>
              <a:t>A</a:t>
            </a:r>
            <a:r>
              <a:rPr b="1" i="1" spc="0" dirty="0" smtClean="0">
                <a:solidFill>
                  <a:schemeClr val="bg1">
                    <a:lumMod val="50000"/>
                  </a:schemeClr>
                </a:solidFill>
                <a:latin typeface="Arial"/>
                <a:cs typeface="Arial"/>
              </a:rPr>
              <a:t>ZIO</a:t>
            </a:r>
            <a:r>
              <a:rPr b="1" i="1" spc="10" dirty="0" smtClean="0">
                <a:solidFill>
                  <a:schemeClr val="bg1">
                    <a:lumMod val="50000"/>
                  </a:schemeClr>
                </a:solidFill>
                <a:latin typeface="Arial"/>
                <a:cs typeface="Arial"/>
              </a:rPr>
              <a:t>N</a:t>
            </a:r>
            <a:r>
              <a:rPr b="1" i="1" spc="5" dirty="0" smtClean="0">
                <a:solidFill>
                  <a:schemeClr val="bg1">
                    <a:lumMod val="50000"/>
                  </a:schemeClr>
                </a:solidFill>
                <a:latin typeface="Arial"/>
                <a:cs typeface="Arial"/>
              </a:rPr>
              <a:t>E </a:t>
            </a:r>
            <a:r>
              <a:rPr lang="it-IT" b="1" i="1" spc="5" dirty="0" smtClean="0">
                <a:solidFill>
                  <a:schemeClr val="bg1">
                    <a:lumMod val="50000"/>
                  </a:schemeClr>
                </a:solidFill>
                <a:latin typeface="Arial"/>
                <a:cs typeface="Arial"/>
              </a:rPr>
              <a:t> </a:t>
            </a:r>
            <a:r>
              <a:rPr b="1" i="1" spc="0" dirty="0" smtClean="0">
                <a:solidFill>
                  <a:schemeClr val="bg1">
                    <a:lumMod val="50000"/>
                  </a:schemeClr>
                </a:solidFill>
                <a:latin typeface="Arial"/>
                <a:cs typeface="Arial"/>
              </a:rPr>
              <a:t>IN</a:t>
            </a:r>
            <a:r>
              <a:rPr b="1" i="1" spc="10" dirty="0" smtClean="0">
                <a:solidFill>
                  <a:schemeClr val="bg1">
                    <a:lumMod val="50000"/>
                  </a:schemeClr>
                </a:solidFill>
                <a:latin typeface="Arial"/>
                <a:cs typeface="Arial"/>
              </a:rPr>
              <a:t>F</a:t>
            </a:r>
            <a:r>
              <a:rPr b="1" i="1" spc="0" dirty="0" smtClean="0">
                <a:solidFill>
                  <a:schemeClr val="bg1">
                    <a:lumMod val="50000"/>
                  </a:schemeClr>
                </a:solidFill>
                <a:latin typeface="Arial"/>
                <a:cs typeface="Arial"/>
              </a:rPr>
              <a:t>E</a:t>
            </a:r>
            <a:r>
              <a:rPr b="1" i="1" spc="10" dirty="0" smtClean="0">
                <a:solidFill>
                  <a:schemeClr val="bg1">
                    <a:lumMod val="50000"/>
                  </a:schemeClr>
                </a:solidFill>
                <a:latin typeface="Arial"/>
                <a:cs typeface="Arial"/>
              </a:rPr>
              <a:t>R</a:t>
            </a:r>
            <a:r>
              <a:rPr b="1" i="1" spc="0" dirty="0" smtClean="0">
                <a:solidFill>
                  <a:schemeClr val="bg1">
                    <a:lumMod val="50000"/>
                  </a:schemeClr>
                </a:solidFill>
                <a:latin typeface="Arial"/>
                <a:cs typeface="Arial"/>
              </a:rPr>
              <a:t>MIE</a:t>
            </a:r>
            <a:r>
              <a:rPr b="1" i="1" spc="10" dirty="0" smtClean="0">
                <a:solidFill>
                  <a:schemeClr val="bg1">
                    <a:lumMod val="50000"/>
                  </a:schemeClr>
                </a:solidFill>
                <a:latin typeface="Arial"/>
                <a:cs typeface="Arial"/>
              </a:rPr>
              <a:t>R</a:t>
            </a:r>
            <a:r>
              <a:rPr b="1" i="1" spc="0" dirty="0" smtClean="0">
                <a:solidFill>
                  <a:schemeClr val="bg1">
                    <a:lumMod val="50000"/>
                  </a:schemeClr>
                </a:solidFill>
                <a:latin typeface="Arial"/>
                <a:cs typeface="Arial"/>
              </a:rPr>
              <a:t>ISTICA</a:t>
            </a:r>
            <a:endParaRPr dirty="0">
              <a:solidFill>
                <a:schemeClr val="bg1">
                  <a:lumMod val="50000"/>
                </a:schemeClr>
              </a:solidFill>
              <a:latin typeface="Arial"/>
              <a:cs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027" y="0"/>
            <a:ext cx="823816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ttangolo 1"/>
          <p:cNvSpPr/>
          <p:nvPr/>
        </p:nvSpPr>
        <p:spPr>
          <a:xfrm>
            <a:off x="5278520" y="0"/>
            <a:ext cx="3888432" cy="26209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C00000"/>
                </a:solidFill>
              </a:rPr>
              <a:t>I quaderni de l’Infermiere n° 24, 2009 - IPASVI</a:t>
            </a:r>
          </a:p>
        </p:txBody>
      </p:sp>
    </p:spTree>
    <p:extLst>
      <p:ext uri="{BB962C8B-B14F-4D97-AF65-F5344CB8AC3E}">
        <p14:creationId xmlns:p14="http://schemas.microsoft.com/office/powerpoint/2010/main" val="2294800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b="1" dirty="0"/>
              <a:t>Linee guida per </a:t>
            </a:r>
            <a:r>
              <a:rPr lang="it-IT" sz="2400" b="1" dirty="0" smtClean="0"/>
              <a:t>una Corretta </a:t>
            </a:r>
            <a:r>
              <a:rPr lang="it-IT" sz="2400" b="1" dirty="0"/>
              <a:t>registrazione</a:t>
            </a:r>
          </a:p>
        </p:txBody>
      </p:sp>
      <p:sp>
        <p:nvSpPr>
          <p:cNvPr id="3" name="Rettangolo 2"/>
          <p:cNvSpPr/>
          <p:nvPr/>
        </p:nvSpPr>
        <p:spPr>
          <a:xfrm>
            <a:off x="1043700" y="1630681"/>
            <a:ext cx="3700052" cy="523220"/>
          </a:xfrm>
          <a:prstGeom prst="rect">
            <a:avLst/>
          </a:prstGeom>
        </p:spPr>
        <p:txBody>
          <a:bodyPr wrap="none">
            <a:spAutoFit/>
          </a:bodyPr>
          <a:lstStyle/>
          <a:p>
            <a:r>
              <a:rPr lang="it-IT" sz="2800" b="1" dirty="0">
                <a:solidFill>
                  <a:srgbClr val="C00000"/>
                </a:solidFill>
              </a:rPr>
              <a:t>1. Quando registrare</a:t>
            </a:r>
          </a:p>
        </p:txBody>
      </p:sp>
      <p:sp>
        <p:nvSpPr>
          <p:cNvPr id="4" name="Rettangolo 3"/>
          <p:cNvSpPr/>
          <p:nvPr/>
        </p:nvSpPr>
        <p:spPr>
          <a:xfrm>
            <a:off x="782842" y="2348880"/>
            <a:ext cx="7893613" cy="3970318"/>
          </a:xfrm>
          <a:prstGeom prst="rect">
            <a:avLst/>
          </a:prstGeom>
          <a:solidFill>
            <a:schemeClr val="accent4">
              <a:lumMod val="20000"/>
              <a:lumOff val="80000"/>
            </a:schemeClr>
          </a:solidFill>
        </p:spPr>
        <p:txBody>
          <a:bodyPr wrap="square">
            <a:spAutoFit/>
          </a:bodyPr>
          <a:lstStyle/>
          <a:p>
            <a:pPr marL="342900" indent="-342900">
              <a:lnSpc>
                <a:spcPct val="150000"/>
              </a:lnSpc>
              <a:buFont typeface="Arial" panose="020B0604020202020204" pitchFamily="34" charset="0"/>
              <a:buChar char="•"/>
            </a:pPr>
            <a:r>
              <a:rPr lang="it-IT" sz="2400" b="1" dirty="0" smtClean="0">
                <a:solidFill>
                  <a:srgbClr val="0070C0"/>
                </a:solidFill>
              </a:rPr>
              <a:t>Data </a:t>
            </a:r>
            <a:r>
              <a:rPr lang="it-IT" sz="2400" b="1" dirty="0">
                <a:solidFill>
                  <a:srgbClr val="0070C0"/>
                </a:solidFill>
              </a:rPr>
              <a:t>e ora</a:t>
            </a:r>
          </a:p>
          <a:p>
            <a:pPr marL="342900" indent="-342900">
              <a:lnSpc>
                <a:spcPct val="150000"/>
              </a:lnSpc>
              <a:buFont typeface="Arial" panose="020B0604020202020204" pitchFamily="34" charset="0"/>
              <a:buChar char="•"/>
            </a:pPr>
            <a:r>
              <a:rPr lang="it-IT" sz="2400" b="1" dirty="0" smtClean="0">
                <a:solidFill>
                  <a:srgbClr val="0070C0"/>
                </a:solidFill>
              </a:rPr>
              <a:t>Subito </a:t>
            </a:r>
            <a:r>
              <a:rPr lang="it-IT" sz="2400" b="1" dirty="0">
                <a:solidFill>
                  <a:srgbClr val="0070C0"/>
                </a:solidFill>
              </a:rPr>
              <a:t>dopo aver raccolto il dato o eseguito una</a:t>
            </a:r>
          </a:p>
          <a:p>
            <a:pPr marL="342900" indent="-342900">
              <a:lnSpc>
                <a:spcPct val="150000"/>
              </a:lnSpc>
              <a:buFont typeface="Arial" panose="020B0604020202020204" pitchFamily="34" charset="0"/>
              <a:buChar char="•"/>
            </a:pPr>
            <a:r>
              <a:rPr lang="it-IT" sz="2400" b="1" dirty="0">
                <a:solidFill>
                  <a:srgbClr val="0070C0"/>
                </a:solidFill>
              </a:rPr>
              <a:t>prestazione o si è osservata la </a:t>
            </a:r>
            <a:r>
              <a:rPr lang="it-IT" sz="2400" b="1" dirty="0" smtClean="0">
                <a:solidFill>
                  <a:srgbClr val="0070C0"/>
                </a:solidFill>
              </a:rPr>
              <a:t>risposta dell'assistito </a:t>
            </a:r>
            <a:r>
              <a:rPr lang="it-IT" sz="2400" b="1" dirty="0">
                <a:solidFill>
                  <a:srgbClr val="0070C0"/>
                </a:solidFill>
              </a:rPr>
              <a:t>ad un trattamento</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documentare gli interventi prima di </a:t>
            </a:r>
            <a:r>
              <a:rPr lang="it-IT" sz="2400" b="1" dirty="0" smtClean="0">
                <a:solidFill>
                  <a:srgbClr val="0070C0"/>
                </a:solidFill>
              </a:rPr>
              <a:t>averli portati </a:t>
            </a:r>
            <a:r>
              <a:rPr lang="it-IT" sz="2400" b="1" dirty="0">
                <a:solidFill>
                  <a:srgbClr val="0070C0"/>
                </a:solidFill>
              </a:rPr>
              <a:t>a termine</a:t>
            </a:r>
          </a:p>
          <a:p>
            <a:pPr marL="342900" indent="-342900">
              <a:lnSpc>
                <a:spcPct val="150000"/>
              </a:lnSpc>
              <a:buFont typeface="Arial" panose="020B0604020202020204" pitchFamily="34" charset="0"/>
              <a:buChar char="•"/>
            </a:pPr>
            <a:r>
              <a:rPr lang="it-IT" sz="2400" b="1" dirty="0" smtClean="0">
                <a:solidFill>
                  <a:srgbClr val="0070C0"/>
                </a:solidFill>
              </a:rPr>
              <a:t>Documentare </a:t>
            </a:r>
            <a:r>
              <a:rPr lang="it-IT" sz="2400" b="1" dirty="0">
                <a:solidFill>
                  <a:srgbClr val="0070C0"/>
                </a:solidFill>
              </a:rPr>
              <a:t>in ordine cronologico</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15167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681131"/>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177596"/>
            <a:ext cx="3222357" cy="523220"/>
          </a:xfrm>
          <a:prstGeom prst="rect">
            <a:avLst/>
          </a:prstGeom>
        </p:spPr>
        <p:txBody>
          <a:bodyPr wrap="none">
            <a:spAutoFit/>
          </a:bodyPr>
          <a:lstStyle/>
          <a:p>
            <a:r>
              <a:rPr lang="it-IT" sz="2800" b="1" dirty="0">
                <a:solidFill>
                  <a:srgbClr val="C00000"/>
                </a:solidFill>
              </a:rPr>
              <a:t>2. Cosa registrare</a:t>
            </a:r>
          </a:p>
        </p:txBody>
      </p:sp>
      <p:sp>
        <p:nvSpPr>
          <p:cNvPr id="4" name="Rettangolo 3"/>
          <p:cNvSpPr/>
          <p:nvPr/>
        </p:nvSpPr>
        <p:spPr>
          <a:xfrm>
            <a:off x="701570" y="1760442"/>
            <a:ext cx="7668852" cy="4524315"/>
          </a:xfrm>
          <a:prstGeom prst="rect">
            <a:avLst/>
          </a:prstGeom>
          <a:solidFill>
            <a:schemeClr val="accent4">
              <a:lumMod val="20000"/>
              <a:lumOff val="80000"/>
            </a:schemeClr>
          </a:solidFill>
        </p:spPr>
        <p:txBody>
          <a:bodyPr wrap="square">
            <a:spAutoFit/>
          </a:bodyPr>
          <a:lstStyle/>
          <a:p>
            <a:pPr marL="342900" indent="-342900">
              <a:lnSpc>
                <a:spcPct val="150000"/>
              </a:lnSpc>
              <a:buFont typeface="Arial" panose="020B0604020202020204" pitchFamily="34" charset="0"/>
              <a:buChar char="•"/>
            </a:pPr>
            <a:r>
              <a:rPr lang="it-IT" sz="2400" b="1" dirty="0" smtClean="0">
                <a:solidFill>
                  <a:srgbClr val="0070C0"/>
                </a:solidFill>
              </a:rPr>
              <a:t>Di </a:t>
            </a:r>
            <a:r>
              <a:rPr lang="it-IT" sz="2400" b="1" dirty="0">
                <a:solidFill>
                  <a:srgbClr val="0070C0"/>
                </a:solidFill>
              </a:rPr>
              <a:t>norma non registrare </a:t>
            </a:r>
            <a:r>
              <a:rPr lang="it-IT" sz="2400" b="1" dirty="0" smtClean="0">
                <a:solidFill>
                  <a:srgbClr val="0070C0"/>
                </a:solidFill>
              </a:rPr>
              <a:t>azioni effettuate </a:t>
            </a:r>
            <a:r>
              <a:rPr lang="it-IT" sz="2400" b="1" dirty="0">
                <a:solidFill>
                  <a:srgbClr val="0070C0"/>
                </a:solidFill>
              </a:rPr>
              <a:t>da </a:t>
            </a:r>
            <a:r>
              <a:rPr lang="it-IT" sz="2400" b="1" dirty="0" smtClean="0">
                <a:solidFill>
                  <a:srgbClr val="0070C0"/>
                </a:solidFill>
              </a:rPr>
              <a:t>altri (</a:t>
            </a:r>
            <a:r>
              <a:rPr lang="it-IT" b="1" dirty="0" smtClean="0">
                <a:solidFill>
                  <a:srgbClr val="FF0000"/>
                </a:solidFill>
              </a:rPr>
              <a:t>se non in caso di garantire la propria responsabilità</a:t>
            </a:r>
            <a:r>
              <a:rPr lang="it-IT" sz="2400" b="1" dirty="0" smtClean="0">
                <a:solidFill>
                  <a:srgbClr val="0070C0"/>
                </a:solidFill>
              </a:rPr>
              <a:t>)</a:t>
            </a:r>
            <a:endParaRPr lang="it-IT" sz="2400" b="1" dirty="0">
              <a:solidFill>
                <a:srgbClr val="0070C0"/>
              </a:solidFill>
            </a:endParaRPr>
          </a:p>
          <a:p>
            <a:pPr marL="342900" indent="-342900">
              <a:lnSpc>
                <a:spcPct val="150000"/>
              </a:lnSpc>
              <a:buFont typeface="Arial" panose="020B0604020202020204" pitchFamily="34" charset="0"/>
              <a:buChar char="•"/>
            </a:pPr>
            <a:r>
              <a:rPr lang="it-IT" sz="2400" b="1" dirty="0" smtClean="0">
                <a:solidFill>
                  <a:srgbClr val="0070C0"/>
                </a:solidFill>
              </a:rPr>
              <a:t>riportare </a:t>
            </a:r>
            <a:r>
              <a:rPr lang="it-IT" sz="2400" b="1" dirty="0">
                <a:solidFill>
                  <a:srgbClr val="0070C0"/>
                </a:solidFill>
              </a:rPr>
              <a:t>il dato oggettivo e se </a:t>
            </a:r>
            <a:r>
              <a:rPr lang="it-IT" sz="2400" b="1" dirty="0" smtClean="0">
                <a:solidFill>
                  <a:srgbClr val="0070C0"/>
                </a:solidFill>
              </a:rPr>
              <a:t>non possibile </a:t>
            </a:r>
            <a:r>
              <a:rPr lang="it-IT" sz="2400" b="1" dirty="0">
                <a:solidFill>
                  <a:srgbClr val="0070C0"/>
                </a:solidFill>
              </a:rPr>
              <a:t>il dato soggettivo </a:t>
            </a:r>
            <a:r>
              <a:rPr lang="it-IT" sz="2400" b="1" dirty="0" smtClean="0">
                <a:solidFill>
                  <a:srgbClr val="0070C0"/>
                </a:solidFill>
              </a:rPr>
              <a:t>va registrato </a:t>
            </a:r>
            <a:r>
              <a:rPr lang="it-IT" sz="2400" b="1" dirty="0">
                <a:solidFill>
                  <a:srgbClr val="0070C0"/>
                </a:solidFill>
              </a:rPr>
              <a:t>riportando </a:t>
            </a:r>
            <a:r>
              <a:rPr lang="it-IT" sz="2400" b="1" dirty="0" smtClean="0">
                <a:solidFill>
                  <a:srgbClr val="0070C0"/>
                </a:solidFill>
              </a:rPr>
              <a:t>l’affermazione della </a:t>
            </a:r>
            <a:r>
              <a:rPr lang="it-IT" sz="2400" b="1" dirty="0">
                <a:solidFill>
                  <a:srgbClr val="0070C0"/>
                </a:solidFill>
              </a:rPr>
              <a:t>persona tra virgolette</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usare termini vaghi ( </a:t>
            </a:r>
            <a:r>
              <a:rPr lang="it-IT" sz="2400" b="1" dirty="0" smtClean="0">
                <a:solidFill>
                  <a:srgbClr val="0070C0"/>
                </a:solidFill>
              </a:rPr>
              <a:t>benino, bene</a:t>
            </a:r>
            <a:r>
              <a:rPr lang="it-IT" sz="2400" b="1" dirty="0">
                <a:solidFill>
                  <a:srgbClr val="0070C0"/>
                </a:solidFill>
              </a:rPr>
              <a:t>, buono..)</a:t>
            </a:r>
          </a:p>
          <a:p>
            <a:pPr marL="342900" indent="-342900">
              <a:lnSpc>
                <a:spcPct val="150000"/>
              </a:lnSpc>
              <a:buFont typeface="Arial" panose="020B0604020202020204" pitchFamily="34" charset="0"/>
              <a:buChar char="•"/>
            </a:pPr>
            <a:r>
              <a:rPr lang="it-IT" sz="2400" b="1" dirty="0" smtClean="0">
                <a:solidFill>
                  <a:srgbClr val="0070C0"/>
                </a:solidFill>
              </a:rPr>
              <a:t>Non </a:t>
            </a:r>
            <a:r>
              <a:rPr lang="it-IT" sz="2400" b="1" dirty="0">
                <a:solidFill>
                  <a:srgbClr val="0070C0"/>
                </a:solidFill>
              </a:rPr>
              <a:t>usare termini </a:t>
            </a:r>
            <a:r>
              <a:rPr lang="it-IT" sz="2400" b="1" dirty="0" smtClean="0">
                <a:solidFill>
                  <a:srgbClr val="0070C0"/>
                </a:solidFill>
              </a:rPr>
              <a:t>negativi, pregiudizievoli </a:t>
            </a:r>
            <a:r>
              <a:rPr lang="it-IT" sz="2400" b="1" dirty="0">
                <a:solidFill>
                  <a:srgbClr val="0070C0"/>
                </a:solidFill>
              </a:rPr>
              <a:t>(non collaborante..)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285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612" y="633026"/>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453238" y="1094691"/>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453238" y="1617911"/>
            <a:ext cx="8007194" cy="3416320"/>
          </a:xfrm>
          <a:prstGeom prst="rect">
            <a:avLst/>
          </a:prstGeom>
          <a:solidFill>
            <a:schemeClr val="accent4">
              <a:lumMod val="20000"/>
              <a:lumOff val="80000"/>
            </a:schemeClr>
          </a:solidFill>
        </p:spPr>
        <p:txBody>
          <a:bodyPr wrap="square">
            <a:spAutoFit/>
          </a:bodyPr>
          <a:lstStyle/>
          <a:p>
            <a:pPr marL="342900" indent="-342900">
              <a:buFont typeface="Arial" panose="020B0604020202020204" pitchFamily="34" charset="0"/>
              <a:buChar char="•"/>
            </a:pPr>
            <a:r>
              <a:rPr lang="it-IT" sz="2400" b="1" dirty="0" smtClean="0">
                <a:solidFill>
                  <a:srgbClr val="0070C0"/>
                </a:solidFill>
              </a:rPr>
              <a:t>Penna </a:t>
            </a:r>
            <a:r>
              <a:rPr lang="it-IT" sz="2400" b="1" dirty="0">
                <a:solidFill>
                  <a:srgbClr val="0070C0"/>
                </a:solidFill>
              </a:rPr>
              <a:t>ad inchiostro</a:t>
            </a:r>
          </a:p>
          <a:p>
            <a:pPr marL="342900" indent="-342900">
              <a:buFont typeface="Arial" panose="020B0604020202020204" pitchFamily="34" charset="0"/>
              <a:buChar char="•"/>
            </a:pPr>
            <a:r>
              <a:rPr lang="it-IT" sz="2400" b="1" dirty="0" smtClean="0">
                <a:solidFill>
                  <a:srgbClr val="0070C0"/>
                </a:solidFill>
              </a:rPr>
              <a:t>In </a:t>
            </a:r>
            <a:r>
              <a:rPr lang="it-IT" sz="2400" b="1" dirty="0">
                <a:solidFill>
                  <a:srgbClr val="0070C0"/>
                </a:solidFill>
              </a:rPr>
              <a:t>modo leggibile</a:t>
            </a:r>
          </a:p>
          <a:p>
            <a:pPr marL="342900" indent="-342900">
              <a:buFont typeface="Arial" panose="020B0604020202020204" pitchFamily="34" charset="0"/>
              <a:buChar char="•"/>
            </a:pPr>
            <a:r>
              <a:rPr lang="it-IT" sz="2400" b="1" dirty="0" smtClean="0">
                <a:solidFill>
                  <a:srgbClr val="0070C0"/>
                </a:solidFill>
              </a:rPr>
              <a:t>Usare </a:t>
            </a:r>
            <a:r>
              <a:rPr lang="it-IT" sz="2400" b="1" dirty="0">
                <a:solidFill>
                  <a:srgbClr val="0070C0"/>
                </a:solidFill>
              </a:rPr>
              <a:t>simboli, abbreviazioni solo </a:t>
            </a:r>
            <a:r>
              <a:rPr lang="it-IT" sz="2400" b="1" dirty="0" smtClean="0">
                <a:solidFill>
                  <a:srgbClr val="0070C0"/>
                </a:solidFill>
              </a:rPr>
              <a:t>se concordate</a:t>
            </a:r>
            <a:endParaRPr lang="it-IT" sz="2400" b="1" dirty="0">
              <a:solidFill>
                <a:srgbClr val="0070C0"/>
              </a:solidFill>
            </a:endParaRPr>
          </a:p>
          <a:p>
            <a:pPr marL="342900" indent="-342900">
              <a:buFont typeface="Arial" panose="020B0604020202020204" pitchFamily="34" charset="0"/>
              <a:buChar char="•"/>
            </a:pPr>
            <a:r>
              <a:rPr lang="it-IT" sz="2400" b="1" dirty="0" smtClean="0">
                <a:solidFill>
                  <a:srgbClr val="0070C0"/>
                </a:solidFill>
              </a:rPr>
              <a:t>Firmare </a:t>
            </a:r>
            <a:r>
              <a:rPr lang="it-IT" sz="2400" b="1" dirty="0">
                <a:solidFill>
                  <a:srgbClr val="0070C0"/>
                </a:solidFill>
              </a:rPr>
              <a:t>le annotazioni</a:t>
            </a:r>
          </a:p>
          <a:p>
            <a:pPr marL="342900" indent="-342900">
              <a:buFont typeface="Arial" panose="020B0604020202020204" pitchFamily="34" charset="0"/>
              <a:buChar char="•"/>
            </a:pPr>
            <a:r>
              <a:rPr lang="it-IT" sz="2400" b="1" dirty="0" smtClean="0">
                <a:solidFill>
                  <a:srgbClr val="0070C0"/>
                </a:solidFill>
              </a:rPr>
              <a:t>Non </a:t>
            </a:r>
            <a:r>
              <a:rPr lang="it-IT" sz="2400" b="1" dirty="0">
                <a:solidFill>
                  <a:srgbClr val="0070C0"/>
                </a:solidFill>
              </a:rPr>
              <a:t>lasciare spazi vuoti ( es. </a:t>
            </a:r>
            <a:r>
              <a:rPr lang="it-IT" sz="2400" b="1" dirty="0" smtClean="0">
                <a:solidFill>
                  <a:srgbClr val="0070C0"/>
                </a:solidFill>
              </a:rPr>
              <a:t>scheda raccolta </a:t>
            </a:r>
            <a:r>
              <a:rPr lang="it-IT" sz="2400" b="1" dirty="0">
                <a:solidFill>
                  <a:srgbClr val="0070C0"/>
                </a:solidFill>
              </a:rPr>
              <a:t>dati strutturata ; </a:t>
            </a:r>
            <a:r>
              <a:rPr lang="it-IT" sz="2400" b="1" dirty="0" smtClean="0">
                <a:solidFill>
                  <a:srgbClr val="0070C0"/>
                </a:solidFill>
              </a:rPr>
              <a:t>piuttosto utilizzare </a:t>
            </a:r>
            <a:r>
              <a:rPr lang="it-IT" sz="2400" b="1" dirty="0">
                <a:solidFill>
                  <a:srgbClr val="0070C0"/>
                </a:solidFill>
              </a:rPr>
              <a:t>sigle: non raccolto, da </a:t>
            </a:r>
            <a:r>
              <a:rPr lang="it-IT" sz="2400" b="1" dirty="0" smtClean="0">
                <a:solidFill>
                  <a:srgbClr val="0070C0"/>
                </a:solidFill>
              </a:rPr>
              <a:t>verificare, non </a:t>
            </a:r>
            <a:r>
              <a:rPr lang="it-IT" sz="2400" b="1" dirty="0">
                <a:solidFill>
                  <a:srgbClr val="0070C0"/>
                </a:solidFill>
              </a:rPr>
              <a:t>pertinente…)</a:t>
            </a:r>
          </a:p>
          <a:p>
            <a:pPr marL="342900" indent="-342900">
              <a:buFont typeface="Arial" panose="020B0604020202020204" pitchFamily="34" charset="0"/>
              <a:buChar char="•"/>
            </a:pPr>
            <a:r>
              <a:rPr lang="it-IT" sz="2400" b="1" dirty="0" smtClean="0">
                <a:solidFill>
                  <a:srgbClr val="0070C0"/>
                </a:solidFill>
              </a:rPr>
              <a:t>Correggere </a:t>
            </a:r>
            <a:r>
              <a:rPr lang="it-IT" sz="2400" b="1" dirty="0">
                <a:solidFill>
                  <a:srgbClr val="0070C0"/>
                </a:solidFill>
              </a:rPr>
              <a:t>eventuali errori tracciando </a:t>
            </a:r>
            <a:r>
              <a:rPr lang="it-IT" sz="2400" b="1" dirty="0" smtClean="0">
                <a:solidFill>
                  <a:srgbClr val="0070C0"/>
                </a:solidFill>
              </a:rPr>
              <a:t>una riga </a:t>
            </a:r>
            <a:r>
              <a:rPr lang="it-IT" sz="2400" b="1" dirty="0">
                <a:solidFill>
                  <a:srgbClr val="0070C0"/>
                </a:solidFill>
              </a:rPr>
              <a:t>sulla nota sbagliata </a:t>
            </a:r>
            <a:r>
              <a:rPr lang="it-IT" sz="2400" b="1" dirty="0" smtClean="0">
                <a:solidFill>
                  <a:srgbClr val="0070C0"/>
                </a:solidFill>
              </a:rPr>
              <a:t>  (</a:t>
            </a:r>
            <a:r>
              <a:rPr lang="it-IT" sz="2400" b="1" dirty="0">
                <a:solidFill>
                  <a:srgbClr val="0070C0"/>
                </a:solidFill>
              </a:rPr>
              <a:t>non cancellare</a:t>
            </a:r>
            <a:r>
              <a:rPr lang="it-IT" sz="2400" b="1" dirty="0" smtClean="0">
                <a:solidFill>
                  <a:srgbClr val="0070C0"/>
                </a:solidFill>
              </a:rPr>
              <a:t>) </a:t>
            </a:r>
          </a:p>
        </p:txBody>
      </p:sp>
      <p:cxnSp>
        <p:nvCxnSpPr>
          <p:cNvPr id="6" name="Connettore 1 5"/>
          <p:cNvCxnSpPr/>
          <p:nvPr/>
        </p:nvCxnSpPr>
        <p:spPr>
          <a:xfrm>
            <a:off x="971600" y="4797152"/>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453238" y="5074864"/>
            <a:ext cx="8007194" cy="1569660"/>
          </a:xfrm>
          <a:prstGeom prst="rect">
            <a:avLst/>
          </a:prstGeom>
          <a:solidFill>
            <a:schemeClr val="accent4">
              <a:lumMod val="20000"/>
              <a:lumOff val="80000"/>
            </a:schemeClr>
          </a:solidFill>
        </p:spPr>
        <p:txBody>
          <a:bodyPr wrap="square">
            <a:spAutoFit/>
          </a:bodyPr>
          <a:lstStyle/>
          <a:p>
            <a:r>
              <a:rPr lang="it-IT" sz="2400" b="1" dirty="0">
                <a:solidFill>
                  <a:srgbClr val="C00000"/>
                </a:solidFill>
              </a:rPr>
              <a:t>Lo </a:t>
            </a:r>
            <a:r>
              <a:rPr lang="it-IT" sz="2400" b="1" dirty="0" err="1">
                <a:solidFill>
                  <a:srgbClr val="C00000"/>
                </a:solidFill>
              </a:rPr>
              <a:t>sbianchettamento</a:t>
            </a:r>
            <a:endParaRPr lang="it-IT" sz="2400" b="1" dirty="0">
              <a:solidFill>
                <a:srgbClr val="C00000"/>
              </a:solidFill>
            </a:endParaRPr>
          </a:p>
          <a:p>
            <a:r>
              <a:rPr lang="it-IT" sz="2400" b="1" dirty="0"/>
              <a:t>• Comporta la ‘’falsità </a:t>
            </a:r>
            <a:r>
              <a:rPr lang="it-IT" sz="2400" b="1" dirty="0" smtClean="0"/>
              <a:t>materiale commessa </a:t>
            </a:r>
            <a:r>
              <a:rPr lang="it-IT" sz="2400" b="1" dirty="0"/>
              <a:t>dal pubblico ufficiale </a:t>
            </a:r>
            <a:r>
              <a:rPr lang="it-IT" sz="2400" b="1" dirty="0" smtClean="0"/>
              <a:t>in atto </a:t>
            </a:r>
            <a:r>
              <a:rPr lang="it-IT" sz="2400" b="1" dirty="0" err="1"/>
              <a:t>pubblico’</a:t>
            </a:r>
            <a:r>
              <a:rPr lang="it-IT" sz="2400" b="1" dirty="0"/>
              <a:t>’ (art 476</a:t>
            </a:r>
            <a:r>
              <a:rPr lang="it-IT" sz="2400" b="1" dirty="0" smtClean="0"/>
              <a:t>)</a:t>
            </a:r>
            <a:endParaRPr lang="it-IT" sz="2400" b="1" dirty="0"/>
          </a:p>
          <a:p>
            <a:r>
              <a:rPr lang="it-IT" sz="2400" dirty="0">
                <a:solidFill>
                  <a:srgbClr val="C00000"/>
                </a:solidFill>
              </a:rPr>
              <a:t>• Reclusione da tre a dieci anni.</a:t>
            </a:r>
          </a:p>
        </p:txBody>
      </p:sp>
      <p:sp>
        <p:nvSpPr>
          <p:cNvPr id="8" name="Rettangolo 7"/>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7886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384708"/>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847840" y="2132856"/>
            <a:ext cx="7416824" cy="3785652"/>
          </a:xfrm>
          <a:prstGeom prst="rect">
            <a:avLst/>
          </a:prstGeom>
          <a:noFill/>
        </p:spPr>
        <p:txBody>
          <a:bodyPr wrap="square">
            <a:spAutoFit/>
          </a:bodyPr>
          <a:lstStyle/>
          <a:p>
            <a:r>
              <a:rPr lang="it-IT" sz="2400" b="1" dirty="0">
                <a:solidFill>
                  <a:srgbClr val="C00000"/>
                </a:solidFill>
              </a:rPr>
              <a:t>Non usare la </a:t>
            </a:r>
            <a:r>
              <a:rPr lang="it-IT" sz="2400" b="1" dirty="0" smtClean="0">
                <a:solidFill>
                  <a:srgbClr val="C00000"/>
                </a:solidFill>
              </a:rPr>
              <a:t>cartella infermieristica</a:t>
            </a:r>
            <a:endParaRPr lang="it-IT" sz="2400" b="1" dirty="0" smtClean="0"/>
          </a:p>
          <a:p>
            <a:endParaRPr lang="it-IT" sz="2400" dirty="0"/>
          </a:p>
          <a:p>
            <a:r>
              <a:rPr lang="it-IT" sz="2400" dirty="0"/>
              <a:t>• …per risolvere questioni sospese </a:t>
            </a:r>
            <a:r>
              <a:rPr lang="it-IT" sz="2400" dirty="0" smtClean="0"/>
              <a:t>con pazienti/parenti.*</a:t>
            </a:r>
          </a:p>
          <a:p>
            <a:endParaRPr lang="it-IT" sz="2400" dirty="0"/>
          </a:p>
          <a:p>
            <a:r>
              <a:rPr lang="it-IT" sz="2400" dirty="0"/>
              <a:t>• Usare altre vie, ma NON </a:t>
            </a:r>
            <a:r>
              <a:rPr lang="it-IT" sz="2400" dirty="0" smtClean="0"/>
              <a:t>la documentazione: inoltre</a:t>
            </a:r>
            <a:r>
              <a:rPr lang="it-IT" sz="2400" dirty="0"/>
              <a:t>, le frasi pronunciate </a:t>
            </a:r>
            <a:r>
              <a:rPr lang="it-IT" sz="2400" dirty="0" smtClean="0"/>
              <a:t>dal paziente </a:t>
            </a:r>
            <a:r>
              <a:rPr lang="it-IT" sz="2400" dirty="0"/>
              <a:t>per respingere un trattamento o la</a:t>
            </a:r>
          </a:p>
          <a:p>
            <a:r>
              <a:rPr lang="it-IT" sz="2400" dirty="0"/>
              <a:t>terapia vanno indicate </a:t>
            </a:r>
            <a:r>
              <a:rPr lang="it-IT" sz="2400" b="1" dirty="0">
                <a:solidFill>
                  <a:srgbClr val="C00000"/>
                </a:solidFill>
              </a:rPr>
              <a:t>‘’fra virgolette</a:t>
            </a:r>
            <a:r>
              <a:rPr lang="it-IT" sz="2400" b="1" dirty="0" smtClean="0">
                <a:solidFill>
                  <a:srgbClr val="C00000"/>
                </a:solidFill>
              </a:rPr>
              <a:t>’’ </a:t>
            </a:r>
            <a:r>
              <a:rPr lang="it-IT" sz="2400" dirty="0" smtClean="0"/>
              <a:t>e possibilmente controfirmate se il pz. </a:t>
            </a:r>
            <a:r>
              <a:rPr lang="it-IT" sz="2400" dirty="0"/>
              <a:t>a</a:t>
            </a:r>
            <a:r>
              <a:rPr lang="it-IT" sz="2400" dirty="0" smtClean="0"/>
              <a:t>ccetta.</a:t>
            </a:r>
          </a:p>
          <a:p>
            <a:endParaRPr lang="it-IT" sz="2400" dirty="0"/>
          </a:p>
        </p:txBody>
      </p:sp>
      <p:sp>
        <p:nvSpPr>
          <p:cNvPr id="5" name="Rettangolo 4"/>
          <p:cNvSpPr/>
          <p:nvPr/>
        </p:nvSpPr>
        <p:spPr>
          <a:xfrm>
            <a:off x="854373" y="5789493"/>
            <a:ext cx="7416824" cy="707886"/>
          </a:xfrm>
          <a:prstGeom prst="rect">
            <a:avLst/>
          </a:prstGeom>
          <a:solidFill>
            <a:schemeClr val="bg1"/>
          </a:solidFill>
          <a:ln>
            <a:noFill/>
          </a:ln>
        </p:spPr>
        <p:txBody>
          <a:bodyPr wrap="square">
            <a:spAutoFit/>
          </a:bodyPr>
          <a:lstStyle/>
          <a:p>
            <a:r>
              <a:rPr lang="it-IT" sz="2000" dirty="0" smtClean="0"/>
              <a:t>* </a:t>
            </a:r>
            <a:r>
              <a:rPr lang="it-IT" sz="2000" dirty="0"/>
              <a:t>si rischia la denuncia anche a distanza di tempo</a:t>
            </a:r>
            <a:r>
              <a:rPr lang="it-IT" sz="2000" dirty="0" smtClean="0"/>
              <a:t>, quando </a:t>
            </a:r>
            <a:r>
              <a:rPr lang="it-IT" sz="2000" dirty="0"/>
              <a:t>la cartella stessa è ritirata per questioni medico-burocratiche</a:t>
            </a:r>
            <a:endParaRPr lang="it-IT" sz="2000" b="1"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8614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647564" y="1196752"/>
            <a:ext cx="7776864"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600" dirty="0"/>
          </a:p>
          <a:p>
            <a:pPr>
              <a:lnSpc>
                <a:spcPts val="1000"/>
              </a:lnSpc>
            </a:pPr>
            <a:endParaRPr sz="3200" dirty="0"/>
          </a:p>
          <a:p>
            <a:pPr marL="12700" marR="232410" indent="0">
              <a:lnSpc>
                <a:spcPct val="135300"/>
              </a:lnSpc>
            </a:pPr>
            <a:endParaRPr lang="it-IT" sz="2400" b="1" spc="10" dirty="0" smtClean="0">
              <a:cs typeface="Arial"/>
            </a:endParaRPr>
          </a:p>
          <a:p>
            <a:pPr marL="12700" marR="232410" indent="0">
              <a:lnSpc>
                <a:spcPct val="135300"/>
              </a:lnSpc>
            </a:pPr>
            <a:r>
              <a:rPr sz="2400" b="1" spc="10" dirty="0" smtClean="0">
                <a:cs typeface="Arial"/>
              </a:rPr>
              <a:t>La </a:t>
            </a:r>
            <a:r>
              <a:rPr sz="2800" b="1" i="1" spc="-10" dirty="0" smtClean="0">
                <a:cs typeface="Arial"/>
              </a:rPr>
              <a:t>docu</a:t>
            </a:r>
            <a:r>
              <a:rPr sz="2800" b="1" i="1" spc="-15" dirty="0" smtClean="0">
                <a:cs typeface="Arial"/>
              </a:rPr>
              <a:t>m</a:t>
            </a:r>
            <a:r>
              <a:rPr sz="2800" b="1" i="1" spc="-5" dirty="0" smtClean="0">
                <a:cs typeface="Arial"/>
              </a:rPr>
              <a:t>entazione infe</a:t>
            </a:r>
            <a:r>
              <a:rPr sz="2800" b="1" i="1" spc="-10" dirty="0" smtClean="0">
                <a:cs typeface="Arial"/>
              </a:rPr>
              <a:t>rm</a:t>
            </a:r>
            <a:r>
              <a:rPr sz="2800" b="1" i="1" spc="-5" dirty="0" smtClean="0">
                <a:cs typeface="Arial"/>
              </a:rPr>
              <a:t>ie</a:t>
            </a:r>
            <a:r>
              <a:rPr sz="2800" b="1" i="1" spc="-10" dirty="0" smtClean="0">
                <a:cs typeface="Arial"/>
              </a:rPr>
              <a:t>r</a:t>
            </a:r>
            <a:r>
              <a:rPr sz="2800" b="1" i="1" spc="-5" dirty="0" smtClean="0">
                <a:cs typeface="Arial"/>
              </a:rPr>
              <a:t>istica</a:t>
            </a:r>
            <a:r>
              <a:rPr sz="2800" b="1" i="1" spc="-20" dirty="0" smtClean="0">
                <a:cs typeface="Arial"/>
              </a:rPr>
              <a:t> </a:t>
            </a:r>
            <a:r>
              <a:rPr sz="2400" b="1" spc="10" dirty="0" smtClean="0">
                <a:cs typeface="Arial"/>
              </a:rPr>
              <a:t>rientra nel tema più </a:t>
            </a:r>
            <a:r>
              <a:rPr sz="2400" b="1" spc="15" dirty="0" smtClean="0">
                <a:cs typeface="Arial"/>
              </a:rPr>
              <a:t>g</a:t>
            </a:r>
            <a:r>
              <a:rPr sz="2400" b="1" spc="5" dirty="0" smtClean="0">
                <a:cs typeface="Arial"/>
              </a:rPr>
              <a:t>e</a:t>
            </a:r>
            <a:r>
              <a:rPr sz="2400" b="1" spc="15" dirty="0" smtClean="0">
                <a:cs typeface="Arial"/>
              </a:rPr>
              <a:t>n</a:t>
            </a:r>
            <a:r>
              <a:rPr sz="2400" b="1" spc="5" dirty="0" smtClean="0">
                <a:cs typeface="Arial"/>
              </a:rPr>
              <a:t>er</a:t>
            </a:r>
            <a:r>
              <a:rPr sz="2400" b="1" spc="10" dirty="0" smtClean="0">
                <a:cs typeface="Arial"/>
              </a:rPr>
              <a:t>ale </a:t>
            </a:r>
            <a:r>
              <a:rPr sz="2400" b="1" spc="10" dirty="0" err="1" smtClean="0">
                <a:cs typeface="Arial"/>
              </a:rPr>
              <a:t>della</a:t>
            </a:r>
            <a:r>
              <a:rPr sz="2400" b="1" spc="10" dirty="0" smtClean="0">
                <a:cs typeface="Arial"/>
              </a:rPr>
              <a:t> </a:t>
            </a:r>
            <a:r>
              <a:rPr sz="2800" b="1" spc="-10" dirty="0" err="1" smtClean="0">
                <a:cs typeface="Arial"/>
              </a:rPr>
              <a:t>co</a:t>
            </a:r>
            <a:r>
              <a:rPr sz="2800" b="1" spc="-15" dirty="0" err="1" smtClean="0">
                <a:cs typeface="Arial"/>
              </a:rPr>
              <a:t>m</a:t>
            </a:r>
            <a:r>
              <a:rPr sz="2800" b="1" spc="-5" dirty="0" err="1" smtClean="0">
                <a:cs typeface="Arial"/>
              </a:rPr>
              <a:t>unicazione</a:t>
            </a:r>
            <a:endParaRPr lang="it-IT" sz="2800" b="1" spc="-5" dirty="0" smtClean="0">
              <a:cs typeface="Arial"/>
            </a:endParaRPr>
          </a:p>
          <a:p>
            <a:pPr>
              <a:lnSpc>
                <a:spcPts val="600"/>
              </a:lnSpc>
              <a:spcBef>
                <a:spcPts val="35"/>
              </a:spcBef>
            </a:pPr>
            <a:endParaRPr dirty="0"/>
          </a:p>
          <a:p>
            <a:pPr marL="12700" marR="12700" algn="just">
              <a:lnSpc>
                <a:spcPct val="140400"/>
              </a:lnSpc>
            </a:pPr>
            <a:r>
              <a:rPr sz="2400" b="1" spc="15" dirty="0" smtClean="0">
                <a:cs typeface="Arial"/>
              </a:rPr>
              <a:t>Una</a:t>
            </a:r>
            <a:r>
              <a:rPr sz="2400" b="1" spc="10" dirty="0" smtClean="0">
                <a:cs typeface="Arial"/>
              </a:rPr>
              <a:t> catti</a:t>
            </a:r>
            <a:r>
              <a:rPr sz="2400" b="1" spc="-5" dirty="0" smtClean="0">
                <a:cs typeface="Arial"/>
              </a:rPr>
              <a:t>v</a:t>
            </a:r>
            <a:r>
              <a:rPr sz="2400" b="1" spc="10" dirty="0" smtClean="0">
                <a:cs typeface="Arial"/>
              </a:rPr>
              <a:t>a c</a:t>
            </a:r>
            <a:r>
              <a:rPr sz="2400" b="1" spc="20" dirty="0" smtClean="0">
                <a:cs typeface="Arial"/>
              </a:rPr>
              <a:t>o</a:t>
            </a:r>
            <a:r>
              <a:rPr sz="2400" b="1" spc="10" dirty="0" smtClean="0">
                <a:cs typeface="Arial"/>
              </a:rPr>
              <a:t>municaz</a:t>
            </a:r>
            <a:r>
              <a:rPr sz="2400" b="1" spc="0" dirty="0" smtClean="0">
                <a:cs typeface="Arial"/>
              </a:rPr>
              <a:t>i</a:t>
            </a:r>
            <a:r>
              <a:rPr sz="2400" b="1" spc="15" dirty="0" smtClean="0">
                <a:cs typeface="Arial"/>
              </a:rPr>
              <a:t>one</a:t>
            </a:r>
            <a:r>
              <a:rPr sz="2400" b="1" spc="10" dirty="0" smtClean="0">
                <a:cs typeface="Arial"/>
              </a:rPr>
              <a:t> </a:t>
            </a:r>
            <a:r>
              <a:rPr sz="2400" b="1" spc="-5" dirty="0" smtClean="0">
                <a:cs typeface="Arial"/>
              </a:rPr>
              <a:t>t</a:t>
            </a:r>
            <a:r>
              <a:rPr sz="2400" b="1" spc="0" dirty="0" smtClean="0">
                <a:cs typeface="Arial"/>
              </a:rPr>
              <a:t>r</a:t>
            </a:r>
            <a:r>
              <a:rPr sz="2400" b="1" spc="10" dirty="0" smtClean="0">
                <a:cs typeface="Arial"/>
              </a:rPr>
              <a:t>a </a:t>
            </a:r>
            <a:r>
              <a:rPr sz="2400" b="1" spc="5" dirty="0" smtClean="0">
                <a:cs typeface="Arial"/>
              </a:rPr>
              <a:t>gli</a:t>
            </a:r>
            <a:r>
              <a:rPr sz="2400" b="1" spc="10" dirty="0" smtClean="0">
                <a:cs typeface="Arial"/>
              </a:rPr>
              <a:t> attori del progetto assistenziale</a:t>
            </a:r>
            <a:r>
              <a:rPr sz="2400" b="1" spc="5" dirty="0" smtClean="0">
                <a:cs typeface="Arial"/>
              </a:rPr>
              <a:t> </a:t>
            </a:r>
            <a:r>
              <a:rPr sz="2400" b="1" spc="10" dirty="0" smtClean="0">
                <a:cs typeface="Arial"/>
              </a:rPr>
              <a:t>di cura </a:t>
            </a:r>
            <a:r>
              <a:rPr sz="2400" b="1" spc="15" dirty="0" smtClean="0">
                <a:cs typeface="Arial"/>
              </a:rPr>
              <a:t>può</a:t>
            </a:r>
            <a:r>
              <a:rPr sz="2400" b="1" spc="10" dirty="0" smtClean="0">
                <a:cs typeface="Arial"/>
              </a:rPr>
              <a:t> e</a:t>
            </a:r>
            <a:r>
              <a:rPr sz="2400" b="1" spc="5" dirty="0" smtClean="0">
                <a:cs typeface="Arial"/>
              </a:rPr>
              <a:t>s</a:t>
            </a:r>
            <a:r>
              <a:rPr sz="2400" b="1" spc="10" dirty="0" smtClean="0">
                <a:cs typeface="Arial"/>
              </a:rPr>
              <a:t>sere causa di</a:t>
            </a:r>
            <a:r>
              <a:rPr sz="2400" b="1" spc="5" dirty="0" smtClean="0">
                <a:cs typeface="Arial"/>
              </a:rPr>
              <a:t> </a:t>
            </a:r>
            <a:r>
              <a:rPr sz="2400" b="1" spc="10" dirty="0" smtClean="0">
                <a:cs typeface="Arial"/>
              </a:rPr>
              <a:t>errori, perché l’info</a:t>
            </a:r>
            <a:r>
              <a:rPr sz="2400" b="1" spc="0" dirty="0" smtClean="0">
                <a:cs typeface="Arial"/>
              </a:rPr>
              <a:t>r</a:t>
            </a:r>
            <a:r>
              <a:rPr sz="2400" b="1" spc="10" dirty="0" smtClean="0">
                <a:cs typeface="Arial"/>
              </a:rPr>
              <a:t>mazione</a:t>
            </a:r>
            <a:r>
              <a:rPr sz="2400" b="1" spc="5" dirty="0" smtClean="0">
                <a:cs typeface="Arial"/>
              </a:rPr>
              <a:t> </a:t>
            </a:r>
            <a:r>
              <a:rPr sz="2400" b="1" spc="15" dirty="0" smtClean="0">
                <a:cs typeface="Arial"/>
              </a:rPr>
              <a:t>non</a:t>
            </a:r>
            <a:r>
              <a:rPr sz="2400" b="1" spc="10" dirty="0" smtClean="0">
                <a:cs typeface="Arial"/>
              </a:rPr>
              <a:t> </a:t>
            </a:r>
            <a:r>
              <a:rPr sz="2400" b="1" spc="5" dirty="0" smtClean="0">
                <a:cs typeface="Arial"/>
              </a:rPr>
              <a:t>v</a:t>
            </a:r>
            <a:r>
              <a:rPr sz="2400" b="1" spc="10" dirty="0" smtClean="0">
                <a:cs typeface="Arial"/>
              </a:rPr>
              <a:t>iene trasmes</a:t>
            </a:r>
            <a:r>
              <a:rPr sz="2400" b="1" spc="5" dirty="0" smtClean="0">
                <a:cs typeface="Arial"/>
              </a:rPr>
              <a:t>s</a:t>
            </a:r>
            <a:r>
              <a:rPr sz="2400" b="1" spc="10" dirty="0" smtClean="0">
                <a:cs typeface="Arial"/>
              </a:rPr>
              <a:t>a e/o </a:t>
            </a:r>
            <a:r>
              <a:rPr sz="2400" b="1" spc="15" dirty="0" smtClean="0">
                <a:cs typeface="Arial"/>
              </a:rPr>
              <a:t>non</a:t>
            </a:r>
            <a:r>
              <a:rPr sz="2400" b="1" spc="10" dirty="0" smtClean="0">
                <a:cs typeface="Arial"/>
              </a:rPr>
              <a:t> è disponibi</a:t>
            </a:r>
            <a:r>
              <a:rPr sz="2400" b="1" spc="0" dirty="0" smtClean="0">
                <a:cs typeface="Arial"/>
              </a:rPr>
              <a:t>l</a:t>
            </a:r>
            <a:r>
              <a:rPr sz="2400" b="1" spc="10" dirty="0" smtClean="0">
                <a:cs typeface="Arial"/>
              </a:rPr>
              <a:t>e: </a:t>
            </a:r>
            <a:r>
              <a:rPr sz="2400" b="1" spc="10" dirty="0" smtClean="0">
                <a:solidFill>
                  <a:srgbClr val="C00000"/>
                </a:solidFill>
                <a:cs typeface="Arial"/>
              </a:rPr>
              <a:t>disporre di in</a:t>
            </a:r>
            <a:r>
              <a:rPr sz="2400" b="1" spc="-5" dirty="0" smtClean="0">
                <a:solidFill>
                  <a:srgbClr val="C00000"/>
                </a:solidFill>
                <a:cs typeface="Arial"/>
              </a:rPr>
              <a:t>f</a:t>
            </a:r>
            <a:r>
              <a:rPr sz="2400" b="1" spc="10" dirty="0" smtClean="0">
                <a:solidFill>
                  <a:srgbClr val="C00000"/>
                </a:solidFill>
                <a:cs typeface="Arial"/>
              </a:rPr>
              <a:t>ormazioni </a:t>
            </a:r>
            <a:r>
              <a:rPr sz="2400" b="1" spc="5" dirty="0" smtClean="0">
                <a:solidFill>
                  <a:srgbClr val="C00000"/>
                </a:solidFill>
                <a:cs typeface="Arial"/>
              </a:rPr>
              <a:t>c</a:t>
            </a:r>
            <a:r>
              <a:rPr sz="2400" b="1" spc="10" dirty="0" smtClean="0">
                <a:solidFill>
                  <a:srgbClr val="C00000"/>
                </a:solidFill>
                <a:cs typeface="Arial"/>
              </a:rPr>
              <a:t>orrette e tempesti</a:t>
            </a:r>
            <a:r>
              <a:rPr sz="2400" b="1" spc="-5" dirty="0" smtClean="0">
                <a:solidFill>
                  <a:srgbClr val="C00000"/>
                </a:solidFill>
                <a:cs typeface="Arial"/>
              </a:rPr>
              <a:t>v</a:t>
            </a:r>
            <a:r>
              <a:rPr sz="2400" b="1" spc="10" dirty="0" smtClean="0">
                <a:solidFill>
                  <a:srgbClr val="C00000"/>
                </a:solidFill>
                <a:cs typeface="Arial"/>
              </a:rPr>
              <a:t>e sul paziente e</a:t>
            </a:r>
            <a:r>
              <a:rPr sz="2400" b="1" spc="5" dirty="0" smtClean="0">
                <a:solidFill>
                  <a:srgbClr val="C00000"/>
                </a:solidFill>
                <a:cs typeface="Arial"/>
              </a:rPr>
              <a:t> </a:t>
            </a:r>
            <a:r>
              <a:rPr sz="2400" b="1" spc="10" dirty="0" smtClean="0">
                <a:solidFill>
                  <a:srgbClr val="C00000"/>
                </a:solidFill>
                <a:cs typeface="Arial"/>
              </a:rPr>
              <a:t>sui suoi trattam</a:t>
            </a:r>
            <a:r>
              <a:rPr sz="2400" b="1" spc="5" dirty="0" smtClean="0">
                <a:solidFill>
                  <a:srgbClr val="C00000"/>
                </a:solidFill>
                <a:cs typeface="Arial"/>
              </a:rPr>
              <a:t>e</a:t>
            </a:r>
            <a:r>
              <a:rPr sz="2400" b="1" spc="10" dirty="0" smtClean="0">
                <a:solidFill>
                  <a:srgbClr val="C00000"/>
                </a:solidFill>
                <a:cs typeface="Arial"/>
              </a:rPr>
              <a:t>nti</a:t>
            </a:r>
            <a:r>
              <a:rPr sz="2400" b="1" spc="5" dirty="0" smtClean="0">
                <a:solidFill>
                  <a:srgbClr val="C00000"/>
                </a:solidFill>
                <a:cs typeface="Arial"/>
              </a:rPr>
              <a:t> </a:t>
            </a:r>
            <a:r>
              <a:rPr sz="2400" b="1" spc="10" dirty="0" smtClean="0">
                <a:solidFill>
                  <a:srgbClr val="C00000"/>
                </a:solidFill>
                <a:cs typeface="Arial"/>
              </a:rPr>
              <a:t> riduce </a:t>
            </a:r>
            <a:r>
              <a:rPr sz="2400" b="1" spc="5" dirty="0" smtClean="0">
                <a:solidFill>
                  <a:srgbClr val="C00000"/>
                </a:solidFill>
                <a:cs typeface="Arial"/>
              </a:rPr>
              <a:t>il</a:t>
            </a:r>
            <a:r>
              <a:rPr sz="2400" b="1" spc="10" dirty="0" smtClean="0">
                <a:solidFill>
                  <a:srgbClr val="C00000"/>
                </a:solidFill>
                <a:cs typeface="Arial"/>
              </a:rPr>
              <a:t> rischio di errori.</a:t>
            </a:r>
            <a:endParaRPr sz="2400" dirty="0">
              <a:solidFill>
                <a:srgbClr val="C00000"/>
              </a:solidFill>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4" name="Rettangolo 3"/>
          <p:cNvSpPr/>
          <p:nvPr/>
        </p:nvSpPr>
        <p:spPr>
          <a:xfrm>
            <a:off x="1792866" y="643030"/>
            <a:ext cx="576064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COMUNICARE L’ASSISTENZA</a:t>
            </a:r>
            <a:endParaRPr lang="it-IT" sz="2400" b="1"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384708"/>
            <a:ext cx="3340979" cy="523220"/>
          </a:xfrm>
          <a:prstGeom prst="rect">
            <a:avLst/>
          </a:prstGeom>
        </p:spPr>
        <p:txBody>
          <a:bodyPr wrap="none">
            <a:spAutoFit/>
          </a:bodyPr>
          <a:lstStyle/>
          <a:p>
            <a:r>
              <a:rPr lang="it-IT" sz="2800" b="1" dirty="0">
                <a:solidFill>
                  <a:srgbClr val="C00000"/>
                </a:solidFill>
              </a:rPr>
              <a:t>3. Come registrare</a:t>
            </a:r>
          </a:p>
        </p:txBody>
      </p:sp>
      <p:sp>
        <p:nvSpPr>
          <p:cNvPr id="4" name="Rettangolo 3"/>
          <p:cNvSpPr/>
          <p:nvPr/>
        </p:nvSpPr>
        <p:spPr>
          <a:xfrm>
            <a:off x="676175" y="2564904"/>
            <a:ext cx="7416824" cy="2677656"/>
          </a:xfrm>
          <a:prstGeom prst="rect">
            <a:avLst/>
          </a:prstGeom>
          <a:noFill/>
        </p:spPr>
        <p:txBody>
          <a:bodyPr wrap="square">
            <a:spAutoFit/>
          </a:bodyPr>
          <a:lstStyle/>
          <a:p>
            <a:r>
              <a:rPr lang="it-IT" sz="2400" b="1" dirty="0" smtClean="0"/>
              <a:t>• </a:t>
            </a:r>
            <a:r>
              <a:rPr lang="it-IT" sz="2400" b="1" dirty="0"/>
              <a:t>Non riportare commenti e </a:t>
            </a:r>
            <a:r>
              <a:rPr lang="it-IT" sz="2400" b="1" dirty="0" smtClean="0"/>
              <a:t>giudizi sull’operato </a:t>
            </a:r>
            <a:r>
              <a:rPr lang="it-IT" sz="2400" b="1" dirty="0"/>
              <a:t>di colleghi e </a:t>
            </a:r>
            <a:r>
              <a:rPr lang="it-IT" sz="2400" b="1" dirty="0" smtClean="0"/>
              <a:t>altri professionisti.</a:t>
            </a:r>
          </a:p>
          <a:p>
            <a:endParaRPr lang="it-IT" sz="2400" b="1" dirty="0"/>
          </a:p>
          <a:p>
            <a:r>
              <a:rPr lang="it-IT" sz="2400" b="1" dirty="0" smtClean="0"/>
              <a:t>• </a:t>
            </a:r>
            <a:r>
              <a:rPr lang="it-IT" sz="2400" b="1" dirty="0"/>
              <a:t>Non è lo strumento per </a:t>
            </a:r>
            <a:r>
              <a:rPr lang="it-IT" sz="2400" b="1" dirty="0" smtClean="0"/>
              <a:t>soddisfare questioni </a:t>
            </a:r>
            <a:r>
              <a:rPr lang="it-IT" sz="2400" b="1" dirty="0"/>
              <a:t>personali o di </a:t>
            </a:r>
            <a:r>
              <a:rPr lang="it-IT" sz="2400" b="1" dirty="0" smtClean="0"/>
              <a:t>malessere interno </a:t>
            </a:r>
            <a:r>
              <a:rPr lang="it-IT" sz="2400" b="1" dirty="0"/>
              <a:t>al team</a:t>
            </a:r>
            <a:r>
              <a:rPr lang="it-IT" sz="2400" b="1" dirty="0" smtClean="0"/>
              <a:t>.</a:t>
            </a:r>
          </a:p>
          <a:p>
            <a:endParaRPr lang="it-IT" sz="2400" dirty="0"/>
          </a:p>
          <a:p>
            <a:r>
              <a:rPr lang="it-IT" sz="2400" dirty="0"/>
              <a:t>• </a:t>
            </a:r>
            <a:r>
              <a:rPr lang="it-IT" sz="2400" b="1" dirty="0"/>
              <a:t>NE’ TALE STRUMENTO </a:t>
            </a:r>
            <a:r>
              <a:rPr lang="it-IT" sz="2400" b="1" dirty="0" smtClean="0"/>
              <a:t>POTREBBE FARLO</a:t>
            </a:r>
            <a:endParaRPr lang="it-IT" sz="2400" b="1"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85337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912768" cy="461665"/>
          </a:xfrm>
          <a:prstGeom prst="rect">
            <a:avLst/>
          </a:prstGeom>
          <a:ln>
            <a:solidFill>
              <a:srgbClr val="92D050"/>
            </a:solidFill>
          </a:ln>
        </p:spPr>
        <p:txBody>
          <a:bodyPr wrap="square">
            <a:spAutoFit/>
          </a:bodyPr>
          <a:lstStyle/>
          <a:p>
            <a:pPr algn="ctr"/>
            <a:r>
              <a:rPr lang="it-IT" sz="2400" dirty="0"/>
              <a:t>Linee guida per </a:t>
            </a:r>
            <a:r>
              <a:rPr lang="it-IT" sz="2400" dirty="0" smtClean="0"/>
              <a:t>una Corretta </a:t>
            </a:r>
            <a:r>
              <a:rPr lang="it-IT" sz="2400" dirty="0"/>
              <a:t>registrazione</a:t>
            </a:r>
          </a:p>
        </p:txBody>
      </p:sp>
      <p:sp>
        <p:nvSpPr>
          <p:cNvPr id="3" name="Rettangolo 2"/>
          <p:cNvSpPr/>
          <p:nvPr/>
        </p:nvSpPr>
        <p:spPr>
          <a:xfrm>
            <a:off x="1043608" y="1948770"/>
            <a:ext cx="6912768" cy="461665"/>
          </a:xfrm>
          <a:prstGeom prst="rect">
            <a:avLst/>
          </a:prstGeom>
        </p:spPr>
        <p:txBody>
          <a:bodyPr wrap="square">
            <a:spAutoFit/>
          </a:bodyPr>
          <a:lstStyle/>
          <a:p>
            <a:r>
              <a:rPr lang="it-IT" sz="2400" b="1" dirty="0">
                <a:solidFill>
                  <a:srgbClr val="C00000"/>
                </a:solidFill>
              </a:rPr>
              <a:t>Gli operatori di supporto e </a:t>
            </a:r>
            <a:r>
              <a:rPr lang="it-IT" sz="2400" b="1" dirty="0" smtClean="0">
                <a:solidFill>
                  <a:srgbClr val="C00000"/>
                </a:solidFill>
              </a:rPr>
              <a:t>la cartella </a:t>
            </a:r>
            <a:r>
              <a:rPr lang="it-IT" sz="2400" b="1" dirty="0">
                <a:solidFill>
                  <a:srgbClr val="C00000"/>
                </a:solidFill>
              </a:rPr>
              <a:t>infermieristica</a:t>
            </a:r>
          </a:p>
        </p:txBody>
      </p:sp>
      <p:sp>
        <p:nvSpPr>
          <p:cNvPr id="6" name="Rettangolo 5"/>
          <p:cNvSpPr/>
          <p:nvPr/>
        </p:nvSpPr>
        <p:spPr>
          <a:xfrm>
            <a:off x="899592" y="2708920"/>
            <a:ext cx="7560840" cy="3046988"/>
          </a:xfrm>
          <a:prstGeom prst="rect">
            <a:avLst/>
          </a:prstGeom>
          <a:noFill/>
        </p:spPr>
        <p:txBody>
          <a:bodyPr wrap="square">
            <a:spAutoFit/>
          </a:bodyPr>
          <a:lstStyle/>
          <a:p>
            <a:r>
              <a:rPr lang="it-IT" sz="2400" dirty="0" smtClean="0"/>
              <a:t>• </a:t>
            </a:r>
            <a:r>
              <a:rPr lang="it-IT" sz="2400" dirty="0"/>
              <a:t>La loro attività è LIMITATA alla </a:t>
            </a:r>
            <a:r>
              <a:rPr lang="it-IT" sz="2400" dirty="0" smtClean="0"/>
              <a:t>esecuzione delle </a:t>
            </a:r>
            <a:r>
              <a:rPr lang="it-IT" sz="2400" dirty="0"/>
              <a:t>prescrizioni infermieristiche</a:t>
            </a:r>
            <a:r>
              <a:rPr lang="it-IT" sz="2400" dirty="0" smtClean="0"/>
              <a:t>.</a:t>
            </a:r>
          </a:p>
          <a:p>
            <a:endParaRPr lang="it-IT" sz="2400" dirty="0"/>
          </a:p>
          <a:p>
            <a:r>
              <a:rPr lang="it-IT" sz="2400" dirty="0"/>
              <a:t>• Attenzione: le loro attività POSSONO </a:t>
            </a:r>
            <a:r>
              <a:rPr lang="it-IT" sz="2400" dirty="0" smtClean="0"/>
              <a:t>essere dagli </a:t>
            </a:r>
            <a:r>
              <a:rPr lang="it-IT" sz="2400" dirty="0"/>
              <a:t>stessi registrate sulla </a:t>
            </a:r>
            <a:r>
              <a:rPr lang="it-IT" sz="2400" dirty="0" smtClean="0"/>
              <a:t>cartella/scheda, ma </a:t>
            </a:r>
            <a:r>
              <a:rPr lang="it-IT" sz="2400" dirty="0"/>
              <a:t>su queste annotazioni l’Infermiere </a:t>
            </a:r>
            <a:r>
              <a:rPr lang="it-IT" sz="2400" dirty="0" smtClean="0"/>
              <a:t>dovrà effettuare </a:t>
            </a:r>
            <a:r>
              <a:rPr lang="it-IT" sz="2400" dirty="0"/>
              <a:t>azioni di vigilanza e controllo, </a:t>
            </a:r>
            <a:r>
              <a:rPr lang="it-IT" sz="2400" dirty="0" smtClean="0"/>
              <a:t>e soprattutto </a:t>
            </a:r>
            <a:r>
              <a:rPr lang="it-IT" sz="2400" dirty="0"/>
              <a:t>armarsi di molta pazienza </a:t>
            </a:r>
            <a:r>
              <a:rPr lang="it-IT" sz="2400" dirty="0" smtClean="0"/>
              <a:t>ed ‘</a:t>
            </a:r>
            <a:r>
              <a:rPr lang="it-IT" sz="2400" dirty="0"/>
              <a:t>’educare’’ il personale di supporto </a:t>
            </a:r>
            <a:r>
              <a:rPr lang="it-IT" sz="2400" dirty="0" smtClean="0"/>
              <a:t>alla adeguata </a:t>
            </a:r>
            <a:r>
              <a:rPr lang="it-IT" sz="2400" dirty="0"/>
              <a:t>compilazione.</a:t>
            </a:r>
          </a:p>
        </p:txBody>
      </p:sp>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441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80">
                                          <p:stCondLst>
                                            <p:cond delay="0"/>
                                          </p:stCondLst>
                                        </p:cTn>
                                        <p:tgtEl>
                                          <p:spTgt spid="6">
                                            <p:txEl>
                                              <p:pRg st="2" end="2"/>
                                            </p:txEl>
                                          </p:spTgt>
                                        </p:tgtEl>
                                      </p:cBhvr>
                                    </p:animEffect>
                                    <p:anim calcmode="lin" valueType="num">
                                      <p:cBhvr>
                                        <p:cTn id="8"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2" end="2"/>
                                            </p:txEl>
                                          </p:spTgt>
                                        </p:tgtEl>
                                      </p:cBhvr>
                                      <p:to x="100000" y="60000"/>
                                    </p:animScale>
                                    <p:animScale>
                                      <p:cBhvr>
                                        <p:cTn id="14" dur="166" decel="50000">
                                          <p:stCondLst>
                                            <p:cond delay="676"/>
                                          </p:stCondLst>
                                        </p:cTn>
                                        <p:tgtEl>
                                          <p:spTgt spid="6">
                                            <p:txEl>
                                              <p:pRg st="2" end="2"/>
                                            </p:txEl>
                                          </p:spTgt>
                                        </p:tgtEl>
                                      </p:cBhvr>
                                      <p:to x="100000" y="100000"/>
                                    </p:animScale>
                                    <p:animScale>
                                      <p:cBhvr>
                                        <p:cTn id="15" dur="26">
                                          <p:stCondLst>
                                            <p:cond delay="1312"/>
                                          </p:stCondLst>
                                        </p:cTn>
                                        <p:tgtEl>
                                          <p:spTgt spid="6">
                                            <p:txEl>
                                              <p:pRg st="2" end="2"/>
                                            </p:txEl>
                                          </p:spTgt>
                                        </p:tgtEl>
                                      </p:cBhvr>
                                      <p:to x="100000" y="80000"/>
                                    </p:animScale>
                                    <p:animScale>
                                      <p:cBhvr>
                                        <p:cTn id="16" dur="166" decel="50000">
                                          <p:stCondLst>
                                            <p:cond delay="1338"/>
                                          </p:stCondLst>
                                        </p:cTn>
                                        <p:tgtEl>
                                          <p:spTgt spid="6">
                                            <p:txEl>
                                              <p:pRg st="2" end="2"/>
                                            </p:txEl>
                                          </p:spTgt>
                                        </p:tgtEl>
                                      </p:cBhvr>
                                      <p:to x="100000" y="100000"/>
                                    </p:animScale>
                                    <p:animScale>
                                      <p:cBhvr>
                                        <p:cTn id="17" dur="26">
                                          <p:stCondLst>
                                            <p:cond delay="1642"/>
                                          </p:stCondLst>
                                        </p:cTn>
                                        <p:tgtEl>
                                          <p:spTgt spid="6">
                                            <p:txEl>
                                              <p:pRg st="2" end="2"/>
                                            </p:txEl>
                                          </p:spTgt>
                                        </p:tgtEl>
                                      </p:cBhvr>
                                      <p:to x="100000" y="90000"/>
                                    </p:animScale>
                                    <p:animScale>
                                      <p:cBhvr>
                                        <p:cTn id="18" dur="166" decel="50000">
                                          <p:stCondLst>
                                            <p:cond delay="1668"/>
                                          </p:stCondLst>
                                        </p:cTn>
                                        <p:tgtEl>
                                          <p:spTgt spid="6">
                                            <p:txEl>
                                              <p:pRg st="2" end="2"/>
                                            </p:txEl>
                                          </p:spTgt>
                                        </p:tgtEl>
                                      </p:cBhvr>
                                      <p:to x="100000" y="100000"/>
                                    </p:animScale>
                                    <p:animScale>
                                      <p:cBhvr>
                                        <p:cTn id="19" dur="26">
                                          <p:stCondLst>
                                            <p:cond delay="1808"/>
                                          </p:stCondLst>
                                        </p:cTn>
                                        <p:tgtEl>
                                          <p:spTgt spid="6">
                                            <p:txEl>
                                              <p:pRg st="2" end="2"/>
                                            </p:txEl>
                                          </p:spTgt>
                                        </p:tgtEl>
                                      </p:cBhvr>
                                      <p:to x="100000" y="95000"/>
                                    </p:animScale>
                                    <p:animScale>
                                      <p:cBhvr>
                                        <p:cTn id="20"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959448"/>
            <a:ext cx="807246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1" i="0" u="none" strike="noStrike" cap="none" normalizeH="0" baseline="0" dirty="0" smtClean="0">
              <a:ln>
                <a:noFill/>
              </a:ln>
              <a:solidFill>
                <a:schemeClr val="accent6"/>
              </a:solidFill>
              <a:effectLst/>
              <a:ea typeface="Times New Roman" pitchFamily="18" charset="0"/>
              <a:cs typeface="Arial" pitchFamily="34" charset="0"/>
            </a:endParaRPr>
          </a:p>
          <a:p>
            <a:pPr lvl="0" fontAlgn="base">
              <a:spcBef>
                <a:spcPct val="0"/>
              </a:spcBef>
              <a:spcAft>
                <a:spcPct val="0"/>
              </a:spcAft>
            </a:pPr>
            <a:r>
              <a:rPr kumimoji="0" lang="it-IT" sz="2400" b="1" i="0" u="sng" strike="noStrike" cap="none" normalizeH="0" baseline="0" dirty="0" smtClean="0">
                <a:ln>
                  <a:noFill/>
                </a:ln>
                <a:solidFill>
                  <a:srgbClr val="C00000"/>
                </a:solidFill>
                <a:effectLst/>
                <a:ea typeface="Times New Roman" pitchFamily="18" charset="0"/>
                <a:cs typeface="Arial" pitchFamily="34" charset="0"/>
              </a:rPr>
              <a:t>Valore Legale </a:t>
            </a:r>
            <a:r>
              <a:rPr lang="it-IT" sz="2400" b="1" dirty="0" smtClean="0">
                <a:solidFill>
                  <a:srgbClr val="C00000"/>
                </a:solidFill>
              </a:rPr>
              <a:t>della cartella infermieristica</a:t>
            </a:r>
            <a:endParaRPr kumimoji="0" lang="it-IT" sz="2400" b="1" i="0" u="sng" strike="noStrike" cap="none" normalizeH="0" baseline="0" dirty="0" smtClean="0">
              <a:ln>
                <a:noFill/>
              </a:ln>
              <a:solidFill>
                <a:srgbClr val="C00000"/>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it-IT" sz="2400" dirty="0" smtClean="0">
              <a:cs typeface="Arial" pitchFamily="34" charset="0"/>
            </a:endParaRPr>
          </a:p>
          <a:p>
            <a:r>
              <a:rPr lang="it-IT" sz="2400" i="1" dirty="0" smtClean="0"/>
              <a:t>Oggi si ritiene che la documentazione infermieristica, alla luce delle ridefinizioni professionali e giuridiche avvenute in seno alla professione infermieristica, </a:t>
            </a:r>
            <a:r>
              <a:rPr lang="it-IT" sz="2400" b="1" i="1" dirty="0" smtClean="0">
                <a:solidFill>
                  <a:srgbClr val="C00000"/>
                </a:solidFill>
              </a:rPr>
              <a:t>può essere definita un atto pubblico</a:t>
            </a:r>
            <a:r>
              <a:rPr lang="it-IT" sz="2400" i="1" dirty="0" smtClean="0"/>
              <a:t>, giacché fa parte integrante della cartella clinica che da sempre è stata considerata da una parte della dottrina, anche in accordo con numerose pronunce della Corte di cassazione, un </a:t>
            </a:r>
            <a:r>
              <a:rPr lang="it-IT" sz="2400" b="1" i="1" dirty="0" smtClean="0"/>
              <a:t>atto pubblico di fede privilegiata</a:t>
            </a:r>
            <a:r>
              <a:rPr lang="it-IT" sz="2400" i="1" dirty="0" smtClean="0"/>
              <a:t>. </a:t>
            </a:r>
          </a:p>
          <a:p>
            <a:endParaRPr lang="it-IT" sz="2000" i="1" dirty="0" smtClean="0"/>
          </a:p>
          <a:p>
            <a:r>
              <a:rPr lang="it-IT" sz="1400" i="1" dirty="0" smtClean="0"/>
              <a:t>[1] Barbieri G. e Pennini A Le responsabilità dell’infermiere </a:t>
            </a:r>
            <a:r>
              <a:rPr lang="it-IT" sz="1400" i="1" dirty="0" err="1" smtClean="0"/>
              <a:t>Carocci</a:t>
            </a:r>
            <a:r>
              <a:rPr lang="it-IT" sz="1400" i="1" dirty="0" smtClean="0"/>
              <a:t>, Roma , 2008 </a:t>
            </a:r>
            <a:r>
              <a:rPr lang="it-IT" sz="1400" i="1" dirty="0" err="1" smtClean="0"/>
              <a:t>--</a:t>
            </a:r>
            <a:r>
              <a:rPr lang="it-IT" sz="1400" i="1" dirty="0" smtClean="0"/>
              <a:t> Rodriguez D., Professione ostetrica/o - Aspetti di medicina legale e responsabilità, </a:t>
            </a:r>
            <a:r>
              <a:rPr lang="it-IT" sz="1400" i="1" dirty="0" err="1" smtClean="0"/>
              <a:t>Eleda</a:t>
            </a:r>
            <a:r>
              <a:rPr lang="it-IT" sz="1400" i="1" dirty="0" smtClean="0"/>
              <a:t> Edizioni, Milano, (2001) p. 111</a:t>
            </a:r>
            <a:endParaRPr kumimoji="0" lang="it-IT" sz="1400" b="0" i="0" u="none" strike="noStrike" cap="none" normalizeH="0" baseline="0" dirty="0" smtClean="0">
              <a:ln>
                <a:noFill/>
              </a:ln>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20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61516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1082559"/>
            <a:ext cx="807246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ea typeface="Times New Roman" pitchFamily="18" charset="0"/>
              <a:cs typeface="Arial" pitchFamily="34" charset="0"/>
            </a:endParaRPr>
          </a:p>
          <a:p>
            <a:pPr lvl="0" fontAlgn="base">
              <a:spcBef>
                <a:spcPct val="0"/>
              </a:spcBef>
              <a:spcAft>
                <a:spcPct val="0"/>
              </a:spcAft>
            </a:pPr>
            <a:r>
              <a:rPr kumimoji="0" lang="it-IT" sz="2400" b="1" i="0" u="none" strike="noStrike" cap="none" normalizeH="0" baseline="0" dirty="0" smtClean="0">
                <a:ln>
                  <a:noFill/>
                </a:ln>
                <a:solidFill>
                  <a:srgbClr val="C00000"/>
                </a:solidFill>
                <a:effectLst/>
                <a:ea typeface="Times New Roman" pitchFamily="18" charset="0"/>
                <a:cs typeface="Arial" pitchFamily="34" charset="0"/>
              </a:rPr>
              <a:t>Valore Legale</a:t>
            </a:r>
            <a:r>
              <a:rPr lang="it-IT" sz="2400" b="1" dirty="0">
                <a:solidFill>
                  <a:srgbClr val="C00000"/>
                </a:solidFill>
              </a:rPr>
              <a:t> della cartella infermieristica</a:t>
            </a:r>
            <a:r>
              <a:rPr kumimoji="0" lang="it-IT" sz="2400" b="1" i="0" u="none" strike="noStrike" cap="none" normalizeH="0" baseline="0" dirty="0" smtClean="0">
                <a:ln>
                  <a:noFill/>
                </a:ln>
                <a:solidFill>
                  <a:srgbClr val="C00000"/>
                </a:solidFill>
                <a:effectLst/>
                <a:ea typeface="Times New Roman" pitchFamily="18" charset="0"/>
                <a:cs typeface="Arial" pitchFamily="34" charset="0"/>
              </a:rPr>
              <a:t> </a:t>
            </a:r>
            <a:endParaRPr kumimoji="0" lang="it-IT" sz="2400" b="1" i="0" u="none" strike="noStrike" cap="none" normalizeH="0" baseline="0" dirty="0" smtClean="0">
              <a:ln>
                <a:noFill/>
              </a:ln>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it-IT" sz="2000" dirty="0" smtClean="0">
              <a:cs typeface="Arial" pitchFamily="34" charset="0"/>
            </a:endParaRPr>
          </a:p>
          <a:p>
            <a:r>
              <a:rPr lang="it-IT" sz="2400" dirty="0" smtClean="0"/>
              <a:t>la suprema corte ha precisato che “la disposizione prevista dall’art. 493 c.p. non dilata l’area degli atti pubblici (sono tali solo quelli formati nell’esercizio di una pubblica funzione) ma equipara quelli redatti da pubblici impiegati incaricati di pubblico servizio agli atti pubblici</a:t>
            </a:r>
          </a:p>
          <a:p>
            <a:endParaRPr lang="it-IT" sz="2000" dirty="0" smtClean="0"/>
          </a:p>
          <a:p>
            <a:r>
              <a:rPr lang="it-IT" sz="1200" dirty="0" smtClean="0"/>
              <a:t>[1] Cass. Pen. Sez. V 11 luglio 1983 n. 6436</a:t>
            </a:r>
          </a:p>
          <a:p>
            <a:r>
              <a:rPr lang="it-IT" sz="1200" dirty="0" smtClean="0"/>
              <a:t>[1] M.M. Milano, E. </a:t>
            </a:r>
            <a:r>
              <a:rPr lang="it-IT" sz="1200" dirty="0" err="1" smtClean="0"/>
              <a:t>Valleris</a:t>
            </a:r>
            <a:r>
              <a:rPr lang="it-IT" sz="1200" dirty="0" smtClean="0"/>
              <a:t>, M. Iorio - “</a:t>
            </a:r>
            <a:r>
              <a:rPr lang="it-IT" sz="1200" i="1" dirty="0" smtClean="0"/>
              <a:t>La cartella infermieristica - aspetti giuridici e deontologici” in </a:t>
            </a:r>
            <a:r>
              <a:rPr lang="it-IT" sz="1200" i="1" dirty="0" err="1" smtClean="0"/>
              <a:t>Riv</a:t>
            </a:r>
            <a:r>
              <a:rPr lang="it-IT" sz="1200" i="1" dirty="0" smtClean="0"/>
              <a:t>. Minerva Medico Legale 2/2001 p. 81. “La Cassazione ha precisato che rientrano nella tutela dell’art. 476 C. p. anche gli atti meramente interni, cioè quegli atti formati dal pubblico ufficiale nell’esercizio delle sue funzioni al fine di documentare fatti inerenti all’attività da lui svolta ed alla regolarità delle azioni amministrative alle quali egli è addetto” Cassazione penale sez. V, 25 settembre 1980, in </a:t>
            </a:r>
            <a:r>
              <a:rPr lang="it-IT" sz="1200" i="1" dirty="0" err="1" smtClean="0"/>
              <a:t>Giur</a:t>
            </a:r>
            <a:r>
              <a:rPr lang="it-IT" sz="1200" i="1" dirty="0" smtClean="0"/>
              <a:t>. </a:t>
            </a:r>
            <a:r>
              <a:rPr lang="it-IT" sz="1200" i="1" dirty="0" err="1" smtClean="0"/>
              <a:t>it</a:t>
            </a:r>
            <a:r>
              <a:rPr lang="it-IT" sz="1200" i="1" dirty="0" smtClean="0"/>
              <a:t> ; 1982, </a:t>
            </a:r>
            <a:r>
              <a:rPr lang="it-IT" sz="1200" i="1" dirty="0" err="1" smtClean="0"/>
              <a:t>II</a:t>
            </a:r>
            <a:r>
              <a:rPr lang="it-IT" sz="1200" i="1" dirty="0" smtClean="0"/>
              <a:t>,72 - Cass. Penale, sez. V, 6 ottobre 1977 in </a:t>
            </a:r>
            <a:r>
              <a:rPr lang="it-IT" sz="1200" i="1" dirty="0" err="1" smtClean="0"/>
              <a:t>Giur</a:t>
            </a:r>
            <a:r>
              <a:rPr lang="it-IT" sz="1200" i="1" dirty="0" smtClean="0"/>
              <a:t>. </a:t>
            </a:r>
            <a:r>
              <a:rPr lang="it-IT" sz="1200" i="1" dirty="0" err="1" smtClean="0"/>
              <a:t>it</a:t>
            </a:r>
            <a:r>
              <a:rPr lang="it-IT" sz="1200" i="1" dirty="0" smtClean="0"/>
              <a:t>. 1979, II,279.</a:t>
            </a:r>
            <a:endParaRPr lang="it-IT" sz="12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4143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807229" y="1540038"/>
            <a:ext cx="7581195" cy="4365625"/>
          </a:xfrm>
          <a:prstGeom prst="rect">
            <a:avLst/>
          </a:prstGeom>
          <a:noFill/>
        </p:spPr>
        <p:txBody>
          <a:bodyPr vert="horz" wrap="square" lIns="0" tIns="0" rIns="0" bIns="0" rtlCol="0">
            <a:noAutofit/>
          </a:bodyPr>
          <a:lstStyle/>
          <a:p>
            <a:r>
              <a:rPr lang="it-IT" sz="2400" b="1" dirty="0">
                <a:solidFill>
                  <a:srgbClr val="C00000"/>
                </a:solidFill>
              </a:rPr>
              <a:t>Riferimenti </a:t>
            </a:r>
            <a:r>
              <a:rPr lang="it-IT" sz="2400" b="1" dirty="0" smtClean="0">
                <a:solidFill>
                  <a:srgbClr val="C00000"/>
                </a:solidFill>
              </a:rPr>
              <a:t>Legislativi x l’infermiere</a:t>
            </a:r>
            <a:endParaRPr lang="it-IT" sz="2400" b="1" dirty="0" smtClean="0"/>
          </a:p>
          <a:p>
            <a:endParaRPr lang="it-IT" sz="2000" b="1" dirty="0"/>
          </a:p>
          <a:p>
            <a:pPr marL="342900" indent="-342900">
              <a:buFont typeface="Wingdings" pitchFamily="2" charset="2"/>
              <a:buChar char="Ø"/>
            </a:pPr>
            <a:r>
              <a:rPr lang="it-IT" sz="2400" dirty="0"/>
              <a:t>• D.M. n. 739, 14 Settembre 1994, </a:t>
            </a:r>
            <a:r>
              <a:rPr lang="it-IT" sz="2400" dirty="0" smtClean="0"/>
              <a:t>art.1 comma 3</a:t>
            </a:r>
          </a:p>
          <a:p>
            <a:pPr marL="342900" indent="-342900">
              <a:buFont typeface="Wingdings" pitchFamily="2" charset="2"/>
              <a:buChar char="Ø"/>
            </a:pPr>
            <a:endParaRPr lang="it-IT" sz="2400" dirty="0"/>
          </a:p>
          <a:p>
            <a:pPr marL="342900" indent="-342900">
              <a:buFont typeface="Wingdings" pitchFamily="2" charset="2"/>
              <a:buChar char="Ø"/>
            </a:pPr>
            <a:r>
              <a:rPr lang="it-IT" sz="2400" dirty="0"/>
              <a:t>• Codice deontologico </a:t>
            </a:r>
            <a:r>
              <a:rPr lang="it-IT" sz="2400" dirty="0" smtClean="0"/>
              <a:t>dell’infermiere, Federazione </a:t>
            </a:r>
            <a:r>
              <a:rPr lang="it-IT" sz="2400" dirty="0"/>
              <a:t>Nazionale Collegio </a:t>
            </a:r>
            <a:r>
              <a:rPr lang="it-IT" sz="2400" dirty="0" smtClean="0"/>
              <a:t>IPASVI, 2009 art. 27 (</a:t>
            </a:r>
            <a:r>
              <a:rPr lang="it-IT" sz="2400" dirty="0" err="1" smtClean="0"/>
              <a:t>cont</a:t>
            </a:r>
            <a:r>
              <a:rPr lang="it-IT" sz="2400" dirty="0" smtClean="0"/>
              <a:t>. </a:t>
            </a:r>
            <a:r>
              <a:rPr lang="it-IT" sz="2400" dirty="0" err="1" smtClean="0"/>
              <a:t>Ass</a:t>
            </a:r>
            <a:r>
              <a:rPr lang="it-IT" sz="2400" dirty="0" smtClean="0"/>
              <a:t>.)</a:t>
            </a:r>
          </a:p>
          <a:p>
            <a:pPr marL="342900" indent="-342900">
              <a:buFont typeface="Wingdings" pitchFamily="2" charset="2"/>
              <a:buChar char="Ø"/>
            </a:pPr>
            <a:endParaRPr lang="it-IT" sz="2400" dirty="0"/>
          </a:p>
          <a:p>
            <a:pPr marL="342900" indent="-342900">
              <a:buFont typeface="Wingdings" pitchFamily="2" charset="2"/>
              <a:buChar char="Ø"/>
            </a:pPr>
            <a:r>
              <a:rPr lang="it-IT" sz="2400" dirty="0"/>
              <a:t>• L. 42 , 26 Febbraio 1999, Disposizioni </a:t>
            </a:r>
            <a:r>
              <a:rPr lang="it-IT" sz="2400" dirty="0" smtClean="0"/>
              <a:t>in materia </a:t>
            </a:r>
            <a:r>
              <a:rPr lang="it-IT" sz="2400" dirty="0"/>
              <a:t>di professioni sanitarie</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95533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1025" name="Rectangle 1"/>
          <p:cNvSpPr>
            <a:spLocks noChangeArrowheads="1"/>
          </p:cNvSpPr>
          <p:nvPr/>
        </p:nvSpPr>
        <p:spPr bwMode="auto">
          <a:xfrm>
            <a:off x="500034" y="760068"/>
            <a:ext cx="807246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effectLst/>
                <a:ea typeface="Times New Roman" pitchFamily="18" charset="0"/>
                <a:cs typeface="Arial" pitchFamily="34" charset="0"/>
              </a:rPr>
              <a:t>…..</a:t>
            </a:r>
            <a:r>
              <a:rPr kumimoji="0" lang="it-IT" sz="2400" b="0" i="0" u="none" strike="noStrike" cap="none" normalizeH="0" baseline="0" dirty="0" smtClean="0">
                <a:ln>
                  <a:noFill/>
                </a:ln>
                <a:effectLst/>
                <a:ea typeface="Times New Roman" pitchFamily="18" charset="0"/>
                <a:cs typeface="Arial" pitchFamily="34" charset="0"/>
              </a:rPr>
              <a:t>dallo</a:t>
            </a:r>
            <a:r>
              <a:rPr kumimoji="0" lang="it-IT" sz="2400" b="0" i="0" u="none" strike="noStrike" cap="none" normalizeH="0" dirty="0" smtClean="0">
                <a:ln>
                  <a:noFill/>
                </a:ln>
                <a:effectLst/>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stesso</a:t>
            </a:r>
            <a:r>
              <a:rPr lang="it-IT" sz="2400" dirty="0">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D.M.</a:t>
            </a:r>
            <a:r>
              <a:rPr kumimoji="0" lang="it-IT" sz="2400" b="0" i="0" u="none" strike="noStrike" cap="none" normalizeH="0" dirty="0" smtClean="0">
                <a:ln>
                  <a:noFill/>
                </a:ln>
                <a:effectLst/>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739/94</a:t>
            </a:r>
            <a:r>
              <a:rPr lang="it-IT" sz="2400" dirty="0" smtClean="0">
                <a:ea typeface="Times New Roman" pitchFamily="18" charset="0"/>
                <a:cs typeface="Arial" pitchFamily="34" charset="0"/>
              </a:rPr>
              <a:t> </a:t>
            </a:r>
            <a:r>
              <a:rPr kumimoji="0" lang="it-IT" sz="2400" b="0" i="0" u="none" strike="noStrike" cap="none" normalizeH="0" baseline="0" dirty="0" smtClean="0">
                <a:ln>
                  <a:noFill/>
                </a:ln>
                <a:effectLst/>
                <a:ea typeface="Times New Roman" pitchFamily="18" charset="0"/>
                <a:cs typeface="Arial" pitchFamily="34" charset="0"/>
              </a:rPr>
              <a:t>possono evincersi gli elementi costitutivi della cartella infermieristica, anche quale documentazione, ai fini giuridici, degli   atti   assistenziali, identificabili nelle sottoelencate parti: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raccolta di dati anamnestici;</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pianificazione degli interventi;</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-il diario infermieristico;</a:t>
            </a:r>
            <a:endParaRPr kumimoji="0" lang="it-IT" sz="24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-le schede della terapia, dei parametri vitali e degli</a:t>
            </a:r>
          </a:p>
          <a:p>
            <a:pPr marL="0" marR="0" lvl="0" indent="0" algn="l" defTabSz="914400" rtl="0" eaLnBrk="0" fontAlgn="base" latinLnBrk="0" hangingPunct="0">
              <a:lnSpc>
                <a:spcPct val="100000"/>
              </a:lnSpc>
              <a:spcBef>
                <a:spcPct val="0"/>
              </a:spcBef>
              <a:spcAft>
                <a:spcPct val="0"/>
              </a:spcAft>
              <a:buClrTx/>
              <a:buSzTx/>
              <a:tabLst/>
            </a:pPr>
            <a:r>
              <a:rPr lang="it-IT" sz="2400" dirty="0">
                <a:solidFill>
                  <a:srgbClr val="C00000"/>
                </a:solidFill>
                <a:ea typeface="Times New Roman" pitchFamily="18" charset="0"/>
                <a:cs typeface="Arial" pitchFamily="34" charset="0"/>
              </a:rPr>
              <a:t> </a:t>
            </a:r>
            <a:r>
              <a:rPr lang="it-IT" sz="2400" dirty="0" smtClean="0">
                <a:solidFill>
                  <a:srgbClr val="C00000"/>
                </a:solidFill>
                <a:ea typeface="Times New Roman" pitchFamily="18" charset="0"/>
                <a:cs typeface="Arial" pitchFamily="34" charset="0"/>
              </a:rPr>
              <a:t>   </a:t>
            </a:r>
            <a:r>
              <a:rPr kumimoji="0" lang="it-IT" sz="2400" b="0" i="0" u="none" strike="noStrike" cap="none" normalizeH="0" baseline="0" dirty="0" smtClean="0">
                <a:ln>
                  <a:noFill/>
                </a:ln>
                <a:solidFill>
                  <a:srgbClr val="C00000"/>
                </a:solidFill>
                <a:effectLst/>
                <a:ea typeface="Times New Roman" pitchFamily="18" charset="0"/>
                <a:cs typeface="Arial" pitchFamily="34" charset="0"/>
              </a:rPr>
              <a:t>esami diagnostici;</a:t>
            </a:r>
            <a:endParaRPr kumimoji="0" lang="it-IT" sz="2400" b="0" i="0" u="none" strike="noStrike" cap="none" normalizeH="0" baseline="0" dirty="0" smtClean="0">
              <a:ln>
                <a:noFill/>
              </a:ln>
              <a:solidFill>
                <a:srgbClr val="C00000"/>
              </a:solidFill>
              <a:effectLst/>
              <a:cs typeface="Arial" pitchFamily="34" charset="0"/>
            </a:endParaRPr>
          </a:p>
          <a:p>
            <a:pPr eaLnBrk="0" fontAlgn="base" hangingPunct="0">
              <a:spcBef>
                <a:spcPct val="0"/>
              </a:spcBef>
              <a:spcAft>
                <a:spcPct val="0"/>
              </a:spcAft>
              <a:buFont typeface="Wingdings" pitchFamily="2" charset="2"/>
              <a:buChar char="Ø"/>
            </a:pPr>
            <a:r>
              <a:rPr kumimoji="0" lang="it-IT" sz="2400" b="0" i="0" u="none" strike="noStrike" cap="none" normalizeH="0" baseline="0" dirty="0" smtClean="0">
                <a:ln>
                  <a:noFill/>
                </a:ln>
                <a:solidFill>
                  <a:srgbClr val="C00000"/>
                </a:solidFill>
                <a:effectLst/>
                <a:ea typeface="Times New Roman" pitchFamily="18" charset="0"/>
                <a:cs typeface="Arial" pitchFamily="34" charset="0"/>
              </a:rPr>
              <a:t>-la valutazione dell' assistenza prestata all’utente. </a:t>
            </a:r>
          </a:p>
          <a:p>
            <a:pPr eaLnBrk="0" fontAlgn="base" hangingPunct="0">
              <a:spcBef>
                <a:spcPct val="0"/>
              </a:spcBef>
              <a:spcAft>
                <a:spcPct val="0"/>
              </a:spcAft>
            </a:pPr>
            <a:endParaRPr lang="it-IT" sz="1200" dirty="0" smtClean="0"/>
          </a:p>
          <a:p>
            <a:pPr eaLnBrk="0" fontAlgn="base" hangingPunct="0">
              <a:spcBef>
                <a:spcPct val="0"/>
              </a:spcBef>
              <a:spcAft>
                <a:spcPct val="0"/>
              </a:spcAft>
            </a:pPr>
            <a:endParaRPr lang="it-IT" sz="1200" dirty="0" smtClean="0"/>
          </a:p>
          <a:p>
            <a:pPr eaLnBrk="0" fontAlgn="base" hangingPunct="0">
              <a:spcBef>
                <a:spcPct val="0"/>
              </a:spcBef>
              <a:spcAft>
                <a:spcPct val="0"/>
              </a:spcAft>
            </a:pPr>
            <a:endParaRPr lang="it-IT" sz="1200" dirty="0" smtClean="0"/>
          </a:p>
          <a:p>
            <a:pPr algn="r" eaLnBrk="0" fontAlgn="base" hangingPunct="0">
              <a:spcBef>
                <a:spcPct val="0"/>
              </a:spcBef>
              <a:spcAft>
                <a:spcPct val="0"/>
              </a:spcAft>
            </a:pPr>
            <a:r>
              <a:rPr lang="it-IT" sz="1200" b="1" dirty="0" smtClean="0">
                <a:solidFill>
                  <a:schemeClr val="bg1"/>
                </a:solidFill>
              </a:rPr>
              <a:t>Sentenza T.A.R. </a:t>
            </a:r>
            <a:r>
              <a:rPr lang="it-IT" sz="1200" b="1" dirty="0" err="1" smtClean="0">
                <a:solidFill>
                  <a:schemeClr val="bg1"/>
                </a:solidFill>
              </a:rPr>
              <a:t>Trentino-A</a:t>
            </a:r>
            <a:r>
              <a:rPr lang="it-IT" sz="1200" b="1" dirty="0" smtClean="0">
                <a:solidFill>
                  <a:schemeClr val="bg1"/>
                </a:solidFill>
              </a:rPr>
              <a:t>. Adige Trento, 14 marzo 2005, n. 75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20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cs typeface="Arial" pitchFamily="34" charset="0"/>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76408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1003935" y="928670"/>
            <a:ext cx="7279005" cy="4365625"/>
          </a:xfrm>
          <a:prstGeom prst="rect">
            <a:avLst/>
          </a:prstGeom>
        </p:spPr>
        <p:txBody>
          <a:bodyPr vert="horz" wrap="square" lIns="0" tIns="0" rIns="0" bIns="0" rtlCol="0">
            <a:noAutofit/>
          </a:bodyPr>
          <a:lstStyle/>
          <a:p>
            <a:pPr>
              <a:lnSpc>
                <a:spcPct val="150000"/>
              </a:lnSpc>
            </a:pPr>
            <a:r>
              <a:rPr lang="de-DE" sz="2400" b="1" dirty="0">
                <a:solidFill>
                  <a:srgbClr val="C00000"/>
                </a:solidFill>
              </a:rPr>
              <a:t>D.M. n. 739/94, art. </a:t>
            </a:r>
            <a:r>
              <a:rPr lang="de-DE" sz="2400" b="1" dirty="0" smtClean="0">
                <a:solidFill>
                  <a:srgbClr val="C00000"/>
                </a:solidFill>
              </a:rPr>
              <a:t>1, </a:t>
            </a:r>
            <a:r>
              <a:rPr lang="it-IT" sz="2400" b="1" dirty="0" smtClean="0">
                <a:solidFill>
                  <a:srgbClr val="C00000"/>
                </a:solidFill>
              </a:rPr>
              <a:t>comma 3</a:t>
            </a:r>
            <a:endParaRPr lang="it-IT" sz="2400" b="1" dirty="0" smtClean="0"/>
          </a:p>
          <a:p>
            <a:pPr>
              <a:lnSpc>
                <a:spcPct val="150000"/>
              </a:lnSpc>
            </a:pPr>
            <a:endParaRPr lang="it-IT" sz="2400" b="1" dirty="0"/>
          </a:p>
          <a:p>
            <a:pPr>
              <a:lnSpc>
                <a:spcPct val="150000"/>
              </a:lnSpc>
            </a:pPr>
            <a:r>
              <a:rPr lang="it-IT" sz="2400" dirty="0"/>
              <a:t>“L’infermiere identifica i bisogni </a:t>
            </a:r>
            <a:r>
              <a:rPr lang="it-IT" sz="2400" dirty="0" smtClean="0"/>
              <a:t>di assistenza </a:t>
            </a:r>
            <a:r>
              <a:rPr lang="it-IT" sz="2400" dirty="0"/>
              <a:t>infermieristica(…), </a:t>
            </a:r>
            <a:r>
              <a:rPr lang="it-IT" sz="2400" dirty="0">
                <a:solidFill>
                  <a:srgbClr val="C00000"/>
                </a:solidFill>
              </a:rPr>
              <a:t>formula </a:t>
            </a:r>
            <a:r>
              <a:rPr lang="it-IT" sz="2400" dirty="0" smtClean="0">
                <a:solidFill>
                  <a:srgbClr val="C00000"/>
                </a:solidFill>
              </a:rPr>
              <a:t>i relativi obiettivi, pianifica</a:t>
            </a:r>
            <a:r>
              <a:rPr lang="it-IT" sz="2400" dirty="0">
                <a:solidFill>
                  <a:srgbClr val="C00000"/>
                </a:solidFill>
              </a:rPr>
              <a:t>, gestisce </a:t>
            </a:r>
            <a:r>
              <a:rPr lang="it-IT" sz="2400" dirty="0" smtClean="0">
                <a:solidFill>
                  <a:srgbClr val="C00000"/>
                </a:solidFill>
              </a:rPr>
              <a:t>e valuta</a:t>
            </a:r>
            <a:r>
              <a:rPr lang="it-IT" sz="2400" dirty="0" smtClean="0">
                <a:solidFill>
                  <a:srgbClr val="00B050"/>
                </a:solidFill>
              </a:rPr>
              <a:t> </a:t>
            </a:r>
            <a:r>
              <a:rPr lang="it-IT" sz="2400" dirty="0"/>
              <a:t>l’intervento </a:t>
            </a:r>
            <a:r>
              <a:rPr lang="it-IT" sz="2400" dirty="0" smtClean="0"/>
              <a:t>assistenziale infermieristico</a:t>
            </a:r>
            <a:r>
              <a:rPr lang="it-IT" sz="2400" dirty="0">
                <a:solidFill>
                  <a:schemeClr val="bg1"/>
                </a:solidFill>
              </a:rPr>
              <a:t>; </a:t>
            </a:r>
            <a:r>
              <a:rPr lang="it-IT" sz="2400" dirty="0"/>
              <a:t>garantisce la </a:t>
            </a:r>
            <a:r>
              <a:rPr lang="it-IT" sz="2400" dirty="0" smtClean="0">
                <a:solidFill>
                  <a:srgbClr val="C00000"/>
                </a:solidFill>
              </a:rPr>
              <a:t>corretta applicazione </a:t>
            </a:r>
            <a:r>
              <a:rPr lang="it-IT" sz="2400" dirty="0">
                <a:solidFill>
                  <a:srgbClr val="C00000"/>
                </a:solidFill>
              </a:rPr>
              <a:t>delle </a:t>
            </a:r>
            <a:r>
              <a:rPr lang="it-IT" sz="2400" dirty="0" smtClean="0">
                <a:solidFill>
                  <a:srgbClr val="C00000"/>
                </a:solidFill>
              </a:rPr>
              <a:t>prescrizioni diagnostico-terapeutiche </a:t>
            </a:r>
            <a:r>
              <a:rPr lang="it-IT" sz="2400" dirty="0"/>
              <a:t>(…); si </a:t>
            </a:r>
            <a:r>
              <a:rPr lang="it-IT" sz="2400" dirty="0" smtClean="0"/>
              <a:t>avvale, ove </a:t>
            </a:r>
            <a:r>
              <a:rPr lang="it-IT" sz="2400" dirty="0"/>
              <a:t>necessario, dell’opera del </a:t>
            </a:r>
            <a:r>
              <a:rPr lang="it-IT" sz="2400" dirty="0" smtClean="0"/>
              <a:t>personale di </a:t>
            </a:r>
            <a:r>
              <a:rPr lang="it-IT" sz="2400" dirty="0"/>
              <a:t>supporto</a:t>
            </a:r>
            <a:r>
              <a:rPr lang="it-IT" sz="2400" dirty="0">
                <a:solidFill>
                  <a:schemeClr val="bg1"/>
                </a:solidFill>
              </a:rPr>
              <a:t>”</a:t>
            </a:r>
            <a:endParaRPr sz="2400" dirty="0">
              <a:solidFill>
                <a:schemeClr val="bg1"/>
              </a:solidFill>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2877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1214414" y="928670"/>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object 151"/>
          <p:cNvSpPr txBox="1"/>
          <p:nvPr/>
        </p:nvSpPr>
        <p:spPr>
          <a:xfrm>
            <a:off x="1071538" y="1500174"/>
            <a:ext cx="7279005" cy="4365625"/>
          </a:xfrm>
          <a:prstGeom prst="rect">
            <a:avLst/>
          </a:prstGeom>
        </p:spPr>
        <p:txBody>
          <a:bodyPr vert="horz" wrap="square" lIns="0" tIns="0" rIns="0" bIns="0" rtlCol="0">
            <a:noAutofit/>
          </a:bodyPr>
          <a:lstStyle/>
          <a:p>
            <a:r>
              <a:rPr lang="it-IT" sz="2400" b="1" dirty="0">
                <a:solidFill>
                  <a:srgbClr val="C00000"/>
                </a:solidFill>
              </a:rPr>
              <a:t>Codice </a:t>
            </a:r>
            <a:r>
              <a:rPr lang="it-IT" sz="2400" b="1" dirty="0" smtClean="0">
                <a:solidFill>
                  <a:srgbClr val="C00000"/>
                </a:solidFill>
              </a:rPr>
              <a:t>Deontologico dell’Infermiere</a:t>
            </a:r>
            <a:r>
              <a:rPr lang="it-IT" sz="2400" b="1" dirty="0">
                <a:solidFill>
                  <a:srgbClr val="C00000"/>
                </a:solidFill>
              </a:rPr>
              <a:t>, articolo 2</a:t>
            </a:r>
            <a:r>
              <a:rPr lang="it-IT" sz="2400" b="1" dirty="0" smtClean="0">
                <a:solidFill>
                  <a:srgbClr val="C00000"/>
                </a:solidFill>
              </a:rPr>
              <a:t>7</a:t>
            </a:r>
            <a:endParaRPr lang="it-IT" sz="2400" b="1" dirty="0">
              <a:solidFill>
                <a:srgbClr val="C00000"/>
              </a:solidFill>
            </a:endParaRPr>
          </a:p>
          <a:p>
            <a:endParaRPr lang="it-IT" sz="2400" dirty="0" smtClean="0"/>
          </a:p>
          <a:p>
            <a:endParaRPr lang="it-IT" sz="2400" dirty="0"/>
          </a:p>
          <a:p>
            <a:pPr>
              <a:lnSpc>
                <a:spcPct val="150000"/>
              </a:lnSpc>
            </a:pPr>
            <a:r>
              <a:rPr lang="it-IT" sz="2400" dirty="0" smtClean="0"/>
              <a:t>“</a:t>
            </a:r>
            <a:r>
              <a:rPr lang="it-IT" sz="2400" dirty="0"/>
              <a:t>L’infermiere garantisce la </a:t>
            </a:r>
            <a:r>
              <a:rPr lang="it-IT" sz="2400" dirty="0" smtClean="0"/>
              <a:t>continuità assistenziale </a:t>
            </a:r>
            <a:r>
              <a:rPr lang="it-IT" sz="2400" dirty="0"/>
              <a:t>anche contribuendo </a:t>
            </a:r>
            <a:r>
              <a:rPr lang="it-IT" sz="2400" dirty="0" smtClean="0"/>
              <a:t>alla realizzazione </a:t>
            </a:r>
            <a:r>
              <a:rPr lang="it-IT" sz="2400" dirty="0"/>
              <a:t>di una rete di </a:t>
            </a:r>
            <a:r>
              <a:rPr lang="it-IT" sz="2400" dirty="0" smtClean="0"/>
              <a:t>rapporti interprofessionali </a:t>
            </a:r>
            <a:r>
              <a:rPr lang="it-IT" sz="2400" dirty="0"/>
              <a:t>e di una </a:t>
            </a:r>
            <a:r>
              <a:rPr lang="it-IT" sz="2400" dirty="0" smtClean="0"/>
              <a:t>efficace gestione </a:t>
            </a:r>
            <a:r>
              <a:rPr lang="it-IT" sz="2400" dirty="0"/>
              <a:t>degli strumenti informativi.</a:t>
            </a:r>
            <a:r>
              <a:rPr lang="it-IT" sz="2400" dirty="0" smtClean="0"/>
              <a:t>”</a:t>
            </a:r>
            <a:endParaRPr sz="2400" dirty="0">
              <a:latin typeface="Tahoma"/>
              <a:cs typeface="Tahoma"/>
            </a:endParaRPr>
          </a:p>
        </p:txBody>
      </p:sp>
      <p:sp>
        <p:nvSpPr>
          <p:cNvPr id="7" name="Rettangolo 6"/>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36897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72816"/>
            <a:ext cx="7837323" cy="4365625"/>
          </a:xfrm>
          <a:prstGeom prst="rect">
            <a:avLst/>
          </a:prstGeom>
        </p:spPr>
        <p:txBody>
          <a:bodyPr vert="horz" wrap="square" lIns="0" tIns="0" rIns="0" bIns="0" rtlCol="0">
            <a:noAutofit/>
          </a:bodyPr>
          <a:lstStyle/>
          <a:p>
            <a:pPr marL="12700" marR="13970" algn="just">
              <a:lnSpc>
                <a:spcPct val="90000"/>
              </a:lnSpc>
            </a:pPr>
            <a:endParaRPr lang="it-IT" sz="2000" b="1" dirty="0">
              <a:latin typeface="Tahoma"/>
              <a:cs typeface="Tahoma"/>
            </a:endParaRPr>
          </a:p>
          <a:p>
            <a:r>
              <a:rPr lang="it-IT" sz="2000" dirty="0"/>
              <a:t>l’omesso rispetto delle relative prescrizioni per la compilazione cartella:</a:t>
            </a:r>
          </a:p>
          <a:p>
            <a:r>
              <a:rPr lang="it-IT" sz="2000" dirty="0"/>
              <a:t>responsabilità disciplinare, </a:t>
            </a:r>
            <a:r>
              <a:rPr lang="it-IT" sz="2000" dirty="0" smtClean="0"/>
              <a:t>violazione </a:t>
            </a:r>
            <a:r>
              <a:rPr lang="it-IT" sz="2000" dirty="0"/>
              <a:t>dell’obbligo di diligente adempimento artt. 1218 c.c. (responsabilità del debitore) e 1176 c.c. (diligenza nell’adempimento</a:t>
            </a:r>
            <a:r>
              <a:rPr lang="it-IT" sz="2000" dirty="0" smtClean="0"/>
              <a:t>).</a:t>
            </a:r>
          </a:p>
          <a:p>
            <a:endParaRPr lang="it-IT" sz="2000" dirty="0"/>
          </a:p>
          <a:p>
            <a:r>
              <a:rPr lang="it-IT" sz="2000" dirty="0"/>
              <a:t>Art. 328 del C.P. Omissione d’atti d’ufficio - Il pubblico ufficiale o l'incaricato di un pubblico servizio , che indebitamente rifiuta un atto del suo ufficio che, per ragioni di giustizia o di sicurezza pubblica, o di ordine pubblico o di igiene e sanità, deve essere compiuto senza ritardo, è punito con la reclusione da sei mesi a due anni….omissis…</a:t>
            </a:r>
            <a:endParaRPr sz="2000" dirty="0">
              <a:latin typeface="Tahoma"/>
              <a:cs typeface="Tahoma"/>
            </a:endParaRPr>
          </a:p>
        </p:txBody>
      </p:sp>
      <p:sp>
        <p:nvSpPr>
          <p:cNvPr id="2" name="Rettangolo 1"/>
          <p:cNvSpPr/>
          <p:nvPr/>
        </p:nvSpPr>
        <p:spPr>
          <a:xfrm>
            <a:off x="1217852" y="688338"/>
            <a:ext cx="6480720" cy="923330"/>
          </a:xfrm>
          <a:prstGeom prst="rect">
            <a:avLst/>
          </a:prstGeom>
          <a:solidFill>
            <a:schemeClr val="accent4">
              <a:lumMod val="20000"/>
              <a:lumOff val="80000"/>
            </a:schemeClr>
          </a:solidFill>
        </p:spPr>
        <p:txBody>
          <a:bodyPr wrap="square">
            <a:spAutoFit/>
          </a:bodyPr>
          <a:lstStyle/>
          <a:p>
            <a:pPr marL="12700" marR="13970" algn="just">
              <a:lnSpc>
                <a:spcPct val="90000"/>
              </a:lnSpc>
            </a:pPr>
            <a:r>
              <a:rPr lang="it-IT" sz="2000" b="1" dirty="0">
                <a:solidFill>
                  <a:srgbClr val="C00000"/>
                </a:solidFill>
              </a:rPr>
              <a:t>E se l’infermiere si rifiuta di compilare la cartella infermieristica perché la ritiene inutile e ridondante ??????</a:t>
            </a: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3" name="Rettangolo 2"/>
          <p:cNvSpPr/>
          <p:nvPr/>
        </p:nvSpPr>
        <p:spPr>
          <a:xfrm>
            <a:off x="1691680" y="5301759"/>
            <a:ext cx="5261852" cy="830997"/>
          </a:xfrm>
          <a:prstGeom prst="rect">
            <a:avLst/>
          </a:prstGeom>
          <a:solidFill>
            <a:schemeClr val="accent4">
              <a:lumMod val="20000"/>
              <a:lumOff val="80000"/>
            </a:schemeClr>
          </a:solidFill>
        </p:spPr>
        <p:txBody>
          <a:bodyPr wrap="square">
            <a:spAutoFit/>
          </a:bodyPr>
          <a:lstStyle/>
          <a:p>
            <a:pPr algn="ctr"/>
            <a:r>
              <a:rPr lang="it-IT" sz="2400" b="1" dirty="0">
                <a:solidFill>
                  <a:srgbClr val="C00000"/>
                </a:solidFill>
              </a:rPr>
              <a:t>Se non è documentato non è stato fatto</a:t>
            </a:r>
          </a:p>
          <a:p>
            <a:pPr algn="ctr"/>
            <a:r>
              <a:rPr lang="it-IT" sz="2400" b="1" dirty="0">
                <a:solidFill>
                  <a:srgbClr val="C00000"/>
                </a:solidFill>
              </a:rPr>
              <a:t>Documentare quanto più è possibile</a:t>
            </a:r>
            <a:endParaRPr lang="it-IT" sz="2400" b="1" dirty="0">
              <a:solidFill>
                <a:srgbClr val="C00000"/>
              </a:solidFill>
              <a:latin typeface="Tahoma"/>
              <a:cs typeface="Tahoma"/>
            </a:endParaRPr>
          </a:p>
        </p:txBody>
      </p:sp>
    </p:spTree>
    <p:extLst>
      <p:ext uri="{BB962C8B-B14F-4D97-AF65-F5344CB8AC3E}">
        <p14:creationId xmlns:p14="http://schemas.microsoft.com/office/powerpoint/2010/main" val="36644642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617334" y="1602683"/>
            <a:ext cx="7837323" cy="2880320"/>
          </a:xfrm>
          <a:prstGeom prst="rect">
            <a:avLst/>
          </a:prstGeom>
          <a:noFill/>
        </p:spPr>
        <p:txBody>
          <a:bodyPr vert="horz" wrap="square" lIns="0" tIns="0" rIns="0" bIns="0" rtlCol="0">
            <a:noAutofit/>
          </a:bodyPr>
          <a:lstStyle/>
          <a:p>
            <a:pPr marL="12700" marR="13970" algn="just">
              <a:lnSpc>
                <a:spcPct val="150000"/>
              </a:lnSpc>
            </a:pPr>
            <a:endParaRPr lang="it-IT" sz="2000" b="1" dirty="0">
              <a:latin typeface="Tahoma"/>
              <a:cs typeface="Tahoma"/>
            </a:endParaRPr>
          </a:p>
          <a:p>
            <a:pPr marL="108000">
              <a:lnSpc>
                <a:spcPct val="150000"/>
              </a:lnSpc>
            </a:pPr>
            <a:r>
              <a:rPr lang="it-IT" sz="2000" dirty="0"/>
              <a:t>La comunicazione orale è usata per </a:t>
            </a:r>
            <a:r>
              <a:rPr lang="it-IT" sz="2000" dirty="0" smtClean="0"/>
              <a:t>trasmettere </a:t>
            </a:r>
            <a:r>
              <a:rPr lang="it-IT" sz="2000" dirty="0"/>
              <a:t>il processo</a:t>
            </a:r>
          </a:p>
          <a:p>
            <a:pPr marL="108000">
              <a:lnSpc>
                <a:spcPct val="150000"/>
              </a:lnSpc>
            </a:pPr>
            <a:r>
              <a:rPr lang="it-IT" sz="2000" dirty="0"/>
              <a:t>di assistenza </a:t>
            </a:r>
            <a:r>
              <a:rPr lang="it-IT" sz="2000" dirty="0" smtClean="0"/>
              <a:t>infermieristica </a:t>
            </a:r>
            <a:r>
              <a:rPr lang="it-IT" sz="2000" dirty="0"/>
              <a:t>ad altro personale </a:t>
            </a:r>
            <a:r>
              <a:rPr lang="it-IT" sz="2000" dirty="0" smtClean="0"/>
              <a:t>sanitario, fra</a:t>
            </a:r>
            <a:endParaRPr lang="it-IT" sz="2000" dirty="0"/>
          </a:p>
          <a:p>
            <a:pPr marL="108000">
              <a:lnSpc>
                <a:spcPct val="150000"/>
              </a:lnSpc>
            </a:pPr>
            <a:r>
              <a:rPr lang="it-IT" sz="2000" dirty="0"/>
              <a:t>infermieri ed erogatori primari di assistenza consiste in una</a:t>
            </a:r>
          </a:p>
          <a:p>
            <a:pPr marL="108000">
              <a:lnSpc>
                <a:spcPct val="150000"/>
              </a:lnSpc>
            </a:pPr>
            <a:r>
              <a:rPr lang="it-IT" sz="2000" dirty="0"/>
              <a:t>concisa sintesi delle </a:t>
            </a:r>
            <a:r>
              <a:rPr lang="it-IT" sz="2000" dirty="0" smtClean="0"/>
              <a:t>attuali condizioni </a:t>
            </a:r>
            <a:r>
              <a:rPr lang="it-IT" sz="2000" dirty="0"/>
              <a:t>dell'assistito e dei recenti</a:t>
            </a:r>
          </a:p>
          <a:p>
            <a:pPr marL="108000">
              <a:lnSpc>
                <a:spcPct val="150000"/>
              </a:lnSpc>
            </a:pPr>
            <a:r>
              <a:rPr lang="it-IT" sz="2000" dirty="0" smtClean="0"/>
              <a:t>Cambiamenti comunque annotati sulla cartella.</a:t>
            </a:r>
          </a:p>
          <a:p>
            <a:pPr marL="108000">
              <a:lnSpc>
                <a:spcPct val="150000"/>
              </a:lnSpc>
            </a:pPr>
            <a:r>
              <a:rPr lang="it-IT" sz="2000" dirty="0" smtClean="0"/>
              <a:t>E’ un </a:t>
            </a:r>
            <a:r>
              <a:rPr lang="it-IT" sz="2000" dirty="0"/>
              <a:t>modo per assicurare </a:t>
            </a:r>
            <a:r>
              <a:rPr lang="it-IT" sz="2000" dirty="0" smtClean="0"/>
              <a:t>la continuità dell‘ assistenza </a:t>
            </a:r>
            <a:r>
              <a:rPr lang="it-IT" sz="2000" dirty="0"/>
              <a:t>alla persona da </a:t>
            </a:r>
            <a:r>
              <a:rPr lang="it-IT" sz="2000" dirty="0" smtClean="0"/>
              <a:t>un </a:t>
            </a:r>
            <a:r>
              <a:rPr lang="it-IT" sz="2000" dirty="0"/>
              <a:t>turno </a:t>
            </a:r>
            <a:r>
              <a:rPr lang="it-IT" sz="2000" dirty="0" smtClean="0"/>
              <a:t>all'altro in modo tempestivo e puntuale specie in un contesto di area critica o emergenza</a:t>
            </a:r>
          </a:p>
        </p:txBody>
      </p:sp>
      <p:sp>
        <p:nvSpPr>
          <p:cNvPr id="2" name="Rettangolo 1"/>
          <p:cNvSpPr/>
          <p:nvPr/>
        </p:nvSpPr>
        <p:spPr>
          <a:xfrm>
            <a:off x="1217852" y="1250685"/>
            <a:ext cx="6480720" cy="369332"/>
          </a:xfrm>
          <a:prstGeom prst="rect">
            <a:avLst/>
          </a:prstGeom>
          <a:solidFill>
            <a:schemeClr val="accent4">
              <a:lumMod val="20000"/>
              <a:lumOff val="8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630159"/>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3547692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647564" y="1196752"/>
            <a:ext cx="7776864"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600" dirty="0"/>
          </a:p>
          <a:p>
            <a:pPr>
              <a:lnSpc>
                <a:spcPts val="1000"/>
              </a:lnSpc>
            </a:pPr>
            <a:endParaRPr sz="3200" dirty="0"/>
          </a:p>
          <a:p>
            <a:pPr marL="12700" marR="232410" indent="0">
              <a:lnSpc>
                <a:spcPct val="135300"/>
              </a:lnSpc>
            </a:pPr>
            <a:endParaRPr lang="it-IT" sz="2400" b="1" spc="10" dirty="0" smtClean="0">
              <a:cs typeface="Arial"/>
            </a:endParaRPr>
          </a:p>
          <a:p>
            <a:pPr marL="12700" marR="232410" indent="0" algn="ctr">
              <a:lnSpc>
                <a:spcPct val="135300"/>
              </a:lnSpc>
            </a:pPr>
            <a:r>
              <a:rPr lang="it-IT" sz="2400" b="1" spc="10" dirty="0">
                <a:cs typeface="Arial"/>
              </a:rPr>
              <a:t>La comunicazione è uno scambio di informazioni tra due o più soggetti in un contesto preciso e in una determinata situazione. Tale scambio produce sempre un  reciproco influenzamento  attraverso il fenomeno del feed-back. </a:t>
            </a:r>
          </a:p>
          <a:p>
            <a:pPr marL="12700" marR="232410" indent="0">
              <a:lnSpc>
                <a:spcPct val="135300"/>
              </a:lnSpc>
            </a:pPr>
            <a:r>
              <a:rPr lang="it-IT" sz="2400" b="1" spc="10" dirty="0">
                <a:cs typeface="Arial"/>
              </a:rPr>
              <a:t> </a:t>
            </a:r>
          </a:p>
          <a:p>
            <a:pPr marL="12700" marR="232410" indent="0">
              <a:lnSpc>
                <a:spcPct val="135300"/>
              </a:lnSpc>
            </a:pPr>
            <a:r>
              <a:rPr lang="it-IT" sz="2400" b="1" spc="10" dirty="0" smtClean="0">
                <a:cs typeface="Arial"/>
              </a:rPr>
              <a:t>                                                                                   P</a:t>
            </a:r>
            <a:r>
              <a:rPr lang="it-IT" sz="2400" b="1" spc="10" dirty="0">
                <a:cs typeface="Arial"/>
              </a:rPr>
              <a:t>. </a:t>
            </a:r>
            <a:r>
              <a:rPr lang="it-IT" sz="2400" b="1" spc="10" dirty="0" err="1">
                <a:cs typeface="Arial"/>
              </a:rPr>
              <a:t>Watzlawick</a:t>
            </a:r>
            <a:r>
              <a:rPr lang="it-IT" sz="2400" b="1" spc="10" dirty="0">
                <a:cs typeface="Arial"/>
              </a:rPr>
              <a:t> </a:t>
            </a:r>
            <a:endParaRPr sz="2400" dirty="0">
              <a:solidFill>
                <a:srgbClr val="C00000"/>
              </a:solidFill>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
        <p:nvSpPr>
          <p:cNvPr id="4" name="Rettangolo 3"/>
          <p:cNvSpPr/>
          <p:nvPr/>
        </p:nvSpPr>
        <p:spPr>
          <a:xfrm>
            <a:off x="1792866" y="643030"/>
            <a:ext cx="576064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COMUNICARE L’ASSISTENZA</a:t>
            </a:r>
            <a:endParaRPr lang="it-IT" sz="2400" b="1" dirty="0">
              <a:solidFill>
                <a:schemeClr val="tx1"/>
              </a:solidFill>
            </a:endParaRPr>
          </a:p>
        </p:txBody>
      </p:sp>
    </p:spTree>
    <p:extLst>
      <p:ext uri="{BB962C8B-B14F-4D97-AF65-F5344CB8AC3E}">
        <p14:creationId xmlns:p14="http://schemas.microsoft.com/office/powerpoint/2010/main" val="35967815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0" y="1484784"/>
            <a:ext cx="7837323" cy="4752528"/>
          </a:xfrm>
          <a:prstGeom prst="rect">
            <a:avLst/>
          </a:prstGeom>
          <a:noFill/>
        </p:spPr>
        <p:txBody>
          <a:bodyPr vert="horz" wrap="square" lIns="0" tIns="0" rIns="0" bIns="0" rtlCol="0">
            <a:noAutofit/>
          </a:bodyPr>
          <a:lstStyle/>
          <a:p>
            <a:pPr marL="12700" marR="13970" algn="just">
              <a:lnSpc>
                <a:spcPct val="90000"/>
              </a:lnSpc>
            </a:pPr>
            <a:endParaRPr lang="it-IT" sz="2000" b="1" dirty="0">
              <a:latin typeface="Tahoma"/>
              <a:cs typeface="Tahoma"/>
            </a:endParaRPr>
          </a:p>
          <a:p>
            <a:pPr marL="108000"/>
            <a:r>
              <a:rPr lang="it-IT" sz="2000" dirty="0" smtClean="0"/>
              <a:t>Può interessare non solo le notizie relative al nostro reparto ma anche provenire per via telefonica da altre UU.OO. (consulenze) o servizi, come il Laboratorio </a:t>
            </a:r>
            <a:r>
              <a:rPr lang="it-IT" sz="2000" dirty="0"/>
              <a:t>A</a:t>
            </a:r>
            <a:r>
              <a:rPr lang="it-IT" sz="2000" dirty="0" smtClean="0"/>
              <a:t>nalisi o Radiologia. </a:t>
            </a:r>
            <a:r>
              <a:rPr lang="it-IT" sz="2000" dirty="0"/>
              <a:t>Le </a:t>
            </a:r>
            <a:r>
              <a:rPr lang="it-IT" sz="2000" dirty="0" smtClean="0"/>
              <a:t>informazioni che </a:t>
            </a:r>
            <a:r>
              <a:rPr lang="it-IT" sz="2000" dirty="0"/>
              <a:t>vengono scambiate possono essere cruciali </a:t>
            </a:r>
            <a:r>
              <a:rPr lang="it-IT" sz="2000" dirty="0" smtClean="0"/>
              <a:t>per l'assistenza </a:t>
            </a:r>
            <a:r>
              <a:rPr lang="it-IT" sz="2000" dirty="0"/>
              <a:t>alla </a:t>
            </a:r>
            <a:r>
              <a:rPr lang="it-IT" sz="2000" dirty="0" smtClean="0"/>
              <a:t>persona ed eventualmente riferite al medico o al coordinatore.</a:t>
            </a:r>
          </a:p>
          <a:p>
            <a:pPr marL="108000"/>
            <a:endParaRPr lang="it-IT" sz="2000" dirty="0" smtClean="0"/>
          </a:p>
          <a:p>
            <a:pPr marL="108000"/>
            <a:r>
              <a:rPr lang="it-IT" sz="2000" b="1" dirty="0" smtClean="0"/>
              <a:t>Es. rilevazione degli enzimi cardiaci alterati che devono essere comunicati all’istante senza aspettare il supporto cartaceo.</a:t>
            </a:r>
          </a:p>
          <a:p>
            <a:pPr marL="108000"/>
            <a:endParaRPr lang="it-IT" sz="2000" dirty="0"/>
          </a:p>
          <a:p>
            <a:pPr marL="108000"/>
            <a:r>
              <a:rPr lang="it-IT" sz="2000" dirty="0" smtClean="0"/>
              <a:t>La trasmissione telefonica dei rapporti può avvenire anche con il medico reperibile. A Questo punto bisogna essere precisi nelle indicazioni per non avere una valutazione errata da parte del medico. Trascrivere subito il rapporto come avvenuto e possibilmente avere un collega come testimone</a:t>
            </a:r>
          </a:p>
        </p:txBody>
      </p:sp>
      <p:sp>
        <p:nvSpPr>
          <p:cNvPr id="2" name="Rettangolo 1"/>
          <p:cNvSpPr/>
          <p:nvPr/>
        </p:nvSpPr>
        <p:spPr>
          <a:xfrm>
            <a:off x="1217851" y="1115452"/>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11446631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2060849"/>
            <a:ext cx="7837323" cy="2376264"/>
          </a:xfrm>
          <a:prstGeom prst="rect">
            <a:avLst/>
          </a:prstGeom>
          <a:noFill/>
        </p:spPr>
        <p:txBody>
          <a:bodyPr vert="horz" wrap="square" lIns="0" tIns="0" rIns="0" bIns="0" rtlCol="0">
            <a:noAutofit/>
          </a:bodyPr>
          <a:lstStyle/>
          <a:p>
            <a:pPr marL="12700" marR="13970" algn="just">
              <a:lnSpc>
                <a:spcPct val="90000"/>
              </a:lnSpc>
            </a:pPr>
            <a:endParaRPr lang="it-IT" sz="2400" b="1" dirty="0">
              <a:latin typeface="Tahoma"/>
              <a:cs typeface="Tahoma"/>
            </a:endParaRPr>
          </a:p>
          <a:p>
            <a:pPr marL="108000"/>
            <a:r>
              <a:rPr lang="it-IT" sz="2400" b="1" dirty="0" smtClean="0"/>
              <a:t>I giri infermieristici </a:t>
            </a:r>
          </a:p>
          <a:p>
            <a:pPr marL="108000"/>
            <a:endParaRPr lang="it-IT" sz="2400" b="1" dirty="0"/>
          </a:p>
          <a:p>
            <a:pPr marL="108000"/>
            <a:r>
              <a:rPr lang="it-IT" sz="2400" dirty="0" smtClean="0"/>
              <a:t>sono un’altra modalità di fornire informazioni vicino al letto del paziente per prendere visione diretta delle sue condizioni, valutare eventuali drenaggi, cateteri, ferite. </a:t>
            </a:r>
          </a:p>
          <a:p>
            <a:pPr marL="108000"/>
            <a:r>
              <a:rPr lang="it-IT" sz="2400" dirty="0" smtClean="0"/>
              <a:t>Il giro infermieristico è comunque una modalità auspicabile di trasmissione delle informazioni, è anche un modo di far conoscere al paziente che d’ora in poi è cambiato il riferimento infermieristico.</a:t>
            </a:r>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LA CONSEGNA - RAPPORTO</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37222775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425289" y="1830456"/>
            <a:ext cx="7837323" cy="2448272"/>
          </a:xfrm>
          <a:prstGeom prst="rect">
            <a:avLst/>
          </a:prstGeom>
          <a:noFill/>
        </p:spPr>
        <p:txBody>
          <a:bodyPr vert="horz" wrap="square" lIns="0" tIns="0" rIns="0" bIns="0" rtlCol="0">
            <a:noAutofit/>
          </a:bodyPr>
          <a:lstStyle/>
          <a:p>
            <a:pPr marL="108000">
              <a:lnSpc>
                <a:spcPct val="150000"/>
              </a:lnSpc>
            </a:pPr>
            <a:r>
              <a:rPr lang="it-IT" sz="2400" dirty="0" smtClean="0"/>
              <a:t>La </a:t>
            </a:r>
            <a:r>
              <a:rPr lang="it-IT" sz="2400" dirty="0"/>
              <a:t>dimissione di un paziente (</a:t>
            </a:r>
            <a:r>
              <a:rPr lang="it-IT" sz="2400" dirty="0" smtClean="0"/>
              <a:t>dall’ospedale al </a:t>
            </a:r>
            <a:r>
              <a:rPr lang="it-IT" sz="2400" dirty="0"/>
              <a:t>territorio, a </a:t>
            </a:r>
            <a:r>
              <a:rPr lang="it-IT" sz="2400" dirty="0" smtClean="0"/>
              <a:t>domicilio o </a:t>
            </a:r>
            <a:r>
              <a:rPr lang="it-IT" sz="2400" dirty="0"/>
              <a:t>in altre strutture, ma </a:t>
            </a:r>
            <a:r>
              <a:rPr lang="it-IT" sz="2400" dirty="0" smtClean="0"/>
              <a:t>anche il </a:t>
            </a:r>
            <a:r>
              <a:rPr lang="it-IT" sz="2400" dirty="0"/>
              <a:t>passaggio da un reparto </a:t>
            </a:r>
            <a:r>
              <a:rPr lang="it-IT" sz="2400" dirty="0" smtClean="0"/>
              <a:t>all’altro) è </a:t>
            </a:r>
            <a:r>
              <a:rPr lang="it-IT" sz="2400" dirty="0"/>
              <a:t>un momento critico nel percorso </a:t>
            </a:r>
            <a:r>
              <a:rPr lang="it-IT" sz="2400" dirty="0" smtClean="0"/>
              <a:t>di qualunque </a:t>
            </a:r>
            <a:r>
              <a:rPr lang="it-IT" sz="2400" dirty="0"/>
              <a:t>paziente perché si </a:t>
            </a:r>
            <a:r>
              <a:rPr lang="it-IT" sz="2400" dirty="0" smtClean="0"/>
              <a:t>modificano i </a:t>
            </a:r>
            <a:r>
              <a:rPr lang="it-IT" sz="2400" dirty="0"/>
              <a:t>regimi di cura, cambiano i </a:t>
            </a:r>
            <a:r>
              <a:rPr lang="it-IT" sz="2400" dirty="0" smtClean="0"/>
              <a:t>contesti e </a:t>
            </a:r>
            <a:r>
              <a:rPr lang="it-IT" sz="2400" dirty="0"/>
              <a:t>gli operatori sanitari, </a:t>
            </a:r>
            <a:r>
              <a:rPr lang="it-IT" sz="2400" dirty="0" smtClean="0"/>
              <a:t>l’intensità e </a:t>
            </a:r>
            <a:r>
              <a:rPr lang="it-IT" sz="2400" dirty="0"/>
              <a:t>la tipologia di interventi. E’ un </a:t>
            </a:r>
            <a:r>
              <a:rPr lang="it-IT" sz="2400" dirty="0" smtClean="0"/>
              <a:t>momento critico </a:t>
            </a:r>
            <a:r>
              <a:rPr lang="it-IT" sz="2400" dirty="0"/>
              <a:t>sia per il paziente sia </a:t>
            </a:r>
            <a:r>
              <a:rPr lang="it-IT" sz="2400" dirty="0" smtClean="0"/>
              <a:t>per chi </a:t>
            </a:r>
            <a:r>
              <a:rPr lang="it-IT" sz="2400" dirty="0"/>
              <a:t>lo accoglie.</a:t>
            </a:r>
            <a:endParaRPr lang="it-IT" sz="2400" dirty="0" smtClean="0"/>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349844" y="636657"/>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14850162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0" y="1670068"/>
            <a:ext cx="7837323" cy="3168351"/>
          </a:xfrm>
          <a:prstGeom prst="rect">
            <a:avLst/>
          </a:prstGeom>
          <a:noFill/>
        </p:spPr>
        <p:txBody>
          <a:bodyPr vert="horz" wrap="square" lIns="0" tIns="0" rIns="0" bIns="0" rtlCol="0">
            <a:noAutofit/>
          </a:bodyPr>
          <a:lstStyle/>
          <a:p>
            <a:pPr marL="108000"/>
            <a:r>
              <a:rPr lang="it-IT" sz="2400" dirty="0"/>
              <a:t>Per convenzione si riconducono </a:t>
            </a:r>
            <a:r>
              <a:rPr lang="it-IT" sz="2400" dirty="0" smtClean="0"/>
              <a:t>le dimissioni </a:t>
            </a:r>
            <a:r>
              <a:rPr lang="it-IT" sz="2400" dirty="0"/>
              <a:t>a 4 diversi </a:t>
            </a:r>
            <a:r>
              <a:rPr lang="it-IT" sz="2400" dirty="0" smtClean="0"/>
              <a:t>tipi:</a:t>
            </a:r>
          </a:p>
          <a:p>
            <a:pPr marL="108000"/>
            <a:endParaRPr lang="it-IT" sz="2400" dirty="0" smtClean="0"/>
          </a:p>
          <a:p>
            <a:pPr marL="108000"/>
            <a:r>
              <a:rPr lang="it-IT" sz="2400" b="1" dirty="0">
                <a:solidFill>
                  <a:srgbClr val="C00000"/>
                </a:solidFill>
              </a:rPr>
              <a:t>La dimissione </a:t>
            </a:r>
            <a:r>
              <a:rPr lang="it-IT" sz="2400" b="1" dirty="0" smtClean="0">
                <a:solidFill>
                  <a:srgbClr val="C00000"/>
                </a:solidFill>
              </a:rPr>
              <a:t>precoce</a:t>
            </a:r>
            <a:endParaRPr lang="it-IT" sz="2400" b="1" dirty="0" smtClean="0"/>
          </a:p>
          <a:p>
            <a:pPr marL="108000"/>
            <a:r>
              <a:rPr lang="it-IT" sz="2400" dirty="0"/>
              <a:t>avviene </a:t>
            </a:r>
            <a:r>
              <a:rPr lang="it-IT" sz="2400" dirty="0" smtClean="0"/>
              <a:t>quando la </a:t>
            </a:r>
            <a:r>
              <a:rPr lang="it-IT" sz="2400" dirty="0"/>
              <a:t>durata della degenza è </a:t>
            </a:r>
            <a:r>
              <a:rPr lang="it-IT" sz="2400" dirty="0" smtClean="0"/>
              <a:t>inferiore rispetto </a:t>
            </a:r>
            <a:r>
              <a:rPr lang="it-IT" sz="2400" dirty="0"/>
              <a:t>alle attese per quel </a:t>
            </a:r>
            <a:r>
              <a:rPr lang="it-IT" sz="2400" dirty="0" smtClean="0"/>
              <a:t>DRG (</a:t>
            </a:r>
            <a:r>
              <a:rPr lang="it-IT" sz="2400" dirty="0" err="1" smtClean="0"/>
              <a:t>Diagnosis</a:t>
            </a:r>
            <a:r>
              <a:rPr lang="it-IT" sz="2400" dirty="0" smtClean="0"/>
              <a:t> </a:t>
            </a:r>
            <a:r>
              <a:rPr lang="it-IT" sz="2400" dirty="0" err="1"/>
              <a:t>Related</a:t>
            </a:r>
            <a:r>
              <a:rPr lang="it-IT" sz="2400" dirty="0"/>
              <a:t> Group). </a:t>
            </a:r>
            <a:r>
              <a:rPr lang="it-IT" sz="2400" dirty="0" smtClean="0"/>
              <a:t>Esiste una </a:t>
            </a:r>
            <a:r>
              <a:rPr lang="it-IT" sz="2400" dirty="0"/>
              <a:t>degenza media definita per </a:t>
            </a:r>
            <a:r>
              <a:rPr lang="it-IT" sz="2400" dirty="0" smtClean="0"/>
              <a:t>ogni DRG </a:t>
            </a:r>
            <a:r>
              <a:rPr lang="it-IT" sz="2400" dirty="0"/>
              <a:t>e un valore soglia per le </a:t>
            </a:r>
            <a:r>
              <a:rPr lang="it-IT" sz="2400" dirty="0" smtClean="0"/>
              <a:t>giornate di </a:t>
            </a:r>
            <a:r>
              <a:rPr lang="it-IT" sz="2400" dirty="0"/>
              <a:t>ricovero (detto </a:t>
            </a:r>
            <a:r>
              <a:rPr lang="it-IT" sz="2400" i="1" dirty="0"/>
              <a:t>trim </a:t>
            </a:r>
            <a:r>
              <a:rPr lang="it-IT" sz="2400" i="1" dirty="0" err="1"/>
              <a:t>point</a:t>
            </a:r>
            <a:r>
              <a:rPr lang="it-IT" sz="2400" dirty="0" smtClean="0"/>
              <a:t>).</a:t>
            </a:r>
          </a:p>
          <a:p>
            <a:pPr marL="108000"/>
            <a:endParaRPr lang="it-IT" sz="2400" dirty="0"/>
          </a:p>
          <a:p>
            <a:pPr marL="108000" algn="ctr"/>
            <a:r>
              <a:rPr lang="it-IT" sz="2400" dirty="0" smtClean="0"/>
              <a:t>RISCHIO DI RICOVERO RIPETUTO</a:t>
            </a:r>
          </a:p>
          <a:p>
            <a:endParaRPr lang="it-IT" sz="2400" dirty="0" smtClean="0"/>
          </a:p>
        </p:txBody>
      </p:sp>
      <p:sp>
        <p:nvSpPr>
          <p:cNvPr id="2" name="Rettangolo 1"/>
          <p:cNvSpPr/>
          <p:nvPr/>
        </p:nvSpPr>
        <p:spPr>
          <a:xfrm>
            <a:off x="1217852" y="1098322"/>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3" name="Rettangolo 2"/>
          <p:cNvSpPr/>
          <p:nvPr/>
        </p:nvSpPr>
        <p:spPr>
          <a:xfrm>
            <a:off x="419286" y="5373216"/>
            <a:ext cx="6942734" cy="923330"/>
          </a:xfrm>
          <a:prstGeom prst="rect">
            <a:avLst/>
          </a:prstGeom>
          <a:noFill/>
        </p:spPr>
        <p:txBody>
          <a:bodyPr wrap="none">
            <a:spAutoFit/>
          </a:bodyPr>
          <a:lstStyle/>
          <a:p>
            <a:pPr marL="108000"/>
            <a:r>
              <a:rPr lang="it-IT" b="1" dirty="0" smtClean="0">
                <a:solidFill>
                  <a:srgbClr val="C00000"/>
                </a:solidFill>
              </a:rPr>
              <a:t>DRG</a:t>
            </a:r>
            <a:r>
              <a:rPr lang="it-IT" b="1" dirty="0">
                <a:solidFill>
                  <a:srgbClr val="C00000"/>
                </a:solidFill>
              </a:rPr>
              <a:t>: </a:t>
            </a:r>
            <a:r>
              <a:rPr lang="it-IT" b="1" dirty="0">
                <a:solidFill>
                  <a:srgbClr val="002060"/>
                </a:solidFill>
              </a:rPr>
              <a:t>sistema di diagnosi, omogenee per assorbimento di </a:t>
            </a:r>
            <a:r>
              <a:rPr lang="it-IT" b="1" dirty="0" smtClean="0">
                <a:solidFill>
                  <a:srgbClr val="002060"/>
                </a:solidFill>
              </a:rPr>
              <a:t>risorse.</a:t>
            </a:r>
            <a:endParaRPr lang="it-IT" b="1" dirty="0" smtClean="0"/>
          </a:p>
          <a:p>
            <a:pPr marL="108000"/>
            <a:r>
              <a:rPr lang="it-IT" b="1" dirty="0" smtClean="0"/>
              <a:t>Contrassegnate da un codice di classificazione (538). Danno origine al </a:t>
            </a:r>
          </a:p>
          <a:p>
            <a:pPr marL="108000"/>
            <a:r>
              <a:rPr lang="it-IT" b="1" dirty="0" smtClean="0"/>
              <a:t>Rimborso Delle prestazioni sanitarie, vengono formulate sulla SDO</a:t>
            </a:r>
            <a:endParaRPr lang="it-IT" b="1" dirty="0"/>
          </a:p>
        </p:txBody>
      </p:sp>
      <p:sp>
        <p:nvSpPr>
          <p:cNvPr id="7" name="Rettangolo 6"/>
          <p:cNvSpPr/>
          <p:nvPr/>
        </p:nvSpPr>
        <p:spPr>
          <a:xfrm>
            <a:off x="814645" y="609408"/>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17067400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2276873"/>
            <a:ext cx="7837323" cy="2592288"/>
          </a:xfrm>
          <a:prstGeom prst="rect">
            <a:avLst/>
          </a:prstGeom>
          <a:noFill/>
        </p:spPr>
        <p:txBody>
          <a:bodyPr vert="horz" wrap="square" lIns="0" tIns="0" rIns="0" bIns="0" rtlCol="0">
            <a:noAutofit/>
          </a:bodyPr>
          <a:lstStyle/>
          <a:p>
            <a:pPr marL="108000"/>
            <a:r>
              <a:rPr lang="it-IT" sz="2000" b="1" dirty="0" smtClean="0">
                <a:solidFill>
                  <a:srgbClr val="C00000"/>
                </a:solidFill>
              </a:rPr>
              <a:t>Dimissione del </a:t>
            </a:r>
            <a:r>
              <a:rPr lang="it-IT" sz="2000" b="1" dirty="0">
                <a:solidFill>
                  <a:srgbClr val="C00000"/>
                </a:solidFill>
              </a:rPr>
              <a:t>fine </a:t>
            </a:r>
            <a:r>
              <a:rPr lang="it-IT" sz="2000" b="1" dirty="0" smtClean="0">
                <a:solidFill>
                  <a:srgbClr val="C00000"/>
                </a:solidFill>
              </a:rPr>
              <a:t>settimana o </a:t>
            </a:r>
            <a:r>
              <a:rPr lang="it-IT" sz="2000" b="1" dirty="0">
                <a:solidFill>
                  <a:srgbClr val="C00000"/>
                </a:solidFill>
              </a:rPr>
              <a:t>in giornate </a:t>
            </a:r>
            <a:r>
              <a:rPr lang="it-IT" sz="2000" b="1" dirty="0" smtClean="0">
                <a:solidFill>
                  <a:srgbClr val="C00000"/>
                </a:solidFill>
              </a:rPr>
              <a:t>atipiche</a:t>
            </a:r>
          </a:p>
          <a:p>
            <a:pPr marL="108000"/>
            <a:endParaRPr lang="it-IT" sz="2000" b="1" dirty="0" smtClean="0">
              <a:solidFill>
                <a:srgbClr val="C00000"/>
              </a:solidFill>
            </a:endParaRPr>
          </a:p>
          <a:p>
            <a:pPr marL="108000"/>
            <a:r>
              <a:rPr lang="it-IT" sz="2000" b="1" dirty="0" smtClean="0"/>
              <a:t>Avviene dal venerdì alla domenica o in giornate festive</a:t>
            </a:r>
          </a:p>
          <a:p>
            <a:pPr marL="108000"/>
            <a:endParaRPr lang="it-IT" sz="2000" b="1" dirty="0" smtClean="0"/>
          </a:p>
          <a:p>
            <a:pPr marL="108000">
              <a:lnSpc>
                <a:spcPct val="150000"/>
              </a:lnSpc>
            </a:pPr>
            <a:r>
              <a:rPr lang="it-IT" sz="2000" dirty="0" smtClean="0"/>
              <a:t>Può </a:t>
            </a:r>
            <a:r>
              <a:rPr lang="it-IT" sz="2000" dirty="0"/>
              <a:t>creare problemi ai </a:t>
            </a:r>
            <a:r>
              <a:rPr lang="it-IT" sz="2000" dirty="0" smtClean="0"/>
              <a:t>pazienti e </a:t>
            </a:r>
            <a:r>
              <a:rPr lang="it-IT" sz="2000" dirty="0"/>
              <a:t>ai loro familiari soprattutto</a:t>
            </a:r>
          </a:p>
          <a:p>
            <a:pPr marL="108000">
              <a:lnSpc>
                <a:spcPct val="150000"/>
              </a:lnSpc>
            </a:pPr>
            <a:r>
              <a:rPr lang="it-IT" sz="2000" dirty="0"/>
              <a:t>nell’approvvigionamento di farmaci </a:t>
            </a:r>
            <a:r>
              <a:rPr lang="it-IT" sz="2000" dirty="0" smtClean="0"/>
              <a:t>e presidi </a:t>
            </a:r>
            <a:r>
              <a:rPr lang="it-IT" sz="2000" dirty="0"/>
              <a:t>e nell’attivazione del </a:t>
            </a:r>
            <a:r>
              <a:rPr lang="it-IT" sz="2000" dirty="0" smtClean="0"/>
              <a:t>medico di </a:t>
            </a:r>
            <a:r>
              <a:rPr lang="it-IT" sz="2000" dirty="0"/>
              <a:t>medicina generale o dei servizi </a:t>
            </a:r>
            <a:r>
              <a:rPr lang="it-IT" sz="2000" dirty="0" smtClean="0"/>
              <a:t>di assistenza </a:t>
            </a:r>
            <a:r>
              <a:rPr lang="it-IT" sz="2000" dirty="0"/>
              <a:t>domiciliare programmata</a:t>
            </a:r>
            <a:endParaRPr lang="it-IT" sz="2000" dirty="0" smtClean="0"/>
          </a:p>
        </p:txBody>
      </p:sp>
      <p:sp>
        <p:nvSpPr>
          <p:cNvPr id="2" name="Rettangolo 1"/>
          <p:cNvSpPr/>
          <p:nvPr/>
        </p:nvSpPr>
        <p:spPr>
          <a:xfrm>
            <a:off x="1217852" y="1250685"/>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212916" y="646331"/>
            <a:ext cx="6912768" cy="400110"/>
          </a:xfrm>
          <a:prstGeom prst="rect">
            <a:avLst/>
          </a:prstGeom>
          <a:ln>
            <a:solidFill>
              <a:schemeClr val="accent1"/>
            </a:solidFill>
          </a:ln>
        </p:spPr>
        <p:txBody>
          <a:bodyPr wrap="square">
            <a:spAutoFit/>
          </a:bodyPr>
          <a:lstStyle/>
          <a:p>
            <a:pPr algn="ctr"/>
            <a:r>
              <a:rPr lang="it-IT" sz="2000" dirty="0" smtClean="0"/>
              <a:t>CONTENUTI DELLA CARTELLA INFERMIERISTICA</a:t>
            </a:r>
            <a:endParaRPr lang="it-IT" sz="2000" dirty="0"/>
          </a:p>
        </p:txBody>
      </p:sp>
    </p:spTree>
    <p:extLst>
      <p:ext uri="{BB962C8B-B14F-4D97-AF65-F5344CB8AC3E}">
        <p14:creationId xmlns:p14="http://schemas.microsoft.com/office/powerpoint/2010/main" val="24046037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628800"/>
            <a:ext cx="7837323" cy="4104456"/>
          </a:xfrm>
          <a:prstGeom prst="rect">
            <a:avLst/>
          </a:prstGeom>
          <a:noFill/>
        </p:spPr>
        <p:txBody>
          <a:bodyPr vert="horz" wrap="square" lIns="0" tIns="0" rIns="0" bIns="0" rtlCol="0">
            <a:noAutofit/>
          </a:bodyPr>
          <a:lstStyle/>
          <a:p>
            <a:r>
              <a:rPr lang="it-IT" sz="2000" b="1" dirty="0">
                <a:solidFill>
                  <a:srgbClr val="C00000"/>
                </a:solidFill>
              </a:rPr>
              <a:t>Dimissione </a:t>
            </a:r>
            <a:r>
              <a:rPr lang="it-IT" sz="2000" b="1" dirty="0" smtClean="0">
                <a:solidFill>
                  <a:srgbClr val="C00000"/>
                </a:solidFill>
              </a:rPr>
              <a:t>ritardata</a:t>
            </a:r>
          </a:p>
          <a:p>
            <a:endParaRPr lang="it-IT" sz="2000" b="1" dirty="0" smtClean="0">
              <a:solidFill>
                <a:srgbClr val="C00000"/>
              </a:solidFill>
            </a:endParaRPr>
          </a:p>
          <a:p>
            <a:r>
              <a:rPr lang="it-IT" sz="2000" dirty="0"/>
              <a:t>Si ha una dimissione ritardata </a:t>
            </a:r>
            <a:r>
              <a:rPr lang="it-IT" sz="2000" dirty="0" smtClean="0"/>
              <a:t>quando la </a:t>
            </a:r>
            <a:r>
              <a:rPr lang="it-IT" sz="2000" dirty="0"/>
              <a:t>durata della degenza supera </a:t>
            </a:r>
            <a:r>
              <a:rPr lang="it-IT" sz="2000" dirty="0" smtClean="0"/>
              <a:t>le giornate </a:t>
            </a:r>
            <a:r>
              <a:rPr lang="it-IT" sz="2000" dirty="0"/>
              <a:t>attese per quel </a:t>
            </a:r>
            <a:r>
              <a:rPr lang="it-IT" sz="2000" dirty="0" smtClean="0"/>
              <a:t>DRG.</a:t>
            </a:r>
          </a:p>
          <a:p>
            <a:r>
              <a:rPr lang="it-IT" sz="2000" dirty="0" smtClean="0"/>
              <a:t>Motivi che </a:t>
            </a:r>
            <a:r>
              <a:rPr lang="it-IT" sz="2000" dirty="0"/>
              <a:t>prolungano la degenza </a:t>
            </a:r>
            <a:r>
              <a:rPr lang="it-IT" sz="2000" dirty="0" smtClean="0"/>
              <a:t>possono essere </a:t>
            </a:r>
            <a:r>
              <a:rPr lang="it-IT" sz="2000" dirty="0"/>
              <a:t>sociali (il paziente non </a:t>
            </a:r>
            <a:r>
              <a:rPr lang="it-IT" sz="2000" dirty="0" smtClean="0"/>
              <a:t>ha un </a:t>
            </a:r>
            <a:r>
              <a:rPr lang="it-IT" sz="2000" dirty="0"/>
              <a:t>domicilio adeguato ad accoglierlo</a:t>
            </a:r>
            <a:r>
              <a:rPr lang="it-IT" sz="2000" dirty="0" smtClean="0"/>
              <a:t>), legati </a:t>
            </a:r>
            <a:r>
              <a:rPr lang="it-IT" sz="2000" dirty="0"/>
              <a:t>alla difficoltà di </a:t>
            </a:r>
            <a:r>
              <a:rPr lang="it-IT" sz="2000" dirty="0" smtClean="0"/>
              <a:t>attivazione di </a:t>
            </a:r>
            <a:r>
              <a:rPr lang="it-IT" sz="2000" dirty="0"/>
              <a:t>supporti e servizi e quindi </a:t>
            </a:r>
            <a:r>
              <a:rPr lang="it-IT" sz="2000" dirty="0" smtClean="0"/>
              <a:t>alla mancanza </a:t>
            </a:r>
            <a:r>
              <a:rPr lang="it-IT" sz="2000" dirty="0"/>
              <a:t>di organizzazione o alle </a:t>
            </a:r>
            <a:r>
              <a:rPr lang="it-IT" sz="2000" dirty="0" smtClean="0"/>
              <a:t>difficoltà di </a:t>
            </a:r>
            <a:r>
              <a:rPr lang="it-IT" sz="2000" dirty="0"/>
              <a:t>comunicazione tra </a:t>
            </a:r>
            <a:r>
              <a:rPr lang="it-IT" sz="2000" dirty="0" smtClean="0"/>
              <a:t>ospedale e </a:t>
            </a:r>
            <a:r>
              <a:rPr lang="it-IT" sz="2000" dirty="0"/>
              <a:t>territorio</a:t>
            </a:r>
            <a:r>
              <a:rPr lang="it-IT" sz="2000" dirty="0" smtClean="0"/>
              <a:t>.</a:t>
            </a:r>
          </a:p>
          <a:p>
            <a:endParaRPr lang="it-IT" sz="2000" dirty="0" smtClean="0"/>
          </a:p>
          <a:p>
            <a:r>
              <a:rPr lang="it-IT" sz="2000" dirty="0"/>
              <a:t>Un ritardo nella dimissione può </a:t>
            </a:r>
            <a:r>
              <a:rPr lang="it-IT" sz="2000" dirty="0" smtClean="0"/>
              <a:t>essere utile </a:t>
            </a:r>
            <a:r>
              <a:rPr lang="it-IT" sz="2000" dirty="0"/>
              <a:t>alla famiglia ma è un</a:t>
            </a:r>
            <a:r>
              <a:rPr lang="it-IT" sz="2000" b="1" dirty="0">
                <a:solidFill>
                  <a:srgbClr val="FF0000"/>
                </a:solidFill>
              </a:rPr>
              <a:t> indicatore </a:t>
            </a:r>
            <a:r>
              <a:rPr lang="it-IT" sz="2000" b="1" dirty="0" smtClean="0">
                <a:solidFill>
                  <a:srgbClr val="FF0000"/>
                </a:solidFill>
              </a:rPr>
              <a:t>di scarsa </a:t>
            </a:r>
            <a:r>
              <a:rPr lang="it-IT" sz="2000" b="1" dirty="0">
                <a:solidFill>
                  <a:srgbClr val="FF0000"/>
                </a:solidFill>
              </a:rPr>
              <a:t>efficienza ospedaliera </a:t>
            </a:r>
            <a:r>
              <a:rPr lang="it-IT" sz="2000" dirty="0" smtClean="0"/>
              <a:t>perché, oltre </a:t>
            </a:r>
            <a:r>
              <a:rPr lang="it-IT" sz="2000" dirty="0"/>
              <a:t>ad </a:t>
            </a:r>
            <a:r>
              <a:rPr lang="it-IT" sz="2000" dirty="0" smtClean="0"/>
              <a:t>aumentare i </a:t>
            </a:r>
            <a:r>
              <a:rPr lang="it-IT" sz="2000" dirty="0"/>
              <a:t>costi, aumenta </a:t>
            </a:r>
            <a:r>
              <a:rPr lang="it-IT" sz="2000" dirty="0" smtClean="0"/>
              <a:t>anche i </a:t>
            </a:r>
            <a:r>
              <a:rPr lang="it-IT" sz="2000" dirty="0"/>
              <a:t>rischi per il paziente di </a:t>
            </a:r>
            <a:r>
              <a:rPr lang="it-IT" sz="2000" dirty="0" smtClean="0"/>
              <a:t>contrarre infezioni </a:t>
            </a:r>
            <a:r>
              <a:rPr lang="it-IT" sz="2000" dirty="0"/>
              <a:t>in ospedale e, in </a:t>
            </a:r>
            <a:r>
              <a:rPr lang="it-IT" sz="2000" dirty="0" smtClean="0"/>
              <a:t>particolare negli anziani.</a:t>
            </a:r>
          </a:p>
        </p:txBody>
      </p:sp>
      <p:sp>
        <p:nvSpPr>
          <p:cNvPr id="2" name="Rettangolo 1"/>
          <p:cNvSpPr/>
          <p:nvPr/>
        </p:nvSpPr>
        <p:spPr>
          <a:xfrm>
            <a:off x="1217852" y="980728"/>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550602"/>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val="25572801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39551" y="1700808"/>
            <a:ext cx="7837323" cy="3888432"/>
          </a:xfrm>
          <a:prstGeom prst="rect">
            <a:avLst/>
          </a:prstGeom>
          <a:noFill/>
        </p:spPr>
        <p:txBody>
          <a:bodyPr vert="horz" wrap="square" lIns="0" tIns="0" rIns="0" bIns="0" rtlCol="0">
            <a:noAutofit/>
          </a:bodyPr>
          <a:lstStyle/>
          <a:p>
            <a:pPr marL="108000"/>
            <a:r>
              <a:rPr lang="it-IT" sz="2000" b="1" dirty="0">
                <a:solidFill>
                  <a:srgbClr val="C00000"/>
                </a:solidFill>
              </a:rPr>
              <a:t>Dimissione </a:t>
            </a:r>
            <a:r>
              <a:rPr lang="it-IT" sz="2000" b="1" dirty="0" smtClean="0">
                <a:solidFill>
                  <a:srgbClr val="C00000"/>
                </a:solidFill>
              </a:rPr>
              <a:t>difficile</a:t>
            </a:r>
          </a:p>
          <a:p>
            <a:pPr marL="108000"/>
            <a:endParaRPr lang="it-IT" sz="2400" b="1" dirty="0"/>
          </a:p>
          <a:p>
            <a:pPr marL="108000"/>
            <a:r>
              <a:rPr lang="it-IT" sz="2400" dirty="0"/>
              <a:t>Si verifica quando c’è una </a:t>
            </a:r>
            <a:r>
              <a:rPr lang="it-IT" sz="2400" dirty="0" smtClean="0"/>
              <a:t>disabilità permanente </a:t>
            </a:r>
            <a:r>
              <a:rPr lang="it-IT" sz="2400" dirty="0"/>
              <a:t>o temporanea per </a:t>
            </a:r>
            <a:r>
              <a:rPr lang="it-IT" sz="2400" dirty="0" smtClean="0"/>
              <a:t>un evento </a:t>
            </a:r>
            <a:r>
              <a:rPr lang="it-IT" sz="2400" dirty="0"/>
              <a:t>acuto (per esempio un ictus </a:t>
            </a:r>
            <a:r>
              <a:rPr lang="it-IT" sz="2400" dirty="0" smtClean="0"/>
              <a:t>o la </a:t>
            </a:r>
            <a:r>
              <a:rPr lang="it-IT" sz="2400" dirty="0"/>
              <a:t>frattura del femore in un anziano</a:t>
            </a:r>
            <a:r>
              <a:rPr lang="it-IT" sz="2400" dirty="0" smtClean="0"/>
              <a:t>).</a:t>
            </a:r>
          </a:p>
          <a:p>
            <a:pPr marL="108000"/>
            <a:r>
              <a:rPr lang="it-IT" sz="2400" dirty="0"/>
              <a:t>Più l’evento è imprevedibile, più </a:t>
            </a:r>
            <a:r>
              <a:rPr lang="it-IT" sz="2400" dirty="0" smtClean="0"/>
              <a:t>è difficile </a:t>
            </a:r>
            <a:r>
              <a:rPr lang="it-IT" sz="2400" dirty="0"/>
              <a:t>pianificare. Per esempio, </a:t>
            </a:r>
            <a:r>
              <a:rPr lang="it-IT" sz="2400" dirty="0" smtClean="0"/>
              <a:t>non è </a:t>
            </a:r>
            <a:r>
              <a:rPr lang="it-IT" sz="2400" dirty="0"/>
              <a:t>facile trovare subito un posto </a:t>
            </a:r>
            <a:r>
              <a:rPr lang="it-IT" sz="2400" dirty="0" smtClean="0"/>
              <a:t>letto in </a:t>
            </a:r>
            <a:r>
              <a:rPr lang="it-IT" sz="2400" dirty="0"/>
              <a:t>una </a:t>
            </a:r>
            <a:r>
              <a:rPr lang="it-IT" sz="2400" dirty="0" smtClean="0"/>
              <a:t>RSA o </a:t>
            </a:r>
            <a:r>
              <a:rPr lang="it-IT" sz="2400" dirty="0"/>
              <a:t>in un centro di </a:t>
            </a:r>
            <a:r>
              <a:rPr lang="it-IT" sz="2400" dirty="0" smtClean="0"/>
              <a:t>riabilitazione; come </a:t>
            </a:r>
            <a:r>
              <a:rPr lang="it-IT" sz="2400" dirty="0"/>
              <a:t>anche attivare </a:t>
            </a:r>
            <a:r>
              <a:rPr lang="it-IT" sz="2400" dirty="0" smtClean="0"/>
              <a:t>un’assistenza domiciliare </a:t>
            </a:r>
            <a:r>
              <a:rPr lang="it-IT" sz="2400" dirty="0"/>
              <a:t>integrata o </a:t>
            </a:r>
            <a:r>
              <a:rPr lang="it-IT" sz="2400" dirty="0" smtClean="0"/>
              <a:t>avere subito </a:t>
            </a:r>
            <a:r>
              <a:rPr lang="it-IT" sz="2400" dirty="0"/>
              <a:t>a disposizione un letto </a:t>
            </a:r>
            <a:r>
              <a:rPr lang="it-IT" sz="2400" dirty="0" smtClean="0"/>
              <a:t>antidecubito o ancora</a:t>
            </a:r>
            <a:r>
              <a:rPr lang="it-IT" sz="2400" dirty="0"/>
              <a:t>, trovare persone </a:t>
            </a:r>
            <a:r>
              <a:rPr lang="it-IT" sz="2400" dirty="0" smtClean="0"/>
              <a:t>disponibili a </a:t>
            </a:r>
            <a:r>
              <a:rPr lang="it-IT" sz="2400" dirty="0"/>
              <a:t>rimanere a casa ad </a:t>
            </a:r>
            <a:r>
              <a:rPr lang="it-IT" sz="2400" dirty="0" smtClean="0"/>
              <a:t>assistere la </a:t>
            </a:r>
            <a:r>
              <a:rPr lang="it-IT" sz="2400" dirty="0"/>
              <a:t>persona (dalla badante, che </a:t>
            </a:r>
            <a:r>
              <a:rPr lang="it-IT" sz="2400" dirty="0" smtClean="0"/>
              <a:t>va addestrata</a:t>
            </a:r>
            <a:r>
              <a:rPr lang="it-IT" sz="2400" dirty="0"/>
              <a:t>, al familiare che deve </a:t>
            </a:r>
            <a:r>
              <a:rPr lang="it-IT" sz="2400" dirty="0" smtClean="0"/>
              <a:t>riorganizzarsi sul </a:t>
            </a:r>
            <a:r>
              <a:rPr lang="it-IT" sz="2400" dirty="0"/>
              <a:t>lavoro).</a:t>
            </a:r>
            <a:endParaRPr lang="it-IT" sz="2400" dirty="0" smtClean="0"/>
          </a:p>
        </p:txBody>
      </p:sp>
      <p:sp>
        <p:nvSpPr>
          <p:cNvPr id="2" name="Rettangolo 1"/>
          <p:cNvSpPr/>
          <p:nvPr/>
        </p:nvSpPr>
        <p:spPr>
          <a:xfrm>
            <a:off x="1217852" y="1098322"/>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1001828" y="581635"/>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val="14468219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393870" y="1916832"/>
            <a:ext cx="7837323" cy="4366837"/>
          </a:xfrm>
          <a:prstGeom prst="rect">
            <a:avLst/>
          </a:prstGeom>
          <a:noFill/>
        </p:spPr>
        <p:txBody>
          <a:bodyPr vert="horz" wrap="square" lIns="0" tIns="0" rIns="0" bIns="0" rtlCol="0">
            <a:noAutofit/>
          </a:bodyPr>
          <a:lstStyle/>
          <a:p>
            <a:pPr marL="108000"/>
            <a:r>
              <a:rPr lang="it-IT" sz="2000" b="1" dirty="0">
                <a:solidFill>
                  <a:srgbClr val="C00000"/>
                </a:solidFill>
              </a:rPr>
              <a:t>La dimissione </a:t>
            </a:r>
            <a:r>
              <a:rPr lang="it-IT" sz="2000" b="1" dirty="0" smtClean="0">
                <a:solidFill>
                  <a:srgbClr val="C00000"/>
                </a:solidFill>
              </a:rPr>
              <a:t>pianificata</a:t>
            </a:r>
          </a:p>
          <a:p>
            <a:pPr marL="108000"/>
            <a:endParaRPr lang="it-IT" sz="2000" b="1" dirty="0" smtClean="0"/>
          </a:p>
          <a:p>
            <a:pPr marL="108000"/>
            <a:r>
              <a:rPr lang="it-IT" sz="2000" b="1" dirty="0" smtClean="0"/>
              <a:t> </a:t>
            </a:r>
            <a:r>
              <a:rPr lang="it-IT" sz="2000" dirty="0"/>
              <a:t>La dimissione pianificata </a:t>
            </a:r>
            <a:r>
              <a:rPr lang="it-IT" sz="2000" dirty="0" smtClean="0"/>
              <a:t>prevede 4 </a:t>
            </a:r>
            <a:r>
              <a:rPr lang="it-IT" sz="2000" dirty="0"/>
              <a:t>fasi</a:t>
            </a:r>
            <a:r>
              <a:rPr lang="it-IT" sz="2000" dirty="0" smtClean="0"/>
              <a:t>:</a:t>
            </a:r>
          </a:p>
          <a:p>
            <a:pPr marL="108000"/>
            <a:endParaRPr lang="it-IT" sz="2000" dirty="0"/>
          </a:p>
          <a:p>
            <a:pPr marL="565200" indent="-457200">
              <a:buFont typeface="+mj-lt"/>
              <a:buAutoNum type="arabicPeriod"/>
            </a:pPr>
            <a:r>
              <a:rPr lang="it-IT" sz="2000" dirty="0"/>
              <a:t> valutare il paziente e i suoi bisogni;</a:t>
            </a:r>
          </a:p>
          <a:p>
            <a:pPr marL="565200" indent="-457200">
              <a:buFont typeface="+mj-lt"/>
              <a:buAutoNum type="arabicPeriod"/>
            </a:pPr>
            <a:r>
              <a:rPr lang="it-IT" sz="2000" dirty="0"/>
              <a:t> stendere un piano personalizzato </a:t>
            </a:r>
            <a:r>
              <a:rPr lang="it-IT" sz="2000" dirty="0" smtClean="0"/>
              <a:t>di dimissione </a:t>
            </a:r>
            <a:r>
              <a:rPr lang="it-IT" sz="2000" dirty="0"/>
              <a:t>coinvolgendo il </a:t>
            </a:r>
            <a:r>
              <a:rPr lang="it-IT" sz="2000" dirty="0" smtClean="0"/>
              <a:t>         paziente e </a:t>
            </a:r>
            <a:r>
              <a:rPr lang="it-IT" sz="2000" dirty="0"/>
              <a:t>i familiari;</a:t>
            </a:r>
          </a:p>
          <a:p>
            <a:pPr marL="565200" indent="-457200">
              <a:buFont typeface="+mj-lt"/>
              <a:buAutoNum type="arabicPeriod"/>
            </a:pPr>
            <a:r>
              <a:rPr lang="it-IT" sz="2000" dirty="0"/>
              <a:t> valutare i problemi e attivare gli </a:t>
            </a:r>
            <a:r>
              <a:rPr lang="it-IT" sz="2000" dirty="0" smtClean="0"/>
              <a:t>interventi non </a:t>
            </a:r>
            <a:r>
              <a:rPr lang="it-IT" sz="2000" dirty="0"/>
              <a:t>appena si </a:t>
            </a:r>
            <a:r>
              <a:rPr lang="it-IT" sz="2000" dirty="0" smtClean="0"/>
              <a:t>stabilizzano le </a:t>
            </a:r>
            <a:r>
              <a:rPr lang="it-IT" sz="2000" dirty="0"/>
              <a:t>condizioni cliniche;</a:t>
            </a:r>
          </a:p>
          <a:p>
            <a:pPr marL="565200" indent="-457200">
              <a:buFont typeface="+mj-lt"/>
              <a:buAutoNum type="arabicPeriod"/>
            </a:pPr>
            <a:r>
              <a:rPr lang="it-IT" sz="2000" dirty="0"/>
              <a:t> attivare un </a:t>
            </a:r>
            <a:r>
              <a:rPr lang="it-IT" sz="2000" dirty="0" err="1"/>
              <a:t>follow</a:t>
            </a:r>
            <a:r>
              <a:rPr lang="it-IT" sz="2000" dirty="0"/>
              <a:t> up telefonico, </a:t>
            </a:r>
            <a:r>
              <a:rPr lang="it-IT" sz="2000" dirty="0" smtClean="0"/>
              <a:t>domiciliare od </a:t>
            </a:r>
            <a:r>
              <a:rPr lang="it-IT" sz="2000" dirty="0"/>
              <a:t>ospedaliero</a:t>
            </a:r>
            <a:r>
              <a:rPr lang="it-IT" sz="2000" dirty="0" smtClean="0"/>
              <a:t>.</a:t>
            </a:r>
          </a:p>
          <a:p>
            <a:pPr marL="108000" indent="-457200">
              <a:buFont typeface="+mj-lt"/>
              <a:buAutoNum type="arabicPeriod"/>
            </a:pPr>
            <a:endParaRPr lang="it-IT" sz="2000" b="1" dirty="0">
              <a:solidFill>
                <a:srgbClr val="C00000"/>
              </a:solidFill>
            </a:endParaRPr>
          </a:p>
          <a:p>
            <a:pPr marL="108000"/>
            <a:r>
              <a:rPr lang="it-IT" sz="2000" b="1" dirty="0">
                <a:solidFill>
                  <a:srgbClr val="C00000"/>
                </a:solidFill>
              </a:rPr>
              <a:t>Valutando i pazienti si possono </a:t>
            </a:r>
            <a:r>
              <a:rPr lang="it-IT" sz="2000" b="1" dirty="0" smtClean="0">
                <a:solidFill>
                  <a:srgbClr val="C00000"/>
                </a:solidFill>
              </a:rPr>
              <a:t>identificare quelli </a:t>
            </a:r>
            <a:r>
              <a:rPr lang="it-IT" sz="2000" b="1" dirty="0">
                <a:solidFill>
                  <a:srgbClr val="C00000"/>
                </a:solidFill>
              </a:rPr>
              <a:t>a rischio </a:t>
            </a:r>
            <a:r>
              <a:rPr lang="it-IT" sz="2000" b="1" dirty="0" smtClean="0">
                <a:solidFill>
                  <a:srgbClr val="C00000"/>
                </a:solidFill>
              </a:rPr>
              <a:t>di dimissione</a:t>
            </a:r>
            <a:r>
              <a:rPr lang="it-IT" sz="2000" b="1" dirty="0">
                <a:solidFill>
                  <a:srgbClr val="C00000"/>
                </a:solidFill>
              </a:rPr>
              <a:t> </a:t>
            </a:r>
            <a:r>
              <a:rPr lang="it-IT" sz="2000" b="1" dirty="0" smtClean="0">
                <a:solidFill>
                  <a:srgbClr val="C00000"/>
                </a:solidFill>
              </a:rPr>
              <a:t>difficile</a:t>
            </a:r>
            <a:r>
              <a:rPr lang="it-IT" sz="2000" b="1" dirty="0">
                <a:solidFill>
                  <a:srgbClr val="C00000"/>
                </a:solidFill>
              </a:rPr>
              <a:t> </a:t>
            </a:r>
            <a:r>
              <a:rPr lang="it-IT" sz="2000" b="1" dirty="0" smtClean="0">
                <a:solidFill>
                  <a:srgbClr val="C00000"/>
                </a:solidFill>
              </a:rPr>
              <a:t>già dalla fase di accettazione o al più tardi in terza giornata</a:t>
            </a:r>
          </a:p>
          <a:p>
            <a:endParaRPr lang="it-IT" sz="2000" dirty="0" smtClean="0">
              <a:solidFill>
                <a:srgbClr val="C00000"/>
              </a:solidFill>
            </a:endParaRPr>
          </a:p>
        </p:txBody>
      </p:sp>
      <p:sp>
        <p:nvSpPr>
          <p:cNvPr id="2" name="Rettangolo 1"/>
          <p:cNvSpPr/>
          <p:nvPr/>
        </p:nvSpPr>
        <p:spPr>
          <a:xfrm>
            <a:off x="1187624" y="1268760"/>
            <a:ext cx="6480720" cy="369332"/>
          </a:xfrm>
          <a:prstGeom prst="rect">
            <a:avLst/>
          </a:prstGeom>
          <a:solidFill>
            <a:schemeClr val="accent4">
              <a:lumMod val="40000"/>
              <a:lumOff val="60000"/>
            </a:schemeClr>
          </a:solidFill>
        </p:spPr>
        <p:txBody>
          <a:bodyPr wrap="square">
            <a:spAutoFit/>
          </a:bodyPr>
          <a:lstStyle/>
          <a:p>
            <a:pPr marL="12700" marR="13970" algn="just">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5" name="Rettangolo 4"/>
          <p:cNvSpPr/>
          <p:nvPr/>
        </p:nvSpPr>
        <p:spPr>
          <a:xfrm>
            <a:off x="899592" y="636657"/>
            <a:ext cx="6912768" cy="400110"/>
          </a:xfrm>
          <a:prstGeom prst="rect">
            <a:avLst/>
          </a:prstGeom>
          <a:ln>
            <a:solidFill>
              <a:schemeClr val="accent1"/>
            </a:solidFill>
          </a:ln>
        </p:spPr>
        <p:txBody>
          <a:bodyPr wrap="square">
            <a:spAutoFit/>
          </a:bodyPr>
          <a:lstStyle/>
          <a:p>
            <a:pPr algn="ctr"/>
            <a:r>
              <a:rPr lang="it-IT" sz="2000" dirty="0" smtClean="0">
                <a:solidFill>
                  <a:schemeClr val="bg1"/>
                </a:solidFill>
              </a:rPr>
              <a:t>CONTENUTI DELLA CARTELLA INFERMIERISTICA</a:t>
            </a:r>
            <a:endParaRPr lang="it-IT" sz="2000" dirty="0">
              <a:solidFill>
                <a:schemeClr val="bg1"/>
              </a:solidFill>
            </a:endParaRPr>
          </a:p>
        </p:txBody>
      </p:sp>
    </p:spTree>
    <p:extLst>
      <p:ext uri="{BB962C8B-B14F-4D97-AF65-F5344CB8AC3E}">
        <p14:creationId xmlns:p14="http://schemas.microsoft.com/office/powerpoint/2010/main" val="10533424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51"/>
          <p:cNvSpPr txBox="1"/>
          <p:nvPr/>
        </p:nvSpPr>
        <p:spPr>
          <a:xfrm>
            <a:off x="500034" y="1285861"/>
            <a:ext cx="7837323" cy="2786081"/>
          </a:xfrm>
          <a:prstGeom prst="rect">
            <a:avLst/>
          </a:prstGeom>
        </p:spPr>
        <p:txBody>
          <a:bodyPr vert="horz" wrap="square" lIns="0" tIns="0" rIns="0" bIns="0" rtlCol="0">
            <a:noAutofit/>
          </a:bodyPr>
          <a:lstStyle/>
          <a:p>
            <a:r>
              <a:rPr lang="it-IT" sz="2000" b="1" dirty="0">
                <a:solidFill>
                  <a:srgbClr val="C00000"/>
                </a:solidFill>
              </a:rPr>
              <a:t>La dimissione </a:t>
            </a:r>
            <a:r>
              <a:rPr lang="it-IT" sz="2000" b="1" dirty="0" smtClean="0">
                <a:solidFill>
                  <a:srgbClr val="C00000"/>
                </a:solidFill>
              </a:rPr>
              <a:t>pianificata - valutazione</a:t>
            </a:r>
          </a:p>
          <a:p>
            <a:endParaRPr lang="it-IT" sz="2000" b="1" dirty="0" smtClean="0"/>
          </a:p>
          <a:p>
            <a:r>
              <a:rPr lang="it-IT" sz="2000" b="1" dirty="0" smtClean="0"/>
              <a:t> </a:t>
            </a:r>
            <a:r>
              <a:rPr lang="it-IT" sz="2000" dirty="0" smtClean="0"/>
              <a:t>Una valutazione accurata del paziente include l’analisi delle sue abilità funzionali, del sistema di supporto sociale, dello stato mentale e della situazione </a:t>
            </a:r>
            <a:r>
              <a:rPr lang="it-IT" sz="2000" dirty="0" err="1" smtClean="0"/>
              <a:t>clinico-assistenziale</a:t>
            </a:r>
            <a:r>
              <a:rPr lang="it-IT" sz="2000" dirty="0" smtClean="0"/>
              <a:t>. Uno degli strumenti più citati per identificare i pazienti a rischio di dimissione difficile è il BRASS </a:t>
            </a:r>
            <a:r>
              <a:rPr lang="it-IT" sz="2000" dirty="0" err="1" smtClean="0"/>
              <a:t>index</a:t>
            </a:r>
            <a:r>
              <a:rPr lang="it-IT" sz="2000" dirty="0" smtClean="0"/>
              <a:t> (</a:t>
            </a:r>
            <a:r>
              <a:rPr lang="it-IT" sz="2000" dirty="0" err="1" smtClean="0"/>
              <a:t>Blaylock</a:t>
            </a:r>
            <a:r>
              <a:rPr lang="it-IT" sz="2000" dirty="0" smtClean="0"/>
              <a:t> </a:t>
            </a:r>
            <a:r>
              <a:rPr lang="it-IT" sz="2000" dirty="0" err="1" smtClean="0"/>
              <a:t>Risk</a:t>
            </a:r>
            <a:r>
              <a:rPr lang="it-IT" sz="2000" dirty="0" smtClean="0"/>
              <a:t> </a:t>
            </a:r>
            <a:r>
              <a:rPr lang="it-IT" sz="2000" dirty="0" err="1" smtClean="0"/>
              <a:t>Assessment</a:t>
            </a:r>
            <a:r>
              <a:rPr lang="it-IT" sz="2000" dirty="0" smtClean="0"/>
              <a:t> Screening and Score), che individua i pazienti a rischio di ospedalizzazione prolungata o di dimissione difficile.</a:t>
            </a:r>
          </a:p>
          <a:p>
            <a:endParaRPr lang="it-IT" sz="2000" dirty="0" smtClean="0"/>
          </a:p>
        </p:txBody>
      </p:sp>
      <p:sp>
        <p:nvSpPr>
          <p:cNvPr id="2" name="Rettangolo 1"/>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4" name="Rettangolo 3"/>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graphicFrame>
        <p:nvGraphicFramePr>
          <p:cNvPr id="11" name="Tabella 10"/>
          <p:cNvGraphicFramePr>
            <a:graphicFrameLocks noGrp="1"/>
          </p:cNvGraphicFramePr>
          <p:nvPr/>
        </p:nvGraphicFramePr>
        <p:xfrm>
          <a:off x="1071538" y="4429132"/>
          <a:ext cx="6453190" cy="2072640"/>
        </p:xfrm>
        <a:graphic>
          <a:graphicData uri="http://schemas.openxmlformats.org/drawingml/2006/table">
            <a:tbl>
              <a:tblPr firstRow="1" bandRow="1">
                <a:tableStyleId>{5C22544A-7EE6-4342-B048-85BDC9FD1C3A}</a:tableStyleId>
              </a:tblPr>
              <a:tblGrid>
                <a:gridCol w="1361229">
                  <a:extLst>
                    <a:ext uri="{9D8B030D-6E8A-4147-A177-3AD203B41FA5}">
                      <a16:colId xmlns="" xmlns:a16="http://schemas.microsoft.com/office/drawing/2014/main" val="20000"/>
                    </a:ext>
                  </a:extLst>
                </a:gridCol>
                <a:gridCol w="5091961">
                  <a:extLst>
                    <a:ext uri="{9D8B030D-6E8A-4147-A177-3AD203B41FA5}">
                      <a16:colId xmlns="" xmlns:a16="http://schemas.microsoft.com/office/drawing/2014/main" val="20001"/>
                    </a:ext>
                  </a:extLst>
                </a:gridCol>
              </a:tblGrid>
              <a:tr h="370840">
                <a:tc>
                  <a:txBody>
                    <a:bodyPr/>
                    <a:lstStyle/>
                    <a:p>
                      <a:pPr algn="ctr"/>
                      <a:r>
                        <a:rPr lang="it-IT" sz="1400" dirty="0" smtClean="0"/>
                        <a:t>Punteggio</a:t>
                      </a:r>
                    </a:p>
                    <a:p>
                      <a:pPr algn="ctr"/>
                      <a:r>
                        <a:rPr lang="it-IT" sz="1400" dirty="0" smtClean="0"/>
                        <a:t>Da 0 a 40</a:t>
                      </a:r>
                      <a:endParaRPr lang="it-IT" sz="1400" dirty="0"/>
                    </a:p>
                  </a:txBody>
                  <a:tcPr/>
                </a:tc>
                <a:tc>
                  <a:txBody>
                    <a:bodyPr/>
                    <a:lstStyle/>
                    <a:p>
                      <a:pPr algn="ctr"/>
                      <a:r>
                        <a:rPr lang="it-IT" sz="1400" dirty="0" smtClean="0"/>
                        <a:t>Classi di rischio</a:t>
                      </a:r>
                      <a:endParaRPr lang="it-IT" sz="1400" dirty="0"/>
                    </a:p>
                  </a:txBody>
                  <a:tcPr/>
                </a:tc>
                <a:extLst>
                  <a:ext uri="{0D108BD9-81ED-4DB2-BD59-A6C34878D82A}">
                    <a16:rowId xmlns="" xmlns:a16="http://schemas.microsoft.com/office/drawing/2014/main" val="10000"/>
                  </a:ext>
                </a:extLst>
              </a:tr>
              <a:tr h="370840">
                <a:tc>
                  <a:txBody>
                    <a:bodyPr/>
                    <a:lstStyle/>
                    <a:p>
                      <a:pPr eaLnBrk="0" hangingPunct="0"/>
                      <a:r>
                        <a:rPr kumimoji="0" lang="it-IT" sz="1200" kern="1200" dirty="0" smtClean="0">
                          <a:solidFill>
                            <a:schemeClr val="dk1"/>
                          </a:solidFill>
                          <a:latin typeface="+mn-lt"/>
                          <a:ea typeface="+mn-ea"/>
                          <a:cs typeface="Calibri" pitchFamily="34" charset="0"/>
                        </a:rPr>
                        <a:t> 0-10</a:t>
                      </a:r>
                    </a:p>
                    <a:p>
                      <a:r>
                        <a:rPr kumimoji="0" lang="it-IT" sz="1200" kern="1200" dirty="0" smtClean="0">
                          <a:solidFill>
                            <a:schemeClr val="dk1"/>
                          </a:solidFill>
                          <a:latin typeface="+mn-lt"/>
                          <a:ea typeface="+mn-ea"/>
                          <a:cs typeface="Calibri" pitchFamily="34" charset="0"/>
                        </a:rPr>
                        <a:t>rischio basso</a:t>
                      </a:r>
                      <a:endParaRPr lang="it-IT" sz="1200" dirty="0">
                        <a:latin typeface="+mn-lt"/>
                        <a:cs typeface="Calibri" pitchFamily="34" charset="0"/>
                      </a:endParaRPr>
                    </a:p>
                  </a:txBody>
                  <a:tcPr/>
                </a:tc>
                <a:tc>
                  <a:txBody>
                    <a:bodyPr/>
                    <a:lstStyle/>
                    <a:p>
                      <a:r>
                        <a:rPr kumimoji="0" lang="it-IT" sz="1200" kern="1200" dirty="0" smtClean="0">
                          <a:solidFill>
                            <a:schemeClr val="dk1"/>
                          </a:solidFill>
                          <a:latin typeface="+mn-lt"/>
                          <a:ea typeface="+mn-ea"/>
                          <a:cs typeface="+mn-cs"/>
                        </a:rPr>
                        <a:t>soggetti a basso rischio di problemi dopo la dimissione: non richiedono un particolare impegno per l’organizzazione della loro dimissione; la disabilità è molto limitata</a:t>
                      </a:r>
                      <a:endParaRPr lang="it-IT" sz="1200" dirty="0"/>
                    </a:p>
                  </a:txBody>
                  <a:tcPr/>
                </a:tc>
                <a:extLst>
                  <a:ext uri="{0D108BD9-81ED-4DB2-BD59-A6C34878D82A}">
                    <a16:rowId xmlns="" xmlns:a16="http://schemas.microsoft.com/office/drawing/2014/main" val="10001"/>
                  </a:ext>
                </a:extLst>
              </a:tr>
              <a:tr h="370840">
                <a:tc>
                  <a:txBody>
                    <a:bodyPr/>
                    <a:lstStyle/>
                    <a:p>
                      <a:pPr eaLnBrk="0" hangingPunct="0"/>
                      <a:r>
                        <a:rPr kumimoji="0" lang="it-IT" sz="1200" kern="1200" dirty="0" smtClean="0">
                          <a:solidFill>
                            <a:schemeClr val="dk1"/>
                          </a:solidFill>
                          <a:latin typeface="+mn-lt"/>
                          <a:ea typeface="+mn-ea"/>
                          <a:cs typeface="+mn-cs"/>
                        </a:rPr>
                        <a:t>11-20</a:t>
                      </a:r>
                    </a:p>
                    <a:p>
                      <a:r>
                        <a:rPr kumimoji="0" lang="it-IT" sz="1200" kern="1200" dirty="0" smtClean="0">
                          <a:solidFill>
                            <a:schemeClr val="dk1"/>
                          </a:solidFill>
                          <a:latin typeface="+mn-lt"/>
                          <a:ea typeface="+mn-ea"/>
                          <a:cs typeface="+mn-cs"/>
                        </a:rPr>
                        <a:t>rischio medio</a:t>
                      </a:r>
                      <a:endParaRPr lang="it-IT" sz="1200" dirty="0"/>
                    </a:p>
                  </a:txBody>
                  <a:tcPr/>
                </a:tc>
                <a:tc>
                  <a:txBody>
                    <a:bodyPr/>
                    <a:lstStyle/>
                    <a:p>
                      <a:r>
                        <a:rPr kumimoji="0" lang="it-IT" sz="1200" kern="1200" dirty="0" smtClean="0">
                          <a:solidFill>
                            <a:schemeClr val="dk1"/>
                          </a:solidFill>
                          <a:latin typeface="+mn-lt"/>
                          <a:ea typeface="+mn-ea"/>
                          <a:cs typeface="+mn-cs"/>
                        </a:rPr>
                        <a:t>soggetti a medio rischio di problemi legati a situazioni cliniche complesse che richiedono una pianificazione della dimissione</a:t>
                      </a:r>
                      <a:endParaRPr lang="it-IT" sz="1200" dirty="0"/>
                    </a:p>
                  </a:txBody>
                  <a:tcPr/>
                </a:tc>
                <a:extLst>
                  <a:ext uri="{0D108BD9-81ED-4DB2-BD59-A6C34878D82A}">
                    <a16:rowId xmlns="" xmlns:a16="http://schemas.microsoft.com/office/drawing/2014/main" val="10002"/>
                  </a:ext>
                </a:extLst>
              </a:tr>
              <a:tr h="370840">
                <a:tc>
                  <a:txBody>
                    <a:bodyPr/>
                    <a:lstStyle/>
                    <a:p>
                      <a:pPr eaLnBrk="0" hangingPunct="0"/>
                      <a:r>
                        <a:rPr kumimoji="0" lang="it-IT" sz="1200" kern="1200" dirty="0" smtClean="0">
                          <a:solidFill>
                            <a:schemeClr val="dk1"/>
                          </a:solidFill>
                          <a:latin typeface="+mn-lt"/>
                          <a:ea typeface="+mn-ea"/>
                          <a:cs typeface="+mn-cs"/>
                        </a:rPr>
                        <a:t>21-40</a:t>
                      </a:r>
                    </a:p>
                    <a:p>
                      <a:r>
                        <a:rPr kumimoji="0" lang="it-IT" sz="1200" kern="1200" dirty="0" smtClean="0">
                          <a:solidFill>
                            <a:schemeClr val="dk1"/>
                          </a:solidFill>
                          <a:latin typeface="+mn-lt"/>
                          <a:ea typeface="+mn-ea"/>
                          <a:cs typeface="+mn-cs"/>
                        </a:rPr>
                        <a:t>alto rischio</a:t>
                      </a:r>
                      <a:endParaRPr lang="it-IT" sz="1000" dirty="0"/>
                    </a:p>
                  </a:txBody>
                  <a:tcPr/>
                </a:tc>
                <a:tc>
                  <a:txBody>
                    <a:bodyPr/>
                    <a:lstStyle/>
                    <a:p>
                      <a:r>
                        <a:rPr kumimoji="0" lang="it-IT" sz="1200" kern="1200" dirty="0" smtClean="0">
                          <a:solidFill>
                            <a:schemeClr val="dk1"/>
                          </a:solidFill>
                          <a:latin typeface="+mn-lt"/>
                          <a:ea typeface="+mn-ea"/>
                          <a:cs typeface="+mn-cs"/>
                        </a:rPr>
                        <a:t>soggetti ad alto rischio perché hanno problemi rilevanti e che richiedono una continuità di cure in istituzioni</a:t>
                      </a:r>
                      <a:endParaRPr lang="it-IT" sz="1200" dirty="0"/>
                    </a:p>
                  </a:txBody>
                  <a:tcPr/>
                </a:tc>
                <a:extLst>
                  <a:ext uri="{0D108BD9-81ED-4DB2-BD59-A6C34878D82A}">
                    <a16:rowId xmlns="" xmlns:a16="http://schemas.microsoft.com/office/drawing/2014/main" val="10003"/>
                  </a:ext>
                </a:extLst>
              </a:tr>
            </a:tbl>
          </a:graphicData>
        </a:graphic>
      </p:graphicFrame>
      <p:sp>
        <p:nvSpPr>
          <p:cNvPr id="12" name="Rettangolo 11"/>
          <p:cNvSpPr/>
          <p:nvPr/>
        </p:nvSpPr>
        <p:spPr>
          <a:xfrm>
            <a:off x="1071538" y="4071942"/>
            <a:ext cx="1890261" cy="369332"/>
          </a:xfrm>
          <a:prstGeom prst="rect">
            <a:avLst/>
          </a:prstGeom>
          <a:solidFill>
            <a:srgbClr val="0070C0"/>
          </a:solidFill>
        </p:spPr>
        <p:txBody>
          <a:bodyPr wrap="none">
            <a:spAutoFit/>
          </a:bodyPr>
          <a:lstStyle/>
          <a:p>
            <a:r>
              <a:rPr lang="it-IT" dirty="0" smtClean="0"/>
              <a:t>Indice di BRASS</a:t>
            </a:r>
            <a:endParaRPr lang="it-IT" dirty="0"/>
          </a:p>
        </p:txBody>
      </p:sp>
    </p:spTree>
    <p:extLst>
      <p:ext uri="{BB962C8B-B14F-4D97-AF65-F5344CB8AC3E}">
        <p14:creationId xmlns:p14="http://schemas.microsoft.com/office/powerpoint/2010/main" val="7269449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ChangeAspect="1" noChangeArrowheads="1"/>
          </p:cNvPicPr>
          <p:nvPr/>
        </p:nvPicPr>
        <p:blipFill>
          <a:blip r:embed="rId2" cstate="print"/>
          <a:srcRect/>
          <a:stretch>
            <a:fillRect/>
          </a:stretch>
        </p:blipFill>
        <p:spPr bwMode="auto">
          <a:xfrm>
            <a:off x="11448" y="1639634"/>
            <a:ext cx="5717811" cy="4670671"/>
          </a:xfrm>
          <a:prstGeom prst="rect">
            <a:avLst/>
          </a:prstGeom>
          <a:noFill/>
          <a:ln w="9525">
            <a:noFill/>
            <a:miter lim="800000"/>
            <a:headEnd/>
            <a:tailEnd/>
          </a:ln>
        </p:spPr>
      </p:pic>
      <p:pic>
        <p:nvPicPr>
          <p:cNvPr id="77828" name="Picture 4"/>
          <p:cNvPicPr>
            <a:picLocks noChangeAspect="1" noChangeArrowheads="1"/>
          </p:cNvPicPr>
          <p:nvPr/>
        </p:nvPicPr>
        <p:blipFill>
          <a:blip r:embed="rId3" cstate="print"/>
          <a:srcRect/>
          <a:stretch>
            <a:fillRect/>
          </a:stretch>
        </p:blipFill>
        <p:spPr bwMode="auto">
          <a:xfrm>
            <a:off x="5715008" y="1518417"/>
            <a:ext cx="3240727" cy="4646887"/>
          </a:xfrm>
          <a:prstGeom prst="rect">
            <a:avLst/>
          </a:prstGeom>
          <a:noFill/>
          <a:ln w="9525">
            <a:noFill/>
            <a:miter lim="800000"/>
            <a:headEnd/>
            <a:tailEnd/>
          </a:ln>
        </p:spPr>
      </p:pic>
      <p:sp>
        <p:nvSpPr>
          <p:cNvPr id="5" name="Rettangolo 4"/>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6" name="Rettangolo 5"/>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7" name="Rettangolo 6"/>
          <p:cNvSpPr/>
          <p:nvPr/>
        </p:nvSpPr>
        <p:spPr>
          <a:xfrm>
            <a:off x="3707904" y="1212714"/>
            <a:ext cx="1662635" cy="369332"/>
          </a:xfrm>
          <a:prstGeom prst="rect">
            <a:avLst/>
          </a:prstGeom>
          <a:solidFill>
            <a:srgbClr val="0070C0"/>
          </a:solidFill>
        </p:spPr>
        <p:txBody>
          <a:bodyPr wrap="none">
            <a:spAutoFit/>
          </a:bodyPr>
          <a:lstStyle/>
          <a:p>
            <a:r>
              <a:rPr lang="it-IT" b="1" dirty="0" smtClean="0">
                <a:solidFill>
                  <a:schemeClr val="bg1"/>
                </a:solidFill>
              </a:rPr>
              <a:t>Indice di BRASS</a:t>
            </a:r>
            <a:endParaRPr lang="it-IT"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899592" y="655353"/>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a:r>
              <a:rPr lang="it-IT" sz="2000" b="1" i="1" dirty="0" smtClean="0">
                <a:solidFill>
                  <a:srgbClr val="C00000"/>
                </a:solidFill>
              </a:rPr>
              <a:t>DOCUMENTARE</a:t>
            </a:r>
          </a:p>
          <a:p>
            <a:endParaRPr lang="it-IT" sz="2000" i="1" dirty="0" smtClean="0"/>
          </a:p>
          <a:p>
            <a:pPr>
              <a:buFontTx/>
              <a:buNone/>
            </a:pPr>
            <a:r>
              <a:rPr lang="en-GB" sz="2400" dirty="0" smtClean="0">
                <a:solidFill>
                  <a:srgbClr val="C00000"/>
                </a:solidFill>
                <a:cs typeface="Times New Roman" pitchFamily="18" charset="0"/>
              </a:rPr>
              <a:t>La </a:t>
            </a:r>
            <a:r>
              <a:rPr lang="en-GB" sz="2400" dirty="0" err="1" smtClean="0">
                <a:solidFill>
                  <a:srgbClr val="C00000"/>
                </a:solidFill>
                <a:cs typeface="Times New Roman" pitchFamily="18" charset="0"/>
              </a:rPr>
              <a:t>radice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etimologica</a:t>
            </a:r>
            <a:r>
              <a:rPr lang="en-GB" sz="2400" dirty="0" smtClean="0">
                <a:solidFill>
                  <a:srgbClr val="C00000"/>
                </a:solidFill>
                <a:cs typeface="Times New Roman" pitchFamily="18" charset="0"/>
              </a:rPr>
              <a:t> è </a:t>
            </a:r>
            <a:r>
              <a:rPr lang="en-GB" sz="2400" dirty="0" err="1" smtClean="0">
                <a:solidFill>
                  <a:srgbClr val="C00000"/>
                </a:solidFill>
                <a:cs typeface="Times New Roman" pitchFamily="18" charset="0"/>
              </a:rPr>
              <a:t>latina</a:t>
            </a:r>
            <a:r>
              <a:rPr lang="en-GB" sz="2400" dirty="0" smtClean="0">
                <a:solidFill>
                  <a:srgbClr val="C00000"/>
                </a:solidFill>
                <a:cs typeface="Times New Roman" pitchFamily="18" charset="0"/>
              </a:rPr>
              <a:t>: </a:t>
            </a:r>
            <a:r>
              <a:rPr lang="en-GB" sz="2400" i="1" dirty="0" err="1" smtClean="0">
                <a:solidFill>
                  <a:srgbClr val="C00000"/>
                </a:solidFill>
                <a:cs typeface="Times New Roman" pitchFamily="18" charset="0"/>
              </a:rPr>
              <a:t>documentu</a:t>
            </a:r>
            <a:r>
              <a:rPr lang="en-GB" sz="2400" dirty="0" smtClean="0">
                <a:solidFill>
                  <a:srgbClr val="C00000"/>
                </a:solidFill>
                <a:cs typeface="Times New Roman" pitchFamily="18" charset="0"/>
              </a:rPr>
              <a:t>(m) </a:t>
            </a:r>
            <a:endParaRPr lang="it-IT" sz="2400" dirty="0" smtClean="0">
              <a:solidFill>
                <a:srgbClr val="C00000"/>
              </a:solidFill>
              <a:cs typeface="Times New Roman" pitchFamily="18" charset="0"/>
            </a:endParaRPr>
          </a:p>
          <a:p>
            <a:pPr>
              <a:buFontTx/>
              <a:buNone/>
            </a:pPr>
            <a:r>
              <a:rPr lang="en-GB" sz="2400" dirty="0" err="1" smtClean="0">
                <a:solidFill>
                  <a:srgbClr val="C00000"/>
                </a:solidFill>
                <a:cs typeface="Times New Roman" pitchFamily="18" charset="0"/>
              </a:rPr>
              <a:t>deriva</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da</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a:t>
            </a:r>
            <a:r>
              <a:rPr lang="en-GB" sz="2400" i="1" dirty="0" err="1" smtClean="0">
                <a:solidFill>
                  <a:srgbClr val="C00000"/>
                </a:solidFill>
                <a:cs typeface="Times New Roman" pitchFamily="18" charset="0"/>
              </a:rPr>
              <a:t>ocere</a:t>
            </a:r>
            <a:r>
              <a:rPr lang="en-GB" sz="2400" i="1" dirty="0" smtClean="0">
                <a:solidFill>
                  <a:srgbClr val="C00000"/>
                </a:solidFill>
                <a:cs typeface="Times New Roman" pitchFamily="18" charset="0"/>
              </a:rPr>
              <a:t> </a:t>
            </a:r>
            <a:r>
              <a:rPr lang="en-GB" sz="2400" dirty="0" err="1" smtClean="0">
                <a:solidFill>
                  <a:srgbClr val="C00000"/>
                </a:solidFill>
                <a:cs typeface="Times New Roman" pitchFamily="18" charset="0"/>
              </a:rPr>
              <a:t>che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significa</a:t>
            </a:r>
            <a:r>
              <a:rPr lang="it-IT" sz="2400" dirty="0" smtClean="0">
                <a:solidFill>
                  <a:srgbClr val="C00000"/>
                </a:solidFill>
                <a:cs typeface="Times New Roman" pitchFamily="18" charset="0"/>
              </a:rPr>
              <a:t>:</a:t>
            </a:r>
            <a:r>
              <a:rPr lang="en-GB" sz="2400" i="1" dirty="0" smtClean="0">
                <a:solidFill>
                  <a:srgbClr val="C00000"/>
                </a:solidFill>
                <a:cs typeface="Times New Roman" pitchFamily="18" charset="0"/>
              </a:rPr>
              <a:t> </a:t>
            </a:r>
            <a:r>
              <a:rPr lang="en-GB" sz="2400" dirty="0" err="1" smtClean="0">
                <a:solidFill>
                  <a:srgbClr val="C00000"/>
                </a:solidFill>
                <a:cs typeface="Times New Roman" pitchFamily="18" charset="0"/>
              </a:rPr>
              <a:t>insegnare</a:t>
            </a:r>
            <a:r>
              <a:rPr lang="en-GB" sz="2400" dirty="0" smtClean="0">
                <a:solidFill>
                  <a:srgbClr val="C00000"/>
                </a:solidFill>
                <a:cs typeface="Times New Roman" pitchFamily="18" charset="0"/>
              </a:rPr>
              <a:t>, </a:t>
            </a:r>
            <a:r>
              <a:rPr lang="en-GB" sz="2400" dirty="0" err="1" smtClean="0">
                <a:solidFill>
                  <a:srgbClr val="C00000"/>
                </a:solidFill>
                <a:cs typeface="Times New Roman" pitchFamily="18" charset="0"/>
              </a:rPr>
              <a:t>dimostrare</a:t>
            </a:r>
            <a:r>
              <a:rPr lang="en-GB" sz="2400" dirty="0" smtClean="0">
                <a:solidFill>
                  <a:srgbClr val="C00000"/>
                </a:solidFill>
                <a:cs typeface="Times New Roman" pitchFamily="18" charset="0"/>
              </a:rPr>
              <a:t>, </a:t>
            </a:r>
            <a:r>
              <a:rPr lang="it-IT" sz="2400" dirty="0" smtClean="0">
                <a:solidFill>
                  <a:srgbClr val="C00000"/>
                </a:solidFill>
                <a:cs typeface="Times New Roman" pitchFamily="18" charset="0"/>
              </a:rPr>
              <a:t>lasciare traccia, testimoniare.</a:t>
            </a:r>
          </a:p>
          <a:p>
            <a:pPr algn="ctr">
              <a:buFontTx/>
              <a:buNone/>
            </a:pPr>
            <a:endParaRPr lang="it-IT" sz="800" dirty="0" smtClean="0">
              <a:cs typeface="Times New Roman" pitchFamily="18" charset="0"/>
            </a:endParaRPr>
          </a:p>
          <a:p>
            <a:pPr algn="ctr">
              <a:buFontTx/>
              <a:buNone/>
            </a:pPr>
            <a:r>
              <a:rPr lang="it-IT" sz="2800" b="1" i="1" dirty="0" smtClean="0">
                <a:solidFill>
                  <a:srgbClr val="0070C0"/>
                </a:solidFill>
              </a:rPr>
              <a:t>Gli infermieri </a:t>
            </a:r>
          </a:p>
          <a:p>
            <a:pPr algn="ctr">
              <a:buFontTx/>
              <a:buNone/>
            </a:pPr>
            <a:r>
              <a:rPr lang="it-IT" sz="2800" i="1" dirty="0" smtClean="0">
                <a:solidFill>
                  <a:srgbClr val="002060"/>
                </a:solidFill>
              </a:rPr>
              <a:t>non sempre possiedono elementi concreti</a:t>
            </a:r>
          </a:p>
          <a:p>
            <a:pPr algn="ctr">
              <a:buFontTx/>
              <a:buNone/>
            </a:pPr>
            <a:r>
              <a:rPr lang="it-IT" sz="2800" i="1" dirty="0" smtClean="0">
                <a:solidFill>
                  <a:srgbClr val="002060"/>
                </a:solidFill>
              </a:rPr>
              <a:t>per poter </a:t>
            </a:r>
            <a:r>
              <a:rPr lang="it-IT" sz="2800" b="1" i="1" dirty="0" smtClean="0">
                <a:solidFill>
                  <a:srgbClr val="002060"/>
                </a:solidFill>
              </a:rPr>
              <a:t>documentare</a:t>
            </a:r>
            <a:r>
              <a:rPr lang="it-IT" sz="2800" i="1" dirty="0" smtClean="0">
                <a:solidFill>
                  <a:srgbClr val="002060"/>
                </a:solidFill>
              </a:rPr>
              <a:t> e quindi </a:t>
            </a:r>
            <a:r>
              <a:rPr lang="it-IT" sz="2800" b="1" i="1" dirty="0" smtClean="0">
                <a:solidFill>
                  <a:srgbClr val="002060"/>
                </a:solidFill>
              </a:rPr>
              <a:t>dimostrare</a:t>
            </a:r>
            <a:r>
              <a:rPr lang="it-IT" sz="2800" i="1" dirty="0" smtClean="0">
                <a:solidFill>
                  <a:srgbClr val="002060"/>
                </a:solidFill>
              </a:rPr>
              <a:t> </a:t>
            </a:r>
            <a:r>
              <a:rPr lang="it-IT" sz="2800" i="1" dirty="0">
                <a:solidFill>
                  <a:srgbClr val="002060"/>
                </a:solidFill>
              </a:rPr>
              <a:t> </a:t>
            </a:r>
            <a:r>
              <a:rPr lang="it-IT" sz="2800" i="1" dirty="0" smtClean="0">
                <a:solidFill>
                  <a:srgbClr val="002060"/>
                </a:solidFill>
              </a:rPr>
              <a:t>ciò che fanno e con che risultati.</a:t>
            </a:r>
          </a:p>
          <a:p>
            <a:pPr algn="ctr">
              <a:buFontTx/>
              <a:buNone/>
            </a:pPr>
            <a:r>
              <a:rPr lang="it-IT" sz="2800" i="1" dirty="0" smtClean="0">
                <a:solidFill>
                  <a:srgbClr val="002060"/>
                </a:solidFill>
              </a:rPr>
              <a:t>Spesso siamo solo in grado di affermare genericamente</a:t>
            </a:r>
          </a:p>
          <a:p>
            <a:pPr algn="ctr">
              <a:buFontTx/>
              <a:buNone/>
            </a:pPr>
            <a:r>
              <a:rPr lang="it-IT" sz="2800" b="1" i="1" dirty="0" smtClean="0">
                <a:solidFill>
                  <a:srgbClr val="002060"/>
                </a:solidFill>
              </a:rPr>
              <a:t>“che assistiamo le persone”.</a:t>
            </a: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28662" y="1412776"/>
            <a:ext cx="7000924" cy="3693319"/>
          </a:xfrm>
          <a:prstGeom prst="rect">
            <a:avLst/>
          </a:prstGeom>
        </p:spPr>
        <p:txBody>
          <a:bodyPr wrap="square">
            <a:spAutoFit/>
          </a:bodyPr>
          <a:lstStyle/>
          <a:p>
            <a:pPr lvl="0" fontAlgn="base">
              <a:spcBef>
                <a:spcPct val="0"/>
              </a:spcBef>
              <a:spcAft>
                <a:spcPct val="0"/>
              </a:spcAft>
            </a:pPr>
            <a:r>
              <a:rPr lang="it-IT" b="1" dirty="0" smtClean="0">
                <a:solidFill>
                  <a:srgbClr val="C00000"/>
                </a:solidFill>
                <a:latin typeface="Arial" pitchFamily="34" charset="0"/>
                <a:ea typeface="Times New Roman" pitchFamily="18" charset="0"/>
                <a:cs typeface="Arial" pitchFamily="34" charset="0"/>
              </a:rPr>
              <a:t>Vantaggi della dimissione protetta o pianificata</a:t>
            </a:r>
          </a:p>
          <a:p>
            <a:pPr lvl="0" fontAlgn="base">
              <a:spcBef>
                <a:spcPct val="0"/>
              </a:spcBef>
              <a:spcAft>
                <a:spcPct val="0"/>
              </a:spcAft>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aderenza alla terapia (</a:t>
            </a:r>
            <a:r>
              <a:rPr lang="it-IT" b="1" dirty="0" err="1" smtClean="0">
                <a:latin typeface="Arial" pitchFamily="34" charset="0"/>
                <a:ea typeface="Times New Roman" pitchFamily="18" charset="0"/>
                <a:cs typeface="Arial" pitchFamily="34" charset="0"/>
              </a:rPr>
              <a:t>compliance</a:t>
            </a:r>
            <a:r>
              <a:rPr lang="it-IT" b="1" dirty="0" smtClean="0">
                <a:latin typeface="Arial" pitchFamily="34" charset="0"/>
                <a:ea typeface="Times New Roman" pitchFamily="18" charset="0"/>
                <a:cs typeface="Arial" pitchFamily="34" charset="0"/>
              </a:rPr>
              <a:t>)</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soddisfazione degli utenti e dei familiari</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Aumentata soddisfazione degli operatori</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Riduzione della durata di degenza </a:t>
            </a:r>
          </a:p>
          <a:p>
            <a:pPr lvl="0" fontAlgn="base">
              <a:spcBef>
                <a:spcPct val="0"/>
              </a:spcBef>
              <a:spcAft>
                <a:spcPct val="0"/>
              </a:spcAft>
              <a:buFont typeface="Wingdings" pitchFamily="2" charset="2"/>
              <a:buChar char="ü"/>
            </a:pPr>
            <a:endParaRPr lang="it-IT"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latin typeface="Arial" pitchFamily="34" charset="0"/>
                <a:ea typeface="Times New Roman" pitchFamily="18" charset="0"/>
                <a:cs typeface="Arial" pitchFamily="34" charset="0"/>
              </a:rPr>
              <a:t>Ridotta possibilità di </a:t>
            </a:r>
            <a:r>
              <a:rPr lang="it-IT" b="1" dirty="0" err="1" smtClean="0">
                <a:latin typeface="Arial" pitchFamily="34" charset="0"/>
                <a:ea typeface="Times New Roman" pitchFamily="18" charset="0"/>
                <a:cs typeface="Arial" pitchFamily="34" charset="0"/>
              </a:rPr>
              <a:t>riospedalizzazione</a:t>
            </a:r>
            <a:r>
              <a:rPr lang="it-IT" b="1" dirty="0" smtClean="0">
                <a:latin typeface="Arial" pitchFamily="34" charset="0"/>
                <a:ea typeface="Times New Roman" pitchFamily="18" charset="0"/>
                <a:cs typeface="Arial" pitchFamily="34" charset="0"/>
              </a:rPr>
              <a:t> a breve termine</a:t>
            </a:r>
          </a:p>
          <a:p>
            <a:pPr lvl="0" fontAlgn="base">
              <a:spcBef>
                <a:spcPct val="0"/>
              </a:spcBef>
              <a:spcAft>
                <a:spcPct val="0"/>
              </a:spcAft>
              <a:buFont typeface="Wingdings" pitchFamily="2" charset="2"/>
              <a:buChar char="ü"/>
            </a:pPr>
            <a:endParaRPr lang="it-IT" b="1" dirty="0" smtClean="0">
              <a:solidFill>
                <a:schemeClr val="bg1"/>
              </a:solidFill>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ü"/>
            </a:pPr>
            <a:r>
              <a:rPr lang="it-IT" b="1" dirty="0" smtClean="0">
                <a:solidFill>
                  <a:schemeClr val="bg1"/>
                </a:solidFill>
                <a:latin typeface="Arial" pitchFamily="34" charset="0"/>
                <a:ea typeface="Times New Roman" pitchFamily="18" charset="0"/>
                <a:cs typeface="Arial" pitchFamily="34" charset="0"/>
              </a:rPr>
              <a:t>Riduzione delle complicanze post-ricovero</a:t>
            </a:r>
          </a:p>
        </p:txBody>
      </p:sp>
      <p:sp>
        <p:nvSpPr>
          <p:cNvPr id="5" name="Rettangolo 4"/>
          <p:cNvSpPr/>
          <p:nvPr/>
        </p:nvSpPr>
        <p:spPr>
          <a:xfrm>
            <a:off x="928662" y="5357826"/>
            <a:ext cx="7000924" cy="923330"/>
          </a:xfrm>
          <a:prstGeom prst="rect">
            <a:avLst/>
          </a:prstGeom>
          <a:solidFill>
            <a:schemeClr val="accent3">
              <a:lumMod val="20000"/>
              <a:lumOff val="80000"/>
            </a:schemeClr>
          </a:solidFill>
        </p:spPr>
        <p:txBody>
          <a:bodyPr wrap="square">
            <a:spAutoFit/>
          </a:bodyPr>
          <a:lstStyle/>
          <a:p>
            <a:r>
              <a:rPr lang="it-IT" dirty="0" smtClean="0"/>
              <a:t>Le dimissioni pianificate stimolano il lavoro in équipe e contribuiscono a potenziare la visibilità, l’integrazione e l’efficacia della comunicazione tra i servizi territoriali e ospedalieri</a:t>
            </a:r>
            <a:endParaRPr lang="it-IT" dirty="0"/>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effectLst>
                  <a:outerShdw blurRad="38100" dist="38100" dir="2700000" algn="tl">
                    <a:srgbClr val="000000"/>
                  </a:outerShdw>
                </a:effectLst>
              </a:rPr>
              <a:t>MODALITÀ  DI TRASMISSIONE DEI DATI, DOCUMENTAZIONE E  RAPPORTI, CONTINUITÀ DELLE CURE</a:t>
            </a:r>
            <a:endParaRPr lang="it-IT" b="1" dirty="0">
              <a:solidFill>
                <a:srgbClr val="0070C0"/>
              </a:solidFill>
              <a:effectLst>
                <a:outerShdw blurRad="38100" dist="38100" dir="2700000" algn="tl">
                  <a:srgbClr val="000000">
                    <a:alpha val="43137"/>
                  </a:srgbClr>
                </a:outerShdw>
              </a:effectLst>
            </a:endParaRPr>
          </a:p>
        </p:txBody>
      </p:sp>
      <p:sp>
        <p:nvSpPr>
          <p:cNvPr id="7" name="Rettangolo 6"/>
          <p:cNvSpPr/>
          <p:nvPr/>
        </p:nvSpPr>
        <p:spPr>
          <a:xfrm>
            <a:off x="1214414" y="785794"/>
            <a:ext cx="6480720" cy="369332"/>
          </a:xfrm>
          <a:prstGeom prst="rect">
            <a:avLst/>
          </a:prstGeom>
          <a:solidFill>
            <a:schemeClr val="accent4">
              <a:lumMod val="40000"/>
              <a:lumOff val="60000"/>
            </a:schemeClr>
          </a:solidFill>
        </p:spPr>
        <p:txBody>
          <a:bodyPr wrap="square">
            <a:spAutoFit/>
          </a:bodyPr>
          <a:lstStyle/>
          <a:p>
            <a:pPr marL="12700" marR="13970" algn="ctr">
              <a:lnSpc>
                <a:spcPct val="90000"/>
              </a:lnSpc>
            </a:pPr>
            <a:r>
              <a:rPr lang="it-IT" sz="2000" b="1" dirty="0" smtClean="0">
                <a:solidFill>
                  <a:srgbClr val="C00000"/>
                </a:solidFill>
              </a:rPr>
              <a:t>DIMISSIONI – CONTINUITA’ ASSISTENZIALE</a:t>
            </a:r>
            <a:endParaRPr lang="it-IT" sz="2000" b="1" dirty="0">
              <a:solidFill>
                <a:srgbClr val="C00000"/>
              </a:solidFill>
            </a:endParaRPr>
          </a:p>
        </p:txBody>
      </p:sp>
      <p:sp>
        <p:nvSpPr>
          <p:cNvPr id="2" name="Rettangolo 1"/>
          <p:cNvSpPr/>
          <p:nvPr/>
        </p:nvSpPr>
        <p:spPr>
          <a:xfrm>
            <a:off x="1129011" y="1844824"/>
            <a:ext cx="6813970" cy="3416320"/>
          </a:xfrm>
          <a:prstGeom prst="rect">
            <a:avLst/>
          </a:prstGeom>
        </p:spPr>
        <p:txBody>
          <a:bodyPr wrap="square">
            <a:spAutoFit/>
          </a:bodyPr>
          <a:lstStyle/>
          <a:p>
            <a:pPr algn="ctr">
              <a:lnSpc>
                <a:spcPct val="150000"/>
              </a:lnSpc>
            </a:pPr>
            <a:r>
              <a:rPr lang="it-IT" sz="2400" b="1" i="1" dirty="0" smtClean="0"/>
              <a:t>CONCLUSIONI</a:t>
            </a:r>
          </a:p>
          <a:p>
            <a:pPr>
              <a:lnSpc>
                <a:spcPct val="150000"/>
              </a:lnSpc>
            </a:pPr>
            <a:r>
              <a:rPr lang="it-IT" sz="2400" b="1" i="1" dirty="0" smtClean="0"/>
              <a:t>garantire </a:t>
            </a:r>
            <a:r>
              <a:rPr lang="it-IT" sz="2400" b="1" i="1" dirty="0"/>
              <a:t>la continuità delle cure è  </a:t>
            </a:r>
            <a:r>
              <a:rPr lang="it-IT" sz="2400" b="1" i="1" dirty="0" smtClean="0"/>
              <a:t>il  </a:t>
            </a:r>
            <a:r>
              <a:rPr lang="it-IT" sz="2400" b="1" i="1" dirty="0"/>
              <a:t>modo appropriato, coordinato, integrato  e coerente con cui i servizi di assistenza socio-sanitaria devono rispondere ai bisogni della persona rispetto al contesto in cui si trova </a:t>
            </a:r>
          </a:p>
        </p:txBody>
      </p:sp>
    </p:spTree>
    <p:extLst>
      <p:ext uri="{BB962C8B-B14F-4D97-AF65-F5344CB8AC3E}">
        <p14:creationId xmlns:p14="http://schemas.microsoft.com/office/powerpoint/2010/main" val="2651098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692696"/>
            <a:ext cx="6813970" cy="589072"/>
          </a:xfrm>
          <a:prstGeom prst="rect">
            <a:avLst/>
          </a:prstGeom>
        </p:spPr>
        <p:txBody>
          <a:bodyPr wrap="square">
            <a:spAutoFit/>
          </a:bodyPr>
          <a:lstStyle/>
          <a:p>
            <a:pPr algn="ctr">
              <a:lnSpc>
                <a:spcPct val="150000"/>
              </a:lnSpc>
            </a:pPr>
            <a:r>
              <a:rPr lang="it-IT" sz="2400" b="1" i="1" dirty="0" smtClean="0"/>
              <a:t>BIBLIOGRAFIA</a:t>
            </a:r>
            <a:endParaRPr lang="it-IT" sz="2400" b="1" i="1" dirty="0" smtClean="0"/>
          </a:p>
        </p:txBody>
      </p:sp>
      <p:sp>
        <p:nvSpPr>
          <p:cNvPr id="3" name="Rettangolo 2"/>
          <p:cNvSpPr/>
          <p:nvPr/>
        </p:nvSpPr>
        <p:spPr>
          <a:xfrm>
            <a:off x="971600" y="1556792"/>
            <a:ext cx="7200800" cy="729430"/>
          </a:xfrm>
          <a:prstGeom prst="rect">
            <a:avLst/>
          </a:prstGeom>
        </p:spPr>
        <p:txBody>
          <a:bodyPr wrap="square">
            <a:spAutoFit/>
          </a:bodyPr>
          <a:lstStyle/>
          <a:p>
            <a:pPr>
              <a:lnSpc>
                <a:spcPct val="115000"/>
              </a:lnSpc>
              <a:spcAft>
                <a:spcPts val="0"/>
              </a:spcAft>
            </a:pPr>
            <a:r>
              <a:rPr lang="it-IT" dirty="0">
                <a:latin typeface="Calibri" panose="020F0502020204030204" pitchFamily="34" charset="0"/>
                <a:ea typeface="MS Mincho"/>
                <a:cs typeface="Times New Roman" panose="02020603050405020304" pitchFamily="18" charset="0"/>
              </a:rPr>
              <a:t>Craven R.F., </a:t>
            </a:r>
            <a:r>
              <a:rPr lang="it-IT" dirty="0" err="1">
                <a:latin typeface="Calibri" panose="020F0502020204030204" pitchFamily="34" charset="0"/>
                <a:ea typeface="MS Mincho"/>
                <a:cs typeface="Times New Roman" panose="02020603050405020304" pitchFamily="18" charset="0"/>
              </a:rPr>
              <a:t>Hirnle</a:t>
            </a:r>
            <a:r>
              <a:rPr lang="it-IT" dirty="0">
                <a:latin typeface="Calibri" panose="020F0502020204030204" pitchFamily="34" charset="0"/>
                <a:ea typeface="MS Mincho"/>
                <a:cs typeface="Times New Roman" panose="02020603050405020304" pitchFamily="18" charset="0"/>
              </a:rPr>
              <a:t> C.J., Principi fondamentali dell'assistenza infermieristica  Vol. 1 e </a:t>
            </a:r>
            <a:r>
              <a:rPr lang="it-IT" dirty="0">
                <a:solidFill>
                  <a:srgbClr val="333333"/>
                </a:solidFill>
                <a:latin typeface="Calibri" panose="020F0502020204030204" pitchFamily="34" charset="0"/>
                <a:ea typeface="MS Mincho"/>
                <a:cs typeface="Times New Roman" panose="02020603050405020304" pitchFamily="18" charset="0"/>
              </a:rPr>
              <a:t>Volume 2</a:t>
            </a:r>
            <a:r>
              <a:rPr lang="it-IT" dirty="0">
                <a:latin typeface="Calibri" panose="020F0502020204030204" pitchFamily="34" charset="0"/>
                <a:ea typeface="MS Mincho"/>
                <a:cs typeface="Times New Roman" panose="02020603050405020304" pitchFamily="18" charset="0"/>
              </a:rPr>
              <a:t>; Casa  Ed. Ambrosiana  Milano 2007;</a:t>
            </a:r>
            <a:endParaRPr lang="it-IT" dirty="0">
              <a:effectLst/>
              <a:latin typeface="Calibri" panose="020F0502020204030204" pitchFamily="34" charset="0"/>
              <a:ea typeface="MS Mincho"/>
              <a:cs typeface="Times New Roman" panose="02020603050405020304" pitchFamily="18" charset="0"/>
            </a:endParaRPr>
          </a:p>
        </p:txBody>
      </p:sp>
      <p:sp>
        <p:nvSpPr>
          <p:cNvPr id="4" name="Rettangolo 3"/>
          <p:cNvSpPr/>
          <p:nvPr/>
        </p:nvSpPr>
        <p:spPr>
          <a:xfrm>
            <a:off x="971600" y="2576877"/>
            <a:ext cx="7200800" cy="646331"/>
          </a:xfrm>
          <a:prstGeom prst="rect">
            <a:avLst/>
          </a:prstGeom>
        </p:spPr>
        <p:txBody>
          <a:bodyPr wrap="square">
            <a:spAutoFit/>
          </a:bodyPr>
          <a:lstStyle/>
          <a:p>
            <a:r>
              <a:rPr lang="it-IT" dirty="0"/>
              <a:t>la DOCUMENTAZIONE INFERMIERISTICA: RIFLESSIONI OPERATIVE E GIURIDICHE; L’Infermiere 1/09</a:t>
            </a:r>
          </a:p>
        </p:txBody>
      </p:sp>
      <p:sp>
        <p:nvSpPr>
          <p:cNvPr id="5" name="Rettangolo 4"/>
          <p:cNvSpPr/>
          <p:nvPr/>
        </p:nvSpPr>
        <p:spPr>
          <a:xfrm>
            <a:off x="971600" y="3513863"/>
            <a:ext cx="7200800" cy="646331"/>
          </a:xfrm>
          <a:prstGeom prst="rect">
            <a:avLst/>
          </a:prstGeom>
        </p:spPr>
        <p:txBody>
          <a:bodyPr wrap="square">
            <a:spAutoFit/>
          </a:bodyPr>
          <a:lstStyle/>
          <a:p>
            <a:r>
              <a:rPr lang="it-IT" dirty="0">
                <a:solidFill>
                  <a:srgbClr val="333333"/>
                </a:solidFill>
                <a:latin typeface="Roboto Condensed"/>
              </a:rPr>
              <a:t>Chiari P, </a:t>
            </a:r>
            <a:r>
              <a:rPr lang="it-IT" dirty="0" err="1">
                <a:solidFill>
                  <a:srgbClr val="333333"/>
                </a:solidFill>
                <a:latin typeface="Roboto Condensed"/>
              </a:rPr>
              <a:t>Santullo</a:t>
            </a:r>
            <a:r>
              <a:rPr lang="it-IT" dirty="0">
                <a:solidFill>
                  <a:srgbClr val="333333"/>
                </a:solidFill>
                <a:latin typeface="Roboto Condensed"/>
              </a:rPr>
              <a:t> A (2010). </a:t>
            </a:r>
            <a:r>
              <a:rPr lang="it-IT" i="1" dirty="0">
                <a:solidFill>
                  <a:srgbClr val="333333"/>
                </a:solidFill>
                <a:latin typeface="Roboto Condensed"/>
              </a:rPr>
              <a:t>L’infermiere case manager: dalla teoria alla prassi. </a:t>
            </a:r>
            <a:r>
              <a:rPr lang="it-IT" dirty="0" err="1">
                <a:solidFill>
                  <a:srgbClr val="333333"/>
                </a:solidFill>
                <a:latin typeface="Roboto Condensed"/>
              </a:rPr>
              <a:t>McGraw</a:t>
            </a:r>
            <a:r>
              <a:rPr lang="it-IT" dirty="0">
                <a:solidFill>
                  <a:srgbClr val="333333"/>
                </a:solidFill>
                <a:latin typeface="Roboto Condensed"/>
              </a:rPr>
              <a:t> Hill, Milano</a:t>
            </a:r>
            <a:endParaRPr lang="it-IT" dirty="0"/>
          </a:p>
        </p:txBody>
      </p:sp>
    </p:spTree>
    <p:extLst>
      <p:ext uri="{BB962C8B-B14F-4D97-AF65-F5344CB8AC3E}">
        <p14:creationId xmlns:p14="http://schemas.microsoft.com/office/powerpoint/2010/main" val="137461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719572" y="764704"/>
            <a:ext cx="7956884"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a:buFontTx/>
              <a:buNone/>
            </a:pPr>
            <a:endParaRPr lang="it-IT" sz="2400" dirty="0" smtClean="0">
              <a:latin typeface="Times New Roman" pitchFamily="18" charset="0"/>
            </a:endParaRPr>
          </a:p>
          <a:p>
            <a:r>
              <a:rPr lang="it-IT" sz="2400" b="1" dirty="0"/>
              <a:t>Perché </a:t>
            </a:r>
            <a:r>
              <a:rPr lang="it-IT" sz="2400" b="1" dirty="0" smtClean="0"/>
              <a:t>Documentare</a:t>
            </a:r>
          </a:p>
          <a:p>
            <a:endParaRPr lang="it-IT" sz="2400" b="1" dirty="0"/>
          </a:p>
          <a:p>
            <a:pPr marL="342900" indent="-342900">
              <a:lnSpc>
                <a:spcPct val="150000"/>
              </a:lnSpc>
              <a:buFont typeface="Wingdings" pitchFamily="2" charset="2"/>
              <a:buChar char="Ø"/>
            </a:pPr>
            <a:r>
              <a:rPr lang="it-IT" sz="2400" dirty="0"/>
              <a:t>• </a:t>
            </a:r>
            <a:r>
              <a:rPr lang="it-IT" sz="2400" dirty="0" smtClean="0"/>
              <a:t>Facilitare </a:t>
            </a:r>
            <a:r>
              <a:rPr lang="it-IT" sz="2400" dirty="0"/>
              <a:t>la </a:t>
            </a:r>
            <a:r>
              <a:rPr lang="it-IT" sz="2400" dirty="0" smtClean="0"/>
              <a:t>continuità </a:t>
            </a:r>
            <a:r>
              <a:rPr lang="it-IT" sz="2400" dirty="0"/>
              <a:t>assistenziale</a:t>
            </a:r>
          </a:p>
          <a:p>
            <a:pPr marL="342900" indent="-342900">
              <a:lnSpc>
                <a:spcPct val="150000"/>
              </a:lnSpc>
              <a:buFont typeface="Wingdings" pitchFamily="2" charset="2"/>
              <a:buChar char="Ø"/>
            </a:pPr>
            <a:r>
              <a:rPr lang="it-IT" sz="2400" dirty="0"/>
              <a:t>• Approfondire le conoscenze disciplinari</a:t>
            </a:r>
          </a:p>
          <a:p>
            <a:pPr marL="342900" indent="-342900">
              <a:lnSpc>
                <a:spcPct val="150000"/>
              </a:lnSpc>
              <a:buFont typeface="Wingdings" pitchFamily="2" charset="2"/>
              <a:buChar char="Ø"/>
            </a:pPr>
            <a:r>
              <a:rPr lang="it-IT" sz="2400" dirty="0"/>
              <a:t>• Sviluppare la ricerca professionale</a:t>
            </a:r>
          </a:p>
          <a:p>
            <a:pPr marL="342900" indent="-342900">
              <a:lnSpc>
                <a:spcPct val="150000"/>
              </a:lnSpc>
              <a:buFont typeface="Wingdings" pitchFamily="2" charset="2"/>
              <a:buChar char="Ø"/>
            </a:pPr>
            <a:r>
              <a:rPr lang="it-IT" sz="2400" dirty="0"/>
              <a:t>• Dimostrare la qualità delle </a:t>
            </a:r>
            <a:r>
              <a:rPr lang="it-IT" sz="2400" dirty="0" smtClean="0"/>
              <a:t>prestazioni erogate</a:t>
            </a:r>
            <a:endParaRPr lang="it-IT" sz="2400" dirty="0"/>
          </a:p>
          <a:p>
            <a:pPr marL="342900" indent="-342900">
              <a:lnSpc>
                <a:spcPct val="150000"/>
              </a:lnSpc>
              <a:buFont typeface="Wingdings" pitchFamily="2" charset="2"/>
              <a:buChar char="Ø"/>
            </a:pPr>
            <a:r>
              <a:rPr lang="it-IT" sz="2400" dirty="0"/>
              <a:t>• Determinare, a livello gestionale, </a:t>
            </a:r>
            <a:r>
              <a:rPr lang="it-IT" sz="2400" dirty="0" smtClean="0"/>
              <a:t>i carichi </a:t>
            </a:r>
            <a:r>
              <a:rPr lang="it-IT" sz="2400" dirty="0"/>
              <a:t>di </a:t>
            </a:r>
            <a:r>
              <a:rPr lang="it-IT" sz="2400" dirty="0" smtClean="0"/>
              <a:t>lavoro</a:t>
            </a:r>
          </a:p>
          <a:p>
            <a:pPr marL="342900" indent="-342900">
              <a:lnSpc>
                <a:spcPct val="150000"/>
              </a:lnSpc>
              <a:buFont typeface="Wingdings" pitchFamily="2" charset="2"/>
              <a:buChar char="Ø"/>
            </a:pPr>
            <a:endParaRPr lang="it-IT" sz="2400" dirty="0" smtClean="0"/>
          </a:p>
          <a:p>
            <a:pPr algn="r"/>
            <a:r>
              <a:rPr lang="it-IT" sz="1200" dirty="0"/>
              <a:t>(CASATI M., La documentazione infermieristica, McGraw-Hill, Milano, 2004)</a:t>
            </a:r>
            <a:endParaRPr sz="12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extLst>
      <p:ext uri="{BB962C8B-B14F-4D97-AF65-F5344CB8AC3E}">
        <p14:creationId xmlns:p14="http://schemas.microsoft.com/office/powerpoint/2010/main" val="17597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683568" y="928670"/>
            <a:ext cx="7560840"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endParaRPr lang="it-IT" sz="2000" dirty="0" smtClean="0"/>
          </a:p>
          <a:p>
            <a:pPr eaLnBrk="0" hangingPunct="0"/>
            <a:r>
              <a:rPr lang="it-IT" sz="2400" b="1" u="sng" dirty="0" smtClean="0"/>
              <a:t>La cartella clinica</a:t>
            </a:r>
          </a:p>
          <a:p>
            <a:pPr eaLnBrk="0" hangingPunct="0"/>
            <a:endParaRPr lang="it-IT" sz="2400" b="1" u="sng" dirty="0" smtClean="0"/>
          </a:p>
          <a:p>
            <a:pPr algn="just" eaLnBrk="0" hangingPunct="0"/>
            <a:r>
              <a:rPr lang="it-IT" sz="2400" dirty="0" smtClean="0"/>
              <a:t>viene definita come un insieme di documenti nei quali è registrato un complesso di informazioni: anagrafiche, sanitarie, sociali, ambientali,  concernenti un determinato paziente. </a:t>
            </a:r>
          </a:p>
          <a:p>
            <a:pPr algn="just" eaLnBrk="0" hangingPunct="0"/>
            <a:endParaRPr lang="it-IT" sz="2400" dirty="0" smtClean="0"/>
          </a:p>
          <a:p>
            <a:pPr algn="just" eaLnBrk="0" hangingPunct="0"/>
            <a:r>
              <a:rPr lang="it-IT" sz="2400" dirty="0" smtClean="0"/>
              <a:t>La cartella clinica è redatta allo scopo di rilevare ciò che riguarda il paziente in senso diagnostico-terapeutico, durante l’intero percorso curativo, al fine di predisporre gli opportuni interventi medici e poterne usufruire.</a:t>
            </a: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p:cNvSpPr txBox="1"/>
          <p:nvPr/>
        </p:nvSpPr>
        <p:spPr>
          <a:xfrm>
            <a:off x="755576" y="764704"/>
            <a:ext cx="6858048" cy="3643337"/>
          </a:xfrm>
          <a:prstGeom prst="rect">
            <a:avLst/>
          </a:prstGeom>
        </p:spPr>
        <p:txBody>
          <a:bodyPr vert="horz" wrap="square" lIns="0" tIns="0" rIns="0" bIns="0" rtlCol="0">
            <a:no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500"/>
              </a:lnSpc>
              <a:spcBef>
                <a:spcPts val="33"/>
              </a:spcBef>
            </a:pPr>
            <a:endParaRPr sz="1400" dirty="0"/>
          </a:p>
          <a:p>
            <a:pPr algn="ctr" eaLnBrk="0" hangingPunct="0"/>
            <a:r>
              <a:rPr lang="it-IT" sz="2000" dirty="0" smtClean="0">
                <a:solidFill>
                  <a:schemeClr val="bg1"/>
                </a:solidFill>
              </a:rPr>
              <a:t>DEFINIZIONE 2</a:t>
            </a:r>
          </a:p>
          <a:p>
            <a:pPr algn="ctr" eaLnBrk="0" hangingPunct="0"/>
            <a:endParaRPr lang="it-IT" sz="2000" dirty="0" smtClean="0"/>
          </a:p>
          <a:p>
            <a:pPr eaLnBrk="0" hangingPunct="0"/>
            <a:r>
              <a:rPr lang="it-IT" sz="2400" b="1" u="sng" dirty="0" smtClean="0"/>
              <a:t>La cartella infermieristica</a:t>
            </a:r>
          </a:p>
          <a:p>
            <a:pPr eaLnBrk="0" hangingPunct="0"/>
            <a:endParaRPr lang="it-IT" sz="2400" b="1" u="sng" dirty="0" smtClean="0">
              <a:solidFill>
                <a:schemeClr val="accent2"/>
              </a:solidFill>
            </a:endParaRPr>
          </a:p>
          <a:p>
            <a:pPr algn="just" eaLnBrk="0" hangingPunct="0"/>
            <a:r>
              <a:rPr lang="it-IT" sz="2400" b="1" dirty="0" smtClean="0">
                <a:solidFill>
                  <a:srgbClr val="C00000"/>
                </a:solidFill>
              </a:rPr>
              <a:t>È lo strumento con cui l’infermiere documenta il processo di assistenza infermieristica in particolare la pianificazione dell’assistenza e l’attuazione.</a:t>
            </a:r>
            <a:r>
              <a:rPr lang="it-IT" sz="2400" dirty="0" smtClean="0">
                <a:solidFill>
                  <a:srgbClr val="C00000"/>
                </a:solidFill>
                <a:latin typeface="Times New Roman" pitchFamily="18" charset="0"/>
              </a:rPr>
              <a:t> </a:t>
            </a:r>
          </a:p>
          <a:p>
            <a:pPr algn="just" eaLnBrk="0" hangingPunct="0"/>
            <a:endParaRPr lang="it-IT" sz="2400" dirty="0" smtClean="0">
              <a:latin typeface="Times New Roman" pitchFamily="18" charset="0"/>
            </a:endParaRPr>
          </a:p>
          <a:p>
            <a:pPr algn="just" eaLnBrk="0" hangingPunct="0"/>
            <a:r>
              <a:rPr lang="it-IT" sz="2400" b="1" dirty="0" smtClean="0">
                <a:solidFill>
                  <a:srgbClr val="0070C0"/>
                </a:solidFill>
              </a:rPr>
              <a:t>La cartella infermieristica è lo strumento per rendere </a:t>
            </a:r>
            <a:r>
              <a:rPr lang="it-IT" sz="2400" b="1" dirty="0" smtClean="0">
                <a:solidFill>
                  <a:srgbClr val="C00000"/>
                </a:solidFill>
              </a:rPr>
              <a:t>visibile</a:t>
            </a:r>
            <a:r>
              <a:rPr lang="it-IT" sz="2400" b="1" dirty="0" smtClean="0">
                <a:solidFill>
                  <a:srgbClr val="0070C0"/>
                </a:solidFill>
              </a:rPr>
              <a:t>, </a:t>
            </a:r>
            <a:r>
              <a:rPr lang="it-IT" sz="2400" b="1" dirty="0" smtClean="0">
                <a:solidFill>
                  <a:srgbClr val="C00000"/>
                </a:solidFill>
              </a:rPr>
              <a:t>osservabile, misurabile, evidente </a:t>
            </a:r>
            <a:r>
              <a:rPr lang="it-IT" sz="2400" b="1" u="sng" dirty="0" smtClean="0">
                <a:solidFill>
                  <a:srgbClr val="0070C0"/>
                </a:solidFill>
              </a:rPr>
              <a:t>il processo di assistenza infermieristica</a:t>
            </a:r>
            <a:r>
              <a:rPr lang="it-IT" sz="2400" b="1" dirty="0" smtClean="0">
                <a:solidFill>
                  <a:srgbClr val="0070C0"/>
                </a:solidFill>
              </a:rPr>
              <a:t> e l’applicazione del contenuto specifico del profilo professionale dell’infermiere. </a:t>
            </a:r>
          </a:p>
          <a:p>
            <a:pPr eaLnBrk="0" hangingPunct="0"/>
            <a:endParaRPr lang="it-IT" sz="2400" b="1" dirty="0" smtClean="0">
              <a:solidFill>
                <a:schemeClr val="accent2"/>
              </a:solidFill>
            </a:endParaRPr>
          </a:p>
          <a:p>
            <a:pPr eaLnBrk="0" hangingPunct="0"/>
            <a:endParaRPr lang="it-IT" sz="2000" b="1" dirty="0" smtClean="0">
              <a:solidFill>
                <a:schemeClr val="accent2"/>
              </a:solidFill>
            </a:endParaRPr>
          </a:p>
          <a:p>
            <a:pPr algn="ctr">
              <a:buFontTx/>
              <a:buNone/>
            </a:pPr>
            <a:endParaRPr lang="it-IT" sz="2400" dirty="0" smtClean="0">
              <a:latin typeface="Times New Roman" pitchFamily="18" charset="0"/>
            </a:endParaRPr>
          </a:p>
          <a:p>
            <a:pPr marL="12700" marR="12700">
              <a:lnSpc>
                <a:spcPct val="140400"/>
              </a:lnSpc>
            </a:pPr>
            <a:endParaRPr sz="2000" dirty="0">
              <a:cs typeface="Arial"/>
            </a:endParaRPr>
          </a:p>
        </p:txBody>
      </p:sp>
      <p:sp>
        <p:nvSpPr>
          <p:cNvPr id="6" name="Rettangolo 5"/>
          <p:cNvSpPr/>
          <p:nvPr/>
        </p:nvSpPr>
        <p:spPr>
          <a:xfrm>
            <a:off x="395536" y="0"/>
            <a:ext cx="8280920" cy="646331"/>
          </a:xfrm>
          <a:prstGeom prst="rect">
            <a:avLst/>
          </a:prstGeom>
        </p:spPr>
        <p:txBody>
          <a:bodyPr wrap="square">
            <a:spAutoFit/>
          </a:bodyPr>
          <a:lstStyle/>
          <a:p>
            <a:pPr algn="ctr">
              <a:defRPr/>
            </a:pPr>
            <a:r>
              <a:rPr lang="it-IT" b="1" dirty="0" smtClean="0">
                <a:solidFill>
                  <a:srgbClr val="0070C0"/>
                </a:solidFill>
              </a:rPr>
              <a:t>MODALITÀ  DI TRASMISSIONE DEI DATI, DOCUMENTAZIONE E  RAPPORTI, CONTINUITÀ DELLE CURE</a:t>
            </a:r>
            <a:endParaRPr lang="it-IT" b="1" dirty="0">
              <a:solidFill>
                <a:srgbClr val="0070C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3713</TotalTime>
  <Words>4907</Words>
  <Application>Microsoft Office PowerPoint</Application>
  <PresentationFormat>Presentazione su schermo (4:3)</PresentationFormat>
  <Paragraphs>587</Paragraphs>
  <Slides>62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62</vt:i4>
      </vt:variant>
    </vt:vector>
  </HeadingPairs>
  <TitlesOfParts>
    <vt:vector size="71" baseType="lpstr">
      <vt:lpstr>Arial</vt:lpstr>
      <vt:lpstr>Calibri</vt:lpstr>
      <vt:lpstr>Calibri Light</vt:lpstr>
      <vt:lpstr>MS Mincho</vt:lpstr>
      <vt:lpstr>Roboto Condensed</vt:lpstr>
      <vt:lpstr>Tahoma</vt:lpstr>
      <vt:lpstr>Times New Roman</vt:lpstr>
      <vt:lpstr>Wingdings</vt:lpstr>
      <vt:lpstr>Tema di Office</vt:lpstr>
      <vt:lpstr>UNIVERSITA’ DEGLI STUDI DI BARI FACOLTA’ DI MEDICINA E CHIRURGIA  Corso di Laurea in Infermieristica -sede di Lecce-</vt:lpstr>
      <vt:lpstr> MODALITÀ  DI TRASMISSIONE DEI DATI, DOCUMENTAZIONE E  RAPPORTI, CONTINUITÀ DELLE CURE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urp casarano</dc:creator>
  <cp:lastModifiedBy>possibile</cp:lastModifiedBy>
  <cp:revision>149</cp:revision>
  <dcterms:created xsi:type="dcterms:W3CDTF">2013-01-29T18:12:56Z</dcterms:created>
  <dcterms:modified xsi:type="dcterms:W3CDTF">2018-05-30T21:34:20Z</dcterms:modified>
</cp:coreProperties>
</file>