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2"/>
  </p:notesMasterIdLst>
  <p:sldIdLst>
    <p:sldId id="256" r:id="rId2"/>
    <p:sldId id="303" r:id="rId3"/>
    <p:sldId id="257" r:id="rId4"/>
    <p:sldId id="258" r:id="rId5"/>
    <p:sldId id="259" r:id="rId6"/>
    <p:sldId id="260" r:id="rId7"/>
    <p:sldId id="261" r:id="rId8"/>
    <p:sldId id="262" r:id="rId9"/>
    <p:sldId id="263" r:id="rId10"/>
    <p:sldId id="301" r:id="rId11"/>
    <p:sldId id="300" r:id="rId12"/>
    <p:sldId id="264" r:id="rId13"/>
    <p:sldId id="265" r:id="rId14"/>
    <p:sldId id="266" r:id="rId15"/>
    <p:sldId id="267" r:id="rId16"/>
    <p:sldId id="269" r:id="rId17"/>
    <p:sldId id="270" r:id="rId18"/>
    <p:sldId id="304" r:id="rId19"/>
    <p:sldId id="305" r:id="rId20"/>
    <p:sldId id="306" r:id="rId21"/>
    <p:sldId id="283" r:id="rId22"/>
    <p:sldId id="299" r:id="rId23"/>
    <p:sldId id="271" r:id="rId24"/>
    <p:sldId id="307" r:id="rId25"/>
    <p:sldId id="287" r:id="rId26"/>
    <p:sldId id="322" r:id="rId27"/>
    <p:sldId id="308" r:id="rId28"/>
    <p:sldId id="313" r:id="rId29"/>
    <p:sldId id="311" r:id="rId30"/>
    <p:sldId id="312" r:id="rId31"/>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CC66"/>
    <a:srgbClr val="669966"/>
    <a:srgbClr val="99CC99"/>
    <a:srgbClr val="0099CC"/>
    <a:srgbClr val="000080"/>
    <a:srgbClr val="00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28" autoAdjust="0"/>
    <p:restoredTop sz="72610" autoAdjust="0"/>
  </p:normalViewPr>
  <p:slideViewPr>
    <p:cSldViewPr>
      <p:cViewPr varScale="1">
        <p:scale>
          <a:sx n="40" d="100"/>
          <a:sy n="40" d="100"/>
        </p:scale>
        <p:origin x="59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CED92-3D10-4B64-8C74-4D8056BF8912}" type="doc">
      <dgm:prSet loTypeId="urn:microsoft.com/office/officeart/2005/8/layout/cycle1" loCatId="cycle" qsTypeId="urn:microsoft.com/office/officeart/2005/8/quickstyle/simple1" qsCatId="simple" csTypeId="urn:microsoft.com/office/officeart/2005/8/colors/accent1_2" csCatId="accent1"/>
      <dgm:spPr/>
    </dgm:pt>
    <dgm:pt modelId="{C35E9795-BA22-4096-BC79-EBF7BA89DC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smtClean="0">
              <a:ln>
                <a:noFill/>
              </a:ln>
              <a:solidFill>
                <a:srgbClr val="000099"/>
              </a:solidFill>
              <a:effectLst/>
              <a:latin typeface="Verdana" panose="020B0604030504040204" pitchFamily="34" charset="0"/>
            </a:rPr>
            <a:t>STRUTTURA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smtClean="0">
              <a:ln>
                <a:noFill/>
              </a:ln>
              <a:solidFill>
                <a:schemeClr val="tx1"/>
              </a:solidFill>
              <a:effectLst/>
              <a:latin typeface="Verdana" panose="020B0604030504040204" pitchFamily="34" charset="0"/>
            </a:rPr>
            <a:t>(ANATOMIA)</a:t>
          </a:r>
        </a:p>
      </dgm:t>
    </dgm:pt>
    <dgm:pt modelId="{F85308BA-A32A-4A0E-9423-AA66B2DDD91B}" type="parTrans" cxnId="{56E502B8-53B1-4BE9-A56D-0C7B30561E76}">
      <dgm:prSet/>
      <dgm:spPr/>
    </dgm:pt>
    <dgm:pt modelId="{B21EFD97-014E-4142-87FA-531C63C15820}" type="sibTrans" cxnId="{56E502B8-53B1-4BE9-A56D-0C7B30561E76}">
      <dgm:prSet/>
      <dgm:spPr/>
    </dgm:pt>
    <dgm:pt modelId="{BF58A4CE-6183-4DD4-B261-1CFA3124B3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smtClean="0">
              <a:ln>
                <a:noFill/>
              </a:ln>
              <a:solidFill>
                <a:srgbClr val="000099"/>
              </a:solidFill>
              <a:effectLst/>
              <a:latin typeface="Verdana" panose="020B0604030504040204" pitchFamily="34" charset="0"/>
            </a:rPr>
            <a:t>FUNZIONE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smtClean="0">
              <a:ln>
                <a:noFill/>
              </a:ln>
              <a:solidFill>
                <a:schemeClr val="tx1"/>
              </a:solidFill>
              <a:effectLst/>
              <a:latin typeface="Verdana" panose="020B0604030504040204" pitchFamily="34" charset="0"/>
            </a:rPr>
            <a:t>(FISIOLOGIA)</a:t>
          </a:r>
        </a:p>
      </dgm:t>
    </dgm:pt>
    <dgm:pt modelId="{3E875B13-5F67-481D-A3C7-7F29A4302A9F}" type="parTrans" cxnId="{0EE382D0-7178-4FEE-93CD-185B68DBDEA1}">
      <dgm:prSet/>
      <dgm:spPr/>
    </dgm:pt>
    <dgm:pt modelId="{139F0BD2-3077-413D-B327-E568B057BDB9}" type="sibTrans" cxnId="{0EE382D0-7178-4FEE-93CD-185B68DBDEA1}">
      <dgm:prSet/>
      <dgm:spPr/>
    </dgm:pt>
    <dgm:pt modelId="{404B4751-BD1D-48A7-830B-86209DFD1990}" type="pres">
      <dgm:prSet presAssocID="{45DCED92-3D10-4B64-8C74-4D8056BF8912}" presName="cycle" presStyleCnt="0">
        <dgm:presLayoutVars>
          <dgm:dir/>
          <dgm:resizeHandles val="exact"/>
        </dgm:presLayoutVars>
      </dgm:prSet>
      <dgm:spPr/>
    </dgm:pt>
    <dgm:pt modelId="{40ECCE27-8338-49AB-85C7-9CE602E20BFA}" type="pres">
      <dgm:prSet presAssocID="{C35E9795-BA22-4096-BC79-EBF7BA89DC7F}" presName="dummy" presStyleCnt="0"/>
      <dgm:spPr/>
    </dgm:pt>
    <dgm:pt modelId="{3F980B91-39AE-4D68-86FE-9613E1E7007F}" type="pres">
      <dgm:prSet presAssocID="{C35E9795-BA22-4096-BC79-EBF7BA89DC7F}" presName="node" presStyleLbl="revTx" presStyleIdx="0" presStyleCnt="2">
        <dgm:presLayoutVars>
          <dgm:bulletEnabled val="1"/>
        </dgm:presLayoutVars>
      </dgm:prSet>
      <dgm:spPr/>
      <dgm:t>
        <a:bodyPr/>
        <a:lstStyle/>
        <a:p>
          <a:endParaRPr lang="it-IT"/>
        </a:p>
      </dgm:t>
    </dgm:pt>
    <dgm:pt modelId="{423946D9-BA6F-40C0-8564-84715F6BE496}" type="pres">
      <dgm:prSet presAssocID="{B21EFD97-014E-4142-87FA-531C63C15820}" presName="sibTrans" presStyleLbl="node1" presStyleIdx="0" presStyleCnt="2"/>
      <dgm:spPr/>
    </dgm:pt>
    <dgm:pt modelId="{0F27B722-96C7-44F9-A6DA-F4EDC51DD887}" type="pres">
      <dgm:prSet presAssocID="{BF58A4CE-6183-4DD4-B261-1CFA3124B365}" presName="dummy" presStyleCnt="0"/>
      <dgm:spPr/>
    </dgm:pt>
    <dgm:pt modelId="{3C20BE15-A8CC-4F3F-B21A-12757A31E80A}" type="pres">
      <dgm:prSet presAssocID="{BF58A4CE-6183-4DD4-B261-1CFA3124B365}" presName="node" presStyleLbl="revTx" presStyleIdx="1" presStyleCnt="2">
        <dgm:presLayoutVars>
          <dgm:bulletEnabled val="1"/>
        </dgm:presLayoutVars>
      </dgm:prSet>
      <dgm:spPr/>
      <dgm:t>
        <a:bodyPr/>
        <a:lstStyle/>
        <a:p>
          <a:endParaRPr lang="it-IT"/>
        </a:p>
      </dgm:t>
    </dgm:pt>
    <dgm:pt modelId="{F546E7F0-85EC-4D4E-B6FC-6501ABAF7713}" type="pres">
      <dgm:prSet presAssocID="{139F0BD2-3077-413D-B327-E568B057BDB9}" presName="sibTrans" presStyleLbl="node1" presStyleIdx="1" presStyleCnt="2"/>
      <dgm:spPr/>
    </dgm:pt>
  </dgm:ptLst>
  <dgm:cxnLst>
    <dgm:cxn modelId="{4CB0CDF1-0301-4B71-AD60-EE17457EA8DF}" type="presOf" srcId="{B21EFD97-014E-4142-87FA-531C63C15820}" destId="{423946D9-BA6F-40C0-8564-84715F6BE496}" srcOrd="0" destOrd="0" presId="urn:microsoft.com/office/officeart/2005/8/layout/cycle1"/>
    <dgm:cxn modelId="{0EE382D0-7178-4FEE-93CD-185B68DBDEA1}" srcId="{45DCED92-3D10-4B64-8C74-4D8056BF8912}" destId="{BF58A4CE-6183-4DD4-B261-1CFA3124B365}" srcOrd="1" destOrd="0" parTransId="{3E875B13-5F67-481D-A3C7-7F29A4302A9F}" sibTransId="{139F0BD2-3077-413D-B327-E568B057BDB9}"/>
    <dgm:cxn modelId="{E7CD94FC-406C-4F48-A61D-222BE2FFB41D}" type="presOf" srcId="{139F0BD2-3077-413D-B327-E568B057BDB9}" destId="{F546E7F0-85EC-4D4E-B6FC-6501ABAF7713}" srcOrd="0" destOrd="0" presId="urn:microsoft.com/office/officeart/2005/8/layout/cycle1"/>
    <dgm:cxn modelId="{C92A6986-796B-49F1-957E-FD9D53236470}" type="presOf" srcId="{45DCED92-3D10-4B64-8C74-4D8056BF8912}" destId="{404B4751-BD1D-48A7-830B-86209DFD1990}" srcOrd="0" destOrd="0" presId="urn:microsoft.com/office/officeart/2005/8/layout/cycle1"/>
    <dgm:cxn modelId="{56E502B8-53B1-4BE9-A56D-0C7B30561E76}" srcId="{45DCED92-3D10-4B64-8C74-4D8056BF8912}" destId="{C35E9795-BA22-4096-BC79-EBF7BA89DC7F}" srcOrd="0" destOrd="0" parTransId="{F85308BA-A32A-4A0E-9423-AA66B2DDD91B}" sibTransId="{B21EFD97-014E-4142-87FA-531C63C15820}"/>
    <dgm:cxn modelId="{B7024DB1-C4DA-404D-8434-FD1767849394}" type="presOf" srcId="{C35E9795-BA22-4096-BC79-EBF7BA89DC7F}" destId="{3F980B91-39AE-4D68-86FE-9613E1E7007F}" srcOrd="0" destOrd="0" presId="urn:microsoft.com/office/officeart/2005/8/layout/cycle1"/>
    <dgm:cxn modelId="{79B6739A-E067-41EA-A74C-CE01A872DE78}" type="presOf" srcId="{BF58A4CE-6183-4DD4-B261-1CFA3124B365}" destId="{3C20BE15-A8CC-4F3F-B21A-12757A31E80A}" srcOrd="0" destOrd="0" presId="urn:microsoft.com/office/officeart/2005/8/layout/cycle1"/>
    <dgm:cxn modelId="{8A30F925-BB46-48A0-A22D-7E4B7172F091}" type="presParOf" srcId="{404B4751-BD1D-48A7-830B-86209DFD1990}" destId="{40ECCE27-8338-49AB-85C7-9CE602E20BFA}" srcOrd="0" destOrd="0" presId="urn:microsoft.com/office/officeart/2005/8/layout/cycle1"/>
    <dgm:cxn modelId="{5E7BC4F9-20B1-4797-AE74-197C1E297913}" type="presParOf" srcId="{404B4751-BD1D-48A7-830B-86209DFD1990}" destId="{3F980B91-39AE-4D68-86FE-9613E1E7007F}" srcOrd="1" destOrd="0" presId="urn:microsoft.com/office/officeart/2005/8/layout/cycle1"/>
    <dgm:cxn modelId="{2C366CDE-4291-4740-A3DF-099F964EA74C}" type="presParOf" srcId="{404B4751-BD1D-48A7-830B-86209DFD1990}" destId="{423946D9-BA6F-40C0-8564-84715F6BE496}" srcOrd="2" destOrd="0" presId="urn:microsoft.com/office/officeart/2005/8/layout/cycle1"/>
    <dgm:cxn modelId="{201F587F-0DC3-4D8B-A8F0-43E6A899F239}" type="presParOf" srcId="{404B4751-BD1D-48A7-830B-86209DFD1990}" destId="{0F27B722-96C7-44F9-A6DA-F4EDC51DD887}" srcOrd="3" destOrd="0" presId="urn:microsoft.com/office/officeart/2005/8/layout/cycle1"/>
    <dgm:cxn modelId="{255A7F3F-0525-442D-ADFE-6AEF0562477A}" type="presParOf" srcId="{404B4751-BD1D-48A7-830B-86209DFD1990}" destId="{3C20BE15-A8CC-4F3F-B21A-12757A31E80A}" srcOrd="4" destOrd="0" presId="urn:microsoft.com/office/officeart/2005/8/layout/cycle1"/>
    <dgm:cxn modelId="{B85A08E5-074D-456E-982B-744609DAA1D4}" type="presParOf" srcId="{404B4751-BD1D-48A7-830B-86209DFD1990}" destId="{F546E7F0-85EC-4D4E-B6FC-6501ABAF7713}"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80B91-39AE-4D68-86FE-9613E1E7007F}">
      <dsp:nvSpPr>
        <dsp:cNvPr id="0" name=""/>
        <dsp:cNvSpPr/>
      </dsp:nvSpPr>
      <dsp:spPr>
        <a:xfrm>
          <a:off x="4421161" y="824597"/>
          <a:ext cx="1563904" cy="156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kern="1200" cap="none" normalizeH="0" baseline="0" smtClean="0">
              <a:ln>
                <a:noFill/>
              </a:ln>
              <a:solidFill>
                <a:srgbClr val="000099"/>
              </a:solidFill>
              <a:effectLst/>
              <a:latin typeface="Verdana" panose="020B0604030504040204" pitchFamily="34" charset="0"/>
            </a:rPr>
            <a:t>STRUTTURA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kern="1200" cap="none" normalizeH="0" baseline="0" smtClean="0">
              <a:ln>
                <a:noFill/>
              </a:ln>
              <a:solidFill>
                <a:schemeClr val="tx1"/>
              </a:solidFill>
              <a:effectLst/>
              <a:latin typeface="Verdana" panose="020B0604030504040204" pitchFamily="34" charset="0"/>
            </a:rPr>
            <a:t>(ANATOMIA)</a:t>
          </a:r>
        </a:p>
      </dsp:txBody>
      <dsp:txXfrm>
        <a:off x="4421161" y="824597"/>
        <a:ext cx="1563904" cy="1563904"/>
      </dsp:txXfrm>
    </dsp:sp>
    <dsp:sp modelId="{423946D9-BA6F-40C0-8564-84715F6BE496}">
      <dsp:nvSpPr>
        <dsp:cNvPr id="0" name=""/>
        <dsp:cNvSpPr/>
      </dsp:nvSpPr>
      <dsp:spPr>
        <a:xfrm>
          <a:off x="2316698" y="-1844"/>
          <a:ext cx="3216789" cy="3216789"/>
        </a:xfrm>
        <a:prstGeom prst="circularArrow">
          <a:avLst>
            <a:gd name="adj1" fmla="val 9480"/>
            <a:gd name="adj2" fmla="val 684728"/>
            <a:gd name="adj3" fmla="val 7851883"/>
            <a:gd name="adj4" fmla="val 226338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0BE15-A8CC-4F3F-B21A-12757A31E80A}">
      <dsp:nvSpPr>
        <dsp:cNvPr id="0" name=""/>
        <dsp:cNvSpPr/>
      </dsp:nvSpPr>
      <dsp:spPr>
        <a:xfrm>
          <a:off x="1865121" y="824597"/>
          <a:ext cx="1563904" cy="156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kern="1200" cap="none" normalizeH="0" baseline="0" smtClean="0">
              <a:ln>
                <a:noFill/>
              </a:ln>
              <a:solidFill>
                <a:srgbClr val="000099"/>
              </a:solidFill>
              <a:effectLst/>
              <a:latin typeface="Verdana" panose="020B0604030504040204" pitchFamily="34" charset="0"/>
            </a:rPr>
            <a:t>FUNZIONE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kern="1200" cap="none" normalizeH="0" baseline="0" smtClean="0">
              <a:ln>
                <a:noFill/>
              </a:ln>
              <a:solidFill>
                <a:schemeClr val="tx1"/>
              </a:solidFill>
              <a:effectLst/>
              <a:latin typeface="Verdana" panose="020B0604030504040204" pitchFamily="34" charset="0"/>
            </a:rPr>
            <a:t>(FISIOLOGIA)</a:t>
          </a:r>
        </a:p>
      </dsp:txBody>
      <dsp:txXfrm>
        <a:off x="1865121" y="824597"/>
        <a:ext cx="1563904" cy="1563904"/>
      </dsp:txXfrm>
    </dsp:sp>
    <dsp:sp modelId="{F546E7F0-85EC-4D4E-B6FC-6501ABAF7713}">
      <dsp:nvSpPr>
        <dsp:cNvPr id="0" name=""/>
        <dsp:cNvSpPr/>
      </dsp:nvSpPr>
      <dsp:spPr>
        <a:xfrm>
          <a:off x="2316698" y="-1844"/>
          <a:ext cx="3216789" cy="3216789"/>
        </a:xfrm>
        <a:prstGeom prst="circularArrow">
          <a:avLst>
            <a:gd name="adj1" fmla="val 9480"/>
            <a:gd name="adj2" fmla="val 684728"/>
            <a:gd name="adj3" fmla="val 18651883"/>
            <a:gd name="adj4" fmla="val 1306338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it-IT"/>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413F67-F91D-4915-BDE0-1A19AC979B43}"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s://it.wikipedia.org/wiki/Nucleo" TargetMode="External"/><Relationship Id="rId18" Type="http://schemas.openxmlformats.org/officeDocument/2006/relationships/hyperlink" Target="https://it.wikipedia.org/wiki/Organello" TargetMode="External"/><Relationship Id="rId26" Type="http://schemas.openxmlformats.org/officeDocument/2006/relationships/hyperlink" Target="https://it.wikipedia.org/wiki/Urato_ossidasi" TargetMode="External"/><Relationship Id="rId39" Type="http://schemas.openxmlformats.org/officeDocument/2006/relationships/hyperlink" Target="https://it.wikipedia.org/wiki/Metabolismo" TargetMode="External"/><Relationship Id="rId21" Type="http://schemas.openxmlformats.org/officeDocument/2006/relationships/hyperlink" Target="https://it.wikipedia.org/wiki/Eritrociti" TargetMode="External"/><Relationship Id="rId34" Type="http://schemas.openxmlformats.org/officeDocument/2006/relationships/hyperlink" Target="https://it.wikipedia.org/wiki/Acidi_grassi" TargetMode="External"/><Relationship Id="rId42" Type="http://schemas.openxmlformats.org/officeDocument/2006/relationships/hyperlink" Target="https://it.wikipedia.org/wiki/Glicolato_ossidasi" TargetMode="External"/><Relationship Id="rId7" Type="http://schemas.openxmlformats.org/officeDocument/2006/relationships/hyperlink" Target="https://it.wikipedia.org/wiki/Vault#cite_note-3" TargetMode="External"/><Relationship Id="rId2" Type="http://schemas.openxmlformats.org/officeDocument/2006/relationships/slide" Target="../slides/slide10.xml"/><Relationship Id="rId16" Type="http://schemas.openxmlformats.org/officeDocument/2006/relationships/hyperlink" Target="https://it.wikipedia.org/wiki/Sintesi_proteica" TargetMode="External"/><Relationship Id="rId29" Type="http://schemas.openxmlformats.org/officeDocument/2006/relationships/hyperlink" Target="https://it.wikipedia.org/wiki/Christian_de_Duve" TargetMode="External"/><Relationship Id="rId1" Type="http://schemas.openxmlformats.org/officeDocument/2006/relationships/notesMaster" Target="../notesMasters/notesMaster1.xml"/><Relationship Id="rId6" Type="http://schemas.openxmlformats.org/officeDocument/2006/relationships/hyperlink" Target="https://it.wikipedia.org/wiki/Microscopio_elettronico_a_scansione" TargetMode="External"/><Relationship Id="rId11" Type="http://schemas.openxmlformats.org/officeDocument/2006/relationships/hyperlink" Target="https://it.wikipedia.org/wiki/Vault#cite_note-5" TargetMode="External"/><Relationship Id="rId24" Type="http://schemas.openxmlformats.org/officeDocument/2006/relationships/hyperlink" Target="https://it.wikipedia.org/wiki/Perossido_di_idrogeno" TargetMode="External"/><Relationship Id="rId32" Type="http://schemas.openxmlformats.org/officeDocument/2006/relationships/hyperlink" Target="https://it.wikipedia.org/w/index.php?title=Johannes_Rhodin&amp;action=edit&amp;redlink=1" TargetMode="External"/><Relationship Id="rId37" Type="http://schemas.openxmlformats.org/officeDocument/2006/relationships/hyperlink" Target="https://it.wikipedia.org/wiki/Bile" TargetMode="External"/><Relationship Id="rId40" Type="http://schemas.openxmlformats.org/officeDocument/2006/relationships/hyperlink" Target="https://it.wikipedia.org/wiki/Amminoacidi" TargetMode="External"/><Relationship Id="rId45" Type="http://schemas.openxmlformats.org/officeDocument/2006/relationships/hyperlink" Target="https://it.wikipedia.org/wiki/Microrganismi" TargetMode="External"/><Relationship Id="rId5" Type="http://schemas.openxmlformats.org/officeDocument/2006/relationships/hyperlink" Target="https://it.wikipedia.org/wiki/Microscopio_elettronico" TargetMode="External"/><Relationship Id="rId15" Type="http://schemas.openxmlformats.org/officeDocument/2006/relationships/hyperlink" Target="https://it.wikipedia.org/wiki/Vault#cite_note-6" TargetMode="External"/><Relationship Id="rId23" Type="http://schemas.openxmlformats.org/officeDocument/2006/relationships/hyperlink" Target="https://it.wikipedia.org/wiki/Ossigeno" TargetMode="External"/><Relationship Id="rId28" Type="http://schemas.openxmlformats.org/officeDocument/2006/relationships/hyperlink" Target="https://it.wikipedia.org/wiki/D-amminoacido_ossidasi" TargetMode="External"/><Relationship Id="rId36" Type="http://schemas.openxmlformats.org/officeDocument/2006/relationships/hyperlink" Target="https://it.wikipedia.org/wiki/Colesterolo" TargetMode="External"/><Relationship Id="rId10" Type="http://schemas.openxmlformats.org/officeDocument/2006/relationships/hyperlink" Target="https://it.wikipedia.org/wiki/Nucleo_cellulare#Pori_nucleari" TargetMode="External"/><Relationship Id="rId19" Type="http://schemas.openxmlformats.org/officeDocument/2006/relationships/hyperlink" Target="https://it.wikipedia.org/wiki/Cellula" TargetMode="External"/><Relationship Id="rId31" Type="http://schemas.openxmlformats.org/officeDocument/2006/relationships/hyperlink" Target="https://it.wikipedia.org/wiki/1954" TargetMode="External"/><Relationship Id="rId44" Type="http://schemas.openxmlformats.org/officeDocument/2006/relationships/hyperlink" Target="https://it.wikipedia.org/wiki/Acetil_coenzima_A" TargetMode="External"/><Relationship Id="rId4" Type="http://schemas.openxmlformats.org/officeDocument/2006/relationships/hyperlink" Target="https://it.wikipedia.org/wiki/Ribosoma" TargetMode="External"/><Relationship Id="rId9" Type="http://schemas.openxmlformats.org/officeDocument/2006/relationships/hyperlink" Target="https://it.wikipedia.org/wiki/Vault#cite_note-4" TargetMode="External"/><Relationship Id="rId14" Type="http://schemas.openxmlformats.org/officeDocument/2006/relationships/hyperlink" Target="https://it.wikipedia.org/wiki/Citoplasma" TargetMode="External"/><Relationship Id="rId22" Type="http://schemas.openxmlformats.org/officeDocument/2006/relationships/hyperlink" Target="https://it.wikipedia.org/wiki/Idrogeno" TargetMode="External"/><Relationship Id="rId27" Type="http://schemas.openxmlformats.org/officeDocument/2006/relationships/hyperlink" Target="https://it.wikipedia.org/wiki/Catalasi" TargetMode="External"/><Relationship Id="rId30" Type="http://schemas.openxmlformats.org/officeDocument/2006/relationships/hyperlink" Target="https://it.wikipedia.org/wiki/1967" TargetMode="External"/><Relationship Id="rId35" Type="http://schemas.openxmlformats.org/officeDocument/2006/relationships/hyperlink" Target="https://it.wikipedia.org/wiki/Beta-ossidazione" TargetMode="External"/><Relationship Id="rId43" Type="http://schemas.openxmlformats.org/officeDocument/2006/relationships/hyperlink" Target="https://it.wikipedia.org/wiki/Amminoacido_ossidasi" TargetMode="External"/><Relationship Id="rId8" Type="http://schemas.openxmlformats.org/officeDocument/2006/relationships/hyperlink" Target="https://it.wikipedia.org/wiki/Proteine" TargetMode="External"/><Relationship Id="rId3" Type="http://schemas.openxmlformats.org/officeDocument/2006/relationships/hyperlink" Target="https://it.wikipedia.org/w/index.php?title=Ribonucleoproteine&amp;action=edit&amp;redlink=1" TargetMode="External"/><Relationship Id="rId12" Type="http://schemas.openxmlformats.org/officeDocument/2006/relationships/hyperlink" Target="https://it.wikipedia.org/wiki/MRNA" TargetMode="External"/><Relationship Id="rId17" Type="http://schemas.openxmlformats.org/officeDocument/2006/relationships/hyperlink" Target="https://it.wikipedia.org/wiki/Vault#cite_note-7" TargetMode="External"/><Relationship Id="rId25" Type="http://schemas.openxmlformats.org/officeDocument/2006/relationships/hyperlink" Target="https://it.wikipedia.org/wiki/Fegato" TargetMode="External"/><Relationship Id="rId33" Type="http://schemas.openxmlformats.org/officeDocument/2006/relationships/hyperlink" Target="https://it.wikipedia.org/wiki/Ossidazione" TargetMode="External"/><Relationship Id="rId38" Type="http://schemas.openxmlformats.org/officeDocument/2006/relationships/hyperlink" Target="https://it.wikipedia.org/wiki/Plasmalogeni" TargetMode="External"/><Relationship Id="rId20" Type="http://schemas.openxmlformats.org/officeDocument/2006/relationships/hyperlink" Target="https://it.wikipedia.org/wiki/Eukaryota" TargetMode="External"/><Relationship Id="rId41" Type="http://schemas.openxmlformats.org/officeDocument/2006/relationships/hyperlink" Target="https://it.wikipedia.org/wiki/Purin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77A714-6BF3-4C62-9F65-78E23139B2E7}" type="slidenum">
              <a:rPr lang="it-IT" altLang="it-IT" smtClean="0"/>
              <a:pPr>
                <a:spcBef>
                  <a:spcPct val="0"/>
                </a:spcBef>
              </a:pPr>
              <a:t>1</a:t>
            </a:fld>
            <a:endParaRPr lang="it-IT" altLang="it-IT"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482A00-067F-4FD9-8213-EC2F69E9F571}" type="slidenum">
              <a:rPr lang="it-IT" altLang="it-IT" smtClean="0"/>
              <a:pPr>
                <a:spcBef>
                  <a:spcPct val="0"/>
                </a:spcBef>
              </a:pPr>
              <a:t>10</a:t>
            </a:fld>
            <a:endParaRPr lang="it-IT" altLang="it-IT"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I vault sono grandi </a:t>
            </a:r>
            <a:r>
              <a:rPr lang="it-IT" altLang="it-IT" sz="1000" smtClean="0">
                <a:latin typeface="Arial" panose="020B0604020202020204" pitchFamily="34" charset="0"/>
                <a:hlinkClick r:id="rId3" tooltip="Ribonucleoproteine (la pagina non esiste)"/>
              </a:rPr>
              <a:t>ribonucleoproteine</a:t>
            </a:r>
            <a:r>
              <a:rPr lang="it-IT" altLang="it-IT" sz="1000" smtClean="0">
                <a:latin typeface="Arial" panose="020B0604020202020204" pitchFamily="34" charset="0"/>
              </a:rPr>
              <a:t> delle dimensioni di circa 3 volte un </a:t>
            </a:r>
            <a:r>
              <a:rPr lang="it-IT" altLang="it-IT" sz="1000" smtClean="0">
                <a:latin typeface="Arial" panose="020B0604020202020204" pitchFamily="34" charset="0"/>
                <a:hlinkClick r:id="rId4" tooltip="Ribosoma"/>
              </a:rPr>
              <a:t>ribosoma</a:t>
            </a:r>
            <a:r>
              <a:rPr lang="it-IT" altLang="it-IT" sz="1000" smtClean="0">
                <a:latin typeface="Arial" panose="020B0604020202020204" pitchFamily="34" charset="0"/>
              </a:rPr>
              <a:t> e pesanti approssimativamente 12MDa. Sono stati trovati in diverse cellule eucariote. Misurano fra i 26 nm e i 49 nm al </a:t>
            </a:r>
            <a:r>
              <a:rPr lang="it-IT" altLang="it-IT" sz="1000" smtClean="0">
                <a:latin typeface="Arial" panose="020B0604020202020204" pitchFamily="34" charset="0"/>
                <a:hlinkClick r:id="rId5" tooltip="Microscopio elettronico"/>
              </a:rPr>
              <a:t>microscopio elettronico</a:t>
            </a:r>
            <a:r>
              <a:rPr lang="it-IT" altLang="it-IT" sz="1000" smtClean="0">
                <a:latin typeface="Arial" panose="020B0604020202020204" pitchFamily="34" charset="0"/>
              </a:rPr>
              <a:t> e fra i 35 nm e i 59 nm al </a:t>
            </a:r>
            <a:r>
              <a:rPr lang="it-IT" altLang="it-IT" sz="1000" smtClean="0">
                <a:latin typeface="Arial" panose="020B0604020202020204" pitchFamily="34" charset="0"/>
                <a:hlinkClick r:id="rId6" tooltip="Microscopio elettronico a scansione"/>
              </a:rPr>
              <a:t>microscopio elettronico a scansione</a:t>
            </a:r>
            <a:r>
              <a:rPr lang="it-IT" altLang="it-IT" sz="1000" smtClean="0">
                <a:latin typeface="Arial" panose="020B0604020202020204" pitchFamily="34" charset="0"/>
              </a:rPr>
              <a:t> ( STEM )</a:t>
            </a:r>
            <a:r>
              <a:rPr lang="it-IT" altLang="it-IT" sz="1000" baseline="30000" smtClean="0">
                <a:latin typeface="Arial" panose="020B0604020202020204" pitchFamily="34" charset="0"/>
                <a:hlinkClick r:id="rId7"/>
              </a:rPr>
              <a:t>[3]</a:t>
            </a:r>
            <a:r>
              <a:rPr lang="it-IT" altLang="it-IT" sz="1000" smtClean="0">
                <a:latin typeface="Arial" panose="020B0604020202020204" pitchFamily="34" charset="0"/>
              </a:rPr>
              <a:t>. I vault sono costituiti principalmente di </a:t>
            </a:r>
            <a:r>
              <a:rPr lang="it-IT" altLang="it-IT" sz="1000" smtClean="0">
                <a:latin typeface="Arial" panose="020B0604020202020204" pitchFamily="34" charset="0"/>
                <a:hlinkClick r:id="rId8" tooltip="Proteine"/>
              </a:rPr>
              <a:t>proteine</a:t>
            </a:r>
            <a:r>
              <a:rPr lang="it-IT" altLang="it-IT" sz="1000" smtClean="0">
                <a:latin typeface="Arial" panose="020B0604020202020204" pitchFamily="34" charset="0"/>
              </a:rPr>
              <a:t>, rendendo perciò difficile marcarli con le tecniche tradizionali. La struttura proteica consiste in tante Proteine Principali del Vault o MVP ( Major Vault Proteins ) legate ognuna a due proteine secondarie ( minor vault proteins ). Due grandi complessi di queste proteine si associano fra di loro a formare un barilotto. Possono contenere brevi filamenti di RNA di circa 88-141 basi</a:t>
            </a:r>
            <a:r>
              <a:rPr lang="it-IT" altLang="it-IT" sz="1000" baseline="30000" smtClean="0">
                <a:latin typeface="Arial" panose="020B0604020202020204" pitchFamily="34" charset="0"/>
                <a:hlinkClick r:id="rId9"/>
              </a:rPr>
              <a:t>[4]</a:t>
            </a:r>
            <a:r>
              <a:rPr lang="it-IT" altLang="it-IT" sz="1000" smtClean="0">
                <a:latin typeface="Arial" panose="020B0604020202020204" pitchFamily="34" charset="0"/>
              </a:rPr>
              <a:t>.</a:t>
            </a:r>
          </a:p>
          <a:p>
            <a:pPr eaLnBrk="1" hangingPunct="1"/>
            <a:r>
              <a:rPr lang="it-IT" altLang="it-IT" sz="1000" smtClean="0">
                <a:latin typeface="Arial" panose="020B0604020202020204" pitchFamily="34" charset="0"/>
              </a:rPr>
              <a:t>Sebbene non ancora del tutto chiaro, i vault sono stati associati al complesso dei </a:t>
            </a:r>
            <a:r>
              <a:rPr lang="it-IT" altLang="it-IT" sz="1000" smtClean="0">
                <a:latin typeface="Arial" panose="020B0604020202020204" pitchFamily="34" charset="0"/>
                <a:hlinkClick r:id="rId10" tooltip="Nucleo cellulare"/>
              </a:rPr>
              <a:t>pori nucleari</a:t>
            </a:r>
            <a:r>
              <a:rPr lang="it-IT" altLang="it-IT" sz="1000" smtClean="0">
                <a:latin typeface="Arial" panose="020B0604020202020204" pitchFamily="34" charset="0"/>
              </a:rPr>
              <a:t> e la loro forma ottagonale sembra confermare ciò</a:t>
            </a:r>
            <a:r>
              <a:rPr lang="it-IT" altLang="it-IT" sz="1000" baseline="30000" smtClean="0">
                <a:latin typeface="Arial" panose="020B0604020202020204" pitchFamily="34" charset="0"/>
                <a:hlinkClick r:id="rId11"/>
              </a:rPr>
              <a:t>[5]</a:t>
            </a:r>
            <a:r>
              <a:rPr lang="it-IT" altLang="it-IT" sz="1000" smtClean="0">
                <a:latin typeface="Arial" panose="020B0604020202020204" pitchFamily="34" charset="0"/>
              </a:rPr>
              <a:t>. Questo ha fatto pensare che la loro funzione possa essere quella del trasporto di molecole, come l'</a:t>
            </a:r>
            <a:r>
              <a:rPr lang="it-IT" altLang="it-IT" sz="1000" smtClean="0">
                <a:latin typeface="Arial" panose="020B0604020202020204" pitchFamily="34" charset="0"/>
                <a:hlinkClick r:id="rId12" tooltip="MRNA"/>
              </a:rPr>
              <a:t>mRNA</a:t>
            </a:r>
            <a:r>
              <a:rPr lang="it-IT" altLang="it-IT" sz="1000" smtClean="0">
                <a:latin typeface="Arial" panose="020B0604020202020204" pitchFamily="34" charset="0"/>
              </a:rPr>
              <a:t>, dal </a:t>
            </a:r>
            <a:r>
              <a:rPr lang="it-IT" altLang="it-IT" sz="1000" smtClean="0">
                <a:latin typeface="Arial" panose="020B0604020202020204" pitchFamily="34" charset="0"/>
                <a:hlinkClick r:id="rId13" tooltip="Nucleo"/>
              </a:rPr>
              <a:t>nucleo</a:t>
            </a:r>
            <a:r>
              <a:rPr lang="it-IT" altLang="it-IT" sz="1000" smtClean="0">
                <a:latin typeface="Arial" panose="020B0604020202020204" pitchFamily="34" charset="0"/>
              </a:rPr>
              <a:t> verso varie parti del </a:t>
            </a:r>
            <a:r>
              <a:rPr lang="it-IT" altLang="it-IT" sz="1000" smtClean="0">
                <a:latin typeface="Arial" panose="020B0604020202020204" pitchFamily="34" charset="0"/>
                <a:hlinkClick r:id="rId14" tooltip="Citoplasma"/>
              </a:rPr>
              <a:t>citoplasma</a:t>
            </a:r>
            <a:r>
              <a:rPr lang="it-IT" altLang="it-IT" sz="1000" baseline="30000" smtClean="0">
                <a:latin typeface="Arial" panose="020B0604020202020204" pitchFamily="34" charset="0"/>
                <a:hlinkClick r:id="rId15"/>
              </a:rPr>
              <a:t>[6]</a:t>
            </a:r>
            <a:r>
              <a:rPr lang="it-IT" altLang="it-IT" sz="1000" smtClean="0">
                <a:latin typeface="Arial" panose="020B0604020202020204" pitchFamily="34" charset="0"/>
              </a:rPr>
              <a:t>. Potrebbero anche essere coinvolti nella </a:t>
            </a:r>
            <a:r>
              <a:rPr lang="it-IT" altLang="it-IT" sz="1000" smtClean="0">
                <a:latin typeface="Arial" panose="020B0604020202020204" pitchFamily="34" charset="0"/>
                <a:hlinkClick r:id="rId16" tooltip="Sintesi proteica"/>
              </a:rPr>
              <a:t>sintesi proteica</a:t>
            </a:r>
            <a:r>
              <a:rPr lang="it-IT" altLang="it-IT" sz="1000" baseline="30000" smtClean="0">
                <a:latin typeface="Arial" panose="020B0604020202020204" pitchFamily="34" charset="0"/>
                <a:hlinkClick r:id="rId17"/>
              </a:rPr>
              <a:t>[7]</a:t>
            </a:r>
            <a:r>
              <a:rPr lang="it-IT" altLang="it-IT" sz="1000" smtClean="0">
                <a:latin typeface="Arial" panose="020B0604020202020204" pitchFamily="34" charset="0"/>
              </a:rPr>
              <a:t>.</a:t>
            </a:r>
          </a:p>
          <a:p>
            <a:r>
              <a:rPr lang="it-IT" altLang="it-IT" sz="1000" smtClean="0">
                <a:latin typeface="Arial" panose="020B0604020202020204" pitchFamily="34" charset="0"/>
              </a:rPr>
              <a:t>Il </a:t>
            </a:r>
            <a:r>
              <a:rPr lang="it-IT" altLang="it-IT" sz="1000" b="1" smtClean="0">
                <a:latin typeface="Arial" panose="020B0604020202020204" pitchFamily="34" charset="0"/>
              </a:rPr>
              <a:t>perossisoma</a:t>
            </a:r>
            <a:r>
              <a:rPr lang="it-IT" altLang="it-IT" sz="1000" smtClean="0">
                <a:latin typeface="Arial" panose="020B0604020202020204" pitchFamily="34" charset="0"/>
              </a:rPr>
              <a:t> è un </a:t>
            </a:r>
            <a:r>
              <a:rPr lang="it-IT" altLang="it-IT" sz="1000" smtClean="0">
                <a:latin typeface="Arial" panose="020B0604020202020204" pitchFamily="34" charset="0"/>
                <a:hlinkClick r:id="rId18" tooltip="Organello"/>
              </a:rPr>
              <a:t>organello</a:t>
            </a:r>
            <a:r>
              <a:rPr lang="it-IT" altLang="it-IT" sz="1000" smtClean="0">
                <a:latin typeface="Arial" panose="020B0604020202020204" pitchFamily="34" charset="0"/>
              </a:rPr>
              <a:t> </a:t>
            </a:r>
            <a:r>
              <a:rPr lang="it-IT" altLang="it-IT" sz="1000" smtClean="0">
                <a:latin typeface="Arial" panose="020B0604020202020204" pitchFamily="34" charset="0"/>
                <a:hlinkClick r:id="rId19" tooltip="Cellula"/>
              </a:rPr>
              <a:t>cellulare</a:t>
            </a:r>
            <a:r>
              <a:rPr lang="it-IT" altLang="it-IT" sz="1000" smtClean="0">
                <a:latin typeface="Arial" panose="020B0604020202020204" pitchFamily="34" charset="0"/>
              </a:rPr>
              <a:t> vescicolare di circa 0,5-1 µm di diametro, ubiquitario negli </a:t>
            </a:r>
            <a:r>
              <a:rPr lang="it-IT" altLang="it-IT" sz="1000" smtClean="0">
                <a:latin typeface="Arial" panose="020B0604020202020204" pitchFamily="34" charset="0"/>
                <a:hlinkClick r:id="rId20" tooltip="Eukaryota"/>
              </a:rPr>
              <a:t>eucarioti</a:t>
            </a:r>
            <a:r>
              <a:rPr lang="it-IT" altLang="it-IT" sz="1000" smtClean="0">
                <a:latin typeface="Arial" panose="020B0604020202020204" pitchFamily="34" charset="0"/>
              </a:rPr>
              <a:t> (ad eccezione degli </a:t>
            </a:r>
            <a:r>
              <a:rPr lang="it-IT" altLang="it-IT" sz="1000" smtClean="0">
                <a:latin typeface="Arial" panose="020B0604020202020204" pitchFamily="34" charset="0"/>
                <a:hlinkClick r:id="rId21" tooltip="Eritrociti"/>
              </a:rPr>
              <a:t>eritrociti</a:t>
            </a:r>
            <a:r>
              <a:rPr lang="it-IT" altLang="it-IT" sz="1000" smtClean="0">
                <a:latin typeface="Arial" panose="020B0604020202020204" pitchFamily="34" charset="0"/>
              </a:rPr>
              <a:t>), separato dal </a:t>
            </a:r>
            <a:r>
              <a:rPr lang="it-IT" altLang="it-IT" sz="1000" smtClean="0">
                <a:latin typeface="Arial" panose="020B0604020202020204" pitchFamily="34" charset="0"/>
                <a:hlinkClick r:id="rId14" tooltip="Citoplasma"/>
              </a:rPr>
              <a:t>citoplasma</a:t>
            </a:r>
            <a:r>
              <a:rPr lang="it-IT" altLang="it-IT" sz="1000" smtClean="0">
                <a:latin typeface="Arial" panose="020B0604020202020204" pitchFamily="34" charset="0"/>
              </a:rPr>
              <a:t> da una membrana che contiene almeno 50 enzimi ossidativi. In generale i perossisomi sono considerati comparti metabolici specializzati, contenenti enzimi in grado di trasferire </a:t>
            </a:r>
            <a:r>
              <a:rPr lang="it-IT" altLang="it-IT" sz="1000" smtClean="0">
                <a:latin typeface="Arial" panose="020B0604020202020204" pitchFamily="34" charset="0"/>
                <a:hlinkClick r:id="rId22" tooltip="Idrogeno"/>
              </a:rPr>
              <a:t>idrogeno</a:t>
            </a:r>
            <a:r>
              <a:rPr lang="it-IT" altLang="it-IT" sz="1000" smtClean="0">
                <a:latin typeface="Arial" panose="020B0604020202020204" pitchFamily="34" charset="0"/>
              </a:rPr>
              <a:t> da diverse sostanze e legarlo all'</a:t>
            </a:r>
            <a:r>
              <a:rPr lang="it-IT" altLang="it-IT" sz="1000" smtClean="0">
                <a:latin typeface="Arial" panose="020B0604020202020204" pitchFamily="34" charset="0"/>
                <a:hlinkClick r:id="rId23" tooltip="Ossigeno"/>
              </a:rPr>
              <a:t>ossigeno</a:t>
            </a:r>
            <a:r>
              <a:rPr lang="it-IT" altLang="it-IT" sz="1000" smtClean="0">
                <a:latin typeface="Arial" panose="020B0604020202020204" pitchFamily="34" charset="0"/>
              </a:rPr>
              <a:t> per la formazione di </a:t>
            </a:r>
            <a:r>
              <a:rPr lang="it-IT" altLang="it-IT" sz="1000" smtClean="0">
                <a:latin typeface="Arial" panose="020B0604020202020204" pitchFamily="34" charset="0"/>
                <a:hlinkClick r:id="rId24" tooltip="Perossido di idrogeno"/>
              </a:rPr>
              <a:t>perossido di idrogeno</a:t>
            </a:r>
            <a:r>
              <a:rPr lang="it-IT" altLang="it-IT" sz="1000" smtClean="0">
                <a:latin typeface="Arial" panose="020B0604020202020204" pitchFamily="34" charset="0"/>
              </a:rPr>
              <a:t> (H</a:t>
            </a:r>
            <a:r>
              <a:rPr lang="it-IT" altLang="it-IT" sz="1000" baseline="-25000" smtClean="0">
                <a:latin typeface="Arial" panose="020B0604020202020204" pitchFamily="34" charset="0"/>
              </a:rPr>
              <a:t>2</a:t>
            </a:r>
            <a:r>
              <a:rPr lang="it-IT" altLang="it-IT" sz="1000" smtClean="0">
                <a:latin typeface="Arial" panose="020B0604020202020204" pitchFamily="34" charset="0"/>
              </a:rPr>
              <a:t>O</a:t>
            </a:r>
            <a:r>
              <a:rPr lang="it-IT" altLang="it-IT" sz="1000" baseline="-25000" smtClean="0">
                <a:latin typeface="Arial" panose="020B0604020202020204" pitchFamily="34" charset="0"/>
              </a:rPr>
              <a:t>2</a:t>
            </a:r>
            <a:r>
              <a:rPr lang="it-IT" altLang="it-IT" sz="1000" smtClean="0">
                <a:latin typeface="Arial" panose="020B0604020202020204" pitchFamily="34" charset="0"/>
              </a:rPr>
              <a:t>). In una cellula </a:t>
            </a:r>
            <a:r>
              <a:rPr lang="it-IT" altLang="it-IT" sz="1000" smtClean="0">
                <a:latin typeface="Arial" panose="020B0604020202020204" pitchFamily="34" charset="0"/>
                <a:hlinkClick r:id="rId25" tooltip="Fegato"/>
              </a:rPr>
              <a:t>epatica</a:t>
            </a:r>
            <a:r>
              <a:rPr lang="it-IT" altLang="it-IT" sz="1000" smtClean="0">
                <a:latin typeface="Arial" panose="020B0604020202020204" pitchFamily="34" charset="0"/>
              </a:rPr>
              <a:t> vi possono essere fino a 600 perossisomi all'interno dei quali è a volte rintracciabile un nucleo denso che contiene vari enzimi come l'</a:t>
            </a:r>
            <a:r>
              <a:rPr lang="it-IT" altLang="it-IT" sz="1000" smtClean="0">
                <a:latin typeface="Arial" panose="020B0604020202020204" pitchFamily="34" charset="0"/>
                <a:hlinkClick r:id="rId26" tooltip="Urato ossidasi"/>
              </a:rPr>
              <a:t>urato ossidasi</a:t>
            </a:r>
            <a:r>
              <a:rPr lang="it-IT" altLang="it-IT" sz="1000" smtClean="0">
                <a:latin typeface="Arial" panose="020B0604020202020204" pitchFamily="34" charset="0"/>
              </a:rPr>
              <a:t>, la </a:t>
            </a:r>
            <a:r>
              <a:rPr lang="it-IT" altLang="it-IT" sz="1000" smtClean="0">
                <a:latin typeface="Arial" panose="020B0604020202020204" pitchFamily="34" charset="0"/>
                <a:hlinkClick r:id="rId27" tooltip="Catalasi"/>
              </a:rPr>
              <a:t>catalasi</a:t>
            </a:r>
            <a:r>
              <a:rPr lang="it-IT" altLang="it-IT" sz="1000" smtClean="0">
                <a:latin typeface="Arial" panose="020B0604020202020204" pitchFamily="34" charset="0"/>
              </a:rPr>
              <a:t>, il </a:t>
            </a:r>
            <a:r>
              <a:rPr lang="it-IT" altLang="it-IT" sz="1000" smtClean="0">
                <a:latin typeface="Arial" panose="020B0604020202020204" pitchFamily="34" charset="0"/>
                <a:hlinkClick r:id="rId28" tooltip="D-amminoacido ossidasi"/>
              </a:rPr>
              <a:t>D-amminoacido ossidasi</a:t>
            </a:r>
            <a:r>
              <a:rPr lang="it-IT" altLang="it-IT" sz="1000" smtClean="0">
                <a:latin typeface="Arial" panose="020B0604020202020204" pitchFamily="34" charset="0"/>
              </a:rPr>
              <a:t>. I perossisomi furono identificati per la prima volta come organelli cellulari dal biochimico belga </a:t>
            </a:r>
            <a:r>
              <a:rPr lang="it-IT" altLang="it-IT" sz="1000" smtClean="0">
                <a:latin typeface="Arial" panose="020B0604020202020204" pitchFamily="34" charset="0"/>
                <a:hlinkClick r:id="rId29" tooltip="Christian de Duve"/>
              </a:rPr>
              <a:t>Christian de Duve</a:t>
            </a:r>
            <a:r>
              <a:rPr lang="it-IT" altLang="it-IT" sz="1000" smtClean="0">
                <a:latin typeface="Arial" panose="020B0604020202020204" pitchFamily="34" charset="0"/>
              </a:rPr>
              <a:t> nel </a:t>
            </a:r>
            <a:r>
              <a:rPr lang="it-IT" altLang="it-IT" sz="1000" smtClean="0">
                <a:latin typeface="Arial" panose="020B0604020202020204" pitchFamily="34" charset="0"/>
                <a:hlinkClick r:id="rId30" tooltip="1967"/>
              </a:rPr>
              <a:t>1967</a:t>
            </a:r>
            <a:r>
              <a:rPr lang="it-IT" altLang="it-IT" sz="1000" smtClean="0">
                <a:latin typeface="Arial" panose="020B0604020202020204" pitchFamily="34" charset="0"/>
              </a:rPr>
              <a:t> dopo che erano stati descritti nel </a:t>
            </a:r>
            <a:r>
              <a:rPr lang="it-IT" altLang="it-IT" sz="1000" smtClean="0">
                <a:latin typeface="Arial" panose="020B0604020202020204" pitchFamily="34" charset="0"/>
                <a:hlinkClick r:id="rId31" tooltip="1954"/>
              </a:rPr>
              <a:t>1954</a:t>
            </a:r>
            <a:r>
              <a:rPr lang="it-IT" altLang="it-IT" sz="1000" smtClean="0">
                <a:latin typeface="Arial" panose="020B0604020202020204" pitchFamily="34" charset="0"/>
              </a:rPr>
              <a:t> dallo svedese </a:t>
            </a:r>
            <a:r>
              <a:rPr lang="it-IT" altLang="it-IT" sz="1000" smtClean="0">
                <a:latin typeface="Arial" panose="020B0604020202020204" pitchFamily="34" charset="0"/>
                <a:hlinkClick r:id="rId32" tooltip="Johannes Rhodin (la pagina non esiste)"/>
              </a:rPr>
              <a:t>Johannes Rhodin</a:t>
            </a:r>
            <a:r>
              <a:rPr lang="it-IT" altLang="it-IT" sz="1000" smtClean="0">
                <a:latin typeface="Arial" panose="020B0604020202020204" pitchFamily="34" charset="0"/>
              </a:rPr>
              <a:t>. I perossisomi esercitano molte azioni che vanno dall'</a:t>
            </a:r>
            <a:r>
              <a:rPr lang="it-IT" altLang="it-IT" sz="1000" u="sng" smtClean="0">
                <a:latin typeface="Arial" panose="020B0604020202020204" pitchFamily="34" charset="0"/>
                <a:hlinkClick r:id="rId33" tooltip="Ossidazione"/>
              </a:rPr>
              <a:t>ossidazione</a:t>
            </a:r>
            <a:r>
              <a:rPr lang="it-IT" altLang="it-IT" sz="1000" smtClean="0">
                <a:latin typeface="Arial" panose="020B0604020202020204" pitchFamily="34" charset="0"/>
              </a:rPr>
              <a:t> degli </a:t>
            </a:r>
            <a:r>
              <a:rPr lang="it-IT" altLang="it-IT" sz="1000" smtClean="0">
                <a:latin typeface="Arial" panose="020B0604020202020204" pitchFamily="34" charset="0"/>
                <a:hlinkClick r:id="rId34" tooltip="Acidi grassi"/>
              </a:rPr>
              <a:t>acidi grassi</a:t>
            </a:r>
            <a:r>
              <a:rPr lang="it-IT" altLang="it-IT" sz="1000" smtClean="0">
                <a:latin typeface="Arial" panose="020B0604020202020204" pitchFamily="34" charset="0"/>
              </a:rPr>
              <a:t> a lunga catena (detta </a:t>
            </a:r>
            <a:r>
              <a:rPr lang="it-IT" altLang="it-IT" sz="1000" smtClean="0">
                <a:latin typeface="Arial" panose="020B0604020202020204" pitchFamily="34" charset="0"/>
                <a:hlinkClick r:id="rId35" tooltip="Beta-ossidazione"/>
              </a:rPr>
              <a:t>beta-ossidazione</a:t>
            </a:r>
            <a:r>
              <a:rPr lang="it-IT" altLang="it-IT" sz="1000" smtClean="0">
                <a:latin typeface="Arial" panose="020B0604020202020204" pitchFamily="34" charset="0"/>
              </a:rPr>
              <a:t>), alla sintesi del </a:t>
            </a:r>
            <a:r>
              <a:rPr lang="it-IT" altLang="it-IT" sz="1000" smtClean="0">
                <a:latin typeface="Arial" panose="020B0604020202020204" pitchFamily="34" charset="0"/>
                <a:hlinkClick r:id="rId36" tooltip="Colesterolo"/>
              </a:rPr>
              <a:t>colesterolo</a:t>
            </a:r>
            <a:r>
              <a:rPr lang="it-IT" altLang="it-IT" sz="1000" smtClean="0">
                <a:latin typeface="Arial" panose="020B0604020202020204" pitchFamily="34" charset="0"/>
              </a:rPr>
              <a:t> e degli </a:t>
            </a:r>
            <a:r>
              <a:rPr lang="it-IT" altLang="it-IT" sz="1000" smtClean="0">
                <a:latin typeface="Arial" panose="020B0604020202020204" pitchFamily="34" charset="0"/>
                <a:hlinkClick r:id="rId37" tooltip="Bile"/>
              </a:rPr>
              <a:t>acidi biliari</a:t>
            </a:r>
            <a:r>
              <a:rPr lang="it-IT" altLang="it-IT" sz="1000" smtClean="0">
                <a:latin typeface="Arial" panose="020B0604020202020204" pitchFamily="34" charset="0"/>
              </a:rPr>
              <a:t> nelle cellule epatiche, alla produzione di </a:t>
            </a:r>
            <a:r>
              <a:rPr lang="it-IT" altLang="it-IT" sz="1000" smtClean="0">
                <a:latin typeface="Arial" panose="020B0604020202020204" pitchFamily="34" charset="0"/>
                <a:hlinkClick r:id="rId38" tooltip="Plasmalogeni"/>
              </a:rPr>
              <a:t>plasmalogeni</a:t>
            </a:r>
            <a:r>
              <a:rPr lang="it-IT" altLang="it-IT" sz="1000" smtClean="0">
                <a:latin typeface="Arial" panose="020B0604020202020204" pitchFamily="34" charset="0"/>
              </a:rPr>
              <a:t>. Intervengono altresì nel </a:t>
            </a:r>
            <a:r>
              <a:rPr lang="it-IT" altLang="it-IT" sz="1000" smtClean="0">
                <a:latin typeface="Arial" panose="020B0604020202020204" pitchFamily="34" charset="0"/>
                <a:hlinkClick r:id="rId39" tooltip="Metabolismo"/>
              </a:rPr>
              <a:t>metabolismo</a:t>
            </a:r>
            <a:r>
              <a:rPr lang="it-IT" altLang="it-IT" sz="1000" smtClean="0">
                <a:latin typeface="Arial" panose="020B0604020202020204" pitchFamily="34" charset="0"/>
              </a:rPr>
              <a:t> degli </a:t>
            </a:r>
            <a:r>
              <a:rPr lang="it-IT" altLang="it-IT" sz="1000" smtClean="0">
                <a:latin typeface="Arial" panose="020B0604020202020204" pitchFamily="34" charset="0"/>
                <a:hlinkClick r:id="rId40" tooltip="Amminoacidi"/>
              </a:rPr>
              <a:t>amminoacidi</a:t>
            </a:r>
            <a:r>
              <a:rPr lang="it-IT" altLang="it-IT" sz="1000" smtClean="0">
                <a:latin typeface="Arial" panose="020B0604020202020204" pitchFamily="34" charset="0"/>
              </a:rPr>
              <a:t> e delle </a:t>
            </a:r>
            <a:r>
              <a:rPr lang="it-IT" altLang="it-IT" sz="1000" smtClean="0">
                <a:latin typeface="Arial" panose="020B0604020202020204" pitchFamily="34" charset="0"/>
                <a:hlinkClick r:id="rId41" tooltip="Purine"/>
              </a:rPr>
              <a:t>purine</a:t>
            </a:r>
            <a:r>
              <a:rPr lang="it-IT" altLang="it-IT" sz="1000" smtClean="0">
                <a:latin typeface="Arial" panose="020B0604020202020204" pitchFamily="34" charset="0"/>
              </a:rPr>
              <a:t> e prendono parte al processo di smaltimento dei composti metabolici tossici.</a:t>
            </a:r>
          </a:p>
          <a:p>
            <a:r>
              <a:rPr lang="it-IT" altLang="it-IT" sz="1000" smtClean="0">
                <a:latin typeface="Arial" panose="020B0604020202020204" pitchFamily="34" charset="0"/>
              </a:rPr>
              <a:t>I perossisomi elaborano al loro interno il </a:t>
            </a:r>
            <a:r>
              <a:rPr lang="it-IT" altLang="it-IT" sz="1000" smtClean="0">
                <a:latin typeface="Arial" panose="020B0604020202020204" pitchFamily="34" charset="0"/>
                <a:hlinkClick r:id="rId24" tooltip="Perossido di idrogeno"/>
              </a:rPr>
              <a:t>perossido di idrogeno</a:t>
            </a:r>
            <a:r>
              <a:rPr lang="it-IT" altLang="it-IT" sz="1000" smtClean="0">
                <a:latin typeface="Arial" panose="020B0604020202020204" pitchFamily="34" charset="0"/>
              </a:rPr>
              <a:t> (H</a:t>
            </a:r>
            <a:r>
              <a:rPr lang="it-IT" altLang="it-IT" sz="1000" baseline="-25000" smtClean="0">
                <a:latin typeface="Arial" panose="020B0604020202020204" pitchFamily="34" charset="0"/>
              </a:rPr>
              <a:t>2</a:t>
            </a:r>
            <a:r>
              <a:rPr lang="it-IT" altLang="it-IT" sz="1000" smtClean="0">
                <a:latin typeface="Arial" panose="020B0604020202020204" pitchFamily="34" charset="0"/>
              </a:rPr>
              <a:t>O</a:t>
            </a:r>
            <a:r>
              <a:rPr lang="it-IT" altLang="it-IT" sz="1000" baseline="-25000" smtClean="0">
                <a:latin typeface="Arial" panose="020B0604020202020204" pitchFamily="34" charset="0"/>
              </a:rPr>
              <a:t>2</a:t>
            </a:r>
            <a:r>
              <a:rPr lang="it-IT" altLang="it-IT" sz="1000" smtClean="0">
                <a:latin typeface="Arial" panose="020B0604020202020204" pitchFamily="34" charset="0"/>
              </a:rPr>
              <a:t>), (da cui presero il nome) a seguito dei processi di </a:t>
            </a:r>
            <a:r>
              <a:rPr lang="it-IT" altLang="it-IT" sz="1000" smtClean="0">
                <a:latin typeface="Arial" panose="020B0604020202020204" pitchFamily="34" charset="0"/>
                <a:hlinkClick r:id="rId33" tooltip="Ossidazione"/>
              </a:rPr>
              <a:t>ossidazione</a:t>
            </a:r>
            <a:r>
              <a:rPr lang="it-IT" altLang="it-IT" sz="1000" smtClean="0">
                <a:latin typeface="Arial" panose="020B0604020202020204" pitchFamily="34" charset="0"/>
              </a:rPr>
              <a:t>, catalizzati da vari enzimi (urato ossidasi, </a:t>
            </a:r>
            <a:r>
              <a:rPr lang="it-IT" altLang="it-IT" sz="1000" smtClean="0">
                <a:latin typeface="Arial" panose="020B0604020202020204" pitchFamily="34" charset="0"/>
                <a:hlinkClick r:id="rId42" tooltip="Glicolato ossidasi"/>
              </a:rPr>
              <a:t>glicolato ossidasi</a:t>
            </a:r>
            <a:r>
              <a:rPr lang="it-IT" altLang="it-IT" sz="1000" smtClean="0">
                <a:latin typeface="Arial" panose="020B0604020202020204" pitchFamily="34" charset="0"/>
              </a:rPr>
              <a:t>, </a:t>
            </a:r>
            <a:r>
              <a:rPr lang="it-IT" altLang="it-IT" sz="1000" smtClean="0">
                <a:latin typeface="Arial" panose="020B0604020202020204" pitchFamily="34" charset="0"/>
                <a:hlinkClick r:id="rId43" tooltip="Amminoacido ossidasi"/>
              </a:rPr>
              <a:t>amminoacido ossidasi</a:t>
            </a:r>
            <a:r>
              <a:rPr lang="it-IT" altLang="it-IT" sz="1000" smtClean="0">
                <a:latin typeface="Arial" panose="020B0604020202020204" pitchFamily="34" charset="0"/>
              </a:rPr>
              <a:t>) che per svolgersi necessitano di </a:t>
            </a:r>
            <a:r>
              <a:rPr lang="it-IT" altLang="it-IT" sz="1000" smtClean="0">
                <a:latin typeface="Arial" panose="020B0604020202020204" pitchFamily="34" charset="0"/>
                <a:hlinkClick r:id="rId23" tooltip="Ossigeno"/>
              </a:rPr>
              <a:t>ossigeno</a:t>
            </a:r>
            <a:r>
              <a:rPr lang="it-IT" altLang="it-IT" sz="1000" smtClean="0">
                <a:latin typeface="Arial" panose="020B0604020202020204" pitchFamily="34" charset="0"/>
              </a:rPr>
              <a:t> molecolare (O</a:t>
            </a:r>
            <a:r>
              <a:rPr lang="it-IT" altLang="it-IT" sz="1000" baseline="-25000" smtClean="0">
                <a:latin typeface="Arial" panose="020B0604020202020204" pitchFamily="34" charset="0"/>
              </a:rPr>
              <a:t>2</a:t>
            </a:r>
            <a:r>
              <a:rPr lang="it-IT" altLang="it-IT" sz="1000" smtClean="0">
                <a:latin typeface="Arial" panose="020B0604020202020204" pitchFamily="34" charset="0"/>
              </a:rPr>
              <a:t>). Il perossido di idrogeno è altamente reattivo ed ha azione ossidante per cui viene subito eliminato dall'enzima </a:t>
            </a:r>
            <a:r>
              <a:rPr lang="it-IT" altLang="it-IT" sz="1000" smtClean="0">
                <a:latin typeface="Arial" panose="020B0604020202020204" pitchFamily="34" charset="0"/>
                <a:hlinkClick r:id="rId27" tooltip="Catalasi"/>
              </a:rPr>
              <a:t>catalasi</a:t>
            </a:r>
            <a:r>
              <a:rPr lang="it-IT" altLang="it-IT" sz="1000" smtClean="0">
                <a:latin typeface="Arial" panose="020B0604020202020204" pitchFamily="34" charset="0"/>
              </a:rPr>
              <a:t> (uno dei più rappresentati) che catalizza la seguente reazione:</a:t>
            </a:r>
          </a:p>
          <a:p>
            <a:r>
              <a:rPr lang="it-IT" altLang="it-IT" sz="1000" smtClean="0">
                <a:latin typeface="Arial" panose="020B0604020202020204" pitchFamily="34" charset="0"/>
              </a:rPr>
              <a:t>2 H</a:t>
            </a:r>
            <a:r>
              <a:rPr lang="it-IT" altLang="it-IT" sz="1000" baseline="-25000" smtClean="0">
                <a:latin typeface="Arial" panose="020B0604020202020204" pitchFamily="34" charset="0"/>
              </a:rPr>
              <a:t>2</a:t>
            </a:r>
            <a:r>
              <a:rPr lang="it-IT" altLang="it-IT" sz="1000" smtClean="0">
                <a:latin typeface="Arial" panose="020B0604020202020204" pitchFamily="34" charset="0"/>
              </a:rPr>
              <a:t>O</a:t>
            </a:r>
            <a:r>
              <a:rPr lang="it-IT" altLang="it-IT" sz="1000" baseline="-25000" smtClean="0">
                <a:latin typeface="Arial" panose="020B0604020202020204" pitchFamily="34" charset="0"/>
              </a:rPr>
              <a:t>2</a:t>
            </a:r>
            <a:r>
              <a:rPr lang="it-IT" altLang="it-IT" sz="1000" smtClean="0">
                <a:latin typeface="Arial" panose="020B0604020202020204" pitchFamily="34" charset="0"/>
              </a:rPr>
              <a:t> → O</a:t>
            </a:r>
            <a:r>
              <a:rPr lang="it-IT" altLang="it-IT" sz="1000" baseline="-25000" smtClean="0">
                <a:latin typeface="Arial" panose="020B0604020202020204" pitchFamily="34" charset="0"/>
              </a:rPr>
              <a:t>2</a:t>
            </a:r>
            <a:r>
              <a:rPr lang="it-IT" altLang="it-IT" sz="1000" smtClean="0">
                <a:latin typeface="Arial" panose="020B0604020202020204" pitchFamily="34" charset="0"/>
              </a:rPr>
              <a:t> + 2 H</a:t>
            </a:r>
            <a:r>
              <a:rPr lang="it-IT" altLang="it-IT" sz="1000" baseline="-25000" smtClean="0">
                <a:latin typeface="Arial" panose="020B0604020202020204" pitchFamily="34" charset="0"/>
              </a:rPr>
              <a:t>2</a:t>
            </a:r>
            <a:r>
              <a:rPr lang="it-IT" altLang="it-IT" sz="1000" smtClean="0">
                <a:latin typeface="Arial" panose="020B0604020202020204" pitchFamily="34" charset="0"/>
              </a:rPr>
              <a:t>O</a:t>
            </a:r>
          </a:p>
          <a:p>
            <a:r>
              <a:rPr lang="it-IT" altLang="it-IT" sz="1000" smtClean="0">
                <a:latin typeface="Arial" panose="020B0604020202020204" pitchFamily="34" charset="0"/>
              </a:rPr>
              <a:t>Dal catabolismo degli acidi grassi a lunga catena si formano perossido di idrogeno e </a:t>
            </a:r>
            <a:r>
              <a:rPr lang="it-IT" altLang="it-IT" sz="1000" smtClean="0">
                <a:latin typeface="Arial" panose="020B0604020202020204" pitchFamily="34" charset="0"/>
                <a:hlinkClick r:id="rId44" tooltip="Acetil coenzima A"/>
              </a:rPr>
              <a:t>acetil coenzima A</a:t>
            </a:r>
            <a:r>
              <a:rPr lang="it-IT" altLang="it-IT" sz="1000" smtClean="0">
                <a:latin typeface="Arial" panose="020B0604020202020204" pitchFamily="34" charset="0"/>
              </a:rPr>
              <a:t> (acetil CoA). L'acetil CoA viene utilizzato dalla cellula per il proprio metabolismo. Il perossido di idrogeno ha potere lesivo nei confronti di </a:t>
            </a:r>
            <a:r>
              <a:rPr lang="it-IT" altLang="it-IT" sz="1000" smtClean="0">
                <a:latin typeface="Arial" panose="020B0604020202020204" pitchFamily="34" charset="0"/>
                <a:hlinkClick r:id="rId45" tooltip="Microrganismi"/>
              </a:rPr>
              <a:t>microrganismi</a:t>
            </a:r>
            <a:r>
              <a:rPr lang="it-IT" altLang="it-IT" sz="1000" smtClean="0">
                <a:latin typeface="Arial" panose="020B0604020202020204" pitchFamily="34" charset="0"/>
              </a:rPr>
              <a:t> ed interviene in alcuni processi di detossificazione.</a:t>
            </a:r>
          </a:p>
          <a:p>
            <a:pPr eaLnBrk="1" hangingPunct="1"/>
            <a:endParaRPr lang="it-IT" altLang="it-IT" sz="1000"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E2EFE7-52A2-47C7-9FA4-6345C3E577E2}" type="slidenum">
              <a:rPr lang="it-IT" altLang="it-IT" smtClean="0"/>
              <a:pPr>
                <a:spcBef>
                  <a:spcPct val="0"/>
                </a:spcBef>
              </a:pPr>
              <a:t>11</a:t>
            </a:fld>
            <a:endParaRPr lang="it-IT" altLang="it-IT"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67E943-0A56-4781-80F7-E1D09E2439E2}" type="slidenum">
              <a:rPr lang="it-IT" altLang="it-IT" smtClean="0"/>
              <a:pPr>
                <a:spcBef>
                  <a:spcPct val="0"/>
                </a:spcBef>
              </a:pPr>
              <a:t>12</a:t>
            </a:fld>
            <a:endParaRPr lang="it-IT" altLang="it-IT"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6E83D5-3D88-40E2-AFFC-5B7B067780B6}" type="slidenum">
              <a:rPr lang="it-IT" altLang="it-IT" smtClean="0"/>
              <a:pPr>
                <a:spcBef>
                  <a:spcPct val="0"/>
                </a:spcBef>
              </a:pPr>
              <a:t>13</a:t>
            </a:fld>
            <a:endParaRPr lang="it-IT" altLang="it-IT"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660F99-2D08-4FDA-B51A-88676E47048A}" type="slidenum">
              <a:rPr lang="it-IT" altLang="it-IT" smtClean="0"/>
              <a:pPr>
                <a:spcBef>
                  <a:spcPct val="0"/>
                </a:spcBef>
              </a:pPr>
              <a:t>14</a:t>
            </a:fld>
            <a:endParaRPr lang="it-IT" altLang="it-IT"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5BDCF9-CE2E-467B-891B-BF78DF781657}" type="slidenum">
              <a:rPr lang="it-IT" altLang="it-IT" smtClean="0"/>
              <a:pPr>
                <a:spcBef>
                  <a:spcPct val="0"/>
                </a:spcBef>
              </a:pPr>
              <a:t>15</a:t>
            </a:fld>
            <a:endParaRPr lang="it-IT" altLang="it-IT"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00A9F6-D77B-497C-9A9C-FFD1E67B9720}" type="slidenum">
              <a:rPr lang="it-IT" altLang="it-IT" smtClean="0"/>
              <a:pPr>
                <a:spcBef>
                  <a:spcPct val="0"/>
                </a:spcBef>
              </a:pPr>
              <a:t>16</a:t>
            </a:fld>
            <a:endParaRPr lang="it-IT" altLang="it-IT"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smtClean="0">
                <a:latin typeface="Arial" panose="020B0604020202020204" pitchFamily="34" charset="0"/>
              </a:rPr>
              <a:t>Nell’uomo si riconoscono 10 apparati le cui funzioni sono riportate nella tabella. </a:t>
            </a:r>
          </a:p>
          <a:p>
            <a:pPr algn="just" eaLnBrk="1" hangingPunct="1"/>
            <a:r>
              <a:rPr lang="it-IT" altLang="it-IT" smtClean="0">
                <a:latin typeface="Arial" panose="020B0604020202020204" pitchFamily="34" charset="0"/>
              </a:rPr>
              <a:t>4 apparati (sistema digerente, sistema respiratorio, sistema escretore o urinario e sistema riproduttivo) scambiano materiale tra ambiente interno ed esterno: sistema respiratorio scambia gas, digerente assorbe nutrienti ed acqua ed elimina gli scarti, urinario elimina l’eccesso di acqua e i materiali di rifiuto, riproduttivo produce uova o sperma. Questi sistemi sono di tipo tubulare ed il loro spazio interno è estensione di quello esterno. </a:t>
            </a:r>
          </a:p>
          <a:p>
            <a:pPr algn="just" eaLnBrk="1" hangingPunct="1"/>
            <a:r>
              <a:rPr lang="it-IT" altLang="it-IT" smtClean="0">
                <a:latin typeface="Arial" panose="020B0604020202020204" pitchFamily="34" charset="0"/>
              </a:rPr>
              <a:t>I rimanenti 4 sistemi si estendono attraverso tutto l’organismo. Il sistema circolatorio distribuisce materiali pompando sangue attraverso i vasi. I sistemi nervoso e endocrino coordinano le funzioni corporee e sono come un continuo perché i confini tra questi due sistemi sono molto sfumati.</a:t>
            </a:r>
          </a:p>
          <a:p>
            <a:pPr algn="just" eaLnBrk="1" hangingPunct="1"/>
            <a:r>
              <a:rPr lang="it-IT" altLang="it-IT" smtClean="0">
                <a:latin typeface="Arial" panose="020B0604020202020204" pitchFamily="34" charset="0"/>
              </a:rPr>
              <a:t>L’unico sistema non mostrato è il sistema immunitario, diffuso, che protegge l’ambiente interno da invasori esterni ed è posizionato in modo da intercettare il materiale che entra attraverso le superfici di scambio o la cute. Il sistema immunitario è strettamente associato a quello circolatorio. L’integrazione tra sistema nervoso ed endocrino permette la coordinazione delle funzioni.</a:t>
            </a:r>
          </a:p>
          <a:p>
            <a:pPr algn="just" eaLnBrk="1" hangingPunct="1"/>
            <a:r>
              <a:rPr lang="it-IT" altLang="it-IT" smtClean="0">
                <a:latin typeface="Arial" panose="020B0604020202020204" pitchFamily="34" charset="0"/>
              </a:rPr>
              <a:t>I confini tra i due sistemi sono molto sfumati. Le cellule nervose sono in grado di produrre ormoni e quelle endocrine in grado di rispondere a stimolazioni di tipo elettrico.</a:t>
            </a:r>
            <a:endParaRPr lang="en-GB" altLang="it-IT"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3A7B59-FE02-4E91-AA96-8E8CA320F619}" type="slidenum">
              <a:rPr lang="it-IT" altLang="it-IT" smtClean="0"/>
              <a:pPr>
                <a:spcBef>
                  <a:spcPct val="0"/>
                </a:spcBef>
              </a:pPr>
              <a:t>17</a:t>
            </a:fld>
            <a:endParaRPr lang="it-IT" alt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b="1" smtClean="0">
                <a:latin typeface="Arial" panose="020B0604020202020204" pitchFamily="34" charset="0"/>
              </a:rPr>
              <a:t>Un importante concetto che deriva dall’analisi del corpo umano e che è alla base della fisiologia è che la maggior parte delle variabili fisiologiche di un organismo sano (la pressione arteriosa, la temperatura corporea, i livelli di ossigeno, di glucosio e di sodio ematici) vengono mantenute  in un range di valori stabili. Questa stabilità è mantenuta anche in presenza di condizioni ambientali esterne estremamente variabili. Questo perché </a:t>
            </a:r>
            <a:r>
              <a:rPr lang="it-IT" altLang="it-IT" sz="1400" b="1" u="sng" smtClean="0">
                <a:solidFill>
                  <a:srgbClr val="FF3300"/>
                </a:solidFill>
                <a:latin typeface="Arial" panose="020B0604020202020204" pitchFamily="34" charset="0"/>
              </a:rPr>
              <a:t>tutti gli organismi viventi, compreso l’uomo, nel corso della sua storia evolutiva, hanno adottato una serie di meccanismi fisiologici, strutturali e comportamentali allo scopo principale di mantenere costante il loro ambiente interno (omeostasi).</a:t>
            </a:r>
            <a:r>
              <a:rPr lang="it-IT" altLang="it-IT" smtClean="0">
                <a:latin typeface="Arial" panose="020B0604020202020204" pitchFamily="34" charset="0"/>
              </a:rPr>
              <a:t> </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790D9B-DEA7-4B71-B210-1A34CBE6019F}" type="slidenum">
              <a:rPr lang="it-IT" altLang="it-IT" smtClean="0"/>
              <a:pPr>
                <a:spcBef>
                  <a:spcPct val="0"/>
                </a:spcBef>
              </a:pPr>
              <a:t>18</a:t>
            </a:fld>
            <a:endParaRPr lang="it-IT" altLang="it-IT"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Nonostante il corpo umano in toto si sia adattato a confrontarsi con un ambiente esterno variabile, le singole cellule dell’organismo sono molto meno tolleranti ai cambiamenti. Solo una piccola parte di cellule di un organismo pluricellulare è in contatto diretto con l’ambiente esterno (le cellule di scambio).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F41B9A-C826-4A46-A929-24D0277F5778}" type="slidenum">
              <a:rPr lang="it-IT" altLang="it-IT" smtClean="0"/>
              <a:pPr>
                <a:spcBef>
                  <a:spcPct val="0"/>
                </a:spcBef>
              </a:pPr>
              <a:t>19</a:t>
            </a:fld>
            <a:endParaRPr lang="it-IT" altLang="it-IT"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La maggior parte delle cellule è circondata dal fluido extracellulare che funziona da interfaccia con l’ambiente esterno e costituisce un terzo di tutto il volume corporeo. </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775D39-874C-4F7E-8C5F-5B6FDCCDEABC}" type="slidenum">
              <a:rPr lang="it-IT" altLang="it-IT" smtClean="0"/>
              <a:pPr>
                <a:spcBef>
                  <a:spcPct val="0"/>
                </a:spcBef>
              </a:pPr>
              <a:t>2</a:t>
            </a:fld>
            <a:endParaRPr lang="it-IT" altLang="it-IT"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069DD9-DE57-4CE9-957E-40CBF6A6BD9C}" type="slidenum">
              <a:rPr lang="it-IT" altLang="it-IT" smtClean="0"/>
              <a:pPr>
                <a:spcBef>
                  <a:spcPct val="0"/>
                </a:spcBef>
              </a:pPr>
              <a:t>20</a:t>
            </a:fld>
            <a:endParaRPr lang="it-IT" altLang="it-IT"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Se mutano le condizioni esterne ciò si riflette sul liquido extracellulare che a sua volta influenza le cellule, le quali non sono molto tolleranti a variazioni che si verificano nelle loro immediate vicinanze. Di conseguenza l’organismo mette in atto una serie di meccanismi per mantenere invariata la composizione del fluido extracellulare (omeostasi). </a:t>
            </a:r>
          </a:p>
          <a:p>
            <a:pPr eaLnBrk="1" hangingPunct="1"/>
            <a:r>
              <a:rPr lang="it-IT" altLang="it-IT" smtClean="0">
                <a:latin typeface="Arial" panose="020B0604020202020204" pitchFamily="34" charset="0"/>
              </a:rPr>
              <a:t>L’omeostasi è un processo che tende a mantenere stabili le condizioni interne all’organismo, ed è uno dei temi centrali della fisiologia.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1A7B47-B919-4DED-A871-B6C58A84C9C6}" type="slidenum">
              <a:rPr lang="it-IT" altLang="it-IT" smtClean="0"/>
              <a:pPr>
                <a:spcBef>
                  <a:spcPct val="0"/>
                </a:spcBef>
              </a:pPr>
              <a:t>21</a:t>
            </a:fld>
            <a:endParaRPr lang="it-IT" altLang="it-IT"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smtClean="0">
                <a:latin typeface="Arial" panose="020B0604020202020204" pitchFamily="34" charset="0"/>
              </a:rPr>
              <a:t>In questa slide vi mostro come la maggior parte delle cellule del corpo non sono in contatto diretto con il mondo esterno. Esse sono infatti circondate dal liquido extracellulare costituito da plasma e liquido interstiziale. Se consideriamo tutte insieme le cellule del corpo come una singola unità e il liquido che le circonda come una unità separata, possiamo dividere il corpo in due grandi compartimenti: (1) il liquido intracellulare presente all’interno delle cellule  e (2) il liquido extracellulare che si trova al di fuori delle cellule. Questi compartimenti sono separati dalla barriera costituita dalla membrana cellulare. </a:t>
            </a:r>
          </a:p>
          <a:p>
            <a:pPr algn="just" eaLnBrk="1" hangingPunct="1"/>
            <a:r>
              <a:rPr lang="it-IT" altLang="it-IT" smtClean="0">
                <a:latin typeface="Arial" panose="020B0604020202020204" pitchFamily="34" charset="0"/>
              </a:rPr>
              <a:t>Il compartimento del liquido extracellulare può essere suddiviso ulteriormente. La parete divisoria in questo caso è costituita dalle pareti del sistema circolatorio. Il plasma, la parte liquida del sangue, si trova all’interno del sistema circolatorio e forma un compartimento extracellulare. L’altro compartimento extracellulare è il liquido interstiziale (da </a:t>
            </a:r>
            <a:r>
              <a:rPr lang="it-IT" altLang="it-IT" i="1" smtClean="0">
                <a:latin typeface="Arial" panose="020B0604020202020204" pitchFamily="34" charset="0"/>
              </a:rPr>
              <a:t>inter-, tra + stare), </a:t>
            </a:r>
            <a:r>
              <a:rPr lang="it-IT" altLang="it-IT" smtClean="0">
                <a:latin typeface="Arial" panose="020B0604020202020204" pitchFamily="34" charset="0"/>
              </a:rPr>
              <a:t>che è localizzato tra il sistema circolatorio e le cellule.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8E35D6-ED94-458A-A72B-33CC3BCBF5AF}" type="slidenum">
              <a:rPr lang="it-IT" altLang="it-IT" smtClean="0"/>
              <a:pPr>
                <a:spcBef>
                  <a:spcPct val="0"/>
                </a:spcBef>
              </a:pPr>
              <a:t>22</a:t>
            </a:fld>
            <a:endParaRPr lang="it-IT" altLang="it-IT"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it-IT" altLang="it-IT" smtClean="0">
                <a:latin typeface="Arial" panose="020B0604020202020204" pitchFamily="34" charset="0"/>
              </a:rPr>
              <a:t>Modificazione dell’ambiente esterno oppure mal-funzionamento interno determinano variazioni dell’ambiente interno con conseguente perdita dell’omeostasi.</a:t>
            </a:r>
          </a:p>
          <a:p>
            <a:pPr eaLnBrk="1" hangingPunct="1"/>
            <a:r>
              <a:rPr lang="it-IT" altLang="it-IT" smtClean="0">
                <a:latin typeface="Arial" panose="020B0604020202020204" pitchFamily="34" charset="0"/>
              </a:rPr>
              <a:t>L’organismo mette in atto delle risposte allo scopo di compensare queste variazioni. Se i meccanismi di compensazione falliscono l’organismo va incontro a malesseri e patologie; se i meccanismi di compensazione hanno successo l’organismo ne trae beneficio.</a:t>
            </a:r>
          </a:p>
          <a:p>
            <a:pPr eaLnBrk="1" hangingPunct="1"/>
            <a:endParaRPr lang="en-GB" altLang="it-IT" sz="1400"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6AD31F-C143-46B8-BA78-3D83E986C06D}" type="slidenum">
              <a:rPr lang="it-IT" altLang="it-IT" smtClean="0"/>
              <a:pPr>
                <a:spcBef>
                  <a:spcPct val="0"/>
                </a:spcBef>
              </a:pPr>
              <a:t>23</a:t>
            </a:fld>
            <a:endParaRPr lang="it-IT" alt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Le malattie possono essere suddivise in due gruppi generali a seconda della loro origine: quelle nelle quali il problema nasce dall’interno, cioè dall’insuccesso da parte di qualche normale processo fisiologico nel correggere l’errore che si è creato, e quelle che originano da una sorgente esterna. </a:t>
            </a:r>
          </a:p>
          <a:p>
            <a:pPr eaLnBrk="1" hangingPunct="1"/>
            <a:r>
              <a:rPr lang="it-IT" altLang="it-IT" smtClean="0">
                <a:latin typeface="Arial" panose="020B0604020202020204" pitchFamily="34" charset="0"/>
              </a:rPr>
              <a:t>Le cause interne di una malattia includono una crescita anomala delle cellule, che può causare un tumore benigno o un cancro; la produzione di anticorpi da parte del corpo contro i suoi propri tessuti (malattie autoimmmuni); e la morte prematura delle cellule o danneggiamento dei processi. Si considera che anche le malattie ereditaria abbiano una causa interna.</a:t>
            </a:r>
          </a:p>
          <a:p>
            <a:pPr eaLnBrk="1" hangingPunct="1"/>
            <a:r>
              <a:rPr lang="it-IT" altLang="it-IT" smtClean="0">
                <a:latin typeface="Arial" panose="020B0604020202020204" pitchFamily="34" charset="0"/>
              </a:rPr>
              <a:t>Le cause esterne di una malattia consistono nell’intervento di sostanze chimiche tossiche, traumi fisici e invasori esterni come virus e batteri.</a:t>
            </a:r>
          </a:p>
          <a:p>
            <a:pPr eaLnBrk="1" hangingPunct="1"/>
            <a:endParaRPr lang="it-IT" altLang="it-IT" smtClean="0">
              <a:latin typeface="Arial" panose="020B0604020202020204" pitchFamily="34" charset="0"/>
            </a:endParaRPr>
          </a:p>
          <a:p>
            <a:pPr eaLnBrk="1" hangingPunct="1"/>
            <a:endParaRPr lang="en-GB" altLang="it-IT" sz="1400"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91BADD-7827-420C-8D9B-CA0A4DF8D63D}" type="slidenum">
              <a:rPr lang="it-IT" altLang="it-IT" smtClean="0"/>
              <a:pPr>
                <a:spcBef>
                  <a:spcPct val="0"/>
                </a:spcBef>
              </a:pPr>
              <a:t>24</a:t>
            </a:fld>
            <a:endParaRPr lang="it-IT" altLang="it-IT"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L’omeostasi è un processo continuo che utilizza un sistema di controllo fisiologico per monitorare funzioni chiave dell’organismo, le cosiddette variabili regolate. L’organismo ha determinati parametri chiave come per es. il livello della pressione arteriosa e la concentrazione ematica del glucosio, che devono essere mantenuti in un certo ambito di valori affinchè l’organismo si mantenga sano. </a:t>
            </a:r>
          </a:p>
          <a:p>
            <a:pPr eaLnBrk="1" hangingPunct="1"/>
            <a:r>
              <a:rPr lang="it-IT" altLang="it-IT" smtClean="0">
                <a:latin typeface="Arial" panose="020B0604020202020204" pitchFamily="34" charset="0"/>
              </a:rPr>
              <a:t>Queste importanti variabili controllate vengono monitorate e regolate da sistemi di controllo fisiologici. Nella sua forma più semplice un sistema di controllo consiste in tre componenti: 1) segnale di ingresso, 2) un centro di controllo programmato per rispondere a specifici segnali di ingresso, 3) un segnale di uscita. </a:t>
            </a:r>
          </a:p>
          <a:p>
            <a:pPr eaLnBrk="1" hangingPunct="1"/>
            <a:r>
              <a:rPr lang="it-IT" altLang="it-IT" smtClean="0">
                <a:latin typeface="Arial" panose="020B0604020202020204" pitchFamily="34" charset="0"/>
              </a:rPr>
              <a:t>I sistemi di controllo fisiologici nella realtà sono più complessi. </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24141E-6249-488D-BA6D-71D182D4EC45}" type="slidenum">
              <a:rPr lang="it-IT" altLang="it-IT" smtClean="0"/>
              <a:pPr>
                <a:spcBef>
                  <a:spcPct val="0"/>
                </a:spcBef>
              </a:pPr>
              <a:t>25</a:t>
            </a:fld>
            <a:endParaRPr lang="it-IT" altLang="it-IT"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it-IT" altLang="it-IT" smtClean="0">
                <a:latin typeface="Arial" panose="020B0604020202020204" pitchFamily="34" charset="0"/>
              </a:rPr>
              <a:t>Il segnale in ingresso è prodotto dalla variabile regolata e da un sensore specializzato. Se la variabile assume un valore non compreso nell’ambito dei valori di riferimento, il sensore si attiva e invia un segnale al centro di controllo. Il centro di controllo agisce come un centro di integrazione che elabora l’informazione proveniente dal sensore e dà inizio ad una risposta finalizzata a riportare il valore della variabile regolata entro il suo ambito di riferimento. Il centro di integrazione è spesso un neurone o una cellula endocrina. I muscoli e altri tessuti controllati da centri di integrazione sono detti effettori poiché effettuano la risposta.</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56255-ABEA-4E1A-8A98-E146963D7685}" type="slidenum">
              <a:rPr lang="en-GB" altLang="it-IT" smtClean="0"/>
              <a:pPr>
                <a:spcBef>
                  <a:spcPct val="0"/>
                </a:spcBef>
              </a:pPr>
              <a:t>26</a:t>
            </a:fld>
            <a:endParaRPr lang="en-GB" altLang="it-IT"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Con il termine controllo si indica una situazione in cui il valore effettivo, ad esempio la pressione ematica, può essere variato in modo mirato modificando la portata cardiaca. A causa dei numerosi fattori che influiscono su questo parametro la regolazione può essere ottenuta solo confrontando i valori reali con quello di riferimento.</a:t>
            </a:r>
          </a:p>
          <a:p>
            <a:pPr eaLnBrk="1" hangingPunct="1"/>
            <a:r>
              <a:rPr lang="it-IT" altLang="it-IT" smtClean="0">
                <a:latin typeface="Arial" panose="020B0604020202020204" pitchFamily="34" charset="0"/>
              </a:rPr>
              <a:t>Al mattino la pressione è bassa; la frequenza viene aumentata sino a che non si raggiunge il valore normale. Se la pressione si alza oltre il valore di riferimento la frequenza cardiaca si abbassa (retroazione negativa). Il circuito regolatore dispone di dispositivo regolatore tarato su di un certo valore di riferimento. Nel circuito sono inseriti sensori che misurano il valore effettivo della pressione e lo comunicano al centro regolatore. Tale dispositivo confronta i due valori ed interviene se elementi perturbatori abbiano modificato il valore effettivo.</a:t>
            </a:r>
          </a:p>
          <a:p>
            <a:pPr eaLnBrk="1" hangingPunct="1"/>
            <a:r>
              <a:rPr lang="it-IT" altLang="it-IT" smtClean="0">
                <a:latin typeface="Arial" panose="020B0604020202020204" pitchFamily="34" charset="0"/>
              </a:rPr>
              <a:t>Il valore di riferimento può essere variato in funzione di esigenze superiori dell’organismo. Nell’organismo vengono regolati parametri fisiologici come la pressione ematica, il pH, lunghezza muscolare, peso corporeo, concentrazione di glucosio nel plasma ed anche processi complessi come la fecondazione, gravidanza, crescita.</a:t>
            </a:r>
            <a:endParaRPr lang="en-GB" altLang="it-IT"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CC5E47-D4D8-4C21-AA90-90C7AEB9238D}" type="slidenum">
              <a:rPr lang="it-IT" altLang="it-IT" smtClean="0"/>
              <a:pPr>
                <a:spcBef>
                  <a:spcPct val="0"/>
                </a:spcBef>
              </a:pPr>
              <a:t>27</a:t>
            </a:fld>
            <a:endParaRPr lang="it-IT" altLang="it-IT"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dirty="0" smtClean="0">
                <a:latin typeface="Arial" panose="020B0604020202020204" pitchFamily="34" charset="0"/>
              </a:rPr>
              <a:t>Il controllo più semplice avviene a livello tissutale o cellulare. Si parla di controllo locale, nel quale, un cambiamento relativamente isolato si verifica nelle vicinanze di una cellula o di un tessuto ed evoca una risposta locale (paracrina o </a:t>
            </a:r>
            <a:r>
              <a:rPr lang="it-IT" altLang="it-IT" dirty="0" err="1" smtClean="0">
                <a:latin typeface="Arial" panose="020B0604020202020204" pitchFamily="34" charset="0"/>
              </a:rPr>
              <a:t>autocrina</a:t>
            </a:r>
            <a:r>
              <a:rPr lang="it-IT" altLang="it-IT" dirty="0" smtClean="0">
                <a:latin typeface="Arial" panose="020B0604020202020204" pitchFamily="34" charset="0"/>
              </a:rPr>
              <a:t>).</a:t>
            </a:r>
          </a:p>
          <a:p>
            <a:pPr algn="just" eaLnBrk="1" hangingPunct="1"/>
            <a:r>
              <a:rPr lang="it-IT" altLang="it-IT" dirty="0" smtClean="0">
                <a:latin typeface="Arial" panose="020B0604020202020204" pitchFamily="34" charset="0"/>
              </a:rPr>
              <a:t>Nel controllo locale una cellula o un tessuto avverte un cambiamento nelle proprie immediate vicinanze e risponde. La risposta è limitata alla regione dove ha avuto luogo il cambiamento. Un esempio di controllo locale si osserva quando in un tessuto diminuisce la concentrazione di ossigeno. Le cellule che rivestono i piccoli vasi sanguigni che portano il sangue verso quest’area rilevano la diminuzione della concentrazione di ossigeno e rispondono secernendo un segnale paracrino. La molecola paracrina fa rilassare i muscoli della parete dei vasi causando vasodilatazione e determinando l’arrivo di più sangue e ossigeno nell’area interessata. Alcune molecole paracrine coinvolte in questa risposta sono la CO2 e alcuni prodotti metabolici come l’acido lattico, istamina, NO.</a:t>
            </a:r>
          </a:p>
          <a:p>
            <a:pPr algn="just" eaLnBrk="1" hangingPunct="1"/>
            <a:r>
              <a:rPr lang="it-IT" altLang="it-IT" dirty="0" smtClean="0">
                <a:latin typeface="Arial" panose="020B0604020202020204" pitchFamily="34"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AB8769-3C68-4A8F-AEE2-F8EA9D7AE7A9}" type="slidenum">
              <a:rPr lang="it-IT" altLang="it-IT" smtClean="0"/>
              <a:pPr>
                <a:spcBef>
                  <a:spcPct val="0"/>
                </a:spcBef>
              </a:pPr>
              <a:t>28</a:t>
            </a:fld>
            <a:endParaRPr lang="it-IT" altLang="it-IT"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Le vie di controllo riflesse sono più complesse e rispondono a cambiamenti che sono diffusi nell’organismo (di natura sistemica). In una via riflessa, il centro di integrazione che riceve l’informazione è distante dalla cellula o dal tessuto direttamente coinvolti. Il centro di integrazione valuta l’informazione e decide se mandare un segnale chimico o elettrico per iniziare una risposta. </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6C9B65-1745-4A29-B8CA-73BF7B19B8C8}" type="slidenum">
              <a:rPr lang="it-IT" altLang="it-IT" smtClean="0"/>
              <a:pPr>
                <a:spcBef>
                  <a:spcPct val="0"/>
                </a:spcBef>
              </a:pPr>
              <a:t>29</a:t>
            </a:fld>
            <a:endParaRPr lang="it-IT" altLang="it-IT"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smtClean="0">
                <a:latin typeface="Arial" panose="020B0604020202020204" pitchFamily="34" charset="0"/>
              </a:rPr>
              <a:t>Può verificarsi che l’effetto prodotto su un sistema dallo stimolo di partenza ritorna indietro ad influenzare il processo che lo ha generato opponendosi alla variazione, si parla in questo caso di retroazione negativa o feedback negativo. Per es. la diminuzione della temperatura corporea determina la comparsa di brividi la cui conseguenza principale è la produzione di calore necessario per riportare la temperatura corporea al suo valore iniziale. </a:t>
            </a:r>
          </a:p>
          <a:p>
            <a:pPr eaLnBrk="1" hangingPunct="1"/>
            <a:r>
              <a:rPr lang="it-IT" altLang="it-IT" dirty="0" smtClean="0">
                <a:latin typeface="Arial" panose="020B0604020202020204" pitchFamily="34" charset="0"/>
              </a:rPr>
              <a:t> Tutti I processi a retroazione negativa o feedback negativo sono omeostatici cioè tali da mantenere il sistema al valore di riferimento o in sua prossimità in modo che la variabile regolata sia relativamente stabile. </a:t>
            </a:r>
          </a:p>
          <a:p>
            <a:pPr eaLnBrk="1" hangingPunct="1"/>
            <a:r>
              <a:rPr lang="it-IT" altLang="it-IT" dirty="0" smtClean="0">
                <a:latin typeface="Arial" panose="020B0604020202020204" pitchFamily="34" charset="0"/>
              </a:rPr>
              <a:t>Nei sistemi fisiologici alcuni sensori sono più sensibili di altri. Per es. i sensori per l’osmolarità innescano i riflessi per trattenere acqua quando l’osmolarità del sangue supera solo del 3% il valore normale, mentre i sensori per l’ossigeno nel sangue non rispondono </a:t>
            </a:r>
            <a:r>
              <a:rPr lang="it-IT" altLang="it-IT" dirty="0" err="1" smtClean="0">
                <a:latin typeface="Arial" panose="020B0604020202020204" pitchFamily="34" charset="0"/>
              </a:rPr>
              <a:t>finchè</a:t>
            </a:r>
            <a:r>
              <a:rPr lang="it-IT" altLang="it-IT" dirty="0" smtClean="0">
                <a:latin typeface="Arial" panose="020B0604020202020204" pitchFamily="34" charset="0"/>
              </a:rPr>
              <a:t> la quantità di ossigeno non scende del 40%.</a:t>
            </a:r>
          </a:p>
          <a:p>
            <a:pPr eaLnBrk="1" hangingPunct="1"/>
            <a:r>
              <a:rPr lang="it-IT" altLang="it-IT" dirty="0" smtClean="0">
                <a:latin typeface="Arial" panose="020B0604020202020204" pitchFamily="34" charset="0"/>
              </a:rPr>
              <a:t>Esistono anche processi a retroazione positiva che però non sono omeostatici. Praticamente la risposta rafforza lo stimolo invece di diminuirlo o rimuoverlo e la variabile regolata assume valori sempre più lontani dal proprio valore normale portando il sistema temporaneamente fuori controllo. In questo caso è indispensabile l’intervento di un evento esterno al processo per bloccare la risposta.</a:t>
            </a:r>
          </a:p>
          <a:p>
            <a:pPr eaLnBrk="1" hangingPunct="1"/>
            <a:endParaRPr lang="it-IT" altLang="it-IT" dirty="0"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6AA617-E4E5-4B9B-B843-7A97B67A94A6}" type="slidenum">
              <a:rPr lang="it-IT" altLang="it-IT" smtClean="0"/>
              <a:pPr>
                <a:spcBef>
                  <a:spcPct val="0"/>
                </a:spcBef>
              </a:pPr>
              <a:t>3</a:t>
            </a:fld>
            <a:endParaRPr lang="it-IT" altLang="it-IT"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smtClean="0">
                <a:latin typeface="Arial" panose="020B0604020202020204" pitchFamily="34" charset="0"/>
              </a:rPr>
              <a:t>La fisiologia è lo studio delle funzioni di un organismo vivente e delle parti che lo compongono, processi fisici e chimici compresi. Il termine fisiologia letteralmente significa “studio della natura”. Aristotele (384-322 a. C.) usò tale parola in senso lato per descrivere il funzionamento di tutti gli esseri viventi, non soltanto del corpo umano. Tuttavia Ippocrate (460-377 a.C.), considerato il padre della medicina, usò la parola fisiologia con il significato di “potere curativo della natura”, facendo sì che questo campo divenisse strettamente associato alla medicina, e già dal sedicesimo secolo in Europa, il termine fisiologia era stato ormai formalizzato come lo studio delle funzioni vitali nel corpo umano. Oggi tuttavia il termine è di nuovo usato per riferirsi allo studio delle funzioni di tutti gli animali e delle piante.</a:t>
            </a:r>
          </a:p>
          <a:p>
            <a:pPr algn="just" eaLnBrk="1" hangingPunct="1"/>
            <a:r>
              <a:rPr lang="it-IT" altLang="it-IT" smtClean="0">
                <a:latin typeface="Arial" panose="020B0604020202020204" pitchFamily="34" charset="0"/>
              </a:rPr>
              <a:t>Al contrario l’anatomia è lo studio della struttura, con minimo riferimento alla funzione. A dispetto di questa distinzione, l’anatomia e la fisiologia non possono essere veramente separate: la funzione di un tessuto o di un organismo è strettamente legata alla sua struttura e, viceversa, la struttura di un organismo presumibilmente si è evoluta per fornire una efficiente base fisica alla sua funzione.</a:t>
            </a:r>
          </a:p>
          <a:p>
            <a:pPr eaLnBrk="1" hangingPunct="1"/>
            <a:endParaRPr lang="it-IT" altLang="it-IT" smtClean="0">
              <a:latin typeface="Arial" panose="020B0604020202020204" pitchFamily="34" charset="0"/>
            </a:endParaRPr>
          </a:p>
          <a:p>
            <a:pPr eaLnBrk="1" hangingPunct="1"/>
            <a:endParaRPr lang="it-IT" altLang="it-IT"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AF79F9-448F-4297-9293-2CA1B8078D80}" type="slidenum">
              <a:rPr lang="it-IT" altLang="it-IT" smtClean="0"/>
              <a:pPr>
                <a:spcBef>
                  <a:spcPct val="0"/>
                </a:spcBef>
              </a:pPr>
              <a:t>30</a:t>
            </a:fld>
            <a:endParaRPr lang="it-IT" altLang="it-IT"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dirty="0" smtClean="0">
                <a:latin typeface="Arial" panose="020B0604020202020204" pitchFamily="34" charset="0"/>
              </a:rPr>
              <a:t>Un esempio di processo a retroazione positiva è quello del controllo ormonale delle contrazioni uterine durante il parto. In prossimità del parto, il feto si dispone in basso nell’utero e comincia a esercitare una pressione sulla cervice. In questo modo vengono stimolati dei sensori che inviano dei segnali che si propagano dalla cervice al cervello provocando il rilascio dell’ormone ossitocina (prodotta dai nuclei ipotalamici e secreta dalla neuroipofisi) che provoca la contrazione dell’utero e spinge la testa del bambino ancora più fortemente contro la cervice, stirandola ulteriormente. Questo ulteriore stiramento provoca un ulteriore rilascio di ossitocina, che a sua volta causa ulteriori contrazioni uterine che spingono ancora più forte il feto contro la cervice. Questo ciclo continua fino a quando avviene il parto. A questo punto lo stiramento della cervice viene meno e il feedback positivo ha termine.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582D9-32BC-4A3C-ACBD-99CE3449969B}" type="slidenum">
              <a:rPr lang="it-IT" altLang="it-IT" smtClean="0"/>
              <a:pPr>
                <a:spcBef>
                  <a:spcPct val="0"/>
                </a:spcBef>
              </a:pPr>
              <a:t>4</a:t>
            </a:fld>
            <a:endParaRPr lang="it-IT" altLang="it-IT"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smtClean="0">
                <a:latin typeface="Arial" panose="020B0604020202020204" pitchFamily="34" charset="0"/>
              </a:rPr>
              <a:t>Per capire come la fisiologia sia correlata all’anatomia si devono innanzitutto esaminare le parti che compongono il corpo umano E cioè I LIVELLI DI ORGANIZZAZIONE DEGLI ORGANISMI VIVENTI</a:t>
            </a:r>
          </a:p>
          <a:p>
            <a:pPr algn="just" eaLnBrk="1" hangingPunct="1"/>
            <a:r>
              <a:rPr lang="it-IT" altLang="it-IT" smtClean="0">
                <a:latin typeface="Arial" panose="020B0604020202020204" pitchFamily="34" charset="0"/>
              </a:rPr>
              <a:t>In questa slide sono riportati i vari livelli di organizzazione degli organismi viventi.</a:t>
            </a:r>
          </a:p>
          <a:p>
            <a:pPr algn="just" eaLnBrk="1" hangingPunct="1"/>
            <a:r>
              <a:rPr lang="it-IT" altLang="it-IT" smtClean="0">
                <a:latin typeface="Arial" panose="020B0604020202020204" pitchFamily="34" charset="0"/>
              </a:rPr>
              <a:t>A livello di base gli atomi degli elementi si legano insieme a formare molecole. La più piccola unità strutturale in grado di realizzare tutti i processi vitali è la cellula. Le cellule sono un insieme di molecole separate dall’ambiente esterno dalla membrana cellulare. Gli organismi semplici sono costituiti da un’unica cellula, mentre gli organismi complessi hanno molte cellule con differenti specializzazioni strutturali e funzionali. L’insieme di cellule che presentano funzioni correlate costituiscono i tessuti.</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CAF5DF-9309-41F4-B9CD-73FCD7113090}" type="slidenum">
              <a:rPr lang="it-IT" altLang="it-IT" smtClean="0"/>
              <a:pPr>
                <a:spcBef>
                  <a:spcPct val="0"/>
                </a:spcBef>
              </a:pPr>
              <a:t>5</a:t>
            </a:fld>
            <a:endParaRPr lang="it-IT" altLang="it-IT"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46DFA6-EFD7-448E-B0FF-E503636B9D6F}" type="slidenum">
              <a:rPr lang="it-IT" altLang="it-IT" smtClean="0"/>
              <a:pPr>
                <a:spcBef>
                  <a:spcPct val="0"/>
                </a:spcBef>
              </a:pPr>
              <a:t>6</a:t>
            </a:fld>
            <a:endParaRPr lang="it-IT" altLang="it-IT"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AEAB5D-05BB-4192-BBA2-6B009F958023}" type="slidenum">
              <a:rPr lang="it-IT" altLang="it-IT" smtClean="0"/>
              <a:pPr>
                <a:spcBef>
                  <a:spcPct val="0"/>
                </a:spcBef>
              </a:pPr>
              <a:t>7</a:t>
            </a:fld>
            <a:endParaRPr lang="it-IT" altLang="it-IT"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9913A9-60BC-47FE-84A2-E1D07C06D838}" type="slidenum">
              <a:rPr lang="it-IT" altLang="it-IT" smtClean="0"/>
              <a:pPr>
                <a:spcBef>
                  <a:spcPct val="0"/>
                </a:spcBef>
              </a:pPr>
              <a:t>8</a:t>
            </a:fld>
            <a:endParaRPr lang="it-IT" altLang="it-IT"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390D40-22DA-4017-AFA2-BE7BA6D30E17}" type="slidenum">
              <a:rPr lang="it-IT" altLang="it-IT" smtClean="0"/>
              <a:pPr>
                <a:spcBef>
                  <a:spcPct val="0"/>
                </a:spcBef>
              </a:pPr>
              <a:t>9</a:t>
            </a:fld>
            <a:endParaRPr lang="it-IT" altLang="it-IT"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it-IT" altLang="it-IT"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it-IT"/>
              <a:t>Fare clic per modificare stile</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3400"/>
            </a:lvl1pPr>
          </a:lstStyle>
          <a:p>
            <a:r>
              <a:rPr lang="it-IT"/>
              <a:t>Fare clic per modificare lo stile del sottotitolo dello schema</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it-IT"/>
          </a:p>
        </p:txBody>
      </p:sp>
      <p:sp>
        <p:nvSpPr>
          <p:cNvPr id="19" name="Rectangle 17"/>
          <p:cNvSpPr>
            <a:spLocks noGrp="1" noChangeArrowheads="1"/>
          </p:cNvSpPr>
          <p:nvPr>
            <p:ph type="ftr" sz="quarter" idx="11"/>
          </p:nvPr>
        </p:nvSpPr>
        <p:spPr/>
        <p:txBody>
          <a:bodyPr/>
          <a:lstStyle>
            <a:lvl1pPr>
              <a:defRPr/>
            </a:lvl1pPr>
          </a:lstStyle>
          <a:p>
            <a:pPr>
              <a:defRPr/>
            </a:pPr>
            <a:endParaRPr lang="it-IT"/>
          </a:p>
        </p:txBody>
      </p:sp>
      <p:sp>
        <p:nvSpPr>
          <p:cNvPr id="20" name="Rectangle 18"/>
          <p:cNvSpPr>
            <a:spLocks noGrp="1" noChangeArrowheads="1"/>
          </p:cNvSpPr>
          <p:nvPr>
            <p:ph type="sldNum" sz="quarter" idx="12"/>
          </p:nvPr>
        </p:nvSpPr>
        <p:spPr/>
        <p:txBody>
          <a:bodyPr/>
          <a:lstStyle>
            <a:lvl1pPr>
              <a:defRPr/>
            </a:lvl1pPr>
          </a:lstStyle>
          <a:p>
            <a:pPr>
              <a:defRPr/>
            </a:pPr>
            <a:fld id="{B27BFC8A-4E37-4766-BF0E-04F0B86963DD}" type="slidenum">
              <a:rPr lang="it-IT" altLang="it-IT"/>
              <a:pPr>
                <a:defRPr/>
              </a:pPr>
              <a:t>‹N›</a:t>
            </a:fld>
            <a:endParaRPr lang="it-IT" altLang="it-IT"/>
          </a:p>
        </p:txBody>
      </p:sp>
    </p:spTree>
    <p:extLst>
      <p:ext uri="{BB962C8B-B14F-4D97-AF65-F5344CB8AC3E}">
        <p14:creationId xmlns:p14="http://schemas.microsoft.com/office/powerpoint/2010/main" val="366033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BC5A2E9F-FBEF-4529-BE9A-C1357DAACB3D}"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66397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2CAD4C68-1282-418E-851E-F59A2B89B1B2}"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18588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981200"/>
            <a:ext cx="8229600" cy="3886200"/>
          </a:xfrm>
        </p:spPr>
        <p:txBody>
          <a:bodyPr/>
          <a:lstStyle/>
          <a:p>
            <a:pPr lvl="0"/>
            <a:endParaRPr lang="it-IT"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250F3B60-71FB-4A32-9A48-614D0CEA2BA1}"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26687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981200"/>
            <a:ext cx="8229600" cy="3886200"/>
          </a:xfrm>
        </p:spPr>
        <p:txBody>
          <a:bodyPr/>
          <a:lstStyle/>
          <a:p>
            <a:pPr lvl="0"/>
            <a:endParaRPr lang="it-IT"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F5B0F7D6-9B14-4E09-A909-6ED13A820804}"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23893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00BB54E4-AD8D-4500-9C66-43FB84CEDECC}"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2004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80586101-7A1D-4E6A-B9F7-92E9CB805D54}"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65736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3DC58B06-5ECA-4C03-997E-16EA29C0E02E}"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47013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317810C3-D755-431E-8088-321F03785A1C}" type="slidenum">
              <a:rPr lang="it-IT" altLang="it-IT"/>
              <a:pPr>
                <a:defRPr/>
              </a:pPr>
              <a:t>‹N›</a:t>
            </a:fld>
            <a:endParaRPr lang="it-IT" altLang="it-IT"/>
          </a:p>
        </p:txBody>
      </p:sp>
      <p:sp>
        <p:nvSpPr>
          <p:cNvPr id="9"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11653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CDB66B30-1880-4DED-86B7-F3ACB02C0FC4}" type="slidenum">
              <a:rPr lang="it-IT" altLang="it-IT"/>
              <a:pPr>
                <a:defRPr/>
              </a:pPr>
              <a:t>‹N›</a:t>
            </a:fld>
            <a:endParaRPr lang="it-IT" altLang="it-IT"/>
          </a:p>
        </p:txBody>
      </p:sp>
      <p:sp>
        <p:nvSpPr>
          <p:cNvPr id="5"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66423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CED2FD55-2A1D-4C78-A6E5-E59BAB1038CC}" type="slidenum">
              <a:rPr lang="it-IT" altLang="it-IT"/>
              <a:pPr>
                <a:defRPr/>
              </a:pPr>
              <a:t>‹N›</a:t>
            </a:fld>
            <a:endParaRPr lang="it-IT" altLang="it-IT"/>
          </a:p>
        </p:txBody>
      </p:sp>
      <p:sp>
        <p:nvSpPr>
          <p:cNvPr id="4"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85638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A8D9B883-6AB8-4EB0-997E-F4EAF7409644}"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79914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DDEA83B3-7A27-421E-B4A5-E5C8B98293ED}"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84146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it-IT"/>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251E77F-FE24-4E2E-9117-67C3D877FE62}" type="slidenum">
              <a:rPr lang="it-IT" altLang="it-IT"/>
              <a:pPr>
                <a:defRPr/>
              </a:pPr>
              <a:t>‹N›</a:t>
            </a:fld>
            <a:endParaRPr lang="it-IT" altLang="it-IT"/>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it-IT" altLang="it-IT" sz="2400" smtClean="0">
                <a:latin typeface="Times New Roman" panose="02020603050405020304"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3798"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it.wikipedia.org/wiki/Venezia"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it.wikipedia.org/wiki/Gallerie_dell'Accademia" TargetMode="External"/><Relationship Id="rId5" Type="http://schemas.openxmlformats.org/officeDocument/2006/relationships/hyperlink" Target="http://it.wikipedia.org/wiki/1490" TargetMode="External"/><Relationship Id="rId4" Type="http://schemas.openxmlformats.org/officeDocument/2006/relationships/hyperlink" Target="http://it.wikipedia.org/wiki/Leonardo_da_Vinc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43213" y="1828800"/>
            <a:ext cx="6148387" cy="2209800"/>
          </a:xfrm>
        </p:spPr>
        <p:txBody>
          <a:bodyPr/>
          <a:lstStyle/>
          <a:p>
            <a:pPr algn="ctr" eaLnBrk="1" hangingPunct="1"/>
            <a:r>
              <a:rPr lang="it-IT" altLang="it-IT" sz="5200" b="1" smtClean="0">
                <a:latin typeface="Verdana" panose="020B0604030504040204" pitchFamily="34" charset="0"/>
              </a:rPr>
              <a:t>INTRODUZIONE ALLA FISIOLOGIA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22531" name="Rectangle 4"/>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22532" name="Rectangle 5"/>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Atomo&lt;molecola&lt;biomolecola&lt;organulo&lt;</a:t>
            </a:r>
            <a:r>
              <a:rPr lang="it-IT" altLang="it-IT" sz="2000" b="1">
                <a:solidFill>
                  <a:srgbClr val="FFFF00"/>
                </a:solidFill>
                <a:latin typeface="Verdana" panose="020B0604030504040204" pitchFamily="34" charset="0"/>
              </a:rPr>
              <a:t>cellula</a:t>
            </a:r>
            <a:r>
              <a:rPr lang="it-IT" altLang="it-IT" sz="1200" b="1">
                <a:solidFill>
                  <a:schemeClr val="bg1"/>
                </a:solidFill>
                <a:latin typeface="Verdana" panose="020B0604030504040204" pitchFamily="34" charset="0"/>
              </a:rPr>
              <a:t>&lt;tessuto&lt;organo&lt;apparato&lt;organismo</a:t>
            </a:r>
          </a:p>
        </p:txBody>
      </p:sp>
      <p:graphicFrame>
        <p:nvGraphicFramePr>
          <p:cNvPr id="22533" name="Object 8"/>
          <p:cNvGraphicFramePr>
            <a:graphicFrameLocks noChangeAspect="1"/>
          </p:cNvGraphicFramePr>
          <p:nvPr/>
        </p:nvGraphicFramePr>
        <p:xfrm>
          <a:off x="1752600" y="1069975"/>
          <a:ext cx="5715000" cy="4949825"/>
        </p:xfrm>
        <a:graphic>
          <a:graphicData uri="http://schemas.openxmlformats.org/presentationml/2006/ole">
            <mc:AlternateContent xmlns:mc="http://schemas.openxmlformats.org/markup-compatibility/2006">
              <mc:Choice xmlns:v="urn:schemas-microsoft-com:vml" Requires="v">
                <p:oleObj spid="_x0000_s22537" name="Fotografia Photo Editor" r:id="rId4" imgW="9307224" imgH="11095238" progId="MSPhotoEd.3">
                  <p:embed/>
                </p:oleObj>
              </mc:Choice>
              <mc:Fallback>
                <p:oleObj name="Fotografia Photo Editor" r:id="rId4" imgW="9307224" imgH="11095238" progId="MSPhotoEd.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069975"/>
                        <a:ext cx="57150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9"/>
          <p:cNvGraphicFramePr>
            <a:graphicFrameLocks noChangeAspect="1"/>
          </p:cNvGraphicFramePr>
          <p:nvPr/>
        </p:nvGraphicFramePr>
        <p:xfrm>
          <a:off x="838200" y="1676400"/>
          <a:ext cx="7543800" cy="4916488"/>
        </p:xfrm>
        <a:graphic>
          <a:graphicData uri="http://schemas.openxmlformats.org/presentationml/2006/ole">
            <mc:AlternateContent xmlns:mc="http://schemas.openxmlformats.org/markup-compatibility/2006">
              <mc:Choice xmlns:v="urn:schemas-microsoft-com:vml" Requires="v">
                <p:oleObj spid="_x0000_s24587" name="Fotografia Photo Editor" r:id="rId4" imgW="9993120" imgH="5609524" progId="MSPhotoEd.3">
                  <p:embed/>
                </p:oleObj>
              </mc:Choice>
              <mc:Fallback>
                <p:oleObj name="Fotografia Photo Editor" r:id="rId4" imgW="9993120" imgH="5609524" progId="MSPhotoEd.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76400"/>
                        <a:ext cx="7543800" cy="491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24580" name="Rectangle 4"/>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24581" name="Rectangle 5"/>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Atomo&lt;molecola&lt;biomolecola&lt;organulo&lt;</a:t>
            </a:r>
            <a:r>
              <a:rPr lang="it-IT" altLang="it-IT" sz="2000" b="1">
                <a:solidFill>
                  <a:srgbClr val="FFFF00"/>
                </a:solidFill>
                <a:latin typeface="Verdana" panose="020B0604030504040204" pitchFamily="34" charset="0"/>
              </a:rPr>
              <a:t>cellula</a:t>
            </a:r>
            <a:r>
              <a:rPr lang="it-IT" altLang="it-IT" sz="1200" b="1">
                <a:solidFill>
                  <a:schemeClr val="bg1"/>
                </a:solidFill>
                <a:latin typeface="Verdana" panose="020B0604030504040204" pitchFamily="34" charset="0"/>
              </a:rPr>
              <a:t>&lt;tessuto&lt;organo&lt;apparato&lt;organismo</a:t>
            </a:r>
          </a:p>
        </p:txBody>
      </p:sp>
      <p:sp>
        <p:nvSpPr>
          <p:cNvPr id="24582" name="Text Box 7"/>
          <p:cNvSpPr txBox="1">
            <a:spLocks noChangeArrowheads="1"/>
          </p:cNvSpPr>
          <p:nvPr/>
        </p:nvSpPr>
        <p:spPr bwMode="auto">
          <a:xfrm>
            <a:off x="395288" y="1268413"/>
            <a:ext cx="40338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TIPI DI CELLULA</a:t>
            </a:r>
          </a:p>
        </p:txBody>
      </p:sp>
      <p:sp>
        <p:nvSpPr>
          <p:cNvPr id="24583" name="Rectangle 8"/>
          <p:cNvSpPr>
            <a:spLocks noChangeArrowheads="1"/>
          </p:cNvSpPr>
          <p:nvPr/>
        </p:nvSpPr>
        <p:spPr bwMode="auto">
          <a:xfrm>
            <a:off x="9729788" y="191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26627" name="Rectangle 8"/>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26628" name="Rectangle 9"/>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Atomo&lt;molecola&lt;biomolecola&lt;organulo&lt;cellula&lt;</a:t>
            </a:r>
            <a:r>
              <a:rPr lang="it-IT" altLang="it-IT" sz="2000" b="1">
                <a:solidFill>
                  <a:srgbClr val="FFFF00"/>
                </a:solidFill>
                <a:latin typeface="Verdana" panose="020B0604030504040204" pitchFamily="34" charset="0"/>
              </a:rPr>
              <a:t>tessuto</a:t>
            </a:r>
            <a:r>
              <a:rPr lang="it-IT" altLang="it-IT" sz="1200" b="1">
                <a:solidFill>
                  <a:schemeClr val="bg1"/>
                </a:solidFill>
                <a:latin typeface="Verdana" panose="020B0604030504040204" pitchFamily="34" charset="0"/>
              </a:rPr>
              <a:t>&lt;organo&lt;apparato&lt;organismo</a:t>
            </a:r>
          </a:p>
        </p:txBody>
      </p:sp>
      <p:sp>
        <p:nvSpPr>
          <p:cNvPr id="26629" name="Rectangle 10"/>
          <p:cNvSpPr>
            <a:spLocks noChangeArrowheads="1"/>
          </p:cNvSpPr>
          <p:nvPr/>
        </p:nvSpPr>
        <p:spPr bwMode="auto">
          <a:xfrm>
            <a:off x="2627313" y="1341438"/>
            <a:ext cx="61928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200" b="1">
                <a:latin typeface="Verdana" panose="020B0604030504040204" pitchFamily="34" charset="0"/>
              </a:rPr>
              <a:t>Associazione congenita di cellule che presentano le stesse caratteristiche morfologiche e funzionali.</a:t>
            </a:r>
          </a:p>
        </p:txBody>
      </p:sp>
      <p:sp>
        <p:nvSpPr>
          <p:cNvPr id="26630" name="Text Box 11"/>
          <p:cNvSpPr txBox="1">
            <a:spLocks noChangeArrowheads="1"/>
          </p:cNvSpPr>
          <p:nvPr/>
        </p:nvSpPr>
        <p:spPr bwMode="auto">
          <a:xfrm>
            <a:off x="395288" y="1268413"/>
            <a:ext cx="2268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TESSUTO</a:t>
            </a:r>
          </a:p>
        </p:txBody>
      </p:sp>
      <p:pic>
        <p:nvPicPr>
          <p:cNvPr id="26631" name="Picture 13" descr="sk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565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4"/>
          <p:cNvSpPr txBox="1">
            <a:spLocks noChangeArrowheads="1"/>
          </p:cNvSpPr>
          <p:nvPr/>
        </p:nvSpPr>
        <p:spPr bwMode="auto">
          <a:xfrm>
            <a:off x="323850" y="5661025"/>
            <a:ext cx="2944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0099"/>
                </a:solidFill>
                <a:latin typeface="Verdana" panose="020B0604030504040204" pitchFamily="34" charset="0"/>
              </a:rPr>
              <a:t>TESSUTO EPITELIALE</a:t>
            </a:r>
          </a:p>
        </p:txBody>
      </p:sp>
      <p:pic>
        <p:nvPicPr>
          <p:cNvPr id="26633" name="Picture 16" descr="tessuto-connettivo_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997200"/>
            <a:ext cx="435133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7"/>
          <p:cNvSpPr txBox="1">
            <a:spLocks noChangeArrowheads="1"/>
          </p:cNvSpPr>
          <p:nvPr/>
        </p:nvSpPr>
        <p:spPr bwMode="auto">
          <a:xfrm>
            <a:off x="4748213" y="5300663"/>
            <a:ext cx="3427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0099"/>
                </a:solidFill>
                <a:latin typeface="Verdana" panose="020B0604030504040204" pitchFamily="34" charset="0"/>
              </a:rPr>
              <a:t>TESSUTO CONNETTIVALE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descr="orecch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3630613"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28676" name="Rectangle 8"/>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28677" name="Rectangle 9"/>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Atomo&lt;molecola&lt;biomolecola&lt;organulo&lt;cellula&lt;tessuto&lt;</a:t>
            </a:r>
            <a:r>
              <a:rPr lang="it-IT" altLang="it-IT" sz="2000" b="1">
                <a:solidFill>
                  <a:srgbClr val="FFFF00"/>
                </a:solidFill>
                <a:latin typeface="Verdana" panose="020B0604030504040204" pitchFamily="34" charset="0"/>
              </a:rPr>
              <a:t>organo</a:t>
            </a:r>
            <a:r>
              <a:rPr lang="it-IT" altLang="it-IT" sz="1200" b="1">
                <a:solidFill>
                  <a:schemeClr val="bg1"/>
                </a:solidFill>
                <a:latin typeface="Verdana" panose="020B0604030504040204" pitchFamily="34" charset="0"/>
              </a:rPr>
              <a:t>&lt;apparato&lt;organismo</a:t>
            </a:r>
          </a:p>
        </p:txBody>
      </p:sp>
      <p:sp>
        <p:nvSpPr>
          <p:cNvPr id="28678" name="Rectangle 10"/>
          <p:cNvSpPr>
            <a:spLocks noChangeArrowheads="1"/>
          </p:cNvSpPr>
          <p:nvPr/>
        </p:nvSpPr>
        <p:spPr bwMode="auto">
          <a:xfrm>
            <a:off x="2627313" y="1276350"/>
            <a:ext cx="651668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200" b="1">
                <a:latin typeface="Verdana" panose="020B0604030504040204" pitchFamily="34" charset="0"/>
              </a:rPr>
              <a:t>Struttura anatomica costituita da diversi tipi di tessuti posti in </a:t>
            </a:r>
          </a:p>
          <a:p>
            <a:pPr eaLnBrk="1" hangingPunct="1">
              <a:spcBef>
                <a:spcPct val="0"/>
              </a:spcBef>
              <a:buClrTx/>
              <a:buSzTx/>
              <a:buFontTx/>
              <a:buNone/>
            </a:pPr>
            <a:r>
              <a:rPr lang="it-IT" altLang="it-IT" sz="2200" b="1">
                <a:latin typeface="Verdana" panose="020B0604030504040204" pitchFamily="34" charset="0"/>
              </a:rPr>
              <a:t>specifiche relazioni reciproche e formanti un’unità funzionale</a:t>
            </a:r>
          </a:p>
        </p:txBody>
      </p:sp>
      <p:sp>
        <p:nvSpPr>
          <p:cNvPr id="28679" name="Text Box 11"/>
          <p:cNvSpPr txBox="1">
            <a:spLocks noChangeArrowheads="1"/>
          </p:cNvSpPr>
          <p:nvPr/>
        </p:nvSpPr>
        <p:spPr bwMode="auto">
          <a:xfrm>
            <a:off x="395288" y="1268413"/>
            <a:ext cx="2182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ORGANO</a:t>
            </a:r>
          </a:p>
        </p:txBody>
      </p:sp>
      <p:sp>
        <p:nvSpPr>
          <p:cNvPr id="28680" name="Text Box 14"/>
          <p:cNvSpPr txBox="1">
            <a:spLocks noChangeArrowheads="1"/>
          </p:cNvSpPr>
          <p:nvPr/>
        </p:nvSpPr>
        <p:spPr bwMode="auto">
          <a:xfrm>
            <a:off x="1258888" y="5799138"/>
            <a:ext cx="1554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0099"/>
                </a:solidFill>
                <a:latin typeface="Verdana" panose="020B0604030504040204" pitchFamily="34" charset="0"/>
              </a:rPr>
              <a:t>ORECCHIO</a:t>
            </a:r>
          </a:p>
        </p:txBody>
      </p:sp>
      <p:pic>
        <p:nvPicPr>
          <p:cNvPr id="28681" name="Picture 16" descr="ren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708275"/>
            <a:ext cx="4476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7"/>
          <p:cNvSpPr txBox="1">
            <a:spLocks noChangeArrowheads="1"/>
          </p:cNvSpPr>
          <p:nvPr/>
        </p:nvSpPr>
        <p:spPr bwMode="auto">
          <a:xfrm>
            <a:off x="5651500" y="5726113"/>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0099"/>
                </a:solidFill>
                <a:latin typeface="Verdana" panose="020B0604030504040204" pitchFamily="34" charset="0"/>
              </a:rPr>
              <a:t>RENE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3" descr="V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1773238"/>
            <a:ext cx="3097212"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30724" name="Rectangle 8"/>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30725" name="Rectangle 9"/>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Atomo&lt;molecola&lt;biomolecola&lt;organulo&lt;cellula&lt;tessuto&lt;organo&lt;</a:t>
            </a:r>
            <a:r>
              <a:rPr lang="it-IT" altLang="it-IT" sz="2000" b="1">
                <a:solidFill>
                  <a:srgbClr val="FFFF00"/>
                </a:solidFill>
                <a:latin typeface="Verdana" panose="020B0604030504040204" pitchFamily="34" charset="0"/>
              </a:rPr>
              <a:t>apparato</a:t>
            </a:r>
            <a:r>
              <a:rPr lang="it-IT" altLang="it-IT" sz="1200" b="1">
                <a:solidFill>
                  <a:schemeClr val="bg1"/>
                </a:solidFill>
                <a:latin typeface="Verdana" panose="020B0604030504040204" pitchFamily="34" charset="0"/>
              </a:rPr>
              <a:t>&lt;organismo</a:t>
            </a:r>
          </a:p>
        </p:txBody>
      </p:sp>
      <p:sp>
        <p:nvSpPr>
          <p:cNvPr id="30726" name="Rectangle 10"/>
          <p:cNvSpPr>
            <a:spLocks noChangeArrowheads="1"/>
          </p:cNvSpPr>
          <p:nvPr/>
        </p:nvSpPr>
        <p:spPr bwMode="auto">
          <a:xfrm>
            <a:off x="250825" y="1916113"/>
            <a:ext cx="54737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200" b="1">
                <a:latin typeface="Verdana" panose="020B0604030504040204" pitchFamily="34" charset="0"/>
              </a:rPr>
              <a:t>Struttura anatomica costituita da diversi tipi di tessuti e/o organi posti in specifiche relazioni reciproche e formanti un’unità funzionale</a:t>
            </a:r>
          </a:p>
        </p:txBody>
      </p:sp>
      <p:sp>
        <p:nvSpPr>
          <p:cNvPr id="30727" name="Text Box 11"/>
          <p:cNvSpPr txBox="1">
            <a:spLocks noChangeArrowheads="1"/>
          </p:cNvSpPr>
          <p:nvPr/>
        </p:nvSpPr>
        <p:spPr bwMode="auto">
          <a:xfrm>
            <a:off x="395288" y="1268413"/>
            <a:ext cx="5276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APPARATO E SISTEMA</a:t>
            </a:r>
          </a:p>
        </p:txBody>
      </p:sp>
      <p:pic>
        <p:nvPicPr>
          <p:cNvPr id="30728" name="Picture 14"/>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1258888" y="3748088"/>
            <a:ext cx="273685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32771" name="Rectangle 8"/>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32772" name="Rectangle 9"/>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Atomo&lt;molecola&lt;biomolecola&lt;organulo&lt;cellula&lt;tessuto&lt;organo&lt;apparato&lt;</a:t>
            </a:r>
            <a:r>
              <a:rPr lang="it-IT" altLang="it-IT" sz="2000" b="1">
                <a:solidFill>
                  <a:srgbClr val="FFFF00"/>
                </a:solidFill>
                <a:latin typeface="Verdana" panose="020B0604030504040204" pitchFamily="34" charset="0"/>
              </a:rPr>
              <a:t>organismo</a:t>
            </a:r>
          </a:p>
        </p:txBody>
      </p:sp>
      <p:sp>
        <p:nvSpPr>
          <p:cNvPr id="32773" name="Rectangle 10"/>
          <p:cNvSpPr>
            <a:spLocks noChangeArrowheads="1"/>
          </p:cNvSpPr>
          <p:nvPr/>
        </p:nvSpPr>
        <p:spPr bwMode="auto">
          <a:xfrm>
            <a:off x="3563938" y="1268413"/>
            <a:ext cx="558006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200" b="1">
                <a:latin typeface="Verdana" panose="020B0604030504040204" pitchFamily="34" charset="0"/>
              </a:rPr>
              <a:t>È l’unità fondamentale degli esseri viventi, unicellulari e pluricellulari</a:t>
            </a:r>
          </a:p>
        </p:txBody>
      </p:sp>
      <p:sp>
        <p:nvSpPr>
          <p:cNvPr id="32774" name="Text Box 11"/>
          <p:cNvSpPr txBox="1">
            <a:spLocks noChangeArrowheads="1"/>
          </p:cNvSpPr>
          <p:nvPr/>
        </p:nvSpPr>
        <p:spPr bwMode="auto">
          <a:xfrm>
            <a:off x="395288" y="1268413"/>
            <a:ext cx="30781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ORGANISMO</a:t>
            </a:r>
          </a:p>
        </p:txBody>
      </p:sp>
      <p:pic>
        <p:nvPicPr>
          <p:cNvPr id="32775" name="Picture 13" descr="corpo-um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31130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14"/>
          <p:cNvSpPr>
            <a:spLocks noChangeArrowheads="1"/>
          </p:cNvSpPr>
          <p:nvPr/>
        </p:nvSpPr>
        <p:spPr bwMode="auto">
          <a:xfrm>
            <a:off x="3995738" y="2997200"/>
            <a:ext cx="41052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latin typeface="Verdana" panose="020B0604030504040204" pitchFamily="34" charset="0"/>
              </a:rPr>
              <a:t>Rappresenta anche l’unità della specie, intesa come comunità di individui simili in grado di incrociarsi e di generare una prole fertile</a:t>
            </a:r>
          </a:p>
        </p:txBody>
      </p:sp>
      <p:sp>
        <p:nvSpPr>
          <p:cNvPr id="32777" name="Rettangolo 8"/>
          <p:cNvSpPr>
            <a:spLocks noChangeArrowheads="1"/>
          </p:cNvSpPr>
          <p:nvPr/>
        </p:nvSpPr>
        <p:spPr bwMode="auto">
          <a:xfrm>
            <a:off x="34925" y="5084763"/>
            <a:ext cx="4465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it-IT" altLang="it-IT" sz="1200"/>
              <a:t>L'</a:t>
            </a:r>
            <a:r>
              <a:rPr lang="it-IT" altLang="it-IT" sz="1200" b="1" i="1"/>
              <a:t>Uomo vitruviano</a:t>
            </a:r>
            <a:r>
              <a:rPr lang="it-IT" altLang="it-IT" sz="1200"/>
              <a:t> è un disegno a matita e inchiostro su carta (34x24 cm) di </a:t>
            </a:r>
            <a:r>
              <a:rPr lang="it-IT" altLang="it-IT" sz="1200">
                <a:hlinkClick r:id="rId4" action="ppaction://hlinkfile" tooltip="Leonardo da Vinci"/>
              </a:rPr>
              <a:t>Leonardo da Vinci</a:t>
            </a:r>
            <a:r>
              <a:rPr lang="it-IT" altLang="it-IT" sz="1200"/>
              <a:t>, databile al </a:t>
            </a:r>
            <a:r>
              <a:rPr lang="it-IT" altLang="it-IT" sz="1200">
                <a:hlinkClick r:id="rId5" action="ppaction://hlinkfile" tooltip="1490"/>
              </a:rPr>
              <a:t>1490</a:t>
            </a:r>
            <a:r>
              <a:rPr lang="it-IT" altLang="it-IT" sz="1200"/>
              <a:t> circa e conservato nel Gabinetto dei Disegni e delle Stampe delle </a:t>
            </a:r>
            <a:r>
              <a:rPr lang="it-IT" altLang="it-IT" sz="1200">
                <a:hlinkClick r:id="rId6" action="ppaction://hlinkfile" tooltip="Gallerie dell'Accademia"/>
              </a:rPr>
              <a:t>Gallerie dell'Accademia</a:t>
            </a:r>
            <a:r>
              <a:rPr lang="it-IT" altLang="it-IT" sz="1200"/>
              <a:t> di </a:t>
            </a:r>
            <a:r>
              <a:rPr lang="it-IT" altLang="it-IT" sz="1200">
                <a:hlinkClick r:id="rId7" action="ppaction://hlinkfile" tooltip="Venezia"/>
              </a:rPr>
              <a:t>Venezia</a:t>
            </a:r>
            <a:r>
              <a:rPr lang="it-IT" altLang="it-IT" sz="1200"/>
              <a:t>. Celeberrima rappresentazione delle proporzioni ideali del corpo umano</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34819" name="Rectangle 5"/>
          <p:cNvSpPr>
            <a:spLocks noGrp="1" noChangeArrowheads="1"/>
          </p:cNvSpPr>
          <p:nvPr>
            <p:ph type="title"/>
          </p:nvPr>
        </p:nvSpPr>
        <p:spPr>
          <a:xfrm>
            <a:off x="180975" y="-100013"/>
            <a:ext cx="9144000" cy="1371601"/>
          </a:xfrm>
          <a:noFill/>
        </p:spPr>
        <p:txBody>
          <a:bodyPr/>
          <a:lstStyle/>
          <a:p>
            <a:pPr algn="ctr" eaLnBrk="1" hangingPunct="1"/>
            <a:r>
              <a:rPr lang="it-IT" altLang="it-IT" sz="3000" b="1" smtClean="0">
                <a:solidFill>
                  <a:srgbClr val="000099"/>
                </a:solidFill>
                <a:latin typeface="Verdana" panose="020B0604030504040204" pitchFamily="34" charset="0"/>
              </a:rPr>
              <a:t>FISIOLOGIA COME SCIENZA INTEGRATA</a:t>
            </a:r>
          </a:p>
        </p:txBody>
      </p:sp>
      <p:graphicFrame>
        <p:nvGraphicFramePr>
          <p:cNvPr id="47234" name="Group 130"/>
          <p:cNvGraphicFramePr>
            <a:graphicFrameLocks noGrp="1"/>
          </p:cNvGraphicFramePr>
          <p:nvPr>
            <p:ph idx="1"/>
          </p:nvPr>
        </p:nvGraphicFramePr>
        <p:xfrm>
          <a:off x="4191000" y="812800"/>
          <a:ext cx="4845050" cy="6061075"/>
        </p:xfrm>
        <a:graphic>
          <a:graphicData uri="http://schemas.openxmlformats.org/drawingml/2006/table">
            <a:tbl>
              <a:tblPr/>
              <a:tblGrid>
                <a:gridCol w="1287463">
                  <a:extLst>
                    <a:ext uri="{9D8B030D-6E8A-4147-A177-3AD203B41FA5}">
                      <a16:colId xmlns:a16="http://schemas.microsoft.com/office/drawing/2014/main" val="20000"/>
                    </a:ext>
                  </a:extLst>
                </a:gridCol>
                <a:gridCol w="1665287">
                  <a:extLst>
                    <a:ext uri="{9D8B030D-6E8A-4147-A177-3AD203B41FA5}">
                      <a16:colId xmlns:a16="http://schemas.microsoft.com/office/drawing/2014/main" val="20001"/>
                    </a:ext>
                  </a:extLst>
                </a:gridCol>
                <a:gridCol w="1892300">
                  <a:extLst>
                    <a:ext uri="{9D8B030D-6E8A-4147-A177-3AD203B41FA5}">
                      <a16:colId xmlns:a16="http://schemas.microsoft.com/office/drawing/2014/main" val="20002"/>
                    </a:ext>
                  </a:extLst>
                </a:gridCol>
              </a:tblGrid>
              <a:tr h="64300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200" b="1" i="0" u="none" strike="noStrike" cap="none" normalizeH="0" baseline="0" smtClean="0">
                          <a:ln>
                            <a:noFill/>
                          </a:ln>
                          <a:solidFill>
                            <a:srgbClr val="3333CC"/>
                          </a:solidFill>
                          <a:effectLst/>
                          <a:latin typeface="Verdana" charset="0"/>
                        </a:rPr>
                        <a:t>Sistema</a:t>
                      </a:r>
                      <a:endParaRPr kumimoji="0" lang="en-GB" sz="1200" b="1" i="0" u="none" strike="noStrike" cap="none" normalizeH="0" baseline="0" smtClean="0">
                        <a:ln>
                          <a:noFill/>
                        </a:ln>
                        <a:solidFill>
                          <a:srgbClr val="3333CC"/>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200" b="1" i="0" u="none" strike="noStrike" cap="none" normalizeH="0" baseline="0" smtClean="0">
                          <a:ln>
                            <a:noFill/>
                          </a:ln>
                          <a:solidFill>
                            <a:srgbClr val="3333CC"/>
                          </a:solidFill>
                          <a:effectLst/>
                          <a:latin typeface="Verdana" charset="0"/>
                        </a:rPr>
                        <a:t>Organi o tessuti rappresentativi</a:t>
                      </a:r>
                      <a:endParaRPr kumimoji="0" lang="en-GB" sz="1200" b="1" i="0" u="none" strike="noStrike" cap="none" normalizeH="0" baseline="0" smtClean="0">
                        <a:ln>
                          <a:noFill/>
                        </a:ln>
                        <a:solidFill>
                          <a:srgbClr val="3333CC"/>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200" b="1" i="0" u="none" strike="noStrike" cap="none" normalizeH="0" baseline="0" smtClean="0">
                          <a:ln>
                            <a:noFill/>
                          </a:ln>
                          <a:solidFill>
                            <a:srgbClr val="3333CC"/>
                          </a:solidFill>
                          <a:effectLst/>
                          <a:latin typeface="Verdana" charset="0"/>
                        </a:rPr>
                        <a:t>Funzione</a:t>
                      </a:r>
                      <a:endParaRPr kumimoji="0" lang="en-GB" sz="1200" b="1" i="0" u="none" strike="noStrike" cap="none" normalizeH="0" baseline="0" smtClean="0">
                        <a:ln>
                          <a:noFill/>
                        </a:ln>
                        <a:solidFill>
                          <a:srgbClr val="3333CC"/>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Circolatorio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Cuore, vasi, sangue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Trasporto di materiale tra cellule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492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Digerente</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Stomaco, intestino, fegato, pancreas</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Trasformazione del cibo in particelle assorbibili, eliminazione scorie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74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Endocrino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Tiroide, surrene, ipofisi</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Coordinazione funzioni corporee (sintesi e rilascio molecole regolatrici)</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96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Immunitario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Timo, milza e lifonodi</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Difesa da agenti esogeni</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850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Tegumentario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Cute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Protezione agenti esterni</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279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Muscolo-scheletrico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Muscoli, ossa</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Sostegno e movimento</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333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Nervoso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Cervello, midollo spinale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Coordinazione funzioni tramite segnali elettrici e rilascio neurotrasmettitori</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91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Riproduttivo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Ovaie e utero, testicoli</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Conservazione della specie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86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Respiratorio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Polmoni, via aeree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Scambio di O</a:t>
                      </a:r>
                      <a:r>
                        <a:rPr kumimoji="0" lang="it-IT" sz="1000" b="0" i="0" u="none" strike="noStrike" cap="none" normalizeH="0" baseline="-25000" smtClean="0">
                          <a:ln>
                            <a:noFill/>
                          </a:ln>
                          <a:solidFill>
                            <a:srgbClr val="000000"/>
                          </a:solidFill>
                          <a:effectLst/>
                          <a:latin typeface="Verdana" charset="0"/>
                        </a:rPr>
                        <a:t>2 </a:t>
                      </a:r>
                      <a:r>
                        <a:rPr kumimoji="0" lang="it-IT" sz="1000" b="0" i="0" u="none" strike="noStrike" cap="none" normalizeH="0" baseline="0" smtClean="0">
                          <a:ln>
                            <a:noFill/>
                          </a:ln>
                          <a:solidFill>
                            <a:srgbClr val="000000"/>
                          </a:solidFill>
                          <a:effectLst/>
                          <a:latin typeface="Verdana" charset="0"/>
                        </a:rPr>
                        <a:t>e CO</a:t>
                      </a:r>
                      <a:r>
                        <a:rPr kumimoji="0" lang="it-IT" sz="1000" b="0" i="0" u="none" strike="noStrike" cap="none" normalizeH="0" baseline="-25000" smtClean="0">
                          <a:ln>
                            <a:noFill/>
                          </a:ln>
                          <a:solidFill>
                            <a:srgbClr val="000000"/>
                          </a:solidFill>
                          <a:effectLst/>
                          <a:latin typeface="Verdana" charset="0"/>
                        </a:rPr>
                        <a:t>2</a:t>
                      </a:r>
                      <a:r>
                        <a:rPr kumimoji="0" lang="it-IT" sz="1000" b="0" i="0" u="none" strike="noStrike" cap="none" normalizeH="0" baseline="0" smtClean="0">
                          <a:ln>
                            <a:noFill/>
                          </a:ln>
                          <a:solidFill>
                            <a:srgbClr val="000000"/>
                          </a:solidFill>
                          <a:effectLst/>
                          <a:latin typeface="Verdana" charset="0"/>
                        </a:rPr>
                        <a:t> tra ambiente esterno ed interno</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3509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1" i="0" u="none" strike="noStrike" cap="none" normalizeH="0" baseline="0" smtClean="0">
                          <a:ln>
                            <a:noFill/>
                          </a:ln>
                          <a:solidFill>
                            <a:srgbClr val="000000"/>
                          </a:solidFill>
                          <a:effectLst/>
                          <a:latin typeface="Verdana" charset="0"/>
                        </a:rPr>
                        <a:t>Urinario</a:t>
                      </a:r>
                      <a:endParaRPr kumimoji="0" lang="en-GB" sz="1000" b="1" i="0" u="none" strike="noStrike" cap="none" normalizeH="0" baseline="0" smtClean="0">
                        <a:ln>
                          <a:noFill/>
                        </a:ln>
                        <a:solidFill>
                          <a:srgbClr val="000000"/>
                        </a:solidFill>
                        <a:effectLst/>
                        <a:latin typeface="Verdana"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Reni, vescica </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000" b="0" i="0" u="none" strike="noStrike" cap="none" normalizeH="0" baseline="0" smtClean="0">
                          <a:ln>
                            <a:noFill/>
                          </a:ln>
                          <a:solidFill>
                            <a:srgbClr val="000000"/>
                          </a:solidFill>
                          <a:effectLst/>
                          <a:latin typeface="Verdana" charset="0"/>
                        </a:rPr>
                        <a:t>Regolazione acqua e soluti nell’ambiente interno; eliminazione di scorie</a:t>
                      </a:r>
                      <a:endParaRPr kumimoji="0" lang="en-GB" sz="1000" b="0" i="0" u="none" strike="noStrike" cap="none" normalizeH="0" baseline="0" smtClean="0">
                        <a:ln>
                          <a:noFill/>
                        </a:ln>
                        <a:solidFill>
                          <a:srgbClr val="000000"/>
                        </a:solidFill>
                        <a:effectLst/>
                        <a:latin typeface="Verdana" charset="0"/>
                      </a:endParaRPr>
                    </a:p>
                  </a:txBody>
                  <a:tcPr marT="45725" marB="4572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pic>
        <p:nvPicPr>
          <p:cNvPr id="34870" name="Picture 129" descr="368490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1163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234"/>
                                        </p:tgtEl>
                                        <p:attrNameLst>
                                          <p:attrName>style.visibility</p:attrName>
                                        </p:attrNameLst>
                                      </p:cBhvr>
                                      <p:to>
                                        <p:strVal val="visible"/>
                                      </p:to>
                                    </p:set>
                                    <p:anim calcmode="lin" valueType="num">
                                      <p:cBhvr additive="base">
                                        <p:cTn id="7" dur="500" fill="hold"/>
                                        <p:tgtEl>
                                          <p:spTgt spid="47234"/>
                                        </p:tgtEl>
                                        <p:attrNameLst>
                                          <p:attrName>ppt_x</p:attrName>
                                        </p:attrNameLst>
                                      </p:cBhvr>
                                      <p:tavLst>
                                        <p:tav tm="0">
                                          <p:val>
                                            <p:strVal val="0-#ppt_w/2"/>
                                          </p:val>
                                        </p:tav>
                                        <p:tav tm="100000">
                                          <p:val>
                                            <p:strVal val="#ppt_x"/>
                                          </p:val>
                                        </p:tav>
                                      </p:tavLst>
                                    </p:anim>
                                    <p:anim calcmode="lin" valueType="num">
                                      <p:cBhvr additive="base">
                                        <p:cTn id="8" dur="500" fill="hold"/>
                                        <p:tgtEl>
                                          <p:spTgt spid="472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36867" name="Text Box 5"/>
          <p:cNvSpPr txBox="1">
            <a:spLocks noChangeArrowheads="1"/>
          </p:cNvSpPr>
          <p:nvPr/>
        </p:nvSpPr>
        <p:spPr bwMode="auto">
          <a:xfrm>
            <a:off x="5927725" y="1103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9158" name="Rectangle 6"/>
          <p:cNvSpPr>
            <a:spLocks noChangeArrowheads="1"/>
          </p:cNvSpPr>
          <p:nvPr/>
        </p:nvSpPr>
        <p:spPr bwMode="auto">
          <a:xfrm>
            <a:off x="0" y="4724400"/>
            <a:ext cx="8763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100" b="1">
                <a:latin typeface="Helvetica" panose="020B0604020202020204" pitchFamily="34" charset="0"/>
              </a:rPr>
              <a:t>Mantenere un ambiente interno costante per permettere a tutte le cellule di sopravvivere è necessario per la sopravvivenza sia di ciascuna cellula che per l'intero organismo.</a:t>
            </a:r>
          </a:p>
          <a:p>
            <a:pPr algn="ctr" eaLnBrk="1" hangingPunct="1">
              <a:spcBef>
                <a:spcPct val="0"/>
              </a:spcBef>
              <a:buClrTx/>
              <a:buSzTx/>
              <a:buFontTx/>
              <a:buNone/>
            </a:pPr>
            <a:r>
              <a:rPr lang="it-IT" altLang="it-IT" sz="2100" b="1">
                <a:latin typeface="Helvetica" panose="020B0604020202020204" pitchFamily="34" charset="0"/>
              </a:rPr>
              <a:t>I vari processi attraverso i quali il corpo regola il proprio ambiente interno vanno collettivamente sotto il nome di </a:t>
            </a:r>
            <a:r>
              <a:rPr lang="it-IT" altLang="it-IT" sz="2100" b="1">
                <a:solidFill>
                  <a:srgbClr val="000099"/>
                </a:solidFill>
                <a:latin typeface="Helvetica" panose="020B0604020202020204" pitchFamily="34" charset="0"/>
              </a:rPr>
              <a:t>omeostasi</a:t>
            </a:r>
            <a:r>
              <a:rPr lang="it-IT" altLang="it-IT" sz="2100" b="1">
                <a:latin typeface="Helvetica" panose="020B0604020202020204" pitchFamily="34" charset="0"/>
              </a:rPr>
              <a:t>.</a:t>
            </a:r>
          </a:p>
        </p:txBody>
      </p:sp>
      <p:sp>
        <p:nvSpPr>
          <p:cNvPr id="49160" name="Rectangle 8"/>
          <p:cNvSpPr>
            <a:spLocks noChangeArrowheads="1"/>
          </p:cNvSpPr>
          <p:nvPr/>
        </p:nvSpPr>
        <p:spPr bwMode="auto">
          <a:xfrm>
            <a:off x="228600" y="609600"/>
            <a:ext cx="8610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t>Tutti gli organismi viventi, compreso l’uomo, nel corso della loro storia evolutiva, hanno adottato una serie di meccanismi fisiologici, strutturali e comportamentali allo scopo principale di mantenere costante il loro ambiente interno</a:t>
            </a:r>
          </a:p>
        </p:txBody>
      </p:sp>
      <p:sp>
        <p:nvSpPr>
          <p:cNvPr id="49161" name="WordArt 9"/>
          <p:cNvSpPr>
            <a:spLocks noChangeArrowheads="1" noChangeShapeType="1" noTextEdit="1"/>
          </p:cNvSpPr>
          <p:nvPr/>
        </p:nvSpPr>
        <p:spPr bwMode="auto">
          <a:xfrm>
            <a:off x="1828800" y="3352800"/>
            <a:ext cx="5562600" cy="762000"/>
          </a:xfrm>
          <a:prstGeom prst="rect">
            <a:avLst/>
          </a:prstGeom>
        </p:spPr>
        <p:txBody>
          <a:bodyPr wrap="none" fromWordArt="1">
            <a:prstTxWarp prst="textPlain">
              <a:avLst>
                <a:gd name="adj" fmla="val 50000"/>
              </a:avLst>
            </a:prstTxWarp>
          </a:bodyPr>
          <a:lstStyle/>
          <a:p>
            <a:pPr algn="ctr"/>
            <a:r>
              <a:rPr lang="it-IT" sz="3600" b="1"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OMEOSTASI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dissolve">
                                      <p:cBhvr>
                                        <p:cTn id="7" dur="500"/>
                                        <p:tgtEl>
                                          <p:spTgt spid="49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9161"/>
                                        </p:tgtEl>
                                        <p:attrNameLst>
                                          <p:attrName>style.visibility</p:attrName>
                                        </p:attrNameLst>
                                      </p:cBhvr>
                                      <p:to>
                                        <p:strVal val="visible"/>
                                      </p:to>
                                    </p:set>
                                    <p:animEffect transition="in" filter="wedge">
                                      <p:cBhvr>
                                        <p:cTn id="12" dur="2000"/>
                                        <p:tgtEl>
                                          <p:spTgt spid="49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circle(in)">
                                      <p:cBhvr>
                                        <p:cTn id="17" dur="2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pic>
        <p:nvPicPr>
          <p:cNvPr id="38915"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505777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5927725" y="1103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8917" name="Rectangle 7"/>
          <p:cNvSpPr>
            <a:spLocks noChangeArrowheads="1"/>
          </p:cNvSpPr>
          <p:nvPr/>
        </p:nvSpPr>
        <p:spPr bwMode="auto">
          <a:xfrm>
            <a:off x="5410200" y="1295400"/>
            <a:ext cx="3505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Solo una piccola parte di cellule di un organismo pluricellulare è in contatto diretto con l’ambiente esterno (</a:t>
            </a:r>
            <a:r>
              <a:rPr lang="it-IT" altLang="it-IT" sz="2400" b="1">
                <a:solidFill>
                  <a:srgbClr val="000099"/>
                </a:solidFill>
              </a:rPr>
              <a:t>le cellule di scambio</a:t>
            </a:r>
            <a:r>
              <a:rPr lang="it-IT" altLang="it-IT" sz="2400" b="1"/>
              <a:t>).</a:t>
            </a:r>
          </a:p>
        </p:txBody>
      </p:sp>
      <p:sp>
        <p:nvSpPr>
          <p:cNvPr id="38918" name="Line 8"/>
          <p:cNvSpPr>
            <a:spLocks noChangeShapeType="1"/>
          </p:cNvSpPr>
          <p:nvPr/>
        </p:nvSpPr>
        <p:spPr bwMode="auto">
          <a:xfrm flipH="1">
            <a:off x="3276600" y="1524000"/>
            <a:ext cx="2209800" cy="533400"/>
          </a:xfrm>
          <a:prstGeom prst="line">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8919" name="WordArt 10"/>
          <p:cNvSpPr>
            <a:spLocks noChangeArrowheads="1" noChangeShapeType="1" noTextEdit="1"/>
          </p:cNvSpPr>
          <p:nvPr/>
        </p:nvSpPr>
        <p:spPr bwMode="auto">
          <a:xfrm>
            <a:off x="2362200" y="457200"/>
            <a:ext cx="4343400" cy="533400"/>
          </a:xfrm>
          <a:prstGeom prst="rect">
            <a:avLst/>
          </a:prstGeom>
        </p:spPr>
        <p:txBody>
          <a:bodyPr wrap="none" fromWordArt="1">
            <a:prstTxWarp prst="textPlain">
              <a:avLst>
                <a:gd name="adj" fmla="val 50000"/>
              </a:avLst>
            </a:prstTxWarp>
          </a:bodyPr>
          <a:lstStyle/>
          <a:p>
            <a:pPr algn="ctr"/>
            <a:r>
              <a:rPr lang="it-IT" sz="3600" b="1"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OMEOSTASI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pic>
        <p:nvPicPr>
          <p:cNvPr id="40963"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505777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p:cNvSpPr txBox="1">
            <a:spLocks noChangeArrowheads="1"/>
          </p:cNvSpPr>
          <p:nvPr/>
        </p:nvSpPr>
        <p:spPr bwMode="auto">
          <a:xfrm>
            <a:off x="5927725" y="1103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0965" name="Rectangle 6"/>
          <p:cNvSpPr>
            <a:spLocks noChangeArrowheads="1"/>
          </p:cNvSpPr>
          <p:nvPr/>
        </p:nvSpPr>
        <p:spPr bwMode="auto">
          <a:xfrm>
            <a:off x="5410200" y="1295400"/>
            <a:ext cx="3505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La maggior parte delle cellule è circondata dal </a:t>
            </a:r>
            <a:r>
              <a:rPr lang="it-IT" altLang="it-IT" sz="2400" b="1">
                <a:solidFill>
                  <a:srgbClr val="000099"/>
                </a:solidFill>
              </a:rPr>
              <a:t>fluido extracellulare</a:t>
            </a:r>
            <a:r>
              <a:rPr lang="it-IT" altLang="it-IT" sz="2400" b="1"/>
              <a:t> che funziona da interfaccia con l’ambiente esterno e costituisce un terzo di tutto il volume corporeo.</a:t>
            </a:r>
          </a:p>
        </p:txBody>
      </p:sp>
      <p:sp>
        <p:nvSpPr>
          <p:cNvPr id="40966" name="Line 7"/>
          <p:cNvSpPr>
            <a:spLocks noChangeShapeType="1"/>
          </p:cNvSpPr>
          <p:nvPr/>
        </p:nvSpPr>
        <p:spPr bwMode="auto">
          <a:xfrm flipH="1">
            <a:off x="3810000" y="2819400"/>
            <a:ext cx="1676400" cy="914400"/>
          </a:xfrm>
          <a:prstGeom prst="line">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40967" name="WordArt 9"/>
          <p:cNvSpPr>
            <a:spLocks noChangeArrowheads="1" noChangeShapeType="1" noTextEdit="1"/>
          </p:cNvSpPr>
          <p:nvPr/>
        </p:nvSpPr>
        <p:spPr bwMode="auto">
          <a:xfrm>
            <a:off x="2362200" y="457200"/>
            <a:ext cx="4343400" cy="533400"/>
          </a:xfrm>
          <a:prstGeom prst="rect">
            <a:avLst/>
          </a:prstGeom>
        </p:spPr>
        <p:txBody>
          <a:bodyPr wrap="none" fromWordArt="1">
            <a:prstTxWarp prst="textPlain">
              <a:avLst>
                <a:gd name="adj" fmla="val 50000"/>
              </a:avLst>
            </a:prstTxWarp>
          </a:bodyPr>
          <a:lstStyle/>
          <a:p>
            <a:pPr algn="ctr"/>
            <a:r>
              <a:rPr lang="it-IT" sz="3600" b="1"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OMEOSTASI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lvert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63800"/>
            <a:ext cx="26892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323850" y="623888"/>
            <a:ext cx="8351838" cy="1200150"/>
          </a:xfrm>
          <a:prstGeom prst="rect">
            <a:avLst/>
          </a:prstGeom>
          <a:ln w="38100"/>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2400" dirty="0" smtClean="0"/>
              <a:t>CORSO DI INFERMIERISTICA aa. 2018-19</a:t>
            </a:r>
          </a:p>
          <a:p>
            <a:pPr eaLnBrk="1" hangingPunct="1">
              <a:defRPr/>
            </a:pPr>
            <a:r>
              <a:rPr lang="it-IT" altLang="it-IT" sz="2400" dirty="0" smtClean="0"/>
              <a:t>INSEGNAMENTO: FISIOLOGIA  APPLICATA (2 CFU; 24 H)</a:t>
            </a:r>
            <a:endParaRPr lang="it-IT" altLang="it-IT" sz="3200" b="1" dirty="0" smtClean="0"/>
          </a:p>
          <a:p>
            <a:pPr eaLnBrk="1" hangingPunct="1">
              <a:defRPr/>
            </a:pPr>
            <a:r>
              <a:rPr lang="it-IT" altLang="it-IT" sz="2400" dirty="0" smtClean="0"/>
              <a:t>DOCENTE: PROF. MICHELE MAFFIA </a:t>
            </a:r>
          </a:p>
        </p:txBody>
      </p:sp>
      <p:sp>
        <p:nvSpPr>
          <p:cNvPr id="7172" name="Text Box 8"/>
          <p:cNvSpPr txBox="1">
            <a:spLocks noChangeArrowheads="1"/>
          </p:cNvSpPr>
          <p:nvPr/>
        </p:nvSpPr>
        <p:spPr bwMode="auto">
          <a:xfrm>
            <a:off x="3419475" y="1989138"/>
            <a:ext cx="1911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LIBRI DI TESTO</a:t>
            </a:r>
          </a:p>
        </p:txBody>
      </p:sp>
      <p:sp>
        <p:nvSpPr>
          <p:cNvPr id="7173" name="CasellaDiTesto 7"/>
          <p:cNvSpPr txBox="1">
            <a:spLocks noChangeArrowheads="1"/>
          </p:cNvSpPr>
          <p:nvPr/>
        </p:nvSpPr>
        <p:spPr bwMode="auto">
          <a:xfrm>
            <a:off x="3419475" y="2636838"/>
            <a:ext cx="2287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Fisiologia Umana</a:t>
            </a:r>
          </a:p>
          <a:p>
            <a:pPr eaLnBrk="1" hangingPunct="1">
              <a:spcBef>
                <a:spcPct val="0"/>
              </a:spcBef>
              <a:buClrTx/>
              <a:buSzTx/>
              <a:buFontTx/>
              <a:buNone/>
            </a:pPr>
            <a:r>
              <a:rPr lang="it-IT" altLang="it-IT" sz="1800"/>
              <a:t>Silverthorn</a:t>
            </a:r>
          </a:p>
          <a:p>
            <a:pPr eaLnBrk="1" hangingPunct="1">
              <a:spcBef>
                <a:spcPct val="0"/>
              </a:spcBef>
              <a:buClrTx/>
              <a:buSzTx/>
              <a:buFontTx/>
              <a:buNone/>
            </a:pPr>
            <a:r>
              <a:rPr lang="it-IT" altLang="it-IT" sz="1800"/>
              <a:t>Ed Pearson</a:t>
            </a:r>
          </a:p>
          <a:p>
            <a:pPr eaLnBrk="1" hangingPunct="1">
              <a:spcBef>
                <a:spcPct val="0"/>
              </a:spcBef>
              <a:buClrTx/>
              <a:buSzTx/>
              <a:buFontTx/>
              <a:buNone/>
            </a:pPr>
            <a:endParaRPr lang="it-IT" altLang="it-IT" sz="1800"/>
          </a:p>
          <a:p>
            <a:pPr eaLnBrk="1" hangingPunct="1">
              <a:spcBef>
                <a:spcPct val="0"/>
              </a:spcBef>
              <a:buClrTx/>
              <a:buSzTx/>
              <a:buFontTx/>
              <a:buNone/>
            </a:pPr>
            <a:r>
              <a:rPr lang="it-IT" altLang="it-IT" sz="1800"/>
              <a:t>Principi di fisiologia</a:t>
            </a:r>
          </a:p>
          <a:p>
            <a:pPr eaLnBrk="1" hangingPunct="1">
              <a:spcBef>
                <a:spcPct val="0"/>
              </a:spcBef>
              <a:buClrTx/>
              <a:buSzTx/>
              <a:buFontTx/>
              <a:buNone/>
            </a:pPr>
            <a:r>
              <a:rPr lang="it-IT" altLang="it-IT" sz="1800"/>
              <a:t>Di Berne e Levy</a:t>
            </a:r>
          </a:p>
          <a:p>
            <a:pPr eaLnBrk="1" hangingPunct="1">
              <a:spcBef>
                <a:spcPct val="0"/>
              </a:spcBef>
              <a:buClrTx/>
              <a:buSzTx/>
              <a:buFontTx/>
              <a:buNone/>
            </a:pPr>
            <a:endParaRPr lang="it-IT" altLang="it-IT" sz="1800"/>
          </a:p>
          <a:p>
            <a:pPr eaLnBrk="1" hangingPunct="1">
              <a:spcBef>
                <a:spcPct val="0"/>
              </a:spcBef>
              <a:buClrTx/>
              <a:buSzTx/>
              <a:buFontTx/>
              <a:buNone/>
            </a:pPr>
            <a:r>
              <a:rPr lang="it-IT" altLang="it-IT" sz="1800"/>
              <a:t>Ed. Elsevier Masson</a:t>
            </a:r>
          </a:p>
        </p:txBody>
      </p:sp>
      <p:pic>
        <p:nvPicPr>
          <p:cNvPr id="7174" name="Immagine 5" descr="!B9uPgfQBGk~$(KGrHqV,!hsEzMl!gCfOBM6oiztFKg~~_3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2563813"/>
            <a:ext cx="25654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pic>
        <p:nvPicPr>
          <p:cNvPr id="43011"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505777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5"/>
          <p:cNvSpPr txBox="1">
            <a:spLocks noChangeArrowheads="1"/>
          </p:cNvSpPr>
          <p:nvPr/>
        </p:nvSpPr>
        <p:spPr bwMode="auto">
          <a:xfrm>
            <a:off x="5927725" y="1103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25960" name="AutoShape 8"/>
          <p:cNvSpPr>
            <a:spLocks noChangeArrowheads="1"/>
          </p:cNvSpPr>
          <p:nvPr/>
        </p:nvSpPr>
        <p:spPr bwMode="auto">
          <a:xfrm>
            <a:off x="5410200" y="1219200"/>
            <a:ext cx="3505200" cy="3352800"/>
          </a:xfrm>
          <a:prstGeom prst="downArrowCallout">
            <a:avLst>
              <a:gd name="adj1" fmla="val 26136"/>
              <a:gd name="adj2" fmla="val 26136"/>
              <a:gd name="adj3" fmla="val 16667"/>
              <a:gd name="adj4" fmla="val 6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3014" name="Text Box 9"/>
          <p:cNvSpPr txBox="1">
            <a:spLocks noChangeArrowheads="1"/>
          </p:cNvSpPr>
          <p:nvPr/>
        </p:nvSpPr>
        <p:spPr bwMode="auto">
          <a:xfrm>
            <a:off x="5562600" y="1371600"/>
            <a:ext cx="3200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it-IT" altLang="it-IT" sz="1600" b="1"/>
              <a:t>Variazioni delle condizioni esterne si riflettono sul liquido extracellulare che a sua volta influenza le cellule, le quali non sono molto tolleranti a variazioni che si verificano nelle loro immediate vicinanze. </a:t>
            </a:r>
          </a:p>
        </p:txBody>
      </p:sp>
      <p:sp>
        <p:nvSpPr>
          <p:cNvPr id="125962" name="Text Box 10"/>
          <p:cNvSpPr txBox="1">
            <a:spLocks noChangeArrowheads="1"/>
          </p:cNvSpPr>
          <p:nvPr/>
        </p:nvSpPr>
        <p:spPr bwMode="auto">
          <a:xfrm>
            <a:off x="5638800" y="4572000"/>
            <a:ext cx="29718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it-IT" altLang="it-IT" sz="1800" b="1"/>
              <a:t>Meccanismi per mantenere invariata la composizione del fluido extracellulare</a:t>
            </a:r>
          </a:p>
          <a:p>
            <a:pPr algn="ctr" eaLnBrk="1" hangingPunct="1">
              <a:spcBef>
                <a:spcPct val="50000"/>
              </a:spcBef>
              <a:buClrTx/>
              <a:buSzTx/>
              <a:buFontTx/>
              <a:buNone/>
            </a:pPr>
            <a:r>
              <a:rPr lang="it-IT" altLang="it-IT" sz="1800" b="1"/>
              <a:t> </a:t>
            </a:r>
            <a:r>
              <a:rPr lang="it-IT" altLang="it-IT" b="1">
                <a:solidFill>
                  <a:srgbClr val="000099"/>
                </a:solidFill>
              </a:rPr>
              <a:t>OMEOSTASI</a:t>
            </a:r>
            <a:r>
              <a:rPr lang="it-IT" altLang="it-IT" sz="1800" b="1"/>
              <a:t> </a:t>
            </a:r>
          </a:p>
        </p:txBody>
      </p:sp>
      <p:sp>
        <p:nvSpPr>
          <p:cNvPr id="43016" name="WordArt 12"/>
          <p:cNvSpPr>
            <a:spLocks noChangeArrowheads="1" noChangeShapeType="1" noTextEdit="1"/>
          </p:cNvSpPr>
          <p:nvPr/>
        </p:nvSpPr>
        <p:spPr bwMode="auto">
          <a:xfrm>
            <a:off x="2362200" y="457200"/>
            <a:ext cx="4343400" cy="533400"/>
          </a:xfrm>
          <a:prstGeom prst="rect">
            <a:avLst/>
          </a:prstGeom>
        </p:spPr>
        <p:txBody>
          <a:bodyPr wrap="none" fromWordArt="1">
            <a:prstTxWarp prst="textPlain">
              <a:avLst>
                <a:gd name="adj" fmla="val 50000"/>
              </a:avLst>
            </a:prstTxWarp>
          </a:bodyPr>
          <a:lstStyle/>
          <a:p>
            <a:pPr algn="ctr"/>
            <a:r>
              <a:rPr lang="it-IT" sz="3600" b="1"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OMEOSTASI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25960"/>
                                        </p:tgtEl>
                                        <p:attrNameLst>
                                          <p:attrName>style.visibility</p:attrName>
                                        </p:attrNameLst>
                                      </p:cBhvr>
                                      <p:to>
                                        <p:strVal val="visible"/>
                                      </p:to>
                                    </p:set>
                                    <p:anim calcmode="lin" valueType="num">
                                      <p:cBhvr additive="base">
                                        <p:cTn id="7" dur="500" fill="hold"/>
                                        <p:tgtEl>
                                          <p:spTgt spid="125960"/>
                                        </p:tgtEl>
                                        <p:attrNameLst>
                                          <p:attrName>ppt_x</p:attrName>
                                        </p:attrNameLst>
                                      </p:cBhvr>
                                      <p:tavLst>
                                        <p:tav tm="0">
                                          <p:val>
                                            <p:strVal val="#ppt_x"/>
                                          </p:val>
                                        </p:tav>
                                        <p:tav tm="100000">
                                          <p:val>
                                            <p:strVal val="#ppt_x"/>
                                          </p:val>
                                        </p:tav>
                                      </p:tavLst>
                                    </p:anim>
                                    <p:anim calcmode="lin" valueType="num">
                                      <p:cBhvr additive="base">
                                        <p:cTn id="8" dur="500" fill="hold"/>
                                        <p:tgtEl>
                                          <p:spTgt spid="12596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1" fill="hold" grpId="0" nodeType="afterEffect">
                                  <p:stCondLst>
                                    <p:cond delay="0"/>
                                  </p:stCondLst>
                                  <p:childTnLst>
                                    <p:set>
                                      <p:cBhvr>
                                        <p:cTn id="11" dur="1" fill="hold">
                                          <p:stCondLst>
                                            <p:cond delay="0"/>
                                          </p:stCondLst>
                                        </p:cTn>
                                        <p:tgtEl>
                                          <p:spTgt spid="125962"/>
                                        </p:tgtEl>
                                        <p:attrNameLst>
                                          <p:attrName>style.visibility</p:attrName>
                                        </p:attrNameLst>
                                      </p:cBhvr>
                                      <p:to>
                                        <p:strVal val="visible"/>
                                      </p:to>
                                    </p:set>
                                    <p:anim calcmode="lin" valueType="num">
                                      <p:cBhvr additive="base">
                                        <p:cTn id="12" dur="500" fill="hold"/>
                                        <p:tgtEl>
                                          <p:spTgt spid="125962"/>
                                        </p:tgtEl>
                                        <p:attrNameLst>
                                          <p:attrName>ppt_x</p:attrName>
                                        </p:attrNameLst>
                                      </p:cBhvr>
                                      <p:tavLst>
                                        <p:tav tm="0">
                                          <p:val>
                                            <p:strVal val="#ppt_x"/>
                                          </p:val>
                                        </p:tav>
                                        <p:tav tm="100000">
                                          <p:val>
                                            <p:strVal val="#ppt_x"/>
                                          </p:val>
                                        </p:tav>
                                      </p:tavLst>
                                    </p:anim>
                                    <p:anim calcmode="lin" valueType="num">
                                      <p:cBhvr additive="base">
                                        <p:cTn id="13" dur="500" fill="hold"/>
                                        <p:tgtEl>
                                          <p:spTgt spid="1259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animBg="1"/>
      <p:bldP spid="1259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0" y="1295400"/>
          <a:ext cx="5791200" cy="5391150"/>
        </p:xfrm>
        <a:graphic>
          <a:graphicData uri="http://schemas.openxmlformats.org/presentationml/2006/ole">
            <mc:AlternateContent xmlns:mc="http://schemas.openxmlformats.org/markup-compatibility/2006">
              <mc:Choice xmlns:v="urn:schemas-microsoft-com:vml" Requires="v">
                <p:oleObj spid="_x0000_s45064" name="Fotografia Photo Editor" r:id="rId4" imgW="8659434" imgH="10752381" progId="MSPhotoEd.3">
                  <p:embed/>
                </p:oleObj>
              </mc:Choice>
              <mc:Fallback>
                <p:oleObj name="Fotografia Photo Editor" r:id="rId4" imgW="8659434" imgH="10752381"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57912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Text Box 3"/>
          <p:cNvSpPr txBox="1">
            <a:spLocks noChangeArrowheads="1"/>
          </p:cNvSpPr>
          <p:nvPr/>
        </p:nvSpPr>
        <p:spPr bwMode="auto">
          <a:xfrm>
            <a:off x="609600" y="450850"/>
            <a:ext cx="868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3400" b="1">
                <a:solidFill>
                  <a:srgbClr val="000099"/>
                </a:solidFill>
                <a:latin typeface="Verdana" panose="020B0604030504040204" pitchFamily="34" charset="0"/>
              </a:rPr>
              <a:t>Compartimenti liquidi corporei</a:t>
            </a:r>
          </a:p>
        </p:txBody>
      </p:sp>
      <p:sp>
        <p:nvSpPr>
          <p:cNvPr id="45060" name="Rectangle 4"/>
          <p:cNvSpPr>
            <a:spLocks noChangeArrowheads="1"/>
          </p:cNvSpPr>
          <p:nvPr/>
        </p:nvSpPr>
        <p:spPr bwMode="auto">
          <a:xfrm>
            <a:off x="5810250" y="1295400"/>
            <a:ext cx="33337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AutoNum type="arabicPeriod"/>
            </a:pPr>
            <a:r>
              <a:rPr lang="it-IT" altLang="it-IT" sz="2400" b="1">
                <a:solidFill>
                  <a:schemeClr val="bg2"/>
                </a:solidFill>
              </a:rPr>
              <a:t>il liquido intracellulare</a:t>
            </a:r>
            <a:r>
              <a:rPr lang="it-IT" altLang="it-IT" sz="2400" b="1"/>
              <a:t> (LIC), </a:t>
            </a:r>
            <a:r>
              <a:rPr lang="it-IT" altLang="it-IT" sz="2400"/>
              <a:t>presente all’interno delle cellule</a:t>
            </a:r>
            <a:endParaRPr lang="it-IT" altLang="it-IT" sz="2400" b="1"/>
          </a:p>
          <a:p>
            <a:pPr eaLnBrk="1" hangingPunct="1">
              <a:spcBef>
                <a:spcPct val="0"/>
              </a:spcBef>
              <a:buClrTx/>
              <a:buSzTx/>
              <a:buFont typeface="Arial" panose="020B0604020202020204" pitchFamily="34" charset="0"/>
              <a:buAutoNum type="arabicPeriod"/>
            </a:pPr>
            <a:r>
              <a:rPr lang="it-IT" altLang="it-IT" sz="2400" b="1">
                <a:solidFill>
                  <a:schemeClr val="bg2"/>
                </a:solidFill>
              </a:rPr>
              <a:t>il liquido extracellulare</a:t>
            </a:r>
            <a:r>
              <a:rPr lang="it-IT" altLang="it-IT" sz="2400" b="1"/>
              <a:t> (LEC) </a:t>
            </a:r>
            <a:r>
              <a:rPr lang="it-IT" altLang="it-IT" sz="2400"/>
              <a:t>che si trova al di fuori delle cellule.</a:t>
            </a:r>
            <a:endParaRPr lang="it-IT" altLang="it-IT" sz="24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47107" name="Rectangle 3"/>
          <p:cNvSpPr>
            <a:spLocks noGrp="1" noChangeArrowheads="1"/>
          </p:cNvSpPr>
          <p:nvPr>
            <p:ph type="title"/>
          </p:nvPr>
        </p:nvSpPr>
        <p:spPr>
          <a:xfrm>
            <a:off x="152400" y="0"/>
            <a:ext cx="8748713" cy="1371600"/>
          </a:xfrm>
          <a:noFill/>
        </p:spPr>
        <p:txBody>
          <a:bodyPr/>
          <a:lstStyle/>
          <a:p>
            <a:pPr algn="ctr" eaLnBrk="1" hangingPunct="1"/>
            <a:r>
              <a:rPr lang="it-IT" altLang="it-IT" sz="3800" b="1" smtClean="0">
                <a:solidFill>
                  <a:srgbClr val="000099"/>
                </a:solidFill>
                <a:latin typeface="Verdana" panose="020B0604030504040204" pitchFamily="34" charset="0"/>
              </a:rPr>
              <a:t>OMEOSTASI</a:t>
            </a:r>
          </a:p>
        </p:txBody>
      </p:sp>
      <p:sp>
        <p:nvSpPr>
          <p:cNvPr id="47108" name="AutoShape 4"/>
          <p:cNvSpPr>
            <a:spLocks noChangeArrowheads="1"/>
          </p:cNvSpPr>
          <p:nvPr/>
        </p:nvSpPr>
        <p:spPr bwMode="auto">
          <a:xfrm>
            <a:off x="3581400" y="1066800"/>
            <a:ext cx="1905000" cy="762000"/>
          </a:xfrm>
          <a:prstGeom prst="roundRect">
            <a:avLst>
              <a:gd name="adj" fmla="val 16667"/>
            </a:avLst>
          </a:prstGeom>
          <a:solidFill>
            <a:srgbClr val="99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a:t>Organismo in </a:t>
            </a:r>
          </a:p>
          <a:p>
            <a:pPr algn="ctr" eaLnBrk="1" hangingPunct="1">
              <a:spcBef>
                <a:spcPct val="0"/>
              </a:spcBef>
              <a:buClrTx/>
              <a:buSzTx/>
              <a:buFontTx/>
              <a:buNone/>
            </a:pPr>
            <a:r>
              <a:rPr lang="it-IT" altLang="it-IT" sz="2000"/>
              <a:t>omeostasi</a:t>
            </a:r>
          </a:p>
        </p:txBody>
      </p:sp>
      <p:sp>
        <p:nvSpPr>
          <p:cNvPr id="111621" name="Oval 5"/>
          <p:cNvSpPr>
            <a:spLocks noChangeArrowheads="1"/>
          </p:cNvSpPr>
          <p:nvPr/>
        </p:nvSpPr>
        <p:spPr bwMode="auto">
          <a:xfrm>
            <a:off x="1447800" y="1752600"/>
            <a:ext cx="1524000" cy="7620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Variazione</a:t>
            </a:r>
          </a:p>
          <a:p>
            <a:pPr algn="ctr" eaLnBrk="1" hangingPunct="1">
              <a:spcBef>
                <a:spcPct val="0"/>
              </a:spcBef>
              <a:buClrTx/>
              <a:buSzTx/>
              <a:buFontTx/>
              <a:buNone/>
            </a:pPr>
            <a:r>
              <a:rPr lang="it-IT" altLang="it-IT" sz="1800"/>
              <a:t>esterna </a:t>
            </a:r>
          </a:p>
        </p:txBody>
      </p:sp>
      <p:sp>
        <p:nvSpPr>
          <p:cNvPr id="111622" name="Oval 6"/>
          <p:cNvSpPr>
            <a:spLocks noChangeArrowheads="1"/>
          </p:cNvSpPr>
          <p:nvPr/>
        </p:nvSpPr>
        <p:spPr bwMode="auto">
          <a:xfrm>
            <a:off x="6172200" y="1828800"/>
            <a:ext cx="1524000" cy="7620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Variazione</a:t>
            </a:r>
          </a:p>
          <a:p>
            <a:pPr algn="ctr" eaLnBrk="1" hangingPunct="1">
              <a:spcBef>
                <a:spcPct val="0"/>
              </a:spcBef>
              <a:buClrTx/>
              <a:buSzTx/>
              <a:buFontTx/>
              <a:buNone/>
            </a:pPr>
            <a:r>
              <a:rPr lang="it-IT" altLang="it-IT" sz="1800"/>
              <a:t>interna </a:t>
            </a:r>
          </a:p>
        </p:txBody>
      </p:sp>
      <p:sp>
        <p:nvSpPr>
          <p:cNvPr id="111623" name="AutoShape 7"/>
          <p:cNvSpPr>
            <a:spLocks noChangeArrowheads="1"/>
          </p:cNvSpPr>
          <p:nvPr/>
        </p:nvSpPr>
        <p:spPr bwMode="auto">
          <a:xfrm>
            <a:off x="3606800" y="2514600"/>
            <a:ext cx="1981200" cy="990600"/>
          </a:xfrm>
          <a:prstGeom prst="roundRect">
            <a:avLst>
              <a:gd name="adj" fmla="val 16667"/>
            </a:avLst>
          </a:prstGeom>
          <a:solidFill>
            <a:srgbClr val="FFCC66"/>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a:t>La variazione interna</a:t>
            </a:r>
          </a:p>
          <a:p>
            <a:pPr algn="ctr" eaLnBrk="1" hangingPunct="1">
              <a:spcBef>
                <a:spcPct val="0"/>
              </a:spcBef>
              <a:buClrTx/>
              <a:buSzTx/>
              <a:buFontTx/>
              <a:buNone/>
            </a:pPr>
            <a:r>
              <a:rPr lang="it-IT" altLang="it-IT" sz="1600"/>
              <a:t>si traduce in perdita</a:t>
            </a:r>
          </a:p>
          <a:p>
            <a:pPr algn="ctr" eaLnBrk="1" hangingPunct="1">
              <a:spcBef>
                <a:spcPct val="0"/>
              </a:spcBef>
              <a:buClrTx/>
              <a:buSzTx/>
              <a:buFontTx/>
              <a:buNone/>
            </a:pPr>
            <a:r>
              <a:rPr lang="it-IT" altLang="it-IT" sz="1600"/>
              <a:t>di omeostasi </a:t>
            </a:r>
          </a:p>
        </p:txBody>
      </p:sp>
      <p:sp>
        <p:nvSpPr>
          <p:cNvPr id="111631" name="Line 15"/>
          <p:cNvSpPr>
            <a:spLocks noChangeShapeType="1"/>
          </p:cNvSpPr>
          <p:nvPr/>
        </p:nvSpPr>
        <p:spPr bwMode="auto">
          <a:xfrm flipH="1">
            <a:off x="2971800" y="1828800"/>
            <a:ext cx="6096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11632" name="Line 16"/>
          <p:cNvSpPr>
            <a:spLocks noChangeShapeType="1"/>
          </p:cNvSpPr>
          <p:nvPr/>
        </p:nvSpPr>
        <p:spPr bwMode="auto">
          <a:xfrm>
            <a:off x="5486400" y="1828800"/>
            <a:ext cx="6096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11633" name="Line 17"/>
          <p:cNvSpPr>
            <a:spLocks noChangeShapeType="1"/>
          </p:cNvSpPr>
          <p:nvPr/>
        </p:nvSpPr>
        <p:spPr bwMode="auto">
          <a:xfrm flipH="1" flipV="1">
            <a:off x="2971800" y="2362200"/>
            <a:ext cx="609600" cy="1524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sp>
        <p:nvSpPr>
          <p:cNvPr id="111634" name="Line 18"/>
          <p:cNvSpPr>
            <a:spLocks noChangeShapeType="1"/>
          </p:cNvSpPr>
          <p:nvPr/>
        </p:nvSpPr>
        <p:spPr bwMode="auto">
          <a:xfrm flipV="1">
            <a:off x="5562600" y="2362200"/>
            <a:ext cx="609600" cy="1524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sp>
        <p:nvSpPr>
          <p:cNvPr id="111635" name="Line 19"/>
          <p:cNvSpPr>
            <a:spLocks noChangeShapeType="1"/>
          </p:cNvSpPr>
          <p:nvPr/>
        </p:nvSpPr>
        <p:spPr bwMode="auto">
          <a:xfrm>
            <a:off x="4495800" y="3505200"/>
            <a:ext cx="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11640" name="AutoShape 24"/>
          <p:cNvSpPr>
            <a:spLocks noChangeArrowheads="1"/>
          </p:cNvSpPr>
          <p:nvPr/>
        </p:nvSpPr>
        <p:spPr bwMode="auto">
          <a:xfrm>
            <a:off x="1295400" y="5187950"/>
            <a:ext cx="6477000" cy="609600"/>
          </a:xfrm>
          <a:prstGeom prst="roundRect">
            <a:avLst>
              <a:gd name="adj" fmla="val 16667"/>
            </a:avLst>
          </a:prstGeom>
          <a:gradFill rotWithShape="0">
            <a:gsLst>
              <a:gs pos="0">
                <a:srgbClr val="FF6666"/>
              </a:gs>
              <a:gs pos="100000">
                <a:srgbClr val="99FF99"/>
              </a:gs>
            </a:gsLst>
            <a:lin ang="0" scaled="1"/>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11641" name="Text Box 25"/>
          <p:cNvSpPr txBox="1">
            <a:spLocks noChangeArrowheads="1"/>
          </p:cNvSpPr>
          <p:nvPr/>
        </p:nvSpPr>
        <p:spPr bwMode="auto">
          <a:xfrm>
            <a:off x="1524000" y="51816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La compensazione fallisce</a:t>
            </a:r>
          </a:p>
        </p:txBody>
      </p:sp>
      <p:sp>
        <p:nvSpPr>
          <p:cNvPr id="111642" name="Text Box 26"/>
          <p:cNvSpPr txBox="1">
            <a:spLocks noChangeArrowheads="1"/>
          </p:cNvSpPr>
          <p:nvPr/>
        </p:nvSpPr>
        <p:spPr bwMode="auto">
          <a:xfrm>
            <a:off x="5486400" y="51816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La compensazione ha successo</a:t>
            </a:r>
          </a:p>
        </p:txBody>
      </p:sp>
      <p:sp>
        <p:nvSpPr>
          <p:cNvPr id="111643" name="AutoShape 27"/>
          <p:cNvSpPr>
            <a:spLocks noChangeArrowheads="1"/>
          </p:cNvSpPr>
          <p:nvPr/>
        </p:nvSpPr>
        <p:spPr bwMode="auto">
          <a:xfrm>
            <a:off x="1295400" y="6172200"/>
            <a:ext cx="6477000" cy="609600"/>
          </a:xfrm>
          <a:prstGeom prst="roundRect">
            <a:avLst>
              <a:gd name="adj" fmla="val 16667"/>
            </a:avLst>
          </a:prstGeom>
          <a:gradFill rotWithShape="0">
            <a:gsLst>
              <a:gs pos="0">
                <a:srgbClr val="FF6666"/>
              </a:gs>
              <a:gs pos="100000">
                <a:srgbClr val="99FF99"/>
              </a:gs>
            </a:gsLst>
            <a:lin ang="0" scaled="1"/>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11644" name="Text Box 28"/>
          <p:cNvSpPr txBox="1">
            <a:spLocks noChangeArrowheads="1"/>
          </p:cNvSpPr>
          <p:nvPr/>
        </p:nvSpPr>
        <p:spPr bwMode="auto">
          <a:xfrm>
            <a:off x="1524000" y="62626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Malattia o disturbo</a:t>
            </a:r>
          </a:p>
        </p:txBody>
      </p:sp>
      <p:sp>
        <p:nvSpPr>
          <p:cNvPr id="111645" name="Text Box 29"/>
          <p:cNvSpPr txBox="1">
            <a:spLocks noChangeArrowheads="1"/>
          </p:cNvSpPr>
          <p:nvPr/>
        </p:nvSpPr>
        <p:spPr bwMode="auto">
          <a:xfrm>
            <a:off x="5486400" y="62626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Stato di benessere</a:t>
            </a:r>
          </a:p>
        </p:txBody>
      </p:sp>
      <p:sp>
        <p:nvSpPr>
          <p:cNvPr id="111646" name="Line 30"/>
          <p:cNvSpPr>
            <a:spLocks noChangeShapeType="1"/>
          </p:cNvSpPr>
          <p:nvPr/>
        </p:nvSpPr>
        <p:spPr bwMode="auto">
          <a:xfrm>
            <a:off x="2667000" y="5867400"/>
            <a:ext cx="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11647" name="Line 31"/>
          <p:cNvSpPr>
            <a:spLocks noChangeShapeType="1"/>
          </p:cNvSpPr>
          <p:nvPr/>
        </p:nvSpPr>
        <p:spPr bwMode="auto">
          <a:xfrm>
            <a:off x="6629400" y="5867400"/>
            <a:ext cx="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11648" name="AutoShape 32"/>
          <p:cNvSpPr>
            <a:spLocks noChangeArrowheads="1"/>
          </p:cNvSpPr>
          <p:nvPr/>
        </p:nvSpPr>
        <p:spPr bwMode="auto">
          <a:xfrm>
            <a:off x="3606800" y="3784600"/>
            <a:ext cx="1981200" cy="990600"/>
          </a:xfrm>
          <a:prstGeom prst="roundRect">
            <a:avLst>
              <a:gd name="adj" fmla="val 16667"/>
            </a:avLst>
          </a:prstGeom>
          <a:solidFill>
            <a:srgbClr val="FFCC66"/>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a:t>L’organismo tenta</a:t>
            </a:r>
          </a:p>
          <a:p>
            <a:pPr algn="ctr" eaLnBrk="1" hangingPunct="1">
              <a:spcBef>
                <a:spcPct val="0"/>
              </a:spcBef>
              <a:buClrTx/>
              <a:buSzTx/>
              <a:buFontTx/>
              <a:buNone/>
            </a:pPr>
            <a:r>
              <a:rPr lang="it-IT" altLang="it-IT" sz="1600"/>
              <a:t>di compensare </a:t>
            </a:r>
          </a:p>
        </p:txBody>
      </p:sp>
      <p:sp>
        <p:nvSpPr>
          <p:cNvPr id="111652" name="Line 36"/>
          <p:cNvSpPr>
            <a:spLocks noChangeShapeType="1"/>
          </p:cNvSpPr>
          <p:nvPr/>
        </p:nvSpPr>
        <p:spPr bwMode="auto">
          <a:xfrm flipH="1">
            <a:off x="2971800" y="4800600"/>
            <a:ext cx="6096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11653" name="Line 37"/>
          <p:cNvSpPr>
            <a:spLocks noChangeShapeType="1"/>
          </p:cNvSpPr>
          <p:nvPr/>
        </p:nvSpPr>
        <p:spPr bwMode="auto">
          <a:xfrm>
            <a:off x="5486400" y="4800600"/>
            <a:ext cx="6096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dissolve">
                                      <p:cBhvr>
                                        <p:cTn id="7" dur="500"/>
                                        <p:tgtEl>
                                          <p:spTgt spid="1116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1621"/>
                                        </p:tgtEl>
                                        <p:attrNameLst>
                                          <p:attrName>style.visibility</p:attrName>
                                        </p:attrNameLst>
                                      </p:cBhvr>
                                      <p:to>
                                        <p:strVal val="visible"/>
                                      </p:to>
                                    </p:set>
                                    <p:animEffect transition="in" filter="dissolve">
                                      <p:cBhvr>
                                        <p:cTn id="10" dur="500"/>
                                        <p:tgtEl>
                                          <p:spTgt spid="111621"/>
                                        </p:tgtEl>
                                      </p:cBhvr>
                                    </p:animEffect>
                                  </p:childTnLst>
                                </p:cTn>
                              </p:par>
                              <p:par>
                                <p:cTn id="11" presetID="9" presetClass="entr" presetSubtype="0" fill="hold" nodeType="withEffect">
                                  <p:stCondLst>
                                    <p:cond delay="0"/>
                                  </p:stCondLst>
                                  <p:childTnLst>
                                    <p:set>
                                      <p:cBhvr>
                                        <p:cTn id="12" dur="1" fill="hold">
                                          <p:stCondLst>
                                            <p:cond delay="0"/>
                                          </p:stCondLst>
                                        </p:cTn>
                                        <p:tgtEl>
                                          <p:spTgt spid="111631"/>
                                        </p:tgtEl>
                                        <p:attrNameLst>
                                          <p:attrName>style.visibility</p:attrName>
                                        </p:attrNameLst>
                                      </p:cBhvr>
                                      <p:to>
                                        <p:strVal val="visible"/>
                                      </p:to>
                                    </p:set>
                                    <p:animEffect transition="in" filter="dissolve">
                                      <p:cBhvr>
                                        <p:cTn id="13" dur="500"/>
                                        <p:tgtEl>
                                          <p:spTgt spid="111631"/>
                                        </p:tgtEl>
                                      </p:cBhvr>
                                    </p:animEffect>
                                  </p:childTnLst>
                                </p:cTn>
                              </p:par>
                              <p:par>
                                <p:cTn id="14" presetID="9" presetClass="entr" presetSubtype="0" fill="hold" nodeType="withEffect">
                                  <p:stCondLst>
                                    <p:cond delay="0"/>
                                  </p:stCondLst>
                                  <p:childTnLst>
                                    <p:set>
                                      <p:cBhvr>
                                        <p:cTn id="15" dur="1" fill="hold">
                                          <p:stCondLst>
                                            <p:cond delay="0"/>
                                          </p:stCondLst>
                                        </p:cTn>
                                        <p:tgtEl>
                                          <p:spTgt spid="111632"/>
                                        </p:tgtEl>
                                        <p:attrNameLst>
                                          <p:attrName>style.visibility</p:attrName>
                                        </p:attrNameLst>
                                      </p:cBhvr>
                                      <p:to>
                                        <p:strVal val="visible"/>
                                      </p:to>
                                    </p:set>
                                    <p:animEffect transition="in" filter="dissolve">
                                      <p:cBhvr>
                                        <p:cTn id="16" dur="500"/>
                                        <p:tgtEl>
                                          <p:spTgt spid="1116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1623"/>
                                        </p:tgtEl>
                                        <p:attrNameLst>
                                          <p:attrName>style.visibility</p:attrName>
                                        </p:attrNameLst>
                                      </p:cBhvr>
                                      <p:to>
                                        <p:strVal val="visible"/>
                                      </p:to>
                                    </p:set>
                                    <p:animEffect transition="in" filter="dissolve">
                                      <p:cBhvr>
                                        <p:cTn id="21" dur="500"/>
                                        <p:tgtEl>
                                          <p:spTgt spid="111623"/>
                                        </p:tgtEl>
                                      </p:cBhvr>
                                    </p:animEffect>
                                  </p:childTnLst>
                                </p:cTn>
                              </p:par>
                              <p:par>
                                <p:cTn id="22" presetID="9" presetClass="entr" presetSubtype="0" fill="hold" nodeType="withEffect">
                                  <p:stCondLst>
                                    <p:cond delay="0"/>
                                  </p:stCondLst>
                                  <p:childTnLst>
                                    <p:set>
                                      <p:cBhvr>
                                        <p:cTn id="23" dur="1" fill="hold">
                                          <p:stCondLst>
                                            <p:cond delay="0"/>
                                          </p:stCondLst>
                                        </p:cTn>
                                        <p:tgtEl>
                                          <p:spTgt spid="111633"/>
                                        </p:tgtEl>
                                        <p:attrNameLst>
                                          <p:attrName>style.visibility</p:attrName>
                                        </p:attrNameLst>
                                      </p:cBhvr>
                                      <p:to>
                                        <p:strVal val="visible"/>
                                      </p:to>
                                    </p:set>
                                    <p:animEffect transition="in" filter="dissolve">
                                      <p:cBhvr>
                                        <p:cTn id="24" dur="500"/>
                                        <p:tgtEl>
                                          <p:spTgt spid="111633"/>
                                        </p:tgtEl>
                                      </p:cBhvr>
                                    </p:animEffect>
                                  </p:childTnLst>
                                </p:cTn>
                              </p:par>
                              <p:par>
                                <p:cTn id="25" presetID="9" presetClass="entr" presetSubtype="0" fill="hold" nodeType="withEffect">
                                  <p:stCondLst>
                                    <p:cond delay="0"/>
                                  </p:stCondLst>
                                  <p:childTnLst>
                                    <p:set>
                                      <p:cBhvr>
                                        <p:cTn id="26" dur="1" fill="hold">
                                          <p:stCondLst>
                                            <p:cond delay="0"/>
                                          </p:stCondLst>
                                        </p:cTn>
                                        <p:tgtEl>
                                          <p:spTgt spid="111634"/>
                                        </p:tgtEl>
                                        <p:attrNameLst>
                                          <p:attrName>style.visibility</p:attrName>
                                        </p:attrNameLst>
                                      </p:cBhvr>
                                      <p:to>
                                        <p:strVal val="visible"/>
                                      </p:to>
                                    </p:set>
                                    <p:animEffect transition="in" filter="dissolve">
                                      <p:cBhvr>
                                        <p:cTn id="27" dur="500"/>
                                        <p:tgtEl>
                                          <p:spTgt spid="1116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1635"/>
                                        </p:tgtEl>
                                        <p:attrNameLst>
                                          <p:attrName>style.visibility</p:attrName>
                                        </p:attrNameLst>
                                      </p:cBhvr>
                                      <p:to>
                                        <p:strVal val="visible"/>
                                      </p:to>
                                    </p:set>
                                    <p:animEffect transition="in" filter="dissolve">
                                      <p:cBhvr>
                                        <p:cTn id="32" dur="500"/>
                                        <p:tgtEl>
                                          <p:spTgt spid="11163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1648"/>
                                        </p:tgtEl>
                                        <p:attrNameLst>
                                          <p:attrName>style.visibility</p:attrName>
                                        </p:attrNameLst>
                                      </p:cBhvr>
                                      <p:to>
                                        <p:strVal val="visible"/>
                                      </p:to>
                                    </p:set>
                                    <p:animEffect transition="in" filter="dissolve">
                                      <p:cBhvr>
                                        <p:cTn id="35" dur="500"/>
                                        <p:tgtEl>
                                          <p:spTgt spid="11164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1640"/>
                                        </p:tgtEl>
                                        <p:attrNameLst>
                                          <p:attrName>style.visibility</p:attrName>
                                        </p:attrNameLst>
                                      </p:cBhvr>
                                      <p:to>
                                        <p:strVal val="visible"/>
                                      </p:to>
                                    </p:set>
                                    <p:animEffect transition="in" filter="dissolve">
                                      <p:cBhvr>
                                        <p:cTn id="40" dur="500"/>
                                        <p:tgtEl>
                                          <p:spTgt spid="11164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11643"/>
                                        </p:tgtEl>
                                        <p:attrNameLst>
                                          <p:attrName>style.visibility</p:attrName>
                                        </p:attrNameLst>
                                      </p:cBhvr>
                                      <p:to>
                                        <p:strVal val="visible"/>
                                      </p:to>
                                    </p:set>
                                    <p:animEffect transition="in" filter="dissolve">
                                      <p:cBhvr>
                                        <p:cTn id="43" dur="500"/>
                                        <p:tgtEl>
                                          <p:spTgt spid="11164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11652"/>
                                        </p:tgtEl>
                                        <p:attrNameLst>
                                          <p:attrName>style.visibility</p:attrName>
                                        </p:attrNameLst>
                                      </p:cBhvr>
                                      <p:to>
                                        <p:strVal val="visible"/>
                                      </p:to>
                                    </p:set>
                                    <p:animEffect transition="in" filter="dissolve">
                                      <p:cBhvr>
                                        <p:cTn id="48" dur="500"/>
                                        <p:tgtEl>
                                          <p:spTgt spid="11165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11641"/>
                                        </p:tgtEl>
                                        <p:attrNameLst>
                                          <p:attrName>style.visibility</p:attrName>
                                        </p:attrNameLst>
                                      </p:cBhvr>
                                      <p:to>
                                        <p:strVal val="visible"/>
                                      </p:to>
                                    </p:set>
                                    <p:animEffect transition="in" filter="dissolve">
                                      <p:cBhvr>
                                        <p:cTn id="51" dur="500"/>
                                        <p:tgtEl>
                                          <p:spTgt spid="1116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11646"/>
                                        </p:tgtEl>
                                        <p:attrNameLst>
                                          <p:attrName>style.visibility</p:attrName>
                                        </p:attrNameLst>
                                      </p:cBhvr>
                                      <p:to>
                                        <p:strVal val="visible"/>
                                      </p:to>
                                    </p:set>
                                    <p:animEffect transition="in" filter="dissolve">
                                      <p:cBhvr>
                                        <p:cTn id="56" dur="500"/>
                                        <p:tgtEl>
                                          <p:spTgt spid="11164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11644"/>
                                        </p:tgtEl>
                                        <p:attrNameLst>
                                          <p:attrName>style.visibility</p:attrName>
                                        </p:attrNameLst>
                                      </p:cBhvr>
                                      <p:to>
                                        <p:strVal val="visible"/>
                                      </p:to>
                                    </p:set>
                                    <p:animEffect transition="in" filter="dissolve">
                                      <p:cBhvr>
                                        <p:cTn id="59" dur="500"/>
                                        <p:tgtEl>
                                          <p:spTgt spid="11164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11642"/>
                                        </p:tgtEl>
                                        <p:attrNameLst>
                                          <p:attrName>style.visibility</p:attrName>
                                        </p:attrNameLst>
                                      </p:cBhvr>
                                      <p:to>
                                        <p:strVal val="visible"/>
                                      </p:to>
                                    </p:set>
                                    <p:animEffect transition="in" filter="dissolve">
                                      <p:cBhvr>
                                        <p:cTn id="64" dur="500"/>
                                        <p:tgtEl>
                                          <p:spTgt spid="111642"/>
                                        </p:tgtEl>
                                      </p:cBhvr>
                                    </p:animEffect>
                                  </p:childTnLst>
                                </p:cTn>
                              </p:par>
                              <p:par>
                                <p:cTn id="65" presetID="9" presetClass="entr" presetSubtype="0" fill="hold" nodeType="withEffect">
                                  <p:stCondLst>
                                    <p:cond delay="0"/>
                                  </p:stCondLst>
                                  <p:childTnLst>
                                    <p:set>
                                      <p:cBhvr>
                                        <p:cTn id="66" dur="1" fill="hold">
                                          <p:stCondLst>
                                            <p:cond delay="0"/>
                                          </p:stCondLst>
                                        </p:cTn>
                                        <p:tgtEl>
                                          <p:spTgt spid="111653"/>
                                        </p:tgtEl>
                                        <p:attrNameLst>
                                          <p:attrName>style.visibility</p:attrName>
                                        </p:attrNameLst>
                                      </p:cBhvr>
                                      <p:to>
                                        <p:strVal val="visible"/>
                                      </p:to>
                                    </p:set>
                                    <p:animEffect transition="in" filter="dissolve">
                                      <p:cBhvr>
                                        <p:cTn id="67" dur="500"/>
                                        <p:tgtEl>
                                          <p:spTgt spid="11165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1645"/>
                                        </p:tgtEl>
                                        <p:attrNameLst>
                                          <p:attrName>style.visibility</p:attrName>
                                        </p:attrNameLst>
                                      </p:cBhvr>
                                      <p:to>
                                        <p:strVal val="visible"/>
                                      </p:to>
                                    </p:set>
                                    <p:animEffect transition="in" filter="dissolve">
                                      <p:cBhvr>
                                        <p:cTn id="72" dur="500"/>
                                        <p:tgtEl>
                                          <p:spTgt spid="111645"/>
                                        </p:tgtEl>
                                      </p:cBhvr>
                                    </p:animEffect>
                                  </p:childTnLst>
                                </p:cTn>
                              </p:par>
                              <p:par>
                                <p:cTn id="73" presetID="9" presetClass="entr" presetSubtype="0" fill="hold" nodeType="withEffect">
                                  <p:stCondLst>
                                    <p:cond delay="0"/>
                                  </p:stCondLst>
                                  <p:childTnLst>
                                    <p:set>
                                      <p:cBhvr>
                                        <p:cTn id="74" dur="1" fill="hold">
                                          <p:stCondLst>
                                            <p:cond delay="0"/>
                                          </p:stCondLst>
                                        </p:cTn>
                                        <p:tgtEl>
                                          <p:spTgt spid="111647"/>
                                        </p:tgtEl>
                                        <p:attrNameLst>
                                          <p:attrName>style.visibility</p:attrName>
                                        </p:attrNameLst>
                                      </p:cBhvr>
                                      <p:to>
                                        <p:strVal val="visible"/>
                                      </p:to>
                                    </p:set>
                                    <p:animEffect transition="in" filter="dissolve">
                                      <p:cBhvr>
                                        <p:cTn id="75" dur="500"/>
                                        <p:tgtEl>
                                          <p:spTgt spid="111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P spid="111623" grpId="0" animBg="1"/>
      <p:bldP spid="111640" grpId="0" animBg="1"/>
      <p:bldP spid="111641" grpId="0"/>
      <p:bldP spid="111642" grpId="0"/>
      <p:bldP spid="111643" grpId="0" animBg="1"/>
      <p:bldP spid="111644" grpId="0"/>
      <p:bldP spid="111645" grpId="0"/>
      <p:bldP spid="1116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49155" name="Rectangle 6"/>
          <p:cNvSpPr>
            <a:spLocks noGrp="1" noChangeArrowheads="1"/>
          </p:cNvSpPr>
          <p:nvPr>
            <p:ph type="title"/>
          </p:nvPr>
        </p:nvSpPr>
        <p:spPr>
          <a:xfrm>
            <a:off x="152400" y="0"/>
            <a:ext cx="8748713" cy="1371600"/>
          </a:xfrm>
          <a:noFill/>
        </p:spPr>
        <p:txBody>
          <a:bodyPr/>
          <a:lstStyle/>
          <a:p>
            <a:pPr algn="ctr" eaLnBrk="1" hangingPunct="1"/>
            <a:r>
              <a:rPr lang="it-IT" altLang="it-IT" sz="3800" b="1" smtClean="0">
                <a:solidFill>
                  <a:srgbClr val="000099"/>
                </a:solidFill>
                <a:latin typeface="Verdana" panose="020B0604030504040204" pitchFamily="34" charset="0"/>
              </a:rPr>
              <a:t>OMEOSTASI</a:t>
            </a:r>
          </a:p>
        </p:txBody>
      </p:sp>
      <p:sp>
        <p:nvSpPr>
          <p:cNvPr id="49156" name="AutoShape 30"/>
          <p:cNvSpPr>
            <a:spLocks noChangeArrowheads="1"/>
          </p:cNvSpPr>
          <p:nvPr/>
        </p:nvSpPr>
        <p:spPr bwMode="auto">
          <a:xfrm>
            <a:off x="1295400" y="996950"/>
            <a:ext cx="6477000" cy="609600"/>
          </a:xfrm>
          <a:prstGeom prst="roundRect">
            <a:avLst>
              <a:gd name="adj" fmla="val 16667"/>
            </a:avLst>
          </a:prstGeom>
          <a:gradFill rotWithShape="0">
            <a:gsLst>
              <a:gs pos="0">
                <a:srgbClr val="FF6666"/>
              </a:gs>
              <a:gs pos="100000">
                <a:schemeClr val="bg1"/>
              </a:gs>
            </a:gsLst>
            <a:lin ang="0" scaled="1"/>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9157" name="Text Box 31"/>
          <p:cNvSpPr txBox="1">
            <a:spLocks noChangeArrowheads="1"/>
          </p:cNvSpPr>
          <p:nvPr/>
        </p:nvSpPr>
        <p:spPr bwMode="auto">
          <a:xfrm>
            <a:off x="1600200" y="1020763"/>
            <a:ext cx="609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t>La compensazione fallisce</a:t>
            </a:r>
          </a:p>
        </p:txBody>
      </p:sp>
      <p:sp>
        <p:nvSpPr>
          <p:cNvPr id="49158" name="AutoShape 33"/>
          <p:cNvSpPr>
            <a:spLocks noChangeArrowheads="1"/>
          </p:cNvSpPr>
          <p:nvPr/>
        </p:nvSpPr>
        <p:spPr bwMode="auto">
          <a:xfrm>
            <a:off x="1295400" y="1981200"/>
            <a:ext cx="6477000" cy="609600"/>
          </a:xfrm>
          <a:prstGeom prst="roundRect">
            <a:avLst>
              <a:gd name="adj" fmla="val 16667"/>
            </a:avLst>
          </a:prstGeom>
          <a:gradFill rotWithShape="0">
            <a:gsLst>
              <a:gs pos="0">
                <a:srgbClr val="FF6666"/>
              </a:gs>
              <a:gs pos="100000">
                <a:schemeClr val="bg1"/>
              </a:gs>
            </a:gsLst>
            <a:lin ang="0" scaled="1"/>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9159" name="Text Box 34"/>
          <p:cNvSpPr txBox="1">
            <a:spLocks noChangeArrowheads="1"/>
          </p:cNvSpPr>
          <p:nvPr/>
        </p:nvSpPr>
        <p:spPr bwMode="auto">
          <a:xfrm>
            <a:off x="1524000" y="1981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t>Malattia o disturbo</a:t>
            </a:r>
          </a:p>
        </p:txBody>
      </p:sp>
      <p:sp>
        <p:nvSpPr>
          <p:cNvPr id="49160" name="Line 36"/>
          <p:cNvSpPr>
            <a:spLocks noChangeShapeType="1"/>
          </p:cNvSpPr>
          <p:nvPr/>
        </p:nvSpPr>
        <p:spPr bwMode="auto">
          <a:xfrm>
            <a:off x="4495800" y="1676400"/>
            <a:ext cx="1588"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1241" name="AutoShape 41"/>
          <p:cNvSpPr>
            <a:spLocks noChangeArrowheads="1"/>
          </p:cNvSpPr>
          <p:nvPr/>
        </p:nvSpPr>
        <p:spPr bwMode="auto">
          <a:xfrm flipH="1">
            <a:off x="0" y="2514600"/>
            <a:ext cx="4267200" cy="2895600"/>
          </a:xfrm>
          <a:prstGeom prst="irregularSeal1">
            <a:avLst/>
          </a:prstGeom>
          <a:solidFill>
            <a:srgbClr val="FF6666">
              <a:alpha val="39999"/>
            </a:srgb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1242" name="Rectangle 42"/>
          <p:cNvSpPr>
            <a:spLocks noChangeArrowheads="1"/>
          </p:cNvSpPr>
          <p:nvPr/>
        </p:nvSpPr>
        <p:spPr bwMode="auto">
          <a:xfrm>
            <a:off x="685800" y="3503613"/>
            <a:ext cx="2876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t>Malattie che  originano da un problema che nasce dall’interno</a:t>
            </a:r>
          </a:p>
        </p:txBody>
      </p:sp>
      <p:sp>
        <p:nvSpPr>
          <p:cNvPr id="51243" name="AutoShape 43"/>
          <p:cNvSpPr>
            <a:spLocks noChangeArrowheads="1"/>
          </p:cNvSpPr>
          <p:nvPr/>
        </p:nvSpPr>
        <p:spPr bwMode="auto">
          <a:xfrm>
            <a:off x="4876800" y="2514600"/>
            <a:ext cx="4267200" cy="2819400"/>
          </a:xfrm>
          <a:prstGeom prst="irregularSeal1">
            <a:avLst/>
          </a:prstGeom>
          <a:solidFill>
            <a:srgbClr val="FF6666">
              <a:alpha val="39999"/>
            </a:srgb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1244" name="Rectangle 44"/>
          <p:cNvSpPr>
            <a:spLocks noChangeArrowheads="1"/>
          </p:cNvSpPr>
          <p:nvPr/>
        </p:nvSpPr>
        <p:spPr bwMode="auto">
          <a:xfrm>
            <a:off x="5791200" y="3352800"/>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t>Malattie che  originano da una </a:t>
            </a:r>
          </a:p>
          <a:p>
            <a:pPr algn="ctr" eaLnBrk="1" hangingPunct="1">
              <a:spcBef>
                <a:spcPct val="0"/>
              </a:spcBef>
              <a:buClrTx/>
              <a:buSzTx/>
              <a:buFontTx/>
              <a:buNone/>
            </a:pPr>
            <a:r>
              <a:rPr lang="it-IT" altLang="it-IT" sz="2000" b="1"/>
              <a:t>sorgente esterna</a:t>
            </a:r>
          </a:p>
        </p:txBody>
      </p:sp>
      <p:sp>
        <p:nvSpPr>
          <p:cNvPr id="51245" name="Rectangle 45"/>
          <p:cNvSpPr>
            <a:spLocks noChangeArrowheads="1"/>
          </p:cNvSpPr>
          <p:nvPr/>
        </p:nvSpPr>
        <p:spPr bwMode="auto">
          <a:xfrm>
            <a:off x="152400" y="5299075"/>
            <a:ext cx="4800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b="1"/>
              <a:t>Crescita anomala delle cellule, che può causare un </a:t>
            </a:r>
            <a:r>
              <a:rPr lang="it-IT" altLang="it-IT" sz="1600" b="1">
                <a:solidFill>
                  <a:srgbClr val="000099"/>
                </a:solidFill>
              </a:rPr>
              <a:t>tumore benigno o un cancro</a:t>
            </a:r>
            <a:r>
              <a:rPr lang="it-IT" altLang="it-IT" sz="1600" b="1"/>
              <a:t>; la produzione di anticorpi da parte del corpo contro i suoi propri tessuti (</a:t>
            </a:r>
            <a:r>
              <a:rPr lang="it-IT" altLang="it-IT" sz="1600" b="1">
                <a:solidFill>
                  <a:srgbClr val="000099"/>
                </a:solidFill>
              </a:rPr>
              <a:t>malattie autoimmmuni</a:t>
            </a:r>
            <a:r>
              <a:rPr lang="it-IT" altLang="it-IT" sz="1600" b="1"/>
              <a:t>); e la morte prematura delle cellule o danneggiamento dei processi.</a:t>
            </a:r>
          </a:p>
        </p:txBody>
      </p:sp>
      <p:sp>
        <p:nvSpPr>
          <p:cNvPr id="51246" name="Rectangle 46"/>
          <p:cNvSpPr>
            <a:spLocks noChangeArrowheads="1"/>
          </p:cNvSpPr>
          <p:nvPr/>
        </p:nvSpPr>
        <p:spPr bwMode="auto">
          <a:xfrm>
            <a:off x="5200650" y="5410200"/>
            <a:ext cx="3638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t>Intervento di sostanze chimiche tossiche, traumi fisici e invasori esterni come virus e batteri.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1"/>
                                        </p:tgtEl>
                                        <p:attrNameLst>
                                          <p:attrName>style.visibility</p:attrName>
                                        </p:attrNameLst>
                                      </p:cBhvr>
                                      <p:to>
                                        <p:strVal val="visible"/>
                                      </p:to>
                                    </p:set>
                                    <p:animEffect transition="in" filter="dissolve">
                                      <p:cBhvr>
                                        <p:cTn id="7" dur="500"/>
                                        <p:tgtEl>
                                          <p:spTgt spid="5124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42"/>
                                        </p:tgtEl>
                                        <p:attrNameLst>
                                          <p:attrName>style.visibility</p:attrName>
                                        </p:attrNameLst>
                                      </p:cBhvr>
                                      <p:to>
                                        <p:strVal val="visible"/>
                                      </p:to>
                                    </p:set>
                                    <p:animEffect transition="in" filter="dissolve">
                                      <p:cBhvr>
                                        <p:cTn id="10" dur="500"/>
                                        <p:tgtEl>
                                          <p:spTgt spid="512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244"/>
                                        </p:tgtEl>
                                        <p:attrNameLst>
                                          <p:attrName>style.visibility</p:attrName>
                                        </p:attrNameLst>
                                      </p:cBhvr>
                                      <p:to>
                                        <p:strVal val="visible"/>
                                      </p:to>
                                    </p:set>
                                    <p:animEffect transition="in" filter="dissolve">
                                      <p:cBhvr>
                                        <p:cTn id="15" dur="500"/>
                                        <p:tgtEl>
                                          <p:spTgt spid="5124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1243"/>
                                        </p:tgtEl>
                                        <p:attrNameLst>
                                          <p:attrName>style.visibility</p:attrName>
                                        </p:attrNameLst>
                                      </p:cBhvr>
                                      <p:to>
                                        <p:strVal val="visible"/>
                                      </p:to>
                                    </p:set>
                                    <p:animEffect transition="in" filter="dissolve">
                                      <p:cBhvr>
                                        <p:cTn id="18" dur="500"/>
                                        <p:tgtEl>
                                          <p:spTgt spid="512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45"/>
                                        </p:tgtEl>
                                        <p:attrNameLst>
                                          <p:attrName>style.visibility</p:attrName>
                                        </p:attrNameLst>
                                      </p:cBhvr>
                                      <p:to>
                                        <p:strVal val="visible"/>
                                      </p:to>
                                    </p:set>
                                    <p:animEffect transition="in" filter="dissolve">
                                      <p:cBhvr>
                                        <p:cTn id="23" dur="500"/>
                                        <p:tgtEl>
                                          <p:spTgt spid="512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1246"/>
                                        </p:tgtEl>
                                        <p:attrNameLst>
                                          <p:attrName>style.visibility</p:attrName>
                                        </p:attrNameLst>
                                      </p:cBhvr>
                                      <p:to>
                                        <p:strVal val="visible"/>
                                      </p:to>
                                    </p:set>
                                    <p:animEffect transition="in" filter="dissolve">
                                      <p:cBhvr>
                                        <p:cTn id="28" dur="500"/>
                                        <p:tgtEl>
                                          <p:spTgt spid="51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1" grpId="0" animBg="1"/>
      <p:bldP spid="51242" grpId="0"/>
      <p:bldP spid="51243" grpId="0" animBg="1"/>
      <p:bldP spid="51244" grpId="0"/>
      <p:bldP spid="51245" grpId="0"/>
      <p:bldP spid="512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Oval 4"/>
          <p:cNvSpPr>
            <a:spLocks noChangeArrowheads="1"/>
          </p:cNvSpPr>
          <p:nvPr/>
        </p:nvSpPr>
        <p:spPr bwMode="auto">
          <a:xfrm>
            <a:off x="228600" y="3657600"/>
            <a:ext cx="2438400" cy="1066800"/>
          </a:xfrm>
          <a:prstGeom prst="ellipse">
            <a:avLst/>
          </a:prstGeom>
          <a:solidFill>
            <a:srgbClr val="FFFF00"/>
          </a:solidFill>
          <a:ln w="9525">
            <a:solidFill>
              <a:srgbClr val="FF66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Segnale</a:t>
            </a:r>
          </a:p>
          <a:p>
            <a:pPr algn="ctr" eaLnBrk="1" hangingPunct="1">
              <a:spcBef>
                <a:spcPct val="0"/>
              </a:spcBef>
              <a:buClrTx/>
              <a:buSzTx/>
              <a:buFontTx/>
              <a:buNone/>
            </a:pPr>
            <a:r>
              <a:rPr lang="it-IT" altLang="it-IT" sz="1800"/>
              <a:t>di ingresso</a:t>
            </a:r>
          </a:p>
        </p:txBody>
      </p:sp>
      <p:sp>
        <p:nvSpPr>
          <p:cNvPr id="128006" name="AutoShape 6"/>
          <p:cNvSpPr>
            <a:spLocks noChangeArrowheads="1"/>
          </p:cNvSpPr>
          <p:nvPr/>
        </p:nvSpPr>
        <p:spPr bwMode="auto">
          <a:xfrm>
            <a:off x="3352800" y="3276600"/>
            <a:ext cx="2438400" cy="1828800"/>
          </a:xfrm>
          <a:prstGeom prst="diamond">
            <a:avLst/>
          </a:prstGeom>
          <a:solidFill>
            <a:srgbClr val="FF6666">
              <a:alpha val="56862"/>
            </a:srgbClr>
          </a:solidFill>
          <a:ln w="9525">
            <a:solidFill>
              <a:srgbClr val="FF0000"/>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Centro di</a:t>
            </a:r>
          </a:p>
          <a:p>
            <a:pPr algn="ctr" eaLnBrk="1" hangingPunct="1">
              <a:spcBef>
                <a:spcPct val="0"/>
              </a:spcBef>
              <a:buClrTx/>
              <a:buSzTx/>
              <a:buFontTx/>
              <a:buNone/>
            </a:pPr>
            <a:r>
              <a:rPr lang="it-IT" altLang="it-IT" sz="1800"/>
              <a:t>controllo</a:t>
            </a:r>
          </a:p>
        </p:txBody>
      </p:sp>
      <p:sp>
        <p:nvSpPr>
          <p:cNvPr id="128008" name="AutoShape 8"/>
          <p:cNvSpPr>
            <a:spLocks noChangeArrowheads="1"/>
          </p:cNvSpPr>
          <p:nvPr/>
        </p:nvSpPr>
        <p:spPr bwMode="auto">
          <a:xfrm>
            <a:off x="6553200" y="3581400"/>
            <a:ext cx="2133600" cy="1143000"/>
          </a:xfrm>
          <a:prstGeom prst="roundRect">
            <a:avLst>
              <a:gd name="adj" fmla="val 16667"/>
            </a:avLst>
          </a:prstGeom>
          <a:solidFill>
            <a:srgbClr val="CC99FF">
              <a:alpha val="70979"/>
            </a:srgbClr>
          </a:solidFill>
          <a:ln w="9525">
            <a:solidFill>
              <a:srgbClr val="333399"/>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Segnale di</a:t>
            </a:r>
          </a:p>
          <a:p>
            <a:pPr algn="ctr" eaLnBrk="1" hangingPunct="1">
              <a:spcBef>
                <a:spcPct val="0"/>
              </a:spcBef>
              <a:buClrTx/>
              <a:buSzTx/>
              <a:buFontTx/>
              <a:buNone/>
            </a:pPr>
            <a:r>
              <a:rPr lang="it-IT" altLang="it-IT" sz="1800"/>
              <a:t>uscita</a:t>
            </a:r>
          </a:p>
        </p:txBody>
      </p:sp>
      <p:sp>
        <p:nvSpPr>
          <p:cNvPr id="128010" name="Line 10"/>
          <p:cNvSpPr>
            <a:spLocks noChangeShapeType="1"/>
          </p:cNvSpPr>
          <p:nvPr/>
        </p:nvSpPr>
        <p:spPr bwMode="auto">
          <a:xfrm>
            <a:off x="2743200" y="41910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8011" name="Line 11"/>
          <p:cNvSpPr>
            <a:spLocks noChangeShapeType="1"/>
          </p:cNvSpPr>
          <p:nvPr/>
        </p:nvSpPr>
        <p:spPr bwMode="auto">
          <a:xfrm>
            <a:off x="5867400" y="41910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1207" name="Rectangle 12"/>
          <p:cNvSpPr>
            <a:spLocks noChangeArrowheads="1"/>
          </p:cNvSpPr>
          <p:nvPr/>
        </p:nvSpPr>
        <p:spPr bwMode="auto">
          <a:xfrm>
            <a:off x="436563" y="685800"/>
            <a:ext cx="81740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t>L’omeostasi è un processo continuo che utilizza un </a:t>
            </a:r>
            <a:r>
              <a:rPr lang="it-IT" altLang="it-IT" sz="2400" b="1">
                <a:solidFill>
                  <a:schemeClr val="bg2"/>
                </a:solidFill>
              </a:rPr>
              <a:t>sistema di controllo fisiologico</a:t>
            </a:r>
            <a:r>
              <a:rPr lang="it-IT" altLang="it-IT" sz="2000" b="1"/>
              <a:t> per monitorare funzioni chiave dell’organismo, le cosiddette </a:t>
            </a:r>
            <a:r>
              <a:rPr lang="it-IT" altLang="it-IT" sz="2400" b="1">
                <a:solidFill>
                  <a:schemeClr val="bg2"/>
                </a:solidFill>
              </a:rPr>
              <a:t>variabili regolate</a:t>
            </a:r>
            <a:r>
              <a:rPr lang="it-IT" altLang="it-IT" sz="2000" b="1"/>
              <a:t>.</a:t>
            </a:r>
          </a:p>
        </p:txBody>
      </p:sp>
      <p:sp>
        <p:nvSpPr>
          <p:cNvPr id="128015" name="WordArt 15"/>
          <p:cNvSpPr>
            <a:spLocks noChangeArrowheads="1" noChangeShapeType="1" noTextEdit="1"/>
          </p:cNvSpPr>
          <p:nvPr/>
        </p:nvSpPr>
        <p:spPr bwMode="auto">
          <a:xfrm>
            <a:off x="381000" y="2374900"/>
            <a:ext cx="8331200" cy="520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3600" b="1" kern="10">
                <a:gradFill rotWithShape="1">
                  <a:gsLst>
                    <a:gs pos="0">
                      <a:srgbClr val="6666FF"/>
                    </a:gs>
                    <a:gs pos="100000">
                      <a:srgbClr val="000099"/>
                    </a:gs>
                  </a:gsLst>
                  <a:path path="rect">
                    <a:fillToRect l="50000" t="50000" r="50000" b="50000"/>
                  </a:path>
                </a:gradFill>
                <a:effectLst>
                  <a:outerShdw dist="45791" dir="2021404" algn="ctr" rotWithShape="0">
                    <a:srgbClr val="C0C0C0"/>
                  </a:outerShdw>
                </a:effectLst>
                <a:cs typeface="Arial" panose="020B0604020202020204" pitchFamily="34" charset="0"/>
              </a:rPr>
              <a:t>SISTEMI DI CONTROLLO FISIOLOGICI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8015"/>
                                        </p:tgtEl>
                                        <p:attrNameLst>
                                          <p:attrName>style.visibility</p:attrName>
                                        </p:attrNameLst>
                                      </p:cBhvr>
                                      <p:to>
                                        <p:strVal val="visible"/>
                                      </p:to>
                                    </p:set>
                                    <p:anim to="" calcmode="lin" valueType="num">
                                      <p:cBhvr>
                                        <p:cTn id="7" dur="1" fill="hold"/>
                                        <p:tgtEl>
                                          <p:spTgt spid="12801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4"/>
                                        </p:tgtEl>
                                        <p:attrNameLst>
                                          <p:attrName>style.visibility</p:attrName>
                                        </p:attrNameLst>
                                      </p:cBhvr>
                                      <p:to>
                                        <p:strVal val="visible"/>
                                      </p:to>
                                    </p:set>
                                    <p:animEffect transition="in" filter="dissolve">
                                      <p:cBhvr>
                                        <p:cTn id="12" dur="500"/>
                                        <p:tgtEl>
                                          <p:spTgt spid="1280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8010"/>
                                        </p:tgtEl>
                                        <p:attrNameLst>
                                          <p:attrName>style.visibility</p:attrName>
                                        </p:attrNameLst>
                                      </p:cBhvr>
                                      <p:to>
                                        <p:strVal val="visible"/>
                                      </p:to>
                                    </p:set>
                                  </p:childTnLst>
                                </p:cTn>
                              </p:par>
                              <p:par>
                                <p:cTn id="17" presetID="9" presetClass="entr" presetSubtype="0" fill="hold" grpId="0" nodeType="withEffect">
                                  <p:stCondLst>
                                    <p:cond delay="0"/>
                                  </p:stCondLst>
                                  <p:childTnLst>
                                    <p:set>
                                      <p:cBhvr>
                                        <p:cTn id="18" dur="1" fill="hold">
                                          <p:stCondLst>
                                            <p:cond delay="0"/>
                                          </p:stCondLst>
                                        </p:cTn>
                                        <p:tgtEl>
                                          <p:spTgt spid="128006"/>
                                        </p:tgtEl>
                                        <p:attrNameLst>
                                          <p:attrName>style.visibility</p:attrName>
                                        </p:attrNameLst>
                                      </p:cBhvr>
                                      <p:to>
                                        <p:strVal val="visible"/>
                                      </p:to>
                                    </p:set>
                                    <p:animEffect transition="in" filter="dissolve">
                                      <p:cBhvr>
                                        <p:cTn id="19" dur="500"/>
                                        <p:tgtEl>
                                          <p:spTgt spid="1280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28011"/>
                                        </p:tgtEl>
                                        <p:attrNameLst>
                                          <p:attrName>style.visibility</p:attrName>
                                        </p:attrNameLst>
                                      </p:cBhvr>
                                      <p:to>
                                        <p:strVal val="visible"/>
                                      </p:to>
                                    </p:set>
                                  </p:childTnLst>
                                </p:cTn>
                              </p:par>
                              <p:par>
                                <p:cTn id="24" presetID="9" presetClass="entr" presetSubtype="0" fill="hold" grpId="0" nodeType="withEffect">
                                  <p:stCondLst>
                                    <p:cond delay="0"/>
                                  </p:stCondLst>
                                  <p:childTnLst>
                                    <p:set>
                                      <p:cBhvr>
                                        <p:cTn id="25" dur="1" fill="hold">
                                          <p:stCondLst>
                                            <p:cond delay="0"/>
                                          </p:stCondLst>
                                        </p:cTn>
                                        <p:tgtEl>
                                          <p:spTgt spid="128008"/>
                                        </p:tgtEl>
                                        <p:attrNameLst>
                                          <p:attrName>style.visibility</p:attrName>
                                        </p:attrNameLst>
                                      </p:cBhvr>
                                      <p:to>
                                        <p:strVal val="visible"/>
                                      </p:to>
                                    </p:set>
                                    <p:animEffect transition="in" filter="dissolve">
                                      <p:cBhvr>
                                        <p:cTn id="26" dur="500"/>
                                        <p:tgtEl>
                                          <p:spTgt spid="12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P spid="128006" grpId="0" animBg="1"/>
      <p:bldP spid="1280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4" descr="3684906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16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5"/>
          <p:cNvSpPr txBox="1">
            <a:spLocks noChangeArrowheads="1"/>
          </p:cNvSpPr>
          <p:nvPr/>
        </p:nvSpPr>
        <p:spPr bwMode="auto">
          <a:xfrm>
            <a:off x="381000" y="396875"/>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it-IT" altLang="it-IT" sz="2000" b="1">
                <a:solidFill>
                  <a:srgbClr val="000099"/>
                </a:solidFill>
              </a:rPr>
              <a:t>I sistemi di controllo fisiologici mantengono le variabili regolate entro un ambito di valori desiderabili, consentendo l’omeostasi</a:t>
            </a:r>
          </a:p>
        </p:txBody>
      </p:sp>
      <p:sp>
        <p:nvSpPr>
          <p:cNvPr id="53252" name="Text Box 6"/>
          <p:cNvSpPr txBox="1">
            <a:spLocks noChangeArrowheads="1"/>
          </p:cNvSpPr>
          <p:nvPr/>
        </p:nvSpPr>
        <p:spPr bwMode="auto">
          <a:xfrm>
            <a:off x="3946525" y="1408113"/>
            <a:ext cx="3602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Pressione arteriosa, glicemia, ecc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4648200" y="0"/>
            <a:ext cx="2286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299" name="Text Box 5"/>
          <p:cNvSpPr txBox="1">
            <a:spLocks noChangeArrowheads="1"/>
          </p:cNvSpPr>
          <p:nvPr/>
        </p:nvSpPr>
        <p:spPr bwMode="auto">
          <a:xfrm>
            <a:off x="2727325" y="-34925"/>
            <a:ext cx="3211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accent2"/>
                </a:solidFill>
              </a:rPr>
              <a:t>Controllo e regolazione</a:t>
            </a:r>
            <a:endParaRPr lang="en-GB" altLang="it-IT" sz="1800" b="1">
              <a:solidFill>
                <a:schemeClr val="accent2"/>
              </a:solidFill>
            </a:endParaRPr>
          </a:p>
        </p:txBody>
      </p:sp>
      <p:pic>
        <p:nvPicPr>
          <p:cNvPr id="55300" name="Picture 8" descr="feed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4025"/>
            <a:ext cx="44735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9" descr="feedbac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381000"/>
            <a:ext cx="41830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6"/>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7253" t="30222" r="7890" b="29735"/>
          <a:stretch>
            <a:fillRect/>
          </a:stretch>
        </p:blipFill>
        <p:spPr bwMode="auto">
          <a:xfrm>
            <a:off x="381000" y="914400"/>
            <a:ext cx="81534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Oval 5"/>
          <p:cNvSpPr>
            <a:spLocks noChangeArrowheads="1"/>
          </p:cNvSpPr>
          <p:nvPr/>
        </p:nvSpPr>
        <p:spPr bwMode="auto">
          <a:xfrm>
            <a:off x="152400" y="2667000"/>
            <a:ext cx="3886200" cy="3429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7348" name="Text Box 6"/>
          <p:cNvSpPr txBox="1">
            <a:spLocks noChangeArrowheads="1"/>
          </p:cNvSpPr>
          <p:nvPr/>
        </p:nvSpPr>
        <p:spPr bwMode="auto">
          <a:xfrm>
            <a:off x="228600" y="22098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solidFill>
                  <a:srgbClr val="FF3300"/>
                </a:solidFill>
              </a:rPr>
              <a:t>CONTROLLO LOCALE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06"/>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7253" t="30222" r="7890" b="29735"/>
          <a:stretch>
            <a:fillRect/>
          </a:stretch>
        </p:blipFill>
        <p:spPr bwMode="auto">
          <a:xfrm>
            <a:off x="381000" y="914400"/>
            <a:ext cx="81534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Oval 4"/>
          <p:cNvSpPr>
            <a:spLocks noChangeArrowheads="1"/>
          </p:cNvSpPr>
          <p:nvPr/>
        </p:nvSpPr>
        <p:spPr bwMode="auto">
          <a:xfrm>
            <a:off x="2819400" y="685800"/>
            <a:ext cx="5715000" cy="4495800"/>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9396" name="Text Box 6"/>
          <p:cNvSpPr txBox="1">
            <a:spLocks noChangeArrowheads="1"/>
          </p:cNvSpPr>
          <p:nvPr/>
        </p:nvSpPr>
        <p:spPr bwMode="auto">
          <a:xfrm>
            <a:off x="838200" y="4572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solidFill>
                  <a:srgbClr val="0000FF"/>
                </a:solidFill>
              </a:rPr>
              <a:t>CONTROLLO RIFLESSO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2"/>
          <p:cNvSpPr>
            <a:spLocks noChangeArrowheads="1"/>
          </p:cNvSpPr>
          <p:nvPr/>
        </p:nvSpPr>
        <p:spPr bwMode="auto">
          <a:xfrm>
            <a:off x="1524000" y="1066800"/>
            <a:ext cx="1981200" cy="1143000"/>
          </a:xfrm>
          <a:prstGeom prst="ellipse">
            <a:avLst/>
          </a:prstGeom>
          <a:solidFill>
            <a:srgbClr val="FFFF99"/>
          </a:solidFill>
          <a:ln w="9525">
            <a:solidFill>
              <a:srgbClr val="FF66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t>Stimolo </a:t>
            </a:r>
          </a:p>
          <a:p>
            <a:pPr algn="ctr" eaLnBrk="1" hangingPunct="1">
              <a:spcBef>
                <a:spcPct val="0"/>
              </a:spcBef>
              <a:buClrTx/>
              <a:buSzTx/>
              <a:buFontTx/>
              <a:buNone/>
            </a:pPr>
            <a:r>
              <a:rPr lang="it-IT" altLang="it-IT" sz="1800" b="1"/>
              <a:t>iniziale</a:t>
            </a:r>
          </a:p>
        </p:txBody>
      </p:sp>
      <p:sp>
        <p:nvSpPr>
          <p:cNvPr id="61443" name="AutoShape 6"/>
          <p:cNvSpPr>
            <a:spLocks noChangeArrowheads="1"/>
          </p:cNvSpPr>
          <p:nvPr/>
        </p:nvSpPr>
        <p:spPr bwMode="auto">
          <a:xfrm>
            <a:off x="1371600" y="4648200"/>
            <a:ext cx="2286000" cy="990600"/>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ym typeface="Symbol" panose="05050102010706020507" pitchFamily="18" charset="2"/>
              </a:rPr>
              <a:t> </a:t>
            </a:r>
            <a:r>
              <a:rPr lang="it-IT" altLang="it-IT" sz="2400" b="1"/>
              <a:t>Stimolo </a:t>
            </a:r>
          </a:p>
        </p:txBody>
      </p:sp>
      <p:sp>
        <p:nvSpPr>
          <p:cNvPr id="61444" name="Line 7"/>
          <p:cNvSpPr>
            <a:spLocks noChangeShapeType="1"/>
          </p:cNvSpPr>
          <p:nvPr/>
        </p:nvSpPr>
        <p:spPr bwMode="auto">
          <a:xfrm>
            <a:off x="2438400" y="5715000"/>
            <a:ext cx="0" cy="6858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45" name="Line 8"/>
          <p:cNvSpPr>
            <a:spLocks noChangeShapeType="1"/>
          </p:cNvSpPr>
          <p:nvPr/>
        </p:nvSpPr>
        <p:spPr bwMode="auto">
          <a:xfrm flipH="1">
            <a:off x="990600" y="6400800"/>
            <a:ext cx="1439863"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46" name="Line 9"/>
          <p:cNvSpPr>
            <a:spLocks noChangeShapeType="1"/>
          </p:cNvSpPr>
          <p:nvPr/>
        </p:nvSpPr>
        <p:spPr bwMode="auto">
          <a:xfrm flipV="1">
            <a:off x="914400" y="1676400"/>
            <a:ext cx="0" cy="47244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47" name="Line 10"/>
          <p:cNvSpPr>
            <a:spLocks noChangeShapeType="1"/>
          </p:cNvSpPr>
          <p:nvPr/>
        </p:nvSpPr>
        <p:spPr bwMode="auto">
          <a:xfrm>
            <a:off x="914400" y="1641475"/>
            <a:ext cx="323850"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48" name="Line 11"/>
          <p:cNvSpPr>
            <a:spLocks noChangeShapeType="1"/>
          </p:cNvSpPr>
          <p:nvPr/>
        </p:nvSpPr>
        <p:spPr bwMode="auto">
          <a:xfrm>
            <a:off x="1295400" y="1447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49" name="Line 12"/>
          <p:cNvSpPr>
            <a:spLocks noChangeShapeType="1"/>
          </p:cNvSpPr>
          <p:nvPr/>
        </p:nvSpPr>
        <p:spPr bwMode="auto">
          <a:xfrm>
            <a:off x="1371600" y="1447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50" name="Line 13"/>
          <p:cNvSpPr>
            <a:spLocks noChangeShapeType="1"/>
          </p:cNvSpPr>
          <p:nvPr/>
        </p:nvSpPr>
        <p:spPr bwMode="auto">
          <a:xfrm>
            <a:off x="2514600" y="2286000"/>
            <a:ext cx="0" cy="5334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61451" name="Line 14"/>
          <p:cNvSpPr>
            <a:spLocks noChangeShapeType="1"/>
          </p:cNvSpPr>
          <p:nvPr/>
        </p:nvSpPr>
        <p:spPr bwMode="auto">
          <a:xfrm>
            <a:off x="2514600" y="3962400"/>
            <a:ext cx="0" cy="5334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61452" name="Text Box 15"/>
          <p:cNvSpPr txBox="1">
            <a:spLocks noChangeArrowheads="1"/>
          </p:cNvSpPr>
          <p:nvPr/>
        </p:nvSpPr>
        <p:spPr bwMode="auto">
          <a:xfrm>
            <a:off x="136525" y="3351213"/>
            <a:ext cx="1311275"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Il circuito di risposta si inattiva</a:t>
            </a:r>
          </a:p>
        </p:txBody>
      </p:sp>
      <p:sp>
        <p:nvSpPr>
          <p:cNvPr id="61453" name="AutoShape 4"/>
          <p:cNvSpPr>
            <a:spLocks noChangeArrowheads="1"/>
          </p:cNvSpPr>
          <p:nvPr/>
        </p:nvSpPr>
        <p:spPr bwMode="auto">
          <a:xfrm>
            <a:off x="1371600" y="2895600"/>
            <a:ext cx="2286000" cy="990600"/>
          </a:xfrm>
          <a:prstGeom prst="roundRect">
            <a:avLst>
              <a:gd name="adj" fmla="val 16667"/>
            </a:avLst>
          </a:prstGeom>
          <a:solidFill>
            <a:srgbClr val="CCFFCC"/>
          </a:solidFill>
          <a:ln w="9525">
            <a:solidFill>
              <a:srgbClr val="008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t>Risposta </a:t>
            </a:r>
          </a:p>
        </p:txBody>
      </p:sp>
      <p:sp>
        <p:nvSpPr>
          <p:cNvPr id="136208" name="Oval 16"/>
          <p:cNvSpPr>
            <a:spLocks noChangeArrowheads="1"/>
          </p:cNvSpPr>
          <p:nvPr/>
        </p:nvSpPr>
        <p:spPr bwMode="auto">
          <a:xfrm>
            <a:off x="4495800" y="1066800"/>
            <a:ext cx="1981200" cy="1143000"/>
          </a:xfrm>
          <a:prstGeom prst="ellipse">
            <a:avLst/>
          </a:prstGeom>
          <a:solidFill>
            <a:srgbClr val="FFFF99"/>
          </a:solidFill>
          <a:ln w="9525">
            <a:solidFill>
              <a:srgbClr val="FF66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t>Stimolo </a:t>
            </a:r>
          </a:p>
          <a:p>
            <a:pPr algn="ctr" eaLnBrk="1" hangingPunct="1">
              <a:spcBef>
                <a:spcPct val="0"/>
              </a:spcBef>
              <a:buClrTx/>
              <a:buSzTx/>
              <a:buFontTx/>
              <a:buNone/>
            </a:pPr>
            <a:r>
              <a:rPr lang="it-IT" altLang="it-IT" sz="1800" b="1"/>
              <a:t>iniziale</a:t>
            </a:r>
          </a:p>
        </p:txBody>
      </p:sp>
      <p:sp>
        <p:nvSpPr>
          <p:cNvPr id="136209" name="AutoShape 17"/>
          <p:cNvSpPr>
            <a:spLocks noChangeArrowheads="1"/>
          </p:cNvSpPr>
          <p:nvPr/>
        </p:nvSpPr>
        <p:spPr bwMode="auto">
          <a:xfrm>
            <a:off x="4343400" y="4648200"/>
            <a:ext cx="2286000" cy="990600"/>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ym typeface="Symbol" panose="05050102010706020507" pitchFamily="18" charset="2"/>
              </a:rPr>
              <a:t> </a:t>
            </a:r>
            <a:r>
              <a:rPr lang="it-IT" altLang="it-IT" sz="2400" b="1"/>
              <a:t>Stimolo </a:t>
            </a:r>
          </a:p>
        </p:txBody>
      </p:sp>
      <p:sp>
        <p:nvSpPr>
          <p:cNvPr id="136210" name="Line 18"/>
          <p:cNvSpPr>
            <a:spLocks noChangeShapeType="1"/>
          </p:cNvSpPr>
          <p:nvPr/>
        </p:nvSpPr>
        <p:spPr bwMode="auto">
          <a:xfrm>
            <a:off x="5486400" y="2286000"/>
            <a:ext cx="0" cy="5334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36211" name="Line 19"/>
          <p:cNvSpPr>
            <a:spLocks noChangeShapeType="1"/>
          </p:cNvSpPr>
          <p:nvPr/>
        </p:nvSpPr>
        <p:spPr bwMode="auto">
          <a:xfrm>
            <a:off x="5486400" y="3962400"/>
            <a:ext cx="0" cy="5334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36212" name="AutoShape 20"/>
          <p:cNvSpPr>
            <a:spLocks noChangeArrowheads="1"/>
          </p:cNvSpPr>
          <p:nvPr/>
        </p:nvSpPr>
        <p:spPr bwMode="auto">
          <a:xfrm>
            <a:off x="4343400" y="2895600"/>
            <a:ext cx="2286000" cy="990600"/>
          </a:xfrm>
          <a:prstGeom prst="roundRect">
            <a:avLst>
              <a:gd name="adj" fmla="val 16667"/>
            </a:avLst>
          </a:prstGeom>
          <a:solidFill>
            <a:srgbClr val="CCFFCC"/>
          </a:solidFill>
          <a:ln w="9525">
            <a:solidFill>
              <a:srgbClr val="008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t>Risposta </a:t>
            </a:r>
          </a:p>
        </p:txBody>
      </p:sp>
      <p:sp>
        <p:nvSpPr>
          <p:cNvPr id="136213" name="Text Box 21"/>
          <p:cNvSpPr txBox="1">
            <a:spLocks noChangeArrowheads="1"/>
          </p:cNvSpPr>
          <p:nvPr/>
        </p:nvSpPr>
        <p:spPr bwMode="auto">
          <a:xfrm>
            <a:off x="5491163" y="3886200"/>
            <a:ext cx="1366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 typeface="Symbol" panose="05050102010706020507" pitchFamily="18" charset="2"/>
              <a:buNone/>
            </a:pPr>
            <a:r>
              <a:rPr lang="it-IT" altLang="it-IT" sz="1800">
                <a:sym typeface="Symbol" panose="05050102010706020507" pitchFamily="18" charset="2"/>
              </a:rPr>
              <a:t> </a:t>
            </a:r>
            <a:r>
              <a:rPr lang="it-IT" altLang="it-IT" sz="1800"/>
              <a:t>Circuito </a:t>
            </a:r>
          </a:p>
          <a:p>
            <a:pPr algn="ctr" eaLnBrk="1" hangingPunct="1">
              <a:spcBef>
                <a:spcPct val="0"/>
              </a:spcBef>
              <a:buClrTx/>
              <a:buSzTx/>
              <a:buFont typeface="Symbol" panose="05050102010706020507" pitchFamily="18" charset="2"/>
              <a:buNone/>
            </a:pPr>
            <a:r>
              <a:rPr lang="it-IT" altLang="it-IT" sz="1800"/>
              <a:t> a feedback</a:t>
            </a:r>
          </a:p>
        </p:txBody>
      </p:sp>
      <p:grpSp>
        <p:nvGrpSpPr>
          <p:cNvPr id="2" name="Group 25"/>
          <p:cNvGrpSpPr>
            <a:grpSpLocks/>
          </p:cNvGrpSpPr>
          <p:nvPr/>
        </p:nvGrpSpPr>
        <p:grpSpPr bwMode="auto">
          <a:xfrm>
            <a:off x="6629400" y="3429000"/>
            <a:ext cx="914400" cy="1752600"/>
            <a:chOff x="4176" y="2160"/>
            <a:chExt cx="720" cy="1104"/>
          </a:xfrm>
        </p:grpSpPr>
        <p:sp>
          <p:nvSpPr>
            <p:cNvPr id="61468" name="Line 22"/>
            <p:cNvSpPr>
              <a:spLocks noChangeShapeType="1"/>
            </p:cNvSpPr>
            <p:nvPr/>
          </p:nvSpPr>
          <p:spPr bwMode="auto">
            <a:xfrm>
              <a:off x="4176" y="3264"/>
              <a:ext cx="72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69" name="Line 23"/>
            <p:cNvSpPr>
              <a:spLocks noChangeShapeType="1"/>
            </p:cNvSpPr>
            <p:nvPr/>
          </p:nvSpPr>
          <p:spPr bwMode="auto">
            <a:xfrm flipV="1">
              <a:off x="4896" y="2160"/>
              <a:ext cx="0" cy="1104"/>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70" name="Line 24"/>
            <p:cNvSpPr>
              <a:spLocks noChangeShapeType="1"/>
            </p:cNvSpPr>
            <p:nvPr/>
          </p:nvSpPr>
          <p:spPr bwMode="auto">
            <a:xfrm flipH="1">
              <a:off x="4176" y="2160"/>
              <a:ext cx="720"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sp>
        <p:nvSpPr>
          <p:cNvPr id="136218" name="Text Box 26"/>
          <p:cNvSpPr txBox="1">
            <a:spLocks noChangeArrowheads="1"/>
          </p:cNvSpPr>
          <p:nvPr/>
        </p:nvSpPr>
        <p:spPr bwMode="auto">
          <a:xfrm>
            <a:off x="7162800" y="1143000"/>
            <a:ext cx="1844675" cy="1797050"/>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a:t>È necessario un fattore esterno per arrestare il feedback positivo</a:t>
            </a:r>
          </a:p>
        </p:txBody>
      </p:sp>
      <p:sp>
        <p:nvSpPr>
          <p:cNvPr id="136219" name="Line 27"/>
          <p:cNvSpPr>
            <a:spLocks noChangeShapeType="1"/>
          </p:cNvSpPr>
          <p:nvPr/>
        </p:nvSpPr>
        <p:spPr bwMode="auto">
          <a:xfrm>
            <a:off x="8153400" y="3048000"/>
            <a:ext cx="0" cy="12192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it-IT"/>
          </a:p>
        </p:txBody>
      </p:sp>
      <p:sp>
        <p:nvSpPr>
          <p:cNvPr id="136220" name="Line 28"/>
          <p:cNvSpPr>
            <a:spLocks noChangeShapeType="1"/>
          </p:cNvSpPr>
          <p:nvPr/>
        </p:nvSpPr>
        <p:spPr bwMode="auto">
          <a:xfrm flipH="1">
            <a:off x="7772400" y="4267200"/>
            <a:ext cx="381000"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it-IT"/>
          </a:p>
        </p:txBody>
      </p:sp>
      <p:sp>
        <p:nvSpPr>
          <p:cNvPr id="136221" name="Line 29"/>
          <p:cNvSpPr>
            <a:spLocks noChangeShapeType="1"/>
          </p:cNvSpPr>
          <p:nvPr/>
        </p:nvSpPr>
        <p:spPr bwMode="auto">
          <a:xfrm>
            <a:off x="7620000" y="4038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6222" name="Line 30"/>
          <p:cNvSpPr>
            <a:spLocks noChangeShapeType="1"/>
          </p:cNvSpPr>
          <p:nvPr/>
        </p:nvSpPr>
        <p:spPr bwMode="auto">
          <a:xfrm>
            <a:off x="7696200" y="4038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1466" name="Text Box 31"/>
          <p:cNvSpPr txBox="1">
            <a:spLocks noChangeArrowheads="1"/>
          </p:cNvSpPr>
          <p:nvPr/>
        </p:nvSpPr>
        <p:spPr bwMode="auto">
          <a:xfrm>
            <a:off x="762000" y="620713"/>
            <a:ext cx="299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rgbClr val="000099"/>
                </a:solidFill>
              </a:rPr>
              <a:t>FEEDBACK NEGATIVO</a:t>
            </a:r>
          </a:p>
        </p:txBody>
      </p:sp>
      <p:sp>
        <p:nvSpPr>
          <p:cNvPr id="136224" name="Text Box 32"/>
          <p:cNvSpPr txBox="1">
            <a:spLocks noChangeArrowheads="1"/>
          </p:cNvSpPr>
          <p:nvPr/>
        </p:nvSpPr>
        <p:spPr bwMode="auto">
          <a:xfrm>
            <a:off x="4170363" y="609600"/>
            <a:ext cx="286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rgbClr val="000099"/>
                </a:solidFill>
              </a:rPr>
              <a:t>FEEDBACK POSITIVO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208"/>
                                        </p:tgtEl>
                                        <p:attrNameLst>
                                          <p:attrName>style.visibility</p:attrName>
                                        </p:attrNameLst>
                                      </p:cBhvr>
                                      <p:to>
                                        <p:strVal val="visible"/>
                                      </p:to>
                                    </p:set>
                                    <p:animEffect transition="in" filter="dissolve">
                                      <p:cBhvr>
                                        <p:cTn id="7" dur="500"/>
                                        <p:tgtEl>
                                          <p:spTgt spid="13620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6209"/>
                                        </p:tgtEl>
                                        <p:attrNameLst>
                                          <p:attrName>style.visibility</p:attrName>
                                        </p:attrNameLst>
                                      </p:cBhvr>
                                      <p:to>
                                        <p:strVal val="visible"/>
                                      </p:to>
                                    </p:set>
                                    <p:animEffect transition="in" filter="dissolve">
                                      <p:cBhvr>
                                        <p:cTn id="10" dur="500"/>
                                        <p:tgtEl>
                                          <p:spTgt spid="136209"/>
                                        </p:tgtEl>
                                      </p:cBhvr>
                                    </p:animEffect>
                                  </p:childTnLst>
                                </p:cTn>
                              </p:par>
                              <p:par>
                                <p:cTn id="11" presetID="9" presetClass="entr" presetSubtype="0" fill="hold" nodeType="withEffect">
                                  <p:stCondLst>
                                    <p:cond delay="0"/>
                                  </p:stCondLst>
                                  <p:childTnLst>
                                    <p:set>
                                      <p:cBhvr>
                                        <p:cTn id="12" dur="1" fill="hold">
                                          <p:stCondLst>
                                            <p:cond delay="0"/>
                                          </p:stCondLst>
                                        </p:cTn>
                                        <p:tgtEl>
                                          <p:spTgt spid="136210"/>
                                        </p:tgtEl>
                                        <p:attrNameLst>
                                          <p:attrName>style.visibility</p:attrName>
                                        </p:attrNameLst>
                                      </p:cBhvr>
                                      <p:to>
                                        <p:strVal val="visible"/>
                                      </p:to>
                                    </p:set>
                                    <p:animEffect transition="in" filter="dissolve">
                                      <p:cBhvr>
                                        <p:cTn id="13" dur="500"/>
                                        <p:tgtEl>
                                          <p:spTgt spid="136210"/>
                                        </p:tgtEl>
                                      </p:cBhvr>
                                    </p:animEffect>
                                  </p:childTnLst>
                                </p:cTn>
                              </p:par>
                              <p:par>
                                <p:cTn id="14" presetID="9" presetClass="entr" presetSubtype="0" fill="hold" nodeType="withEffect">
                                  <p:stCondLst>
                                    <p:cond delay="0"/>
                                  </p:stCondLst>
                                  <p:childTnLst>
                                    <p:set>
                                      <p:cBhvr>
                                        <p:cTn id="15" dur="1" fill="hold">
                                          <p:stCondLst>
                                            <p:cond delay="0"/>
                                          </p:stCondLst>
                                        </p:cTn>
                                        <p:tgtEl>
                                          <p:spTgt spid="136211"/>
                                        </p:tgtEl>
                                        <p:attrNameLst>
                                          <p:attrName>style.visibility</p:attrName>
                                        </p:attrNameLst>
                                      </p:cBhvr>
                                      <p:to>
                                        <p:strVal val="visible"/>
                                      </p:to>
                                    </p:set>
                                    <p:animEffect transition="in" filter="dissolve">
                                      <p:cBhvr>
                                        <p:cTn id="16" dur="500"/>
                                        <p:tgtEl>
                                          <p:spTgt spid="1362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6212"/>
                                        </p:tgtEl>
                                        <p:attrNameLst>
                                          <p:attrName>style.visibility</p:attrName>
                                        </p:attrNameLst>
                                      </p:cBhvr>
                                      <p:to>
                                        <p:strVal val="visible"/>
                                      </p:to>
                                    </p:set>
                                    <p:animEffect transition="in" filter="dissolve">
                                      <p:cBhvr>
                                        <p:cTn id="19" dur="500"/>
                                        <p:tgtEl>
                                          <p:spTgt spid="1362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6213"/>
                                        </p:tgtEl>
                                        <p:attrNameLst>
                                          <p:attrName>style.visibility</p:attrName>
                                        </p:attrNameLst>
                                      </p:cBhvr>
                                      <p:to>
                                        <p:strVal val="visible"/>
                                      </p:to>
                                    </p:set>
                                    <p:animEffect transition="in" filter="dissolve">
                                      <p:cBhvr>
                                        <p:cTn id="22" dur="500"/>
                                        <p:tgtEl>
                                          <p:spTgt spid="136213"/>
                                        </p:tgtEl>
                                      </p:cBhvr>
                                    </p:animEffect>
                                  </p:childTnLst>
                                </p:cTn>
                              </p:par>
                              <p:par>
                                <p:cTn id="23" presetID="9"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6218"/>
                                        </p:tgtEl>
                                        <p:attrNameLst>
                                          <p:attrName>style.visibility</p:attrName>
                                        </p:attrNameLst>
                                      </p:cBhvr>
                                      <p:to>
                                        <p:strVal val="visible"/>
                                      </p:to>
                                    </p:set>
                                    <p:animEffect transition="in" filter="dissolve">
                                      <p:cBhvr>
                                        <p:cTn id="28" dur="500"/>
                                        <p:tgtEl>
                                          <p:spTgt spid="136218"/>
                                        </p:tgtEl>
                                      </p:cBhvr>
                                    </p:animEffect>
                                  </p:childTnLst>
                                </p:cTn>
                              </p:par>
                              <p:par>
                                <p:cTn id="29" presetID="9" presetClass="entr" presetSubtype="0" fill="hold" nodeType="withEffect">
                                  <p:stCondLst>
                                    <p:cond delay="0"/>
                                  </p:stCondLst>
                                  <p:childTnLst>
                                    <p:set>
                                      <p:cBhvr>
                                        <p:cTn id="30" dur="1" fill="hold">
                                          <p:stCondLst>
                                            <p:cond delay="0"/>
                                          </p:stCondLst>
                                        </p:cTn>
                                        <p:tgtEl>
                                          <p:spTgt spid="136219"/>
                                        </p:tgtEl>
                                        <p:attrNameLst>
                                          <p:attrName>style.visibility</p:attrName>
                                        </p:attrNameLst>
                                      </p:cBhvr>
                                      <p:to>
                                        <p:strVal val="visible"/>
                                      </p:to>
                                    </p:set>
                                    <p:animEffect transition="in" filter="dissolve">
                                      <p:cBhvr>
                                        <p:cTn id="31" dur="500"/>
                                        <p:tgtEl>
                                          <p:spTgt spid="136219"/>
                                        </p:tgtEl>
                                      </p:cBhvr>
                                    </p:animEffect>
                                  </p:childTnLst>
                                </p:cTn>
                              </p:par>
                              <p:par>
                                <p:cTn id="32" presetID="9" presetClass="entr" presetSubtype="0" fill="hold" nodeType="withEffect">
                                  <p:stCondLst>
                                    <p:cond delay="0"/>
                                  </p:stCondLst>
                                  <p:childTnLst>
                                    <p:set>
                                      <p:cBhvr>
                                        <p:cTn id="33" dur="1" fill="hold">
                                          <p:stCondLst>
                                            <p:cond delay="0"/>
                                          </p:stCondLst>
                                        </p:cTn>
                                        <p:tgtEl>
                                          <p:spTgt spid="136220"/>
                                        </p:tgtEl>
                                        <p:attrNameLst>
                                          <p:attrName>style.visibility</p:attrName>
                                        </p:attrNameLst>
                                      </p:cBhvr>
                                      <p:to>
                                        <p:strVal val="visible"/>
                                      </p:to>
                                    </p:set>
                                    <p:animEffect transition="in" filter="dissolve">
                                      <p:cBhvr>
                                        <p:cTn id="34" dur="500"/>
                                        <p:tgtEl>
                                          <p:spTgt spid="136220"/>
                                        </p:tgtEl>
                                      </p:cBhvr>
                                    </p:animEffect>
                                  </p:childTnLst>
                                </p:cTn>
                              </p:par>
                              <p:par>
                                <p:cTn id="35" presetID="9" presetClass="entr" presetSubtype="0" fill="hold" nodeType="withEffect">
                                  <p:stCondLst>
                                    <p:cond delay="0"/>
                                  </p:stCondLst>
                                  <p:childTnLst>
                                    <p:set>
                                      <p:cBhvr>
                                        <p:cTn id="36" dur="1" fill="hold">
                                          <p:stCondLst>
                                            <p:cond delay="0"/>
                                          </p:stCondLst>
                                        </p:cTn>
                                        <p:tgtEl>
                                          <p:spTgt spid="136221"/>
                                        </p:tgtEl>
                                        <p:attrNameLst>
                                          <p:attrName>style.visibility</p:attrName>
                                        </p:attrNameLst>
                                      </p:cBhvr>
                                      <p:to>
                                        <p:strVal val="visible"/>
                                      </p:to>
                                    </p:set>
                                    <p:animEffect transition="in" filter="dissolve">
                                      <p:cBhvr>
                                        <p:cTn id="37" dur="500"/>
                                        <p:tgtEl>
                                          <p:spTgt spid="136221"/>
                                        </p:tgtEl>
                                      </p:cBhvr>
                                    </p:animEffect>
                                  </p:childTnLst>
                                </p:cTn>
                              </p:par>
                              <p:par>
                                <p:cTn id="38" presetID="9" presetClass="entr" presetSubtype="0" fill="hold" nodeType="withEffect">
                                  <p:stCondLst>
                                    <p:cond delay="0"/>
                                  </p:stCondLst>
                                  <p:childTnLst>
                                    <p:set>
                                      <p:cBhvr>
                                        <p:cTn id="39" dur="1" fill="hold">
                                          <p:stCondLst>
                                            <p:cond delay="0"/>
                                          </p:stCondLst>
                                        </p:cTn>
                                        <p:tgtEl>
                                          <p:spTgt spid="136222"/>
                                        </p:tgtEl>
                                        <p:attrNameLst>
                                          <p:attrName>style.visibility</p:attrName>
                                        </p:attrNameLst>
                                      </p:cBhvr>
                                      <p:to>
                                        <p:strVal val="visible"/>
                                      </p:to>
                                    </p:set>
                                    <p:animEffect transition="in" filter="dissolve">
                                      <p:cBhvr>
                                        <p:cTn id="40" dur="500"/>
                                        <p:tgtEl>
                                          <p:spTgt spid="1362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6224"/>
                                        </p:tgtEl>
                                        <p:attrNameLst>
                                          <p:attrName>style.visibility</p:attrName>
                                        </p:attrNameLst>
                                      </p:cBhvr>
                                      <p:to>
                                        <p:strVal val="visible"/>
                                      </p:to>
                                    </p:set>
                                    <p:animEffect transition="in" filter="dissolve">
                                      <p:cBhvr>
                                        <p:cTn id="43" dur="500"/>
                                        <p:tgtEl>
                                          <p:spTgt spid="136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8" grpId="0" animBg="1"/>
      <p:bldP spid="136209" grpId="0" animBg="1"/>
      <p:bldP spid="136212" grpId="0" animBg="1"/>
      <p:bldP spid="136213" grpId="0"/>
      <p:bldP spid="136218" grpId="0" animBg="1"/>
      <p:bldP spid="1362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395288" y="69850"/>
            <a:ext cx="8229600" cy="1371600"/>
          </a:xfrm>
          <a:extLst>
            <a:ext uri="{91240B29-F687-4F45-9708-019B960494DF}">
              <a14:hiddenLine xmlns:a14="http://schemas.microsoft.com/office/drawing/2010/main" w="12700">
                <a:solidFill>
                  <a:srgbClr val="000000"/>
                </a:solidFill>
                <a:miter lim="800000"/>
                <a:headEnd/>
                <a:tailEnd/>
              </a14:hiddenLine>
            </a:ext>
          </a:extLst>
        </p:spPr>
        <p:txBody>
          <a:bodyPr/>
          <a:lstStyle/>
          <a:p>
            <a:pPr algn="ctr" eaLnBrk="1" hangingPunct="1"/>
            <a:r>
              <a:rPr lang="it-IT" altLang="it-IT" b="1" smtClean="0">
                <a:solidFill>
                  <a:srgbClr val="000099"/>
                </a:solidFill>
                <a:latin typeface="Verdana" panose="020B0604030504040204" pitchFamily="34" charset="0"/>
              </a:rPr>
              <a:t>LA FISIOLOGIA</a:t>
            </a:r>
          </a:p>
        </p:txBody>
      </p:sp>
      <p:sp>
        <p:nvSpPr>
          <p:cNvPr id="1033" name="Text Box 4"/>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1034" name="Text Box 5"/>
          <p:cNvSpPr txBox="1">
            <a:spLocks noChangeArrowheads="1"/>
          </p:cNvSpPr>
          <p:nvPr/>
        </p:nvSpPr>
        <p:spPr bwMode="auto">
          <a:xfrm>
            <a:off x="468313" y="1316038"/>
            <a:ext cx="8156575" cy="1384300"/>
          </a:xfrm>
          <a:prstGeom prst="rect">
            <a:avLst/>
          </a:prstGeom>
          <a:ln w="38100"/>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2800" b="1" dirty="0" smtClean="0">
                <a:latin typeface="Verdana" panose="020B0604030504040204" pitchFamily="34" charset="0"/>
              </a:rPr>
              <a:t>LA Fisiologia è lo studio delle funzioni vitali di tutti gli animali e delle piante a vari livelli di complessità</a:t>
            </a:r>
          </a:p>
        </p:txBody>
      </p:sp>
      <p:graphicFrame>
        <p:nvGraphicFramePr>
          <p:cNvPr id="2" name="Diagramma 1"/>
          <p:cNvGraphicFramePr/>
          <p:nvPr/>
        </p:nvGraphicFramePr>
        <p:xfrm>
          <a:off x="468313" y="3168650"/>
          <a:ext cx="7850187" cy="321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3581400" y="533400"/>
            <a:ext cx="5029200" cy="6324600"/>
            <a:chOff x="2699" y="20"/>
            <a:chExt cx="3072" cy="4110"/>
          </a:xfrm>
        </p:grpSpPr>
        <p:pic>
          <p:nvPicPr>
            <p:cNvPr id="63492" name="Picture 3" descr="ossitocina"/>
            <p:cNvPicPr>
              <a:picLocks noChangeAspect="1" noChangeArrowheads="1"/>
            </p:cNvPicPr>
            <p:nvPr/>
          </p:nvPicPr>
          <p:blipFill>
            <a:blip r:embed="rId3">
              <a:extLst>
                <a:ext uri="{28A0092B-C50C-407E-A947-70E740481C1C}">
                  <a14:useLocalDpi xmlns:a14="http://schemas.microsoft.com/office/drawing/2010/main" val="0"/>
                </a:ext>
              </a:extLst>
            </a:blip>
            <a:srcRect r="2298"/>
            <a:stretch>
              <a:fillRect/>
            </a:stretch>
          </p:blipFill>
          <p:spPr bwMode="auto">
            <a:xfrm>
              <a:off x="2699" y="20"/>
              <a:ext cx="3072" cy="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p:cNvSpPr txBox="1">
              <a:spLocks noChangeArrowheads="1"/>
            </p:cNvSpPr>
            <p:nvPr/>
          </p:nvSpPr>
          <p:spPr bwMode="auto">
            <a:xfrm>
              <a:off x="3214" y="41"/>
              <a:ext cx="2507" cy="3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1600" b="1">
                  <a:latin typeface="Verdana" panose="020B0604030504040204" pitchFamily="34" charset="0"/>
                </a:rPr>
                <a:t>La posizione del feto nell’utero si abbassa e iniziano le doglie</a:t>
              </a:r>
            </a:p>
          </p:txBody>
        </p:sp>
        <p:sp>
          <p:nvSpPr>
            <p:cNvPr id="63494" name="Text Box 5"/>
            <p:cNvSpPr txBox="1">
              <a:spLocks noChangeArrowheads="1"/>
            </p:cNvSpPr>
            <p:nvPr/>
          </p:nvSpPr>
          <p:spPr bwMode="auto">
            <a:xfrm>
              <a:off x="4118" y="3129"/>
              <a:ext cx="998" cy="787"/>
            </a:xfrm>
            <a:prstGeom prst="rect">
              <a:avLst/>
            </a:prstGeom>
            <a:solidFill>
              <a:srgbClr val="FF9966"/>
            </a:solidFill>
            <a:ln w="9525">
              <a:solidFill>
                <a:schemeClr val="accent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2400" b="1">
                  <a:latin typeface="Verdana" panose="020B0604030504040204" pitchFamily="34" charset="0"/>
                </a:rPr>
                <a:t>Il parto termina il ciclo</a:t>
              </a:r>
            </a:p>
          </p:txBody>
        </p:sp>
      </p:grpSp>
      <p:sp>
        <p:nvSpPr>
          <p:cNvPr id="63491" name="Text Box 6"/>
          <p:cNvSpPr txBox="1">
            <a:spLocks noChangeArrowheads="1"/>
          </p:cNvSpPr>
          <p:nvPr/>
        </p:nvSpPr>
        <p:spPr bwMode="auto">
          <a:xfrm>
            <a:off x="288925" y="1179513"/>
            <a:ext cx="31400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3600" b="1">
                <a:solidFill>
                  <a:srgbClr val="000099"/>
                </a:solidFill>
              </a:rPr>
              <a:t>ESEMPIO DI FEEDBACK POSITIVO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7038" y="101600"/>
            <a:ext cx="8748712" cy="1371600"/>
          </a:xfrm>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10243"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9220" name="Rectangle 17"/>
          <p:cNvSpPr>
            <a:spLocks noChangeArrowheads="1"/>
          </p:cNvSpPr>
          <p:nvPr/>
        </p:nvSpPr>
        <p:spPr bwMode="auto">
          <a:xfrm>
            <a:off x="869950" y="1289050"/>
            <a:ext cx="3505200" cy="5294313"/>
          </a:xfrm>
          <a:prstGeom prst="rect">
            <a:avLst/>
          </a:prstGeom>
          <a:ln w="28575"/>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defRPr/>
            </a:pPr>
            <a:r>
              <a:rPr lang="it-IT" altLang="it-IT" sz="2600" b="1" dirty="0" smtClean="0">
                <a:solidFill>
                  <a:srgbClr val="000099"/>
                </a:solidFill>
                <a:latin typeface="Verdana" panose="020B0604030504040204" pitchFamily="34" charset="0"/>
              </a:rPr>
              <a:t>Atomo</a:t>
            </a:r>
          </a:p>
          <a:p>
            <a:pPr eaLnBrk="1" hangingPunct="1">
              <a:buFontTx/>
              <a:buChar char="-"/>
              <a:defRPr/>
            </a:pPr>
            <a:r>
              <a:rPr lang="it-IT" altLang="it-IT" sz="2600" b="1" dirty="0" smtClean="0">
                <a:solidFill>
                  <a:srgbClr val="000099"/>
                </a:solidFill>
                <a:latin typeface="Verdana" panose="020B0604030504040204" pitchFamily="34" charset="0"/>
              </a:rPr>
              <a:t>Molecola</a:t>
            </a:r>
          </a:p>
          <a:p>
            <a:pPr eaLnBrk="1" hangingPunct="1">
              <a:buFontTx/>
              <a:buChar char="-"/>
              <a:defRPr/>
            </a:pPr>
            <a:r>
              <a:rPr lang="it-IT" altLang="it-IT" sz="2600" b="1" dirty="0" smtClean="0">
                <a:solidFill>
                  <a:srgbClr val="000099"/>
                </a:solidFill>
                <a:latin typeface="Verdana" panose="020B0604030504040204" pitchFamily="34" charset="0"/>
              </a:rPr>
              <a:t>Biomolecola</a:t>
            </a:r>
          </a:p>
          <a:p>
            <a:pPr eaLnBrk="1" hangingPunct="1">
              <a:buFontTx/>
              <a:buChar char="-"/>
              <a:defRPr/>
            </a:pPr>
            <a:r>
              <a:rPr lang="it-IT" altLang="it-IT" sz="2600" b="1" dirty="0" smtClean="0">
                <a:solidFill>
                  <a:srgbClr val="000099"/>
                </a:solidFill>
                <a:latin typeface="Verdana" panose="020B0604030504040204" pitchFamily="34" charset="0"/>
              </a:rPr>
              <a:t>Organulo</a:t>
            </a:r>
          </a:p>
          <a:p>
            <a:pPr eaLnBrk="1" hangingPunct="1">
              <a:buFontTx/>
              <a:buChar char="-"/>
              <a:defRPr/>
            </a:pPr>
            <a:r>
              <a:rPr lang="it-IT" altLang="it-IT" sz="2600" b="1" dirty="0" smtClean="0">
                <a:solidFill>
                  <a:srgbClr val="000099"/>
                </a:solidFill>
                <a:latin typeface="Verdana" panose="020B0604030504040204" pitchFamily="34" charset="0"/>
              </a:rPr>
              <a:t>Cellula</a:t>
            </a:r>
          </a:p>
          <a:p>
            <a:pPr eaLnBrk="1" hangingPunct="1">
              <a:buFontTx/>
              <a:buChar char="-"/>
              <a:defRPr/>
            </a:pPr>
            <a:r>
              <a:rPr lang="it-IT" altLang="it-IT" sz="2600" b="1" dirty="0" smtClean="0">
                <a:solidFill>
                  <a:srgbClr val="000099"/>
                </a:solidFill>
                <a:latin typeface="Verdana" panose="020B0604030504040204" pitchFamily="34" charset="0"/>
              </a:rPr>
              <a:t>Tessuto</a:t>
            </a:r>
          </a:p>
          <a:p>
            <a:pPr eaLnBrk="1" hangingPunct="1">
              <a:buFontTx/>
              <a:buChar char="-"/>
              <a:defRPr/>
            </a:pPr>
            <a:r>
              <a:rPr lang="it-IT" altLang="it-IT" sz="2600" b="1" dirty="0" smtClean="0">
                <a:solidFill>
                  <a:srgbClr val="000099"/>
                </a:solidFill>
                <a:latin typeface="Verdana" panose="020B0604030504040204" pitchFamily="34" charset="0"/>
              </a:rPr>
              <a:t>Organo</a:t>
            </a:r>
          </a:p>
          <a:p>
            <a:pPr eaLnBrk="1" hangingPunct="1">
              <a:buFontTx/>
              <a:buChar char="-"/>
              <a:defRPr/>
            </a:pPr>
            <a:r>
              <a:rPr lang="it-IT" altLang="it-IT" sz="2600" b="1" dirty="0" smtClean="0">
                <a:solidFill>
                  <a:srgbClr val="000099"/>
                </a:solidFill>
                <a:latin typeface="Verdana" panose="020B0604030504040204" pitchFamily="34" charset="0"/>
              </a:rPr>
              <a:t>Apparato e sistema</a:t>
            </a:r>
          </a:p>
          <a:p>
            <a:pPr eaLnBrk="1" hangingPunct="1">
              <a:buFontTx/>
              <a:buChar char="-"/>
              <a:defRPr/>
            </a:pPr>
            <a:r>
              <a:rPr lang="it-IT" altLang="it-IT" sz="2600" b="1" dirty="0" smtClean="0">
                <a:solidFill>
                  <a:srgbClr val="000099"/>
                </a:solidFill>
                <a:latin typeface="Verdana" panose="020B0604030504040204" pitchFamily="34" charset="0"/>
              </a:rPr>
              <a:t>Organismo</a:t>
            </a:r>
          </a:p>
          <a:p>
            <a:pPr eaLnBrk="1" hangingPunct="1">
              <a:buFontTx/>
              <a:buChar char="-"/>
              <a:defRPr/>
            </a:pPr>
            <a:r>
              <a:rPr lang="it-IT" altLang="it-IT" sz="2600" b="1" dirty="0" smtClean="0">
                <a:solidFill>
                  <a:srgbClr val="000099"/>
                </a:solidFill>
                <a:latin typeface="Verdana" panose="020B0604030504040204" pitchFamily="34" charset="0"/>
              </a:rPr>
              <a:t>Popolazione</a:t>
            </a:r>
          </a:p>
          <a:p>
            <a:pPr eaLnBrk="1" hangingPunct="1">
              <a:buFontTx/>
              <a:buChar char="-"/>
              <a:defRPr/>
            </a:pPr>
            <a:r>
              <a:rPr lang="it-IT" altLang="it-IT" sz="2600" b="1" dirty="0" smtClean="0">
                <a:solidFill>
                  <a:srgbClr val="000099"/>
                </a:solidFill>
                <a:latin typeface="Verdana" panose="020B0604030504040204" pitchFamily="34" charset="0"/>
              </a:rPr>
              <a:t>Biocenosi</a:t>
            </a:r>
          </a:p>
          <a:p>
            <a:pPr eaLnBrk="1" hangingPunct="1">
              <a:buFontTx/>
              <a:buChar char="-"/>
              <a:defRPr/>
            </a:pPr>
            <a:r>
              <a:rPr lang="it-IT" altLang="it-IT" sz="2600" b="1" dirty="0" smtClean="0">
                <a:solidFill>
                  <a:srgbClr val="000099"/>
                </a:solidFill>
                <a:latin typeface="Verdana" panose="020B0604030504040204" pitchFamily="34" charset="0"/>
              </a:rPr>
              <a:t>Ecosistema</a:t>
            </a:r>
          </a:p>
        </p:txBody>
      </p:sp>
      <p:pic>
        <p:nvPicPr>
          <p:cNvPr id="8" name="Picture 2" descr="fisiologiche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5" y="1289050"/>
            <a:ext cx="3732213" cy="5294313"/>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112713"/>
            <a:ext cx="8748712" cy="1371600"/>
          </a:xfrm>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12291"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12292" name="Text Box 7"/>
          <p:cNvSpPr txBox="1">
            <a:spLocks noChangeArrowheads="1"/>
          </p:cNvSpPr>
          <p:nvPr/>
        </p:nvSpPr>
        <p:spPr bwMode="auto">
          <a:xfrm>
            <a:off x="323850" y="1268413"/>
            <a:ext cx="1852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ATOMO</a:t>
            </a:r>
          </a:p>
        </p:txBody>
      </p:sp>
      <p:sp>
        <p:nvSpPr>
          <p:cNvPr id="12293" name="Rectangle 16"/>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FF00"/>
                </a:solidFill>
                <a:latin typeface="Verdana" panose="020B0604030504040204" pitchFamily="34" charset="0"/>
              </a:rPr>
              <a:t>Atomo</a:t>
            </a:r>
            <a:r>
              <a:rPr lang="it-IT" altLang="it-IT" sz="1200" b="1">
                <a:solidFill>
                  <a:schemeClr val="bg1"/>
                </a:solidFill>
                <a:latin typeface="Verdana" panose="020B0604030504040204" pitchFamily="34" charset="0"/>
              </a:rPr>
              <a:t>&lt;molecola&lt;biomolecola&lt;organulo&lt;cellula&lt;tessuto&lt;organo&lt;apparato&lt;organismo</a:t>
            </a:r>
          </a:p>
        </p:txBody>
      </p:sp>
      <p:sp>
        <p:nvSpPr>
          <p:cNvPr id="12294" name="Rectangle 17"/>
          <p:cNvSpPr>
            <a:spLocks noChangeArrowheads="1"/>
          </p:cNvSpPr>
          <p:nvPr/>
        </p:nvSpPr>
        <p:spPr bwMode="auto">
          <a:xfrm>
            <a:off x="3657600" y="4437063"/>
            <a:ext cx="4572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Verdana" panose="020B0604030504040204" pitchFamily="34" charset="0"/>
              </a:rPr>
              <a:t>L’atomo è composto da:</a:t>
            </a:r>
          </a:p>
          <a:p>
            <a:pPr eaLnBrk="1" hangingPunct="1">
              <a:spcBef>
                <a:spcPct val="0"/>
              </a:spcBef>
              <a:buClr>
                <a:srgbClr val="0099FF"/>
              </a:buClr>
              <a:buSzPct val="130000"/>
              <a:buFontTx/>
              <a:buChar char="•"/>
            </a:pPr>
            <a:r>
              <a:rPr lang="it-IT" altLang="it-IT" sz="2000" b="1">
                <a:latin typeface="Verdana" panose="020B0604030504040204" pitchFamily="34" charset="0"/>
              </a:rPr>
              <a:t> Protoni </a:t>
            </a:r>
          </a:p>
          <a:p>
            <a:pPr eaLnBrk="1" hangingPunct="1">
              <a:spcBef>
                <a:spcPct val="0"/>
              </a:spcBef>
              <a:buClr>
                <a:srgbClr val="99FF99"/>
              </a:buClr>
              <a:buSzPct val="130000"/>
              <a:buFontTx/>
              <a:buChar char="•"/>
            </a:pPr>
            <a:r>
              <a:rPr lang="it-IT" altLang="it-IT" sz="2000" b="1">
                <a:latin typeface="Verdana" panose="020B0604030504040204" pitchFamily="34" charset="0"/>
              </a:rPr>
              <a:t> Neutroni</a:t>
            </a:r>
          </a:p>
          <a:p>
            <a:pPr eaLnBrk="1" hangingPunct="1">
              <a:spcBef>
                <a:spcPct val="0"/>
              </a:spcBef>
              <a:buClr>
                <a:srgbClr val="FF3300"/>
              </a:buClr>
              <a:buSzPct val="130000"/>
              <a:buFontTx/>
              <a:buChar char="•"/>
            </a:pPr>
            <a:r>
              <a:rPr lang="it-IT" altLang="it-IT" sz="2000" b="1">
                <a:latin typeface="Verdana" panose="020B0604030504040204" pitchFamily="34" charset="0"/>
              </a:rPr>
              <a:t> Elettroni</a:t>
            </a:r>
          </a:p>
        </p:txBody>
      </p:sp>
      <p:pic>
        <p:nvPicPr>
          <p:cNvPr id="12295" name="Picture 19" descr="ato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3021013"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8"/>
          <p:cNvSpPr>
            <a:spLocks noChangeArrowheads="1"/>
          </p:cNvSpPr>
          <p:nvPr/>
        </p:nvSpPr>
        <p:spPr bwMode="auto">
          <a:xfrm>
            <a:off x="2411413" y="1412875"/>
            <a:ext cx="611981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latin typeface="Verdana" panose="020B0604030504040204" pitchFamily="34" charset="0"/>
              </a:rPr>
              <a:t>Unità fondamentale della materia</a:t>
            </a:r>
          </a:p>
          <a:p>
            <a:pPr eaLnBrk="1" hangingPunct="1">
              <a:spcBef>
                <a:spcPct val="0"/>
              </a:spcBef>
              <a:buClrTx/>
              <a:buSzTx/>
              <a:buFontTx/>
              <a:buNone/>
            </a:pPr>
            <a:r>
              <a:rPr lang="it-IT" altLang="it-IT" sz="2400" b="1">
                <a:latin typeface="Verdana" panose="020B0604030504040204" pitchFamily="34" charset="0"/>
              </a:rPr>
              <a:t>È indivisibile nei processi chimici ordinari</a:t>
            </a:r>
          </a:p>
          <a:p>
            <a:pPr eaLnBrk="1" hangingPunct="1">
              <a:spcBef>
                <a:spcPct val="0"/>
              </a:spcBef>
              <a:buClrTx/>
              <a:buSzTx/>
              <a:buFontTx/>
              <a:buNone/>
            </a:pPr>
            <a:r>
              <a:rPr lang="it-IT" altLang="it-IT" sz="2400" b="1">
                <a:latin typeface="Verdana" panose="020B0604030504040204" pitchFamily="34" charset="0"/>
              </a:rPr>
              <a:t>Sono noti 92 elementi naturali più alcuni artificiali</a:t>
            </a:r>
          </a:p>
          <a:p>
            <a:pPr eaLnBrk="1" hangingPunct="1">
              <a:spcBef>
                <a:spcPct val="0"/>
              </a:spcBef>
              <a:buClrTx/>
              <a:buSzTx/>
              <a:buFontTx/>
              <a:buNone/>
            </a:pPr>
            <a:r>
              <a:rPr lang="it-IT" altLang="it-IT" sz="2400" b="1">
                <a:latin typeface="Verdana" panose="020B0604030504040204" pitchFamily="34" charset="0"/>
              </a:rPr>
              <a:t>Ogni elemento è indicato da un simbolo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14339" name="Rectangle 6"/>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14340" name="Rectangle 7"/>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a:t>
            </a:r>
            <a:r>
              <a:rPr lang="it-IT" altLang="it-IT" sz="2000" b="1">
                <a:solidFill>
                  <a:srgbClr val="FFFF00"/>
                </a:solidFill>
                <a:latin typeface="Verdana" panose="020B0604030504040204" pitchFamily="34" charset="0"/>
              </a:rPr>
              <a:t>molecola</a:t>
            </a:r>
            <a:r>
              <a:rPr lang="it-IT" altLang="it-IT" sz="1200" b="1">
                <a:solidFill>
                  <a:schemeClr val="bg1"/>
                </a:solidFill>
                <a:latin typeface="Verdana" panose="020B0604030504040204" pitchFamily="34" charset="0"/>
              </a:rPr>
              <a:t>&lt;biomolecola&lt;organulo&lt;cellula&lt;tessuto&lt;organo&lt;apparato&lt;organismo</a:t>
            </a:r>
          </a:p>
        </p:txBody>
      </p:sp>
      <p:sp>
        <p:nvSpPr>
          <p:cNvPr id="11269" name="Rectangle 8"/>
          <p:cNvSpPr>
            <a:spLocks noChangeArrowheads="1"/>
          </p:cNvSpPr>
          <p:nvPr/>
        </p:nvSpPr>
        <p:spPr bwMode="auto">
          <a:xfrm>
            <a:off x="366713" y="1598613"/>
            <a:ext cx="4205287" cy="449421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2200" b="1" dirty="0" smtClean="0">
                <a:latin typeface="Verdana" panose="020B0604030504040204" pitchFamily="34" charset="0"/>
              </a:rPr>
              <a:t>È la più piccola unità di un composto chimico che ne mantiene le caratteristiche fisiche e chimiche.</a:t>
            </a:r>
          </a:p>
          <a:p>
            <a:pPr eaLnBrk="1" hangingPunct="1">
              <a:defRPr/>
            </a:pPr>
            <a:r>
              <a:rPr lang="it-IT" altLang="it-IT" sz="2200" b="1" dirty="0" smtClean="0">
                <a:latin typeface="Verdana" panose="020B0604030504040204" pitchFamily="34" charset="0"/>
              </a:rPr>
              <a:t>Si forma per legame covalente tra gli atomi.</a:t>
            </a:r>
          </a:p>
          <a:p>
            <a:pPr eaLnBrk="1" hangingPunct="1">
              <a:defRPr/>
            </a:pPr>
            <a:r>
              <a:rPr lang="it-IT" altLang="it-IT" sz="2200" b="1" dirty="0" smtClean="0">
                <a:latin typeface="Verdana" panose="020B0604030504040204" pitchFamily="34" charset="0"/>
              </a:rPr>
              <a:t>È espressa da una formula, che descrive quantitativamente la composizione in atomi.</a:t>
            </a:r>
          </a:p>
          <a:p>
            <a:pPr eaLnBrk="1" hangingPunct="1">
              <a:defRPr/>
            </a:pPr>
            <a:r>
              <a:rPr lang="it-IT" altLang="it-IT" sz="2200" b="1" dirty="0" smtClean="0">
                <a:latin typeface="Verdana" panose="020B0604030504040204" pitchFamily="34" charset="0"/>
              </a:rPr>
              <a:t>Sono possibili migliaia di diverse combinazioni.</a:t>
            </a:r>
          </a:p>
        </p:txBody>
      </p:sp>
      <p:sp>
        <p:nvSpPr>
          <p:cNvPr id="14342" name="Text Box 15"/>
          <p:cNvSpPr txBox="1">
            <a:spLocks noChangeArrowheads="1"/>
          </p:cNvSpPr>
          <p:nvPr/>
        </p:nvSpPr>
        <p:spPr bwMode="auto">
          <a:xfrm>
            <a:off x="6623050" y="1600200"/>
            <a:ext cx="1146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Verdana" panose="020B0604030504040204" pitchFamily="34" charset="0"/>
              </a:rPr>
              <a:t>Acqua </a:t>
            </a:r>
          </a:p>
        </p:txBody>
      </p:sp>
      <p:sp>
        <p:nvSpPr>
          <p:cNvPr id="14343" name="Text Box 17"/>
          <p:cNvSpPr txBox="1">
            <a:spLocks noChangeArrowheads="1"/>
          </p:cNvSpPr>
          <p:nvPr/>
        </p:nvSpPr>
        <p:spPr bwMode="auto">
          <a:xfrm>
            <a:off x="395288" y="1065213"/>
            <a:ext cx="2665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MOLECOLA</a:t>
            </a:r>
          </a:p>
        </p:txBody>
      </p:sp>
      <p:pic>
        <p:nvPicPr>
          <p:cNvPr id="14344" name="Picture 18" descr="atomi-ac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12192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9" descr="atomi-anidcarb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95600"/>
            <a:ext cx="21431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20"/>
          <p:cNvSpPr txBox="1">
            <a:spLocks noChangeArrowheads="1"/>
          </p:cNvSpPr>
          <p:nvPr/>
        </p:nvSpPr>
        <p:spPr bwMode="auto">
          <a:xfrm>
            <a:off x="6745288" y="3241675"/>
            <a:ext cx="23225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Verdana" panose="020B0604030504040204" pitchFamily="34" charset="0"/>
              </a:rPr>
              <a:t>Anidride carbonica</a:t>
            </a:r>
          </a:p>
        </p:txBody>
      </p:sp>
      <p:pic>
        <p:nvPicPr>
          <p:cNvPr id="14347" name="Picture 21" descr="atomi-ammonia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419600"/>
            <a:ext cx="14827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23"/>
          <p:cNvSpPr txBox="1">
            <a:spLocks noChangeArrowheads="1"/>
          </p:cNvSpPr>
          <p:nvPr/>
        </p:nvSpPr>
        <p:spPr bwMode="auto">
          <a:xfrm>
            <a:off x="6781800" y="5105400"/>
            <a:ext cx="1585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Verdana" panose="020B0604030504040204" pitchFamily="34" charset="0"/>
              </a:rPr>
              <a:t>Ammoniaca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pic>
        <p:nvPicPr>
          <p:cNvPr id="12291" name="Picture 4" descr="Riboflavin_molecule_animated"/>
          <p:cNvPicPr>
            <a:picLocks noChangeAspect="1" noChangeArrowheads="1" noCrop="1"/>
          </p:cNvPicPr>
          <p:nvPr/>
        </p:nvPicPr>
        <p:blipFill>
          <a:blip r:embed="rId3"/>
          <a:srcRect/>
          <a:stretch>
            <a:fillRect/>
          </a:stretch>
        </p:blipFill>
        <p:spPr bwMode="auto">
          <a:xfrm>
            <a:off x="111125" y="2314575"/>
            <a:ext cx="3779838" cy="3027363"/>
          </a:xfrm>
          <a:prstGeom prst="rect">
            <a:avLst/>
          </a:prstGeom>
          <a:ln/>
        </p:spPr>
        <p:style>
          <a:lnRef idx="2">
            <a:schemeClr val="accent1"/>
          </a:lnRef>
          <a:fillRef idx="1">
            <a:schemeClr val="lt1"/>
          </a:fillRef>
          <a:effectRef idx="0">
            <a:schemeClr val="accent1"/>
          </a:effectRef>
          <a:fontRef idx="minor">
            <a:schemeClr val="dk1"/>
          </a:fontRef>
        </p:style>
      </p:pic>
      <p:sp>
        <p:nvSpPr>
          <p:cNvPr id="16388" name="Rectangle 9"/>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16389" name="Rectangle 10"/>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a:t>
            </a:r>
            <a:r>
              <a:rPr lang="it-IT" altLang="it-IT" sz="2000" b="1">
                <a:solidFill>
                  <a:srgbClr val="FFFF00"/>
                </a:solidFill>
                <a:latin typeface="Verdana" panose="020B0604030504040204" pitchFamily="34" charset="0"/>
              </a:rPr>
              <a:t>biomolecola</a:t>
            </a:r>
            <a:r>
              <a:rPr lang="it-IT" altLang="it-IT" sz="1200" b="1">
                <a:solidFill>
                  <a:schemeClr val="bg1"/>
                </a:solidFill>
                <a:latin typeface="Verdana" panose="020B0604030504040204" pitchFamily="34" charset="0"/>
              </a:rPr>
              <a:t>&lt;organulo&lt;cellula&lt;tessuto&lt;organo&lt;apparato&lt;organismo</a:t>
            </a:r>
          </a:p>
        </p:txBody>
      </p:sp>
      <p:sp>
        <p:nvSpPr>
          <p:cNvPr id="12294" name="Rectangle 11"/>
          <p:cNvSpPr>
            <a:spLocks noChangeArrowheads="1"/>
          </p:cNvSpPr>
          <p:nvPr/>
        </p:nvSpPr>
        <p:spPr bwMode="auto">
          <a:xfrm>
            <a:off x="3962400" y="1143000"/>
            <a:ext cx="5076825" cy="3028950"/>
          </a:xfrm>
          <a:prstGeom prst="rect">
            <a:avLst/>
          </a:prstGeom>
          <a:ln w="28575"/>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900" b="1" dirty="0" smtClean="0">
                <a:latin typeface="Verdana" panose="020B0604030504040204" pitchFamily="34" charset="0"/>
              </a:rPr>
              <a:t>Molecola di grandi dimensioni, di natura polimerica, </a:t>
            </a:r>
          </a:p>
          <a:p>
            <a:pPr eaLnBrk="1" hangingPunct="1">
              <a:defRPr/>
            </a:pPr>
            <a:r>
              <a:rPr lang="it-IT" altLang="it-IT" sz="1900" b="1" dirty="0" smtClean="0">
                <a:latin typeface="Verdana" panose="020B0604030504040204" pitchFamily="34" charset="0"/>
              </a:rPr>
              <a:t>tipica della materia vivente.</a:t>
            </a:r>
          </a:p>
          <a:p>
            <a:pPr eaLnBrk="1" hangingPunct="1">
              <a:defRPr/>
            </a:pPr>
            <a:r>
              <a:rPr lang="it-IT" altLang="it-IT" sz="1900" b="1" dirty="0" smtClean="0">
                <a:latin typeface="Verdana" panose="020B0604030504040204" pitchFamily="34" charset="0"/>
              </a:rPr>
              <a:t>Si forma per legami covalenti, legami ad idrogeno ed </a:t>
            </a:r>
          </a:p>
          <a:p>
            <a:pPr eaLnBrk="1" hangingPunct="1">
              <a:defRPr/>
            </a:pPr>
            <a:r>
              <a:rPr lang="it-IT" altLang="it-IT" sz="1900" b="1" dirty="0" smtClean="0">
                <a:latin typeface="Verdana" panose="020B0604030504040204" pitchFamily="34" charset="0"/>
              </a:rPr>
              <a:t>interazioni idrofobiche. Le biomolecole sono composte essenzialmente da carbonio e idrogeno, cui sono spesso associati azoto, ossigeno, fosforo e zolfo.</a:t>
            </a:r>
          </a:p>
        </p:txBody>
      </p:sp>
      <p:sp>
        <p:nvSpPr>
          <p:cNvPr id="16391" name="Text Box 12"/>
          <p:cNvSpPr txBox="1">
            <a:spLocks noChangeArrowheads="1"/>
          </p:cNvSpPr>
          <p:nvPr/>
        </p:nvSpPr>
        <p:spPr bwMode="auto">
          <a:xfrm>
            <a:off x="230188" y="1198563"/>
            <a:ext cx="35417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BIOMOLECOLA</a:t>
            </a:r>
          </a:p>
        </p:txBody>
      </p:sp>
      <p:sp>
        <p:nvSpPr>
          <p:cNvPr id="12296" name="Rectangle 13"/>
          <p:cNvSpPr>
            <a:spLocks noChangeArrowheads="1"/>
          </p:cNvSpPr>
          <p:nvPr/>
        </p:nvSpPr>
        <p:spPr bwMode="auto">
          <a:xfrm>
            <a:off x="3962400" y="4284663"/>
            <a:ext cx="5076825" cy="17589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b="1" dirty="0" smtClean="0">
                <a:latin typeface="Verdana" panose="020B0604030504040204" pitchFamily="34" charset="0"/>
              </a:rPr>
              <a:t>Sono note 4 grandi famiglie, </a:t>
            </a:r>
          </a:p>
          <a:p>
            <a:pPr eaLnBrk="1" hangingPunct="1">
              <a:defRPr/>
            </a:pPr>
            <a:r>
              <a:rPr lang="it-IT" altLang="it-IT" b="1" dirty="0" smtClean="0">
                <a:latin typeface="Verdana" panose="020B0604030504040204" pitchFamily="34" charset="0"/>
              </a:rPr>
              <a:t>ma innumerevoli combinazioni </a:t>
            </a:r>
          </a:p>
          <a:p>
            <a:pPr eaLnBrk="1" hangingPunct="1">
              <a:defRPr/>
            </a:pPr>
            <a:r>
              <a:rPr lang="it-IT" altLang="it-IT" b="1" dirty="0" smtClean="0">
                <a:solidFill>
                  <a:srgbClr val="000099"/>
                </a:solidFill>
                <a:latin typeface="Verdana" panose="020B0604030504040204" pitchFamily="34" charset="0"/>
              </a:rPr>
              <a:t>• Glucidi</a:t>
            </a:r>
          </a:p>
          <a:p>
            <a:pPr eaLnBrk="1" hangingPunct="1">
              <a:defRPr/>
            </a:pPr>
            <a:r>
              <a:rPr lang="it-IT" altLang="it-IT" b="1" dirty="0" smtClean="0">
                <a:solidFill>
                  <a:srgbClr val="000099"/>
                </a:solidFill>
                <a:latin typeface="Verdana" panose="020B0604030504040204" pitchFamily="34" charset="0"/>
              </a:rPr>
              <a:t>• Lipidi</a:t>
            </a:r>
          </a:p>
          <a:p>
            <a:pPr eaLnBrk="1" hangingPunct="1">
              <a:defRPr/>
            </a:pPr>
            <a:r>
              <a:rPr lang="it-IT" altLang="it-IT" b="1" dirty="0" smtClean="0">
                <a:solidFill>
                  <a:srgbClr val="000099"/>
                </a:solidFill>
                <a:latin typeface="Verdana" panose="020B0604030504040204" pitchFamily="34" charset="0"/>
              </a:rPr>
              <a:t>• Proteine</a:t>
            </a:r>
          </a:p>
          <a:p>
            <a:pPr eaLnBrk="1" hangingPunct="1">
              <a:defRPr/>
            </a:pPr>
            <a:r>
              <a:rPr lang="it-IT" altLang="it-IT" b="1" dirty="0" smtClean="0">
                <a:solidFill>
                  <a:srgbClr val="000099"/>
                </a:solidFill>
                <a:latin typeface="Verdana" panose="020B0604030504040204" pitchFamily="34" charset="0"/>
              </a:rPr>
              <a:t>• Acidi nucleici</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descr="GRAPHIC%20-%20Mitochond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111625"/>
            <a:ext cx="3024187"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18436" name="Rectangle 8"/>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18437" name="Rectangle 9"/>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a:t>
            </a:r>
            <a:r>
              <a:rPr lang="it-IT" altLang="it-IT" sz="2000" b="1">
                <a:solidFill>
                  <a:srgbClr val="FFFF00"/>
                </a:solidFill>
                <a:latin typeface="Verdana" panose="020B0604030504040204" pitchFamily="34" charset="0"/>
              </a:rPr>
              <a:t>organulo</a:t>
            </a:r>
            <a:r>
              <a:rPr lang="it-IT" altLang="it-IT" sz="1200" b="1">
                <a:solidFill>
                  <a:schemeClr val="bg1"/>
                </a:solidFill>
                <a:latin typeface="Verdana" panose="020B0604030504040204" pitchFamily="34" charset="0"/>
              </a:rPr>
              <a:t>&lt;cellula&lt;tessuto&lt;organo&lt;apparato&lt;organismo</a:t>
            </a:r>
          </a:p>
        </p:txBody>
      </p:sp>
      <p:sp>
        <p:nvSpPr>
          <p:cNvPr id="13318" name="Rectangle 10"/>
          <p:cNvSpPr>
            <a:spLocks noChangeArrowheads="1"/>
          </p:cNvSpPr>
          <p:nvPr/>
        </p:nvSpPr>
        <p:spPr bwMode="auto">
          <a:xfrm>
            <a:off x="3125788" y="1258888"/>
            <a:ext cx="5868987" cy="24701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2200" b="1" dirty="0" smtClean="0">
                <a:latin typeface="Verdana" panose="020B0604030504040204" pitchFamily="34" charset="0"/>
              </a:rPr>
              <a:t>Associazioni tridimensionali di diverse categorie di biomolecole, </a:t>
            </a:r>
          </a:p>
          <a:p>
            <a:pPr eaLnBrk="1" hangingPunct="1">
              <a:defRPr/>
            </a:pPr>
            <a:r>
              <a:rPr lang="it-IT" altLang="it-IT" sz="2200" b="1" dirty="0" smtClean="0">
                <a:latin typeface="Verdana" panose="020B0604030504040204" pitchFamily="34" charset="0"/>
              </a:rPr>
              <a:t>generalmente </a:t>
            </a:r>
            <a:r>
              <a:rPr lang="it-IT" altLang="it-IT" sz="2200" b="1" dirty="0" err="1" smtClean="0">
                <a:latin typeface="Verdana" panose="020B0604030504040204" pitchFamily="34" charset="0"/>
              </a:rPr>
              <a:t>compartimentate</a:t>
            </a:r>
            <a:r>
              <a:rPr lang="it-IT" altLang="it-IT" sz="2200" b="1" dirty="0" smtClean="0">
                <a:latin typeface="Verdana" panose="020B0604030504040204" pitchFamily="34" charset="0"/>
              </a:rPr>
              <a:t> da una membrana biologica</a:t>
            </a:r>
          </a:p>
          <a:p>
            <a:pPr eaLnBrk="1" hangingPunct="1">
              <a:defRPr/>
            </a:pPr>
            <a:r>
              <a:rPr lang="it-IT" altLang="it-IT" sz="2200" b="1" dirty="0" smtClean="0">
                <a:latin typeface="Verdana" panose="020B0604030504040204" pitchFamily="34" charset="0"/>
              </a:rPr>
              <a:t>La loro azione coordinata è necessaria allo svolgimento di </a:t>
            </a:r>
          </a:p>
          <a:p>
            <a:pPr eaLnBrk="1" hangingPunct="1">
              <a:defRPr/>
            </a:pPr>
            <a:r>
              <a:rPr lang="it-IT" altLang="it-IT" sz="2200" b="1" dirty="0" smtClean="0">
                <a:latin typeface="Verdana" panose="020B0604030504040204" pitchFamily="34" charset="0"/>
              </a:rPr>
              <a:t>specifiche funzioni</a:t>
            </a:r>
          </a:p>
        </p:txBody>
      </p:sp>
      <p:sp>
        <p:nvSpPr>
          <p:cNvPr id="18439" name="Text Box 11"/>
          <p:cNvSpPr txBox="1">
            <a:spLocks noChangeArrowheads="1"/>
          </p:cNvSpPr>
          <p:nvPr/>
        </p:nvSpPr>
        <p:spPr bwMode="auto">
          <a:xfrm>
            <a:off x="395288" y="1268413"/>
            <a:ext cx="2647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ORGANULI</a:t>
            </a:r>
          </a:p>
        </p:txBody>
      </p:sp>
      <p:pic>
        <p:nvPicPr>
          <p:cNvPr id="18440" name="Picture 17" descr="golgi_appar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071938"/>
            <a:ext cx="3995738"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8"/>
          <p:cNvSpPr txBox="1">
            <a:spLocks noChangeArrowheads="1"/>
          </p:cNvSpPr>
          <p:nvPr/>
        </p:nvSpPr>
        <p:spPr bwMode="auto">
          <a:xfrm>
            <a:off x="539750" y="3716338"/>
            <a:ext cx="2116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0099"/>
                </a:solidFill>
                <a:latin typeface="Verdana" panose="020B0604030504040204" pitchFamily="34" charset="0"/>
              </a:rPr>
              <a:t>MITOCONDRIO</a:t>
            </a:r>
          </a:p>
        </p:txBody>
      </p:sp>
      <p:sp>
        <p:nvSpPr>
          <p:cNvPr id="18442" name="Text Box 19"/>
          <p:cNvSpPr txBox="1">
            <a:spLocks noChangeArrowheads="1"/>
          </p:cNvSpPr>
          <p:nvPr/>
        </p:nvSpPr>
        <p:spPr bwMode="auto">
          <a:xfrm>
            <a:off x="4716463" y="3716338"/>
            <a:ext cx="288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0099"/>
                </a:solidFill>
                <a:latin typeface="Verdana" panose="020B0604030504040204" pitchFamily="34" charset="0"/>
              </a:rPr>
              <a:t>APPARATO DI GOLGI</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1484313"/>
            <a:ext cx="575945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627063" y="101600"/>
            <a:ext cx="3706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a:solidFill>
                  <a:schemeClr val="bg1"/>
                </a:solidFill>
                <a:latin typeface="Verdana" panose="020B0604030504040204" pitchFamily="34" charset="0"/>
              </a:rPr>
              <a:t>INTRODUZIONE ALLA FISIOLOGIA</a:t>
            </a:r>
          </a:p>
        </p:txBody>
      </p:sp>
      <p:sp>
        <p:nvSpPr>
          <p:cNvPr id="20484" name="Rectangle 8"/>
          <p:cNvSpPr>
            <a:spLocks noGrp="1" noChangeArrowheads="1"/>
          </p:cNvSpPr>
          <p:nvPr>
            <p:ph type="title"/>
          </p:nvPr>
        </p:nvSpPr>
        <p:spPr>
          <a:xfrm>
            <a:off x="395288" y="112713"/>
            <a:ext cx="8748712" cy="1371600"/>
          </a:xfrm>
          <a:noFill/>
        </p:spPr>
        <p:txBody>
          <a:bodyPr/>
          <a:lstStyle/>
          <a:p>
            <a:pPr algn="ctr" eaLnBrk="1" hangingPunct="1"/>
            <a:r>
              <a:rPr lang="it-IT" altLang="it-IT" sz="3800" b="1" smtClean="0">
                <a:solidFill>
                  <a:srgbClr val="000099"/>
                </a:solidFill>
                <a:latin typeface="Verdana" panose="020B0604030504040204" pitchFamily="34" charset="0"/>
              </a:rPr>
              <a:t>LIVELLI DI ORGANIZZAZIONE</a:t>
            </a:r>
          </a:p>
        </p:txBody>
      </p:sp>
      <p:sp>
        <p:nvSpPr>
          <p:cNvPr id="20485" name="Rectangle 9"/>
          <p:cNvSpPr>
            <a:spLocks noChangeArrowheads="1"/>
          </p:cNvSpPr>
          <p:nvPr/>
        </p:nvSpPr>
        <p:spPr bwMode="auto">
          <a:xfrm>
            <a:off x="0" y="6207125"/>
            <a:ext cx="9144000" cy="401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200" b="1">
                <a:solidFill>
                  <a:schemeClr val="bg1"/>
                </a:solidFill>
                <a:latin typeface="Verdana" panose="020B0604030504040204" pitchFamily="34" charset="0"/>
              </a:rPr>
              <a:t>Atomo&lt;molecola&lt;biomolecola&lt;organulo&lt;</a:t>
            </a:r>
            <a:r>
              <a:rPr lang="it-IT" altLang="it-IT" sz="2000" b="1">
                <a:solidFill>
                  <a:srgbClr val="FFFF00"/>
                </a:solidFill>
                <a:latin typeface="Verdana" panose="020B0604030504040204" pitchFamily="34" charset="0"/>
              </a:rPr>
              <a:t>cellula</a:t>
            </a:r>
            <a:r>
              <a:rPr lang="it-IT" altLang="it-IT" sz="1200" b="1">
                <a:solidFill>
                  <a:schemeClr val="bg1"/>
                </a:solidFill>
                <a:latin typeface="Verdana" panose="020B0604030504040204" pitchFamily="34" charset="0"/>
              </a:rPr>
              <a:t>&lt;tessuto&lt;organo&lt;apparato&lt;organismo</a:t>
            </a:r>
          </a:p>
        </p:txBody>
      </p:sp>
      <p:sp>
        <p:nvSpPr>
          <p:cNvPr id="14342" name="Rectangle 10"/>
          <p:cNvSpPr>
            <a:spLocks noChangeArrowheads="1"/>
          </p:cNvSpPr>
          <p:nvPr/>
        </p:nvSpPr>
        <p:spPr bwMode="auto">
          <a:xfrm>
            <a:off x="250825" y="1905000"/>
            <a:ext cx="3025775" cy="3786188"/>
          </a:xfrm>
          <a:prstGeom prst="rect">
            <a:avLst/>
          </a:prstGeom>
          <a:ln w="28575"/>
        </p:spPr>
        <p:style>
          <a:lnRef idx="2">
            <a:schemeClr val="accent1"/>
          </a:lnRef>
          <a:fillRef idx="1">
            <a:schemeClr val="lt1"/>
          </a:fillRef>
          <a:effectRef idx="0">
            <a:schemeClr val="accent1"/>
          </a:effectRef>
          <a:fontRef idx="minor">
            <a:schemeClr val="dk1"/>
          </a:fontRef>
        </p:style>
        <p:txBody>
          <a:bodyPr>
            <a:spAutoFit/>
          </a:bodyPr>
          <a:lstStyle>
            <a:lvl1pPr marL="365125" indent="-3651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4"/>
              </a:buBlip>
              <a:defRPr/>
            </a:pPr>
            <a:r>
              <a:rPr lang="it-IT" altLang="it-IT" sz="2000" b="1" dirty="0" smtClean="0">
                <a:latin typeface="Verdana" panose="020B0604030504040204" pitchFamily="34" charset="0"/>
              </a:rPr>
              <a:t>Unità strutturale e funzionale degli organismi viventi</a:t>
            </a:r>
          </a:p>
          <a:p>
            <a:pPr eaLnBrk="1" hangingPunct="1">
              <a:buFontTx/>
              <a:buBlip>
                <a:blip r:embed="rId4"/>
              </a:buBlip>
              <a:defRPr/>
            </a:pPr>
            <a:r>
              <a:rPr lang="it-IT" altLang="it-IT" sz="2000" b="1" dirty="0" smtClean="0">
                <a:latin typeface="Verdana" panose="020B0604030504040204" pitchFamily="34" charset="0"/>
              </a:rPr>
              <a:t>È generata dalla compartimentazione di uno specifico insieme di organuli, operata da una membrana biologica</a:t>
            </a:r>
          </a:p>
        </p:txBody>
      </p:sp>
      <p:sp>
        <p:nvSpPr>
          <p:cNvPr id="20487" name="Text Box 11"/>
          <p:cNvSpPr txBox="1">
            <a:spLocks noChangeArrowheads="1"/>
          </p:cNvSpPr>
          <p:nvPr/>
        </p:nvSpPr>
        <p:spPr bwMode="auto">
          <a:xfrm>
            <a:off x="395288" y="1268413"/>
            <a:ext cx="2178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latin typeface="Verdana" panose="020B0604030504040204" pitchFamily="34" charset="0"/>
              </a:rPr>
              <a:t>CELLULA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5909</TotalTime>
  <Words>3397</Words>
  <Application>Microsoft Office PowerPoint</Application>
  <PresentationFormat>Presentazione su schermo (4:3)</PresentationFormat>
  <Paragraphs>307</Paragraphs>
  <Slides>30</Slides>
  <Notes>30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9" baseType="lpstr">
      <vt:lpstr>Arial</vt:lpstr>
      <vt:lpstr>Arial Black</vt:lpstr>
      <vt:lpstr>Helvetica</vt:lpstr>
      <vt:lpstr>Symbol</vt:lpstr>
      <vt:lpstr>Times New Roman</vt:lpstr>
      <vt:lpstr>Verdana</vt:lpstr>
      <vt:lpstr>Wingdings</vt:lpstr>
      <vt:lpstr>Pixel</vt:lpstr>
      <vt:lpstr>Fotografia Photo Editor</vt:lpstr>
      <vt:lpstr>INTRODUZIONE ALLA FISIOLOGIA</vt:lpstr>
      <vt:lpstr>Presentazione standard di PowerPoint</vt:lpstr>
      <vt:lpstr>LA FISIOLOGIA</vt:lpstr>
      <vt:lpstr>LIVELLI DI ORGANIZZAZIONE</vt:lpstr>
      <vt:lpstr>LIVELLI DI ORGANIZZAZIONE</vt:lpstr>
      <vt:lpstr>LIVELLI DI ORGANIZZAZIONE</vt:lpstr>
      <vt:lpstr>LIVELLI DI ORGANIZZAZIONE</vt:lpstr>
      <vt:lpstr>LIVELLI DI ORGANIZZAZIONE</vt:lpstr>
      <vt:lpstr>LIVELLI DI ORGANIZZAZIONE</vt:lpstr>
      <vt:lpstr>LIVELLI DI ORGANIZZAZIONE</vt:lpstr>
      <vt:lpstr>LIVELLI DI ORGANIZZAZIONE</vt:lpstr>
      <vt:lpstr>LIVELLI DI ORGANIZZAZIONE</vt:lpstr>
      <vt:lpstr>LIVELLI DI ORGANIZZAZIONE</vt:lpstr>
      <vt:lpstr>LIVELLI DI ORGANIZZAZIONE</vt:lpstr>
      <vt:lpstr>LIVELLI DI ORGANIZZAZIONE</vt:lpstr>
      <vt:lpstr>FISIOLOGIA COME SCIENZA INTEGRATA</vt:lpstr>
      <vt:lpstr>Presentazione standard di PowerPoint</vt:lpstr>
      <vt:lpstr>Presentazione standard di PowerPoint</vt:lpstr>
      <vt:lpstr>Presentazione standard di PowerPoint</vt:lpstr>
      <vt:lpstr>Presentazione standard di PowerPoint</vt:lpstr>
      <vt:lpstr>Presentazione standard di PowerPoint</vt:lpstr>
      <vt:lpstr>OMEOSTASI</vt:lpstr>
      <vt:lpstr>OMEOSTASI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ALLA FISIOLOGIA</dc:title>
  <dc:creator>Michele</dc:creator>
  <cp:lastModifiedBy>Michele</cp:lastModifiedBy>
  <cp:revision>89</cp:revision>
  <cp:lastPrinted>2012-02-27T13:53:14Z</cp:lastPrinted>
  <dcterms:created xsi:type="dcterms:W3CDTF">2010-10-02T10:11:57Z</dcterms:created>
  <dcterms:modified xsi:type="dcterms:W3CDTF">2018-11-15T19:06:24Z</dcterms:modified>
</cp:coreProperties>
</file>