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01"/>
  </p:notesMasterIdLst>
  <p:handoutMasterIdLst>
    <p:handoutMasterId r:id="rId102"/>
  </p:handoutMasterIdLst>
  <p:sldIdLst>
    <p:sldId id="316" r:id="rId2"/>
    <p:sldId id="317" r:id="rId3"/>
    <p:sldId id="341" r:id="rId4"/>
    <p:sldId id="318" r:id="rId5"/>
    <p:sldId id="340" r:id="rId6"/>
    <p:sldId id="319" r:id="rId7"/>
    <p:sldId id="342" r:id="rId8"/>
    <p:sldId id="437" r:id="rId9"/>
    <p:sldId id="438" r:id="rId10"/>
    <p:sldId id="439" r:id="rId11"/>
    <p:sldId id="353" r:id="rId12"/>
    <p:sldId id="354" r:id="rId13"/>
    <p:sldId id="355" r:id="rId14"/>
    <p:sldId id="356" r:id="rId15"/>
    <p:sldId id="357" r:id="rId16"/>
    <p:sldId id="358" r:id="rId17"/>
    <p:sldId id="350" r:id="rId18"/>
    <p:sldId id="351" r:id="rId19"/>
    <p:sldId id="402" r:id="rId20"/>
    <p:sldId id="359" r:id="rId21"/>
    <p:sldId id="407" r:id="rId22"/>
    <p:sldId id="343" r:id="rId23"/>
    <p:sldId id="344" r:id="rId24"/>
    <p:sldId id="345" r:id="rId25"/>
    <p:sldId id="346" r:id="rId26"/>
    <p:sldId id="403" r:id="rId27"/>
    <p:sldId id="360" r:id="rId28"/>
    <p:sldId id="404" r:id="rId29"/>
    <p:sldId id="405" r:id="rId30"/>
    <p:sldId id="257" r:id="rId31"/>
    <p:sldId id="258" r:id="rId32"/>
    <p:sldId id="259" r:id="rId33"/>
    <p:sldId id="260" r:id="rId34"/>
    <p:sldId id="445" r:id="rId35"/>
    <p:sldId id="444" r:id="rId36"/>
    <p:sldId id="451" r:id="rId37"/>
    <p:sldId id="452" r:id="rId38"/>
    <p:sldId id="453" r:id="rId39"/>
    <p:sldId id="454" r:id="rId40"/>
    <p:sldId id="455" r:id="rId41"/>
    <p:sldId id="314" r:id="rId42"/>
    <p:sldId id="418" r:id="rId43"/>
    <p:sldId id="419" r:id="rId44"/>
    <p:sldId id="420" r:id="rId45"/>
    <p:sldId id="401" r:id="rId46"/>
    <p:sldId id="443" r:id="rId47"/>
    <p:sldId id="315" r:id="rId48"/>
    <p:sldId id="261" r:id="rId49"/>
    <p:sldId id="262" r:id="rId50"/>
    <p:sldId id="265" r:id="rId51"/>
    <p:sldId id="266" r:id="rId52"/>
    <p:sldId id="267" r:id="rId53"/>
    <p:sldId id="268" r:id="rId54"/>
    <p:sldId id="269" r:id="rId55"/>
    <p:sldId id="323" r:id="rId56"/>
    <p:sldId id="421" r:id="rId57"/>
    <p:sldId id="422" r:id="rId58"/>
    <p:sldId id="270" r:id="rId59"/>
    <p:sldId id="272" r:id="rId60"/>
    <p:sldId id="271" r:id="rId61"/>
    <p:sldId id="275" r:id="rId62"/>
    <p:sldId id="276" r:id="rId63"/>
    <p:sldId id="280" r:id="rId64"/>
    <p:sldId id="281" r:id="rId65"/>
    <p:sldId id="291" r:id="rId66"/>
    <p:sldId id="423" r:id="rId67"/>
    <p:sldId id="293" r:id="rId68"/>
    <p:sldId id="294" r:id="rId69"/>
    <p:sldId id="295" r:id="rId70"/>
    <p:sldId id="297" r:id="rId71"/>
    <p:sldId id="298" r:id="rId72"/>
    <p:sldId id="299" r:id="rId73"/>
    <p:sldId id="383" r:id="rId74"/>
    <p:sldId id="384" r:id="rId75"/>
    <p:sldId id="385" r:id="rId76"/>
    <p:sldId id="386" r:id="rId77"/>
    <p:sldId id="387" r:id="rId78"/>
    <p:sldId id="424" r:id="rId79"/>
    <p:sldId id="435" r:id="rId80"/>
    <p:sldId id="456" r:id="rId81"/>
    <p:sldId id="425" r:id="rId82"/>
    <p:sldId id="388" r:id="rId83"/>
    <p:sldId id="389" r:id="rId84"/>
    <p:sldId id="390" r:id="rId85"/>
    <p:sldId id="391" r:id="rId86"/>
    <p:sldId id="392" r:id="rId87"/>
    <p:sldId id="426" r:id="rId88"/>
    <p:sldId id="427" r:id="rId89"/>
    <p:sldId id="428" r:id="rId90"/>
    <p:sldId id="430" r:id="rId91"/>
    <p:sldId id="432" r:id="rId92"/>
    <p:sldId id="429" r:id="rId93"/>
    <p:sldId id="433" r:id="rId94"/>
    <p:sldId id="434" r:id="rId95"/>
    <p:sldId id="395" r:id="rId96"/>
    <p:sldId id="396" r:id="rId97"/>
    <p:sldId id="398" r:id="rId98"/>
    <p:sldId id="399" r:id="rId99"/>
    <p:sldId id="400" r:id="rId100"/>
  </p:sldIdLst>
  <p:sldSz cx="9144000" cy="6858000" type="screen4x3"/>
  <p:notesSz cx="6858000" cy="9144000"/>
  <p:defaultTextStyle>
    <a:defPPr>
      <a:defRPr lang="it-IT"/>
    </a:defPPr>
    <a:lvl1pPr algn="l" rtl="0" fontAlgn="base">
      <a:spcBef>
        <a:spcPct val="0"/>
      </a:spcBef>
      <a:spcAft>
        <a:spcPct val="0"/>
      </a:spcAft>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1pPr>
    <a:lvl2pPr marL="457200" algn="l" rtl="0" fontAlgn="base">
      <a:spcBef>
        <a:spcPct val="0"/>
      </a:spcBef>
      <a:spcAft>
        <a:spcPct val="0"/>
      </a:spcAft>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2pPr>
    <a:lvl3pPr marL="914400" algn="l" rtl="0" fontAlgn="base">
      <a:spcBef>
        <a:spcPct val="0"/>
      </a:spcBef>
      <a:spcAft>
        <a:spcPct val="0"/>
      </a:spcAft>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3pPr>
    <a:lvl4pPr marL="1371600" algn="l" rtl="0" fontAlgn="base">
      <a:spcBef>
        <a:spcPct val="0"/>
      </a:spcBef>
      <a:spcAft>
        <a:spcPct val="0"/>
      </a:spcAft>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4pPr>
    <a:lvl5pPr marL="1828800" algn="l" rtl="0" fontAlgn="base">
      <a:spcBef>
        <a:spcPct val="0"/>
      </a:spcBef>
      <a:spcAft>
        <a:spcPct val="0"/>
      </a:spcAft>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3600" kern="1200">
        <a:solidFill>
          <a:schemeClr val="tx1"/>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66FF33"/>
    <a:srgbClr val="6A0454"/>
    <a:srgbClr val="99FF33"/>
    <a:srgbClr val="99FF99"/>
    <a:srgbClr val="00FFFF"/>
    <a:srgbClr val="FF99FF"/>
    <a:srgbClr val="99FF66"/>
    <a:srgbClr val="720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5375" autoAdjust="0"/>
    <p:restoredTop sz="94790" autoAdjust="0"/>
  </p:normalViewPr>
  <p:slideViewPr>
    <p:cSldViewPr>
      <p:cViewPr varScale="1">
        <p:scale>
          <a:sx n="75" d="100"/>
          <a:sy n="75" d="100"/>
        </p:scale>
        <p:origin x="-744" y="-96"/>
      </p:cViewPr>
      <p:guideLst>
        <p:guide orient="horz" pos="2160"/>
        <p:guide pos="2880"/>
      </p:guideLst>
    </p:cSldViewPr>
  </p:slideViewPr>
  <p:outlineViewPr>
    <p:cViewPr>
      <p:scale>
        <a:sx n="33" d="100"/>
        <a:sy n="33" d="100"/>
      </p:scale>
      <p:origin x="0" y="760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ffectLst/>
              </a:defRPr>
            </a:lvl1pPr>
          </a:lstStyle>
          <a:p>
            <a:endParaRPr lang="it-IT"/>
          </a:p>
        </p:txBody>
      </p:sp>
      <p:sp>
        <p:nvSpPr>
          <p:cNvPr id="76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ffectLst/>
              </a:defRPr>
            </a:lvl1pPr>
          </a:lstStyle>
          <a:p>
            <a:fld id="{0DC3E4A5-2DDB-43CA-8C6E-DC8C1DF9EDE0}" type="datetimeFigureOut">
              <a:rPr lang="it-IT"/>
              <a:pPr/>
              <a:t>16/05/2019</a:t>
            </a:fld>
            <a:endParaRPr lang="it-IT"/>
          </a:p>
        </p:txBody>
      </p:sp>
      <p:sp>
        <p:nvSpPr>
          <p:cNvPr id="76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ffectLst/>
              </a:defRPr>
            </a:lvl1pPr>
          </a:lstStyle>
          <a:p>
            <a:endParaRPr lang="it-IT"/>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ffectLst/>
              </a:defRPr>
            </a:lvl1pPr>
          </a:lstStyle>
          <a:p>
            <a:fld id="{F991DD39-4C88-4ECA-9249-AAF9EAC7DA43}" type="slidenum">
              <a:rPr lang="it-IT"/>
              <a:pPr/>
              <a:t>‹N›</a:t>
            </a:fld>
            <a:endParaRPr lang="it-IT"/>
          </a:p>
        </p:txBody>
      </p:sp>
    </p:spTree>
    <p:extLst>
      <p:ext uri="{BB962C8B-B14F-4D97-AF65-F5344CB8AC3E}">
        <p14:creationId xmlns:p14="http://schemas.microsoft.com/office/powerpoint/2010/main" val="2755546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DA3DD-813B-48E7-8102-867888E0288D}" type="datetimeFigureOut">
              <a:rPr lang="it-IT" smtClean="0"/>
              <a:pPr/>
              <a:t>16/05/2019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6EB92-F2D6-4B0E-8E73-C5E403E196A2}" type="slidenum">
              <a:rPr lang="it-IT" smtClean="0"/>
              <a:pPr/>
              <a:t>‹N›</a:t>
            </a:fld>
            <a:endParaRPr lang="it-IT"/>
          </a:p>
        </p:txBody>
      </p:sp>
    </p:spTree>
    <p:extLst>
      <p:ext uri="{BB962C8B-B14F-4D97-AF65-F5344CB8AC3E}">
        <p14:creationId xmlns:p14="http://schemas.microsoft.com/office/powerpoint/2010/main" val="53297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D26EB92-F2D6-4B0E-8E73-C5E403E196A2}"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D26EB92-F2D6-4B0E-8E73-C5E403E196A2}" type="slidenum">
              <a:rPr lang="it-IT" smtClean="0"/>
              <a:pPr/>
              <a:t>25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26EB92-F2D6-4B0E-8E73-C5E403E196A2}" type="slidenum">
              <a:rPr lang="it-IT" smtClean="0"/>
              <a:pPr/>
              <a:t>89</a:t>
            </a:fld>
            <a:endParaRPr lang="it-IT"/>
          </a:p>
        </p:txBody>
      </p:sp>
    </p:spTree>
    <p:extLst>
      <p:ext uri="{BB962C8B-B14F-4D97-AF65-F5344CB8AC3E}">
        <p14:creationId xmlns:p14="http://schemas.microsoft.com/office/powerpoint/2010/main" val="130184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FA23A901-72FE-49FD-A974-5E3C6C83E558}" type="slidenum">
              <a:rPr lang="it-IT" smtClean="0"/>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AD77D67-13A5-4A25-85E0-9516A394F7C0}"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157D348E-CB1F-4F93-8A11-ACB503751CC5}"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3879DF2-78E2-4BC0-8360-1F9CDE7B8D74}"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E3393987-1F43-4B98-9864-6CC1E34E882D}" type="slidenum">
              <a:rPr lang="it-IT" smtClean="0"/>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BAE54D8A-EEEB-4E7D-864C-89024C9FB5AD}"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4C71C0F5-2FE6-4E82-8C4E-FF7306E8FBB8}"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875D73F5-EEC5-4C5F-AFC5-32159F0849AD}"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F91F5E62-6349-4332-8426-C65129F0139F}"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19ED03F4-D0AB-4CFB-B193-7DFC8B27B8BF}"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67FD8261-D511-47C9-991E-D13FD6E97C0D}"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D1F4F7A-CB14-4D0B-8C69-CAF7558B56BA}" type="slidenum">
              <a:rPr lang="it-IT" smtClean="0"/>
              <a:pPr>
                <a:defRPr/>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ariotommasini.i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albertostramaccioni.it/joomla1/index.php?option=com_content&amp;view=article&amp;id=270:qun-impegno-tra-politica-e-culturaq-&amp;catid=44:storia-&amp;itemid=5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p:txBody>
          <a:bodyPr/>
          <a:lstStyle/>
          <a:p>
            <a:pPr eaLnBrk="1" hangingPunct="1">
              <a:defRPr/>
            </a:pPr>
            <a:r>
              <a:rPr lang="it-IT" dirty="0" smtClean="0"/>
              <a:t>Infermieristica Psichiatrica</a:t>
            </a:r>
          </a:p>
        </p:txBody>
      </p:sp>
      <p:sp>
        <p:nvSpPr>
          <p:cNvPr id="89091" name="Rectangle 3"/>
          <p:cNvSpPr>
            <a:spLocks noGrp="1" noChangeArrowheads="1"/>
          </p:cNvSpPr>
          <p:nvPr>
            <p:ph type="subTitle" idx="1"/>
          </p:nvPr>
        </p:nvSpPr>
        <p:spPr/>
        <p:txBody>
          <a:bodyPr/>
          <a:lstStyle/>
          <a:p>
            <a:pPr eaLnBrk="1" hangingPunct="1">
              <a:defRPr/>
            </a:pPr>
            <a:endParaRPr lang="it-IT" dirty="0" smtClean="0"/>
          </a:p>
          <a:p>
            <a:pPr eaLnBrk="1" hangingPunct="1">
              <a:defRPr/>
            </a:pPr>
            <a:endParaRPr lang="it-IT" dirty="0" smtClean="0"/>
          </a:p>
          <a:p>
            <a:pPr eaLnBrk="1" hangingPunct="1">
              <a:defRPr/>
            </a:pPr>
            <a:r>
              <a:rPr lang="it-IT" dirty="0" smtClean="0"/>
              <a:t>Dott. Agnese </a:t>
            </a:r>
            <a:r>
              <a:rPr lang="it-IT" dirty="0" err="1" smtClean="0"/>
              <a:t>Melechì</a:t>
            </a:r>
            <a:endParaRPr lang="it-I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013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20688"/>
            <a:ext cx="8229600" cy="1143000"/>
          </a:xfrm>
        </p:spPr>
        <p:txBody>
          <a:bodyPr>
            <a:normAutofit/>
          </a:bodyPr>
          <a:lstStyle/>
          <a:p>
            <a:r>
              <a:rPr lang="it-IT" sz="3600" dirty="0" smtClean="0"/>
              <a:t>	</a:t>
            </a:r>
            <a:r>
              <a:rPr lang="it-IT" sz="3600" dirty="0" smtClean="0">
                <a:solidFill>
                  <a:srgbClr val="FFC000"/>
                </a:solidFill>
              </a:rPr>
              <a:t>Trattamenti  terapeutici nell’epoca</a:t>
            </a:r>
            <a:br>
              <a:rPr lang="it-IT" sz="3600" dirty="0" smtClean="0">
                <a:solidFill>
                  <a:srgbClr val="FFC000"/>
                </a:solidFill>
              </a:rPr>
            </a:br>
            <a:r>
              <a:rPr lang="it-IT" sz="3600" dirty="0" smtClean="0">
                <a:solidFill>
                  <a:srgbClr val="FFC000"/>
                </a:solidFill>
              </a:rPr>
              <a:t>			manicomiale</a:t>
            </a:r>
            <a:endParaRPr lang="it-IT" sz="3600" dirty="0">
              <a:solidFill>
                <a:srgbClr val="FFC000"/>
              </a:solidFill>
            </a:endParaRPr>
          </a:p>
        </p:txBody>
      </p:sp>
      <p:sp>
        <p:nvSpPr>
          <p:cNvPr id="3" name="Segnaposto contenuto 2"/>
          <p:cNvSpPr>
            <a:spLocks noGrp="1"/>
          </p:cNvSpPr>
          <p:nvPr>
            <p:ph idx="1"/>
          </p:nvPr>
        </p:nvSpPr>
        <p:spPr>
          <a:xfrm>
            <a:off x="323528" y="1916832"/>
            <a:ext cx="8229600" cy="4389120"/>
          </a:xfrm>
        </p:spPr>
        <p:txBody>
          <a:bodyPr>
            <a:normAutofit/>
          </a:bodyPr>
          <a:lstStyle/>
          <a:p>
            <a:pPr>
              <a:lnSpc>
                <a:spcPct val="80000"/>
              </a:lnSpc>
              <a:buNone/>
            </a:pPr>
            <a:endParaRPr lang="it-IT" sz="2800" dirty="0" smtClean="0"/>
          </a:p>
          <a:p>
            <a:pPr>
              <a:lnSpc>
                <a:spcPct val="80000"/>
              </a:lnSpc>
              <a:buNone/>
            </a:pPr>
            <a:r>
              <a:rPr lang="it-IT" sz="2800" dirty="0" smtClean="0"/>
              <a:t>Le cure erano limitate a strumenti di trattamento drastici e coercitivi:</a:t>
            </a:r>
          </a:p>
          <a:p>
            <a:pPr>
              <a:lnSpc>
                <a:spcPct val="80000"/>
              </a:lnSpc>
              <a:buNone/>
            </a:pPr>
            <a:endParaRPr lang="it-IT" sz="2800" dirty="0" smtClean="0"/>
          </a:p>
          <a:p>
            <a:pPr>
              <a:lnSpc>
                <a:spcPct val="80000"/>
              </a:lnSpc>
            </a:pPr>
            <a:r>
              <a:rPr lang="it-IT" sz="2800" dirty="0" smtClean="0"/>
              <a:t>Celle di isolamento</a:t>
            </a:r>
          </a:p>
          <a:p>
            <a:pPr>
              <a:lnSpc>
                <a:spcPct val="80000"/>
              </a:lnSpc>
            </a:pPr>
            <a:r>
              <a:rPr lang="it-IT" sz="2800" dirty="0" smtClean="0"/>
              <a:t>Docce fredde per sedare gli istinti aggressivi</a:t>
            </a:r>
          </a:p>
          <a:p>
            <a:pPr>
              <a:lnSpc>
                <a:spcPct val="80000"/>
              </a:lnSpc>
            </a:pPr>
            <a:r>
              <a:rPr lang="it-IT" sz="2800" dirty="0" smtClean="0"/>
              <a:t>Sedie rotanti per provocare vertigini ed uno stato di indebolimento generale</a:t>
            </a:r>
          </a:p>
          <a:p>
            <a:pPr>
              <a:lnSpc>
                <a:spcPct val="80000"/>
              </a:lnSpc>
            </a:pPr>
            <a:r>
              <a:rPr lang="it-IT" sz="2800" dirty="0" smtClean="0"/>
              <a:t>Contenzioni fisiche</a:t>
            </a:r>
          </a:p>
          <a:p>
            <a:pPr>
              <a:lnSpc>
                <a:spcPct val="80000"/>
              </a:lnSpc>
              <a:buNone/>
            </a:pPr>
            <a:r>
              <a:rPr lang="it-IT" sz="2800" dirty="0" smtClean="0"/>
              <a:t>		</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a:bodyPr>
          <a:lstStyle/>
          <a:p>
            <a:r>
              <a:rPr lang="it-IT" sz="3600" dirty="0" smtClean="0">
                <a:solidFill>
                  <a:srgbClr val="FFC000"/>
                </a:solidFill>
              </a:rPr>
              <a:t>	Trattamenti  terapeutici nell’epoca</a:t>
            </a:r>
            <a:br>
              <a:rPr lang="it-IT" sz="3600" dirty="0" smtClean="0">
                <a:solidFill>
                  <a:srgbClr val="FFC000"/>
                </a:solidFill>
              </a:rPr>
            </a:br>
            <a:r>
              <a:rPr lang="it-IT" sz="3600" dirty="0" smtClean="0">
                <a:solidFill>
                  <a:srgbClr val="FFC000"/>
                </a:solidFill>
              </a:rPr>
              <a:t>			manicomiale</a:t>
            </a:r>
            <a:endParaRPr lang="it-IT" sz="3600" dirty="0"/>
          </a:p>
        </p:txBody>
      </p:sp>
      <p:sp>
        <p:nvSpPr>
          <p:cNvPr id="3" name="Segnaposto contenuto 2"/>
          <p:cNvSpPr>
            <a:spLocks noGrp="1"/>
          </p:cNvSpPr>
          <p:nvPr>
            <p:ph idx="1"/>
          </p:nvPr>
        </p:nvSpPr>
        <p:spPr>
          <a:xfrm>
            <a:off x="395536" y="1988840"/>
            <a:ext cx="8229600" cy="4389120"/>
          </a:xfrm>
        </p:spPr>
        <p:txBody>
          <a:bodyPr>
            <a:normAutofit fontScale="92500" lnSpcReduction="20000"/>
          </a:bodyPr>
          <a:lstStyle/>
          <a:p>
            <a:pPr>
              <a:lnSpc>
                <a:spcPct val="80000"/>
              </a:lnSpc>
            </a:pPr>
            <a:r>
              <a:rPr lang="it-IT" sz="2800" dirty="0" smtClean="0"/>
              <a:t>Bagni prolungati per tantissime ore al giorno</a:t>
            </a:r>
          </a:p>
          <a:p>
            <a:pPr>
              <a:lnSpc>
                <a:spcPct val="80000"/>
              </a:lnSpc>
            </a:pPr>
            <a:r>
              <a:rPr lang="it-IT" sz="2800" dirty="0" smtClean="0"/>
              <a:t>Bagni freddi a sorpresa con grandi getti d’acqua</a:t>
            </a:r>
          </a:p>
          <a:p>
            <a:pPr>
              <a:lnSpc>
                <a:spcPct val="80000"/>
              </a:lnSpc>
            </a:pPr>
            <a:r>
              <a:rPr lang="it-IT" sz="2800" dirty="0" smtClean="0"/>
              <a:t>Irrigazioni con filo d’acqua fredda sulla testa ed il corpo  immerso in acqua calda</a:t>
            </a:r>
          </a:p>
          <a:p>
            <a:pPr>
              <a:lnSpc>
                <a:spcPct val="80000"/>
              </a:lnSpc>
            </a:pPr>
            <a:r>
              <a:rPr lang="it-IT" sz="2800" dirty="0" smtClean="0"/>
              <a:t>Tecniche di soffocamento con lenzuola bagnate sulla testa che impedivano la respirazione</a:t>
            </a:r>
          </a:p>
          <a:p>
            <a:pPr>
              <a:lnSpc>
                <a:spcPct val="80000"/>
              </a:lnSpc>
            </a:pPr>
            <a:r>
              <a:rPr lang="it-IT" sz="2800" dirty="0" smtClean="0"/>
              <a:t>Si creavano situazioni di panico per il paziente</a:t>
            </a:r>
          </a:p>
          <a:p>
            <a:pPr>
              <a:lnSpc>
                <a:spcPct val="80000"/>
              </a:lnSpc>
            </a:pPr>
            <a:r>
              <a:rPr lang="it-IT" sz="2800" dirty="0" smtClean="0"/>
              <a:t>Lobotomie frontali</a:t>
            </a:r>
          </a:p>
          <a:p>
            <a:pPr>
              <a:lnSpc>
                <a:spcPct val="80000"/>
              </a:lnSpc>
              <a:buNone/>
            </a:pPr>
            <a:endParaRPr lang="it-IT" sz="2800" dirty="0" smtClean="0"/>
          </a:p>
          <a:p>
            <a:pPr>
              <a:lnSpc>
                <a:spcPct val="80000"/>
              </a:lnSpc>
              <a:buNone/>
            </a:pPr>
            <a:r>
              <a:rPr lang="it-IT" sz="2800" dirty="0" smtClean="0"/>
              <a:t>Tali strumenti erano considerati all’epoca scientificamente validi pur essendo utilizzati spesso come mezzi di repressione e punizione.</a:t>
            </a:r>
          </a:p>
          <a:p>
            <a:pPr>
              <a:lnSpc>
                <a:spcPct val="80000"/>
              </a:lnSpc>
              <a:buNone/>
            </a:pPr>
            <a:r>
              <a:rPr lang="it-IT" sz="2800" dirty="0" smtClean="0"/>
              <a:t>L’istituzione si dimostrava violenta, perché l’obiettivo era quello di ridurre ogni comportamento alle proprie regole.</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rPr>
              <a:t>	Trattamenti  terapeutici nell’epoca</a:t>
            </a:r>
            <a:br>
              <a:rPr lang="it-IT" sz="3600" dirty="0" smtClean="0">
                <a:solidFill>
                  <a:srgbClr val="FFC000"/>
                </a:solidFill>
              </a:rPr>
            </a:br>
            <a:r>
              <a:rPr lang="it-IT" sz="3600" dirty="0" smtClean="0">
                <a:solidFill>
                  <a:srgbClr val="FFC000"/>
                </a:solidFill>
              </a:rPr>
              <a:t>			manicomiale</a:t>
            </a:r>
            <a:endParaRPr lang="it-IT" sz="3600" dirty="0"/>
          </a:p>
        </p:txBody>
      </p:sp>
      <p:sp>
        <p:nvSpPr>
          <p:cNvPr id="3" name="Segnaposto contenuto 2"/>
          <p:cNvSpPr>
            <a:spLocks noGrp="1"/>
          </p:cNvSpPr>
          <p:nvPr>
            <p:ph idx="1"/>
          </p:nvPr>
        </p:nvSpPr>
        <p:spPr>
          <a:xfrm>
            <a:off x="539552" y="1916832"/>
            <a:ext cx="8229600" cy="4389120"/>
          </a:xfrm>
        </p:spPr>
        <p:txBody>
          <a:bodyPr>
            <a:normAutofit/>
          </a:bodyPr>
          <a:lstStyle/>
          <a:p>
            <a:r>
              <a:rPr lang="it-IT" sz="2000" dirty="0" smtClean="0"/>
              <a:t>  </a:t>
            </a:r>
            <a:r>
              <a:rPr lang="it-IT" sz="2400" dirty="0" smtClean="0">
                <a:solidFill>
                  <a:srgbClr val="FFFF00"/>
                </a:solidFill>
              </a:rPr>
              <a:t>terapia dell'acqua </a:t>
            </a:r>
          </a:p>
          <a:p>
            <a:endParaRPr lang="it-IT" sz="2000" dirty="0" smtClean="0">
              <a:solidFill>
                <a:srgbClr val="FFFF00"/>
              </a:solidFill>
            </a:endParaRPr>
          </a:p>
          <a:p>
            <a:pPr>
              <a:buNone/>
            </a:pPr>
            <a:r>
              <a:rPr lang="it-IT" sz="2000" dirty="0" smtClean="0"/>
              <a:t>	tanto usata in Francia nei primi anni dell'800.</a:t>
            </a:r>
          </a:p>
          <a:p>
            <a:pPr>
              <a:buNone/>
            </a:pPr>
            <a:r>
              <a:rPr lang="it-IT" sz="2000" dirty="0" smtClean="0"/>
              <a:t> </a:t>
            </a:r>
            <a:r>
              <a:rPr lang="it-IT" sz="2000" dirty="0" err="1" smtClean="0"/>
              <a:t>Esquirol</a:t>
            </a:r>
            <a:r>
              <a:rPr lang="it-IT" sz="2000" dirty="0" smtClean="0"/>
              <a:t>, medico e responsabile del manicomio </a:t>
            </a:r>
            <a:r>
              <a:rPr lang="it-IT" sz="2000" dirty="0" err="1" smtClean="0"/>
              <a:t>Charenton</a:t>
            </a:r>
            <a:r>
              <a:rPr lang="it-IT" sz="2000" dirty="0" smtClean="0"/>
              <a:t> dal 1826 al 1833, prescriveva vari tipi di bagni a seconda della gravità delle patologie: potevano essere bagni tiepidi, bagni di immersione freddi o bagni a sorpresa per cui ad es. si prendeva un malato e lo si gettava di forza  nelle acque di un fiume anche in pieno inverno. Ma c'erano anche docce praticate inserendo il tubo nel retto a diverse profondità. </a:t>
            </a:r>
          </a:p>
          <a:p>
            <a:pPr>
              <a:buNone/>
            </a:pPr>
            <a:r>
              <a:rPr lang="it-IT" sz="2000" dirty="0" smtClean="0"/>
              <a:t>La terapia dell'acqua era legittimata dalla credenza che a seconda della temperatura, l'acqua potesse cambiare la circolazione del sangue e quindi il modo in cui questo affluisce alla testa da cui dipendono le patologie.</a:t>
            </a:r>
            <a:endParaRPr lang="it-IT"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rPr>
              <a:t>	Trattamenti  terapeutici nell’epoca</a:t>
            </a:r>
            <a:br>
              <a:rPr lang="it-IT" sz="3600" dirty="0" smtClean="0">
                <a:solidFill>
                  <a:srgbClr val="FFC000"/>
                </a:solidFill>
              </a:rPr>
            </a:br>
            <a:r>
              <a:rPr lang="it-IT" sz="3600" dirty="0" smtClean="0">
                <a:solidFill>
                  <a:srgbClr val="FFC000"/>
                </a:solidFill>
              </a:rPr>
              <a:t>			manicomiale</a:t>
            </a:r>
            <a:endParaRPr lang="it-IT" sz="3600" dirty="0"/>
          </a:p>
        </p:txBody>
      </p:sp>
      <p:sp>
        <p:nvSpPr>
          <p:cNvPr id="3" name="Segnaposto contenuto 2"/>
          <p:cNvSpPr>
            <a:spLocks noGrp="1"/>
          </p:cNvSpPr>
          <p:nvPr>
            <p:ph idx="1"/>
          </p:nvPr>
        </p:nvSpPr>
        <p:spPr/>
        <p:txBody>
          <a:bodyPr/>
          <a:lstStyle/>
          <a:p>
            <a:r>
              <a:rPr lang="it-IT" dirty="0" smtClean="0"/>
              <a:t>Oltre a questi interventi, molto usato era  </a:t>
            </a:r>
            <a:r>
              <a:rPr lang="it-IT" dirty="0" smtClean="0">
                <a:solidFill>
                  <a:srgbClr val="FFFF00"/>
                </a:solidFill>
              </a:rPr>
              <a:t>il salasso </a:t>
            </a:r>
          </a:p>
          <a:p>
            <a:pPr>
              <a:buNone/>
            </a:pPr>
            <a:r>
              <a:rPr lang="it-IT" dirty="0" smtClean="0"/>
              <a:t>	 praticato anche attraverso l'uso di sanguisughe poste </a:t>
            </a:r>
          </a:p>
          <a:p>
            <a:pPr>
              <a:buNone/>
            </a:pPr>
            <a:r>
              <a:rPr lang="it-IT" dirty="0" smtClean="0"/>
              <a:t>	sugli organi genitali </a:t>
            </a:r>
            <a:r>
              <a:rPr lang="it-IT" dirty="0"/>
              <a:t>diminuivano l’afflusso di sangue nella </a:t>
            </a:r>
            <a:r>
              <a:rPr lang="it-IT" dirty="0" smtClean="0"/>
              <a:t>testa.</a:t>
            </a:r>
          </a:p>
          <a:p>
            <a:endParaRPr lang="it-IT" dirty="0" smtClean="0"/>
          </a:p>
          <a:p>
            <a:r>
              <a:rPr lang="it-IT" dirty="0" smtClean="0"/>
              <a:t> C'era la flebotomia, l'immersione dei  piedi in acqua bollente con l'aggiunta di acido muriatico, purganti </a:t>
            </a:r>
            <a:r>
              <a:rPr lang="it-IT" dirty="0" err="1" smtClean="0"/>
              <a:t>ecc…</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229600" cy="1143000"/>
          </a:xfrm>
        </p:spPr>
        <p:txBody>
          <a:bodyPr>
            <a:normAutofit/>
          </a:bodyPr>
          <a:lstStyle/>
          <a:p>
            <a:r>
              <a:rPr lang="it-IT" sz="3600" dirty="0" smtClean="0">
                <a:solidFill>
                  <a:srgbClr val="FFC000"/>
                </a:solidFill>
              </a:rPr>
              <a:t>	Trattamenti  terapeutici nell’epoca</a:t>
            </a:r>
            <a:br>
              <a:rPr lang="it-IT" sz="3600" dirty="0" smtClean="0">
                <a:solidFill>
                  <a:srgbClr val="FFC000"/>
                </a:solidFill>
              </a:rPr>
            </a:br>
            <a:r>
              <a:rPr lang="it-IT" sz="3600" dirty="0" smtClean="0">
                <a:solidFill>
                  <a:srgbClr val="FFC000"/>
                </a:solidFill>
              </a:rPr>
              <a:t>			manicomiale</a:t>
            </a:r>
            <a:endParaRPr lang="it-IT" sz="3600" dirty="0"/>
          </a:p>
        </p:txBody>
      </p:sp>
      <p:sp>
        <p:nvSpPr>
          <p:cNvPr id="3" name="Segnaposto contenuto 2"/>
          <p:cNvSpPr>
            <a:spLocks noGrp="1"/>
          </p:cNvSpPr>
          <p:nvPr>
            <p:ph idx="1"/>
          </p:nvPr>
        </p:nvSpPr>
        <p:spPr/>
        <p:txBody>
          <a:bodyPr/>
          <a:lstStyle/>
          <a:p>
            <a:endParaRPr lang="it-IT" i="1" dirty="0" smtClean="0"/>
          </a:p>
          <a:p>
            <a:r>
              <a:rPr lang="it-IT" i="1" dirty="0" smtClean="0"/>
              <a:t> </a:t>
            </a:r>
            <a:r>
              <a:rPr lang="it-IT" dirty="0" smtClean="0"/>
              <a:t>Usata era anche l'elettricità galvanica o magnetica, per lo più posta sempre sulla zona anale o testicolare, ma come afferma V. </a:t>
            </a:r>
            <a:r>
              <a:rPr lang="it-IT" dirty="0" err="1" smtClean="0"/>
              <a:t>Andreoli</a:t>
            </a:r>
            <a:r>
              <a:rPr lang="it-IT" dirty="0" smtClean="0"/>
              <a:t>  illustre psichiatra contemporaneo: la forma più spettacolare ed efficace però, era quella del ferro rovente applicato sulla nuca o sull'occipite (1991).</a:t>
            </a:r>
          </a:p>
          <a:p>
            <a:r>
              <a:rPr lang="it-IT" dirty="0" smtClean="0"/>
              <a:t>C'erano fustigazioni con fasci di ortica o fruste di pelle.</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rPr>
              <a:t>	Trattamenti  terapeutici nell’epoca</a:t>
            </a:r>
            <a:br>
              <a:rPr lang="it-IT" sz="3600" dirty="0" smtClean="0">
                <a:solidFill>
                  <a:srgbClr val="FFC000"/>
                </a:solidFill>
              </a:rPr>
            </a:br>
            <a:r>
              <a:rPr lang="it-IT" sz="3600" dirty="0" smtClean="0">
                <a:solidFill>
                  <a:srgbClr val="FFC000"/>
                </a:solidFill>
              </a:rPr>
              <a:t>			manicomiale</a:t>
            </a:r>
            <a:endParaRPr lang="it-IT" sz="3600" dirty="0"/>
          </a:p>
        </p:txBody>
      </p:sp>
      <p:sp>
        <p:nvSpPr>
          <p:cNvPr id="3" name="Segnaposto contenuto 2"/>
          <p:cNvSpPr>
            <a:spLocks noGrp="1"/>
          </p:cNvSpPr>
          <p:nvPr>
            <p:ph idx="1"/>
          </p:nvPr>
        </p:nvSpPr>
        <p:spPr/>
        <p:txBody>
          <a:bodyPr>
            <a:normAutofit lnSpcReduction="10000"/>
          </a:bodyPr>
          <a:lstStyle/>
          <a:p>
            <a:r>
              <a:rPr lang="it-IT" dirty="0" smtClean="0"/>
              <a:t>Ancor più drammatica se possibile è la sorte a cui erano destinate le donne, qui si tratta di vere e proprie sevizie: </a:t>
            </a:r>
          </a:p>
          <a:p>
            <a:endParaRPr lang="it-IT" dirty="0" smtClean="0"/>
          </a:p>
          <a:p>
            <a:pPr>
              <a:buNone/>
            </a:pPr>
            <a:r>
              <a:rPr lang="it-IT" dirty="0" smtClean="0"/>
              <a:t>	si va dalla clitoridectomia alla cauterizzazione, ma venivano praticate anche l'ovariectomia e la dilatazione cruenta del collo dell'utero.</a:t>
            </a:r>
          </a:p>
          <a:p>
            <a:pPr>
              <a:buNone/>
            </a:pPr>
            <a:endParaRPr lang="it-IT" dirty="0" smtClean="0"/>
          </a:p>
          <a:p>
            <a:pPr>
              <a:buNone/>
            </a:pPr>
            <a:r>
              <a:rPr lang="it-IT" dirty="0" smtClean="0"/>
              <a:t> </a:t>
            </a:r>
            <a:r>
              <a:rPr lang="it-IT" dirty="0" err="1" smtClean="0"/>
              <a:t>Charcot</a:t>
            </a:r>
            <a:r>
              <a:rPr lang="it-IT" dirty="0" smtClean="0"/>
              <a:t> per curare l’isteria utilizzava una cintura che per mezzo di una vite a pressione comprimeva la regione ovarica.</a:t>
            </a:r>
          </a:p>
          <a:p>
            <a:pPr>
              <a:buNone/>
            </a:pPr>
            <a:endParaRPr lang="it-IT"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359024"/>
          </a:xfrm>
        </p:spPr>
        <p:txBody>
          <a:bodyPr>
            <a:normAutofit fontScale="90000"/>
          </a:bodyPr>
          <a:lstStyle/>
          <a:p>
            <a:r>
              <a:rPr lang="it-IT" sz="3600" dirty="0" smtClean="0">
                <a:solidFill>
                  <a:srgbClr val="FFC000"/>
                </a:solidFill>
              </a:rPr>
              <a:t>	Trattamenti  terapeutici nell’epoca</a:t>
            </a:r>
            <a:r>
              <a:rPr lang="it-IT" sz="5400" dirty="0" smtClean="0">
                <a:solidFill>
                  <a:srgbClr val="FFC000"/>
                </a:solidFill>
              </a:rPr>
              <a:t/>
            </a:r>
            <a:br>
              <a:rPr lang="it-IT" sz="5400" dirty="0" smtClean="0">
                <a:solidFill>
                  <a:srgbClr val="FFC000"/>
                </a:solidFill>
              </a:rPr>
            </a:br>
            <a:r>
              <a:rPr lang="it-IT" sz="5400" dirty="0" smtClean="0">
                <a:solidFill>
                  <a:srgbClr val="FFC000"/>
                </a:solidFill>
              </a:rPr>
              <a:t>			</a:t>
            </a:r>
            <a:r>
              <a:rPr lang="it-IT" sz="3600" dirty="0" smtClean="0">
                <a:solidFill>
                  <a:srgbClr val="FFC000"/>
                </a:solidFill>
              </a:rPr>
              <a:t>manicomiale</a:t>
            </a:r>
            <a:endParaRPr lang="it-IT" sz="3600" dirty="0"/>
          </a:p>
        </p:txBody>
      </p:sp>
      <p:sp>
        <p:nvSpPr>
          <p:cNvPr id="3" name="Segnaposto contenuto 2"/>
          <p:cNvSpPr>
            <a:spLocks noGrp="1"/>
          </p:cNvSpPr>
          <p:nvPr>
            <p:ph idx="1"/>
          </p:nvPr>
        </p:nvSpPr>
        <p:spPr/>
        <p:txBody>
          <a:bodyPr/>
          <a:lstStyle/>
          <a:p>
            <a:r>
              <a:rPr lang="it-IT" dirty="0" smtClean="0"/>
              <a:t>Frequentemente si sottoponeva la malata al </a:t>
            </a:r>
            <a:r>
              <a:rPr lang="it-IT" dirty="0" err="1" smtClean="0">
                <a:solidFill>
                  <a:srgbClr val="FFFF00"/>
                </a:solidFill>
              </a:rPr>
              <a:t>gavage</a:t>
            </a:r>
            <a:r>
              <a:rPr lang="it-IT" dirty="0" smtClean="0">
                <a:solidFill>
                  <a:srgbClr val="FFFF00"/>
                </a:solidFill>
              </a:rPr>
              <a:t> </a:t>
            </a:r>
          </a:p>
          <a:p>
            <a:pPr>
              <a:buNone/>
            </a:pPr>
            <a:r>
              <a:rPr lang="it-IT" dirty="0" smtClean="0">
                <a:solidFill>
                  <a:srgbClr val="FFFF00"/>
                </a:solidFill>
              </a:rPr>
              <a:t>	o iperalimentazione lattea</a:t>
            </a:r>
          </a:p>
          <a:p>
            <a:pPr>
              <a:buNone/>
            </a:pPr>
            <a:endParaRPr lang="it-IT" dirty="0" smtClean="0">
              <a:solidFill>
                <a:srgbClr val="FFFF00"/>
              </a:solidFill>
            </a:endParaRPr>
          </a:p>
          <a:p>
            <a:pPr>
              <a:buNone/>
            </a:pPr>
            <a:r>
              <a:rPr lang="it-IT" dirty="0" smtClean="0"/>
              <a:t>“ </a:t>
            </a:r>
            <a:r>
              <a:rPr lang="it-IT" sz="2000" dirty="0" smtClean="0"/>
              <a:t>si allontana l’isterica dall’ambiente domestico, si </a:t>
            </a:r>
            <a:r>
              <a:rPr lang="it-IT" sz="2000" dirty="0" err="1" smtClean="0"/>
              <a:t>isola…si</a:t>
            </a:r>
            <a:r>
              <a:rPr lang="it-IT" sz="2000" dirty="0" smtClean="0"/>
              <a:t> sottopone alla faradizzazione dei muscoli per varie ore al giorno;</a:t>
            </a:r>
          </a:p>
          <a:p>
            <a:pPr>
              <a:buNone/>
            </a:pPr>
            <a:r>
              <a:rPr lang="it-IT" sz="2000" dirty="0" smtClean="0"/>
              <a:t>	si inizia la dieta lattea e quando lo stomaco è preparato al digiuno si applica progressivamente l’iperalimentazione </a:t>
            </a:r>
            <a:r>
              <a:rPr lang="it-IT" sz="2400" dirty="0" smtClean="0"/>
              <a:t>“</a:t>
            </a:r>
          </a:p>
          <a:p>
            <a:pPr>
              <a:buNone/>
            </a:pPr>
            <a:endParaRPr lang="it-IT" sz="2000" dirty="0" smtClean="0"/>
          </a:p>
          <a:p>
            <a:pPr>
              <a:buNone/>
            </a:pPr>
            <a:r>
              <a:rPr lang="it-IT" sz="2000" dirty="0" smtClean="0"/>
              <a:t>L’isolamento è fisico e psichico, l’isterica incontra solo un’infermiera per il tempo necessario alla somministrazione del latte, in silenzio.  </a:t>
            </a:r>
            <a:endParaRPr lang="it-IT"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rPr>
              <a:t>	Trattamenti terapeutici in epoca 					manicomiale</a:t>
            </a:r>
            <a:endParaRPr lang="it-IT" sz="3600" dirty="0">
              <a:solidFill>
                <a:srgbClr val="FFC000"/>
              </a:solidFill>
            </a:endParaRPr>
          </a:p>
        </p:txBody>
      </p:sp>
      <p:sp>
        <p:nvSpPr>
          <p:cNvPr id="3" name="Segnaposto contenuto 2"/>
          <p:cNvSpPr>
            <a:spLocks noGrp="1"/>
          </p:cNvSpPr>
          <p:nvPr>
            <p:ph idx="1"/>
          </p:nvPr>
        </p:nvSpPr>
        <p:spPr/>
        <p:txBody>
          <a:bodyPr/>
          <a:lstStyle/>
          <a:p>
            <a:endParaRPr lang="it-IT" dirty="0" smtClean="0"/>
          </a:p>
          <a:p>
            <a:r>
              <a:rPr lang="it-IT" dirty="0" smtClean="0"/>
              <a:t>Frizioni irritanti sulla cute o sulla testa per provocare</a:t>
            </a:r>
          </a:p>
          <a:p>
            <a:pPr>
              <a:buNone/>
            </a:pPr>
            <a:r>
              <a:rPr lang="it-IT" dirty="0" smtClean="0"/>
              <a:t>	malattie cutanee febbrili ad azione terapeutica.</a:t>
            </a:r>
          </a:p>
          <a:p>
            <a:pPr>
              <a:buNone/>
            </a:pPr>
            <a:endParaRPr lang="it-IT" dirty="0" smtClean="0"/>
          </a:p>
          <a:p>
            <a:pPr>
              <a:buNone/>
            </a:pPr>
            <a:r>
              <a:rPr lang="it-IT" dirty="0" smtClean="0"/>
              <a:t>Evacuanti, purgativi o emetici che richiamavano metodi antichi miranti all’eliminazione dal corpo di un contaminante tossico come il demone.</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836712"/>
            <a:ext cx="8229600" cy="1143000"/>
          </a:xfrm>
        </p:spPr>
        <p:txBody>
          <a:bodyPr>
            <a:normAutofit/>
          </a:bodyPr>
          <a:lstStyle/>
          <a:p>
            <a:r>
              <a:rPr lang="it-IT" sz="3200" dirty="0">
                <a:solidFill>
                  <a:srgbClr val="FFC000"/>
                </a:solidFill>
              </a:rPr>
              <a:t>Trattamenti terapeutici in epoca </a:t>
            </a:r>
            <a:r>
              <a:rPr lang="it-IT" sz="3200" dirty="0" smtClean="0">
                <a:solidFill>
                  <a:srgbClr val="FFC000"/>
                </a:solidFill>
              </a:rPr>
              <a:t>manicomiale</a:t>
            </a:r>
            <a:endParaRPr lang="it-IT" sz="3200" dirty="0"/>
          </a:p>
        </p:txBody>
      </p:sp>
      <p:sp>
        <p:nvSpPr>
          <p:cNvPr id="3" name="Segnaposto contenuto 2"/>
          <p:cNvSpPr>
            <a:spLocks noGrp="1"/>
          </p:cNvSpPr>
          <p:nvPr>
            <p:ph idx="1"/>
          </p:nvPr>
        </p:nvSpPr>
        <p:spPr/>
        <p:txBody>
          <a:bodyPr/>
          <a:lstStyle/>
          <a:p>
            <a:endParaRPr lang="it-IT" dirty="0" smtClean="0"/>
          </a:p>
          <a:p>
            <a:r>
              <a:rPr lang="it-IT" dirty="0" smtClean="0"/>
              <a:t>La </a:t>
            </a:r>
            <a:r>
              <a:rPr lang="it-IT" dirty="0"/>
              <a:t>prima metà del secolo XX fu caratterizzata </a:t>
            </a:r>
            <a:r>
              <a:rPr lang="it-IT" dirty="0" smtClean="0"/>
              <a:t>dal- </a:t>
            </a:r>
            <a:r>
              <a:rPr lang="it-IT" dirty="0"/>
              <a:t>l’inserimento di nuovi trattamenti di ordine biologico, invasivi, crudeli e disumani, che </a:t>
            </a:r>
            <a:r>
              <a:rPr lang="it-IT" dirty="0" err="1"/>
              <a:t>Valenstein</a:t>
            </a:r>
            <a:r>
              <a:rPr lang="it-IT" dirty="0"/>
              <a:t> definirà </a:t>
            </a:r>
            <a:r>
              <a:rPr lang="it-IT" dirty="0" smtClean="0"/>
              <a:t>«cure disperate».</a:t>
            </a:r>
            <a:endParaRPr lang="it-IT" dirty="0"/>
          </a:p>
        </p:txBody>
      </p:sp>
    </p:spTree>
    <p:extLst>
      <p:ext uri="{BB962C8B-B14F-4D97-AF65-F5344CB8AC3E}">
        <p14:creationId xmlns:p14="http://schemas.microsoft.com/office/powerpoint/2010/main" val="198307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a:xfrm>
            <a:off x="179388" y="260350"/>
            <a:ext cx="8785225" cy="6337300"/>
          </a:xfrm>
        </p:spPr>
        <p:txBody>
          <a:bodyPr/>
          <a:lstStyle/>
          <a:p>
            <a:pPr eaLnBrk="1" hangingPunct="1">
              <a:buFontTx/>
              <a:buNone/>
            </a:pPr>
            <a:r>
              <a:rPr lang="it-IT" sz="2400" dirty="0" smtClean="0"/>
              <a:t>  Circa il 20% della popolazione mondiale &gt; di 18 anni soffre nel corso di un anno di un disturbo mentale. Mentre nell’epoca manicomiale la malattia mentale era considerata di natura </a:t>
            </a:r>
            <a:r>
              <a:rPr lang="it-IT" sz="2400" dirty="0" smtClean="0"/>
              <a:t>esclusivamente </a:t>
            </a:r>
            <a:r>
              <a:rPr lang="it-IT" sz="2400" dirty="0" smtClean="0"/>
              <a:t>organica, incurabile e pericolosa, oggi con la scoperta della psicoanalisi, degli psicofarmaci e dell’influenza fondamentale degli aspetti sociali, questa concezione è </a:t>
            </a:r>
            <a:r>
              <a:rPr lang="it-IT" sz="2400" dirty="0" smtClean="0"/>
              <a:t>cambiata.</a:t>
            </a:r>
            <a:endParaRPr lang="it-IT" sz="2400" dirty="0" smtClean="0"/>
          </a:p>
          <a:p>
            <a:pPr eaLnBrk="1" hangingPunct="1">
              <a:buFontTx/>
              <a:buNone/>
            </a:pPr>
            <a:r>
              <a:rPr lang="it-IT" sz="2400" dirty="0" smtClean="0"/>
              <a:t>                 </a:t>
            </a:r>
          </a:p>
          <a:p>
            <a:pPr eaLnBrk="1" hangingPunct="1">
              <a:buFontTx/>
              <a:buNone/>
            </a:pPr>
            <a:r>
              <a:rPr lang="it-IT" sz="2400" b="1" dirty="0" smtClean="0"/>
              <a:t>                    MA CHE COS’E’ LA MALATTIA MENTALE?</a:t>
            </a:r>
          </a:p>
          <a:p>
            <a:pPr eaLnBrk="1" hangingPunct="1">
              <a:buFontTx/>
              <a:buNone/>
            </a:pPr>
            <a:r>
              <a:rPr lang="it-IT" sz="2400" b="1" dirty="0" smtClean="0"/>
              <a:t>   </a:t>
            </a:r>
            <a:r>
              <a:rPr lang="it-IT" sz="2400" dirty="0" smtClean="0"/>
              <a:t>Definire  il concetto di malattia mentale non è semplice. Nell’ambito della medicina generale tale concetto definito dopo una raccolta  dati in cui elementi clinici, obiettivi, strumentali vengono interpretati al fine di giungere ad un giudizio di valore(diagnosi). </a:t>
            </a:r>
            <a:endParaRPr lang="it-IT" sz="24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1584176"/>
          </a:xfrm>
        </p:spPr>
        <p:txBody>
          <a:bodyPr>
            <a:normAutofit/>
          </a:bodyPr>
          <a:lstStyle/>
          <a:p>
            <a:r>
              <a:rPr lang="it-IT" sz="3600" dirty="0" smtClean="0">
                <a:solidFill>
                  <a:srgbClr val="FFC000"/>
                </a:solidFill>
              </a:rPr>
              <a:t>	Trattamenti terapeutici in epoca 					manicomiale</a:t>
            </a:r>
            <a:endParaRPr lang="it-IT" sz="3600" dirty="0"/>
          </a:p>
        </p:txBody>
      </p:sp>
      <p:sp>
        <p:nvSpPr>
          <p:cNvPr id="3" name="Segnaposto contenuto 2"/>
          <p:cNvSpPr>
            <a:spLocks noGrp="1"/>
          </p:cNvSpPr>
          <p:nvPr>
            <p:ph idx="1"/>
          </p:nvPr>
        </p:nvSpPr>
        <p:spPr>
          <a:xfrm>
            <a:off x="323528" y="1844824"/>
            <a:ext cx="8229600" cy="4389120"/>
          </a:xfrm>
        </p:spPr>
        <p:txBody>
          <a:bodyPr>
            <a:normAutofit fontScale="92500" lnSpcReduction="10000"/>
          </a:bodyPr>
          <a:lstStyle/>
          <a:p>
            <a:pPr>
              <a:lnSpc>
                <a:spcPct val="80000"/>
              </a:lnSpc>
              <a:defRPr/>
            </a:pPr>
            <a:r>
              <a:rPr lang="it-IT" sz="2800" dirty="0" smtClean="0"/>
              <a:t>L’elettroshock (</a:t>
            </a:r>
            <a:r>
              <a:rPr lang="it-IT" sz="2800" dirty="0" err="1" smtClean="0"/>
              <a:t>Cerletti</a:t>
            </a:r>
            <a:r>
              <a:rPr lang="it-IT" sz="2800" dirty="0" smtClean="0"/>
              <a:t>,1938)</a:t>
            </a:r>
          </a:p>
          <a:p>
            <a:pPr>
              <a:lnSpc>
                <a:spcPct val="80000"/>
              </a:lnSpc>
              <a:defRPr/>
            </a:pPr>
            <a:r>
              <a:rPr lang="it-IT" sz="2800" dirty="0" smtClean="0"/>
              <a:t>L’insulinoterapia (Sakel,1933)</a:t>
            </a:r>
          </a:p>
          <a:p>
            <a:pPr>
              <a:lnSpc>
                <a:spcPct val="80000"/>
              </a:lnSpc>
              <a:defRPr/>
            </a:pPr>
            <a:r>
              <a:rPr lang="it-IT" sz="2800" dirty="0" smtClean="0"/>
              <a:t>La piretoterapia malarica (Wagner von Juaregg,1917)</a:t>
            </a:r>
          </a:p>
          <a:p>
            <a:pPr>
              <a:lnSpc>
                <a:spcPct val="80000"/>
              </a:lnSpc>
              <a:defRPr/>
            </a:pPr>
            <a:r>
              <a:rPr lang="it-IT" sz="2800" dirty="0" smtClean="0"/>
              <a:t>La psicochirurgia (lobotomia frontale)</a:t>
            </a:r>
          </a:p>
          <a:p>
            <a:pPr>
              <a:lnSpc>
                <a:spcPct val="80000"/>
              </a:lnSpc>
              <a:defRPr/>
            </a:pPr>
            <a:r>
              <a:rPr lang="it-IT" sz="2800" dirty="0" smtClean="0"/>
              <a:t>La </a:t>
            </a:r>
            <a:r>
              <a:rPr lang="it-IT" sz="2800" dirty="0" err="1" smtClean="0"/>
              <a:t>cardiazolterapia</a:t>
            </a:r>
            <a:r>
              <a:rPr lang="it-IT" sz="2800" dirty="0" smtClean="0"/>
              <a:t> (von Meduna,1934)</a:t>
            </a:r>
          </a:p>
          <a:p>
            <a:pPr>
              <a:lnSpc>
                <a:spcPct val="80000"/>
              </a:lnSpc>
              <a:defRPr/>
            </a:pPr>
            <a:r>
              <a:rPr lang="it-IT" sz="2800" dirty="0" smtClean="0"/>
              <a:t>L’ergoterapia</a:t>
            </a:r>
          </a:p>
          <a:p>
            <a:pPr>
              <a:lnSpc>
                <a:spcPct val="80000"/>
              </a:lnSpc>
              <a:defRPr/>
            </a:pPr>
            <a:r>
              <a:rPr lang="it-IT" sz="2800" dirty="0" smtClean="0"/>
              <a:t>La contenzione</a:t>
            </a:r>
          </a:p>
          <a:p>
            <a:pPr>
              <a:lnSpc>
                <a:spcPct val="80000"/>
              </a:lnSpc>
              <a:defRPr/>
            </a:pPr>
            <a:endParaRPr lang="it-IT" sz="2800" dirty="0" smtClean="0"/>
          </a:p>
          <a:p>
            <a:pPr>
              <a:lnSpc>
                <a:spcPct val="80000"/>
              </a:lnSpc>
              <a:defRPr/>
            </a:pPr>
            <a:endParaRPr lang="it-IT" sz="2800" dirty="0" smtClean="0"/>
          </a:p>
          <a:p>
            <a:pPr>
              <a:lnSpc>
                <a:spcPct val="80000"/>
              </a:lnSpc>
              <a:buNone/>
              <a:defRPr/>
            </a:pPr>
            <a:r>
              <a:rPr lang="it-IT" dirty="0" smtClean="0"/>
              <a:t>Queste altro non erano che forme repressive ed immorali,interventi terapeutici violenti che più che indurre miglioramenti o guarigione,causavano danni irreversibili.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564672"/>
          </a:xfrm>
        </p:spPr>
        <p:txBody>
          <a:bodyPr>
            <a:normAutofit fontScale="90000"/>
          </a:bodyPr>
          <a:lstStyle/>
          <a:p>
            <a:r>
              <a:rPr lang="it-IT" sz="3600" dirty="0" err="1" smtClean="0">
                <a:solidFill>
                  <a:srgbClr val="FFFF00"/>
                </a:solidFill>
              </a:rPr>
              <a:t>Cardiazolterapia</a:t>
            </a:r>
            <a:r>
              <a:rPr lang="it-IT" sz="3600" dirty="0" smtClean="0">
                <a:solidFill>
                  <a:srgbClr val="FFFF00"/>
                </a:solidFill>
              </a:rPr>
              <a:t> ed insulinoterapia</a:t>
            </a:r>
            <a:endParaRPr lang="it-IT" sz="3600" dirty="0">
              <a:solidFill>
                <a:srgbClr val="FFFF00"/>
              </a:solidFill>
            </a:endParaRPr>
          </a:p>
        </p:txBody>
      </p:sp>
      <p:sp>
        <p:nvSpPr>
          <p:cNvPr id="3" name="Segnaposto contenuto 2"/>
          <p:cNvSpPr>
            <a:spLocks noGrp="1"/>
          </p:cNvSpPr>
          <p:nvPr>
            <p:ph idx="1"/>
          </p:nvPr>
        </p:nvSpPr>
        <p:spPr>
          <a:xfrm>
            <a:off x="457200" y="1412776"/>
            <a:ext cx="8229600" cy="4911824"/>
          </a:xfrm>
        </p:spPr>
        <p:txBody>
          <a:bodyPr>
            <a:normAutofit fontScale="85000" lnSpcReduction="10000"/>
          </a:bodyPr>
          <a:lstStyle/>
          <a:p>
            <a:pPr marL="0" indent="0">
              <a:buNone/>
            </a:pPr>
            <a:r>
              <a:rPr lang="it-IT" dirty="0" err="1"/>
              <a:t>Sakel</a:t>
            </a:r>
            <a:r>
              <a:rPr lang="it-IT" dirty="0"/>
              <a:t>, nel 1933, sperimentò sugli schizofrenici l'insulinoterapia e von Meduna, </a:t>
            </a:r>
            <a:r>
              <a:rPr lang="it-IT" dirty="0" smtClean="0"/>
              <a:t>nel </a:t>
            </a:r>
            <a:r>
              <a:rPr lang="it-IT" dirty="0"/>
              <a:t>1934, la terapia convulsivante con </a:t>
            </a:r>
            <a:r>
              <a:rPr lang="it-IT" dirty="0" err="1" smtClean="0"/>
              <a:t>cardiazolo</a:t>
            </a:r>
            <a:r>
              <a:rPr lang="it-IT" dirty="0" smtClean="0"/>
              <a:t>.</a:t>
            </a:r>
          </a:p>
          <a:p>
            <a:r>
              <a:rPr lang="it-IT" dirty="0" smtClean="0"/>
              <a:t>La </a:t>
            </a:r>
            <a:r>
              <a:rPr lang="it-IT" dirty="0"/>
              <a:t>"</a:t>
            </a:r>
            <a:r>
              <a:rPr lang="it-IT" dirty="0" err="1"/>
              <a:t>cardiazol</a:t>
            </a:r>
            <a:r>
              <a:rPr lang="it-IT" dirty="0"/>
              <a:t>-shock-terapia" o </a:t>
            </a:r>
            <a:r>
              <a:rPr lang="it-IT" dirty="0" err="1"/>
              <a:t>Cardiazolterapia</a:t>
            </a:r>
            <a:r>
              <a:rPr lang="it-IT" dirty="0"/>
              <a:t> che consisteva nell’iniettare per via endovenosa, il </a:t>
            </a:r>
            <a:r>
              <a:rPr lang="it-IT" dirty="0" err="1"/>
              <a:t>Cardiazol</a:t>
            </a:r>
            <a:r>
              <a:rPr lang="it-IT" dirty="0"/>
              <a:t> e provocare un episodio convulsivo in media due volte per settimana, per un totale di circa 10 applicazioni. </a:t>
            </a:r>
            <a:endParaRPr lang="it-IT" dirty="0" smtClean="0"/>
          </a:p>
          <a:p>
            <a:r>
              <a:rPr lang="it-IT" dirty="0" smtClean="0"/>
              <a:t>Tale </a:t>
            </a:r>
            <a:r>
              <a:rPr lang="it-IT" dirty="0"/>
              <a:t>pratica risultò pericolosa per il paziente e venne sostituita, dopo poco tempo, dall’Insulinoterapia, introdotta da </a:t>
            </a:r>
            <a:r>
              <a:rPr lang="it-IT" dirty="0" err="1"/>
              <a:t>Sakel</a:t>
            </a:r>
            <a:r>
              <a:rPr lang="it-IT" dirty="0" smtClean="0"/>
              <a:t>.</a:t>
            </a:r>
          </a:p>
          <a:p>
            <a:r>
              <a:rPr lang="it-IT" dirty="0" smtClean="0"/>
              <a:t> </a:t>
            </a:r>
            <a:r>
              <a:rPr lang="it-IT" dirty="0"/>
              <a:t>La tecnica consisteva nell’iniezione di dosi progressivamente crescenti d’insulina fino ad ottenere un coma ipoglicemico, con conseguenti crisi convulsive. Ottenuto lo scopo della crisi convulsiva, il coma veniva immediatamente risolto con la somministrazione endovenosa di glucosio.</a:t>
            </a:r>
          </a:p>
        </p:txBody>
      </p:sp>
    </p:spTree>
    <p:extLst>
      <p:ext uri="{BB962C8B-B14F-4D97-AF65-F5344CB8AC3E}">
        <p14:creationId xmlns:p14="http://schemas.microsoft.com/office/powerpoint/2010/main" val="233648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143000"/>
          </a:xfrm>
        </p:spPr>
        <p:txBody>
          <a:bodyPr>
            <a:noAutofit/>
          </a:bodyPr>
          <a:lstStyle/>
          <a:p>
            <a:r>
              <a:rPr lang="it-IT" sz="4000" dirty="0" smtClean="0">
                <a:solidFill>
                  <a:srgbClr val="FFC000"/>
                </a:solidFill>
              </a:rPr>
              <a:t>	Trattamenti terapeutici in epoca 				manicomiale</a:t>
            </a:r>
            <a:endParaRPr lang="it-IT" sz="4000" dirty="0"/>
          </a:p>
        </p:txBody>
      </p:sp>
      <p:sp>
        <p:nvSpPr>
          <p:cNvPr id="3" name="Segnaposto contenuto 2"/>
          <p:cNvSpPr>
            <a:spLocks noGrp="1"/>
          </p:cNvSpPr>
          <p:nvPr>
            <p:ph idx="1"/>
          </p:nvPr>
        </p:nvSpPr>
        <p:spPr/>
        <p:txBody>
          <a:bodyPr/>
          <a:lstStyle/>
          <a:p>
            <a:r>
              <a:rPr lang="it-IT" dirty="0" smtClean="0">
                <a:solidFill>
                  <a:srgbClr val="FFFF00"/>
                </a:solidFill>
              </a:rPr>
              <a:t>Elettroshock  </a:t>
            </a:r>
          </a:p>
          <a:p>
            <a:pPr>
              <a:buNone/>
            </a:pPr>
            <a:r>
              <a:rPr lang="it-IT" dirty="0" smtClean="0"/>
              <a:t>Nell’aprile del 1938, </a:t>
            </a:r>
            <a:r>
              <a:rPr lang="it-IT" dirty="0" err="1" smtClean="0"/>
              <a:t>Cerletti</a:t>
            </a:r>
            <a:r>
              <a:rPr lang="it-IT" dirty="0" smtClean="0"/>
              <a:t> e Bini attuarono a Roma la prima applicazione elettrica sull’uomo.</a:t>
            </a:r>
          </a:p>
          <a:p>
            <a:pPr>
              <a:buNone/>
            </a:pPr>
            <a:endParaRPr lang="it-IT" dirty="0" smtClean="0"/>
          </a:p>
          <a:p>
            <a:pPr>
              <a:buNone/>
            </a:pPr>
            <a:r>
              <a:rPr lang="it-IT" dirty="0" smtClean="0"/>
              <a:t>Si </a:t>
            </a:r>
            <a:r>
              <a:rPr lang="it-IT" dirty="0" err="1" smtClean="0"/>
              <a:t>credette</a:t>
            </a:r>
            <a:r>
              <a:rPr lang="it-IT" dirty="0" smtClean="0"/>
              <a:t> che le convulsioni impedissero, proteggessero</a:t>
            </a:r>
          </a:p>
          <a:p>
            <a:pPr>
              <a:buNone/>
            </a:pPr>
            <a:r>
              <a:rPr lang="it-IT" dirty="0" smtClean="0"/>
              <a:t>e guarissero dal delirio, dalle allucinazioni, dalle crisi di violenza e da tutte quelle manifestazioni tipiche della schizofrenia.</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solidFill>
                  <a:srgbClr val="FFC000"/>
                </a:solidFill>
              </a:rPr>
              <a:t>	Trattamenti terapeutici in epoca 				manicomiale</a:t>
            </a:r>
            <a:endParaRPr lang="it-IT" sz="4000" dirty="0"/>
          </a:p>
        </p:txBody>
      </p:sp>
      <p:sp>
        <p:nvSpPr>
          <p:cNvPr id="3" name="Segnaposto contenuto 2"/>
          <p:cNvSpPr>
            <a:spLocks noGrp="1"/>
          </p:cNvSpPr>
          <p:nvPr>
            <p:ph idx="1"/>
          </p:nvPr>
        </p:nvSpPr>
        <p:spPr>
          <a:xfrm>
            <a:off x="467544" y="1916832"/>
            <a:ext cx="8229600" cy="4389120"/>
          </a:xfrm>
        </p:spPr>
        <p:txBody>
          <a:bodyPr/>
          <a:lstStyle/>
          <a:p>
            <a:pPr>
              <a:buNone/>
            </a:pPr>
            <a:endParaRPr lang="it-IT" dirty="0" smtClean="0"/>
          </a:p>
          <a:p>
            <a:pPr>
              <a:buNone/>
            </a:pPr>
            <a:endParaRPr lang="it-IT" dirty="0" smtClean="0"/>
          </a:p>
          <a:p>
            <a:pPr>
              <a:buNone/>
            </a:pPr>
            <a:r>
              <a:rPr lang="it-IT" dirty="0" smtClean="0"/>
              <a:t>		</a:t>
            </a:r>
            <a:r>
              <a:rPr lang="it-IT" sz="2800" dirty="0" smtClean="0">
                <a:solidFill>
                  <a:srgbClr val="FFFF00"/>
                </a:solidFill>
              </a:rPr>
              <a:t>L’elettroshock </a:t>
            </a:r>
            <a:r>
              <a:rPr lang="it-IT" sz="2800" dirty="0" smtClean="0"/>
              <a:t>ne era lo strumento,</a:t>
            </a:r>
          </a:p>
          <a:p>
            <a:pPr lvl="3">
              <a:buNone/>
            </a:pPr>
            <a:endParaRPr lang="it-IT" sz="2800" dirty="0" smtClean="0"/>
          </a:p>
          <a:p>
            <a:pPr lvl="3">
              <a:buNone/>
            </a:pPr>
            <a:r>
              <a:rPr lang="it-IT" sz="2800" dirty="0" smtClean="0"/>
              <a:t> ma primitivo,violento oltre che privo </a:t>
            </a:r>
          </a:p>
          <a:p>
            <a:pPr lvl="3">
              <a:buNone/>
            </a:pPr>
            <a:endParaRPr lang="it-IT" sz="2800" dirty="0" smtClean="0"/>
          </a:p>
          <a:p>
            <a:pPr lvl="3">
              <a:buNone/>
            </a:pPr>
            <a:r>
              <a:rPr lang="it-IT" sz="2800" dirty="0" smtClean="0"/>
              <a:t>di chiari fondamenti scientifici.</a:t>
            </a:r>
          </a:p>
          <a:p>
            <a:pPr>
              <a:buNone/>
            </a:pPr>
            <a:endParaRPr lang="it-IT" sz="28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219256" cy="1226400"/>
          </a:xfrm>
        </p:spPr>
        <p:txBody>
          <a:bodyPr>
            <a:noAutofit/>
          </a:bodyPr>
          <a:lstStyle/>
          <a:p>
            <a:r>
              <a:rPr lang="it-IT" sz="4000" dirty="0" smtClean="0">
                <a:solidFill>
                  <a:srgbClr val="FFC000"/>
                </a:solidFill>
              </a:rPr>
              <a:t>	Trattamenti terapeutici in epoca 				manicomiale</a:t>
            </a:r>
            <a:endParaRPr lang="it-IT" sz="4000"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Tra le varie conseguenze di questa “terapia,”furono riscontrati chiari danni irreversibili:</a:t>
            </a:r>
          </a:p>
          <a:p>
            <a:r>
              <a:rPr lang="it-IT" dirty="0" smtClean="0"/>
              <a:t>perdita della memoria,</a:t>
            </a:r>
          </a:p>
          <a:p>
            <a:r>
              <a:rPr lang="it-IT" dirty="0" smtClean="0"/>
              <a:t>danni cerebrali,</a:t>
            </a:r>
          </a:p>
          <a:p>
            <a:r>
              <a:rPr lang="it-IT" dirty="0" smtClean="0"/>
              <a:t> difficoltà di apprendimento,</a:t>
            </a:r>
          </a:p>
          <a:p>
            <a:r>
              <a:rPr lang="it-IT" dirty="0" smtClean="0"/>
              <a:t>difficoltà di orientamento </a:t>
            </a:r>
            <a:r>
              <a:rPr lang="it-IT" dirty="0" err="1" smtClean="0"/>
              <a:t>temporo-spaziale</a:t>
            </a:r>
            <a:r>
              <a:rPr lang="it-IT" dirty="0" smtClean="0"/>
              <a:t>,</a:t>
            </a:r>
          </a:p>
          <a:p>
            <a:r>
              <a:rPr lang="it-IT" dirty="0" smtClean="0"/>
              <a:t>Le cellule nervose si disgregano in grande quantità.</a:t>
            </a:r>
          </a:p>
          <a:p>
            <a:r>
              <a:rPr lang="it-IT" dirty="0" smtClean="0"/>
              <a:t>Frequenti fratture ossee alla colonna vertebrale, arresti cardiaci, soffocamento da vomito, danni a carico dei tessuti.</a:t>
            </a:r>
          </a:p>
          <a:p>
            <a:r>
              <a:rPr lang="it-IT" dirty="0" smtClean="0"/>
              <a:t>I danni fisici a volte furono fatali.</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solidFill>
                  <a:srgbClr val="FFC000"/>
                </a:solidFill>
              </a:rPr>
              <a:t>	Trattamenti terapeutici in epoca 					manicomiale</a:t>
            </a:r>
            <a:endParaRPr lang="it-IT" sz="4000" dirty="0"/>
          </a:p>
        </p:txBody>
      </p:sp>
      <p:sp>
        <p:nvSpPr>
          <p:cNvPr id="3" name="Segnaposto contenuto 2"/>
          <p:cNvSpPr>
            <a:spLocks noGrp="1"/>
          </p:cNvSpPr>
          <p:nvPr>
            <p:ph idx="1"/>
          </p:nvPr>
        </p:nvSpPr>
        <p:spPr/>
        <p:txBody>
          <a:bodyPr/>
          <a:lstStyle/>
          <a:p>
            <a:pPr>
              <a:buNone/>
            </a:pPr>
            <a:r>
              <a:rPr lang="it-IT" dirty="0" smtClean="0">
                <a:solidFill>
                  <a:srgbClr val="FFFF00"/>
                </a:solidFill>
              </a:rPr>
              <a:t>La psicochirurgia</a:t>
            </a:r>
          </a:p>
          <a:p>
            <a:pPr>
              <a:buNone/>
            </a:pPr>
            <a:endParaRPr lang="it-IT" dirty="0" smtClean="0">
              <a:solidFill>
                <a:srgbClr val="FFFF00"/>
              </a:solidFill>
            </a:endParaRPr>
          </a:p>
          <a:p>
            <a:pPr>
              <a:buNone/>
            </a:pPr>
            <a:r>
              <a:rPr lang="it-IT" dirty="0" smtClean="0"/>
              <a:t>	Pratica immorale e violenta, tesa solo ad un controllo brutale e definitivo del malato psichiatrico.</a:t>
            </a:r>
          </a:p>
          <a:p>
            <a:pPr>
              <a:buNone/>
            </a:pPr>
            <a:endParaRPr lang="it-IT" dirty="0" smtClean="0"/>
          </a:p>
          <a:p>
            <a:pPr>
              <a:buNone/>
            </a:pPr>
            <a:r>
              <a:rPr lang="it-IT" dirty="0" smtClean="0"/>
              <a:t>	La lobotomia riduceva nell’individuo la patologia ma</a:t>
            </a:r>
          </a:p>
          <a:p>
            <a:pPr>
              <a:buNone/>
            </a:pPr>
            <a:r>
              <a:rPr lang="it-IT" dirty="0" smtClean="0"/>
              <a:t>	con	essa anche le sue capacità critiche e relazionali.</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836712"/>
            <a:ext cx="8229600" cy="360040"/>
          </a:xfrm>
        </p:spPr>
        <p:txBody>
          <a:bodyPr>
            <a:normAutofit fontScale="90000"/>
          </a:bodyPr>
          <a:lstStyle/>
          <a:p>
            <a:r>
              <a:rPr lang="it-IT" sz="3200" dirty="0" smtClean="0">
                <a:solidFill>
                  <a:srgbClr val="FFFF00"/>
                </a:solidFill>
              </a:rPr>
              <a:t>La psicochirurgia</a:t>
            </a:r>
            <a:endParaRPr lang="it-IT" sz="3200" dirty="0">
              <a:solidFill>
                <a:srgbClr val="FFFF00"/>
              </a:solidFill>
            </a:endParaRPr>
          </a:p>
        </p:txBody>
      </p:sp>
      <p:sp>
        <p:nvSpPr>
          <p:cNvPr id="3" name="Segnaposto contenuto 2"/>
          <p:cNvSpPr>
            <a:spLocks noGrp="1"/>
          </p:cNvSpPr>
          <p:nvPr>
            <p:ph idx="1"/>
          </p:nvPr>
        </p:nvSpPr>
        <p:spPr>
          <a:xfrm>
            <a:off x="457200" y="1340768"/>
            <a:ext cx="8229600" cy="4983832"/>
          </a:xfrm>
        </p:spPr>
        <p:txBody>
          <a:bodyPr>
            <a:normAutofit/>
          </a:bodyPr>
          <a:lstStyle/>
          <a:p>
            <a:r>
              <a:rPr lang="it-IT" dirty="0"/>
              <a:t>La psicochirurgia, ossia l’asportazione di parti del cervello, </a:t>
            </a:r>
            <a:r>
              <a:rPr lang="it-IT" dirty="0" smtClean="0"/>
              <a:t>è stata una </a:t>
            </a:r>
            <a:r>
              <a:rPr lang="it-IT" dirty="0"/>
              <a:t>pratica "semi-nazista" da cancellare per sempre come immorale e violenta, tesa solo ad un controllo brutale e definitivo del malato psichiatrico</a:t>
            </a:r>
            <a:r>
              <a:rPr lang="it-IT" dirty="0" smtClean="0"/>
              <a:t>.</a:t>
            </a:r>
          </a:p>
          <a:p>
            <a:r>
              <a:rPr lang="it-IT" dirty="0" smtClean="0"/>
              <a:t> Accanto </a:t>
            </a:r>
            <a:r>
              <a:rPr lang="it-IT" dirty="0"/>
              <a:t>ad alcuni interventi apparentemente dotati di un fondamento scientifico, o comunque di risultati (quali quelli </a:t>
            </a:r>
            <a:r>
              <a:rPr lang="it-IT" dirty="0" smtClean="0"/>
              <a:t>per </a:t>
            </a:r>
            <a:r>
              <a:rPr lang="it-IT" dirty="0"/>
              <a:t>i disturbi ossessivi gravissimi</a:t>
            </a:r>
            <a:r>
              <a:rPr lang="it-IT" dirty="0" smtClean="0"/>
              <a:t>), </a:t>
            </a:r>
            <a:r>
              <a:rPr lang="it-IT" dirty="0"/>
              <a:t>sono stati condotti anche interventi sperimentali in apparenza privi di ogni logica e </a:t>
            </a:r>
            <a:r>
              <a:rPr lang="it-IT" dirty="0" smtClean="0"/>
              <a:t>senso.</a:t>
            </a:r>
            <a:endParaRPr lang="it-IT" dirty="0"/>
          </a:p>
        </p:txBody>
      </p:sp>
    </p:spTree>
    <p:extLst>
      <p:ext uri="{BB962C8B-B14F-4D97-AF65-F5344CB8AC3E}">
        <p14:creationId xmlns:p14="http://schemas.microsoft.com/office/powerpoint/2010/main" val="125283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solidFill>
                  <a:srgbClr val="FFC000"/>
                </a:solidFill>
              </a:rPr>
              <a:t>	Trattamenti terapeutici in epoca 				manicomiale</a:t>
            </a:r>
            <a:endParaRPr lang="it-IT" sz="4000" dirty="0"/>
          </a:p>
        </p:txBody>
      </p:sp>
      <p:sp>
        <p:nvSpPr>
          <p:cNvPr id="3" name="Segnaposto contenuto 2"/>
          <p:cNvSpPr>
            <a:spLocks noGrp="1"/>
          </p:cNvSpPr>
          <p:nvPr>
            <p:ph idx="1"/>
          </p:nvPr>
        </p:nvSpPr>
        <p:spPr/>
        <p:txBody>
          <a:bodyPr>
            <a:normAutofit lnSpcReduction="10000"/>
          </a:bodyPr>
          <a:lstStyle/>
          <a:p>
            <a:r>
              <a:rPr lang="it-IT" dirty="0" smtClean="0">
                <a:solidFill>
                  <a:srgbClr val="FFFF00"/>
                </a:solidFill>
              </a:rPr>
              <a:t>La piretoterapia malarica</a:t>
            </a:r>
          </a:p>
          <a:p>
            <a:pPr>
              <a:buNone/>
            </a:pPr>
            <a:r>
              <a:rPr lang="it-IT" sz="2000" dirty="0" smtClean="0"/>
              <a:t>Terapia di shock che si basa sull’aumento artificiale della temperatura corporea che induce crisi convulsive con scosse tonico-cloniche.</a:t>
            </a:r>
          </a:p>
          <a:p>
            <a:pPr>
              <a:buNone/>
            </a:pPr>
            <a:endParaRPr lang="it-IT" sz="2000" dirty="0" smtClean="0"/>
          </a:p>
          <a:p>
            <a:pPr>
              <a:buNone/>
            </a:pPr>
            <a:r>
              <a:rPr lang="it-IT" sz="2000" dirty="0" smtClean="0"/>
              <a:t>L’inoculazione del parassita malarico veniva effettuata o tramite iniezione endovenosa di sangue prelevato da un soggetto malarico all’inizio di un accesso febbrile, oppure utilizzando zanzare anofele allevate in appositi laboratori.</a:t>
            </a:r>
          </a:p>
          <a:p>
            <a:pPr>
              <a:buNone/>
            </a:pPr>
            <a:endParaRPr lang="it-IT" sz="2000" dirty="0" smtClean="0"/>
          </a:p>
          <a:p>
            <a:pPr>
              <a:buNone/>
            </a:pPr>
            <a:r>
              <a:rPr lang="it-IT" sz="2000" dirty="0" smtClean="0"/>
              <a:t>Le zanzare  erano messe a contatto della cute del soggetto malarico.</a:t>
            </a:r>
          </a:p>
          <a:p>
            <a:pPr>
              <a:buNone/>
            </a:pPr>
            <a:r>
              <a:rPr lang="it-IT" sz="2000" dirty="0" smtClean="0"/>
              <a:t> Dopo una trentina di giorni, a scopo terapeutico, venivano poste in contatto con la cute del soggetto da malarizzare. La malaria  dopo 10-15 accessi febbrili veniva  curata con apposita terapia (chinino). </a:t>
            </a:r>
            <a:endParaRPr lang="it-IT"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29600" cy="1143000"/>
          </a:xfrm>
        </p:spPr>
        <p:txBody>
          <a:bodyPr>
            <a:normAutofit/>
          </a:bodyPr>
          <a:lstStyle/>
          <a:p>
            <a:r>
              <a:rPr lang="it-IT" sz="3100" dirty="0">
                <a:solidFill>
                  <a:srgbClr val="FFC000"/>
                </a:solidFill>
              </a:rPr>
              <a:t>Trattamenti terapeutici in </a:t>
            </a:r>
            <a:r>
              <a:rPr lang="it-IT" sz="3100" dirty="0" smtClean="0">
                <a:solidFill>
                  <a:srgbClr val="FFC000"/>
                </a:solidFill>
              </a:rPr>
              <a:t>epoca manicomiale</a:t>
            </a:r>
            <a:endParaRPr lang="it-IT" sz="3100" dirty="0"/>
          </a:p>
        </p:txBody>
      </p:sp>
      <p:sp>
        <p:nvSpPr>
          <p:cNvPr id="3" name="Segnaposto contenuto 2"/>
          <p:cNvSpPr>
            <a:spLocks noGrp="1"/>
          </p:cNvSpPr>
          <p:nvPr>
            <p:ph idx="1"/>
          </p:nvPr>
        </p:nvSpPr>
        <p:spPr>
          <a:xfrm>
            <a:off x="467544" y="1484784"/>
            <a:ext cx="8229600" cy="4389120"/>
          </a:xfrm>
        </p:spPr>
        <p:txBody>
          <a:bodyPr>
            <a:normAutofit fontScale="92500"/>
          </a:bodyPr>
          <a:lstStyle/>
          <a:p>
            <a:pPr marL="0" indent="0">
              <a:buNone/>
            </a:pPr>
            <a:r>
              <a:rPr lang="it-IT" dirty="0" smtClean="0">
                <a:solidFill>
                  <a:srgbClr val="FFFF00"/>
                </a:solidFill>
              </a:rPr>
              <a:t>Ergoterapia</a:t>
            </a:r>
            <a:r>
              <a:rPr lang="it-IT" dirty="0"/>
              <a:t> </a:t>
            </a:r>
            <a:endParaRPr lang="it-IT" dirty="0" smtClean="0"/>
          </a:p>
          <a:p>
            <a:pPr marL="0" indent="0">
              <a:buNone/>
            </a:pPr>
            <a:endParaRPr lang="it-IT" dirty="0" smtClean="0"/>
          </a:p>
          <a:p>
            <a:pPr marL="0" indent="0">
              <a:buNone/>
            </a:pPr>
            <a:r>
              <a:rPr lang="it-IT" sz="2400" dirty="0" smtClean="0"/>
              <a:t>La </a:t>
            </a:r>
            <a:r>
              <a:rPr lang="it-IT" sz="2400" dirty="0"/>
              <a:t>vita manicomiale era basata su regole di ferrea disciplina </a:t>
            </a:r>
            <a:r>
              <a:rPr lang="it-IT" sz="2400" dirty="0" smtClean="0"/>
              <a:t> </a:t>
            </a:r>
            <a:r>
              <a:rPr lang="it-IT" sz="2400" dirty="0"/>
              <a:t>comprendenti rari svaghi, e soprattutto lavoro</a:t>
            </a:r>
            <a:r>
              <a:rPr lang="it-IT" sz="2400" dirty="0" smtClean="0"/>
              <a:t>.</a:t>
            </a:r>
          </a:p>
          <a:p>
            <a:pPr marL="0" indent="0">
              <a:buNone/>
            </a:pPr>
            <a:r>
              <a:rPr lang="it-IT" sz="2400" dirty="0" smtClean="0"/>
              <a:t>Con </a:t>
            </a:r>
            <a:r>
              <a:rPr lang="it-IT" sz="2400" dirty="0"/>
              <a:t>la nuova "terapia morale" le malate venivano impiegate, </a:t>
            </a:r>
            <a:r>
              <a:rPr lang="it-IT" sz="2400" dirty="0" smtClean="0"/>
              <a:t>a filare la stoppa, </a:t>
            </a:r>
            <a:r>
              <a:rPr lang="it-IT" sz="2400" dirty="0"/>
              <a:t>nella </a:t>
            </a:r>
            <a:r>
              <a:rPr lang="it-IT" sz="2400" dirty="0" smtClean="0"/>
              <a:t>tessitura, </a:t>
            </a:r>
            <a:r>
              <a:rPr lang="it-IT" sz="2400" dirty="0"/>
              <a:t>nel guardaroba, nelle cucine e nella lavanderia, gli uomini nel lavoro agricolo e in attività operaie. </a:t>
            </a:r>
            <a:endParaRPr lang="it-IT" sz="2400" dirty="0" smtClean="0"/>
          </a:p>
          <a:p>
            <a:pPr marL="0" indent="0">
              <a:buNone/>
            </a:pPr>
            <a:r>
              <a:rPr lang="it-IT" sz="2400" dirty="0" smtClean="0"/>
              <a:t>Ove </a:t>
            </a:r>
            <a:r>
              <a:rPr lang="it-IT" sz="2400" dirty="0"/>
              <a:t>permesso dai compiti da svolgere, alcuni erano legati persino durante le ore di lavoro. </a:t>
            </a:r>
            <a:endParaRPr lang="it-IT" sz="2400" dirty="0" smtClean="0"/>
          </a:p>
          <a:p>
            <a:pPr marL="0" indent="0">
              <a:buNone/>
            </a:pPr>
            <a:r>
              <a:rPr lang="it-IT" sz="2400" dirty="0" smtClean="0"/>
              <a:t>Il </a:t>
            </a:r>
            <a:r>
              <a:rPr lang="it-IT" sz="2400" dirty="0"/>
              <a:t>lavoro a costo zero del paziente, veniva elevato a rango di vera e propria </a:t>
            </a:r>
            <a:r>
              <a:rPr lang="it-IT" sz="2400" dirty="0" smtClean="0"/>
              <a:t>cura. </a:t>
            </a:r>
            <a:endParaRPr lang="it-IT" sz="2400" dirty="0">
              <a:solidFill>
                <a:srgbClr val="FFFF00"/>
              </a:solidFill>
            </a:endParaRPr>
          </a:p>
        </p:txBody>
      </p:sp>
    </p:spTree>
    <p:extLst>
      <p:ext uri="{BB962C8B-B14F-4D97-AF65-F5344CB8AC3E}">
        <p14:creationId xmlns:p14="http://schemas.microsoft.com/office/powerpoint/2010/main" val="82179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solidFill>
                  <a:srgbClr val="FFFF00"/>
                </a:solidFill>
              </a:rPr>
              <a:t>Ergoterapia</a:t>
            </a:r>
            <a:endParaRPr lang="it-IT" sz="3200" dirty="0">
              <a:solidFill>
                <a:srgbClr val="FFFF00"/>
              </a:solidFill>
            </a:endParaRPr>
          </a:p>
        </p:txBody>
      </p:sp>
      <p:sp>
        <p:nvSpPr>
          <p:cNvPr id="3" name="Segnaposto contenuto 2"/>
          <p:cNvSpPr>
            <a:spLocks noGrp="1"/>
          </p:cNvSpPr>
          <p:nvPr>
            <p:ph idx="1"/>
          </p:nvPr>
        </p:nvSpPr>
        <p:spPr/>
        <p:txBody>
          <a:bodyPr/>
          <a:lstStyle/>
          <a:p>
            <a:endParaRPr lang="it-IT" dirty="0" smtClean="0"/>
          </a:p>
          <a:p>
            <a:r>
              <a:rPr lang="it-IT" dirty="0" smtClean="0"/>
              <a:t>Il </a:t>
            </a:r>
            <a:r>
              <a:rPr lang="it-IT" dirty="0"/>
              <a:t>manicomio </a:t>
            </a:r>
            <a:r>
              <a:rPr lang="it-IT" dirty="0" smtClean="0"/>
              <a:t>inseriva </a:t>
            </a:r>
            <a:r>
              <a:rPr lang="it-IT" dirty="0"/>
              <a:t>l'ergoterapia nel lungo percorso di </a:t>
            </a:r>
            <a:r>
              <a:rPr lang="it-IT" dirty="0" smtClean="0"/>
              <a:t>sofferenza, di </a:t>
            </a:r>
            <a:r>
              <a:rPr lang="it-IT" dirty="0"/>
              <a:t>costrizione, di non-scelta</a:t>
            </a:r>
            <a:r>
              <a:rPr lang="it-IT" dirty="0" smtClean="0"/>
              <a:t>.</a:t>
            </a:r>
          </a:p>
          <a:p>
            <a:endParaRPr lang="it-IT" dirty="0" smtClean="0"/>
          </a:p>
          <a:p>
            <a:r>
              <a:rPr lang="it-IT" dirty="0" smtClean="0"/>
              <a:t> </a:t>
            </a:r>
            <a:r>
              <a:rPr lang="it-IT" dirty="0"/>
              <a:t>Il comportamento morale era oggetto di rigoroso controllo da parte degli infermieri terapeuti, che applicavano sul lavoro i rigidi principi che regolavano la società civile.</a:t>
            </a:r>
          </a:p>
        </p:txBody>
      </p:sp>
    </p:spTree>
    <p:extLst>
      <p:ext uri="{BB962C8B-B14F-4D97-AF65-F5344CB8AC3E}">
        <p14:creationId xmlns:p14="http://schemas.microsoft.com/office/powerpoint/2010/main" val="362556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solidFill>
                  <a:srgbClr val="FFFF00"/>
                </a:solidFill>
              </a:rPr>
              <a:t>    La malattia mentale oggi e nel recente	 			passato</a:t>
            </a:r>
            <a:endParaRPr lang="it-IT" sz="4000" dirty="0">
              <a:solidFill>
                <a:srgbClr val="FFFF00"/>
              </a:solidFill>
            </a:endParaRPr>
          </a:p>
        </p:txBody>
      </p:sp>
      <p:sp>
        <p:nvSpPr>
          <p:cNvPr id="3" name="Segnaposto contenuto 2"/>
          <p:cNvSpPr>
            <a:spLocks noGrp="1"/>
          </p:cNvSpPr>
          <p:nvPr>
            <p:ph idx="1"/>
          </p:nvPr>
        </p:nvSpPr>
        <p:spPr/>
        <p:txBody>
          <a:bodyPr/>
          <a:lstStyle/>
          <a:p>
            <a:pPr>
              <a:buNone/>
              <a:defRPr/>
            </a:pPr>
            <a:endParaRPr lang="it-IT" sz="2800" dirty="0" smtClean="0"/>
          </a:p>
          <a:p>
            <a:pPr>
              <a:buNone/>
              <a:defRPr/>
            </a:pPr>
            <a:endParaRPr lang="it-IT" sz="2800" dirty="0" smtClean="0"/>
          </a:p>
          <a:p>
            <a:pPr>
              <a:buNone/>
              <a:defRPr/>
            </a:pPr>
            <a:r>
              <a:rPr lang="it-IT" sz="2800" dirty="0" smtClean="0"/>
              <a:t>L’attuale concezione della malattia mentale è senz’altro più complessa rispetto al passato e vede una sostanziale   convergenza del mondo scientifico internazionale e della stessa OMS.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defRPr/>
            </a:pPr>
            <a:r>
              <a:rPr lang="it-IT" sz="3200" smtClean="0"/>
              <a:t/>
            </a:r>
            <a:br>
              <a:rPr lang="it-IT" sz="3200" smtClean="0"/>
            </a:br>
            <a:r>
              <a:rPr lang="it-IT" sz="3200" smtClean="0"/>
              <a:t/>
            </a:r>
            <a:br>
              <a:rPr lang="it-IT" sz="3200" smtClean="0"/>
            </a:br>
            <a:endParaRPr lang="it-IT" sz="3200" smtClean="0"/>
          </a:p>
        </p:txBody>
      </p:sp>
      <p:sp>
        <p:nvSpPr>
          <p:cNvPr id="3075" name="Rectangle 3"/>
          <p:cNvSpPr>
            <a:spLocks noGrp="1" noChangeArrowheads="1"/>
          </p:cNvSpPr>
          <p:nvPr>
            <p:ph idx="1"/>
          </p:nvPr>
        </p:nvSpPr>
        <p:spPr>
          <a:xfrm>
            <a:off x="468313" y="1196975"/>
            <a:ext cx="8229600" cy="4495800"/>
          </a:xfrm>
        </p:spPr>
        <p:txBody>
          <a:bodyPr/>
          <a:lstStyle/>
          <a:p>
            <a:pPr marL="609600" indent="-609600" eaLnBrk="1" hangingPunct="1">
              <a:buFontTx/>
              <a:buNone/>
              <a:defRPr/>
            </a:pPr>
            <a:r>
              <a:rPr lang="it-IT" dirty="0" smtClean="0"/>
              <a:t>1838: Nella Francia di Luigi Filippo viene promulgata la prima legislazione sull’assistenza psichiatrica nell’ottica del “</a:t>
            </a:r>
            <a:r>
              <a:rPr lang="it-IT" dirty="0" err="1" smtClean="0"/>
              <a:t>Matto”da</a:t>
            </a:r>
            <a:r>
              <a:rPr lang="it-IT" dirty="0" smtClean="0"/>
              <a:t> custodire.</a:t>
            </a:r>
          </a:p>
          <a:p>
            <a:pPr marL="609600" indent="-609600" eaLnBrk="1" hangingPunct="1">
              <a:defRPr/>
            </a:pPr>
            <a:endParaRPr lang="it-IT" dirty="0" smtClean="0"/>
          </a:p>
          <a:p>
            <a:pPr marL="609600" indent="-609600" eaLnBrk="1" hangingPunct="1">
              <a:buFontTx/>
              <a:buNone/>
              <a:defRPr/>
            </a:pPr>
            <a:r>
              <a:rPr lang="it-IT" dirty="0" smtClean="0"/>
              <a:t>1885: in Inghilterra viene pubblicato il primo “Manuale di Istruzione per la custodia dei matti”. Gli infermieri psichiatrici sono considerati guardiani dei matti.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it-IT" smtClean="0"/>
              <a:t>IN ITALIA INVECE…..</a:t>
            </a:r>
          </a:p>
        </p:txBody>
      </p:sp>
      <p:sp>
        <p:nvSpPr>
          <p:cNvPr id="26627" name="Rectangle 3"/>
          <p:cNvSpPr>
            <a:spLocks noGrp="1" noChangeArrowheads="1"/>
          </p:cNvSpPr>
          <p:nvPr>
            <p:ph idx="1"/>
          </p:nvPr>
        </p:nvSpPr>
        <p:spPr/>
        <p:txBody>
          <a:bodyPr/>
          <a:lstStyle/>
          <a:p>
            <a:pPr eaLnBrk="1" hangingPunct="1">
              <a:defRPr/>
            </a:pPr>
            <a:endParaRPr lang="it-IT" smtClean="0"/>
          </a:p>
          <a:p>
            <a:pPr eaLnBrk="1" hangingPunct="1">
              <a:defRPr/>
            </a:pPr>
            <a:r>
              <a:rPr lang="it-IT" smtClean="0"/>
              <a:t>L’assistenza psichiatrica fu regolamentata solo</a:t>
            </a:r>
          </a:p>
          <a:p>
            <a:pPr eaLnBrk="1" hangingPunct="1">
              <a:buFontTx/>
              <a:buNone/>
              <a:defRPr/>
            </a:pPr>
            <a:r>
              <a:rPr lang="it-IT" smtClean="0"/>
              <a:t>   nel 1904……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332656"/>
            <a:ext cx="8229600" cy="936104"/>
          </a:xfrm>
        </p:spPr>
        <p:txBody>
          <a:bodyPr>
            <a:normAutofit fontScale="90000"/>
          </a:bodyPr>
          <a:lstStyle/>
          <a:p>
            <a:pPr>
              <a:defRPr/>
            </a:pPr>
            <a:r>
              <a:rPr lang="it-IT" sz="3200" dirty="0" smtClean="0"/>
              <a:t/>
            </a:r>
            <a:br>
              <a:rPr lang="it-IT" sz="3200" dirty="0" smtClean="0"/>
            </a:br>
            <a:r>
              <a:rPr lang="it-IT" sz="3200" dirty="0" smtClean="0"/>
              <a:t/>
            </a:r>
            <a:br>
              <a:rPr lang="it-IT" sz="3200" dirty="0" smtClean="0"/>
            </a:br>
            <a:r>
              <a:rPr lang="it-IT" sz="3200" dirty="0" smtClean="0"/>
              <a:t/>
            </a:r>
            <a:br>
              <a:rPr lang="it-IT" sz="3200" dirty="0" smtClean="0"/>
            </a:br>
            <a:r>
              <a:rPr lang="it-IT" sz="3200" dirty="0" smtClean="0"/>
              <a:t/>
            </a:r>
            <a:br>
              <a:rPr lang="it-IT" sz="3200" dirty="0" smtClean="0"/>
            </a:br>
            <a:r>
              <a:rPr lang="it-IT" sz="3200" dirty="0" smtClean="0"/>
              <a:t/>
            </a:r>
            <a:br>
              <a:rPr lang="it-IT" sz="3200" dirty="0" smtClean="0"/>
            </a:br>
            <a:r>
              <a:rPr lang="it-IT" sz="3200" b="1" dirty="0" smtClean="0"/>
              <a:t>L</a:t>
            </a:r>
            <a:r>
              <a:rPr lang="it-IT" sz="2700" b="1" dirty="0" smtClean="0"/>
              <a:t>egge n° 36 del 1904: </a:t>
            </a:r>
            <a:r>
              <a:rPr lang="it-IT" sz="2700" b="1" u="sng" dirty="0" smtClean="0"/>
              <a:t>Disposizione sui manicomi e sugli alienati.</a:t>
            </a:r>
            <a:r>
              <a:rPr lang="it-IT" sz="2700" u="sng" dirty="0" smtClean="0"/>
              <a:t/>
            </a:r>
            <a:br>
              <a:rPr lang="it-IT" sz="2700" u="sng" dirty="0" smtClean="0"/>
            </a:br>
            <a:r>
              <a:rPr lang="it-IT" sz="3200" u="sng" dirty="0" smtClean="0"/>
              <a:t>			</a:t>
            </a:r>
            <a:r>
              <a:rPr lang="it-IT" sz="2700" b="1" u="sng" dirty="0" smtClean="0"/>
              <a:t>Custodia e cura degli alienati</a:t>
            </a:r>
            <a:r>
              <a:rPr lang="it-IT" sz="2700" b="1" dirty="0" smtClean="0"/>
              <a:t>.</a:t>
            </a:r>
          </a:p>
        </p:txBody>
      </p:sp>
      <p:sp>
        <p:nvSpPr>
          <p:cNvPr id="27651" name="Rectangle 3"/>
          <p:cNvSpPr>
            <a:spLocks noGrp="1" noChangeArrowheads="1"/>
          </p:cNvSpPr>
          <p:nvPr>
            <p:ph idx="1"/>
          </p:nvPr>
        </p:nvSpPr>
        <p:spPr>
          <a:xfrm>
            <a:off x="395536" y="1268760"/>
            <a:ext cx="8280920" cy="4495800"/>
          </a:xfrm>
        </p:spPr>
        <p:txBody>
          <a:bodyPr>
            <a:normAutofit fontScale="92500" lnSpcReduction="10000"/>
          </a:bodyPr>
          <a:lstStyle/>
          <a:p>
            <a:pPr eaLnBrk="1" hangingPunct="1">
              <a:buFontTx/>
              <a:buNone/>
              <a:defRPr/>
            </a:pPr>
            <a:endParaRPr lang="it-IT" sz="2400" dirty="0" smtClean="0"/>
          </a:p>
          <a:p>
            <a:pPr eaLnBrk="1" hangingPunct="1">
              <a:buFontTx/>
              <a:buNone/>
              <a:defRPr/>
            </a:pPr>
            <a:r>
              <a:rPr lang="it-IT" sz="2400" dirty="0" smtClean="0"/>
              <a:t>Riflette la concezione dominante dell’epoca che considera </a:t>
            </a:r>
          </a:p>
          <a:p>
            <a:pPr eaLnBrk="1" hangingPunct="1">
              <a:buFontTx/>
              <a:buNone/>
              <a:defRPr/>
            </a:pPr>
            <a:r>
              <a:rPr lang="it-IT" sz="2400" dirty="0" smtClean="0"/>
              <a:t>il malato psichiatrico alienato cioè  “estraneo”, “diverso” rispetto alle persone “ normali” e quindi irrecuperabile.</a:t>
            </a:r>
          </a:p>
          <a:p>
            <a:pPr eaLnBrk="1" hangingPunct="1">
              <a:buFontTx/>
              <a:buNone/>
              <a:defRPr/>
            </a:pPr>
            <a:endParaRPr lang="it-IT" sz="2400" dirty="0" smtClean="0"/>
          </a:p>
          <a:p>
            <a:pPr eaLnBrk="1" hangingPunct="1">
              <a:buFontTx/>
              <a:buNone/>
              <a:defRPr/>
            </a:pPr>
            <a:r>
              <a:rPr lang="it-IT" sz="2400" dirty="0" smtClean="0"/>
              <a:t>Esprime concetti di  </a:t>
            </a:r>
            <a:r>
              <a:rPr lang="it-IT" sz="2400" b="1" dirty="0" smtClean="0"/>
              <a:t>pericolosità</a:t>
            </a:r>
            <a:r>
              <a:rPr lang="it-IT" sz="2400" dirty="0" smtClean="0"/>
              <a:t> verso se stesso e verso </a:t>
            </a:r>
          </a:p>
          <a:p>
            <a:pPr eaLnBrk="1" hangingPunct="1">
              <a:buFontTx/>
              <a:buNone/>
              <a:defRPr/>
            </a:pPr>
            <a:r>
              <a:rPr lang="it-IT" sz="2400" dirty="0" smtClean="0"/>
              <a:t>gli altri e di  “ pubblico scandalo” come requisiti fondamentali per </a:t>
            </a:r>
          </a:p>
          <a:p>
            <a:pPr eaLnBrk="1" hangingPunct="1">
              <a:buFontTx/>
              <a:buNone/>
              <a:defRPr/>
            </a:pPr>
            <a:r>
              <a:rPr lang="it-IT" sz="2400" dirty="0" smtClean="0"/>
              <a:t>la “ custodia” in strutture protette con il fine di proteggere la </a:t>
            </a:r>
          </a:p>
          <a:p>
            <a:pPr eaLnBrk="1" hangingPunct="1">
              <a:buFontTx/>
              <a:buNone/>
              <a:defRPr/>
            </a:pPr>
            <a:r>
              <a:rPr lang="it-IT" sz="2400" dirty="0" smtClean="0"/>
              <a:t>“ parte sana” della popolazione da quella “alienata”.</a:t>
            </a:r>
          </a:p>
          <a:p>
            <a:pPr eaLnBrk="1" hangingPunct="1">
              <a:buFontTx/>
              <a:buNone/>
              <a:defRPr/>
            </a:pPr>
            <a:endParaRPr lang="it-IT" sz="2400" dirty="0" smtClean="0"/>
          </a:p>
          <a:p>
            <a:pPr eaLnBrk="1" hangingPunct="1">
              <a:buFontTx/>
              <a:buNone/>
              <a:defRPr/>
            </a:pPr>
            <a:r>
              <a:rPr lang="it-IT" sz="2400" dirty="0" smtClean="0">
                <a:solidFill>
                  <a:srgbClr val="0070C0"/>
                </a:solidFill>
              </a:rPr>
              <a:t>Non c’è interesse alla loro cura e al loro recupero nella società.</a:t>
            </a:r>
          </a:p>
          <a:p>
            <a:pPr eaLnBrk="1" hangingPunct="1">
              <a:buFontTx/>
              <a:buNone/>
              <a:defRPr/>
            </a:pPr>
            <a:r>
              <a:rPr lang="it-IT" sz="2400" dirty="0" smtClean="0">
                <a:solidFill>
                  <a:srgbClr val="0070C0"/>
                </a:solidFill>
              </a:rPr>
              <a:t>Il ricovero è sempre coatto.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defRPr/>
            </a:pPr>
            <a:r>
              <a:rPr lang="it-IT" sz="3200" dirty="0" smtClean="0"/>
              <a:t>Regio decreto n° 615 del 1909 “ regolamento sui manicomi e sugli alienati”</a:t>
            </a:r>
            <a:br>
              <a:rPr lang="it-IT" sz="3200" dirty="0" smtClean="0"/>
            </a:br>
            <a:endParaRPr lang="it-IT" sz="3200" dirty="0" smtClean="0"/>
          </a:p>
        </p:txBody>
      </p:sp>
      <p:sp>
        <p:nvSpPr>
          <p:cNvPr id="28675" name="Rectangle 3"/>
          <p:cNvSpPr>
            <a:spLocks noGrp="1" noChangeArrowheads="1"/>
          </p:cNvSpPr>
          <p:nvPr>
            <p:ph idx="1"/>
          </p:nvPr>
        </p:nvSpPr>
        <p:spPr>
          <a:xfrm>
            <a:off x="468313" y="1557338"/>
            <a:ext cx="8229600" cy="4495800"/>
          </a:xfrm>
        </p:spPr>
        <p:txBody>
          <a:bodyPr>
            <a:normAutofit/>
          </a:bodyPr>
          <a:lstStyle/>
          <a:p>
            <a:pPr eaLnBrk="1" hangingPunct="1">
              <a:buFontTx/>
              <a:buNone/>
              <a:defRPr/>
            </a:pPr>
            <a:r>
              <a:rPr lang="it-IT" sz="2400" dirty="0" smtClean="0"/>
              <a:t>Costituito da 92 articoli, regolamenta la vita dei manicomi in tutte le sue sfaccettature. </a:t>
            </a:r>
          </a:p>
          <a:p>
            <a:pPr eaLnBrk="1" hangingPunct="1">
              <a:buFontTx/>
              <a:buNone/>
              <a:defRPr/>
            </a:pPr>
            <a:r>
              <a:rPr lang="it-IT" sz="2400" dirty="0" smtClean="0"/>
              <a:t>Requisiti richiesti all’infermiere: </a:t>
            </a:r>
          </a:p>
          <a:p>
            <a:pPr eaLnBrk="1" hangingPunct="1">
              <a:buFontTx/>
              <a:buNone/>
              <a:defRPr/>
            </a:pPr>
            <a:r>
              <a:rPr lang="it-IT" sz="2400" dirty="0" smtClean="0"/>
              <a:t>-sana e robusta costituzione fisica.</a:t>
            </a:r>
          </a:p>
          <a:p>
            <a:pPr eaLnBrk="1" hangingPunct="1">
              <a:buFontTx/>
              <a:buNone/>
              <a:defRPr/>
            </a:pPr>
            <a:r>
              <a:rPr lang="it-IT" sz="2400" dirty="0" smtClean="0"/>
              <a:t>-buona condotta morale e civile, </a:t>
            </a:r>
          </a:p>
          <a:p>
            <a:pPr eaLnBrk="1" hangingPunct="1">
              <a:buFontTx/>
              <a:buNone/>
              <a:defRPr/>
            </a:pPr>
            <a:r>
              <a:rPr lang="it-IT" sz="2400" dirty="0" smtClean="0"/>
              <a:t>-aver compiuto 18 anni, </a:t>
            </a:r>
          </a:p>
          <a:p>
            <a:pPr eaLnBrk="1" hangingPunct="1">
              <a:buFontTx/>
              <a:buNone/>
              <a:defRPr/>
            </a:pPr>
            <a:r>
              <a:rPr lang="it-IT" sz="2400" dirty="0" smtClean="0"/>
              <a:t>-saper leggere e scrivere</a:t>
            </a:r>
          </a:p>
          <a:p>
            <a:pPr eaLnBrk="1" hangingPunct="1">
              <a:buFontTx/>
              <a:buNone/>
              <a:defRPr/>
            </a:pPr>
            <a:endParaRPr lang="it-IT" sz="2400" dirty="0" smtClean="0"/>
          </a:p>
          <a:p>
            <a:pPr eaLnBrk="1" hangingPunct="1">
              <a:buFontTx/>
              <a:buNone/>
              <a:defRPr/>
            </a:pPr>
            <a:r>
              <a:rPr lang="it-IT" sz="2000" dirty="0" smtClean="0"/>
              <a:t>MANCA L’INTERESSE CULTURALE E SOCIALE PER UNA</a:t>
            </a:r>
          </a:p>
          <a:p>
            <a:pPr eaLnBrk="1" hangingPunct="1">
              <a:buFontTx/>
              <a:buNone/>
              <a:defRPr/>
            </a:pPr>
            <a:r>
              <a:rPr lang="it-IT" sz="2000" dirty="0" smtClean="0"/>
              <a:t>PREPARAZIONE TEORICA E PRATICA DELL’INFERMIERE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 antipsichiatria</a:t>
            </a:r>
          </a:p>
        </p:txBody>
      </p:sp>
      <p:sp>
        <p:nvSpPr>
          <p:cNvPr id="3" name="Segnaposto contenuto 2"/>
          <p:cNvSpPr>
            <a:spLocks noGrp="1"/>
          </p:cNvSpPr>
          <p:nvPr>
            <p:ph idx="1"/>
          </p:nvPr>
        </p:nvSpPr>
        <p:spPr/>
        <p:txBody>
          <a:bodyPr/>
          <a:lstStyle/>
          <a:p>
            <a:endParaRPr lang="it-IT" dirty="0" smtClean="0"/>
          </a:p>
          <a:p>
            <a:r>
              <a:rPr lang="it-IT" dirty="0" smtClean="0"/>
              <a:t>A </a:t>
            </a:r>
            <a:r>
              <a:rPr lang="it-IT" dirty="0"/>
              <a:t>partire dagli anni 1960 si sviluppa un movimento antipsichiatrico che coinvolge ampiamente anche addetti ai lavori. Questo movimento, sorto nei paesi anglosassoni, si diffonde progressivamente in tutto </a:t>
            </a:r>
            <a:r>
              <a:rPr lang="it-IT" dirty="0" smtClean="0"/>
              <a:t>l'Occidente.</a:t>
            </a:r>
            <a:endParaRPr lang="it-IT" dirty="0"/>
          </a:p>
        </p:txBody>
      </p:sp>
    </p:spTree>
    <p:extLst>
      <p:ext uri="{BB962C8B-B14F-4D97-AF65-F5344CB8AC3E}">
        <p14:creationId xmlns:p14="http://schemas.microsoft.com/office/powerpoint/2010/main" val="813550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229600" cy="1143000"/>
          </a:xfrm>
        </p:spPr>
        <p:txBody>
          <a:bodyPr>
            <a:normAutofit/>
          </a:bodyPr>
          <a:lstStyle/>
          <a:p>
            <a:r>
              <a:rPr lang="it-IT" sz="3600" dirty="0" smtClean="0"/>
              <a:t>L’ antipsichiatria</a:t>
            </a:r>
            <a:endParaRPr lang="it-IT" sz="3600" dirty="0"/>
          </a:p>
        </p:txBody>
      </p:sp>
      <p:sp>
        <p:nvSpPr>
          <p:cNvPr id="3" name="Segnaposto contenuto 2"/>
          <p:cNvSpPr>
            <a:spLocks noGrp="1"/>
          </p:cNvSpPr>
          <p:nvPr>
            <p:ph idx="1"/>
          </p:nvPr>
        </p:nvSpPr>
        <p:spPr/>
        <p:txBody>
          <a:bodyPr/>
          <a:lstStyle/>
          <a:p>
            <a:endParaRPr lang="it-IT" dirty="0" smtClean="0"/>
          </a:p>
          <a:p>
            <a:r>
              <a:rPr lang="it-IT" dirty="0" smtClean="0"/>
              <a:t>Con </a:t>
            </a:r>
            <a:r>
              <a:rPr lang="it-IT" dirty="0"/>
              <a:t>il nome generico di "antipsichiatria" venivano identificate nel decennio </a:t>
            </a:r>
            <a:r>
              <a:rPr lang="it-IT" dirty="0" smtClean="0"/>
              <a:t>1960-1970 </a:t>
            </a:r>
            <a:r>
              <a:rPr lang="it-IT" dirty="0"/>
              <a:t>una serie di tendenze che ponevano in discussione tutti i dogmi della "scienza" psichiatrica </a:t>
            </a:r>
            <a:r>
              <a:rPr lang="it-IT" dirty="0" smtClean="0"/>
              <a:t>tradizionale.</a:t>
            </a:r>
            <a:endParaRPr lang="it-IT" dirty="0"/>
          </a:p>
        </p:txBody>
      </p:sp>
    </p:spTree>
    <p:extLst>
      <p:ext uri="{BB962C8B-B14F-4D97-AF65-F5344CB8AC3E}">
        <p14:creationId xmlns:p14="http://schemas.microsoft.com/office/powerpoint/2010/main" val="417011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704088"/>
            <a:ext cx="8229600" cy="492664"/>
          </a:xfrm>
        </p:spPr>
        <p:txBody>
          <a:bodyPr>
            <a:normAutofit/>
          </a:bodyPr>
          <a:lstStyle/>
          <a:p>
            <a:r>
              <a:rPr lang="it-IT" sz="2800" dirty="0" smtClean="0"/>
              <a:t>	La </a:t>
            </a:r>
            <a:r>
              <a:rPr lang="it-IT" sz="2800" dirty="0"/>
              <a:t>più importante rivoluzione italiana</a:t>
            </a:r>
          </a:p>
        </p:txBody>
      </p:sp>
      <p:sp>
        <p:nvSpPr>
          <p:cNvPr id="5" name="Segnaposto contenuto 4"/>
          <p:cNvSpPr>
            <a:spLocks noGrp="1"/>
          </p:cNvSpPr>
          <p:nvPr>
            <p:ph idx="1"/>
          </p:nvPr>
        </p:nvSpPr>
        <p:spPr>
          <a:xfrm>
            <a:off x="457200" y="1700808"/>
            <a:ext cx="8229600" cy="4623792"/>
          </a:xfrm>
        </p:spPr>
        <p:txBody>
          <a:bodyPr>
            <a:normAutofit/>
          </a:bodyPr>
          <a:lstStyle/>
          <a:p>
            <a:pPr marL="0" indent="0" fontAlgn="base">
              <a:buNone/>
            </a:pPr>
            <a:r>
              <a:rPr lang="it-IT" sz="2000" dirty="0"/>
              <a:t>Colorno, Parma, 1965. </a:t>
            </a:r>
            <a:r>
              <a:rPr lang="it-IT" sz="2000" dirty="0">
                <a:hlinkClick r:id="rId2"/>
              </a:rPr>
              <a:t>Mario Tommasini</a:t>
            </a:r>
            <a:r>
              <a:rPr lang="it-IT" sz="2000" dirty="0"/>
              <a:t> viene eletto presidente dell’amministrazione provinciale</a:t>
            </a:r>
            <a:r>
              <a:rPr lang="it-IT" sz="2000" dirty="0" smtClean="0"/>
              <a:t>.</a:t>
            </a:r>
          </a:p>
          <a:p>
            <a:pPr marL="0" indent="0" fontAlgn="base">
              <a:buNone/>
            </a:pPr>
            <a:endParaRPr lang="it-IT" sz="2000" dirty="0" smtClean="0"/>
          </a:p>
          <a:p>
            <a:pPr marL="0" indent="0" fontAlgn="base">
              <a:buNone/>
            </a:pPr>
            <a:endParaRPr lang="it-IT" sz="2000" dirty="0" smtClean="0"/>
          </a:p>
          <a:p>
            <a:pPr fontAlgn="base"/>
            <a:r>
              <a:rPr lang="it-IT" sz="2000" dirty="0" smtClean="0"/>
              <a:t>«La </a:t>
            </a:r>
            <a:r>
              <a:rPr lang="it-IT" sz="2000" dirty="0"/>
              <a:t>prima volta che ho messo piede nel manicomio di Colorno, due giorni dopo la nomina, sono uscito e ho vomitato […]. Avevo visto un carnaio, malati nudi, donne con le vestaglie senza nemmeno la cintola, uomini seduti per terra, con la testa tra le mani, altri che camminavano strascicando, come se i piedi non volessero andare in nessuna direzione, vetri rotti, sporco </a:t>
            </a:r>
            <a:r>
              <a:rPr lang="it-IT" sz="2000" dirty="0" smtClean="0"/>
              <a:t>dappertutto». </a:t>
            </a:r>
            <a:r>
              <a:rPr lang="it-IT" sz="2000" dirty="0"/>
              <a:t>‘Eravamo’, scriverà poi, ‘in un luogo dove la morte e la violenza erano all’ordine del giorno’.</a:t>
            </a:r>
          </a:p>
          <a:p>
            <a:endParaRPr lang="it-IT" dirty="0"/>
          </a:p>
        </p:txBody>
      </p:sp>
    </p:spTree>
    <p:extLst>
      <p:ext uri="{BB962C8B-B14F-4D97-AF65-F5344CB8AC3E}">
        <p14:creationId xmlns:p14="http://schemas.microsoft.com/office/powerpoint/2010/main" val="3132918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704088"/>
            <a:ext cx="8229600" cy="348648"/>
          </a:xfrm>
        </p:spPr>
        <p:txBody>
          <a:bodyPr>
            <a:normAutofit fontScale="90000"/>
          </a:bodyPr>
          <a:lstStyle/>
          <a:p>
            <a:r>
              <a:rPr lang="it-IT" sz="3200" dirty="0" smtClean="0"/>
              <a:t>	La più importante rivoluzione italiana</a:t>
            </a:r>
            <a:endParaRPr lang="it-IT" sz="3200" dirty="0"/>
          </a:p>
        </p:txBody>
      </p:sp>
      <p:sp>
        <p:nvSpPr>
          <p:cNvPr id="6" name="Segnaposto contenuto 5"/>
          <p:cNvSpPr>
            <a:spLocks noGrp="1"/>
          </p:cNvSpPr>
          <p:nvPr>
            <p:ph idx="1"/>
          </p:nvPr>
        </p:nvSpPr>
        <p:spPr>
          <a:xfrm>
            <a:off x="457200" y="1268760"/>
            <a:ext cx="8229600" cy="5055840"/>
          </a:xfrm>
        </p:spPr>
        <p:txBody>
          <a:bodyPr>
            <a:normAutofit/>
          </a:bodyPr>
          <a:lstStyle/>
          <a:p>
            <a:pPr marL="0" indent="0">
              <a:buNone/>
            </a:pPr>
            <a:r>
              <a:rPr lang="it-IT" sz="2000" dirty="0"/>
              <a:t>Perugia 1964. </a:t>
            </a:r>
            <a:r>
              <a:rPr lang="it-IT" sz="2000" dirty="0">
                <a:hlinkClick r:id="rId2"/>
              </a:rPr>
              <a:t>Ilvano Rasimelli</a:t>
            </a:r>
            <a:r>
              <a:rPr lang="it-IT" sz="2000" dirty="0"/>
              <a:t> è eletto presidente dell’amministrazione provinciale. Tra i suoi primi atti c’è una visita al manicomio, due giorni dopo l’insediamento, accompagnato dal direttore dell’ospedale, Giulio Agostini</a:t>
            </a:r>
            <a:r>
              <a:rPr lang="it-IT" sz="2000" dirty="0" smtClean="0"/>
              <a:t>.</a:t>
            </a:r>
          </a:p>
          <a:p>
            <a:pPr marL="0" indent="0">
              <a:buNone/>
            </a:pPr>
            <a:endParaRPr lang="it-IT" sz="2000" dirty="0"/>
          </a:p>
          <a:p>
            <a:r>
              <a:rPr lang="it-IT" sz="2000" dirty="0"/>
              <a:t>Insoddisfatto dell’immagine ‘cosmetica’ della realtà che gli era stata proposta, Rasimelli ritornò il giorno dopo – alle 6 del mattino –, da solo, e suonò il campanello. Al capoinfermiere che non voleva lasciarlo entrare si limitò a dire di ‘informare Agostini’ della sua presenza. Come Tommasini a Parma, Rasimelli si trovò di fronte una visione infernale. </a:t>
            </a:r>
            <a:r>
              <a:rPr lang="it-IT" sz="2000" dirty="0" smtClean="0"/>
              <a:t>In </a:t>
            </a:r>
            <a:r>
              <a:rPr lang="it-IT" sz="2000" dirty="0"/>
              <a:t>una stanzetta c’erano circa sessanta donne ‘urlanti e rotolandosi per terra talvolta tra le loro feci’. Decise di agire. A Perugia quello fu il primo ‘no’: molti altri l’avrebbero seguito a ruota.</a:t>
            </a:r>
          </a:p>
        </p:txBody>
      </p:sp>
    </p:spTree>
    <p:extLst>
      <p:ext uri="{BB962C8B-B14F-4D97-AF65-F5344CB8AC3E}">
        <p14:creationId xmlns:p14="http://schemas.microsoft.com/office/powerpoint/2010/main" val="834980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endParaRPr lang="it-IT" dirty="0"/>
          </a:p>
        </p:txBody>
      </p:sp>
      <p:sp>
        <p:nvSpPr>
          <p:cNvPr id="3" name="Segnaposto contenuto 2"/>
          <p:cNvSpPr>
            <a:spLocks noGrp="1"/>
          </p:cNvSpPr>
          <p:nvPr>
            <p:ph idx="1"/>
          </p:nvPr>
        </p:nvSpPr>
        <p:spPr/>
        <p:txBody>
          <a:bodyPr/>
          <a:lstStyle/>
          <a:p>
            <a:endParaRPr lang="it-IT" dirty="0" smtClean="0"/>
          </a:p>
          <a:p>
            <a:pPr marL="0" indent="0">
              <a:buNone/>
            </a:pPr>
            <a:r>
              <a:rPr lang="it-IT" dirty="0" smtClean="0"/>
              <a:t>       La scoperta degli psicofarmaci consente</a:t>
            </a:r>
          </a:p>
          <a:p>
            <a:pPr marL="0" indent="0">
              <a:buNone/>
            </a:pPr>
            <a:endParaRPr lang="it-IT" dirty="0" smtClean="0"/>
          </a:p>
          <a:p>
            <a:pPr marL="0" indent="0">
              <a:buNone/>
            </a:pPr>
            <a:r>
              <a:rPr lang="it-IT" dirty="0" smtClean="0"/>
              <a:t>        di disporre di uno strumento alternativo</a:t>
            </a:r>
          </a:p>
          <a:p>
            <a:pPr marL="0" indent="0">
              <a:buNone/>
            </a:pPr>
            <a:endParaRPr lang="it-IT" dirty="0" smtClean="0"/>
          </a:p>
          <a:p>
            <a:pPr marL="0" indent="0">
              <a:buNone/>
            </a:pPr>
            <a:r>
              <a:rPr lang="it-IT" dirty="0" smtClean="0"/>
              <a:t> alle vecchie metodiche </a:t>
            </a:r>
            <a:r>
              <a:rPr lang="it-IT" dirty="0" err="1" smtClean="0"/>
              <a:t>custodialistiche</a:t>
            </a:r>
            <a:r>
              <a:rPr lang="it-IT" dirty="0" smtClean="0"/>
              <a:t>-repressive</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620689"/>
            <a:ext cx="4548187"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453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sz="3600" dirty="0" smtClean="0"/>
              <a:t>Negli anni 60…..</a:t>
            </a:r>
            <a:endParaRPr lang="it-IT" sz="3600" dirty="0"/>
          </a:p>
        </p:txBody>
      </p:sp>
      <p:sp>
        <p:nvSpPr>
          <p:cNvPr id="3" name="Segnaposto contenuto 2"/>
          <p:cNvSpPr>
            <a:spLocks noGrp="1"/>
          </p:cNvSpPr>
          <p:nvPr>
            <p:ph idx="1"/>
          </p:nvPr>
        </p:nvSpPr>
        <p:spPr/>
        <p:txBody>
          <a:bodyPr/>
          <a:lstStyle/>
          <a:p>
            <a:endParaRPr lang="it-IT" dirty="0" smtClean="0"/>
          </a:p>
          <a:p>
            <a:pPr marL="0" indent="0">
              <a:buNone/>
            </a:pPr>
            <a:r>
              <a:rPr lang="it-IT" dirty="0" smtClean="0"/>
              <a:t>   Con la scoperta della psicoanalisi da part di Freud,</a:t>
            </a:r>
          </a:p>
          <a:p>
            <a:pPr marL="0" indent="0">
              <a:buNone/>
            </a:pPr>
            <a:r>
              <a:rPr lang="it-IT" dirty="0" smtClean="0"/>
              <a:t>       l’aspetto psicologico, </a:t>
            </a:r>
          </a:p>
          <a:p>
            <a:pPr marL="0" indent="0">
              <a:buNone/>
            </a:pPr>
            <a:r>
              <a:rPr lang="it-IT" dirty="0" smtClean="0"/>
              <a:t>       la relazione interpersonale e </a:t>
            </a:r>
          </a:p>
          <a:p>
            <a:pPr marL="0" indent="0">
              <a:buNone/>
            </a:pPr>
            <a:r>
              <a:rPr lang="it-IT" dirty="0" smtClean="0"/>
              <a:t>       la storia della persona</a:t>
            </a:r>
          </a:p>
          <a:p>
            <a:pPr marL="0" indent="0">
              <a:buNone/>
            </a:pPr>
            <a:r>
              <a:rPr lang="it-IT" dirty="0" smtClean="0"/>
              <a:t>            assume un ruolo importante</a:t>
            </a:r>
          </a:p>
          <a:p>
            <a:pPr marL="0" indent="0">
              <a:buNone/>
            </a:pPr>
            <a:endParaRPr lang="it-IT" dirty="0"/>
          </a:p>
        </p:txBody>
      </p:sp>
    </p:spTree>
    <p:extLst>
      <p:ext uri="{BB962C8B-B14F-4D97-AF65-F5344CB8AC3E}">
        <p14:creationId xmlns:p14="http://schemas.microsoft.com/office/powerpoint/2010/main" val="235137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7544" y="260648"/>
            <a:ext cx="8229600" cy="864096"/>
          </a:xfrm>
        </p:spPr>
        <p:txBody>
          <a:bodyPr/>
          <a:lstStyle/>
          <a:p>
            <a:pPr eaLnBrk="1" hangingPunct="1">
              <a:defRPr/>
            </a:pPr>
            <a:r>
              <a:rPr lang="it-IT" sz="3200" dirty="0" smtClean="0"/>
              <a:t>	</a:t>
            </a:r>
            <a:r>
              <a:rPr lang="it-IT" sz="3200" dirty="0" smtClean="0">
                <a:solidFill>
                  <a:srgbClr val="FFFF00"/>
                </a:solidFill>
              </a:rPr>
              <a:t>L</a:t>
            </a:r>
            <a:r>
              <a:rPr lang="it-IT" sz="2800" dirty="0" smtClean="0">
                <a:solidFill>
                  <a:srgbClr val="FFFF00"/>
                </a:solidFill>
              </a:rPr>
              <a:t>a malattia mentale oggi e nel recente passato</a:t>
            </a:r>
          </a:p>
        </p:txBody>
      </p:sp>
      <p:sp>
        <p:nvSpPr>
          <p:cNvPr id="102403" name="Rectangle 3"/>
          <p:cNvSpPr>
            <a:spLocks noGrp="1" noChangeArrowheads="1"/>
          </p:cNvSpPr>
          <p:nvPr>
            <p:ph idx="1"/>
          </p:nvPr>
        </p:nvSpPr>
        <p:spPr>
          <a:xfrm>
            <a:off x="467544" y="1412776"/>
            <a:ext cx="8229600" cy="4839816"/>
          </a:xfrm>
        </p:spPr>
        <p:txBody>
          <a:bodyPr>
            <a:normAutofit/>
          </a:bodyPr>
          <a:lstStyle/>
          <a:p>
            <a:pPr eaLnBrk="1" hangingPunct="1">
              <a:buFontTx/>
              <a:buNone/>
              <a:defRPr/>
            </a:pPr>
            <a:endParaRPr lang="it-IT" sz="2000" dirty="0" smtClean="0"/>
          </a:p>
          <a:p>
            <a:pPr eaLnBrk="1" hangingPunct="1">
              <a:buFontTx/>
              <a:buNone/>
              <a:defRPr/>
            </a:pPr>
            <a:endParaRPr lang="it-IT" sz="2000" dirty="0" smtClean="0"/>
          </a:p>
          <a:p>
            <a:pPr eaLnBrk="1" hangingPunct="1">
              <a:buFontTx/>
              <a:buNone/>
              <a:defRPr/>
            </a:pPr>
            <a:endParaRPr lang="it-IT" sz="2000" dirty="0" smtClean="0"/>
          </a:p>
          <a:p>
            <a:pPr eaLnBrk="1" hangingPunct="1">
              <a:buFontTx/>
              <a:buNone/>
              <a:defRPr/>
            </a:pPr>
            <a:r>
              <a:rPr lang="it-IT" sz="2000" dirty="0" smtClean="0"/>
              <a:t>Si tratta di un disturbo multifattoriale dove gli elementi biologici, psicologici e sociali giocano un ruolo fondamentale nella genesi, nell’evoluzione e nel trattamento. </a:t>
            </a:r>
          </a:p>
          <a:p>
            <a:pPr eaLnBrk="1" hangingPunct="1">
              <a:buFontTx/>
              <a:buNone/>
              <a:defRPr/>
            </a:pPr>
            <a:endParaRPr lang="it-IT" sz="2000" dirty="0" smtClean="0"/>
          </a:p>
          <a:p>
            <a:pPr eaLnBrk="1" hangingPunct="1">
              <a:buFontTx/>
              <a:buNone/>
              <a:defRPr/>
            </a:pPr>
            <a:r>
              <a:rPr lang="it-IT" sz="2000" dirty="0" smtClean="0"/>
              <a:t>Prima di approfondire alcune tematiche contemporanee, è opportuno, per capire meglio il presente, ricordare alcuni cenni storici.</a:t>
            </a:r>
          </a:p>
          <a:p>
            <a:pPr eaLnBrk="1" hangingPunct="1">
              <a:buFontTx/>
              <a:buNone/>
              <a:defRPr/>
            </a:pPr>
            <a:endParaRPr lang="it-IT"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dirty="0" smtClean="0"/>
              <a:t>         </a:t>
            </a:r>
            <a:r>
              <a:rPr lang="it-IT" sz="4000" dirty="0" smtClean="0"/>
              <a:t>Negli </a:t>
            </a:r>
            <a:r>
              <a:rPr lang="it-IT" sz="4000" dirty="0"/>
              <a:t>anni 60…..</a:t>
            </a:r>
          </a:p>
        </p:txBody>
      </p:sp>
      <p:sp>
        <p:nvSpPr>
          <p:cNvPr id="3" name="Segnaposto contenuto 2"/>
          <p:cNvSpPr>
            <a:spLocks noGrp="1"/>
          </p:cNvSpPr>
          <p:nvPr>
            <p:ph idx="1"/>
          </p:nvPr>
        </p:nvSpPr>
        <p:spPr/>
        <p:txBody>
          <a:bodyPr/>
          <a:lstStyle/>
          <a:p>
            <a:pPr marL="0" indent="0">
              <a:buNone/>
            </a:pPr>
            <a:r>
              <a:rPr lang="it-IT" dirty="0" smtClean="0"/>
              <a:t>    </a:t>
            </a:r>
          </a:p>
          <a:p>
            <a:pPr marL="0" indent="0">
              <a:buNone/>
            </a:pPr>
            <a:r>
              <a:rPr lang="it-IT" dirty="0"/>
              <a:t> </a:t>
            </a:r>
            <a:r>
              <a:rPr lang="it-IT" dirty="0" smtClean="0"/>
              <a:t>     </a:t>
            </a:r>
          </a:p>
          <a:p>
            <a:pPr marL="0" indent="0">
              <a:buNone/>
            </a:pPr>
            <a:r>
              <a:rPr lang="it-IT" dirty="0"/>
              <a:t> </a:t>
            </a:r>
            <a:r>
              <a:rPr lang="it-IT" dirty="0" smtClean="0"/>
              <a:t>      La scoperta dell’influenza del sociale</a:t>
            </a:r>
          </a:p>
          <a:p>
            <a:pPr marL="0" indent="0">
              <a:buNone/>
            </a:pPr>
            <a:r>
              <a:rPr lang="it-IT" dirty="0" smtClean="0"/>
              <a:t>       nell’evoluzione dei disturbi psichici</a:t>
            </a:r>
          </a:p>
          <a:p>
            <a:pPr marL="0" indent="0">
              <a:buNone/>
            </a:pPr>
            <a:r>
              <a:rPr lang="it-IT" dirty="0" smtClean="0"/>
              <a:t>       contribuisce alla nascita della moderna</a:t>
            </a:r>
          </a:p>
          <a:p>
            <a:pPr marL="0" indent="0">
              <a:buNone/>
            </a:pPr>
            <a:r>
              <a:rPr lang="it-IT" dirty="0" smtClean="0"/>
              <a:t>       psichiatria</a:t>
            </a:r>
            <a:endParaRPr lang="it-IT" dirty="0"/>
          </a:p>
        </p:txBody>
      </p:sp>
    </p:spTree>
    <p:extLst>
      <p:ext uri="{BB962C8B-B14F-4D97-AF65-F5344CB8AC3E}">
        <p14:creationId xmlns:p14="http://schemas.microsoft.com/office/powerpoint/2010/main" val="402808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it-IT" sz="3200" dirty="0" smtClean="0"/>
              <a:t>Legge Mariotti n° 431 del 1968 “provvidenze per l’assistenza psichiatrica”</a:t>
            </a:r>
          </a:p>
        </p:txBody>
      </p:sp>
      <p:sp>
        <p:nvSpPr>
          <p:cNvPr id="87043" name="Rectangle 3"/>
          <p:cNvSpPr>
            <a:spLocks noGrp="1" noChangeArrowheads="1"/>
          </p:cNvSpPr>
          <p:nvPr>
            <p:ph sz="half" idx="1"/>
          </p:nvPr>
        </p:nvSpPr>
        <p:spPr/>
        <p:txBody>
          <a:bodyPr>
            <a:normAutofit lnSpcReduction="10000"/>
          </a:bodyPr>
          <a:lstStyle/>
          <a:p>
            <a:pPr eaLnBrk="1" hangingPunct="1">
              <a:lnSpc>
                <a:spcPct val="90000"/>
              </a:lnSpc>
              <a:buFontTx/>
              <a:buChar char="-"/>
              <a:defRPr/>
            </a:pPr>
            <a:r>
              <a:rPr lang="it-IT" sz="2000" b="1" dirty="0" smtClean="0"/>
              <a:t>Manicomi</a:t>
            </a:r>
          </a:p>
          <a:p>
            <a:pPr eaLnBrk="1" hangingPunct="1">
              <a:lnSpc>
                <a:spcPct val="90000"/>
              </a:lnSpc>
              <a:buFontTx/>
              <a:buChar char="-"/>
              <a:defRPr/>
            </a:pPr>
            <a:endParaRPr lang="it-IT" sz="2000" dirty="0" smtClean="0"/>
          </a:p>
          <a:p>
            <a:pPr eaLnBrk="1" hangingPunct="1">
              <a:lnSpc>
                <a:spcPct val="90000"/>
              </a:lnSpc>
              <a:buFontTx/>
              <a:buChar char="-"/>
              <a:defRPr/>
            </a:pPr>
            <a:r>
              <a:rPr lang="it-IT" sz="2000" b="1" dirty="0" smtClean="0"/>
              <a:t>3000-5000 posti letto</a:t>
            </a:r>
          </a:p>
          <a:p>
            <a:pPr eaLnBrk="1" hangingPunct="1">
              <a:lnSpc>
                <a:spcPct val="90000"/>
              </a:lnSpc>
              <a:buFontTx/>
              <a:buChar char="-"/>
              <a:defRPr/>
            </a:pPr>
            <a:endParaRPr lang="it-IT" sz="2000" dirty="0" smtClean="0"/>
          </a:p>
          <a:p>
            <a:pPr eaLnBrk="1" hangingPunct="1">
              <a:lnSpc>
                <a:spcPct val="90000"/>
              </a:lnSpc>
              <a:buFontTx/>
              <a:buChar char="-"/>
              <a:defRPr/>
            </a:pPr>
            <a:endParaRPr lang="it-IT" sz="2000" dirty="0" smtClean="0"/>
          </a:p>
          <a:p>
            <a:pPr eaLnBrk="1" hangingPunct="1">
              <a:lnSpc>
                <a:spcPct val="90000"/>
              </a:lnSpc>
              <a:buFontTx/>
              <a:buChar char="-"/>
              <a:defRPr/>
            </a:pPr>
            <a:endParaRPr lang="it-IT" sz="2000" dirty="0" smtClean="0"/>
          </a:p>
          <a:p>
            <a:pPr eaLnBrk="1" hangingPunct="1">
              <a:lnSpc>
                <a:spcPct val="90000"/>
              </a:lnSpc>
              <a:buFontTx/>
              <a:buChar char="-"/>
              <a:defRPr/>
            </a:pPr>
            <a:endParaRPr lang="it-IT" sz="2000" dirty="0" smtClean="0"/>
          </a:p>
          <a:p>
            <a:pPr eaLnBrk="1" hangingPunct="1">
              <a:lnSpc>
                <a:spcPct val="90000"/>
              </a:lnSpc>
              <a:buFontTx/>
              <a:buChar char="-"/>
              <a:defRPr/>
            </a:pPr>
            <a:endParaRPr lang="it-IT" sz="2000" dirty="0" smtClean="0"/>
          </a:p>
          <a:p>
            <a:pPr eaLnBrk="1" hangingPunct="1">
              <a:lnSpc>
                <a:spcPct val="90000"/>
              </a:lnSpc>
              <a:buFontTx/>
              <a:buChar char="-"/>
              <a:defRPr/>
            </a:pPr>
            <a:endParaRPr lang="it-IT" sz="2000" dirty="0" smtClean="0"/>
          </a:p>
          <a:p>
            <a:pPr eaLnBrk="1" hangingPunct="1">
              <a:lnSpc>
                <a:spcPct val="90000"/>
              </a:lnSpc>
              <a:buFontTx/>
              <a:buChar char="-"/>
              <a:defRPr/>
            </a:pPr>
            <a:r>
              <a:rPr lang="it-IT" sz="2000" b="1" dirty="0" smtClean="0"/>
              <a:t>Ricovero coatto</a:t>
            </a:r>
          </a:p>
          <a:p>
            <a:pPr eaLnBrk="1" hangingPunct="1">
              <a:lnSpc>
                <a:spcPct val="90000"/>
              </a:lnSpc>
              <a:buFontTx/>
              <a:buNone/>
              <a:defRPr/>
            </a:pPr>
            <a:endParaRPr lang="it-IT" sz="2000" dirty="0" smtClean="0"/>
          </a:p>
          <a:p>
            <a:pPr eaLnBrk="1" hangingPunct="1">
              <a:lnSpc>
                <a:spcPct val="90000"/>
              </a:lnSpc>
              <a:defRPr/>
            </a:pPr>
            <a:endParaRPr lang="it-IT" sz="2000" dirty="0" smtClean="0"/>
          </a:p>
        </p:txBody>
      </p:sp>
      <p:sp>
        <p:nvSpPr>
          <p:cNvPr id="87044" name="Rectangle 4"/>
          <p:cNvSpPr>
            <a:spLocks noGrp="1" noChangeArrowheads="1"/>
          </p:cNvSpPr>
          <p:nvPr>
            <p:ph sz="half" idx="2"/>
          </p:nvPr>
        </p:nvSpPr>
        <p:spPr/>
        <p:txBody>
          <a:bodyPr>
            <a:normAutofit lnSpcReduction="10000"/>
          </a:bodyPr>
          <a:lstStyle/>
          <a:p>
            <a:pPr eaLnBrk="1" hangingPunct="1">
              <a:lnSpc>
                <a:spcPct val="90000"/>
              </a:lnSpc>
              <a:buFont typeface="Wingdings" pitchFamily="2" charset="2"/>
              <a:buChar char="§"/>
              <a:defRPr/>
            </a:pPr>
            <a:r>
              <a:rPr lang="it-IT" sz="2000" dirty="0" smtClean="0"/>
              <a:t>Ospedali Psichiatrici</a:t>
            </a:r>
          </a:p>
          <a:p>
            <a:pPr eaLnBrk="1" hangingPunct="1">
              <a:lnSpc>
                <a:spcPct val="90000"/>
              </a:lnSpc>
              <a:buFont typeface="Wingdings" pitchFamily="2" charset="2"/>
              <a:buChar char="§"/>
              <a:defRPr/>
            </a:pPr>
            <a:r>
              <a:rPr lang="it-IT" sz="2000" dirty="0" smtClean="0"/>
              <a:t>con non più di 5 divisioni e non più di 125 posti letto per ciascuna; </a:t>
            </a:r>
          </a:p>
          <a:p>
            <a:pPr eaLnBrk="1" hangingPunct="1">
              <a:lnSpc>
                <a:spcPct val="90000"/>
              </a:lnSpc>
              <a:buFont typeface="Wingdings" pitchFamily="2" charset="2"/>
              <a:buChar char="§"/>
              <a:defRPr/>
            </a:pPr>
            <a:r>
              <a:rPr lang="it-IT" sz="2000" dirty="0" smtClean="0"/>
              <a:t>Definisce un rapporto di un infermiere ogni tre posti letto</a:t>
            </a:r>
          </a:p>
          <a:p>
            <a:pPr eaLnBrk="1" hangingPunct="1">
              <a:lnSpc>
                <a:spcPct val="90000"/>
              </a:lnSpc>
              <a:buFont typeface="Wingdings" pitchFamily="2" charset="2"/>
              <a:buChar char="§"/>
              <a:defRPr/>
            </a:pPr>
            <a:r>
              <a:rPr lang="it-IT" sz="2000" dirty="0" smtClean="0"/>
              <a:t>Prevede la figura dello psicologo</a:t>
            </a:r>
          </a:p>
          <a:p>
            <a:pPr eaLnBrk="1" hangingPunct="1">
              <a:lnSpc>
                <a:spcPct val="90000"/>
              </a:lnSpc>
              <a:buFont typeface="Wingdings" pitchFamily="2" charset="2"/>
              <a:buChar char="§"/>
              <a:defRPr/>
            </a:pPr>
            <a:r>
              <a:rPr lang="it-IT" sz="2000" dirty="0" smtClean="0"/>
              <a:t>Prevede l’istituzione dei CIM (centri di igiene mentale) </a:t>
            </a:r>
          </a:p>
          <a:p>
            <a:pPr eaLnBrk="1" hangingPunct="1">
              <a:lnSpc>
                <a:spcPct val="90000"/>
              </a:lnSpc>
              <a:buFont typeface="Wingdings" pitchFamily="2" charset="2"/>
              <a:buChar char="§"/>
              <a:defRPr/>
            </a:pPr>
            <a:r>
              <a:rPr lang="it-IT" sz="2000" dirty="0" smtClean="0"/>
              <a:t>Introduce il ricovero volontario su autorizzazione del medico di guardia</a:t>
            </a:r>
          </a:p>
          <a:p>
            <a:pPr eaLnBrk="1" hangingPunct="1">
              <a:lnSpc>
                <a:spcPct val="90000"/>
              </a:lnSpc>
              <a:buFont typeface="Wingdings" pitchFamily="2" charset="2"/>
              <a:buChar char="§"/>
              <a:defRPr/>
            </a:pPr>
            <a:r>
              <a:rPr lang="it-IT" sz="2000" b="1" dirty="0" smtClean="0"/>
              <a:t>Abroga la registrazione del ricovero dei pazienti affetti da malattia mentale nel casellario giudiziario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Mariotti</a:t>
            </a:r>
          </a:p>
        </p:txBody>
      </p:sp>
      <p:sp>
        <p:nvSpPr>
          <p:cNvPr id="6" name="Segnaposto contenuto 5"/>
          <p:cNvSpPr>
            <a:spLocks noGrp="1"/>
          </p:cNvSpPr>
          <p:nvPr>
            <p:ph sz="quarter" idx="4294967295"/>
          </p:nvPr>
        </p:nvSpPr>
        <p:spPr>
          <a:xfrm>
            <a:off x="0" y="2514600"/>
            <a:ext cx="4040188" cy="3846513"/>
          </a:xfrm>
        </p:spPr>
        <p:txBody>
          <a:bodyPr>
            <a:normAutofit fontScale="92500"/>
          </a:bodyPr>
          <a:lstStyle/>
          <a:p>
            <a:r>
              <a:rPr lang="it-IT" dirty="0"/>
              <a:t>Venne introdotto il concetto di ricovero volontario "per accertamento diagnostico e cura", senza limitazioni delle libertà personali, nella direzione di un graduale superamento della condizione di ricoverato coatto</a:t>
            </a:r>
          </a:p>
        </p:txBody>
      </p:sp>
      <p:sp>
        <p:nvSpPr>
          <p:cNvPr id="10" name="Segnaposto contenuto 9"/>
          <p:cNvSpPr>
            <a:spLocks noGrp="1"/>
          </p:cNvSpPr>
          <p:nvPr>
            <p:ph sz="quarter" idx="4294967295"/>
          </p:nvPr>
        </p:nvSpPr>
        <p:spPr>
          <a:xfrm>
            <a:off x="5102225" y="2514600"/>
            <a:ext cx="4041775" cy="3846513"/>
          </a:xfrm>
        </p:spPr>
        <p:txBody>
          <a:bodyPr>
            <a:normAutofit fontScale="85000" lnSpcReduction="10000"/>
          </a:bodyPr>
          <a:lstStyle/>
          <a:p>
            <a:r>
              <a:rPr lang="it-IT" dirty="0"/>
              <a:t>L’idea di fondo di questa </a:t>
            </a:r>
            <a:r>
              <a:rPr lang="it-IT" sz="2800" dirty="0"/>
              <a:t>miniriforma era di migliorare l’istituzione manicomiale avvicinandola a </a:t>
            </a:r>
            <a:r>
              <a:rPr lang="it-IT" dirty="0"/>
              <a:t>un ospedale generale a connotazione psichiatrica, anche per le pressioni dei sindacati medici per l’equiparazione della retribuzione. Il numero massimo di posti letto fu stabilito in numero di 600.</a:t>
            </a:r>
          </a:p>
        </p:txBody>
      </p:sp>
    </p:spTree>
    <p:extLst>
      <p:ext uri="{BB962C8B-B14F-4D97-AF65-F5344CB8AC3E}">
        <p14:creationId xmlns:p14="http://schemas.microsoft.com/office/powerpoint/2010/main" val="131268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Legge Mariotti</a:t>
            </a:r>
          </a:p>
        </p:txBody>
      </p:sp>
      <p:sp>
        <p:nvSpPr>
          <p:cNvPr id="5" name="Segnaposto contenuto 4"/>
          <p:cNvSpPr>
            <a:spLocks noGrp="1"/>
          </p:cNvSpPr>
          <p:nvPr>
            <p:ph sz="quarter" idx="4294967295"/>
          </p:nvPr>
        </p:nvSpPr>
        <p:spPr>
          <a:xfrm>
            <a:off x="0" y="2514600"/>
            <a:ext cx="4040188" cy="3846513"/>
          </a:xfrm>
        </p:spPr>
        <p:txBody>
          <a:bodyPr/>
          <a:lstStyle/>
          <a:p>
            <a:r>
              <a:rPr lang="it-IT" dirty="0"/>
              <a:t>Importantissima la sostituzione dell’iscrizione al casello giudiziario con l’anagrafe psichiatrica, che finalmente distingueva la figura del malato di mente da quella del criminale.</a:t>
            </a:r>
          </a:p>
          <a:p>
            <a:endParaRPr lang="it-IT" dirty="0"/>
          </a:p>
        </p:txBody>
      </p:sp>
      <p:sp>
        <p:nvSpPr>
          <p:cNvPr id="6" name="Segnaposto contenuto 5"/>
          <p:cNvSpPr>
            <a:spLocks noGrp="1"/>
          </p:cNvSpPr>
          <p:nvPr>
            <p:ph sz="quarter" idx="4294967295"/>
          </p:nvPr>
        </p:nvSpPr>
        <p:spPr>
          <a:xfrm>
            <a:off x="5102225" y="2514600"/>
            <a:ext cx="4041775" cy="3846513"/>
          </a:xfrm>
        </p:spPr>
        <p:txBody>
          <a:bodyPr/>
          <a:lstStyle/>
          <a:p>
            <a:r>
              <a:rPr lang="it-IT" dirty="0" smtClean="0"/>
              <a:t>Ma, nonostante la modernizzazione, l’</a:t>
            </a:r>
            <a:r>
              <a:rPr lang="it-IT" dirty="0" err="1" smtClean="0"/>
              <a:t>Osp</a:t>
            </a:r>
            <a:r>
              <a:rPr lang="it-IT" dirty="0" smtClean="0"/>
              <a:t>. </a:t>
            </a:r>
            <a:r>
              <a:rPr lang="it-IT" dirty="0" err="1" smtClean="0"/>
              <a:t>Psich</a:t>
            </a:r>
            <a:r>
              <a:rPr lang="it-IT" dirty="0" smtClean="0"/>
              <a:t>. rimase un sistema incivile di gestione della sofferenza mentale dei cittadini con minor potere sociale.</a:t>
            </a:r>
          </a:p>
          <a:p>
            <a:endParaRPr lang="it-IT" dirty="0"/>
          </a:p>
        </p:txBody>
      </p:sp>
    </p:spTree>
    <p:extLst>
      <p:ext uri="{BB962C8B-B14F-4D97-AF65-F5344CB8AC3E}">
        <p14:creationId xmlns:p14="http://schemas.microsoft.com/office/powerpoint/2010/main" val="3881848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704088"/>
            <a:ext cx="8229600" cy="564672"/>
          </a:xfrm>
        </p:spPr>
        <p:txBody>
          <a:bodyPr>
            <a:normAutofit fontScale="90000"/>
          </a:bodyPr>
          <a:lstStyle/>
          <a:p>
            <a:r>
              <a:rPr lang="it-IT" sz="4000" dirty="0"/>
              <a:t>Legge Mariotti</a:t>
            </a:r>
          </a:p>
        </p:txBody>
      </p:sp>
      <p:sp>
        <p:nvSpPr>
          <p:cNvPr id="8" name="Segnaposto contenuto 7"/>
          <p:cNvSpPr>
            <a:spLocks noGrp="1"/>
          </p:cNvSpPr>
          <p:nvPr>
            <p:ph idx="1"/>
          </p:nvPr>
        </p:nvSpPr>
        <p:spPr>
          <a:xfrm>
            <a:off x="457200" y="1412776"/>
            <a:ext cx="8229600" cy="5184576"/>
          </a:xfrm>
        </p:spPr>
        <p:txBody>
          <a:bodyPr>
            <a:normAutofit fontScale="85000" lnSpcReduction="10000"/>
          </a:bodyPr>
          <a:lstStyle/>
          <a:p>
            <a:r>
              <a:rPr lang="it-IT" dirty="0"/>
              <a:t>L’articolo 4 fu </a:t>
            </a:r>
            <a:r>
              <a:rPr lang="it-IT" dirty="0" smtClean="0"/>
              <a:t>un’innovazione:  </a:t>
            </a:r>
            <a:r>
              <a:rPr lang="it-IT" dirty="0"/>
              <a:t>previde l’apertura dei </a:t>
            </a:r>
            <a:r>
              <a:rPr lang="it-IT" dirty="0" smtClean="0"/>
              <a:t>Centri di Igiene Mentale con </a:t>
            </a:r>
            <a:r>
              <a:rPr lang="it-IT" dirty="0"/>
              <a:t>funzione ambulatoriale. </a:t>
            </a:r>
            <a:endParaRPr lang="it-IT" dirty="0" smtClean="0"/>
          </a:p>
          <a:p>
            <a:r>
              <a:rPr lang="it-IT" dirty="0" smtClean="0"/>
              <a:t>La </a:t>
            </a:r>
            <a:r>
              <a:rPr lang="it-IT" dirty="0"/>
              <a:t>legge Mariotti aveva anche previsto l’incremento numerico del personale, che doveva essere in rapporto 1 a 3; di conseguenza gli ospedali che si vollero adeguare ai parametri volsero il loro interesse verso un progetto di deospedalizzazione per affrontare i costi che tale riforma imponeva</a:t>
            </a:r>
            <a:r>
              <a:rPr lang="it-IT" dirty="0" smtClean="0"/>
              <a:t>.</a:t>
            </a:r>
          </a:p>
          <a:p>
            <a:r>
              <a:rPr lang="it-IT" dirty="0" smtClean="0"/>
              <a:t> </a:t>
            </a:r>
            <a:r>
              <a:rPr lang="it-IT" dirty="0"/>
              <a:t>A Torino, per esempio, in cui gli Ospedali Psichiatrici furono tra i primi a mettersi a norma, ci si accorse che dei 3.344 pazienti, 2.284 avrebbero potuto essere dimessi per essere seguiti nel territorio. </a:t>
            </a:r>
            <a:endParaRPr lang="it-IT" dirty="0" smtClean="0"/>
          </a:p>
          <a:p>
            <a:r>
              <a:rPr lang="it-IT" dirty="0" smtClean="0"/>
              <a:t>La </a:t>
            </a:r>
            <a:r>
              <a:rPr lang="it-IT" dirty="0"/>
              <a:t>legge non abolì la violenza del ricovero coatto; introdusse la figura dello psicologo negli ospedali psichiatrici, ma trascurò l’esigenza di dare dignità professionale agli infermieri. Non superò, in sostanza, la</a:t>
            </a:r>
            <a:r>
              <a:rPr lang="it-IT" b="1" dirty="0"/>
              <a:t> </a:t>
            </a:r>
            <a:r>
              <a:rPr lang="it-IT" dirty="0"/>
              <a:t>legge 36/1904 e rappresentò un provvedimento parziale e provvisorio.</a:t>
            </a:r>
          </a:p>
        </p:txBody>
      </p:sp>
    </p:spTree>
    <p:extLst>
      <p:ext uri="{BB962C8B-B14F-4D97-AF65-F5344CB8AC3E}">
        <p14:creationId xmlns:p14="http://schemas.microsoft.com/office/powerpoint/2010/main" val="1613562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67544" y="620688"/>
            <a:ext cx="8229600" cy="720080"/>
          </a:xfrm>
        </p:spPr>
        <p:txBody>
          <a:bodyPr>
            <a:normAutofit/>
          </a:bodyPr>
          <a:lstStyle/>
          <a:p>
            <a:r>
              <a:rPr lang="it-IT" sz="2400" i="1" dirty="0" smtClean="0"/>
              <a:t>Legge Mariotti</a:t>
            </a:r>
            <a:endParaRPr lang="it-IT" sz="2400" i="1" dirty="0"/>
          </a:p>
        </p:txBody>
      </p:sp>
      <p:sp>
        <p:nvSpPr>
          <p:cNvPr id="8" name="Segnaposto contenuto 7"/>
          <p:cNvSpPr>
            <a:spLocks noGrp="1"/>
          </p:cNvSpPr>
          <p:nvPr>
            <p:ph idx="1"/>
          </p:nvPr>
        </p:nvSpPr>
        <p:spPr/>
        <p:txBody>
          <a:bodyPr/>
          <a:lstStyle/>
          <a:p>
            <a:r>
              <a:rPr lang="it-IT" dirty="0" smtClean="0"/>
              <a:t>E’ evidente il </a:t>
            </a:r>
            <a:r>
              <a:rPr lang="it-IT" dirty="0"/>
              <a:t>tentativo di cambiare la sostanza con un gioco di parole: i manicomi divennero Ospedali Psichiatrici. </a:t>
            </a:r>
            <a:endParaRPr lang="it-IT" dirty="0" smtClean="0"/>
          </a:p>
          <a:p>
            <a:r>
              <a:rPr lang="it-IT" dirty="0" smtClean="0"/>
              <a:t>Ma </a:t>
            </a:r>
            <a:r>
              <a:rPr lang="it-IT" dirty="0"/>
              <a:t>un ospedale di per sé non cura, se all’interno non vi sono operatori che, sulla base di una teoria, hanno prassi e tecniche specifiche che costituiscono la cura, ovviamente accompagnate da caratteristiche squisitamente umane quali </a:t>
            </a:r>
            <a:r>
              <a:rPr lang="it-IT" u="sng" dirty="0"/>
              <a:t>empatia e rispetto</a:t>
            </a:r>
            <a:r>
              <a:rPr lang="it-IT" dirty="0"/>
              <a:t>.</a:t>
            </a:r>
          </a:p>
        </p:txBody>
      </p:sp>
    </p:spTree>
    <p:extLst>
      <p:ext uri="{BB962C8B-B14F-4D97-AF65-F5344CB8AC3E}">
        <p14:creationId xmlns:p14="http://schemas.microsoft.com/office/powerpoint/2010/main" val="3568855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			Legge 180</a:t>
            </a:r>
            <a:endParaRPr lang="it-IT" sz="3600" dirty="0"/>
          </a:p>
        </p:txBody>
      </p:sp>
      <p:sp>
        <p:nvSpPr>
          <p:cNvPr id="3" name="Segnaposto contenuto 2"/>
          <p:cNvSpPr>
            <a:spLocks noGrp="1"/>
          </p:cNvSpPr>
          <p:nvPr>
            <p:ph idx="1"/>
          </p:nvPr>
        </p:nvSpPr>
        <p:spPr/>
        <p:txBody>
          <a:bodyPr/>
          <a:lstStyle/>
          <a:p>
            <a:endParaRPr lang="it-IT" dirty="0" smtClean="0"/>
          </a:p>
          <a:p>
            <a:endParaRPr lang="it-IT" dirty="0"/>
          </a:p>
          <a:p>
            <a:r>
              <a:rPr lang="it-IT" dirty="0" smtClean="0"/>
              <a:t>Il </a:t>
            </a:r>
            <a:r>
              <a:rPr lang="it-IT" dirty="0"/>
              <a:t>processo di deistituzionalizzazione riuscì a modificare l’assetto istituzionale, giungendo nel ’78 alla cosiddetta "Legge 180", che sanciva la chiusura di tutti gli ospedali psichiatrici. Un difficile processo che si concretizzò definitivamente solo negli ultimi anni ’90.</a:t>
            </a:r>
          </a:p>
        </p:txBody>
      </p:sp>
    </p:spTree>
    <p:extLst>
      <p:ext uri="{BB962C8B-B14F-4D97-AF65-F5344CB8AC3E}">
        <p14:creationId xmlns:p14="http://schemas.microsoft.com/office/powerpoint/2010/main" val="1587292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it-IT" sz="4000" smtClean="0"/>
              <a:t>Legge 180 del 13 maggio 1978 :</a:t>
            </a:r>
          </a:p>
        </p:txBody>
      </p:sp>
      <p:sp>
        <p:nvSpPr>
          <p:cNvPr id="88067" name="Rectangle 3"/>
          <p:cNvSpPr>
            <a:spLocks noGrp="1" noChangeArrowheads="1"/>
          </p:cNvSpPr>
          <p:nvPr>
            <p:ph idx="1"/>
          </p:nvPr>
        </p:nvSpPr>
        <p:spPr/>
        <p:txBody>
          <a:bodyPr/>
          <a:lstStyle/>
          <a:p>
            <a:pPr eaLnBrk="1" hangingPunct="1">
              <a:buFontTx/>
              <a:buNone/>
              <a:defRPr/>
            </a:pPr>
            <a:r>
              <a:rPr lang="it-IT" dirty="0" smtClean="0"/>
              <a:t>“Accertamenti e trattamenti sanitari volontari ed obbligatori”.</a:t>
            </a:r>
          </a:p>
          <a:p>
            <a:pPr eaLnBrk="1" hangingPunct="1">
              <a:buFontTx/>
              <a:buNone/>
              <a:defRPr/>
            </a:pPr>
            <a:r>
              <a:rPr lang="it-IT" dirty="0" smtClean="0"/>
              <a:t>( ripresa negli art. 33, 34, 35 e 64 </a:t>
            </a:r>
            <a:r>
              <a:rPr lang="it-IT" b="1" dirty="0" smtClean="0"/>
              <a:t>della legge 833 del 23 dicembre del 1978)</a:t>
            </a:r>
          </a:p>
          <a:p>
            <a:pPr marL="0" indent="0" eaLnBrk="1" hangingPunct="1">
              <a:buNone/>
              <a:defRPr/>
            </a:pPr>
            <a:r>
              <a:rPr lang="it-IT" b="1" dirty="0" smtClean="0"/>
              <a:t>1° concetto rilevante:</a:t>
            </a:r>
          </a:p>
          <a:p>
            <a:pPr eaLnBrk="1" hangingPunct="1">
              <a:buFontTx/>
              <a:buNone/>
              <a:defRPr/>
            </a:pPr>
            <a:r>
              <a:rPr lang="it-IT" b="1" dirty="0" smtClean="0"/>
              <a:t> </a:t>
            </a:r>
            <a:r>
              <a:rPr lang="it-IT" dirty="0" smtClean="0"/>
              <a:t>-volontarietà del trattamento </a:t>
            </a:r>
            <a:r>
              <a:rPr lang="it-IT" sz="2800" dirty="0" smtClean="0"/>
              <a:t>(capovolge il concetto di obbligatorietà della legge n° 36 solo parzialmente mitigato dalla n° 431 del 1968)</a:t>
            </a:r>
          </a:p>
          <a:p>
            <a:pPr eaLnBrk="1" hangingPunct="1">
              <a:buFontTx/>
              <a:buChar char="-"/>
              <a:defRPr/>
            </a:pPr>
            <a:endParaRPr lang="it-IT" sz="2800" b="1" dirty="0" smtClean="0"/>
          </a:p>
          <a:p>
            <a:pPr eaLnBrk="1" hangingPunct="1">
              <a:buFontTx/>
              <a:buNone/>
              <a:defRPr/>
            </a:pPr>
            <a:endParaRPr lang="it-IT"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it-IT" sz="3200" smtClean="0"/>
              <a:t>LEGGE 180  del 13 maggio 1978:</a:t>
            </a:r>
          </a:p>
        </p:txBody>
      </p:sp>
      <p:sp>
        <p:nvSpPr>
          <p:cNvPr id="29699" name="Rectangle 3"/>
          <p:cNvSpPr>
            <a:spLocks noGrp="1" noChangeArrowheads="1"/>
          </p:cNvSpPr>
          <p:nvPr>
            <p:ph idx="1"/>
          </p:nvPr>
        </p:nvSpPr>
        <p:spPr>
          <a:xfrm>
            <a:off x="539552" y="1988840"/>
            <a:ext cx="8229600" cy="4495800"/>
          </a:xfrm>
        </p:spPr>
        <p:txBody>
          <a:bodyPr/>
          <a:lstStyle/>
          <a:p>
            <a:pPr eaLnBrk="1" hangingPunct="1">
              <a:buFontTx/>
              <a:buNone/>
              <a:defRPr/>
            </a:pPr>
            <a:endParaRPr lang="it-IT" dirty="0" smtClean="0"/>
          </a:p>
          <a:p>
            <a:pPr eaLnBrk="1" hangingPunct="1">
              <a:buFontTx/>
              <a:buNone/>
              <a:defRPr/>
            </a:pPr>
            <a:r>
              <a:rPr lang="it-IT" b="1" dirty="0" smtClean="0"/>
              <a:t>2° Concetto rilevante:</a:t>
            </a:r>
          </a:p>
          <a:p>
            <a:pPr eaLnBrk="1" hangingPunct="1">
              <a:buFontTx/>
              <a:buNone/>
              <a:defRPr/>
            </a:pPr>
            <a:endParaRPr lang="it-IT" b="1" dirty="0" smtClean="0"/>
          </a:p>
          <a:p>
            <a:pPr eaLnBrk="1" hangingPunct="1">
              <a:buFontTx/>
              <a:buNone/>
              <a:defRPr/>
            </a:pPr>
            <a:r>
              <a:rPr lang="it-IT" dirty="0" smtClean="0"/>
              <a:t>-Chiusura degli ospedali psichiatrici.</a:t>
            </a:r>
          </a:p>
          <a:p>
            <a:pPr eaLnBrk="1" hangingPunct="1">
              <a:buFontTx/>
              <a:buNone/>
              <a:defRPr/>
            </a:pPr>
            <a:r>
              <a:rPr lang="it-IT" dirty="0" smtClean="0"/>
              <a:t>-Aggiornamento e riqualificazione del personale infermieristico</a:t>
            </a:r>
          </a:p>
          <a:p>
            <a:pPr eaLnBrk="1" hangingPunct="1">
              <a:buFontTx/>
              <a:buNone/>
              <a:defRPr/>
            </a:pPr>
            <a:r>
              <a:rPr lang="it-IT" dirty="0" smtClean="0"/>
              <a:t>- Divieto di costruire nuovi O.P. e trasformazione delle strutture esistenti in strutture alternative.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it-IT" sz="3600" smtClean="0"/>
              <a:t>Legge 180 del  13 maggio 1978</a:t>
            </a:r>
          </a:p>
        </p:txBody>
      </p:sp>
      <p:sp>
        <p:nvSpPr>
          <p:cNvPr id="30723" name="Rectangle 3"/>
          <p:cNvSpPr>
            <a:spLocks noGrp="1" noChangeArrowheads="1"/>
          </p:cNvSpPr>
          <p:nvPr>
            <p:ph idx="1"/>
          </p:nvPr>
        </p:nvSpPr>
        <p:spPr>
          <a:xfrm>
            <a:off x="468313" y="1412875"/>
            <a:ext cx="8229600" cy="4495800"/>
          </a:xfrm>
        </p:spPr>
        <p:txBody>
          <a:bodyPr>
            <a:normAutofit lnSpcReduction="10000"/>
          </a:bodyPr>
          <a:lstStyle/>
          <a:p>
            <a:pPr eaLnBrk="1" hangingPunct="1">
              <a:buFontTx/>
              <a:buNone/>
              <a:defRPr/>
            </a:pPr>
            <a:r>
              <a:rPr lang="it-IT" dirty="0" smtClean="0"/>
              <a:t>- </a:t>
            </a:r>
          </a:p>
          <a:p>
            <a:pPr eaLnBrk="1" hangingPunct="1">
              <a:buFontTx/>
              <a:buNone/>
              <a:defRPr/>
            </a:pPr>
            <a:endParaRPr lang="it-IT" dirty="0" smtClean="0"/>
          </a:p>
          <a:p>
            <a:pPr eaLnBrk="1" hangingPunct="1">
              <a:buFontTx/>
              <a:buNone/>
              <a:defRPr/>
            </a:pPr>
            <a:endParaRPr lang="it-IT" dirty="0" smtClean="0"/>
          </a:p>
          <a:p>
            <a:pPr eaLnBrk="1" hangingPunct="1">
              <a:buFontTx/>
              <a:buNone/>
              <a:defRPr/>
            </a:pPr>
            <a:r>
              <a:rPr lang="it-IT" dirty="0" smtClean="0"/>
              <a:t> Obbligatorietà del trattamento ( TSO), esclusivamente in caso di :</a:t>
            </a:r>
          </a:p>
          <a:p>
            <a:pPr eaLnBrk="1" hangingPunct="1">
              <a:buFontTx/>
              <a:buChar char="-"/>
              <a:defRPr/>
            </a:pPr>
            <a:r>
              <a:rPr lang="it-IT" dirty="0" smtClean="0"/>
              <a:t>Alterazioni psichiatriche tali da richiedere urgenti interventi terapeutici.</a:t>
            </a:r>
          </a:p>
          <a:p>
            <a:pPr eaLnBrk="1" hangingPunct="1">
              <a:buFontTx/>
              <a:buChar char="-"/>
              <a:defRPr/>
            </a:pPr>
            <a:r>
              <a:rPr lang="it-IT" dirty="0" smtClean="0"/>
              <a:t>Se gli stessi non vengono accettati dal paziente.</a:t>
            </a:r>
          </a:p>
          <a:p>
            <a:pPr eaLnBrk="1" hangingPunct="1">
              <a:buFontTx/>
              <a:buChar char="-"/>
              <a:defRPr/>
            </a:pPr>
            <a:r>
              <a:rPr lang="it-IT" dirty="0" smtClean="0"/>
              <a:t>Se non sussistono le condizioni per adottare idonee e tempestive misure sanitarie extra ospedaliere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143000"/>
          </a:xfrm>
        </p:spPr>
        <p:txBody>
          <a:bodyPr>
            <a:normAutofit fontScale="90000"/>
          </a:bodyPr>
          <a:lstStyle/>
          <a:p>
            <a:r>
              <a:rPr lang="it-IT" sz="5400" dirty="0" smtClean="0">
                <a:solidFill>
                  <a:srgbClr val="FFFF00"/>
                </a:solidFill>
              </a:rPr>
              <a:t> 	</a:t>
            </a:r>
            <a:r>
              <a:rPr lang="it-IT" sz="4400" dirty="0" smtClean="0">
                <a:solidFill>
                  <a:srgbClr val="FFFF00"/>
                </a:solidFill>
              </a:rPr>
              <a:t>La malattia mentale nel recente 	  			passato</a:t>
            </a:r>
            <a:endParaRPr lang="it-IT" sz="4400" dirty="0"/>
          </a:p>
        </p:txBody>
      </p:sp>
      <p:sp>
        <p:nvSpPr>
          <p:cNvPr id="3" name="Segnaposto contenuto 2"/>
          <p:cNvSpPr>
            <a:spLocks noGrp="1"/>
          </p:cNvSpPr>
          <p:nvPr>
            <p:ph idx="1"/>
          </p:nvPr>
        </p:nvSpPr>
        <p:spPr/>
        <p:txBody>
          <a:bodyPr>
            <a:normAutofit fontScale="92500"/>
          </a:bodyPr>
          <a:lstStyle/>
          <a:p>
            <a:r>
              <a:rPr lang="it-IT" sz="2800" dirty="0" smtClean="0"/>
              <a:t>Nell’epoca manicomiale, terminata con la legge 180 del 1978, il malato mentale era considerato organicamente deteriorato, inguaribile, pericoloso per sé e per gli altri.</a:t>
            </a:r>
          </a:p>
          <a:p>
            <a:r>
              <a:rPr lang="it-IT" sz="2800" dirty="0" smtClean="0"/>
              <a:t> Nei manicomi venivano rinchiuse persone dementi, anziani non autosufficienti, handicappati psicofisici, chi soffriva esclusivamente di disturbi psichici, coloro che assumevano</a:t>
            </a:r>
            <a:r>
              <a:rPr lang="it-IT" sz="2800" dirty="0" smtClean="0">
                <a:solidFill>
                  <a:srgbClr val="FFFF00"/>
                </a:solidFill>
              </a:rPr>
              <a:t> </a:t>
            </a:r>
            <a:r>
              <a:rPr lang="it-IT" sz="2800" dirty="0" smtClean="0"/>
              <a:t>atteggiamenti bizzarri ed imprevedibili, cioè tutti quei soggetti considerati una mostruosità sociobiologica da allontanare e da escludere.</a:t>
            </a: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it-IT" sz="3200" smtClean="0"/>
              <a:t>PROCEDURA PREVISTA PER IL TSO</a:t>
            </a:r>
          </a:p>
        </p:txBody>
      </p:sp>
      <p:sp>
        <p:nvSpPr>
          <p:cNvPr id="33795" name="Rectangle 3"/>
          <p:cNvSpPr>
            <a:spLocks noGrp="1" noChangeArrowheads="1"/>
          </p:cNvSpPr>
          <p:nvPr>
            <p:ph idx="1"/>
          </p:nvPr>
        </p:nvSpPr>
        <p:spPr>
          <a:xfrm>
            <a:off x="323528" y="1196752"/>
            <a:ext cx="8229600" cy="4495800"/>
          </a:xfrm>
        </p:spPr>
        <p:txBody>
          <a:bodyPr>
            <a:normAutofit fontScale="85000" lnSpcReduction="10000"/>
          </a:bodyPr>
          <a:lstStyle/>
          <a:p>
            <a:pPr eaLnBrk="1" hangingPunct="1">
              <a:buFontTx/>
              <a:buNone/>
              <a:defRPr/>
            </a:pPr>
            <a:endParaRPr lang="it-IT" sz="2400" dirty="0" smtClean="0"/>
          </a:p>
          <a:p>
            <a:pPr eaLnBrk="1" hangingPunct="1">
              <a:buFontTx/>
              <a:buNone/>
              <a:defRPr/>
            </a:pPr>
            <a:endParaRPr lang="it-IT" sz="2400" dirty="0" smtClean="0"/>
          </a:p>
          <a:p>
            <a:pPr eaLnBrk="1" hangingPunct="1">
              <a:buFontTx/>
              <a:buNone/>
              <a:defRPr/>
            </a:pPr>
            <a:endParaRPr lang="it-IT" sz="2400" dirty="0" smtClean="0"/>
          </a:p>
          <a:p>
            <a:pPr eaLnBrk="1" hangingPunct="1">
              <a:buFontTx/>
              <a:buNone/>
              <a:defRPr/>
            </a:pPr>
            <a:r>
              <a:rPr lang="it-IT" sz="2400" dirty="0" smtClean="0"/>
              <a:t>Un medico può proporre un TSO.</a:t>
            </a:r>
          </a:p>
          <a:p>
            <a:pPr eaLnBrk="1" hangingPunct="1">
              <a:buFontTx/>
              <a:buNone/>
              <a:defRPr/>
            </a:pPr>
            <a:r>
              <a:rPr lang="it-IT" sz="2400" dirty="0" smtClean="0"/>
              <a:t>Un medico di una struttura pubblica lo convalida.</a:t>
            </a:r>
          </a:p>
          <a:p>
            <a:pPr eaLnBrk="1" hangingPunct="1">
              <a:buFontTx/>
              <a:buNone/>
              <a:defRPr/>
            </a:pPr>
            <a:r>
              <a:rPr lang="it-IT" sz="2400" dirty="0" smtClean="0"/>
              <a:t>Il sindaco, massima autorità sanitaria comunale, entro 48 ore dalla convalida emana il provvedimento che dispone il TSO da attuarsi nei </a:t>
            </a:r>
            <a:r>
              <a:rPr lang="it-IT" sz="2400" b="1" dirty="0" smtClean="0"/>
              <a:t>servizi psichiatri di diagnosi e cura ospedalieri</a:t>
            </a:r>
            <a:r>
              <a:rPr lang="it-IT" sz="2400" dirty="0" smtClean="0"/>
              <a:t>( = </a:t>
            </a:r>
            <a:r>
              <a:rPr lang="it-IT" sz="2400" dirty="0" err="1" smtClean="0"/>
              <a:t>spdc</a:t>
            </a:r>
            <a:r>
              <a:rPr lang="it-IT" sz="2400" dirty="0" smtClean="0"/>
              <a:t> reparti di psichiatria con non più di 15 posti letto all’interno degli ospedali generali). </a:t>
            </a:r>
            <a:r>
              <a:rPr lang="it-IT" sz="2400" b="1" dirty="0" smtClean="0"/>
              <a:t>Entro 48 ore dal ricovero</a:t>
            </a:r>
            <a:r>
              <a:rPr lang="it-IT" sz="2400" dirty="0" smtClean="0"/>
              <a:t> il provvedimento di TSO, tramite messo comunale, deve essere notificato al </a:t>
            </a:r>
            <a:r>
              <a:rPr lang="it-IT" sz="2400" b="1" dirty="0" smtClean="0"/>
              <a:t>giudice tutelare</a:t>
            </a:r>
            <a:r>
              <a:rPr lang="it-IT" sz="2400" dirty="0" smtClean="0"/>
              <a:t> che puo’ convalidare o meno il provvedimento dandone comunicazione al sindaco. </a:t>
            </a:r>
          </a:p>
          <a:p>
            <a:pPr eaLnBrk="1" hangingPunct="1">
              <a:buFontTx/>
              <a:buNone/>
              <a:defRPr/>
            </a:pPr>
            <a:r>
              <a:rPr lang="it-IT" sz="2400" dirty="0" smtClean="0"/>
              <a:t>In caso di mancata convalida, il sindaco dispone la cessazione del TSO.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it-IT" sz="3200" dirty="0" smtClean="0"/>
              <a:t>PROCEDURA PREVISTA PER IL TSO</a:t>
            </a:r>
          </a:p>
        </p:txBody>
      </p:sp>
      <p:sp>
        <p:nvSpPr>
          <p:cNvPr id="34819" name="Rectangle 3"/>
          <p:cNvSpPr>
            <a:spLocks noGrp="1" noChangeArrowheads="1"/>
          </p:cNvSpPr>
          <p:nvPr>
            <p:ph idx="1"/>
          </p:nvPr>
        </p:nvSpPr>
        <p:spPr>
          <a:xfrm>
            <a:off x="395288" y="1628775"/>
            <a:ext cx="8229600" cy="4495800"/>
          </a:xfrm>
        </p:spPr>
        <p:txBody>
          <a:bodyPr>
            <a:normAutofit/>
          </a:bodyPr>
          <a:lstStyle/>
          <a:p>
            <a:pPr eaLnBrk="1" hangingPunct="1">
              <a:lnSpc>
                <a:spcPct val="80000"/>
              </a:lnSpc>
              <a:buFontTx/>
              <a:buNone/>
              <a:defRPr/>
            </a:pPr>
            <a:endParaRPr lang="it-IT" sz="2800" dirty="0" smtClean="0"/>
          </a:p>
          <a:p>
            <a:pPr eaLnBrk="1" hangingPunct="1">
              <a:lnSpc>
                <a:spcPct val="80000"/>
              </a:lnSpc>
              <a:buFontTx/>
              <a:buNone/>
              <a:defRPr/>
            </a:pPr>
            <a:r>
              <a:rPr lang="it-IT" sz="2000" dirty="0" smtClean="0"/>
              <a:t>In caso di cittadini stranieri va data comunicazione del TSO al Ministero dell’Interno e al Consolato competente, tramite il P</a:t>
            </a:r>
            <a:r>
              <a:rPr lang="it-IT" sz="2000" b="1" dirty="0" smtClean="0"/>
              <a:t>refetto</a:t>
            </a:r>
            <a:r>
              <a:rPr lang="it-IT" sz="2000" dirty="0" smtClean="0"/>
              <a:t>. </a:t>
            </a:r>
          </a:p>
          <a:p>
            <a:pPr eaLnBrk="1" hangingPunct="1">
              <a:lnSpc>
                <a:spcPct val="80000"/>
              </a:lnSpc>
              <a:buFontTx/>
              <a:buNone/>
              <a:defRPr/>
            </a:pPr>
            <a:endParaRPr lang="it-IT" sz="2000" dirty="0" smtClean="0"/>
          </a:p>
          <a:p>
            <a:pPr eaLnBrk="1" hangingPunct="1">
              <a:lnSpc>
                <a:spcPct val="80000"/>
              </a:lnSpc>
              <a:buFontTx/>
              <a:buNone/>
              <a:defRPr/>
            </a:pPr>
            <a:r>
              <a:rPr lang="it-IT" sz="2000" dirty="0" smtClean="0"/>
              <a:t>Se il TSO deve protrarsi oltre il 7° giorno, il responsabile dell’</a:t>
            </a:r>
            <a:r>
              <a:rPr lang="it-IT" sz="2000" dirty="0" err="1" smtClean="0"/>
              <a:t>spdc</a:t>
            </a:r>
            <a:r>
              <a:rPr lang="it-IT" sz="2000" dirty="0" smtClean="0"/>
              <a:t> è tenuto a formulare proposta motivata al sindaco che ne da comunicazione al </a:t>
            </a:r>
            <a:r>
              <a:rPr lang="it-IT" sz="2000" b="1" dirty="0" smtClean="0"/>
              <a:t>giudice tutelare</a:t>
            </a:r>
            <a:r>
              <a:rPr lang="it-IT" sz="2000" dirty="0" smtClean="0"/>
              <a:t>, indicandone la durata presunta. </a:t>
            </a:r>
          </a:p>
          <a:p>
            <a:pPr eaLnBrk="1" hangingPunct="1">
              <a:lnSpc>
                <a:spcPct val="80000"/>
              </a:lnSpc>
              <a:buFontTx/>
              <a:buNone/>
              <a:defRPr/>
            </a:pPr>
            <a:endParaRPr lang="it-IT" sz="2000" dirty="0" smtClean="0"/>
          </a:p>
          <a:p>
            <a:pPr eaLnBrk="1" hangingPunct="1">
              <a:lnSpc>
                <a:spcPct val="80000"/>
              </a:lnSpc>
              <a:buFontTx/>
              <a:buNone/>
              <a:defRPr/>
            </a:pPr>
            <a:r>
              <a:rPr lang="it-IT" sz="2000" dirty="0" smtClean="0"/>
              <a:t>La </a:t>
            </a:r>
            <a:r>
              <a:rPr lang="it-IT" sz="2000" b="1" dirty="0" smtClean="0"/>
              <a:t>cessazione delle condizioni che hanno richiesto il TSO</a:t>
            </a:r>
            <a:r>
              <a:rPr lang="it-IT" sz="2000" dirty="0" smtClean="0"/>
              <a:t> deve essere comunicata al sindaco che a sua volta da notizia al giudice tutelare. </a:t>
            </a:r>
          </a:p>
          <a:p>
            <a:pPr eaLnBrk="1" hangingPunct="1">
              <a:lnSpc>
                <a:spcPct val="80000"/>
              </a:lnSpc>
              <a:buFontTx/>
              <a:buNone/>
              <a:defRPr/>
            </a:pPr>
            <a:endParaRPr lang="it-IT" sz="2000" dirty="0" smtClean="0"/>
          </a:p>
          <a:p>
            <a:pPr eaLnBrk="1" hangingPunct="1">
              <a:lnSpc>
                <a:spcPct val="80000"/>
              </a:lnSpc>
              <a:buFontTx/>
              <a:buNone/>
              <a:defRPr/>
            </a:pPr>
            <a:r>
              <a:rPr lang="it-IT" sz="2000" dirty="0" smtClean="0"/>
              <a:t>Il giudice tutelare qualora sussista la necessità adotta provvedimenti per conservare e amministrare il patrimonio del paziente.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552" y="692696"/>
            <a:ext cx="8229600" cy="936104"/>
          </a:xfrm>
        </p:spPr>
        <p:txBody>
          <a:bodyPr/>
          <a:lstStyle/>
          <a:p>
            <a:pPr eaLnBrk="1" hangingPunct="1">
              <a:defRPr/>
            </a:pPr>
            <a:r>
              <a:rPr lang="it-IT" sz="3600" dirty="0" smtClean="0"/>
              <a:t>Legge 180/78 ( “legge </a:t>
            </a:r>
            <a:r>
              <a:rPr lang="it-IT" sz="3600" dirty="0" err="1" smtClean="0"/>
              <a:t>Basaglia</a:t>
            </a:r>
            <a:r>
              <a:rPr lang="it-IT" sz="3600" dirty="0" smtClean="0"/>
              <a:t>”)</a:t>
            </a:r>
          </a:p>
        </p:txBody>
      </p:sp>
      <p:sp>
        <p:nvSpPr>
          <p:cNvPr id="35843" name="Rectangle 3"/>
          <p:cNvSpPr>
            <a:spLocks noGrp="1" noChangeArrowheads="1"/>
          </p:cNvSpPr>
          <p:nvPr>
            <p:ph idx="1"/>
          </p:nvPr>
        </p:nvSpPr>
        <p:spPr>
          <a:xfrm>
            <a:off x="468313" y="1844824"/>
            <a:ext cx="8229600" cy="4208314"/>
          </a:xfrm>
        </p:spPr>
        <p:txBody>
          <a:bodyPr>
            <a:normAutofit lnSpcReduction="10000"/>
          </a:bodyPr>
          <a:lstStyle/>
          <a:p>
            <a:pPr eaLnBrk="1" hangingPunct="1">
              <a:buFontTx/>
              <a:buNone/>
              <a:defRPr/>
            </a:pPr>
            <a:r>
              <a:rPr lang="it-IT" sz="2000" dirty="0" smtClean="0"/>
              <a:t>Fu inglobata nella legge </a:t>
            </a:r>
            <a:r>
              <a:rPr lang="it-IT" sz="2000" dirty="0" err="1" smtClean="0"/>
              <a:t>n°</a:t>
            </a:r>
            <a:r>
              <a:rPr lang="it-IT" sz="2000" dirty="0" smtClean="0"/>
              <a:t> 833 del 23 dicembre 1978 di riforma del SSN negli articoli 33-34-35-64.</a:t>
            </a:r>
          </a:p>
          <a:p>
            <a:pPr eaLnBrk="1" hangingPunct="1">
              <a:buFontTx/>
              <a:buChar char="-"/>
              <a:defRPr/>
            </a:pPr>
            <a:r>
              <a:rPr lang="it-IT" sz="2000" dirty="0" smtClean="0"/>
              <a:t>Cambia la prospettiva d’intervento: da un’ ottica nettamente ospedaliera ad una prettamente territoriale.</a:t>
            </a:r>
          </a:p>
          <a:p>
            <a:pPr eaLnBrk="1" hangingPunct="1">
              <a:buFontTx/>
              <a:buChar char="-"/>
              <a:defRPr/>
            </a:pPr>
            <a:r>
              <a:rPr lang="it-IT" sz="2000" dirty="0" smtClean="0"/>
              <a:t>La malattia mentale non è più considerata un’</a:t>
            </a:r>
            <a:r>
              <a:rPr lang="it-IT" sz="2000" b="1" dirty="0" smtClean="0"/>
              <a:t>alienazione</a:t>
            </a:r>
            <a:r>
              <a:rPr lang="it-IT" sz="2000" dirty="0" smtClean="0"/>
              <a:t>, ma rientra nel contesto della </a:t>
            </a:r>
            <a:r>
              <a:rPr lang="it-IT" sz="2000" b="1" dirty="0" smtClean="0"/>
              <a:t>prevenzione, cura e riabilitazione</a:t>
            </a:r>
            <a:r>
              <a:rPr lang="it-IT" sz="2000" dirty="0" smtClean="0"/>
              <a:t>.</a:t>
            </a:r>
          </a:p>
          <a:p>
            <a:pPr eaLnBrk="1" hangingPunct="1">
              <a:buFontTx/>
              <a:buChar char="-"/>
              <a:defRPr/>
            </a:pPr>
            <a:r>
              <a:rPr lang="it-IT" sz="2000" dirty="0" smtClean="0"/>
              <a:t>Dopo più di 70 anni la situazione si capovolge: il </a:t>
            </a:r>
            <a:r>
              <a:rPr lang="it-IT" sz="2000" b="1" dirty="0" smtClean="0"/>
              <a:t>ricovero volontario</a:t>
            </a:r>
            <a:r>
              <a:rPr lang="it-IT" sz="2000" dirty="0" smtClean="0"/>
              <a:t> diviene la </a:t>
            </a:r>
            <a:r>
              <a:rPr lang="it-IT" sz="2000" b="1" dirty="0" smtClean="0"/>
              <a:t>norma</a:t>
            </a:r>
            <a:r>
              <a:rPr lang="it-IT" sz="2000" dirty="0" smtClean="0"/>
              <a:t>, i </a:t>
            </a:r>
            <a:r>
              <a:rPr lang="it-IT" sz="2000" b="1" dirty="0" smtClean="0"/>
              <a:t>provvedimenti obbligatori</a:t>
            </a:r>
            <a:r>
              <a:rPr lang="it-IT" sz="2000" dirty="0" smtClean="0"/>
              <a:t> continuano ad esistere, ma solo come </a:t>
            </a:r>
            <a:r>
              <a:rPr lang="it-IT" sz="2000" b="1" dirty="0" smtClean="0"/>
              <a:t>atti eccezionali</a:t>
            </a:r>
            <a:r>
              <a:rPr lang="it-IT" sz="2000" dirty="0" smtClean="0"/>
              <a:t> cui ricorrere in circostanze ben definite.</a:t>
            </a:r>
          </a:p>
          <a:p>
            <a:pPr eaLnBrk="1" hangingPunct="1">
              <a:buFontTx/>
              <a:buChar char="-"/>
              <a:defRPr/>
            </a:pPr>
            <a:r>
              <a:rPr lang="it-IT" sz="2000" dirty="0" smtClean="0"/>
              <a:t>Quando la coercizione risulta inevitabile questa avviene in un contesto legislativo estremamente garantista nei confronti del soggetto in crisi e nel rispetto della dignità della persona e dei diritti civili e politici.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7544" y="14401"/>
            <a:ext cx="8229600" cy="1143000"/>
          </a:xfrm>
        </p:spPr>
        <p:txBody>
          <a:bodyPr/>
          <a:lstStyle/>
          <a:p>
            <a:pPr eaLnBrk="1" hangingPunct="1">
              <a:defRPr/>
            </a:pPr>
            <a:r>
              <a:rPr lang="it-IT" sz="3600" smtClean="0"/>
              <a:t>Legge 180/78</a:t>
            </a:r>
          </a:p>
        </p:txBody>
      </p:sp>
      <p:sp>
        <p:nvSpPr>
          <p:cNvPr id="36867" name="Rectangle 3"/>
          <p:cNvSpPr>
            <a:spLocks noGrp="1" noChangeArrowheads="1"/>
          </p:cNvSpPr>
          <p:nvPr>
            <p:ph idx="1"/>
          </p:nvPr>
        </p:nvSpPr>
        <p:spPr>
          <a:xfrm>
            <a:off x="395288" y="1268412"/>
            <a:ext cx="8229600" cy="4968899"/>
          </a:xfrm>
        </p:spPr>
        <p:txBody>
          <a:bodyPr>
            <a:normAutofit lnSpcReduction="10000"/>
          </a:bodyPr>
          <a:lstStyle/>
          <a:p>
            <a:pPr eaLnBrk="1" hangingPunct="1">
              <a:buFontTx/>
              <a:buNone/>
              <a:defRPr/>
            </a:pPr>
            <a:r>
              <a:rPr lang="it-IT" sz="2400" dirty="0" smtClean="0"/>
              <a:t>-   Con la legge di Riforma Psichiatrica cessa la segregazione del malato mentale</a:t>
            </a:r>
          </a:p>
          <a:p>
            <a:pPr eaLnBrk="1" hangingPunct="1">
              <a:buFontTx/>
              <a:buChar char="-"/>
              <a:defRPr/>
            </a:pPr>
            <a:r>
              <a:rPr lang="it-IT" sz="2400" dirty="0" smtClean="0"/>
              <a:t>Si dà indicazione di curare il paziente nel proprio contesto territoriale in quanto lì si creano le condizioni per l’insorgenza della malattia e nel territorio si può meglio operare per </a:t>
            </a:r>
            <a:r>
              <a:rPr lang="it-IT" sz="2400" b="1" dirty="0" smtClean="0"/>
              <a:t>prevenire, curare e riabilitare.</a:t>
            </a:r>
          </a:p>
          <a:p>
            <a:pPr eaLnBrk="1" hangingPunct="1">
              <a:buFontTx/>
              <a:buChar char="-"/>
              <a:defRPr/>
            </a:pPr>
            <a:r>
              <a:rPr lang="it-IT" sz="2400" dirty="0" smtClean="0"/>
              <a:t> Definisce un diverso approccio alla malattia mentale , modificando gli obiettivi fondamentali dell’intervento pubblico:</a:t>
            </a:r>
          </a:p>
          <a:p>
            <a:pPr eaLnBrk="1" hangingPunct="1">
              <a:buFontTx/>
              <a:buNone/>
              <a:defRPr/>
            </a:pPr>
            <a:r>
              <a:rPr lang="it-IT" sz="2400" dirty="0" smtClean="0"/>
              <a:t>                 dal controllo sociale  </a:t>
            </a:r>
          </a:p>
          <a:p>
            <a:pPr eaLnBrk="1" hangingPunct="1">
              <a:buFontTx/>
              <a:buNone/>
              <a:defRPr/>
            </a:pPr>
            <a:r>
              <a:rPr lang="it-IT" sz="2400" dirty="0" smtClean="0"/>
              <a:t>        </a:t>
            </a:r>
          </a:p>
          <a:p>
            <a:pPr marL="0" indent="0" eaLnBrk="1" hangingPunct="1">
              <a:buNone/>
              <a:defRPr/>
            </a:pPr>
            <a:r>
              <a:rPr lang="it-IT" sz="2400" dirty="0" smtClean="0"/>
              <a:t>               alla promozione della salute</a:t>
            </a:r>
          </a:p>
          <a:p>
            <a:pPr eaLnBrk="1" hangingPunct="1">
              <a:buFontTx/>
              <a:buNone/>
              <a:defRPr/>
            </a:pPr>
            <a:r>
              <a:rPr lang="it-IT" sz="2400" dirty="0" smtClean="0"/>
              <a:t>               alla prevenzione dei disturbi mentali.</a:t>
            </a:r>
          </a:p>
          <a:p>
            <a:pPr eaLnBrk="1" hangingPunct="1">
              <a:buFontTx/>
              <a:buNone/>
              <a:defRPr/>
            </a:pPr>
            <a:endParaRPr lang="it-IT" sz="2400" dirty="0" smtClean="0"/>
          </a:p>
        </p:txBody>
      </p:sp>
      <p:sp>
        <p:nvSpPr>
          <p:cNvPr id="2" name="Freccia in giù 1"/>
          <p:cNvSpPr/>
          <p:nvPr/>
        </p:nvSpPr>
        <p:spPr>
          <a:xfrm>
            <a:off x="3424460" y="4869160"/>
            <a:ext cx="177726" cy="432048"/>
          </a:xfrm>
          <a:prstGeom prst="downArrow">
            <a:avLst>
              <a:gd name="adj1" fmla="val 50000"/>
              <a:gd name="adj2" fmla="val 46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04088"/>
            <a:ext cx="8229600" cy="780696"/>
          </a:xfrm>
        </p:spPr>
        <p:txBody>
          <a:bodyPr/>
          <a:lstStyle/>
          <a:p>
            <a:pPr eaLnBrk="1" hangingPunct="1">
              <a:defRPr/>
            </a:pPr>
            <a:r>
              <a:rPr lang="it-IT" sz="3600" dirty="0" smtClean="0"/>
              <a:t>Legge 180/78</a:t>
            </a:r>
          </a:p>
        </p:txBody>
      </p:sp>
      <p:sp>
        <p:nvSpPr>
          <p:cNvPr id="37891" name="Rectangle 3"/>
          <p:cNvSpPr>
            <a:spLocks noGrp="1" noChangeArrowheads="1"/>
          </p:cNvSpPr>
          <p:nvPr>
            <p:ph idx="1"/>
          </p:nvPr>
        </p:nvSpPr>
        <p:spPr>
          <a:xfrm>
            <a:off x="395288" y="1484313"/>
            <a:ext cx="8229600" cy="4495800"/>
          </a:xfrm>
        </p:spPr>
        <p:txBody>
          <a:bodyPr>
            <a:normAutofit/>
          </a:bodyPr>
          <a:lstStyle/>
          <a:p>
            <a:pPr eaLnBrk="1" hangingPunct="1">
              <a:lnSpc>
                <a:spcPct val="90000"/>
              </a:lnSpc>
              <a:buFontTx/>
              <a:buNone/>
              <a:defRPr/>
            </a:pPr>
            <a:r>
              <a:rPr lang="it-IT" sz="2000" dirty="0" smtClean="0"/>
              <a:t>La legge si ispira all’art. </a:t>
            </a:r>
            <a:r>
              <a:rPr lang="it-IT" sz="2000" b="1" dirty="0" smtClean="0"/>
              <a:t>32 della Costituzione</a:t>
            </a:r>
            <a:r>
              <a:rPr lang="it-IT" sz="2000" dirty="0" smtClean="0"/>
              <a:t> che afferma la tutela della salute come un diritto dell’individuo, ma d’altra parte riconosce anche alla collettività un interesse nella tutela della salute stessa.</a:t>
            </a:r>
          </a:p>
          <a:p>
            <a:pPr eaLnBrk="1" hangingPunct="1">
              <a:lnSpc>
                <a:spcPct val="90000"/>
              </a:lnSpc>
              <a:buFontTx/>
              <a:buNone/>
              <a:defRPr/>
            </a:pPr>
            <a:r>
              <a:rPr lang="it-IT" sz="2000" dirty="0" smtClean="0"/>
              <a:t>Ciò consente l’introduzione degli: </a:t>
            </a:r>
          </a:p>
          <a:p>
            <a:pPr eaLnBrk="1" hangingPunct="1">
              <a:lnSpc>
                <a:spcPct val="90000"/>
              </a:lnSpc>
              <a:buFontTx/>
              <a:buNone/>
              <a:defRPr/>
            </a:pPr>
            <a:r>
              <a:rPr lang="it-IT" sz="2000" dirty="0" smtClean="0"/>
              <a:t>ACCERTAMENTI e TRATTAMENTI SANITARI OBBLIGATORI (ASO e TSO), non più per paura di un pericoloso alienato, ma nell’interesse generale della società a recuperare, attraverso un intervento sanitario, un suo cittadino affetto da grave patologia psichica e pertanto momentaneamente irresponsabile.</a:t>
            </a:r>
          </a:p>
          <a:p>
            <a:pPr eaLnBrk="1" hangingPunct="1">
              <a:lnSpc>
                <a:spcPct val="90000"/>
              </a:lnSpc>
              <a:buFontTx/>
              <a:buNone/>
              <a:defRPr/>
            </a:pPr>
            <a:r>
              <a:rPr lang="it-IT" sz="2000" dirty="0" smtClean="0"/>
              <a:t>L’ASO e il TSO non è imposto al singolo solo nel suo esclusivo interesse, ma anche nel superiore interesse della collettività che verrebbe compromessa dal rifiuto della cura.</a:t>
            </a:r>
          </a:p>
          <a:p>
            <a:pPr eaLnBrk="1" hangingPunct="1">
              <a:lnSpc>
                <a:spcPct val="90000"/>
              </a:lnSpc>
              <a:buFontTx/>
              <a:buNone/>
              <a:defRPr/>
            </a:pPr>
            <a:r>
              <a:rPr lang="it-IT" sz="2000" dirty="0" smtClean="0"/>
              <a:t>L’interesse della comunità non è quello di difendersi da una presunta minaccia portata dal malato mentale, quanto quello di assisterlo e  curarlo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5400" dirty="0"/>
              <a:t>Legge 180/78</a:t>
            </a:r>
            <a:endParaRPr lang="it-IT" dirty="0" smtClean="0"/>
          </a:p>
        </p:txBody>
      </p:sp>
      <p:sp>
        <p:nvSpPr>
          <p:cNvPr id="3" name="Segnaposto contenuto 2"/>
          <p:cNvSpPr>
            <a:spLocks noGrp="1"/>
          </p:cNvSpPr>
          <p:nvPr>
            <p:ph idx="1"/>
          </p:nvPr>
        </p:nvSpPr>
        <p:spPr/>
        <p:txBody>
          <a:bodyPr>
            <a:normAutofit/>
          </a:bodyPr>
          <a:lstStyle/>
          <a:p>
            <a:r>
              <a:rPr lang="it-IT" sz="2000" dirty="0"/>
              <a:t>Gradualmente in Italia avvenne un progressivo ridimensionamento del numero dei ricoverati fissi, e contemporaneamente l’esperienza </a:t>
            </a:r>
            <a:r>
              <a:rPr lang="it-IT" sz="2000" dirty="0" err="1"/>
              <a:t>basagliana</a:t>
            </a:r>
            <a:r>
              <a:rPr lang="it-IT" sz="2000" dirty="0"/>
              <a:t> stava raggiungendo i risultati più significativi a Gorizia</a:t>
            </a:r>
            <a:r>
              <a:rPr lang="it-IT" sz="2000" dirty="0" smtClean="0"/>
              <a:t>.</a:t>
            </a:r>
          </a:p>
          <a:p>
            <a:endParaRPr lang="it-IT" sz="2000" dirty="0"/>
          </a:p>
          <a:p>
            <a:r>
              <a:rPr lang="it-IT" sz="2000" dirty="0"/>
              <a:t>L’opinione pubblica si divise tra chi voleva che si continuassero a tenere i matti dentro le strutture idonee alla loro custodia e chi si accorgeva della necessità di chiudere l’era del </a:t>
            </a:r>
            <a:r>
              <a:rPr lang="it-IT" sz="2000" dirty="0" err="1" smtClean="0"/>
              <a:t>manicomialismo</a:t>
            </a:r>
            <a:r>
              <a:rPr lang="it-IT" sz="2000" dirty="0" smtClean="0"/>
              <a:t> </a:t>
            </a:r>
            <a:r>
              <a:rPr lang="it-IT" sz="2000" dirty="0"/>
              <a:t>(</a:t>
            </a:r>
            <a:r>
              <a:rPr lang="it-IT" sz="2000" dirty="0" err="1"/>
              <a:t>D.De</a:t>
            </a:r>
            <a:r>
              <a:rPr lang="it-IT" sz="2000" dirty="0"/>
              <a:t> Salvia). </a:t>
            </a:r>
            <a:endParaRPr lang="it-IT" sz="2000" dirty="0" smtClean="0"/>
          </a:p>
          <a:p>
            <a:endParaRPr lang="it-IT" sz="2000" dirty="0" smtClean="0"/>
          </a:p>
          <a:p>
            <a:r>
              <a:rPr lang="it-IT" sz="2000" dirty="0" smtClean="0"/>
              <a:t>Nella </a:t>
            </a:r>
            <a:r>
              <a:rPr lang="it-IT" sz="2000" dirty="0"/>
              <a:t>cronaca degli anni ’70 si susseguirono scandali riguardanti le condizioni in cui si trovavano i pazienti: primo fra tutti quello di Villa Azzurra, a Grugliasco, Torino, in cui il primario, il prof. Coda, praticava </a:t>
            </a:r>
            <a:r>
              <a:rPr lang="it-IT" sz="2000" dirty="0" err="1"/>
              <a:t>elettromassaggi</a:t>
            </a:r>
            <a:r>
              <a:rPr lang="it-IT" sz="2000" dirty="0"/>
              <a:t> lombo-pubici a bambini legati, ricoverati per enuresi notturna, con lo scopo dichiarato di "addolcirne il </a:t>
            </a:r>
            <a:r>
              <a:rPr lang="it-IT" sz="2000" dirty="0" smtClean="0"/>
              <a:t>carattere"</a:t>
            </a:r>
            <a:endParaRPr lang="it-IT" sz="2000" dirty="0"/>
          </a:p>
          <a:p>
            <a:pPr eaLnBrk="1" hangingPunct="1">
              <a:defRPr/>
            </a:pPr>
            <a:endParaRPr lang="it-IT" sz="20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dirty="0"/>
              <a:t>Legge 180/78</a:t>
            </a:r>
            <a:endParaRPr lang="it-IT" dirty="0"/>
          </a:p>
        </p:txBody>
      </p:sp>
      <p:sp>
        <p:nvSpPr>
          <p:cNvPr id="3" name="Segnaposto contenuto 2"/>
          <p:cNvSpPr>
            <a:spLocks noGrp="1"/>
          </p:cNvSpPr>
          <p:nvPr>
            <p:ph idx="1"/>
          </p:nvPr>
        </p:nvSpPr>
        <p:spPr/>
        <p:txBody>
          <a:bodyPr/>
          <a:lstStyle/>
          <a:p>
            <a:endParaRPr lang="it-IT" dirty="0" smtClean="0"/>
          </a:p>
          <a:p>
            <a:r>
              <a:rPr lang="it-IT" dirty="0" smtClean="0"/>
              <a:t>sempre </a:t>
            </a:r>
            <a:r>
              <a:rPr lang="it-IT" dirty="0"/>
              <a:t>più si diffuse la consapevolezza che la violenza fosse generata all’interno stesso dell’istituzione, per i suoi effetti altamente iatrogeni, con numerosi articoli di giornale sugli orrori del manicomio</a:t>
            </a:r>
            <a:r>
              <a:rPr lang="it-IT" dirty="0" smtClean="0"/>
              <a:t>.</a:t>
            </a:r>
          </a:p>
          <a:p>
            <a:r>
              <a:rPr lang="it-IT" dirty="0" smtClean="0"/>
              <a:t> </a:t>
            </a:r>
            <a:r>
              <a:rPr lang="it-IT" dirty="0"/>
              <a:t>Divenne un famoso </a:t>
            </a:r>
            <a:r>
              <a:rPr lang="it-IT" i="1" dirty="0"/>
              <a:t>slogan</a:t>
            </a:r>
            <a:r>
              <a:rPr lang="it-IT" dirty="0"/>
              <a:t> il titolo di un servizio: "</a:t>
            </a:r>
            <a:r>
              <a:rPr lang="it-IT" i="1" dirty="0"/>
              <a:t>Entrano uomini, escono matti</a:t>
            </a:r>
            <a:r>
              <a:rPr lang="it-IT" dirty="0"/>
              <a:t>".</a:t>
            </a:r>
          </a:p>
          <a:p>
            <a:endParaRPr lang="it-IT" dirty="0"/>
          </a:p>
        </p:txBody>
      </p:sp>
    </p:spTree>
    <p:extLst>
      <p:ext uri="{BB962C8B-B14F-4D97-AF65-F5344CB8AC3E}">
        <p14:creationId xmlns:p14="http://schemas.microsoft.com/office/powerpoint/2010/main" val="4033715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dirty="0"/>
              <a:t>Legge 180/78</a:t>
            </a:r>
            <a:endParaRPr lang="it-IT" dirty="0"/>
          </a:p>
        </p:txBody>
      </p:sp>
      <p:sp>
        <p:nvSpPr>
          <p:cNvPr id="3" name="Segnaposto contenuto 2"/>
          <p:cNvSpPr>
            <a:spLocks noGrp="1"/>
          </p:cNvSpPr>
          <p:nvPr>
            <p:ph idx="1"/>
          </p:nvPr>
        </p:nvSpPr>
        <p:spPr/>
        <p:txBody>
          <a:bodyPr/>
          <a:lstStyle/>
          <a:p>
            <a:r>
              <a:rPr lang="it-IT" dirty="0" smtClean="0"/>
              <a:t>Si </a:t>
            </a:r>
            <a:r>
              <a:rPr lang="it-IT" dirty="0"/>
              <a:t>consolida il processo di </a:t>
            </a:r>
            <a:r>
              <a:rPr lang="it-IT" dirty="0" smtClean="0"/>
              <a:t>deistituzionalizzazione e </a:t>
            </a:r>
            <a:r>
              <a:rPr lang="it-IT" dirty="0"/>
              <a:t>i pazienti dimessi furono destinati alle famiglie di origine o a strutture residenziali con finalità terapeutiche e riabilitative</a:t>
            </a:r>
            <a:r>
              <a:rPr lang="it-IT" dirty="0" smtClean="0"/>
              <a:t>.</a:t>
            </a:r>
          </a:p>
          <a:p>
            <a:r>
              <a:rPr lang="it-IT" dirty="0" smtClean="0"/>
              <a:t> </a:t>
            </a:r>
            <a:r>
              <a:rPr lang="it-IT" dirty="0"/>
              <a:t>Nel 1978 i ricoverati registrati nei manicomi italiani erano circa 100.000, nel 1994 erano ancora 20.000</a:t>
            </a:r>
            <a:r>
              <a:rPr lang="it-IT" dirty="0" smtClean="0"/>
              <a:t>.</a:t>
            </a:r>
          </a:p>
          <a:p>
            <a:r>
              <a:rPr lang="it-IT" dirty="0" smtClean="0"/>
              <a:t> </a:t>
            </a:r>
            <a:r>
              <a:rPr lang="it-IT" dirty="0"/>
              <a:t>Oltre al blocco dei ricoveri, va anche citato l’altissimo tasso di mortalità nelle strutture </a:t>
            </a:r>
            <a:r>
              <a:rPr lang="it-IT" dirty="0" err="1"/>
              <a:t>asilari</a:t>
            </a:r>
            <a:r>
              <a:rPr lang="it-IT" dirty="0"/>
              <a:t>, che si attesta al 6%. Poco prima del 2000 </a:t>
            </a:r>
            <a:r>
              <a:rPr lang="it-IT" dirty="0" smtClean="0"/>
              <a:t>la mortalità era uguale a zero.</a:t>
            </a:r>
            <a:endParaRPr lang="it-IT" dirty="0"/>
          </a:p>
        </p:txBody>
      </p:sp>
    </p:spTree>
    <p:extLst>
      <p:ext uri="{BB962C8B-B14F-4D97-AF65-F5344CB8AC3E}">
        <p14:creationId xmlns:p14="http://schemas.microsoft.com/office/powerpoint/2010/main" val="3505579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04088"/>
            <a:ext cx="8229600" cy="708688"/>
          </a:xfrm>
        </p:spPr>
        <p:txBody>
          <a:bodyPr/>
          <a:lstStyle/>
          <a:p>
            <a:pPr eaLnBrk="1" hangingPunct="1">
              <a:defRPr/>
            </a:pPr>
            <a:r>
              <a:rPr lang="it-IT" sz="3600" dirty="0" smtClean="0"/>
              <a:t>Epoca post-</a:t>
            </a:r>
            <a:r>
              <a:rPr lang="it-IT" sz="3600" dirty="0" err="1" smtClean="0"/>
              <a:t>Basaglia</a:t>
            </a:r>
            <a:endParaRPr lang="it-IT" sz="3600" dirty="0" smtClean="0"/>
          </a:p>
        </p:txBody>
      </p:sp>
      <p:sp>
        <p:nvSpPr>
          <p:cNvPr id="38915" name="Rectangle 3"/>
          <p:cNvSpPr>
            <a:spLocks noGrp="1" noChangeArrowheads="1"/>
          </p:cNvSpPr>
          <p:nvPr>
            <p:ph idx="1"/>
          </p:nvPr>
        </p:nvSpPr>
        <p:spPr>
          <a:xfrm>
            <a:off x="395288" y="1484784"/>
            <a:ext cx="8229600" cy="4784254"/>
          </a:xfrm>
        </p:spPr>
        <p:txBody>
          <a:bodyPr>
            <a:normAutofit/>
          </a:bodyPr>
          <a:lstStyle/>
          <a:p>
            <a:pPr eaLnBrk="1" hangingPunct="1">
              <a:lnSpc>
                <a:spcPct val="80000"/>
              </a:lnSpc>
              <a:buFontTx/>
              <a:buNone/>
              <a:defRPr/>
            </a:pPr>
            <a:r>
              <a:rPr lang="it-IT" sz="1800" dirty="0" smtClean="0"/>
              <a:t>Dopo la chiusura dei manicomi, avvenuta definitivamente dopo quasi un ventennio dall’emanazione della legge 180, anche </a:t>
            </a:r>
            <a:r>
              <a:rPr lang="it-IT" sz="1800" i="1" dirty="0" smtClean="0"/>
              <a:t>gli infermieri vengono liberati con i pazienti.</a:t>
            </a:r>
          </a:p>
          <a:p>
            <a:pPr eaLnBrk="1" hangingPunct="1">
              <a:lnSpc>
                <a:spcPct val="80000"/>
              </a:lnSpc>
              <a:buFontTx/>
              <a:buNone/>
              <a:defRPr/>
            </a:pPr>
            <a:endParaRPr lang="it-IT" sz="1800" dirty="0" smtClean="0"/>
          </a:p>
          <a:p>
            <a:pPr eaLnBrk="1" hangingPunct="1">
              <a:lnSpc>
                <a:spcPct val="80000"/>
              </a:lnSpc>
              <a:buFontTx/>
              <a:buNone/>
              <a:defRPr/>
            </a:pPr>
            <a:r>
              <a:rPr lang="it-IT" sz="1800" dirty="0" smtClean="0"/>
              <a:t>Si assiste ad un progressivo rafforzamento delle strutture territoriali in tutto il paese anche se la diffusione delle diverse strutture deputate all’assistenza psichiatrica è disomogenea(“ a pelle di leopardo” secondo una definizione che diverrà consueta nel lessico della psichiatria italiana),privilegiando la concentrazione nelle regioni settentrionali a scapito d i quelle meridionali.</a:t>
            </a:r>
          </a:p>
          <a:p>
            <a:pPr eaLnBrk="1" hangingPunct="1">
              <a:lnSpc>
                <a:spcPct val="80000"/>
              </a:lnSpc>
              <a:buFontTx/>
              <a:buNone/>
              <a:defRPr/>
            </a:pPr>
            <a:r>
              <a:rPr lang="it-IT" sz="1800" dirty="0" smtClean="0"/>
              <a:t> </a:t>
            </a:r>
          </a:p>
          <a:p>
            <a:pPr eaLnBrk="1" hangingPunct="1">
              <a:lnSpc>
                <a:spcPct val="80000"/>
              </a:lnSpc>
              <a:buFontTx/>
              <a:buNone/>
              <a:defRPr/>
            </a:pPr>
            <a:r>
              <a:rPr lang="it-IT" sz="1800" dirty="0" smtClean="0"/>
              <a:t>Il processo di trasformazione fu complesso e difficile, avvenne tra enormi conflitti interni, in particolare tra gli infermieri che facevano fatica ad abbandonare il tradizionale </a:t>
            </a:r>
            <a:r>
              <a:rPr lang="it-IT" sz="1800" b="1" i="1" dirty="0" smtClean="0"/>
              <a:t>ruolo di custodi per assumere ed esprimere le potenziali capacità assistenziali nei nuovi processi di cura e riabilitazione.</a:t>
            </a:r>
          </a:p>
          <a:p>
            <a:pPr eaLnBrk="1" hangingPunct="1">
              <a:lnSpc>
                <a:spcPct val="80000"/>
              </a:lnSpc>
              <a:buFontTx/>
              <a:buNone/>
              <a:defRPr/>
            </a:pPr>
            <a:endParaRPr lang="it-IT" sz="1800" dirty="0" smtClean="0"/>
          </a:p>
          <a:p>
            <a:pPr eaLnBrk="1" hangingPunct="1">
              <a:lnSpc>
                <a:spcPct val="80000"/>
              </a:lnSpc>
              <a:buFontTx/>
              <a:buNone/>
              <a:defRPr/>
            </a:pPr>
            <a:r>
              <a:rPr lang="it-IT" sz="1800" b="1" dirty="0" smtClean="0"/>
              <a:t>Oggi si può dire che l’infermiere si è appropriato di ampi spazi di autonomia e da una funzione di stampo </a:t>
            </a:r>
            <a:r>
              <a:rPr lang="it-IT" sz="1800" b="1" dirty="0" err="1" smtClean="0"/>
              <a:t>custodialistico</a:t>
            </a:r>
            <a:r>
              <a:rPr lang="it-IT" sz="1800" b="1" dirty="0" smtClean="0"/>
              <a:t> è transitato ad una di pianificazione assistenziale e di collaborazione attiva con l’equipe.</a:t>
            </a:r>
          </a:p>
          <a:p>
            <a:pPr eaLnBrk="1" hangingPunct="1">
              <a:lnSpc>
                <a:spcPct val="80000"/>
              </a:lnSpc>
              <a:buFontTx/>
              <a:buNone/>
              <a:defRPr/>
            </a:pPr>
            <a:endParaRPr lang="it-IT" sz="1800" b="1" dirty="0" smtClean="0"/>
          </a:p>
          <a:p>
            <a:pPr eaLnBrk="1" hangingPunct="1">
              <a:lnSpc>
                <a:spcPct val="80000"/>
              </a:lnSpc>
              <a:buFontTx/>
              <a:buNone/>
              <a:defRPr/>
            </a:pPr>
            <a:endParaRPr lang="it-IT" sz="1800" b="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7544" y="764704"/>
            <a:ext cx="8229600" cy="648072"/>
          </a:xfrm>
        </p:spPr>
        <p:txBody>
          <a:bodyPr/>
          <a:lstStyle/>
          <a:p>
            <a:pPr eaLnBrk="1" hangingPunct="1">
              <a:defRPr/>
            </a:pPr>
            <a:r>
              <a:rPr lang="it-IT" sz="3600" smtClean="0"/>
              <a:t>Il progetto Obiettivo</a:t>
            </a:r>
          </a:p>
        </p:txBody>
      </p:sp>
      <p:sp>
        <p:nvSpPr>
          <p:cNvPr id="40963" name="Rectangle 3"/>
          <p:cNvSpPr>
            <a:spLocks noGrp="1" noChangeArrowheads="1"/>
          </p:cNvSpPr>
          <p:nvPr>
            <p:ph idx="1"/>
          </p:nvPr>
        </p:nvSpPr>
        <p:spPr>
          <a:xfrm>
            <a:off x="323850" y="1412875"/>
            <a:ext cx="8229600" cy="4495800"/>
          </a:xfrm>
        </p:spPr>
        <p:txBody>
          <a:bodyPr>
            <a:normAutofit/>
          </a:bodyPr>
          <a:lstStyle/>
          <a:p>
            <a:pPr eaLnBrk="1" hangingPunct="1">
              <a:buFontTx/>
              <a:buNone/>
              <a:defRPr/>
            </a:pPr>
            <a:r>
              <a:rPr lang="it-IT" sz="2000" b="1" dirty="0" smtClean="0"/>
              <a:t>Critiche rivolte alla legge 180:</a:t>
            </a:r>
          </a:p>
          <a:p>
            <a:pPr eaLnBrk="1" hangingPunct="1">
              <a:buFontTx/>
              <a:buNone/>
              <a:defRPr/>
            </a:pPr>
            <a:r>
              <a:rPr lang="it-IT" sz="2000" dirty="0" smtClean="0"/>
              <a:t>-    Mancata definizione dei servizi e presidi alternativi all’ospedale psichiatrico e delle conseguenti linee guida</a:t>
            </a:r>
          </a:p>
          <a:p>
            <a:pPr eaLnBrk="1" hangingPunct="1">
              <a:buFontTx/>
              <a:buChar char="-"/>
              <a:defRPr/>
            </a:pPr>
            <a:r>
              <a:rPr lang="it-IT" sz="2000" dirty="0" smtClean="0"/>
              <a:t>Alcune regioni in pochi anni assolvono il loro compito definendo standard ed obiettivi. Altre rimangono per diverso tempo sostanzialmente inerti</a:t>
            </a:r>
            <a:r>
              <a:rPr lang="it-IT" sz="2000" dirty="0" smtClean="0"/>
              <a:t>.</a:t>
            </a:r>
          </a:p>
          <a:p>
            <a:pPr eaLnBrk="1" hangingPunct="1">
              <a:buFontTx/>
              <a:buChar char="-"/>
              <a:defRPr/>
            </a:pPr>
            <a:endParaRPr lang="it-IT" sz="2000" dirty="0" smtClean="0"/>
          </a:p>
          <a:p>
            <a:pPr marL="0" indent="0" eaLnBrk="1" hangingPunct="1">
              <a:buNone/>
              <a:defRPr/>
            </a:pPr>
            <a:r>
              <a:rPr lang="it-IT" sz="2000" dirty="0" smtClean="0"/>
              <a:t>A questo problema ha posto fine il </a:t>
            </a:r>
            <a:r>
              <a:rPr lang="it-IT" sz="2000" b="1" dirty="0" smtClean="0"/>
              <a:t>Progetto obiettivo per la tutela </a:t>
            </a:r>
            <a:r>
              <a:rPr lang="it-IT" sz="2000" b="1" dirty="0" smtClean="0"/>
              <a:t>della salute mentale 1994-1996 </a:t>
            </a:r>
            <a:r>
              <a:rPr lang="it-IT" sz="2000" dirty="0" smtClean="0"/>
              <a:t>con il quale</a:t>
            </a:r>
          </a:p>
          <a:p>
            <a:pPr marL="0" indent="0" eaLnBrk="1" hangingPunct="1">
              <a:buNone/>
              <a:defRPr/>
            </a:pPr>
            <a:endParaRPr lang="it-IT" sz="2000" dirty="0" smtClean="0"/>
          </a:p>
          <a:p>
            <a:pPr eaLnBrk="1" hangingPunct="1">
              <a:buFontTx/>
              <a:buNone/>
              <a:defRPr/>
            </a:pPr>
            <a:r>
              <a:rPr lang="it-IT" sz="2000" dirty="0" smtClean="0">
                <a:solidFill>
                  <a:srgbClr val="0070C0"/>
                </a:solidFill>
              </a:rPr>
              <a:t>-</a:t>
            </a:r>
            <a:r>
              <a:rPr lang="it-IT" sz="2000" dirty="0" smtClean="0"/>
              <a:t>    </a:t>
            </a:r>
            <a:r>
              <a:rPr lang="it-IT" sz="2000" dirty="0" smtClean="0">
                <a:solidFill>
                  <a:srgbClr val="0070C0"/>
                </a:solidFill>
              </a:rPr>
              <a:t>Sono state definite a livello nazionale le tipologie e gli standard dei servizi per l’assistenza psichiatrica.</a:t>
            </a:r>
          </a:p>
          <a:p>
            <a:pPr eaLnBrk="1" hangingPunct="1">
              <a:buFontTx/>
              <a:buNone/>
              <a:defRPr/>
            </a:pPr>
            <a:endParaRPr lang="it-IT" sz="2000" dirty="0" smtClean="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692696"/>
            <a:ext cx="8229600" cy="1143000"/>
          </a:xfrm>
        </p:spPr>
        <p:txBody>
          <a:bodyPr>
            <a:noAutofit/>
          </a:bodyPr>
          <a:lstStyle/>
          <a:p>
            <a:r>
              <a:rPr lang="it-IT" sz="4000" dirty="0" smtClean="0">
                <a:solidFill>
                  <a:srgbClr val="FFFF00"/>
                </a:solidFill>
              </a:rPr>
              <a:t>	La malattia mentale nel recente 	  			passato</a:t>
            </a:r>
            <a:endParaRPr lang="it-IT" sz="4000" dirty="0"/>
          </a:p>
        </p:txBody>
      </p:sp>
      <p:sp>
        <p:nvSpPr>
          <p:cNvPr id="103426" name="Rectangle 2"/>
          <p:cNvSpPr>
            <a:spLocks noGrp="1" noChangeArrowheads="1"/>
          </p:cNvSpPr>
          <p:nvPr>
            <p:ph idx="1"/>
          </p:nvPr>
        </p:nvSpPr>
        <p:spPr/>
        <p:txBody>
          <a:bodyPr>
            <a:normAutofit fontScale="92500" lnSpcReduction="20000"/>
          </a:bodyPr>
          <a:lstStyle/>
          <a:p>
            <a:r>
              <a:rPr lang="it-IT" dirty="0" smtClean="0"/>
              <a:t>    Ciò che accomunava queste classi patologiche era l’impossibilità della scienza di curarle e la volontà della società di escluderle. Questi luoghi di cura avevano, quale unica finalità, quella di tutelare la società dalla pericolosità del folle.</a:t>
            </a:r>
          </a:p>
          <a:p>
            <a:r>
              <a:rPr lang="it-IT" dirty="0" smtClean="0"/>
              <a:t>    I malati di mente venivano rinchiusi dietro le sbarre  o grate e la loro condanna non aveva una scadenza precisa, anzi molti rimanevano in queste “prigioni” fino alla morte.</a:t>
            </a:r>
          </a:p>
          <a:p>
            <a:r>
              <a:rPr lang="it-IT" dirty="0" smtClean="0"/>
              <a:t>   I manicomi ( dal greco mania= pazzia e </a:t>
            </a:r>
            <a:r>
              <a:rPr lang="it-IT" dirty="0" err="1" smtClean="0"/>
              <a:t>komein</a:t>
            </a:r>
            <a:r>
              <a:rPr lang="it-IT" dirty="0" smtClean="0"/>
              <a:t>= curare) oltre a non curare questi soggetti, erano dannosi perché tendevano a cristallizzare il malato e la sua sofferenza in  una  dimensione storica, sottoponendolo ad una esistenza alienante.</a:t>
            </a:r>
          </a:p>
          <a:p>
            <a:endParaRPr lang="it-IT"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333375"/>
            <a:ext cx="8229600" cy="1143000"/>
          </a:xfrm>
        </p:spPr>
        <p:txBody>
          <a:bodyPr/>
          <a:lstStyle/>
          <a:p>
            <a:pPr eaLnBrk="1" hangingPunct="1">
              <a:defRPr/>
            </a:pPr>
            <a:r>
              <a:rPr lang="it-IT" sz="3600" smtClean="0"/>
              <a:t>Il Progetto Obiettivo: il Dsm</a:t>
            </a:r>
          </a:p>
        </p:txBody>
      </p:sp>
      <p:sp>
        <p:nvSpPr>
          <p:cNvPr id="39940" name="Rectangle 4"/>
          <p:cNvSpPr>
            <a:spLocks noGrp="1" noChangeArrowheads="1"/>
          </p:cNvSpPr>
          <p:nvPr>
            <p:ph idx="1"/>
          </p:nvPr>
        </p:nvSpPr>
        <p:spPr>
          <a:xfrm>
            <a:off x="468313" y="1700213"/>
            <a:ext cx="8229600" cy="4495800"/>
          </a:xfrm>
        </p:spPr>
        <p:txBody>
          <a:bodyPr>
            <a:normAutofit lnSpcReduction="10000"/>
          </a:bodyPr>
          <a:lstStyle/>
          <a:p>
            <a:pPr eaLnBrk="1" hangingPunct="1">
              <a:buFontTx/>
              <a:buNone/>
              <a:defRPr/>
            </a:pPr>
            <a:endParaRPr lang="it-IT" sz="2000" dirty="0" smtClean="0"/>
          </a:p>
          <a:p>
            <a:pPr eaLnBrk="1" hangingPunct="1">
              <a:buFontTx/>
              <a:buNone/>
              <a:defRPr/>
            </a:pPr>
            <a:r>
              <a:rPr lang="it-IT" sz="2000" dirty="0" smtClean="0"/>
              <a:t>Dal </a:t>
            </a:r>
            <a:r>
              <a:rPr lang="it-IT" sz="2000" dirty="0" smtClean="0"/>
              <a:t>punto di vista organizzativo prevede l’istituzione in ogni azienda  Sanitaria del </a:t>
            </a:r>
            <a:r>
              <a:rPr lang="it-IT" sz="2000" b="1" dirty="0" smtClean="0">
                <a:solidFill>
                  <a:srgbClr val="FFFF00"/>
                </a:solidFill>
              </a:rPr>
              <a:t>DIPARTIMENTO DI SALUTE MENTALE(</a:t>
            </a:r>
            <a:r>
              <a:rPr lang="it-IT" sz="2000" b="1" dirty="0" err="1" smtClean="0">
                <a:solidFill>
                  <a:srgbClr val="FFFF00"/>
                </a:solidFill>
              </a:rPr>
              <a:t>Dsm</a:t>
            </a:r>
            <a:r>
              <a:rPr lang="it-IT" sz="2000" dirty="0" smtClean="0"/>
              <a:t>). </a:t>
            </a:r>
            <a:endParaRPr lang="it-IT" sz="2000" dirty="0" smtClean="0"/>
          </a:p>
          <a:p>
            <a:pPr>
              <a:buNone/>
              <a:defRPr/>
            </a:pPr>
            <a:r>
              <a:rPr lang="it-IT" sz="2000" dirty="0"/>
              <a:t>I DSM:</a:t>
            </a:r>
          </a:p>
          <a:p>
            <a:pPr>
              <a:buNone/>
              <a:defRPr/>
            </a:pPr>
            <a:r>
              <a:rPr lang="it-IT" sz="2000" dirty="0"/>
              <a:t>-    adottano linee guida e procedure per una buona pratica clinica.</a:t>
            </a:r>
          </a:p>
          <a:p>
            <a:pPr>
              <a:buNone/>
              <a:defRPr/>
            </a:pPr>
            <a:r>
              <a:rPr lang="it-IT" sz="2000" dirty="0"/>
              <a:t>definiscono le modalità di accoglimento e di valutazione della domanda dell’utente e/o della famiglia.</a:t>
            </a:r>
          </a:p>
          <a:p>
            <a:pPr>
              <a:buNone/>
              <a:defRPr/>
            </a:pPr>
            <a:r>
              <a:rPr lang="it-IT" sz="2000" dirty="0"/>
              <a:t>I criteri per la presa in </a:t>
            </a:r>
            <a:r>
              <a:rPr lang="it-IT" sz="2000" dirty="0" smtClean="0"/>
              <a:t>carico. </a:t>
            </a:r>
            <a:endParaRPr lang="it-IT" sz="2000" dirty="0"/>
          </a:p>
          <a:p>
            <a:pPr>
              <a:buNone/>
              <a:defRPr/>
            </a:pPr>
            <a:r>
              <a:rPr lang="it-IT" sz="2000" dirty="0"/>
              <a:t>Le modalità di definizione e di verifica dei piani terapeutico-riabilitativi personalizzati degli utenti.</a:t>
            </a:r>
          </a:p>
          <a:p>
            <a:pPr>
              <a:buNone/>
              <a:defRPr/>
            </a:pPr>
            <a:r>
              <a:rPr lang="it-IT" sz="2000" dirty="0"/>
              <a:t>Assicurano gli interventi di emergenza/urgenza 24h su 24 in ogni giorno </a:t>
            </a:r>
            <a:r>
              <a:rPr lang="it-IT" sz="2000" dirty="0" smtClean="0"/>
              <a:t>dell’anno.</a:t>
            </a:r>
            <a:endParaRPr lang="it-IT" sz="2000" dirty="0"/>
          </a:p>
          <a:p>
            <a:pPr>
              <a:buNone/>
              <a:defRPr/>
            </a:pPr>
            <a:r>
              <a:rPr lang="it-IT" sz="2000" dirty="0"/>
              <a:t> Il direttore predispone un piano annuale di formazione e aggiornamento del personale del dipartimento.</a:t>
            </a:r>
          </a:p>
          <a:p>
            <a:pPr eaLnBrk="1" hangingPunct="1">
              <a:buFontTx/>
              <a:buNone/>
              <a:defRPr/>
            </a:pPr>
            <a:endParaRPr lang="it-IT"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0"/>
            <a:ext cx="8229600" cy="1143000"/>
          </a:xfrm>
        </p:spPr>
        <p:txBody>
          <a:bodyPr/>
          <a:lstStyle/>
          <a:p>
            <a:pPr eaLnBrk="1" hangingPunct="1">
              <a:defRPr/>
            </a:pPr>
            <a:r>
              <a:rPr lang="it-IT" sz="3600" dirty="0" smtClean="0"/>
              <a:t>Il progetto Obiettivo</a:t>
            </a:r>
          </a:p>
        </p:txBody>
      </p:sp>
      <p:sp>
        <p:nvSpPr>
          <p:cNvPr id="44035" name="Rectangle 3"/>
          <p:cNvSpPr>
            <a:spLocks noGrp="1" noChangeArrowheads="1"/>
          </p:cNvSpPr>
          <p:nvPr>
            <p:ph idx="1"/>
          </p:nvPr>
        </p:nvSpPr>
        <p:spPr>
          <a:xfrm>
            <a:off x="395536" y="1340768"/>
            <a:ext cx="8229600" cy="4495800"/>
          </a:xfrm>
        </p:spPr>
        <p:txBody>
          <a:bodyPr>
            <a:normAutofit/>
          </a:bodyPr>
          <a:lstStyle/>
          <a:p>
            <a:pPr eaLnBrk="1" hangingPunct="1">
              <a:lnSpc>
                <a:spcPct val="80000"/>
              </a:lnSpc>
              <a:buFontTx/>
              <a:buNone/>
              <a:defRPr/>
            </a:pPr>
            <a:endParaRPr lang="it-IT" sz="2000" dirty="0" smtClean="0"/>
          </a:p>
          <a:p>
            <a:pPr eaLnBrk="1" hangingPunct="1">
              <a:lnSpc>
                <a:spcPct val="80000"/>
              </a:lnSpc>
              <a:buFontTx/>
              <a:buNone/>
              <a:defRPr/>
            </a:pPr>
            <a:r>
              <a:rPr lang="it-IT" sz="2000" dirty="0" smtClean="0"/>
              <a:t>Dal </a:t>
            </a:r>
            <a:r>
              <a:rPr lang="it-IT" sz="2000" dirty="0" smtClean="0"/>
              <a:t>punto di vista organizzativo i servizi essenziali che costituiscono i </a:t>
            </a:r>
            <a:r>
              <a:rPr lang="it-IT" sz="2000" dirty="0" err="1" smtClean="0"/>
              <a:t>Dsm</a:t>
            </a:r>
            <a:r>
              <a:rPr lang="it-IT" sz="2000" dirty="0" smtClean="0"/>
              <a:t> sono:</a:t>
            </a:r>
          </a:p>
          <a:p>
            <a:pPr eaLnBrk="1" hangingPunct="1">
              <a:lnSpc>
                <a:spcPct val="80000"/>
              </a:lnSpc>
              <a:buFontTx/>
              <a:buChar char="-"/>
              <a:defRPr/>
            </a:pPr>
            <a:r>
              <a:rPr lang="it-IT" sz="2000" dirty="0" smtClean="0"/>
              <a:t>Il centro di salute mentale(CSM)</a:t>
            </a:r>
          </a:p>
          <a:p>
            <a:pPr eaLnBrk="1" hangingPunct="1">
              <a:lnSpc>
                <a:spcPct val="80000"/>
              </a:lnSpc>
              <a:buFontTx/>
              <a:buChar char="-"/>
              <a:defRPr/>
            </a:pPr>
            <a:r>
              <a:rPr lang="it-IT" sz="2000" dirty="0" smtClean="0"/>
              <a:t>Il servizio psichiatrico di diagnosi e cura(SPDC)</a:t>
            </a:r>
          </a:p>
          <a:p>
            <a:pPr eaLnBrk="1" hangingPunct="1">
              <a:lnSpc>
                <a:spcPct val="80000"/>
              </a:lnSpc>
              <a:buFontTx/>
              <a:buChar char="-"/>
              <a:defRPr/>
            </a:pPr>
            <a:r>
              <a:rPr lang="it-IT" sz="2000" dirty="0" smtClean="0"/>
              <a:t>Il </a:t>
            </a:r>
            <a:r>
              <a:rPr lang="it-IT" sz="2000" dirty="0" err="1" smtClean="0"/>
              <a:t>Day</a:t>
            </a:r>
            <a:r>
              <a:rPr lang="it-IT" sz="2000" dirty="0" smtClean="0"/>
              <a:t> Hospital(DH)</a:t>
            </a:r>
          </a:p>
          <a:p>
            <a:pPr eaLnBrk="1" hangingPunct="1">
              <a:lnSpc>
                <a:spcPct val="80000"/>
              </a:lnSpc>
              <a:buFontTx/>
              <a:buChar char="-"/>
              <a:defRPr/>
            </a:pPr>
            <a:r>
              <a:rPr lang="it-IT" sz="2000" dirty="0" smtClean="0"/>
              <a:t>Il centro diurno (</a:t>
            </a:r>
            <a:r>
              <a:rPr lang="it-IT" sz="2000" dirty="0" err="1" smtClean="0"/>
              <a:t>CD</a:t>
            </a:r>
            <a:r>
              <a:rPr lang="it-IT" sz="2000" dirty="0" smtClean="0"/>
              <a:t>)</a:t>
            </a:r>
          </a:p>
          <a:p>
            <a:pPr eaLnBrk="1" hangingPunct="1">
              <a:lnSpc>
                <a:spcPct val="80000"/>
              </a:lnSpc>
              <a:buFontTx/>
              <a:buChar char="-"/>
              <a:defRPr/>
            </a:pPr>
            <a:r>
              <a:rPr lang="it-IT" sz="2000" dirty="0" smtClean="0"/>
              <a:t>Le strutture residenziali(SR)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it-IT" sz="3200" smtClean="0"/>
              <a:t>Le figure che operano nei presidi del DSM</a:t>
            </a:r>
          </a:p>
        </p:txBody>
      </p:sp>
      <p:sp>
        <p:nvSpPr>
          <p:cNvPr id="45059" name="Rectangle 3"/>
          <p:cNvSpPr>
            <a:spLocks noGrp="1" noChangeArrowheads="1"/>
          </p:cNvSpPr>
          <p:nvPr>
            <p:ph idx="1"/>
          </p:nvPr>
        </p:nvSpPr>
        <p:spPr>
          <a:xfrm>
            <a:off x="539750" y="1773238"/>
            <a:ext cx="8229600" cy="4495800"/>
          </a:xfrm>
        </p:spPr>
        <p:txBody>
          <a:bodyPr/>
          <a:lstStyle/>
          <a:p>
            <a:pPr eaLnBrk="1" hangingPunct="1">
              <a:buFontTx/>
              <a:buNone/>
              <a:defRPr/>
            </a:pPr>
            <a:r>
              <a:rPr lang="it-IT" sz="2000" dirty="0" smtClean="0"/>
              <a:t>All’interno del </a:t>
            </a:r>
            <a:r>
              <a:rPr lang="it-IT" sz="2000" dirty="0" err="1" smtClean="0"/>
              <a:t>Dsm</a:t>
            </a:r>
            <a:r>
              <a:rPr lang="it-IT" sz="2000" dirty="0" smtClean="0"/>
              <a:t> operano numerosi operatori di varie </a:t>
            </a:r>
            <a:r>
              <a:rPr lang="it-IT" sz="2000" dirty="0" err="1" smtClean="0"/>
              <a:t>professionalita’</a:t>
            </a:r>
            <a:r>
              <a:rPr lang="it-IT" sz="2000" dirty="0" smtClean="0"/>
              <a:t> quali:</a:t>
            </a:r>
          </a:p>
          <a:p>
            <a:pPr eaLnBrk="1" hangingPunct="1">
              <a:buFontTx/>
              <a:buChar char="-"/>
              <a:defRPr/>
            </a:pPr>
            <a:r>
              <a:rPr lang="it-IT" sz="2000" dirty="0" smtClean="0"/>
              <a:t>Medici</a:t>
            </a:r>
          </a:p>
          <a:p>
            <a:pPr eaLnBrk="1" hangingPunct="1">
              <a:buFontTx/>
              <a:buChar char="-"/>
              <a:defRPr/>
            </a:pPr>
            <a:r>
              <a:rPr lang="it-IT" sz="2000" dirty="0" smtClean="0"/>
              <a:t>Psicologi</a:t>
            </a:r>
          </a:p>
          <a:p>
            <a:pPr eaLnBrk="1" hangingPunct="1">
              <a:buFontTx/>
              <a:buChar char="-"/>
              <a:defRPr/>
            </a:pPr>
            <a:r>
              <a:rPr lang="it-IT" sz="2000" dirty="0" smtClean="0"/>
              <a:t>Assistenti sociali</a:t>
            </a:r>
          </a:p>
          <a:p>
            <a:pPr eaLnBrk="1" hangingPunct="1">
              <a:buFontTx/>
              <a:buChar char="-"/>
              <a:defRPr/>
            </a:pPr>
            <a:r>
              <a:rPr lang="it-IT" sz="2000" dirty="0" smtClean="0"/>
              <a:t>Infermieri</a:t>
            </a:r>
          </a:p>
          <a:p>
            <a:pPr eaLnBrk="1" hangingPunct="1">
              <a:buFontTx/>
              <a:buChar char="-"/>
              <a:defRPr/>
            </a:pPr>
            <a:r>
              <a:rPr lang="it-IT" sz="2000" dirty="0" err="1" smtClean="0"/>
              <a:t>Educ</a:t>
            </a:r>
            <a:r>
              <a:rPr lang="it-IT" sz="2000" dirty="0" smtClean="0"/>
              <a:t>. Professionali</a:t>
            </a:r>
          </a:p>
          <a:p>
            <a:pPr eaLnBrk="1" hangingPunct="1">
              <a:buFontTx/>
              <a:buChar char="-"/>
              <a:defRPr/>
            </a:pPr>
            <a:r>
              <a:rPr lang="it-IT" sz="2000" dirty="0" smtClean="0"/>
              <a:t>Terapisti della riabilitazione psichiatrica</a:t>
            </a:r>
          </a:p>
          <a:p>
            <a:pPr eaLnBrk="1" hangingPunct="1">
              <a:buFontTx/>
              <a:buChar char="-"/>
              <a:defRPr/>
            </a:pPr>
            <a:r>
              <a:rPr lang="it-IT" sz="2000" dirty="0" smtClean="0"/>
              <a:t>OSS, OTA, ausiliari, amministrativi</a:t>
            </a:r>
          </a:p>
          <a:p>
            <a:pPr eaLnBrk="1" hangingPunct="1">
              <a:buFontTx/>
              <a:buNone/>
              <a:defRPr/>
            </a:pPr>
            <a:r>
              <a:rPr lang="it-IT" sz="2000" dirty="0" smtClean="0"/>
              <a:t>Ciò implica per tutti gli operatori la capacità di saper interagire con altri professionisti ed altri lavoratori nell’ottica di perseguire sempre la miglior risposta al bisogno di salute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defRPr/>
            </a:pPr>
            <a:r>
              <a:rPr lang="it-IT" sz="2000" u="sng" dirty="0" smtClean="0"/>
              <a:t>I CENTRI DI SALUTE MENTALE</a:t>
            </a:r>
            <a:br>
              <a:rPr lang="it-IT" sz="2000" u="sng" dirty="0" smtClean="0"/>
            </a:br>
            <a:r>
              <a:rPr lang="it-IT" sz="2000" u="sng" dirty="0" smtClean="0"/>
              <a:t>IL SERVIZIO DI DIAGNOSI E CURA</a:t>
            </a:r>
            <a:br>
              <a:rPr lang="it-IT" sz="2000" u="sng" dirty="0" smtClean="0"/>
            </a:br>
            <a:r>
              <a:rPr lang="it-IT" sz="2000" u="sng" dirty="0" smtClean="0"/>
              <a:t>LE STRUTTURE RESIDENZIALE PROTETTE ED ASSISTITE</a:t>
            </a:r>
            <a:br>
              <a:rPr lang="it-IT" sz="2000" u="sng" dirty="0" smtClean="0"/>
            </a:br>
            <a:r>
              <a:rPr lang="it-IT" sz="2000" u="sng" dirty="0" smtClean="0"/>
              <a:t>I CENTRI DIURNI DI RIABILITAZIONE PSICHIATRICA</a:t>
            </a:r>
          </a:p>
        </p:txBody>
      </p:sp>
      <p:sp>
        <p:nvSpPr>
          <p:cNvPr id="49155" name="Rectangle 3"/>
          <p:cNvSpPr>
            <a:spLocks noGrp="1" noChangeArrowheads="1"/>
          </p:cNvSpPr>
          <p:nvPr>
            <p:ph idx="1"/>
          </p:nvPr>
        </p:nvSpPr>
        <p:spPr/>
        <p:txBody>
          <a:bodyPr/>
          <a:lstStyle/>
          <a:p>
            <a:pPr eaLnBrk="1" hangingPunct="1">
              <a:buFontTx/>
              <a:buNone/>
              <a:defRPr/>
            </a:pPr>
            <a:endParaRPr lang="it-IT" sz="2400" dirty="0" smtClean="0"/>
          </a:p>
          <a:p>
            <a:pPr eaLnBrk="1" hangingPunct="1">
              <a:buFontTx/>
              <a:buNone/>
              <a:defRPr/>
            </a:pPr>
            <a:endParaRPr lang="it-IT" sz="2400" dirty="0" smtClean="0"/>
          </a:p>
          <a:p>
            <a:pPr eaLnBrk="1" hangingPunct="1">
              <a:buFontTx/>
              <a:buNone/>
              <a:defRPr/>
            </a:pPr>
            <a:r>
              <a:rPr lang="it-IT" sz="2400" dirty="0" smtClean="0"/>
              <a:t>Sono luoghi di cura e riabilitazione dove l’infermiere può esprimere la propria professionalità. L’infermiere ha opportunità di collaborare in ogni ambito e di poter esprimere la propria cultura confrontandola con altri professionisti in un lavoro di rete sia nelle strutture sia fuori.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it-IT" sz="3200" smtClean="0"/>
              <a:t>TUTTI I DIVERSI PRESIDI RIVESTONO LA STESSA IMPORTANZA :</a:t>
            </a:r>
          </a:p>
        </p:txBody>
      </p:sp>
      <p:sp>
        <p:nvSpPr>
          <p:cNvPr id="50179" name="Rectangle 3"/>
          <p:cNvSpPr>
            <a:spLocks noGrp="1" noChangeArrowheads="1"/>
          </p:cNvSpPr>
          <p:nvPr>
            <p:ph idx="1"/>
          </p:nvPr>
        </p:nvSpPr>
        <p:spPr/>
        <p:txBody>
          <a:bodyPr/>
          <a:lstStyle/>
          <a:p>
            <a:pPr eaLnBrk="1" hangingPunct="1">
              <a:buFontTx/>
              <a:buNone/>
              <a:defRPr/>
            </a:pPr>
            <a:endParaRPr lang="it-IT" sz="2400" smtClean="0"/>
          </a:p>
          <a:p>
            <a:pPr eaLnBrk="1" hangingPunct="1">
              <a:buFontTx/>
              <a:buNone/>
              <a:defRPr/>
            </a:pPr>
            <a:endParaRPr lang="it-IT" sz="2400" smtClean="0"/>
          </a:p>
          <a:p>
            <a:pPr eaLnBrk="1" hangingPunct="1">
              <a:buFontTx/>
              <a:buNone/>
              <a:defRPr/>
            </a:pPr>
            <a:r>
              <a:rPr lang="it-IT" sz="2400" smtClean="0"/>
              <a:t>Hanno la funzione di rispondere ai bisogni della persona con disagio psichico, operano per prevenire, curare, riabilitare, in un modello di rete che prevede una stretta collaborazione, interazione, integrazione, nel rispetto della continuita’ terapeutica.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it-IT" sz="3600" smtClean="0"/>
              <a:t>Le strutture della salute mentale</a:t>
            </a:r>
          </a:p>
        </p:txBody>
      </p:sp>
      <p:sp>
        <p:nvSpPr>
          <p:cNvPr id="61443" name="Rectangle 3"/>
          <p:cNvSpPr>
            <a:spLocks noGrp="1" noChangeArrowheads="1"/>
          </p:cNvSpPr>
          <p:nvPr>
            <p:ph idx="1"/>
          </p:nvPr>
        </p:nvSpPr>
        <p:spPr/>
        <p:txBody>
          <a:bodyPr/>
          <a:lstStyle/>
          <a:p>
            <a:pPr eaLnBrk="1" hangingPunct="1">
              <a:defRPr/>
            </a:pPr>
            <a:endParaRPr lang="it-IT" sz="2400" dirty="0" smtClean="0"/>
          </a:p>
          <a:p>
            <a:pPr eaLnBrk="1" hangingPunct="1">
              <a:defRPr/>
            </a:pPr>
            <a:endParaRPr lang="it-IT" sz="2400" dirty="0" smtClean="0"/>
          </a:p>
          <a:p>
            <a:pPr eaLnBrk="1" hangingPunct="1">
              <a:defRPr/>
            </a:pPr>
            <a:r>
              <a:rPr lang="it-IT" sz="2400" dirty="0" smtClean="0"/>
              <a:t>Il DSM offre, in risposta ai molteplici bisogni delle persone, affette da disagio psichico, una organizzazione complessa fatta di servizi, professionalità e risorse( indicati nei vari PSR e nei progetti/obiettivo triennali per la salute mentale).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it-IT" sz="3200" smtClean="0"/>
              <a:t>Componenti organizzativi essenziali del DSM</a:t>
            </a:r>
          </a:p>
        </p:txBody>
      </p:sp>
      <p:sp>
        <p:nvSpPr>
          <p:cNvPr id="66563" name="Rectangle 3"/>
          <p:cNvSpPr>
            <a:spLocks noGrp="1" noChangeArrowheads="1"/>
          </p:cNvSpPr>
          <p:nvPr>
            <p:ph idx="1"/>
          </p:nvPr>
        </p:nvSpPr>
        <p:spPr/>
        <p:txBody>
          <a:bodyPr/>
          <a:lstStyle/>
          <a:p>
            <a:pPr eaLnBrk="1" hangingPunct="1">
              <a:buFontTx/>
              <a:buChar char="-"/>
              <a:defRPr/>
            </a:pPr>
            <a:r>
              <a:rPr lang="it-IT" sz="2000" dirty="0" smtClean="0"/>
              <a:t>CENTRO DI SALUTE MENTALE(CSM)</a:t>
            </a:r>
          </a:p>
          <a:p>
            <a:pPr eaLnBrk="1" hangingPunct="1">
              <a:buFontTx/>
              <a:buChar char="-"/>
              <a:defRPr/>
            </a:pPr>
            <a:endParaRPr lang="it-IT" sz="2800" dirty="0" smtClean="0"/>
          </a:p>
          <a:p>
            <a:pPr eaLnBrk="1" hangingPunct="1">
              <a:buFontTx/>
              <a:buChar char="-"/>
              <a:defRPr/>
            </a:pPr>
            <a:r>
              <a:rPr lang="it-IT" sz="2000" dirty="0" smtClean="0"/>
              <a:t>SERVIZIO PSICHIATRICO DI DIAGNOSI E CURA(SPDC)</a:t>
            </a:r>
          </a:p>
          <a:p>
            <a:pPr eaLnBrk="1" hangingPunct="1">
              <a:buFontTx/>
              <a:buChar char="-"/>
              <a:defRPr/>
            </a:pPr>
            <a:endParaRPr lang="it-IT" sz="2000" dirty="0" smtClean="0"/>
          </a:p>
          <a:p>
            <a:pPr eaLnBrk="1" hangingPunct="1">
              <a:buFontTx/>
              <a:buChar char="-"/>
              <a:defRPr/>
            </a:pPr>
            <a:r>
              <a:rPr lang="it-IT" sz="2000" dirty="0" smtClean="0"/>
              <a:t>DAY HOPSPITAL(D.H.)</a:t>
            </a:r>
          </a:p>
          <a:p>
            <a:pPr eaLnBrk="1" hangingPunct="1">
              <a:buFontTx/>
              <a:buChar char="-"/>
              <a:defRPr/>
            </a:pPr>
            <a:endParaRPr lang="it-IT" sz="2000" dirty="0" smtClean="0"/>
          </a:p>
          <a:p>
            <a:pPr eaLnBrk="1" hangingPunct="1">
              <a:buFontTx/>
              <a:buChar char="-"/>
              <a:defRPr/>
            </a:pPr>
            <a:r>
              <a:rPr lang="it-IT" sz="2000" dirty="0" smtClean="0"/>
              <a:t>CENTRO DIURNO(C.D.)</a:t>
            </a:r>
          </a:p>
          <a:p>
            <a:pPr eaLnBrk="1" hangingPunct="1">
              <a:buFontTx/>
              <a:buChar char="-"/>
              <a:defRPr/>
            </a:pPr>
            <a:endParaRPr lang="it-IT" sz="2000" dirty="0" smtClean="0"/>
          </a:p>
          <a:p>
            <a:pPr eaLnBrk="1" hangingPunct="1">
              <a:buFontTx/>
              <a:buChar char="-"/>
              <a:defRPr/>
            </a:pPr>
            <a:r>
              <a:rPr lang="it-IT" sz="2000" dirty="0" smtClean="0"/>
              <a:t>STRUTTURE RESIDENZIALI ASSISTITE(SRA)</a:t>
            </a:r>
          </a:p>
          <a:p>
            <a:pPr eaLnBrk="1" hangingPunct="1">
              <a:buFontTx/>
              <a:buChar char="-"/>
              <a:defRPr/>
            </a:pPr>
            <a:endParaRPr lang="it-IT" sz="2000" dirty="0" smtClean="0"/>
          </a:p>
          <a:p>
            <a:pPr eaLnBrk="1" hangingPunct="1">
              <a:buFontTx/>
              <a:buChar char="-"/>
              <a:defRPr/>
            </a:pPr>
            <a:r>
              <a:rPr lang="it-IT" sz="2000" dirty="0" smtClean="0"/>
              <a:t>STRUTTURE RESIDENZIALI PROTETTE(SRP)</a:t>
            </a:r>
          </a:p>
        </p:txBody>
      </p:sp>
    </p:spTree>
    <p:extLst>
      <p:ext uri="{BB962C8B-B14F-4D97-AF65-F5344CB8AC3E}">
        <p14:creationId xmlns:p14="http://schemas.microsoft.com/office/powerpoint/2010/main" val="19310748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it-IT" sz="3600" smtClean="0"/>
              <a:t>Il DAY HOSPITAL (D.H.)</a:t>
            </a:r>
          </a:p>
        </p:txBody>
      </p:sp>
      <p:sp>
        <p:nvSpPr>
          <p:cNvPr id="63491" name="Rectangle 3"/>
          <p:cNvSpPr>
            <a:spLocks noGrp="1" noChangeArrowheads="1"/>
          </p:cNvSpPr>
          <p:nvPr>
            <p:ph idx="1"/>
          </p:nvPr>
        </p:nvSpPr>
        <p:spPr/>
        <p:txBody>
          <a:bodyPr/>
          <a:lstStyle/>
          <a:p>
            <a:pPr eaLnBrk="1" hangingPunct="1">
              <a:buFontTx/>
              <a:buNone/>
              <a:defRPr/>
            </a:pPr>
            <a:endParaRPr lang="it-IT" dirty="0" smtClean="0"/>
          </a:p>
          <a:p>
            <a:pPr eaLnBrk="1" hangingPunct="1">
              <a:buFontTx/>
              <a:buNone/>
              <a:defRPr/>
            </a:pPr>
            <a:endParaRPr lang="it-IT" dirty="0" smtClean="0"/>
          </a:p>
          <a:p>
            <a:pPr eaLnBrk="1" hangingPunct="1">
              <a:buFontTx/>
              <a:buNone/>
              <a:defRPr/>
            </a:pPr>
            <a:r>
              <a:rPr lang="it-IT" dirty="0" smtClean="0"/>
              <a:t>E’ il servizio che garantisce interventi in regime di ricovero e che eroga prestazioni di tipo sanitario.</a:t>
            </a:r>
          </a:p>
          <a:p>
            <a:pPr eaLnBrk="1" hangingPunct="1">
              <a:buFontTx/>
              <a:buNone/>
              <a:defRPr/>
            </a:pPr>
            <a:r>
              <a:rPr lang="it-IT" dirty="0" smtClean="0"/>
              <a:t>Si interfaccia soprattutto con il  SPDC.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it-IT" sz="2800" smtClean="0"/>
              <a:t>SRP: Strutture Residenziali Protette-Comunita’ Terapeutiche</a:t>
            </a:r>
          </a:p>
        </p:txBody>
      </p:sp>
      <p:sp>
        <p:nvSpPr>
          <p:cNvPr id="64515" name="Rectangle 3"/>
          <p:cNvSpPr>
            <a:spLocks noGrp="1" noChangeArrowheads="1"/>
          </p:cNvSpPr>
          <p:nvPr>
            <p:ph idx="1"/>
          </p:nvPr>
        </p:nvSpPr>
        <p:spPr/>
        <p:txBody>
          <a:bodyPr>
            <a:normAutofit lnSpcReduction="10000"/>
          </a:bodyPr>
          <a:lstStyle/>
          <a:p>
            <a:pPr eaLnBrk="1" hangingPunct="1">
              <a:lnSpc>
                <a:spcPct val="80000"/>
              </a:lnSpc>
              <a:buFontTx/>
              <a:buNone/>
              <a:defRPr/>
            </a:pPr>
            <a:r>
              <a:rPr lang="it-IT" sz="2400" dirty="0" smtClean="0"/>
              <a:t>Questo presidio è dedicato ai pazienti con gravi disturbi psichiatrici, giovani che necessitano di interventi di alta specializzazione, lontano dalla famiglia.</a:t>
            </a:r>
          </a:p>
          <a:p>
            <a:pPr eaLnBrk="1" hangingPunct="1">
              <a:lnSpc>
                <a:spcPct val="80000"/>
              </a:lnSpc>
              <a:buFontTx/>
              <a:buNone/>
              <a:defRPr/>
            </a:pPr>
            <a:r>
              <a:rPr lang="it-IT" sz="2400" dirty="0" smtClean="0"/>
              <a:t>Ogni inserimento in comunità prevede un percorso individuale con una dimissione graduale, che puo’ condurre ad una vita autonoma laddove è possibile o ad un inserimento in una SRA o ad un rientro in famiglia.</a:t>
            </a:r>
          </a:p>
          <a:p>
            <a:pPr eaLnBrk="1" hangingPunct="1">
              <a:lnSpc>
                <a:spcPct val="80000"/>
              </a:lnSpc>
              <a:buFontTx/>
              <a:buNone/>
              <a:defRPr/>
            </a:pPr>
            <a:r>
              <a:rPr lang="it-IT" sz="2400" dirty="0" smtClean="0"/>
              <a:t>Al momento dell’ingresso in una SRP, con il paziente e la famiglia viene concordato un programma terapeutico, che verra’ verificato periodicamente. </a:t>
            </a:r>
          </a:p>
          <a:p>
            <a:pPr eaLnBrk="1" hangingPunct="1">
              <a:lnSpc>
                <a:spcPct val="80000"/>
              </a:lnSpc>
              <a:buFontTx/>
              <a:buNone/>
              <a:defRPr/>
            </a:pPr>
            <a:r>
              <a:rPr lang="it-IT" sz="2400" dirty="0" smtClean="0"/>
              <a:t>Il gruppo che opera direttamente nella comunità è sostenuto e supervisionato dall’equipe del CSM che inizialmente ha proposto l’inserimento del paziente e che lo riprenderà in cura, con un nuovo progetto territoriale, al momento della dimissione.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it-IT" sz="3600" smtClean="0"/>
              <a:t>RSA: Strutture Residenziali Assistite</a:t>
            </a:r>
          </a:p>
        </p:txBody>
      </p:sp>
      <p:sp>
        <p:nvSpPr>
          <p:cNvPr id="65539" name="Rectangle 3"/>
          <p:cNvSpPr>
            <a:spLocks noGrp="1" noChangeArrowheads="1"/>
          </p:cNvSpPr>
          <p:nvPr>
            <p:ph idx="1"/>
          </p:nvPr>
        </p:nvSpPr>
        <p:spPr/>
        <p:txBody>
          <a:bodyPr>
            <a:normAutofit lnSpcReduction="10000"/>
          </a:bodyPr>
          <a:lstStyle/>
          <a:p>
            <a:pPr eaLnBrk="1" hangingPunct="1">
              <a:lnSpc>
                <a:spcPct val="90000"/>
              </a:lnSpc>
              <a:buFontTx/>
              <a:buNone/>
              <a:defRPr/>
            </a:pPr>
            <a:r>
              <a:rPr lang="it-IT" sz="2400" dirty="0" smtClean="0"/>
              <a:t>Sono luoghi anch’essi sanitari, intermedi, con un livello di protezione di minore intensità. Hanno la funzione di offrire alla persona che ha già esperito un percorso riabilitativo,  un luogo dove consolidare le proprie autonomie sia personali che sociali, in un progetto che deve essere anch’esso a termine ( non è  “casa”, ma di nuovo uno spazio riabilitativo). Il gruppo dei curanti si avvale della collaborazione di operatori sociali che accompagnano il paziente verso il massimo recupero possibile.</a:t>
            </a:r>
          </a:p>
          <a:p>
            <a:pPr eaLnBrk="1" hangingPunct="1">
              <a:lnSpc>
                <a:spcPct val="90000"/>
              </a:lnSpc>
              <a:buFontTx/>
              <a:buNone/>
              <a:defRPr/>
            </a:pPr>
            <a:r>
              <a:rPr lang="it-IT" sz="2400" dirty="0" smtClean="0"/>
              <a:t>Le funzioni dell’infermiere sono nuovamente di mediazione e </a:t>
            </a:r>
          </a:p>
          <a:p>
            <a:pPr eaLnBrk="1" hangingPunct="1">
              <a:lnSpc>
                <a:spcPct val="90000"/>
              </a:lnSpc>
              <a:buFontTx/>
              <a:buNone/>
              <a:defRPr/>
            </a:pPr>
            <a:r>
              <a:rPr lang="it-IT" sz="2400" dirty="0" smtClean="0"/>
              <a:t>“ interfaccia” tra i bisogni dell’utente e la comparsa di soggetti non sanitari ( ad esempio, assistenti, domiciliari di cooperative di servizi) nel progetto riabilitativo.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229600" cy="1143000"/>
          </a:xfrm>
        </p:spPr>
        <p:txBody>
          <a:bodyPr>
            <a:normAutofit fontScale="90000"/>
          </a:bodyPr>
          <a:lstStyle/>
          <a:p>
            <a:r>
              <a:rPr lang="it-IT" sz="4000" dirty="0" smtClean="0"/>
              <a:t>	</a:t>
            </a:r>
            <a:r>
              <a:rPr lang="it-IT" sz="4000" dirty="0" smtClean="0">
                <a:solidFill>
                  <a:srgbClr val="FFC000"/>
                </a:solidFill>
              </a:rPr>
              <a:t>Trattamenti terapeutici in epoca 					manicomiale</a:t>
            </a:r>
            <a:endParaRPr lang="it-IT" sz="4000" dirty="0">
              <a:solidFill>
                <a:srgbClr val="FFC000"/>
              </a:solidFill>
            </a:endParaRPr>
          </a:p>
        </p:txBody>
      </p:sp>
      <p:pic>
        <p:nvPicPr>
          <p:cNvPr id="4" name="Segnaposto contenuto 3" descr="Manicomio-1.jpg"/>
          <p:cNvPicPr>
            <a:picLocks noGrp="1" noChangeAspect="1"/>
          </p:cNvPicPr>
          <p:nvPr>
            <p:ph idx="1"/>
          </p:nvPr>
        </p:nvPicPr>
        <p:blipFill>
          <a:blip r:embed="rId2" cstate="print"/>
          <a:stretch>
            <a:fillRect/>
          </a:stretch>
        </p:blipFill>
        <p:spPr>
          <a:xfrm>
            <a:off x="2667000" y="2658269"/>
            <a:ext cx="3810000" cy="2943225"/>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it-IT" sz="4000" smtClean="0"/>
              <a:t>CSM: CENTRI DI SALUTE MENTALE</a:t>
            </a:r>
          </a:p>
        </p:txBody>
      </p:sp>
      <p:sp>
        <p:nvSpPr>
          <p:cNvPr id="67587" name="Rectangle 3"/>
          <p:cNvSpPr>
            <a:spLocks noGrp="1" noChangeArrowheads="1"/>
          </p:cNvSpPr>
          <p:nvPr>
            <p:ph idx="1"/>
          </p:nvPr>
        </p:nvSpPr>
        <p:spPr/>
        <p:txBody>
          <a:bodyPr>
            <a:normAutofit lnSpcReduction="10000"/>
          </a:bodyPr>
          <a:lstStyle/>
          <a:p>
            <a:pPr eaLnBrk="1" hangingPunct="1">
              <a:lnSpc>
                <a:spcPct val="80000"/>
              </a:lnSpc>
              <a:defRPr/>
            </a:pPr>
            <a:r>
              <a:rPr lang="it-IT" sz="2400" dirty="0" smtClean="0"/>
              <a:t>Collocati territorialmente,con orari di apertura stabiliti dalla legge. Vi lavorano medici psichiatri, infermieri, psicologi, assistenti sociali, educatori. Nei CSM si stabiliscono e mettono in atto i progetti terapeutico - riabilitativi individualizzati, si offrono risposte ambulatoriali specialistiche </a:t>
            </a:r>
          </a:p>
          <a:p>
            <a:pPr eaLnBrk="1" hangingPunct="1">
              <a:lnSpc>
                <a:spcPct val="80000"/>
              </a:lnSpc>
              <a:buFontTx/>
              <a:buNone/>
              <a:defRPr/>
            </a:pPr>
            <a:r>
              <a:rPr lang="it-IT" sz="2400" dirty="0" smtClean="0"/>
              <a:t>    ( dal colloquio psichiatrico ai vari interventi psicoterapeutici duali o di gruppo, le certificazioni medico-legali, le consulenze mediche ed infermieristiche e si programmano e si attuano gli interventi domiciliari per i pazienti in cura al servizio).</a:t>
            </a:r>
          </a:p>
          <a:p>
            <a:pPr eaLnBrk="1" hangingPunct="1">
              <a:lnSpc>
                <a:spcPct val="80000"/>
              </a:lnSpc>
              <a:defRPr/>
            </a:pPr>
            <a:r>
              <a:rPr lang="it-IT" sz="2400" dirty="0" smtClean="0"/>
              <a:t>Viene inoltre attuata un’attività di raccordo con i medici di medicina generale, di consulenza specialistica ai servizi “ di confine ” (alcolismo, tossicodipendenza, </a:t>
            </a:r>
            <a:r>
              <a:rPr lang="it-IT" sz="2400" dirty="0" err="1" smtClean="0"/>
              <a:t>etc…</a:t>
            </a:r>
            <a:r>
              <a:rPr lang="it-IT" sz="2400" dirty="0" smtClean="0"/>
              <a:t>) ed è attivo almeno 12 ore al giorno per sei giorni alla settimana.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it-IT" sz="3600" dirty="0" smtClean="0"/>
              <a:t>C.D.: CENTRI DIURNI DI RIABILITAZIONE PSICHIATRICA</a:t>
            </a:r>
          </a:p>
        </p:txBody>
      </p:sp>
      <p:sp>
        <p:nvSpPr>
          <p:cNvPr id="68611" name="Rectangle 3"/>
          <p:cNvSpPr>
            <a:spLocks noGrp="1" noChangeArrowheads="1"/>
          </p:cNvSpPr>
          <p:nvPr>
            <p:ph idx="1"/>
          </p:nvPr>
        </p:nvSpPr>
        <p:spPr/>
        <p:txBody>
          <a:bodyPr>
            <a:normAutofit fontScale="92500" lnSpcReduction="10000"/>
          </a:bodyPr>
          <a:lstStyle/>
          <a:p>
            <a:pPr eaLnBrk="1" hangingPunct="1">
              <a:lnSpc>
                <a:spcPct val="80000"/>
              </a:lnSpc>
              <a:defRPr/>
            </a:pPr>
            <a:r>
              <a:rPr lang="it-IT" sz="2000" dirty="0" smtClean="0"/>
              <a:t>Sono gli spazi dedicati ai pazienti con disagio psichico serio che necessitano di interventi riabilitativi di medio lungo termine.</a:t>
            </a:r>
          </a:p>
          <a:p>
            <a:pPr eaLnBrk="1" hangingPunct="1">
              <a:lnSpc>
                <a:spcPct val="80000"/>
              </a:lnSpc>
              <a:defRPr/>
            </a:pPr>
            <a:r>
              <a:rPr lang="it-IT" sz="2000" dirty="0" smtClean="0"/>
              <a:t> L’accesso non è diretto, ma è l’equipe stessa che propone al paziente ed alla famiglia il percorso che prevede la frequenza al centro. In questo luogo si propongono interventi che utilizzano varie strategie terapeutiche di gruppo (la drammatizzazione, la musicoterapia, l’</a:t>
            </a:r>
            <a:r>
              <a:rPr lang="it-IT" sz="2000" dirty="0" err="1" smtClean="0"/>
              <a:t>arteterapia</a:t>
            </a:r>
            <a:r>
              <a:rPr lang="it-IT" sz="2000" dirty="0" smtClean="0"/>
              <a:t>, la psicomotricità) in un contesto ricco di stimoli, e soprattutto denso di relazioni umane in grado di riattivare e salvaguardare quei processi psichici attaccati dalla psicosi restituendo alla persona soffrente la possibilità di interagire con se stessa e con gli altri.</a:t>
            </a:r>
          </a:p>
          <a:p>
            <a:pPr eaLnBrk="1" hangingPunct="1">
              <a:lnSpc>
                <a:spcPct val="80000"/>
              </a:lnSpc>
              <a:defRPr/>
            </a:pPr>
            <a:r>
              <a:rPr lang="it-IT" sz="2000" dirty="0" smtClean="0"/>
              <a:t> Dai C.D., dove alla persona sofferente si offrono opportunità riabilitative, a partire dalla lettura dei suoi bisogni, possono essere proposti interventi riabilitativi che conducono ad esperienze lavorative, inizialmente a massima protezione (inserimenti terapeutici) e, man mano, di  livelli di protezione inferiori fino alla conquista di un lavoro attraverso, ad esempio, l’inserimento in cooperative sociali.</a:t>
            </a:r>
          </a:p>
          <a:p>
            <a:pPr eaLnBrk="1" hangingPunct="1">
              <a:lnSpc>
                <a:spcPct val="80000"/>
              </a:lnSpc>
              <a:defRPr/>
            </a:pPr>
            <a:r>
              <a:rPr lang="it-IT" sz="2000" dirty="0" smtClean="0"/>
              <a:t>L’infermiere collabora con tutte le altre figure professionali nei progetti riabilitativi integrati.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it-IT" sz="4000" smtClean="0"/>
              <a:t>SPDC: SERVIZIO PSICHIATRICO DI DIAGNOSI E CURA</a:t>
            </a:r>
          </a:p>
        </p:txBody>
      </p:sp>
      <p:sp>
        <p:nvSpPr>
          <p:cNvPr id="69635" name="Rectangle 3"/>
          <p:cNvSpPr>
            <a:spLocks noGrp="1" noChangeArrowheads="1"/>
          </p:cNvSpPr>
          <p:nvPr>
            <p:ph idx="1"/>
          </p:nvPr>
        </p:nvSpPr>
        <p:spPr/>
        <p:txBody>
          <a:bodyPr/>
          <a:lstStyle/>
          <a:p>
            <a:pPr eaLnBrk="1" hangingPunct="1">
              <a:defRPr/>
            </a:pPr>
            <a:r>
              <a:rPr lang="it-IT" sz="2000" dirty="0" smtClean="0"/>
              <a:t>E’ lo spazio ospedaliero dove si effettuano i ricoveri in regime di trattamento sanitario volontario (</a:t>
            </a:r>
            <a:r>
              <a:rPr lang="it-IT" sz="2000" dirty="0" err="1" smtClean="0"/>
              <a:t>Tsv</a:t>
            </a:r>
            <a:r>
              <a:rPr lang="it-IT" sz="2000" dirty="0" smtClean="0"/>
              <a:t>) o in regime </a:t>
            </a:r>
            <a:r>
              <a:rPr lang="it-IT" sz="2000" dirty="0" err="1" smtClean="0"/>
              <a:t>obligatorio</a:t>
            </a:r>
            <a:r>
              <a:rPr lang="it-IT" sz="2000" dirty="0" smtClean="0"/>
              <a:t> (</a:t>
            </a:r>
            <a:r>
              <a:rPr lang="it-IT" sz="2000" dirty="0" err="1" smtClean="0"/>
              <a:t>Tso</a:t>
            </a:r>
            <a:r>
              <a:rPr lang="it-IT" sz="2000" dirty="0" smtClean="0"/>
              <a:t>). Il numero di posti letto è in rapporto agli abitanti della zona di riferimento,  stabilito per legge tendenzialmente nella misura di uno ogni 10.000 abitanti, ma in ogni caso ciascun </a:t>
            </a:r>
            <a:r>
              <a:rPr lang="it-IT" sz="2000" dirty="0" err="1" smtClean="0"/>
              <a:t>Spdc</a:t>
            </a:r>
            <a:r>
              <a:rPr lang="it-IT" sz="2000" dirty="0" smtClean="0"/>
              <a:t> non può avere più di 16 posti letto.</a:t>
            </a:r>
          </a:p>
          <a:p>
            <a:pPr eaLnBrk="1" hangingPunct="1">
              <a:defRPr/>
            </a:pPr>
            <a:r>
              <a:rPr lang="it-IT" sz="2000" dirty="0" smtClean="0"/>
              <a:t>In tale presidio si effettuano gli interventi di urgenza, ma ha anche la funzione di fornire un inquadramento diagnostico e di impostare una adeguata terapia, per formulare (o riformulare) un progetto di presa in cura che sarà messo in atto territorialmente.</a:t>
            </a:r>
          </a:p>
          <a:p>
            <a:pPr eaLnBrk="1" hangingPunct="1">
              <a:defRPr/>
            </a:pPr>
            <a:r>
              <a:rPr lang="it-IT" sz="2000" dirty="0" smtClean="0"/>
              <a:t>E’ parte integrante del DSM anche quando l’ospedale in cui è ubicato non sia amministrato dall’azienda sanitaria di cui in </a:t>
            </a:r>
            <a:r>
              <a:rPr lang="it-IT" sz="2000" dirty="0" err="1" smtClean="0"/>
              <a:t>Dsm</a:t>
            </a:r>
            <a:r>
              <a:rPr lang="it-IT" sz="2000" dirty="0" smtClean="0"/>
              <a:t> fa parte.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55650" y="260350"/>
            <a:ext cx="7772400" cy="1470025"/>
          </a:xfrm>
        </p:spPr>
        <p:txBody>
          <a:bodyPr/>
          <a:lstStyle/>
          <a:p>
            <a:r>
              <a:rPr lang="it-IT" b="1" smtClean="0"/>
              <a:t>LA CONTENZIONE</a:t>
            </a:r>
          </a:p>
        </p:txBody>
      </p:sp>
      <p:sp>
        <p:nvSpPr>
          <p:cNvPr id="30723" name="Rectangle 3"/>
          <p:cNvSpPr>
            <a:spLocks noGrp="1" noChangeArrowheads="1"/>
          </p:cNvSpPr>
          <p:nvPr>
            <p:ph type="subTitle" idx="1"/>
          </p:nvPr>
        </p:nvSpPr>
        <p:spPr>
          <a:xfrm>
            <a:off x="1403350" y="2781300"/>
            <a:ext cx="6400800" cy="1752600"/>
          </a:xfrm>
        </p:spPr>
        <p:txBody>
          <a:bodyPr>
            <a:normAutofit fontScale="77500" lnSpcReduction="20000"/>
          </a:bodyPr>
          <a:lstStyle/>
          <a:p>
            <a:pPr>
              <a:lnSpc>
                <a:spcPct val="80000"/>
              </a:lnSpc>
            </a:pPr>
            <a:r>
              <a:rPr lang="it-IT" b="1" i="1" dirty="0" smtClean="0">
                <a:solidFill>
                  <a:schemeClr val="accent2">
                    <a:lumMod val="50000"/>
                  </a:schemeClr>
                </a:solidFill>
              </a:rPr>
              <a:t>La contenzione rappresenta </a:t>
            </a:r>
          </a:p>
          <a:p>
            <a:pPr>
              <a:lnSpc>
                <a:spcPct val="80000"/>
              </a:lnSpc>
            </a:pPr>
            <a:endParaRPr lang="it-IT" b="1" i="1" dirty="0" smtClean="0">
              <a:solidFill>
                <a:schemeClr val="accent2">
                  <a:lumMod val="50000"/>
                </a:schemeClr>
              </a:solidFill>
            </a:endParaRPr>
          </a:p>
          <a:p>
            <a:pPr>
              <a:lnSpc>
                <a:spcPct val="80000"/>
              </a:lnSpc>
            </a:pPr>
            <a:r>
              <a:rPr lang="it-IT" b="1" i="1" dirty="0" smtClean="0">
                <a:solidFill>
                  <a:schemeClr val="accent2">
                    <a:lumMod val="50000"/>
                  </a:schemeClr>
                </a:solidFill>
              </a:rPr>
              <a:t>uno</a:t>
            </a:r>
          </a:p>
          <a:p>
            <a:pPr>
              <a:lnSpc>
                <a:spcPct val="80000"/>
              </a:lnSpc>
            </a:pPr>
            <a:endParaRPr lang="it-IT" b="1" i="1" dirty="0" smtClean="0">
              <a:solidFill>
                <a:schemeClr val="accent2">
                  <a:lumMod val="50000"/>
                </a:schemeClr>
              </a:solidFill>
            </a:endParaRPr>
          </a:p>
          <a:p>
            <a:pPr>
              <a:lnSpc>
                <a:spcPct val="80000"/>
              </a:lnSpc>
            </a:pPr>
            <a:r>
              <a:rPr lang="it-IT" b="1" i="1" dirty="0" smtClean="0">
                <a:solidFill>
                  <a:schemeClr val="accent2">
                    <a:lumMod val="50000"/>
                  </a:schemeClr>
                </a:solidFill>
              </a:rPr>
              <a:t> dei temi marginali e meno</a:t>
            </a:r>
          </a:p>
          <a:p>
            <a:pPr>
              <a:lnSpc>
                <a:spcPct val="80000"/>
              </a:lnSpc>
            </a:pPr>
            <a:endParaRPr lang="it-IT" b="1" i="1" dirty="0" smtClean="0">
              <a:solidFill>
                <a:schemeClr val="accent2">
                  <a:lumMod val="50000"/>
                </a:schemeClr>
              </a:solidFill>
            </a:endParaRPr>
          </a:p>
          <a:p>
            <a:pPr>
              <a:lnSpc>
                <a:spcPct val="80000"/>
              </a:lnSpc>
            </a:pPr>
            <a:r>
              <a:rPr lang="it-IT" b="1" i="1" dirty="0" smtClean="0">
                <a:solidFill>
                  <a:schemeClr val="accent2">
                    <a:lumMod val="50000"/>
                  </a:schemeClr>
                </a:solidFill>
              </a:rPr>
              <a:t> documentati della psichiatria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box(in)">
                                      <p:cBhvr>
                                        <p:cTn id="14" dur="500"/>
                                        <p:tgtEl>
                                          <p:spTgt spid="307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Effect transition="in" filter="box(in)">
                                      <p:cBhvr>
                                        <p:cTn id="19" dur="500"/>
                                        <p:tgtEl>
                                          <p:spTgt spid="307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0723">
                                            <p:txEl>
                                              <p:pRg st="4" end="4"/>
                                            </p:txEl>
                                          </p:spTgt>
                                        </p:tgtEl>
                                        <p:attrNameLst>
                                          <p:attrName>style.visibility</p:attrName>
                                        </p:attrNameLst>
                                      </p:cBhvr>
                                      <p:to>
                                        <p:strVal val="visible"/>
                                      </p:to>
                                    </p:set>
                                    <p:animEffect transition="in" filter="box(in)">
                                      <p:cBhvr>
                                        <p:cTn id="24" dur="500"/>
                                        <p:tgtEl>
                                          <p:spTgt spid="3072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Effect transition="in" filter="box(in)">
                                      <p:cBhvr>
                                        <p:cTn id="29"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04088"/>
            <a:ext cx="8229600" cy="636680"/>
          </a:xfrm>
        </p:spPr>
        <p:txBody>
          <a:bodyPr/>
          <a:lstStyle/>
          <a:p>
            <a:r>
              <a:rPr lang="it-IT" sz="3600" b="1" dirty="0" smtClean="0">
                <a:solidFill>
                  <a:schemeClr val="accent2">
                    <a:lumMod val="50000"/>
                  </a:schemeClr>
                </a:solidFill>
              </a:rPr>
              <a:t>LA CONTENZIONE</a:t>
            </a:r>
            <a:r>
              <a:rPr lang="it-IT" sz="3600" dirty="0" smtClean="0">
                <a:solidFill>
                  <a:schemeClr val="accent2">
                    <a:lumMod val="50000"/>
                  </a:schemeClr>
                </a:solidFill>
              </a:rPr>
              <a:t>: </a:t>
            </a:r>
            <a:r>
              <a:rPr lang="it-IT" sz="3600" i="1" dirty="0" smtClean="0">
                <a:solidFill>
                  <a:schemeClr val="accent2">
                    <a:lumMod val="50000"/>
                  </a:schemeClr>
                </a:solidFill>
              </a:rPr>
              <a:t>definizione</a:t>
            </a:r>
          </a:p>
        </p:txBody>
      </p:sp>
      <p:sp>
        <p:nvSpPr>
          <p:cNvPr id="34819" name="Rectangle 3"/>
          <p:cNvSpPr>
            <a:spLocks noGrp="1" noChangeArrowheads="1"/>
          </p:cNvSpPr>
          <p:nvPr>
            <p:ph type="body" idx="1"/>
          </p:nvPr>
        </p:nvSpPr>
        <p:spPr>
          <a:xfrm>
            <a:off x="539750" y="1773238"/>
            <a:ext cx="8229600" cy="4525962"/>
          </a:xfrm>
        </p:spPr>
        <p:txBody>
          <a:bodyPr/>
          <a:lstStyle/>
          <a:p>
            <a:pPr algn="ctr">
              <a:lnSpc>
                <a:spcPct val="80000"/>
              </a:lnSpc>
              <a:buFontTx/>
              <a:buNone/>
              <a:defRPr/>
            </a:pPr>
            <a:r>
              <a:rPr lang="it-IT" sz="2400" i="1" dirty="0" smtClean="0">
                <a:solidFill>
                  <a:schemeClr val="bg2">
                    <a:lumMod val="50000"/>
                  </a:schemeClr>
                </a:solidFill>
              </a:rPr>
              <a:t>PUO’ ESSERE DEFINITA </a:t>
            </a:r>
          </a:p>
          <a:p>
            <a:pPr algn="ctr">
              <a:lnSpc>
                <a:spcPct val="80000"/>
              </a:lnSpc>
              <a:buFontTx/>
              <a:buNone/>
              <a:defRPr/>
            </a:pPr>
            <a:endParaRPr lang="it-IT" sz="2400" i="1" dirty="0" smtClean="0">
              <a:solidFill>
                <a:schemeClr val="bg2">
                  <a:lumMod val="50000"/>
                </a:schemeClr>
              </a:solidFill>
            </a:endParaRPr>
          </a:p>
          <a:p>
            <a:pPr algn="ctr">
              <a:lnSpc>
                <a:spcPct val="80000"/>
              </a:lnSpc>
              <a:buFontTx/>
              <a:buNone/>
              <a:defRPr/>
            </a:pPr>
            <a:r>
              <a:rPr lang="it-IT" sz="2400" i="1" dirty="0" smtClean="0">
                <a:solidFill>
                  <a:schemeClr val="bg2">
                    <a:lumMod val="50000"/>
                  </a:schemeClr>
                </a:solidFill>
              </a:rPr>
              <a:t>COME “L’INSIEME DI MEZZI FISICI – CHIMICI – </a:t>
            </a:r>
          </a:p>
          <a:p>
            <a:pPr algn="ctr">
              <a:lnSpc>
                <a:spcPct val="80000"/>
              </a:lnSpc>
              <a:buFontTx/>
              <a:buNone/>
              <a:defRPr/>
            </a:pPr>
            <a:endParaRPr lang="it-IT" sz="2400" i="1" dirty="0" smtClean="0">
              <a:solidFill>
                <a:schemeClr val="bg2">
                  <a:lumMod val="50000"/>
                </a:schemeClr>
              </a:solidFill>
            </a:endParaRPr>
          </a:p>
          <a:p>
            <a:pPr algn="ctr">
              <a:lnSpc>
                <a:spcPct val="80000"/>
              </a:lnSpc>
              <a:buFontTx/>
              <a:buNone/>
              <a:defRPr/>
            </a:pPr>
            <a:r>
              <a:rPr lang="it-IT" sz="2400" i="1" dirty="0" smtClean="0">
                <a:solidFill>
                  <a:schemeClr val="bg2">
                    <a:lumMod val="50000"/>
                  </a:schemeClr>
                </a:solidFill>
              </a:rPr>
              <a:t>AMBIENTALI CHE, IN UNA QUALCHE MANIERA, </a:t>
            </a:r>
          </a:p>
          <a:p>
            <a:pPr algn="ctr">
              <a:lnSpc>
                <a:spcPct val="80000"/>
              </a:lnSpc>
              <a:buFontTx/>
              <a:buNone/>
              <a:defRPr/>
            </a:pPr>
            <a:endParaRPr lang="it-IT" sz="2400" i="1" dirty="0" smtClean="0">
              <a:solidFill>
                <a:schemeClr val="bg2">
                  <a:lumMod val="50000"/>
                </a:schemeClr>
              </a:solidFill>
            </a:endParaRPr>
          </a:p>
          <a:p>
            <a:pPr algn="ctr">
              <a:lnSpc>
                <a:spcPct val="80000"/>
              </a:lnSpc>
              <a:buFontTx/>
              <a:buNone/>
              <a:defRPr/>
            </a:pPr>
            <a:r>
              <a:rPr lang="it-IT" sz="2400" i="1" dirty="0" smtClean="0">
                <a:solidFill>
                  <a:schemeClr val="bg2">
                    <a:lumMod val="50000"/>
                  </a:schemeClr>
                </a:solidFill>
              </a:rPr>
              <a:t>LIMITANO LA CAPACITA’ DI MOVIMENTI VOLONTARI </a:t>
            </a:r>
          </a:p>
          <a:p>
            <a:pPr algn="ctr">
              <a:lnSpc>
                <a:spcPct val="80000"/>
              </a:lnSpc>
              <a:buFontTx/>
              <a:buNone/>
              <a:defRPr/>
            </a:pPr>
            <a:endParaRPr lang="it-IT" sz="2400" i="1" dirty="0" smtClean="0">
              <a:solidFill>
                <a:schemeClr val="bg2">
                  <a:lumMod val="50000"/>
                </a:schemeClr>
              </a:solidFill>
            </a:endParaRPr>
          </a:p>
          <a:p>
            <a:pPr algn="ctr">
              <a:lnSpc>
                <a:spcPct val="80000"/>
              </a:lnSpc>
              <a:buFontTx/>
              <a:buNone/>
              <a:defRPr/>
            </a:pPr>
            <a:r>
              <a:rPr lang="it-IT" sz="2400" i="1" dirty="0" smtClean="0">
                <a:solidFill>
                  <a:schemeClr val="bg2">
                    <a:lumMod val="50000"/>
                  </a:schemeClr>
                </a:solidFill>
              </a:rPr>
              <a:t>DELL’INDIVIDUO”</a:t>
            </a:r>
          </a:p>
          <a:p>
            <a:pPr algn="ctr">
              <a:lnSpc>
                <a:spcPct val="80000"/>
              </a:lnSpc>
              <a:buFontTx/>
              <a:buNone/>
              <a:defRPr/>
            </a:pPr>
            <a:endParaRPr lang="it-IT" sz="2400" dirty="0" smtClean="0">
              <a:solidFill>
                <a:schemeClr val="bg2">
                  <a:lumMod val="50000"/>
                </a:schemeClr>
              </a:solidFill>
            </a:endParaRPr>
          </a:p>
          <a:p>
            <a:pPr algn="ctr">
              <a:lnSpc>
                <a:spcPct val="80000"/>
              </a:lnSpc>
              <a:buFontTx/>
              <a:buNone/>
              <a:defRPr/>
            </a:pPr>
            <a:endParaRPr lang="it-IT" sz="1800" b="1" dirty="0" smtClean="0"/>
          </a:p>
          <a:p>
            <a:pPr algn="ctr">
              <a:lnSpc>
                <a:spcPct val="80000"/>
              </a:lnSpc>
              <a:buFontTx/>
              <a:buNone/>
              <a:defRPr/>
            </a:pPr>
            <a:endParaRPr lang="it-IT" sz="1800" dirty="0" smtClean="0"/>
          </a:p>
          <a:p>
            <a:pPr algn="r">
              <a:lnSpc>
                <a:spcPct val="80000"/>
              </a:lnSpc>
              <a:buFontTx/>
              <a:buNone/>
              <a:defRPr/>
            </a:pPr>
            <a:r>
              <a:rPr lang="it-IT" sz="1600" dirty="0" smtClean="0"/>
              <a:t>(</a:t>
            </a:r>
            <a:r>
              <a:rPr lang="it-IT" sz="1600" dirty="0" err="1" smtClean="0"/>
              <a:t>Belloi</a:t>
            </a:r>
            <a:r>
              <a:rPr lang="it-IT" sz="1600" dirty="0" smtClean="0"/>
              <a:t>, 2000)</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71450"/>
            <a:ext cx="8229600" cy="936154"/>
          </a:xfrm>
        </p:spPr>
        <p:txBody>
          <a:bodyPr/>
          <a:lstStyle/>
          <a:p>
            <a:pPr eaLnBrk="1" hangingPunct="1"/>
            <a:r>
              <a:rPr lang="it-IT" sz="3200" b="1" dirty="0" smtClean="0">
                <a:solidFill>
                  <a:schemeClr val="accent1">
                    <a:lumMod val="50000"/>
                  </a:schemeClr>
                </a:solidFill>
              </a:rPr>
              <a:t>La contenzione e le sue diverse forme </a:t>
            </a:r>
          </a:p>
        </p:txBody>
      </p:sp>
      <p:sp>
        <p:nvSpPr>
          <p:cNvPr id="4099" name="Rectangle 3"/>
          <p:cNvSpPr>
            <a:spLocks noGrp="1" noChangeArrowheads="1"/>
          </p:cNvSpPr>
          <p:nvPr>
            <p:ph type="body" idx="1"/>
          </p:nvPr>
        </p:nvSpPr>
        <p:spPr>
          <a:xfrm>
            <a:off x="250825" y="692695"/>
            <a:ext cx="8642350" cy="6165305"/>
          </a:xfrm>
        </p:spPr>
        <p:txBody>
          <a:bodyPr>
            <a:normAutofit/>
          </a:bodyPr>
          <a:lstStyle/>
          <a:p>
            <a:pPr eaLnBrk="1" hangingPunct="1">
              <a:lnSpc>
                <a:spcPct val="80000"/>
              </a:lnSpc>
              <a:buFont typeface="Wingdings" pitchFamily="2" charset="2"/>
              <a:buNone/>
            </a:pPr>
            <a:endParaRPr lang="it-IT" sz="2800" b="1" dirty="0" smtClean="0">
              <a:solidFill>
                <a:srgbClr val="CCFF99"/>
              </a:solidFill>
            </a:endParaRPr>
          </a:p>
          <a:p>
            <a:pPr eaLnBrk="1" hangingPunct="1">
              <a:lnSpc>
                <a:spcPct val="80000"/>
              </a:lnSpc>
              <a:buFont typeface="Wingdings" pitchFamily="2" charset="2"/>
              <a:buChar char="v"/>
            </a:pPr>
            <a:r>
              <a:rPr lang="it-IT" sz="2400" b="1" i="1" dirty="0" smtClean="0">
                <a:solidFill>
                  <a:schemeClr val="accent1">
                    <a:lumMod val="75000"/>
                  </a:schemeClr>
                </a:solidFill>
              </a:rPr>
              <a:t>Contenzione fisica</a:t>
            </a:r>
            <a:r>
              <a:rPr lang="it-IT" sz="2400" b="1" dirty="0" smtClean="0">
                <a:solidFill>
                  <a:schemeClr val="accent1">
                    <a:lumMod val="75000"/>
                  </a:schemeClr>
                </a:solidFill>
              </a:rPr>
              <a:t>:</a:t>
            </a:r>
            <a:r>
              <a:rPr lang="it-IT" sz="2400" b="1" dirty="0" smtClean="0">
                <a:solidFill>
                  <a:srgbClr val="CCFF99"/>
                </a:solidFill>
              </a:rPr>
              <a:t> </a:t>
            </a:r>
            <a:r>
              <a:rPr lang="it-IT" sz="2400" i="1" dirty="0" smtClean="0">
                <a:solidFill>
                  <a:schemeClr val="bg2">
                    <a:lumMod val="75000"/>
                  </a:schemeClr>
                </a:solidFill>
              </a:rPr>
              <a:t>quando gli operatori intervengono per bloccare fisicamente il paziente.</a:t>
            </a:r>
            <a:endParaRPr lang="it-IT" sz="2400" dirty="0" smtClean="0">
              <a:solidFill>
                <a:schemeClr val="bg2">
                  <a:lumMod val="75000"/>
                </a:schemeClr>
              </a:solidFill>
            </a:endParaRPr>
          </a:p>
          <a:p>
            <a:pPr eaLnBrk="1" hangingPunct="1">
              <a:lnSpc>
                <a:spcPct val="80000"/>
              </a:lnSpc>
              <a:buFont typeface="Wingdings" pitchFamily="2" charset="2"/>
              <a:buNone/>
            </a:pPr>
            <a:endParaRPr lang="it-IT" sz="2400" b="1" dirty="0" smtClean="0">
              <a:solidFill>
                <a:schemeClr val="bg2">
                  <a:lumMod val="75000"/>
                </a:schemeClr>
              </a:solidFill>
            </a:endParaRPr>
          </a:p>
          <a:p>
            <a:pPr eaLnBrk="1" hangingPunct="1">
              <a:lnSpc>
                <a:spcPct val="80000"/>
              </a:lnSpc>
              <a:buFont typeface="Wingdings" pitchFamily="2" charset="2"/>
              <a:buChar char="v"/>
            </a:pPr>
            <a:r>
              <a:rPr lang="it-IT" sz="2400" dirty="0" smtClean="0">
                <a:solidFill>
                  <a:srgbClr val="CCFF99"/>
                </a:solidFill>
              </a:rPr>
              <a:t> </a:t>
            </a:r>
            <a:r>
              <a:rPr lang="it-IT" sz="2400" b="1" i="1" dirty="0" smtClean="0">
                <a:solidFill>
                  <a:schemeClr val="accent1">
                    <a:lumMod val="75000"/>
                  </a:schemeClr>
                </a:solidFill>
              </a:rPr>
              <a:t>Contenzione meccanica: </a:t>
            </a:r>
            <a:r>
              <a:rPr lang="it-IT" sz="2400" i="1" dirty="0" smtClean="0">
                <a:solidFill>
                  <a:schemeClr val="bg2">
                    <a:lumMod val="75000"/>
                  </a:schemeClr>
                </a:solidFill>
              </a:rPr>
              <a:t>quando si ricorre all’utilizzo di mezzi o ausili omologati per limitare il movimento del paziente (</a:t>
            </a:r>
            <a:r>
              <a:rPr lang="it-IT" sz="2400" i="1" dirty="0" err="1" smtClean="0">
                <a:solidFill>
                  <a:schemeClr val="bg2">
                    <a:lumMod val="75000"/>
                  </a:schemeClr>
                </a:solidFill>
              </a:rPr>
              <a:t>spondine</a:t>
            </a:r>
            <a:r>
              <a:rPr lang="it-IT" sz="2400" i="1" dirty="0" smtClean="0">
                <a:solidFill>
                  <a:schemeClr val="bg2">
                    <a:lumMod val="75000"/>
                  </a:schemeClr>
                </a:solidFill>
              </a:rPr>
              <a:t>, corsetti, bendoni, ecc..).</a:t>
            </a:r>
          </a:p>
          <a:p>
            <a:pPr eaLnBrk="1" hangingPunct="1">
              <a:lnSpc>
                <a:spcPct val="80000"/>
              </a:lnSpc>
              <a:buFont typeface="Wingdings" pitchFamily="2" charset="2"/>
              <a:buNone/>
            </a:pPr>
            <a:endParaRPr lang="it-IT" sz="2400" i="1" dirty="0" smtClean="0">
              <a:solidFill>
                <a:srgbClr val="CCFF99"/>
              </a:solidFill>
            </a:endParaRPr>
          </a:p>
          <a:p>
            <a:pPr eaLnBrk="1" hangingPunct="1">
              <a:lnSpc>
                <a:spcPct val="80000"/>
              </a:lnSpc>
              <a:buFont typeface="Wingdings" pitchFamily="2" charset="2"/>
              <a:buChar char="v"/>
            </a:pPr>
            <a:r>
              <a:rPr lang="it-IT" sz="2400" b="1" i="1" dirty="0" smtClean="0">
                <a:solidFill>
                  <a:schemeClr val="accent1">
                    <a:lumMod val="75000"/>
                  </a:schemeClr>
                </a:solidFill>
              </a:rPr>
              <a:t>Contenzione farmacologica: </a:t>
            </a:r>
            <a:r>
              <a:rPr lang="it-IT" sz="2400" i="1" dirty="0" smtClean="0">
                <a:solidFill>
                  <a:schemeClr val="bg2">
                    <a:lumMod val="75000"/>
                  </a:schemeClr>
                </a:solidFill>
              </a:rPr>
              <a:t>quando si ricorre all’utilizzo di farmaci per sedare il paziente.</a:t>
            </a:r>
          </a:p>
          <a:p>
            <a:pPr eaLnBrk="1" hangingPunct="1">
              <a:lnSpc>
                <a:spcPct val="80000"/>
              </a:lnSpc>
              <a:buFont typeface="Wingdings" pitchFamily="2" charset="2"/>
              <a:buNone/>
            </a:pPr>
            <a:endParaRPr lang="it-IT" sz="2400" b="1" i="1" dirty="0" smtClean="0">
              <a:solidFill>
                <a:srgbClr val="CCFF99"/>
              </a:solidFill>
            </a:endParaRPr>
          </a:p>
          <a:p>
            <a:pPr eaLnBrk="1" hangingPunct="1">
              <a:lnSpc>
                <a:spcPct val="80000"/>
              </a:lnSpc>
              <a:buFont typeface="Wingdings" pitchFamily="2" charset="2"/>
              <a:buChar char="v"/>
            </a:pPr>
            <a:r>
              <a:rPr lang="it-IT" sz="2400" b="1" i="1" dirty="0" smtClean="0">
                <a:solidFill>
                  <a:schemeClr val="accent1">
                    <a:lumMod val="75000"/>
                  </a:schemeClr>
                </a:solidFill>
              </a:rPr>
              <a:t>Contenzione ambientale: </a:t>
            </a:r>
            <a:r>
              <a:rPr lang="it-IT" sz="2400" dirty="0" smtClean="0">
                <a:solidFill>
                  <a:schemeClr val="bg2">
                    <a:lumMod val="75000"/>
                  </a:schemeClr>
                </a:solidFill>
              </a:rPr>
              <a:t>comprende i cambiamenti apportati all’ambiente di vita di una persona per limitare o controllare i suoi movimenti.</a:t>
            </a:r>
          </a:p>
          <a:p>
            <a:pPr eaLnBrk="1" hangingPunct="1">
              <a:lnSpc>
                <a:spcPct val="80000"/>
              </a:lnSpc>
              <a:buFont typeface="Wingdings" pitchFamily="2" charset="2"/>
              <a:buNone/>
            </a:pPr>
            <a:endParaRPr lang="it-IT" sz="2400" dirty="0" smtClean="0">
              <a:solidFill>
                <a:srgbClr val="CCFF99"/>
              </a:solidFill>
            </a:endParaRPr>
          </a:p>
          <a:p>
            <a:pPr eaLnBrk="1" hangingPunct="1">
              <a:lnSpc>
                <a:spcPct val="80000"/>
              </a:lnSpc>
              <a:buFont typeface="Wingdings" pitchFamily="2" charset="2"/>
              <a:buChar char="v"/>
            </a:pPr>
            <a:r>
              <a:rPr lang="it-IT" sz="2400" b="1" dirty="0" smtClean="0">
                <a:solidFill>
                  <a:srgbClr val="CCFF99"/>
                </a:solidFill>
              </a:rPr>
              <a:t> </a:t>
            </a:r>
            <a:r>
              <a:rPr lang="it-IT" sz="2400" b="1" i="1" dirty="0" smtClean="0">
                <a:solidFill>
                  <a:schemeClr val="accent1">
                    <a:lumMod val="75000"/>
                  </a:schemeClr>
                </a:solidFill>
              </a:rPr>
              <a:t>Contenzione psicologica o relazionale o emotiva: </a:t>
            </a:r>
            <a:r>
              <a:rPr lang="it-IT" sz="2400" dirty="0" smtClean="0">
                <a:solidFill>
                  <a:schemeClr val="bg2">
                    <a:lumMod val="75000"/>
                  </a:schemeClr>
                </a:solidFill>
              </a:rPr>
              <a:t>ascolto ed osservazione empatica diminuiscono l’escalation aggressiva del paziente poiché soddisfano il bisogno di sicurezza.</a:t>
            </a:r>
          </a:p>
          <a:p>
            <a:pPr eaLnBrk="1" hangingPunct="1">
              <a:lnSpc>
                <a:spcPct val="80000"/>
              </a:lnSpc>
              <a:buFont typeface="Wingdings" pitchFamily="2" charset="2"/>
              <a:buNone/>
            </a:pPr>
            <a:endParaRPr lang="it-IT" sz="2400" dirty="0" smtClean="0">
              <a:solidFill>
                <a:srgbClr val="CCFF99"/>
              </a:solidFill>
            </a:endParaRPr>
          </a:p>
          <a:p>
            <a:pPr eaLnBrk="1" hangingPunct="1">
              <a:lnSpc>
                <a:spcPct val="80000"/>
              </a:lnSpc>
              <a:buFontTx/>
              <a:buNone/>
            </a:pPr>
            <a:endParaRPr lang="it-IT" sz="2800" dirty="0" smtClean="0">
              <a:solidFill>
                <a:srgbClr val="CCFF99"/>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260350"/>
            <a:ext cx="7772400" cy="1470025"/>
          </a:xfrm>
        </p:spPr>
        <p:txBody>
          <a:bodyPr/>
          <a:lstStyle/>
          <a:p>
            <a:r>
              <a:rPr lang="it-IT" sz="3200" b="1" smtClean="0"/>
              <a:t>CONTENZIONE Fisica – Meccanica:  definizione</a:t>
            </a:r>
          </a:p>
        </p:txBody>
      </p:sp>
      <p:sp>
        <p:nvSpPr>
          <p:cNvPr id="5123" name="Rectangle 3"/>
          <p:cNvSpPr>
            <a:spLocks noGrp="1" noChangeArrowheads="1"/>
          </p:cNvSpPr>
          <p:nvPr>
            <p:ph type="subTitle" idx="1"/>
          </p:nvPr>
        </p:nvSpPr>
        <p:spPr>
          <a:xfrm>
            <a:off x="1403350" y="2133600"/>
            <a:ext cx="6400800" cy="3455988"/>
          </a:xfrm>
        </p:spPr>
        <p:txBody>
          <a:bodyPr/>
          <a:lstStyle/>
          <a:p>
            <a:r>
              <a:rPr lang="it-IT" b="1" i="1" dirty="0" smtClean="0">
                <a:solidFill>
                  <a:schemeClr val="bg2">
                    <a:lumMod val="75000"/>
                  </a:schemeClr>
                </a:solidFill>
              </a:rPr>
              <a:t>Si definiscono mezzi di contenzione fisici o meccanici i dispositivi applicati al corpo o nello spazio circostante la persona per limitare la libertà di movimenti volontari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404664"/>
            <a:ext cx="8229600" cy="720080"/>
          </a:xfrm>
        </p:spPr>
        <p:txBody>
          <a:bodyPr>
            <a:normAutofit/>
          </a:bodyPr>
          <a:lstStyle/>
          <a:p>
            <a:r>
              <a:rPr lang="it-IT" sz="3200" dirty="0" smtClean="0"/>
              <a:t>LA CONTENZIONE COME ULTIMA RATIO</a:t>
            </a:r>
            <a:r>
              <a:rPr lang="it-IT" sz="4000" dirty="0" smtClean="0"/>
              <a:t> </a:t>
            </a:r>
          </a:p>
        </p:txBody>
      </p:sp>
      <p:sp>
        <p:nvSpPr>
          <p:cNvPr id="6147" name="Rectangle 3"/>
          <p:cNvSpPr>
            <a:spLocks noGrp="1" noChangeArrowheads="1"/>
          </p:cNvSpPr>
          <p:nvPr>
            <p:ph type="body" idx="1"/>
          </p:nvPr>
        </p:nvSpPr>
        <p:spPr>
          <a:xfrm>
            <a:off x="457200" y="1556792"/>
            <a:ext cx="8229600" cy="4767808"/>
          </a:xfrm>
        </p:spPr>
        <p:txBody>
          <a:bodyPr>
            <a:normAutofit lnSpcReduction="10000"/>
          </a:bodyPr>
          <a:lstStyle/>
          <a:p>
            <a:pPr>
              <a:lnSpc>
                <a:spcPct val="80000"/>
              </a:lnSpc>
            </a:pPr>
            <a:r>
              <a:rPr lang="it-IT" sz="2400" i="1" dirty="0" smtClean="0">
                <a:solidFill>
                  <a:schemeClr val="bg2">
                    <a:lumMod val="75000"/>
                  </a:schemeClr>
                </a:solidFill>
              </a:rPr>
              <a:t>La contenzione fisica deve essere limitata a circostanze eccezionali quando non esiste nessun altro modo per gestire una situazione.</a:t>
            </a:r>
          </a:p>
          <a:p>
            <a:pPr>
              <a:lnSpc>
                <a:spcPct val="80000"/>
              </a:lnSpc>
            </a:pPr>
            <a:endParaRPr lang="it-IT" sz="2400" i="1" dirty="0" smtClean="0">
              <a:solidFill>
                <a:schemeClr val="bg2">
                  <a:lumMod val="75000"/>
                </a:schemeClr>
              </a:solidFill>
            </a:endParaRPr>
          </a:p>
          <a:p>
            <a:pPr>
              <a:lnSpc>
                <a:spcPct val="80000"/>
              </a:lnSpc>
              <a:buFontTx/>
              <a:buNone/>
            </a:pPr>
            <a:r>
              <a:rPr lang="it-IT" sz="2400" i="1" dirty="0" smtClean="0">
                <a:solidFill>
                  <a:schemeClr val="tx2">
                    <a:lumMod val="60000"/>
                    <a:lumOff val="40000"/>
                  </a:schemeClr>
                </a:solidFill>
              </a:rPr>
              <a:t>    Purtroppo continua ad essere largamente praticata, non solo in ambiente psichiatrico, ma anche in altri settori della medicina (reparti di lungodegenza, reparti per acuti, RSA).</a:t>
            </a:r>
          </a:p>
          <a:p>
            <a:pPr>
              <a:lnSpc>
                <a:spcPct val="80000"/>
              </a:lnSpc>
              <a:buFontTx/>
              <a:buNone/>
            </a:pPr>
            <a:endParaRPr lang="it-IT" sz="2400" i="1" dirty="0" smtClean="0">
              <a:solidFill>
                <a:schemeClr val="tx2">
                  <a:lumMod val="60000"/>
                  <a:lumOff val="40000"/>
                </a:schemeClr>
              </a:solidFill>
            </a:endParaRPr>
          </a:p>
          <a:p>
            <a:pPr>
              <a:lnSpc>
                <a:spcPct val="80000"/>
              </a:lnSpc>
            </a:pPr>
            <a:r>
              <a:rPr lang="it-IT" sz="2400" i="1" dirty="0" smtClean="0">
                <a:solidFill>
                  <a:schemeClr val="bg2">
                    <a:lumMod val="75000"/>
                  </a:schemeClr>
                </a:solidFill>
              </a:rPr>
              <a:t>Può essere giustificata solo da una condizione di pericolo immediato che espone la persona o altri a rischiare la propria incolumità.</a:t>
            </a:r>
          </a:p>
          <a:p>
            <a:pPr>
              <a:lnSpc>
                <a:spcPct val="80000"/>
              </a:lnSpc>
            </a:pPr>
            <a:endParaRPr lang="it-IT" sz="2400" i="1" dirty="0" smtClean="0">
              <a:solidFill>
                <a:srgbClr val="CCFF99"/>
              </a:solidFill>
            </a:endParaRPr>
          </a:p>
          <a:p>
            <a:pPr>
              <a:lnSpc>
                <a:spcPct val="80000"/>
              </a:lnSpc>
            </a:pPr>
            <a:r>
              <a:rPr lang="it-IT" sz="2400" i="1" dirty="0" smtClean="0">
                <a:solidFill>
                  <a:schemeClr val="tx2">
                    <a:lumMod val="60000"/>
                    <a:lumOff val="40000"/>
                  </a:schemeClr>
                </a:solidFill>
              </a:rPr>
              <a:t>Ricorrere alla contenzione senza aver prima tentato ogni possibile azione è da considerarsi azione impropria e lesiva della libertà della persona.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normAutofit/>
          </a:bodyPr>
          <a:lstStyle/>
          <a:p>
            <a:r>
              <a:rPr lang="it-IT" sz="3600" dirty="0"/>
              <a:t>LA CONTENZIONE COME ULTIMA RATIO </a:t>
            </a:r>
          </a:p>
        </p:txBody>
      </p:sp>
      <p:sp>
        <p:nvSpPr>
          <p:cNvPr id="3" name="Segnaposto contenuto 2"/>
          <p:cNvSpPr>
            <a:spLocks noGrp="1"/>
          </p:cNvSpPr>
          <p:nvPr>
            <p:ph idx="1"/>
          </p:nvPr>
        </p:nvSpPr>
        <p:spPr>
          <a:xfrm>
            <a:off x="457200" y="1196752"/>
            <a:ext cx="8229600" cy="5127848"/>
          </a:xfrm>
        </p:spPr>
        <p:txBody>
          <a:bodyPr>
            <a:normAutofit fontScale="92500" lnSpcReduction="20000"/>
          </a:bodyPr>
          <a:lstStyle/>
          <a:p>
            <a:endParaRPr lang="it-IT" dirty="0" smtClean="0"/>
          </a:p>
          <a:p>
            <a:r>
              <a:rPr lang="it-IT" dirty="0" smtClean="0"/>
              <a:t>La contenzione deve apparire come unico mezzo che il sanitario possiede per fronteggiare la situazione.</a:t>
            </a:r>
          </a:p>
          <a:p>
            <a:endParaRPr lang="it-IT" dirty="0" smtClean="0"/>
          </a:p>
          <a:p>
            <a:r>
              <a:rPr lang="it-IT" dirty="0"/>
              <a:t>la contenzione fisica dovrebbe essere usata soltanto come ultima risorsa e soltanto quando i potenziali benefici sono più grandi del danno </a:t>
            </a:r>
            <a:r>
              <a:rPr lang="it-IT" dirty="0" smtClean="0"/>
              <a:t>potenziale</a:t>
            </a:r>
          </a:p>
          <a:p>
            <a:endParaRPr lang="it-IT" dirty="0"/>
          </a:p>
          <a:p>
            <a:r>
              <a:rPr lang="it-IT" dirty="0"/>
              <a:t>se deve essere usata la contenzione fisica, è raccomandato </a:t>
            </a:r>
            <a:r>
              <a:rPr lang="it-IT" dirty="0" smtClean="0"/>
              <a:t>che sia </a:t>
            </a:r>
            <a:r>
              <a:rPr lang="it-IT" dirty="0"/>
              <a:t>impiegato il minimo livello di contenzione che assicura la sicurezza della persona, o che facilita il trattamento; </a:t>
            </a:r>
          </a:p>
          <a:p>
            <a:endParaRPr lang="it-IT" dirty="0"/>
          </a:p>
          <a:p>
            <a:r>
              <a:rPr lang="it-IT" dirty="0"/>
              <a:t>una volta iniziata, l'esigenza della contenzione fisica dovrebbe essere rivalutata regolarmente. </a:t>
            </a:r>
          </a:p>
        </p:txBody>
      </p:sp>
    </p:spTree>
    <p:extLst>
      <p:ext uri="{BB962C8B-B14F-4D97-AF65-F5344CB8AC3E}">
        <p14:creationId xmlns:p14="http://schemas.microsoft.com/office/powerpoint/2010/main" val="2516106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7350"/>
            <a:ext cx="8229600" cy="973378"/>
          </a:xfrm>
        </p:spPr>
        <p:txBody>
          <a:bodyPr>
            <a:noAutofit/>
          </a:bodyPr>
          <a:lstStyle/>
          <a:p>
            <a:r>
              <a:rPr lang="it-IT" sz="3200" dirty="0"/>
              <a:t>LA CONTENZIONE COME ULTIMA RATIO </a:t>
            </a:r>
          </a:p>
        </p:txBody>
      </p:sp>
      <p:sp>
        <p:nvSpPr>
          <p:cNvPr id="3" name="Segnaposto contenuto 2"/>
          <p:cNvSpPr>
            <a:spLocks noGrp="1"/>
          </p:cNvSpPr>
          <p:nvPr>
            <p:ph idx="1"/>
          </p:nvPr>
        </p:nvSpPr>
        <p:spPr>
          <a:xfrm>
            <a:off x="457200" y="1052736"/>
            <a:ext cx="8229600" cy="5271864"/>
          </a:xfrm>
        </p:spPr>
        <p:txBody>
          <a:bodyPr/>
          <a:lstStyle/>
          <a:p>
            <a:endParaRPr lang="it-IT" dirty="0" smtClean="0"/>
          </a:p>
          <a:p>
            <a:endParaRPr lang="it-IT" dirty="0"/>
          </a:p>
          <a:p>
            <a:r>
              <a:rPr lang="it-IT" dirty="0" smtClean="0">
                <a:solidFill>
                  <a:schemeClr val="bg2">
                    <a:lumMod val="50000"/>
                  </a:schemeClr>
                </a:solidFill>
              </a:rPr>
              <a:t>Il Codice Deontologico degli </a:t>
            </a:r>
            <a:r>
              <a:rPr lang="it-IT" dirty="0" smtClean="0">
                <a:solidFill>
                  <a:schemeClr val="bg2">
                    <a:lumMod val="50000"/>
                  </a:schemeClr>
                </a:solidFill>
              </a:rPr>
              <a:t>infermieri (2009) </a:t>
            </a:r>
            <a:endParaRPr lang="it-IT" dirty="0" smtClean="0">
              <a:solidFill>
                <a:schemeClr val="bg2">
                  <a:lumMod val="50000"/>
                </a:schemeClr>
              </a:solidFill>
            </a:endParaRPr>
          </a:p>
          <a:p>
            <a:pPr marL="0" indent="0">
              <a:buNone/>
            </a:pPr>
            <a:r>
              <a:rPr lang="it-IT" dirty="0" smtClean="0">
                <a:solidFill>
                  <a:schemeClr val="bg2">
                    <a:lumMod val="50000"/>
                  </a:schemeClr>
                </a:solidFill>
              </a:rPr>
              <a:t>all’art. 30 evidenzia che l’infermiere si adopera</a:t>
            </a:r>
          </a:p>
          <a:p>
            <a:pPr marL="0" indent="0">
              <a:buNone/>
            </a:pPr>
            <a:r>
              <a:rPr lang="it-IT" dirty="0" smtClean="0">
                <a:solidFill>
                  <a:schemeClr val="bg2">
                    <a:lumMod val="50000"/>
                  </a:schemeClr>
                </a:solidFill>
              </a:rPr>
              <a:t> </a:t>
            </a:r>
            <a:r>
              <a:rPr lang="it-IT" dirty="0" err="1" smtClean="0">
                <a:solidFill>
                  <a:schemeClr val="bg2">
                    <a:lumMod val="50000"/>
                  </a:schemeClr>
                </a:solidFill>
              </a:rPr>
              <a:t>affinchè</a:t>
            </a:r>
            <a:r>
              <a:rPr lang="it-IT" dirty="0" smtClean="0">
                <a:solidFill>
                  <a:schemeClr val="bg2">
                    <a:lumMod val="50000"/>
                  </a:schemeClr>
                </a:solidFill>
              </a:rPr>
              <a:t> il ricorso alla contenzione sia evento straordinario, sostenuto da prescrizione  medica e</a:t>
            </a:r>
          </a:p>
          <a:p>
            <a:pPr marL="0" indent="0">
              <a:buNone/>
            </a:pPr>
            <a:r>
              <a:rPr lang="it-IT" dirty="0" smtClean="0">
                <a:solidFill>
                  <a:schemeClr val="bg2">
                    <a:lumMod val="50000"/>
                  </a:schemeClr>
                </a:solidFill>
              </a:rPr>
              <a:t> da documentate valutazioni assistenziali</a:t>
            </a:r>
            <a:endParaRPr lang="it-IT" dirty="0">
              <a:solidFill>
                <a:schemeClr val="bg2">
                  <a:lumMod val="50000"/>
                </a:schemeClr>
              </a:solidFill>
            </a:endParaRPr>
          </a:p>
        </p:txBody>
      </p:sp>
    </p:spTree>
    <p:extLst>
      <p:ext uri="{BB962C8B-B14F-4D97-AF65-F5344CB8AC3E}">
        <p14:creationId xmlns:p14="http://schemas.microsoft.com/office/powerpoint/2010/main" val="692292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88803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a:r>
            <a:br>
              <a:rPr lang="it-IT" dirty="0"/>
            </a:br>
            <a:r>
              <a:rPr lang="it-IT" dirty="0"/>
              <a:t> </a:t>
            </a:r>
            <a:r>
              <a:rPr lang="it-IT" sz="3100" b="1" dirty="0"/>
              <a:t>Codice Deontologico delle Professioni Infermieristiche </a:t>
            </a:r>
            <a:r>
              <a:rPr lang="it-IT" sz="3100" b="1" dirty="0" smtClean="0"/>
              <a:t>				13 aprile 2019 </a:t>
            </a:r>
            <a:endParaRPr lang="it-IT" sz="3100" dirty="0"/>
          </a:p>
        </p:txBody>
      </p:sp>
      <p:sp>
        <p:nvSpPr>
          <p:cNvPr id="3" name="Segnaposto contenuto 2"/>
          <p:cNvSpPr>
            <a:spLocks noGrp="1"/>
          </p:cNvSpPr>
          <p:nvPr>
            <p:ph idx="1"/>
          </p:nvPr>
        </p:nvSpPr>
        <p:spPr/>
        <p:txBody>
          <a:bodyPr>
            <a:normAutofit fontScale="85000" lnSpcReduction="10000"/>
          </a:bodyPr>
          <a:lstStyle/>
          <a:p>
            <a:r>
              <a:rPr lang="it-IT" b="1" dirty="0"/>
              <a:t>Art 35 – Contenzione </a:t>
            </a:r>
            <a:endParaRPr lang="it-IT" dirty="0"/>
          </a:p>
          <a:p>
            <a:r>
              <a:rPr lang="it-IT" dirty="0"/>
              <a:t>L’Infermiere riconosce che la contenzione non è atto terapeutico. </a:t>
            </a:r>
          </a:p>
          <a:p>
            <a:r>
              <a:rPr lang="it-IT" dirty="0"/>
              <a:t>Essa ha esclusivamente carattere cautelare di natura eccezionale e temporanea; può essere attuata dall’equipe o, in caso di urgenza indifferibile, anche dal solo Infermiere se ricorrono i presupposti dello stato di necessità, per tutelare la sicurezza della persona assistita, delle altre persone e degli operatori. </a:t>
            </a:r>
          </a:p>
          <a:p>
            <a:r>
              <a:rPr lang="it-IT" dirty="0"/>
              <a:t>La contenzione deve comunque essere motivata e annotata nella documentazione clinico assistenziale, deve essere temporanea e monitorata nel corso del tempo per verificare se permangono le condizioni che ne hanno giustificato l’attuazione e se ha inciso negativamente sulle condizioni di salute della persona assistita. 	</a:t>
            </a:r>
          </a:p>
        </p:txBody>
      </p:sp>
    </p:spTree>
    <p:extLst>
      <p:ext uri="{BB962C8B-B14F-4D97-AF65-F5344CB8AC3E}">
        <p14:creationId xmlns:p14="http://schemas.microsoft.com/office/powerpoint/2010/main" val="2826804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normAutofit/>
          </a:bodyPr>
          <a:lstStyle/>
          <a:p>
            <a:r>
              <a:rPr lang="it-IT" sz="3600" dirty="0" smtClean="0"/>
              <a:t>LA CONTENZIONE COME ULTIMA RATIO</a:t>
            </a:r>
            <a:endParaRPr lang="it-IT" sz="3600" dirty="0"/>
          </a:p>
        </p:txBody>
      </p:sp>
      <p:sp>
        <p:nvSpPr>
          <p:cNvPr id="3" name="Segnaposto contenuto 2"/>
          <p:cNvSpPr>
            <a:spLocks noGrp="1"/>
          </p:cNvSpPr>
          <p:nvPr>
            <p:ph idx="1"/>
          </p:nvPr>
        </p:nvSpPr>
        <p:spPr>
          <a:xfrm>
            <a:off x="457200" y="1124744"/>
            <a:ext cx="8229600" cy="5199856"/>
          </a:xfrm>
        </p:spPr>
        <p:txBody>
          <a:bodyPr/>
          <a:lstStyle/>
          <a:p>
            <a:r>
              <a:rPr lang="it-IT" dirty="0"/>
              <a:t>Nel caso invece la contenzione fosse sostenuta per sopperire a carenze organizzative del personale sanitario, si possono configurare i reati di sequestro di persona (art.605 c.p.), violenza privata (art.610 c.p.) e maltrattamenti (</a:t>
            </a:r>
            <a:r>
              <a:rPr lang="it-IT" dirty="0" smtClean="0"/>
              <a:t>art.572)</a:t>
            </a:r>
          </a:p>
          <a:p>
            <a:endParaRPr lang="it-IT" dirty="0"/>
          </a:p>
          <a:p>
            <a:r>
              <a:rPr lang="it-IT" dirty="0" smtClean="0"/>
              <a:t>Il Codice Deontologico proclama che la contenzione è inaccettabile quando è un’implicita risposta alle necessità istituzionali </a:t>
            </a:r>
            <a:endParaRPr lang="it-IT" dirty="0"/>
          </a:p>
        </p:txBody>
      </p:sp>
    </p:spTree>
    <p:extLst>
      <p:ext uri="{BB962C8B-B14F-4D97-AF65-F5344CB8AC3E}">
        <p14:creationId xmlns:p14="http://schemas.microsoft.com/office/powerpoint/2010/main" val="849734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340768"/>
          </a:xfrm>
        </p:spPr>
        <p:txBody>
          <a:bodyPr>
            <a:normAutofit/>
          </a:bodyPr>
          <a:lstStyle/>
          <a:p>
            <a:pPr eaLnBrk="1" hangingPunct="1"/>
            <a:r>
              <a:rPr lang="it-IT" sz="4400" dirty="0" smtClean="0"/>
              <a:t>La contenzione: eventi avversi</a:t>
            </a:r>
          </a:p>
        </p:txBody>
      </p:sp>
      <p:sp>
        <p:nvSpPr>
          <p:cNvPr id="7171" name="Rectangle 3"/>
          <p:cNvSpPr>
            <a:spLocks noGrp="1" noChangeArrowheads="1"/>
          </p:cNvSpPr>
          <p:nvPr>
            <p:ph type="body" idx="1"/>
          </p:nvPr>
        </p:nvSpPr>
        <p:spPr/>
        <p:txBody>
          <a:bodyPr/>
          <a:lstStyle/>
          <a:p>
            <a:pPr eaLnBrk="1" hangingPunct="1">
              <a:buFontTx/>
              <a:buNone/>
              <a:defRPr/>
            </a:pPr>
            <a:r>
              <a:rPr lang="it-IT" dirty="0" smtClean="0">
                <a:solidFill>
                  <a:srgbClr val="FFFF00"/>
                </a:solidFill>
              </a:rPr>
              <a:t>	</a:t>
            </a:r>
            <a:r>
              <a:rPr lang="it-IT" sz="2800" i="1" dirty="0" smtClean="0">
                <a:solidFill>
                  <a:schemeClr val="tx2">
                    <a:lumMod val="75000"/>
                  </a:schemeClr>
                </a:solidFill>
                <a:effectLst>
                  <a:outerShdw blurRad="38100" dist="38100" dir="2700000" algn="tl">
                    <a:srgbClr val="000000"/>
                  </a:outerShdw>
                </a:effectLst>
              </a:rPr>
              <a:t>Rende impossibile qualunque cura perché incompatibile con un percorso terapeutico centrato sui bisogni del paziente.</a:t>
            </a:r>
          </a:p>
          <a:p>
            <a:pPr eaLnBrk="1" hangingPunct="1">
              <a:buFontTx/>
              <a:buNone/>
              <a:defRPr/>
            </a:pPr>
            <a:endParaRPr lang="it-IT" sz="2800" i="1" dirty="0" smtClean="0">
              <a:solidFill>
                <a:schemeClr val="tx2">
                  <a:lumMod val="75000"/>
                </a:schemeClr>
              </a:solidFill>
              <a:effectLst>
                <a:outerShdw blurRad="38100" dist="38100" dir="2700000" algn="tl">
                  <a:srgbClr val="000000"/>
                </a:outerShdw>
              </a:effectLst>
            </a:endParaRPr>
          </a:p>
          <a:p>
            <a:pPr eaLnBrk="1" hangingPunct="1">
              <a:buFontTx/>
              <a:buNone/>
              <a:defRPr/>
            </a:pPr>
            <a:r>
              <a:rPr lang="it-IT" sz="2800" i="1" dirty="0" smtClean="0">
                <a:solidFill>
                  <a:schemeClr val="tx2">
                    <a:lumMod val="75000"/>
                  </a:schemeClr>
                </a:solidFill>
                <a:effectLst>
                  <a:outerShdw blurRad="38100" dist="38100" dir="2700000" algn="tl">
                    <a:srgbClr val="000000"/>
                  </a:outerShdw>
                </a:effectLst>
              </a:rPr>
              <a:t>   Conferma e determina il pregiudizio dell’incurabilità e dell’</a:t>
            </a:r>
            <a:r>
              <a:rPr lang="it-IT" sz="2800" i="1" dirty="0" err="1" smtClean="0">
                <a:solidFill>
                  <a:schemeClr val="tx2">
                    <a:lumMod val="75000"/>
                  </a:schemeClr>
                </a:solidFill>
                <a:effectLst>
                  <a:outerShdw blurRad="38100" dist="38100" dir="2700000" algn="tl">
                    <a:srgbClr val="000000"/>
                  </a:outerShdw>
                </a:effectLst>
              </a:rPr>
              <a:t>inguaribilità</a:t>
            </a:r>
            <a:r>
              <a:rPr lang="it-IT" sz="2800" i="1" dirty="0" smtClean="0">
                <a:solidFill>
                  <a:schemeClr val="tx2">
                    <a:lumMod val="75000"/>
                  </a:schemeClr>
                </a:solidFill>
                <a:effectLst>
                  <a:outerShdw blurRad="38100" dist="38100" dir="2700000" algn="tl">
                    <a:srgbClr val="000000"/>
                  </a:outerShdw>
                </a:effectLst>
              </a:rPr>
              <a:t> della malattia mentale.</a:t>
            </a:r>
          </a:p>
          <a:p>
            <a:pPr eaLnBrk="1" hangingPunct="1">
              <a:buFontTx/>
              <a:buNone/>
              <a:defRPr/>
            </a:pPr>
            <a:endParaRPr lang="it-IT" sz="2800" i="1" dirty="0" smtClean="0">
              <a:solidFill>
                <a:schemeClr val="tx2">
                  <a:lumMod val="75000"/>
                </a:schemeClr>
              </a:solidFill>
              <a:effectLst>
                <a:outerShdw blurRad="38100" dist="38100" dir="2700000" algn="tl">
                  <a:srgbClr val="000000"/>
                </a:outerShdw>
              </a:effectLst>
            </a:endParaRPr>
          </a:p>
          <a:p>
            <a:pPr eaLnBrk="1" hangingPunct="1">
              <a:buFontTx/>
              <a:buNone/>
              <a:defRPr/>
            </a:pPr>
            <a:r>
              <a:rPr lang="it-IT" sz="2800" i="1" dirty="0" smtClean="0">
                <a:solidFill>
                  <a:schemeClr val="tx2">
                    <a:lumMod val="75000"/>
                  </a:schemeClr>
                </a:solidFill>
                <a:effectLst>
                  <a:outerShdw blurRad="38100" dist="38100" dir="2700000" algn="tl">
                    <a:srgbClr val="000000"/>
                  </a:outerShdw>
                </a:effectLst>
              </a:rPr>
              <a:t>   Determina danni fisici e psicologici al paziente</a:t>
            </a:r>
            <a:r>
              <a:rPr lang="it-IT" sz="2800" i="1" dirty="0" smtClean="0">
                <a:solidFill>
                  <a:schemeClr val="tx2">
                    <a:lumMod val="75000"/>
                  </a:schemeClr>
                </a:solidFill>
                <a:effectLst>
                  <a:outerShdw blurRad="38100" dist="38100" dir="2700000" algn="tl">
                    <a:srgbClr val="FFFFFF"/>
                  </a:outerShdw>
                </a:effectLst>
              </a:rPr>
              <a:t>.</a:t>
            </a:r>
          </a:p>
          <a:p>
            <a:pPr eaLnBrk="1" hangingPunct="1">
              <a:buFontTx/>
              <a:buNone/>
              <a:defRPr/>
            </a:pPr>
            <a:endParaRPr lang="it-IT" sz="2800" i="1" dirty="0" smtClean="0">
              <a:solidFill>
                <a:schemeClr val="tx2">
                  <a:lumMod val="75000"/>
                </a:schemeClr>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80728"/>
          </a:xfrm>
        </p:spPr>
        <p:txBody>
          <a:bodyPr>
            <a:normAutofit/>
          </a:bodyPr>
          <a:lstStyle/>
          <a:p>
            <a:pPr eaLnBrk="1" hangingPunct="1"/>
            <a:r>
              <a:rPr lang="it-IT" sz="4400" dirty="0" smtClean="0"/>
              <a:t>La contenzione: eventi avversi</a:t>
            </a:r>
          </a:p>
        </p:txBody>
      </p:sp>
      <p:sp>
        <p:nvSpPr>
          <p:cNvPr id="11267" name="Rectangle 3"/>
          <p:cNvSpPr>
            <a:spLocks noGrp="1" noChangeArrowheads="1"/>
          </p:cNvSpPr>
          <p:nvPr>
            <p:ph type="body" idx="1"/>
          </p:nvPr>
        </p:nvSpPr>
        <p:spPr>
          <a:xfrm>
            <a:off x="250825" y="1124744"/>
            <a:ext cx="8713788" cy="5545931"/>
          </a:xfrm>
        </p:spPr>
        <p:txBody>
          <a:bodyPr/>
          <a:lstStyle/>
          <a:p>
            <a:pPr eaLnBrk="1" hangingPunct="1">
              <a:lnSpc>
                <a:spcPct val="90000"/>
              </a:lnSpc>
            </a:pPr>
            <a:r>
              <a:rPr lang="it-IT" sz="2800" dirty="0" smtClean="0"/>
              <a:t>TRAUMI MECCANICI</a:t>
            </a:r>
            <a:endParaRPr lang="it-IT" sz="2800" i="1" dirty="0" smtClean="0">
              <a:solidFill>
                <a:srgbClr val="CCFF99"/>
              </a:solidFill>
            </a:endParaRPr>
          </a:p>
          <a:p>
            <a:pPr lvl="3" eaLnBrk="1" hangingPunct="1">
              <a:lnSpc>
                <a:spcPct val="90000"/>
              </a:lnSpc>
            </a:pPr>
            <a:r>
              <a:rPr lang="it-IT" sz="1800" i="1" dirty="0" smtClean="0">
                <a:solidFill>
                  <a:schemeClr val="bg2">
                    <a:lumMod val="50000"/>
                  </a:schemeClr>
                </a:solidFill>
              </a:rPr>
              <a:t> Strangolamento</a:t>
            </a:r>
          </a:p>
          <a:p>
            <a:pPr lvl="3" eaLnBrk="1" hangingPunct="1">
              <a:lnSpc>
                <a:spcPct val="90000"/>
              </a:lnSpc>
            </a:pPr>
            <a:r>
              <a:rPr lang="it-IT" sz="1800" i="1" dirty="0" smtClean="0">
                <a:solidFill>
                  <a:schemeClr val="bg2">
                    <a:lumMod val="50000"/>
                  </a:schemeClr>
                </a:solidFill>
              </a:rPr>
              <a:t> Lesioni dei tessuti molli superficiali</a:t>
            </a:r>
          </a:p>
          <a:p>
            <a:pPr lvl="3" eaLnBrk="1" hangingPunct="1">
              <a:lnSpc>
                <a:spcPct val="90000"/>
              </a:lnSpc>
            </a:pPr>
            <a:r>
              <a:rPr lang="it-IT" sz="1800" i="1" dirty="0" smtClean="0">
                <a:solidFill>
                  <a:schemeClr val="bg2">
                    <a:lumMod val="50000"/>
                  </a:schemeClr>
                </a:solidFill>
              </a:rPr>
              <a:t> Asfissia da compressione della gabbia toracica</a:t>
            </a:r>
          </a:p>
          <a:p>
            <a:pPr eaLnBrk="1" hangingPunct="1">
              <a:lnSpc>
                <a:spcPct val="90000"/>
              </a:lnSpc>
            </a:pPr>
            <a:r>
              <a:rPr lang="it-IT" sz="2800" dirty="0" smtClean="0"/>
              <a:t>MALATTIE ORGANICHE E FUNZIONALI</a:t>
            </a:r>
          </a:p>
          <a:p>
            <a:pPr lvl="3" eaLnBrk="1" hangingPunct="1">
              <a:lnSpc>
                <a:spcPct val="90000"/>
              </a:lnSpc>
            </a:pPr>
            <a:r>
              <a:rPr lang="it-IT" sz="1800" i="1" dirty="0" smtClean="0">
                <a:solidFill>
                  <a:srgbClr val="CCFF99"/>
                </a:solidFill>
              </a:rPr>
              <a:t> </a:t>
            </a:r>
            <a:r>
              <a:rPr lang="it-IT" sz="1800" i="1" dirty="0" smtClean="0">
                <a:solidFill>
                  <a:schemeClr val="tx2">
                    <a:lumMod val="75000"/>
                  </a:schemeClr>
                </a:solidFill>
              </a:rPr>
              <a:t>Incontinenza </a:t>
            </a:r>
          </a:p>
          <a:p>
            <a:pPr lvl="3" eaLnBrk="1" hangingPunct="1">
              <a:lnSpc>
                <a:spcPct val="90000"/>
              </a:lnSpc>
            </a:pPr>
            <a:r>
              <a:rPr lang="it-IT" sz="1800" i="1" dirty="0" smtClean="0">
                <a:solidFill>
                  <a:schemeClr val="tx2">
                    <a:lumMod val="75000"/>
                  </a:schemeClr>
                </a:solidFill>
              </a:rPr>
              <a:t> Infezioni</a:t>
            </a:r>
          </a:p>
          <a:p>
            <a:pPr lvl="3" eaLnBrk="1" hangingPunct="1">
              <a:lnSpc>
                <a:spcPct val="90000"/>
              </a:lnSpc>
            </a:pPr>
            <a:r>
              <a:rPr lang="it-IT" sz="1800" i="1" dirty="0" smtClean="0">
                <a:solidFill>
                  <a:schemeClr val="tx2">
                    <a:lumMod val="75000"/>
                  </a:schemeClr>
                </a:solidFill>
              </a:rPr>
              <a:t> Lesioni da decubito</a:t>
            </a:r>
          </a:p>
          <a:p>
            <a:pPr lvl="3" eaLnBrk="1" hangingPunct="1">
              <a:lnSpc>
                <a:spcPct val="90000"/>
              </a:lnSpc>
            </a:pPr>
            <a:r>
              <a:rPr lang="it-IT" sz="1800" i="1" dirty="0" smtClean="0">
                <a:solidFill>
                  <a:schemeClr val="tx2">
                    <a:lumMod val="75000"/>
                  </a:schemeClr>
                </a:solidFill>
              </a:rPr>
              <a:t> Diminuzione della massa, del tono e della  forza muscolare</a:t>
            </a:r>
          </a:p>
          <a:p>
            <a:pPr lvl="3" eaLnBrk="1" hangingPunct="1">
              <a:lnSpc>
                <a:spcPct val="90000"/>
              </a:lnSpc>
            </a:pPr>
            <a:r>
              <a:rPr lang="it-IT" sz="1800" i="1" dirty="0" smtClean="0">
                <a:solidFill>
                  <a:schemeClr val="tx2">
                    <a:lumMod val="75000"/>
                  </a:schemeClr>
                </a:solidFill>
              </a:rPr>
              <a:t> Sindromi della sfera psicosociale</a:t>
            </a:r>
          </a:p>
          <a:p>
            <a:pPr eaLnBrk="1" hangingPunct="1">
              <a:lnSpc>
                <a:spcPct val="90000"/>
              </a:lnSpc>
            </a:pPr>
            <a:r>
              <a:rPr lang="it-IT" sz="2800" dirty="0" smtClean="0"/>
              <a:t> PAURA E SCONFORTO</a:t>
            </a:r>
          </a:p>
          <a:p>
            <a:pPr lvl="3" eaLnBrk="1" hangingPunct="1">
              <a:lnSpc>
                <a:spcPct val="90000"/>
              </a:lnSpc>
            </a:pPr>
            <a:r>
              <a:rPr lang="it-IT" sz="1800" i="1" dirty="0" smtClean="0">
                <a:solidFill>
                  <a:srgbClr val="6A0454"/>
                </a:solidFill>
              </a:rPr>
              <a:t> Depressione </a:t>
            </a:r>
          </a:p>
          <a:p>
            <a:pPr lvl="3" eaLnBrk="1" hangingPunct="1">
              <a:lnSpc>
                <a:spcPct val="90000"/>
              </a:lnSpc>
            </a:pPr>
            <a:r>
              <a:rPr lang="it-IT" sz="1800" i="1" dirty="0" smtClean="0">
                <a:solidFill>
                  <a:srgbClr val="6A0454"/>
                </a:solidFill>
              </a:rPr>
              <a:t> Umiliazione</a:t>
            </a:r>
          </a:p>
          <a:p>
            <a:pPr lvl="3" eaLnBrk="1" hangingPunct="1">
              <a:lnSpc>
                <a:spcPct val="90000"/>
              </a:lnSpc>
            </a:pPr>
            <a:r>
              <a:rPr lang="it-IT" sz="1800" i="1" dirty="0" smtClean="0">
                <a:solidFill>
                  <a:srgbClr val="6A0454"/>
                </a:solidFill>
              </a:rPr>
              <a:t> Stress</a:t>
            </a:r>
          </a:p>
          <a:p>
            <a:pPr lvl="3" eaLnBrk="1" hangingPunct="1">
              <a:lnSpc>
                <a:spcPct val="90000"/>
              </a:lnSpc>
            </a:pPr>
            <a:r>
              <a:rPr lang="it-IT" sz="1800" i="1" dirty="0" smtClean="0">
                <a:solidFill>
                  <a:srgbClr val="6A0454"/>
                </a:solidFill>
              </a:rPr>
              <a:t> Sfiducia</a:t>
            </a:r>
          </a:p>
          <a:p>
            <a:pPr lvl="3" eaLnBrk="1" hangingPunct="1">
              <a:lnSpc>
                <a:spcPct val="90000"/>
              </a:lnSpc>
            </a:pPr>
            <a:endParaRPr lang="it-IT" sz="1800" i="1" dirty="0" smtClean="0">
              <a:solidFill>
                <a:srgbClr val="CCFF99"/>
              </a:solidFill>
            </a:endParaRPr>
          </a:p>
          <a:p>
            <a:pPr eaLnBrk="1" hangingPunct="1">
              <a:lnSpc>
                <a:spcPct val="90000"/>
              </a:lnSpc>
              <a:buFontTx/>
              <a:buNone/>
            </a:pPr>
            <a:endParaRPr lang="it-IT" sz="2800" dirty="0" smtClean="0"/>
          </a:p>
          <a:p>
            <a:pPr lvl="3" eaLnBrk="1" hangingPunct="1">
              <a:lnSpc>
                <a:spcPct val="90000"/>
              </a:lnSpc>
            </a:pPr>
            <a:endParaRPr lang="it-IT" sz="1800" dirty="0" smtClean="0"/>
          </a:p>
          <a:p>
            <a:pPr lvl="3" eaLnBrk="1" hangingPunct="1">
              <a:lnSpc>
                <a:spcPct val="90000"/>
              </a:lnSpc>
            </a:pPr>
            <a:endParaRPr lang="it-IT" sz="1800" dirty="0" smtClean="0"/>
          </a:p>
          <a:p>
            <a:pPr lvl="3" eaLnBrk="1" hangingPunct="1">
              <a:lnSpc>
                <a:spcPct val="90000"/>
              </a:lnSpc>
            </a:pPr>
            <a:endParaRPr lang="it-IT" sz="1800" dirty="0" smtClean="0"/>
          </a:p>
          <a:p>
            <a:pPr lvl="3" eaLnBrk="1" hangingPunct="1">
              <a:lnSpc>
                <a:spcPct val="90000"/>
              </a:lnSpc>
              <a:buFontTx/>
              <a:buNone/>
            </a:pPr>
            <a:endParaRPr lang="it-IT" sz="28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052736"/>
          </a:xfrm>
        </p:spPr>
        <p:txBody>
          <a:bodyPr>
            <a:normAutofit/>
          </a:bodyPr>
          <a:lstStyle/>
          <a:p>
            <a:r>
              <a:rPr lang="it-IT" sz="4400" dirty="0" smtClean="0"/>
              <a:t>La contenzione: eventi avversi</a:t>
            </a:r>
          </a:p>
        </p:txBody>
      </p:sp>
      <p:sp>
        <p:nvSpPr>
          <p:cNvPr id="49155" name="Rectangle 3"/>
          <p:cNvSpPr>
            <a:spLocks noGrp="1" noChangeArrowheads="1"/>
          </p:cNvSpPr>
          <p:nvPr>
            <p:ph type="body" idx="1"/>
          </p:nvPr>
        </p:nvSpPr>
        <p:spPr>
          <a:xfrm>
            <a:off x="468313" y="1340768"/>
            <a:ext cx="8229600" cy="4958432"/>
          </a:xfrm>
        </p:spPr>
        <p:txBody>
          <a:bodyPr/>
          <a:lstStyle/>
          <a:p>
            <a:pPr>
              <a:buFontTx/>
              <a:buNone/>
              <a:defRPr/>
            </a:pPr>
            <a:r>
              <a:rPr lang="it-IT" sz="2800" b="1" i="1" dirty="0" smtClean="0">
                <a:solidFill>
                  <a:srgbClr val="00B050"/>
                </a:solidFill>
                <a:effectLst>
                  <a:outerShdw blurRad="38100" dist="38100" dir="2700000" algn="tl">
                    <a:srgbClr val="000000"/>
                  </a:outerShdw>
                </a:effectLst>
              </a:rPr>
              <a:t>I messaggi che arrivano al paziente soggetto a contenzione sono:</a:t>
            </a:r>
          </a:p>
          <a:p>
            <a:pPr>
              <a:buFontTx/>
              <a:buNone/>
              <a:defRPr/>
            </a:pPr>
            <a:endParaRPr lang="it-IT" sz="2800" b="1" i="1" dirty="0" smtClean="0">
              <a:solidFill>
                <a:srgbClr val="00B050"/>
              </a:solidFill>
              <a:effectLst>
                <a:outerShdw blurRad="38100" dist="38100" dir="2700000" algn="tl">
                  <a:srgbClr val="000000"/>
                </a:outerShdw>
              </a:effectLst>
            </a:endParaRPr>
          </a:p>
          <a:p>
            <a:pPr>
              <a:defRPr/>
            </a:pPr>
            <a:r>
              <a:rPr lang="it-IT" sz="2800" b="1" i="1" dirty="0" smtClean="0">
                <a:solidFill>
                  <a:srgbClr val="66FF33"/>
                </a:solidFill>
                <a:effectLst>
                  <a:outerShdw blurRad="38100" dist="38100" dir="2700000" algn="tl">
                    <a:srgbClr val="000000"/>
                  </a:outerShdw>
                </a:effectLst>
              </a:rPr>
              <a:t>Pericolosità</a:t>
            </a:r>
          </a:p>
          <a:p>
            <a:pPr>
              <a:defRPr/>
            </a:pPr>
            <a:r>
              <a:rPr lang="it-IT" sz="2800" b="1" i="1" dirty="0" smtClean="0">
                <a:solidFill>
                  <a:srgbClr val="66FF33"/>
                </a:solidFill>
                <a:effectLst>
                  <a:outerShdw blurRad="38100" dist="38100" dir="2700000" algn="tl">
                    <a:srgbClr val="000000"/>
                  </a:outerShdw>
                </a:effectLst>
              </a:rPr>
              <a:t>Dipendenza dall’infermiere che deve rispondere ad ogni suo bisogno</a:t>
            </a:r>
          </a:p>
          <a:p>
            <a:pPr>
              <a:defRPr/>
            </a:pPr>
            <a:r>
              <a:rPr lang="it-IT" sz="2800" b="1" i="1" dirty="0" smtClean="0">
                <a:solidFill>
                  <a:srgbClr val="66FF33"/>
                </a:solidFill>
                <a:effectLst>
                  <a:outerShdw blurRad="38100" dist="38100" dir="2700000" algn="tl">
                    <a:srgbClr val="000000"/>
                  </a:outerShdw>
                </a:effectLst>
              </a:rPr>
              <a:t>Spersonalizzazione: privazione della libertà che può inficiare la ristrutturazione del proprio IO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67544" y="0"/>
            <a:ext cx="8229600" cy="1152128"/>
          </a:xfrm>
        </p:spPr>
        <p:txBody>
          <a:bodyPr>
            <a:normAutofit/>
          </a:bodyPr>
          <a:lstStyle/>
          <a:p>
            <a:r>
              <a:rPr lang="it-IT" sz="4400" dirty="0" smtClean="0"/>
              <a:t>La contenzione</a:t>
            </a:r>
          </a:p>
        </p:txBody>
      </p:sp>
      <p:sp>
        <p:nvSpPr>
          <p:cNvPr id="15363" name="Segnaposto contenuto 2"/>
          <p:cNvSpPr>
            <a:spLocks noGrp="1"/>
          </p:cNvSpPr>
          <p:nvPr>
            <p:ph idx="1"/>
          </p:nvPr>
        </p:nvSpPr>
        <p:spPr>
          <a:xfrm>
            <a:off x="457200" y="1340768"/>
            <a:ext cx="8229600" cy="4983832"/>
          </a:xfrm>
        </p:spPr>
        <p:txBody>
          <a:bodyPr/>
          <a:lstStyle/>
          <a:p>
            <a:pPr>
              <a:buFontTx/>
              <a:buNone/>
            </a:pPr>
            <a:endParaRPr lang="it-IT" dirty="0" smtClean="0"/>
          </a:p>
          <a:p>
            <a:pPr>
              <a:buFontTx/>
              <a:buNone/>
            </a:pPr>
            <a:r>
              <a:rPr lang="it-IT" dirty="0" smtClean="0"/>
              <a:t>In tutte le sue forme                                                                                                                                                                                                                                                                 (</a:t>
            </a:r>
            <a:r>
              <a:rPr lang="it-IT" dirty="0" err="1" smtClean="0"/>
              <a:t>meccanica,farmacologica,ecc</a:t>
            </a:r>
            <a:r>
              <a:rPr lang="it-IT" dirty="0" smtClean="0"/>
              <a:t>.) è un approccio da condannare in quanto:</a:t>
            </a:r>
          </a:p>
          <a:p>
            <a:pPr>
              <a:buFontTx/>
              <a:buNone/>
            </a:pPr>
            <a:endParaRPr lang="it-IT" dirty="0" smtClean="0"/>
          </a:p>
          <a:p>
            <a:r>
              <a:rPr lang="it-IT" dirty="0" smtClean="0"/>
              <a:t>Privazione e lesione di diritti,</a:t>
            </a:r>
          </a:p>
          <a:p>
            <a:endParaRPr lang="it-IT" dirty="0" smtClean="0"/>
          </a:p>
          <a:p>
            <a:r>
              <a:rPr lang="it-IT" dirty="0" smtClean="0"/>
              <a:t>Atto </a:t>
            </a:r>
            <a:r>
              <a:rPr lang="it-IT" dirty="0" err="1" smtClean="0"/>
              <a:t>antiterapeutico</a:t>
            </a:r>
            <a:r>
              <a:rPr lang="it-IT" dirty="0" smtClean="0"/>
              <a:t>,</a:t>
            </a:r>
          </a:p>
          <a:p>
            <a:endParaRPr lang="it-IT" dirty="0" smtClean="0"/>
          </a:p>
          <a:p>
            <a:r>
              <a:rPr lang="it-IT" dirty="0" smtClean="0"/>
              <a:t>Fonte di complicanze.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7200" y="0"/>
            <a:ext cx="8229600" cy="1268760"/>
          </a:xfrm>
        </p:spPr>
        <p:txBody>
          <a:bodyPr>
            <a:normAutofit/>
          </a:bodyPr>
          <a:lstStyle/>
          <a:p>
            <a:r>
              <a:rPr lang="it-IT" dirty="0" smtClean="0"/>
              <a:t>La contenzione </a:t>
            </a:r>
          </a:p>
        </p:txBody>
      </p:sp>
      <p:sp>
        <p:nvSpPr>
          <p:cNvPr id="16387" name="Segnaposto contenuto 2"/>
          <p:cNvSpPr>
            <a:spLocks noGrp="1"/>
          </p:cNvSpPr>
          <p:nvPr>
            <p:ph idx="1"/>
          </p:nvPr>
        </p:nvSpPr>
        <p:spPr>
          <a:xfrm>
            <a:off x="457200" y="1556792"/>
            <a:ext cx="8229600" cy="4767808"/>
          </a:xfrm>
          <a:ln>
            <a:solidFill>
              <a:schemeClr val="accent1"/>
            </a:solidFill>
          </a:ln>
        </p:spPr>
        <p:txBody>
          <a:bodyPr>
            <a:normAutofit/>
          </a:bodyPr>
          <a:lstStyle/>
          <a:p>
            <a:pPr>
              <a:buFontTx/>
              <a:buNone/>
            </a:pPr>
            <a:endParaRPr lang="it-IT" dirty="0" smtClean="0"/>
          </a:p>
          <a:p>
            <a:pPr>
              <a:buFontTx/>
              <a:buNone/>
            </a:pPr>
            <a:r>
              <a:rPr lang="it-IT" sz="2800" dirty="0" smtClean="0"/>
              <a:t>Non solo avvalla e sostiene il pregiudizio della pericolosità,</a:t>
            </a:r>
            <a:r>
              <a:rPr lang="it-IT" dirty="0" smtClean="0"/>
              <a:t>   </a:t>
            </a:r>
            <a:r>
              <a:rPr lang="it-IT" sz="2800" dirty="0" smtClean="0"/>
              <a:t>ma la determina in quanto fonte e ragione di</a:t>
            </a:r>
          </a:p>
          <a:p>
            <a:pPr>
              <a:buFontTx/>
              <a:buNone/>
            </a:pPr>
            <a:r>
              <a:rPr lang="it-IT" sz="2800" dirty="0"/>
              <a:t>	</a:t>
            </a:r>
            <a:r>
              <a:rPr lang="it-IT" dirty="0" smtClean="0"/>
              <a:t> </a:t>
            </a:r>
            <a:r>
              <a:rPr lang="it-IT" sz="2800" dirty="0" smtClean="0"/>
              <a:t>sentimento di rabbia</a:t>
            </a:r>
          </a:p>
          <a:p>
            <a:pPr>
              <a:buFontTx/>
              <a:buNone/>
            </a:pPr>
            <a:r>
              <a:rPr lang="it-IT" sz="2800" dirty="0" smtClean="0"/>
              <a:t>	 aggressività</a:t>
            </a:r>
          </a:p>
          <a:p>
            <a:pPr>
              <a:buFontTx/>
              <a:buNone/>
            </a:pPr>
            <a:r>
              <a:rPr lang="it-IT" sz="2800" dirty="0" smtClean="0"/>
              <a:t>	 negatività</a:t>
            </a:r>
          </a:p>
          <a:p>
            <a:pPr>
              <a:buFontTx/>
              <a:buNone/>
            </a:pPr>
            <a:r>
              <a:rPr lang="it-IT" sz="2800" dirty="0" smtClean="0"/>
              <a:t>	 sfiducia nelle cosiddette cure e in chi le eroga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123"/>
            <a:ext cx="8229600" cy="1143000"/>
          </a:xfrm>
        </p:spPr>
        <p:txBody>
          <a:bodyPr>
            <a:normAutofit fontScale="90000"/>
          </a:bodyPr>
          <a:lstStyle/>
          <a:p>
            <a:r>
              <a:rPr lang="it-IT" dirty="0" smtClean="0"/>
              <a:t>Protocollo </a:t>
            </a:r>
            <a:r>
              <a:rPr lang="it-IT" dirty="0"/>
              <a:t>per la contenzione fisica</a:t>
            </a:r>
          </a:p>
        </p:txBody>
      </p:sp>
      <p:sp>
        <p:nvSpPr>
          <p:cNvPr id="3" name="Segnaposto contenuto 2"/>
          <p:cNvSpPr>
            <a:spLocks noGrp="1"/>
          </p:cNvSpPr>
          <p:nvPr>
            <p:ph idx="1"/>
          </p:nvPr>
        </p:nvSpPr>
        <p:spPr>
          <a:xfrm>
            <a:off x="457200" y="1124744"/>
            <a:ext cx="8229600" cy="5199856"/>
          </a:xfrm>
        </p:spPr>
        <p:txBody>
          <a:bodyPr>
            <a:normAutofit/>
          </a:bodyPr>
          <a:lstStyle/>
          <a:p>
            <a:pPr>
              <a:buFont typeface="Wingdings" panose="05000000000000000000" pitchFamily="2" charset="2"/>
              <a:buChar char="§"/>
            </a:pPr>
            <a:endParaRPr lang="it-IT" sz="2000" dirty="0" smtClean="0"/>
          </a:p>
          <a:p>
            <a:pPr>
              <a:buFont typeface="Wingdings" panose="05000000000000000000" pitchFamily="2" charset="2"/>
              <a:buChar char="§"/>
            </a:pPr>
            <a:r>
              <a:rPr lang="it-IT" sz="2000" dirty="0" smtClean="0"/>
              <a:t>Deve </a:t>
            </a:r>
            <a:r>
              <a:rPr lang="it-IT" sz="2000" dirty="0"/>
              <a:t>essere svolta una valutazione </a:t>
            </a:r>
            <a:r>
              <a:rPr lang="it-IT" sz="2000" dirty="0" smtClean="0"/>
              <a:t>per </a:t>
            </a:r>
            <a:r>
              <a:rPr lang="it-IT" sz="2000" dirty="0"/>
              <a:t>capire se esistono </a:t>
            </a:r>
            <a:r>
              <a:rPr lang="it-IT" sz="2000" dirty="0" smtClean="0"/>
              <a:t>fattori</a:t>
            </a:r>
            <a:r>
              <a:rPr lang="it-IT" sz="2000" dirty="0"/>
              <a:t> </a:t>
            </a:r>
            <a:r>
              <a:rPr lang="it-IT" sz="2000" dirty="0" smtClean="0"/>
              <a:t> (ambientali</a:t>
            </a:r>
            <a:r>
              <a:rPr lang="it-IT" sz="2000" dirty="0"/>
              <a:t>, temporali, dolore ecc</a:t>
            </a:r>
            <a:r>
              <a:rPr lang="it-IT" sz="2000" dirty="0" smtClean="0"/>
              <a:t>.) </a:t>
            </a:r>
            <a:r>
              <a:rPr lang="it-IT" sz="2000" dirty="0"/>
              <a:t>che </a:t>
            </a:r>
            <a:r>
              <a:rPr lang="it-IT" sz="2000" dirty="0" smtClean="0"/>
              <a:t>inducono  lo </a:t>
            </a:r>
            <a:r>
              <a:rPr lang="it-IT" sz="2000" dirty="0"/>
              <a:t>stato </a:t>
            </a:r>
            <a:r>
              <a:rPr lang="it-IT" sz="2000" dirty="0" smtClean="0"/>
              <a:t>d’agitazione</a:t>
            </a:r>
            <a:endParaRPr lang="it-IT" sz="2000" dirty="0"/>
          </a:p>
          <a:p>
            <a:pPr>
              <a:buFont typeface="Wingdings" panose="05000000000000000000" pitchFamily="2" charset="2"/>
              <a:buChar char="ü"/>
            </a:pPr>
            <a:endParaRPr lang="it-IT" sz="2000" dirty="0" smtClean="0"/>
          </a:p>
          <a:p>
            <a:pPr>
              <a:buFont typeface="Wingdings" panose="05000000000000000000" pitchFamily="2" charset="2"/>
              <a:buChar char="ü"/>
            </a:pPr>
            <a:endParaRPr lang="it-IT" sz="2000" dirty="0"/>
          </a:p>
          <a:p>
            <a:pPr>
              <a:buFont typeface="Wingdings" panose="05000000000000000000" pitchFamily="2" charset="2"/>
              <a:buChar char="ü"/>
            </a:pPr>
            <a:endParaRPr lang="it-IT" sz="2000" dirty="0" smtClean="0"/>
          </a:p>
          <a:p>
            <a:pPr>
              <a:buFont typeface="Wingdings" panose="05000000000000000000" pitchFamily="2" charset="2"/>
              <a:buChar char="ü"/>
            </a:pPr>
            <a:endParaRPr lang="it-IT" sz="2000" dirty="0"/>
          </a:p>
          <a:p>
            <a:pPr>
              <a:buFont typeface="Wingdings" panose="05000000000000000000" pitchFamily="2" charset="2"/>
              <a:buChar char="ü"/>
            </a:pPr>
            <a:endParaRPr lang="it-IT" sz="2000" dirty="0" smtClean="0"/>
          </a:p>
          <a:p>
            <a:pPr>
              <a:buFont typeface="Wingdings" panose="05000000000000000000" pitchFamily="2" charset="2"/>
              <a:buChar char="ü"/>
            </a:pPr>
            <a:r>
              <a:rPr lang="it-IT" sz="2000" dirty="0" smtClean="0"/>
              <a:t>il </a:t>
            </a:r>
            <a:r>
              <a:rPr lang="it-IT" sz="2000" dirty="0"/>
              <a:t>risultato della valutazione deve essere riportato nella documentazione infermieristica.</a:t>
            </a:r>
          </a:p>
          <a:p>
            <a:pPr>
              <a:buFont typeface="Wingdings" panose="05000000000000000000" pitchFamily="2" charset="2"/>
              <a:buChar char="ü"/>
            </a:pPr>
            <a:r>
              <a:rPr lang="it-IT" sz="2000" dirty="0" smtClean="0"/>
              <a:t>la </a:t>
            </a:r>
            <a:r>
              <a:rPr lang="it-IT" sz="2000" dirty="0"/>
              <a:t>diagnosi infermieristica come “alto rischio di lesione” o “potenziale rischio d’aggressività” deve essere riportata nel piano assistenziale.</a:t>
            </a:r>
          </a:p>
        </p:txBody>
      </p:sp>
      <p:sp>
        <p:nvSpPr>
          <p:cNvPr id="7" name="Freccia in giù 6"/>
          <p:cNvSpPr/>
          <p:nvPr/>
        </p:nvSpPr>
        <p:spPr>
          <a:xfrm>
            <a:off x="3897016" y="2780928"/>
            <a:ext cx="9001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8038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720080"/>
          </a:xfrm>
        </p:spPr>
        <p:txBody>
          <a:bodyPr>
            <a:normAutofit fontScale="90000"/>
          </a:bodyPr>
          <a:lstStyle/>
          <a:p>
            <a:r>
              <a:rPr lang="it-IT" dirty="0" smtClean="0"/>
              <a:t>Protocollo </a:t>
            </a:r>
            <a:r>
              <a:rPr lang="it-IT" dirty="0"/>
              <a:t>per la contenzione fisica</a:t>
            </a:r>
          </a:p>
        </p:txBody>
      </p:sp>
      <p:sp>
        <p:nvSpPr>
          <p:cNvPr id="3" name="Segnaposto contenuto 2"/>
          <p:cNvSpPr>
            <a:spLocks noGrp="1"/>
          </p:cNvSpPr>
          <p:nvPr>
            <p:ph idx="1"/>
          </p:nvPr>
        </p:nvSpPr>
        <p:spPr>
          <a:xfrm>
            <a:off x="457200" y="1196752"/>
            <a:ext cx="8229600" cy="5127848"/>
          </a:xfrm>
        </p:spPr>
        <p:txBody>
          <a:bodyPr/>
          <a:lstStyle/>
          <a:p>
            <a:pPr>
              <a:buFont typeface="Wingdings" panose="05000000000000000000" pitchFamily="2" charset="2"/>
              <a:buChar char="§"/>
            </a:pPr>
            <a:r>
              <a:rPr lang="it-IT" dirty="0" smtClean="0"/>
              <a:t>Devono </a:t>
            </a:r>
            <a:r>
              <a:rPr lang="it-IT" dirty="0"/>
              <a:t>essere fatti dei tentativi per modificare o eliminare i fattori di rischio</a:t>
            </a:r>
            <a:r>
              <a:rPr lang="it-IT" dirty="0" smtClean="0"/>
              <a:t>.</a:t>
            </a:r>
          </a:p>
          <a:p>
            <a:pPr>
              <a:buFont typeface="Wingdings" panose="05000000000000000000" pitchFamily="2" charset="2"/>
              <a:buChar char="ü"/>
            </a:pPr>
            <a:endParaRPr lang="it-IT" dirty="0"/>
          </a:p>
          <a:p>
            <a:pPr>
              <a:buFont typeface="Wingdings" panose="05000000000000000000" pitchFamily="2" charset="2"/>
              <a:buChar char="ü"/>
            </a:pPr>
            <a:endParaRPr lang="it-IT" dirty="0" smtClean="0"/>
          </a:p>
          <a:p>
            <a:pPr>
              <a:buFont typeface="Wingdings" panose="05000000000000000000" pitchFamily="2" charset="2"/>
              <a:buChar char="ü"/>
            </a:pPr>
            <a:endParaRPr lang="it-IT" dirty="0"/>
          </a:p>
          <a:p>
            <a:pPr>
              <a:buFont typeface="Wingdings" panose="05000000000000000000" pitchFamily="2" charset="2"/>
              <a:buChar char="ü"/>
            </a:pPr>
            <a:r>
              <a:rPr lang="it-IT" dirty="0" smtClean="0"/>
              <a:t>la </a:t>
            </a:r>
            <a:r>
              <a:rPr lang="it-IT" dirty="0"/>
              <a:t>documentazione infermieristica deve riportare tutte le misure adottate e </a:t>
            </a:r>
            <a:r>
              <a:rPr lang="it-IT"/>
              <a:t>risultate </a:t>
            </a:r>
            <a:r>
              <a:rPr lang="it-IT" smtClean="0"/>
              <a:t>inefficaci</a:t>
            </a:r>
            <a:r>
              <a:rPr lang="it-IT" dirty="0"/>
              <a:t>.</a:t>
            </a:r>
          </a:p>
          <a:p>
            <a:pPr>
              <a:buFont typeface="Wingdings" panose="05000000000000000000" pitchFamily="2" charset="2"/>
              <a:buChar char="ü"/>
            </a:pPr>
            <a:endParaRPr lang="it-IT" dirty="0"/>
          </a:p>
        </p:txBody>
      </p:sp>
      <p:sp>
        <p:nvSpPr>
          <p:cNvPr id="4" name="Freccia in giù 3"/>
          <p:cNvSpPr/>
          <p:nvPr/>
        </p:nvSpPr>
        <p:spPr>
          <a:xfrm>
            <a:off x="4028891" y="2744924"/>
            <a:ext cx="170308" cy="468052"/>
          </a:xfrm>
          <a:prstGeom prst="downArrow">
            <a:avLst>
              <a:gd name="adj1" fmla="val 657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3997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792088"/>
          </a:xfrm>
        </p:spPr>
        <p:txBody>
          <a:bodyPr>
            <a:normAutofit fontScale="90000"/>
          </a:bodyPr>
          <a:lstStyle/>
          <a:p>
            <a:r>
              <a:rPr lang="it-IT" dirty="0" smtClean="0"/>
              <a:t>Protocollo </a:t>
            </a:r>
            <a:r>
              <a:rPr lang="it-IT" dirty="0"/>
              <a:t>per la contenzione fisica</a:t>
            </a:r>
          </a:p>
        </p:txBody>
      </p:sp>
      <p:sp>
        <p:nvSpPr>
          <p:cNvPr id="3" name="Segnaposto contenuto 2"/>
          <p:cNvSpPr>
            <a:spLocks noGrp="1"/>
          </p:cNvSpPr>
          <p:nvPr>
            <p:ph idx="1"/>
          </p:nvPr>
        </p:nvSpPr>
        <p:spPr>
          <a:xfrm>
            <a:off x="395536" y="1124744"/>
            <a:ext cx="8229600" cy="5199856"/>
          </a:xfrm>
        </p:spPr>
        <p:txBody>
          <a:bodyPr>
            <a:normAutofit fontScale="92500"/>
          </a:bodyPr>
          <a:lstStyle/>
          <a:p>
            <a:pPr>
              <a:buFont typeface="Wingdings" panose="05000000000000000000" pitchFamily="2" charset="2"/>
              <a:buChar char="§"/>
            </a:pPr>
            <a:r>
              <a:rPr lang="it-IT" dirty="0"/>
              <a:t>Se i comportamenti pericolosi o lesivi del paziente continuano nonostante i tentativi di eliminare i fattori scatenanti, è necessario ricorrere alla contenzione fisica</a:t>
            </a:r>
            <a:r>
              <a:rPr lang="it-IT" dirty="0" smtClean="0"/>
              <a:t>.</a:t>
            </a:r>
          </a:p>
          <a:p>
            <a:endParaRPr lang="it-IT" dirty="0"/>
          </a:p>
          <a:p>
            <a:endParaRPr lang="it-IT" dirty="0" smtClean="0"/>
          </a:p>
          <a:p>
            <a:pPr marL="0" indent="0">
              <a:buNone/>
            </a:pPr>
            <a:r>
              <a:rPr lang="it-IT" dirty="0" smtClean="0"/>
              <a:t>La </a:t>
            </a:r>
            <a:r>
              <a:rPr lang="it-IT" dirty="0"/>
              <a:t>documentazione infermieristica deve riportare che:</a:t>
            </a:r>
          </a:p>
          <a:p>
            <a:pPr>
              <a:buFont typeface="Wingdings" panose="05000000000000000000" pitchFamily="2" charset="2"/>
              <a:buChar char="ü"/>
            </a:pPr>
            <a:r>
              <a:rPr lang="it-IT" dirty="0" smtClean="0"/>
              <a:t>l’intervento </a:t>
            </a:r>
            <a:r>
              <a:rPr lang="it-IT" dirty="0"/>
              <a:t>è clinicamente giustificato;</a:t>
            </a:r>
          </a:p>
          <a:p>
            <a:pPr>
              <a:buFont typeface="Wingdings" panose="05000000000000000000" pitchFamily="2" charset="2"/>
              <a:buChar char="ü"/>
            </a:pPr>
            <a:r>
              <a:rPr lang="it-IT" dirty="0"/>
              <a:t>prima sono stati tentati altri interventi meno restrittivi;</a:t>
            </a:r>
          </a:p>
          <a:p>
            <a:pPr>
              <a:buFont typeface="Wingdings" panose="05000000000000000000" pitchFamily="2" charset="2"/>
              <a:buChar char="ü"/>
            </a:pPr>
            <a:r>
              <a:rPr lang="it-IT" dirty="0"/>
              <a:t>sono state prese in considerazione le condizioni del paziente;</a:t>
            </a:r>
          </a:p>
          <a:p>
            <a:pPr>
              <a:buFont typeface="Wingdings" panose="05000000000000000000" pitchFamily="2" charset="2"/>
              <a:buChar char="ü"/>
            </a:pPr>
            <a:r>
              <a:rPr lang="it-IT" dirty="0"/>
              <a:t>è stato ottenuto </a:t>
            </a:r>
            <a:r>
              <a:rPr lang="it-IT" dirty="0" smtClean="0"/>
              <a:t>la prescrizione medica </a:t>
            </a:r>
            <a:r>
              <a:rPr lang="it-IT" dirty="0"/>
              <a:t>per attuare la contenzione.</a:t>
            </a:r>
          </a:p>
        </p:txBody>
      </p:sp>
      <p:sp>
        <p:nvSpPr>
          <p:cNvPr id="4" name="Freccia in giù 3"/>
          <p:cNvSpPr/>
          <p:nvPr/>
        </p:nvSpPr>
        <p:spPr>
          <a:xfrm>
            <a:off x="3707904" y="2348880"/>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556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Epoca manicomiale</a:t>
            </a:r>
            <a:endParaRPr lang="it-IT" dirty="0"/>
          </a:p>
        </p:txBody>
      </p:sp>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955885802"/>
              </p:ext>
            </p:extLst>
          </p:nvPr>
        </p:nvGraphicFramePr>
        <p:xfrm>
          <a:off x="2483768" y="1916832"/>
          <a:ext cx="4059854" cy="4389437"/>
        </p:xfrm>
        <a:graphic>
          <a:graphicData uri="http://schemas.openxmlformats.org/presentationml/2006/ole">
            <mc:AlternateContent xmlns:mc="http://schemas.openxmlformats.org/markup-compatibility/2006">
              <mc:Choice xmlns:v="urn:schemas-microsoft-com:vml" Requires="v">
                <p:oleObj spid="_x0000_s1054" name="Immagine bitmap" r:id="rId3" imgW="5161905" imgH="5582429" progId="Paint.Picture">
                  <p:embed/>
                </p:oleObj>
              </mc:Choice>
              <mc:Fallback>
                <p:oleObj name="Immagine bitmap" r:id="rId3" imgW="5161905" imgH="5582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16832"/>
                        <a:ext cx="4059854" cy="438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70880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835"/>
            <a:ext cx="8229600" cy="907886"/>
          </a:xfrm>
        </p:spPr>
        <p:txBody>
          <a:bodyPr>
            <a:normAutofit fontScale="90000"/>
          </a:bodyPr>
          <a:lstStyle/>
          <a:p>
            <a:r>
              <a:rPr lang="it-IT" dirty="0"/>
              <a:t>Protocollo per la contenzione fisica</a:t>
            </a:r>
          </a:p>
        </p:txBody>
      </p:sp>
      <p:sp>
        <p:nvSpPr>
          <p:cNvPr id="3" name="Segnaposto contenuto 2"/>
          <p:cNvSpPr>
            <a:spLocks noGrp="1"/>
          </p:cNvSpPr>
          <p:nvPr>
            <p:ph idx="1"/>
          </p:nvPr>
        </p:nvSpPr>
        <p:spPr>
          <a:xfrm>
            <a:off x="457200" y="1484784"/>
            <a:ext cx="8229600" cy="4839816"/>
          </a:xfrm>
        </p:spPr>
        <p:txBody>
          <a:bodyPr>
            <a:normAutofit/>
          </a:bodyPr>
          <a:lstStyle/>
          <a:p>
            <a:pPr>
              <a:buFont typeface="Wingdings" panose="05000000000000000000" pitchFamily="2" charset="2"/>
              <a:buChar char="§"/>
            </a:pPr>
            <a:r>
              <a:rPr lang="it-IT" sz="2400" dirty="0"/>
              <a:t>Il paziente, o chi lo rappresenta, devono essere coinvolti nel processo decisionale della applicazione della contenzione quando ritenuto appropriato. </a:t>
            </a:r>
            <a:endParaRPr lang="it-IT" sz="2400" dirty="0" smtClean="0"/>
          </a:p>
          <a:p>
            <a:endParaRPr lang="it-IT" sz="2400" dirty="0" smtClean="0"/>
          </a:p>
          <a:p>
            <a:endParaRPr lang="it-IT" sz="2400" dirty="0"/>
          </a:p>
          <a:p>
            <a:endParaRPr lang="it-IT" sz="2400" dirty="0"/>
          </a:p>
          <a:p>
            <a:pPr>
              <a:buFont typeface="Wingdings" panose="05000000000000000000" pitchFamily="2" charset="2"/>
              <a:buChar char="ü"/>
            </a:pPr>
            <a:r>
              <a:rPr lang="it-IT" sz="2400" dirty="0" smtClean="0"/>
              <a:t>devono </a:t>
            </a:r>
            <a:r>
              <a:rPr lang="it-IT" sz="2400" dirty="0"/>
              <a:t>essere spiegati in modo comprensibile i rischi ed i benefici, della contenzione;</a:t>
            </a:r>
          </a:p>
          <a:p>
            <a:pPr>
              <a:buFont typeface="Wingdings" panose="05000000000000000000" pitchFamily="2" charset="2"/>
              <a:buChar char="ü"/>
            </a:pPr>
            <a:r>
              <a:rPr lang="it-IT" sz="2400" dirty="0" smtClean="0"/>
              <a:t>deve </a:t>
            </a:r>
            <a:r>
              <a:rPr lang="it-IT" sz="2400" dirty="0"/>
              <a:t>essere ottenuto il consenso all’uso della contenzione fisica dal paziente o dal suo familiare di riferimento.</a:t>
            </a:r>
          </a:p>
        </p:txBody>
      </p:sp>
      <p:sp>
        <p:nvSpPr>
          <p:cNvPr id="4" name="Freccia in giù 3"/>
          <p:cNvSpPr/>
          <p:nvPr/>
        </p:nvSpPr>
        <p:spPr>
          <a:xfrm>
            <a:off x="3851920" y="28047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23108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720080"/>
          </a:xfrm>
        </p:spPr>
        <p:txBody>
          <a:bodyPr>
            <a:normAutofit fontScale="90000"/>
          </a:bodyPr>
          <a:lstStyle/>
          <a:p>
            <a:r>
              <a:rPr lang="it-IT" dirty="0"/>
              <a:t>Protocollo per la contenzione fisica</a:t>
            </a:r>
          </a:p>
        </p:txBody>
      </p:sp>
      <p:sp>
        <p:nvSpPr>
          <p:cNvPr id="4" name="Segnaposto contenuto 3"/>
          <p:cNvSpPr>
            <a:spLocks noGrp="1"/>
          </p:cNvSpPr>
          <p:nvPr>
            <p:ph idx="1"/>
          </p:nvPr>
        </p:nvSpPr>
        <p:spPr>
          <a:xfrm>
            <a:off x="457200" y="1268760"/>
            <a:ext cx="8229600" cy="5055840"/>
          </a:xfrm>
        </p:spPr>
        <p:txBody>
          <a:bodyPr>
            <a:normAutofit/>
          </a:bodyPr>
          <a:lstStyle/>
          <a:p>
            <a:pPr marL="0" indent="0">
              <a:buNone/>
            </a:pPr>
            <a:endParaRPr lang="it-IT" sz="2000" dirty="0" smtClean="0"/>
          </a:p>
          <a:p>
            <a:pPr marL="0" indent="0">
              <a:buNone/>
            </a:pPr>
            <a:r>
              <a:rPr lang="it-IT" sz="2000" dirty="0" smtClean="0"/>
              <a:t>E</a:t>
            </a:r>
            <a:r>
              <a:rPr lang="it-IT" sz="2000" dirty="0"/>
              <a:t>’ necessaria la prescrizione medica</a:t>
            </a:r>
            <a:r>
              <a:rPr lang="it-IT" sz="2000" dirty="0" smtClean="0"/>
              <a:t>:</a:t>
            </a:r>
          </a:p>
          <a:p>
            <a:pPr marL="0" indent="0">
              <a:buNone/>
            </a:pPr>
            <a:endParaRPr lang="it-IT" sz="2000" dirty="0" smtClean="0"/>
          </a:p>
          <a:p>
            <a:endParaRPr lang="it-IT" sz="2000" dirty="0"/>
          </a:p>
          <a:p>
            <a:r>
              <a:rPr lang="it-IT" sz="2000" dirty="0" smtClean="0"/>
              <a:t>l’ordine </a:t>
            </a:r>
            <a:r>
              <a:rPr lang="it-IT" sz="2000" dirty="0"/>
              <a:t>deve essere limitato nel tempo (se il paziente durante questo periodo si tranquillizza la contenzione deve essere rimossa);</a:t>
            </a:r>
          </a:p>
          <a:p>
            <a:r>
              <a:rPr lang="it-IT" sz="2000" dirty="0"/>
              <a:t>l’ordine deve essere scritto per un episodio specifico e non prescritto per un futuro indeterminato; chi attua e chi rimuove la contenzione deve conoscere questa regola;</a:t>
            </a:r>
          </a:p>
          <a:p>
            <a:r>
              <a:rPr lang="it-IT" sz="2000" dirty="0"/>
              <a:t>deve essere specificato il tempo d’inizio e di fine della contenzione; il medico deve indicare il tipo, il motivo, e il tempo d’utilizzo della contenzione;</a:t>
            </a:r>
          </a:p>
          <a:p>
            <a:r>
              <a:rPr lang="it-IT" sz="2000" dirty="0"/>
              <a:t>la massima durata della contenzione deve essere di 24 ore.</a:t>
            </a:r>
          </a:p>
        </p:txBody>
      </p:sp>
    </p:spTree>
    <p:extLst>
      <p:ext uri="{BB962C8B-B14F-4D97-AF65-F5344CB8AC3E}">
        <p14:creationId xmlns:p14="http://schemas.microsoft.com/office/powerpoint/2010/main" val="24110634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92088"/>
          </a:xfrm>
        </p:spPr>
        <p:txBody>
          <a:bodyPr>
            <a:normAutofit fontScale="90000"/>
          </a:bodyPr>
          <a:lstStyle/>
          <a:p>
            <a:r>
              <a:rPr lang="it-IT" dirty="0" smtClean="0"/>
              <a:t>Protocollo </a:t>
            </a:r>
            <a:r>
              <a:rPr lang="it-IT" dirty="0"/>
              <a:t>per la contenzione fisica</a:t>
            </a:r>
          </a:p>
        </p:txBody>
      </p:sp>
      <p:sp>
        <p:nvSpPr>
          <p:cNvPr id="3" name="Segnaposto contenuto 2"/>
          <p:cNvSpPr>
            <a:spLocks noGrp="1"/>
          </p:cNvSpPr>
          <p:nvPr>
            <p:ph idx="1"/>
          </p:nvPr>
        </p:nvSpPr>
        <p:spPr>
          <a:xfrm>
            <a:off x="457200" y="1268760"/>
            <a:ext cx="8229600" cy="5055840"/>
          </a:xfrm>
        </p:spPr>
        <p:txBody>
          <a:bodyPr>
            <a:normAutofit/>
          </a:bodyPr>
          <a:lstStyle/>
          <a:p>
            <a:pPr>
              <a:buFont typeface="Wingdings" panose="05000000000000000000" pitchFamily="2" charset="2"/>
              <a:buChar char="§"/>
            </a:pPr>
            <a:r>
              <a:rPr lang="it-IT" sz="2400" dirty="0" smtClean="0"/>
              <a:t>Mentre </a:t>
            </a:r>
            <a:r>
              <a:rPr lang="it-IT" sz="2400" dirty="0"/>
              <a:t>la contenzione fisica è in uso il paziente </a:t>
            </a:r>
            <a:r>
              <a:rPr lang="it-IT" sz="2400" dirty="0" smtClean="0"/>
              <a:t>deve </a:t>
            </a:r>
            <a:r>
              <a:rPr lang="it-IT" sz="2400" dirty="0"/>
              <a:t>essere controllato ogni 30 minuti</a:t>
            </a:r>
            <a:r>
              <a:rPr lang="it-IT" sz="2400" dirty="0" smtClean="0"/>
              <a:t>.</a:t>
            </a:r>
          </a:p>
          <a:p>
            <a:endParaRPr lang="it-IT" sz="2400" dirty="0"/>
          </a:p>
          <a:p>
            <a:endParaRPr lang="it-IT" sz="2400" dirty="0" smtClean="0"/>
          </a:p>
          <a:p>
            <a:endParaRPr lang="it-IT" sz="2400" dirty="0" smtClean="0"/>
          </a:p>
          <a:p>
            <a:pPr>
              <a:buFont typeface="Wingdings" panose="05000000000000000000" pitchFamily="2" charset="2"/>
              <a:buChar char="ü"/>
            </a:pPr>
            <a:r>
              <a:rPr lang="it-IT" sz="2400" dirty="0" smtClean="0"/>
              <a:t>il </a:t>
            </a:r>
            <a:r>
              <a:rPr lang="it-IT" sz="2400" dirty="0"/>
              <a:t>controllo non è limitato all’osservazione, ma comprende il monitoraggio delle condizioni cliniche, dell’orientamento, del corretto posizionamento dei presidi contenitivi, della motilità, della sensibilità delle estremità legate.</a:t>
            </a:r>
          </a:p>
          <a:p>
            <a:pPr>
              <a:buFont typeface="Wingdings" panose="05000000000000000000" pitchFamily="2" charset="2"/>
              <a:buChar char="ü"/>
            </a:pPr>
            <a:r>
              <a:rPr lang="it-IT" sz="2400" dirty="0" smtClean="0"/>
              <a:t>le </a:t>
            </a:r>
            <a:r>
              <a:rPr lang="it-IT" sz="2400" dirty="0"/>
              <a:t>osservazioni devono essere riportate nella documentazione infermieristica.</a:t>
            </a:r>
          </a:p>
        </p:txBody>
      </p:sp>
      <p:sp>
        <p:nvSpPr>
          <p:cNvPr id="4" name="Freccia in giù 3"/>
          <p:cNvSpPr/>
          <p:nvPr/>
        </p:nvSpPr>
        <p:spPr>
          <a:xfrm>
            <a:off x="3817909" y="22768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4663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43408"/>
            <a:ext cx="8229600" cy="1143000"/>
          </a:xfrm>
        </p:spPr>
        <p:txBody>
          <a:bodyPr>
            <a:normAutofit/>
          </a:bodyPr>
          <a:lstStyle/>
          <a:p>
            <a:r>
              <a:rPr lang="it-IT" sz="4400" dirty="0"/>
              <a:t>Protocollo per la contenzione fisica</a:t>
            </a:r>
          </a:p>
        </p:txBody>
      </p:sp>
      <p:sp>
        <p:nvSpPr>
          <p:cNvPr id="3" name="Segnaposto contenuto 2"/>
          <p:cNvSpPr>
            <a:spLocks noGrp="1"/>
          </p:cNvSpPr>
          <p:nvPr>
            <p:ph idx="1"/>
          </p:nvPr>
        </p:nvSpPr>
        <p:spPr>
          <a:xfrm>
            <a:off x="457200" y="1268760"/>
            <a:ext cx="8229600" cy="5055840"/>
          </a:xfrm>
        </p:spPr>
        <p:txBody>
          <a:bodyPr>
            <a:normAutofit/>
          </a:bodyPr>
          <a:lstStyle/>
          <a:p>
            <a:pPr>
              <a:buFont typeface="Wingdings" panose="05000000000000000000" pitchFamily="2" charset="2"/>
              <a:buChar char="§"/>
            </a:pPr>
            <a:r>
              <a:rPr lang="it-IT" dirty="0" smtClean="0"/>
              <a:t>Il </a:t>
            </a:r>
            <a:r>
              <a:rPr lang="it-IT" dirty="0"/>
              <a:t>paziente sarà rilasciato dalla contenzione al massimo ogni due ore</a:t>
            </a:r>
            <a:r>
              <a:rPr lang="it-IT" dirty="0" smtClean="0"/>
              <a:t>.</a:t>
            </a:r>
          </a:p>
          <a:p>
            <a:endParaRPr lang="it-IT" dirty="0"/>
          </a:p>
          <a:p>
            <a:endParaRPr lang="it-IT" dirty="0" smtClean="0"/>
          </a:p>
          <a:p>
            <a:endParaRPr lang="it-IT" dirty="0"/>
          </a:p>
          <a:p>
            <a:pPr>
              <a:buFont typeface="Wingdings" panose="05000000000000000000" pitchFamily="2" charset="2"/>
              <a:buChar char="ü"/>
            </a:pPr>
            <a:r>
              <a:rPr lang="it-IT" dirty="0" smtClean="0"/>
              <a:t>la </a:t>
            </a:r>
            <a:r>
              <a:rPr lang="it-IT" dirty="0"/>
              <a:t>necessità di liberare il paziente è per consentirgli di bere, di mangiare, di andare in bagno o altre attività di vita;</a:t>
            </a:r>
          </a:p>
          <a:p>
            <a:pPr>
              <a:buFont typeface="Wingdings" panose="05000000000000000000" pitchFamily="2" charset="2"/>
              <a:buChar char="ü"/>
            </a:pPr>
            <a:r>
              <a:rPr lang="it-IT" dirty="0" smtClean="0"/>
              <a:t>documentare </a:t>
            </a:r>
            <a:r>
              <a:rPr lang="it-IT" dirty="0"/>
              <a:t>il tempo di rimozione dalla contenzione e le attività compiute.</a:t>
            </a:r>
          </a:p>
        </p:txBody>
      </p:sp>
      <p:sp>
        <p:nvSpPr>
          <p:cNvPr id="4" name="Freccia in giù 3"/>
          <p:cNvSpPr/>
          <p:nvPr/>
        </p:nvSpPr>
        <p:spPr>
          <a:xfrm>
            <a:off x="3779912" y="22917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116106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fontScale="90000"/>
          </a:bodyPr>
          <a:lstStyle/>
          <a:p>
            <a:r>
              <a:rPr lang="it-IT" dirty="0"/>
              <a:t>Protocollo per la contenzione fisica</a:t>
            </a:r>
          </a:p>
        </p:txBody>
      </p:sp>
      <p:sp>
        <p:nvSpPr>
          <p:cNvPr id="3" name="Segnaposto contenuto 2"/>
          <p:cNvSpPr>
            <a:spLocks noGrp="1"/>
          </p:cNvSpPr>
          <p:nvPr>
            <p:ph idx="1"/>
          </p:nvPr>
        </p:nvSpPr>
        <p:spPr/>
        <p:txBody>
          <a:bodyPr>
            <a:normAutofit fontScale="92500"/>
          </a:bodyPr>
          <a:lstStyle/>
          <a:p>
            <a:pPr>
              <a:buFont typeface="Wingdings" panose="05000000000000000000" pitchFamily="2" charset="2"/>
              <a:buChar char="§"/>
            </a:pPr>
            <a:r>
              <a:rPr lang="it-IT" dirty="0"/>
              <a:t>Se il paziente ha avuto bisogno di 24 ore di contenzione continua o ci sono stati più </a:t>
            </a:r>
            <a:r>
              <a:rPr lang="it-IT" dirty="0" smtClean="0"/>
              <a:t>episodi </a:t>
            </a:r>
            <a:r>
              <a:rPr lang="it-IT" dirty="0"/>
              <a:t>di agitazione in una settimana è necessario rivalutare gli interventi contenitivi</a:t>
            </a:r>
            <a:r>
              <a:rPr lang="it-IT" dirty="0" smtClean="0"/>
              <a:t>.</a:t>
            </a:r>
          </a:p>
          <a:p>
            <a:endParaRPr lang="it-IT" dirty="0"/>
          </a:p>
          <a:p>
            <a:endParaRPr lang="it-IT" dirty="0" smtClean="0"/>
          </a:p>
          <a:p>
            <a:endParaRPr lang="it-IT" dirty="0"/>
          </a:p>
          <a:p>
            <a:pPr>
              <a:buFont typeface="Wingdings" panose="05000000000000000000" pitchFamily="2" charset="2"/>
              <a:buChar char="ü"/>
            </a:pPr>
            <a:r>
              <a:rPr lang="it-IT" dirty="0" smtClean="0"/>
              <a:t>Possibili </a:t>
            </a:r>
            <a:r>
              <a:rPr lang="it-IT" dirty="0"/>
              <a:t>alternative da considerare sono:</a:t>
            </a:r>
          </a:p>
          <a:p>
            <a:pPr>
              <a:buFont typeface="Wingdings" panose="05000000000000000000" pitchFamily="2" charset="2"/>
              <a:buChar char="ü"/>
            </a:pPr>
            <a:r>
              <a:rPr lang="it-IT" dirty="0" smtClean="0"/>
              <a:t>Modificare </a:t>
            </a:r>
            <a:r>
              <a:rPr lang="it-IT" dirty="0"/>
              <a:t>gli interventi di contenzione;</a:t>
            </a:r>
          </a:p>
          <a:p>
            <a:pPr>
              <a:buFont typeface="Wingdings" panose="05000000000000000000" pitchFamily="2" charset="2"/>
              <a:buChar char="ü"/>
            </a:pPr>
            <a:r>
              <a:rPr lang="it-IT" dirty="0"/>
              <a:t>Rivedere le dosi dei farmaci;</a:t>
            </a:r>
          </a:p>
          <a:p>
            <a:pPr>
              <a:buFont typeface="Wingdings" panose="05000000000000000000" pitchFamily="2" charset="2"/>
              <a:buChar char="ü"/>
            </a:pPr>
            <a:r>
              <a:rPr lang="it-IT" dirty="0"/>
              <a:t>Usare diversi interventi comportamentali.</a:t>
            </a:r>
          </a:p>
        </p:txBody>
      </p:sp>
    </p:spTree>
    <p:extLst>
      <p:ext uri="{BB962C8B-B14F-4D97-AF65-F5344CB8AC3E}">
        <p14:creationId xmlns:p14="http://schemas.microsoft.com/office/powerpoint/2010/main" val="2503495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088"/>
            <a:ext cx="8229600" cy="708688"/>
          </a:xfrm>
        </p:spPr>
        <p:txBody>
          <a:bodyPr/>
          <a:lstStyle/>
          <a:p>
            <a:pPr eaLnBrk="1" hangingPunct="1">
              <a:defRPr/>
            </a:pPr>
            <a:r>
              <a:rPr lang="it-IT" sz="3200" b="1" i="1" dirty="0" smtClean="0">
                <a:solidFill>
                  <a:schemeClr val="tx1"/>
                </a:solidFill>
                <a:effectLst>
                  <a:outerShdw blurRad="38100" dist="38100" dir="2700000" algn="tl">
                    <a:srgbClr val="FFFFFF"/>
                  </a:outerShdw>
                </a:effectLst>
              </a:rPr>
              <a:t>La contenzione</a:t>
            </a:r>
          </a:p>
        </p:txBody>
      </p:sp>
      <p:sp>
        <p:nvSpPr>
          <p:cNvPr id="13315" name="Rectangle 3"/>
          <p:cNvSpPr>
            <a:spLocks noGrp="1" noChangeArrowheads="1"/>
          </p:cNvSpPr>
          <p:nvPr>
            <p:ph type="body" idx="1"/>
          </p:nvPr>
        </p:nvSpPr>
        <p:spPr>
          <a:xfrm>
            <a:off x="457200" y="1556792"/>
            <a:ext cx="8229600" cy="4767808"/>
          </a:xfrm>
        </p:spPr>
        <p:txBody>
          <a:bodyPr>
            <a:normAutofit/>
          </a:bodyPr>
          <a:lstStyle/>
          <a:p>
            <a:pPr algn="ctr" eaLnBrk="1" hangingPunct="1">
              <a:lnSpc>
                <a:spcPct val="80000"/>
              </a:lnSpc>
              <a:buFontTx/>
              <a:buNone/>
              <a:defRPr/>
            </a:pPr>
            <a:endParaRPr lang="it-IT" sz="2000" b="1" u="sng" dirty="0" smtClean="0">
              <a:solidFill>
                <a:srgbClr val="CCFF99"/>
              </a:solidFill>
              <a:effectLst>
                <a:outerShdw blurRad="38100" dist="38100" dir="2700000" algn="tl">
                  <a:srgbClr val="000000"/>
                </a:outerShdw>
              </a:effectLst>
            </a:endParaRPr>
          </a:p>
          <a:p>
            <a:pPr algn="ctr" eaLnBrk="1" hangingPunct="1">
              <a:lnSpc>
                <a:spcPct val="80000"/>
              </a:lnSpc>
              <a:buFontTx/>
              <a:buNone/>
              <a:defRPr/>
            </a:pPr>
            <a:endParaRPr lang="it-IT" sz="2000" b="1" dirty="0" smtClean="0">
              <a:solidFill>
                <a:srgbClr val="CCFF99"/>
              </a:solidFill>
              <a:effectLst>
                <a:outerShdw blurRad="38100" dist="38100" dir="2700000" algn="tl">
                  <a:srgbClr val="000000"/>
                </a:outerShdw>
              </a:effectLst>
            </a:endParaRPr>
          </a:p>
          <a:p>
            <a:pPr algn="ctr" eaLnBrk="1" hangingPunct="1">
              <a:lnSpc>
                <a:spcPct val="80000"/>
              </a:lnSpc>
              <a:buFontTx/>
              <a:buNone/>
              <a:defRPr/>
            </a:pPr>
            <a:r>
              <a:rPr lang="it-IT" sz="2000" b="1" i="1" dirty="0" smtClean="0">
                <a:solidFill>
                  <a:schemeClr val="bg1">
                    <a:lumMod val="65000"/>
                  </a:schemeClr>
                </a:solidFill>
                <a:effectLst>
                  <a:outerShdw blurRad="38100" dist="38100" dir="2700000" algn="tl">
                    <a:srgbClr val="000000"/>
                  </a:outerShdw>
                </a:effectLst>
              </a:rPr>
              <a:t> l’eliminazione della contenzione </a:t>
            </a:r>
          </a:p>
          <a:p>
            <a:pPr algn="ctr" eaLnBrk="1" hangingPunct="1">
              <a:lnSpc>
                <a:spcPct val="80000"/>
              </a:lnSpc>
              <a:buFontTx/>
              <a:buNone/>
              <a:defRPr/>
            </a:pPr>
            <a:endParaRPr lang="it-IT" sz="2000" b="1" i="1" dirty="0" smtClean="0">
              <a:solidFill>
                <a:schemeClr val="bg1">
                  <a:lumMod val="65000"/>
                </a:schemeClr>
              </a:solidFill>
              <a:effectLst>
                <a:outerShdw blurRad="38100" dist="38100" dir="2700000" algn="tl">
                  <a:srgbClr val="000000"/>
                </a:outerShdw>
              </a:effectLst>
            </a:endParaRPr>
          </a:p>
          <a:p>
            <a:pPr algn="ctr" eaLnBrk="1" hangingPunct="1">
              <a:lnSpc>
                <a:spcPct val="80000"/>
              </a:lnSpc>
              <a:buFontTx/>
              <a:buNone/>
              <a:defRPr/>
            </a:pPr>
            <a:r>
              <a:rPr lang="it-IT" sz="2000" b="1" i="1" dirty="0" smtClean="0">
                <a:solidFill>
                  <a:schemeClr val="bg1">
                    <a:lumMod val="65000"/>
                  </a:schemeClr>
                </a:solidFill>
                <a:effectLst>
                  <a:outerShdw blurRad="38100" dist="38100" dir="2700000" algn="tl">
                    <a:srgbClr val="000000"/>
                  </a:outerShdw>
                </a:effectLst>
              </a:rPr>
              <a:t> nella gestione dei pazienti </a:t>
            </a:r>
          </a:p>
          <a:p>
            <a:pPr algn="ctr" eaLnBrk="1" hangingPunct="1">
              <a:lnSpc>
                <a:spcPct val="80000"/>
              </a:lnSpc>
              <a:buFontTx/>
              <a:buNone/>
              <a:defRPr/>
            </a:pPr>
            <a:endParaRPr lang="it-IT" sz="2000" b="1" i="1" dirty="0" smtClean="0">
              <a:solidFill>
                <a:schemeClr val="bg1">
                  <a:lumMod val="65000"/>
                </a:schemeClr>
              </a:solidFill>
              <a:effectLst>
                <a:outerShdw blurRad="38100" dist="38100" dir="2700000" algn="tl">
                  <a:srgbClr val="000000"/>
                </a:outerShdw>
              </a:effectLst>
            </a:endParaRPr>
          </a:p>
          <a:p>
            <a:pPr algn="ctr" eaLnBrk="1" hangingPunct="1">
              <a:lnSpc>
                <a:spcPct val="80000"/>
              </a:lnSpc>
              <a:buFontTx/>
              <a:buNone/>
              <a:defRPr/>
            </a:pPr>
            <a:r>
              <a:rPr lang="it-IT" sz="2000" b="1" i="1" dirty="0" smtClean="0">
                <a:solidFill>
                  <a:schemeClr val="bg1">
                    <a:lumMod val="65000"/>
                  </a:schemeClr>
                </a:solidFill>
                <a:effectLst>
                  <a:outerShdw blurRad="38100" dist="38100" dir="2700000" algn="tl">
                    <a:srgbClr val="000000"/>
                  </a:outerShdw>
                </a:effectLst>
              </a:rPr>
              <a:t>psichiatrici  costituisce</a:t>
            </a:r>
          </a:p>
          <a:p>
            <a:pPr algn="ctr" eaLnBrk="1" hangingPunct="1">
              <a:lnSpc>
                <a:spcPct val="80000"/>
              </a:lnSpc>
              <a:buFontTx/>
              <a:buNone/>
              <a:defRPr/>
            </a:pPr>
            <a:endParaRPr lang="it-IT" sz="2000" b="1" i="1" dirty="0" smtClean="0">
              <a:solidFill>
                <a:srgbClr val="CCFF99"/>
              </a:solidFill>
              <a:effectLst>
                <a:outerShdw blurRad="38100" dist="38100" dir="2700000" algn="tl">
                  <a:srgbClr val="000000"/>
                </a:outerShdw>
              </a:effectLst>
            </a:endParaRPr>
          </a:p>
          <a:p>
            <a:pPr algn="ctr" eaLnBrk="1" hangingPunct="1">
              <a:lnSpc>
                <a:spcPct val="80000"/>
              </a:lnSpc>
              <a:buFontTx/>
              <a:buNone/>
              <a:defRPr/>
            </a:pPr>
            <a:r>
              <a:rPr lang="it-IT" sz="2000" b="1" dirty="0" smtClean="0">
                <a:effectLst>
                  <a:outerShdw blurRad="38100" dist="38100" dir="2700000" algn="tl">
                    <a:srgbClr val="000000"/>
                  </a:outerShdw>
                </a:effectLst>
              </a:rPr>
              <a:t>UN OBIETTIVO ED UN INDICATORE DI QUALITA’</a:t>
            </a:r>
          </a:p>
          <a:p>
            <a:pPr algn="ctr" eaLnBrk="1" hangingPunct="1">
              <a:lnSpc>
                <a:spcPct val="80000"/>
              </a:lnSpc>
              <a:buFontTx/>
              <a:buNone/>
              <a:defRPr/>
            </a:pPr>
            <a:endParaRPr lang="it-IT" sz="2000" b="1" dirty="0" smtClean="0">
              <a:effectLst>
                <a:outerShdw blurRad="38100" dist="38100" dir="2700000" algn="tl">
                  <a:srgbClr val="000000"/>
                </a:outerShdw>
              </a:effectLst>
            </a:endParaRPr>
          </a:p>
          <a:p>
            <a:pPr algn="ctr" eaLnBrk="1" hangingPunct="1">
              <a:lnSpc>
                <a:spcPct val="80000"/>
              </a:lnSpc>
              <a:buFontTx/>
              <a:buNone/>
              <a:defRPr/>
            </a:pPr>
            <a:r>
              <a:rPr lang="it-IT" sz="2000" b="1" dirty="0" smtClean="0">
                <a:effectLst>
                  <a:outerShdw blurRad="38100" dist="38100" dir="2700000" algn="tl">
                    <a:srgbClr val="000000"/>
                  </a:outerShdw>
                </a:effectLst>
              </a:rPr>
              <a:t> </a:t>
            </a:r>
            <a:r>
              <a:rPr lang="it-IT" sz="2000" b="1" i="1" dirty="0" smtClean="0">
                <a:solidFill>
                  <a:schemeClr val="accent6"/>
                </a:solidFill>
                <a:effectLst>
                  <a:outerShdw blurRad="38100" dist="38100" dir="2700000" algn="tl">
                    <a:srgbClr val="000000"/>
                  </a:outerShdw>
                </a:effectLst>
              </a:rPr>
              <a:t>della psichiatria italiana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332656"/>
            <a:ext cx="8229600" cy="720080"/>
          </a:xfrm>
        </p:spPr>
        <p:txBody>
          <a:bodyPr>
            <a:normAutofit/>
          </a:bodyPr>
          <a:lstStyle/>
          <a:p>
            <a:pPr eaLnBrk="1" hangingPunct="1">
              <a:defRPr/>
            </a:pPr>
            <a:r>
              <a:rPr lang="it-IT" sz="3200" b="1" i="1" dirty="0" smtClean="0">
                <a:solidFill>
                  <a:schemeClr val="tx1"/>
                </a:solidFill>
                <a:effectLst>
                  <a:outerShdw blurRad="38100" dist="38100" dir="2700000" algn="tl">
                    <a:srgbClr val="FFFFFF"/>
                  </a:outerShdw>
                </a:effectLst>
              </a:rPr>
              <a:t>Utilizzo della contenzione nei SPDC</a:t>
            </a:r>
          </a:p>
        </p:txBody>
      </p:sp>
      <p:sp>
        <p:nvSpPr>
          <p:cNvPr id="40963" name="Rectangle 3"/>
          <p:cNvSpPr>
            <a:spLocks noGrp="1" noChangeArrowheads="1"/>
          </p:cNvSpPr>
          <p:nvPr>
            <p:ph type="body" idx="4294967295"/>
          </p:nvPr>
        </p:nvSpPr>
        <p:spPr>
          <a:xfrm>
            <a:off x="457200" y="1600200"/>
            <a:ext cx="8229600" cy="4997450"/>
          </a:xfrm>
        </p:spPr>
        <p:txBody>
          <a:bodyPr/>
          <a:lstStyle/>
          <a:p>
            <a:pPr algn="ctr" eaLnBrk="1" hangingPunct="1">
              <a:buFontTx/>
              <a:buNone/>
            </a:pPr>
            <a:endParaRPr lang="it-IT" sz="3600" b="1" dirty="0" smtClean="0">
              <a:solidFill>
                <a:schemeClr val="bg2">
                  <a:lumMod val="75000"/>
                </a:schemeClr>
              </a:solidFill>
              <a:effectLst>
                <a:outerShdw blurRad="38100" dist="38100" dir="2700000" algn="tl">
                  <a:srgbClr val="000000"/>
                </a:outerShdw>
              </a:effectLst>
            </a:endParaRPr>
          </a:p>
          <a:p>
            <a:pPr algn="ctr" eaLnBrk="1" hangingPunct="1">
              <a:buFontTx/>
              <a:buNone/>
            </a:pPr>
            <a:r>
              <a:rPr lang="it-IT" sz="2400" b="1" i="1" u="sng" dirty="0" smtClean="0">
                <a:solidFill>
                  <a:schemeClr val="bg2">
                    <a:lumMod val="75000"/>
                  </a:schemeClr>
                </a:solidFill>
                <a:effectLst>
                  <a:outerShdw blurRad="38100" dist="38100" dir="2700000" algn="tl">
                    <a:srgbClr val="000000"/>
                  </a:outerShdw>
                </a:effectLst>
              </a:rPr>
              <a:t>Situazioni simili</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dal punto di vista clinico e del comportamento</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della persona ricoverata</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trovano risposta diversa </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a seconda dei contesti istituzionali,</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  delle culture professionali</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delle caratteristiche personologiche</a:t>
            </a:r>
          </a:p>
          <a:p>
            <a:pPr algn="ctr" eaLnBrk="1" hangingPunct="1">
              <a:buFontTx/>
              <a:buNone/>
            </a:pPr>
            <a:r>
              <a:rPr lang="it-IT" sz="2400" i="1" dirty="0" smtClean="0">
                <a:solidFill>
                  <a:schemeClr val="bg2">
                    <a:lumMod val="75000"/>
                  </a:schemeClr>
                </a:solidFill>
                <a:effectLst>
                  <a:outerShdw blurRad="38100" dist="38100" dir="2700000" algn="tl">
                    <a:srgbClr val="000000"/>
                  </a:outerShdw>
                </a:effectLst>
              </a:rPr>
              <a:t>degli operatori(medici ed infermieri</a:t>
            </a:r>
            <a:r>
              <a:rPr lang="it-IT" sz="2400" b="1" i="1" dirty="0" smtClean="0">
                <a:solidFill>
                  <a:schemeClr val="bg2">
                    <a:lumMod val="75000"/>
                  </a:schemeClr>
                </a:solidFill>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0"/>
            <a:ext cx="8229600" cy="1052736"/>
          </a:xfrm>
        </p:spPr>
        <p:txBody>
          <a:bodyPr/>
          <a:lstStyle/>
          <a:p>
            <a:pPr eaLnBrk="1" hangingPunct="1">
              <a:defRPr/>
            </a:pPr>
            <a:r>
              <a:rPr lang="it-IT" sz="3200" b="1" i="1" dirty="0" smtClean="0">
                <a:solidFill>
                  <a:srgbClr val="990033"/>
                </a:solidFill>
                <a:effectLst>
                  <a:outerShdw blurRad="38100" dist="38100" dir="2700000" algn="tl">
                    <a:srgbClr val="000000"/>
                  </a:outerShdw>
                </a:effectLst>
              </a:rPr>
              <a:t>La contenzione</a:t>
            </a:r>
          </a:p>
        </p:txBody>
      </p:sp>
      <p:sp>
        <p:nvSpPr>
          <p:cNvPr id="43011" name="Rectangle 3"/>
          <p:cNvSpPr>
            <a:spLocks noGrp="1" noChangeArrowheads="1"/>
          </p:cNvSpPr>
          <p:nvPr>
            <p:ph type="body" idx="4294967295"/>
          </p:nvPr>
        </p:nvSpPr>
        <p:spPr/>
        <p:txBody>
          <a:bodyPr/>
          <a:lstStyle/>
          <a:p>
            <a:pPr algn="ctr" eaLnBrk="1" hangingPunct="1">
              <a:lnSpc>
                <a:spcPct val="80000"/>
              </a:lnSpc>
              <a:buFontTx/>
              <a:buNone/>
            </a:pPr>
            <a:r>
              <a:rPr lang="it-IT" sz="2000" i="1" dirty="0" smtClean="0">
                <a:solidFill>
                  <a:schemeClr val="bg2">
                    <a:lumMod val="75000"/>
                  </a:schemeClr>
                </a:solidFill>
                <a:effectLst>
                  <a:outerShdw blurRad="38100" dist="38100" dir="2700000" algn="tl">
                    <a:srgbClr val="000000"/>
                  </a:outerShdw>
                </a:effectLst>
              </a:rPr>
              <a:t>Il ricorso diffuso alla contenzione spesso evidenzia</a:t>
            </a:r>
          </a:p>
          <a:p>
            <a:pPr algn="ctr" eaLnBrk="1" hangingPunct="1">
              <a:lnSpc>
                <a:spcPct val="80000"/>
              </a:lnSpc>
              <a:buFontTx/>
              <a:buNone/>
            </a:pPr>
            <a:endParaRPr lang="it-IT" sz="2000" i="1" dirty="0" smtClean="0">
              <a:solidFill>
                <a:schemeClr val="bg2">
                  <a:lumMod val="75000"/>
                </a:schemeClr>
              </a:solidFill>
              <a:effectLst>
                <a:outerShdw blurRad="38100" dist="38100" dir="2700000" algn="tl">
                  <a:srgbClr val="000000"/>
                </a:outerShdw>
              </a:effectLst>
            </a:endParaRPr>
          </a:p>
          <a:p>
            <a:pPr algn="ctr" eaLnBrk="1" hangingPunct="1">
              <a:lnSpc>
                <a:spcPct val="80000"/>
              </a:lnSpc>
              <a:buFontTx/>
              <a:buNone/>
            </a:pPr>
            <a:r>
              <a:rPr lang="it-IT" sz="2000" i="1" dirty="0" smtClean="0">
                <a:solidFill>
                  <a:schemeClr val="bg2">
                    <a:lumMod val="75000"/>
                  </a:schemeClr>
                </a:solidFill>
                <a:effectLst>
                  <a:outerShdw blurRad="38100" dist="38100" dir="2700000" algn="tl">
                    <a:srgbClr val="000000"/>
                  </a:outerShdw>
                </a:effectLst>
              </a:rPr>
              <a:t>l’utilizzo della stessa come pratica terapeutico-assistenziale</a:t>
            </a:r>
          </a:p>
          <a:p>
            <a:pPr algn="ctr" eaLnBrk="1" hangingPunct="1">
              <a:lnSpc>
                <a:spcPct val="80000"/>
              </a:lnSpc>
              <a:buFontTx/>
              <a:buNone/>
            </a:pPr>
            <a:endParaRPr lang="it-IT" sz="2000" i="1" dirty="0" smtClean="0">
              <a:solidFill>
                <a:schemeClr val="bg2">
                  <a:lumMod val="75000"/>
                </a:schemeClr>
              </a:solidFill>
              <a:effectLst>
                <a:outerShdw blurRad="38100" dist="38100" dir="2700000" algn="tl">
                  <a:srgbClr val="000000"/>
                </a:outerShdw>
              </a:effectLst>
            </a:endParaRPr>
          </a:p>
          <a:p>
            <a:pPr algn="ctr" eaLnBrk="1" hangingPunct="1">
              <a:lnSpc>
                <a:spcPct val="80000"/>
              </a:lnSpc>
              <a:buFontTx/>
              <a:buNone/>
            </a:pPr>
            <a:r>
              <a:rPr lang="it-IT" sz="2000" i="1" dirty="0" smtClean="0">
                <a:solidFill>
                  <a:schemeClr val="bg2">
                    <a:lumMod val="75000"/>
                  </a:schemeClr>
                </a:solidFill>
                <a:effectLst>
                  <a:outerShdw blurRad="38100" dist="38100" dir="2700000" algn="tl">
                    <a:srgbClr val="000000"/>
                  </a:outerShdw>
                </a:effectLst>
              </a:rPr>
              <a:t>d’emergenza</a:t>
            </a:r>
          </a:p>
          <a:p>
            <a:pPr algn="ctr" eaLnBrk="1" hangingPunct="1">
              <a:lnSpc>
                <a:spcPct val="80000"/>
              </a:lnSpc>
              <a:buFontTx/>
              <a:buNone/>
            </a:pPr>
            <a:endParaRPr lang="it-IT" sz="2000" i="1" dirty="0" smtClean="0">
              <a:solidFill>
                <a:schemeClr val="bg2">
                  <a:lumMod val="75000"/>
                </a:schemeClr>
              </a:solidFill>
              <a:effectLst>
                <a:outerShdw blurRad="38100" dist="38100" dir="2700000" algn="tl">
                  <a:srgbClr val="000000"/>
                </a:outerShdw>
              </a:effectLst>
            </a:endParaRPr>
          </a:p>
          <a:p>
            <a:pPr algn="ctr" eaLnBrk="1" hangingPunct="1">
              <a:lnSpc>
                <a:spcPct val="80000"/>
              </a:lnSpc>
              <a:buFontTx/>
              <a:buNone/>
            </a:pPr>
            <a:r>
              <a:rPr lang="it-IT" sz="2000" i="1" dirty="0" smtClean="0">
                <a:solidFill>
                  <a:schemeClr val="bg2">
                    <a:lumMod val="75000"/>
                  </a:schemeClr>
                </a:solidFill>
                <a:effectLst>
                  <a:outerShdw blurRad="38100" dist="38100" dir="2700000" algn="tl">
                    <a:srgbClr val="000000"/>
                  </a:outerShdw>
                </a:effectLst>
              </a:rPr>
              <a:t>o per coprire e compensare vuoti di risorse umane e limiti organizzativi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188640"/>
            <a:ext cx="8229600" cy="720080"/>
          </a:xfrm>
        </p:spPr>
        <p:txBody>
          <a:bodyPr/>
          <a:lstStyle/>
          <a:p>
            <a:pPr eaLnBrk="1" hangingPunct="1">
              <a:defRPr/>
            </a:pPr>
            <a:r>
              <a:rPr lang="it-IT" sz="3200" b="1" i="1" dirty="0" smtClean="0">
                <a:solidFill>
                  <a:srgbClr val="990033"/>
                </a:solidFill>
                <a:effectLst>
                  <a:outerShdw blurRad="38100" dist="38100" dir="2700000" algn="tl">
                    <a:srgbClr val="000000"/>
                  </a:outerShdw>
                </a:effectLst>
              </a:rPr>
              <a:t>La contenzione</a:t>
            </a:r>
          </a:p>
        </p:txBody>
      </p:sp>
      <p:sp>
        <p:nvSpPr>
          <p:cNvPr id="44035" name="Rectangle 3"/>
          <p:cNvSpPr>
            <a:spLocks noGrp="1" noChangeArrowheads="1"/>
          </p:cNvSpPr>
          <p:nvPr>
            <p:ph type="body" idx="4294967295"/>
          </p:nvPr>
        </p:nvSpPr>
        <p:spPr>
          <a:xfrm>
            <a:off x="457200" y="1196752"/>
            <a:ext cx="8229600" cy="5127848"/>
          </a:xfrm>
        </p:spPr>
        <p:txBody>
          <a:bodyPr/>
          <a:lstStyle/>
          <a:p>
            <a:pPr algn="ctr" eaLnBrk="1" hangingPunct="1">
              <a:lnSpc>
                <a:spcPct val="80000"/>
              </a:lnSpc>
              <a:buFontTx/>
              <a:buNone/>
            </a:pPr>
            <a:endParaRPr lang="it-IT" sz="2000" b="1" i="1" dirty="0" smtClean="0">
              <a:solidFill>
                <a:srgbClr val="CCFF99"/>
              </a:solidFill>
              <a:effectLst>
                <a:outerShdw blurRad="38100" dist="38100" dir="2700000" algn="tl">
                  <a:srgbClr val="000000"/>
                </a:outerShdw>
              </a:effectLst>
            </a:endParaRPr>
          </a:p>
          <a:p>
            <a:pPr algn="ctr" eaLnBrk="1" hangingPunct="1">
              <a:lnSpc>
                <a:spcPct val="80000"/>
              </a:lnSpc>
              <a:buFontTx/>
              <a:buNone/>
            </a:pPr>
            <a:endParaRPr lang="it-IT" sz="2000" b="1" i="1" dirty="0" smtClean="0">
              <a:solidFill>
                <a:schemeClr val="accent2"/>
              </a:solidFill>
              <a:effectLst>
                <a:outerShdw blurRad="38100" dist="38100" dir="2700000" algn="tl">
                  <a:srgbClr val="000000"/>
                </a:outerShdw>
              </a:effectLst>
            </a:endParaRP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Non è accettabile che nel terzo millennio</a:t>
            </a: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si definisca la contenzione</a:t>
            </a: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“atto medico” o “atto terapeutico”</a:t>
            </a: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tenuto conto che</a:t>
            </a:r>
          </a:p>
          <a:p>
            <a:pP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                    -l’ alleanza terapeutica</a:t>
            </a: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-il rispetto della persona nel percorso di cura</a:t>
            </a: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sono i principi generali e i valori-guida</a:t>
            </a:r>
          </a:p>
          <a:p>
            <a:pPr algn="ctr" eaLnBrk="1" hangingPunct="1">
              <a:lnSpc>
                <a:spcPct val="80000"/>
              </a:lnSpc>
              <a:buFontTx/>
              <a:buNone/>
            </a:pPr>
            <a:r>
              <a:rPr lang="it-IT" sz="2400" b="1" i="1" dirty="0" smtClean="0">
                <a:solidFill>
                  <a:schemeClr val="accent2"/>
                </a:solidFill>
                <a:effectLst>
                  <a:outerShdw blurRad="38100" dist="38100" dir="2700000" algn="tl">
                    <a:srgbClr val="000000"/>
                  </a:outerShdw>
                </a:effectLst>
              </a:rPr>
              <a:t>dei Codici deontologici di medici e infermieri</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518864" y="704088"/>
            <a:ext cx="8229600" cy="636680"/>
          </a:xfrm>
        </p:spPr>
        <p:txBody>
          <a:bodyPr/>
          <a:lstStyle/>
          <a:p>
            <a:pPr eaLnBrk="1" hangingPunct="1">
              <a:defRPr/>
            </a:pPr>
            <a:r>
              <a:rPr lang="it-IT" sz="3200" b="1" i="1" dirty="0" smtClean="0">
                <a:solidFill>
                  <a:srgbClr val="990033"/>
                </a:solidFill>
                <a:effectLst>
                  <a:outerShdw blurRad="38100" dist="38100" dir="2700000" algn="tl">
                    <a:srgbClr val="000000"/>
                  </a:outerShdw>
                </a:effectLst>
              </a:rPr>
              <a:t>La contenzione</a:t>
            </a:r>
          </a:p>
        </p:txBody>
      </p:sp>
      <p:sp>
        <p:nvSpPr>
          <p:cNvPr id="45059" name="Rectangle 3"/>
          <p:cNvSpPr>
            <a:spLocks noGrp="1" noChangeArrowheads="1"/>
          </p:cNvSpPr>
          <p:nvPr>
            <p:ph type="body" idx="4294967295"/>
          </p:nvPr>
        </p:nvSpPr>
        <p:spPr>
          <a:xfrm>
            <a:off x="457200" y="1412776"/>
            <a:ext cx="8229600" cy="4911824"/>
          </a:xfrm>
        </p:spPr>
        <p:txBody>
          <a:bodyPr/>
          <a:lstStyle/>
          <a:p>
            <a:pPr algn="ctr" eaLnBrk="1" hangingPunct="1">
              <a:lnSpc>
                <a:spcPct val="80000"/>
              </a:lnSpc>
              <a:buFontTx/>
              <a:buNone/>
            </a:pPr>
            <a:endParaRPr lang="it-IT" sz="2000" b="1" dirty="0" smtClean="0">
              <a:solidFill>
                <a:srgbClr val="FFC000"/>
              </a:solidFill>
              <a:effectLst>
                <a:outerShdw blurRad="38100" dist="38100" dir="2700000" algn="tl">
                  <a:srgbClr val="000000"/>
                </a:outerShdw>
              </a:effectLst>
            </a:endParaRPr>
          </a:p>
          <a:p>
            <a:pPr algn="ctr" eaLnBrk="1" hangingPunct="1">
              <a:lnSpc>
                <a:spcPct val="80000"/>
              </a:lnSpc>
              <a:buFontTx/>
              <a:buNone/>
            </a:pPr>
            <a:endParaRPr lang="it-IT" sz="2000" b="1" dirty="0">
              <a:solidFill>
                <a:srgbClr val="FFC000"/>
              </a:solidFill>
              <a:effectLst>
                <a:outerShdw blurRad="38100" dist="38100" dir="2700000" algn="tl">
                  <a:srgbClr val="000000"/>
                </a:outerShdw>
              </a:effectLst>
            </a:endParaRP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Bisogna costruire percorsi di </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attenta lettura del disagio</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espresso e inespresso</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che può e deve essere</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prevenuto e contenuto,</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attraverso una cultura di ascolto</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focalizzato sui bisogni e </a:t>
            </a:r>
          </a:p>
          <a:p>
            <a:pPr algn="ctr" eaLnBrk="1" hangingPunct="1">
              <a:lnSpc>
                <a:spcPct val="80000"/>
              </a:lnSpc>
              <a:buFontTx/>
              <a:buNone/>
            </a:pPr>
            <a:r>
              <a:rPr lang="it-IT" sz="2400" b="1" i="1" dirty="0" smtClean="0">
                <a:solidFill>
                  <a:srgbClr val="C00000"/>
                </a:solidFill>
                <a:effectLst>
                  <a:outerShdw blurRad="38100" dist="38100" dir="2700000" algn="tl">
                    <a:srgbClr val="000000"/>
                  </a:outerShdw>
                </a:effectLst>
              </a:rPr>
              <a:t>sull’attuazione concreta delle relative risposte.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6013</TotalTime>
  <Words>5994</Words>
  <Application>Microsoft Office PowerPoint</Application>
  <PresentationFormat>Presentazione su schermo (4:3)</PresentationFormat>
  <Paragraphs>658</Paragraphs>
  <Slides>99</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99</vt:i4>
      </vt:variant>
    </vt:vector>
  </HeadingPairs>
  <TitlesOfParts>
    <vt:vector size="101" baseType="lpstr">
      <vt:lpstr>Equinozio</vt:lpstr>
      <vt:lpstr>Immagine bitmap</vt:lpstr>
      <vt:lpstr>Infermieristica Psichiatrica</vt:lpstr>
      <vt:lpstr>Presentazione standard di PowerPoint</vt:lpstr>
      <vt:lpstr>    La malattia mentale oggi e nel recente     passato</vt:lpstr>
      <vt:lpstr> La malattia mentale oggi e nel recente passato</vt:lpstr>
      <vt:lpstr>  La malattia mentale nel recente       passato</vt:lpstr>
      <vt:lpstr> La malattia mentale nel recente       passato</vt:lpstr>
      <vt:lpstr> Trattamenti terapeutici in epoca      manicomiale</vt:lpstr>
      <vt:lpstr>Presentazione standard di PowerPoint</vt:lpstr>
      <vt:lpstr>Epoca manicomiale</vt:lpstr>
      <vt:lpstr>Presentazione standard di PowerPoint</vt:lpstr>
      <vt:lpstr> Trattamenti  terapeutici nell’epoca    manicomiale</vt:lpstr>
      <vt:lpstr> Trattamenti  terapeutici nell’epoca    manicomiale</vt:lpstr>
      <vt:lpstr> Trattamenti  terapeutici nell’epoca    manicomiale</vt:lpstr>
      <vt:lpstr> Trattamenti  terapeutici nell’epoca    manicomiale</vt:lpstr>
      <vt:lpstr> Trattamenti  terapeutici nell’epoca    manicomiale</vt:lpstr>
      <vt:lpstr> Trattamenti  terapeutici nell’epoca    manicomiale</vt:lpstr>
      <vt:lpstr> Trattamenti  terapeutici nell’epoca    manicomiale</vt:lpstr>
      <vt:lpstr> Trattamenti terapeutici in epoca      manicomiale</vt:lpstr>
      <vt:lpstr>Trattamenti terapeutici in epoca manicomiale</vt:lpstr>
      <vt:lpstr> Trattamenti terapeutici in epoca      manicomiale</vt:lpstr>
      <vt:lpstr>Cardiazolterapia ed insulinoterapia</vt:lpstr>
      <vt:lpstr> Trattamenti terapeutici in epoca     manicomiale</vt:lpstr>
      <vt:lpstr> Trattamenti terapeutici in epoca     manicomiale</vt:lpstr>
      <vt:lpstr> Trattamenti terapeutici in epoca     manicomiale</vt:lpstr>
      <vt:lpstr> Trattamenti terapeutici in epoca      manicomiale</vt:lpstr>
      <vt:lpstr>La psicochirurgia</vt:lpstr>
      <vt:lpstr> Trattamenti terapeutici in epoca     manicomiale</vt:lpstr>
      <vt:lpstr>Trattamenti terapeutici in epoca manicomiale</vt:lpstr>
      <vt:lpstr>Ergoterapia</vt:lpstr>
      <vt:lpstr>  </vt:lpstr>
      <vt:lpstr>IN ITALIA INVECE…..</vt:lpstr>
      <vt:lpstr>     Legge n° 36 del 1904: Disposizione sui manicomi e sugli alienati.    Custodia e cura degli alienati.</vt:lpstr>
      <vt:lpstr>Regio decreto n° 615 del 1909 “ regolamento sui manicomi e sugli alienati” </vt:lpstr>
      <vt:lpstr>L’ antipsichiatria</vt:lpstr>
      <vt:lpstr>L’ antipsichiatria</vt:lpstr>
      <vt:lpstr> La più importante rivoluzione italiana</vt:lpstr>
      <vt:lpstr> La più importante rivoluzione italiana</vt:lpstr>
      <vt:lpstr> </vt:lpstr>
      <vt:lpstr>              Negli anni 60…..</vt:lpstr>
      <vt:lpstr>         Negli anni 60…..</vt:lpstr>
      <vt:lpstr>Legge Mariotti n° 431 del 1968 “provvidenze per l’assistenza psichiatrica”</vt:lpstr>
      <vt:lpstr>Legge Mariotti</vt:lpstr>
      <vt:lpstr>Legge Mariotti</vt:lpstr>
      <vt:lpstr>Legge Mariotti</vt:lpstr>
      <vt:lpstr>Legge Mariotti</vt:lpstr>
      <vt:lpstr>   Legge 180</vt:lpstr>
      <vt:lpstr>Legge 180 del 13 maggio 1978 :</vt:lpstr>
      <vt:lpstr>LEGGE 180  del 13 maggio 1978:</vt:lpstr>
      <vt:lpstr>Legge 180 del  13 maggio 1978</vt:lpstr>
      <vt:lpstr>PROCEDURA PREVISTA PER IL TSO</vt:lpstr>
      <vt:lpstr>PROCEDURA PREVISTA PER IL TSO</vt:lpstr>
      <vt:lpstr>Legge 180/78 ( “legge Basaglia”)</vt:lpstr>
      <vt:lpstr>Legge 180/78</vt:lpstr>
      <vt:lpstr>Legge 180/78</vt:lpstr>
      <vt:lpstr>Legge 180/78</vt:lpstr>
      <vt:lpstr>Legge 180/78</vt:lpstr>
      <vt:lpstr>Legge 180/78</vt:lpstr>
      <vt:lpstr>Epoca post-Basaglia</vt:lpstr>
      <vt:lpstr>Il progetto Obiettivo</vt:lpstr>
      <vt:lpstr>Il Progetto Obiettivo: il Dsm</vt:lpstr>
      <vt:lpstr>Il progetto Obiettivo</vt:lpstr>
      <vt:lpstr>Le figure che operano nei presidi del DSM</vt:lpstr>
      <vt:lpstr>I CENTRI DI SALUTE MENTALE IL SERVIZIO DI DIAGNOSI E CURA LE STRUTTURE RESIDENZIALE PROTETTE ED ASSISTITE I CENTRI DIURNI DI RIABILITAZIONE PSICHIATRICA</vt:lpstr>
      <vt:lpstr>TUTTI I DIVERSI PRESIDI RIVESTONO LA STESSA IMPORTANZA :</vt:lpstr>
      <vt:lpstr>Le strutture della salute mentale</vt:lpstr>
      <vt:lpstr>Componenti organizzativi essenziali del DSM</vt:lpstr>
      <vt:lpstr>Il DAY HOSPITAL (D.H.)</vt:lpstr>
      <vt:lpstr>SRP: Strutture Residenziali Protette-Comunita’ Terapeutiche</vt:lpstr>
      <vt:lpstr>RSA: Strutture Residenziali Assistite</vt:lpstr>
      <vt:lpstr>CSM: CENTRI DI SALUTE MENTALE</vt:lpstr>
      <vt:lpstr>C.D.: CENTRI DIURNI DI RIABILITAZIONE PSICHIATRICA</vt:lpstr>
      <vt:lpstr>SPDC: SERVIZIO PSICHIATRICO DI DIAGNOSI E CURA</vt:lpstr>
      <vt:lpstr>LA CONTENZIONE</vt:lpstr>
      <vt:lpstr>LA CONTENZIONE: definizione</vt:lpstr>
      <vt:lpstr>La contenzione e le sue diverse forme </vt:lpstr>
      <vt:lpstr>CONTENZIONE Fisica – Meccanica:  definizione</vt:lpstr>
      <vt:lpstr>LA CONTENZIONE COME ULTIMA RATIO </vt:lpstr>
      <vt:lpstr>LA CONTENZIONE COME ULTIMA RATIO </vt:lpstr>
      <vt:lpstr>LA CONTENZIONE COME ULTIMA RATIO </vt:lpstr>
      <vt:lpstr>  Codice Deontologico delle Professioni Infermieristiche     13 aprile 2019 </vt:lpstr>
      <vt:lpstr>LA CONTENZIONE COME ULTIMA RATIO</vt:lpstr>
      <vt:lpstr>La contenzione: eventi avversi</vt:lpstr>
      <vt:lpstr>La contenzione: eventi avversi</vt:lpstr>
      <vt:lpstr>La contenzione: eventi avversi</vt:lpstr>
      <vt:lpstr>La contenzione</vt:lpstr>
      <vt:lpstr>La contenzione </vt:lpstr>
      <vt:lpstr>Protocollo per la contenzione fisica</vt:lpstr>
      <vt:lpstr>Protocollo per la contenzione fisica</vt:lpstr>
      <vt:lpstr>Protocollo per la contenzione fisica</vt:lpstr>
      <vt:lpstr>Protocollo per la contenzione fisica</vt:lpstr>
      <vt:lpstr>Protocollo per la contenzione fisica</vt:lpstr>
      <vt:lpstr>Protocollo per la contenzione fisica</vt:lpstr>
      <vt:lpstr>Protocollo per la contenzione fisica</vt:lpstr>
      <vt:lpstr>Protocollo per la contenzione fisica</vt:lpstr>
      <vt:lpstr>La contenzione</vt:lpstr>
      <vt:lpstr>Utilizzo della contenzione nei SPDC</vt:lpstr>
      <vt:lpstr>La contenzione</vt:lpstr>
      <vt:lpstr>La contenzione</vt:lpstr>
      <vt:lpstr>La contenzione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Agnese</cp:lastModifiedBy>
  <cp:revision>343</cp:revision>
  <dcterms:created xsi:type="dcterms:W3CDTF">2010-11-23T08:25:05Z</dcterms:created>
  <dcterms:modified xsi:type="dcterms:W3CDTF">2019-05-16T23:10:28Z</dcterms:modified>
</cp:coreProperties>
</file>