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94" r:id="rId6"/>
    <p:sldId id="295" r:id="rId7"/>
    <p:sldId id="261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75" r:id="rId16"/>
    <p:sldId id="277" r:id="rId17"/>
    <p:sldId id="279" r:id="rId18"/>
    <p:sldId id="280" r:id="rId19"/>
    <p:sldId id="297" r:id="rId20"/>
    <p:sldId id="298" r:id="rId21"/>
    <p:sldId id="299" r:id="rId22"/>
    <p:sldId id="300" r:id="rId23"/>
    <p:sldId id="281" r:id="rId24"/>
    <p:sldId id="282" r:id="rId25"/>
    <p:sldId id="304" r:id="rId26"/>
    <p:sldId id="301" r:id="rId27"/>
    <p:sldId id="302" r:id="rId28"/>
    <p:sldId id="303" r:id="rId29"/>
    <p:sldId id="286" r:id="rId30"/>
    <p:sldId id="287" r:id="rId31"/>
    <p:sldId id="320" r:id="rId32"/>
    <p:sldId id="305" r:id="rId33"/>
    <p:sldId id="306" r:id="rId34"/>
    <p:sldId id="307" r:id="rId35"/>
    <p:sldId id="309" r:id="rId36"/>
    <p:sldId id="311" r:id="rId37"/>
    <p:sldId id="312" r:id="rId38"/>
    <p:sldId id="319" r:id="rId39"/>
    <p:sldId id="314" r:id="rId40"/>
    <p:sldId id="317" r:id="rId41"/>
    <p:sldId id="318" r:id="rId42"/>
    <p:sldId id="292" r:id="rId43"/>
    <p:sldId id="321" r:id="rId44"/>
    <p:sldId id="322" r:id="rId45"/>
    <p:sldId id="324" r:id="rId46"/>
    <p:sldId id="328" r:id="rId47"/>
    <p:sldId id="329" r:id="rId48"/>
    <p:sldId id="330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BAF4A-F504-4C0C-95F7-D426845F013B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6F95-DF5D-430B-8D50-34F7CB51B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i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96C072-DB49-4641-B84C-5D2504E845C2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3E16B-8159-4108-8505-EEBA4B22ED71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8D29-AE75-4D7B-B852-F54565B273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08/07/2020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Image:Pope-mariani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/index.php?title=Anestetico_dissociativo&amp;action=edit&amp;redlink=1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it.wikipedia.org/wiki/Anestetic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Stupefacente" TargetMode="External"/><Relationship Id="rId5" Type="http://schemas.openxmlformats.org/officeDocument/2006/relationships/hyperlink" Target="http://it.wikipedia.org/wiki/Analgesia" TargetMode="External"/><Relationship Id="rId4" Type="http://schemas.openxmlformats.org/officeDocument/2006/relationships/hyperlink" Target="http://it.wikipedia.org/wiki/Veterinaria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/>
              </a:rPr>
              <a:t>DISTURBI DA USO </a:t>
            </a:r>
            <a:r>
              <a:rPr lang="it-IT" dirty="0" err="1" smtClean="0">
                <a:solidFill>
                  <a:srgbClr val="FF0000"/>
                </a:solidFill>
                <a:effectLst/>
              </a:rPr>
              <a:t>DI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 SOSTANZE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714348" y="714356"/>
            <a:ext cx="78486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000" dirty="0" smtClean="0">
                <a:cs typeface="+mn-cs"/>
              </a:rPr>
              <a:t>Il </a:t>
            </a:r>
            <a:r>
              <a:rPr lang="it-IT" sz="2000" dirty="0">
                <a:cs typeface="+mn-cs"/>
              </a:rPr>
              <a:t>delirium è una sindrome mentale organica caratterizzata da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disturbi globali della sfera cognitiva</a:t>
            </a:r>
            <a:r>
              <a:rPr lang="it-IT" sz="2000" dirty="0">
                <a:cs typeface="+mn-cs"/>
              </a:rPr>
              <a:t> (attenzione, pensiero, memoria, orientamento, percezione) e con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alterato stato di coscienza</a:t>
            </a:r>
            <a:r>
              <a:rPr lang="it-IT" sz="2000" dirty="0">
                <a:cs typeface="+mn-cs"/>
              </a:rPr>
              <a:t>, </a:t>
            </a:r>
            <a:r>
              <a:rPr lang="it-I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agitazione o ritardo psicomotorio</a:t>
            </a:r>
            <a:r>
              <a:rPr lang="it-IT" sz="2000" dirty="0">
                <a:cs typeface="+mn-cs"/>
              </a:rPr>
              <a:t>.</a:t>
            </a:r>
          </a:p>
          <a:p>
            <a:pPr algn="just">
              <a:defRPr/>
            </a:pPr>
            <a:endParaRPr lang="it-IT" sz="2000" dirty="0">
              <a:cs typeface="+mn-cs"/>
            </a:endParaRPr>
          </a:p>
          <a:p>
            <a:pPr algn="just">
              <a:defRPr/>
            </a:pPr>
            <a:r>
              <a:rPr lang="it-IT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Disturbi psichici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disturbo di coscienza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disorientamento rispetto all’ambiente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</a:t>
            </a:r>
            <a:r>
              <a:rPr lang="it-IT" sz="2000" dirty="0" err="1">
                <a:cs typeface="+mn-cs"/>
              </a:rPr>
              <a:t>microzoopsie</a:t>
            </a:r>
            <a:endParaRPr lang="it-IT" sz="2000" dirty="0">
              <a:cs typeface="+mn-cs"/>
            </a:endParaRP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delirio professionale</a:t>
            </a:r>
          </a:p>
          <a:p>
            <a:pPr algn="just">
              <a:buFontTx/>
              <a:buChar char="•"/>
              <a:defRPr/>
            </a:pPr>
            <a:endParaRPr lang="it-IT" sz="2000" dirty="0">
              <a:cs typeface="+mn-cs"/>
            </a:endParaRPr>
          </a:p>
          <a:p>
            <a:pPr algn="just">
              <a:defRPr/>
            </a:pPr>
            <a:r>
              <a:rPr lang="it-IT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Disturbi somatici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tremore a scosse ampie 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sudorazione profusa </a:t>
            </a:r>
          </a:p>
          <a:p>
            <a:pPr algn="just">
              <a:buFontTx/>
              <a:buChar char="•"/>
              <a:defRPr/>
            </a:pPr>
            <a:r>
              <a:rPr lang="it-IT" sz="2000" dirty="0">
                <a:cs typeface="+mn-cs"/>
              </a:rPr>
              <a:t> ipertermia</a:t>
            </a:r>
          </a:p>
          <a:p>
            <a:pPr algn="just">
              <a:buFontTx/>
              <a:buChar char="•"/>
              <a:defRPr/>
            </a:pPr>
            <a:endParaRPr lang="it-IT" sz="2400" dirty="0">
              <a:cs typeface="+mn-cs"/>
            </a:endParaRPr>
          </a:p>
          <a:p>
            <a:pPr algn="just">
              <a:defRPr/>
            </a:pPr>
            <a:endParaRPr lang="it-IT" sz="2600" i="1" dirty="0">
              <a:cs typeface="+mn-cs"/>
            </a:endParaRPr>
          </a:p>
          <a:p>
            <a:pPr algn="just">
              <a:defRPr/>
            </a:pPr>
            <a:endParaRPr lang="it-IT" sz="2400" b="1" i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buFontTx/>
              <a:buChar char="•"/>
              <a:defRPr/>
            </a:pPr>
            <a:endParaRPr lang="it-IT" sz="2400" dirty="0">
              <a:cs typeface="+mn-cs"/>
            </a:endParaRPr>
          </a:p>
          <a:p>
            <a:pPr algn="just">
              <a:defRPr/>
            </a:pPr>
            <a:endParaRPr lang="it-IT" sz="2400" dirty="0">
              <a:cs typeface="+mn-cs"/>
            </a:endParaRPr>
          </a:p>
          <a:p>
            <a:pPr algn="just">
              <a:defRPr/>
            </a:pPr>
            <a:endParaRPr lang="it-IT" sz="2400" dirty="0">
              <a:cs typeface="+mn-cs"/>
            </a:endParaRPr>
          </a:p>
          <a:p>
            <a:pPr algn="just">
              <a:defRPr/>
            </a:pPr>
            <a:r>
              <a:rPr lang="it-IT" sz="2400" b="1" dirty="0">
                <a:cs typeface="+mn-cs"/>
              </a:rPr>
              <a:t>       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285984" y="0"/>
            <a:ext cx="431800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0000"/>
                </a:solidFill>
              </a:rPr>
              <a:t>Delirium tremens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715436" cy="507209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000" dirty="0" smtClean="0"/>
              <a:t>Gruppo più ampio di sostanze di cui si fa </a:t>
            </a:r>
            <a:r>
              <a:rPr lang="it-IT" altLang="it-IT" sz="2000" dirty="0" smtClean="0"/>
              <a:t>un </a:t>
            </a:r>
            <a:r>
              <a:rPr lang="it-IT" altLang="it-IT" sz="2000" dirty="0" smtClean="0"/>
              <a:t>utilizzo </a:t>
            </a:r>
            <a:r>
              <a:rPr lang="it-IT" altLang="it-IT" sz="2000" dirty="0" smtClean="0"/>
              <a:t>improprio</a:t>
            </a: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 smtClean="0"/>
              <a:t>In particolare </a:t>
            </a:r>
            <a:r>
              <a:rPr lang="it-IT" altLang="it-IT" sz="2000" dirty="0" err="1" smtClean="0">
                <a:solidFill>
                  <a:schemeClr val="accent2"/>
                </a:solidFill>
              </a:rPr>
              <a:t>lorazepam</a:t>
            </a:r>
            <a:r>
              <a:rPr lang="it-IT" altLang="it-IT" sz="2000" dirty="0" smtClean="0"/>
              <a:t> e </a:t>
            </a:r>
            <a:r>
              <a:rPr lang="it-IT" altLang="it-IT" sz="2000" dirty="0" err="1" smtClean="0">
                <a:solidFill>
                  <a:schemeClr val="accent2"/>
                </a:solidFill>
              </a:rPr>
              <a:t>diazepam</a:t>
            </a:r>
            <a:r>
              <a:rPr lang="it-IT" altLang="it-IT" sz="2000" dirty="0" smtClean="0"/>
              <a:t>, solitamente a partire da legali prescrizioni del medico o da furti nelle farmacie 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 smtClean="0"/>
              <a:t>Possono essere assunte singolarmente come sostanza di scelta oppure per potenziare l’effetto degli Oppioidi.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 smtClean="0"/>
              <a:t>Fenomeni di tolleranza alle </a:t>
            </a:r>
            <a:r>
              <a:rPr lang="it-IT" altLang="it-IT" sz="2000" dirty="0" err="1" smtClean="0"/>
              <a:t>benzodiazepine</a:t>
            </a:r>
            <a:r>
              <a:rPr lang="it-IT" altLang="it-IT" sz="2000" dirty="0" smtClean="0"/>
              <a:t> si possono verificare con dosaggi giornalieri crescenti di 50-100 mg di </a:t>
            </a:r>
            <a:r>
              <a:rPr lang="it-IT" altLang="it-IT" sz="2000" dirty="0" err="1" smtClean="0"/>
              <a:t>diazepam</a:t>
            </a: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>
              <a:lnSpc>
                <a:spcPct val="80000"/>
              </a:lnSpc>
            </a:pPr>
            <a:r>
              <a:rPr lang="it-IT" altLang="it-IT" sz="2000" dirty="0" smtClean="0"/>
              <a:t>Dopo </a:t>
            </a:r>
            <a:r>
              <a:rPr lang="it-IT" altLang="it-IT" sz="2000" dirty="0" smtClean="0"/>
              <a:t>appena </a:t>
            </a:r>
            <a:r>
              <a:rPr lang="it-IT" altLang="it-IT" sz="2000" dirty="0" smtClean="0"/>
              <a:t>tre settimane </a:t>
            </a:r>
            <a:r>
              <a:rPr lang="it-IT" altLang="it-IT" sz="2000" dirty="0" smtClean="0"/>
              <a:t>di uso </a:t>
            </a:r>
            <a:r>
              <a:rPr lang="it-IT" altLang="it-IT" sz="2000" dirty="0" smtClean="0"/>
              <a:t>continuativo, se </a:t>
            </a:r>
            <a:r>
              <a:rPr lang="it-IT" altLang="it-IT" sz="2000" dirty="0" err="1" smtClean="0"/>
              <a:t>sospe</a:t>
            </a:r>
            <a:r>
              <a:rPr lang="it-IT" altLang="it-IT" sz="2000" dirty="0" smtClean="0"/>
              <a:t> bruscamente può insorgere astinenza caratterizzata da</a:t>
            </a:r>
            <a:r>
              <a:rPr lang="it-IT" altLang="it-IT" sz="2200" dirty="0" smtClean="0"/>
              <a:t>:</a:t>
            </a:r>
            <a:endParaRPr lang="it-IT" altLang="it-IT" sz="2200" dirty="0" smtClean="0"/>
          </a:p>
          <a:p>
            <a:pPr lvl="1">
              <a:lnSpc>
                <a:spcPct val="80000"/>
              </a:lnSpc>
            </a:pPr>
            <a:r>
              <a:rPr lang="it-IT" altLang="it-IT" sz="1800" dirty="0" smtClean="0">
                <a:latin typeface="Arial" pitchFamily="34" charset="0"/>
                <a:cs typeface="Arial" pitchFamily="34" charset="0"/>
              </a:rPr>
              <a:t>↑ </a:t>
            </a:r>
            <a:r>
              <a:rPr lang="it-IT" altLang="it-IT" sz="1800" dirty="0" smtClean="0"/>
              <a:t>ansia</a:t>
            </a:r>
          </a:p>
          <a:p>
            <a:pPr lvl="1">
              <a:lnSpc>
                <a:spcPct val="80000"/>
              </a:lnSpc>
            </a:pPr>
            <a:r>
              <a:rPr lang="it-IT" altLang="it-IT" sz="1800" dirty="0" smtClean="0"/>
              <a:t>ipersensibilità alla luce ed ai rumori</a:t>
            </a:r>
          </a:p>
          <a:p>
            <a:pPr lvl="1">
              <a:lnSpc>
                <a:spcPct val="80000"/>
              </a:lnSpc>
            </a:pPr>
            <a:r>
              <a:rPr lang="it-IT" altLang="it-IT" sz="1800" dirty="0" smtClean="0"/>
              <a:t>allucinazioni</a:t>
            </a:r>
          </a:p>
          <a:p>
            <a:pPr lvl="1">
              <a:lnSpc>
                <a:spcPct val="80000"/>
              </a:lnSpc>
            </a:pPr>
            <a:r>
              <a:rPr lang="it-IT" altLang="it-IT" sz="1800" dirty="0" smtClean="0"/>
              <a:t>confusione mentale</a:t>
            </a:r>
          </a:p>
          <a:p>
            <a:pPr algn="just">
              <a:lnSpc>
                <a:spcPct val="80000"/>
              </a:lnSpc>
            </a:pPr>
            <a:endParaRPr lang="it-IT" altLang="it-IT" sz="2000" dirty="0" smtClean="0"/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 smtClean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7315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</a:rPr>
              <a:t>BENZODIAZEPINE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685800"/>
          </a:xfrm>
          <a:ln>
            <a:solidFill>
              <a:srgbClr val="990099"/>
            </a:solidFill>
          </a:ln>
        </p:spPr>
        <p:txBody>
          <a:bodyPr/>
          <a:lstStyle/>
          <a:p>
            <a:pPr algn="ctr" eaLnBrk="1" hangingPunct="1"/>
            <a:r>
              <a:rPr lang="it-IT" altLang="it-IT" dirty="0" smtClean="0">
                <a:solidFill>
                  <a:srgbClr val="FF0000"/>
                </a:solidFill>
              </a:rPr>
              <a:t>Oppiacei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215370" cy="5767390"/>
          </a:xfrm>
        </p:spPr>
        <p:txBody>
          <a:bodyPr/>
          <a:lstStyle/>
          <a:p>
            <a:pPr eaLnBrk="1" hangingPunct="1"/>
            <a:endParaRPr lang="it-IT" altLang="it-IT" sz="800" dirty="0" smtClean="0"/>
          </a:p>
          <a:p>
            <a:pPr eaLnBrk="1" hangingPunct="1"/>
            <a:r>
              <a:rPr lang="it-IT" altLang="it-IT" sz="2000" dirty="0" smtClean="0"/>
              <a:t>Producono un sentimento di piacere intenso ma fugace. I sintomi legati all’astinenza da Oppioidi cominciano poche ore dopo l’ultima dose, raggiungono il culmine dopo due o tre giorni e scompaiono nell’arco di una settimana.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357158" y="1071546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00B050"/>
                </a:solidFill>
              </a:rPr>
              <a:t>INIETTATA</a:t>
            </a:r>
          </a:p>
        </p:txBody>
      </p:sp>
      <p:sp>
        <p:nvSpPr>
          <p:cNvPr id="1244163" name="Rectangle 3"/>
          <p:cNvSpPr>
            <a:spLocks noChangeArrowheads="1"/>
          </p:cNvSpPr>
          <p:nvPr/>
        </p:nvSpPr>
        <p:spPr bwMode="auto">
          <a:xfrm>
            <a:off x="2428860" y="714356"/>
            <a:ext cx="4212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VIE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ASSUNZIONE DELL’EROINA</a:t>
            </a:r>
          </a:p>
        </p:txBody>
      </p:sp>
      <p:sp>
        <p:nvSpPr>
          <p:cNvPr id="138245" name="Rectangle 2"/>
          <p:cNvSpPr>
            <a:spLocks noChangeArrowheads="1"/>
          </p:cNvSpPr>
          <p:nvPr/>
        </p:nvSpPr>
        <p:spPr bwMode="auto">
          <a:xfrm>
            <a:off x="714348" y="0"/>
            <a:ext cx="7772400" cy="6858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>
                <a:solidFill>
                  <a:srgbClr val="FF0000"/>
                </a:solidFill>
              </a:rPr>
              <a:t>Oppiacei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286216" y="5000636"/>
            <a:ext cx="48577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00B050"/>
                </a:solidFill>
              </a:rPr>
              <a:t>FUMATA</a:t>
            </a:r>
            <a:r>
              <a:rPr lang="it-IT" altLang="it-IT" sz="2800" b="1" dirty="0"/>
              <a:t> </a:t>
            </a:r>
          </a:p>
          <a:p>
            <a:pPr eaLnBrk="1" hangingPunct="1"/>
            <a:r>
              <a:rPr lang="it-IT" altLang="it-IT" sz="2000" dirty="0"/>
              <a:t>"</a:t>
            </a:r>
            <a:r>
              <a:rPr lang="it-IT" altLang="it-IT" sz="2000" dirty="0" err="1"/>
              <a:t>Chasing</a:t>
            </a:r>
            <a:r>
              <a:rPr lang="it-IT" altLang="it-IT" sz="2000" dirty="0"/>
              <a:t> the dragon“ fumo di eroina </a:t>
            </a:r>
          </a:p>
          <a:p>
            <a:pPr eaLnBrk="1" hangingPunct="1"/>
            <a:endParaRPr lang="it-IT" altLang="it-IT" sz="2000" dirty="0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5286380" y="1000108"/>
            <a:ext cx="3429024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00B050"/>
                </a:solidFill>
              </a:rPr>
              <a:t>INALATA</a:t>
            </a:r>
          </a:p>
          <a:p>
            <a:pPr eaLnBrk="1" hangingPunct="1">
              <a:spcBef>
                <a:spcPct val="20000"/>
              </a:spcBef>
            </a:pPr>
            <a:r>
              <a:rPr lang="it-IT" altLang="it-IT" dirty="0"/>
              <a:t>Sniffare eroina </a:t>
            </a:r>
          </a:p>
          <a:p>
            <a:pPr eaLnBrk="1" hangingPunct="1"/>
            <a:endParaRPr lang="it-IT" altLang="it-IT" sz="2000" dirty="0"/>
          </a:p>
        </p:txBody>
      </p:sp>
      <p:pic>
        <p:nvPicPr>
          <p:cNvPr id="60418" name="Picture 2" descr="Il ritorno dell'eroina, morti per overdose triplicati in Americ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714744" cy="2476496"/>
          </a:xfrm>
          <a:prstGeom prst="rect">
            <a:avLst/>
          </a:prstGeom>
          <a:noFill/>
        </p:spPr>
      </p:pic>
      <p:pic>
        <p:nvPicPr>
          <p:cNvPr id="60420" name="Picture 4" descr="Gallarate: allarme cocaina tra i giovani | La Prealpin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14554"/>
            <a:ext cx="3825024" cy="2271108"/>
          </a:xfrm>
          <a:prstGeom prst="rect">
            <a:avLst/>
          </a:prstGeom>
          <a:noFill/>
        </p:spPr>
      </p:pic>
      <p:pic>
        <p:nvPicPr>
          <p:cNvPr id="60421" name="Picture 5" descr="C:\Users\DottDurante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389661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4214842" cy="481014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66"/>
              </a:buClr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INTOSSICAZIONE</a:t>
            </a:r>
            <a:endParaRPr lang="it-IT" altLang="it-IT" sz="1800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Iniziale </a:t>
            </a:r>
            <a:r>
              <a:rPr lang="it-IT" altLang="it-IT" sz="1800" dirty="0" smtClean="0"/>
              <a:t>euforia seguita da apatia</a:t>
            </a: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Rallentamento psicomotorio </a:t>
            </a: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Sonnolenza</a:t>
            </a: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Difficoltà a parlare, parola abburattata</a:t>
            </a: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Miosi pupillare</a:t>
            </a:r>
          </a:p>
          <a:p>
            <a:pPr eaLnBrk="1" hangingPunct="1">
              <a:buClr>
                <a:srgbClr val="000066"/>
              </a:buClr>
            </a:pPr>
            <a:r>
              <a:rPr lang="it-IT" altLang="it-IT" sz="1800" dirty="0" smtClean="0"/>
              <a:t>Vomito e stipsi</a:t>
            </a:r>
          </a:p>
        </p:txBody>
      </p:sp>
      <p:sp>
        <p:nvSpPr>
          <p:cNvPr id="139268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6858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>
                <a:solidFill>
                  <a:srgbClr val="FF0000"/>
                </a:solidFill>
              </a:rPr>
              <a:t>Oppiacei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9124" y="857232"/>
            <a:ext cx="4387853" cy="4267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80000"/>
              <a:tabLst/>
              <a:defRPr/>
            </a:pPr>
            <a:endParaRPr kumimoji="0" lang="it-IT" alt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80000"/>
              <a:tabLst/>
              <a:defRPr/>
            </a:pPr>
            <a:r>
              <a:rPr kumimoji="0" lang="it-IT" alt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ASTINENZA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Sindrome intensa e di lunga durata (6-12 h dopo ultima dose, picco dopo 2-3 giorni, risoluzione in 7-10 giorni)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Nausea / Vomito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Midriasi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Sudorazione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Diarrea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Febbre 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Insonnia</a:t>
            </a:r>
          </a:p>
          <a:p>
            <a:pPr marL="522288" marR="0" lvl="1" indent="-65088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100000"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66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Terapia dell’astinenza: Farmaco d’elezione: metadone</a:t>
            </a:r>
          </a:p>
        </p:txBody>
      </p:sp>
      <p:pic>
        <p:nvPicPr>
          <p:cNvPr id="58379" name="Picture 11" descr="C:\Users\DottDurant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29081"/>
            <a:ext cx="4071966" cy="244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981075"/>
            <a:ext cx="8286808" cy="5234007"/>
          </a:xfrm>
        </p:spPr>
        <p:txBody>
          <a:bodyPr/>
          <a:lstStyle/>
          <a:p>
            <a:pPr marL="179388" lvl="1" indent="0" algn="just" eaLnBrk="1" hangingPunct="1">
              <a:lnSpc>
                <a:spcPct val="90000"/>
              </a:lnSpc>
              <a:buFontTx/>
              <a:buNone/>
            </a:pPr>
            <a:r>
              <a:rPr lang="it-IT" altLang="it-IT" dirty="0" smtClean="0">
                <a:solidFill>
                  <a:srgbClr val="FF0000"/>
                </a:solidFill>
              </a:rPr>
              <a:t>Il </a:t>
            </a:r>
            <a:r>
              <a:rPr lang="it-IT" altLang="it-IT" dirty="0" smtClean="0">
                <a:solidFill>
                  <a:srgbClr val="FF0000"/>
                </a:solidFill>
              </a:rPr>
              <a:t>rischio maggiore dell’ uso </a:t>
            </a:r>
            <a:r>
              <a:rPr lang="it-IT" altLang="it-IT" dirty="0" err="1" smtClean="0">
                <a:solidFill>
                  <a:srgbClr val="FF0000"/>
                </a:solidFill>
              </a:rPr>
              <a:t>e.v.</a:t>
            </a:r>
            <a:r>
              <a:rPr lang="it-IT" altLang="it-IT" dirty="0" smtClean="0">
                <a:solidFill>
                  <a:srgbClr val="FF0000"/>
                </a:solidFill>
              </a:rPr>
              <a:t> è </a:t>
            </a:r>
            <a:r>
              <a:rPr lang="it-IT" altLang="it-IT" dirty="0" smtClean="0">
                <a:solidFill>
                  <a:srgbClr val="FF0000"/>
                </a:solidFill>
              </a:rPr>
              <a:t>l’OVERDOSE  </a:t>
            </a:r>
            <a:r>
              <a:rPr lang="it-IT" altLang="it-IT" dirty="0" smtClean="0">
                <a:solidFill>
                  <a:srgbClr val="FF0000"/>
                </a:solidFill>
              </a:rPr>
              <a:t>che può essere accidentale o deliberata</a:t>
            </a:r>
            <a:endParaRPr lang="it-IT" altLang="it-IT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 smtClean="0"/>
              <a:t>La morte per overdose può essere rapida</a:t>
            </a:r>
          </a:p>
          <a:p>
            <a:pPr marL="0" indent="0" eaLnBrk="1" hangingPunct="1">
              <a:lnSpc>
                <a:spcPct val="90000"/>
              </a:lnSpc>
            </a:pPr>
            <a:endParaRPr lang="it-IT" altLang="it-IT" sz="20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 smtClean="0"/>
              <a:t>Un’ overdose dovrebbe essere sospettata in ogni paziente con “</a:t>
            </a:r>
            <a:r>
              <a:rPr lang="it-IT" altLang="it-IT" sz="2000" dirty="0" err="1" smtClean="0"/>
              <a:t>pinpoint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pupils</a:t>
            </a:r>
            <a:r>
              <a:rPr lang="it-IT" altLang="it-IT" sz="2000" dirty="0" smtClean="0"/>
              <a:t>” (</a:t>
            </a:r>
            <a:r>
              <a:rPr lang="it-IT" altLang="it-IT" sz="2000" u="sng" dirty="0" smtClean="0"/>
              <a:t>pupille miotiche, a capocchia di spillo!</a:t>
            </a:r>
            <a:r>
              <a:rPr lang="it-IT" altLang="it-IT" sz="2000" dirty="0" smtClean="0"/>
              <a:t>) e </a:t>
            </a:r>
            <a:r>
              <a:rPr lang="it-IT" altLang="it-IT" sz="2000" u="sng" dirty="0" smtClean="0"/>
              <a:t>depressione respiratori</a:t>
            </a:r>
            <a:r>
              <a:rPr lang="it-IT" altLang="it-IT" sz="2000" dirty="0" smtClean="0"/>
              <a:t>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 smtClean="0"/>
              <a:t>La somministrazione </a:t>
            </a:r>
            <a:r>
              <a:rPr lang="it-IT" altLang="it-IT" sz="2000" dirty="0" smtClean="0"/>
              <a:t>immediata di un antagonista degli oppioidi (Naloxone, </a:t>
            </a:r>
            <a:r>
              <a:rPr lang="it-IT" altLang="it-IT" sz="2000" dirty="0" err="1" smtClean="0"/>
              <a:t>Narcan</a:t>
            </a:r>
            <a:r>
              <a:rPr lang="it-IT" altLang="it-IT" sz="2000" dirty="0" smtClean="0"/>
              <a:t> ®) può salvare la vita!</a:t>
            </a:r>
          </a:p>
        </p:txBody>
      </p:sp>
      <p:sp>
        <p:nvSpPr>
          <p:cNvPr id="142339" name="Line 2"/>
          <p:cNvSpPr>
            <a:spLocks noChangeShapeType="1"/>
          </p:cNvSpPr>
          <p:nvPr/>
        </p:nvSpPr>
        <p:spPr bwMode="auto">
          <a:xfrm>
            <a:off x="4429124" y="3714752"/>
            <a:ext cx="0" cy="576263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2340" name="Rectangle 2"/>
          <p:cNvSpPr>
            <a:spLocks noChangeArrowheads="1"/>
          </p:cNvSpPr>
          <p:nvPr/>
        </p:nvSpPr>
        <p:spPr bwMode="auto">
          <a:xfrm>
            <a:off x="642910" y="0"/>
            <a:ext cx="7772400" cy="6858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>
                <a:solidFill>
                  <a:srgbClr val="FF0000"/>
                </a:solidFill>
              </a:rPr>
              <a:t>Oppiacei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5575" cy="714356"/>
          </a:xfrm>
          <a:ln w="15875">
            <a:solidFill>
              <a:srgbClr val="00FF00"/>
            </a:solidFill>
          </a:ln>
        </p:spPr>
        <p:txBody>
          <a:bodyPr/>
          <a:lstStyle/>
          <a:p>
            <a:pPr algn="ctr" eaLnBrk="1" hangingPunct="1"/>
            <a:r>
              <a:rPr lang="it-IT" altLang="it-IT" dirty="0" smtClean="0">
                <a:solidFill>
                  <a:srgbClr val="FF0000"/>
                </a:solidFill>
              </a:rPr>
              <a:t>Allucinogeni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28670"/>
            <a:ext cx="8964612" cy="530861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it-IT" sz="2000" u="sng" dirty="0" smtClean="0"/>
              <a:t>Definite anche psichedeliche o psicomimetiche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400" u="sng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Classificazione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altLang="it-IT" sz="2000" dirty="0" smtClean="0">
                <a:solidFill>
                  <a:srgbClr val="FF9933"/>
                </a:solidFill>
              </a:rPr>
              <a:t>Naturali</a:t>
            </a:r>
            <a:r>
              <a:rPr lang="it-IT" altLang="it-IT" sz="20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err="1" smtClean="0"/>
              <a:t>Psilocibina</a:t>
            </a:r>
            <a:r>
              <a:rPr lang="it-IT" altLang="it-IT" sz="2000" dirty="0" smtClean="0"/>
              <a:t> (funghi)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Mescalina (cactus)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sz="24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it-IT" altLang="it-IT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Manifestazioni</a:t>
            </a:r>
            <a:r>
              <a:rPr lang="it-IT" altLang="it-IT" sz="2000" dirty="0" smtClean="0"/>
              <a:t>: perdita di contatto con la realtà, allucinazioni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Dipendenza ed abuso</a:t>
            </a:r>
            <a:r>
              <a:rPr lang="it-IT" altLang="it-IT" sz="2000" dirty="0" smtClean="0"/>
              <a:t>: rari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435600" y="24209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067175" y="1857364"/>
            <a:ext cx="50768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Di sintesi: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2000" dirty="0" err="1"/>
              <a:t>Dietilamide</a:t>
            </a:r>
            <a:r>
              <a:rPr lang="it-IT" altLang="it-IT" sz="2000" dirty="0"/>
              <a:t> dell’acido lisergico (LSD)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2000" dirty="0"/>
              <a:t>Ketamina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847013" cy="884238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 eaLnBrk="1" hangingPunct="1"/>
            <a:r>
              <a:rPr lang="it-IT" altLang="it-IT" dirty="0" smtClean="0">
                <a:solidFill>
                  <a:srgbClr val="FF0000"/>
                </a:solidFill>
              </a:rPr>
              <a:t>Psicostimolanti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458200" cy="496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Classificazione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Naturali: </a:t>
            </a:r>
            <a:r>
              <a:rPr lang="it-IT" altLang="it-IT" sz="2000" dirty="0" smtClean="0">
                <a:solidFill>
                  <a:srgbClr val="C00000"/>
                </a:solidFill>
              </a:rPr>
              <a:t>cocaina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Di sintesi: </a:t>
            </a:r>
            <a:r>
              <a:rPr lang="it-IT" altLang="it-IT" sz="2000" dirty="0" smtClean="0">
                <a:solidFill>
                  <a:srgbClr val="7030A0"/>
                </a:solidFill>
              </a:rPr>
              <a:t>amfetamine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Manifestazioni:</a:t>
            </a:r>
            <a:r>
              <a:rPr lang="it-IT" altLang="it-IT" sz="2000" dirty="0" smtClean="0"/>
              <a:t> sostanze euforizzanti, energizzanti e socializzanti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Via di somministrazione</a:t>
            </a:r>
            <a:r>
              <a:rPr lang="it-IT" altLang="it-IT" sz="2000" dirty="0" smtClean="0"/>
              <a:t>: usualmente le amfetamine vengono assunte in </a:t>
            </a:r>
            <a:r>
              <a:rPr lang="it-IT" altLang="it-IT" sz="2000" dirty="0" err="1" smtClean="0"/>
              <a:t>cpr</a:t>
            </a:r>
            <a:r>
              <a:rPr lang="it-IT" altLang="it-IT" sz="2000" dirty="0" smtClean="0"/>
              <a:t> mentre la cocaina viene inalata (anche </a:t>
            </a:r>
            <a:r>
              <a:rPr lang="it-IT" altLang="it-IT" sz="2000" dirty="0" err="1" smtClean="0"/>
              <a:t>e.v.</a:t>
            </a:r>
            <a:r>
              <a:rPr lang="it-IT" altLang="it-IT" sz="2000" dirty="0" smtClean="0"/>
              <a:t> o fumo)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/>
              <a:t>Rischi per la salute</a:t>
            </a:r>
            <a:r>
              <a:rPr lang="it-IT" altLang="it-IT" sz="2000" dirty="0" smtClean="0"/>
              <a:t>: eventi cardiaci e cerebrovascolari (vasocostrizione ?), aritmie, miocardiopatia da uso protratto, crisi comiziali, perforazione del setto nasale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929718" cy="5486400"/>
          </a:xfrm>
        </p:spPr>
        <p:txBody>
          <a:bodyPr/>
          <a:lstStyle/>
          <a:p>
            <a:pPr indent="20638" algn="just"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  <a:p>
            <a:pPr indent="20638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 smtClean="0"/>
              <a:t>La cocaina fumata produce dipendenza fisica con “</a:t>
            </a:r>
            <a:r>
              <a:rPr lang="it-IT" altLang="it-IT" sz="2000" dirty="0" err="1" smtClean="0"/>
              <a:t>craving</a:t>
            </a:r>
            <a:r>
              <a:rPr lang="it-IT" altLang="it-IT" sz="2000" dirty="0" smtClean="0"/>
              <a:t>”: lo stato di astinenza si caratterizza per depressione e letargia seguite da “</a:t>
            </a:r>
            <a:r>
              <a:rPr lang="it-IT" altLang="it-IT" sz="2000" dirty="0" err="1" smtClean="0"/>
              <a:t>craving</a:t>
            </a:r>
            <a:r>
              <a:rPr lang="it-IT" altLang="it-IT" sz="2000" dirty="0" smtClean="0"/>
              <a:t>” crescente, che può durare fino a tre mesi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 smtClean="0"/>
              <a:t>L’overdose può provocare morte per infarto miocardico, ipertermia o aritmie ventricolari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0"/>
            <a:ext cx="8429684" cy="884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 smtClean="0">
                <a:solidFill>
                  <a:srgbClr val="FF0000"/>
                </a:solidFill>
              </a:rPr>
              <a:t>Psicostimolanti - Cocaina</a:t>
            </a:r>
            <a:endParaRPr lang="it-IT" altLang="it-IT" sz="4400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Andria: Guai a scherzare con la cocaina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71810"/>
            <a:ext cx="6143668" cy="30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65403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ATTIVITA’ FARMACOLOGICA DELLA COCAINA</a:t>
            </a:r>
            <a:endParaRPr lang="it-IT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83880" cy="4187952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anestetica locale (inibizione della conduzione dell’impulso nervoso tramite blocco dei canali del sodio)</a:t>
            </a:r>
          </a:p>
          <a:p>
            <a:endParaRPr lang="it-IT" sz="2400" dirty="0" smtClean="0"/>
          </a:p>
          <a:p>
            <a:r>
              <a:rPr lang="it-IT" sz="2400" dirty="0" smtClean="0"/>
              <a:t> stimolante centrale :</a:t>
            </a:r>
          </a:p>
          <a:p>
            <a:pPr>
              <a:buNone/>
            </a:pPr>
            <a:r>
              <a:rPr lang="it-IT" sz="2400" dirty="0" smtClean="0"/>
              <a:t>               - aumenta l’attenzione mentale,</a:t>
            </a:r>
          </a:p>
          <a:p>
            <a:pPr>
              <a:buNone/>
            </a:pPr>
            <a:r>
              <a:rPr lang="it-IT" sz="2400" dirty="0" smtClean="0"/>
              <a:t>               - induce una sensazione di benessere,</a:t>
            </a:r>
          </a:p>
          <a:p>
            <a:pPr>
              <a:buNone/>
            </a:pPr>
            <a:r>
              <a:rPr lang="it-IT" sz="2400" dirty="0" smtClean="0"/>
              <a:t>               - toglie il senso di fatica</a:t>
            </a:r>
          </a:p>
          <a:p>
            <a:pPr>
              <a:buNone/>
            </a:pPr>
            <a:r>
              <a:rPr lang="it-IT" sz="2400" dirty="0" smtClean="0"/>
              <a:t>               - provoca euforia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La cocaina stimola il simpatico</a:t>
            </a:r>
          </a:p>
          <a:p>
            <a:pPr>
              <a:buNone/>
            </a:pPr>
            <a:r>
              <a:rPr lang="it-IT" sz="2400" dirty="0" smtClean="0"/>
              <a:t>               • tachicardia</a:t>
            </a:r>
          </a:p>
          <a:p>
            <a:pPr>
              <a:buNone/>
            </a:pPr>
            <a:r>
              <a:rPr lang="it-IT" sz="2400" dirty="0" smtClean="0"/>
              <a:t>               • vasocostrizione periferica</a:t>
            </a:r>
          </a:p>
          <a:p>
            <a:pPr>
              <a:buNone/>
            </a:pPr>
            <a:r>
              <a:rPr lang="it-IT" sz="2400" dirty="0" smtClean="0"/>
              <a:t>               • ipertensione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395288" y="836612"/>
            <a:ext cx="81692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cs typeface="+mn-cs"/>
              </a:rPr>
              <a:t>Si parla di disturbo da uso di </a:t>
            </a:r>
            <a:r>
              <a:rPr lang="it-IT" sz="2000" dirty="0" smtClean="0">
                <a:cs typeface="+mn-cs"/>
              </a:rPr>
              <a:t>sostanze </a:t>
            </a:r>
            <a:r>
              <a:rPr lang="it-IT" sz="2000" dirty="0">
                <a:cs typeface="+mn-cs"/>
              </a:rPr>
              <a:t>quando sono presenti alterazioni comportamentali, psicologiche e cognitive correlate all’assunzione più o meno continuata di una sostanza.</a:t>
            </a:r>
          </a:p>
          <a:p>
            <a:pPr>
              <a:defRPr/>
            </a:pPr>
            <a:endParaRPr lang="it-IT" sz="2000" dirty="0">
              <a:cs typeface="+mn-cs"/>
            </a:endParaRPr>
          </a:p>
          <a:p>
            <a:pPr>
              <a:defRPr/>
            </a:pPr>
            <a:r>
              <a:rPr lang="it-IT" sz="2000" dirty="0">
                <a:cs typeface="+mn-cs"/>
              </a:rPr>
              <a:t>Il soggetto continua ad assumere tale sostanza nonostante ricorrenti o persistenti problemi sociali o interpersonali causati o esacerbati dagli effetti della sostanza.</a:t>
            </a:r>
          </a:p>
          <a:p>
            <a:pPr>
              <a:defRPr/>
            </a:pPr>
            <a:endParaRPr lang="it-IT" sz="2000" dirty="0">
              <a:cs typeface="+mn-cs"/>
            </a:endParaRPr>
          </a:p>
          <a:p>
            <a:pPr>
              <a:defRPr/>
            </a:pPr>
            <a:r>
              <a:rPr lang="it-IT" sz="2000" dirty="0">
                <a:cs typeface="+mn-cs"/>
              </a:rPr>
              <a:t>Possono instaurarsi fenomeni di:</a:t>
            </a:r>
          </a:p>
          <a:p>
            <a:pPr marL="984250" indent="-533400">
              <a:buFont typeface="+mj-lt"/>
              <a:buAutoNum type="arabicPeriod"/>
              <a:defRPr/>
            </a:pPr>
            <a:r>
              <a:rPr lang="it-IT" sz="2000" i="1" dirty="0">
                <a:solidFill>
                  <a:srgbClr val="FF0000"/>
                </a:solidFill>
                <a:cs typeface="+mn-cs"/>
              </a:rPr>
              <a:t>Tolleranza</a:t>
            </a:r>
            <a:r>
              <a:rPr lang="it-IT" sz="2000" i="1" dirty="0">
                <a:cs typeface="+mn-cs"/>
              </a:rPr>
              <a:t> </a:t>
            </a:r>
            <a:r>
              <a:rPr lang="it-IT" sz="2000" dirty="0">
                <a:cs typeface="+mn-cs"/>
                <a:sym typeface="Wingdings" pitchFamily="2" charset="2"/>
              </a:rPr>
              <a:t> 1. bisogno di incrementare le dosi della sostanza per raggiungere l’intossicazione o l’effetto desiderato; 2. effetto notevolmente diminuito con l’uso continuativo della stessa sostanza</a:t>
            </a:r>
          </a:p>
          <a:p>
            <a:pPr marL="984250" indent="-533400">
              <a:buFont typeface="+mj-lt"/>
              <a:buAutoNum type="arabicPeriod"/>
              <a:defRPr/>
            </a:pPr>
            <a:r>
              <a:rPr lang="it-IT" sz="2000" i="1" dirty="0">
                <a:solidFill>
                  <a:srgbClr val="FF0000"/>
                </a:solidFill>
                <a:cs typeface="+mn-cs"/>
                <a:sym typeface="Wingdings" pitchFamily="2" charset="2"/>
              </a:rPr>
              <a:t>Astinenza</a:t>
            </a:r>
            <a:r>
              <a:rPr lang="it-IT" sz="2000" i="1" dirty="0">
                <a:cs typeface="+mn-cs"/>
                <a:sym typeface="Wingdings" pitchFamily="2" charset="2"/>
              </a:rPr>
              <a:t> </a:t>
            </a:r>
            <a:r>
              <a:rPr lang="it-IT" sz="2000" dirty="0">
                <a:cs typeface="+mn-cs"/>
                <a:sym typeface="Wingdings" pitchFamily="2" charset="2"/>
              </a:rPr>
              <a:t> 1. caratteristica sindrome di astinenza della sostanza specifica; 2. la stessa sostanza è assunta per attenuare o evitare i sintomi di astinenza</a:t>
            </a:r>
            <a:endParaRPr lang="it-IT" sz="2000" dirty="0">
              <a:cs typeface="+mn-cs"/>
            </a:endParaRP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571472" y="188913"/>
            <a:ext cx="798577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FF0000"/>
                </a:solidFill>
              </a:rPr>
              <a:t>Disturbi da uso di sostanze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785794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EFFETTI TOSSICI DELLA COCAINA</a:t>
            </a:r>
            <a:endParaRPr lang="it-IT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144000" cy="5357850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ca-ES" sz="1800" dirty="0" smtClean="0">
                <a:solidFill>
                  <a:srgbClr val="FF0000"/>
                </a:solidFill>
                <a:cs typeface="Arial" charset="0"/>
              </a:rPr>
              <a:t>Cardiovascolari</a:t>
            </a:r>
            <a:r>
              <a:rPr kumimoji="1" lang="ca-ES" sz="1800" dirty="0" smtClean="0">
                <a:cs typeface="Arial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r>
              <a:rPr kumimoji="1" lang="es-ES_tradnl" sz="1800" dirty="0" smtClean="0">
                <a:cs typeface="Arial" charset="0"/>
              </a:rPr>
              <a:t>      •  </a:t>
            </a:r>
            <a:r>
              <a:rPr kumimoji="1" lang="ca-ES" sz="1800" dirty="0" smtClean="0">
                <a:cs typeface="Arial" charset="0"/>
              </a:rPr>
              <a:t>angina, infarto miocardio, aritmie, ischemia vasi nasali (ed in   </a:t>
            </a:r>
            <a:br>
              <a:rPr kumimoji="1" lang="ca-ES" sz="1800" dirty="0" smtClean="0">
                <a:cs typeface="Arial" charset="0"/>
              </a:rPr>
            </a:br>
            <a:r>
              <a:rPr kumimoji="1" lang="ca-ES" sz="1800" dirty="0" smtClean="0">
                <a:cs typeface="Arial" charset="0"/>
              </a:rPr>
              <a:t>     generale  ischemie periferiche)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endParaRPr kumimoji="1" lang="ca-ES" sz="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ca-ES" sz="1800" dirty="0" smtClean="0">
                <a:solidFill>
                  <a:srgbClr val="FF0000"/>
                </a:solidFill>
                <a:cs typeface="Arial" charset="0"/>
              </a:rPr>
              <a:t>Psichiatriche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r>
              <a:rPr kumimoji="1" lang="ca-ES" sz="1800" dirty="0" smtClean="0">
                <a:cs typeface="Arial" charset="0"/>
              </a:rPr>
              <a:t>      </a:t>
            </a:r>
            <a:r>
              <a:rPr kumimoji="1" lang="es-ES_tradnl" sz="1800" dirty="0" smtClean="0">
                <a:cs typeface="Arial" charset="0"/>
              </a:rPr>
              <a:t>•</a:t>
            </a:r>
            <a:r>
              <a:rPr kumimoji="1" lang="ca-ES" sz="1800" dirty="0" smtClean="0">
                <a:cs typeface="Arial" charset="0"/>
              </a:rPr>
              <a:t> condotte violente, psicosi, ansietá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endParaRPr kumimoji="1" lang="ca-ES" sz="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ca-ES" sz="1800" dirty="0" smtClean="0">
                <a:solidFill>
                  <a:srgbClr val="FF0000"/>
                </a:solidFill>
                <a:cs typeface="Arial" charset="0"/>
              </a:rPr>
              <a:t>Neurologiche 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r>
              <a:rPr kumimoji="1" lang="ca-ES" sz="1800" dirty="0" smtClean="0">
                <a:cs typeface="Arial" charset="0"/>
              </a:rPr>
              <a:t>       </a:t>
            </a:r>
            <a:r>
              <a:rPr kumimoji="1" lang="es-ES_tradnl" sz="1800" dirty="0" smtClean="0">
                <a:cs typeface="Arial" charset="0"/>
              </a:rPr>
              <a:t>•</a:t>
            </a:r>
            <a:r>
              <a:rPr kumimoji="1" lang="ca-ES" sz="1800" dirty="0" smtClean="0">
                <a:cs typeface="Arial" charset="0"/>
              </a:rPr>
              <a:t> incidenti vascolari cerebrali, </a:t>
            </a:r>
            <a:r>
              <a:rPr kumimoji="1" lang="ca-ES" sz="1800" dirty="0" smtClean="0">
                <a:cs typeface="Arial" charset="0"/>
              </a:rPr>
              <a:t>convulsioni</a:t>
            </a:r>
            <a:endParaRPr kumimoji="1" lang="ca-ES" sz="1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endParaRPr kumimoji="1" lang="ca-ES" sz="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ca-ES" sz="1800" dirty="0" smtClean="0">
                <a:solidFill>
                  <a:srgbClr val="FF0000"/>
                </a:solidFill>
                <a:cs typeface="Arial" charset="0"/>
              </a:rPr>
              <a:t>Polmonari</a:t>
            </a:r>
            <a:r>
              <a:rPr kumimoji="1" lang="ca-ES" sz="1800" dirty="0" smtClean="0">
                <a:cs typeface="Arial" charset="0"/>
              </a:rPr>
              <a:t>: in fumatori di crack</a:t>
            </a:r>
          </a:p>
          <a:p>
            <a:pPr marL="593725" lvl="1" indent="-14128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  <a:tabLst>
                <a:tab pos="533400" algn="l"/>
              </a:tabLst>
            </a:pPr>
            <a:r>
              <a:rPr kumimoji="1" lang="es-ES_tradnl" sz="1800" dirty="0" smtClean="0">
                <a:cs typeface="Arial" charset="0"/>
              </a:rPr>
              <a:t>•</a:t>
            </a:r>
            <a:r>
              <a:rPr kumimoji="1" lang="ca-ES" sz="1800" dirty="0" smtClean="0">
                <a:cs typeface="Arial" charset="0"/>
              </a:rPr>
              <a:t> dispnea, edema polmonare</a:t>
            </a:r>
          </a:p>
          <a:p>
            <a:pPr marL="593725" lvl="1" indent="-14128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  <a:tabLst>
                <a:tab pos="533400" algn="l"/>
              </a:tabLst>
            </a:pPr>
            <a:endParaRPr kumimoji="1" lang="ca-ES" sz="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es-ES_tradnl" sz="1800" dirty="0" smtClean="0">
                <a:solidFill>
                  <a:srgbClr val="FF0000"/>
                </a:solidFill>
                <a:cs typeface="Arial" charset="0"/>
              </a:rPr>
              <a:t>Alterazioni fetali </a:t>
            </a:r>
            <a:r>
              <a:rPr kumimoji="1" lang="es-ES_tradnl" sz="1800" dirty="0" smtClean="0">
                <a:cs typeface="Arial" charset="0"/>
              </a:rPr>
              <a:t>(</a:t>
            </a:r>
            <a:r>
              <a:rPr kumimoji="1" lang="es-ES_tradnl" sz="1800" b="1" dirty="0" smtClean="0">
                <a:cs typeface="Arial" charset="0"/>
                <a:sym typeface="Symbol" pitchFamily="18" charset="2"/>
              </a:rPr>
              <a:t></a:t>
            </a:r>
            <a:r>
              <a:rPr kumimoji="1" lang="es-ES_tradnl" sz="1800" b="1" dirty="0" smtClean="0">
                <a:cs typeface="Arial" charset="0"/>
              </a:rPr>
              <a:t> </a:t>
            </a:r>
            <a:r>
              <a:rPr kumimoji="1" lang="es-ES_tradnl" sz="1800" dirty="0" smtClean="0">
                <a:cs typeface="Arial" charset="0"/>
              </a:rPr>
              <a:t>dimensione cerebrale, basso peso)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endParaRPr kumimoji="1" lang="es-ES_tradnl" sz="800" dirty="0" smtClean="0">
              <a:cs typeface="Arial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3400" algn="l"/>
              </a:tabLst>
            </a:pPr>
            <a:r>
              <a:rPr kumimoji="1" lang="es-ES_tradnl" sz="1800" dirty="0" smtClean="0">
                <a:solidFill>
                  <a:srgbClr val="FF0000"/>
                </a:solidFill>
                <a:cs typeface="Arial" charset="0"/>
              </a:rPr>
              <a:t>Dipendenza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r>
              <a:rPr kumimoji="1" lang="es-ES_tradnl" sz="1800" dirty="0" smtClean="0">
                <a:cs typeface="Arial" charset="0"/>
              </a:rPr>
              <a:t>      • depressione (“astinenza”) 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533400" algn="l"/>
              </a:tabLst>
            </a:pPr>
            <a:r>
              <a:rPr kumimoji="1" lang="es-ES_tradnl" sz="1800" dirty="0" smtClean="0">
                <a:cs typeface="Arial" charset="0"/>
              </a:rPr>
              <a:t>      • </a:t>
            </a:r>
            <a:r>
              <a:rPr kumimoji="1" lang="ca-ES" sz="1800" dirty="0" smtClean="0">
                <a:cs typeface="Arial" charset="0"/>
              </a:rPr>
              <a:t>“craving”, desiderio della droga molto intenso</a:t>
            </a:r>
          </a:p>
          <a:p>
            <a:pPr>
              <a:buNone/>
            </a:pPr>
            <a:endParaRPr lang="it-IT" sz="1800" dirty="0" smtClean="0"/>
          </a:p>
        </p:txBody>
      </p:sp>
      <p:pic>
        <p:nvPicPr>
          <p:cNvPr id="43011" name="Picture 3" descr="C:\Users\DottDurante\Desktop\cerve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23886"/>
            <a:ext cx="3500430" cy="2452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Pope Leo XIII endorses &quot;Vin Mariani&quot;, a cocaine-laden patent medicine.">
            <a:hlinkClick r:id="rId2" tooltip="Pope Leo XIII endorses &quot;Vin Mariani&quot;, a cocaine-laden patent medicine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5" name="Picture 3" descr="Vin_Maria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33375"/>
            <a:ext cx="28289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6" name="Picture 4" descr="Vin Mariani ad, Harper'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141663"/>
            <a:ext cx="478155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456613" cy="50053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 smtClean="0"/>
              <a:t>Le anfetamine causano uno stato di </a:t>
            </a:r>
            <a:r>
              <a:rPr lang="it-IT" altLang="it-IT" sz="2000" dirty="0" smtClean="0">
                <a:solidFill>
                  <a:srgbClr val="FF0000"/>
                </a:solidFill>
              </a:rPr>
              <a:t>iperattività</a:t>
            </a:r>
            <a:r>
              <a:rPr lang="it-IT" altLang="it-IT" sz="2000" dirty="0" smtClean="0"/>
              <a:t>, </a:t>
            </a:r>
            <a:r>
              <a:rPr lang="it-IT" altLang="it-IT" sz="2000" dirty="0" smtClean="0">
                <a:solidFill>
                  <a:srgbClr val="FF0000"/>
                </a:solidFill>
              </a:rPr>
              <a:t>tachicardia, midriasi</a:t>
            </a:r>
            <a:r>
              <a:rPr lang="it-IT" altLang="it-IT" sz="2000" dirty="0" smtClean="0"/>
              <a:t>, e </a:t>
            </a:r>
            <a:r>
              <a:rPr lang="it-IT" altLang="it-IT" sz="2000" dirty="0" smtClean="0">
                <a:solidFill>
                  <a:srgbClr val="FF0000"/>
                </a:solidFill>
              </a:rPr>
              <a:t>fini tremori</a:t>
            </a:r>
            <a:endParaRPr lang="it-IT" altLang="it-IT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 smtClean="0"/>
              <a:t>Alte dosi ed utilizzo cronico possono produrre </a:t>
            </a:r>
            <a:r>
              <a:rPr lang="it-IT" altLang="it-IT" sz="2000" dirty="0" smtClean="0">
                <a:solidFill>
                  <a:srgbClr val="FF0000"/>
                </a:solidFill>
              </a:rPr>
              <a:t>psicosi con idee paranoidi, allucinazioni ed iperattività</a:t>
            </a:r>
            <a:r>
              <a:rPr lang="it-IT" altLang="it-IT" sz="2000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 smtClean="0"/>
              <a:t>Può verificarsi inoltre Dipendenza fisica ed al termine di un utilizzo prolungato si possono avere profonda </a:t>
            </a:r>
            <a:r>
              <a:rPr lang="it-IT" altLang="it-IT" sz="2000" dirty="0" smtClean="0">
                <a:solidFill>
                  <a:srgbClr val="FF0000"/>
                </a:solidFill>
              </a:rPr>
              <a:t>depressione</a:t>
            </a:r>
            <a:r>
              <a:rPr lang="it-IT" altLang="it-IT" sz="2000" dirty="0" smtClean="0"/>
              <a:t> e passività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</p:txBody>
      </p:sp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285720" y="0"/>
            <a:ext cx="8643998" cy="884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dirty="0" smtClean="0">
                <a:solidFill>
                  <a:srgbClr val="FF0000"/>
                </a:solidFill>
              </a:rPr>
              <a:t>Psicostimolanti - Amfetamine</a:t>
            </a:r>
            <a:endParaRPr lang="it-IT" altLang="it-IT" sz="4400" dirty="0">
              <a:solidFill>
                <a:srgbClr val="FF0000"/>
              </a:solidFill>
            </a:endParaRPr>
          </a:p>
        </p:txBody>
      </p:sp>
      <p:pic>
        <p:nvPicPr>
          <p:cNvPr id="39937" name="Picture 1" descr="C:\Users\DottDurante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643338" cy="2532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571480"/>
            <a:ext cx="79216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400" b="0" dirty="0" smtClean="0">
                <a:solidFill>
                  <a:schemeClr val="tx1"/>
                </a:solidFill>
                <a:effectLst/>
              </a:rPr>
              <a:t>Il fenomeno delle droghe sintetiche </a:t>
            </a:r>
            <a:br>
              <a:rPr lang="it-IT" altLang="it-IT" sz="2400" b="0" dirty="0" smtClean="0">
                <a:solidFill>
                  <a:schemeClr val="tx1"/>
                </a:solidFill>
                <a:effectLst/>
              </a:rPr>
            </a:br>
            <a:r>
              <a:rPr lang="it-IT" altLang="it-IT" sz="2400" b="0" dirty="0" smtClean="0">
                <a:solidFill>
                  <a:schemeClr val="tx1"/>
                </a:solidFill>
                <a:effectLst/>
              </a:rPr>
              <a:t>(designer </a:t>
            </a:r>
            <a:r>
              <a:rPr lang="it-IT" altLang="it-IT" sz="2400" b="0" dirty="0" err="1" smtClean="0">
                <a:solidFill>
                  <a:schemeClr val="tx1"/>
                </a:solidFill>
                <a:effectLst/>
              </a:rPr>
              <a:t>drugs</a:t>
            </a:r>
            <a:r>
              <a:rPr lang="it-IT" altLang="it-IT" sz="2400" b="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785926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000" dirty="0" smtClean="0"/>
              <a:t>Sono legate al mondo del divertimento</a:t>
            </a:r>
          </a:p>
          <a:p>
            <a:pPr eaLnBrk="1" hangingPunct="1"/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Vengono assunte allo scopo di intensificare le sensazioni individuali, favorire le relazioni e superare le inibizioni</a:t>
            </a:r>
          </a:p>
          <a:p>
            <a:pPr eaLnBrk="1" hangingPunct="1"/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Uso occasionale (fine settimana)</a:t>
            </a:r>
          </a:p>
          <a:p>
            <a:pPr eaLnBrk="1" hangingPunct="1"/>
            <a:endParaRPr lang="it-IT" altLang="it-IT" sz="2400" b="1" dirty="0" smtClean="0"/>
          </a:p>
        </p:txBody>
      </p:sp>
      <p:sp>
        <p:nvSpPr>
          <p:cNvPr id="149509" name="Rectangle 2"/>
          <p:cNvSpPr>
            <a:spLocks noChangeArrowheads="1"/>
          </p:cNvSpPr>
          <p:nvPr/>
        </p:nvSpPr>
        <p:spPr bwMode="auto">
          <a:xfrm>
            <a:off x="642910" y="0"/>
            <a:ext cx="7847013" cy="61434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dirty="0">
                <a:solidFill>
                  <a:srgbClr val="FF0000"/>
                </a:solidFill>
              </a:rPr>
              <a:t>Psicostimolanti</a:t>
            </a:r>
          </a:p>
        </p:txBody>
      </p:sp>
      <p:pic>
        <p:nvPicPr>
          <p:cNvPr id="7" name="Content Placeholder 1" descr="Rave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 l="20287" r="20287"/>
          <a:stretch>
            <a:fillRect/>
          </a:stretch>
        </p:blipFill>
        <p:spPr>
          <a:xfrm>
            <a:off x="4214810" y="1857364"/>
            <a:ext cx="4126401" cy="4624548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3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Ecstasy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1757363" cy="592933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DMHP</a:t>
            </a:r>
          </a:p>
          <a:p>
            <a:r>
              <a:rPr lang="it-IT" sz="2400" dirty="0" smtClean="0"/>
              <a:t>MDE</a:t>
            </a:r>
          </a:p>
          <a:p>
            <a:r>
              <a:rPr lang="it-IT" sz="2400" dirty="0" smtClean="0"/>
              <a:t>MDEA</a:t>
            </a:r>
          </a:p>
          <a:p>
            <a:r>
              <a:rPr lang="it-IT" sz="2400" dirty="0" smtClean="0"/>
              <a:t>MBDB</a:t>
            </a:r>
          </a:p>
          <a:p>
            <a:r>
              <a:rPr lang="it-IT" sz="2400" dirty="0" smtClean="0"/>
              <a:t>MMDA</a:t>
            </a:r>
          </a:p>
          <a:p>
            <a:r>
              <a:rPr lang="it-IT" sz="2400" dirty="0" smtClean="0"/>
              <a:t>PMA</a:t>
            </a:r>
          </a:p>
          <a:p>
            <a:r>
              <a:rPr lang="it-IT" sz="2400" dirty="0" smtClean="0"/>
              <a:t>PCE</a:t>
            </a:r>
          </a:p>
          <a:p>
            <a:r>
              <a:rPr lang="it-IT" sz="2400" dirty="0" smtClean="0"/>
              <a:t>PCPY</a:t>
            </a:r>
          </a:p>
          <a:p>
            <a:r>
              <a:rPr lang="it-IT" sz="2400" dirty="0" smtClean="0"/>
              <a:t>PHP </a:t>
            </a:r>
          </a:p>
          <a:p>
            <a:r>
              <a:rPr lang="it-IT" sz="2400" dirty="0" smtClean="0"/>
              <a:t> A2</a:t>
            </a:r>
          </a:p>
          <a:p>
            <a:r>
              <a:rPr lang="it-IT" sz="2400" dirty="0" smtClean="0"/>
              <a:t>DOB</a:t>
            </a:r>
          </a:p>
          <a:p>
            <a:r>
              <a:rPr lang="it-IT" sz="2400" dirty="0" smtClean="0"/>
              <a:t>DET</a:t>
            </a:r>
          </a:p>
          <a:p>
            <a:r>
              <a:rPr lang="it-IT" sz="2400" dirty="0" smtClean="0"/>
              <a:t>DMT</a:t>
            </a:r>
          </a:p>
          <a:p>
            <a:r>
              <a:rPr lang="it-IT" sz="2400" dirty="0" smtClean="0"/>
              <a:t>TMA</a:t>
            </a:r>
          </a:p>
          <a:p>
            <a:r>
              <a:rPr lang="it-IT" sz="2400" dirty="0" smtClean="0"/>
              <a:t>TMA-2</a:t>
            </a:r>
          </a:p>
          <a:p>
            <a:r>
              <a:rPr lang="it-IT" sz="2400" dirty="0" smtClean="0"/>
              <a:t>DOET</a:t>
            </a:r>
          </a:p>
          <a:p>
            <a:r>
              <a:rPr lang="it-IT" sz="2400" dirty="0" smtClean="0"/>
              <a:t>STP</a:t>
            </a:r>
          </a:p>
          <a:p>
            <a:r>
              <a:rPr lang="it-IT" sz="2400" dirty="0" smtClean="0"/>
              <a:t>MDA</a:t>
            </a:r>
          </a:p>
          <a:p>
            <a:r>
              <a:rPr lang="it-IT" sz="2400" dirty="0" err="1" smtClean="0"/>
              <a:t>…………</a:t>
            </a:r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</p:txBody>
      </p:sp>
      <p:sp>
        <p:nvSpPr>
          <p:cNvPr id="23556" name="Segnaposto contenuto 4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 fontScale="92500" lnSpcReduction="20000"/>
          </a:bodyPr>
          <a:lstStyle/>
          <a:p>
            <a:endParaRPr lang="it-IT" smtClean="0"/>
          </a:p>
        </p:txBody>
      </p:sp>
      <p:pic>
        <p:nvPicPr>
          <p:cNvPr id="23557" name="Picture 2" descr="http://isaac.guidasicilia.it/foto/news/attualita/pasticche_ecstasy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6715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9629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MDMA </a:t>
            </a:r>
            <a:r>
              <a:rPr lang="it-IT" sz="2700" b="1" dirty="0" smtClean="0">
                <a:solidFill>
                  <a:srgbClr val="FF0000"/>
                </a:solidFill>
              </a:rPr>
              <a:t>(3,4METILENDIOSSIMETAMFETAMINA; ECSTASY) </a:t>
            </a:r>
            <a:endParaRPr lang="it-IT" sz="27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183880" cy="518808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Fa parte del gruppo delle amfetamine </a:t>
            </a:r>
            <a:r>
              <a:rPr lang="it-IT" sz="2000" dirty="0" err="1" smtClean="0"/>
              <a:t>entactogene</a:t>
            </a:r>
            <a:r>
              <a:rPr lang="it-IT" sz="2000" dirty="0" smtClean="0"/>
              <a:t>, insieme alla MDA (3,4-metilendiossiamfetamina o love </a:t>
            </a:r>
            <a:r>
              <a:rPr lang="it-IT" sz="2000" dirty="0" err="1" smtClean="0"/>
              <a:t>drug</a:t>
            </a:r>
            <a:r>
              <a:rPr lang="it-IT" sz="2000" dirty="0" smtClean="0"/>
              <a:t>), alla MDEA (3,4 – </a:t>
            </a:r>
            <a:r>
              <a:rPr lang="it-IT" sz="2000" dirty="0" err="1" smtClean="0"/>
              <a:t>metilendiossietilamfetamina</a:t>
            </a:r>
            <a:r>
              <a:rPr lang="it-IT" sz="2000" dirty="0" smtClean="0"/>
              <a:t> o </a:t>
            </a:r>
            <a:r>
              <a:rPr lang="it-IT" sz="2000" dirty="0" err="1" smtClean="0"/>
              <a:t>eve</a:t>
            </a:r>
            <a:r>
              <a:rPr lang="it-IT" sz="2000" dirty="0" smtClean="0"/>
              <a:t>) e alla MBDB (N-metil-1-butanamina o TNT). </a:t>
            </a:r>
          </a:p>
          <a:p>
            <a:endParaRPr lang="it-IT" sz="2000" dirty="0" smtClean="0"/>
          </a:p>
          <a:p>
            <a:r>
              <a:rPr lang="it-IT" sz="2000" dirty="0" smtClean="0"/>
              <a:t>Sono comprese – nonostante siano state sintetizzate prima che il termine venisse coniato – tra le “</a:t>
            </a:r>
            <a:r>
              <a:rPr lang="it-IT" sz="2000" i="1" dirty="0" smtClean="0"/>
              <a:t>designer </a:t>
            </a:r>
            <a:r>
              <a:rPr lang="it-IT" sz="2000" i="1" dirty="0" err="1" smtClean="0"/>
              <a:t>drugs</a:t>
            </a:r>
            <a:r>
              <a:rPr lang="it-IT" sz="2000" i="1" dirty="0" smtClean="0"/>
              <a:t>”, una serie di sostanze eterogenee con potenziale </a:t>
            </a:r>
            <a:r>
              <a:rPr lang="it-IT" sz="2000" i="1" dirty="0" err="1" smtClean="0"/>
              <a:t>tossicomanico</a:t>
            </a:r>
            <a:r>
              <a:rPr lang="it-IT" sz="2000" i="1" dirty="0" smtClean="0"/>
              <a:t>, in gran parte non ancora inserite nelle tabelle delle sostanze sottoposte a controllo internazionale. </a:t>
            </a:r>
          </a:p>
          <a:p>
            <a:endParaRPr lang="it-IT" sz="2000" i="1" dirty="0" smtClean="0"/>
          </a:p>
          <a:p>
            <a:r>
              <a:rPr lang="it-IT" sz="2000" dirty="0" smtClean="0"/>
              <a:t>Nel DSM-V l'ecstasy è posta nella categoria degli allucinogeni insieme a LSD, mescalina e </a:t>
            </a:r>
            <a:r>
              <a:rPr lang="it-IT" sz="2000" dirty="0" err="1" smtClean="0"/>
              <a:t>psilocibina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 smtClean="0">
                <a:solidFill>
                  <a:srgbClr val="FF0000"/>
                </a:solidFill>
              </a:rPr>
              <a:t>MDMA </a:t>
            </a:r>
            <a:br>
              <a:rPr lang="it-IT" sz="31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(3,4METILENDIOSSIMETAMFETAMINA; ECSTASY)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429684" cy="4473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Effetti psicologici e psichiatrici </a:t>
            </a:r>
          </a:p>
          <a:p>
            <a:r>
              <a:rPr lang="it-IT" sz="2000" dirty="0" smtClean="0"/>
              <a:t>stato di benessere, di sintonia con gli altri, disinibizione, </a:t>
            </a:r>
          </a:p>
          <a:p>
            <a:r>
              <a:rPr lang="it-IT" sz="2000" dirty="0" smtClean="0"/>
              <a:t>aumentata capacità di comunicazione, intensificazione delle percezioni sensoriali, aumentata fiducia in se stessi, </a:t>
            </a:r>
          </a:p>
          <a:p>
            <a:r>
              <a:rPr lang="it-IT" sz="2000" dirty="0" smtClean="0"/>
              <a:t>alterata percezione temporale, </a:t>
            </a:r>
          </a:p>
          <a:p>
            <a:r>
              <a:rPr lang="it-IT" sz="2000" dirty="0" smtClean="0"/>
              <a:t>aumento della libido. 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dispercezioni</a:t>
            </a:r>
            <a:r>
              <a:rPr lang="it-IT" sz="2000" dirty="0" smtClean="0"/>
              <a:t> uditive e visive (sia elementari che complesse), </a:t>
            </a:r>
          </a:p>
          <a:p>
            <a:r>
              <a:rPr lang="it-IT" sz="2000" dirty="0" smtClean="0"/>
              <a:t>deficit cognitivi, </a:t>
            </a:r>
          </a:p>
          <a:p>
            <a:r>
              <a:rPr lang="it-IT" sz="2000" dirty="0" smtClean="0"/>
              <a:t>andatura barcollante, </a:t>
            </a:r>
          </a:p>
          <a:p>
            <a:r>
              <a:rPr lang="it-IT" sz="2000" dirty="0" smtClean="0"/>
              <a:t>diminuzione del senso di pericolo, </a:t>
            </a:r>
          </a:p>
          <a:p>
            <a:r>
              <a:rPr lang="it-IT" sz="2000" dirty="0" smtClean="0"/>
              <a:t>comparsa di ossessioni, impulsività, </a:t>
            </a:r>
            <a:r>
              <a:rPr lang="it-IT" sz="2000" dirty="0" err="1" smtClean="0"/>
              <a:t>compulsioni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Nei consumatori cronici </a:t>
            </a:r>
          </a:p>
          <a:p>
            <a:r>
              <a:rPr lang="it-IT" sz="2400" dirty="0" smtClean="0"/>
              <a:t>inversione del ritmo sonno-veglia, </a:t>
            </a:r>
          </a:p>
          <a:p>
            <a:r>
              <a:rPr lang="it-IT" sz="2400" dirty="0" smtClean="0"/>
              <a:t>irritabilità, </a:t>
            </a:r>
          </a:p>
          <a:p>
            <a:r>
              <a:rPr lang="it-IT" sz="2400" dirty="0" smtClean="0"/>
              <a:t>ansia, </a:t>
            </a:r>
          </a:p>
          <a:p>
            <a:r>
              <a:rPr lang="it-IT" sz="2400" dirty="0" smtClean="0"/>
              <a:t>attacchi di panico, </a:t>
            </a:r>
          </a:p>
          <a:p>
            <a:r>
              <a:rPr lang="it-IT" sz="2400" dirty="0" smtClean="0"/>
              <a:t>psicosi soprattutto di tipo </a:t>
            </a:r>
            <a:r>
              <a:rPr lang="it-IT" sz="2400" dirty="0" err="1" smtClean="0"/>
              <a:t>paranoideo</a:t>
            </a:r>
            <a:r>
              <a:rPr lang="it-IT" sz="2400" dirty="0" smtClean="0"/>
              <a:t>, </a:t>
            </a:r>
          </a:p>
          <a:p>
            <a:r>
              <a:rPr lang="it-IT" sz="2400" dirty="0" smtClean="0"/>
              <a:t>sindromi depressive, </a:t>
            </a:r>
          </a:p>
          <a:p>
            <a:r>
              <a:rPr lang="it-IT" sz="2400" dirty="0" smtClean="0"/>
              <a:t>turbe della memoria, </a:t>
            </a:r>
          </a:p>
          <a:p>
            <a:r>
              <a:rPr lang="it-IT" sz="2400" dirty="0" smtClean="0"/>
              <a:t>deficit cognitivi. </a:t>
            </a:r>
          </a:p>
          <a:p>
            <a:r>
              <a:rPr lang="it-IT" sz="2400" dirty="0" smtClean="0"/>
              <a:t>La tossicità cronica può perdurare alcuni mesi dopo la sospensione dell'uso. </a:t>
            </a:r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9629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MDMA </a:t>
            </a:r>
            <a:r>
              <a:rPr lang="it-IT" sz="2700" b="1" dirty="0" smtClean="0">
                <a:solidFill>
                  <a:srgbClr val="FF0000"/>
                </a:solidFill>
              </a:rPr>
              <a:t>(3,4METILENDIOSSIMETAMFETAMINA; ECSTASY) </a:t>
            </a:r>
            <a:endParaRPr lang="it-IT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7772400" cy="806438"/>
          </a:xfrm>
        </p:spPr>
        <p:txBody>
          <a:bodyPr/>
          <a:lstStyle/>
          <a:p>
            <a:pPr algn="ctr" eaLnBrk="1" hangingPunct="1"/>
            <a:r>
              <a:rPr lang="it-IT" altLang="it-IT" sz="3200" b="0" dirty="0" smtClean="0">
                <a:solidFill>
                  <a:schemeClr val="tx1"/>
                </a:solidFill>
              </a:rPr>
              <a:t>Astinenza</a:t>
            </a:r>
            <a:endParaRPr lang="it-IT" altLang="it-IT" sz="3200" b="0" dirty="0" smtClean="0">
              <a:solidFill>
                <a:schemeClr val="tx1"/>
              </a:solidFill>
            </a:endParaRPr>
          </a:p>
        </p:txBody>
      </p:sp>
      <p:sp>
        <p:nvSpPr>
          <p:cNvPr id="153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183880" cy="41879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Depressione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Apatia, stanchezza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err="1" smtClean="0"/>
              <a:t>Ipersonnia</a:t>
            </a:r>
            <a:endParaRPr lang="it-IT" altLang="it-IT" sz="20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Aumento dell’appetito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E’ particolarmente forte nei soggetti che assumono cocaina (inizio rapido, picco dopo 2-3 giorni, poi 1 settimana)</a:t>
            </a:r>
          </a:p>
          <a:p>
            <a:pPr eaLnBrk="1" hangingPunct="1">
              <a:lnSpc>
                <a:spcPct val="90000"/>
              </a:lnSpc>
              <a:spcBef>
                <a:spcPct val="65000"/>
              </a:spcBef>
            </a:pPr>
            <a:endParaRPr lang="it-IT" altLang="it-IT" sz="2400" dirty="0" smtClean="0"/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714348" y="0"/>
            <a:ext cx="7847012" cy="884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>
                <a:solidFill>
                  <a:srgbClr val="FF0000"/>
                </a:solidFill>
              </a:rPr>
              <a:t>Psicostimolanti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928670"/>
            <a:ext cx="8001000" cy="54768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000" u="sng" dirty="0" smtClean="0">
                <a:solidFill>
                  <a:srgbClr val="FF0000"/>
                </a:solidFill>
              </a:rPr>
              <a:t>Dipendenza fisica</a:t>
            </a:r>
            <a:r>
              <a:rPr lang="it-IT" sz="2000" dirty="0" smtClean="0"/>
              <a:t>: sviluppo di tolleranza (tendenza all’aumento delle dosi) e di </a:t>
            </a:r>
            <a:r>
              <a:rPr lang="it-IT" sz="2000" dirty="0" err="1" smtClean="0"/>
              <a:t>sd</a:t>
            </a:r>
            <a:r>
              <a:rPr lang="it-IT" sz="2000" dirty="0" smtClean="0"/>
              <a:t> da astinenza.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Sindrome da astinenza</a:t>
            </a:r>
            <a:r>
              <a:rPr lang="it-IT" sz="2000" u="sng" dirty="0" smtClean="0"/>
              <a:t>: </a:t>
            </a:r>
            <a:r>
              <a:rPr lang="it-IT" sz="2000" dirty="0" smtClean="0"/>
              <a:t>segni e sintomi che insorgono dopo la brusca sospensione dell’uso della sostanza. I sintomi tendono ad essere opposti rispetto a quelli che sono prodotti dalla esposizione acuta alla sostanza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dirty="0" smtClean="0"/>
              <a:t>causa di ricaduta a breve termine e di comportamenti compulsivi alla ricerca della sostanza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Craving</a:t>
            </a:r>
            <a:r>
              <a:rPr lang="it-IT" sz="2000" u="sng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(dipendenza psicologica):</a:t>
            </a:r>
            <a:r>
              <a:rPr lang="it-IT" sz="2000" dirty="0" smtClean="0"/>
              <a:t> intenso desiderio di </a:t>
            </a:r>
            <a:r>
              <a:rPr lang="it-IT" sz="2000" dirty="0" err="1" smtClean="0"/>
              <a:t>riesperire</a:t>
            </a:r>
            <a:r>
              <a:rPr lang="it-IT" sz="2000" dirty="0" smtClean="0"/>
              <a:t> gli effetti di una sostanza psicoattiva. Si definisce </a:t>
            </a:r>
            <a:r>
              <a:rPr lang="it-IT" sz="2000" i="1" dirty="0" err="1" smtClean="0"/>
              <a:t>craving</a:t>
            </a:r>
            <a:r>
              <a:rPr lang="it-IT" sz="2000" dirty="0" smtClean="0"/>
              <a:t> il desiderio irresistibile, intrusivo di assumere una sostanza, che comporta la perdita  di controllo e la messa in atto di una serie di azioni tese alla sua soddisfazione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dirty="0" smtClean="0"/>
              <a:t>causa di ricaduta dopo lungo periodo di astinenza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dirty="0" smtClean="0"/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642910" y="214290"/>
            <a:ext cx="7715303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FF0000"/>
                </a:solidFill>
              </a:rPr>
              <a:t>Disturbi da uso di sostanze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0"/>
            <a:ext cx="6192837" cy="72072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it-IT" altLang="it-IT" dirty="0" smtClean="0">
                <a:solidFill>
                  <a:srgbClr val="FF0000"/>
                </a:solidFill>
              </a:rPr>
              <a:t>Sostanze volatili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81000" y="1000108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altLang="it-IT" sz="2400" dirty="0"/>
              <a:t> </a:t>
            </a:r>
            <a:r>
              <a:rPr lang="it-IT" altLang="it-IT" sz="2000" dirty="0"/>
              <a:t>Colle (le più comuni)</a:t>
            </a:r>
          </a:p>
          <a:p>
            <a:pPr>
              <a:buFontTx/>
              <a:buChar char="•"/>
            </a:pPr>
            <a:r>
              <a:rPr lang="it-IT" altLang="it-IT" sz="2000" dirty="0"/>
              <a:t> gas carburanti</a:t>
            </a:r>
          </a:p>
          <a:p>
            <a:pPr>
              <a:buFontTx/>
              <a:buChar char="•"/>
            </a:pPr>
            <a:r>
              <a:rPr lang="it-IT" altLang="it-IT" sz="2000" dirty="0"/>
              <a:t> agenti per la pulizia </a:t>
            </a:r>
          </a:p>
          <a:p>
            <a:endParaRPr lang="it-IT" altLang="it-IT" sz="2000" dirty="0"/>
          </a:p>
          <a:p>
            <a:r>
              <a:rPr lang="it-IT" altLang="it-IT" sz="2000" b="1" dirty="0"/>
              <a:t>Principale modalità:</a:t>
            </a:r>
            <a:r>
              <a:rPr lang="it-IT" altLang="it-IT" sz="2000" dirty="0"/>
              <a:t> attività di gruppo giovanili; </a:t>
            </a:r>
          </a:p>
          <a:p>
            <a:r>
              <a:rPr lang="it-IT" altLang="it-IT" sz="2000" dirty="0"/>
              <a:t>coloro che ne abusano da soli hanno disturbi psichiatrici più severi e maggiore bisogno d’aiuto </a:t>
            </a:r>
          </a:p>
          <a:p>
            <a:endParaRPr lang="it-IT" altLang="it-IT" sz="2000" dirty="0"/>
          </a:p>
          <a:p>
            <a:r>
              <a:rPr lang="it-IT" altLang="it-IT" sz="2000" b="1" dirty="0"/>
              <a:t>Manifestazioni:</a:t>
            </a:r>
            <a:r>
              <a:rPr lang="it-IT" altLang="it-IT" sz="2000" dirty="0"/>
              <a:t> </a:t>
            </a:r>
            <a:r>
              <a:rPr lang="it-IT" altLang="it-IT" sz="2000" dirty="0">
                <a:solidFill>
                  <a:srgbClr val="FF0000"/>
                </a:solidFill>
              </a:rPr>
              <a:t>assimilabili a quelli dell’alcool</a:t>
            </a:r>
            <a:r>
              <a:rPr lang="it-IT" altLang="it-IT" sz="2000" dirty="0"/>
              <a:t>.</a:t>
            </a:r>
          </a:p>
          <a:p>
            <a:endParaRPr lang="it-IT" altLang="it-IT" sz="2000" dirty="0"/>
          </a:p>
          <a:p>
            <a:r>
              <a:rPr lang="it-IT" altLang="it-IT" sz="2000" b="1" dirty="0"/>
              <a:t>Rischi:</a:t>
            </a:r>
            <a:r>
              <a:rPr lang="it-IT" altLang="it-IT" sz="2000" dirty="0"/>
              <a:t> soffocamento </a:t>
            </a:r>
          </a:p>
          <a:p>
            <a:r>
              <a:rPr lang="it-IT" altLang="it-IT" sz="2000" dirty="0"/>
              <a:t>circa 300 giovani muoiono ogni anno per l’ uso di sostanze volatili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71435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 </a:t>
            </a:r>
            <a:r>
              <a:rPr lang="it-IT" sz="4000" dirty="0" smtClean="0">
                <a:solidFill>
                  <a:srgbClr val="FF0000"/>
                </a:solidFill>
              </a:rPr>
              <a:t>Cannabis </a:t>
            </a:r>
            <a:endParaRPr lang="it-IT" sz="4000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772400" cy="371477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1. Marijuana (foglie superiori essiccate e cime fiorite della Cannabis Sativa) – contiene circa l'1-2% di THC </a:t>
            </a:r>
          </a:p>
          <a:p>
            <a:endParaRPr lang="it-IT" sz="2000" dirty="0" smtClean="0"/>
          </a:p>
          <a:p>
            <a:r>
              <a:rPr lang="it-IT" sz="2000" dirty="0" smtClean="0"/>
              <a:t>2. Hashish (resina scura delle cime e della parte inferiore delle foglie di Cannabis Sativa) – contiene dal 2 al 5% di THC </a:t>
            </a:r>
          </a:p>
          <a:p>
            <a:endParaRPr lang="it-IT" sz="2000" dirty="0" smtClean="0"/>
          </a:p>
          <a:p>
            <a:r>
              <a:rPr lang="it-IT" sz="2000" dirty="0" smtClean="0"/>
              <a:t>3. L'olio di hashish (distillato della marijuana) – contiene dal 15 al 30% di THC </a:t>
            </a:r>
            <a:endParaRPr lang="it-IT" sz="2000" dirty="0"/>
          </a:p>
        </p:txBody>
      </p:sp>
      <p:pic>
        <p:nvPicPr>
          <p:cNvPr id="6" name="Picture 2" descr="Cannabis and 2 paper rolled jo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57695"/>
            <a:ext cx="2225144" cy="22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ashish 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357694"/>
            <a:ext cx="1809757" cy="22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a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2606" y="4357694"/>
            <a:ext cx="2670570" cy="22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1"/>
          <p:cNvSpPr>
            <a:spLocks noGrp="1"/>
          </p:cNvSpPr>
          <p:nvPr>
            <p:ph type="title"/>
          </p:nvPr>
        </p:nvSpPr>
        <p:spPr>
          <a:xfrm>
            <a:off x="714348" y="0"/>
            <a:ext cx="8183880" cy="64291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Cannabis</a:t>
            </a:r>
            <a:endParaRPr lang="it-IT" dirty="0" smtClean="0"/>
          </a:p>
        </p:txBody>
      </p:sp>
      <p:sp>
        <p:nvSpPr>
          <p:cNvPr id="68611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572560" cy="4187952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Gli effetti psicotropi della cannabis sono dovuti in gran parte dall’azione del </a:t>
            </a:r>
            <a:r>
              <a:rPr lang="it-IT" sz="2000" dirty="0" smtClean="0">
                <a:solidFill>
                  <a:srgbClr val="FF0000"/>
                </a:solidFill>
              </a:rPr>
              <a:t>Δ9-tetraidrocannabinolo (Δ9-THC) </a:t>
            </a:r>
            <a:r>
              <a:rPr lang="it-IT" sz="2000" dirty="0" smtClean="0"/>
              <a:t>sui recettori cerebrali specifici per i </a:t>
            </a:r>
            <a:r>
              <a:rPr lang="it-IT" sz="2000" dirty="0" err="1" smtClean="0"/>
              <a:t>cannabinoidi</a:t>
            </a:r>
            <a:endParaRPr lang="it-IT" sz="2000" dirty="0" smtClean="0"/>
          </a:p>
          <a:p>
            <a:endParaRPr lang="it-IT" sz="800" dirty="0" smtClean="0"/>
          </a:p>
          <a:p>
            <a:r>
              <a:rPr lang="it-IT" sz="2000" dirty="0" smtClean="0"/>
              <a:t>Sono stati identificati tre tipi di recettori per i </a:t>
            </a:r>
            <a:r>
              <a:rPr lang="it-IT" sz="2000" dirty="0" err="1" smtClean="0"/>
              <a:t>cannabinoidi</a:t>
            </a:r>
            <a:r>
              <a:rPr lang="it-IT" sz="2000" dirty="0" smtClean="0"/>
              <a:t>: CB1, CB2 e CB3. Il </a:t>
            </a:r>
            <a:r>
              <a:rPr lang="it-IT" sz="2000" dirty="0" smtClean="0">
                <a:solidFill>
                  <a:srgbClr val="FF0000"/>
                </a:solidFill>
              </a:rPr>
              <a:t>CB1</a:t>
            </a:r>
            <a:r>
              <a:rPr lang="it-IT" sz="2000" dirty="0" smtClean="0"/>
              <a:t> è quello più rappresentato e ha un’alta densità nelle </a:t>
            </a:r>
            <a:r>
              <a:rPr lang="it-IT" sz="2000" dirty="0" smtClean="0">
                <a:solidFill>
                  <a:srgbClr val="FF0000"/>
                </a:solidFill>
              </a:rPr>
              <a:t>regioni cerebrali che regolano il comportamento emotivo e cognitivo</a:t>
            </a:r>
            <a:r>
              <a:rPr lang="it-IT" sz="2000" dirty="0" smtClean="0"/>
              <a:t>, quali </a:t>
            </a:r>
            <a:r>
              <a:rPr lang="it-IT" sz="2000" dirty="0" smtClean="0">
                <a:solidFill>
                  <a:srgbClr val="FF0000"/>
                </a:solidFill>
              </a:rPr>
              <a:t>corteccia prefrontale e cingolata, amigdala, ippocampo, striato e gangli della base</a:t>
            </a:r>
            <a:r>
              <a:rPr lang="it-IT" sz="2000" dirty="0" smtClean="0"/>
              <a:t>;</a:t>
            </a:r>
          </a:p>
          <a:p>
            <a:endParaRPr lang="it-IT" sz="800" dirty="0" smtClean="0"/>
          </a:p>
          <a:p>
            <a:r>
              <a:rPr lang="it-IT" sz="2000" dirty="0" smtClean="0"/>
              <a:t>Su tali recettori agiscono i </a:t>
            </a:r>
            <a:r>
              <a:rPr lang="it-IT" sz="2000" dirty="0" err="1" smtClean="0"/>
              <a:t>cannabinoidi</a:t>
            </a:r>
            <a:r>
              <a:rPr lang="it-IT" sz="2000" dirty="0" smtClean="0"/>
              <a:t> endogeni o </a:t>
            </a:r>
            <a:r>
              <a:rPr lang="it-IT" sz="2000" dirty="0" err="1" smtClean="0"/>
              <a:t>endocannabinoidi</a:t>
            </a:r>
            <a:r>
              <a:rPr lang="it-IT" sz="2000" dirty="0" smtClean="0"/>
              <a:t>, tra cui l’</a:t>
            </a:r>
            <a:r>
              <a:rPr lang="it-IT" sz="2000" dirty="0" err="1" smtClean="0"/>
              <a:t>anandamide</a:t>
            </a:r>
            <a:r>
              <a:rPr lang="it-IT" sz="2000" dirty="0" smtClean="0"/>
              <a:t> e il 2-arachidonilglicerolo;</a:t>
            </a:r>
          </a:p>
          <a:p>
            <a:endParaRPr lang="it-IT" dirty="0" smtClean="0"/>
          </a:p>
        </p:txBody>
      </p:sp>
      <p:pic>
        <p:nvPicPr>
          <p:cNvPr id="4" name="Picture 1031" descr="http://st.ilfattoquotidiano.it/wp-content/uploads/2011/06/droghe-leggere_interna-nuova.jpg?adf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00570"/>
            <a:ext cx="8001056" cy="213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183880" cy="71435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CANNABIS</a:t>
            </a:r>
            <a:r>
              <a:rPr lang="it-IT" b="1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18388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i="1" dirty="0" smtClean="0"/>
              <a:t>Effetti psicologici </a:t>
            </a:r>
          </a:p>
          <a:p>
            <a:r>
              <a:rPr lang="it-IT" sz="2400" dirty="0" smtClean="0"/>
              <a:t>sensazione di piacevole rilassamento, </a:t>
            </a:r>
          </a:p>
          <a:p>
            <a:r>
              <a:rPr lang="it-IT" sz="2400" dirty="0" smtClean="0"/>
              <a:t>facilità nei rapporti interpersonali, </a:t>
            </a:r>
          </a:p>
          <a:p>
            <a:r>
              <a:rPr lang="it-IT" sz="2400" dirty="0" smtClean="0"/>
              <a:t>intensificazione delle percezioni, </a:t>
            </a:r>
          </a:p>
          <a:p>
            <a:r>
              <a:rPr lang="it-IT" sz="2400" dirty="0" smtClean="0"/>
              <a:t>sensazione di dilatazione nel tempo, </a:t>
            </a:r>
          </a:p>
          <a:p>
            <a:r>
              <a:rPr lang="it-IT" sz="2400" dirty="0" smtClean="0"/>
              <a:t>vivide fantasie. </a:t>
            </a:r>
          </a:p>
          <a:p>
            <a:r>
              <a:rPr lang="it-IT" sz="2400" dirty="0" smtClean="0"/>
              <a:t>Passività, apatia, riso immotivato. </a:t>
            </a:r>
          </a:p>
          <a:p>
            <a:r>
              <a:rPr lang="it-IT" sz="2400" dirty="0" smtClean="0"/>
              <a:t>Occasionalmente ritiro sociale, crisi di panico. </a:t>
            </a:r>
          </a:p>
          <a:p>
            <a:r>
              <a:rPr lang="it-IT" sz="2400" dirty="0" smtClean="0"/>
              <a:t>La capacità di apprendimento è diminuita con l'uso cronico. </a:t>
            </a:r>
          </a:p>
          <a:p>
            <a:r>
              <a:rPr lang="it-IT" sz="2400" dirty="0" smtClean="0"/>
              <a:t>E' ridotta la performance psicomotoria. </a:t>
            </a:r>
            <a:endParaRPr lang="it-IT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Cannabis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FF0000"/>
                </a:solidFill>
              </a:rPr>
              <a:t>Intossicazione acuta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418795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euforia, </a:t>
            </a:r>
          </a:p>
          <a:p>
            <a:r>
              <a:rPr lang="it-IT" sz="2400" dirty="0" smtClean="0"/>
              <a:t>ansia, </a:t>
            </a:r>
          </a:p>
          <a:p>
            <a:r>
              <a:rPr lang="it-IT" sz="2400" dirty="0" smtClean="0"/>
              <a:t>sospettosità ed ideazione paranoide fino al disturbo delirante, </a:t>
            </a:r>
          </a:p>
          <a:p>
            <a:r>
              <a:rPr lang="it-IT" sz="2400" dirty="0" smtClean="0"/>
              <a:t>perdita della capacità critica, </a:t>
            </a:r>
          </a:p>
          <a:p>
            <a:r>
              <a:rPr lang="it-IT" sz="2400" dirty="0" smtClean="0"/>
              <a:t>ritiro sociale, </a:t>
            </a:r>
          </a:p>
          <a:p>
            <a:r>
              <a:rPr lang="it-IT" sz="2400" dirty="0" smtClean="0"/>
              <a:t>attacchi di panico con </a:t>
            </a:r>
            <a:r>
              <a:rPr lang="it-IT" sz="2400" dirty="0" err="1" smtClean="0"/>
              <a:t>derealizzazione</a:t>
            </a:r>
            <a:r>
              <a:rPr lang="it-IT" sz="2400" dirty="0" smtClean="0"/>
              <a:t> e depersonalizzazione. </a:t>
            </a:r>
          </a:p>
          <a:p>
            <a:r>
              <a:rPr lang="it-IT" sz="2400" dirty="0" smtClean="0"/>
              <a:t>Risoluzione degli effetti generalmente nell'arco delle 24 ore. </a:t>
            </a:r>
            <a:endParaRPr lang="it-IT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Psicosi tossiche indotte da Cannabis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183880" cy="478634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Presenza sia di </a:t>
            </a:r>
            <a:r>
              <a:rPr lang="it-IT" sz="2000" i="1" dirty="0" smtClean="0"/>
              <a:t>sintomi affettivi </a:t>
            </a:r>
            <a:r>
              <a:rPr lang="it-IT" sz="2000" dirty="0" smtClean="0"/>
              <a:t>che di </a:t>
            </a:r>
            <a:r>
              <a:rPr lang="it-IT" sz="2000" i="1" dirty="0" smtClean="0"/>
              <a:t>sintomi psicotici</a:t>
            </a:r>
            <a:r>
              <a:rPr lang="it-IT" sz="2000" dirty="0" smtClean="0"/>
              <a:t>, ad andamento acuto, subacuto o anche cronico. </a:t>
            </a:r>
          </a:p>
          <a:p>
            <a:endParaRPr lang="it-IT" sz="800" dirty="0" smtClean="0"/>
          </a:p>
          <a:p>
            <a:r>
              <a:rPr lang="it-IT" sz="2000" dirty="0" smtClean="0"/>
              <a:t>Si tratta di psicosi con presenza spesso di aggressività e distruttività marcate. </a:t>
            </a:r>
          </a:p>
          <a:p>
            <a:endParaRPr lang="it-IT" sz="800" dirty="0" smtClean="0"/>
          </a:p>
          <a:p>
            <a:r>
              <a:rPr lang="it-IT" sz="2000" dirty="0" smtClean="0"/>
              <a:t>Rispetto alle psicosi di non consumatori: alta incidenza di sintomi ipomaniacali e agitazione; ridotta incidenza di allucinazioni uditive, oscillazioni del tono dell'umore ed eloquio incoerente. </a:t>
            </a:r>
          </a:p>
          <a:p>
            <a:endParaRPr lang="it-IT" sz="800" dirty="0" smtClean="0"/>
          </a:p>
          <a:p>
            <a:r>
              <a:rPr lang="it-IT" sz="2000" dirty="0" smtClean="0"/>
              <a:t>Decorso autolimitante, ma la sintomatologia tende a ripresentarsi puntualmente con le nuove assunzioni. </a:t>
            </a:r>
            <a:endParaRPr lang="it-IT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L’adolescenza fase critica dello sviluppo neuronale: Il cervello ancora in fase di sviluppo è più vulnerabile agli effetti neurotossici delle droghe 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501122" cy="5429288"/>
          </a:xfrm>
        </p:spPr>
        <p:txBody>
          <a:bodyPr>
            <a:normAutofit/>
          </a:bodyPr>
          <a:lstStyle/>
          <a:p>
            <a:endParaRPr lang="it-IT" sz="800" dirty="0" smtClean="0"/>
          </a:p>
          <a:p>
            <a:r>
              <a:rPr lang="it-IT" sz="2000" dirty="0" smtClean="0"/>
              <a:t>L’adolescenza è un periodo durante il quale ha luogo un ampio rimodellamento dei circuiti corticali e </a:t>
            </a:r>
            <a:r>
              <a:rPr lang="it-IT" sz="2000" dirty="0" err="1" smtClean="0"/>
              <a:t>limbici</a:t>
            </a:r>
            <a:r>
              <a:rPr lang="it-IT" sz="2000" dirty="0" smtClean="0"/>
              <a:t> che conducono all’acquisizione di processi cognitivi e comportamenti sociali da adulto. </a:t>
            </a:r>
          </a:p>
          <a:p>
            <a:endParaRPr lang="it-IT" sz="800" dirty="0" smtClean="0"/>
          </a:p>
          <a:p>
            <a:r>
              <a:rPr lang="it-IT" sz="2000" dirty="0" smtClean="0"/>
              <a:t>Il sistema degli </a:t>
            </a:r>
            <a:r>
              <a:rPr lang="it-IT" sz="2000" dirty="0" err="1" smtClean="0"/>
              <a:t>endocannabinoidi</a:t>
            </a:r>
            <a:r>
              <a:rPr lang="it-IT" sz="2000" dirty="0" smtClean="0"/>
              <a:t> gioca un ruolo chiave in questa critica fase dello sviluppo influenzando la plasticità </a:t>
            </a:r>
            <a:r>
              <a:rPr lang="it-IT" sz="2000" dirty="0" err="1" smtClean="0"/>
              <a:t>sinaptica</a:t>
            </a:r>
            <a:r>
              <a:rPr lang="it-IT" sz="2000" dirty="0" smtClean="0"/>
              <a:t>. Pertanto l’esposizione a derivati della Cannabis in tale fase può portare ad alterazioni neurobiologiche che si traducono in disturbi comportamentali in età adulta </a:t>
            </a:r>
            <a:endParaRPr lang="it-IT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solidFill>
                  <a:srgbClr val="FF0000"/>
                </a:solidFill>
              </a:rPr>
              <a:t>I consumatori abituali di cannabis mostrano un declino delle funzioni neuropsicologiche dall’infanzia all’età adulta </a:t>
            </a:r>
            <a:endParaRPr lang="it-IT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051" y="2512538"/>
            <a:ext cx="8144749" cy="25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9001156" cy="5327540"/>
          </a:xfrm>
        </p:spPr>
        <p:txBody>
          <a:bodyPr>
            <a:noAutofit/>
          </a:bodyPr>
          <a:lstStyle/>
          <a:p>
            <a:r>
              <a:rPr lang="it-IT" sz="1800" dirty="0" smtClean="0"/>
              <a:t>l’adolescenza è un periodo di vulnerabilità poiché è una fase cruciale per lo sviluppo cerebrale che durante questo periodo raggiunge il suo picco. Gli adolescenti che usano cannabis regolarmente infatti presentano in genere una </a:t>
            </a:r>
            <a:r>
              <a:rPr lang="it-IT" sz="1800" b="1" i="1" dirty="0" smtClean="0"/>
              <a:t>riduzione della velocità psicomotoria</a:t>
            </a:r>
            <a:r>
              <a:rPr lang="it-IT" sz="1800" dirty="0" smtClean="0"/>
              <a:t>, </a:t>
            </a:r>
            <a:r>
              <a:rPr lang="it-IT" sz="1800" b="1" i="1" dirty="0" smtClean="0"/>
              <a:t>della ripetizione sequenziale, dell’attenzione complessa, dell’inibizione cognitiva e dell’apprendimento verbale</a:t>
            </a:r>
            <a:r>
              <a:rPr lang="it-IT" sz="1800" dirty="0" smtClean="0"/>
              <a:t> rispetto agli adolescenti astinenti.</a:t>
            </a:r>
          </a:p>
          <a:p>
            <a:r>
              <a:rPr lang="it-IT" sz="1800" dirty="0" smtClean="0"/>
              <a:t> </a:t>
            </a:r>
          </a:p>
          <a:p>
            <a:r>
              <a:rPr lang="it-IT" sz="1800" dirty="0" smtClean="0"/>
              <a:t>Il consumo cronico di cannabis durante gli anni dell’adolescenza provoca </a:t>
            </a:r>
            <a:r>
              <a:rPr lang="it-IT" sz="1800" b="1" i="1" dirty="0" smtClean="0"/>
              <a:t>anomalie strutturali della materia grigia e della materia bianca che sono correlate ai deficit cognitivi </a:t>
            </a:r>
            <a:r>
              <a:rPr lang="it-IT" sz="1800" dirty="0" smtClean="0"/>
              <a:t>menzionati sopra. </a:t>
            </a:r>
          </a:p>
          <a:p>
            <a:endParaRPr lang="it-IT" sz="1800" dirty="0" smtClean="0"/>
          </a:p>
          <a:p>
            <a:r>
              <a:rPr lang="it-IT" sz="1800" dirty="0" smtClean="0"/>
              <a:t>Infine, aumentano le evidenze secondo cui </a:t>
            </a:r>
            <a:r>
              <a:rPr lang="it-IT" sz="1800" u="sng" dirty="0" smtClean="0"/>
              <a:t>l’uso pesante di cannabis in età adolescenziale potrebbe compromettere l’attivazione cerebrale</a:t>
            </a:r>
            <a:r>
              <a:rPr lang="it-IT" sz="1800" dirty="0" smtClean="0"/>
              <a:t>, causando una insufficiente attivazione neurale precoce e una diminuita attivazione con un uso continuato in età adulta. </a:t>
            </a:r>
            <a:endParaRPr lang="it-IT" sz="18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72518" cy="5127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solidFill>
                  <a:srgbClr val="FF0000"/>
                </a:solidFill>
              </a:rPr>
              <a:t>Uso precoce di cannabis in adolescenza </a:t>
            </a:r>
            <a:endParaRPr lang="it-IT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72518" cy="5127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solidFill>
                  <a:srgbClr val="FF0000"/>
                </a:solidFill>
              </a:rPr>
              <a:t>Uso precoce di cannabis in adolescenza </a:t>
            </a:r>
            <a:endParaRPr lang="it-IT" sz="3100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>
          <a:xfrm>
            <a:off x="6429388" y="1071546"/>
            <a:ext cx="2533680" cy="5286412"/>
          </a:xfrm>
        </p:spPr>
        <p:txBody>
          <a:bodyPr/>
          <a:lstStyle/>
          <a:p>
            <a:r>
              <a:rPr lang="it-IT" dirty="0" smtClean="0"/>
              <a:t>Il sistema endogeno dei </a:t>
            </a:r>
            <a:r>
              <a:rPr lang="it-IT" dirty="0" err="1" smtClean="0"/>
              <a:t>cannabinoidi</a:t>
            </a:r>
            <a:r>
              <a:rPr lang="it-IT" dirty="0" smtClean="0"/>
              <a:t> gioca un ruolo significativo nello sviluppo cerebrale, influenzando l’azione di diversi neurotrasmettitori e promuovendo la </a:t>
            </a:r>
            <a:r>
              <a:rPr lang="it-IT" dirty="0" err="1" smtClean="0"/>
              <a:t>neurogenesi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La forte esposizione alla cannabis, durante questo particolare periodo, potrebbe portare a significativi cambiamenti </a:t>
            </a:r>
            <a:r>
              <a:rPr lang="it-IT" dirty="0" err="1" smtClean="0"/>
              <a:t>neurocognitivi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2984"/>
            <a:ext cx="6114291" cy="404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685784"/>
          </a:xfrm>
        </p:spPr>
        <p:txBody>
          <a:bodyPr/>
          <a:lstStyle/>
          <a:p>
            <a:pPr algn="ctr" eaLnBrk="1" hangingPunct="1"/>
            <a:r>
              <a:rPr lang="it-IT" altLang="it-IT" sz="3600" b="1" dirty="0" smtClean="0">
                <a:solidFill>
                  <a:srgbClr val="FF0000"/>
                </a:solidFill>
              </a:rPr>
              <a:t>Doppia diagnosi</a:t>
            </a: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86808" cy="4714908"/>
          </a:xfrm>
        </p:spPr>
        <p:txBody>
          <a:bodyPr/>
          <a:lstStyle/>
          <a:p>
            <a:pPr eaLnBrk="1" hangingPunct="1"/>
            <a:r>
              <a:rPr lang="it-IT" altLang="it-IT" sz="2400" dirty="0" smtClean="0">
                <a:solidFill>
                  <a:srgbClr val="FF0000"/>
                </a:solidFill>
              </a:rPr>
              <a:t>Tipo I</a:t>
            </a:r>
            <a:r>
              <a:rPr lang="it-IT" altLang="it-IT" sz="2400" dirty="0" smtClean="0"/>
              <a:t>: Disturbo psichiatrico </a:t>
            </a:r>
            <a:r>
              <a:rPr lang="it-IT" altLang="it-IT" sz="2400" dirty="0" smtClean="0">
                <a:latin typeface="Wingdings" pitchFamily="2" charset="2"/>
              </a:rPr>
              <a:t>à</a:t>
            </a:r>
            <a:r>
              <a:rPr lang="it-IT" altLang="it-IT" sz="2400" dirty="0" smtClean="0"/>
              <a:t> Abuso di sostanze</a:t>
            </a:r>
          </a:p>
          <a:p>
            <a:pPr lvl="1" eaLnBrk="1" hangingPunct="1"/>
            <a:r>
              <a:rPr lang="it-IT" altLang="it-IT" sz="2400" dirty="0" err="1" smtClean="0"/>
              <a:t>Autoterapia</a:t>
            </a:r>
            <a:r>
              <a:rPr lang="it-IT" altLang="it-IT" sz="2400" dirty="0" smtClean="0"/>
              <a:t> ?</a:t>
            </a:r>
          </a:p>
          <a:p>
            <a:pPr lvl="1" eaLnBrk="1" hangingPunct="1"/>
            <a:endParaRPr lang="it-IT" altLang="it-IT" sz="2400" dirty="0" smtClean="0"/>
          </a:p>
          <a:p>
            <a:pPr eaLnBrk="1" hangingPunct="1"/>
            <a:r>
              <a:rPr lang="it-IT" altLang="it-IT" sz="2400" dirty="0" smtClean="0">
                <a:solidFill>
                  <a:srgbClr val="FF0000"/>
                </a:solidFill>
              </a:rPr>
              <a:t>Tipo II</a:t>
            </a:r>
            <a:r>
              <a:rPr lang="it-IT" altLang="it-IT" sz="2400" dirty="0" smtClean="0"/>
              <a:t>: Abuso di sostanze </a:t>
            </a:r>
            <a:r>
              <a:rPr lang="it-IT" altLang="it-IT" sz="2400" dirty="0" smtClean="0">
                <a:latin typeface="Wingdings" pitchFamily="2" charset="2"/>
              </a:rPr>
              <a:t>à</a:t>
            </a:r>
            <a:r>
              <a:rPr lang="it-IT" altLang="it-IT" sz="2400" dirty="0" smtClean="0"/>
              <a:t> Disturbo psichiatrico</a:t>
            </a:r>
          </a:p>
          <a:p>
            <a:pPr lvl="1" eaLnBrk="1" hangingPunct="1"/>
            <a:r>
              <a:rPr lang="it-IT" altLang="it-IT" sz="2400" dirty="0" smtClean="0"/>
              <a:t>Danno sul SNC (acuto, cronico) </a:t>
            </a:r>
          </a:p>
          <a:p>
            <a:pPr lvl="1" eaLnBrk="1" hangingPunct="1"/>
            <a:endParaRPr lang="it-IT" altLang="it-IT" sz="2400" dirty="0" smtClean="0"/>
          </a:p>
          <a:p>
            <a:pPr eaLnBrk="1" hangingPunct="1"/>
            <a:r>
              <a:rPr lang="it-IT" altLang="it-IT" sz="2400" dirty="0" smtClean="0">
                <a:solidFill>
                  <a:srgbClr val="FF0000"/>
                </a:solidFill>
              </a:rPr>
              <a:t>Tipo III</a:t>
            </a:r>
            <a:r>
              <a:rPr lang="it-IT" altLang="it-IT" sz="2400" dirty="0" smtClean="0"/>
              <a:t>: Copresenza dei due aspetti che hanno un’eziologia indipendente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158" y="0"/>
            <a:ext cx="8272466" cy="100010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Studi di </a:t>
            </a:r>
            <a:r>
              <a:rPr lang="it-IT" sz="2800" dirty="0" err="1" smtClean="0">
                <a:solidFill>
                  <a:srgbClr val="FF0000"/>
                </a:solidFill>
              </a:rPr>
              <a:t>neuroimaging</a:t>
            </a:r>
            <a:r>
              <a:rPr lang="it-IT" sz="2800" dirty="0" smtClean="0">
                <a:solidFill>
                  <a:srgbClr val="FF0000"/>
                </a:solidFill>
              </a:rPr>
              <a:t> strutturale su adolescenti consumatori di cannabis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142844" y="1571612"/>
            <a:ext cx="2371716" cy="4495800"/>
          </a:xfrm>
        </p:spPr>
        <p:txBody>
          <a:bodyPr>
            <a:normAutofit/>
          </a:bodyPr>
          <a:lstStyle/>
          <a:p>
            <a:r>
              <a:rPr lang="it-IT" dirty="0" smtClean="0"/>
              <a:t>Differenze nello spessore corticale dell’intero cervello tra adolescenti consumatori di cannabis e controlli sani. Il colore rosso indica che lo spessore corticale è maggiore nei controlli rispetto ai consumatori di cannabis e l’azzurro indica che lo spessore corticale è maggiore nei consumatori di cannabis rispetto ai controlli.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43454"/>
            <a:ext cx="5357850" cy="52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4286248" y="6215082"/>
            <a:ext cx="332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Fonte: </a:t>
            </a:r>
            <a:r>
              <a:rPr lang="it-IT" dirty="0" err="1" smtClean="0"/>
              <a:t>Lopez-Larson</a:t>
            </a:r>
            <a:r>
              <a:rPr lang="it-IT" dirty="0" smtClean="0"/>
              <a:t> MP </a:t>
            </a:r>
            <a:r>
              <a:rPr lang="it-IT" dirty="0" err="1" smtClean="0"/>
              <a:t>et</a:t>
            </a:r>
            <a:r>
              <a:rPr lang="it-IT" dirty="0" smtClean="0"/>
              <a:t> al., 2011.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Studi di </a:t>
            </a:r>
            <a:r>
              <a:rPr lang="it-IT" sz="2800" dirty="0" err="1" smtClean="0">
                <a:solidFill>
                  <a:srgbClr val="FF0000"/>
                </a:solidFill>
              </a:rPr>
              <a:t>neuroimaging</a:t>
            </a:r>
            <a:r>
              <a:rPr lang="it-IT" sz="2800" dirty="0" smtClean="0">
                <a:solidFill>
                  <a:srgbClr val="FF0000"/>
                </a:solidFill>
              </a:rPr>
              <a:t> strutturale su adolescenti consumatori di cannabis </a:t>
            </a:r>
            <a:endParaRPr lang="it-IT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143272" cy="29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2786082" cy="30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571868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Immagine SPECT del metabolismo cerebrale di un soggetto che non fa uso di cannabis (vista della superficie inferiore del cervello). Fonte: Amen DG &amp; </a:t>
            </a:r>
            <a:r>
              <a:rPr lang="it-IT" dirty="0" err="1" smtClean="0"/>
              <a:t>Waugh</a:t>
            </a:r>
            <a:r>
              <a:rPr lang="it-IT" dirty="0" smtClean="0"/>
              <a:t> M, 1998.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85786" y="442913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Soggetto di 18 anni; 3 anni di consumo di Cannabis 4 volte alla settimana (vista della superficie inferiore, diminuzione dell’attività della corteccia prefrontale e del lobo temporale). Fonte: Amen DG &amp; </a:t>
            </a:r>
            <a:r>
              <a:rPr lang="it-IT" dirty="0" err="1" smtClean="0"/>
              <a:t>Waugh</a:t>
            </a:r>
            <a:r>
              <a:rPr lang="it-IT" dirty="0" smtClean="0"/>
              <a:t> M, 1998.</a:t>
            </a: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ChangeArrowheads="1"/>
          </p:cNvSpPr>
          <p:nvPr/>
        </p:nvSpPr>
        <p:spPr bwMode="auto">
          <a:xfrm>
            <a:off x="5114925" y="3057525"/>
            <a:ext cx="8229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sz="2400"/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57158" y="692150"/>
            <a:ext cx="8429684" cy="6651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0" dirty="0" smtClean="0">
                <a:solidFill>
                  <a:schemeClr val="tx1"/>
                </a:solidFill>
              </a:rPr>
              <a:t>Uso di </a:t>
            </a:r>
            <a:r>
              <a:rPr lang="it-IT" altLang="it-IT" sz="2800" b="0" dirty="0" err="1" smtClean="0">
                <a:solidFill>
                  <a:schemeClr val="tx1"/>
                </a:solidFill>
              </a:rPr>
              <a:t>cannabinoidi</a:t>
            </a:r>
            <a:r>
              <a:rPr lang="it-IT" altLang="it-IT" sz="2800" b="0" dirty="0" smtClean="0">
                <a:solidFill>
                  <a:schemeClr val="tx1"/>
                </a:solidFill>
              </a:rPr>
              <a:t> e schizofrenia </a:t>
            </a:r>
          </a:p>
        </p:txBody>
      </p:sp>
      <p:sp>
        <p:nvSpPr>
          <p:cNvPr id="15974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343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endParaRPr lang="it-IT" altLang="it-IT" sz="2400" dirty="0" smtClean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it-IT" altLang="it-IT" sz="2000" dirty="0" smtClean="0"/>
              <a:t>L’uso di cannabis in persone con preesistenti disturbi psichiatrici può essere molto pericoloso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it-IT" altLang="it-IT" sz="2000" dirty="0" smtClean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it-IT" altLang="it-IT" sz="2000" dirty="0" smtClean="0"/>
              <a:t>In pazienti schizofrenici compensati l’uso di cannabis favorisce la ricomparsa di sintomi psicotici acuti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it-IT" altLang="it-IT" sz="2000" dirty="0" smtClean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it-IT" altLang="it-IT" sz="2000" dirty="0" smtClean="0"/>
              <a:t>La cannabis può indurre / </a:t>
            </a:r>
            <a:r>
              <a:rPr lang="it-IT" altLang="it-IT" sz="2000" dirty="0" err="1" smtClean="0"/>
              <a:t>slatentizzare</a:t>
            </a:r>
            <a:r>
              <a:rPr lang="it-IT" altLang="it-IT" sz="2000" dirty="0" smtClean="0"/>
              <a:t> la schizofrenia ?</a:t>
            </a:r>
          </a:p>
        </p:txBody>
      </p:sp>
      <p:sp>
        <p:nvSpPr>
          <p:cNvPr id="159749" name="Rectangle 2"/>
          <p:cNvSpPr>
            <a:spLocks noChangeArrowheads="1"/>
          </p:cNvSpPr>
          <p:nvPr/>
        </p:nvSpPr>
        <p:spPr bwMode="auto">
          <a:xfrm>
            <a:off x="1357290" y="0"/>
            <a:ext cx="6192837" cy="720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400" b="1" dirty="0" err="1">
                <a:solidFill>
                  <a:srgbClr val="FF0000"/>
                </a:solidFill>
              </a:rPr>
              <a:t>Cannabinoidi</a:t>
            </a:r>
            <a:endParaRPr lang="it-IT" alt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186766" cy="35528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kumimoji="1" lang="it-IT" b="1" dirty="0" smtClean="0">
                <a:latin typeface="Arial" charset="0"/>
                <a:cs typeface="Arial" charset="0"/>
              </a:rPr>
              <a:t>Possono essere classificati secondo 7 grandi gruppi</a:t>
            </a:r>
          </a:p>
          <a:p>
            <a:pPr>
              <a:lnSpc>
                <a:spcPct val="80000"/>
              </a:lnSpc>
              <a:defRPr/>
            </a:pPr>
            <a:endParaRPr kumimoji="1" lang="it-IT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Naftoilindoli</a:t>
            </a:r>
            <a:r>
              <a:rPr kumimoji="1" lang="it-IT" dirty="0" smtClean="0">
                <a:latin typeface="Arial" charset="0"/>
                <a:cs typeface="Arial" charset="0"/>
              </a:rPr>
              <a:t> (es. JWH-018, JWH-073 e JWH -398)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Naftilmetilindoli</a:t>
            </a:r>
            <a:endParaRPr kumimoji="1" lang="it-IT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Naftoilpirroli</a:t>
            </a:r>
            <a:endParaRPr kumimoji="1" lang="it-IT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Naftilmetilindani</a:t>
            </a:r>
            <a:endParaRPr kumimoji="1" lang="it-IT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Fenilacetilindoli</a:t>
            </a:r>
            <a:r>
              <a:rPr kumimoji="1" lang="it-IT" dirty="0" smtClean="0">
                <a:latin typeface="Arial" charset="0"/>
                <a:cs typeface="Arial" charset="0"/>
              </a:rPr>
              <a:t> (</a:t>
            </a:r>
            <a:r>
              <a:rPr kumimoji="1" lang="it-IT" dirty="0" err="1" smtClean="0">
                <a:latin typeface="Arial" charset="0"/>
                <a:cs typeface="Arial" charset="0"/>
              </a:rPr>
              <a:t>benzoilindoli</a:t>
            </a:r>
            <a:r>
              <a:rPr kumimoji="1" lang="it-IT" dirty="0" smtClean="0">
                <a:latin typeface="Arial" charset="0"/>
                <a:cs typeface="Arial" charset="0"/>
              </a:rPr>
              <a:t>, es. JWH-250)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Cicloesilfenoli</a:t>
            </a:r>
            <a:r>
              <a:rPr kumimoji="1" lang="it-IT" dirty="0" smtClean="0">
                <a:latin typeface="Arial" charset="0"/>
                <a:cs typeface="Arial" charset="0"/>
              </a:rPr>
              <a:t> (es. CP 47,497 e suoi analoghi)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endParaRPr kumimoji="1" lang="it-IT" sz="105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kumimoji="1" lang="it-IT" dirty="0" err="1" smtClean="0">
                <a:latin typeface="Arial" charset="0"/>
                <a:cs typeface="Arial" charset="0"/>
              </a:rPr>
              <a:t>Cannabinoidi</a:t>
            </a:r>
            <a:r>
              <a:rPr kumimoji="1" lang="it-IT" dirty="0" smtClean="0">
                <a:latin typeface="Arial" charset="0"/>
                <a:cs typeface="Arial" charset="0"/>
              </a:rPr>
              <a:t> classici (es. HU- 210)</a:t>
            </a:r>
          </a:p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Cannabinoidi</a:t>
            </a:r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Sintetici</a:t>
            </a:r>
            <a:r>
              <a:rPr lang="it-I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Herbal</a:t>
            </a: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Blend</a:t>
            </a: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Herbal</a:t>
            </a: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</a:t>
            </a: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41862"/>
            <a:ext cx="2033572" cy="23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550" y="4071942"/>
            <a:ext cx="186644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43446"/>
            <a:ext cx="1800651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CANNABINOIDI SINTETICI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447370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Allo stato puro, i </a:t>
            </a:r>
            <a:r>
              <a:rPr lang="it-IT" dirty="0" err="1" smtClean="0"/>
              <a:t>cannabinoidi</a:t>
            </a:r>
            <a:r>
              <a:rPr lang="it-IT" dirty="0" smtClean="0"/>
              <a:t> sintetici si presentano o in forma di materiale vegetale (fino a 10 tipi di differenti erbe difficili da identificare) o </a:t>
            </a:r>
            <a:r>
              <a:rPr lang="it-IT" dirty="0" err="1" smtClean="0"/>
              <a:t>olii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Queste miscele vengono di solito fumate e vendute in bustine di lamina contenenti circa 3 g di materia vegetale secca alla quale sono stati aggiunti uno o più </a:t>
            </a:r>
            <a:r>
              <a:rPr lang="it-IT" dirty="0" err="1" smtClean="0"/>
              <a:t>cannabinoidi</a:t>
            </a:r>
            <a:r>
              <a:rPr lang="it-IT" dirty="0" smtClean="0"/>
              <a:t> sintetici. </a:t>
            </a:r>
          </a:p>
          <a:p>
            <a:endParaRPr lang="it-IT" dirty="0" smtClean="0"/>
          </a:p>
          <a:p>
            <a:r>
              <a:rPr lang="it-IT" dirty="0" smtClean="0"/>
              <a:t>Queste preparazioni vengono fumate esattamente come la marijuana, ma possono anche essere ingerite o se ne inalano i vapori. </a:t>
            </a:r>
          </a:p>
          <a:p>
            <a:endParaRPr lang="it-IT" dirty="0" smtClean="0"/>
          </a:p>
          <a:p>
            <a:r>
              <a:rPr lang="it-IT" b="1" dirty="0" smtClean="0"/>
              <a:t>I CANNABINOIDI SINTETICI NON POSSONO ESSERE RILEVATI DAGLI ESAMI TOSSICOLOGICI </a:t>
            </a:r>
            <a:r>
              <a:rPr lang="it-IT" b="1" dirty="0" err="1" smtClean="0"/>
              <a:t>DI</a:t>
            </a:r>
            <a:r>
              <a:rPr lang="it-IT" b="1" dirty="0" smtClean="0"/>
              <a:t> ROUTINE. </a:t>
            </a: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4032250"/>
            <a:ext cx="2254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183880" cy="714356"/>
          </a:xfrm>
        </p:spPr>
        <p:txBody>
          <a:bodyPr/>
          <a:lstStyle/>
          <a:p>
            <a:pPr algn="ctr"/>
            <a:r>
              <a:rPr lang="it-IT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Cannabinoidi</a:t>
            </a:r>
            <a:r>
              <a:rPr lang="it-I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Sintetici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438400" y="1409700"/>
            <a:ext cx="510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dirty="0"/>
              <a:t>forte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agitazione</a:t>
            </a:r>
            <a:endParaRPr lang="en-US" sz="2400" dirty="0"/>
          </a:p>
          <a:p>
            <a:pPr algn="ctr"/>
            <a:r>
              <a:rPr lang="en-US" sz="2400" dirty="0"/>
              <a:t>-</a:t>
            </a:r>
          </a:p>
          <a:p>
            <a:pPr algn="ctr"/>
            <a:r>
              <a:rPr lang="en-US" sz="2400" dirty="0" err="1"/>
              <a:t>allucinazioni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percezione</a:t>
            </a:r>
            <a:r>
              <a:rPr lang="en-US" sz="2400" dirty="0"/>
              <a:t> </a:t>
            </a:r>
            <a:r>
              <a:rPr lang="en-US" sz="2400" dirty="0" err="1"/>
              <a:t>alterata</a:t>
            </a:r>
            <a:r>
              <a:rPr lang="en-US" sz="2400" dirty="0"/>
              <a:t> del </a:t>
            </a:r>
            <a:r>
              <a:rPr lang="en-US" sz="2400" dirty="0" err="1"/>
              <a:t>proprio</a:t>
            </a:r>
            <a:r>
              <a:rPr lang="en-US" sz="2400" dirty="0"/>
              <a:t> </a:t>
            </a:r>
            <a:r>
              <a:rPr lang="en-US" sz="2400" dirty="0" err="1"/>
              <a:t>corpo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- </a:t>
            </a:r>
          </a:p>
          <a:p>
            <a:pPr algn="ctr"/>
            <a:r>
              <a:rPr lang="en-US" sz="2400" dirty="0" err="1"/>
              <a:t>confusione</a:t>
            </a:r>
            <a:r>
              <a:rPr lang="en-US" sz="2400" dirty="0"/>
              <a:t> </a:t>
            </a:r>
            <a:r>
              <a:rPr lang="en-US" sz="2400" dirty="0" err="1"/>
              <a:t>mentale</a:t>
            </a:r>
            <a:endParaRPr lang="en-US" sz="2400" dirty="0"/>
          </a:p>
          <a:p>
            <a:pPr algn="ctr"/>
            <a:r>
              <a:rPr lang="en-US" sz="2400" dirty="0"/>
              <a:t>- </a:t>
            </a:r>
          </a:p>
          <a:p>
            <a:pPr algn="ctr"/>
            <a:r>
              <a:rPr lang="en-US" sz="2400" dirty="0" err="1"/>
              <a:t>parestesie</a:t>
            </a:r>
            <a:endParaRPr lang="en-US" sz="2400" dirty="0"/>
          </a:p>
          <a:p>
            <a:pPr algn="ctr"/>
            <a:r>
              <a:rPr lang="en-US" sz="2400" dirty="0"/>
              <a:t>- </a:t>
            </a:r>
          </a:p>
          <a:p>
            <a:pPr algn="ctr"/>
            <a:r>
              <a:rPr lang="en-US" sz="2400" dirty="0" err="1"/>
              <a:t>attacchi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panico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- </a:t>
            </a:r>
          </a:p>
          <a:p>
            <a:pPr algn="ctr"/>
            <a:r>
              <a:rPr lang="en-US" sz="2400" dirty="0" err="1"/>
              <a:t>tachicardia</a:t>
            </a:r>
            <a:endParaRPr lang="en-US" sz="2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338768"/>
            <a:ext cx="1981184" cy="239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4114800"/>
            <a:ext cx="23526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42910" y="0"/>
            <a:ext cx="7772400" cy="7969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           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/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         </a:t>
            </a:r>
            <a:r>
              <a:rPr lang="it-IT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Ketamina (SPECIAL  K)</a:t>
            </a:r>
            <a:endParaRPr lang="it-IT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57158" y="1285860"/>
            <a:ext cx="8326438" cy="4187825"/>
          </a:xfrm>
        </p:spPr>
        <p:txBody>
          <a:bodyPr>
            <a:normAutofit/>
          </a:bodyPr>
          <a:lstStyle/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1" lang="it-IT" sz="2000" dirty="0" smtClean="0">
                <a:cs typeface="Arial" pitchFamily="34" charset="0"/>
              </a:rPr>
              <a:t>La Ketamina è un </a:t>
            </a:r>
            <a:r>
              <a:rPr kumimoji="1" lang="it-IT" sz="2000" dirty="0" smtClean="0">
                <a:solidFill>
                  <a:srgbClr val="FF0000"/>
                </a:solidFill>
                <a:cs typeface="Arial" pitchFamily="34" charset="0"/>
                <a:hlinkClick r:id="rId2" tooltip="Anestetico"/>
              </a:rPr>
              <a:t>anestetico</a:t>
            </a:r>
            <a:r>
              <a:rPr kumimoji="1" lang="it-IT" sz="20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kumimoji="1" lang="it-IT" sz="2000" dirty="0" smtClean="0">
                <a:solidFill>
                  <a:srgbClr val="FF0000"/>
                </a:solidFill>
                <a:cs typeface="Arial" pitchFamily="34" charset="0"/>
                <a:hlinkClick r:id="rId3" tooltip="Anestetico dissociativo (pagina inesistente)"/>
              </a:rPr>
              <a:t>dissociativo</a:t>
            </a:r>
            <a:r>
              <a:rPr kumimoji="1" lang="it-IT" sz="20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kumimoji="1" lang="it-IT" sz="2000" dirty="0" smtClean="0">
                <a:cs typeface="Arial" pitchFamily="34" charset="0"/>
              </a:rPr>
              <a:t>per uso </a:t>
            </a:r>
            <a:r>
              <a:rPr kumimoji="1" lang="it-IT" sz="2000" dirty="0" smtClean="0">
                <a:cs typeface="Arial" pitchFamily="34" charset="0"/>
                <a:hlinkClick r:id="rId4" tooltip="Veterinaria"/>
              </a:rPr>
              <a:t>veterinario</a:t>
            </a:r>
            <a:r>
              <a:rPr kumimoji="1" lang="it-IT" sz="2000" dirty="0" smtClean="0">
                <a:cs typeface="Arial" pitchFamily="34" charset="0"/>
              </a:rPr>
              <a:t> ed umano. È commercializzata con i nomi di </a:t>
            </a:r>
            <a:r>
              <a:rPr kumimoji="1" lang="it-IT" sz="2000" dirty="0" err="1" smtClean="0">
                <a:cs typeface="Arial" pitchFamily="34" charset="0"/>
              </a:rPr>
              <a:t>Ketalar</a:t>
            </a:r>
            <a:r>
              <a:rPr kumimoji="1" lang="it-IT" sz="2000" dirty="0" smtClean="0">
                <a:cs typeface="Arial" pitchFamily="34" charset="0"/>
              </a:rPr>
              <a:t>, </a:t>
            </a:r>
            <a:r>
              <a:rPr kumimoji="1" lang="it-IT" sz="2000" dirty="0" err="1" smtClean="0">
                <a:cs typeface="Arial" pitchFamily="34" charset="0"/>
              </a:rPr>
              <a:t>Ketanest</a:t>
            </a:r>
            <a:r>
              <a:rPr kumimoji="1" lang="it-IT" sz="2000" dirty="0" smtClean="0">
                <a:cs typeface="Arial" pitchFamily="34" charset="0"/>
              </a:rPr>
              <a:t> e </a:t>
            </a:r>
            <a:r>
              <a:rPr kumimoji="1" lang="it-IT" sz="2000" dirty="0" err="1" smtClean="0">
                <a:cs typeface="Arial" pitchFamily="34" charset="0"/>
              </a:rPr>
              <a:t>Ketaset</a:t>
            </a:r>
            <a:r>
              <a:rPr kumimoji="1" lang="it-IT" sz="2000" dirty="0" smtClean="0">
                <a:cs typeface="Arial" pitchFamily="34" charset="0"/>
              </a:rPr>
              <a:t>.  A dosi sub-anestetiche causa forti dissociazioni psichiche (nonché lieve </a:t>
            </a:r>
            <a:r>
              <a:rPr kumimoji="1" lang="it-IT" sz="2000" dirty="0" smtClean="0">
                <a:cs typeface="Arial" pitchFamily="34" charset="0"/>
                <a:hlinkClick r:id="rId5" tooltip="Analgesia"/>
              </a:rPr>
              <a:t>analgesia</a:t>
            </a:r>
            <a:r>
              <a:rPr kumimoji="1" lang="it-IT" sz="2000" dirty="0" smtClean="0">
                <a:cs typeface="Arial" pitchFamily="34" charset="0"/>
              </a:rPr>
              <a:t>), ha trovato perciò largo uso come sostanza </a:t>
            </a:r>
            <a:r>
              <a:rPr kumimoji="1" lang="it-IT" sz="2000" dirty="0" smtClean="0">
                <a:cs typeface="Arial" pitchFamily="34" charset="0"/>
                <a:hlinkClick r:id="rId6" tooltip="Stupefacente"/>
              </a:rPr>
              <a:t>stupefacente</a:t>
            </a:r>
            <a:endParaRPr kumimoji="1" lang="it-IT" sz="2000" dirty="0" smtClean="0">
              <a:cs typeface="Arial" pitchFamily="34" charset="0"/>
            </a:endParaRP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1" lang="it-IT" sz="2000" dirty="0" smtClean="0">
              <a:solidFill>
                <a:srgbClr val="C0C0C0"/>
              </a:solidFill>
              <a:cs typeface="Arial" pitchFamily="34" charset="0"/>
            </a:endParaRP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1" lang="it-IT" sz="2000" dirty="0" smtClean="0">
                <a:cs typeface="Arial" pitchFamily="34" charset="0"/>
              </a:rPr>
              <a:t>Forme di consumo: polvere da sniffare, liquido da iniettare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1" lang="it-IT" sz="2000" dirty="0" smtClean="0">
              <a:cs typeface="Arial" pitchFamily="34" charset="0"/>
            </a:endParaRP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1" lang="it-IT" sz="2000" dirty="0" smtClean="0">
                <a:cs typeface="Arial" pitchFamily="34" charset="0"/>
              </a:rPr>
              <a:t>Spesso utilizzata insieme ad MDMA o a </a:t>
            </a:r>
            <a:r>
              <a:rPr kumimoji="1" lang="it-IT" sz="2000" dirty="0" err="1" smtClean="0">
                <a:cs typeface="Arial" pitchFamily="34" charset="0"/>
              </a:rPr>
              <a:t>metanfetamina</a:t>
            </a:r>
            <a:r>
              <a:rPr kumimoji="1" lang="it-IT" sz="2000" dirty="0" smtClean="0">
                <a:cs typeface="Arial" pitchFamily="34" charset="0"/>
              </a:rPr>
              <a:t> (</a:t>
            </a:r>
            <a:r>
              <a:rPr kumimoji="1" lang="it-IT" sz="2000" dirty="0" err="1" smtClean="0">
                <a:cs typeface="Arial" pitchFamily="34" charset="0"/>
              </a:rPr>
              <a:t>Ice</a:t>
            </a:r>
            <a:r>
              <a:rPr kumimoji="1" lang="it-IT" sz="2000" dirty="0" smtClean="0">
                <a:cs typeface="Arial" pitchFamily="34" charset="0"/>
              </a:rPr>
              <a:t>)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1" lang="it-IT" sz="2000" dirty="0" smtClean="0">
              <a:cs typeface="Arial" pitchFamily="34" charset="0"/>
            </a:endParaRP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1" lang="it-IT" sz="2000" dirty="0" smtClean="0">
                <a:cs typeface="Arial" pitchFamily="34" charset="0"/>
              </a:rPr>
              <a:t>Dose allucinogena : 30mg per </a:t>
            </a:r>
            <a:r>
              <a:rPr kumimoji="1" lang="it-IT" sz="2000" dirty="0" err="1" smtClean="0">
                <a:cs typeface="Arial" pitchFamily="34" charset="0"/>
              </a:rPr>
              <a:t>os</a:t>
            </a:r>
            <a:endParaRPr kumimoji="1" lang="it-IT" sz="2000" dirty="0" smtClean="0">
              <a:cs typeface="Arial" pitchFamily="34" charset="0"/>
            </a:endParaRPr>
          </a:p>
          <a:p>
            <a:endParaRPr lang="it-IT" sz="2000" dirty="0"/>
          </a:p>
        </p:txBody>
      </p:sp>
      <p:pic>
        <p:nvPicPr>
          <p:cNvPr id="4" name="Picture 3" descr="519px-Ketamin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643446"/>
            <a:ext cx="1643074" cy="189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329613" cy="7969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Effetti indesiderati della Ketamina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85720" y="928688"/>
            <a:ext cx="8858280" cy="4187825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Sogni spiacevoli e Confusione</a:t>
            </a:r>
          </a:p>
          <a:p>
            <a:pPr marL="360363" indent="-360363">
              <a:buClr>
                <a:srgbClr val="0BD0D9"/>
              </a:buClr>
              <a:buSzPct val="95000"/>
              <a:buNone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     • </a:t>
            </a:r>
            <a:r>
              <a:rPr kumimoji="1" lang="it-IT" b="1" dirty="0" smtClean="0">
                <a:cs typeface="Arial" pitchFamily="34" charset="0"/>
              </a:rPr>
              <a:t>allucinazioni </a:t>
            </a:r>
            <a:r>
              <a:rPr kumimoji="1" lang="it-IT" dirty="0" smtClean="0">
                <a:cs typeface="Arial" pitchFamily="34" charset="0"/>
              </a:rPr>
              <a:t>e comportamento irrazionale ridotti con la somministrazione  preventiva di una </a:t>
            </a:r>
            <a:r>
              <a:rPr kumimoji="1" lang="it-IT" dirty="0" err="1" smtClean="0">
                <a:cs typeface="Arial" pitchFamily="34" charset="0"/>
              </a:rPr>
              <a:t>benzodiazepina</a:t>
            </a:r>
            <a:r>
              <a:rPr kumimoji="1" lang="it-IT" dirty="0" smtClean="0">
                <a:cs typeface="Arial" pitchFamily="34" charset="0"/>
              </a:rPr>
              <a:t/>
            </a:r>
            <a:br>
              <a:rPr kumimoji="1" lang="it-IT" dirty="0" smtClean="0">
                <a:cs typeface="Arial" pitchFamily="34" charset="0"/>
              </a:rPr>
            </a:br>
            <a:r>
              <a:rPr kumimoji="1" lang="it-IT" dirty="0" smtClean="0">
                <a:cs typeface="Arial" pitchFamily="34" charset="0"/>
              </a:rPr>
              <a:t> • stato"</a:t>
            </a:r>
            <a:r>
              <a:rPr kumimoji="1" lang="it-IT" dirty="0" err="1" smtClean="0">
                <a:cs typeface="Arial" pitchFamily="34" charset="0"/>
              </a:rPr>
              <a:t>out-of-body</a:t>
            </a:r>
            <a:r>
              <a:rPr kumimoji="1" lang="it-IT" dirty="0" smtClean="0">
                <a:cs typeface="Arial" pitchFamily="34" charset="0"/>
              </a:rPr>
              <a:t>" / esperienza di dissociazione psicologica simile all'esperienza della “morte apparente“ (EMA)</a:t>
            </a:r>
          </a:p>
          <a:p>
            <a:pPr marL="360363" indent="-360363">
              <a:buClr>
                <a:srgbClr val="0BD0D9"/>
              </a:buClr>
              <a:buSzPct val="95000"/>
              <a:buNone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     • "flashback" </a:t>
            </a:r>
            <a:endParaRPr kumimoji="1" lang="it-IT" sz="1100" dirty="0" smtClean="0">
              <a:cs typeface="Arial" pitchFamily="34" charset="0"/>
            </a:endParaRP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Ipertensione ed ipotensione, aritmie</a:t>
            </a:r>
            <a:endParaRPr kumimoji="1" lang="it-IT" sz="1100" dirty="0" smtClean="0">
              <a:cs typeface="Arial" pitchFamily="34" charset="0"/>
            </a:endParaRP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Bradicardia o tachicardia </a:t>
            </a:r>
            <a:br>
              <a:rPr kumimoji="1" lang="it-IT" dirty="0" smtClean="0">
                <a:cs typeface="Arial" pitchFamily="34" charset="0"/>
              </a:rPr>
            </a:br>
            <a:r>
              <a:rPr kumimoji="1" lang="it-IT" dirty="0" smtClean="0">
                <a:cs typeface="Arial" pitchFamily="34" charset="0"/>
              </a:rPr>
              <a:t> • soppressione delle vie respiratorie, apnea</a:t>
            </a:r>
            <a:endParaRPr kumimoji="1" lang="it-IT" sz="1100" dirty="0" smtClean="0">
              <a:cs typeface="Arial" pitchFamily="34" charset="0"/>
            </a:endParaRP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Effetti a lungo termine</a:t>
            </a:r>
          </a:p>
          <a:p>
            <a:pPr marL="360363" indent="-360363">
              <a:buClr>
                <a:srgbClr val="0BD0D9"/>
              </a:buClr>
              <a:buSzPct val="95000"/>
              <a:buNone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     • alterazioni di memoria, apprendimento e di attenzione</a:t>
            </a:r>
          </a:p>
          <a:p>
            <a:pPr marL="360363" indent="-360363">
              <a:buClr>
                <a:srgbClr val="0BD0D9"/>
              </a:buClr>
              <a:buSzPct val="95000"/>
              <a:buNone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     • uso ripetuto compulsivo</a:t>
            </a:r>
            <a:endParaRPr kumimoji="1" lang="it-IT" sz="1100" dirty="0" smtClean="0">
              <a:cs typeface="Arial" pitchFamily="34" charset="0"/>
            </a:endParaRP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44500" algn="l"/>
                <a:tab pos="533400" algn="l"/>
              </a:tabLst>
            </a:pPr>
            <a:r>
              <a:rPr kumimoji="1" lang="it-IT" dirty="0" smtClean="0">
                <a:cs typeface="Arial" pitchFamily="34" charset="0"/>
              </a:rPr>
              <a:t>Interazioni farmaco-farmaco: con altri agenti antipsicotici</a:t>
            </a:r>
            <a:endParaRPr kumimoji="1" lang="es-ES_tradnl" dirty="0" smtClean="0"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4" name="Picture 3" descr="519px-Ketam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500570"/>
            <a:ext cx="1644640" cy="190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183880" cy="85723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SMART-DRUGS</a:t>
            </a:r>
            <a:endParaRPr lang="it-IT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4187952"/>
          </a:xfrm>
        </p:spPr>
        <p:txBody>
          <a:bodyPr/>
          <a:lstStyle/>
          <a:p>
            <a:pPr>
              <a:buNone/>
            </a:pPr>
            <a:r>
              <a:rPr kumimoji="1" lang="it-IT" b="1" dirty="0" smtClean="0"/>
              <a:t>           </a:t>
            </a:r>
            <a:r>
              <a:rPr kumimoji="1" lang="it-IT" b="1" u="sng" dirty="0" smtClean="0">
                <a:solidFill>
                  <a:srgbClr val="00B050"/>
                </a:solidFill>
              </a:rPr>
              <a:t>Letteralmente “droghe furbe”</a:t>
            </a:r>
            <a:r>
              <a:rPr kumimoji="1" lang="it-IT" dirty="0" smtClean="0">
                <a:solidFill>
                  <a:srgbClr val="00B050"/>
                </a:solidFill>
              </a:rPr>
              <a:t> </a:t>
            </a:r>
          </a:p>
          <a:p>
            <a:endParaRPr kumimoji="1" lang="it-IT" dirty="0" smtClean="0"/>
          </a:p>
          <a:p>
            <a:pPr>
              <a:buNone/>
            </a:pPr>
            <a:r>
              <a:rPr kumimoji="1" lang="it-IT" sz="2000" dirty="0" smtClean="0"/>
              <a:t>Sono una serie di composti sia di origine vegetale che sintetica che possono contenere</a:t>
            </a:r>
          </a:p>
          <a:p>
            <a:pPr>
              <a:buNone/>
            </a:pPr>
            <a:endParaRPr kumimoji="1" lang="it-IT" sz="800" dirty="0" smtClean="0"/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4988" algn="l"/>
              </a:tabLst>
            </a:pPr>
            <a:r>
              <a:rPr kumimoji="1" lang="it-IT" sz="2000" dirty="0" smtClean="0">
                <a:cs typeface="Arial" pitchFamily="34" charset="0"/>
              </a:rPr>
              <a:t>Vitamine</a:t>
            </a: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4988" algn="l"/>
              </a:tabLst>
            </a:pPr>
            <a:endParaRPr kumimoji="1" lang="it-IT" sz="800" dirty="0" smtClean="0">
              <a:cs typeface="Arial" pitchFamily="34" charset="0"/>
            </a:endParaRPr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4988" algn="l"/>
              </a:tabLst>
            </a:pPr>
            <a:r>
              <a:rPr kumimoji="1" lang="it-IT" sz="2000" dirty="0" smtClean="0"/>
              <a:t>Sostanze psicoattive (le pi</a:t>
            </a:r>
            <a:r>
              <a:rPr kumimoji="1" lang="it-IT" sz="2000" dirty="0" smtClean="0">
                <a:latin typeface="Constantia" pitchFamily="18" charset="0"/>
              </a:rPr>
              <a:t>ù</a:t>
            </a:r>
            <a:r>
              <a:rPr kumimoji="1" lang="it-IT" sz="2000" dirty="0" smtClean="0"/>
              <a:t> diffuse sono l</a:t>
            </a:r>
            <a:r>
              <a:rPr kumimoji="1" lang="it-IT" sz="2000" dirty="0" smtClean="0">
                <a:latin typeface="Constantia" pitchFamily="18" charset="0"/>
              </a:rPr>
              <a:t>’</a:t>
            </a:r>
            <a:r>
              <a:rPr kumimoji="1" lang="it-IT" sz="2000" dirty="0" smtClean="0"/>
              <a:t>efedrina, la caffeina, la </a:t>
            </a:r>
            <a:r>
              <a:rPr kumimoji="1" lang="it-IT" sz="2000" dirty="0" err="1" smtClean="0"/>
              <a:t>sinefrina</a:t>
            </a:r>
            <a:r>
              <a:rPr kumimoji="1" lang="it-IT" sz="2000" dirty="0" smtClean="0"/>
              <a:t>)</a:t>
            </a:r>
          </a:p>
          <a:p>
            <a:pPr marL="360363" indent="-360363">
              <a:buClr>
                <a:srgbClr val="0BD0D9"/>
              </a:buClr>
              <a:buSzPct val="95000"/>
              <a:buNone/>
              <a:tabLst>
                <a:tab pos="534988" algn="l"/>
              </a:tabLst>
            </a:pPr>
            <a:endParaRPr kumimoji="1" lang="it-IT" sz="800" dirty="0" smtClean="0"/>
          </a:p>
          <a:p>
            <a:pPr marL="360363" indent="-36036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534988" algn="l"/>
              </a:tabLst>
            </a:pPr>
            <a:r>
              <a:rPr kumimoji="1" lang="it-IT" sz="2000" dirty="0" smtClean="0"/>
              <a:t>Sostanze con caratteristiche allucinogene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304800" y="5181600"/>
            <a:ext cx="3505200" cy="12192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64999">
                <a:srgbClr val="DBDBDB"/>
              </a:gs>
              <a:gs pos="100000">
                <a:srgbClr val="CDCDCD"/>
              </a:gs>
            </a:gsLst>
            <a:lin ang="5400000" scaled="1"/>
          </a:gradFill>
          <a:ln w="9525">
            <a:solidFill>
              <a:srgbClr val="7D7D7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4114800" y="3505200"/>
            <a:ext cx="4800600" cy="31242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64999">
                <a:srgbClr val="DBDBDB"/>
              </a:gs>
              <a:gs pos="100000">
                <a:srgbClr val="CDCDCD"/>
              </a:gs>
            </a:gsLst>
            <a:lin ang="5400000" scaled="1"/>
          </a:gradFill>
          <a:ln w="9525">
            <a:solidFill>
              <a:srgbClr val="7D7D7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4953000" y="1219200"/>
            <a:ext cx="3962400" cy="1981200"/>
          </a:xfrm>
          <a:prstGeom prst="ellipse">
            <a:avLst/>
          </a:prstGeom>
          <a:gradFill rotWithShape="1">
            <a:gsLst>
              <a:gs pos="0">
                <a:srgbClr val="EFEFEF"/>
              </a:gs>
              <a:gs pos="64999">
                <a:srgbClr val="D6D6D6"/>
              </a:gs>
              <a:gs pos="100000">
                <a:srgbClr val="C5C5C5"/>
              </a:gs>
            </a:gsLst>
            <a:lin ang="5400000" scaled="1"/>
          </a:gradFill>
          <a:ln w="9525">
            <a:solidFill>
              <a:srgbClr val="5D5D5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6390" name="Oval 10"/>
          <p:cNvSpPr>
            <a:spLocks noChangeArrowheads="1"/>
          </p:cNvSpPr>
          <p:nvPr/>
        </p:nvSpPr>
        <p:spPr bwMode="auto">
          <a:xfrm>
            <a:off x="228600" y="1524000"/>
            <a:ext cx="4343400" cy="3276600"/>
          </a:xfrm>
          <a:prstGeom prst="ellipse">
            <a:avLst/>
          </a:prstGeom>
          <a:gradFill rotWithShape="1">
            <a:gsLst>
              <a:gs pos="0">
                <a:srgbClr val="EFEFEF"/>
              </a:gs>
              <a:gs pos="64999">
                <a:srgbClr val="D6D6D6"/>
              </a:gs>
              <a:gs pos="100000">
                <a:srgbClr val="C5C5C5"/>
              </a:gs>
            </a:gsLst>
            <a:lin ang="5400000" scaled="1"/>
          </a:gradFill>
          <a:ln w="9525">
            <a:solidFill>
              <a:srgbClr val="5D5D5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" y="18288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FF9933"/>
                </a:solidFill>
              </a:rPr>
              <a:t>OPPIOIDI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9933"/>
                </a:solidFill>
              </a:rPr>
              <a:t>Oppio e derivati: </a:t>
            </a:r>
            <a:r>
              <a:rPr lang="it-IT" sz="2000" i="1" dirty="0">
                <a:solidFill>
                  <a:srgbClr val="FF9933"/>
                </a:solidFill>
              </a:rPr>
              <a:t>eroina, morfina, codeina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9933"/>
                </a:solidFill>
              </a:rPr>
              <a:t>Derivati di sintesi: </a:t>
            </a:r>
            <a:r>
              <a:rPr lang="it-IT" sz="2000" i="1" dirty="0" err="1">
                <a:solidFill>
                  <a:srgbClr val="FF9933"/>
                </a:solidFill>
              </a:rPr>
              <a:t>meperidina</a:t>
            </a:r>
            <a:r>
              <a:rPr lang="it-IT" sz="2000" i="1" dirty="0">
                <a:solidFill>
                  <a:srgbClr val="FF9933"/>
                </a:solidFill>
              </a:rPr>
              <a:t>, metadone, </a:t>
            </a:r>
            <a:r>
              <a:rPr lang="it-IT" sz="2000" i="1" dirty="0" err="1">
                <a:solidFill>
                  <a:srgbClr val="FF9933"/>
                </a:solidFill>
              </a:rPr>
              <a:t>fentanil</a:t>
            </a:r>
            <a:r>
              <a:rPr lang="it-IT" sz="2000" i="1" dirty="0">
                <a:solidFill>
                  <a:srgbClr val="FF9933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9933"/>
                </a:solidFill>
              </a:rPr>
              <a:t>Agonisti parziali ed agonisti-antagonisti: </a:t>
            </a:r>
            <a:r>
              <a:rPr lang="it-IT" sz="2000" i="1" dirty="0" err="1">
                <a:solidFill>
                  <a:srgbClr val="FF9933"/>
                </a:solidFill>
              </a:rPr>
              <a:t>pentazocina</a:t>
            </a:r>
            <a:r>
              <a:rPr lang="it-IT" sz="2000" i="1" dirty="0">
                <a:solidFill>
                  <a:srgbClr val="FF9933"/>
                </a:solidFill>
              </a:rPr>
              <a:t>, </a:t>
            </a:r>
            <a:r>
              <a:rPr lang="it-IT" sz="2000" i="1" dirty="0" err="1">
                <a:solidFill>
                  <a:srgbClr val="FF9933"/>
                </a:solidFill>
              </a:rPr>
              <a:t>buprenorfina</a:t>
            </a:r>
            <a:endParaRPr lang="it-IT" sz="2000" i="1" dirty="0">
              <a:solidFill>
                <a:srgbClr val="FF9933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00562" y="3929066"/>
            <a:ext cx="4191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FF0000"/>
                </a:solidFill>
              </a:rPr>
              <a:t>PSICOSTIMOLANTI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0000"/>
                </a:solidFill>
              </a:rPr>
              <a:t>Cocaina</a:t>
            </a:r>
            <a:endParaRPr lang="it-IT" sz="2000" i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0000"/>
                </a:solidFill>
              </a:rPr>
              <a:t>Amfetamine e derivati: </a:t>
            </a:r>
            <a:r>
              <a:rPr lang="it-IT" sz="2000" i="1" dirty="0" err="1">
                <a:solidFill>
                  <a:srgbClr val="FF0000"/>
                </a:solidFill>
              </a:rPr>
              <a:t>destroamfetamina</a:t>
            </a:r>
            <a:r>
              <a:rPr lang="it-IT" sz="2000" i="1" dirty="0">
                <a:solidFill>
                  <a:srgbClr val="FF0000"/>
                </a:solidFill>
              </a:rPr>
              <a:t>, metamfetamina, </a:t>
            </a:r>
            <a:r>
              <a:rPr lang="it-IT" sz="2000" i="1" dirty="0" err="1">
                <a:solidFill>
                  <a:srgbClr val="FF0000"/>
                </a:solidFill>
              </a:rPr>
              <a:t>metilfenidato</a:t>
            </a:r>
            <a:r>
              <a:rPr lang="it-IT" sz="2000" i="1" dirty="0">
                <a:solidFill>
                  <a:srgbClr val="FF0000"/>
                </a:solidFill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0000"/>
                </a:solidFill>
              </a:rPr>
              <a:t>Nicotina e Caffeina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105400" y="15240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0070C0"/>
                </a:solidFill>
              </a:rPr>
              <a:t>DEPRESSORI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0070C0"/>
                </a:solidFill>
              </a:rPr>
              <a:t>Alcol, Barbiturici, Cloralio, Meprobamato, </a:t>
            </a:r>
            <a:r>
              <a:rPr lang="it-IT" sz="2000" dirty="0" err="1">
                <a:solidFill>
                  <a:srgbClr val="0070C0"/>
                </a:solidFill>
              </a:rPr>
              <a:t>Benzodiazepine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54102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00B050"/>
                </a:solidFill>
              </a:rPr>
              <a:t>CANNABINOIDI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 err="1">
                <a:solidFill>
                  <a:srgbClr val="00B050"/>
                </a:solidFill>
              </a:rPr>
              <a:t>Tetraidrocannabinolo</a:t>
            </a:r>
            <a:endParaRPr lang="it-IT" sz="2000" i="1" dirty="0">
              <a:solidFill>
                <a:srgbClr val="00B050"/>
              </a:solidFill>
            </a:endParaRPr>
          </a:p>
        </p:txBody>
      </p:sp>
      <p:sp>
        <p:nvSpPr>
          <p:cNvPr id="33801" name="Rettangolo 2"/>
          <p:cNvSpPr>
            <a:spLocks noChangeArrowheads="1"/>
          </p:cNvSpPr>
          <p:nvPr/>
        </p:nvSpPr>
        <p:spPr bwMode="auto">
          <a:xfrm>
            <a:off x="2949575" y="692150"/>
            <a:ext cx="2749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Classificazione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 autoUpdateAnimBg="0"/>
      <p:bldP spid="69637" grpId="0" build="p" autoUpdateAnimBg="0"/>
      <p:bldP spid="69638" grpId="0" build="p" autoUpdateAnimBg="0"/>
      <p:bldP spid="696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3563938" y="4114800"/>
            <a:ext cx="4800600" cy="25146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64999">
                <a:srgbClr val="DBDBDB"/>
              </a:gs>
              <a:gs pos="100000">
                <a:srgbClr val="CDCDCD"/>
              </a:gs>
            </a:gsLst>
            <a:lin ang="5400000" scaled="1"/>
          </a:gradFill>
          <a:ln w="9525">
            <a:solidFill>
              <a:srgbClr val="7D7D7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4572000" y="785794"/>
            <a:ext cx="4257676" cy="31242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64999">
                <a:srgbClr val="DBDBDB"/>
              </a:gs>
              <a:gs pos="100000">
                <a:srgbClr val="CDCDCD"/>
              </a:gs>
            </a:gsLst>
            <a:lin ang="5400000" scaled="1"/>
          </a:gradFill>
          <a:ln w="9525">
            <a:solidFill>
              <a:srgbClr val="7D7D7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228600" y="1052513"/>
            <a:ext cx="4114800" cy="29718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64999">
                <a:srgbClr val="DBDBDB"/>
              </a:gs>
              <a:gs pos="100000">
                <a:srgbClr val="CDCDCD"/>
              </a:gs>
            </a:gsLst>
            <a:lin ang="5400000" scaled="1"/>
          </a:gradFill>
          <a:ln w="9525">
            <a:solidFill>
              <a:srgbClr val="7D7D7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3663" y="1700213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FF3399"/>
                </a:solidFill>
              </a:rPr>
              <a:t>ALLUCINOGENI CLASSICI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FF3399"/>
                </a:solidFill>
              </a:rPr>
              <a:t>LSD, Mescalina, </a:t>
            </a:r>
            <a:r>
              <a:rPr lang="it-IT" sz="2000" dirty="0" err="1">
                <a:solidFill>
                  <a:srgbClr val="FF3399"/>
                </a:solidFill>
              </a:rPr>
              <a:t>Psilocibina</a:t>
            </a:r>
            <a:r>
              <a:rPr lang="it-IT" sz="2000" dirty="0">
                <a:solidFill>
                  <a:srgbClr val="FF3399"/>
                </a:solidFill>
              </a:rPr>
              <a:t>, </a:t>
            </a:r>
            <a:r>
              <a:rPr lang="it-IT" sz="2000" dirty="0" err="1">
                <a:solidFill>
                  <a:srgbClr val="FF3399"/>
                </a:solidFill>
              </a:rPr>
              <a:t>Dimetiltriptamina</a:t>
            </a:r>
            <a:r>
              <a:rPr lang="it-IT" sz="2000" dirty="0">
                <a:solidFill>
                  <a:srgbClr val="FF3399"/>
                </a:solidFill>
              </a:rPr>
              <a:t>, </a:t>
            </a:r>
            <a:r>
              <a:rPr lang="it-IT" sz="2000" dirty="0" err="1">
                <a:solidFill>
                  <a:srgbClr val="FF3399"/>
                </a:solidFill>
              </a:rPr>
              <a:t>Fenciclidina</a:t>
            </a:r>
            <a:r>
              <a:rPr lang="it-IT" sz="2000" dirty="0">
                <a:solidFill>
                  <a:srgbClr val="FF3399"/>
                </a:solidFill>
              </a:rPr>
              <a:t>, Ketamina</a:t>
            </a:r>
            <a:endParaRPr lang="it-IT" sz="2000" i="1" dirty="0">
              <a:solidFill>
                <a:srgbClr val="FF3399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43306" y="4286256"/>
            <a:ext cx="48307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6600FF"/>
                </a:solidFill>
              </a:rPr>
              <a:t>ALLUCINOGENI AMFETAMINICI E </a:t>
            </a:r>
            <a:r>
              <a:rPr lang="ja-JP" altLang="it-IT" sz="2800" dirty="0">
                <a:solidFill>
                  <a:srgbClr val="6600FF"/>
                </a:solidFill>
              </a:rPr>
              <a:t>“</a:t>
            </a:r>
            <a:r>
              <a:rPr lang="it-IT" altLang="ja-JP" sz="2800" dirty="0">
                <a:solidFill>
                  <a:srgbClr val="6600FF"/>
                </a:solidFill>
              </a:rPr>
              <a:t>DESIGNER DRUGS</a:t>
            </a:r>
            <a:r>
              <a:rPr lang="ja-JP" altLang="it-IT" sz="2800" dirty="0">
                <a:solidFill>
                  <a:srgbClr val="6600FF"/>
                </a:solidFill>
              </a:rPr>
              <a:t>”</a:t>
            </a:r>
            <a:endParaRPr lang="it-IT" altLang="ja-JP" sz="2800" dirty="0">
              <a:solidFill>
                <a:srgbClr val="66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6600FF"/>
                </a:solidFill>
              </a:rPr>
              <a:t>MDMA, (</a:t>
            </a:r>
            <a:r>
              <a:rPr lang="ja-JP" altLang="it-IT" sz="2000" dirty="0">
                <a:solidFill>
                  <a:srgbClr val="6600FF"/>
                </a:solidFill>
              </a:rPr>
              <a:t>“</a:t>
            </a:r>
            <a:r>
              <a:rPr lang="it-IT" altLang="ja-JP" sz="2000" dirty="0">
                <a:solidFill>
                  <a:srgbClr val="6600FF"/>
                </a:solidFill>
              </a:rPr>
              <a:t>ecstasy</a:t>
            </a:r>
            <a:r>
              <a:rPr lang="ja-JP" altLang="it-IT" sz="2000" dirty="0">
                <a:solidFill>
                  <a:srgbClr val="6600FF"/>
                </a:solidFill>
              </a:rPr>
              <a:t>”</a:t>
            </a:r>
            <a:r>
              <a:rPr lang="it-IT" altLang="ja-JP" sz="2000" dirty="0">
                <a:solidFill>
                  <a:srgbClr val="6600FF"/>
                </a:solidFill>
              </a:rPr>
              <a:t>), MDEA, MMDA, DOM, PMA, 2-CT-2, 2-CT-7</a:t>
            </a:r>
            <a:endParaRPr lang="it-IT" sz="2000" i="1" dirty="0">
              <a:solidFill>
                <a:srgbClr val="6600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786314" y="92867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>
                <a:solidFill>
                  <a:srgbClr val="0033CC"/>
                </a:solidFill>
              </a:rPr>
              <a:t>INALANTI </a:t>
            </a:r>
            <a:endParaRPr lang="it-IT" sz="2800" dirty="0" smtClean="0">
              <a:solidFill>
                <a:srgbClr val="0033CC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800" dirty="0" smtClean="0">
                <a:solidFill>
                  <a:srgbClr val="0033CC"/>
                </a:solidFill>
              </a:rPr>
              <a:t>(</a:t>
            </a:r>
            <a:r>
              <a:rPr lang="it-IT" sz="2800" dirty="0">
                <a:solidFill>
                  <a:srgbClr val="0033CC"/>
                </a:solidFill>
              </a:rPr>
              <a:t>solventi volatili)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2000" dirty="0">
                <a:solidFill>
                  <a:srgbClr val="0033CC"/>
                </a:solidFill>
              </a:rPr>
              <a:t>Toluene, Acetone, Benzene, Tricloroetilene, 1,2 </a:t>
            </a:r>
            <a:r>
              <a:rPr lang="it-IT" sz="2000" dirty="0" err="1">
                <a:solidFill>
                  <a:srgbClr val="0033CC"/>
                </a:solidFill>
              </a:rPr>
              <a:t>dicloropropano</a:t>
            </a:r>
            <a:r>
              <a:rPr lang="it-IT" sz="2000" dirty="0">
                <a:solidFill>
                  <a:srgbClr val="0033CC"/>
                </a:solidFill>
              </a:rPr>
              <a:t>, Idrocarburi alogenati, Nitriti organici (</a:t>
            </a:r>
            <a:r>
              <a:rPr lang="it-IT" sz="2000" dirty="0" err="1">
                <a:solidFill>
                  <a:srgbClr val="0033CC"/>
                </a:solidFill>
              </a:rPr>
              <a:t>popper</a:t>
            </a:r>
            <a:r>
              <a:rPr lang="it-IT" sz="2000" dirty="0">
                <a:solidFill>
                  <a:srgbClr val="0033CC"/>
                </a:solidFill>
              </a:rPr>
              <a:t>)</a:t>
            </a:r>
            <a:endParaRPr lang="it-IT" sz="20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  <p:bldP spid="70660" grpId="0" build="p" autoUpdateAnimBg="0"/>
      <p:bldP spid="7066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857232"/>
            <a:ext cx="7772400" cy="71438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0" dirty="0" smtClean="0">
                <a:solidFill>
                  <a:schemeClr val="tx1"/>
                </a:solidFill>
              </a:rPr>
              <a:t>Epidemiologia</a:t>
            </a:r>
          </a:p>
        </p:txBody>
      </p:sp>
      <p:sp>
        <p:nvSpPr>
          <p:cNvPr id="12800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714488"/>
            <a:ext cx="8183880" cy="4187952"/>
          </a:xfrm>
        </p:spPr>
        <p:txBody>
          <a:bodyPr/>
          <a:lstStyle/>
          <a:p>
            <a:pPr eaLnBrk="1" hangingPunct="1"/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Nel nostro paese il consumo di alcool inizia generalmente attorno ai </a:t>
            </a:r>
            <a:r>
              <a:rPr lang="it-IT" altLang="it-IT" sz="2000" b="1" dirty="0" smtClean="0"/>
              <a:t>15 anni </a:t>
            </a:r>
            <a:r>
              <a:rPr lang="it-IT" altLang="it-IT" sz="2000" dirty="0" smtClean="0"/>
              <a:t>e successivamente diventa regolare attorno ai </a:t>
            </a:r>
            <a:r>
              <a:rPr lang="it-IT" altLang="it-IT" sz="2000" b="1" dirty="0" smtClean="0"/>
              <a:t>18 anni</a:t>
            </a:r>
            <a:r>
              <a:rPr lang="it-IT" altLang="it-IT" sz="2000" dirty="0" smtClean="0"/>
              <a:t>. </a:t>
            </a:r>
          </a:p>
          <a:p>
            <a:pPr eaLnBrk="1" hangingPunct="1"/>
            <a:endParaRPr lang="it-IT" altLang="it-IT" sz="2000" dirty="0" smtClean="0"/>
          </a:p>
          <a:p>
            <a:pPr eaLnBrk="1" hangingPunct="1">
              <a:buFontTx/>
              <a:buNone/>
            </a:pPr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Per quanto riguarda la Dipendenza alcolica la percentuale di popolazione affetta da questo disturbo si aggira attorno al </a:t>
            </a:r>
            <a:r>
              <a:rPr lang="it-IT" altLang="it-IT" sz="2000" b="1" dirty="0" smtClean="0"/>
              <a:t>10-15%</a:t>
            </a:r>
            <a:r>
              <a:rPr lang="it-IT" altLang="it-IT" sz="2000" dirty="0" smtClean="0"/>
              <a:t>.</a:t>
            </a:r>
          </a:p>
          <a:p>
            <a:pPr eaLnBrk="1" hangingPunct="1"/>
            <a:endParaRPr lang="it-IT" altLang="it-IT" sz="2000" dirty="0" smtClean="0"/>
          </a:p>
        </p:txBody>
      </p:sp>
      <p:sp>
        <p:nvSpPr>
          <p:cNvPr id="128004" name="Rectangle 2"/>
          <p:cNvSpPr>
            <a:spLocks noChangeArrowheads="1"/>
          </p:cNvSpPr>
          <p:nvPr/>
        </p:nvSpPr>
        <p:spPr bwMode="auto">
          <a:xfrm>
            <a:off x="1285852" y="0"/>
            <a:ext cx="6765925" cy="65881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</a:rPr>
              <a:t>Alcolismo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785786" y="1142984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DISTURBI DA USO </a:t>
            </a:r>
            <a:r>
              <a:rPr lang="it-IT" altLang="it-IT" sz="2400" b="1" dirty="0" err="1">
                <a:solidFill>
                  <a:srgbClr val="FF0000"/>
                </a:solidFill>
              </a:rPr>
              <a:t>DI</a:t>
            </a:r>
            <a:r>
              <a:rPr lang="it-IT" altLang="it-IT" sz="2400" b="1" dirty="0">
                <a:solidFill>
                  <a:srgbClr val="FF0000"/>
                </a:solidFill>
              </a:rPr>
              <a:t> ALCOOL</a:t>
            </a:r>
          </a:p>
          <a:p>
            <a:pPr>
              <a:lnSpc>
                <a:spcPct val="75000"/>
              </a:lnSpc>
            </a:pPr>
            <a:endParaRPr lang="it-IT" altLang="it-IT" sz="2400" b="1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DISTURBI INDOTTI DALL’ALCOOL</a:t>
            </a:r>
          </a:p>
          <a:p>
            <a:pPr>
              <a:lnSpc>
                <a:spcPct val="75000"/>
              </a:lnSpc>
            </a:pPr>
            <a:endParaRPr lang="it-IT" altLang="it-IT" sz="2400" b="1" dirty="0"/>
          </a:p>
          <a:p>
            <a:pPr>
              <a:lnSpc>
                <a:spcPct val="75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Acuti: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Intossicazione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Delirium tremens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endParaRPr lang="it-IT" altLang="it-IT" sz="2400" dirty="0"/>
          </a:p>
          <a:p>
            <a:pPr>
              <a:lnSpc>
                <a:spcPct val="75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Cronici: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Demenza persistente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Disturbo </a:t>
            </a:r>
            <a:r>
              <a:rPr lang="it-IT" altLang="it-IT" sz="2400" dirty="0" err="1"/>
              <a:t>amnestico</a:t>
            </a:r>
            <a:r>
              <a:rPr lang="it-IT" altLang="it-IT" sz="2400" dirty="0"/>
              <a:t> persistente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Disturbo psicotico indotto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Disfunzione sessuale indotta</a:t>
            </a:r>
          </a:p>
          <a:p>
            <a:pPr marL="742950" lvl="1" indent="-285750">
              <a:lnSpc>
                <a:spcPct val="75000"/>
              </a:lnSpc>
              <a:buFontTx/>
              <a:buChar char="•"/>
            </a:pPr>
            <a:r>
              <a:rPr lang="it-IT" altLang="it-IT" sz="2400" dirty="0"/>
              <a:t>Disturbo del sonno indotto</a:t>
            </a:r>
          </a:p>
        </p:txBody>
      </p:sp>
      <p:sp>
        <p:nvSpPr>
          <p:cNvPr id="130051" name="Rectangle 2"/>
          <p:cNvSpPr>
            <a:spLocks noChangeArrowheads="1"/>
          </p:cNvSpPr>
          <p:nvPr/>
        </p:nvSpPr>
        <p:spPr bwMode="auto">
          <a:xfrm>
            <a:off x="1357290" y="142852"/>
            <a:ext cx="6765925" cy="65881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</a:rPr>
              <a:t>Alcolismo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477406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0000"/>
                </a:solidFill>
              </a:rPr>
              <a:t>Intossicazione alcolica</a:t>
            </a:r>
          </a:p>
        </p:txBody>
      </p:sp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533400" y="1635125"/>
            <a:ext cx="5190845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altLang="it-IT" sz="2400" dirty="0"/>
              <a:t> Disinibizione comportamentale</a:t>
            </a:r>
          </a:p>
          <a:p>
            <a:r>
              <a:rPr lang="it-IT" altLang="it-IT" sz="2400" dirty="0"/>
              <a:t>       (= aggressività, sessualità)</a:t>
            </a:r>
          </a:p>
        </p:txBody>
      </p:sp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517525" y="2701925"/>
            <a:ext cx="285725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altLang="it-IT" sz="2400" dirty="0"/>
              <a:t> Labilità emotiva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246894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altLang="it-IT" sz="2400" dirty="0"/>
              <a:t> Scarsa critica</a:t>
            </a: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17525" y="4073525"/>
            <a:ext cx="369723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altLang="it-IT" sz="2400" dirty="0"/>
              <a:t> Sintomi fisici variabili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914400" y="4530725"/>
            <a:ext cx="3362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400"/>
              <a:t>- Incoordinazione motoria</a:t>
            </a:r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914400" y="4953000"/>
            <a:ext cx="13589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400"/>
              <a:t>- disartria</a:t>
            </a:r>
          </a:p>
        </p:txBody>
      </p:sp>
      <p:sp>
        <p:nvSpPr>
          <p:cNvPr id="132105" name="Text Box 10"/>
          <p:cNvSpPr txBox="1">
            <a:spLocks noChangeArrowheads="1"/>
          </p:cNvSpPr>
          <p:nvPr/>
        </p:nvSpPr>
        <p:spPr bwMode="auto">
          <a:xfrm>
            <a:off x="974725" y="5486400"/>
            <a:ext cx="13938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400"/>
              <a:t>- nistagno</a:t>
            </a:r>
          </a:p>
        </p:txBody>
      </p:sp>
      <p:sp>
        <p:nvSpPr>
          <p:cNvPr id="132106" name="Rectangle 2"/>
          <p:cNvSpPr>
            <a:spLocks noChangeArrowheads="1"/>
          </p:cNvSpPr>
          <p:nvPr/>
        </p:nvSpPr>
        <p:spPr bwMode="auto">
          <a:xfrm>
            <a:off x="1285852" y="0"/>
            <a:ext cx="6765925" cy="658813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</a:rPr>
              <a:t>Alcolismo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2607</Words>
  <PresentationFormat>Presentazione su schermo (4:3)</PresentationFormat>
  <Paragraphs>433</Paragraphs>
  <Slides>48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Astro</vt:lpstr>
      <vt:lpstr>DISTURBI DA USO DI SOSTANZE</vt:lpstr>
      <vt:lpstr>Diapositiva 2</vt:lpstr>
      <vt:lpstr>Diapositiva 3</vt:lpstr>
      <vt:lpstr>Doppia diagnosi</vt:lpstr>
      <vt:lpstr>Diapositiva 5</vt:lpstr>
      <vt:lpstr>Diapositiva 6</vt:lpstr>
      <vt:lpstr>Epidemiologia</vt:lpstr>
      <vt:lpstr>Diapositiva 8</vt:lpstr>
      <vt:lpstr>Diapositiva 9</vt:lpstr>
      <vt:lpstr>Diapositiva 10</vt:lpstr>
      <vt:lpstr>BENZODIAZEPINE</vt:lpstr>
      <vt:lpstr>Oppiacei</vt:lpstr>
      <vt:lpstr>Diapositiva 13</vt:lpstr>
      <vt:lpstr>Diapositiva 14</vt:lpstr>
      <vt:lpstr>Diapositiva 15</vt:lpstr>
      <vt:lpstr>Allucinogeni</vt:lpstr>
      <vt:lpstr>Psicostimolanti</vt:lpstr>
      <vt:lpstr>Diapositiva 18</vt:lpstr>
      <vt:lpstr>ATTIVITA’ FARMACOLOGICA DELLA COCAINA</vt:lpstr>
      <vt:lpstr>EFFETTI TOSSICI DELLA COCAINA</vt:lpstr>
      <vt:lpstr>Diapositiva 21</vt:lpstr>
      <vt:lpstr>Diapositiva 22</vt:lpstr>
      <vt:lpstr>Diapositiva 23</vt:lpstr>
      <vt:lpstr>Il fenomeno delle droghe sintetiche  (designer drugs)</vt:lpstr>
      <vt:lpstr>Ecstasy</vt:lpstr>
      <vt:lpstr>MDMA (3,4METILENDIOSSIMETAMFETAMINA; ECSTASY) </vt:lpstr>
      <vt:lpstr>MDMA  (3,4METILENDIOSSIMETAMFETAMINA; ECSTASY) </vt:lpstr>
      <vt:lpstr>MDMA (3,4METILENDIOSSIMETAMFETAMINA; ECSTASY) </vt:lpstr>
      <vt:lpstr>Astinenza</vt:lpstr>
      <vt:lpstr>Sostanze volatili</vt:lpstr>
      <vt:lpstr> Cannabis </vt:lpstr>
      <vt:lpstr>Cannabis</vt:lpstr>
      <vt:lpstr>CANNABIS </vt:lpstr>
      <vt:lpstr>Cannabis  Intossicazione acuta </vt:lpstr>
      <vt:lpstr>Psicosi tossiche indotte da Cannabis </vt:lpstr>
      <vt:lpstr> L’adolescenza fase critica dello sviluppo neuronale: Il cervello ancora in fase di sviluppo è più vulnerabile agli effetti neurotossici delle droghe </vt:lpstr>
      <vt:lpstr> I consumatori abituali di cannabis mostrano un declino delle funzioni neuropsicologiche dall’infanzia all’età adulta </vt:lpstr>
      <vt:lpstr> Uso precoce di cannabis in adolescenza </vt:lpstr>
      <vt:lpstr> Uso precoce di cannabis in adolescenza </vt:lpstr>
      <vt:lpstr>Studi di neuroimaging strutturale su adolescenti consumatori di cannabis </vt:lpstr>
      <vt:lpstr>Studi di neuroimaging strutturale su adolescenti consumatori di cannabis </vt:lpstr>
      <vt:lpstr>Uso di cannabinoidi e schizofrenia </vt:lpstr>
      <vt:lpstr>Cannabinoidi Sintetici “Herbal Blend – Herbal Mixture”</vt:lpstr>
      <vt:lpstr>CANNABINOIDI SINTETICI </vt:lpstr>
      <vt:lpstr>Cannabinoidi Sintetici</vt:lpstr>
      <vt:lpstr>                        Ketamina (SPECIAL  K)</vt:lpstr>
      <vt:lpstr>Effetti indesiderati della Ketamina</vt:lpstr>
      <vt:lpstr>SMART-DRUGS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DottDurante</dc:creator>
  <cp:lastModifiedBy>DottDurante</cp:lastModifiedBy>
  <cp:revision>21</cp:revision>
  <dcterms:created xsi:type="dcterms:W3CDTF">2020-06-28T07:46:16Z</dcterms:created>
  <dcterms:modified xsi:type="dcterms:W3CDTF">2020-07-08T06:55:07Z</dcterms:modified>
</cp:coreProperties>
</file>