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06" r:id="rId3"/>
    <p:sldId id="305" r:id="rId4"/>
    <p:sldId id="294" r:id="rId5"/>
    <p:sldId id="295" r:id="rId6"/>
    <p:sldId id="296" r:id="rId7"/>
    <p:sldId id="297" r:id="rId8"/>
    <p:sldId id="298" r:id="rId9"/>
    <p:sldId id="299" r:id="rId10"/>
    <p:sldId id="300" r:id="rId11"/>
    <p:sldId id="301" r:id="rId12"/>
    <p:sldId id="302" r:id="rId13"/>
    <p:sldId id="303" r:id="rId14"/>
    <p:sldId id="304"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FF81E-6F8D-4F15-8AEE-40ED5A5CCDB6}" type="datetimeFigureOut">
              <a:rPr lang="it-IT" smtClean="0"/>
              <a:pPr/>
              <a:t>08/07/2020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053FC1-ADC7-4E04-9A09-8239E4C06C6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a:noFill/>
          <a:ln/>
        </p:spPr>
        <p:txBody>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smtClean="0"/>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19" name="Segnaposto data 18"/>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11" name="Segnaposto numero diapositiva 10"/>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B6055F8-1D02-4417-9241-55C834FD9970}" type="datetimeFigureOut">
              <a:rPr lang="it-IT" smtClean="0"/>
              <a:pPr/>
              <a:t>08/07/2020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smtClean="0"/>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it-IT" smtClean="0"/>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B6055F8-1D02-4417-9241-55C834FD9970}" type="datetimeFigureOut">
              <a:rPr lang="it-IT" smtClean="0"/>
              <a:pPr/>
              <a:t>08/07/2020</a:t>
            </a:fld>
            <a:endParaRPr lang="it-IT"/>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t-IT"/>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Disturbi di Personalità</a:t>
            </a:r>
            <a:endParaRPr lang="it-IT" dirty="0"/>
          </a:p>
        </p:txBody>
      </p:sp>
      <p:sp>
        <p:nvSpPr>
          <p:cNvPr id="3" name="Sottotitolo 2"/>
          <p:cNvSpPr>
            <a:spLocks noGrp="1"/>
          </p:cNvSpPr>
          <p:nvPr>
            <p:ph type="subTitle" idx="1"/>
          </p:nvPr>
        </p:nvSpPr>
        <p:spPr/>
        <p:txBody>
          <a:bodyPr/>
          <a:lstStyle/>
          <a:p>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76200" y="1428736"/>
            <a:ext cx="8839200" cy="5095889"/>
          </a:xfrm>
        </p:spPr>
        <p:txBody>
          <a:bodyPr/>
          <a:lstStyle/>
          <a:p>
            <a:pPr eaLnBrk="1" hangingPunct="1">
              <a:lnSpc>
                <a:spcPct val="80000"/>
              </a:lnSpc>
            </a:pPr>
            <a:r>
              <a:rPr lang="it-IT" altLang="it-IT" sz="2000" b="1" i="1" dirty="0" smtClean="0"/>
              <a:t>Disturbi caratterizzati da una forte ansietà:</a:t>
            </a:r>
            <a:r>
              <a:rPr lang="it-IT" altLang="it-IT" sz="2000" dirty="0" smtClean="0"/>
              <a:t/>
            </a:r>
            <a:br>
              <a:rPr lang="it-IT" altLang="it-IT" sz="2000" dirty="0" smtClean="0"/>
            </a:br>
            <a:endParaRPr lang="it-IT" altLang="it-IT" sz="2000" dirty="0" smtClean="0"/>
          </a:p>
          <a:p>
            <a:pPr eaLnBrk="1" hangingPunct="1">
              <a:lnSpc>
                <a:spcPct val="80000"/>
              </a:lnSpc>
            </a:pPr>
            <a:r>
              <a:rPr lang="it-IT" altLang="it-IT" sz="2000" dirty="0" smtClean="0"/>
              <a:t>EVITANTE: quadro di personalità in cui dominano inibizione, sentimenti di inadeguatezza, e ipersensibilità ai giudizi negativi. Chi ne soffre tende a evitare in modo assoluto le situazioni sociali per la paura dei giudizi negativi degli altri, presentando quindi una marcata timidezza.</a:t>
            </a:r>
            <a:br>
              <a:rPr lang="it-IT" altLang="it-IT" sz="2000" dirty="0" smtClean="0"/>
            </a:br>
            <a:endParaRPr lang="it-IT" altLang="it-IT" sz="2000" dirty="0" smtClean="0"/>
          </a:p>
          <a:p>
            <a:pPr eaLnBrk="1" hangingPunct="1">
              <a:lnSpc>
                <a:spcPct val="80000"/>
              </a:lnSpc>
            </a:pPr>
            <a:r>
              <a:rPr lang="it-IT" altLang="it-IT" sz="2000" dirty="0" smtClean="0"/>
              <a:t>DIPENDENTE: quadro caratterizzato da comportamento sottomesso e adesivo legato ad eccessivo bisogno di essere accuditi. Chi ne soffre presenta un marcato bisogno di essere accudito e seguito da parte degli altri, delegando quindi tutte le proprie decisioni.</a:t>
            </a:r>
            <a:br>
              <a:rPr lang="it-IT" altLang="it-IT" sz="2000" dirty="0" smtClean="0"/>
            </a:br>
            <a:endParaRPr lang="it-IT" altLang="it-IT" sz="2000" dirty="0" smtClean="0"/>
          </a:p>
          <a:p>
            <a:pPr eaLnBrk="1" hangingPunct="1">
              <a:lnSpc>
                <a:spcPct val="80000"/>
              </a:lnSpc>
            </a:pPr>
            <a:r>
              <a:rPr lang="it-IT" altLang="it-IT" sz="2000" dirty="0" smtClean="0"/>
              <a:t>OSSESSIVO-COMPULSIVO: quadro caratterizzato preoccupazione per l’ordine. Chi ne soffre presenta una marcata tendenza al perfezionismo ed alla precisione, una forte preoccupazione per l'ordine e per il controllo di ciò che accade. </a:t>
            </a:r>
          </a:p>
          <a:p>
            <a:pPr eaLnBrk="1" hangingPunct="1">
              <a:lnSpc>
                <a:spcPct val="80000"/>
              </a:lnSpc>
              <a:buFontTx/>
              <a:buNone/>
            </a:pPr>
            <a:endParaRPr lang="it-IT" altLang="it-IT" sz="2000" dirty="0" smtClean="0"/>
          </a:p>
        </p:txBody>
      </p:sp>
      <p:sp>
        <p:nvSpPr>
          <p:cNvPr id="78852" name="Text Box 4"/>
          <p:cNvSpPr txBox="1">
            <a:spLocks noChangeArrowheads="1"/>
          </p:cNvSpPr>
          <p:nvPr/>
        </p:nvSpPr>
        <p:spPr bwMode="auto">
          <a:xfrm>
            <a:off x="3571868" y="1000108"/>
            <a:ext cx="1343025" cy="457200"/>
          </a:xfrm>
          <a:prstGeom prst="rect">
            <a:avLst/>
          </a:prstGeom>
          <a:noFill/>
          <a:ln w="9525">
            <a:noFill/>
            <a:miter lim="800000"/>
            <a:headEnd/>
            <a:tailEnd/>
          </a:ln>
        </p:spPr>
        <p:txBody>
          <a:bodyPr wrap="none">
            <a:spAutoFit/>
          </a:bodyPr>
          <a:lstStyle/>
          <a:p>
            <a:pPr eaLnBrk="1" hangingPunct="1"/>
            <a:r>
              <a:rPr lang="it-IT" altLang="it-IT" sz="2400" dirty="0"/>
              <a:t>Cluster C</a:t>
            </a:r>
          </a:p>
        </p:txBody>
      </p:sp>
      <p:sp>
        <p:nvSpPr>
          <p:cNvPr id="6" name="Rectangle 2"/>
          <p:cNvSpPr txBox="1">
            <a:spLocks noChangeArrowheads="1"/>
          </p:cNvSpPr>
          <p:nvPr/>
        </p:nvSpPr>
        <p:spPr>
          <a:xfrm>
            <a:off x="642910" y="0"/>
            <a:ext cx="7772400" cy="838200"/>
          </a:xfrm>
          <a:prstGeom prst="rect">
            <a:avLst/>
          </a:prstGeom>
        </p:spPr>
        <p:txBody>
          <a:bodyPr vert="horz"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800" b="1" i="0" u="none" strike="noStrike" kern="1200" cap="none" spc="0" normalizeH="0" baseline="0" noProof="0" smtClean="0">
                <a:ln>
                  <a:noFill/>
                </a:ln>
                <a:solidFill>
                  <a:srgbClr val="FF0000"/>
                </a:solidFill>
                <a:effectLst>
                  <a:outerShdw blurRad="53975" dist="22860" dir="5400000" algn="tl" rotWithShape="0">
                    <a:srgbClr val="000000">
                      <a:alpha val="55000"/>
                    </a:srgbClr>
                  </a:outerShdw>
                </a:effectLst>
                <a:uLnTx/>
                <a:uFillTx/>
                <a:latin typeface="+mj-lt"/>
                <a:ea typeface="+mj-ea"/>
                <a:cs typeface="+mj-cs"/>
              </a:rPr>
              <a:t>Classificazione dei Disturbi di Personalità DSM V</a:t>
            </a:r>
            <a:endParaRPr kumimoji="0" lang="it-IT" altLang="it-IT" sz="28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71472" y="0"/>
            <a:ext cx="8183880" cy="1051560"/>
          </a:xfrm>
        </p:spPr>
        <p:txBody>
          <a:bodyPr/>
          <a:lstStyle/>
          <a:p>
            <a:pPr algn="ctr" eaLnBrk="1" hangingPunct="1"/>
            <a:r>
              <a:rPr lang="it-IT" altLang="it-IT" sz="2800" dirty="0" smtClean="0">
                <a:solidFill>
                  <a:srgbClr val="FF0000"/>
                </a:solidFill>
              </a:rPr>
              <a:t>Manifes</a:t>
            </a:r>
            <a:r>
              <a:rPr lang="it-IT" altLang="it-IT" sz="2800" b="1" dirty="0" smtClean="0">
                <a:solidFill>
                  <a:srgbClr val="FF0000"/>
                </a:solidFill>
              </a:rPr>
              <a:t>tazioni </a:t>
            </a:r>
            <a:r>
              <a:rPr lang="it-IT" altLang="it-IT" sz="2800" b="1" dirty="0" smtClean="0">
                <a:solidFill>
                  <a:srgbClr val="FF0000"/>
                </a:solidFill>
              </a:rPr>
              <a:t>comuni </a:t>
            </a:r>
            <a:r>
              <a:rPr lang="it-IT" altLang="it-IT" sz="2800" b="1" dirty="0" smtClean="0">
                <a:solidFill>
                  <a:srgbClr val="FF0000"/>
                </a:solidFill>
              </a:rPr>
              <a:t>dei disturbi </a:t>
            </a:r>
            <a:r>
              <a:rPr lang="it-IT" altLang="it-IT" sz="2800" b="1" dirty="0" smtClean="0">
                <a:solidFill>
                  <a:srgbClr val="FF0000"/>
                </a:solidFill>
              </a:rPr>
              <a:t>di personalità</a:t>
            </a:r>
          </a:p>
        </p:txBody>
      </p:sp>
      <p:sp>
        <p:nvSpPr>
          <p:cNvPr id="79875" name="Rectangle 3"/>
          <p:cNvSpPr>
            <a:spLocks noGrp="1" noChangeArrowheads="1"/>
          </p:cNvSpPr>
          <p:nvPr>
            <p:ph type="body" idx="1"/>
          </p:nvPr>
        </p:nvSpPr>
        <p:spPr>
          <a:xfrm>
            <a:off x="4357686" y="1357298"/>
            <a:ext cx="4246562" cy="4114800"/>
          </a:xfrm>
        </p:spPr>
        <p:txBody>
          <a:bodyPr/>
          <a:lstStyle/>
          <a:p>
            <a:pPr eaLnBrk="1" hangingPunct="1"/>
            <a:r>
              <a:rPr lang="it-IT" altLang="it-IT" sz="2400" dirty="0" smtClean="0"/>
              <a:t>Aggressione</a:t>
            </a:r>
          </a:p>
          <a:p>
            <a:pPr eaLnBrk="1" hangingPunct="1"/>
            <a:r>
              <a:rPr lang="it-IT" altLang="it-IT" sz="2400" dirty="0" smtClean="0"/>
              <a:t>Abuso di alcool e sostanze </a:t>
            </a:r>
          </a:p>
          <a:p>
            <a:pPr eaLnBrk="1" hangingPunct="1"/>
            <a:r>
              <a:rPr lang="it-IT" altLang="it-IT" sz="2400" dirty="0" smtClean="0"/>
              <a:t>Ansia e depressione</a:t>
            </a:r>
          </a:p>
          <a:p>
            <a:pPr eaLnBrk="1" hangingPunct="1"/>
            <a:r>
              <a:rPr lang="it-IT" altLang="it-IT" sz="2400" dirty="0" smtClean="0"/>
              <a:t>Considerevole autolesionismo </a:t>
            </a:r>
          </a:p>
          <a:p>
            <a:pPr eaLnBrk="1" hangingPunct="1"/>
            <a:r>
              <a:rPr lang="it-IT" altLang="it-IT" sz="2400" dirty="0" smtClean="0"/>
              <a:t>Abbuffate, vomito, </a:t>
            </a:r>
            <a:r>
              <a:rPr lang="it-IT" altLang="it-IT" sz="2400" dirty="0" err="1" smtClean="0"/>
              <a:t>purging</a:t>
            </a:r>
            <a:r>
              <a:rPr lang="it-IT" altLang="it-IT" sz="2400" dirty="0" smtClean="0"/>
              <a:t>, ed altri disturbi dell’alimentazione</a:t>
            </a:r>
          </a:p>
          <a:p>
            <a:pPr eaLnBrk="1" hangingPunct="1"/>
            <a:endParaRPr lang="it-IT" altLang="it-IT" sz="2400" dirty="0" smtClean="0"/>
          </a:p>
        </p:txBody>
      </p:sp>
      <p:pic>
        <p:nvPicPr>
          <p:cNvPr id="1026" name="Picture 2" descr="C:\Users\DottDurante\Desktop\unnamed.jpg"/>
          <p:cNvPicPr>
            <a:picLocks noChangeAspect="1" noChangeArrowheads="1"/>
          </p:cNvPicPr>
          <p:nvPr/>
        </p:nvPicPr>
        <p:blipFill>
          <a:blip r:embed="rId3"/>
          <a:srcRect/>
          <a:stretch>
            <a:fillRect/>
          </a:stretch>
        </p:blipFill>
        <p:spPr bwMode="auto">
          <a:xfrm>
            <a:off x="285720" y="1428736"/>
            <a:ext cx="4118088" cy="423385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4213" y="476250"/>
            <a:ext cx="7772400" cy="666734"/>
          </a:xfrm>
        </p:spPr>
        <p:txBody>
          <a:bodyPr/>
          <a:lstStyle/>
          <a:p>
            <a:pPr algn="ctr" eaLnBrk="1" hangingPunct="1"/>
            <a:r>
              <a:rPr lang="it-IT" altLang="it-IT" dirty="0" smtClean="0">
                <a:solidFill>
                  <a:srgbClr val="FF0000"/>
                </a:solidFill>
              </a:rPr>
              <a:t>È importante differenziare...</a:t>
            </a:r>
          </a:p>
        </p:txBody>
      </p:sp>
      <p:sp>
        <p:nvSpPr>
          <p:cNvPr id="80899" name="Rectangle 3"/>
          <p:cNvSpPr>
            <a:spLocks noGrp="1" noChangeArrowheads="1"/>
          </p:cNvSpPr>
          <p:nvPr>
            <p:ph type="body" idx="1"/>
          </p:nvPr>
        </p:nvSpPr>
        <p:spPr>
          <a:xfrm>
            <a:off x="285720" y="1500174"/>
            <a:ext cx="8382000" cy="4114800"/>
          </a:xfrm>
        </p:spPr>
        <p:txBody>
          <a:bodyPr>
            <a:normAutofit/>
          </a:bodyPr>
          <a:lstStyle/>
          <a:p>
            <a:pPr eaLnBrk="1" hangingPunct="1"/>
            <a:r>
              <a:rPr lang="it-IT" altLang="it-IT" sz="2000" dirty="0" smtClean="0"/>
              <a:t>I disturbi di personalità del cluster A dalle malattie psichiatriche psicotiche </a:t>
            </a:r>
          </a:p>
          <a:p>
            <a:pPr eaLnBrk="1" hangingPunct="1"/>
            <a:endParaRPr lang="it-IT" altLang="it-IT" sz="2000" dirty="0" smtClean="0"/>
          </a:p>
          <a:p>
            <a:pPr eaLnBrk="1" hangingPunct="1"/>
            <a:r>
              <a:rPr lang="it-IT" altLang="it-IT" sz="2000" dirty="0" smtClean="0"/>
              <a:t>Ed i disturbi di personalità del cluster C dall’ansia e la depressione </a:t>
            </a:r>
          </a:p>
          <a:p>
            <a:pPr eaLnBrk="1" hangingPunct="1"/>
            <a:endParaRPr lang="it-IT" altLang="it-IT" sz="2000" dirty="0" smtClean="0"/>
          </a:p>
          <a:p>
            <a:pPr eaLnBrk="1" hangingPunct="1"/>
            <a:r>
              <a:rPr lang="it-IT" altLang="it-IT" sz="2000" dirty="0" smtClean="0"/>
              <a:t>Comunque, il disturbo di personalità coesiste frequentemente con un disturbo mentale ed il paziente può presentare sintomi di ambedue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250825" y="836613"/>
            <a:ext cx="8534400" cy="5562600"/>
          </a:xfrm>
        </p:spPr>
        <p:txBody>
          <a:bodyPr>
            <a:normAutofit/>
          </a:bodyPr>
          <a:lstStyle/>
          <a:p>
            <a:pPr eaLnBrk="1" hangingPunct="1">
              <a:lnSpc>
                <a:spcPct val="90000"/>
              </a:lnSpc>
            </a:pPr>
            <a:r>
              <a:rPr lang="it-IT" altLang="it-IT" sz="2000" dirty="0" smtClean="0"/>
              <a:t>Le persone che soffrono di disturbi di personalità del cluster B si presentano frequentemente un comportamento aggressivo</a:t>
            </a:r>
          </a:p>
          <a:p>
            <a:pPr eaLnBrk="1" hangingPunct="1">
              <a:lnSpc>
                <a:spcPct val="90000"/>
              </a:lnSpc>
            </a:pPr>
            <a:endParaRPr lang="it-IT" altLang="it-IT" sz="2000" dirty="0" smtClean="0"/>
          </a:p>
          <a:p>
            <a:pPr eaLnBrk="1" hangingPunct="1">
              <a:lnSpc>
                <a:spcPct val="90000"/>
              </a:lnSpc>
            </a:pPr>
            <a:r>
              <a:rPr lang="it-IT" altLang="it-IT" sz="2000" dirty="0" smtClean="0"/>
              <a:t>Ogni storia di abuso o di disturbi del comportamento  nell’infanzia dovrebbe essere indagata, inclusi i dettagli di episodi di violenza in pubblico o a casa, comportamento offensivo o criminale ed ogni storia di carcerazione </a:t>
            </a:r>
          </a:p>
          <a:p>
            <a:pPr eaLnBrk="1" hangingPunct="1">
              <a:lnSpc>
                <a:spcPct val="90000"/>
              </a:lnSpc>
            </a:pPr>
            <a:endParaRPr lang="it-IT" altLang="it-IT" sz="2000" dirty="0" smtClean="0"/>
          </a:p>
          <a:p>
            <a:pPr eaLnBrk="1" hangingPunct="1">
              <a:lnSpc>
                <a:spcPct val="90000"/>
              </a:lnSpc>
            </a:pPr>
            <a:r>
              <a:rPr lang="it-IT" altLang="it-IT" sz="2000" dirty="0" smtClean="0"/>
              <a:t>Idee di minaccia e di nuocere a se stesso o agli altri dovrebbero essere discusse apertamente e registrate con molta attenzione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42910" y="0"/>
            <a:ext cx="7772400" cy="762000"/>
          </a:xfrm>
        </p:spPr>
        <p:txBody>
          <a:bodyPr/>
          <a:lstStyle/>
          <a:p>
            <a:pPr algn="ctr" eaLnBrk="1" hangingPunct="1"/>
            <a:r>
              <a:rPr lang="it-IT" altLang="it-IT" sz="2800" b="1" dirty="0" smtClean="0">
                <a:solidFill>
                  <a:srgbClr val="FF0000"/>
                </a:solidFill>
              </a:rPr>
              <a:t>Principi generali d’intervento</a:t>
            </a:r>
          </a:p>
        </p:txBody>
      </p:sp>
      <p:sp>
        <p:nvSpPr>
          <p:cNvPr id="82947" name="Rectangle 3"/>
          <p:cNvSpPr>
            <a:spLocks noGrp="1" noChangeArrowheads="1"/>
          </p:cNvSpPr>
          <p:nvPr>
            <p:ph type="body" idx="1"/>
          </p:nvPr>
        </p:nvSpPr>
        <p:spPr>
          <a:xfrm>
            <a:off x="785786" y="928670"/>
            <a:ext cx="7772400" cy="4800600"/>
          </a:xfrm>
        </p:spPr>
        <p:txBody>
          <a:bodyPr>
            <a:normAutofit/>
          </a:bodyPr>
          <a:lstStyle/>
          <a:p>
            <a:pPr eaLnBrk="1" hangingPunct="1"/>
            <a:r>
              <a:rPr lang="it-IT" altLang="it-IT" sz="2000" dirty="0" smtClean="0"/>
              <a:t>Evitare divisioni nell’equipe terapeutica</a:t>
            </a:r>
          </a:p>
          <a:p>
            <a:pPr eaLnBrk="1" hangingPunct="1"/>
            <a:endParaRPr lang="it-IT" altLang="it-IT" sz="2000" dirty="0" smtClean="0"/>
          </a:p>
          <a:p>
            <a:pPr eaLnBrk="1" hangingPunct="1"/>
            <a:r>
              <a:rPr lang="it-IT" altLang="it-IT" sz="2000" dirty="0" smtClean="0"/>
              <a:t>Comunicare apertamente col paziente e gli altri professionisti coinvolti</a:t>
            </a:r>
          </a:p>
          <a:p>
            <a:pPr eaLnBrk="1" hangingPunct="1"/>
            <a:endParaRPr lang="it-IT" altLang="it-IT" sz="2000" dirty="0" smtClean="0"/>
          </a:p>
          <a:p>
            <a:pPr eaLnBrk="1" hangingPunct="1"/>
            <a:r>
              <a:rPr lang="it-IT" altLang="it-IT" sz="2000" dirty="0" smtClean="0"/>
              <a:t>Mirare ad una relazione terapeutica stabile sul lungo termine: questo può richiedere di mettersi in ‘sintonia’ con il paziente </a:t>
            </a:r>
          </a:p>
          <a:p>
            <a:pPr eaLnBrk="1" hangingPunct="1"/>
            <a:endParaRPr lang="it-IT" altLang="it-IT" sz="2000" dirty="0" smtClean="0"/>
          </a:p>
          <a:p>
            <a:pPr eaLnBrk="1" hangingPunct="1"/>
            <a:r>
              <a:rPr lang="it-IT" altLang="it-IT" sz="2000" dirty="0" smtClean="0"/>
              <a:t>Mirare al miglioramento del paziente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2910" y="0"/>
            <a:ext cx="8183880" cy="660098"/>
          </a:xfrm>
        </p:spPr>
        <p:txBody>
          <a:bodyPr/>
          <a:lstStyle/>
          <a:p>
            <a:pPr algn="ctr"/>
            <a:r>
              <a:rPr lang="it-IT" dirty="0" smtClean="0">
                <a:solidFill>
                  <a:srgbClr val="FF0000"/>
                </a:solidFill>
              </a:rPr>
              <a:t>PERSONALITA’</a:t>
            </a:r>
            <a:endParaRPr lang="it-IT" dirty="0">
              <a:solidFill>
                <a:srgbClr val="FF0000"/>
              </a:solidFill>
            </a:endParaRPr>
          </a:p>
        </p:txBody>
      </p:sp>
      <p:sp>
        <p:nvSpPr>
          <p:cNvPr id="3" name="Segnaposto contenuto 2"/>
          <p:cNvSpPr>
            <a:spLocks noGrp="1"/>
          </p:cNvSpPr>
          <p:nvPr>
            <p:ph idx="1"/>
          </p:nvPr>
        </p:nvSpPr>
        <p:spPr>
          <a:xfrm>
            <a:off x="285720" y="1643050"/>
            <a:ext cx="8183880" cy="4187952"/>
          </a:xfrm>
        </p:spPr>
        <p:txBody>
          <a:bodyPr>
            <a:normAutofit/>
          </a:bodyPr>
          <a:lstStyle/>
          <a:p>
            <a:pPr algn="just">
              <a:buNone/>
            </a:pPr>
            <a:r>
              <a:rPr lang="it-IT" sz="2400" dirty="0" smtClean="0"/>
              <a:t> </a:t>
            </a:r>
            <a:r>
              <a:rPr lang="it-IT" sz="2400" dirty="0" smtClean="0"/>
              <a:t> Con </a:t>
            </a:r>
            <a:r>
              <a:rPr lang="it-IT" sz="2400" dirty="0" smtClean="0"/>
              <a:t>il termine </a:t>
            </a:r>
            <a:r>
              <a:rPr lang="it-IT" sz="2400" dirty="0" smtClean="0"/>
              <a:t>“Personalità” </a:t>
            </a:r>
            <a:r>
              <a:rPr lang="it-IT" sz="2400" dirty="0" smtClean="0"/>
              <a:t>si intende “una modalità strutturata di pensiero, sentimento e comportamento che caratterizza il tipo di adattamento e lo stile di vita di un soggetto e che risulta da fattori costituzionali, dello sviluppo e dell’esperienza sociale” (W.H.O., 1992, </a:t>
            </a:r>
            <a:r>
              <a:rPr lang="it-IT" sz="2400" dirty="0" err="1" smtClean="0"/>
              <a:t>cap.V</a:t>
            </a:r>
            <a:r>
              <a:rPr lang="it-IT" sz="2400" dirty="0" smtClean="0"/>
              <a:t> par. F60)</a:t>
            </a:r>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72" y="0"/>
            <a:ext cx="8183880" cy="785794"/>
          </a:xfrm>
        </p:spPr>
        <p:txBody>
          <a:bodyPr/>
          <a:lstStyle/>
          <a:p>
            <a:pPr algn="ctr"/>
            <a:r>
              <a:rPr lang="it-IT" dirty="0" smtClean="0">
                <a:solidFill>
                  <a:srgbClr val="FF0000"/>
                </a:solidFill>
                <a:effectLst/>
              </a:rPr>
              <a:t>Disturbi di personalità</a:t>
            </a:r>
            <a:endParaRPr lang="it-IT" dirty="0"/>
          </a:p>
        </p:txBody>
      </p:sp>
      <p:sp>
        <p:nvSpPr>
          <p:cNvPr id="3" name="Segnaposto contenuto 2"/>
          <p:cNvSpPr>
            <a:spLocks noGrp="1"/>
          </p:cNvSpPr>
          <p:nvPr>
            <p:ph idx="1"/>
          </p:nvPr>
        </p:nvSpPr>
        <p:spPr>
          <a:xfrm>
            <a:off x="285720" y="1000108"/>
            <a:ext cx="8398194" cy="4327408"/>
          </a:xfrm>
        </p:spPr>
        <p:txBody>
          <a:bodyPr>
            <a:normAutofit fontScale="62500" lnSpcReduction="20000"/>
          </a:bodyPr>
          <a:lstStyle/>
          <a:p>
            <a:pPr algn="just">
              <a:buNone/>
            </a:pPr>
            <a:r>
              <a:rPr lang="it-IT" b="1" dirty="0" smtClean="0">
                <a:solidFill>
                  <a:srgbClr val="FF6600"/>
                </a:solidFill>
              </a:rPr>
              <a:t>	Definizione dell’Organizzazione Mondiale della Sanità: </a:t>
            </a:r>
            <a:br>
              <a:rPr lang="it-IT" b="1" dirty="0" smtClean="0">
                <a:solidFill>
                  <a:srgbClr val="FF6600"/>
                </a:solidFill>
              </a:rPr>
            </a:br>
            <a:r>
              <a:rPr lang="it-IT" b="1" dirty="0" smtClean="0">
                <a:solidFill>
                  <a:srgbClr val="FF6600"/>
                </a:solidFill>
              </a:rPr>
              <a:t>“</a:t>
            </a:r>
            <a:r>
              <a:rPr lang="it-IT" b="1" i="1" dirty="0" smtClean="0">
                <a:solidFill>
                  <a:srgbClr val="FF6600"/>
                </a:solidFill>
                <a:effectLst>
                  <a:outerShdw blurRad="38100" dist="38100" dir="2700000" algn="tl">
                    <a:srgbClr val="C0C0C0"/>
                  </a:outerShdw>
                </a:effectLst>
              </a:rPr>
              <a:t>pattern</a:t>
            </a:r>
            <a:r>
              <a:rPr lang="it-IT" b="1" i="1" dirty="0" smtClean="0">
                <a:solidFill>
                  <a:srgbClr val="FF6600"/>
                </a:solidFill>
              </a:rPr>
              <a:t> di comportamento profondamente </a:t>
            </a:r>
            <a:r>
              <a:rPr lang="it-IT" b="1" i="1" dirty="0" smtClean="0">
                <a:solidFill>
                  <a:srgbClr val="FF6600"/>
                </a:solidFill>
                <a:effectLst>
                  <a:outerShdw blurRad="38100" dist="38100" dir="2700000" algn="tl">
                    <a:srgbClr val="C0C0C0"/>
                  </a:outerShdw>
                </a:effectLst>
              </a:rPr>
              <a:t>radicati e durevoli</a:t>
            </a:r>
            <a:r>
              <a:rPr lang="it-IT" b="1" i="1" dirty="0" smtClean="0">
                <a:solidFill>
                  <a:srgbClr val="FF6600"/>
                </a:solidFill>
              </a:rPr>
              <a:t>, che si manifestano come risposte inflessibili ad una larga gamma di situazioni sociali e personali</a:t>
            </a:r>
            <a:r>
              <a:rPr lang="it-IT" b="1" dirty="0" smtClean="0">
                <a:solidFill>
                  <a:srgbClr val="FF6600"/>
                </a:solidFill>
              </a:rPr>
              <a:t>.“</a:t>
            </a:r>
          </a:p>
          <a:p>
            <a:endParaRPr lang="it-IT" dirty="0" smtClean="0">
              <a:effectLst>
                <a:outerShdw blurRad="38100" dist="38100" dir="2700000" algn="tl">
                  <a:srgbClr val="C0C0C0"/>
                </a:outerShdw>
              </a:effectLst>
            </a:endParaRPr>
          </a:p>
          <a:p>
            <a:r>
              <a:rPr lang="it-IT" b="1" dirty="0" smtClean="0">
                <a:solidFill>
                  <a:srgbClr val="FF6600"/>
                </a:solidFill>
              </a:rPr>
              <a:t>pattern:</a:t>
            </a:r>
            <a:r>
              <a:rPr lang="it-IT" dirty="0" smtClean="0">
                <a:solidFill>
                  <a:srgbClr val="FF6600"/>
                </a:solidFill>
                <a:effectLst>
                  <a:outerShdw blurRad="38100" dist="38100" dir="2700000" algn="tl">
                    <a:srgbClr val="C0C0C0"/>
                  </a:outerShdw>
                </a:effectLst>
              </a:rPr>
              <a:t> </a:t>
            </a:r>
            <a:r>
              <a:rPr lang="it-IT" dirty="0" smtClean="0"/>
              <a:t>i pazienti tendono ad esibire un limitato repertorio di risposte stereotipate in diversi contesti sociali e personali, e i modi di pensare, percepire e di rispondere emotivamente differiscono sostanzialmente da quelli generalmente accettate</a:t>
            </a:r>
          </a:p>
          <a:p>
            <a:endParaRPr lang="it-IT" dirty="0" smtClean="0"/>
          </a:p>
          <a:p>
            <a:r>
              <a:rPr lang="it-IT" b="1" dirty="0" smtClean="0">
                <a:solidFill>
                  <a:srgbClr val="FF6600"/>
                </a:solidFill>
                <a:effectLst>
                  <a:outerShdw blurRad="38100" dist="38100" dir="2700000" algn="tl">
                    <a:srgbClr val="C0C0C0"/>
                  </a:outerShdw>
                </a:effectLst>
              </a:rPr>
              <a:t>radicati e durevoli</a:t>
            </a:r>
            <a:r>
              <a:rPr lang="it-IT" b="1" dirty="0" smtClean="0">
                <a:solidFill>
                  <a:srgbClr val="FF6600"/>
                </a:solidFill>
              </a:rPr>
              <a:t>:</a:t>
            </a:r>
            <a:r>
              <a:rPr lang="it-IT" dirty="0" smtClean="0">
                <a:solidFill>
                  <a:srgbClr val="FF6600"/>
                </a:solidFill>
              </a:rPr>
              <a:t> </a:t>
            </a:r>
            <a:r>
              <a:rPr lang="it-IT" dirty="0" smtClean="0"/>
              <a:t>i pattern solitamente sono evidenti durante la tarda infanzia o l’adolescenza ma la necessità di verificarne la loro permanenza nel tempo, limita l’uso del termine “disturbo” ai soli adulti</a:t>
            </a:r>
            <a:br>
              <a:rPr lang="it-IT" dirty="0" smtClean="0"/>
            </a:br>
            <a:r>
              <a:rPr lang="it-IT" dirty="0" smtClean="0"/>
              <a:t/>
            </a:r>
            <a:br>
              <a:rPr lang="it-IT" dirty="0" smtClean="0"/>
            </a:b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28600" y="304800"/>
            <a:ext cx="8686800" cy="838200"/>
          </a:xfrm>
        </p:spPr>
        <p:txBody>
          <a:bodyPr>
            <a:normAutofit fontScale="90000"/>
          </a:bodyPr>
          <a:lstStyle/>
          <a:p>
            <a:pPr algn="ctr" eaLnBrk="1" hangingPunct="1"/>
            <a:r>
              <a:rPr lang="it-IT" altLang="it-IT" sz="2800" b="1" dirty="0" smtClean="0">
                <a:solidFill>
                  <a:srgbClr val="FF0000"/>
                </a:solidFill>
              </a:rPr>
              <a:t>Prerequisiti per la diagnosi del disturbo di personalità</a:t>
            </a:r>
          </a:p>
        </p:txBody>
      </p:sp>
      <p:sp>
        <p:nvSpPr>
          <p:cNvPr id="72707" name="Rectangle 3"/>
          <p:cNvSpPr>
            <a:spLocks noGrp="1" noChangeArrowheads="1"/>
          </p:cNvSpPr>
          <p:nvPr>
            <p:ph type="body" idx="1"/>
          </p:nvPr>
        </p:nvSpPr>
        <p:spPr>
          <a:xfrm>
            <a:off x="395288" y="1371600"/>
            <a:ext cx="8229600" cy="5181600"/>
          </a:xfrm>
        </p:spPr>
        <p:txBody>
          <a:bodyPr>
            <a:normAutofit/>
          </a:bodyPr>
          <a:lstStyle/>
          <a:p>
            <a:pPr eaLnBrk="1" hangingPunct="1">
              <a:lnSpc>
                <a:spcPct val="90000"/>
              </a:lnSpc>
              <a:buFontTx/>
              <a:buNone/>
            </a:pPr>
            <a:r>
              <a:rPr lang="it-IT" altLang="it-IT" sz="2000" u="sng" dirty="0" smtClean="0"/>
              <a:t>il paziente presenta un pattern di...</a:t>
            </a:r>
          </a:p>
          <a:p>
            <a:pPr eaLnBrk="1" hangingPunct="1">
              <a:lnSpc>
                <a:spcPct val="90000"/>
              </a:lnSpc>
            </a:pPr>
            <a:r>
              <a:rPr lang="it-IT" altLang="it-IT" sz="2000" dirty="0" smtClean="0"/>
              <a:t>comportamento</a:t>
            </a:r>
          </a:p>
          <a:p>
            <a:pPr eaLnBrk="1" hangingPunct="1">
              <a:lnSpc>
                <a:spcPct val="90000"/>
              </a:lnSpc>
            </a:pPr>
            <a:r>
              <a:rPr lang="it-IT" altLang="it-IT" sz="2000" dirty="0" smtClean="0"/>
              <a:t>risposta emotiva</a:t>
            </a:r>
          </a:p>
          <a:p>
            <a:pPr eaLnBrk="1" hangingPunct="1">
              <a:lnSpc>
                <a:spcPct val="90000"/>
              </a:lnSpc>
            </a:pPr>
            <a:r>
              <a:rPr lang="it-IT" altLang="it-IT" sz="2000" dirty="0" smtClean="0"/>
              <a:t>percezione di se, degli altri e del mondo</a:t>
            </a:r>
          </a:p>
          <a:p>
            <a:pPr eaLnBrk="1" hangingPunct="1">
              <a:lnSpc>
                <a:spcPct val="90000"/>
              </a:lnSpc>
              <a:buFontTx/>
              <a:buNone/>
            </a:pPr>
            <a:r>
              <a:rPr lang="it-IT" altLang="it-IT" sz="2000" u="sng" dirty="0" smtClean="0">
                <a:solidFill>
                  <a:srgbClr val="003300"/>
                </a:solidFill>
              </a:rPr>
              <a:t>che è</a:t>
            </a:r>
            <a:r>
              <a:rPr lang="it-IT" altLang="it-IT" sz="2000" u="sng" dirty="0" smtClean="0"/>
              <a:t> ...</a:t>
            </a:r>
          </a:p>
          <a:p>
            <a:pPr eaLnBrk="1" hangingPunct="1">
              <a:lnSpc>
                <a:spcPct val="90000"/>
              </a:lnSpc>
            </a:pPr>
            <a:r>
              <a:rPr lang="it-IT" altLang="it-IT" sz="2000" dirty="0" smtClean="0"/>
              <a:t>evidente presto nella vita</a:t>
            </a:r>
          </a:p>
          <a:p>
            <a:pPr eaLnBrk="1" hangingPunct="1">
              <a:lnSpc>
                <a:spcPct val="90000"/>
              </a:lnSpc>
            </a:pPr>
            <a:r>
              <a:rPr lang="it-IT" altLang="it-IT" sz="2000" dirty="0" smtClean="0"/>
              <a:t>persiste nell’età adulta</a:t>
            </a:r>
          </a:p>
          <a:p>
            <a:pPr eaLnBrk="1" hangingPunct="1">
              <a:lnSpc>
                <a:spcPct val="90000"/>
              </a:lnSpc>
            </a:pPr>
            <a:r>
              <a:rPr lang="it-IT" altLang="it-IT" sz="2000" dirty="0" smtClean="0"/>
              <a:t>pervasivo</a:t>
            </a:r>
          </a:p>
          <a:p>
            <a:pPr eaLnBrk="1" hangingPunct="1">
              <a:lnSpc>
                <a:spcPct val="90000"/>
              </a:lnSpc>
            </a:pPr>
            <a:r>
              <a:rPr lang="it-IT" altLang="it-IT" sz="2000" dirty="0" smtClean="0"/>
              <a:t>inflessibile</a:t>
            </a:r>
          </a:p>
          <a:p>
            <a:pPr eaLnBrk="1" hangingPunct="1">
              <a:lnSpc>
                <a:spcPct val="90000"/>
              </a:lnSpc>
            </a:pPr>
            <a:r>
              <a:rPr lang="it-IT" altLang="it-IT" sz="2000" dirty="0" smtClean="0"/>
              <a:t>una deviazione rispetto la normale cultura del paziente</a:t>
            </a:r>
          </a:p>
        </p:txBody>
      </p:sp>
      <p:sp>
        <p:nvSpPr>
          <p:cNvPr id="72708" name="Rectangle 4"/>
          <p:cNvSpPr>
            <a:spLocks noChangeArrowheads="1"/>
          </p:cNvSpPr>
          <p:nvPr/>
        </p:nvSpPr>
        <p:spPr bwMode="auto">
          <a:xfrm>
            <a:off x="2643174" y="5072074"/>
            <a:ext cx="6000760" cy="246221"/>
          </a:xfrm>
          <a:prstGeom prst="rect">
            <a:avLst/>
          </a:prstGeom>
          <a:noFill/>
          <a:ln w="9525">
            <a:noFill/>
            <a:miter lim="800000"/>
            <a:headEnd/>
            <a:tailEnd/>
          </a:ln>
        </p:spPr>
        <p:txBody>
          <a:bodyPr wrap="square" anchor="ctr">
            <a:spAutoFit/>
          </a:bodyPr>
          <a:lstStyle/>
          <a:p>
            <a:r>
              <a:rPr lang="it-IT" altLang="it-IT" sz="1000" b="1" dirty="0" smtClean="0"/>
              <a:t>ABC </a:t>
            </a:r>
            <a:r>
              <a:rPr lang="it-IT" altLang="it-IT" sz="1000" b="1" dirty="0" err="1"/>
              <a:t>of</a:t>
            </a:r>
            <a:r>
              <a:rPr lang="it-IT" altLang="it-IT" sz="1000" b="1" dirty="0"/>
              <a:t> </a:t>
            </a:r>
            <a:r>
              <a:rPr lang="it-IT" altLang="it-IT" sz="1000" b="1" dirty="0" err="1"/>
              <a:t>mental</a:t>
            </a:r>
            <a:r>
              <a:rPr lang="it-IT" altLang="it-IT" sz="1000" b="1" dirty="0"/>
              <a:t> </a:t>
            </a:r>
            <a:r>
              <a:rPr lang="it-IT" altLang="it-IT" sz="1000" b="1" dirty="0" err="1"/>
              <a:t>health</a:t>
            </a:r>
            <a:r>
              <a:rPr lang="it-IT" altLang="it-IT" sz="1000" b="1" dirty="0"/>
              <a:t>: </a:t>
            </a:r>
            <a:r>
              <a:rPr lang="it-IT" altLang="it-IT" sz="1000" b="1" dirty="0" err="1"/>
              <a:t>Disorders</a:t>
            </a:r>
            <a:r>
              <a:rPr lang="it-IT" altLang="it-IT" sz="1000" b="1" dirty="0"/>
              <a:t> </a:t>
            </a:r>
            <a:r>
              <a:rPr lang="it-IT" altLang="it-IT" sz="1000" b="1" dirty="0" err="1"/>
              <a:t>of</a:t>
            </a:r>
            <a:r>
              <a:rPr lang="it-IT" altLang="it-IT" sz="1000" b="1" dirty="0"/>
              <a:t> </a:t>
            </a:r>
            <a:r>
              <a:rPr lang="it-IT" altLang="it-IT" sz="1000" b="1" dirty="0" err="1"/>
              <a:t>personality</a:t>
            </a:r>
            <a:r>
              <a:rPr lang="it-IT" altLang="it-IT" sz="1000" dirty="0"/>
              <a:t>. </a:t>
            </a:r>
            <a:r>
              <a:rPr lang="it-IT" altLang="it-IT" sz="1000" dirty="0" smtClean="0"/>
              <a:t>M Marlowe and P </a:t>
            </a:r>
            <a:r>
              <a:rPr lang="it-IT" altLang="it-IT" sz="1000" dirty="0" err="1" smtClean="0"/>
              <a:t>Sugarman</a:t>
            </a:r>
            <a:r>
              <a:rPr lang="it-IT" altLang="it-IT" sz="1000" dirty="0" smtClean="0"/>
              <a:t>, </a:t>
            </a:r>
            <a:r>
              <a:rPr lang="it-IT" altLang="it-IT" sz="1000" dirty="0"/>
              <a:t>1997</a:t>
            </a:r>
            <a:r>
              <a:rPr lang="it-IT" altLang="it-IT" sz="1000" dirty="0" smtClean="0"/>
              <a:t>; </a:t>
            </a:r>
            <a:endParaRPr lang="en-GB" altLang="it-IT"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714348" y="1285860"/>
            <a:ext cx="7772400" cy="4786330"/>
          </a:xfrm>
        </p:spPr>
        <p:txBody>
          <a:bodyPr>
            <a:normAutofit/>
          </a:bodyPr>
          <a:lstStyle/>
          <a:p>
            <a:pPr eaLnBrk="1" hangingPunct="1">
              <a:lnSpc>
                <a:spcPct val="90000"/>
              </a:lnSpc>
              <a:buFontTx/>
              <a:buNone/>
            </a:pPr>
            <a:r>
              <a:rPr lang="it-IT" altLang="it-IT" sz="2000" u="sng" dirty="0" smtClean="0">
                <a:solidFill>
                  <a:srgbClr val="003300"/>
                </a:solidFill>
              </a:rPr>
              <a:t>e porta a ...</a:t>
            </a:r>
          </a:p>
          <a:p>
            <a:pPr eaLnBrk="1" hangingPunct="1">
              <a:lnSpc>
                <a:spcPct val="90000"/>
              </a:lnSpc>
            </a:pPr>
            <a:r>
              <a:rPr lang="it-IT" altLang="it-IT" sz="2000" dirty="0" err="1" smtClean="0"/>
              <a:t>Distress</a:t>
            </a:r>
            <a:r>
              <a:rPr lang="it-IT" altLang="it-IT" sz="2000" dirty="0" smtClean="0"/>
              <a:t> a se stesso, agli altri o alla società</a:t>
            </a:r>
          </a:p>
          <a:p>
            <a:pPr eaLnBrk="1" hangingPunct="1">
              <a:lnSpc>
                <a:spcPct val="90000"/>
              </a:lnSpc>
            </a:pPr>
            <a:r>
              <a:rPr lang="it-IT" altLang="it-IT" sz="2000" dirty="0" err="1" smtClean="0"/>
              <a:t>Disfunzionamento</a:t>
            </a:r>
            <a:r>
              <a:rPr lang="it-IT" altLang="it-IT" sz="2000" dirty="0" smtClean="0"/>
              <a:t>  nelle relazioni interpersonali, sociali o lavorative</a:t>
            </a:r>
          </a:p>
          <a:p>
            <a:pPr eaLnBrk="1" hangingPunct="1">
              <a:lnSpc>
                <a:spcPct val="90000"/>
              </a:lnSpc>
            </a:pPr>
            <a:endParaRPr lang="it-IT" altLang="it-IT" sz="2000" dirty="0" smtClean="0"/>
          </a:p>
          <a:p>
            <a:pPr eaLnBrk="1" hangingPunct="1">
              <a:lnSpc>
                <a:spcPct val="90000"/>
              </a:lnSpc>
              <a:buFontTx/>
              <a:buNone/>
            </a:pPr>
            <a:r>
              <a:rPr lang="it-IT" altLang="it-IT" sz="2000" u="sng" dirty="0" smtClean="0">
                <a:solidFill>
                  <a:srgbClr val="003300"/>
                </a:solidFill>
              </a:rPr>
              <a:t>ma non è attribuibile </a:t>
            </a:r>
            <a:r>
              <a:rPr lang="it-IT" altLang="it-IT" sz="2000" u="sng" dirty="0" err="1" smtClean="0">
                <a:solidFill>
                  <a:srgbClr val="003300"/>
                </a:solidFill>
              </a:rPr>
              <a:t>a…</a:t>
            </a:r>
            <a:endParaRPr lang="it-IT" altLang="it-IT" sz="2000" i="1" dirty="0" smtClean="0">
              <a:solidFill>
                <a:srgbClr val="003300"/>
              </a:solidFill>
            </a:endParaRPr>
          </a:p>
          <a:p>
            <a:pPr eaLnBrk="1" hangingPunct="1">
              <a:lnSpc>
                <a:spcPct val="90000"/>
              </a:lnSpc>
            </a:pPr>
            <a:r>
              <a:rPr lang="it-IT" altLang="it-IT" sz="2000" dirty="0" smtClean="0"/>
              <a:t>altri disturbi psichiatrici (schizofrenia, depressione, uso sbagliato dei farmaci)</a:t>
            </a:r>
          </a:p>
          <a:p>
            <a:pPr eaLnBrk="1" hangingPunct="1">
              <a:lnSpc>
                <a:spcPct val="90000"/>
              </a:lnSpc>
            </a:pPr>
            <a:r>
              <a:rPr lang="it-IT" altLang="it-IT" sz="2000" dirty="0" smtClean="0"/>
              <a:t>altri disturbi fisici (intossicazione acuta, malattie organiche del cervello)</a:t>
            </a:r>
          </a:p>
        </p:txBody>
      </p:sp>
      <p:sp>
        <p:nvSpPr>
          <p:cNvPr id="4" name="Rectangle 2"/>
          <p:cNvSpPr>
            <a:spLocks noGrp="1" noChangeArrowheads="1"/>
          </p:cNvSpPr>
          <p:nvPr>
            <p:ph type="title"/>
          </p:nvPr>
        </p:nvSpPr>
        <p:spPr>
          <a:xfrm>
            <a:off x="228600" y="304800"/>
            <a:ext cx="8686800" cy="838200"/>
          </a:xfrm>
        </p:spPr>
        <p:txBody>
          <a:bodyPr>
            <a:normAutofit fontScale="90000"/>
          </a:bodyPr>
          <a:lstStyle/>
          <a:p>
            <a:pPr algn="ctr" eaLnBrk="1" hangingPunct="1"/>
            <a:r>
              <a:rPr lang="it-IT" altLang="it-IT" sz="2800" b="1" dirty="0" smtClean="0">
                <a:solidFill>
                  <a:srgbClr val="FF0000"/>
                </a:solidFill>
              </a:rPr>
              <a:t>Prerequisiti per la diagnosi del disturbo di personalità</a:t>
            </a:r>
          </a:p>
        </p:txBody>
      </p:sp>
      <p:sp>
        <p:nvSpPr>
          <p:cNvPr id="5" name="Rectangle 4"/>
          <p:cNvSpPr>
            <a:spLocks noChangeArrowheads="1"/>
          </p:cNvSpPr>
          <p:nvPr/>
        </p:nvSpPr>
        <p:spPr bwMode="auto">
          <a:xfrm>
            <a:off x="2928926" y="5214950"/>
            <a:ext cx="6000760" cy="246221"/>
          </a:xfrm>
          <a:prstGeom prst="rect">
            <a:avLst/>
          </a:prstGeom>
          <a:noFill/>
          <a:ln w="9525">
            <a:noFill/>
            <a:miter lim="800000"/>
            <a:headEnd/>
            <a:tailEnd/>
          </a:ln>
        </p:spPr>
        <p:txBody>
          <a:bodyPr wrap="square" anchor="ctr">
            <a:spAutoFit/>
          </a:bodyPr>
          <a:lstStyle/>
          <a:p>
            <a:r>
              <a:rPr lang="it-IT" altLang="it-IT" sz="1000" b="1" dirty="0" smtClean="0"/>
              <a:t>ABC </a:t>
            </a:r>
            <a:r>
              <a:rPr lang="it-IT" altLang="it-IT" sz="1000" b="1" dirty="0" err="1"/>
              <a:t>of</a:t>
            </a:r>
            <a:r>
              <a:rPr lang="it-IT" altLang="it-IT" sz="1000" b="1" dirty="0"/>
              <a:t> </a:t>
            </a:r>
            <a:r>
              <a:rPr lang="it-IT" altLang="it-IT" sz="1000" b="1" dirty="0" err="1"/>
              <a:t>mental</a:t>
            </a:r>
            <a:r>
              <a:rPr lang="it-IT" altLang="it-IT" sz="1000" b="1" dirty="0"/>
              <a:t> </a:t>
            </a:r>
            <a:r>
              <a:rPr lang="it-IT" altLang="it-IT" sz="1000" b="1" dirty="0" err="1"/>
              <a:t>health</a:t>
            </a:r>
            <a:r>
              <a:rPr lang="it-IT" altLang="it-IT" sz="1000" b="1" dirty="0"/>
              <a:t>: </a:t>
            </a:r>
            <a:r>
              <a:rPr lang="it-IT" altLang="it-IT" sz="1000" b="1" dirty="0" err="1"/>
              <a:t>Disorders</a:t>
            </a:r>
            <a:r>
              <a:rPr lang="it-IT" altLang="it-IT" sz="1000" b="1" dirty="0"/>
              <a:t> </a:t>
            </a:r>
            <a:r>
              <a:rPr lang="it-IT" altLang="it-IT" sz="1000" b="1" dirty="0" err="1"/>
              <a:t>of</a:t>
            </a:r>
            <a:r>
              <a:rPr lang="it-IT" altLang="it-IT" sz="1000" b="1" dirty="0"/>
              <a:t> </a:t>
            </a:r>
            <a:r>
              <a:rPr lang="it-IT" altLang="it-IT" sz="1000" b="1" dirty="0" err="1"/>
              <a:t>personality</a:t>
            </a:r>
            <a:r>
              <a:rPr lang="it-IT" altLang="it-IT" sz="1000" dirty="0"/>
              <a:t>. </a:t>
            </a:r>
            <a:r>
              <a:rPr lang="it-IT" altLang="it-IT" sz="1000" dirty="0" smtClean="0"/>
              <a:t>M Marlowe and P </a:t>
            </a:r>
            <a:r>
              <a:rPr lang="it-IT" altLang="it-IT" sz="1000" dirty="0" err="1" smtClean="0"/>
              <a:t>Sugarman</a:t>
            </a:r>
            <a:r>
              <a:rPr lang="it-IT" altLang="it-IT" sz="1000" dirty="0" smtClean="0"/>
              <a:t>, </a:t>
            </a:r>
            <a:r>
              <a:rPr lang="it-IT" altLang="it-IT" sz="1000" dirty="0"/>
              <a:t>1997</a:t>
            </a:r>
            <a:r>
              <a:rPr lang="it-IT" altLang="it-IT" sz="1000" dirty="0" smtClean="0"/>
              <a:t>; </a:t>
            </a:r>
            <a:endParaRPr lang="en-GB" altLang="it-IT"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304800" y="838200"/>
            <a:ext cx="8410604" cy="5715000"/>
          </a:xfrm>
        </p:spPr>
        <p:txBody>
          <a:bodyPr/>
          <a:lstStyle/>
          <a:p>
            <a:pPr eaLnBrk="1" hangingPunct="1"/>
            <a:endParaRPr lang="it-IT" altLang="it-IT" sz="2800" dirty="0" smtClean="0"/>
          </a:p>
          <a:p>
            <a:pPr eaLnBrk="1" hangingPunct="1"/>
            <a:r>
              <a:rPr lang="it-IT" altLang="it-IT" sz="2000" dirty="0" smtClean="0"/>
              <a:t>Prevalenza nella popolazione generale varia dal </a:t>
            </a:r>
            <a:r>
              <a:rPr lang="it-IT" altLang="it-IT" sz="2000" b="1" dirty="0" smtClean="0"/>
              <a:t>2% </a:t>
            </a:r>
            <a:r>
              <a:rPr lang="it-IT" altLang="it-IT" sz="2000" dirty="0" smtClean="0"/>
              <a:t>al </a:t>
            </a:r>
            <a:r>
              <a:rPr lang="it-IT" altLang="it-IT" sz="2000" b="1" dirty="0" smtClean="0"/>
              <a:t>13%</a:t>
            </a:r>
            <a:r>
              <a:rPr lang="it-IT" altLang="it-IT" sz="2000" dirty="0" smtClean="0"/>
              <a:t>, più alta negli istituti (ospedali, case di cura, e prigioni) </a:t>
            </a:r>
          </a:p>
          <a:p>
            <a:pPr eaLnBrk="1" hangingPunct="1">
              <a:buFontTx/>
              <a:buNone/>
            </a:pPr>
            <a:endParaRPr lang="it-IT" altLang="it-IT" sz="2000" dirty="0" smtClean="0"/>
          </a:p>
          <a:p>
            <a:pPr eaLnBrk="1" hangingPunct="1"/>
            <a:r>
              <a:rPr lang="it-IT" altLang="it-IT" sz="2000" dirty="0" smtClean="0"/>
              <a:t>Alcune diagnosi sono più frequenti nei </a:t>
            </a:r>
            <a:r>
              <a:rPr lang="it-IT" altLang="it-IT" sz="2000" b="1" dirty="0" smtClean="0"/>
              <a:t>maschi</a:t>
            </a:r>
            <a:r>
              <a:rPr lang="it-IT" altLang="it-IT" sz="2000" dirty="0" smtClean="0"/>
              <a:t> (come il Disturbo Dissociativo di Personalità), altre più frequenti nelle </a:t>
            </a:r>
            <a:r>
              <a:rPr lang="it-IT" altLang="it-IT" sz="2000" b="1" dirty="0" smtClean="0"/>
              <a:t>donne</a:t>
            </a:r>
            <a:r>
              <a:rPr lang="it-IT" altLang="it-IT" sz="2000" dirty="0" smtClean="0"/>
              <a:t> (come il Disturbo Istrionico e quello Borderline della Personalità)</a:t>
            </a:r>
          </a:p>
        </p:txBody>
      </p:sp>
      <p:sp>
        <p:nvSpPr>
          <p:cNvPr id="3" name="Rectangle 2"/>
          <p:cNvSpPr>
            <a:spLocks noGrp="1" noChangeArrowheads="1"/>
          </p:cNvSpPr>
          <p:nvPr>
            <p:ph type="title"/>
          </p:nvPr>
        </p:nvSpPr>
        <p:spPr>
          <a:xfrm>
            <a:off x="228600" y="304800"/>
            <a:ext cx="8686800" cy="838200"/>
          </a:xfrm>
        </p:spPr>
        <p:txBody>
          <a:bodyPr>
            <a:normAutofit/>
          </a:bodyPr>
          <a:lstStyle/>
          <a:p>
            <a:pPr algn="ctr" eaLnBrk="1" hangingPunct="1"/>
            <a:r>
              <a:rPr lang="it-IT" altLang="it-IT" sz="2800" b="1" dirty="0" smtClean="0">
                <a:solidFill>
                  <a:srgbClr val="FF0000"/>
                </a:solidFill>
              </a:rPr>
              <a:t>Epidemiologia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85720" y="0"/>
            <a:ext cx="8534400" cy="571480"/>
          </a:xfrm>
        </p:spPr>
        <p:txBody>
          <a:bodyPr>
            <a:normAutofit fontScale="90000"/>
          </a:bodyPr>
          <a:lstStyle/>
          <a:p>
            <a:pPr algn="ctr" eaLnBrk="1" hangingPunct="1"/>
            <a:r>
              <a:rPr lang="it-IT" altLang="it-IT" sz="3200" dirty="0" smtClean="0">
                <a:solidFill>
                  <a:srgbClr val="FF0000"/>
                </a:solidFill>
                <a:effectLst/>
              </a:rPr>
              <a:t>Disturbi di Personalità</a:t>
            </a:r>
          </a:p>
        </p:txBody>
      </p:sp>
      <p:sp>
        <p:nvSpPr>
          <p:cNvPr id="75779" name="Rectangle 3"/>
          <p:cNvSpPr>
            <a:spLocks noGrp="1" noChangeArrowheads="1"/>
          </p:cNvSpPr>
          <p:nvPr>
            <p:ph type="body" idx="1"/>
          </p:nvPr>
        </p:nvSpPr>
        <p:spPr>
          <a:xfrm>
            <a:off x="214282" y="714356"/>
            <a:ext cx="8785225" cy="5500726"/>
          </a:xfrm>
        </p:spPr>
        <p:txBody>
          <a:bodyPr>
            <a:normAutofit fontScale="92500"/>
          </a:bodyPr>
          <a:lstStyle/>
          <a:p>
            <a:pPr eaLnBrk="1" hangingPunct="1"/>
            <a:r>
              <a:rPr lang="it-IT" altLang="it-IT" sz="2200" i="1" u="sng" dirty="0" smtClean="0">
                <a:solidFill>
                  <a:srgbClr val="FF0000"/>
                </a:solidFill>
              </a:rPr>
              <a:t>Cluster A </a:t>
            </a:r>
            <a:r>
              <a:rPr lang="it-IT" altLang="it-IT" sz="2200" u="sng" dirty="0" smtClean="0"/>
              <a:t>— i pazienti spesso sembrano bizzarri o eccentrici</a:t>
            </a:r>
          </a:p>
          <a:p>
            <a:pPr lvl="1" eaLnBrk="1" hangingPunct="1"/>
            <a:r>
              <a:rPr lang="it-IT" altLang="it-IT" sz="2000" dirty="0" smtClean="0"/>
              <a:t>paranoide</a:t>
            </a:r>
          </a:p>
          <a:p>
            <a:pPr lvl="1" eaLnBrk="1" hangingPunct="1"/>
            <a:r>
              <a:rPr lang="it-IT" altLang="it-IT" sz="2000" dirty="0" smtClean="0"/>
              <a:t>schizoide</a:t>
            </a:r>
          </a:p>
          <a:p>
            <a:pPr lvl="1" eaLnBrk="1" hangingPunct="1"/>
            <a:r>
              <a:rPr lang="it-IT" altLang="it-IT" sz="2000" dirty="0" err="1" smtClean="0"/>
              <a:t>Schizotipico</a:t>
            </a:r>
            <a:endParaRPr lang="it-IT" altLang="it-IT" sz="2000" dirty="0" smtClean="0"/>
          </a:p>
          <a:p>
            <a:pPr lvl="1" eaLnBrk="1" hangingPunct="1"/>
            <a:endParaRPr lang="it-IT" altLang="it-IT" sz="2000" dirty="0" smtClean="0"/>
          </a:p>
          <a:p>
            <a:pPr eaLnBrk="1" hangingPunct="1"/>
            <a:r>
              <a:rPr lang="it-IT" altLang="it-IT" sz="2200" i="1" u="sng" dirty="0" smtClean="0">
                <a:solidFill>
                  <a:srgbClr val="FF0000"/>
                </a:solidFill>
              </a:rPr>
              <a:t>Cluster B</a:t>
            </a:r>
            <a:r>
              <a:rPr lang="it-IT" altLang="it-IT" sz="2200" i="1" u="sng" dirty="0" smtClean="0"/>
              <a:t> </a:t>
            </a:r>
            <a:r>
              <a:rPr lang="it-IT" altLang="it-IT" sz="2200" u="sng" dirty="0" smtClean="0"/>
              <a:t>— i pazienti possono sembrare drammatici, emotivi, o erratici </a:t>
            </a:r>
          </a:p>
          <a:p>
            <a:pPr lvl="1" eaLnBrk="1" hangingPunct="1"/>
            <a:r>
              <a:rPr lang="it-IT" altLang="it-IT" sz="2000" dirty="0" smtClean="0"/>
              <a:t>istrionico</a:t>
            </a:r>
          </a:p>
          <a:p>
            <a:pPr lvl="1" eaLnBrk="1" hangingPunct="1"/>
            <a:r>
              <a:rPr lang="it-IT" altLang="it-IT" sz="2000" dirty="0" smtClean="0"/>
              <a:t>narcisistico</a:t>
            </a:r>
          </a:p>
          <a:p>
            <a:pPr lvl="1" eaLnBrk="1" hangingPunct="1"/>
            <a:r>
              <a:rPr lang="it-IT" altLang="it-IT" sz="2000" dirty="0" smtClean="0"/>
              <a:t>borderline </a:t>
            </a:r>
          </a:p>
          <a:p>
            <a:pPr lvl="1" eaLnBrk="1" hangingPunct="1"/>
            <a:r>
              <a:rPr lang="it-IT" altLang="it-IT" sz="2000" dirty="0" smtClean="0"/>
              <a:t>Antisociale</a:t>
            </a:r>
          </a:p>
          <a:p>
            <a:pPr lvl="1" eaLnBrk="1" hangingPunct="1"/>
            <a:endParaRPr lang="it-IT" altLang="it-IT" sz="2000" dirty="0" smtClean="0"/>
          </a:p>
          <a:p>
            <a:pPr eaLnBrk="1" hangingPunct="1"/>
            <a:r>
              <a:rPr lang="it-IT" altLang="it-IT" sz="2200" i="1" u="sng" dirty="0" smtClean="0">
                <a:solidFill>
                  <a:srgbClr val="FF0000"/>
                </a:solidFill>
              </a:rPr>
              <a:t>Cluster C</a:t>
            </a:r>
            <a:r>
              <a:rPr lang="it-IT" altLang="it-IT" sz="2200" i="1" u="sng" dirty="0" smtClean="0">
                <a:solidFill>
                  <a:srgbClr val="003300"/>
                </a:solidFill>
              </a:rPr>
              <a:t> </a:t>
            </a:r>
            <a:r>
              <a:rPr lang="it-IT" altLang="it-IT" sz="2200" u="sng" dirty="0" smtClean="0"/>
              <a:t>— i pazienti si presentano come ansiosi o impauriti</a:t>
            </a:r>
            <a:r>
              <a:rPr lang="it-IT" altLang="it-IT" sz="2200" dirty="0" smtClean="0"/>
              <a:t> </a:t>
            </a:r>
          </a:p>
          <a:p>
            <a:pPr lvl="1" eaLnBrk="1" hangingPunct="1"/>
            <a:r>
              <a:rPr lang="it-IT" altLang="it-IT" sz="2000" dirty="0" smtClean="0"/>
              <a:t>evitante</a:t>
            </a:r>
          </a:p>
          <a:p>
            <a:pPr lvl="1" eaLnBrk="1" hangingPunct="1"/>
            <a:r>
              <a:rPr lang="it-IT" altLang="it-IT" sz="2000" dirty="0" smtClean="0"/>
              <a:t>dipendente</a:t>
            </a:r>
          </a:p>
          <a:p>
            <a:pPr lvl="1" eaLnBrk="1" hangingPunct="1"/>
            <a:r>
              <a:rPr lang="it-IT" altLang="it-IT" sz="2000" dirty="0" smtClean="0"/>
              <a:t>ossessivo compulsivo</a:t>
            </a:r>
          </a:p>
          <a:p>
            <a:pPr lvl="1" eaLnBrk="1" hangingPunct="1"/>
            <a:endParaRPr lang="it-IT" altLang="it-IT"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42910" y="0"/>
            <a:ext cx="7772400" cy="838200"/>
          </a:xfrm>
        </p:spPr>
        <p:txBody>
          <a:bodyPr>
            <a:normAutofit fontScale="90000"/>
          </a:bodyPr>
          <a:lstStyle/>
          <a:p>
            <a:pPr algn="ctr" eaLnBrk="1" hangingPunct="1"/>
            <a:r>
              <a:rPr lang="it-IT" altLang="it-IT" sz="2800" dirty="0" smtClean="0">
                <a:solidFill>
                  <a:srgbClr val="FF0000"/>
                </a:solidFill>
              </a:rPr>
              <a:t>C</a:t>
            </a:r>
            <a:r>
              <a:rPr lang="it-IT" altLang="it-IT" sz="2800" b="1" dirty="0" smtClean="0">
                <a:solidFill>
                  <a:srgbClr val="FF0000"/>
                </a:solidFill>
              </a:rPr>
              <a:t>lassificazione dei Disturbi di Personalità DSM V</a:t>
            </a:r>
          </a:p>
        </p:txBody>
      </p:sp>
      <p:sp>
        <p:nvSpPr>
          <p:cNvPr id="76803" name="Rectangle 3"/>
          <p:cNvSpPr>
            <a:spLocks noGrp="1" noChangeArrowheads="1"/>
          </p:cNvSpPr>
          <p:nvPr>
            <p:ph type="body" idx="1"/>
          </p:nvPr>
        </p:nvSpPr>
        <p:spPr>
          <a:xfrm>
            <a:off x="0" y="1500175"/>
            <a:ext cx="9144000" cy="4572032"/>
          </a:xfrm>
        </p:spPr>
        <p:txBody>
          <a:bodyPr/>
          <a:lstStyle/>
          <a:p>
            <a:pPr eaLnBrk="1" hangingPunct="1">
              <a:lnSpc>
                <a:spcPct val="80000"/>
              </a:lnSpc>
              <a:buFontTx/>
              <a:buNone/>
            </a:pPr>
            <a:r>
              <a:rPr lang="it-IT" altLang="it-IT" sz="2000" b="1" i="1" dirty="0" smtClean="0"/>
              <a:t>	</a:t>
            </a:r>
            <a:r>
              <a:rPr lang="it-IT" altLang="it-IT" sz="1800" b="1" i="1" dirty="0" smtClean="0"/>
              <a:t>Disturbi caratterizzati dal comportamento bizzarro:</a:t>
            </a:r>
          </a:p>
          <a:p>
            <a:pPr eaLnBrk="1" hangingPunct="1">
              <a:lnSpc>
                <a:spcPct val="80000"/>
              </a:lnSpc>
              <a:buFontTx/>
              <a:buNone/>
            </a:pPr>
            <a:endParaRPr lang="it-IT" altLang="it-IT" sz="1800" b="1" i="1" dirty="0" smtClean="0"/>
          </a:p>
          <a:p>
            <a:pPr eaLnBrk="1" hangingPunct="1">
              <a:lnSpc>
                <a:spcPct val="80000"/>
              </a:lnSpc>
            </a:pPr>
            <a:r>
              <a:rPr lang="it-IT" altLang="it-IT" sz="1800" dirty="0" smtClean="0"/>
              <a:t>PARANOIDE: quadro caratterizzato da sfiducia e sospettosità, chi ne soffre tende ad interpretare il comportamento degli altri come malevolo, comportandosi così sempre in modo sospettoso.</a:t>
            </a:r>
            <a:br>
              <a:rPr lang="it-IT" altLang="it-IT" sz="1800" dirty="0" smtClean="0"/>
            </a:br>
            <a:endParaRPr lang="it-IT" altLang="it-IT" sz="1800" dirty="0" smtClean="0"/>
          </a:p>
          <a:p>
            <a:pPr eaLnBrk="1" hangingPunct="1">
              <a:lnSpc>
                <a:spcPct val="80000"/>
              </a:lnSpc>
            </a:pPr>
            <a:r>
              <a:rPr lang="it-IT" altLang="it-IT" sz="1800" dirty="0" smtClean="0"/>
              <a:t>SCHIZOIDE: quadro caratterizzato da distacco dalle relazioni sociali e da una gamma ristretta di espressività emotiva, chi ne soffre non è interessato al contatto con gli altri, preferendo uno stile di vita riservato e distaccato dagli altri.</a:t>
            </a:r>
            <a:br>
              <a:rPr lang="it-IT" altLang="it-IT" sz="1800" dirty="0" smtClean="0"/>
            </a:br>
            <a:endParaRPr lang="it-IT" altLang="it-IT" sz="1800" dirty="0" smtClean="0"/>
          </a:p>
          <a:p>
            <a:pPr eaLnBrk="1" hangingPunct="1">
              <a:lnSpc>
                <a:spcPct val="80000"/>
              </a:lnSpc>
            </a:pPr>
            <a:r>
              <a:rPr lang="it-IT" altLang="it-IT" sz="1800" dirty="0" smtClean="0"/>
              <a:t>SCHIZOTIPICO: quadro caratterizzato da disagio acuto nelle relazioni strette, distorsioni cognitive o percettive ed eccentricità nel comportamento, chi ne soffre ha scarso contatto con la realtà e tende a dare un'assoluta rilevanza e certezza ad alcune intuizioni magiche.</a:t>
            </a:r>
            <a:br>
              <a:rPr lang="it-IT" altLang="it-IT" sz="1800" dirty="0" smtClean="0"/>
            </a:br>
            <a:r>
              <a:rPr lang="it-IT" altLang="it-IT" sz="2000" dirty="0" smtClean="0"/>
              <a:t/>
            </a:r>
            <a:br>
              <a:rPr lang="it-IT" altLang="it-IT" sz="2000" dirty="0" smtClean="0"/>
            </a:br>
            <a:endParaRPr lang="it-IT" altLang="it-IT" sz="2000" dirty="0" smtClean="0"/>
          </a:p>
        </p:txBody>
      </p:sp>
      <p:sp>
        <p:nvSpPr>
          <p:cNvPr id="76804" name="Text Box 4"/>
          <p:cNvSpPr txBox="1">
            <a:spLocks noChangeArrowheads="1"/>
          </p:cNvSpPr>
          <p:nvPr/>
        </p:nvSpPr>
        <p:spPr bwMode="auto">
          <a:xfrm>
            <a:off x="3500430" y="928670"/>
            <a:ext cx="1785950" cy="457200"/>
          </a:xfrm>
          <a:prstGeom prst="rect">
            <a:avLst/>
          </a:prstGeom>
          <a:noFill/>
          <a:ln w="9525">
            <a:noFill/>
            <a:miter lim="800000"/>
            <a:headEnd/>
            <a:tailEnd/>
          </a:ln>
        </p:spPr>
        <p:txBody>
          <a:bodyPr wrap="square">
            <a:spAutoFit/>
          </a:bodyPr>
          <a:lstStyle/>
          <a:p>
            <a:pPr eaLnBrk="1" hangingPunct="1"/>
            <a:r>
              <a:rPr lang="it-IT" altLang="it-IT" sz="2400" u="sng" dirty="0"/>
              <a:t>Cluster 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34925" y="1295400"/>
            <a:ext cx="8839200" cy="5013325"/>
          </a:xfrm>
        </p:spPr>
        <p:txBody>
          <a:bodyPr>
            <a:normAutofit fontScale="92500" lnSpcReduction="20000"/>
          </a:bodyPr>
          <a:lstStyle/>
          <a:p>
            <a:pPr eaLnBrk="1" hangingPunct="1">
              <a:lnSpc>
                <a:spcPct val="80000"/>
              </a:lnSpc>
              <a:buFontTx/>
              <a:buNone/>
            </a:pPr>
            <a:r>
              <a:rPr lang="it-IT" altLang="it-IT" sz="2000" b="1" i="1" dirty="0" smtClean="0"/>
              <a:t>		Disturbi caratterizzati da un'alta emotività:</a:t>
            </a:r>
            <a:r>
              <a:rPr lang="it-IT" altLang="it-IT" sz="2000" dirty="0" smtClean="0"/>
              <a:t/>
            </a:r>
            <a:br>
              <a:rPr lang="it-IT" altLang="it-IT" sz="2000" dirty="0" smtClean="0"/>
            </a:br>
            <a:endParaRPr lang="it-IT" altLang="it-IT" sz="2000" dirty="0" smtClean="0"/>
          </a:p>
          <a:p>
            <a:pPr eaLnBrk="1" hangingPunct="1">
              <a:lnSpc>
                <a:spcPct val="80000"/>
              </a:lnSpc>
            </a:pPr>
            <a:r>
              <a:rPr lang="it-IT" altLang="it-IT" sz="2000" dirty="0" smtClean="0"/>
              <a:t>ISTRIONICO: è un quadro caratterizzato da emotività eccessiva e da ricerca dell’attenzione, chi ne soffre tende a ricercare l'attenzione degli altri, ad essere sempre </a:t>
            </a:r>
            <a:r>
              <a:rPr lang="it-IT" altLang="it-IT" sz="2000" dirty="0" err="1" smtClean="0"/>
              <a:t>seduttivo</a:t>
            </a:r>
            <a:r>
              <a:rPr lang="it-IT" altLang="it-IT" sz="2000" dirty="0" smtClean="0"/>
              <a:t> e a manifestare in modo marcato e teatrale le proprie emozioni.</a:t>
            </a:r>
          </a:p>
          <a:p>
            <a:pPr eaLnBrk="1" hangingPunct="1">
              <a:lnSpc>
                <a:spcPct val="80000"/>
              </a:lnSpc>
            </a:pPr>
            <a:endParaRPr lang="it-IT" altLang="it-IT" sz="2000" dirty="0" smtClean="0"/>
          </a:p>
          <a:p>
            <a:pPr eaLnBrk="1" hangingPunct="1">
              <a:lnSpc>
                <a:spcPct val="80000"/>
              </a:lnSpc>
            </a:pPr>
            <a:r>
              <a:rPr lang="it-IT" altLang="it-IT" sz="2000" dirty="0" smtClean="0"/>
              <a:t>NARCISISTICO: sentimento di grandiosità, necessità di ammirazione e mancanza di empatia caratterizzano questo disturbo di personalità. Chi ne soffre tende a sentirsi il migliore di tutti, a ricercare l'ammirazione degli altri e a pensare che tutto gli sia dovuto, data l'importanza che si attribuisce.</a:t>
            </a:r>
            <a:br>
              <a:rPr lang="it-IT" altLang="it-IT" sz="2000" dirty="0" smtClean="0"/>
            </a:br>
            <a:endParaRPr lang="it-IT" altLang="it-IT" sz="2000" dirty="0" smtClean="0"/>
          </a:p>
          <a:p>
            <a:pPr eaLnBrk="1" hangingPunct="1">
              <a:lnSpc>
                <a:spcPct val="80000"/>
              </a:lnSpc>
            </a:pPr>
            <a:r>
              <a:rPr lang="it-IT" altLang="it-IT" sz="2000" dirty="0" smtClean="0"/>
              <a:t>BORDERLINE: vi è instabilità delle relazioni interpersonali, dell’immagine di sé e degli affetti, e da marcata impulsività. Solitamente chi ne soffre presenta una marcata impulsività ed una forte instabilità sia nelle relazioni interpersonali sia nell'idea che ha di sé stesso, oscillando tra posizioni estreme in molti campi della propria vita. </a:t>
            </a:r>
            <a:br>
              <a:rPr lang="it-IT" altLang="it-IT" sz="2000" dirty="0" smtClean="0"/>
            </a:br>
            <a:r>
              <a:rPr lang="it-IT" altLang="it-IT" sz="2000" dirty="0" smtClean="0"/>
              <a:t>  </a:t>
            </a:r>
          </a:p>
          <a:p>
            <a:pPr eaLnBrk="1" hangingPunct="1">
              <a:lnSpc>
                <a:spcPct val="80000"/>
              </a:lnSpc>
            </a:pPr>
            <a:r>
              <a:rPr lang="it-IT" altLang="it-IT" sz="2000" dirty="0" smtClean="0"/>
              <a:t>ANTISOCIALE: è un quadro caratterizzato da inosservanza e violazione dei diritti degli altri. Chi ne soffre è una persona che non rispetta in alcun modo le leggi, tende a violare i diritti degli altri, non prova senso di colpa per i crimini commessi.</a:t>
            </a:r>
            <a:br>
              <a:rPr lang="it-IT" altLang="it-IT" sz="2000" dirty="0" smtClean="0"/>
            </a:br>
            <a:endParaRPr lang="it-IT" altLang="it-IT" sz="2000" dirty="0" smtClean="0"/>
          </a:p>
        </p:txBody>
      </p:sp>
      <p:sp>
        <p:nvSpPr>
          <p:cNvPr id="77828" name="Text Box 4"/>
          <p:cNvSpPr txBox="1">
            <a:spLocks noChangeArrowheads="1"/>
          </p:cNvSpPr>
          <p:nvPr/>
        </p:nvSpPr>
        <p:spPr bwMode="auto">
          <a:xfrm>
            <a:off x="3592513" y="838201"/>
            <a:ext cx="2408247" cy="461665"/>
          </a:xfrm>
          <a:prstGeom prst="rect">
            <a:avLst/>
          </a:prstGeom>
          <a:noFill/>
          <a:ln w="9525">
            <a:noFill/>
            <a:miter lim="800000"/>
            <a:headEnd/>
            <a:tailEnd/>
          </a:ln>
        </p:spPr>
        <p:txBody>
          <a:bodyPr wrap="square">
            <a:spAutoFit/>
          </a:bodyPr>
          <a:lstStyle/>
          <a:p>
            <a:pPr eaLnBrk="1" hangingPunct="1"/>
            <a:r>
              <a:rPr lang="it-IT" altLang="it-IT" sz="2400" dirty="0"/>
              <a:t>Cluster B</a:t>
            </a:r>
          </a:p>
        </p:txBody>
      </p:sp>
      <p:sp>
        <p:nvSpPr>
          <p:cNvPr id="6" name="Rectangle 2"/>
          <p:cNvSpPr txBox="1">
            <a:spLocks noChangeArrowheads="1"/>
          </p:cNvSpPr>
          <p:nvPr/>
        </p:nvSpPr>
        <p:spPr>
          <a:xfrm>
            <a:off x="642910" y="0"/>
            <a:ext cx="7772400" cy="838200"/>
          </a:xfrm>
          <a:prstGeom prst="rect">
            <a:avLst/>
          </a:prstGeom>
        </p:spPr>
        <p:txBody>
          <a:bodyPr vert="horz"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2800" b="1" i="0" u="none" strike="noStrike" kern="1200" cap="none" spc="0" normalizeH="0" baseline="0" noProof="0" smtClean="0">
                <a:ln>
                  <a:noFill/>
                </a:ln>
                <a:solidFill>
                  <a:srgbClr val="FF0000"/>
                </a:solidFill>
                <a:effectLst>
                  <a:outerShdw blurRad="53975" dist="22860" dir="5400000" algn="tl" rotWithShape="0">
                    <a:srgbClr val="000000">
                      <a:alpha val="55000"/>
                    </a:srgbClr>
                  </a:outerShdw>
                </a:effectLst>
                <a:uLnTx/>
                <a:uFillTx/>
                <a:latin typeface="+mj-lt"/>
                <a:ea typeface="+mj-ea"/>
                <a:cs typeface="+mj-cs"/>
              </a:rPr>
              <a:t>Classificazione dei Disturbi di Personalità DSM V</a:t>
            </a:r>
            <a:endParaRPr kumimoji="0" lang="it-IT" altLang="it-IT" sz="28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TotalTime>
  <Words>536</Words>
  <PresentationFormat>Presentazione su schermo (4:3)</PresentationFormat>
  <Paragraphs>97</Paragraphs>
  <Slides>14</Slides>
  <Notes>11</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Astro</vt:lpstr>
      <vt:lpstr>Disturbi di Personalità</vt:lpstr>
      <vt:lpstr>PERSONALITA’</vt:lpstr>
      <vt:lpstr>Disturbi di personalità</vt:lpstr>
      <vt:lpstr>Prerequisiti per la diagnosi del disturbo di personalità</vt:lpstr>
      <vt:lpstr>Prerequisiti per la diagnosi del disturbo di personalità</vt:lpstr>
      <vt:lpstr>Epidemiologia</vt:lpstr>
      <vt:lpstr>Disturbi di Personalità</vt:lpstr>
      <vt:lpstr>Classificazione dei Disturbi di Personalità DSM V</vt:lpstr>
      <vt:lpstr>Diapositiva 9</vt:lpstr>
      <vt:lpstr>Diapositiva 10</vt:lpstr>
      <vt:lpstr>Manifestazioni comuni dei disturbi di personalità</vt:lpstr>
      <vt:lpstr>È importante differenziare...</vt:lpstr>
      <vt:lpstr>Diapositiva 13</vt:lpstr>
      <vt:lpstr>Principi generali d’intervento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Disturbi di Personalità</dc:title>
  <dc:creator>DottDurante</dc:creator>
  <cp:lastModifiedBy>DottDurante</cp:lastModifiedBy>
  <cp:revision>6</cp:revision>
  <dcterms:created xsi:type="dcterms:W3CDTF">2020-06-28T19:16:19Z</dcterms:created>
  <dcterms:modified xsi:type="dcterms:W3CDTF">2020-07-08T07:06:26Z</dcterms:modified>
</cp:coreProperties>
</file>