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0"/>
  </p:notesMasterIdLst>
  <p:sldIdLst>
    <p:sldId id="257" r:id="rId2"/>
    <p:sldId id="258" r:id="rId3"/>
    <p:sldId id="259" r:id="rId4"/>
    <p:sldId id="260" r:id="rId5"/>
    <p:sldId id="261" r:id="rId6"/>
    <p:sldId id="262" r:id="rId7"/>
    <p:sldId id="263" r:id="rId8"/>
    <p:sldId id="264" r:id="rId9"/>
    <p:sldId id="265" r:id="rId10"/>
    <p:sldId id="271"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56" r:id="rId77"/>
    <p:sldId id="332" r:id="rId78"/>
    <p:sldId id="333" r:id="rId79"/>
    <p:sldId id="334" r:id="rId80"/>
    <p:sldId id="335" r:id="rId81"/>
    <p:sldId id="336" r:id="rId82"/>
    <p:sldId id="337" r:id="rId83"/>
    <p:sldId id="338" r:id="rId84"/>
    <p:sldId id="364" r:id="rId85"/>
    <p:sldId id="365" r:id="rId86"/>
    <p:sldId id="366" r:id="rId87"/>
    <p:sldId id="367" r:id="rId88"/>
    <p:sldId id="368" r:id="rId89"/>
    <p:sldId id="369" r:id="rId90"/>
    <p:sldId id="372" r:id="rId91"/>
    <p:sldId id="370" r:id="rId92"/>
    <p:sldId id="374" r:id="rId93"/>
    <p:sldId id="371" r:id="rId94"/>
    <p:sldId id="373" r:id="rId95"/>
    <p:sldId id="339" r:id="rId96"/>
    <p:sldId id="340" r:id="rId97"/>
    <p:sldId id="341" r:id="rId98"/>
    <p:sldId id="342" r:id="rId99"/>
    <p:sldId id="343" r:id="rId100"/>
    <p:sldId id="344" r:id="rId101"/>
    <p:sldId id="349" r:id="rId102"/>
    <p:sldId id="347" r:id="rId103"/>
    <p:sldId id="357" r:id="rId104"/>
    <p:sldId id="348" r:id="rId105"/>
    <p:sldId id="350" r:id="rId106"/>
    <p:sldId id="351" r:id="rId107"/>
    <p:sldId id="352" r:id="rId108"/>
    <p:sldId id="353" r:id="rId109"/>
    <p:sldId id="345" r:id="rId110"/>
    <p:sldId id="346" r:id="rId111"/>
    <p:sldId id="358" r:id="rId112"/>
    <p:sldId id="359" r:id="rId113"/>
    <p:sldId id="354" r:id="rId114"/>
    <p:sldId id="362" r:id="rId115"/>
    <p:sldId id="363" r:id="rId116"/>
    <p:sldId id="360" r:id="rId117"/>
    <p:sldId id="361" r:id="rId118"/>
    <p:sldId id="355" r:id="rId1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98"/>
    <p:restoredTop sz="88235"/>
  </p:normalViewPr>
  <p:slideViewPr>
    <p:cSldViewPr snapToGrid="0" snapToObjects="1">
      <p:cViewPr>
        <p:scale>
          <a:sx n="73" d="100"/>
          <a:sy n="73" d="100"/>
        </p:scale>
        <p:origin x="-276"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8A1810-7531-BA4C-8F87-73BB5A51B460}" type="datetimeFigureOut">
              <a:rPr lang="it-IT" smtClean="0"/>
              <a:t>16/12/2020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EFDBC-8636-E645-B3FA-A6BE1A789770}" type="slidenum">
              <a:rPr lang="it-IT" smtClean="0"/>
              <a:t>‹N›</a:t>
            </a:fld>
            <a:endParaRPr lang="it-IT"/>
          </a:p>
        </p:txBody>
      </p:sp>
    </p:spTree>
    <p:extLst>
      <p:ext uri="{BB962C8B-B14F-4D97-AF65-F5344CB8AC3E}">
        <p14:creationId xmlns:p14="http://schemas.microsoft.com/office/powerpoint/2010/main" val="18333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FUMO DI SIGARETTA: </a:t>
            </a:r>
          </a:p>
          <a:p>
            <a:pPr marL="171450" indent="-171450">
              <a:buFontTx/>
              <a:buChar char="-"/>
            </a:pPr>
            <a:r>
              <a:rPr lang="it-IT" dirty="0"/>
              <a:t>c’è un rapporto dose effetto, correlazione tra numero di sigarette fumate e durata dell’esposizione</a:t>
            </a:r>
          </a:p>
          <a:p>
            <a:pPr marL="171450" indent="-171450">
              <a:buFontTx/>
              <a:buChar char="-"/>
            </a:pPr>
            <a:r>
              <a:rPr lang="it-IT" dirty="0"/>
              <a:t>Esposizione passiva aumenta</a:t>
            </a:r>
            <a:r>
              <a:rPr lang="it-IT" baseline="0" dirty="0"/>
              <a:t> del 20-50 % il rischio di tumore del polmone</a:t>
            </a:r>
            <a:endParaRPr lang="it-IT" dirty="0"/>
          </a:p>
        </p:txBody>
      </p:sp>
      <p:sp>
        <p:nvSpPr>
          <p:cNvPr id="4" name="Segnaposto numero diapositiva 3"/>
          <p:cNvSpPr>
            <a:spLocks noGrp="1"/>
          </p:cNvSpPr>
          <p:nvPr>
            <p:ph type="sldNum" sz="quarter" idx="10"/>
          </p:nvPr>
        </p:nvSpPr>
        <p:spPr/>
        <p:txBody>
          <a:bodyPr/>
          <a:lstStyle/>
          <a:p>
            <a:fld id="{575EFDBC-8636-E645-B3FA-A6BE1A789770}" type="slidenum">
              <a:rPr lang="it-IT" smtClean="0"/>
              <a:t>4</a:t>
            </a:fld>
            <a:endParaRPr lang="it-IT"/>
          </a:p>
        </p:txBody>
      </p:sp>
    </p:spTree>
    <p:extLst>
      <p:ext uri="{BB962C8B-B14F-4D97-AF65-F5344CB8AC3E}">
        <p14:creationId xmlns:p14="http://schemas.microsoft.com/office/powerpoint/2010/main" val="1813055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MOLTO INTUITIVA MA POCO SENSIBILE</a:t>
            </a:r>
          </a:p>
        </p:txBody>
      </p:sp>
      <p:sp>
        <p:nvSpPr>
          <p:cNvPr id="4" name="Segnaposto numero diapositiva 3"/>
          <p:cNvSpPr>
            <a:spLocks noGrp="1"/>
          </p:cNvSpPr>
          <p:nvPr>
            <p:ph type="sldNum" sz="quarter" idx="10"/>
          </p:nvPr>
        </p:nvSpPr>
        <p:spPr/>
        <p:txBody>
          <a:bodyPr/>
          <a:lstStyle/>
          <a:p>
            <a:fld id="{575EFDBC-8636-E645-B3FA-A6BE1A789770}" type="slidenum">
              <a:rPr lang="it-IT" smtClean="0"/>
              <a:t>107</a:t>
            </a:fld>
            <a:endParaRPr lang="it-IT"/>
          </a:p>
        </p:txBody>
      </p:sp>
    </p:spTree>
    <p:extLst>
      <p:ext uri="{BB962C8B-B14F-4D97-AF65-F5344CB8AC3E}">
        <p14:creationId xmlns:p14="http://schemas.microsoft.com/office/powerpoint/2010/main" val="46589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stile</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DF75F85-06CF-F540-A729-E760D426C71F}" type="datetimeFigureOut">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D36757-5865-F140-8396-539F314BAF31}" type="slidenum">
              <a:rPr lang="it-IT" smtClean="0"/>
              <a:t>‹N›</a:t>
            </a:fld>
            <a:endParaRPr lang="it-IT"/>
          </a:p>
        </p:txBody>
      </p:sp>
    </p:spTree>
    <p:extLst>
      <p:ext uri="{BB962C8B-B14F-4D97-AF65-F5344CB8AC3E}">
        <p14:creationId xmlns:p14="http://schemas.microsoft.com/office/powerpoint/2010/main" val="32571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DF75F85-06CF-F540-A729-E760D426C71F}" type="datetimeFigureOut">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D36757-5865-F140-8396-539F314BAF31}" type="slidenum">
              <a:rPr lang="it-IT" smtClean="0"/>
              <a:t>‹N›</a:t>
            </a:fld>
            <a:endParaRPr lang="it-IT"/>
          </a:p>
        </p:txBody>
      </p:sp>
    </p:spTree>
    <p:extLst>
      <p:ext uri="{BB962C8B-B14F-4D97-AF65-F5344CB8AC3E}">
        <p14:creationId xmlns:p14="http://schemas.microsoft.com/office/powerpoint/2010/main" val="585903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DF75F85-06CF-F540-A729-E760D426C71F}" type="datetimeFigureOut">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D36757-5865-F140-8396-539F314BAF31}" type="slidenum">
              <a:rPr lang="it-IT" smtClean="0"/>
              <a:t>‹N›</a:t>
            </a:fld>
            <a:endParaRPr lang="it-IT"/>
          </a:p>
        </p:txBody>
      </p:sp>
    </p:spTree>
    <p:extLst>
      <p:ext uri="{BB962C8B-B14F-4D97-AF65-F5344CB8AC3E}">
        <p14:creationId xmlns:p14="http://schemas.microsoft.com/office/powerpoint/2010/main" val="107540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DF75F85-06CF-F540-A729-E760D426C71F}" type="datetimeFigureOut">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D36757-5865-F140-8396-539F314BAF31}" type="slidenum">
              <a:rPr lang="it-IT" smtClean="0"/>
              <a:t>‹N›</a:t>
            </a:fld>
            <a:endParaRPr lang="it-IT"/>
          </a:p>
        </p:txBody>
      </p:sp>
    </p:spTree>
    <p:extLst>
      <p:ext uri="{BB962C8B-B14F-4D97-AF65-F5344CB8AC3E}">
        <p14:creationId xmlns:p14="http://schemas.microsoft.com/office/powerpoint/2010/main" val="904466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stile</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ADF75F85-06CF-F540-A729-E760D426C71F}" type="datetimeFigureOut">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D36757-5865-F140-8396-539F314BAF31}" type="slidenum">
              <a:rPr lang="it-IT" smtClean="0"/>
              <a:t>‹N›</a:t>
            </a:fld>
            <a:endParaRPr lang="it-IT"/>
          </a:p>
        </p:txBody>
      </p:sp>
    </p:spTree>
    <p:extLst>
      <p:ext uri="{BB962C8B-B14F-4D97-AF65-F5344CB8AC3E}">
        <p14:creationId xmlns:p14="http://schemas.microsoft.com/office/powerpoint/2010/main" val="1479901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DF75F85-06CF-F540-A729-E760D426C71F}" type="datetimeFigureOut">
              <a:rPr lang="it-IT" smtClean="0"/>
              <a:t>16/12/2020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D36757-5865-F140-8396-539F314BAF31}" type="slidenum">
              <a:rPr lang="it-IT" smtClean="0"/>
              <a:t>‹N›</a:t>
            </a:fld>
            <a:endParaRPr lang="it-IT"/>
          </a:p>
        </p:txBody>
      </p:sp>
    </p:spTree>
    <p:extLst>
      <p:ext uri="{BB962C8B-B14F-4D97-AF65-F5344CB8AC3E}">
        <p14:creationId xmlns:p14="http://schemas.microsoft.com/office/powerpoint/2010/main" val="54254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stile</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DF75F85-06CF-F540-A729-E760D426C71F}" type="datetimeFigureOut">
              <a:rPr lang="it-IT" smtClean="0"/>
              <a:t>16/12/2020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8D36757-5865-F140-8396-539F314BAF31}" type="slidenum">
              <a:rPr lang="it-IT" smtClean="0"/>
              <a:t>‹N›</a:t>
            </a:fld>
            <a:endParaRPr lang="it-IT"/>
          </a:p>
        </p:txBody>
      </p:sp>
    </p:spTree>
    <p:extLst>
      <p:ext uri="{BB962C8B-B14F-4D97-AF65-F5344CB8AC3E}">
        <p14:creationId xmlns:p14="http://schemas.microsoft.com/office/powerpoint/2010/main" val="272584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ADF75F85-06CF-F540-A729-E760D426C71F}" type="datetimeFigureOut">
              <a:rPr lang="it-IT" smtClean="0"/>
              <a:t>16/12/2020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8D36757-5865-F140-8396-539F314BAF31}" type="slidenum">
              <a:rPr lang="it-IT" smtClean="0"/>
              <a:t>‹N›</a:t>
            </a:fld>
            <a:endParaRPr lang="it-IT"/>
          </a:p>
        </p:txBody>
      </p:sp>
    </p:spTree>
    <p:extLst>
      <p:ext uri="{BB962C8B-B14F-4D97-AF65-F5344CB8AC3E}">
        <p14:creationId xmlns:p14="http://schemas.microsoft.com/office/powerpoint/2010/main" val="751610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DF75F85-06CF-F540-A729-E760D426C71F}" type="datetimeFigureOut">
              <a:rPr lang="it-IT" smtClean="0"/>
              <a:t>16/12/2020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8D36757-5865-F140-8396-539F314BAF31}" type="slidenum">
              <a:rPr lang="it-IT" smtClean="0"/>
              <a:t>‹N›</a:t>
            </a:fld>
            <a:endParaRPr lang="it-IT"/>
          </a:p>
        </p:txBody>
      </p:sp>
    </p:spTree>
    <p:extLst>
      <p:ext uri="{BB962C8B-B14F-4D97-AF65-F5344CB8AC3E}">
        <p14:creationId xmlns:p14="http://schemas.microsoft.com/office/powerpoint/2010/main" val="81671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ADF75F85-06CF-F540-A729-E760D426C71F}" type="datetimeFigureOut">
              <a:rPr lang="it-IT" smtClean="0"/>
              <a:t>16/12/2020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D36757-5865-F140-8396-539F314BAF31}" type="slidenum">
              <a:rPr lang="it-IT" smtClean="0"/>
              <a:t>‹N›</a:t>
            </a:fld>
            <a:endParaRPr lang="it-IT"/>
          </a:p>
        </p:txBody>
      </p:sp>
    </p:spTree>
    <p:extLst>
      <p:ext uri="{BB962C8B-B14F-4D97-AF65-F5344CB8AC3E}">
        <p14:creationId xmlns:p14="http://schemas.microsoft.com/office/powerpoint/2010/main" val="18862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ADF75F85-06CF-F540-A729-E760D426C71F}" type="datetimeFigureOut">
              <a:rPr lang="it-IT" smtClean="0"/>
              <a:t>16/12/2020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D36757-5865-F140-8396-539F314BAF31}" type="slidenum">
              <a:rPr lang="it-IT" smtClean="0"/>
              <a:t>‹N›</a:t>
            </a:fld>
            <a:endParaRPr lang="it-IT"/>
          </a:p>
        </p:txBody>
      </p:sp>
    </p:spTree>
    <p:extLst>
      <p:ext uri="{BB962C8B-B14F-4D97-AF65-F5344CB8AC3E}">
        <p14:creationId xmlns:p14="http://schemas.microsoft.com/office/powerpoint/2010/main" val="644650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75F85-06CF-F540-A729-E760D426C71F}" type="datetimeFigureOut">
              <a:rPr lang="it-IT" smtClean="0"/>
              <a:t>16/12/2020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36757-5865-F140-8396-539F314BAF31}" type="slidenum">
              <a:rPr lang="it-IT" smtClean="0"/>
              <a:t>‹N›</a:t>
            </a:fld>
            <a:endParaRPr lang="it-IT"/>
          </a:p>
        </p:txBody>
      </p:sp>
    </p:spTree>
    <p:extLst>
      <p:ext uri="{BB962C8B-B14F-4D97-AF65-F5344CB8AC3E}">
        <p14:creationId xmlns:p14="http://schemas.microsoft.com/office/powerpoint/2010/main" val="1972198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286603"/>
            <a:ext cx="10058400" cy="1767828"/>
          </a:xfrm>
        </p:spPr>
        <p:txBody>
          <a:bodyPr>
            <a:noAutofit/>
          </a:bodyPr>
          <a:lstStyle/>
          <a:p>
            <a:pPr algn="ctr"/>
            <a:r>
              <a:rPr lang="it-IT" sz="3600" b="1" dirty="0">
                <a:solidFill>
                  <a:srgbClr val="FF0000"/>
                </a:solidFill>
              </a:rPr>
              <a:t>CORSO DI LAUREA IN SCIENZE INFERMIERISTICHE </a:t>
            </a:r>
            <a:br>
              <a:rPr lang="it-IT" sz="3600" b="1" dirty="0">
                <a:solidFill>
                  <a:srgbClr val="FF0000"/>
                </a:solidFill>
              </a:rPr>
            </a:br>
            <a:r>
              <a:rPr lang="it-IT" sz="3600" b="1" dirty="0">
                <a:solidFill>
                  <a:srgbClr val="FF0000"/>
                </a:solidFill>
              </a:rPr>
              <a:t>Anno Accademico 2019/2020 </a:t>
            </a:r>
            <a:br>
              <a:rPr lang="it-IT" sz="3600" b="1" dirty="0">
                <a:solidFill>
                  <a:srgbClr val="FF0000"/>
                </a:solidFill>
              </a:rPr>
            </a:br>
            <a:endParaRPr lang="it-IT" sz="3600" b="1" dirty="0">
              <a:solidFill>
                <a:srgbClr val="FF0000"/>
              </a:solidFill>
            </a:endParaRPr>
          </a:p>
        </p:txBody>
      </p:sp>
      <p:sp>
        <p:nvSpPr>
          <p:cNvPr id="3" name="Segnaposto contenuto 2"/>
          <p:cNvSpPr>
            <a:spLocks noGrp="1"/>
          </p:cNvSpPr>
          <p:nvPr>
            <p:ph idx="1"/>
          </p:nvPr>
        </p:nvSpPr>
        <p:spPr/>
        <p:txBody>
          <a:bodyPr/>
          <a:lstStyle/>
          <a:p>
            <a:pPr algn="ctr"/>
            <a:endParaRPr lang="it-IT" sz="4800" b="1" dirty="0">
              <a:solidFill>
                <a:srgbClr val="FF0000"/>
              </a:solidFill>
            </a:endParaRPr>
          </a:p>
          <a:p>
            <a:pPr marL="0" indent="0" algn="ctr">
              <a:buNone/>
            </a:pPr>
            <a:r>
              <a:rPr lang="it-IT" sz="4800" b="1" dirty="0">
                <a:solidFill>
                  <a:srgbClr val="FF0000"/>
                </a:solidFill>
              </a:rPr>
              <a:t>ONCOLOGIA MEDICA </a:t>
            </a:r>
            <a:endParaRPr lang="it-IT" sz="4800" dirty="0">
              <a:solidFill>
                <a:srgbClr val="FF0000"/>
              </a:solidFill>
            </a:endParaRPr>
          </a:p>
          <a:p>
            <a:pPr marL="0" indent="0">
              <a:buNone/>
            </a:pPr>
            <a:r>
              <a:rPr lang="it-IT" sz="3600" b="1" dirty="0"/>
              <a:t>Dr.ssa Valentina Bozzoli</a:t>
            </a:r>
            <a:br>
              <a:rPr lang="it-IT" sz="3600" b="1" dirty="0"/>
            </a:br>
            <a:r>
              <a:rPr lang="it-IT" sz="3600" b="1" dirty="0"/>
              <a:t>Dirigente Medico I livello</a:t>
            </a:r>
            <a:br>
              <a:rPr lang="it-IT" sz="3600" b="1" dirty="0"/>
            </a:br>
            <a:r>
              <a:rPr lang="it-IT" sz="3600" b="1" dirty="0"/>
              <a:t>UO Ematologia </a:t>
            </a:r>
            <a:r>
              <a:rPr lang="mr-IN" sz="3600" b="1" dirty="0"/>
              <a:t>–</a:t>
            </a:r>
            <a:r>
              <a:rPr lang="it-IT" sz="3600" b="1" dirty="0"/>
              <a:t>Asl Lecce- Ospedale “Vito </a:t>
            </a:r>
            <a:r>
              <a:rPr lang="it-IT" sz="3600" b="1" dirty="0" err="1"/>
              <a:t>Fazzi</a:t>
            </a:r>
            <a:r>
              <a:rPr lang="it-IT" sz="3600" b="1" dirty="0"/>
              <a:t>”</a:t>
            </a:r>
            <a:endParaRPr lang="it-IT" sz="3600" dirty="0"/>
          </a:p>
          <a:p>
            <a:endParaRPr lang="it-IT" dirty="0"/>
          </a:p>
        </p:txBody>
      </p:sp>
    </p:spTree>
    <p:extLst>
      <p:ext uri="{BB962C8B-B14F-4D97-AF65-F5344CB8AC3E}">
        <p14:creationId xmlns:p14="http://schemas.microsoft.com/office/powerpoint/2010/main" val="183400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650875"/>
          </a:xfrm>
        </p:spPr>
        <p:txBody>
          <a:bodyPr>
            <a:normAutofit/>
          </a:bodyPr>
          <a:lstStyle/>
          <a:p>
            <a:r>
              <a:rPr lang="it-IT" sz="3600" b="1" dirty="0">
                <a:solidFill>
                  <a:srgbClr val="FF0000"/>
                </a:solidFill>
                <a:latin typeface="+mn-lt"/>
              </a:rPr>
              <a:t>Sindromi Paraneoplastiche </a:t>
            </a:r>
          </a:p>
        </p:txBody>
      </p:sp>
      <p:sp>
        <p:nvSpPr>
          <p:cNvPr id="3" name="Segnaposto contenuto 2"/>
          <p:cNvSpPr>
            <a:spLocks noGrp="1"/>
          </p:cNvSpPr>
          <p:nvPr>
            <p:ph idx="1"/>
          </p:nvPr>
        </p:nvSpPr>
        <p:spPr>
          <a:xfrm>
            <a:off x="838200" y="1270000"/>
            <a:ext cx="10515600" cy="4906963"/>
          </a:xfrm>
        </p:spPr>
        <p:txBody>
          <a:bodyPr>
            <a:normAutofit fontScale="85000" lnSpcReduction="20000"/>
          </a:bodyPr>
          <a:lstStyle/>
          <a:p>
            <a:r>
              <a:rPr lang="it-IT" dirty="0"/>
              <a:t>Ipersecrezione di ACTH – Sindrome di </a:t>
            </a:r>
            <a:r>
              <a:rPr lang="it-IT" dirty="0" err="1"/>
              <a:t>Cushing</a:t>
            </a:r>
            <a:r>
              <a:rPr lang="it-IT" dirty="0"/>
              <a:t>, ADH, </a:t>
            </a:r>
            <a:r>
              <a:rPr lang="it-IT" dirty="0" err="1"/>
              <a:t>PTHrP</a:t>
            </a:r>
            <a:r>
              <a:rPr lang="it-IT" dirty="0"/>
              <a:t> – </a:t>
            </a:r>
            <a:endParaRPr lang="it-IT" dirty="0">
              <a:effectLst/>
            </a:endParaRPr>
          </a:p>
          <a:p>
            <a:r>
              <a:rPr lang="it-IT" dirty="0"/>
              <a:t>Ipercalcemia maligna. </a:t>
            </a:r>
            <a:endParaRPr lang="it-IT" dirty="0">
              <a:effectLst/>
            </a:endParaRPr>
          </a:p>
          <a:p>
            <a:r>
              <a:rPr lang="it-IT" dirty="0"/>
              <a:t>Sindrome </a:t>
            </a:r>
            <a:r>
              <a:rPr lang="it-IT" dirty="0" err="1"/>
              <a:t>carcinoide</a:t>
            </a:r>
            <a:r>
              <a:rPr lang="it-IT" dirty="0"/>
              <a:t>. </a:t>
            </a:r>
            <a:endParaRPr lang="it-IT" dirty="0">
              <a:effectLst/>
            </a:endParaRPr>
          </a:p>
          <a:p>
            <a:r>
              <a:rPr lang="it-IT" dirty="0"/>
              <a:t>Sindrome di </a:t>
            </a:r>
            <a:r>
              <a:rPr lang="it-IT" dirty="0" err="1"/>
              <a:t>Eaton</a:t>
            </a:r>
            <a:r>
              <a:rPr lang="it-IT" dirty="0"/>
              <a:t>-Lambert (debolezza muscolare fluttuante e disfunzione del sistema nervoso autonomo). </a:t>
            </a:r>
            <a:endParaRPr lang="it-IT" dirty="0">
              <a:effectLst/>
            </a:endParaRPr>
          </a:p>
          <a:p>
            <a:r>
              <a:rPr lang="it-IT" dirty="0"/>
              <a:t>Neuropatia periferica. </a:t>
            </a:r>
            <a:endParaRPr lang="it-IT" dirty="0">
              <a:effectLst/>
            </a:endParaRPr>
          </a:p>
          <a:p>
            <a:r>
              <a:rPr lang="it-IT" dirty="0" err="1"/>
              <a:t>Dermatomiosite</a:t>
            </a:r>
            <a:r>
              <a:rPr lang="it-IT" dirty="0"/>
              <a:t>. </a:t>
            </a:r>
            <a:endParaRPr lang="it-IT" dirty="0">
              <a:effectLst/>
            </a:endParaRPr>
          </a:p>
          <a:p>
            <a:r>
              <a:rPr lang="it-IT" dirty="0" err="1"/>
              <a:t>Polimiosite</a:t>
            </a:r>
            <a:r>
              <a:rPr lang="it-IT" dirty="0"/>
              <a:t>. </a:t>
            </a:r>
            <a:endParaRPr lang="it-IT" dirty="0">
              <a:effectLst/>
            </a:endParaRPr>
          </a:p>
          <a:p>
            <a:r>
              <a:rPr lang="it-IT" dirty="0"/>
              <a:t>Anemia. </a:t>
            </a:r>
            <a:endParaRPr lang="it-IT" dirty="0">
              <a:effectLst/>
            </a:endParaRPr>
          </a:p>
          <a:p>
            <a:r>
              <a:rPr lang="it-IT" dirty="0"/>
              <a:t>Policitemia. </a:t>
            </a:r>
            <a:endParaRPr lang="it-IT" dirty="0">
              <a:effectLst/>
            </a:endParaRPr>
          </a:p>
          <a:p>
            <a:r>
              <a:rPr lang="it-IT" dirty="0"/>
              <a:t>Coagulazione intravascolare disseminata. </a:t>
            </a:r>
            <a:endParaRPr lang="it-IT" dirty="0">
              <a:effectLst/>
            </a:endParaRPr>
          </a:p>
          <a:p>
            <a:r>
              <a:rPr lang="it-IT" dirty="0"/>
              <a:t>Sindrome nefrosica. </a:t>
            </a:r>
            <a:endParaRPr lang="it-IT" dirty="0">
              <a:effectLst/>
            </a:endParaRPr>
          </a:p>
          <a:p>
            <a:r>
              <a:rPr lang="it-IT" dirty="0"/>
              <a:t>Cachessia. </a:t>
            </a:r>
            <a:endParaRPr lang="it-IT" dirty="0">
              <a:effectLst/>
            </a:endParaRPr>
          </a:p>
          <a:p>
            <a:endParaRPr lang="it-IT" dirty="0"/>
          </a:p>
        </p:txBody>
      </p:sp>
    </p:spTree>
    <p:extLst>
      <p:ext uri="{BB962C8B-B14F-4D97-AF65-F5344CB8AC3E}">
        <p14:creationId xmlns:p14="http://schemas.microsoft.com/office/powerpoint/2010/main" val="1862789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90575"/>
          </a:xfrm>
        </p:spPr>
        <p:txBody>
          <a:bodyPr>
            <a:normAutofit/>
          </a:bodyPr>
          <a:lstStyle/>
          <a:p>
            <a:r>
              <a:rPr lang="it-IT" sz="3600" b="1" dirty="0">
                <a:solidFill>
                  <a:srgbClr val="FF0000"/>
                </a:solidFill>
                <a:latin typeface="+mn-lt"/>
              </a:rPr>
              <a:t>Comunicazione della diagnosi</a:t>
            </a:r>
          </a:p>
        </p:txBody>
      </p:sp>
      <p:sp>
        <p:nvSpPr>
          <p:cNvPr id="3" name="Segnaposto contenuto 2"/>
          <p:cNvSpPr>
            <a:spLocks noGrp="1"/>
          </p:cNvSpPr>
          <p:nvPr>
            <p:ph idx="1"/>
          </p:nvPr>
        </p:nvSpPr>
        <p:spPr>
          <a:xfrm>
            <a:off x="838200" y="1155700"/>
            <a:ext cx="10515600" cy="5021263"/>
          </a:xfrm>
        </p:spPr>
        <p:txBody>
          <a:bodyPr>
            <a:normAutofit lnSpcReduction="10000"/>
          </a:bodyPr>
          <a:lstStyle/>
          <a:p>
            <a:r>
              <a:rPr lang="it-IT" dirty="0"/>
              <a:t>Stadio 1: Avviare il colloquio in un contesto idoneo, garantendo la privacy del paziente. </a:t>
            </a:r>
          </a:p>
          <a:p>
            <a:r>
              <a:rPr lang="it-IT" dirty="0"/>
              <a:t>Stadio 2: Esplorare cosa sa il paziente per comprendere il livello di conoscenza del paziente, lo stile comunicativo e le emozioni manifestate. </a:t>
            </a:r>
          </a:p>
          <a:p>
            <a:r>
              <a:rPr lang="it-IT" dirty="0"/>
              <a:t>Stadio 3: Capire quanto il paziente desidera sapere. </a:t>
            </a:r>
          </a:p>
          <a:p>
            <a:r>
              <a:rPr lang="it-IT" dirty="0"/>
              <a:t>Stadio 4: Condividere le informazioni con il paziente, considerando la diagnosi, il piano terapeutico, la prognosi e il supporto. </a:t>
            </a:r>
          </a:p>
          <a:p>
            <a:r>
              <a:rPr lang="it-IT" dirty="0"/>
              <a:t>Stadio 5: Rispondere ai sentimenti del paziente, variabili in base alle esperienze e alla cultura del paziente. </a:t>
            </a:r>
          </a:p>
          <a:p>
            <a:r>
              <a:rPr lang="it-IT" dirty="0"/>
              <a:t>Stadio 6: Pianificare ed accompagnare, chiarendo eventualmente ulteriori dubbi del paziente. </a:t>
            </a:r>
          </a:p>
          <a:p>
            <a:endParaRPr lang="it-IT" dirty="0"/>
          </a:p>
        </p:txBody>
      </p:sp>
    </p:spTree>
    <p:extLst>
      <p:ext uri="{BB962C8B-B14F-4D97-AF65-F5344CB8AC3E}">
        <p14:creationId xmlns:p14="http://schemas.microsoft.com/office/powerpoint/2010/main" val="18426571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rgbClr val="FF0000"/>
                </a:solidFill>
                <a:latin typeface="+mn-lt"/>
              </a:rPr>
              <a:t>IL DOLORE</a:t>
            </a:r>
          </a:p>
        </p:txBody>
      </p:sp>
      <p:sp>
        <p:nvSpPr>
          <p:cNvPr id="3" name="Segnaposto contenuto 2"/>
          <p:cNvSpPr>
            <a:spLocks noGrp="1"/>
          </p:cNvSpPr>
          <p:nvPr>
            <p:ph idx="1"/>
          </p:nvPr>
        </p:nvSpPr>
        <p:spPr>
          <a:xfrm>
            <a:off x="838200" y="1825625"/>
            <a:ext cx="10515600" cy="1781175"/>
          </a:xfrm>
        </p:spPr>
        <p:txBody>
          <a:bodyPr/>
          <a:lstStyle/>
          <a:p>
            <a:pPr marL="0" indent="0" algn="ctr">
              <a:buNone/>
            </a:pPr>
            <a:r>
              <a:rPr lang="it-IT" sz="3600" i="1" dirty="0"/>
              <a:t>Il dolore è un’esperienza sensoriale ed emozionale spiacevole associata ad un danno tissutale reale o potenziale </a:t>
            </a:r>
            <a:endParaRPr lang="it-IT" sz="3600" dirty="0"/>
          </a:p>
          <a:p>
            <a:endParaRPr lang="it-IT" dirty="0"/>
          </a:p>
        </p:txBody>
      </p:sp>
    </p:spTree>
    <p:extLst>
      <p:ext uri="{BB962C8B-B14F-4D97-AF65-F5344CB8AC3E}">
        <p14:creationId xmlns:p14="http://schemas.microsoft.com/office/powerpoint/2010/main" val="16382543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01675"/>
          </a:xfrm>
        </p:spPr>
        <p:txBody>
          <a:bodyPr>
            <a:normAutofit/>
          </a:bodyPr>
          <a:lstStyle/>
          <a:p>
            <a:r>
              <a:rPr lang="it-IT" sz="3600" b="1" dirty="0">
                <a:solidFill>
                  <a:srgbClr val="FF0000"/>
                </a:solidFill>
                <a:latin typeface="+mn-lt"/>
              </a:rPr>
              <a:t>DOLORE</a:t>
            </a:r>
          </a:p>
        </p:txBody>
      </p:sp>
      <p:sp>
        <p:nvSpPr>
          <p:cNvPr id="3" name="Segnaposto contenuto 2"/>
          <p:cNvSpPr>
            <a:spLocks noGrp="1"/>
          </p:cNvSpPr>
          <p:nvPr>
            <p:ph idx="1"/>
          </p:nvPr>
        </p:nvSpPr>
        <p:spPr>
          <a:xfrm>
            <a:off x="838200" y="1219200"/>
            <a:ext cx="10515600" cy="5448300"/>
          </a:xfrm>
        </p:spPr>
        <p:txBody>
          <a:bodyPr>
            <a:normAutofit/>
          </a:bodyPr>
          <a:lstStyle/>
          <a:p>
            <a:r>
              <a:rPr lang="it-IT" dirty="0"/>
              <a:t>Questa definizione mostra bene come il dolore sia un fenomeno difficilmente semplificabile, giacché esso è una sensazione soggettiva di natura strettamente personale. </a:t>
            </a:r>
          </a:p>
          <a:p>
            <a:r>
              <a:rPr lang="it-IT" dirty="0"/>
              <a:t>La </a:t>
            </a:r>
            <a:r>
              <a:rPr lang="it-IT" b="1" dirty="0"/>
              <a:t>misurazione del dolore </a:t>
            </a:r>
            <a:r>
              <a:rPr lang="it-IT" dirty="0"/>
              <a:t>oltre a rappresentare la base di partenza per la registrazione di dati confrontabili, permette di individuare le strategie terapeutiche più opportune e di valutarne l’efficacia per attuare le possibili necessarie correzioni.</a:t>
            </a:r>
          </a:p>
          <a:p>
            <a:r>
              <a:rPr lang="it-IT" dirty="0"/>
              <a:t>Misurazione: caratteristiche, </a:t>
            </a:r>
            <a:r>
              <a:rPr lang="it-IT" dirty="0" err="1"/>
              <a:t>intensita</a:t>
            </a:r>
            <a:r>
              <a:rPr lang="it-IT" dirty="0"/>
              <a:t>̀, sede, insorgenza e durata, dolore episodico o continuo, fattori che migliorano il dolore, problematiche associate, </a:t>
            </a:r>
            <a:r>
              <a:rPr lang="it-IT" dirty="0" err="1"/>
              <a:t>qualita</a:t>
            </a:r>
            <a:r>
              <a:rPr lang="it-IT" dirty="0"/>
              <a:t>̀ della vita. </a:t>
            </a:r>
          </a:p>
          <a:p>
            <a:endParaRPr lang="it-IT" dirty="0"/>
          </a:p>
        </p:txBody>
      </p:sp>
    </p:spTree>
    <p:extLst>
      <p:ext uri="{BB962C8B-B14F-4D97-AF65-F5344CB8AC3E}">
        <p14:creationId xmlns:p14="http://schemas.microsoft.com/office/powerpoint/2010/main" val="20263686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095375"/>
          </a:xfrm>
        </p:spPr>
        <p:txBody>
          <a:bodyPr>
            <a:normAutofit/>
          </a:bodyPr>
          <a:lstStyle/>
          <a:p>
            <a:r>
              <a:rPr lang="it-IT" sz="3600" dirty="0">
                <a:solidFill>
                  <a:srgbClr val="FF0000"/>
                </a:solidFill>
                <a:latin typeface="+mn-lt"/>
              </a:rPr>
              <a:t>Scale per la misurazione del dolore</a:t>
            </a:r>
          </a:p>
        </p:txBody>
      </p:sp>
      <p:sp>
        <p:nvSpPr>
          <p:cNvPr id="3" name="Segnaposto contenuto 2"/>
          <p:cNvSpPr>
            <a:spLocks noGrp="1"/>
          </p:cNvSpPr>
          <p:nvPr>
            <p:ph idx="1"/>
          </p:nvPr>
        </p:nvSpPr>
        <p:spPr/>
        <p:txBody>
          <a:bodyPr/>
          <a:lstStyle/>
          <a:p>
            <a:pPr marL="0" indent="0">
              <a:buNone/>
            </a:pPr>
            <a:r>
              <a:rPr lang="it-IT" dirty="0"/>
              <a:t>-  Strumenti monodimensionali per l'analisi di una singola componente (INTENSITA’ DEL DOLORE), tra cui la scala visiva analogica (VAS), la scala di valutazione numerica (NRS), la scala delle espressioni facciali, la scala numerica verbale (VNS). </a:t>
            </a:r>
          </a:p>
          <a:p>
            <a:pPr marL="0" indent="0">
              <a:buNone/>
            </a:pPr>
            <a:r>
              <a:rPr lang="it-IT" dirty="0"/>
              <a:t>-  Strumenti multidimensionali per un approccio globale del dolore, tra cui </a:t>
            </a:r>
            <a:r>
              <a:rPr lang="it-IT" dirty="0" err="1"/>
              <a:t>McGill</a:t>
            </a:r>
            <a:r>
              <a:rPr lang="it-IT" dirty="0"/>
              <a:t> </a:t>
            </a:r>
            <a:r>
              <a:rPr lang="it-IT" dirty="0" err="1"/>
              <a:t>Pain</a:t>
            </a:r>
            <a:r>
              <a:rPr lang="it-IT" dirty="0"/>
              <a:t> </a:t>
            </a:r>
            <a:r>
              <a:rPr lang="it-IT" dirty="0" err="1"/>
              <a:t>Questionnaire</a:t>
            </a:r>
            <a:r>
              <a:rPr lang="it-IT" dirty="0"/>
              <a:t> (MPQ), Brief </a:t>
            </a:r>
            <a:r>
              <a:rPr lang="it-IT" dirty="0" err="1"/>
              <a:t>Pain</a:t>
            </a:r>
            <a:r>
              <a:rPr lang="it-IT" dirty="0"/>
              <a:t> Inventory, Edmonton </a:t>
            </a:r>
            <a:r>
              <a:rPr lang="it-IT" dirty="0" err="1"/>
              <a:t>Symptoms</a:t>
            </a:r>
            <a:r>
              <a:rPr lang="it-IT" dirty="0"/>
              <a:t> </a:t>
            </a:r>
            <a:r>
              <a:rPr lang="it-IT" dirty="0" err="1"/>
              <a:t>Assessment</a:t>
            </a:r>
            <a:r>
              <a:rPr lang="it-IT" dirty="0"/>
              <a:t> System. </a:t>
            </a:r>
          </a:p>
          <a:p>
            <a:endParaRPr lang="it-IT" dirty="0"/>
          </a:p>
        </p:txBody>
      </p:sp>
    </p:spTree>
    <p:extLst>
      <p:ext uri="{BB962C8B-B14F-4D97-AF65-F5344CB8AC3E}">
        <p14:creationId xmlns:p14="http://schemas.microsoft.com/office/powerpoint/2010/main" val="11912728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800" y="1244600"/>
            <a:ext cx="9550400" cy="4368800"/>
          </a:xfrm>
          <a:prstGeom prst="rect">
            <a:avLst/>
          </a:prstGeom>
        </p:spPr>
      </p:pic>
    </p:spTree>
    <p:extLst>
      <p:ext uri="{BB962C8B-B14F-4D97-AF65-F5344CB8AC3E}">
        <p14:creationId xmlns:p14="http://schemas.microsoft.com/office/powerpoint/2010/main" val="15556709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800" y="1244600"/>
            <a:ext cx="9804400" cy="4368800"/>
          </a:xfrm>
          <a:prstGeom prst="rect">
            <a:avLst/>
          </a:prstGeom>
        </p:spPr>
      </p:pic>
    </p:spTree>
    <p:extLst>
      <p:ext uri="{BB962C8B-B14F-4D97-AF65-F5344CB8AC3E}">
        <p14:creationId xmlns:p14="http://schemas.microsoft.com/office/powerpoint/2010/main" val="15414417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1181100"/>
            <a:ext cx="9829800" cy="4483100"/>
          </a:xfrm>
          <a:prstGeom prst="rect">
            <a:avLst/>
          </a:prstGeom>
        </p:spPr>
      </p:pic>
    </p:spTree>
    <p:extLst>
      <p:ext uri="{BB962C8B-B14F-4D97-AF65-F5344CB8AC3E}">
        <p14:creationId xmlns:p14="http://schemas.microsoft.com/office/powerpoint/2010/main" val="13996555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800" y="1231900"/>
            <a:ext cx="9791700" cy="4394200"/>
          </a:xfrm>
          <a:prstGeom prst="rect">
            <a:avLst/>
          </a:prstGeom>
        </p:spPr>
      </p:pic>
    </p:spTree>
    <p:extLst>
      <p:ext uri="{BB962C8B-B14F-4D97-AF65-F5344CB8AC3E}">
        <p14:creationId xmlns:p14="http://schemas.microsoft.com/office/powerpoint/2010/main" val="5562886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27075"/>
          </a:xfrm>
        </p:spPr>
        <p:txBody>
          <a:bodyPr>
            <a:normAutofit/>
          </a:bodyPr>
          <a:lstStyle/>
          <a:p>
            <a:r>
              <a:rPr lang="it-IT" sz="2800" b="1" dirty="0">
                <a:solidFill>
                  <a:srgbClr val="FF0000"/>
                </a:solidFill>
                <a:latin typeface="+mn-lt"/>
              </a:rPr>
              <a:t>Scale multidimensionali</a:t>
            </a:r>
          </a:p>
        </p:txBody>
      </p:sp>
      <p:sp>
        <p:nvSpPr>
          <p:cNvPr id="3" name="Segnaposto contenuto 2"/>
          <p:cNvSpPr>
            <a:spLocks noGrp="1"/>
          </p:cNvSpPr>
          <p:nvPr>
            <p:ph idx="1"/>
          </p:nvPr>
        </p:nvSpPr>
        <p:spPr>
          <a:xfrm>
            <a:off x="838200" y="1257300"/>
            <a:ext cx="10515600" cy="4919663"/>
          </a:xfrm>
        </p:spPr>
        <p:txBody>
          <a:bodyPr>
            <a:normAutofit lnSpcReduction="10000"/>
          </a:bodyPr>
          <a:lstStyle/>
          <a:p>
            <a:pPr fontAlgn="base"/>
            <a:r>
              <a:rPr lang="it-IT" dirty="0"/>
              <a:t>Le Scale Multidimensionali (MPQ) e (BPI) valutano il dolore come esperienza sensoriale complessa e quindi prendono in considerazione anche gli aspetti relazionali e della vita dei pazienti. Danno un quadro più preciso del problema presente ma richiedono un tempo di esame più lungo.</a:t>
            </a:r>
          </a:p>
          <a:p>
            <a:pPr fontAlgn="base"/>
            <a:r>
              <a:rPr lang="it-IT" dirty="0"/>
              <a:t>La PAINAID si utilizza in pazienti con deficit cognitivo severo e si basa sulla valutazione di cinque indicatori (respirazione, vocalizzazione, espressione del volto, linguaggio del corpo, consolazione).</a:t>
            </a:r>
          </a:p>
          <a:p>
            <a:pPr fontAlgn="base"/>
            <a:r>
              <a:rPr lang="it-IT" dirty="0"/>
              <a:t>La disponibilità di diversi strumenti di valutazione rende possibile una misurazione precisa del dolore e delle sue ripercussioni sulla qualità di vita, ma è utile sapere che per evitare una sottostima o una sovrastima del problema è opportuno che la misurazione venga fatta da medici o da infermieri esperti.</a:t>
            </a:r>
          </a:p>
          <a:p>
            <a:endParaRPr lang="it-IT" dirty="0"/>
          </a:p>
        </p:txBody>
      </p:sp>
    </p:spTree>
    <p:extLst>
      <p:ext uri="{BB962C8B-B14F-4D97-AF65-F5344CB8AC3E}">
        <p14:creationId xmlns:p14="http://schemas.microsoft.com/office/powerpoint/2010/main" val="2912577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79475"/>
          </a:xfrm>
        </p:spPr>
        <p:txBody>
          <a:bodyPr>
            <a:normAutofit/>
          </a:bodyPr>
          <a:lstStyle/>
          <a:p>
            <a:r>
              <a:rPr lang="it-IT" sz="3600" b="1" dirty="0">
                <a:solidFill>
                  <a:srgbClr val="FF0000"/>
                </a:solidFill>
                <a:latin typeface="+mn-lt"/>
              </a:rPr>
              <a:t>IL DOLORE NEL PAZIENTE ONCOLOGICO</a:t>
            </a:r>
          </a:p>
        </p:txBody>
      </p:sp>
      <p:sp>
        <p:nvSpPr>
          <p:cNvPr id="3" name="Segnaposto contenuto 2"/>
          <p:cNvSpPr>
            <a:spLocks noGrp="1"/>
          </p:cNvSpPr>
          <p:nvPr>
            <p:ph idx="1"/>
          </p:nvPr>
        </p:nvSpPr>
        <p:spPr>
          <a:xfrm>
            <a:off x="838200" y="1358900"/>
            <a:ext cx="10515600" cy="4818063"/>
          </a:xfrm>
        </p:spPr>
        <p:txBody>
          <a:bodyPr>
            <a:normAutofit/>
          </a:bodyPr>
          <a:lstStyle/>
          <a:p>
            <a:r>
              <a:rPr lang="it-IT" dirty="0"/>
              <a:t>Presente nel 70% dei pazienti con patologia tumorale (</a:t>
            </a:r>
            <a:r>
              <a:rPr lang="it-IT" dirty="0" err="1"/>
              <a:t>variabilita</a:t>
            </a:r>
            <a:r>
              <a:rPr lang="it-IT" dirty="0"/>
              <a:t>̀ nell'</a:t>
            </a:r>
            <a:r>
              <a:rPr lang="it-IT" dirty="0" err="1"/>
              <a:t>intensita</a:t>
            </a:r>
            <a:r>
              <a:rPr lang="it-IT" dirty="0"/>
              <a:t>̀ e nella localizzazione). </a:t>
            </a:r>
          </a:p>
          <a:p>
            <a:r>
              <a:rPr lang="it-IT" dirty="0"/>
              <a:t>Importanza del continuo supporto psicologico e di un'attenta valutazione anche dei segni e degli effetti collaterali della terapia analgesica. </a:t>
            </a:r>
          </a:p>
          <a:p>
            <a:r>
              <a:rPr lang="it-IT" dirty="0"/>
              <a:t>Per controllare il dolore è necessario conoscerne: </a:t>
            </a:r>
          </a:p>
          <a:p>
            <a:pPr marL="457200" lvl="1" indent="0">
              <a:buNone/>
            </a:pPr>
            <a:r>
              <a:rPr lang="it-IT" dirty="0"/>
              <a:t>–  L’esistenza </a:t>
            </a:r>
            <a:endParaRPr lang="it-IT" sz="2800" dirty="0"/>
          </a:p>
          <a:p>
            <a:pPr marL="457200" lvl="1" indent="0">
              <a:buNone/>
            </a:pPr>
            <a:r>
              <a:rPr lang="it-IT" dirty="0"/>
              <a:t>–  Determinare la causa </a:t>
            </a:r>
            <a:endParaRPr lang="it-IT" sz="2800" dirty="0"/>
          </a:p>
          <a:p>
            <a:pPr marL="457200" lvl="1" indent="0">
              <a:buNone/>
            </a:pPr>
            <a:r>
              <a:rPr lang="it-IT" dirty="0"/>
              <a:t>–  Valutare il tipo e la dose e la </a:t>
            </a:r>
            <a:r>
              <a:rPr lang="it-IT" dirty="0" err="1"/>
              <a:t>modalita</a:t>
            </a:r>
            <a:r>
              <a:rPr lang="it-IT" dirty="0"/>
              <a:t>̀ di somministrazione dell’analgesico </a:t>
            </a:r>
          </a:p>
          <a:p>
            <a:endParaRPr lang="it-IT" dirty="0"/>
          </a:p>
        </p:txBody>
      </p:sp>
    </p:spTree>
    <p:extLst>
      <p:ext uri="{BB962C8B-B14F-4D97-AF65-F5344CB8AC3E}">
        <p14:creationId xmlns:p14="http://schemas.microsoft.com/office/powerpoint/2010/main" val="351748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434" y="558800"/>
            <a:ext cx="8762566" cy="5664200"/>
          </a:xfrm>
          <a:prstGeom prst="rect">
            <a:avLst/>
          </a:prstGeom>
        </p:spPr>
      </p:pic>
    </p:spTree>
    <p:extLst>
      <p:ext uri="{BB962C8B-B14F-4D97-AF65-F5344CB8AC3E}">
        <p14:creationId xmlns:p14="http://schemas.microsoft.com/office/powerpoint/2010/main" val="20866328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004202"/>
            <a:ext cx="10515600" cy="5649816"/>
          </a:xfrm>
        </p:spPr>
        <p:txBody>
          <a:bodyPr>
            <a:normAutofit fontScale="77500" lnSpcReduction="20000"/>
          </a:bodyPr>
          <a:lstStyle/>
          <a:p>
            <a:r>
              <a:rPr lang="it-IT" u="sng" dirty="0"/>
              <a:t>Dolore nocicettivo</a:t>
            </a:r>
            <a:r>
              <a:rPr lang="it-IT" dirty="0"/>
              <a:t>: evento lesivo periferico di </a:t>
            </a:r>
            <a:r>
              <a:rPr lang="it-IT" dirty="0" err="1"/>
              <a:t>intensita</a:t>
            </a:r>
            <a:r>
              <a:rPr lang="it-IT" dirty="0"/>
              <a:t>̀ sufficiente a stimolare i nocicettori, solitamente correlato all'estensione del danno tissutale e differenziato in somatico (ben definito e localizzato) e viscerale. </a:t>
            </a:r>
          </a:p>
          <a:p>
            <a:pPr marL="0" indent="0">
              <a:buNone/>
            </a:pPr>
            <a:r>
              <a:rPr lang="it-IT" dirty="0"/>
              <a:t>-Risposta a FANS, paracetamolo e oppioidi. </a:t>
            </a:r>
            <a:endParaRPr lang="it-IT" u="sng" dirty="0"/>
          </a:p>
          <a:p>
            <a:r>
              <a:rPr lang="it-IT" u="sng" dirty="0"/>
              <a:t>Dolore neurogeno</a:t>
            </a:r>
            <a:r>
              <a:rPr lang="it-IT" dirty="0"/>
              <a:t>: alterazione della </a:t>
            </a:r>
            <a:r>
              <a:rPr lang="it-IT" dirty="0" err="1"/>
              <a:t>funzionalita</a:t>
            </a:r>
            <a:r>
              <a:rPr lang="it-IT" dirty="0"/>
              <a:t>̀ del tessuto con insorgenza dal sistema nervoso centrale o periferico. </a:t>
            </a:r>
          </a:p>
          <a:p>
            <a:pPr marL="0" indent="0">
              <a:buNone/>
            </a:pPr>
            <a:r>
              <a:rPr lang="it-IT" dirty="0"/>
              <a:t>- Dolore neuropatico: sindromi algiche acute e croniche, sottolineando l'aspetto clinico del problema. </a:t>
            </a:r>
          </a:p>
          <a:p>
            <a:pPr>
              <a:buFontTx/>
              <a:buChar char="-"/>
            </a:pPr>
            <a:r>
              <a:rPr lang="it-IT" dirty="0"/>
              <a:t>Risposta a oppioidi, antidepressivi, antiepilettici. </a:t>
            </a:r>
          </a:p>
          <a:p>
            <a:r>
              <a:rPr lang="it-IT" u="sng" dirty="0"/>
              <a:t>Dolore psicogeno</a:t>
            </a:r>
            <a:r>
              <a:rPr lang="it-IT" dirty="0"/>
              <a:t>: problematiche psicologiche in assenza di qualsiasi stimolo algogeno periferico. </a:t>
            </a:r>
          </a:p>
          <a:p>
            <a:r>
              <a:rPr lang="it-IT" u="sng" dirty="0"/>
              <a:t>Dolore cronico</a:t>
            </a:r>
            <a:r>
              <a:rPr lang="it-IT" dirty="0"/>
              <a:t>: dolore che persiste oltre il tempo necessario al decorso della malattia che lo ha causato o che perdura indipendentemente dalla causa primaria (Tipo nocicettivo/neuropatico). </a:t>
            </a:r>
          </a:p>
          <a:p>
            <a:pPr marL="0" indent="0">
              <a:buNone/>
            </a:pPr>
            <a:r>
              <a:rPr lang="it-IT" dirty="0"/>
              <a:t>-  Mancanza di modificazioni fisiologiche associate all'attivazione del sistema nervoso ortosimpatico (tachicardia, aumento della pressione, sudorazione. </a:t>
            </a:r>
          </a:p>
          <a:p>
            <a:pPr>
              <a:buFontTx/>
              <a:buChar char="-"/>
            </a:pPr>
            <a:r>
              <a:rPr lang="it-IT" dirty="0"/>
              <a:t> Associazione con un esaurirsi dei sistemi di difesa con </a:t>
            </a:r>
            <a:r>
              <a:rPr lang="it-IT" dirty="0" err="1"/>
              <a:t>iporeattivita</a:t>
            </a:r>
            <a:r>
              <a:rPr lang="it-IT" dirty="0"/>
              <a:t>̀ e depressione con tendenza all'isolamento del paziente. </a:t>
            </a:r>
          </a:p>
          <a:p>
            <a:endParaRPr lang="it-IT" dirty="0"/>
          </a:p>
          <a:p>
            <a:endParaRPr lang="it-IT" dirty="0"/>
          </a:p>
          <a:p>
            <a:pPr>
              <a:buFontTx/>
              <a:buChar char="-"/>
            </a:pPr>
            <a:endParaRPr lang="it-IT" dirty="0"/>
          </a:p>
          <a:p>
            <a:endParaRPr lang="it-IT" dirty="0"/>
          </a:p>
        </p:txBody>
      </p:sp>
      <p:sp>
        <p:nvSpPr>
          <p:cNvPr id="2" name="CasellaDiTesto 1">
            <a:extLst>
              <a:ext uri="{FF2B5EF4-FFF2-40B4-BE49-F238E27FC236}">
                <a16:creationId xmlns:a16="http://schemas.microsoft.com/office/drawing/2014/main" xmlns="" id="{6DAAFFBE-818B-C54E-8317-7DD06BB9DD26}"/>
              </a:ext>
            </a:extLst>
          </p:cNvPr>
          <p:cNvSpPr txBox="1"/>
          <p:nvPr/>
        </p:nvSpPr>
        <p:spPr>
          <a:xfrm>
            <a:off x="975854" y="357871"/>
            <a:ext cx="5354608" cy="646331"/>
          </a:xfrm>
          <a:prstGeom prst="rect">
            <a:avLst/>
          </a:prstGeom>
          <a:noFill/>
        </p:spPr>
        <p:txBody>
          <a:bodyPr wrap="square" rtlCol="0">
            <a:spAutoFit/>
          </a:bodyPr>
          <a:lstStyle/>
          <a:p>
            <a:r>
              <a:rPr lang="it-IT" sz="3600" b="1" dirty="0">
                <a:solidFill>
                  <a:srgbClr val="FF0000"/>
                </a:solidFill>
              </a:rPr>
              <a:t>Tipologie di Dolore</a:t>
            </a:r>
          </a:p>
        </p:txBody>
      </p:sp>
    </p:spTree>
    <p:extLst>
      <p:ext uri="{BB962C8B-B14F-4D97-AF65-F5344CB8AC3E}">
        <p14:creationId xmlns:p14="http://schemas.microsoft.com/office/powerpoint/2010/main" val="5855002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DC7D786F-493A-5242-8B60-DCBE396468D3}"/>
              </a:ext>
            </a:extLst>
          </p:cNvPr>
          <p:cNvSpPr>
            <a:spLocks noGrp="1"/>
          </p:cNvSpPr>
          <p:nvPr>
            <p:ph idx="1"/>
          </p:nvPr>
        </p:nvSpPr>
        <p:spPr/>
        <p:txBody>
          <a:bodyPr>
            <a:normAutofit lnSpcReduction="10000"/>
          </a:bodyPr>
          <a:lstStyle/>
          <a:p>
            <a:r>
              <a:rPr lang="it-IT" dirty="0"/>
              <a:t>La terapia farmacologica si avvale di analgesici non </a:t>
            </a:r>
            <a:r>
              <a:rPr lang="it-IT" dirty="0" err="1"/>
              <a:t>oppiodi</a:t>
            </a:r>
            <a:r>
              <a:rPr lang="it-IT" dirty="0"/>
              <a:t>, analgesici </a:t>
            </a:r>
            <a:r>
              <a:rPr lang="it-IT" dirty="0" err="1"/>
              <a:t>oppiodi</a:t>
            </a:r>
            <a:r>
              <a:rPr lang="it-IT" dirty="0"/>
              <a:t> e farmaci adiuvanti. </a:t>
            </a:r>
          </a:p>
          <a:p>
            <a:r>
              <a:rPr lang="it-IT" dirty="0"/>
              <a:t>La WHO suggerisce di utilizzare la scala degli analgesici basata sull’uso sequenziale dei diversi farmaci da soli od in combinazione a seconda delle necessità: </a:t>
            </a:r>
          </a:p>
          <a:p>
            <a:pPr lvl="1"/>
            <a:r>
              <a:rPr lang="it-IT" dirty="0"/>
              <a:t>–  Analgesici non </a:t>
            </a:r>
            <a:r>
              <a:rPr lang="it-IT" dirty="0" err="1"/>
              <a:t>oppiodi</a:t>
            </a:r>
            <a:r>
              <a:rPr lang="it-IT" dirty="0"/>
              <a:t>: ASA, FANS, paracetamolo </a:t>
            </a:r>
            <a:endParaRPr lang="it-IT" sz="2800" dirty="0"/>
          </a:p>
          <a:p>
            <a:pPr lvl="1"/>
            <a:r>
              <a:rPr lang="it-IT" dirty="0"/>
              <a:t>–  Analgesici </a:t>
            </a:r>
            <a:r>
              <a:rPr lang="it-IT" dirty="0" err="1"/>
              <a:t>oppiodi</a:t>
            </a:r>
            <a:r>
              <a:rPr lang="it-IT" dirty="0"/>
              <a:t> deboli: codeina, </a:t>
            </a:r>
            <a:r>
              <a:rPr lang="it-IT" dirty="0" err="1"/>
              <a:t>ossicodone</a:t>
            </a:r>
            <a:r>
              <a:rPr lang="it-IT" dirty="0"/>
              <a:t>, </a:t>
            </a:r>
            <a:r>
              <a:rPr lang="it-IT" dirty="0" err="1"/>
              <a:t>buprenorfina</a:t>
            </a:r>
            <a:r>
              <a:rPr lang="it-IT" dirty="0"/>
              <a:t> </a:t>
            </a:r>
            <a:endParaRPr lang="it-IT" sz="2800" dirty="0"/>
          </a:p>
          <a:p>
            <a:pPr lvl="1"/>
            <a:r>
              <a:rPr lang="it-IT" dirty="0"/>
              <a:t>–  Analgesici </a:t>
            </a:r>
            <a:r>
              <a:rPr lang="it-IT" dirty="0" err="1"/>
              <a:t>oppiodi</a:t>
            </a:r>
            <a:r>
              <a:rPr lang="it-IT" dirty="0"/>
              <a:t> forti: morfina, </a:t>
            </a:r>
            <a:r>
              <a:rPr lang="it-IT" dirty="0" err="1"/>
              <a:t>idromorfone</a:t>
            </a:r>
            <a:r>
              <a:rPr lang="it-IT" dirty="0"/>
              <a:t>, metadone, </a:t>
            </a:r>
            <a:r>
              <a:rPr lang="it-IT" dirty="0" err="1"/>
              <a:t>fentanil</a:t>
            </a:r>
            <a:r>
              <a:rPr lang="it-IT" dirty="0"/>
              <a:t> </a:t>
            </a:r>
            <a:endParaRPr lang="it-IT" sz="2800" dirty="0"/>
          </a:p>
          <a:p>
            <a:r>
              <a:rPr lang="it-IT" dirty="0"/>
              <a:t>Il </a:t>
            </a:r>
            <a:r>
              <a:rPr lang="it-IT" dirty="0" err="1"/>
              <a:t>breakthrough</a:t>
            </a:r>
            <a:r>
              <a:rPr lang="it-IT" dirty="0"/>
              <a:t> </a:t>
            </a:r>
            <a:r>
              <a:rPr lang="it-IT" dirty="0" err="1"/>
              <a:t>pain</a:t>
            </a:r>
            <a:r>
              <a:rPr lang="it-IT" dirty="0"/>
              <a:t> (dolore episodico breve): esacerbazione transitoria del dolore talora anche molto intenso che richiede farmaci ad azione rapida) </a:t>
            </a:r>
          </a:p>
          <a:p>
            <a:endParaRPr lang="it-IT" dirty="0"/>
          </a:p>
        </p:txBody>
      </p:sp>
      <p:sp>
        <p:nvSpPr>
          <p:cNvPr id="4" name="Titolo 1">
            <a:extLst>
              <a:ext uri="{FF2B5EF4-FFF2-40B4-BE49-F238E27FC236}">
                <a16:creationId xmlns:a16="http://schemas.microsoft.com/office/drawing/2014/main" xmlns="" id="{59966BA0-534E-B04F-94E5-67A1C2314BE4}"/>
              </a:ext>
            </a:extLst>
          </p:cNvPr>
          <p:cNvSpPr>
            <a:spLocks noGrp="1"/>
          </p:cNvSpPr>
          <p:nvPr>
            <p:ph type="title"/>
          </p:nvPr>
        </p:nvSpPr>
        <p:spPr/>
        <p:txBody>
          <a:bodyPr>
            <a:normAutofit/>
          </a:bodyPr>
          <a:lstStyle/>
          <a:p>
            <a:r>
              <a:rPr lang="it-IT" sz="3600" b="1" dirty="0">
                <a:solidFill>
                  <a:srgbClr val="FF0000"/>
                </a:solidFill>
                <a:latin typeface="+mn-lt"/>
              </a:rPr>
              <a:t>Trattamento del dolore</a:t>
            </a:r>
          </a:p>
        </p:txBody>
      </p:sp>
    </p:spTree>
    <p:extLst>
      <p:ext uri="{BB962C8B-B14F-4D97-AF65-F5344CB8AC3E}">
        <p14:creationId xmlns:p14="http://schemas.microsoft.com/office/powerpoint/2010/main" val="24761272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xmlns="" id="{0B9D9EF7-2C45-4547-A2EF-F667A6CC42BA}"/>
              </a:ext>
            </a:extLst>
          </p:cNvPr>
          <p:cNvPicPr>
            <a:picLocks noChangeAspect="1"/>
          </p:cNvPicPr>
          <p:nvPr/>
        </p:nvPicPr>
        <p:blipFill>
          <a:blip r:embed="rId2"/>
          <a:stretch>
            <a:fillRect/>
          </a:stretch>
        </p:blipFill>
        <p:spPr>
          <a:xfrm>
            <a:off x="829993" y="947197"/>
            <a:ext cx="10022498" cy="5777160"/>
          </a:xfrm>
          <a:prstGeom prst="rect">
            <a:avLst/>
          </a:prstGeom>
        </p:spPr>
      </p:pic>
      <p:sp>
        <p:nvSpPr>
          <p:cNvPr id="8" name="CasellaDiTesto 7">
            <a:extLst>
              <a:ext uri="{FF2B5EF4-FFF2-40B4-BE49-F238E27FC236}">
                <a16:creationId xmlns:a16="http://schemas.microsoft.com/office/drawing/2014/main" xmlns="" id="{2D4C9A35-1B4B-B24A-96A1-51FD0B41D29A}"/>
              </a:ext>
            </a:extLst>
          </p:cNvPr>
          <p:cNvSpPr txBox="1"/>
          <p:nvPr/>
        </p:nvSpPr>
        <p:spPr>
          <a:xfrm>
            <a:off x="3285895" y="133643"/>
            <a:ext cx="5110694" cy="646331"/>
          </a:xfrm>
          <a:prstGeom prst="rect">
            <a:avLst/>
          </a:prstGeom>
          <a:noFill/>
        </p:spPr>
        <p:txBody>
          <a:bodyPr wrap="none" rtlCol="0">
            <a:spAutoFit/>
          </a:bodyPr>
          <a:lstStyle/>
          <a:p>
            <a:r>
              <a:rPr lang="it-IT" sz="3600" b="1" dirty="0">
                <a:solidFill>
                  <a:srgbClr val="FF0000"/>
                </a:solidFill>
              </a:rPr>
              <a:t>WHO ANALGESIC LADDER</a:t>
            </a:r>
          </a:p>
        </p:txBody>
      </p:sp>
    </p:spTree>
    <p:extLst>
      <p:ext uri="{BB962C8B-B14F-4D97-AF65-F5344CB8AC3E}">
        <p14:creationId xmlns:p14="http://schemas.microsoft.com/office/powerpoint/2010/main" val="37694691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30275"/>
          </a:xfrm>
        </p:spPr>
        <p:txBody>
          <a:bodyPr>
            <a:normAutofit/>
          </a:bodyPr>
          <a:lstStyle/>
          <a:p>
            <a:r>
              <a:rPr lang="it-IT" sz="3600" b="1" dirty="0">
                <a:solidFill>
                  <a:srgbClr val="FF0000"/>
                </a:solidFill>
                <a:latin typeface="+mn-lt"/>
              </a:rPr>
              <a:t>Trattamento del dolore</a:t>
            </a:r>
          </a:p>
        </p:txBody>
      </p:sp>
      <p:sp>
        <p:nvSpPr>
          <p:cNvPr id="3" name="Segnaposto contenuto 2"/>
          <p:cNvSpPr>
            <a:spLocks noGrp="1"/>
          </p:cNvSpPr>
          <p:nvPr>
            <p:ph idx="1"/>
          </p:nvPr>
        </p:nvSpPr>
        <p:spPr/>
        <p:txBody>
          <a:bodyPr/>
          <a:lstStyle/>
          <a:p>
            <a:r>
              <a:rPr lang="it-IT" dirty="0"/>
              <a:t>Farmaci Antiinfiammatori Non Steroidei (FANS) o paracetamolo per dolore lieve, oppioidi deboli (</a:t>
            </a:r>
            <a:r>
              <a:rPr lang="it-IT" dirty="0" err="1"/>
              <a:t>tramadolo</a:t>
            </a:r>
            <a:r>
              <a:rPr lang="it-IT" dirty="0"/>
              <a:t> o codeina) per dolore moderato, oppioidi maggiori (morfina e derivati) per dolore intenso. </a:t>
            </a:r>
          </a:p>
          <a:p>
            <a:pPr>
              <a:buFontTx/>
              <a:buChar char="-"/>
            </a:pPr>
            <a:r>
              <a:rPr lang="it-IT" dirty="0"/>
              <a:t> </a:t>
            </a:r>
            <a:r>
              <a:rPr lang="it-IT" dirty="0" err="1"/>
              <a:t>Possibilita</a:t>
            </a:r>
            <a:r>
              <a:rPr lang="it-IT" dirty="0"/>
              <a:t>̀ di aggiungere farmaci adiuvanti, soprattutto per dolore neuropatico (</a:t>
            </a:r>
            <a:r>
              <a:rPr lang="it-IT" dirty="0" err="1"/>
              <a:t>clonidina</a:t>
            </a:r>
            <a:r>
              <a:rPr lang="it-IT" dirty="0"/>
              <a:t>, anestetici locali, ansiolitici, antidepressivi, antiepilettici, steroidi). </a:t>
            </a:r>
          </a:p>
          <a:p>
            <a:pPr>
              <a:buFontTx/>
              <a:buChar char="-"/>
            </a:pPr>
            <a:r>
              <a:rPr lang="it-IT" dirty="0"/>
              <a:t>Terapia personalizzata secondo le caratteristiche del paziente e le caratteristiche farmacocinetiche. </a:t>
            </a:r>
          </a:p>
          <a:p>
            <a:endParaRPr lang="it-IT" dirty="0"/>
          </a:p>
        </p:txBody>
      </p:sp>
    </p:spTree>
    <p:extLst>
      <p:ext uri="{BB962C8B-B14F-4D97-AF65-F5344CB8AC3E}">
        <p14:creationId xmlns:p14="http://schemas.microsoft.com/office/powerpoint/2010/main" val="8796423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49EAA996-97C3-BE4D-974E-F06D880E24A1}"/>
              </a:ext>
            </a:extLst>
          </p:cNvPr>
          <p:cNvPicPr>
            <a:picLocks noChangeAspect="1"/>
          </p:cNvPicPr>
          <p:nvPr/>
        </p:nvPicPr>
        <p:blipFill>
          <a:blip r:embed="rId2"/>
          <a:stretch>
            <a:fillRect/>
          </a:stretch>
        </p:blipFill>
        <p:spPr>
          <a:xfrm>
            <a:off x="1828800" y="466636"/>
            <a:ext cx="8180674" cy="6222411"/>
          </a:xfrm>
          <a:prstGeom prst="rect">
            <a:avLst/>
          </a:prstGeom>
        </p:spPr>
      </p:pic>
    </p:spTree>
    <p:extLst>
      <p:ext uri="{BB962C8B-B14F-4D97-AF65-F5344CB8AC3E}">
        <p14:creationId xmlns:p14="http://schemas.microsoft.com/office/powerpoint/2010/main" val="169295719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3FB90D56-3CDC-6142-8C7D-A07AB4FA92CA}"/>
              </a:ext>
            </a:extLst>
          </p:cNvPr>
          <p:cNvPicPr>
            <a:picLocks noChangeAspect="1"/>
          </p:cNvPicPr>
          <p:nvPr/>
        </p:nvPicPr>
        <p:blipFill>
          <a:blip r:embed="rId2"/>
          <a:stretch>
            <a:fillRect/>
          </a:stretch>
        </p:blipFill>
        <p:spPr>
          <a:xfrm>
            <a:off x="2069059" y="454041"/>
            <a:ext cx="8053882" cy="5949918"/>
          </a:xfrm>
          <a:prstGeom prst="rect">
            <a:avLst/>
          </a:prstGeom>
        </p:spPr>
      </p:pic>
    </p:spTree>
    <p:extLst>
      <p:ext uri="{BB962C8B-B14F-4D97-AF65-F5344CB8AC3E}">
        <p14:creationId xmlns:p14="http://schemas.microsoft.com/office/powerpoint/2010/main" val="14146860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FC5ECA-724F-7748-AD7D-A68A90DB0F4F}"/>
              </a:ext>
            </a:extLst>
          </p:cNvPr>
          <p:cNvSpPr>
            <a:spLocks noGrp="1"/>
          </p:cNvSpPr>
          <p:nvPr>
            <p:ph type="title"/>
          </p:nvPr>
        </p:nvSpPr>
        <p:spPr>
          <a:xfrm>
            <a:off x="838200" y="365126"/>
            <a:ext cx="10515600" cy="1041644"/>
          </a:xfrm>
        </p:spPr>
        <p:txBody>
          <a:bodyPr>
            <a:normAutofit/>
          </a:bodyPr>
          <a:lstStyle/>
          <a:p>
            <a:r>
              <a:rPr lang="it-IT" sz="3600" b="1" dirty="0">
                <a:solidFill>
                  <a:srgbClr val="FF0000"/>
                </a:solidFill>
                <a:latin typeface="+mn-lt"/>
              </a:rPr>
              <a:t>Effetti collaterali oppioidi</a:t>
            </a:r>
          </a:p>
        </p:txBody>
      </p:sp>
      <p:sp>
        <p:nvSpPr>
          <p:cNvPr id="3" name="Segnaposto contenuto 2">
            <a:extLst>
              <a:ext uri="{FF2B5EF4-FFF2-40B4-BE49-F238E27FC236}">
                <a16:creationId xmlns:a16="http://schemas.microsoft.com/office/drawing/2014/main" xmlns="" id="{59C4343E-FBE6-B749-ACC6-2425B6A28B04}"/>
              </a:ext>
            </a:extLst>
          </p:cNvPr>
          <p:cNvSpPr>
            <a:spLocks noGrp="1"/>
          </p:cNvSpPr>
          <p:nvPr>
            <p:ph idx="1"/>
          </p:nvPr>
        </p:nvSpPr>
        <p:spPr/>
        <p:txBody>
          <a:bodyPr>
            <a:normAutofit fontScale="92500" lnSpcReduction="10000"/>
          </a:bodyPr>
          <a:lstStyle/>
          <a:p>
            <a:r>
              <a:rPr lang="it-IT" dirty="0"/>
              <a:t>Il limite maggiore all’uso degli </a:t>
            </a:r>
            <a:r>
              <a:rPr lang="it-IT" dirty="0" err="1"/>
              <a:t>oppiodi</a:t>
            </a:r>
            <a:r>
              <a:rPr lang="it-IT" dirty="0"/>
              <a:t> sono gli effetti collaterali rappresentati da: </a:t>
            </a:r>
          </a:p>
          <a:p>
            <a:r>
              <a:rPr lang="it-IT" dirty="0"/>
              <a:t>– Stipsi</a:t>
            </a:r>
            <a:br>
              <a:rPr lang="it-IT" dirty="0"/>
            </a:br>
            <a:r>
              <a:rPr lang="it-IT" dirty="0"/>
              <a:t>– Nausea e vomito</a:t>
            </a:r>
            <a:br>
              <a:rPr lang="it-IT" dirty="0"/>
            </a:br>
            <a:r>
              <a:rPr lang="it-IT" dirty="0"/>
              <a:t>– Sonnolenza e confusione nei primi 3-5 giorni</a:t>
            </a:r>
            <a:br>
              <a:rPr lang="it-IT" dirty="0"/>
            </a:br>
            <a:r>
              <a:rPr lang="it-IT" dirty="0"/>
              <a:t>– Depressione respiratoria: antagonista degli </a:t>
            </a:r>
            <a:r>
              <a:rPr lang="it-IT" dirty="0" err="1"/>
              <a:t>oppiodi</a:t>
            </a:r>
            <a:r>
              <a:rPr lang="it-IT" dirty="0"/>
              <a:t> il naloxone </a:t>
            </a:r>
          </a:p>
          <a:p>
            <a:r>
              <a:rPr lang="it-IT" dirty="0"/>
              <a:t>Farmaci adiuvanti che possono incrementare l’effetto antidolorifico degli </a:t>
            </a:r>
            <a:r>
              <a:rPr lang="it-IT" dirty="0" err="1"/>
              <a:t>oppiodi</a:t>
            </a:r>
            <a:r>
              <a:rPr lang="it-IT" dirty="0"/>
              <a:t> </a:t>
            </a:r>
          </a:p>
          <a:p>
            <a:r>
              <a:rPr lang="it-IT" dirty="0"/>
              <a:t>– anticonvulsivanti: </a:t>
            </a:r>
            <a:r>
              <a:rPr lang="it-IT" dirty="0" err="1"/>
              <a:t>carbamazepina</a:t>
            </a:r>
            <a:r>
              <a:rPr lang="it-IT" dirty="0"/>
              <a:t> e </a:t>
            </a:r>
            <a:r>
              <a:rPr lang="it-IT" dirty="0" err="1"/>
              <a:t>fenitoina</a:t>
            </a:r>
            <a:r>
              <a:rPr lang="it-IT" dirty="0"/>
              <a:t/>
            </a:r>
            <a:br>
              <a:rPr lang="it-IT" dirty="0"/>
            </a:br>
            <a:r>
              <a:rPr lang="it-IT" dirty="0"/>
              <a:t>– Antidepressivi: </a:t>
            </a:r>
            <a:r>
              <a:rPr lang="it-IT" dirty="0" err="1"/>
              <a:t>amitriptilina</a:t>
            </a:r>
            <a:r>
              <a:rPr lang="it-IT" dirty="0"/>
              <a:t> e </a:t>
            </a:r>
            <a:r>
              <a:rPr lang="it-IT" dirty="0" err="1"/>
              <a:t>imipramina</a:t>
            </a:r>
            <a:r>
              <a:rPr lang="it-IT" dirty="0"/>
              <a:t/>
            </a:r>
            <a:br>
              <a:rPr lang="it-IT" dirty="0"/>
            </a:br>
            <a:r>
              <a:rPr lang="it-IT" dirty="0"/>
              <a:t>– Antiemetici: </a:t>
            </a:r>
            <a:r>
              <a:rPr lang="it-IT" dirty="0" err="1"/>
              <a:t>fenotiazina</a:t>
            </a:r>
            <a:r>
              <a:rPr lang="it-IT" dirty="0"/>
              <a:t>, </a:t>
            </a:r>
            <a:r>
              <a:rPr lang="it-IT" dirty="0" err="1"/>
              <a:t>clorpromazina</a:t>
            </a:r>
            <a:r>
              <a:rPr lang="it-IT" dirty="0"/>
              <a:t>, </a:t>
            </a:r>
            <a:r>
              <a:rPr lang="it-IT" dirty="0" err="1"/>
              <a:t>aloperodolo</a:t>
            </a:r>
            <a:r>
              <a:rPr lang="it-IT" dirty="0"/>
              <a:t> – corticosteroidi </a:t>
            </a:r>
          </a:p>
          <a:p>
            <a:endParaRPr lang="it-IT" dirty="0"/>
          </a:p>
        </p:txBody>
      </p:sp>
    </p:spTree>
    <p:extLst>
      <p:ext uri="{BB962C8B-B14F-4D97-AF65-F5344CB8AC3E}">
        <p14:creationId xmlns:p14="http://schemas.microsoft.com/office/powerpoint/2010/main" val="16449959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B7A26BF-CD88-7B47-9111-299CA75261C2}"/>
              </a:ext>
            </a:extLst>
          </p:cNvPr>
          <p:cNvSpPr>
            <a:spLocks noGrp="1"/>
          </p:cNvSpPr>
          <p:nvPr>
            <p:ph type="title"/>
          </p:nvPr>
        </p:nvSpPr>
        <p:spPr>
          <a:xfrm>
            <a:off x="838200" y="216485"/>
            <a:ext cx="10515600" cy="929103"/>
          </a:xfrm>
        </p:spPr>
        <p:txBody>
          <a:bodyPr>
            <a:normAutofit/>
          </a:bodyPr>
          <a:lstStyle/>
          <a:p>
            <a:r>
              <a:rPr lang="it-IT" sz="3600" b="1" dirty="0">
                <a:solidFill>
                  <a:srgbClr val="FF0000"/>
                </a:solidFill>
                <a:latin typeface="+mn-lt"/>
              </a:rPr>
              <a:t>Terapia non farmacologica del dolore</a:t>
            </a:r>
          </a:p>
        </p:txBody>
      </p:sp>
      <p:sp>
        <p:nvSpPr>
          <p:cNvPr id="3" name="Segnaposto contenuto 2">
            <a:extLst>
              <a:ext uri="{FF2B5EF4-FFF2-40B4-BE49-F238E27FC236}">
                <a16:creationId xmlns:a16="http://schemas.microsoft.com/office/drawing/2014/main" xmlns="" id="{9459169A-A827-6046-ADE1-0F356EEECEFB}"/>
              </a:ext>
            </a:extLst>
          </p:cNvPr>
          <p:cNvSpPr>
            <a:spLocks noGrp="1"/>
          </p:cNvSpPr>
          <p:nvPr>
            <p:ph idx="1"/>
          </p:nvPr>
        </p:nvSpPr>
        <p:spPr>
          <a:xfrm>
            <a:off x="838200" y="1012874"/>
            <a:ext cx="10515600" cy="5164089"/>
          </a:xfrm>
        </p:spPr>
        <p:txBody>
          <a:bodyPr>
            <a:normAutofit fontScale="92500" lnSpcReduction="10000"/>
          </a:bodyPr>
          <a:lstStyle/>
          <a:p>
            <a:pPr marL="0" indent="0">
              <a:buNone/>
            </a:pPr>
            <a:r>
              <a:rPr lang="it-IT" dirty="0"/>
              <a:t>Include interventi di tipo </a:t>
            </a:r>
          </a:p>
          <a:p>
            <a:pPr marL="0" indent="0">
              <a:buNone/>
            </a:pPr>
            <a:r>
              <a:rPr lang="it-IT" dirty="0"/>
              <a:t>–</a:t>
            </a:r>
            <a:r>
              <a:rPr lang="it-IT" u="sng" dirty="0"/>
              <a:t> Invasivo </a:t>
            </a:r>
          </a:p>
          <a:p>
            <a:pPr marL="0" indent="0">
              <a:buNone/>
            </a:pPr>
            <a:r>
              <a:rPr lang="it-IT" dirty="0"/>
              <a:t>   </a:t>
            </a:r>
            <a:r>
              <a:rPr lang="it-IT" sz="2400" dirty="0"/>
              <a:t>• Terapia anestesiologica </a:t>
            </a:r>
          </a:p>
          <a:p>
            <a:pPr marL="0" indent="0">
              <a:buNone/>
            </a:pPr>
            <a:r>
              <a:rPr lang="it-IT" sz="2400" dirty="0"/>
              <a:t>   – Anestetici locali pervia </a:t>
            </a:r>
            <a:r>
              <a:rPr lang="it-IT" sz="2400" dirty="0" err="1"/>
              <a:t>ev</a:t>
            </a:r>
            <a:r>
              <a:rPr lang="it-IT" sz="2400" dirty="0"/>
              <a:t>, sc, dermica, </a:t>
            </a:r>
            <a:r>
              <a:rPr lang="it-IT" sz="2400" dirty="0" err="1"/>
              <a:t>intrapleurica</a:t>
            </a:r>
            <a:r>
              <a:rPr lang="it-IT" sz="2400" dirty="0"/>
              <a:t>, epidurale </a:t>
            </a:r>
          </a:p>
          <a:p>
            <a:pPr marL="0" indent="0">
              <a:buNone/>
            </a:pPr>
            <a:r>
              <a:rPr lang="it-IT" sz="2400" dirty="0"/>
              <a:t>   – Blocco neurolitico di nervi periferici e di rami del SN autonomo: iniezione di anestetico locale nel tronco nervoso: ganglio celiaco, </a:t>
            </a:r>
            <a:r>
              <a:rPr lang="it-IT" sz="2400" dirty="0" err="1"/>
              <a:t>Gasser</a:t>
            </a:r>
            <a:r>
              <a:rPr lang="it-IT" sz="2400" dirty="0"/>
              <a:t>, nervi intercostali </a:t>
            </a:r>
          </a:p>
          <a:p>
            <a:pPr marL="0" indent="0">
              <a:buNone/>
            </a:pPr>
            <a:r>
              <a:rPr lang="it-IT" sz="2400" dirty="0"/>
              <a:t>   • Terapia neurochirurgica </a:t>
            </a:r>
          </a:p>
          <a:p>
            <a:pPr marL="0" indent="0">
              <a:buNone/>
            </a:pPr>
            <a:r>
              <a:rPr lang="it-IT" sz="2400" dirty="0"/>
              <a:t>    –  </a:t>
            </a:r>
            <a:r>
              <a:rPr lang="it-IT" sz="2400" dirty="0" err="1"/>
              <a:t>rizotomia</a:t>
            </a:r>
            <a:r>
              <a:rPr lang="it-IT" sz="2400" dirty="0"/>
              <a:t>: interruzione di una singola radice nervosa cranica o intercostale </a:t>
            </a:r>
          </a:p>
          <a:p>
            <a:pPr marL="0" indent="0">
              <a:buNone/>
            </a:pPr>
            <a:r>
              <a:rPr lang="it-IT" sz="2400" dirty="0"/>
              <a:t>    –  Cordotomia: sezione di tratti del midollo spinale </a:t>
            </a:r>
          </a:p>
          <a:p>
            <a:pPr marL="0" indent="0">
              <a:buNone/>
            </a:pPr>
            <a:r>
              <a:rPr lang="it-IT" dirty="0"/>
              <a:t>– </a:t>
            </a:r>
            <a:r>
              <a:rPr lang="it-IT" u="sng" dirty="0"/>
              <a:t>non invasivo</a:t>
            </a:r>
            <a:r>
              <a:rPr lang="it-IT" dirty="0"/>
              <a:t/>
            </a:r>
            <a:br>
              <a:rPr lang="it-IT" dirty="0"/>
            </a:br>
            <a:r>
              <a:rPr lang="it-IT" dirty="0"/>
              <a:t>   </a:t>
            </a:r>
            <a:r>
              <a:rPr lang="it-IT" sz="2200" dirty="0"/>
              <a:t>• Terapia psicologica cognitivo comportamentale </a:t>
            </a:r>
          </a:p>
          <a:p>
            <a:pPr marL="0" indent="0">
              <a:buNone/>
            </a:pPr>
            <a:r>
              <a:rPr lang="it-IT" sz="2200" dirty="0"/>
              <a:t>   • Rilassamento</a:t>
            </a:r>
            <a:br>
              <a:rPr lang="it-IT" sz="2200" dirty="0"/>
            </a:br>
            <a:r>
              <a:rPr lang="it-IT" sz="2200" dirty="0"/>
              <a:t>   • Stimolazione cutanea</a:t>
            </a:r>
            <a:br>
              <a:rPr lang="it-IT" sz="2200" dirty="0"/>
            </a:br>
            <a:r>
              <a:rPr lang="it-IT" sz="2200" dirty="0"/>
              <a:t>   • ipnosi </a:t>
            </a:r>
          </a:p>
          <a:p>
            <a:endParaRPr lang="it-IT" dirty="0"/>
          </a:p>
        </p:txBody>
      </p:sp>
    </p:spTree>
    <p:extLst>
      <p:ext uri="{BB962C8B-B14F-4D97-AF65-F5344CB8AC3E}">
        <p14:creationId xmlns:p14="http://schemas.microsoft.com/office/powerpoint/2010/main" val="37074239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6600" y="2486025"/>
            <a:ext cx="10515600" cy="1325563"/>
          </a:xfrm>
        </p:spPr>
        <p:txBody>
          <a:bodyPr/>
          <a:lstStyle/>
          <a:p>
            <a:pPr algn="ctr"/>
            <a:r>
              <a:rPr lang="it-IT" b="1" dirty="0">
                <a:solidFill>
                  <a:srgbClr val="FF0000"/>
                </a:solidFill>
                <a:latin typeface="+mn-lt"/>
              </a:rPr>
              <a:t>FINE</a:t>
            </a:r>
          </a:p>
        </p:txBody>
      </p:sp>
    </p:spTree>
    <p:extLst>
      <p:ext uri="{BB962C8B-B14F-4D97-AF65-F5344CB8AC3E}">
        <p14:creationId xmlns:p14="http://schemas.microsoft.com/office/powerpoint/2010/main" val="848760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158" y="469900"/>
            <a:ext cx="7911042" cy="5549900"/>
          </a:xfrm>
          <a:prstGeom prst="rect">
            <a:avLst/>
          </a:prstGeom>
        </p:spPr>
      </p:pic>
    </p:spTree>
    <p:extLst>
      <p:ext uri="{BB962C8B-B14F-4D97-AF65-F5344CB8AC3E}">
        <p14:creationId xmlns:p14="http://schemas.microsoft.com/office/powerpoint/2010/main" val="1148476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571500"/>
            <a:ext cx="8318500" cy="5715000"/>
          </a:xfrm>
          <a:prstGeom prst="rect">
            <a:avLst/>
          </a:prstGeom>
        </p:spPr>
      </p:pic>
    </p:spTree>
    <p:extLst>
      <p:ext uri="{BB962C8B-B14F-4D97-AF65-F5344CB8AC3E}">
        <p14:creationId xmlns:p14="http://schemas.microsoft.com/office/powerpoint/2010/main" val="20228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73100" y="381000"/>
            <a:ext cx="5511800" cy="646331"/>
          </a:xfrm>
          <a:prstGeom prst="rect">
            <a:avLst/>
          </a:prstGeom>
          <a:noFill/>
        </p:spPr>
        <p:txBody>
          <a:bodyPr wrap="square" rtlCol="0">
            <a:spAutoFit/>
          </a:bodyPr>
          <a:lstStyle/>
          <a:p>
            <a:r>
              <a:rPr lang="it-IT" sz="3600" b="1" dirty="0">
                <a:solidFill>
                  <a:srgbClr val="FF0000"/>
                </a:solidFill>
              </a:rPr>
              <a:t>Storia naturale</a:t>
            </a:r>
          </a:p>
        </p:txBody>
      </p:sp>
      <p:sp>
        <p:nvSpPr>
          <p:cNvPr id="5" name="CasellaDiTesto 4"/>
          <p:cNvSpPr txBox="1"/>
          <p:nvPr/>
        </p:nvSpPr>
        <p:spPr>
          <a:xfrm>
            <a:off x="850900" y="1638300"/>
            <a:ext cx="9994900" cy="3108543"/>
          </a:xfrm>
          <a:prstGeom prst="rect">
            <a:avLst/>
          </a:prstGeom>
          <a:noFill/>
        </p:spPr>
        <p:txBody>
          <a:bodyPr wrap="square" rtlCol="0">
            <a:spAutoFit/>
          </a:bodyPr>
          <a:lstStyle/>
          <a:p>
            <a:pPr marL="285750" indent="-285750">
              <a:buFont typeface="Arial" charset="0"/>
              <a:buChar char="•"/>
            </a:pPr>
            <a:r>
              <a:rPr lang="it-IT" sz="2800" dirty="0"/>
              <a:t>Diffusione locale: bronchi, pleura, parete toracica, diaframma, pericardio. </a:t>
            </a:r>
          </a:p>
          <a:p>
            <a:pPr marL="285750" indent="-285750">
              <a:buFont typeface="Arial" charset="0"/>
              <a:buChar char="•"/>
            </a:pPr>
            <a:r>
              <a:rPr lang="it-IT" sz="2800" dirty="0"/>
              <a:t>Invasione di strutture adiacenti: mediastino, cuore, grossi vasi, trachea, esofago, vertebre, carena. </a:t>
            </a:r>
          </a:p>
          <a:p>
            <a:pPr marL="285750" indent="-285750">
              <a:buFont typeface="Arial" charset="0"/>
              <a:buChar char="•"/>
            </a:pPr>
            <a:r>
              <a:rPr lang="it-IT" sz="2800" dirty="0"/>
              <a:t>Interessamento linfonodale: linfonodi peribronchiali, ilari, mediastinici, </a:t>
            </a:r>
            <a:r>
              <a:rPr lang="it-IT" sz="2800" dirty="0" err="1"/>
              <a:t>sottoclaveari</a:t>
            </a:r>
            <a:r>
              <a:rPr lang="it-IT" sz="2800" dirty="0"/>
              <a:t>. </a:t>
            </a:r>
          </a:p>
          <a:p>
            <a:pPr marL="285750" indent="-285750">
              <a:buFont typeface="Arial" charset="0"/>
              <a:buChar char="•"/>
            </a:pPr>
            <a:r>
              <a:rPr lang="it-IT" sz="2800" dirty="0"/>
              <a:t>Metastasi a distanza: osso, fegato, SNC, ghiandole surrenali. </a:t>
            </a:r>
          </a:p>
        </p:txBody>
      </p:sp>
    </p:spTree>
    <p:extLst>
      <p:ext uri="{BB962C8B-B14F-4D97-AF65-F5344CB8AC3E}">
        <p14:creationId xmlns:p14="http://schemas.microsoft.com/office/powerpoint/2010/main" val="74321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800" y="520700"/>
            <a:ext cx="8026400" cy="5816600"/>
          </a:xfrm>
          <a:prstGeom prst="rect">
            <a:avLst/>
          </a:prstGeom>
        </p:spPr>
      </p:pic>
    </p:spTree>
    <p:extLst>
      <p:ext uri="{BB962C8B-B14F-4D97-AF65-F5344CB8AC3E}">
        <p14:creationId xmlns:p14="http://schemas.microsoft.com/office/powerpoint/2010/main" val="1354875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742" y="546100"/>
            <a:ext cx="7505157" cy="5905500"/>
          </a:xfrm>
          <a:prstGeom prst="rect">
            <a:avLst/>
          </a:prstGeom>
        </p:spPr>
      </p:pic>
    </p:spTree>
    <p:extLst>
      <p:ext uri="{BB962C8B-B14F-4D97-AF65-F5344CB8AC3E}">
        <p14:creationId xmlns:p14="http://schemas.microsoft.com/office/powerpoint/2010/main" val="1350964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28675"/>
          </a:xfrm>
        </p:spPr>
        <p:txBody>
          <a:bodyPr>
            <a:normAutofit/>
          </a:bodyPr>
          <a:lstStyle/>
          <a:p>
            <a:r>
              <a:rPr lang="it-IT" sz="3600" b="1" dirty="0">
                <a:solidFill>
                  <a:srgbClr val="FF0000"/>
                </a:solidFill>
                <a:latin typeface="+mn-lt"/>
              </a:rPr>
              <a:t>MESOTELIOMA PLEURICO</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950" y="1562100"/>
            <a:ext cx="7912100" cy="4559300"/>
          </a:xfrm>
          <a:prstGeom prst="rect">
            <a:avLst/>
          </a:prstGeom>
        </p:spPr>
      </p:pic>
    </p:spTree>
    <p:extLst>
      <p:ext uri="{BB962C8B-B14F-4D97-AF65-F5344CB8AC3E}">
        <p14:creationId xmlns:p14="http://schemas.microsoft.com/office/powerpoint/2010/main" val="642149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15975"/>
          </a:xfrm>
        </p:spPr>
        <p:txBody>
          <a:bodyPr>
            <a:normAutofit/>
          </a:bodyPr>
          <a:lstStyle/>
          <a:p>
            <a:r>
              <a:rPr lang="it-IT" sz="3600" b="1" dirty="0">
                <a:solidFill>
                  <a:srgbClr val="FF0000"/>
                </a:solidFill>
                <a:latin typeface="+mn-lt"/>
              </a:rPr>
              <a:t>Asbesto</a:t>
            </a:r>
          </a:p>
        </p:txBody>
      </p:sp>
      <p:sp>
        <p:nvSpPr>
          <p:cNvPr id="3" name="Segnaposto contenuto 2"/>
          <p:cNvSpPr>
            <a:spLocks noGrp="1"/>
          </p:cNvSpPr>
          <p:nvPr>
            <p:ph idx="1"/>
          </p:nvPr>
        </p:nvSpPr>
        <p:spPr/>
        <p:txBody>
          <a:bodyPr>
            <a:normAutofit lnSpcReduction="10000"/>
          </a:bodyPr>
          <a:lstStyle/>
          <a:p>
            <a:r>
              <a:rPr lang="it-IT" dirty="0"/>
              <a:t>Legislazione per la limitazione dell’esposizione professionale all’amianto nel 1970. </a:t>
            </a:r>
          </a:p>
          <a:p>
            <a:r>
              <a:rPr lang="it-IT" dirty="0"/>
              <a:t>Aumento dell’incidenza associato ad un lungo periodo di latenza tra esposizione ed insorgenza della malattia. </a:t>
            </a:r>
          </a:p>
          <a:p>
            <a:pPr marL="0" indent="0">
              <a:buNone/>
            </a:pPr>
            <a:r>
              <a:rPr lang="it-IT" dirty="0"/>
              <a:t>- </a:t>
            </a:r>
            <a:r>
              <a:rPr lang="it-IT" b="1" i="1" dirty="0"/>
              <a:t>Esposizione primaria</a:t>
            </a:r>
            <a:r>
              <a:rPr lang="it-IT" dirty="0"/>
              <a:t>: lavoratori delle industrie estrattive e produttrici di minerale. </a:t>
            </a:r>
          </a:p>
          <a:p>
            <a:pPr marL="0" indent="0">
              <a:buNone/>
            </a:pPr>
            <a:r>
              <a:rPr lang="it-IT" dirty="0"/>
              <a:t>- </a:t>
            </a:r>
            <a:r>
              <a:rPr lang="it-IT" b="1" i="1" dirty="0"/>
              <a:t>Esposizione secondaria</a:t>
            </a:r>
            <a:r>
              <a:rPr lang="it-IT" dirty="0"/>
              <a:t>: addetti alla preparazione di manufatti contenenti asbesto. </a:t>
            </a:r>
          </a:p>
          <a:p>
            <a:pPr marL="0" indent="0">
              <a:buNone/>
            </a:pPr>
            <a:r>
              <a:rPr lang="it-IT" dirty="0"/>
              <a:t>- </a:t>
            </a:r>
            <a:r>
              <a:rPr lang="it-IT" b="1" i="1" dirty="0"/>
              <a:t>Esposizione terziaria</a:t>
            </a:r>
            <a:r>
              <a:rPr lang="it-IT" dirty="0"/>
              <a:t>: coloro che vivono in vicinanza o a contatto con luoghi o persone addette alla lavorazione del materiale. </a:t>
            </a:r>
          </a:p>
          <a:p>
            <a:endParaRPr lang="it-IT" dirty="0"/>
          </a:p>
        </p:txBody>
      </p:sp>
    </p:spTree>
    <p:extLst>
      <p:ext uri="{BB962C8B-B14F-4D97-AF65-F5344CB8AC3E}">
        <p14:creationId xmlns:p14="http://schemas.microsoft.com/office/powerpoint/2010/main" val="725395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52475"/>
          </a:xfrm>
        </p:spPr>
        <p:txBody>
          <a:bodyPr>
            <a:normAutofit/>
          </a:bodyPr>
          <a:lstStyle/>
          <a:p>
            <a:r>
              <a:rPr lang="it-IT" sz="3600" b="1" dirty="0">
                <a:solidFill>
                  <a:srgbClr val="FF0000"/>
                </a:solidFill>
                <a:latin typeface="+mn-lt"/>
              </a:rPr>
              <a:t>Istopatologia</a:t>
            </a:r>
          </a:p>
        </p:txBody>
      </p:sp>
      <p:sp>
        <p:nvSpPr>
          <p:cNvPr id="3" name="Segnaposto contenuto 2"/>
          <p:cNvSpPr>
            <a:spLocks noGrp="1"/>
          </p:cNvSpPr>
          <p:nvPr>
            <p:ph idx="1"/>
          </p:nvPr>
        </p:nvSpPr>
        <p:spPr/>
        <p:txBody>
          <a:bodyPr/>
          <a:lstStyle/>
          <a:p>
            <a:r>
              <a:rPr lang="it-IT" dirty="0"/>
              <a:t>Tumore della membrana sierosa pleurica, caratterizzato dalla proliferazione delle cellule mesoteliali di rivestimento . </a:t>
            </a:r>
          </a:p>
          <a:p>
            <a:r>
              <a:rPr lang="it-IT" dirty="0"/>
              <a:t>Forma benigna (25%): tumore fibroso, ben localizzato e a crescita lenta. </a:t>
            </a:r>
          </a:p>
          <a:p>
            <a:r>
              <a:rPr lang="it-IT" dirty="0"/>
              <a:t>Forma maligna (75%): tumore aggressivo, multicentrico, invasivo e, nella maggior parte dei casi, fatale. </a:t>
            </a:r>
          </a:p>
          <a:p>
            <a:endParaRPr lang="it-IT" dirty="0"/>
          </a:p>
        </p:txBody>
      </p:sp>
    </p:spTree>
    <p:extLst>
      <p:ext uri="{BB962C8B-B14F-4D97-AF65-F5344CB8AC3E}">
        <p14:creationId xmlns:p14="http://schemas.microsoft.com/office/powerpoint/2010/main" val="13016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2505693" y="1834738"/>
            <a:ext cx="7334993" cy="2630383"/>
          </a:xfrm>
          <a:ln>
            <a:solidFill>
              <a:schemeClr val="accent1"/>
            </a:solidFill>
          </a:ln>
        </p:spPr>
        <p:txBody>
          <a:bodyPr>
            <a:normAutofit fontScale="90000"/>
          </a:bodyPr>
          <a:lstStyle/>
          <a:p>
            <a:r>
              <a:rPr lang="it-IT" b="1" dirty="0">
                <a:solidFill>
                  <a:srgbClr val="FF0000"/>
                </a:solidFill>
                <a:latin typeface="+mn-lt"/>
              </a:rPr>
              <a:t>Lezione 4:</a:t>
            </a:r>
            <a:r>
              <a:rPr lang="it-IT" dirty="0"/>
              <a:t/>
            </a:r>
            <a:br>
              <a:rPr lang="it-IT" dirty="0"/>
            </a:br>
            <a:r>
              <a:rPr lang="it-IT" b="1" dirty="0">
                <a:latin typeface="+mn-lt"/>
              </a:rPr>
              <a:t>Tumori del distretto respiratorio </a:t>
            </a:r>
            <a:br>
              <a:rPr lang="it-IT" b="1" dirty="0">
                <a:latin typeface="+mn-lt"/>
              </a:rPr>
            </a:br>
            <a:r>
              <a:rPr lang="it-IT" b="1" dirty="0">
                <a:latin typeface="+mn-lt"/>
              </a:rPr>
              <a:t>Tumori testa collo</a:t>
            </a:r>
            <a:br>
              <a:rPr lang="it-IT" b="1" dirty="0">
                <a:latin typeface="+mn-lt"/>
              </a:rPr>
            </a:br>
            <a:r>
              <a:rPr lang="it-IT" b="1" dirty="0">
                <a:latin typeface="+mn-lt"/>
              </a:rPr>
              <a:t>Tumori dell’apparato urinario</a:t>
            </a:r>
            <a:br>
              <a:rPr lang="it-IT" b="1" dirty="0">
                <a:latin typeface="+mn-lt"/>
              </a:rPr>
            </a:br>
            <a:r>
              <a:rPr lang="it-IT" b="1" dirty="0">
                <a:latin typeface="+mn-lt"/>
              </a:rPr>
              <a:t>Melanoma</a:t>
            </a:r>
            <a:br>
              <a:rPr lang="it-IT" b="1" dirty="0">
                <a:latin typeface="+mn-lt"/>
              </a:rPr>
            </a:br>
            <a:r>
              <a:rPr lang="it-IT" b="1" dirty="0">
                <a:latin typeface="+mn-lt"/>
              </a:rPr>
              <a:t>Sarcoma di </a:t>
            </a:r>
            <a:r>
              <a:rPr lang="it-IT" b="1" dirty="0" err="1">
                <a:latin typeface="+mn-lt"/>
              </a:rPr>
              <a:t>Kaposi</a:t>
            </a:r>
            <a:r>
              <a:rPr lang="it-IT" b="1" dirty="0">
                <a:latin typeface="+mn-lt"/>
              </a:rPr>
              <a:t/>
            </a:r>
            <a:br>
              <a:rPr lang="it-IT" b="1" dirty="0">
                <a:latin typeface="+mn-lt"/>
              </a:rPr>
            </a:br>
            <a:endParaRPr lang="it-IT" b="1" dirty="0">
              <a:latin typeface="+mn-lt"/>
            </a:endParaRPr>
          </a:p>
        </p:txBody>
      </p:sp>
    </p:spTree>
    <p:extLst>
      <p:ext uri="{BB962C8B-B14F-4D97-AF65-F5344CB8AC3E}">
        <p14:creationId xmlns:p14="http://schemas.microsoft.com/office/powerpoint/2010/main" val="1260845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15975"/>
          </a:xfrm>
        </p:spPr>
        <p:txBody>
          <a:bodyPr>
            <a:normAutofit/>
          </a:bodyPr>
          <a:lstStyle/>
          <a:p>
            <a:r>
              <a:rPr lang="it-IT" sz="3600" b="1" dirty="0">
                <a:solidFill>
                  <a:srgbClr val="FF0000"/>
                </a:solidFill>
                <a:latin typeface="+mn-lt"/>
              </a:rPr>
              <a:t>Storia naturale</a:t>
            </a:r>
          </a:p>
        </p:txBody>
      </p:sp>
      <p:sp>
        <p:nvSpPr>
          <p:cNvPr id="3" name="Segnaposto contenuto 2"/>
          <p:cNvSpPr>
            <a:spLocks noGrp="1"/>
          </p:cNvSpPr>
          <p:nvPr>
            <p:ph idx="1"/>
          </p:nvPr>
        </p:nvSpPr>
        <p:spPr/>
        <p:txBody>
          <a:bodyPr/>
          <a:lstStyle/>
          <a:p>
            <a:r>
              <a:rPr lang="it-IT" dirty="0"/>
              <a:t>Prognosi infausta a breve termine nella forma maligna con sopravvivenza media da 4 a 12 mesi (soprattutto nelle forme mesenchimali e miste). </a:t>
            </a:r>
          </a:p>
          <a:p>
            <a:r>
              <a:rPr lang="it-IT" dirty="0"/>
              <a:t>Interessamento progressivo di tutti i foglietti pleurici e presenza di coesione come risultato finale. </a:t>
            </a:r>
          </a:p>
          <a:p>
            <a:r>
              <a:rPr lang="it-IT" dirty="0"/>
              <a:t>Diffusione in senso mediale nel mediastino con dislocazione della trachea, abbassamento del diaframma, interessamento epatico. </a:t>
            </a:r>
          </a:p>
          <a:p>
            <a:r>
              <a:rPr lang="it-IT" dirty="0"/>
              <a:t>Diffusione in senso periferico con invasione della parete costale, noduli sottocutanei, metastasi ai linfonodi ascellari e </a:t>
            </a:r>
            <a:r>
              <a:rPr lang="it-IT" dirty="0" err="1"/>
              <a:t>sovraclaveari</a:t>
            </a:r>
            <a:r>
              <a:rPr lang="it-IT" dirty="0"/>
              <a:t>. </a:t>
            </a:r>
          </a:p>
          <a:p>
            <a:endParaRPr lang="it-IT" dirty="0"/>
          </a:p>
        </p:txBody>
      </p:sp>
    </p:spTree>
    <p:extLst>
      <p:ext uri="{BB962C8B-B14F-4D97-AF65-F5344CB8AC3E}">
        <p14:creationId xmlns:p14="http://schemas.microsoft.com/office/powerpoint/2010/main" val="573306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01675"/>
          </a:xfrm>
        </p:spPr>
        <p:txBody>
          <a:bodyPr>
            <a:normAutofit/>
          </a:bodyPr>
          <a:lstStyle/>
          <a:p>
            <a:r>
              <a:rPr lang="it-IT" sz="3600" b="1" dirty="0">
                <a:solidFill>
                  <a:srgbClr val="FF0000"/>
                </a:solidFill>
                <a:latin typeface="+mn-lt"/>
              </a:rPr>
              <a:t>Segni e sintomi</a:t>
            </a:r>
          </a:p>
        </p:txBody>
      </p:sp>
      <p:sp>
        <p:nvSpPr>
          <p:cNvPr id="3" name="Segnaposto contenuto 2"/>
          <p:cNvSpPr>
            <a:spLocks noGrp="1"/>
          </p:cNvSpPr>
          <p:nvPr>
            <p:ph idx="1"/>
          </p:nvPr>
        </p:nvSpPr>
        <p:spPr/>
        <p:txBody>
          <a:bodyPr/>
          <a:lstStyle/>
          <a:p>
            <a:r>
              <a:rPr lang="it-IT" dirty="0"/>
              <a:t>Forme solitarie molto spesso asintomatiche. </a:t>
            </a:r>
          </a:p>
          <a:p>
            <a:r>
              <a:rPr lang="it-IT" dirty="0"/>
              <a:t>Sintomi associati con la progressione della malattia: dispnea, febbre, tosse, dolore toracico (invasione dei nervi intercostali e disturbi da compressione), perdita di peso. </a:t>
            </a:r>
          </a:p>
          <a:p>
            <a:r>
              <a:rPr lang="it-IT" dirty="0"/>
              <a:t>Versamento pleurico emorragico libero o saccato con caratteristiche peculiari per la distinzione dalla pleurite acuta. </a:t>
            </a:r>
          </a:p>
          <a:p>
            <a:r>
              <a:rPr lang="it-IT" dirty="0"/>
              <a:t>Sintomi associati all’interessamento mediastinico: paralisi delle corde vocali, Sindrome di </a:t>
            </a:r>
            <a:r>
              <a:rPr lang="it-IT" dirty="0" err="1"/>
              <a:t>Horner</a:t>
            </a:r>
            <a:r>
              <a:rPr lang="it-IT" dirty="0"/>
              <a:t>, compressione ed ostruzione della vena cava superiore. </a:t>
            </a:r>
          </a:p>
          <a:p>
            <a:endParaRPr lang="it-IT" dirty="0"/>
          </a:p>
        </p:txBody>
      </p:sp>
    </p:spTree>
    <p:extLst>
      <p:ext uri="{BB962C8B-B14F-4D97-AF65-F5344CB8AC3E}">
        <p14:creationId xmlns:p14="http://schemas.microsoft.com/office/powerpoint/2010/main" val="1071606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771525"/>
            <a:ext cx="10515600" cy="803275"/>
          </a:xfrm>
        </p:spPr>
        <p:txBody>
          <a:bodyPr>
            <a:normAutofit/>
          </a:bodyPr>
          <a:lstStyle/>
          <a:p>
            <a:r>
              <a:rPr lang="it-IT" sz="3600" b="1" dirty="0">
                <a:solidFill>
                  <a:srgbClr val="FF0000"/>
                </a:solidFill>
                <a:latin typeface="+mn-lt"/>
              </a:rPr>
              <a:t>Diagnosi</a:t>
            </a:r>
          </a:p>
        </p:txBody>
      </p:sp>
      <p:sp>
        <p:nvSpPr>
          <p:cNvPr id="3" name="Segnaposto contenuto 2"/>
          <p:cNvSpPr>
            <a:spLocks noGrp="1"/>
          </p:cNvSpPr>
          <p:nvPr>
            <p:ph idx="1"/>
          </p:nvPr>
        </p:nvSpPr>
        <p:spPr/>
        <p:txBody>
          <a:bodyPr/>
          <a:lstStyle/>
          <a:p>
            <a:r>
              <a:rPr lang="it-IT" dirty="0"/>
              <a:t>Anamnesi per l’esposizione ambientale o professionale all’asbesto. </a:t>
            </a:r>
          </a:p>
          <a:p>
            <a:r>
              <a:rPr lang="it-IT" dirty="0"/>
              <a:t>Riscontro clinico di un versamento pleurico senza causa precisa con sintomatologia dolorosa prevalente. </a:t>
            </a:r>
          </a:p>
          <a:p>
            <a:r>
              <a:rPr lang="it-IT" dirty="0"/>
              <a:t>Esami radiologici: TC, RM, PET, 2D-ECHO. </a:t>
            </a:r>
          </a:p>
          <a:p>
            <a:r>
              <a:rPr lang="it-IT" dirty="0"/>
              <a:t>Toracentesi per la valutazione del liquido pleurico estratto con citologia, esami chimici (LDH, acido ialuronico). </a:t>
            </a:r>
          </a:p>
          <a:p>
            <a:r>
              <a:rPr lang="it-IT" dirty="0"/>
              <a:t>Tecniche bioptiche: </a:t>
            </a:r>
            <a:r>
              <a:rPr lang="it-IT" dirty="0" err="1"/>
              <a:t>agobiopsia</a:t>
            </a:r>
            <a:r>
              <a:rPr lang="it-IT" dirty="0"/>
              <a:t>, biopsia in pleuroscopia, toracotomia. </a:t>
            </a:r>
          </a:p>
          <a:p>
            <a:endParaRPr lang="it-IT" dirty="0"/>
          </a:p>
        </p:txBody>
      </p:sp>
    </p:spTree>
    <p:extLst>
      <p:ext uri="{BB962C8B-B14F-4D97-AF65-F5344CB8AC3E}">
        <p14:creationId xmlns:p14="http://schemas.microsoft.com/office/powerpoint/2010/main" val="1991811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457200"/>
            <a:ext cx="8356600" cy="5943600"/>
          </a:xfrm>
          <a:prstGeom prst="rect">
            <a:avLst/>
          </a:prstGeom>
        </p:spPr>
      </p:pic>
    </p:spTree>
    <p:extLst>
      <p:ext uri="{BB962C8B-B14F-4D97-AF65-F5344CB8AC3E}">
        <p14:creationId xmlns:p14="http://schemas.microsoft.com/office/powerpoint/2010/main" val="1635588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838200" y="365126"/>
            <a:ext cx="10515600" cy="810532"/>
          </a:xfrm>
        </p:spPr>
        <p:txBody>
          <a:bodyPr>
            <a:normAutofit/>
          </a:bodyPr>
          <a:lstStyle/>
          <a:p>
            <a:r>
              <a:rPr lang="it-IT" sz="3600" b="1" dirty="0">
                <a:solidFill>
                  <a:srgbClr val="FF0000"/>
                </a:solidFill>
                <a:latin typeface="+mn-lt"/>
              </a:rPr>
              <a:t>TUMORE DEL DISTRETTO TESTA COLLO</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400" y="1375014"/>
            <a:ext cx="7823200" cy="4530486"/>
          </a:xfrm>
          <a:prstGeom prst="rect">
            <a:avLst/>
          </a:prstGeom>
        </p:spPr>
      </p:pic>
    </p:spTree>
    <p:extLst>
      <p:ext uri="{BB962C8B-B14F-4D97-AF65-F5344CB8AC3E}">
        <p14:creationId xmlns:p14="http://schemas.microsoft.com/office/powerpoint/2010/main" val="1558605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444500"/>
            <a:ext cx="8458200" cy="5969000"/>
          </a:xfrm>
          <a:prstGeom prst="rect">
            <a:avLst/>
          </a:prstGeom>
        </p:spPr>
      </p:pic>
    </p:spTree>
    <p:extLst>
      <p:ext uri="{BB962C8B-B14F-4D97-AF65-F5344CB8AC3E}">
        <p14:creationId xmlns:p14="http://schemas.microsoft.com/office/powerpoint/2010/main" val="714601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408" y="444500"/>
            <a:ext cx="8224091" cy="5727700"/>
          </a:xfrm>
          <a:prstGeom prst="rect">
            <a:avLst/>
          </a:prstGeom>
        </p:spPr>
      </p:pic>
    </p:spTree>
    <p:extLst>
      <p:ext uri="{BB962C8B-B14F-4D97-AF65-F5344CB8AC3E}">
        <p14:creationId xmlns:p14="http://schemas.microsoft.com/office/powerpoint/2010/main" val="402147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190" y="622300"/>
            <a:ext cx="7477810" cy="5956300"/>
          </a:xfrm>
          <a:prstGeom prst="rect">
            <a:avLst/>
          </a:prstGeom>
        </p:spPr>
      </p:pic>
    </p:spTree>
    <p:extLst>
      <p:ext uri="{BB962C8B-B14F-4D97-AF65-F5344CB8AC3E}">
        <p14:creationId xmlns:p14="http://schemas.microsoft.com/office/powerpoint/2010/main" val="443666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624840"/>
            <a:ext cx="7886700" cy="5737860"/>
          </a:xfrm>
          <a:prstGeom prst="rect">
            <a:avLst/>
          </a:prstGeom>
        </p:spPr>
      </p:pic>
    </p:spTree>
    <p:extLst>
      <p:ext uri="{BB962C8B-B14F-4D97-AF65-F5344CB8AC3E}">
        <p14:creationId xmlns:p14="http://schemas.microsoft.com/office/powerpoint/2010/main" val="42590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47700"/>
            <a:ext cx="8534400" cy="5562600"/>
          </a:xfrm>
          <a:prstGeom prst="rect">
            <a:avLst/>
          </a:prstGeom>
        </p:spPr>
      </p:pic>
    </p:spTree>
    <p:extLst>
      <p:ext uri="{BB962C8B-B14F-4D97-AF65-F5344CB8AC3E}">
        <p14:creationId xmlns:p14="http://schemas.microsoft.com/office/powerpoint/2010/main" val="1775912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810532"/>
          </a:xfrm>
        </p:spPr>
        <p:txBody>
          <a:bodyPr>
            <a:normAutofit/>
          </a:bodyPr>
          <a:lstStyle/>
          <a:p>
            <a:r>
              <a:rPr lang="it-IT" sz="3600" b="1" dirty="0">
                <a:solidFill>
                  <a:srgbClr val="FF0000"/>
                </a:solidFill>
                <a:latin typeface="+mn-lt"/>
              </a:rPr>
              <a:t>TUMORE DEL POLMONE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550" y="1651330"/>
            <a:ext cx="8470900" cy="3898900"/>
          </a:xfrm>
          <a:prstGeom prst="rect">
            <a:avLst/>
          </a:prstGeom>
        </p:spPr>
      </p:pic>
    </p:spTree>
    <p:extLst>
      <p:ext uri="{BB962C8B-B14F-4D97-AF65-F5344CB8AC3E}">
        <p14:creationId xmlns:p14="http://schemas.microsoft.com/office/powerpoint/2010/main" val="525936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900" y="381000"/>
            <a:ext cx="8966200" cy="6083300"/>
          </a:xfrm>
          <a:prstGeom prst="rect">
            <a:avLst/>
          </a:prstGeom>
        </p:spPr>
      </p:pic>
    </p:spTree>
    <p:extLst>
      <p:ext uri="{BB962C8B-B14F-4D97-AF65-F5344CB8AC3E}">
        <p14:creationId xmlns:p14="http://schemas.microsoft.com/office/powerpoint/2010/main" val="1335178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884" y="368300"/>
            <a:ext cx="8731116" cy="6172200"/>
          </a:xfrm>
          <a:prstGeom prst="rect">
            <a:avLst/>
          </a:prstGeom>
        </p:spPr>
      </p:pic>
    </p:spTree>
    <p:extLst>
      <p:ext uri="{BB962C8B-B14F-4D97-AF65-F5344CB8AC3E}">
        <p14:creationId xmlns:p14="http://schemas.microsoft.com/office/powerpoint/2010/main" val="1621585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152" y="431800"/>
            <a:ext cx="8188547" cy="5930900"/>
          </a:xfrm>
          <a:prstGeom prst="rect">
            <a:avLst/>
          </a:prstGeom>
        </p:spPr>
      </p:pic>
    </p:spTree>
    <p:extLst>
      <p:ext uri="{BB962C8B-B14F-4D97-AF65-F5344CB8AC3E}">
        <p14:creationId xmlns:p14="http://schemas.microsoft.com/office/powerpoint/2010/main" val="2018645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7100" y="2460625"/>
            <a:ext cx="10515600" cy="1325563"/>
          </a:xfrm>
        </p:spPr>
        <p:txBody>
          <a:bodyPr>
            <a:normAutofit/>
          </a:bodyPr>
          <a:lstStyle/>
          <a:p>
            <a:pPr algn="ctr"/>
            <a:r>
              <a:rPr lang="it-IT" sz="3600" b="1" dirty="0">
                <a:solidFill>
                  <a:srgbClr val="FF0000"/>
                </a:solidFill>
                <a:latin typeface="+mn-lt"/>
              </a:rPr>
              <a:t>NEOPLASIE DELL’APPARATO URINARIO</a:t>
            </a:r>
          </a:p>
        </p:txBody>
      </p:sp>
    </p:spTree>
    <p:extLst>
      <p:ext uri="{BB962C8B-B14F-4D97-AF65-F5344CB8AC3E}">
        <p14:creationId xmlns:p14="http://schemas.microsoft.com/office/powerpoint/2010/main" val="1788951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663575"/>
          </a:xfrm>
        </p:spPr>
        <p:txBody>
          <a:bodyPr>
            <a:normAutofit/>
          </a:bodyPr>
          <a:lstStyle/>
          <a:p>
            <a:r>
              <a:rPr lang="it-IT" sz="3600" b="1" dirty="0">
                <a:solidFill>
                  <a:srgbClr val="FF0000"/>
                </a:solidFill>
                <a:latin typeface="+mn-lt"/>
              </a:rPr>
              <a:t>CARCINOMA RENALE</a:t>
            </a:r>
          </a:p>
        </p:txBody>
      </p:sp>
      <p:sp>
        <p:nvSpPr>
          <p:cNvPr id="3" name="Segnaposto contenuto 2"/>
          <p:cNvSpPr>
            <a:spLocks noGrp="1"/>
          </p:cNvSpPr>
          <p:nvPr>
            <p:ph idx="1"/>
          </p:nvPr>
        </p:nvSpPr>
        <p:spPr/>
        <p:txBody>
          <a:bodyPr/>
          <a:lstStyle/>
          <a:p>
            <a:r>
              <a:rPr lang="it-IT" dirty="0"/>
              <a:t>2% di tutti i tumori. </a:t>
            </a:r>
          </a:p>
          <a:p>
            <a:r>
              <a:rPr lang="it-IT" dirty="0"/>
              <a:t>Rapporto maschi/femmine 2:1. </a:t>
            </a:r>
          </a:p>
          <a:p>
            <a:r>
              <a:rPr lang="it-IT" dirty="0"/>
              <a:t>Aumento dell'incidenza associata ad un miglioramento della sopravvivenza a 5 anni per il progresso della diagnostica per immagini, con diagnosi in fasi </a:t>
            </a:r>
            <a:r>
              <a:rPr lang="it-IT" dirty="0" err="1"/>
              <a:t>piu</a:t>
            </a:r>
            <a:r>
              <a:rPr lang="it-IT" dirty="0"/>
              <a:t>̀ precoci. </a:t>
            </a:r>
          </a:p>
          <a:p>
            <a:r>
              <a:rPr lang="it-IT" dirty="0"/>
              <a:t>Aumento del tasso di incidenza con l'</a:t>
            </a:r>
            <a:r>
              <a:rPr lang="it-IT" dirty="0" err="1"/>
              <a:t>eta</a:t>
            </a:r>
            <a:r>
              <a:rPr lang="it-IT" dirty="0"/>
              <a:t>̀ con picco massimo intorno ai 60 anni. </a:t>
            </a:r>
          </a:p>
          <a:p>
            <a:r>
              <a:rPr lang="it-IT" dirty="0"/>
              <a:t>Incidenza maggiore in Nord Europa e Stati Uniti. </a:t>
            </a:r>
          </a:p>
          <a:p>
            <a:endParaRPr lang="it-IT" dirty="0"/>
          </a:p>
        </p:txBody>
      </p:sp>
    </p:spTree>
    <p:extLst>
      <p:ext uri="{BB962C8B-B14F-4D97-AF65-F5344CB8AC3E}">
        <p14:creationId xmlns:p14="http://schemas.microsoft.com/office/powerpoint/2010/main" val="1034955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01675"/>
          </a:xfrm>
        </p:spPr>
        <p:txBody>
          <a:bodyPr>
            <a:normAutofit/>
          </a:bodyPr>
          <a:lstStyle/>
          <a:p>
            <a:r>
              <a:rPr lang="it-IT" sz="3600" b="1" dirty="0">
                <a:solidFill>
                  <a:srgbClr val="FF0000"/>
                </a:solidFill>
                <a:latin typeface="+mn-lt"/>
              </a:rPr>
              <a:t>Fattori di rischio</a:t>
            </a:r>
          </a:p>
        </p:txBody>
      </p:sp>
      <p:sp>
        <p:nvSpPr>
          <p:cNvPr id="3" name="Segnaposto contenuto 2"/>
          <p:cNvSpPr>
            <a:spLocks noGrp="1"/>
          </p:cNvSpPr>
          <p:nvPr>
            <p:ph idx="1"/>
          </p:nvPr>
        </p:nvSpPr>
        <p:spPr/>
        <p:txBody>
          <a:bodyPr/>
          <a:lstStyle/>
          <a:p>
            <a:r>
              <a:rPr lang="it-IT" dirty="0"/>
              <a:t>Fumo di sigaretta </a:t>
            </a:r>
          </a:p>
          <a:p>
            <a:r>
              <a:rPr lang="it-IT" dirty="0"/>
              <a:t>Esposizione a sostanze tossiche, tra cui piombo, zinco, </a:t>
            </a:r>
            <a:r>
              <a:rPr lang="it-IT" dirty="0" err="1"/>
              <a:t>torotrast</a:t>
            </a:r>
            <a:r>
              <a:rPr lang="it-IT" dirty="0"/>
              <a:t>. </a:t>
            </a:r>
          </a:p>
          <a:p>
            <a:r>
              <a:rPr lang="it-IT" dirty="0" err="1"/>
              <a:t>Familiarita</a:t>
            </a:r>
            <a:r>
              <a:rPr lang="it-IT" dirty="0"/>
              <a:t>̀: </a:t>
            </a:r>
          </a:p>
          <a:p>
            <a:pPr marL="0" indent="0">
              <a:buNone/>
            </a:pPr>
            <a:r>
              <a:rPr lang="it-IT" dirty="0"/>
              <a:t>- Sindrome di Von </a:t>
            </a:r>
            <a:r>
              <a:rPr lang="it-IT" dirty="0" err="1"/>
              <a:t>Hippel-Lindau</a:t>
            </a:r>
            <a:r>
              <a:rPr lang="it-IT" dirty="0"/>
              <a:t>: mutazione del gene VHL, responsabile dell'inibizione dell'angiogenesi. </a:t>
            </a:r>
          </a:p>
          <a:p>
            <a:pPr marL="0" indent="0">
              <a:buNone/>
            </a:pPr>
            <a:r>
              <a:rPr lang="it-IT" dirty="0"/>
              <a:t>- Malattia cistica renale acquisita nel corso di trattamenti dialitici. </a:t>
            </a:r>
          </a:p>
          <a:p>
            <a:endParaRPr lang="it-IT" dirty="0"/>
          </a:p>
        </p:txBody>
      </p:sp>
    </p:spTree>
    <p:extLst>
      <p:ext uri="{BB962C8B-B14F-4D97-AF65-F5344CB8AC3E}">
        <p14:creationId xmlns:p14="http://schemas.microsoft.com/office/powerpoint/2010/main" val="694152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52475"/>
          </a:xfrm>
        </p:spPr>
        <p:txBody>
          <a:bodyPr>
            <a:normAutofit/>
          </a:bodyPr>
          <a:lstStyle/>
          <a:p>
            <a:r>
              <a:rPr lang="it-IT" sz="3600" b="1" dirty="0">
                <a:solidFill>
                  <a:srgbClr val="FF0000"/>
                </a:solidFill>
                <a:latin typeface="+mn-lt"/>
              </a:rPr>
              <a:t>Istopatologia</a:t>
            </a:r>
          </a:p>
        </p:txBody>
      </p:sp>
      <p:sp>
        <p:nvSpPr>
          <p:cNvPr id="3" name="Segnaposto contenuto 2"/>
          <p:cNvSpPr>
            <a:spLocks noGrp="1"/>
          </p:cNvSpPr>
          <p:nvPr>
            <p:ph idx="1"/>
          </p:nvPr>
        </p:nvSpPr>
        <p:spPr>
          <a:xfrm>
            <a:off x="838200" y="1117600"/>
            <a:ext cx="10515600" cy="5372100"/>
          </a:xfrm>
        </p:spPr>
        <p:txBody>
          <a:bodyPr>
            <a:normAutofit fontScale="92500" lnSpcReduction="10000"/>
          </a:bodyPr>
          <a:lstStyle/>
          <a:p>
            <a:r>
              <a:rPr lang="it-IT" dirty="0"/>
              <a:t>Derivazione dall'epitelio tubulare nella corticale renale con espansione nella midollare e distruzione della pelvi e dei calici renali. </a:t>
            </a:r>
          </a:p>
          <a:p>
            <a:r>
              <a:rPr lang="it-IT" dirty="0"/>
              <a:t>Adenocarcinoma a cellule chiare: </a:t>
            </a:r>
          </a:p>
          <a:p>
            <a:pPr marL="0" indent="0">
              <a:buNone/>
            </a:pPr>
            <a:r>
              <a:rPr lang="it-IT" dirty="0"/>
              <a:t>- Architettura alveolare compatta, tubulare, cistica. </a:t>
            </a:r>
          </a:p>
          <a:p>
            <a:pPr marL="0" indent="0">
              <a:buNone/>
            </a:pPr>
            <a:r>
              <a:rPr lang="it-IT" dirty="0"/>
              <a:t>- Presenza di cellule con citoplasma chiaro per la presenza di glicogeno </a:t>
            </a:r>
            <a:r>
              <a:rPr lang="it-IT" dirty="0" err="1"/>
              <a:t>intracitoplasmatico</a:t>
            </a:r>
            <a:r>
              <a:rPr lang="it-IT" dirty="0"/>
              <a:t>. </a:t>
            </a:r>
          </a:p>
          <a:p>
            <a:pPr>
              <a:buFontTx/>
              <a:buChar char="-"/>
            </a:pPr>
            <a:r>
              <a:rPr lang="it-IT" dirty="0"/>
              <a:t>Sottotipo con prognosi peggiore, associato alla mutazione del VHL e alla presenza di angiogenesi. </a:t>
            </a:r>
          </a:p>
          <a:p>
            <a:r>
              <a:rPr lang="it-IT" dirty="0"/>
              <a:t>Adenocarcinoma a cellule cromofile:</a:t>
            </a:r>
            <a:br>
              <a:rPr lang="it-IT" dirty="0"/>
            </a:br>
            <a:r>
              <a:rPr lang="it-IT" dirty="0"/>
              <a:t>- Architettura papillare con aggregati di istiociti schiumosi. </a:t>
            </a:r>
          </a:p>
          <a:p>
            <a:r>
              <a:rPr lang="it-IT" dirty="0"/>
              <a:t>Adenocarcinoma a cellule </a:t>
            </a:r>
            <a:r>
              <a:rPr lang="it-IT" dirty="0" err="1"/>
              <a:t>cromofobe</a:t>
            </a:r>
            <a:r>
              <a:rPr lang="it-IT" dirty="0"/>
              <a:t>: </a:t>
            </a:r>
          </a:p>
          <a:p>
            <a:pPr marL="0" indent="0">
              <a:buNone/>
            </a:pPr>
            <a:r>
              <a:rPr lang="it-IT" dirty="0"/>
              <a:t>- Architettura solida compatta con cellule dalle dimensioni variabili. </a:t>
            </a:r>
          </a:p>
          <a:p>
            <a:pPr marL="0" indent="0">
              <a:buNone/>
            </a:pPr>
            <a:r>
              <a:rPr lang="it-IT" dirty="0"/>
              <a:t>- Associato ad una prognosi positiva. </a:t>
            </a:r>
          </a:p>
          <a:p>
            <a:pPr marL="0" indent="0">
              <a:buNone/>
            </a:pPr>
            <a:endParaRPr lang="it-IT" dirty="0"/>
          </a:p>
          <a:p>
            <a:endParaRPr lang="it-IT" dirty="0"/>
          </a:p>
        </p:txBody>
      </p:sp>
    </p:spTree>
    <p:extLst>
      <p:ext uri="{BB962C8B-B14F-4D97-AF65-F5344CB8AC3E}">
        <p14:creationId xmlns:p14="http://schemas.microsoft.com/office/powerpoint/2010/main" val="806054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81025"/>
            <a:ext cx="10515600" cy="904875"/>
          </a:xfrm>
        </p:spPr>
        <p:txBody>
          <a:bodyPr>
            <a:normAutofit/>
          </a:bodyPr>
          <a:lstStyle/>
          <a:p>
            <a:r>
              <a:rPr lang="it-IT" sz="3600" b="1" dirty="0">
                <a:solidFill>
                  <a:srgbClr val="FF0000"/>
                </a:solidFill>
                <a:latin typeface="+mn-lt"/>
              </a:rPr>
              <a:t>Storia naturale</a:t>
            </a:r>
          </a:p>
        </p:txBody>
      </p:sp>
      <p:sp>
        <p:nvSpPr>
          <p:cNvPr id="3" name="Segnaposto contenuto 2"/>
          <p:cNvSpPr>
            <a:spLocks noGrp="1"/>
          </p:cNvSpPr>
          <p:nvPr>
            <p:ph idx="1"/>
          </p:nvPr>
        </p:nvSpPr>
        <p:spPr/>
        <p:txBody>
          <a:bodyPr/>
          <a:lstStyle/>
          <a:p>
            <a:r>
              <a:rPr lang="it-IT" dirty="0"/>
              <a:t>Estensione diretta dopo il superamento della capsula: tessuti perirenali, surrene, pancreas, intestino. </a:t>
            </a:r>
          </a:p>
          <a:p>
            <a:r>
              <a:rPr lang="it-IT" dirty="0"/>
              <a:t>Diffusione per via linfatica: linfonodi dell'ilo, lombo-aortici, cervicali (dopo l'invasione del dotto toracico). </a:t>
            </a:r>
          </a:p>
          <a:p>
            <a:r>
              <a:rPr lang="it-IT" dirty="0"/>
              <a:t>Diffusione per via ematogena (vena renale e vena cava inferiore): rene controlaterale, polmone, fegato, ossa, cervello (raro). </a:t>
            </a:r>
          </a:p>
          <a:p>
            <a:endParaRPr lang="it-IT" dirty="0"/>
          </a:p>
        </p:txBody>
      </p:sp>
    </p:spTree>
    <p:extLst>
      <p:ext uri="{BB962C8B-B14F-4D97-AF65-F5344CB8AC3E}">
        <p14:creationId xmlns:p14="http://schemas.microsoft.com/office/powerpoint/2010/main" val="348795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8500" y="123825"/>
            <a:ext cx="10515600" cy="1069975"/>
          </a:xfrm>
        </p:spPr>
        <p:txBody>
          <a:bodyPr>
            <a:normAutofit/>
          </a:bodyPr>
          <a:lstStyle/>
          <a:p>
            <a:r>
              <a:rPr lang="it-IT" sz="3600" b="1" dirty="0">
                <a:solidFill>
                  <a:srgbClr val="FF0000"/>
                </a:solidFill>
                <a:latin typeface="+mn-lt"/>
              </a:rPr>
              <a:t>Segni e sintomi</a:t>
            </a:r>
          </a:p>
        </p:txBody>
      </p:sp>
      <p:sp>
        <p:nvSpPr>
          <p:cNvPr id="3" name="Segnaposto contenuto 2"/>
          <p:cNvSpPr>
            <a:spLocks noGrp="1"/>
          </p:cNvSpPr>
          <p:nvPr>
            <p:ph idx="1"/>
          </p:nvPr>
        </p:nvSpPr>
        <p:spPr>
          <a:xfrm>
            <a:off x="838200" y="1079500"/>
            <a:ext cx="10515600" cy="5232400"/>
          </a:xfrm>
        </p:spPr>
        <p:txBody>
          <a:bodyPr>
            <a:normAutofit lnSpcReduction="10000"/>
          </a:bodyPr>
          <a:lstStyle/>
          <a:p>
            <a:r>
              <a:rPr lang="it-IT" dirty="0"/>
              <a:t>Spesso asintomatico in fasi precoci. </a:t>
            </a:r>
          </a:p>
          <a:p>
            <a:r>
              <a:rPr lang="it-IT" dirty="0"/>
              <a:t>Classica triade sintomatologica (10% dei casi): </a:t>
            </a:r>
          </a:p>
          <a:p>
            <a:pPr marL="0" indent="0">
              <a:buNone/>
            </a:pPr>
            <a:r>
              <a:rPr lang="it-IT" dirty="0"/>
              <a:t>- Ematuria per distruzione dei vasi dovuta alla crescita tumorale. </a:t>
            </a:r>
          </a:p>
          <a:p>
            <a:pPr marL="0" indent="0">
              <a:buNone/>
            </a:pPr>
            <a:r>
              <a:rPr lang="it-IT" dirty="0"/>
              <a:t>- Dolore addominale. </a:t>
            </a:r>
          </a:p>
          <a:p>
            <a:pPr marL="0" indent="0">
              <a:buNone/>
            </a:pPr>
            <a:r>
              <a:rPr lang="it-IT" dirty="0"/>
              <a:t>- Massa addominale palpabile. </a:t>
            </a:r>
          </a:p>
          <a:p>
            <a:r>
              <a:rPr lang="it-IT" dirty="0"/>
              <a:t>Varicocele sinistro acuto per connessione con la vena renale. </a:t>
            </a:r>
          </a:p>
          <a:p>
            <a:r>
              <a:rPr lang="it-IT" dirty="0"/>
              <a:t>Effetti generali: astenia, perdita di peso, febbre, anemia. </a:t>
            </a:r>
          </a:p>
          <a:p>
            <a:r>
              <a:rPr lang="it-IT" dirty="0"/>
              <a:t>Ipercalcemia maligna associata alla secrezione del </a:t>
            </a:r>
            <a:r>
              <a:rPr lang="it-IT" dirty="0" err="1"/>
              <a:t>PTHrP</a:t>
            </a:r>
            <a:r>
              <a:rPr lang="it-IT" dirty="0"/>
              <a:t> e quindi al riassorbimento osseo. </a:t>
            </a:r>
          </a:p>
          <a:p>
            <a:r>
              <a:rPr lang="it-IT" dirty="0" err="1"/>
              <a:t>Iperreninemia</a:t>
            </a:r>
            <a:r>
              <a:rPr lang="it-IT" dirty="0"/>
              <a:t> (sindrome paraneoplastiche) associata ad ipertensione per il maggiore riassorbimento renale. </a:t>
            </a:r>
          </a:p>
          <a:p>
            <a:endParaRPr lang="it-IT" dirty="0"/>
          </a:p>
        </p:txBody>
      </p:sp>
    </p:spTree>
    <p:extLst>
      <p:ext uri="{BB962C8B-B14F-4D97-AF65-F5344CB8AC3E}">
        <p14:creationId xmlns:p14="http://schemas.microsoft.com/office/powerpoint/2010/main" val="660595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28675"/>
          </a:xfrm>
        </p:spPr>
        <p:txBody>
          <a:bodyPr>
            <a:normAutofit/>
          </a:bodyPr>
          <a:lstStyle/>
          <a:p>
            <a:r>
              <a:rPr lang="it-IT" sz="3600" b="1" dirty="0">
                <a:solidFill>
                  <a:srgbClr val="FF0000"/>
                </a:solidFill>
                <a:latin typeface="+mn-lt"/>
              </a:rPr>
              <a:t>Diagnosi</a:t>
            </a:r>
          </a:p>
        </p:txBody>
      </p:sp>
      <p:sp>
        <p:nvSpPr>
          <p:cNvPr id="3" name="Segnaposto contenuto 2"/>
          <p:cNvSpPr>
            <a:spLocks noGrp="1"/>
          </p:cNvSpPr>
          <p:nvPr>
            <p:ph idx="1"/>
          </p:nvPr>
        </p:nvSpPr>
        <p:spPr/>
        <p:txBody>
          <a:bodyPr/>
          <a:lstStyle/>
          <a:p>
            <a:r>
              <a:rPr lang="it-IT" dirty="0"/>
              <a:t>Esame clinico per l'individuazione di una massa palpabile renale o un varicocele sinistro. </a:t>
            </a:r>
          </a:p>
          <a:p>
            <a:r>
              <a:rPr lang="it-IT" dirty="0"/>
              <a:t>Esami radiologici: radiografia in bianco dell'addome, ecografia, TC, PET, arteriografia selettiva renale. </a:t>
            </a:r>
          </a:p>
          <a:p>
            <a:r>
              <a:rPr lang="it-IT" dirty="0"/>
              <a:t>Esami di laboratorio: VES, ematocrito, azotemia, clearance della creatinina, calcemia, fosfatasi alcalina, LDH, reperti ematochimici da sindrome paraneoplastica (protrombina, ALP, LDH, EPO, renina) </a:t>
            </a:r>
          </a:p>
          <a:p>
            <a:endParaRPr lang="it-IT" dirty="0"/>
          </a:p>
        </p:txBody>
      </p:sp>
    </p:spTree>
    <p:extLst>
      <p:ext uri="{BB962C8B-B14F-4D97-AF65-F5344CB8AC3E}">
        <p14:creationId xmlns:p14="http://schemas.microsoft.com/office/powerpoint/2010/main" val="1813515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272" y="558141"/>
            <a:ext cx="8255172" cy="6122884"/>
          </a:xfrm>
          <a:prstGeom prst="rect">
            <a:avLst/>
          </a:prstGeom>
        </p:spPr>
      </p:pic>
    </p:spTree>
    <p:extLst>
      <p:ext uri="{BB962C8B-B14F-4D97-AF65-F5344CB8AC3E}">
        <p14:creationId xmlns:p14="http://schemas.microsoft.com/office/powerpoint/2010/main" val="1231383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66775"/>
          </a:xfrm>
        </p:spPr>
        <p:txBody>
          <a:bodyPr>
            <a:normAutofit/>
          </a:bodyPr>
          <a:lstStyle/>
          <a:p>
            <a:r>
              <a:rPr lang="it-IT" sz="3600" b="1" dirty="0">
                <a:solidFill>
                  <a:srgbClr val="FF0000"/>
                </a:solidFill>
                <a:latin typeface="+mn-lt"/>
              </a:rPr>
              <a:t>Terapia</a:t>
            </a:r>
          </a:p>
        </p:txBody>
      </p:sp>
      <p:sp>
        <p:nvSpPr>
          <p:cNvPr id="3" name="Segnaposto contenuto 2"/>
          <p:cNvSpPr>
            <a:spLocks noGrp="1"/>
          </p:cNvSpPr>
          <p:nvPr>
            <p:ph idx="1"/>
          </p:nvPr>
        </p:nvSpPr>
        <p:spPr/>
        <p:txBody>
          <a:bodyPr/>
          <a:lstStyle/>
          <a:p>
            <a:r>
              <a:rPr lang="it-IT" dirty="0"/>
              <a:t>Chirurgia</a:t>
            </a:r>
          </a:p>
          <a:p>
            <a:r>
              <a:rPr lang="it-IT" dirty="0"/>
              <a:t>Farmaci anti-</a:t>
            </a:r>
            <a:r>
              <a:rPr lang="it-IT" dirty="0" err="1"/>
              <a:t>angiogenetici</a:t>
            </a:r>
            <a:r>
              <a:rPr lang="it-IT" dirty="0"/>
              <a:t> </a:t>
            </a:r>
          </a:p>
          <a:p>
            <a:r>
              <a:rPr lang="it-IT" dirty="0"/>
              <a:t>Farmaci biomolecolari</a:t>
            </a:r>
          </a:p>
          <a:p>
            <a:r>
              <a:rPr lang="it-IT" dirty="0"/>
              <a:t>Immunoterapia</a:t>
            </a:r>
          </a:p>
          <a:p>
            <a:r>
              <a:rPr lang="it-IT" dirty="0"/>
              <a:t>Best </a:t>
            </a:r>
            <a:r>
              <a:rPr lang="it-IT" dirty="0" err="1"/>
              <a:t>Supportive</a:t>
            </a:r>
            <a:r>
              <a:rPr lang="it-IT" dirty="0"/>
              <a:t> Care </a:t>
            </a:r>
          </a:p>
          <a:p>
            <a:endParaRPr lang="it-IT" dirty="0"/>
          </a:p>
        </p:txBody>
      </p:sp>
    </p:spTree>
    <p:extLst>
      <p:ext uri="{BB962C8B-B14F-4D97-AF65-F5344CB8AC3E}">
        <p14:creationId xmlns:p14="http://schemas.microsoft.com/office/powerpoint/2010/main" val="1184896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04875"/>
          </a:xfrm>
        </p:spPr>
        <p:txBody>
          <a:bodyPr>
            <a:normAutofit/>
          </a:bodyPr>
          <a:lstStyle/>
          <a:p>
            <a:r>
              <a:rPr lang="it-IT" sz="3600" b="1" dirty="0">
                <a:solidFill>
                  <a:srgbClr val="FF0000"/>
                </a:solidFill>
                <a:latin typeface="+mn-lt"/>
              </a:rPr>
              <a:t>CARCINOMA DELLA VESCICA</a:t>
            </a:r>
          </a:p>
        </p:txBody>
      </p:sp>
      <p:sp>
        <p:nvSpPr>
          <p:cNvPr id="3" name="Segnaposto contenuto 2"/>
          <p:cNvSpPr>
            <a:spLocks noGrp="1"/>
          </p:cNvSpPr>
          <p:nvPr>
            <p:ph idx="1"/>
          </p:nvPr>
        </p:nvSpPr>
        <p:spPr/>
        <p:txBody>
          <a:bodyPr/>
          <a:lstStyle/>
          <a:p>
            <a:r>
              <a:rPr lang="it-IT" dirty="0"/>
              <a:t>3% di tutti i tumori con incidenza in costante aumento nelle zone industrializzate. </a:t>
            </a:r>
          </a:p>
          <a:p>
            <a:r>
              <a:rPr lang="it-IT" dirty="0"/>
              <a:t>Rapporto maschi/femmine 3:1.</a:t>
            </a:r>
          </a:p>
          <a:p>
            <a:r>
              <a:rPr lang="it-IT" dirty="0"/>
              <a:t>Aumento dell'incidenza con l'</a:t>
            </a:r>
            <a:r>
              <a:rPr lang="it-IT" dirty="0" err="1"/>
              <a:t>eta</a:t>
            </a:r>
            <a:r>
              <a:rPr lang="it-IT" dirty="0"/>
              <a:t>̀ a partire dai 50 anni (93% nella fascia d'</a:t>
            </a:r>
            <a:r>
              <a:rPr lang="it-IT" dirty="0" err="1"/>
              <a:t>eta</a:t>
            </a:r>
            <a:r>
              <a:rPr lang="it-IT" dirty="0"/>
              <a:t>̀ 75-79 anni). </a:t>
            </a:r>
          </a:p>
          <a:p>
            <a:r>
              <a:rPr lang="it-IT" dirty="0"/>
              <a:t>Periodo di latenza tra 6 e 20 anni, con estensione massima anche oltre i 45 anni. </a:t>
            </a:r>
          </a:p>
          <a:p>
            <a:endParaRPr lang="it-IT" dirty="0"/>
          </a:p>
        </p:txBody>
      </p:sp>
    </p:spTree>
    <p:extLst>
      <p:ext uri="{BB962C8B-B14F-4D97-AF65-F5344CB8AC3E}">
        <p14:creationId xmlns:p14="http://schemas.microsoft.com/office/powerpoint/2010/main" val="195154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650875"/>
          </a:xfrm>
        </p:spPr>
        <p:txBody>
          <a:bodyPr>
            <a:normAutofit/>
          </a:bodyPr>
          <a:lstStyle/>
          <a:p>
            <a:r>
              <a:rPr lang="it-IT" sz="3600" b="1" dirty="0">
                <a:solidFill>
                  <a:srgbClr val="FF0000"/>
                </a:solidFill>
                <a:latin typeface="+mn-lt"/>
              </a:rPr>
              <a:t>Fattori di rischio</a:t>
            </a:r>
          </a:p>
        </p:txBody>
      </p:sp>
      <p:sp>
        <p:nvSpPr>
          <p:cNvPr id="3" name="Segnaposto contenuto 2"/>
          <p:cNvSpPr>
            <a:spLocks noGrp="1"/>
          </p:cNvSpPr>
          <p:nvPr>
            <p:ph idx="1"/>
          </p:nvPr>
        </p:nvSpPr>
        <p:spPr>
          <a:xfrm>
            <a:off x="838200" y="1181100"/>
            <a:ext cx="10515600" cy="4995863"/>
          </a:xfrm>
        </p:spPr>
        <p:txBody>
          <a:bodyPr>
            <a:normAutofit fontScale="92500" lnSpcReduction="10000"/>
          </a:bodyPr>
          <a:lstStyle/>
          <a:p>
            <a:r>
              <a:rPr lang="it-IT" dirty="0"/>
              <a:t>Occupazionali: lavorazioni di coloranti, metalli, gomma, cuoio. </a:t>
            </a:r>
          </a:p>
          <a:p>
            <a:r>
              <a:rPr lang="it-IT" dirty="0"/>
              <a:t>Ambientali:</a:t>
            </a:r>
            <a:br>
              <a:rPr lang="it-IT" dirty="0"/>
            </a:br>
            <a:r>
              <a:rPr lang="it-IT" dirty="0"/>
              <a:t>- Fumo di tabacco</a:t>
            </a:r>
            <a:br>
              <a:rPr lang="it-IT" dirty="0"/>
            </a:br>
            <a:r>
              <a:rPr lang="it-IT" dirty="0"/>
              <a:t>- Amine aromatiche, nitrosamine</a:t>
            </a:r>
            <a:br>
              <a:rPr lang="it-IT" dirty="0"/>
            </a:br>
            <a:r>
              <a:rPr lang="it-IT" dirty="0"/>
              <a:t>- Farmaci (</a:t>
            </a:r>
            <a:r>
              <a:rPr lang="it-IT" dirty="0" err="1"/>
              <a:t>ciclofosfamide</a:t>
            </a:r>
            <a:r>
              <a:rPr lang="it-IT" dirty="0"/>
              <a:t>, analgesici) </a:t>
            </a:r>
          </a:p>
          <a:p>
            <a:pPr marL="0" indent="0">
              <a:buNone/>
            </a:pPr>
            <a:r>
              <a:rPr lang="it-IT" dirty="0"/>
              <a:t>   - Dimora in aree rurali </a:t>
            </a:r>
          </a:p>
          <a:p>
            <a:r>
              <a:rPr lang="it-IT" dirty="0"/>
              <a:t>Fisici: </a:t>
            </a:r>
          </a:p>
          <a:p>
            <a:pPr marL="0" indent="0">
              <a:buNone/>
            </a:pPr>
            <a:r>
              <a:rPr lang="it-IT" dirty="0"/>
              <a:t>- Infezioni croniche vescicali. </a:t>
            </a:r>
          </a:p>
          <a:p>
            <a:pPr marL="0" indent="0">
              <a:buNone/>
            </a:pPr>
            <a:r>
              <a:rPr lang="it-IT" dirty="0"/>
              <a:t>- Infezione da Schistosoma </a:t>
            </a:r>
            <a:r>
              <a:rPr lang="it-IT" dirty="0" err="1"/>
              <a:t>Hematobium</a:t>
            </a:r>
            <a:r>
              <a:rPr lang="it-IT" dirty="0"/>
              <a:t>, particolarmente diffuso in Egitto. </a:t>
            </a:r>
          </a:p>
          <a:p>
            <a:pPr marL="0" indent="0">
              <a:buNone/>
            </a:pPr>
            <a:r>
              <a:rPr lang="it-IT" dirty="0"/>
              <a:t>- Calcolosi vescicale </a:t>
            </a:r>
          </a:p>
          <a:p>
            <a:r>
              <a:rPr lang="it-IT" dirty="0" err="1"/>
              <a:t>Familiarita</a:t>
            </a:r>
            <a:r>
              <a:rPr lang="it-IT" dirty="0"/>
              <a:t>̀: storia di neoplasia delle vie urinarie. </a:t>
            </a:r>
          </a:p>
          <a:p>
            <a:r>
              <a:rPr lang="it-IT" dirty="0"/>
              <a:t>Mutazione gene RB (</a:t>
            </a:r>
            <a:r>
              <a:rPr lang="it-IT" dirty="0" err="1"/>
              <a:t>retinoblastoma</a:t>
            </a:r>
            <a:r>
              <a:rPr lang="it-IT" dirty="0"/>
              <a:t>). </a:t>
            </a:r>
          </a:p>
          <a:p>
            <a:endParaRPr lang="it-IT" dirty="0"/>
          </a:p>
        </p:txBody>
      </p:sp>
    </p:spTree>
    <p:extLst>
      <p:ext uri="{BB962C8B-B14F-4D97-AF65-F5344CB8AC3E}">
        <p14:creationId xmlns:p14="http://schemas.microsoft.com/office/powerpoint/2010/main" val="59441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28675"/>
          </a:xfrm>
        </p:spPr>
        <p:txBody>
          <a:bodyPr>
            <a:normAutofit/>
          </a:bodyPr>
          <a:lstStyle/>
          <a:p>
            <a:r>
              <a:rPr lang="it-IT" sz="3600" b="1" dirty="0">
                <a:solidFill>
                  <a:srgbClr val="FF0000"/>
                </a:solidFill>
                <a:latin typeface="+mn-lt"/>
              </a:rPr>
              <a:t>Istopatologia</a:t>
            </a:r>
          </a:p>
        </p:txBody>
      </p:sp>
      <p:sp>
        <p:nvSpPr>
          <p:cNvPr id="3" name="Segnaposto contenuto 2"/>
          <p:cNvSpPr>
            <a:spLocks noGrp="1"/>
          </p:cNvSpPr>
          <p:nvPr>
            <p:ph idx="1"/>
          </p:nvPr>
        </p:nvSpPr>
        <p:spPr>
          <a:xfrm>
            <a:off x="838200" y="1282700"/>
            <a:ext cx="10515600" cy="4894263"/>
          </a:xfrm>
        </p:spPr>
        <p:txBody>
          <a:bodyPr>
            <a:normAutofit fontScale="92500" lnSpcReduction="10000"/>
          </a:bodyPr>
          <a:lstStyle/>
          <a:p>
            <a:r>
              <a:rPr lang="it-IT" dirty="0"/>
              <a:t>Carcinoma a cellule di transizione (97%): </a:t>
            </a:r>
          </a:p>
          <a:p>
            <a:pPr marL="0" indent="0">
              <a:buNone/>
            </a:pPr>
            <a:r>
              <a:rPr lang="it-IT" dirty="0"/>
              <a:t>-  Forma papillare (75%):presenza di papillomi con crescita </a:t>
            </a:r>
            <a:r>
              <a:rPr lang="it-IT" dirty="0" err="1"/>
              <a:t>esofitica</a:t>
            </a:r>
            <a:r>
              <a:rPr lang="it-IT" dirty="0"/>
              <a:t> o endofitica (invertiti) ed evoluzione in carcinoma con strati cellulari maggiori di 7. </a:t>
            </a:r>
            <a:endParaRPr lang="it-IT" dirty="0">
              <a:effectLst/>
            </a:endParaRPr>
          </a:p>
          <a:p>
            <a:pPr marL="0" indent="0">
              <a:buNone/>
            </a:pPr>
            <a:r>
              <a:rPr lang="it-IT" dirty="0"/>
              <a:t>-  Forma piatta e nodulare: evoluzione di un carcinoma in situ in forma invasiva (possibile interessamento dei dotti prostatici e dell'uretra) </a:t>
            </a:r>
            <a:endParaRPr lang="it-IT" dirty="0">
              <a:effectLst/>
            </a:endParaRPr>
          </a:p>
          <a:p>
            <a:r>
              <a:rPr lang="it-IT" dirty="0"/>
              <a:t>Adenocarcinoma (2%): origine da residui ghiandolari dell'</a:t>
            </a:r>
            <a:r>
              <a:rPr lang="it-IT" dirty="0" err="1"/>
              <a:t>uraco</a:t>
            </a:r>
            <a:r>
              <a:rPr lang="it-IT" dirty="0"/>
              <a:t> o da aree di metaplasia ghiandolare (cistite ghiandolare). </a:t>
            </a:r>
          </a:p>
          <a:p>
            <a:r>
              <a:rPr lang="it-IT" dirty="0"/>
              <a:t>Carcinoma squamoso primitivo (1%): </a:t>
            </a:r>
          </a:p>
          <a:p>
            <a:pPr marL="0" indent="0">
              <a:buNone/>
            </a:pPr>
            <a:r>
              <a:rPr lang="it-IT" dirty="0"/>
              <a:t>-  Prevalente nei Paesi Orientali </a:t>
            </a:r>
            <a:endParaRPr lang="it-IT" dirty="0">
              <a:effectLst/>
            </a:endParaRPr>
          </a:p>
          <a:p>
            <a:pPr marL="0" indent="0">
              <a:buNone/>
            </a:pPr>
            <a:r>
              <a:rPr lang="it-IT" dirty="0"/>
              <a:t>-  Eziologia parassitaria (Schistosoma </a:t>
            </a:r>
            <a:r>
              <a:rPr lang="it-IT" dirty="0" err="1"/>
              <a:t>hematobium</a:t>
            </a:r>
            <a:r>
              <a:rPr lang="it-IT" dirty="0"/>
              <a:t>) </a:t>
            </a:r>
            <a:endParaRPr lang="it-IT" dirty="0">
              <a:effectLst/>
            </a:endParaRPr>
          </a:p>
          <a:p>
            <a:pPr marL="0" indent="0">
              <a:buNone/>
            </a:pPr>
            <a:r>
              <a:rPr lang="it-IT" dirty="0"/>
              <a:t>-  In casi di flogosi cronica o metaplasia piatta dell'epitelio transizionale. </a:t>
            </a:r>
            <a:endParaRPr lang="it-IT" dirty="0">
              <a:effectLst/>
            </a:endParaRPr>
          </a:p>
          <a:p>
            <a:endParaRPr lang="it-IT" dirty="0"/>
          </a:p>
        </p:txBody>
      </p:sp>
    </p:spTree>
    <p:extLst>
      <p:ext uri="{BB962C8B-B14F-4D97-AF65-F5344CB8AC3E}">
        <p14:creationId xmlns:p14="http://schemas.microsoft.com/office/powerpoint/2010/main" val="1395680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92175"/>
          </a:xfrm>
        </p:spPr>
        <p:txBody>
          <a:bodyPr>
            <a:normAutofit/>
          </a:bodyPr>
          <a:lstStyle/>
          <a:p>
            <a:r>
              <a:rPr lang="it-IT" sz="3600" b="1" dirty="0">
                <a:solidFill>
                  <a:srgbClr val="FF0000"/>
                </a:solidFill>
                <a:latin typeface="+mn-lt"/>
              </a:rPr>
              <a:t>Storia naturale</a:t>
            </a:r>
          </a:p>
        </p:txBody>
      </p:sp>
      <p:sp>
        <p:nvSpPr>
          <p:cNvPr id="3" name="Segnaposto contenuto 2"/>
          <p:cNvSpPr>
            <a:spLocks noGrp="1"/>
          </p:cNvSpPr>
          <p:nvPr>
            <p:ph idx="1"/>
          </p:nvPr>
        </p:nvSpPr>
        <p:spPr/>
        <p:txBody>
          <a:bodyPr/>
          <a:lstStyle/>
          <a:p>
            <a:r>
              <a:rPr lang="it-IT" dirty="0"/>
              <a:t>Evoluzione variabile: crescita monocentrica o sviluppo progressivo o pluricentriche. </a:t>
            </a:r>
          </a:p>
          <a:p>
            <a:r>
              <a:rPr lang="it-IT" dirty="0"/>
              <a:t>Diffusione locale (a seconda della sede del tumore primitivo): collo vescicale, prostata, vescicole seminali, vagina, retto, tessuti pelvici, peritoneo </a:t>
            </a:r>
            <a:r>
              <a:rPr lang="it-IT" dirty="0" err="1"/>
              <a:t>retrovescicale</a:t>
            </a:r>
            <a:r>
              <a:rPr lang="it-IT" dirty="0"/>
              <a:t>. </a:t>
            </a:r>
          </a:p>
          <a:p>
            <a:r>
              <a:rPr lang="it-IT" dirty="0"/>
              <a:t>Diffusione linfatica: linfonodi della fossa otturatoria, iliaci interni, iliaci esterni. </a:t>
            </a:r>
          </a:p>
          <a:p>
            <a:r>
              <a:rPr lang="it-IT" dirty="0"/>
              <a:t>Diffusione ematica: polmone, fegato, scheletro. </a:t>
            </a:r>
          </a:p>
          <a:p>
            <a:endParaRPr lang="it-IT" dirty="0"/>
          </a:p>
        </p:txBody>
      </p:sp>
    </p:spTree>
    <p:extLst>
      <p:ext uri="{BB962C8B-B14F-4D97-AF65-F5344CB8AC3E}">
        <p14:creationId xmlns:p14="http://schemas.microsoft.com/office/powerpoint/2010/main" val="219806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41375"/>
          </a:xfrm>
        </p:spPr>
        <p:txBody>
          <a:bodyPr>
            <a:normAutofit/>
          </a:bodyPr>
          <a:lstStyle/>
          <a:p>
            <a:r>
              <a:rPr lang="it-IT" sz="3600" b="1" dirty="0">
                <a:solidFill>
                  <a:srgbClr val="FF0000"/>
                </a:solidFill>
                <a:latin typeface="+mn-lt"/>
              </a:rPr>
              <a:t>Segni e sintomi</a:t>
            </a:r>
          </a:p>
        </p:txBody>
      </p:sp>
      <p:sp>
        <p:nvSpPr>
          <p:cNvPr id="3" name="Segnaposto contenuto 2"/>
          <p:cNvSpPr>
            <a:spLocks noGrp="1"/>
          </p:cNvSpPr>
          <p:nvPr>
            <p:ph idx="1"/>
          </p:nvPr>
        </p:nvSpPr>
        <p:spPr>
          <a:xfrm>
            <a:off x="838200" y="1295400"/>
            <a:ext cx="10515600" cy="4881563"/>
          </a:xfrm>
        </p:spPr>
        <p:txBody>
          <a:bodyPr>
            <a:normAutofit fontScale="92500" lnSpcReduction="10000"/>
          </a:bodyPr>
          <a:lstStyle/>
          <a:p>
            <a:r>
              <a:rPr lang="it-IT" dirty="0"/>
              <a:t>Sintomatologia tipica: ematuria macroscopica (non correlata alla gravità della malattia) con andamento capriccioso e formazione frequente di coaguli. </a:t>
            </a:r>
          </a:p>
          <a:p>
            <a:r>
              <a:rPr lang="it-IT" dirty="0"/>
              <a:t>Sintomi comuni: pollachiuria, disuria, dolore o minzione urente, ritenzione acuta di urina, </a:t>
            </a:r>
            <a:r>
              <a:rPr lang="it-IT" dirty="0" err="1"/>
              <a:t>irritabilita</a:t>
            </a:r>
            <a:r>
              <a:rPr lang="it-IT" dirty="0"/>
              <a:t>̀ vescicale (invasione della muscolare). </a:t>
            </a:r>
          </a:p>
          <a:p>
            <a:r>
              <a:rPr lang="it-IT" dirty="0"/>
              <a:t>Presenza di coliche renali in caso di coinvolgimento ureterale. </a:t>
            </a:r>
          </a:p>
          <a:p>
            <a:r>
              <a:rPr lang="it-IT" dirty="0"/>
              <a:t>Sintomi di progressione della neoplasia: sintomi ostruttivi, infezioni, ematuria intermittente, dolore intenso, presenza di frammenti neoplastici nell'urina. </a:t>
            </a:r>
          </a:p>
          <a:p>
            <a:r>
              <a:rPr lang="it-IT" dirty="0"/>
              <a:t>Nevralgia come espressione di idronefrosi. </a:t>
            </a:r>
          </a:p>
          <a:p>
            <a:r>
              <a:rPr lang="it-IT" dirty="0"/>
              <a:t>Sintomi in forme avanzate: dolore pelvico per compromissione di radici nervose, edema degli arti inferiori da occlusione metastatica, sintomi da compressione rettale. </a:t>
            </a:r>
          </a:p>
          <a:p>
            <a:endParaRPr lang="it-IT" dirty="0"/>
          </a:p>
        </p:txBody>
      </p:sp>
    </p:spTree>
    <p:extLst>
      <p:ext uri="{BB962C8B-B14F-4D97-AF65-F5344CB8AC3E}">
        <p14:creationId xmlns:p14="http://schemas.microsoft.com/office/powerpoint/2010/main" val="548736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03275"/>
          </a:xfrm>
        </p:spPr>
        <p:txBody>
          <a:bodyPr>
            <a:normAutofit/>
          </a:bodyPr>
          <a:lstStyle/>
          <a:p>
            <a:r>
              <a:rPr lang="it-IT" sz="3600" b="1" dirty="0">
                <a:solidFill>
                  <a:srgbClr val="FF0000"/>
                </a:solidFill>
                <a:latin typeface="+mn-lt"/>
              </a:rPr>
              <a:t>Diagnosi</a:t>
            </a:r>
          </a:p>
        </p:txBody>
      </p:sp>
      <p:sp>
        <p:nvSpPr>
          <p:cNvPr id="3" name="Segnaposto contenuto 2"/>
          <p:cNvSpPr>
            <a:spLocks noGrp="1"/>
          </p:cNvSpPr>
          <p:nvPr>
            <p:ph idx="1"/>
          </p:nvPr>
        </p:nvSpPr>
        <p:spPr>
          <a:xfrm>
            <a:off x="838200" y="1270000"/>
            <a:ext cx="10515600" cy="4906963"/>
          </a:xfrm>
        </p:spPr>
        <p:txBody>
          <a:bodyPr/>
          <a:lstStyle/>
          <a:p>
            <a:r>
              <a:rPr lang="it-IT" dirty="0"/>
              <a:t>Esame clinico (raramente diagnostico) per la raccolta anamnestica sull'ambiente di lavoro, abitudini di vita, presentazione dell'ematuria. </a:t>
            </a:r>
          </a:p>
          <a:p>
            <a:r>
              <a:rPr lang="it-IT" dirty="0"/>
              <a:t>Esplorazione rettale e vaginale o esplorazione bimanuale in anestesia a vescica vuota per la localizzazione e le caratteristiche della neoplasia. </a:t>
            </a:r>
          </a:p>
          <a:p>
            <a:r>
              <a:rPr lang="it-IT" dirty="0"/>
              <a:t>Esami radiologici: cistoscopia con biopsia, urografia, cistografia retrograda e minzionale, ecografia percutanea o </a:t>
            </a:r>
            <a:r>
              <a:rPr lang="it-IT" dirty="0" err="1"/>
              <a:t>transrettale</a:t>
            </a:r>
            <a:r>
              <a:rPr lang="it-IT" dirty="0"/>
              <a:t>, TC </a:t>
            </a:r>
            <a:r>
              <a:rPr lang="it-IT" dirty="0" err="1"/>
              <a:t>addomino</a:t>
            </a:r>
            <a:r>
              <a:rPr lang="it-IT" dirty="0"/>
              <a:t>-pelvica. </a:t>
            </a:r>
          </a:p>
          <a:p>
            <a:r>
              <a:rPr lang="it-IT" dirty="0"/>
              <a:t>Diagnostica di laboratorio: esami ematochimici convenzionali, esame delle urine con </a:t>
            </a:r>
            <a:r>
              <a:rPr lang="it-IT" dirty="0" err="1"/>
              <a:t>urinocoltura</a:t>
            </a:r>
            <a:r>
              <a:rPr lang="it-IT" dirty="0"/>
              <a:t>. </a:t>
            </a:r>
          </a:p>
          <a:p>
            <a:endParaRPr lang="it-IT" dirty="0"/>
          </a:p>
        </p:txBody>
      </p:sp>
    </p:spTree>
    <p:extLst>
      <p:ext uri="{BB962C8B-B14F-4D97-AF65-F5344CB8AC3E}">
        <p14:creationId xmlns:p14="http://schemas.microsoft.com/office/powerpoint/2010/main" val="8250645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39775"/>
          </a:xfrm>
        </p:spPr>
        <p:txBody>
          <a:bodyPr>
            <a:normAutofit/>
          </a:bodyPr>
          <a:lstStyle/>
          <a:p>
            <a:r>
              <a:rPr lang="it-IT" sz="3600" b="1" dirty="0">
                <a:solidFill>
                  <a:srgbClr val="FF0000"/>
                </a:solidFill>
                <a:latin typeface="+mn-lt"/>
              </a:rPr>
              <a:t>Terapia</a:t>
            </a:r>
          </a:p>
        </p:txBody>
      </p:sp>
      <p:sp>
        <p:nvSpPr>
          <p:cNvPr id="3" name="Segnaposto contenuto 2"/>
          <p:cNvSpPr>
            <a:spLocks noGrp="1"/>
          </p:cNvSpPr>
          <p:nvPr>
            <p:ph idx="1"/>
          </p:nvPr>
        </p:nvSpPr>
        <p:spPr/>
        <p:txBody>
          <a:bodyPr/>
          <a:lstStyle/>
          <a:p>
            <a:r>
              <a:rPr lang="it-IT" dirty="0"/>
              <a:t>Chirurgia</a:t>
            </a:r>
          </a:p>
          <a:p>
            <a:r>
              <a:rPr lang="it-IT" dirty="0"/>
              <a:t>Radioterapia</a:t>
            </a:r>
          </a:p>
          <a:p>
            <a:r>
              <a:rPr lang="it-IT" dirty="0"/>
              <a:t>Chemioterapia </a:t>
            </a:r>
          </a:p>
          <a:p>
            <a:r>
              <a:rPr lang="it-IT" dirty="0"/>
              <a:t>Immunoterapia (Studi Fase III) </a:t>
            </a:r>
          </a:p>
          <a:p>
            <a:r>
              <a:rPr lang="it-IT" dirty="0"/>
              <a:t>Best </a:t>
            </a:r>
            <a:r>
              <a:rPr lang="it-IT" dirty="0" err="1"/>
              <a:t>Supportive</a:t>
            </a:r>
            <a:r>
              <a:rPr lang="it-IT" dirty="0"/>
              <a:t> Care </a:t>
            </a:r>
          </a:p>
          <a:p>
            <a:endParaRPr lang="it-IT" dirty="0"/>
          </a:p>
        </p:txBody>
      </p:sp>
    </p:spTree>
    <p:extLst>
      <p:ext uri="{BB962C8B-B14F-4D97-AF65-F5344CB8AC3E}">
        <p14:creationId xmlns:p14="http://schemas.microsoft.com/office/powerpoint/2010/main" val="932344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77875"/>
          </a:xfrm>
        </p:spPr>
        <p:txBody>
          <a:bodyPr>
            <a:normAutofit/>
          </a:bodyPr>
          <a:lstStyle/>
          <a:p>
            <a:r>
              <a:rPr lang="it-IT" sz="3600" b="1" dirty="0">
                <a:solidFill>
                  <a:srgbClr val="FF0000"/>
                </a:solidFill>
                <a:latin typeface="+mn-lt"/>
              </a:rPr>
              <a:t>CARCINOMA DELLA PROSTATA</a:t>
            </a:r>
          </a:p>
        </p:txBody>
      </p:sp>
      <p:sp>
        <p:nvSpPr>
          <p:cNvPr id="3" name="Segnaposto contenuto 2"/>
          <p:cNvSpPr>
            <a:spLocks noGrp="1"/>
          </p:cNvSpPr>
          <p:nvPr>
            <p:ph idx="1"/>
          </p:nvPr>
        </p:nvSpPr>
        <p:spPr>
          <a:xfrm>
            <a:off x="838200" y="1308100"/>
            <a:ext cx="10515600" cy="4868863"/>
          </a:xfrm>
        </p:spPr>
        <p:txBody>
          <a:bodyPr/>
          <a:lstStyle/>
          <a:p>
            <a:r>
              <a:rPr lang="it-IT" dirty="0"/>
              <a:t>Aumento del numero di diagnosi di tumore (soprattutto precoci) per la maggiore informazione sanitaria, l'aumento dei controlli di screening per le patologie neoplastiche e il prolungamento dell'</a:t>
            </a:r>
            <a:r>
              <a:rPr lang="it-IT" dirty="0" err="1"/>
              <a:t>eta</a:t>
            </a:r>
            <a:r>
              <a:rPr lang="it-IT" dirty="0"/>
              <a:t>̀ media. </a:t>
            </a:r>
          </a:p>
          <a:p>
            <a:r>
              <a:rPr lang="it-IT" dirty="0"/>
              <a:t>Seconda causa di morte dopo il tumore polmonare nel sesso maschile. </a:t>
            </a:r>
          </a:p>
          <a:p>
            <a:r>
              <a:rPr lang="it-IT" dirty="0"/>
              <a:t>Aumento dell'incidenza con l'</a:t>
            </a:r>
            <a:r>
              <a:rPr lang="it-IT" dirty="0" err="1"/>
              <a:t>eta</a:t>
            </a:r>
            <a:r>
              <a:rPr lang="it-IT" dirty="0"/>
              <a:t>̀ a partire dai 50 anni. </a:t>
            </a:r>
          </a:p>
          <a:p>
            <a:endParaRPr lang="it-IT" dirty="0"/>
          </a:p>
        </p:txBody>
      </p:sp>
    </p:spTree>
    <p:extLst>
      <p:ext uri="{BB962C8B-B14F-4D97-AF65-F5344CB8AC3E}">
        <p14:creationId xmlns:p14="http://schemas.microsoft.com/office/powerpoint/2010/main" val="1882377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28675"/>
          </a:xfrm>
        </p:spPr>
        <p:txBody>
          <a:bodyPr>
            <a:normAutofit/>
          </a:bodyPr>
          <a:lstStyle/>
          <a:p>
            <a:r>
              <a:rPr lang="it-IT" sz="3600" b="1" dirty="0">
                <a:solidFill>
                  <a:srgbClr val="FF0000"/>
                </a:solidFill>
                <a:latin typeface="+mn-lt"/>
              </a:rPr>
              <a:t>Fattori di rischio</a:t>
            </a:r>
          </a:p>
        </p:txBody>
      </p:sp>
      <p:sp>
        <p:nvSpPr>
          <p:cNvPr id="3" name="Segnaposto contenuto 2"/>
          <p:cNvSpPr>
            <a:spLocks noGrp="1"/>
          </p:cNvSpPr>
          <p:nvPr>
            <p:ph idx="1"/>
          </p:nvPr>
        </p:nvSpPr>
        <p:spPr/>
        <p:txBody>
          <a:bodyPr/>
          <a:lstStyle/>
          <a:p>
            <a:r>
              <a:rPr lang="it-IT" dirty="0" err="1"/>
              <a:t>Eta</a:t>
            </a:r>
            <a:r>
              <a:rPr lang="it-IT" dirty="0"/>
              <a:t>̀ &gt;50 anni. </a:t>
            </a:r>
          </a:p>
          <a:p>
            <a:r>
              <a:rPr lang="it-IT" dirty="0"/>
              <a:t>Razza nera a maggiore rischio. </a:t>
            </a:r>
          </a:p>
          <a:p>
            <a:r>
              <a:rPr lang="it-IT" dirty="0"/>
              <a:t>Maggiore presenza di androgeni biologicamente attivi, dato che la prostata è una ghiandola androgeno-dipendente. </a:t>
            </a:r>
          </a:p>
          <a:p>
            <a:r>
              <a:rPr lang="it-IT" dirty="0"/>
              <a:t>Fattori dietetici: alimentazione ricca di grassi animali (saturi). </a:t>
            </a:r>
          </a:p>
          <a:p>
            <a:r>
              <a:rPr lang="it-IT" dirty="0"/>
              <a:t>Fattori ambientali.</a:t>
            </a:r>
          </a:p>
          <a:p>
            <a:r>
              <a:rPr lang="it-IT" dirty="0"/>
              <a:t>Storia familiare di carcinoma prostatico. </a:t>
            </a:r>
          </a:p>
          <a:p>
            <a:endParaRPr lang="it-IT" dirty="0"/>
          </a:p>
        </p:txBody>
      </p:sp>
    </p:spTree>
    <p:extLst>
      <p:ext uri="{BB962C8B-B14F-4D97-AF65-F5344CB8AC3E}">
        <p14:creationId xmlns:p14="http://schemas.microsoft.com/office/powerpoint/2010/main" val="1335585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900" y="528604"/>
            <a:ext cx="8153400" cy="5961096"/>
          </a:xfrm>
          <a:prstGeom prst="rect">
            <a:avLst/>
          </a:prstGeom>
        </p:spPr>
      </p:pic>
    </p:spTree>
    <p:extLst>
      <p:ext uri="{BB962C8B-B14F-4D97-AF65-F5344CB8AC3E}">
        <p14:creationId xmlns:p14="http://schemas.microsoft.com/office/powerpoint/2010/main" val="5730940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54075"/>
          </a:xfrm>
        </p:spPr>
        <p:txBody>
          <a:bodyPr>
            <a:normAutofit/>
          </a:bodyPr>
          <a:lstStyle/>
          <a:p>
            <a:r>
              <a:rPr lang="it-IT" sz="3600" b="1" dirty="0">
                <a:solidFill>
                  <a:srgbClr val="FF0000"/>
                </a:solidFill>
                <a:latin typeface="+mn-lt"/>
              </a:rPr>
              <a:t>Istopatologia</a:t>
            </a:r>
          </a:p>
        </p:txBody>
      </p:sp>
      <p:sp>
        <p:nvSpPr>
          <p:cNvPr id="3" name="Segnaposto contenuto 2"/>
          <p:cNvSpPr>
            <a:spLocks noGrp="1"/>
          </p:cNvSpPr>
          <p:nvPr>
            <p:ph idx="1"/>
          </p:nvPr>
        </p:nvSpPr>
        <p:spPr>
          <a:xfrm>
            <a:off x="838200" y="1447800"/>
            <a:ext cx="10515600" cy="4729163"/>
          </a:xfrm>
        </p:spPr>
        <p:txBody>
          <a:bodyPr>
            <a:normAutofit lnSpcReduction="10000"/>
          </a:bodyPr>
          <a:lstStyle/>
          <a:p>
            <a:r>
              <a:rPr lang="it-IT" dirty="0"/>
              <a:t>Area di origine: 70% gruppi ghiandolari periferici e posteriori, 30% zona di transizione. </a:t>
            </a:r>
          </a:p>
          <a:p>
            <a:r>
              <a:rPr lang="it-IT" dirty="0"/>
              <a:t>95% adenocarcinoma con un vasto spettro di varianti, spesso multifocale ed eterogeneo. </a:t>
            </a:r>
          </a:p>
          <a:p>
            <a:r>
              <a:rPr lang="it-IT" dirty="0"/>
              <a:t>Lesioni precancerose: neoplasia prostatica intraepiteliale e proliferazione </a:t>
            </a:r>
            <a:r>
              <a:rPr lang="it-IT" dirty="0" err="1"/>
              <a:t>microacinare</a:t>
            </a:r>
            <a:r>
              <a:rPr lang="it-IT" dirty="0"/>
              <a:t> atipica. </a:t>
            </a:r>
          </a:p>
          <a:p>
            <a:r>
              <a:rPr lang="it-IT" dirty="0"/>
              <a:t>Valutazione del grado istologico con il sistema di </a:t>
            </a:r>
            <a:r>
              <a:rPr lang="it-IT" dirty="0" err="1"/>
              <a:t>Gleason</a:t>
            </a:r>
            <a:r>
              <a:rPr lang="it-IT" dirty="0"/>
              <a:t>: </a:t>
            </a:r>
          </a:p>
          <a:p>
            <a:pPr marL="0" indent="0">
              <a:buNone/>
            </a:pPr>
            <a:r>
              <a:rPr lang="it-IT" dirty="0"/>
              <a:t>-  Caratteristiche architetturali del tessuto neoplastico (5 aspetti </a:t>
            </a:r>
            <a:endParaRPr lang="it-IT" dirty="0">
              <a:effectLst/>
            </a:endParaRPr>
          </a:p>
          <a:p>
            <a:pPr marL="0" indent="0">
              <a:buNone/>
            </a:pPr>
            <a:r>
              <a:rPr lang="it-IT" dirty="0"/>
              <a:t>architettonici) </a:t>
            </a:r>
            <a:endParaRPr lang="it-IT" dirty="0">
              <a:effectLst/>
            </a:endParaRPr>
          </a:p>
          <a:p>
            <a:pPr marL="0" indent="0">
              <a:buNone/>
            </a:pPr>
            <a:r>
              <a:rPr lang="it-IT" dirty="0"/>
              <a:t>-  Score prognostico basato sul punteggio assegnato ai due tipi di tessuto </a:t>
            </a:r>
            <a:r>
              <a:rPr lang="it-IT" dirty="0" err="1"/>
              <a:t>piu</a:t>
            </a:r>
            <a:r>
              <a:rPr lang="it-IT" dirty="0"/>
              <a:t>̀ rappresentati (2-10) </a:t>
            </a:r>
            <a:endParaRPr lang="it-IT" dirty="0">
              <a:effectLst/>
            </a:endParaRPr>
          </a:p>
          <a:p>
            <a:endParaRPr lang="it-IT" dirty="0"/>
          </a:p>
        </p:txBody>
      </p:sp>
    </p:spTree>
    <p:extLst>
      <p:ext uri="{BB962C8B-B14F-4D97-AF65-F5344CB8AC3E}">
        <p14:creationId xmlns:p14="http://schemas.microsoft.com/office/powerpoint/2010/main" val="9762639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01675"/>
          </a:xfrm>
        </p:spPr>
        <p:txBody>
          <a:bodyPr>
            <a:normAutofit/>
          </a:bodyPr>
          <a:lstStyle/>
          <a:p>
            <a:r>
              <a:rPr lang="it-IT" sz="3600" b="1" dirty="0">
                <a:solidFill>
                  <a:srgbClr val="FF0000"/>
                </a:solidFill>
                <a:latin typeface="+mn-lt"/>
              </a:rPr>
              <a:t>Storia naturale</a:t>
            </a:r>
          </a:p>
        </p:txBody>
      </p:sp>
      <p:sp>
        <p:nvSpPr>
          <p:cNvPr id="3" name="Segnaposto contenuto 2"/>
          <p:cNvSpPr>
            <a:spLocks noGrp="1"/>
          </p:cNvSpPr>
          <p:nvPr>
            <p:ph idx="1"/>
          </p:nvPr>
        </p:nvSpPr>
        <p:spPr>
          <a:xfrm>
            <a:off x="838200" y="1825625"/>
            <a:ext cx="10515600" cy="3203575"/>
          </a:xfrm>
        </p:spPr>
        <p:txBody>
          <a:bodyPr/>
          <a:lstStyle/>
          <a:p>
            <a:r>
              <a:rPr lang="it-IT" dirty="0"/>
              <a:t>Espansione locale: vescicole seminali, collo vescicale, uretra prostatica, invasione del pavimento pelvico e retto (stadi avanzati). </a:t>
            </a:r>
          </a:p>
          <a:p>
            <a:r>
              <a:rPr lang="it-IT" dirty="0"/>
              <a:t>Via linfatica: linfonodi otturatori, perivescicali, ipogastrici, iliaci. </a:t>
            </a:r>
          </a:p>
          <a:p>
            <a:r>
              <a:rPr lang="it-IT" dirty="0"/>
              <a:t>Via ematogena: ossa con lesioni prevalentemente </a:t>
            </a:r>
            <a:r>
              <a:rPr lang="it-IT" dirty="0" err="1"/>
              <a:t>osteoaddensanti</a:t>
            </a:r>
            <a:r>
              <a:rPr lang="it-IT" dirty="0"/>
              <a:t> (prevalentemente colonna vertebrale). </a:t>
            </a:r>
          </a:p>
          <a:p>
            <a:endParaRPr lang="it-IT" dirty="0"/>
          </a:p>
        </p:txBody>
      </p:sp>
    </p:spTree>
    <p:extLst>
      <p:ext uri="{BB962C8B-B14F-4D97-AF65-F5344CB8AC3E}">
        <p14:creationId xmlns:p14="http://schemas.microsoft.com/office/powerpoint/2010/main" val="2626871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66775"/>
          </a:xfrm>
        </p:spPr>
        <p:txBody>
          <a:bodyPr>
            <a:normAutofit/>
          </a:bodyPr>
          <a:lstStyle/>
          <a:p>
            <a:r>
              <a:rPr lang="it-IT" sz="3600" b="1" dirty="0">
                <a:solidFill>
                  <a:srgbClr val="FF0000"/>
                </a:solidFill>
                <a:latin typeface="+mn-lt"/>
              </a:rPr>
              <a:t>Segni e sintomi</a:t>
            </a:r>
          </a:p>
        </p:txBody>
      </p:sp>
      <p:sp>
        <p:nvSpPr>
          <p:cNvPr id="3" name="Segnaposto contenuto 2"/>
          <p:cNvSpPr>
            <a:spLocks noGrp="1"/>
          </p:cNvSpPr>
          <p:nvPr>
            <p:ph idx="1"/>
          </p:nvPr>
        </p:nvSpPr>
        <p:spPr/>
        <p:txBody>
          <a:bodyPr/>
          <a:lstStyle/>
          <a:p>
            <a:r>
              <a:rPr lang="it-IT" dirty="0"/>
              <a:t>Asintomatico in stadio clinico localizzato. </a:t>
            </a:r>
          </a:p>
          <a:p>
            <a:r>
              <a:rPr lang="it-IT" dirty="0"/>
              <a:t>Sintomatologia ostruttiva/irritativa in caso di presenza concomitante di ipertrofia prostatica. </a:t>
            </a:r>
          </a:p>
          <a:p>
            <a:r>
              <a:rPr lang="it-IT" dirty="0"/>
              <a:t>Sintomi disurici (pollachiuria, urgenza minzionale) in caso di malattia localmente avanzata, raramente </a:t>
            </a:r>
            <a:r>
              <a:rPr lang="it-IT" dirty="0" err="1"/>
              <a:t>macroematuria</a:t>
            </a:r>
            <a:r>
              <a:rPr lang="it-IT" dirty="0"/>
              <a:t>. </a:t>
            </a:r>
          </a:p>
          <a:p>
            <a:r>
              <a:rPr lang="it-IT" dirty="0" err="1"/>
              <a:t>Idroureteronefrosi</a:t>
            </a:r>
            <a:r>
              <a:rPr lang="it-IT" dirty="0"/>
              <a:t> in caso di interessamento del trigono vescicale. </a:t>
            </a:r>
          </a:p>
          <a:p>
            <a:r>
              <a:rPr lang="it-IT" dirty="0"/>
              <a:t>Dolore scheletrico in caso di metastasi ossee. </a:t>
            </a:r>
          </a:p>
          <a:p>
            <a:endParaRPr lang="it-IT" dirty="0"/>
          </a:p>
        </p:txBody>
      </p:sp>
    </p:spTree>
    <p:extLst>
      <p:ext uri="{BB962C8B-B14F-4D97-AF65-F5344CB8AC3E}">
        <p14:creationId xmlns:p14="http://schemas.microsoft.com/office/powerpoint/2010/main" val="13787091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54075"/>
          </a:xfrm>
        </p:spPr>
        <p:txBody>
          <a:bodyPr>
            <a:normAutofit/>
          </a:bodyPr>
          <a:lstStyle/>
          <a:p>
            <a:r>
              <a:rPr lang="it-IT" sz="3600" b="1" dirty="0">
                <a:solidFill>
                  <a:srgbClr val="FF0000"/>
                </a:solidFill>
                <a:latin typeface="+mn-lt"/>
              </a:rPr>
              <a:t>Diagnosi</a:t>
            </a:r>
          </a:p>
        </p:txBody>
      </p:sp>
      <p:sp>
        <p:nvSpPr>
          <p:cNvPr id="3" name="Segnaposto contenuto 2"/>
          <p:cNvSpPr>
            <a:spLocks noGrp="1"/>
          </p:cNvSpPr>
          <p:nvPr>
            <p:ph idx="1"/>
          </p:nvPr>
        </p:nvSpPr>
        <p:spPr>
          <a:xfrm>
            <a:off x="838200" y="1346200"/>
            <a:ext cx="10515600" cy="4830763"/>
          </a:xfrm>
        </p:spPr>
        <p:txBody>
          <a:bodyPr>
            <a:normAutofit/>
          </a:bodyPr>
          <a:lstStyle/>
          <a:p>
            <a:r>
              <a:rPr lang="it-IT" b="1" dirty="0"/>
              <a:t>PSA</a:t>
            </a:r>
            <a:r>
              <a:rPr lang="it-IT" dirty="0"/>
              <a:t> – Prostate </a:t>
            </a:r>
            <a:r>
              <a:rPr lang="it-IT" dirty="0" err="1"/>
              <a:t>Specific</a:t>
            </a:r>
            <a:r>
              <a:rPr lang="it-IT" dirty="0"/>
              <a:t> </a:t>
            </a:r>
            <a:r>
              <a:rPr lang="it-IT" dirty="0" err="1"/>
              <a:t>Antigen</a:t>
            </a:r>
            <a:r>
              <a:rPr lang="it-IT" dirty="0"/>
              <a:t>: indicatore aspecifico </a:t>
            </a:r>
          </a:p>
          <a:p>
            <a:pPr marL="0" indent="0">
              <a:buNone/>
            </a:pPr>
            <a:r>
              <a:rPr lang="it-IT" dirty="0"/>
              <a:t>-  Valore ematico normale &lt;4 </a:t>
            </a:r>
            <a:r>
              <a:rPr lang="it-IT" dirty="0" err="1"/>
              <a:t>ng</a:t>
            </a:r>
            <a:r>
              <a:rPr lang="it-IT" dirty="0"/>
              <a:t>/</a:t>
            </a:r>
            <a:r>
              <a:rPr lang="it-IT" dirty="0" err="1"/>
              <a:t>mL</a:t>
            </a:r>
            <a:r>
              <a:rPr lang="it-IT" dirty="0"/>
              <a:t>, Zona grigia (a rischio) per valori tra 4-10 </a:t>
            </a:r>
            <a:r>
              <a:rPr lang="it-IT" dirty="0" err="1"/>
              <a:t>ng</a:t>
            </a:r>
            <a:r>
              <a:rPr lang="it-IT" dirty="0"/>
              <a:t>/</a:t>
            </a:r>
            <a:r>
              <a:rPr lang="it-IT" dirty="0" err="1"/>
              <a:t>mL</a:t>
            </a:r>
            <a:r>
              <a:rPr lang="it-IT" dirty="0"/>
              <a:t>, alta </a:t>
            </a:r>
            <a:r>
              <a:rPr lang="it-IT" dirty="0" err="1"/>
              <a:t>probabilita</a:t>
            </a:r>
            <a:r>
              <a:rPr lang="it-IT" dirty="0"/>
              <a:t>̀ di presenza della neoplasia per valori &gt;10 </a:t>
            </a:r>
            <a:r>
              <a:rPr lang="it-IT" dirty="0" err="1"/>
              <a:t>ng</a:t>
            </a:r>
            <a:r>
              <a:rPr lang="it-IT" dirty="0"/>
              <a:t>/</a:t>
            </a:r>
            <a:r>
              <a:rPr lang="it-IT" dirty="0" err="1"/>
              <a:t>mL</a:t>
            </a:r>
            <a:r>
              <a:rPr lang="it-IT" dirty="0"/>
              <a:t>. </a:t>
            </a:r>
            <a:endParaRPr lang="it-IT" dirty="0">
              <a:effectLst/>
            </a:endParaRPr>
          </a:p>
          <a:p>
            <a:pPr marL="0" indent="0">
              <a:buNone/>
            </a:pPr>
            <a:r>
              <a:rPr lang="it-IT" dirty="0"/>
              <a:t>-  Elevazione del PSA: neoplasia, ipertrofia, prostatite acuta o su acuta estesa, ritenzione urinaria acuta, manovre strumentali. </a:t>
            </a:r>
            <a:endParaRPr lang="it-IT" dirty="0">
              <a:effectLst/>
            </a:endParaRPr>
          </a:p>
          <a:p>
            <a:pPr marL="0" indent="0">
              <a:buNone/>
            </a:pPr>
            <a:r>
              <a:rPr lang="it-IT" dirty="0"/>
              <a:t>-  PSA </a:t>
            </a:r>
            <a:r>
              <a:rPr lang="it-IT" dirty="0" err="1"/>
              <a:t>velocity</a:t>
            </a:r>
            <a:r>
              <a:rPr lang="it-IT" dirty="0"/>
              <a:t>: variazione del marcatore nel tempo considerando l'aumento fisiologico con l'</a:t>
            </a:r>
            <a:r>
              <a:rPr lang="it-IT" dirty="0" err="1"/>
              <a:t>eta</a:t>
            </a:r>
            <a:r>
              <a:rPr lang="it-IT" dirty="0"/>
              <a:t>̀ (&lt;0,75 </a:t>
            </a:r>
            <a:r>
              <a:rPr lang="it-IT" dirty="0" err="1"/>
              <a:t>ng</a:t>
            </a:r>
            <a:r>
              <a:rPr lang="it-IT" dirty="0"/>
              <a:t>/anno). </a:t>
            </a:r>
            <a:endParaRPr lang="it-IT" dirty="0">
              <a:effectLst/>
            </a:endParaRPr>
          </a:p>
          <a:p>
            <a:pPr marL="0" indent="0">
              <a:buNone/>
            </a:pPr>
            <a:r>
              <a:rPr lang="it-IT" dirty="0"/>
              <a:t>-  PSA ratio: rapporto espresso in percentuale tra il PSA libero e frazionato (legato ad </a:t>
            </a:r>
            <a:r>
              <a:rPr lang="it-IT" dirty="0" err="1"/>
              <a:t>alpha</a:t>
            </a:r>
            <a:r>
              <a:rPr lang="it-IT" dirty="0"/>
              <a:t>-anti-</a:t>
            </a:r>
            <a:r>
              <a:rPr lang="it-IT" dirty="0" err="1"/>
              <a:t>chemotripsina</a:t>
            </a:r>
            <a:r>
              <a:rPr lang="it-IT" dirty="0"/>
              <a:t>), con diminuzione elevata della percentuale libera (&lt;20%). </a:t>
            </a:r>
            <a:endParaRPr lang="it-IT" dirty="0">
              <a:effectLst/>
            </a:endParaRPr>
          </a:p>
          <a:p>
            <a:endParaRPr lang="it-IT" dirty="0"/>
          </a:p>
        </p:txBody>
      </p:sp>
    </p:spTree>
    <p:extLst>
      <p:ext uri="{BB962C8B-B14F-4D97-AF65-F5344CB8AC3E}">
        <p14:creationId xmlns:p14="http://schemas.microsoft.com/office/powerpoint/2010/main" val="1325256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90575"/>
          </a:xfrm>
        </p:spPr>
        <p:txBody>
          <a:bodyPr>
            <a:normAutofit/>
          </a:bodyPr>
          <a:lstStyle/>
          <a:p>
            <a:r>
              <a:rPr lang="it-IT" sz="3600" b="1" dirty="0">
                <a:solidFill>
                  <a:srgbClr val="FF0000"/>
                </a:solidFill>
                <a:latin typeface="+mn-lt"/>
              </a:rPr>
              <a:t>Diagnosi</a:t>
            </a:r>
          </a:p>
        </p:txBody>
      </p:sp>
      <p:sp>
        <p:nvSpPr>
          <p:cNvPr id="3" name="Segnaposto contenuto 2"/>
          <p:cNvSpPr>
            <a:spLocks noGrp="1"/>
          </p:cNvSpPr>
          <p:nvPr>
            <p:ph idx="1"/>
          </p:nvPr>
        </p:nvSpPr>
        <p:spPr/>
        <p:txBody>
          <a:bodyPr/>
          <a:lstStyle/>
          <a:p>
            <a:r>
              <a:rPr lang="it-IT" dirty="0"/>
              <a:t>Esplorazione digito-rettale: nodulo palpabile spesso </a:t>
            </a:r>
            <a:r>
              <a:rPr lang="it-IT" dirty="0" err="1"/>
              <a:t>gia</a:t>
            </a:r>
            <a:r>
              <a:rPr lang="it-IT" dirty="0"/>
              <a:t>̀ in fase relativamente avanzata. </a:t>
            </a:r>
          </a:p>
          <a:p>
            <a:r>
              <a:rPr lang="it-IT" dirty="0"/>
              <a:t>Ecografia prostatica </a:t>
            </a:r>
            <a:r>
              <a:rPr lang="it-IT" dirty="0" err="1"/>
              <a:t>transrettale</a:t>
            </a:r>
            <a:r>
              <a:rPr lang="it-IT" dirty="0"/>
              <a:t> (II livello). </a:t>
            </a:r>
          </a:p>
          <a:p>
            <a:r>
              <a:rPr lang="it-IT" dirty="0" err="1"/>
              <a:t>Agobiopsia</a:t>
            </a:r>
            <a:r>
              <a:rPr lang="it-IT" dirty="0"/>
              <a:t> prostatica: diversi campioni bioptici per la presenza di lesioni multiple.</a:t>
            </a:r>
          </a:p>
          <a:p>
            <a:r>
              <a:rPr lang="it-IT" dirty="0"/>
              <a:t>TC </a:t>
            </a:r>
            <a:r>
              <a:rPr lang="it-IT" dirty="0" err="1"/>
              <a:t>addomino</a:t>
            </a:r>
            <a:r>
              <a:rPr lang="it-IT" dirty="0"/>
              <a:t>-pelvica, RM, PET.</a:t>
            </a:r>
          </a:p>
          <a:p>
            <a:r>
              <a:rPr lang="it-IT" dirty="0"/>
              <a:t>Scintigrafia ossea per la presenza di metastasi. </a:t>
            </a:r>
          </a:p>
          <a:p>
            <a:endParaRPr lang="it-IT" dirty="0"/>
          </a:p>
        </p:txBody>
      </p:sp>
    </p:spTree>
    <p:extLst>
      <p:ext uri="{BB962C8B-B14F-4D97-AF65-F5344CB8AC3E}">
        <p14:creationId xmlns:p14="http://schemas.microsoft.com/office/powerpoint/2010/main" val="8774819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549275"/>
          </a:xfrm>
        </p:spPr>
        <p:txBody>
          <a:bodyPr>
            <a:normAutofit fontScale="90000"/>
          </a:bodyPr>
          <a:lstStyle/>
          <a:p>
            <a:r>
              <a:rPr lang="it-IT" sz="3600" b="1" dirty="0">
                <a:solidFill>
                  <a:srgbClr val="FF0000"/>
                </a:solidFill>
                <a:latin typeface="+mn-lt"/>
              </a:rPr>
              <a:t>Terapia</a:t>
            </a:r>
          </a:p>
        </p:txBody>
      </p:sp>
      <p:sp>
        <p:nvSpPr>
          <p:cNvPr id="3" name="Segnaposto contenuto 2"/>
          <p:cNvSpPr>
            <a:spLocks noGrp="1"/>
          </p:cNvSpPr>
          <p:nvPr>
            <p:ph idx="1"/>
          </p:nvPr>
        </p:nvSpPr>
        <p:spPr/>
        <p:txBody>
          <a:bodyPr/>
          <a:lstStyle/>
          <a:p>
            <a:r>
              <a:rPr lang="it-IT" dirty="0"/>
              <a:t>Chirurgia</a:t>
            </a:r>
          </a:p>
          <a:p>
            <a:r>
              <a:rPr lang="it-IT" dirty="0"/>
              <a:t>Chemioterapia</a:t>
            </a:r>
          </a:p>
          <a:p>
            <a:r>
              <a:rPr lang="it-IT" dirty="0"/>
              <a:t>Ormonoterapia </a:t>
            </a:r>
          </a:p>
          <a:p>
            <a:r>
              <a:rPr lang="it-IT" dirty="0"/>
              <a:t>Best </a:t>
            </a:r>
            <a:r>
              <a:rPr lang="it-IT" dirty="0" err="1"/>
              <a:t>Supportive</a:t>
            </a:r>
            <a:r>
              <a:rPr lang="it-IT" dirty="0"/>
              <a:t> Care </a:t>
            </a:r>
          </a:p>
          <a:p>
            <a:endParaRPr lang="it-IT" dirty="0"/>
          </a:p>
        </p:txBody>
      </p:sp>
    </p:spTree>
    <p:extLst>
      <p:ext uri="{BB962C8B-B14F-4D97-AF65-F5344CB8AC3E}">
        <p14:creationId xmlns:p14="http://schemas.microsoft.com/office/powerpoint/2010/main" val="2288967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3600" y="2536825"/>
            <a:ext cx="10515600" cy="1325563"/>
          </a:xfrm>
        </p:spPr>
        <p:txBody>
          <a:bodyPr/>
          <a:lstStyle/>
          <a:p>
            <a:pPr algn="ctr"/>
            <a:r>
              <a:rPr lang="it-IT" b="1" dirty="0">
                <a:solidFill>
                  <a:srgbClr val="FF0000"/>
                </a:solidFill>
                <a:latin typeface="+mn-lt"/>
              </a:rPr>
              <a:t>MELANOMA</a:t>
            </a:r>
          </a:p>
        </p:txBody>
      </p:sp>
    </p:spTree>
    <p:extLst>
      <p:ext uri="{BB962C8B-B14F-4D97-AF65-F5344CB8AC3E}">
        <p14:creationId xmlns:p14="http://schemas.microsoft.com/office/powerpoint/2010/main" val="850062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003300"/>
            <a:ext cx="10515600" cy="5173663"/>
          </a:xfrm>
        </p:spPr>
        <p:txBody>
          <a:bodyPr/>
          <a:lstStyle/>
          <a:p>
            <a:r>
              <a:rPr lang="it-IT" dirty="0"/>
              <a:t>Il melanoma è un tumore maligno che origina dalla trasformazione maligna dai melanociti, cellule cutanee per la produzione di melanina. </a:t>
            </a:r>
          </a:p>
          <a:p>
            <a:r>
              <a:rPr lang="it-IT" dirty="0"/>
              <a:t>La cute è la sede elettiva di origine del tumore. </a:t>
            </a:r>
          </a:p>
          <a:p>
            <a:r>
              <a:rPr lang="it-IT" dirty="0"/>
              <a:t>I </a:t>
            </a:r>
            <a:r>
              <a:rPr lang="it-IT" u="sng" dirty="0"/>
              <a:t>melanomi </a:t>
            </a:r>
            <a:r>
              <a:rPr lang="it-IT" u="sng" dirty="0" err="1"/>
              <a:t>extracutanei</a:t>
            </a:r>
            <a:r>
              <a:rPr lang="it-IT" u="sng" dirty="0"/>
              <a:t> </a:t>
            </a:r>
            <a:r>
              <a:rPr lang="it-IT" dirty="0"/>
              <a:t>si riscontrano a livello delle mucose (congiuntiva, cavità orale, intestino, retto) e dell’occhio. </a:t>
            </a:r>
          </a:p>
          <a:p>
            <a:r>
              <a:rPr lang="it-IT" dirty="0"/>
              <a:t>L’incidenza del melanoma è in rapido aumento con un picco tra i 35 e i 50 anni. </a:t>
            </a:r>
          </a:p>
          <a:p>
            <a:r>
              <a:rPr lang="it-IT" dirty="0"/>
              <a:t>Nelle donne caucasiche la sede di localizzazione predominante è situata agli arti inferiori, nell’uomo bianco è invece al tronco. </a:t>
            </a:r>
          </a:p>
          <a:p>
            <a:endParaRPr lang="it-IT" dirty="0"/>
          </a:p>
        </p:txBody>
      </p:sp>
    </p:spTree>
    <p:extLst>
      <p:ext uri="{BB962C8B-B14F-4D97-AF65-F5344CB8AC3E}">
        <p14:creationId xmlns:p14="http://schemas.microsoft.com/office/powerpoint/2010/main" val="5728679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39775"/>
          </a:xfrm>
        </p:spPr>
        <p:txBody>
          <a:bodyPr>
            <a:normAutofit/>
          </a:bodyPr>
          <a:lstStyle/>
          <a:p>
            <a:r>
              <a:rPr lang="it-IT" sz="3600" b="1" dirty="0">
                <a:solidFill>
                  <a:srgbClr val="FF0000"/>
                </a:solidFill>
                <a:latin typeface="+mn-lt"/>
              </a:rPr>
              <a:t>Fattori di rischio</a:t>
            </a:r>
          </a:p>
        </p:txBody>
      </p:sp>
      <p:sp>
        <p:nvSpPr>
          <p:cNvPr id="3" name="Segnaposto contenuto 2"/>
          <p:cNvSpPr>
            <a:spLocks noGrp="1"/>
          </p:cNvSpPr>
          <p:nvPr>
            <p:ph idx="1"/>
          </p:nvPr>
        </p:nvSpPr>
        <p:spPr>
          <a:xfrm>
            <a:off x="838200" y="1219200"/>
            <a:ext cx="10515600" cy="4957763"/>
          </a:xfrm>
        </p:spPr>
        <p:txBody>
          <a:bodyPr>
            <a:normAutofit fontScale="92500" lnSpcReduction="10000"/>
          </a:bodyPr>
          <a:lstStyle/>
          <a:p>
            <a:r>
              <a:rPr lang="it-IT" dirty="0"/>
              <a:t>Esposizione alla luce solare (raggi UVB di media </a:t>
            </a:r>
            <a:r>
              <a:rPr lang="it-IT" dirty="0" err="1"/>
              <a:t>intensita</a:t>
            </a:r>
            <a:r>
              <a:rPr lang="it-IT" dirty="0"/>
              <a:t>̀) intensa e intermittente, soprattutto sovraesposizione in </a:t>
            </a:r>
            <a:r>
              <a:rPr lang="it-IT" dirty="0" err="1"/>
              <a:t>eta</a:t>
            </a:r>
            <a:r>
              <a:rPr lang="it-IT" dirty="0"/>
              <a:t>̀ pediatrica con facilità di scottature </a:t>
            </a:r>
          </a:p>
          <a:p>
            <a:r>
              <a:rPr lang="it-IT" dirty="0"/>
              <a:t>Caratteristiche fenotipiche: </a:t>
            </a:r>
          </a:p>
          <a:p>
            <a:pPr marL="0" indent="0">
              <a:buNone/>
            </a:pPr>
            <a:r>
              <a:rPr lang="it-IT" dirty="0"/>
              <a:t>- Carnagione chiara e capelli biondi/rossi </a:t>
            </a:r>
          </a:p>
          <a:p>
            <a:pPr marL="0" indent="0">
              <a:buNone/>
            </a:pPr>
            <a:r>
              <a:rPr lang="it-IT" dirty="0"/>
              <a:t>- Facilità all’eritema solare e difficoltà ad abbronzarsi </a:t>
            </a:r>
          </a:p>
          <a:p>
            <a:r>
              <a:rPr lang="it-IT" dirty="0"/>
              <a:t>Numero, tipi e sede dei nevi </a:t>
            </a:r>
            <a:r>
              <a:rPr lang="it-IT" dirty="0" err="1"/>
              <a:t>melanocitici</a:t>
            </a:r>
            <a:r>
              <a:rPr lang="it-IT" dirty="0"/>
              <a:t> (arti inferiori nelle femmine, tronco posteriore nei maschi) </a:t>
            </a:r>
          </a:p>
          <a:p>
            <a:r>
              <a:rPr lang="it-IT" dirty="0"/>
              <a:t>Storia familiare o personale di melanoma: </a:t>
            </a:r>
          </a:p>
          <a:p>
            <a:pPr marL="0" indent="0">
              <a:buNone/>
            </a:pPr>
            <a:r>
              <a:rPr lang="it-IT" dirty="0"/>
              <a:t>-  La frequenza del melanoma maligno familiare varia dal 5 al 10%. </a:t>
            </a:r>
            <a:endParaRPr lang="it-IT" dirty="0">
              <a:effectLst/>
            </a:endParaRPr>
          </a:p>
          <a:p>
            <a:pPr marL="0" indent="0">
              <a:buNone/>
            </a:pPr>
            <a:r>
              <a:rPr lang="it-IT" dirty="0"/>
              <a:t>-  Indicazione indiretta dell’esistenza di una componente genetica nell’eziopatogenesi della malattia. </a:t>
            </a:r>
            <a:endParaRPr lang="it-IT" dirty="0">
              <a:effectLst/>
            </a:endParaRPr>
          </a:p>
          <a:p>
            <a:endParaRPr lang="it-IT" dirty="0"/>
          </a:p>
        </p:txBody>
      </p:sp>
    </p:spTree>
    <p:extLst>
      <p:ext uri="{BB962C8B-B14F-4D97-AF65-F5344CB8AC3E}">
        <p14:creationId xmlns:p14="http://schemas.microsoft.com/office/powerpoint/2010/main" val="19843380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03275"/>
          </a:xfrm>
        </p:spPr>
        <p:txBody>
          <a:bodyPr>
            <a:normAutofit/>
          </a:bodyPr>
          <a:lstStyle/>
          <a:p>
            <a:r>
              <a:rPr lang="it-IT" sz="3600" b="1" dirty="0">
                <a:solidFill>
                  <a:srgbClr val="FF0000"/>
                </a:solidFill>
                <a:latin typeface="+mn-lt"/>
              </a:rPr>
              <a:t>Istopatologia</a:t>
            </a:r>
          </a:p>
        </p:txBody>
      </p:sp>
      <p:sp>
        <p:nvSpPr>
          <p:cNvPr id="3" name="Segnaposto contenuto 2"/>
          <p:cNvSpPr>
            <a:spLocks noGrp="1"/>
          </p:cNvSpPr>
          <p:nvPr>
            <p:ph idx="1"/>
          </p:nvPr>
        </p:nvSpPr>
        <p:spPr>
          <a:xfrm>
            <a:off x="838200" y="1435100"/>
            <a:ext cx="10515600" cy="4741863"/>
          </a:xfrm>
        </p:spPr>
        <p:txBody>
          <a:bodyPr>
            <a:normAutofit fontScale="85000" lnSpcReduction="20000"/>
          </a:bodyPr>
          <a:lstStyle/>
          <a:p>
            <a:r>
              <a:rPr lang="it-IT" dirty="0"/>
              <a:t>l melanoma cutaneo è una neoplasia maligna che origina dai melanociti dello strato basale dell’epidermide e si sviluppa secondo due fasi di crescita. </a:t>
            </a:r>
          </a:p>
          <a:p>
            <a:r>
              <a:rPr lang="it-IT" u="sng" dirty="0"/>
              <a:t>Fase 1 </a:t>
            </a:r>
            <a:r>
              <a:rPr lang="it-IT" dirty="0"/>
              <a:t>- Crescita orizzontale: estensione radiale confinata all’epidermide (in situ) o lieve infiltrazione nel derma papillare (cellule isolate o piccoli nidi). </a:t>
            </a:r>
          </a:p>
          <a:p>
            <a:pPr marL="0" indent="0">
              <a:buNone/>
            </a:pPr>
            <a:r>
              <a:rPr lang="it-IT" dirty="0"/>
              <a:t>- Durata variabile da pochi mesi ad anni.</a:t>
            </a:r>
            <a:br>
              <a:rPr lang="it-IT" dirty="0"/>
            </a:br>
            <a:r>
              <a:rPr lang="it-IT" dirty="0"/>
              <a:t>- Assenza di </a:t>
            </a:r>
            <a:r>
              <a:rPr lang="it-IT" dirty="0" err="1"/>
              <a:t>aggressivita</a:t>
            </a:r>
            <a:r>
              <a:rPr lang="it-IT" dirty="0"/>
              <a:t>̀ e buona prognosi. </a:t>
            </a:r>
          </a:p>
          <a:p>
            <a:r>
              <a:rPr lang="it-IT" u="sng" dirty="0"/>
              <a:t>Fase 2 </a:t>
            </a:r>
            <a:r>
              <a:rPr lang="it-IT" dirty="0"/>
              <a:t>– Crescita verticale: Comparsa di uno o </a:t>
            </a:r>
            <a:r>
              <a:rPr lang="it-IT" dirty="0" err="1"/>
              <a:t>piu</a:t>
            </a:r>
            <a:r>
              <a:rPr lang="it-IT" dirty="0"/>
              <a:t>̀ cloni cellulari che acquisiscono capacità di proliferazione autonoma e di crescita coesiva con formazione di aggregati nel derma reticolare o nel sottocute. </a:t>
            </a:r>
          </a:p>
          <a:p>
            <a:pPr marL="0" indent="0">
              <a:buNone/>
            </a:pPr>
            <a:r>
              <a:rPr lang="it-IT" dirty="0"/>
              <a:t>-  Comparsa in modo non prevedibile. </a:t>
            </a:r>
            <a:endParaRPr lang="it-IT" dirty="0">
              <a:effectLst/>
            </a:endParaRPr>
          </a:p>
          <a:p>
            <a:pPr marL="0" indent="0">
              <a:buNone/>
            </a:pPr>
            <a:r>
              <a:rPr lang="it-IT" dirty="0"/>
              <a:t>-  Acquisizione di capacità invasive e metastatizzanti: elemento prognostico negativo. </a:t>
            </a:r>
            <a:endParaRPr lang="it-IT" dirty="0">
              <a:effectLst/>
            </a:endParaRPr>
          </a:p>
          <a:p>
            <a:pPr marL="0" indent="0">
              <a:buNone/>
            </a:pPr>
            <a:r>
              <a:rPr lang="it-IT" dirty="0"/>
              <a:t>-  Melanoma nodulare (eccezione): crescita verticale ab inizio, in assenza di una fase di crescita orizzontale riconoscibile. </a:t>
            </a:r>
            <a:endParaRPr lang="it-IT" dirty="0">
              <a:effectLst/>
            </a:endParaRPr>
          </a:p>
          <a:p>
            <a:endParaRPr lang="it-IT" dirty="0"/>
          </a:p>
        </p:txBody>
      </p:sp>
    </p:spTree>
    <p:extLst>
      <p:ext uri="{BB962C8B-B14F-4D97-AF65-F5344CB8AC3E}">
        <p14:creationId xmlns:p14="http://schemas.microsoft.com/office/powerpoint/2010/main" val="862329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638175"/>
          </a:xfrm>
        </p:spPr>
        <p:txBody>
          <a:bodyPr>
            <a:normAutofit/>
          </a:bodyPr>
          <a:lstStyle/>
          <a:p>
            <a:r>
              <a:rPr lang="it-IT" sz="3600" b="1" dirty="0">
                <a:solidFill>
                  <a:srgbClr val="FF0000"/>
                </a:solidFill>
                <a:latin typeface="+mn-lt"/>
              </a:rPr>
              <a:t>Patogenesi</a:t>
            </a:r>
          </a:p>
        </p:txBody>
      </p:sp>
      <p:sp>
        <p:nvSpPr>
          <p:cNvPr id="3" name="Segnaposto contenuto 2"/>
          <p:cNvSpPr>
            <a:spLocks noGrp="1"/>
          </p:cNvSpPr>
          <p:nvPr>
            <p:ph idx="1"/>
          </p:nvPr>
        </p:nvSpPr>
        <p:spPr>
          <a:xfrm>
            <a:off x="838200" y="1206500"/>
            <a:ext cx="10515600" cy="4970463"/>
          </a:xfrm>
        </p:spPr>
        <p:txBody>
          <a:bodyPr/>
          <a:lstStyle/>
          <a:p>
            <a:r>
              <a:rPr lang="it-IT" dirty="0"/>
              <a:t>Lungo periodo di latenza: intervallo minimo di 20 anni e picco di incidenza di 40-50 anni dopo l'inizio dell'abitudine al fumo. </a:t>
            </a:r>
          </a:p>
          <a:p>
            <a:r>
              <a:rPr lang="it-IT" dirty="0"/>
              <a:t>Il processo di carcinogenesi si sviluppa attraverso una serie di lesioni genetiche con specifiche anomalie cromosomiche (EGFR, MYC, p53, k-RAS). </a:t>
            </a:r>
          </a:p>
          <a:p>
            <a:r>
              <a:rPr lang="it-IT" dirty="0"/>
              <a:t>Alterazioni presenti nei geni responsabili del controllo della proliferazione, dell'apoptosi e della differenziazione. </a:t>
            </a:r>
          </a:p>
          <a:p>
            <a:r>
              <a:rPr lang="it-IT" dirty="0"/>
              <a:t>Alterazioni morfologiche preneoplastiche della mucosa: iperplasia, metaplasia, displasia bronchiale, carcinoma in situ. </a:t>
            </a:r>
          </a:p>
          <a:p>
            <a:endParaRPr lang="it-IT" dirty="0"/>
          </a:p>
        </p:txBody>
      </p:sp>
    </p:spTree>
    <p:extLst>
      <p:ext uri="{BB962C8B-B14F-4D97-AF65-F5344CB8AC3E}">
        <p14:creationId xmlns:p14="http://schemas.microsoft.com/office/powerpoint/2010/main" val="14476954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41375"/>
          </a:xfrm>
        </p:spPr>
        <p:txBody>
          <a:bodyPr>
            <a:normAutofit/>
          </a:bodyPr>
          <a:lstStyle/>
          <a:p>
            <a:r>
              <a:rPr lang="it-IT" sz="3600" b="1" dirty="0">
                <a:solidFill>
                  <a:srgbClr val="FF0000"/>
                </a:solidFill>
                <a:latin typeface="+mn-lt"/>
              </a:rPr>
              <a:t>Storia naturale</a:t>
            </a:r>
          </a:p>
        </p:txBody>
      </p:sp>
      <p:sp>
        <p:nvSpPr>
          <p:cNvPr id="3" name="Segnaposto contenuto 2"/>
          <p:cNvSpPr>
            <a:spLocks noGrp="1"/>
          </p:cNvSpPr>
          <p:nvPr>
            <p:ph idx="1"/>
          </p:nvPr>
        </p:nvSpPr>
        <p:spPr/>
        <p:txBody>
          <a:bodyPr/>
          <a:lstStyle/>
          <a:p>
            <a:r>
              <a:rPr lang="it-IT" dirty="0"/>
              <a:t>Diffusione linfonodale: l’evoluzione della malattia è legata al numero dei linfonodi metastatici e all’estensione della metastasi. </a:t>
            </a:r>
          </a:p>
          <a:p>
            <a:r>
              <a:rPr lang="it-IT" dirty="0"/>
              <a:t>Diffusione per via ematica: cute e/o sottocute, polmone, fegato, encefalo, scheletro. </a:t>
            </a:r>
          </a:p>
          <a:p>
            <a:r>
              <a:rPr lang="it-IT" dirty="0"/>
              <a:t>Fenomeno dell’</a:t>
            </a:r>
            <a:r>
              <a:rPr lang="it-IT" dirty="0" err="1"/>
              <a:t>autoregressione</a:t>
            </a:r>
            <a:r>
              <a:rPr lang="it-IT" dirty="0"/>
              <a:t> spontanea (3- 5%) della lesione primitiva che </a:t>
            </a:r>
            <a:r>
              <a:rPr lang="it-IT" dirty="0" err="1"/>
              <a:t>puo</a:t>
            </a:r>
            <a:r>
              <a:rPr lang="it-IT" dirty="0"/>
              <a:t>̀ manifestarsi solo per la comparsa delle metastasi regionali e a distanza. </a:t>
            </a:r>
          </a:p>
          <a:p>
            <a:endParaRPr lang="it-IT" dirty="0"/>
          </a:p>
        </p:txBody>
      </p:sp>
    </p:spTree>
    <p:extLst>
      <p:ext uri="{BB962C8B-B14F-4D97-AF65-F5344CB8AC3E}">
        <p14:creationId xmlns:p14="http://schemas.microsoft.com/office/powerpoint/2010/main" val="314365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42975"/>
          </a:xfrm>
        </p:spPr>
        <p:txBody>
          <a:bodyPr>
            <a:normAutofit/>
          </a:bodyPr>
          <a:lstStyle/>
          <a:p>
            <a:r>
              <a:rPr lang="it-IT" sz="3600" b="1" dirty="0">
                <a:solidFill>
                  <a:srgbClr val="FF0000"/>
                </a:solidFill>
                <a:latin typeface="+mn-lt"/>
              </a:rPr>
              <a:t>Segni e sintomi</a:t>
            </a:r>
          </a:p>
        </p:txBody>
      </p:sp>
      <p:sp>
        <p:nvSpPr>
          <p:cNvPr id="3" name="Segnaposto contenuto 2"/>
          <p:cNvSpPr>
            <a:spLocks noGrp="1"/>
          </p:cNvSpPr>
          <p:nvPr>
            <p:ph idx="1"/>
          </p:nvPr>
        </p:nvSpPr>
        <p:spPr/>
        <p:txBody>
          <a:bodyPr/>
          <a:lstStyle/>
          <a:p>
            <a:r>
              <a:rPr lang="it-IT" dirty="0"/>
              <a:t>In oltre la metà dei casi il primo segno di malattia è costituito dalla trasformazione di una lesione nevica preesistente – ABCDE: </a:t>
            </a:r>
          </a:p>
          <a:p>
            <a:pPr marL="0" indent="0">
              <a:buNone/>
            </a:pPr>
            <a:r>
              <a:rPr lang="it-IT" dirty="0"/>
              <a:t>-  Asimmetria </a:t>
            </a:r>
            <a:endParaRPr lang="it-IT" dirty="0">
              <a:effectLst/>
            </a:endParaRPr>
          </a:p>
          <a:p>
            <a:pPr marL="0" indent="0">
              <a:buNone/>
            </a:pPr>
            <a:r>
              <a:rPr lang="it-IT" dirty="0"/>
              <a:t>-  Bordi irregolari (sfumati e irregolari) </a:t>
            </a:r>
            <a:endParaRPr lang="it-IT" dirty="0">
              <a:effectLst/>
            </a:endParaRPr>
          </a:p>
          <a:p>
            <a:pPr marL="0" indent="0">
              <a:buNone/>
            </a:pPr>
            <a:r>
              <a:rPr lang="it-IT" dirty="0"/>
              <a:t>-  Colore disomogeneo (variazione della pigmentazione) </a:t>
            </a:r>
            <a:endParaRPr lang="it-IT" dirty="0">
              <a:effectLst/>
            </a:endParaRPr>
          </a:p>
          <a:p>
            <a:pPr marL="0" indent="0">
              <a:buNone/>
            </a:pPr>
            <a:r>
              <a:rPr lang="it-IT" dirty="0"/>
              <a:t>-  Diametro &gt; 6mm (aumento di volume) </a:t>
            </a:r>
            <a:endParaRPr lang="it-IT" dirty="0">
              <a:effectLst/>
            </a:endParaRPr>
          </a:p>
          <a:p>
            <a:pPr marL="0" indent="0">
              <a:buNone/>
            </a:pPr>
            <a:r>
              <a:rPr lang="it-IT" dirty="0"/>
              <a:t>-  Evoluzione rapida </a:t>
            </a:r>
            <a:endParaRPr lang="it-IT" dirty="0">
              <a:effectLst/>
            </a:endParaRPr>
          </a:p>
          <a:p>
            <a:pPr marL="0" indent="0">
              <a:buNone/>
            </a:pPr>
            <a:r>
              <a:rPr lang="it-IT" dirty="0"/>
              <a:t>-  Altre modificazioni: comparsa di piccole erosioni, ulcerazione/sanguinamento/secrezione sierosa (tardivi). </a:t>
            </a:r>
            <a:endParaRPr lang="it-IT" dirty="0">
              <a:effectLst/>
            </a:endParaRPr>
          </a:p>
          <a:p>
            <a:endParaRPr lang="it-IT" dirty="0"/>
          </a:p>
        </p:txBody>
      </p:sp>
    </p:spTree>
    <p:extLst>
      <p:ext uri="{BB962C8B-B14F-4D97-AF65-F5344CB8AC3E}">
        <p14:creationId xmlns:p14="http://schemas.microsoft.com/office/powerpoint/2010/main" val="5133712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81075"/>
          </a:xfrm>
        </p:spPr>
        <p:txBody>
          <a:bodyPr>
            <a:normAutofit/>
          </a:bodyPr>
          <a:lstStyle/>
          <a:p>
            <a:r>
              <a:rPr lang="it-IT" sz="3600" b="1" dirty="0">
                <a:solidFill>
                  <a:srgbClr val="FF0000"/>
                </a:solidFill>
                <a:latin typeface="+mn-lt"/>
              </a:rPr>
              <a:t>Diagnosi</a:t>
            </a:r>
          </a:p>
        </p:txBody>
      </p:sp>
      <p:sp>
        <p:nvSpPr>
          <p:cNvPr id="3" name="Segnaposto contenuto 2"/>
          <p:cNvSpPr>
            <a:spLocks noGrp="1"/>
          </p:cNvSpPr>
          <p:nvPr>
            <p:ph idx="1"/>
          </p:nvPr>
        </p:nvSpPr>
        <p:spPr>
          <a:xfrm>
            <a:off x="838200" y="1473200"/>
            <a:ext cx="10515600" cy="4703763"/>
          </a:xfrm>
        </p:spPr>
        <p:txBody>
          <a:bodyPr>
            <a:normAutofit lnSpcReduction="10000"/>
          </a:bodyPr>
          <a:lstStyle/>
          <a:p>
            <a:r>
              <a:rPr lang="it-IT" dirty="0"/>
              <a:t>La diagnosi di melanoma è essenzialmente clinica. </a:t>
            </a:r>
          </a:p>
          <a:p>
            <a:r>
              <a:rPr lang="it-IT" dirty="0"/>
              <a:t>Molto importante nella diagnosi differenziale è l’esame </a:t>
            </a:r>
            <a:r>
              <a:rPr lang="it-IT" dirty="0" err="1"/>
              <a:t>dermatoscopico</a:t>
            </a:r>
            <a:r>
              <a:rPr lang="it-IT" dirty="0"/>
              <a:t> </a:t>
            </a:r>
            <a:r>
              <a:rPr lang="it-IT" dirty="0" err="1"/>
              <a:t>poiche</a:t>
            </a:r>
            <a:r>
              <a:rPr lang="it-IT" dirty="0"/>
              <a:t>́ permette di diagnosticare un melanoma in fase estremamente iniziale non altrimenti riconoscibile. </a:t>
            </a:r>
          </a:p>
          <a:p>
            <a:r>
              <a:rPr lang="it-IT" dirty="0"/>
              <a:t>L’identificazione precoce del melanoma è facilitata dal fatto che, trattandosi di una malattia cutanea, è frequentemente esposta alla vista del paziente e delle altre persone. </a:t>
            </a:r>
          </a:p>
          <a:p>
            <a:r>
              <a:rPr lang="it-IT" dirty="0"/>
              <a:t>Accertamento istologico di una lesione cutanea sospetta: biopsia </a:t>
            </a:r>
            <a:r>
              <a:rPr lang="it-IT" dirty="0" err="1"/>
              <a:t>escissionale</a:t>
            </a:r>
            <a:r>
              <a:rPr lang="it-IT" dirty="0"/>
              <a:t> con incisione della cute a un minimo di 3mm di tessuto sano dal margine della lesione. </a:t>
            </a:r>
          </a:p>
          <a:p>
            <a:r>
              <a:rPr lang="it-IT" dirty="0"/>
              <a:t>Esami strumentali: radiografia del torace, ecografia epatica, TC o RM encefalica, scintigrafia ossea, PET. </a:t>
            </a:r>
          </a:p>
          <a:p>
            <a:endParaRPr lang="it-IT" dirty="0"/>
          </a:p>
          <a:p>
            <a:endParaRPr lang="it-IT" dirty="0"/>
          </a:p>
        </p:txBody>
      </p:sp>
    </p:spTree>
    <p:extLst>
      <p:ext uri="{BB962C8B-B14F-4D97-AF65-F5344CB8AC3E}">
        <p14:creationId xmlns:p14="http://schemas.microsoft.com/office/powerpoint/2010/main" val="21029555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42975"/>
          </a:xfrm>
        </p:spPr>
        <p:txBody>
          <a:bodyPr>
            <a:normAutofit/>
          </a:bodyPr>
          <a:lstStyle/>
          <a:p>
            <a:r>
              <a:rPr lang="it-IT" sz="3600" b="1" dirty="0" err="1">
                <a:solidFill>
                  <a:srgbClr val="FF0000"/>
                </a:solidFill>
                <a:latin typeface="+mn-lt"/>
              </a:rPr>
              <a:t>Stadiazione</a:t>
            </a:r>
            <a:endParaRPr lang="it-IT" sz="3600" b="1" dirty="0">
              <a:solidFill>
                <a:srgbClr val="FF0000"/>
              </a:solidFill>
              <a:latin typeface="+mn-lt"/>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552660"/>
            <a:ext cx="8763000" cy="5127539"/>
          </a:xfrm>
          <a:prstGeom prst="rect">
            <a:avLst/>
          </a:prstGeom>
        </p:spPr>
      </p:pic>
    </p:spTree>
    <p:extLst>
      <p:ext uri="{BB962C8B-B14F-4D97-AF65-F5344CB8AC3E}">
        <p14:creationId xmlns:p14="http://schemas.microsoft.com/office/powerpoint/2010/main" val="10536739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300" y="1359718"/>
            <a:ext cx="8153400" cy="5041081"/>
          </a:xfrm>
          <a:prstGeom prst="rect">
            <a:avLst/>
          </a:prstGeom>
        </p:spPr>
      </p:pic>
      <p:sp>
        <p:nvSpPr>
          <p:cNvPr id="5" name="Titolo 1"/>
          <p:cNvSpPr>
            <a:spLocks noGrp="1"/>
          </p:cNvSpPr>
          <p:nvPr>
            <p:ph type="title"/>
          </p:nvPr>
        </p:nvSpPr>
        <p:spPr>
          <a:xfrm>
            <a:off x="838200" y="365125"/>
            <a:ext cx="10515600" cy="994593"/>
          </a:xfrm>
        </p:spPr>
        <p:txBody>
          <a:bodyPr>
            <a:normAutofit/>
          </a:bodyPr>
          <a:lstStyle/>
          <a:p>
            <a:r>
              <a:rPr lang="it-IT" sz="3600" b="1" dirty="0" err="1">
                <a:solidFill>
                  <a:srgbClr val="FF0000"/>
                </a:solidFill>
                <a:latin typeface="+mn-lt"/>
              </a:rPr>
              <a:t>Stadiazione</a:t>
            </a:r>
            <a:endParaRPr lang="it-IT" sz="3600" b="1" dirty="0">
              <a:solidFill>
                <a:srgbClr val="FF0000"/>
              </a:solidFill>
              <a:latin typeface="+mn-lt"/>
            </a:endParaRPr>
          </a:p>
        </p:txBody>
      </p:sp>
    </p:spTree>
    <p:extLst>
      <p:ext uri="{BB962C8B-B14F-4D97-AF65-F5344CB8AC3E}">
        <p14:creationId xmlns:p14="http://schemas.microsoft.com/office/powerpoint/2010/main" val="763234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158875"/>
          </a:xfrm>
        </p:spPr>
        <p:txBody>
          <a:bodyPr>
            <a:normAutofit/>
          </a:bodyPr>
          <a:lstStyle/>
          <a:p>
            <a:r>
              <a:rPr lang="it-IT" sz="3600" b="1" dirty="0">
                <a:solidFill>
                  <a:srgbClr val="FF0000"/>
                </a:solidFill>
                <a:latin typeface="+mn-lt"/>
              </a:rPr>
              <a:t>Terapia</a:t>
            </a:r>
          </a:p>
        </p:txBody>
      </p:sp>
      <p:sp>
        <p:nvSpPr>
          <p:cNvPr id="3" name="Segnaposto contenuto 2"/>
          <p:cNvSpPr>
            <a:spLocks noGrp="1"/>
          </p:cNvSpPr>
          <p:nvPr>
            <p:ph idx="1"/>
          </p:nvPr>
        </p:nvSpPr>
        <p:spPr/>
        <p:txBody>
          <a:bodyPr/>
          <a:lstStyle/>
          <a:p>
            <a:r>
              <a:rPr lang="it-IT" dirty="0" err="1"/>
              <a:t>Chirugia</a:t>
            </a:r>
            <a:endParaRPr lang="it-IT" dirty="0"/>
          </a:p>
          <a:p>
            <a:r>
              <a:rPr lang="it-IT" dirty="0"/>
              <a:t>Radioterapia</a:t>
            </a:r>
          </a:p>
          <a:p>
            <a:r>
              <a:rPr lang="it-IT" dirty="0"/>
              <a:t>Chemioterapia </a:t>
            </a:r>
          </a:p>
          <a:p>
            <a:r>
              <a:rPr lang="it-IT" dirty="0"/>
              <a:t>Farmaci biomolecolari </a:t>
            </a:r>
          </a:p>
          <a:p>
            <a:r>
              <a:rPr lang="it-IT" dirty="0"/>
              <a:t>Immunoterapia </a:t>
            </a:r>
          </a:p>
          <a:p>
            <a:r>
              <a:rPr lang="it-IT" dirty="0"/>
              <a:t>Best </a:t>
            </a:r>
            <a:r>
              <a:rPr lang="it-IT" dirty="0" err="1"/>
              <a:t>Supportive</a:t>
            </a:r>
            <a:r>
              <a:rPr lang="it-IT" dirty="0"/>
              <a:t> Care </a:t>
            </a:r>
          </a:p>
          <a:p>
            <a:endParaRPr lang="it-IT" dirty="0"/>
          </a:p>
        </p:txBody>
      </p:sp>
    </p:spTree>
    <p:extLst>
      <p:ext uri="{BB962C8B-B14F-4D97-AF65-F5344CB8AC3E}">
        <p14:creationId xmlns:p14="http://schemas.microsoft.com/office/powerpoint/2010/main" val="287198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082675"/>
          </a:xfrm>
        </p:spPr>
        <p:txBody>
          <a:bodyPr>
            <a:normAutofit/>
          </a:bodyPr>
          <a:lstStyle/>
          <a:p>
            <a:r>
              <a:rPr lang="it-IT" sz="3600" b="1" dirty="0">
                <a:solidFill>
                  <a:srgbClr val="FF0000"/>
                </a:solidFill>
                <a:latin typeface="+mn-lt"/>
              </a:rPr>
              <a:t>Prevenzione</a:t>
            </a:r>
          </a:p>
        </p:txBody>
      </p:sp>
      <p:sp>
        <p:nvSpPr>
          <p:cNvPr id="3" name="Segnaposto contenuto 2"/>
          <p:cNvSpPr>
            <a:spLocks noGrp="1"/>
          </p:cNvSpPr>
          <p:nvPr>
            <p:ph idx="1"/>
          </p:nvPr>
        </p:nvSpPr>
        <p:spPr/>
        <p:txBody>
          <a:bodyPr>
            <a:normAutofit fontScale="92500" lnSpcReduction="10000"/>
          </a:bodyPr>
          <a:lstStyle/>
          <a:p>
            <a:r>
              <a:rPr lang="it-IT" dirty="0"/>
              <a:t>Protezione della cute dei bambini dagli effetti delle radiazioni UV (periodi brevi di esposizione al sole) con l’utilizzo di creme filtro adatte all’</a:t>
            </a:r>
            <a:r>
              <a:rPr lang="it-IT" dirty="0" err="1"/>
              <a:t>eta</a:t>
            </a:r>
            <a:r>
              <a:rPr lang="it-IT" dirty="0"/>
              <a:t>̀. </a:t>
            </a:r>
          </a:p>
          <a:p>
            <a:r>
              <a:rPr lang="it-IT" dirty="0"/>
              <a:t>Evitare d’estate l’esposizione prolungata al sole e ricorrere al filtri solari protettivi. </a:t>
            </a:r>
          </a:p>
          <a:p>
            <a:r>
              <a:rPr lang="it-IT" dirty="0"/>
              <a:t>Evitare lunghe e ripetute esposizioni a lampade UV. </a:t>
            </a:r>
          </a:p>
          <a:p>
            <a:r>
              <a:rPr lang="it-IT" dirty="0"/>
              <a:t>Prima visita di controllo dei nevi attorno ai vent’anni per individuare soggetti a rischio. </a:t>
            </a:r>
          </a:p>
          <a:p>
            <a:r>
              <a:rPr lang="it-IT" dirty="0"/>
              <a:t>Controllo sistematico degli individui a rischio (e.g. pelle chiara e capelli rossi). </a:t>
            </a:r>
          </a:p>
          <a:p>
            <a:r>
              <a:rPr lang="it-IT" dirty="0"/>
              <a:t>Controllo ravvicinato in presenza di un nevo pigmentato sospetto (caratteristiche ABCDE). </a:t>
            </a:r>
          </a:p>
          <a:p>
            <a:endParaRPr lang="it-IT" dirty="0"/>
          </a:p>
        </p:txBody>
      </p:sp>
    </p:spTree>
    <p:extLst>
      <p:ext uri="{BB962C8B-B14F-4D97-AF65-F5344CB8AC3E}">
        <p14:creationId xmlns:p14="http://schemas.microsoft.com/office/powerpoint/2010/main" val="9937552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68375"/>
          </a:xfrm>
        </p:spPr>
        <p:txBody>
          <a:bodyPr>
            <a:normAutofit/>
          </a:bodyPr>
          <a:lstStyle/>
          <a:p>
            <a:r>
              <a:rPr lang="it-IT" sz="3600" b="1" dirty="0">
                <a:solidFill>
                  <a:srgbClr val="FF0000"/>
                </a:solidFill>
                <a:latin typeface="+mn-lt"/>
              </a:rPr>
              <a:t>SARCOMA DI KAPOSI</a:t>
            </a:r>
          </a:p>
        </p:txBody>
      </p:sp>
      <p:sp>
        <p:nvSpPr>
          <p:cNvPr id="3" name="Segnaposto contenuto 2"/>
          <p:cNvSpPr>
            <a:spLocks noGrp="1"/>
          </p:cNvSpPr>
          <p:nvPr>
            <p:ph idx="1"/>
          </p:nvPr>
        </p:nvSpPr>
        <p:spPr/>
        <p:txBody>
          <a:bodyPr/>
          <a:lstStyle/>
          <a:p>
            <a:r>
              <a:rPr lang="it-IT" dirty="0"/>
              <a:t>Sarcoma multifocale emorragico descritto per la prima volta nel 1872 dal dermatologo ungherese Moritz </a:t>
            </a:r>
            <a:r>
              <a:rPr lang="it-IT" dirty="0" err="1"/>
              <a:t>Kaposi</a:t>
            </a:r>
            <a:r>
              <a:rPr lang="it-IT" dirty="0"/>
              <a:t>. </a:t>
            </a:r>
          </a:p>
          <a:p>
            <a:r>
              <a:rPr lang="it-IT" dirty="0"/>
              <a:t>Origine da cellule endoteliali vascolari e linfatiche con manifestazioni a livello della cute, delle mucose o degli organi interni. </a:t>
            </a:r>
          </a:p>
          <a:p>
            <a:r>
              <a:rPr lang="it-IT" dirty="0"/>
              <a:t>Classificazione in 4 forme da un punto di vista epidemiologico. </a:t>
            </a:r>
          </a:p>
          <a:p>
            <a:endParaRPr lang="it-IT" dirty="0"/>
          </a:p>
        </p:txBody>
      </p:sp>
    </p:spTree>
    <p:extLst>
      <p:ext uri="{BB962C8B-B14F-4D97-AF65-F5344CB8AC3E}">
        <p14:creationId xmlns:p14="http://schemas.microsoft.com/office/powerpoint/2010/main" val="6182583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15975"/>
          </a:xfrm>
        </p:spPr>
        <p:txBody>
          <a:bodyPr>
            <a:normAutofit/>
          </a:bodyPr>
          <a:lstStyle/>
          <a:p>
            <a:r>
              <a:rPr lang="it-IT" sz="3600" b="1" dirty="0">
                <a:solidFill>
                  <a:srgbClr val="FF0000"/>
                </a:solidFill>
                <a:latin typeface="+mn-lt"/>
              </a:rPr>
              <a:t>Classificazione</a:t>
            </a:r>
          </a:p>
        </p:txBody>
      </p:sp>
      <p:sp>
        <p:nvSpPr>
          <p:cNvPr id="3" name="Segnaposto contenuto 2"/>
          <p:cNvSpPr>
            <a:spLocks noGrp="1"/>
          </p:cNvSpPr>
          <p:nvPr>
            <p:ph idx="1"/>
          </p:nvPr>
        </p:nvSpPr>
        <p:spPr>
          <a:xfrm>
            <a:off x="838200" y="1181100"/>
            <a:ext cx="10515600" cy="5410200"/>
          </a:xfrm>
        </p:spPr>
        <p:txBody>
          <a:bodyPr>
            <a:normAutofit fontScale="70000" lnSpcReduction="20000"/>
          </a:bodyPr>
          <a:lstStyle/>
          <a:p>
            <a:r>
              <a:rPr lang="it-IT" u="sng" dirty="0"/>
              <a:t>Forma classica </a:t>
            </a:r>
            <a:r>
              <a:rPr lang="it-IT" dirty="0"/>
              <a:t>– rara nella popolazione generale: </a:t>
            </a:r>
          </a:p>
          <a:p>
            <a:pPr marL="0" indent="0">
              <a:buNone/>
            </a:pPr>
            <a:r>
              <a:rPr lang="it-IT" dirty="0"/>
              <a:t>-  Prevalentemente in soggetti anziani di origine mediterranea </a:t>
            </a:r>
            <a:endParaRPr lang="it-IT" dirty="0">
              <a:effectLst/>
            </a:endParaRPr>
          </a:p>
          <a:p>
            <a:pPr marL="0" indent="0">
              <a:buNone/>
            </a:pPr>
            <a:r>
              <a:rPr lang="it-IT" dirty="0"/>
              <a:t>-  Unica localizzazione agli arti inferiori </a:t>
            </a:r>
            <a:endParaRPr lang="it-IT" dirty="0">
              <a:effectLst/>
            </a:endParaRPr>
          </a:p>
          <a:p>
            <a:pPr marL="0" indent="0">
              <a:buNone/>
            </a:pPr>
            <a:r>
              <a:rPr lang="it-IT" dirty="0"/>
              <a:t>-  Crescita lenta e prognosi favorevole </a:t>
            </a:r>
            <a:endParaRPr lang="it-IT" dirty="0">
              <a:effectLst/>
            </a:endParaRPr>
          </a:p>
          <a:p>
            <a:r>
              <a:rPr lang="it-IT" u="sng" dirty="0"/>
              <a:t>Forma endemica o africana</a:t>
            </a:r>
            <a:r>
              <a:rPr lang="it-IT" dirty="0"/>
              <a:t>: </a:t>
            </a:r>
            <a:endParaRPr lang="it-IT" dirty="0">
              <a:effectLst/>
            </a:endParaRPr>
          </a:p>
          <a:p>
            <a:pPr marL="0" indent="0">
              <a:buNone/>
            </a:pPr>
            <a:r>
              <a:rPr lang="it-IT" dirty="0"/>
              <a:t>-  Nei bambini: localizzazione linfonodale, decorso rapido con morte entro 2-3 anni dalla diagnosi </a:t>
            </a:r>
            <a:endParaRPr lang="it-IT" dirty="0">
              <a:effectLst/>
            </a:endParaRPr>
          </a:p>
          <a:p>
            <a:pPr marL="0" indent="0">
              <a:buNone/>
            </a:pPr>
            <a:r>
              <a:rPr lang="it-IT" dirty="0"/>
              <a:t>-  Negli adulti: quadro clinico e </a:t>
            </a:r>
            <a:r>
              <a:rPr lang="it-IT" dirty="0" err="1"/>
              <a:t>severita</a:t>
            </a:r>
            <a:r>
              <a:rPr lang="it-IT" dirty="0"/>
              <a:t>̀ estremamente variabili </a:t>
            </a:r>
            <a:endParaRPr lang="it-IT" dirty="0">
              <a:effectLst/>
            </a:endParaRPr>
          </a:p>
          <a:p>
            <a:r>
              <a:rPr lang="it-IT" u="sng" dirty="0"/>
              <a:t>Forma iatrogenica</a:t>
            </a:r>
            <a:r>
              <a:rPr lang="it-IT" dirty="0"/>
              <a:t>: </a:t>
            </a:r>
          </a:p>
          <a:p>
            <a:pPr marL="0" indent="0">
              <a:buNone/>
            </a:pPr>
            <a:r>
              <a:rPr lang="it-IT" dirty="0"/>
              <a:t>-  Manifestazione in media 17 mesi dall’inizio di una terapia immunosoppressiva (ad esempio, pazienti sottoposti a trapianto d’organo) </a:t>
            </a:r>
            <a:endParaRPr lang="it-IT" dirty="0">
              <a:effectLst/>
            </a:endParaRPr>
          </a:p>
          <a:p>
            <a:pPr marL="0" indent="0">
              <a:buNone/>
            </a:pPr>
            <a:r>
              <a:rPr lang="it-IT" dirty="0"/>
              <a:t>-  Decorso aggressivo con interessamento diffuso della cute e delle mucose </a:t>
            </a:r>
            <a:endParaRPr lang="it-IT" dirty="0">
              <a:effectLst/>
            </a:endParaRPr>
          </a:p>
          <a:p>
            <a:pPr marL="0" indent="0">
              <a:buNone/>
            </a:pPr>
            <a:r>
              <a:rPr lang="it-IT" dirty="0"/>
              <a:t>-  Possibile regressione con la sospensione della terapia immunosoppressiva </a:t>
            </a:r>
            <a:endParaRPr lang="it-IT" dirty="0">
              <a:effectLst/>
            </a:endParaRPr>
          </a:p>
          <a:p>
            <a:r>
              <a:rPr lang="it-IT" u="sng" dirty="0"/>
              <a:t>Forma epidemica associata ad AIDS </a:t>
            </a:r>
            <a:r>
              <a:rPr lang="it-IT" dirty="0"/>
              <a:t>(manifestazione tardiva): </a:t>
            </a:r>
            <a:endParaRPr lang="it-IT" dirty="0">
              <a:effectLst/>
            </a:endParaRPr>
          </a:p>
          <a:p>
            <a:pPr marL="0" indent="0">
              <a:buNone/>
            </a:pPr>
            <a:r>
              <a:rPr lang="it-IT" dirty="0"/>
              <a:t>-  Alta incidenza di una forma aggressiva </a:t>
            </a:r>
            <a:endParaRPr lang="it-IT" dirty="0">
              <a:effectLst/>
            </a:endParaRPr>
          </a:p>
          <a:p>
            <a:pPr marL="0" indent="0">
              <a:buNone/>
            </a:pPr>
            <a:r>
              <a:rPr lang="it-IT" dirty="0"/>
              <a:t>-  Neoplasia comunemente associata all’infezione da HIV </a:t>
            </a:r>
            <a:endParaRPr lang="it-IT" dirty="0">
              <a:effectLst/>
            </a:endParaRPr>
          </a:p>
          <a:p>
            <a:pPr marL="0" indent="0">
              <a:buNone/>
            </a:pPr>
            <a:r>
              <a:rPr lang="it-IT" dirty="0"/>
              <a:t>-  Diminuzione dell’incidenza con la diffusione della HAART </a:t>
            </a:r>
            <a:endParaRPr lang="it-IT" dirty="0">
              <a:effectLst/>
            </a:endParaRPr>
          </a:p>
          <a:p>
            <a:endParaRPr lang="it-IT" dirty="0"/>
          </a:p>
        </p:txBody>
      </p:sp>
    </p:spTree>
    <p:extLst>
      <p:ext uri="{BB962C8B-B14F-4D97-AF65-F5344CB8AC3E}">
        <p14:creationId xmlns:p14="http://schemas.microsoft.com/office/powerpoint/2010/main" val="17849238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79475"/>
          </a:xfrm>
        </p:spPr>
        <p:txBody>
          <a:bodyPr>
            <a:normAutofit/>
          </a:bodyPr>
          <a:lstStyle/>
          <a:p>
            <a:r>
              <a:rPr lang="it-IT" sz="3600" b="1" dirty="0">
                <a:solidFill>
                  <a:srgbClr val="FF0000"/>
                </a:solidFill>
                <a:latin typeface="+mn-lt"/>
              </a:rPr>
              <a:t>Patogenesi</a:t>
            </a:r>
          </a:p>
        </p:txBody>
      </p:sp>
      <p:sp>
        <p:nvSpPr>
          <p:cNvPr id="3" name="Segnaposto contenuto 2"/>
          <p:cNvSpPr>
            <a:spLocks noGrp="1"/>
          </p:cNvSpPr>
          <p:nvPr>
            <p:ph idx="1"/>
          </p:nvPr>
        </p:nvSpPr>
        <p:spPr/>
        <p:txBody>
          <a:bodyPr>
            <a:normAutofit/>
          </a:bodyPr>
          <a:lstStyle/>
          <a:p>
            <a:r>
              <a:rPr lang="it-IT" dirty="0"/>
              <a:t>Patogenesi multifattoriale con alterazione del sistema delle citochine infiammatorie e azione trasformante dell’HHV8. </a:t>
            </a:r>
          </a:p>
          <a:p>
            <a:r>
              <a:rPr lang="it-IT" dirty="0"/>
              <a:t>Presenza del DNA virale dell’HHV8 nelle lesioni dei pazienti con tutte le forme di </a:t>
            </a:r>
            <a:r>
              <a:rPr lang="it-IT" dirty="0" err="1"/>
              <a:t>Kaposi</a:t>
            </a:r>
            <a:r>
              <a:rPr lang="it-IT" dirty="0"/>
              <a:t>. </a:t>
            </a:r>
          </a:p>
          <a:p>
            <a:r>
              <a:rPr lang="it-IT" dirty="0"/>
              <a:t>La latenza dell’HHV8 rende le cellule immortali tramite diversi meccanismi: </a:t>
            </a:r>
          </a:p>
          <a:p>
            <a:pPr marL="0" indent="0">
              <a:buNone/>
            </a:pPr>
            <a:r>
              <a:rPr lang="it-IT" dirty="0"/>
              <a:t>- Inibizione dell’apoptosi</a:t>
            </a:r>
            <a:br>
              <a:rPr lang="it-IT" dirty="0"/>
            </a:br>
            <a:r>
              <a:rPr lang="it-IT" dirty="0"/>
              <a:t>- Prevenzione dell’arresto del ciclo cellulare </a:t>
            </a:r>
          </a:p>
          <a:p>
            <a:pPr marL="0" indent="0">
              <a:buNone/>
            </a:pPr>
            <a:r>
              <a:rPr lang="it-IT" dirty="0"/>
              <a:t>- </a:t>
            </a:r>
            <a:r>
              <a:rPr lang="it-IT" dirty="0" err="1"/>
              <a:t>Deregolazione</a:t>
            </a:r>
            <a:r>
              <a:rPr lang="it-IT" dirty="0"/>
              <a:t> della trasmissione del segnale </a:t>
            </a:r>
            <a:r>
              <a:rPr lang="it-IT" dirty="0" err="1"/>
              <a:t>mitogenico</a:t>
            </a:r>
            <a:r>
              <a:rPr lang="it-IT" dirty="0"/>
              <a:t> </a:t>
            </a:r>
          </a:p>
          <a:p>
            <a:endParaRPr lang="it-IT" dirty="0"/>
          </a:p>
        </p:txBody>
      </p:sp>
    </p:spTree>
    <p:extLst>
      <p:ext uri="{BB962C8B-B14F-4D97-AF65-F5344CB8AC3E}">
        <p14:creationId xmlns:p14="http://schemas.microsoft.com/office/powerpoint/2010/main" val="174469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800" y="430196"/>
            <a:ext cx="8178800" cy="5792804"/>
          </a:xfrm>
          <a:prstGeom prst="rect">
            <a:avLst/>
          </a:prstGeom>
        </p:spPr>
      </p:pic>
    </p:spTree>
    <p:extLst>
      <p:ext uri="{BB962C8B-B14F-4D97-AF65-F5344CB8AC3E}">
        <p14:creationId xmlns:p14="http://schemas.microsoft.com/office/powerpoint/2010/main" val="5729483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a:t>Il virus dell’HIV contribuisce alla patogenesi del Sarcoma di </a:t>
            </a:r>
            <a:r>
              <a:rPr lang="it-IT" dirty="0" err="1"/>
              <a:t>Kaposi</a:t>
            </a:r>
            <a:r>
              <a:rPr lang="it-IT" dirty="0"/>
              <a:t> </a:t>
            </a:r>
            <a:r>
              <a:rPr lang="it-IT" dirty="0" err="1"/>
              <a:t>poiche</a:t>
            </a:r>
            <a:r>
              <a:rPr lang="it-IT" dirty="0"/>
              <a:t>́ causa un deficit immunitario e un ambiente </a:t>
            </a:r>
            <a:r>
              <a:rPr lang="it-IT" dirty="0" err="1"/>
              <a:t>piu</a:t>
            </a:r>
            <a:r>
              <a:rPr lang="it-IT" dirty="0"/>
              <a:t>̀ permissivo per l’infezione da HHV8. </a:t>
            </a:r>
          </a:p>
          <a:p>
            <a:r>
              <a:rPr lang="it-IT" dirty="0"/>
              <a:t>L’HIV, inoltre, ha un effetto diretto sul sistema delle citochine, aumentando la capacità delle cellule endoteliali di rispondere agli effetti di proliferazione, adesione ed invasione della matrice extracellulare. </a:t>
            </a:r>
          </a:p>
          <a:p>
            <a:endParaRPr lang="it-IT" dirty="0"/>
          </a:p>
        </p:txBody>
      </p:sp>
      <p:sp>
        <p:nvSpPr>
          <p:cNvPr id="4" name="Titolo 1"/>
          <p:cNvSpPr>
            <a:spLocks noGrp="1"/>
          </p:cNvSpPr>
          <p:nvPr>
            <p:ph type="title"/>
          </p:nvPr>
        </p:nvSpPr>
        <p:spPr/>
        <p:txBody>
          <a:bodyPr>
            <a:normAutofit/>
          </a:bodyPr>
          <a:lstStyle/>
          <a:p>
            <a:r>
              <a:rPr lang="it-IT" sz="3600" b="1" dirty="0">
                <a:solidFill>
                  <a:srgbClr val="FF0000"/>
                </a:solidFill>
                <a:latin typeface="+mn-lt"/>
              </a:rPr>
              <a:t>Patogenesi</a:t>
            </a:r>
          </a:p>
        </p:txBody>
      </p:sp>
    </p:spTree>
    <p:extLst>
      <p:ext uri="{BB962C8B-B14F-4D97-AF65-F5344CB8AC3E}">
        <p14:creationId xmlns:p14="http://schemas.microsoft.com/office/powerpoint/2010/main" val="4576505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28675"/>
          </a:xfrm>
        </p:spPr>
        <p:txBody>
          <a:bodyPr>
            <a:normAutofit/>
          </a:bodyPr>
          <a:lstStyle/>
          <a:p>
            <a:r>
              <a:rPr lang="it-IT" sz="3600" b="1" dirty="0">
                <a:solidFill>
                  <a:srgbClr val="FF0000"/>
                </a:solidFill>
                <a:latin typeface="+mn-lt"/>
              </a:rPr>
              <a:t>Istopatologia</a:t>
            </a:r>
          </a:p>
        </p:txBody>
      </p:sp>
      <p:sp>
        <p:nvSpPr>
          <p:cNvPr id="3" name="Segnaposto contenuto 2"/>
          <p:cNvSpPr>
            <a:spLocks noGrp="1"/>
          </p:cNvSpPr>
          <p:nvPr>
            <p:ph idx="1"/>
          </p:nvPr>
        </p:nvSpPr>
        <p:spPr/>
        <p:txBody>
          <a:bodyPr/>
          <a:lstStyle/>
          <a:p>
            <a:r>
              <a:rPr lang="it-IT" dirty="0"/>
              <a:t>Lesione multifocale di origine mesenchimale, caratterizzata da: </a:t>
            </a:r>
          </a:p>
          <a:p>
            <a:pPr marL="0" indent="0">
              <a:buNone/>
            </a:pPr>
            <a:r>
              <a:rPr lang="it-IT" dirty="0"/>
              <a:t>-  Intensa angiogenesi </a:t>
            </a:r>
            <a:endParaRPr lang="it-IT" dirty="0">
              <a:effectLst/>
            </a:endParaRPr>
          </a:p>
          <a:p>
            <a:pPr marL="0" indent="0">
              <a:buNone/>
            </a:pPr>
            <a:r>
              <a:rPr lang="it-IT" dirty="0"/>
              <a:t>-  Infiammazione, rappresentata da cellule mononucleate e macrofagi </a:t>
            </a:r>
            <a:endParaRPr lang="it-IT" dirty="0">
              <a:effectLst/>
            </a:endParaRPr>
          </a:p>
          <a:p>
            <a:pPr>
              <a:buFontTx/>
              <a:buChar char="-"/>
            </a:pPr>
            <a:r>
              <a:rPr lang="it-IT" dirty="0"/>
              <a:t> Proliferazione di cellule fusiformi (</a:t>
            </a:r>
            <a:r>
              <a:rPr lang="it-IT" dirty="0" err="1"/>
              <a:t>spindle</a:t>
            </a:r>
            <a:r>
              <a:rPr lang="it-IT" dirty="0"/>
              <a:t> </a:t>
            </a:r>
            <a:r>
              <a:rPr lang="it-IT" dirty="0" err="1"/>
              <a:t>cells</a:t>
            </a:r>
            <a:r>
              <a:rPr lang="it-IT" dirty="0"/>
              <a:t>), considerati gli elementi neoplastici della lesione </a:t>
            </a:r>
            <a:endParaRPr lang="it-IT" dirty="0">
              <a:effectLst/>
            </a:endParaRPr>
          </a:p>
          <a:p>
            <a:pPr>
              <a:buFontTx/>
              <a:buChar char="-"/>
            </a:pPr>
            <a:r>
              <a:rPr lang="it-IT" dirty="0"/>
              <a:t>Al microscopio ottico: fasci di celle fusate che si intersecano con strutture vascolari in una matrice di fibre collagene e reticolari. </a:t>
            </a:r>
            <a:endParaRPr lang="it-IT" dirty="0">
              <a:effectLst/>
            </a:endParaRPr>
          </a:p>
          <a:p>
            <a:endParaRPr lang="it-IT" dirty="0"/>
          </a:p>
        </p:txBody>
      </p:sp>
    </p:spTree>
    <p:extLst>
      <p:ext uri="{BB962C8B-B14F-4D97-AF65-F5344CB8AC3E}">
        <p14:creationId xmlns:p14="http://schemas.microsoft.com/office/powerpoint/2010/main" val="13103553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77875"/>
          </a:xfrm>
        </p:spPr>
        <p:txBody>
          <a:bodyPr>
            <a:normAutofit/>
          </a:bodyPr>
          <a:lstStyle/>
          <a:p>
            <a:r>
              <a:rPr lang="it-IT" sz="3600" b="1" dirty="0">
                <a:solidFill>
                  <a:srgbClr val="FF0000"/>
                </a:solidFill>
                <a:latin typeface="+mn-lt"/>
              </a:rPr>
              <a:t>Storia naturale</a:t>
            </a:r>
          </a:p>
        </p:txBody>
      </p:sp>
      <p:sp>
        <p:nvSpPr>
          <p:cNvPr id="3" name="Segnaposto contenuto 2"/>
          <p:cNvSpPr>
            <a:spLocks noGrp="1"/>
          </p:cNvSpPr>
          <p:nvPr>
            <p:ph idx="1"/>
          </p:nvPr>
        </p:nvSpPr>
        <p:spPr/>
        <p:txBody>
          <a:bodyPr/>
          <a:lstStyle/>
          <a:p>
            <a:r>
              <a:rPr lang="it-IT" dirty="0"/>
              <a:t>Presenza di lesioni linfonodali anche in assenza di lesioni cutanee (10-15%). </a:t>
            </a:r>
          </a:p>
          <a:p>
            <a:r>
              <a:rPr lang="it-IT" dirty="0"/>
              <a:t>Frequente coinvolgimento viscerale, in particolare del canale gastroenterico e del polmone (50%). </a:t>
            </a:r>
          </a:p>
          <a:p>
            <a:r>
              <a:rPr lang="it-IT" dirty="0"/>
              <a:t>Frequente coesistenza di infezioni opportunistiche che causano una rapida progressione della malattia, in quanto esse causano ulteriore liberazione di citochine infiammatorie. </a:t>
            </a:r>
          </a:p>
          <a:p>
            <a:endParaRPr lang="it-IT" dirty="0"/>
          </a:p>
        </p:txBody>
      </p:sp>
    </p:spTree>
    <p:extLst>
      <p:ext uri="{BB962C8B-B14F-4D97-AF65-F5344CB8AC3E}">
        <p14:creationId xmlns:p14="http://schemas.microsoft.com/office/powerpoint/2010/main" val="3028954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04875"/>
          </a:xfrm>
        </p:spPr>
        <p:txBody>
          <a:bodyPr>
            <a:normAutofit/>
          </a:bodyPr>
          <a:lstStyle/>
          <a:p>
            <a:r>
              <a:rPr lang="it-IT" sz="3600" b="1" dirty="0">
                <a:solidFill>
                  <a:srgbClr val="FF0000"/>
                </a:solidFill>
                <a:latin typeface="+mn-lt"/>
              </a:rPr>
              <a:t>Segni e sintomi</a:t>
            </a:r>
          </a:p>
        </p:txBody>
      </p:sp>
      <p:sp>
        <p:nvSpPr>
          <p:cNvPr id="3" name="Segnaposto contenuto 2"/>
          <p:cNvSpPr>
            <a:spLocks noGrp="1"/>
          </p:cNvSpPr>
          <p:nvPr>
            <p:ph idx="1"/>
          </p:nvPr>
        </p:nvSpPr>
        <p:spPr>
          <a:xfrm>
            <a:off x="838200" y="1270000"/>
            <a:ext cx="10515600" cy="4906963"/>
          </a:xfrm>
        </p:spPr>
        <p:txBody>
          <a:bodyPr>
            <a:normAutofit fontScale="92500"/>
          </a:bodyPr>
          <a:lstStyle/>
          <a:p>
            <a:r>
              <a:rPr lang="it-IT" dirty="0"/>
              <a:t>Lesioni cutanee e mucose (soprattutto orofaringe) di colore rosso vivo o violaceo con tendenza evolutiva da macula a papula a nodulo </a:t>
            </a:r>
          </a:p>
          <a:p>
            <a:r>
              <a:rPr lang="it-IT" dirty="0"/>
              <a:t>Le lesioni gastroenteriche colpiscono stomaco, duodeno, colon, retto </a:t>
            </a:r>
          </a:p>
          <a:p>
            <a:pPr marL="0" indent="0">
              <a:buNone/>
            </a:pPr>
            <a:r>
              <a:rPr lang="it-IT" dirty="0"/>
              <a:t>- Asintomatiche nelle fasi iniziali </a:t>
            </a:r>
          </a:p>
          <a:p>
            <a:pPr marL="0" indent="0">
              <a:buNone/>
            </a:pPr>
            <a:r>
              <a:rPr lang="it-IT" dirty="0"/>
              <a:t>- Ampio spettro di sintomi negli stadi avanzati – dolore, disturbi digestivi, diarrea, manifestazioni emorragiche </a:t>
            </a:r>
          </a:p>
          <a:p>
            <a:r>
              <a:rPr lang="it-IT" dirty="0"/>
              <a:t>Coinvolgimento polmonare come seconda sede di malattia </a:t>
            </a:r>
            <a:r>
              <a:rPr lang="it-IT" dirty="0" err="1"/>
              <a:t>extracutanea</a:t>
            </a:r>
            <a:r>
              <a:rPr lang="it-IT" dirty="0"/>
              <a:t> </a:t>
            </a:r>
          </a:p>
          <a:p>
            <a:pPr marL="0" indent="0">
              <a:buNone/>
            </a:pPr>
            <a:r>
              <a:rPr lang="it-IT" dirty="0"/>
              <a:t>- Manifestazioni: dispnea, tosse, dolore toracico, emottisi </a:t>
            </a:r>
          </a:p>
          <a:p>
            <a:pPr>
              <a:buFontTx/>
              <a:buChar char="-"/>
            </a:pPr>
            <a:r>
              <a:rPr lang="it-IT" dirty="0"/>
              <a:t>Coinvolgimento potenzialmente letale </a:t>
            </a:r>
          </a:p>
          <a:p>
            <a:r>
              <a:rPr lang="it-IT" dirty="0"/>
              <a:t>Presenza frequente di </a:t>
            </a:r>
            <a:r>
              <a:rPr lang="it-IT" dirty="0" err="1"/>
              <a:t>linfomegalia</a:t>
            </a:r>
            <a:r>
              <a:rPr lang="it-IT" dirty="0"/>
              <a:t> o linfedema a carico del volto, degli arti inferiori e dei genitali. </a:t>
            </a:r>
          </a:p>
          <a:p>
            <a:endParaRPr lang="it-IT" dirty="0"/>
          </a:p>
        </p:txBody>
      </p:sp>
    </p:spTree>
    <p:extLst>
      <p:ext uri="{BB962C8B-B14F-4D97-AF65-F5344CB8AC3E}">
        <p14:creationId xmlns:p14="http://schemas.microsoft.com/office/powerpoint/2010/main" val="4304544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a:solidFill>
                  <a:srgbClr val="FF0000"/>
                </a:solidFill>
                <a:latin typeface="+mn-lt"/>
              </a:rPr>
              <a:t>Diagnosi</a:t>
            </a:r>
          </a:p>
        </p:txBody>
      </p:sp>
      <p:sp>
        <p:nvSpPr>
          <p:cNvPr id="3" name="Segnaposto contenuto 2"/>
          <p:cNvSpPr>
            <a:spLocks noGrp="1"/>
          </p:cNvSpPr>
          <p:nvPr>
            <p:ph idx="1"/>
          </p:nvPr>
        </p:nvSpPr>
        <p:spPr/>
        <p:txBody>
          <a:bodyPr/>
          <a:lstStyle/>
          <a:p>
            <a:r>
              <a:rPr lang="it-IT" dirty="0"/>
              <a:t>Diagnosi istologica tramite biopsia delle lesioni cutanee o mucose e, </a:t>
            </a:r>
            <a:r>
              <a:rPr lang="it-IT" dirty="0" err="1"/>
              <a:t>piu</a:t>
            </a:r>
            <a:r>
              <a:rPr lang="it-IT" dirty="0"/>
              <a:t>̀ raramente, con una biopsia linfonodale. </a:t>
            </a:r>
          </a:p>
          <a:p>
            <a:r>
              <a:rPr lang="it-IT" dirty="0"/>
              <a:t>Endoscopia del tratto gastroenterico con riconoscimento delle lesioni con aspetto </a:t>
            </a:r>
            <a:r>
              <a:rPr lang="it-IT" dirty="0" err="1"/>
              <a:t>simil</a:t>
            </a:r>
            <a:r>
              <a:rPr lang="it-IT" dirty="0"/>
              <a:t>- emorragico. </a:t>
            </a:r>
          </a:p>
          <a:p>
            <a:r>
              <a:rPr lang="it-IT" dirty="0"/>
              <a:t>Esame emocromocitometrico (conta dei CD4+ e viremia di HIV per la forma epidemica), ricerca del sangue occulto nelle feci per le lesioni gastroenteriche. </a:t>
            </a:r>
          </a:p>
          <a:p>
            <a:r>
              <a:rPr lang="it-IT" dirty="0"/>
              <a:t>Radiografia del torace per le lesioni polmonari: noduli singoli o multipli, versamento pleurico, infiltrato reticolo-nodulare diffuso. </a:t>
            </a:r>
          </a:p>
          <a:p>
            <a:endParaRPr lang="it-IT" dirty="0"/>
          </a:p>
        </p:txBody>
      </p:sp>
    </p:spTree>
    <p:extLst>
      <p:ext uri="{BB962C8B-B14F-4D97-AF65-F5344CB8AC3E}">
        <p14:creationId xmlns:p14="http://schemas.microsoft.com/office/powerpoint/2010/main" val="13067719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17575"/>
          </a:xfrm>
        </p:spPr>
        <p:txBody>
          <a:bodyPr>
            <a:normAutofit/>
          </a:bodyPr>
          <a:lstStyle/>
          <a:p>
            <a:r>
              <a:rPr lang="it-IT" sz="3600" b="1" dirty="0">
                <a:solidFill>
                  <a:srgbClr val="FF0000"/>
                </a:solidFill>
                <a:latin typeface="+mn-lt"/>
              </a:rPr>
              <a:t>Terapia</a:t>
            </a:r>
          </a:p>
        </p:txBody>
      </p:sp>
      <p:sp>
        <p:nvSpPr>
          <p:cNvPr id="3" name="Segnaposto contenuto 2"/>
          <p:cNvSpPr>
            <a:spLocks noGrp="1"/>
          </p:cNvSpPr>
          <p:nvPr>
            <p:ph idx="1"/>
          </p:nvPr>
        </p:nvSpPr>
        <p:spPr/>
        <p:txBody>
          <a:bodyPr/>
          <a:lstStyle/>
          <a:p>
            <a:r>
              <a:rPr lang="it-IT" dirty="0"/>
              <a:t>Radioterapia </a:t>
            </a:r>
          </a:p>
          <a:p>
            <a:r>
              <a:rPr lang="it-IT" dirty="0"/>
              <a:t>Chemioterapia </a:t>
            </a:r>
          </a:p>
          <a:p>
            <a:r>
              <a:rPr lang="it-IT" dirty="0"/>
              <a:t>Terapia </a:t>
            </a:r>
          </a:p>
          <a:p>
            <a:r>
              <a:rPr lang="it-IT" dirty="0"/>
              <a:t>Terapia antiretrovirale per la forma epidemica associata ad HIV </a:t>
            </a:r>
          </a:p>
          <a:p>
            <a:r>
              <a:rPr lang="it-IT" dirty="0"/>
              <a:t>Best </a:t>
            </a:r>
            <a:r>
              <a:rPr lang="it-IT" dirty="0" err="1"/>
              <a:t>Supportive</a:t>
            </a:r>
            <a:r>
              <a:rPr lang="it-IT" dirty="0"/>
              <a:t> Care </a:t>
            </a:r>
          </a:p>
          <a:p>
            <a:endParaRPr lang="it-IT" dirty="0"/>
          </a:p>
        </p:txBody>
      </p:sp>
    </p:spTree>
    <p:extLst>
      <p:ext uri="{BB962C8B-B14F-4D97-AF65-F5344CB8AC3E}">
        <p14:creationId xmlns:p14="http://schemas.microsoft.com/office/powerpoint/2010/main" val="11131234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927100" y="2295525"/>
            <a:ext cx="10515600" cy="1120775"/>
          </a:xfrm>
        </p:spPr>
        <p:txBody>
          <a:bodyPr>
            <a:normAutofit/>
          </a:bodyPr>
          <a:lstStyle/>
          <a:p>
            <a:pPr algn="ctr"/>
            <a:r>
              <a:rPr lang="it-IT" b="1" dirty="0">
                <a:solidFill>
                  <a:srgbClr val="FF0000"/>
                </a:solidFill>
                <a:latin typeface="+mn-lt"/>
              </a:rPr>
              <a:t>SINDROMI PARANEOPLASTICHE </a:t>
            </a:r>
          </a:p>
        </p:txBody>
      </p:sp>
    </p:spTree>
    <p:extLst>
      <p:ext uri="{BB962C8B-B14F-4D97-AF65-F5344CB8AC3E}">
        <p14:creationId xmlns:p14="http://schemas.microsoft.com/office/powerpoint/2010/main" val="17659390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74625"/>
            <a:ext cx="10515600" cy="1120775"/>
          </a:xfrm>
        </p:spPr>
        <p:txBody>
          <a:bodyPr>
            <a:normAutofit/>
          </a:bodyPr>
          <a:lstStyle/>
          <a:p>
            <a:r>
              <a:rPr lang="it-IT" sz="3600" b="1" dirty="0">
                <a:solidFill>
                  <a:srgbClr val="FF0000"/>
                </a:solidFill>
                <a:latin typeface="+mn-lt"/>
              </a:rPr>
              <a:t>SINDROMI PARANEOPLASTICHE </a:t>
            </a:r>
          </a:p>
        </p:txBody>
      </p:sp>
      <p:sp>
        <p:nvSpPr>
          <p:cNvPr id="3" name="Segnaposto contenuto 2"/>
          <p:cNvSpPr>
            <a:spLocks noGrp="1"/>
          </p:cNvSpPr>
          <p:nvPr>
            <p:ph idx="1"/>
          </p:nvPr>
        </p:nvSpPr>
        <p:spPr>
          <a:xfrm>
            <a:off x="838200" y="1295400"/>
            <a:ext cx="10515600" cy="4881563"/>
          </a:xfrm>
        </p:spPr>
        <p:txBody>
          <a:bodyPr>
            <a:normAutofit/>
          </a:bodyPr>
          <a:lstStyle/>
          <a:p>
            <a:r>
              <a:rPr lang="it-IT" dirty="0"/>
              <a:t>Sono entità clinico-patologiche dovute alla presenza di un tumore nell’organismo, ma che non sono la conseguenza dell'invasività locale o dello sviluppo di metastasi.</a:t>
            </a:r>
          </a:p>
          <a:p>
            <a:r>
              <a:rPr lang="it-IT" dirty="0"/>
              <a:t>Le SP sono presenti all’esordio nel 7-10% dei pazienti, mentre nel corso della malattia fino al 50% dei casi di neoplasia sviluppa tale complicazione. </a:t>
            </a:r>
          </a:p>
          <a:p>
            <a:r>
              <a:rPr lang="it-IT" dirty="0"/>
              <a:t>I tumori maggiormente coinvolti sono: </a:t>
            </a:r>
          </a:p>
          <a:p>
            <a:pPr marL="0" indent="0">
              <a:buNone/>
            </a:pPr>
            <a:r>
              <a:rPr lang="it-IT" dirty="0"/>
              <a:t>- </a:t>
            </a:r>
            <a:r>
              <a:rPr lang="it-IT" dirty="0" err="1"/>
              <a:t>Carcinoide</a:t>
            </a:r>
            <a:r>
              <a:rPr lang="it-IT" dirty="0"/>
              <a:t> polmonare </a:t>
            </a:r>
          </a:p>
          <a:p>
            <a:pPr marL="0" indent="0">
              <a:buNone/>
            </a:pPr>
            <a:r>
              <a:rPr lang="it-IT" dirty="0"/>
              <a:t>- Tumori neuroendocrini del tratto gastroenterico </a:t>
            </a:r>
          </a:p>
          <a:p>
            <a:pPr marL="0" indent="0">
              <a:buNone/>
            </a:pPr>
            <a:r>
              <a:rPr lang="it-IT" dirty="0"/>
              <a:t>- Tumori urogenitali </a:t>
            </a:r>
          </a:p>
          <a:p>
            <a:endParaRPr lang="it-IT" dirty="0"/>
          </a:p>
          <a:p>
            <a:endParaRPr lang="it-IT" dirty="0"/>
          </a:p>
        </p:txBody>
      </p:sp>
    </p:spTree>
    <p:extLst>
      <p:ext uri="{BB962C8B-B14F-4D97-AF65-F5344CB8AC3E}">
        <p14:creationId xmlns:p14="http://schemas.microsoft.com/office/powerpoint/2010/main" val="12615412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55675"/>
          </a:xfrm>
        </p:spPr>
        <p:txBody>
          <a:bodyPr>
            <a:normAutofit/>
          </a:bodyPr>
          <a:lstStyle/>
          <a:p>
            <a:r>
              <a:rPr lang="it-IT" sz="3600" b="1" dirty="0">
                <a:solidFill>
                  <a:srgbClr val="FF0000"/>
                </a:solidFill>
                <a:latin typeface="+mn-lt"/>
              </a:rPr>
              <a:t>Patogenesi</a:t>
            </a:r>
          </a:p>
        </p:txBody>
      </p:sp>
      <p:sp>
        <p:nvSpPr>
          <p:cNvPr id="3" name="Segnaposto contenuto 2"/>
          <p:cNvSpPr>
            <a:spLocks noGrp="1"/>
          </p:cNvSpPr>
          <p:nvPr>
            <p:ph idx="1"/>
          </p:nvPr>
        </p:nvSpPr>
        <p:spPr/>
        <p:txBody>
          <a:bodyPr/>
          <a:lstStyle/>
          <a:p>
            <a:r>
              <a:rPr lang="it-IT" dirty="0"/>
              <a:t>Produzione di sostanze biologicamente attive da parte del tumore: ormoni peptidici, fattori di crescita, citochine, prostaglandine, enzimi, immunoglobuline. </a:t>
            </a:r>
          </a:p>
          <a:p>
            <a:r>
              <a:rPr lang="it-IT" dirty="0"/>
              <a:t>Fenomeni immunitari (patogenesi autoimmunitaria): </a:t>
            </a:r>
            <a:r>
              <a:rPr lang="it-IT" dirty="0" err="1"/>
              <a:t>citotossicita</a:t>
            </a:r>
            <a:r>
              <a:rPr lang="it-IT" dirty="0"/>
              <a:t>̀ nei confronti di tessuti normali, anche in seguito alla perdita di barriere protettive fisiologiche (BEE, membrane basali). </a:t>
            </a:r>
          </a:p>
          <a:p>
            <a:endParaRPr lang="it-IT" dirty="0"/>
          </a:p>
        </p:txBody>
      </p:sp>
    </p:spTree>
    <p:extLst>
      <p:ext uri="{BB962C8B-B14F-4D97-AF65-F5344CB8AC3E}">
        <p14:creationId xmlns:p14="http://schemas.microsoft.com/office/powerpoint/2010/main" val="11509480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095375"/>
          </a:xfrm>
        </p:spPr>
        <p:txBody>
          <a:bodyPr>
            <a:normAutofit/>
          </a:bodyPr>
          <a:lstStyle/>
          <a:p>
            <a:r>
              <a:rPr lang="it-IT" sz="3600" b="1" dirty="0">
                <a:solidFill>
                  <a:srgbClr val="FF0000"/>
                </a:solidFill>
                <a:latin typeface="+mn-lt"/>
              </a:rPr>
              <a:t>Classificazione</a:t>
            </a:r>
          </a:p>
        </p:txBody>
      </p:sp>
      <p:sp>
        <p:nvSpPr>
          <p:cNvPr id="3" name="Segnaposto contenuto 2"/>
          <p:cNvSpPr>
            <a:spLocks noGrp="1"/>
          </p:cNvSpPr>
          <p:nvPr>
            <p:ph idx="1"/>
          </p:nvPr>
        </p:nvSpPr>
        <p:spPr/>
        <p:txBody>
          <a:bodyPr/>
          <a:lstStyle/>
          <a:p>
            <a:r>
              <a:rPr lang="it-IT" dirty="0"/>
              <a:t>33% - Sindromi disendocrine e/o dismetaboliche da produzione ormonale normotopica o ectopica. </a:t>
            </a:r>
          </a:p>
          <a:p>
            <a:r>
              <a:rPr lang="it-IT" dirty="0"/>
              <a:t>33% - Alterazioni della cute e del connettivo. </a:t>
            </a:r>
          </a:p>
          <a:p>
            <a:r>
              <a:rPr lang="it-IT" dirty="0"/>
              <a:t>16% - Compromissioni neurologiche, muscolari o miste. </a:t>
            </a:r>
          </a:p>
          <a:p>
            <a:r>
              <a:rPr lang="it-IT" dirty="0"/>
              <a:t>15% - Disordini ematologici, coagulativi, cardiaci, vascolari. </a:t>
            </a:r>
          </a:p>
          <a:p>
            <a:r>
              <a:rPr lang="it-IT" dirty="0"/>
              <a:t>15% - Alterazioni composite di organi ed apparati (gastroenterico, </a:t>
            </a:r>
            <a:r>
              <a:rPr lang="it-IT" dirty="0" err="1"/>
              <a:t>immunopoietico</a:t>
            </a:r>
            <a:r>
              <a:rPr lang="it-IT" dirty="0"/>
              <a:t>, uropoietico). </a:t>
            </a:r>
          </a:p>
          <a:p>
            <a:endParaRPr lang="it-IT" dirty="0"/>
          </a:p>
        </p:txBody>
      </p:sp>
    </p:spTree>
    <p:extLst>
      <p:ext uri="{BB962C8B-B14F-4D97-AF65-F5344CB8AC3E}">
        <p14:creationId xmlns:p14="http://schemas.microsoft.com/office/powerpoint/2010/main" val="932501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906" y="558800"/>
            <a:ext cx="8270294" cy="6134100"/>
          </a:xfrm>
          <a:prstGeom prst="rect">
            <a:avLst/>
          </a:prstGeom>
        </p:spPr>
      </p:pic>
    </p:spTree>
    <p:extLst>
      <p:ext uri="{BB962C8B-B14F-4D97-AF65-F5344CB8AC3E}">
        <p14:creationId xmlns:p14="http://schemas.microsoft.com/office/powerpoint/2010/main" val="13794540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66775"/>
          </a:xfrm>
        </p:spPr>
        <p:txBody>
          <a:bodyPr>
            <a:normAutofit/>
          </a:bodyPr>
          <a:lstStyle/>
          <a:p>
            <a:r>
              <a:rPr lang="it-IT" sz="3600" b="1" dirty="0">
                <a:solidFill>
                  <a:srgbClr val="FF0000"/>
                </a:solidFill>
                <a:latin typeface="+mn-lt"/>
              </a:rPr>
              <a:t>Ipercalcemia</a:t>
            </a:r>
          </a:p>
        </p:txBody>
      </p:sp>
      <p:sp>
        <p:nvSpPr>
          <p:cNvPr id="3" name="Segnaposto contenuto 2"/>
          <p:cNvSpPr>
            <a:spLocks noGrp="1"/>
          </p:cNvSpPr>
          <p:nvPr>
            <p:ph idx="1"/>
          </p:nvPr>
        </p:nvSpPr>
        <p:spPr/>
        <p:txBody>
          <a:bodyPr/>
          <a:lstStyle/>
          <a:p>
            <a:r>
              <a:rPr lang="it-IT" dirty="0"/>
              <a:t>Eccessiva immissione di calcio nei liquidi extracellulari che supera la capacità di escrezione renale. </a:t>
            </a:r>
          </a:p>
          <a:p>
            <a:r>
              <a:rPr lang="it-IT" dirty="0"/>
              <a:t>Meccanismi: </a:t>
            </a:r>
          </a:p>
          <a:p>
            <a:pPr marL="0" indent="0">
              <a:buNone/>
            </a:pPr>
            <a:r>
              <a:rPr lang="it-IT" dirty="0"/>
              <a:t>-  Esteso riassorbimento osseo, il cui esempio classico è quello del carcinoma mammario con metastasi ossee. </a:t>
            </a:r>
            <a:endParaRPr lang="it-IT" dirty="0">
              <a:effectLst/>
            </a:endParaRPr>
          </a:p>
          <a:p>
            <a:pPr marL="0" indent="0">
              <a:buNone/>
            </a:pPr>
            <a:r>
              <a:rPr lang="it-IT" dirty="0"/>
              <a:t>-  Produzione di fattori che stimolano il riassorbimento osseo ed aumentano il riassorbimento tubulare del calcio (TGF-α, PTH- </a:t>
            </a:r>
            <a:r>
              <a:rPr lang="it-IT" dirty="0" err="1"/>
              <a:t>rp</a:t>
            </a:r>
            <a:r>
              <a:rPr lang="it-IT" dirty="0"/>
              <a:t>), associato a neoplasie </a:t>
            </a:r>
            <a:r>
              <a:rPr lang="it-IT" dirty="0" err="1"/>
              <a:t>epidermoidali</a:t>
            </a:r>
            <a:r>
              <a:rPr lang="it-IT" dirty="0"/>
              <a:t> del polmone e nei tumori del rene e dell’ovaio. </a:t>
            </a:r>
            <a:endParaRPr lang="it-IT" dirty="0">
              <a:effectLst/>
            </a:endParaRPr>
          </a:p>
          <a:p>
            <a:endParaRPr lang="it-IT" dirty="0"/>
          </a:p>
        </p:txBody>
      </p:sp>
    </p:spTree>
    <p:extLst>
      <p:ext uri="{BB962C8B-B14F-4D97-AF65-F5344CB8AC3E}">
        <p14:creationId xmlns:p14="http://schemas.microsoft.com/office/powerpoint/2010/main" val="19685306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a:solidFill>
                  <a:srgbClr val="FF0000"/>
                </a:solidFill>
                <a:latin typeface="+mn-lt"/>
              </a:rPr>
              <a:t>Tromboflebite migrante</a:t>
            </a:r>
          </a:p>
        </p:txBody>
      </p:sp>
      <p:sp>
        <p:nvSpPr>
          <p:cNvPr id="3" name="Segnaposto contenuto 2"/>
          <p:cNvSpPr>
            <a:spLocks noGrp="1"/>
          </p:cNvSpPr>
          <p:nvPr>
            <p:ph idx="1"/>
          </p:nvPr>
        </p:nvSpPr>
        <p:spPr/>
        <p:txBody>
          <a:bodyPr>
            <a:normAutofit/>
          </a:bodyPr>
          <a:lstStyle/>
          <a:p>
            <a:r>
              <a:rPr lang="it-IT" dirty="0"/>
              <a:t>Associata prevalentemente agli adenocarcinomi </a:t>
            </a:r>
            <a:r>
              <a:rPr lang="it-IT" dirty="0" err="1"/>
              <a:t>mucosecernenti</a:t>
            </a:r>
            <a:r>
              <a:rPr lang="it-IT" dirty="0"/>
              <a:t> del tratto gastroenterico. </a:t>
            </a:r>
          </a:p>
          <a:p>
            <a:r>
              <a:rPr lang="it-IT" dirty="0"/>
              <a:t>Meccanismi alla base dello stato di </a:t>
            </a:r>
            <a:r>
              <a:rPr lang="it-IT" dirty="0" err="1"/>
              <a:t>ipercoagulabilita</a:t>
            </a:r>
            <a:r>
              <a:rPr lang="it-IT" dirty="0"/>
              <a:t>̀: </a:t>
            </a:r>
          </a:p>
          <a:p>
            <a:pPr marL="0" indent="0">
              <a:buNone/>
            </a:pPr>
            <a:r>
              <a:rPr lang="it-IT" dirty="0"/>
              <a:t>-  </a:t>
            </a:r>
            <a:r>
              <a:rPr lang="it-IT" dirty="0" err="1"/>
              <a:t>Coagulopatia</a:t>
            </a:r>
            <a:r>
              <a:rPr lang="it-IT" dirty="0"/>
              <a:t> da consumo con aumento del fattore antiemofilico del plasma </a:t>
            </a:r>
            <a:endParaRPr lang="it-IT" dirty="0">
              <a:effectLst/>
            </a:endParaRPr>
          </a:p>
          <a:p>
            <a:pPr>
              <a:buFontTx/>
              <a:buChar char="-"/>
            </a:pPr>
            <a:r>
              <a:rPr lang="it-IT" dirty="0"/>
              <a:t> Innesto del processo di coagulazione per attivazione del fattore X da parte di glicoproteine tumorali. </a:t>
            </a:r>
            <a:endParaRPr lang="it-IT" dirty="0">
              <a:effectLst/>
            </a:endParaRPr>
          </a:p>
          <a:p>
            <a:pPr>
              <a:buFontTx/>
              <a:buChar char="-"/>
            </a:pPr>
            <a:r>
              <a:rPr lang="it-IT"/>
              <a:t>Caratteristiche</a:t>
            </a:r>
            <a:r>
              <a:rPr lang="it-IT" dirty="0"/>
              <a:t>: sedi differenti, presenza di un processo infiammatorio locale (febbre, leucocitosi) o solamente con la componente dolorosa. </a:t>
            </a:r>
            <a:endParaRPr lang="it-IT" dirty="0">
              <a:effectLst/>
            </a:endParaRPr>
          </a:p>
          <a:p>
            <a:endParaRPr lang="it-IT" dirty="0"/>
          </a:p>
        </p:txBody>
      </p:sp>
    </p:spTree>
    <p:extLst>
      <p:ext uri="{BB962C8B-B14F-4D97-AF65-F5344CB8AC3E}">
        <p14:creationId xmlns:p14="http://schemas.microsoft.com/office/powerpoint/2010/main" val="21197278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41375"/>
          </a:xfrm>
        </p:spPr>
        <p:txBody>
          <a:bodyPr>
            <a:normAutofit/>
          </a:bodyPr>
          <a:lstStyle/>
          <a:p>
            <a:r>
              <a:rPr lang="it-IT" sz="3600" b="1" dirty="0">
                <a:solidFill>
                  <a:srgbClr val="FF0000"/>
                </a:solidFill>
                <a:latin typeface="+mn-lt"/>
              </a:rPr>
              <a:t>Sindrome da </a:t>
            </a:r>
            <a:r>
              <a:rPr lang="it-IT" sz="3600" b="1" dirty="0" err="1">
                <a:solidFill>
                  <a:srgbClr val="FF0000"/>
                </a:solidFill>
                <a:latin typeface="+mn-lt"/>
              </a:rPr>
              <a:t>carcinoide</a:t>
            </a:r>
            <a:endParaRPr lang="it-IT" sz="3600" b="1" dirty="0">
              <a:solidFill>
                <a:srgbClr val="FF0000"/>
              </a:solidFill>
              <a:latin typeface="+mn-lt"/>
            </a:endParaRPr>
          </a:p>
        </p:txBody>
      </p:sp>
      <p:sp>
        <p:nvSpPr>
          <p:cNvPr id="3" name="Segnaposto contenuto 2"/>
          <p:cNvSpPr>
            <a:spLocks noGrp="1"/>
          </p:cNvSpPr>
          <p:nvPr>
            <p:ph idx="1"/>
          </p:nvPr>
        </p:nvSpPr>
        <p:spPr>
          <a:xfrm>
            <a:off x="838200" y="1358900"/>
            <a:ext cx="10515600" cy="4818063"/>
          </a:xfrm>
        </p:spPr>
        <p:txBody>
          <a:bodyPr/>
          <a:lstStyle/>
          <a:p>
            <a:r>
              <a:rPr lang="it-IT" dirty="0"/>
              <a:t>Espressione a distanza esercitata da varie sostanze elaborate dai tumori </a:t>
            </a:r>
            <a:r>
              <a:rPr lang="it-IT" dirty="0" err="1"/>
              <a:t>carcinoidi</a:t>
            </a:r>
            <a:r>
              <a:rPr lang="it-IT" dirty="0"/>
              <a:t>: serotonina (principale), corticotropina, istamina, dopamina, prostaglandine. </a:t>
            </a:r>
          </a:p>
          <a:p>
            <a:r>
              <a:rPr lang="it-IT" dirty="0"/>
              <a:t>I </a:t>
            </a:r>
            <a:r>
              <a:rPr lang="it-IT" dirty="0" err="1"/>
              <a:t>carcinoidi</a:t>
            </a:r>
            <a:r>
              <a:rPr lang="it-IT" dirty="0"/>
              <a:t> che originano nel digiuno, colon e retto hanno spesso un comportamento maligno e le dimensioni del tumore correlano con la </a:t>
            </a:r>
            <a:r>
              <a:rPr lang="it-IT" dirty="0" err="1"/>
              <a:t>potenzialita</a:t>
            </a:r>
            <a:r>
              <a:rPr lang="it-IT" dirty="0"/>
              <a:t>̀ metastatizzante. </a:t>
            </a:r>
          </a:p>
          <a:p>
            <a:r>
              <a:rPr lang="it-IT" dirty="0"/>
              <a:t>Saltuariamente il pancreas, lo stomaco, il polmone, il rene e il surrene possono essere sede di </a:t>
            </a:r>
            <a:r>
              <a:rPr lang="it-IT" dirty="0" err="1"/>
              <a:t>carcinoidi</a:t>
            </a:r>
            <a:r>
              <a:rPr lang="it-IT" dirty="0"/>
              <a:t> a comportamento maligno. </a:t>
            </a:r>
          </a:p>
          <a:p>
            <a:endParaRPr lang="it-IT" dirty="0"/>
          </a:p>
        </p:txBody>
      </p:sp>
    </p:spTree>
    <p:extLst>
      <p:ext uri="{BB962C8B-B14F-4D97-AF65-F5344CB8AC3E}">
        <p14:creationId xmlns:p14="http://schemas.microsoft.com/office/powerpoint/2010/main" val="2103983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069975"/>
          </a:xfrm>
        </p:spPr>
        <p:txBody>
          <a:bodyPr>
            <a:normAutofit/>
          </a:bodyPr>
          <a:lstStyle/>
          <a:p>
            <a:r>
              <a:rPr lang="it-IT" sz="3600" b="1" dirty="0">
                <a:solidFill>
                  <a:srgbClr val="FF0000"/>
                </a:solidFill>
                <a:latin typeface="+mn-lt"/>
              </a:rPr>
              <a:t>Presentazione</a:t>
            </a:r>
          </a:p>
        </p:txBody>
      </p:sp>
      <p:sp>
        <p:nvSpPr>
          <p:cNvPr id="3" name="Segnaposto contenuto 2"/>
          <p:cNvSpPr>
            <a:spLocks noGrp="1"/>
          </p:cNvSpPr>
          <p:nvPr>
            <p:ph idx="1"/>
          </p:nvPr>
        </p:nvSpPr>
        <p:spPr/>
        <p:txBody>
          <a:bodyPr/>
          <a:lstStyle/>
          <a:p>
            <a:r>
              <a:rPr lang="it-IT" dirty="0"/>
              <a:t>Quadro caratteristico: </a:t>
            </a:r>
          </a:p>
          <a:p>
            <a:pPr>
              <a:buFontTx/>
              <a:buChar char="-"/>
            </a:pPr>
            <a:r>
              <a:rPr lang="it-IT" dirty="0"/>
              <a:t>Congestione</a:t>
            </a:r>
          </a:p>
          <a:p>
            <a:pPr>
              <a:buFontTx/>
              <a:buChar char="-"/>
            </a:pPr>
            <a:r>
              <a:rPr lang="it-IT" dirty="0"/>
              <a:t>Arrossamento cutaneo </a:t>
            </a:r>
          </a:p>
          <a:p>
            <a:pPr>
              <a:buFontTx/>
              <a:buChar char="-"/>
            </a:pPr>
            <a:r>
              <a:rPr lang="it-IT" dirty="0"/>
              <a:t>Diarrea </a:t>
            </a:r>
          </a:p>
          <a:p>
            <a:pPr marL="0" indent="0">
              <a:buNone/>
            </a:pPr>
            <a:r>
              <a:rPr lang="it-IT" dirty="0"/>
              <a:t>- Dispnea con broncospasmo</a:t>
            </a:r>
            <a:br>
              <a:rPr lang="it-IT" dirty="0"/>
            </a:br>
            <a:r>
              <a:rPr lang="it-IT" dirty="0"/>
              <a:t>- Insufficienza valvolare  del cuore destro </a:t>
            </a:r>
          </a:p>
          <a:p>
            <a:r>
              <a:rPr lang="it-IT" dirty="0"/>
              <a:t>Altre caratteristiche cliniche: sindrome di </a:t>
            </a:r>
            <a:r>
              <a:rPr lang="it-IT" dirty="0" err="1"/>
              <a:t>Cushing</a:t>
            </a:r>
            <a:r>
              <a:rPr lang="it-IT" dirty="0"/>
              <a:t> (polmone), gastrite cronica atrofica (stomaco), fibrosi retroperitoneale (ileo) </a:t>
            </a:r>
          </a:p>
          <a:p>
            <a:endParaRPr lang="it-IT" dirty="0"/>
          </a:p>
        </p:txBody>
      </p:sp>
    </p:spTree>
    <p:extLst>
      <p:ext uri="{BB962C8B-B14F-4D97-AF65-F5344CB8AC3E}">
        <p14:creationId xmlns:p14="http://schemas.microsoft.com/office/powerpoint/2010/main" val="10993642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193C78D-B067-8946-ACC2-82DB67EFE95E}"/>
              </a:ext>
            </a:extLst>
          </p:cNvPr>
          <p:cNvSpPr>
            <a:spLocks noGrp="1"/>
          </p:cNvSpPr>
          <p:nvPr>
            <p:ph type="title"/>
          </p:nvPr>
        </p:nvSpPr>
        <p:spPr>
          <a:xfrm>
            <a:off x="838200" y="365126"/>
            <a:ext cx="10515600" cy="684186"/>
          </a:xfrm>
        </p:spPr>
        <p:txBody>
          <a:bodyPr>
            <a:normAutofit/>
          </a:bodyPr>
          <a:lstStyle/>
          <a:p>
            <a:r>
              <a:rPr lang="it-IT" sz="3600" b="1" dirty="0">
                <a:solidFill>
                  <a:srgbClr val="FF0000"/>
                </a:solidFill>
                <a:latin typeface="+mn-lt"/>
              </a:rPr>
              <a:t>TERAPIA DI SUPPORTO NUTRIZIONALE</a:t>
            </a:r>
          </a:p>
        </p:txBody>
      </p:sp>
      <p:sp>
        <p:nvSpPr>
          <p:cNvPr id="3" name="Segnaposto contenuto 2">
            <a:extLst>
              <a:ext uri="{FF2B5EF4-FFF2-40B4-BE49-F238E27FC236}">
                <a16:creationId xmlns:a16="http://schemas.microsoft.com/office/drawing/2014/main" xmlns="" id="{5F059CE3-646D-F344-AA93-D1D79D866709}"/>
              </a:ext>
            </a:extLst>
          </p:cNvPr>
          <p:cNvSpPr>
            <a:spLocks noGrp="1"/>
          </p:cNvSpPr>
          <p:nvPr>
            <p:ph idx="1"/>
          </p:nvPr>
        </p:nvSpPr>
        <p:spPr>
          <a:xfrm>
            <a:off x="838200" y="1184223"/>
            <a:ext cx="10515600" cy="4992740"/>
          </a:xfrm>
        </p:spPr>
        <p:txBody>
          <a:bodyPr/>
          <a:lstStyle/>
          <a:p>
            <a:r>
              <a:rPr lang="it-IT" dirty="0"/>
              <a:t>La terapia di supporto nutrizionale costituisce parte integrante nel trattamento del paziente oncologico </a:t>
            </a:r>
            <a:r>
              <a:rPr lang="it-IT" dirty="0" err="1"/>
              <a:t>poiche</a:t>
            </a:r>
            <a:r>
              <a:rPr lang="it-IT" dirty="0"/>
              <a:t>́ lo stato di malnutrizione si manifesta in circa il 30-80% dei pazienti. </a:t>
            </a:r>
          </a:p>
          <a:p>
            <a:r>
              <a:rPr lang="it-IT" dirty="0"/>
              <a:t>Lo stato di malnutrizione è caratterizzato da una riduzione del peso corporeo a cui </a:t>
            </a:r>
            <a:r>
              <a:rPr lang="it-IT" dirty="0" err="1"/>
              <a:t>puo</a:t>
            </a:r>
            <a:r>
              <a:rPr lang="it-IT" dirty="0"/>
              <a:t>̀ seguire uno stato di cachessia e si manifesta con esaurimento fisico, anoressia, debolezza, riduzione della massa corporea, disfunzione di organi. </a:t>
            </a:r>
          </a:p>
          <a:p>
            <a:r>
              <a:rPr lang="it-IT" dirty="0"/>
              <a:t>È dovuto alla presenza della neoplasia e di eventuale sue metastasi, ed alle terapie specifiche che vengono effettuate. </a:t>
            </a:r>
          </a:p>
          <a:p>
            <a:pPr marL="0" indent="0">
              <a:buNone/>
            </a:pPr>
            <a:endParaRPr lang="it-IT" dirty="0"/>
          </a:p>
        </p:txBody>
      </p:sp>
    </p:spTree>
    <p:extLst>
      <p:ext uri="{BB962C8B-B14F-4D97-AF65-F5344CB8AC3E}">
        <p14:creationId xmlns:p14="http://schemas.microsoft.com/office/powerpoint/2010/main" val="31753151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9C35454-DB74-3240-9837-32FD891AA574}"/>
              </a:ext>
            </a:extLst>
          </p:cNvPr>
          <p:cNvSpPr>
            <a:spLocks noGrp="1"/>
          </p:cNvSpPr>
          <p:nvPr>
            <p:ph type="title"/>
          </p:nvPr>
        </p:nvSpPr>
        <p:spPr/>
        <p:txBody>
          <a:bodyPr>
            <a:normAutofit/>
          </a:bodyPr>
          <a:lstStyle/>
          <a:p>
            <a:r>
              <a:rPr lang="it-IT" sz="3600" b="1" dirty="0">
                <a:solidFill>
                  <a:srgbClr val="FF0000"/>
                </a:solidFill>
                <a:latin typeface="+mn-lt"/>
              </a:rPr>
              <a:t>Possibile cause eziologiche della malnutrizione nel paziente neoplastico</a:t>
            </a:r>
          </a:p>
        </p:txBody>
      </p:sp>
      <p:pic>
        <p:nvPicPr>
          <p:cNvPr id="5" name="Immagine 4">
            <a:extLst>
              <a:ext uri="{FF2B5EF4-FFF2-40B4-BE49-F238E27FC236}">
                <a16:creationId xmlns:a16="http://schemas.microsoft.com/office/drawing/2014/main" xmlns="" id="{E5545434-1C7B-B243-850F-EEF3B1717CDD}"/>
              </a:ext>
            </a:extLst>
          </p:cNvPr>
          <p:cNvPicPr>
            <a:picLocks noChangeAspect="1"/>
          </p:cNvPicPr>
          <p:nvPr/>
        </p:nvPicPr>
        <p:blipFill>
          <a:blip r:embed="rId2"/>
          <a:stretch>
            <a:fillRect/>
          </a:stretch>
        </p:blipFill>
        <p:spPr>
          <a:xfrm>
            <a:off x="1841500" y="1795697"/>
            <a:ext cx="8509000" cy="4495800"/>
          </a:xfrm>
          <a:prstGeom prst="rect">
            <a:avLst/>
          </a:prstGeom>
        </p:spPr>
      </p:pic>
    </p:spTree>
    <p:extLst>
      <p:ext uri="{BB962C8B-B14F-4D97-AF65-F5344CB8AC3E}">
        <p14:creationId xmlns:p14="http://schemas.microsoft.com/office/powerpoint/2010/main" val="12057111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4CD95A7-B352-C74A-8BFD-BF5FEEED546D}"/>
              </a:ext>
            </a:extLst>
          </p:cNvPr>
          <p:cNvSpPr>
            <a:spLocks noGrp="1"/>
          </p:cNvSpPr>
          <p:nvPr>
            <p:ph type="title"/>
          </p:nvPr>
        </p:nvSpPr>
        <p:spPr>
          <a:xfrm>
            <a:off x="838200" y="365126"/>
            <a:ext cx="10515600" cy="819098"/>
          </a:xfrm>
        </p:spPr>
        <p:txBody>
          <a:bodyPr>
            <a:normAutofit/>
          </a:bodyPr>
          <a:lstStyle/>
          <a:p>
            <a:r>
              <a:rPr lang="it-IT" sz="3600" b="1" dirty="0">
                <a:solidFill>
                  <a:srgbClr val="FF0000"/>
                </a:solidFill>
                <a:latin typeface="+mn-lt"/>
              </a:rPr>
              <a:t>Stato nutrizionale</a:t>
            </a:r>
          </a:p>
        </p:txBody>
      </p:sp>
      <p:sp>
        <p:nvSpPr>
          <p:cNvPr id="3" name="Segnaposto contenuto 2">
            <a:extLst>
              <a:ext uri="{FF2B5EF4-FFF2-40B4-BE49-F238E27FC236}">
                <a16:creationId xmlns:a16="http://schemas.microsoft.com/office/drawing/2014/main" xmlns="" id="{D5B1F4C9-21DC-D744-87D5-E9E91E58DCBD}"/>
              </a:ext>
            </a:extLst>
          </p:cNvPr>
          <p:cNvSpPr>
            <a:spLocks noGrp="1"/>
          </p:cNvSpPr>
          <p:nvPr>
            <p:ph idx="1"/>
          </p:nvPr>
        </p:nvSpPr>
        <p:spPr>
          <a:xfrm>
            <a:off x="838200" y="1499016"/>
            <a:ext cx="10515600" cy="4677947"/>
          </a:xfrm>
        </p:spPr>
        <p:txBody>
          <a:bodyPr/>
          <a:lstStyle/>
          <a:p>
            <a:r>
              <a:rPr lang="it-IT" dirty="0"/>
              <a:t>La valutazione dello stato nutrizionale è presupposto importantissimo per una terapia di supporto nutrizionale. </a:t>
            </a:r>
          </a:p>
          <a:p>
            <a:r>
              <a:rPr lang="it-IT" dirty="0"/>
              <a:t>Il supporto nutrizionale si </a:t>
            </a:r>
            <a:r>
              <a:rPr lang="it-IT" dirty="0" err="1"/>
              <a:t>puo</a:t>
            </a:r>
            <a:r>
              <a:rPr lang="it-IT" dirty="0"/>
              <a:t>̀ avvalere di: </a:t>
            </a:r>
          </a:p>
          <a:p>
            <a:pPr marL="0" indent="0">
              <a:buNone/>
            </a:pPr>
            <a:r>
              <a:rPr lang="it-IT" dirty="0"/>
              <a:t>– Trattamenti dietetici classici (suggerendo particolari </a:t>
            </a:r>
            <a:r>
              <a:rPr lang="it-IT" dirty="0" err="1"/>
              <a:t>modalita</a:t>
            </a:r>
            <a:r>
              <a:rPr lang="it-IT" dirty="0"/>
              <a:t>̀ di assunzione del cibo, evitando alcuni alimenti o consigliandone altri) </a:t>
            </a:r>
          </a:p>
          <a:p>
            <a:pPr marL="0" indent="0">
              <a:buNone/>
            </a:pPr>
            <a:r>
              <a:rPr lang="it-IT" dirty="0"/>
              <a:t>– Nutrizione artificiale parenterale od enterale </a:t>
            </a:r>
          </a:p>
          <a:p>
            <a:endParaRPr lang="it-IT" dirty="0"/>
          </a:p>
        </p:txBody>
      </p:sp>
    </p:spTree>
    <p:extLst>
      <p:ext uri="{BB962C8B-B14F-4D97-AF65-F5344CB8AC3E}">
        <p14:creationId xmlns:p14="http://schemas.microsoft.com/office/powerpoint/2010/main" val="37432455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245419B-3EB2-E541-A05B-C1F10A158DF8}"/>
              </a:ext>
            </a:extLst>
          </p:cNvPr>
          <p:cNvSpPr>
            <a:spLocks noGrp="1"/>
          </p:cNvSpPr>
          <p:nvPr>
            <p:ph type="title"/>
          </p:nvPr>
        </p:nvSpPr>
        <p:spPr>
          <a:xfrm>
            <a:off x="838200" y="365126"/>
            <a:ext cx="10515600" cy="849078"/>
          </a:xfrm>
        </p:spPr>
        <p:txBody>
          <a:bodyPr>
            <a:normAutofit/>
          </a:bodyPr>
          <a:lstStyle/>
          <a:p>
            <a:r>
              <a:rPr lang="it-IT" sz="3600" b="1" dirty="0">
                <a:solidFill>
                  <a:srgbClr val="FF0000"/>
                </a:solidFill>
                <a:latin typeface="+mn-lt"/>
              </a:rPr>
              <a:t>Cure palliative</a:t>
            </a:r>
          </a:p>
        </p:txBody>
      </p:sp>
      <p:sp>
        <p:nvSpPr>
          <p:cNvPr id="3" name="Segnaposto contenuto 2">
            <a:extLst>
              <a:ext uri="{FF2B5EF4-FFF2-40B4-BE49-F238E27FC236}">
                <a16:creationId xmlns:a16="http://schemas.microsoft.com/office/drawing/2014/main" xmlns="" id="{1F3C47CE-9F60-984D-A503-97044B4D30CE}"/>
              </a:ext>
            </a:extLst>
          </p:cNvPr>
          <p:cNvSpPr>
            <a:spLocks noGrp="1"/>
          </p:cNvSpPr>
          <p:nvPr>
            <p:ph idx="1"/>
          </p:nvPr>
        </p:nvSpPr>
        <p:spPr>
          <a:xfrm>
            <a:off x="838200" y="1484026"/>
            <a:ext cx="10515600" cy="4692937"/>
          </a:xfrm>
        </p:spPr>
        <p:txBody>
          <a:bodyPr>
            <a:normAutofit/>
          </a:bodyPr>
          <a:lstStyle/>
          <a:p>
            <a:r>
              <a:rPr lang="it-IT" dirty="0"/>
              <a:t>Definizione OMS «La cura totale prestata alla persona affetta da una malattia che non risponde </a:t>
            </a:r>
            <a:r>
              <a:rPr lang="it-IT" dirty="0" err="1"/>
              <a:t>piu</a:t>
            </a:r>
            <a:r>
              <a:rPr lang="it-IT" dirty="0"/>
              <a:t>̀ alle terapie utilizzate per raggiungere la guarigione »</a:t>
            </a:r>
          </a:p>
          <a:p>
            <a:r>
              <a:rPr lang="it-IT" dirty="0"/>
              <a:t>Trattamento globale e attivo del paziente affetto da patologie evolutive e irreversibili, che non risponde </a:t>
            </a:r>
            <a:r>
              <a:rPr lang="it-IT" dirty="0" err="1"/>
              <a:t>piu</a:t>
            </a:r>
            <a:r>
              <a:rPr lang="it-IT" dirty="0"/>
              <a:t>̀ ai trattamenti atti alla guarigione, attraverso la cura di tutto </a:t>
            </a:r>
            <a:r>
              <a:rPr lang="it-IT" dirty="0" err="1"/>
              <a:t>cio</a:t>
            </a:r>
            <a:r>
              <a:rPr lang="it-IT" dirty="0"/>
              <a:t>̀ che crea disagio (dolore, nausea, vomito, dispnea, </a:t>
            </a:r>
            <a:r>
              <a:rPr lang="it-IT" dirty="0" err="1"/>
              <a:t>ecc</a:t>
            </a:r>
            <a:r>
              <a:rPr lang="it-IT" dirty="0"/>
              <a:t>) indipendentemente dalla causa; </a:t>
            </a:r>
          </a:p>
          <a:p>
            <a:r>
              <a:rPr lang="it-IT" dirty="0"/>
              <a:t>Deve essere considerato prioritario l’obiettivo di migliorare la </a:t>
            </a:r>
            <a:r>
              <a:rPr lang="it-IT" dirty="0" err="1"/>
              <a:t>qualita</a:t>
            </a:r>
            <a:r>
              <a:rPr lang="it-IT" dirty="0"/>
              <a:t>̀ di vita che rimane al paziente, procurandogli innanzitutto un sollievo dal dolore e dagli altri sintomi, quindi mettendosi in ascolto e interpretando (quando esplicite) le sue </a:t>
            </a:r>
            <a:r>
              <a:rPr lang="it-IT" dirty="0" err="1"/>
              <a:t>piu</a:t>
            </a:r>
            <a:r>
              <a:rPr lang="it-IT" dirty="0"/>
              <a:t>̀ piccole esigenze </a:t>
            </a:r>
          </a:p>
          <a:p>
            <a:endParaRPr lang="it-IT" dirty="0">
              <a:effectLst/>
            </a:endParaRPr>
          </a:p>
        </p:txBody>
      </p:sp>
    </p:spTree>
    <p:extLst>
      <p:ext uri="{BB962C8B-B14F-4D97-AF65-F5344CB8AC3E}">
        <p14:creationId xmlns:p14="http://schemas.microsoft.com/office/powerpoint/2010/main" val="27708772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998629-3775-A949-9F95-207C13AE48FD}"/>
              </a:ext>
            </a:extLst>
          </p:cNvPr>
          <p:cNvSpPr>
            <a:spLocks noGrp="1"/>
          </p:cNvSpPr>
          <p:nvPr>
            <p:ph type="title"/>
          </p:nvPr>
        </p:nvSpPr>
        <p:spPr/>
        <p:txBody>
          <a:bodyPr>
            <a:normAutofit/>
          </a:bodyPr>
          <a:lstStyle/>
          <a:p>
            <a:r>
              <a:rPr lang="it-IT" sz="3600" b="1" dirty="0">
                <a:solidFill>
                  <a:srgbClr val="FF0000"/>
                </a:solidFill>
                <a:latin typeface="+mn-lt"/>
              </a:rPr>
              <a:t>Sedazione terminale/palliativa</a:t>
            </a:r>
          </a:p>
        </p:txBody>
      </p:sp>
      <p:sp>
        <p:nvSpPr>
          <p:cNvPr id="3" name="Segnaposto contenuto 2">
            <a:extLst>
              <a:ext uri="{FF2B5EF4-FFF2-40B4-BE49-F238E27FC236}">
                <a16:creationId xmlns:a16="http://schemas.microsoft.com/office/drawing/2014/main" xmlns="" id="{841FB5D4-2C02-114A-B1E8-66665DDFBBB3}"/>
              </a:ext>
            </a:extLst>
          </p:cNvPr>
          <p:cNvSpPr>
            <a:spLocks noGrp="1"/>
          </p:cNvSpPr>
          <p:nvPr>
            <p:ph idx="1"/>
          </p:nvPr>
        </p:nvSpPr>
        <p:spPr/>
        <p:txBody>
          <a:bodyPr/>
          <a:lstStyle/>
          <a:p>
            <a:r>
              <a:rPr lang="it-IT" dirty="0"/>
              <a:t>“La riduzione intenzionale della vigilanza con mezzi farmacologici, fino alla perdita di coscienza, allo scopo di ridurre o abolire la percezione di un sintomo altrimenti intollerabile per il paziente, nonostante siano stati messi in opera i mezzi </a:t>
            </a:r>
            <a:r>
              <a:rPr lang="it-IT" dirty="0" err="1"/>
              <a:t>piu</a:t>
            </a:r>
            <a:r>
              <a:rPr lang="it-IT" dirty="0"/>
              <a:t>̀ adeguati per il controllo del sintomo, che risulta, quindi, refrattario” </a:t>
            </a:r>
          </a:p>
          <a:p>
            <a:endParaRPr lang="it-IT" dirty="0"/>
          </a:p>
        </p:txBody>
      </p:sp>
    </p:spTree>
    <p:extLst>
      <p:ext uri="{BB962C8B-B14F-4D97-AF65-F5344CB8AC3E}">
        <p14:creationId xmlns:p14="http://schemas.microsoft.com/office/powerpoint/2010/main" val="21103433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4B62AFEE-9BBD-D64B-B70E-D44EA6F7D6B3}"/>
              </a:ext>
            </a:extLst>
          </p:cNvPr>
          <p:cNvPicPr>
            <a:picLocks noChangeAspect="1"/>
          </p:cNvPicPr>
          <p:nvPr/>
        </p:nvPicPr>
        <p:blipFill>
          <a:blip r:embed="rId2"/>
          <a:stretch>
            <a:fillRect/>
          </a:stretch>
        </p:blipFill>
        <p:spPr>
          <a:xfrm>
            <a:off x="1333500" y="234950"/>
            <a:ext cx="9525000" cy="6388100"/>
          </a:xfrm>
          <a:prstGeom prst="rect">
            <a:avLst/>
          </a:prstGeom>
        </p:spPr>
      </p:pic>
    </p:spTree>
    <p:extLst>
      <p:ext uri="{BB962C8B-B14F-4D97-AF65-F5344CB8AC3E}">
        <p14:creationId xmlns:p14="http://schemas.microsoft.com/office/powerpoint/2010/main" val="253317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900" y="415290"/>
            <a:ext cx="8866115" cy="6442710"/>
          </a:xfrm>
          <a:prstGeom prst="rect">
            <a:avLst/>
          </a:prstGeom>
        </p:spPr>
      </p:pic>
    </p:spTree>
    <p:extLst>
      <p:ext uri="{BB962C8B-B14F-4D97-AF65-F5344CB8AC3E}">
        <p14:creationId xmlns:p14="http://schemas.microsoft.com/office/powerpoint/2010/main" val="10441304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0751F5B1-FC76-C344-9DE8-A019366A1557}"/>
              </a:ext>
            </a:extLst>
          </p:cNvPr>
          <p:cNvPicPr>
            <a:picLocks noChangeAspect="1"/>
          </p:cNvPicPr>
          <p:nvPr/>
        </p:nvPicPr>
        <p:blipFill>
          <a:blip r:embed="rId2"/>
          <a:stretch>
            <a:fillRect/>
          </a:stretch>
        </p:blipFill>
        <p:spPr>
          <a:xfrm>
            <a:off x="1379577" y="0"/>
            <a:ext cx="9432845" cy="6858000"/>
          </a:xfrm>
          <a:prstGeom prst="rect">
            <a:avLst/>
          </a:prstGeom>
        </p:spPr>
      </p:pic>
    </p:spTree>
    <p:extLst>
      <p:ext uri="{BB962C8B-B14F-4D97-AF65-F5344CB8AC3E}">
        <p14:creationId xmlns:p14="http://schemas.microsoft.com/office/powerpoint/2010/main" val="28081153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4E371069-7792-7340-8C17-7F366F2AB74A}"/>
              </a:ext>
            </a:extLst>
          </p:cNvPr>
          <p:cNvPicPr>
            <a:picLocks noChangeAspect="1"/>
          </p:cNvPicPr>
          <p:nvPr/>
        </p:nvPicPr>
        <p:blipFill>
          <a:blip r:embed="rId2"/>
          <a:stretch>
            <a:fillRect/>
          </a:stretch>
        </p:blipFill>
        <p:spPr>
          <a:xfrm>
            <a:off x="1903751" y="442364"/>
            <a:ext cx="9005432" cy="6415635"/>
          </a:xfrm>
          <a:prstGeom prst="rect">
            <a:avLst/>
          </a:prstGeom>
        </p:spPr>
      </p:pic>
    </p:spTree>
    <p:extLst>
      <p:ext uri="{BB962C8B-B14F-4D97-AF65-F5344CB8AC3E}">
        <p14:creationId xmlns:p14="http://schemas.microsoft.com/office/powerpoint/2010/main" val="2594050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B30B965B-02E5-B74C-9E5A-0B00F05A0D26}"/>
              </a:ext>
            </a:extLst>
          </p:cNvPr>
          <p:cNvPicPr>
            <a:picLocks noChangeAspect="1"/>
          </p:cNvPicPr>
          <p:nvPr/>
        </p:nvPicPr>
        <p:blipFill>
          <a:blip r:embed="rId2"/>
          <a:stretch>
            <a:fillRect/>
          </a:stretch>
        </p:blipFill>
        <p:spPr>
          <a:xfrm>
            <a:off x="1714500" y="247650"/>
            <a:ext cx="8763000" cy="6362700"/>
          </a:xfrm>
          <a:prstGeom prst="rect">
            <a:avLst/>
          </a:prstGeom>
        </p:spPr>
      </p:pic>
    </p:spTree>
    <p:extLst>
      <p:ext uri="{BB962C8B-B14F-4D97-AF65-F5344CB8AC3E}">
        <p14:creationId xmlns:p14="http://schemas.microsoft.com/office/powerpoint/2010/main" val="24015818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6D03D59C-1197-994F-9234-E49426159502}"/>
              </a:ext>
            </a:extLst>
          </p:cNvPr>
          <p:cNvPicPr>
            <a:picLocks noChangeAspect="1"/>
          </p:cNvPicPr>
          <p:nvPr/>
        </p:nvPicPr>
        <p:blipFill>
          <a:blip r:embed="rId2"/>
          <a:stretch>
            <a:fillRect/>
          </a:stretch>
        </p:blipFill>
        <p:spPr>
          <a:xfrm>
            <a:off x="1805354" y="0"/>
            <a:ext cx="8581292" cy="6858000"/>
          </a:xfrm>
          <a:prstGeom prst="rect">
            <a:avLst/>
          </a:prstGeom>
        </p:spPr>
      </p:pic>
    </p:spTree>
    <p:extLst>
      <p:ext uri="{BB962C8B-B14F-4D97-AF65-F5344CB8AC3E}">
        <p14:creationId xmlns:p14="http://schemas.microsoft.com/office/powerpoint/2010/main" val="187409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2B4A7D0F-22CC-854F-9DC7-A0B754791247}"/>
              </a:ext>
            </a:extLst>
          </p:cNvPr>
          <p:cNvPicPr>
            <a:picLocks noChangeAspect="1"/>
          </p:cNvPicPr>
          <p:nvPr/>
        </p:nvPicPr>
        <p:blipFill>
          <a:blip r:embed="rId2"/>
          <a:stretch>
            <a:fillRect/>
          </a:stretch>
        </p:blipFill>
        <p:spPr>
          <a:xfrm>
            <a:off x="1378824" y="0"/>
            <a:ext cx="9434351" cy="6858000"/>
          </a:xfrm>
          <a:prstGeom prst="rect">
            <a:avLst/>
          </a:prstGeom>
        </p:spPr>
      </p:pic>
    </p:spTree>
    <p:extLst>
      <p:ext uri="{BB962C8B-B14F-4D97-AF65-F5344CB8AC3E}">
        <p14:creationId xmlns:p14="http://schemas.microsoft.com/office/powerpoint/2010/main" val="7556753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0" y="2486025"/>
            <a:ext cx="10515600" cy="1325563"/>
          </a:xfrm>
        </p:spPr>
        <p:txBody>
          <a:bodyPr/>
          <a:lstStyle/>
          <a:p>
            <a:pPr algn="ctr"/>
            <a:r>
              <a:rPr lang="it-IT" b="1" dirty="0">
                <a:solidFill>
                  <a:srgbClr val="FF0000"/>
                </a:solidFill>
                <a:latin typeface="+mn-lt"/>
              </a:rPr>
              <a:t>UMANIZZAZIONE DELLE CURE</a:t>
            </a:r>
          </a:p>
        </p:txBody>
      </p:sp>
    </p:spTree>
    <p:extLst>
      <p:ext uri="{BB962C8B-B14F-4D97-AF65-F5344CB8AC3E}">
        <p14:creationId xmlns:p14="http://schemas.microsoft.com/office/powerpoint/2010/main" val="3439667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082675"/>
          </a:xfrm>
        </p:spPr>
        <p:txBody>
          <a:bodyPr>
            <a:normAutofit/>
          </a:bodyPr>
          <a:lstStyle/>
          <a:p>
            <a:r>
              <a:rPr lang="it-IT" sz="3600" b="1" dirty="0">
                <a:solidFill>
                  <a:srgbClr val="FF0000"/>
                </a:solidFill>
                <a:latin typeface="+mn-lt"/>
              </a:rPr>
              <a:t>PATIENT CENTRED-CARE</a:t>
            </a:r>
          </a:p>
        </p:txBody>
      </p:sp>
      <p:sp>
        <p:nvSpPr>
          <p:cNvPr id="3" name="Segnaposto contenuto 2"/>
          <p:cNvSpPr>
            <a:spLocks noGrp="1"/>
          </p:cNvSpPr>
          <p:nvPr>
            <p:ph idx="1"/>
          </p:nvPr>
        </p:nvSpPr>
        <p:spPr/>
        <p:txBody>
          <a:bodyPr/>
          <a:lstStyle/>
          <a:p>
            <a:r>
              <a:rPr lang="it-IT" dirty="0"/>
              <a:t>Cura incentrata sulla persona e non sulla malattia (visione olistica dell'uomo): </a:t>
            </a:r>
          </a:p>
          <a:p>
            <a:pPr marL="0" indent="0">
              <a:buNone/>
            </a:pPr>
            <a:r>
              <a:rPr lang="it-IT" dirty="0"/>
              <a:t>-  Conoscenza della malattia. </a:t>
            </a:r>
          </a:p>
          <a:p>
            <a:pPr marL="0" indent="0">
              <a:buNone/>
            </a:pPr>
            <a:r>
              <a:rPr lang="it-IT" dirty="0"/>
              <a:t>-  Condivisione delle decisioni. </a:t>
            </a:r>
          </a:p>
          <a:p>
            <a:pPr marL="0" indent="0">
              <a:buNone/>
            </a:pPr>
            <a:r>
              <a:rPr lang="it-IT" dirty="0"/>
              <a:t>-  Consapevolezza degli obiettivi delle cure (sollievo dalla sofferenza, miglioramenti clinici). </a:t>
            </a:r>
          </a:p>
          <a:p>
            <a:r>
              <a:rPr lang="it-IT" dirty="0"/>
              <a:t>Gruppi multidisciplinari per la gestione di alcune tipologie di tumori, delle complicanze, dei trattamenti </a:t>
            </a:r>
            <a:r>
              <a:rPr lang="it-IT" dirty="0" err="1"/>
              <a:t>piu</a:t>
            </a:r>
            <a:r>
              <a:rPr lang="it-IT" dirty="0"/>
              <a:t>̀ innovativi e delle terapie di supporto. </a:t>
            </a:r>
          </a:p>
          <a:p>
            <a:endParaRPr lang="it-IT" dirty="0"/>
          </a:p>
        </p:txBody>
      </p:sp>
    </p:spTree>
    <p:extLst>
      <p:ext uri="{BB962C8B-B14F-4D97-AF65-F5344CB8AC3E}">
        <p14:creationId xmlns:p14="http://schemas.microsoft.com/office/powerpoint/2010/main" val="8931683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a:solidFill>
                  <a:srgbClr val="FF0000"/>
                </a:solidFill>
                <a:latin typeface="+mn-lt"/>
              </a:rPr>
              <a:t>Ruolo dell’infermiere</a:t>
            </a:r>
          </a:p>
        </p:txBody>
      </p:sp>
      <p:sp>
        <p:nvSpPr>
          <p:cNvPr id="3" name="Segnaposto contenuto 2"/>
          <p:cNvSpPr>
            <a:spLocks noGrp="1"/>
          </p:cNvSpPr>
          <p:nvPr>
            <p:ph idx="1"/>
          </p:nvPr>
        </p:nvSpPr>
        <p:spPr/>
        <p:txBody>
          <a:bodyPr/>
          <a:lstStyle/>
          <a:p>
            <a:r>
              <a:rPr lang="it-IT" dirty="0"/>
              <a:t>Farsi carico della complessità̀ assistenziale della persona oncologica, considerando la continua interazione e influenza dei fattori </a:t>
            </a:r>
            <a:r>
              <a:rPr lang="it-IT" dirty="0" err="1"/>
              <a:t>bio</a:t>
            </a:r>
            <a:r>
              <a:rPr lang="it-IT" dirty="0"/>
              <a:t>-</a:t>
            </a:r>
            <a:r>
              <a:rPr lang="it-IT" dirty="0" err="1"/>
              <a:t>psico</a:t>
            </a:r>
            <a:r>
              <a:rPr lang="it-IT" dirty="0"/>
              <a:t>-socio-culturali dell'individuo. </a:t>
            </a:r>
          </a:p>
          <a:p>
            <a:r>
              <a:rPr lang="it-IT" dirty="0"/>
              <a:t>Importanza dell'acquisizione di competenze specifiche per garantire un'assistenza valida alla persona e un’ informazione adeguata sia al paziente che ai suoi familiari. </a:t>
            </a:r>
          </a:p>
          <a:p>
            <a:endParaRPr lang="it-IT" dirty="0"/>
          </a:p>
        </p:txBody>
      </p:sp>
    </p:spTree>
    <p:extLst>
      <p:ext uri="{BB962C8B-B14F-4D97-AF65-F5344CB8AC3E}">
        <p14:creationId xmlns:p14="http://schemas.microsoft.com/office/powerpoint/2010/main" val="16540329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17575"/>
          </a:xfrm>
        </p:spPr>
        <p:txBody>
          <a:bodyPr>
            <a:normAutofit/>
          </a:bodyPr>
          <a:lstStyle/>
          <a:p>
            <a:r>
              <a:rPr lang="it-IT" sz="3600" b="1" dirty="0">
                <a:solidFill>
                  <a:srgbClr val="FF0000"/>
                </a:solidFill>
                <a:latin typeface="+mn-lt"/>
              </a:rPr>
              <a:t>La comunicazione della diagnosi</a:t>
            </a:r>
          </a:p>
        </p:txBody>
      </p:sp>
      <p:sp>
        <p:nvSpPr>
          <p:cNvPr id="3" name="Segnaposto contenuto 2"/>
          <p:cNvSpPr>
            <a:spLocks noGrp="1"/>
          </p:cNvSpPr>
          <p:nvPr>
            <p:ph idx="1"/>
          </p:nvPr>
        </p:nvSpPr>
        <p:spPr>
          <a:xfrm>
            <a:off x="838200" y="1282700"/>
            <a:ext cx="10515600" cy="5257800"/>
          </a:xfrm>
        </p:spPr>
        <p:txBody>
          <a:bodyPr>
            <a:normAutofit fontScale="92500" lnSpcReduction="20000"/>
          </a:bodyPr>
          <a:lstStyle/>
          <a:p>
            <a:r>
              <a:rPr lang="it-IT" dirty="0"/>
              <a:t>Stabilire un rapporto di fiducia e collaborazione con il malato. </a:t>
            </a:r>
          </a:p>
          <a:p>
            <a:r>
              <a:rPr lang="it-IT" dirty="0"/>
              <a:t>Riconoscere al paziente il diritto di prendere decisioni personali. </a:t>
            </a:r>
          </a:p>
          <a:p>
            <a:r>
              <a:rPr lang="it-IT" dirty="0"/>
              <a:t>Considerare il paziente come interlocutore diretto del medico/infermiere, eccetto nei casi in cui, a giudizio dei familiari, potrebbe non tollerare una </a:t>
            </a:r>
            <a:r>
              <a:rPr lang="it-IT" dirty="0" err="1"/>
              <a:t>verita</a:t>
            </a:r>
            <a:r>
              <a:rPr lang="it-IT" dirty="0"/>
              <a:t>̀ così angosciosa o in presenza di severe patologie psichiatriche. </a:t>
            </a:r>
          </a:p>
          <a:p>
            <a:r>
              <a:rPr lang="it-IT" dirty="0"/>
              <a:t>Impatto della "cattiva notizia" </a:t>
            </a:r>
            <a:r>
              <a:rPr lang="it-IT" dirty="0" err="1"/>
              <a:t>piu</a:t>
            </a:r>
            <a:r>
              <a:rPr lang="it-IT" dirty="0"/>
              <a:t>̀ o meno sconvolgente a seconda del contesto di vita e della interpretazione personale. </a:t>
            </a:r>
          </a:p>
          <a:p>
            <a:r>
              <a:rPr lang="it-IT" dirty="0"/>
              <a:t>Alterazione delle prospettive di vita, delle speranze e delle aspettative per il futuro in base alla prognosi e alla scelta dei tipi di cura possibili. </a:t>
            </a:r>
          </a:p>
          <a:p>
            <a:r>
              <a:rPr lang="it-IT" dirty="0"/>
              <a:t>Riconoscere la piena </a:t>
            </a:r>
            <a:r>
              <a:rPr lang="it-IT" dirty="0" err="1"/>
              <a:t>dignita</a:t>
            </a:r>
            <a:r>
              <a:rPr lang="it-IT" dirty="0"/>
              <a:t>̀ della persona anche nell'affrontare la sofferenza e la morte. </a:t>
            </a:r>
          </a:p>
          <a:p>
            <a:r>
              <a:rPr lang="it-IT" dirty="0"/>
              <a:t>Parte dell'alleanza terapeutica, caratterizzata dalla comunicazione franca con il paziente e finalizzata ad una partecipazione attiva del paziente al processo di cura. </a:t>
            </a:r>
          </a:p>
          <a:p>
            <a:endParaRPr lang="it-IT" dirty="0"/>
          </a:p>
          <a:p>
            <a:endParaRPr lang="it-IT" dirty="0"/>
          </a:p>
        </p:txBody>
      </p:sp>
    </p:spTree>
    <p:extLst>
      <p:ext uri="{BB962C8B-B14F-4D97-AF65-F5344CB8AC3E}">
        <p14:creationId xmlns:p14="http://schemas.microsoft.com/office/powerpoint/2010/main" val="17660121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04875"/>
          </a:xfrm>
        </p:spPr>
        <p:txBody>
          <a:bodyPr>
            <a:normAutofit/>
          </a:bodyPr>
          <a:lstStyle/>
          <a:p>
            <a:r>
              <a:rPr lang="it-IT" sz="3600" b="1" dirty="0">
                <a:solidFill>
                  <a:srgbClr val="FF0000"/>
                </a:solidFill>
                <a:latin typeface="+mn-lt"/>
              </a:rPr>
              <a:t>Ruolo dell’infermiere</a:t>
            </a:r>
          </a:p>
        </p:txBody>
      </p:sp>
      <p:sp>
        <p:nvSpPr>
          <p:cNvPr id="3" name="Segnaposto contenuto 2"/>
          <p:cNvSpPr>
            <a:spLocks noGrp="1"/>
          </p:cNvSpPr>
          <p:nvPr>
            <p:ph idx="1"/>
          </p:nvPr>
        </p:nvSpPr>
        <p:spPr/>
        <p:txBody>
          <a:bodyPr/>
          <a:lstStyle/>
          <a:p>
            <a:r>
              <a:rPr lang="it-IT" dirty="0"/>
              <a:t>Sostegno alla persona/gruppo responsabili della comunicazione della diagnosi, riportando tutte quelle informazioni utili ad una gestione prudente del paziente (stati d'animo, domande critiche). </a:t>
            </a:r>
          </a:p>
          <a:p>
            <a:r>
              <a:rPr lang="it-IT" dirty="0"/>
              <a:t>Coinvolgimento del paziente per valutare i bisogni assistenziali al fine di esplicitare il livello di assistenza garantito. </a:t>
            </a:r>
          </a:p>
          <a:p>
            <a:r>
              <a:rPr lang="it-IT" dirty="0"/>
              <a:t>Importanza della conoscenza da parte dell'infermiere del processo diagnostico per le influenze sul piano di assistenza e la relazione con la persona. </a:t>
            </a:r>
          </a:p>
          <a:p>
            <a:endParaRPr lang="it-IT" dirty="0"/>
          </a:p>
        </p:txBody>
      </p:sp>
    </p:spTree>
    <p:extLst>
      <p:ext uri="{BB962C8B-B14F-4D97-AF65-F5344CB8AC3E}">
        <p14:creationId xmlns:p14="http://schemas.microsoft.com/office/powerpoint/2010/main" val="195472474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22494</TotalTime>
  <Words>4230</Words>
  <Application>Microsoft Office PowerPoint</Application>
  <PresentationFormat>Personalizzato</PresentationFormat>
  <Paragraphs>464</Paragraphs>
  <Slides>118</Slides>
  <Notes>2</Notes>
  <HiddenSlides>0</HiddenSlides>
  <MMClips>0</MMClips>
  <ScaleCrop>false</ScaleCrop>
  <HeadingPairs>
    <vt:vector size="4" baseType="variant">
      <vt:variant>
        <vt:lpstr>Tema</vt:lpstr>
      </vt:variant>
      <vt:variant>
        <vt:i4>1</vt:i4>
      </vt:variant>
      <vt:variant>
        <vt:lpstr>Titoli diapositive</vt:lpstr>
      </vt:variant>
      <vt:variant>
        <vt:i4>118</vt:i4>
      </vt:variant>
    </vt:vector>
  </HeadingPairs>
  <TitlesOfParts>
    <vt:vector size="119" baseType="lpstr">
      <vt:lpstr>Tema di Office</vt:lpstr>
      <vt:lpstr>CORSO DI LAUREA IN SCIENZE INFERMIERISTICHE  Anno Accademico 2019/2020  </vt:lpstr>
      <vt:lpstr>Lezione 4: Tumori del distretto respiratorio  Tumori testa collo Tumori dell’apparato urinario Melanoma Sarcoma di Kaposi </vt:lpstr>
      <vt:lpstr>TUMORE DEL POLMONE</vt:lpstr>
      <vt:lpstr>Presentazione standard di PowerPoint</vt:lpstr>
      <vt:lpstr>Presentazione standard di PowerPoint</vt:lpstr>
      <vt:lpstr>Patogenesi</vt:lpstr>
      <vt:lpstr>Presentazione standard di PowerPoint</vt:lpstr>
      <vt:lpstr>Presentazione standard di PowerPoint</vt:lpstr>
      <vt:lpstr>Presentazione standard di PowerPoint</vt:lpstr>
      <vt:lpstr>Sindromi Paraneoplastiche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MESOTELIOMA PLEURICO</vt:lpstr>
      <vt:lpstr>Asbesto</vt:lpstr>
      <vt:lpstr>Istopatologia</vt:lpstr>
      <vt:lpstr>Storia naturale</vt:lpstr>
      <vt:lpstr>Segni e sintomi</vt:lpstr>
      <vt:lpstr>Diagnosi</vt:lpstr>
      <vt:lpstr>Presentazione standard di PowerPoint</vt:lpstr>
      <vt:lpstr>TUMORE DEL DISTRETTO TESTA COLLO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NEOPLASIE DELL’APPARATO URINARIO</vt:lpstr>
      <vt:lpstr>CARCINOMA RENALE</vt:lpstr>
      <vt:lpstr>Fattori di rischio</vt:lpstr>
      <vt:lpstr>Istopatologia</vt:lpstr>
      <vt:lpstr>Storia naturale</vt:lpstr>
      <vt:lpstr>Segni e sintomi</vt:lpstr>
      <vt:lpstr>Diagnosi</vt:lpstr>
      <vt:lpstr>Terapia</vt:lpstr>
      <vt:lpstr>CARCINOMA DELLA VESCICA</vt:lpstr>
      <vt:lpstr>Fattori di rischio</vt:lpstr>
      <vt:lpstr>Istopatologia</vt:lpstr>
      <vt:lpstr>Storia naturale</vt:lpstr>
      <vt:lpstr>Segni e sintomi</vt:lpstr>
      <vt:lpstr>Diagnosi</vt:lpstr>
      <vt:lpstr>Terapia</vt:lpstr>
      <vt:lpstr>CARCINOMA DELLA PROSTATA</vt:lpstr>
      <vt:lpstr>Fattori di rischio</vt:lpstr>
      <vt:lpstr>Istopatologia</vt:lpstr>
      <vt:lpstr>Storia naturale</vt:lpstr>
      <vt:lpstr>Segni e sintomi</vt:lpstr>
      <vt:lpstr>Diagnosi</vt:lpstr>
      <vt:lpstr>Diagnosi</vt:lpstr>
      <vt:lpstr>Terapia</vt:lpstr>
      <vt:lpstr>MELANOMA</vt:lpstr>
      <vt:lpstr>Presentazione standard di PowerPoint</vt:lpstr>
      <vt:lpstr>Fattori di rischio</vt:lpstr>
      <vt:lpstr>Istopatologia</vt:lpstr>
      <vt:lpstr>Storia naturale</vt:lpstr>
      <vt:lpstr>Segni e sintomi</vt:lpstr>
      <vt:lpstr>Diagnosi</vt:lpstr>
      <vt:lpstr>Stadiazione</vt:lpstr>
      <vt:lpstr>Stadiazione</vt:lpstr>
      <vt:lpstr>Terapia</vt:lpstr>
      <vt:lpstr>Prevenzione</vt:lpstr>
      <vt:lpstr>SARCOMA DI KAPOSI</vt:lpstr>
      <vt:lpstr>Classificazione</vt:lpstr>
      <vt:lpstr>Patogenesi</vt:lpstr>
      <vt:lpstr>Patogenesi</vt:lpstr>
      <vt:lpstr>Istopatologia</vt:lpstr>
      <vt:lpstr>Storia naturale</vt:lpstr>
      <vt:lpstr>Segni e sintomi</vt:lpstr>
      <vt:lpstr>Diagnosi</vt:lpstr>
      <vt:lpstr>Terapia</vt:lpstr>
      <vt:lpstr>SINDROMI PARANEOPLASTICHE </vt:lpstr>
      <vt:lpstr>SINDROMI PARANEOPLASTICHE </vt:lpstr>
      <vt:lpstr>Patogenesi</vt:lpstr>
      <vt:lpstr>Classificazione</vt:lpstr>
      <vt:lpstr>Ipercalcemia</vt:lpstr>
      <vt:lpstr>Tromboflebite migrante</vt:lpstr>
      <vt:lpstr>Sindrome da carcinoide</vt:lpstr>
      <vt:lpstr>Presentazione</vt:lpstr>
      <vt:lpstr>TERAPIA DI SUPPORTO NUTRIZIONALE</vt:lpstr>
      <vt:lpstr>Possibile cause eziologiche della malnutrizione nel paziente neoplastico</vt:lpstr>
      <vt:lpstr>Stato nutrizionale</vt:lpstr>
      <vt:lpstr>Cure palliative</vt:lpstr>
      <vt:lpstr>Sedazione terminale/palliativa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UMANIZZAZIONE DELLE CURE</vt:lpstr>
      <vt:lpstr>PATIENT CENTRED-CARE</vt:lpstr>
      <vt:lpstr>Ruolo dell’infermiere</vt:lpstr>
      <vt:lpstr>La comunicazione della diagnosi</vt:lpstr>
      <vt:lpstr>Ruolo dell’infermiere</vt:lpstr>
      <vt:lpstr>Comunicazione della diagnosi</vt:lpstr>
      <vt:lpstr>IL DOLORE</vt:lpstr>
      <vt:lpstr>DOLORE</vt:lpstr>
      <vt:lpstr>Scale per la misurazione del dolore</vt:lpstr>
      <vt:lpstr>Presentazione standard di PowerPoint</vt:lpstr>
      <vt:lpstr>Presentazione standard di PowerPoint</vt:lpstr>
      <vt:lpstr>Presentazione standard di PowerPoint</vt:lpstr>
      <vt:lpstr>Presentazione standard di PowerPoint</vt:lpstr>
      <vt:lpstr>Scale multidimensionali</vt:lpstr>
      <vt:lpstr>IL DOLORE NEL PAZIENTE ONCOLOGICO</vt:lpstr>
      <vt:lpstr>Presentazione standard di PowerPoint</vt:lpstr>
      <vt:lpstr>Trattamento del dolore</vt:lpstr>
      <vt:lpstr>Presentazione standard di PowerPoint</vt:lpstr>
      <vt:lpstr>Trattamento del dolore</vt:lpstr>
      <vt:lpstr>Presentazione standard di PowerPoint</vt:lpstr>
      <vt:lpstr>Presentazione standard di PowerPoint</vt:lpstr>
      <vt:lpstr>Effetti collaterali oppioidi</vt:lpstr>
      <vt:lpstr>Terapia non farmacologica del dolore</vt:lpstr>
      <vt:lpstr>FINE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aslle</cp:lastModifiedBy>
  <cp:revision>147</cp:revision>
  <dcterms:created xsi:type="dcterms:W3CDTF">2019-10-22T08:37:47Z</dcterms:created>
  <dcterms:modified xsi:type="dcterms:W3CDTF">2020-12-16T06:44:05Z</dcterms:modified>
</cp:coreProperties>
</file>