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46" r:id="rId3"/>
    <p:sldId id="256" r:id="rId4"/>
    <p:sldId id="258" r:id="rId5"/>
    <p:sldId id="259" r:id="rId6"/>
    <p:sldId id="260" r:id="rId7"/>
    <p:sldId id="293" r:id="rId8"/>
    <p:sldId id="261" r:id="rId9"/>
    <p:sldId id="294" r:id="rId10"/>
    <p:sldId id="352" r:id="rId11"/>
    <p:sldId id="353" r:id="rId12"/>
    <p:sldId id="354" r:id="rId13"/>
    <p:sldId id="355" r:id="rId14"/>
    <p:sldId id="356" r:id="rId15"/>
    <p:sldId id="357" r:id="rId16"/>
    <p:sldId id="358" r:id="rId17"/>
    <p:sldId id="359" r:id="rId18"/>
    <p:sldId id="262" r:id="rId19"/>
    <p:sldId id="263" r:id="rId20"/>
    <p:sldId id="347" r:id="rId21"/>
    <p:sldId id="348" r:id="rId22"/>
    <p:sldId id="349" r:id="rId23"/>
    <p:sldId id="264" r:id="rId24"/>
    <p:sldId id="265" r:id="rId25"/>
    <p:sldId id="350" r:id="rId26"/>
    <p:sldId id="351" r:id="rId27"/>
    <p:sldId id="271" r:id="rId28"/>
    <p:sldId id="272" r:id="rId29"/>
    <p:sldId id="266" r:id="rId30"/>
    <p:sldId id="267" r:id="rId31"/>
    <p:sldId id="268" r:id="rId32"/>
    <p:sldId id="269" r:id="rId33"/>
    <p:sldId id="270"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360" r:id="rId52"/>
    <p:sldId id="361" r:id="rId53"/>
    <p:sldId id="362" r:id="rId54"/>
    <p:sldId id="363" r:id="rId55"/>
    <p:sldId id="364" r:id="rId56"/>
    <p:sldId id="365" r:id="rId57"/>
    <p:sldId id="366" r:id="rId58"/>
    <p:sldId id="290" r:id="rId59"/>
    <p:sldId id="291" r:id="rId60"/>
    <p:sldId id="367" r:id="rId61"/>
    <p:sldId id="368" r:id="rId62"/>
    <p:sldId id="292" r:id="rId63"/>
    <p:sldId id="369" r:id="rId64"/>
    <p:sldId id="370" r:id="rId65"/>
    <p:sldId id="371" r:id="rId66"/>
    <p:sldId id="372" r:id="rId67"/>
    <p:sldId id="295" r:id="rId68"/>
    <p:sldId id="373" r:id="rId69"/>
    <p:sldId id="296" r:id="rId70"/>
    <p:sldId id="374" r:id="rId71"/>
    <p:sldId id="298" r:id="rId72"/>
    <p:sldId id="299" r:id="rId73"/>
    <p:sldId id="300" r:id="rId74"/>
    <p:sldId id="303" r:id="rId75"/>
    <p:sldId id="301" r:id="rId76"/>
    <p:sldId id="302" r:id="rId77"/>
    <p:sldId id="304" r:id="rId78"/>
    <p:sldId id="305" r:id="rId79"/>
    <p:sldId id="306" r:id="rId80"/>
    <p:sldId id="307" r:id="rId81"/>
    <p:sldId id="308" r:id="rId82"/>
    <p:sldId id="309" r:id="rId83"/>
    <p:sldId id="310" r:id="rId84"/>
    <p:sldId id="311" r:id="rId85"/>
    <p:sldId id="312" r:id="rId86"/>
    <p:sldId id="313" r:id="rId87"/>
    <p:sldId id="314" r:id="rId88"/>
    <p:sldId id="315" r:id="rId89"/>
    <p:sldId id="316" r:id="rId90"/>
    <p:sldId id="317" r:id="rId91"/>
    <p:sldId id="318" r:id="rId92"/>
    <p:sldId id="319" r:id="rId93"/>
    <p:sldId id="320" r:id="rId94"/>
    <p:sldId id="375" r:id="rId95"/>
    <p:sldId id="321" r:id="rId96"/>
    <p:sldId id="322" r:id="rId97"/>
    <p:sldId id="323" r:id="rId98"/>
    <p:sldId id="324" r:id="rId99"/>
    <p:sldId id="325" r:id="rId100"/>
    <p:sldId id="326" r:id="rId101"/>
    <p:sldId id="327" r:id="rId102"/>
    <p:sldId id="328" r:id="rId103"/>
    <p:sldId id="329" r:id="rId104"/>
    <p:sldId id="330" r:id="rId105"/>
    <p:sldId id="331" r:id="rId106"/>
    <p:sldId id="332" r:id="rId107"/>
    <p:sldId id="333" r:id="rId108"/>
    <p:sldId id="334" r:id="rId109"/>
    <p:sldId id="335" r:id="rId110"/>
    <p:sldId id="336" r:id="rId111"/>
    <p:sldId id="337" r:id="rId112"/>
    <p:sldId id="338" r:id="rId113"/>
    <p:sldId id="339" r:id="rId114"/>
    <p:sldId id="340" r:id="rId115"/>
    <p:sldId id="341" r:id="rId116"/>
    <p:sldId id="342" r:id="rId117"/>
    <p:sldId id="343" r:id="rId118"/>
    <p:sldId id="344" r:id="rId119"/>
    <p:sldId id="345" r:id="rId1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7"/>
    <p:restoredTop sz="95882"/>
  </p:normalViewPr>
  <p:slideViewPr>
    <p:cSldViewPr snapToGrid="0" snapToObjects="1">
      <p:cViewPr>
        <p:scale>
          <a:sx n="79" d="100"/>
          <a:sy n="79" d="100"/>
        </p:scale>
        <p:origin x="-24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02BA460-66CA-2240-98F7-F89B0550CDA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27950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2BA460-66CA-2240-98F7-F89B0550CDA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93090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2BA460-66CA-2240-98F7-F89B0550CDA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2651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2BA460-66CA-2240-98F7-F89B0550CDA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28192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B02BA460-66CA-2240-98F7-F89B0550CDA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01295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02BA460-66CA-2240-98F7-F89B0550CDAD}"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61295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02BA460-66CA-2240-98F7-F89B0550CDAD}" type="datetimeFigureOut">
              <a:rPr lang="it-IT" smtClean="0"/>
              <a:t>16/12/2020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2952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02BA460-66CA-2240-98F7-F89B0550CDAD}" type="datetimeFigureOut">
              <a:rPr lang="it-IT" smtClean="0"/>
              <a:t>16/12/2020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76213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2BA460-66CA-2240-98F7-F89B0550CDAD}" type="datetimeFigureOut">
              <a:rPr lang="it-IT" smtClean="0"/>
              <a:t>16/12/2020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6687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02BA460-66CA-2240-98F7-F89B0550CDAD}"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4466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02BA460-66CA-2240-98F7-F89B0550CDAD}"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A06730-9DDC-9143-9A3A-E8ACDE16F6BB}" type="slidenum">
              <a:rPr lang="it-IT" smtClean="0"/>
              <a:t>‹N›</a:t>
            </a:fld>
            <a:endParaRPr lang="it-IT"/>
          </a:p>
        </p:txBody>
      </p:sp>
    </p:spTree>
    <p:extLst>
      <p:ext uri="{BB962C8B-B14F-4D97-AF65-F5344CB8AC3E}">
        <p14:creationId xmlns:p14="http://schemas.microsoft.com/office/powerpoint/2010/main" val="196444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BA460-66CA-2240-98F7-F89B0550CDAD}" type="datetimeFigureOut">
              <a:rPr lang="it-IT" smtClean="0"/>
              <a:t>16/12/2020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06730-9DDC-9143-9A3A-E8ACDE16F6BB}" type="slidenum">
              <a:rPr lang="it-IT" smtClean="0"/>
              <a:t>‹N›</a:t>
            </a:fld>
            <a:endParaRPr lang="it-IT"/>
          </a:p>
        </p:txBody>
      </p:sp>
    </p:spTree>
    <p:extLst>
      <p:ext uri="{BB962C8B-B14F-4D97-AF65-F5344CB8AC3E}">
        <p14:creationId xmlns:p14="http://schemas.microsoft.com/office/powerpoint/2010/main" val="86382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286603"/>
            <a:ext cx="10058400" cy="1767828"/>
          </a:xfrm>
        </p:spPr>
        <p:txBody>
          <a:bodyPr>
            <a:noAutofit/>
          </a:bodyPr>
          <a:lstStyle/>
          <a:p>
            <a:pPr algn="ctr"/>
            <a:r>
              <a:rPr lang="it-IT" sz="3600" b="1" dirty="0">
                <a:solidFill>
                  <a:srgbClr val="FF0000"/>
                </a:solidFill>
              </a:rPr>
              <a:t>CORSO DI LAUREA IN SCIENZE INFERMIERISTICHE </a:t>
            </a:r>
            <a:br>
              <a:rPr lang="it-IT" sz="3600" b="1" dirty="0">
                <a:solidFill>
                  <a:srgbClr val="FF0000"/>
                </a:solidFill>
              </a:rPr>
            </a:br>
            <a:r>
              <a:rPr lang="it-IT" sz="3600" b="1" dirty="0">
                <a:solidFill>
                  <a:srgbClr val="FF0000"/>
                </a:solidFill>
              </a:rPr>
              <a:t>Anno Accademico 2020/2021 </a:t>
            </a:r>
            <a:br>
              <a:rPr lang="it-IT" sz="3600" b="1" dirty="0">
                <a:solidFill>
                  <a:srgbClr val="FF0000"/>
                </a:solidFill>
              </a:rPr>
            </a:br>
            <a:endParaRPr lang="it-IT" sz="3600" b="1" dirty="0">
              <a:solidFill>
                <a:srgbClr val="FF0000"/>
              </a:solidFill>
            </a:endParaRPr>
          </a:p>
        </p:txBody>
      </p:sp>
      <p:sp>
        <p:nvSpPr>
          <p:cNvPr id="3" name="Segnaposto contenuto 2"/>
          <p:cNvSpPr>
            <a:spLocks noGrp="1"/>
          </p:cNvSpPr>
          <p:nvPr>
            <p:ph idx="1"/>
          </p:nvPr>
        </p:nvSpPr>
        <p:spPr/>
        <p:txBody>
          <a:bodyPr/>
          <a:lstStyle/>
          <a:p>
            <a:pPr algn="ctr"/>
            <a:endParaRPr lang="it-IT" sz="4800" b="1" dirty="0">
              <a:solidFill>
                <a:srgbClr val="FF0000"/>
              </a:solidFill>
            </a:endParaRPr>
          </a:p>
          <a:p>
            <a:pPr marL="0" indent="0" algn="ctr">
              <a:buNone/>
            </a:pPr>
            <a:r>
              <a:rPr lang="it-IT" sz="4800" b="1" dirty="0">
                <a:solidFill>
                  <a:srgbClr val="FF0000"/>
                </a:solidFill>
              </a:rPr>
              <a:t>ONCOLOGIA MEDICA </a:t>
            </a:r>
            <a:endParaRPr lang="it-IT" sz="4800" dirty="0">
              <a:solidFill>
                <a:srgbClr val="FF0000"/>
              </a:solidFill>
            </a:endParaRPr>
          </a:p>
          <a:p>
            <a:pPr marL="0" indent="0">
              <a:buNone/>
            </a:pPr>
            <a:r>
              <a:rPr lang="it-IT" sz="3600" b="1" dirty="0"/>
              <a:t>Dr.ssa Valentina Bozzoli</a:t>
            </a:r>
            <a:br>
              <a:rPr lang="it-IT" sz="3600" b="1" dirty="0"/>
            </a:br>
            <a:r>
              <a:rPr lang="it-IT" sz="3600" b="1" dirty="0"/>
              <a:t>Dirigente Medico I livello</a:t>
            </a:r>
            <a:br>
              <a:rPr lang="it-IT" sz="3600" b="1" dirty="0"/>
            </a:br>
            <a:r>
              <a:rPr lang="it-IT" sz="3600" b="1" dirty="0"/>
              <a:t>UO Ematologia </a:t>
            </a:r>
            <a:r>
              <a:rPr lang="mr-IN" sz="3600" b="1" dirty="0"/>
              <a:t>–</a:t>
            </a:r>
            <a:r>
              <a:rPr lang="it-IT" sz="3600" b="1" dirty="0"/>
              <a:t>Asl Lecce- Ospedale “Vito </a:t>
            </a:r>
            <a:r>
              <a:rPr lang="it-IT" sz="3600" b="1" dirty="0" err="1"/>
              <a:t>Fazzi</a:t>
            </a:r>
            <a:r>
              <a:rPr lang="it-IT" sz="3600" b="1" dirty="0"/>
              <a:t>”</a:t>
            </a:r>
            <a:endParaRPr lang="it-IT" sz="3600" dirty="0"/>
          </a:p>
          <a:p>
            <a:endParaRPr lang="it-IT" dirty="0"/>
          </a:p>
        </p:txBody>
      </p:sp>
    </p:spTree>
    <p:extLst>
      <p:ext uri="{BB962C8B-B14F-4D97-AF65-F5344CB8AC3E}">
        <p14:creationId xmlns:p14="http://schemas.microsoft.com/office/powerpoint/2010/main" val="183199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9CCAB6-DA8A-8D41-A925-EA386ACC8375}"/>
              </a:ext>
            </a:extLst>
          </p:cNvPr>
          <p:cNvSpPr>
            <a:spLocks noGrp="1"/>
          </p:cNvSpPr>
          <p:nvPr>
            <p:ph type="title"/>
          </p:nvPr>
        </p:nvSpPr>
        <p:spPr>
          <a:xfrm>
            <a:off x="838200" y="365125"/>
            <a:ext cx="10515600" cy="899795"/>
          </a:xfrm>
        </p:spPr>
        <p:txBody>
          <a:bodyPr>
            <a:normAutofit/>
          </a:bodyPr>
          <a:lstStyle/>
          <a:p>
            <a:r>
              <a:rPr lang="it-IT" sz="3600" b="1" dirty="0">
                <a:solidFill>
                  <a:srgbClr val="FF0000"/>
                </a:solidFill>
              </a:rPr>
              <a:t>CHIRURGIA ONCOLOGICA</a:t>
            </a:r>
          </a:p>
        </p:txBody>
      </p:sp>
      <p:sp>
        <p:nvSpPr>
          <p:cNvPr id="3" name="Segnaposto contenuto 2">
            <a:extLst>
              <a:ext uri="{FF2B5EF4-FFF2-40B4-BE49-F238E27FC236}">
                <a16:creationId xmlns:a16="http://schemas.microsoft.com/office/drawing/2014/main" xmlns="" id="{350A0854-8159-AF46-BBAF-3D6B84145165}"/>
              </a:ext>
            </a:extLst>
          </p:cNvPr>
          <p:cNvSpPr>
            <a:spLocks noGrp="1"/>
          </p:cNvSpPr>
          <p:nvPr>
            <p:ph idx="1"/>
          </p:nvPr>
        </p:nvSpPr>
        <p:spPr>
          <a:xfrm>
            <a:off x="838200" y="1386840"/>
            <a:ext cx="10515600" cy="4790123"/>
          </a:xfrm>
        </p:spPr>
        <p:txBody>
          <a:bodyPr/>
          <a:lstStyle/>
          <a:p>
            <a:pPr marL="0" indent="0">
              <a:buNone/>
            </a:pPr>
            <a:r>
              <a:rPr lang="it-IT" dirty="0"/>
              <a:t>Questo tipo di trattamento viene utilizzato per:</a:t>
            </a:r>
          </a:p>
          <a:p>
            <a:pPr>
              <a:buFontTx/>
              <a:buChar char="-"/>
            </a:pPr>
            <a:r>
              <a:rPr lang="it-IT" dirty="0"/>
              <a:t>Ottenere una resezione chirurgica totale; è il trattamento di scelta delle neoplasie solide localizzate</a:t>
            </a:r>
          </a:p>
          <a:p>
            <a:pPr>
              <a:buFontTx/>
              <a:buChar char="-"/>
            </a:pPr>
            <a:r>
              <a:rPr lang="it-IT" dirty="0"/>
              <a:t>Per ottenere un effetto palliativo:</a:t>
            </a:r>
          </a:p>
          <a:p>
            <a:pPr marL="0" indent="0">
              <a:buNone/>
            </a:pPr>
            <a:r>
              <a:rPr lang="it-IT" dirty="0"/>
              <a:t>              ostruzioni intestinali e biliari</a:t>
            </a:r>
          </a:p>
          <a:p>
            <a:pPr marL="0" indent="0">
              <a:buNone/>
            </a:pPr>
            <a:r>
              <a:rPr lang="it-IT" dirty="0"/>
              <a:t>              emorragie, perforazioni o compressione di strutture vitali</a:t>
            </a:r>
          </a:p>
          <a:p>
            <a:pPr marL="0" indent="0">
              <a:buNone/>
            </a:pPr>
            <a:r>
              <a:rPr lang="it-IT" dirty="0"/>
              <a:t>- Viene in genere integrata con altri tipi di trattamenti (chemio/RT)</a:t>
            </a:r>
          </a:p>
        </p:txBody>
      </p:sp>
    </p:spTree>
    <p:extLst>
      <p:ext uri="{BB962C8B-B14F-4D97-AF65-F5344CB8AC3E}">
        <p14:creationId xmlns:p14="http://schemas.microsoft.com/office/powerpoint/2010/main" val="2527891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457200"/>
            <a:ext cx="7988300" cy="5930900"/>
          </a:xfrm>
          <a:prstGeom prst="rect">
            <a:avLst/>
          </a:prstGeom>
        </p:spPr>
      </p:pic>
    </p:spTree>
    <p:extLst>
      <p:ext uri="{BB962C8B-B14F-4D97-AF65-F5344CB8AC3E}">
        <p14:creationId xmlns:p14="http://schemas.microsoft.com/office/powerpoint/2010/main" val="14941677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345" y="584051"/>
            <a:ext cx="7477211" cy="5820867"/>
          </a:xfrm>
          <a:prstGeom prst="rect">
            <a:avLst/>
          </a:prstGeom>
        </p:spPr>
      </p:pic>
    </p:spTree>
    <p:extLst>
      <p:ext uri="{BB962C8B-B14F-4D97-AF65-F5344CB8AC3E}">
        <p14:creationId xmlns:p14="http://schemas.microsoft.com/office/powerpoint/2010/main" val="12401751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45" y="790832"/>
            <a:ext cx="7640143" cy="5622668"/>
          </a:xfrm>
          <a:prstGeom prst="rect">
            <a:avLst/>
          </a:prstGeom>
        </p:spPr>
      </p:pic>
    </p:spTree>
    <p:extLst>
      <p:ext uri="{BB962C8B-B14F-4D97-AF65-F5344CB8AC3E}">
        <p14:creationId xmlns:p14="http://schemas.microsoft.com/office/powerpoint/2010/main" val="11204003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71500"/>
            <a:ext cx="8128000" cy="5702300"/>
          </a:xfrm>
          <a:prstGeom prst="rect">
            <a:avLst/>
          </a:prstGeom>
        </p:spPr>
      </p:pic>
    </p:spTree>
    <p:extLst>
      <p:ext uri="{BB962C8B-B14F-4D97-AF65-F5344CB8AC3E}">
        <p14:creationId xmlns:p14="http://schemas.microsoft.com/office/powerpoint/2010/main" val="2832641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406400"/>
            <a:ext cx="8255000" cy="6032500"/>
          </a:xfrm>
          <a:prstGeom prst="rect">
            <a:avLst/>
          </a:prstGeom>
        </p:spPr>
      </p:pic>
    </p:spTree>
    <p:extLst>
      <p:ext uri="{BB962C8B-B14F-4D97-AF65-F5344CB8AC3E}">
        <p14:creationId xmlns:p14="http://schemas.microsoft.com/office/powerpoint/2010/main" val="4950335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0" y="254000"/>
            <a:ext cx="7493000" cy="6337300"/>
          </a:xfrm>
          <a:prstGeom prst="rect">
            <a:avLst/>
          </a:prstGeom>
        </p:spPr>
      </p:pic>
    </p:spTree>
    <p:extLst>
      <p:ext uri="{BB962C8B-B14F-4D97-AF65-F5344CB8AC3E}">
        <p14:creationId xmlns:p14="http://schemas.microsoft.com/office/powerpoint/2010/main" val="2952544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614614"/>
            <a:ext cx="7188200" cy="5824285"/>
          </a:xfrm>
          <a:prstGeom prst="rect">
            <a:avLst/>
          </a:prstGeom>
        </p:spPr>
      </p:pic>
    </p:spTree>
    <p:extLst>
      <p:ext uri="{BB962C8B-B14F-4D97-AF65-F5344CB8AC3E}">
        <p14:creationId xmlns:p14="http://schemas.microsoft.com/office/powerpoint/2010/main" val="6150117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508000"/>
            <a:ext cx="8013700" cy="5842000"/>
          </a:xfrm>
          <a:prstGeom prst="rect">
            <a:avLst/>
          </a:prstGeom>
        </p:spPr>
      </p:pic>
    </p:spTree>
    <p:extLst>
      <p:ext uri="{BB962C8B-B14F-4D97-AF65-F5344CB8AC3E}">
        <p14:creationId xmlns:p14="http://schemas.microsoft.com/office/powerpoint/2010/main" val="872583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469900"/>
            <a:ext cx="7962900" cy="5905500"/>
          </a:xfrm>
          <a:prstGeom prst="rect">
            <a:avLst/>
          </a:prstGeom>
        </p:spPr>
      </p:pic>
    </p:spTree>
    <p:extLst>
      <p:ext uri="{BB962C8B-B14F-4D97-AF65-F5344CB8AC3E}">
        <p14:creationId xmlns:p14="http://schemas.microsoft.com/office/powerpoint/2010/main" val="6654220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0" y="505508"/>
            <a:ext cx="7848600" cy="5933391"/>
          </a:xfrm>
          <a:prstGeom prst="rect">
            <a:avLst/>
          </a:prstGeom>
        </p:spPr>
      </p:pic>
    </p:spTree>
    <p:extLst>
      <p:ext uri="{BB962C8B-B14F-4D97-AF65-F5344CB8AC3E}">
        <p14:creationId xmlns:p14="http://schemas.microsoft.com/office/powerpoint/2010/main" val="170587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F5CE1DB-FEB9-1246-88DD-A78129492A36}"/>
              </a:ext>
            </a:extLst>
          </p:cNvPr>
          <p:cNvSpPr>
            <a:spLocks noGrp="1"/>
          </p:cNvSpPr>
          <p:nvPr>
            <p:ph type="title"/>
          </p:nvPr>
        </p:nvSpPr>
        <p:spPr>
          <a:xfrm>
            <a:off x="838200" y="365125"/>
            <a:ext cx="10515600" cy="732155"/>
          </a:xfrm>
        </p:spPr>
        <p:txBody>
          <a:bodyPr>
            <a:normAutofit/>
          </a:bodyPr>
          <a:lstStyle/>
          <a:p>
            <a:r>
              <a:rPr lang="it-IT" sz="3600" b="1" dirty="0">
                <a:solidFill>
                  <a:srgbClr val="FF0000"/>
                </a:solidFill>
              </a:rPr>
              <a:t>RADIOTERAPIA</a:t>
            </a:r>
          </a:p>
        </p:txBody>
      </p:sp>
      <p:sp>
        <p:nvSpPr>
          <p:cNvPr id="3" name="Segnaposto contenuto 2">
            <a:extLst>
              <a:ext uri="{FF2B5EF4-FFF2-40B4-BE49-F238E27FC236}">
                <a16:creationId xmlns:a16="http://schemas.microsoft.com/office/drawing/2014/main" xmlns="" id="{F1C6AD36-BDC0-3F4D-AED4-7874B1C2AA2C}"/>
              </a:ext>
            </a:extLst>
          </p:cNvPr>
          <p:cNvSpPr>
            <a:spLocks noGrp="1"/>
          </p:cNvSpPr>
          <p:nvPr>
            <p:ph idx="1"/>
          </p:nvPr>
        </p:nvSpPr>
        <p:spPr>
          <a:xfrm>
            <a:off x="838200" y="1325880"/>
            <a:ext cx="10515600" cy="4851083"/>
          </a:xfrm>
        </p:spPr>
        <p:txBody>
          <a:bodyPr>
            <a:normAutofit lnSpcReduction="10000"/>
          </a:bodyPr>
          <a:lstStyle/>
          <a:p>
            <a:r>
              <a:rPr lang="it-IT" dirty="0"/>
              <a:t>E’ una terapia fase non specifica</a:t>
            </a:r>
          </a:p>
          <a:p>
            <a:r>
              <a:rPr lang="it-IT" dirty="0"/>
              <a:t>L’effetto biologico delle radiazioni si esplica attraverso un processo detto ionizzazione, consistente nell’emissione di elettroni dalle molecole bersaglio. </a:t>
            </a:r>
          </a:p>
          <a:p>
            <a:r>
              <a:rPr lang="it-IT" dirty="0"/>
              <a:t>Le onde elettromagnetiche impiegate sono solitamente i raggi x, generati con acceleratore lineare, e i raggi gamma derivanti da isotopi radioattivi quali il cobalto 60. </a:t>
            </a:r>
          </a:p>
          <a:p>
            <a:r>
              <a:rPr lang="it-IT" dirty="0"/>
              <a:t>La radioterapia è generalmente somministrata in frazioni da 1.8 a 2,5 </a:t>
            </a:r>
            <a:r>
              <a:rPr lang="it-IT" dirty="0" err="1"/>
              <a:t>Gy</a:t>
            </a:r>
            <a:r>
              <a:rPr lang="it-IT" dirty="0"/>
              <a:t>\die 5 giorni a settimana. Tale frazionamento migliora l’indice terapeutico (margine di sicurezza tra dose terapeutica e tossica) </a:t>
            </a:r>
            <a:r>
              <a:rPr lang="it-IT" dirty="0" err="1"/>
              <a:t>poiche</a:t>
            </a:r>
            <a:r>
              <a:rPr lang="it-IT" dirty="0"/>
              <a:t>́ il danno provocato da dosi </a:t>
            </a:r>
            <a:r>
              <a:rPr lang="it-IT" dirty="0" err="1"/>
              <a:t>subletali</a:t>
            </a:r>
            <a:r>
              <a:rPr lang="it-IT" dirty="0"/>
              <a:t> è </a:t>
            </a:r>
            <a:r>
              <a:rPr lang="it-IT" dirty="0" err="1"/>
              <a:t>piu</a:t>
            </a:r>
            <a:r>
              <a:rPr lang="it-IT" dirty="0"/>
              <a:t>̀ facilmente riparabile nel tessuto normale che in quello tumorale. </a:t>
            </a:r>
          </a:p>
          <a:p>
            <a:endParaRPr lang="it-IT" dirty="0"/>
          </a:p>
          <a:p>
            <a:endParaRPr lang="it-IT" dirty="0"/>
          </a:p>
        </p:txBody>
      </p:sp>
    </p:spTree>
    <p:extLst>
      <p:ext uri="{BB962C8B-B14F-4D97-AF65-F5344CB8AC3E}">
        <p14:creationId xmlns:p14="http://schemas.microsoft.com/office/powerpoint/2010/main" val="21450143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241300"/>
            <a:ext cx="7874000" cy="6362700"/>
          </a:xfrm>
          <a:prstGeom prst="rect">
            <a:avLst/>
          </a:prstGeom>
        </p:spPr>
      </p:pic>
    </p:spTree>
    <p:extLst>
      <p:ext uri="{BB962C8B-B14F-4D97-AF65-F5344CB8AC3E}">
        <p14:creationId xmlns:p14="http://schemas.microsoft.com/office/powerpoint/2010/main" val="383265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292100"/>
            <a:ext cx="8432800" cy="6273800"/>
          </a:xfrm>
          <a:prstGeom prst="rect">
            <a:avLst/>
          </a:prstGeom>
        </p:spPr>
      </p:pic>
    </p:spTree>
    <p:extLst>
      <p:ext uri="{BB962C8B-B14F-4D97-AF65-F5344CB8AC3E}">
        <p14:creationId xmlns:p14="http://schemas.microsoft.com/office/powerpoint/2010/main" val="2163010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0" y="736600"/>
            <a:ext cx="6972300" cy="5384800"/>
          </a:xfrm>
          <a:prstGeom prst="rect">
            <a:avLst/>
          </a:prstGeom>
        </p:spPr>
      </p:pic>
    </p:spTree>
    <p:extLst>
      <p:ext uri="{BB962C8B-B14F-4D97-AF65-F5344CB8AC3E}">
        <p14:creationId xmlns:p14="http://schemas.microsoft.com/office/powerpoint/2010/main" val="21280335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98500"/>
            <a:ext cx="8077200" cy="5461000"/>
          </a:xfrm>
          <a:prstGeom prst="rect">
            <a:avLst/>
          </a:prstGeom>
        </p:spPr>
      </p:pic>
    </p:spTree>
    <p:extLst>
      <p:ext uri="{BB962C8B-B14F-4D97-AF65-F5344CB8AC3E}">
        <p14:creationId xmlns:p14="http://schemas.microsoft.com/office/powerpoint/2010/main" val="6981557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600" y="749300"/>
            <a:ext cx="8166100" cy="5346700"/>
          </a:xfrm>
          <a:prstGeom prst="rect">
            <a:avLst/>
          </a:prstGeom>
        </p:spPr>
      </p:pic>
    </p:spTree>
    <p:extLst>
      <p:ext uri="{BB962C8B-B14F-4D97-AF65-F5344CB8AC3E}">
        <p14:creationId xmlns:p14="http://schemas.microsoft.com/office/powerpoint/2010/main" val="20632342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469900"/>
            <a:ext cx="8788400" cy="5905500"/>
          </a:xfrm>
          <a:prstGeom prst="rect">
            <a:avLst/>
          </a:prstGeom>
        </p:spPr>
      </p:pic>
    </p:spTree>
    <p:extLst>
      <p:ext uri="{BB962C8B-B14F-4D97-AF65-F5344CB8AC3E}">
        <p14:creationId xmlns:p14="http://schemas.microsoft.com/office/powerpoint/2010/main" val="2090005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812800"/>
            <a:ext cx="7886700" cy="5219700"/>
          </a:xfrm>
          <a:prstGeom prst="rect">
            <a:avLst/>
          </a:prstGeom>
        </p:spPr>
      </p:pic>
    </p:spTree>
    <p:extLst>
      <p:ext uri="{BB962C8B-B14F-4D97-AF65-F5344CB8AC3E}">
        <p14:creationId xmlns:p14="http://schemas.microsoft.com/office/powerpoint/2010/main" val="19481973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546216"/>
            <a:ext cx="7988300" cy="5994283"/>
          </a:xfrm>
          <a:prstGeom prst="rect">
            <a:avLst/>
          </a:prstGeom>
        </p:spPr>
      </p:pic>
    </p:spTree>
    <p:extLst>
      <p:ext uri="{BB962C8B-B14F-4D97-AF65-F5344CB8AC3E}">
        <p14:creationId xmlns:p14="http://schemas.microsoft.com/office/powerpoint/2010/main" val="195164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500376"/>
            <a:ext cx="8305800" cy="6129024"/>
          </a:xfrm>
          <a:prstGeom prst="rect">
            <a:avLst/>
          </a:prstGeom>
        </p:spPr>
      </p:pic>
    </p:spTree>
    <p:extLst>
      <p:ext uri="{BB962C8B-B14F-4D97-AF65-F5344CB8AC3E}">
        <p14:creationId xmlns:p14="http://schemas.microsoft.com/office/powerpoint/2010/main" val="19027840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82600"/>
            <a:ext cx="7924800" cy="5892800"/>
          </a:xfrm>
          <a:prstGeom prst="rect">
            <a:avLst/>
          </a:prstGeom>
        </p:spPr>
      </p:pic>
    </p:spTree>
    <p:extLst>
      <p:ext uri="{BB962C8B-B14F-4D97-AF65-F5344CB8AC3E}">
        <p14:creationId xmlns:p14="http://schemas.microsoft.com/office/powerpoint/2010/main" val="116849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7EC874E-2DD1-0747-A4D3-009EF2D5DEC4}"/>
              </a:ext>
            </a:extLst>
          </p:cNvPr>
          <p:cNvSpPr>
            <a:spLocks noGrp="1"/>
          </p:cNvSpPr>
          <p:nvPr>
            <p:ph idx="1"/>
          </p:nvPr>
        </p:nvSpPr>
        <p:spPr>
          <a:xfrm>
            <a:off x="838200" y="1158240"/>
            <a:ext cx="10515600" cy="5018723"/>
          </a:xfrm>
        </p:spPr>
        <p:txBody>
          <a:bodyPr>
            <a:normAutofit lnSpcReduction="10000"/>
          </a:bodyPr>
          <a:lstStyle/>
          <a:p>
            <a:r>
              <a:rPr lang="it-IT" dirty="0"/>
              <a:t>Vengono effettuati, inoltre, intervalli settimanali del trattamento per permettere al paziente di riprendersi dalla </a:t>
            </a:r>
            <a:r>
              <a:rPr lang="it-IT" dirty="0" err="1"/>
              <a:t>tossicita</a:t>
            </a:r>
            <a:r>
              <a:rPr lang="it-IT" dirty="0"/>
              <a:t>̀ acuta, e per la </a:t>
            </a:r>
            <a:r>
              <a:rPr lang="it-IT" dirty="0" err="1"/>
              <a:t>riossigenazione</a:t>
            </a:r>
            <a:r>
              <a:rPr lang="it-IT" dirty="0"/>
              <a:t>. </a:t>
            </a:r>
          </a:p>
          <a:p>
            <a:r>
              <a:rPr lang="it-IT" dirty="0"/>
              <a:t>La </a:t>
            </a:r>
            <a:r>
              <a:rPr lang="it-IT" dirty="0" err="1"/>
              <a:t>riossigenazione</a:t>
            </a:r>
            <a:r>
              <a:rPr lang="it-IT" dirty="0"/>
              <a:t> è molto importante: l’ipossia, </a:t>
            </a:r>
            <a:r>
              <a:rPr lang="it-IT" dirty="0" err="1"/>
              <a:t>cioe</a:t>
            </a:r>
            <a:r>
              <a:rPr lang="it-IT" dirty="0"/>
              <a:t>̀ la mancanza di ossigeno cellulare, normalmente esistente al centro della neoplasia, la rende 2-3-volte </a:t>
            </a:r>
            <a:r>
              <a:rPr lang="it-IT" dirty="0" err="1"/>
              <a:t>piu</a:t>
            </a:r>
            <a:r>
              <a:rPr lang="it-IT" dirty="0"/>
              <a:t>̀ resistente alle radiazioni, rispetto agli altri distretti ben ossigenati: la </a:t>
            </a:r>
            <a:r>
              <a:rPr lang="it-IT" dirty="0" err="1"/>
              <a:t>riossigenazione</a:t>
            </a:r>
            <a:r>
              <a:rPr lang="it-IT" dirty="0"/>
              <a:t>, quindi, rende la neoplasia </a:t>
            </a:r>
            <a:r>
              <a:rPr lang="it-IT" dirty="0" err="1"/>
              <a:t>piu</a:t>
            </a:r>
            <a:r>
              <a:rPr lang="it-IT" dirty="0"/>
              <a:t>̀ suscettibile alla successiva applicazione radiante. </a:t>
            </a:r>
          </a:p>
          <a:p>
            <a:r>
              <a:rPr lang="it-IT" dirty="0"/>
              <a:t>Lo scopo della radioterapia è quello di distruggere le cellule neoplastiche, risparmiando quelle sane. </a:t>
            </a:r>
          </a:p>
          <a:p>
            <a:r>
              <a:rPr lang="it-IT" dirty="0"/>
              <a:t>La differenza tra tessuto sano e </a:t>
            </a:r>
            <a:r>
              <a:rPr lang="it-IT" dirty="0" err="1"/>
              <a:t>noeplastico</a:t>
            </a:r>
            <a:r>
              <a:rPr lang="it-IT" dirty="0"/>
              <a:t> è data data dalla differente velocità proliferativa, che rende il tessuto neoplastico maggiormente sensibile alla radioterapia</a:t>
            </a:r>
          </a:p>
          <a:p>
            <a:endParaRPr lang="it-IT" dirty="0"/>
          </a:p>
          <a:p>
            <a:endParaRPr lang="it-IT" dirty="0"/>
          </a:p>
        </p:txBody>
      </p:sp>
      <p:sp>
        <p:nvSpPr>
          <p:cNvPr id="4" name="Titolo 1">
            <a:extLst>
              <a:ext uri="{FF2B5EF4-FFF2-40B4-BE49-F238E27FC236}">
                <a16:creationId xmlns:a16="http://schemas.microsoft.com/office/drawing/2014/main" xmlns="" id="{A5CA7ECC-99CD-174C-8CD4-C852583C8742}"/>
              </a:ext>
            </a:extLst>
          </p:cNvPr>
          <p:cNvSpPr>
            <a:spLocks noGrp="1"/>
          </p:cNvSpPr>
          <p:nvPr>
            <p:ph type="title"/>
          </p:nvPr>
        </p:nvSpPr>
        <p:spPr>
          <a:xfrm>
            <a:off x="838200" y="365125"/>
            <a:ext cx="10515600" cy="594995"/>
          </a:xfrm>
        </p:spPr>
        <p:txBody>
          <a:bodyPr>
            <a:normAutofit/>
          </a:bodyPr>
          <a:lstStyle/>
          <a:p>
            <a:r>
              <a:rPr lang="it-IT" sz="3600" b="1" dirty="0">
                <a:solidFill>
                  <a:srgbClr val="FF0000"/>
                </a:solidFill>
              </a:rPr>
              <a:t>RADIOTERAPIA 2</a:t>
            </a:r>
          </a:p>
        </p:txBody>
      </p:sp>
    </p:spTree>
    <p:extLst>
      <p:ext uri="{BB962C8B-B14F-4D97-AF65-F5344CB8AC3E}">
        <p14:creationId xmlns:p14="http://schemas.microsoft.com/office/powerpoint/2010/main" val="257012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2E0C3BD-1775-1745-B130-7B0A1E6A6671}"/>
              </a:ext>
            </a:extLst>
          </p:cNvPr>
          <p:cNvSpPr>
            <a:spLocks noGrp="1"/>
          </p:cNvSpPr>
          <p:nvPr>
            <p:ph idx="1"/>
          </p:nvPr>
        </p:nvSpPr>
        <p:spPr>
          <a:xfrm>
            <a:off x="838200" y="1021080"/>
            <a:ext cx="10515600" cy="5155883"/>
          </a:xfrm>
        </p:spPr>
        <p:txBody>
          <a:bodyPr/>
          <a:lstStyle/>
          <a:p>
            <a:r>
              <a:rPr lang="it-IT" dirty="0"/>
              <a:t>La </a:t>
            </a:r>
            <a:r>
              <a:rPr lang="it-IT" dirty="0" err="1"/>
              <a:t>probabilita</a:t>
            </a:r>
            <a:r>
              <a:rPr lang="it-IT" dirty="0"/>
              <a:t>̀ di arrecare nocumento alle cellule sane aumenta con la dose. I tessuti che richiedono una rapida e continua proliferazione delle cellule come la cute, il midollo osseo e la mucosa gastrointestinale sono i </a:t>
            </a:r>
            <a:r>
              <a:rPr lang="it-IT" dirty="0" err="1"/>
              <a:t>piu</a:t>
            </a:r>
            <a:r>
              <a:rPr lang="it-IT" dirty="0"/>
              <a:t>̀ soggetti a </a:t>
            </a:r>
            <a:r>
              <a:rPr lang="it-IT" dirty="0" err="1"/>
              <a:t>tossicita</a:t>
            </a:r>
            <a:r>
              <a:rPr lang="it-IT" dirty="0"/>
              <a:t>̀ acuta (stomatiti, diarrea, leucopenia). </a:t>
            </a:r>
          </a:p>
          <a:p>
            <a:r>
              <a:rPr lang="it-IT" dirty="0"/>
              <a:t>Le manifestazioni tossiche tardive quali fibrosi, necrosi ed ulcerazioni dipendono dalla dose totale somministrata e al tipo di frazionamento. </a:t>
            </a:r>
          </a:p>
          <a:p>
            <a:endParaRPr lang="it-IT" dirty="0"/>
          </a:p>
          <a:p>
            <a:endParaRPr lang="it-IT" dirty="0"/>
          </a:p>
        </p:txBody>
      </p:sp>
      <p:sp>
        <p:nvSpPr>
          <p:cNvPr id="4" name="Titolo 1">
            <a:extLst>
              <a:ext uri="{FF2B5EF4-FFF2-40B4-BE49-F238E27FC236}">
                <a16:creationId xmlns:a16="http://schemas.microsoft.com/office/drawing/2014/main" xmlns="" id="{4CDE696A-9A7C-704E-9F43-F05924E1B49F}"/>
              </a:ext>
            </a:extLst>
          </p:cNvPr>
          <p:cNvSpPr>
            <a:spLocks noGrp="1"/>
          </p:cNvSpPr>
          <p:nvPr>
            <p:ph type="title"/>
          </p:nvPr>
        </p:nvSpPr>
        <p:spPr>
          <a:xfrm>
            <a:off x="838200" y="365125"/>
            <a:ext cx="10515600" cy="655955"/>
          </a:xfrm>
        </p:spPr>
        <p:txBody>
          <a:bodyPr>
            <a:normAutofit/>
          </a:bodyPr>
          <a:lstStyle/>
          <a:p>
            <a:r>
              <a:rPr lang="it-IT" sz="3600" b="1" dirty="0">
                <a:solidFill>
                  <a:srgbClr val="FF0000"/>
                </a:solidFill>
              </a:rPr>
              <a:t>RADIOTERAPIA 3</a:t>
            </a:r>
          </a:p>
        </p:txBody>
      </p:sp>
    </p:spTree>
    <p:extLst>
      <p:ext uri="{BB962C8B-B14F-4D97-AF65-F5344CB8AC3E}">
        <p14:creationId xmlns:p14="http://schemas.microsoft.com/office/powerpoint/2010/main" val="404285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A364F89-A535-6B43-BF83-0267EDC67C7A}"/>
              </a:ext>
            </a:extLst>
          </p:cNvPr>
          <p:cNvSpPr>
            <a:spLocks noGrp="1"/>
          </p:cNvSpPr>
          <p:nvPr>
            <p:ph type="title"/>
          </p:nvPr>
        </p:nvSpPr>
        <p:spPr>
          <a:xfrm>
            <a:off x="838200" y="1050925"/>
            <a:ext cx="10515600" cy="777875"/>
          </a:xfrm>
        </p:spPr>
        <p:txBody>
          <a:bodyPr>
            <a:normAutofit/>
          </a:bodyPr>
          <a:lstStyle/>
          <a:p>
            <a:r>
              <a:rPr lang="it-IT" sz="3600" b="1" dirty="0">
                <a:solidFill>
                  <a:srgbClr val="FF0000"/>
                </a:solidFill>
              </a:rPr>
              <a:t>Tossicità da radiazioni</a:t>
            </a:r>
          </a:p>
        </p:txBody>
      </p:sp>
      <p:sp>
        <p:nvSpPr>
          <p:cNvPr id="3" name="Segnaposto contenuto 2">
            <a:extLst>
              <a:ext uri="{FF2B5EF4-FFF2-40B4-BE49-F238E27FC236}">
                <a16:creationId xmlns:a16="http://schemas.microsoft.com/office/drawing/2014/main" xmlns="" id="{58D50BAF-6FAB-6A41-A306-F3CD6582FDDC}"/>
              </a:ext>
            </a:extLst>
          </p:cNvPr>
          <p:cNvSpPr>
            <a:spLocks noGrp="1"/>
          </p:cNvSpPr>
          <p:nvPr>
            <p:ph idx="1"/>
          </p:nvPr>
        </p:nvSpPr>
        <p:spPr>
          <a:xfrm>
            <a:off x="838200" y="2331720"/>
            <a:ext cx="10515600" cy="3845243"/>
          </a:xfrm>
        </p:spPr>
        <p:txBody>
          <a:bodyPr/>
          <a:lstStyle/>
          <a:p>
            <a:r>
              <a:rPr lang="it-IT" dirty="0"/>
              <a:t>Tossicità Acuta e Cronica</a:t>
            </a:r>
          </a:p>
          <a:p>
            <a:pPr marL="0" indent="0">
              <a:buNone/>
            </a:pPr>
            <a:r>
              <a:rPr lang="it-IT" dirty="0"/>
              <a:t>La tossicità acuta può mimare la tossicità tumorale cellulare</a:t>
            </a:r>
          </a:p>
          <a:p>
            <a:pPr marL="0" indent="0">
              <a:buNone/>
            </a:pPr>
            <a:r>
              <a:rPr lang="it-IT" dirty="0"/>
              <a:t>La tossicità cronica può avere un esordio acuto o peracuto, mesi o anni dopo la radioterapia</a:t>
            </a:r>
          </a:p>
        </p:txBody>
      </p:sp>
    </p:spTree>
    <p:extLst>
      <p:ext uri="{BB962C8B-B14F-4D97-AF65-F5344CB8AC3E}">
        <p14:creationId xmlns:p14="http://schemas.microsoft.com/office/powerpoint/2010/main" val="131523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72CF25F-F472-E84D-A982-0426C393A8EC}"/>
              </a:ext>
            </a:extLst>
          </p:cNvPr>
          <p:cNvSpPr>
            <a:spLocks noGrp="1"/>
          </p:cNvSpPr>
          <p:nvPr>
            <p:ph type="title"/>
          </p:nvPr>
        </p:nvSpPr>
        <p:spPr>
          <a:xfrm>
            <a:off x="838200" y="365125"/>
            <a:ext cx="10515600" cy="884555"/>
          </a:xfrm>
        </p:spPr>
        <p:txBody>
          <a:bodyPr>
            <a:normAutofit/>
          </a:bodyPr>
          <a:lstStyle/>
          <a:p>
            <a:r>
              <a:rPr lang="it-IT" sz="3600" b="1" dirty="0">
                <a:solidFill>
                  <a:srgbClr val="FF0000"/>
                </a:solidFill>
              </a:rPr>
              <a:t>Tossicità da Radiazioni - Sensibilità</a:t>
            </a:r>
          </a:p>
        </p:txBody>
      </p:sp>
      <p:pic>
        <p:nvPicPr>
          <p:cNvPr id="7" name="Immagine 6">
            <a:extLst>
              <a:ext uri="{FF2B5EF4-FFF2-40B4-BE49-F238E27FC236}">
                <a16:creationId xmlns:a16="http://schemas.microsoft.com/office/drawing/2014/main" xmlns="" id="{AB6C26F6-2EBA-8548-9251-80D428F4AD38}"/>
              </a:ext>
            </a:extLst>
          </p:cNvPr>
          <p:cNvPicPr>
            <a:picLocks noChangeAspect="1"/>
          </p:cNvPicPr>
          <p:nvPr/>
        </p:nvPicPr>
        <p:blipFill>
          <a:blip r:embed="rId2"/>
          <a:stretch>
            <a:fillRect/>
          </a:stretch>
        </p:blipFill>
        <p:spPr>
          <a:xfrm>
            <a:off x="2166620" y="1540510"/>
            <a:ext cx="8255000" cy="4660900"/>
          </a:xfrm>
          <a:prstGeom prst="rect">
            <a:avLst/>
          </a:prstGeom>
        </p:spPr>
      </p:pic>
    </p:spTree>
    <p:extLst>
      <p:ext uri="{BB962C8B-B14F-4D97-AF65-F5344CB8AC3E}">
        <p14:creationId xmlns:p14="http://schemas.microsoft.com/office/powerpoint/2010/main" val="180323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D466B5-790B-CD48-A2AD-A730FB882945}"/>
              </a:ext>
            </a:extLst>
          </p:cNvPr>
          <p:cNvSpPr>
            <a:spLocks noGrp="1"/>
          </p:cNvSpPr>
          <p:nvPr>
            <p:ph type="title"/>
          </p:nvPr>
        </p:nvSpPr>
        <p:spPr>
          <a:xfrm>
            <a:off x="838200" y="365125"/>
            <a:ext cx="10515600" cy="686435"/>
          </a:xfrm>
        </p:spPr>
        <p:txBody>
          <a:bodyPr>
            <a:normAutofit fontScale="90000"/>
          </a:bodyPr>
          <a:lstStyle/>
          <a:p>
            <a:r>
              <a:rPr lang="it-IT" b="1" dirty="0" err="1">
                <a:solidFill>
                  <a:srgbClr val="FF0000"/>
                </a:solidFill>
              </a:rPr>
              <a:t>Brachiterapia</a:t>
            </a:r>
            <a:endParaRPr lang="it-IT" b="1" dirty="0">
              <a:solidFill>
                <a:srgbClr val="FF0000"/>
              </a:solidFill>
            </a:endParaRPr>
          </a:p>
        </p:txBody>
      </p:sp>
      <p:sp>
        <p:nvSpPr>
          <p:cNvPr id="3" name="Segnaposto contenuto 2">
            <a:extLst>
              <a:ext uri="{FF2B5EF4-FFF2-40B4-BE49-F238E27FC236}">
                <a16:creationId xmlns:a16="http://schemas.microsoft.com/office/drawing/2014/main" xmlns="" id="{724C9719-A4CC-FB45-B13C-9936FC684BAF}"/>
              </a:ext>
            </a:extLst>
          </p:cNvPr>
          <p:cNvSpPr>
            <a:spLocks noGrp="1"/>
          </p:cNvSpPr>
          <p:nvPr>
            <p:ph idx="1"/>
          </p:nvPr>
        </p:nvSpPr>
        <p:spPr>
          <a:xfrm>
            <a:off x="838200" y="1402080"/>
            <a:ext cx="10515600" cy="4774883"/>
          </a:xfrm>
        </p:spPr>
        <p:txBody>
          <a:bodyPr/>
          <a:lstStyle/>
          <a:p>
            <a:pPr marL="0" indent="0">
              <a:buNone/>
            </a:pPr>
            <a:r>
              <a:rPr lang="it-IT" dirty="0"/>
              <a:t>La </a:t>
            </a:r>
            <a:r>
              <a:rPr lang="it-IT" dirty="0" err="1"/>
              <a:t>Brachiterapia</a:t>
            </a:r>
            <a:r>
              <a:rPr lang="it-IT" dirty="0"/>
              <a:t> o «radioterapia a corta distanza» si effettua piazzando le sorgenti radioattive a stretto contatto con una superficie corporea, una cavità o un tessuto.</a:t>
            </a:r>
          </a:p>
          <a:p>
            <a:pPr marL="0" indent="0">
              <a:buNone/>
            </a:pPr>
            <a:endParaRPr lang="it-IT" dirty="0"/>
          </a:p>
          <a:p>
            <a:pPr marL="0" indent="0">
              <a:buNone/>
            </a:pPr>
            <a:r>
              <a:rPr lang="it-IT" dirty="0"/>
              <a:t>Include infatti:</a:t>
            </a:r>
          </a:p>
          <a:p>
            <a:pPr>
              <a:buFontTx/>
              <a:buChar char="-"/>
            </a:pPr>
            <a:r>
              <a:rPr lang="it-IT" dirty="0"/>
              <a:t>Applicazioni superficiali</a:t>
            </a:r>
          </a:p>
          <a:p>
            <a:pPr>
              <a:buFontTx/>
              <a:buChar char="-"/>
            </a:pPr>
            <a:r>
              <a:rPr lang="it-IT" dirty="0"/>
              <a:t>Inserzioni intracavitarie</a:t>
            </a:r>
          </a:p>
          <a:p>
            <a:pPr>
              <a:buFontTx/>
              <a:buChar char="-"/>
            </a:pPr>
            <a:r>
              <a:rPr lang="it-IT" dirty="0"/>
              <a:t>Impianti interstiziali</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8488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B36CC182-93B9-4F4C-A32F-46668A00F30B}"/>
              </a:ext>
            </a:extLst>
          </p:cNvPr>
          <p:cNvPicPr>
            <a:picLocks noChangeAspect="1"/>
          </p:cNvPicPr>
          <p:nvPr/>
        </p:nvPicPr>
        <p:blipFill>
          <a:blip r:embed="rId2"/>
          <a:stretch>
            <a:fillRect/>
          </a:stretch>
        </p:blipFill>
        <p:spPr>
          <a:xfrm>
            <a:off x="2262152" y="600075"/>
            <a:ext cx="7667695" cy="5657850"/>
          </a:xfrm>
          <a:prstGeom prst="rect">
            <a:avLst/>
          </a:prstGeom>
        </p:spPr>
      </p:pic>
    </p:spTree>
    <p:extLst>
      <p:ext uri="{BB962C8B-B14F-4D97-AF65-F5344CB8AC3E}">
        <p14:creationId xmlns:p14="http://schemas.microsoft.com/office/powerpoint/2010/main" val="80850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24617"/>
            <a:ext cx="10515600" cy="771697"/>
          </a:xfrm>
        </p:spPr>
        <p:txBody>
          <a:bodyPr>
            <a:normAutofit/>
          </a:bodyPr>
          <a:lstStyle/>
          <a:p>
            <a:r>
              <a:rPr lang="it-IT" sz="3600" b="1" dirty="0">
                <a:solidFill>
                  <a:srgbClr val="FF0000"/>
                </a:solidFill>
                <a:latin typeface="+mn-lt"/>
              </a:rPr>
              <a:t>CHEMIOTERAPIA</a:t>
            </a:r>
          </a:p>
        </p:txBody>
      </p:sp>
      <p:sp>
        <p:nvSpPr>
          <p:cNvPr id="3" name="Segnaposto contenuto 2"/>
          <p:cNvSpPr>
            <a:spLocks noGrp="1"/>
          </p:cNvSpPr>
          <p:nvPr>
            <p:ph idx="1"/>
          </p:nvPr>
        </p:nvSpPr>
        <p:spPr>
          <a:xfrm>
            <a:off x="838200" y="1927654"/>
            <a:ext cx="10515600" cy="4249309"/>
          </a:xfrm>
        </p:spPr>
        <p:txBody>
          <a:bodyPr/>
          <a:lstStyle/>
          <a:p>
            <a:r>
              <a:rPr lang="it-IT" dirty="0"/>
              <a:t>Trattamento farmacologico a base di sostanze chimiche citotossiche. </a:t>
            </a:r>
          </a:p>
          <a:p>
            <a:r>
              <a:rPr lang="it-IT" dirty="0"/>
              <a:t>Più specificamente si riferisce ai farmaci capaci di uccidere gli agenti responsabili delle malattie e comprende quindi anche gli antivirali e gli antibiotici che eliminano i batteri (chemioterapia antimicrobica). </a:t>
            </a:r>
          </a:p>
          <a:p>
            <a:r>
              <a:rPr lang="it-IT" dirty="0"/>
              <a:t>Nel linguaggio comune, però, il termine è utilizzato soprattutto in riferimento alle più comuni cure farmacologiche rivolte contro il cancro (chemioterapia antineoplastica). </a:t>
            </a:r>
          </a:p>
          <a:p>
            <a:endParaRPr lang="it-IT" dirty="0"/>
          </a:p>
        </p:txBody>
      </p:sp>
    </p:spTree>
    <p:extLst>
      <p:ext uri="{BB962C8B-B14F-4D97-AF65-F5344CB8AC3E}">
        <p14:creationId xmlns:p14="http://schemas.microsoft.com/office/powerpoint/2010/main" val="24314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85104"/>
            <a:ext cx="10515600" cy="4891859"/>
          </a:xfrm>
        </p:spPr>
        <p:txBody>
          <a:bodyPr>
            <a:normAutofit fontScale="92500" lnSpcReduction="10000"/>
          </a:bodyPr>
          <a:lstStyle/>
          <a:p>
            <a:r>
              <a:rPr lang="it-IT" dirty="0"/>
              <a:t>Basandosi sul principio che le cellule tumorali si riproducono molto </a:t>
            </a:r>
            <a:r>
              <a:rPr lang="it-IT" dirty="0" err="1"/>
              <a:t>piu</a:t>
            </a:r>
            <a:r>
              <a:rPr lang="it-IT" dirty="0"/>
              <a:t>̀ rapidamente di quelle normali, le sostanze utilizzate per questi trattamenti interferiscono con i meccanismi legati alla replicazione delle cellule, uccidendole durante questo processo (azione citotossica). </a:t>
            </a:r>
          </a:p>
          <a:p>
            <a:r>
              <a:rPr lang="it-IT" dirty="0"/>
              <a:t>L'effetto della chemioterapia, quindi, si fa sentire soprattutto sui tumori che crescono velocemente, ma anche su alcuni tipi di cellule sane soggette a rapida replicazione (come le cellule dei bulbi piliferi, del sangue e quelle che rivestono le mucose dell'apparato digerente). </a:t>
            </a:r>
          </a:p>
          <a:p>
            <a:r>
              <a:rPr lang="it-IT" dirty="0"/>
              <a:t>Si spiegano così i </a:t>
            </a:r>
            <a:r>
              <a:rPr lang="it-IT" dirty="0" err="1"/>
              <a:t>piu</a:t>
            </a:r>
            <a:r>
              <a:rPr lang="it-IT" dirty="0"/>
              <a:t>̀ comuni effetti collaterali di questi trattamenti (perdita di capelli, anemia e calo di globuli bianchi e piastrine, vomito, diarrea e infiammazione o infezione della bocca).</a:t>
            </a:r>
          </a:p>
          <a:p>
            <a:r>
              <a:rPr lang="it-IT" dirty="0"/>
              <a:t>L’obiettivo della chemioterapia è il sistema di replicazione cellulare, sia a livello del DNA tumorale che a livello del ciclo cellulare </a:t>
            </a:r>
          </a:p>
          <a:p>
            <a:endParaRPr lang="it-IT" dirty="0"/>
          </a:p>
        </p:txBody>
      </p:sp>
      <p:sp>
        <p:nvSpPr>
          <p:cNvPr id="4" name="Titolo 1"/>
          <p:cNvSpPr>
            <a:spLocks noGrp="1"/>
          </p:cNvSpPr>
          <p:nvPr>
            <p:ph type="title"/>
          </p:nvPr>
        </p:nvSpPr>
        <p:spPr>
          <a:xfrm>
            <a:off x="838200" y="365126"/>
            <a:ext cx="10515600" cy="919978"/>
          </a:xfrm>
        </p:spPr>
        <p:txBody>
          <a:bodyPr>
            <a:normAutofit/>
          </a:bodyPr>
          <a:lstStyle/>
          <a:p>
            <a:r>
              <a:rPr lang="it-IT" sz="3600" b="1" dirty="0">
                <a:solidFill>
                  <a:srgbClr val="FF0000"/>
                </a:solidFill>
                <a:latin typeface="+mn-lt"/>
              </a:rPr>
              <a:t>CHEMIOTERAPIA ANTIBLASTICA</a:t>
            </a:r>
          </a:p>
        </p:txBody>
      </p:sp>
    </p:spTree>
    <p:extLst>
      <p:ext uri="{BB962C8B-B14F-4D97-AF65-F5344CB8AC3E}">
        <p14:creationId xmlns:p14="http://schemas.microsoft.com/office/powerpoint/2010/main" val="205436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054928" y="2535383"/>
            <a:ext cx="6477000" cy="2037052"/>
          </a:xfrm>
          <a:ln>
            <a:solidFill>
              <a:schemeClr val="accent1"/>
            </a:solidFill>
          </a:ln>
        </p:spPr>
        <p:txBody>
          <a:bodyPr/>
          <a:lstStyle/>
          <a:p>
            <a:r>
              <a:rPr lang="it-IT" b="1" dirty="0">
                <a:solidFill>
                  <a:srgbClr val="FF0000"/>
                </a:solidFill>
                <a:latin typeface="+mn-lt"/>
              </a:rPr>
              <a:t>Lezione 2:</a:t>
            </a:r>
            <a:r>
              <a:rPr lang="it-IT" dirty="0"/>
              <a:t/>
            </a:r>
            <a:br>
              <a:rPr lang="it-IT" dirty="0"/>
            </a:br>
            <a:r>
              <a:rPr lang="it-IT" b="1" dirty="0">
                <a:latin typeface="+mn-lt"/>
              </a:rPr>
              <a:t>Terapie oncologiche ed effetti collaterali</a:t>
            </a:r>
          </a:p>
        </p:txBody>
      </p:sp>
    </p:spTree>
    <p:extLst>
      <p:ext uri="{BB962C8B-B14F-4D97-AF65-F5344CB8AC3E}">
        <p14:creationId xmlns:p14="http://schemas.microsoft.com/office/powerpoint/2010/main" val="164305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6B2A422-D18D-474B-B848-44C07FAC6FE4}"/>
              </a:ext>
            </a:extLst>
          </p:cNvPr>
          <p:cNvSpPr>
            <a:spLocks noGrp="1"/>
          </p:cNvSpPr>
          <p:nvPr>
            <p:ph idx="1"/>
          </p:nvPr>
        </p:nvSpPr>
        <p:spPr>
          <a:xfrm>
            <a:off x="838200" y="423333"/>
            <a:ext cx="10515600" cy="4741334"/>
          </a:xfrm>
        </p:spPr>
        <p:txBody>
          <a:bodyPr/>
          <a:lstStyle/>
          <a:p>
            <a:pPr marL="0" indent="0">
              <a:buNone/>
            </a:pPr>
            <a:r>
              <a:rPr lang="it-IT" b="1" dirty="0">
                <a:solidFill>
                  <a:srgbClr val="FF0000"/>
                </a:solidFill>
              </a:rPr>
              <a:t>CRESCITA TUMORALE</a:t>
            </a:r>
          </a:p>
          <a:p>
            <a:pPr marL="0" indent="0">
              <a:buNone/>
            </a:pPr>
            <a:r>
              <a:rPr lang="it-IT" dirty="0"/>
              <a:t>A causa di una crescita esponenziale le neoplasie si raddoppiano circa 30 volte prima di diventare clinicamente rilevabili (10 milioni di miliardi di cellule danno una massa di un cm cubo) </a:t>
            </a:r>
          </a:p>
          <a:p>
            <a:pPr marL="0" indent="0">
              <a:buNone/>
            </a:pPr>
            <a:endParaRPr lang="it-IT" dirty="0"/>
          </a:p>
          <a:p>
            <a:pPr marL="0" indent="0">
              <a:buNone/>
            </a:pPr>
            <a:r>
              <a:rPr lang="it-IT" dirty="0"/>
              <a:t>Qualsiasi tumore ha un caratteristico tempo di raddoppiamento che va da 2 giorni a tre mesi ed oltre. In un primo tempo la crescita è di tipo esponenziale, in seguito una percentuale sempre maggiore di cellule entra nel pool non proliferativo a causa della morte cellulare e della differenziazione, ed entra nella fase di riposo del ciclo cellulare. </a:t>
            </a:r>
          </a:p>
          <a:p>
            <a:pPr marL="0" indent="0">
              <a:buNone/>
            </a:pPr>
            <a:endParaRPr lang="it-IT" dirty="0"/>
          </a:p>
          <a:p>
            <a:pPr marL="0" indent="0">
              <a:buNone/>
            </a:pPr>
            <a:endParaRPr lang="it-IT" b="1" dirty="0">
              <a:solidFill>
                <a:srgbClr val="FF0000"/>
              </a:solidFill>
            </a:endParaRPr>
          </a:p>
        </p:txBody>
      </p:sp>
    </p:spTree>
    <p:extLst>
      <p:ext uri="{BB962C8B-B14F-4D97-AF65-F5344CB8AC3E}">
        <p14:creationId xmlns:p14="http://schemas.microsoft.com/office/powerpoint/2010/main" val="249335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D594FE-B27D-3F49-A98E-5B110A2187B1}"/>
              </a:ext>
            </a:extLst>
          </p:cNvPr>
          <p:cNvSpPr>
            <a:spLocks noGrp="1"/>
          </p:cNvSpPr>
          <p:nvPr>
            <p:ph type="title"/>
          </p:nvPr>
        </p:nvSpPr>
        <p:spPr>
          <a:xfrm>
            <a:off x="838200" y="365126"/>
            <a:ext cx="10515600" cy="871008"/>
          </a:xfrm>
        </p:spPr>
        <p:txBody>
          <a:bodyPr>
            <a:normAutofit/>
          </a:bodyPr>
          <a:lstStyle/>
          <a:p>
            <a:r>
              <a:rPr lang="it-IT" sz="3600" b="1" dirty="0">
                <a:solidFill>
                  <a:srgbClr val="FF0000"/>
                </a:solidFill>
              </a:rPr>
              <a:t>CINETICA DELLA CRESCITA TUMORALE</a:t>
            </a:r>
          </a:p>
        </p:txBody>
      </p:sp>
      <p:pic>
        <p:nvPicPr>
          <p:cNvPr id="5" name="Immagine 4">
            <a:extLst>
              <a:ext uri="{FF2B5EF4-FFF2-40B4-BE49-F238E27FC236}">
                <a16:creationId xmlns:a16="http://schemas.microsoft.com/office/drawing/2014/main" xmlns="" id="{F7025C1F-FD1A-174E-8102-67FAC81C554B}"/>
              </a:ext>
            </a:extLst>
          </p:cNvPr>
          <p:cNvPicPr>
            <a:picLocks noChangeAspect="1"/>
          </p:cNvPicPr>
          <p:nvPr/>
        </p:nvPicPr>
        <p:blipFill>
          <a:blip r:embed="rId2"/>
          <a:stretch>
            <a:fillRect/>
          </a:stretch>
        </p:blipFill>
        <p:spPr>
          <a:xfrm>
            <a:off x="1256420" y="1354667"/>
            <a:ext cx="9767180" cy="5006584"/>
          </a:xfrm>
          <a:prstGeom prst="rect">
            <a:avLst/>
          </a:prstGeom>
        </p:spPr>
      </p:pic>
    </p:spTree>
    <p:extLst>
      <p:ext uri="{BB962C8B-B14F-4D97-AF65-F5344CB8AC3E}">
        <p14:creationId xmlns:p14="http://schemas.microsoft.com/office/powerpoint/2010/main" val="324786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65AF180-D794-9440-931B-41A6F750B1ED}"/>
              </a:ext>
            </a:extLst>
          </p:cNvPr>
          <p:cNvSpPr>
            <a:spLocks noGrp="1"/>
          </p:cNvSpPr>
          <p:nvPr>
            <p:ph idx="1"/>
          </p:nvPr>
        </p:nvSpPr>
        <p:spPr>
          <a:xfrm>
            <a:off x="838200" y="677333"/>
            <a:ext cx="10515600" cy="5499630"/>
          </a:xfrm>
        </p:spPr>
        <p:txBody>
          <a:bodyPr/>
          <a:lstStyle/>
          <a:p>
            <a:pPr marL="0" indent="0">
              <a:buNone/>
            </a:pPr>
            <a:endParaRPr lang="it-IT" dirty="0"/>
          </a:p>
          <a:p>
            <a:pPr marL="0" indent="0">
              <a:buNone/>
            </a:pPr>
            <a:r>
              <a:rPr lang="it-IT" dirty="0"/>
              <a:t>La crescita delle cellule non proliferanti diminuisce la </a:t>
            </a:r>
            <a:r>
              <a:rPr lang="it-IT" dirty="0" err="1"/>
              <a:t>suscettibilita</a:t>
            </a:r>
            <a:r>
              <a:rPr lang="it-IT" dirty="0"/>
              <a:t>̀ dei tumori agli agenti antineoplastici, che sono </a:t>
            </a:r>
            <a:r>
              <a:rPr lang="it-IT" dirty="0" err="1"/>
              <a:t>piu</a:t>
            </a:r>
            <a:r>
              <a:rPr lang="it-IT" dirty="0"/>
              <a:t>̀ attivi nei riguardi delle cellule che si dividono </a:t>
            </a:r>
            <a:r>
              <a:rPr lang="it-IT" dirty="0" err="1"/>
              <a:t>piu</a:t>
            </a:r>
            <a:r>
              <a:rPr lang="it-IT" dirty="0"/>
              <a:t>̀ rapidamente. </a:t>
            </a:r>
          </a:p>
          <a:p>
            <a:pPr marL="0" indent="0">
              <a:buNone/>
            </a:pPr>
            <a:endParaRPr lang="it-IT" dirty="0"/>
          </a:p>
          <a:p>
            <a:pPr marL="0" indent="0">
              <a:buNone/>
            </a:pPr>
            <a:endParaRPr lang="it-IT" dirty="0"/>
          </a:p>
          <a:p>
            <a:pPr marL="0" indent="0">
              <a:buNone/>
            </a:pPr>
            <a:r>
              <a:rPr lang="it-IT" dirty="0"/>
              <a:t>Questo principio costituisce il razionale del "</a:t>
            </a:r>
            <a:r>
              <a:rPr lang="it-IT" dirty="0" err="1"/>
              <a:t>debulking</a:t>
            </a:r>
            <a:r>
              <a:rPr lang="it-IT" dirty="0"/>
              <a:t>" tumorale (con chirurgia o irradiazione), così da favorire il passaggio delle cellule dallo stadio di riposo ad uno di attiva proliferazione con un aumento della </a:t>
            </a:r>
            <a:r>
              <a:rPr lang="it-IT" dirty="0" err="1"/>
              <a:t>suscettibilita</a:t>
            </a:r>
            <a:r>
              <a:rPr lang="it-IT" dirty="0"/>
              <a:t>̀ alla chemioterapia. </a:t>
            </a:r>
          </a:p>
          <a:p>
            <a:endParaRPr lang="it-IT" dirty="0"/>
          </a:p>
        </p:txBody>
      </p:sp>
    </p:spTree>
    <p:extLst>
      <p:ext uri="{BB962C8B-B14F-4D97-AF65-F5344CB8AC3E}">
        <p14:creationId xmlns:p14="http://schemas.microsoft.com/office/powerpoint/2010/main" val="222046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73892"/>
            <a:ext cx="10515600" cy="5003071"/>
          </a:xfrm>
        </p:spPr>
        <p:txBody>
          <a:bodyPr>
            <a:normAutofit fontScale="92500" lnSpcReduction="10000"/>
          </a:bodyPr>
          <a:lstStyle/>
          <a:p>
            <a:r>
              <a:rPr lang="it-IT" dirty="0"/>
              <a:t>La chemioterapia consiste nella somministrazione di una o </a:t>
            </a:r>
            <a:r>
              <a:rPr lang="it-IT" dirty="0" err="1"/>
              <a:t>piu</a:t>
            </a:r>
            <a:r>
              <a:rPr lang="it-IT" dirty="0"/>
              <a:t>̀ sostanze capaci di uccidere le cellule tumorali durante il loro processo di replicazione. </a:t>
            </a:r>
          </a:p>
          <a:p>
            <a:r>
              <a:rPr lang="it-IT" dirty="0"/>
              <a:t>L'associazione di sostanze diverse consente di ottenere un effetto sinergico sulle cellule tumorali, andando a colpire contemporaneamente diversi meccanismi essenziali per la loro replicazione, in modo da contrastare la capacità di “</a:t>
            </a:r>
            <a:r>
              <a:rPr lang="it-IT" dirty="0" err="1"/>
              <a:t>escape</a:t>
            </a:r>
            <a:r>
              <a:rPr lang="it-IT" dirty="0"/>
              <a:t>” alle cure. </a:t>
            </a:r>
          </a:p>
          <a:p>
            <a:r>
              <a:rPr lang="it-IT" dirty="0"/>
              <a:t>Per le diverse malattie esistono quindi diversi protocolli o schemi di chemioterapia chiamati con acronimi formati dalle iniziali dei medicinali utilizzati: es. CMF (</a:t>
            </a:r>
            <a:r>
              <a:rPr lang="it-IT" dirty="0" err="1"/>
              <a:t>ciclofosfamide</a:t>
            </a:r>
            <a:r>
              <a:rPr lang="it-IT" dirty="0"/>
              <a:t>, </a:t>
            </a:r>
            <a:r>
              <a:rPr lang="it-IT" dirty="0" err="1"/>
              <a:t>metotrexate</a:t>
            </a:r>
            <a:r>
              <a:rPr lang="it-IT" dirty="0"/>
              <a:t> e </a:t>
            </a:r>
            <a:r>
              <a:rPr lang="it-IT" dirty="0" err="1"/>
              <a:t>fluorouracile</a:t>
            </a:r>
            <a:r>
              <a:rPr lang="it-IT" dirty="0"/>
              <a:t>) per il tumore al seno o CVP (</a:t>
            </a:r>
            <a:r>
              <a:rPr lang="it-IT" dirty="0" err="1"/>
              <a:t>ciclofosfamide</a:t>
            </a:r>
            <a:r>
              <a:rPr lang="it-IT" dirty="0"/>
              <a:t>, </a:t>
            </a:r>
            <a:r>
              <a:rPr lang="it-IT" dirty="0" err="1"/>
              <a:t>vincristina</a:t>
            </a:r>
            <a:r>
              <a:rPr lang="it-IT" dirty="0"/>
              <a:t> e prednisolone) per alcuni linfomi. </a:t>
            </a:r>
          </a:p>
          <a:p>
            <a:r>
              <a:rPr lang="it-IT" dirty="0"/>
              <a:t>Per ogni tipologia di neoplasia e di paziente esistono protocolli specifici</a:t>
            </a:r>
          </a:p>
        </p:txBody>
      </p:sp>
      <p:sp>
        <p:nvSpPr>
          <p:cNvPr id="4" name="Titolo 1"/>
          <p:cNvSpPr>
            <a:spLocks noGrp="1"/>
          </p:cNvSpPr>
          <p:nvPr>
            <p:ph type="title"/>
          </p:nvPr>
        </p:nvSpPr>
        <p:spPr>
          <a:xfrm>
            <a:off x="838200" y="365125"/>
            <a:ext cx="10515600" cy="808767"/>
          </a:xfrm>
        </p:spPr>
        <p:txBody>
          <a:bodyPr>
            <a:normAutofit/>
          </a:bodyPr>
          <a:lstStyle/>
          <a:p>
            <a:r>
              <a:rPr lang="it-IT" sz="3600" b="1">
                <a:solidFill>
                  <a:srgbClr val="FF0000"/>
                </a:solidFill>
                <a:latin typeface="+mn-lt"/>
              </a:rPr>
              <a:t>CHEMIOTERAPIA ANTIBLASTICA 2</a:t>
            </a:r>
            <a:endParaRPr lang="it-IT" sz="3600" b="1" dirty="0">
              <a:solidFill>
                <a:srgbClr val="FF0000"/>
              </a:solidFill>
              <a:latin typeface="+mn-lt"/>
            </a:endParaRPr>
          </a:p>
        </p:txBody>
      </p:sp>
    </p:spTree>
    <p:extLst>
      <p:ext uri="{BB962C8B-B14F-4D97-AF65-F5344CB8AC3E}">
        <p14:creationId xmlns:p14="http://schemas.microsoft.com/office/powerpoint/2010/main" val="199974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70551"/>
          </a:xfrm>
        </p:spPr>
        <p:txBody>
          <a:bodyPr>
            <a:normAutofit/>
          </a:bodyPr>
          <a:lstStyle/>
          <a:p>
            <a:r>
              <a:rPr lang="it-IT" sz="3600" b="1" dirty="0">
                <a:solidFill>
                  <a:srgbClr val="FF0000"/>
                </a:solidFill>
                <a:latin typeface="+mn-lt"/>
              </a:rPr>
              <a:t>CICLO CHEMIOTERAPICO</a:t>
            </a:r>
          </a:p>
        </p:txBody>
      </p:sp>
      <p:sp>
        <p:nvSpPr>
          <p:cNvPr id="3" name="Segnaposto contenuto 2"/>
          <p:cNvSpPr>
            <a:spLocks noGrp="1"/>
          </p:cNvSpPr>
          <p:nvPr>
            <p:ph idx="1"/>
          </p:nvPr>
        </p:nvSpPr>
        <p:spPr>
          <a:xfrm>
            <a:off x="838200" y="1396314"/>
            <a:ext cx="10515600" cy="4780649"/>
          </a:xfrm>
        </p:spPr>
        <p:txBody>
          <a:bodyPr>
            <a:normAutofit fontScale="92500" lnSpcReduction="20000"/>
          </a:bodyPr>
          <a:lstStyle/>
          <a:p>
            <a:r>
              <a:rPr lang="it-IT" dirty="0"/>
              <a:t>La chemioterapia viene spesso somministrata in cicli e non in maniera continua. Non tutte le cellule infatti sono contemporaneamente in fase di replicazione. </a:t>
            </a:r>
          </a:p>
          <a:p>
            <a:r>
              <a:rPr lang="it-IT" dirty="0"/>
              <a:t>Anche in un tumore a rapida crescita ce ne sono sempre alcune "in fase quiescente". Queste cellule sfuggono all'azione dei farmaci che hanno la caratteristica di uccidere le cellule mentre si dividono. Per questo la ripetizione del trattamento in cicli successivi elimina progressivamente le cellule tumorali che entrano nella fase di replicazione. </a:t>
            </a:r>
          </a:p>
          <a:p>
            <a:r>
              <a:rPr lang="it-IT" dirty="0"/>
              <a:t>Per ciclo di trattamento si intende il periodo in cui si riceve il trattamento e la fase di intervallo prima di quello successivo. </a:t>
            </a:r>
          </a:p>
          <a:p>
            <a:r>
              <a:rPr lang="it-IT" dirty="0"/>
              <a:t>L'intervallo tra un ciclo e l'altro consente di attendere che una nuova popolazione di cellule tumorali entri in fase di replicazione e, nel contempo, permette all'organismo di riprendersi dagli effetti collaterali della cura, soprattutto quelli che colpiscono le difese immunitarie. </a:t>
            </a:r>
          </a:p>
          <a:p>
            <a:endParaRPr lang="it-IT" dirty="0"/>
          </a:p>
        </p:txBody>
      </p:sp>
    </p:spTree>
    <p:extLst>
      <p:ext uri="{BB962C8B-B14F-4D97-AF65-F5344CB8AC3E}">
        <p14:creationId xmlns:p14="http://schemas.microsoft.com/office/powerpoint/2010/main" val="206022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E407AE-C21A-CC4E-94E8-6066B8AAEF71}"/>
              </a:ext>
            </a:extLst>
          </p:cNvPr>
          <p:cNvSpPr>
            <a:spLocks noGrp="1"/>
          </p:cNvSpPr>
          <p:nvPr>
            <p:ph type="title"/>
          </p:nvPr>
        </p:nvSpPr>
        <p:spPr>
          <a:xfrm>
            <a:off x="838200" y="365126"/>
            <a:ext cx="10515600" cy="1141942"/>
          </a:xfrm>
        </p:spPr>
        <p:txBody>
          <a:bodyPr>
            <a:normAutofit/>
          </a:bodyPr>
          <a:lstStyle/>
          <a:p>
            <a:pPr algn="ctr"/>
            <a:r>
              <a:rPr lang="it-IT" sz="3600" b="1" dirty="0">
                <a:solidFill>
                  <a:srgbClr val="FF0000"/>
                </a:solidFill>
              </a:rPr>
              <a:t>FATTORI CHE INFLUENZANO LA RISPOSTA ALLA CHEMIOTERAPIA</a:t>
            </a:r>
          </a:p>
        </p:txBody>
      </p:sp>
      <p:sp>
        <p:nvSpPr>
          <p:cNvPr id="3" name="Segnaposto contenuto 2">
            <a:extLst>
              <a:ext uri="{FF2B5EF4-FFF2-40B4-BE49-F238E27FC236}">
                <a16:creationId xmlns:a16="http://schemas.microsoft.com/office/drawing/2014/main" xmlns="" id="{F13FE9E9-8D3D-D34A-A714-53D19FFA9EA3}"/>
              </a:ext>
            </a:extLst>
          </p:cNvPr>
          <p:cNvSpPr>
            <a:spLocks noGrp="1"/>
          </p:cNvSpPr>
          <p:nvPr>
            <p:ph idx="1"/>
          </p:nvPr>
        </p:nvSpPr>
        <p:spPr/>
        <p:txBody>
          <a:bodyPr/>
          <a:lstStyle/>
          <a:p>
            <a:r>
              <a:rPr lang="it-IT" dirty="0">
                <a:solidFill>
                  <a:srgbClr val="FF0000"/>
                </a:solidFill>
              </a:rPr>
              <a:t>FATTORI LEGATI ALLA BIOLOGIA DELLA CELLULA TUMORALE</a:t>
            </a:r>
          </a:p>
          <a:p>
            <a:pPr>
              <a:buFontTx/>
              <a:buChar char="-"/>
            </a:pPr>
            <a:r>
              <a:rPr lang="it-IT" dirty="0"/>
              <a:t>Diagnosi istologica</a:t>
            </a:r>
          </a:p>
          <a:p>
            <a:pPr marL="0" indent="0">
              <a:buNone/>
            </a:pPr>
            <a:r>
              <a:rPr lang="it-IT" dirty="0"/>
              <a:t>    (marcatori biologici e molecolari che introducono classi prognostiche)</a:t>
            </a:r>
          </a:p>
          <a:p>
            <a:pPr>
              <a:buFontTx/>
              <a:buChar char="-"/>
            </a:pPr>
            <a:r>
              <a:rPr lang="it-IT" dirty="0" err="1"/>
              <a:t>Stadiazione</a:t>
            </a:r>
            <a:r>
              <a:rPr lang="it-IT" dirty="0"/>
              <a:t> della malattia (TNM)</a:t>
            </a:r>
          </a:p>
          <a:p>
            <a:pPr marL="0" indent="0">
              <a:buNone/>
            </a:pPr>
            <a:r>
              <a:rPr lang="it-IT" dirty="0"/>
              <a:t>      - crescita </a:t>
            </a:r>
            <a:r>
              <a:rPr lang="it-IT" dirty="0" err="1"/>
              <a:t>gompertziana</a:t>
            </a:r>
            <a:endParaRPr lang="it-IT" dirty="0"/>
          </a:p>
          <a:p>
            <a:pPr marL="0" indent="0">
              <a:buNone/>
            </a:pPr>
            <a:r>
              <a:rPr lang="it-IT" dirty="0"/>
              <a:t>      - cinetica cellulare</a:t>
            </a:r>
          </a:p>
          <a:p>
            <a:pPr marL="0" indent="0">
              <a:buNone/>
            </a:pPr>
            <a:r>
              <a:rPr lang="it-IT" dirty="0"/>
              <a:t> </a:t>
            </a:r>
          </a:p>
        </p:txBody>
      </p:sp>
    </p:spTree>
    <p:extLst>
      <p:ext uri="{BB962C8B-B14F-4D97-AF65-F5344CB8AC3E}">
        <p14:creationId xmlns:p14="http://schemas.microsoft.com/office/powerpoint/2010/main" val="137379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C45A0EE-78D6-D843-9125-8267AB730FB5}"/>
              </a:ext>
            </a:extLst>
          </p:cNvPr>
          <p:cNvSpPr>
            <a:spLocks noGrp="1"/>
          </p:cNvSpPr>
          <p:nvPr>
            <p:ph idx="1"/>
          </p:nvPr>
        </p:nvSpPr>
        <p:spPr>
          <a:xfrm>
            <a:off x="838200" y="838200"/>
            <a:ext cx="10515600" cy="5338763"/>
          </a:xfrm>
        </p:spPr>
        <p:txBody>
          <a:bodyPr/>
          <a:lstStyle/>
          <a:p>
            <a:r>
              <a:rPr lang="it-IT" dirty="0">
                <a:solidFill>
                  <a:srgbClr val="FF0000"/>
                </a:solidFill>
              </a:rPr>
              <a:t>FATTORI LEGATI AI FARMACI ANTINEOPLASTICI</a:t>
            </a:r>
          </a:p>
          <a:p>
            <a:pPr marL="0" indent="0">
              <a:buNone/>
            </a:pPr>
            <a:r>
              <a:rPr lang="it-IT" dirty="0"/>
              <a:t>  - Accessibilità del farmaco al sito tumorale</a:t>
            </a:r>
          </a:p>
          <a:p>
            <a:pPr marL="0" indent="0">
              <a:buNone/>
            </a:pPr>
            <a:r>
              <a:rPr lang="it-IT" dirty="0"/>
              <a:t>  - Selettività del farmaco nei confronti del tumore da trattare</a:t>
            </a:r>
          </a:p>
          <a:p>
            <a:pPr marL="0" indent="0">
              <a:buNone/>
            </a:pPr>
            <a:r>
              <a:rPr lang="it-IT" dirty="0"/>
              <a:t>         - attività specifica</a:t>
            </a:r>
          </a:p>
          <a:p>
            <a:pPr marL="0" indent="0">
              <a:buNone/>
            </a:pPr>
            <a:r>
              <a:rPr lang="it-IT" dirty="0"/>
              <a:t>         - tossicità</a:t>
            </a:r>
          </a:p>
          <a:p>
            <a:pPr marL="0" indent="0">
              <a:buNone/>
            </a:pPr>
            <a:r>
              <a:rPr lang="it-IT" dirty="0"/>
              <a:t>         - indice terapeutico</a:t>
            </a:r>
          </a:p>
          <a:p>
            <a:pPr>
              <a:buFontTx/>
              <a:buChar char="-"/>
            </a:pPr>
            <a:r>
              <a:rPr lang="it-IT" dirty="0"/>
              <a:t>Farmacocinetica</a:t>
            </a:r>
          </a:p>
          <a:p>
            <a:pPr>
              <a:buFontTx/>
              <a:buChar char="-"/>
            </a:pPr>
            <a:r>
              <a:rPr lang="it-IT" dirty="0"/>
              <a:t>Farmacodinamica</a:t>
            </a:r>
          </a:p>
          <a:p>
            <a:pPr>
              <a:buFontTx/>
              <a:buChar char="-"/>
            </a:pPr>
            <a:r>
              <a:rPr lang="it-IT" dirty="0"/>
              <a:t>Farmaco resistenza</a:t>
            </a:r>
          </a:p>
        </p:txBody>
      </p:sp>
    </p:spTree>
    <p:extLst>
      <p:ext uri="{BB962C8B-B14F-4D97-AF65-F5344CB8AC3E}">
        <p14:creationId xmlns:p14="http://schemas.microsoft.com/office/powerpoint/2010/main" val="275039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546100"/>
            <a:ext cx="8191500" cy="5753100"/>
          </a:xfrm>
          <a:prstGeom prst="rect">
            <a:avLst/>
          </a:prstGeom>
        </p:spPr>
      </p:pic>
    </p:spTree>
    <p:extLst>
      <p:ext uri="{BB962C8B-B14F-4D97-AF65-F5344CB8AC3E}">
        <p14:creationId xmlns:p14="http://schemas.microsoft.com/office/powerpoint/2010/main" val="77603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0"/>
            <a:ext cx="8623300" cy="6845300"/>
          </a:xfrm>
          <a:prstGeom prst="rect">
            <a:avLst/>
          </a:prstGeom>
        </p:spPr>
      </p:pic>
    </p:spTree>
    <p:extLst>
      <p:ext uri="{BB962C8B-B14F-4D97-AF65-F5344CB8AC3E}">
        <p14:creationId xmlns:p14="http://schemas.microsoft.com/office/powerpoint/2010/main" val="1429597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19978"/>
          </a:xfrm>
        </p:spPr>
        <p:txBody>
          <a:bodyPr>
            <a:normAutofit/>
          </a:bodyPr>
          <a:lstStyle/>
          <a:p>
            <a:r>
              <a:rPr lang="it-IT" sz="3600" b="1" dirty="0">
                <a:solidFill>
                  <a:srgbClr val="FF0000"/>
                </a:solidFill>
                <a:latin typeface="+mn-lt"/>
              </a:rPr>
              <a:t>STRATEGIE TERAPEUTICHE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1619422"/>
            <a:ext cx="8420100" cy="4051300"/>
          </a:xfrm>
          <a:prstGeom prst="rect">
            <a:avLst/>
          </a:prstGeom>
        </p:spPr>
      </p:pic>
    </p:spTree>
    <p:extLst>
      <p:ext uri="{BB962C8B-B14F-4D97-AF65-F5344CB8AC3E}">
        <p14:creationId xmlns:p14="http://schemas.microsoft.com/office/powerpoint/2010/main" val="135759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solidFill>
                  <a:srgbClr val="FF0000"/>
                </a:solidFill>
                <a:latin typeface="+mn-lt"/>
              </a:rPr>
              <a:t>TERAPIE ONCOLOGICHE</a:t>
            </a:r>
          </a:p>
        </p:txBody>
      </p:sp>
    </p:spTree>
    <p:extLst>
      <p:ext uri="{BB962C8B-B14F-4D97-AF65-F5344CB8AC3E}">
        <p14:creationId xmlns:p14="http://schemas.microsoft.com/office/powerpoint/2010/main" val="1895685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16" y="254000"/>
            <a:ext cx="9690100" cy="6337300"/>
          </a:xfrm>
          <a:prstGeom prst="rect">
            <a:avLst/>
          </a:prstGeom>
        </p:spPr>
      </p:pic>
    </p:spTree>
    <p:extLst>
      <p:ext uri="{BB962C8B-B14F-4D97-AF65-F5344CB8AC3E}">
        <p14:creationId xmlns:p14="http://schemas.microsoft.com/office/powerpoint/2010/main" val="84549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444500"/>
            <a:ext cx="8445500" cy="5969000"/>
          </a:xfrm>
          <a:prstGeom prst="rect">
            <a:avLst/>
          </a:prstGeom>
        </p:spPr>
      </p:pic>
    </p:spTree>
    <p:extLst>
      <p:ext uri="{BB962C8B-B14F-4D97-AF65-F5344CB8AC3E}">
        <p14:creationId xmlns:p14="http://schemas.microsoft.com/office/powerpoint/2010/main" val="93423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95300"/>
            <a:ext cx="7924800" cy="5854700"/>
          </a:xfrm>
          <a:prstGeom prst="rect">
            <a:avLst/>
          </a:prstGeom>
        </p:spPr>
      </p:pic>
    </p:spTree>
    <p:extLst>
      <p:ext uri="{BB962C8B-B14F-4D97-AF65-F5344CB8AC3E}">
        <p14:creationId xmlns:p14="http://schemas.microsoft.com/office/powerpoint/2010/main" val="860816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30200"/>
            <a:ext cx="8216900" cy="6197600"/>
          </a:xfrm>
          <a:prstGeom prst="rect">
            <a:avLst/>
          </a:prstGeom>
        </p:spPr>
      </p:pic>
    </p:spTree>
    <p:extLst>
      <p:ext uri="{BB962C8B-B14F-4D97-AF65-F5344CB8AC3E}">
        <p14:creationId xmlns:p14="http://schemas.microsoft.com/office/powerpoint/2010/main" val="832459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97556"/>
          </a:xfrm>
        </p:spPr>
        <p:txBody>
          <a:bodyPr>
            <a:normAutofit/>
          </a:bodyPr>
          <a:lstStyle/>
          <a:p>
            <a:r>
              <a:rPr lang="it-IT" sz="3600" b="1" dirty="0">
                <a:solidFill>
                  <a:srgbClr val="FF0000"/>
                </a:solidFill>
                <a:latin typeface="+mn-lt"/>
              </a:rPr>
              <a:t>Considerazioni principali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1300892"/>
            <a:ext cx="8559800" cy="4775200"/>
          </a:xfrm>
          <a:prstGeom prst="rect">
            <a:avLst/>
          </a:prstGeom>
        </p:spPr>
      </p:pic>
    </p:spTree>
    <p:extLst>
      <p:ext uri="{BB962C8B-B14F-4D97-AF65-F5344CB8AC3E}">
        <p14:creationId xmlns:p14="http://schemas.microsoft.com/office/powerpoint/2010/main" val="1520561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982" y="321276"/>
            <a:ext cx="8360895" cy="6124146"/>
          </a:xfrm>
          <a:prstGeom prst="rect">
            <a:avLst/>
          </a:prstGeom>
        </p:spPr>
      </p:pic>
    </p:spTree>
    <p:extLst>
      <p:ext uri="{BB962C8B-B14F-4D97-AF65-F5344CB8AC3E}">
        <p14:creationId xmlns:p14="http://schemas.microsoft.com/office/powerpoint/2010/main" val="1420813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146" y="427339"/>
            <a:ext cx="8015416" cy="6154694"/>
          </a:xfrm>
          <a:prstGeom prst="rect">
            <a:avLst/>
          </a:prstGeom>
        </p:spPr>
      </p:pic>
    </p:spTree>
    <p:extLst>
      <p:ext uri="{BB962C8B-B14F-4D97-AF65-F5344CB8AC3E}">
        <p14:creationId xmlns:p14="http://schemas.microsoft.com/office/powerpoint/2010/main" val="661023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469900"/>
            <a:ext cx="8267700" cy="5905500"/>
          </a:xfrm>
          <a:prstGeom prst="rect">
            <a:avLst/>
          </a:prstGeom>
        </p:spPr>
      </p:pic>
    </p:spTree>
    <p:extLst>
      <p:ext uri="{BB962C8B-B14F-4D97-AF65-F5344CB8AC3E}">
        <p14:creationId xmlns:p14="http://schemas.microsoft.com/office/powerpoint/2010/main" val="71692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929" y="666653"/>
            <a:ext cx="7865076" cy="5886890"/>
          </a:xfrm>
          <a:prstGeom prst="rect">
            <a:avLst/>
          </a:prstGeom>
        </p:spPr>
      </p:pic>
    </p:spTree>
    <p:extLst>
      <p:ext uri="{BB962C8B-B14F-4D97-AF65-F5344CB8AC3E}">
        <p14:creationId xmlns:p14="http://schemas.microsoft.com/office/powerpoint/2010/main" val="1666544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1079500"/>
            <a:ext cx="8432800" cy="4699000"/>
          </a:xfrm>
          <a:prstGeom prst="rect">
            <a:avLst/>
          </a:prstGeom>
        </p:spPr>
      </p:pic>
    </p:spTree>
    <p:extLst>
      <p:ext uri="{BB962C8B-B14F-4D97-AF65-F5344CB8AC3E}">
        <p14:creationId xmlns:p14="http://schemas.microsoft.com/office/powerpoint/2010/main" val="32746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8657"/>
          </a:xfrm>
        </p:spPr>
        <p:txBody>
          <a:bodyPr>
            <a:normAutofit/>
          </a:bodyPr>
          <a:lstStyle/>
          <a:p>
            <a:r>
              <a:rPr lang="it-IT" sz="3600" b="1" dirty="0">
                <a:solidFill>
                  <a:srgbClr val="FF0000"/>
                </a:solidFill>
                <a:latin typeface="+mn-lt"/>
              </a:rPr>
              <a:t>Storia della terapia del cancro</a:t>
            </a:r>
          </a:p>
        </p:txBody>
      </p:sp>
      <p:sp>
        <p:nvSpPr>
          <p:cNvPr id="3" name="Segnaposto contenuto 2"/>
          <p:cNvSpPr>
            <a:spLocks noGrp="1"/>
          </p:cNvSpPr>
          <p:nvPr>
            <p:ph idx="1"/>
          </p:nvPr>
        </p:nvSpPr>
        <p:spPr>
          <a:xfrm>
            <a:off x="838200" y="1163782"/>
            <a:ext cx="10515600" cy="5013181"/>
          </a:xfrm>
        </p:spPr>
        <p:txBody>
          <a:bodyPr>
            <a:normAutofit fontScale="92500" lnSpcReduction="10000"/>
          </a:bodyPr>
          <a:lstStyle/>
          <a:p>
            <a:r>
              <a:rPr lang="it-IT" dirty="0"/>
              <a:t>1950: la resezione accurata e la radioterapia adeguata da sole non sono sufficienti a curare il cancro. Solo 1/3 dei tumori possono essere curati con l'utilizzo di queste due </a:t>
            </a:r>
            <a:r>
              <a:rPr lang="it-IT" dirty="0" err="1"/>
              <a:t>modalita</a:t>
            </a:r>
            <a:r>
              <a:rPr lang="it-IT" dirty="0"/>
              <a:t>̀ di trattamento locale. </a:t>
            </a:r>
          </a:p>
          <a:p>
            <a:r>
              <a:rPr lang="it-IT" dirty="0"/>
              <a:t>Il primo a sviluppare farmaci per la cura contro il cancro fu Paul </a:t>
            </a:r>
            <a:r>
              <a:rPr lang="it-IT" dirty="0" err="1"/>
              <a:t>Ehrlich</a:t>
            </a:r>
            <a:r>
              <a:rPr lang="it-IT" dirty="0"/>
              <a:t> il quale coniò anche il termine “CHEMIOTERAPIA”. </a:t>
            </a:r>
          </a:p>
          <a:p>
            <a:r>
              <a:rPr lang="it-IT" dirty="0"/>
              <a:t>Gli studi nell'uomo cominciarono in seguito a due osservazioni:</a:t>
            </a:r>
            <a:br>
              <a:rPr lang="it-IT" dirty="0"/>
            </a:br>
            <a:r>
              <a:rPr lang="it-IT" dirty="0"/>
              <a:t>1) 1943: uso della mostarda </a:t>
            </a:r>
            <a:r>
              <a:rPr lang="it-IT" dirty="0" err="1"/>
              <a:t>nitrogena</a:t>
            </a:r>
            <a:r>
              <a:rPr lang="it-IT" dirty="0"/>
              <a:t> nei linfomi.</a:t>
            </a:r>
            <a:br>
              <a:rPr lang="it-IT" dirty="0"/>
            </a:br>
            <a:r>
              <a:rPr lang="it-IT" dirty="0"/>
              <a:t>2) 1948: report su antagonisti dell'acido folico per la temporanea remissione della leucemia giovanile. </a:t>
            </a:r>
          </a:p>
          <a:p>
            <a:r>
              <a:rPr lang="it-IT" dirty="0"/>
              <a:t>Successivamente, vennero effettuati i primi due studi nell'uomo: </a:t>
            </a:r>
          </a:p>
          <a:p>
            <a:pPr marL="0" indent="0">
              <a:buNone/>
            </a:pPr>
            <a:r>
              <a:rPr lang="it-IT" dirty="0"/>
              <a:t>	1975: Fisher testa un solo farmaco;</a:t>
            </a:r>
            <a:br>
              <a:rPr lang="it-IT" dirty="0"/>
            </a:br>
            <a:r>
              <a:rPr lang="it-IT" dirty="0"/>
              <a:t>	1976: </a:t>
            </a:r>
            <a:r>
              <a:rPr lang="it-IT" dirty="0" err="1"/>
              <a:t>Bonadonna</a:t>
            </a:r>
            <a:r>
              <a:rPr lang="it-IT" dirty="0"/>
              <a:t> testa una combinazioni di farmaci (CMF: 	</a:t>
            </a:r>
            <a:r>
              <a:rPr lang="it-IT" dirty="0" err="1"/>
              <a:t>Cyclophosphamide</a:t>
            </a:r>
            <a:r>
              <a:rPr lang="it-IT" dirty="0"/>
              <a:t>, </a:t>
            </a:r>
            <a:r>
              <a:rPr lang="it-IT" dirty="0" err="1"/>
              <a:t>methotrexate</a:t>
            </a:r>
            <a:r>
              <a:rPr lang="it-IT" dirty="0"/>
              <a:t>, </a:t>
            </a:r>
            <a:r>
              <a:rPr lang="it-IT" dirty="0" err="1"/>
              <a:t>fluorouracile</a:t>
            </a:r>
            <a:r>
              <a:rPr lang="it-IT" dirty="0"/>
              <a:t>). </a:t>
            </a:r>
          </a:p>
          <a:p>
            <a:endParaRPr lang="it-IT" dirty="0"/>
          </a:p>
        </p:txBody>
      </p:sp>
    </p:spTree>
    <p:extLst>
      <p:ext uri="{BB962C8B-B14F-4D97-AF65-F5344CB8AC3E}">
        <p14:creationId xmlns:p14="http://schemas.microsoft.com/office/powerpoint/2010/main" val="1912881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145" y="592936"/>
            <a:ext cx="7901459" cy="5998364"/>
          </a:xfrm>
          <a:prstGeom prst="rect">
            <a:avLst/>
          </a:prstGeom>
        </p:spPr>
      </p:pic>
    </p:spTree>
    <p:extLst>
      <p:ext uri="{BB962C8B-B14F-4D97-AF65-F5344CB8AC3E}">
        <p14:creationId xmlns:p14="http://schemas.microsoft.com/office/powerpoint/2010/main" val="516609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58194"/>
          </a:xfrm>
        </p:spPr>
        <p:txBody>
          <a:bodyPr>
            <a:normAutofit/>
          </a:bodyPr>
          <a:lstStyle/>
          <a:p>
            <a:r>
              <a:rPr lang="it-IT" sz="3600" b="1" dirty="0">
                <a:solidFill>
                  <a:srgbClr val="FF0000"/>
                </a:solidFill>
                <a:latin typeface="+mn-lt"/>
              </a:rPr>
              <a:t>Classificazione dei chemioterapici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50" y="1560384"/>
            <a:ext cx="8369300" cy="4775200"/>
          </a:xfrm>
          <a:prstGeom prst="rect">
            <a:avLst/>
          </a:prstGeom>
        </p:spPr>
      </p:pic>
    </p:spTree>
    <p:extLst>
      <p:ext uri="{BB962C8B-B14F-4D97-AF65-F5344CB8AC3E}">
        <p14:creationId xmlns:p14="http://schemas.microsoft.com/office/powerpoint/2010/main" val="446894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740" y="1156786"/>
            <a:ext cx="9117914" cy="5614715"/>
          </a:xfrm>
          <a:prstGeom prst="rect">
            <a:avLst/>
          </a:prstGeom>
        </p:spPr>
      </p:pic>
      <p:sp>
        <p:nvSpPr>
          <p:cNvPr id="5" name="CasellaDiTesto 4"/>
          <p:cNvSpPr txBox="1"/>
          <p:nvPr/>
        </p:nvSpPr>
        <p:spPr>
          <a:xfrm>
            <a:off x="778476" y="407773"/>
            <a:ext cx="8540736" cy="646331"/>
          </a:xfrm>
          <a:prstGeom prst="rect">
            <a:avLst/>
          </a:prstGeom>
          <a:noFill/>
        </p:spPr>
        <p:txBody>
          <a:bodyPr wrap="none" rtlCol="0">
            <a:spAutoFit/>
          </a:bodyPr>
          <a:lstStyle/>
          <a:p>
            <a:r>
              <a:rPr lang="it-IT" sz="3600" b="1" dirty="0">
                <a:solidFill>
                  <a:srgbClr val="FF0000"/>
                </a:solidFill>
              </a:rPr>
              <a:t>Specificità ciclo-cellulare dei chemioterapici</a:t>
            </a:r>
          </a:p>
        </p:txBody>
      </p:sp>
    </p:spTree>
    <p:extLst>
      <p:ext uri="{BB962C8B-B14F-4D97-AF65-F5344CB8AC3E}">
        <p14:creationId xmlns:p14="http://schemas.microsoft.com/office/powerpoint/2010/main" val="503685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49178" y="605481"/>
            <a:ext cx="9058185" cy="646331"/>
          </a:xfrm>
          <a:prstGeom prst="rect">
            <a:avLst/>
          </a:prstGeom>
          <a:noFill/>
        </p:spPr>
        <p:txBody>
          <a:bodyPr wrap="none" rtlCol="0">
            <a:spAutoFit/>
          </a:bodyPr>
          <a:lstStyle/>
          <a:p>
            <a:r>
              <a:rPr lang="it-IT" sz="3600" b="1" dirty="0">
                <a:solidFill>
                  <a:srgbClr val="FF0000"/>
                </a:solidFill>
              </a:rPr>
              <a:t>Classificazione in base al meccanismo d’azione</a:t>
            </a:r>
          </a:p>
        </p:txBody>
      </p:sp>
      <p:sp>
        <p:nvSpPr>
          <p:cNvPr id="5" name="CasellaDiTesto 4"/>
          <p:cNvSpPr txBox="1"/>
          <p:nvPr/>
        </p:nvSpPr>
        <p:spPr>
          <a:xfrm>
            <a:off x="1013254" y="1655805"/>
            <a:ext cx="10181968" cy="3539430"/>
          </a:xfrm>
          <a:prstGeom prst="rect">
            <a:avLst/>
          </a:prstGeom>
          <a:noFill/>
        </p:spPr>
        <p:txBody>
          <a:bodyPr wrap="square" rtlCol="0">
            <a:spAutoFit/>
          </a:bodyPr>
          <a:lstStyle/>
          <a:p>
            <a:pPr marL="457200" indent="-457200">
              <a:buFont typeface="Arial" charset="0"/>
              <a:buChar char="•"/>
            </a:pPr>
            <a:r>
              <a:rPr lang="it-IT" sz="2800" dirty="0"/>
              <a:t>ALCHILANTI</a:t>
            </a:r>
          </a:p>
          <a:p>
            <a:pPr marL="457200" indent="-457200">
              <a:buFont typeface="Arial" charset="0"/>
              <a:buChar char="•"/>
            </a:pPr>
            <a:r>
              <a:rPr lang="it-IT" sz="2800" dirty="0"/>
              <a:t>COMPLESSI DI COORDINAZIONE DEL PLATINO </a:t>
            </a:r>
          </a:p>
          <a:p>
            <a:pPr marL="457200" indent="-457200">
              <a:buFont typeface="Arial" charset="0"/>
              <a:buChar char="•"/>
            </a:pPr>
            <a:r>
              <a:rPr lang="it-IT" sz="2800" dirty="0"/>
              <a:t>ANTIMETABOLITI</a:t>
            </a:r>
          </a:p>
          <a:p>
            <a:pPr marL="457200" indent="-457200">
              <a:buFont typeface="Arial" charset="0"/>
              <a:buChar char="•"/>
            </a:pPr>
            <a:r>
              <a:rPr lang="it-IT" sz="2800" dirty="0"/>
              <a:t>ALCALOIDI DI ORIGINE VEGETALE </a:t>
            </a:r>
          </a:p>
          <a:p>
            <a:pPr marL="457200" indent="-457200">
              <a:buFont typeface="Arial" charset="0"/>
              <a:buChar char="•"/>
            </a:pPr>
            <a:r>
              <a:rPr lang="it-IT" sz="2800" dirty="0"/>
              <a:t>ANTIBIOTICI ANTITUMORALI </a:t>
            </a:r>
          </a:p>
          <a:p>
            <a:pPr marL="457200" indent="-457200">
              <a:buFont typeface="Arial" charset="0"/>
              <a:buChar char="•"/>
            </a:pPr>
            <a:r>
              <a:rPr lang="it-IT" sz="2800" dirty="0"/>
              <a:t>MISCELLANEI</a:t>
            </a:r>
          </a:p>
          <a:p>
            <a:pPr marL="457200" indent="-457200">
              <a:buFont typeface="Arial" charset="0"/>
              <a:buChar char="•"/>
            </a:pPr>
            <a:r>
              <a:rPr lang="it-IT" sz="2800" dirty="0"/>
              <a:t>ORMONI E ANTIORMONI </a:t>
            </a:r>
          </a:p>
          <a:p>
            <a:pPr marL="457200" indent="-457200">
              <a:buFont typeface="Arial" charset="0"/>
              <a:buChar char="•"/>
            </a:pPr>
            <a:r>
              <a:rPr lang="it-IT" sz="2800" dirty="0"/>
              <a:t>IMMUNOMODULANTI </a:t>
            </a:r>
          </a:p>
        </p:txBody>
      </p:sp>
    </p:spTree>
    <p:extLst>
      <p:ext uri="{BB962C8B-B14F-4D97-AF65-F5344CB8AC3E}">
        <p14:creationId xmlns:p14="http://schemas.microsoft.com/office/powerpoint/2010/main" val="493414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97556"/>
          </a:xfrm>
        </p:spPr>
        <p:txBody>
          <a:bodyPr>
            <a:normAutofit/>
          </a:bodyPr>
          <a:lstStyle/>
          <a:p>
            <a:r>
              <a:rPr lang="it-IT" sz="3600" b="1" dirty="0">
                <a:solidFill>
                  <a:srgbClr val="FF0000"/>
                </a:solidFill>
                <a:latin typeface="+mn-lt"/>
              </a:rPr>
              <a:t>ALCHILANTI</a:t>
            </a:r>
          </a:p>
        </p:txBody>
      </p:sp>
      <p:sp>
        <p:nvSpPr>
          <p:cNvPr id="3" name="Segnaposto contenuto 2"/>
          <p:cNvSpPr>
            <a:spLocks noGrp="1"/>
          </p:cNvSpPr>
          <p:nvPr>
            <p:ph idx="1"/>
          </p:nvPr>
        </p:nvSpPr>
        <p:spPr>
          <a:xfrm>
            <a:off x="838200" y="1173892"/>
            <a:ext cx="10515600" cy="5003071"/>
          </a:xfrm>
        </p:spPr>
        <p:txBody>
          <a:bodyPr>
            <a:normAutofit fontScale="92500" lnSpcReduction="10000"/>
          </a:bodyPr>
          <a:lstStyle/>
          <a:p>
            <a:r>
              <a:rPr lang="it-IT" dirty="0"/>
              <a:t>Reagiscono direttamente con il DNA e/o altre molecole, alterando l’</a:t>
            </a:r>
            <a:r>
              <a:rPr lang="it-IT" dirty="0" err="1"/>
              <a:t>integrita</a:t>
            </a:r>
            <a:r>
              <a:rPr lang="it-IT" dirty="0"/>
              <a:t>̀ strutturale e le funzioni. </a:t>
            </a:r>
          </a:p>
          <a:p>
            <a:r>
              <a:rPr lang="it-IT" dirty="0"/>
              <a:t>Citotossici sulle cellule in qualunque fase del ciclo cellulare compresa la fase di quiescenza G0. </a:t>
            </a:r>
          </a:p>
          <a:p>
            <a:r>
              <a:rPr lang="it-IT" dirty="0"/>
              <a:t>Effetto citotossico </a:t>
            </a:r>
            <a:r>
              <a:rPr lang="it-IT" dirty="0" err="1"/>
              <a:t>piu</a:t>
            </a:r>
            <a:r>
              <a:rPr lang="it-IT" dirty="0"/>
              <a:t>̀ pronunciato su tessuti in rapida proliferazione nei quali le fasi G1 e </a:t>
            </a:r>
            <a:r>
              <a:rPr lang="it-IT" dirty="0" err="1"/>
              <a:t>S</a:t>
            </a:r>
            <a:r>
              <a:rPr lang="it-IT" dirty="0"/>
              <a:t> sono </a:t>
            </a:r>
            <a:r>
              <a:rPr lang="it-IT" dirty="0" err="1"/>
              <a:t>piu</a:t>
            </a:r>
            <a:r>
              <a:rPr lang="it-IT" dirty="0"/>
              <a:t>̀ vulnerabili. </a:t>
            </a:r>
          </a:p>
          <a:p>
            <a:pPr marL="0" indent="0">
              <a:buNone/>
            </a:pPr>
            <a:endParaRPr lang="it-IT" sz="2200" dirty="0"/>
          </a:p>
          <a:p>
            <a:pPr marL="0" indent="0">
              <a:buNone/>
            </a:pPr>
            <a:r>
              <a:rPr lang="it-IT" sz="2200" dirty="0"/>
              <a:t>CLASSI:</a:t>
            </a:r>
            <a:br>
              <a:rPr lang="it-IT" sz="2200" dirty="0"/>
            </a:br>
            <a:r>
              <a:rPr lang="it-IT" sz="2200" dirty="0"/>
              <a:t>1) MOSTARDE AZOTATE: </a:t>
            </a:r>
            <a:r>
              <a:rPr lang="it-IT" sz="2200" dirty="0" err="1"/>
              <a:t>mecloretamina</a:t>
            </a:r>
            <a:r>
              <a:rPr lang="it-IT" sz="2200" dirty="0"/>
              <a:t>, </a:t>
            </a:r>
            <a:r>
              <a:rPr lang="it-IT" sz="2200" dirty="0" err="1"/>
              <a:t>ciclofosfamide</a:t>
            </a:r>
            <a:r>
              <a:rPr lang="it-IT" sz="2200" dirty="0"/>
              <a:t>, </a:t>
            </a:r>
            <a:r>
              <a:rPr lang="it-IT" sz="2200" dirty="0" err="1"/>
              <a:t>ifosfamide</a:t>
            </a:r>
            <a:r>
              <a:rPr lang="it-IT" sz="2200" dirty="0"/>
              <a:t>, </a:t>
            </a:r>
            <a:r>
              <a:rPr lang="it-IT" sz="2200" dirty="0" err="1"/>
              <a:t>melfalan</a:t>
            </a:r>
            <a:r>
              <a:rPr lang="it-IT" sz="2200" dirty="0"/>
              <a:t>, </a:t>
            </a:r>
            <a:r>
              <a:rPr lang="it-IT" sz="2200" dirty="0" err="1"/>
              <a:t>clorambucil</a:t>
            </a:r>
            <a:r>
              <a:rPr lang="it-IT" sz="2200" dirty="0"/>
              <a:t>, </a:t>
            </a:r>
            <a:r>
              <a:rPr lang="it-IT" sz="2200" dirty="0" err="1"/>
              <a:t>prednimustina</a:t>
            </a:r>
            <a:r>
              <a:rPr lang="it-IT" sz="2200" dirty="0"/>
              <a:t>, </a:t>
            </a:r>
            <a:r>
              <a:rPr lang="it-IT" sz="2200" dirty="0" err="1"/>
              <a:t>estramustina</a:t>
            </a:r>
            <a:r>
              <a:rPr lang="it-IT" sz="2200" dirty="0"/>
              <a:t> </a:t>
            </a:r>
          </a:p>
          <a:p>
            <a:pPr marL="0" indent="0">
              <a:buNone/>
            </a:pPr>
            <a:r>
              <a:rPr lang="it-IT" sz="2200" dirty="0"/>
              <a:t>2) ALCANSOLFATI: </a:t>
            </a:r>
            <a:r>
              <a:rPr lang="it-IT" sz="2200" dirty="0" err="1"/>
              <a:t>busulfan</a:t>
            </a:r>
            <a:r>
              <a:rPr lang="it-IT" sz="2200" dirty="0"/>
              <a:t/>
            </a:r>
            <a:br>
              <a:rPr lang="it-IT" sz="2200" dirty="0"/>
            </a:br>
            <a:r>
              <a:rPr lang="it-IT" sz="2200" dirty="0"/>
              <a:t>3) NITROSUREE: </a:t>
            </a:r>
            <a:r>
              <a:rPr lang="it-IT" sz="2200" dirty="0" err="1"/>
              <a:t>carmustina</a:t>
            </a:r>
            <a:r>
              <a:rPr lang="it-IT" sz="2200" dirty="0"/>
              <a:t>, </a:t>
            </a:r>
            <a:r>
              <a:rPr lang="it-IT" sz="2200" dirty="0" err="1"/>
              <a:t>streptozocina</a:t>
            </a:r>
            <a:r>
              <a:rPr lang="it-IT" sz="2200" dirty="0"/>
              <a:t/>
            </a:r>
            <a:br>
              <a:rPr lang="it-IT" sz="2200" dirty="0"/>
            </a:br>
            <a:r>
              <a:rPr lang="it-IT" sz="2200" dirty="0"/>
              <a:t>4) AZIRIDINE: </a:t>
            </a:r>
            <a:r>
              <a:rPr lang="it-IT" sz="2200" dirty="0" err="1"/>
              <a:t>Tio</a:t>
            </a:r>
            <a:r>
              <a:rPr lang="it-IT" sz="2200" dirty="0"/>
              <a:t>-TEPA</a:t>
            </a:r>
            <a:br>
              <a:rPr lang="it-IT" sz="2200" dirty="0"/>
            </a:br>
            <a:r>
              <a:rPr lang="it-IT" sz="2200" dirty="0"/>
              <a:t>5) PROCARBAZINA</a:t>
            </a:r>
            <a:br>
              <a:rPr lang="it-IT" sz="2200" dirty="0"/>
            </a:br>
            <a:r>
              <a:rPr lang="it-IT" sz="2200" dirty="0"/>
              <a:t>6) DIALCHITRIAZENI: </a:t>
            </a:r>
            <a:r>
              <a:rPr lang="it-IT" sz="2200" dirty="0" err="1"/>
              <a:t>dacarbazina</a:t>
            </a:r>
            <a:r>
              <a:rPr lang="it-IT" sz="2200" dirty="0"/>
              <a:t>, </a:t>
            </a:r>
            <a:r>
              <a:rPr lang="it-IT" sz="2200" dirty="0" err="1"/>
              <a:t>temzolomide</a:t>
            </a:r>
            <a:r>
              <a:rPr lang="it-IT" sz="2200" dirty="0"/>
              <a:t> </a:t>
            </a:r>
          </a:p>
          <a:p>
            <a:endParaRPr lang="it-IT" dirty="0"/>
          </a:p>
        </p:txBody>
      </p:sp>
    </p:spTree>
    <p:extLst>
      <p:ext uri="{BB962C8B-B14F-4D97-AF65-F5344CB8AC3E}">
        <p14:creationId xmlns:p14="http://schemas.microsoft.com/office/powerpoint/2010/main" val="860399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0962"/>
            <a:ext cx="10515600" cy="4966001"/>
          </a:xfrm>
        </p:spPr>
        <p:txBody>
          <a:bodyPr/>
          <a:lstStyle/>
          <a:p>
            <a:r>
              <a:rPr lang="it-IT" dirty="0"/>
              <a:t>Azione citotossica in seguito a legame stabile con il DNA con formazione di ponti intra- ed </a:t>
            </a:r>
            <a:r>
              <a:rPr lang="it-IT" dirty="0" err="1"/>
              <a:t>interfilamento</a:t>
            </a:r>
            <a:r>
              <a:rPr lang="it-IT" dirty="0"/>
              <a:t> e conseguente rottura della molecola dell’acido nucleico</a:t>
            </a:r>
          </a:p>
          <a:p>
            <a:r>
              <a:rPr lang="it-IT" dirty="0"/>
              <a:t>Agiscono anche a livello di RNA, proteine ed macromolecole </a:t>
            </a:r>
          </a:p>
          <a:p>
            <a:r>
              <a:rPr lang="it-IT" dirty="0"/>
              <a:t>Appartengono a questo gruppo: </a:t>
            </a:r>
          </a:p>
          <a:p>
            <a:pPr marL="0" indent="0">
              <a:buNone/>
            </a:pPr>
            <a:r>
              <a:rPr lang="it-IT" dirty="0"/>
              <a:t>1) CISPLATINO (CDDP)</a:t>
            </a:r>
            <a:br>
              <a:rPr lang="it-IT" dirty="0"/>
            </a:br>
            <a:r>
              <a:rPr lang="it-IT" dirty="0"/>
              <a:t>2) CARBOPLATINO (CBDCA)</a:t>
            </a:r>
            <a:br>
              <a:rPr lang="it-IT" dirty="0"/>
            </a:br>
            <a:r>
              <a:rPr lang="it-IT" dirty="0"/>
              <a:t>3) OXALIPLATINO </a:t>
            </a:r>
          </a:p>
          <a:p>
            <a:endParaRPr lang="it-IT" dirty="0"/>
          </a:p>
        </p:txBody>
      </p:sp>
      <p:sp>
        <p:nvSpPr>
          <p:cNvPr id="4" name="Titolo 1"/>
          <p:cNvSpPr>
            <a:spLocks noGrp="1"/>
          </p:cNvSpPr>
          <p:nvPr>
            <p:ph type="title"/>
          </p:nvPr>
        </p:nvSpPr>
        <p:spPr>
          <a:xfrm>
            <a:off x="838200" y="365125"/>
            <a:ext cx="10515600" cy="746983"/>
          </a:xfrm>
        </p:spPr>
        <p:txBody>
          <a:bodyPr>
            <a:normAutofit/>
          </a:bodyPr>
          <a:lstStyle/>
          <a:p>
            <a:r>
              <a:rPr lang="it-IT" sz="3600" b="1">
                <a:solidFill>
                  <a:srgbClr val="FF0000"/>
                </a:solidFill>
                <a:latin typeface="+mn-lt"/>
              </a:rPr>
              <a:t>COMPLESSI DI COORDINAZIONE DEL PLATINO</a:t>
            </a:r>
            <a:endParaRPr lang="it-IT" sz="3600" b="1" dirty="0">
              <a:solidFill>
                <a:srgbClr val="FF0000"/>
              </a:solidFill>
              <a:latin typeface="+mn-lt"/>
            </a:endParaRPr>
          </a:p>
        </p:txBody>
      </p:sp>
    </p:spTree>
    <p:extLst>
      <p:ext uri="{BB962C8B-B14F-4D97-AF65-F5344CB8AC3E}">
        <p14:creationId xmlns:p14="http://schemas.microsoft.com/office/powerpoint/2010/main" val="1027399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61536"/>
            <a:ext cx="10515600" cy="5015427"/>
          </a:xfrm>
        </p:spPr>
        <p:txBody>
          <a:bodyPr/>
          <a:lstStyle/>
          <a:p>
            <a:r>
              <a:rPr lang="it-IT" dirty="0"/>
              <a:t>Sostanze di origine vegetale o loro derivati semisintetici che legano la </a:t>
            </a:r>
            <a:r>
              <a:rPr lang="it-IT" dirty="0" err="1"/>
              <a:t>tubulina</a:t>
            </a:r>
            <a:r>
              <a:rPr lang="it-IT" dirty="0"/>
              <a:t> ed interferiscono con la formazione del fuso mitotico.</a:t>
            </a:r>
            <a:br>
              <a:rPr lang="it-IT" dirty="0"/>
            </a:br>
            <a:r>
              <a:rPr lang="it-IT" dirty="0"/>
              <a:t>Sono agenti fase-specifici (fase M ciclo cellulare)</a:t>
            </a:r>
          </a:p>
          <a:p>
            <a:r>
              <a:rPr lang="it-IT" dirty="0"/>
              <a:t>CLASSI</a:t>
            </a:r>
            <a:br>
              <a:rPr lang="it-IT" dirty="0"/>
            </a:br>
            <a:r>
              <a:rPr lang="it-IT" dirty="0"/>
              <a:t>1) ALCALOIDI DELLA VINCA: </a:t>
            </a:r>
            <a:r>
              <a:rPr lang="it-IT" dirty="0" err="1"/>
              <a:t>vincristina</a:t>
            </a:r>
            <a:r>
              <a:rPr lang="it-IT" dirty="0"/>
              <a:t>, </a:t>
            </a:r>
            <a:r>
              <a:rPr lang="it-IT" dirty="0" err="1"/>
              <a:t>vinblastina</a:t>
            </a:r>
            <a:r>
              <a:rPr lang="it-IT" dirty="0"/>
              <a:t>, </a:t>
            </a:r>
            <a:r>
              <a:rPr lang="it-IT" dirty="0" err="1"/>
              <a:t>vinorelbina</a:t>
            </a:r>
            <a:r>
              <a:rPr lang="it-IT" dirty="0"/>
              <a:t> </a:t>
            </a:r>
          </a:p>
          <a:p>
            <a:pPr marL="0" indent="0">
              <a:buNone/>
            </a:pPr>
            <a:r>
              <a:rPr lang="it-IT" dirty="0"/>
              <a:t>   2) EPIPODOFILLOTOSSINE: </a:t>
            </a:r>
            <a:r>
              <a:rPr lang="it-IT" dirty="0" err="1"/>
              <a:t>etoposide</a:t>
            </a:r>
            <a:r>
              <a:rPr lang="it-IT" dirty="0"/>
              <a:t>, </a:t>
            </a:r>
            <a:r>
              <a:rPr lang="it-IT" dirty="0" err="1"/>
              <a:t>teniposide</a:t>
            </a:r>
            <a:endParaRPr lang="it-IT" dirty="0"/>
          </a:p>
          <a:p>
            <a:pPr marL="0" indent="0">
              <a:buNone/>
            </a:pPr>
            <a:r>
              <a:rPr lang="it-IT" dirty="0"/>
              <a:t>   3) TAXANI: </a:t>
            </a:r>
            <a:r>
              <a:rPr lang="it-IT" dirty="0" err="1"/>
              <a:t>paclitaxel</a:t>
            </a:r>
            <a:r>
              <a:rPr lang="it-IT" dirty="0"/>
              <a:t>, (</a:t>
            </a:r>
            <a:r>
              <a:rPr lang="it-IT" dirty="0" err="1"/>
              <a:t>Taxol</a:t>
            </a:r>
            <a:r>
              <a:rPr lang="it-IT" dirty="0"/>
              <a:t>), </a:t>
            </a:r>
            <a:r>
              <a:rPr lang="it-IT" dirty="0" err="1"/>
              <a:t>docetaxel</a:t>
            </a:r>
            <a:r>
              <a:rPr lang="it-IT" dirty="0"/>
              <a:t> (</a:t>
            </a:r>
            <a:r>
              <a:rPr lang="it-IT" dirty="0" err="1"/>
              <a:t>Taxotere</a:t>
            </a:r>
            <a:r>
              <a:rPr lang="it-IT" dirty="0"/>
              <a:t>)</a:t>
            </a:r>
          </a:p>
          <a:p>
            <a:pPr marL="0" indent="0">
              <a:buNone/>
            </a:pPr>
            <a:r>
              <a:rPr lang="it-IT" dirty="0"/>
              <a:t>   4) CAMPTOTECINE: </a:t>
            </a:r>
            <a:r>
              <a:rPr lang="it-IT" dirty="0" err="1"/>
              <a:t>topotecan</a:t>
            </a:r>
            <a:r>
              <a:rPr lang="it-IT" dirty="0"/>
              <a:t> </a:t>
            </a:r>
          </a:p>
          <a:p>
            <a:endParaRPr lang="it-IT" dirty="0"/>
          </a:p>
        </p:txBody>
      </p:sp>
      <p:sp>
        <p:nvSpPr>
          <p:cNvPr id="4" name="Titolo 1"/>
          <p:cNvSpPr>
            <a:spLocks noGrp="1"/>
          </p:cNvSpPr>
          <p:nvPr>
            <p:ph type="title"/>
          </p:nvPr>
        </p:nvSpPr>
        <p:spPr>
          <a:xfrm>
            <a:off x="838200" y="365126"/>
            <a:ext cx="10515600" cy="796410"/>
          </a:xfrm>
        </p:spPr>
        <p:txBody>
          <a:bodyPr>
            <a:normAutofit/>
          </a:bodyPr>
          <a:lstStyle/>
          <a:p>
            <a:r>
              <a:rPr lang="it-IT" sz="3600" b="1">
                <a:solidFill>
                  <a:srgbClr val="FF0000"/>
                </a:solidFill>
                <a:latin typeface="+mn-lt"/>
              </a:rPr>
              <a:t>ALCALOIDI DI ORIGINE VEGETALE</a:t>
            </a:r>
            <a:endParaRPr lang="it-IT" sz="3600" b="1" dirty="0">
              <a:solidFill>
                <a:srgbClr val="FF0000"/>
              </a:solidFill>
              <a:latin typeface="+mn-lt"/>
            </a:endParaRPr>
          </a:p>
        </p:txBody>
      </p:sp>
    </p:spTree>
    <p:extLst>
      <p:ext uri="{BB962C8B-B14F-4D97-AF65-F5344CB8AC3E}">
        <p14:creationId xmlns:p14="http://schemas.microsoft.com/office/powerpoint/2010/main" val="452877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24466"/>
            <a:ext cx="10515600" cy="5428734"/>
          </a:xfrm>
        </p:spPr>
        <p:txBody>
          <a:bodyPr>
            <a:normAutofit fontScale="85000" lnSpcReduction="20000"/>
          </a:bodyPr>
          <a:lstStyle/>
          <a:p>
            <a:r>
              <a:rPr lang="it-IT" dirty="0"/>
              <a:t>Questa classe di farmaci annovera numerosi composti che presentano meccanismi d’azione simili, ma con alcuni aspetti differenti. </a:t>
            </a:r>
          </a:p>
          <a:p>
            <a:pPr marL="0" indent="0">
              <a:buNone/>
            </a:pPr>
            <a:r>
              <a:rPr lang="it-IT" dirty="0"/>
              <a:t>CLASSI:</a:t>
            </a:r>
            <a:br>
              <a:rPr lang="it-IT" dirty="0"/>
            </a:br>
            <a:endParaRPr lang="it-IT" dirty="0"/>
          </a:p>
          <a:p>
            <a:pPr marL="0" indent="0">
              <a:buNone/>
            </a:pPr>
            <a:r>
              <a:rPr lang="it-IT" dirty="0"/>
              <a:t>ANTRACICLINE: </a:t>
            </a:r>
            <a:r>
              <a:rPr lang="it-IT" dirty="0" err="1"/>
              <a:t>adriamicina</a:t>
            </a:r>
            <a:r>
              <a:rPr lang="it-IT" dirty="0"/>
              <a:t> (o </a:t>
            </a:r>
            <a:r>
              <a:rPr lang="it-IT" dirty="0" err="1"/>
              <a:t>doxorubicina</a:t>
            </a:r>
            <a:r>
              <a:rPr lang="it-IT" dirty="0"/>
              <a:t>) e loro formulazioni </a:t>
            </a:r>
            <a:r>
              <a:rPr lang="it-IT" dirty="0" err="1"/>
              <a:t>liposomiali</a:t>
            </a:r>
            <a:r>
              <a:rPr lang="it-IT" dirty="0"/>
              <a:t>, </a:t>
            </a:r>
            <a:r>
              <a:rPr lang="it-IT" dirty="0" err="1"/>
              <a:t>daunomicina</a:t>
            </a:r>
            <a:r>
              <a:rPr lang="it-IT" dirty="0"/>
              <a:t>, </a:t>
            </a:r>
            <a:r>
              <a:rPr lang="it-IT" dirty="0" err="1"/>
              <a:t>epirubicina</a:t>
            </a:r>
            <a:r>
              <a:rPr lang="it-IT" dirty="0"/>
              <a:t> </a:t>
            </a:r>
            <a:r>
              <a:rPr lang="it-IT" dirty="0" err="1"/>
              <a:t>idarubicina</a:t>
            </a:r>
            <a:r>
              <a:rPr lang="it-IT" dirty="0"/>
              <a:t/>
            </a:r>
            <a:br>
              <a:rPr lang="it-IT" dirty="0"/>
            </a:br>
            <a:r>
              <a:rPr lang="it-IT" dirty="0"/>
              <a:t>- Si intercalano nel DNA con arresto della sintesi degli acidi nucleici,    formazione di radicali liberi ed alterazione della </a:t>
            </a:r>
            <a:r>
              <a:rPr lang="it-IT" dirty="0" err="1"/>
              <a:t>permeabilita</a:t>
            </a:r>
            <a:r>
              <a:rPr lang="it-IT" dirty="0"/>
              <a:t>̀ cellulare </a:t>
            </a:r>
          </a:p>
          <a:p>
            <a:pPr marL="0" indent="0">
              <a:buNone/>
            </a:pPr>
            <a:endParaRPr lang="it-IT" dirty="0"/>
          </a:p>
          <a:p>
            <a:pPr marL="0" indent="0">
              <a:buNone/>
            </a:pPr>
            <a:r>
              <a:rPr lang="it-IT" dirty="0"/>
              <a:t>MITOXANTRONE: si lega agli acidi nucleici ed inibisce la sintesi di DNA e RNA, bloccando la transizione G2-M</a:t>
            </a:r>
          </a:p>
          <a:p>
            <a:pPr marL="0" indent="0">
              <a:buNone/>
            </a:pPr>
            <a:r>
              <a:rPr lang="it-IT" dirty="0"/>
              <a:t/>
            </a:r>
            <a:br>
              <a:rPr lang="it-IT" dirty="0"/>
            </a:br>
            <a:r>
              <a:rPr lang="it-IT" dirty="0"/>
              <a:t>ANTRAPIRAZOLI: si intercalano nel DNA e determinano rottura di singolo e doppio filamento</a:t>
            </a:r>
          </a:p>
          <a:p>
            <a:pPr marL="0" indent="0">
              <a:buNone/>
            </a:pPr>
            <a:r>
              <a:rPr lang="it-IT" dirty="0"/>
              <a:t/>
            </a:r>
            <a:br>
              <a:rPr lang="it-IT" dirty="0"/>
            </a:br>
            <a:r>
              <a:rPr lang="it-IT" dirty="0"/>
              <a:t>ANTIBIOTICI NON ANTRACICLINICI: </a:t>
            </a:r>
            <a:r>
              <a:rPr lang="it-IT" dirty="0" err="1"/>
              <a:t>actinomicina</a:t>
            </a:r>
            <a:r>
              <a:rPr lang="it-IT" dirty="0"/>
              <a:t> D, </a:t>
            </a:r>
            <a:r>
              <a:rPr lang="it-IT" dirty="0" err="1"/>
              <a:t>bleomicina</a:t>
            </a:r>
            <a:r>
              <a:rPr lang="it-IT" dirty="0"/>
              <a:t>, </a:t>
            </a:r>
            <a:r>
              <a:rPr lang="it-IT" dirty="0" err="1"/>
              <a:t>mitomicina</a:t>
            </a:r>
            <a:r>
              <a:rPr lang="it-IT" dirty="0"/>
              <a:t> C</a:t>
            </a:r>
            <a:br>
              <a:rPr lang="it-IT" dirty="0"/>
            </a:br>
            <a:r>
              <a:rPr lang="it-IT" dirty="0"/>
              <a:t>- Si intercalano nel DNA </a:t>
            </a:r>
          </a:p>
          <a:p>
            <a:endParaRPr lang="it-IT" dirty="0"/>
          </a:p>
        </p:txBody>
      </p:sp>
      <p:sp>
        <p:nvSpPr>
          <p:cNvPr id="4" name="Titolo 1"/>
          <p:cNvSpPr>
            <a:spLocks noGrp="1"/>
          </p:cNvSpPr>
          <p:nvPr>
            <p:ph type="title"/>
          </p:nvPr>
        </p:nvSpPr>
        <p:spPr>
          <a:xfrm>
            <a:off x="838200" y="365126"/>
            <a:ext cx="10515600" cy="759340"/>
          </a:xfrm>
        </p:spPr>
        <p:txBody>
          <a:bodyPr>
            <a:normAutofit/>
          </a:bodyPr>
          <a:lstStyle/>
          <a:p>
            <a:r>
              <a:rPr lang="it-IT" sz="3600" b="1">
                <a:solidFill>
                  <a:srgbClr val="FF0000"/>
                </a:solidFill>
                <a:latin typeface="+mn-lt"/>
              </a:rPr>
              <a:t>ANTIBIOTICI ANTITUMORALI</a:t>
            </a:r>
            <a:endParaRPr lang="it-IT" sz="3600" b="1" dirty="0">
              <a:solidFill>
                <a:srgbClr val="FF0000"/>
              </a:solidFill>
              <a:latin typeface="+mn-lt"/>
            </a:endParaRPr>
          </a:p>
        </p:txBody>
      </p:sp>
    </p:spTree>
    <p:extLst>
      <p:ext uri="{BB962C8B-B14F-4D97-AF65-F5344CB8AC3E}">
        <p14:creationId xmlns:p14="http://schemas.microsoft.com/office/powerpoint/2010/main" val="582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r>
              <a:rPr lang="it-IT" dirty="0"/>
              <a:t>Classe di farmaci antineoplastici a struttura chimica analoga a quella di metaboliti normali. </a:t>
            </a:r>
          </a:p>
          <a:p>
            <a:r>
              <a:rPr lang="it-IT" dirty="0"/>
              <a:t>Agiscono bloccando un sistema enzimatico oppure inducendo la sintesi di un composto metabolicamente inattivo. </a:t>
            </a:r>
          </a:p>
          <a:p>
            <a:r>
              <a:rPr lang="it-IT" dirty="0"/>
              <a:t>CLASSI:</a:t>
            </a:r>
            <a:br>
              <a:rPr lang="it-IT" dirty="0"/>
            </a:br>
            <a:r>
              <a:rPr lang="it-IT" dirty="0"/>
              <a:t>1) ANTAGONISTI DELL’ACIDO FOLICO: </a:t>
            </a:r>
            <a:r>
              <a:rPr lang="it-IT" dirty="0" err="1"/>
              <a:t>methotrexate</a:t>
            </a:r>
            <a:r>
              <a:rPr lang="it-IT" dirty="0"/>
              <a:t>, </a:t>
            </a:r>
            <a:r>
              <a:rPr lang="it-IT" dirty="0" err="1"/>
              <a:t>raltitrexate</a:t>
            </a:r>
            <a:r>
              <a:rPr lang="it-IT" dirty="0"/>
              <a:t>, (</a:t>
            </a:r>
            <a:r>
              <a:rPr lang="it-IT" dirty="0" err="1"/>
              <a:t>Tomudex</a:t>
            </a:r>
            <a:r>
              <a:rPr lang="it-IT" dirty="0"/>
              <a:t>), </a:t>
            </a:r>
            <a:r>
              <a:rPr lang="it-IT" dirty="0" err="1"/>
              <a:t>permetrexed</a:t>
            </a:r>
            <a:r>
              <a:rPr lang="it-IT" dirty="0"/>
              <a:t> (</a:t>
            </a:r>
            <a:r>
              <a:rPr lang="it-IT" dirty="0" err="1"/>
              <a:t>Alimta</a:t>
            </a:r>
            <a:r>
              <a:rPr lang="it-IT" dirty="0"/>
              <a:t>)</a:t>
            </a:r>
            <a:br>
              <a:rPr lang="it-IT" dirty="0"/>
            </a:br>
            <a:r>
              <a:rPr lang="it-IT" dirty="0"/>
              <a:t>2) ANALOGHI DELLE PURINE: </a:t>
            </a:r>
            <a:r>
              <a:rPr lang="it-IT" dirty="0" err="1"/>
              <a:t>S-mercaptopurina</a:t>
            </a:r>
            <a:r>
              <a:rPr lang="it-IT" dirty="0"/>
              <a:t>, 6-tioguanina, </a:t>
            </a:r>
            <a:r>
              <a:rPr lang="it-IT" dirty="0" err="1"/>
              <a:t>fludarabina</a:t>
            </a:r>
            <a:r>
              <a:rPr lang="it-IT" dirty="0"/>
              <a:t/>
            </a:r>
            <a:br>
              <a:rPr lang="it-IT" dirty="0"/>
            </a:br>
            <a:r>
              <a:rPr lang="it-IT" dirty="0"/>
              <a:t>3) ANALOGHI DELLE PIRIMIDINE: 5-fluorouracile (5-FU), 5- </a:t>
            </a:r>
            <a:r>
              <a:rPr lang="it-IT" dirty="0" err="1"/>
              <a:t>fluorodesossiuridina</a:t>
            </a:r>
            <a:r>
              <a:rPr lang="it-IT" dirty="0"/>
              <a:t/>
            </a:r>
            <a:br>
              <a:rPr lang="it-IT" dirty="0"/>
            </a:br>
            <a:r>
              <a:rPr lang="it-IT" dirty="0"/>
              <a:t>4) NUOVI ANTIMETABOLITI: UFT (associazione tra </a:t>
            </a:r>
            <a:r>
              <a:rPr lang="it-IT" dirty="0" err="1"/>
              <a:t>ftorafur</a:t>
            </a:r>
            <a:r>
              <a:rPr lang="it-IT" dirty="0"/>
              <a:t> e 5- FU), </a:t>
            </a:r>
            <a:r>
              <a:rPr lang="it-IT" dirty="0" err="1"/>
              <a:t>capecitabina</a:t>
            </a:r>
            <a:r>
              <a:rPr lang="it-IT" dirty="0"/>
              <a:t> (</a:t>
            </a:r>
            <a:r>
              <a:rPr lang="it-IT" dirty="0" err="1"/>
              <a:t>Xeloda</a:t>
            </a:r>
            <a:r>
              <a:rPr lang="it-IT" dirty="0"/>
              <a:t>), Citosina </a:t>
            </a:r>
            <a:r>
              <a:rPr lang="it-IT" dirty="0" err="1"/>
              <a:t>arabinoside</a:t>
            </a:r>
            <a:r>
              <a:rPr lang="it-IT" dirty="0"/>
              <a:t>, </a:t>
            </a:r>
            <a:r>
              <a:rPr lang="it-IT" dirty="0" err="1"/>
              <a:t>gemcitabina</a:t>
            </a:r>
            <a:r>
              <a:rPr lang="it-IT" dirty="0"/>
              <a:t> </a:t>
            </a:r>
          </a:p>
          <a:p>
            <a:endParaRPr lang="it-IT" dirty="0"/>
          </a:p>
        </p:txBody>
      </p:sp>
      <p:sp>
        <p:nvSpPr>
          <p:cNvPr id="4" name="Titolo 1"/>
          <p:cNvSpPr>
            <a:spLocks noGrp="1"/>
          </p:cNvSpPr>
          <p:nvPr>
            <p:ph type="title"/>
          </p:nvPr>
        </p:nvSpPr>
        <p:spPr>
          <a:xfrm>
            <a:off x="838200" y="504826"/>
            <a:ext cx="10515600" cy="821124"/>
          </a:xfrm>
        </p:spPr>
        <p:txBody>
          <a:bodyPr>
            <a:normAutofit/>
          </a:bodyPr>
          <a:lstStyle/>
          <a:p>
            <a:r>
              <a:rPr lang="it-IT" sz="3600" b="1">
                <a:solidFill>
                  <a:srgbClr val="FF0000"/>
                </a:solidFill>
                <a:latin typeface="+mn-lt"/>
              </a:rPr>
              <a:t>ANTIMETABOLITI</a:t>
            </a:r>
            <a:endParaRPr lang="it-IT" sz="3600" b="1" dirty="0">
              <a:solidFill>
                <a:srgbClr val="FF0000"/>
              </a:solidFill>
              <a:latin typeface="+mn-lt"/>
            </a:endParaRPr>
          </a:p>
        </p:txBody>
      </p:sp>
    </p:spTree>
    <p:extLst>
      <p:ext uri="{BB962C8B-B14F-4D97-AF65-F5344CB8AC3E}">
        <p14:creationId xmlns:p14="http://schemas.microsoft.com/office/powerpoint/2010/main" val="625395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10962"/>
            <a:ext cx="10515600" cy="4966001"/>
          </a:xfrm>
        </p:spPr>
        <p:txBody>
          <a:bodyPr>
            <a:normAutofit fontScale="85000" lnSpcReduction="20000"/>
          </a:bodyPr>
          <a:lstStyle/>
          <a:p>
            <a:r>
              <a:rPr lang="it-IT" dirty="0"/>
              <a:t>Questo gruppo comprende quei farmaci che non hanno struttura chimica e meccanismo d’azione tali da poterli annoverare negli altri gruppi. </a:t>
            </a:r>
          </a:p>
          <a:p>
            <a:r>
              <a:rPr lang="it-IT" dirty="0"/>
              <a:t>COMPOSTI:</a:t>
            </a:r>
            <a:br>
              <a:rPr lang="it-IT" dirty="0"/>
            </a:br>
            <a:r>
              <a:rPr lang="it-IT" dirty="0"/>
              <a:t>1) AMIFOSTINE: fosfato organico che in sede intracellulare lega le forme attivate degli agenti alchilanti e i composti del platino con loro inattivazione, lega ed inattiva i radicali liberi prodotti da reazioni di ossidazione. </a:t>
            </a:r>
          </a:p>
          <a:p>
            <a:r>
              <a:rPr lang="it-IT" dirty="0"/>
              <a:t>2) L-ASPARAGINASI: unico enzima </a:t>
            </a:r>
            <a:r>
              <a:rPr lang="it-IT" dirty="0" err="1"/>
              <a:t>oncolitico</a:t>
            </a:r>
            <a:r>
              <a:rPr lang="it-IT" dirty="0"/>
              <a:t> che idrolizza l’asparagina in acido aspartico e la </a:t>
            </a:r>
            <a:r>
              <a:rPr lang="it-IT" dirty="0" err="1"/>
              <a:t>glutamina</a:t>
            </a:r>
            <a:r>
              <a:rPr lang="it-IT" dirty="0"/>
              <a:t> in </a:t>
            </a:r>
            <a:r>
              <a:rPr lang="it-IT" dirty="0" err="1"/>
              <a:t>glutamato</a:t>
            </a:r>
            <a:r>
              <a:rPr lang="it-IT" dirty="0"/>
              <a:t> e svolge la sua azione inibendo la sintesi proteica di cellule tumorali che non posseggono la capacità di sintetizzare l’asparagina </a:t>
            </a:r>
          </a:p>
          <a:p>
            <a:r>
              <a:rPr lang="it-IT" dirty="0"/>
              <a:t>3) IDROSSIUREA: inibisce la </a:t>
            </a:r>
            <a:r>
              <a:rPr lang="it-IT" dirty="0" err="1"/>
              <a:t>ribonucleotide</a:t>
            </a:r>
            <a:r>
              <a:rPr lang="it-IT" dirty="0"/>
              <a:t> reduttasi necessario per la sintesi di DNA </a:t>
            </a:r>
          </a:p>
          <a:p>
            <a:r>
              <a:rPr lang="it-IT" dirty="0"/>
              <a:t>4) MITOTANE: isomero dell’insetticida DDD, che ha struttura chimica simile al DDT, ha un effetto citotossico diretto sui mitocondri delle cellule corticosurrenali e diminuisce anche la secrezione di steroidi con </a:t>
            </a:r>
          </a:p>
          <a:p>
            <a:endParaRPr lang="it-IT" dirty="0"/>
          </a:p>
        </p:txBody>
      </p:sp>
      <p:sp>
        <p:nvSpPr>
          <p:cNvPr id="4" name="Titolo 1"/>
          <p:cNvSpPr>
            <a:spLocks noGrp="1"/>
          </p:cNvSpPr>
          <p:nvPr>
            <p:ph type="title"/>
          </p:nvPr>
        </p:nvSpPr>
        <p:spPr>
          <a:xfrm>
            <a:off x="838200" y="365125"/>
            <a:ext cx="10515600" cy="845837"/>
          </a:xfrm>
        </p:spPr>
        <p:txBody>
          <a:bodyPr>
            <a:normAutofit/>
          </a:bodyPr>
          <a:lstStyle/>
          <a:p>
            <a:r>
              <a:rPr lang="it-IT" sz="3600" b="1">
                <a:solidFill>
                  <a:srgbClr val="FF0000"/>
                </a:solidFill>
                <a:latin typeface="+mn-lt"/>
              </a:rPr>
              <a:t>MISCELLANEI</a:t>
            </a:r>
            <a:endParaRPr lang="it-IT" sz="3600" b="1" dirty="0">
              <a:solidFill>
                <a:srgbClr val="FF0000"/>
              </a:solidFill>
              <a:latin typeface="+mn-lt"/>
            </a:endParaRPr>
          </a:p>
        </p:txBody>
      </p:sp>
    </p:spTree>
    <p:extLst>
      <p:ext uri="{BB962C8B-B14F-4D97-AF65-F5344CB8AC3E}">
        <p14:creationId xmlns:p14="http://schemas.microsoft.com/office/powerpoint/2010/main" val="150095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99408"/>
            <a:ext cx="10515600" cy="4977555"/>
          </a:xfrm>
        </p:spPr>
        <p:txBody>
          <a:bodyPr>
            <a:normAutofit fontScale="92500" lnSpcReduction="20000"/>
          </a:bodyPr>
          <a:lstStyle/>
          <a:p>
            <a:r>
              <a:rPr lang="it-IT" dirty="0"/>
              <a:t>1968: Fisher introduce il concetto delle terapie integrate:</a:t>
            </a:r>
            <a:br>
              <a:rPr lang="it-IT" dirty="0"/>
            </a:br>
            <a:r>
              <a:rPr lang="it-IT" dirty="0"/>
              <a:t>“il carcinoma mammario ha un accesso precoce al sistema ematico e ai tessuti linfatici ..... la mastectomia radicale è sia troppo che troppo poco, troppo per i tumori piccoli e troppo poco per i grandi tumori che hanno </a:t>
            </a:r>
            <a:r>
              <a:rPr lang="it-IT" dirty="0" err="1"/>
              <a:t>gia</a:t>
            </a:r>
            <a:r>
              <a:rPr lang="it-IT" dirty="0"/>
              <a:t>̀ metastatizzato”. </a:t>
            </a:r>
          </a:p>
          <a:p>
            <a:r>
              <a:rPr lang="it-IT" dirty="0"/>
              <a:t>Nascono gli studi dei Gruppi Cooperativi per la Ricerca (ad es. National </a:t>
            </a:r>
            <a:r>
              <a:rPr lang="it-IT" dirty="0" err="1"/>
              <a:t>Surgical</a:t>
            </a:r>
            <a:r>
              <a:rPr lang="it-IT" dirty="0"/>
              <a:t> </a:t>
            </a:r>
            <a:r>
              <a:rPr lang="it-IT" dirty="0" err="1"/>
              <a:t>Adjuvant</a:t>
            </a:r>
            <a:r>
              <a:rPr lang="it-IT" dirty="0"/>
              <a:t> </a:t>
            </a:r>
            <a:r>
              <a:rPr lang="it-IT" dirty="0" err="1"/>
              <a:t>Breast</a:t>
            </a:r>
            <a:r>
              <a:rPr lang="it-IT" dirty="0"/>
              <a:t> and </a:t>
            </a:r>
            <a:r>
              <a:rPr lang="it-IT" dirty="0" err="1"/>
              <a:t>Bowel</a:t>
            </a:r>
            <a:r>
              <a:rPr lang="it-IT" dirty="0"/>
              <a:t> Project) di cui Fisher è fondatore che dimostrano che una minore chirurgia radicale associata alla chemio- e radioterapia ottengono un maggior risultato con una </a:t>
            </a:r>
            <a:r>
              <a:rPr lang="it-IT" dirty="0" err="1"/>
              <a:t>morbidita</a:t>
            </a:r>
            <a:r>
              <a:rPr lang="it-IT" dirty="0"/>
              <a:t>̀ inferiore. </a:t>
            </a:r>
          </a:p>
          <a:p>
            <a:r>
              <a:rPr lang="it-IT" dirty="0"/>
              <a:t>Dal 2000 in poi, vengono sviluppati gli anticorpi monoclonali che agiscono legandosi selettivamente a specifici antigeni di membrana delle cellule neoplastiche. </a:t>
            </a:r>
          </a:p>
          <a:p>
            <a:r>
              <a:rPr lang="it-IT" dirty="0"/>
              <a:t>2006: </a:t>
            </a:r>
            <a:r>
              <a:rPr lang="it-IT" dirty="0" err="1"/>
              <a:t>Drucker</a:t>
            </a:r>
            <a:r>
              <a:rPr lang="it-IT" dirty="0"/>
              <a:t> dimostra l'efficacia dell'</a:t>
            </a:r>
            <a:r>
              <a:rPr lang="it-IT" dirty="0" err="1"/>
              <a:t>Imatinib</a:t>
            </a:r>
            <a:r>
              <a:rPr lang="it-IT" dirty="0"/>
              <a:t>, farmaco utilizzato nella terapia della leucemia mieloide cronica che ha come bersaglio l'unica anomalia genetica della malattia. Da questo lavoro, nasce la terapia molecolare “Target </a:t>
            </a:r>
            <a:r>
              <a:rPr lang="it-IT" dirty="0" err="1"/>
              <a:t>Therapy</a:t>
            </a:r>
            <a:r>
              <a:rPr lang="it-IT" dirty="0"/>
              <a:t>”. </a:t>
            </a:r>
          </a:p>
          <a:p>
            <a:endParaRPr lang="it-IT" dirty="0"/>
          </a:p>
        </p:txBody>
      </p:sp>
      <p:sp>
        <p:nvSpPr>
          <p:cNvPr id="4" name="Titolo 1"/>
          <p:cNvSpPr>
            <a:spLocks noGrp="1"/>
          </p:cNvSpPr>
          <p:nvPr>
            <p:ph type="title"/>
          </p:nvPr>
        </p:nvSpPr>
        <p:spPr>
          <a:xfrm>
            <a:off x="838200" y="365125"/>
            <a:ext cx="10515600" cy="656153"/>
          </a:xfrm>
        </p:spPr>
        <p:txBody>
          <a:bodyPr>
            <a:normAutofit/>
          </a:bodyPr>
          <a:lstStyle/>
          <a:p>
            <a:r>
              <a:rPr lang="it-IT" sz="3600" b="1" dirty="0">
                <a:solidFill>
                  <a:srgbClr val="FF0000"/>
                </a:solidFill>
                <a:latin typeface="+mn-lt"/>
              </a:rPr>
              <a:t>Storia della terapia del cancro</a:t>
            </a:r>
          </a:p>
        </p:txBody>
      </p:sp>
    </p:spTree>
    <p:extLst>
      <p:ext uri="{BB962C8B-B14F-4D97-AF65-F5344CB8AC3E}">
        <p14:creationId xmlns:p14="http://schemas.microsoft.com/office/powerpoint/2010/main" val="1229527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396314"/>
            <a:ext cx="10515600" cy="4780649"/>
          </a:xfrm>
        </p:spPr>
        <p:txBody>
          <a:bodyPr>
            <a:normAutofit lnSpcReduction="10000"/>
          </a:bodyPr>
          <a:lstStyle/>
          <a:p>
            <a:r>
              <a:rPr lang="it-IT" dirty="0"/>
              <a:t>Classe di farmaci utilizzati nelle neoplasie </a:t>
            </a:r>
            <a:r>
              <a:rPr lang="it-IT" dirty="0" err="1"/>
              <a:t>ormono</a:t>
            </a:r>
            <a:r>
              <a:rPr lang="it-IT" dirty="0"/>
              <a:t>-sensibili quali il carcinoma mammario e prostatico. </a:t>
            </a:r>
          </a:p>
          <a:p>
            <a:r>
              <a:rPr lang="it-IT" dirty="0"/>
              <a:t>CLASSI</a:t>
            </a:r>
            <a:br>
              <a:rPr lang="it-IT" dirty="0"/>
            </a:br>
            <a:r>
              <a:rPr lang="it-IT" dirty="0"/>
              <a:t>1) ORMONI: androgeni, estrogeni, progestinici, corticosteroidi, tiroidei</a:t>
            </a:r>
            <a:br>
              <a:rPr lang="it-IT" dirty="0"/>
            </a:br>
            <a:r>
              <a:rPr lang="it-IT" dirty="0"/>
              <a:t>2) ANTIORMONI:</a:t>
            </a:r>
            <a:br>
              <a:rPr lang="it-IT" dirty="0"/>
            </a:br>
            <a:r>
              <a:rPr lang="it-IT" dirty="0"/>
              <a:t>- Antiandrogeni: </a:t>
            </a:r>
            <a:r>
              <a:rPr lang="it-IT" dirty="0" err="1"/>
              <a:t>ciproterone</a:t>
            </a:r>
            <a:r>
              <a:rPr lang="it-IT" dirty="0"/>
              <a:t> acetato, </a:t>
            </a:r>
            <a:r>
              <a:rPr lang="it-IT" dirty="0" err="1"/>
              <a:t>flutamide</a:t>
            </a:r>
            <a:r>
              <a:rPr lang="it-IT" dirty="0"/>
              <a:t>, </a:t>
            </a:r>
            <a:r>
              <a:rPr lang="it-IT" dirty="0" err="1"/>
              <a:t>nilutamide</a:t>
            </a:r>
            <a:r>
              <a:rPr lang="it-IT" dirty="0"/>
              <a:t/>
            </a:r>
            <a:br>
              <a:rPr lang="it-IT" dirty="0"/>
            </a:br>
            <a:r>
              <a:rPr lang="it-IT" dirty="0"/>
              <a:t>- </a:t>
            </a:r>
            <a:r>
              <a:rPr lang="it-IT" dirty="0" err="1"/>
              <a:t>Antiestrogeni</a:t>
            </a:r>
            <a:r>
              <a:rPr lang="it-IT" dirty="0"/>
              <a:t>: </a:t>
            </a:r>
            <a:r>
              <a:rPr lang="it-IT" dirty="0" err="1"/>
              <a:t>tamoxifene</a:t>
            </a:r>
            <a:r>
              <a:rPr lang="it-IT" dirty="0"/>
              <a:t/>
            </a:r>
            <a:br>
              <a:rPr lang="it-IT" dirty="0"/>
            </a:br>
            <a:r>
              <a:rPr lang="it-IT" dirty="0"/>
              <a:t>- Inibitori delle </a:t>
            </a:r>
            <a:r>
              <a:rPr lang="it-IT" dirty="0" err="1"/>
              <a:t>aromatasi</a:t>
            </a:r>
            <a:r>
              <a:rPr lang="it-IT" dirty="0"/>
              <a:t>: </a:t>
            </a:r>
            <a:r>
              <a:rPr lang="it-IT" dirty="0" err="1"/>
              <a:t>aminoglutetimide</a:t>
            </a:r>
            <a:r>
              <a:rPr lang="it-IT" dirty="0"/>
              <a:t>, </a:t>
            </a:r>
            <a:r>
              <a:rPr lang="it-IT" dirty="0" err="1"/>
              <a:t>exemestano</a:t>
            </a:r>
            <a:r>
              <a:rPr lang="it-IT" dirty="0"/>
              <a:t>, </a:t>
            </a:r>
            <a:r>
              <a:rPr lang="it-IT" dirty="0" err="1"/>
              <a:t>letrozolo</a:t>
            </a:r>
            <a:r>
              <a:rPr lang="it-IT" dirty="0"/>
              <a:t>, </a:t>
            </a:r>
            <a:r>
              <a:rPr lang="it-IT" dirty="0" err="1"/>
              <a:t>anastrozolo</a:t>
            </a:r>
            <a:r>
              <a:rPr lang="it-IT" dirty="0"/>
              <a:t/>
            </a:r>
            <a:br>
              <a:rPr lang="it-IT" dirty="0"/>
            </a:br>
            <a:r>
              <a:rPr lang="it-IT" dirty="0"/>
              <a:t>- </a:t>
            </a:r>
            <a:r>
              <a:rPr lang="it-IT" dirty="0" err="1"/>
              <a:t>Antiprolattinemici</a:t>
            </a:r>
            <a:r>
              <a:rPr lang="it-IT" dirty="0"/>
              <a:t/>
            </a:r>
            <a:br>
              <a:rPr lang="it-IT" dirty="0"/>
            </a:br>
            <a:r>
              <a:rPr lang="it-IT" dirty="0"/>
              <a:t>- LH-RH analoghi: </a:t>
            </a:r>
            <a:r>
              <a:rPr lang="it-IT" dirty="0" err="1"/>
              <a:t>goserelin</a:t>
            </a:r>
            <a:r>
              <a:rPr lang="it-IT" dirty="0"/>
              <a:t>, </a:t>
            </a:r>
            <a:r>
              <a:rPr lang="it-IT" dirty="0" err="1"/>
              <a:t>buserelin</a:t>
            </a:r>
            <a:r>
              <a:rPr lang="it-IT" dirty="0"/>
              <a:t>, </a:t>
            </a:r>
            <a:r>
              <a:rPr lang="it-IT" dirty="0" err="1"/>
              <a:t>triptorelina</a:t>
            </a:r>
            <a:r>
              <a:rPr lang="it-IT" dirty="0"/>
              <a:t>, </a:t>
            </a:r>
            <a:r>
              <a:rPr lang="it-IT" dirty="0" err="1"/>
              <a:t>leuprolide</a:t>
            </a:r>
            <a:r>
              <a:rPr lang="it-IT" dirty="0"/>
              <a:t> - </a:t>
            </a:r>
            <a:r>
              <a:rPr lang="it-IT" dirty="0" err="1"/>
              <a:t>Estramustina</a:t>
            </a:r>
            <a:r>
              <a:rPr lang="it-IT" dirty="0"/>
              <a:t>: estere della mostarda azotata e dell’estradiolo </a:t>
            </a:r>
          </a:p>
        </p:txBody>
      </p:sp>
      <p:sp>
        <p:nvSpPr>
          <p:cNvPr id="4" name="Titolo 1"/>
          <p:cNvSpPr>
            <a:spLocks noGrp="1"/>
          </p:cNvSpPr>
          <p:nvPr>
            <p:ph type="title"/>
          </p:nvPr>
        </p:nvSpPr>
        <p:spPr>
          <a:xfrm>
            <a:off x="838200" y="365126"/>
            <a:ext cx="10515600" cy="796410"/>
          </a:xfrm>
        </p:spPr>
        <p:txBody>
          <a:bodyPr>
            <a:normAutofit/>
          </a:bodyPr>
          <a:lstStyle/>
          <a:p>
            <a:r>
              <a:rPr lang="it-IT" sz="3600" b="1">
                <a:solidFill>
                  <a:srgbClr val="FF0000"/>
                </a:solidFill>
                <a:latin typeface="+mn-lt"/>
              </a:rPr>
              <a:t>ORMONI E ANTIORMONI</a:t>
            </a:r>
            <a:endParaRPr lang="it-IT" sz="3600" b="1" dirty="0">
              <a:solidFill>
                <a:srgbClr val="FF0000"/>
              </a:solidFill>
              <a:latin typeface="+mn-lt"/>
            </a:endParaRPr>
          </a:p>
        </p:txBody>
      </p:sp>
    </p:spTree>
    <p:extLst>
      <p:ext uri="{BB962C8B-B14F-4D97-AF65-F5344CB8AC3E}">
        <p14:creationId xmlns:p14="http://schemas.microsoft.com/office/powerpoint/2010/main" val="219277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DD9A7051-F080-7941-85AD-CE85E75D9BAE}"/>
              </a:ext>
            </a:extLst>
          </p:cNvPr>
          <p:cNvPicPr>
            <a:picLocks noChangeAspect="1"/>
          </p:cNvPicPr>
          <p:nvPr/>
        </p:nvPicPr>
        <p:blipFill>
          <a:blip r:embed="rId2"/>
          <a:stretch>
            <a:fillRect/>
          </a:stretch>
        </p:blipFill>
        <p:spPr>
          <a:xfrm>
            <a:off x="1524000" y="282624"/>
            <a:ext cx="9554680" cy="6575376"/>
          </a:xfrm>
          <a:prstGeom prst="rect">
            <a:avLst/>
          </a:prstGeom>
        </p:spPr>
      </p:pic>
    </p:spTree>
    <p:extLst>
      <p:ext uri="{BB962C8B-B14F-4D97-AF65-F5344CB8AC3E}">
        <p14:creationId xmlns:p14="http://schemas.microsoft.com/office/powerpoint/2010/main" val="1834149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E6423204-3D95-554B-9405-0008E6FD5206}"/>
              </a:ext>
            </a:extLst>
          </p:cNvPr>
          <p:cNvPicPr>
            <a:picLocks noChangeAspect="1"/>
          </p:cNvPicPr>
          <p:nvPr/>
        </p:nvPicPr>
        <p:blipFill>
          <a:blip r:embed="rId2"/>
          <a:stretch>
            <a:fillRect/>
          </a:stretch>
        </p:blipFill>
        <p:spPr>
          <a:xfrm>
            <a:off x="1706880" y="320040"/>
            <a:ext cx="8290560" cy="6217920"/>
          </a:xfrm>
          <a:prstGeom prst="rect">
            <a:avLst/>
          </a:prstGeom>
        </p:spPr>
      </p:pic>
    </p:spTree>
    <p:extLst>
      <p:ext uri="{BB962C8B-B14F-4D97-AF65-F5344CB8AC3E}">
        <p14:creationId xmlns:p14="http://schemas.microsoft.com/office/powerpoint/2010/main" val="3297376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5B294656-7ADB-FD43-9A53-CB16C73F6A3D}"/>
              </a:ext>
            </a:extLst>
          </p:cNvPr>
          <p:cNvPicPr>
            <a:picLocks noChangeAspect="1"/>
          </p:cNvPicPr>
          <p:nvPr/>
        </p:nvPicPr>
        <p:blipFill>
          <a:blip r:embed="rId2"/>
          <a:stretch>
            <a:fillRect/>
          </a:stretch>
        </p:blipFill>
        <p:spPr>
          <a:xfrm>
            <a:off x="1401660" y="373380"/>
            <a:ext cx="8577526" cy="6111240"/>
          </a:xfrm>
          <a:prstGeom prst="rect">
            <a:avLst/>
          </a:prstGeom>
        </p:spPr>
      </p:pic>
    </p:spTree>
    <p:extLst>
      <p:ext uri="{BB962C8B-B14F-4D97-AF65-F5344CB8AC3E}">
        <p14:creationId xmlns:p14="http://schemas.microsoft.com/office/powerpoint/2010/main" val="858209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CAB91948-1302-5C47-A741-D40DCAB11465}"/>
              </a:ext>
            </a:extLst>
          </p:cNvPr>
          <p:cNvPicPr>
            <a:picLocks noChangeAspect="1"/>
          </p:cNvPicPr>
          <p:nvPr/>
        </p:nvPicPr>
        <p:blipFill>
          <a:blip r:embed="rId2"/>
          <a:stretch>
            <a:fillRect/>
          </a:stretch>
        </p:blipFill>
        <p:spPr>
          <a:xfrm>
            <a:off x="1924050" y="812800"/>
            <a:ext cx="8343900" cy="5232400"/>
          </a:xfrm>
          <a:prstGeom prst="rect">
            <a:avLst/>
          </a:prstGeom>
        </p:spPr>
      </p:pic>
    </p:spTree>
    <p:extLst>
      <p:ext uri="{BB962C8B-B14F-4D97-AF65-F5344CB8AC3E}">
        <p14:creationId xmlns:p14="http://schemas.microsoft.com/office/powerpoint/2010/main" val="2660261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BE4BF88-0EB5-B648-9224-72BA09C24F93}"/>
              </a:ext>
            </a:extLst>
          </p:cNvPr>
          <p:cNvPicPr>
            <a:picLocks noChangeAspect="1"/>
          </p:cNvPicPr>
          <p:nvPr/>
        </p:nvPicPr>
        <p:blipFill>
          <a:blip r:embed="rId2"/>
          <a:stretch>
            <a:fillRect/>
          </a:stretch>
        </p:blipFill>
        <p:spPr>
          <a:xfrm>
            <a:off x="1905000" y="539750"/>
            <a:ext cx="8382000" cy="5778500"/>
          </a:xfrm>
          <a:prstGeom prst="rect">
            <a:avLst/>
          </a:prstGeom>
        </p:spPr>
      </p:pic>
    </p:spTree>
    <p:extLst>
      <p:ext uri="{BB962C8B-B14F-4D97-AF65-F5344CB8AC3E}">
        <p14:creationId xmlns:p14="http://schemas.microsoft.com/office/powerpoint/2010/main" val="3512984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CA7AB9B6-4BC5-284D-9089-3C0A1B50E1B8}"/>
              </a:ext>
            </a:extLst>
          </p:cNvPr>
          <p:cNvPicPr>
            <a:picLocks noChangeAspect="1"/>
          </p:cNvPicPr>
          <p:nvPr/>
        </p:nvPicPr>
        <p:blipFill>
          <a:blip r:embed="rId2"/>
          <a:stretch>
            <a:fillRect/>
          </a:stretch>
        </p:blipFill>
        <p:spPr>
          <a:xfrm>
            <a:off x="2057400" y="463550"/>
            <a:ext cx="8077200" cy="5930900"/>
          </a:xfrm>
          <a:prstGeom prst="rect">
            <a:avLst/>
          </a:prstGeom>
        </p:spPr>
      </p:pic>
    </p:spTree>
    <p:extLst>
      <p:ext uri="{BB962C8B-B14F-4D97-AF65-F5344CB8AC3E}">
        <p14:creationId xmlns:p14="http://schemas.microsoft.com/office/powerpoint/2010/main" val="4198454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219876B0-791D-1345-AAAE-BA77CBDD131A}"/>
              </a:ext>
            </a:extLst>
          </p:cNvPr>
          <p:cNvPicPr>
            <a:picLocks noChangeAspect="1"/>
          </p:cNvPicPr>
          <p:nvPr/>
        </p:nvPicPr>
        <p:blipFill>
          <a:blip r:embed="rId2"/>
          <a:stretch>
            <a:fillRect/>
          </a:stretch>
        </p:blipFill>
        <p:spPr>
          <a:xfrm>
            <a:off x="2203450" y="527050"/>
            <a:ext cx="7785100" cy="5803900"/>
          </a:xfrm>
          <a:prstGeom prst="rect">
            <a:avLst/>
          </a:prstGeom>
        </p:spPr>
      </p:pic>
    </p:spTree>
    <p:extLst>
      <p:ext uri="{BB962C8B-B14F-4D97-AF65-F5344CB8AC3E}">
        <p14:creationId xmlns:p14="http://schemas.microsoft.com/office/powerpoint/2010/main" val="509937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699278"/>
            <a:ext cx="10515600" cy="2217626"/>
          </a:xfrm>
        </p:spPr>
        <p:txBody>
          <a:bodyPr/>
          <a:lstStyle/>
          <a:p>
            <a:r>
              <a:rPr lang="it-IT" b="1" dirty="0"/>
              <a:t>INIBITORI DELL’ANGIOGENESI E DELLE METASTASI</a:t>
            </a:r>
          </a:p>
          <a:p>
            <a:r>
              <a:rPr lang="it-IT" b="1" dirty="0"/>
              <a:t>INIBITORI DEL CHECK-POINT: </a:t>
            </a:r>
            <a:r>
              <a:rPr lang="it-IT" dirty="0" err="1"/>
              <a:t>Nivolumab</a:t>
            </a:r>
            <a:r>
              <a:rPr lang="it-IT" dirty="0"/>
              <a:t>, </a:t>
            </a:r>
            <a:r>
              <a:rPr lang="it-IT" dirty="0" err="1"/>
              <a:t>Pembrolizumab</a:t>
            </a:r>
            <a:r>
              <a:rPr lang="it-IT" dirty="0"/>
              <a:t>, etc..</a:t>
            </a:r>
          </a:p>
          <a:p>
            <a:pPr marL="0" indent="0">
              <a:buNone/>
            </a:pPr>
            <a:endParaRPr lang="it-IT" dirty="0"/>
          </a:p>
        </p:txBody>
      </p:sp>
      <p:sp>
        <p:nvSpPr>
          <p:cNvPr id="4" name="Titolo 1"/>
          <p:cNvSpPr>
            <a:spLocks noGrp="1"/>
          </p:cNvSpPr>
          <p:nvPr>
            <p:ph type="title"/>
          </p:nvPr>
        </p:nvSpPr>
        <p:spPr>
          <a:xfrm>
            <a:off x="838200" y="365125"/>
            <a:ext cx="10515600" cy="648129"/>
          </a:xfrm>
        </p:spPr>
        <p:txBody>
          <a:bodyPr>
            <a:normAutofit/>
          </a:bodyPr>
          <a:lstStyle/>
          <a:p>
            <a:r>
              <a:rPr lang="it-IT" sz="3600" b="1" dirty="0">
                <a:solidFill>
                  <a:srgbClr val="FF0000"/>
                </a:solidFill>
                <a:latin typeface="+mn-lt"/>
              </a:rPr>
              <a:t>ALTRI IMMUNOMODULANTI</a:t>
            </a:r>
          </a:p>
        </p:txBody>
      </p:sp>
    </p:spTree>
    <p:extLst>
      <p:ext uri="{BB962C8B-B14F-4D97-AF65-F5344CB8AC3E}">
        <p14:creationId xmlns:p14="http://schemas.microsoft.com/office/powerpoint/2010/main" val="649706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340" y="2441061"/>
            <a:ext cx="10515600" cy="1325563"/>
          </a:xfrm>
        </p:spPr>
        <p:txBody>
          <a:bodyPr>
            <a:normAutofit/>
          </a:bodyPr>
          <a:lstStyle/>
          <a:p>
            <a:r>
              <a:rPr lang="it-IT" sz="3600" b="1" dirty="0">
                <a:solidFill>
                  <a:srgbClr val="FF0000"/>
                </a:solidFill>
                <a:latin typeface="+mn-lt"/>
              </a:rPr>
              <a:t>GESTIONE OSPEDALIERA DEI FARMACI ANTIBLASTICI</a:t>
            </a:r>
          </a:p>
        </p:txBody>
      </p:sp>
    </p:spTree>
    <p:extLst>
      <p:ext uri="{BB962C8B-B14F-4D97-AF65-F5344CB8AC3E}">
        <p14:creationId xmlns:p14="http://schemas.microsoft.com/office/powerpoint/2010/main" val="89770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10532"/>
          </a:xfrm>
        </p:spPr>
        <p:txBody>
          <a:bodyPr>
            <a:normAutofit/>
          </a:bodyPr>
          <a:lstStyle/>
          <a:p>
            <a:r>
              <a:rPr lang="it-IT" sz="3600" b="1" dirty="0">
                <a:solidFill>
                  <a:srgbClr val="FF0000"/>
                </a:solidFill>
                <a:latin typeface="+mn-lt"/>
              </a:rPr>
              <a:t>Tipologie di terapie oncologiche</a:t>
            </a:r>
          </a:p>
        </p:txBody>
      </p:sp>
      <p:sp>
        <p:nvSpPr>
          <p:cNvPr id="3" name="Segnaposto contenuto 2"/>
          <p:cNvSpPr>
            <a:spLocks noGrp="1"/>
          </p:cNvSpPr>
          <p:nvPr>
            <p:ph idx="1"/>
          </p:nvPr>
        </p:nvSpPr>
        <p:spPr>
          <a:xfrm>
            <a:off x="838200" y="1175658"/>
            <a:ext cx="10515600" cy="5001305"/>
          </a:xfrm>
        </p:spPr>
        <p:txBody>
          <a:bodyPr>
            <a:normAutofit lnSpcReduction="10000"/>
          </a:bodyPr>
          <a:lstStyle/>
          <a:p>
            <a:r>
              <a:rPr lang="it-IT" dirty="0"/>
              <a:t>TERAPIE LOCALI O LOCOREGIONALI</a:t>
            </a:r>
          </a:p>
          <a:p>
            <a:pPr>
              <a:buFontTx/>
              <a:buChar char="-"/>
            </a:pPr>
            <a:r>
              <a:rPr lang="it-IT" dirty="0"/>
              <a:t>Chirurgia</a:t>
            </a:r>
          </a:p>
          <a:p>
            <a:pPr>
              <a:buFontTx/>
              <a:buChar char="-"/>
            </a:pPr>
            <a:r>
              <a:rPr lang="it-IT" dirty="0"/>
              <a:t>Radioterapia</a:t>
            </a:r>
          </a:p>
          <a:p>
            <a:pPr>
              <a:buFontTx/>
              <a:buChar char="-"/>
            </a:pPr>
            <a:r>
              <a:rPr lang="it-IT" dirty="0"/>
              <a:t>Termoablazioni, </a:t>
            </a:r>
            <a:r>
              <a:rPr lang="it-IT" dirty="0" err="1"/>
              <a:t>emoblizzazioni</a:t>
            </a:r>
            <a:r>
              <a:rPr lang="it-IT" dirty="0"/>
              <a:t>, crioterapia </a:t>
            </a:r>
            <a:r>
              <a:rPr lang="it-IT" dirty="0" err="1"/>
              <a:t>etc</a:t>
            </a:r>
            <a:r>
              <a:rPr lang="mr-IN" dirty="0"/>
              <a:t>…</a:t>
            </a:r>
            <a:endParaRPr lang="it-IT" dirty="0"/>
          </a:p>
          <a:p>
            <a:pPr marL="0" indent="0">
              <a:buNone/>
            </a:pPr>
            <a:endParaRPr lang="it-IT" dirty="0"/>
          </a:p>
          <a:p>
            <a:r>
              <a:rPr lang="it-IT" dirty="0"/>
              <a:t>TERAPIE GENERALI O SISTEMICHE</a:t>
            </a:r>
          </a:p>
          <a:p>
            <a:pPr>
              <a:buFontTx/>
              <a:buChar char="-"/>
            </a:pPr>
            <a:r>
              <a:rPr lang="it-IT" dirty="0"/>
              <a:t>Chemioterapia</a:t>
            </a:r>
          </a:p>
          <a:p>
            <a:pPr>
              <a:buFontTx/>
              <a:buChar char="-"/>
            </a:pPr>
            <a:r>
              <a:rPr lang="it-IT" dirty="0"/>
              <a:t>Ormonoterapia</a:t>
            </a:r>
          </a:p>
          <a:p>
            <a:pPr>
              <a:buFontTx/>
              <a:buChar char="-"/>
            </a:pPr>
            <a:r>
              <a:rPr lang="it-IT" dirty="0"/>
              <a:t>Target </a:t>
            </a:r>
            <a:r>
              <a:rPr lang="it-IT" dirty="0" err="1"/>
              <a:t>therapy</a:t>
            </a:r>
            <a:endParaRPr lang="it-IT" dirty="0"/>
          </a:p>
          <a:p>
            <a:pPr>
              <a:buFontTx/>
              <a:buChar char="-"/>
            </a:pPr>
            <a:r>
              <a:rPr lang="it-IT" dirty="0"/>
              <a:t>immunoterapia</a:t>
            </a:r>
          </a:p>
        </p:txBody>
      </p:sp>
    </p:spTree>
    <p:extLst>
      <p:ext uri="{BB962C8B-B14F-4D97-AF65-F5344CB8AC3E}">
        <p14:creationId xmlns:p14="http://schemas.microsoft.com/office/powerpoint/2010/main" val="501862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821440D-74E4-1242-8FFD-C4D07C8831A9}"/>
              </a:ext>
            </a:extLst>
          </p:cNvPr>
          <p:cNvSpPr>
            <a:spLocks noGrp="1"/>
          </p:cNvSpPr>
          <p:nvPr>
            <p:ph idx="1"/>
          </p:nvPr>
        </p:nvSpPr>
        <p:spPr>
          <a:xfrm>
            <a:off x="838200" y="2087880"/>
            <a:ext cx="10515600" cy="4404994"/>
          </a:xfrm>
        </p:spPr>
        <p:txBody>
          <a:bodyPr/>
          <a:lstStyle/>
          <a:p>
            <a:pPr marL="0" indent="0">
              <a:buNone/>
            </a:pPr>
            <a:r>
              <a:rPr lang="it-IT" b="1" dirty="0"/>
              <a:t>L’Unità Farmaci Antiblastici (UFA) o Unità di Manipolazione Chemioterapici Antiblastici (UMACA) </a:t>
            </a:r>
            <a:r>
              <a:rPr lang="it-IT" dirty="0"/>
              <a:t>è una struttura di moderna concezione per la manipolazione dei farmaci chemioterapici, la cui </a:t>
            </a:r>
            <a:r>
              <a:rPr lang="it-IT" dirty="0" err="1"/>
              <a:t>peculiarita</a:t>
            </a:r>
            <a:r>
              <a:rPr lang="it-IT" dirty="0"/>
              <a:t>̀ è quella di garantire la </a:t>
            </a:r>
            <a:r>
              <a:rPr lang="it-IT" dirty="0" err="1"/>
              <a:t>qualita</a:t>
            </a:r>
            <a:r>
              <a:rPr lang="it-IT" dirty="0"/>
              <a:t>̀ del prodotto finito e la sicurezza operativa in tutti i momenti dell’</a:t>
            </a:r>
            <a:r>
              <a:rPr lang="it-IT" dirty="0" err="1"/>
              <a:t>attivita</a:t>
            </a:r>
            <a:r>
              <a:rPr lang="it-IT" dirty="0"/>
              <a:t>̀ di preparazione. </a:t>
            </a:r>
          </a:p>
        </p:txBody>
      </p:sp>
      <p:sp>
        <p:nvSpPr>
          <p:cNvPr id="4" name="Titolo 1">
            <a:extLst>
              <a:ext uri="{FF2B5EF4-FFF2-40B4-BE49-F238E27FC236}">
                <a16:creationId xmlns:a16="http://schemas.microsoft.com/office/drawing/2014/main" xmlns="" id="{DA588811-FE60-1546-94AB-6F7C710842D0}"/>
              </a:ext>
            </a:extLst>
          </p:cNvPr>
          <p:cNvSpPr>
            <a:spLocks noGrp="1"/>
          </p:cNvSpPr>
          <p:nvPr>
            <p:ph type="title"/>
          </p:nvPr>
        </p:nvSpPr>
        <p:spPr>
          <a:xfrm>
            <a:off x="838200" y="578486"/>
            <a:ext cx="10515600" cy="796410"/>
          </a:xfrm>
        </p:spPr>
        <p:txBody>
          <a:bodyPr>
            <a:normAutofit/>
          </a:bodyPr>
          <a:lstStyle/>
          <a:p>
            <a:r>
              <a:rPr lang="it-IT" sz="3600" b="1" dirty="0">
                <a:solidFill>
                  <a:srgbClr val="FF0000"/>
                </a:solidFill>
                <a:latin typeface="+mn-lt"/>
              </a:rPr>
              <a:t>CENTRALIZZAZIONE</a:t>
            </a:r>
          </a:p>
        </p:txBody>
      </p:sp>
    </p:spTree>
    <p:extLst>
      <p:ext uri="{BB962C8B-B14F-4D97-AF65-F5344CB8AC3E}">
        <p14:creationId xmlns:p14="http://schemas.microsoft.com/office/powerpoint/2010/main" val="2890982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FB1AB77-D387-8B4F-9BF2-20BA7D6B0CC2}"/>
              </a:ext>
            </a:extLst>
          </p:cNvPr>
          <p:cNvSpPr>
            <a:spLocks noGrp="1"/>
          </p:cNvSpPr>
          <p:nvPr>
            <p:ph type="title"/>
          </p:nvPr>
        </p:nvSpPr>
        <p:spPr>
          <a:xfrm>
            <a:off x="838200" y="365125"/>
            <a:ext cx="10515600" cy="915035"/>
          </a:xfrm>
        </p:spPr>
        <p:txBody>
          <a:bodyPr>
            <a:normAutofit/>
          </a:bodyPr>
          <a:lstStyle/>
          <a:p>
            <a:r>
              <a:rPr lang="it-IT" sz="3600" b="1" dirty="0">
                <a:solidFill>
                  <a:srgbClr val="FF0000"/>
                </a:solidFill>
                <a:latin typeface="+mn-lt"/>
                <a:cs typeface="Times New Roman" panose="02020603050405020304" pitchFamily="18" charset="0"/>
              </a:rPr>
              <a:t>UFA/UMACA</a:t>
            </a:r>
          </a:p>
        </p:txBody>
      </p:sp>
      <p:sp>
        <p:nvSpPr>
          <p:cNvPr id="3" name="Segnaposto contenuto 2">
            <a:extLst>
              <a:ext uri="{FF2B5EF4-FFF2-40B4-BE49-F238E27FC236}">
                <a16:creationId xmlns:a16="http://schemas.microsoft.com/office/drawing/2014/main" xmlns="" id="{FEB73127-DCE7-1F4B-A989-83F21D0A9B2B}"/>
              </a:ext>
            </a:extLst>
          </p:cNvPr>
          <p:cNvSpPr>
            <a:spLocks noGrp="1"/>
          </p:cNvSpPr>
          <p:nvPr>
            <p:ph idx="1"/>
          </p:nvPr>
        </p:nvSpPr>
        <p:spPr>
          <a:xfrm>
            <a:off x="838200" y="1554480"/>
            <a:ext cx="10515600" cy="4622483"/>
          </a:xfrm>
        </p:spPr>
        <p:txBody>
          <a:bodyPr/>
          <a:lstStyle/>
          <a:p>
            <a:r>
              <a:rPr lang="it-IT" dirty="0"/>
              <a:t>Realizzata in una stanza in ambiente controllato ISO (secondo la norma EN ISO 14644-1), dove si preparano giornalmente le terapie antitumorali personalizzate destinate ai malati oncologici, nel pieno rispetto dei criteri di sicurezza previsti dalla normativa vigente, in ambiente chiuso, protetto, circoscritto, segnalato. </a:t>
            </a:r>
          </a:p>
          <a:p>
            <a:r>
              <a:rPr lang="it-IT" dirty="0"/>
              <a:t>Il personale specializzato segue le “Procedure di lavoro”, dettagliate e personalizzate, che guidano, momento per momento, ogni singola </a:t>
            </a:r>
            <a:r>
              <a:rPr lang="it-IT" dirty="0" err="1"/>
              <a:t>attivita</a:t>
            </a:r>
            <a:r>
              <a:rPr lang="it-IT" dirty="0"/>
              <a:t>̀ svolta all’interno dell’ U.F.A.; così facendo è garantita la </a:t>
            </a:r>
            <a:r>
              <a:rPr lang="it-IT" b="1" dirty="0" err="1"/>
              <a:t>qualita</a:t>
            </a:r>
            <a:r>
              <a:rPr lang="it-IT" b="1" dirty="0"/>
              <a:t>̀ </a:t>
            </a:r>
            <a:r>
              <a:rPr lang="it-IT" dirty="0"/>
              <a:t>delle terapie e la </a:t>
            </a:r>
            <a:r>
              <a:rPr lang="it-IT" b="1" dirty="0"/>
              <a:t>sicurezza </a:t>
            </a:r>
            <a:r>
              <a:rPr lang="it-IT" dirty="0"/>
              <a:t>degli operatori. </a:t>
            </a:r>
          </a:p>
          <a:p>
            <a:endParaRPr lang="it-IT" dirty="0"/>
          </a:p>
        </p:txBody>
      </p:sp>
    </p:spTree>
    <p:extLst>
      <p:ext uri="{BB962C8B-B14F-4D97-AF65-F5344CB8AC3E}">
        <p14:creationId xmlns:p14="http://schemas.microsoft.com/office/powerpoint/2010/main" val="3605478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72746"/>
            <a:ext cx="10515600" cy="4904217"/>
          </a:xfrm>
        </p:spPr>
        <p:txBody>
          <a:bodyPr>
            <a:normAutofit/>
          </a:bodyPr>
          <a:lstStyle/>
          <a:p>
            <a:pPr marL="0" indent="0">
              <a:buNone/>
            </a:pPr>
            <a:r>
              <a:rPr lang="it-IT" dirty="0"/>
              <a:t>I vantaggi di un laboratorio centralizzato per la manipolazione dei farmaci antiblastici sono molteplici:</a:t>
            </a:r>
          </a:p>
          <a:p>
            <a:pPr>
              <a:buFontTx/>
              <a:buChar char="-"/>
            </a:pPr>
            <a:r>
              <a:rPr lang="it-IT" dirty="0"/>
              <a:t>Evitare la diffusione di attività a rischio , riducendo al minimo il numero degli addetti esposti;</a:t>
            </a:r>
          </a:p>
          <a:p>
            <a:pPr>
              <a:buFontTx/>
              <a:buChar char="-"/>
            </a:pPr>
            <a:r>
              <a:rPr lang="it-IT" dirty="0"/>
              <a:t>Migliore qualità della preparazione;</a:t>
            </a:r>
          </a:p>
          <a:p>
            <a:pPr>
              <a:buFontTx/>
              <a:buChar char="-"/>
            </a:pPr>
            <a:r>
              <a:rPr lang="it-IT" dirty="0"/>
              <a:t>Maggiore sicurezza per gli operatori sanitari, nel rispetto delle normative vigenti in cui si evidenza il ruolo clinico del farmacista ospedaliero;</a:t>
            </a:r>
          </a:p>
          <a:p>
            <a:pPr>
              <a:buFontTx/>
              <a:buChar char="-"/>
            </a:pPr>
            <a:r>
              <a:rPr lang="it-IT" dirty="0"/>
              <a:t>Un minore spreco utilizzando i residui di farmaco, nel rispetto delle stabilità, con evidente risparmio</a:t>
            </a:r>
          </a:p>
        </p:txBody>
      </p:sp>
      <p:sp>
        <p:nvSpPr>
          <p:cNvPr id="4" name="Titolo 1"/>
          <p:cNvSpPr>
            <a:spLocks noGrp="1"/>
          </p:cNvSpPr>
          <p:nvPr>
            <p:ph type="title"/>
          </p:nvPr>
        </p:nvSpPr>
        <p:spPr>
          <a:xfrm>
            <a:off x="838200" y="365126"/>
            <a:ext cx="10515600" cy="796410"/>
          </a:xfrm>
        </p:spPr>
        <p:txBody>
          <a:bodyPr>
            <a:normAutofit/>
          </a:bodyPr>
          <a:lstStyle/>
          <a:p>
            <a:r>
              <a:rPr lang="it-IT" sz="3600" b="1" dirty="0">
                <a:solidFill>
                  <a:srgbClr val="FF0000"/>
                </a:solidFill>
                <a:latin typeface="+mn-lt"/>
              </a:rPr>
              <a:t>VANTAGGI</a:t>
            </a:r>
          </a:p>
        </p:txBody>
      </p:sp>
    </p:spTree>
    <p:extLst>
      <p:ext uri="{BB962C8B-B14F-4D97-AF65-F5344CB8AC3E}">
        <p14:creationId xmlns:p14="http://schemas.microsoft.com/office/powerpoint/2010/main" val="151005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AC5BA8F-0C59-3B4F-814E-94FADF2643D8}"/>
              </a:ext>
            </a:extLst>
          </p:cNvPr>
          <p:cNvSpPr>
            <a:spLocks noGrp="1"/>
          </p:cNvSpPr>
          <p:nvPr>
            <p:ph type="title"/>
          </p:nvPr>
        </p:nvSpPr>
        <p:spPr/>
        <p:txBody>
          <a:bodyPr>
            <a:normAutofit/>
          </a:bodyPr>
          <a:lstStyle/>
          <a:p>
            <a:pPr algn="ctr"/>
            <a:r>
              <a:rPr lang="it-IT" sz="3600" b="1" dirty="0">
                <a:solidFill>
                  <a:srgbClr val="FF0000"/>
                </a:solidFill>
                <a:latin typeface="+mn-lt"/>
              </a:rPr>
              <a:t>Procedure operative per la preparazione degli antiblastici</a:t>
            </a:r>
          </a:p>
        </p:txBody>
      </p:sp>
      <p:sp>
        <p:nvSpPr>
          <p:cNvPr id="3" name="Segnaposto contenuto 2">
            <a:extLst>
              <a:ext uri="{FF2B5EF4-FFF2-40B4-BE49-F238E27FC236}">
                <a16:creationId xmlns:a16="http://schemas.microsoft.com/office/drawing/2014/main" xmlns="" id="{052CF53E-C7BD-6F4B-A9E2-7EFBC48A54CF}"/>
              </a:ext>
            </a:extLst>
          </p:cNvPr>
          <p:cNvSpPr>
            <a:spLocks noGrp="1"/>
          </p:cNvSpPr>
          <p:nvPr>
            <p:ph idx="1"/>
          </p:nvPr>
        </p:nvSpPr>
        <p:spPr>
          <a:xfrm>
            <a:off x="838200" y="2109152"/>
            <a:ext cx="10515600" cy="2639695"/>
          </a:xfrm>
        </p:spPr>
        <p:txBody>
          <a:bodyPr/>
          <a:lstStyle/>
          <a:p>
            <a:r>
              <a:rPr lang="it-IT" dirty="0"/>
              <a:t>La realizzazione in ambiente </a:t>
            </a:r>
            <a:r>
              <a:rPr lang="it-IT" b="1" i="1" dirty="0"/>
              <a:t>chiuso, </a:t>
            </a:r>
            <a:r>
              <a:rPr lang="it-IT" dirty="0"/>
              <a:t>offre garanzie di smaltimento e di adesione ai criteri di protezione e prevenzione ambientale per i materiali usati nella manipolazione. </a:t>
            </a:r>
          </a:p>
          <a:p>
            <a:r>
              <a:rPr lang="it-IT" dirty="0"/>
              <a:t>L’area </a:t>
            </a:r>
            <a:r>
              <a:rPr lang="it-IT" b="1" dirty="0"/>
              <a:t>p</a:t>
            </a:r>
            <a:r>
              <a:rPr lang="it-IT" b="1" i="1" dirty="0"/>
              <a:t>rotetta </a:t>
            </a:r>
            <a:r>
              <a:rPr lang="it-IT" dirty="0"/>
              <a:t>deve essere </a:t>
            </a:r>
            <a:r>
              <a:rPr lang="it-IT" b="1" dirty="0"/>
              <a:t>s</a:t>
            </a:r>
            <a:r>
              <a:rPr lang="it-IT" b="1" i="1" dirty="0"/>
              <a:t>egnalata </a:t>
            </a:r>
            <a:r>
              <a:rPr lang="it-IT" i="1" dirty="0"/>
              <a:t>c</a:t>
            </a:r>
            <a:r>
              <a:rPr lang="it-IT" dirty="0"/>
              <a:t>on appositi cartelli monitori che consentono l’accesso al solo personale autorizzato. </a:t>
            </a:r>
          </a:p>
          <a:p>
            <a:endParaRPr lang="it-IT" dirty="0"/>
          </a:p>
        </p:txBody>
      </p:sp>
    </p:spTree>
    <p:extLst>
      <p:ext uri="{BB962C8B-B14F-4D97-AF65-F5344CB8AC3E}">
        <p14:creationId xmlns:p14="http://schemas.microsoft.com/office/powerpoint/2010/main" val="170340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B65D54-D7C3-4841-BADD-D1750A42588D}"/>
              </a:ext>
            </a:extLst>
          </p:cNvPr>
          <p:cNvSpPr>
            <a:spLocks noGrp="1"/>
          </p:cNvSpPr>
          <p:nvPr>
            <p:ph type="title"/>
          </p:nvPr>
        </p:nvSpPr>
        <p:spPr/>
        <p:txBody>
          <a:bodyPr>
            <a:normAutofit/>
          </a:bodyPr>
          <a:lstStyle/>
          <a:p>
            <a:r>
              <a:rPr lang="it-IT" sz="3600" b="1" dirty="0">
                <a:solidFill>
                  <a:srgbClr val="FF0000"/>
                </a:solidFill>
                <a:latin typeface="+mn-lt"/>
              </a:rPr>
              <a:t>La sicurezza </a:t>
            </a:r>
          </a:p>
        </p:txBody>
      </p:sp>
      <p:sp>
        <p:nvSpPr>
          <p:cNvPr id="3" name="Segnaposto contenuto 2">
            <a:extLst>
              <a:ext uri="{FF2B5EF4-FFF2-40B4-BE49-F238E27FC236}">
                <a16:creationId xmlns:a16="http://schemas.microsoft.com/office/drawing/2014/main" xmlns="" id="{8A1DE549-BE93-3B45-9DE5-C0FB683062A7}"/>
              </a:ext>
            </a:extLst>
          </p:cNvPr>
          <p:cNvSpPr>
            <a:spLocks noGrp="1"/>
          </p:cNvSpPr>
          <p:nvPr>
            <p:ph idx="1"/>
          </p:nvPr>
        </p:nvSpPr>
        <p:spPr/>
        <p:txBody>
          <a:bodyPr/>
          <a:lstStyle/>
          <a:p>
            <a:pPr marL="0" indent="0">
              <a:buNone/>
            </a:pPr>
            <a:r>
              <a:rPr lang="it-IT" dirty="0"/>
              <a:t>E’ garantita da vari fattori:</a:t>
            </a:r>
          </a:p>
          <a:p>
            <a:r>
              <a:rPr lang="it-IT" dirty="0"/>
              <a:t>mezzi protettivi ambientali costituiti da una cappa a flusso laminare verticale di classe II tipo A/B3: si tratta di una cappa biologica con tre filtri HEPA ad alta efficienza e prestazione ( </a:t>
            </a:r>
            <a:r>
              <a:rPr lang="it-IT" i="1" dirty="0" err="1"/>
              <a:t>hight</a:t>
            </a:r>
            <a:r>
              <a:rPr lang="it-IT" i="1" dirty="0"/>
              <a:t> </a:t>
            </a:r>
            <a:r>
              <a:rPr lang="it-IT" i="1" dirty="0" err="1"/>
              <a:t>efficiency</a:t>
            </a:r>
            <a:r>
              <a:rPr lang="it-IT" i="1" dirty="0"/>
              <a:t> </a:t>
            </a:r>
            <a:r>
              <a:rPr lang="it-IT" i="1" dirty="0" err="1"/>
              <a:t>particulate</a:t>
            </a:r>
            <a:r>
              <a:rPr lang="it-IT" i="1" dirty="0"/>
              <a:t> </a:t>
            </a:r>
            <a:r>
              <a:rPr lang="it-IT" i="1" dirty="0" err="1"/>
              <a:t>airfilter</a:t>
            </a:r>
            <a:r>
              <a:rPr lang="it-IT" i="1" dirty="0"/>
              <a:t>) </a:t>
            </a:r>
            <a:r>
              <a:rPr lang="it-IT" dirty="0"/>
              <a:t>l’aria sterile che fuoriesce dal filtro HEPA è mantenuta ad una velocità di 0,45 m/sec; </a:t>
            </a:r>
          </a:p>
          <a:p>
            <a:r>
              <a:rPr lang="it-IT" dirty="0"/>
              <a:t>Utilizzo corretto dei Dispositivi di Protezione Individuali (D.P.I.) </a:t>
            </a:r>
          </a:p>
          <a:p>
            <a:pPr marL="0" indent="0">
              <a:buNone/>
            </a:pPr>
            <a:endParaRPr lang="it-IT" dirty="0"/>
          </a:p>
        </p:txBody>
      </p:sp>
    </p:spTree>
    <p:extLst>
      <p:ext uri="{BB962C8B-B14F-4D97-AF65-F5344CB8AC3E}">
        <p14:creationId xmlns:p14="http://schemas.microsoft.com/office/powerpoint/2010/main" val="1203934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146A0E-867C-1145-942B-F80754C5D939}"/>
              </a:ext>
            </a:extLst>
          </p:cNvPr>
          <p:cNvSpPr>
            <a:spLocks noGrp="1"/>
          </p:cNvSpPr>
          <p:nvPr>
            <p:ph type="title"/>
          </p:nvPr>
        </p:nvSpPr>
        <p:spPr>
          <a:xfrm>
            <a:off x="838200" y="365125"/>
            <a:ext cx="10515600" cy="945515"/>
          </a:xfrm>
        </p:spPr>
        <p:txBody>
          <a:bodyPr>
            <a:normAutofit/>
          </a:bodyPr>
          <a:lstStyle/>
          <a:p>
            <a:r>
              <a:rPr lang="it-IT" sz="3600" b="1" dirty="0">
                <a:solidFill>
                  <a:srgbClr val="FF0000"/>
                </a:solidFill>
                <a:latin typeface="+mn-lt"/>
              </a:rPr>
              <a:t>Il Farmacista </a:t>
            </a:r>
          </a:p>
        </p:txBody>
      </p:sp>
      <p:sp>
        <p:nvSpPr>
          <p:cNvPr id="3" name="Segnaposto contenuto 2">
            <a:extLst>
              <a:ext uri="{FF2B5EF4-FFF2-40B4-BE49-F238E27FC236}">
                <a16:creationId xmlns:a16="http://schemas.microsoft.com/office/drawing/2014/main" xmlns="" id="{EF77EC09-B89F-814F-823E-E07DA613E3B6}"/>
              </a:ext>
            </a:extLst>
          </p:cNvPr>
          <p:cNvSpPr>
            <a:spLocks noGrp="1"/>
          </p:cNvSpPr>
          <p:nvPr>
            <p:ph idx="1"/>
          </p:nvPr>
        </p:nvSpPr>
        <p:spPr/>
        <p:txBody>
          <a:bodyPr/>
          <a:lstStyle/>
          <a:p>
            <a:r>
              <a:rPr lang="it-IT" dirty="0"/>
              <a:t>Un ruolo chiave lo svolge </a:t>
            </a:r>
            <a:r>
              <a:rPr lang="it-IT" b="1" dirty="0"/>
              <a:t>il Farmacista </a:t>
            </a:r>
            <a:r>
              <a:rPr lang="it-IT" dirty="0"/>
              <a:t>in </a:t>
            </a:r>
            <a:r>
              <a:rPr lang="it-IT" dirty="0" err="1"/>
              <a:t>qualita</a:t>
            </a:r>
            <a:r>
              <a:rPr lang="it-IT" dirty="0"/>
              <a:t>̀ di “ </a:t>
            </a:r>
            <a:r>
              <a:rPr lang="it-IT" b="1" i="1" dirty="0"/>
              <a:t>consulente del personale medico per tutto </a:t>
            </a:r>
            <a:r>
              <a:rPr lang="it-IT" b="1" i="1" dirty="0" err="1"/>
              <a:t>cio</a:t>
            </a:r>
            <a:r>
              <a:rPr lang="it-IT" b="1" i="1" dirty="0"/>
              <a:t>̀ che riguarda il farmaco”, </a:t>
            </a:r>
            <a:r>
              <a:rPr lang="it-IT" dirty="0"/>
              <a:t>il </a:t>
            </a:r>
            <a:r>
              <a:rPr lang="it-IT" i="1" dirty="0"/>
              <a:t>quale sc</a:t>
            </a:r>
            <a:r>
              <a:rPr lang="it-IT" dirty="0"/>
              <a:t>eglie il farmaco confrontando tra due tipi di confezionamento, il farmacista vigila sul controllo microbiologico determinando così la riduzione delle infezioni; inoltre, vigilando, favorisce una riduzione dei costi associati ad errori di prescrizione; infine evita sprechi con utilizzo completo del farmaco realizzando un </a:t>
            </a:r>
            <a:r>
              <a:rPr lang="it-IT" b="1" i="1" dirty="0"/>
              <a:t>risparmio. </a:t>
            </a:r>
          </a:p>
          <a:p>
            <a:r>
              <a:rPr lang="it-IT" dirty="0"/>
              <a:t>Ha la responsabilità della gestione e dell’organizzazione</a:t>
            </a:r>
          </a:p>
          <a:p>
            <a:r>
              <a:rPr lang="it-IT" dirty="0"/>
              <a:t>Ha la </a:t>
            </a:r>
            <a:r>
              <a:rPr lang="it-IT" dirty="0" err="1"/>
              <a:t>responsabilita</a:t>
            </a:r>
            <a:r>
              <a:rPr lang="it-IT" dirty="0"/>
              <a:t>̀ ultima di tutte le </a:t>
            </a:r>
            <a:r>
              <a:rPr lang="it-IT" dirty="0" err="1"/>
              <a:t>attivita</a:t>
            </a:r>
            <a:r>
              <a:rPr lang="it-IT" dirty="0"/>
              <a:t>̀ dell’Unità Operativa inclusa l’efficacia del Sistema di </a:t>
            </a:r>
            <a:r>
              <a:rPr lang="it-IT" dirty="0" err="1"/>
              <a:t>Qualita</a:t>
            </a:r>
            <a:r>
              <a:rPr lang="it-IT" dirty="0"/>
              <a:t>̀.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558888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339F945-8AB8-C749-B53B-44A4CF8000C0}"/>
              </a:ext>
            </a:extLst>
          </p:cNvPr>
          <p:cNvSpPr>
            <a:spLocks noGrp="1"/>
          </p:cNvSpPr>
          <p:nvPr>
            <p:ph type="title"/>
          </p:nvPr>
        </p:nvSpPr>
        <p:spPr>
          <a:xfrm>
            <a:off x="838200" y="365125"/>
            <a:ext cx="10515600" cy="823595"/>
          </a:xfrm>
        </p:spPr>
        <p:txBody>
          <a:bodyPr>
            <a:normAutofit/>
          </a:bodyPr>
          <a:lstStyle/>
          <a:p>
            <a:r>
              <a:rPr lang="it-IT" sz="3600" b="1" dirty="0">
                <a:solidFill>
                  <a:srgbClr val="FF0000"/>
                </a:solidFill>
                <a:latin typeface="+mn-lt"/>
              </a:rPr>
              <a:t>Organizzazione</a:t>
            </a:r>
          </a:p>
        </p:txBody>
      </p:sp>
      <p:sp>
        <p:nvSpPr>
          <p:cNvPr id="3" name="Segnaposto contenuto 2">
            <a:extLst>
              <a:ext uri="{FF2B5EF4-FFF2-40B4-BE49-F238E27FC236}">
                <a16:creationId xmlns:a16="http://schemas.microsoft.com/office/drawing/2014/main" xmlns="" id="{59D12FD4-E777-1F40-97FC-21819372D48E}"/>
              </a:ext>
            </a:extLst>
          </p:cNvPr>
          <p:cNvSpPr>
            <a:spLocks noGrp="1"/>
          </p:cNvSpPr>
          <p:nvPr>
            <p:ph idx="1"/>
          </p:nvPr>
        </p:nvSpPr>
        <p:spPr>
          <a:xfrm>
            <a:off x="838200" y="1188720"/>
            <a:ext cx="10515600" cy="4988243"/>
          </a:xfrm>
        </p:spPr>
        <p:txBody>
          <a:bodyPr>
            <a:normAutofit/>
          </a:bodyPr>
          <a:lstStyle/>
          <a:p>
            <a:r>
              <a:rPr lang="it-IT" dirty="0"/>
              <a:t>la Prescrizione personalizzata viene spedita dai reparti in via cartacea;</a:t>
            </a:r>
          </a:p>
          <a:p>
            <a:r>
              <a:rPr lang="it-IT" dirty="0"/>
              <a:t>protocollata e fotocopiata; </a:t>
            </a:r>
          </a:p>
          <a:p>
            <a:r>
              <a:rPr lang="it-IT" dirty="0"/>
              <a:t>il Farmacista controlla la stabilità chimica e fisica, dosaggi massimi e minimi e confronta la prescrizione con le prescrizioni precedenti consultando l’archivio elettronico per singolo paziente segnalando le eventuali discordanze; controlla l’appropriatezza prescrittiva; </a:t>
            </a:r>
          </a:p>
          <a:p>
            <a:r>
              <a:rPr lang="it-IT" dirty="0"/>
              <a:t>il Farmacista prosegue con la generazione del “foglio di lavoro”; </a:t>
            </a:r>
          </a:p>
          <a:p>
            <a:r>
              <a:rPr lang="it-IT" dirty="0"/>
              <a:t>il foglio di lavoro viene salvato in un date base archiviati per giorno, mese, anno; </a:t>
            </a:r>
          </a:p>
          <a:p>
            <a:r>
              <a:rPr lang="it-IT" dirty="0"/>
              <a:t>per la consegna ai reparti viene compilata una “bolla di consegna </a:t>
            </a:r>
          </a:p>
          <a:p>
            <a:endParaRPr lang="it-IT" dirty="0"/>
          </a:p>
        </p:txBody>
      </p:sp>
    </p:spTree>
    <p:extLst>
      <p:ext uri="{BB962C8B-B14F-4D97-AF65-F5344CB8AC3E}">
        <p14:creationId xmlns:p14="http://schemas.microsoft.com/office/powerpoint/2010/main" val="3978070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33384"/>
            <a:ext cx="10515600" cy="4743579"/>
          </a:xfrm>
        </p:spPr>
        <p:txBody>
          <a:bodyPr/>
          <a:lstStyle/>
          <a:p>
            <a:r>
              <a:rPr lang="it-IT" dirty="0"/>
              <a:t>I farmaci antiblastici sono sostanze tossiche, per la maggior parte anche mutagene, teratogene e di per sé cancerogene. </a:t>
            </a:r>
          </a:p>
          <a:p>
            <a:r>
              <a:rPr lang="it-IT" dirty="0"/>
              <a:t>Le MODALITÀ secondo le quali l’operatore </a:t>
            </a:r>
            <a:r>
              <a:rPr lang="it-IT" dirty="0" err="1"/>
              <a:t>puo</a:t>
            </a:r>
            <a:r>
              <a:rPr lang="it-IT" dirty="0"/>
              <a:t>̀ essere contaminato sono:</a:t>
            </a:r>
            <a:br>
              <a:rPr lang="it-IT" dirty="0"/>
            </a:br>
            <a:r>
              <a:rPr lang="it-IT" dirty="0"/>
              <a:t>- CONTATTO (comune)</a:t>
            </a:r>
            <a:br>
              <a:rPr lang="it-IT" dirty="0"/>
            </a:br>
            <a:r>
              <a:rPr lang="it-IT" dirty="0"/>
              <a:t>- INALAZIONE (comune) </a:t>
            </a:r>
          </a:p>
          <a:p>
            <a:pPr marL="0" indent="0">
              <a:buNone/>
            </a:pPr>
            <a:r>
              <a:rPr lang="it-IT" dirty="0"/>
              <a:t>   - OCULARE (poco comune) </a:t>
            </a:r>
          </a:p>
          <a:p>
            <a:pPr marL="0" indent="0">
              <a:buNone/>
            </a:pPr>
            <a:r>
              <a:rPr lang="it-IT" dirty="0"/>
              <a:t>   - INGESTIONE (inusuale) </a:t>
            </a:r>
          </a:p>
          <a:p>
            <a:endParaRPr lang="it-IT" dirty="0"/>
          </a:p>
        </p:txBody>
      </p:sp>
      <p:sp>
        <p:nvSpPr>
          <p:cNvPr id="4" name="Titolo 1"/>
          <p:cNvSpPr>
            <a:spLocks noGrp="1"/>
          </p:cNvSpPr>
          <p:nvPr>
            <p:ph type="title"/>
          </p:nvPr>
        </p:nvSpPr>
        <p:spPr>
          <a:xfrm>
            <a:off x="838200" y="365125"/>
            <a:ext cx="10515600" cy="907621"/>
          </a:xfrm>
        </p:spPr>
        <p:txBody>
          <a:bodyPr>
            <a:normAutofit/>
          </a:bodyPr>
          <a:lstStyle/>
          <a:p>
            <a:r>
              <a:rPr lang="it-IT" sz="3600" b="1">
                <a:solidFill>
                  <a:srgbClr val="FF0000"/>
                </a:solidFill>
                <a:latin typeface="+mn-lt"/>
              </a:rPr>
              <a:t>MODALITA’ DI CONTAMINAZIONE</a:t>
            </a:r>
            <a:endParaRPr lang="it-IT" sz="3600" b="1" dirty="0">
              <a:solidFill>
                <a:srgbClr val="FF0000"/>
              </a:solidFill>
              <a:latin typeface="+mn-lt"/>
            </a:endParaRPr>
          </a:p>
        </p:txBody>
      </p:sp>
    </p:spTree>
    <p:extLst>
      <p:ext uri="{BB962C8B-B14F-4D97-AF65-F5344CB8AC3E}">
        <p14:creationId xmlns:p14="http://schemas.microsoft.com/office/powerpoint/2010/main" val="486167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32C76B-0184-9E42-86AF-D9E10CF79F7E}"/>
              </a:ext>
            </a:extLst>
          </p:cNvPr>
          <p:cNvSpPr>
            <a:spLocks noGrp="1"/>
          </p:cNvSpPr>
          <p:nvPr>
            <p:ph type="title"/>
          </p:nvPr>
        </p:nvSpPr>
        <p:spPr>
          <a:xfrm>
            <a:off x="838200" y="365125"/>
            <a:ext cx="10515600" cy="823595"/>
          </a:xfrm>
        </p:spPr>
        <p:txBody>
          <a:bodyPr>
            <a:normAutofit/>
          </a:bodyPr>
          <a:lstStyle/>
          <a:p>
            <a:r>
              <a:rPr lang="it-IT" sz="3600" b="1" dirty="0">
                <a:solidFill>
                  <a:srgbClr val="FF0000"/>
                </a:solidFill>
              </a:rPr>
              <a:t>Responsabilità</a:t>
            </a:r>
          </a:p>
        </p:txBody>
      </p:sp>
      <p:sp>
        <p:nvSpPr>
          <p:cNvPr id="3" name="Segnaposto contenuto 2">
            <a:extLst>
              <a:ext uri="{FF2B5EF4-FFF2-40B4-BE49-F238E27FC236}">
                <a16:creationId xmlns:a16="http://schemas.microsoft.com/office/drawing/2014/main" xmlns="" id="{AE16D3FF-CEA1-2148-B1F3-8FF6F57AA609}"/>
              </a:ext>
            </a:extLst>
          </p:cNvPr>
          <p:cNvSpPr>
            <a:spLocks noGrp="1"/>
          </p:cNvSpPr>
          <p:nvPr>
            <p:ph idx="1"/>
          </p:nvPr>
        </p:nvSpPr>
        <p:spPr>
          <a:xfrm>
            <a:off x="838200" y="1356360"/>
            <a:ext cx="10515600" cy="4820603"/>
          </a:xfrm>
        </p:spPr>
        <p:txBody>
          <a:bodyPr>
            <a:normAutofit fontScale="92500"/>
          </a:bodyPr>
          <a:lstStyle/>
          <a:p>
            <a:r>
              <a:rPr lang="it-IT" dirty="0"/>
              <a:t>Il Responsabile dell’Unità Operativa, quale Dirigente, ha la </a:t>
            </a:r>
            <a:r>
              <a:rPr lang="it-IT" dirty="0" err="1"/>
              <a:t>responsabilita</a:t>
            </a:r>
            <a:r>
              <a:rPr lang="it-IT" dirty="0"/>
              <a:t>̀ di trasmettere e garantire l’addestramento del personale e favorire la diffusione delle disposizioni contenute nelle presenti procedure. </a:t>
            </a:r>
          </a:p>
          <a:p>
            <a:r>
              <a:rPr lang="it-IT" dirty="0"/>
              <a:t>Tutti gli operatori hanno la </a:t>
            </a:r>
            <a:r>
              <a:rPr lang="it-IT" dirty="0" err="1"/>
              <a:t>responsabilita</a:t>
            </a:r>
            <a:r>
              <a:rPr lang="it-IT" dirty="0"/>
              <a:t>̀ di : </a:t>
            </a:r>
          </a:p>
          <a:p>
            <a:pPr marL="0" indent="0">
              <a:buNone/>
            </a:pPr>
            <a:r>
              <a:rPr lang="it-IT" dirty="0"/>
              <a:t>		- attuare i comportamenti suggeriti per la tutela della salute; </a:t>
            </a:r>
          </a:p>
          <a:p>
            <a:pPr marL="0" indent="0">
              <a:buNone/>
            </a:pPr>
            <a:r>
              <a:rPr lang="it-IT" dirty="0"/>
              <a:t>		- utilizzare correttamente i dispositivi di protezione individuale (DPI) forniti e di assicurarne la cura; </a:t>
            </a:r>
          </a:p>
          <a:p>
            <a:pPr marL="0" indent="0">
              <a:buNone/>
            </a:pPr>
            <a:r>
              <a:rPr lang="it-IT" dirty="0"/>
              <a:t>		- smaltire secondo </a:t>
            </a:r>
            <a:r>
              <a:rPr lang="it-IT" dirty="0" err="1"/>
              <a:t>modalita</a:t>
            </a:r>
            <a:r>
              <a:rPr lang="it-IT" dirty="0"/>
              <a:t>̀ stabilite i materiali residui e i DPI derivanti dalla manipolazione dei farmaci antiblastici. </a:t>
            </a:r>
          </a:p>
          <a:p>
            <a:r>
              <a:rPr lang="it-IT" dirty="0"/>
              <a:t>Tutte le fasi che comportano la presenza di farmaci chemioterapici antiblastici costituiscono un rischio potenziale. </a:t>
            </a:r>
          </a:p>
          <a:p>
            <a:endParaRPr lang="it-IT" dirty="0"/>
          </a:p>
        </p:txBody>
      </p:sp>
    </p:spTree>
    <p:extLst>
      <p:ext uri="{BB962C8B-B14F-4D97-AF65-F5344CB8AC3E}">
        <p14:creationId xmlns:p14="http://schemas.microsoft.com/office/powerpoint/2010/main" val="2661421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993140"/>
            <a:ext cx="10515600" cy="4871720"/>
          </a:xfrm>
        </p:spPr>
        <p:txBody>
          <a:bodyPr/>
          <a:lstStyle/>
          <a:p>
            <a:pPr marL="0" indent="0">
              <a:buNone/>
            </a:pPr>
            <a:r>
              <a:rPr lang="it-IT" dirty="0"/>
              <a:t>Il rischio in questa fase è dovuto alla presenza di confezioni non integre dalle quali il prodotto cancerogeno può fuoriuscire e venire a contatto con l’operatore (per contatto diretto o per inalazione dei vapori).</a:t>
            </a:r>
          </a:p>
          <a:p>
            <a:pPr marL="0" indent="0">
              <a:buNone/>
            </a:pPr>
            <a:endParaRPr lang="it-IT" dirty="0"/>
          </a:p>
          <a:p>
            <a:pPr marL="0" indent="0">
              <a:buNone/>
            </a:pPr>
            <a:r>
              <a:rPr lang="it-IT" b="1" dirty="0">
                <a:solidFill>
                  <a:srgbClr val="FF0000"/>
                </a:solidFill>
              </a:rPr>
              <a:t>PREPARAZIONE</a:t>
            </a:r>
          </a:p>
          <a:p>
            <a:pPr marL="0" indent="0">
              <a:buNone/>
            </a:pPr>
            <a:r>
              <a:rPr lang="it-IT" dirty="0"/>
              <a:t>Il rischio principale è dovuto alla manipolazione del farmaco che spesso è necessaria prima della sua somministrazione al paziente. La formazione di aerosol per nebulizzazione e di spandimenti di liquido sul bancone da lavoro </a:t>
            </a:r>
            <a:r>
              <a:rPr lang="it-IT" dirty="0" err="1"/>
              <a:t>puo</a:t>
            </a:r>
            <a:r>
              <a:rPr lang="it-IT" dirty="0"/>
              <a:t>̀ avvenire facilmente. </a:t>
            </a:r>
          </a:p>
          <a:p>
            <a:pPr marL="0" indent="0">
              <a:buNone/>
            </a:pPr>
            <a:endParaRPr lang="it-IT" dirty="0"/>
          </a:p>
          <a:p>
            <a:pPr marL="0" indent="0">
              <a:buNone/>
            </a:pPr>
            <a:endParaRPr lang="it-IT" dirty="0"/>
          </a:p>
          <a:p>
            <a:pPr marL="0" indent="0">
              <a:buNone/>
            </a:pPr>
            <a:endParaRPr lang="it-IT" b="1" dirty="0">
              <a:solidFill>
                <a:srgbClr val="FF0000"/>
              </a:solidFill>
            </a:endParaRPr>
          </a:p>
        </p:txBody>
      </p:sp>
      <p:sp>
        <p:nvSpPr>
          <p:cNvPr id="4" name="Titolo 1"/>
          <p:cNvSpPr>
            <a:spLocks noGrp="1"/>
          </p:cNvSpPr>
          <p:nvPr>
            <p:ph type="title"/>
          </p:nvPr>
        </p:nvSpPr>
        <p:spPr>
          <a:xfrm>
            <a:off x="838200" y="307117"/>
            <a:ext cx="10515600" cy="746983"/>
          </a:xfrm>
        </p:spPr>
        <p:txBody>
          <a:bodyPr>
            <a:normAutofit/>
          </a:bodyPr>
          <a:lstStyle/>
          <a:p>
            <a:r>
              <a:rPr lang="it-IT" sz="2800" b="1" dirty="0">
                <a:solidFill>
                  <a:srgbClr val="FF0000"/>
                </a:solidFill>
                <a:latin typeface="+mn-lt"/>
              </a:rPr>
              <a:t>IMMAGAZZINAMENTO</a:t>
            </a:r>
          </a:p>
        </p:txBody>
      </p:sp>
    </p:spTree>
    <p:extLst>
      <p:ext uri="{BB962C8B-B14F-4D97-AF65-F5344CB8AC3E}">
        <p14:creationId xmlns:p14="http://schemas.microsoft.com/office/powerpoint/2010/main" val="159793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520700"/>
            <a:ext cx="8280400" cy="5816600"/>
          </a:xfrm>
          <a:prstGeom prst="rect">
            <a:avLst/>
          </a:prstGeom>
        </p:spPr>
      </p:pic>
    </p:spTree>
    <p:extLst>
      <p:ext uri="{BB962C8B-B14F-4D97-AF65-F5344CB8AC3E}">
        <p14:creationId xmlns:p14="http://schemas.microsoft.com/office/powerpoint/2010/main" val="1224887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3B30C32-85ED-FC4F-AECF-B6E036A37451}"/>
              </a:ext>
            </a:extLst>
          </p:cNvPr>
          <p:cNvSpPr>
            <a:spLocks noGrp="1"/>
          </p:cNvSpPr>
          <p:nvPr>
            <p:ph idx="1"/>
          </p:nvPr>
        </p:nvSpPr>
        <p:spPr>
          <a:xfrm>
            <a:off x="838200" y="746760"/>
            <a:ext cx="10515600" cy="5430203"/>
          </a:xfrm>
        </p:spPr>
        <p:txBody>
          <a:bodyPr>
            <a:normAutofit lnSpcReduction="10000"/>
          </a:bodyPr>
          <a:lstStyle/>
          <a:p>
            <a:pPr marL="0" indent="0">
              <a:buNone/>
            </a:pPr>
            <a:r>
              <a:rPr lang="it-IT" b="1" dirty="0">
                <a:solidFill>
                  <a:srgbClr val="FF0000"/>
                </a:solidFill>
              </a:rPr>
              <a:t>TRASPORTO AI REPARTI</a:t>
            </a:r>
          </a:p>
          <a:p>
            <a:pPr marL="0" indent="0">
              <a:buNone/>
            </a:pPr>
            <a:r>
              <a:rPr lang="it-IT" dirty="0"/>
              <a:t>Durante questa fase possono verificarsi stravasi di liquido dal contenitore non perfettamente chiuso, contaminazioni da contatto col contenitore contaminato, o incidenti di vario tipo (ad esempio caduta per terra della siringa con spargimento di liquido) </a:t>
            </a:r>
          </a:p>
          <a:p>
            <a:pPr marL="0" indent="0">
              <a:buNone/>
            </a:pPr>
            <a:endParaRPr lang="it-IT" dirty="0"/>
          </a:p>
          <a:p>
            <a:pPr marL="0" indent="0">
              <a:buNone/>
            </a:pPr>
            <a:r>
              <a:rPr lang="it-IT" b="1" dirty="0">
                <a:solidFill>
                  <a:srgbClr val="FF0000"/>
                </a:solidFill>
              </a:rPr>
              <a:t>SMALTIMENTO</a:t>
            </a:r>
          </a:p>
          <a:p>
            <a:pPr marL="0" indent="0">
              <a:buNone/>
            </a:pPr>
            <a:r>
              <a:rPr lang="it-IT" dirty="0"/>
              <a:t>Sono materiali potenzialmente contaminati sia i residui di sostanze utilizzate durante la preparazione (che si ritrovano in siringhe, </a:t>
            </a:r>
            <a:r>
              <a:rPr lang="it-IT" dirty="0" err="1"/>
              <a:t>spike</a:t>
            </a:r>
            <a:r>
              <a:rPr lang="it-IT" dirty="0"/>
              <a:t>, garze, ecc., ma anche i guanti, le maschere o gli altri dispositivi di protezione individuale); anche i filtri delle cappe utilizzate, una volta rimossi in seguito alla manutenzione ordinaria o straordinaria, possono contenere materiale contaminato. </a:t>
            </a:r>
          </a:p>
          <a:p>
            <a:pPr marL="0" indent="0">
              <a:buNone/>
            </a:pPr>
            <a:endParaRPr lang="it-IT" b="1" dirty="0">
              <a:solidFill>
                <a:srgbClr val="FF0000"/>
              </a:solidFill>
            </a:endParaRPr>
          </a:p>
        </p:txBody>
      </p:sp>
    </p:spTree>
    <p:extLst>
      <p:ext uri="{BB962C8B-B14F-4D97-AF65-F5344CB8AC3E}">
        <p14:creationId xmlns:p14="http://schemas.microsoft.com/office/powerpoint/2010/main" val="863151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912340" y="2441061"/>
            <a:ext cx="10515600" cy="1325563"/>
          </a:xfrm>
        </p:spPr>
        <p:txBody>
          <a:bodyPr>
            <a:normAutofit/>
          </a:bodyPr>
          <a:lstStyle/>
          <a:p>
            <a:r>
              <a:rPr lang="it-IT" sz="3600" b="1" dirty="0">
                <a:solidFill>
                  <a:srgbClr val="FF0000"/>
                </a:solidFill>
                <a:latin typeface="+mn-lt"/>
              </a:rPr>
              <a:t>EFFETTI COLLATERALI DEI TRATTAMENTI ONCOLOGICI</a:t>
            </a:r>
          </a:p>
        </p:txBody>
      </p:sp>
    </p:spTree>
    <p:extLst>
      <p:ext uri="{BB962C8B-B14F-4D97-AF65-F5344CB8AC3E}">
        <p14:creationId xmlns:p14="http://schemas.microsoft.com/office/powerpoint/2010/main" val="1272803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673100"/>
            <a:ext cx="8686800" cy="5499100"/>
          </a:xfrm>
          <a:prstGeom prst="rect">
            <a:avLst/>
          </a:prstGeom>
        </p:spPr>
      </p:pic>
    </p:spTree>
    <p:extLst>
      <p:ext uri="{BB962C8B-B14F-4D97-AF65-F5344CB8AC3E}">
        <p14:creationId xmlns:p14="http://schemas.microsoft.com/office/powerpoint/2010/main" val="1185932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42457"/>
          </a:xfrm>
        </p:spPr>
        <p:txBody>
          <a:bodyPr>
            <a:normAutofit/>
          </a:bodyPr>
          <a:lstStyle/>
          <a:p>
            <a:r>
              <a:rPr lang="it-IT" sz="3600" b="1" dirty="0">
                <a:solidFill>
                  <a:srgbClr val="FF0000"/>
                </a:solidFill>
                <a:latin typeface="+mn-lt"/>
              </a:rPr>
              <a:t>EFFETTI COLLATERALI</a:t>
            </a:r>
          </a:p>
        </p:txBody>
      </p:sp>
      <p:sp>
        <p:nvSpPr>
          <p:cNvPr id="3" name="Segnaposto contenuto 2"/>
          <p:cNvSpPr>
            <a:spLocks noGrp="1"/>
          </p:cNvSpPr>
          <p:nvPr>
            <p:ph idx="1"/>
          </p:nvPr>
        </p:nvSpPr>
        <p:spPr>
          <a:xfrm>
            <a:off x="838200" y="1275008"/>
            <a:ext cx="10515600" cy="4901955"/>
          </a:xfrm>
        </p:spPr>
        <p:txBody>
          <a:bodyPr>
            <a:normAutofit fontScale="92500" lnSpcReduction="20000"/>
          </a:bodyPr>
          <a:lstStyle/>
          <a:p>
            <a:r>
              <a:rPr lang="it-IT" dirty="0"/>
              <a:t>Le cellule sane hanno capacità di riparazione del danno più efficaci delle cellule tumorali</a:t>
            </a:r>
          </a:p>
          <a:p>
            <a:r>
              <a:rPr lang="it-IT" dirty="0"/>
              <a:t>Gli effetti collaterali (tossici) sulle cellule sane hanno per lo più quindi un effetto temporaneo</a:t>
            </a:r>
          </a:p>
          <a:p>
            <a:r>
              <a:rPr lang="it-IT" dirty="0"/>
              <a:t>La gravità dell’effetto tossico è correlata all’entità della sua manifestazione clinica e alla sua durata</a:t>
            </a:r>
          </a:p>
          <a:p>
            <a:r>
              <a:rPr lang="it-IT" dirty="0"/>
              <a:t>Le sedi dell'organismo maggiormente colpite sono quelle dove le cellule si dividono con </a:t>
            </a:r>
            <a:r>
              <a:rPr lang="it-IT" dirty="0" err="1"/>
              <a:t>rapidita</a:t>
            </a:r>
            <a:r>
              <a:rPr lang="it-IT" dirty="0"/>
              <a:t>̀: </a:t>
            </a:r>
          </a:p>
          <a:p>
            <a:pPr>
              <a:buFontTx/>
              <a:buChar char="-"/>
            </a:pPr>
            <a:r>
              <a:rPr lang="it-IT" dirty="0"/>
              <a:t>mucosa orale</a:t>
            </a:r>
          </a:p>
          <a:p>
            <a:pPr>
              <a:buFontTx/>
              <a:buChar char="-"/>
            </a:pPr>
            <a:r>
              <a:rPr lang="it-IT" dirty="0"/>
              <a:t>mucosa gastroenterica </a:t>
            </a:r>
          </a:p>
          <a:p>
            <a:pPr marL="0" indent="0">
              <a:buNone/>
            </a:pPr>
            <a:r>
              <a:rPr lang="it-IT" dirty="0"/>
              <a:t>- tessuto cutaneo</a:t>
            </a:r>
            <a:br>
              <a:rPr lang="it-IT" dirty="0"/>
            </a:br>
            <a:r>
              <a:rPr lang="it-IT" dirty="0"/>
              <a:t>- follicoli piliferi</a:t>
            </a:r>
            <a:br>
              <a:rPr lang="it-IT" dirty="0"/>
            </a:br>
            <a:r>
              <a:rPr lang="it-IT" dirty="0"/>
              <a:t>- midollo osseo</a:t>
            </a:r>
          </a:p>
          <a:p>
            <a:pPr marL="0" indent="0">
              <a:buNone/>
            </a:pPr>
            <a:r>
              <a:rPr lang="it-IT" dirty="0"/>
              <a:t>- apparato riproduttivo</a:t>
            </a:r>
          </a:p>
          <a:p>
            <a:endParaRPr lang="it-IT" dirty="0"/>
          </a:p>
          <a:p>
            <a:endParaRPr lang="it-IT" dirty="0"/>
          </a:p>
          <a:p>
            <a:endParaRPr lang="it-IT" dirty="0"/>
          </a:p>
        </p:txBody>
      </p:sp>
    </p:spTree>
    <p:extLst>
      <p:ext uri="{BB962C8B-B14F-4D97-AF65-F5344CB8AC3E}">
        <p14:creationId xmlns:p14="http://schemas.microsoft.com/office/powerpoint/2010/main" val="29496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368716"/>
            <a:ext cx="10515600" cy="4808247"/>
          </a:xfrm>
        </p:spPr>
        <p:txBody>
          <a:bodyPr>
            <a:normAutofit lnSpcReduction="10000"/>
          </a:bodyPr>
          <a:lstStyle/>
          <a:p>
            <a:r>
              <a:rPr lang="it-IT" b="1" dirty="0"/>
              <a:t>IMMEDIATI</a:t>
            </a:r>
            <a:r>
              <a:rPr lang="it-IT" dirty="0"/>
              <a:t> (compaiono in corso o dopo poche ore dalla terapia)</a:t>
            </a:r>
          </a:p>
          <a:p>
            <a:pPr>
              <a:buFontTx/>
              <a:buChar char="-"/>
            </a:pPr>
            <a:r>
              <a:rPr lang="it-IT" dirty="0"/>
              <a:t>Mediati da citochine (es. vomito) o fenomeni chimici </a:t>
            </a:r>
          </a:p>
          <a:p>
            <a:pPr>
              <a:buFontTx/>
              <a:buChar char="-"/>
            </a:pPr>
            <a:r>
              <a:rPr lang="it-IT" dirty="0" err="1"/>
              <a:t>Immuno</a:t>
            </a:r>
            <a:r>
              <a:rPr lang="it-IT" dirty="0"/>
              <a:t>-mediati (reazioni allergiche)</a:t>
            </a:r>
          </a:p>
          <a:p>
            <a:r>
              <a:rPr lang="it-IT" b="1" dirty="0"/>
              <a:t>ACUTI </a:t>
            </a:r>
            <a:r>
              <a:rPr lang="it-IT" dirty="0"/>
              <a:t>(compaiono entro qualche settimana)</a:t>
            </a:r>
          </a:p>
          <a:p>
            <a:pPr marL="0" indent="0">
              <a:buNone/>
            </a:pPr>
            <a:r>
              <a:rPr lang="it-IT" dirty="0"/>
              <a:t>- Blocco temporaneo della proliferazione, che risulta clinicamente visibile dopo che le cellule </a:t>
            </a:r>
            <a:r>
              <a:rPr lang="it-IT" dirty="0" err="1"/>
              <a:t>gia</a:t>
            </a:r>
            <a:r>
              <a:rPr lang="it-IT" dirty="0"/>
              <a:t>̀ mature hanno finito il loro ciclo fisiologico </a:t>
            </a:r>
          </a:p>
          <a:p>
            <a:r>
              <a:rPr lang="it-IT" b="1" dirty="0"/>
              <a:t>TARDIVI </a:t>
            </a:r>
            <a:r>
              <a:rPr lang="it-IT" dirty="0"/>
              <a:t>(compaiono mesi o anni dopo le terapie)</a:t>
            </a:r>
          </a:p>
          <a:p>
            <a:pPr marL="0" indent="0">
              <a:buNone/>
            </a:pPr>
            <a:r>
              <a:rPr lang="it-IT" dirty="0"/>
              <a:t>- Distruzione di piccole </a:t>
            </a:r>
            <a:r>
              <a:rPr lang="it-IT" dirty="0" err="1"/>
              <a:t>quantita</a:t>
            </a:r>
            <a:r>
              <a:rPr lang="it-IT" dirty="0"/>
              <a:t>̀ di cellule, con generazione di un danno subclinico. Con il tempo i danni subclinici si sommano ad altri, fino a generare un evento clinicamente visibile </a:t>
            </a:r>
          </a:p>
          <a:p>
            <a:pPr marL="0" indent="0">
              <a:buNone/>
            </a:pPr>
            <a:endParaRPr lang="it-IT" dirty="0"/>
          </a:p>
          <a:p>
            <a:pPr marL="0" indent="0">
              <a:buNone/>
            </a:pPr>
            <a:endParaRPr lang="it-IT" dirty="0"/>
          </a:p>
        </p:txBody>
      </p:sp>
      <p:sp>
        <p:nvSpPr>
          <p:cNvPr id="4" name="Titolo 1"/>
          <p:cNvSpPr>
            <a:spLocks noGrp="1"/>
          </p:cNvSpPr>
          <p:nvPr>
            <p:ph type="title"/>
          </p:nvPr>
        </p:nvSpPr>
        <p:spPr>
          <a:xfrm>
            <a:off x="838200" y="218941"/>
            <a:ext cx="10515600" cy="1033865"/>
          </a:xfrm>
        </p:spPr>
        <p:txBody>
          <a:bodyPr>
            <a:normAutofit/>
          </a:bodyPr>
          <a:lstStyle/>
          <a:p>
            <a:r>
              <a:rPr lang="it-IT" sz="3600" b="1" dirty="0">
                <a:solidFill>
                  <a:srgbClr val="FF0000"/>
                </a:solidFill>
                <a:latin typeface="+mn-lt"/>
              </a:rPr>
              <a:t>EFFETTI COLLATERALI acuti/tardivi</a:t>
            </a:r>
          </a:p>
        </p:txBody>
      </p:sp>
    </p:spTree>
    <p:extLst>
      <p:ext uri="{BB962C8B-B14F-4D97-AF65-F5344CB8AC3E}">
        <p14:creationId xmlns:p14="http://schemas.microsoft.com/office/powerpoint/2010/main" val="390215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58" y="243910"/>
            <a:ext cx="9159741" cy="6512489"/>
          </a:xfrm>
          <a:prstGeom prst="rect">
            <a:avLst/>
          </a:prstGeom>
        </p:spPr>
      </p:pic>
    </p:spTree>
    <p:extLst>
      <p:ext uri="{BB962C8B-B14F-4D97-AF65-F5344CB8AC3E}">
        <p14:creationId xmlns:p14="http://schemas.microsoft.com/office/powerpoint/2010/main" val="180078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70" y="1483713"/>
            <a:ext cx="7450786" cy="4956439"/>
          </a:xfrm>
          <a:prstGeom prst="rect">
            <a:avLst/>
          </a:prstGeom>
        </p:spPr>
      </p:pic>
      <p:sp>
        <p:nvSpPr>
          <p:cNvPr id="5" name="CasellaDiTesto 4"/>
          <p:cNvSpPr txBox="1"/>
          <p:nvPr/>
        </p:nvSpPr>
        <p:spPr>
          <a:xfrm>
            <a:off x="1378039" y="553792"/>
            <a:ext cx="5177307" cy="646331"/>
          </a:xfrm>
          <a:prstGeom prst="rect">
            <a:avLst/>
          </a:prstGeom>
          <a:noFill/>
        </p:spPr>
        <p:txBody>
          <a:bodyPr wrap="square" rtlCol="0">
            <a:spAutoFit/>
          </a:bodyPr>
          <a:lstStyle/>
          <a:p>
            <a:r>
              <a:rPr lang="it-IT" sz="3600" b="1" dirty="0">
                <a:solidFill>
                  <a:srgbClr val="FF0000"/>
                </a:solidFill>
              </a:rPr>
              <a:t>FREQUENZA</a:t>
            </a:r>
          </a:p>
        </p:txBody>
      </p:sp>
    </p:spTree>
    <p:extLst>
      <p:ext uri="{BB962C8B-B14F-4D97-AF65-F5344CB8AC3E}">
        <p14:creationId xmlns:p14="http://schemas.microsoft.com/office/powerpoint/2010/main" val="1244810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16700"/>
          </a:xfrm>
        </p:spPr>
        <p:txBody>
          <a:bodyPr>
            <a:normAutofit/>
          </a:bodyPr>
          <a:lstStyle/>
          <a:p>
            <a:r>
              <a:rPr lang="it-IT" sz="3600" b="1" dirty="0">
                <a:solidFill>
                  <a:srgbClr val="FF0000"/>
                </a:solidFill>
                <a:latin typeface="+mn-lt"/>
              </a:rPr>
              <a:t>VARIABILITA’</a:t>
            </a:r>
          </a:p>
        </p:txBody>
      </p:sp>
      <p:sp>
        <p:nvSpPr>
          <p:cNvPr id="3" name="Segnaposto contenuto 2"/>
          <p:cNvSpPr>
            <a:spLocks noGrp="1"/>
          </p:cNvSpPr>
          <p:nvPr>
            <p:ph idx="1"/>
          </p:nvPr>
        </p:nvSpPr>
        <p:spPr>
          <a:xfrm>
            <a:off x="838200" y="1249251"/>
            <a:ext cx="10515600" cy="4927712"/>
          </a:xfrm>
        </p:spPr>
        <p:txBody>
          <a:bodyPr/>
          <a:lstStyle/>
          <a:p>
            <a:r>
              <a:rPr lang="it-IT" dirty="0"/>
              <a:t>Non tutti i pazienti sottoposti a chemioterapia sviluppano effetti collaterali</a:t>
            </a:r>
          </a:p>
          <a:p>
            <a:r>
              <a:rPr lang="it-IT" dirty="0"/>
              <a:t>Esiste una variabilità interpersonale dovuta a:</a:t>
            </a:r>
          </a:p>
          <a:p>
            <a:pPr>
              <a:buFontTx/>
              <a:buChar char="-"/>
            </a:pPr>
            <a:r>
              <a:rPr lang="it-IT" dirty="0"/>
              <a:t>Tipo e dose di chemioterapia</a:t>
            </a:r>
          </a:p>
          <a:p>
            <a:pPr>
              <a:buFontTx/>
              <a:buChar char="-"/>
            </a:pPr>
            <a:r>
              <a:rPr lang="it-IT" dirty="0"/>
              <a:t>Condizioni generali</a:t>
            </a:r>
          </a:p>
          <a:p>
            <a:pPr>
              <a:buFontTx/>
              <a:buChar char="-"/>
            </a:pPr>
            <a:r>
              <a:rPr lang="it-IT" dirty="0"/>
              <a:t>Capacità individuale di reazione</a:t>
            </a:r>
          </a:p>
          <a:p>
            <a:r>
              <a:rPr lang="it-IT" dirty="0"/>
              <a:t>Gli effetti collaterali possono variare anche da un ciclo all’altro nello stesso individuo</a:t>
            </a:r>
          </a:p>
          <a:p>
            <a:r>
              <a:rPr lang="it-IT" dirty="0"/>
              <a:t>L’assenza di effetti collaterali non indica scarsa efficacia alla terapia</a:t>
            </a:r>
          </a:p>
        </p:txBody>
      </p:sp>
    </p:spTree>
    <p:extLst>
      <p:ext uri="{BB962C8B-B14F-4D97-AF65-F5344CB8AC3E}">
        <p14:creationId xmlns:p14="http://schemas.microsoft.com/office/powerpoint/2010/main" val="12046318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93160"/>
            <a:ext cx="10515600" cy="768216"/>
          </a:xfrm>
        </p:spPr>
        <p:txBody>
          <a:bodyPr>
            <a:normAutofit/>
          </a:bodyPr>
          <a:lstStyle/>
          <a:p>
            <a:r>
              <a:rPr lang="it-IT" sz="3600" b="1" dirty="0">
                <a:solidFill>
                  <a:srgbClr val="FF0000"/>
                </a:solidFill>
                <a:latin typeface="+mn-lt"/>
              </a:rPr>
              <a:t>TOSSICITA’ EMATOLOGICA</a:t>
            </a:r>
          </a:p>
        </p:txBody>
      </p:sp>
      <p:sp>
        <p:nvSpPr>
          <p:cNvPr id="3" name="Segnaposto contenuto 2"/>
          <p:cNvSpPr>
            <a:spLocks noGrp="1"/>
          </p:cNvSpPr>
          <p:nvPr>
            <p:ph idx="1"/>
          </p:nvPr>
        </p:nvSpPr>
        <p:spPr>
          <a:xfrm>
            <a:off x="838200" y="2150772"/>
            <a:ext cx="10515600" cy="4026191"/>
          </a:xfrm>
        </p:spPr>
        <p:txBody>
          <a:bodyPr/>
          <a:lstStyle/>
          <a:p>
            <a:r>
              <a:rPr lang="it-IT" dirty="0"/>
              <a:t>Leucopenia e neutropenia </a:t>
            </a:r>
          </a:p>
          <a:p>
            <a:r>
              <a:rPr lang="it-IT" dirty="0" err="1"/>
              <a:t>Piastrinopenia</a:t>
            </a:r>
            <a:r>
              <a:rPr lang="it-IT" dirty="0"/>
              <a:t> </a:t>
            </a:r>
          </a:p>
          <a:p>
            <a:r>
              <a:rPr lang="it-IT" dirty="0"/>
              <a:t>Anemia </a:t>
            </a:r>
          </a:p>
          <a:p>
            <a:r>
              <a:rPr lang="it-IT" dirty="0"/>
              <a:t>Sindromi </a:t>
            </a:r>
            <a:r>
              <a:rPr lang="it-IT" dirty="0" err="1"/>
              <a:t>mielodisplastiche</a:t>
            </a:r>
            <a:r>
              <a:rPr lang="it-IT" dirty="0"/>
              <a:t> e Leucemie secondarie indotte dalla chemioterapia (alchilanti, </a:t>
            </a:r>
            <a:r>
              <a:rPr lang="it-IT" dirty="0" err="1"/>
              <a:t>antracicline</a:t>
            </a:r>
            <a:r>
              <a:rPr lang="it-IT" dirty="0"/>
              <a:t>) </a:t>
            </a:r>
          </a:p>
          <a:p>
            <a:endParaRPr lang="it-IT" dirty="0"/>
          </a:p>
        </p:txBody>
      </p:sp>
    </p:spTree>
    <p:extLst>
      <p:ext uri="{BB962C8B-B14F-4D97-AF65-F5344CB8AC3E}">
        <p14:creationId xmlns:p14="http://schemas.microsoft.com/office/powerpoint/2010/main" val="505906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381000"/>
            <a:ext cx="8343900" cy="6096000"/>
          </a:xfrm>
          <a:prstGeom prst="rect">
            <a:avLst/>
          </a:prstGeom>
        </p:spPr>
      </p:pic>
    </p:spTree>
    <p:extLst>
      <p:ext uri="{BB962C8B-B14F-4D97-AF65-F5344CB8AC3E}">
        <p14:creationId xmlns:p14="http://schemas.microsoft.com/office/powerpoint/2010/main" val="134829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FF0000"/>
                </a:solidFill>
                <a:latin typeface="+mn-lt"/>
              </a:rPr>
              <a:t>Applicazioni e obiettivi</a:t>
            </a:r>
          </a:p>
        </p:txBody>
      </p:sp>
      <p:sp>
        <p:nvSpPr>
          <p:cNvPr id="3" name="Segnaposto contenuto 2"/>
          <p:cNvSpPr>
            <a:spLocks noGrp="1"/>
          </p:cNvSpPr>
          <p:nvPr>
            <p:ph idx="1"/>
          </p:nvPr>
        </p:nvSpPr>
        <p:spPr>
          <a:xfrm>
            <a:off x="838200" y="1543792"/>
            <a:ext cx="10515600" cy="4633171"/>
          </a:xfrm>
        </p:spPr>
        <p:txBody>
          <a:bodyPr/>
          <a:lstStyle/>
          <a:p>
            <a:r>
              <a:rPr lang="it-IT" i="1" dirty="0"/>
              <a:t>Nella malattia localizzata </a:t>
            </a:r>
            <a:r>
              <a:rPr lang="it-IT" sz="1800" dirty="0"/>
              <a:t>(con l’obiettivo di rimuovere completamente il tumore nella sede primitiva di insorgenza e in alcune sedi metastatiche)</a:t>
            </a:r>
          </a:p>
          <a:p>
            <a:pPr>
              <a:buFontTx/>
              <a:buChar char="-"/>
            </a:pPr>
            <a:r>
              <a:rPr lang="it-IT" dirty="0"/>
              <a:t>Chirurgia, terapia medica e radioterapia </a:t>
            </a:r>
          </a:p>
          <a:p>
            <a:pPr>
              <a:buFontTx/>
              <a:buChar char="-"/>
            </a:pPr>
            <a:endParaRPr lang="it-IT" dirty="0"/>
          </a:p>
          <a:p>
            <a:r>
              <a:rPr lang="it-IT" i="1" dirty="0"/>
              <a:t>Nella malattia metastatica </a:t>
            </a:r>
            <a:r>
              <a:rPr lang="it-IT" sz="1800" dirty="0"/>
              <a:t>(con l’obiettivo di ridurre sino a scomparsa tutte le sedi visibili e non di malattia e controllare i sintomi del tumore e le sue complicanze)</a:t>
            </a:r>
          </a:p>
          <a:p>
            <a:pPr marL="0" indent="0">
              <a:buNone/>
            </a:pPr>
            <a:r>
              <a:rPr lang="it-IT" dirty="0"/>
              <a:t>- Terapia medica, occasionalmente chirurgia e radioterapia</a:t>
            </a:r>
          </a:p>
          <a:p>
            <a:pPr marL="0" indent="0">
              <a:buNone/>
            </a:pPr>
            <a:endParaRPr lang="it-IT" dirty="0"/>
          </a:p>
        </p:txBody>
      </p:sp>
    </p:spTree>
    <p:extLst>
      <p:ext uri="{BB962C8B-B14F-4D97-AF65-F5344CB8AC3E}">
        <p14:creationId xmlns:p14="http://schemas.microsoft.com/office/powerpoint/2010/main" val="971627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482600"/>
            <a:ext cx="8559800" cy="5880100"/>
          </a:xfrm>
          <a:prstGeom prst="rect">
            <a:avLst/>
          </a:prstGeom>
        </p:spPr>
      </p:pic>
    </p:spTree>
    <p:extLst>
      <p:ext uri="{BB962C8B-B14F-4D97-AF65-F5344CB8AC3E}">
        <p14:creationId xmlns:p14="http://schemas.microsoft.com/office/powerpoint/2010/main" val="622286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0" y="457200"/>
            <a:ext cx="7632700" cy="5930900"/>
          </a:xfrm>
          <a:prstGeom prst="rect">
            <a:avLst/>
          </a:prstGeom>
        </p:spPr>
      </p:pic>
    </p:spTree>
    <p:extLst>
      <p:ext uri="{BB962C8B-B14F-4D97-AF65-F5344CB8AC3E}">
        <p14:creationId xmlns:p14="http://schemas.microsoft.com/office/powerpoint/2010/main" val="2092761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69900"/>
            <a:ext cx="8369300" cy="5918200"/>
          </a:xfrm>
          <a:prstGeom prst="rect">
            <a:avLst/>
          </a:prstGeom>
        </p:spPr>
      </p:pic>
    </p:spTree>
    <p:extLst>
      <p:ext uri="{BB962C8B-B14F-4D97-AF65-F5344CB8AC3E}">
        <p14:creationId xmlns:p14="http://schemas.microsoft.com/office/powerpoint/2010/main" val="17406162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804" y="502275"/>
            <a:ext cx="8306769" cy="5795135"/>
          </a:xfrm>
          <a:prstGeom prst="rect">
            <a:avLst/>
          </a:prstGeom>
        </p:spPr>
      </p:pic>
    </p:spTree>
    <p:extLst>
      <p:ext uri="{BB962C8B-B14F-4D97-AF65-F5344CB8AC3E}">
        <p14:creationId xmlns:p14="http://schemas.microsoft.com/office/powerpoint/2010/main" val="1788071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749300"/>
            <a:ext cx="8013700" cy="5359400"/>
          </a:xfrm>
          <a:prstGeom prst="rect">
            <a:avLst/>
          </a:prstGeom>
        </p:spPr>
      </p:pic>
    </p:spTree>
    <p:extLst>
      <p:ext uri="{BB962C8B-B14F-4D97-AF65-F5344CB8AC3E}">
        <p14:creationId xmlns:p14="http://schemas.microsoft.com/office/powerpoint/2010/main" val="20285071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68300"/>
            <a:ext cx="8318500" cy="6108700"/>
          </a:xfrm>
          <a:prstGeom prst="rect">
            <a:avLst/>
          </a:prstGeom>
        </p:spPr>
      </p:pic>
    </p:spTree>
    <p:extLst>
      <p:ext uri="{BB962C8B-B14F-4D97-AF65-F5344CB8AC3E}">
        <p14:creationId xmlns:p14="http://schemas.microsoft.com/office/powerpoint/2010/main" val="489699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892" y="238634"/>
            <a:ext cx="8250707" cy="6261261"/>
          </a:xfrm>
          <a:prstGeom prst="rect">
            <a:avLst/>
          </a:prstGeom>
        </p:spPr>
      </p:pic>
    </p:spTree>
    <p:extLst>
      <p:ext uri="{BB962C8B-B14F-4D97-AF65-F5344CB8AC3E}">
        <p14:creationId xmlns:p14="http://schemas.microsoft.com/office/powerpoint/2010/main" val="1877556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900" y="812800"/>
            <a:ext cx="7175500" cy="5219700"/>
          </a:xfrm>
          <a:prstGeom prst="rect">
            <a:avLst/>
          </a:prstGeom>
        </p:spPr>
      </p:pic>
    </p:spTree>
    <p:extLst>
      <p:ext uri="{BB962C8B-B14F-4D97-AF65-F5344CB8AC3E}">
        <p14:creationId xmlns:p14="http://schemas.microsoft.com/office/powerpoint/2010/main" val="16301614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533400"/>
            <a:ext cx="7670800" cy="5778500"/>
          </a:xfrm>
          <a:prstGeom prst="rect">
            <a:avLst/>
          </a:prstGeom>
        </p:spPr>
      </p:pic>
    </p:spTree>
    <p:extLst>
      <p:ext uri="{BB962C8B-B14F-4D97-AF65-F5344CB8AC3E}">
        <p14:creationId xmlns:p14="http://schemas.microsoft.com/office/powerpoint/2010/main" val="299278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04800"/>
            <a:ext cx="8318500" cy="6235700"/>
          </a:xfrm>
          <a:prstGeom prst="rect">
            <a:avLst/>
          </a:prstGeom>
        </p:spPr>
      </p:pic>
    </p:spTree>
    <p:extLst>
      <p:ext uri="{BB962C8B-B14F-4D97-AF65-F5344CB8AC3E}">
        <p14:creationId xmlns:p14="http://schemas.microsoft.com/office/powerpoint/2010/main" val="50019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69900"/>
            <a:ext cx="8216900" cy="5918200"/>
          </a:xfrm>
          <a:prstGeom prst="rect">
            <a:avLst/>
          </a:prstGeom>
        </p:spPr>
      </p:pic>
    </p:spTree>
    <p:extLst>
      <p:ext uri="{BB962C8B-B14F-4D97-AF65-F5344CB8AC3E}">
        <p14:creationId xmlns:p14="http://schemas.microsoft.com/office/powerpoint/2010/main" val="9011942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419100"/>
            <a:ext cx="8039100" cy="6007100"/>
          </a:xfrm>
          <a:prstGeom prst="rect">
            <a:avLst/>
          </a:prstGeom>
        </p:spPr>
      </p:pic>
    </p:spTree>
    <p:extLst>
      <p:ext uri="{BB962C8B-B14F-4D97-AF65-F5344CB8AC3E}">
        <p14:creationId xmlns:p14="http://schemas.microsoft.com/office/powerpoint/2010/main" val="15054677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774700"/>
            <a:ext cx="8382000" cy="5308600"/>
          </a:xfrm>
          <a:prstGeom prst="rect">
            <a:avLst/>
          </a:prstGeom>
        </p:spPr>
      </p:pic>
    </p:spTree>
    <p:extLst>
      <p:ext uri="{BB962C8B-B14F-4D97-AF65-F5344CB8AC3E}">
        <p14:creationId xmlns:p14="http://schemas.microsoft.com/office/powerpoint/2010/main" val="14773447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71500"/>
            <a:ext cx="7759700" cy="5715000"/>
          </a:xfrm>
          <a:prstGeom prst="rect">
            <a:avLst/>
          </a:prstGeom>
        </p:spPr>
      </p:pic>
    </p:spTree>
    <p:extLst>
      <p:ext uri="{BB962C8B-B14F-4D97-AF65-F5344CB8AC3E}">
        <p14:creationId xmlns:p14="http://schemas.microsoft.com/office/powerpoint/2010/main" val="7875639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0" y="711200"/>
            <a:ext cx="7023100" cy="5435600"/>
          </a:xfrm>
          <a:prstGeom prst="rect">
            <a:avLst/>
          </a:prstGeom>
        </p:spPr>
      </p:pic>
    </p:spTree>
    <p:extLst>
      <p:ext uri="{BB962C8B-B14F-4D97-AF65-F5344CB8AC3E}">
        <p14:creationId xmlns:p14="http://schemas.microsoft.com/office/powerpoint/2010/main" val="115397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638887B-DA07-3141-8368-3D689F3A15E3}"/>
              </a:ext>
            </a:extLst>
          </p:cNvPr>
          <p:cNvSpPr>
            <a:spLocks noGrp="1"/>
          </p:cNvSpPr>
          <p:nvPr>
            <p:ph type="title"/>
          </p:nvPr>
        </p:nvSpPr>
        <p:spPr/>
        <p:txBody>
          <a:bodyPr>
            <a:normAutofit/>
          </a:bodyPr>
          <a:lstStyle/>
          <a:p>
            <a:r>
              <a:rPr lang="it-IT" sz="3600" b="1" dirty="0" err="1">
                <a:solidFill>
                  <a:srgbClr val="FF0000"/>
                </a:solidFill>
                <a:latin typeface="+mn-lt"/>
              </a:rPr>
              <a:t>Emesi</a:t>
            </a:r>
            <a:endParaRPr lang="it-IT" sz="3600" b="1" dirty="0">
              <a:solidFill>
                <a:srgbClr val="FF0000"/>
              </a:solidFill>
              <a:latin typeface="+mn-lt"/>
            </a:endParaRPr>
          </a:p>
        </p:txBody>
      </p:sp>
      <p:sp>
        <p:nvSpPr>
          <p:cNvPr id="3" name="Segnaposto contenuto 2">
            <a:extLst>
              <a:ext uri="{FF2B5EF4-FFF2-40B4-BE49-F238E27FC236}">
                <a16:creationId xmlns:a16="http://schemas.microsoft.com/office/drawing/2014/main" xmlns="" id="{E073E0C5-1376-EA4B-84DC-449C065DB076}"/>
              </a:ext>
            </a:extLst>
          </p:cNvPr>
          <p:cNvSpPr>
            <a:spLocks noGrp="1"/>
          </p:cNvSpPr>
          <p:nvPr>
            <p:ph idx="1"/>
          </p:nvPr>
        </p:nvSpPr>
        <p:spPr/>
        <p:txBody>
          <a:bodyPr/>
          <a:lstStyle/>
          <a:p>
            <a:r>
              <a:rPr lang="it-IT" dirty="0"/>
              <a:t>Il meccanismo principale dell’</a:t>
            </a:r>
            <a:r>
              <a:rPr lang="it-IT" dirty="0" err="1"/>
              <a:t>emesi</a:t>
            </a:r>
            <a:r>
              <a:rPr lang="it-IT" dirty="0"/>
              <a:t> deriva dalla stimolazione dei recettori della 5-idrossi </a:t>
            </a:r>
            <a:r>
              <a:rPr lang="it-IT" dirty="0" err="1"/>
              <a:t>triptamina</a:t>
            </a:r>
            <a:r>
              <a:rPr lang="it-IT" dirty="0"/>
              <a:t> tipo 3 (5-HT3) della CTZ, da parte di sostanze presenti nel sangue, nel liquor, insieme alla stimolazione di recettori 5-HT3 presenti nel tratto gastro-intestinale. </a:t>
            </a:r>
          </a:p>
          <a:p>
            <a:r>
              <a:rPr lang="it-IT" dirty="0"/>
              <a:t>Il vomito compare generalmente da 90 a 180 minuti dopo l’inizio della somministrazione della chemioterapia e persiste per 2-6 ore. </a:t>
            </a:r>
          </a:p>
          <a:p>
            <a:endParaRPr lang="it-IT" dirty="0"/>
          </a:p>
        </p:txBody>
      </p:sp>
    </p:spTree>
    <p:extLst>
      <p:ext uri="{BB962C8B-B14F-4D97-AF65-F5344CB8AC3E}">
        <p14:creationId xmlns:p14="http://schemas.microsoft.com/office/powerpoint/2010/main" val="1093047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900" y="508000"/>
            <a:ext cx="7442200" cy="5842000"/>
          </a:xfrm>
          <a:prstGeom prst="rect">
            <a:avLst/>
          </a:prstGeom>
        </p:spPr>
      </p:pic>
    </p:spTree>
    <p:extLst>
      <p:ext uri="{BB962C8B-B14F-4D97-AF65-F5344CB8AC3E}">
        <p14:creationId xmlns:p14="http://schemas.microsoft.com/office/powerpoint/2010/main" val="9357885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520700"/>
            <a:ext cx="7797800" cy="5816600"/>
          </a:xfrm>
          <a:prstGeom prst="rect">
            <a:avLst/>
          </a:prstGeom>
        </p:spPr>
      </p:pic>
    </p:spTree>
    <p:extLst>
      <p:ext uri="{BB962C8B-B14F-4D97-AF65-F5344CB8AC3E}">
        <p14:creationId xmlns:p14="http://schemas.microsoft.com/office/powerpoint/2010/main" val="12271864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064" y="773124"/>
            <a:ext cx="7511535" cy="5551475"/>
          </a:xfrm>
          <a:prstGeom prst="rect">
            <a:avLst/>
          </a:prstGeom>
        </p:spPr>
      </p:pic>
    </p:spTree>
    <p:extLst>
      <p:ext uri="{BB962C8B-B14F-4D97-AF65-F5344CB8AC3E}">
        <p14:creationId xmlns:p14="http://schemas.microsoft.com/office/powerpoint/2010/main" val="9385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720" y="605480"/>
            <a:ext cx="8261180" cy="5858819"/>
          </a:xfrm>
          <a:prstGeom prst="rect">
            <a:avLst/>
          </a:prstGeom>
        </p:spPr>
      </p:pic>
    </p:spTree>
    <p:extLst>
      <p:ext uri="{BB962C8B-B14F-4D97-AF65-F5344CB8AC3E}">
        <p14:creationId xmlns:p14="http://schemas.microsoft.com/office/powerpoint/2010/main" val="1028934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635000"/>
            <a:ext cx="8102600" cy="5588000"/>
          </a:xfrm>
          <a:prstGeom prst="rect">
            <a:avLst/>
          </a:prstGeom>
        </p:spPr>
      </p:pic>
    </p:spTree>
    <p:extLst>
      <p:ext uri="{BB962C8B-B14F-4D97-AF65-F5344CB8AC3E}">
        <p14:creationId xmlns:p14="http://schemas.microsoft.com/office/powerpoint/2010/main" val="16645912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25006</TotalTime>
  <Words>2778</Words>
  <Application>Microsoft Office PowerPoint</Application>
  <PresentationFormat>Personalizzato</PresentationFormat>
  <Paragraphs>256</Paragraphs>
  <Slides>119</Slides>
  <Notes>0</Notes>
  <HiddenSlides>0</HiddenSlides>
  <MMClips>0</MMClips>
  <ScaleCrop>false</ScaleCrop>
  <HeadingPairs>
    <vt:vector size="4" baseType="variant">
      <vt:variant>
        <vt:lpstr>Tema</vt:lpstr>
      </vt:variant>
      <vt:variant>
        <vt:i4>1</vt:i4>
      </vt:variant>
      <vt:variant>
        <vt:lpstr>Titoli diapositive</vt:lpstr>
      </vt:variant>
      <vt:variant>
        <vt:i4>119</vt:i4>
      </vt:variant>
    </vt:vector>
  </HeadingPairs>
  <TitlesOfParts>
    <vt:vector size="120" baseType="lpstr">
      <vt:lpstr>Tema di Office</vt:lpstr>
      <vt:lpstr>CORSO DI LAUREA IN SCIENZE INFERMIERISTICHE  Anno Accademico 2020/2021  </vt:lpstr>
      <vt:lpstr>Lezione 2: Terapie oncologiche ed effetti collaterali</vt:lpstr>
      <vt:lpstr>TERAPIE ONCOLOGICHE</vt:lpstr>
      <vt:lpstr>Storia della terapia del cancro</vt:lpstr>
      <vt:lpstr>Storia della terapia del cancro</vt:lpstr>
      <vt:lpstr>Tipologie di terapie oncologiche</vt:lpstr>
      <vt:lpstr>Presentazione standard di PowerPoint</vt:lpstr>
      <vt:lpstr>Applicazioni e obiettivi</vt:lpstr>
      <vt:lpstr>Presentazione standard di PowerPoint</vt:lpstr>
      <vt:lpstr>CHIRURGIA ONCOLOGICA</vt:lpstr>
      <vt:lpstr>RADIOTERAPIA</vt:lpstr>
      <vt:lpstr>RADIOTERAPIA 2</vt:lpstr>
      <vt:lpstr>RADIOTERAPIA 3</vt:lpstr>
      <vt:lpstr>Tossicità da radiazioni</vt:lpstr>
      <vt:lpstr>Tossicità da Radiazioni - Sensibilità</vt:lpstr>
      <vt:lpstr>Brachiterapia</vt:lpstr>
      <vt:lpstr>Presentazione standard di PowerPoint</vt:lpstr>
      <vt:lpstr>CHEMIOTERAPIA</vt:lpstr>
      <vt:lpstr>CHEMIOTERAPIA ANTIBLASTICA</vt:lpstr>
      <vt:lpstr>Presentazione standard di PowerPoint</vt:lpstr>
      <vt:lpstr>CINETICA DELLA CRESCITA TUMORALE</vt:lpstr>
      <vt:lpstr>Presentazione standard di PowerPoint</vt:lpstr>
      <vt:lpstr>CHEMIOTERAPIA ANTIBLASTICA 2</vt:lpstr>
      <vt:lpstr>CICLO CHEMIOTERAPICO</vt:lpstr>
      <vt:lpstr>FATTORI CHE INFLUENZANO LA RISPOSTA ALLA CHEMIOTERAPIA</vt:lpstr>
      <vt:lpstr>Presentazione standard di PowerPoint</vt:lpstr>
      <vt:lpstr>Presentazione standard di PowerPoint</vt:lpstr>
      <vt:lpstr>Presentazione standard di PowerPoint</vt:lpstr>
      <vt:lpstr>STRATEGIE TERAPEUTICHE</vt:lpstr>
      <vt:lpstr>Presentazione standard di PowerPoint</vt:lpstr>
      <vt:lpstr>Presentazione standard di PowerPoint</vt:lpstr>
      <vt:lpstr>Presentazione standard di PowerPoint</vt:lpstr>
      <vt:lpstr>Presentazione standard di PowerPoint</vt:lpstr>
      <vt:lpstr>Considerazioni principali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dei chemioterapici</vt:lpstr>
      <vt:lpstr>Presentazione standard di PowerPoint</vt:lpstr>
      <vt:lpstr>Presentazione standard di PowerPoint</vt:lpstr>
      <vt:lpstr>ALCHILANTI</vt:lpstr>
      <vt:lpstr>COMPLESSI DI COORDINAZIONE DEL PLATINO</vt:lpstr>
      <vt:lpstr>ALCALOIDI DI ORIGINE VEGETALE</vt:lpstr>
      <vt:lpstr>ANTIBIOTICI ANTITUMORALI</vt:lpstr>
      <vt:lpstr>ANTIMETABOLITI</vt:lpstr>
      <vt:lpstr>MISCELLANEI</vt:lpstr>
      <vt:lpstr>ORMONI E ANTIORMONI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ALTRI IMMUNOMODULANTI</vt:lpstr>
      <vt:lpstr>GESTIONE OSPEDALIERA DEI FARMACI ANTIBLASTICI</vt:lpstr>
      <vt:lpstr>CENTRALIZZAZIONE</vt:lpstr>
      <vt:lpstr>UFA/UMACA</vt:lpstr>
      <vt:lpstr>VANTAGGI</vt:lpstr>
      <vt:lpstr>Procedure operative per la preparazione degli antiblastici</vt:lpstr>
      <vt:lpstr>La sicurezza </vt:lpstr>
      <vt:lpstr>Il Farmacista </vt:lpstr>
      <vt:lpstr>Organizzazione</vt:lpstr>
      <vt:lpstr>MODALITA’ DI CONTAMINAZIONE</vt:lpstr>
      <vt:lpstr>Responsabilità</vt:lpstr>
      <vt:lpstr>IMMAGAZZINAMENTO</vt:lpstr>
      <vt:lpstr>Presentazione standard di PowerPoint</vt:lpstr>
      <vt:lpstr>EFFETTI COLLATERALI DEI TRATTAMENTI ONCOLOGICI</vt:lpstr>
      <vt:lpstr>Presentazione standard di PowerPoint</vt:lpstr>
      <vt:lpstr>EFFETTI COLLATERALI</vt:lpstr>
      <vt:lpstr>EFFETTI COLLATERALI acuti/tardivi</vt:lpstr>
      <vt:lpstr>Presentazione standard di PowerPoint</vt:lpstr>
      <vt:lpstr>Presentazione standard di PowerPoint</vt:lpstr>
      <vt:lpstr>VARIABILITA’</vt:lpstr>
      <vt:lpstr>TOSSICITA’ EMATOLOGICA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Emesi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LAUREA IN SCIENZE INFERMIERISTICHE  Anno Accademico 2019/2020</dc:title>
  <dc:creator>Utente di Microsoft Office</dc:creator>
  <cp:lastModifiedBy>aslle</cp:lastModifiedBy>
  <cp:revision>136</cp:revision>
  <dcterms:created xsi:type="dcterms:W3CDTF">2019-09-21T06:03:00Z</dcterms:created>
  <dcterms:modified xsi:type="dcterms:W3CDTF">2020-12-16T06:43:02Z</dcterms:modified>
</cp:coreProperties>
</file>