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8"/>
  </p:notesMasterIdLst>
  <p:sldIdLst>
    <p:sldId id="257" r:id="rId2"/>
    <p:sldId id="258" r:id="rId3"/>
    <p:sldId id="259" r:id="rId4"/>
    <p:sldId id="260" r:id="rId5"/>
    <p:sldId id="358" r:id="rId6"/>
    <p:sldId id="357" r:id="rId7"/>
    <p:sldId id="262" r:id="rId8"/>
    <p:sldId id="263" r:id="rId9"/>
    <p:sldId id="265" r:id="rId10"/>
    <p:sldId id="359" r:id="rId11"/>
    <p:sldId id="364" r:id="rId12"/>
    <p:sldId id="360" r:id="rId13"/>
    <p:sldId id="361" r:id="rId14"/>
    <p:sldId id="362" r:id="rId15"/>
    <p:sldId id="266" r:id="rId16"/>
    <p:sldId id="267" r:id="rId17"/>
    <p:sldId id="356" r:id="rId18"/>
    <p:sldId id="355" r:id="rId19"/>
    <p:sldId id="268" r:id="rId20"/>
    <p:sldId id="365" r:id="rId21"/>
    <p:sldId id="366" r:id="rId22"/>
    <p:sldId id="367" r:id="rId23"/>
    <p:sldId id="368" r:id="rId24"/>
    <p:sldId id="269" r:id="rId25"/>
    <p:sldId id="369" r:id="rId26"/>
    <p:sldId id="273" r:id="rId27"/>
    <p:sldId id="274" r:id="rId28"/>
    <p:sldId id="275" r:id="rId29"/>
    <p:sldId id="370" r:id="rId30"/>
    <p:sldId id="349" r:id="rId31"/>
    <p:sldId id="276" r:id="rId32"/>
    <p:sldId id="277" r:id="rId33"/>
    <p:sldId id="278" r:id="rId34"/>
    <p:sldId id="279" r:id="rId35"/>
    <p:sldId id="371" r:id="rId36"/>
    <p:sldId id="372" r:id="rId37"/>
    <p:sldId id="373" r:id="rId38"/>
    <p:sldId id="374" r:id="rId39"/>
    <p:sldId id="350" r:id="rId40"/>
    <p:sldId id="351" r:id="rId41"/>
    <p:sldId id="352" r:id="rId42"/>
    <p:sldId id="353" r:id="rId43"/>
    <p:sldId id="354" r:id="rId44"/>
    <p:sldId id="375" r:id="rId45"/>
    <p:sldId id="376" r:id="rId46"/>
    <p:sldId id="377" r:id="rId47"/>
    <p:sldId id="378" r:id="rId48"/>
    <p:sldId id="379" r:id="rId49"/>
    <p:sldId id="280" r:id="rId50"/>
    <p:sldId id="281" r:id="rId51"/>
    <p:sldId id="282" r:id="rId52"/>
    <p:sldId id="283" r:id="rId53"/>
    <p:sldId id="284" r:id="rId54"/>
    <p:sldId id="285" r:id="rId55"/>
    <p:sldId id="286" r:id="rId56"/>
    <p:sldId id="287" r:id="rId57"/>
    <p:sldId id="288" r:id="rId58"/>
    <p:sldId id="289" r:id="rId59"/>
    <p:sldId id="290" r:id="rId60"/>
    <p:sldId id="291" r:id="rId61"/>
    <p:sldId id="292" r:id="rId62"/>
    <p:sldId id="293" r:id="rId63"/>
    <p:sldId id="294" r:id="rId64"/>
    <p:sldId id="295" r:id="rId65"/>
    <p:sldId id="296" r:id="rId66"/>
    <p:sldId id="297" r:id="rId67"/>
    <p:sldId id="298" r:id="rId68"/>
    <p:sldId id="299" r:id="rId69"/>
    <p:sldId id="300" r:id="rId70"/>
    <p:sldId id="301" r:id="rId71"/>
    <p:sldId id="302" r:id="rId72"/>
    <p:sldId id="303" r:id="rId73"/>
    <p:sldId id="304" r:id="rId74"/>
    <p:sldId id="305" r:id="rId75"/>
    <p:sldId id="306" r:id="rId76"/>
    <p:sldId id="307" r:id="rId77"/>
    <p:sldId id="308" r:id="rId78"/>
    <p:sldId id="309" r:id="rId79"/>
    <p:sldId id="310" r:id="rId80"/>
    <p:sldId id="311" r:id="rId81"/>
    <p:sldId id="312" r:id="rId82"/>
    <p:sldId id="313" r:id="rId83"/>
    <p:sldId id="314" r:id="rId84"/>
    <p:sldId id="315" r:id="rId85"/>
    <p:sldId id="319" r:id="rId86"/>
    <p:sldId id="316" r:id="rId87"/>
    <p:sldId id="317" r:id="rId88"/>
    <p:sldId id="318" r:id="rId89"/>
    <p:sldId id="320" r:id="rId90"/>
    <p:sldId id="321" r:id="rId91"/>
    <p:sldId id="322" r:id="rId92"/>
    <p:sldId id="323" r:id="rId93"/>
    <p:sldId id="324" r:id="rId94"/>
    <p:sldId id="325" r:id="rId95"/>
    <p:sldId id="326" r:id="rId96"/>
    <p:sldId id="327" r:id="rId97"/>
    <p:sldId id="328" r:id="rId98"/>
    <p:sldId id="329" r:id="rId99"/>
    <p:sldId id="330" r:id="rId100"/>
    <p:sldId id="331" r:id="rId101"/>
    <p:sldId id="332" r:id="rId102"/>
    <p:sldId id="333" r:id="rId103"/>
    <p:sldId id="334" r:id="rId104"/>
    <p:sldId id="335" r:id="rId105"/>
    <p:sldId id="336" r:id="rId106"/>
    <p:sldId id="337" r:id="rId107"/>
    <p:sldId id="338" r:id="rId108"/>
    <p:sldId id="339" r:id="rId109"/>
    <p:sldId id="340" r:id="rId110"/>
    <p:sldId id="341" r:id="rId111"/>
    <p:sldId id="342" r:id="rId112"/>
    <p:sldId id="343" r:id="rId113"/>
    <p:sldId id="344" r:id="rId114"/>
    <p:sldId id="345" r:id="rId115"/>
    <p:sldId id="346" r:id="rId116"/>
    <p:sldId id="348" r:id="rId11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23"/>
    <p:restoredTop sz="85756"/>
  </p:normalViewPr>
  <p:slideViewPr>
    <p:cSldViewPr snapToGrid="0" snapToObjects="1">
      <p:cViewPr>
        <p:scale>
          <a:sx n="71" d="100"/>
          <a:sy n="71" d="100"/>
        </p:scale>
        <p:origin x="-420"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presProps" Target="pres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52C8A8-7041-8C49-ABDC-FA4D81B827C5}" type="datetimeFigureOut">
              <a:rPr lang="it-IT" smtClean="0"/>
              <a:t>16/12/2020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D323F4-830F-5046-A694-1C86BD9998F2}" type="slidenum">
              <a:rPr lang="it-IT" smtClean="0"/>
              <a:t>‹N›</a:t>
            </a:fld>
            <a:endParaRPr lang="it-IT"/>
          </a:p>
        </p:txBody>
      </p:sp>
    </p:spTree>
    <p:extLst>
      <p:ext uri="{BB962C8B-B14F-4D97-AF65-F5344CB8AC3E}">
        <p14:creationId xmlns:p14="http://schemas.microsoft.com/office/powerpoint/2010/main" val="1756178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 typeface="Arial" charset="0"/>
              <a:buChar char="•"/>
            </a:pPr>
            <a:r>
              <a:rPr lang="it-IT" sz="1200" kern="1200" dirty="0" err="1">
                <a:solidFill>
                  <a:schemeClr val="tx1"/>
                </a:solidFill>
                <a:effectLst/>
                <a:latin typeface="+mn-lt"/>
                <a:ea typeface="+mn-ea"/>
                <a:cs typeface="+mn-cs"/>
              </a:rPr>
              <a:t>Eta</a:t>
            </a:r>
            <a:r>
              <a:rPr lang="it-IT" sz="1200" kern="1200" dirty="0">
                <a:solidFill>
                  <a:schemeClr val="tx1"/>
                </a:solidFill>
                <a:effectLst/>
                <a:latin typeface="+mn-lt"/>
                <a:ea typeface="+mn-ea"/>
                <a:cs typeface="+mn-cs"/>
              </a:rPr>
              <a:t>̀: prolungato stimolo endocrino alla proliferazione, accumulo di mutazioni, </a:t>
            </a:r>
            <a:r>
              <a:rPr lang="it-IT" sz="1200" kern="1200" dirty="0" err="1">
                <a:solidFill>
                  <a:schemeClr val="tx1"/>
                </a:solidFill>
                <a:effectLst/>
                <a:latin typeface="+mn-lt"/>
                <a:ea typeface="+mn-ea"/>
                <a:cs typeface="+mn-cs"/>
              </a:rPr>
              <a:t>sregolazione</a:t>
            </a:r>
            <a:r>
              <a:rPr lang="it-IT" sz="1200" kern="1200" dirty="0">
                <a:solidFill>
                  <a:schemeClr val="tx1"/>
                </a:solidFill>
                <a:effectLst/>
                <a:latin typeface="+mn-lt"/>
                <a:ea typeface="+mn-ea"/>
                <a:cs typeface="+mn-cs"/>
              </a:rPr>
              <a:t> dei meccanismi connessi ai fattori di crescita. </a:t>
            </a:r>
            <a:endParaRPr lang="it-IT" dirty="0"/>
          </a:p>
          <a:p>
            <a:pPr marL="171450" indent="-171450">
              <a:buFont typeface="Arial" charset="0"/>
              <a:buChar char="•"/>
            </a:pPr>
            <a:r>
              <a:rPr lang="it-IT" sz="1200" kern="1200" dirty="0">
                <a:solidFill>
                  <a:schemeClr val="tx1"/>
                </a:solidFill>
                <a:effectLst/>
                <a:latin typeface="+mn-lt"/>
                <a:ea typeface="+mn-ea"/>
                <a:cs typeface="+mn-cs"/>
              </a:rPr>
              <a:t>Fattori genetici e molecolari: BRCA1 (giovane </a:t>
            </a:r>
            <a:r>
              <a:rPr lang="it-IT" sz="1200" kern="1200" dirty="0" err="1">
                <a:solidFill>
                  <a:schemeClr val="tx1"/>
                </a:solidFill>
                <a:effectLst/>
                <a:latin typeface="+mn-lt"/>
                <a:ea typeface="+mn-ea"/>
                <a:cs typeface="+mn-cs"/>
              </a:rPr>
              <a:t>eta</a:t>
            </a:r>
            <a:r>
              <a:rPr lang="it-IT" sz="1200" kern="1200" dirty="0">
                <a:solidFill>
                  <a:schemeClr val="tx1"/>
                </a:solidFill>
                <a:effectLst/>
                <a:latin typeface="+mn-lt"/>
                <a:ea typeface="+mn-ea"/>
                <a:cs typeface="+mn-cs"/>
              </a:rPr>
              <a:t>̀, carcinomi mammari e ovarici), BRCA2 (carcinoma della mammella maschile), TP53 (neoplasie multiple). </a:t>
            </a:r>
            <a:endParaRPr lang="it-IT" dirty="0"/>
          </a:p>
          <a:p>
            <a:pPr marL="171450" indent="-171450">
              <a:buFont typeface="Arial" charset="0"/>
              <a:buChar char="•"/>
            </a:pPr>
            <a:r>
              <a:rPr lang="it-IT" sz="1200" kern="1200" dirty="0">
                <a:solidFill>
                  <a:schemeClr val="tx1"/>
                </a:solidFill>
                <a:effectLst/>
                <a:latin typeface="+mn-lt"/>
                <a:ea typeface="+mn-ea"/>
                <a:cs typeface="+mn-cs"/>
              </a:rPr>
              <a:t>Fattori legati alla riproduzione: menarca precoce e menopausa tardiva per maggiore esposizione agli ormoni riproduttivi, </a:t>
            </a:r>
            <a:r>
              <a:rPr lang="it-IT" sz="1200" kern="1200" dirty="0" err="1">
                <a:solidFill>
                  <a:schemeClr val="tx1"/>
                </a:solidFill>
                <a:effectLst/>
                <a:latin typeface="+mn-lt"/>
                <a:ea typeface="+mn-ea"/>
                <a:cs typeface="+mn-cs"/>
              </a:rPr>
              <a:t>nulliparita</a:t>
            </a:r>
            <a:r>
              <a:rPr lang="it-IT" sz="1200" kern="1200" dirty="0">
                <a:solidFill>
                  <a:schemeClr val="tx1"/>
                </a:solidFill>
                <a:effectLst/>
                <a:latin typeface="+mn-lt"/>
                <a:ea typeface="+mn-ea"/>
                <a:cs typeface="+mn-cs"/>
              </a:rPr>
              <a:t>̀ (mancanza di differenziazione irreversibile delle cellule mammarie), </a:t>
            </a:r>
            <a:r>
              <a:rPr lang="it-IT" sz="1200" kern="1200" dirty="0" err="1">
                <a:solidFill>
                  <a:schemeClr val="tx1"/>
                </a:solidFill>
                <a:effectLst/>
                <a:latin typeface="+mn-lt"/>
                <a:ea typeface="+mn-ea"/>
                <a:cs typeface="+mn-cs"/>
              </a:rPr>
              <a:t>eta</a:t>
            </a:r>
            <a:r>
              <a:rPr lang="it-IT" sz="1200" kern="1200" dirty="0">
                <a:solidFill>
                  <a:schemeClr val="tx1"/>
                </a:solidFill>
                <a:effectLst/>
                <a:latin typeface="+mn-lt"/>
                <a:ea typeface="+mn-ea"/>
                <a:cs typeface="+mn-cs"/>
              </a:rPr>
              <a:t>̀ avanzata alla prima gravidanza. </a:t>
            </a:r>
          </a:p>
          <a:p>
            <a:pPr marL="171450" indent="-171450">
              <a:buFont typeface="Arial" charset="0"/>
              <a:buChar char="•"/>
            </a:pPr>
            <a:r>
              <a:rPr lang="it-IT" sz="1200" kern="1200" dirty="0">
                <a:solidFill>
                  <a:schemeClr val="tx1"/>
                </a:solidFill>
                <a:effectLst/>
                <a:latin typeface="+mn-lt"/>
                <a:ea typeface="+mn-ea"/>
                <a:cs typeface="+mn-cs"/>
              </a:rPr>
              <a:t>Ormoni endogeni: ruolo degli estrogeni e del progesterone per la progressione neoplastica. </a:t>
            </a:r>
            <a:endParaRPr lang="it-IT" dirty="0"/>
          </a:p>
          <a:p>
            <a:pPr marL="171450" indent="-171450">
              <a:buFont typeface="Arial" charset="0"/>
              <a:buChar char="•"/>
            </a:pPr>
            <a:r>
              <a:rPr lang="it-IT" sz="1200" kern="1200" dirty="0">
                <a:solidFill>
                  <a:schemeClr val="tx1"/>
                </a:solidFill>
                <a:effectLst/>
                <a:latin typeface="+mn-lt"/>
                <a:ea typeface="+mn-ea"/>
                <a:cs typeface="+mn-cs"/>
              </a:rPr>
              <a:t>Fattori dietetici e stile di vita: acidi grassi insaturi, alcolici, fitoestrogeni, resistenza all'azione dell'insulina sui carboidrati. </a:t>
            </a:r>
            <a:endParaRPr lang="it-IT" dirty="0"/>
          </a:p>
          <a:p>
            <a:pPr marL="171450" indent="-171450">
              <a:buFont typeface="Arial" charset="0"/>
              <a:buChar char="•"/>
            </a:pPr>
            <a:r>
              <a:rPr lang="it-IT" sz="1200" kern="1200" dirty="0">
                <a:solidFill>
                  <a:schemeClr val="tx1"/>
                </a:solidFill>
                <a:effectLst/>
                <a:latin typeface="+mn-lt"/>
                <a:ea typeface="+mn-ea"/>
                <a:cs typeface="+mn-cs"/>
              </a:rPr>
              <a:t>Patologia mammarie pregresse: precedente carcinoma mammario, modesto aumento del rischio in patologie proliferative senza atipia, importante aumento del rischio in presenza di iperplasia atipica. </a:t>
            </a:r>
          </a:p>
          <a:p>
            <a:pPr marL="171450" indent="-171450">
              <a:buFont typeface="Arial" charset="0"/>
              <a:buChar char="•"/>
            </a:pPr>
            <a:r>
              <a:rPr lang="it-IT" sz="1200" kern="1200" dirty="0">
                <a:solidFill>
                  <a:schemeClr val="tx1"/>
                </a:solidFill>
                <a:effectLst/>
                <a:latin typeface="+mn-lt"/>
                <a:ea typeface="+mn-ea"/>
                <a:cs typeface="+mn-cs"/>
              </a:rPr>
              <a:t>Fattori ambientali: esposizione a radiazioni ionizzanti, soprattutto procedure terapeutiche per linfomi di </a:t>
            </a:r>
            <a:r>
              <a:rPr lang="it-IT" sz="1200" kern="1200" dirty="0" err="1">
                <a:solidFill>
                  <a:schemeClr val="tx1"/>
                </a:solidFill>
                <a:effectLst/>
                <a:latin typeface="+mn-lt"/>
                <a:ea typeface="+mn-ea"/>
                <a:cs typeface="+mn-cs"/>
              </a:rPr>
              <a:t>Hodgkin</a:t>
            </a:r>
            <a:r>
              <a:rPr lang="it-IT" sz="1200" kern="1200" dirty="0">
                <a:solidFill>
                  <a:schemeClr val="tx1"/>
                </a:solidFill>
                <a:effectLst/>
                <a:latin typeface="+mn-lt"/>
                <a:ea typeface="+mn-ea"/>
                <a:cs typeface="+mn-cs"/>
              </a:rPr>
              <a:t>. </a:t>
            </a:r>
            <a:endParaRPr lang="it-IT" dirty="0"/>
          </a:p>
          <a:p>
            <a:pPr marL="171450" indent="-171450">
              <a:buFont typeface="Arial" charset="0"/>
              <a:buChar char="•"/>
            </a:pPr>
            <a:r>
              <a:rPr lang="it-IT" sz="1200" kern="1200" dirty="0">
                <a:solidFill>
                  <a:schemeClr val="tx1"/>
                </a:solidFill>
                <a:effectLst/>
                <a:latin typeface="+mn-lt"/>
                <a:ea typeface="+mn-ea"/>
                <a:cs typeface="+mn-cs"/>
              </a:rPr>
              <a:t>Ormoni esogeni: terapia ormonale sostitutiva (estro-</a:t>
            </a:r>
            <a:r>
              <a:rPr lang="it-IT" sz="1200" kern="1200" dirty="0" err="1">
                <a:solidFill>
                  <a:schemeClr val="tx1"/>
                </a:solidFill>
                <a:effectLst/>
                <a:latin typeface="+mn-lt"/>
                <a:ea typeface="+mn-ea"/>
                <a:cs typeface="+mn-cs"/>
              </a:rPr>
              <a:t>progesterinici</a:t>
            </a:r>
            <a:r>
              <a:rPr lang="it-IT" sz="1200" kern="1200" dirty="0">
                <a:solidFill>
                  <a:schemeClr val="tx1"/>
                </a:solidFill>
                <a:effectLst/>
                <a:latin typeface="+mn-lt"/>
                <a:ea typeface="+mn-ea"/>
                <a:cs typeface="+mn-cs"/>
              </a:rPr>
              <a:t>), contraccettivi orali. </a:t>
            </a:r>
            <a:endParaRPr lang="it-IT" dirty="0"/>
          </a:p>
          <a:p>
            <a:pPr marL="171450" indent="-171450">
              <a:buFont typeface="Arial" charset="0"/>
              <a:buChar char="•"/>
            </a:pPr>
            <a:r>
              <a:rPr lang="it-IT" sz="1200" kern="1200" dirty="0">
                <a:solidFill>
                  <a:schemeClr val="tx1"/>
                </a:solidFill>
                <a:effectLst/>
                <a:latin typeface="+mn-lt"/>
                <a:ea typeface="+mn-ea"/>
                <a:cs typeface="+mn-cs"/>
              </a:rPr>
              <a:t>Fattori protettivi: allattamento per lungo tempo, consumo di frutta e vegetali, </a:t>
            </a:r>
            <a:r>
              <a:rPr lang="it-IT" sz="1200" kern="1200" dirty="0" err="1">
                <a:solidFill>
                  <a:schemeClr val="tx1"/>
                </a:solidFill>
                <a:effectLst/>
                <a:latin typeface="+mn-lt"/>
                <a:ea typeface="+mn-ea"/>
                <a:cs typeface="+mn-cs"/>
              </a:rPr>
              <a:t>attivita</a:t>
            </a:r>
            <a:r>
              <a:rPr lang="it-IT" sz="1200" kern="1200" dirty="0">
                <a:solidFill>
                  <a:schemeClr val="tx1"/>
                </a:solidFill>
                <a:effectLst/>
                <a:latin typeface="+mn-lt"/>
                <a:ea typeface="+mn-ea"/>
                <a:cs typeface="+mn-cs"/>
              </a:rPr>
              <a:t>̀ fisica, agenti </a:t>
            </a:r>
            <a:r>
              <a:rPr lang="it-IT" sz="1200" kern="1200" dirty="0" err="1">
                <a:solidFill>
                  <a:schemeClr val="tx1"/>
                </a:solidFill>
                <a:effectLst/>
                <a:latin typeface="+mn-lt"/>
                <a:ea typeface="+mn-ea"/>
                <a:cs typeface="+mn-cs"/>
              </a:rPr>
              <a:t>chemoprotettivi</a:t>
            </a:r>
            <a:r>
              <a:rPr lang="it-IT" sz="1200" kern="1200" dirty="0">
                <a:solidFill>
                  <a:schemeClr val="tx1"/>
                </a:solidFill>
                <a:effectLst/>
                <a:latin typeface="+mn-lt"/>
                <a:ea typeface="+mn-ea"/>
                <a:cs typeface="+mn-cs"/>
              </a:rPr>
              <a:t>. </a:t>
            </a:r>
            <a:endParaRPr lang="it-IT" dirty="0"/>
          </a:p>
          <a:p>
            <a:pPr marL="171450" indent="-171450">
              <a:buFont typeface="Arial" charset="0"/>
              <a:buChar char="•"/>
            </a:pPr>
            <a:endParaRPr lang="it-IT" dirty="0"/>
          </a:p>
          <a:p>
            <a:pPr marL="171450" indent="-171450">
              <a:buFont typeface="Arial" charset="0"/>
              <a:buChar char="•"/>
            </a:pPr>
            <a:endParaRPr lang="it-IT" dirty="0"/>
          </a:p>
          <a:p>
            <a:endParaRPr lang="it-IT" dirty="0"/>
          </a:p>
        </p:txBody>
      </p:sp>
      <p:sp>
        <p:nvSpPr>
          <p:cNvPr id="4" name="Segnaposto numero diapositiva 3"/>
          <p:cNvSpPr>
            <a:spLocks noGrp="1"/>
          </p:cNvSpPr>
          <p:nvPr>
            <p:ph type="sldNum" sz="quarter" idx="10"/>
          </p:nvPr>
        </p:nvSpPr>
        <p:spPr/>
        <p:txBody>
          <a:bodyPr/>
          <a:lstStyle/>
          <a:p>
            <a:fld id="{11D323F4-830F-5046-A694-1C86BD9998F2}" type="slidenum">
              <a:rPr lang="it-IT" smtClean="0"/>
              <a:t>78</a:t>
            </a:fld>
            <a:endParaRPr lang="it-IT"/>
          </a:p>
        </p:txBody>
      </p:sp>
    </p:spTree>
    <p:extLst>
      <p:ext uri="{BB962C8B-B14F-4D97-AF65-F5344CB8AC3E}">
        <p14:creationId xmlns:p14="http://schemas.microsoft.com/office/powerpoint/2010/main" val="1069527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Iperestrinismo</a:t>
            </a:r>
            <a:r>
              <a:rPr lang="it-IT" dirty="0"/>
              <a:t>: eccessiva</a:t>
            </a:r>
            <a:r>
              <a:rPr lang="it-IT" baseline="0" dirty="0"/>
              <a:t> concentrazione di estrogeni nel sangue</a:t>
            </a:r>
            <a:endParaRPr lang="it-IT" dirty="0"/>
          </a:p>
        </p:txBody>
      </p:sp>
      <p:sp>
        <p:nvSpPr>
          <p:cNvPr id="4" name="Segnaposto numero diapositiva 3"/>
          <p:cNvSpPr>
            <a:spLocks noGrp="1"/>
          </p:cNvSpPr>
          <p:nvPr>
            <p:ph type="sldNum" sz="quarter" idx="10"/>
          </p:nvPr>
        </p:nvSpPr>
        <p:spPr/>
        <p:txBody>
          <a:bodyPr/>
          <a:lstStyle/>
          <a:p>
            <a:fld id="{11D323F4-830F-5046-A694-1C86BD9998F2}" type="slidenum">
              <a:rPr lang="it-IT" smtClean="0"/>
              <a:t>103</a:t>
            </a:fld>
            <a:endParaRPr lang="it-IT"/>
          </a:p>
        </p:txBody>
      </p:sp>
    </p:spTree>
    <p:extLst>
      <p:ext uri="{BB962C8B-B14F-4D97-AF65-F5344CB8AC3E}">
        <p14:creationId xmlns:p14="http://schemas.microsoft.com/office/powerpoint/2010/main" val="1005709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CIN: neoplasia intraepiteliale cervicale</a:t>
            </a:r>
          </a:p>
        </p:txBody>
      </p:sp>
      <p:sp>
        <p:nvSpPr>
          <p:cNvPr id="4" name="Segnaposto numero diapositiva 3"/>
          <p:cNvSpPr>
            <a:spLocks noGrp="1"/>
          </p:cNvSpPr>
          <p:nvPr>
            <p:ph type="sldNum" sz="quarter" idx="10"/>
          </p:nvPr>
        </p:nvSpPr>
        <p:spPr/>
        <p:txBody>
          <a:bodyPr/>
          <a:lstStyle/>
          <a:p>
            <a:fld id="{11D323F4-830F-5046-A694-1C86BD9998F2}" type="slidenum">
              <a:rPr lang="it-IT" smtClean="0"/>
              <a:t>110</a:t>
            </a:fld>
            <a:endParaRPr lang="it-IT"/>
          </a:p>
        </p:txBody>
      </p:sp>
    </p:spTree>
    <p:extLst>
      <p:ext uri="{BB962C8B-B14F-4D97-AF65-F5344CB8AC3E}">
        <p14:creationId xmlns:p14="http://schemas.microsoft.com/office/powerpoint/2010/main" val="331299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stile</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468BA4C6-30A7-F54A-B68B-61C07D742FFC}" type="datetimeFigureOut">
              <a:rPr lang="it-IT" smtClean="0"/>
              <a:t>16/12/2020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1D3042E-4EAB-0F4C-8AF0-0E1B67A92872}" type="slidenum">
              <a:rPr lang="it-IT" smtClean="0"/>
              <a:t>‹N›</a:t>
            </a:fld>
            <a:endParaRPr lang="it-IT"/>
          </a:p>
        </p:txBody>
      </p:sp>
    </p:spTree>
    <p:extLst>
      <p:ext uri="{BB962C8B-B14F-4D97-AF65-F5344CB8AC3E}">
        <p14:creationId xmlns:p14="http://schemas.microsoft.com/office/powerpoint/2010/main" val="1148738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68BA4C6-30A7-F54A-B68B-61C07D742FFC}" type="datetimeFigureOut">
              <a:rPr lang="it-IT" smtClean="0"/>
              <a:t>16/12/2020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1D3042E-4EAB-0F4C-8AF0-0E1B67A92872}" type="slidenum">
              <a:rPr lang="it-IT" smtClean="0"/>
              <a:t>‹N›</a:t>
            </a:fld>
            <a:endParaRPr lang="it-IT"/>
          </a:p>
        </p:txBody>
      </p:sp>
    </p:spTree>
    <p:extLst>
      <p:ext uri="{BB962C8B-B14F-4D97-AF65-F5344CB8AC3E}">
        <p14:creationId xmlns:p14="http://schemas.microsoft.com/office/powerpoint/2010/main" val="780828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68BA4C6-30A7-F54A-B68B-61C07D742FFC}" type="datetimeFigureOut">
              <a:rPr lang="it-IT" smtClean="0"/>
              <a:t>16/12/2020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1D3042E-4EAB-0F4C-8AF0-0E1B67A92872}" type="slidenum">
              <a:rPr lang="it-IT" smtClean="0"/>
              <a:t>‹N›</a:t>
            </a:fld>
            <a:endParaRPr lang="it-IT"/>
          </a:p>
        </p:txBody>
      </p:sp>
    </p:spTree>
    <p:extLst>
      <p:ext uri="{BB962C8B-B14F-4D97-AF65-F5344CB8AC3E}">
        <p14:creationId xmlns:p14="http://schemas.microsoft.com/office/powerpoint/2010/main" val="104167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68BA4C6-30A7-F54A-B68B-61C07D742FFC}" type="datetimeFigureOut">
              <a:rPr lang="it-IT" smtClean="0"/>
              <a:t>16/12/2020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1D3042E-4EAB-0F4C-8AF0-0E1B67A92872}" type="slidenum">
              <a:rPr lang="it-IT" smtClean="0"/>
              <a:t>‹N›</a:t>
            </a:fld>
            <a:endParaRPr lang="it-IT"/>
          </a:p>
        </p:txBody>
      </p:sp>
    </p:spTree>
    <p:extLst>
      <p:ext uri="{BB962C8B-B14F-4D97-AF65-F5344CB8AC3E}">
        <p14:creationId xmlns:p14="http://schemas.microsoft.com/office/powerpoint/2010/main" val="709851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stile</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468BA4C6-30A7-F54A-B68B-61C07D742FFC}" type="datetimeFigureOut">
              <a:rPr lang="it-IT" smtClean="0"/>
              <a:t>16/12/2020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1D3042E-4EAB-0F4C-8AF0-0E1B67A92872}" type="slidenum">
              <a:rPr lang="it-IT" smtClean="0"/>
              <a:t>‹N›</a:t>
            </a:fld>
            <a:endParaRPr lang="it-IT"/>
          </a:p>
        </p:txBody>
      </p:sp>
    </p:spTree>
    <p:extLst>
      <p:ext uri="{BB962C8B-B14F-4D97-AF65-F5344CB8AC3E}">
        <p14:creationId xmlns:p14="http://schemas.microsoft.com/office/powerpoint/2010/main" val="1927740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468BA4C6-30A7-F54A-B68B-61C07D742FFC}" type="datetimeFigureOut">
              <a:rPr lang="it-IT" smtClean="0"/>
              <a:t>16/12/2020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1D3042E-4EAB-0F4C-8AF0-0E1B67A92872}" type="slidenum">
              <a:rPr lang="it-IT" smtClean="0"/>
              <a:t>‹N›</a:t>
            </a:fld>
            <a:endParaRPr lang="it-IT"/>
          </a:p>
        </p:txBody>
      </p:sp>
    </p:spTree>
    <p:extLst>
      <p:ext uri="{BB962C8B-B14F-4D97-AF65-F5344CB8AC3E}">
        <p14:creationId xmlns:p14="http://schemas.microsoft.com/office/powerpoint/2010/main" val="444649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stile</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468BA4C6-30A7-F54A-B68B-61C07D742FFC}" type="datetimeFigureOut">
              <a:rPr lang="it-IT" smtClean="0"/>
              <a:t>16/12/2020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1D3042E-4EAB-0F4C-8AF0-0E1B67A92872}" type="slidenum">
              <a:rPr lang="it-IT" smtClean="0"/>
              <a:t>‹N›</a:t>
            </a:fld>
            <a:endParaRPr lang="it-IT"/>
          </a:p>
        </p:txBody>
      </p:sp>
    </p:spTree>
    <p:extLst>
      <p:ext uri="{BB962C8B-B14F-4D97-AF65-F5344CB8AC3E}">
        <p14:creationId xmlns:p14="http://schemas.microsoft.com/office/powerpoint/2010/main" val="2134958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468BA4C6-30A7-F54A-B68B-61C07D742FFC}" type="datetimeFigureOut">
              <a:rPr lang="it-IT" smtClean="0"/>
              <a:t>16/12/2020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1D3042E-4EAB-0F4C-8AF0-0E1B67A92872}" type="slidenum">
              <a:rPr lang="it-IT" smtClean="0"/>
              <a:t>‹N›</a:t>
            </a:fld>
            <a:endParaRPr lang="it-IT"/>
          </a:p>
        </p:txBody>
      </p:sp>
    </p:spTree>
    <p:extLst>
      <p:ext uri="{BB962C8B-B14F-4D97-AF65-F5344CB8AC3E}">
        <p14:creationId xmlns:p14="http://schemas.microsoft.com/office/powerpoint/2010/main" val="2096802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68BA4C6-30A7-F54A-B68B-61C07D742FFC}" type="datetimeFigureOut">
              <a:rPr lang="it-IT" smtClean="0"/>
              <a:t>16/12/2020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1D3042E-4EAB-0F4C-8AF0-0E1B67A92872}" type="slidenum">
              <a:rPr lang="it-IT" smtClean="0"/>
              <a:t>‹N›</a:t>
            </a:fld>
            <a:endParaRPr lang="it-IT"/>
          </a:p>
        </p:txBody>
      </p:sp>
    </p:spTree>
    <p:extLst>
      <p:ext uri="{BB962C8B-B14F-4D97-AF65-F5344CB8AC3E}">
        <p14:creationId xmlns:p14="http://schemas.microsoft.com/office/powerpoint/2010/main" val="757188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stile</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468BA4C6-30A7-F54A-B68B-61C07D742FFC}" type="datetimeFigureOut">
              <a:rPr lang="it-IT" smtClean="0"/>
              <a:t>16/12/2020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1D3042E-4EAB-0F4C-8AF0-0E1B67A92872}" type="slidenum">
              <a:rPr lang="it-IT" smtClean="0"/>
              <a:t>‹N›</a:t>
            </a:fld>
            <a:endParaRPr lang="it-IT"/>
          </a:p>
        </p:txBody>
      </p:sp>
    </p:spTree>
    <p:extLst>
      <p:ext uri="{BB962C8B-B14F-4D97-AF65-F5344CB8AC3E}">
        <p14:creationId xmlns:p14="http://schemas.microsoft.com/office/powerpoint/2010/main" val="83850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stile</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468BA4C6-30A7-F54A-B68B-61C07D742FFC}" type="datetimeFigureOut">
              <a:rPr lang="it-IT" smtClean="0"/>
              <a:t>16/12/2020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1D3042E-4EAB-0F4C-8AF0-0E1B67A92872}" type="slidenum">
              <a:rPr lang="it-IT" smtClean="0"/>
              <a:t>‹N›</a:t>
            </a:fld>
            <a:endParaRPr lang="it-IT"/>
          </a:p>
        </p:txBody>
      </p:sp>
    </p:spTree>
    <p:extLst>
      <p:ext uri="{BB962C8B-B14F-4D97-AF65-F5344CB8AC3E}">
        <p14:creationId xmlns:p14="http://schemas.microsoft.com/office/powerpoint/2010/main" val="534266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8BA4C6-30A7-F54A-B68B-61C07D742FFC}" type="datetimeFigureOut">
              <a:rPr lang="it-IT" smtClean="0"/>
              <a:t>16/12/2020</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D3042E-4EAB-0F4C-8AF0-0E1B67A92872}" type="slidenum">
              <a:rPr lang="it-IT" smtClean="0"/>
              <a:t>‹N›</a:t>
            </a:fld>
            <a:endParaRPr lang="it-IT"/>
          </a:p>
        </p:txBody>
      </p:sp>
    </p:spTree>
    <p:extLst>
      <p:ext uri="{BB962C8B-B14F-4D97-AF65-F5344CB8AC3E}">
        <p14:creationId xmlns:p14="http://schemas.microsoft.com/office/powerpoint/2010/main" val="211893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97280" y="286603"/>
            <a:ext cx="10058400" cy="1767828"/>
          </a:xfrm>
        </p:spPr>
        <p:txBody>
          <a:bodyPr>
            <a:noAutofit/>
          </a:bodyPr>
          <a:lstStyle/>
          <a:p>
            <a:pPr algn="ctr"/>
            <a:r>
              <a:rPr lang="it-IT" sz="3600" b="1" dirty="0">
                <a:solidFill>
                  <a:srgbClr val="FF0000"/>
                </a:solidFill>
              </a:rPr>
              <a:t>CORSO DI LAUREA IN SCIENZE INFERMIERISTICHE </a:t>
            </a:r>
            <a:br>
              <a:rPr lang="it-IT" sz="3600" b="1" dirty="0">
                <a:solidFill>
                  <a:srgbClr val="FF0000"/>
                </a:solidFill>
              </a:rPr>
            </a:br>
            <a:r>
              <a:rPr lang="it-IT" sz="3600" b="1" dirty="0">
                <a:solidFill>
                  <a:srgbClr val="FF0000"/>
                </a:solidFill>
              </a:rPr>
              <a:t>Anno Accademico 2019/2020 </a:t>
            </a:r>
            <a:br>
              <a:rPr lang="it-IT" sz="3600" b="1" dirty="0">
                <a:solidFill>
                  <a:srgbClr val="FF0000"/>
                </a:solidFill>
              </a:rPr>
            </a:br>
            <a:endParaRPr lang="it-IT" sz="3600" b="1" dirty="0">
              <a:solidFill>
                <a:srgbClr val="FF0000"/>
              </a:solidFill>
            </a:endParaRPr>
          </a:p>
        </p:txBody>
      </p:sp>
      <p:sp>
        <p:nvSpPr>
          <p:cNvPr id="3" name="Segnaposto contenuto 2"/>
          <p:cNvSpPr>
            <a:spLocks noGrp="1"/>
          </p:cNvSpPr>
          <p:nvPr>
            <p:ph idx="1"/>
          </p:nvPr>
        </p:nvSpPr>
        <p:spPr/>
        <p:txBody>
          <a:bodyPr/>
          <a:lstStyle/>
          <a:p>
            <a:pPr algn="ctr"/>
            <a:endParaRPr lang="it-IT" sz="4800" b="1" dirty="0">
              <a:solidFill>
                <a:srgbClr val="FF0000"/>
              </a:solidFill>
            </a:endParaRPr>
          </a:p>
          <a:p>
            <a:pPr marL="0" indent="0" algn="ctr">
              <a:buNone/>
            </a:pPr>
            <a:r>
              <a:rPr lang="it-IT" sz="4800" b="1" dirty="0">
                <a:solidFill>
                  <a:srgbClr val="FF0000"/>
                </a:solidFill>
              </a:rPr>
              <a:t>ONCOLOGIA MEDICA </a:t>
            </a:r>
            <a:endParaRPr lang="it-IT" sz="4800" dirty="0">
              <a:solidFill>
                <a:srgbClr val="FF0000"/>
              </a:solidFill>
            </a:endParaRPr>
          </a:p>
          <a:p>
            <a:pPr marL="0" indent="0">
              <a:buNone/>
            </a:pPr>
            <a:r>
              <a:rPr lang="it-IT" sz="3600" b="1" dirty="0"/>
              <a:t>Dr.ssa Valentina Bozzoli</a:t>
            </a:r>
            <a:br>
              <a:rPr lang="it-IT" sz="3600" b="1" dirty="0"/>
            </a:br>
            <a:r>
              <a:rPr lang="it-IT" sz="3600" b="1" dirty="0"/>
              <a:t>Dirigente Medico I livello</a:t>
            </a:r>
            <a:br>
              <a:rPr lang="it-IT" sz="3600" b="1" dirty="0"/>
            </a:br>
            <a:r>
              <a:rPr lang="it-IT" sz="3600" b="1" dirty="0"/>
              <a:t>UO Ematologia </a:t>
            </a:r>
            <a:r>
              <a:rPr lang="mr-IN" sz="3600" b="1" dirty="0"/>
              <a:t>–</a:t>
            </a:r>
            <a:r>
              <a:rPr lang="it-IT" sz="3600" b="1" dirty="0"/>
              <a:t>Asl Lecce- Ospedale “Vito </a:t>
            </a:r>
            <a:r>
              <a:rPr lang="it-IT" sz="3600" b="1" dirty="0" err="1"/>
              <a:t>Fazzi</a:t>
            </a:r>
            <a:r>
              <a:rPr lang="it-IT" sz="3600" b="1" dirty="0"/>
              <a:t>”</a:t>
            </a:r>
            <a:endParaRPr lang="it-IT" sz="3600" dirty="0"/>
          </a:p>
          <a:p>
            <a:endParaRPr lang="it-IT" dirty="0"/>
          </a:p>
        </p:txBody>
      </p:sp>
    </p:spTree>
    <p:extLst>
      <p:ext uri="{BB962C8B-B14F-4D97-AF65-F5344CB8AC3E}">
        <p14:creationId xmlns:p14="http://schemas.microsoft.com/office/powerpoint/2010/main" val="1203963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D1FD34A-D4FF-D342-A933-B745EE5449E0}"/>
              </a:ext>
            </a:extLst>
          </p:cNvPr>
          <p:cNvSpPr>
            <a:spLocks noGrp="1"/>
          </p:cNvSpPr>
          <p:nvPr>
            <p:ph type="title"/>
          </p:nvPr>
        </p:nvSpPr>
        <p:spPr>
          <a:xfrm>
            <a:off x="838200" y="365126"/>
            <a:ext cx="10515600" cy="812746"/>
          </a:xfrm>
        </p:spPr>
        <p:txBody>
          <a:bodyPr>
            <a:normAutofit/>
          </a:bodyPr>
          <a:lstStyle/>
          <a:p>
            <a:r>
              <a:rPr lang="it-IT" sz="3600" b="1" dirty="0">
                <a:solidFill>
                  <a:srgbClr val="FF0000"/>
                </a:solidFill>
                <a:latin typeface="+mn-lt"/>
              </a:rPr>
              <a:t>Kit d’emergenza</a:t>
            </a:r>
          </a:p>
        </p:txBody>
      </p:sp>
      <p:pic>
        <p:nvPicPr>
          <p:cNvPr id="5" name="Immagine 4">
            <a:extLst>
              <a:ext uri="{FF2B5EF4-FFF2-40B4-BE49-F238E27FC236}">
                <a16:creationId xmlns:a16="http://schemas.microsoft.com/office/drawing/2014/main" xmlns="" id="{56F3CA24-ECA5-0648-862E-0154601FF3D7}"/>
              </a:ext>
            </a:extLst>
          </p:cNvPr>
          <p:cNvPicPr>
            <a:picLocks noChangeAspect="1"/>
          </p:cNvPicPr>
          <p:nvPr/>
        </p:nvPicPr>
        <p:blipFill>
          <a:blip r:embed="rId2"/>
          <a:stretch>
            <a:fillRect/>
          </a:stretch>
        </p:blipFill>
        <p:spPr>
          <a:xfrm>
            <a:off x="2206571" y="1177872"/>
            <a:ext cx="7778858" cy="5156200"/>
          </a:xfrm>
          <a:prstGeom prst="rect">
            <a:avLst/>
          </a:prstGeom>
        </p:spPr>
      </p:pic>
    </p:spTree>
    <p:extLst>
      <p:ext uri="{BB962C8B-B14F-4D97-AF65-F5344CB8AC3E}">
        <p14:creationId xmlns:p14="http://schemas.microsoft.com/office/powerpoint/2010/main" val="66254965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1400" y="533400"/>
            <a:ext cx="7556500" cy="5791200"/>
          </a:xfrm>
          <a:prstGeom prst="rect">
            <a:avLst/>
          </a:prstGeom>
        </p:spPr>
      </p:pic>
    </p:spTree>
    <p:extLst>
      <p:ext uri="{BB962C8B-B14F-4D97-AF65-F5344CB8AC3E}">
        <p14:creationId xmlns:p14="http://schemas.microsoft.com/office/powerpoint/2010/main" val="130165032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8166" y="437322"/>
            <a:ext cx="8299633" cy="6128578"/>
          </a:xfrm>
          <a:prstGeom prst="rect">
            <a:avLst/>
          </a:prstGeom>
        </p:spPr>
      </p:pic>
    </p:spTree>
    <p:extLst>
      <p:ext uri="{BB962C8B-B14F-4D97-AF65-F5344CB8AC3E}">
        <p14:creationId xmlns:p14="http://schemas.microsoft.com/office/powerpoint/2010/main" val="6869876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838200" y="365125"/>
            <a:ext cx="10515600" cy="867327"/>
          </a:xfrm>
        </p:spPr>
        <p:txBody>
          <a:bodyPr>
            <a:normAutofit/>
          </a:bodyPr>
          <a:lstStyle/>
          <a:p>
            <a:r>
              <a:rPr lang="it-IT" sz="3600" b="1" dirty="0">
                <a:solidFill>
                  <a:srgbClr val="FF0000"/>
                </a:solidFill>
                <a:latin typeface="+mn-lt"/>
              </a:rPr>
              <a:t>NEOPLASIA DELL’UTERO</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0" y="1475409"/>
            <a:ext cx="7975600" cy="4622800"/>
          </a:xfrm>
          <a:prstGeom prst="rect">
            <a:avLst/>
          </a:prstGeom>
        </p:spPr>
      </p:pic>
    </p:spTree>
    <p:extLst>
      <p:ext uri="{BB962C8B-B14F-4D97-AF65-F5344CB8AC3E}">
        <p14:creationId xmlns:p14="http://schemas.microsoft.com/office/powerpoint/2010/main" val="26590045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4400" y="457200"/>
            <a:ext cx="7823200" cy="5930900"/>
          </a:xfrm>
          <a:prstGeom prst="rect">
            <a:avLst/>
          </a:prstGeom>
        </p:spPr>
      </p:pic>
    </p:spTree>
    <p:extLst>
      <p:ext uri="{BB962C8B-B14F-4D97-AF65-F5344CB8AC3E}">
        <p14:creationId xmlns:p14="http://schemas.microsoft.com/office/powerpoint/2010/main" val="168914448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0" y="457200"/>
            <a:ext cx="8128000" cy="5930900"/>
          </a:xfrm>
          <a:prstGeom prst="rect">
            <a:avLst/>
          </a:prstGeom>
        </p:spPr>
      </p:pic>
    </p:spTree>
    <p:extLst>
      <p:ext uri="{BB962C8B-B14F-4D97-AF65-F5344CB8AC3E}">
        <p14:creationId xmlns:p14="http://schemas.microsoft.com/office/powerpoint/2010/main" val="150369304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2133" y="490329"/>
            <a:ext cx="7906950" cy="5876787"/>
          </a:xfrm>
          <a:prstGeom prst="rect">
            <a:avLst/>
          </a:prstGeom>
        </p:spPr>
      </p:pic>
    </p:spTree>
    <p:extLst>
      <p:ext uri="{BB962C8B-B14F-4D97-AF65-F5344CB8AC3E}">
        <p14:creationId xmlns:p14="http://schemas.microsoft.com/office/powerpoint/2010/main" val="56118139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584200"/>
            <a:ext cx="8369300" cy="5689600"/>
          </a:xfrm>
          <a:prstGeom prst="rect">
            <a:avLst/>
          </a:prstGeom>
        </p:spPr>
      </p:pic>
    </p:spTree>
    <p:extLst>
      <p:ext uri="{BB962C8B-B14F-4D97-AF65-F5344CB8AC3E}">
        <p14:creationId xmlns:p14="http://schemas.microsoft.com/office/powerpoint/2010/main" val="205577841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p:txBody>
          <a:bodyPr>
            <a:normAutofit/>
          </a:bodyPr>
          <a:lstStyle/>
          <a:p>
            <a:r>
              <a:rPr lang="it-IT" sz="3600" b="1" dirty="0">
                <a:solidFill>
                  <a:srgbClr val="FF0000"/>
                </a:solidFill>
                <a:latin typeface="+mn-lt"/>
              </a:rPr>
              <a:t>TUMORI DELLA CERVICE UTERINA</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690688"/>
            <a:ext cx="8382000" cy="4267200"/>
          </a:xfrm>
          <a:prstGeom prst="rect">
            <a:avLst/>
          </a:prstGeom>
        </p:spPr>
      </p:pic>
    </p:spTree>
    <p:extLst>
      <p:ext uri="{BB962C8B-B14F-4D97-AF65-F5344CB8AC3E}">
        <p14:creationId xmlns:p14="http://schemas.microsoft.com/office/powerpoint/2010/main" val="99227865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596900"/>
            <a:ext cx="8077200" cy="5651500"/>
          </a:xfrm>
          <a:prstGeom prst="rect">
            <a:avLst/>
          </a:prstGeom>
        </p:spPr>
      </p:pic>
    </p:spTree>
    <p:extLst>
      <p:ext uri="{BB962C8B-B14F-4D97-AF65-F5344CB8AC3E}">
        <p14:creationId xmlns:p14="http://schemas.microsoft.com/office/powerpoint/2010/main" val="125330628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6608" y="633034"/>
            <a:ext cx="8062291" cy="5547448"/>
          </a:xfrm>
          <a:prstGeom prst="rect">
            <a:avLst/>
          </a:prstGeom>
        </p:spPr>
      </p:pic>
    </p:spTree>
    <p:extLst>
      <p:ext uri="{BB962C8B-B14F-4D97-AF65-F5344CB8AC3E}">
        <p14:creationId xmlns:p14="http://schemas.microsoft.com/office/powerpoint/2010/main" val="313822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791C3A9-DACF-AD49-BD7F-DC9022F41AE1}"/>
              </a:ext>
            </a:extLst>
          </p:cNvPr>
          <p:cNvSpPr>
            <a:spLocks noGrp="1"/>
          </p:cNvSpPr>
          <p:nvPr>
            <p:ph type="title"/>
          </p:nvPr>
        </p:nvSpPr>
        <p:spPr>
          <a:xfrm>
            <a:off x="838200" y="365125"/>
            <a:ext cx="10515600" cy="843743"/>
          </a:xfrm>
        </p:spPr>
        <p:txBody>
          <a:bodyPr>
            <a:normAutofit/>
          </a:bodyPr>
          <a:lstStyle/>
          <a:p>
            <a:r>
              <a:rPr lang="it-IT" sz="3600" b="1" dirty="0">
                <a:solidFill>
                  <a:srgbClr val="FF0000"/>
                </a:solidFill>
                <a:latin typeface="+mn-lt"/>
              </a:rPr>
              <a:t>Provvedimenti dello stravaso</a:t>
            </a:r>
          </a:p>
        </p:txBody>
      </p:sp>
      <p:sp>
        <p:nvSpPr>
          <p:cNvPr id="3" name="Segnaposto contenuto 2">
            <a:extLst>
              <a:ext uri="{FF2B5EF4-FFF2-40B4-BE49-F238E27FC236}">
                <a16:creationId xmlns:a16="http://schemas.microsoft.com/office/drawing/2014/main" xmlns="" id="{A7E96F32-1664-7C41-92C8-DD33D5A1CBA9}"/>
              </a:ext>
            </a:extLst>
          </p:cNvPr>
          <p:cNvSpPr>
            <a:spLocks noGrp="1"/>
          </p:cNvSpPr>
          <p:nvPr>
            <p:ph idx="1"/>
          </p:nvPr>
        </p:nvSpPr>
        <p:spPr>
          <a:xfrm>
            <a:off x="838200" y="1472339"/>
            <a:ext cx="10515600" cy="4704624"/>
          </a:xfrm>
        </p:spPr>
        <p:txBody>
          <a:bodyPr/>
          <a:lstStyle/>
          <a:p>
            <a:r>
              <a:rPr lang="it-IT" dirty="0"/>
              <a:t>Documentare lo stravaso riportando sulla cartella clinica del cartella clinica del paziente: nome, cognome, posologia-</a:t>
            </a:r>
            <a:r>
              <a:rPr lang="it-IT" dirty="0" err="1"/>
              <a:t>quantita</a:t>
            </a:r>
            <a:r>
              <a:rPr lang="it-IT" dirty="0"/>
              <a:t>̀ presumibile del farmaco stravasato, sito dello stravaso, segni e sintomi dello stravaso ed il trattamento effettuato; </a:t>
            </a:r>
          </a:p>
          <a:p>
            <a:r>
              <a:rPr lang="it-IT" dirty="0"/>
              <a:t>Evitare ogni pressione o </a:t>
            </a:r>
            <a:r>
              <a:rPr lang="it-IT" dirty="0" err="1"/>
              <a:t>frizionamento</a:t>
            </a:r>
            <a:r>
              <a:rPr lang="it-IT" dirty="0"/>
              <a:t> della cute; </a:t>
            </a:r>
          </a:p>
          <a:p>
            <a:r>
              <a:rPr lang="it-IT" dirty="0"/>
              <a:t>Tenere sotto controllo il paziente per 1-2 settimane</a:t>
            </a:r>
          </a:p>
          <a:p>
            <a:r>
              <a:rPr lang="it-IT" dirty="0"/>
              <a:t> Se il danno progredisce(ulcerazione della cute) o se c’è dolore consultare il della cute) o se c’è dolore consultare il chirurgo; </a:t>
            </a:r>
          </a:p>
          <a:p>
            <a:endParaRPr lang="it-IT" dirty="0"/>
          </a:p>
          <a:p>
            <a:endParaRPr lang="it-IT" dirty="0"/>
          </a:p>
          <a:p>
            <a:endParaRPr lang="it-IT" dirty="0"/>
          </a:p>
        </p:txBody>
      </p:sp>
    </p:spTree>
    <p:extLst>
      <p:ext uri="{BB962C8B-B14F-4D97-AF65-F5344CB8AC3E}">
        <p14:creationId xmlns:p14="http://schemas.microsoft.com/office/powerpoint/2010/main" val="135979140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0347" y="578475"/>
            <a:ext cx="8018117" cy="5843307"/>
          </a:xfrm>
          <a:prstGeom prst="rect">
            <a:avLst/>
          </a:prstGeom>
        </p:spPr>
      </p:pic>
    </p:spTree>
    <p:extLst>
      <p:ext uri="{BB962C8B-B14F-4D97-AF65-F5344CB8AC3E}">
        <p14:creationId xmlns:p14="http://schemas.microsoft.com/office/powerpoint/2010/main" val="6030273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406400"/>
            <a:ext cx="8674100" cy="6032500"/>
          </a:xfrm>
          <a:prstGeom prst="rect">
            <a:avLst/>
          </a:prstGeom>
        </p:spPr>
      </p:pic>
    </p:spTree>
    <p:extLst>
      <p:ext uri="{BB962C8B-B14F-4D97-AF65-F5344CB8AC3E}">
        <p14:creationId xmlns:p14="http://schemas.microsoft.com/office/powerpoint/2010/main" val="90376450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2138" y="529312"/>
            <a:ext cx="7876209" cy="5606996"/>
          </a:xfrm>
          <a:prstGeom prst="rect">
            <a:avLst/>
          </a:prstGeom>
        </p:spPr>
      </p:pic>
    </p:spTree>
    <p:extLst>
      <p:ext uri="{BB962C8B-B14F-4D97-AF65-F5344CB8AC3E}">
        <p14:creationId xmlns:p14="http://schemas.microsoft.com/office/powerpoint/2010/main" val="195486973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4816" y="504568"/>
            <a:ext cx="8593483" cy="6048632"/>
          </a:xfrm>
          <a:prstGeom prst="rect">
            <a:avLst/>
          </a:prstGeom>
        </p:spPr>
      </p:pic>
    </p:spTree>
    <p:extLst>
      <p:ext uri="{BB962C8B-B14F-4D97-AF65-F5344CB8AC3E}">
        <p14:creationId xmlns:p14="http://schemas.microsoft.com/office/powerpoint/2010/main" val="145393370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6200" y="736600"/>
            <a:ext cx="6959600" cy="5372100"/>
          </a:xfrm>
          <a:prstGeom prst="rect">
            <a:avLst/>
          </a:prstGeom>
        </p:spPr>
      </p:pic>
    </p:spTree>
    <p:extLst>
      <p:ext uri="{BB962C8B-B14F-4D97-AF65-F5344CB8AC3E}">
        <p14:creationId xmlns:p14="http://schemas.microsoft.com/office/powerpoint/2010/main" val="171333990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622300"/>
            <a:ext cx="8064500" cy="5613400"/>
          </a:xfrm>
          <a:prstGeom prst="rect">
            <a:avLst/>
          </a:prstGeom>
        </p:spPr>
      </p:pic>
    </p:spTree>
    <p:extLst>
      <p:ext uri="{BB962C8B-B14F-4D97-AF65-F5344CB8AC3E}">
        <p14:creationId xmlns:p14="http://schemas.microsoft.com/office/powerpoint/2010/main" val="20673408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1500" y="330200"/>
            <a:ext cx="8509000" cy="6184900"/>
          </a:xfrm>
          <a:prstGeom prst="rect">
            <a:avLst/>
          </a:prstGeom>
        </p:spPr>
      </p:pic>
    </p:spTree>
    <p:extLst>
      <p:ext uri="{BB962C8B-B14F-4D97-AF65-F5344CB8AC3E}">
        <p14:creationId xmlns:p14="http://schemas.microsoft.com/office/powerpoint/2010/main" val="1132348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D628F47-CC67-3344-9056-5B9A6068E902}"/>
              </a:ext>
            </a:extLst>
          </p:cNvPr>
          <p:cNvSpPr>
            <a:spLocks noGrp="1"/>
          </p:cNvSpPr>
          <p:nvPr>
            <p:ph type="title"/>
          </p:nvPr>
        </p:nvSpPr>
        <p:spPr>
          <a:xfrm>
            <a:off x="838200" y="365126"/>
            <a:ext cx="10515600" cy="611268"/>
          </a:xfrm>
        </p:spPr>
        <p:txBody>
          <a:bodyPr>
            <a:normAutofit/>
          </a:bodyPr>
          <a:lstStyle/>
          <a:p>
            <a:r>
              <a:rPr lang="it-IT" sz="3200" b="1" dirty="0">
                <a:solidFill>
                  <a:srgbClr val="FF0000"/>
                </a:solidFill>
                <a:latin typeface="+mn-lt"/>
              </a:rPr>
              <a:t>Prevenzione dello stravaso</a:t>
            </a:r>
          </a:p>
        </p:txBody>
      </p:sp>
      <p:sp>
        <p:nvSpPr>
          <p:cNvPr id="3" name="Segnaposto contenuto 2">
            <a:extLst>
              <a:ext uri="{FF2B5EF4-FFF2-40B4-BE49-F238E27FC236}">
                <a16:creationId xmlns:a16="http://schemas.microsoft.com/office/drawing/2014/main" xmlns="" id="{ED17896E-0D2E-B648-8A76-7798D49C4EFC}"/>
              </a:ext>
            </a:extLst>
          </p:cNvPr>
          <p:cNvSpPr>
            <a:spLocks noGrp="1"/>
          </p:cNvSpPr>
          <p:nvPr>
            <p:ph idx="1"/>
          </p:nvPr>
        </p:nvSpPr>
        <p:spPr>
          <a:xfrm>
            <a:off x="838200" y="1115878"/>
            <a:ext cx="10515600" cy="5556143"/>
          </a:xfrm>
        </p:spPr>
        <p:txBody>
          <a:bodyPr/>
          <a:lstStyle/>
          <a:p>
            <a:r>
              <a:rPr lang="it-IT" dirty="0"/>
              <a:t>Etichettare le siringhe o le fleboclisi riportando esattamente il tipo di farmaco usato, la sua concentrazione, il nome del paziente ed il letto, ed accertarsi se il farmaco sia vescicante o irritante </a:t>
            </a:r>
          </a:p>
          <a:p>
            <a:r>
              <a:rPr lang="it-IT" dirty="0"/>
              <a:t>Nella preparazione del farmaco diluirlo il </a:t>
            </a:r>
            <a:r>
              <a:rPr lang="it-IT" dirty="0" err="1"/>
              <a:t>piu</a:t>
            </a:r>
            <a:r>
              <a:rPr lang="it-IT" dirty="0"/>
              <a:t>̀ possibile, senza però prolungare troppo il tempo di infusione</a:t>
            </a:r>
          </a:p>
          <a:p>
            <a:r>
              <a:rPr lang="it-IT" dirty="0"/>
              <a:t>Istruire il paziente senza allarmarlo, prima dell’inizio del trattamento </a:t>
            </a:r>
            <a:r>
              <a:rPr lang="it-IT" dirty="0" err="1"/>
              <a:t>affinche</a:t>
            </a:r>
            <a:r>
              <a:rPr lang="it-IT" dirty="0"/>
              <a:t>̀ informi immediatamente il medico di qualsiasi sintomo(bruciore, irritazione, fastidio locale o dolore). </a:t>
            </a:r>
          </a:p>
          <a:p>
            <a:r>
              <a:rPr lang="it-IT" dirty="0"/>
              <a:t>Scegliere la sede dell’infusione </a:t>
            </a:r>
            <a:r>
              <a:rPr lang="it-IT" dirty="0" err="1"/>
              <a:t>piu</a:t>
            </a:r>
            <a:r>
              <a:rPr lang="it-IT" dirty="0"/>
              <a:t>̀ idonea in modo che, in caso di stravaso, sia minimo il danno funzionale per la lesione di nervi o tendini sottostanti. </a:t>
            </a:r>
          </a:p>
          <a:p>
            <a:endParaRPr lang="it-IT" dirty="0"/>
          </a:p>
        </p:txBody>
      </p:sp>
    </p:spTree>
    <p:extLst>
      <p:ext uri="{BB962C8B-B14F-4D97-AF65-F5344CB8AC3E}">
        <p14:creationId xmlns:p14="http://schemas.microsoft.com/office/powerpoint/2010/main" val="3354220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xmlns="" id="{608DF101-BD87-1E40-9154-ECCB7FD6008B}"/>
              </a:ext>
            </a:extLst>
          </p:cNvPr>
          <p:cNvPicPr>
            <a:picLocks noChangeAspect="1"/>
          </p:cNvPicPr>
          <p:nvPr/>
        </p:nvPicPr>
        <p:blipFill>
          <a:blip r:embed="rId2"/>
          <a:stretch>
            <a:fillRect/>
          </a:stretch>
        </p:blipFill>
        <p:spPr>
          <a:xfrm>
            <a:off x="2200758" y="433511"/>
            <a:ext cx="8107551" cy="5990978"/>
          </a:xfrm>
          <a:prstGeom prst="rect">
            <a:avLst/>
          </a:prstGeom>
        </p:spPr>
      </p:pic>
    </p:spTree>
    <p:extLst>
      <p:ext uri="{BB962C8B-B14F-4D97-AF65-F5344CB8AC3E}">
        <p14:creationId xmlns:p14="http://schemas.microsoft.com/office/powerpoint/2010/main" val="3848861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9FAE4FB3-BEC2-A54A-A8A4-B235CB9AD649}"/>
              </a:ext>
            </a:extLst>
          </p:cNvPr>
          <p:cNvSpPr>
            <a:spLocks noGrp="1"/>
          </p:cNvSpPr>
          <p:nvPr>
            <p:ph idx="1"/>
          </p:nvPr>
        </p:nvSpPr>
        <p:spPr>
          <a:xfrm>
            <a:off x="838200" y="1363850"/>
            <a:ext cx="10515600" cy="5129023"/>
          </a:xfrm>
        </p:spPr>
        <p:txBody>
          <a:bodyPr/>
          <a:lstStyle/>
          <a:p>
            <a:r>
              <a:rPr lang="it-IT" dirty="0"/>
              <a:t>Evitare le vene fragili o di piccolo calibro, infiammate o sclerotiche </a:t>
            </a:r>
          </a:p>
          <a:p>
            <a:r>
              <a:rPr lang="it-IT" dirty="0"/>
              <a:t>Cambiare spesso il sito di infusione </a:t>
            </a:r>
            <a:r>
              <a:rPr lang="it-IT" dirty="0" err="1"/>
              <a:t>perche</a:t>
            </a:r>
            <a:r>
              <a:rPr lang="it-IT" dirty="0"/>
              <a:t>́ il rischio di stravaso aumenta in ragione della frequenza con cui viene usata la vena per l’irritazione vascolare </a:t>
            </a:r>
          </a:p>
          <a:p>
            <a:r>
              <a:rPr lang="it-IT" dirty="0"/>
              <a:t>Non infondere in arti con circolo venoso o linfatico compromesso(es. in arti immobilizzati da fratture),nell’arto colpito da </a:t>
            </a:r>
            <a:r>
              <a:rPr lang="it-IT" dirty="0" err="1"/>
              <a:t>tumore,nelle</a:t>
            </a:r>
            <a:r>
              <a:rPr lang="it-IT" dirty="0"/>
              <a:t> </a:t>
            </a:r>
            <a:r>
              <a:rPr lang="it-IT" dirty="0" err="1"/>
              <a:t>flebiti,nelle</a:t>
            </a:r>
            <a:r>
              <a:rPr lang="it-IT" dirty="0"/>
              <a:t> vene </a:t>
            </a:r>
            <a:r>
              <a:rPr lang="it-IT" dirty="0" err="1"/>
              <a:t>varicose,nella</a:t>
            </a:r>
            <a:r>
              <a:rPr lang="it-IT" dirty="0"/>
              <a:t> sindrome della cava superiore, nell’arto sede di linfedema postchirurgico(</a:t>
            </a:r>
            <a:r>
              <a:rPr lang="it-IT" dirty="0" err="1"/>
              <a:t>es.postmastectomia</a:t>
            </a:r>
            <a:r>
              <a:rPr lang="it-IT" dirty="0"/>
              <a:t>) e negli ematomi; </a:t>
            </a:r>
          </a:p>
          <a:p>
            <a:r>
              <a:rPr lang="it-IT" dirty="0"/>
              <a:t>Evitare siti precedentemente irradiati per la ridotta vascolarizzazione e per possibili fenomeni di “richiamo” </a:t>
            </a:r>
          </a:p>
          <a:p>
            <a:endParaRPr lang="it-IT" dirty="0"/>
          </a:p>
          <a:p>
            <a:pPr marL="0" indent="0">
              <a:buNone/>
            </a:pPr>
            <a:endParaRPr lang="it-IT" dirty="0"/>
          </a:p>
        </p:txBody>
      </p:sp>
      <p:sp>
        <p:nvSpPr>
          <p:cNvPr id="4" name="Titolo 1">
            <a:extLst>
              <a:ext uri="{FF2B5EF4-FFF2-40B4-BE49-F238E27FC236}">
                <a16:creationId xmlns:a16="http://schemas.microsoft.com/office/drawing/2014/main" xmlns="" id="{F6D99775-BBC4-B54D-92B0-EA5AA1D8841D}"/>
              </a:ext>
            </a:extLst>
          </p:cNvPr>
          <p:cNvSpPr>
            <a:spLocks noGrp="1"/>
          </p:cNvSpPr>
          <p:nvPr>
            <p:ph type="title"/>
          </p:nvPr>
        </p:nvSpPr>
        <p:spPr>
          <a:xfrm>
            <a:off x="838200" y="365126"/>
            <a:ext cx="10515600" cy="611268"/>
          </a:xfrm>
        </p:spPr>
        <p:txBody>
          <a:bodyPr>
            <a:normAutofit/>
          </a:bodyPr>
          <a:lstStyle/>
          <a:p>
            <a:r>
              <a:rPr lang="it-IT" sz="3200" b="1" dirty="0">
                <a:solidFill>
                  <a:srgbClr val="FF0000"/>
                </a:solidFill>
                <a:latin typeface="+mn-lt"/>
              </a:rPr>
              <a:t>Prevenzione dello stravaso</a:t>
            </a:r>
          </a:p>
        </p:txBody>
      </p:sp>
    </p:spTree>
    <p:extLst>
      <p:ext uri="{BB962C8B-B14F-4D97-AF65-F5344CB8AC3E}">
        <p14:creationId xmlns:p14="http://schemas.microsoft.com/office/powerpoint/2010/main" val="2065131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1143041"/>
          </a:xfrm>
        </p:spPr>
        <p:txBody>
          <a:bodyPr>
            <a:normAutofit/>
          </a:bodyPr>
          <a:lstStyle/>
          <a:p>
            <a:r>
              <a:rPr lang="it-IT" sz="3600" b="1" dirty="0">
                <a:solidFill>
                  <a:srgbClr val="FF0000"/>
                </a:solidFill>
                <a:latin typeface="+mn-lt"/>
              </a:rPr>
              <a:t>Prevenzione dello stravaso: Raccomandazioni</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0546" y="1864426"/>
            <a:ext cx="9390908" cy="4375067"/>
          </a:xfrm>
          <a:prstGeom prst="rect">
            <a:avLst/>
          </a:prstGeom>
        </p:spPr>
      </p:pic>
    </p:spTree>
    <p:extLst>
      <p:ext uri="{BB962C8B-B14F-4D97-AF65-F5344CB8AC3E}">
        <p14:creationId xmlns:p14="http://schemas.microsoft.com/office/powerpoint/2010/main" val="270347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073" y="2538309"/>
            <a:ext cx="10515600" cy="905535"/>
          </a:xfrm>
        </p:spPr>
        <p:txBody>
          <a:bodyPr>
            <a:normAutofit/>
          </a:bodyPr>
          <a:lstStyle/>
          <a:p>
            <a:pPr algn="ctr"/>
            <a:r>
              <a:rPr lang="it-IT" b="1" dirty="0">
                <a:solidFill>
                  <a:srgbClr val="FF0000"/>
                </a:solidFill>
                <a:latin typeface="+mn-lt"/>
              </a:rPr>
              <a:t>ACCESSI VENOSI </a:t>
            </a:r>
          </a:p>
        </p:txBody>
      </p:sp>
    </p:spTree>
    <p:extLst>
      <p:ext uri="{BB962C8B-B14F-4D97-AF65-F5344CB8AC3E}">
        <p14:creationId xmlns:p14="http://schemas.microsoft.com/office/powerpoint/2010/main" val="800919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xmlns="" id="{446EA893-256F-4C45-80F7-872C1335AEDE}"/>
              </a:ext>
            </a:extLst>
          </p:cNvPr>
          <p:cNvSpPr/>
          <p:nvPr/>
        </p:nvSpPr>
        <p:spPr>
          <a:xfrm>
            <a:off x="5069716" y="283564"/>
            <a:ext cx="1843790" cy="914400"/>
          </a:xfrm>
          <a:prstGeom prst="rect">
            <a:avLst/>
          </a:prstGeom>
          <a:noFill/>
          <a:ln w="635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dirty="0"/>
              <a:t>ACCESSI</a:t>
            </a:r>
          </a:p>
          <a:p>
            <a:pPr algn="ctr"/>
            <a:r>
              <a:rPr lang="it-IT" dirty="0"/>
              <a:t>VASCOLARI</a:t>
            </a:r>
          </a:p>
        </p:txBody>
      </p:sp>
      <p:sp>
        <p:nvSpPr>
          <p:cNvPr id="5" name="Rettangolo 4">
            <a:extLst>
              <a:ext uri="{FF2B5EF4-FFF2-40B4-BE49-F238E27FC236}">
                <a16:creationId xmlns:a16="http://schemas.microsoft.com/office/drawing/2014/main" xmlns="" id="{2EE7086B-235F-EF44-ACCF-EBBF21606D67}"/>
              </a:ext>
            </a:extLst>
          </p:cNvPr>
          <p:cNvSpPr/>
          <p:nvPr/>
        </p:nvSpPr>
        <p:spPr>
          <a:xfrm>
            <a:off x="2043658" y="1289155"/>
            <a:ext cx="1843790" cy="584616"/>
          </a:xfrm>
          <a:prstGeom prst="rect">
            <a:avLst/>
          </a:prstGeom>
          <a:no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dirty="0"/>
              <a:t>CENTRALI (CVC)</a:t>
            </a:r>
          </a:p>
        </p:txBody>
      </p:sp>
      <p:sp>
        <p:nvSpPr>
          <p:cNvPr id="6" name="Rettangolo 5">
            <a:extLst>
              <a:ext uri="{FF2B5EF4-FFF2-40B4-BE49-F238E27FC236}">
                <a16:creationId xmlns:a16="http://schemas.microsoft.com/office/drawing/2014/main" xmlns="" id="{5845E128-2B17-754B-B55A-78C8474F1D02}"/>
              </a:ext>
            </a:extLst>
          </p:cNvPr>
          <p:cNvSpPr/>
          <p:nvPr/>
        </p:nvSpPr>
        <p:spPr>
          <a:xfrm>
            <a:off x="8566878" y="1259174"/>
            <a:ext cx="1843790" cy="584616"/>
          </a:xfrm>
          <a:prstGeom prst="rect">
            <a:avLst/>
          </a:prstGeom>
          <a:no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dirty="0"/>
              <a:t>PERIFERICI</a:t>
            </a:r>
          </a:p>
        </p:txBody>
      </p:sp>
      <p:sp>
        <p:nvSpPr>
          <p:cNvPr id="7" name="Rettangolo 6">
            <a:extLst>
              <a:ext uri="{FF2B5EF4-FFF2-40B4-BE49-F238E27FC236}">
                <a16:creationId xmlns:a16="http://schemas.microsoft.com/office/drawing/2014/main" xmlns="" id="{61580333-3A2A-EB47-852F-A618BFB0DD27}"/>
              </a:ext>
            </a:extLst>
          </p:cNvPr>
          <p:cNvSpPr/>
          <p:nvPr/>
        </p:nvSpPr>
        <p:spPr>
          <a:xfrm>
            <a:off x="7142812" y="2295994"/>
            <a:ext cx="1843790" cy="584616"/>
          </a:xfrm>
          <a:prstGeom prst="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dirty="0" err="1"/>
              <a:t>aghicannula</a:t>
            </a:r>
            <a:endParaRPr lang="it-IT" dirty="0"/>
          </a:p>
        </p:txBody>
      </p:sp>
      <p:sp>
        <p:nvSpPr>
          <p:cNvPr id="8" name="Rettangolo 7">
            <a:extLst>
              <a:ext uri="{FF2B5EF4-FFF2-40B4-BE49-F238E27FC236}">
                <a16:creationId xmlns:a16="http://schemas.microsoft.com/office/drawing/2014/main" xmlns="" id="{2BE43E2A-9807-2C4C-B5C9-CA76E3966EDB}"/>
              </a:ext>
            </a:extLst>
          </p:cNvPr>
          <p:cNvSpPr/>
          <p:nvPr/>
        </p:nvSpPr>
        <p:spPr>
          <a:xfrm>
            <a:off x="9993442" y="2295994"/>
            <a:ext cx="1843790" cy="584616"/>
          </a:xfrm>
          <a:prstGeom prst="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dirty="0" err="1"/>
              <a:t>midline</a:t>
            </a:r>
            <a:endParaRPr lang="it-IT" dirty="0"/>
          </a:p>
        </p:txBody>
      </p:sp>
      <p:sp>
        <p:nvSpPr>
          <p:cNvPr id="9" name="Rettangolo 8">
            <a:extLst>
              <a:ext uri="{FF2B5EF4-FFF2-40B4-BE49-F238E27FC236}">
                <a16:creationId xmlns:a16="http://schemas.microsoft.com/office/drawing/2014/main" xmlns="" id="{C9C2C8C9-44B7-EE4B-9DDF-CD3EC9B2A798}"/>
              </a:ext>
            </a:extLst>
          </p:cNvPr>
          <p:cNvSpPr/>
          <p:nvPr/>
        </p:nvSpPr>
        <p:spPr>
          <a:xfrm>
            <a:off x="619593" y="2295994"/>
            <a:ext cx="1843790" cy="584616"/>
          </a:xfrm>
          <a:prstGeom prst="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dirty="0"/>
              <a:t>A breve termine</a:t>
            </a:r>
          </a:p>
        </p:txBody>
      </p:sp>
      <p:sp>
        <p:nvSpPr>
          <p:cNvPr id="10" name="Rettangolo 9">
            <a:extLst>
              <a:ext uri="{FF2B5EF4-FFF2-40B4-BE49-F238E27FC236}">
                <a16:creationId xmlns:a16="http://schemas.microsoft.com/office/drawing/2014/main" xmlns="" id="{CC32A36B-F696-FC44-BAB3-AA16D2D4F5FD}"/>
              </a:ext>
            </a:extLst>
          </p:cNvPr>
          <p:cNvSpPr/>
          <p:nvPr/>
        </p:nvSpPr>
        <p:spPr>
          <a:xfrm>
            <a:off x="3635114" y="2295994"/>
            <a:ext cx="1843790" cy="584616"/>
          </a:xfrm>
          <a:prstGeom prst="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dirty="0"/>
              <a:t>A medio lungo termine</a:t>
            </a:r>
          </a:p>
        </p:txBody>
      </p:sp>
      <p:cxnSp>
        <p:nvCxnSpPr>
          <p:cNvPr id="14" name="Connettore 2 13">
            <a:extLst>
              <a:ext uri="{FF2B5EF4-FFF2-40B4-BE49-F238E27FC236}">
                <a16:creationId xmlns:a16="http://schemas.microsoft.com/office/drawing/2014/main" xmlns="" id="{AB9ABD7E-0BFF-854F-B216-C434B7CAA695}"/>
              </a:ext>
            </a:extLst>
          </p:cNvPr>
          <p:cNvCxnSpPr/>
          <p:nvPr/>
        </p:nvCxnSpPr>
        <p:spPr>
          <a:xfrm flipH="1">
            <a:off x="3087974" y="659567"/>
            <a:ext cx="1948721" cy="5996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ttore 2 14">
            <a:extLst>
              <a:ext uri="{FF2B5EF4-FFF2-40B4-BE49-F238E27FC236}">
                <a16:creationId xmlns:a16="http://schemas.microsoft.com/office/drawing/2014/main" xmlns="" id="{E177958B-0A38-5C44-8D43-83EDCE9C9DE1}"/>
              </a:ext>
            </a:extLst>
          </p:cNvPr>
          <p:cNvCxnSpPr>
            <a:cxnSpLocks/>
            <a:stCxn id="4" idx="3"/>
          </p:cNvCxnSpPr>
          <p:nvPr/>
        </p:nvCxnSpPr>
        <p:spPr>
          <a:xfrm>
            <a:off x="6913506" y="740764"/>
            <a:ext cx="2205618"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ttore 2 20">
            <a:extLst>
              <a:ext uri="{FF2B5EF4-FFF2-40B4-BE49-F238E27FC236}">
                <a16:creationId xmlns:a16="http://schemas.microsoft.com/office/drawing/2014/main" xmlns="" id="{EE3018F2-83A8-624C-B7CC-81CD9F743165}"/>
              </a:ext>
            </a:extLst>
          </p:cNvPr>
          <p:cNvCxnSpPr/>
          <p:nvPr/>
        </p:nvCxnSpPr>
        <p:spPr>
          <a:xfrm flipH="1">
            <a:off x="2043658" y="1873771"/>
            <a:ext cx="249837" cy="4222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ttore 2 22">
            <a:extLst>
              <a:ext uri="{FF2B5EF4-FFF2-40B4-BE49-F238E27FC236}">
                <a16:creationId xmlns:a16="http://schemas.microsoft.com/office/drawing/2014/main" xmlns="" id="{986506FF-7C95-D740-951F-28F9AA6E76DA}"/>
              </a:ext>
            </a:extLst>
          </p:cNvPr>
          <p:cNvCxnSpPr/>
          <p:nvPr/>
        </p:nvCxnSpPr>
        <p:spPr>
          <a:xfrm>
            <a:off x="3635114" y="1903752"/>
            <a:ext cx="492177" cy="3922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ttore 2 24">
            <a:extLst>
              <a:ext uri="{FF2B5EF4-FFF2-40B4-BE49-F238E27FC236}">
                <a16:creationId xmlns:a16="http://schemas.microsoft.com/office/drawing/2014/main" xmlns="" id="{CB56476B-DA1A-6744-8B83-C0D2F7CD2BD2}"/>
              </a:ext>
            </a:extLst>
          </p:cNvPr>
          <p:cNvCxnSpPr/>
          <p:nvPr/>
        </p:nvCxnSpPr>
        <p:spPr>
          <a:xfrm flipH="1">
            <a:off x="3635114" y="2910591"/>
            <a:ext cx="492177" cy="7744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nettore 2 26">
            <a:extLst>
              <a:ext uri="{FF2B5EF4-FFF2-40B4-BE49-F238E27FC236}">
                <a16:creationId xmlns:a16="http://schemas.microsoft.com/office/drawing/2014/main" xmlns="" id="{486AA9B0-7C00-D54E-8CC1-10F1248A8AE9}"/>
              </a:ext>
            </a:extLst>
          </p:cNvPr>
          <p:cNvCxnSpPr/>
          <p:nvPr/>
        </p:nvCxnSpPr>
        <p:spPr>
          <a:xfrm>
            <a:off x="5069716" y="2910591"/>
            <a:ext cx="641536" cy="7744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nettore 2 28">
            <a:extLst>
              <a:ext uri="{FF2B5EF4-FFF2-40B4-BE49-F238E27FC236}">
                <a16:creationId xmlns:a16="http://schemas.microsoft.com/office/drawing/2014/main" xmlns="" id="{63F3023E-6127-3B45-AF96-7E84E82D4917}"/>
              </a:ext>
            </a:extLst>
          </p:cNvPr>
          <p:cNvCxnSpPr/>
          <p:nvPr/>
        </p:nvCxnSpPr>
        <p:spPr>
          <a:xfrm flipH="1">
            <a:off x="8566878" y="1873771"/>
            <a:ext cx="419724" cy="4222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nettore 2 30">
            <a:extLst>
              <a:ext uri="{FF2B5EF4-FFF2-40B4-BE49-F238E27FC236}">
                <a16:creationId xmlns:a16="http://schemas.microsoft.com/office/drawing/2014/main" xmlns="" id="{68305277-2B89-1248-AEB0-FD6E582BCA61}"/>
              </a:ext>
            </a:extLst>
          </p:cNvPr>
          <p:cNvCxnSpPr/>
          <p:nvPr/>
        </p:nvCxnSpPr>
        <p:spPr>
          <a:xfrm>
            <a:off x="10148342" y="1873771"/>
            <a:ext cx="502168" cy="3566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Rettangolo 31">
            <a:extLst>
              <a:ext uri="{FF2B5EF4-FFF2-40B4-BE49-F238E27FC236}">
                <a16:creationId xmlns:a16="http://schemas.microsoft.com/office/drawing/2014/main" xmlns="" id="{3AAD092D-ADF2-174C-92EA-F3AF2516964F}"/>
              </a:ext>
            </a:extLst>
          </p:cNvPr>
          <p:cNvSpPr/>
          <p:nvPr/>
        </p:nvSpPr>
        <p:spPr>
          <a:xfrm>
            <a:off x="2218544" y="3715064"/>
            <a:ext cx="1843790" cy="584616"/>
          </a:xfrm>
          <a:prstGeom prst="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dirty="0"/>
              <a:t>Ad accesso periferico (PICC)</a:t>
            </a:r>
          </a:p>
        </p:txBody>
      </p:sp>
      <p:sp>
        <p:nvSpPr>
          <p:cNvPr id="33" name="Rettangolo 32">
            <a:extLst>
              <a:ext uri="{FF2B5EF4-FFF2-40B4-BE49-F238E27FC236}">
                <a16:creationId xmlns:a16="http://schemas.microsoft.com/office/drawing/2014/main" xmlns="" id="{FD008621-BD96-9E44-BC98-8E013B12A579}"/>
              </a:ext>
            </a:extLst>
          </p:cNvPr>
          <p:cNvSpPr/>
          <p:nvPr/>
        </p:nvSpPr>
        <p:spPr>
          <a:xfrm>
            <a:off x="4800600" y="3696015"/>
            <a:ext cx="1843790" cy="584616"/>
          </a:xfrm>
          <a:prstGeom prst="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dirty="0"/>
              <a:t>Ad accesso centrale (CICC)</a:t>
            </a:r>
          </a:p>
        </p:txBody>
      </p:sp>
      <p:sp>
        <p:nvSpPr>
          <p:cNvPr id="39" name="Rettangolo 38">
            <a:extLst>
              <a:ext uri="{FF2B5EF4-FFF2-40B4-BE49-F238E27FC236}">
                <a16:creationId xmlns:a16="http://schemas.microsoft.com/office/drawing/2014/main" xmlns="" id="{46CE2466-A749-164E-AEC1-C639F9F471AA}"/>
              </a:ext>
            </a:extLst>
          </p:cNvPr>
          <p:cNvSpPr/>
          <p:nvPr/>
        </p:nvSpPr>
        <p:spPr>
          <a:xfrm>
            <a:off x="8574372" y="5339318"/>
            <a:ext cx="1843790" cy="584616"/>
          </a:xfrm>
          <a:prstGeom prst="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dirty="0"/>
              <a:t>Dialisi</a:t>
            </a:r>
          </a:p>
        </p:txBody>
      </p:sp>
      <p:sp>
        <p:nvSpPr>
          <p:cNvPr id="40" name="Rettangolo 39">
            <a:extLst>
              <a:ext uri="{FF2B5EF4-FFF2-40B4-BE49-F238E27FC236}">
                <a16:creationId xmlns:a16="http://schemas.microsoft.com/office/drawing/2014/main" xmlns="" id="{A71C65E1-90C6-D947-993A-1E774AEED68D}"/>
              </a:ext>
            </a:extLst>
          </p:cNvPr>
          <p:cNvSpPr/>
          <p:nvPr/>
        </p:nvSpPr>
        <p:spPr>
          <a:xfrm>
            <a:off x="6220917" y="5357116"/>
            <a:ext cx="1843790" cy="584616"/>
          </a:xfrm>
          <a:prstGeom prst="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dirty="0" err="1"/>
              <a:t>Tunnellizzati</a:t>
            </a:r>
            <a:endParaRPr lang="it-IT" dirty="0"/>
          </a:p>
        </p:txBody>
      </p:sp>
      <p:sp>
        <p:nvSpPr>
          <p:cNvPr id="41" name="Rettangolo 40">
            <a:extLst>
              <a:ext uri="{FF2B5EF4-FFF2-40B4-BE49-F238E27FC236}">
                <a16:creationId xmlns:a16="http://schemas.microsoft.com/office/drawing/2014/main" xmlns="" id="{2AD82057-DC9F-D143-99E0-5E51D697870E}"/>
              </a:ext>
            </a:extLst>
          </p:cNvPr>
          <p:cNvSpPr/>
          <p:nvPr/>
        </p:nvSpPr>
        <p:spPr>
          <a:xfrm>
            <a:off x="3867462" y="5378661"/>
            <a:ext cx="1843790" cy="584616"/>
          </a:xfrm>
          <a:prstGeom prst="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dirty="0"/>
              <a:t>Totalmente impiantabili</a:t>
            </a:r>
          </a:p>
        </p:txBody>
      </p:sp>
      <p:cxnSp>
        <p:nvCxnSpPr>
          <p:cNvPr id="43" name="Connettore 1 42">
            <a:extLst>
              <a:ext uri="{FF2B5EF4-FFF2-40B4-BE49-F238E27FC236}">
                <a16:creationId xmlns:a16="http://schemas.microsoft.com/office/drawing/2014/main" xmlns="" id="{762C0065-7738-6D4D-AC75-11A835BEA269}"/>
              </a:ext>
            </a:extLst>
          </p:cNvPr>
          <p:cNvCxnSpPr>
            <a:cxnSpLocks/>
            <a:stCxn id="33" idx="2"/>
          </p:cNvCxnSpPr>
          <p:nvPr/>
        </p:nvCxnSpPr>
        <p:spPr>
          <a:xfrm>
            <a:off x="5722495" y="4280631"/>
            <a:ext cx="3785015" cy="1040884"/>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Connettore 1 44">
            <a:extLst>
              <a:ext uri="{FF2B5EF4-FFF2-40B4-BE49-F238E27FC236}">
                <a16:creationId xmlns:a16="http://schemas.microsoft.com/office/drawing/2014/main" xmlns="" id="{4C4FC510-3887-7143-A4C5-270353B6A17D}"/>
              </a:ext>
            </a:extLst>
          </p:cNvPr>
          <p:cNvCxnSpPr>
            <a:cxnSpLocks/>
          </p:cNvCxnSpPr>
          <p:nvPr/>
        </p:nvCxnSpPr>
        <p:spPr>
          <a:xfrm>
            <a:off x="5751768" y="4299680"/>
            <a:ext cx="1176728" cy="10714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Connettore 1 46">
            <a:extLst>
              <a:ext uri="{FF2B5EF4-FFF2-40B4-BE49-F238E27FC236}">
                <a16:creationId xmlns:a16="http://schemas.microsoft.com/office/drawing/2014/main" xmlns="" id="{700823F7-BD95-674C-ABA8-E474505EA4BA}"/>
              </a:ext>
            </a:extLst>
          </p:cNvPr>
          <p:cNvCxnSpPr>
            <a:cxnSpLocks/>
            <a:stCxn id="33" idx="2"/>
            <a:endCxn id="41" idx="0"/>
          </p:cNvCxnSpPr>
          <p:nvPr/>
        </p:nvCxnSpPr>
        <p:spPr>
          <a:xfrm flipH="1">
            <a:off x="4789357" y="4280631"/>
            <a:ext cx="933138" cy="109803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8764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D27929E5-165D-4B4C-BDBB-064816E542BD}"/>
              </a:ext>
            </a:extLst>
          </p:cNvPr>
          <p:cNvSpPr>
            <a:spLocks noGrp="1"/>
          </p:cNvSpPr>
          <p:nvPr>
            <p:ph idx="1"/>
          </p:nvPr>
        </p:nvSpPr>
        <p:spPr>
          <a:xfrm>
            <a:off x="391887" y="914400"/>
            <a:ext cx="11473542" cy="5725433"/>
          </a:xfrm>
        </p:spPr>
        <p:txBody>
          <a:bodyPr>
            <a:normAutofit lnSpcReduction="10000"/>
          </a:bodyPr>
          <a:lstStyle/>
          <a:p>
            <a:pPr marL="0" indent="0">
              <a:buNone/>
            </a:pPr>
            <a:r>
              <a:rPr lang="it-IT" dirty="0"/>
              <a:t>I CVC sono tutti quei cateteri la cui punta raggiunga la vena cava superiore (o inferiore) o l’atrio destro.</a:t>
            </a:r>
          </a:p>
          <a:p>
            <a:pPr marL="0" indent="0">
              <a:buNone/>
            </a:pPr>
            <a:r>
              <a:rPr lang="it-IT" dirty="0"/>
              <a:t>Il CVC è utilizzato per somministrazione di farmaci, infusioni ipertoniche per nutrizione parenterale totale, emoderivati o per prelevare campioni di sangue. Alcuni CVC possono essere utilizzati anche per procedure di aferesi. </a:t>
            </a:r>
          </a:p>
          <a:p>
            <a:pPr marL="0" indent="0">
              <a:buNone/>
            </a:pPr>
            <a:r>
              <a:rPr lang="it-IT" dirty="0"/>
              <a:t>I CVC che meglio rispondono alle necessità dei pazienti onco-ematologici sono fabbricati in gomma siliconata (silicone/</a:t>
            </a:r>
            <a:r>
              <a:rPr lang="it-IT" dirty="0" err="1"/>
              <a:t>silastic</a:t>
            </a:r>
            <a:r>
              <a:rPr lang="it-IT" dirty="0"/>
              <a:t>) o in poliuretano, materiali ottimi per biocompatibilità, elasticità, flessibilità e resistenza all’usura.</a:t>
            </a:r>
          </a:p>
          <a:p>
            <a:pPr marL="0" indent="0">
              <a:buNone/>
            </a:pPr>
            <a:r>
              <a:rPr lang="it-IT" dirty="0"/>
              <a:t>Sono dotati di:</a:t>
            </a:r>
          </a:p>
          <a:p>
            <a:pPr lvl="0"/>
            <a:r>
              <a:rPr lang="it-IT" dirty="0"/>
              <a:t>Sistema di fissazione -cuffia- e manicotto ad azione antisettica (alcuni) </a:t>
            </a:r>
          </a:p>
          <a:p>
            <a:pPr lvl="0"/>
            <a:r>
              <a:rPr lang="it-IT" dirty="0"/>
              <a:t>Sistema di </a:t>
            </a:r>
            <a:r>
              <a:rPr lang="it-IT" dirty="0" err="1"/>
              <a:t>clampaggio</a:t>
            </a:r>
            <a:r>
              <a:rPr lang="it-IT" dirty="0"/>
              <a:t> esterno per prevenire il reflusso di sangue o sistema valvolare </a:t>
            </a:r>
            <a:r>
              <a:rPr lang="it-IT" dirty="0" err="1"/>
              <a:t>antireflusso</a:t>
            </a:r>
            <a:r>
              <a:rPr lang="it-IT" dirty="0"/>
              <a:t>.</a:t>
            </a:r>
          </a:p>
          <a:p>
            <a:pPr lvl="0"/>
            <a:r>
              <a:rPr lang="it-IT" dirty="0"/>
              <a:t>Banda radiopaca per il controllo della posizione (presente solo nei CVC </a:t>
            </a:r>
            <a:r>
              <a:rPr lang="it-IT" dirty="0" err="1"/>
              <a:t>Groshong</a:t>
            </a:r>
            <a:r>
              <a:rPr lang="it-IT" baseline="30000" dirty="0" err="1"/>
              <a:t>R</a:t>
            </a:r>
            <a:r>
              <a:rPr lang="it-IT" dirty="0"/>
              <a:t>)</a:t>
            </a:r>
          </a:p>
          <a:p>
            <a:endParaRPr lang="it-IT" dirty="0"/>
          </a:p>
        </p:txBody>
      </p:sp>
      <p:sp>
        <p:nvSpPr>
          <p:cNvPr id="2" name="CasellaDiTesto 1">
            <a:extLst>
              <a:ext uri="{FF2B5EF4-FFF2-40B4-BE49-F238E27FC236}">
                <a16:creationId xmlns:a16="http://schemas.microsoft.com/office/drawing/2014/main" xmlns="" id="{F3D0458E-880A-1743-B21F-5B97B19467AB}"/>
              </a:ext>
            </a:extLst>
          </p:cNvPr>
          <p:cNvSpPr txBox="1"/>
          <p:nvPr/>
        </p:nvSpPr>
        <p:spPr>
          <a:xfrm>
            <a:off x="4887132" y="218167"/>
            <a:ext cx="2417736" cy="584775"/>
          </a:xfrm>
          <a:prstGeom prst="rect">
            <a:avLst/>
          </a:prstGeom>
          <a:noFill/>
        </p:spPr>
        <p:txBody>
          <a:bodyPr wrap="square" rtlCol="0">
            <a:spAutoFit/>
          </a:bodyPr>
          <a:lstStyle/>
          <a:p>
            <a:pPr algn="ctr"/>
            <a:r>
              <a:rPr lang="it-IT" sz="3200" b="1" dirty="0">
                <a:solidFill>
                  <a:srgbClr val="FF0000"/>
                </a:solidFill>
              </a:rPr>
              <a:t>CVC</a:t>
            </a:r>
          </a:p>
        </p:txBody>
      </p:sp>
    </p:spTree>
    <p:extLst>
      <p:ext uri="{BB962C8B-B14F-4D97-AF65-F5344CB8AC3E}">
        <p14:creationId xmlns:p14="http://schemas.microsoft.com/office/powerpoint/2010/main" val="2098840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26382"/>
            <a:ext cx="10515600" cy="834283"/>
          </a:xfrm>
        </p:spPr>
        <p:txBody>
          <a:bodyPr>
            <a:normAutofit/>
          </a:bodyPr>
          <a:lstStyle/>
          <a:p>
            <a:r>
              <a:rPr lang="it-IT" sz="3600" b="1" dirty="0">
                <a:solidFill>
                  <a:srgbClr val="FF0000"/>
                </a:solidFill>
                <a:latin typeface="+mn-lt"/>
              </a:rPr>
              <a:t>Vantaggi del CVC</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2516" y="1775651"/>
            <a:ext cx="8646968" cy="3902404"/>
          </a:xfrm>
          <a:prstGeom prst="rect">
            <a:avLst/>
          </a:prstGeom>
        </p:spPr>
      </p:pic>
    </p:spTree>
    <p:extLst>
      <p:ext uri="{BB962C8B-B14F-4D97-AF65-F5344CB8AC3E}">
        <p14:creationId xmlns:p14="http://schemas.microsoft.com/office/powerpoint/2010/main" val="16771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2617604" y="1687243"/>
            <a:ext cx="7374533" cy="3375087"/>
          </a:xfrm>
          <a:ln>
            <a:solidFill>
              <a:schemeClr val="accent1"/>
            </a:solidFill>
          </a:ln>
        </p:spPr>
        <p:txBody>
          <a:bodyPr>
            <a:normAutofit fontScale="90000"/>
          </a:bodyPr>
          <a:lstStyle/>
          <a:p>
            <a:r>
              <a:rPr lang="it-IT" b="1" dirty="0">
                <a:solidFill>
                  <a:srgbClr val="FF0000"/>
                </a:solidFill>
                <a:latin typeface="+mn-lt"/>
              </a:rPr>
              <a:t>Lezione 3:</a:t>
            </a:r>
            <a:r>
              <a:rPr lang="it-IT" dirty="0"/>
              <a:t/>
            </a:r>
            <a:br>
              <a:rPr lang="it-IT" dirty="0"/>
            </a:br>
            <a:r>
              <a:rPr lang="it-IT" b="1" dirty="0">
                <a:latin typeface="+mn-lt"/>
              </a:rPr>
              <a:t>Complicanze</a:t>
            </a:r>
            <a:br>
              <a:rPr lang="it-IT" b="1" dirty="0">
                <a:latin typeface="+mn-lt"/>
              </a:rPr>
            </a:br>
            <a:r>
              <a:rPr lang="it-IT" b="1" dirty="0">
                <a:latin typeface="+mn-lt"/>
              </a:rPr>
              <a:t>Tumori </a:t>
            </a:r>
            <a:r>
              <a:rPr lang="it-IT" b="1">
                <a:latin typeface="+mn-lt"/>
              </a:rPr>
              <a:t>apparato gastroenterico</a:t>
            </a:r>
            <a:br>
              <a:rPr lang="it-IT" b="1">
                <a:latin typeface="+mn-lt"/>
              </a:rPr>
            </a:br>
            <a:r>
              <a:rPr lang="it-IT" b="1">
                <a:latin typeface="+mn-lt"/>
              </a:rPr>
              <a:t>Tumori del fegato</a:t>
            </a:r>
            <a:r>
              <a:rPr lang="it-IT" b="1" dirty="0">
                <a:latin typeface="+mn-lt"/>
              </a:rPr>
              <a:t/>
            </a:r>
            <a:br>
              <a:rPr lang="it-IT" b="1" dirty="0">
                <a:latin typeface="+mn-lt"/>
              </a:rPr>
            </a:br>
            <a:r>
              <a:rPr lang="it-IT" b="1" dirty="0">
                <a:latin typeface="+mn-lt"/>
              </a:rPr>
              <a:t>Tumore della mammella</a:t>
            </a:r>
            <a:br>
              <a:rPr lang="it-IT" b="1" dirty="0">
                <a:latin typeface="+mn-lt"/>
              </a:rPr>
            </a:br>
            <a:r>
              <a:rPr lang="it-IT" b="1" dirty="0">
                <a:latin typeface="+mn-lt"/>
              </a:rPr>
              <a:t>Tumori ginecologici</a:t>
            </a:r>
          </a:p>
        </p:txBody>
      </p:sp>
    </p:spTree>
    <p:extLst>
      <p:ext uri="{BB962C8B-B14F-4D97-AF65-F5344CB8AC3E}">
        <p14:creationId xmlns:p14="http://schemas.microsoft.com/office/powerpoint/2010/main" val="1425706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22978AA-4AA6-8F4B-BFDE-EF8F74909D92}"/>
              </a:ext>
            </a:extLst>
          </p:cNvPr>
          <p:cNvSpPr>
            <a:spLocks noGrp="1"/>
          </p:cNvSpPr>
          <p:nvPr>
            <p:ph type="title"/>
          </p:nvPr>
        </p:nvSpPr>
        <p:spPr/>
        <p:txBody>
          <a:bodyPr>
            <a:normAutofit/>
          </a:bodyPr>
          <a:lstStyle/>
          <a:p>
            <a:r>
              <a:rPr lang="it-IT" sz="3600" b="1" dirty="0">
                <a:solidFill>
                  <a:srgbClr val="FF0000"/>
                </a:solidFill>
              </a:rPr>
              <a:t>Classificazione dei Cateteri vascolari</a:t>
            </a:r>
          </a:p>
        </p:txBody>
      </p:sp>
      <p:sp>
        <p:nvSpPr>
          <p:cNvPr id="3" name="Segnaposto contenuto 2">
            <a:extLst>
              <a:ext uri="{FF2B5EF4-FFF2-40B4-BE49-F238E27FC236}">
                <a16:creationId xmlns:a16="http://schemas.microsoft.com/office/drawing/2014/main" xmlns="" id="{B08D59CA-0E10-CF4E-B9F6-3B51E4FB75F1}"/>
              </a:ext>
            </a:extLst>
          </p:cNvPr>
          <p:cNvSpPr>
            <a:spLocks noGrp="1"/>
          </p:cNvSpPr>
          <p:nvPr>
            <p:ph idx="1"/>
          </p:nvPr>
        </p:nvSpPr>
        <p:spPr/>
        <p:txBody>
          <a:bodyPr/>
          <a:lstStyle/>
          <a:p>
            <a:r>
              <a:rPr lang="it-IT" dirty="0"/>
              <a:t>In base ai </a:t>
            </a:r>
            <a:r>
              <a:rPr lang="it-IT" u="sng" dirty="0"/>
              <a:t>tipi di impianto </a:t>
            </a:r>
            <a:r>
              <a:rPr lang="it-IT" dirty="0"/>
              <a:t>(</a:t>
            </a:r>
            <a:r>
              <a:rPr lang="it-IT" dirty="0" err="1"/>
              <a:t>tunnellizzati</a:t>
            </a:r>
            <a:r>
              <a:rPr lang="it-IT" dirty="0"/>
              <a:t>, parzialmente o totalmente impiantabili)</a:t>
            </a:r>
          </a:p>
          <a:p>
            <a:r>
              <a:rPr lang="it-IT" dirty="0"/>
              <a:t>In base alla </a:t>
            </a:r>
            <a:r>
              <a:rPr lang="it-IT" u="sng" dirty="0"/>
              <a:t>durata </a:t>
            </a:r>
            <a:r>
              <a:rPr lang="it-IT" dirty="0"/>
              <a:t>(breve, medio o lungo termine)</a:t>
            </a:r>
          </a:p>
          <a:p>
            <a:r>
              <a:rPr lang="it-IT" dirty="0"/>
              <a:t>Alle </a:t>
            </a:r>
            <a:r>
              <a:rPr lang="it-IT" u="sng" dirty="0"/>
              <a:t>caratteristiche del catetere </a:t>
            </a:r>
            <a:r>
              <a:rPr lang="it-IT" dirty="0"/>
              <a:t>(punta aperta o chiusa)</a:t>
            </a:r>
          </a:p>
          <a:p>
            <a:r>
              <a:rPr lang="it-IT" dirty="0"/>
              <a:t>Alla </a:t>
            </a:r>
            <a:r>
              <a:rPr lang="it-IT" u="sng" dirty="0"/>
              <a:t>sede di inserzione</a:t>
            </a:r>
            <a:r>
              <a:rPr lang="it-IT" dirty="0"/>
              <a:t> (periferici; centrali ad inserimento periferico o centrali ad inserimento centrale)</a:t>
            </a:r>
          </a:p>
        </p:txBody>
      </p:sp>
    </p:spTree>
    <p:extLst>
      <p:ext uri="{BB962C8B-B14F-4D97-AF65-F5344CB8AC3E}">
        <p14:creationId xmlns:p14="http://schemas.microsoft.com/office/powerpoint/2010/main" val="944640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62FED75-1EF8-AE4A-B861-61C7347C262A}"/>
              </a:ext>
            </a:extLst>
          </p:cNvPr>
          <p:cNvSpPr>
            <a:spLocks noGrp="1"/>
          </p:cNvSpPr>
          <p:nvPr>
            <p:ph type="title"/>
          </p:nvPr>
        </p:nvSpPr>
        <p:spPr>
          <a:xfrm>
            <a:off x="838200" y="365126"/>
            <a:ext cx="10515600" cy="781750"/>
          </a:xfrm>
        </p:spPr>
        <p:txBody>
          <a:bodyPr>
            <a:normAutofit/>
          </a:bodyPr>
          <a:lstStyle/>
          <a:p>
            <a:r>
              <a:rPr lang="it-IT" sz="3600" b="1" dirty="0">
                <a:solidFill>
                  <a:srgbClr val="FF0000"/>
                </a:solidFill>
              </a:rPr>
              <a:t>Classificazione in base al tipo di impianto</a:t>
            </a:r>
          </a:p>
        </p:txBody>
      </p:sp>
      <p:sp>
        <p:nvSpPr>
          <p:cNvPr id="3" name="Segnaposto contenuto 2">
            <a:extLst>
              <a:ext uri="{FF2B5EF4-FFF2-40B4-BE49-F238E27FC236}">
                <a16:creationId xmlns:a16="http://schemas.microsoft.com/office/drawing/2014/main" xmlns="" id="{F636034D-3DC2-F746-809E-B51420C6EA14}"/>
              </a:ext>
            </a:extLst>
          </p:cNvPr>
          <p:cNvSpPr>
            <a:spLocks noGrp="1"/>
          </p:cNvSpPr>
          <p:nvPr>
            <p:ph idx="1"/>
          </p:nvPr>
        </p:nvSpPr>
        <p:spPr>
          <a:xfrm>
            <a:off x="838200" y="1348353"/>
            <a:ext cx="10515600" cy="4828610"/>
          </a:xfrm>
        </p:spPr>
        <p:txBody>
          <a:bodyPr/>
          <a:lstStyle/>
          <a:p>
            <a:r>
              <a:rPr lang="it-IT" dirty="0"/>
              <a:t>Totalmente impiantabili: </a:t>
            </a:r>
            <a:r>
              <a:rPr lang="it-IT" sz="1800" dirty="0" err="1"/>
              <a:t>port</a:t>
            </a:r>
            <a:r>
              <a:rPr lang="it-IT" sz="1800" dirty="0"/>
              <a:t> (con catetere a punta aperta o chiusa)</a:t>
            </a:r>
          </a:p>
          <a:p>
            <a:r>
              <a:rPr lang="it-IT" dirty="0"/>
              <a:t>Parzialmente impiantabili (</a:t>
            </a:r>
            <a:r>
              <a:rPr lang="it-IT" dirty="0" err="1"/>
              <a:t>tunnellizzati</a:t>
            </a:r>
            <a:r>
              <a:rPr lang="it-IT" dirty="0"/>
              <a:t>)</a:t>
            </a:r>
          </a:p>
          <a:p>
            <a:pPr lvl="3"/>
            <a:r>
              <a:rPr lang="it-IT" dirty="0"/>
              <a:t>A punta aperta : 	- catetere tipo </a:t>
            </a:r>
            <a:r>
              <a:rPr lang="it-IT" dirty="0" err="1"/>
              <a:t>Hickman</a:t>
            </a:r>
            <a:endParaRPr lang="it-IT" dirty="0"/>
          </a:p>
          <a:p>
            <a:pPr marL="1371600" lvl="3" indent="0">
              <a:buNone/>
            </a:pPr>
            <a:r>
              <a:rPr lang="it-IT" dirty="0"/>
              <a:t>			- catetere tipo </a:t>
            </a:r>
            <a:r>
              <a:rPr lang="it-IT" dirty="0" err="1"/>
              <a:t>Broviac</a:t>
            </a:r>
            <a:endParaRPr lang="it-IT" dirty="0"/>
          </a:p>
          <a:p>
            <a:pPr marL="1371600" lvl="3" indent="0">
              <a:buNone/>
            </a:pPr>
            <a:r>
              <a:rPr lang="it-IT" dirty="0"/>
              <a:t>			- Pro-Line (CICC </a:t>
            </a:r>
            <a:r>
              <a:rPr lang="it-IT" dirty="0" err="1"/>
              <a:t>cuffiati</a:t>
            </a:r>
            <a:r>
              <a:rPr lang="it-IT" dirty="0"/>
              <a:t>)</a:t>
            </a:r>
          </a:p>
          <a:p>
            <a:pPr lvl="3"/>
            <a:r>
              <a:rPr lang="it-IT" dirty="0"/>
              <a:t>A punta chiusa : 	- catetere tipo </a:t>
            </a:r>
            <a:r>
              <a:rPr lang="it-IT" dirty="0" err="1"/>
              <a:t>Grochong</a:t>
            </a:r>
            <a:endParaRPr lang="it-IT" dirty="0"/>
          </a:p>
          <a:p>
            <a:pPr lvl="3"/>
            <a:endParaRPr lang="it-IT" dirty="0"/>
          </a:p>
          <a:p>
            <a:r>
              <a:rPr lang="it-IT" dirty="0"/>
              <a:t>non </a:t>
            </a:r>
            <a:r>
              <a:rPr lang="it-IT" dirty="0" err="1"/>
              <a:t>tunnellizzati</a:t>
            </a:r>
            <a:r>
              <a:rPr lang="it-IT" dirty="0"/>
              <a:t>: 	</a:t>
            </a:r>
            <a:r>
              <a:rPr lang="it-IT" sz="1800" dirty="0"/>
              <a:t>catetere di </a:t>
            </a:r>
            <a:r>
              <a:rPr lang="it-IT" sz="1800" dirty="0" err="1"/>
              <a:t>Hon</a:t>
            </a:r>
            <a:r>
              <a:rPr lang="it-IT" sz="1800" dirty="0"/>
              <a:t>, </a:t>
            </a:r>
            <a:r>
              <a:rPr lang="it-IT" sz="1800" dirty="0" err="1"/>
              <a:t>arrow</a:t>
            </a:r>
            <a:r>
              <a:rPr lang="it-IT" sz="1800" dirty="0"/>
              <a:t>, </a:t>
            </a:r>
            <a:r>
              <a:rPr lang="it-IT" sz="1800" dirty="0" err="1"/>
              <a:t>Certofix</a:t>
            </a:r>
            <a:r>
              <a:rPr lang="it-IT" sz="1800" dirty="0"/>
              <a:t>, ed altri</a:t>
            </a:r>
          </a:p>
          <a:p>
            <a:pPr marL="3657600" lvl="8" indent="0">
              <a:buNone/>
            </a:pPr>
            <a:r>
              <a:rPr lang="it-IT" dirty="0"/>
              <a:t>PICC</a:t>
            </a:r>
          </a:p>
          <a:p>
            <a:pPr marL="457200" lvl="1" indent="0">
              <a:buNone/>
            </a:pPr>
            <a:endParaRPr lang="it-IT" dirty="0"/>
          </a:p>
        </p:txBody>
      </p:sp>
    </p:spTree>
    <p:extLst>
      <p:ext uri="{BB962C8B-B14F-4D97-AF65-F5344CB8AC3E}">
        <p14:creationId xmlns:p14="http://schemas.microsoft.com/office/powerpoint/2010/main" val="3470850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A2326AB8-658C-E741-9FB3-DCD519F25F3F}"/>
              </a:ext>
            </a:extLst>
          </p:cNvPr>
          <p:cNvSpPr>
            <a:spLocks noGrp="1"/>
          </p:cNvSpPr>
          <p:nvPr>
            <p:ph idx="1"/>
          </p:nvPr>
        </p:nvSpPr>
        <p:spPr/>
        <p:txBody>
          <a:bodyPr/>
          <a:lstStyle/>
          <a:p>
            <a:r>
              <a:rPr lang="it-IT" dirty="0"/>
              <a:t>A breve termine (uso continuo in pazienti ospedalizzati)</a:t>
            </a:r>
          </a:p>
          <a:p>
            <a:pPr lvl="2"/>
            <a:r>
              <a:rPr lang="it-IT" dirty="0"/>
              <a:t>CVC non </a:t>
            </a:r>
            <a:r>
              <a:rPr lang="it-IT" dirty="0" err="1"/>
              <a:t>tunnellizzati</a:t>
            </a:r>
            <a:r>
              <a:rPr lang="it-IT" dirty="0"/>
              <a:t> (durata circa 1 mese)</a:t>
            </a:r>
          </a:p>
          <a:p>
            <a:r>
              <a:rPr lang="it-IT" dirty="0"/>
              <a:t>A medio-lungo termine (uso discontinuo, ospedale o domicilio)</a:t>
            </a:r>
          </a:p>
          <a:p>
            <a:pPr lvl="2"/>
            <a:r>
              <a:rPr lang="it-IT" dirty="0"/>
              <a:t>Medio (1-3 mesi): 	- </a:t>
            </a:r>
            <a:r>
              <a:rPr lang="it-IT" dirty="0" err="1"/>
              <a:t>Hohn</a:t>
            </a:r>
            <a:endParaRPr lang="it-IT" dirty="0"/>
          </a:p>
          <a:p>
            <a:pPr lvl="2"/>
            <a:r>
              <a:rPr lang="it-IT" dirty="0"/>
              <a:t>Lungo (3-6 mesi): 	- PICC (medio-lungo)</a:t>
            </a:r>
          </a:p>
          <a:p>
            <a:pPr marL="914400" lvl="2" indent="0">
              <a:buNone/>
            </a:pPr>
            <a:r>
              <a:rPr lang="it-IT" dirty="0"/>
              <a:t>			- </a:t>
            </a:r>
            <a:r>
              <a:rPr lang="it-IT" dirty="0" err="1"/>
              <a:t>Hickman</a:t>
            </a:r>
            <a:r>
              <a:rPr lang="it-IT" dirty="0"/>
              <a:t>, </a:t>
            </a:r>
            <a:r>
              <a:rPr lang="it-IT" dirty="0" err="1"/>
              <a:t>Broviac</a:t>
            </a:r>
            <a:endParaRPr lang="it-IT" dirty="0"/>
          </a:p>
          <a:p>
            <a:pPr marL="914400" lvl="2" indent="0">
              <a:buNone/>
            </a:pPr>
            <a:r>
              <a:rPr lang="it-IT" dirty="0"/>
              <a:t>			- </a:t>
            </a:r>
            <a:r>
              <a:rPr lang="it-IT" dirty="0" err="1"/>
              <a:t>Groshong</a:t>
            </a:r>
            <a:endParaRPr lang="it-IT" dirty="0"/>
          </a:p>
          <a:p>
            <a:pPr marL="914400" lvl="2" indent="0">
              <a:buNone/>
            </a:pPr>
            <a:r>
              <a:rPr lang="it-IT" dirty="0"/>
              <a:t>			- connessi a </a:t>
            </a:r>
            <a:r>
              <a:rPr lang="it-IT" dirty="0" err="1"/>
              <a:t>reservoir</a:t>
            </a:r>
            <a:r>
              <a:rPr lang="it-IT" dirty="0"/>
              <a:t> </a:t>
            </a:r>
            <a:r>
              <a:rPr lang="it-IT" dirty="0" err="1"/>
              <a:t>sottocuteno</a:t>
            </a:r>
            <a:r>
              <a:rPr lang="it-IT" dirty="0"/>
              <a:t> (</a:t>
            </a:r>
            <a:r>
              <a:rPr lang="it-IT" dirty="0" err="1"/>
              <a:t>port</a:t>
            </a:r>
            <a:r>
              <a:rPr lang="it-IT" dirty="0"/>
              <a:t>)</a:t>
            </a:r>
          </a:p>
          <a:p>
            <a:pPr marL="914400" lvl="2" indent="0">
              <a:buNone/>
            </a:pPr>
            <a:endParaRPr lang="it-IT" dirty="0"/>
          </a:p>
        </p:txBody>
      </p:sp>
      <p:sp>
        <p:nvSpPr>
          <p:cNvPr id="4" name="Titolo 1">
            <a:extLst>
              <a:ext uri="{FF2B5EF4-FFF2-40B4-BE49-F238E27FC236}">
                <a16:creationId xmlns:a16="http://schemas.microsoft.com/office/drawing/2014/main" xmlns="" id="{E5BFC916-6AC1-0049-8FAD-86869DD94D5F}"/>
              </a:ext>
            </a:extLst>
          </p:cNvPr>
          <p:cNvSpPr>
            <a:spLocks noGrp="1"/>
          </p:cNvSpPr>
          <p:nvPr>
            <p:ph type="title"/>
          </p:nvPr>
        </p:nvSpPr>
        <p:spPr>
          <a:xfrm>
            <a:off x="838200" y="365126"/>
            <a:ext cx="10515600" cy="719756"/>
          </a:xfrm>
        </p:spPr>
        <p:txBody>
          <a:bodyPr>
            <a:normAutofit/>
          </a:bodyPr>
          <a:lstStyle/>
          <a:p>
            <a:r>
              <a:rPr lang="it-IT" sz="3600" b="1" dirty="0">
                <a:solidFill>
                  <a:srgbClr val="FF0000"/>
                </a:solidFill>
              </a:rPr>
              <a:t>Classificazione in base alla durata</a:t>
            </a:r>
          </a:p>
        </p:txBody>
      </p:sp>
    </p:spTree>
    <p:extLst>
      <p:ext uri="{BB962C8B-B14F-4D97-AF65-F5344CB8AC3E}">
        <p14:creationId xmlns:p14="http://schemas.microsoft.com/office/powerpoint/2010/main" val="4060974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6F6E492-C5DA-114C-BBB6-AA5585788AB5}"/>
              </a:ext>
            </a:extLst>
          </p:cNvPr>
          <p:cNvSpPr>
            <a:spLocks noGrp="1"/>
          </p:cNvSpPr>
          <p:nvPr>
            <p:ph type="title"/>
          </p:nvPr>
        </p:nvSpPr>
        <p:spPr>
          <a:xfrm>
            <a:off x="838200" y="365126"/>
            <a:ext cx="10515600" cy="781750"/>
          </a:xfrm>
        </p:spPr>
        <p:txBody>
          <a:bodyPr>
            <a:normAutofit/>
          </a:bodyPr>
          <a:lstStyle/>
          <a:p>
            <a:r>
              <a:rPr lang="it-IT" sz="3600" b="1" dirty="0">
                <a:solidFill>
                  <a:srgbClr val="FF0000"/>
                </a:solidFill>
                <a:latin typeface="+mn-lt"/>
              </a:rPr>
              <a:t>CVP e CVC</a:t>
            </a:r>
          </a:p>
        </p:txBody>
      </p:sp>
      <p:sp>
        <p:nvSpPr>
          <p:cNvPr id="3" name="Segnaposto contenuto 2">
            <a:extLst>
              <a:ext uri="{FF2B5EF4-FFF2-40B4-BE49-F238E27FC236}">
                <a16:creationId xmlns:a16="http://schemas.microsoft.com/office/drawing/2014/main" xmlns="" id="{AB7C4D22-68CD-5A43-9961-B35114FCDF55}"/>
              </a:ext>
            </a:extLst>
          </p:cNvPr>
          <p:cNvSpPr>
            <a:spLocks noGrp="1"/>
          </p:cNvSpPr>
          <p:nvPr>
            <p:ph idx="1"/>
          </p:nvPr>
        </p:nvSpPr>
        <p:spPr>
          <a:xfrm>
            <a:off x="838200" y="1146876"/>
            <a:ext cx="10515600" cy="5030087"/>
          </a:xfrm>
        </p:spPr>
        <p:txBody>
          <a:bodyPr>
            <a:normAutofit lnSpcReduction="10000"/>
          </a:bodyPr>
          <a:lstStyle/>
          <a:p>
            <a:r>
              <a:rPr lang="it-IT" dirty="0"/>
              <a:t>Periferici:  	</a:t>
            </a:r>
          </a:p>
          <a:p>
            <a:pPr lvl="2"/>
            <a:r>
              <a:rPr lang="it-IT" dirty="0"/>
              <a:t>Aghi metallici del tipo «</a:t>
            </a:r>
            <a:r>
              <a:rPr lang="it-IT" dirty="0" err="1"/>
              <a:t>butterfly</a:t>
            </a:r>
            <a:r>
              <a:rPr lang="it-IT" dirty="0"/>
              <a:t>» detti anche «a farfalla»</a:t>
            </a:r>
          </a:p>
          <a:p>
            <a:pPr lvl="2"/>
            <a:r>
              <a:rPr lang="it-IT" dirty="0" err="1"/>
              <a:t>Agocannule</a:t>
            </a:r>
            <a:r>
              <a:rPr lang="it-IT" dirty="0"/>
              <a:t> di diverso calibro (misurato in </a:t>
            </a:r>
            <a:r>
              <a:rPr lang="it-IT" dirty="0" err="1"/>
              <a:t>guache</a:t>
            </a:r>
            <a:r>
              <a:rPr lang="it-IT" dirty="0"/>
              <a:t>) che sono delle cannule periferiche corte</a:t>
            </a:r>
          </a:p>
          <a:p>
            <a:pPr lvl="2"/>
            <a:r>
              <a:rPr lang="it-IT" dirty="0"/>
              <a:t>Cannule periferiche lunghe (&gt;7 gg -1 mese)</a:t>
            </a:r>
          </a:p>
          <a:p>
            <a:pPr lvl="2"/>
            <a:r>
              <a:rPr lang="it-IT" dirty="0" err="1"/>
              <a:t>Midline</a:t>
            </a:r>
            <a:r>
              <a:rPr lang="it-IT" dirty="0"/>
              <a:t>, lunghi 20 cm o 25 cm, durata 1-3 mesi</a:t>
            </a:r>
          </a:p>
          <a:p>
            <a:pPr marL="0" indent="0">
              <a:buNone/>
            </a:pPr>
            <a:endParaRPr lang="it-IT" dirty="0"/>
          </a:p>
          <a:p>
            <a:r>
              <a:rPr lang="it-IT" dirty="0"/>
              <a:t>Centrali:</a:t>
            </a:r>
          </a:p>
          <a:p>
            <a:pPr lvl="2"/>
            <a:r>
              <a:rPr lang="it-IT" dirty="0"/>
              <a:t>PICC (</a:t>
            </a:r>
            <a:r>
              <a:rPr lang="it-IT" dirty="0" err="1"/>
              <a:t>periferally</a:t>
            </a:r>
            <a:r>
              <a:rPr lang="it-IT" dirty="0"/>
              <a:t> </a:t>
            </a:r>
            <a:r>
              <a:rPr lang="it-IT" dirty="0" err="1"/>
              <a:t>inserted</a:t>
            </a:r>
            <a:r>
              <a:rPr lang="it-IT" dirty="0"/>
              <a:t> </a:t>
            </a:r>
            <a:r>
              <a:rPr lang="it-IT" dirty="0" err="1"/>
              <a:t>central</a:t>
            </a:r>
            <a:r>
              <a:rPr lang="it-IT" dirty="0"/>
              <a:t> </a:t>
            </a:r>
            <a:r>
              <a:rPr lang="it-IT" dirty="0" err="1"/>
              <a:t>catheter</a:t>
            </a:r>
            <a:r>
              <a:rPr lang="it-IT" dirty="0"/>
              <a:t>), lunghi circa 55 cm, durata 1-6 mesi</a:t>
            </a:r>
          </a:p>
          <a:p>
            <a:pPr lvl="2"/>
            <a:r>
              <a:rPr lang="it-IT" dirty="0"/>
              <a:t>CVC (o meglio </a:t>
            </a:r>
            <a:r>
              <a:rPr lang="it-IT" dirty="0" err="1"/>
              <a:t>CiCC</a:t>
            </a:r>
            <a:r>
              <a:rPr lang="it-IT" dirty="0"/>
              <a:t>) non impiantati, cioè non </a:t>
            </a:r>
            <a:r>
              <a:rPr lang="it-IT" dirty="0" err="1"/>
              <a:t>tunnellizzati</a:t>
            </a:r>
            <a:r>
              <a:rPr lang="it-IT" dirty="0"/>
              <a:t>, a breve termine, per lo più in poliuretano, molto utilizzati nelle terapie intensive. Durata circa 1 mese</a:t>
            </a:r>
          </a:p>
          <a:p>
            <a:pPr lvl="2"/>
            <a:r>
              <a:rPr lang="it-IT" dirty="0"/>
              <a:t>CVC non impiantati in silicone, a medio termine, tipo </a:t>
            </a:r>
            <a:r>
              <a:rPr lang="it-IT" dirty="0" err="1"/>
              <a:t>Hohn</a:t>
            </a:r>
            <a:r>
              <a:rPr lang="it-IT" dirty="0"/>
              <a:t> (durata 1-3 mesi)</a:t>
            </a:r>
          </a:p>
          <a:p>
            <a:pPr lvl="2"/>
            <a:r>
              <a:rPr lang="it-IT" dirty="0"/>
              <a:t>CVC semi-impiantati, o a medio-lunga permanenza. Durata 6-12 mesi</a:t>
            </a:r>
          </a:p>
          <a:p>
            <a:pPr lvl="2"/>
            <a:r>
              <a:rPr lang="it-IT" dirty="0"/>
              <a:t>CVC totalmente impiantati o a lunga permanenza (PORT). Durata illimitata</a:t>
            </a:r>
          </a:p>
        </p:txBody>
      </p:sp>
    </p:spTree>
    <p:extLst>
      <p:ext uri="{BB962C8B-B14F-4D97-AF65-F5344CB8AC3E}">
        <p14:creationId xmlns:p14="http://schemas.microsoft.com/office/powerpoint/2010/main" val="3235160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300" y="838200"/>
            <a:ext cx="9664700" cy="5181600"/>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0515" y="1365663"/>
            <a:ext cx="3184171" cy="2440378"/>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6950" y="4333504"/>
            <a:ext cx="2510749" cy="2422896"/>
          </a:xfrm>
          <a:prstGeom prst="rect">
            <a:avLst/>
          </a:prstGeom>
        </p:spPr>
      </p:pic>
    </p:spTree>
    <p:extLst>
      <p:ext uri="{BB962C8B-B14F-4D97-AF65-F5344CB8AC3E}">
        <p14:creationId xmlns:p14="http://schemas.microsoft.com/office/powerpoint/2010/main" val="1918729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35261A8-5A1F-F04B-A059-74F9499A58F4}"/>
              </a:ext>
            </a:extLst>
          </p:cNvPr>
          <p:cNvSpPr>
            <a:spLocks noGrp="1"/>
          </p:cNvSpPr>
          <p:nvPr>
            <p:ph type="title"/>
          </p:nvPr>
        </p:nvSpPr>
        <p:spPr>
          <a:xfrm>
            <a:off x="838200" y="365125"/>
            <a:ext cx="10515600" cy="735255"/>
          </a:xfrm>
        </p:spPr>
        <p:txBody>
          <a:bodyPr>
            <a:normAutofit/>
          </a:bodyPr>
          <a:lstStyle/>
          <a:p>
            <a:r>
              <a:rPr lang="it-IT" sz="3600" b="1" dirty="0">
                <a:solidFill>
                  <a:srgbClr val="FF0000"/>
                </a:solidFill>
                <a:latin typeface="+mn-lt"/>
              </a:rPr>
              <a:t>PICC</a:t>
            </a:r>
          </a:p>
        </p:txBody>
      </p:sp>
      <p:sp>
        <p:nvSpPr>
          <p:cNvPr id="3" name="Segnaposto contenuto 2">
            <a:extLst>
              <a:ext uri="{FF2B5EF4-FFF2-40B4-BE49-F238E27FC236}">
                <a16:creationId xmlns:a16="http://schemas.microsoft.com/office/drawing/2014/main" xmlns="" id="{B6C0CA99-69C0-F143-BDE9-72BE26197CB2}"/>
              </a:ext>
            </a:extLst>
          </p:cNvPr>
          <p:cNvSpPr>
            <a:spLocks noGrp="1"/>
          </p:cNvSpPr>
          <p:nvPr>
            <p:ph idx="1"/>
          </p:nvPr>
        </p:nvSpPr>
        <p:spPr>
          <a:xfrm>
            <a:off x="838200" y="1255363"/>
            <a:ext cx="10515600" cy="4921600"/>
          </a:xfrm>
        </p:spPr>
        <p:txBody>
          <a:bodyPr/>
          <a:lstStyle/>
          <a:p>
            <a:r>
              <a:rPr lang="it-IT" dirty="0"/>
              <a:t>Si tratta di un dispositivo lungo 45-55 cm la cui punta, che può essere </a:t>
            </a:r>
            <a:r>
              <a:rPr lang="it-IT" dirty="0" err="1"/>
              <a:t>valvolata</a:t>
            </a:r>
            <a:r>
              <a:rPr lang="it-IT" dirty="0"/>
              <a:t> o no, viene posizionata nella vena cava superiore o meglio nella giunzione cavo-atriale. La sede di puntura attraverso la quale si introduce il catetere è il braccio sopra la piega del gomito, il che è reso agevole attraverso una tecnica </a:t>
            </a:r>
            <a:r>
              <a:rPr lang="it-IT" dirty="0" err="1"/>
              <a:t>ecoguidata</a:t>
            </a:r>
            <a:endParaRPr lang="it-IT" dirty="0"/>
          </a:p>
          <a:p>
            <a:r>
              <a:rPr lang="it-IT" dirty="0"/>
              <a:t>Possono essere a punta aperta o chiusa</a:t>
            </a:r>
          </a:p>
          <a:p>
            <a:r>
              <a:rPr lang="it-IT" dirty="0"/>
              <a:t>Può avere un diametro da 3-6 </a:t>
            </a:r>
            <a:r>
              <a:rPr lang="it-IT" dirty="0" err="1"/>
              <a:t>Fr</a:t>
            </a:r>
            <a:r>
              <a:rPr lang="it-IT" dirty="0"/>
              <a:t> e può avere uno o più lumi</a:t>
            </a:r>
          </a:p>
          <a:p>
            <a:r>
              <a:rPr lang="it-IT" dirty="0"/>
              <a:t>La vena più adatta al posizionamento del PICC è la basilica, che è una vena isolata, superficiale, non ha arterie nelle vicinanze e non vi è pericolo di ledere il nervo mediano</a:t>
            </a:r>
          </a:p>
          <a:p>
            <a:endParaRPr lang="it-IT" dirty="0"/>
          </a:p>
        </p:txBody>
      </p:sp>
    </p:spTree>
    <p:extLst>
      <p:ext uri="{BB962C8B-B14F-4D97-AF65-F5344CB8AC3E}">
        <p14:creationId xmlns:p14="http://schemas.microsoft.com/office/powerpoint/2010/main" val="508672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it-IT" dirty="0"/>
              <a:t>Sono utilizzati per la somministrazione di farmaci antiblastici</a:t>
            </a:r>
            <a:br>
              <a:rPr lang="it-IT" dirty="0"/>
            </a:br>
            <a:r>
              <a:rPr lang="it-IT" dirty="0"/>
              <a:t>e sono ben tollerati dal paziente in quanto totalmente impiantati, lasciando inalterato l'aspetto esteriore. </a:t>
            </a:r>
          </a:p>
          <a:p>
            <a:r>
              <a:rPr lang="it-IT" dirty="0"/>
              <a:t>Il </a:t>
            </a:r>
            <a:r>
              <a:rPr lang="it-IT" dirty="0" err="1"/>
              <a:t>port</a:t>
            </a:r>
            <a:r>
              <a:rPr lang="it-IT" dirty="0"/>
              <a:t> è costituito da un </a:t>
            </a:r>
            <a:r>
              <a:rPr lang="it-IT" dirty="0" err="1"/>
              <a:t>reservoir</a:t>
            </a:r>
            <a:r>
              <a:rPr lang="it-IT" dirty="0"/>
              <a:t> perforabile alloggiato nel sottocute e da un catetere </a:t>
            </a:r>
            <a:r>
              <a:rPr lang="it-IT" dirty="0" err="1"/>
              <a:t>tunnellizzato</a:t>
            </a:r>
            <a:r>
              <a:rPr lang="it-IT" dirty="0"/>
              <a:t>. </a:t>
            </a:r>
          </a:p>
          <a:p>
            <a:r>
              <a:rPr lang="it-IT" dirty="0"/>
              <a:t>Con tecniche asettiche, è sufficiente pungere la membrana con ago di </a:t>
            </a:r>
            <a:r>
              <a:rPr lang="it-IT" dirty="0" err="1"/>
              <a:t>Huber</a:t>
            </a:r>
            <a:r>
              <a:rPr lang="it-IT" dirty="0"/>
              <a:t> che </a:t>
            </a:r>
            <a:r>
              <a:rPr lang="it-IT" dirty="0" err="1"/>
              <a:t>puo</a:t>
            </a:r>
            <a:r>
              <a:rPr lang="it-IT" dirty="0"/>
              <a:t>̀ essere lasciato in sede anche per una Settimana. </a:t>
            </a:r>
          </a:p>
          <a:p>
            <a:r>
              <a:rPr lang="it-IT" dirty="0"/>
              <a:t>La </a:t>
            </a:r>
            <a:r>
              <a:rPr lang="it-IT" dirty="0" err="1"/>
              <a:t>pervieta</a:t>
            </a:r>
            <a:r>
              <a:rPr lang="it-IT" dirty="0"/>
              <a:t>̀ del catetere viene mantenuta con lavaggi di soluzione fisiologica ed eparina ad ogni utilizzo. Se non utilizzato per un periodo superiore ad un mese, occorre effettuare il lavaggio del catetere. </a:t>
            </a:r>
          </a:p>
          <a:p>
            <a:endParaRPr lang="it-IT" dirty="0"/>
          </a:p>
        </p:txBody>
      </p:sp>
      <p:sp>
        <p:nvSpPr>
          <p:cNvPr id="4" name="Titolo 1"/>
          <p:cNvSpPr>
            <a:spLocks noGrp="1"/>
          </p:cNvSpPr>
          <p:nvPr>
            <p:ph type="title"/>
          </p:nvPr>
        </p:nvSpPr>
        <p:spPr/>
        <p:txBody>
          <a:bodyPr>
            <a:normAutofit/>
          </a:bodyPr>
          <a:lstStyle/>
          <a:p>
            <a:r>
              <a:rPr lang="it-IT" sz="3600" b="1" dirty="0">
                <a:solidFill>
                  <a:srgbClr val="FF0000"/>
                </a:solidFill>
                <a:latin typeface="+mn-lt"/>
              </a:rPr>
              <a:t>Sistemi totalmente impiantabili: </a:t>
            </a:r>
            <a:r>
              <a:rPr lang="it-IT" sz="3600" b="1" dirty="0" err="1">
                <a:solidFill>
                  <a:srgbClr val="FF0000"/>
                </a:solidFill>
                <a:latin typeface="+mn-lt"/>
              </a:rPr>
              <a:t>port</a:t>
            </a:r>
            <a:r>
              <a:rPr lang="it-IT" sz="3600" b="1" dirty="0">
                <a:solidFill>
                  <a:srgbClr val="FF0000"/>
                </a:solidFill>
                <a:latin typeface="+mn-lt"/>
              </a:rPr>
              <a:t>-a </a:t>
            </a:r>
            <a:r>
              <a:rPr lang="it-IT" sz="3600" b="1" dirty="0" err="1">
                <a:solidFill>
                  <a:srgbClr val="FF0000"/>
                </a:solidFill>
                <a:latin typeface="+mn-lt"/>
              </a:rPr>
              <a:t>cath</a:t>
            </a:r>
            <a:endParaRPr lang="it-IT" sz="3600" b="1" dirty="0">
              <a:solidFill>
                <a:srgbClr val="FF0000"/>
              </a:solidFill>
              <a:latin typeface="+mn-lt"/>
            </a:endParaRPr>
          </a:p>
        </p:txBody>
      </p:sp>
    </p:spTree>
    <p:extLst>
      <p:ext uri="{BB962C8B-B14F-4D97-AF65-F5344CB8AC3E}">
        <p14:creationId xmlns:p14="http://schemas.microsoft.com/office/powerpoint/2010/main" val="8848393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3600" b="1" dirty="0">
                <a:solidFill>
                  <a:srgbClr val="FF0000"/>
                </a:solidFill>
                <a:latin typeface="+mn-lt"/>
              </a:rPr>
              <a:t>Complicanze immediate legate al posizionamento del CVC</a:t>
            </a:r>
          </a:p>
        </p:txBody>
      </p:sp>
      <p:sp>
        <p:nvSpPr>
          <p:cNvPr id="3" name="Segnaposto contenuto 2"/>
          <p:cNvSpPr>
            <a:spLocks noGrp="1"/>
          </p:cNvSpPr>
          <p:nvPr>
            <p:ph idx="1"/>
          </p:nvPr>
        </p:nvSpPr>
        <p:spPr/>
        <p:txBody>
          <a:bodyPr/>
          <a:lstStyle/>
          <a:p>
            <a:r>
              <a:rPr lang="it-IT" dirty="0"/>
              <a:t>PUNTURA ARTERIOSA DELLA CAROTIDE </a:t>
            </a:r>
          </a:p>
          <a:p>
            <a:r>
              <a:rPr lang="it-IT" dirty="0"/>
              <a:t>PNEUMOTORACE </a:t>
            </a:r>
          </a:p>
          <a:p>
            <a:r>
              <a:rPr lang="it-IT" dirty="0"/>
              <a:t>ARITMIE CAUSATE DALLA GUIDA METALLICA </a:t>
            </a:r>
          </a:p>
          <a:p>
            <a:r>
              <a:rPr lang="it-IT" dirty="0"/>
              <a:t>MALPOSIZIONAMENTO DEL CATETERE (controllo standard radiografico) </a:t>
            </a:r>
          </a:p>
          <a:p>
            <a:r>
              <a:rPr lang="it-IT" dirty="0"/>
              <a:t>SANGUNAMENTO O EMATOMA </a:t>
            </a:r>
          </a:p>
          <a:p>
            <a:r>
              <a:rPr lang="it-IT" dirty="0"/>
              <a:t>EMOTORACE (secondario a piccole lacerazioni della pleura parietale)</a:t>
            </a:r>
          </a:p>
          <a:p>
            <a:r>
              <a:rPr lang="it-IT" dirty="0"/>
              <a:t>PERFORAZIONE DELLA CAVA O DELL’ATRIO DESTRO </a:t>
            </a:r>
          </a:p>
          <a:p>
            <a:endParaRPr lang="it-IT" dirty="0"/>
          </a:p>
        </p:txBody>
      </p:sp>
    </p:spTree>
    <p:extLst>
      <p:ext uri="{BB962C8B-B14F-4D97-AF65-F5344CB8AC3E}">
        <p14:creationId xmlns:p14="http://schemas.microsoft.com/office/powerpoint/2010/main" val="2097134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825624"/>
            <a:ext cx="10515600" cy="4869644"/>
          </a:xfrm>
        </p:spPr>
        <p:txBody>
          <a:bodyPr/>
          <a:lstStyle/>
          <a:p>
            <a:r>
              <a:rPr lang="it-IT" dirty="0"/>
              <a:t>TROMBOSI DELLA VENA OSPITANTE IL CVC </a:t>
            </a:r>
          </a:p>
          <a:p>
            <a:r>
              <a:rPr lang="it-IT" dirty="0"/>
              <a:t>OCCLUSIONE DEL CVC</a:t>
            </a:r>
          </a:p>
          <a:p>
            <a:r>
              <a:rPr lang="it-IT" dirty="0"/>
              <a:t>STRAVASO DEI CHEMIOTERAPICI NEL SOTTOCUTE</a:t>
            </a:r>
          </a:p>
          <a:p>
            <a:r>
              <a:rPr lang="it-IT" dirty="0"/>
              <a:t>CONTAMINAZIONE MICROBICA/INFEZIONE</a:t>
            </a:r>
          </a:p>
          <a:p>
            <a:r>
              <a:rPr lang="it-IT" dirty="0"/>
              <a:t> DISLOCAZIONI (mal posizioni secondarie)</a:t>
            </a:r>
          </a:p>
          <a:p>
            <a:r>
              <a:rPr lang="it-IT" dirty="0"/>
              <a:t>TIP MIGRATION (migrazione della punta del catetere precedentemente ben posizionato)</a:t>
            </a:r>
          </a:p>
          <a:p>
            <a:r>
              <a:rPr lang="it-IT" dirty="0"/>
              <a:t>LESIONE O COMPLETA ROTTURA DEL CATETERE con conseguente stravaso di farmaci</a:t>
            </a:r>
          </a:p>
          <a:p>
            <a:r>
              <a:rPr lang="it-IT" dirty="0"/>
              <a:t>EMBOLIZZAZIONE DEL CATETERE</a:t>
            </a:r>
          </a:p>
          <a:p>
            <a:endParaRPr lang="it-IT" dirty="0"/>
          </a:p>
          <a:p>
            <a:endParaRPr lang="it-IT" dirty="0"/>
          </a:p>
        </p:txBody>
      </p:sp>
      <p:sp>
        <p:nvSpPr>
          <p:cNvPr id="4" name="Titolo 1"/>
          <p:cNvSpPr>
            <a:spLocks noGrp="1"/>
          </p:cNvSpPr>
          <p:nvPr>
            <p:ph type="title"/>
          </p:nvPr>
        </p:nvSpPr>
        <p:spPr/>
        <p:txBody>
          <a:bodyPr>
            <a:normAutofit/>
          </a:bodyPr>
          <a:lstStyle/>
          <a:p>
            <a:pPr algn="ctr"/>
            <a:r>
              <a:rPr lang="it-IT" sz="3600" b="1" dirty="0">
                <a:solidFill>
                  <a:srgbClr val="FF0000"/>
                </a:solidFill>
                <a:latin typeface="+mn-lt"/>
              </a:rPr>
              <a:t>Complicanze tardive correlate al CVC</a:t>
            </a:r>
          </a:p>
        </p:txBody>
      </p:sp>
    </p:spTree>
    <p:extLst>
      <p:ext uri="{BB962C8B-B14F-4D97-AF65-F5344CB8AC3E}">
        <p14:creationId xmlns:p14="http://schemas.microsoft.com/office/powerpoint/2010/main" val="2597923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3A1C499-7C5C-4147-A668-716ADD5DA6D7}"/>
              </a:ext>
            </a:extLst>
          </p:cNvPr>
          <p:cNvSpPr>
            <a:spLocks noGrp="1"/>
          </p:cNvSpPr>
          <p:nvPr>
            <p:ph type="title"/>
          </p:nvPr>
        </p:nvSpPr>
        <p:spPr>
          <a:xfrm>
            <a:off x="838200" y="365125"/>
            <a:ext cx="10515600" cy="735255"/>
          </a:xfrm>
        </p:spPr>
        <p:txBody>
          <a:bodyPr>
            <a:normAutofit/>
          </a:bodyPr>
          <a:lstStyle/>
          <a:p>
            <a:r>
              <a:rPr lang="it-IT" sz="3600" b="1" dirty="0">
                <a:solidFill>
                  <a:srgbClr val="FF0000"/>
                </a:solidFill>
                <a:latin typeface="+mn-lt"/>
              </a:rPr>
              <a:t>Gestione CVC</a:t>
            </a:r>
          </a:p>
        </p:txBody>
      </p:sp>
      <p:sp>
        <p:nvSpPr>
          <p:cNvPr id="3" name="Segnaposto contenuto 2">
            <a:extLst>
              <a:ext uri="{FF2B5EF4-FFF2-40B4-BE49-F238E27FC236}">
                <a16:creationId xmlns:a16="http://schemas.microsoft.com/office/drawing/2014/main" xmlns="" id="{62DB3D47-AE3D-E74C-BF8B-B2ABC63B1C59}"/>
              </a:ext>
            </a:extLst>
          </p:cNvPr>
          <p:cNvSpPr>
            <a:spLocks noGrp="1"/>
          </p:cNvSpPr>
          <p:nvPr>
            <p:ph idx="1"/>
          </p:nvPr>
        </p:nvSpPr>
        <p:spPr>
          <a:xfrm>
            <a:off x="838200" y="1270861"/>
            <a:ext cx="10515600" cy="4906102"/>
          </a:xfrm>
        </p:spPr>
        <p:txBody>
          <a:bodyPr/>
          <a:lstStyle/>
          <a:p>
            <a:r>
              <a:rPr lang="it-IT" dirty="0"/>
              <a:t>Ogni catetere deve essere sottoposto a lavaggio ad intervalli regolari ed osservando una tecnica sterile</a:t>
            </a:r>
          </a:p>
          <a:p>
            <a:r>
              <a:rPr lang="it-IT" dirty="0"/>
              <a:t>Il flash del sistema deve essere effettuato con una siringa da 10 ml riempita di soluzione fisiologica.   </a:t>
            </a:r>
          </a:p>
          <a:p>
            <a:r>
              <a:rPr lang="it-IT" dirty="0"/>
              <a:t>L’eparina va impiegata solo per quei dispositivi vascolari utilizzati per le procedure di scambio ematico, come emodialisi, aferesi e le procedure di filtrazione, perché in questi casi i cateteri sono quasi costantemente attraversati da materiale ematico</a:t>
            </a:r>
          </a:p>
          <a:p>
            <a:r>
              <a:rPr lang="it-IT" dirty="0"/>
              <a:t>Sostituzione della medicazione garzata ogni 24-48 h. dopo le prime 48 h tutte le successive medicazioni verranno fatte utilizzando quelle trasparenti semipermeabili.</a:t>
            </a:r>
          </a:p>
        </p:txBody>
      </p:sp>
    </p:spTree>
    <p:extLst>
      <p:ext uri="{BB962C8B-B14F-4D97-AF65-F5344CB8AC3E}">
        <p14:creationId xmlns:p14="http://schemas.microsoft.com/office/powerpoint/2010/main" val="1660252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38259"/>
            <a:ext cx="10515600" cy="751156"/>
          </a:xfrm>
        </p:spPr>
        <p:txBody>
          <a:bodyPr>
            <a:normAutofit/>
          </a:bodyPr>
          <a:lstStyle/>
          <a:p>
            <a:r>
              <a:rPr lang="it-IT" sz="3600" b="1" dirty="0">
                <a:solidFill>
                  <a:srgbClr val="FF0000"/>
                </a:solidFill>
                <a:latin typeface="+mn-lt"/>
              </a:rPr>
              <a:t>STRAVASO DI ANTIBLASTICI</a:t>
            </a:r>
          </a:p>
        </p:txBody>
      </p:sp>
      <p:sp>
        <p:nvSpPr>
          <p:cNvPr id="3" name="Segnaposto contenuto 2"/>
          <p:cNvSpPr>
            <a:spLocks noGrp="1"/>
          </p:cNvSpPr>
          <p:nvPr>
            <p:ph idx="1"/>
          </p:nvPr>
        </p:nvSpPr>
        <p:spPr>
          <a:xfrm>
            <a:off x="838200" y="1781299"/>
            <a:ext cx="10515600" cy="4395664"/>
          </a:xfrm>
        </p:spPr>
        <p:txBody>
          <a:bodyPr/>
          <a:lstStyle/>
          <a:p>
            <a:r>
              <a:rPr lang="it-IT" dirty="0"/>
              <a:t>Presenza di un farmaco vescicante o irritante nel tessuto sottocutaneo in grado di provocare danno, necrosi o desquamazione del tessuto</a:t>
            </a:r>
          </a:p>
          <a:p>
            <a:r>
              <a:rPr lang="it-IT" dirty="0"/>
              <a:t>Lo stravaso costituisce una complicanza rara ma non per questo trascurabile, potendo causare lesioni gravi e persistenti dei tessuti molli, a insorgenza precoce (ore, giorni), o tardiva (settimane).</a:t>
            </a:r>
          </a:p>
          <a:p>
            <a:r>
              <a:rPr lang="it-IT" dirty="0"/>
              <a:t>L’incidenza è stimata intorno tra lo 0.1% e il 6.5%.</a:t>
            </a:r>
          </a:p>
          <a:p>
            <a:endParaRPr lang="it-IT" dirty="0"/>
          </a:p>
        </p:txBody>
      </p:sp>
    </p:spTree>
    <p:extLst>
      <p:ext uri="{BB962C8B-B14F-4D97-AF65-F5344CB8AC3E}">
        <p14:creationId xmlns:p14="http://schemas.microsoft.com/office/powerpoint/2010/main" val="859673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1063487" y="2631247"/>
            <a:ext cx="10515600" cy="774906"/>
          </a:xfrm>
        </p:spPr>
        <p:txBody>
          <a:bodyPr>
            <a:normAutofit/>
          </a:bodyPr>
          <a:lstStyle/>
          <a:p>
            <a:pPr algn="ctr"/>
            <a:r>
              <a:rPr lang="it-IT" b="1" dirty="0">
                <a:solidFill>
                  <a:srgbClr val="FF0000"/>
                </a:solidFill>
                <a:latin typeface="+mn-lt"/>
              </a:rPr>
              <a:t>COMPLICANZE PAZIENTE ONCOLOGICO</a:t>
            </a:r>
          </a:p>
        </p:txBody>
      </p:sp>
    </p:spTree>
    <p:extLst>
      <p:ext uri="{BB962C8B-B14F-4D97-AF65-F5344CB8AC3E}">
        <p14:creationId xmlns:p14="http://schemas.microsoft.com/office/powerpoint/2010/main" val="2326174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2291" y="795131"/>
            <a:ext cx="9133655" cy="5407554"/>
          </a:xfrm>
          <a:prstGeom prst="rect">
            <a:avLst/>
          </a:prstGeom>
        </p:spPr>
      </p:pic>
    </p:spTree>
    <p:extLst>
      <p:ext uri="{BB962C8B-B14F-4D97-AF65-F5344CB8AC3E}">
        <p14:creationId xmlns:p14="http://schemas.microsoft.com/office/powerpoint/2010/main" val="15825610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838200" y="365126"/>
            <a:ext cx="10515600" cy="715530"/>
          </a:xfrm>
        </p:spPr>
        <p:txBody>
          <a:bodyPr>
            <a:normAutofit/>
          </a:bodyPr>
          <a:lstStyle/>
          <a:p>
            <a:r>
              <a:rPr lang="it-IT" sz="3600" b="1" dirty="0">
                <a:solidFill>
                  <a:srgbClr val="FF0000"/>
                </a:solidFill>
                <a:latin typeface="+mn-lt"/>
              </a:rPr>
              <a:t>COMPLICANZE PAZIENTE ONCOLOGICO</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2800" y="1274288"/>
            <a:ext cx="8026400" cy="5270500"/>
          </a:xfrm>
          <a:prstGeom prst="rect">
            <a:avLst/>
          </a:prstGeom>
        </p:spPr>
      </p:pic>
    </p:spTree>
    <p:extLst>
      <p:ext uri="{BB962C8B-B14F-4D97-AF65-F5344CB8AC3E}">
        <p14:creationId xmlns:p14="http://schemas.microsoft.com/office/powerpoint/2010/main" val="16685942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394" y="1690688"/>
            <a:ext cx="7430788" cy="3870202"/>
          </a:xfrm>
          <a:prstGeom prst="rect">
            <a:avLst/>
          </a:prstGeom>
        </p:spPr>
      </p:pic>
      <p:sp>
        <p:nvSpPr>
          <p:cNvPr id="5" name="Titolo 1"/>
          <p:cNvSpPr>
            <a:spLocks noGrp="1"/>
          </p:cNvSpPr>
          <p:nvPr>
            <p:ph type="title"/>
          </p:nvPr>
        </p:nvSpPr>
        <p:spPr/>
        <p:txBody>
          <a:bodyPr>
            <a:normAutofit/>
          </a:bodyPr>
          <a:lstStyle/>
          <a:p>
            <a:r>
              <a:rPr lang="it-IT" sz="3600" b="1" dirty="0">
                <a:solidFill>
                  <a:srgbClr val="FF0000"/>
                </a:solidFill>
                <a:latin typeface="+mn-lt"/>
              </a:rPr>
              <a:t>COMPLICANZE PAZIENTE ONCOLOGICO</a:t>
            </a:r>
          </a:p>
        </p:txBody>
      </p:sp>
    </p:spTree>
    <p:extLst>
      <p:ext uri="{BB962C8B-B14F-4D97-AF65-F5344CB8AC3E}">
        <p14:creationId xmlns:p14="http://schemas.microsoft.com/office/powerpoint/2010/main" val="15878121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p:txBody>
          <a:bodyPr>
            <a:normAutofit/>
          </a:bodyPr>
          <a:lstStyle/>
          <a:p>
            <a:r>
              <a:rPr lang="it-IT" sz="3600" b="1" dirty="0">
                <a:solidFill>
                  <a:srgbClr val="FF0000"/>
                </a:solidFill>
                <a:latin typeface="+mn-lt"/>
              </a:rPr>
              <a:t>COMPLICANZE PAZIENTE ONCOLOGICO</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5650" y="1857169"/>
            <a:ext cx="8140700" cy="4508500"/>
          </a:xfrm>
          <a:prstGeom prst="rect">
            <a:avLst/>
          </a:prstGeom>
        </p:spPr>
      </p:pic>
      <p:sp>
        <p:nvSpPr>
          <p:cNvPr id="2" name="CasellaDiTesto 1"/>
          <p:cNvSpPr txBox="1"/>
          <p:nvPr/>
        </p:nvSpPr>
        <p:spPr>
          <a:xfrm>
            <a:off x="6851374" y="3869636"/>
            <a:ext cx="265043" cy="461665"/>
          </a:xfrm>
          <a:prstGeom prst="rect">
            <a:avLst/>
          </a:prstGeom>
          <a:solidFill>
            <a:schemeClr val="bg1"/>
          </a:solidFill>
        </p:spPr>
        <p:txBody>
          <a:bodyPr wrap="square" rtlCol="0">
            <a:spAutoFit/>
          </a:bodyPr>
          <a:lstStyle/>
          <a:p>
            <a:r>
              <a:rPr lang="it-IT" sz="2400" dirty="0"/>
              <a:t>2</a:t>
            </a:r>
          </a:p>
        </p:txBody>
      </p:sp>
    </p:spTree>
    <p:extLst>
      <p:ext uri="{BB962C8B-B14F-4D97-AF65-F5344CB8AC3E}">
        <p14:creationId xmlns:p14="http://schemas.microsoft.com/office/powerpoint/2010/main" val="4162204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B4A681B-6D68-874A-9C92-2A7A25E3B9E6}"/>
              </a:ext>
            </a:extLst>
          </p:cNvPr>
          <p:cNvSpPr>
            <a:spLocks noGrp="1"/>
          </p:cNvSpPr>
          <p:nvPr>
            <p:ph type="title"/>
          </p:nvPr>
        </p:nvSpPr>
        <p:spPr>
          <a:xfrm>
            <a:off x="838200" y="365126"/>
            <a:ext cx="10515600" cy="833054"/>
          </a:xfrm>
        </p:spPr>
        <p:txBody>
          <a:bodyPr>
            <a:normAutofit/>
          </a:bodyPr>
          <a:lstStyle/>
          <a:p>
            <a:r>
              <a:rPr lang="it-IT" sz="3600" b="1" dirty="0">
                <a:solidFill>
                  <a:srgbClr val="FF0000"/>
                </a:solidFill>
                <a:latin typeface="+mn-lt"/>
              </a:rPr>
              <a:t>Emergenze ed urgenze in oncologia</a:t>
            </a:r>
          </a:p>
        </p:txBody>
      </p:sp>
      <p:sp>
        <p:nvSpPr>
          <p:cNvPr id="3" name="Segnaposto contenuto 2">
            <a:extLst>
              <a:ext uri="{FF2B5EF4-FFF2-40B4-BE49-F238E27FC236}">
                <a16:creationId xmlns:a16="http://schemas.microsoft.com/office/drawing/2014/main" xmlns="" id="{11CC77F4-2FD1-8841-A96E-2DE0C1774564}"/>
              </a:ext>
            </a:extLst>
          </p:cNvPr>
          <p:cNvSpPr>
            <a:spLocks noGrp="1"/>
          </p:cNvSpPr>
          <p:nvPr>
            <p:ph idx="1"/>
          </p:nvPr>
        </p:nvSpPr>
        <p:spPr>
          <a:xfrm>
            <a:off x="838200" y="1198180"/>
            <a:ext cx="10515600" cy="4978783"/>
          </a:xfrm>
        </p:spPr>
        <p:txBody>
          <a:bodyPr/>
          <a:lstStyle/>
          <a:p>
            <a:r>
              <a:rPr lang="it-IT" dirty="0"/>
              <a:t>Complicanze cardio-vascolari</a:t>
            </a:r>
          </a:p>
          <a:p>
            <a:pPr lvl="2"/>
            <a:r>
              <a:rPr lang="it-IT" dirty="0"/>
              <a:t>Tamponamento cardiaco</a:t>
            </a:r>
          </a:p>
          <a:p>
            <a:pPr lvl="2"/>
            <a:r>
              <a:rPr lang="it-IT" dirty="0"/>
              <a:t>Crisi ipertensiva</a:t>
            </a:r>
          </a:p>
          <a:p>
            <a:pPr lvl="2"/>
            <a:r>
              <a:rPr lang="it-IT" dirty="0" err="1"/>
              <a:t>Tromboembolia</a:t>
            </a:r>
            <a:r>
              <a:rPr lang="it-IT" dirty="0"/>
              <a:t> venosa e TEP</a:t>
            </a:r>
          </a:p>
          <a:p>
            <a:pPr lvl="2"/>
            <a:r>
              <a:rPr lang="it-IT" dirty="0"/>
              <a:t>Sindrome della vena cava superiore</a:t>
            </a:r>
          </a:p>
          <a:p>
            <a:pPr lvl="2"/>
            <a:r>
              <a:rPr lang="it-IT" dirty="0"/>
              <a:t>Complicanze cateteri venosi centrali </a:t>
            </a:r>
          </a:p>
          <a:p>
            <a:pPr lvl="2"/>
            <a:r>
              <a:rPr lang="it-IT" dirty="0"/>
              <a:t>Stravaso di farmaci antiblastici</a:t>
            </a:r>
          </a:p>
          <a:p>
            <a:r>
              <a:rPr lang="it-IT" dirty="0"/>
              <a:t>Complicanze neurologiche</a:t>
            </a:r>
          </a:p>
          <a:p>
            <a:pPr lvl="2"/>
            <a:r>
              <a:rPr lang="it-IT" dirty="0"/>
              <a:t>Compressione midollare</a:t>
            </a:r>
          </a:p>
          <a:p>
            <a:pPr lvl="2"/>
            <a:r>
              <a:rPr lang="it-IT" dirty="0"/>
              <a:t>Carcinosi meningea</a:t>
            </a:r>
          </a:p>
          <a:p>
            <a:pPr lvl="2"/>
            <a:r>
              <a:rPr lang="it-IT" dirty="0"/>
              <a:t>Ipertensione endocranica</a:t>
            </a:r>
          </a:p>
          <a:p>
            <a:pPr lvl="2"/>
            <a:r>
              <a:rPr lang="it-IT" dirty="0"/>
              <a:t>Crisi epilettiche</a:t>
            </a:r>
          </a:p>
          <a:p>
            <a:pPr lvl="2"/>
            <a:r>
              <a:rPr lang="it-IT" dirty="0"/>
              <a:t>Emorragie intracranica</a:t>
            </a:r>
          </a:p>
        </p:txBody>
      </p:sp>
    </p:spTree>
    <p:extLst>
      <p:ext uri="{BB962C8B-B14F-4D97-AF65-F5344CB8AC3E}">
        <p14:creationId xmlns:p14="http://schemas.microsoft.com/office/powerpoint/2010/main" val="1282391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29EE40AD-E8CF-A843-8250-ECCD2E8C880C}"/>
              </a:ext>
            </a:extLst>
          </p:cNvPr>
          <p:cNvSpPr>
            <a:spLocks noGrp="1"/>
          </p:cNvSpPr>
          <p:nvPr>
            <p:ph idx="1"/>
          </p:nvPr>
        </p:nvSpPr>
        <p:spPr>
          <a:xfrm>
            <a:off x="838200" y="914401"/>
            <a:ext cx="10515600" cy="5720363"/>
          </a:xfrm>
        </p:spPr>
        <p:txBody>
          <a:bodyPr/>
          <a:lstStyle/>
          <a:p>
            <a:r>
              <a:rPr lang="it-IT" dirty="0"/>
              <a:t>Complicanze renali</a:t>
            </a:r>
          </a:p>
          <a:p>
            <a:pPr lvl="2"/>
            <a:r>
              <a:rPr lang="it-IT" dirty="0"/>
              <a:t>Insufficienza renale acuta</a:t>
            </a:r>
          </a:p>
          <a:p>
            <a:r>
              <a:rPr lang="it-IT" dirty="0"/>
              <a:t>Complicanze metaboliche</a:t>
            </a:r>
          </a:p>
          <a:p>
            <a:pPr lvl="2"/>
            <a:r>
              <a:rPr lang="it-IT" dirty="0"/>
              <a:t>Ipercalcemia</a:t>
            </a:r>
          </a:p>
          <a:p>
            <a:pPr lvl="2"/>
            <a:r>
              <a:rPr lang="it-IT" dirty="0" err="1"/>
              <a:t>Iponatriemia</a:t>
            </a:r>
            <a:r>
              <a:rPr lang="it-IT" dirty="0"/>
              <a:t> e SIADH</a:t>
            </a:r>
          </a:p>
          <a:p>
            <a:pPr lvl="2"/>
            <a:r>
              <a:rPr lang="it-IT" dirty="0"/>
              <a:t>Sindrome da lisi tumorale</a:t>
            </a:r>
          </a:p>
          <a:p>
            <a:r>
              <a:rPr lang="it-IT" dirty="0"/>
              <a:t>Complicanze respiratorie</a:t>
            </a:r>
          </a:p>
          <a:p>
            <a:pPr lvl="2"/>
            <a:r>
              <a:rPr lang="it-IT" dirty="0" err="1"/>
              <a:t>Dispena</a:t>
            </a:r>
            <a:r>
              <a:rPr lang="it-IT" dirty="0"/>
              <a:t> ed insufficienza respiratoria</a:t>
            </a:r>
          </a:p>
          <a:p>
            <a:pPr lvl="2"/>
            <a:r>
              <a:rPr lang="it-IT" dirty="0"/>
              <a:t>Infezioni polmonari</a:t>
            </a:r>
          </a:p>
          <a:p>
            <a:pPr lvl="2"/>
            <a:r>
              <a:rPr lang="it-IT" dirty="0"/>
              <a:t>Emottisi e singhiozzo incoercibile</a:t>
            </a:r>
          </a:p>
          <a:p>
            <a:r>
              <a:rPr lang="it-IT" dirty="0"/>
              <a:t>Emergenze </a:t>
            </a:r>
            <a:r>
              <a:rPr lang="it-IT" dirty="0" err="1"/>
              <a:t>immunoematologiche</a:t>
            </a:r>
            <a:endParaRPr lang="it-IT" dirty="0"/>
          </a:p>
          <a:p>
            <a:pPr lvl="2"/>
            <a:r>
              <a:rPr lang="it-IT" dirty="0"/>
              <a:t>Neutropenia febbrile e shock settico</a:t>
            </a:r>
          </a:p>
          <a:p>
            <a:pPr lvl="2"/>
            <a:r>
              <a:rPr lang="it-IT" dirty="0"/>
              <a:t>Reazione trasfusionale o a farmaci</a:t>
            </a:r>
          </a:p>
          <a:p>
            <a:pPr lvl="2"/>
            <a:r>
              <a:rPr lang="it-IT" dirty="0"/>
              <a:t>CID </a:t>
            </a:r>
          </a:p>
          <a:p>
            <a:pPr lvl="2"/>
            <a:r>
              <a:rPr lang="it-IT" dirty="0" err="1"/>
              <a:t>Micronagiopatia</a:t>
            </a:r>
            <a:r>
              <a:rPr lang="it-IT" dirty="0"/>
              <a:t> trombotica</a:t>
            </a:r>
          </a:p>
          <a:p>
            <a:pPr lvl="2"/>
            <a:endParaRPr lang="it-IT" dirty="0"/>
          </a:p>
        </p:txBody>
      </p:sp>
      <p:sp>
        <p:nvSpPr>
          <p:cNvPr id="4" name="Titolo 1">
            <a:extLst>
              <a:ext uri="{FF2B5EF4-FFF2-40B4-BE49-F238E27FC236}">
                <a16:creationId xmlns:a16="http://schemas.microsoft.com/office/drawing/2014/main" xmlns="" id="{2681F8B1-7687-D24B-8E99-8D601F971862}"/>
              </a:ext>
            </a:extLst>
          </p:cNvPr>
          <p:cNvSpPr>
            <a:spLocks noGrp="1"/>
          </p:cNvSpPr>
          <p:nvPr>
            <p:ph type="title"/>
          </p:nvPr>
        </p:nvSpPr>
        <p:spPr>
          <a:xfrm>
            <a:off x="838200" y="223236"/>
            <a:ext cx="10515600" cy="691165"/>
          </a:xfrm>
        </p:spPr>
        <p:txBody>
          <a:bodyPr>
            <a:normAutofit/>
          </a:bodyPr>
          <a:lstStyle/>
          <a:p>
            <a:r>
              <a:rPr lang="it-IT" sz="3600" b="1" dirty="0">
                <a:solidFill>
                  <a:srgbClr val="FF0000"/>
                </a:solidFill>
                <a:latin typeface="+mn-lt"/>
              </a:rPr>
              <a:t>Emergenze ed urgenze in oncologia</a:t>
            </a:r>
          </a:p>
        </p:txBody>
      </p:sp>
    </p:spTree>
    <p:extLst>
      <p:ext uri="{BB962C8B-B14F-4D97-AF65-F5344CB8AC3E}">
        <p14:creationId xmlns:p14="http://schemas.microsoft.com/office/powerpoint/2010/main" val="39295016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745B675-60DA-3F4E-BDA3-1610A034B87B}"/>
              </a:ext>
            </a:extLst>
          </p:cNvPr>
          <p:cNvSpPr>
            <a:spLocks noGrp="1"/>
          </p:cNvSpPr>
          <p:nvPr>
            <p:ph type="title"/>
          </p:nvPr>
        </p:nvSpPr>
        <p:spPr>
          <a:xfrm>
            <a:off x="838200" y="365125"/>
            <a:ext cx="10515600" cy="738461"/>
          </a:xfrm>
        </p:spPr>
        <p:txBody>
          <a:bodyPr>
            <a:normAutofit/>
          </a:bodyPr>
          <a:lstStyle/>
          <a:p>
            <a:r>
              <a:rPr lang="it-IT" sz="3600" b="1" dirty="0">
                <a:solidFill>
                  <a:srgbClr val="FF0000"/>
                </a:solidFill>
                <a:latin typeface="+mn-lt"/>
              </a:rPr>
              <a:t>SINDROME DELLA VENA CAVA SUPERIORE</a:t>
            </a:r>
          </a:p>
        </p:txBody>
      </p:sp>
      <p:sp>
        <p:nvSpPr>
          <p:cNvPr id="3" name="Segnaposto contenuto 2">
            <a:extLst>
              <a:ext uri="{FF2B5EF4-FFF2-40B4-BE49-F238E27FC236}">
                <a16:creationId xmlns:a16="http://schemas.microsoft.com/office/drawing/2014/main" xmlns="" id="{E11BD1E8-C717-B14E-A9CC-D7C10200BB89}"/>
              </a:ext>
            </a:extLst>
          </p:cNvPr>
          <p:cNvSpPr>
            <a:spLocks noGrp="1"/>
          </p:cNvSpPr>
          <p:nvPr>
            <p:ph idx="1"/>
          </p:nvPr>
        </p:nvSpPr>
        <p:spPr>
          <a:xfrm>
            <a:off x="838200" y="1261241"/>
            <a:ext cx="10515600" cy="4915722"/>
          </a:xfrm>
        </p:spPr>
        <p:txBody>
          <a:bodyPr/>
          <a:lstStyle/>
          <a:p>
            <a:pPr marL="0" indent="0">
              <a:buNone/>
            </a:pPr>
            <a:r>
              <a:rPr lang="it-IT" dirty="0"/>
              <a:t>Riguarda ogni condizione che determina ostruzione del flusso sanguigno nella VCS. L’ostruzione </a:t>
            </a:r>
            <a:r>
              <a:rPr lang="it-IT" dirty="0" err="1"/>
              <a:t>puo</a:t>
            </a:r>
            <a:r>
              <a:rPr lang="it-IT" dirty="0"/>
              <a:t>̀ essere determinata dalla diretta invasione della VCS da parte del tumore, da compressione esterna da parte di un processo espansivo, solitamente a partenza del polmone destro, da linfonodi o altre strutture mediastiniche che portano quindi alla stasi di sangue nel vaso e alla trombosi. In </a:t>
            </a:r>
            <a:r>
              <a:rPr lang="it-IT" dirty="0" err="1"/>
              <a:t>piu</a:t>
            </a:r>
            <a:r>
              <a:rPr lang="it-IT" dirty="0"/>
              <a:t>̀, i pazienti affetti da patologia neoplastica presentano un rischio aumentato di trombosi venosa a causa dei cateteri venosi centrali a permanenza che di solito hanno posizionato in precedenza. </a:t>
            </a:r>
          </a:p>
          <a:p>
            <a:pPr marL="0" indent="0">
              <a:buNone/>
            </a:pPr>
            <a:r>
              <a:rPr lang="it-IT" dirty="0"/>
              <a:t>SINTOMI FREQUENTI: </a:t>
            </a:r>
            <a:r>
              <a:rPr lang="it-IT" dirty="0" err="1"/>
              <a:t>dispena</a:t>
            </a:r>
            <a:r>
              <a:rPr lang="it-IT" dirty="0"/>
              <a:t> ed edema a mantellina (63% dei </a:t>
            </a:r>
            <a:r>
              <a:rPr lang="it-IT" dirty="0" err="1"/>
              <a:t>paz</a:t>
            </a:r>
            <a:r>
              <a:rPr lang="it-IT" dirty="0"/>
              <a:t>), altri sintomi gonfiore braccio, collo e viso, mal di testa, vertigini, dolore al petto, raucedine, congestione nasale</a:t>
            </a:r>
          </a:p>
        </p:txBody>
      </p:sp>
    </p:spTree>
    <p:extLst>
      <p:ext uri="{BB962C8B-B14F-4D97-AF65-F5344CB8AC3E}">
        <p14:creationId xmlns:p14="http://schemas.microsoft.com/office/powerpoint/2010/main" val="28289425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6B48BBEE-79FD-4941-8C12-6E613ACC9749}"/>
              </a:ext>
            </a:extLst>
          </p:cNvPr>
          <p:cNvSpPr>
            <a:spLocks noGrp="1"/>
          </p:cNvSpPr>
          <p:nvPr>
            <p:ph idx="1"/>
          </p:nvPr>
        </p:nvSpPr>
        <p:spPr>
          <a:xfrm>
            <a:off x="838200" y="1119352"/>
            <a:ext cx="10515600" cy="5057611"/>
          </a:xfrm>
        </p:spPr>
        <p:txBody>
          <a:bodyPr/>
          <a:lstStyle/>
          <a:p>
            <a:r>
              <a:rPr lang="it-IT" dirty="0"/>
              <a:t>Il </a:t>
            </a:r>
            <a:r>
              <a:rPr lang="it-IT" dirty="0" err="1"/>
              <a:t>gold</a:t>
            </a:r>
            <a:r>
              <a:rPr lang="it-IT" dirty="0"/>
              <a:t> standard nella diagnosi di SVCS risulta la TC con mdc: questa permette di delineare precisamente il grado di ostruzione della VCS, l'eziologia e l'apporto venoso collaterale. La TC inoltre è particolarmente utile per dimostrare eventuali evidenze di trombi sovrapposti, diametro e estensione dell'occlusione della VCS e coinvolgimento di eventuali altre strutture venose. </a:t>
            </a:r>
          </a:p>
          <a:p>
            <a:r>
              <a:rPr lang="it-IT" dirty="0"/>
              <a:t>Il trattamento si basa su una gestione multidisciplinare e coinvolge oncologi, medici di urgenza, radiologi interventisti, radioterapisti. </a:t>
            </a:r>
          </a:p>
          <a:p>
            <a:endParaRPr lang="it-IT" dirty="0"/>
          </a:p>
        </p:txBody>
      </p:sp>
      <p:sp>
        <p:nvSpPr>
          <p:cNvPr id="4" name="Titolo 1">
            <a:extLst>
              <a:ext uri="{FF2B5EF4-FFF2-40B4-BE49-F238E27FC236}">
                <a16:creationId xmlns:a16="http://schemas.microsoft.com/office/drawing/2014/main" xmlns="" id="{07CC172B-C51A-9D45-BBE8-4294BA9149BD}"/>
              </a:ext>
            </a:extLst>
          </p:cNvPr>
          <p:cNvSpPr>
            <a:spLocks noGrp="1"/>
          </p:cNvSpPr>
          <p:nvPr>
            <p:ph type="title"/>
          </p:nvPr>
        </p:nvSpPr>
        <p:spPr>
          <a:xfrm>
            <a:off x="838200" y="365125"/>
            <a:ext cx="10515600" cy="612337"/>
          </a:xfrm>
        </p:spPr>
        <p:txBody>
          <a:bodyPr>
            <a:normAutofit/>
          </a:bodyPr>
          <a:lstStyle/>
          <a:p>
            <a:r>
              <a:rPr lang="it-IT" sz="3600" b="1" dirty="0">
                <a:solidFill>
                  <a:srgbClr val="FF0000"/>
                </a:solidFill>
                <a:latin typeface="+mn-lt"/>
              </a:rPr>
              <a:t>SINDROME DELLA VENA CAVA SUPERIORE</a:t>
            </a:r>
          </a:p>
        </p:txBody>
      </p:sp>
    </p:spTree>
    <p:extLst>
      <p:ext uri="{BB962C8B-B14F-4D97-AF65-F5344CB8AC3E}">
        <p14:creationId xmlns:p14="http://schemas.microsoft.com/office/powerpoint/2010/main" val="4606829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907084"/>
          </a:xfrm>
        </p:spPr>
        <p:txBody>
          <a:bodyPr>
            <a:normAutofit/>
          </a:bodyPr>
          <a:lstStyle/>
          <a:p>
            <a:r>
              <a:rPr lang="it-IT" sz="3600" b="1" dirty="0">
                <a:solidFill>
                  <a:srgbClr val="FF0000"/>
                </a:solidFill>
                <a:latin typeface="+mn-lt"/>
              </a:rPr>
              <a:t>SINDROME DA LISI TUMORALE</a:t>
            </a:r>
          </a:p>
        </p:txBody>
      </p:sp>
      <p:sp>
        <p:nvSpPr>
          <p:cNvPr id="3" name="Segnaposto contenuto 2"/>
          <p:cNvSpPr>
            <a:spLocks noGrp="1"/>
          </p:cNvSpPr>
          <p:nvPr>
            <p:ph idx="1"/>
          </p:nvPr>
        </p:nvSpPr>
        <p:spPr>
          <a:xfrm>
            <a:off x="838200" y="1272210"/>
            <a:ext cx="10515600" cy="5287616"/>
          </a:xfrm>
        </p:spPr>
        <p:txBody>
          <a:bodyPr>
            <a:normAutofit fontScale="92500" lnSpcReduction="20000"/>
          </a:bodyPr>
          <a:lstStyle/>
          <a:p>
            <a:r>
              <a:rPr lang="it-IT" dirty="0"/>
              <a:t>Serie di </a:t>
            </a:r>
            <a:r>
              <a:rPr lang="it-IT" dirty="0" err="1"/>
              <a:t>anormalita</a:t>
            </a:r>
            <a:r>
              <a:rPr lang="it-IT" dirty="0"/>
              <a:t>̀ metaboliche che derivano dalla distruzione acuta delle cellule neoplastiche con il conseguente rilascio delle sostanze intracellulari nel circolo, come acido urico, potassio e fosfati, in seguito a trattamento oncologico. </a:t>
            </a:r>
          </a:p>
          <a:p>
            <a:r>
              <a:rPr lang="it-IT" dirty="0"/>
              <a:t>A seconda dei fattori di rischio del paziente e del tipo di neoplasia, l’incidenza della TLS </a:t>
            </a:r>
            <a:r>
              <a:rPr lang="it-IT" dirty="0" err="1"/>
              <a:t>puo</a:t>
            </a:r>
            <a:r>
              <a:rPr lang="it-IT" dirty="0"/>
              <a:t>̀ variare dal 3 al 20%. </a:t>
            </a:r>
          </a:p>
          <a:p>
            <a:r>
              <a:rPr lang="it-IT" dirty="0"/>
              <a:t>Le complicanze </a:t>
            </a:r>
            <a:r>
              <a:rPr lang="it-IT" dirty="0" err="1"/>
              <a:t>piu</a:t>
            </a:r>
            <a:r>
              <a:rPr lang="it-IT" dirty="0"/>
              <a:t>̀ serie della TLS sono l’insufficienza renale, con una incidenza riportata del 25-38%, e la morte, nel 5-14% dei casi. </a:t>
            </a:r>
          </a:p>
          <a:p>
            <a:r>
              <a:rPr lang="it-IT" dirty="0"/>
              <a:t>Si verifica soprattutto in neoplasie </a:t>
            </a:r>
            <a:r>
              <a:rPr lang="it-IT" dirty="0" err="1"/>
              <a:t>bulky</a:t>
            </a:r>
            <a:r>
              <a:rPr lang="it-IT" dirty="0"/>
              <a:t> altamente chemio sensibili come linfomi ad alto grado, leucemie con alte conte di blasti, tumori germinali, microcitomi e sarcomi). </a:t>
            </a:r>
          </a:p>
          <a:p>
            <a:r>
              <a:rPr lang="it-IT" dirty="0"/>
              <a:t>Fattori di rischio dell’insorgenza della TLS, oltre all’</a:t>
            </a:r>
            <a:r>
              <a:rPr lang="it-IT" dirty="0" err="1"/>
              <a:t>istotipo</a:t>
            </a:r>
            <a:r>
              <a:rPr lang="it-IT" dirty="0"/>
              <a:t> ed all’estensione della malattia oncologica (carico della massa tumorale &gt;10 cm), sono il riscontro di elevati valori pretrattamento di acido urico, LDH, creatinina, urea e potassio oppure di PH urinario acido in campione urinario concentrato.</a:t>
            </a:r>
          </a:p>
          <a:p>
            <a:endParaRPr lang="it-IT" dirty="0"/>
          </a:p>
          <a:p>
            <a:endParaRPr lang="it-IT" dirty="0"/>
          </a:p>
        </p:txBody>
      </p:sp>
    </p:spTree>
    <p:extLst>
      <p:ext uri="{BB962C8B-B14F-4D97-AF65-F5344CB8AC3E}">
        <p14:creationId xmlns:p14="http://schemas.microsoft.com/office/powerpoint/2010/main" val="4266515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941161"/>
          </a:xfrm>
        </p:spPr>
        <p:txBody>
          <a:bodyPr>
            <a:normAutofit/>
          </a:bodyPr>
          <a:lstStyle/>
          <a:p>
            <a:r>
              <a:rPr lang="it-IT" sz="3600" b="1" dirty="0">
                <a:solidFill>
                  <a:srgbClr val="FF0000"/>
                </a:solidFill>
                <a:latin typeface="+mn-lt"/>
              </a:rPr>
              <a:t>EFFETTI TOSSICI DELLO STRAVASO</a:t>
            </a:r>
          </a:p>
        </p:txBody>
      </p:sp>
      <p:sp>
        <p:nvSpPr>
          <p:cNvPr id="3" name="Segnaposto contenuto 2"/>
          <p:cNvSpPr>
            <a:spLocks noGrp="1"/>
          </p:cNvSpPr>
          <p:nvPr>
            <p:ph idx="1"/>
          </p:nvPr>
        </p:nvSpPr>
        <p:spPr/>
        <p:txBody>
          <a:bodyPr/>
          <a:lstStyle/>
          <a:p>
            <a:r>
              <a:rPr lang="it-IT" dirty="0"/>
              <a:t>E' importante tenere in considerazione diversi fattori che determinano la gravità del danno secondario allo stravaso:</a:t>
            </a:r>
          </a:p>
          <a:p>
            <a:pPr marL="0" indent="0">
              <a:buNone/>
            </a:pPr>
            <a:r>
              <a:rPr lang="it-IT" dirty="0"/>
              <a:t>1) QUANTITA' DEL FARMACO </a:t>
            </a:r>
          </a:p>
          <a:p>
            <a:pPr marL="0" indent="0">
              <a:buNone/>
            </a:pPr>
            <a:r>
              <a:rPr lang="it-IT" dirty="0"/>
              <a:t>2) CONCENTRAZIONE DEL FARMACO </a:t>
            </a:r>
          </a:p>
          <a:p>
            <a:pPr marL="0" indent="0">
              <a:buNone/>
            </a:pPr>
            <a:r>
              <a:rPr lang="it-IT" dirty="0"/>
              <a:t>3) TEMPI E MODALITA' </a:t>
            </a:r>
          </a:p>
          <a:p>
            <a:r>
              <a:rPr lang="it-IT" dirty="0"/>
              <a:t>Gli effetti tossici causati dallo stravaso vanno da una temporanea irritazione con dolore locale sino a necrosi severe con danno ai nervi e ai tendini. </a:t>
            </a:r>
          </a:p>
          <a:p>
            <a:endParaRPr lang="it-IT" dirty="0"/>
          </a:p>
        </p:txBody>
      </p:sp>
    </p:spTree>
    <p:extLst>
      <p:ext uri="{BB962C8B-B14F-4D97-AF65-F5344CB8AC3E}">
        <p14:creationId xmlns:p14="http://schemas.microsoft.com/office/powerpoint/2010/main" val="2691805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787814"/>
          </a:xfrm>
        </p:spPr>
        <p:txBody>
          <a:bodyPr>
            <a:normAutofit/>
          </a:bodyPr>
          <a:lstStyle/>
          <a:p>
            <a:r>
              <a:rPr lang="it-IT" sz="3600" b="1" dirty="0">
                <a:solidFill>
                  <a:srgbClr val="FF0000"/>
                </a:solidFill>
                <a:latin typeface="+mn-lt"/>
              </a:rPr>
              <a:t>Segni e sintomi</a:t>
            </a:r>
          </a:p>
        </p:txBody>
      </p:sp>
      <p:sp>
        <p:nvSpPr>
          <p:cNvPr id="3" name="Segnaposto contenuto 2"/>
          <p:cNvSpPr>
            <a:spLocks noGrp="1"/>
          </p:cNvSpPr>
          <p:nvPr>
            <p:ph idx="1"/>
          </p:nvPr>
        </p:nvSpPr>
        <p:spPr>
          <a:xfrm>
            <a:off x="838200" y="1152940"/>
            <a:ext cx="10515600" cy="5499651"/>
          </a:xfrm>
        </p:spPr>
        <p:txBody>
          <a:bodyPr>
            <a:normAutofit lnSpcReduction="10000"/>
          </a:bodyPr>
          <a:lstStyle/>
          <a:p>
            <a:r>
              <a:rPr lang="it-IT" sz="2300" b="1" dirty="0"/>
              <a:t>Iperuricemia</a:t>
            </a:r>
            <a:r>
              <a:rPr lang="it-IT" sz="2300" dirty="0"/>
              <a:t> per aumentato catabolismo di RNA e DNA, conseguente all’apoptosi cellulare indotta dai chemioterapici. L’iperuricemia è l’anomalia metabolica </a:t>
            </a:r>
            <a:r>
              <a:rPr lang="it-IT" sz="2300" dirty="0" err="1"/>
              <a:t>piu</a:t>
            </a:r>
            <a:r>
              <a:rPr lang="it-IT" sz="2300" dirty="0"/>
              <a:t>̀ comune nella TLS. La precipitazione dell’acido urico in eccesso nell’ambiente acido dei tubuli renali distali </a:t>
            </a:r>
            <a:r>
              <a:rPr lang="it-IT" sz="2300" dirty="0" err="1"/>
              <a:t>puo</a:t>
            </a:r>
            <a:r>
              <a:rPr lang="it-IT" sz="2300" dirty="0"/>
              <a:t>̀ essere causa di insufficienza renale acuta. L'iperuricemia </a:t>
            </a:r>
            <a:r>
              <a:rPr lang="it-IT" sz="2300" dirty="0" err="1"/>
              <a:t>puo</a:t>
            </a:r>
            <a:r>
              <a:rPr lang="it-IT" sz="2300" dirty="0"/>
              <a:t>̀ provocare anche episodi acuti di gotta e sintomi di letargia, nausea e vomito; </a:t>
            </a:r>
          </a:p>
          <a:p>
            <a:r>
              <a:rPr lang="it-IT" sz="2300" b="1" dirty="0" err="1"/>
              <a:t>Iperfosfatemia</a:t>
            </a:r>
            <a:r>
              <a:rPr lang="it-IT" sz="2300" b="1" dirty="0"/>
              <a:t> </a:t>
            </a:r>
            <a:r>
              <a:rPr lang="it-IT" sz="2300" dirty="0"/>
              <a:t>per rilascio di fosfati da parte delle cellule neoplastiche, inizialmente compensata dall’aumentata escrezione renale degli stessi. All’aumentare della concentrazione, i fosfati si combinano con il calcio e precipitano nei tubuli renali e nei tessuti molli con conseguente sviluppo di insufficienza renale; </a:t>
            </a:r>
          </a:p>
          <a:p>
            <a:r>
              <a:rPr lang="it-IT" sz="2300" b="1" dirty="0"/>
              <a:t>Ipocalcemia</a:t>
            </a:r>
            <a:r>
              <a:rPr lang="it-IT" sz="2300" dirty="0"/>
              <a:t> che clinicamente si </a:t>
            </a:r>
            <a:r>
              <a:rPr lang="it-IT" sz="2300" dirty="0" err="1"/>
              <a:t>puo</a:t>
            </a:r>
            <a:r>
              <a:rPr lang="it-IT" sz="2300" dirty="0"/>
              <a:t>̀ manifestare con agitazione, tetania e dolore osseo. Anche la precipitazione di cristalli di fosfato di calcio nei reni </a:t>
            </a:r>
            <a:r>
              <a:rPr lang="it-IT" sz="2300" dirty="0" err="1"/>
              <a:t>puo</a:t>
            </a:r>
            <a:r>
              <a:rPr lang="it-IT" sz="2300" dirty="0"/>
              <a:t>̀ provocare vari gradi di disfunzione renale, aumento dell’azotemia, oliguria e anuria.</a:t>
            </a:r>
          </a:p>
          <a:p>
            <a:r>
              <a:rPr lang="it-IT" sz="2300" b="1" dirty="0" err="1"/>
              <a:t>Iperpotassiemia</a:t>
            </a:r>
            <a:r>
              <a:rPr lang="it-IT" sz="2300" dirty="0"/>
              <a:t> dovuta al rilascio del potassio in circolo dalle cellule lisate. Rappresenta lo squilibrio metabolico </a:t>
            </a:r>
            <a:r>
              <a:rPr lang="it-IT" sz="2300" dirty="0" err="1"/>
              <a:t>piu</a:t>
            </a:r>
            <a:r>
              <a:rPr lang="it-IT" sz="2300" dirty="0"/>
              <a:t>̀ pericoloso dal punto di vista clinico, per la comparsa di aritmie cardiache anche gravi con rischio di morte del paziente. Elevati livelli sierici di potassio si accompagnano anche a sintomi gastrointestinali, letargia, debolezza muscolare e parestesie. </a:t>
            </a:r>
          </a:p>
          <a:p>
            <a:endParaRPr lang="it-IT" dirty="0"/>
          </a:p>
        </p:txBody>
      </p:sp>
    </p:spTree>
    <p:extLst>
      <p:ext uri="{BB962C8B-B14F-4D97-AF65-F5344CB8AC3E}">
        <p14:creationId xmlns:p14="http://schemas.microsoft.com/office/powerpoint/2010/main" val="24781269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681797"/>
          </a:xfrm>
        </p:spPr>
        <p:txBody>
          <a:bodyPr>
            <a:normAutofit/>
          </a:bodyPr>
          <a:lstStyle/>
          <a:p>
            <a:r>
              <a:rPr lang="it-IT" sz="3600" b="1" dirty="0">
                <a:solidFill>
                  <a:srgbClr val="FF0000"/>
                </a:solidFill>
                <a:latin typeface="+mn-lt"/>
              </a:rPr>
              <a:t>Trattamento</a:t>
            </a:r>
          </a:p>
        </p:txBody>
      </p:sp>
      <p:sp>
        <p:nvSpPr>
          <p:cNvPr id="3" name="Segnaposto contenuto 2"/>
          <p:cNvSpPr>
            <a:spLocks noGrp="1"/>
          </p:cNvSpPr>
          <p:nvPr>
            <p:ph idx="1"/>
          </p:nvPr>
        </p:nvSpPr>
        <p:spPr>
          <a:xfrm>
            <a:off x="838200" y="954157"/>
            <a:ext cx="10515600" cy="5512904"/>
          </a:xfrm>
        </p:spPr>
        <p:txBody>
          <a:bodyPr>
            <a:normAutofit fontScale="47500" lnSpcReduction="20000"/>
          </a:bodyPr>
          <a:lstStyle/>
          <a:p>
            <a:pPr marL="0" indent="0">
              <a:buNone/>
            </a:pPr>
            <a:r>
              <a:rPr lang="it-IT" sz="3600" dirty="0"/>
              <a:t>Trattamento profilattico risulta essere l’atteggiamento terapeutico </a:t>
            </a:r>
            <a:r>
              <a:rPr lang="it-IT" sz="3600" dirty="0" err="1"/>
              <a:t>piu</a:t>
            </a:r>
            <a:r>
              <a:rPr lang="it-IT" sz="3600" dirty="0"/>
              <a:t>̀ importante prima dell’inizio della chemioterapia, dopo identificazione dei pazienti a rischio per sindrome da lisi tumorale. Il trattamento comprende: </a:t>
            </a:r>
          </a:p>
          <a:p>
            <a:r>
              <a:rPr lang="it-IT" sz="3600" b="1" dirty="0" err="1"/>
              <a:t>allopurinolo</a:t>
            </a:r>
            <a:r>
              <a:rPr lang="it-IT" sz="3600" dirty="0"/>
              <a:t> (inibitore della </a:t>
            </a:r>
            <a:r>
              <a:rPr lang="it-IT" sz="3600" dirty="0" err="1"/>
              <a:t>xantinossidasi</a:t>
            </a:r>
            <a:r>
              <a:rPr lang="it-IT" sz="3600" dirty="0"/>
              <a:t> che blocca la trasformazione delle xantine e delle ipoxantine in acido urico). La terapia deve essere iniziata almeno 24 ore prima dell’avvio del trattamento citotossico, effettuando comunque un’abbondante idratazione per evitare la formazione a livello tubulare di cristalli di xantina. Riduce la secrezione di chemioterapici (purine) quali la 6-mercaptopurina e l’</a:t>
            </a:r>
            <a:r>
              <a:rPr lang="it-IT" sz="3600" dirty="0" err="1"/>
              <a:t>azatioprina</a:t>
            </a:r>
            <a:r>
              <a:rPr lang="it-IT" sz="3600" dirty="0"/>
              <a:t>, con la necessità di ridurre il dosaggio di tali farmaci se somministrati in contemporanea. L’</a:t>
            </a:r>
            <a:r>
              <a:rPr lang="it-IT" sz="3600" dirty="0" err="1"/>
              <a:t>allopurinolo</a:t>
            </a:r>
            <a:r>
              <a:rPr lang="it-IT" sz="3600" dirty="0"/>
              <a:t> deve essere somministrato per via orale alla dose di 300 mg 1 </a:t>
            </a:r>
            <a:r>
              <a:rPr lang="it-IT" sz="3600" dirty="0" err="1"/>
              <a:t>cp</a:t>
            </a:r>
            <a:r>
              <a:rPr lang="it-IT" sz="3600" dirty="0"/>
              <a:t>/die. </a:t>
            </a:r>
          </a:p>
          <a:p>
            <a:r>
              <a:rPr lang="it-IT" sz="3600" b="1" dirty="0"/>
              <a:t>idratazione per via endovenosa, abbondante</a:t>
            </a:r>
            <a:r>
              <a:rPr lang="it-IT" sz="3600" dirty="0"/>
              <a:t>. Devono essere infusi nelle 24 ore almeno 2000 cc di soluzione fisiologica 0.9%, con stretto monitoraggio del bilancio urinario, al fine di ottenere un abbondante flusso urinario che permetta l’escrezione di acido urico e fosfati attraverso l’aumento del volume intravascolare, del flusso sanguigno a livello renale e della filtrazione glomerulare. L’utilizzo dei diuretici </a:t>
            </a:r>
            <a:r>
              <a:rPr lang="it-IT" sz="3600" dirty="0" err="1"/>
              <a:t>puo</a:t>
            </a:r>
            <a:r>
              <a:rPr lang="it-IT" sz="3600" dirty="0"/>
              <a:t>̀ essere necessario per mantenere un’adeguata diuresi, ma l’utilizzo di tali farmaci è controindicato in caso di ipovolemia o di </a:t>
            </a:r>
            <a:r>
              <a:rPr lang="it-IT" sz="3600" dirty="0" err="1"/>
              <a:t>uropatia</a:t>
            </a:r>
            <a:r>
              <a:rPr lang="it-IT" sz="3600" dirty="0"/>
              <a:t> ostruttiva. </a:t>
            </a:r>
          </a:p>
          <a:p>
            <a:r>
              <a:rPr lang="it-IT" sz="3600" b="1" dirty="0"/>
              <a:t>alcalinizzazione delle urine (</a:t>
            </a:r>
            <a:r>
              <a:rPr lang="it-IT" sz="3600" b="1" dirty="0" err="1"/>
              <a:t>pH</a:t>
            </a:r>
            <a:r>
              <a:rPr lang="it-IT" sz="3600" b="1" dirty="0"/>
              <a:t> 7.0 - 7.5) </a:t>
            </a:r>
            <a:r>
              <a:rPr lang="it-IT" sz="3600" dirty="0"/>
              <a:t>con sodio bicarbonato che aumenta la </a:t>
            </a:r>
            <a:r>
              <a:rPr lang="it-IT" sz="3600" dirty="0" err="1"/>
              <a:t>solubilita</a:t>
            </a:r>
            <a:r>
              <a:rPr lang="it-IT" sz="3600" dirty="0"/>
              <a:t>̀ dell’acido urico e riduce la precipitazione </a:t>
            </a:r>
            <a:r>
              <a:rPr lang="it-IT" sz="3600" dirty="0" err="1"/>
              <a:t>intratubulare</a:t>
            </a:r>
            <a:r>
              <a:rPr lang="it-IT" sz="3600" dirty="0"/>
              <a:t> di urati. L’alcalinizzazione delle urine non aumenta in modo sostanziale la </a:t>
            </a:r>
            <a:r>
              <a:rPr lang="it-IT" sz="3600" dirty="0" err="1"/>
              <a:t>solubilita</a:t>
            </a:r>
            <a:r>
              <a:rPr lang="it-IT" sz="3600" dirty="0"/>
              <a:t>̀ delle xantine e delle ipoxantine. Nei casi in cui tali metaboliti siano abbondanti, come dopo terapia con </a:t>
            </a:r>
            <a:r>
              <a:rPr lang="it-IT" sz="3600" dirty="0" err="1"/>
              <a:t>allopurinolo</a:t>
            </a:r>
            <a:r>
              <a:rPr lang="it-IT" sz="3600" dirty="0"/>
              <a:t>, è possibile che precipitino cristalli di xantina a livello dei tubuli renali, con una conseguente </a:t>
            </a:r>
            <a:r>
              <a:rPr lang="it-IT" sz="3600" dirty="0" err="1"/>
              <a:t>uropatia</a:t>
            </a:r>
            <a:r>
              <a:rPr lang="it-IT" sz="3600" dirty="0"/>
              <a:t> ostruttiva da xantine. Il quantitativo di bicarbonati è di almeno 150 </a:t>
            </a:r>
            <a:r>
              <a:rPr lang="it-IT" sz="3600" dirty="0" err="1"/>
              <a:t>mEq</a:t>
            </a:r>
            <a:r>
              <a:rPr lang="it-IT" sz="3600" dirty="0"/>
              <a:t> da infondere in infusione continua nelle 24 ore. I bicarbonati possono essere o aggiunti nell’idratazione di base o infusi separatamente in 500 cc di soluzione fisiologica 0.9%. </a:t>
            </a:r>
            <a:r>
              <a:rPr lang="it-IT" sz="3600" dirty="0" err="1"/>
              <a:t>Occorrera</a:t>
            </a:r>
            <a:r>
              <a:rPr lang="it-IT" sz="3600" dirty="0"/>
              <a:t>̀ un monitoraggio del </a:t>
            </a:r>
            <a:r>
              <a:rPr lang="it-IT" sz="3600" dirty="0" err="1"/>
              <a:t>pH</a:t>
            </a:r>
            <a:r>
              <a:rPr lang="it-IT" sz="3600" dirty="0"/>
              <a:t> urinario almeno due volte al giorno. La dose definitiva di bicarbonati </a:t>
            </a:r>
            <a:r>
              <a:rPr lang="it-IT" sz="3600" dirty="0" err="1"/>
              <a:t>dipendera</a:t>
            </a:r>
            <a:r>
              <a:rPr lang="it-IT" sz="3600" dirty="0"/>
              <a:t>̀ dal </a:t>
            </a:r>
            <a:r>
              <a:rPr lang="it-IT" sz="3600" dirty="0" err="1"/>
              <a:t>pH</a:t>
            </a:r>
            <a:r>
              <a:rPr lang="it-IT" sz="3600" dirty="0"/>
              <a:t> urinario. </a:t>
            </a:r>
          </a:p>
          <a:p>
            <a:r>
              <a:rPr lang="it-IT" sz="3600" b="1" dirty="0" err="1"/>
              <a:t>rasburicase</a:t>
            </a:r>
            <a:r>
              <a:rPr lang="it-IT" sz="3600" b="1" dirty="0"/>
              <a:t> (</a:t>
            </a:r>
            <a:r>
              <a:rPr lang="it-IT" sz="3600" b="1" dirty="0" err="1"/>
              <a:t>Fasturtec</a:t>
            </a:r>
            <a:r>
              <a:rPr lang="it-IT" sz="3600" b="1" dirty="0"/>
              <a:t>) </a:t>
            </a:r>
            <a:r>
              <a:rPr lang="it-IT" sz="3600" dirty="0"/>
              <a:t>un urato ossidasi ricombinante in grado di convertire l’acido urico nella </a:t>
            </a:r>
            <a:r>
              <a:rPr lang="it-IT" sz="3600" dirty="0" err="1"/>
              <a:t>piu</a:t>
            </a:r>
            <a:r>
              <a:rPr lang="it-IT" sz="3600" dirty="0"/>
              <a:t>̀ solubile allantoina. Deve essere utilizzato in caso di sviluppo di iperuricemia in corso di trattamento con </a:t>
            </a:r>
            <a:r>
              <a:rPr lang="it-IT" sz="3600" dirty="0" err="1"/>
              <a:t>allopurinolo</a:t>
            </a:r>
            <a:r>
              <a:rPr lang="it-IT" sz="3600" dirty="0"/>
              <a:t>, oppure in pediatria. Ottiene una </a:t>
            </a:r>
            <a:r>
              <a:rPr lang="it-IT" sz="3600" dirty="0" err="1"/>
              <a:t>piu</a:t>
            </a:r>
            <a:r>
              <a:rPr lang="it-IT" sz="3600" dirty="0"/>
              <a:t>̀ rapida riduzione dell’acido urico rispetto ad </a:t>
            </a:r>
            <a:r>
              <a:rPr lang="it-IT" sz="3600" dirty="0" err="1"/>
              <a:t>allopurinolo</a:t>
            </a:r>
            <a:r>
              <a:rPr lang="it-IT" sz="3600" dirty="0"/>
              <a:t> e idratazione. Viene solitamente somministrato al dosaggio di 0.2 mg/kg/die una volta al giorno per via endovenosa. Possibile innalzamento degli enzimi epatici.  NB </a:t>
            </a:r>
            <a:r>
              <a:rPr lang="it-IT" sz="3600" u="sng" dirty="0"/>
              <a:t>attenzione ai pazienti Fabici</a:t>
            </a:r>
          </a:p>
          <a:p>
            <a:endParaRPr lang="it-IT" dirty="0"/>
          </a:p>
        </p:txBody>
      </p:sp>
    </p:spTree>
    <p:extLst>
      <p:ext uri="{BB962C8B-B14F-4D97-AF65-F5344CB8AC3E}">
        <p14:creationId xmlns:p14="http://schemas.microsoft.com/office/powerpoint/2010/main" val="1380058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774562"/>
          </a:xfrm>
        </p:spPr>
        <p:txBody>
          <a:bodyPr>
            <a:normAutofit/>
          </a:bodyPr>
          <a:lstStyle/>
          <a:p>
            <a:r>
              <a:rPr lang="it-IT" sz="3600" b="1" dirty="0">
                <a:solidFill>
                  <a:srgbClr val="FF0000"/>
                </a:solidFill>
                <a:latin typeface="+mn-lt"/>
              </a:rPr>
              <a:t>Monitoraggio del paziente</a:t>
            </a:r>
          </a:p>
        </p:txBody>
      </p:sp>
      <p:sp>
        <p:nvSpPr>
          <p:cNvPr id="3" name="Segnaposto contenuto 2"/>
          <p:cNvSpPr>
            <a:spLocks noGrp="1"/>
          </p:cNvSpPr>
          <p:nvPr>
            <p:ph idx="1"/>
          </p:nvPr>
        </p:nvSpPr>
        <p:spPr>
          <a:xfrm>
            <a:off x="838200" y="1457739"/>
            <a:ext cx="10515600" cy="4719224"/>
          </a:xfrm>
        </p:spPr>
        <p:txBody>
          <a:bodyPr/>
          <a:lstStyle/>
          <a:p>
            <a:pPr marL="0" indent="0">
              <a:buNone/>
            </a:pPr>
            <a:r>
              <a:rPr lang="it-IT" dirty="0"/>
              <a:t>Nel corso del periodo iniziale ad alto rischio </a:t>
            </a:r>
          </a:p>
          <a:p>
            <a:r>
              <a:rPr lang="it-IT" dirty="0"/>
              <a:t>monitorare nel sangue i valori biochimici (creatinina, urea, sodio, potassio, fosfati, LDH, acido urico) ogni 24 ore</a:t>
            </a:r>
            <a:br>
              <a:rPr lang="it-IT" dirty="0"/>
            </a:br>
            <a:r>
              <a:rPr lang="it-IT" dirty="0"/>
              <a:t>- monitorare il bilancio idrico (fino a ogni 8 ore in caso di </a:t>
            </a:r>
            <a:r>
              <a:rPr lang="it-IT" dirty="0" err="1"/>
              <a:t>bulky</a:t>
            </a:r>
            <a:r>
              <a:rPr lang="it-IT" dirty="0"/>
              <a:t> mediastinici o presenza di patologie concomitanti come la sindrome della vena cava superiore o pazienti anziani o cardiopatici) </a:t>
            </a:r>
          </a:p>
          <a:p>
            <a:r>
              <a:rPr lang="it-IT" dirty="0"/>
              <a:t>monitorare il peso corporeo quotidianamente </a:t>
            </a:r>
          </a:p>
          <a:p>
            <a:r>
              <a:rPr lang="it-IT" dirty="0"/>
              <a:t>In caso di insufficienza renale grave e/o </a:t>
            </a:r>
            <a:r>
              <a:rPr lang="it-IT" dirty="0" err="1"/>
              <a:t>iperpotassiemia</a:t>
            </a:r>
            <a:r>
              <a:rPr lang="it-IT" dirty="0"/>
              <a:t> non responsiva alla terapia medica può essere indicata terapia dialitica</a:t>
            </a:r>
          </a:p>
          <a:p>
            <a:endParaRPr lang="it-IT" dirty="0"/>
          </a:p>
        </p:txBody>
      </p:sp>
    </p:spTree>
    <p:extLst>
      <p:ext uri="{BB962C8B-B14F-4D97-AF65-F5344CB8AC3E}">
        <p14:creationId xmlns:p14="http://schemas.microsoft.com/office/powerpoint/2010/main" val="22075335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734805"/>
          </a:xfrm>
        </p:spPr>
        <p:txBody>
          <a:bodyPr>
            <a:normAutofit/>
          </a:bodyPr>
          <a:lstStyle/>
          <a:p>
            <a:r>
              <a:rPr lang="it-IT" sz="3600" b="1" dirty="0">
                <a:solidFill>
                  <a:srgbClr val="FF0000"/>
                </a:solidFill>
                <a:latin typeface="+mn-lt"/>
              </a:rPr>
              <a:t>Trattamento </a:t>
            </a:r>
            <a:r>
              <a:rPr lang="it-IT" sz="3600" b="1" dirty="0" err="1">
                <a:solidFill>
                  <a:srgbClr val="FF0000"/>
                </a:solidFill>
                <a:latin typeface="+mn-lt"/>
              </a:rPr>
              <a:t>iperpotassiemia</a:t>
            </a:r>
            <a:endParaRPr lang="it-IT" sz="3600" b="1" dirty="0">
              <a:solidFill>
                <a:srgbClr val="FF0000"/>
              </a:solidFill>
              <a:latin typeface="+mn-lt"/>
            </a:endParaRPr>
          </a:p>
        </p:txBody>
      </p:sp>
      <p:sp>
        <p:nvSpPr>
          <p:cNvPr id="3" name="Segnaposto contenuto 2"/>
          <p:cNvSpPr>
            <a:spLocks noGrp="1"/>
          </p:cNvSpPr>
          <p:nvPr>
            <p:ph idx="1"/>
          </p:nvPr>
        </p:nvSpPr>
        <p:spPr>
          <a:xfrm>
            <a:off x="838200" y="1192696"/>
            <a:ext cx="10515600" cy="4984267"/>
          </a:xfrm>
        </p:spPr>
        <p:txBody>
          <a:bodyPr>
            <a:normAutofit fontScale="62500" lnSpcReduction="20000"/>
          </a:bodyPr>
          <a:lstStyle/>
          <a:p>
            <a:pPr marL="0" indent="0">
              <a:buNone/>
            </a:pPr>
            <a:r>
              <a:rPr lang="it-IT" sz="3400" dirty="0"/>
              <a:t>In caso di </a:t>
            </a:r>
            <a:r>
              <a:rPr lang="it-IT" sz="3400" dirty="0" err="1"/>
              <a:t>iperpotassiemia</a:t>
            </a:r>
            <a:r>
              <a:rPr lang="it-IT" sz="3400" dirty="0"/>
              <a:t> iniziare trattamento con: </a:t>
            </a:r>
          </a:p>
          <a:p>
            <a:r>
              <a:rPr lang="it-IT" sz="3400" dirty="0"/>
              <a:t>calcio gluconato, per ridurre il rischio di fibrillazione atriale (10 ml. di una soluzione al 10% in 3 - 5 min. </a:t>
            </a:r>
            <a:r>
              <a:rPr lang="it-IT" sz="3400" dirty="0" err="1"/>
              <a:t>e.v.</a:t>
            </a:r>
            <a:r>
              <a:rPr lang="it-IT" sz="3400" dirty="0"/>
              <a:t>, ripetibile dopo 5 </a:t>
            </a:r>
            <a:r>
              <a:rPr lang="it-IT" sz="3400" dirty="0" err="1"/>
              <a:t>min</a:t>
            </a:r>
            <a:r>
              <a:rPr lang="it-IT" sz="3400" dirty="0"/>
              <a:t> in caso di potassiemia &gt; 7 ed evidenti variazioni </a:t>
            </a:r>
            <a:r>
              <a:rPr lang="it-IT" sz="3400" dirty="0" err="1"/>
              <a:t>nell’ecg</a:t>
            </a:r>
            <a:r>
              <a:rPr lang="it-IT" sz="3400" dirty="0"/>
              <a:t>). Il calcio gluconato non è da usare assolutamente in caso di terapia o </a:t>
            </a:r>
            <a:r>
              <a:rPr lang="it-IT" sz="3400" dirty="0" err="1"/>
              <a:t>tossicita</a:t>
            </a:r>
            <a:r>
              <a:rPr lang="it-IT" sz="3400" dirty="0"/>
              <a:t>̀ digitalica </a:t>
            </a:r>
            <a:r>
              <a:rPr lang="it-IT" sz="3400" dirty="0" err="1"/>
              <a:t>perche</a:t>
            </a:r>
            <a:r>
              <a:rPr lang="it-IT" sz="3400" dirty="0"/>
              <a:t>́ il Ca </a:t>
            </a:r>
            <a:r>
              <a:rPr lang="it-IT" sz="3400" dirty="0" err="1"/>
              <a:t>puo</a:t>
            </a:r>
            <a:r>
              <a:rPr lang="it-IT" sz="3400" dirty="0"/>
              <a:t>̀ aumentare gli effetti deleteri della digossina sul cuore. </a:t>
            </a:r>
          </a:p>
          <a:p>
            <a:r>
              <a:rPr lang="it-IT" sz="3400" dirty="0"/>
              <a:t>insulina e soluzione glucosata, per facilitare l’assorbimento del potassio e del glucosio a livello intracellulare (10 U. di insulina regolare in 500 ml di soluzione glucosata al 10% in 60 min. oppure Insulina regolare 10 U.+ glucosio 50% 20 ml. </a:t>
            </a:r>
            <a:r>
              <a:rPr lang="it-IT" sz="3400" dirty="0" err="1"/>
              <a:t>e.v.</a:t>
            </a:r>
            <a:r>
              <a:rPr lang="it-IT" sz="3400" dirty="0"/>
              <a:t> in 5 min.). La durata d'azione </a:t>
            </a:r>
            <a:r>
              <a:rPr lang="it-IT" sz="3400" dirty="0" err="1"/>
              <a:t>e'</a:t>
            </a:r>
            <a:r>
              <a:rPr lang="it-IT" sz="3400" dirty="0"/>
              <a:t> di 4-6 ore. Se la glicemia </a:t>
            </a:r>
            <a:r>
              <a:rPr lang="it-IT" sz="3400" dirty="0" err="1"/>
              <a:t>e'</a:t>
            </a:r>
            <a:r>
              <a:rPr lang="it-IT" sz="3400" dirty="0"/>
              <a:t> elevata non </a:t>
            </a:r>
            <a:r>
              <a:rPr lang="it-IT" sz="3400" dirty="0" err="1"/>
              <a:t>e'</a:t>
            </a:r>
            <a:r>
              <a:rPr lang="it-IT" sz="3400" dirty="0"/>
              <a:t> necessaria la somministrazione di glucosio. </a:t>
            </a:r>
          </a:p>
          <a:p>
            <a:r>
              <a:rPr lang="it-IT" sz="3400" dirty="0"/>
              <a:t>agonisti dei beta2-adrenergici, che promuovono il riassorbimento intracellulare del potassio. L’inalazione di un beta-agonista ad alte dosi come l'</a:t>
            </a:r>
            <a:r>
              <a:rPr lang="it-IT" sz="3400" dirty="0" err="1"/>
              <a:t>albuterolo</a:t>
            </a:r>
            <a:r>
              <a:rPr lang="it-IT" sz="3400" dirty="0"/>
              <a:t> (da 10 a 20 mg) in 10 minuti (a una concentrazione di 5 mg/ml) si è dimostrato efficace e sicuro nel trattamento dell'</a:t>
            </a:r>
            <a:r>
              <a:rPr lang="it-IT" sz="3400" dirty="0" err="1"/>
              <a:t>iperkaliemia</a:t>
            </a:r>
            <a:r>
              <a:rPr lang="it-IT" sz="3400" dirty="0"/>
              <a:t>. L'inizio dell'azione si verifica entro 30 minuti. La durata dell'effetto è di 2-4 h. </a:t>
            </a:r>
          </a:p>
          <a:p>
            <a:r>
              <a:rPr lang="it-IT" sz="3400" dirty="0"/>
              <a:t>diuretici, che causano la perdita di potassio a livello renale</a:t>
            </a:r>
          </a:p>
          <a:p>
            <a:r>
              <a:rPr lang="it-IT" sz="3400" dirty="0"/>
              <a:t>resine a scambio ionico, che promuovono lo scambio tra potassio e sodio a livello del tratto gastrointestinale (</a:t>
            </a:r>
            <a:r>
              <a:rPr lang="it-IT" sz="3400" dirty="0" err="1"/>
              <a:t>Kayexalate</a:t>
            </a:r>
            <a:r>
              <a:rPr lang="it-IT" sz="3400" dirty="0"/>
              <a:t> sospensione, 1 o 2 cucchiaini per </a:t>
            </a:r>
            <a:r>
              <a:rPr lang="it-IT" sz="3400" dirty="0" err="1"/>
              <a:t>os</a:t>
            </a:r>
            <a:r>
              <a:rPr lang="it-IT" sz="3400" dirty="0"/>
              <a:t> ai pasti o15 g in sorbitolo 1 o 2 volte die come clistere) </a:t>
            </a:r>
          </a:p>
          <a:p>
            <a:endParaRPr lang="it-IT" dirty="0"/>
          </a:p>
        </p:txBody>
      </p:sp>
    </p:spTree>
    <p:extLst>
      <p:ext uri="{BB962C8B-B14F-4D97-AF65-F5344CB8AC3E}">
        <p14:creationId xmlns:p14="http://schemas.microsoft.com/office/powerpoint/2010/main" val="16607275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E038D72-A222-FA45-A4C4-5EA4FB197AC4}"/>
              </a:ext>
            </a:extLst>
          </p:cNvPr>
          <p:cNvSpPr>
            <a:spLocks noGrp="1"/>
          </p:cNvSpPr>
          <p:nvPr>
            <p:ph type="title"/>
          </p:nvPr>
        </p:nvSpPr>
        <p:spPr>
          <a:xfrm>
            <a:off x="838200" y="365125"/>
            <a:ext cx="10515600" cy="612337"/>
          </a:xfrm>
        </p:spPr>
        <p:txBody>
          <a:bodyPr>
            <a:normAutofit/>
          </a:bodyPr>
          <a:lstStyle/>
          <a:p>
            <a:r>
              <a:rPr lang="it-IT" sz="3600" b="1" dirty="0">
                <a:solidFill>
                  <a:srgbClr val="FF0000"/>
                </a:solidFill>
                <a:latin typeface="+mn-lt"/>
              </a:rPr>
              <a:t>Compressione midollare</a:t>
            </a:r>
          </a:p>
        </p:txBody>
      </p:sp>
      <p:sp>
        <p:nvSpPr>
          <p:cNvPr id="3" name="Segnaposto contenuto 2">
            <a:extLst>
              <a:ext uri="{FF2B5EF4-FFF2-40B4-BE49-F238E27FC236}">
                <a16:creationId xmlns:a16="http://schemas.microsoft.com/office/drawing/2014/main" xmlns="" id="{BE567EAB-E9BB-E242-BFED-8EBD79C42720}"/>
              </a:ext>
            </a:extLst>
          </p:cNvPr>
          <p:cNvSpPr>
            <a:spLocks noGrp="1"/>
          </p:cNvSpPr>
          <p:nvPr>
            <p:ph idx="1"/>
          </p:nvPr>
        </p:nvSpPr>
        <p:spPr>
          <a:xfrm>
            <a:off x="838200" y="977462"/>
            <a:ext cx="10515600" cy="5515413"/>
          </a:xfrm>
        </p:spPr>
        <p:txBody>
          <a:bodyPr/>
          <a:lstStyle/>
          <a:p>
            <a:r>
              <a:rPr lang="it-IT" dirty="0"/>
              <a:t>La compressione midollare da metastasi epidurale (MESCC) è radiologicamente definita come una lesione metastatica invadente lo spazio epidurale che causa una compressione del midollo spinale con riduzione del suo volume ed una obliterazione parziale o completa del canale vertebrale. </a:t>
            </a:r>
          </a:p>
          <a:p>
            <a:r>
              <a:rPr lang="it-IT" dirty="0"/>
              <a:t>La prima manifestazione clinica è, generalmente, il dolore, spesso intrattabile e non responsivo ai farmaci analgesici. </a:t>
            </a:r>
          </a:p>
          <a:p>
            <a:r>
              <a:rPr lang="it-IT" dirty="0"/>
              <a:t>La compressione midollare (MESCC) </a:t>
            </a:r>
            <a:r>
              <a:rPr lang="it-IT" dirty="0" err="1"/>
              <a:t>puo</a:t>
            </a:r>
            <a:r>
              <a:rPr lang="it-IT" dirty="0"/>
              <a:t>̀ rappresentare un’emergenza neurologica che se non adeguatamente trattata </a:t>
            </a:r>
            <a:r>
              <a:rPr lang="it-IT" dirty="0" err="1"/>
              <a:t>puo</a:t>
            </a:r>
            <a:r>
              <a:rPr lang="it-IT" dirty="0"/>
              <a:t>̀ portare ad un danno neurologico permanente. Senza un trattamento urgente, infatti, il midollo spinale </a:t>
            </a:r>
            <a:r>
              <a:rPr lang="it-IT" dirty="0" err="1"/>
              <a:t>puo</a:t>
            </a:r>
            <a:r>
              <a:rPr lang="it-IT" dirty="0"/>
              <a:t>̀ essere danneggiato, su base prevalentemente ischemica, in modo irreversibile con un conseguente deficit sensitivo-motorio e/o una disfunzione sfinterica permanenti. </a:t>
            </a:r>
          </a:p>
          <a:p>
            <a:endParaRPr lang="it-IT" dirty="0"/>
          </a:p>
        </p:txBody>
      </p:sp>
    </p:spTree>
    <p:extLst>
      <p:ext uri="{BB962C8B-B14F-4D97-AF65-F5344CB8AC3E}">
        <p14:creationId xmlns:p14="http://schemas.microsoft.com/office/powerpoint/2010/main" val="6461302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D51CC8B2-E785-B243-ABAA-F095A6997484}"/>
              </a:ext>
            </a:extLst>
          </p:cNvPr>
          <p:cNvSpPr>
            <a:spLocks noGrp="1"/>
          </p:cNvSpPr>
          <p:nvPr>
            <p:ph idx="1"/>
          </p:nvPr>
        </p:nvSpPr>
        <p:spPr/>
        <p:txBody>
          <a:bodyPr/>
          <a:lstStyle/>
          <a:p>
            <a:r>
              <a:rPr lang="it-IT" dirty="0"/>
              <a:t>Il trattamento è chirurgico o radioterapico</a:t>
            </a:r>
          </a:p>
          <a:p>
            <a:r>
              <a:rPr lang="it-IT" dirty="0"/>
              <a:t>Esiste una differenza significativa tra i pazienti chirurgicamente trattati entro 48 ore rispetto a quelli trattati dopo 48 ore dall’insorgenza del deficit neurologico in termini di recupero della </a:t>
            </a:r>
            <a:r>
              <a:rPr lang="it-IT" dirty="0" err="1"/>
              <a:t>funzionalita</a:t>
            </a:r>
            <a:r>
              <a:rPr lang="it-IT" dirty="0"/>
              <a:t>̀ neurologica  </a:t>
            </a:r>
          </a:p>
          <a:p>
            <a:endParaRPr lang="it-IT" dirty="0"/>
          </a:p>
        </p:txBody>
      </p:sp>
      <p:sp>
        <p:nvSpPr>
          <p:cNvPr id="4" name="Titolo 1">
            <a:extLst>
              <a:ext uri="{FF2B5EF4-FFF2-40B4-BE49-F238E27FC236}">
                <a16:creationId xmlns:a16="http://schemas.microsoft.com/office/drawing/2014/main" xmlns="" id="{3063F9E7-A5EE-B946-8054-56C640595742}"/>
              </a:ext>
            </a:extLst>
          </p:cNvPr>
          <p:cNvSpPr>
            <a:spLocks noGrp="1"/>
          </p:cNvSpPr>
          <p:nvPr>
            <p:ph type="title"/>
          </p:nvPr>
        </p:nvSpPr>
        <p:spPr/>
        <p:txBody>
          <a:bodyPr>
            <a:normAutofit/>
          </a:bodyPr>
          <a:lstStyle/>
          <a:p>
            <a:r>
              <a:rPr lang="it-IT" sz="3600" b="1" dirty="0">
                <a:solidFill>
                  <a:srgbClr val="FF0000"/>
                </a:solidFill>
                <a:latin typeface="+mn-lt"/>
              </a:rPr>
              <a:t>Compressione midollare</a:t>
            </a:r>
          </a:p>
        </p:txBody>
      </p:sp>
    </p:spTree>
    <p:extLst>
      <p:ext uri="{BB962C8B-B14F-4D97-AF65-F5344CB8AC3E}">
        <p14:creationId xmlns:p14="http://schemas.microsoft.com/office/powerpoint/2010/main" val="17191921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C9FE32B-E8C1-4245-85BA-2AEAAB6D621B}"/>
              </a:ext>
            </a:extLst>
          </p:cNvPr>
          <p:cNvSpPr>
            <a:spLocks noGrp="1"/>
          </p:cNvSpPr>
          <p:nvPr>
            <p:ph type="title"/>
          </p:nvPr>
        </p:nvSpPr>
        <p:spPr>
          <a:xfrm>
            <a:off x="838200" y="365125"/>
            <a:ext cx="10515600" cy="817289"/>
          </a:xfrm>
        </p:spPr>
        <p:txBody>
          <a:bodyPr>
            <a:normAutofit/>
          </a:bodyPr>
          <a:lstStyle/>
          <a:p>
            <a:r>
              <a:rPr lang="it-IT" sz="3600" b="1" dirty="0">
                <a:solidFill>
                  <a:srgbClr val="FF0000"/>
                </a:solidFill>
                <a:latin typeface="+mn-lt"/>
              </a:rPr>
              <a:t>Ipercalcemia</a:t>
            </a:r>
          </a:p>
        </p:txBody>
      </p:sp>
      <p:sp>
        <p:nvSpPr>
          <p:cNvPr id="3" name="Segnaposto contenuto 2">
            <a:extLst>
              <a:ext uri="{FF2B5EF4-FFF2-40B4-BE49-F238E27FC236}">
                <a16:creationId xmlns:a16="http://schemas.microsoft.com/office/drawing/2014/main" xmlns="" id="{FD361C6E-CBE7-E042-8CA3-202800363679}"/>
              </a:ext>
            </a:extLst>
          </p:cNvPr>
          <p:cNvSpPr>
            <a:spLocks noGrp="1"/>
          </p:cNvSpPr>
          <p:nvPr>
            <p:ph idx="1"/>
          </p:nvPr>
        </p:nvSpPr>
        <p:spPr>
          <a:xfrm>
            <a:off x="838200" y="1182414"/>
            <a:ext cx="10515600" cy="4994549"/>
          </a:xfrm>
        </p:spPr>
        <p:txBody>
          <a:bodyPr/>
          <a:lstStyle/>
          <a:p>
            <a:r>
              <a:rPr lang="it-IT" dirty="0"/>
              <a:t>L’ipercalcemia nel soggetto adulto è definita da concentrazioni plasmatiche di calcio totale &gt; 10.5 mg/</a:t>
            </a:r>
            <a:r>
              <a:rPr lang="it-IT" dirty="0" err="1"/>
              <a:t>dL</a:t>
            </a:r>
            <a:r>
              <a:rPr lang="it-IT" dirty="0"/>
              <a:t> (2.63 </a:t>
            </a:r>
            <a:r>
              <a:rPr lang="it-IT" dirty="0" err="1"/>
              <a:t>mmol</a:t>
            </a:r>
            <a:r>
              <a:rPr lang="it-IT" dirty="0"/>
              <a:t>/L) o calcio ionizzato &gt; 5.6 mg/</a:t>
            </a:r>
            <a:r>
              <a:rPr lang="it-IT" dirty="0" err="1"/>
              <a:t>dL</a:t>
            </a:r>
            <a:r>
              <a:rPr lang="it-IT" dirty="0"/>
              <a:t> (1.4 </a:t>
            </a:r>
            <a:r>
              <a:rPr lang="it-IT" dirty="0" err="1"/>
              <a:t>mmol</a:t>
            </a:r>
            <a:r>
              <a:rPr lang="it-IT" dirty="0"/>
              <a:t>/L). </a:t>
            </a:r>
          </a:p>
          <a:p>
            <a:r>
              <a:rPr lang="it-IT" dirty="0"/>
              <a:t>È una complicazione presente nel 2.8-30% dei pazienti affetti da tumore e risulta essere 4 volte superiore nella malattia allo stadio avanzato. I tumori primitivi del polmone, della mammella e il mieloma multiplo costituiscono il 50% dei casi, a seguire i carcinomi </a:t>
            </a:r>
            <a:r>
              <a:rPr lang="it-IT" dirty="0" err="1"/>
              <a:t>spinocellulari</a:t>
            </a:r>
            <a:r>
              <a:rPr lang="it-IT" dirty="0"/>
              <a:t> del distretto </a:t>
            </a:r>
            <a:r>
              <a:rPr lang="it-IT" dirty="0" err="1"/>
              <a:t>cervico</a:t>
            </a:r>
            <a:r>
              <a:rPr lang="it-IT" dirty="0"/>
              <a:t>-facciale, il tumore renale e ovarico; raramente l’adenocarcinoma del colon-retto e della prostata presentano tale disturbo. L’ipercalcemia è associata ad una prognosi peggiore: è stata riportata una sopravvivenza media di 30 giorni, di 135 giorni in caso di trattamento antiblastico specifico. </a:t>
            </a:r>
          </a:p>
          <a:p>
            <a:endParaRPr lang="it-IT" dirty="0"/>
          </a:p>
        </p:txBody>
      </p:sp>
    </p:spTree>
    <p:extLst>
      <p:ext uri="{BB962C8B-B14F-4D97-AF65-F5344CB8AC3E}">
        <p14:creationId xmlns:p14="http://schemas.microsoft.com/office/powerpoint/2010/main" val="3364665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18804C59-FB5B-BF42-BC97-B82AA0B2E51D}"/>
              </a:ext>
            </a:extLst>
          </p:cNvPr>
          <p:cNvSpPr>
            <a:spLocks noGrp="1"/>
          </p:cNvSpPr>
          <p:nvPr>
            <p:ph idx="1"/>
          </p:nvPr>
        </p:nvSpPr>
        <p:spPr>
          <a:xfrm>
            <a:off x="838200" y="1103586"/>
            <a:ext cx="10515600" cy="5754414"/>
          </a:xfrm>
        </p:spPr>
        <p:txBody>
          <a:bodyPr/>
          <a:lstStyle/>
          <a:p>
            <a:r>
              <a:rPr lang="it-IT" sz="2600" dirty="0"/>
              <a:t>L’alterazione del metabolismo del calcio alla base dell’ipercalcemia maligna </a:t>
            </a:r>
            <a:r>
              <a:rPr lang="it-IT" sz="2600" dirty="0" err="1"/>
              <a:t>puo</a:t>
            </a:r>
            <a:r>
              <a:rPr lang="it-IT" sz="2600" dirty="0"/>
              <a:t>̀ essere ricondotta a tre cause principali: </a:t>
            </a:r>
          </a:p>
          <a:p>
            <a:pPr marL="0" indent="0">
              <a:buNone/>
            </a:pPr>
            <a:r>
              <a:rPr lang="it-IT" sz="2600" dirty="0"/>
              <a:t>	1) L'ipercalcemia umorale: la </a:t>
            </a:r>
            <a:r>
              <a:rPr lang="it-IT" sz="2600" dirty="0" err="1"/>
              <a:t>piu</a:t>
            </a:r>
            <a:r>
              <a:rPr lang="it-IT" sz="2600" dirty="0"/>
              <a:t>̀ comune, correlata ad una ipersecrezione di PTH (</a:t>
            </a:r>
            <a:r>
              <a:rPr lang="it-IT" sz="2600" dirty="0" err="1"/>
              <a:t>ParaThyroid</a:t>
            </a:r>
            <a:r>
              <a:rPr lang="it-IT" sz="2600" dirty="0"/>
              <a:t> </a:t>
            </a:r>
            <a:r>
              <a:rPr lang="it-IT" sz="2600" dirty="0" err="1"/>
              <a:t>Hormon</a:t>
            </a:r>
            <a:r>
              <a:rPr lang="it-IT" sz="2600" dirty="0"/>
              <a:t>) e/o </a:t>
            </a:r>
            <a:r>
              <a:rPr lang="it-IT" sz="2600" dirty="0" err="1"/>
              <a:t>PTHrP</a:t>
            </a:r>
            <a:r>
              <a:rPr lang="it-IT" sz="2600" dirty="0"/>
              <a:t> (</a:t>
            </a:r>
            <a:r>
              <a:rPr lang="it-IT" sz="2600" dirty="0" err="1"/>
              <a:t>ParaThyroid</a:t>
            </a:r>
            <a:r>
              <a:rPr lang="it-IT" sz="2600" dirty="0"/>
              <a:t> </a:t>
            </a:r>
            <a:r>
              <a:rPr lang="it-IT" sz="2600" dirty="0" err="1"/>
              <a:t>Hormon-related</a:t>
            </a:r>
            <a:r>
              <a:rPr lang="it-IT" sz="2600" dirty="0"/>
              <a:t> </a:t>
            </a:r>
            <a:r>
              <a:rPr lang="it-IT" sz="2600" dirty="0" err="1"/>
              <a:t>Protein</a:t>
            </a:r>
            <a:r>
              <a:rPr lang="it-IT" sz="2600" dirty="0"/>
              <a:t>)</a:t>
            </a:r>
            <a:br>
              <a:rPr lang="it-IT" sz="2600" dirty="0"/>
            </a:br>
            <a:r>
              <a:rPr lang="it-IT" sz="2600" dirty="0"/>
              <a:t>	2) L'osteolisi: tipica in neoplasie con localizzazioni ossee diffuse </a:t>
            </a:r>
          </a:p>
          <a:p>
            <a:pPr marL="0" indent="0">
              <a:buNone/>
            </a:pPr>
            <a:r>
              <a:rPr lang="it-IT" sz="2600" dirty="0"/>
              <a:t>	3) L'aumentato assorbimento: dovuto ad un incrementata attivazione della vitamina D da parte del tumore (linfomi di </a:t>
            </a:r>
            <a:r>
              <a:rPr lang="it-IT" sz="2600" dirty="0" err="1"/>
              <a:t>Hodgkin</a:t>
            </a:r>
            <a:r>
              <a:rPr lang="it-IT" sz="2600" dirty="0"/>
              <a:t>, linfomi non </a:t>
            </a:r>
            <a:r>
              <a:rPr lang="it-IT" sz="2600" dirty="0" err="1"/>
              <a:t>Hodgkin</a:t>
            </a:r>
            <a:r>
              <a:rPr lang="it-IT" sz="2600" dirty="0"/>
              <a:t> e mieloma multiplo) </a:t>
            </a:r>
          </a:p>
          <a:p>
            <a:r>
              <a:rPr lang="it-IT" sz="2600" dirty="0"/>
              <a:t>I sintomi sono aspecifici e possono coinvolgere il sistema renale (poliuria, anuria, disidratazione), gastroenterico (polidipsia, anoressia, nausea, vomito, stipsi), nervoso centrale (astenia, confusione, delirium, depressione, atassia, psicosi, coma), cardiovascolare (ipertensione, ipotensione, bradicardia, alterazioni ECG). </a:t>
            </a:r>
          </a:p>
          <a:p>
            <a:pPr marL="0" indent="0">
              <a:buNone/>
            </a:pPr>
            <a:endParaRPr lang="it-IT" dirty="0"/>
          </a:p>
          <a:p>
            <a:endParaRPr lang="it-IT" dirty="0"/>
          </a:p>
        </p:txBody>
      </p:sp>
      <p:sp>
        <p:nvSpPr>
          <p:cNvPr id="4" name="Titolo 1">
            <a:extLst>
              <a:ext uri="{FF2B5EF4-FFF2-40B4-BE49-F238E27FC236}">
                <a16:creationId xmlns:a16="http://schemas.microsoft.com/office/drawing/2014/main" xmlns="" id="{D0FB25A3-7AC6-7346-B755-AB32CCF4C3DB}"/>
              </a:ext>
            </a:extLst>
          </p:cNvPr>
          <p:cNvSpPr>
            <a:spLocks noGrp="1"/>
          </p:cNvSpPr>
          <p:nvPr>
            <p:ph type="title"/>
          </p:nvPr>
        </p:nvSpPr>
        <p:spPr>
          <a:xfrm>
            <a:off x="838200" y="365126"/>
            <a:ext cx="10515600" cy="580806"/>
          </a:xfrm>
        </p:spPr>
        <p:txBody>
          <a:bodyPr>
            <a:normAutofit/>
          </a:bodyPr>
          <a:lstStyle/>
          <a:p>
            <a:r>
              <a:rPr lang="it-IT" sz="3600" b="1" dirty="0">
                <a:solidFill>
                  <a:srgbClr val="FF0000"/>
                </a:solidFill>
                <a:latin typeface="+mn-lt"/>
              </a:rPr>
              <a:t>Ipercalcemia</a:t>
            </a:r>
          </a:p>
        </p:txBody>
      </p:sp>
    </p:spTree>
    <p:extLst>
      <p:ext uri="{BB962C8B-B14F-4D97-AF65-F5344CB8AC3E}">
        <p14:creationId xmlns:p14="http://schemas.microsoft.com/office/powerpoint/2010/main" val="4559620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9D3724D-940C-0847-95C1-E70F8C3CB662}"/>
              </a:ext>
            </a:extLst>
          </p:cNvPr>
          <p:cNvSpPr>
            <a:spLocks noGrp="1"/>
          </p:cNvSpPr>
          <p:nvPr>
            <p:ph type="title"/>
          </p:nvPr>
        </p:nvSpPr>
        <p:spPr>
          <a:xfrm>
            <a:off x="838200" y="365126"/>
            <a:ext cx="10515600" cy="691164"/>
          </a:xfrm>
        </p:spPr>
        <p:txBody>
          <a:bodyPr>
            <a:normAutofit/>
          </a:bodyPr>
          <a:lstStyle/>
          <a:p>
            <a:r>
              <a:rPr lang="it-IT" sz="3600" b="1" dirty="0">
                <a:solidFill>
                  <a:srgbClr val="FF0000"/>
                </a:solidFill>
                <a:latin typeface="+mn-lt"/>
              </a:rPr>
              <a:t>Trattamento ipercalcemia</a:t>
            </a:r>
          </a:p>
        </p:txBody>
      </p:sp>
      <p:sp>
        <p:nvSpPr>
          <p:cNvPr id="3" name="Segnaposto contenuto 2">
            <a:extLst>
              <a:ext uri="{FF2B5EF4-FFF2-40B4-BE49-F238E27FC236}">
                <a16:creationId xmlns:a16="http://schemas.microsoft.com/office/drawing/2014/main" xmlns="" id="{67EAF98A-3736-E549-A4CE-47E2E645784F}"/>
              </a:ext>
            </a:extLst>
          </p:cNvPr>
          <p:cNvSpPr>
            <a:spLocks noGrp="1"/>
          </p:cNvSpPr>
          <p:nvPr>
            <p:ph idx="1"/>
          </p:nvPr>
        </p:nvSpPr>
        <p:spPr>
          <a:xfrm>
            <a:off x="838200" y="1198179"/>
            <a:ext cx="10515600" cy="5533697"/>
          </a:xfrm>
        </p:spPr>
        <p:txBody>
          <a:bodyPr/>
          <a:lstStyle/>
          <a:p>
            <a:r>
              <a:rPr lang="it-IT" sz="2000" dirty="0"/>
              <a:t>Cura della neoplasia di base</a:t>
            </a:r>
          </a:p>
          <a:p>
            <a:r>
              <a:rPr lang="it-IT" sz="2000" dirty="0"/>
              <a:t>Reidratazione: dovrebbe prevedere infusione EV di soluzione fisiologica </a:t>
            </a:r>
            <a:r>
              <a:rPr lang="it-IT" sz="2000" dirty="0" err="1"/>
              <a:t>NaCl</a:t>
            </a:r>
            <a:r>
              <a:rPr lang="it-IT" sz="2000" dirty="0"/>
              <a:t> 0.9% 200-500ml/h fino al raggiungimento di una adeguata diuresi (&gt;70ml/h)  </a:t>
            </a:r>
          </a:p>
          <a:p>
            <a:r>
              <a:rPr lang="it-IT" sz="2000" dirty="0"/>
              <a:t>Diuretici dell’ansa: una recente revisione della letteratura conclude che l’utilizzo di </a:t>
            </a:r>
            <a:r>
              <a:rPr lang="it-IT" sz="2000" dirty="0" err="1"/>
              <a:t>furosemide</a:t>
            </a:r>
            <a:r>
              <a:rPr lang="it-IT" sz="2000" dirty="0"/>
              <a:t> risulta inefficace se a bassi dosaggi (20-40mg die), richiede un monitoraggio intensivo dei disordini elettrolitici secondari (</a:t>
            </a:r>
            <a:r>
              <a:rPr lang="it-IT" sz="2000" dirty="0" err="1"/>
              <a:t>ipernatriemia</a:t>
            </a:r>
            <a:r>
              <a:rPr lang="it-IT" sz="2000" dirty="0"/>
              <a:t>, ipofosfatemia, </a:t>
            </a:r>
            <a:r>
              <a:rPr lang="it-IT" sz="2000" dirty="0" err="1"/>
              <a:t>ipomagnesemia</a:t>
            </a:r>
            <a:r>
              <a:rPr lang="it-IT" sz="2000" dirty="0"/>
              <a:t>) e dovrebbe dunque essere limitato ai casi di ritenzione idrica durante l’idratazione  </a:t>
            </a:r>
          </a:p>
          <a:p>
            <a:r>
              <a:rPr lang="it-IT" sz="2000" dirty="0"/>
              <a:t>Corticosteroidi: utilizzata nel trattamento dell’ipercalcemia associata a iperproduzione di calcitriolo (malattie linfoproliferative). L’efficacia è basata su case report, i dosaggi da utilizzare sono incerti e i livelli di calcemia si riducono lentamente: viene suggerito un regime con idrocortisone </a:t>
            </a:r>
            <a:r>
              <a:rPr lang="it-IT" sz="2000" dirty="0" err="1"/>
              <a:t>ev</a:t>
            </a:r>
            <a:r>
              <a:rPr lang="it-IT" sz="2000" dirty="0"/>
              <a:t> 200- 300mg die per 3-5 giorni e un mantenimento con prednisone 10-30mg die </a:t>
            </a:r>
            <a:r>
              <a:rPr lang="it-IT" sz="2000" dirty="0" err="1"/>
              <a:t>po</a:t>
            </a:r>
            <a:r>
              <a:rPr lang="it-IT" sz="2000" dirty="0"/>
              <a:t>  </a:t>
            </a:r>
          </a:p>
          <a:p>
            <a:r>
              <a:rPr lang="it-IT" sz="2000" dirty="0" err="1"/>
              <a:t>Bifosfonati</a:t>
            </a:r>
            <a:r>
              <a:rPr lang="it-IT" sz="2000" dirty="0"/>
              <a:t>: riducono il riassorbimento osseo agendo nello spazio extracellulare (legano il calcio fosfato e stabilizzano la matrice ossea) e intracellulare (inibiscono l’</a:t>
            </a:r>
            <a:r>
              <a:rPr lang="it-IT" sz="2000" dirty="0" err="1"/>
              <a:t>attivita</a:t>
            </a:r>
            <a:r>
              <a:rPr lang="it-IT" sz="2000" dirty="0"/>
              <a:t>̀ degli osteoclasti interferendo con la cascata del </a:t>
            </a:r>
            <a:r>
              <a:rPr lang="it-IT" sz="2000" dirty="0" err="1"/>
              <a:t>mevalonato</a:t>
            </a:r>
            <a:r>
              <a:rPr lang="it-IT" sz="2000" dirty="0"/>
              <a:t>). L’efficacia di tali farmaci è influenzata dal meccanismo dell’ipercalcemia: maggiore in presenza di osteolisi, minore in pazienti con elevati livelli di </a:t>
            </a:r>
            <a:r>
              <a:rPr lang="it-IT" sz="2000" dirty="0" err="1"/>
              <a:t>PTHrP</a:t>
            </a:r>
            <a:r>
              <a:rPr lang="it-IT" sz="2000" dirty="0"/>
              <a:t>. Il </a:t>
            </a:r>
            <a:r>
              <a:rPr lang="it-IT" sz="2000" dirty="0" err="1"/>
              <a:t>pamidronato</a:t>
            </a:r>
            <a:r>
              <a:rPr lang="it-IT" sz="2000" dirty="0"/>
              <a:t> e l’acido zoledronico sono i </a:t>
            </a:r>
            <a:r>
              <a:rPr lang="it-IT" sz="2000" dirty="0" err="1"/>
              <a:t>piu</a:t>
            </a:r>
            <a:r>
              <a:rPr lang="it-IT" sz="2000" dirty="0"/>
              <a:t>̀ comunemente usati. </a:t>
            </a:r>
          </a:p>
          <a:p>
            <a:endParaRPr lang="it-IT" dirty="0"/>
          </a:p>
        </p:txBody>
      </p:sp>
    </p:spTree>
    <p:extLst>
      <p:ext uri="{BB962C8B-B14F-4D97-AF65-F5344CB8AC3E}">
        <p14:creationId xmlns:p14="http://schemas.microsoft.com/office/powerpoint/2010/main" val="24225210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755073" y="2538309"/>
            <a:ext cx="10515600" cy="905535"/>
          </a:xfrm>
        </p:spPr>
        <p:txBody>
          <a:bodyPr>
            <a:normAutofit/>
          </a:bodyPr>
          <a:lstStyle/>
          <a:p>
            <a:pPr algn="ctr"/>
            <a:r>
              <a:rPr lang="it-IT" b="1" dirty="0">
                <a:solidFill>
                  <a:srgbClr val="FF0000"/>
                </a:solidFill>
                <a:latin typeface="+mn-lt"/>
              </a:rPr>
              <a:t>NEOPLASIE APPARATO DIGERENTE</a:t>
            </a:r>
          </a:p>
        </p:txBody>
      </p:sp>
    </p:spTree>
    <p:extLst>
      <p:ext uri="{BB962C8B-B14F-4D97-AF65-F5344CB8AC3E}">
        <p14:creationId xmlns:p14="http://schemas.microsoft.com/office/powerpoint/2010/main" val="1688331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993D482-AC34-1D4D-8C3E-97F65F308867}"/>
              </a:ext>
            </a:extLst>
          </p:cNvPr>
          <p:cNvSpPr>
            <a:spLocks noGrp="1"/>
          </p:cNvSpPr>
          <p:nvPr>
            <p:ph type="title"/>
          </p:nvPr>
        </p:nvSpPr>
        <p:spPr>
          <a:xfrm>
            <a:off x="838200" y="365125"/>
            <a:ext cx="10515600" cy="843743"/>
          </a:xfrm>
        </p:spPr>
        <p:txBody>
          <a:bodyPr>
            <a:normAutofit/>
          </a:bodyPr>
          <a:lstStyle/>
          <a:p>
            <a:r>
              <a:rPr lang="it-IT" sz="3200" b="1" dirty="0">
                <a:solidFill>
                  <a:srgbClr val="FF0000"/>
                </a:solidFill>
              </a:rPr>
              <a:t>Classificazione degli antiblastici sulla base del danno al tessuto</a:t>
            </a:r>
          </a:p>
        </p:txBody>
      </p:sp>
      <p:sp>
        <p:nvSpPr>
          <p:cNvPr id="3" name="Segnaposto contenuto 2">
            <a:extLst>
              <a:ext uri="{FF2B5EF4-FFF2-40B4-BE49-F238E27FC236}">
                <a16:creationId xmlns:a16="http://schemas.microsoft.com/office/drawing/2014/main" xmlns="" id="{7356E8A9-5A92-3D4F-8230-124E4FCDB145}"/>
              </a:ext>
            </a:extLst>
          </p:cNvPr>
          <p:cNvSpPr>
            <a:spLocks noGrp="1"/>
          </p:cNvSpPr>
          <p:nvPr>
            <p:ph idx="1"/>
          </p:nvPr>
        </p:nvSpPr>
        <p:spPr>
          <a:xfrm>
            <a:off x="838200" y="1379348"/>
            <a:ext cx="10515600" cy="5346915"/>
          </a:xfrm>
        </p:spPr>
        <p:txBody>
          <a:bodyPr/>
          <a:lstStyle/>
          <a:p>
            <a:r>
              <a:rPr lang="it-IT" b="1" dirty="0"/>
              <a:t>vescicanti</a:t>
            </a:r>
            <a:r>
              <a:rPr lang="it-IT" dirty="0"/>
              <a:t> che possono dare irritazione vascolare, ulcerazione e necrosi tissutale, danno ai nervi e ad altre strutture profonde fino alla perdita funzionale dell’arto (</a:t>
            </a:r>
            <a:r>
              <a:rPr lang="it-IT" b="1" dirty="0" err="1"/>
              <a:t>vincristina</a:t>
            </a:r>
            <a:r>
              <a:rPr lang="it-IT" dirty="0"/>
              <a:t>, </a:t>
            </a:r>
            <a:r>
              <a:rPr lang="it-IT" b="1" dirty="0" err="1"/>
              <a:t>vinblastina</a:t>
            </a:r>
            <a:r>
              <a:rPr lang="it-IT" dirty="0"/>
              <a:t>);</a:t>
            </a:r>
          </a:p>
          <a:p>
            <a:r>
              <a:rPr lang="it-IT" b="1" dirty="0"/>
              <a:t>irritanti</a:t>
            </a:r>
            <a:r>
              <a:rPr lang="it-IT" dirty="0"/>
              <a:t> che causano dolore a livello del sito di infusione e segni di infiammazione locale fino alla flebite, tossicità cutanea reversibile, </a:t>
            </a:r>
            <a:r>
              <a:rPr lang="it-IT" dirty="0" err="1"/>
              <a:t>vescicolazione</a:t>
            </a:r>
            <a:r>
              <a:rPr lang="it-IT" dirty="0"/>
              <a:t> ma non necrosi tissutale (</a:t>
            </a:r>
            <a:r>
              <a:rPr lang="it-IT" b="1" dirty="0"/>
              <a:t>cisplatino</a:t>
            </a:r>
            <a:r>
              <a:rPr lang="it-IT" dirty="0"/>
              <a:t>, </a:t>
            </a:r>
            <a:r>
              <a:rPr lang="it-IT" b="1" dirty="0" err="1"/>
              <a:t>fluoruracile</a:t>
            </a:r>
            <a:r>
              <a:rPr lang="it-IT" dirty="0"/>
              <a:t>);</a:t>
            </a:r>
          </a:p>
          <a:p>
            <a:r>
              <a:rPr lang="it-IT" b="1" dirty="0"/>
              <a:t>non vescicanti</a:t>
            </a:r>
            <a:r>
              <a:rPr lang="it-IT" dirty="0"/>
              <a:t> che dopo lo stravaso o al momento dello stesso non danno evidenti segni di reazione locale (</a:t>
            </a:r>
            <a:r>
              <a:rPr lang="it-IT" b="1" dirty="0" err="1"/>
              <a:t>ciclofosfamide</a:t>
            </a:r>
            <a:r>
              <a:rPr lang="it-IT" dirty="0"/>
              <a:t>, </a:t>
            </a:r>
            <a:r>
              <a:rPr lang="it-IT" b="1" dirty="0" err="1"/>
              <a:t>methotrexate</a:t>
            </a:r>
            <a:r>
              <a:rPr lang="it-IT" dirty="0"/>
              <a:t>, </a:t>
            </a:r>
            <a:r>
              <a:rPr lang="it-IT" b="1" dirty="0"/>
              <a:t>interferone</a:t>
            </a:r>
            <a:r>
              <a:rPr lang="it-IT" dirty="0"/>
              <a:t>).</a:t>
            </a:r>
          </a:p>
          <a:p>
            <a:r>
              <a:rPr lang="it-IT" b="1" dirty="0"/>
              <a:t>neutrali: </a:t>
            </a:r>
            <a:r>
              <a:rPr lang="it-IT" dirty="0"/>
              <a:t>non provocano reazioni locali (</a:t>
            </a:r>
            <a:r>
              <a:rPr lang="it-IT" dirty="0" err="1"/>
              <a:t>citarabina</a:t>
            </a:r>
            <a:r>
              <a:rPr lang="it-IT" dirty="0"/>
              <a:t>, </a:t>
            </a:r>
            <a:r>
              <a:rPr lang="it-IT" dirty="0" err="1"/>
              <a:t>claribina</a:t>
            </a:r>
            <a:r>
              <a:rPr lang="it-IT" dirty="0"/>
              <a:t>, </a:t>
            </a:r>
            <a:r>
              <a:rPr lang="it-IT" dirty="0" err="1"/>
              <a:t>asparaginasi</a:t>
            </a:r>
            <a:r>
              <a:rPr lang="it-IT" dirty="0"/>
              <a:t>, </a:t>
            </a:r>
            <a:r>
              <a:rPr lang="it-IT" dirty="0" err="1"/>
              <a:t>estramustina</a:t>
            </a:r>
            <a:r>
              <a:rPr lang="it-IT" dirty="0"/>
              <a:t>, </a:t>
            </a:r>
            <a:r>
              <a:rPr lang="it-IT" dirty="0" err="1"/>
              <a:t>gemcitabina</a:t>
            </a:r>
            <a:r>
              <a:rPr lang="it-IT" dirty="0"/>
              <a:t>, </a:t>
            </a:r>
            <a:r>
              <a:rPr lang="it-IT" dirty="0" err="1"/>
              <a:t>irinotecan</a:t>
            </a:r>
            <a:r>
              <a:rPr lang="it-IT" dirty="0"/>
              <a:t>, </a:t>
            </a:r>
            <a:r>
              <a:rPr lang="it-IT" dirty="0" err="1"/>
              <a:t>methotrexate</a:t>
            </a:r>
            <a:r>
              <a:rPr lang="it-IT" dirty="0"/>
              <a:t>, </a:t>
            </a:r>
            <a:r>
              <a:rPr lang="it-IT" dirty="0" err="1"/>
              <a:t>raltitrexed</a:t>
            </a:r>
            <a:r>
              <a:rPr lang="it-IT" dirty="0"/>
              <a:t>, </a:t>
            </a:r>
            <a:r>
              <a:rPr lang="it-IT" dirty="0" err="1"/>
              <a:t>topotecan</a:t>
            </a:r>
            <a:r>
              <a:rPr lang="it-IT" dirty="0"/>
              <a:t>, </a:t>
            </a:r>
            <a:r>
              <a:rPr lang="it-IT" dirty="0" err="1"/>
              <a:t>alimta</a:t>
            </a:r>
            <a:r>
              <a:rPr lang="it-IT" dirty="0"/>
              <a:t>). </a:t>
            </a:r>
          </a:p>
          <a:p>
            <a:endParaRPr lang="it-IT" dirty="0"/>
          </a:p>
          <a:p>
            <a:pPr marL="0" indent="0">
              <a:buNone/>
            </a:pPr>
            <a:endParaRPr lang="it-IT" dirty="0"/>
          </a:p>
        </p:txBody>
      </p:sp>
    </p:spTree>
    <p:extLst>
      <p:ext uri="{BB962C8B-B14F-4D97-AF65-F5344CB8AC3E}">
        <p14:creationId xmlns:p14="http://schemas.microsoft.com/office/powerpoint/2010/main" val="16994862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825625"/>
            <a:ext cx="10515600" cy="3268889"/>
          </a:xfrm>
        </p:spPr>
        <p:txBody>
          <a:bodyPr/>
          <a:lstStyle/>
          <a:p>
            <a:r>
              <a:rPr lang="it-IT" dirty="0"/>
              <a:t>Quinta neoplasia </a:t>
            </a:r>
            <a:r>
              <a:rPr lang="it-IT" dirty="0" err="1"/>
              <a:t>piu</a:t>
            </a:r>
            <a:r>
              <a:rPr lang="it-IT" dirty="0"/>
              <a:t>̀ frequente in Europa sia nel sesso maschile sia in quello femminile. </a:t>
            </a:r>
          </a:p>
          <a:p>
            <a:r>
              <a:rPr lang="it-IT" dirty="0"/>
              <a:t>Incidenza maschi/femmine è di circa 1,6:1. </a:t>
            </a:r>
          </a:p>
          <a:p>
            <a:r>
              <a:rPr lang="it-IT" dirty="0" err="1"/>
              <a:t>Variabilita</a:t>
            </a:r>
            <a:r>
              <a:rPr lang="it-IT" dirty="0"/>
              <a:t>̀ dell’incidenza e della </a:t>
            </a:r>
            <a:r>
              <a:rPr lang="it-IT" dirty="0" err="1"/>
              <a:t>mortalita</a:t>
            </a:r>
            <a:r>
              <a:rPr lang="it-IT" dirty="0"/>
              <a:t>̀ nelle diverse regioni del mondo. </a:t>
            </a:r>
          </a:p>
          <a:p>
            <a:r>
              <a:rPr lang="it-IT" dirty="0"/>
              <a:t>Incidenza </a:t>
            </a:r>
            <a:r>
              <a:rPr lang="it-IT" dirty="0" err="1"/>
              <a:t>piu</a:t>
            </a:r>
            <a:r>
              <a:rPr lang="it-IT" dirty="0"/>
              <a:t>̀ elevata in Giappone e Sud America. </a:t>
            </a:r>
          </a:p>
          <a:p>
            <a:endParaRPr lang="it-IT" dirty="0"/>
          </a:p>
        </p:txBody>
      </p:sp>
      <p:sp>
        <p:nvSpPr>
          <p:cNvPr id="4" name="Titolo 1"/>
          <p:cNvSpPr>
            <a:spLocks noGrp="1"/>
          </p:cNvSpPr>
          <p:nvPr>
            <p:ph type="title"/>
          </p:nvPr>
        </p:nvSpPr>
        <p:spPr>
          <a:xfrm>
            <a:off x="838200" y="365125"/>
            <a:ext cx="10515600" cy="798657"/>
          </a:xfrm>
        </p:spPr>
        <p:txBody>
          <a:bodyPr>
            <a:normAutofit/>
          </a:bodyPr>
          <a:lstStyle/>
          <a:p>
            <a:r>
              <a:rPr lang="it-IT" sz="3600" b="1">
                <a:solidFill>
                  <a:srgbClr val="FF0000"/>
                </a:solidFill>
                <a:latin typeface="+mn-lt"/>
              </a:rPr>
              <a:t>CARCINOMA DELLO STOMACO</a:t>
            </a:r>
            <a:endParaRPr lang="it-IT" sz="3600" b="1" dirty="0">
              <a:solidFill>
                <a:srgbClr val="FF0000"/>
              </a:solidFill>
              <a:latin typeface="+mn-lt"/>
            </a:endParaRPr>
          </a:p>
        </p:txBody>
      </p:sp>
    </p:spTree>
    <p:extLst>
      <p:ext uri="{BB962C8B-B14F-4D97-AF65-F5344CB8AC3E}">
        <p14:creationId xmlns:p14="http://schemas.microsoft.com/office/powerpoint/2010/main" val="12810208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763031"/>
          </a:xfrm>
        </p:spPr>
        <p:txBody>
          <a:bodyPr>
            <a:normAutofit/>
          </a:bodyPr>
          <a:lstStyle/>
          <a:p>
            <a:r>
              <a:rPr lang="it-IT" sz="3600" b="1" dirty="0">
                <a:solidFill>
                  <a:srgbClr val="FF0000"/>
                </a:solidFill>
                <a:latin typeface="+mn-lt"/>
              </a:rPr>
              <a:t>Fattori di rischio</a:t>
            </a:r>
          </a:p>
        </p:txBody>
      </p:sp>
      <p:sp>
        <p:nvSpPr>
          <p:cNvPr id="3" name="Segnaposto contenuto 2"/>
          <p:cNvSpPr>
            <a:spLocks noGrp="1"/>
          </p:cNvSpPr>
          <p:nvPr>
            <p:ph idx="1"/>
          </p:nvPr>
        </p:nvSpPr>
        <p:spPr>
          <a:xfrm>
            <a:off x="838200" y="1270660"/>
            <a:ext cx="10515600" cy="4906303"/>
          </a:xfrm>
        </p:spPr>
        <p:txBody>
          <a:bodyPr>
            <a:normAutofit fontScale="92500"/>
          </a:bodyPr>
          <a:lstStyle/>
          <a:p>
            <a:r>
              <a:rPr lang="it-IT" dirty="0"/>
              <a:t>Dieta: </a:t>
            </a:r>
          </a:p>
          <a:p>
            <a:pPr marL="0" indent="0">
              <a:buNone/>
            </a:pPr>
            <a:r>
              <a:rPr lang="it-IT" dirty="0"/>
              <a:t>-  Alto consumo di sali responsabili per la formazione di addotti del DNA (</a:t>
            </a:r>
            <a:r>
              <a:rPr lang="it-IT" dirty="0" err="1"/>
              <a:t>N</a:t>
            </a:r>
            <a:r>
              <a:rPr lang="it-IT" dirty="0"/>
              <a:t>-nitroso composti) e irritazione della mucosa. </a:t>
            </a:r>
            <a:endParaRPr lang="it-IT" dirty="0">
              <a:effectLst/>
            </a:endParaRPr>
          </a:p>
          <a:p>
            <a:pPr marL="0" indent="0">
              <a:buNone/>
            </a:pPr>
            <a:r>
              <a:rPr lang="it-IT" dirty="0"/>
              <a:t>-  Basso consumo di vegetali. </a:t>
            </a:r>
            <a:endParaRPr lang="it-IT" dirty="0">
              <a:effectLst/>
            </a:endParaRPr>
          </a:p>
          <a:p>
            <a:pPr marL="0" indent="0">
              <a:buNone/>
            </a:pPr>
            <a:r>
              <a:rPr lang="it-IT" dirty="0"/>
              <a:t>-  Basso consumo di vitamina C e agrumi per il ruolo protettivo contro gli addotti del DNA. </a:t>
            </a:r>
            <a:endParaRPr lang="it-IT" dirty="0">
              <a:effectLst/>
            </a:endParaRPr>
          </a:p>
          <a:p>
            <a:pPr marL="0" indent="0">
              <a:buNone/>
            </a:pPr>
            <a:r>
              <a:rPr lang="it-IT" dirty="0"/>
              <a:t>-  Alto consumo di alcool, soprattutto per il tumore del cardias. </a:t>
            </a:r>
            <a:endParaRPr lang="it-IT" dirty="0">
              <a:effectLst/>
            </a:endParaRPr>
          </a:p>
          <a:p>
            <a:r>
              <a:rPr lang="it-IT" dirty="0" err="1"/>
              <a:t>Obesita</a:t>
            </a:r>
            <a:r>
              <a:rPr lang="it-IT" dirty="0"/>
              <a:t>̀ </a:t>
            </a:r>
            <a:endParaRPr lang="it-IT" dirty="0">
              <a:effectLst/>
            </a:endParaRPr>
          </a:p>
          <a:p>
            <a:r>
              <a:rPr lang="it-IT" dirty="0"/>
              <a:t>Reflusso gastroesofageo </a:t>
            </a:r>
            <a:endParaRPr lang="it-IT" dirty="0">
              <a:effectLst/>
            </a:endParaRPr>
          </a:p>
          <a:p>
            <a:r>
              <a:rPr lang="it-IT" dirty="0"/>
              <a:t>Esposizione a radiazioni e a sostanze tossiche, spesso associate all’</a:t>
            </a:r>
            <a:r>
              <a:rPr lang="it-IT" dirty="0" err="1"/>
              <a:t>attivita</a:t>
            </a:r>
            <a:r>
              <a:rPr lang="it-IT" dirty="0"/>
              <a:t>̀ lavorativa (minatori, contadini, operai addetti alle raffinerie del nichel) </a:t>
            </a:r>
            <a:endParaRPr lang="it-IT" dirty="0">
              <a:effectLst/>
            </a:endParaRPr>
          </a:p>
          <a:p>
            <a:endParaRPr lang="it-IT" dirty="0"/>
          </a:p>
        </p:txBody>
      </p:sp>
    </p:spTree>
    <p:extLst>
      <p:ext uri="{BB962C8B-B14F-4D97-AF65-F5344CB8AC3E}">
        <p14:creationId xmlns:p14="http://schemas.microsoft.com/office/powerpoint/2010/main" val="16803937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151906"/>
            <a:ext cx="10515600" cy="5025057"/>
          </a:xfrm>
        </p:spPr>
        <p:txBody>
          <a:bodyPr/>
          <a:lstStyle/>
          <a:p>
            <a:r>
              <a:rPr lang="it-IT" dirty="0"/>
              <a:t>Infezione da </a:t>
            </a:r>
            <a:r>
              <a:rPr lang="it-IT" dirty="0" err="1"/>
              <a:t>Helicobacter</a:t>
            </a:r>
            <a:r>
              <a:rPr lang="it-IT" dirty="0"/>
              <a:t> </a:t>
            </a:r>
            <a:r>
              <a:rPr lang="it-IT" dirty="0" err="1"/>
              <a:t>Pylori</a:t>
            </a:r>
            <a:r>
              <a:rPr lang="it-IT" dirty="0"/>
              <a:t>, responsabile della gastrite cronica atrofica a livello del corpo e del fondo dello stomaco o della formazione di ulcere peptiche. </a:t>
            </a:r>
          </a:p>
          <a:p>
            <a:r>
              <a:rPr lang="it-IT" dirty="0"/>
              <a:t>Metaplasia intestinale in seguito ad una gastrite cronica atrofica (HP o autoimmune) nel corpo e nel fondo dello stomaco con possibile evoluzione in forma displastica. </a:t>
            </a:r>
          </a:p>
          <a:p>
            <a:r>
              <a:rPr lang="it-IT" dirty="0"/>
              <a:t>Polipi gastrici con caratteristiche adenomatose (20-30%). </a:t>
            </a:r>
          </a:p>
          <a:p>
            <a:r>
              <a:rPr lang="it-IT" dirty="0"/>
              <a:t>Sindrome di </a:t>
            </a:r>
            <a:r>
              <a:rPr lang="it-IT" dirty="0" err="1"/>
              <a:t>Menetrier</a:t>
            </a:r>
            <a:r>
              <a:rPr lang="it-IT" dirty="0"/>
              <a:t>: gastropatia cronica ipertrofica. </a:t>
            </a:r>
          </a:p>
          <a:p>
            <a:r>
              <a:rPr lang="it-IT" dirty="0"/>
              <a:t>Pazienti sottoposti ad un intervento di gastroresezione per la presenza di reflusso duodenale di sali biliari (formazione di composti mutageni) </a:t>
            </a:r>
          </a:p>
          <a:p>
            <a:endParaRPr lang="it-IT" dirty="0"/>
          </a:p>
        </p:txBody>
      </p:sp>
      <p:sp>
        <p:nvSpPr>
          <p:cNvPr id="4" name="Titolo 1"/>
          <p:cNvSpPr>
            <a:spLocks noGrp="1"/>
          </p:cNvSpPr>
          <p:nvPr>
            <p:ph type="title"/>
          </p:nvPr>
        </p:nvSpPr>
        <p:spPr>
          <a:xfrm>
            <a:off x="838200" y="365126"/>
            <a:ext cx="10515600" cy="561150"/>
          </a:xfrm>
        </p:spPr>
        <p:txBody>
          <a:bodyPr>
            <a:normAutofit fontScale="90000"/>
          </a:bodyPr>
          <a:lstStyle/>
          <a:p>
            <a:r>
              <a:rPr lang="it-IT" sz="3600" b="1" dirty="0">
                <a:solidFill>
                  <a:srgbClr val="FF0000"/>
                </a:solidFill>
                <a:latin typeface="+mn-lt"/>
              </a:rPr>
              <a:t>Condizioni </a:t>
            </a:r>
            <a:r>
              <a:rPr lang="it-IT" sz="3600" b="1" dirty="0" err="1">
                <a:solidFill>
                  <a:srgbClr val="FF0000"/>
                </a:solidFill>
                <a:latin typeface="+mn-lt"/>
              </a:rPr>
              <a:t>pre</a:t>
            </a:r>
            <a:r>
              <a:rPr lang="it-IT" sz="3600" b="1" dirty="0">
                <a:solidFill>
                  <a:srgbClr val="FF0000"/>
                </a:solidFill>
                <a:latin typeface="+mn-lt"/>
              </a:rPr>
              <a:t>-cancerose</a:t>
            </a:r>
          </a:p>
        </p:txBody>
      </p:sp>
    </p:spTree>
    <p:extLst>
      <p:ext uri="{BB962C8B-B14F-4D97-AF65-F5344CB8AC3E}">
        <p14:creationId xmlns:p14="http://schemas.microsoft.com/office/powerpoint/2010/main" val="9327568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068779"/>
            <a:ext cx="10515600" cy="5108184"/>
          </a:xfrm>
        </p:spPr>
        <p:txBody>
          <a:bodyPr/>
          <a:lstStyle/>
          <a:p>
            <a:r>
              <a:rPr lang="it-IT" dirty="0"/>
              <a:t>Si stima che circa l ́8-10% dei casi possano essere correlati a forme ereditarie. </a:t>
            </a:r>
          </a:p>
          <a:p>
            <a:r>
              <a:rPr lang="it-IT" dirty="0"/>
              <a:t>Il rischio di sviluppare un carcinoma gastrico è 3 volte maggiore nei familiari di primo grado di una persona affetta </a:t>
            </a:r>
          </a:p>
          <a:p>
            <a:r>
              <a:rPr lang="it-IT" dirty="0"/>
              <a:t>Sono state segnalate mutazioni somatiche della E- </a:t>
            </a:r>
            <a:r>
              <a:rPr lang="it-IT" dirty="0" err="1"/>
              <a:t>caderina</a:t>
            </a:r>
            <a:r>
              <a:rPr lang="it-IT" dirty="0"/>
              <a:t>/CDH1, alterazioni della p53, amplificazione e abnorme trascrizione del gene c-MET. </a:t>
            </a:r>
          </a:p>
          <a:p>
            <a:r>
              <a:rPr lang="it-IT" dirty="0"/>
              <a:t>Il carcinoma gastrico è segnalato anche in caso di poliposi familiare e di sindrome di Lynch II (tumori dell’endometrio (50%), stomaco, piccolo intestino, ovaio, vie </a:t>
            </a:r>
            <a:r>
              <a:rPr lang="it-IT" dirty="0" err="1"/>
              <a:t>epato</a:t>
            </a:r>
            <a:r>
              <a:rPr lang="it-IT" dirty="0"/>
              <a:t>-biliari, uretere, pelvi renale). </a:t>
            </a:r>
          </a:p>
          <a:p>
            <a:endParaRPr lang="it-IT" dirty="0"/>
          </a:p>
        </p:txBody>
      </p:sp>
      <p:sp>
        <p:nvSpPr>
          <p:cNvPr id="4" name="Titolo 1"/>
          <p:cNvSpPr>
            <a:spLocks noGrp="1"/>
          </p:cNvSpPr>
          <p:nvPr>
            <p:ph type="title"/>
          </p:nvPr>
        </p:nvSpPr>
        <p:spPr>
          <a:xfrm>
            <a:off x="838200" y="365126"/>
            <a:ext cx="10515600" cy="608652"/>
          </a:xfrm>
        </p:spPr>
        <p:txBody>
          <a:bodyPr>
            <a:normAutofit/>
          </a:bodyPr>
          <a:lstStyle/>
          <a:p>
            <a:r>
              <a:rPr lang="it-IT" sz="3600" b="1" dirty="0">
                <a:solidFill>
                  <a:srgbClr val="FF0000"/>
                </a:solidFill>
                <a:latin typeface="+mn-lt"/>
              </a:rPr>
              <a:t>Fattori genetici</a:t>
            </a:r>
          </a:p>
        </p:txBody>
      </p:sp>
    </p:spTree>
    <p:extLst>
      <p:ext uri="{BB962C8B-B14F-4D97-AF65-F5344CB8AC3E}">
        <p14:creationId xmlns:p14="http://schemas.microsoft.com/office/powerpoint/2010/main" val="12114594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751156"/>
          </a:xfrm>
        </p:spPr>
        <p:txBody>
          <a:bodyPr>
            <a:normAutofit/>
          </a:bodyPr>
          <a:lstStyle/>
          <a:p>
            <a:r>
              <a:rPr lang="it-IT" sz="3600" b="1" dirty="0">
                <a:solidFill>
                  <a:srgbClr val="FF0000"/>
                </a:solidFill>
                <a:latin typeface="+mn-lt"/>
              </a:rPr>
              <a:t>Istopatologia</a:t>
            </a:r>
          </a:p>
        </p:txBody>
      </p:sp>
      <p:sp>
        <p:nvSpPr>
          <p:cNvPr id="3" name="Segnaposto contenuto 2"/>
          <p:cNvSpPr>
            <a:spLocks noGrp="1"/>
          </p:cNvSpPr>
          <p:nvPr>
            <p:ph idx="1"/>
          </p:nvPr>
        </p:nvSpPr>
        <p:spPr>
          <a:xfrm>
            <a:off x="838200" y="1425039"/>
            <a:ext cx="10515600" cy="4751924"/>
          </a:xfrm>
        </p:spPr>
        <p:txBody>
          <a:bodyPr/>
          <a:lstStyle/>
          <a:p>
            <a:r>
              <a:rPr lang="it-IT" dirty="0"/>
              <a:t>Circa il 95% di tutte le neoplasie gastriche è rappresentato da adenocarcinomi.</a:t>
            </a:r>
          </a:p>
          <a:p>
            <a:r>
              <a:rPr lang="it-IT" dirty="0"/>
              <a:t> Il leiomiosarcoma rappresenta l ́1-3%. </a:t>
            </a:r>
          </a:p>
          <a:p>
            <a:r>
              <a:rPr lang="it-IT" dirty="0"/>
              <a:t>Sebbene nello stomaco normale non sia presente tessuto linfoide, </a:t>
            </a:r>
            <a:r>
              <a:rPr lang="it-IT" dirty="0" err="1"/>
              <a:t>quest</a:t>
            </a:r>
            <a:r>
              <a:rPr lang="it-IT" dirty="0"/>
              <a:t> ́organo è la sede </a:t>
            </a:r>
            <a:r>
              <a:rPr lang="it-IT" dirty="0" err="1"/>
              <a:t>piu</a:t>
            </a:r>
            <a:r>
              <a:rPr lang="it-IT" dirty="0"/>
              <a:t>̀ comune di linfomi </a:t>
            </a:r>
            <a:r>
              <a:rPr lang="it-IT" dirty="0" err="1"/>
              <a:t>dell</a:t>
            </a:r>
            <a:r>
              <a:rPr lang="it-IT" dirty="0"/>
              <a:t> ́apparato intestinale di cui circa il 50% è rappresentato dal linfoma MALT (Mucosa </a:t>
            </a:r>
            <a:r>
              <a:rPr lang="it-IT" dirty="0" err="1"/>
              <a:t>Associated</a:t>
            </a:r>
            <a:r>
              <a:rPr lang="it-IT" dirty="0"/>
              <a:t> </a:t>
            </a:r>
            <a:r>
              <a:rPr lang="it-IT" dirty="0" err="1"/>
              <a:t>Lymphoid</a:t>
            </a:r>
            <a:r>
              <a:rPr lang="it-IT" dirty="0"/>
              <a:t> </a:t>
            </a:r>
            <a:r>
              <a:rPr lang="it-IT" dirty="0" err="1"/>
              <a:t>Tissue</a:t>
            </a:r>
            <a:r>
              <a:rPr lang="it-IT" dirty="0"/>
              <a:t>) che è strettamente correlato alla infezione da </a:t>
            </a:r>
            <a:r>
              <a:rPr lang="it-IT" dirty="0" err="1"/>
              <a:t>Helicobacter</a:t>
            </a:r>
            <a:r>
              <a:rPr lang="it-IT" dirty="0"/>
              <a:t> </a:t>
            </a:r>
            <a:r>
              <a:rPr lang="it-IT" dirty="0" err="1"/>
              <a:t>pylori</a:t>
            </a:r>
            <a:r>
              <a:rPr lang="it-IT" dirty="0"/>
              <a:t>. </a:t>
            </a:r>
          </a:p>
          <a:p>
            <a:endParaRPr lang="it-IT" dirty="0"/>
          </a:p>
        </p:txBody>
      </p:sp>
    </p:spTree>
    <p:extLst>
      <p:ext uri="{BB962C8B-B14F-4D97-AF65-F5344CB8AC3E}">
        <p14:creationId xmlns:p14="http://schemas.microsoft.com/office/powerpoint/2010/main" val="7527382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929285"/>
          </a:xfrm>
        </p:spPr>
        <p:txBody>
          <a:bodyPr>
            <a:normAutofit/>
          </a:bodyPr>
          <a:lstStyle/>
          <a:p>
            <a:r>
              <a:rPr lang="it-IT" sz="3600" b="1" dirty="0">
                <a:solidFill>
                  <a:srgbClr val="FF0000"/>
                </a:solidFill>
                <a:latin typeface="+mn-lt"/>
              </a:rPr>
              <a:t>Quadro clinico: segni e sintomi</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1303" y="1526201"/>
            <a:ext cx="7817427" cy="4747104"/>
          </a:xfrm>
          <a:prstGeom prst="rect">
            <a:avLst/>
          </a:prstGeom>
        </p:spPr>
      </p:pic>
    </p:spTree>
    <p:extLst>
      <p:ext uri="{BB962C8B-B14F-4D97-AF65-F5344CB8AC3E}">
        <p14:creationId xmlns:p14="http://schemas.microsoft.com/office/powerpoint/2010/main" val="3033892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798657"/>
          </a:xfrm>
        </p:spPr>
        <p:txBody>
          <a:bodyPr>
            <a:normAutofit/>
          </a:bodyPr>
          <a:lstStyle/>
          <a:p>
            <a:r>
              <a:rPr lang="it-IT" sz="3600" b="1" dirty="0">
                <a:solidFill>
                  <a:srgbClr val="FF0000"/>
                </a:solidFill>
                <a:latin typeface="+mn-lt"/>
              </a:rPr>
              <a:t>Diagnosi</a:t>
            </a:r>
          </a:p>
        </p:txBody>
      </p:sp>
      <p:sp>
        <p:nvSpPr>
          <p:cNvPr id="3" name="Segnaposto contenuto 2"/>
          <p:cNvSpPr>
            <a:spLocks noGrp="1"/>
          </p:cNvSpPr>
          <p:nvPr>
            <p:ph idx="1"/>
          </p:nvPr>
        </p:nvSpPr>
        <p:spPr>
          <a:xfrm>
            <a:off x="838200" y="1365662"/>
            <a:ext cx="10515600" cy="4811301"/>
          </a:xfrm>
        </p:spPr>
        <p:txBody>
          <a:bodyPr/>
          <a:lstStyle/>
          <a:p>
            <a:r>
              <a:rPr lang="it-IT" dirty="0"/>
              <a:t>Esame clinico: difficoltà nell’ottenere una diagnosi, se non in fasi avanzate per la presenza di tumefazioni addominali. </a:t>
            </a:r>
          </a:p>
          <a:p>
            <a:r>
              <a:rPr lang="it-IT" dirty="0"/>
              <a:t>Esami radiologici: radiografia del torace e TC </a:t>
            </a:r>
            <a:r>
              <a:rPr lang="it-IT" dirty="0" err="1"/>
              <a:t>addomino</a:t>
            </a:r>
            <a:r>
              <a:rPr lang="it-IT" dirty="0"/>
              <a:t>-pelvica per l’estensione locale e l’eventuale presenza di metastasi. </a:t>
            </a:r>
          </a:p>
          <a:p>
            <a:r>
              <a:rPr lang="it-IT" dirty="0"/>
              <a:t>Laparoscopia per la valutazione di malattia </a:t>
            </a:r>
            <a:r>
              <a:rPr lang="it-IT" dirty="0" err="1"/>
              <a:t>extragastrica</a:t>
            </a:r>
            <a:r>
              <a:rPr lang="it-IT" dirty="0"/>
              <a:t> di piccole dimensioni. </a:t>
            </a:r>
          </a:p>
          <a:p>
            <a:r>
              <a:rPr lang="it-IT" dirty="0"/>
              <a:t>Esami endoscopici: </a:t>
            </a:r>
            <a:r>
              <a:rPr lang="it-IT" dirty="0" err="1"/>
              <a:t>EsofagoGastroDuodenoScopia</a:t>
            </a:r>
            <a:r>
              <a:rPr lang="it-IT" dirty="0"/>
              <a:t> per la diretta visione della mucosa e per la </a:t>
            </a:r>
            <a:r>
              <a:rPr lang="it-IT" dirty="0" err="1"/>
              <a:t>possibilita</a:t>
            </a:r>
            <a:r>
              <a:rPr lang="it-IT" dirty="0"/>
              <a:t>̀ di effettuare biopsie, necessarie per l’esame istologico. </a:t>
            </a:r>
          </a:p>
          <a:p>
            <a:r>
              <a:rPr lang="it-IT" dirty="0"/>
              <a:t>Marcatori tumorali: elevazione del CEA e CA 19-9 (30- 40% dei casi) </a:t>
            </a:r>
          </a:p>
          <a:p>
            <a:endParaRPr lang="it-IT" dirty="0"/>
          </a:p>
        </p:txBody>
      </p:sp>
    </p:spTree>
    <p:extLst>
      <p:ext uri="{BB962C8B-B14F-4D97-AF65-F5344CB8AC3E}">
        <p14:creationId xmlns:p14="http://schemas.microsoft.com/office/powerpoint/2010/main" val="2445003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709510"/>
            <a:ext cx="10515600" cy="679904"/>
          </a:xfrm>
        </p:spPr>
        <p:txBody>
          <a:bodyPr>
            <a:normAutofit/>
          </a:bodyPr>
          <a:lstStyle/>
          <a:p>
            <a:r>
              <a:rPr lang="it-IT" sz="3600" b="1" dirty="0" err="1">
                <a:solidFill>
                  <a:srgbClr val="FF0000"/>
                </a:solidFill>
                <a:latin typeface="+mn-lt"/>
              </a:rPr>
              <a:t>Stadiazione</a:t>
            </a:r>
            <a:endParaRPr lang="it-IT" sz="3600" b="1" dirty="0">
              <a:solidFill>
                <a:srgbClr val="FF0000"/>
              </a:solidFill>
              <a:latin typeface="+mn-lt"/>
            </a:endParaRPr>
          </a:p>
        </p:txBody>
      </p:sp>
      <p:sp>
        <p:nvSpPr>
          <p:cNvPr id="3" name="Segnaposto contenuto 2"/>
          <p:cNvSpPr>
            <a:spLocks noGrp="1"/>
          </p:cNvSpPr>
          <p:nvPr>
            <p:ph idx="1"/>
          </p:nvPr>
        </p:nvSpPr>
        <p:spPr>
          <a:xfrm>
            <a:off x="838200" y="1852551"/>
            <a:ext cx="10515600" cy="4324412"/>
          </a:xfrm>
        </p:spPr>
        <p:txBody>
          <a:bodyPr/>
          <a:lstStyle/>
          <a:p>
            <a:r>
              <a:rPr lang="it-IT" dirty="0"/>
              <a:t>Stadio I: tumore localizzato mucosa e sottomucosa; sopravvivenza a 5 anni elevata (80%) </a:t>
            </a:r>
          </a:p>
          <a:p>
            <a:r>
              <a:rPr lang="it-IT" dirty="0"/>
              <a:t>Stadio II: tumore arriva alla muscolare e sierosa, ma non vi sono metastasi linfoghiandolari: sopravvivenza a 5 anni è 50%. </a:t>
            </a:r>
          </a:p>
          <a:p>
            <a:r>
              <a:rPr lang="it-IT" dirty="0"/>
              <a:t>Stadio III: infiltrazione ad organi adiacenti; sopravvivenza a 5 anni è 10% circa. </a:t>
            </a:r>
          </a:p>
          <a:p>
            <a:r>
              <a:rPr lang="it-IT" dirty="0"/>
              <a:t>Stadio IV: sono presenti metastasi a distanza; sopravvivenza a 5 anni è praticamente nulla. </a:t>
            </a:r>
          </a:p>
          <a:p>
            <a:endParaRPr lang="it-IT" dirty="0"/>
          </a:p>
        </p:txBody>
      </p:sp>
    </p:spTree>
    <p:extLst>
      <p:ext uri="{BB962C8B-B14F-4D97-AF65-F5344CB8AC3E}">
        <p14:creationId xmlns:p14="http://schemas.microsoft.com/office/powerpoint/2010/main" val="9171865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774906"/>
          </a:xfrm>
        </p:spPr>
        <p:txBody>
          <a:bodyPr>
            <a:normAutofit/>
          </a:bodyPr>
          <a:lstStyle/>
          <a:p>
            <a:r>
              <a:rPr lang="it-IT" sz="3600" b="1" dirty="0">
                <a:solidFill>
                  <a:srgbClr val="FF0000"/>
                </a:solidFill>
                <a:latin typeface="+mn-lt"/>
              </a:rPr>
              <a:t>Trattamento</a:t>
            </a:r>
          </a:p>
        </p:txBody>
      </p:sp>
      <p:sp>
        <p:nvSpPr>
          <p:cNvPr id="3" name="Segnaposto contenuto 2"/>
          <p:cNvSpPr>
            <a:spLocks noGrp="1"/>
          </p:cNvSpPr>
          <p:nvPr>
            <p:ph idx="1"/>
          </p:nvPr>
        </p:nvSpPr>
        <p:spPr>
          <a:xfrm>
            <a:off x="838200" y="1615044"/>
            <a:ext cx="10515600" cy="4561919"/>
          </a:xfrm>
        </p:spPr>
        <p:txBody>
          <a:bodyPr/>
          <a:lstStyle/>
          <a:p>
            <a:r>
              <a:rPr lang="it-IT" dirty="0"/>
              <a:t>Chirurgia (di scelta nelle forme localizzate) </a:t>
            </a:r>
          </a:p>
          <a:p>
            <a:pPr marL="0" indent="0">
              <a:buNone/>
            </a:pPr>
            <a:r>
              <a:rPr lang="it-IT" dirty="0"/>
              <a:t>– Gastrectomia o resezioni gastriche </a:t>
            </a:r>
          </a:p>
          <a:p>
            <a:r>
              <a:rPr lang="it-IT" dirty="0"/>
              <a:t>Terapia postoperatoria (adiuvante) </a:t>
            </a:r>
          </a:p>
          <a:p>
            <a:pPr marL="0" indent="0">
              <a:buNone/>
            </a:pPr>
            <a:r>
              <a:rPr lang="it-IT" dirty="0"/>
              <a:t>– Chemioterapia o </a:t>
            </a:r>
            <a:r>
              <a:rPr lang="it-IT" dirty="0" err="1"/>
              <a:t>Chemioradioterapia</a:t>
            </a:r>
            <a:r>
              <a:rPr lang="it-IT" dirty="0"/>
              <a:t> </a:t>
            </a:r>
          </a:p>
          <a:p>
            <a:r>
              <a:rPr lang="it-IT" dirty="0"/>
              <a:t>Terapia preoperatoria (nelle forme localmente avanzate) </a:t>
            </a:r>
          </a:p>
          <a:p>
            <a:r>
              <a:rPr lang="it-IT" dirty="0"/>
              <a:t>Terapia malattia avanzata</a:t>
            </a:r>
            <a:br>
              <a:rPr lang="it-IT" dirty="0"/>
            </a:br>
            <a:r>
              <a:rPr lang="it-IT" dirty="0"/>
              <a:t>– Chemioterapia +/- farmaci target </a:t>
            </a:r>
          </a:p>
          <a:p>
            <a:endParaRPr lang="it-IT" dirty="0"/>
          </a:p>
        </p:txBody>
      </p:sp>
    </p:spTree>
    <p:extLst>
      <p:ext uri="{BB962C8B-B14F-4D97-AF65-F5344CB8AC3E}">
        <p14:creationId xmlns:p14="http://schemas.microsoft.com/office/powerpoint/2010/main" val="579025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838200" y="365126"/>
            <a:ext cx="10515600" cy="1067144"/>
          </a:xfrm>
        </p:spPr>
        <p:txBody>
          <a:bodyPr>
            <a:normAutofit/>
          </a:bodyPr>
          <a:lstStyle/>
          <a:p>
            <a:r>
              <a:rPr lang="it-IT" sz="3600" b="1" dirty="0">
                <a:solidFill>
                  <a:srgbClr val="FF0000"/>
                </a:solidFill>
                <a:latin typeface="+mn-lt"/>
              </a:rPr>
              <a:t>CARCINOMA DEL COLON RETTO</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1869" y="1432269"/>
            <a:ext cx="8468261" cy="5090087"/>
          </a:xfrm>
          <a:prstGeom prst="rect">
            <a:avLst/>
          </a:prstGeom>
        </p:spPr>
      </p:pic>
    </p:spTree>
    <p:extLst>
      <p:ext uri="{BB962C8B-B14F-4D97-AF65-F5344CB8AC3E}">
        <p14:creationId xmlns:p14="http://schemas.microsoft.com/office/powerpoint/2010/main" val="920706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xmlns="" id="{4C36815A-A438-B24D-AB50-B45EBD70C711}"/>
              </a:ext>
            </a:extLst>
          </p:cNvPr>
          <p:cNvPicPr>
            <a:picLocks noChangeAspect="1"/>
          </p:cNvPicPr>
          <p:nvPr/>
        </p:nvPicPr>
        <p:blipFill>
          <a:blip r:embed="rId2"/>
          <a:stretch>
            <a:fillRect/>
          </a:stretch>
        </p:blipFill>
        <p:spPr>
          <a:xfrm>
            <a:off x="638999" y="604433"/>
            <a:ext cx="4799919" cy="3022171"/>
          </a:xfrm>
          <a:prstGeom prst="rect">
            <a:avLst/>
          </a:prstGeom>
        </p:spPr>
      </p:pic>
      <p:pic>
        <p:nvPicPr>
          <p:cNvPr id="7" name="Immagine 6">
            <a:extLst>
              <a:ext uri="{FF2B5EF4-FFF2-40B4-BE49-F238E27FC236}">
                <a16:creationId xmlns:a16="http://schemas.microsoft.com/office/drawing/2014/main" xmlns="" id="{2E3611AE-9313-0B49-8808-63BA2BCCE474}"/>
              </a:ext>
            </a:extLst>
          </p:cNvPr>
          <p:cNvPicPr>
            <a:picLocks noChangeAspect="1"/>
          </p:cNvPicPr>
          <p:nvPr/>
        </p:nvPicPr>
        <p:blipFill>
          <a:blip r:embed="rId3"/>
          <a:stretch>
            <a:fillRect/>
          </a:stretch>
        </p:blipFill>
        <p:spPr>
          <a:xfrm>
            <a:off x="5558601" y="3626604"/>
            <a:ext cx="5994400" cy="2908300"/>
          </a:xfrm>
          <a:prstGeom prst="rect">
            <a:avLst/>
          </a:prstGeom>
        </p:spPr>
      </p:pic>
      <p:pic>
        <p:nvPicPr>
          <p:cNvPr id="11" name="Immagine 10">
            <a:extLst>
              <a:ext uri="{FF2B5EF4-FFF2-40B4-BE49-F238E27FC236}">
                <a16:creationId xmlns:a16="http://schemas.microsoft.com/office/drawing/2014/main" xmlns="" id="{1047ABD1-6AD1-8A42-B790-2C3E3C26444D}"/>
              </a:ext>
            </a:extLst>
          </p:cNvPr>
          <p:cNvPicPr>
            <a:picLocks noChangeAspect="1"/>
          </p:cNvPicPr>
          <p:nvPr/>
        </p:nvPicPr>
        <p:blipFill>
          <a:blip r:embed="rId4"/>
          <a:stretch>
            <a:fillRect/>
          </a:stretch>
        </p:blipFill>
        <p:spPr>
          <a:xfrm>
            <a:off x="5981054" y="748116"/>
            <a:ext cx="4724400" cy="2324100"/>
          </a:xfrm>
          <a:prstGeom prst="rect">
            <a:avLst/>
          </a:prstGeom>
        </p:spPr>
      </p:pic>
    </p:spTree>
    <p:extLst>
      <p:ext uri="{BB962C8B-B14F-4D97-AF65-F5344CB8AC3E}">
        <p14:creationId xmlns:p14="http://schemas.microsoft.com/office/powerpoint/2010/main" val="16002645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715530"/>
          </a:xfrm>
        </p:spPr>
        <p:txBody>
          <a:bodyPr>
            <a:normAutofit/>
          </a:bodyPr>
          <a:lstStyle/>
          <a:p>
            <a:r>
              <a:rPr lang="it-IT" sz="3600" b="1" dirty="0">
                <a:solidFill>
                  <a:srgbClr val="FF0000"/>
                </a:solidFill>
                <a:latin typeface="+mn-lt"/>
              </a:rPr>
              <a:t>Fattori di rischio</a:t>
            </a:r>
          </a:p>
        </p:txBody>
      </p:sp>
      <p:sp>
        <p:nvSpPr>
          <p:cNvPr id="3" name="Segnaposto contenuto 2"/>
          <p:cNvSpPr>
            <a:spLocks noGrp="1"/>
          </p:cNvSpPr>
          <p:nvPr>
            <p:ph idx="1"/>
          </p:nvPr>
        </p:nvSpPr>
        <p:spPr>
          <a:xfrm>
            <a:off x="838200" y="1080656"/>
            <a:ext cx="10515600" cy="5096307"/>
          </a:xfrm>
        </p:spPr>
        <p:txBody>
          <a:bodyPr>
            <a:normAutofit/>
          </a:bodyPr>
          <a:lstStyle/>
          <a:p>
            <a:r>
              <a:rPr lang="it-IT" u="sng" dirty="0"/>
              <a:t>Stile di vita: </a:t>
            </a:r>
          </a:p>
          <a:p>
            <a:pPr marL="0" indent="0">
              <a:buNone/>
            </a:pPr>
            <a:r>
              <a:rPr lang="it-IT" dirty="0"/>
              <a:t>– Aumento del rischio:</a:t>
            </a:r>
            <a:br>
              <a:rPr lang="it-IT" dirty="0"/>
            </a:br>
            <a:r>
              <a:rPr lang="it-IT" sz="2000" dirty="0"/>
              <a:t>•</a:t>
            </a:r>
            <a:r>
              <a:rPr lang="it-IT" dirty="0"/>
              <a:t> </a:t>
            </a:r>
            <a:r>
              <a:rPr lang="it-IT" sz="2000" dirty="0"/>
              <a:t>consumo di carni rosse e di insaccati, </a:t>
            </a:r>
          </a:p>
          <a:p>
            <a:pPr marL="0" indent="0">
              <a:buNone/>
            </a:pPr>
            <a:r>
              <a:rPr lang="it-IT" sz="2000" dirty="0"/>
              <a:t>• farine e zuccheri raffinati,</a:t>
            </a:r>
            <a:br>
              <a:rPr lang="it-IT" sz="2000" dirty="0"/>
            </a:br>
            <a:r>
              <a:rPr lang="it-IT" sz="2000" dirty="0"/>
              <a:t>• sovrappeso,</a:t>
            </a:r>
            <a:br>
              <a:rPr lang="it-IT" sz="2000" dirty="0"/>
            </a:br>
            <a:r>
              <a:rPr lang="it-IT" sz="2000" dirty="0"/>
              <a:t>• ridotta </a:t>
            </a:r>
            <a:r>
              <a:rPr lang="it-IT" sz="2000" dirty="0" err="1"/>
              <a:t>attivita</a:t>
            </a:r>
            <a:r>
              <a:rPr lang="it-IT" sz="2000" dirty="0"/>
              <a:t>̀ fisica,</a:t>
            </a:r>
            <a:br>
              <a:rPr lang="it-IT" sz="2000" dirty="0"/>
            </a:br>
            <a:r>
              <a:rPr lang="it-IT" sz="2000" dirty="0"/>
              <a:t>• fumo,</a:t>
            </a:r>
            <a:br>
              <a:rPr lang="it-IT" sz="2000" dirty="0"/>
            </a:br>
            <a:r>
              <a:rPr lang="it-IT" sz="2000" dirty="0"/>
              <a:t>• eccesso di alcool. </a:t>
            </a:r>
          </a:p>
          <a:p>
            <a:pPr marL="0" indent="0">
              <a:buNone/>
            </a:pPr>
            <a:r>
              <a:rPr lang="it-IT" dirty="0"/>
              <a:t>– Effetto protettivo:</a:t>
            </a:r>
            <a:br>
              <a:rPr lang="it-IT" dirty="0"/>
            </a:br>
            <a:r>
              <a:rPr lang="it-IT" sz="2000" dirty="0"/>
              <a:t>• consumo di frutta e verdure, </a:t>
            </a:r>
          </a:p>
          <a:p>
            <a:pPr marL="0" indent="0">
              <a:buNone/>
            </a:pPr>
            <a:r>
              <a:rPr lang="it-IT" sz="2000" dirty="0"/>
              <a:t>• carboidrati non raffinati,</a:t>
            </a:r>
            <a:br>
              <a:rPr lang="it-IT" sz="2000" dirty="0"/>
            </a:br>
            <a:r>
              <a:rPr lang="it-IT" sz="2000" dirty="0"/>
              <a:t>• vitamina D e calcio. </a:t>
            </a:r>
          </a:p>
          <a:p>
            <a:r>
              <a:rPr lang="it-IT" u="sng" dirty="0"/>
              <a:t>Malattie infiammatorie croniche intestinali</a:t>
            </a:r>
            <a:endParaRPr lang="it-IT" dirty="0"/>
          </a:p>
          <a:p>
            <a:endParaRPr lang="it-IT" dirty="0"/>
          </a:p>
        </p:txBody>
      </p:sp>
    </p:spTree>
    <p:extLst>
      <p:ext uri="{BB962C8B-B14F-4D97-AF65-F5344CB8AC3E}">
        <p14:creationId xmlns:p14="http://schemas.microsoft.com/office/powerpoint/2010/main" val="4123697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727405"/>
          </a:xfrm>
        </p:spPr>
        <p:txBody>
          <a:bodyPr>
            <a:normAutofit/>
          </a:bodyPr>
          <a:lstStyle/>
          <a:p>
            <a:r>
              <a:rPr lang="it-IT" sz="3600" b="1" dirty="0">
                <a:solidFill>
                  <a:srgbClr val="FF0000"/>
                </a:solidFill>
                <a:latin typeface="+mn-lt"/>
              </a:rPr>
              <a:t>Forme ereditarie</a:t>
            </a:r>
          </a:p>
        </p:txBody>
      </p:sp>
      <p:sp>
        <p:nvSpPr>
          <p:cNvPr id="3" name="Segnaposto contenuto 2"/>
          <p:cNvSpPr>
            <a:spLocks noGrp="1"/>
          </p:cNvSpPr>
          <p:nvPr>
            <p:ph idx="1"/>
          </p:nvPr>
        </p:nvSpPr>
        <p:spPr>
          <a:xfrm>
            <a:off x="838200" y="1377538"/>
            <a:ext cx="10515600" cy="4799425"/>
          </a:xfrm>
        </p:spPr>
        <p:txBody>
          <a:bodyPr>
            <a:normAutofit/>
          </a:bodyPr>
          <a:lstStyle/>
          <a:p>
            <a:pPr marL="0" indent="0">
              <a:buNone/>
            </a:pPr>
            <a:r>
              <a:rPr lang="it-IT" dirty="0"/>
              <a:t>-Poliposi adenomatosa familiare (FAP) con le varianti come la sindrome di Gardner e di </a:t>
            </a:r>
            <a:r>
              <a:rPr lang="it-IT" dirty="0" err="1"/>
              <a:t>Turcot</a:t>
            </a:r>
            <a:r>
              <a:rPr lang="it-IT" dirty="0"/>
              <a:t>: mutazione del gene APC e formazione di migliaia di polipi in </a:t>
            </a:r>
            <a:r>
              <a:rPr lang="it-IT" dirty="0" err="1"/>
              <a:t>eta</a:t>
            </a:r>
            <a:r>
              <a:rPr lang="it-IT" dirty="0"/>
              <a:t>̀ giovanile. </a:t>
            </a:r>
          </a:p>
          <a:p>
            <a:pPr marL="0" indent="0">
              <a:buNone/>
            </a:pPr>
            <a:r>
              <a:rPr lang="it-IT" dirty="0"/>
              <a:t>-Sindrome di Lynch (HNPCC) dovuta alle mutazioni dei geni per la riparazione del DNA, responsabili per lo sviluppo di tumori colici anche multipli e sincroni. </a:t>
            </a:r>
          </a:p>
          <a:p>
            <a:pPr marL="0" indent="0">
              <a:buNone/>
            </a:pPr>
            <a:r>
              <a:rPr lang="it-IT" dirty="0"/>
              <a:t>-Poliposi giovanile rappresentata dalla presenza di polipi </a:t>
            </a:r>
            <a:r>
              <a:rPr lang="it-IT" dirty="0" err="1"/>
              <a:t>amartomatosi</a:t>
            </a:r>
            <a:r>
              <a:rPr lang="it-IT" dirty="0"/>
              <a:t>. </a:t>
            </a:r>
          </a:p>
          <a:p>
            <a:pPr marL="0" indent="0">
              <a:buNone/>
            </a:pPr>
            <a:r>
              <a:rPr lang="it-IT" dirty="0"/>
              <a:t>-Sindrome di </a:t>
            </a:r>
            <a:r>
              <a:rPr lang="it-IT" dirty="0" err="1"/>
              <a:t>Peutz-Jeghers</a:t>
            </a:r>
            <a:r>
              <a:rPr lang="it-IT" dirty="0"/>
              <a:t> caratterizzata da pochi grandi polipi </a:t>
            </a:r>
            <a:r>
              <a:rPr lang="it-IT" dirty="0" err="1"/>
              <a:t>amartomatosi</a:t>
            </a:r>
            <a:r>
              <a:rPr lang="it-IT" dirty="0"/>
              <a:t> e manifestazioni extra- intestinali. </a:t>
            </a:r>
          </a:p>
          <a:p>
            <a:endParaRPr lang="it-IT" dirty="0"/>
          </a:p>
        </p:txBody>
      </p:sp>
    </p:spTree>
    <p:extLst>
      <p:ext uri="{BB962C8B-B14F-4D97-AF65-F5344CB8AC3E}">
        <p14:creationId xmlns:p14="http://schemas.microsoft.com/office/powerpoint/2010/main" val="18962612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6324" y="650133"/>
            <a:ext cx="10515600" cy="751155"/>
          </a:xfrm>
        </p:spPr>
        <p:txBody>
          <a:bodyPr>
            <a:normAutofit/>
          </a:bodyPr>
          <a:lstStyle/>
          <a:p>
            <a:r>
              <a:rPr lang="it-IT" sz="3600" b="1" dirty="0">
                <a:solidFill>
                  <a:srgbClr val="FF0000"/>
                </a:solidFill>
                <a:latin typeface="+mn-lt"/>
              </a:rPr>
              <a:t>Localizzazione</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2764" y="1116280"/>
            <a:ext cx="5181600" cy="5524500"/>
          </a:xfrm>
          <a:prstGeom prst="rect">
            <a:avLst/>
          </a:prstGeom>
        </p:spPr>
      </p:pic>
      <p:sp>
        <p:nvSpPr>
          <p:cNvPr id="5" name="CasellaDiTesto 4"/>
          <p:cNvSpPr txBox="1"/>
          <p:nvPr/>
        </p:nvSpPr>
        <p:spPr>
          <a:xfrm>
            <a:off x="653143" y="2232560"/>
            <a:ext cx="5058888" cy="2246769"/>
          </a:xfrm>
          <a:prstGeom prst="rect">
            <a:avLst/>
          </a:prstGeom>
          <a:noFill/>
        </p:spPr>
        <p:txBody>
          <a:bodyPr wrap="square" rtlCol="0">
            <a:spAutoFit/>
          </a:bodyPr>
          <a:lstStyle/>
          <a:p>
            <a:pPr marL="457200" indent="-457200">
              <a:buFont typeface="Arial" charset="0"/>
              <a:buChar char="•"/>
            </a:pPr>
            <a:r>
              <a:rPr lang="it-IT" sz="2800" dirty="0"/>
              <a:t>Sigma-retto: 70% </a:t>
            </a:r>
          </a:p>
          <a:p>
            <a:pPr marL="457200" indent="-457200">
              <a:buFont typeface="Arial" charset="0"/>
              <a:buChar char="•"/>
            </a:pPr>
            <a:r>
              <a:rPr lang="it-IT" sz="2800" dirty="0"/>
              <a:t>Colon dx (cieco- ascendente): 15% </a:t>
            </a:r>
          </a:p>
          <a:p>
            <a:pPr marL="457200" indent="-457200">
              <a:buFont typeface="Arial" charset="0"/>
              <a:buChar char="•"/>
            </a:pPr>
            <a:r>
              <a:rPr lang="it-IT" sz="2800" dirty="0"/>
              <a:t>Colon trasverso: 10% </a:t>
            </a:r>
          </a:p>
          <a:p>
            <a:pPr marL="457200" indent="-457200">
              <a:buFont typeface="Arial" charset="0"/>
              <a:buChar char="•"/>
            </a:pPr>
            <a:r>
              <a:rPr lang="it-IT" sz="2800" dirty="0"/>
              <a:t>Colon discendente: 5% </a:t>
            </a:r>
          </a:p>
        </p:txBody>
      </p:sp>
    </p:spTree>
    <p:extLst>
      <p:ext uri="{BB962C8B-B14F-4D97-AF65-F5344CB8AC3E}">
        <p14:creationId xmlns:p14="http://schemas.microsoft.com/office/powerpoint/2010/main" val="12489365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917410"/>
          </a:xfrm>
        </p:spPr>
        <p:txBody>
          <a:bodyPr>
            <a:normAutofit/>
          </a:bodyPr>
          <a:lstStyle/>
          <a:p>
            <a:r>
              <a:rPr lang="it-IT" sz="3600" b="1" dirty="0">
                <a:solidFill>
                  <a:srgbClr val="FF0000"/>
                </a:solidFill>
                <a:latin typeface="+mn-lt"/>
              </a:rPr>
              <a:t>Patogenesi</a:t>
            </a:r>
          </a:p>
        </p:txBody>
      </p:sp>
      <p:sp>
        <p:nvSpPr>
          <p:cNvPr id="3" name="Segnaposto contenuto 2"/>
          <p:cNvSpPr>
            <a:spLocks noGrp="1"/>
          </p:cNvSpPr>
          <p:nvPr>
            <p:ph idx="1"/>
          </p:nvPr>
        </p:nvSpPr>
        <p:spPr>
          <a:xfrm>
            <a:off x="838200" y="1520042"/>
            <a:ext cx="10515600" cy="4656921"/>
          </a:xfrm>
        </p:spPr>
        <p:txBody>
          <a:bodyPr/>
          <a:lstStyle/>
          <a:p>
            <a:r>
              <a:rPr lang="it-IT" dirty="0"/>
              <a:t>Processo multifasico con il progressivo accumulo di alterazioni genetiche ed epigenetiche, responsabile della trasformazione di una mucosa colica normale in adenocarcinoma. </a:t>
            </a:r>
          </a:p>
          <a:p>
            <a:r>
              <a:rPr lang="it-IT" dirty="0"/>
              <a:t>Lungo periodo di tempo (15-20 anni) per la sequenza adenoma carcinoma. </a:t>
            </a:r>
          </a:p>
          <a:p>
            <a:r>
              <a:rPr lang="it-IT" dirty="0"/>
              <a:t>Geni coinvolti nel processo di cancerogenesi: </a:t>
            </a:r>
          </a:p>
          <a:p>
            <a:pPr marL="0" indent="0">
              <a:buNone/>
            </a:pPr>
            <a:r>
              <a:rPr lang="it-IT" dirty="0"/>
              <a:t>- Oncosoppressori: p53, APC, DCC, MCC</a:t>
            </a:r>
            <a:br>
              <a:rPr lang="it-IT" dirty="0"/>
            </a:br>
            <a:r>
              <a:rPr lang="it-IT" dirty="0"/>
              <a:t>- Proto-oncogeni: c-MYC, </a:t>
            </a:r>
            <a:r>
              <a:rPr lang="it-IT" dirty="0" err="1"/>
              <a:t>kRAS</a:t>
            </a:r>
            <a:r>
              <a:rPr lang="it-IT" dirty="0"/>
              <a:t/>
            </a:r>
            <a:br>
              <a:rPr lang="it-IT" dirty="0"/>
            </a:br>
            <a:r>
              <a:rPr lang="it-IT" dirty="0"/>
              <a:t>- </a:t>
            </a:r>
            <a:r>
              <a:rPr lang="it-IT" dirty="0" err="1"/>
              <a:t>Instabilita</a:t>
            </a:r>
            <a:r>
              <a:rPr lang="it-IT" dirty="0"/>
              <a:t>̀ </a:t>
            </a:r>
            <a:r>
              <a:rPr lang="it-IT" dirty="0" err="1"/>
              <a:t>microsatellitare</a:t>
            </a:r>
            <a:r>
              <a:rPr lang="it-IT" dirty="0"/>
              <a:t> </a:t>
            </a:r>
          </a:p>
          <a:p>
            <a:pPr marL="0" indent="0">
              <a:buNone/>
            </a:pPr>
            <a:r>
              <a:rPr lang="it-IT" dirty="0"/>
              <a:t>- </a:t>
            </a:r>
            <a:r>
              <a:rPr lang="it-IT" dirty="0" err="1"/>
              <a:t>Iperespressione</a:t>
            </a:r>
            <a:r>
              <a:rPr lang="it-IT" dirty="0"/>
              <a:t> della COX-2 </a:t>
            </a:r>
          </a:p>
          <a:p>
            <a:endParaRPr lang="it-IT" dirty="0"/>
          </a:p>
        </p:txBody>
      </p:sp>
    </p:spTree>
    <p:extLst>
      <p:ext uri="{BB962C8B-B14F-4D97-AF65-F5344CB8AC3E}">
        <p14:creationId xmlns:p14="http://schemas.microsoft.com/office/powerpoint/2010/main" val="1068023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846158"/>
          </a:xfrm>
        </p:spPr>
        <p:txBody>
          <a:bodyPr>
            <a:normAutofit/>
          </a:bodyPr>
          <a:lstStyle/>
          <a:p>
            <a:r>
              <a:rPr lang="it-IT" sz="3600" b="1" dirty="0">
                <a:solidFill>
                  <a:srgbClr val="FF0000"/>
                </a:solidFill>
                <a:latin typeface="+mn-lt"/>
              </a:rPr>
              <a:t>Storia naturale</a:t>
            </a:r>
          </a:p>
        </p:txBody>
      </p:sp>
      <p:sp>
        <p:nvSpPr>
          <p:cNvPr id="3" name="Segnaposto contenuto 2"/>
          <p:cNvSpPr>
            <a:spLocks noGrp="1"/>
          </p:cNvSpPr>
          <p:nvPr>
            <p:ph idx="1"/>
          </p:nvPr>
        </p:nvSpPr>
        <p:spPr>
          <a:xfrm>
            <a:off x="838200" y="1341912"/>
            <a:ext cx="10515600" cy="4835051"/>
          </a:xfrm>
        </p:spPr>
        <p:txBody>
          <a:bodyPr>
            <a:normAutofit lnSpcReduction="10000"/>
          </a:bodyPr>
          <a:lstStyle/>
          <a:p>
            <a:r>
              <a:rPr lang="it-IT" dirty="0"/>
              <a:t>Propagazione per </a:t>
            </a:r>
            <a:r>
              <a:rPr lang="it-IT" dirty="0" err="1"/>
              <a:t>continuita</a:t>
            </a:r>
            <a:r>
              <a:rPr lang="it-IT" dirty="0"/>
              <a:t>̀: infiltrazione neoplastica nella parete intestinale con diffusione lungo la parete dell’organo. </a:t>
            </a:r>
          </a:p>
          <a:p>
            <a:r>
              <a:rPr lang="it-IT" dirty="0"/>
              <a:t>Diffusione per </a:t>
            </a:r>
            <a:r>
              <a:rPr lang="it-IT" dirty="0" err="1"/>
              <a:t>contiguita</a:t>
            </a:r>
            <a:r>
              <a:rPr lang="it-IT" dirty="0"/>
              <a:t>̀: infiltrazione degli organi circostanti, a seconda della sede di insorgenza. </a:t>
            </a:r>
          </a:p>
          <a:p>
            <a:r>
              <a:rPr lang="it-IT" dirty="0"/>
              <a:t>Propagazione endocavitaria: carcinosi peritoneale con colonizzazione ovarica. </a:t>
            </a:r>
          </a:p>
          <a:p>
            <a:r>
              <a:rPr lang="it-IT" dirty="0"/>
              <a:t>Localizzazioni </a:t>
            </a:r>
            <a:r>
              <a:rPr lang="it-IT" dirty="0" err="1"/>
              <a:t>linfonoidali</a:t>
            </a:r>
            <a:r>
              <a:rPr lang="it-IT" dirty="0"/>
              <a:t>: linfonodi </a:t>
            </a:r>
            <a:r>
              <a:rPr lang="it-IT" dirty="0" err="1"/>
              <a:t>epicolici</a:t>
            </a:r>
            <a:r>
              <a:rPr lang="it-IT" dirty="0"/>
              <a:t>, </a:t>
            </a:r>
            <a:r>
              <a:rPr lang="it-IT" dirty="0" err="1"/>
              <a:t>paracolici</a:t>
            </a:r>
            <a:r>
              <a:rPr lang="it-IT" dirty="0"/>
              <a:t>, emorroidali superiori. </a:t>
            </a:r>
          </a:p>
          <a:p>
            <a:r>
              <a:rPr lang="it-IT" dirty="0"/>
              <a:t>Diffusione per via ematica (fasi avanzate): </a:t>
            </a:r>
          </a:p>
          <a:p>
            <a:pPr marL="0" indent="0">
              <a:buNone/>
            </a:pPr>
            <a:r>
              <a:rPr lang="it-IT" dirty="0"/>
              <a:t>- Vena porta: fegato</a:t>
            </a:r>
            <a:br>
              <a:rPr lang="it-IT" dirty="0"/>
            </a:br>
            <a:r>
              <a:rPr lang="it-IT" dirty="0"/>
              <a:t>- Circolazione sistemica: polmoni </a:t>
            </a:r>
          </a:p>
          <a:p>
            <a:endParaRPr lang="it-IT" dirty="0"/>
          </a:p>
        </p:txBody>
      </p:sp>
    </p:spTree>
    <p:extLst>
      <p:ext uri="{BB962C8B-B14F-4D97-AF65-F5344CB8AC3E}">
        <p14:creationId xmlns:p14="http://schemas.microsoft.com/office/powerpoint/2010/main" val="4953327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739280"/>
          </a:xfrm>
        </p:spPr>
        <p:txBody>
          <a:bodyPr>
            <a:normAutofit/>
          </a:bodyPr>
          <a:lstStyle/>
          <a:p>
            <a:r>
              <a:rPr lang="it-IT" sz="3600" b="1" dirty="0">
                <a:solidFill>
                  <a:srgbClr val="FF0000"/>
                </a:solidFill>
                <a:latin typeface="+mn-lt"/>
              </a:rPr>
              <a:t>Segni e sintomi</a:t>
            </a:r>
          </a:p>
        </p:txBody>
      </p:sp>
      <p:sp>
        <p:nvSpPr>
          <p:cNvPr id="3" name="Segnaposto contenuto 2"/>
          <p:cNvSpPr>
            <a:spLocks noGrp="1"/>
          </p:cNvSpPr>
          <p:nvPr>
            <p:ph idx="1"/>
          </p:nvPr>
        </p:nvSpPr>
        <p:spPr>
          <a:xfrm>
            <a:off x="838200" y="1579418"/>
            <a:ext cx="10515600" cy="4597545"/>
          </a:xfrm>
        </p:spPr>
        <p:txBody>
          <a:bodyPr>
            <a:normAutofit fontScale="92500" lnSpcReduction="20000"/>
          </a:bodyPr>
          <a:lstStyle/>
          <a:p>
            <a:r>
              <a:rPr lang="it-IT" dirty="0"/>
              <a:t>Assenza di sintomi o presenza di sintomi aspecifici in stadi iniziali. </a:t>
            </a:r>
          </a:p>
          <a:p>
            <a:r>
              <a:rPr lang="it-IT" dirty="0"/>
              <a:t>Sintomatologia legata alla localizzazione e all’</a:t>
            </a:r>
            <a:r>
              <a:rPr lang="it-IT" dirty="0" err="1"/>
              <a:t>istotipo</a:t>
            </a:r>
            <a:r>
              <a:rPr lang="it-IT" dirty="0"/>
              <a:t> dell’adenocarcinoma. </a:t>
            </a:r>
          </a:p>
          <a:p>
            <a:r>
              <a:rPr lang="it-IT" dirty="0"/>
              <a:t>Colon destro – Forma vegetante con evoluzione in forma ulcerativa: dolore addominale, calo ponderale, anemia, emorragia. </a:t>
            </a:r>
          </a:p>
          <a:p>
            <a:r>
              <a:rPr lang="it-IT" dirty="0"/>
              <a:t>Colon sinistro – Forma stenosante: occlusione intestinale, dolore addominale, alterazioni dell’alvo (costipazione). </a:t>
            </a:r>
          </a:p>
          <a:p>
            <a:r>
              <a:rPr lang="it-IT" dirty="0"/>
              <a:t>Giunzione retto-sigmoidea - Forma vegetante con evoluzione in forma ulcerativa: alterazioni dell’alvo (diarrea e costipazione), feci con muco e sangue, proctorragie ricorrenti, dolore addominale, tenesmo, senso di evacuazione incompleta. </a:t>
            </a:r>
          </a:p>
          <a:p>
            <a:r>
              <a:rPr lang="it-IT" dirty="0" err="1"/>
              <a:t>Possibilita</a:t>
            </a:r>
            <a:r>
              <a:rPr lang="it-IT" dirty="0"/>
              <a:t>̀ di apprezzare una massa addominale in stadi avanzati. </a:t>
            </a:r>
          </a:p>
          <a:p>
            <a:r>
              <a:rPr lang="it-IT" dirty="0"/>
              <a:t>Epatomegalia e adenopatie palpabili in caso di malattia metastatica. </a:t>
            </a:r>
          </a:p>
          <a:p>
            <a:endParaRPr lang="it-IT" dirty="0"/>
          </a:p>
          <a:p>
            <a:endParaRPr lang="it-IT" dirty="0"/>
          </a:p>
        </p:txBody>
      </p:sp>
    </p:spTree>
    <p:extLst>
      <p:ext uri="{BB962C8B-B14F-4D97-AF65-F5344CB8AC3E}">
        <p14:creationId xmlns:p14="http://schemas.microsoft.com/office/powerpoint/2010/main" val="13340378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786781"/>
          </a:xfrm>
        </p:spPr>
        <p:txBody>
          <a:bodyPr>
            <a:normAutofit/>
          </a:bodyPr>
          <a:lstStyle/>
          <a:p>
            <a:r>
              <a:rPr lang="it-IT" sz="3600" b="1" dirty="0">
                <a:solidFill>
                  <a:srgbClr val="FF0000"/>
                </a:solidFill>
                <a:latin typeface="+mn-lt"/>
              </a:rPr>
              <a:t>Diagnosi</a:t>
            </a:r>
          </a:p>
        </p:txBody>
      </p:sp>
      <p:sp>
        <p:nvSpPr>
          <p:cNvPr id="3" name="Segnaposto contenuto 2"/>
          <p:cNvSpPr>
            <a:spLocks noGrp="1"/>
          </p:cNvSpPr>
          <p:nvPr>
            <p:ph idx="1"/>
          </p:nvPr>
        </p:nvSpPr>
        <p:spPr>
          <a:xfrm>
            <a:off x="838200" y="1151906"/>
            <a:ext cx="10515600" cy="5025057"/>
          </a:xfrm>
        </p:spPr>
        <p:txBody>
          <a:bodyPr/>
          <a:lstStyle/>
          <a:p>
            <a:r>
              <a:rPr lang="it-IT" dirty="0"/>
              <a:t>Anamnesi ed esame obiettivo </a:t>
            </a:r>
          </a:p>
          <a:p>
            <a:r>
              <a:rPr lang="it-IT" dirty="0"/>
              <a:t>Esplorazione rettale: difficoltà nella distinzione tra forma infiammatoria e forma tumorale. </a:t>
            </a:r>
          </a:p>
          <a:p>
            <a:r>
              <a:rPr lang="it-IT" dirty="0"/>
              <a:t>Esami endoscopici: </a:t>
            </a:r>
            <a:r>
              <a:rPr lang="it-IT" dirty="0" err="1"/>
              <a:t>rettosigmoidoscopia</a:t>
            </a:r>
            <a:r>
              <a:rPr lang="it-IT" dirty="0"/>
              <a:t> o colonscopia a seconda della localizzazione. </a:t>
            </a:r>
          </a:p>
          <a:p>
            <a:r>
              <a:rPr lang="it-IT" dirty="0"/>
              <a:t>Esami radiologici: clisma opaco, colonscopia virtuale, ecografia addominale, TC, RM </a:t>
            </a:r>
          </a:p>
          <a:p>
            <a:r>
              <a:rPr lang="it-IT" dirty="0"/>
              <a:t>Marcatori tumorali: elevazione del CEA, CA 19-9, CA 125 (</a:t>
            </a:r>
            <a:r>
              <a:rPr lang="it-IT" dirty="0" err="1"/>
              <a:t>istotipo</a:t>
            </a:r>
            <a:r>
              <a:rPr lang="it-IT" dirty="0"/>
              <a:t> </a:t>
            </a:r>
            <a:r>
              <a:rPr lang="it-IT" dirty="0" err="1"/>
              <a:t>mucinoso</a:t>
            </a:r>
            <a:r>
              <a:rPr lang="it-IT" dirty="0"/>
              <a:t>). </a:t>
            </a:r>
          </a:p>
          <a:p>
            <a:r>
              <a:rPr lang="it-IT" dirty="0"/>
              <a:t>Esami di laboratorio (non specifici): anemia microcitica da carenza di ferro, alterazioni elettrolitiche, alterazioni della </a:t>
            </a:r>
            <a:r>
              <a:rPr lang="it-IT" dirty="0" err="1"/>
              <a:t>funzionalita</a:t>
            </a:r>
            <a:r>
              <a:rPr lang="it-IT" dirty="0"/>
              <a:t>̀ epatica. </a:t>
            </a:r>
          </a:p>
          <a:p>
            <a:endParaRPr lang="it-IT" dirty="0"/>
          </a:p>
        </p:txBody>
      </p:sp>
    </p:spTree>
    <p:extLst>
      <p:ext uri="{BB962C8B-B14F-4D97-AF65-F5344CB8AC3E}">
        <p14:creationId xmlns:p14="http://schemas.microsoft.com/office/powerpoint/2010/main" val="18385563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846158"/>
          </a:xfrm>
        </p:spPr>
        <p:txBody>
          <a:bodyPr>
            <a:normAutofit/>
          </a:bodyPr>
          <a:lstStyle/>
          <a:p>
            <a:r>
              <a:rPr lang="it-IT" sz="3600" b="1" dirty="0">
                <a:solidFill>
                  <a:srgbClr val="FF0000"/>
                </a:solidFill>
                <a:latin typeface="+mn-lt"/>
              </a:rPr>
              <a:t>Classificazione istopatologica</a:t>
            </a:r>
          </a:p>
        </p:txBody>
      </p:sp>
      <p:sp>
        <p:nvSpPr>
          <p:cNvPr id="3" name="Segnaposto contenuto 2"/>
          <p:cNvSpPr>
            <a:spLocks noGrp="1"/>
          </p:cNvSpPr>
          <p:nvPr>
            <p:ph idx="1"/>
          </p:nvPr>
        </p:nvSpPr>
        <p:spPr>
          <a:xfrm>
            <a:off x="838200" y="1341912"/>
            <a:ext cx="10515600" cy="4835051"/>
          </a:xfrm>
        </p:spPr>
        <p:txBody>
          <a:bodyPr>
            <a:normAutofit lnSpcReduction="10000"/>
          </a:bodyPr>
          <a:lstStyle/>
          <a:p>
            <a:r>
              <a:rPr lang="it-IT" u="sng" dirty="0"/>
              <a:t>Tumori epiteliali </a:t>
            </a:r>
          </a:p>
          <a:p>
            <a:pPr marL="0" indent="0">
              <a:buNone/>
            </a:pPr>
            <a:r>
              <a:rPr lang="it-IT" dirty="0"/>
              <a:t>- Maligni: </a:t>
            </a:r>
          </a:p>
          <a:p>
            <a:pPr>
              <a:buFontTx/>
              <a:buChar char="-"/>
            </a:pPr>
            <a:r>
              <a:rPr lang="it-IT" dirty="0"/>
              <a:t>Adenocarcinoma (85%) </a:t>
            </a:r>
          </a:p>
          <a:p>
            <a:pPr>
              <a:buFontTx/>
              <a:buChar char="-"/>
            </a:pPr>
            <a:r>
              <a:rPr lang="it-IT" dirty="0" err="1"/>
              <a:t>Adenoca</a:t>
            </a:r>
            <a:r>
              <a:rPr lang="it-IT" dirty="0"/>
              <a:t>. </a:t>
            </a:r>
            <a:r>
              <a:rPr lang="it-IT" dirty="0" err="1"/>
              <a:t>Mucinoso</a:t>
            </a:r>
            <a:r>
              <a:rPr lang="it-IT" dirty="0"/>
              <a:t> (5-15%) </a:t>
            </a:r>
          </a:p>
          <a:p>
            <a:pPr marL="0" indent="0">
              <a:buNone/>
            </a:pPr>
            <a:r>
              <a:rPr lang="it-IT" dirty="0"/>
              <a:t>- Ca. a cellule ad anello con castone </a:t>
            </a:r>
          </a:p>
          <a:p>
            <a:r>
              <a:rPr lang="it-IT" u="sng" dirty="0"/>
              <a:t>Tumori non epiteliali </a:t>
            </a:r>
          </a:p>
          <a:p>
            <a:pPr>
              <a:buFontTx/>
              <a:buChar char="-"/>
            </a:pPr>
            <a:r>
              <a:rPr lang="it-IT" dirty="0"/>
              <a:t>Leiomiosarcoma </a:t>
            </a:r>
          </a:p>
          <a:p>
            <a:pPr>
              <a:buFontTx/>
              <a:buChar char="-"/>
            </a:pPr>
            <a:r>
              <a:rPr lang="it-IT" dirty="0"/>
              <a:t>Altri </a:t>
            </a:r>
          </a:p>
          <a:p>
            <a:pPr marL="0" indent="0">
              <a:buNone/>
            </a:pPr>
            <a:r>
              <a:rPr lang="it-IT" dirty="0"/>
              <a:t>•</a:t>
            </a:r>
            <a:r>
              <a:rPr lang="it-IT" u="sng" dirty="0"/>
              <a:t>Tumori </a:t>
            </a:r>
            <a:r>
              <a:rPr lang="it-IT" u="sng" dirty="0" err="1"/>
              <a:t>carcinoidi</a:t>
            </a:r>
            <a:r>
              <a:rPr lang="it-IT" u="sng" dirty="0"/>
              <a:t> </a:t>
            </a:r>
          </a:p>
          <a:p>
            <a:pPr marL="0" indent="0">
              <a:buNone/>
            </a:pPr>
            <a:r>
              <a:rPr lang="it-IT" dirty="0"/>
              <a:t>•</a:t>
            </a:r>
            <a:r>
              <a:rPr lang="it-IT" u="sng" dirty="0"/>
              <a:t>Linfomi primitivi </a:t>
            </a:r>
          </a:p>
          <a:p>
            <a:endParaRPr lang="it-IT" dirty="0"/>
          </a:p>
        </p:txBody>
      </p:sp>
    </p:spTree>
    <p:extLst>
      <p:ext uri="{BB962C8B-B14F-4D97-AF65-F5344CB8AC3E}">
        <p14:creationId xmlns:p14="http://schemas.microsoft.com/office/powerpoint/2010/main" val="4949745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68028"/>
          </a:xfrm>
        </p:spPr>
        <p:txBody>
          <a:bodyPr>
            <a:normAutofit/>
          </a:bodyPr>
          <a:lstStyle/>
          <a:p>
            <a:r>
              <a:rPr lang="it-IT" sz="3600" b="1" dirty="0" err="1">
                <a:solidFill>
                  <a:srgbClr val="FF0000"/>
                </a:solidFill>
                <a:latin typeface="+mn-lt"/>
              </a:rPr>
              <a:t>Stadiazione</a:t>
            </a:r>
            <a:endParaRPr lang="it-IT" sz="3600" b="1" dirty="0">
              <a:solidFill>
                <a:srgbClr val="FF0000"/>
              </a:solidFill>
              <a:latin typeface="+mn-lt"/>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7890" y="1301381"/>
            <a:ext cx="7456219" cy="5047794"/>
          </a:xfrm>
          <a:prstGeom prst="rect">
            <a:avLst/>
          </a:prstGeom>
        </p:spPr>
      </p:pic>
    </p:spTree>
    <p:extLst>
      <p:ext uri="{BB962C8B-B14F-4D97-AF65-F5344CB8AC3E}">
        <p14:creationId xmlns:p14="http://schemas.microsoft.com/office/powerpoint/2010/main" val="6459860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858033"/>
          </a:xfrm>
        </p:spPr>
        <p:txBody>
          <a:bodyPr/>
          <a:lstStyle/>
          <a:p>
            <a:r>
              <a:rPr lang="it-IT" sz="3600" b="1" dirty="0">
                <a:solidFill>
                  <a:srgbClr val="FF0000"/>
                </a:solidFill>
                <a:latin typeface="+mn-lt"/>
              </a:rPr>
              <a:t>Trattamento</a:t>
            </a:r>
            <a:r>
              <a:rPr lang="it-IT" dirty="0"/>
              <a:t> </a:t>
            </a:r>
          </a:p>
        </p:txBody>
      </p:sp>
      <p:sp>
        <p:nvSpPr>
          <p:cNvPr id="3" name="Segnaposto contenuto 2"/>
          <p:cNvSpPr>
            <a:spLocks noGrp="1"/>
          </p:cNvSpPr>
          <p:nvPr>
            <p:ph idx="1"/>
          </p:nvPr>
        </p:nvSpPr>
        <p:spPr/>
        <p:txBody>
          <a:bodyPr/>
          <a:lstStyle/>
          <a:p>
            <a:r>
              <a:rPr lang="it-IT" dirty="0"/>
              <a:t>St. I: solo intervento poi follow-up </a:t>
            </a:r>
          </a:p>
          <a:p>
            <a:r>
              <a:rPr lang="it-IT" dirty="0"/>
              <a:t>St. II: intervento, chemioterapia adiuvante per 6 mesi in alcuni sottogruppi (T4, perforazione, G3, MSI assente) </a:t>
            </a:r>
          </a:p>
          <a:p>
            <a:r>
              <a:rPr lang="it-IT" dirty="0"/>
              <a:t>St. III: intervento, poi chemioterapia adiuvante per 6 mesi </a:t>
            </a:r>
          </a:p>
          <a:p>
            <a:r>
              <a:rPr lang="it-IT" dirty="0"/>
              <a:t>St. IV: diverse strategie a seconda che le metastasi siano </a:t>
            </a:r>
          </a:p>
          <a:p>
            <a:pPr marL="0" indent="0">
              <a:buNone/>
            </a:pPr>
            <a:r>
              <a:rPr lang="it-IT" dirty="0"/>
              <a:t>- Asportabili in maniera radicale: intervento poi eventuale CT </a:t>
            </a:r>
          </a:p>
          <a:p>
            <a:pPr marL="0" indent="0">
              <a:buNone/>
            </a:pPr>
            <a:r>
              <a:rPr lang="it-IT" dirty="0"/>
              <a:t>- Potenzialmente asportabili in maniera radicale: chemioterapia + biologici fino a maggior risposta, poi chirurgia</a:t>
            </a:r>
          </a:p>
          <a:p>
            <a:pPr marL="0" indent="0">
              <a:buNone/>
            </a:pPr>
            <a:endParaRPr lang="it-IT" dirty="0"/>
          </a:p>
          <a:p>
            <a:endParaRPr lang="it-IT" dirty="0"/>
          </a:p>
        </p:txBody>
      </p:sp>
    </p:spTree>
    <p:extLst>
      <p:ext uri="{BB962C8B-B14F-4D97-AF65-F5344CB8AC3E}">
        <p14:creationId xmlns:p14="http://schemas.microsoft.com/office/powerpoint/2010/main" val="1759191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555130"/>
            <a:ext cx="10515600" cy="822407"/>
          </a:xfrm>
        </p:spPr>
        <p:txBody>
          <a:bodyPr>
            <a:normAutofit/>
          </a:bodyPr>
          <a:lstStyle/>
          <a:p>
            <a:r>
              <a:rPr lang="it-IT" sz="3600" b="1" dirty="0">
                <a:solidFill>
                  <a:srgbClr val="FF0000"/>
                </a:solidFill>
                <a:latin typeface="+mn-lt"/>
              </a:rPr>
              <a:t>Semeiotica dello stravaso</a:t>
            </a:r>
          </a:p>
        </p:txBody>
      </p:sp>
      <p:sp>
        <p:nvSpPr>
          <p:cNvPr id="3" name="Segnaposto contenuto 2"/>
          <p:cNvSpPr>
            <a:spLocks noGrp="1"/>
          </p:cNvSpPr>
          <p:nvPr>
            <p:ph idx="1"/>
          </p:nvPr>
        </p:nvSpPr>
        <p:spPr>
          <a:xfrm>
            <a:off x="838200" y="1674420"/>
            <a:ext cx="10515600" cy="3218213"/>
          </a:xfrm>
        </p:spPr>
        <p:txBody>
          <a:bodyPr/>
          <a:lstStyle/>
          <a:p>
            <a:r>
              <a:rPr lang="it-IT" dirty="0"/>
              <a:t>1) SEGNI PRECOCI: dolore, bruciore, edema, prurito</a:t>
            </a:r>
            <a:br>
              <a:rPr lang="it-IT" dirty="0"/>
            </a:br>
            <a:r>
              <a:rPr lang="it-IT" dirty="0"/>
              <a:t>2) RIDUZIONE DELLA VELOCITA' DI INFUSIONE o MANCATO RITORNO VENOSO in seguito ad aspirazione</a:t>
            </a:r>
            <a:br>
              <a:rPr lang="it-IT" dirty="0"/>
            </a:br>
            <a:r>
              <a:rPr lang="it-IT" dirty="0"/>
              <a:t>3) SEGNI TARDIVI: eritema, tumefazione, indurimento, variazione del colore della cute </a:t>
            </a:r>
          </a:p>
          <a:p>
            <a:r>
              <a:rPr lang="it-IT" dirty="0"/>
              <a:t>In caso di farmaci vescicanti, la necrosi locale solitamente diviene evidente 2-3 settimane dopo l'evento. </a:t>
            </a:r>
          </a:p>
          <a:p>
            <a:endParaRPr lang="it-IT" dirty="0"/>
          </a:p>
        </p:txBody>
      </p:sp>
    </p:spTree>
    <p:extLst>
      <p:ext uri="{BB962C8B-B14F-4D97-AF65-F5344CB8AC3E}">
        <p14:creationId xmlns:p14="http://schemas.microsoft.com/office/powerpoint/2010/main" val="443375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318162"/>
            <a:ext cx="10515600" cy="4858801"/>
          </a:xfrm>
        </p:spPr>
        <p:txBody>
          <a:bodyPr/>
          <a:lstStyle/>
          <a:p>
            <a:r>
              <a:rPr lang="it-IT" dirty="0"/>
              <a:t>Una delle neoplasie solide </a:t>
            </a:r>
            <a:r>
              <a:rPr lang="it-IT" dirty="0" err="1"/>
              <a:t>piu</a:t>
            </a:r>
            <a:r>
              <a:rPr lang="it-IT" dirty="0"/>
              <a:t>̀ diffuse al mondo (5% di tutte le neoplasie). </a:t>
            </a:r>
          </a:p>
          <a:p>
            <a:r>
              <a:rPr lang="it-IT" dirty="0"/>
              <a:t>Rapporto maschi/femmine 4:1. </a:t>
            </a:r>
          </a:p>
          <a:p>
            <a:r>
              <a:rPr lang="it-IT" dirty="0"/>
              <a:t>Aumento progressivo dell'incidenza con l'</a:t>
            </a:r>
            <a:r>
              <a:rPr lang="it-IT" dirty="0" err="1"/>
              <a:t>eta</a:t>
            </a:r>
            <a:r>
              <a:rPr lang="it-IT" dirty="0"/>
              <a:t>̀: picco tra la quinta-sesta decade nei Paesi Occidentali e </a:t>
            </a:r>
            <a:r>
              <a:rPr lang="it-IT" dirty="0" err="1"/>
              <a:t>piu</a:t>
            </a:r>
            <a:r>
              <a:rPr lang="it-IT" dirty="0"/>
              <a:t>̀ frequente in giovane </a:t>
            </a:r>
            <a:r>
              <a:rPr lang="it-IT" dirty="0" err="1"/>
              <a:t>eta</a:t>
            </a:r>
            <a:r>
              <a:rPr lang="it-IT" dirty="0"/>
              <a:t>̀ in Africa e in Cina. </a:t>
            </a:r>
          </a:p>
          <a:p>
            <a:r>
              <a:rPr lang="it-IT" dirty="0"/>
              <a:t>Prognosi estremamente severa con sopravvivenza a 1 anno del 27% e a 5 anni del 7% (leggermente </a:t>
            </a:r>
            <a:r>
              <a:rPr lang="it-IT" dirty="0" err="1"/>
              <a:t>piu</a:t>
            </a:r>
            <a:r>
              <a:rPr lang="it-IT" dirty="0"/>
              <a:t>̀ elevata in pazienti giovani). </a:t>
            </a:r>
          </a:p>
          <a:p>
            <a:endParaRPr lang="it-IT" dirty="0"/>
          </a:p>
        </p:txBody>
      </p:sp>
      <p:sp>
        <p:nvSpPr>
          <p:cNvPr id="4" name="Titolo 1"/>
          <p:cNvSpPr>
            <a:spLocks noGrp="1"/>
          </p:cNvSpPr>
          <p:nvPr>
            <p:ph type="title"/>
          </p:nvPr>
        </p:nvSpPr>
        <p:spPr>
          <a:xfrm>
            <a:off x="838200" y="365126"/>
            <a:ext cx="10515600" cy="953036"/>
          </a:xfrm>
        </p:spPr>
        <p:txBody>
          <a:bodyPr>
            <a:normAutofit/>
          </a:bodyPr>
          <a:lstStyle/>
          <a:p>
            <a:r>
              <a:rPr lang="it-IT" sz="3600" b="1" dirty="0">
                <a:solidFill>
                  <a:srgbClr val="FF0000"/>
                </a:solidFill>
                <a:latin typeface="+mn-lt"/>
              </a:rPr>
              <a:t>CARCINOMA </a:t>
            </a:r>
            <a:r>
              <a:rPr lang="it-IT" sz="3600" b="1">
                <a:solidFill>
                  <a:srgbClr val="FF0000"/>
                </a:solidFill>
                <a:latin typeface="+mn-lt"/>
              </a:rPr>
              <a:t>DEL FEGATO</a:t>
            </a:r>
            <a:endParaRPr lang="it-IT" sz="3600" b="1" dirty="0">
              <a:solidFill>
                <a:srgbClr val="FF0000"/>
              </a:solidFill>
              <a:latin typeface="+mn-lt"/>
            </a:endParaRPr>
          </a:p>
        </p:txBody>
      </p:sp>
    </p:spTree>
    <p:extLst>
      <p:ext uri="{BB962C8B-B14F-4D97-AF65-F5344CB8AC3E}">
        <p14:creationId xmlns:p14="http://schemas.microsoft.com/office/powerpoint/2010/main" val="5178564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798657"/>
          </a:xfrm>
        </p:spPr>
        <p:txBody>
          <a:bodyPr>
            <a:normAutofit/>
          </a:bodyPr>
          <a:lstStyle/>
          <a:p>
            <a:r>
              <a:rPr lang="it-IT" sz="3600" b="1" dirty="0">
                <a:solidFill>
                  <a:srgbClr val="FF0000"/>
                </a:solidFill>
                <a:latin typeface="+mn-lt"/>
              </a:rPr>
              <a:t>Fattori di rischio</a:t>
            </a:r>
          </a:p>
        </p:txBody>
      </p:sp>
      <p:sp>
        <p:nvSpPr>
          <p:cNvPr id="3" name="Segnaposto contenuto 2"/>
          <p:cNvSpPr>
            <a:spLocks noGrp="1"/>
          </p:cNvSpPr>
          <p:nvPr>
            <p:ph idx="1"/>
          </p:nvPr>
        </p:nvSpPr>
        <p:spPr>
          <a:xfrm>
            <a:off x="838200" y="1068779"/>
            <a:ext cx="10515600" cy="5108184"/>
          </a:xfrm>
        </p:spPr>
        <p:txBody>
          <a:bodyPr>
            <a:normAutofit fontScale="92500" lnSpcReduction="20000"/>
          </a:bodyPr>
          <a:lstStyle/>
          <a:p>
            <a:r>
              <a:rPr lang="it-IT" dirty="0"/>
              <a:t>HBV: infezione cronica e sviluppo di cirrosi epatica, soprattutto in aree endemiche (Paesi in via di sviluppo) nell'infanzia. </a:t>
            </a:r>
          </a:p>
          <a:p>
            <a:pPr marL="0" indent="0">
              <a:buNone/>
            </a:pPr>
            <a:r>
              <a:rPr lang="it-IT" dirty="0"/>
              <a:t>- Diminuzione dell'incidenza grazie alla maggiore diffusione dei vaccini contro l'HBV. </a:t>
            </a:r>
          </a:p>
          <a:p>
            <a:r>
              <a:rPr lang="it-IT" dirty="0"/>
              <a:t>HCV: infezione cronica e sviluppo di cirrosi epatica, soprattutto in Paesi industrializzati. </a:t>
            </a:r>
          </a:p>
          <a:p>
            <a:pPr>
              <a:buFontTx/>
              <a:buChar char="-"/>
            </a:pPr>
            <a:r>
              <a:rPr lang="it-IT" dirty="0"/>
              <a:t>Aumento dell'incidenza per una maggiore diffusione di infezioni da HCV. </a:t>
            </a:r>
          </a:p>
          <a:p>
            <a:r>
              <a:rPr lang="it-IT" dirty="0"/>
              <a:t>Cirrosi epatica (60-80% degli HCC): virus </a:t>
            </a:r>
            <a:r>
              <a:rPr lang="it-IT" dirty="0" err="1"/>
              <a:t>epatotropici</a:t>
            </a:r>
            <a:r>
              <a:rPr lang="it-IT" dirty="0"/>
              <a:t>, alcolismo, autoimmune, </a:t>
            </a:r>
            <a:r>
              <a:rPr lang="it-IT" dirty="0" err="1"/>
              <a:t>emocromatosi</a:t>
            </a:r>
            <a:r>
              <a:rPr lang="it-IT" dirty="0"/>
              <a:t>, </a:t>
            </a:r>
            <a:r>
              <a:rPr lang="it-IT" dirty="0" err="1"/>
              <a:t>tirosinemia</a:t>
            </a:r>
            <a:r>
              <a:rPr lang="it-IT" dirty="0"/>
              <a:t>. </a:t>
            </a:r>
          </a:p>
          <a:p>
            <a:r>
              <a:rPr lang="it-IT" dirty="0"/>
              <a:t>Esposizione all'</a:t>
            </a:r>
            <a:r>
              <a:rPr lang="it-IT" dirty="0" err="1"/>
              <a:t>aflotossina</a:t>
            </a:r>
            <a:r>
              <a:rPr lang="it-IT" dirty="0"/>
              <a:t> prodotta dall'</a:t>
            </a:r>
            <a:r>
              <a:rPr lang="it-IT" dirty="0" err="1"/>
              <a:t>Aspergillus</a:t>
            </a:r>
            <a:r>
              <a:rPr lang="it-IT" dirty="0"/>
              <a:t> </a:t>
            </a:r>
            <a:r>
              <a:rPr lang="it-IT" dirty="0" err="1"/>
              <a:t>flavus</a:t>
            </a:r>
            <a:r>
              <a:rPr lang="it-IT" dirty="0"/>
              <a:t>, soprattutto nei Paesi in via di sviluppo a causa della peggiore conservazione degli alimenti. </a:t>
            </a:r>
          </a:p>
          <a:p>
            <a:pPr marL="0" indent="0">
              <a:buNone/>
            </a:pPr>
            <a:r>
              <a:rPr lang="it-IT" dirty="0"/>
              <a:t>- Sostanza mutagena e responsabile di immunosoppressione, favorendo le infezioni da virus dell'epatite. </a:t>
            </a:r>
          </a:p>
          <a:p>
            <a:r>
              <a:rPr lang="it-IT" dirty="0"/>
              <a:t>Resistenza all'insulina presente in stati di </a:t>
            </a:r>
            <a:r>
              <a:rPr lang="it-IT" dirty="0" err="1"/>
              <a:t>obesita</a:t>
            </a:r>
            <a:r>
              <a:rPr lang="it-IT" dirty="0"/>
              <a:t>̀ e diabete. </a:t>
            </a:r>
          </a:p>
          <a:p>
            <a:endParaRPr lang="it-IT" dirty="0"/>
          </a:p>
          <a:p>
            <a:endParaRPr lang="it-IT" dirty="0"/>
          </a:p>
        </p:txBody>
      </p:sp>
    </p:spTree>
    <p:extLst>
      <p:ext uri="{BB962C8B-B14F-4D97-AF65-F5344CB8AC3E}">
        <p14:creationId xmlns:p14="http://schemas.microsoft.com/office/powerpoint/2010/main" val="14708232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703654"/>
          </a:xfrm>
        </p:spPr>
        <p:txBody>
          <a:bodyPr>
            <a:normAutofit/>
          </a:bodyPr>
          <a:lstStyle/>
          <a:p>
            <a:r>
              <a:rPr lang="it-IT" sz="3600" b="1" dirty="0">
                <a:solidFill>
                  <a:srgbClr val="FF0000"/>
                </a:solidFill>
                <a:latin typeface="+mn-lt"/>
              </a:rPr>
              <a:t>Istopatologia</a:t>
            </a:r>
          </a:p>
        </p:txBody>
      </p:sp>
      <p:sp>
        <p:nvSpPr>
          <p:cNvPr id="3" name="Segnaposto contenuto 2"/>
          <p:cNvSpPr>
            <a:spLocks noGrp="1"/>
          </p:cNvSpPr>
          <p:nvPr>
            <p:ph idx="1"/>
          </p:nvPr>
        </p:nvSpPr>
        <p:spPr>
          <a:xfrm>
            <a:off x="838200" y="1401555"/>
            <a:ext cx="10515600" cy="4351338"/>
          </a:xfrm>
        </p:spPr>
        <p:txBody>
          <a:bodyPr/>
          <a:lstStyle/>
          <a:p>
            <a:r>
              <a:rPr lang="it-IT" dirty="0"/>
              <a:t>Forma nodulare in fegato cirrotico, solitamente ben demarcata e circondata da capsula fibrotica: </a:t>
            </a:r>
          </a:p>
          <a:p>
            <a:pPr marL="0" indent="0">
              <a:buNone/>
            </a:pPr>
            <a:r>
              <a:rPr lang="it-IT" dirty="0"/>
              <a:t>-  Nodulare singola </a:t>
            </a:r>
            <a:endParaRPr lang="it-IT" dirty="0">
              <a:effectLst/>
            </a:endParaRPr>
          </a:p>
          <a:p>
            <a:pPr marL="0" indent="0">
              <a:buNone/>
            </a:pPr>
            <a:r>
              <a:rPr lang="it-IT" dirty="0"/>
              <a:t>-  Nodulare singola con crescita </a:t>
            </a:r>
            <a:r>
              <a:rPr lang="it-IT" dirty="0" err="1"/>
              <a:t>perinodulare</a:t>
            </a:r>
            <a:endParaRPr lang="it-IT" dirty="0"/>
          </a:p>
          <a:p>
            <a:pPr marL="0" indent="0">
              <a:buNone/>
            </a:pPr>
            <a:r>
              <a:rPr lang="it-IT" dirty="0"/>
              <a:t>- noduli satelliti entro 2 cm dal nodulo primitivo. </a:t>
            </a:r>
            <a:endParaRPr lang="it-IT" dirty="0">
              <a:effectLst/>
            </a:endParaRPr>
          </a:p>
          <a:p>
            <a:pPr marL="0" indent="0">
              <a:buNone/>
            </a:pPr>
            <a:r>
              <a:rPr lang="it-IT" dirty="0"/>
              <a:t>-  </a:t>
            </a:r>
            <a:r>
              <a:rPr lang="it-IT" dirty="0" err="1"/>
              <a:t>Multinodulare</a:t>
            </a:r>
            <a:r>
              <a:rPr lang="it-IT" dirty="0"/>
              <a:t> </a:t>
            </a:r>
            <a:endParaRPr lang="it-IT" dirty="0">
              <a:effectLst/>
            </a:endParaRPr>
          </a:p>
          <a:p>
            <a:r>
              <a:rPr lang="it-IT" dirty="0"/>
              <a:t>Forma massiva in tumori non associati a cirrosi: singola massa estesa anche a tutto il lobo </a:t>
            </a:r>
            <a:endParaRPr lang="it-IT" dirty="0">
              <a:effectLst/>
            </a:endParaRPr>
          </a:p>
          <a:p>
            <a:r>
              <a:rPr lang="it-IT" dirty="0"/>
              <a:t>Forma diffusa </a:t>
            </a:r>
            <a:endParaRPr lang="it-IT" dirty="0">
              <a:effectLst/>
            </a:endParaRPr>
          </a:p>
          <a:p>
            <a:endParaRPr lang="it-IT" dirty="0"/>
          </a:p>
        </p:txBody>
      </p:sp>
    </p:spTree>
    <p:extLst>
      <p:ext uri="{BB962C8B-B14F-4D97-AF65-F5344CB8AC3E}">
        <p14:creationId xmlns:p14="http://schemas.microsoft.com/office/powerpoint/2010/main" val="13810941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834283"/>
          </a:xfrm>
        </p:spPr>
        <p:txBody>
          <a:bodyPr>
            <a:normAutofit/>
          </a:bodyPr>
          <a:lstStyle/>
          <a:p>
            <a:r>
              <a:rPr lang="it-IT" sz="3600" b="1" dirty="0">
                <a:solidFill>
                  <a:srgbClr val="FF0000"/>
                </a:solidFill>
                <a:latin typeface="+mn-lt"/>
              </a:rPr>
              <a:t>Storia naturale</a:t>
            </a:r>
          </a:p>
        </p:txBody>
      </p:sp>
      <p:sp>
        <p:nvSpPr>
          <p:cNvPr id="3" name="Segnaposto contenuto 2"/>
          <p:cNvSpPr>
            <a:spLocks noGrp="1"/>
          </p:cNvSpPr>
          <p:nvPr>
            <p:ph idx="1"/>
          </p:nvPr>
        </p:nvSpPr>
        <p:spPr/>
        <p:txBody>
          <a:bodyPr/>
          <a:lstStyle/>
          <a:p>
            <a:r>
              <a:rPr lang="it-IT" dirty="0"/>
              <a:t>HCC definito come malattia d'organo: prevalenza di diffusione all'interno del fegato. </a:t>
            </a:r>
          </a:p>
          <a:p>
            <a:r>
              <a:rPr lang="it-IT" dirty="0"/>
              <a:t>Interessamento intraepatico: presenza di noduli singoli o multipli (&gt;2 cm dal nodulo primitivo) per infiltrazione dei dotti biliari o della vena porta. </a:t>
            </a:r>
          </a:p>
          <a:p>
            <a:r>
              <a:rPr lang="it-IT" dirty="0"/>
              <a:t>Interessamento linfonodale: linfonodi ilari </a:t>
            </a:r>
          </a:p>
          <a:p>
            <a:r>
              <a:rPr lang="it-IT" dirty="0"/>
              <a:t>Interessamento extraepatico (raro): osso </a:t>
            </a:r>
          </a:p>
          <a:p>
            <a:endParaRPr lang="it-IT" dirty="0"/>
          </a:p>
        </p:txBody>
      </p:sp>
    </p:spTree>
    <p:extLst>
      <p:ext uri="{BB962C8B-B14F-4D97-AF65-F5344CB8AC3E}">
        <p14:creationId xmlns:p14="http://schemas.microsoft.com/office/powerpoint/2010/main" val="14811656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763031"/>
          </a:xfrm>
        </p:spPr>
        <p:txBody>
          <a:bodyPr>
            <a:normAutofit/>
          </a:bodyPr>
          <a:lstStyle/>
          <a:p>
            <a:r>
              <a:rPr lang="it-IT" sz="3600" b="1" dirty="0">
                <a:solidFill>
                  <a:srgbClr val="FF0000"/>
                </a:solidFill>
                <a:latin typeface="+mn-lt"/>
              </a:rPr>
              <a:t>Segni e sintomi</a:t>
            </a:r>
          </a:p>
        </p:txBody>
      </p:sp>
      <p:sp>
        <p:nvSpPr>
          <p:cNvPr id="3" name="Segnaposto contenuto 2"/>
          <p:cNvSpPr>
            <a:spLocks noGrp="1"/>
          </p:cNvSpPr>
          <p:nvPr>
            <p:ph idx="1"/>
          </p:nvPr>
        </p:nvSpPr>
        <p:spPr>
          <a:xfrm>
            <a:off x="838200" y="1484416"/>
            <a:ext cx="10515600" cy="4692547"/>
          </a:xfrm>
        </p:spPr>
        <p:txBody>
          <a:bodyPr>
            <a:normAutofit fontScale="85000" lnSpcReduction="20000"/>
          </a:bodyPr>
          <a:lstStyle/>
          <a:p>
            <a:r>
              <a:rPr lang="it-IT" dirty="0"/>
              <a:t>25% completamente asintomatico. </a:t>
            </a:r>
          </a:p>
          <a:p>
            <a:r>
              <a:rPr lang="it-IT" dirty="0"/>
              <a:t>Sintomi di presentazione: dolore in ipocondrio destro ed epigastrico, acuto e continuo. </a:t>
            </a:r>
          </a:p>
          <a:p>
            <a:r>
              <a:rPr lang="it-IT" dirty="0"/>
              <a:t>Altri segni comuni: epatomegalia, comparsa di ascite, senso di gonfiore addominale, anoressia da compressione gastrica, calo ponderale, ittero, astenia. </a:t>
            </a:r>
          </a:p>
          <a:p>
            <a:r>
              <a:rPr lang="it-IT" dirty="0"/>
              <a:t>Complicazioni: addome acuto da rottura tumorale in peritoneo, dispnea da sopra elevazione del diaframma per epatomegalia. </a:t>
            </a:r>
          </a:p>
          <a:p>
            <a:r>
              <a:rPr lang="it-IT" dirty="0"/>
              <a:t>Neoplasie di piccole dimensioni: </a:t>
            </a:r>
          </a:p>
          <a:p>
            <a:pPr marL="0" indent="0">
              <a:buNone/>
            </a:pPr>
            <a:r>
              <a:rPr lang="it-IT" dirty="0"/>
              <a:t>- Su fegato sano, spesso asintomatiche. </a:t>
            </a:r>
          </a:p>
          <a:p>
            <a:pPr marL="0" indent="0">
              <a:buNone/>
            </a:pPr>
            <a:r>
              <a:rPr lang="it-IT" dirty="0"/>
              <a:t>- Su fegato cirrotico, peggioramento della </a:t>
            </a:r>
            <a:r>
              <a:rPr lang="it-IT" dirty="0" err="1"/>
              <a:t>funzionalita</a:t>
            </a:r>
            <a:r>
              <a:rPr lang="it-IT" dirty="0"/>
              <a:t>̀ epatica con ittero, ascite, dolore addominale ed epatomegalia </a:t>
            </a:r>
          </a:p>
          <a:p>
            <a:r>
              <a:rPr lang="it-IT" dirty="0"/>
              <a:t>Sindromi paraneoplastiche: ipoglicemia, eritrocitosi, ipercalcemia, ipercolesterolemia, ginecomastia. </a:t>
            </a:r>
          </a:p>
          <a:p>
            <a:endParaRPr lang="it-IT" dirty="0"/>
          </a:p>
          <a:p>
            <a:endParaRPr lang="it-IT" dirty="0"/>
          </a:p>
        </p:txBody>
      </p:sp>
    </p:spTree>
    <p:extLst>
      <p:ext uri="{BB962C8B-B14F-4D97-AF65-F5344CB8AC3E}">
        <p14:creationId xmlns:p14="http://schemas.microsoft.com/office/powerpoint/2010/main" val="20687642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739280"/>
          </a:xfrm>
        </p:spPr>
        <p:txBody>
          <a:bodyPr>
            <a:normAutofit/>
          </a:bodyPr>
          <a:lstStyle/>
          <a:p>
            <a:r>
              <a:rPr lang="it-IT" sz="3600" b="1" dirty="0">
                <a:solidFill>
                  <a:srgbClr val="FF0000"/>
                </a:solidFill>
                <a:latin typeface="+mn-lt"/>
              </a:rPr>
              <a:t>Diagnosi</a:t>
            </a:r>
          </a:p>
        </p:txBody>
      </p:sp>
      <p:sp>
        <p:nvSpPr>
          <p:cNvPr id="3" name="Segnaposto contenuto 2"/>
          <p:cNvSpPr>
            <a:spLocks noGrp="1"/>
          </p:cNvSpPr>
          <p:nvPr>
            <p:ph idx="1"/>
          </p:nvPr>
        </p:nvSpPr>
        <p:spPr>
          <a:xfrm>
            <a:off x="838200" y="1282535"/>
            <a:ext cx="10515600" cy="4894428"/>
          </a:xfrm>
        </p:spPr>
        <p:txBody>
          <a:bodyPr>
            <a:normAutofit/>
          </a:bodyPr>
          <a:lstStyle/>
          <a:p>
            <a:r>
              <a:rPr lang="it-IT" dirty="0"/>
              <a:t>Anamnesi: evidenziare fattori di rischio e precedenti infezioni virali. </a:t>
            </a:r>
          </a:p>
          <a:p>
            <a:r>
              <a:rPr lang="it-IT" dirty="0"/>
              <a:t>Esame obiettivo: epatomegalia, circoli venosi superficiali, edemi declivi, splenomegalia per trombosi portale. </a:t>
            </a:r>
          </a:p>
          <a:p>
            <a:r>
              <a:rPr lang="it-IT" dirty="0"/>
              <a:t>Sospetto clinico di HCC in caso di </a:t>
            </a:r>
            <a:r>
              <a:rPr lang="it-IT" dirty="0" err="1"/>
              <a:t>alpha</a:t>
            </a:r>
            <a:r>
              <a:rPr lang="it-IT" dirty="0"/>
              <a:t>-FP elevata e di presenza di massa epatica. </a:t>
            </a:r>
          </a:p>
          <a:p>
            <a:r>
              <a:rPr lang="it-IT" dirty="0"/>
              <a:t>Conferma del sospetto clinico: </a:t>
            </a:r>
          </a:p>
          <a:p>
            <a:pPr marL="0" indent="0">
              <a:buNone/>
            </a:pPr>
            <a:r>
              <a:rPr lang="it-IT" dirty="0"/>
              <a:t>-  Biopsia con valutazione cito-istologica (alto rischio di complicazioni) </a:t>
            </a:r>
            <a:endParaRPr lang="it-IT" dirty="0">
              <a:effectLst/>
            </a:endParaRPr>
          </a:p>
          <a:p>
            <a:pPr marL="0" indent="0">
              <a:buNone/>
            </a:pPr>
            <a:r>
              <a:rPr lang="it-IT" dirty="0"/>
              <a:t>-  Studio radiologico con conferma di lesione (ecografia, TC spirale, RM), </a:t>
            </a:r>
            <a:r>
              <a:rPr lang="it-IT" dirty="0" err="1"/>
              <a:t>ipervascolarizzazione</a:t>
            </a:r>
            <a:r>
              <a:rPr lang="it-IT" dirty="0"/>
              <a:t> arteriosa, esami di </a:t>
            </a:r>
            <a:r>
              <a:rPr lang="it-IT" dirty="0" err="1"/>
              <a:t>funzionalita</a:t>
            </a:r>
            <a:r>
              <a:rPr lang="it-IT" dirty="0"/>
              <a:t>̀ epatica, marcatori HBV/HCV </a:t>
            </a:r>
            <a:endParaRPr lang="it-IT" dirty="0">
              <a:effectLst/>
            </a:endParaRPr>
          </a:p>
          <a:p>
            <a:endParaRPr lang="it-IT" dirty="0"/>
          </a:p>
        </p:txBody>
      </p:sp>
    </p:spTree>
    <p:extLst>
      <p:ext uri="{BB962C8B-B14F-4D97-AF65-F5344CB8AC3E}">
        <p14:creationId xmlns:p14="http://schemas.microsoft.com/office/powerpoint/2010/main" val="5631320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715530"/>
          </a:xfrm>
        </p:spPr>
        <p:txBody>
          <a:bodyPr>
            <a:normAutofit/>
          </a:bodyPr>
          <a:lstStyle/>
          <a:p>
            <a:r>
              <a:rPr lang="it-IT" sz="3600" b="1" dirty="0">
                <a:solidFill>
                  <a:srgbClr val="FF0000"/>
                </a:solidFill>
                <a:latin typeface="+mn-lt"/>
              </a:rPr>
              <a:t>Trattamento</a:t>
            </a:r>
          </a:p>
        </p:txBody>
      </p:sp>
      <p:sp>
        <p:nvSpPr>
          <p:cNvPr id="3" name="Segnaposto contenuto 2"/>
          <p:cNvSpPr>
            <a:spLocks noGrp="1"/>
          </p:cNvSpPr>
          <p:nvPr>
            <p:ph idx="1"/>
          </p:nvPr>
        </p:nvSpPr>
        <p:spPr/>
        <p:txBody>
          <a:bodyPr/>
          <a:lstStyle/>
          <a:p>
            <a:r>
              <a:rPr lang="it-IT" dirty="0"/>
              <a:t>Chirurgia</a:t>
            </a:r>
          </a:p>
          <a:p>
            <a:r>
              <a:rPr lang="it-IT" dirty="0"/>
              <a:t>Chemioterapia </a:t>
            </a:r>
          </a:p>
          <a:p>
            <a:r>
              <a:rPr lang="it-IT" dirty="0"/>
              <a:t>Farmaci biomolecolari </a:t>
            </a:r>
          </a:p>
          <a:p>
            <a:r>
              <a:rPr lang="it-IT" dirty="0"/>
              <a:t>Terapie loco-regionali </a:t>
            </a:r>
          </a:p>
          <a:p>
            <a:r>
              <a:rPr lang="it-IT" dirty="0"/>
              <a:t>Best </a:t>
            </a:r>
            <a:r>
              <a:rPr lang="it-IT" dirty="0" err="1"/>
              <a:t>Supportive</a:t>
            </a:r>
            <a:r>
              <a:rPr lang="it-IT" dirty="0"/>
              <a:t> Care </a:t>
            </a:r>
          </a:p>
          <a:p>
            <a:endParaRPr lang="it-IT" dirty="0"/>
          </a:p>
        </p:txBody>
      </p:sp>
    </p:spTree>
    <p:extLst>
      <p:ext uri="{BB962C8B-B14F-4D97-AF65-F5344CB8AC3E}">
        <p14:creationId xmlns:p14="http://schemas.microsoft.com/office/powerpoint/2010/main" val="9902810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838200" y="365126"/>
            <a:ext cx="10515600" cy="858032"/>
          </a:xfrm>
        </p:spPr>
        <p:txBody>
          <a:bodyPr>
            <a:normAutofit/>
          </a:bodyPr>
          <a:lstStyle/>
          <a:p>
            <a:r>
              <a:rPr lang="it-IT" sz="3600" b="1">
                <a:solidFill>
                  <a:srgbClr val="FF0000"/>
                </a:solidFill>
                <a:latin typeface="+mn-lt"/>
              </a:rPr>
              <a:t>CARCINOMA DELLA MAMMELLA</a:t>
            </a:r>
            <a:endParaRPr lang="it-IT" sz="3600" b="1" dirty="0">
              <a:solidFill>
                <a:srgbClr val="FF0000"/>
              </a:solidFill>
              <a:latin typeface="+mn-lt"/>
            </a:endParaRPr>
          </a:p>
        </p:txBody>
      </p:sp>
      <p:sp>
        <p:nvSpPr>
          <p:cNvPr id="6" name="CasellaDiTesto 5"/>
          <p:cNvSpPr txBox="1"/>
          <p:nvPr/>
        </p:nvSpPr>
        <p:spPr>
          <a:xfrm>
            <a:off x="838200" y="1460664"/>
            <a:ext cx="10893047" cy="3816429"/>
          </a:xfrm>
          <a:prstGeom prst="rect">
            <a:avLst/>
          </a:prstGeom>
          <a:noFill/>
        </p:spPr>
        <p:txBody>
          <a:bodyPr wrap="none" rtlCol="0">
            <a:spAutoFit/>
          </a:bodyPr>
          <a:lstStyle/>
          <a:p>
            <a:pPr marL="285750" indent="-285750">
              <a:buFont typeface="Arial" charset="0"/>
              <a:buChar char="•"/>
            </a:pPr>
            <a:r>
              <a:rPr lang="it-IT" sz="2800" dirty="0"/>
              <a:t>30% dei tumori femminili</a:t>
            </a:r>
          </a:p>
          <a:p>
            <a:pPr marL="285750" indent="-285750">
              <a:buFont typeface="Arial" charset="0"/>
              <a:buChar char="•"/>
            </a:pPr>
            <a:r>
              <a:rPr lang="it-IT" sz="2800" dirty="0"/>
              <a:t>Due picchi di incidenza: - 40-45 anni (</a:t>
            </a:r>
            <a:r>
              <a:rPr lang="it-IT" sz="2800" dirty="0" err="1"/>
              <a:t>pre</a:t>
            </a:r>
            <a:r>
              <a:rPr lang="it-IT" sz="2800" dirty="0"/>
              <a:t>-menopausa)</a:t>
            </a:r>
          </a:p>
          <a:p>
            <a:pPr lvl="8"/>
            <a:r>
              <a:rPr lang="it-IT" sz="2800" dirty="0"/>
              <a:t> - 50-60 anni (post-menopausa) </a:t>
            </a:r>
          </a:p>
          <a:p>
            <a:pPr marL="285750" indent="-285750">
              <a:buFont typeface="Arial" charset="0"/>
              <a:buChar char="•"/>
            </a:pPr>
            <a:r>
              <a:rPr lang="it-IT" sz="2800" dirty="0"/>
              <a:t>Circa 50000 nuovi casi nel 2017</a:t>
            </a:r>
          </a:p>
          <a:p>
            <a:pPr marL="285750" indent="-285750">
              <a:buFont typeface="Arial" charset="0"/>
              <a:buChar char="•"/>
            </a:pPr>
            <a:r>
              <a:rPr lang="it-IT" sz="2800" dirty="0"/>
              <a:t>Circa 13000 decessi dovuti a tumori mammari nel 2017</a:t>
            </a:r>
          </a:p>
          <a:p>
            <a:pPr marL="285750" indent="-285750">
              <a:buFont typeface="Arial" charset="0"/>
              <a:buChar char="•"/>
            </a:pPr>
            <a:r>
              <a:rPr lang="it-IT" sz="2800" dirty="0"/>
              <a:t>Circa 500000 donne vive con diagnosi precedente di tumore mammario</a:t>
            </a:r>
          </a:p>
          <a:p>
            <a:pPr marL="285750" indent="-285750">
              <a:buFont typeface="Arial" charset="0"/>
              <a:buChar char="•"/>
            </a:pPr>
            <a:r>
              <a:rPr lang="it-IT" sz="2800" dirty="0"/>
              <a:t>Incidenza stabile o in lieve aumento, mortalità in calo</a:t>
            </a:r>
          </a:p>
          <a:p>
            <a:pPr marL="285750" indent="-285750">
              <a:buFont typeface="Arial" charset="0"/>
              <a:buChar char="•"/>
            </a:pPr>
            <a:endParaRPr lang="it-IT" sz="2800" dirty="0"/>
          </a:p>
          <a:p>
            <a:endParaRPr lang="it-IT" dirty="0"/>
          </a:p>
        </p:txBody>
      </p:sp>
    </p:spTree>
    <p:extLst>
      <p:ext uri="{BB962C8B-B14F-4D97-AF65-F5344CB8AC3E}">
        <p14:creationId xmlns:p14="http://schemas.microsoft.com/office/powerpoint/2010/main" val="12731955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1309" y="436577"/>
            <a:ext cx="7286666" cy="5973130"/>
          </a:xfrm>
          <a:prstGeom prst="rect">
            <a:avLst/>
          </a:prstGeom>
        </p:spPr>
      </p:pic>
    </p:spTree>
    <p:extLst>
      <p:ext uri="{BB962C8B-B14F-4D97-AF65-F5344CB8AC3E}">
        <p14:creationId xmlns:p14="http://schemas.microsoft.com/office/powerpoint/2010/main" val="10055312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3665" y="1650671"/>
            <a:ext cx="5543985" cy="3531258"/>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361" y="1496291"/>
            <a:ext cx="5895044" cy="3593770"/>
          </a:xfrm>
          <a:prstGeom prst="rect">
            <a:avLst/>
          </a:prstGeom>
        </p:spPr>
      </p:pic>
      <p:sp>
        <p:nvSpPr>
          <p:cNvPr id="7" name="CasellaDiTesto 6"/>
          <p:cNvSpPr txBox="1"/>
          <p:nvPr/>
        </p:nvSpPr>
        <p:spPr>
          <a:xfrm>
            <a:off x="3396343" y="534390"/>
            <a:ext cx="4968604" cy="646331"/>
          </a:xfrm>
          <a:prstGeom prst="rect">
            <a:avLst/>
          </a:prstGeom>
          <a:noFill/>
        </p:spPr>
        <p:txBody>
          <a:bodyPr wrap="none" rtlCol="0">
            <a:spAutoFit/>
          </a:bodyPr>
          <a:lstStyle/>
          <a:p>
            <a:r>
              <a:rPr lang="it-IT" sz="3600" b="1" dirty="0">
                <a:solidFill>
                  <a:srgbClr val="FF0000"/>
                </a:solidFill>
              </a:rPr>
              <a:t>Segni e sintomi d’esordio</a:t>
            </a:r>
          </a:p>
        </p:txBody>
      </p:sp>
    </p:spTree>
    <p:extLst>
      <p:ext uri="{BB962C8B-B14F-4D97-AF65-F5344CB8AC3E}">
        <p14:creationId xmlns:p14="http://schemas.microsoft.com/office/powerpoint/2010/main" val="2004466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964911"/>
          </a:xfrm>
        </p:spPr>
        <p:txBody>
          <a:bodyPr>
            <a:normAutofit/>
          </a:bodyPr>
          <a:lstStyle/>
          <a:p>
            <a:r>
              <a:rPr lang="it-IT" sz="3600" b="1" dirty="0">
                <a:solidFill>
                  <a:srgbClr val="FF0000"/>
                </a:solidFill>
                <a:latin typeface="+mn-lt"/>
              </a:rPr>
              <a:t>Riconoscimento dello stravaso (EONS, 2007)</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5550" y="1614880"/>
            <a:ext cx="9740900" cy="3937000"/>
          </a:xfrm>
          <a:prstGeom prst="rect">
            <a:avLst/>
          </a:prstGeom>
        </p:spPr>
      </p:pic>
    </p:spTree>
    <p:extLst>
      <p:ext uri="{BB962C8B-B14F-4D97-AF65-F5344CB8AC3E}">
        <p14:creationId xmlns:p14="http://schemas.microsoft.com/office/powerpoint/2010/main" val="6062785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7558" y="557736"/>
            <a:ext cx="7565242" cy="5487464"/>
          </a:xfrm>
          <a:prstGeom prst="rect">
            <a:avLst/>
          </a:prstGeom>
        </p:spPr>
      </p:pic>
    </p:spTree>
    <p:extLst>
      <p:ext uri="{BB962C8B-B14F-4D97-AF65-F5344CB8AC3E}">
        <p14:creationId xmlns:p14="http://schemas.microsoft.com/office/powerpoint/2010/main" val="6799635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1512" y="498764"/>
            <a:ext cx="8355187" cy="6079836"/>
          </a:xfrm>
          <a:prstGeom prst="rect">
            <a:avLst/>
          </a:prstGeom>
        </p:spPr>
      </p:pic>
    </p:spTree>
    <p:extLst>
      <p:ext uri="{BB962C8B-B14F-4D97-AF65-F5344CB8AC3E}">
        <p14:creationId xmlns:p14="http://schemas.microsoft.com/office/powerpoint/2010/main" val="15344216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5053" y="452941"/>
            <a:ext cx="8277761" cy="6188004"/>
          </a:xfrm>
          <a:prstGeom prst="rect">
            <a:avLst/>
          </a:prstGeom>
        </p:spPr>
      </p:pic>
    </p:spTree>
    <p:extLst>
      <p:ext uri="{BB962C8B-B14F-4D97-AF65-F5344CB8AC3E}">
        <p14:creationId xmlns:p14="http://schemas.microsoft.com/office/powerpoint/2010/main" val="212767827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1500" y="317500"/>
            <a:ext cx="8509000" cy="6223000"/>
          </a:xfrm>
          <a:prstGeom prst="rect">
            <a:avLst/>
          </a:prstGeom>
        </p:spPr>
      </p:pic>
    </p:spTree>
    <p:extLst>
      <p:ext uri="{BB962C8B-B14F-4D97-AF65-F5344CB8AC3E}">
        <p14:creationId xmlns:p14="http://schemas.microsoft.com/office/powerpoint/2010/main" val="18104290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0056" y="345198"/>
            <a:ext cx="8362043" cy="6423902"/>
          </a:xfrm>
          <a:prstGeom prst="rect">
            <a:avLst/>
          </a:prstGeom>
        </p:spPr>
      </p:pic>
    </p:spTree>
    <p:extLst>
      <p:ext uri="{BB962C8B-B14F-4D97-AF65-F5344CB8AC3E}">
        <p14:creationId xmlns:p14="http://schemas.microsoft.com/office/powerpoint/2010/main" val="138235173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546100"/>
            <a:ext cx="8839200" cy="5765800"/>
          </a:xfrm>
          <a:prstGeom prst="rect">
            <a:avLst/>
          </a:prstGeom>
        </p:spPr>
      </p:pic>
    </p:spTree>
    <p:extLst>
      <p:ext uri="{BB962C8B-B14F-4D97-AF65-F5344CB8AC3E}">
        <p14:creationId xmlns:p14="http://schemas.microsoft.com/office/powerpoint/2010/main" val="64924623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4430" y="394714"/>
            <a:ext cx="8169069" cy="6133086"/>
          </a:xfrm>
          <a:prstGeom prst="rect">
            <a:avLst/>
          </a:prstGeom>
        </p:spPr>
      </p:pic>
    </p:spTree>
    <p:extLst>
      <p:ext uri="{BB962C8B-B14F-4D97-AF65-F5344CB8AC3E}">
        <p14:creationId xmlns:p14="http://schemas.microsoft.com/office/powerpoint/2010/main" val="119677849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9942" y="356260"/>
            <a:ext cx="8826458" cy="6222340"/>
          </a:xfrm>
          <a:prstGeom prst="rect">
            <a:avLst/>
          </a:prstGeom>
        </p:spPr>
      </p:pic>
    </p:spTree>
    <p:extLst>
      <p:ext uri="{BB962C8B-B14F-4D97-AF65-F5344CB8AC3E}">
        <p14:creationId xmlns:p14="http://schemas.microsoft.com/office/powerpoint/2010/main" val="140784781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7557" y="426476"/>
            <a:ext cx="7512957" cy="6093571"/>
          </a:xfrm>
          <a:prstGeom prst="rect">
            <a:avLst/>
          </a:prstGeom>
        </p:spPr>
      </p:pic>
    </p:spTree>
    <p:extLst>
      <p:ext uri="{BB962C8B-B14F-4D97-AF65-F5344CB8AC3E}">
        <p14:creationId xmlns:p14="http://schemas.microsoft.com/office/powerpoint/2010/main" val="21315183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9349" y="819396"/>
            <a:ext cx="7581537" cy="5174343"/>
          </a:xfrm>
          <a:prstGeom prst="rect">
            <a:avLst/>
          </a:prstGeom>
        </p:spPr>
      </p:pic>
    </p:spTree>
    <p:extLst>
      <p:ext uri="{BB962C8B-B14F-4D97-AF65-F5344CB8AC3E}">
        <p14:creationId xmlns:p14="http://schemas.microsoft.com/office/powerpoint/2010/main" val="1900121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798657"/>
          </a:xfrm>
        </p:spPr>
        <p:txBody>
          <a:bodyPr>
            <a:normAutofit/>
          </a:bodyPr>
          <a:lstStyle/>
          <a:p>
            <a:r>
              <a:rPr lang="it-IT" sz="3600" b="1" dirty="0">
                <a:solidFill>
                  <a:srgbClr val="FF0000"/>
                </a:solidFill>
                <a:latin typeface="+mn-lt"/>
              </a:rPr>
              <a:t>Trattamento dello stravaso</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6291" y="1375939"/>
            <a:ext cx="8894618" cy="5148067"/>
          </a:xfrm>
          <a:prstGeom prst="rect">
            <a:avLst/>
          </a:prstGeom>
        </p:spPr>
      </p:pic>
    </p:spTree>
    <p:extLst>
      <p:ext uri="{BB962C8B-B14F-4D97-AF65-F5344CB8AC3E}">
        <p14:creationId xmlns:p14="http://schemas.microsoft.com/office/powerpoint/2010/main" val="161991816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1800" y="518721"/>
            <a:ext cx="8775700" cy="5511800"/>
          </a:xfrm>
          <a:prstGeom prst="rect">
            <a:avLst/>
          </a:prstGeom>
        </p:spPr>
      </p:pic>
    </p:spTree>
    <p:extLst>
      <p:ext uri="{BB962C8B-B14F-4D97-AF65-F5344CB8AC3E}">
        <p14:creationId xmlns:p14="http://schemas.microsoft.com/office/powerpoint/2010/main" val="112062012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259" y="498763"/>
            <a:ext cx="7503485" cy="5931560"/>
          </a:xfrm>
          <a:prstGeom prst="rect">
            <a:avLst/>
          </a:prstGeom>
        </p:spPr>
      </p:pic>
    </p:spTree>
    <p:extLst>
      <p:ext uri="{BB962C8B-B14F-4D97-AF65-F5344CB8AC3E}">
        <p14:creationId xmlns:p14="http://schemas.microsoft.com/office/powerpoint/2010/main" val="58931542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7569" y="820021"/>
            <a:ext cx="7221022" cy="5698378"/>
          </a:xfrm>
          <a:prstGeom prst="rect">
            <a:avLst/>
          </a:prstGeom>
        </p:spPr>
      </p:pic>
    </p:spTree>
    <p:extLst>
      <p:ext uri="{BB962C8B-B14F-4D97-AF65-F5344CB8AC3E}">
        <p14:creationId xmlns:p14="http://schemas.microsoft.com/office/powerpoint/2010/main" val="16703586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695049"/>
          </a:xfrm>
        </p:spPr>
        <p:txBody>
          <a:bodyPr>
            <a:normAutofit/>
          </a:bodyPr>
          <a:lstStyle/>
          <a:p>
            <a:r>
              <a:rPr lang="it-IT" sz="3600" b="1" dirty="0">
                <a:solidFill>
                  <a:srgbClr val="FF0000"/>
                </a:solidFill>
                <a:latin typeface="+mn-lt"/>
              </a:rPr>
              <a:t>NEOPLASIA DELL’OVAIO</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3400" y="1104900"/>
            <a:ext cx="8585200" cy="4635500"/>
          </a:xfrm>
          <a:prstGeom prst="rect">
            <a:avLst/>
          </a:prstGeom>
        </p:spPr>
      </p:pic>
    </p:spTree>
    <p:extLst>
      <p:ext uri="{BB962C8B-B14F-4D97-AF65-F5344CB8AC3E}">
        <p14:creationId xmlns:p14="http://schemas.microsoft.com/office/powerpoint/2010/main" val="111081513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1500" y="596900"/>
            <a:ext cx="8509000" cy="5664200"/>
          </a:xfrm>
          <a:prstGeom prst="rect">
            <a:avLst/>
          </a:prstGeom>
        </p:spPr>
      </p:pic>
    </p:spTree>
    <p:extLst>
      <p:ext uri="{BB962C8B-B14F-4D97-AF65-F5344CB8AC3E}">
        <p14:creationId xmlns:p14="http://schemas.microsoft.com/office/powerpoint/2010/main" val="18994176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1400" y="469900"/>
            <a:ext cx="7569200" cy="5918200"/>
          </a:xfrm>
          <a:prstGeom prst="rect">
            <a:avLst/>
          </a:prstGeom>
        </p:spPr>
      </p:pic>
    </p:spTree>
    <p:extLst>
      <p:ext uri="{BB962C8B-B14F-4D97-AF65-F5344CB8AC3E}">
        <p14:creationId xmlns:p14="http://schemas.microsoft.com/office/powerpoint/2010/main" val="60722766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0744" y="914399"/>
            <a:ext cx="7580304" cy="4785139"/>
          </a:xfrm>
          <a:prstGeom prst="rect">
            <a:avLst/>
          </a:prstGeom>
        </p:spPr>
      </p:pic>
    </p:spTree>
    <p:extLst>
      <p:ext uri="{BB962C8B-B14F-4D97-AF65-F5344CB8AC3E}">
        <p14:creationId xmlns:p14="http://schemas.microsoft.com/office/powerpoint/2010/main" val="16373275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0910" y="689112"/>
            <a:ext cx="8264007" cy="5771874"/>
          </a:xfrm>
          <a:prstGeom prst="rect">
            <a:avLst/>
          </a:prstGeom>
        </p:spPr>
      </p:pic>
    </p:spTree>
    <p:extLst>
      <p:ext uri="{BB962C8B-B14F-4D97-AF65-F5344CB8AC3E}">
        <p14:creationId xmlns:p14="http://schemas.microsoft.com/office/powerpoint/2010/main" val="23666906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6900" y="520700"/>
            <a:ext cx="8445500" cy="5816600"/>
          </a:xfrm>
          <a:prstGeom prst="rect">
            <a:avLst/>
          </a:prstGeom>
        </p:spPr>
      </p:pic>
    </p:spTree>
    <p:extLst>
      <p:ext uri="{BB962C8B-B14F-4D97-AF65-F5344CB8AC3E}">
        <p14:creationId xmlns:p14="http://schemas.microsoft.com/office/powerpoint/2010/main" val="109455866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6644" y="728869"/>
            <a:ext cx="7895190" cy="5924274"/>
          </a:xfrm>
          <a:prstGeom prst="rect">
            <a:avLst/>
          </a:prstGeom>
        </p:spPr>
      </p:pic>
    </p:spTree>
    <p:extLst>
      <p:ext uri="{BB962C8B-B14F-4D97-AF65-F5344CB8AC3E}">
        <p14:creationId xmlns:p14="http://schemas.microsoft.com/office/powerpoint/2010/main" val="58073813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50363</TotalTime>
  <Words>4887</Words>
  <Application>Microsoft Office PowerPoint</Application>
  <PresentationFormat>Personalizzato</PresentationFormat>
  <Paragraphs>416</Paragraphs>
  <Slides>116</Slides>
  <Notes>3</Notes>
  <HiddenSlides>0</HiddenSlides>
  <MMClips>0</MMClips>
  <ScaleCrop>false</ScaleCrop>
  <HeadingPairs>
    <vt:vector size="4" baseType="variant">
      <vt:variant>
        <vt:lpstr>Tema</vt:lpstr>
      </vt:variant>
      <vt:variant>
        <vt:i4>1</vt:i4>
      </vt:variant>
      <vt:variant>
        <vt:lpstr>Titoli diapositive</vt:lpstr>
      </vt:variant>
      <vt:variant>
        <vt:i4>116</vt:i4>
      </vt:variant>
    </vt:vector>
  </HeadingPairs>
  <TitlesOfParts>
    <vt:vector size="117" baseType="lpstr">
      <vt:lpstr>Tema di Office</vt:lpstr>
      <vt:lpstr>CORSO DI LAUREA IN SCIENZE INFERMIERISTICHE  Anno Accademico 2019/2020  </vt:lpstr>
      <vt:lpstr>Lezione 3: Complicanze Tumori apparato gastroenterico Tumori del fegato Tumore della mammella Tumori ginecologici</vt:lpstr>
      <vt:lpstr>STRAVASO DI ANTIBLASTICI</vt:lpstr>
      <vt:lpstr>EFFETTI TOSSICI DELLO STRAVASO</vt:lpstr>
      <vt:lpstr>Classificazione degli antiblastici sulla base del danno al tessuto</vt:lpstr>
      <vt:lpstr>Presentazione standard di PowerPoint</vt:lpstr>
      <vt:lpstr>Semeiotica dello stravaso</vt:lpstr>
      <vt:lpstr>Riconoscimento dello stravaso (EONS, 2007)</vt:lpstr>
      <vt:lpstr>Trattamento dello stravaso</vt:lpstr>
      <vt:lpstr>Kit d’emergenza</vt:lpstr>
      <vt:lpstr>Provvedimenti dello stravaso</vt:lpstr>
      <vt:lpstr>Prevenzione dello stravaso</vt:lpstr>
      <vt:lpstr>Presentazione standard di PowerPoint</vt:lpstr>
      <vt:lpstr>Prevenzione dello stravaso</vt:lpstr>
      <vt:lpstr>Prevenzione dello stravaso: Raccomandazioni</vt:lpstr>
      <vt:lpstr>ACCESSI VENOSI </vt:lpstr>
      <vt:lpstr>Presentazione standard di PowerPoint</vt:lpstr>
      <vt:lpstr>Presentazione standard di PowerPoint</vt:lpstr>
      <vt:lpstr>Vantaggi del CVC</vt:lpstr>
      <vt:lpstr>Classificazione dei Cateteri vascolari</vt:lpstr>
      <vt:lpstr>Classificazione in base al tipo di impianto</vt:lpstr>
      <vt:lpstr>Classificazione in base alla durata</vt:lpstr>
      <vt:lpstr>CVP e CVC</vt:lpstr>
      <vt:lpstr>Presentazione standard di PowerPoint</vt:lpstr>
      <vt:lpstr>PICC</vt:lpstr>
      <vt:lpstr>Sistemi totalmente impiantabili: port-a cath</vt:lpstr>
      <vt:lpstr>Complicanze immediate legate al posizionamento del CVC</vt:lpstr>
      <vt:lpstr>Complicanze tardive correlate al CVC</vt:lpstr>
      <vt:lpstr>Gestione CVC</vt:lpstr>
      <vt:lpstr>COMPLICANZE PAZIENTE ONCOLOGICO</vt:lpstr>
      <vt:lpstr>Presentazione standard di PowerPoint</vt:lpstr>
      <vt:lpstr>COMPLICANZE PAZIENTE ONCOLOGICO</vt:lpstr>
      <vt:lpstr>COMPLICANZE PAZIENTE ONCOLOGICO</vt:lpstr>
      <vt:lpstr>COMPLICANZE PAZIENTE ONCOLOGICO</vt:lpstr>
      <vt:lpstr>Emergenze ed urgenze in oncologia</vt:lpstr>
      <vt:lpstr>Emergenze ed urgenze in oncologia</vt:lpstr>
      <vt:lpstr>SINDROME DELLA VENA CAVA SUPERIORE</vt:lpstr>
      <vt:lpstr>SINDROME DELLA VENA CAVA SUPERIORE</vt:lpstr>
      <vt:lpstr>SINDROME DA LISI TUMORALE</vt:lpstr>
      <vt:lpstr>Segni e sintomi</vt:lpstr>
      <vt:lpstr>Trattamento</vt:lpstr>
      <vt:lpstr>Monitoraggio del paziente</vt:lpstr>
      <vt:lpstr>Trattamento iperpotassiemia</vt:lpstr>
      <vt:lpstr>Compressione midollare</vt:lpstr>
      <vt:lpstr>Compressione midollare</vt:lpstr>
      <vt:lpstr>Ipercalcemia</vt:lpstr>
      <vt:lpstr>Ipercalcemia</vt:lpstr>
      <vt:lpstr>Trattamento ipercalcemia</vt:lpstr>
      <vt:lpstr>NEOPLASIE APPARATO DIGERENTE</vt:lpstr>
      <vt:lpstr>CARCINOMA DELLO STOMACO</vt:lpstr>
      <vt:lpstr>Fattori di rischio</vt:lpstr>
      <vt:lpstr>Condizioni pre-cancerose</vt:lpstr>
      <vt:lpstr>Fattori genetici</vt:lpstr>
      <vt:lpstr>Istopatologia</vt:lpstr>
      <vt:lpstr>Quadro clinico: segni e sintomi</vt:lpstr>
      <vt:lpstr>Diagnosi</vt:lpstr>
      <vt:lpstr>Stadiazione</vt:lpstr>
      <vt:lpstr>Trattamento</vt:lpstr>
      <vt:lpstr>CARCINOMA DEL COLON RETTO</vt:lpstr>
      <vt:lpstr>Fattori di rischio</vt:lpstr>
      <vt:lpstr>Forme ereditarie</vt:lpstr>
      <vt:lpstr>Localizzazione</vt:lpstr>
      <vt:lpstr>Patogenesi</vt:lpstr>
      <vt:lpstr>Storia naturale</vt:lpstr>
      <vt:lpstr>Segni e sintomi</vt:lpstr>
      <vt:lpstr>Diagnosi</vt:lpstr>
      <vt:lpstr>Classificazione istopatologica</vt:lpstr>
      <vt:lpstr>Stadiazione</vt:lpstr>
      <vt:lpstr>Trattamento </vt:lpstr>
      <vt:lpstr>CARCINOMA DEL FEGATO</vt:lpstr>
      <vt:lpstr>Fattori di rischio</vt:lpstr>
      <vt:lpstr>Istopatologia</vt:lpstr>
      <vt:lpstr>Storia naturale</vt:lpstr>
      <vt:lpstr>Segni e sintomi</vt:lpstr>
      <vt:lpstr>Diagnosi</vt:lpstr>
      <vt:lpstr>Trattamento</vt:lpstr>
      <vt:lpstr>CARCINOMA DELLA MAMMELLA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NEOPLASIA DELL’OVAIO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NEOPLASIA DELL’UTERO</vt:lpstr>
      <vt:lpstr>Presentazione standard di PowerPoint</vt:lpstr>
      <vt:lpstr>Presentazione standard di PowerPoint</vt:lpstr>
      <vt:lpstr>Presentazione standard di PowerPoint</vt:lpstr>
      <vt:lpstr>Presentazione standard di PowerPoint</vt:lpstr>
      <vt:lpstr>TUMORI DELLA CERVICE UTERINA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CORSO DI LAUREA IN SCIENZE INFERMIERISTICHE  Anno Accademico 2019/2020</dc:title>
  <dc:creator>Utente di Microsoft Office</dc:creator>
  <cp:lastModifiedBy>aslle</cp:lastModifiedBy>
  <cp:revision>179</cp:revision>
  <dcterms:created xsi:type="dcterms:W3CDTF">2019-09-29T16:55:15Z</dcterms:created>
  <dcterms:modified xsi:type="dcterms:W3CDTF">2020-12-16T06:43:37Z</dcterms:modified>
</cp:coreProperties>
</file>