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Default Extension="M1V" ContentType="video/m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32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2" r:id="rId6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27FC8-5370-4577-805C-527A90AA900F}" type="datetimeFigureOut">
              <a:rPr lang="it-IT" smtClean="0"/>
              <a:pPr/>
              <a:t>16/07/2014</a:t>
            </a:fld>
            <a:endParaRPr lang="it-IT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5C0B-8A5C-4D1E-A8A1-40AA6EB3FBA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27FC8-5370-4577-805C-527A90AA900F}" type="datetimeFigureOut">
              <a:rPr lang="it-IT" smtClean="0"/>
              <a:pPr/>
              <a:t>16/07/2014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5C0B-8A5C-4D1E-A8A1-40AA6EB3FBA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27FC8-5370-4577-805C-527A90AA900F}" type="datetimeFigureOut">
              <a:rPr lang="it-IT" smtClean="0"/>
              <a:pPr/>
              <a:t>16/07/2014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5C0B-8A5C-4D1E-A8A1-40AA6EB3FBA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27FC8-5370-4577-805C-527A90AA900F}" type="datetimeFigureOut">
              <a:rPr lang="it-IT" smtClean="0"/>
              <a:pPr/>
              <a:t>16/07/2014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5C0B-8A5C-4D1E-A8A1-40AA6EB3FBA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27FC8-5370-4577-805C-527A90AA900F}" type="datetimeFigureOut">
              <a:rPr lang="it-IT" smtClean="0"/>
              <a:pPr/>
              <a:t>16/07/2014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5C0B-8A5C-4D1E-A8A1-40AA6EB3FBA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27FC8-5370-4577-805C-527A90AA900F}" type="datetimeFigureOut">
              <a:rPr lang="it-IT" smtClean="0"/>
              <a:pPr/>
              <a:t>16/07/2014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5C0B-8A5C-4D1E-A8A1-40AA6EB3FBA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27FC8-5370-4577-805C-527A90AA900F}" type="datetimeFigureOut">
              <a:rPr lang="it-IT" smtClean="0"/>
              <a:pPr/>
              <a:t>16/07/2014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5C0B-8A5C-4D1E-A8A1-40AA6EB3FBA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27FC8-5370-4577-805C-527A90AA900F}" type="datetimeFigureOut">
              <a:rPr lang="it-IT" smtClean="0"/>
              <a:pPr/>
              <a:t>16/07/2014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5C0B-8A5C-4D1E-A8A1-40AA6EB3FBA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27FC8-5370-4577-805C-527A90AA900F}" type="datetimeFigureOut">
              <a:rPr lang="it-IT" smtClean="0"/>
              <a:pPr/>
              <a:t>16/07/2014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5C0B-8A5C-4D1E-A8A1-40AA6EB3FBA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27FC8-5370-4577-805C-527A90AA900F}" type="datetimeFigureOut">
              <a:rPr lang="it-IT" smtClean="0"/>
              <a:pPr/>
              <a:t>16/07/2014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5C0B-8A5C-4D1E-A8A1-40AA6EB3FBA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taglia e arrotonda singolo angolo rettangolo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olo rettangolo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27FC8-5370-4577-805C-527A90AA900F}" type="datetimeFigureOut">
              <a:rPr lang="it-IT" smtClean="0"/>
              <a:pPr/>
              <a:t>16/07/2014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B3E5C0B-8A5C-4D1E-A8A1-40AA6EB3FBAE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igura a mano libera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egnaposto titolo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0" name="Segnaposto testo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9827FC8-5370-4577-805C-527A90AA900F}" type="datetimeFigureOut">
              <a:rPr lang="it-IT" smtClean="0"/>
              <a:pPr/>
              <a:t>16/07/2014</a:t>
            </a:fld>
            <a:endParaRPr lang="it-IT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B3E5C0B-8A5C-4D1E-A8A1-40AA6EB3FBAE}" type="slidenum">
              <a:rPr lang="it-IT" smtClean="0"/>
              <a:pPr/>
              <a:t>‹N›</a:t>
            </a:fld>
            <a:endParaRPr lang="it-IT"/>
          </a:p>
        </p:txBody>
      </p:sp>
      <p:grpSp>
        <p:nvGrpSpPr>
          <p:cNvPr id="2" name="Gruppo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igura a mano libera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igura a mano libera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6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media" Target="../media/media1.M1V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M1V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79659" y="2832867"/>
            <a:ext cx="7851648" cy="1828800"/>
          </a:xfrm>
        </p:spPr>
        <p:txBody>
          <a:bodyPr>
            <a:noAutofit/>
          </a:bodyPr>
          <a:lstStyle/>
          <a:p>
            <a:pPr algn="ctr"/>
            <a:r>
              <a:rPr lang="it-IT" sz="7200" dirty="0" smtClean="0">
                <a:solidFill>
                  <a:srgbClr val="FFCC00"/>
                </a:solidFill>
              </a:rPr>
              <a:t>PATOLOGIA DELLA CORNEA</a:t>
            </a:r>
            <a:endParaRPr lang="it-IT" sz="7200" dirty="0">
              <a:solidFill>
                <a:srgbClr val="FFCC00"/>
              </a:solidFill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755576" y="1124744"/>
            <a:ext cx="7851648" cy="18288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lnSpcReduction="1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300" dirty="0" smtClean="0"/>
              <a:t>P. O. ″V. </a:t>
            </a:r>
            <a:r>
              <a:rPr lang="it-IT" sz="4300" dirty="0" err="1" smtClean="0"/>
              <a:t>Fazzi</a:t>
            </a:r>
            <a:r>
              <a:rPr lang="it-IT" sz="4300" dirty="0"/>
              <a:t> </a:t>
            </a:r>
            <a:r>
              <a:rPr lang="it-IT" sz="4300" dirty="0" smtClean="0"/>
              <a:t>″ - Lecce </a:t>
            </a:r>
          </a:p>
          <a:p>
            <a:pPr algn="ctr"/>
            <a:r>
              <a:rPr lang="it-IT" sz="4300" dirty="0" smtClean="0"/>
              <a:t>U.O.C di Oftalmologia</a:t>
            </a:r>
          </a:p>
          <a:p>
            <a:pPr algn="ctr"/>
            <a:r>
              <a:rPr lang="it-IT" sz="4300" dirty="0" smtClean="0"/>
              <a:t>Direttore : Dott. A. </a:t>
            </a:r>
            <a:r>
              <a:rPr lang="it-IT" sz="4300" dirty="0" err="1" smtClean="0"/>
              <a:t>Mocellin</a:t>
            </a:r>
            <a:endParaRPr lang="it-IT" sz="4300" dirty="0" smtClean="0"/>
          </a:p>
          <a:p>
            <a:pPr algn="ctr"/>
            <a:endParaRPr lang="it-IT" dirty="0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932415" y="3717032"/>
            <a:ext cx="7851648" cy="18288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dirty="0" smtClean="0"/>
              <a:t>Dott.ssa Maria C. COSTA</a:t>
            </a:r>
            <a:endParaRPr lang="it-IT" sz="4000" dirty="0"/>
          </a:p>
        </p:txBody>
      </p:sp>
    </p:spTree>
    <p:extLst>
      <p:ext uri="{BB962C8B-B14F-4D97-AF65-F5344CB8AC3E}">
        <p14:creationId xmlns="" xmlns:p14="http://schemas.microsoft.com/office/powerpoint/2010/main" val="3037456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4" name="Text Box 4"/>
          <p:cNvSpPr txBox="1">
            <a:spLocks noChangeArrowheads="1"/>
          </p:cNvSpPr>
          <p:nvPr/>
        </p:nvSpPr>
        <p:spPr bwMode="auto">
          <a:xfrm>
            <a:off x="179388" y="188913"/>
            <a:ext cx="4475162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it-IT" altLang="it-IT" b="1" i="1">
                <a:solidFill>
                  <a:schemeClr val="tx2"/>
                </a:solidFill>
              </a:rPr>
              <a:t>CHERATITI BATTERICHE</a:t>
            </a:r>
          </a:p>
        </p:txBody>
      </p:sp>
      <p:sp>
        <p:nvSpPr>
          <p:cNvPr id="215045" name="Text Box 5"/>
          <p:cNvSpPr txBox="1">
            <a:spLocks noChangeArrowheads="1"/>
          </p:cNvSpPr>
          <p:nvPr/>
        </p:nvSpPr>
        <p:spPr bwMode="auto">
          <a:xfrm>
            <a:off x="755650" y="620713"/>
            <a:ext cx="2266950" cy="5857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it-IT" altLang="it-IT" sz="3600" b="1"/>
              <a:t>ASCESSO</a:t>
            </a:r>
          </a:p>
        </p:txBody>
      </p:sp>
      <p:sp>
        <p:nvSpPr>
          <p:cNvPr id="215046" name="Text Box 6"/>
          <p:cNvSpPr txBox="1">
            <a:spLocks noChangeArrowheads="1"/>
          </p:cNvSpPr>
          <p:nvPr/>
        </p:nvSpPr>
        <p:spPr bwMode="auto">
          <a:xfrm>
            <a:off x="468313" y="3111500"/>
            <a:ext cx="1901825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it-IT" altLang="it-IT" b="1">
                <a:solidFill>
                  <a:schemeClr val="tx2"/>
                </a:solidFill>
              </a:rPr>
              <a:t>evoluzione:</a:t>
            </a:r>
          </a:p>
        </p:txBody>
      </p:sp>
      <p:sp>
        <p:nvSpPr>
          <p:cNvPr id="215047" name="Text Box 7"/>
          <p:cNvSpPr txBox="1">
            <a:spLocks noChangeArrowheads="1"/>
          </p:cNvSpPr>
          <p:nvPr/>
        </p:nvSpPr>
        <p:spPr bwMode="auto">
          <a:xfrm>
            <a:off x="684213" y="3716338"/>
            <a:ext cx="6985000" cy="11874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AutoNum type="arabicPeriod"/>
            </a:pPr>
            <a:r>
              <a:rPr lang="it-IT" altLang="it-IT" b="1">
                <a:effectLst>
                  <a:outerShdw blurRad="38100" dist="38100" dir="2700000" algn="tl">
                    <a:srgbClr val="000000"/>
                  </a:outerShdw>
                </a:effectLst>
              </a:rPr>
              <a:t>Infiltrazione stromale</a:t>
            </a:r>
          </a:p>
          <a:p>
            <a:pPr>
              <a:buFontTx/>
              <a:buAutoNum type="arabicPeriod"/>
            </a:pPr>
            <a:r>
              <a:rPr lang="it-IT" altLang="it-IT" b="1">
                <a:effectLst>
                  <a:outerShdw blurRad="38100" dist="38100" dir="2700000" algn="tl">
                    <a:srgbClr val="000000"/>
                  </a:outerShdw>
                </a:effectLst>
              </a:rPr>
              <a:t>Necrosi</a:t>
            </a:r>
          </a:p>
          <a:p>
            <a:pPr>
              <a:buFontTx/>
              <a:buAutoNum type="arabicPeriod"/>
            </a:pPr>
            <a:r>
              <a:rPr lang="it-IT" altLang="it-IT" b="1">
                <a:effectLst>
                  <a:outerShdw blurRad="38100" dist="38100" dir="2700000" algn="tl">
                    <a:srgbClr val="000000"/>
                  </a:outerShdw>
                </a:effectLst>
              </a:rPr>
              <a:t>Ulcerazione	</a:t>
            </a:r>
          </a:p>
        </p:txBody>
      </p:sp>
      <p:sp>
        <p:nvSpPr>
          <p:cNvPr id="215052" name="Text Box 12"/>
          <p:cNvSpPr txBox="1">
            <a:spLocks noChangeArrowheads="1"/>
          </p:cNvSpPr>
          <p:nvPr/>
        </p:nvSpPr>
        <p:spPr bwMode="auto">
          <a:xfrm>
            <a:off x="323850" y="1341438"/>
            <a:ext cx="8820150" cy="82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24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Inizia sempre a livello del parenchima, mentre gli strati superficiali sono interessati solo in un secondo momento.</a:t>
            </a:r>
          </a:p>
        </p:txBody>
      </p:sp>
      <p:sp>
        <p:nvSpPr>
          <p:cNvPr id="215053" name="Text Box 13"/>
          <p:cNvSpPr txBox="1">
            <a:spLocks noChangeArrowheads="1"/>
          </p:cNvSpPr>
          <p:nvPr/>
        </p:nvSpPr>
        <p:spPr bwMode="auto">
          <a:xfrm>
            <a:off x="323850" y="2492375"/>
            <a:ext cx="882015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24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Può essere </a:t>
            </a:r>
            <a:r>
              <a:rPr lang="it-IT" altLang="it-IT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centrale</a:t>
            </a:r>
            <a:r>
              <a:rPr lang="it-IT" altLang="it-IT" sz="24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 o </a:t>
            </a:r>
            <a:r>
              <a:rPr lang="it-IT" altLang="it-IT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anulare</a:t>
            </a:r>
            <a:r>
              <a:rPr lang="it-IT" altLang="it-IT" sz="24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 (più grave)</a:t>
            </a:r>
          </a:p>
        </p:txBody>
      </p:sp>
      <p:sp>
        <p:nvSpPr>
          <p:cNvPr id="215054" name="Text Box 14"/>
          <p:cNvSpPr txBox="1">
            <a:spLocks noChangeArrowheads="1"/>
          </p:cNvSpPr>
          <p:nvPr/>
        </p:nvSpPr>
        <p:spPr bwMode="auto">
          <a:xfrm>
            <a:off x="323850" y="5516563"/>
            <a:ext cx="8820150" cy="82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24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genere regredisce lasciando un leucoma, con conseguente riduzione permanente dell’acuità visiva.</a:t>
            </a:r>
          </a:p>
        </p:txBody>
      </p:sp>
    </p:spTree>
    <p:extLst>
      <p:ext uri="{BB962C8B-B14F-4D97-AF65-F5344CB8AC3E}">
        <p14:creationId xmlns="" xmlns:p14="http://schemas.microsoft.com/office/powerpoint/2010/main" val="30596007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15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5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5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5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5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15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5" grpId="0"/>
      <p:bldP spid="215046" grpId="0"/>
      <p:bldP spid="215047" grpId="0"/>
      <p:bldP spid="215052" grpId="0"/>
      <p:bldP spid="215053" grpId="0"/>
      <p:bldP spid="2150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20" name="Picture 4" descr="c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88913"/>
            <a:ext cx="4176713" cy="3695700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0821" name="Picture 5" descr="c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229" t="9525" r="25462" b="8783"/>
          <a:stretch>
            <a:fillRect/>
          </a:stretch>
        </p:blipFill>
        <p:spPr bwMode="auto">
          <a:xfrm>
            <a:off x="2987675" y="4076700"/>
            <a:ext cx="3384550" cy="2133600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0822" name="Text Box 6"/>
          <p:cNvSpPr txBox="1">
            <a:spLocks noChangeArrowheads="1"/>
          </p:cNvSpPr>
          <p:nvPr/>
        </p:nvSpPr>
        <p:spPr bwMode="auto">
          <a:xfrm>
            <a:off x="6588125" y="5589588"/>
            <a:ext cx="1935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iperemia marcata</a:t>
            </a:r>
          </a:p>
        </p:txBody>
      </p:sp>
      <p:sp>
        <p:nvSpPr>
          <p:cNvPr id="290823" name="Text Box 7"/>
          <p:cNvSpPr txBox="1">
            <a:spLocks noChangeArrowheads="1"/>
          </p:cNvSpPr>
          <p:nvPr/>
        </p:nvSpPr>
        <p:spPr bwMode="auto">
          <a:xfrm>
            <a:off x="6659563" y="4868863"/>
            <a:ext cx="1866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ascesso corneale</a:t>
            </a:r>
          </a:p>
        </p:txBody>
      </p:sp>
      <p:sp>
        <p:nvSpPr>
          <p:cNvPr id="290824" name="Text Box 8"/>
          <p:cNvSpPr txBox="1">
            <a:spLocks noChangeArrowheads="1"/>
          </p:cNvSpPr>
          <p:nvPr/>
        </p:nvSpPr>
        <p:spPr bwMode="auto">
          <a:xfrm>
            <a:off x="1547813" y="5445125"/>
            <a:ext cx="958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ipopion</a:t>
            </a:r>
          </a:p>
        </p:txBody>
      </p:sp>
      <p:sp>
        <p:nvSpPr>
          <p:cNvPr id="290825" name="Text Box 9"/>
          <p:cNvSpPr txBox="1">
            <a:spLocks noChangeArrowheads="1"/>
          </p:cNvSpPr>
          <p:nvPr/>
        </p:nvSpPr>
        <p:spPr bwMode="auto">
          <a:xfrm>
            <a:off x="684213" y="4437063"/>
            <a:ext cx="1836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it-IT" altLang="it-IT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edema epiteliale</a:t>
            </a:r>
          </a:p>
          <a:p>
            <a:pPr>
              <a:lnSpc>
                <a:spcPct val="70000"/>
              </a:lnSpc>
            </a:pPr>
            <a:r>
              <a:rPr lang="it-IT" altLang="it-IT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e stromale</a:t>
            </a:r>
          </a:p>
        </p:txBody>
      </p:sp>
      <p:sp>
        <p:nvSpPr>
          <p:cNvPr id="290826" name="Line 10"/>
          <p:cNvSpPr>
            <a:spLocks noChangeShapeType="1"/>
          </p:cNvSpPr>
          <p:nvPr/>
        </p:nvSpPr>
        <p:spPr bwMode="auto">
          <a:xfrm>
            <a:off x="4716463" y="5084763"/>
            <a:ext cx="1800225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90827" name="Line 11"/>
          <p:cNvSpPr>
            <a:spLocks noChangeShapeType="1"/>
          </p:cNvSpPr>
          <p:nvPr/>
        </p:nvSpPr>
        <p:spPr bwMode="auto">
          <a:xfrm>
            <a:off x="2700338" y="4652963"/>
            <a:ext cx="1798637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90828" name="Line 12"/>
          <p:cNvSpPr>
            <a:spLocks noChangeShapeType="1"/>
          </p:cNvSpPr>
          <p:nvPr/>
        </p:nvSpPr>
        <p:spPr bwMode="auto">
          <a:xfrm flipV="1">
            <a:off x="4356100" y="5805488"/>
            <a:ext cx="2160588" cy="71437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90829" name="Line 13"/>
          <p:cNvSpPr>
            <a:spLocks noChangeShapeType="1"/>
          </p:cNvSpPr>
          <p:nvPr/>
        </p:nvSpPr>
        <p:spPr bwMode="auto">
          <a:xfrm>
            <a:off x="2700338" y="5661025"/>
            <a:ext cx="2014537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954524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6" name="Text Box 4"/>
          <p:cNvSpPr txBox="1">
            <a:spLocks noChangeArrowheads="1"/>
          </p:cNvSpPr>
          <p:nvPr/>
        </p:nvSpPr>
        <p:spPr bwMode="auto">
          <a:xfrm>
            <a:off x="685800" y="1752600"/>
            <a:ext cx="2058988" cy="5794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 i="1" u="sng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TERAPIA:</a:t>
            </a:r>
          </a:p>
        </p:txBody>
      </p:sp>
      <p:sp>
        <p:nvSpPr>
          <p:cNvPr id="223237" name="Text Box 5"/>
          <p:cNvSpPr txBox="1">
            <a:spLocks noChangeArrowheads="1"/>
          </p:cNvSpPr>
          <p:nvPr/>
        </p:nvSpPr>
        <p:spPr bwMode="auto">
          <a:xfrm>
            <a:off x="838200" y="2667000"/>
            <a:ext cx="7467600" cy="15541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Colliri antibiotici e midriatici</a:t>
            </a:r>
          </a:p>
          <a:p>
            <a:r>
              <a:rPr lang="it-IT" altLang="it-IT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Terapia antibiotica ed antinfiammatoria per via generale</a:t>
            </a:r>
          </a:p>
        </p:txBody>
      </p:sp>
      <p:sp>
        <p:nvSpPr>
          <p:cNvPr id="223239" name="Text Box 7"/>
          <p:cNvSpPr txBox="1">
            <a:spLocks noChangeArrowheads="1"/>
          </p:cNvSpPr>
          <p:nvPr/>
        </p:nvSpPr>
        <p:spPr bwMode="auto">
          <a:xfrm>
            <a:off x="179388" y="188913"/>
            <a:ext cx="4475162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it-IT" altLang="it-IT" b="1" i="1">
                <a:solidFill>
                  <a:schemeClr val="tx2"/>
                </a:solidFill>
              </a:rPr>
              <a:t>CHERATITI BATTERICHE</a:t>
            </a:r>
          </a:p>
        </p:txBody>
      </p:sp>
    </p:spTree>
    <p:extLst>
      <p:ext uri="{BB962C8B-B14F-4D97-AF65-F5344CB8AC3E}">
        <p14:creationId xmlns="" xmlns:p14="http://schemas.microsoft.com/office/powerpoint/2010/main" val="25285836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8" name="Text Box 4"/>
          <p:cNvSpPr txBox="1">
            <a:spLocks noChangeArrowheads="1"/>
          </p:cNvSpPr>
          <p:nvPr/>
        </p:nvSpPr>
        <p:spPr bwMode="auto">
          <a:xfrm>
            <a:off x="179388" y="188913"/>
            <a:ext cx="4337050" cy="5857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it-IT" altLang="it-IT" sz="3600" b="1" i="1">
                <a:solidFill>
                  <a:schemeClr val="tx2"/>
                </a:solidFill>
              </a:rPr>
              <a:t>CHERATITI VIRALI</a:t>
            </a:r>
          </a:p>
        </p:txBody>
      </p:sp>
      <p:grpSp>
        <p:nvGrpSpPr>
          <p:cNvPr id="216069" name="Group 5"/>
          <p:cNvGrpSpPr>
            <a:grpSpLocks/>
          </p:cNvGrpSpPr>
          <p:nvPr/>
        </p:nvGrpSpPr>
        <p:grpSpPr bwMode="auto">
          <a:xfrm>
            <a:off x="179388" y="1770063"/>
            <a:ext cx="4768850" cy="3314700"/>
            <a:chOff x="113" y="1115"/>
            <a:chExt cx="3004" cy="2088"/>
          </a:xfrm>
        </p:grpSpPr>
        <p:sp>
          <p:nvSpPr>
            <p:cNvPr id="216070" name="Rectangle 6"/>
            <p:cNvSpPr>
              <a:spLocks noChangeArrowheads="1"/>
            </p:cNvSpPr>
            <p:nvPr/>
          </p:nvSpPr>
          <p:spPr bwMode="auto">
            <a:xfrm>
              <a:off x="113" y="1115"/>
              <a:ext cx="2994" cy="2088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2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16071" name="Text Box 7"/>
            <p:cNvSpPr txBox="1">
              <a:spLocks noChangeArrowheads="1"/>
            </p:cNvSpPr>
            <p:nvPr/>
          </p:nvSpPr>
          <p:spPr bwMode="auto">
            <a:xfrm>
              <a:off x="145" y="1216"/>
              <a:ext cx="2972" cy="40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3600" b="1" i="1">
                  <a:solidFill>
                    <a:schemeClr val="accent1"/>
                  </a:solidFill>
                </a:rPr>
                <a:t>manifestazioni cliniche:</a:t>
              </a:r>
            </a:p>
          </p:txBody>
        </p:sp>
        <p:sp>
          <p:nvSpPr>
            <p:cNvPr id="216072" name="Text Box 8"/>
            <p:cNvSpPr txBox="1">
              <a:spLocks noChangeArrowheads="1"/>
            </p:cNvSpPr>
            <p:nvPr/>
          </p:nvSpPr>
          <p:spPr bwMode="auto">
            <a:xfrm>
              <a:off x="203" y="1702"/>
              <a:ext cx="2673" cy="35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30000"/>
                </a:lnSpc>
                <a:spcBef>
                  <a:spcPct val="20000"/>
                </a:spcBef>
                <a:buSzPct val="70000"/>
                <a:buFont typeface="Wingdings" pitchFamily="2" charset="2"/>
                <a:buChar char="v"/>
              </a:pPr>
              <a:r>
                <a:rPr lang="it-IT" altLang="it-IT" sz="2400" b="1"/>
                <a:t> Cheratiti puntate superficiali</a:t>
              </a:r>
              <a:endParaRPr lang="it-IT" altLang="it-IT" sz="2000" b="1" i="1">
                <a:solidFill>
                  <a:schemeClr val="accent1"/>
                </a:solidFill>
              </a:endParaRPr>
            </a:p>
          </p:txBody>
        </p:sp>
        <p:sp>
          <p:nvSpPr>
            <p:cNvPr id="216073" name="Text Box 9"/>
            <p:cNvSpPr txBox="1">
              <a:spLocks noChangeArrowheads="1"/>
            </p:cNvSpPr>
            <p:nvPr/>
          </p:nvSpPr>
          <p:spPr bwMode="auto">
            <a:xfrm>
              <a:off x="203" y="2110"/>
              <a:ext cx="2583" cy="35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30000"/>
                </a:lnSpc>
                <a:spcBef>
                  <a:spcPct val="20000"/>
                </a:spcBef>
                <a:buSzPct val="70000"/>
                <a:buFont typeface="Wingdings" pitchFamily="2" charset="2"/>
                <a:buChar char="v"/>
              </a:pPr>
              <a:r>
                <a:rPr lang="it-IT" altLang="it-IT" sz="2400" b="1"/>
                <a:t> Cheratite da herpes simplex</a:t>
              </a:r>
              <a:endParaRPr lang="it-IT" altLang="it-IT" sz="2000" b="1" i="1">
                <a:solidFill>
                  <a:schemeClr val="accent1"/>
                </a:solidFill>
              </a:endParaRPr>
            </a:p>
          </p:txBody>
        </p:sp>
        <p:sp>
          <p:nvSpPr>
            <p:cNvPr id="216074" name="Text Box 10"/>
            <p:cNvSpPr txBox="1">
              <a:spLocks noChangeArrowheads="1"/>
            </p:cNvSpPr>
            <p:nvPr/>
          </p:nvSpPr>
          <p:spPr bwMode="auto">
            <a:xfrm>
              <a:off x="203" y="2518"/>
              <a:ext cx="1826" cy="54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30000"/>
                </a:lnSpc>
                <a:spcBef>
                  <a:spcPct val="20000"/>
                </a:spcBef>
                <a:buSzPct val="70000"/>
                <a:buFont typeface="Wingdings" pitchFamily="2" charset="2"/>
                <a:buChar char="v"/>
              </a:pPr>
              <a:r>
                <a:rPr lang="it-IT" altLang="it-IT" sz="2400" b="1"/>
                <a:t> Cheratiti profonde</a:t>
              </a:r>
            </a:p>
            <a:p>
              <a:pPr>
                <a:lnSpc>
                  <a:spcPct val="60000"/>
                </a:lnSpc>
                <a:spcBef>
                  <a:spcPct val="20000"/>
                </a:spcBef>
                <a:buSzPct val="70000"/>
                <a:buFont typeface="Wingdings" pitchFamily="2" charset="2"/>
                <a:buNone/>
              </a:pPr>
              <a:r>
                <a:rPr lang="it-IT" altLang="it-IT" sz="2400" b="1"/>
                <a:t>   </a:t>
              </a:r>
              <a:r>
                <a:rPr lang="it-IT" altLang="it-IT" sz="2400" b="1" i="1"/>
                <a:t>(cheratoendoteliti)</a:t>
              </a:r>
              <a:endParaRPr lang="it-IT" altLang="it-IT" sz="2000" b="1" i="1">
                <a:solidFill>
                  <a:schemeClr val="accent1"/>
                </a:solidFill>
              </a:endParaRPr>
            </a:p>
          </p:txBody>
        </p:sp>
      </p:grpSp>
      <p:grpSp>
        <p:nvGrpSpPr>
          <p:cNvPr id="216079" name="Group 15"/>
          <p:cNvGrpSpPr>
            <a:grpSpLocks/>
          </p:cNvGrpSpPr>
          <p:nvPr/>
        </p:nvGrpSpPr>
        <p:grpSpPr bwMode="auto">
          <a:xfrm>
            <a:off x="5364163" y="1776413"/>
            <a:ext cx="3455987" cy="3324225"/>
            <a:chOff x="3379" y="1119"/>
            <a:chExt cx="2177" cy="2094"/>
          </a:xfrm>
        </p:grpSpPr>
        <p:sp>
          <p:nvSpPr>
            <p:cNvPr id="216076" name="Rectangle 12"/>
            <p:cNvSpPr>
              <a:spLocks noChangeArrowheads="1"/>
            </p:cNvSpPr>
            <p:nvPr/>
          </p:nvSpPr>
          <p:spPr bwMode="auto">
            <a:xfrm>
              <a:off x="3379" y="1119"/>
              <a:ext cx="2177" cy="2087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2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16077" name="Text Box 13"/>
            <p:cNvSpPr txBox="1">
              <a:spLocks noChangeArrowheads="1"/>
            </p:cNvSpPr>
            <p:nvPr/>
          </p:nvSpPr>
          <p:spPr bwMode="auto">
            <a:xfrm>
              <a:off x="3651" y="1210"/>
              <a:ext cx="1092" cy="40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3600" b="1" i="1">
                  <a:solidFill>
                    <a:schemeClr val="accent1"/>
                  </a:solidFill>
                </a:rPr>
                <a:t>sintomi:</a:t>
              </a:r>
            </a:p>
          </p:txBody>
        </p:sp>
        <p:sp>
          <p:nvSpPr>
            <p:cNvPr id="216078" name="Text Box 14"/>
            <p:cNvSpPr txBox="1">
              <a:spLocks noChangeArrowheads="1"/>
            </p:cNvSpPr>
            <p:nvPr/>
          </p:nvSpPr>
          <p:spPr bwMode="auto">
            <a:xfrm>
              <a:off x="3651" y="1706"/>
              <a:ext cx="1339" cy="150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10000"/>
                </a:lnSpc>
                <a:spcBef>
                  <a:spcPct val="20000"/>
                </a:spcBef>
                <a:buSzPct val="70000"/>
                <a:buFont typeface="Wingdings" pitchFamily="2" charset="2"/>
                <a:buChar char="q"/>
              </a:pPr>
              <a:r>
                <a:rPr lang="it-IT" altLang="it-IT" sz="2400" b="1"/>
                <a:t> sensaz. CE</a:t>
              </a:r>
            </a:p>
            <a:p>
              <a:pPr>
                <a:lnSpc>
                  <a:spcPct val="110000"/>
                </a:lnSpc>
                <a:spcBef>
                  <a:spcPct val="20000"/>
                </a:spcBef>
                <a:buSzPct val="70000"/>
                <a:buFont typeface="Wingdings" pitchFamily="2" charset="2"/>
                <a:buChar char="q"/>
              </a:pPr>
              <a:r>
                <a:rPr lang="it-IT" altLang="it-IT" sz="2400" b="1"/>
                <a:t> dolore</a:t>
              </a:r>
            </a:p>
            <a:p>
              <a:pPr>
                <a:lnSpc>
                  <a:spcPct val="110000"/>
                </a:lnSpc>
                <a:spcBef>
                  <a:spcPct val="20000"/>
                </a:spcBef>
                <a:buSzPct val="70000"/>
                <a:buFont typeface="Wingdings" pitchFamily="2" charset="2"/>
                <a:buChar char="q"/>
              </a:pPr>
              <a:r>
                <a:rPr lang="it-IT" altLang="it-IT" sz="2400" b="1"/>
                <a:t> lacrimazione</a:t>
              </a:r>
            </a:p>
            <a:p>
              <a:pPr>
                <a:lnSpc>
                  <a:spcPct val="110000"/>
                </a:lnSpc>
                <a:spcBef>
                  <a:spcPct val="20000"/>
                </a:spcBef>
                <a:buSzPct val="70000"/>
                <a:buFont typeface="Wingdings" pitchFamily="2" charset="2"/>
                <a:buChar char="q"/>
              </a:pPr>
              <a:r>
                <a:rPr lang="it-IT" altLang="it-IT" sz="2400" b="1"/>
                <a:t> fotofobia</a:t>
              </a:r>
            </a:p>
            <a:p>
              <a:pPr>
                <a:lnSpc>
                  <a:spcPct val="110000"/>
                </a:lnSpc>
                <a:spcBef>
                  <a:spcPct val="20000"/>
                </a:spcBef>
                <a:buSzPct val="70000"/>
                <a:buFont typeface="Wingdings" pitchFamily="2" charset="2"/>
                <a:buChar char="q"/>
              </a:pPr>
              <a:r>
                <a:rPr lang="it-IT" altLang="it-IT" sz="2400" b="1"/>
                <a:t> calo visivo</a:t>
              </a:r>
              <a:endParaRPr lang="it-IT" altLang="it-IT" sz="2000" b="1" i="1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7931076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6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6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6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6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6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6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2" name="Text Box 4"/>
          <p:cNvSpPr txBox="1">
            <a:spLocks noChangeArrowheads="1"/>
          </p:cNvSpPr>
          <p:nvPr/>
        </p:nvSpPr>
        <p:spPr bwMode="auto">
          <a:xfrm>
            <a:off x="179388" y="188913"/>
            <a:ext cx="340995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it-IT" altLang="it-IT" b="1" i="1">
                <a:solidFill>
                  <a:schemeClr val="tx2"/>
                </a:solidFill>
              </a:rPr>
              <a:t>CHERATITI VIRALI</a:t>
            </a:r>
          </a:p>
        </p:txBody>
      </p:sp>
      <p:sp>
        <p:nvSpPr>
          <p:cNvPr id="217093" name="Text Box 5"/>
          <p:cNvSpPr txBox="1">
            <a:spLocks noChangeArrowheads="1"/>
          </p:cNvSpPr>
          <p:nvPr/>
        </p:nvSpPr>
        <p:spPr bwMode="auto">
          <a:xfrm>
            <a:off x="755650" y="755650"/>
            <a:ext cx="5873750" cy="5857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it-IT" altLang="it-IT" sz="3600" b="1"/>
              <a:t>Cheratiti puntate superficiali</a:t>
            </a:r>
          </a:p>
        </p:txBody>
      </p:sp>
      <p:sp>
        <p:nvSpPr>
          <p:cNvPr id="217094" name="Text Box 6"/>
          <p:cNvSpPr txBox="1">
            <a:spLocks noChangeArrowheads="1"/>
          </p:cNvSpPr>
          <p:nvPr/>
        </p:nvSpPr>
        <p:spPr bwMode="auto">
          <a:xfrm>
            <a:off x="539750" y="1773238"/>
            <a:ext cx="8280400" cy="82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24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Sono caratterizzate da piccole lesioni epiteliali puntiformi o da infiltrati subepiteliali bianco-grigiastri, di dimensioni variabili.</a:t>
            </a:r>
          </a:p>
        </p:txBody>
      </p:sp>
      <p:sp>
        <p:nvSpPr>
          <p:cNvPr id="217096" name="Text Box 8"/>
          <p:cNvSpPr txBox="1">
            <a:spLocks noChangeArrowheads="1"/>
          </p:cNvSpPr>
          <p:nvPr/>
        </p:nvSpPr>
        <p:spPr bwMode="auto">
          <a:xfrm>
            <a:off x="1258888" y="3141663"/>
            <a:ext cx="5770562" cy="5794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Agente eziologico più frequente:</a:t>
            </a:r>
          </a:p>
        </p:txBody>
      </p:sp>
      <p:sp>
        <p:nvSpPr>
          <p:cNvPr id="217097" name="Text Box 9"/>
          <p:cNvSpPr txBox="1">
            <a:spLocks noChangeArrowheads="1"/>
          </p:cNvSpPr>
          <p:nvPr/>
        </p:nvSpPr>
        <p:spPr bwMode="auto">
          <a:xfrm>
            <a:off x="3419475" y="4941888"/>
            <a:ext cx="2105025" cy="5794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Adenovirus</a:t>
            </a:r>
          </a:p>
        </p:txBody>
      </p:sp>
      <p:sp>
        <p:nvSpPr>
          <p:cNvPr id="217098" name="AutoShape 10"/>
          <p:cNvSpPr>
            <a:spLocks noChangeArrowheads="1"/>
          </p:cNvSpPr>
          <p:nvPr/>
        </p:nvSpPr>
        <p:spPr bwMode="auto">
          <a:xfrm rot="5400000">
            <a:off x="4051300" y="4238626"/>
            <a:ext cx="839787" cy="373062"/>
          </a:xfrm>
          <a:prstGeom prst="notchedRightArrow">
            <a:avLst>
              <a:gd name="adj1" fmla="val 50000"/>
              <a:gd name="adj2" fmla="val 56277"/>
            </a:avLst>
          </a:prstGeom>
          <a:gradFill rotWithShape="0">
            <a:gsLst>
              <a:gs pos="0">
                <a:schemeClr val="tx1"/>
              </a:gs>
              <a:gs pos="100000">
                <a:schemeClr val="tx2"/>
              </a:gs>
            </a:gsLst>
            <a:lin ang="5400000" scaled="1"/>
          </a:gradFill>
          <a:ln w="9525">
            <a:solidFill>
              <a:schemeClr val="tx2"/>
            </a:solidFill>
            <a:miter lim="800000"/>
            <a:headEnd/>
            <a:tailEnd/>
          </a:ln>
          <a:effectLst>
            <a:outerShdw sy="50000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it-IT"/>
          </a:p>
        </p:txBody>
      </p:sp>
      <p:sp>
        <p:nvSpPr>
          <p:cNvPr id="217099" name="Rectangle 11"/>
          <p:cNvSpPr>
            <a:spLocks noChangeArrowheads="1"/>
          </p:cNvSpPr>
          <p:nvPr/>
        </p:nvSpPr>
        <p:spPr bwMode="auto">
          <a:xfrm>
            <a:off x="323850" y="6092825"/>
            <a:ext cx="85264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400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Sono quasi sempre associate a congiuntivite (cheratocongiuntiviti)</a:t>
            </a:r>
          </a:p>
        </p:txBody>
      </p:sp>
    </p:spTree>
    <p:extLst>
      <p:ext uri="{BB962C8B-B14F-4D97-AF65-F5344CB8AC3E}">
        <p14:creationId xmlns="" xmlns:p14="http://schemas.microsoft.com/office/powerpoint/2010/main" val="2195481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7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17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7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7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500"/>
                                        <p:tgtEl>
                                          <p:spTgt spid="217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7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7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7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7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3" grpId="0"/>
      <p:bldP spid="217094" grpId="0"/>
      <p:bldP spid="217096" grpId="0"/>
      <p:bldP spid="217097" grpId="0"/>
      <p:bldP spid="217098" grpId="0" animBg="1"/>
      <p:bldP spid="21709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60" name="Text Box 4"/>
          <p:cNvSpPr txBox="1">
            <a:spLocks noChangeArrowheads="1"/>
          </p:cNvSpPr>
          <p:nvPr/>
        </p:nvSpPr>
        <p:spPr bwMode="auto">
          <a:xfrm>
            <a:off x="179388" y="188913"/>
            <a:ext cx="340995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it-IT" altLang="it-IT" b="1" i="1">
                <a:solidFill>
                  <a:schemeClr val="tx2"/>
                </a:solidFill>
              </a:rPr>
              <a:t>CHERATITI VIRALI</a:t>
            </a:r>
          </a:p>
        </p:txBody>
      </p:sp>
      <p:sp>
        <p:nvSpPr>
          <p:cNvPr id="224266" name="Text Box 10"/>
          <p:cNvSpPr txBox="1">
            <a:spLocks noChangeArrowheads="1"/>
          </p:cNvSpPr>
          <p:nvPr/>
        </p:nvSpPr>
        <p:spPr bwMode="auto">
          <a:xfrm>
            <a:off x="1187450" y="762000"/>
            <a:ext cx="6889750" cy="641350"/>
          </a:xfrm>
          <a:prstGeom prst="rect">
            <a:avLst/>
          </a:prstGeom>
          <a:gradFill rotWithShape="0">
            <a:gsLst>
              <a:gs pos="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CHERATITE DA ADENOVIRUS</a:t>
            </a:r>
            <a:endParaRPr lang="it-IT" altLang="it-IT" sz="3600" b="1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4267" name="Text Box 11"/>
          <p:cNvSpPr txBox="1">
            <a:spLocks noChangeArrowheads="1"/>
          </p:cNvSpPr>
          <p:nvPr/>
        </p:nvSpPr>
        <p:spPr bwMode="auto">
          <a:xfrm>
            <a:off x="1931988" y="1600200"/>
            <a:ext cx="3325812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altLang="it-IT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Febbre</a:t>
            </a:r>
          </a:p>
          <a:p>
            <a:pPr algn="ctr">
              <a:lnSpc>
                <a:spcPct val="90000"/>
              </a:lnSpc>
            </a:pPr>
            <a:r>
              <a:rPr lang="it-IT" altLang="it-IT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faringocongiuntivale</a:t>
            </a:r>
          </a:p>
        </p:txBody>
      </p:sp>
      <p:sp>
        <p:nvSpPr>
          <p:cNvPr id="224268" name="Text Box 12"/>
          <p:cNvSpPr txBox="1">
            <a:spLocks noChangeArrowheads="1"/>
          </p:cNvSpPr>
          <p:nvPr/>
        </p:nvSpPr>
        <p:spPr bwMode="auto">
          <a:xfrm>
            <a:off x="5738813" y="1616075"/>
            <a:ext cx="3405187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altLang="it-IT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Cheratocongiuntivite</a:t>
            </a:r>
          </a:p>
          <a:p>
            <a:pPr algn="ctr">
              <a:lnSpc>
                <a:spcPct val="90000"/>
              </a:lnSpc>
            </a:pPr>
            <a:r>
              <a:rPr lang="it-IT" altLang="it-IT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epidemica</a:t>
            </a:r>
          </a:p>
        </p:txBody>
      </p:sp>
      <p:sp>
        <p:nvSpPr>
          <p:cNvPr id="224269" name="Text Box 13"/>
          <p:cNvSpPr txBox="1">
            <a:spLocks noChangeArrowheads="1"/>
          </p:cNvSpPr>
          <p:nvPr/>
        </p:nvSpPr>
        <p:spPr bwMode="auto">
          <a:xfrm>
            <a:off x="228600" y="2682875"/>
            <a:ext cx="1406525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it-IT" altLang="it-IT" i="1">
                <a:effectLst>
                  <a:outerShdw blurRad="38100" dist="38100" dir="2700000" algn="tl">
                    <a:srgbClr val="000000"/>
                  </a:outerShdw>
                </a:effectLst>
              </a:rPr>
              <a:t>Sierotipi</a:t>
            </a:r>
          </a:p>
          <a:p>
            <a:pPr>
              <a:lnSpc>
                <a:spcPct val="90000"/>
              </a:lnSpc>
            </a:pPr>
            <a:r>
              <a:rPr lang="it-IT" altLang="it-IT" i="1">
                <a:effectLst>
                  <a:outerShdw blurRad="38100" dist="38100" dir="2700000" algn="tl">
                    <a:srgbClr val="000000"/>
                  </a:outerShdw>
                </a:effectLst>
              </a:rPr>
              <a:t>virali</a:t>
            </a:r>
          </a:p>
        </p:txBody>
      </p:sp>
      <p:sp>
        <p:nvSpPr>
          <p:cNvPr id="224270" name="Text Box 14"/>
          <p:cNvSpPr txBox="1">
            <a:spLocks noChangeArrowheads="1"/>
          </p:cNvSpPr>
          <p:nvPr/>
        </p:nvSpPr>
        <p:spPr bwMode="auto">
          <a:xfrm>
            <a:off x="228600" y="3673475"/>
            <a:ext cx="67786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it-IT" altLang="it-IT" i="1">
                <a:effectLst>
                  <a:outerShdw blurRad="38100" dist="38100" dir="2700000" algn="tl">
                    <a:srgbClr val="000000"/>
                  </a:outerShdw>
                </a:effectLst>
              </a:rPr>
              <a:t>Età</a:t>
            </a:r>
          </a:p>
        </p:txBody>
      </p:sp>
      <p:sp>
        <p:nvSpPr>
          <p:cNvPr id="224271" name="Text Box 15"/>
          <p:cNvSpPr txBox="1">
            <a:spLocks noChangeArrowheads="1"/>
          </p:cNvSpPr>
          <p:nvPr/>
        </p:nvSpPr>
        <p:spPr bwMode="auto">
          <a:xfrm>
            <a:off x="228600" y="4435475"/>
            <a:ext cx="1425575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it-IT" altLang="it-IT" i="1">
                <a:effectLst>
                  <a:outerShdw blurRad="38100" dist="38100" dir="2700000" algn="tl">
                    <a:srgbClr val="000000"/>
                  </a:outerShdw>
                </a:effectLst>
              </a:rPr>
              <a:t>Sintomi</a:t>
            </a:r>
          </a:p>
          <a:p>
            <a:pPr>
              <a:lnSpc>
                <a:spcPct val="90000"/>
              </a:lnSpc>
            </a:pPr>
            <a:r>
              <a:rPr lang="it-IT" altLang="it-IT" i="1">
                <a:effectLst>
                  <a:outerShdw blurRad="38100" dist="38100" dir="2700000" algn="tl">
                    <a:srgbClr val="000000"/>
                  </a:outerShdw>
                </a:effectLst>
              </a:rPr>
              <a:t>sistemici</a:t>
            </a:r>
          </a:p>
        </p:txBody>
      </p:sp>
      <p:sp>
        <p:nvSpPr>
          <p:cNvPr id="224272" name="Text Box 16"/>
          <p:cNvSpPr txBox="1">
            <a:spLocks noChangeArrowheads="1"/>
          </p:cNvSpPr>
          <p:nvPr/>
        </p:nvSpPr>
        <p:spPr bwMode="auto">
          <a:xfrm>
            <a:off x="228600" y="5556250"/>
            <a:ext cx="1565275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it-IT" altLang="it-IT" i="1">
                <a:effectLst>
                  <a:outerShdw blurRad="38100" dist="38100" dir="2700000" algn="tl">
                    <a:srgbClr val="000000"/>
                  </a:outerShdw>
                </a:effectLst>
              </a:rPr>
              <a:t>Incidenza</a:t>
            </a:r>
          </a:p>
          <a:p>
            <a:pPr>
              <a:lnSpc>
                <a:spcPct val="90000"/>
              </a:lnSpc>
            </a:pPr>
            <a:r>
              <a:rPr lang="it-IT" altLang="it-IT" i="1">
                <a:effectLst>
                  <a:outerShdw blurRad="38100" dist="38100" dir="2700000" algn="tl">
                    <a:srgbClr val="000000"/>
                  </a:outerShdw>
                </a:effectLst>
              </a:rPr>
              <a:t>cheratite</a:t>
            </a:r>
          </a:p>
        </p:txBody>
      </p:sp>
      <p:sp>
        <p:nvSpPr>
          <p:cNvPr id="224273" name="Text Box 17"/>
          <p:cNvSpPr txBox="1">
            <a:spLocks noChangeArrowheads="1"/>
          </p:cNvSpPr>
          <p:nvPr/>
        </p:nvSpPr>
        <p:spPr bwMode="auto">
          <a:xfrm>
            <a:off x="2971800" y="2784475"/>
            <a:ext cx="8747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>
                <a:effectLst>
                  <a:outerShdw blurRad="38100" dist="38100" dir="2700000" algn="tl">
                    <a:srgbClr val="000000"/>
                  </a:outerShdw>
                </a:effectLst>
              </a:rPr>
              <a:t>3 e 7</a:t>
            </a:r>
          </a:p>
        </p:txBody>
      </p:sp>
      <p:sp>
        <p:nvSpPr>
          <p:cNvPr id="224274" name="Text Box 18"/>
          <p:cNvSpPr txBox="1">
            <a:spLocks noChangeArrowheads="1"/>
          </p:cNvSpPr>
          <p:nvPr/>
        </p:nvSpPr>
        <p:spPr bwMode="auto">
          <a:xfrm>
            <a:off x="6897688" y="2759075"/>
            <a:ext cx="10525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>
                <a:effectLst>
                  <a:outerShdw blurRad="38100" dist="38100" dir="2700000" algn="tl">
                    <a:srgbClr val="000000"/>
                  </a:outerShdw>
                </a:effectLst>
              </a:rPr>
              <a:t>8 e 19</a:t>
            </a:r>
          </a:p>
        </p:txBody>
      </p:sp>
      <p:sp>
        <p:nvSpPr>
          <p:cNvPr id="224275" name="Text Box 19"/>
          <p:cNvSpPr txBox="1">
            <a:spLocks noChangeArrowheads="1"/>
          </p:cNvSpPr>
          <p:nvPr/>
        </p:nvSpPr>
        <p:spPr bwMode="auto">
          <a:xfrm>
            <a:off x="2743200" y="3671888"/>
            <a:ext cx="14097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>
                <a:effectLst>
                  <a:outerShdw blurRad="38100" dist="38100" dir="2700000" algn="tl">
                    <a:srgbClr val="000000"/>
                  </a:outerShdw>
                </a:effectLst>
              </a:rPr>
              <a:t>infanzia</a:t>
            </a:r>
          </a:p>
        </p:txBody>
      </p:sp>
      <p:sp>
        <p:nvSpPr>
          <p:cNvPr id="224276" name="Text Box 20"/>
          <p:cNvSpPr txBox="1">
            <a:spLocks noChangeArrowheads="1"/>
          </p:cNvSpPr>
          <p:nvPr/>
        </p:nvSpPr>
        <p:spPr bwMode="auto">
          <a:xfrm>
            <a:off x="6573838" y="3670300"/>
            <a:ext cx="18081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>
                <a:effectLst>
                  <a:outerShdw blurRad="38100" dist="38100" dir="2700000" algn="tl">
                    <a:srgbClr val="000000"/>
                  </a:outerShdw>
                </a:effectLst>
              </a:rPr>
              <a:t>qualunque</a:t>
            </a:r>
          </a:p>
        </p:txBody>
      </p:sp>
      <p:sp>
        <p:nvSpPr>
          <p:cNvPr id="224277" name="Text Box 21"/>
          <p:cNvSpPr txBox="1">
            <a:spLocks noChangeArrowheads="1"/>
          </p:cNvSpPr>
          <p:nvPr/>
        </p:nvSpPr>
        <p:spPr bwMode="auto">
          <a:xfrm>
            <a:off x="2914650" y="4587875"/>
            <a:ext cx="9715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>
                <a:effectLst>
                  <a:outerShdw blurRad="38100" dist="38100" dir="2700000" algn="tl">
                    <a:srgbClr val="000000"/>
                  </a:outerShdw>
                </a:effectLst>
              </a:rPr>
              <a:t>+ + +</a:t>
            </a:r>
          </a:p>
        </p:txBody>
      </p:sp>
      <p:sp>
        <p:nvSpPr>
          <p:cNvPr id="224278" name="Text Box 22"/>
          <p:cNvSpPr txBox="1">
            <a:spLocks noChangeArrowheads="1"/>
          </p:cNvSpPr>
          <p:nvPr/>
        </p:nvSpPr>
        <p:spPr bwMode="auto">
          <a:xfrm>
            <a:off x="7164388" y="4587875"/>
            <a:ext cx="3032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>
                <a:effectLst>
                  <a:outerShdw blurRad="38100" dist="38100" dir="2700000" algn="tl">
                    <a:srgbClr val="000000"/>
                  </a:outerShdw>
                </a:effectLst>
              </a:rPr>
              <a:t>-</a:t>
            </a:r>
          </a:p>
        </p:txBody>
      </p:sp>
      <p:sp>
        <p:nvSpPr>
          <p:cNvPr id="224279" name="Text Box 23"/>
          <p:cNvSpPr txBox="1">
            <a:spLocks noChangeArrowheads="1"/>
          </p:cNvSpPr>
          <p:nvPr/>
        </p:nvSpPr>
        <p:spPr bwMode="auto">
          <a:xfrm>
            <a:off x="2590800" y="5653088"/>
            <a:ext cx="1778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>
                <a:effectLst>
                  <a:outerShdw blurRad="38100" dist="38100" dir="2700000" algn="tl">
                    <a:srgbClr val="000000"/>
                  </a:outerShdw>
                </a:effectLst>
              </a:rPr>
              <a:t>30% </a:t>
            </a:r>
            <a:r>
              <a:rPr lang="it-IT" altLang="it-IT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(lieve)</a:t>
            </a:r>
            <a:endParaRPr lang="it-IT" altLang="it-IT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4280" name="Text Box 24"/>
          <p:cNvSpPr txBox="1">
            <a:spLocks noChangeArrowheads="1"/>
          </p:cNvSpPr>
          <p:nvPr/>
        </p:nvSpPr>
        <p:spPr bwMode="auto">
          <a:xfrm>
            <a:off x="6019800" y="5654675"/>
            <a:ext cx="284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>
                <a:effectLst>
                  <a:outerShdw blurRad="38100" dist="38100" dir="2700000" algn="tl">
                    <a:srgbClr val="000000"/>
                  </a:outerShdw>
                </a:effectLst>
              </a:rPr>
              <a:t>80% </a:t>
            </a:r>
            <a:r>
              <a:rPr lang="it-IT" altLang="it-IT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(a volte grave)</a:t>
            </a:r>
            <a:endParaRPr lang="it-IT" altLang="it-IT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4282" name="Line 26"/>
          <p:cNvSpPr>
            <a:spLocks noChangeShapeType="1"/>
          </p:cNvSpPr>
          <p:nvPr/>
        </p:nvSpPr>
        <p:spPr bwMode="auto">
          <a:xfrm>
            <a:off x="76200" y="2514600"/>
            <a:ext cx="899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24283" name="Line 27"/>
          <p:cNvSpPr>
            <a:spLocks noChangeShapeType="1"/>
          </p:cNvSpPr>
          <p:nvPr/>
        </p:nvSpPr>
        <p:spPr bwMode="auto">
          <a:xfrm>
            <a:off x="76200" y="6477000"/>
            <a:ext cx="899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293449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ext Box 2"/>
          <p:cNvSpPr txBox="1">
            <a:spLocks noChangeArrowheads="1"/>
          </p:cNvSpPr>
          <p:nvPr/>
        </p:nvSpPr>
        <p:spPr bwMode="auto">
          <a:xfrm>
            <a:off x="357188" y="1625600"/>
            <a:ext cx="1685925" cy="5794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 STADI</a:t>
            </a:r>
          </a:p>
        </p:txBody>
      </p:sp>
      <p:sp>
        <p:nvSpPr>
          <p:cNvPr id="218115" name="Text Box 3"/>
          <p:cNvSpPr txBox="1">
            <a:spLocks noChangeArrowheads="1"/>
          </p:cNvSpPr>
          <p:nvPr/>
        </p:nvSpPr>
        <p:spPr bwMode="auto">
          <a:xfrm>
            <a:off x="1187450" y="762000"/>
            <a:ext cx="6889750" cy="641350"/>
          </a:xfrm>
          <a:prstGeom prst="rect">
            <a:avLst/>
          </a:prstGeom>
          <a:gradFill rotWithShape="0">
            <a:gsLst>
              <a:gs pos="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CHERATITE DA ADENOVIRUS</a:t>
            </a:r>
            <a:endParaRPr lang="it-IT" altLang="it-IT" sz="3600" b="1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8117" name="Rectangle 5"/>
          <p:cNvSpPr>
            <a:spLocks noChangeArrowheads="1"/>
          </p:cNvSpPr>
          <p:nvPr/>
        </p:nvSpPr>
        <p:spPr bwMode="auto">
          <a:xfrm>
            <a:off x="457200" y="2590800"/>
            <a:ext cx="8077200" cy="1509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buSzPct val="90000"/>
              <a:buFont typeface="Arabic Transparent" pitchFamily="2" charset="-78"/>
              <a:buChar char="1"/>
            </a:pPr>
            <a:r>
              <a:rPr lang="it-IT" altLang="it-IT" sz="3000" b="1"/>
              <a:t>Cheratite epiteliale puntata</a:t>
            </a:r>
          </a:p>
          <a:p>
            <a:pPr>
              <a:lnSpc>
                <a:spcPct val="90000"/>
              </a:lnSpc>
              <a:buSzPct val="90000"/>
              <a:buFont typeface="Arabic Transparent" pitchFamily="2" charset="-78"/>
              <a:buChar char="2"/>
            </a:pPr>
            <a:r>
              <a:rPr lang="it-IT" altLang="it-IT" sz="3000" b="1"/>
              <a:t>Opacità subepiteliali biancastre</a:t>
            </a:r>
          </a:p>
          <a:p>
            <a:pPr>
              <a:lnSpc>
                <a:spcPct val="90000"/>
              </a:lnSpc>
              <a:buSzPct val="90000"/>
              <a:buFont typeface="Arabic Transparent" pitchFamily="2" charset="-78"/>
              <a:buChar char="3"/>
            </a:pPr>
            <a:r>
              <a:rPr lang="it-IT" altLang="it-IT" sz="3000" b="1"/>
              <a:t>Infiltrati stroma anteriore</a:t>
            </a:r>
          </a:p>
        </p:txBody>
      </p:sp>
      <p:graphicFrame>
        <p:nvGraphicFramePr>
          <p:cNvPr id="218118" name="Object 6"/>
          <p:cNvGraphicFramePr>
            <a:graphicFrameLocks noChangeAspect="1"/>
          </p:cNvGraphicFramePr>
          <p:nvPr/>
        </p:nvGraphicFramePr>
        <p:xfrm>
          <a:off x="4876800" y="4343400"/>
          <a:ext cx="3567113" cy="1951038"/>
        </p:xfrm>
        <a:graphic>
          <a:graphicData uri="http://schemas.openxmlformats.org/presentationml/2006/ole">
            <p:oleObj spid="_x0000_s1032" name="Fotografia acquisita da scanner " r:id="rId3" imgW="3566469" imgH="1950889" progId="">
              <p:embed/>
            </p:oleObj>
          </a:graphicData>
        </a:graphic>
      </p:graphicFrame>
      <p:sp>
        <p:nvSpPr>
          <p:cNvPr id="218119" name="Text Box 7"/>
          <p:cNvSpPr txBox="1">
            <a:spLocks noChangeArrowheads="1"/>
          </p:cNvSpPr>
          <p:nvPr/>
        </p:nvSpPr>
        <p:spPr bwMode="auto">
          <a:xfrm>
            <a:off x="179388" y="188913"/>
            <a:ext cx="340995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it-IT" altLang="it-IT" b="1" i="1">
                <a:solidFill>
                  <a:schemeClr val="tx2"/>
                </a:solidFill>
              </a:rPr>
              <a:t>CHERATITI VIRALI</a:t>
            </a:r>
          </a:p>
        </p:txBody>
      </p:sp>
    </p:spTree>
    <p:extLst>
      <p:ext uri="{BB962C8B-B14F-4D97-AF65-F5344CB8AC3E}">
        <p14:creationId xmlns="" xmlns:p14="http://schemas.microsoft.com/office/powerpoint/2010/main" val="12134488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8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8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8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"/>
                                        <p:tgtEl>
                                          <p:spTgt spid="218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500"/>
                                        <p:tgtEl>
                                          <p:spTgt spid="218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500"/>
                                        <p:tgtEl>
                                          <p:spTgt spid="218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8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8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14" grpId="0"/>
      <p:bldP spid="218115" grpId="0" animBg="1"/>
      <p:bldP spid="218117" grpId="0" build="p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0" name="Text Box 4"/>
          <p:cNvSpPr txBox="1">
            <a:spLocks noChangeArrowheads="1"/>
          </p:cNvSpPr>
          <p:nvPr/>
        </p:nvSpPr>
        <p:spPr bwMode="auto">
          <a:xfrm>
            <a:off x="357188" y="1554163"/>
            <a:ext cx="1979612" cy="5794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STADIO 1</a:t>
            </a:r>
          </a:p>
        </p:txBody>
      </p:sp>
      <p:sp>
        <p:nvSpPr>
          <p:cNvPr id="219141" name="Text Box 5"/>
          <p:cNvSpPr txBox="1">
            <a:spLocks noChangeArrowheads="1"/>
          </p:cNvSpPr>
          <p:nvPr/>
        </p:nvSpPr>
        <p:spPr bwMode="auto">
          <a:xfrm>
            <a:off x="457200" y="2286000"/>
            <a:ext cx="388620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Si presenta entro 7-10 giorni dall’inizio dei sintomi oculari. Può risolversi in 2 settimane o progredire verso lo stadio 2</a:t>
            </a:r>
          </a:p>
        </p:txBody>
      </p:sp>
      <p:grpSp>
        <p:nvGrpSpPr>
          <p:cNvPr id="219142" name="Group 6"/>
          <p:cNvGrpSpPr>
            <a:grpSpLocks/>
          </p:cNvGrpSpPr>
          <p:nvPr/>
        </p:nvGrpSpPr>
        <p:grpSpPr bwMode="auto">
          <a:xfrm>
            <a:off x="4495800" y="1752600"/>
            <a:ext cx="4419600" cy="4191000"/>
            <a:chOff x="1728" y="1776"/>
            <a:chExt cx="2313" cy="2319"/>
          </a:xfrm>
        </p:grpSpPr>
        <p:graphicFrame>
          <p:nvGraphicFramePr>
            <p:cNvPr id="219143" name="Object 7"/>
            <p:cNvGraphicFramePr>
              <a:graphicFrameLocks noChangeAspect="1"/>
            </p:cNvGraphicFramePr>
            <p:nvPr/>
          </p:nvGraphicFramePr>
          <p:xfrm>
            <a:off x="1728" y="1776"/>
            <a:ext cx="1161" cy="2319"/>
          </p:xfrm>
          <a:graphic>
            <a:graphicData uri="http://schemas.openxmlformats.org/presentationml/2006/ole">
              <p:oleObj spid="_x0000_s2062" name="Fotografia di Photo Editor " r:id="rId3" imgW="1843810" imgH="3680779" progId="">
                <p:embed/>
              </p:oleObj>
            </a:graphicData>
          </a:graphic>
        </p:graphicFrame>
        <p:graphicFrame>
          <p:nvGraphicFramePr>
            <p:cNvPr id="219144" name="Object 8"/>
            <p:cNvGraphicFramePr>
              <a:graphicFrameLocks noChangeAspect="1"/>
            </p:cNvGraphicFramePr>
            <p:nvPr/>
          </p:nvGraphicFramePr>
          <p:xfrm>
            <a:off x="2880" y="1776"/>
            <a:ext cx="1161" cy="2319"/>
          </p:xfrm>
          <a:graphic>
            <a:graphicData uri="http://schemas.openxmlformats.org/presentationml/2006/ole">
              <p:oleObj spid="_x0000_s2063" name="Fotografia di Photo Editor " r:id="rId4" imgW="1843810" imgH="3680779" progId="">
                <p:embed/>
              </p:oleObj>
            </a:graphicData>
          </a:graphic>
        </p:graphicFrame>
      </p:grpSp>
      <p:sp>
        <p:nvSpPr>
          <p:cNvPr id="219145" name="Text Box 9"/>
          <p:cNvSpPr txBox="1">
            <a:spLocks noChangeArrowheads="1"/>
          </p:cNvSpPr>
          <p:nvPr/>
        </p:nvSpPr>
        <p:spPr bwMode="auto">
          <a:xfrm>
            <a:off x="1187450" y="762000"/>
            <a:ext cx="6889750" cy="641350"/>
          </a:xfrm>
          <a:prstGeom prst="rect">
            <a:avLst/>
          </a:prstGeom>
          <a:gradFill rotWithShape="0">
            <a:gsLst>
              <a:gs pos="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CHERATITE DA ADENOVIRUS</a:t>
            </a:r>
            <a:endParaRPr lang="it-IT" altLang="it-IT" sz="3600" b="1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9146" name="Text Box 10"/>
          <p:cNvSpPr txBox="1">
            <a:spLocks noChangeArrowheads="1"/>
          </p:cNvSpPr>
          <p:nvPr/>
        </p:nvSpPr>
        <p:spPr bwMode="auto">
          <a:xfrm>
            <a:off x="179388" y="188913"/>
            <a:ext cx="340995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it-IT" altLang="it-IT" b="1" i="1">
                <a:solidFill>
                  <a:schemeClr val="tx2"/>
                </a:solidFill>
              </a:rPr>
              <a:t>CHERATITI VIRALI</a:t>
            </a:r>
          </a:p>
        </p:txBody>
      </p:sp>
    </p:spTree>
    <p:extLst>
      <p:ext uri="{BB962C8B-B14F-4D97-AF65-F5344CB8AC3E}">
        <p14:creationId xmlns="" xmlns:p14="http://schemas.microsoft.com/office/powerpoint/2010/main" val="32895610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9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9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19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40" grpId="0"/>
      <p:bldP spid="2191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4" name="Text Box 4"/>
          <p:cNvSpPr txBox="1">
            <a:spLocks noChangeArrowheads="1"/>
          </p:cNvSpPr>
          <p:nvPr/>
        </p:nvSpPr>
        <p:spPr bwMode="auto">
          <a:xfrm>
            <a:off x="357188" y="1371600"/>
            <a:ext cx="1979612" cy="5794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STADIO 2</a:t>
            </a:r>
          </a:p>
        </p:txBody>
      </p:sp>
      <p:sp>
        <p:nvSpPr>
          <p:cNvPr id="220165" name="Text Box 5"/>
          <p:cNvSpPr txBox="1">
            <a:spLocks noChangeArrowheads="1"/>
          </p:cNvSpPr>
          <p:nvPr/>
        </p:nvSpPr>
        <p:spPr bwMode="auto">
          <a:xfrm>
            <a:off x="381000" y="2027238"/>
            <a:ext cx="4495800" cy="47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E’ caratterizzato da opacità subepiteliali biancastre che si sviluppano in corrispondenza delle lesioni epiteliali dello stadio 1. Si ritiene che rappresentino una risposta immunitaria all’Adenovirus; a volte sono associate a un’uveite anteriore modesta e transitoria.</a:t>
            </a:r>
          </a:p>
        </p:txBody>
      </p:sp>
      <p:graphicFrame>
        <p:nvGraphicFramePr>
          <p:cNvPr id="220166" name="Object 6"/>
          <p:cNvGraphicFramePr>
            <a:graphicFrameLocks noChangeAspect="1"/>
          </p:cNvGraphicFramePr>
          <p:nvPr/>
        </p:nvGraphicFramePr>
        <p:xfrm>
          <a:off x="4953000" y="2057400"/>
          <a:ext cx="4191000" cy="3681413"/>
        </p:xfrm>
        <a:graphic>
          <a:graphicData uri="http://schemas.openxmlformats.org/presentationml/2006/ole">
            <p:oleObj spid="_x0000_s3080" name="Fotografia acquisita da scanner " r:id="rId3" imgW="3535238" imgH="3162574" progId="">
              <p:embed/>
            </p:oleObj>
          </a:graphicData>
        </a:graphic>
      </p:graphicFrame>
      <p:sp>
        <p:nvSpPr>
          <p:cNvPr id="220167" name="Text Box 7"/>
          <p:cNvSpPr txBox="1">
            <a:spLocks noChangeArrowheads="1"/>
          </p:cNvSpPr>
          <p:nvPr/>
        </p:nvSpPr>
        <p:spPr bwMode="auto">
          <a:xfrm>
            <a:off x="1187450" y="762000"/>
            <a:ext cx="6889750" cy="641350"/>
          </a:xfrm>
          <a:prstGeom prst="rect">
            <a:avLst/>
          </a:prstGeom>
          <a:gradFill rotWithShape="0">
            <a:gsLst>
              <a:gs pos="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CHERATITE DA ADENOVIRUS</a:t>
            </a:r>
            <a:endParaRPr lang="it-IT" altLang="it-IT" sz="3600" b="1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0168" name="Text Box 8"/>
          <p:cNvSpPr txBox="1">
            <a:spLocks noChangeArrowheads="1"/>
          </p:cNvSpPr>
          <p:nvPr/>
        </p:nvSpPr>
        <p:spPr bwMode="auto">
          <a:xfrm>
            <a:off x="179388" y="188913"/>
            <a:ext cx="340995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it-IT" altLang="it-IT" b="1" i="1">
                <a:solidFill>
                  <a:schemeClr val="tx2"/>
                </a:solidFill>
              </a:rPr>
              <a:t>CHERATITI VIRALI</a:t>
            </a:r>
          </a:p>
        </p:txBody>
      </p:sp>
    </p:spTree>
    <p:extLst>
      <p:ext uri="{BB962C8B-B14F-4D97-AF65-F5344CB8AC3E}">
        <p14:creationId xmlns="" xmlns:p14="http://schemas.microsoft.com/office/powerpoint/2010/main" val="3075117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0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0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0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0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20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164" grpId="0"/>
      <p:bldP spid="22016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8" name="Text Box 4"/>
          <p:cNvSpPr txBox="1">
            <a:spLocks noChangeArrowheads="1"/>
          </p:cNvSpPr>
          <p:nvPr/>
        </p:nvSpPr>
        <p:spPr bwMode="auto">
          <a:xfrm>
            <a:off x="357188" y="1554163"/>
            <a:ext cx="1979612" cy="5794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STADIO 3</a:t>
            </a:r>
          </a:p>
        </p:txBody>
      </p:sp>
      <p:sp>
        <p:nvSpPr>
          <p:cNvPr id="221189" name="Text Box 5"/>
          <p:cNvSpPr txBox="1">
            <a:spLocks noChangeArrowheads="1"/>
          </p:cNvSpPr>
          <p:nvPr/>
        </p:nvSpPr>
        <p:spPr bwMode="auto">
          <a:xfrm>
            <a:off x="381000" y="2209800"/>
            <a:ext cx="3886200" cy="308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L’edema associato alle opacità si riduce e l’esito è costituito da infiltrati situati a livello stromale anteriore, che possono persistere per mesi o anche anni.</a:t>
            </a:r>
          </a:p>
        </p:txBody>
      </p:sp>
      <p:grpSp>
        <p:nvGrpSpPr>
          <p:cNvPr id="221190" name="Group 6"/>
          <p:cNvGrpSpPr>
            <a:grpSpLocks/>
          </p:cNvGrpSpPr>
          <p:nvPr/>
        </p:nvGrpSpPr>
        <p:grpSpPr bwMode="auto">
          <a:xfrm>
            <a:off x="4648200" y="1828800"/>
            <a:ext cx="4191000" cy="4038600"/>
            <a:chOff x="2832" y="1152"/>
            <a:chExt cx="2304" cy="2348"/>
          </a:xfrm>
        </p:grpSpPr>
        <p:graphicFrame>
          <p:nvGraphicFramePr>
            <p:cNvPr id="221191" name="Object 7"/>
            <p:cNvGraphicFramePr>
              <a:graphicFrameLocks noChangeAspect="1"/>
            </p:cNvGraphicFramePr>
            <p:nvPr/>
          </p:nvGraphicFramePr>
          <p:xfrm>
            <a:off x="3984" y="1152"/>
            <a:ext cx="1152" cy="2348"/>
          </p:xfrm>
          <a:graphic>
            <a:graphicData uri="http://schemas.openxmlformats.org/presentationml/2006/ole">
              <p:oleObj spid="_x0000_s4110" name="Fotografia di Photo Editor " r:id="rId3" imgW="1828959" imgH="3726503" progId="">
                <p:embed/>
              </p:oleObj>
            </a:graphicData>
          </a:graphic>
        </p:graphicFrame>
        <p:graphicFrame>
          <p:nvGraphicFramePr>
            <p:cNvPr id="221192" name="Object 8"/>
            <p:cNvGraphicFramePr>
              <a:graphicFrameLocks noChangeAspect="1"/>
            </p:cNvGraphicFramePr>
            <p:nvPr/>
          </p:nvGraphicFramePr>
          <p:xfrm>
            <a:off x="2832" y="1152"/>
            <a:ext cx="1152" cy="2348"/>
          </p:xfrm>
          <a:graphic>
            <a:graphicData uri="http://schemas.openxmlformats.org/presentationml/2006/ole">
              <p:oleObj spid="_x0000_s4111" name="Fotografia di Photo Editor " r:id="rId4" imgW="1828959" imgH="3726503" progId="">
                <p:embed/>
              </p:oleObj>
            </a:graphicData>
          </a:graphic>
        </p:graphicFrame>
      </p:grpSp>
      <p:sp>
        <p:nvSpPr>
          <p:cNvPr id="221193" name="Text Box 9"/>
          <p:cNvSpPr txBox="1">
            <a:spLocks noChangeArrowheads="1"/>
          </p:cNvSpPr>
          <p:nvPr/>
        </p:nvSpPr>
        <p:spPr bwMode="auto">
          <a:xfrm>
            <a:off x="1187450" y="762000"/>
            <a:ext cx="6889750" cy="641350"/>
          </a:xfrm>
          <a:prstGeom prst="rect">
            <a:avLst/>
          </a:prstGeom>
          <a:gradFill rotWithShape="0">
            <a:gsLst>
              <a:gs pos="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CHERATITE DA ADENOVIRUS</a:t>
            </a:r>
            <a:endParaRPr lang="it-IT" altLang="it-IT" sz="3600" b="1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1194" name="Text Box 10"/>
          <p:cNvSpPr txBox="1">
            <a:spLocks noChangeArrowheads="1"/>
          </p:cNvSpPr>
          <p:nvPr/>
        </p:nvSpPr>
        <p:spPr bwMode="auto">
          <a:xfrm>
            <a:off x="179388" y="188913"/>
            <a:ext cx="340995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it-IT" altLang="it-IT" b="1" i="1">
                <a:solidFill>
                  <a:schemeClr val="tx2"/>
                </a:solidFill>
              </a:rPr>
              <a:t>CHERATITI VIRALI</a:t>
            </a:r>
          </a:p>
        </p:txBody>
      </p:sp>
    </p:spTree>
    <p:extLst>
      <p:ext uri="{BB962C8B-B14F-4D97-AF65-F5344CB8AC3E}">
        <p14:creationId xmlns="" xmlns:p14="http://schemas.microsoft.com/office/powerpoint/2010/main" val="27674006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1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1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2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88" grpId="0"/>
      <p:bldP spid="22118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00" name="Text Box 4"/>
          <p:cNvSpPr txBox="1">
            <a:spLocks noChangeArrowheads="1"/>
          </p:cNvSpPr>
          <p:nvPr/>
        </p:nvSpPr>
        <p:spPr bwMode="auto">
          <a:xfrm>
            <a:off x="179388" y="188913"/>
            <a:ext cx="2270125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4000" b="1" i="1">
                <a:solidFill>
                  <a:schemeClr val="tx2"/>
                </a:solidFill>
              </a:rPr>
              <a:t>CORNEA</a:t>
            </a:r>
          </a:p>
        </p:txBody>
      </p:sp>
      <p:sp>
        <p:nvSpPr>
          <p:cNvPr id="208901" name="Text Box 5"/>
          <p:cNvSpPr txBox="1">
            <a:spLocks noChangeArrowheads="1"/>
          </p:cNvSpPr>
          <p:nvPr/>
        </p:nvSpPr>
        <p:spPr bwMode="auto">
          <a:xfrm>
            <a:off x="323850" y="935038"/>
            <a:ext cx="5219700" cy="579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 i="1"/>
              <a:t>lesioni patologiche elementari</a:t>
            </a:r>
          </a:p>
        </p:txBody>
      </p:sp>
      <p:sp>
        <p:nvSpPr>
          <p:cNvPr id="208902" name="Text Box 6"/>
          <p:cNvSpPr txBox="1">
            <a:spLocks noChangeArrowheads="1"/>
          </p:cNvSpPr>
          <p:nvPr/>
        </p:nvSpPr>
        <p:spPr bwMode="auto">
          <a:xfrm>
            <a:off x="539750" y="2060575"/>
            <a:ext cx="8013700" cy="39814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spcBef>
                <a:spcPct val="20000"/>
              </a:spcBef>
              <a:buSzPct val="70000"/>
              <a:buFont typeface="Wingdings" pitchFamily="2" charset="2"/>
              <a:buChar char="v"/>
            </a:pPr>
            <a:r>
              <a:rPr lang="it-IT" altLang="it-IT" b="1"/>
              <a:t> Erosioni</a:t>
            </a:r>
          </a:p>
          <a:p>
            <a:pPr>
              <a:lnSpc>
                <a:spcPct val="40000"/>
              </a:lnSpc>
              <a:spcBef>
                <a:spcPct val="20000"/>
              </a:spcBef>
              <a:buSzPct val="70000"/>
              <a:buFont typeface="Wingdings" pitchFamily="2" charset="2"/>
              <a:buNone/>
            </a:pPr>
            <a:r>
              <a:rPr lang="it-IT" altLang="it-IT" b="1"/>
              <a:t>	</a:t>
            </a:r>
            <a:r>
              <a:rPr lang="it-IT" altLang="it-IT" b="1" i="1">
                <a:solidFill>
                  <a:schemeClr val="accent1"/>
                </a:solidFill>
              </a:rPr>
              <a:t>(</a:t>
            </a:r>
            <a:r>
              <a:rPr lang="it-IT" altLang="it-IT" sz="2400" b="1" i="1">
                <a:solidFill>
                  <a:schemeClr val="accent1"/>
                </a:solidFill>
              </a:rPr>
              <a:t>traumi, cheratiti infettive)</a:t>
            </a:r>
          </a:p>
          <a:p>
            <a:pPr>
              <a:lnSpc>
                <a:spcPct val="130000"/>
              </a:lnSpc>
              <a:spcBef>
                <a:spcPct val="20000"/>
              </a:spcBef>
              <a:buSzPct val="70000"/>
              <a:buFont typeface="Wingdings" pitchFamily="2" charset="2"/>
              <a:buChar char="v"/>
            </a:pPr>
            <a:r>
              <a:rPr lang="it-IT" altLang="it-IT" b="1"/>
              <a:t> Infiltrati</a:t>
            </a:r>
          </a:p>
          <a:p>
            <a:pPr>
              <a:lnSpc>
                <a:spcPct val="70000"/>
              </a:lnSpc>
              <a:spcBef>
                <a:spcPct val="20000"/>
              </a:spcBef>
              <a:buSzPct val="70000"/>
              <a:buFont typeface="Wingdings" pitchFamily="2" charset="2"/>
              <a:buNone/>
            </a:pPr>
            <a:r>
              <a:rPr lang="it-IT" altLang="it-IT" b="1"/>
              <a:t>	</a:t>
            </a:r>
            <a:r>
              <a:rPr lang="it-IT" altLang="it-IT" sz="2400" b="1" i="1">
                <a:solidFill>
                  <a:schemeClr val="accent1"/>
                </a:solidFill>
              </a:rPr>
              <a:t>(cheratiti infettive)</a:t>
            </a:r>
            <a:endParaRPr lang="it-IT" altLang="it-IT" b="1">
              <a:solidFill>
                <a:schemeClr val="accent1"/>
              </a:solidFill>
            </a:endParaRPr>
          </a:p>
          <a:p>
            <a:pPr>
              <a:lnSpc>
                <a:spcPct val="130000"/>
              </a:lnSpc>
              <a:spcBef>
                <a:spcPct val="20000"/>
              </a:spcBef>
              <a:buSzPct val="70000"/>
              <a:buFont typeface="Wingdings" pitchFamily="2" charset="2"/>
              <a:buChar char="v"/>
            </a:pPr>
            <a:r>
              <a:rPr lang="it-IT" altLang="it-IT" b="1"/>
              <a:t> Ispessimenti, pieghe, rotture della m. di Descemet</a:t>
            </a:r>
          </a:p>
          <a:p>
            <a:pPr>
              <a:lnSpc>
                <a:spcPct val="70000"/>
              </a:lnSpc>
              <a:spcBef>
                <a:spcPct val="20000"/>
              </a:spcBef>
              <a:buSzPct val="70000"/>
              <a:buFont typeface="Wingdings" pitchFamily="2" charset="2"/>
              <a:buNone/>
            </a:pPr>
            <a:r>
              <a:rPr lang="it-IT" altLang="it-IT" b="1"/>
              <a:t>	</a:t>
            </a:r>
            <a:r>
              <a:rPr lang="it-IT" altLang="it-IT" sz="2400" b="1" i="1">
                <a:solidFill>
                  <a:schemeClr val="accent1"/>
                </a:solidFill>
              </a:rPr>
              <a:t>(cheratiti infettive, postchirurgiche)</a:t>
            </a:r>
          </a:p>
          <a:p>
            <a:pPr>
              <a:lnSpc>
                <a:spcPct val="130000"/>
              </a:lnSpc>
              <a:spcBef>
                <a:spcPct val="20000"/>
              </a:spcBef>
              <a:buSzPct val="70000"/>
              <a:buFont typeface="Wingdings" pitchFamily="2" charset="2"/>
              <a:buChar char="v"/>
            </a:pPr>
            <a:r>
              <a:rPr lang="it-IT" altLang="it-IT" b="1"/>
              <a:t> Precipitati</a:t>
            </a:r>
          </a:p>
          <a:p>
            <a:pPr>
              <a:lnSpc>
                <a:spcPct val="70000"/>
              </a:lnSpc>
              <a:spcBef>
                <a:spcPct val="20000"/>
              </a:spcBef>
              <a:buSzPct val="70000"/>
              <a:buFont typeface="Wingdings" pitchFamily="2" charset="2"/>
              <a:buNone/>
            </a:pPr>
            <a:r>
              <a:rPr lang="it-IT" altLang="it-IT" b="1"/>
              <a:t>	</a:t>
            </a:r>
            <a:r>
              <a:rPr lang="it-IT" altLang="it-IT" sz="2400" b="1" i="1">
                <a:solidFill>
                  <a:schemeClr val="accent1"/>
                </a:solidFill>
              </a:rPr>
              <a:t>(post-iridocicliti)</a:t>
            </a:r>
          </a:p>
        </p:txBody>
      </p:sp>
    </p:spTree>
    <p:extLst>
      <p:ext uri="{BB962C8B-B14F-4D97-AF65-F5344CB8AC3E}">
        <p14:creationId xmlns="" xmlns:p14="http://schemas.microsoft.com/office/powerpoint/2010/main" val="15822886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8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8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8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"/>
                                        <p:tgtEl>
                                          <p:spTgt spid="2089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500"/>
                                        <p:tgtEl>
                                          <p:spTgt spid="2089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500"/>
                                        <p:tgtEl>
                                          <p:spTgt spid="2089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" dur="500"/>
                                        <p:tgtEl>
                                          <p:spTgt spid="2089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2089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6" dur="500"/>
                                        <p:tgtEl>
                                          <p:spTgt spid="2089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0" dur="500"/>
                                        <p:tgtEl>
                                          <p:spTgt spid="2089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4" dur="500"/>
                                        <p:tgtEl>
                                          <p:spTgt spid="2089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00" grpId="0"/>
      <p:bldP spid="208901" grpId="0"/>
      <p:bldP spid="208902" grpId="0" build="p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1" name="Text Box 3"/>
          <p:cNvSpPr txBox="1">
            <a:spLocks noChangeArrowheads="1"/>
          </p:cNvSpPr>
          <p:nvPr/>
        </p:nvSpPr>
        <p:spPr bwMode="auto">
          <a:xfrm>
            <a:off x="685800" y="1752600"/>
            <a:ext cx="2058988" cy="5794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 i="1" u="sng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TERAPIA:</a:t>
            </a:r>
          </a:p>
        </p:txBody>
      </p:sp>
      <p:sp>
        <p:nvSpPr>
          <p:cNvPr id="222212" name="Text Box 4"/>
          <p:cNvSpPr txBox="1">
            <a:spLocks noChangeArrowheads="1"/>
          </p:cNvSpPr>
          <p:nvPr/>
        </p:nvSpPr>
        <p:spPr bwMode="auto">
          <a:xfrm>
            <a:off x="838200" y="2667000"/>
            <a:ext cx="74676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Colliri cortisonici se la flogosi è marcata.</a:t>
            </a:r>
          </a:p>
          <a:p>
            <a:r>
              <a:rPr lang="it-IT" altLang="it-IT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I corticosteroidi non accorciano il decorso clinico, ma riducono solo la flogosi.</a:t>
            </a:r>
          </a:p>
        </p:txBody>
      </p:sp>
      <p:sp>
        <p:nvSpPr>
          <p:cNvPr id="222213" name="Text Box 5"/>
          <p:cNvSpPr txBox="1">
            <a:spLocks noChangeArrowheads="1"/>
          </p:cNvSpPr>
          <p:nvPr/>
        </p:nvSpPr>
        <p:spPr bwMode="auto">
          <a:xfrm>
            <a:off x="1187450" y="762000"/>
            <a:ext cx="6889750" cy="641350"/>
          </a:xfrm>
          <a:prstGeom prst="rect">
            <a:avLst/>
          </a:prstGeom>
          <a:gradFill rotWithShape="0">
            <a:gsLst>
              <a:gs pos="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CHERATITE DA ADENOVIRUS</a:t>
            </a:r>
            <a:endParaRPr lang="it-IT" altLang="it-IT" sz="3600" b="1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2214" name="Text Box 6"/>
          <p:cNvSpPr txBox="1">
            <a:spLocks noChangeArrowheads="1"/>
          </p:cNvSpPr>
          <p:nvPr/>
        </p:nvSpPr>
        <p:spPr bwMode="auto">
          <a:xfrm>
            <a:off x="179388" y="188913"/>
            <a:ext cx="340995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it-IT" altLang="it-IT" b="1" i="1">
                <a:solidFill>
                  <a:schemeClr val="tx2"/>
                </a:solidFill>
              </a:rPr>
              <a:t>CHERATITI VIRALI</a:t>
            </a:r>
          </a:p>
        </p:txBody>
      </p:sp>
    </p:spTree>
    <p:extLst>
      <p:ext uri="{BB962C8B-B14F-4D97-AF65-F5344CB8AC3E}">
        <p14:creationId xmlns="" xmlns:p14="http://schemas.microsoft.com/office/powerpoint/2010/main" val="10377189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4" name="Text Box 4"/>
          <p:cNvSpPr txBox="1">
            <a:spLocks noChangeArrowheads="1"/>
          </p:cNvSpPr>
          <p:nvPr/>
        </p:nvSpPr>
        <p:spPr bwMode="auto">
          <a:xfrm>
            <a:off x="179388" y="188913"/>
            <a:ext cx="340995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it-IT" altLang="it-IT" b="1" i="1">
                <a:solidFill>
                  <a:schemeClr val="tx2"/>
                </a:solidFill>
              </a:rPr>
              <a:t>CHERATITI VIRALI</a:t>
            </a:r>
          </a:p>
        </p:txBody>
      </p:sp>
      <p:sp>
        <p:nvSpPr>
          <p:cNvPr id="225285" name="Text Box 5"/>
          <p:cNvSpPr txBox="1">
            <a:spLocks noChangeArrowheads="1"/>
          </p:cNvSpPr>
          <p:nvPr/>
        </p:nvSpPr>
        <p:spPr bwMode="auto">
          <a:xfrm>
            <a:off x="755650" y="755650"/>
            <a:ext cx="5657850" cy="5857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it-IT" altLang="it-IT" sz="3600" b="1"/>
              <a:t>Cheratite da herpes simplex</a:t>
            </a:r>
          </a:p>
        </p:txBody>
      </p:sp>
      <p:sp>
        <p:nvSpPr>
          <p:cNvPr id="225286" name="Text Box 6"/>
          <p:cNvSpPr txBox="1">
            <a:spLocks noChangeArrowheads="1"/>
          </p:cNvSpPr>
          <p:nvPr/>
        </p:nvSpPr>
        <p:spPr bwMode="auto">
          <a:xfrm>
            <a:off x="323850" y="1628775"/>
            <a:ext cx="8569325" cy="11874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24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È la forma più frequente di cheratite virale.</a:t>
            </a:r>
          </a:p>
          <a:p>
            <a:r>
              <a:rPr lang="it-IT" altLang="it-IT" sz="24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Può essere secondaria a lesioni erpetiche localizzate sul volto o conseguente ad un’infezione virale asintomatica.</a:t>
            </a:r>
          </a:p>
        </p:txBody>
      </p:sp>
      <p:sp>
        <p:nvSpPr>
          <p:cNvPr id="225287" name="Rectangle 7"/>
          <p:cNvSpPr>
            <a:spLocks noChangeArrowheads="1"/>
          </p:cNvSpPr>
          <p:nvPr/>
        </p:nvSpPr>
        <p:spPr bwMode="auto">
          <a:xfrm>
            <a:off x="827088" y="4354513"/>
            <a:ext cx="7227887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24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Quasi sempre si ha una compromissione congiuntivale</a:t>
            </a:r>
          </a:p>
        </p:txBody>
      </p:sp>
      <p:sp>
        <p:nvSpPr>
          <p:cNvPr id="225288" name="Text Box 8"/>
          <p:cNvSpPr txBox="1">
            <a:spLocks noChangeArrowheads="1"/>
          </p:cNvSpPr>
          <p:nvPr/>
        </p:nvSpPr>
        <p:spPr bwMode="auto">
          <a:xfrm>
            <a:off x="1331913" y="5291138"/>
            <a:ext cx="6249987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AutoNum type="arabicPeriod"/>
            </a:pPr>
            <a:r>
              <a:rPr lang="it-IT" altLang="it-IT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Superficiale (cheratite dendritica)</a:t>
            </a:r>
          </a:p>
          <a:p>
            <a:pPr>
              <a:buFontTx/>
              <a:buAutoNum type="arabicPeriod"/>
            </a:pPr>
            <a:r>
              <a:rPr lang="it-IT" altLang="it-IT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Profonda (classica cheratoendotelite)</a:t>
            </a:r>
          </a:p>
        </p:txBody>
      </p:sp>
      <p:sp>
        <p:nvSpPr>
          <p:cNvPr id="225290" name="Text Box 10"/>
          <p:cNvSpPr txBox="1">
            <a:spLocks noChangeArrowheads="1"/>
          </p:cNvSpPr>
          <p:nvPr/>
        </p:nvSpPr>
        <p:spPr bwMode="auto">
          <a:xfrm>
            <a:off x="215900" y="3141663"/>
            <a:ext cx="8893175" cy="82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 caratterizza per l’elevata ipoestesia corneale, che può protrarsi a lungo anche dopo la risoluzione del processo infiammatorio</a:t>
            </a:r>
          </a:p>
        </p:txBody>
      </p:sp>
    </p:spTree>
    <p:extLst>
      <p:ext uri="{BB962C8B-B14F-4D97-AF65-F5344CB8AC3E}">
        <p14:creationId xmlns="" xmlns:p14="http://schemas.microsoft.com/office/powerpoint/2010/main" val="38676891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5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5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5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5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" dur="500"/>
                                        <p:tgtEl>
                                          <p:spTgt spid="225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2252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84" grpId="0"/>
      <p:bldP spid="225285" grpId="0"/>
      <p:bldP spid="225286" grpId="0"/>
      <p:bldP spid="225287" grpId="0"/>
      <p:bldP spid="225288" grpId="0" build="p" advAuto="0"/>
      <p:bldP spid="22529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8" name="Text Box 4"/>
          <p:cNvSpPr txBox="1">
            <a:spLocks noChangeArrowheads="1"/>
          </p:cNvSpPr>
          <p:nvPr/>
        </p:nvSpPr>
        <p:spPr bwMode="auto">
          <a:xfrm>
            <a:off x="179388" y="188913"/>
            <a:ext cx="340995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it-IT" altLang="it-IT" b="1" i="1">
                <a:solidFill>
                  <a:schemeClr val="tx2"/>
                </a:solidFill>
              </a:rPr>
              <a:t>CHERATITI VIRALI</a:t>
            </a:r>
          </a:p>
        </p:txBody>
      </p:sp>
      <p:sp>
        <p:nvSpPr>
          <p:cNvPr id="226310" name="Text Box 6"/>
          <p:cNvSpPr txBox="1">
            <a:spLocks noChangeArrowheads="1"/>
          </p:cNvSpPr>
          <p:nvPr/>
        </p:nvSpPr>
        <p:spPr bwMode="auto">
          <a:xfrm>
            <a:off x="1476375" y="765175"/>
            <a:ext cx="5988050" cy="641350"/>
          </a:xfrm>
          <a:prstGeom prst="rect">
            <a:avLst/>
          </a:prstGeom>
          <a:gradFill rotWithShape="0">
            <a:gsLst>
              <a:gs pos="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CHERATITE DENDRITICA</a:t>
            </a:r>
            <a:endParaRPr lang="it-IT" altLang="it-IT" sz="3600" b="1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6311" name="Text Box 7"/>
          <p:cNvSpPr txBox="1">
            <a:spLocks noChangeArrowheads="1"/>
          </p:cNvSpPr>
          <p:nvPr/>
        </p:nvSpPr>
        <p:spPr bwMode="auto">
          <a:xfrm>
            <a:off x="323850" y="1628775"/>
            <a:ext cx="8569325" cy="2501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it-IT" altLang="it-IT" sz="24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Si manifesta con una o più ulcere epiteliali, di colore grigiastro, aspetto ramificato, con bordi edematosi e infiltrati.</a:t>
            </a:r>
          </a:p>
          <a:p>
            <a:pPr>
              <a:lnSpc>
                <a:spcPct val="110000"/>
              </a:lnSpc>
            </a:pPr>
            <a:r>
              <a:rPr lang="it-IT" altLang="it-IT" sz="24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Qualora i “rami” delle lesioni confluiscono tra di loro, danno luogo alla formazione di un’ulcera di maggiore estensione, a bordi irregolari, frastagliati, sottominati, a carta geografica o ameboide (ulcera corneale erpetica).</a:t>
            </a:r>
          </a:p>
        </p:txBody>
      </p:sp>
      <p:sp>
        <p:nvSpPr>
          <p:cNvPr id="226312" name="Text Box 8"/>
          <p:cNvSpPr txBox="1">
            <a:spLocks noChangeArrowheads="1"/>
          </p:cNvSpPr>
          <p:nvPr/>
        </p:nvSpPr>
        <p:spPr bwMode="auto">
          <a:xfrm>
            <a:off x="250825" y="4437063"/>
            <a:ext cx="8569325" cy="11874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2400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perdita di sostanza, in genere esclusivamente epiteliale, non lascia residui di notevole entità, ma tende a riepitelizzarsi e a formare i cosiddetti “pseudodendriti”.</a:t>
            </a:r>
          </a:p>
        </p:txBody>
      </p:sp>
    </p:spTree>
    <p:extLst>
      <p:ext uri="{BB962C8B-B14F-4D97-AF65-F5344CB8AC3E}">
        <p14:creationId xmlns="" xmlns:p14="http://schemas.microsoft.com/office/powerpoint/2010/main" val="465008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6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6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6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6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08" grpId="0"/>
      <p:bldP spid="226310" grpId="0" animBg="1"/>
      <p:bldP spid="226311" grpId="0"/>
      <p:bldP spid="2263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7" name="Picture 7" descr="1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875"/>
          <a:stretch>
            <a:fillRect/>
          </a:stretch>
        </p:blipFill>
        <p:spPr bwMode="auto">
          <a:xfrm>
            <a:off x="179388" y="188913"/>
            <a:ext cx="4681537" cy="3097212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1848" name="Picture 8" descr="2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573463"/>
            <a:ext cx="5761037" cy="3125787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1849" name="Text Box 9"/>
          <p:cNvSpPr txBox="1">
            <a:spLocks noChangeArrowheads="1"/>
          </p:cNvSpPr>
          <p:nvPr/>
        </p:nvSpPr>
        <p:spPr bwMode="auto">
          <a:xfrm>
            <a:off x="5076825" y="620713"/>
            <a:ext cx="29130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>
                <a:effectLst>
                  <a:outerShdw blurRad="38100" dist="38100" dir="2700000" algn="tl">
                    <a:srgbClr val="000000"/>
                  </a:outerShdw>
                </a:effectLst>
              </a:rPr>
              <a:t>cheratite dendritica</a:t>
            </a:r>
          </a:p>
        </p:txBody>
      </p:sp>
      <p:sp>
        <p:nvSpPr>
          <p:cNvPr id="291850" name="Text Box 10"/>
          <p:cNvSpPr txBox="1">
            <a:spLocks noChangeArrowheads="1"/>
          </p:cNvSpPr>
          <p:nvPr/>
        </p:nvSpPr>
        <p:spPr bwMode="auto">
          <a:xfrm>
            <a:off x="250825" y="5516563"/>
            <a:ext cx="291306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it-IT" altLang="it-IT">
                <a:effectLst>
                  <a:outerShdw blurRad="38100" dist="38100" dir="2700000" algn="tl">
                    <a:srgbClr val="000000"/>
                  </a:outerShdw>
                </a:effectLst>
              </a:rPr>
              <a:t>cheratite dendritica</a:t>
            </a:r>
          </a:p>
          <a:p>
            <a:pPr>
              <a:lnSpc>
                <a:spcPct val="70000"/>
              </a:lnSpc>
            </a:pPr>
            <a:r>
              <a:rPr lang="it-IT" altLang="it-IT">
                <a:effectLst>
                  <a:outerShdw blurRad="38100" dist="38100" dir="2700000" algn="tl">
                    <a:srgbClr val="000000"/>
                  </a:outerShdw>
                </a:effectLst>
              </a:rPr>
              <a:t>colorata con </a:t>
            </a:r>
          </a:p>
          <a:p>
            <a:pPr>
              <a:lnSpc>
                <a:spcPct val="70000"/>
              </a:lnSpc>
            </a:pPr>
            <a:r>
              <a:rPr lang="it-IT" altLang="it-IT">
                <a:effectLst>
                  <a:outerShdw blurRad="38100" dist="38100" dir="2700000" algn="tl">
                    <a:srgbClr val="000000"/>
                  </a:outerShdw>
                </a:effectLst>
              </a:rPr>
              <a:t>Rosa Bengala</a:t>
            </a:r>
          </a:p>
        </p:txBody>
      </p:sp>
    </p:spTree>
    <p:extLst>
      <p:ext uri="{BB962C8B-B14F-4D97-AF65-F5344CB8AC3E}">
        <p14:creationId xmlns="" xmlns:p14="http://schemas.microsoft.com/office/powerpoint/2010/main" val="28737710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2" name="Text Box 4"/>
          <p:cNvSpPr txBox="1">
            <a:spLocks noChangeArrowheads="1"/>
          </p:cNvSpPr>
          <p:nvPr/>
        </p:nvSpPr>
        <p:spPr bwMode="auto">
          <a:xfrm>
            <a:off x="179388" y="188913"/>
            <a:ext cx="340995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it-IT" altLang="it-IT" b="1" i="1">
                <a:solidFill>
                  <a:schemeClr val="tx2"/>
                </a:solidFill>
              </a:rPr>
              <a:t>CHERATITI VIRALI</a:t>
            </a:r>
          </a:p>
        </p:txBody>
      </p:sp>
      <p:sp>
        <p:nvSpPr>
          <p:cNvPr id="227333" name="Text Box 5"/>
          <p:cNvSpPr txBox="1">
            <a:spLocks noChangeArrowheads="1"/>
          </p:cNvSpPr>
          <p:nvPr/>
        </p:nvSpPr>
        <p:spPr bwMode="auto">
          <a:xfrm>
            <a:off x="1476375" y="765175"/>
            <a:ext cx="5480050" cy="641350"/>
          </a:xfrm>
          <a:prstGeom prst="rect">
            <a:avLst/>
          </a:prstGeom>
          <a:gradFill rotWithShape="0">
            <a:gsLst>
              <a:gs pos="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CHERATITI PROFONDE</a:t>
            </a:r>
            <a:endParaRPr lang="it-IT" altLang="it-IT" sz="3600" b="1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7334" name="Text Box 6"/>
          <p:cNvSpPr txBox="1">
            <a:spLocks noChangeArrowheads="1"/>
          </p:cNvSpPr>
          <p:nvPr/>
        </p:nvSpPr>
        <p:spPr bwMode="auto">
          <a:xfrm>
            <a:off x="827088" y="3019425"/>
            <a:ext cx="3678237" cy="3505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40000"/>
              </a:lnSpc>
              <a:buFontTx/>
              <a:buAutoNum type="arabicPeriod"/>
            </a:pPr>
            <a:r>
              <a:rPr lang="it-IT" altLang="it-IT" sz="3200" b="1"/>
              <a:t>Disciforme</a:t>
            </a:r>
          </a:p>
          <a:p>
            <a:pPr>
              <a:lnSpc>
                <a:spcPct val="140000"/>
              </a:lnSpc>
              <a:buFontTx/>
              <a:buAutoNum type="arabicPeriod"/>
            </a:pPr>
            <a:r>
              <a:rPr lang="it-IT" altLang="it-IT" sz="3200" b="1"/>
              <a:t>Diffusa</a:t>
            </a:r>
          </a:p>
          <a:p>
            <a:pPr>
              <a:lnSpc>
                <a:spcPct val="140000"/>
              </a:lnSpc>
              <a:buFontTx/>
              <a:buAutoNum type="arabicPeriod"/>
            </a:pPr>
            <a:r>
              <a:rPr lang="it-IT" altLang="it-IT" sz="3200" b="1"/>
              <a:t>A settore</a:t>
            </a:r>
          </a:p>
          <a:p>
            <a:pPr>
              <a:lnSpc>
                <a:spcPct val="140000"/>
              </a:lnSpc>
              <a:buFontTx/>
              <a:buAutoNum type="arabicPeriod"/>
            </a:pPr>
            <a:r>
              <a:rPr lang="it-IT" altLang="it-IT" sz="3200" b="1"/>
              <a:t>Anulare</a:t>
            </a:r>
          </a:p>
          <a:p>
            <a:pPr>
              <a:lnSpc>
                <a:spcPct val="140000"/>
              </a:lnSpc>
              <a:buFontTx/>
              <a:buAutoNum type="arabicPeriod"/>
            </a:pPr>
            <a:r>
              <a:rPr lang="it-IT" altLang="it-IT" sz="3200" b="1"/>
              <a:t>A ferro di cavallo</a:t>
            </a:r>
          </a:p>
        </p:txBody>
      </p:sp>
      <p:sp>
        <p:nvSpPr>
          <p:cNvPr id="227335" name="AutoShape 7"/>
          <p:cNvSpPr>
            <a:spLocks/>
          </p:cNvSpPr>
          <p:nvPr/>
        </p:nvSpPr>
        <p:spPr bwMode="auto">
          <a:xfrm>
            <a:off x="3924300" y="3235325"/>
            <a:ext cx="431800" cy="1223963"/>
          </a:xfrm>
          <a:prstGeom prst="rightBrace">
            <a:avLst>
              <a:gd name="adj1" fmla="val 23621"/>
              <a:gd name="adj2" fmla="val 50000"/>
            </a:avLst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27336" name="Text Box 8"/>
          <p:cNvSpPr txBox="1">
            <a:spLocks noChangeArrowheads="1"/>
          </p:cNvSpPr>
          <p:nvPr/>
        </p:nvSpPr>
        <p:spPr bwMode="auto">
          <a:xfrm>
            <a:off x="4624388" y="3565525"/>
            <a:ext cx="2090737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b="1" i="1">
                <a:solidFill>
                  <a:schemeClr val="accent1"/>
                </a:solidFill>
              </a:rPr>
              <a:t>più frequenti</a:t>
            </a:r>
          </a:p>
        </p:txBody>
      </p:sp>
      <p:sp>
        <p:nvSpPr>
          <p:cNvPr id="227337" name="Text Box 9"/>
          <p:cNvSpPr txBox="1">
            <a:spLocks noChangeArrowheads="1"/>
          </p:cNvSpPr>
          <p:nvPr/>
        </p:nvSpPr>
        <p:spPr bwMode="auto">
          <a:xfrm>
            <a:off x="179388" y="1773238"/>
            <a:ext cx="8569325" cy="82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24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Possono essere a partenza dall’epitelio (forme esogene) o dall’endotelio (forme endogene)</a:t>
            </a:r>
          </a:p>
        </p:txBody>
      </p:sp>
    </p:spTree>
    <p:extLst>
      <p:ext uri="{BB962C8B-B14F-4D97-AF65-F5344CB8AC3E}">
        <p14:creationId xmlns="" xmlns:p14="http://schemas.microsoft.com/office/powerpoint/2010/main" val="13884356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7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7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7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227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2273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2273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1" dur="500"/>
                                        <p:tgtEl>
                                          <p:spTgt spid="2273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5" dur="500"/>
                                        <p:tgtEl>
                                          <p:spTgt spid="2273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27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7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7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2" grpId="0"/>
      <p:bldP spid="227333" grpId="0" animBg="1"/>
      <p:bldP spid="227334" grpId="0" build="p" advAuto="0"/>
      <p:bldP spid="227335" grpId="0" animBg="1"/>
      <p:bldP spid="227336" grpId="0"/>
      <p:bldP spid="22733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8" name="Picture 4" descr="c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125538"/>
            <a:ext cx="4535487" cy="3871912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2869" name="Text Box 5"/>
          <p:cNvSpPr txBox="1">
            <a:spLocks noChangeArrowheads="1"/>
          </p:cNvSpPr>
          <p:nvPr/>
        </p:nvSpPr>
        <p:spPr bwMode="auto">
          <a:xfrm>
            <a:off x="1908175" y="5661025"/>
            <a:ext cx="5645150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/>
              <a:t>Cheratite disciforme di natura erpetica</a:t>
            </a:r>
          </a:p>
        </p:txBody>
      </p:sp>
    </p:spTree>
    <p:extLst>
      <p:ext uri="{BB962C8B-B14F-4D97-AF65-F5344CB8AC3E}">
        <p14:creationId xmlns="" xmlns:p14="http://schemas.microsoft.com/office/powerpoint/2010/main" val="22378422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7" name="Text Box 5"/>
          <p:cNvSpPr txBox="1">
            <a:spLocks noChangeArrowheads="1"/>
          </p:cNvSpPr>
          <p:nvPr/>
        </p:nvSpPr>
        <p:spPr bwMode="auto">
          <a:xfrm>
            <a:off x="179388" y="188913"/>
            <a:ext cx="340995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it-IT" altLang="it-IT" b="1" i="1">
                <a:solidFill>
                  <a:schemeClr val="tx2"/>
                </a:solidFill>
              </a:rPr>
              <a:t>CHERATITI VIRALI</a:t>
            </a:r>
          </a:p>
        </p:txBody>
      </p:sp>
      <p:sp>
        <p:nvSpPr>
          <p:cNvPr id="228358" name="Text Box 6"/>
          <p:cNvSpPr txBox="1">
            <a:spLocks noChangeArrowheads="1"/>
          </p:cNvSpPr>
          <p:nvPr/>
        </p:nvSpPr>
        <p:spPr bwMode="auto">
          <a:xfrm>
            <a:off x="1476375" y="765175"/>
            <a:ext cx="5480050" cy="641350"/>
          </a:xfrm>
          <a:prstGeom prst="rect">
            <a:avLst/>
          </a:prstGeom>
          <a:gradFill rotWithShape="0">
            <a:gsLst>
              <a:gs pos="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CHERATITI PROFONDE</a:t>
            </a:r>
            <a:endParaRPr lang="it-IT" altLang="it-IT" sz="3600" b="1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8361" name="Text Box 9"/>
          <p:cNvSpPr txBox="1">
            <a:spLocks noChangeArrowheads="1"/>
          </p:cNvSpPr>
          <p:nvPr/>
        </p:nvSpPr>
        <p:spPr bwMode="auto">
          <a:xfrm>
            <a:off x="179388" y="1773238"/>
            <a:ext cx="8569325" cy="82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24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In rapporto all’entità del danno anatomo-patologico si suddividono in:</a:t>
            </a:r>
          </a:p>
        </p:txBody>
      </p:sp>
      <p:sp>
        <p:nvSpPr>
          <p:cNvPr id="228362" name="Text Box 10"/>
          <p:cNvSpPr txBox="1">
            <a:spLocks noChangeArrowheads="1"/>
          </p:cNvSpPr>
          <p:nvPr/>
        </p:nvSpPr>
        <p:spPr bwMode="auto">
          <a:xfrm>
            <a:off x="1331913" y="2928938"/>
            <a:ext cx="2752725" cy="16303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20000"/>
              </a:lnSpc>
              <a:buFontTx/>
              <a:buAutoNum type="arabicPeriod"/>
            </a:pPr>
            <a:r>
              <a:rPr lang="it-IT" altLang="it-IT" sz="2800" b="1"/>
              <a:t>Semplici</a:t>
            </a:r>
          </a:p>
          <a:p>
            <a:pPr>
              <a:lnSpc>
                <a:spcPct val="120000"/>
              </a:lnSpc>
              <a:buFontTx/>
              <a:buAutoNum type="arabicPeriod"/>
            </a:pPr>
            <a:r>
              <a:rPr lang="it-IT" altLang="it-IT" sz="2800" b="1"/>
              <a:t>Essudative</a:t>
            </a:r>
          </a:p>
          <a:p>
            <a:pPr>
              <a:lnSpc>
                <a:spcPct val="120000"/>
              </a:lnSpc>
              <a:buFontTx/>
              <a:buAutoNum type="arabicPeriod"/>
            </a:pPr>
            <a:r>
              <a:rPr lang="it-IT" altLang="it-IT" sz="2800" b="1"/>
              <a:t>Necrobiotiche</a:t>
            </a:r>
          </a:p>
        </p:txBody>
      </p:sp>
      <p:sp>
        <p:nvSpPr>
          <p:cNvPr id="228363" name="Text Box 11"/>
          <p:cNvSpPr txBox="1">
            <a:spLocks noChangeArrowheads="1"/>
          </p:cNvSpPr>
          <p:nvPr/>
        </p:nvSpPr>
        <p:spPr bwMode="auto">
          <a:xfrm>
            <a:off x="36513" y="5373688"/>
            <a:ext cx="9144000" cy="488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2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cheratite profonda più frequente è quella da herpes simplex</a:t>
            </a:r>
          </a:p>
        </p:txBody>
      </p:sp>
    </p:spTree>
    <p:extLst>
      <p:ext uri="{BB962C8B-B14F-4D97-AF65-F5344CB8AC3E}">
        <p14:creationId xmlns="" xmlns:p14="http://schemas.microsoft.com/office/powerpoint/2010/main" val="40484604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8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8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8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228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228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228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28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7" grpId="0"/>
      <p:bldP spid="228358" grpId="0" animBg="1"/>
      <p:bldP spid="228361" grpId="0"/>
      <p:bldP spid="228362" grpId="0" build="p" advAuto="0"/>
      <p:bldP spid="22836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80" name="Text Box 4"/>
          <p:cNvSpPr txBox="1">
            <a:spLocks noChangeArrowheads="1"/>
          </p:cNvSpPr>
          <p:nvPr/>
        </p:nvSpPr>
        <p:spPr bwMode="auto">
          <a:xfrm>
            <a:off x="179388" y="188913"/>
            <a:ext cx="340995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it-IT" altLang="it-IT" b="1" i="1">
                <a:solidFill>
                  <a:schemeClr val="tx2"/>
                </a:solidFill>
              </a:rPr>
              <a:t>CHERATITI VIRALI</a:t>
            </a:r>
          </a:p>
        </p:txBody>
      </p:sp>
      <p:sp>
        <p:nvSpPr>
          <p:cNvPr id="229381" name="Text Box 5"/>
          <p:cNvSpPr txBox="1">
            <a:spLocks noChangeArrowheads="1"/>
          </p:cNvSpPr>
          <p:nvPr/>
        </p:nvSpPr>
        <p:spPr bwMode="auto">
          <a:xfrm>
            <a:off x="1476375" y="765175"/>
            <a:ext cx="5480050" cy="641350"/>
          </a:xfrm>
          <a:prstGeom prst="rect">
            <a:avLst/>
          </a:prstGeom>
          <a:gradFill rotWithShape="0">
            <a:gsLst>
              <a:gs pos="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CHERATITI PROFONDE</a:t>
            </a:r>
            <a:endParaRPr lang="it-IT" altLang="it-IT" sz="3600" b="1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9383" name="Text Box 7"/>
          <p:cNvSpPr txBox="1">
            <a:spLocks noChangeArrowheads="1"/>
          </p:cNvSpPr>
          <p:nvPr/>
        </p:nvSpPr>
        <p:spPr bwMode="auto">
          <a:xfrm>
            <a:off x="323850" y="1628775"/>
            <a:ext cx="1427163" cy="5794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 i="1" u="sng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SEGNI</a:t>
            </a:r>
          </a:p>
        </p:txBody>
      </p:sp>
      <p:sp>
        <p:nvSpPr>
          <p:cNvPr id="229384" name="Text Box 8"/>
          <p:cNvSpPr txBox="1">
            <a:spLocks noChangeArrowheads="1"/>
          </p:cNvSpPr>
          <p:nvPr/>
        </p:nvSpPr>
        <p:spPr bwMode="auto">
          <a:xfrm>
            <a:off x="1042988" y="2636838"/>
            <a:ext cx="6278562" cy="20415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it-IT" altLang="it-IT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 Edema endoteliale</a:t>
            </a:r>
          </a:p>
          <a:p>
            <a:pPr>
              <a:buFontTx/>
              <a:buChar char="•"/>
            </a:pPr>
            <a:r>
              <a:rPr lang="it-IT" altLang="it-IT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 Pieghe della Descemet</a:t>
            </a:r>
          </a:p>
          <a:p>
            <a:pPr>
              <a:buFontTx/>
              <a:buChar char="•"/>
            </a:pPr>
            <a:r>
              <a:rPr lang="it-IT" altLang="it-IT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 Edema stromale</a:t>
            </a:r>
          </a:p>
          <a:p>
            <a:pPr>
              <a:buFontTx/>
              <a:buChar char="•"/>
            </a:pPr>
            <a:r>
              <a:rPr lang="it-IT" altLang="it-IT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 Edema epiteliale di grado variabile</a:t>
            </a:r>
          </a:p>
        </p:txBody>
      </p:sp>
    </p:spTree>
    <p:extLst>
      <p:ext uri="{BB962C8B-B14F-4D97-AF65-F5344CB8AC3E}">
        <p14:creationId xmlns="" xmlns:p14="http://schemas.microsoft.com/office/powerpoint/2010/main" val="15561892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9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9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9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9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29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293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293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2293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80" grpId="0"/>
      <p:bldP spid="229381" grpId="0" animBg="1"/>
      <p:bldP spid="229383" grpId="0"/>
      <p:bldP spid="229384" grpId="0" build="p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4" name="Text Box 4"/>
          <p:cNvSpPr txBox="1">
            <a:spLocks noChangeArrowheads="1"/>
          </p:cNvSpPr>
          <p:nvPr/>
        </p:nvSpPr>
        <p:spPr bwMode="auto">
          <a:xfrm>
            <a:off x="685800" y="1752600"/>
            <a:ext cx="2058988" cy="5794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 i="1" u="sng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TERAPIA:</a:t>
            </a:r>
          </a:p>
        </p:txBody>
      </p:sp>
      <p:sp>
        <p:nvSpPr>
          <p:cNvPr id="230405" name="Text Box 5"/>
          <p:cNvSpPr txBox="1">
            <a:spLocks noChangeArrowheads="1"/>
          </p:cNvSpPr>
          <p:nvPr/>
        </p:nvSpPr>
        <p:spPr bwMode="auto">
          <a:xfrm>
            <a:off x="838200" y="2667000"/>
            <a:ext cx="7467600" cy="15541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Antivirali per via topica e sistemica</a:t>
            </a:r>
          </a:p>
          <a:p>
            <a:r>
              <a:rPr lang="it-IT" altLang="it-IT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Colliri antibiotici e midriatici</a:t>
            </a:r>
          </a:p>
          <a:p>
            <a:r>
              <a:rPr lang="it-IT" altLang="it-IT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Antinfiammatori per via generale</a:t>
            </a:r>
          </a:p>
        </p:txBody>
      </p:sp>
      <p:sp>
        <p:nvSpPr>
          <p:cNvPr id="230406" name="Text Box 6"/>
          <p:cNvSpPr txBox="1">
            <a:spLocks noChangeArrowheads="1"/>
          </p:cNvSpPr>
          <p:nvPr/>
        </p:nvSpPr>
        <p:spPr bwMode="auto">
          <a:xfrm>
            <a:off x="1187450" y="762000"/>
            <a:ext cx="5480050" cy="641350"/>
          </a:xfrm>
          <a:prstGeom prst="rect">
            <a:avLst/>
          </a:prstGeom>
          <a:gradFill rotWithShape="0">
            <a:gsLst>
              <a:gs pos="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CHERATITI PROFONDE</a:t>
            </a:r>
            <a:endParaRPr lang="it-IT" altLang="it-IT" sz="3600" b="1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0407" name="Text Box 7"/>
          <p:cNvSpPr txBox="1">
            <a:spLocks noChangeArrowheads="1"/>
          </p:cNvSpPr>
          <p:nvPr/>
        </p:nvSpPr>
        <p:spPr bwMode="auto">
          <a:xfrm>
            <a:off x="179388" y="188913"/>
            <a:ext cx="340995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it-IT" altLang="it-IT" b="1" i="1">
                <a:solidFill>
                  <a:schemeClr val="tx2"/>
                </a:solidFill>
              </a:rPr>
              <a:t>CHERATITI VIRALI</a:t>
            </a:r>
          </a:p>
        </p:txBody>
      </p:sp>
    </p:spTree>
    <p:extLst>
      <p:ext uri="{BB962C8B-B14F-4D97-AF65-F5344CB8AC3E}">
        <p14:creationId xmlns="" xmlns:p14="http://schemas.microsoft.com/office/powerpoint/2010/main" val="32151432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8" name="Text Box 4"/>
          <p:cNvSpPr txBox="1">
            <a:spLocks noChangeArrowheads="1"/>
          </p:cNvSpPr>
          <p:nvPr/>
        </p:nvSpPr>
        <p:spPr bwMode="auto">
          <a:xfrm>
            <a:off x="1763713" y="188913"/>
            <a:ext cx="5695950" cy="641350"/>
          </a:xfrm>
          <a:prstGeom prst="rect">
            <a:avLst/>
          </a:prstGeom>
          <a:gradFill rotWithShape="0">
            <a:gsLst>
              <a:gs pos="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CHERATOENDOTELIOSI</a:t>
            </a:r>
            <a:endParaRPr lang="it-IT" altLang="it-IT" sz="3600" b="1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1429" name="Text Box 5"/>
          <p:cNvSpPr txBox="1">
            <a:spLocks noChangeArrowheads="1"/>
          </p:cNvSpPr>
          <p:nvPr/>
        </p:nvSpPr>
        <p:spPr bwMode="auto">
          <a:xfrm>
            <a:off x="466725" y="981075"/>
            <a:ext cx="8677275" cy="14065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it-IT" altLang="it-IT" sz="24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Affezioni distrofico-degenerative caratterizzate dall’interessamento primario del foglietto endoteliale e dal successivo, conseguente coinvolgimento degli altri strati anatomici della cornea.</a:t>
            </a:r>
          </a:p>
        </p:txBody>
      </p:sp>
      <p:sp>
        <p:nvSpPr>
          <p:cNvPr id="231430" name="Text Box 6"/>
          <p:cNvSpPr txBox="1">
            <a:spLocks noChangeArrowheads="1"/>
          </p:cNvSpPr>
          <p:nvPr/>
        </p:nvSpPr>
        <p:spPr bwMode="auto">
          <a:xfrm>
            <a:off x="611188" y="4797425"/>
            <a:ext cx="4070350" cy="8223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Idiopatica (distrofia di Fuchs)</a:t>
            </a:r>
          </a:p>
          <a:p>
            <a:r>
              <a:rPr lang="it-IT" altLang="it-IT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Forme senili</a:t>
            </a:r>
          </a:p>
        </p:txBody>
      </p:sp>
      <p:sp>
        <p:nvSpPr>
          <p:cNvPr id="231431" name="Text Box 7"/>
          <p:cNvSpPr txBox="1">
            <a:spLocks noChangeArrowheads="1"/>
          </p:cNvSpPr>
          <p:nvPr/>
        </p:nvSpPr>
        <p:spPr bwMode="auto">
          <a:xfrm>
            <a:off x="611188" y="3860800"/>
            <a:ext cx="2286000" cy="5794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PRIMARIE</a:t>
            </a:r>
          </a:p>
        </p:txBody>
      </p:sp>
      <p:sp>
        <p:nvSpPr>
          <p:cNvPr id="231432" name="Text Box 8"/>
          <p:cNvSpPr txBox="1">
            <a:spLocks noChangeArrowheads="1"/>
          </p:cNvSpPr>
          <p:nvPr/>
        </p:nvSpPr>
        <p:spPr bwMode="auto">
          <a:xfrm>
            <a:off x="5508625" y="3860800"/>
            <a:ext cx="2895600" cy="5794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SECONDARIE</a:t>
            </a:r>
          </a:p>
        </p:txBody>
      </p:sp>
      <p:sp>
        <p:nvSpPr>
          <p:cNvPr id="231433" name="Text Box 9"/>
          <p:cNvSpPr txBox="1">
            <a:spLocks noChangeArrowheads="1"/>
          </p:cNvSpPr>
          <p:nvPr/>
        </p:nvSpPr>
        <p:spPr bwMode="auto">
          <a:xfrm>
            <a:off x="5486400" y="4797425"/>
            <a:ext cx="3657600" cy="11874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Post-chirurgiche</a:t>
            </a:r>
          </a:p>
          <a:p>
            <a:r>
              <a:rPr lang="it-IT" altLang="it-IT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Da corpo estraneo</a:t>
            </a:r>
          </a:p>
          <a:p>
            <a:r>
              <a:rPr lang="it-IT" altLang="it-IT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Da sostanze tossiche in CA</a:t>
            </a:r>
          </a:p>
        </p:txBody>
      </p:sp>
      <p:grpSp>
        <p:nvGrpSpPr>
          <p:cNvPr id="231434" name="Group 10"/>
          <p:cNvGrpSpPr>
            <a:grpSpLocks/>
          </p:cNvGrpSpPr>
          <p:nvPr/>
        </p:nvGrpSpPr>
        <p:grpSpPr bwMode="auto">
          <a:xfrm>
            <a:off x="1835150" y="2708275"/>
            <a:ext cx="1074738" cy="1066800"/>
            <a:chOff x="3340" y="875"/>
            <a:chExt cx="1390" cy="1006"/>
          </a:xfrm>
        </p:grpSpPr>
        <p:sp>
          <p:nvSpPr>
            <p:cNvPr id="231435" name="Freeform 11"/>
            <p:cNvSpPr>
              <a:spLocks/>
            </p:cNvSpPr>
            <p:nvPr/>
          </p:nvSpPr>
          <p:spPr bwMode="auto">
            <a:xfrm>
              <a:off x="3867" y="1019"/>
              <a:ext cx="863" cy="670"/>
            </a:xfrm>
            <a:custGeom>
              <a:avLst/>
              <a:gdLst>
                <a:gd name="T0" fmla="*/ 863 w 863"/>
                <a:gd name="T1" fmla="*/ 0 h 670"/>
                <a:gd name="T2" fmla="*/ 0 w 863"/>
                <a:gd name="T3" fmla="*/ 526 h 670"/>
                <a:gd name="T4" fmla="*/ 0 w 863"/>
                <a:gd name="T5" fmla="*/ 670 h 670"/>
                <a:gd name="T6" fmla="*/ 863 w 863"/>
                <a:gd name="T7" fmla="*/ 143 h 670"/>
                <a:gd name="T8" fmla="*/ 863 w 863"/>
                <a:gd name="T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3" h="670">
                  <a:moveTo>
                    <a:pt x="863" y="0"/>
                  </a:moveTo>
                  <a:lnTo>
                    <a:pt x="0" y="526"/>
                  </a:lnTo>
                  <a:lnTo>
                    <a:pt x="0" y="670"/>
                  </a:lnTo>
                  <a:lnTo>
                    <a:pt x="863" y="143"/>
                  </a:lnTo>
                  <a:lnTo>
                    <a:pt x="863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18900000" scaled="1"/>
            </a:gradFill>
            <a:ln w="12700">
              <a:solidFill>
                <a:srgbClr val="0033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31436" name="Freeform 12"/>
            <p:cNvSpPr>
              <a:spLocks/>
            </p:cNvSpPr>
            <p:nvPr/>
          </p:nvSpPr>
          <p:spPr bwMode="auto">
            <a:xfrm>
              <a:off x="3340" y="875"/>
              <a:ext cx="1390" cy="862"/>
            </a:xfrm>
            <a:custGeom>
              <a:avLst/>
              <a:gdLst>
                <a:gd name="T0" fmla="*/ 1390 w 1390"/>
                <a:gd name="T1" fmla="*/ 144 h 862"/>
                <a:gd name="T2" fmla="*/ 1054 w 1390"/>
                <a:gd name="T3" fmla="*/ 0 h 862"/>
                <a:gd name="T4" fmla="*/ 239 w 1390"/>
                <a:gd name="T5" fmla="*/ 479 h 862"/>
                <a:gd name="T6" fmla="*/ 0 w 1390"/>
                <a:gd name="T7" fmla="*/ 335 h 862"/>
                <a:gd name="T8" fmla="*/ 0 w 1390"/>
                <a:gd name="T9" fmla="*/ 766 h 862"/>
                <a:gd name="T10" fmla="*/ 814 w 1390"/>
                <a:gd name="T11" fmla="*/ 862 h 862"/>
                <a:gd name="T12" fmla="*/ 527 w 1390"/>
                <a:gd name="T13" fmla="*/ 670 h 862"/>
                <a:gd name="T14" fmla="*/ 1390 w 1390"/>
                <a:gd name="T15" fmla="*/ 144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0" h="862">
                  <a:moveTo>
                    <a:pt x="1390" y="144"/>
                  </a:moveTo>
                  <a:lnTo>
                    <a:pt x="1054" y="0"/>
                  </a:lnTo>
                  <a:lnTo>
                    <a:pt x="239" y="479"/>
                  </a:lnTo>
                  <a:lnTo>
                    <a:pt x="0" y="335"/>
                  </a:lnTo>
                  <a:lnTo>
                    <a:pt x="0" y="766"/>
                  </a:lnTo>
                  <a:lnTo>
                    <a:pt x="814" y="862"/>
                  </a:lnTo>
                  <a:lnTo>
                    <a:pt x="527" y="670"/>
                  </a:lnTo>
                  <a:lnTo>
                    <a:pt x="1390" y="14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18900000" scaled="1"/>
            </a:gradFill>
            <a:ln w="12700">
              <a:solidFill>
                <a:srgbClr val="0033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31437" name="Freeform 13"/>
            <p:cNvSpPr>
              <a:spLocks/>
            </p:cNvSpPr>
            <p:nvPr/>
          </p:nvSpPr>
          <p:spPr bwMode="auto">
            <a:xfrm>
              <a:off x="3340" y="1641"/>
              <a:ext cx="814" cy="240"/>
            </a:xfrm>
            <a:custGeom>
              <a:avLst/>
              <a:gdLst>
                <a:gd name="T0" fmla="*/ 814 w 814"/>
                <a:gd name="T1" fmla="*/ 96 h 240"/>
                <a:gd name="T2" fmla="*/ 0 w 814"/>
                <a:gd name="T3" fmla="*/ 0 h 240"/>
                <a:gd name="T4" fmla="*/ 0 w 814"/>
                <a:gd name="T5" fmla="*/ 144 h 240"/>
                <a:gd name="T6" fmla="*/ 814 w 814"/>
                <a:gd name="T7" fmla="*/ 240 h 240"/>
                <a:gd name="T8" fmla="*/ 814 w 814"/>
                <a:gd name="T9" fmla="*/ 9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4" h="240">
                  <a:moveTo>
                    <a:pt x="814" y="96"/>
                  </a:moveTo>
                  <a:lnTo>
                    <a:pt x="0" y="0"/>
                  </a:lnTo>
                  <a:lnTo>
                    <a:pt x="0" y="144"/>
                  </a:lnTo>
                  <a:lnTo>
                    <a:pt x="814" y="240"/>
                  </a:lnTo>
                  <a:lnTo>
                    <a:pt x="81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18900000" scaled="1"/>
            </a:gradFill>
            <a:ln w="12700">
              <a:solidFill>
                <a:srgbClr val="0033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231438" name="Group 14"/>
          <p:cNvGrpSpPr>
            <a:grpSpLocks/>
          </p:cNvGrpSpPr>
          <p:nvPr/>
        </p:nvGrpSpPr>
        <p:grpSpPr bwMode="auto">
          <a:xfrm flipH="1">
            <a:off x="5940425" y="2636838"/>
            <a:ext cx="1074738" cy="1066800"/>
            <a:chOff x="3340" y="875"/>
            <a:chExt cx="1390" cy="1006"/>
          </a:xfrm>
        </p:grpSpPr>
        <p:sp>
          <p:nvSpPr>
            <p:cNvPr id="231439" name="Freeform 15"/>
            <p:cNvSpPr>
              <a:spLocks/>
            </p:cNvSpPr>
            <p:nvPr/>
          </p:nvSpPr>
          <p:spPr bwMode="auto">
            <a:xfrm>
              <a:off x="3867" y="1019"/>
              <a:ext cx="863" cy="670"/>
            </a:xfrm>
            <a:custGeom>
              <a:avLst/>
              <a:gdLst>
                <a:gd name="T0" fmla="*/ 863 w 863"/>
                <a:gd name="T1" fmla="*/ 0 h 670"/>
                <a:gd name="T2" fmla="*/ 0 w 863"/>
                <a:gd name="T3" fmla="*/ 526 h 670"/>
                <a:gd name="T4" fmla="*/ 0 w 863"/>
                <a:gd name="T5" fmla="*/ 670 h 670"/>
                <a:gd name="T6" fmla="*/ 863 w 863"/>
                <a:gd name="T7" fmla="*/ 143 h 670"/>
                <a:gd name="T8" fmla="*/ 863 w 863"/>
                <a:gd name="T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3" h="670">
                  <a:moveTo>
                    <a:pt x="863" y="0"/>
                  </a:moveTo>
                  <a:lnTo>
                    <a:pt x="0" y="526"/>
                  </a:lnTo>
                  <a:lnTo>
                    <a:pt x="0" y="670"/>
                  </a:lnTo>
                  <a:lnTo>
                    <a:pt x="863" y="143"/>
                  </a:lnTo>
                  <a:lnTo>
                    <a:pt x="863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18900000" scaled="1"/>
            </a:gradFill>
            <a:ln w="12700">
              <a:solidFill>
                <a:srgbClr val="0033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31440" name="Freeform 16"/>
            <p:cNvSpPr>
              <a:spLocks/>
            </p:cNvSpPr>
            <p:nvPr/>
          </p:nvSpPr>
          <p:spPr bwMode="auto">
            <a:xfrm>
              <a:off x="3340" y="875"/>
              <a:ext cx="1390" cy="862"/>
            </a:xfrm>
            <a:custGeom>
              <a:avLst/>
              <a:gdLst>
                <a:gd name="T0" fmla="*/ 1390 w 1390"/>
                <a:gd name="T1" fmla="*/ 144 h 862"/>
                <a:gd name="T2" fmla="*/ 1054 w 1390"/>
                <a:gd name="T3" fmla="*/ 0 h 862"/>
                <a:gd name="T4" fmla="*/ 239 w 1390"/>
                <a:gd name="T5" fmla="*/ 479 h 862"/>
                <a:gd name="T6" fmla="*/ 0 w 1390"/>
                <a:gd name="T7" fmla="*/ 335 h 862"/>
                <a:gd name="T8" fmla="*/ 0 w 1390"/>
                <a:gd name="T9" fmla="*/ 766 h 862"/>
                <a:gd name="T10" fmla="*/ 814 w 1390"/>
                <a:gd name="T11" fmla="*/ 862 h 862"/>
                <a:gd name="T12" fmla="*/ 527 w 1390"/>
                <a:gd name="T13" fmla="*/ 670 h 862"/>
                <a:gd name="T14" fmla="*/ 1390 w 1390"/>
                <a:gd name="T15" fmla="*/ 144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0" h="862">
                  <a:moveTo>
                    <a:pt x="1390" y="144"/>
                  </a:moveTo>
                  <a:lnTo>
                    <a:pt x="1054" y="0"/>
                  </a:lnTo>
                  <a:lnTo>
                    <a:pt x="239" y="479"/>
                  </a:lnTo>
                  <a:lnTo>
                    <a:pt x="0" y="335"/>
                  </a:lnTo>
                  <a:lnTo>
                    <a:pt x="0" y="766"/>
                  </a:lnTo>
                  <a:lnTo>
                    <a:pt x="814" y="862"/>
                  </a:lnTo>
                  <a:lnTo>
                    <a:pt x="527" y="670"/>
                  </a:lnTo>
                  <a:lnTo>
                    <a:pt x="1390" y="14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18900000" scaled="1"/>
            </a:gradFill>
            <a:ln w="12700">
              <a:solidFill>
                <a:srgbClr val="0033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31441" name="Freeform 17"/>
            <p:cNvSpPr>
              <a:spLocks/>
            </p:cNvSpPr>
            <p:nvPr/>
          </p:nvSpPr>
          <p:spPr bwMode="auto">
            <a:xfrm>
              <a:off x="3340" y="1641"/>
              <a:ext cx="814" cy="240"/>
            </a:xfrm>
            <a:custGeom>
              <a:avLst/>
              <a:gdLst>
                <a:gd name="T0" fmla="*/ 814 w 814"/>
                <a:gd name="T1" fmla="*/ 96 h 240"/>
                <a:gd name="T2" fmla="*/ 0 w 814"/>
                <a:gd name="T3" fmla="*/ 0 h 240"/>
                <a:gd name="T4" fmla="*/ 0 w 814"/>
                <a:gd name="T5" fmla="*/ 144 h 240"/>
                <a:gd name="T6" fmla="*/ 814 w 814"/>
                <a:gd name="T7" fmla="*/ 240 h 240"/>
                <a:gd name="T8" fmla="*/ 814 w 814"/>
                <a:gd name="T9" fmla="*/ 9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4" h="240">
                  <a:moveTo>
                    <a:pt x="814" y="96"/>
                  </a:moveTo>
                  <a:lnTo>
                    <a:pt x="0" y="0"/>
                  </a:lnTo>
                  <a:lnTo>
                    <a:pt x="0" y="144"/>
                  </a:lnTo>
                  <a:lnTo>
                    <a:pt x="814" y="240"/>
                  </a:lnTo>
                  <a:lnTo>
                    <a:pt x="81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18900000" scaled="1"/>
            </a:gradFill>
            <a:ln w="12700">
              <a:solidFill>
                <a:srgbClr val="0033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="" xmlns:p14="http://schemas.microsoft.com/office/powerpoint/2010/main" val="42698751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1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1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31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231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231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31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2314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231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231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2314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2314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28" grpId="0" animBg="1"/>
      <p:bldP spid="231429" grpId="0"/>
      <p:bldP spid="231430" grpId="0" build="p" advAuto="0"/>
      <p:bldP spid="231431" grpId="0" build="p" advAuto="0"/>
      <p:bldP spid="231432" grpId="0" build="p" advAuto="0"/>
      <p:bldP spid="231433" grpId="0" build="p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4" name="Picture 4" descr="cornea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6463" cy="3184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5" name="Picture 5" descr="cornea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05" t="3595" r="1144" b="2156"/>
          <a:stretch>
            <a:fillRect/>
          </a:stretch>
        </p:blipFill>
        <p:spPr bwMode="auto">
          <a:xfrm>
            <a:off x="4427538" y="0"/>
            <a:ext cx="4716462" cy="31448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6" name="Picture 6" descr="cornea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22" t="3529" r="2032" b="7529"/>
          <a:stretch>
            <a:fillRect/>
          </a:stretch>
        </p:blipFill>
        <p:spPr bwMode="auto">
          <a:xfrm>
            <a:off x="4500563" y="3338513"/>
            <a:ext cx="4643437" cy="35194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7" name="Picture 7" descr="cornea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84" t="2461" r="2199" b="3227"/>
          <a:stretch>
            <a:fillRect/>
          </a:stretch>
        </p:blipFill>
        <p:spPr bwMode="auto">
          <a:xfrm>
            <a:off x="0" y="3365500"/>
            <a:ext cx="4500563" cy="3492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928" name="Text Box 8"/>
          <p:cNvSpPr txBox="1">
            <a:spLocks noChangeArrowheads="1"/>
          </p:cNvSpPr>
          <p:nvPr/>
        </p:nvSpPr>
        <p:spPr bwMode="auto">
          <a:xfrm>
            <a:off x="323850" y="2636838"/>
            <a:ext cx="13287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>
                <a:effectLst>
                  <a:outerShdw blurRad="38100" dist="38100" dir="2700000" algn="tl">
                    <a:srgbClr val="000000"/>
                  </a:outerShdw>
                </a:effectLst>
              </a:rPr>
              <a:t>erosioni</a:t>
            </a:r>
          </a:p>
        </p:txBody>
      </p:sp>
      <p:sp>
        <p:nvSpPr>
          <p:cNvPr id="209929" name="Text Box 9"/>
          <p:cNvSpPr txBox="1">
            <a:spLocks noChangeArrowheads="1"/>
          </p:cNvSpPr>
          <p:nvPr/>
        </p:nvSpPr>
        <p:spPr bwMode="auto">
          <a:xfrm>
            <a:off x="4572000" y="2565400"/>
            <a:ext cx="13477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>
                <a:effectLst>
                  <a:outerShdw blurRad="38100" dist="38100" dir="2700000" algn="tl">
                    <a:srgbClr val="000000"/>
                  </a:outerShdw>
                </a:effectLst>
              </a:rPr>
              <a:t>infiltrati</a:t>
            </a:r>
          </a:p>
        </p:txBody>
      </p:sp>
      <p:sp>
        <p:nvSpPr>
          <p:cNvPr id="209930" name="Text Box 10"/>
          <p:cNvSpPr txBox="1">
            <a:spLocks noChangeArrowheads="1"/>
          </p:cNvSpPr>
          <p:nvPr/>
        </p:nvSpPr>
        <p:spPr bwMode="auto">
          <a:xfrm>
            <a:off x="34925" y="3357563"/>
            <a:ext cx="33956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>
                <a:effectLst>
                  <a:outerShdw blurRad="38100" dist="38100" dir="2700000" algn="tl">
                    <a:srgbClr val="000000"/>
                  </a:outerShdw>
                </a:effectLst>
              </a:rPr>
              <a:t>pieghe della Descemet</a:t>
            </a:r>
          </a:p>
        </p:txBody>
      </p:sp>
      <p:sp>
        <p:nvSpPr>
          <p:cNvPr id="209931" name="Text Box 11"/>
          <p:cNvSpPr txBox="1">
            <a:spLocks noChangeArrowheads="1"/>
          </p:cNvSpPr>
          <p:nvPr/>
        </p:nvSpPr>
        <p:spPr bwMode="auto">
          <a:xfrm>
            <a:off x="4643438" y="3341688"/>
            <a:ext cx="16224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>
                <a:effectLst>
                  <a:outerShdw blurRad="38100" dist="38100" dir="2700000" algn="tl">
                    <a:srgbClr val="000000"/>
                  </a:outerShdw>
                </a:effectLst>
              </a:rPr>
              <a:t>precipitati</a:t>
            </a:r>
          </a:p>
        </p:txBody>
      </p:sp>
    </p:spTree>
    <p:extLst>
      <p:ext uri="{BB962C8B-B14F-4D97-AF65-F5344CB8AC3E}">
        <p14:creationId xmlns="" xmlns:p14="http://schemas.microsoft.com/office/powerpoint/2010/main" val="15557180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2" name="Text Box 4"/>
          <p:cNvSpPr txBox="1">
            <a:spLocks noChangeArrowheads="1"/>
          </p:cNvSpPr>
          <p:nvPr/>
        </p:nvSpPr>
        <p:spPr bwMode="auto">
          <a:xfrm>
            <a:off x="755650" y="404813"/>
            <a:ext cx="7631113" cy="1066800"/>
          </a:xfrm>
          <a:prstGeom prst="rect">
            <a:avLst/>
          </a:prstGeom>
          <a:gradFill rotWithShape="0">
            <a:gsLst>
              <a:gs pos="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DISTROFIA ENDOTELIO-EPITELIALE</a:t>
            </a:r>
          </a:p>
          <a:p>
            <a:pPr algn="ctr"/>
            <a:r>
              <a:rPr lang="it-IT" altLang="it-IT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DI FUCHS</a:t>
            </a:r>
            <a:endParaRPr lang="it-IT" altLang="it-IT" sz="3200" b="1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2453" name="Text Box 5"/>
          <p:cNvSpPr txBox="1">
            <a:spLocks noChangeArrowheads="1"/>
          </p:cNvSpPr>
          <p:nvPr/>
        </p:nvSpPr>
        <p:spPr bwMode="auto">
          <a:xfrm>
            <a:off x="125413" y="1831975"/>
            <a:ext cx="1539875" cy="5794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Esordio</a:t>
            </a:r>
          </a:p>
        </p:txBody>
      </p:sp>
      <p:sp>
        <p:nvSpPr>
          <p:cNvPr id="232454" name="Text Box 6"/>
          <p:cNvSpPr txBox="1">
            <a:spLocks noChangeArrowheads="1"/>
          </p:cNvSpPr>
          <p:nvPr/>
        </p:nvSpPr>
        <p:spPr bwMode="auto">
          <a:xfrm>
            <a:off x="125413" y="2441575"/>
            <a:ext cx="1585912" cy="5794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Decorso</a:t>
            </a:r>
          </a:p>
        </p:txBody>
      </p:sp>
      <p:sp>
        <p:nvSpPr>
          <p:cNvPr id="232455" name="Text Box 7"/>
          <p:cNvSpPr txBox="1">
            <a:spLocks noChangeArrowheads="1"/>
          </p:cNvSpPr>
          <p:nvPr/>
        </p:nvSpPr>
        <p:spPr bwMode="auto">
          <a:xfrm>
            <a:off x="125413" y="3051175"/>
            <a:ext cx="2214562" cy="5794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Andamento</a:t>
            </a:r>
          </a:p>
        </p:txBody>
      </p:sp>
      <p:sp>
        <p:nvSpPr>
          <p:cNvPr id="232456" name="Text Box 8"/>
          <p:cNvSpPr txBox="1">
            <a:spLocks noChangeArrowheads="1"/>
          </p:cNvSpPr>
          <p:nvPr/>
        </p:nvSpPr>
        <p:spPr bwMode="auto">
          <a:xfrm>
            <a:off x="4316413" y="1854200"/>
            <a:ext cx="2868612" cy="5794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</a:t>
            </a:r>
            <a:r>
              <a:rPr lang="it-IT" altLang="it-IT" sz="3200" b="1" i="1" baseline="30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</a:t>
            </a:r>
            <a:r>
              <a:rPr lang="it-IT" altLang="it-IT" sz="32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decade di vita</a:t>
            </a:r>
          </a:p>
        </p:txBody>
      </p:sp>
      <p:sp>
        <p:nvSpPr>
          <p:cNvPr id="232457" name="Text Box 9"/>
          <p:cNvSpPr txBox="1">
            <a:spLocks noChangeArrowheads="1"/>
          </p:cNvSpPr>
          <p:nvPr/>
        </p:nvSpPr>
        <p:spPr bwMode="auto">
          <a:xfrm>
            <a:off x="4316413" y="2471738"/>
            <a:ext cx="1019175" cy="5794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lento</a:t>
            </a:r>
            <a:endParaRPr lang="it-IT" altLang="it-IT" sz="3200" b="1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2458" name="Text Box 10"/>
          <p:cNvSpPr txBox="1">
            <a:spLocks noChangeArrowheads="1"/>
          </p:cNvSpPr>
          <p:nvPr/>
        </p:nvSpPr>
        <p:spPr bwMode="auto">
          <a:xfrm>
            <a:off x="4359275" y="3117850"/>
            <a:ext cx="4460875" cy="14636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30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Cronico, con alternanza di periodi di miglioramento e di aggravamento </a:t>
            </a:r>
            <a:endParaRPr lang="it-IT" altLang="it-IT" sz="3000" b="1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2459" name="AutoShape 11"/>
          <p:cNvSpPr>
            <a:spLocks noChangeArrowheads="1"/>
          </p:cNvSpPr>
          <p:nvPr/>
        </p:nvSpPr>
        <p:spPr bwMode="auto">
          <a:xfrm>
            <a:off x="3478213" y="2060575"/>
            <a:ext cx="609600" cy="228600"/>
          </a:xfrm>
          <a:prstGeom prst="notchedRightArrow">
            <a:avLst>
              <a:gd name="adj1" fmla="val 50000"/>
              <a:gd name="adj2" fmla="val 66667"/>
            </a:avLst>
          </a:prstGeom>
          <a:gradFill rotWithShape="0">
            <a:gsLst>
              <a:gs pos="0">
                <a:schemeClr val="tx1"/>
              </a:gs>
              <a:gs pos="100000">
                <a:schemeClr val="tx2"/>
              </a:gs>
            </a:gsLst>
            <a:lin ang="0" scaled="1"/>
          </a:gradFill>
          <a:ln w="9525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it-IT"/>
          </a:p>
        </p:txBody>
      </p:sp>
      <p:sp>
        <p:nvSpPr>
          <p:cNvPr id="232460" name="AutoShape 12"/>
          <p:cNvSpPr>
            <a:spLocks noChangeArrowheads="1"/>
          </p:cNvSpPr>
          <p:nvPr/>
        </p:nvSpPr>
        <p:spPr bwMode="auto">
          <a:xfrm>
            <a:off x="3478213" y="2647950"/>
            <a:ext cx="609600" cy="228600"/>
          </a:xfrm>
          <a:prstGeom prst="notchedRightArrow">
            <a:avLst>
              <a:gd name="adj1" fmla="val 50000"/>
              <a:gd name="adj2" fmla="val 66667"/>
            </a:avLst>
          </a:prstGeom>
          <a:gradFill rotWithShape="0">
            <a:gsLst>
              <a:gs pos="0">
                <a:schemeClr val="tx1"/>
              </a:gs>
              <a:gs pos="100000">
                <a:schemeClr val="tx2"/>
              </a:gs>
            </a:gsLst>
            <a:lin ang="0" scaled="1"/>
          </a:gradFill>
          <a:ln w="9525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it-IT"/>
          </a:p>
        </p:txBody>
      </p:sp>
      <p:sp>
        <p:nvSpPr>
          <p:cNvPr id="232461" name="AutoShape 13"/>
          <p:cNvSpPr>
            <a:spLocks noChangeArrowheads="1"/>
          </p:cNvSpPr>
          <p:nvPr/>
        </p:nvSpPr>
        <p:spPr bwMode="auto">
          <a:xfrm>
            <a:off x="3478213" y="3333750"/>
            <a:ext cx="609600" cy="228600"/>
          </a:xfrm>
          <a:prstGeom prst="notchedRightArrow">
            <a:avLst>
              <a:gd name="adj1" fmla="val 50000"/>
              <a:gd name="adj2" fmla="val 66667"/>
            </a:avLst>
          </a:prstGeom>
          <a:gradFill rotWithShape="0">
            <a:gsLst>
              <a:gs pos="0">
                <a:schemeClr val="tx1"/>
              </a:gs>
              <a:gs pos="100000">
                <a:schemeClr val="tx2"/>
              </a:gs>
            </a:gsLst>
            <a:lin ang="0" scaled="1"/>
          </a:gradFill>
          <a:ln w="9525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it-IT"/>
          </a:p>
        </p:txBody>
      </p:sp>
      <p:sp>
        <p:nvSpPr>
          <p:cNvPr id="232462" name="Text Box 14"/>
          <p:cNvSpPr txBox="1">
            <a:spLocks noChangeArrowheads="1"/>
          </p:cNvSpPr>
          <p:nvPr/>
        </p:nvSpPr>
        <p:spPr bwMode="auto">
          <a:xfrm>
            <a:off x="125413" y="4581525"/>
            <a:ext cx="2576512" cy="5794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Complicanze:</a:t>
            </a:r>
          </a:p>
        </p:txBody>
      </p:sp>
      <p:sp>
        <p:nvSpPr>
          <p:cNvPr id="232463" name="Text Box 15"/>
          <p:cNvSpPr txBox="1">
            <a:spLocks noChangeArrowheads="1"/>
          </p:cNvSpPr>
          <p:nvPr/>
        </p:nvSpPr>
        <p:spPr bwMode="auto">
          <a:xfrm>
            <a:off x="4316413" y="4649788"/>
            <a:ext cx="1651000" cy="5794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infezioni</a:t>
            </a:r>
          </a:p>
        </p:txBody>
      </p:sp>
      <p:sp>
        <p:nvSpPr>
          <p:cNvPr id="232464" name="AutoShape 16"/>
          <p:cNvSpPr>
            <a:spLocks noChangeArrowheads="1"/>
          </p:cNvSpPr>
          <p:nvPr/>
        </p:nvSpPr>
        <p:spPr bwMode="auto">
          <a:xfrm>
            <a:off x="3514725" y="4833938"/>
            <a:ext cx="609600" cy="228600"/>
          </a:xfrm>
          <a:prstGeom prst="notchedRightArrow">
            <a:avLst>
              <a:gd name="adj1" fmla="val 50000"/>
              <a:gd name="adj2" fmla="val 66667"/>
            </a:avLst>
          </a:prstGeom>
          <a:gradFill rotWithShape="0">
            <a:gsLst>
              <a:gs pos="0">
                <a:schemeClr val="tx1"/>
              </a:gs>
              <a:gs pos="100000">
                <a:schemeClr val="tx2"/>
              </a:gs>
            </a:gsLst>
            <a:lin ang="0" scaled="1"/>
          </a:gradFill>
          <a:ln w="9525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5641343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2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"/>
                                        <p:tgtEl>
                                          <p:spTgt spid="232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2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2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2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2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0" dur="500"/>
                                        <p:tgtEl>
                                          <p:spTgt spid="232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2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2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2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2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4" dur="500"/>
                                        <p:tgtEl>
                                          <p:spTgt spid="232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2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2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2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2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8" dur="500"/>
                                        <p:tgtEl>
                                          <p:spTgt spid="232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2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2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452" grpId="0" animBg="1"/>
      <p:bldP spid="232453" grpId="0"/>
      <p:bldP spid="232454" grpId="0"/>
      <p:bldP spid="232455" grpId="0"/>
      <p:bldP spid="232456" grpId="0"/>
      <p:bldP spid="232457" grpId="0"/>
      <p:bldP spid="232458" grpId="0"/>
      <p:bldP spid="232459" grpId="0" animBg="1"/>
      <p:bldP spid="232460" grpId="0" animBg="1"/>
      <p:bldP spid="232461" grpId="0" animBg="1"/>
      <p:bldP spid="232462" grpId="0"/>
      <p:bldP spid="232463" grpId="0"/>
      <p:bldP spid="23246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2" name="Text Box 4"/>
          <p:cNvSpPr txBox="1">
            <a:spLocks noChangeArrowheads="1"/>
          </p:cNvSpPr>
          <p:nvPr/>
        </p:nvSpPr>
        <p:spPr bwMode="auto">
          <a:xfrm>
            <a:off x="755650" y="404813"/>
            <a:ext cx="7631113" cy="1066800"/>
          </a:xfrm>
          <a:prstGeom prst="rect">
            <a:avLst/>
          </a:prstGeom>
          <a:gradFill rotWithShape="0">
            <a:gsLst>
              <a:gs pos="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DISTROFIA ENDOTELIO-EPITELIALE</a:t>
            </a:r>
          </a:p>
          <a:p>
            <a:pPr algn="ctr"/>
            <a:r>
              <a:rPr lang="it-IT" altLang="it-IT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DI FUCHS</a:t>
            </a:r>
            <a:endParaRPr lang="it-IT" altLang="it-IT" sz="3200" b="1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7573" name="Text Box 5"/>
          <p:cNvSpPr txBox="1">
            <a:spLocks noChangeArrowheads="1"/>
          </p:cNvSpPr>
          <p:nvPr/>
        </p:nvSpPr>
        <p:spPr bwMode="auto">
          <a:xfrm>
            <a:off x="250825" y="1697038"/>
            <a:ext cx="2759075" cy="5794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 i="1" u="sng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PATOGENESI</a:t>
            </a:r>
          </a:p>
        </p:txBody>
      </p:sp>
      <p:sp>
        <p:nvSpPr>
          <p:cNvPr id="237574" name="Text Box 6"/>
          <p:cNvSpPr txBox="1">
            <a:spLocks noChangeArrowheads="1"/>
          </p:cNvSpPr>
          <p:nvPr/>
        </p:nvSpPr>
        <p:spPr bwMode="auto">
          <a:xfrm>
            <a:off x="323850" y="2781300"/>
            <a:ext cx="8569325" cy="20764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it-IT" altLang="it-IT" sz="26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Il danno primitivo è a livello delle cellule endoteliali, con conseguente perdita della loro funzione di mantenere la giusta idratazione corneale. Ciò comporta l’imbibizione edematosa dei restanti strati della cornea, con perdita della trasparenza corneale.</a:t>
            </a:r>
          </a:p>
        </p:txBody>
      </p:sp>
    </p:spTree>
    <p:extLst>
      <p:ext uri="{BB962C8B-B14F-4D97-AF65-F5344CB8AC3E}">
        <p14:creationId xmlns="" xmlns:p14="http://schemas.microsoft.com/office/powerpoint/2010/main" val="33043568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7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7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37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2" grpId="0" animBg="1"/>
      <p:bldP spid="237573" grpId="0"/>
      <p:bldP spid="23757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6" name="Text Box 4"/>
          <p:cNvSpPr txBox="1">
            <a:spLocks noChangeArrowheads="1"/>
          </p:cNvSpPr>
          <p:nvPr/>
        </p:nvSpPr>
        <p:spPr bwMode="auto">
          <a:xfrm>
            <a:off x="1225550" y="188913"/>
            <a:ext cx="6689725" cy="946150"/>
          </a:xfrm>
          <a:prstGeom prst="rect">
            <a:avLst/>
          </a:prstGeom>
          <a:gradFill rotWithShape="0">
            <a:gsLst>
              <a:gs pos="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b="1">
                <a:effectLst>
                  <a:outerShdw blurRad="38100" dist="38100" dir="2700000" algn="tl">
                    <a:srgbClr val="000000"/>
                  </a:outerShdw>
                </a:effectLst>
              </a:rPr>
              <a:t>DISTROFIA ENDOTELIO-EPITELIALE</a:t>
            </a:r>
          </a:p>
          <a:p>
            <a:pPr algn="ctr"/>
            <a:r>
              <a:rPr lang="it-IT" altLang="it-IT" b="1">
                <a:effectLst>
                  <a:outerShdw blurRad="38100" dist="38100" dir="2700000" algn="tl">
                    <a:srgbClr val="000000"/>
                  </a:outerShdw>
                </a:effectLst>
              </a:rPr>
              <a:t>DI FUCHS</a:t>
            </a:r>
            <a:endParaRPr lang="it-IT" altLang="it-IT" b="1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3477" name="Text Box 5"/>
          <p:cNvSpPr txBox="1">
            <a:spLocks noChangeArrowheads="1"/>
          </p:cNvSpPr>
          <p:nvPr/>
        </p:nvSpPr>
        <p:spPr bwMode="auto">
          <a:xfrm>
            <a:off x="250825" y="1341438"/>
            <a:ext cx="1924050" cy="5794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 i="1" u="sng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SINTOMI</a:t>
            </a:r>
          </a:p>
        </p:txBody>
      </p:sp>
      <p:sp>
        <p:nvSpPr>
          <p:cNvPr id="233478" name="Text Box 6"/>
          <p:cNvSpPr txBox="1">
            <a:spLocks noChangeArrowheads="1"/>
          </p:cNvSpPr>
          <p:nvPr/>
        </p:nvSpPr>
        <p:spPr bwMode="auto">
          <a:xfrm>
            <a:off x="1042988" y="2636838"/>
            <a:ext cx="7337425" cy="10668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it-IT" altLang="it-IT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 Annebbiamento visivo (specie al mattino)</a:t>
            </a:r>
          </a:p>
          <a:p>
            <a:pPr>
              <a:buFontTx/>
              <a:buChar char="•"/>
            </a:pPr>
            <a:r>
              <a:rPr lang="it-IT" altLang="it-IT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 Riduzione acuità visiva</a:t>
            </a:r>
          </a:p>
        </p:txBody>
      </p:sp>
      <p:sp>
        <p:nvSpPr>
          <p:cNvPr id="233479" name="Text Box 7"/>
          <p:cNvSpPr txBox="1">
            <a:spLocks noChangeArrowheads="1"/>
          </p:cNvSpPr>
          <p:nvPr/>
        </p:nvSpPr>
        <p:spPr bwMode="auto">
          <a:xfrm>
            <a:off x="468313" y="1989138"/>
            <a:ext cx="2632075" cy="5794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Stadio iniziale</a:t>
            </a:r>
          </a:p>
        </p:txBody>
      </p:sp>
      <p:sp>
        <p:nvSpPr>
          <p:cNvPr id="233480" name="Text Box 8"/>
          <p:cNvSpPr txBox="1">
            <a:spLocks noChangeArrowheads="1"/>
          </p:cNvSpPr>
          <p:nvPr/>
        </p:nvSpPr>
        <p:spPr bwMode="auto">
          <a:xfrm>
            <a:off x="1042988" y="4594225"/>
            <a:ext cx="4313237" cy="15541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it-IT" altLang="it-IT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 Riduzione acuità visiva</a:t>
            </a:r>
          </a:p>
          <a:p>
            <a:pPr>
              <a:buFontTx/>
              <a:buChar char="•"/>
            </a:pPr>
            <a:r>
              <a:rPr lang="it-IT" altLang="it-IT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 Dolore</a:t>
            </a:r>
          </a:p>
          <a:p>
            <a:pPr>
              <a:buFontTx/>
              <a:buChar char="•"/>
            </a:pPr>
            <a:r>
              <a:rPr lang="it-IT" altLang="it-IT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 Fotofobia</a:t>
            </a:r>
          </a:p>
        </p:txBody>
      </p:sp>
      <p:sp>
        <p:nvSpPr>
          <p:cNvPr id="233481" name="Text Box 9"/>
          <p:cNvSpPr txBox="1">
            <a:spLocks noChangeArrowheads="1"/>
          </p:cNvSpPr>
          <p:nvPr/>
        </p:nvSpPr>
        <p:spPr bwMode="auto">
          <a:xfrm>
            <a:off x="468313" y="3946525"/>
            <a:ext cx="2360612" cy="5794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Stadio finale</a:t>
            </a:r>
          </a:p>
        </p:txBody>
      </p:sp>
    </p:spTree>
    <p:extLst>
      <p:ext uri="{BB962C8B-B14F-4D97-AF65-F5344CB8AC3E}">
        <p14:creationId xmlns="" xmlns:p14="http://schemas.microsoft.com/office/powerpoint/2010/main" val="1424974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3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3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3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3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33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33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3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3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233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2334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2334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477" grpId="0"/>
      <p:bldP spid="233478" grpId="0" build="p" advAuto="0"/>
      <p:bldP spid="233479" grpId="0"/>
      <p:bldP spid="233480" grpId="0" build="p" advAuto="0"/>
      <p:bldP spid="23348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500" name="Text Box 4"/>
          <p:cNvSpPr txBox="1">
            <a:spLocks noChangeArrowheads="1"/>
          </p:cNvSpPr>
          <p:nvPr/>
        </p:nvSpPr>
        <p:spPr bwMode="auto">
          <a:xfrm>
            <a:off x="1225550" y="188913"/>
            <a:ext cx="6689725" cy="946150"/>
          </a:xfrm>
          <a:prstGeom prst="rect">
            <a:avLst/>
          </a:prstGeom>
          <a:gradFill rotWithShape="0">
            <a:gsLst>
              <a:gs pos="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b="1">
                <a:effectLst>
                  <a:outerShdw blurRad="38100" dist="38100" dir="2700000" algn="tl">
                    <a:srgbClr val="000000"/>
                  </a:outerShdw>
                </a:effectLst>
              </a:rPr>
              <a:t>DISTROFIA ENDOTELIO-EPITELIALE</a:t>
            </a:r>
          </a:p>
          <a:p>
            <a:pPr algn="ctr"/>
            <a:r>
              <a:rPr lang="it-IT" altLang="it-IT" b="1">
                <a:effectLst>
                  <a:outerShdw blurRad="38100" dist="38100" dir="2700000" algn="tl">
                    <a:srgbClr val="000000"/>
                  </a:outerShdw>
                </a:effectLst>
              </a:rPr>
              <a:t>DI FUCHS</a:t>
            </a:r>
            <a:endParaRPr lang="it-IT" altLang="it-IT" b="1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4501" name="Text Box 5"/>
          <p:cNvSpPr txBox="1">
            <a:spLocks noChangeArrowheads="1"/>
          </p:cNvSpPr>
          <p:nvPr/>
        </p:nvSpPr>
        <p:spPr bwMode="auto">
          <a:xfrm>
            <a:off x="250825" y="1341438"/>
            <a:ext cx="1427163" cy="5794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 i="1" u="sng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SEGNI</a:t>
            </a:r>
          </a:p>
        </p:txBody>
      </p:sp>
      <p:sp>
        <p:nvSpPr>
          <p:cNvPr id="234502" name="Text Box 6"/>
          <p:cNvSpPr txBox="1">
            <a:spLocks noChangeArrowheads="1"/>
          </p:cNvSpPr>
          <p:nvPr/>
        </p:nvSpPr>
        <p:spPr bwMode="auto">
          <a:xfrm>
            <a:off x="684213" y="2636838"/>
            <a:ext cx="8218487" cy="15541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it-IT" altLang="it-IT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 Bolle endoteliali</a:t>
            </a:r>
          </a:p>
          <a:p>
            <a:pPr>
              <a:buFontTx/>
              <a:buChar char="•"/>
            </a:pPr>
            <a:r>
              <a:rPr lang="it-IT" altLang="it-IT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 Dispersione granuli di pigmento sull’endotelio</a:t>
            </a:r>
          </a:p>
          <a:p>
            <a:pPr>
              <a:buFontTx/>
              <a:buChar char="•"/>
            </a:pPr>
            <a:r>
              <a:rPr lang="it-IT" altLang="it-IT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 Subedema stromale al mattino</a:t>
            </a:r>
          </a:p>
        </p:txBody>
      </p:sp>
      <p:sp>
        <p:nvSpPr>
          <p:cNvPr id="234503" name="Text Box 7"/>
          <p:cNvSpPr txBox="1">
            <a:spLocks noChangeArrowheads="1"/>
          </p:cNvSpPr>
          <p:nvPr/>
        </p:nvSpPr>
        <p:spPr bwMode="auto">
          <a:xfrm>
            <a:off x="468313" y="1989138"/>
            <a:ext cx="2632075" cy="5794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Stadio iniziale</a:t>
            </a:r>
          </a:p>
        </p:txBody>
      </p:sp>
      <p:sp>
        <p:nvSpPr>
          <p:cNvPr id="234504" name="Text Box 8"/>
          <p:cNvSpPr txBox="1">
            <a:spLocks noChangeArrowheads="1"/>
          </p:cNvSpPr>
          <p:nvPr/>
        </p:nvSpPr>
        <p:spPr bwMode="auto">
          <a:xfrm>
            <a:off x="539750" y="4217988"/>
            <a:ext cx="5559425" cy="5794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successivamente si aggiungono:</a:t>
            </a:r>
          </a:p>
        </p:txBody>
      </p:sp>
      <p:sp>
        <p:nvSpPr>
          <p:cNvPr id="234505" name="Text Box 9"/>
          <p:cNvSpPr txBox="1">
            <a:spLocks noChangeArrowheads="1"/>
          </p:cNvSpPr>
          <p:nvPr/>
        </p:nvSpPr>
        <p:spPr bwMode="auto">
          <a:xfrm>
            <a:off x="971550" y="4797425"/>
            <a:ext cx="5715000" cy="13731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it-IT" altLang="it-IT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 spazi vuoti endoteliali (guttae)</a:t>
            </a:r>
          </a:p>
          <a:p>
            <a:pPr>
              <a:buFontTx/>
              <a:buChar char="•"/>
            </a:pPr>
            <a:r>
              <a:rPr lang="it-IT" altLang="it-IT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 pieghe della Descemet </a:t>
            </a:r>
          </a:p>
          <a:p>
            <a:pPr>
              <a:buFontTx/>
              <a:buChar char="•"/>
            </a:pPr>
            <a:r>
              <a:rPr lang="it-IT" altLang="it-IT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 edema stromale più o meno marcato</a:t>
            </a:r>
          </a:p>
        </p:txBody>
      </p:sp>
    </p:spTree>
    <p:extLst>
      <p:ext uri="{BB962C8B-B14F-4D97-AF65-F5344CB8AC3E}">
        <p14:creationId xmlns="" xmlns:p14="http://schemas.microsoft.com/office/powerpoint/2010/main" val="2057536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4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4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4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4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34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345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2345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4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4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234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2345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234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501" grpId="0"/>
      <p:bldP spid="234502" grpId="0" build="p" advAuto="0"/>
      <p:bldP spid="234503" grpId="0"/>
      <p:bldP spid="234504" grpId="0"/>
      <p:bldP spid="234505" grpId="0" build="p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4" name="Text Box 4"/>
          <p:cNvSpPr txBox="1">
            <a:spLocks noChangeArrowheads="1"/>
          </p:cNvSpPr>
          <p:nvPr/>
        </p:nvSpPr>
        <p:spPr bwMode="auto">
          <a:xfrm>
            <a:off x="1225550" y="188913"/>
            <a:ext cx="6689725" cy="946150"/>
          </a:xfrm>
          <a:prstGeom prst="rect">
            <a:avLst/>
          </a:prstGeom>
          <a:gradFill rotWithShape="0">
            <a:gsLst>
              <a:gs pos="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b="1">
                <a:effectLst>
                  <a:outerShdw blurRad="38100" dist="38100" dir="2700000" algn="tl">
                    <a:srgbClr val="000000"/>
                  </a:outerShdw>
                </a:effectLst>
              </a:rPr>
              <a:t>DISTROFIA ENDOTELIO-EPITELIALE</a:t>
            </a:r>
          </a:p>
          <a:p>
            <a:pPr algn="ctr"/>
            <a:r>
              <a:rPr lang="it-IT" altLang="it-IT" b="1">
                <a:effectLst>
                  <a:outerShdw blurRad="38100" dist="38100" dir="2700000" algn="tl">
                    <a:srgbClr val="000000"/>
                  </a:outerShdw>
                </a:effectLst>
              </a:rPr>
              <a:t>DI FUCHS</a:t>
            </a:r>
            <a:endParaRPr lang="it-IT" altLang="it-IT" b="1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5525" name="Text Box 5"/>
          <p:cNvSpPr txBox="1">
            <a:spLocks noChangeArrowheads="1"/>
          </p:cNvSpPr>
          <p:nvPr/>
        </p:nvSpPr>
        <p:spPr bwMode="auto">
          <a:xfrm>
            <a:off x="250825" y="1052513"/>
            <a:ext cx="1427163" cy="5794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 i="1" u="sng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SEGNI</a:t>
            </a:r>
          </a:p>
        </p:txBody>
      </p:sp>
      <p:sp>
        <p:nvSpPr>
          <p:cNvPr id="235526" name="Text Box 6"/>
          <p:cNvSpPr txBox="1">
            <a:spLocks noChangeArrowheads="1"/>
          </p:cNvSpPr>
          <p:nvPr/>
        </p:nvSpPr>
        <p:spPr bwMode="auto">
          <a:xfrm>
            <a:off x="684213" y="2420938"/>
            <a:ext cx="6030912" cy="10668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it-IT" altLang="it-IT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 Edema stromale diffuso</a:t>
            </a:r>
          </a:p>
          <a:p>
            <a:pPr>
              <a:buFontTx/>
              <a:buChar char="•"/>
            </a:pPr>
            <a:r>
              <a:rPr lang="it-IT" altLang="it-IT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 Bolle epiteliali di varia grandezza</a:t>
            </a:r>
          </a:p>
        </p:txBody>
      </p:sp>
      <p:sp>
        <p:nvSpPr>
          <p:cNvPr id="235527" name="Text Box 7"/>
          <p:cNvSpPr txBox="1">
            <a:spLocks noChangeArrowheads="1"/>
          </p:cNvSpPr>
          <p:nvPr/>
        </p:nvSpPr>
        <p:spPr bwMode="auto">
          <a:xfrm>
            <a:off x="468313" y="1700213"/>
            <a:ext cx="6242050" cy="5794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Stadio finale (cheratopatia bollosa)</a:t>
            </a:r>
          </a:p>
        </p:txBody>
      </p:sp>
      <p:sp>
        <p:nvSpPr>
          <p:cNvPr id="235528" name="Text Box 8"/>
          <p:cNvSpPr txBox="1">
            <a:spLocks noChangeArrowheads="1"/>
          </p:cNvSpPr>
          <p:nvPr/>
        </p:nvSpPr>
        <p:spPr bwMode="auto">
          <a:xfrm>
            <a:off x="2627313" y="4581525"/>
            <a:ext cx="3187700" cy="5794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rottura della bolle</a:t>
            </a:r>
          </a:p>
        </p:txBody>
      </p:sp>
      <p:sp>
        <p:nvSpPr>
          <p:cNvPr id="235530" name="Text Box 10"/>
          <p:cNvSpPr txBox="1">
            <a:spLocks noChangeArrowheads="1"/>
          </p:cNvSpPr>
          <p:nvPr/>
        </p:nvSpPr>
        <p:spPr bwMode="auto">
          <a:xfrm>
            <a:off x="3059113" y="6021388"/>
            <a:ext cx="2165350" cy="6413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DOLORE</a:t>
            </a:r>
          </a:p>
        </p:txBody>
      </p:sp>
      <p:sp>
        <p:nvSpPr>
          <p:cNvPr id="235531" name="AutoShape 11"/>
          <p:cNvSpPr>
            <a:spLocks noChangeArrowheads="1"/>
          </p:cNvSpPr>
          <p:nvPr/>
        </p:nvSpPr>
        <p:spPr bwMode="auto">
          <a:xfrm rot="5400000">
            <a:off x="3617913" y="3949700"/>
            <a:ext cx="839787" cy="373063"/>
          </a:xfrm>
          <a:prstGeom prst="notchedRightArrow">
            <a:avLst>
              <a:gd name="adj1" fmla="val 50000"/>
              <a:gd name="adj2" fmla="val 56276"/>
            </a:avLst>
          </a:prstGeom>
          <a:gradFill rotWithShape="0">
            <a:gsLst>
              <a:gs pos="0">
                <a:schemeClr val="tx1"/>
              </a:gs>
              <a:gs pos="100000">
                <a:schemeClr val="tx2"/>
              </a:gs>
            </a:gsLst>
            <a:lin ang="5400000" scaled="1"/>
          </a:gradFill>
          <a:ln w="9525">
            <a:solidFill>
              <a:schemeClr val="tx2"/>
            </a:solidFill>
            <a:miter lim="800000"/>
            <a:headEnd/>
            <a:tailEnd/>
          </a:ln>
          <a:effectLst>
            <a:outerShdw sy="50000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it-IT"/>
          </a:p>
        </p:txBody>
      </p:sp>
      <p:sp>
        <p:nvSpPr>
          <p:cNvPr id="235532" name="AutoShape 12"/>
          <p:cNvSpPr>
            <a:spLocks noChangeArrowheads="1"/>
          </p:cNvSpPr>
          <p:nvPr/>
        </p:nvSpPr>
        <p:spPr bwMode="auto">
          <a:xfrm rot="5400000">
            <a:off x="3617913" y="5391150"/>
            <a:ext cx="839787" cy="373063"/>
          </a:xfrm>
          <a:prstGeom prst="notchedRightArrow">
            <a:avLst>
              <a:gd name="adj1" fmla="val 50000"/>
              <a:gd name="adj2" fmla="val 56276"/>
            </a:avLst>
          </a:prstGeom>
          <a:gradFill rotWithShape="0">
            <a:gsLst>
              <a:gs pos="0">
                <a:schemeClr val="tx1"/>
              </a:gs>
              <a:gs pos="100000">
                <a:schemeClr val="tx2"/>
              </a:gs>
            </a:gsLst>
            <a:lin ang="5400000" scaled="1"/>
          </a:gradFill>
          <a:ln w="9525">
            <a:solidFill>
              <a:schemeClr val="tx2"/>
            </a:solidFill>
            <a:miter lim="800000"/>
            <a:headEnd/>
            <a:tailEnd/>
          </a:ln>
          <a:effectLst>
            <a:outerShdw sy="50000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0483847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35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355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5" dur="500"/>
                                        <p:tgtEl>
                                          <p:spTgt spid="235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5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5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4" dur="500"/>
                                        <p:tgtEl>
                                          <p:spTgt spid="235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5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5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25" grpId="0"/>
      <p:bldP spid="235526" grpId="0" build="p" advAuto="0"/>
      <p:bldP spid="235527" grpId="0"/>
      <p:bldP spid="235528" grpId="0"/>
      <p:bldP spid="235530" grpId="0"/>
      <p:bldP spid="235531" grpId="0" animBg="1"/>
      <p:bldP spid="23553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894" name="Group 6"/>
          <p:cNvGrpSpPr>
            <a:grpSpLocks/>
          </p:cNvGrpSpPr>
          <p:nvPr/>
        </p:nvGrpSpPr>
        <p:grpSpPr bwMode="auto">
          <a:xfrm>
            <a:off x="1835150" y="333375"/>
            <a:ext cx="5613400" cy="5688013"/>
            <a:chOff x="1156" y="210"/>
            <a:chExt cx="3536" cy="3583"/>
          </a:xfrm>
        </p:grpSpPr>
        <p:pic>
          <p:nvPicPr>
            <p:cNvPr id="293892" name="Picture 4" descr="c2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" y="210"/>
              <a:ext cx="3536" cy="3583"/>
            </a:xfrm>
            <a:prstGeom prst="rect">
              <a:avLst/>
            </a:prstGeom>
            <a:noFill/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3893" name="Rectangle 5"/>
            <p:cNvSpPr>
              <a:spLocks noChangeArrowheads="1"/>
            </p:cNvSpPr>
            <p:nvPr/>
          </p:nvSpPr>
          <p:spPr bwMode="auto">
            <a:xfrm>
              <a:off x="1156" y="255"/>
              <a:ext cx="318" cy="18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93895" name="Text Box 7"/>
          <p:cNvSpPr txBox="1">
            <a:spLocks noChangeArrowheads="1"/>
          </p:cNvSpPr>
          <p:nvPr/>
        </p:nvSpPr>
        <p:spPr bwMode="auto">
          <a:xfrm>
            <a:off x="663575" y="6062663"/>
            <a:ext cx="2184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>
                <a:effectLst>
                  <a:outerShdw blurRad="38100" dist="38100" dir="2700000" algn="tl">
                    <a:srgbClr val="000000"/>
                  </a:outerShdw>
                </a:effectLst>
              </a:rPr>
              <a:t>cornea guttata</a:t>
            </a:r>
          </a:p>
        </p:txBody>
      </p:sp>
      <p:sp>
        <p:nvSpPr>
          <p:cNvPr id="293896" name="Text Box 8"/>
          <p:cNvSpPr txBox="1">
            <a:spLocks noChangeArrowheads="1"/>
          </p:cNvSpPr>
          <p:nvPr/>
        </p:nvSpPr>
        <p:spPr bwMode="auto">
          <a:xfrm>
            <a:off x="5867400" y="6092825"/>
            <a:ext cx="30321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>
                <a:effectLst>
                  <a:outerShdw blurRad="38100" dist="38100" dir="2700000" algn="tl">
                    <a:srgbClr val="000000"/>
                  </a:outerShdw>
                </a:effectLst>
              </a:rPr>
              <a:t>cheratopatia bollosa</a:t>
            </a:r>
          </a:p>
        </p:txBody>
      </p:sp>
    </p:spTree>
    <p:extLst>
      <p:ext uri="{BB962C8B-B14F-4D97-AF65-F5344CB8AC3E}">
        <p14:creationId xmlns="" xmlns:p14="http://schemas.microsoft.com/office/powerpoint/2010/main" val="30234718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3" name="Picture 5" descr="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64" r="1126" b="2567"/>
          <a:stretch>
            <a:fillRect/>
          </a:stretch>
        </p:blipFill>
        <p:spPr bwMode="auto">
          <a:xfrm>
            <a:off x="1692275" y="476250"/>
            <a:ext cx="5889625" cy="5905500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486361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9" name="Picture 5" descr="c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203" r="1927" b="5223"/>
          <a:stretch>
            <a:fillRect/>
          </a:stretch>
        </p:blipFill>
        <p:spPr bwMode="auto">
          <a:xfrm>
            <a:off x="1908175" y="1484313"/>
            <a:ext cx="5111750" cy="3221037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990" name="Picture 6" descr="c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316" t="5232" r="21132" b="15581"/>
          <a:stretch>
            <a:fillRect/>
          </a:stretch>
        </p:blipFill>
        <p:spPr bwMode="auto">
          <a:xfrm>
            <a:off x="3059113" y="4879975"/>
            <a:ext cx="2954337" cy="1847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991" name="Text Box 7"/>
          <p:cNvSpPr txBox="1">
            <a:spLocks noChangeArrowheads="1"/>
          </p:cNvSpPr>
          <p:nvPr/>
        </p:nvSpPr>
        <p:spPr bwMode="auto">
          <a:xfrm>
            <a:off x="6207125" y="6030913"/>
            <a:ext cx="29368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it-IT" altLang="it-IT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le aree scure rappresentano</a:t>
            </a:r>
          </a:p>
          <a:p>
            <a:pPr>
              <a:lnSpc>
                <a:spcPct val="80000"/>
              </a:lnSpc>
            </a:pPr>
            <a:r>
              <a:rPr lang="it-IT" altLang="it-IT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le guttae</a:t>
            </a:r>
          </a:p>
        </p:txBody>
      </p:sp>
      <p:sp>
        <p:nvSpPr>
          <p:cNvPr id="297992" name="Line 8"/>
          <p:cNvSpPr>
            <a:spLocks noChangeShapeType="1"/>
          </p:cNvSpPr>
          <p:nvPr/>
        </p:nvSpPr>
        <p:spPr bwMode="auto">
          <a:xfrm>
            <a:off x="4787900" y="6067425"/>
            <a:ext cx="1439863" cy="254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97993" name="Text Box 9"/>
          <p:cNvSpPr txBox="1">
            <a:spLocks noChangeArrowheads="1"/>
          </p:cNvSpPr>
          <p:nvPr/>
        </p:nvSpPr>
        <p:spPr bwMode="auto">
          <a:xfrm>
            <a:off x="0" y="5743575"/>
            <a:ext cx="30813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cellule endoteliali ingrandite</a:t>
            </a:r>
          </a:p>
        </p:txBody>
      </p:sp>
      <p:sp>
        <p:nvSpPr>
          <p:cNvPr id="297994" name="Line 10"/>
          <p:cNvSpPr>
            <a:spLocks noChangeShapeType="1"/>
          </p:cNvSpPr>
          <p:nvPr/>
        </p:nvSpPr>
        <p:spPr bwMode="auto">
          <a:xfrm>
            <a:off x="2627313" y="5815013"/>
            <a:ext cx="1871662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97995" name="Text Box 11"/>
          <p:cNvSpPr txBox="1">
            <a:spLocks noChangeArrowheads="1"/>
          </p:cNvSpPr>
          <p:nvPr/>
        </p:nvSpPr>
        <p:spPr bwMode="auto">
          <a:xfrm>
            <a:off x="1547813" y="4879975"/>
            <a:ext cx="803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guttae</a:t>
            </a:r>
          </a:p>
        </p:txBody>
      </p:sp>
      <p:sp>
        <p:nvSpPr>
          <p:cNvPr id="297996" name="Line 12"/>
          <p:cNvSpPr>
            <a:spLocks noChangeShapeType="1"/>
          </p:cNvSpPr>
          <p:nvPr/>
        </p:nvSpPr>
        <p:spPr bwMode="auto">
          <a:xfrm>
            <a:off x="2411413" y="5167313"/>
            <a:ext cx="2808287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97997" name="Text Box 13"/>
          <p:cNvSpPr txBox="1">
            <a:spLocks noChangeArrowheads="1"/>
          </p:cNvSpPr>
          <p:nvPr/>
        </p:nvSpPr>
        <p:spPr bwMode="auto">
          <a:xfrm>
            <a:off x="250825" y="260350"/>
            <a:ext cx="5980113" cy="9207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MICROSCOPIA ENDOTELIALE</a:t>
            </a:r>
          </a:p>
          <a:p>
            <a:pPr>
              <a:lnSpc>
                <a:spcPct val="70000"/>
              </a:lnSpc>
            </a:pPr>
            <a:r>
              <a:rPr lang="it-IT" altLang="it-IT" sz="32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nella distrofia di Fuchs</a:t>
            </a:r>
          </a:p>
        </p:txBody>
      </p:sp>
    </p:spTree>
    <p:extLst>
      <p:ext uri="{BB962C8B-B14F-4D97-AF65-F5344CB8AC3E}">
        <p14:creationId xmlns="" xmlns:p14="http://schemas.microsoft.com/office/powerpoint/2010/main" val="3745359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8" name="Text Box 4"/>
          <p:cNvSpPr txBox="1">
            <a:spLocks noChangeArrowheads="1"/>
          </p:cNvSpPr>
          <p:nvPr/>
        </p:nvSpPr>
        <p:spPr bwMode="auto">
          <a:xfrm>
            <a:off x="1225550" y="188913"/>
            <a:ext cx="6689725" cy="946150"/>
          </a:xfrm>
          <a:prstGeom prst="rect">
            <a:avLst/>
          </a:prstGeom>
          <a:gradFill rotWithShape="0">
            <a:gsLst>
              <a:gs pos="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b="1">
                <a:effectLst>
                  <a:outerShdw blurRad="38100" dist="38100" dir="2700000" algn="tl">
                    <a:srgbClr val="000000"/>
                  </a:outerShdw>
                </a:effectLst>
              </a:rPr>
              <a:t>DISTROFIA ENDOTELIO-EPITELIALE</a:t>
            </a:r>
          </a:p>
          <a:p>
            <a:pPr algn="ctr"/>
            <a:r>
              <a:rPr lang="it-IT" altLang="it-IT" b="1">
                <a:effectLst>
                  <a:outerShdw blurRad="38100" dist="38100" dir="2700000" algn="tl">
                    <a:srgbClr val="000000"/>
                  </a:outerShdw>
                </a:effectLst>
              </a:rPr>
              <a:t>DI FUCHS</a:t>
            </a:r>
            <a:endParaRPr lang="it-IT" altLang="it-IT" b="1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6549" name="Text Box 5"/>
          <p:cNvSpPr txBox="1">
            <a:spLocks noChangeArrowheads="1"/>
          </p:cNvSpPr>
          <p:nvPr/>
        </p:nvSpPr>
        <p:spPr bwMode="auto">
          <a:xfrm>
            <a:off x="250825" y="1557338"/>
            <a:ext cx="4002088" cy="5794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 STADI EVOLUTIVI</a:t>
            </a:r>
          </a:p>
        </p:txBody>
      </p:sp>
      <p:sp>
        <p:nvSpPr>
          <p:cNvPr id="236550" name="Text Box 6"/>
          <p:cNvSpPr txBox="1">
            <a:spLocks noChangeArrowheads="1"/>
          </p:cNvSpPr>
          <p:nvPr/>
        </p:nvSpPr>
        <p:spPr bwMode="auto">
          <a:xfrm>
            <a:off x="684213" y="2462213"/>
            <a:ext cx="7105650" cy="24288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20000"/>
              </a:lnSpc>
              <a:buFontTx/>
              <a:buAutoNum type="arabicPeriod"/>
            </a:pPr>
            <a:r>
              <a:rPr lang="it-IT" altLang="it-IT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Degenerazione endoteliale</a:t>
            </a:r>
          </a:p>
          <a:p>
            <a:pPr>
              <a:lnSpc>
                <a:spcPct val="120000"/>
              </a:lnSpc>
              <a:buFontTx/>
              <a:buAutoNum type="arabicPeriod"/>
            </a:pPr>
            <a:r>
              <a:rPr lang="it-IT" altLang="it-IT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Edema stromale e poi epiteliale</a:t>
            </a:r>
          </a:p>
          <a:p>
            <a:pPr>
              <a:lnSpc>
                <a:spcPct val="120000"/>
              </a:lnSpc>
              <a:buFontTx/>
              <a:buAutoNum type="arabicPeriod"/>
            </a:pPr>
            <a:r>
              <a:rPr lang="it-IT" altLang="it-IT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Cicatrizzazione e neovascolarizzazione</a:t>
            </a:r>
          </a:p>
          <a:p>
            <a:pPr>
              <a:lnSpc>
                <a:spcPct val="120000"/>
              </a:lnSpc>
              <a:buFontTx/>
              <a:buAutoNum type="arabicPeriod"/>
            </a:pPr>
            <a:r>
              <a:rPr lang="it-IT" altLang="it-IT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Complicanze infettive</a:t>
            </a:r>
          </a:p>
        </p:txBody>
      </p:sp>
    </p:spTree>
    <p:extLst>
      <p:ext uri="{BB962C8B-B14F-4D97-AF65-F5344CB8AC3E}">
        <p14:creationId xmlns="" xmlns:p14="http://schemas.microsoft.com/office/powerpoint/2010/main" val="2208651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6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6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6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36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365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365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365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48" grpId="0" animBg="1"/>
      <p:bldP spid="236549" grpId="0"/>
      <p:bldP spid="236550" grpId="0" build="p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2" name="Text Box 4"/>
          <p:cNvSpPr txBox="1">
            <a:spLocks noChangeArrowheads="1"/>
          </p:cNvSpPr>
          <p:nvPr/>
        </p:nvSpPr>
        <p:spPr bwMode="auto">
          <a:xfrm>
            <a:off x="1225550" y="188913"/>
            <a:ext cx="6689725" cy="946150"/>
          </a:xfrm>
          <a:prstGeom prst="rect">
            <a:avLst/>
          </a:prstGeom>
          <a:gradFill rotWithShape="0">
            <a:gsLst>
              <a:gs pos="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b="1">
                <a:effectLst>
                  <a:outerShdw blurRad="38100" dist="38100" dir="2700000" algn="tl">
                    <a:srgbClr val="000000"/>
                  </a:outerShdw>
                </a:effectLst>
              </a:rPr>
              <a:t>DISTROFIA ENDOTELIO-EPITELIALE</a:t>
            </a:r>
          </a:p>
          <a:p>
            <a:pPr algn="ctr"/>
            <a:r>
              <a:rPr lang="it-IT" altLang="it-IT" b="1">
                <a:effectLst>
                  <a:outerShdw blurRad="38100" dist="38100" dir="2700000" algn="tl">
                    <a:srgbClr val="000000"/>
                  </a:outerShdw>
                </a:effectLst>
              </a:rPr>
              <a:t>DI FUCHS</a:t>
            </a:r>
            <a:endParaRPr lang="it-IT" altLang="it-IT" b="1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2693" name="Text Box 5"/>
          <p:cNvSpPr txBox="1">
            <a:spLocks noChangeArrowheads="1"/>
          </p:cNvSpPr>
          <p:nvPr/>
        </p:nvSpPr>
        <p:spPr bwMode="auto">
          <a:xfrm>
            <a:off x="250825" y="1557338"/>
            <a:ext cx="1924050" cy="5794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 i="1" u="sng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TERAPIA</a:t>
            </a:r>
          </a:p>
        </p:txBody>
      </p:sp>
      <p:sp>
        <p:nvSpPr>
          <p:cNvPr id="242694" name="Text Box 6"/>
          <p:cNvSpPr txBox="1">
            <a:spLocks noChangeArrowheads="1"/>
          </p:cNvSpPr>
          <p:nvPr/>
        </p:nvSpPr>
        <p:spPr bwMode="auto">
          <a:xfrm>
            <a:off x="250825" y="2770188"/>
            <a:ext cx="8867775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b="1" i="1"/>
              <a:t>Colliri antibiotici e lacrime artificiali</a:t>
            </a:r>
          </a:p>
          <a:p>
            <a:r>
              <a:rPr lang="it-IT" altLang="it-IT" b="1" i="1"/>
              <a:t>Applicazione lente a contatto terapeutica (riduzione dolore)</a:t>
            </a:r>
          </a:p>
        </p:txBody>
      </p:sp>
      <p:sp>
        <p:nvSpPr>
          <p:cNvPr id="242695" name="Rectangle 7"/>
          <p:cNvSpPr>
            <a:spLocks noChangeArrowheads="1"/>
          </p:cNvSpPr>
          <p:nvPr/>
        </p:nvSpPr>
        <p:spPr bwMode="auto">
          <a:xfrm>
            <a:off x="323850" y="4724400"/>
            <a:ext cx="5251450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600" b="1" i="1"/>
              <a:t>Cheratoplastica perforante</a:t>
            </a:r>
          </a:p>
        </p:txBody>
      </p:sp>
      <p:sp>
        <p:nvSpPr>
          <p:cNvPr id="242697" name="Text Box 9"/>
          <p:cNvSpPr txBox="1">
            <a:spLocks noChangeArrowheads="1"/>
          </p:cNvSpPr>
          <p:nvPr/>
        </p:nvSpPr>
        <p:spPr bwMode="auto">
          <a:xfrm>
            <a:off x="250825" y="2205038"/>
            <a:ext cx="2062163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b="1">
                <a:solidFill>
                  <a:schemeClr val="tx2"/>
                </a:solidFill>
              </a:rPr>
              <a:t>sintomatica:</a:t>
            </a:r>
          </a:p>
        </p:txBody>
      </p:sp>
      <p:sp>
        <p:nvSpPr>
          <p:cNvPr id="242698" name="Text Box 10"/>
          <p:cNvSpPr txBox="1">
            <a:spLocks noChangeArrowheads="1"/>
          </p:cNvSpPr>
          <p:nvPr/>
        </p:nvSpPr>
        <p:spPr bwMode="auto">
          <a:xfrm>
            <a:off x="323850" y="4221163"/>
            <a:ext cx="1744663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b="1">
                <a:solidFill>
                  <a:schemeClr val="tx2"/>
                </a:solidFill>
              </a:rPr>
              <a:t>risolutiva:</a:t>
            </a:r>
          </a:p>
        </p:txBody>
      </p:sp>
    </p:spTree>
    <p:extLst>
      <p:ext uri="{BB962C8B-B14F-4D97-AF65-F5344CB8AC3E}">
        <p14:creationId xmlns="" xmlns:p14="http://schemas.microsoft.com/office/powerpoint/2010/main" val="12696120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6" name="Picture 4" descr="c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07"/>
          <a:stretch>
            <a:fillRect/>
          </a:stretch>
        </p:blipFill>
        <p:spPr bwMode="auto">
          <a:xfrm>
            <a:off x="2339975" y="1196975"/>
            <a:ext cx="4392613" cy="2574925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9797" name="Picture 5" descr="c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636" t="4782" r="32053"/>
          <a:stretch>
            <a:fillRect/>
          </a:stretch>
        </p:blipFill>
        <p:spPr bwMode="auto">
          <a:xfrm>
            <a:off x="3001963" y="3933825"/>
            <a:ext cx="3311525" cy="1982788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9798" name="Text Box 6"/>
          <p:cNvSpPr txBox="1">
            <a:spLocks noChangeArrowheads="1"/>
          </p:cNvSpPr>
          <p:nvPr/>
        </p:nvSpPr>
        <p:spPr bwMode="auto">
          <a:xfrm>
            <a:off x="0" y="4903788"/>
            <a:ext cx="3011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opacità stromale circostante</a:t>
            </a:r>
          </a:p>
        </p:txBody>
      </p:sp>
      <p:sp>
        <p:nvSpPr>
          <p:cNvPr id="289799" name="Text Box 7"/>
          <p:cNvSpPr txBox="1">
            <a:spLocks noChangeArrowheads="1"/>
          </p:cNvSpPr>
          <p:nvPr/>
        </p:nvSpPr>
        <p:spPr bwMode="auto">
          <a:xfrm>
            <a:off x="6961188" y="4437063"/>
            <a:ext cx="1069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iperemia</a:t>
            </a:r>
          </a:p>
        </p:txBody>
      </p:sp>
      <p:sp>
        <p:nvSpPr>
          <p:cNvPr id="289800" name="Text Box 8"/>
          <p:cNvSpPr txBox="1">
            <a:spLocks noChangeArrowheads="1"/>
          </p:cNvSpPr>
          <p:nvPr/>
        </p:nvSpPr>
        <p:spPr bwMode="auto">
          <a:xfrm>
            <a:off x="6529388" y="5373688"/>
            <a:ext cx="2003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infiltrato stromale</a:t>
            </a:r>
          </a:p>
        </p:txBody>
      </p:sp>
      <p:sp>
        <p:nvSpPr>
          <p:cNvPr id="289801" name="Line 9"/>
          <p:cNvSpPr>
            <a:spLocks noChangeShapeType="1"/>
          </p:cNvSpPr>
          <p:nvPr/>
        </p:nvSpPr>
        <p:spPr bwMode="auto">
          <a:xfrm>
            <a:off x="4368800" y="4868863"/>
            <a:ext cx="2089150" cy="6477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89802" name="Line 10"/>
          <p:cNvSpPr>
            <a:spLocks noChangeShapeType="1"/>
          </p:cNvSpPr>
          <p:nvPr/>
        </p:nvSpPr>
        <p:spPr bwMode="auto">
          <a:xfrm>
            <a:off x="5233988" y="4652963"/>
            <a:ext cx="1655762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89803" name="Line 11"/>
          <p:cNvSpPr>
            <a:spLocks noChangeShapeType="1"/>
          </p:cNvSpPr>
          <p:nvPr/>
        </p:nvSpPr>
        <p:spPr bwMode="auto">
          <a:xfrm>
            <a:off x="2857500" y="5013325"/>
            <a:ext cx="1296988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541919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2" name="Text Box 4"/>
          <p:cNvSpPr txBox="1">
            <a:spLocks noChangeArrowheads="1"/>
          </p:cNvSpPr>
          <p:nvPr/>
        </p:nvSpPr>
        <p:spPr bwMode="auto">
          <a:xfrm>
            <a:off x="539750" y="188913"/>
            <a:ext cx="7923213" cy="1066800"/>
          </a:xfrm>
          <a:prstGeom prst="rect">
            <a:avLst/>
          </a:prstGeom>
          <a:gradFill rotWithShape="0">
            <a:gsLst>
              <a:gs pos="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CHERATOENDOTELIOSI SECONDARIA</a:t>
            </a:r>
          </a:p>
          <a:p>
            <a:pPr algn="ctr"/>
            <a:r>
              <a:rPr lang="it-IT" altLang="it-IT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POST-CHIRURGICA</a:t>
            </a:r>
            <a:endParaRPr lang="it-IT" altLang="it-IT" sz="3200" b="1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8773" name="Text Box 5"/>
          <p:cNvSpPr txBox="1">
            <a:spLocks noChangeArrowheads="1"/>
          </p:cNvSpPr>
          <p:nvPr/>
        </p:nvSpPr>
        <p:spPr bwMode="auto">
          <a:xfrm>
            <a:off x="250825" y="4652963"/>
            <a:ext cx="8569325" cy="885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it-IT" altLang="it-IT" sz="26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Si ha in genere per uno scompenso di una situazione di preesistente sofferenza endoteliale</a:t>
            </a:r>
          </a:p>
        </p:txBody>
      </p:sp>
      <p:sp>
        <p:nvSpPr>
          <p:cNvPr id="288774" name="Text Box 6"/>
          <p:cNvSpPr txBox="1">
            <a:spLocks noChangeArrowheads="1"/>
          </p:cNvSpPr>
          <p:nvPr/>
        </p:nvSpPr>
        <p:spPr bwMode="auto">
          <a:xfrm>
            <a:off x="395288" y="1628775"/>
            <a:ext cx="3395662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b="1">
                <a:solidFill>
                  <a:schemeClr val="tx2"/>
                </a:solidFill>
              </a:rPr>
              <a:t>Cheratopatia striata:</a:t>
            </a:r>
          </a:p>
        </p:txBody>
      </p:sp>
      <p:sp>
        <p:nvSpPr>
          <p:cNvPr id="288775" name="Text Box 7"/>
          <p:cNvSpPr txBox="1">
            <a:spLocks noChangeArrowheads="1"/>
          </p:cNvSpPr>
          <p:nvPr/>
        </p:nvSpPr>
        <p:spPr bwMode="auto">
          <a:xfrm>
            <a:off x="250825" y="4005263"/>
            <a:ext cx="5894388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b="1">
                <a:solidFill>
                  <a:schemeClr val="tx2"/>
                </a:solidFill>
              </a:rPr>
              <a:t>Cheratopatia bollosa post-chirurgica:</a:t>
            </a:r>
          </a:p>
        </p:txBody>
      </p:sp>
      <p:sp>
        <p:nvSpPr>
          <p:cNvPr id="288776" name="Text Box 8"/>
          <p:cNvSpPr txBox="1">
            <a:spLocks noChangeArrowheads="1"/>
          </p:cNvSpPr>
          <p:nvPr/>
        </p:nvSpPr>
        <p:spPr bwMode="auto">
          <a:xfrm>
            <a:off x="395288" y="2276475"/>
            <a:ext cx="8569325" cy="12827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it-IT" altLang="it-IT" sz="26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Caratteristica dei primi giorni post-intervento per cataratta, si manifesta con edema stromale e pieghe della Descemet e tende alla regressione</a:t>
            </a:r>
          </a:p>
        </p:txBody>
      </p:sp>
    </p:spTree>
    <p:extLst>
      <p:ext uri="{BB962C8B-B14F-4D97-AF65-F5344CB8AC3E}">
        <p14:creationId xmlns="" xmlns:p14="http://schemas.microsoft.com/office/powerpoint/2010/main" val="29196543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8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8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8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88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8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8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88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772" grpId="0" animBg="1"/>
      <p:bldP spid="288773" grpId="0"/>
      <p:bldP spid="288774" grpId="0"/>
      <p:bldP spid="288775" grpId="0"/>
      <p:bldP spid="28877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4" name="Text Box 4"/>
          <p:cNvSpPr txBox="1">
            <a:spLocks noChangeArrowheads="1"/>
          </p:cNvSpPr>
          <p:nvPr/>
        </p:nvSpPr>
        <p:spPr bwMode="auto">
          <a:xfrm>
            <a:off x="2243138" y="280988"/>
            <a:ext cx="4686300" cy="762000"/>
          </a:xfrm>
          <a:prstGeom prst="rect">
            <a:avLst/>
          </a:prstGeom>
          <a:gradFill rotWithShape="0">
            <a:gsLst>
              <a:gs pos="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4400" b="1">
                <a:effectLst>
                  <a:outerShdw blurRad="38100" dist="38100" dir="2700000" algn="tl">
                    <a:srgbClr val="000000"/>
                  </a:outerShdw>
                </a:effectLst>
              </a:rPr>
              <a:t>CHERATOCONO</a:t>
            </a:r>
            <a:endParaRPr lang="it-IT" altLang="it-IT" sz="4400" b="1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5765" name="Text Box 5"/>
          <p:cNvSpPr txBox="1">
            <a:spLocks noChangeArrowheads="1"/>
          </p:cNvSpPr>
          <p:nvPr/>
        </p:nvSpPr>
        <p:spPr bwMode="auto">
          <a:xfrm>
            <a:off x="323850" y="1268413"/>
            <a:ext cx="8677275" cy="14065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it-IT" altLang="it-IT" sz="24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Sfiancamento progressivo, non infiammatorio, della zona centrale e paracentrale della cornea che si assottiglia progressivamente ed assume una forma conoide.</a:t>
            </a:r>
          </a:p>
        </p:txBody>
      </p:sp>
      <p:sp>
        <p:nvSpPr>
          <p:cNvPr id="245766" name="Text Box 6"/>
          <p:cNvSpPr txBox="1">
            <a:spLocks noChangeArrowheads="1"/>
          </p:cNvSpPr>
          <p:nvPr/>
        </p:nvSpPr>
        <p:spPr bwMode="auto">
          <a:xfrm>
            <a:off x="250825" y="5994400"/>
            <a:ext cx="8677275" cy="5302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altLang="it-IT" sz="2400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È sempre bilaterale, con andamento diverso nei due occhi.</a:t>
            </a:r>
          </a:p>
        </p:txBody>
      </p:sp>
      <p:graphicFrame>
        <p:nvGraphicFramePr>
          <p:cNvPr id="245767" name="Object 7"/>
          <p:cNvGraphicFramePr>
            <a:graphicFrameLocks noChangeAspect="1"/>
          </p:cNvGraphicFramePr>
          <p:nvPr/>
        </p:nvGraphicFramePr>
        <p:xfrm>
          <a:off x="2195513" y="2852738"/>
          <a:ext cx="4321175" cy="2738437"/>
        </p:xfrm>
        <a:graphic>
          <a:graphicData uri="http://schemas.openxmlformats.org/presentationml/2006/ole">
            <p:oleObj spid="_x0000_s5128" name="Fotografia di Photo Editor " r:id="rId3" imgW="6095238" imgH="3863675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42029421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45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5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5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45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4" grpId="0" animBg="1"/>
      <p:bldP spid="245765" grpId="0"/>
      <p:bldP spid="24576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Text Box 4"/>
          <p:cNvSpPr txBox="1">
            <a:spLocks noChangeArrowheads="1"/>
          </p:cNvSpPr>
          <p:nvPr/>
        </p:nvSpPr>
        <p:spPr bwMode="auto">
          <a:xfrm>
            <a:off x="266700" y="1700213"/>
            <a:ext cx="1539875" cy="5794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Esordio</a:t>
            </a:r>
          </a:p>
        </p:txBody>
      </p:sp>
      <p:sp>
        <p:nvSpPr>
          <p:cNvPr id="252933" name="Text Box 5"/>
          <p:cNvSpPr txBox="1">
            <a:spLocks noChangeArrowheads="1"/>
          </p:cNvSpPr>
          <p:nvPr/>
        </p:nvSpPr>
        <p:spPr bwMode="auto">
          <a:xfrm>
            <a:off x="266700" y="2420938"/>
            <a:ext cx="1585913" cy="5794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Decorso</a:t>
            </a:r>
          </a:p>
        </p:txBody>
      </p:sp>
      <p:sp>
        <p:nvSpPr>
          <p:cNvPr id="252934" name="Text Box 6"/>
          <p:cNvSpPr txBox="1">
            <a:spLocks noChangeArrowheads="1"/>
          </p:cNvSpPr>
          <p:nvPr/>
        </p:nvSpPr>
        <p:spPr bwMode="auto">
          <a:xfrm>
            <a:off x="266700" y="3173413"/>
            <a:ext cx="2214563" cy="5794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Andamento</a:t>
            </a:r>
          </a:p>
        </p:txBody>
      </p:sp>
      <p:sp>
        <p:nvSpPr>
          <p:cNvPr id="252935" name="Text Box 7"/>
          <p:cNvSpPr txBox="1">
            <a:spLocks noChangeArrowheads="1"/>
          </p:cNvSpPr>
          <p:nvPr/>
        </p:nvSpPr>
        <p:spPr bwMode="auto">
          <a:xfrm>
            <a:off x="3897313" y="1722438"/>
            <a:ext cx="2868612" cy="5794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it-IT" altLang="it-IT" sz="3200" b="1" i="1" baseline="30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</a:t>
            </a:r>
            <a:r>
              <a:rPr lang="it-IT" altLang="it-IT" sz="32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decade di vita</a:t>
            </a:r>
          </a:p>
        </p:txBody>
      </p:sp>
      <p:sp>
        <p:nvSpPr>
          <p:cNvPr id="252936" name="Text Box 8"/>
          <p:cNvSpPr txBox="1">
            <a:spLocks noChangeArrowheads="1"/>
          </p:cNvSpPr>
          <p:nvPr/>
        </p:nvSpPr>
        <p:spPr bwMode="auto">
          <a:xfrm>
            <a:off x="3897313" y="2451100"/>
            <a:ext cx="1019175" cy="5794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lento</a:t>
            </a:r>
            <a:endParaRPr lang="it-IT" altLang="it-IT" sz="3200" b="1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2937" name="Text Box 9"/>
          <p:cNvSpPr txBox="1">
            <a:spLocks noChangeArrowheads="1"/>
          </p:cNvSpPr>
          <p:nvPr/>
        </p:nvSpPr>
        <p:spPr bwMode="auto">
          <a:xfrm>
            <a:off x="3924300" y="3240088"/>
            <a:ext cx="4460875" cy="5492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30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Cronico, evolutivo</a:t>
            </a:r>
            <a:endParaRPr lang="it-IT" altLang="it-IT" sz="3000" b="1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2938" name="AutoShape 10"/>
          <p:cNvSpPr>
            <a:spLocks noChangeArrowheads="1"/>
          </p:cNvSpPr>
          <p:nvPr/>
        </p:nvSpPr>
        <p:spPr bwMode="auto">
          <a:xfrm>
            <a:off x="3059113" y="1928813"/>
            <a:ext cx="609600" cy="228600"/>
          </a:xfrm>
          <a:prstGeom prst="notchedRightArrow">
            <a:avLst>
              <a:gd name="adj1" fmla="val 50000"/>
              <a:gd name="adj2" fmla="val 66667"/>
            </a:avLst>
          </a:prstGeom>
          <a:gradFill rotWithShape="0">
            <a:gsLst>
              <a:gs pos="0">
                <a:schemeClr val="tx1"/>
              </a:gs>
              <a:gs pos="100000">
                <a:schemeClr val="tx2"/>
              </a:gs>
            </a:gsLst>
            <a:lin ang="0" scaled="1"/>
          </a:gradFill>
          <a:ln w="9525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it-IT"/>
          </a:p>
        </p:txBody>
      </p:sp>
      <p:sp>
        <p:nvSpPr>
          <p:cNvPr id="252939" name="AutoShape 11"/>
          <p:cNvSpPr>
            <a:spLocks noChangeArrowheads="1"/>
          </p:cNvSpPr>
          <p:nvPr/>
        </p:nvSpPr>
        <p:spPr bwMode="auto">
          <a:xfrm>
            <a:off x="3059113" y="2627313"/>
            <a:ext cx="609600" cy="228600"/>
          </a:xfrm>
          <a:prstGeom prst="notchedRightArrow">
            <a:avLst>
              <a:gd name="adj1" fmla="val 50000"/>
              <a:gd name="adj2" fmla="val 66667"/>
            </a:avLst>
          </a:prstGeom>
          <a:gradFill rotWithShape="0">
            <a:gsLst>
              <a:gs pos="0">
                <a:schemeClr val="tx1"/>
              </a:gs>
              <a:gs pos="100000">
                <a:schemeClr val="tx2"/>
              </a:gs>
            </a:gsLst>
            <a:lin ang="0" scaled="1"/>
          </a:gradFill>
          <a:ln w="9525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it-IT"/>
          </a:p>
        </p:txBody>
      </p:sp>
      <p:sp>
        <p:nvSpPr>
          <p:cNvPr id="252940" name="AutoShape 12"/>
          <p:cNvSpPr>
            <a:spLocks noChangeArrowheads="1"/>
          </p:cNvSpPr>
          <p:nvPr/>
        </p:nvSpPr>
        <p:spPr bwMode="auto">
          <a:xfrm>
            <a:off x="3059113" y="3455988"/>
            <a:ext cx="609600" cy="228600"/>
          </a:xfrm>
          <a:prstGeom prst="notchedRightArrow">
            <a:avLst>
              <a:gd name="adj1" fmla="val 50000"/>
              <a:gd name="adj2" fmla="val 66667"/>
            </a:avLst>
          </a:prstGeom>
          <a:gradFill rotWithShape="0">
            <a:gsLst>
              <a:gs pos="0">
                <a:schemeClr val="tx1"/>
              </a:gs>
              <a:gs pos="100000">
                <a:schemeClr val="tx2"/>
              </a:gs>
            </a:gsLst>
            <a:lin ang="0" scaled="1"/>
          </a:gradFill>
          <a:ln w="9525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it-IT"/>
          </a:p>
        </p:txBody>
      </p:sp>
      <p:sp>
        <p:nvSpPr>
          <p:cNvPr id="252941" name="Text Box 13"/>
          <p:cNvSpPr txBox="1">
            <a:spLocks noChangeArrowheads="1"/>
          </p:cNvSpPr>
          <p:nvPr/>
        </p:nvSpPr>
        <p:spPr bwMode="auto">
          <a:xfrm>
            <a:off x="266700" y="3949700"/>
            <a:ext cx="2576513" cy="5794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Complicanze:</a:t>
            </a:r>
          </a:p>
        </p:txBody>
      </p:sp>
      <p:sp>
        <p:nvSpPr>
          <p:cNvPr id="252942" name="Text Box 14"/>
          <p:cNvSpPr txBox="1">
            <a:spLocks noChangeArrowheads="1"/>
          </p:cNvSpPr>
          <p:nvPr/>
        </p:nvSpPr>
        <p:spPr bwMode="auto">
          <a:xfrm>
            <a:off x="3897313" y="4017963"/>
            <a:ext cx="4995862" cy="10668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32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Perforazione corneale (rara)</a:t>
            </a:r>
          </a:p>
          <a:p>
            <a:pPr algn="ctr"/>
            <a:r>
              <a:rPr lang="it-IT" altLang="it-IT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Cheratocono acuto</a:t>
            </a:r>
          </a:p>
        </p:txBody>
      </p:sp>
      <p:sp>
        <p:nvSpPr>
          <p:cNvPr id="252943" name="AutoShape 15"/>
          <p:cNvSpPr>
            <a:spLocks noChangeArrowheads="1"/>
          </p:cNvSpPr>
          <p:nvPr/>
        </p:nvSpPr>
        <p:spPr bwMode="auto">
          <a:xfrm>
            <a:off x="3095625" y="4202113"/>
            <a:ext cx="609600" cy="228600"/>
          </a:xfrm>
          <a:prstGeom prst="notchedRightArrow">
            <a:avLst>
              <a:gd name="adj1" fmla="val 50000"/>
              <a:gd name="adj2" fmla="val 66667"/>
            </a:avLst>
          </a:prstGeom>
          <a:gradFill rotWithShape="0">
            <a:gsLst>
              <a:gs pos="0">
                <a:schemeClr val="tx1"/>
              </a:gs>
              <a:gs pos="100000">
                <a:schemeClr val="tx2"/>
              </a:gs>
            </a:gsLst>
            <a:lin ang="0" scaled="1"/>
          </a:gradFill>
          <a:ln w="9525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it-IT"/>
          </a:p>
        </p:txBody>
      </p:sp>
      <p:sp>
        <p:nvSpPr>
          <p:cNvPr id="252944" name="Text Box 16"/>
          <p:cNvSpPr txBox="1">
            <a:spLocks noChangeArrowheads="1"/>
          </p:cNvSpPr>
          <p:nvPr/>
        </p:nvSpPr>
        <p:spPr bwMode="auto">
          <a:xfrm>
            <a:off x="2651125" y="188913"/>
            <a:ext cx="3867150" cy="641350"/>
          </a:xfrm>
          <a:prstGeom prst="rect">
            <a:avLst/>
          </a:prstGeom>
          <a:gradFill rotWithShape="0">
            <a:gsLst>
              <a:gs pos="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CHERATOCONO</a:t>
            </a:r>
            <a:endParaRPr lang="it-IT" altLang="it-IT" sz="3600" b="1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6928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2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2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2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"/>
                                        <p:tgtEl>
                                          <p:spTgt spid="252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2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2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2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2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0" dur="500"/>
                                        <p:tgtEl>
                                          <p:spTgt spid="252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2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2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2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2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4" dur="500"/>
                                        <p:tgtEl>
                                          <p:spTgt spid="252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2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2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8" dur="500"/>
                                        <p:tgtEl>
                                          <p:spTgt spid="252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2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2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32" grpId="0"/>
      <p:bldP spid="252933" grpId="0"/>
      <p:bldP spid="252934" grpId="0"/>
      <p:bldP spid="252935" grpId="0"/>
      <p:bldP spid="252936" grpId="0"/>
      <p:bldP spid="252937" grpId="0"/>
      <p:bldP spid="252938" grpId="0" animBg="1"/>
      <p:bldP spid="252939" grpId="0" animBg="1"/>
      <p:bldP spid="252940" grpId="0" animBg="1"/>
      <p:bldP spid="252941" grpId="0"/>
      <p:bldP spid="252942" grpId="0"/>
      <p:bldP spid="252943" grpId="0" animBg="1"/>
      <p:bldP spid="25294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8" name="Text Box 4"/>
          <p:cNvSpPr txBox="1">
            <a:spLocks noChangeArrowheads="1"/>
          </p:cNvSpPr>
          <p:nvPr/>
        </p:nvSpPr>
        <p:spPr bwMode="auto">
          <a:xfrm>
            <a:off x="2651125" y="188913"/>
            <a:ext cx="3867150" cy="641350"/>
          </a:xfrm>
          <a:prstGeom prst="rect">
            <a:avLst/>
          </a:prstGeom>
          <a:gradFill rotWithShape="0">
            <a:gsLst>
              <a:gs pos="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CHERATOCONO</a:t>
            </a:r>
            <a:endParaRPr lang="it-IT" altLang="it-IT" sz="3600" b="1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6789" name="Text Box 5"/>
          <p:cNvSpPr txBox="1">
            <a:spLocks noChangeArrowheads="1"/>
          </p:cNvSpPr>
          <p:nvPr/>
        </p:nvSpPr>
        <p:spPr bwMode="auto">
          <a:xfrm>
            <a:off x="323850" y="1125538"/>
            <a:ext cx="4351338" cy="5794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 i="1" u="sng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Teorie eziopatogenetiche</a:t>
            </a:r>
          </a:p>
        </p:txBody>
      </p:sp>
      <p:sp>
        <p:nvSpPr>
          <p:cNvPr id="246790" name="Text Box 6"/>
          <p:cNvSpPr txBox="1">
            <a:spLocks noChangeArrowheads="1"/>
          </p:cNvSpPr>
          <p:nvPr/>
        </p:nvSpPr>
        <p:spPr bwMode="auto">
          <a:xfrm>
            <a:off x="398463" y="1885950"/>
            <a:ext cx="2012950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Clr>
                <a:schemeClr val="hlink"/>
              </a:buClr>
              <a:buFont typeface="Wingdings" pitchFamily="2" charset="2"/>
              <a:buChar char="§"/>
            </a:pPr>
            <a:r>
              <a:rPr lang="it-IT" altLang="it-IT" b="1"/>
              <a:t> Ereditaria</a:t>
            </a:r>
          </a:p>
        </p:txBody>
      </p:sp>
      <p:sp>
        <p:nvSpPr>
          <p:cNvPr id="246791" name="Text Box 7"/>
          <p:cNvSpPr txBox="1">
            <a:spLocks noChangeArrowheads="1"/>
          </p:cNvSpPr>
          <p:nvPr/>
        </p:nvSpPr>
        <p:spPr bwMode="auto">
          <a:xfrm>
            <a:off x="395288" y="2492375"/>
            <a:ext cx="2843212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Clr>
                <a:schemeClr val="hlink"/>
              </a:buClr>
              <a:buFont typeface="Wingdings" pitchFamily="2" charset="2"/>
              <a:buChar char="§"/>
            </a:pPr>
            <a:r>
              <a:rPr lang="it-IT" altLang="it-IT" b="1"/>
              <a:t> Embriogenetica</a:t>
            </a:r>
          </a:p>
        </p:txBody>
      </p:sp>
      <p:sp>
        <p:nvSpPr>
          <p:cNvPr id="246792" name="Text Box 8"/>
          <p:cNvSpPr txBox="1">
            <a:spLocks noChangeArrowheads="1"/>
          </p:cNvSpPr>
          <p:nvPr/>
        </p:nvSpPr>
        <p:spPr bwMode="auto">
          <a:xfrm>
            <a:off x="398463" y="3284538"/>
            <a:ext cx="2447925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Clr>
                <a:schemeClr val="hlink"/>
              </a:buClr>
              <a:buFont typeface="Wingdings" pitchFamily="2" charset="2"/>
              <a:buChar char="§"/>
            </a:pPr>
            <a:r>
              <a:rPr lang="it-IT" altLang="it-IT" b="1"/>
              <a:t> Degenerativa</a:t>
            </a:r>
          </a:p>
        </p:txBody>
      </p:sp>
      <p:sp>
        <p:nvSpPr>
          <p:cNvPr id="246793" name="Text Box 9"/>
          <p:cNvSpPr txBox="1">
            <a:spLocks noChangeArrowheads="1"/>
          </p:cNvSpPr>
          <p:nvPr/>
        </p:nvSpPr>
        <p:spPr bwMode="auto">
          <a:xfrm>
            <a:off x="395288" y="4005263"/>
            <a:ext cx="2587625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Clr>
                <a:schemeClr val="hlink"/>
              </a:buClr>
              <a:buFont typeface="Wingdings" pitchFamily="2" charset="2"/>
              <a:buChar char="§"/>
            </a:pPr>
            <a:r>
              <a:rPr lang="it-IT" altLang="it-IT" b="1"/>
              <a:t> Dismetabolica</a:t>
            </a:r>
          </a:p>
        </p:txBody>
      </p:sp>
      <p:sp>
        <p:nvSpPr>
          <p:cNvPr id="246794" name="Text Box 10"/>
          <p:cNvSpPr txBox="1">
            <a:spLocks noChangeArrowheads="1"/>
          </p:cNvSpPr>
          <p:nvPr/>
        </p:nvSpPr>
        <p:spPr bwMode="auto">
          <a:xfrm>
            <a:off x="395288" y="4941888"/>
            <a:ext cx="2035175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Clr>
                <a:schemeClr val="hlink"/>
              </a:buClr>
              <a:buFont typeface="Wingdings" pitchFamily="2" charset="2"/>
              <a:buChar char="§"/>
            </a:pPr>
            <a:r>
              <a:rPr lang="it-IT" altLang="it-IT" b="1"/>
              <a:t> Endocrina</a:t>
            </a:r>
          </a:p>
        </p:txBody>
      </p:sp>
      <p:sp>
        <p:nvSpPr>
          <p:cNvPr id="246795" name="Text Box 11"/>
          <p:cNvSpPr txBox="1">
            <a:spLocks noChangeArrowheads="1"/>
          </p:cNvSpPr>
          <p:nvPr/>
        </p:nvSpPr>
        <p:spPr bwMode="auto">
          <a:xfrm>
            <a:off x="395288" y="5862638"/>
            <a:ext cx="3160712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Clr>
                <a:schemeClr val="hlink"/>
              </a:buClr>
              <a:buFont typeface="Wingdings" pitchFamily="2" charset="2"/>
              <a:buChar char="§"/>
            </a:pPr>
            <a:r>
              <a:rPr lang="it-IT" altLang="it-IT" b="1"/>
              <a:t> Immuno-allergica</a:t>
            </a:r>
          </a:p>
        </p:txBody>
      </p:sp>
      <p:sp>
        <p:nvSpPr>
          <p:cNvPr id="246796" name="Text Box 12"/>
          <p:cNvSpPr txBox="1">
            <a:spLocks noChangeArrowheads="1"/>
          </p:cNvSpPr>
          <p:nvPr/>
        </p:nvSpPr>
        <p:spPr bwMode="auto">
          <a:xfrm>
            <a:off x="3851275" y="1860550"/>
            <a:ext cx="5041900" cy="488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2600" b="1" i="1">
                <a:solidFill>
                  <a:schemeClr val="tx2"/>
                </a:solidFill>
              </a:rPr>
              <a:t>Autosomica dominante o recessiva</a:t>
            </a:r>
          </a:p>
        </p:txBody>
      </p:sp>
      <p:sp>
        <p:nvSpPr>
          <p:cNvPr id="246797" name="Text Box 13"/>
          <p:cNvSpPr txBox="1">
            <a:spLocks noChangeArrowheads="1"/>
          </p:cNvSpPr>
          <p:nvPr/>
        </p:nvSpPr>
        <p:spPr bwMode="auto">
          <a:xfrm>
            <a:off x="3851275" y="2630488"/>
            <a:ext cx="5219700" cy="727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it-IT" altLang="it-IT" sz="2600" b="1" i="1">
                <a:solidFill>
                  <a:schemeClr val="tx2"/>
                </a:solidFill>
              </a:rPr>
              <a:t>Alterato sviluppo mesenchima corneale</a:t>
            </a:r>
          </a:p>
        </p:txBody>
      </p:sp>
      <p:sp>
        <p:nvSpPr>
          <p:cNvPr id="246798" name="Text Box 14"/>
          <p:cNvSpPr txBox="1">
            <a:spLocks noChangeArrowheads="1"/>
          </p:cNvSpPr>
          <p:nvPr/>
        </p:nvSpPr>
        <p:spPr bwMode="auto">
          <a:xfrm>
            <a:off x="3851275" y="3371850"/>
            <a:ext cx="5041900" cy="488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2600" b="1" i="1">
                <a:solidFill>
                  <a:schemeClr val="tx2"/>
                </a:solidFill>
              </a:rPr>
              <a:t>Degenerazione fibrille e Bowmann</a:t>
            </a:r>
          </a:p>
        </p:txBody>
      </p:sp>
      <p:sp>
        <p:nvSpPr>
          <p:cNvPr id="246799" name="Text Box 15"/>
          <p:cNvSpPr txBox="1">
            <a:spLocks noChangeArrowheads="1"/>
          </p:cNvSpPr>
          <p:nvPr/>
        </p:nvSpPr>
        <p:spPr bwMode="auto">
          <a:xfrm>
            <a:off x="3851275" y="4076700"/>
            <a:ext cx="5041900" cy="727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it-IT" altLang="it-IT" sz="2600" b="1" i="1">
                <a:solidFill>
                  <a:schemeClr val="tx2"/>
                </a:solidFill>
              </a:rPr>
              <a:t>Ipo-avitaminosi A, E, alterazioni metabolismo</a:t>
            </a:r>
          </a:p>
        </p:txBody>
      </p:sp>
      <p:sp>
        <p:nvSpPr>
          <p:cNvPr id="246800" name="Text Box 16"/>
          <p:cNvSpPr txBox="1">
            <a:spLocks noChangeArrowheads="1"/>
          </p:cNvSpPr>
          <p:nvPr/>
        </p:nvSpPr>
        <p:spPr bwMode="auto">
          <a:xfrm>
            <a:off x="3851275" y="5078413"/>
            <a:ext cx="5041900" cy="727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it-IT" altLang="it-IT" sz="2600" b="1" i="1">
                <a:solidFill>
                  <a:schemeClr val="tx2"/>
                </a:solidFill>
              </a:rPr>
              <a:t>Alterazioni tiroidee, ipotiroidee, ipofisarie</a:t>
            </a:r>
          </a:p>
        </p:txBody>
      </p:sp>
      <p:sp>
        <p:nvSpPr>
          <p:cNvPr id="246801" name="Text Box 17"/>
          <p:cNvSpPr txBox="1">
            <a:spLocks noChangeArrowheads="1"/>
          </p:cNvSpPr>
          <p:nvPr/>
        </p:nvSpPr>
        <p:spPr bwMode="auto">
          <a:xfrm>
            <a:off x="3851275" y="5935663"/>
            <a:ext cx="5041900" cy="727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it-IT" altLang="it-IT" sz="2600" b="1" i="1">
                <a:solidFill>
                  <a:schemeClr val="tx2"/>
                </a:solidFill>
              </a:rPr>
              <a:t>Associata a condizioni allergiche locali</a:t>
            </a:r>
          </a:p>
        </p:txBody>
      </p:sp>
    </p:spTree>
    <p:extLst>
      <p:ext uri="{BB962C8B-B14F-4D97-AF65-F5344CB8AC3E}">
        <p14:creationId xmlns="" xmlns:p14="http://schemas.microsoft.com/office/powerpoint/2010/main" val="2330174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6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6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6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6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6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6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6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6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6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6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6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6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6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6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6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6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6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6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6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6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6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6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6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6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6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6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789" grpId="0"/>
      <p:bldP spid="246790" grpId="0"/>
      <p:bldP spid="246791" grpId="0"/>
      <p:bldP spid="246792" grpId="0"/>
      <p:bldP spid="246793" grpId="0"/>
      <p:bldP spid="246794" grpId="0"/>
      <p:bldP spid="246795" grpId="0"/>
      <p:bldP spid="246796" grpId="0"/>
      <p:bldP spid="246797" grpId="0"/>
      <p:bldP spid="246798" grpId="0"/>
      <p:bldP spid="246799" grpId="0"/>
      <p:bldP spid="246800" grpId="0"/>
      <p:bldP spid="24680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2" name="Text Box 4"/>
          <p:cNvSpPr txBox="1">
            <a:spLocks noChangeArrowheads="1"/>
          </p:cNvSpPr>
          <p:nvPr/>
        </p:nvSpPr>
        <p:spPr bwMode="auto">
          <a:xfrm>
            <a:off x="2651125" y="188913"/>
            <a:ext cx="3867150" cy="641350"/>
          </a:xfrm>
          <a:prstGeom prst="rect">
            <a:avLst/>
          </a:prstGeom>
          <a:gradFill rotWithShape="0">
            <a:gsLst>
              <a:gs pos="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CHERATOCONO</a:t>
            </a:r>
            <a:endParaRPr lang="it-IT" altLang="it-IT" sz="3600" b="1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7813" name="Text Box 5"/>
          <p:cNvSpPr txBox="1">
            <a:spLocks noChangeArrowheads="1"/>
          </p:cNvSpPr>
          <p:nvPr/>
        </p:nvSpPr>
        <p:spPr bwMode="auto">
          <a:xfrm>
            <a:off x="323850" y="1125538"/>
            <a:ext cx="3730625" cy="5794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 i="1" u="sng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EZIOPATOGENESI</a:t>
            </a:r>
          </a:p>
        </p:txBody>
      </p:sp>
      <p:sp>
        <p:nvSpPr>
          <p:cNvPr id="247814" name="Text Box 6"/>
          <p:cNvSpPr txBox="1">
            <a:spLocks noChangeArrowheads="1"/>
          </p:cNvSpPr>
          <p:nvPr/>
        </p:nvSpPr>
        <p:spPr bwMode="auto">
          <a:xfrm>
            <a:off x="323850" y="1906588"/>
            <a:ext cx="8677275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b="1">
                <a:effectLst>
                  <a:outerShdw blurRad="38100" dist="38100" dir="2700000" algn="tl">
                    <a:srgbClr val="000000"/>
                  </a:outerShdw>
                </a:effectLst>
              </a:rPr>
              <a:t>Attualmente un ruolo fondamentale viene attribuito a turbe biochimiche del metabolismo corneale.</a:t>
            </a:r>
          </a:p>
        </p:txBody>
      </p:sp>
      <p:sp>
        <p:nvSpPr>
          <p:cNvPr id="247818" name="Rectangle 10"/>
          <p:cNvSpPr>
            <a:spLocks noGrp="1" noChangeArrowheads="1"/>
          </p:cNvSpPr>
          <p:nvPr>
            <p:ph sz="half" idx="1"/>
          </p:nvPr>
        </p:nvSpPr>
        <p:spPr>
          <a:xfrm>
            <a:off x="250825" y="3074988"/>
            <a:ext cx="8640763" cy="2441575"/>
          </a:xfrm>
          <a:noFill/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  <a:buSzPct val="85000"/>
              <a:buFont typeface="Wingdings" pitchFamily="2" charset="2"/>
              <a:buChar char="ü"/>
            </a:pPr>
            <a:r>
              <a:rPr lang="it-IT" altLang="it-IT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Alterato equilibrio tra glicoproteine strutturali e collageno a livello stromale</a:t>
            </a:r>
          </a:p>
          <a:p>
            <a:pPr>
              <a:spcBef>
                <a:spcPct val="50000"/>
              </a:spcBef>
              <a:buClr>
                <a:schemeClr val="accent1"/>
              </a:buClr>
              <a:buSzPct val="85000"/>
              <a:buFont typeface="Wingdings" pitchFamily="2" charset="2"/>
              <a:buChar char="ü"/>
            </a:pPr>
            <a:r>
              <a:rPr lang="it-IT" altLang="it-IT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Enzimi proteolitici (liberati dalla membrana basale epiteliale) responsabili della rottura della membrana basale e della Bowmann.</a:t>
            </a:r>
            <a:endParaRPr lang="it-IT" altLang="it-IT"/>
          </a:p>
        </p:txBody>
      </p:sp>
    </p:spTree>
    <p:extLst>
      <p:ext uri="{BB962C8B-B14F-4D97-AF65-F5344CB8AC3E}">
        <p14:creationId xmlns="" xmlns:p14="http://schemas.microsoft.com/office/powerpoint/2010/main" val="23919183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7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78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7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7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7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13" grpId="0"/>
      <p:bldP spid="247814" grpId="0"/>
      <p:bldP spid="247818" grpId="0" build="p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60" name="Text Box 4"/>
          <p:cNvSpPr txBox="1">
            <a:spLocks noChangeArrowheads="1"/>
          </p:cNvSpPr>
          <p:nvPr/>
        </p:nvSpPr>
        <p:spPr bwMode="auto">
          <a:xfrm>
            <a:off x="2651125" y="188913"/>
            <a:ext cx="3867150" cy="641350"/>
          </a:xfrm>
          <a:prstGeom prst="rect">
            <a:avLst/>
          </a:prstGeom>
          <a:gradFill rotWithShape="0">
            <a:gsLst>
              <a:gs pos="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CHERATOCONO</a:t>
            </a:r>
            <a:endParaRPr lang="it-IT" altLang="it-IT" sz="3600" b="1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9861" name="Text Box 5"/>
          <p:cNvSpPr txBox="1">
            <a:spLocks noChangeArrowheads="1"/>
          </p:cNvSpPr>
          <p:nvPr/>
        </p:nvSpPr>
        <p:spPr bwMode="auto">
          <a:xfrm>
            <a:off x="468313" y="1268413"/>
            <a:ext cx="1924050" cy="5794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 i="1" u="sng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SINTOMI</a:t>
            </a:r>
          </a:p>
        </p:txBody>
      </p:sp>
      <p:sp>
        <p:nvSpPr>
          <p:cNvPr id="249862" name="Text Box 6"/>
          <p:cNvSpPr txBox="1">
            <a:spLocks noChangeArrowheads="1"/>
          </p:cNvSpPr>
          <p:nvPr/>
        </p:nvSpPr>
        <p:spPr bwMode="auto">
          <a:xfrm>
            <a:off x="755650" y="2012950"/>
            <a:ext cx="4448175" cy="184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80000"/>
              </a:lnSpc>
              <a:buFontTx/>
              <a:buChar char="•"/>
            </a:pPr>
            <a:r>
              <a:rPr lang="it-IT" altLang="it-IT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 Riduzione acuità visiva</a:t>
            </a:r>
          </a:p>
          <a:p>
            <a:pPr>
              <a:lnSpc>
                <a:spcPct val="180000"/>
              </a:lnSpc>
              <a:buFontTx/>
              <a:buChar char="•"/>
            </a:pPr>
            <a:r>
              <a:rPr lang="it-IT" altLang="it-IT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 Riduzione qualità visiva</a:t>
            </a:r>
          </a:p>
        </p:txBody>
      </p:sp>
      <p:sp>
        <p:nvSpPr>
          <p:cNvPr id="249863" name="Text Box 7"/>
          <p:cNvSpPr txBox="1">
            <a:spLocks noChangeArrowheads="1"/>
          </p:cNvSpPr>
          <p:nvPr/>
        </p:nvSpPr>
        <p:spPr bwMode="auto">
          <a:xfrm>
            <a:off x="1476375" y="5657850"/>
            <a:ext cx="6364288" cy="5794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>
                <a:solidFill>
                  <a:schemeClr val="tx2"/>
                </a:solidFill>
              </a:rPr>
              <a:t>ASTIGMATISMO IRREGOLARE</a:t>
            </a:r>
          </a:p>
        </p:txBody>
      </p:sp>
      <p:sp>
        <p:nvSpPr>
          <p:cNvPr id="249864" name="AutoShape 8"/>
          <p:cNvSpPr>
            <a:spLocks noChangeArrowheads="1"/>
          </p:cNvSpPr>
          <p:nvPr/>
        </p:nvSpPr>
        <p:spPr bwMode="auto">
          <a:xfrm rot="5400000">
            <a:off x="3821112" y="4467226"/>
            <a:ext cx="1152525" cy="660400"/>
          </a:xfrm>
          <a:prstGeom prst="notchedRightArrow">
            <a:avLst>
              <a:gd name="adj1" fmla="val 50000"/>
              <a:gd name="adj2" fmla="val 43630"/>
            </a:avLst>
          </a:prstGeom>
          <a:gradFill rotWithShape="0">
            <a:gsLst>
              <a:gs pos="0">
                <a:schemeClr val="tx1"/>
              </a:gs>
              <a:gs pos="100000">
                <a:schemeClr val="tx2"/>
              </a:gs>
            </a:gsLst>
            <a:lin ang="5400000" scaled="1"/>
          </a:gradFill>
          <a:ln w="19050">
            <a:solidFill>
              <a:schemeClr val="accent1"/>
            </a:solidFill>
            <a:miter lim="800000"/>
            <a:headEnd/>
            <a:tailEnd/>
          </a:ln>
          <a:effectLst>
            <a:outerShdw sy="50000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398501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9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9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98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49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498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4" dur="500"/>
                                        <p:tgtEl>
                                          <p:spTgt spid="249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98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98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60" grpId="0" animBg="1"/>
      <p:bldP spid="249861" grpId="0"/>
      <p:bldP spid="249862" grpId="0" build="p" advAuto="0"/>
      <p:bldP spid="249863" grpId="0"/>
      <p:bldP spid="24986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4" name="Text Box 4"/>
          <p:cNvSpPr txBox="1">
            <a:spLocks noChangeArrowheads="1"/>
          </p:cNvSpPr>
          <p:nvPr/>
        </p:nvSpPr>
        <p:spPr bwMode="auto">
          <a:xfrm>
            <a:off x="2651125" y="188913"/>
            <a:ext cx="3867150" cy="641350"/>
          </a:xfrm>
          <a:prstGeom prst="rect">
            <a:avLst/>
          </a:prstGeom>
          <a:gradFill rotWithShape="0">
            <a:gsLst>
              <a:gs pos="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CHERATOCONO</a:t>
            </a:r>
            <a:endParaRPr lang="it-IT" altLang="it-IT" sz="3600" b="1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0885" name="Text Box 5"/>
          <p:cNvSpPr txBox="1">
            <a:spLocks noChangeArrowheads="1"/>
          </p:cNvSpPr>
          <p:nvPr/>
        </p:nvSpPr>
        <p:spPr bwMode="auto">
          <a:xfrm>
            <a:off x="468313" y="1052513"/>
            <a:ext cx="1427162" cy="5794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 i="1" u="sng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SEGNI</a:t>
            </a:r>
          </a:p>
        </p:txBody>
      </p:sp>
      <p:sp>
        <p:nvSpPr>
          <p:cNvPr id="250886" name="Text Box 6"/>
          <p:cNvSpPr txBox="1">
            <a:spLocks noChangeArrowheads="1"/>
          </p:cNvSpPr>
          <p:nvPr/>
        </p:nvSpPr>
        <p:spPr bwMode="auto">
          <a:xfrm>
            <a:off x="755650" y="1484313"/>
            <a:ext cx="5805488" cy="50641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70000"/>
              </a:lnSpc>
              <a:buFontTx/>
              <a:buChar char="•"/>
            </a:pPr>
            <a:r>
              <a:rPr lang="it-IT" altLang="it-IT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 Mire oftalmometriche irregolari</a:t>
            </a:r>
          </a:p>
          <a:p>
            <a:pPr>
              <a:lnSpc>
                <a:spcPct val="170000"/>
              </a:lnSpc>
              <a:buFontTx/>
              <a:buChar char="•"/>
            </a:pPr>
            <a:r>
              <a:rPr lang="it-IT" altLang="it-IT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 Segno di Munson</a:t>
            </a:r>
          </a:p>
          <a:p>
            <a:pPr>
              <a:lnSpc>
                <a:spcPct val="170000"/>
              </a:lnSpc>
              <a:buFontTx/>
              <a:buChar char="•"/>
            </a:pPr>
            <a:r>
              <a:rPr lang="it-IT" altLang="it-IT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 Anello di Fleischer  </a:t>
            </a:r>
          </a:p>
          <a:p>
            <a:pPr>
              <a:lnSpc>
                <a:spcPct val="170000"/>
              </a:lnSpc>
              <a:buFontTx/>
              <a:buChar char="•"/>
            </a:pPr>
            <a:r>
              <a:rPr lang="it-IT" altLang="it-IT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 Rotture della Descemet </a:t>
            </a:r>
          </a:p>
          <a:p>
            <a:pPr>
              <a:lnSpc>
                <a:spcPct val="170000"/>
              </a:lnSpc>
              <a:buFontTx/>
              <a:buChar char="•"/>
            </a:pPr>
            <a:r>
              <a:rPr lang="it-IT" altLang="it-IT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 Rotture della Bowmann</a:t>
            </a:r>
          </a:p>
          <a:p>
            <a:pPr>
              <a:lnSpc>
                <a:spcPct val="170000"/>
              </a:lnSpc>
              <a:buFontTx/>
              <a:buChar char="•"/>
            </a:pPr>
            <a:r>
              <a:rPr lang="it-IT" altLang="it-IT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 Opacità stromali</a:t>
            </a:r>
          </a:p>
        </p:txBody>
      </p:sp>
      <p:sp>
        <p:nvSpPr>
          <p:cNvPr id="250887" name="AutoShape 7"/>
          <p:cNvSpPr>
            <a:spLocks/>
          </p:cNvSpPr>
          <p:nvPr/>
        </p:nvSpPr>
        <p:spPr bwMode="auto">
          <a:xfrm>
            <a:off x="5219700" y="4437063"/>
            <a:ext cx="576263" cy="2016125"/>
          </a:xfrm>
          <a:prstGeom prst="rightBrace">
            <a:avLst>
              <a:gd name="adj1" fmla="val 29155"/>
              <a:gd name="adj2" fmla="val 50000"/>
            </a:avLst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50888" name="Text Box 8"/>
          <p:cNvSpPr txBox="1">
            <a:spLocks noChangeArrowheads="1"/>
          </p:cNvSpPr>
          <p:nvPr/>
        </p:nvSpPr>
        <p:spPr bwMode="auto">
          <a:xfrm>
            <a:off x="5992813" y="5054600"/>
            <a:ext cx="2819400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b="1">
                <a:solidFill>
                  <a:schemeClr val="accent1"/>
                </a:solidFill>
              </a:rPr>
              <a:t>Apice degenerato</a:t>
            </a:r>
          </a:p>
        </p:txBody>
      </p:sp>
      <p:grpSp>
        <p:nvGrpSpPr>
          <p:cNvPr id="250892" name="Group 12"/>
          <p:cNvGrpSpPr>
            <a:grpSpLocks/>
          </p:cNvGrpSpPr>
          <p:nvPr/>
        </p:nvGrpSpPr>
        <p:grpSpPr bwMode="auto">
          <a:xfrm>
            <a:off x="4500563" y="3284538"/>
            <a:ext cx="4494212" cy="865187"/>
            <a:chOff x="2835" y="2069"/>
            <a:chExt cx="2831" cy="545"/>
          </a:xfrm>
        </p:grpSpPr>
        <p:sp>
          <p:nvSpPr>
            <p:cNvPr id="250890" name="Text Box 10"/>
            <p:cNvSpPr txBox="1">
              <a:spLocks noChangeArrowheads="1"/>
            </p:cNvSpPr>
            <p:nvPr/>
          </p:nvSpPr>
          <p:spPr bwMode="auto">
            <a:xfrm>
              <a:off x="3061" y="2160"/>
              <a:ext cx="2605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it-IT" altLang="it-IT" sz="2400" i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deposito anulare di emosiderina</a:t>
              </a:r>
            </a:p>
            <a:p>
              <a:pPr>
                <a:lnSpc>
                  <a:spcPct val="70000"/>
                </a:lnSpc>
              </a:pPr>
              <a:r>
                <a:rPr lang="it-IT" altLang="it-IT" sz="2400" i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nello strato basale dell’epitelio</a:t>
              </a:r>
            </a:p>
          </p:txBody>
        </p:sp>
        <p:sp>
          <p:nvSpPr>
            <p:cNvPr id="250891" name="AutoShape 11"/>
            <p:cNvSpPr>
              <a:spLocks noChangeArrowheads="1"/>
            </p:cNvSpPr>
            <p:nvPr/>
          </p:nvSpPr>
          <p:spPr bwMode="auto">
            <a:xfrm flipH="1">
              <a:off x="2835" y="2069"/>
              <a:ext cx="2812" cy="545"/>
            </a:xfrm>
            <a:prstGeom prst="homePlate">
              <a:avLst>
                <a:gd name="adj" fmla="val 7328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="" xmlns:p14="http://schemas.microsoft.com/office/powerpoint/2010/main" val="11352382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0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0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0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50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508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508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508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2508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2508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0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0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0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0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0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884" grpId="0" animBg="1"/>
      <p:bldP spid="250885" grpId="0"/>
      <p:bldP spid="250886" grpId="0" build="p" advAuto="0"/>
      <p:bldP spid="250887" grpId="0" animBg="1"/>
      <p:bldP spid="25088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6" name="Picture 4" descr="c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25"/>
          <a:stretch>
            <a:fillRect/>
          </a:stretch>
        </p:blipFill>
        <p:spPr bwMode="auto">
          <a:xfrm>
            <a:off x="215900" y="44450"/>
            <a:ext cx="4211638" cy="2830513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4917" name="Picture 5" descr="c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681"/>
          <a:stretch>
            <a:fillRect/>
          </a:stretch>
        </p:blipFill>
        <p:spPr bwMode="auto">
          <a:xfrm>
            <a:off x="1331913" y="2924175"/>
            <a:ext cx="2303462" cy="1390650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4918" name="Picture 6" descr="c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99"/>
          <a:stretch>
            <a:fillRect/>
          </a:stretch>
        </p:blipFill>
        <p:spPr bwMode="auto">
          <a:xfrm>
            <a:off x="4716463" y="57150"/>
            <a:ext cx="4032250" cy="2868613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4919" name="Picture 7" descr="c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46" r="41223"/>
          <a:stretch>
            <a:fillRect/>
          </a:stretch>
        </p:blipFill>
        <p:spPr bwMode="auto">
          <a:xfrm>
            <a:off x="5148263" y="3006725"/>
            <a:ext cx="1944687" cy="1358900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4920" name="Text Box 8"/>
          <p:cNvSpPr txBox="1">
            <a:spLocks noChangeArrowheads="1"/>
          </p:cNvSpPr>
          <p:nvPr/>
        </p:nvSpPr>
        <p:spPr bwMode="auto">
          <a:xfrm>
            <a:off x="74613" y="3167063"/>
            <a:ext cx="11128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anello di</a:t>
            </a:r>
          </a:p>
          <a:p>
            <a:r>
              <a:rPr lang="it-IT" altLang="it-IT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Fleischer</a:t>
            </a:r>
          </a:p>
        </p:txBody>
      </p:sp>
      <p:sp>
        <p:nvSpPr>
          <p:cNvPr id="294921" name="Text Box 9"/>
          <p:cNvSpPr txBox="1">
            <a:spLocks noChangeArrowheads="1"/>
          </p:cNvSpPr>
          <p:nvPr/>
        </p:nvSpPr>
        <p:spPr bwMode="auto">
          <a:xfrm>
            <a:off x="7124700" y="3222625"/>
            <a:ext cx="20558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anello di Fleischer</a:t>
            </a:r>
          </a:p>
          <a:p>
            <a:r>
              <a:rPr lang="it-IT" altLang="it-IT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evidenziato col</a:t>
            </a:r>
          </a:p>
          <a:p>
            <a:r>
              <a:rPr lang="it-IT" altLang="it-IT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blu cobalto</a:t>
            </a:r>
          </a:p>
        </p:txBody>
      </p:sp>
      <p:pic>
        <p:nvPicPr>
          <p:cNvPr id="294922" name="Picture 10" descr="c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19"/>
          <a:stretch>
            <a:fillRect/>
          </a:stretch>
        </p:blipFill>
        <p:spPr bwMode="auto">
          <a:xfrm>
            <a:off x="3059113" y="4724400"/>
            <a:ext cx="3011487" cy="1989138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4923" name="Text Box 11"/>
          <p:cNvSpPr txBox="1">
            <a:spLocks noChangeArrowheads="1"/>
          </p:cNvSpPr>
          <p:nvPr/>
        </p:nvSpPr>
        <p:spPr bwMode="auto">
          <a:xfrm>
            <a:off x="6156325" y="5516563"/>
            <a:ext cx="1974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Segno di Munson</a:t>
            </a:r>
          </a:p>
        </p:txBody>
      </p:sp>
      <p:sp>
        <p:nvSpPr>
          <p:cNvPr id="294924" name="Line 12"/>
          <p:cNvSpPr>
            <a:spLocks noChangeShapeType="1"/>
          </p:cNvSpPr>
          <p:nvPr/>
        </p:nvSpPr>
        <p:spPr bwMode="auto">
          <a:xfrm>
            <a:off x="6227763" y="4005263"/>
            <a:ext cx="936625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94925" name="Line 13"/>
          <p:cNvSpPr>
            <a:spLocks noChangeShapeType="1"/>
          </p:cNvSpPr>
          <p:nvPr/>
        </p:nvSpPr>
        <p:spPr bwMode="auto">
          <a:xfrm>
            <a:off x="1116013" y="3933825"/>
            <a:ext cx="10795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6573356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42" name="Picture 6" descr="c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62" t="7539"/>
          <a:stretch>
            <a:fillRect/>
          </a:stretch>
        </p:blipFill>
        <p:spPr bwMode="auto">
          <a:xfrm>
            <a:off x="1763713" y="182563"/>
            <a:ext cx="5329237" cy="3014662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5943" name="Picture 7" descr="c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708" t="17888" r="35370" b="10638"/>
          <a:stretch>
            <a:fillRect/>
          </a:stretch>
        </p:blipFill>
        <p:spPr bwMode="auto">
          <a:xfrm>
            <a:off x="3859213" y="3286125"/>
            <a:ext cx="1570037" cy="28527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5944" name="Text Box 8"/>
          <p:cNvSpPr txBox="1">
            <a:spLocks noChangeArrowheads="1"/>
          </p:cNvSpPr>
          <p:nvPr/>
        </p:nvSpPr>
        <p:spPr bwMode="auto">
          <a:xfrm>
            <a:off x="6883400" y="4438650"/>
            <a:ext cx="16494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apice del cono</a:t>
            </a:r>
          </a:p>
        </p:txBody>
      </p:sp>
      <p:sp>
        <p:nvSpPr>
          <p:cNvPr id="295945" name="Line 9"/>
          <p:cNvSpPr>
            <a:spLocks noChangeShapeType="1"/>
          </p:cNvSpPr>
          <p:nvPr/>
        </p:nvSpPr>
        <p:spPr bwMode="auto">
          <a:xfrm>
            <a:off x="4938713" y="4725988"/>
            <a:ext cx="1800225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95946" name="Text Box 10"/>
          <p:cNvSpPr txBox="1">
            <a:spLocks noChangeArrowheads="1"/>
          </p:cNvSpPr>
          <p:nvPr/>
        </p:nvSpPr>
        <p:spPr bwMode="auto">
          <a:xfrm>
            <a:off x="1985963" y="4294188"/>
            <a:ext cx="16240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striae verticali</a:t>
            </a:r>
          </a:p>
          <a:p>
            <a:r>
              <a:rPr lang="it-IT" altLang="it-IT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(di Vogt)</a:t>
            </a:r>
          </a:p>
        </p:txBody>
      </p:sp>
      <p:sp>
        <p:nvSpPr>
          <p:cNvPr id="295947" name="Line 11"/>
          <p:cNvSpPr>
            <a:spLocks noChangeShapeType="1"/>
          </p:cNvSpPr>
          <p:nvPr/>
        </p:nvSpPr>
        <p:spPr bwMode="auto">
          <a:xfrm>
            <a:off x="3175000" y="4738688"/>
            <a:ext cx="1150938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164034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8" name="Text Box 4"/>
          <p:cNvSpPr txBox="1">
            <a:spLocks noChangeArrowheads="1"/>
          </p:cNvSpPr>
          <p:nvPr/>
        </p:nvSpPr>
        <p:spPr bwMode="auto">
          <a:xfrm>
            <a:off x="2651125" y="188913"/>
            <a:ext cx="3867150" cy="641350"/>
          </a:xfrm>
          <a:prstGeom prst="rect">
            <a:avLst/>
          </a:prstGeom>
          <a:gradFill rotWithShape="0">
            <a:gsLst>
              <a:gs pos="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CHERATOCONO</a:t>
            </a:r>
            <a:endParaRPr lang="it-IT" altLang="it-IT" sz="3600" b="1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1910" name="Text Box 6"/>
          <p:cNvSpPr txBox="1">
            <a:spLocks noChangeArrowheads="1"/>
          </p:cNvSpPr>
          <p:nvPr/>
        </p:nvSpPr>
        <p:spPr bwMode="auto">
          <a:xfrm>
            <a:off x="468313" y="1268413"/>
            <a:ext cx="2173287" cy="5794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 i="1" u="sng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DIAGNOSI</a:t>
            </a:r>
          </a:p>
        </p:txBody>
      </p:sp>
      <p:sp>
        <p:nvSpPr>
          <p:cNvPr id="251911" name="Text Box 7"/>
          <p:cNvSpPr txBox="1">
            <a:spLocks noChangeArrowheads="1"/>
          </p:cNvSpPr>
          <p:nvPr/>
        </p:nvSpPr>
        <p:spPr bwMode="auto">
          <a:xfrm>
            <a:off x="755650" y="1960563"/>
            <a:ext cx="3849688" cy="22875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Tx/>
              <a:buChar char="•"/>
            </a:pPr>
            <a:r>
              <a:rPr lang="it-IT" altLang="it-IT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 Oftalmometria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it-IT" altLang="it-IT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 Biomicroscopia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it-IT" altLang="it-IT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 Topografia corneale</a:t>
            </a:r>
          </a:p>
        </p:txBody>
      </p:sp>
    </p:spTree>
    <p:extLst>
      <p:ext uri="{BB962C8B-B14F-4D97-AF65-F5344CB8AC3E}">
        <p14:creationId xmlns="" xmlns:p14="http://schemas.microsoft.com/office/powerpoint/2010/main" val="693709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1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1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1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519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519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519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908" grpId="0" animBg="1"/>
      <p:bldP spid="251910" grpId="0"/>
      <p:bldP spid="251911" grpId="0" build="p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8" name="Text Box 4"/>
          <p:cNvSpPr txBox="1">
            <a:spLocks noChangeArrowheads="1"/>
          </p:cNvSpPr>
          <p:nvPr/>
        </p:nvSpPr>
        <p:spPr bwMode="auto">
          <a:xfrm>
            <a:off x="179388" y="188913"/>
            <a:ext cx="7639050" cy="1079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it-IT" altLang="it-IT" sz="3600" b="1" i="1">
                <a:solidFill>
                  <a:schemeClr val="tx2"/>
                </a:solidFill>
              </a:rPr>
              <a:t>CHERATOPATIE INFIAMMATORIE</a:t>
            </a:r>
          </a:p>
          <a:p>
            <a:pPr>
              <a:lnSpc>
                <a:spcPct val="90000"/>
              </a:lnSpc>
            </a:pPr>
            <a:r>
              <a:rPr lang="it-IT" altLang="it-IT" sz="3600" b="1" i="1">
                <a:solidFill>
                  <a:schemeClr val="tx2"/>
                </a:solidFill>
              </a:rPr>
              <a:t>(Cheratiti)</a:t>
            </a:r>
          </a:p>
        </p:txBody>
      </p:sp>
      <p:sp>
        <p:nvSpPr>
          <p:cNvPr id="210949" name="Text Box 5"/>
          <p:cNvSpPr txBox="1">
            <a:spLocks noChangeArrowheads="1"/>
          </p:cNvSpPr>
          <p:nvPr/>
        </p:nvSpPr>
        <p:spPr bwMode="auto">
          <a:xfrm>
            <a:off x="539750" y="2060575"/>
            <a:ext cx="1784350" cy="6477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spcBef>
                <a:spcPct val="20000"/>
              </a:spcBef>
              <a:buSzPct val="70000"/>
              <a:buFont typeface="Wingdings" pitchFamily="2" charset="2"/>
              <a:buChar char="v"/>
            </a:pPr>
            <a:r>
              <a:rPr lang="it-IT" altLang="it-IT" b="1"/>
              <a:t> Infettive</a:t>
            </a:r>
            <a:endParaRPr lang="it-IT" altLang="it-IT" sz="2400" b="1" i="1">
              <a:solidFill>
                <a:schemeClr val="accent1"/>
              </a:solidFill>
            </a:endParaRPr>
          </a:p>
        </p:txBody>
      </p:sp>
      <p:sp>
        <p:nvSpPr>
          <p:cNvPr id="210951" name="Text Box 7"/>
          <p:cNvSpPr txBox="1">
            <a:spLocks noChangeArrowheads="1"/>
          </p:cNvSpPr>
          <p:nvPr/>
        </p:nvSpPr>
        <p:spPr bwMode="auto">
          <a:xfrm>
            <a:off x="2771775" y="1268413"/>
            <a:ext cx="1762125" cy="6477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spcBef>
                <a:spcPct val="20000"/>
              </a:spcBef>
              <a:buSzPct val="70000"/>
              <a:buFont typeface="Wingdings" pitchFamily="2" charset="2"/>
              <a:buNone/>
            </a:pPr>
            <a:r>
              <a:rPr lang="it-IT" altLang="it-IT" b="1"/>
              <a:t>Batteriche</a:t>
            </a:r>
            <a:endParaRPr lang="it-IT" altLang="it-IT" sz="2400" b="1" i="1">
              <a:solidFill>
                <a:schemeClr val="accent1"/>
              </a:solidFill>
            </a:endParaRPr>
          </a:p>
        </p:txBody>
      </p:sp>
      <p:sp>
        <p:nvSpPr>
          <p:cNvPr id="210953" name="Text Box 9"/>
          <p:cNvSpPr txBox="1">
            <a:spLocks noChangeArrowheads="1"/>
          </p:cNvSpPr>
          <p:nvPr/>
        </p:nvSpPr>
        <p:spPr bwMode="auto">
          <a:xfrm>
            <a:off x="2771775" y="2060575"/>
            <a:ext cx="1071563" cy="6477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spcBef>
                <a:spcPct val="20000"/>
              </a:spcBef>
              <a:buSzPct val="70000"/>
              <a:buFont typeface="Wingdings" pitchFamily="2" charset="2"/>
              <a:buNone/>
            </a:pPr>
            <a:r>
              <a:rPr lang="it-IT" altLang="it-IT" b="1"/>
              <a:t>Virali</a:t>
            </a:r>
            <a:endParaRPr lang="it-IT" altLang="it-IT" sz="2400" b="1" i="1">
              <a:solidFill>
                <a:schemeClr val="accent1"/>
              </a:solidFill>
            </a:endParaRPr>
          </a:p>
        </p:txBody>
      </p:sp>
      <p:sp>
        <p:nvSpPr>
          <p:cNvPr id="210954" name="Text Box 10"/>
          <p:cNvSpPr txBox="1">
            <a:spLocks noChangeArrowheads="1"/>
          </p:cNvSpPr>
          <p:nvPr/>
        </p:nvSpPr>
        <p:spPr bwMode="auto">
          <a:xfrm>
            <a:off x="2771775" y="2852738"/>
            <a:ext cx="1682750" cy="6477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spcBef>
                <a:spcPct val="20000"/>
              </a:spcBef>
              <a:buSzPct val="70000"/>
              <a:buFont typeface="Wingdings" pitchFamily="2" charset="2"/>
              <a:buNone/>
            </a:pPr>
            <a:r>
              <a:rPr lang="it-IT" altLang="it-IT" b="1"/>
              <a:t>Micotiche</a:t>
            </a:r>
            <a:endParaRPr lang="it-IT" altLang="it-IT" sz="2400" b="1" i="1">
              <a:solidFill>
                <a:schemeClr val="accent1"/>
              </a:solidFill>
            </a:endParaRPr>
          </a:p>
        </p:txBody>
      </p:sp>
      <p:sp>
        <p:nvSpPr>
          <p:cNvPr id="210956" name="Text Box 12"/>
          <p:cNvSpPr txBox="1">
            <a:spLocks noChangeArrowheads="1"/>
          </p:cNvSpPr>
          <p:nvPr/>
        </p:nvSpPr>
        <p:spPr bwMode="auto">
          <a:xfrm>
            <a:off x="539750" y="4294188"/>
            <a:ext cx="2466975" cy="6477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spcBef>
                <a:spcPct val="20000"/>
              </a:spcBef>
              <a:buSzPct val="70000"/>
              <a:buFont typeface="Wingdings" pitchFamily="2" charset="2"/>
              <a:buChar char="v"/>
            </a:pPr>
            <a:r>
              <a:rPr lang="it-IT" altLang="it-IT" b="1"/>
              <a:t> Non infettive</a:t>
            </a:r>
            <a:endParaRPr lang="it-IT" altLang="it-IT" sz="2400" b="1" i="1">
              <a:solidFill>
                <a:schemeClr val="accent1"/>
              </a:solidFill>
            </a:endParaRPr>
          </a:p>
        </p:txBody>
      </p:sp>
      <p:sp>
        <p:nvSpPr>
          <p:cNvPr id="210957" name="AutoShape 13"/>
          <p:cNvSpPr>
            <a:spLocks/>
          </p:cNvSpPr>
          <p:nvPr/>
        </p:nvSpPr>
        <p:spPr bwMode="auto">
          <a:xfrm>
            <a:off x="3419475" y="3716338"/>
            <a:ext cx="360363" cy="2016125"/>
          </a:xfrm>
          <a:prstGeom prst="leftBrace">
            <a:avLst>
              <a:gd name="adj1" fmla="val 4662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958" name="Text Box 14"/>
          <p:cNvSpPr txBox="1">
            <a:spLocks noChangeArrowheads="1"/>
          </p:cNvSpPr>
          <p:nvPr/>
        </p:nvSpPr>
        <p:spPr bwMode="auto">
          <a:xfrm>
            <a:off x="3779838" y="3860800"/>
            <a:ext cx="4368800" cy="18002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SzPct val="80000"/>
              <a:buFontTx/>
              <a:buChar char="•"/>
            </a:pPr>
            <a:r>
              <a:rPr lang="it-IT" altLang="it-IT" b="1">
                <a:effectLst>
                  <a:outerShdw blurRad="38100" dist="38100" dir="2700000" algn="tl">
                    <a:srgbClr val="000000"/>
                  </a:outerShdw>
                </a:effectLst>
              </a:rPr>
              <a:t> cheratocongiuntivite secca</a:t>
            </a:r>
          </a:p>
          <a:p>
            <a:pPr>
              <a:buSzPct val="80000"/>
              <a:buFontTx/>
              <a:buChar char="•"/>
            </a:pPr>
            <a:r>
              <a:rPr lang="it-IT" altLang="it-IT" b="1">
                <a:effectLst>
                  <a:outerShdw blurRad="38100" dist="38100" dir="2700000" algn="tl">
                    <a:srgbClr val="000000"/>
                  </a:outerShdw>
                </a:effectLst>
              </a:rPr>
              <a:t> cheratite da lagoftalmo</a:t>
            </a:r>
          </a:p>
          <a:p>
            <a:pPr>
              <a:buSzPct val="80000"/>
              <a:buFontTx/>
              <a:buChar char="•"/>
            </a:pPr>
            <a:r>
              <a:rPr lang="it-IT" altLang="it-IT" b="1">
                <a:effectLst>
                  <a:outerShdw blurRad="38100" dist="38100" dir="2700000" algn="tl">
                    <a:srgbClr val="000000"/>
                  </a:outerShdw>
                </a:effectLst>
              </a:rPr>
              <a:t> cheratite filamentosa</a:t>
            </a:r>
          </a:p>
          <a:p>
            <a:pPr>
              <a:buSzPct val="80000"/>
              <a:buFontTx/>
              <a:buChar char="•"/>
            </a:pPr>
            <a:r>
              <a:rPr lang="it-IT" altLang="it-IT" b="1">
                <a:effectLst>
                  <a:outerShdw blurRad="38100" dist="38100" dir="2700000" algn="tl">
                    <a:srgbClr val="000000"/>
                  </a:outerShdw>
                </a:effectLst>
              </a:rPr>
              <a:t> cheratite neurotrofica</a:t>
            </a:r>
          </a:p>
        </p:txBody>
      </p:sp>
      <p:sp>
        <p:nvSpPr>
          <p:cNvPr id="210959" name="Text Box 15"/>
          <p:cNvSpPr txBox="1">
            <a:spLocks noChangeArrowheads="1"/>
          </p:cNvSpPr>
          <p:nvPr/>
        </p:nvSpPr>
        <p:spPr bwMode="auto">
          <a:xfrm>
            <a:off x="5286375" y="1751013"/>
            <a:ext cx="3389313" cy="1333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SzPct val="70000"/>
              <a:buFont typeface="Wingdings" pitchFamily="2" charset="2"/>
              <a:buNone/>
            </a:pPr>
            <a:r>
              <a:rPr lang="it-IT" altLang="it-IT" sz="2400" b="1">
                <a:solidFill>
                  <a:schemeClr val="accent1"/>
                </a:solidFill>
              </a:rPr>
              <a:t>Superficiali</a:t>
            </a:r>
          </a:p>
          <a:p>
            <a:pPr>
              <a:spcBef>
                <a:spcPct val="20000"/>
              </a:spcBef>
              <a:buSzPct val="70000"/>
              <a:buFont typeface="Wingdings" pitchFamily="2" charset="2"/>
              <a:buNone/>
            </a:pPr>
            <a:r>
              <a:rPr lang="it-IT" altLang="it-IT" sz="2400" b="1">
                <a:solidFill>
                  <a:schemeClr val="accent1"/>
                </a:solidFill>
              </a:rPr>
              <a:t>Interstiziali</a:t>
            </a:r>
          </a:p>
          <a:p>
            <a:pPr>
              <a:spcBef>
                <a:spcPct val="20000"/>
              </a:spcBef>
              <a:buSzPct val="70000"/>
              <a:buFont typeface="Wingdings" pitchFamily="2" charset="2"/>
              <a:buNone/>
            </a:pPr>
            <a:r>
              <a:rPr lang="it-IT" altLang="it-IT" sz="2400" b="1">
                <a:solidFill>
                  <a:schemeClr val="accent1"/>
                </a:solidFill>
              </a:rPr>
              <a:t>Profonde </a:t>
            </a:r>
            <a:r>
              <a:rPr lang="it-IT" altLang="it-IT" sz="2000" b="1" i="1">
                <a:solidFill>
                  <a:schemeClr val="accent1"/>
                </a:solidFill>
              </a:rPr>
              <a:t>(cheratoendoteliti)</a:t>
            </a:r>
            <a:endParaRPr lang="it-IT" altLang="it-IT" sz="1800" b="1" i="1">
              <a:solidFill>
                <a:schemeClr val="accent1"/>
              </a:solidFill>
            </a:endParaRPr>
          </a:p>
        </p:txBody>
      </p:sp>
      <p:sp>
        <p:nvSpPr>
          <p:cNvPr id="210961" name="AutoShape 17"/>
          <p:cNvSpPr>
            <a:spLocks/>
          </p:cNvSpPr>
          <p:nvPr/>
        </p:nvSpPr>
        <p:spPr bwMode="auto">
          <a:xfrm>
            <a:off x="2411413" y="1412875"/>
            <a:ext cx="360362" cy="2016125"/>
          </a:xfrm>
          <a:prstGeom prst="leftBrace">
            <a:avLst>
              <a:gd name="adj1" fmla="val 4662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962" name="AutoShape 18"/>
          <p:cNvSpPr>
            <a:spLocks/>
          </p:cNvSpPr>
          <p:nvPr/>
        </p:nvSpPr>
        <p:spPr bwMode="auto">
          <a:xfrm>
            <a:off x="4716463" y="1700213"/>
            <a:ext cx="431800" cy="1512887"/>
          </a:xfrm>
          <a:prstGeom prst="rightBrace">
            <a:avLst>
              <a:gd name="adj1" fmla="val 29197"/>
              <a:gd name="adj2" fmla="val 50000"/>
            </a:avLst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7460996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0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210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0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2109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2109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210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1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09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09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0" dur="500"/>
                                        <p:tgtEl>
                                          <p:spTgt spid="2109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0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8" dur="500"/>
                                        <p:tgtEl>
                                          <p:spTgt spid="2109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2" dur="500"/>
                                        <p:tgtEl>
                                          <p:spTgt spid="2109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6" dur="500"/>
                                        <p:tgtEl>
                                          <p:spTgt spid="2109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0" dur="500"/>
                                        <p:tgtEl>
                                          <p:spTgt spid="2109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48" grpId="0"/>
      <p:bldP spid="210949" grpId="0" build="p" advAuto="0"/>
      <p:bldP spid="210951" grpId="0" build="p" advAuto="0"/>
      <p:bldP spid="210953" grpId="0" build="p" advAuto="0"/>
      <p:bldP spid="210954" grpId="0" build="p" advAuto="0"/>
      <p:bldP spid="210956" grpId="0" build="p" advAuto="0"/>
      <p:bldP spid="210957" grpId="0" animBg="1"/>
      <p:bldP spid="210958" grpId="0" build="p" advAuto="0"/>
      <p:bldP spid="210959" grpId="0"/>
      <p:bldP spid="210961" grpId="0" animBg="1"/>
      <p:bldP spid="21096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6" name="Text Box 4"/>
          <p:cNvSpPr txBox="1">
            <a:spLocks noChangeArrowheads="1"/>
          </p:cNvSpPr>
          <p:nvPr/>
        </p:nvSpPr>
        <p:spPr bwMode="auto">
          <a:xfrm>
            <a:off x="2651125" y="188913"/>
            <a:ext cx="3867150" cy="641350"/>
          </a:xfrm>
          <a:prstGeom prst="rect">
            <a:avLst/>
          </a:prstGeom>
          <a:gradFill rotWithShape="0">
            <a:gsLst>
              <a:gs pos="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CHERATOCONO</a:t>
            </a:r>
            <a:endParaRPr lang="it-IT" altLang="it-IT" sz="3600" b="1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3957" name="Text Box 5"/>
          <p:cNvSpPr txBox="1">
            <a:spLocks noChangeArrowheads="1"/>
          </p:cNvSpPr>
          <p:nvPr/>
        </p:nvSpPr>
        <p:spPr bwMode="auto">
          <a:xfrm>
            <a:off x="468313" y="1268413"/>
            <a:ext cx="1924050" cy="5794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 i="1" u="sng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TERAPIA</a:t>
            </a:r>
          </a:p>
        </p:txBody>
      </p:sp>
      <p:sp>
        <p:nvSpPr>
          <p:cNvPr id="253958" name="Text Box 6"/>
          <p:cNvSpPr txBox="1">
            <a:spLocks noChangeArrowheads="1"/>
          </p:cNvSpPr>
          <p:nvPr/>
        </p:nvSpPr>
        <p:spPr bwMode="auto">
          <a:xfrm>
            <a:off x="684213" y="2035175"/>
            <a:ext cx="1555750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600" b="1">
                <a:solidFill>
                  <a:schemeClr val="tx2"/>
                </a:solidFill>
              </a:rPr>
              <a:t>Ottica:</a:t>
            </a:r>
          </a:p>
        </p:txBody>
      </p:sp>
      <p:sp>
        <p:nvSpPr>
          <p:cNvPr id="253959" name="Text Box 7"/>
          <p:cNvSpPr txBox="1">
            <a:spLocks noChangeArrowheads="1"/>
          </p:cNvSpPr>
          <p:nvPr/>
        </p:nvSpPr>
        <p:spPr bwMode="auto">
          <a:xfrm>
            <a:off x="3203575" y="2133600"/>
            <a:ext cx="4141788" cy="10668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it-IT" altLang="it-IT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 Occhiali</a:t>
            </a:r>
          </a:p>
          <a:p>
            <a:pPr>
              <a:buFontTx/>
              <a:buChar char="•"/>
            </a:pPr>
            <a:r>
              <a:rPr lang="it-IT" altLang="it-IT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 Lenti a contatto rigide</a:t>
            </a:r>
          </a:p>
        </p:txBody>
      </p:sp>
      <p:sp>
        <p:nvSpPr>
          <p:cNvPr id="253960" name="Text Box 8"/>
          <p:cNvSpPr txBox="1">
            <a:spLocks noChangeArrowheads="1"/>
          </p:cNvSpPr>
          <p:nvPr/>
        </p:nvSpPr>
        <p:spPr bwMode="auto">
          <a:xfrm>
            <a:off x="611188" y="3933825"/>
            <a:ext cx="2495550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600" b="1">
                <a:solidFill>
                  <a:schemeClr val="tx2"/>
                </a:solidFill>
              </a:rPr>
              <a:t>Chirurgica:</a:t>
            </a:r>
          </a:p>
        </p:txBody>
      </p:sp>
      <p:sp>
        <p:nvSpPr>
          <p:cNvPr id="253961" name="Text Box 9"/>
          <p:cNvSpPr txBox="1">
            <a:spLocks noChangeArrowheads="1"/>
          </p:cNvSpPr>
          <p:nvPr/>
        </p:nvSpPr>
        <p:spPr bwMode="auto">
          <a:xfrm>
            <a:off x="3419475" y="4005263"/>
            <a:ext cx="3770313" cy="5794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it-IT" altLang="it-IT" sz="32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 Trapianto di cornea</a:t>
            </a:r>
          </a:p>
        </p:txBody>
      </p:sp>
    </p:spTree>
    <p:extLst>
      <p:ext uri="{BB962C8B-B14F-4D97-AF65-F5344CB8AC3E}">
        <p14:creationId xmlns="" xmlns:p14="http://schemas.microsoft.com/office/powerpoint/2010/main" val="16350733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3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3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3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539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539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3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539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7" grpId="0"/>
      <p:bldP spid="253958" grpId="0"/>
      <p:bldP spid="253959" grpId="0" build="p" advAuto="0"/>
      <p:bldP spid="253960" grpId="0"/>
      <p:bldP spid="253961" grpId="0" build="p" advAuto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6" name="Text Box 4"/>
          <p:cNvSpPr txBox="1">
            <a:spLocks noChangeArrowheads="1"/>
          </p:cNvSpPr>
          <p:nvPr/>
        </p:nvSpPr>
        <p:spPr bwMode="auto">
          <a:xfrm>
            <a:off x="1692275" y="188913"/>
            <a:ext cx="5645150" cy="641350"/>
          </a:xfrm>
          <a:prstGeom prst="rect">
            <a:avLst/>
          </a:prstGeom>
          <a:gradFill rotWithShape="0">
            <a:gsLst>
              <a:gs pos="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TRAPIANTO DI CORNEA</a:t>
            </a:r>
            <a:endParaRPr lang="it-IT" altLang="it-IT" sz="3600" b="1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0037" name="Text Box 5"/>
          <p:cNvSpPr txBox="1">
            <a:spLocks noChangeArrowheads="1"/>
          </p:cNvSpPr>
          <p:nvPr/>
        </p:nvSpPr>
        <p:spPr bwMode="auto">
          <a:xfrm>
            <a:off x="755650" y="1125538"/>
            <a:ext cx="2035175" cy="579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 i="1">
                <a:solidFill>
                  <a:schemeClr val="tx2"/>
                </a:solidFill>
              </a:rPr>
              <a:t>indicazioni</a:t>
            </a:r>
          </a:p>
        </p:txBody>
      </p:sp>
      <p:sp>
        <p:nvSpPr>
          <p:cNvPr id="300039" name="Text Box 7"/>
          <p:cNvSpPr txBox="1">
            <a:spLocks noChangeArrowheads="1"/>
          </p:cNvSpPr>
          <p:nvPr/>
        </p:nvSpPr>
        <p:spPr bwMode="auto">
          <a:xfrm>
            <a:off x="398463" y="1885950"/>
            <a:ext cx="1458912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  <a:buSzPct val="75000"/>
              <a:buFont typeface="Wingdings" pitchFamily="2" charset="2"/>
              <a:buChar char="q"/>
            </a:pPr>
            <a:r>
              <a:rPr lang="it-IT" altLang="it-IT" b="1"/>
              <a:t> Ottica</a:t>
            </a:r>
          </a:p>
        </p:txBody>
      </p:sp>
      <p:sp>
        <p:nvSpPr>
          <p:cNvPr id="300040" name="Text Box 8"/>
          <p:cNvSpPr txBox="1">
            <a:spLocks noChangeArrowheads="1"/>
          </p:cNvSpPr>
          <p:nvPr/>
        </p:nvSpPr>
        <p:spPr bwMode="auto">
          <a:xfrm>
            <a:off x="3851275" y="1931988"/>
            <a:ext cx="5041900" cy="488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2600" b="1" i="1">
                <a:solidFill>
                  <a:schemeClr val="tx2"/>
                </a:solidFill>
              </a:rPr>
              <a:t>Migliorare l’acuità visiva</a:t>
            </a:r>
          </a:p>
        </p:txBody>
      </p:sp>
      <p:sp>
        <p:nvSpPr>
          <p:cNvPr id="300041" name="Text Box 9"/>
          <p:cNvSpPr txBox="1">
            <a:spLocks noChangeArrowheads="1"/>
          </p:cNvSpPr>
          <p:nvPr/>
        </p:nvSpPr>
        <p:spPr bwMode="auto">
          <a:xfrm>
            <a:off x="395288" y="2781300"/>
            <a:ext cx="1952625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  <a:buSzPct val="75000"/>
              <a:buFont typeface="Wingdings" pitchFamily="2" charset="2"/>
              <a:buChar char="q"/>
            </a:pPr>
            <a:r>
              <a:rPr lang="it-IT" altLang="it-IT" b="1"/>
              <a:t> Tettonica</a:t>
            </a:r>
          </a:p>
        </p:txBody>
      </p:sp>
      <p:sp>
        <p:nvSpPr>
          <p:cNvPr id="300042" name="Text Box 10"/>
          <p:cNvSpPr txBox="1">
            <a:spLocks noChangeArrowheads="1"/>
          </p:cNvSpPr>
          <p:nvPr/>
        </p:nvSpPr>
        <p:spPr bwMode="auto">
          <a:xfrm>
            <a:off x="3848100" y="2795588"/>
            <a:ext cx="5041900" cy="488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2600" b="1" i="1">
                <a:solidFill>
                  <a:schemeClr val="tx2"/>
                </a:solidFill>
              </a:rPr>
              <a:t>Preservare l’anatomia corneale</a:t>
            </a:r>
          </a:p>
        </p:txBody>
      </p:sp>
      <p:sp>
        <p:nvSpPr>
          <p:cNvPr id="300043" name="Text Box 11"/>
          <p:cNvSpPr txBox="1">
            <a:spLocks noChangeArrowheads="1"/>
          </p:cNvSpPr>
          <p:nvPr/>
        </p:nvSpPr>
        <p:spPr bwMode="auto">
          <a:xfrm>
            <a:off x="395288" y="3716338"/>
            <a:ext cx="2346325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  <a:buSzPct val="75000"/>
              <a:buFont typeface="Wingdings" pitchFamily="2" charset="2"/>
              <a:buChar char="q"/>
            </a:pPr>
            <a:r>
              <a:rPr lang="it-IT" altLang="it-IT" b="1"/>
              <a:t> Terapeutica</a:t>
            </a:r>
          </a:p>
        </p:txBody>
      </p:sp>
      <p:sp>
        <p:nvSpPr>
          <p:cNvPr id="300044" name="Text Box 12"/>
          <p:cNvSpPr txBox="1">
            <a:spLocks noChangeArrowheads="1"/>
          </p:cNvSpPr>
          <p:nvPr/>
        </p:nvSpPr>
        <p:spPr bwMode="auto">
          <a:xfrm>
            <a:off x="3848100" y="3789363"/>
            <a:ext cx="5041900" cy="12827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2600" b="1" i="1">
                <a:solidFill>
                  <a:schemeClr val="tx2"/>
                </a:solidFill>
              </a:rPr>
              <a:t>Rimuovere il tessuto infiammato in occhi che non rispondono alla terapia medica</a:t>
            </a:r>
          </a:p>
        </p:txBody>
      </p:sp>
      <p:sp>
        <p:nvSpPr>
          <p:cNvPr id="300045" name="Text Box 13"/>
          <p:cNvSpPr txBox="1">
            <a:spLocks noChangeArrowheads="1"/>
          </p:cNvSpPr>
          <p:nvPr/>
        </p:nvSpPr>
        <p:spPr bwMode="auto">
          <a:xfrm>
            <a:off x="395288" y="5300663"/>
            <a:ext cx="1714500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  <a:buSzPct val="75000"/>
              <a:buFont typeface="Wingdings" pitchFamily="2" charset="2"/>
              <a:buChar char="q"/>
            </a:pPr>
            <a:r>
              <a:rPr lang="it-IT" altLang="it-IT" b="1"/>
              <a:t> Estetica</a:t>
            </a:r>
          </a:p>
        </p:txBody>
      </p:sp>
    </p:spTree>
    <p:extLst>
      <p:ext uri="{BB962C8B-B14F-4D97-AF65-F5344CB8AC3E}">
        <p14:creationId xmlns="" xmlns:p14="http://schemas.microsoft.com/office/powerpoint/2010/main" val="35090672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0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0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0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0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0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0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0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0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0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0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0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0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0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036" grpId="0" animBg="1"/>
      <p:bldP spid="300037" grpId="0"/>
      <p:bldP spid="300039" grpId="0"/>
      <p:bldP spid="300040" grpId="0"/>
      <p:bldP spid="300041" grpId="0"/>
      <p:bldP spid="300042" grpId="0"/>
      <p:bldP spid="300043" grpId="0"/>
      <p:bldP spid="300044" grpId="0"/>
      <p:bldP spid="30004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4" name="Text Box 4"/>
          <p:cNvSpPr txBox="1">
            <a:spLocks noChangeArrowheads="1"/>
          </p:cNvSpPr>
          <p:nvPr/>
        </p:nvSpPr>
        <p:spPr bwMode="auto">
          <a:xfrm>
            <a:off x="1692275" y="188913"/>
            <a:ext cx="5645150" cy="641350"/>
          </a:xfrm>
          <a:prstGeom prst="rect">
            <a:avLst/>
          </a:prstGeom>
          <a:gradFill rotWithShape="0">
            <a:gsLst>
              <a:gs pos="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TRAPIANTO DI CORNEA</a:t>
            </a:r>
            <a:endParaRPr lang="it-IT" altLang="it-IT" sz="3600" b="1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6725" name="Text Box 5"/>
          <p:cNvSpPr txBox="1">
            <a:spLocks noChangeArrowheads="1"/>
          </p:cNvSpPr>
          <p:nvPr/>
        </p:nvSpPr>
        <p:spPr bwMode="auto">
          <a:xfrm>
            <a:off x="2411413" y="981075"/>
            <a:ext cx="4338637" cy="5794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 i="1">
                <a:solidFill>
                  <a:schemeClr val="tx2"/>
                </a:solidFill>
              </a:rPr>
              <a:t>(CHERATOPLASTICA)</a:t>
            </a:r>
          </a:p>
        </p:txBody>
      </p:sp>
      <p:sp>
        <p:nvSpPr>
          <p:cNvPr id="286726" name="Text Box 6"/>
          <p:cNvSpPr txBox="1">
            <a:spLocks noChangeArrowheads="1"/>
          </p:cNvSpPr>
          <p:nvPr/>
        </p:nvSpPr>
        <p:spPr bwMode="auto">
          <a:xfrm>
            <a:off x="468313" y="3860800"/>
            <a:ext cx="6564312" cy="10683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it-IT" altLang="it-IT" b="1">
                <a:solidFill>
                  <a:schemeClr val="tx2"/>
                </a:solidFill>
              </a:rPr>
              <a:t> CHERATOPLASTICA LAMELLARE</a:t>
            </a:r>
            <a:endParaRPr lang="it-IT" altLang="it-IT" sz="3600" b="1" i="1">
              <a:solidFill>
                <a:schemeClr val="tx2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it-IT" altLang="it-IT" sz="3600" b="1" i="1">
                <a:solidFill>
                  <a:schemeClr val="tx2"/>
                </a:solidFill>
              </a:rPr>
              <a:t>    a spessore parziale</a:t>
            </a:r>
            <a:endParaRPr lang="it-IT" altLang="it-IT" sz="3200" b="1">
              <a:solidFill>
                <a:schemeClr val="tx2"/>
              </a:solidFill>
            </a:endParaRPr>
          </a:p>
        </p:txBody>
      </p:sp>
      <p:sp>
        <p:nvSpPr>
          <p:cNvPr id="286727" name="Text Box 7"/>
          <p:cNvSpPr txBox="1">
            <a:spLocks noChangeArrowheads="1"/>
          </p:cNvSpPr>
          <p:nvPr/>
        </p:nvSpPr>
        <p:spPr bwMode="auto">
          <a:xfrm>
            <a:off x="539750" y="2133600"/>
            <a:ext cx="6724650" cy="10683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it-IT" altLang="it-IT" b="1">
                <a:solidFill>
                  <a:schemeClr val="tx2"/>
                </a:solidFill>
              </a:rPr>
              <a:t> CHERATOPLASTICA PERFORANTE</a:t>
            </a:r>
            <a:endParaRPr lang="it-IT" altLang="it-IT" sz="3600" b="1" i="1">
              <a:solidFill>
                <a:schemeClr val="tx2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it-IT" altLang="it-IT" sz="3600" b="1" i="1">
                <a:solidFill>
                  <a:schemeClr val="tx2"/>
                </a:solidFill>
              </a:rPr>
              <a:t>   a tutto spessore</a:t>
            </a:r>
            <a:endParaRPr lang="it-IT" altLang="it-IT" sz="3200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2763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6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6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6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6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4" grpId="0" animBg="1"/>
      <p:bldP spid="286725" grpId="0"/>
      <p:bldP spid="286726" grpId="0" autoUpdateAnimBg="0"/>
      <p:bldP spid="286727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Text Box 2"/>
          <p:cNvSpPr txBox="1">
            <a:spLocks noChangeArrowheads="1"/>
          </p:cNvSpPr>
          <p:nvPr/>
        </p:nvSpPr>
        <p:spPr bwMode="auto">
          <a:xfrm>
            <a:off x="838200" y="457200"/>
            <a:ext cx="7415213" cy="22875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4800" b="1"/>
              <a:t>CORNEA</a:t>
            </a:r>
          </a:p>
          <a:p>
            <a:pPr algn="ctr"/>
            <a:r>
              <a:rPr lang="it-IT" altLang="it-IT" sz="4800" b="1"/>
              <a:t>=</a:t>
            </a:r>
          </a:p>
          <a:p>
            <a:pPr algn="ctr"/>
            <a:r>
              <a:rPr lang="it-IT" altLang="it-IT" sz="4800" b="1"/>
              <a:t>TESSUTO AVASCOLARE</a:t>
            </a:r>
          </a:p>
        </p:txBody>
      </p:sp>
      <p:sp>
        <p:nvSpPr>
          <p:cNvPr id="254979" name="AutoShape 3"/>
          <p:cNvSpPr>
            <a:spLocks noChangeArrowheads="1"/>
          </p:cNvSpPr>
          <p:nvPr/>
        </p:nvSpPr>
        <p:spPr bwMode="auto">
          <a:xfrm rot="-16200000">
            <a:off x="4080669" y="3234531"/>
            <a:ext cx="914400" cy="54133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chemeClr val="tx2"/>
              </a:gs>
              <a:gs pos="100000">
                <a:srgbClr val="FFCC00"/>
              </a:gs>
            </a:gsLst>
            <a:path path="rect">
              <a:fillToRect l="50000" t="50000" r="50000" b="50000"/>
            </a:path>
          </a:gradFill>
          <a:ln w="9525">
            <a:miter lim="800000"/>
            <a:headEnd/>
            <a:tailEnd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it-IT"/>
          </a:p>
        </p:txBody>
      </p:sp>
      <p:sp>
        <p:nvSpPr>
          <p:cNvPr id="254980" name="Text Box 4"/>
          <p:cNvSpPr txBox="1">
            <a:spLocks noChangeArrowheads="1"/>
          </p:cNvSpPr>
          <p:nvPr/>
        </p:nvSpPr>
        <p:spPr bwMode="auto">
          <a:xfrm>
            <a:off x="1979613" y="4498975"/>
            <a:ext cx="5060950" cy="17367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5400" b="1" i="1">
                <a:solidFill>
                  <a:schemeClr val="tx2"/>
                </a:solidFill>
              </a:rPr>
              <a:t>TRAPIANTO</a:t>
            </a:r>
          </a:p>
          <a:p>
            <a:pPr algn="ctr"/>
            <a:r>
              <a:rPr lang="it-IT" altLang="it-IT" sz="5400" b="1" i="1">
                <a:solidFill>
                  <a:schemeClr val="tx2"/>
                </a:solidFill>
              </a:rPr>
              <a:t>PRIVILEGIATO</a:t>
            </a:r>
          </a:p>
        </p:txBody>
      </p:sp>
    </p:spTree>
    <p:extLst>
      <p:ext uri="{BB962C8B-B14F-4D97-AF65-F5344CB8AC3E}">
        <p14:creationId xmlns="" xmlns:p14="http://schemas.microsoft.com/office/powerpoint/2010/main" val="33102024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4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4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49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49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49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49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4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4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4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4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978" grpId="0" build="p" autoUpdateAnimBg="0" advAuto="0"/>
      <p:bldP spid="254979" grpId="0" animBg="1"/>
      <p:bldP spid="254980" grpId="0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Text Box 2"/>
          <p:cNvSpPr txBox="1">
            <a:spLocks noChangeArrowheads="1"/>
          </p:cNvSpPr>
          <p:nvPr/>
        </p:nvSpPr>
        <p:spPr bwMode="auto">
          <a:xfrm>
            <a:off x="1371600" y="1397000"/>
            <a:ext cx="6470650" cy="39370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TRAPIANTO PRIVILEGIATO</a:t>
            </a:r>
          </a:p>
          <a:p>
            <a:r>
              <a:rPr lang="it-IT" altLang="it-IT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(pochi antigeni corneali)</a:t>
            </a:r>
          </a:p>
          <a:p>
            <a:endParaRPr lang="it-IT" altLang="it-IT" sz="36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it-IT" altLang="it-IT" sz="36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it-IT" altLang="it-IT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cornea avascolare</a:t>
            </a:r>
          </a:p>
          <a:p>
            <a:endParaRPr lang="it-IT" altLang="it-IT" sz="36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it-IT" altLang="it-IT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primo trapianto</a:t>
            </a:r>
          </a:p>
        </p:txBody>
      </p:sp>
    </p:spTree>
    <p:extLst>
      <p:ext uri="{BB962C8B-B14F-4D97-AF65-F5344CB8AC3E}">
        <p14:creationId xmlns="" xmlns:p14="http://schemas.microsoft.com/office/powerpoint/2010/main" val="19768643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3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3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3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3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3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3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3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3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0" grpId="0" build="p" autoUpdateAnimBg="0" advAuto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Text Box 2"/>
          <p:cNvSpPr txBox="1">
            <a:spLocks noChangeArrowheads="1"/>
          </p:cNvSpPr>
          <p:nvPr/>
        </p:nvSpPr>
        <p:spPr bwMode="auto">
          <a:xfrm>
            <a:off x="609600" y="638175"/>
            <a:ext cx="7994650" cy="5645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TRAPIANTO  A RISCHIO</a:t>
            </a:r>
            <a:endParaRPr lang="it-IT" altLang="it-IT" sz="36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it-IT" altLang="it-IT" sz="36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it-IT" altLang="it-IT" sz="36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it-IT" altLang="it-IT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cornea vascolarizzata</a:t>
            </a:r>
          </a:p>
          <a:p>
            <a:endParaRPr lang="it-IT" altLang="it-IT" sz="36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it-IT" altLang="it-IT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rigetto omo/controlaterale</a:t>
            </a:r>
          </a:p>
          <a:p>
            <a:endParaRPr lang="it-IT" altLang="it-IT" sz="36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it-IT" altLang="it-IT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esiti di patologie infettive/infiammatorie</a:t>
            </a:r>
          </a:p>
          <a:p>
            <a:endParaRPr lang="it-IT" altLang="it-IT" sz="36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it-IT" altLang="it-IT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glaucoma </a:t>
            </a:r>
          </a:p>
        </p:txBody>
      </p:sp>
    </p:spTree>
    <p:extLst>
      <p:ext uri="{BB962C8B-B14F-4D97-AF65-F5344CB8AC3E}">
        <p14:creationId xmlns="" xmlns:p14="http://schemas.microsoft.com/office/powerpoint/2010/main" val="15042182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4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4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4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4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4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4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44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44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44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44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34" grpId="0" build="p" autoUpdateAnimBg="0" advAuto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482" name="Object 2"/>
          <p:cNvGraphicFramePr>
            <a:graphicFrameLocks noChangeAspect="1"/>
          </p:cNvGraphicFramePr>
          <p:nvPr/>
        </p:nvGraphicFramePr>
        <p:xfrm>
          <a:off x="838200" y="476250"/>
          <a:ext cx="7391400" cy="5964238"/>
        </p:xfrm>
        <a:graphic>
          <a:graphicData uri="http://schemas.openxmlformats.org/presentationml/2006/ole">
            <p:oleObj spid="_x0000_s6152" name="Fotografia di Photo Editor " r:id="rId3" imgW="3833192" imgH="3093988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42900590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2" descr="Microscop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"/>
            <a:ext cx="8763000" cy="6572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873071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2" descr="Senza titolo-1 cop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"/>
            <a:ext cx="4884738" cy="6248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05548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8" name="Picture 2" descr="koal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382000" cy="6286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843347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2" name="Text Box 4"/>
          <p:cNvSpPr txBox="1">
            <a:spLocks noChangeArrowheads="1"/>
          </p:cNvSpPr>
          <p:nvPr/>
        </p:nvSpPr>
        <p:spPr bwMode="auto">
          <a:xfrm>
            <a:off x="179388" y="188913"/>
            <a:ext cx="5708650" cy="5857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it-IT" altLang="it-IT" sz="3600" b="1" i="1">
                <a:solidFill>
                  <a:schemeClr val="tx2"/>
                </a:solidFill>
              </a:rPr>
              <a:t>CHERATITI BATTERICHE</a:t>
            </a:r>
          </a:p>
        </p:txBody>
      </p:sp>
      <p:grpSp>
        <p:nvGrpSpPr>
          <p:cNvPr id="211981" name="Group 13"/>
          <p:cNvGrpSpPr>
            <a:grpSpLocks/>
          </p:cNvGrpSpPr>
          <p:nvPr/>
        </p:nvGrpSpPr>
        <p:grpSpPr bwMode="auto">
          <a:xfrm>
            <a:off x="179388" y="1770063"/>
            <a:ext cx="4768850" cy="3314700"/>
            <a:chOff x="113" y="1115"/>
            <a:chExt cx="3004" cy="2088"/>
          </a:xfrm>
        </p:grpSpPr>
        <p:sp>
          <p:nvSpPr>
            <p:cNvPr id="211980" name="Rectangle 12"/>
            <p:cNvSpPr>
              <a:spLocks noChangeArrowheads="1"/>
            </p:cNvSpPr>
            <p:nvPr/>
          </p:nvSpPr>
          <p:spPr bwMode="auto">
            <a:xfrm>
              <a:off x="113" y="1115"/>
              <a:ext cx="2994" cy="2088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2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11973" name="Text Box 5"/>
            <p:cNvSpPr txBox="1">
              <a:spLocks noChangeArrowheads="1"/>
            </p:cNvSpPr>
            <p:nvPr/>
          </p:nvSpPr>
          <p:spPr bwMode="auto">
            <a:xfrm>
              <a:off x="145" y="1216"/>
              <a:ext cx="2972" cy="40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3600" b="1" i="1">
                  <a:solidFill>
                    <a:schemeClr val="accent1"/>
                  </a:solidFill>
                </a:rPr>
                <a:t>manifestazioni cliniche:</a:t>
              </a:r>
            </a:p>
          </p:txBody>
        </p:sp>
        <p:sp>
          <p:nvSpPr>
            <p:cNvPr id="211974" name="Text Box 6"/>
            <p:cNvSpPr txBox="1">
              <a:spLocks noChangeArrowheads="1"/>
            </p:cNvSpPr>
            <p:nvPr/>
          </p:nvSpPr>
          <p:spPr bwMode="auto">
            <a:xfrm>
              <a:off x="203" y="1622"/>
              <a:ext cx="1063" cy="45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30000"/>
                </a:lnSpc>
                <a:spcBef>
                  <a:spcPct val="20000"/>
                </a:spcBef>
                <a:buSzPct val="70000"/>
                <a:buFont typeface="Wingdings" pitchFamily="2" charset="2"/>
                <a:buChar char="v"/>
              </a:pPr>
              <a:r>
                <a:rPr lang="it-IT" altLang="it-IT" sz="3200" b="1"/>
                <a:t> Ulcera</a:t>
              </a:r>
              <a:endParaRPr lang="it-IT" altLang="it-IT" b="1" i="1">
                <a:solidFill>
                  <a:schemeClr val="accent1"/>
                </a:solidFill>
              </a:endParaRPr>
            </a:p>
          </p:txBody>
        </p:sp>
        <p:sp>
          <p:nvSpPr>
            <p:cNvPr id="211975" name="Text Box 7"/>
            <p:cNvSpPr txBox="1">
              <a:spLocks noChangeArrowheads="1"/>
            </p:cNvSpPr>
            <p:nvPr/>
          </p:nvSpPr>
          <p:spPr bwMode="auto">
            <a:xfrm>
              <a:off x="203" y="2030"/>
              <a:ext cx="2057" cy="45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30000"/>
                </a:lnSpc>
                <a:spcBef>
                  <a:spcPct val="20000"/>
                </a:spcBef>
                <a:buSzPct val="70000"/>
                <a:buFont typeface="Wingdings" pitchFamily="2" charset="2"/>
                <a:buChar char="v"/>
              </a:pPr>
              <a:r>
                <a:rPr lang="it-IT" altLang="it-IT" sz="3200" b="1"/>
                <a:t> Cheratoipopion</a:t>
              </a:r>
              <a:endParaRPr lang="it-IT" altLang="it-IT" b="1" i="1">
                <a:solidFill>
                  <a:schemeClr val="accent1"/>
                </a:solidFill>
              </a:endParaRPr>
            </a:p>
          </p:txBody>
        </p:sp>
        <p:sp>
          <p:nvSpPr>
            <p:cNvPr id="211976" name="Text Box 8"/>
            <p:cNvSpPr txBox="1">
              <a:spLocks noChangeArrowheads="1"/>
            </p:cNvSpPr>
            <p:nvPr/>
          </p:nvSpPr>
          <p:spPr bwMode="auto">
            <a:xfrm>
              <a:off x="203" y="2438"/>
              <a:ext cx="1178" cy="45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30000"/>
                </a:lnSpc>
                <a:spcBef>
                  <a:spcPct val="20000"/>
                </a:spcBef>
                <a:buSzPct val="70000"/>
                <a:buFont typeface="Wingdings" pitchFamily="2" charset="2"/>
                <a:buChar char="v"/>
              </a:pPr>
              <a:r>
                <a:rPr lang="it-IT" altLang="it-IT" sz="3200" b="1"/>
                <a:t> Ascesso</a:t>
              </a:r>
              <a:endParaRPr lang="it-IT" altLang="it-IT" b="1" i="1">
                <a:solidFill>
                  <a:schemeClr val="accent1"/>
                </a:solidFill>
              </a:endParaRPr>
            </a:p>
          </p:txBody>
        </p:sp>
      </p:grpSp>
      <p:grpSp>
        <p:nvGrpSpPr>
          <p:cNvPr id="211982" name="Group 14"/>
          <p:cNvGrpSpPr>
            <a:grpSpLocks/>
          </p:cNvGrpSpPr>
          <p:nvPr/>
        </p:nvGrpSpPr>
        <p:grpSpPr bwMode="auto">
          <a:xfrm>
            <a:off x="5364163" y="1771650"/>
            <a:ext cx="3455987" cy="3313113"/>
            <a:chOff x="3379" y="1116"/>
            <a:chExt cx="2177" cy="2087"/>
          </a:xfrm>
        </p:grpSpPr>
        <p:sp>
          <p:nvSpPr>
            <p:cNvPr id="211979" name="Rectangle 11"/>
            <p:cNvSpPr>
              <a:spLocks noChangeArrowheads="1"/>
            </p:cNvSpPr>
            <p:nvPr/>
          </p:nvSpPr>
          <p:spPr bwMode="auto">
            <a:xfrm>
              <a:off x="3379" y="1116"/>
              <a:ext cx="2177" cy="2087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2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11977" name="Text Box 9"/>
            <p:cNvSpPr txBox="1">
              <a:spLocks noChangeArrowheads="1"/>
            </p:cNvSpPr>
            <p:nvPr/>
          </p:nvSpPr>
          <p:spPr bwMode="auto">
            <a:xfrm>
              <a:off x="3651" y="1207"/>
              <a:ext cx="1092" cy="40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3600" b="1" i="1">
                  <a:solidFill>
                    <a:schemeClr val="accent1"/>
                  </a:solidFill>
                </a:rPr>
                <a:t>sintomi:</a:t>
              </a:r>
            </a:p>
          </p:txBody>
        </p:sp>
        <p:sp>
          <p:nvSpPr>
            <p:cNvPr id="211978" name="Text Box 10"/>
            <p:cNvSpPr txBox="1">
              <a:spLocks noChangeArrowheads="1"/>
            </p:cNvSpPr>
            <p:nvPr/>
          </p:nvSpPr>
          <p:spPr bwMode="auto">
            <a:xfrm>
              <a:off x="3651" y="1661"/>
              <a:ext cx="1545" cy="121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30000"/>
                </a:lnSpc>
                <a:spcBef>
                  <a:spcPct val="20000"/>
                </a:spcBef>
                <a:buSzPct val="70000"/>
                <a:buFont typeface="Wingdings" pitchFamily="2" charset="2"/>
                <a:buChar char="q"/>
              </a:pPr>
              <a:r>
                <a:rPr lang="it-IT" altLang="it-IT" b="1"/>
                <a:t> dolore</a:t>
              </a:r>
            </a:p>
            <a:p>
              <a:pPr>
                <a:lnSpc>
                  <a:spcPct val="130000"/>
                </a:lnSpc>
                <a:spcBef>
                  <a:spcPct val="20000"/>
                </a:spcBef>
                <a:buSzPct val="70000"/>
                <a:buFont typeface="Wingdings" pitchFamily="2" charset="2"/>
                <a:buChar char="q"/>
              </a:pPr>
              <a:r>
                <a:rPr lang="it-IT" altLang="it-IT" b="1"/>
                <a:t> lacrimazione</a:t>
              </a:r>
            </a:p>
            <a:p>
              <a:pPr>
                <a:lnSpc>
                  <a:spcPct val="130000"/>
                </a:lnSpc>
                <a:spcBef>
                  <a:spcPct val="20000"/>
                </a:spcBef>
                <a:buSzPct val="70000"/>
                <a:buFont typeface="Wingdings" pitchFamily="2" charset="2"/>
                <a:buChar char="q"/>
              </a:pPr>
              <a:r>
                <a:rPr lang="it-IT" altLang="it-IT" b="1"/>
                <a:t> calo visivo</a:t>
              </a:r>
              <a:endParaRPr lang="it-IT" altLang="it-IT" sz="2400" b="1" i="1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647958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1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1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1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1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2" name="Picture 2" descr="euso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184150"/>
            <a:ext cx="4857750" cy="6477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53942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2" descr="Senza titolo-1 cop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2400"/>
            <a:ext cx="3830638" cy="6375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20234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2" descr="Dscn05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100013"/>
            <a:ext cx="8737600" cy="6553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207793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Text Box 2"/>
          <p:cNvSpPr txBox="1">
            <a:spLocks noChangeArrowheads="1"/>
          </p:cNvSpPr>
          <p:nvPr/>
        </p:nvSpPr>
        <p:spPr bwMode="auto">
          <a:xfrm>
            <a:off x="1116013" y="1700213"/>
            <a:ext cx="6537325" cy="41354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30000"/>
              </a:lnSpc>
              <a:buFontTx/>
              <a:buChar char="•"/>
            </a:pPr>
            <a:r>
              <a:rPr lang="it-IT" altLang="it-IT" sz="3200" b="1" i="1"/>
              <a:t> preservazione integrità strutture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it-IT" altLang="it-IT" sz="3200" b="1" i="1"/>
              <a:t> liquido di conservazione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it-IT" altLang="it-IT" sz="3200" b="1" i="1"/>
              <a:t> refrigerazione (da 0°C a 4°C)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it-IT" altLang="it-IT" sz="3200" b="1" i="1"/>
              <a:t> trasporto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it-IT" altLang="it-IT" sz="3200" b="1" i="1"/>
              <a:t> invio in “banca delle cornee”</a:t>
            </a:r>
          </a:p>
          <a:p>
            <a:pPr>
              <a:buFontTx/>
              <a:buChar char="•"/>
            </a:pPr>
            <a:r>
              <a:rPr lang="it-IT" altLang="it-IT" sz="3200" b="1" i="1"/>
              <a:t> comunicazione al centro riferimento</a:t>
            </a:r>
          </a:p>
          <a:p>
            <a:r>
              <a:rPr lang="it-IT" altLang="it-IT" sz="3200" b="1" i="1"/>
              <a:t>				trapianti</a:t>
            </a:r>
            <a:endParaRPr lang="it-IT" altLang="it-IT" sz="3200" b="1"/>
          </a:p>
        </p:txBody>
      </p:sp>
      <p:sp>
        <p:nvSpPr>
          <p:cNvPr id="284675" name="Rectangle 3"/>
          <p:cNvSpPr>
            <a:spLocks noChangeArrowheads="1"/>
          </p:cNvSpPr>
          <p:nvPr/>
        </p:nvSpPr>
        <p:spPr bwMode="auto">
          <a:xfrm>
            <a:off x="468313" y="476250"/>
            <a:ext cx="4572000" cy="7016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4000" b="1">
                <a:solidFill>
                  <a:schemeClr val="tx2"/>
                </a:solidFill>
              </a:rPr>
              <a:t>ESPIANTO</a:t>
            </a:r>
            <a:endParaRPr lang="it-IT" altLang="it-IT" sz="4800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53115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4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4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4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4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4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4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4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4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4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4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4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4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46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46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674" grpId="0" build="p" autoUpdateAnimBg="0" advAuto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Text Box 2"/>
          <p:cNvSpPr txBox="1">
            <a:spLocks noChangeArrowheads="1"/>
          </p:cNvSpPr>
          <p:nvPr/>
        </p:nvSpPr>
        <p:spPr bwMode="auto">
          <a:xfrm>
            <a:off x="1066800" y="381000"/>
            <a:ext cx="6735763" cy="76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4400" b="1">
                <a:solidFill>
                  <a:schemeClr val="tx2"/>
                </a:solidFill>
              </a:rPr>
              <a:t>BANCA DELLE CORNEE</a:t>
            </a:r>
          </a:p>
        </p:txBody>
      </p:sp>
      <p:sp>
        <p:nvSpPr>
          <p:cNvPr id="285699" name="Text Box 3"/>
          <p:cNvSpPr txBox="1">
            <a:spLocks noChangeArrowheads="1"/>
          </p:cNvSpPr>
          <p:nvPr/>
        </p:nvSpPr>
        <p:spPr bwMode="auto">
          <a:xfrm>
            <a:off x="228600" y="1624013"/>
            <a:ext cx="5670550" cy="2238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it-IT" altLang="it-IT" sz="3000" b="1" i="1"/>
              <a:t>Analisi macroscopica</a:t>
            </a:r>
          </a:p>
          <a:p>
            <a:pPr>
              <a:lnSpc>
                <a:spcPct val="130000"/>
              </a:lnSpc>
            </a:pPr>
            <a:r>
              <a:rPr lang="it-IT" altLang="it-IT" sz="3000" b="1" i="1"/>
              <a:t>Studio microscopico dell’endotelio</a:t>
            </a:r>
          </a:p>
          <a:p>
            <a:pPr>
              <a:lnSpc>
                <a:spcPct val="130000"/>
              </a:lnSpc>
            </a:pPr>
            <a:r>
              <a:rPr lang="it-IT" altLang="it-IT" sz="3000" b="1" i="1"/>
              <a:t>Indicazioni al tipo di trapianto: 	</a:t>
            </a:r>
          </a:p>
          <a:p>
            <a:pPr>
              <a:lnSpc>
                <a:spcPct val="80000"/>
              </a:lnSpc>
            </a:pPr>
            <a:endParaRPr lang="it-IT" altLang="it-IT" sz="3000" b="1" i="1"/>
          </a:p>
        </p:txBody>
      </p:sp>
      <p:sp>
        <p:nvSpPr>
          <p:cNvPr id="285700" name="Text Box 4"/>
          <p:cNvSpPr txBox="1">
            <a:spLocks noChangeArrowheads="1"/>
          </p:cNvSpPr>
          <p:nvPr/>
        </p:nvSpPr>
        <p:spPr bwMode="auto">
          <a:xfrm>
            <a:off x="6113463" y="2870200"/>
            <a:ext cx="1835150" cy="914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it-IT" altLang="it-IT" sz="3000" b="1" i="1"/>
              <a:t>lamellare</a:t>
            </a:r>
          </a:p>
          <a:p>
            <a:pPr>
              <a:lnSpc>
                <a:spcPct val="90000"/>
              </a:lnSpc>
            </a:pPr>
            <a:r>
              <a:rPr lang="it-IT" altLang="it-IT" sz="3000" b="1" i="1"/>
              <a:t>perforante</a:t>
            </a:r>
          </a:p>
        </p:txBody>
      </p:sp>
      <p:sp>
        <p:nvSpPr>
          <p:cNvPr id="285701" name="AutoShape 5"/>
          <p:cNvSpPr>
            <a:spLocks/>
          </p:cNvSpPr>
          <p:nvPr/>
        </p:nvSpPr>
        <p:spPr bwMode="auto">
          <a:xfrm>
            <a:off x="5795963" y="27813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85702" name="Text Box 6"/>
          <p:cNvSpPr txBox="1">
            <a:spLocks noChangeArrowheads="1"/>
          </p:cNvSpPr>
          <p:nvPr/>
        </p:nvSpPr>
        <p:spPr bwMode="auto">
          <a:xfrm>
            <a:off x="365125" y="4545013"/>
            <a:ext cx="5351463" cy="14176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it-IT" altLang="it-IT" sz="3000" b="1" i="1"/>
              <a:t>Conservazione a 	+4°C (7 giorni)</a:t>
            </a:r>
          </a:p>
          <a:p>
            <a:pPr>
              <a:lnSpc>
                <a:spcPct val="110000"/>
              </a:lnSpc>
            </a:pPr>
            <a:r>
              <a:rPr lang="it-IT" altLang="it-IT" sz="3000" b="1" i="1"/>
              <a:t>			+35°C (1 mese)</a:t>
            </a:r>
          </a:p>
          <a:p>
            <a:endParaRPr lang="it-IT" altLang="it-IT" sz="1200"/>
          </a:p>
        </p:txBody>
      </p:sp>
    </p:spTree>
    <p:extLst>
      <p:ext uri="{BB962C8B-B14F-4D97-AF65-F5344CB8AC3E}">
        <p14:creationId xmlns="" xmlns:p14="http://schemas.microsoft.com/office/powerpoint/2010/main" val="12888039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5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5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5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5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5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5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5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5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285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1" dur="500"/>
                                        <p:tgtEl>
                                          <p:spTgt spid="285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5" dur="500"/>
                                        <p:tgtEl>
                                          <p:spTgt spid="285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5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5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698" grpId="0" autoUpdateAnimBg="0"/>
      <p:bldP spid="285699" grpId="0" build="p" autoUpdateAnimBg="0" advAuto="0"/>
      <p:bldP spid="285700" grpId="0" build="p" autoUpdateAnimBg="0" advAuto="0"/>
      <p:bldP spid="285701" grpId="0" animBg="1"/>
      <p:bldP spid="285702" grpId="0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ERATOPLASTICA.M1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43608" y="404664"/>
            <a:ext cx="6858000" cy="5486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2367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6" name="Text Box 4"/>
          <p:cNvSpPr txBox="1">
            <a:spLocks noChangeArrowheads="1"/>
          </p:cNvSpPr>
          <p:nvPr/>
        </p:nvSpPr>
        <p:spPr bwMode="auto">
          <a:xfrm>
            <a:off x="179388" y="115888"/>
            <a:ext cx="4475162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it-IT" altLang="it-IT" b="1" i="1">
                <a:solidFill>
                  <a:schemeClr val="tx2"/>
                </a:solidFill>
              </a:rPr>
              <a:t>CHERATITI BATTERICHE</a:t>
            </a:r>
          </a:p>
        </p:txBody>
      </p:sp>
      <p:sp>
        <p:nvSpPr>
          <p:cNvPr id="212997" name="Text Box 5"/>
          <p:cNvSpPr txBox="1">
            <a:spLocks noChangeArrowheads="1"/>
          </p:cNvSpPr>
          <p:nvPr/>
        </p:nvSpPr>
        <p:spPr bwMode="auto">
          <a:xfrm>
            <a:off x="755650" y="620713"/>
            <a:ext cx="2114550" cy="5857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it-IT" altLang="it-IT" sz="3600" b="1"/>
              <a:t>ULCERA</a:t>
            </a:r>
          </a:p>
        </p:txBody>
      </p:sp>
      <p:sp>
        <p:nvSpPr>
          <p:cNvPr id="212998" name="Text Box 6"/>
          <p:cNvSpPr txBox="1">
            <a:spLocks noChangeArrowheads="1"/>
          </p:cNvSpPr>
          <p:nvPr/>
        </p:nvSpPr>
        <p:spPr bwMode="auto">
          <a:xfrm>
            <a:off x="323850" y="1196975"/>
            <a:ext cx="86407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it-IT" altLang="it-IT" sz="24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Può avere sede e dimensioni diverse. Gli strati corneali superficiali sono sempre interessati per primi.</a:t>
            </a:r>
          </a:p>
        </p:txBody>
      </p:sp>
      <p:sp>
        <p:nvSpPr>
          <p:cNvPr id="212999" name="Text Box 7"/>
          <p:cNvSpPr txBox="1">
            <a:spLocks noChangeArrowheads="1"/>
          </p:cNvSpPr>
          <p:nvPr/>
        </p:nvSpPr>
        <p:spPr bwMode="auto">
          <a:xfrm>
            <a:off x="323850" y="1917700"/>
            <a:ext cx="2147888" cy="5302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it-IT" altLang="it-IT" sz="3200" b="1">
                <a:solidFill>
                  <a:schemeClr val="tx2"/>
                </a:solidFill>
              </a:rPr>
              <a:t>evoluzione:</a:t>
            </a:r>
          </a:p>
        </p:txBody>
      </p:sp>
      <p:sp>
        <p:nvSpPr>
          <p:cNvPr id="213000" name="Text Box 8"/>
          <p:cNvSpPr txBox="1">
            <a:spLocks noChangeArrowheads="1"/>
          </p:cNvSpPr>
          <p:nvPr/>
        </p:nvSpPr>
        <p:spPr bwMode="auto">
          <a:xfrm>
            <a:off x="611188" y="2349500"/>
            <a:ext cx="3889375" cy="690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40000"/>
              </a:lnSpc>
              <a:buFontTx/>
              <a:buAutoNum type="arabicPeriod"/>
            </a:pPr>
            <a:r>
              <a:rPr lang="it-IT" altLang="it-IT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Infiltrazione	</a:t>
            </a:r>
          </a:p>
        </p:txBody>
      </p:sp>
      <p:sp>
        <p:nvSpPr>
          <p:cNvPr id="213001" name="Text Box 9"/>
          <p:cNvSpPr txBox="1">
            <a:spLocks noChangeArrowheads="1"/>
          </p:cNvSpPr>
          <p:nvPr/>
        </p:nvSpPr>
        <p:spPr bwMode="auto">
          <a:xfrm>
            <a:off x="3490913" y="2492375"/>
            <a:ext cx="5545137" cy="129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it-IT" altLang="it-IT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Migrazione di polimorfonucleati e linfociti con necrosi dell’epitelio e perdita di sostanza. Margini infiltrati.</a:t>
            </a:r>
          </a:p>
        </p:txBody>
      </p:sp>
      <p:sp>
        <p:nvSpPr>
          <p:cNvPr id="213002" name="Text Box 10"/>
          <p:cNvSpPr txBox="1">
            <a:spLocks noChangeArrowheads="1"/>
          </p:cNvSpPr>
          <p:nvPr/>
        </p:nvSpPr>
        <p:spPr bwMode="auto">
          <a:xfrm>
            <a:off x="611188" y="3789363"/>
            <a:ext cx="3889375" cy="6905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40000"/>
              </a:lnSpc>
              <a:buFontTx/>
              <a:buAutoNum type="arabicPeriod" startAt="2"/>
            </a:pPr>
            <a:r>
              <a:rPr lang="it-IT" altLang="it-IT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Regressione	</a:t>
            </a:r>
          </a:p>
        </p:txBody>
      </p:sp>
      <p:sp>
        <p:nvSpPr>
          <p:cNvPr id="213003" name="Text Box 11"/>
          <p:cNvSpPr txBox="1">
            <a:spLocks noChangeArrowheads="1"/>
          </p:cNvSpPr>
          <p:nvPr/>
        </p:nvSpPr>
        <p:spPr bwMode="auto">
          <a:xfrm>
            <a:off x="611188" y="5661025"/>
            <a:ext cx="3889375" cy="690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40000"/>
              </a:lnSpc>
              <a:buFontTx/>
              <a:buAutoNum type="arabicPeriod" startAt="3"/>
            </a:pPr>
            <a:r>
              <a:rPr lang="it-IT" altLang="it-IT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Cicatrizzazione	</a:t>
            </a:r>
          </a:p>
        </p:txBody>
      </p:sp>
      <p:sp>
        <p:nvSpPr>
          <p:cNvPr id="213004" name="Text Box 12"/>
          <p:cNvSpPr txBox="1">
            <a:spLocks noChangeArrowheads="1"/>
          </p:cNvSpPr>
          <p:nvPr/>
        </p:nvSpPr>
        <p:spPr bwMode="auto">
          <a:xfrm>
            <a:off x="3492500" y="4005263"/>
            <a:ext cx="547211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Linea di demarcazione intorno all’ulcera con leucociti ad attività macrofagica. </a:t>
            </a:r>
          </a:p>
          <a:p>
            <a:r>
              <a:rPr lang="it-IT" altLang="it-IT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Maggiore perdita di sostanza, margini regolari, fondo deterso (ulcera detersa)</a:t>
            </a:r>
          </a:p>
        </p:txBody>
      </p:sp>
      <p:sp>
        <p:nvSpPr>
          <p:cNvPr id="213006" name="Text Box 14"/>
          <p:cNvSpPr txBox="1">
            <a:spLocks noChangeArrowheads="1"/>
          </p:cNvSpPr>
          <p:nvPr/>
        </p:nvSpPr>
        <p:spPr bwMode="auto">
          <a:xfrm>
            <a:off x="3779838" y="5846763"/>
            <a:ext cx="5545137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it-IT" altLang="it-IT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Riepitelizzazione, cicatrici stromali, neovasi</a:t>
            </a:r>
          </a:p>
        </p:txBody>
      </p:sp>
    </p:spTree>
    <p:extLst>
      <p:ext uri="{BB962C8B-B14F-4D97-AF65-F5344CB8AC3E}">
        <p14:creationId xmlns="" xmlns:p14="http://schemas.microsoft.com/office/powerpoint/2010/main" val="36370437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2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2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2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2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213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3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1" dur="500"/>
                                        <p:tgtEl>
                                          <p:spTgt spid="213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3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9" dur="500"/>
                                        <p:tgtEl>
                                          <p:spTgt spid="213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3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996" grpId="0"/>
      <p:bldP spid="212997" grpId="0"/>
      <p:bldP spid="212998" grpId="0"/>
      <p:bldP spid="212999" grpId="0"/>
      <p:bldP spid="213000" grpId="0"/>
      <p:bldP spid="213001" grpId="0"/>
      <p:bldP spid="213002" grpId="0"/>
      <p:bldP spid="213003" grpId="0"/>
      <p:bldP spid="213004" grpId="0"/>
      <p:bldP spid="21300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4" name="Picture 4" descr="c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83" t="7309" r="1413" b="4053"/>
          <a:stretch>
            <a:fillRect/>
          </a:stretch>
        </p:blipFill>
        <p:spPr bwMode="auto">
          <a:xfrm>
            <a:off x="1476375" y="1177925"/>
            <a:ext cx="6480175" cy="3571875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65" name="Text Box 5"/>
          <p:cNvSpPr txBox="1">
            <a:spLocks noChangeArrowheads="1"/>
          </p:cNvSpPr>
          <p:nvPr/>
        </p:nvSpPr>
        <p:spPr bwMode="auto">
          <a:xfrm>
            <a:off x="2700338" y="5084763"/>
            <a:ext cx="3790950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/>
              <a:t>ulcera corneale periferica</a:t>
            </a:r>
          </a:p>
        </p:txBody>
      </p:sp>
    </p:spTree>
    <p:extLst>
      <p:ext uri="{BB962C8B-B14F-4D97-AF65-F5344CB8AC3E}">
        <p14:creationId xmlns="" xmlns:p14="http://schemas.microsoft.com/office/powerpoint/2010/main" val="40586646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89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20" name="Text Box 4"/>
          <p:cNvSpPr txBox="1">
            <a:spLocks noChangeArrowheads="1"/>
          </p:cNvSpPr>
          <p:nvPr/>
        </p:nvSpPr>
        <p:spPr bwMode="auto">
          <a:xfrm>
            <a:off x="179388" y="188913"/>
            <a:ext cx="4475162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it-IT" altLang="it-IT" b="1" i="1">
                <a:solidFill>
                  <a:schemeClr val="tx2"/>
                </a:solidFill>
              </a:rPr>
              <a:t>CHERATITI BATTERICHE</a:t>
            </a:r>
          </a:p>
        </p:txBody>
      </p:sp>
      <p:sp>
        <p:nvSpPr>
          <p:cNvPr id="214021" name="Text Box 5"/>
          <p:cNvSpPr txBox="1">
            <a:spLocks noChangeArrowheads="1"/>
          </p:cNvSpPr>
          <p:nvPr/>
        </p:nvSpPr>
        <p:spPr bwMode="auto">
          <a:xfrm>
            <a:off x="755650" y="692150"/>
            <a:ext cx="4451350" cy="5857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it-IT" altLang="it-IT" sz="3600" b="1"/>
              <a:t>CHERATOIPOPION</a:t>
            </a:r>
          </a:p>
        </p:txBody>
      </p:sp>
      <p:sp>
        <p:nvSpPr>
          <p:cNvPr id="214023" name="Text Box 7"/>
          <p:cNvSpPr txBox="1">
            <a:spLocks noChangeArrowheads="1"/>
          </p:cNvSpPr>
          <p:nvPr/>
        </p:nvSpPr>
        <p:spPr bwMode="auto">
          <a:xfrm>
            <a:off x="1187450" y="1557338"/>
            <a:ext cx="3403600" cy="5857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it-IT" altLang="it-IT" sz="3600" b="1" i="1">
                <a:solidFill>
                  <a:schemeClr val="tx2"/>
                </a:solidFill>
              </a:rPr>
              <a:t> ulcera + ipopion</a:t>
            </a:r>
          </a:p>
        </p:txBody>
      </p:sp>
      <p:sp>
        <p:nvSpPr>
          <p:cNvPr id="214024" name="Text Box 8"/>
          <p:cNvSpPr txBox="1">
            <a:spLocks noChangeArrowheads="1"/>
          </p:cNvSpPr>
          <p:nvPr/>
        </p:nvSpPr>
        <p:spPr bwMode="auto">
          <a:xfrm>
            <a:off x="395288" y="2565400"/>
            <a:ext cx="8304212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Agenti eziologici responsabili: pneumococco, piocianeo</a:t>
            </a:r>
          </a:p>
        </p:txBody>
      </p:sp>
      <p:pic>
        <p:nvPicPr>
          <p:cNvPr id="214026" name="Picture 10" descr="cornea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97" t="4646" r="1543" b="5043"/>
          <a:stretch>
            <a:fillRect/>
          </a:stretch>
        </p:blipFill>
        <p:spPr bwMode="auto">
          <a:xfrm>
            <a:off x="2484438" y="3429000"/>
            <a:ext cx="4248150" cy="3248025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09343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orient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</TotalTime>
  <Words>1488</Words>
  <Application>Microsoft Office PowerPoint</Application>
  <PresentationFormat>Presentazione su schermo (4:3)</PresentationFormat>
  <Paragraphs>391</Paragraphs>
  <Slides>65</Slides>
  <Notes>0</Notes>
  <HiddenSlides>0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65</vt:i4>
      </vt:variant>
    </vt:vector>
  </HeadingPairs>
  <TitlesOfParts>
    <vt:vector size="68" baseType="lpstr">
      <vt:lpstr>Equinozio</vt:lpstr>
      <vt:lpstr>Fotografia acquisita da scanner </vt:lpstr>
      <vt:lpstr>Fotografia di Photo Editor </vt:lpstr>
      <vt:lpstr>PATOLOGIA DELLA CORNEA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PATOLOGIA DELLA CORNEA</dc:title>
  <dc:creator>Dott.ssa Costa</dc:creator>
  <cp:lastModifiedBy>PC08</cp:lastModifiedBy>
  <cp:revision>6</cp:revision>
  <dcterms:created xsi:type="dcterms:W3CDTF">2014-04-03T17:41:31Z</dcterms:created>
  <dcterms:modified xsi:type="dcterms:W3CDTF">2014-07-16T14:56:16Z</dcterms:modified>
</cp:coreProperties>
</file>