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300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94" r:id="rId11"/>
    <p:sldId id="395" r:id="rId12"/>
    <p:sldId id="311" r:id="rId13"/>
    <p:sldId id="312" r:id="rId14"/>
    <p:sldId id="313" r:id="rId15"/>
    <p:sldId id="314" r:id="rId16"/>
    <p:sldId id="315" r:id="rId17"/>
    <p:sldId id="316" r:id="rId18"/>
    <p:sldId id="347" r:id="rId19"/>
    <p:sldId id="317" r:id="rId20"/>
    <p:sldId id="318" r:id="rId21"/>
    <p:sldId id="319" r:id="rId22"/>
    <p:sldId id="320" r:id="rId23"/>
    <p:sldId id="365" r:id="rId24"/>
    <p:sldId id="321" r:id="rId25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0334" autoAdjust="0"/>
    <p:restoredTop sz="94069" autoAdjust="0"/>
  </p:normalViewPr>
  <p:slideViewPr>
    <p:cSldViewPr>
      <p:cViewPr varScale="1">
        <p:scale>
          <a:sx n="87" d="100"/>
          <a:sy n="87" d="100"/>
        </p:scale>
        <p:origin x="-8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60" y="-96"/>
      </p:cViewPr>
      <p:guideLst>
        <p:guide orient="horz" pos="3127"/>
        <p:guide pos="214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it-IT"/>
              <a:t>FORMATORE P.S.T.I. VALENTINI MIRKO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ADC75F0-C07D-4AA2-B206-A72A3A532E5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662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r>
              <a:rPr lang="it-IT"/>
              <a:t>FORMATORE P.S.T.I. VALENTINI MIRKO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339D6F8-2AAE-405B-88D2-13409700527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6F8539-A432-49A2-83EF-25C5E8F14682}" type="slidenum">
              <a:rPr lang="it-IT" smtClean="0"/>
              <a:pPr/>
              <a:t>1</a:t>
            </a:fld>
            <a:endParaRPr lang="it-IT" smtClean="0"/>
          </a:p>
        </p:txBody>
      </p:sp>
      <p:sp>
        <p:nvSpPr>
          <p:cNvPr id="2765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B2D93-6D20-4C8C-95A2-A94A31BE05D0}" type="slidenum">
              <a:rPr lang="it-IT" smtClean="0"/>
              <a:pPr/>
              <a:t>10</a:t>
            </a:fld>
            <a:endParaRPr lang="it-IT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021AAE-39F4-4096-AADF-F440E6D8557D}" type="slidenum">
              <a:rPr lang="it-IT" smtClean="0"/>
              <a:pPr/>
              <a:t>11</a:t>
            </a:fld>
            <a:endParaRPr lang="it-IT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1E20B9-194C-430A-AAA0-F8CDBF75E0C2}" type="slidenum">
              <a:rPr lang="it-IT" smtClean="0"/>
              <a:pPr/>
              <a:t>12</a:t>
            </a:fld>
            <a:endParaRPr lang="it-IT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8094D8-11BC-419E-9350-7F256F392FC1}" type="slidenum">
              <a:rPr lang="it-IT" smtClean="0"/>
              <a:pPr/>
              <a:t>13</a:t>
            </a:fld>
            <a:endParaRPr lang="it-IT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C04A41-968C-415C-AF76-334368AECBFE}" type="slidenum">
              <a:rPr lang="it-IT" smtClean="0"/>
              <a:pPr/>
              <a:t>14</a:t>
            </a:fld>
            <a:endParaRPr lang="it-IT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2C1946-9E26-48E2-8DEE-D181906DE6AF}" type="slidenum">
              <a:rPr lang="it-IT" smtClean="0"/>
              <a:pPr/>
              <a:t>15</a:t>
            </a:fld>
            <a:endParaRPr lang="it-IT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906CA1-982B-44DF-BD88-4510EC515A16}" type="slidenum">
              <a:rPr lang="it-IT" smtClean="0"/>
              <a:pPr/>
              <a:t>16</a:t>
            </a:fld>
            <a:endParaRPr lang="it-IT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E8388F-73A1-474A-BEC7-30C00596F3B3}" type="slidenum">
              <a:rPr lang="it-IT" smtClean="0"/>
              <a:pPr/>
              <a:t>17</a:t>
            </a:fld>
            <a:endParaRPr lang="it-IT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EED41-0EEC-4ED2-A642-A49164887744}" type="slidenum">
              <a:rPr lang="it-IT" smtClean="0"/>
              <a:pPr/>
              <a:t>18</a:t>
            </a:fld>
            <a:endParaRPr lang="it-IT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6087B5-B497-49D6-A6CA-98EB54528E51}" type="slidenum">
              <a:rPr lang="it-IT" smtClean="0"/>
              <a:pPr/>
              <a:t>19</a:t>
            </a:fld>
            <a:endParaRPr lang="it-IT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3239AC-0271-4F8C-A423-D30904400AE0}" type="slidenum">
              <a:rPr lang="it-IT" smtClean="0"/>
              <a:pPr/>
              <a:t>2</a:t>
            </a:fld>
            <a:endParaRPr lang="it-IT" smtClean="0"/>
          </a:p>
        </p:txBody>
      </p:sp>
      <p:sp>
        <p:nvSpPr>
          <p:cNvPr id="2867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350F3E-A622-45BC-9857-5ABFE9FDCEC6}" type="slidenum">
              <a:rPr lang="it-IT" smtClean="0"/>
              <a:pPr/>
              <a:t>20</a:t>
            </a:fld>
            <a:endParaRPr lang="it-IT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4D5918-029C-40DC-A316-2C90D180C044}" type="slidenum">
              <a:rPr lang="it-IT" smtClean="0"/>
              <a:pPr/>
              <a:t>21</a:t>
            </a:fld>
            <a:endParaRPr lang="it-IT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EB5FC6-1E97-43F3-8789-A49F643C7030}" type="slidenum">
              <a:rPr lang="it-IT" smtClean="0"/>
              <a:pPr/>
              <a:t>22</a:t>
            </a:fld>
            <a:endParaRPr lang="it-IT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5FAEAF-AE3D-4587-872B-0F263FD51BD9}" type="slidenum">
              <a:rPr lang="it-IT" smtClean="0"/>
              <a:pPr/>
              <a:t>23</a:t>
            </a:fld>
            <a:endParaRPr lang="it-IT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EBF762-6522-4D45-8AAA-DBDD9019275A}" type="slidenum">
              <a:rPr lang="it-IT" smtClean="0"/>
              <a:pPr/>
              <a:t>24</a:t>
            </a:fld>
            <a:endParaRPr lang="it-IT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EA7FAD8-17A8-498B-ADDE-B44E2B383CFC}" type="slidenum">
              <a:rPr lang="it-IT" smtClean="0"/>
              <a:pPr/>
              <a:t>3</a:t>
            </a:fld>
            <a:endParaRPr lang="it-IT" smtClean="0"/>
          </a:p>
        </p:txBody>
      </p:sp>
      <p:sp>
        <p:nvSpPr>
          <p:cNvPr id="2969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D4987E-02D7-4504-B897-F490F87B28B6}" type="slidenum">
              <a:rPr lang="it-IT" smtClean="0"/>
              <a:pPr/>
              <a:t>4</a:t>
            </a:fld>
            <a:endParaRPr lang="it-IT" smtClean="0"/>
          </a:p>
        </p:txBody>
      </p:sp>
      <p:sp>
        <p:nvSpPr>
          <p:cNvPr id="3072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BB8681-AED2-4990-B87C-C53665D60209}" type="slidenum">
              <a:rPr lang="it-IT" smtClean="0"/>
              <a:pPr/>
              <a:t>5</a:t>
            </a:fld>
            <a:endParaRPr lang="it-IT" smtClean="0"/>
          </a:p>
        </p:txBody>
      </p:sp>
      <p:sp>
        <p:nvSpPr>
          <p:cNvPr id="31747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A7F698-119B-45DD-B302-FFFD3367F1B6}" type="slidenum">
              <a:rPr lang="it-IT" smtClean="0"/>
              <a:pPr/>
              <a:t>6</a:t>
            </a:fld>
            <a:endParaRPr lang="it-IT" smtClean="0"/>
          </a:p>
        </p:txBody>
      </p:sp>
      <p:sp>
        <p:nvSpPr>
          <p:cNvPr id="32771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95818E-31D3-4003-BF0B-BB5C26ABDD8D}" type="slidenum">
              <a:rPr lang="it-IT" smtClean="0"/>
              <a:pPr/>
              <a:t>7</a:t>
            </a:fld>
            <a:endParaRPr lang="it-IT" smtClean="0"/>
          </a:p>
        </p:txBody>
      </p:sp>
      <p:sp>
        <p:nvSpPr>
          <p:cNvPr id="33795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95FED-10DC-420A-8F14-770B05A27AD7}" type="slidenum">
              <a:rPr lang="it-IT" smtClean="0"/>
              <a:pPr/>
              <a:t>8</a:t>
            </a:fld>
            <a:endParaRPr lang="it-IT" smtClean="0"/>
          </a:p>
        </p:txBody>
      </p:sp>
      <p:sp>
        <p:nvSpPr>
          <p:cNvPr id="34819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AD0192-BE13-4CFE-941C-6338138B089C}" type="slidenum">
              <a:rPr lang="it-IT" smtClean="0"/>
              <a:pPr/>
              <a:t>9</a:t>
            </a:fld>
            <a:endParaRPr lang="it-IT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ACBDE-7E7C-41D4-919B-2BBEDD1F7F5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32AAD-6B50-4AC4-95C3-532FA2DADA9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8F204-335A-4C0F-B721-4D181D7981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58ACB-0E32-414C-8F9F-31C29100FF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40C05-9365-49D8-8E77-F3A4EE80CF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4139D0-4EF1-4E19-822E-5759D29992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4062AC-58B3-4271-9156-49553A5EE28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ECF04C-071F-4D83-8F02-6AB0840207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779B3-E7CE-4599-9AC9-34BFF90133A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0CA31-BEFA-469B-9E9E-59187214F03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329BE6-3DE3-4703-BB4E-A8B3676B961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39DE8CC9-EB0A-44B5-B48E-E8C37BC0F92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://images.google.it/imgres?imgurl=http://www.pionieriroma.it/immagini/Attivit%C3%A0/ambulanza2.gif&amp;imgrefurl=http://www.pionieriroma.it/Aree/attivita/ambulanza.asp&amp;usg=__fK8sgPCUjkPTC7XB1iyMNNhnfU0=&amp;h=202&amp;w=283&amp;sz=78&amp;hl=it&amp;start=5&amp;tbnid=YIQ1Et-r6p5hoM:&amp;tbnh=81&amp;tbnw=114&amp;prev=/images%3Fq%3DAMBULANZA%26gbv%3D2%26ndsp%3D20%26hl%3Dit%26sa%3DN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.jpeg"/><Relationship Id="rId4" Type="http://schemas.openxmlformats.org/officeDocument/2006/relationships/image" Target="../media/image1.jpe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 21 Maggio 2013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600" b="1">
                <a:solidFill>
                  <a:srgbClr val="FF3300"/>
                </a:solidFill>
                <a:latin typeface="Comic Sans MS" pitchFamily="66" charset="0"/>
              </a:rPr>
              <a:t>ASUR – ZONA TERRITORIALE 2 URBINO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3078" name="Text Box 15"/>
          <p:cNvSpPr txBox="1">
            <a:spLocks noChangeArrowheads="1"/>
          </p:cNvSpPr>
          <p:nvPr/>
        </p:nvSpPr>
        <p:spPr bwMode="auto">
          <a:xfrm>
            <a:off x="539750" y="1844675"/>
            <a:ext cx="79930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800" b="1">
                <a:latin typeface="Comic Sans MS" pitchFamily="66" charset="0"/>
              </a:rPr>
              <a:t>CORSO TEORICO PRATICO DI CARICAMENTO E MONITORAGGIO DURANTE IL TRASPORTO DI UN PAZIENTE IN AMBULANZA</a:t>
            </a:r>
          </a:p>
        </p:txBody>
      </p:sp>
      <p:pic>
        <p:nvPicPr>
          <p:cNvPr id="3079" name="Picture 16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17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1" descr="ambulanza2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48038" y="3933825"/>
            <a:ext cx="230505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2294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5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755650" y="11255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</p:txBody>
      </p:sp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2195513" y="908050"/>
            <a:ext cx="35956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L’AMBULANZA: apparato radio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23850" y="2276475"/>
            <a:ext cx="31321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  <a:latin typeface="Comic Sans MS" pitchFamily="66" charset="0"/>
              </a:rPr>
              <a:t>Radio CRI</a:t>
            </a:r>
            <a:r>
              <a:rPr lang="it-IT">
                <a:solidFill>
                  <a:srgbClr val="FF0000"/>
                </a:solidFill>
              </a:rPr>
              <a:t> </a:t>
            </a:r>
            <a:r>
              <a:rPr lang="it-IT">
                <a:solidFill>
                  <a:srgbClr val="FF0000"/>
                </a:solidFill>
                <a:sym typeface="Wingdings" pitchFamily="2" charset="2"/>
              </a:rPr>
              <a:t> es. 61 - 1257</a:t>
            </a:r>
            <a:endParaRPr lang="it-IT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323850" y="2781300"/>
            <a:ext cx="39243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  <a:latin typeface="Comic Sans MS" pitchFamily="66" charset="0"/>
              </a:rPr>
              <a:t>Radio Regionale</a:t>
            </a:r>
            <a:r>
              <a:rPr lang="it-IT">
                <a:solidFill>
                  <a:schemeClr val="accent2"/>
                </a:solidFill>
              </a:rPr>
              <a:t> </a:t>
            </a:r>
            <a:r>
              <a:rPr lang="it-IT">
                <a:solidFill>
                  <a:schemeClr val="accent2"/>
                </a:solidFill>
                <a:sym typeface="Wingdings" pitchFamily="2" charset="2"/>
              </a:rPr>
              <a:t> es. 61 - 1327</a:t>
            </a:r>
            <a:endParaRPr lang="it-IT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323850" y="1700213"/>
            <a:ext cx="3960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/>
              <a:t>CO </a:t>
            </a:r>
            <a:r>
              <a:rPr lang="it-IT">
                <a:sym typeface="Wingdings" pitchFamily="2" charset="2"/>
              </a:rPr>
              <a:t> Pesaro 1000 (Regionale)</a:t>
            </a:r>
            <a:endParaRPr lang="it-IT">
              <a:latin typeface="Comic Sans MS" pitchFamily="66" charset="0"/>
            </a:endParaRP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23850" y="3213100"/>
            <a:ext cx="5761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  <a:latin typeface="Comic Sans MS" pitchFamily="66" charset="0"/>
              </a:rPr>
              <a:t>Radio portatili regionali</a:t>
            </a:r>
            <a:r>
              <a:rPr lang="it-IT">
                <a:solidFill>
                  <a:schemeClr val="accent2"/>
                </a:solidFill>
              </a:rPr>
              <a:t> </a:t>
            </a:r>
            <a:r>
              <a:rPr lang="it-IT">
                <a:solidFill>
                  <a:schemeClr val="accent2"/>
                </a:solidFill>
                <a:sym typeface="Wingdings" pitchFamily="2" charset="2"/>
              </a:rPr>
              <a:t> es. 61 - 1327</a:t>
            </a:r>
            <a:endParaRPr lang="it-IT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323850" y="3716338"/>
            <a:ext cx="46085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it-IT">
                <a:latin typeface="Comic Sans MS" pitchFamily="66" charset="0"/>
              </a:rPr>
              <a:t>Mezzi speciali</a:t>
            </a:r>
            <a:r>
              <a:rPr lang="it-IT"/>
              <a:t> </a:t>
            </a:r>
            <a:r>
              <a:rPr lang="it-IT">
                <a:sym typeface="Wingdings" pitchFamily="2" charset="2"/>
              </a:rPr>
              <a:t> es. Icaro 01, Icaro 02</a:t>
            </a:r>
            <a:endParaRPr lang="it-IT">
              <a:latin typeface="Comic Sans MS" pitchFamily="66" charset="0"/>
            </a:endParaRP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1187450" y="4724400"/>
            <a:ext cx="6913563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  <a:latin typeface="Comic Sans MS" pitchFamily="66" charset="0"/>
              </a:rPr>
              <a:t>La comunicazione prevede: il destinatario, il mittente, il messaggio e la parola passo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3" grpId="0" build="allAtOnce"/>
      <p:bldP spid="14" grpId="0"/>
      <p:bldP spid="15" grpId="0" build="allAtOnce"/>
      <p:bldP spid="16" grpId="0" build="allAtOnce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13317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3318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755650" y="11255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</p:txBody>
      </p:sp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2700338" y="981075"/>
            <a:ext cx="35956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L’AMBULANZA: apparato radio</a:t>
            </a:r>
          </a:p>
        </p:txBody>
      </p:sp>
      <p:sp>
        <p:nvSpPr>
          <p:cNvPr id="13322" name="Text Box 13"/>
          <p:cNvSpPr txBox="1">
            <a:spLocks noChangeArrowheads="1"/>
          </p:cNvSpPr>
          <p:nvPr/>
        </p:nvSpPr>
        <p:spPr bwMode="auto">
          <a:xfrm>
            <a:off x="684213" y="1557338"/>
            <a:ext cx="78486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it-IT">
                <a:latin typeface="Comic Sans MS" pitchFamily="66" charset="0"/>
              </a:rPr>
              <a:t>Le comunicazione devono essere rapide e sintetiche </a:t>
            </a:r>
          </a:p>
          <a:p>
            <a:pPr marL="342900" indent="-342900" algn="ctr">
              <a:spcBef>
                <a:spcPct val="50000"/>
              </a:spcBef>
            </a:pPr>
            <a:r>
              <a:rPr lang="it-IT">
                <a:latin typeface="Comic Sans MS" pitchFamily="66" charset="0"/>
              </a:rPr>
              <a:t>(altrimenti usare telefono)</a:t>
            </a:r>
          </a:p>
          <a:p>
            <a:pPr marL="342900" indent="-342900" algn="ctr">
              <a:spcBef>
                <a:spcPct val="50000"/>
              </a:spcBef>
            </a:pPr>
            <a:endParaRPr lang="it-IT">
              <a:latin typeface="Comic Sans MS" pitchFamily="66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it-IT">
                <a:latin typeface="Comic Sans MS" pitchFamily="66" charset="0"/>
              </a:rPr>
              <a:t>Possibilità di localizzazione</a:t>
            </a:r>
          </a:p>
          <a:p>
            <a:pPr marL="342900" indent="-342900" algn="ctr">
              <a:spcBef>
                <a:spcPct val="50000"/>
              </a:spcBef>
            </a:pPr>
            <a:endParaRPr lang="it-IT">
              <a:latin typeface="Comic Sans MS" pitchFamily="66" charset="0"/>
            </a:endParaRPr>
          </a:p>
          <a:p>
            <a:pPr marL="342900" indent="-342900" algn="ctr">
              <a:spcBef>
                <a:spcPct val="50000"/>
              </a:spcBef>
            </a:pPr>
            <a:r>
              <a:rPr lang="it-IT">
                <a:latin typeface="Comic Sans MS" pitchFamily="66" charset="0"/>
              </a:rPr>
              <a:t>Lasciar sempre concludere il messaggio alla CO</a:t>
            </a:r>
          </a:p>
        </p:txBody>
      </p:sp>
      <p:sp>
        <p:nvSpPr>
          <p:cNvPr id="18" name="Text Box 13"/>
          <p:cNvSpPr txBox="1">
            <a:spLocks noChangeArrowheads="1"/>
          </p:cNvSpPr>
          <p:nvPr/>
        </p:nvSpPr>
        <p:spPr bwMode="auto">
          <a:xfrm>
            <a:off x="684213" y="4652963"/>
            <a:ext cx="78486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  <a:latin typeface="Comic Sans MS" pitchFamily="66" charset="0"/>
              </a:rPr>
              <a:t>Comunicazioni radio servizio 118:</a:t>
            </a:r>
          </a:p>
          <a:p>
            <a:pPr marL="342900" indent="-342900" algn="ctr">
              <a:spcBef>
                <a:spcPct val="50000"/>
              </a:spcBef>
            </a:pPr>
            <a:r>
              <a:rPr lang="it-IT">
                <a:solidFill>
                  <a:schemeClr val="accent2"/>
                </a:solidFill>
                <a:latin typeface="Comic Sans MS" pitchFamily="66" charset="0"/>
              </a:rPr>
              <a:t>Partita – Sul posto – Codice Rientro – Rampa - Operativa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14339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59747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4342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755650" y="11255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</p:txBody>
      </p:sp>
      <p:sp>
        <p:nvSpPr>
          <p:cNvPr id="159758" name="Rectangle 14"/>
          <p:cNvSpPr>
            <a:spLocks noChangeArrowheads="1"/>
          </p:cNvSpPr>
          <p:nvPr/>
        </p:nvSpPr>
        <p:spPr bwMode="auto">
          <a:xfrm>
            <a:off x="395288" y="981075"/>
            <a:ext cx="3968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L’AMBULANZA: VANO SANITARIO</a:t>
            </a:r>
          </a:p>
        </p:txBody>
      </p:sp>
      <p:pic>
        <p:nvPicPr>
          <p:cNvPr id="13323" name="Picture 15" descr="barella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" y="1484313"/>
            <a:ext cx="3527425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4" name="Text Box 16"/>
          <p:cNvSpPr txBox="1">
            <a:spLocks noChangeArrowheads="1"/>
          </p:cNvSpPr>
          <p:nvPr/>
        </p:nvSpPr>
        <p:spPr bwMode="auto">
          <a:xfrm>
            <a:off x="4800600" y="1371600"/>
            <a:ext cx="3733800" cy="451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È la parte posteriore del mezzo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Può ospitare tante persone quante ne sono riportate nel libretto di circolazione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Deve essere composto da materiale ignifugo, autoestinguente e disinfettabile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Deve essere predisposto in modo da collocare in sicurezza tutte le dotazioni sanitarie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15363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5366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755650" y="11255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</p:txBody>
      </p:sp>
      <p:pic>
        <p:nvPicPr>
          <p:cNvPr id="15369" name="Picture 12" descr="imm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05400" y="1066800"/>
            <a:ext cx="3779838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5370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1643063"/>
            <a:ext cx="4475163" cy="3070225"/>
          </a:xfrm>
          <a:noFill/>
        </p:spPr>
        <p:txBody>
          <a:bodyPr/>
          <a:lstStyle/>
          <a:p>
            <a:pPr marL="342900" indent="-342900" algn="l" eaLnBrk="1" hangingPunct="1">
              <a:buFont typeface="Wingdings" pitchFamily="2" charset="2"/>
              <a:buChar char="q"/>
            </a:pPr>
            <a:r>
              <a:rPr lang="it-IT" sz="2400" smtClean="0">
                <a:latin typeface="Comic Sans MS" pitchFamily="66" charset="0"/>
              </a:rPr>
              <a:t> Barella auto caricante</a:t>
            </a:r>
          </a:p>
          <a:p>
            <a:pPr marL="342900" indent="-342900" algn="l" eaLnBrk="1" hangingPunct="1"/>
            <a:endParaRPr lang="it-IT" sz="2400" smtClean="0">
              <a:latin typeface="Comic Sans MS" pitchFamily="66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r>
              <a:rPr lang="it-IT" sz="2400" smtClean="0">
                <a:latin typeface="Comic Sans MS" pitchFamily="66" charset="0"/>
              </a:rPr>
              <a:t> Seconda Barella</a:t>
            </a:r>
          </a:p>
          <a:p>
            <a:pPr marL="342900" indent="-342900" algn="l" eaLnBrk="1" hangingPunct="1">
              <a:buFont typeface="Wingdings" pitchFamily="2" charset="2"/>
              <a:buChar char="q"/>
            </a:pPr>
            <a:endParaRPr lang="it-IT" sz="2400" smtClean="0">
              <a:latin typeface="Comic Sans MS" pitchFamily="66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r>
              <a:rPr lang="it-IT" sz="2400" smtClean="0">
                <a:latin typeface="Comic Sans MS" pitchFamily="66" charset="0"/>
              </a:rPr>
              <a:t> Impianto ossigeno</a:t>
            </a:r>
          </a:p>
          <a:p>
            <a:pPr marL="342900" indent="-342900" algn="l" eaLnBrk="1" hangingPunct="1"/>
            <a:endParaRPr lang="it-IT" sz="2400" smtClean="0">
              <a:latin typeface="Comic Sans MS" pitchFamily="66" charset="0"/>
            </a:endParaRPr>
          </a:p>
          <a:p>
            <a:pPr marL="342900" indent="-342900" algn="l" eaLnBrk="1" hangingPunct="1">
              <a:buFont typeface="Wingdings" pitchFamily="2" charset="2"/>
              <a:buChar char="q"/>
            </a:pPr>
            <a:r>
              <a:rPr lang="it-IT" sz="2400" smtClean="0">
                <a:latin typeface="Comic Sans MS" pitchFamily="66" charset="0"/>
              </a:rPr>
              <a:t> Aspiratore centrale</a:t>
            </a:r>
          </a:p>
          <a:p>
            <a:pPr marL="342900" indent="-342900" eaLnBrk="1" hangingPunct="1"/>
            <a:endParaRPr lang="it-IT" smtClean="0"/>
          </a:p>
          <a:p>
            <a:pPr marL="342900" indent="-342900" algn="l" eaLnBrk="1" hangingPunct="1">
              <a:buFontTx/>
              <a:buChar char="•"/>
            </a:pPr>
            <a:endParaRPr lang="it-IT" smtClean="0"/>
          </a:p>
        </p:txBody>
      </p:sp>
      <p:sp>
        <p:nvSpPr>
          <p:cNvPr id="161806" name="Rectangle 14"/>
          <p:cNvSpPr>
            <a:spLocks noChangeArrowheads="1"/>
          </p:cNvSpPr>
          <p:nvPr/>
        </p:nvSpPr>
        <p:spPr bwMode="auto">
          <a:xfrm>
            <a:off x="468313" y="1125538"/>
            <a:ext cx="4235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L’AMBULANZA: DOTAZIONI DI 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16387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63843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16389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6390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13" descr="barella4 copia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676400"/>
            <a:ext cx="457200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70" name="Rectangle 14"/>
          <p:cNvSpPr>
            <a:spLocks noChangeArrowheads="1"/>
          </p:cNvSpPr>
          <p:nvPr/>
        </p:nvSpPr>
        <p:spPr bwMode="auto">
          <a:xfrm>
            <a:off x="250825" y="1700213"/>
            <a:ext cx="426720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2000" b="1">
                <a:latin typeface="Comic Sans MS" pitchFamily="66" charset="0"/>
              </a:rPr>
              <a:t>Dotata di: </a:t>
            </a:r>
          </a:p>
          <a:p>
            <a:pPr>
              <a:spcBef>
                <a:spcPct val="20000"/>
              </a:spcBef>
            </a:pPr>
            <a:endParaRPr lang="it-IT" sz="2000" b="1"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 Carrello per la movimentazione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 Maniglie di controllo per il caricamento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 Sponde laterali e cinte di sicurezza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 Possibilità di posizione antishock e semiseduta regolabile</a:t>
            </a:r>
          </a:p>
          <a:p>
            <a:pPr algn="ctr">
              <a:spcBef>
                <a:spcPct val="20000"/>
              </a:spcBef>
            </a:pPr>
            <a:endParaRPr lang="it-IT" sz="2000">
              <a:latin typeface="Comic Sans MS" pitchFamily="66" charset="0"/>
            </a:endParaRPr>
          </a:p>
        </p:txBody>
      </p:sp>
      <p:sp>
        <p:nvSpPr>
          <p:cNvPr id="16394" name="Rectangle 15"/>
          <p:cNvSpPr>
            <a:spLocks noChangeArrowheads="1"/>
          </p:cNvSpPr>
          <p:nvPr/>
        </p:nvSpPr>
        <p:spPr bwMode="auto">
          <a:xfrm>
            <a:off x="2987675" y="981075"/>
            <a:ext cx="333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u="sng"/>
              <a:t>BARELLA AUTOCARICANTE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17413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7414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3348038" y="981075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u="sng"/>
              <a:t>SECONDA BARELLA</a:t>
            </a:r>
          </a:p>
        </p:txBody>
      </p:sp>
      <p:sp>
        <p:nvSpPr>
          <p:cNvPr id="16395" name="Rectangle 13"/>
          <p:cNvSpPr>
            <a:spLocks noChangeArrowheads="1"/>
          </p:cNvSpPr>
          <p:nvPr/>
        </p:nvSpPr>
        <p:spPr bwMode="auto">
          <a:xfrm>
            <a:off x="755650" y="1700213"/>
            <a:ext cx="4267200" cy="3570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Viene montata in caso di trasporto di più pazienti barellati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Ubicata alla destra della barella principale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Ancorata al mezzo tramite appositi supporti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Possibilità di posizione semiseduta regolabile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Dotata di cinte di sicurezza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400"/>
          </a:p>
        </p:txBody>
      </p:sp>
      <p:pic>
        <p:nvPicPr>
          <p:cNvPr id="17418" name="Picture 11" descr="imm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1428750"/>
            <a:ext cx="315595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67939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18437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8438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3348038" y="981075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u="sng"/>
              <a:t>SECONDA BARELLA</a:t>
            </a:r>
          </a:p>
        </p:txBody>
      </p:sp>
      <p:pic>
        <p:nvPicPr>
          <p:cNvPr id="18441" name="Picture 11" descr="imm2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0" y="1428750"/>
            <a:ext cx="3155950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9" name="Rectangle 12"/>
          <p:cNvSpPr>
            <a:spLocks noChangeArrowheads="1"/>
          </p:cNvSpPr>
          <p:nvPr/>
        </p:nvSpPr>
        <p:spPr bwMode="auto">
          <a:xfrm>
            <a:off x="684213" y="1989138"/>
            <a:ext cx="42672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Ci si carica sempre il paziente che deve essere trasportato più lontano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Viene caricata sempre prima dell’autocaricante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Di facile disinfezione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it-IT" sz="2000">
                <a:latin typeface="Comic Sans MS" pitchFamily="66" charset="0"/>
              </a:rPr>
              <a:t>Il sistema di ancoraggio può variare nei diversi mezzi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it-IT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9462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4" name="Rectangle 8"/>
          <p:cNvSpPr>
            <a:spLocks noChangeArrowheads="1"/>
          </p:cNvSpPr>
          <p:nvPr/>
        </p:nvSpPr>
        <p:spPr bwMode="auto">
          <a:xfrm>
            <a:off x="3348038" y="981075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u="sng"/>
              <a:t>SECONDA BARELLA</a:t>
            </a:r>
          </a:p>
        </p:txBody>
      </p:sp>
      <p:pic>
        <p:nvPicPr>
          <p:cNvPr id="18442" name="Immagine 13" descr="DSCN884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88" y="3571875"/>
            <a:ext cx="2643187" cy="198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Immagine 17" descr="DSCN8851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88" y="1357313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Immagine 20" descr="DSCN8852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1357313"/>
            <a:ext cx="2643187" cy="198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ttangolo 15"/>
          <p:cNvSpPr/>
          <p:nvPr/>
        </p:nvSpPr>
        <p:spPr>
          <a:xfrm>
            <a:off x="428596" y="1142984"/>
            <a:ext cx="57579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1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1428728" y="3429000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3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6000760" y="1142984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2</a:t>
            </a:r>
          </a:p>
        </p:txBody>
      </p:sp>
      <p:sp>
        <p:nvSpPr>
          <p:cNvPr id="18448" name="CasellaDiTesto 18"/>
          <p:cNvSpPr txBox="1">
            <a:spLocks noChangeArrowheads="1"/>
          </p:cNvSpPr>
          <p:nvPr/>
        </p:nvSpPr>
        <p:spPr bwMode="auto">
          <a:xfrm>
            <a:off x="3071813" y="1357313"/>
            <a:ext cx="30511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it-IT">
                <a:latin typeface="Comic Sans MS" pitchFamily="66" charset="0"/>
              </a:rPr>
              <a:t>Nella fase 1 vediamo la II°</a:t>
            </a:r>
          </a:p>
          <a:p>
            <a:pPr algn="ctr"/>
            <a:r>
              <a:rPr lang="it-IT">
                <a:latin typeface="Comic Sans MS" pitchFamily="66" charset="0"/>
              </a:rPr>
              <a:t>barella nella sua posizione</a:t>
            </a:r>
          </a:p>
          <a:p>
            <a:pPr algn="ctr"/>
            <a:endParaRPr lang="it-IT">
              <a:latin typeface="Comic Sans MS" pitchFamily="66" charset="0"/>
            </a:endParaRPr>
          </a:p>
          <a:p>
            <a:pPr algn="ctr"/>
            <a:r>
              <a:rPr lang="it-IT">
                <a:latin typeface="Comic Sans MS" pitchFamily="66" charset="0"/>
              </a:rPr>
              <a:t>Nella fase 2 si apre lo</a:t>
            </a:r>
          </a:p>
          <a:p>
            <a:pPr algn="ctr"/>
            <a:r>
              <a:rPr lang="it-IT">
                <a:latin typeface="Comic Sans MS" pitchFamily="66" charset="0"/>
              </a:rPr>
              <a:t>sportello di copertura</a:t>
            </a:r>
          </a:p>
          <a:p>
            <a:pPr algn="ctr"/>
            <a:r>
              <a:rPr lang="it-IT">
                <a:latin typeface="Comic Sans MS" pitchFamily="66" charset="0"/>
              </a:rPr>
              <a:t>dei ganci</a:t>
            </a:r>
          </a:p>
          <a:p>
            <a:pPr algn="ctr"/>
            <a:endParaRPr lang="it-IT">
              <a:latin typeface="Comic Sans MS" pitchFamily="66" charset="0"/>
            </a:endParaRPr>
          </a:p>
        </p:txBody>
      </p:sp>
      <p:sp>
        <p:nvSpPr>
          <p:cNvPr id="18449" name="CasellaDiTesto 19"/>
          <p:cNvSpPr txBox="1">
            <a:spLocks noChangeArrowheads="1"/>
          </p:cNvSpPr>
          <p:nvPr/>
        </p:nvSpPr>
        <p:spPr bwMode="auto">
          <a:xfrm>
            <a:off x="4572000" y="4143375"/>
            <a:ext cx="4149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omic Sans MS" pitchFamily="66" charset="0"/>
              </a:rPr>
              <a:t>Nella fase 3 supporti vengono aperti </a:t>
            </a:r>
          </a:p>
          <a:p>
            <a:r>
              <a:rPr lang="it-IT">
                <a:latin typeface="Comic Sans MS" pitchFamily="66" charset="0"/>
              </a:rPr>
              <a:t>nella loro posizione corretta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  <p:bldP spid="1844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20483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69987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20485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0486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3348038" y="981075"/>
            <a:ext cx="2482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u="sng"/>
              <a:t>SECONDA BARELLA</a:t>
            </a:r>
          </a:p>
        </p:txBody>
      </p:sp>
      <p:pic>
        <p:nvPicPr>
          <p:cNvPr id="19466" name="Immagine 14" descr="DSCN884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75" y="4214813"/>
            <a:ext cx="1928813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7" name="Immagine 15" descr="DSCN8846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3857625"/>
            <a:ext cx="192881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8" name="Immagine 16" descr="DSCN8848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3" y="1428750"/>
            <a:ext cx="2928937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9" name="CasellaDiTesto 15"/>
          <p:cNvSpPr txBox="1">
            <a:spLocks noChangeArrowheads="1"/>
          </p:cNvSpPr>
          <p:nvPr/>
        </p:nvSpPr>
        <p:spPr bwMode="auto">
          <a:xfrm>
            <a:off x="4357688" y="1857375"/>
            <a:ext cx="422275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latin typeface="Comic Sans MS" pitchFamily="66" charset="0"/>
              </a:rPr>
              <a:t>Nella fase 4 la II° barella viene </a:t>
            </a:r>
          </a:p>
          <a:p>
            <a:r>
              <a:rPr lang="it-IT">
                <a:latin typeface="Comic Sans MS" pitchFamily="66" charset="0"/>
              </a:rPr>
              <a:t>posizionata sui supporti</a:t>
            </a:r>
          </a:p>
          <a:p>
            <a:endParaRPr lang="it-IT">
              <a:latin typeface="Comic Sans MS" pitchFamily="66" charset="0"/>
            </a:endParaRPr>
          </a:p>
          <a:p>
            <a:endParaRPr lang="it-IT">
              <a:latin typeface="Comic Sans MS" pitchFamily="66" charset="0"/>
            </a:endParaRPr>
          </a:p>
          <a:p>
            <a:r>
              <a:rPr lang="it-IT">
                <a:latin typeface="Comic Sans MS" pitchFamily="66" charset="0"/>
              </a:rPr>
              <a:t>Nella fase 5 vengono chiusi i morsetti</a:t>
            </a:r>
          </a:p>
          <a:p>
            <a:r>
              <a:rPr lang="it-IT">
                <a:latin typeface="Comic Sans MS" pitchFamily="66" charset="0"/>
              </a:rPr>
              <a:t>per un ancoraggio stabile e sicuro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428596" y="1285860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4</a:t>
            </a:r>
          </a:p>
        </p:txBody>
      </p:sp>
      <p:sp>
        <p:nvSpPr>
          <p:cNvPr id="18" name="Rettangolo 17"/>
          <p:cNvSpPr/>
          <p:nvPr/>
        </p:nvSpPr>
        <p:spPr>
          <a:xfrm>
            <a:off x="1214414" y="4071942"/>
            <a:ext cx="57580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54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5</a:t>
            </a:r>
          </a:p>
        </p:txBody>
      </p:sp>
      <p:sp>
        <p:nvSpPr>
          <p:cNvPr id="23" name="Freccia circolare in su 22"/>
          <p:cNvSpPr/>
          <p:nvPr/>
        </p:nvSpPr>
        <p:spPr>
          <a:xfrm>
            <a:off x="1500188" y="5072063"/>
            <a:ext cx="1214437" cy="642937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1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9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72035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1031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032" name="Picture 5" descr="CAA30L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6" descr="logo 11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Rectangle 11"/>
          <p:cNvSpPr>
            <a:spLocks noChangeArrowheads="1"/>
          </p:cNvSpPr>
          <p:nvPr/>
        </p:nvSpPr>
        <p:spPr bwMode="auto">
          <a:xfrm>
            <a:off x="827088" y="1052513"/>
            <a:ext cx="2584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u="sng"/>
              <a:t>IMPIANTO OSSIGENO</a:t>
            </a:r>
          </a:p>
        </p:txBody>
      </p:sp>
      <p:graphicFrame>
        <p:nvGraphicFramePr>
          <p:cNvPr id="1026" name="Object 12"/>
          <p:cNvGraphicFramePr>
            <a:graphicFrameLocks noChangeAspect="1"/>
          </p:cNvGraphicFramePr>
          <p:nvPr/>
        </p:nvGraphicFramePr>
        <p:xfrm>
          <a:off x="3962400" y="990600"/>
          <a:ext cx="2381250" cy="1914525"/>
        </p:xfrm>
        <a:graphic>
          <a:graphicData uri="http://schemas.openxmlformats.org/presentationml/2006/ole">
            <p:oleObj spid="_x0000_s1026" name="Fotografia di Photo Editor " r:id="rId6" imgW="2381582" imgH="1914286" progId="MSPhotoEd.3">
              <p:embed/>
            </p:oleObj>
          </a:graphicData>
        </a:graphic>
      </p:graphicFrame>
      <p:pic>
        <p:nvPicPr>
          <p:cNvPr id="1035" name="Picture 13" descr="imm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40400" y="1066800"/>
            <a:ext cx="34036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4" descr="bombole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3200400"/>
            <a:ext cx="1827213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15"/>
          <p:cNvGraphicFramePr>
            <a:graphicFrameLocks noChangeAspect="1"/>
          </p:cNvGraphicFramePr>
          <p:nvPr/>
        </p:nvGraphicFramePr>
        <p:xfrm>
          <a:off x="6057900" y="3581400"/>
          <a:ext cx="3086100" cy="2308225"/>
        </p:xfrm>
        <a:graphic>
          <a:graphicData uri="http://schemas.openxmlformats.org/presentationml/2006/ole">
            <p:oleObj spid="_x0000_s1027" name="Fotografia di Photo Editor " r:id="rId9" imgW="4761905" imgH="3561905" progId="MSPhotoEd.3">
              <p:embed/>
            </p:oleObj>
          </a:graphicData>
        </a:graphic>
      </p:graphicFrame>
      <p:sp>
        <p:nvSpPr>
          <p:cNvPr id="172048" name="Rectangle 16"/>
          <p:cNvSpPr>
            <a:spLocks noChangeArrowheads="1"/>
          </p:cNvSpPr>
          <p:nvPr/>
        </p:nvSpPr>
        <p:spPr bwMode="auto">
          <a:xfrm>
            <a:off x="0" y="1628775"/>
            <a:ext cx="42672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it-IT" sz="2400" dirty="0"/>
              <a:t>	</a:t>
            </a:r>
            <a:r>
              <a:rPr lang="it-IT" sz="2000" dirty="0">
                <a:latin typeface="Comic Sans MS" pitchFamily="66" charset="0"/>
              </a:rPr>
              <a:t>Composto da: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Bombole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Riduttore di pressione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Manometro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Pannello di controllo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Flussimetro o regolatore di flusso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Umidificatore</a:t>
            </a:r>
          </a:p>
          <a:p>
            <a:pPr marL="742950" lvl="1" indent="-28575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it-IT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Presidio di somministrazione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04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4102" name="Picture 6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7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Text Box 11"/>
          <p:cNvSpPr txBox="1">
            <a:spLocks noChangeArrowheads="1"/>
          </p:cNvSpPr>
          <p:nvPr/>
        </p:nvSpPr>
        <p:spPr bwMode="auto">
          <a:xfrm>
            <a:off x="755650" y="1125538"/>
            <a:ext cx="7848600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r>
              <a:rPr lang="it-IT" sz="2400" b="1">
                <a:latin typeface="Comic Sans MS" pitchFamily="66" charset="0"/>
              </a:rPr>
              <a:t>OBIETTIVI</a:t>
            </a:r>
          </a:p>
          <a:p>
            <a:pPr algn="ctr">
              <a:spcBef>
                <a:spcPct val="50000"/>
              </a:spcBef>
            </a:pPr>
            <a:endParaRPr lang="it-IT"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it-IT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q"/>
            </a:pPr>
            <a:r>
              <a:rPr lang="it-IT">
                <a:latin typeface="Comic Sans MS" pitchFamily="66" charset="0"/>
              </a:rPr>
              <a:t> CONOSCERE L’AMBULANZA E LE DOTAZIONI DI BASE</a:t>
            </a: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endParaRPr lang="it-IT">
              <a:latin typeface="Comic Sans MS" pitchFamily="66" charset="0"/>
            </a:endParaRPr>
          </a:p>
          <a:p>
            <a:pPr algn="ctr">
              <a:spcBef>
                <a:spcPct val="50000"/>
              </a:spcBef>
              <a:buFont typeface="Wingdings" pitchFamily="2" charset="2"/>
              <a:buChar char="q"/>
            </a:pPr>
            <a:r>
              <a:rPr lang="it-IT">
                <a:latin typeface="Comic Sans MS" pitchFamily="66" charset="0"/>
              </a:rPr>
              <a:t>  CONOSCERE I PRESIDI E LE ATTREZZATURE IN USO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21509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1510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Rectangle 14"/>
          <p:cNvSpPr>
            <a:spLocks noChangeArrowheads="1"/>
          </p:cNvSpPr>
          <p:nvPr/>
        </p:nvSpPr>
        <p:spPr bwMode="auto">
          <a:xfrm>
            <a:off x="2484438" y="981075"/>
            <a:ext cx="465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u="sng"/>
              <a:t>IMPIANTO OSSIGENO: capacità bombole</a:t>
            </a:r>
          </a:p>
        </p:txBody>
      </p:sp>
      <p:pic>
        <p:nvPicPr>
          <p:cNvPr id="21513" name="Picture 15" descr="jvn01"/>
          <p:cNvPicPr>
            <a:picLocks noChangeAspect="1" noChangeArrowheads="1"/>
          </p:cNvPicPr>
          <p:nvPr/>
        </p:nvPicPr>
        <p:blipFill>
          <a:blip r:embed="rId5">
            <a:lum bright="24000" contrast="34000"/>
          </a:blip>
          <a:srcRect l="9842" t="5249" r="15749"/>
          <a:stretch>
            <a:fillRect/>
          </a:stretch>
        </p:blipFill>
        <p:spPr bwMode="auto">
          <a:xfrm>
            <a:off x="4800600" y="1412875"/>
            <a:ext cx="4002088" cy="439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74096" name="Text Box 16"/>
          <p:cNvSpPr txBox="1">
            <a:spLocks noChangeArrowheads="1"/>
          </p:cNvSpPr>
          <p:nvPr/>
        </p:nvSpPr>
        <p:spPr bwMode="auto">
          <a:xfrm>
            <a:off x="82550" y="1443038"/>
            <a:ext cx="4454525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Contenuto in litri  O2 della bombola </a:t>
            </a:r>
          </a:p>
          <a:p>
            <a:pPr algn="ctr"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=</a:t>
            </a:r>
          </a:p>
          <a:p>
            <a:pPr algn="ctr">
              <a:defRPr/>
            </a:pPr>
            <a:r>
              <a:rPr lang="it-IT" sz="200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 Volume x atmosfere</a:t>
            </a:r>
          </a:p>
        </p:txBody>
      </p:sp>
      <p:sp>
        <p:nvSpPr>
          <p:cNvPr id="174097" name="Text Box 17"/>
          <p:cNvSpPr txBox="1">
            <a:spLocks noChangeArrowheads="1"/>
          </p:cNvSpPr>
          <p:nvPr/>
        </p:nvSpPr>
        <p:spPr bwMode="auto">
          <a:xfrm>
            <a:off x="0" y="3929063"/>
            <a:ext cx="4745038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Autonomia in minuti della bombola </a:t>
            </a:r>
          </a:p>
          <a:p>
            <a:pPr algn="ctr"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= </a:t>
            </a:r>
          </a:p>
          <a:p>
            <a:pPr algn="ctr"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cs typeface="Times New Roman" pitchFamily="18" charset="0"/>
              </a:rPr>
              <a:t>Contenuto bombola / flusso dell’erogatore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0493" name="Line 18"/>
          <p:cNvSpPr>
            <a:spLocks noChangeShapeType="1"/>
          </p:cNvSpPr>
          <p:nvPr/>
        </p:nvSpPr>
        <p:spPr bwMode="auto">
          <a:xfrm>
            <a:off x="3124200" y="2514600"/>
            <a:ext cx="1895475" cy="381000"/>
          </a:xfrm>
          <a:prstGeom prst="line">
            <a:avLst/>
          </a:prstGeom>
          <a:noFill/>
          <a:ln w="34925">
            <a:solidFill>
              <a:srgbClr val="FF3300"/>
            </a:solidFill>
            <a:round/>
            <a:headEnd type="none" w="sm" len="sm"/>
            <a:tailEnd type="triangle" w="lg" len="lg"/>
          </a:ln>
        </p:spPr>
        <p:txBody>
          <a:bodyPr/>
          <a:lstStyle/>
          <a:p>
            <a:endParaRPr lang="it-IT"/>
          </a:p>
        </p:txBody>
      </p:sp>
      <p:cxnSp>
        <p:nvCxnSpPr>
          <p:cNvPr id="18" name="Connettore 7 17"/>
          <p:cNvCxnSpPr/>
          <p:nvPr/>
        </p:nvCxnSpPr>
        <p:spPr>
          <a:xfrm rot="16200000" flipH="1">
            <a:off x="4500563" y="1643063"/>
            <a:ext cx="3429000" cy="3429000"/>
          </a:xfrm>
          <a:prstGeom prst="curvedConnector3">
            <a:avLst>
              <a:gd name="adj1" fmla="val 4554"/>
            </a:avLst>
          </a:prstGeom>
          <a:ln w="38100" cmpd="sng">
            <a:solidFill>
              <a:srgbClr val="FF0000"/>
            </a:solidFill>
            <a:headEnd type="triangle" w="lg" len="med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4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6" dur="3000"/>
                                        <p:tgtEl>
                                          <p:spTgt spid="20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7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6" grpId="0"/>
      <p:bldP spid="174097" grpId="0"/>
      <p:bldP spid="2049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22531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76131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22533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2534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2484438" y="981075"/>
            <a:ext cx="4654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u="sng"/>
              <a:t>IMPIANTO OSSIGENO: capacità bombole</a:t>
            </a:r>
          </a:p>
        </p:txBody>
      </p:sp>
      <p:sp>
        <p:nvSpPr>
          <p:cNvPr id="176142" name="Rectangle 14"/>
          <p:cNvSpPr>
            <a:spLocks noChangeArrowheads="1"/>
          </p:cNvSpPr>
          <p:nvPr/>
        </p:nvSpPr>
        <p:spPr bwMode="auto">
          <a:xfrm>
            <a:off x="323850" y="1412875"/>
            <a:ext cx="8526463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La formula che se ne ricava per conoscere la quantità di ossigeno nella bombola é la seguente:</a:t>
            </a:r>
            <a:b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Pressione(Atm) x Capacità della bombola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=Quantità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di O2 (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lt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)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214313" y="2857500"/>
            <a:ext cx="8643937" cy="284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Esempio:</a:t>
            </a:r>
            <a:b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Pressione: 150 Atm - Volume: 5 </a:t>
            </a: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lt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- Erogazione: 10 </a:t>
            </a:r>
            <a:r>
              <a:rPr lang="it-IT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lt</a:t>
            </a: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/min</a:t>
            </a: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endParaRPr lang="it-IT" dirty="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150 Atm x 5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lt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= 750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lt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		750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lt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: 10 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lt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</a:t>
            </a:r>
            <a:r>
              <a:rPr lang="it-IT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min=</a:t>
            </a:r>
            <a:r>
              <a:rPr lang="it-IT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75 min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it-IT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/>
            </a:r>
            <a:br>
              <a:rPr lang="it-IT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</a:br>
            <a:r>
              <a:rPr 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Una bombola da 5 litri con un valore riportato sul manometro pari a 150 atmosfere, contiene 750 litri di ossigeno.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defRPr/>
            </a:pPr>
            <a:r>
              <a:rPr 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Erogato a 10 </a:t>
            </a:r>
            <a:r>
              <a:rPr lang="it-IT" i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lt</a:t>
            </a:r>
            <a:r>
              <a:rPr lang="it-IT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/min avremo un’autonomia di 75 minuti</a:t>
            </a:r>
            <a:r>
              <a:rPr lang="it-IT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  <a:t/>
            </a:r>
            <a:br>
              <a:rPr lang="it-IT" sz="2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Palatino Linotype" pitchFamily="18" charset="0"/>
              </a:rPr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3558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9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Rectangle 10"/>
          <p:cNvSpPr>
            <a:spLocks noChangeArrowheads="1"/>
          </p:cNvSpPr>
          <p:nvPr/>
        </p:nvSpPr>
        <p:spPr bwMode="auto">
          <a:xfrm>
            <a:off x="3132138" y="981075"/>
            <a:ext cx="2990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u="sng"/>
              <a:t>ASPIRATORE CENTRALE</a:t>
            </a:r>
          </a:p>
        </p:txBody>
      </p:sp>
      <p:pic>
        <p:nvPicPr>
          <p:cNvPr id="23561" name="Picture 11" descr="imm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11863" y="1700213"/>
            <a:ext cx="2935287" cy="22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2" descr="Sondini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19925" y="3860800"/>
            <a:ext cx="1979613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3" descr="aspiratore%20venturi[1]"/>
          <p:cNvPicPr>
            <a:picLocks noChangeAspect="1" noChangeArrowheads="1"/>
          </p:cNvPicPr>
          <p:nvPr/>
        </p:nvPicPr>
        <p:blipFill>
          <a:blip r:embed="rId7">
            <a:grayscl/>
          </a:blip>
          <a:srcRect/>
          <a:stretch>
            <a:fillRect/>
          </a:stretch>
        </p:blipFill>
        <p:spPr bwMode="auto">
          <a:xfrm>
            <a:off x="5580063" y="3716338"/>
            <a:ext cx="1408112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8190" name="Rectangle 14"/>
          <p:cNvSpPr>
            <a:spLocks noChangeArrowheads="1"/>
          </p:cNvSpPr>
          <p:nvPr/>
        </p:nvSpPr>
        <p:spPr bwMode="auto">
          <a:xfrm>
            <a:off x="971550" y="1700213"/>
            <a:ext cx="42672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sz="2000">
                <a:latin typeface="Comic Sans MS" pitchFamily="66" charset="0"/>
              </a:rPr>
              <a:t>Collocato a lato dell’erogatore di ossigeno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sz="2000">
                <a:latin typeface="Comic Sans MS" pitchFamily="66" charset="0"/>
              </a:rPr>
              <a:t>Viene gestito tramite il pannello di controllo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sz="2000">
                <a:latin typeface="Comic Sans MS" pitchFamily="66" charset="0"/>
              </a:rPr>
              <a:t>Serve per l’aspirazione dei secreti liquidi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sz="2000">
                <a:latin typeface="Comic Sans MS" pitchFamily="66" charset="0"/>
              </a:rPr>
              <a:t>Va utilizzato con i sondini per l’aspirazione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it-IT" sz="2000">
                <a:latin typeface="Comic Sans MS" pitchFamily="66" charset="0"/>
              </a:rPr>
              <a:t>Va disinfettato dopo ogni utilizzo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it-IT" sz="2000">
              <a:effectLst>
                <a:outerShdw blurRad="38100" dist="38100" dir="2700000" algn="tl">
                  <a:srgbClr val="C0C0C0"/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178179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4581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Immagine 13" descr="DSCN8865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75" y="857250"/>
            <a:ext cx="7810500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25605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25606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8" name="Rectangle 13"/>
          <p:cNvSpPr>
            <a:spLocks noChangeArrowheads="1"/>
          </p:cNvSpPr>
          <p:nvPr/>
        </p:nvSpPr>
        <p:spPr bwMode="auto">
          <a:xfrm>
            <a:off x="2700338" y="981075"/>
            <a:ext cx="3905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 u="sng"/>
              <a:t>MANUTENZIONE E DISINFEZIONE</a:t>
            </a:r>
          </a:p>
        </p:txBody>
      </p:sp>
      <p:sp>
        <p:nvSpPr>
          <p:cNvPr id="25609" name="Rectangle 14"/>
          <p:cNvSpPr>
            <a:spLocks noChangeArrowheads="1"/>
          </p:cNvSpPr>
          <p:nvPr/>
        </p:nvSpPr>
        <p:spPr bwMode="auto">
          <a:xfrm>
            <a:off x="468313" y="16287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1" algn="ctr">
              <a:spcBef>
                <a:spcPct val="20000"/>
              </a:spcBef>
            </a:pPr>
            <a:r>
              <a:rPr lang="it-IT" sz="2000" u="sng">
                <a:latin typeface="Comic Sans MS" pitchFamily="66" charset="0"/>
              </a:rPr>
              <a:t>detersione:</a:t>
            </a:r>
            <a:r>
              <a:rPr lang="it-IT" sz="2000">
                <a:latin typeface="Comic Sans MS" pitchFamily="66" charset="0"/>
              </a:rPr>
              <a:t> pulire dallo sporco grossolano e dalla polvere, utilizzando acqua e detergente</a:t>
            </a:r>
          </a:p>
          <a:p>
            <a:pPr lvl="1" algn="ctr">
              <a:spcBef>
                <a:spcPct val="20000"/>
              </a:spcBef>
            </a:pPr>
            <a:endParaRPr lang="it-IT" sz="2000">
              <a:latin typeface="Comic Sans MS" pitchFamily="66" charset="0"/>
            </a:endParaRPr>
          </a:p>
          <a:p>
            <a:pPr lvl="1" algn="ctr">
              <a:spcBef>
                <a:spcPct val="20000"/>
              </a:spcBef>
            </a:pPr>
            <a:r>
              <a:rPr lang="it-IT" sz="2000" u="sng">
                <a:latin typeface="Comic Sans MS" pitchFamily="66" charset="0"/>
              </a:rPr>
              <a:t>disinfezione:</a:t>
            </a:r>
            <a:r>
              <a:rPr lang="it-IT" sz="2000">
                <a:latin typeface="Comic Sans MS" pitchFamily="66" charset="0"/>
              </a:rPr>
              <a:t> eliminare di tutti i microrganismi patogeni (virus, batteri, ….); si effettua con ipoclorito di sodio (candeggina) evitando il contatto con la pelle (indossare guanti appositi). </a:t>
            </a:r>
          </a:p>
          <a:p>
            <a:pPr lvl="1" algn="ctr">
              <a:spcBef>
                <a:spcPct val="20000"/>
              </a:spcBef>
            </a:pPr>
            <a:endParaRPr lang="it-IT" sz="2000">
              <a:latin typeface="Comic Sans MS" pitchFamily="66" charset="0"/>
            </a:endParaRPr>
          </a:p>
          <a:p>
            <a:pPr lvl="1" algn="ctr">
              <a:spcBef>
                <a:spcPct val="20000"/>
              </a:spcBef>
            </a:pPr>
            <a:r>
              <a:rPr lang="it-IT" sz="2000" u="sng">
                <a:latin typeface="Comic Sans MS" pitchFamily="66" charset="0"/>
              </a:rPr>
              <a:t>sterilizzazione:</a:t>
            </a:r>
            <a:r>
              <a:rPr lang="it-IT" sz="2000">
                <a:latin typeface="Comic Sans MS" pitchFamily="66" charset="0"/>
              </a:rPr>
              <a:t> eliminazione di tutti i microrganismi patogeni e spore</a:t>
            </a:r>
          </a:p>
          <a:p>
            <a:pPr algn="ctr">
              <a:spcBef>
                <a:spcPct val="20000"/>
              </a:spcBef>
            </a:pPr>
            <a:endParaRPr lang="it-IT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5123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5126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755650" y="11255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</p:txBody>
      </p:sp>
      <p:pic>
        <p:nvPicPr>
          <p:cNvPr id="5129" name="Picture 9" descr="Aricarlif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63713" y="1628775"/>
            <a:ext cx="5568950" cy="41322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1835150" y="1125538"/>
            <a:ext cx="5378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L’AMBULANZA: CARATTERISTICHE TECNICHE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6147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URBINO 22 APRILE</a:t>
            </a:r>
            <a:r>
              <a:rPr lang="it-IT" b="1">
                <a:latin typeface="Comic Sans MS" pitchFamily="66" charset="0"/>
              </a:rPr>
              <a:t> </a:t>
            </a:r>
            <a:r>
              <a:rPr lang="it-IT" b="1">
                <a:solidFill>
                  <a:srgbClr val="FF3300"/>
                </a:solidFill>
                <a:latin typeface="Comic Sans MS" pitchFamily="66" charset="0"/>
              </a:rPr>
              <a:t>2009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6150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55650" y="11255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</p:txBody>
      </p:sp>
      <p:pic>
        <p:nvPicPr>
          <p:cNvPr id="6153" name="Picture 9" descr="Aricarlif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2852738"/>
            <a:ext cx="3455988" cy="2565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it-IT" sz="3600">
                <a:latin typeface="Comic Sans MS" pitchFamily="66" charset="0"/>
              </a:rPr>
              <a:t>In base alle dotazioni si distinguono 2 tipi di ambulanze:</a:t>
            </a:r>
          </a:p>
          <a:p>
            <a:pPr>
              <a:spcBef>
                <a:spcPct val="20000"/>
              </a:spcBef>
            </a:pPr>
            <a:endParaRPr lang="it-IT" sz="3600"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sz="3600">
                <a:latin typeface="Comic Sans MS" pitchFamily="66" charset="0"/>
              </a:rPr>
              <a:t>Tipo A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sz="3600">
                <a:latin typeface="Comic Sans MS" pitchFamily="66" charset="0"/>
              </a:rPr>
              <a:t>Tipo B</a:t>
            </a:r>
          </a:p>
        </p:txBody>
      </p:sp>
      <p:sp>
        <p:nvSpPr>
          <p:cNvPr id="6155" name="Text Box 7"/>
          <p:cNvSpPr txBox="1">
            <a:spLocks noChangeArrowheads="1"/>
          </p:cNvSpPr>
          <p:nvPr/>
        </p:nvSpPr>
        <p:spPr bwMode="auto">
          <a:xfrm>
            <a:off x="250825" y="5876925"/>
            <a:ext cx="39608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sz="1400" b="1" dirty="0">
                <a:latin typeface="Comic Sans MS" pitchFamily="66" charset="0"/>
              </a:rPr>
              <a:t>	</a:t>
            </a:r>
          </a:p>
          <a:p>
            <a:pPr>
              <a:spcBef>
                <a:spcPct val="50000"/>
              </a:spcBef>
            </a:pPr>
            <a:r>
              <a:rPr lang="it-IT" sz="1400" b="1" dirty="0">
                <a:latin typeface="Comic Sans MS" pitchFamily="66" charset="0"/>
              </a:rPr>
              <a:t>Relatori:     A.S. </a:t>
            </a:r>
            <a:r>
              <a:rPr lang="it-IT" sz="1400" b="1" dirty="0" err="1">
                <a:latin typeface="Comic Sans MS" pitchFamily="66" charset="0"/>
              </a:rPr>
              <a:t>Magnoni</a:t>
            </a:r>
            <a:r>
              <a:rPr lang="it-IT" sz="1400" b="1" dirty="0">
                <a:latin typeface="Comic Sans MS" pitchFamily="66" charset="0"/>
              </a:rPr>
              <a:t> Fausto</a:t>
            </a:r>
          </a:p>
          <a:p>
            <a:pPr>
              <a:spcBef>
                <a:spcPct val="50000"/>
              </a:spcBef>
            </a:pPr>
            <a:r>
              <a:rPr lang="it-IT" sz="1400" b="1" dirty="0">
                <a:latin typeface="Comic Sans MS" pitchFamily="66" charset="0"/>
              </a:rPr>
              <a:t>                  A.S. </a:t>
            </a:r>
            <a:r>
              <a:rPr lang="it-IT" sz="1400" b="1" dirty="0" err="1">
                <a:latin typeface="Comic Sans MS" pitchFamily="66" charset="0"/>
              </a:rPr>
              <a:t>Valentini</a:t>
            </a:r>
            <a:r>
              <a:rPr lang="it-IT" sz="1400" b="1" dirty="0">
                <a:latin typeface="Comic Sans MS" pitchFamily="66" charset="0"/>
              </a:rPr>
              <a:t> Mirko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7173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7174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755650" y="11255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</p:txBody>
      </p:sp>
      <p:sp>
        <p:nvSpPr>
          <p:cNvPr id="7177" name="Rectangle 11"/>
          <p:cNvSpPr>
            <a:spLocks noChangeArrowheads="1"/>
          </p:cNvSpPr>
          <p:nvPr/>
        </p:nvSpPr>
        <p:spPr bwMode="auto">
          <a:xfrm>
            <a:off x="323850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it-IT" sz="2800">
                <a:latin typeface="Comic Sans MS" pitchFamily="66" charset="0"/>
              </a:rPr>
              <a:t>Tipo A:</a:t>
            </a:r>
          </a:p>
          <a:p>
            <a:pPr algn="ctr">
              <a:spcBef>
                <a:spcPct val="20000"/>
              </a:spcBef>
            </a:pPr>
            <a:endParaRPr lang="it-IT" sz="2800"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sz="2800">
                <a:latin typeface="Comic Sans MS" pitchFamily="66" charset="0"/>
              </a:rPr>
              <a:t> Con carrozzeria a cubatura standard,      definita “unità mobile di soccorso avanzato"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sz="2800">
                <a:latin typeface="Comic Sans MS" pitchFamily="66" charset="0"/>
              </a:rPr>
              <a:t> Attrezzate per il trasporto infermi e per il servizio di emergenza 118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sz="2800">
                <a:latin typeface="Comic Sans MS" pitchFamily="66" charset="0"/>
              </a:rPr>
              <a:t> Dotate di specifiche attrezzature di assistenza sanitaria avanzata</a:t>
            </a:r>
          </a:p>
          <a:p>
            <a:pPr algn="ctr">
              <a:spcBef>
                <a:spcPct val="20000"/>
              </a:spcBef>
            </a:pPr>
            <a:endParaRPr lang="it-IT" sz="28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8197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8198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9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755650" y="11255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</p:txBody>
      </p:sp>
      <p:sp>
        <p:nvSpPr>
          <p:cNvPr id="8201" name="Rectangle 10"/>
          <p:cNvSpPr>
            <a:spLocks noChangeArrowheads="1"/>
          </p:cNvSpPr>
          <p:nvPr/>
        </p:nvSpPr>
        <p:spPr bwMode="auto">
          <a:xfrm>
            <a:off x="609600" y="11430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it-IT" sz="2800">
                <a:latin typeface="Comic Sans MS" pitchFamily="66" charset="0"/>
              </a:rPr>
              <a:t>Tipo B:</a:t>
            </a:r>
          </a:p>
          <a:p>
            <a:pPr algn="ctr">
              <a:spcBef>
                <a:spcPct val="20000"/>
              </a:spcBef>
            </a:pPr>
            <a:endParaRPr lang="it-IT" sz="2800">
              <a:latin typeface="Comic Sans MS" pitchFamily="66" charset="0"/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sz="2800">
                <a:latin typeface="Comic Sans MS" pitchFamily="66" charset="0"/>
              </a:rPr>
              <a:t> Con carrozzeria a cubatura standard, definita "autoambulanza di trasporto“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sz="2800">
                <a:latin typeface="Comic Sans MS" pitchFamily="66" charset="0"/>
              </a:rPr>
              <a:t> Attrezzate essenzialmente per il trasporto di infermi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it-IT" sz="2800">
                <a:latin typeface="Comic Sans MS" pitchFamily="66" charset="0"/>
              </a:rPr>
              <a:t> Con eventuale dotazione di semplici attrezzature di assistenza</a:t>
            </a:r>
          </a:p>
          <a:p>
            <a:pPr>
              <a:spcBef>
                <a:spcPct val="20000"/>
              </a:spcBef>
            </a:pPr>
            <a:endParaRPr lang="it-IT" sz="2800">
              <a:latin typeface="Comic Sans MS" pitchFamily="66" charset="0"/>
            </a:endParaRPr>
          </a:p>
          <a:p>
            <a:pPr algn="ctr">
              <a:spcBef>
                <a:spcPct val="20000"/>
              </a:spcBef>
            </a:pPr>
            <a:endParaRPr lang="it-IT" sz="3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9219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53603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9221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9222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755650" y="11255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468313" y="141287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it-IT" sz="2800">
                <a:latin typeface="Comic Sans MS" pitchFamily="66" charset="0"/>
              </a:rPr>
              <a:t>In base alla cubatura possiamo classificare i mezzi di Tipo A1</a:t>
            </a:r>
          </a:p>
        </p:txBody>
      </p:sp>
      <p:pic>
        <p:nvPicPr>
          <p:cNvPr id="10251" name="Picture 11" descr="imm02[1]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71550" y="2708275"/>
            <a:ext cx="220980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12" descr="t5_rialz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895600"/>
            <a:ext cx="4011613" cy="273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0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10243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55651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0246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755650" y="11255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</p:txBody>
      </p:sp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0" y="1066800"/>
            <a:ext cx="7239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5" name="Text Box 13"/>
          <p:cNvSpPr txBox="1">
            <a:spLocks noChangeArrowheads="1"/>
          </p:cNvSpPr>
          <p:nvPr/>
        </p:nvSpPr>
        <p:spPr bwMode="auto">
          <a:xfrm>
            <a:off x="0" y="1524000"/>
            <a:ext cx="20574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latin typeface="Comic Sans MS" pitchFamily="66" charset="0"/>
              </a:rPr>
              <a:t>Segni distintivi Ente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it-IT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latin typeface="Comic Sans MS" pitchFamily="66" charset="0"/>
              </a:rPr>
              <a:t>Targa mezzo CRI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endParaRPr lang="it-IT">
              <a:latin typeface="Comic Sans MS" pitchFamily="66" charset="0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it-IT">
                <a:latin typeface="Comic Sans MS" pitchFamily="66" charset="0"/>
              </a:rPr>
              <a:t>Identificativo apparato radio e provincia</a:t>
            </a:r>
          </a:p>
          <a:p>
            <a:pPr marL="342900" indent="-342900">
              <a:spcBef>
                <a:spcPct val="50000"/>
              </a:spcBef>
            </a:pPr>
            <a:r>
              <a:rPr lang="it-IT" sz="1400">
                <a:latin typeface="Comic Sans MS" pitchFamily="66" charset="0"/>
              </a:rPr>
              <a:t>N.B.</a:t>
            </a:r>
            <a:r>
              <a:rPr lang="it-IT">
                <a:latin typeface="Comic Sans MS" pitchFamily="66" charset="0"/>
              </a:rPr>
              <a:t>Banda di   colore rosso</a:t>
            </a:r>
          </a:p>
          <a:p>
            <a:pPr marL="342900" indent="-342900" algn="r">
              <a:spcBef>
                <a:spcPct val="50000"/>
              </a:spcBef>
              <a:buFontTx/>
              <a:buAutoNum type="arabicPeriod"/>
            </a:pPr>
            <a:endParaRPr lang="it-IT"/>
          </a:p>
        </p:txBody>
      </p:sp>
      <p:sp>
        <p:nvSpPr>
          <p:cNvPr id="155662" name="Rectangle 14"/>
          <p:cNvSpPr>
            <a:spLocks noChangeArrowheads="1"/>
          </p:cNvSpPr>
          <p:nvPr/>
        </p:nvSpPr>
        <p:spPr bwMode="auto">
          <a:xfrm>
            <a:off x="2195513" y="908050"/>
            <a:ext cx="451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L’AMBULANZA: simboli dististintivi CRI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egnaposto piè di pagina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it-IT" smtClean="0"/>
              <a:t>Formatore P.S.T.I. VALENTINI MIRKO</a:t>
            </a:r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chemeClr val="bg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/>
            <a:endParaRPr lang="it-IT" b="1">
              <a:solidFill>
                <a:srgbClr val="FF3300"/>
              </a:solidFill>
              <a:latin typeface="Comic Sans MS" pitchFamily="66" charset="0"/>
            </a:endParaRPr>
          </a:p>
        </p:txBody>
      </p:sp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250825" y="188913"/>
            <a:ext cx="8713788" cy="720725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50000">
                <a:schemeClr val="bg1"/>
              </a:gs>
              <a:gs pos="100000">
                <a:srgbClr val="FF33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CORSO TEORICO PRATICO DI CARICAMENTO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 E MONITORAGGIO DURANTE IL TRASPORTO </a:t>
            </a:r>
          </a:p>
          <a:p>
            <a:pPr algn="ctr">
              <a:defRPr/>
            </a:pPr>
            <a:r>
              <a:rPr lang="it-IT" sz="1400" b="1">
                <a:solidFill>
                  <a:srgbClr val="FF3300"/>
                </a:solidFill>
                <a:latin typeface="Comic Sans MS" pitchFamily="66" charset="0"/>
              </a:rPr>
              <a:t>DI UN PAZIENTE IN AMBULANZA</a:t>
            </a:r>
          </a:p>
        </p:txBody>
      </p:sp>
      <p:sp>
        <p:nvSpPr>
          <p:cNvPr id="11269" name="Text Box 4"/>
          <p:cNvSpPr txBox="1">
            <a:spLocks noChangeArrowheads="1"/>
          </p:cNvSpPr>
          <p:nvPr/>
        </p:nvSpPr>
        <p:spPr bwMode="auto">
          <a:xfrm>
            <a:off x="3132138" y="4508500"/>
            <a:ext cx="5327650" cy="89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solidFill>
                <a:srgbClr val="FF33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endParaRPr lang="it-IT" sz="1900" b="1">
              <a:solidFill>
                <a:srgbClr val="FF3300"/>
              </a:solidFill>
              <a:latin typeface="Comic Sans MS" pitchFamily="66" charset="0"/>
            </a:endParaRPr>
          </a:p>
        </p:txBody>
      </p:sp>
      <p:pic>
        <p:nvPicPr>
          <p:cNvPr id="11270" name="Picture 5" descr="CAA30L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260350"/>
            <a:ext cx="1225550" cy="60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6" descr="logo 11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56550" y="236538"/>
            <a:ext cx="925513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755650" y="1125538"/>
            <a:ext cx="7848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it-IT" sz="2400" b="1">
              <a:latin typeface="Comic Sans MS" pitchFamily="66" charset="0"/>
            </a:endParaRPr>
          </a:p>
        </p:txBody>
      </p:sp>
      <p:sp>
        <p:nvSpPr>
          <p:cNvPr id="157708" name="Rectangle 12"/>
          <p:cNvSpPr>
            <a:spLocks noChangeArrowheads="1"/>
          </p:cNvSpPr>
          <p:nvPr/>
        </p:nvSpPr>
        <p:spPr bwMode="auto">
          <a:xfrm>
            <a:off x="2987675" y="981075"/>
            <a:ext cx="349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L’AMBULANZA………NON CRI</a:t>
            </a:r>
          </a:p>
        </p:txBody>
      </p:sp>
      <p:pic>
        <p:nvPicPr>
          <p:cNvPr id="11274" name="Picture 13" descr="amb_du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8" y="1500188"/>
            <a:ext cx="2952750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4" descr="Ambulanza[1]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0563" y="1484313"/>
            <a:ext cx="3168650" cy="196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5" descr="mezzi_M4[1]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76375" y="3573463"/>
            <a:ext cx="266382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6" descr="imm0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84663" y="3435350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1336</TotalTime>
  <Words>1163</Words>
  <Application>Microsoft Office PowerPoint</Application>
  <PresentationFormat>Presentazione su schermo (4:3)</PresentationFormat>
  <Paragraphs>258</Paragraphs>
  <Slides>24</Slides>
  <Notes>24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Arial</vt:lpstr>
      <vt:lpstr>Comic Sans MS</vt:lpstr>
      <vt:lpstr>Times New Roman</vt:lpstr>
      <vt:lpstr>Wingdings</vt:lpstr>
      <vt:lpstr>Palatino Linotype</vt:lpstr>
      <vt:lpstr>Struttura predefinita</vt:lpstr>
      <vt:lpstr>Fotografia di MS Photo Editor 3.0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aaa bbb</dc:creator>
  <cp:lastModifiedBy>Utente</cp:lastModifiedBy>
  <cp:revision>109</cp:revision>
  <dcterms:created xsi:type="dcterms:W3CDTF">2007-02-03T21:52:23Z</dcterms:created>
  <dcterms:modified xsi:type="dcterms:W3CDTF">2014-06-17T21:04:46Z</dcterms:modified>
</cp:coreProperties>
</file>