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36" r:id="rId1"/>
  </p:sldMasterIdLst>
  <p:notesMasterIdLst>
    <p:notesMasterId r:id="rId45"/>
  </p:notesMasterIdLst>
  <p:handoutMasterIdLst>
    <p:handoutMasterId r:id="rId46"/>
  </p:handoutMasterIdLst>
  <p:sldIdLst>
    <p:sldId id="277" r:id="rId2"/>
    <p:sldId id="361" r:id="rId3"/>
    <p:sldId id="362" r:id="rId4"/>
    <p:sldId id="363" r:id="rId5"/>
    <p:sldId id="367" r:id="rId6"/>
    <p:sldId id="364" r:id="rId7"/>
    <p:sldId id="399" r:id="rId8"/>
    <p:sldId id="365" r:id="rId9"/>
    <p:sldId id="368" r:id="rId10"/>
    <p:sldId id="405" r:id="rId11"/>
    <p:sldId id="406" r:id="rId12"/>
    <p:sldId id="407" r:id="rId13"/>
    <p:sldId id="408" r:id="rId14"/>
    <p:sldId id="410" r:id="rId15"/>
    <p:sldId id="413" r:id="rId16"/>
    <p:sldId id="409" r:id="rId17"/>
    <p:sldId id="411" r:id="rId18"/>
    <p:sldId id="412" r:id="rId19"/>
    <p:sldId id="378" r:id="rId20"/>
    <p:sldId id="379" r:id="rId21"/>
    <p:sldId id="400" r:id="rId22"/>
    <p:sldId id="401" r:id="rId23"/>
    <p:sldId id="402" r:id="rId24"/>
    <p:sldId id="403" r:id="rId25"/>
    <p:sldId id="380" r:id="rId26"/>
    <p:sldId id="391" r:id="rId27"/>
    <p:sldId id="392" r:id="rId28"/>
    <p:sldId id="414" r:id="rId29"/>
    <p:sldId id="394" r:id="rId30"/>
    <p:sldId id="395" r:id="rId31"/>
    <p:sldId id="387" r:id="rId32"/>
    <p:sldId id="388" r:id="rId33"/>
    <p:sldId id="389" r:id="rId34"/>
    <p:sldId id="397" r:id="rId35"/>
    <p:sldId id="398" r:id="rId36"/>
    <p:sldId id="386" r:id="rId37"/>
    <p:sldId id="415" r:id="rId38"/>
    <p:sldId id="416" r:id="rId39"/>
    <p:sldId id="417" r:id="rId40"/>
    <p:sldId id="418" r:id="rId41"/>
    <p:sldId id="419" r:id="rId42"/>
    <p:sldId id="421" r:id="rId43"/>
    <p:sldId id="422" r:id="rId44"/>
  </p:sldIdLst>
  <p:sldSz cx="9144000" cy="6858000" type="screen4x3"/>
  <p:notesSz cx="7315200" cy="96012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FFFF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FFFF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FFFF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FFFF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FFFF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FF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FF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FF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FF66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00"/>
    <a:srgbClr val="0033CC"/>
    <a:srgbClr val="66FF99"/>
    <a:srgbClr val="FFFFFF"/>
    <a:srgbClr val="FF0000"/>
    <a:srgbClr val="CCFFFF"/>
    <a:srgbClr val="969696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7112" autoAdjust="0"/>
    <p:restoredTop sz="99496" autoAdjust="0"/>
  </p:normalViewPr>
  <p:slideViewPr>
    <p:cSldViewPr>
      <p:cViewPr>
        <p:scale>
          <a:sx n="77" d="100"/>
          <a:sy n="77" d="100"/>
        </p:scale>
        <p:origin x="-588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it-IT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F70E5A1-952F-4297-9EF4-CCADC745013B}" type="datetimeFigureOut">
              <a:rPr lang="it-IT"/>
              <a:pPr/>
              <a:t>27/05/2015</a:t>
            </a:fld>
            <a:endParaRPr lang="it-IT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it-IT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645C734-6357-47F8-9DF5-881AC99CBDE4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4C89D600-EDAA-4DD8-84FB-9B9F3AFD7C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1A9A1-981A-4221-86C7-19015DAAE332}" type="slidenum">
              <a:rPr lang="it-IT" smtClean="0">
                <a:latin typeface="Times New Roman" pitchFamily="18" charset="0"/>
              </a:rPr>
              <a:pPr/>
              <a:t>1</a:t>
            </a:fld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9CC09-D3E5-4FF1-AECB-2EFD6C9526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431B-AEE1-4273-8345-B40F618A96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E0C3-E072-4035-B607-2205D2D848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5888-71F0-4C92-877F-9DE4E82E0C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200D-6D50-42A6-9549-E3053C8785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B939-1C56-4104-9188-8B7AC87561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A257-8256-476C-AA7B-9CC5EB3E2B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D3B0-B694-45BC-A10B-6ED7AA9E96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DEF4C-14B7-4832-8CC1-0AB8C04EF2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F475-6C08-4F5F-A40B-8B54B34EA5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C466-8343-48D6-B9DB-99F29DBEDD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A1AFF1C-FFF6-4F2C-B8D9-DAF9E7B411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339" r:id="rId1"/>
    <p:sldLayoutId id="2147485332" r:id="rId2"/>
    <p:sldLayoutId id="2147485340" r:id="rId3"/>
    <p:sldLayoutId id="2147485333" r:id="rId4"/>
    <p:sldLayoutId id="2147485334" r:id="rId5"/>
    <p:sldLayoutId id="2147485335" r:id="rId6"/>
    <p:sldLayoutId id="2147485336" r:id="rId7"/>
    <p:sldLayoutId id="2147485341" r:id="rId8"/>
    <p:sldLayoutId id="2147485342" r:id="rId9"/>
    <p:sldLayoutId id="2147485337" r:id="rId10"/>
    <p:sldLayoutId id="2147485338" r:id="rId11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it.wikipedia.org/wiki/Valvola_semilunar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88913"/>
            <a:ext cx="8215313" cy="6238875"/>
          </a:xfrm>
        </p:spPr>
        <p:txBody>
          <a:bodyPr>
            <a:normAutofit/>
          </a:bodyPr>
          <a:lstStyle/>
          <a:p>
            <a:pPr marL="609600" indent="-60960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2800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609600" indent="-60960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4000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17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35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609600" indent="-60960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GESTIONE DELLE BOMBOLE</a:t>
            </a:r>
          </a:p>
          <a:p>
            <a:pPr marL="609600" indent="-60960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t-IT" sz="28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PER IL SUES “118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609600" indent="-60960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U.O.C.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HACCP - RSO</a:t>
            </a:r>
            <a:endParaRPr lang="it-IT" sz="2800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4400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20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Dr.  </a:t>
            </a:r>
            <a:r>
              <a:rPr lang="it-IT" sz="2000" b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Francesco Amico</a:t>
            </a:r>
            <a:endParaRPr lang="it-IT" sz="20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2000" b="1" dirty="0" smtClean="0">
              <a:solidFill>
                <a:srgbClr val="FFFF66"/>
              </a:solidFill>
              <a:latin typeface="Comic Sans MS" pitchFamily="66" charset="0"/>
              <a:cs typeface="Times New Roman" pitchFamily="18" charset="0"/>
            </a:endParaRPr>
          </a:p>
          <a:p>
            <a:pPr marL="609600" indent="-60960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2000" b="1" dirty="0" smtClean="0">
              <a:solidFill>
                <a:srgbClr val="FFFF66"/>
              </a:solidFill>
              <a:latin typeface="Comic Sans MS" pitchFamily="66" charset="0"/>
              <a:cs typeface="Times New Roman" pitchFamily="18" charset="0"/>
            </a:endParaRPr>
          </a:p>
          <a:p>
            <a:pPr marL="609600" indent="-60960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20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20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97682-354E-4388-BB6B-967F338435F7}" type="slidenum">
              <a:rPr lang="it-IT"/>
              <a:pPr>
                <a:defRPr/>
              </a:pPr>
              <a:t>1</a:t>
            </a:fld>
            <a:endParaRPr lang="it-IT"/>
          </a:p>
        </p:txBody>
      </p:sp>
      <p:pic>
        <p:nvPicPr>
          <p:cNvPr id="6149" name="Picture 6" descr="http://www.intervol.it/public/ossige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3429000"/>
            <a:ext cx="14509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CAMPO </a:t>
            </a:r>
            <a:r>
              <a:rPr lang="it-IT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APPLICAZIONE</a:t>
            </a:r>
            <a:endParaRPr lang="it-IT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Segnaposto contenuto 3"/>
          <p:cNvSpPr>
            <a:spLocks noGrp="1"/>
          </p:cNvSpPr>
          <p:nvPr>
            <p:ph idx="1"/>
          </p:nvPr>
        </p:nvSpPr>
        <p:spPr>
          <a:xfrm>
            <a:off x="250825" y="1125538"/>
            <a:ext cx="8353425" cy="4968875"/>
          </a:xfrm>
        </p:spPr>
        <p:txBody>
          <a:bodyPr/>
          <a:lstStyle/>
          <a:p>
            <a:pPr algn="just">
              <a:defRPr/>
            </a:pP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procedura si applica a tutte le attività che comportano l’approvvigionamento delle bombole alle ambulanze  del SUES “118” </a:t>
            </a: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(Emergenza Urgenza Sanitaria)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34FF4-545A-4A20-A3A2-AF2BFC3B7318}" type="slidenum">
              <a:rPr lang="it-IT"/>
              <a:pPr>
                <a:defRPr/>
              </a:pPr>
              <a:t>10</a:t>
            </a:fld>
            <a:endParaRPr lang="it-IT"/>
          </a:p>
        </p:txBody>
      </p:sp>
      <p:pic>
        <p:nvPicPr>
          <p:cNvPr id="15365" name="Picture 6" descr="http://www.intervol.it/public/ossig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618038"/>
            <a:ext cx="108108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0384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CAMPO </a:t>
            </a:r>
            <a:r>
              <a:rPr lang="it-IT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APPLICAZIONE, LE POSTAZIONI</a:t>
            </a:r>
            <a:endParaRPr lang="it-IT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>
          <a:xfrm>
            <a:off x="179388" y="836613"/>
            <a:ext cx="4038600" cy="540067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endPara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AIUTO MATERNO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ALTOFONTE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BELMONTE MEZZ.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BUCCHERI LA FERLA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CASA DEL SOLE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CERVELLO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CERVELLO 2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CIVICO 15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CIVICO 3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CIVICO 47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ENRICO ALBANESE</a:t>
            </a:r>
          </a:p>
          <a:p>
            <a:pPr>
              <a:defRPr/>
            </a:pPr>
            <a:endPara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>
          <a:xfrm>
            <a:off x="5580063" y="1125538"/>
            <a:ext cx="3384550" cy="5235575"/>
          </a:xfrm>
        </p:spPr>
        <p:txBody>
          <a:bodyPr/>
          <a:lstStyle/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 POLIZZI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GUADAGNA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MONDELLO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MONREALE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PIANA DEGLI ALB.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PIOPPO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POLITEAMA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SFERRACAVALLO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VILLA SOFIA</a:t>
            </a:r>
          </a:p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VILLABATE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50A6-F064-439B-9DFE-F63894134884}" type="slidenum">
              <a:rPr lang="it-IT"/>
              <a:pPr>
                <a:defRPr/>
              </a:pPr>
              <a:t>11</a:t>
            </a:fld>
            <a:endParaRPr lang="it-IT"/>
          </a:p>
        </p:txBody>
      </p:sp>
      <p:pic>
        <p:nvPicPr>
          <p:cNvPr id="16390" name="Picture 4" descr="http://www.fialsmessina.it/wp-content/uploads/2011/02/SUES1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412875"/>
            <a:ext cx="1296988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 descr="http://www.perlacitta.it/wp-content/uploads/2011/04/ambulanza_118_25-06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3933825"/>
            <a:ext cx="158432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63352"/>
          </a:xfrm>
        </p:spPr>
        <p:txBody>
          <a:bodyPr/>
          <a:lstStyle/>
          <a:p>
            <a:pPr algn="ctr">
              <a:defRPr/>
            </a:pPr>
            <a:r>
              <a:rPr lang="it-IT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DESTINATARI</a:t>
            </a:r>
            <a:endParaRPr lang="it-IT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484313"/>
            <a:ext cx="8064500" cy="4465637"/>
          </a:xfrm>
        </p:spPr>
        <p:txBody>
          <a:bodyPr/>
          <a:lstStyle/>
          <a:p>
            <a:pPr algn="just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PERSONALE DELL’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U.O.C.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HACCP - RSO</a:t>
            </a:r>
          </a:p>
          <a:p>
            <a:pPr algn="just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PERSONALE MEDICO E INFERMIERISTICO DELLE AMBULANZE 118 E NON</a:t>
            </a:r>
          </a:p>
          <a:p>
            <a:pPr algn="just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PERSONALE DEL DIPARTIMENTO FARMACEUTICO E DELLA FARMACIA TERRITORIALE</a:t>
            </a:r>
          </a:p>
          <a:p>
            <a:pPr algn="just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DITTA AGGIUDICATARIA FORNITURA BOMBOLE OSSIGENO GASSOSO</a:t>
            </a:r>
          </a:p>
          <a:p>
            <a:pPr algn="just">
              <a:defRPr/>
            </a:pP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it-IT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OGNUNO PER LA PROPRIA COMPETENZA</a:t>
            </a:r>
          </a:p>
          <a:p>
            <a:pPr>
              <a:defRPr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C11F4-9A99-45FD-A3BD-8B54E4F75617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17413" name="Picture 2" descr="http://www.meggelac5.org/files/riuni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7653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91344"/>
          </a:xfrm>
        </p:spPr>
        <p:txBody>
          <a:bodyPr/>
          <a:lstStyle/>
          <a:p>
            <a:pPr algn="ctr">
              <a:defRPr/>
            </a:pPr>
            <a:r>
              <a:rPr lang="it-IT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L’AUTONOMIA DELLA BOMBOLA O</a:t>
            </a:r>
            <a:r>
              <a:rPr lang="it-IT" sz="36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it-IT" sz="3600" baseline="-25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784DD-B403-4A22-89B1-0430E2512762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18436" name="Picture 2" descr="http://eshop.articolitecniciagr.com/images/product/MANOMETRO-D50-P-0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076700"/>
            <a:ext cx="23399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39750" y="-2403475"/>
            <a:ext cx="8235950" cy="79708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endParaRPr lang="it-I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0" hangingPunct="0">
              <a:defRPr/>
            </a:pPr>
            <a:endParaRPr lang="it-I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0" hangingPunct="0">
              <a:defRPr/>
            </a:pPr>
            <a:endParaRPr lang="it-I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0" hangingPunct="0">
              <a:defRPr/>
            </a:pPr>
            <a:endParaRPr lang="it-I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0" hangingPunct="0">
              <a:defRPr/>
            </a:pPr>
            <a:endParaRPr lang="it-I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0" hangingPunct="0">
              <a:defRPr/>
            </a:pPr>
            <a:endParaRPr lang="it-I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0" hangingPunct="0">
              <a:defRPr/>
            </a:pPr>
            <a:endParaRPr lang="it-I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0" hangingPunct="0">
              <a:defRPr/>
            </a:pP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bar = 0,9869 </a:t>
            </a:r>
            <a:r>
              <a:rPr lang="it-IT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</a:t>
            </a: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 metri di acqua circa</a:t>
            </a:r>
          </a:p>
          <a:p>
            <a:pPr algn="l" eaLnBrk="0" hangingPunct="0">
              <a:defRPr/>
            </a:pPr>
            <a:endParaRPr lang="it-I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0" hangingPunct="0">
              <a:defRPr/>
            </a:pP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esempio: pressione  125 bar, volume 2 litri</a:t>
            </a:r>
          </a:p>
          <a:p>
            <a:pPr algn="l" eaLnBrk="0" hangingPunct="0">
              <a:defRPr/>
            </a:pPr>
            <a:endParaRPr lang="it-I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0" hangingPunct="0">
              <a:defRPr/>
            </a:pP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Contenuto della bombola = 125 x 2 =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 litri</a:t>
            </a:r>
          </a:p>
          <a:p>
            <a:pPr algn="l" eaLnBrk="0" hangingPunct="0">
              <a:defRPr/>
            </a:pPr>
            <a:endParaRPr lang="it-I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0" hangingPunct="0">
              <a:defRPr/>
            </a:pP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Consumo medio = 10 litri/minuto</a:t>
            </a:r>
          </a:p>
          <a:p>
            <a:pPr algn="l" eaLnBrk="0" hangingPunct="0">
              <a:defRPr/>
            </a:pPr>
            <a:endParaRPr lang="it-I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0" hangingPunct="0">
              <a:defRPr/>
            </a:pP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Autonomia = 250 : 10 =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minuti</a:t>
            </a:r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2422F-1226-44B6-B18F-303390160FE2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19459" name="Picture 2" descr="http://www.rischiochimico.it/drupal/sites/default/files/images/schema_bomb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0"/>
            <a:ext cx="3384550" cy="64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50825" y="692150"/>
            <a:ext cx="3889375" cy="551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Ogni bombola di gas ha un suo “attacco” particolare.</a:t>
            </a:r>
          </a:p>
          <a:p>
            <a:pPr algn="just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presente un disco d’acciaio con scritto  “per uso medico” ed </a:t>
            </a:r>
          </a:p>
          <a:p>
            <a:pPr algn="just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etichetta con scritto ossigeno liquido, F.U., nome del fornitore e numero di lotto.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BE489-DEE0-4979-BD49-18DCCA8696DA}" type="slidenum">
              <a:rPr lang="it-IT"/>
              <a:pPr>
                <a:defRPr/>
              </a:pPr>
              <a:t>15</a:t>
            </a:fld>
            <a:endParaRPr lang="it-IT"/>
          </a:p>
        </p:txBody>
      </p:sp>
      <p:pic>
        <p:nvPicPr>
          <p:cNvPr id="20483" name="Picture 2" descr="http://www.pompierivolontari.it/Sito/Prontuario%20tecnico/Sostanze%20pericolose/ogiv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88913"/>
            <a:ext cx="4824412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www.rischiochimico.it/drupal/sites/default/files/images/schema_bombo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8913"/>
            <a:ext cx="3363912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11256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SCORTA MINIMA </a:t>
            </a:r>
            <a:r>
              <a:rPr lang="it-IT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BOMBOLE</a:t>
            </a:r>
            <a:br>
              <a:rPr lang="it-IT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u="sng" dirty="0" smtClean="0"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10 BOMBOLE </a:t>
            </a:r>
            <a:r>
              <a:rPr lang="it-IT" dirty="0" smtClean="0"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baseline="-25000" dirty="0" smtClean="0"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dirty="0" smtClean="0"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 DA 7 LITRI</a:t>
            </a: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 BOMBOLE </a:t>
            </a:r>
            <a:r>
              <a:rPr lang="it-IT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DA 2 LITRI</a:t>
            </a:r>
            <a:br>
              <a:rPr lang="it-IT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baseline="-25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70EC4-6662-4554-B8AB-1396A5DAA1FF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pic>
        <p:nvPicPr>
          <p:cNvPr id="21508" name="Picture 6" descr="http://us.123rf.com/400wm/400/400/experimental/experimental1004/experimental100400109/6882786-auto-cruscotto-bordo-benzina-metro-indicatore-carbura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908050"/>
            <a:ext cx="4319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35360"/>
          </a:xfrm>
        </p:spPr>
        <p:txBody>
          <a:bodyPr/>
          <a:lstStyle/>
          <a:p>
            <a:pPr algn="ctr">
              <a:defRPr/>
            </a:pPr>
            <a:r>
              <a:rPr lang="it-IT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 SONO LE RESPONSABILITA’ ?</a:t>
            </a:r>
            <a:endParaRPr lang="it-IT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 algn="ctr">
              <a:buFont typeface="Wingdings 2" pitchFamily="18" charset="2"/>
              <a:buNone/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LEGGIAMO ASSIEME, CON ATTENZIONE, LE PAGINE 7 ED 8 DELLA PROCEDURA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E0028-DED7-424A-938F-F3EEBBAF6A5C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pic>
        <p:nvPicPr>
          <p:cNvPr id="22533" name="Picture 2" descr="http://it.dreamstime.com/libro-scritto-a-mano-ii-thumb20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125538"/>
            <a:ext cx="4176712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91344"/>
          </a:xfrm>
        </p:spPr>
        <p:txBody>
          <a:bodyPr/>
          <a:lstStyle/>
          <a:p>
            <a:pPr algn="ctr">
              <a:defRPr/>
            </a:pPr>
            <a:r>
              <a:rPr lang="it-IT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L’OSSIGENO E’ UN COMBURENTE</a:t>
            </a:r>
            <a:endParaRPr lang="it-IT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059113" y="836613"/>
            <a:ext cx="5689600" cy="5545137"/>
          </a:xfrm>
        </p:spPr>
        <p:txBody>
          <a:bodyPr/>
          <a:lstStyle/>
          <a:p>
            <a:pPr>
              <a:defRPr/>
            </a:pP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E’ IN GRADO </a:t>
            </a:r>
            <a:r>
              <a:rPr lang="it-IT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ALIMENTARE FORTEMENTE LA COMBUSTIONE E </a:t>
            </a:r>
            <a:r>
              <a:rPr lang="it-IT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REAGIRE FORTEMENTE CON I MATERIALI COMBUSTIBILI</a:t>
            </a:r>
          </a:p>
          <a:p>
            <a:pPr algn="just">
              <a:defRPr/>
            </a:pPr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5675A-58CF-4084-BC05-7A254761A7D2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pic>
        <p:nvPicPr>
          <p:cNvPr id="23557" name="Picture 2" descr="http://www.qualitychemicals.com/img/simbolos/comburente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2795587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PRINCIPALI RISCHI</a:t>
            </a:r>
            <a:endParaRPr lang="it-IT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Segnaposto contenuto 3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5256213"/>
          </a:xfrm>
        </p:spPr>
        <p:txBody>
          <a:bodyPr/>
          <a:lstStyle/>
          <a:p>
            <a:pPr algn="just">
              <a:defRPr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Eccessivo riscaldamento</a:t>
            </a:r>
          </a:p>
          <a:p>
            <a:pPr algn="just">
              <a:defRPr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Fiamme libere</a:t>
            </a:r>
          </a:p>
          <a:p>
            <a:pPr algn="just">
              <a:defRPr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Fessurazione e rotture per cadute accidentali</a:t>
            </a:r>
          </a:p>
          <a:p>
            <a:pPr algn="just">
              <a:defRPr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L’improvvisa apertura della valvola può incendiare il riduttore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6E7A0-4839-4FB1-BE91-02178E8D1304}" type="slidenum">
              <a:rPr lang="it-IT"/>
              <a:pPr>
                <a:defRPr/>
              </a:pPr>
              <a:t>19</a:t>
            </a:fld>
            <a:endParaRPr lang="it-IT"/>
          </a:p>
        </p:txBody>
      </p:sp>
      <p:pic>
        <p:nvPicPr>
          <p:cNvPr id="24581" name="Picture 5" descr="http://www.protezioneciviletreviglio.it/e107_images/esplosi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1577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 descr="http://piesse.webhat.it/_modules/ec_carrello/images/img.php?obj=0&amp;id=8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013325"/>
            <a:ext cx="17018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D0201-A598-4A40-A7A3-E19218EB76CA}" type="slidenum">
              <a:rPr lang="it-IT"/>
              <a:pPr>
                <a:defRPr/>
              </a:pPr>
              <a:t>2</a:t>
            </a:fld>
            <a:endParaRPr lang="it-IT"/>
          </a:p>
        </p:txBody>
      </p:sp>
      <p:pic>
        <p:nvPicPr>
          <p:cNvPr id="7171" name="Picture 5" descr="http://www.leiweb.it/bellezza/fitness/2009/articoli/img/respira_bene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565400"/>
            <a:ext cx="3241675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http://t3.gstatic.com/images?q=tbn:ANd9GcR_hA7or47QB66o0PQDfOZXE9xpQWRguy2tW__W7p6SobLkrn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326390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http://www.albanesi.it/risposte/Imma/deep_bre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88913"/>
            <a:ext cx="4597400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80728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NORME ORGANIZZATIVE</a:t>
            </a:r>
            <a:endParaRPr lang="it-IT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egnaposto contenuto 3"/>
          <p:cNvSpPr>
            <a:spLocks noGrp="1"/>
          </p:cNvSpPr>
          <p:nvPr>
            <p:ph idx="1"/>
          </p:nvPr>
        </p:nvSpPr>
        <p:spPr>
          <a:xfrm>
            <a:off x="214313" y="1071563"/>
            <a:ext cx="5940425" cy="5472112"/>
          </a:xfrm>
        </p:spPr>
        <p:txBody>
          <a:bodyPr/>
          <a:lstStyle/>
          <a:p>
            <a:pPr algn="just"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 numero delle bombole presenti nel locale stoccaggio, sia piene che vuote, non deve superare quello massimo previsto e non deve essere inferiore alla scorta di sicurezza e comunque secondo le indicazioni del Direttore della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U.O.C.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HACCP-RSO </a:t>
            </a:r>
          </a:p>
          <a:p>
            <a:pPr algn="just"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Devono essere istituiti due registri di carico e scarico, uno per bombole da 2 litri ed uno per bombole da 7 litri</a:t>
            </a:r>
          </a:p>
          <a:p>
            <a:pPr algn="just"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 essere istituito, anche, un registro di magazzino relativo alla fornitura delle bombole  da parte </a:t>
            </a:r>
            <a:r>
              <a:rPr lang="it-IT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della Ditta</a:t>
            </a:r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644A5-7B51-4C76-8B23-624614370E92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pic>
        <p:nvPicPr>
          <p:cNvPr id="25605" name="Picture 6" descr="http://www.icircle.it/wp-content/uploads/2009/11/libro_della_v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492375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67150-CA3A-4BE0-9F53-0A43DA2B20F2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50825" y="260350"/>
          <a:ext cx="8568953" cy="6048967"/>
        </p:xfrm>
        <a:graphic>
          <a:graphicData uri="http://schemas.openxmlformats.org/drawingml/2006/table">
            <a:tbl>
              <a:tblPr/>
              <a:tblGrid>
                <a:gridCol w="1008112"/>
                <a:gridCol w="864791"/>
                <a:gridCol w="792088"/>
                <a:gridCol w="720080"/>
                <a:gridCol w="936104"/>
                <a:gridCol w="2304256"/>
                <a:gridCol w="1296144"/>
                <a:gridCol w="647378"/>
              </a:tblGrid>
              <a:tr h="43206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REGISTRO CARICO/SCARICO BOMBOLE O</a:t>
                      </a:r>
                      <a:r>
                        <a:rPr lang="it-IT" sz="1600" b="1" baseline="-25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DA 2 LITRI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64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N°</a:t>
                      </a: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b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operaz</a:t>
                      </a: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data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scarico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carico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giacenza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provenienza  / firma 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operatore 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note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11-4-11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GIACENZA INIZIALE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TIZIO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12-4-11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POSTAZIONE 27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CAIO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13-4-11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FARMACIA TERR.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DUILIO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14-4-11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+7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AIR LIQUIDE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ELISA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15-4-11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+2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POSTAZIONE 28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PIETRO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16-4-11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POSTAZIONE 29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FRANCO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17-4-11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POSTAZIONE 30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GIOVANNA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18-4-11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FARMACIA TERR.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PAOLO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19-4-11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+3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POSTAZIONE 31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MARIA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20-4-11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-3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POSTAZIONE 32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ANNA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TOTALE</a:t>
                      </a:r>
                    </a:p>
                  </a:txBody>
                  <a:tcPr marL="45358" marR="453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cxnSp>
        <p:nvCxnSpPr>
          <p:cNvPr id="7" name="Connettore 1 6"/>
          <p:cNvCxnSpPr/>
          <p:nvPr/>
        </p:nvCxnSpPr>
        <p:spPr>
          <a:xfrm>
            <a:off x="3643313" y="1143000"/>
            <a:ext cx="928687" cy="15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B114E-0ADF-4997-9E28-5A27C846DC66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50825" y="260350"/>
          <a:ext cx="8568258" cy="5285424"/>
        </p:xfrm>
        <a:graphic>
          <a:graphicData uri="http://schemas.openxmlformats.org/drawingml/2006/table">
            <a:tbl>
              <a:tblPr/>
              <a:tblGrid>
                <a:gridCol w="1106465"/>
                <a:gridCol w="928694"/>
                <a:gridCol w="714380"/>
                <a:gridCol w="714380"/>
                <a:gridCol w="1000132"/>
                <a:gridCol w="2071702"/>
                <a:gridCol w="1096400"/>
                <a:gridCol w="936105"/>
              </a:tblGrid>
              <a:tr h="370348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REGISTRO CARICO/SCARICO BOMBOLE O</a:t>
                      </a:r>
                      <a:r>
                        <a:rPr lang="it-IT" sz="1600" b="1" baseline="-25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DA 2 LITRI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4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operazione 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data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scarico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carico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Giacenza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provenienza  / firma 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operatore 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note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-3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-3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+7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+12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+3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34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TOTALE</a:t>
                      </a:r>
                    </a:p>
                  </a:txBody>
                  <a:tcPr marL="45358" marR="453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358" marR="453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643063" y="5429250"/>
            <a:ext cx="6048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Tutto qua  !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3714750" y="1071563"/>
            <a:ext cx="1000125" cy="1587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6BBFB-2436-4E14-AAF8-ECDA887B64A9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pic>
        <p:nvPicPr>
          <p:cNvPr id="28675" name="Picture 2" descr="http://www.lineaquotidiano.net/files/images/telefo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500438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www.stacsas.it/2FAX1020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4388" y="3573463"/>
            <a:ext cx="30638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50825" y="188913"/>
            <a:ext cx="8424863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it-IT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091 – 7033320</a:t>
            </a:r>
          </a:p>
          <a:p>
            <a:pPr algn="just">
              <a:defRPr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Sarà attivo solo in ricezione e servirà esclusivamente per il “118”; non può essere usato per ricevere chiamate personali</a:t>
            </a:r>
          </a:p>
        </p:txBody>
      </p:sp>
      <p:pic>
        <p:nvPicPr>
          <p:cNvPr id="28678" name="Picture 6" descr="http://profile.ak.fbcdn.net/hprofile-ak-snc4/50312_96767468362_814644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716338"/>
            <a:ext cx="2117725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548B6-FF46-48E6-A164-C6387E79D5CC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39750" y="188913"/>
            <a:ext cx="7920038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POTRA’ DARE DISPOSIZIONI PER TELEFONO ED AVERE L’ACCESSO AL DEPOSITO ?</a:t>
            </a:r>
          </a:p>
          <a:p>
            <a:pPr algn="just">
              <a:defRPr/>
            </a:pPr>
            <a:endParaRPr lang="it-IT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DIRETTORE </a:t>
            </a:r>
            <a:r>
              <a:rPr lang="it-IT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U.O.C.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HACCP - RSO</a:t>
            </a:r>
          </a:p>
          <a:p>
            <a:pPr algn="just">
              <a:defRPr/>
            </a:pP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►DIRETTORE </a:t>
            </a:r>
            <a:r>
              <a:rPr lang="it-IT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DIP.TO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FARMACEUTICO</a:t>
            </a:r>
          </a:p>
          <a:p>
            <a:pPr algn="just">
              <a:defRPr/>
            </a:pP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►DIRETTORE FARMACIA TERRITORIALE</a:t>
            </a:r>
          </a:p>
          <a:p>
            <a:pPr algn="just">
              <a:defRPr/>
            </a:pP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PERSONALE FARMACIA TERRITORIALE</a:t>
            </a:r>
          </a:p>
          <a:p>
            <a:pPr algn="just">
              <a:defRPr/>
            </a:pP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►PERSONALE SUES 118 IN AMBULANZA</a:t>
            </a:r>
          </a:p>
          <a:p>
            <a:pPr algn="just">
              <a:defRPr/>
            </a:pPr>
            <a:endParaRPr lang="it-I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it-IT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it-IT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2" descr="http://galleria.acolore.com/images/painted/0a10cf08c98c225d363280458876d44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386263"/>
            <a:ext cx="237490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2339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NORME TECNICHE, </a:t>
            </a:r>
            <a:r>
              <a:rPr lang="it-IT" sz="4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DEPOSITO</a:t>
            </a:r>
            <a:endParaRPr lang="it-IT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Segnaposto contenuto 3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114800"/>
          </a:xfrm>
        </p:spPr>
        <p:txBody>
          <a:bodyPr/>
          <a:lstStyle/>
          <a:p>
            <a:pPr algn="just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Destinato allo scopo, non sotterraneo, fresco, asciutto e ben areato</a:t>
            </a:r>
          </a:p>
          <a:p>
            <a:pPr algn="just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Con esclusione di incendio dall’esterno</a:t>
            </a:r>
          </a:p>
          <a:p>
            <a:pPr algn="just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Pavimento, pareti e soffitto incombustibili</a:t>
            </a:r>
          </a:p>
          <a:p>
            <a:pPr algn="just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Vietati lungo le vie di fuga o di emergenza</a:t>
            </a:r>
          </a:p>
          <a:p>
            <a:pPr algn="just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Temperatura &lt; 50 °C</a:t>
            </a:r>
          </a:p>
          <a:p>
            <a:pPr algn="just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Lontano da fonti di calore e raggi solari diretti</a:t>
            </a:r>
          </a:p>
          <a:p>
            <a:pPr algn="just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Presidiati e controllati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3C943-9B34-47AF-8EC4-5ECDE797F743}" type="slidenum">
              <a:rPr lang="it-IT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640960" cy="102339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NORME TECNICHE, LE BOMBOLE</a:t>
            </a:r>
            <a:endParaRPr lang="it-IT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Segnaposto contenuto 3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4114800"/>
          </a:xfrm>
        </p:spPr>
        <p:txBody>
          <a:bodyPr/>
          <a:lstStyle/>
          <a:p>
            <a:pPr algn="just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Cappellotto sempre avvitato tranne quando è in uso</a:t>
            </a:r>
          </a:p>
          <a:p>
            <a:pPr algn="just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 bombole piene e quelle vuote devono essere separate</a:t>
            </a:r>
          </a:p>
          <a:p>
            <a:pPr algn="just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Maneggiare con cautela evitando gli urti</a:t>
            </a:r>
          </a:p>
          <a:p>
            <a:pPr algn="just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Non maneggiare con guanti o mani unti d’olio o di grasso (combustibile !)</a:t>
            </a:r>
          </a:p>
          <a:p>
            <a:pPr algn="just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Non strisciare le bombole sul pavimento</a:t>
            </a:r>
          </a:p>
          <a:p>
            <a:pPr algn="just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Utilizzare il carrello con “apposito” sistema anticaduta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1F776-0211-4205-9081-CB4F0720B059}" type="slidenum">
              <a:rPr lang="it-IT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2339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NORME TECNICHE, LE BOMBOLE</a:t>
            </a:r>
            <a:endParaRPr lang="it-IT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Segnaposto contenuto 3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114800"/>
          </a:xfrm>
        </p:spPr>
        <p:txBody>
          <a:bodyPr/>
          <a:lstStyle/>
          <a:p>
            <a:pPr algn="just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Non utilizzare i cappellotti mobili come contenitori occasionali</a:t>
            </a:r>
          </a:p>
          <a:p>
            <a:pPr algn="just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Non chiudere i fori di sfogo presenti nei cappellotti</a:t>
            </a:r>
          </a:p>
          <a:p>
            <a:pPr algn="just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Non utilizzare le bombole piene/vuote come rulli o supporti</a:t>
            </a:r>
          </a:p>
          <a:p>
            <a:pPr algn="just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Alloggiare negli appositi alloggi/ancoraggio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FDDA0-C3CC-4779-834F-AE2890F44E83}" type="slidenum">
              <a:rPr lang="it-IT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2339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NORME TECNICHE, LE BOMBOLE</a:t>
            </a:r>
            <a:endParaRPr lang="it-IT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Segnaposto contenuto 3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114800"/>
          </a:xfrm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it-IT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PRIMO ENTRATO, PRIMO USCITO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6E187-912A-423E-BD06-9C70B5870EE7}" type="slidenum">
              <a:rPr lang="it-IT"/>
              <a:pPr>
                <a:defRPr/>
              </a:pPr>
              <a:t>28</a:t>
            </a:fld>
            <a:endParaRPr lang="it-IT"/>
          </a:p>
        </p:txBody>
      </p:sp>
      <p:pic>
        <p:nvPicPr>
          <p:cNvPr id="33797" name="Picture 2" descr="http://www.elsalvadorahora.net/wp-content/uploads/2010/03/su-tur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4641850"/>
            <a:ext cx="2735262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2339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SEGNALETICA</a:t>
            </a:r>
            <a:endParaRPr lang="it-IT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E0C87-A5F0-471F-B7CA-025C2EAD6BC9}" type="slidenum">
              <a:rPr lang="it-IT"/>
              <a:pPr>
                <a:defRPr/>
              </a:pPr>
              <a:t>29</a:t>
            </a:fld>
            <a:endParaRPr lang="it-IT"/>
          </a:p>
        </p:txBody>
      </p:sp>
      <p:pic>
        <p:nvPicPr>
          <p:cNvPr id="34820" name="Picture 4" descr="http://img-europe.electrocomponents.com/images/R6884258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7002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http://www.ausilia.it/components/com_virtuemart/shop_image/aa/fs/segn/2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96975"/>
            <a:ext cx="25209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 descr="http://www.sofra.it/files/acatalog1/product/1808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005263"/>
            <a:ext cx="1465263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8" descr="http://www.firest.eu/immagini/prodotti/1265731210vietato_fumare_usare_fiamme_libe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4149725"/>
            <a:ext cx="3671888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4" descr="Contrassegno 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1052513"/>
            <a:ext cx="157638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3" descr="Contrassegno 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9738" y="2205038"/>
            <a:ext cx="16557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41F72-6205-4FE8-BB64-FB4D727CCF54}" type="slidenum">
              <a:rPr lang="it-IT"/>
              <a:pPr>
                <a:defRPr/>
              </a:pPr>
              <a:t>3</a:t>
            </a:fld>
            <a:endParaRPr lang="it-IT"/>
          </a:p>
        </p:txBody>
      </p:sp>
      <p:pic>
        <p:nvPicPr>
          <p:cNvPr id="8195" name="Picture 2" descr="http://www.lealidiermes.net/images/clip_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88913"/>
            <a:ext cx="46799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mapserver3.ldpassociati.it/siena/antenne/common/img/frequenz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4149725"/>
            <a:ext cx="46751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http://www.ritabartole.it/ENERGIA/MOLECOLA%20OSSIGE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492375"/>
            <a:ext cx="18002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http://www.darapri.it/immagini/nuove_mie/spumante/fisicaspum/co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2492375"/>
            <a:ext cx="21717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http://www.100ambiente.it/uploads/monossido-carbon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2924175"/>
            <a:ext cx="13684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in su 8"/>
          <p:cNvSpPr/>
          <p:nvPr/>
        </p:nvSpPr>
        <p:spPr>
          <a:xfrm rot="3323922">
            <a:off x="912019" y="369094"/>
            <a:ext cx="431800" cy="165576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10" name="Freccia in su 9"/>
          <p:cNvSpPr/>
          <p:nvPr/>
        </p:nvSpPr>
        <p:spPr>
          <a:xfrm rot="7825117">
            <a:off x="7574757" y="494506"/>
            <a:ext cx="431800" cy="165576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83568" y="953344"/>
            <a:ext cx="7848872" cy="590465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 DELL’INGRESSO DELLE BOMBOLE NEL DEPOSITO, VERIFICARE QUANTO SEGUE:</a:t>
            </a:r>
            <a:br>
              <a:rPr lang="it-IT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t-IT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t-IT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 COLORE DELL’OGIVA DEVE ESSERE BIANCO (O</a:t>
            </a:r>
            <a:r>
              <a:rPr lang="it-IT" sz="27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ASSENZA </a:t>
            </a:r>
            <a:r>
              <a:rPr lang="it-IT" sz="27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ANOMALIE E DIFETTI</a:t>
            </a:r>
            <a:b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OGNI CASO IL CORPO BOMBOLA DEVE ESSERE BIANCO </a:t>
            </a:r>
            <a:b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PRESENZA </a:t>
            </a:r>
            <a:r>
              <a:rPr lang="it-IT" sz="27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 DISCO IN ACCIAIO INOX CON LE SEGUENTI  INDICAZIONI – PER USO MEDICO – PROPRIETARIO BOMBOLA – NUMERO </a:t>
            </a:r>
            <a:r>
              <a:rPr lang="it-IT" sz="27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LOTTO</a:t>
            </a:r>
            <a:r>
              <a:rPr lang="it-IT" sz="2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t-IT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31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CC74C-A644-4555-B38D-BE9AD1CB162A}" type="slidenum">
              <a:rPr lang="it-IT"/>
              <a:pPr>
                <a:defRPr/>
              </a:pPr>
              <a:t>30</a:t>
            </a:fld>
            <a:endParaRPr lang="it-IT"/>
          </a:p>
        </p:txBody>
      </p:sp>
      <p:pic>
        <p:nvPicPr>
          <p:cNvPr id="35844" name="Picture 5" descr="http://www.mutuok.com/wp-content/uploads/2010/05/lente_ingrandim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692150"/>
            <a:ext cx="9366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07368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D.P.I.</a:t>
            </a:r>
            <a:endParaRPr lang="it-IT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755650" y="3789363"/>
          <a:ext cx="7776864" cy="2448272"/>
        </p:xfrm>
        <a:graphic>
          <a:graphicData uri="http://schemas.openxmlformats.org/drawingml/2006/table">
            <a:tbl>
              <a:tblPr/>
              <a:tblGrid>
                <a:gridCol w="3888432"/>
                <a:gridCol w="3888432"/>
              </a:tblGrid>
              <a:tr h="2448272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>
                          <a:latin typeface="Times New Roman" pitchFamily="18" charset="0"/>
                          <a:cs typeface="Times New Roman" pitchFamily="18" charset="0"/>
                        </a:rPr>
                        <a:t>Guanti di protezione obbligatoria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>
                          <a:latin typeface="Times New Roman" pitchFamily="18" charset="0"/>
                          <a:cs typeface="Times New Roman" pitchFamily="18" charset="0"/>
                        </a:rPr>
                        <a:t>Calzature di sicurezza obbligatoria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333366"/>
                    </a:solidFill>
                  </a:tcPr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93046-8E48-4407-9573-BD2A9F6FD98C}" type="slidenum">
              <a:rPr lang="it-IT"/>
              <a:pPr>
                <a:defRPr/>
              </a:pPr>
              <a:t>31</a:t>
            </a:fld>
            <a:endParaRPr lang="it-IT"/>
          </a:p>
        </p:txBody>
      </p:sp>
      <p:pic>
        <p:nvPicPr>
          <p:cNvPr id="36872" name="Picture 6" descr="http://dpi2010.oneminutesite.it/files/14-xcms_label_mediumwork-abbigliamento-antinfortunis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557338"/>
            <a:ext cx="14255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7" descr="Guanti di protezione obbligato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20713"/>
            <a:ext cx="30130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8" descr="Calzature di sicurezza obbligato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549275"/>
            <a:ext cx="30130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FORMAZIONE / INFORMAZIONE</a:t>
            </a: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Segnaposto contenuto 3"/>
          <p:cNvSpPr>
            <a:spLocks noGrp="1"/>
          </p:cNvSpPr>
          <p:nvPr>
            <p:ph idx="1"/>
          </p:nvPr>
        </p:nvSpPr>
        <p:spPr>
          <a:xfrm>
            <a:off x="323850" y="836613"/>
            <a:ext cx="8569325" cy="4321175"/>
          </a:xfrm>
        </p:spPr>
        <p:txBody>
          <a:bodyPr/>
          <a:lstStyle/>
          <a:p>
            <a:pPr algn="just"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Tutto il personale operante per la fornitura delle bombole di ossigeno al SUES “118” deve essere adeguatamente informato e formato sul contenuto dell’apposita  procedura e sulla eventuale pericolosità del lavoro da svolgere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D64C2-BDE0-4756-AE3B-ACFFCB06110F}" type="slidenum">
              <a:rPr lang="it-IT"/>
              <a:pPr>
                <a:defRPr/>
              </a:pPr>
              <a:t>32</a:t>
            </a:fld>
            <a:endParaRPr lang="it-IT"/>
          </a:p>
        </p:txBody>
      </p:sp>
      <p:pic>
        <p:nvPicPr>
          <p:cNvPr id="37893" name="Picture 6" descr="http://www.bloggers.it/lacapracrepa/itcommenti/Insegnare_%C3%A8_un_lavoro_del_cu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724400"/>
            <a:ext cx="215423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5138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SCHEDA INFORMATIVA O</a:t>
            </a:r>
            <a:r>
              <a:rPr lang="it-IT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it-IT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baseline="-25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Segnaposto contenuto 3"/>
          <p:cNvSpPr>
            <a:spLocks noGrp="1"/>
          </p:cNvSpPr>
          <p:nvPr>
            <p:ph idx="1"/>
          </p:nvPr>
        </p:nvSpPr>
        <p:spPr>
          <a:xfrm>
            <a:off x="5867400" y="908050"/>
            <a:ext cx="2268538" cy="649288"/>
          </a:xfrm>
        </p:spPr>
        <p:txBody>
          <a:bodyPr/>
          <a:lstStyle/>
          <a:p>
            <a:r>
              <a:rPr lang="it-IT" b="1" smtClean="0"/>
              <a:t>1072 ONU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BE55F-BD00-446C-96C5-E273354DD846}" type="slidenum">
              <a:rPr lang="it-IT"/>
              <a:pPr>
                <a:defRPr/>
              </a:pPr>
              <a:t>33</a:t>
            </a:fld>
            <a:endParaRPr lang="it-IT"/>
          </a:p>
        </p:txBody>
      </p:sp>
      <p:pic>
        <p:nvPicPr>
          <p:cNvPr id="38917" name="Picture 6" descr="http://www.stellagas.it/wp-content/uploads/2008/10/normativ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916113"/>
            <a:ext cx="547211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s1.wikia.nocookie.net/__cb20060722101358/nonciclopedia/images/5/5f/600px-Nuvola_apps_importan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5300663"/>
            <a:ext cx="144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5138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PERICOLI DELL’OSSIGENO</a:t>
            </a:r>
            <a:r>
              <a:rPr lang="it-IT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baseline="-25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Segnaposto contenuto 3"/>
          <p:cNvSpPr>
            <a:spLocks noGrp="1"/>
          </p:cNvSpPr>
          <p:nvPr>
            <p:ph idx="1"/>
          </p:nvPr>
        </p:nvSpPr>
        <p:spPr>
          <a:xfrm>
            <a:off x="395288" y="981075"/>
            <a:ext cx="8208962" cy="5400675"/>
          </a:xfrm>
        </p:spPr>
        <p:txBody>
          <a:bodyPr/>
          <a:lstStyle/>
          <a:p>
            <a:pPr algn="just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Comburente: elemento fondamentale per lo sviluppo di un incendio.</a:t>
            </a:r>
          </a:p>
          <a:p>
            <a:pPr algn="just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Aumenta la temperatura della fiamma e la velocità di combustione e diminuiscono le temperature di accensione e le energie necessarie per provocare l’innesco dell’incendio</a:t>
            </a:r>
          </a:p>
          <a:p>
            <a:pPr algn="just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L’organismo umano sopporta atmosfere molto ricche di ossigeno; una fuoriuscita accidentale di ossigeno, pertanto, non viene avvertiva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E3789-A0DA-42D7-B159-328D50A863E2}" type="slidenum">
              <a:rPr lang="it-IT"/>
              <a:pPr>
                <a:defRPr/>
              </a:pPr>
              <a:t>34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5138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MISURE ANTINCENDIO</a:t>
            </a:r>
            <a:r>
              <a:rPr lang="it-IT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baseline="-25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Segnaposto contenuto 3"/>
          <p:cNvSpPr>
            <a:spLocks noGrp="1"/>
          </p:cNvSpPr>
          <p:nvPr>
            <p:ph idx="1"/>
          </p:nvPr>
        </p:nvSpPr>
        <p:spPr>
          <a:xfrm>
            <a:off x="323850" y="981075"/>
            <a:ext cx="5903913" cy="5400675"/>
          </a:xfrm>
        </p:spPr>
        <p:txBody>
          <a:bodyPr/>
          <a:lstStyle/>
          <a:p>
            <a:pPr algn="just"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L’ossigeno è la componente fondamentale per lo sviluppo dell’incendio, ma serve un materiale che sia infiammabile e che lo alimenti; pertanto bisogna usare l’estintore idoneo per il materiale </a:t>
            </a:r>
            <a:r>
              <a:rPr lang="it-IT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eventualmente presente.</a:t>
            </a:r>
            <a:endParaRPr lang="it-I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C1278-AA11-4727-A7F9-D732F5AB0EF3}" type="slidenum">
              <a:rPr lang="it-IT"/>
              <a:pPr>
                <a:defRPr/>
              </a:pPr>
              <a:t>35</a:t>
            </a:fld>
            <a:endParaRPr lang="it-IT"/>
          </a:p>
        </p:txBody>
      </p:sp>
      <p:pic>
        <p:nvPicPr>
          <p:cNvPr id="40965" name="Picture 2" descr="http://www.iltaccoditalia.info/public/estin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989138"/>
            <a:ext cx="23812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pPr algn="ctr">
              <a:defRPr/>
            </a:pP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PRATICAMENTE …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A00FD-8951-4645-93B0-984118D2D139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pic>
        <p:nvPicPr>
          <p:cNvPr id="41988" name="Picture 4" descr="http://www.ilgiorno.it/lecco/cronaca/2011/03/29/481923/images/276890-Ambulan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28527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 descr="http://www.fialsmessina.it/wp-content/uploads/2011/02/SUES1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052513"/>
            <a:ext cx="223202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" descr="http://www.lineaquotidiano.net/files/images/telefo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052513"/>
            <a:ext cx="23749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CasellaDiTesto 7"/>
          <p:cNvSpPr txBox="1">
            <a:spLocks noChangeArrowheads="1"/>
          </p:cNvSpPr>
          <p:nvPr/>
        </p:nvSpPr>
        <p:spPr bwMode="auto">
          <a:xfrm>
            <a:off x="6516688" y="3068638"/>
            <a:ext cx="2087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>
                <a:solidFill>
                  <a:schemeClr val="bg1"/>
                </a:solidFill>
              </a:rPr>
              <a:t>    </a:t>
            </a:r>
            <a:r>
              <a:rPr lang="it-IT" sz="2000" b="1">
                <a:solidFill>
                  <a:schemeClr val="bg1"/>
                </a:solidFill>
              </a:rPr>
              <a:t>091.7033320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55650" y="4221163"/>
            <a:ext cx="7704138" cy="1938337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Descrizione evento</a:t>
            </a:r>
          </a:p>
          <a:p>
            <a:pPr>
              <a:defRPr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Autorizzazione</a:t>
            </a:r>
          </a:p>
          <a:p>
            <a:pPr>
              <a:defRPr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Registrazione telefonata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pPr algn="ctr">
              <a:defRPr/>
            </a:pP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PRATICAMENTE …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6B9EC-16C6-418E-BAF3-5B2D75586E84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  <p:pic>
        <p:nvPicPr>
          <p:cNvPr id="43012" name="Picture 6" descr="http://dpi2010.oneminutesite.it/files/14-xcms_label_mediumwork-abbigliamento-antinfortunis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3028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 descr="http://it.dreamstime.com/gli-uccelli-volano-sopra-il-cancello-aperto-thumb11494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052513"/>
            <a:ext cx="29860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http://www.intervol.it/public/ossige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052513"/>
            <a:ext cx="108108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4" descr="http://www.blitzquotidiano.it/wp/wp/wp-content/uploads/2010/03/ambulanza10-300x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429000"/>
            <a:ext cx="2952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3203575" y="3357563"/>
            <a:ext cx="5761038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Prelevare “a terra” la bombola vuota, consegnare “a terra” la bombola piena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th01.deviantart.com/fs20/300W/i/2007/272/9/0/Divieti_by_PulpCr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573463"/>
            <a:ext cx="3097213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pPr algn="ctr">
              <a:defRPr/>
            </a:pP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PRATICAMENTE …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3B17B-7AC8-4451-885B-DDBC5D4A0707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50825" y="1412875"/>
            <a:ext cx="864235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 PROIBITA AL PERSONALE DELL’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U.O.C.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HACCP-RSO QUALUNQUE OPERAZIONE “A BORDO” DELL’AMBULANZA “118”, COMPRESO IL PRELIEVO/DEPOSITO DELLA BOMBOLA</a:t>
            </a:r>
          </a:p>
        </p:txBody>
      </p:sp>
      <p:pic>
        <p:nvPicPr>
          <p:cNvPr id="44038" name="Picture 4" descr="http://1.bp.blogspot.com/_8xgQxee-QMg/TR-r1jmhbuI/AAAAAAAAHEc/IPdnlq2u4vY/s1600/No%2BArt%2B05042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983038"/>
            <a:ext cx="287972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pPr algn="ctr">
              <a:defRPr/>
            </a:pP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PRATICAMENTE …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E6869-5CA0-434F-9F51-5173E39B1EBA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50825" y="1412875"/>
            <a:ext cx="86423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REGISTRARE TUTTE LE OPERAZIONI EFFETTUATE, FIRMARE IN MODO LEGGIBILE.</a:t>
            </a:r>
          </a:p>
        </p:txBody>
      </p:sp>
      <p:pic>
        <p:nvPicPr>
          <p:cNvPr id="45061" name="Picture 2" descr="http://it.dreamstime.com/libro-scritto-a-mano-ii-thumb20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492375"/>
            <a:ext cx="547211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41615-4595-4398-A0C5-1E55B5ECCC06}" type="slidenum">
              <a:rPr lang="it-IT"/>
              <a:pPr>
                <a:defRPr/>
              </a:pPr>
              <a:t>4</a:t>
            </a:fld>
            <a:endParaRPr lang="it-IT"/>
          </a:p>
        </p:txBody>
      </p:sp>
      <p:pic>
        <p:nvPicPr>
          <p:cNvPr id="9219" name="Picture 2" descr="http://www.sport10.it/wp-content/uploads/2011/03/PALERMO-CALC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3765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www.calciomercato.it/imagenes/original/NEWS_1266164010_donna_che_dor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3538" y="1412875"/>
            <a:ext cx="34591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http://lapoesiaelospirito.files.wordpress.com/2010/01/cuo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412875"/>
            <a:ext cx="10541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323850" y="188913"/>
            <a:ext cx="8620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it-IT" sz="2400" b="1">
                <a:cs typeface="Times New Roman" pitchFamily="18" charset="0"/>
              </a:rPr>
              <a:t>A riposo 13/16 atti respiratori al minuto (ogni volta 0,5 l. di aria)</a:t>
            </a:r>
          </a:p>
          <a:p>
            <a:pPr algn="just" eaLnBrk="0" hangingPunct="0"/>
            <a:r>
              <a:rPr lang="it-IT" sz="2400" b="1">
                <a:cs typeface="Times New Roman" pitchFamily="18" charset="0"/>
              </a:rPr>
              <a:t>Con un’inspirazione profonda si assumono circa 1,5 l.</a:t>
            </a:r>
          </a:p>
          <a:p>
            <a:pPr algn="just" eaLnBrk="0" hangingPunct="0"/>
            <a:r>
              <a:rPr lang="it-IT" sz="2400" b="1">
                <a:cs typeface="Times New Roman" pitchFamily="18" charset="0"/>
              </a:rPr>
              <a:t>Con un’espirazione forzata vengono espulsi fino a 5l. di aria</a:t>
            </a:r>
          </a:p>
        </p:txBody>
      </p:sp>
      <p:sp>
        <p:nvSpPr>
          <p:cNvPr id="9223" name="Rettangolo 6"/>
          <p:cNvSpPr>
            <a:spLocks noChangeArrowheads="1"/>
          </p:cNvSpPr>
          <p:nvPr/>
        </p:nvSpPr>
        <p:spPr bwMode="auto">
          <a:xfrm>
            <a:off x="250825" y="3860800"/>
            <a:ext cx="85693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 b="1">
                <a:solidFill>
                  <a:srgbClr val="FFFF00"/>
                </a:solidFill>
              </a:rPr>
              <a:t>Durante il sonno il cuore pompa 5 litri di sangue in un minuto</a:t>
            </a:r>
          </a:p>
          <a:p>
            <a:pPr algn="just"/>
            <a:r>
              <a:rPr lang="it-IT" sz="2400" b="1">
                <a:solidFill>
                  <a:srgbClr val="FFFF00"/>
                </a:solidFill>
              </a:rPr>
              <a:t>Per un'attività pesante o una vigorosa attività atletica si arriva a 20 litri al minuto.</a:t>
            </a:r>
          </a:p>
          <a:p>
            <a:pPr algn="just"/>
            <a:r>
              <a:rPr lang="it-IT" sz="2400" b="1">
                <a:solidFill>
                  <a:srgbClr val="FFFF00"/>
                </a:solidFill>
              </a:rPr>
              <a:t>A riposo la pressione normale non supera il valore di 120/80 mmHg tale che, se si innestasse in senso verticale un tubo di vetro graduato nell'aorta, vedremmo il sangue salire fino ad un metro e ottanta al di sopra del livello del cuore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pPr algn="ctr">
              <a:defRPr/>
            </a:pP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PRATICAMENTE …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03FF5-A9AE-477D-BA28-D577BD217CDC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84213" y="1125538"/>
            <a:ext cx="7704137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PERSONALE DELLA FARMACIA TERRITORIALE DEL DIPARTIMENTO FARMACEUTICO VIGILERA’  A GARANZIA DELLA SCORTA MINIMA </a:t>
            </a:r>
            <a:r>
              <a:rPr lang="it-IT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BOMBOLE O2</a:t>
            </a:r>
          </a:p>
          <a:p>
            <a:pPr algn="just">
              <a:defRPr/>
            </a:pP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PERSONALE DELLA </a:t>
            </a:r>
            <a:r>
              <a:rPr lang="it-IT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U.O.C.</a:t>
            </a: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HACCP-RSO AVVISA LA FARMACIA TERRITORIALE, TRAMITE COMUNICAZIONE TELEFONICA (REGISTRATA !), NEL CASO IN CUI VENGA RAGGIUNTO IL VALORE DELLA SCORTA MINIMA.</a:t>
            </a:r>
          </a:p>
        </p:txBody>
      </p:sp>
      <p:pic>
        <p:nvPicPr>
          <p:cNvPr id="46085" name="Picture 2" descr="http://www.modernizziamocannara.it/uploads/2010/10/1268818902021_farmac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5013325"/>
            <a:ext cx="1439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2" descr="http://www.lineaquotidiano.net/files/images/telefo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084763"/>
            <a:ext cx="1512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2484438" y="4941888"/>
            <a:ext cx="42481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 le ore 12.00 di giovedì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3492500" y="5589588"/>
            <a:ext cx="2016125" cy="5032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pPr algn="ctr">
              <a:defRPr/>
            </a:pP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PRATICAMENTE …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1C40A-F5E7-4ADB-AB2C-34D5A0A7E915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  <p:pic>
        <p:nvPicPr>
          <p:cNvPr id="47108" name="Picture 2" descr="http://www.lineaquotidiano.net/files/images/telefo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5373688"/>
            <a:ext cx="1225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908175" y="3357563"/>
            <a:ext cx="5543550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8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800863062</a:t>
            </a:r>
          </a:p>
        </p:txBody>
      </p:sp>
      <p:sp>
        <p:nvSpPr>
          <p:cNvPr id="11" name="Freccia a destra 10"/>
          <p:cNvSpPr/>
          <p:nvPr/>
        </p:nvSpPr>
        <p:spPr>
          <a:xfrm rot="16200000">
            <a:off x="4356101" y="4508500"/>
            <a:ext cx="647700" cy="5048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pic>
        <p:nvPicPr>
          <p:cNvPr id="47111" name="Picture 2" descr="http://www.guidaconsumatore.com/wp-content/uploads/2011/02/chiedere-aiuto-caso-emergen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981075"/>
            <a:ext cx="316865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pPr algn="ctr">
              <a:defRPr/>
            </a:pP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PRATICAMENTE …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39DC7-7256-4FF7-B5F1-463FB1F2C087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50825" y="1196975"/>
            <a:ext cx="864235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VERIFICARE LA CHIUSURA DELLA BOMBOLA ESAURITA</a:t>
            </a:r>
          </a:p>
          <a:p>
            <a:pPr algn="just">
              <a:defRPr/>
            </a:pP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POSIZIONARE LA BOMBOLA  IN MANIERA SICURA</a:t>
            </a:r>
          </a:p>
          <a:p>
            <a:pPr algn="just">
              <a:defRPr/>
            </a:pP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VERIFICARE LA CHIUSURA DELLA VALVOLA EROGATRICE</a:t>
            </a:r>
          </a:p>
        </p:txBody>
      </p:sp>
      <p:pic>
        <p:nvPicPr>
          <p:cNvPr id="48133" name="Picture 2" descr="http://www.rischiochimico.it/drupal/sites/default/files/images/schema_bombola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300788" y="3716338"/>
            <a:ext cx="15113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2" descr="http://www.blogestetico.com/wp-content/uploads/2008/06/occh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221163"/>
            <a:ext cx="3671887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5A3DA-D371-4601-BCEE-966C201F173E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50825" y="1196975"/>
            <a:ext cx="864235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 LAVORO E GRAZIE PER L’ATTENZIONE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20A27-C522-4E83-818B-4634CD2A009C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10243" name="Rettangolo 2"/>
          <p:cNvSpPr>
            <a:spLocks noChangeArrowheads="1"/>
          </p:cNvSpPr>
          <p:nvPr/>
        </p:nvSpPr>
        <p:spPr bwMode="auto">
          <a:xfrm>
            <a:off x="179388" y="549275"/>
            <a:ext cx="87137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 b="1"/>
              <a:t>Durante la diastole tutto il cuore è rilassato, permettendo al sangue di fluire dentro a tutte e quattro le cavità. Attraverso le vene cave il sangue entra nell'atrio destro, mentre attraverso le vene polmonari entra nell'atrio sinistro. </a:t>
            </a:r>
          </a:p>
          <a:p>
            <a:pPr algn="just"/>
            <a:r>
              <a:rPr lang="it-IT" sz="2000" b="1"/>
              <a:t>La sistole comincia con una contrazione, della durata di circa 0,1 secondi, degli atri che determina il riempimento completo dei ventricoli. Quindi si contraggono i ventricoli per circa 0,3 secondi. La loro contrazione chiude le valvole atrioventricolari e apre le </a:t>
            </a:r>
            <a:r>
              <a:rPr lang="it-IT" sz="2000" b="1">
                <a:hlinkClick r:id="rId2" action="ppaction://hlinkfile" tooltip="Valvola semilunare"/>
              </a:rPr>
              <a:t>valvole semilunari</a:t>
            </a:r>
            <a:r>
              <a:rPr lang="it-IT" sz="2000" b="1"/>
              <a:t>; il sangue povero di ossigeno viene spinto verso i polmoni, mentre quello ricco di ossigeno si dirige verso tutto il corpo attraverso l'aorta.</a:t>
            </a:r>
          </a:p>
        </p:txBody>
      </p:sp>
      <p:pic>
        <p:nvPicPr>
          <p:cNvPr id="10244" name="Picture 2" descr="http://www.prontocuore.org/archives/images/pages/cuor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357563"/>
            <a:ext cx="3074988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280B5-05FC-4281-B231-B7D4A2E9D05C}" type="slidenum">
              <a:rPr lang="it-IT"/>
              <a:pPr>
                <a:defRPr/>
              </a:pPr>
              <a:t>6</a:t>
            </a:fld>
            <a:endParaRPr lang="it-IT"/>
          </a:p>
        </p:txBody>
      </p:sp>
      <p:pic>
        <p:nvPicPr>
          <p:cNvPr id="11267" name="Picture 2" descr="http://digilander.libero.it/stemarti/informa/appunti/respirazione_file/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249738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donaresangue.it/didattica/dati/glossario/emoglobina.122217292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75" y="188913"/>
            <a:ext cx="40513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http://www.albanesi.it/Arearossa/Imma/globuli_ros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757613"/>
            <a:ext cx="4249738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http://farm3.static.flickr.com/2096/2404980155_ae703e14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3759200"/>
            <a:ext cx="169068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78B0C-0BB2-4950-85B0-4821855CA2E5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12291" name="Picture 2" descr="http://www.liquidarea.com/wp-content/uploads/2010/03/Mitochond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133600"/>
            <a:ext cx="5832475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23850" y="188913"/>
            <a:ext cx="8424863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MITOCONDRI, UNA CENTRALE ENERGETICA 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B6EC6-495F-4FB4-8454-AD87B83194B3}" type="slidenum">
              <a:rPr lang="it-IT"/>
              <a:pPr>
                <a:defRPr/>
              </a:pPr>
              <a:t>8</a:t>
            </a:fld>
            <a:endParaRPr lang="it-IT"/>
          </a:p>
        </p:txBody>
      </p:sp>
      <p:pic>
        <p:nvPicPr>
          <p:cNvPr id="13315" name="Picture 2" descr="http://www.sistemapiemonte.it/ambiente/srqa/im/graf_tor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268413"/>
            <a:ext cx="29908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ttangolo 3"/>
          <p:cNvSpPr>
            <a:spLocks noChangeArrowheads="1"/>
          </p:cNvSpPr>
          <p:nvPr/>
        </p:nvSpPr>
        <p:spPr bwMode="auto">
          <a:xfrm>
            <a:off x="395288" y="260350"/>
            <a:ext cx="83534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>
                <a:solidFill>
                  <a:srgbClr val="FFFF00"/>
                </a:solidFill>
              </a:rPr>
              <a:t>L'azoto molecolare, N</a:t>
            </a:r>
            <a:r>
              <a:rPr lang="it-IT" b="1" baseline="-25000">
                <a:solidFill>
                  <a:srgbClr val="FFFF00"/>
                </a:solidFill>
              </a:rPr>
              <a:t>2</a:t>
            </a:r>
            <a:r>
              <a:rPr lang="it-IT" b="1">
                <a:solidFill>
                  <a:srgbClr val="FFFF00"/>
                </a:solidFill>
              </a:rPr>
              <a:t>, è un gas incolore, inodore, insapore e inerte che costituisce il 78% dell’ atmosfera</a:t>
            </a:r>
          </a:p>
        </p:txBody>
      </p:sp>
      <p:sp>
        <p:nvSpPr>
          <p:cNvPr id="13317" name="Rettangolo 4"/>
          <p:cNvSpPr>
            <a:spLocks noChangeArrowheads="1"/>
          </p:cNvSpPr>
          <p:nvPr/>
        </p:nvSpPr>
        <p:spPr bwMode="auto">
          <a:xfrm>
            <a:off x="250825" y="3357563"/>
            <a:ext cx="84978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/>
              <a:t>L'azoto si comporta come gas narcotico, particolare attenzione va posta nell'utilizzo di tale gas nella forma liquida (ustioni). </a:t>
            </a:r>
          </a:p>
          <a:p>
            <a:pPr algn="just"/>
            <a:r>
              <a:rPr lang="it-IT" b="1"/>
              <a:t>I recipienti contenenti azoto liquido rappresentano un pericolo oggettivo; l’anossia,  anche totale, non è avvertita, si manifesta con la improvvisa perdita dei sensi e la morte in breve tempo.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SCOPO</a:t>
            </a:r>
            <a:endParaRPr lang="it-IT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Segnaposto contenuto 3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4114800"/>
          </a:xfrm>
        </p:spPr>
        <p:txBody>
          <a:bodyPr/>
          <a:lstStyle/>
          <a:p>
            <a:pPr algn="just"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Definire ed uniformare i comportamenti degli operatori</a:t>
            </a:r>
          </a:p>
          <a:p>
            <a:pPr algn="just"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Garantire la manipolazione in sicurezza</a:t>
            </a:r>
          </a:p>
          <a:p>
            <a:pPr algn="just"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L’approvvigionamento delle bombole O2 alle ambulanze del SUES 118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9643E-5DB8-43D3-B2E1-174BB5E97737}" type="slidenum">
              <a:rPr lang="it-IT"/>
              <a:pPr>
                <a:defRPr/>
              </a:pPr>
              <a:t>9</a:t>
            </a:fld>
            <a:endParaRPr lang="it-IT"/>
          </a:p>
        </p:txBody>
      </p:sp>
      <p:pic>
        <p:nvPicPr>
          <p:cNvPr id="14341" name="Picture 7" descr="http://www.suuntomania.info/wp-content/uploads/2009/03/bussola-suunto-c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7825" y="4005263"/>
            <a:ext cx="3382963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3703</TotalTime>
  <Words>1423</Words>
  <Application>Microsoft Office PowerPoint</Application>
  <PresentationFormat>Presentazione su schermo (4:3)</PresentationFormat>
  <Paragraphs>325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Deluxe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SCOPO</vt:lpstr>
      <vt:lpstr>CAMPO DI APPLICAZIONE</vt:lpstr>
      <vt:lpstr>CAMPO DI APPLICAZIONE, LE POSTAZIONI</vt:lpstr>
      <vt:lpstr>DESTINATARI</vt:lpstr>
      <vt:lpstr>L’AUTONOMIA DELLA BOMBOLA O2</vt:lpstr>
      <vt:lpstr>Diapositiva 14</vt:lpstr>
      <vt:lpstr>Diapositiva 15</vt:lpstr>
      <vt:lpstr>SCORTA MINIMA DI BOMBOLE      10 BOMBOLE 02 DA 7 LITRI 20 BOMBOLE 02 DA 2 LITRI </vt:lpstr>
      <vt:lpstr>DI CHI SONO LE RESPONSABILITA’ ?</vt:lpstr>
      <vt:lpstr>L’OSSIGENO E’ UN COMBURENTE</vt:lpstr>
      <vt:lpstr>PRINCIPALI RISCHI</vt:lpstr>
      <vt:lpstr>NORME ORGANIZZATIVE</vt:lpstr>
      <vt:lpstr>Diapositiva 21</vt:lpstr>
      <vt:lpstr>Diapositiva 22</vt:lpstr>
      <vt:lpstr>Diapositiva 23</vt:lpstr>
      <vt:lpstr>Diapositiva 24</vt:lpstr>
      <vt:lpstr> NORME TECNICHE, IL DEPOSITO</vt:lpstr>
      <vt:lpstr> NORME TECNICHE, LE BOMBOLE</vt:lpstr>
      <vt:lpstr> NORME TECNICHE, LE BOMBOLE</vt:lpstr>
      <vt:lpstr> NORME TECNICHE, LE BOMBOLE</vt:lpstr>
      <vt:lpstr> SEGNALETICA</vt:lpstr>
      <vt:lpstr> PRIMA DELL’INGRESSO DELLE BOMBOLE NEL DEPOSITO, VERIFICARE QUANTO SEGUE:   IL COLORE DELL’OGIVA DEVE ESSERE BIANCO (O2)   ASSENZA DI ANOMALIE E DIFETTI  IN OGNI CASO IL CORPO BOMBOLA DEVE ESSERE BIANCO   PRESENZA DI UN DISCO IN ACCIAIO INOX CON LE SEGUENTI  INDICAZIONI – PER USO MEDICO – PROPRIETARIO BOMBOLA – NUMERO DI LOTTO  </vt:lpstr>
      <vt:lpstr>D.P.I.</vt:lpstr>
      <vt:lpstr>FORMAZIONE / INFORMAZIONE </vt:lpstr>
      <vt:lpstr>SCHEDA INFORMATIVA O2 </vt:lpstr>
      <vt:lpstr>I PERICOLI DELL’OSSIGENO </vt:lpstr>
      <vt:lpstr>MISURE ANTINCENDIO </vt:lpstr>
      <vt:lpstr>… PRATICAMENTE …</vt:lpstr>
      <vt:lpstr>… PRATICAMENTE …</vt:lpstr>
      <vt:lpstr>… PRATICAMENTE …</vt:lpstr>
      <vt:lpstr>… PRATICAMENTE …</vt:lpstr>
      <vt:lpstr>… PRATICAMENTE …</vt:lpstr>
      <vt:lpstr>… PRATICAMENTE …</vt:lpstr>
      <vt:lpstr>… PRATICAMENTE …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HACCP</dc:title>
  <dc:creator>topolino</dc:creator>
  <cp:lastModifiedBy>Utente</cp:lastModifiedBy>
  <cp:revision>428</cp:revision>
  <dcterms:created xsi:type="dcterms:W3CDTF">2001-09-09T07:14:51Z</dcterms:created>
  <dcterms:modified xsi:type="dcterms:W3CDTF">2015-05-27T05:23:02Z</dcterms:modified>
</cp:coreProperties>
</file>