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63" r:id="rId11"/>
    <p:sldId id="264" r:id="rId12"/>
    <p:sldId id="266" r:id="rId13"/>
    <p:sldId id="267" r:id="rId14"/>
    <p:sldId id="269" r:id="rId15"/>
    <p:sldId id="268" r:id="rId16"/>
    <p:sldId id="272" r:id="rId17"/>
    <p:sldId id="273" r:id="rId18"/>
    <p:sldId id="278" r:id="rId19"/>
    <p:sldId id="275" r:id="rId20"/>
    <p:sldId id="274" r:id="rId21"/>
    <p:sldId id="276" r:id="rId22"/>
    <p:sldId id="279" r:id="rId23"/>
    <p:sldId id="277" r:id="rId24"/>
    <p:sldId id="283" r:id="rId25"/>
    <p:sldId id="284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  <a:srgbClr val="FF0000"/>
    <a:srgbClr val="00FF00"/>
    <a:srgbClr val="FFFF00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19221A-55FE-456B-9241-C88AC481926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2B24D-AD50-4F46-BEB5-AD697DEFF34D}" type="slidenum">
              <a:rPr lang="it-IT"/>
              <a:pPr/>
              <a:t>1</a:t>
            </a:fld>
            <a:endParaRPr lang="it-IT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B3DBE-38CD-4A89-BC67-3C0AB4FA7B50}" type="slidenum">
              <a:rPr lang="it-IT"/>
              <a:pPr/>
              <a:t>10</a:t>
            </a:fld>
            <a:endParaRPr lang="it-IT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2E7B9-6CE7-4333-9B3D-23CA81978A07}" type="slidenum">
              <a:rPr lang="it-IT"/>
              <a:pPr/>
              <a:t>11</a:t>
            </a:fld>
            <a:endParaRPr lang="it-IT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>
                <a:latin typeface="Arial" charset="0"/>
                <a:ea typeface="ＭＳ Ｐゴシック" pitchFamily="-96" charset="-128"/>
              </a:rPr>
              <a:t>Brodmann</a:t>
            </a:r>
          </a:p>
          <a:p>
            <a:pPr eaLnBrk="1" hangingPunct="1"/>
            <a:r>
              <a:rPr lang="it-IT" smtClean="0">
                <a:latin typeface="Arial" charset="0"/>
                <a:ea typeface="ＭＳ Ｐゴシック" pitchFamily="-96" charset="-128"/>
              </a:rPr>
              <a:t>Broca: “l’area che ho scoperto è l’area responsabile dell’articolazione del linguaggio”</a:t>
            </a:r>
          </a:p>
          <a:p>
            <a:pPr eaLnBrk="1" hangingPunct="1"/>
            <a:r>
              <a:rPr lang="it-IT" smtClean="0">
                <a:latin typeface="Arial" charset="0"/>
                <a:ea typeface="ＭＳ Ｐゴシック" pitchFamily="-96" charset="-128"/>
              </a:rPr>
              <a:t>riporta altri 8 casi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05B94-F0C3-4924-9B3E-BFBC2434D290}" type="slidenum">
              <a:rPr lang="it-IT"/>
              <a:pPr/>
              <a:t>12</a:t>
            </a:fld>
            <a:endParaRPr lang="it-IT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E8F43-F51E-4366-9DDC-5D6466CA8A97}" type="slidenum">
              <a:rPr lang="it-IT"/>
              <a:pPr/>
              <a:t>13</a:t>
            </a:fld>
            <a:endParaRPr lang="it-IT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DEEEF-2804-49E5-BB51-7F7BD1B5F483}" type="slidenum">
              <a:rPr lang="it-IT"/>
              <a:pPr/>
              <a:t>14</a:t>
            </a:fld>
            <a:endParaRPr lang="it-IT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4A03C-9944-4C72-941C-257720A2EAB6}" type="slidenum">
              <a:rPr lang="it-IT"/>
              <a:pPr/>
              <a:t>15</a:t>
            </a:fld>
            <a:endParaRPr lang="it-IT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EFCF9-4E00-4633-B8E4-51983D76A539}" type="slidenum">
              <a:rPr lang="it-IT"/>
              <a:pPr/>
              <a:t>16</a:t>
            </a:fld>
            <a:endParaRPr lang="it-IT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37CDA-E8E3-494C-8C28-2395E31990DF}" type="slidenum">
              <a:rPr lang="it-IT"/>
              <a:pPr/>
              <a:t>17</a:t>
            </a:fld>
            <a:endParaRPr lang="it-IT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BDC12-05AB-4C78-A416-8BD03D464D06}" type="slidenum">
              <a:rPr lang="it-IT"/>
              <a:pPr/>
              <a:t>18</a:t>
            </a:fld>
            <a:endParaRPr lang="it-IT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3216D-989A-4377-B700-D41B7927D502}" type="slidenum">
              <a:rPr lang="it-IT"/>
              <a:pPr/>
              <a:t>19</a:t>
            </a:fld>
            <a:endParaRPr lang="it-IT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EA18D-B05F-4B38-A430-0BCE68B090B3}" type="slidenum">
              <a:rPr lang="it-IT"/>
              <a:pPr/>
              <a:t>2</a:t>
            </a:fld>
            <a:endParaRPr lang="it-IT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86C85-1FA8-4279-83A6-6A6825794FF2}" type="slidenum">
              <a:rPr lang="it-IT"/>
              <a:pPr/>
              <a:t>20</a:t>
            </a:fld>
            <a:endParaRPr lang="it-IT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6B590-4194-46E3-B70C-73DD569F5BE7}" type="slidenum">
              <a:rPr lang="it-IT"/>
              <a:pPr/>
              <a:t>21</a:t>
            </a:fld>
            <a:endParaRPr lang="it-IT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404D6-3BE3-4F13-9F3A-BCD5657C326B}" type="slidenum">
              <a:rPr lang="it-IT"/>
              <a:pPr/>
              <a:t>22</a:t>
            </a:fld>
            <a:endParaRPr lang="it-IT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1E049-DF47-4B64-AC3D-557B70C79911}" type="slidenum">
              <a:rPr lang="it-IT"/>
              <a:pPr/>
              <a:t>23</a:t>
            </a:fld>
            <a:endParaRPr lang="it-IT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2FAD4-43B5-4FEE-B435-D2485DDAFECD}" type="slidenum">
              <a:rPr lang="it-IT"/>
              <a:pPr/>
              <a:t>24</a:t>
            </a:fld>
            <a:endParaRPr lang="it-IT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33C1A-380A-4A0A-85C1-0103333F7FF2}" type="slidenum">
              <a:rPr lang="it-IT"/>
              <a:pPr/>
              <a:t>25</a:t>
            </a:fld>
            <a:endParaRPr lang="it-IT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C035E-228B-41E9-B42E-116006FB08AE}" type="slidenum">
              <a:rPr lang="it-IT"/>
              <a:pPr/>
              <a:t>26</a:t>
            </a:fld>
            <a:endParaRPr lang="it-IT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E1FF1-8E0B-47FF-BF27-72DE2E970BF6}" type="slidenum">
              <a:rPr lang="it-IT"/>
              <a:pPr/>
              <a:t>27</a:t>
            </a:fld>
            <a:endParaRPr lang="it-IT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E601A-C433-4D23-939E-A4C2B1C91793}" type="slidenum">
              <a:rPr lang="it-IT"/>
              <a:pPr/>
              <a:t>28</a:t>
            </a:fld>
            <a:endParaRPr lang="it-IT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0B071-C2E0-4347-BFB9-2FF46896FEF6}" type="slidenum">
              <a:rPr lang="it-IT"/>
              <a:pPr/>
              <a:t>29</a:t>
            </a:fld>
            <a:endParaRPr lang="it-IT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4A8C-E0A5-4A37-BF95-A969FBA881B1}" type="slidenum">
              <a:rPr lang="it-IT"/>
              <a:pPr/>
              <a:t>3</a:t>
            </a:fld>
            <a:endParaRPr lang="it-IT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EB59E-7265-461F-8ED6-4229578F564C}" type="slidenum">
              <a:rPr lang="it-IT"/>
              <a:pPr/>
              <a:t>30</a:t>
            </a:fld>
            <a:endParaRPr lang="it-IT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9D4D6-34BE-426E-A825-71C49DAE48C3}" type="slidenum">
              <a:rPr lang="it-IT"/>
              <a:pPr/>
              <a:t>31</a:t>
            </a:fld>
            <a:endParaRPr lang="it-IT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1D48E-8DB9-465B-BA6B-CD4B75C7C7CE}" type="slidenum">
              <a:rPr lang="it-IT"/>
              <a:pPr/>
              <a:t>32</a:t>
            </a:fld>
            <a:endParaRPr lang="it-IT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E68DC-672F-4C6D-820F-4E1D5E1FFA98}" type="slidenum">
              <a:rPr lang="it-IT"/>
              <a:pPr/>
              <a:t>33</a:t>
            </a:fld>
            <a:endParaRPr lang="it-IT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D10A2-F7CF-4552-AAD2-E2D8AFFD65AF}" type="slidenum">
              <a:rPr lang="it-IT"/>
              <a:pPr/>
              <a:t>4</a:t>
            </a:fld>
            <a:endParaRPr lang="it-IT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48A3-EABC-4CB6-B8B5-9CAA6CCAFF65}" type="slidenum">
              <a:rPr lang="it-IT"/>
              <a:pPr/>
              <a:t>5</a:t>
            </a:fld>
            <a:endParaRPr lang="it-IT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859A6-BF83-4B48-96AB-3D5A863F088F}" type="slidenum">
              <a:rPr lang="it-IT"/>
              <a:pPr/>
              <a:t>6</a:t>
            </a:fld>
            <a:endParaRPr lang="it-IT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9E4DB-AE81-485C-9D3C-428BD8AA0DA1}" type="slidenum">
              <a:rPr lang="it-IT"/>
              <a:pPr/>
              <a:t>7</a:t>
            </a:fld>
            <a:endParaRPr lang="it-IT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F61A-19E8-437E-8C4F-B6AF6D1945F6}" type="slidenum">
              <a:rPr lang="it-IT"/>
              <a:pPr/>
              <a:t>8</a:t>
            </a:fld>
            <a:endParaRPr lang="it-IT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F1E83-6E2D-4F0B-815A-E8622FA1EAF8}" type="slidenum">
              <a:rPr lang="it-IT"/>
              <a:pPr/>
              <a:t>9</a:t>
            </a:fld>
            <a:endParaRPr lang="it-IT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AC969-EA65-4B19-9711-7066849AF7D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3E327-9498-4BD2-9F06-D67B1F42152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8E8AE-6DCB-40B3-B1EA-6931972B3B2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3BC9E-4A6B-451D-A750-5FA6A614351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F9BE2-7DCB-46D7-B41D-4DFF8E773A1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5F6C9-33A6-4F37-AAD8-DF19BF351FE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A7BDF-91AF-4704-8235-C096585A14E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BD6EB-BE62-40A0-BEDB-C2B70F6697F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9F77D-B6AD-46AC-A46F-061ABC9FE2D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972B8-AE43-41CD-B890-378C6BB63A7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671D2-29B0-409D-BB2F-B32E54E50A0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38E5E1-8ABF-4363-A2FC-1A887821615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57200" y="190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4400">
                <a:solidFill>
                  <a:schemeClr val="bg1"/>
                </a:solidFill>
              </a:rPr>
              <a:t>Neurocognizione e Linguaggio: </a:t>
            </a:r>
            <a:br>
              <a:rPr lang="it-IT" sz="4400">
                <a:solidFill>
                  <a:schemeClr val="bg1"/>
                </a:solidFill>
              </a:rPr>
            </a:br>
            <a:r>
              <a:rPr lang="it-IT" sz="4400">
                <a:solidFill>
                  <a:schemeClr val="bg1"/>
                </a:solidFill>
              </a:rPr>
              <a:t>Introduzione allo Studio delle Patologie Linguistiche</a:t>
            </a:r>
            <a:br>
              <a:rPr lang="it-IT" sz="4400">
                <a:solidFill>
                  <a:schemeClr val="bg1"/>
                </a:solidFill>
              </a:rPr>
            </a:br>
            <a:r>
              <a:rPr lang="it-IT" sz="4400">
                <a:solidFill>
                  <a:schemeClr val="bg1"/>
                </a:solidFill>
              </a:rPr>
              <a:t/>
            </a:r>
            <a:br>
              <a:rPr lang="it-IT" sz="4400">
                <a:solidFill>
                  <a:schemeClr val="bg1"/>
                </a:solidFill>
              </a:rPr>
            </a:br>
            <a:r>
              <a:rPr lang="it-IT" sz="4400">
                <a:solidFill>
                  <a:schemeClr val="bg1"/>
                </a:solidFill>
              </a:rPr>
              <a:t>AFASIA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0" y="50292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it-IT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Il cervello di Tan</a:t>
            </a:r>
          </a:p>
        </p:txBody>
      </p:sp>
      <p:pic>
        <p:nvPicPr>
          <p:cNvPr id="32771" name="Picture 4" descr="broca_br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04963"/>
            <a:ext cx="7467600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Line 6"/>
          <p:cNvSpPr>
            <a:spLocks noChangeShapeType="1"/>
          </p:cNvSpPr>
          <p:nvPr/>
        </p:nvSpPr>
        <p:spPr bwMode="auto">
          <a:xfrm>
            <a:off x="990600" y="1066800"/>
            <a:ext cx="1981200" cy="23622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73" name="Oval 7"/>
          <p:cNvSpPr>
            <a:spLocks noChangeArrowheads="1"/>
          </p:cNvSpPr>
          <p:nvPr/>
        </p:nvSpPr>
        <p:spPr bwMode="auto">
          <a:xfrm>
            <a:off x="2667000" y="3200400"/>
            <a:ext cx="2133600" cy="2133600"/>
          </a:xfrm>
          <a:prstGeom prst="ellips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Area di Broca</a:t>
            </a:r>
          </a:p>
        </p:txBody>
      </p:sp>
      <p:pic>
        <p:nvPicPr>
          <p:cNvPr id="34819" name="Picture 4" descr="brodmann_areas"/>
          <p:cNvPicPr>
            <a:picLocks noChangeAspect="1" noChangeArrowheads="1"/>
          </p:cNvPicPr>
          <p:nvPr/>
        </p:nvPicPr>
        <p:blipFill>
          <a:blip r:embed="rId3"/>
          <a:srcRect b="45677"/>
          <a:stretch>
            <a:fillRect/>
          </a:stretch>
        </p:blipFill>
        <p:spPr bwMode="auto">
          <a:xfrm>
            <a:off x="1371600" y="1943100"/>
            <a:ext cx="64008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762000" y="1295400"/>
            <a:ext cx="1981200" cy="23622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1" name="Oval 6"/>
          <p:cNvSpPr>
            <a:spLocks noChangeArrowheads="1"/>
          </p:cNvSpPr>
          <p:nvPr/>
        </p:nvSpPr>
        <p:spPr bwMode="auto">
          <a:xfrm>
            <a:off x="2438400" y="3429000"/>
            <a:ext cx="2133600" cy="2133600"/>
          </a:xfrm>
          <a:prstGeom prst="ellips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Afasia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Disturbo del linguaggio che consegue da un danno focale al tessuto cerebrale.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Cause: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evento traumatico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trauma cerebrovascolare (ictus)</a:t>
            </a:r>
            <a:endParaRPr lang="it-IT" sz="2800" i="1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tumore/rimozione di un tumore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In Italia: 150.000 afasici ca.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(Associazione Italiana Afasici)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Agrammatismo/</a:t>
            </a:r>
            <a:br>
              <a:rPr lang="it-IT" smtClean="0"/>
            </a:br>
            <a:r>
              <a:rPr lang="it-IT" smtClean="0"/>
              <a:t>Afasia di Broca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u="sng" smtClean="0"/>
              <a:t>Causa</a:t>
            </a:r>
            <a:r>
              <a:rPr lang="it-IT" sz="2800" smtClean="0"/>
              <a:t>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lesione della terza convoluzione del lobo frontale sinistro (area di Broca)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u="sng" smtClean="0"/>
              <a:t>Sintomi</a:t>
            </a:r>
            <a:r>
              <a:rPr lang="it-IT" sz="28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Grave difficoltà di produzione caratterizzata da: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a.	estrema difficoltà nel produrre suoni 		linguistici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b.	numerose esitazioni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c. 	produzione di frasi brevi, spesso di singole 	parole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Produzione “telegrafica”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B.L.</a:t>
            </a:r>
            <a:r>
              <a:rPr lang="it-IT" sz="2400" smtClean="0"/>
              <a:t>: 		Wife is dry dishes. Water down! Oh boy! 		Okay. Awright. Okay…Cookie is down…fall, 		and girl, okay, girl…boy…um…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Examiner</a:t>
            </a:r>
            <a:r>
              <a:rPr lang="it-IT" sz="2400" smtClean="0"/>
              <a:t>:</a:t>
            </a:r>
            <a:r>
              <a:rPr lang="it-IT" sz="2400" i="1" smtClean="0"/>
              <a:t> 	</a:t>
            </a:r>
            <a:r>
              <a:rPr lang="it-IT" sz="2400" smtClean="0"/>
              <a:t>What is the boy doing?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B.L.</a:t>
            </a:r>
            <a:r>
              <a:rPr lang="it-IT" sz="2400" smtClean="0"/>
              <a:t>: 		Cookie is…um…catch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i="1" smtClean="0"/>
              <a:t>Examiner</a:t>
            </a:r>
            <a:r>
              <a:rPr lang="it-IT" sz="2400" smtClean="0"/>
              <a:t>: 	Who is getting the cookies?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i="1" smtClean="0"/>
              <a:t>B.L.</a:t>
            </a:r>
            <a:r>
              <a:rPr lang="it-IT" sz="2400" smtClean="0"/>
              <a:t>: 		Girl, girl!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i="1" smtClean="0"/>
              <a:t>Examiner</a:t>
            </a:r>
            <a:r>
              <a:rPr lang="it-IT" sz="2400" smtClean="0"/>
              <a:t>: 	Who is about to fall down?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i="1" smtClean="0"/>
              <a:t>B.L.</a:t>
            </a:r>
            <a:r>
              <a:rPr lang="it-IT" sz="2400" smtClean="0"/>
              <a:t>: 		Boy…fall down!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/>
              <a:t>(Avrutin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Produzione: caratteri generali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I parlanti affetti da agrammatismo: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impiegano molto tempo per esprimere i loro pensieri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hanno difficoltà ad accedere al lessico mentre parlano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producono poche frasi subordinate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spesso non completano le frasi che iniziano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usano soprattutto parole-contenuto e spesso omettono le categorie grammaticali e i morfemi grammaticali (articoli, ausiliari, flessione verbale, flessione nominale)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Produzione tipica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it-IT" smtClean="0"/>
              <a:t>Omissione di categorie funzionali</a:t>
            </a:r>
          </a:p>
          <a:p>
            <a:pPr eaLnBrk="1" hangingPunct="1">
              <a:buFontTx/>
              <a:buChar char="-"/>
            </a:pPr>
            <a:r>
              <a:rPr lang="it-IT" smtClean="0"/>
              <a:t>Uso di verbi non flessi</a:t>
            </a:r>
          </a:p>
          <a:p>
            <a:pPr eaLnBrk="1" hangingPunct="1">
              <a:buFontTx/>
              <a:buChar char="-"/>
            </a:pPr>
            <a:r>
              <a:rPr lang="it-IT" smtClean="0"/>
              <a:t>Uso di frasi semplici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Comprensione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it-IT" smtClean="0"/>
              <a:t>	“I parlanti afasici hanno difficoltà di produzione ma non hanno difficoltà di comprensione”</a:t>
            </a:r>
          </a:p>
          <a:p>
            <a:pPr marL="609600" indent="-609600" algn="ctr" eaLnBrk="1" hangingPunct="1">
              <a:buFontTx/>
              <a:buNone/>
            </a:pPr>
            <a:endParaRPr lang="it-IT" smtClean="0"/>
          </a:p>
          <a:p>
            <a:pPr marL="609600" indent="-609600" algn="ctr" eaLnBrk="1" hangingPunct="1">
              <a:buFontTx/>
              <a:buNone/>
            </a:pPr>
            <a:r>
              <a:rPr lang="it-IT" smtClean="0"/>
              <a:t>Caramazza &amp; Zurif (1976)</a:t>
            </a:r>
          </a:p>
          <a:p>
            <a:pPr marL="609600" indent="-609600" eaLnBrk="1" hangingPunct="1">
              <a:buFontTx/>
              <a:buNone/>
            </a:pPr>
            <a:endParaRPr lang="it-IT" smtClean="0"/>
          </a:p>
          <a:p>
            <a:pPr marL="609600" indent="-609600" eaLnBrk="1" hangingPunct="1">
              <a:buFontTx/>
              <a:buNone/>
            </a:pPr>
            <a:endParaRPr lang="it-IT" smtClean="0"/>
          </a:p>
        </p:txBody>
      </p:sp>
      <p:pic>
        <p:nvPicPr>
          <p:cNvPr id="34820" name="Picture 4" descr="4-BunkerHill-June75-EdgarZur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24400"/>
            <a:ext cx="1812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Alfonso_CARAMAZZA_01-600x4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4800" y="4724400"/>
            <a:ext cx="142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Relative oggetto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i="1" smtClean="0"/>
              <a:t>Caramazza &amp; Zurif (1976)</a:t>
            </a:r>
            <a:endParaRPr lang="it-IT" sz="2800" smtClean="0"/>
          </a:p>
          <a:p>
            <a:pPr marL="609600" indent="-609600" eaLnBrk="1" hangingPunct="1">
              <a:buFontTx/>
              <a:buAutoNum type="arabicParenBoth"/>
            </a:pPr>
            <a:r>
              <a:rPr lang="it-IT" sz="2800" smtClean="0"/>
              <a:t>La casa che l’uomo sta pitturando è blu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it-IT" sz="2800" smtClean="0"/>
              <a:t>Il gatto che il cane sta inseguendo è nero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Relative oggetto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i="1" smtClean="0"/>
              <a:t>Caramazza &amp; Zurif (1976)</a:t>
            </a:r>
            <a:endParaRPr lang="it-IT" sz="2800" smtClean="0"/>
          </a:p>
          <a:p>
            <a:pPr marL="609600" indent="-609600" eaLnBrk="1" hangingPunct="1">
              <a:buFontTx/>
              <a:buAutoNum type="arabicParenBoth"/>
            </a:pPr>
            <a:r>
              <a:rPr lang="it-IT" sz="2800" smtClean="0"/>
              <a:t>La casa che l’uomo sta pitturando è blu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r>
              <a:rPr lang="it-IT" sz="2800" smtClean="0"/>
              <a:t>CHI COLORA COSA?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Linguaggio e mente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Facoltà di Linguaggio = Facoltà cognitiva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u="sng" smtClean="0"/>
              <a:t>Scopo della linguistica</a:t>
            </a: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Fornire una descrizione soddisfacente delle strutture linguistiche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u="sng" smtClean="0"/>
              <a:t>Chomsky 1965</a:t>
            </a:r>
            <a:r>
              <a:rPr lang="it-IT" sz="2400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Fornire un modello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della realtà psicologica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alla base del linguaggio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Componente specifica dell’architettura della mente</a:t>
            </a:r>
          </a:p>
        </p:txBody>
      </p:sp>
      <p:pic>
        <p:nvPicPr>
          <p:cNvPr id="3076" name="Picture 4" descr="aligandnoamchoms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65525"/>
            <a:ext cx="36576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11163" y="-682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Relative oggetto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i="1" smtClean="0"/>
              <a:t>Caramazza &amp; Zurif (1976)</a:t>
            </a:r>
            <a:endParaRPr lang="it-IT" sz="2800" smtClean="0"/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r>
              <a:rPr lang="it-IT" sz="2800" smtClean="0"/>
              <a:t>(2)	Il gatto che il cane sta inseguendo è nero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r>
              <a:rPr lang="it-IT" sz="2800" smtClean="0"/>
              <a:t>CHI INSEGUE CHI?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Relative oggetto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Caramazza &amp; Zurif (1976)</a:t>
            </a: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(2)	Il gatto che il cane sta inseguendo è nero</a:t>
            </a:r>
            <a:endParaRPr lang="it-IT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Informazione lessicale</a:t>
            </a:r>
            <a:endParaRPr lang="it-IT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GATTO, CANE, INSEGUIRE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Struttura sintattica</a:t>
            </a:r>
            <a:endParaRPr lang="it-IT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b="1" smtClean="0"/>
              <a:t>Il gatto</a:t>
            </a:r>
            <a:r>
              <a:rPr lang="it-IT" sz="2400" b="1" baseline="-25000" smtClean="0"/>
              <a:t>1</a:t>
            </a:r>
            <a:r>
              <a:rPr lang="it-IT" sz="2400" smtClean="0"/>
              <a:t>  che il cane sta inseguendo  </a:t>
            </a:r>
            <a:r>
              <a:rPr lang="it-IT" sz="2400" b="1" smtClean="0"/>
              <a:t>t</a:t>
            </a:r>
            <a:r>
              <a:rPr lang="it-IT" sz="2400" b="1" baseline="-25000" smtClean="0"/>
              <a:t>1</a:t>
            </a:r>
            <a:r>
              <a:rPr lang="it-IT" sz="2400" smtClean="0"/>
              <a:t>  è nero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757863" y="5422900"/>
            <a:ext cx="457200" cy="490538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73100" y="5448300"/>
            <a:ext cx="1292225" cy="468313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7895" name="AutoShape 7"/>
          <p:cNvCxnSpPr>
            <a:cxnSpLocks noChangeShapeType="1"/>
            <a:stCxn id="37892" idx="2"/>
            <a:endCxn id="37893" idx="2"/>
          </p:cNvCxnSpPr>
          <p:nvPr/>
        </p:nvCxnSpPr>
        <p:spPr bwMode="auto">
          <a:xfrm rot="5400000">
            <a:off x="3651250" y="3613151"/>
            <a:ext cx="3175" cy="4667250"/>
          </a:xfrm>
          <a:prstGeom prst="curvedConnector3">
            <a:avLst>
              <a:gd name="adj1" fmla="val 21649995"/>
            </a:avLst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animBg="1"/>
      <p:bldP spid="378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Relative oggetto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Caramazza &amp; Zurif (1976)</a:t>
            </a: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(1)	La casa che l’uomo sta pitturando è blu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(2)	Il gatto che il cane sta inseguendo è nero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r>
              <a:rPr lang="it-IT" sz="2800" smtClean="0"/>
              <a:t>Gruppo di controllo = 100%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Afasici = 100%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(2)	Gruppo di controllo = 100%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Afasici =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Frasi Passive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it-IT" smtClean="0"/>
              <a:t>Pietro ha colpito Maria</a:t>
            </a:r>
          </a:p>
          <a:p>
            <a:pPr marL="609600" indent="-609600" eaLnBrk="1" hangingPunct="1">
              <a:buFontTx/>
              <a:buAutoNum type="arabicParenBoth"/>
            </a:pPr>
            <a:endParaRPr lang="it-IT" smtClean="0"/>
          </a:p>
          <a:p>
            <a:pPr marL="609600" indent="-609600" eaLnBrk="1" hangingPunct="1">
              <a:buFontTx/>
              <a:buAutoNum type="arabicParenBoth"/>
            </a:pPr>
            <a:r>
              <a:rPr lang="it-IT" smtClean="0"/>
              <a:t>Pietro è stato colpito da Maria</a:t>
            </a:r>
          </a:p>
          <a:p>
            <a:pPr marL="609600" indent="-609600" eaLnBrk="1" hangingPunct="1">
              <a:buFontTx/>
              <a:buNone/>
            </a:pPr>
            <a:endParaRPr lang="it-IT" u="sng" smtClean="0"/>
          </a:p>
          <a:p>
            <a:pPr marL="609600" indent="-609600" eaLnBrk="1" hangingPunct="1">
              <a:buFontTx/>
              <a:buNone/>
            </a:pPr>
            <a:r>
              <a:rPr lang="it-IT" u="sng" smtClean="0"/>
              <a:t>Afasici</a:t>
            </a:r>
            <a:r>
              <a:rPr lang="it-IT" smtClean="0"/>
              <a:t>: </a:t>
            </a:r>
          </a:p>
          <a:p>
            <a:pPr marL="609600" indent="-609600" eaLnBrk="1" hangingPunct="1">
              <a:buFontTx/>
              <a:buNone/>
            </a:pPr>
            <a:r>
              <a:rPr lang="it-IT" smtClean="0"/>
              <a:t>	in più del 50% dei casi i soggetti afasici interpretano (2) come 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TDH</a:t>
            </a:r>
            <a:br>
              <a:rPr lang="it-IT" smtClean="0"/>
            </a:br>
            <a:r>
              <a:rPr lang="it-IT" smtClean="0"/>
              <a:t>Trace Deletion Hypothesis</a:t>
            </a:r>
          </a:p>
        </p:txBody>
      </p:sp>
      <p:sp>
        <p:nvSpPr>
          <p:cNvPr id="61443" name="Rectangle 10"/>
          <p:cNvSpPr>
            <a:spLocks noChangeArrowheads="1"/>
          </p:cNvSpPr>
          <p:nvPr/>
        </p:nvSpPr>
        <p:spPr bwMode="auto">
          <a:xfrm>
            <a:off x="152400" y="1933575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Grodzinsky (1995): </a:t>
            </a:r>
          </a:p>
          <a:p>
            <a:r>
              <a:rPr lang="it-IT" sz="2800">
                <a:solidFill>
                  <a:schemeClr val="bg1"/>
                </a:solidFill>
              </a:rPr>
              <a:t>“i problemi di comprensione dei soggetti afasici sono ristretti ai casi che implicano 				movimento sintattico”</a:t>
            </a:r>
          </a:p>
          <a:p>
            <a:endParaRPr lang="it-IT" sz="2800">
              <a:solidFill>
                <a:schemeClr val="bg1"/>
              </a:solidFill>
            </a:endParaRPr>
          </a:p>
        </p:txBody>
      </p:sp>
      <p:pic>
        <p:nvPicPr>
          <p:cNvPr id="61444" name="Picture 11" descr="02divtelavivjohn"/>
          <p:cNvPicPr>
            <a:picLocks noChangeAspect="1" noChangeArrowheads="1"/>
          </p:cNvPicPr>
          <p:nvPr/>
        </p:nvPicPr>
        <p:blipFill>
          <a:blip r:embed="rId3"/>
          <a:srcRect r="20833"/>
          <a:stretch>
            <a:fillRect/>
          </a:stretch>
        </p:blipFill>
        <p:spPr bwMode="auto">
          <a:xfrm>
            <a:off x="6248400" y="2895600"/>
            <a:ext cx="28956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TDH</a:t>
            </a:r>
            <a:br>
              <a:rPr lang="it-IT" smtClean="0"/>
            </a:br>
            <a:r>
              <a:rPr lang="it-IT" smtClean="0"/>
              <a:t>Trace Deletion Hypothesis</a:t>
            </a:r>
          </a:p>
        </p:txBody>
      </p:sp>
      <p:sp>
        <p:nvSpPr>
          <p:cNvPr id="63491" name="Rectangle 10"/>
          <p:cNvSpPr>
            <a:spLocks noChangeArrowheads="1"/>
          </p:cNvSpPr>
          <p:nvPr/>
        </p:nvSpPr>
        <p:spPr bwMode="auto">
          <a:xfrm>
            <a:off x="152400" y="1933575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Grodzinsky (1995): </a:t>
            </a:r>
          </a:p>
          <a:p>
            <a:r>
              <a:rPr lang="it-IT" sz="2800">
                <a:solidFill>
                  <a:schemeClr val="bg1"/>
                </a:solidFill>
              </a:rPr>
              <a:t>“gli afasici non sono in grado di </a:t>
            </a:r>
          </a:p>
          <a:p>
            <a:r>
              <a:rPr lang="it-IT" sz="2800">
                <a:solidFill>
                  <a:schemeClr val="bg1"/>
                </a:solidFill>
              </a:rPr>
              <a:t>rappresentare le tracce”</a:t>
            </a:r>
          </a:p>
          <a:p>
            <a:endParaRPr lang="it-IT" sz="2800">
              <a:solidFill>
                <a:schemeClr val="bg1"/>
              </a:solidFill>
            </a:endParaRPr>
          </a:p>
        </p:txBody>
      </p:sp>
      <p:pic>
        <p:nvPicPr>
          <p:cNvPr id="63492" name="Picture 11" descr="02divtelavivjohn"/>
          <p:cNvPicPr>
            <a:picLocks noChangeAspect="1" noChangeArrowheads="1"/>
          </p:cNvPicPr>
          <p:nvPr/>
        </p:nvPicPr>
        <p:blipFill>
          <a:blip r:embed="rId3"/>
          <a:srcRect r="20833"/>
          <a:stretch>
            <a:fillRect/>
          </a:stretch>
        </p:blipFill>
        <p:spPr bwMode="auto">
          <a:xfrm>
            <a:off x="6248400" y="2895600"/>
            <a:ext cx="28956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Interpretazione dei pronomi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Love </a:t>
            </a:r>
            <a:r>
              <a:rPr lang="it-IT" sz="2800" i="1" smtClean="0"/>
              <a:t>et al.</a:t>
            </a:r>
            <a:r>
              <a:rPr lang="it-IT" sz="2800" smtClean="0"/>
              <a:t> (1998)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r>
              <a:rPr lang="it-IT" sz="2800" smtClean="0"/>
              <a:t>The </a:t>
            </a:r>
            <a:r>
              <a:rPr lang="it-IT" sz="2800" b="1" u="sng" smtClean="0">
                <a:solidFill>
                  <a:srgbClr val="FFFF00"/>
                </a:solidFill>
              </a:rPr>
              <a:t>boxer</a:t>
            </a:r>
            <a:r>
              <a:rPr lang="it-IT" sz="2800" smtClean="0"/>
              <a:t> said that the </a:t>
            </a:r>
            <a:r>
              <a:rPr lang="it-IT" sz="2800" b="1" u="sng" smtClean="0">
                <a:solidFill>
                  <a:srgbClr val="00FF00"/>
                </a:solidFill>
              </a:rPr>
              <a:t>skier</a:t>
            </a:r>
            <a:r>
              <a:rPr lang="it-IT" sz="2800" smtClean="0"/>
              <a:t> in the hospital had blamed </a:t>
            </a:r>
            <a:r>
              <a:rPr lang="it-IT" sz="2800" b="1" u="sng" smtClean="0">
                <a:solidFill>
                  <a:srgbClr val="00FF00"/>
                </a:solidFill>
              </a:rPr>
              <a:t>himself</a:t>
            </a:r>
            <a:r>
              <a:rPr lang="it-IT" sz="2800" smtClean="0"/>
              <a:t> for the recent injury.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r>
              <a:rPr lang="it-IT" sz="2800" smtClean="0"/>
              <a:t>The </a:t>
            </a:r>
            <a:r>
              <a:rPr lang="it-IT" sz="2800" b="1" u="sng" smtClean="0">
                <a:solidFill>
                  <a:srgbClr val="FFFF00"/>
                </a:solidFill>
              </a:rPr>
              <a:t>boxer</a:t>
            </a:r>
            <a:r>
              <a:rPr lang="it-IT" sz="2800" smtClean="0"/>
              <a:t> said that the </a:t>
            </a:r>
            <a:r>
              <a:rPr lang="it-IT" sz="2800" b="1" u="sng" smtClean="0">
                <a:solidFill>
                  <a:srgbClr val="00FF00"/>
                </a:solidFill>
              </a:rPr>
              <a:t>skier</a:t>
            </a:r>
            <a:r>
              <a:rPr lang="it-IT" sz="2800" smtClean="0"/>
              <a:t> in the hospital had blamed </a:t>
            </a:r>
            <a:r>
              <a:rPr lang="it-IT" sz="2800" b="1" u="sng" smtClean="0">
                <a:solidFill>
                  <a:srgbClr val="FFFF00"/>
                </a:solidFill>
              </a:rPr>
              <a:t>him</a:t>
            </a:r>
            <a:r>
              <a:rPr lang="it-IT" sz="2800" smtClean="0"/>
              <a:t> for the recent injury.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u="sng" smtClean="0"/>
              <a:t>Esperimento</a:t>
            </a: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Priming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Target 1 - relazione semantica (es. </a:t>
            </a:r>
            <a:r>
              <a:rPr lang="it-IT" sz="2800" i="1" smtClean="0"/>
              <a:t>snow</a:t>
            </a:r>
            <a:r>
              <a:rPr lang="it-IT" sz="280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Target 2 - nessuna relazione (es. </a:t>
            </a:r>
            <a:r>
              <a:rPr lang="it-IT" sz="2800" i="1" smtClean="0"/>
              <a:t>bug</a:t>
            </a:r>
            <a:r>
              <a:rPr lang="it-IT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Interpretazione dei pronomi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Love </a:t>
            </a:r>
            <a:r>
              <a:rPr lang="it-IT" sz="2800" i="1" smtClean="0"/>
              <a:t>et al.</a:t>
            </a:r>
            <a:r>
              <a:rPr lang="it-IT" sz="2800" smtClean="0"/>
              <a:t> (1998)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r>
              <a:rPr lang="it-IT" sz="2800" smtClean="0"/>
              <a:t>The </a:t>
            </a:r>
            <a:r>
              <a:rPr lang="it-IT" sz="2800" b="1" u="sng" smtClean="0">
                <a:solidFill>
                  <a:srgbClr val="FFFF00"/>
                </a:solidFill>
              </a:rPr>
              <a:t>boxer</a:t>
            </a:r>
            <a:r>
              <a:rPr lang="it-IT" sz="2800" smtClean="0"/>
              <a:t> said that the </a:t>
            </a:r>
            <a:r>
              <a:rPr lang="it-IT" sz="2800" b="1" u="sng" smtClean="0">
                <a:solidFill>
                  <a:srgbClr val="00FF00"/>
                </a:solidFill>
              </a:rPr>
              <a:t>skier</a:t>
            </a:r>
            <a:r>
              <a:rPr lang="it-IT" sz="2800" smtClean="0"/>
              <a:t> in the hospital had blamed </a:t>
            </a:r>
            <a:r>
              <a:rPr lang="it-IT" sz="2800" b="1" u="sng" smtClean="0">
                <a:solidFill>
                  <a:srgbClr val="00FF00"/>
                </a:solidFill>
              </a:rPr>
              <a:t>himself</a:t>
            </a:r>
            <a:r>
              <a:rPr lang="it-IT" sz="2800" smtClean="0"/>
              <a:t> for the recent injury.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r>
              <a:rPr lang="it-IT" sz="2800" smtClean="0"/>
              <a:t>The </a:t>
            </a:r>
            <a:r>
              <a:rPr lang="it-IT" sz="2800" b="1" u="sng" smtClean="0">
                <a:solidFill>
                  <a:srgbClr val="FFFF00"/>
                </a:solidFill>
              </a:rPr>
              <a:t>boxer</a:t>
            </a:r>
            <a:r>
              <a:rPr lang="it-IT" sz="2800" smtClean="0"/>
              <a:t> said that the </a:t>
            </a:r>
            <a:r>
              <a:rPr lang="it-IT" sz="2800" b="1" u="sng" smtClean="0">
                <a:solidFill>
                  <a:srgbClr val="00FF00"/>
                </a:solidFill>
              </a:rPr>
              <a:t>skier</a:t>
            </a:r>
            <a:r>
              <a:rPr lang="it-IT" sz="2800" smtClean="0"/>
              <a:t> in the hospital had blamed </a:t>
            </a:r>
            <a:r>
              <a:rPr lang="it-IT" sz="2800" b="1" u="sng" smtClean="0">
                <a:solidFill>
                  <a:srgbClr val="FFFF00"/>
                </a:solidFill>
              </a:rPr>
              <a:t>him</a:t>
            </a:r>
            <a:r>
              <a:rPr lang="it-IT" sz="2800" smtClean="0"/>
              <a:t> for the recent injury.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u="sng" smtClean="0"/>
              <a:t>Risultati</a:t>
            </a:r>
            <a:endParaRPr lang="it-IT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Controls: 	priming in (1) - no priming in (2)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Afasici:	no priming in (1) - priming in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Trace Deletion Hypothesis?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TDH: </a:t>
            </a:r>
            <a:r>
              <a:rPr lang="it-IT" sz="2800" smtClean="0"/>
              <a:t>“i problemi di comprensione dei soggetti 	afasici sono ristretti ai casi che implicano 	movimento sintattico”</a:t>
            </a:r>
          </a:p>
          <a:p>
            <a:pPr eaLnBrk="1" hangingPunct="1">
              <a:buFontTx/>
              <a:buNone/>
            </a:pPr>
            <a:endParaRPr lang="it-IT" sz="2800" smtClean="0"/>
          </a:p>
          <a:p>
            <a:pPr eaLnBrk="1" hangingPunct="1">
              <a:buFontTx/>
              <a:buNone/>
            </a:pPr>
            <a:r>
              <a:rPr lang="it-IT" sz="2800" smtClean="0"/>
              <a:t>INTERPETAZIONE DEI PRONOMI?</a:t>
            </a:r>
          </a:p>
          <a:p>
            <a:pPr eaLnBrk="1" hangingPunct="1">
              <a:buFontTx/>
              <a:buNone/>
            </a:pPr>
            <a:r>
              <a:rPr lang="it-IT" sz="2800" smtClean="0"/>
              <a:t>Non implica movimento sintattico!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SSH</a:t>
            </a:r>
            <a:br>
              <a:rPr lang="it-IT" smtClean="0"/>
            </a:br>
            <a:r>
              <a:rPr lang="it-IT" smtClean="0"/>
              <a:t>Slow Syntax Hypothesis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791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Pinango (1999):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r>
              <a:rPr lang="it-IT" smtClean="0"/>
              <a:t>agrammatismo </a:t>
            </a:r>
          </a:p>
          <a:p>
            <a:pPr eaLnBrk="1" hangingPunct="1">
              <a:buFontTx/>
              <a:buNone/>
            </a:pPr>
            <a:r>
              <a:rPr lang="it-IT" smtClean="0"/>
              <a:t>= </a:t>
            </a:r>
          </a:p>
          <a:p>
            <a:pPr eaLnBrk="1" hangingPunct="1">
              <a:buFontTx/>
              <a:buNone/>
            </a:pPr>
            <a:r>
              <a:rPr lang="it-IT" smtClean="0"/>
              <a:t>ridotte capacità di processare le rappresentazioni sintattiche</a:t>
            </a:r>
          </a:p>
        </p:txBody>
      </p:sp>
      <p:pic>
        <p:nvPicPr>
          <p:cNvPr id="71684" name="Picture 4" descr="mar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81200"/>
            <a:ext cx="2863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Il paradosso dell’acquisizione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Jackendoff (2002):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L’intera comunità dei linguisti non è 			riuscita nell’arco di parecchie 			decadi a dare una descrizione 		adeguata della competenza che 			un parlante ha della propria lingua 		nativa.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-	Un bambino impara con successo la propria lingua madre nell’arco di pochi anni (senza partecipare a conferenze o leggere voluminosi manuali di linguistica).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-	</a:t>
            </a:r>
            <a:r>
              <a:rPr lang="it-IT" sz="2400" b="1" smtClean="0"/>
              <a:t>Perché un bambino riesce a fare in pochi anni quello che l’intera comunità dei linguisti non è riuscita a fare in decenni?</a:t>
            </a:r>
            <a:endParaRPr lang="it-IT" sz="2400" smtClean="0"/>
          </a:p>
        </p:txBody>
      </p:sp>
      <p:pic>
        <p:nvPicPr>
          <p:cNvPr id="4100" name="Picture 4" descr="fea-jackend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8100" y="1549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Evidenza sperimentale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it-IT" sz="2800" smtClean="0"/>
              <a:t>Il prete ha gradito </a:t>
            </a:r>
            <a:r>
              <a:rPr lang="it-IT" sz="2800" b="1" smtClean="0">
                <a:solidFill>
                  <a:srgbClr val="FFFF00"/>
                </a:solidFill>
              </a:rPr>
              <a:t>il vino</a:t>
            </a:r>
            <a:r>
              <a:rPr lang="it-IT" sz="2800" b="1" baseline="-25000" smtClean="0">
                <a:solidFill>
                  <a:srgbClr val="FFFF00"/>
                </a:solidFill>
              </a:rPr>
              <a:t>1</a:t>
            </a:r>
            <a:r>
              <a:rPr lang="it-IT" sz="2800" smtClean="0"/>
              <a:t> che il cameriere stava servendo </a:t>
            </a:r>
            <a:r>
              <a:rPr lang="it-IT" sz="2800" b="1" smtClean="0">
                <a:solidFill>
                  <a:srgbClr val="FFFF00"/>
                </a:solidFill>
              </a:rPr>
              <a:t>t</a:t>
            </a:r>
            <a:r>
              <a:rPr lang="it-IT" sz="2800" b="1" baseline="-25000" smtClean="0">
                <a:solidFill>
                  <a:srgbClr val="FFFF00"/>
                </a:solidFill>
              </a:rPr>
              <a:t>1</a:t>
            </a:r>
            <a:r>
              <a:rPr lang="it-IT" sz="2800" smtClean="0"/>
              <a:t> agli ospiti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r>
              <a:rPr lang="it-IT" sz="2800" u="sng" smtClean="0"/>
              <a:t>Priming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 smtClean="0"/>
              <a:t>parola semanticamente vicina (birra)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 smtClean="0"/>
              <a:t>parola semanticamente diversa (gatto)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Evidenza sperimentale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it-IT" sz="2800" smtClean="0"/>
              <a:t>Il prete ha gradito </a:t>
            </a:r>
            <a:r>
              <a:rPr lang="it-IT" sz="2800" b="1" smtClean="0">
                <a:solidFill>
                  <a:srgbClr val="FFFF00"/>
                </a:solidFill>
              </a:rPr>
              <a:t>il vino</a:t>
            </a:r>
            <a:r>
              <a:rPr lang="it-IT" sz="2800" b="1" baseline="-25000" smtClean="0">
                <a:solidFill>
                  <a:srgbClr val="FFFF00"/>
                </a:solidFill>
              </a:rPr>
              <a:t>1</a:t>
            </a:r>
            <a:r>
              <a:rPr lang="it-IT" sz="2800" smtClean="0"/>
              <a:t> che il cameriere stava servendo </a:t>
            </a:r>
            <a:r>
              <a:rPr lang="it-IT" sz="2800" b="1" smtClean="0">
                <a:solidFill>
                  <a:srgbClr val="FFFF00"/>
                </a:solidFill>
              </a:rPr>
              <a:t>t</a:t>
            </a:r>
            <a:r>
              <a:rPr lang="it-IT" sz="2800" b="1" baseline="-25000" smtClean="0">
                <a:solidFill>
                  <a:srgbClr val="FFFF00"/>
                </a:solidFill>
              </a:rPr>
              <a:t>1</a:t>
            </a:r>
            <a:r>
              <a:rPr lang="it-IT" sz="2800" smtClean="0"/>
              <a:t> agli ospiti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None/>
            </a:pPr>
            <a:r>
              <a:rPr lang="it-IT" sz="2800" u="sng" smtClean="0"/>
              <a:t>Risultati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 smtClean="0"/>
              <a:t>Controls: 	effetto di priming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 smtClean="0"/>
              <a:t>Afasici: 	effetto di priming con ritardo 				di 500ms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Conclusione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La facoltà di linguaggio corrisponde ad un componente cognitivo.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DOMANDA: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>
                <a:sym typeface="Wingdings" pitchFamily="2" charset="2"/>
              </a:rPr>
              <a:t>Come sono rappresentati i processi linguistici a livello neurologico?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>
                <a:sym typeface="Wingdings" pitchFamily="2" charset="2"/>
              </a:rPr>
              <a:t>C’è relazione tra componente cognitivo e tessuto neurologico?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Conclusione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smtClean="0"/>
              <a:t>RISPOSTA: Sì</a:t>
            </a:r>
          </a:p>
          <a:p>
            <a:pPr marL="609600" indent="-609600" eaLnBrk="1" hangingPunct="1">
              <a:buFontTx/>
              <a:buNone/>
            </a:pPr>
            <a:endParaRPr lang="it-IT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it-IT" sz="2800" smtClean="0"/>
              <a:t>Esperimenti di neuroimmagine (cf. Moro)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800" smtClean="0"/>
              <a:t>Esistono disturbi del linguaggio causati da traumi a specifiche aree cerebrali che colpiscono selettivamente la capacità di processare le strutture sintattiche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L’istinto del linguaggio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Pinker (1994)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l’abilità del bambino di imparare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a parlare, dato un certo contesto,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è parte del suo essere un essere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umano.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Facoltà di Linguaggio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=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Componente della mente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(Capacità cognitiva)</a:t>
            </a:r>
          </a:p>
        </p:txBody>
      </p:sp>
      <p:pic>
        <p:nvPicPr>
          <p:cNvPr id="20484" name="Picture 4" descr="Pinker the Humani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582738"/>
            <a:ext cx="276701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Mente e Cervello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Mente &lt;&lt; </a:t>
            </a:r>
            <a:r>
              <a:rPr lang="it-IT" sz="2800" smtClean="0">
                <a:sym typeface="Wingdings" pitchFamily="2" charset="2"/>
              </a:rPr>
              <a:t>? &gt;&gt; Cervello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it-IT" sz="2800" smtClean="0"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sym typeface="Wingdings" pitchFamily="2" charset="2"/>
              </a:rPr>
              <a:t>Come sono rappresentati i processi linguistici a livello neurologico?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it-IT" sz="2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u="sng" smtClean="0">
                <a:sym typeface="Wingdings" pitchFamily="2" charset="2"/>
              </a:rPr>
              <a:t>Neurolinguistica</a:t>
            </a:r>
            <a:endParaRPr lang="it-IT" sz="2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t-IT" sz="2800" smtClean="0">
                <a:sym typeface="Wingdings" pitchFamily="2" charset="2"/>
              </a:rPr>
              <a:t>Ricerca dei processi neurologici corrispondenti all’attività linguistica 		(A. Moro)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2.	Studio dei disturbi del linguaggio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Disturbi del linguaggio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Afasia di Broca (agrammatismo)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Dislessia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A- 	= 	disturbi del linguaggio causati 			da un trauma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DIS- = 	disturbi del linguaggio causati 			da problemi di sviluppo 				 neurologico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Perché?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Linguistica (scienza cognitiva):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il linguaggio è una facoltà cognitiva,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	un componente della mente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i="1" smtClean="0"/>
              <a:t>C’è corrispondenza tra componenti della mente e tessuti cerebrali?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smtClean="0"/>
              <a:t>L’esistenza di disturbi causati da problemi a livello neurologico che colpiscono </a:t>
            </a:r>
            <a:r>
              <a:rPr lang="it-IT" sz="2800" i="1" smtClean="0"/>
              <a:t>selettivamente</a:t>
            </a:r>
            <a:r>
              <a:rPr lang="it-IT" sz="2800" smtClean="0"/>
              <a:t> la facoltà di linguaggio conferma l’esistenza di un rapporto tra facoltà di linguaggio e tessuti cerebrali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Paul Broca (1824-1880)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1861: descrive un paziente di 57 anni incapace di parlare ma in grado di comprendere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200400"/>
            <a:ext cx="22240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Leborgne:</a:t>
            </a:r>
          </a:p>
          <a:p>
            <a:pPr eaLnBrk="1" hangingPunct="1">
              <a:buFontTx/>
              <a:buNone/>
            </a:pPr>
            <a:r>
              <a:rPr lang="it-IT" smtClean="0"/>
              <a:t>-	paralisi della gamba destra</a:t>
            </a:r>
          </a:p>
          <a:p>
            <a:pPr eaLnBrk="1" hangingPunct="1">
              <a:buFontTx/>
              <a:buNone/>
            </a:pPr>
            <a:r>
              <a:rPr lang="it-IT" smtClean="0"/>
              <a:t>-	lesione cerebrale causata da una ciste nella terza convoluzione frontale dell’emisfero sinistro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712</Words>
  <Application>Microsoft Office PowerPoint</Application>
  <PresentationFormat>Presentazione su schermo (4:3)</PresentationFormat>
  <Paragraphs>239</Paragraphs>
  <Slides>33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7" baseType="lpstr">
      <vt:lpstr>Arial</vt:lpstr>
      <vt:lpstr>ＭＳ Ｐゴシック</vt:lpstr>
      <vt:lpstr>Wingdings</vt:lpstr>
      <vt:lpstr>Presentazione vuota</vt:lpstr>
      <vt:lpstr>Diapositiva 1</vt:lpstr>
      <vt:lpstr>Linguaggio e mente</vt:lpstr>
      <vt:lpstr>Il paradosso dell’acquisizione </vt:lpstr>
      <vt:lpstr>L’istinto del linguaggio</vt:lpstr>
      <vt:lpstr>Mente e Cervello</vt:lpstr>
      <vt:lpstr>Disturbi del linguaggio</vt:lpstr>
      <vt:lpstr>Perché?</vt:lpstr>
      <vt:lpstr>Paul Broca (1824-1880)</vt:lpstr>
      <vt:lpstr>Tan</vt:lpstr>
      <vt:lpstr>Il cervello di Tan</vt:lpstr>
      <vt:lpstr>Area di Broca</vt:lpstr>
      <vt:lpstr>Afasia</vt:lpstr>
      <vt:lpstr>Agrammatismo/ Afasia di Broca</vt:lpstr>
      <vt:lpstr>Produzione “telegrafica”</vt:lpstr>
      <vt:lpstr>Produzione: caratteri generali</vt:lpstr>
      <vt:lpstr>Produzione tipica</vt:lpstr>
      <vt:lpstr>Comprensione</vt:lpstr>
      <vt:lpstr>Relative oggetto</vt:lpstr>
      <vt:lpstr>Relative oggetto</vt:lpstr>
      <vt:lpstr>Relative oggetto</vt:lpstr>
      <vt:lpstr>Relative oggetto</vt:lpstr>
      <vt:lpstr>Relative oggetto</vt:lpstr>
      <vt:lpstr>Frasi Passive</vt:lpstr>
      <vt:lpstr>TDH Trace Deletion Hypothesis</vt:lpstr>
      <vt:lpstr>TDH Trace Deletion Hypothesis</vt:lpstr>
      <vt:lpstr>Interpretazione dei pronomi</vt:lpstr>
      <vt:lpstr>Interpretazione dei pronomi</vt:lpstr>
      <vt:lpstr>Trace Deletion Hypothesis?</vt:lpstr>
      <vt:lpstr>SSH Slow Syntax Hypothesis</vt:lpstr>
      <vt:lpstr>Evidenza sperimentale</vt:lpstr>
      <vt:lpstr>Evidenza sperimentale</vt:lpstr>
      <vt:lpstr>Conclusione</vt:lpstr>
      <vt:lpstr>Conclusione</vt:lpstr>
    </vt:vector>
  </TitlesOfParts>
  <Company>Gaetano Fiorin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Aspetti Neurologici del Linguaggio</dc:title>
  <dc:creator>Gaetano Fiorin</dc:creator>
  <cp:lastModifiedBy>utente01</cp:lastModifiedBy>
  <cp:revision>25</cp:revision>
  <dcterms:created xsi:type="dcterms:W3CDTF">2007-11-20T16:39:39Z</dcterms:created>
  <dcterms:modified xsi:type="dcterms:W3CDTF">2015-01-30T06:56:39Z</dcterms:modified>
</cp:coreProperties>
</file>