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comments/comment1.xml" ContentType="application/vnd.openxmlformats-officedocument.presentationml.comment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46"/>
  </p:notesMasterIdLst>
  <p:sldIdLst>
    <p:sldId id="256" r:id="rId2"/>
    <p:sldId id="325" r:id="rId3"/>
    <p:sldId id="326" r:id="rId4"/>
    <p:sldId id="328" r:id="rId5"/>
    <p:sldId id="312" r:id="rId6"/>
    <p:sldId id="313" r:id="rId7"/>
    <p:sldId id="314" r:id="rId8"/>
    <p:sldId id="315" r:id="rId9"/>
    <p:sldId id="316" r:id="rId10"/>
    <p:sldId id="317" r:id="rId11"/>
    <p:sldId id="318" r:id="rId12"/>
    <p:sldId id="319" r:id="rId13"/>
    <p:sldId id="320" r:id="rId14"/>
    <p:sldId id="321" r:id="rId15"/>
    <p:sldId id="322" r:id="rId16"/>
    <p:sldId id="324" r:id="rId17"/>
    <p:sldId id="263" r:id="rId18"/>
    <p:sldId id="276" r:id="rId19"/>
    <p:sldId id="277" r:id="rId20"/>
    <p:sldId id="264" r:id="rId21"/>
    <p:sldId id="281" r:id="rId22"/>
    <p:sldId id="265" r:id="rId23"/>
    <p:sldId id="258" r:id="rId24"/>
    <p:sldId id="259" r:id="rId25"/>
    <p:sldId id="271" r:id="rId26"/>
    <p:sldId id="266" r:id="rId27"/>
    <p:sldId id="267" r:id="rId28"/>
    <p:sldId id="268" r:id="rId29"/>
    <p:sldId id="269" r:id="rId30"/>
    <p:sldId id="280" r:id="rId31"/>
    <p:sldId id="306" r:id="rId32"/>
    <p:sldId id="302" r:id="rId33"/>
    <p:sldId id="307" r:id="rId34"/>
    <p:sldId id="292" r:id="rId35"/>
    <p:sldId id="300" r:id="rId36"/>
    <p:sldId id="295" r:id="rId37"/>
    <p:sldId id="304" r:id="rId38"/>
    <p:sldId id="285" r:id="rId39"/>
    <p:sldId id="288" r:id="rId40"/>
    <p:sldId id="286" r:id="rId41"/>
    <p:sldId id="282" r:id="rId42"/>
    <p:sldId id="333" r:id="rId43"/>
    <p:sldId id="332" r:id="rId44"/>
    <p:sldId id="283"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cBook"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silvanacaputo:Desktop:Huntington's%20disease%20:tabelle:grafici.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silvanacaputo:Desktop:Huntington's%20disease%20:tabelle:grafici.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silvanacaputo:Desktop:Huntington's%20disease%20:tabelle:grafici.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silvanacaputo:Desktop:Huntington's%20disease%20:tabelle:grafici.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it-IT"/>
  <c:style val="18"/>
  <c:chart>
    <c:autoTitleDeleted val="1"/>
    <c:plotArea>
      <c:layout/>
      <c:barChart>
        <c:barDir val="col"/>
        <c:grouping val="clustered"/>
        <c:ser>
          <c:idx val="0"/>
          <c:order val="0"/>
          <c:tx>
            <c:strRef>
              <c:f>Foglio1!$A$33</c:f>
              <c:strCache>
                <c:ptCount val="1"/>
                <c:pt idx="0">
                  <c:v>BSAS tot</c:v>
                </c:pt>
              </c:strCache>
            </c:strRef>
          </c:tx>
          <c:errBars>
            <c:errBarType val="both"/>
            <c:errValType val="stdErr"/>
          </c:errBars>
          <c:cat>
            <c:strRef>
              <c:f>Foglio1!$B$32:$C$32</c:f>
              <c:strCache>
                <c:ptCount val="2"/>
                <c:pt idx="0">
                  <c:v>gruppo1 n°24</c:v>
                </c:pt>
                <c:pt idx="1">
                  <c:v>gruppo2 n°13</c:v>
                </c:pt>
              </c:strCache>
            </c:strRef>
          </c:cat>
          <c:val>
            <c:numRef>
              <c:f>Foglio1!$B$33:$C$33</c:f>
              <c:numCache>
                <c:formatCode>General</c:formatCode>
                <c:ptCount val="2"/>
                <c:pt idx="0">
                  <c:v>18</c:v>
                </c:pt>
                <c:pt idx="1">
                  <c:v>21.459999999999987</c:v>
                </c:pt>
              </c:numCache>
            </c:numRef>
          </c:val>
        </c:ser>
        <c:ser>
          <c:idx val="1"/>
          <c:order val="1"/>
          <c:tx>
            <c:strRef>
              <c:f>Foglio1!$A$34</c:f>
              <c:strCache>
                <c:ptCount val="1"/>
                <c:pt idx="0">
                  <c:v>Step1</c:v>
                </c:pt>
              </c:strCache>
            </c:strRef>
          </c:tx>
          <c:errBars>
            <c:errBarType val="both"/>
            <c:errValType val="stdErr"/>
          </c:errBars>
          <c:cat>
            <c:strRef>
              <c:f>Foglio1!$B$32:$C$32</c:f>
              <c:strCache>
                <c:ptCount val="2"/>
                <c:pt idx="0">
                  <c:v>gruppo1 n°24</c:v>
                </c:pt>
                <c:pt idx="1">
                  <c:v>gruppo2 n°13</c:v>
                </c:pt>
              </c:strCache>
            </c:strRef>
          </c:cat>
          <c:val>
            <c:numRef>
              <c:f>Foglio1!$B$34:$C$34</c:f>
              <c:numCache>
                <c:formatCode>General</c:formatCode>
                <c:ptCount val="2"/>
                <c:pt idx="0">
                  <c:v>5.42</c:v>
                </c:pt>
                <c:pt idx="1">
                  <c:v>5.46</c:v>
                </c:pt>
              </c:numCache>
            </c:numRef>
          </c:val>
        </c:ser>
        <c:axId val="133233280"/>
        <c:axId val="136637440"/>
      </c:barChart>
      <c:catAx>
        <c:axId val="133233280"/>
        <c:scaling>
          <c:orientation val="minMax"/>
        </c:scaling>
        <c:axPos val="b"/>
        <c:tickLblPos val="nextTo"/>
        <c:txPr>
          <a:bodyPr/>
          <a:lstStyle/>
          <a:p>
            <a:pPr>
              <a:defRPr sz="2400"/>
            </a:pPr>
            <a:endParaRPr lang="it-IT"/>
          </a:p>
        </c:txPr>
        <c:crossAx val="136637440"/>
        <c:crosses val="autoZero"/>
        <c:auto val="1"/>
        <c:lblAlgn val="ctr"/>
        <c:lblOffset val="100"/>
      </c:catAx>
      <c:valAx>
        <c:axId val="136637440"/>
        <c:scaling>
          <c:orientation val="minMax"/>
        </c:scaling>
        <c:axPos val="l"/>
        <c:majorGridlines/>
        <c:numFmt formatCode="General" sourceLinked="1"/>
        <c:tickLblPos val="nextTo"/>
        <c:crossAx val="133233280"/>
        <c:crosses val="autoZero"/>
        <c:crossBetween val="between"/>
      </c:valAx>
    </c:plotArea>
    <c:legend>
      <c:legendPos val="r"/>
      <c:layout/>
      <c:txPr>
        <a:bodyPr/>
        <a:lstStyle/>
        <a:p>
          <a:pPr>
            <a:defRPr sz="3200"/>
          </a:pPr>
          <a:endParaRPr lang="it-IT"/>
        </a:p>
      </c:txPr>
    </c:legend>
    <c:plotVisOnly val="1"/>
    <c:dispBlanksAs val="gap"/>
  </c:chart>
  <c:spPr>
    <a:ln w="76200" cmpd="sng">
      <a:solidFill>
        <a:schemeClr val="bg2">
          <a:lumMod val="75000"/>
        </a:schemeClr>
      </a:solid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it-IT"/>
  <c:style val="18"/>
  <c:chart>
    <c:autoTitleDeleted val="1"/>
    <c:plotArea>
      <c:layout/>
      <c:barChart>
        <c:barDir val="col"/>
        <c:grouping val="clustered"/>
        <c:ser>
          <c:idx val="0"/>
          <c:order val="0"/>
          <c:tx>
            <c:strRef>
              <c:f>Foglio1!$L$2</c:f>
              <c:strCache>
                <c:ptCount val="1"/>
                <c:pt idx="0">
                  <c:v>step2</c:v>
                </c:pt>
              </c:strCache>
            </c:strRef>
          </c:tx>
          <c:errBars>
            <c:errBarType val="both"/>
            <c:errValType val="stdErr"/>
          </c:errBars>
          <c:cat>
            <c:strRef>
              <c:f>Foglio1!$M$1:$N$1</c:f>
              <c:strCache>
                <c:ptCount val="2"/>
                <c:pt idx="0">
                  <c:v>gruppo1 n°19</c:v>
                </c:pt>
                <c:pt idx="1">
                  <c:v>gruppo2 n°11</c:v>
                </c:pt>
              </c:strCache>
            </c:strRef>
          </c:cat>
          <c:val>
            <c:numRef>
              <c:f>Foglio1!$M$2:$N$2</c:f>
              <c:numCache>
                <c:formatCode>General</c:formatCode>
                <c:ptCount val="2"/>
                <c:pt idx="0">
                  <c:v>5.37</c:v>
                </c:pt>
                <c:pt idx="1">
                  <c:v>5.91</c:v>
                </c:pt>
              </c:numCache>
            </c:numRef>
          </c:val>
        </c:ser>
        <c:axId val="144798848"/>
        <c:axId val="144800384"/>
      </c:barChart>
      <c:catAx>
        <c:axId val="144798848"/>
        <c:scaling>
          <c:orientation val="minMax"/>
        </c:scaling>
        <c:axPos val="b"/>
        <c:tickLblPos val="nextTo"/>
        <c:txPr>
          <a:bodyPr/>
          <a:lstStyle/>
          <a:p>
            <a:pPr>
              <a:defRPr sz="1800"/>
            </a:pPr>
            <a:endParaRPr lang="it-IT"/>
          </a:p>
        </c:txPr>
        <c:crossAx val="144800384"/>
        <c:crosses val="autoZero"/>
        <c:auto val="1"/>
        <c:lblAlgn val="ctr"/>
        <c:lblOffset val="100"/>
      </c:catAx>
      <c:valAx>
        <c:axId val="144800384"/>
        <c:scaling>
          <c:orientation val="minMax"/>
        </c:scaling>
        <c:axPos val="l"/>
        <c:majorGridlines/>
        <c:numFmt formatCode="General" sourceLinked="1"/>
        <c:tickLblPos val="nextTo"/>
        <c:crossAx val="144798848"/>
        <c:crosses val="autoZero"/>
        <c:crossBetween val="between"/>
      </c:valAx>
    </c:plotArea>
    <c:legend>
      <c:legendPos val="r"/>
      <c:layout/>
      <c:txPr>
        <a:bodyPr/>
        <a:lstStyle/>
        <a:p>
          <a:pPr>
            <a:defRPr sz="1400"/>
          </a:pPr>
          <a:endParaRPr lang="it-IT"/>
        </a:p>
      </c:txPr>
    </c:legend>
    <c:plotVisOnly val="1"/>
    <c:dispBlanksAs val="gap"/>
  </c:chart>
  <c:spPr>
    <a:ln w="76200" cmpd="sng">
      <a:solidFill>
        <a:srgbClr val="4FADF3"/>
      </a:solid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it-IT"/>
  <c:style val="18"/>
  <c:chart>
    <c:autoTitleDeleted val="1"/>
    <c:plotArea>
      <c:layout/>
      <c:barChart>
        <c:barDir val="col"/>
        <c:grouping val="clustered"/>
        <c:ser>
          <c:idx val="0"/>
          <c:order val="0"/>
          <c:tx>
            <c:strRef>
              <c:f>Foglio2!$B$1</c:f>
              <c:strCache>
                <c:ptCount val="1"/>
                <c:pt idx="0">
                  <c:v>gruppo 1 n° 24</c:v>
                </c:pt>
              </c:strCache>
            </c:strRef>
          </c:tx>
          <c:errBars>
            <c:errBarType val="both"/>
            <c:errValType val="stdErr"/>
          </c:errBars>
          <c:cat>
            <c:strRef>
              <c:f>Foglio2!$A$2:$A$8</c:f>
              <c:strCache>
                <c:ptCount val="7"/>
                <c:pt idx="0">
                  <c:v>Step1</c:v>
                </c:pt>
                <c:pt idx="1">
                  <c:v>Step2</c:v>
                </c:pt>
                <c:pt idx="2">
                  <c:v>CAG </c:v>
                </c:pt>
                <c:pt idx="3">
                  <c:v>Motor</c:v>
                </c:pt>
                <c:pt idx="4">
                  <c:v>TFC</c:v>
                </c:pt>
                <c:pt idx="5">
                  <c:v>Funct.Ass</c:v>
                </c:pt>
                <c:pt idx="6">
                  <c:v>Cogn </c:v>
                </c:pt>
              </c:strCache>
            </c:strRef>
          </c:cat>
          <c:val>
            <c:numRef>
              <c:f>Foglio2!$B$2:$B$8</c:f>
              <c:numCache>
                <c:formatCode>General</c:formatCode>
                <c:ptCount val="7"/>
                <c:pt idx="0">
                  <c:v>5.42</c:v>
                </c:pt>
                <c:pt idx="1">
                  <c:v>5.37</c:v>
                </c:pt>
                <c:pt idx="2">
                  <c:v>44.61</c:v>
                </c:pt>
                <c:pt idx="3">
                  <c:v>48.5</c:v>
                </c:pt>
                <c:pt idx="4">
                  <c:v>4.25</c:v>
                </c:pt>
                <c:pt idx="5">
                  <c:v>9.68</c:v>
                </c:pt>
                <c:pt idx="6">
                  <c:v>98.210000000000022</c:v>
                </c:pt>
              </c:numCache>
            </c:numRef>
          </c:val>
        </c:ser>
        <c:ser>
          <c:idx val="1"/>
          <c:order val="1"/>
          <c:tx>
            <c:strRef>
              <c:f>Foglio2!$C$1</c:f>
              <c:strCache>
                <c:ptCount val="1"/>
                <c:pt idx="0">
                  <c:v>gruppo 2 n° 13</c:v>
                </c:pt>
              </c:strCache>
            </c:strRef>
          </c:tx>
          <c:errBars>
            <c:errBarType val="both"/>
            <c:errValType val="stdErr"/>
          </c:errBars>
          <c:cat>
            <c:strRef>
              <c:f>Foglio2!$A$2:$A$8</c:f>
              <c:strCache>
                <c:ptCount val="7"/>
                <c:pt idx="0">
                  <c:v>Step1</c:v>
                </c:pt>
                <c:pt idx="1">
                  <c:v>Step2</c:v>
                </c:pt>
                <c:pt idx="2">
                  <c:v>CAG </c:v>
                </c:pt>
                <c:pt idx="3">
                  <c:v>Motor</c:v>
                </c:pt>
                <c:pt idx="4">
                  <c:v>TFC</c:v>
                </c:pt>
                <c:pt idx="5">
                  <c:v>Funct.Ass</c:v>
                </c:pt>
                <c:pt idx="6">
                  <c:v>Cogn </c:v>
                </c:pt>
              </c:strCache>
            </c:strRef>
          </c:cat>
          <c:val>
            <c:numRef>
              <c:f>Foglio2!$C$2:$C$8</c:f>
              <c:numCache>
                <c:formatCode>General</c:formatCode>
                <c:ptCount val="7"/>
                <c:pt idx="0">
                  <c:v>5.46</c:v>
                </c:pt>
                <c:pt idx="1">
                  <c:v>5.91</c:v>
                </c:pt>
                <c:pt idx="2">
                  <c:v>44.77</c:v>
                </c:pt>
                <c:pt idx="3">
                  <c:v>51.85</c:v>
                </c:pt>
                <c:pt idx="4">
                  <c:v>4.7699999999999987</c:v>
                </c:pt>
                <c:pt idx="5">
                  <c:v>9.18</c:v>
                </c:pt>
                <c:pt idx="6">
                  <c:v>107.61999999999999</c:v>
                </c:pt>
              </c:numCache>
            </c:numRef>
          </c:val>
        </c:ser>
        <c:axId val="144817536"/>
        <c:axId val="145376384"/>
      </c:barChart>
      <c:catAx>
        <c:axId val="144817536"/>
        <c:scaling>
          <c:orientation val="minMax"/>
        </c:scaling>
        <c:axPos val="b"/>
        <c:tickLblPos val="nextTo"/>
        <c:crossAx val="145376384"/>
        <c:crosses val="autoZero"/>
        <c:auto val="1"/>
        <c:lblAlgn val="ctr"/>
        <c:lblOffset val="100"/>
      </c:catAx>
      <c:valAx>
        <c:axId val="145376384"/>
        <c:scaling>
          <c:orientation val="minMax"/>
        </c:scaling>
        <c:axPos val="l"/>
        <c:majorGridlines/>
        <c:numFmt formatCode="General" sourceLinked="1"/>
        <c:tickLblPos val="nextTo"/>
        <c:crossAx val="144817536"/>
        <c:crosses val="autoZero"/>
        <c:crossBetween val="between"/>
      </c:valAx>
    </c:plotArea>
    <c:legend>
      <c:legendPos val="r"/>
      <c:layout/>
    </c:legend>
    <c:plotVisOnly val="1"/>
    <c:dispBlanksAs val="gap"/>
  </c:chart>
  <c:spPr>
    <a:ln w="76200" cmpd="sng">
      <a:solidFill>
        <a:schemeClr val="bg2">
          <a:lumMod val="75000"/>
        </a:schemeClr>
      </a:solid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it-IT"/>
  <c:style val="18"/>
  <c:chart>
    <c:autoTitleDeleted val="1"/>
    <c:plotArea>
      <c:layout/>
      <c:barChart>
        <c:barDir val="col"/>
        <c:grouping val="clustered"/>
        <c:ser>
          <c:idx val="0"/>
          <c:order val="0"/>
          <c:tx>
            <c:strRef>
              <c:f>Foglio3!$B$1</c:f>
              <c:strCache>
                <c:ptCount val="1"/>
                <c:pt idx="0">
                  <c:v>gruppo1 n°24</c:v>
                </c:pt>
              </c:strCache>
            </c:strRef>
          </c:tx>
          <c:errBars>
            <c:errBarType val="both"/>
            <c:errValType val="stdDev"/>
            <c:val val="1"/>
          </c:errBars>
          <c:cat>
            <c:strRef>
              <c:f>Foglio3!$A$2:$A$5</c:f>
              <c:strCache>
                <c:ptCount val="4"/>
                <c:pt idx="0">
                  <c:v>Corea</c:v>
                </c:pt>
                <c:pt idx="1">
                  <c:v>CoreaBOL</c:v>
                </c:pt>
                <c:pt idx="2">
                  <c:v>Distonia</c:v>
                </c:pt>
                <c:pt idx="3">
                  <c:v>Bradic</c:v>
                </c:pt>
              </c:strCache>
            </c:strRef>
          </c:cat>
          <c:val>
            <c:numRef>
              <c:f>Foglio3!$B$2:$B$5</c:f>
              <c:numCache>
                <c:formatCode>General</c:formatCode>
                <c:ptCount val="4"/>
                <c:pt idx="0">
                  <c:v>9.67</c:v>
                </c:pt>
                <c:pt idx="1">
                  <c:v>1.5</c:v>
                </c:pt>
                <c:pt idx="2">
                  <c:v>5.23</c:v>
                </c:pt>
                <c:pt idx="3">
                  <c:v>1.9500000000000004</c:v>
                </c:pt>
              </c:numCache>
            </c:numRef>
          </c:val>
        </c:ser>
        <c:ser>
          <c:idx val="1"/>
          <c:order val="1"/>
          <c:tx>
            <c:strRef>
              <c:f>Foglio3!$C$1</c:f>
              <c:strCache>
                <c:ptCount val="1"/>
                <c:pt idx="0">
                  <c:v>gruppo2 n°13</c:v>
                </c:pt>
              </c:strCache>
            </c:strRef>
          </c:tx>
          <c:errBars>
            <c:errBarType val="both"/>
            <c:errValType val="stdDev"/>
            <c:val val="1"/>
          </c:errBars>
          <c:cat>
            <c:strRef>
              <c:f>Foglio3!$A$2:$A$5</c:f>
              <c:strCache>
                <c:ptCount val="4"/>
                <c:pt idx="0">
                  <c:v>Corea</c:v>
                </c:pt>
                <c:pt idx="1">
                  <c:v>CoreaBOL</c:v>
                </c:pt>
                <c:pt idx="2">
                  <c:v>Distonia</c:v>
                </c:pt>
                <c:pt idx="3">
                  <c:v>Bradic</c:v>
                </c:pt>
              </c:strCache>
            </c:strRef>
          </c:cat>
          <c:val>
            <c:numRef>
              <c:f>Foglio3!$C$2:$C$5</c:f>
              <c:numCache>
                <c:formatCode>General</c:formatCode>
                <c:ptCount val="4"/>
                <c:pt idx="0">
                  <c:v>10.31</c:v>
                </c:pt>
                <c:pt idx="1">
                  <c:v>1.45</c:v>
                </c:pt>
                <c:pt idx="2">
                  <c:v>6.3599999999999977</c:v>
                </c:pt>
                <c:pt idx="3">
                  <c:v>1.27</c:v>
                </c:pt>
              </c:numCache>
            </c:numRef>
          </c:val>
        </c:ser>
        <c:axId val="145557376"/>
        <c:axId val="145558912"/>
      </c:barChart>
      <c:catAx>
        <c:axId val="145557376"/>
        <c:scaling>
          <c:orientation val="minMax"/>
        </c:scaling>
        <c:axPos val="b"/>
        <c:tickLblPos val="nextTo"/>
        <c:crossAx val="145558912"/>
        <c:crosses val="autoZero"/>
        <c:auto val="1"/>
        <c:lblAlgn val="ctr"/>
        <c:lblOffset val="100"/>
      </c:catAx>
      <c:valAx>
        <c:axId val="145558912"/>
        <c:scaling>
          <c:orientation val="minMax"/>
        </c:scaling>
        <c:axPos val="l"/>
        <c:majorGridlines/>
        <c:numFmt formatCode="General" sourceLinked="1"/>
        <c:tickLblPos val="nextTo"/>
        <c:crossAx val="145557376"/>
        <c:crosses val="autoZero"/>
        <c:crossBetween val="between"/>
      </c:valAx>
    </c:plotArea>
    <c:legend>
      <c:legendPos val="r"/>
      <c:layout/>
    </c:legend>
    <c:plotVisOnly val="1"/>
    <c:dispBlanksAs val="gap"/>
  </c:chart>
  <c:spPr>
    <a:ln w="76200" cmpd="sng">
      <a:solidFill>
        <a:schemeClr val="accent2"/>
      </a:solidFill>
    </a:ln>
  </c:spPr>
  <c:externalData r:id="rId1"/>
</c:chartSpace>
</file>

<file path=ppt/comments/comment1.xml><?xml version="1.0" encoding="utf-8"?>
<p:cmLst xmlns:a="http://schemas.openxmlformats.org/drawingml/2006/main" xmlns:r="http://schemas.openxmlformats.org/officeDocument/2006/relationships" xmlns:p="http://schemas.openxmlformats.org/presentationml/2006/main">
  <p:cm authorId="0" dt="2014-03-20T12:44:59.923" idx="1">
    <p:pos x="10" y="10"/>
    <p:text>è cambiato il numero del campione o qui sono compresi anche i soggetti normali?</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D8BB33-0D15-934D-8347-03E05DCA6A13}" type="datetimeFigureOut">
              <a:rPr lang="it-IT" smtClean="0"/>
              <a:pPr/>
              <a:t>06/01/2015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F1626D-7CEF-E343-B779-FFD048E2E780}" type="slidenum">
              <a:rPr lang="it-IT" smtClean="0"/>
              <a:pPr/>
              <a:t>‹N›</a:t>
            </a:fld>
            <a:endParaRPr lang="it-IT"/>
          </a:p>
        </p:txBody>
      </p:sp>
    </p:spTree>
    <p:extLst>
      <p:ext uri="{BB962C8B-B14F-4D97-AF65-F5344CB8AC3E}">
        <p14:creationId xmlns="" xmlns:p14="http://schemas.microsoft.com/office/powerpoint/2010/main" val="11898324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Fase</a:t>
            </a:r>
            <a:r>
              <a:rPr lang="it-IT" baseline="0" dirty="0" smtClean="0"/>
              <a:t> precoce</a:t>
            </a:r>
            <a:endParaRPr lang="it-IT" dirty="0"/>
          </a:p>
        </p:txBody>
      </p:sp>
      <p:sp>
        <p:nvSpPr>
          <p:cNvPr id="4" name="Segnaposto numero diapositiva 3"/>
          <p:cNvSpPr>
            <a:spLocks noGrp="1"/>
          </p:cNvSpPr>
          <p:nvPr>
            <p:ph type="sldNum" sz="quarter" idx="10"/>
          </p:nvPr>
        </p:nvSpPr>
        <p:spPr/>
        <p:txBody>
          <a:bodyPr/>
          <a:lstStyle/>
          <a:p>
            <a:fld id="{03F1626D-7CEF-E343-B779-FFD048E2E780}" type="slidenum">
              <a:rPr lang="it-IT" smtClean="0"/>
              <a:pPr/>
              <a:t>13</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Fase tardiva</a:t>
            </a:r>
            <a:endParaRPr lang="it-IT" dirty="0"/>
          </a:p>
        </p:txBody>
      </p:sp>
      <p:sp>
        <p:nvSpPr>
          <p:cNvPr id="4" name="Segnaposto numero diapositiva 3"/>
          <p:cNvSpPr>
            <a:spLocks noGrp="1"/>
          </p:cNvSpPr>
          <p:nvPr>
            <p:ph type="sldNum" sz="quarter" idx="10"/>
          </p:nvPr>
        </p:nvSpPr>
        <p:spPr/>
        <p:txBody>
          <a:bodyPr/>
          <a:lstStyle/>
          <a:p>
            <a:fld id="{03F1626D-7CEF-E343-B779-FFD048E2E780}" type="slidenum">
              <a:rPr lang="it-IT" smtClean="0"/>
              <a:pPr/>
              <a:t>14</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Il fenotipo</a:t>
            </a:r>
            <a:r>
              <a:rPr lang="it-IT" baseline="0" dirty="0" smtClean="0"/>
              <a:t> clinico della malattia è variabile, così come i fattori che ne determinano l’aggravamento</a:t>
            </a:r>
            <a:endParaRPr lang="it-IT" dirty="0"/>
          </a:p>
        </p:txBody>
      </p:sp>
      <p:sp>
        <p:nvSpPr>
          <p:cNvPr id="4" name="Segnaposto numero diapositiva 3"/>
          <p:cNvSpPr>
            <a:spLocks noGrp="1"/>
          </p:cNvSpPr>
          <p:nvPr>
            <p:ph type="sldNum" sz="quarter" idx="10"/>
          </p:nvPr>
        </p:nvSpPr>
        <p:spPr/>
        <p:txBody>
          <a:bodyPr/>
          <a:lstStyle/>
          <a:p>
            <a:fld id="{03F1626D-7CEF-E343-B779-FFD048E2E780}" type="slidenum">
              <a:rPr lang="it-IT" smtClean="0"/>
              <a:pPr/>
              <a:t>16</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Ovviamente i 13 pazienti</a:t>
            </a:r>
            <a:r>
              <a:rPr lang="it-IT" baseline="0" dirty="0" smtClean="0"/>
              <a:t> </a:t>
            </a:r>
            <a:r>
              <a:rPr lang="it-IT" baseline="0" dirty="0" err="1" smtClean="0"/>
              <a:t>disfagici</a:t>
            </a:r>
            <a:r>
              <a:rPr lang="it-IT" baseline="0" dirty="0" smtClean="0"/>
              <a:t> presentano valori più alti </a:t>
            </a:r>
            <a:r>
              <a:rPr lang="it-IT" baseline="0" dirty="0" err="1" smtClean="0"/>
              <a:t>die</a:t>
            </a:r>
            <a:r>
              <a:rPr lang="it-IT" baseline="0" dirty="0" smtClean="0"/>
              <a:t> </a:t>
            </a:r>
            <a:r>
              <a:rPr lang="it-IT" baseline="0" dirty="0" err="1" smtClean="0"/>
              <a:t>bedside</a:t>
            </a:r>
            <a:endParaRPr lang="it-IT" dirty="0"/>
          </a:p>
        </p:txBody>
      </p:sp>
      <p:sp>
        <p:nvSpPr>
          <p:cNvPr id="4" name="Segnaposto numero diapositiva 3"/>
          <p:cNvSpPr>
            <a:spLocks noGrp="1"/>
          </p:cNvSpPr>
          <p:nvPr>
            <p:ph type="sldNum" sz="quarter" idx="10"/>
          </p:nvPr>
        </p:nvSpPr>
        <p:spPr/>
        <p:txBody>
          <a:bodyPr/>
          <a:lstStyle/>
          <a:p>
            <a:fld id="{03F1626D-7CEF-E343-B779-FFD048E2E780}" type="slidenum">
              <a:rPr lang="it-IT" smtClean="0"/>
              <a:pPr/>
              <a:t>34</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Per favore,</a:t>
            </a:r>
            <a:r>
              <a:rPr lang="it-IT" baseline="0" dirty="0" smtClean="0"/>
              <a:t> i grafici vanno totalmente cambiati. La CAG non può stare insieme al motor score!!!! Quindi togliere </a:t>
            </a:r>
            <a:r>
              <a:rPr lang="it-IT" baseline="0" dirty="0" err="1" smtClean="0"/>
              <a:t>step</a:t>
            </a:r>
            <a:r>
              <a:rPr lang="it-IT" baseline="0" dirty="0" smtClean="0"/>
              <a:t> 1 </a:t>
            </a:r>
            <a:r>
              <a:rPr lang="it-IT" baseline="0" dirty="0" err="1" smtClean="0"/>
              <a:t>step</a:t>
            </a:r>
            <a:r>
              <a:rPr lang="it-IT" baseline="0" dirty="0" smtClean="0"/>
              <a:t> 2 e fare un grafico per CAG, un grafico Motor e </a:t>
            </a:r>
            <a:r>
              <a:rPr lang="it-IT" baseline="0" dirty="0" err="1" smtClean="0"/>
              <a:t>subitems</a:t>
            </a:r>
            <a:r>
              <a:rPr lang="it-IT" baseline="0" dirty="0" smtClean="0"/>
              <a:t> di motor, un file per TFC e </a:t>
            </a:r>
            <a:r>
              <a:rPr lang="it-IT" baseline="0" dirty="0" err="1" smtClean="0"/>
              <a:t>Funct</a:t>
            </a:r>
            <a:r>
              <a:rPr lang="it-IT" baseline="0" dirty="0" smtClean="0"/>
              <a:t> </a:t>
            </a:r>
            <a:r>
              <a:rPr lang="it-IT" baseline="0" dirty="0" err="1" smtClean="0"/>
              <a:t>Ass</a:t>
            </a:r>
            <a:r>
              <a:rPr lang="it-IT" baseline="0" dirty="0" smtClean="0"/>
              <a:t> e 1 grafico per cognitive. Lasciare per tutti la scritta: statistiche di </a:t>
            </a:r>
            <a:r>
              <a:rPr lang="it-IT" baseline="0" dirty="0" err="1" smtClean="0"/>
              <a:t>gruppo…</a:t>
            </a:r>
            <a:r>
              <a:rPr lang="it-IT" baseline="0" dirty="0" smtClean="0"/>
              <a:t>.</a:t>
            </a:r>
            <a:endParaRPr lang="it-IT" dirty="0"/>
          </a:p>
        </p:txBody>
      </p:sp>
      <p:sp>
        <p:nvSpPr>
          <p:cNvPr id="4" name="Segnaposto numero diapositiva 3"/>
          <p:cNvSpPr>
            <a:spLocks noGrp="1"/>
          </p:cNvSpPr>
          <p:nvPr>
            <p:ph type="sldNum" sz="quarter" idx="10"/>
          </p:nvPr>
        </p:nvSpPr>
        <p:spPr/>
        <p:txBody>
          <a:bodyPr/>
          <a:lstStyle/>
          <a:p>
            <a:fld id="{03F1626D-7CEF-E343-B779-FFD048E2E780}" type="slidenum">
              <a:rPr lang="it-IT" smtClean="0"/>
              <a:pPr/>
              <a:t>36</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‹N›</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it-IT" smtClean="0"/>
              <a:t>Fare clic per modificare stile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28E80666-FB37-4B36-9149-507F3B0178E3}" type="datetimeFigureOut">
              <a:rPr lang="en-US" smtClean="0"/>
              <a:pPr/>
              <a:t>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‹N›</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it-IT" smtClean="0"/>
              <a:t>Fare clic per modificare stile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‹N›</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olo, ClipArt e test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stile</a:t>
            </a:r>
            <a:endParaRPr lang="it-IT"/>
          </a:p>
        </p:txBody>
      </p:sp>
      <p:sp>
        <p:nvSpPr>
          <p:cNvPr id="3" name="Segnaposto ClipArt 2"/>
          <p:cNvSpPr>
            <a:spLocks noGrp="1"/>
          </p:cNvSpPr>
          <p:nvPr>
            <p:ph type="clipArt" sz="half" idx="1"/>
          </p:nvPr>
        </p:nvSpPr>
        <p:spPr>
          <a:xfrm>
            <a:off x="685800" y="1981200"/>
            <a:ext cx="3810000" cy="4114800"/>
          </a:xfrm>
        </p:spPr>
        <p:txBody>
          <a:bodyPr rtlCol="0">
            <a:normAutofit/>
          </a:bodyPr>
          <a:lstStyle/>
          <a:p>
            <a:pPr lvl="0"/>
            <a:endParaRPr lang="it-IT" noProof="0"/>
          </a:p>
        </p:txBody>
      </p:sp>
      <p:sp>
        <p:nvSpPr>
          <p:cNvPr id="4" name="Segnaposto testo 3"/>
          <p:cNvSpPr>
            <a:spLocks noGrp="1"/>
          </p:cNvSpPr>
          <p:nvPr>
            <p:ph type="body" sz="half" idx="2"/>
          </p:nvPr>
        </p:nvSpPr>
        <p:spPr>
          <a:xfrm>
            <a:off x="4648200" y="1981200"/>
            <a:ext cx="3810000" cy="4114800"/>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685800" y="6248400"/>
            <a:ext cx="1905000" cy="457200"/>
          </a:xfrm>
        </p:spPr>
        <p:txBody>
          <a:bodyPr/>
          <a:lstStyle>
            <a:lvl1pPr>
              <a:defRPr/>
            </a:lvl1pPr>
          </a:lstStyle>
          <a:p>
            <a:pPr>
              <a:defRPr/>
            </a:pPr>
            <a:endParaRPr lang="it-IT"/>
          </a:p>
        </p:txBody>
      </p:sp>
      <p:sp>
        <p:nvSpPr>
          <p:cNvPr id="6" name="Segnaposto piè di pagina 5"/>
          <p:cNvSpPr>
            <a:spLocks noGrp="1"/>
          </p:cNvSpPr>
          <p:nvPr>
            <p:ph type="ftr" sz="quarter" idx="11"/>
          </p:nvPr>
        </p:nvSpPr>
        <p:spPr>
          <a:xfrm>
            <a:off x="3124200" y="6248400"/>
            <a:ext cx="2895600" cy="457200"/>
          </a:xfrm>
        </p:spPr>
        <p:txBody>
          <a:bodyPr/>
          <a:lstStyle>
            <a:lvl1pPr>
              <a:defRPr/>
            </a:lvl1pPr>
          </a:lstStyle>
          <a:p>
            <a:pPr>
              <a:defRPr/>
            </a:pPr>
            <a:endParaRPr lang="it-IT"/>
          </a:p>
        </p:txBody>
      </p:sp>
      <p:sp>
        <p:nvSpPr>
          <p:cNvPr id="7" name="Segnaposto numero diapositiva 6"/>
          <p:cNvSpPr>
            <a:spLocks noGrp="1"/>
          </p:cNvSpPr>
          <p:nvPr>
            <p:ph type="sldNum" sz="quarter" idx="12"/>
          </p:nvPr>
        </p:nvSpPr>
        <p:spPr>
          <a:xfrm>
            <a:off x="6553200" y="6248400"/>
            <a:ext cx="1905000" cy="457200"/>
          </a:xfrm>
        </p:spPr>
        <p:txBody>
          <a:bodyPr/>
          <a:lstStyle>
            <a:lvl1pPr>
              <a:defRPr/>
            </a:lvl1pPr>
          </a:lstStyle>
          <a:p>
            <a:pPr>
              <a:defRPr/>
            </a:pPr>
            <a:fld id="{C2E99E85-496C-864A-B79E-BEFC7717C645}" type="slidenum">
              <a:rPr lang="it-IT"/>
              <a:pPr>
                <a:defRPr/>
              </a:pPr>
              <a:t>‹N›</a:t>
            </a:fld>
            <a:endParaRPr lang="it-IT"/>
          </a:p>
        </p:txBody>
      </p:sp>
    </p:spTree>
    <p:extLst>
      <p:ext uri="{BB962C8B-B14F-4D97-AF65-F5344CB8AC3E}">
        <p14:creationId xmlns="" xmlns:p14="http://schemas.microsoft.com/office/powerpoint/2010/main" val="2386362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E80666-FB37-4B36-9149-507F3B0178E3}" type="datetimeFigureOut">
              <a:rPr lang="en-US" smtClean="0"/>
              <a:pPr/>
              <a:t>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‹N›</a:t>
            </a:fld>
            <a:endParaRPr lang="en-US"/>
          </a:p>
        </p:txBody>
      </p:sp>
      <p:sp>
        <p:nvSpPr>
          <p:cNvPr id="8" name="Title 7"/>
          <p:cNvSpPr>
            <a:spLocks noGrp="1"/>
          </p:cNvSpPr>
          <p:nvPr>
            <p:ph type="title"/>
          </p:nvPr>
        </p:nvSpPr>
        <p:spPr/>
        <p:txBody>
          <a:bodyPr/>
          <a:lstStyle/>
          <a:p>
            <a:r>
              <a:rPr lang="it-IT" smtClean="0"/>
              <a:t>Fare clic per modificare stile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it-IT" smtClean="0"/>
              <a:t>Fare clic per modificare stile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28E80666-FB37-4B36-9149-507F3B0178E3}" type="datetimeFigureOut">
              <a:rPr lang="en-US" smtClean="0"/>
              <a:pPr/>
              <a:t>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‹N›</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8E80666-FB37-4B36-9149-507F3B0178E3}" type="datetimeFigureOut">
              <a:rPr lang="en-US" smtClean="0"/>
              <a:pPr/>
              <a:t>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‹N›</a:t>
            </a:fld>
            <a:endParaRPr lang="en-US"/>
          </a:p>
        </p:txBody>
      </p:sp>
      <p:sp>
        <p:nvSpPr>
          <p:cNvPr id="8" name="Title 7"/>
          <p:cNvSpPr>
            <a:spLocks noGrp="1"/>
          </p:cNvSpPr>
          <p:nvPr>
            <p:ph type="title"/>
          </p:nvPr>
        </p:nvSpPr>
        <p:spPr/>
        <p:txBody>
          <a:bodyPr/>
          <a:lstStyle/>
          <a:p>
            <a:r>
              <a:rPr lang="it-IT" smtClean="0"/>
              <a:t>Fare clic per modificare stile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it-IT" smtClean="0"/>
              <a:t>Fare clic per modificare gli stili del testo dello schema</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28E80666-FB37-4B36-9149-507F3B0178E3}" type="datetimeFigureOut">
              <a:rPr lang="en-US" smtClean="0"/>
              <a:pPr/>
              <a:t>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E63A33-8271-4DD0-9C48-789913D7C115}" type="slidenum">
              <a:rPr lang="en-US" smtClean="0"/>
              <a:pPr/>
              <a:t>‹N›</a:t>
            </a:fld>
            <a:endParaRPr lang="en-US"/>
          </a:p>
        </p:txBody>
      </p:sp>
      <p:sp>
        <p:nvSpPr>
          <p:cNvPr id="10" name="Title 9"/>
          <p:cNvSpPr>
            <a:spLocks noGrp="1"/>
          </p:cNvSpPr>
          <p:nvPr>
            <p:ph type="title"/>
          </p:nvPr>
        </p:nvSpPr>
        <p:spPr/>
        <p:txBody>
          <a:bodyPr/>
          <a:lstStyle/>
          <a:p>
            <a:r>
              <a:rPr lang="it-IT" smtClean="0"/>
              <a:t>Fare clic per modificare stile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dirty="0"/>
          </a:p>
        </p:txBody>
      </p:sp>
      <p:sp>
        <p:nvSpPr>
          <p:cNvPr id="3" name="Date Placeholder 2"/>
          <p:cNvSpPr>
            <a:spLocks noGrp="1"/>
          </p:cNvSpPr>
          <p:nvPr>
            <p:ph type="dt" sz="half" idx="10"/>
          </p:nvPr>
        </p:nvSpPr>
        <p:spPr/>
        <p:txBody>
          <a:bodyPr/>
          <a:lstStyle/>
          <a:p>
            <a:fld id="{28E80666-FB37-4B36-9149-507F3B0178E3}" type="datetimeFigureOut">
              <a:rPr lang="en-US" smtClean="0"/>
              <a:pPr/>
              <a:t>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E63A33-8271-4DD0-9C48-789913D7C115}" type="slidenum">
              <a:rPr lang="en-US" smtClean="0"/>
              <a:pPr/>
              <a:t>‹N›</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E80666-FB37-4B36-9149-507F3B0178E3}" type="datetimeFigureOut">
              <a:rPr lang="en-US" smtClean="0"/>
              <a:pPr/>
              <a:t>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E63A33-8271-4DD0-9C48-789913D7C115}" type="slidenum">
              <a:rPr lang="en-US" smtClean="0"/>
              <a:pPr/>
              <a:t>‹N›</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it-IT" smtClean="0"/>
              <a:t>Fare clic per modificare stile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28E80666-FB37-4B36-9149-507F3B0178E3}" type="datetimeFigureOut">
              <a:rPr lang="en-US" smtClean="0"/>
              <a:pPr/>
              <a:t>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‹N›</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28E80666-FB37-4B36-9149-507F3B0178E3}" type="datetimeFigureOut">
              <a:rPr lang="en-US" smtClean="0"/>
              <a:pPr/>
              <a:t>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‹N›</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it-IT" smtClean="0"/>
              <a:t>Fare clic per modificare stile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it-IT" smtClean="0"/>
              <a:t>Fare clic per modificare stile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28E80666-FB37-4B36-9149-507F3B0178E3}" type="datetimeFigureOut">
              <a:rPr lang="en-US" smtClean="0"/>
              <a:pPr/>
              <a:t>1/6/2015</a:t>
            </a:fld>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7E63A33-8271-4DD0-9C48-789913D7C115}" type="slidenum">
              <a:rPr lang="en-US" smtClean="0"/>
              <a:pPr/>
              <a:t>‹N›</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ttotitolo 1"/>
          <p:cNvSpPr>
            <a:spLocks noGrp="1"/>
          </p:cNvSpPr>
          <p:nvPr>
            <p:ph type="subTitle" idx="1"/>
          </p:nvPr>
        </p:nvSpPr>
        <p:spPr>
          <a:xfrm>
            <a:off x="622020" y="323948"/>
            <a:ext cx="7995532" cy="1308673"/>
          </a:xfrm>
          <a:ln>
            <a:solidFill>
              <a:srgbClr val="4FADF3"/>
            </a:solidFill>
          </a:ln>
        </p:spPr>
        <p:txBody>
          <a:bodyPr>
            <a:normAutofit/>
          </a:bodyPr>
          <a:lstStyle/>
          <a:p>
            <a:pPr algn="ctr"/>
            <a:r>
              <a:rPr lang="en-US" sz="1700" dirty="0" smtClean="0">
                <a:solidFill>
                  <a:srgbClr val="0000FF"/>
                </a:solidFill>
                <a:latin typeface="Avenir Black Oblique"/>
                <a:cs typeface="Avenir Black Oblique"/>
              </a:rPr>
              <a:t>          </a:t>
            </a:r>
            <a:r>
              <a:rPr lang="en-US" sz="1300" dirty="0" smtClean="0">
                <a:solidFill>
                  <a:srgbClr val="0000FF"/>
                </a:solidFill>
                <a:latin typeface="Avenir Black Oblique"/>
                <a:cs typeface="Avenir Black Oblique"/>
              </a:rPr>
              <a:t>    CORSO </a:t>
            </a:r>
            <a:r>
              <a:rPr lang="en-US" sz="1300" dirty="0">
                <a:solidFill>
                  <a:srgbClr val="0000FF"/>
                </a:solidFill>
                <a:latin typeface="Avenir Black Oblique"/>
                <a:cs typeface="Avenir Black Oblique"/>
              </a:rPr>
              <a:t>DI LAUREA  LAUREA IN MEDICINA E CHIRURGIA</a:t>
            </a:r>
            <a:endParaRPr lang="it-IT" sz="1300" dirty="0">
              <a:solidFill>
                <a:srgbClr val="0000FF"/>
              </a:solidFill>
              <a:latin typeface="Avenir Black Oblique"/>
              <a:cs typeface="Avenir Black Oblique"/>
            </a:endParaRPr>
          </a:p>
          <a:p>
            <a:pPr algn="ctr"/>
            <a:r>
              <a:rPr lang="en-US" sz="1300" dirty="0" smtClean="0">
                <a:solidFill>
                  <a:srgbClr val="0000FF"/>
                </a:solidFill>
                <a:latin typeface="Avenir Black Oblique"/>
                <a:cs typeface="Avenir Black Oblique"/>
              </a:rPr>
              <a:t>         DIPARTIMENTO </a:t>
            </a:r>
            <a:r>
              <a:rPr lang="en-US" sz="1300" dirty="0">
                <a:solidFill>
                  <a:srgbClr val="0000FF"/>
                </a:solidFill>
                <a:latin typeface="Avenir Black Oblique"/>
                <a:cs typeface="Avenir Black Oblique"/>
              </a:rPr>
              <a:t>DI NEUROSCIENZE  </a:t>
            </a:r>
            <a:r>
              <a:rPr lang="en-US" sz="1300" dirty="0" smtClean="0">
                <a:solidFill>
                  <a:srgbClr val="0000FF"/>
                </a:solidFill>
                <a:latin typeface="Avenir Black Oblique"/>
                <a:cs typeface="Avenir Black Oblique"/>
              </a:rPr>
              <a:t>E </a:t>
            </a:r>
            <a:r>
              <a:rPr lang="en-US" sz="1300" dirty="0">
                <a:solidFill>
                  <a:srgbClr val="0000FF"/>
                </a:solidFill>
                <a:latin typeface="Avenir Black Oblique"/>
                <a:cs typeface="Avenir Black Oblique"/>
              </a:rPr>
              <a:t>ORGANI DI SENSO, SEZIONE DI NEUROLOGIA</a:t>
            </a:r>
            <a:endParaRPr lang="it-IT" sz="1300" dirty="0">
              <a:solidFill>
                <a:srgbClr val="0000FF"/>
              </a:solidFill>
              <a:latin typeface="Avenir Black Oblique"/>
              <a:cs typeface="Avenir Black Oblique"/>
            </a:endParaRPr>
          </a:p>
          <a:p>
            <a:pPr algn="ctr"/>
            <a:r>
              <a:rPr lang="en-US" sz="1300" dirty="0" smtClean="0">
                <a:solidFill>
                  <a:srgbClr val="0000FF"/>
                </a:solidFill>
                <a:latin typeface="Avenir Black Oblique"/>
                <a:cs typeface="Avenir Black Oblique"/>
              </a:rPr>
              <a:t>                              </a:t>
            </a:r>
            <a:r>
              <a:rPr lang="en-US" sz="1300" dirty="0" err="1" smtClean="0">
                <a:solidFill>
                  <a:srgbClr val="0000FF"/>
                </a:solidFill>
                <a:latin typeface="Avenir Black Oblique"/>
                <a:cs typeface="Avenir Black Oblique"/>
              </a:rPr>
              <a:t>Direttore</a:t>
            </a:r>
            <a:r>
              <a:rPr lang="en-US" sz="1300" dirty="0">
                <a:solidFill>
                  <a:srgbClr val="0000FF"/>
                </a:solidFill>
                <a:latin typeface="Avenir Black Oblique"/>
                <a:cs typeface="Avenir Black Oblique"/>
              </a:rPr>
              <a:t>: Prof.  Maria TROJANO</a:t>
            </a:r>
            <a:endParaRPr lang="it-IT" sz="1300" dirty="0">
              <a:solidFill>
                <a:srgbClr val="0000FF"/>
              </a:solidFill>
              <a:latin typeface="Avenir Black Oblique"/>
              <a:cs typeface="Avenir Black Oblique"/>
            </a:endParaRPr>
          </a:p>
          <a:p>
            <a:endParaRPr lang="it-IT" dirty="0"/>
          </a:p>
        </p:txBody>
      </p:sp>
      <p:sp>
        <p:nvSpPr>
          <p:cNvPr id="3" name="Titolo 2"/>
          <p:cNvSpPr>
            <a:spLocks noGrp="1"/>
          </p:cNvSpPr>
          <p:nvPr>
            <p:ph type="ctrTitle"/>
          </p:nvPr>
        </p:nvSpPr>
        <p:spPr>
          <a:xfrm>
            <a:off x="752787" y="1930736"/>
            <a:ext cx="7527837" cy="2941457"/>
          </a:xfrm>
        </p:spPr>
        <p:txBody>
          <a:bodyPr/>
          <a:lstStyle/>
          <a:p>
            <a:r>
              <a:rPr lang="it-IT" dirty="0" smtClean="0">
                <a:solidFill>
                  <a:srgbClr val="000090"/>
                </a:solidFill>
              </a:rPr>
              <a:t>La disfagia nella Malattia di Huntington</a:t>
            </a:r>
            <a:br>
              <a:rPr lang="it-IT" dirty="0" smtClean="0">
                <a:solidFill>
                  <a:srgbClr val="000090"/>
                </a:solidFill>
              </a:rPr>
            </a:br>
            <a:endParaRPr lang="it-IT" dirty="0">
              <a:solidFill>
                <a:srgbClr val="000090"/>
              </a:solidFill>
            </a:endParaRPr>
          </a:p>
        </p:txBody>
      </p:sp>
      <p:sp>
        <p:nvSpPr>
          <p:cNvPr id="8" name="Rettangolo 7"/>
          <p:cNvSpPr/>
          <p:nvPr/>
        </p:nvSpPr>
        <p:spPr>
          <a:xfrm>
            <a:off x="622020" y="5174227"/>
            <a:ext cx="4030162" cy="1200329"/>
          </a:xfrm>
          <a:prstGeom prst="rect">
            <a:avLst/>
          </a:prstGeom>
        </p:spPr>
        <p:txBody>
          <a:bodyPr wrap="square">
            <a:spAutoFit/>
          </a:bodyPr>
          <a:lstStyle/>
          <a:p>
            <a:r>
              <a:rPr lang="it-IT" b="1" dirty="0"/>
              <a:t>Relatore:</a:t>
            </a:r>
            <a:endParaRPr lang="it-IT" dirty="0"/>
          </a:p>
          <a:p>
            <a:r>
              <a:rPr lang="it-IT" b="1" dirty="0" err="1"/>
              <a:t>Chiar.mo</a:t>
            </a:r>
            <a:r>
              <a:rPr lang="it-IT" b="1" dirty="0"/>
              <a:t> Prof. Marina DE TOMMASO</a:t>
            </a:r>
            <a:endParaRPr lang="it-IT" dirty="0"/>
          </a:p>
          <a:p>
            <a:r>
              <a:rPr lang="it-IT" b="1" dirty="0"/>
              <a:t>Correlatore:</a:t>
            </a:r>
            <a:endParaRPr lang="it-IT" dirty="0"/>
          </a:p>
          <a:p>
            <a:r>
              <a:rPr lang="it-IT" b="1" dirty="0" err="1"/>
              <a:t>Chiar.mo</a:t>
            </a:r>
            <a:r>
              <a:rPr lang="it-IT" b="1" dirty="0"/>
              <a:t> Prof. Pietro FIORE</a:t>
            </a:r>
            <a:r>
              <a:rPr lang="it-IT" dirty="0"/>
              <a:t> </a:t>
            </a:r>
          </a:p>
        </p:txBody>
      </p:sp>
      <p:sp>
        <p:nvSpPr>
          <p:cNvPr id="10" name="Rettangolo 9"/>
          <p:cNvSpPr/>
          <p:nvPr/>
        </p:nvSpPr>
        <p:spPr>
          <a:xfrm>
            <a:off x="6059823" y="5347562"/>
            <a:ext cx="2902755" cy="923330"/>
          </a:xfrm>
          <a:prstGeom prst="rect">
            <a:avLst/>
          </a:prstGeom>
        </p:spPr>
        <p:txBody>
          <a:bodyPr wrap="square">
            <a:spAutoFit/>
          </a:bodyPr>
          <a:lstStyle/>
          <a:p>
            <a:r>
              <a:rPr lang="it-IT" b="1" dirty="0"/>
              <a:t>Laureanda:</a:t>
            </a:r>
            <a:endParaRPr lang="it-IT" dirty="0"/>
          </a:p>
          <a:p>
            <a:r>
              <a:rPr lang="it-IT" b="1" dirty="0"/>
              <a:t>                                                                                    SILVANA CAPUTO</a:t>
            </a:r>
            <a:endParaRPr lang="it-IT" dirty="0"/>
          </a:p>
        </p:txBody>
      </p:sp>
    </p:spTree>
    <p:extLst>
      <p:ext uri="{BB962C8B-B14F-4D97-AF65-F5344CB8AC3E}">
        <p14:creationId xmlns="" xmlns:p14="http://schemas.microsoft.com/office/powerpoint/2010/main" val="20379173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a:grpSpLocks/>
          </p:cNvGrpSpPr>
          <p:nvPr/>
        </p:nvGrpSpPr>
        <p:grpSpPr bwMode="auto">
          <a:xfrm>
            <a:off x="0" y="1752600"/>
            <a:ext cx="9144000" cy="1373188"/>
            <a:chOff x="0" y="1343"/>
            <a:chExt cx="5760" cy="865"/>
          </a:xfrm>
        </p:grpSpPr>
        <p:sp useBgFill="1">
          <p:nvSpPr>
            <p:cNvPr id="346114" name="Rectangle 2"/>
            <p:cNvSpPr>
              <a:spLocks noChangeArrowheads="1"/>
            </p:cNvSpPr>
            <p:nvPr/>
          </p:nvSpPr>
          <p:spPr bwMode="auto">
            <a:xfrm>
              <a:off x="0" y="1343"/>
              <a:ext cx="5760" cy="865"/>
            </a:xfrm>
            <a:prstGeom prst="rect">
              <a:avLst/>
            </a:prstGeom>
            <a:ln w="9525">
              <a:noFill/>
              <a:miter lim="800000"/>
              <a:headEnd/>
              <a:tailEnd/>
            </a:ln>
            <a:effectLst>
              <a:prstShdw prst="shdw17" dist="17961" dir="2700000">
                <a:srgbClr val="FFFF66">
                  <a:gamma/>
                  <a:shade val="60000"/>
                  <a:invGamma/>
                </a:srgbClr>
              </a:prstShdw>
            </a:effectLst>
          </p:spPr>
          <p:txBody>
            <a:bodyPr wrap="none" anchor="ctr"/>
            <a:lstStyle/>
            <a:p>
              <a:endParaRPr lang="it-IT"/>
            </a:p>
          </p:txBody>
        </p:sp>
        <p:sp>
          <p:nvSpPr>
            <p:cNvPr id="346115" name="Text Box 3"/>
            <p:cNvSpPr txBox="1">
              <a:spLocks noChangeArrowheads="1"/>
            </p:cNvSpPr>
            <p:nvPr/>
          </p:nvSpPr>
          <p:spPr bwMode="auto">
            <a:xfrm>
              <a:off x="96" y="1343"/>
              <a:ext cx="5593" cy="865"/>
            </a:xfrm>
            <a:prstGeom prst="rect">
              <a:avLst/>
            </a:prstGeom>
            <a:solidFill>
              <a:schemeClr val="accent1"/>
            </a:solidFill>
            <a:ln w="9525">
              <a:noFill/>
              <a:miter lim="800000"/>
              <a:headEnd/>
              <a:tailEnd/>
            </a:ln>
            <a:effectLst/>
          </p:spPr>
          <p:txBody>
            <a:bodyPr>
              <a:spAutoFit/>
            </a:bodyPr>
            <a:lstStyle/>
            <a:p>
              <a:pPr algn="just">
                <a:spcBef>
                  <a:spcPct val="0"/>
                </a:spcBef>
                <a:buFontTx/>
                <a:buNone/>
              </a:pPr>
              <a:r>
                <a:rPr lang="it-IT" sz="2800">
                  <a:latin typeface="Arial" charset="0"/>
                </a:rPr>
                <a:t>Per questa ragione la M. di Huntington è anche definita malattia da triplette o da espansione CAG o ancora da poliglutamine</a:t>
              </a:r>
            </a:p>
          </p:txBody>
        </p:sp>
      </p:grpSp>
      <p:grpSp>
        <p:nvGrpSpPr>
          <p:cNvPr id="3" name="Group 4"/>
          <p:cNvGrpSpPr>
            <a:grpSpLocks/>
          </p:cNvGrpSpPr>
          <p:nvPr/>
        </p:nvGrpSpPr>
        <p:grpSpPr bwMode="auto">
          <a:xfrm>
            <a:off x="3276600" y="457200"/>
            <a:ext cx="2236788" cy="579438"/>
            <a:chOff x="2064" y="490"/>
            <a:chExt cx="1409" cy="365"/>
          </a:xfrm>
        </p:grpSpPr>
        <p:sp useBgFill="1">
          <p:nvSpPr>
            <p:cNvPr id="346117" name="Rectangle 5"/>
            <p:cNvSpPr>
              <a:spLocks noChangeArrowheads="1"/>
            </p:cNvSpPr>
            <p:nvPr/>
          </p:nvSpPr>
          <p:spPr bwMode="auto">
            <a:xfrm>
              <a:off x="2064" y="490"/>
              <a:ext cx="1409" cy="365"/>
            </a:xfrm>
            <a:prstGeom prst="rect">
              <a:avLst/>
            </a:prstGeom>
            <a:ln w="9525">
              <a:noFill/>
              <a:miter lim="800000"/>
              <a:headEnd/>
              <a:tailEnd/>
            </a:ln>
            <a:effectLst>
              <a:prstShdw prst="shdw17" dist="17961" dir="2700000">
                <a:srgbClr val="FFFF66">
                  <a:gamma/>
                  <a:shade val="60000"/>
                  <a:invGamma/>
                </a:srgbClr>
              </a:prstShdw>
            </a:effectLst>
          </p:spPr>
          <p:txBody>
            <a:bodyPr wrap="none" anchor="ctr"/>
            <a:lstStyle/>
            <a:p>
              <a:endParaRPr lang="it-IT"/>
            </a:p>
          </p:txBody>
        </p:sp>
        <p:sp>
          <p:nvSpPr>
            <p:cNvPr id="346118" name="Text Box 6"/>
            <p:cNvSpPr txBox="1">
              <a:spLocks noChangeArrowheads="1"/>
            </p:cNvSpPr>
            <p:nvPr/>
          </p:nvSpPr>
          <p:spPr bwMode="auto">
            <a:xfrm>
              <a:off x="2064" y="490"/>
              <a:ext cx="1409" cy="365"/>
            </a:xfrm>
            <a:prstGeom prst="rect">
              <a:avLst/>
            </a:prstGeom>
            <a:noFill/>
            <a:ln w="9525">
              <a:noFill/>
              <a:miter lim="800000"/>
              <a:headEnd/>
              <a:tailEnd/>
            </a:ln>
            <a:effectLst/>
          </p:spPr>
          <p:txBody>
            <a:bodyPr wrap="none">
              <a:spAutoFit/>
            </a:bodyPr>
            <a:lstStyle/>
            <a:p>
              <a:pPr>
                <a:spcBef>
                  <a:spcPct val="0"/>
                </a:spcBef>
                <a:buFontTx/>
                <a:buNone/>
              </a:pPr>
              <a:r>
                <a:rPr lang="it-IT">
                  <a:latin typeface="Arial" charset="0"/>
                </a:rPr>
                <a:t>Huntingtina</a:t>
              </a:r>
            </a:p>
          </p:txBody>
        </p:sp>
      </p:grpSp>
      <p:grpSp>
        <p:nvGrpSpPr>
          <p:cNvPr id="4" name="Group 7"/>
          <p:cNvGrpSpPr>
            <a:grpSpLocks/>
          </p:cNvGrpSpPr>
          <p:nvPr/>
        </p:nvGrpSpPr>
        <p:grpSpPr bwMode="auto">
          <a:xfrm>
            <a:off x="1524000" y="3429000"/>
            <a:ext cx="6096000" cy="2754313"/>
            <a:chOff x="960" y="2345"/>
            <a:chExt cx="3840" cy="1735"/>
          </a:xfrm>
        </p:grpSpPr>
        <p:pic>
          <p:nvPicPr>
            <p:cNvPr id="346120" name="Picture 8"/>
            <p:cNvPicPr>
              <a:picLocks noChangeAspect="1" noChangeArrowheads="1"/>
            </p:cNvPicPr>
            <p:nvPr/>
          </p:nvPicPr>
          <p:blipFill>
            <a:blip r:embed="rId2" cstate="print"/>
            <a:srcRect/>
            <a:stretch>
              <a:fillRect/>
            </a:stretch>
          </p:blipFill>
          <p:spPr bwMode="auto">
            <a:xfrm>
              <a:off x="960" y="2748"/>
              <a:ext cx="3840" cy="1332"/>
            </a:xfrm>
            <a:prstGeom prst="rect">
              <a:avLst/>
            </a:prstGeom>
            <a:noFill/>
            <a:ln w="9525">
              <a:noFill/>
              <a:miter lim="800000"/>
              <a:headEnd/>
              <a:tailEnd/>
            </a:ln>
            <a:effectLst/>
          </p:spPr>
        </p:pic>
        <p:sp>
          <p:nvSpPr>
            <p:cNvPr id="346121" name="AutoShape 9"/>
            <p:cNvSpPr>
              <a:spLocks/>
            </p:cNvSpPr>
            <p:nvPr/>
          </p:nvSpPr>
          <p:spPr bwMode="auto">
            <a:xfrm rot="-5400000">
              <a:off x="1372" y="2325"/>
              <a:ext cx="95" cy="727"/>
            </a:xfrm>
            <a:prstGeom prst="rightBrace">
              <a:avLst>
                <a:gd name="adj1" fmla="val 63772"/>
                <a:gd name="adj2" fmla="val 50000"/>
              </a:avLst>
            </a:prstGeom>
            <a:noFill/>
            <a:ln w="57150">
              <a:solidFill>
                <a:srgbClr val="FF0000"/>
              </a:solidFill>
              <a:round/>
              <a:headEnd/>
              <a:tailEnd/>
            </a:ln>
            <a:effectLst/>
          </p:spPr>
          <p:txBody>
            <a:bodyPr wrap="none" anchor="ctr"/>
            <a:lstStyle/>
            <a:p>
              <a:endParaRPr lang="it-IT"/>
            </a:p>
          </p:txBody>
        </p:sp>
        <p:sp>
          <p:nvSpPr>
            <p:cNvPr id="346122" name="AutoShape 10"/>
            <p:cNvSpPr>
              <a:spLocks/>
            </p:cNvSpPr>
            <p:nvPr/>
          </p:nvSpPr>
          <p:spPr bwMode="auto">
            <a:xfrm rot="-5400000">
              <a:off x="2332" y="2324"/>
              <a:ext cx="95" cy="727"/>
            </a:xfrm>
            <a:prstGeom prst="rightBrace">
              <a:avLst>
                <a:gd name="adj1" fmla="val 63772"/>
                <a:gd name="adj2" fmla="val 50000"/>
              </a:avLst>
            </a:prstGeom>
            <a:noFill/>
            <a:ln w="57150">
              <a:solidFill>
                <a:srgbClr val="FF0000"/>
              </a:solidFill>
              <a:round/>
              <a:headEnd/>
              <a:tailEnd/>
            </a:ln>
            <a:effectLst/>
          </p:spPr>
          <p:txBody>
            <a:bodyPr wrap="none" anchor="ctr"/>
            <a:lstStyle/>
            <a:p>
              <a:endParaRPr lang="it-IT"/>
            </a:p>
          </p:txBody>
        </p:sp>
        <p:sp>
          <p:nvSpPr>
            <p:cNvPr id="346123" name="AutoShape 11"/>
            <p:cNvSpPr>
              <a:spLocks/>
            </p:cNvSpPr>
            <p:nvPr/>
          </p:nvSpPr>
          <p:spPr bwMode="auto">
            <a:xfrm rot="-5400000">
              <a:off x="3292" y="2324"/>
              <a:ext cx="95" cy="727"/>
            </a:xfrm>
            <a:prstGeom prst="rightBrace">
              <a:avLst>
                <a:gd name="adj1" fmla="val 63772"/>
                <a:gd name="adj2" fmla="val 50000"/>
              </a:avLst>
            </a:prstGeom>
            <a:noFill/>
            <a:ln w="57150">
              <a:solidFill>
                <a:srgbClr val="FF0000"/>
              </a:solidFill>
              <a:round/>
              <a:headEnd/>
              <a:tailEnd/>
            </a:ln>
            <a:effectLst/>
          </p:spPr>
          <p:txBody>
            <a:bodyPr wrap="none" anchor="ctr"/>
            <a:lstStyle/>
            <a:p>
              <a:endParaRPr lang="it-IT"/>
            </a:p>
          </p:txBody>
        </p:sp>
        <p:sp>
          <p:nvSpPr>
            <p:cNvPr id="346124" name="AutoShape 12"/>
            <p:cNvSpPr>
              <a:spLocks/>
            </p:cNvSpPr>
            <p:nvPr/>
          </p:nvSpPr>
          <p:spPr bwMode="auto">
            <a:xfrm rot="-5400000">
              <a:off x="4204" y="2325"/>
              <a:ext cx="95" cy="727"/>
            </a:xfrm>
            <a:prstGeom prst="rightBrace">
              <a:avLst>
                <a:gd name="adj1" fmla="val 63772"/>
                <a:gd name="adj2" fmla="val 50000"/>
              </a:avLst>
            </a:prstGeom>
            <a:noFill/>
            <a:ln w="57150">
              <a:solidFill>
                <a:srgbClr val="FF0000"/>
              </a:solidFill>
              <a:round/>
              <a:headEnd/>
              <a:tailEnd/>
            </a:ln>
            <a:effectLst/>
          </p:spPr>
          <p:txBody>
            <a:bodyPr wrap="none" anchor="ctr"/>
            <a:lstStyle/>
            <a:p>
              <a:endParaRPr lang="it-IT"/>
            </a:p>
          </p:txBody>
        </p:sp>
        <p:sp>
          <p:nvSpPr>
            <p:cNvPr id="346125" name="Text Box 13"/>
            <p:cNvSpPr txBox="1">
              <a:spLocks noChangeArrowheads="1"/>
            </p:cNvSpPr>
            <p:nvPr/>
          </p:nvSpPr>
          <p:spPr bwMode="auto">
            <a:xfrm>
              <a:off x="1247" y="2361"/>
              <a:ext cx="290" cy="327"/>
            </a:xfrm>
            <a:prstGeom prst="rect">
              <a:avLst/>
            </a:prstGeom>
            <a:noFill/>
            <a:ln w="9525">
              <a:noFill/>
              <a:miter lim="800000"/>
              <a:headEnd/>
              <a:tailEnd/>
            </a:ln>
            <a:effectLst/>
          </p:spPr>
          <p:txBody>
            <a:bodyPr wrap="none">
              <a:spAutoFit/>
            </a:bodyPr>
            <a:lstStyle/>
            <a:p>
              <a:pPr>
                <a:spcBef>
                  <a:spcPct val="0"/>
                </a:spcBef>
                <a:buFontTx/>
                <a:buNone/>
              </a:pPr>
              <a:r>
                <a:rPr lang="it-IT" sz="2800" b="1">
                  <a:latin typeface="Arial" charset="0"/>
                </a:rPr>
                <a:t>Q</a:t>
              </a:r>
            </a:p>
          </p:txBody>
        </p:sp>
        <p:sp>
          <p:nvSpPr>
            <p:cNvPr id="346126" name="Text Box 14"/>
            <p:cNvSpPr txBox="1">
              <a:spLocks noChangeArrowheads="1"/>
            </p:cNvSpPr>
            <p:nvPr/>
          </p:nvSpPr>
          <p:spPr bwMode="auto">
            <a:xfrm>
              <a:off x="2208" y="2345"/>
              <a:ext cx="290" cy="327"/>
            </a:xfrm>
            <a:prstGeom prst="rect">
              <a:avLst/>
            </a:prstGeom>
            <a:noFill/>
            <a:ln w="9525">
              <a:noFill/>
              <a:miter lim="800000"/>
              <a:headEnd/>
              <a:tailEnd/>
            </a:ln>
            <a:effectLst/>
          </p:spPr>
          <p:txBody>
            <a:bodyPr wrap="none">
              <a:spAutoFit/>
            </a:bodyPr>
            <a:lstStyle/>
            <a:p>
              <a:pPr>
                <a:spcBef>
                  <a:spcPct val="0"/>
                </a:spcBef>
                <a:buFontTx/>
                <a:buNone/>
              </a:pPr>
              <a:r>
                <a:rPr lang="it-IT" sz="2800" b="1">
                  <a:latin typeface="Arial" charset="0"/>
                </a:rPr>
                <a:t>Q</a:t>
              </a:r>
            </a:p>
          </p:txBody>
        </p:sp>
        <p:sp>
          <p:nvSpPr>
            <p:cNvPr id="346127" name="Text Box 15"/>
            <p:cNvSpPr txBox="1">
              <a:spLocks noChangeArrowheads="1"/>
            </p:cNvSpPr>
            <p:nvPr/>
          </p:nvSpPr>
          <p:spPr bwMode="auto">
            <a:xfrm>
              <a:off x="3214" y="2352"/>
              <a:ext cx="290" cy="327"/>
            </a:xfrm>
            <a:prstGeom prst="rect">
              <a:avLst/>
            </a:prstGeom>
            <a:noFill/>
            <a:ln w="9525">
              <a:noFill/>
              <a:miter lim="800000"/>
              <a:headEnd/>
              <a:tailEnd/>
            </a:ln>
            <a:effectLst/>
          </p:spPr>
          <p:txBody>
            <a:bodyPr wrap="none">
              <a:spAutoFit/>
            </a:bodyPr>
            <a:lstStyle/>
            <a:p>
              <a:pPr>
                <a:spcBef>
                  <a:spcPct val="0"/>
                </a:spcBef>
                <a:buFontTx/>
                <a:buNone/>
              </a:pPr>
              <a:r>
                <a:rPr lang="it-IT" sz="2800" b="1">
                  <a:latin typeface="Arial" charset="0"/>
                </a:rPr>
                <a:t>Q</a:t>
              </a:r>
            </a:p>
          </p:txBody>
        </p:sp>
        <p:sp>
          <p:nvSpPr>
            <p:cNvPr id="346128" name="Text Box 16"/>
            <p:cNvSpPr txBox="1">
              <a:spLocks noChangeArrowheads="1"/>
            </p:cNvSpPr>
            <p:nvPr/>
          </p:nvSpPr>
          <p:spPr bwMode="auto">
            <a:xfrm>
              <a:off x="4080" y="2359"/>
              <a:ext cx="290" cy="327"/>
            </a:xfrm>
            <a:prstGeom prst="rect">
              <a:avLst/>
            </a:prstGeom>
            <a:noFill/>
            <a:ln w="9525">
              <a:noFill/>
              <a:miter lim="800000"/>
              <a:headEnd/>
              <a:tailEnd/>
            </a:ln>
            <a:effectLst/>
          </p:spPr>
          <p:txBody>
            <a:bodyPr wrap="none">
              <a:spAutoFit/>
            </a:bodyPr>
            <a:lstStyle/>
            <a:p>
              <a:pPr>
                <a:spcBef>
                  <a:spcPct val="0"/>
                </a:spcBef>
                <a:buFontTx/>
                <a:buNone/>
              </a:pPr>
              <a:r>
                <a:rPr lang="it-IT" sz="2800" b="1">
                  <a:latin typeface="Arial" charset="0"/>
                </a:rPr>
                <a:t>Q</a:t>
              </a: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9186" name="Picture 2"/>
          <p:cNvPicPr>
            <a:picLocks noChangeAspect="1" noChangeArrowheads="1"/>
          </p:cNvPicPr>
          <p:nvPr/>
        </p:nvPicPr>
        <p:blipFill>
          <a:blip r:embed="rId2" cstate="print"/>
          <a:srcRect l="3062" t="11746" r="1312" b="1968"/>
          <a:stretch>
            <a:fillRect/>
          </a:stretch>
        </p:blipFill>
        <p:spPr bwMode="auto">
          <a:xfrm>
            <a:off x="152400" y="1052513"/>
            <a:ext cx="8763000" cy="5272087"/>
          </a:xfrm>
          <a:prstGeom prst="rect">
            <a:avLst/>
          </a:prstGeom>
          <a:noFill/>
          <a:ln w="9525">
            <a:noFill/>
            <a:miter lim="800000"/>
            <a:headEnd/>
            <a:tailEnd/>
          </a:ln>
          <a:effectLst>
            <a:outerShdw dist="107763" dir="18900000" algn="ctr" rotWithShape="0">
              <a:schemeClr val="bg2"/>
            </a:outerShdw>
          </a:effectLst>
        </p:spPr>
      </p:pic>
      <p:grpSp>
        <p:nvGrpSpPr>
          <p:cNvPr id="2" name="Group 3"/>
          <p:cNvGrpSpPr>
            <a:grpSpLocks/>
          </p:cNvGrpSpPr>
          <p:nvPr/>
        </p:nvGrpSpPr>
        <p:grpSpPr bwMode="auto">
          <a:xfrm>
            <a:off x="533" y="49213"/>
            <a:ext cx="9523295" cy="887413"/>
            <a:chOff x="530" y="352"/>
            <a:chExt cx="4207" cy="559"/>
          </a:xfrm>
        </p:grpSpPr>
        <p:sp useBgFill="1">
          <p:nvSpPr>
            <p:cNvPr id="349188" name="Rectangle 4"/>
            <p:cNvSpPr>
              <a:spLocks noChangeArrowheads="1"/>
            </p:cNvSpPr>
            <p:nvPr/>
          </p:nvSpPr>
          <p:spPr bwMode="auto">
            <a:xfrm>
              <a:off x="530" y="352"/>
              <a:ext cx="4207" cy="559"/>
            </a:xfrm>
            <a:prstGeom prst="rect">
              <a:avLst/>
            </a:prstGeom>
            <a:ln w="9525">
              <a:noFill/>
              <a:miter lim="800000"/>
              <a:headEnd/>
              <a:tailEnd/>
            </a:ln>
            <a:effectLst>
              <a:prstShdw prst="shdw17" dist="17961" dir="2700000">
                <a:srgbClr val="FFC257">
                  <a:gamma/>
                  <a:shade val="60000"/>
                  <a:invGamma/>
                </a:srgbClr>
              </a:prstShdw>
            </a:effectLst>
          </p:spPr>
          <p:txBody>
            <a:bodyPr wrap="none" anchor="ctr"/>
            <a:lstStyle/>
            <a:p>
              <a:endParaRPr lang="it-IT"/>
            </a:p>
          </p:txBody>
        </p:sp>
        <p:sp>
          <p:nvSpPr>
            <p:cNvPr id="349189" name="Text Box 5"/>
            <p:cNvSpPr txBox="1">
              <a:spLocks noChangeArrowheads="1"/>
            </p:cNvSpPr>
            <p:nvPr/>
          </p:nvSpPr>
          <p:spPr bwMode="auto">
            <a:xfrm>
              <a:off x="964" y="399"/>
              <a:ext cx="2929" cy="407"/>
            </a:xfrm>
            <a:prstGeom prst="rect">
              <a:avLst/>
            </a:prstGeom>
            <a:noFill/>
            <a:ln w="9525">
              <a:noFill/>
              <a:miter lim="800000"/>
              <a:headEnd/>
              <a:tailEnd/>
            </a:ln>
            <a:effectLst/>
          </p:spPr>
          <p:txBody>
            <a:bodyPr wrap="none">
              <a:spAutoFit/>
            </a:bodyPr>
            <a:lstStyle/>
            <a:p>
              <a:pPr>
                <a:spcBef>
                  <a:spcPct val="0"/>
                </a:spcBef>
                <a:buFontTx/>
                <a:buNone/>
              </a:pPr>
              <a:r>
                <a:rPr lang="en-US" dirty="0" err="1">
                  <a:latin typeface="Arial" charset="0"/>
                </a:rPr>
                <a:t>Malattia</a:t>
              </a:r>
              <a:r>
                <a:rPr lang="en-US" dirty="0">
                  <a:latin typeface="Arial" charset="0"/>
                </a:rPr>
                <a:t> </a:t>
              </a:r>
              <a:r>
                <a:rPr lang="en-US" dirty="0" err="1">
                  <a:latin typeface="Arial" charset="0"/>
                </a:rPr>
                <a:t>di</a:t>
              </a:r>
              <a:r>
                <a:rPr lang="en-US" dirty="0">
                  <a:latin typeface="Arial" charset="0"/>
                </a:rPr>
                <a:t> </a:t>
              </a:r>
              <a:r>
                <a:rPr lang="en-US" dirty="0" smtClean="0">
                  <a:latin typeface="Arial" charset="0"/>
                </a:rPr>
                <a:t>Huntington  </a:t>
              </a:r>
              <a:r>
                <a:rPr lang="en-US" dirty="0" err="1" smtClean="0">
                  <a:latin typeface="Arial" charset="0"/>
                </a:rPr>
                <a:t>l’età</a:t>
              </a:r>
              <a:r>
                <a:rPr lang="en-US" dirty="0" smtClean="0">
                  <a:latin typeface="Arial" charset="0"/>
                </a:rPr>
                <a:t> </a:t>
              </a:r>
              <a:r>
                <a:rPr lang="en-US" dirty="0" err="1" smtClean="0">
                  <a:latin typeface="Arial" charset="0"/>
                </a:rPr>
                <a:t>di</a:t>
              </a:r>
              <a:r>
                <a:rPr lang="en-US" dirty="0" smtClean="0">
                  <a:latin typeface="Arial" charset="0"/>
                </a:rPr>
                <a:t> </a:t>
              </a:r>
              <a:r>
                <a:rPr lang="en-US" dirty="0" err="1" smtClean="0">
                  <a:latin typeface="Arial" charset="0"/>
                </a:rPr>
                <a:t>esordio</a:t>
              </a:r>
              <a:r>
                <a:rPr lang="en-US" dirty="0" smtClean="0">
                  <a:latin typeface="Arial" charset="0"/>
                </a:rPr>
                <a:t> è </a:t>
              </a:r>
              <a:r>
                <a:rPr lang="en-US" dirty="0" err="1" smtClean="0">
                  <a:latin typeface="Arial" charset="0"/>
                </a:rPr>
                <a:t>inversamente</a:t>
              </a:r>
              <a:r>
                <a:rPr lang="en-US" dirty="0" smtClean="0">
                  <a:latin typeface="Arial" charset="0"/>
                </a:rPr>
                <a:t> </a:t>
              </a:r>
              <a:r>
                <a:rPr lang="en-US" dirty="0" err="1" smtClean="0">
                  <a:latin typeface="Arial" charset="0"/>
                </a:rPr>
                <a:t>proporzionale</a:t>
              </a:r>
              <a:r>
                <a:rPr lang="en-US" dirty="0" smtClean="0">
                  <a:latin typeface="Arial" charset="0"/>
                </a:rPr>
                <a:t> </a:t>
              </a:r>
            </a:p>
            <a:p>
              <a:pPr>
                <a:spcBef>
                  <a:spcPct val="0"/>
                </a:spcBef>
                <a:buFontTx/>
                <a:buNone/>
              </a:pPr>
              <a:r>
                <a:rPr lang="en-US" dirty="0" smtClean="0">
                  <a:latin typeface="Arial" charset="0"/>
                </a:rPr>
                <a:t>al </a:t>
              </a:r>
              <a:r>
                <a:rPr lang="en-US" dirty="0" err="1" smtClean="0">
                  <a:latin typeface="Arial" charset="0"/>
                </a:rPr>
                <a:t>numero</a:t>
              </a:r>
              <a:r>
                <a:rPr lang="en-US" dirty="0" smtClean="0">
                  <a:latin typeface="Arial" charset="0"/>
                </a:rPr>
                <a:t> </a:t>
              </a:r>
              <a:r>
                <a:rPr lang="en-US" dirty="0" err="1" smtClean="0">
                  <a:latin typeface="Arial" charset="0"/>
                </a:rPr>
                <a:t>delle</a:t>
              </a:r>
              <a:r>
                <a:rPr lang="en-US" dirty="0" smtClean="0">
                  <a:latin typeface="Arial" charset="0"/>
                </a:rPr>
                <a:t> </a:t>
              </a:r>
              <a:r>
                <a:rPr lang="en-US" dirty="0" err="1" smtClean="0">
                  <a:latin typeface="Arial" charset="0"/>
                </a:rPr>
                <a:t>triplette</a:t>
              </a:r>
              <a:r>
                <a:rPr lang="en-US" dirty="0" smtClean="0">
                  <a:latin typeface="Arial" charset="0"/>
                </a:rPr>
                <a:t> CAG</a:t>
              </a:r>
              <a:endParaRPr lang="it-IT" dirty="0">
                <a:latin typeface="Arial" charset="0"/>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1431925" y="884238"/>
            <a:ext cx="6340475" cy="639762"/>
            <a:chOff x="902" y="298"/>
            <a:chExt cx="3994" cy="403"/>
          </a:xfrm>
        </p:grpSpPr>
        <p:sp useBgFill="1">
          <p:nvSpPr>
            <p:cNvPr id="350210" name="Rectangle 2"/>
            <p:cNvSpPr>
              <a:spLocks noChangeArrowheads="1"/>
            </p:cNvSpPr>
            <p:nvPr/>
          </p:nvSpPr>
          <p:spPr bwMode="auto">
            <a:xfrm>
              <a:off x="902" y="298"/>
              <a:ext cx="3994" cy="365"/>
            </a:xfrm>
            <a:prstGeom prst="rect">
              <a:avLst/>
            </a:prstGeom>
            <a:ln w="9525">
              <a:noFill/>
              <a:miter lim="800000"/>
              <a:headEnd/>
              <a:tailEnd/>
            </a:ln>
            <a:effectLst>
              <a:prstShdw prst="shdw17" dist="17961" dir="2700000">
                <a:srgbClr val="FFFF66">
                  <a:gamma/>
                  <a:shade val="60000"/>
                  <a:invGamma/>
                </a:srgbClr>
              </a:prstShdw>
            </a:effectLst>
          </p:spPr>
          <p:txBody>
            <a:bodyPr wrap="none" anchor="ctr"/>
            <a:lstStyle/>
            <a:p>
              <a:endParaRPr lang="it-IT"/>
            </a:p>
          </p:txBody>
        </p:sp>
        <p:sp>
          <p:nvSpPr>
            <p:cNvPr id="350211" name="Text Box 3"/>
            <p:cNvSpPr txBox="1">
              <a:spLocks noChangeArrowheads="1"/>
            </p:cNvSpPr>
            <p:nvPr/>
          </p:nvSpPr>
          <p:spPr bwMode="auto">
            <a:xfrm>
              <a:off x="902" y="336"/>
              <a:ext cx="3994" cy="365"/>
            </a:xfrm>
            <a:prstGeom prst="rect">
              <a:avLst/>
            </a:prstGeom>
            <a:noFill/>
            <a:ln w="9525">
              <a:noFill/>
              <a:miter lim="800000"/>
              <a:headEnd/>
              <a:tailEnd/>
            </a:ln>
            <a:effectLst/>
          </p:spPr>
          <p:txBody>
            <a:bodyPr wrap="none">
              <a:spAutoFit/>
            </a:bodyPr>
            <a:lstStyle/>
            <a:p>
              <a:pPr algn="just">
                <a:spcBef>
                  <a:spcPct val="0"/>
                </a:spcBef>
                <a:buFontTx/>
                <a:buNone/>
              </a:pPr>
              <a:r>
                <a:rPr lang="it-IT">
                  <a:latin typeface="Arial" charset="0"/>
                </a:rPr>
                <a:t>Morte selettiva dei neuroni striatali</a:t>
              </a:r>
            </a:p>
          </p:txBody>
        </p:sp>
      </p:grpSp>
      <p:grpSp>
        <p:nvGrpSpPr>
          <p:cNvPr id="3" name="Group 4"/>
          <p:cNvGrpSpPr>
            <a:grpSpLocks/>
          </p:cNvGrpSpPr>
          <p:nvPr/>
        </p:nvGrpSpPr>
        <p:grpSpPr bwMode="auto">
          <a:xfrm>
            <a:off x="250825" y="2274888"/>
            <a:ext cx="8342313" cy="2227262"/>
            <a:chOff x="158" y="1433"/>
            <a:chExt cx="5255" cy="1403"/>
          </a:xfrm>
        </p:grpSpPr>
        <p:sp>
          <p:nvSpPr>
            <p:cNvPr id="350213" name="Rectangle 5"/>
            <p:cNvSpPr>
              <a:spLocks noChangeArrowheads="1"/>
            </p:cNvSpPr>
            <p:nvPr/>
          </p:nvSpPr>
          <p:spPr bwMode="auto">
            <a:xfrm>
              <a:off x="158" y="1433"/>
              <a:ext cx="5255" cy="1403"/>
            </a:xfrm>
            <a:prstGeom prst="rect">
              <a:avLst/>
            </a:prstGeom>
            <a:solidFill>
              <a:schemeClr val="accent1">
                <a:alpha val="50000"/>
              </a:schemeClr>
            </a:solidFill>
            <a:ln w="9525">
              <a:noFill/>
              <a:miter lim="800000"/>
              <a:headEnd/>
              <a:tailEnd/>
            </a:ln>
            <a:effectLst>
              <a:prstShdw prst="shdw17" dist="17961" dir="2700000">
                <a:schemeClr val="accent1">
                  <a:gamma/>
                  <a:shade val="60000"/>
                  <a:invGamma/>
                </a:schemeClr>
              </a:prstShdw>
            </a:effectLst>
          </p:spPr>
          <p:txBody>
            <a:bodyPr wrap="none" anchor="ctr"/>
            <a:lstStyle/>
            <a:p>
              <a:endParaRPr lang="it-IT"/>
            </a:p>
          </p:txBody>
        </p:sp>
        <p:sp>
          <p:nvSpPr>
            <p:cNvPr id="350214" name="Text Box 6"/>
            <p:cNvSpPr txBox="1">
              <a:spLocks noChangeArrowheads="1"/>
            </p:cNvSpPr>
            <p:nvPr/>
          </p:nvSpPr>
          <p:spPr bwMode="auto">
            <a:xfrm>
              <a:off x="158" y="1433"/>
              <a:ext cx="5255" cy="1403"/>
            </a:xfrm>
            <a:prstGeom prst="rect">
              <a:avLst/>
            </a:prstGeom>
            <a:noFill/>
            <a:ln w="9525">
              <a:noFill/>
              <a:miter lim="800000"/>
              <a:headEnd/>
              <a:tailEnd/>
            </a:ln>
            <a:effectLst/>
          </p:spPr>
          <p:txBody>
            <a:bodyPr>
              <a:spAutoFit/>
            </a:bodyPr>
            <a:lstStyle/>
            <a:p>
              <a:pPr algn="just">
                <a:spcBef>
                  <a:spcPct val="0"/>
                </a:spcBef>
                <a:buFontTx/>
                <a:buNone/>
              </a:pPr>
              <a:r>
                <a:rPr lang="it-IT" sz="2800">
                  <a:latin typeface="Arial" charset="0"/>
                </a:rPr>
                <a:t>E’  noto che la mutazione nel gene che codifica per l’ huntingtina provoca una selettiva degenerazione dei gangli della base, in particolare dello striato che ha come effetto finale una sovrastimolazione talamo-corticale.</a:t>
              </a: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0034" name="Rectangle 2"/>
          <p:cNvSpPr>
            <a:spLocks noChangeArrowheads="1"/>
          </p:cNvSpPr>
          <p:nvPr/>
        </p:nvSpPr>
        <p:spPr bwMode="auto">
          <a:xfrm>
            <a:off x="6934200" y="152400"/>
            <a:ext cx="1600200" cy="457200"/>
          </a:xfrm>
          <a:prstGeom prst="rect">
            <a:avLst/>
          </a:prstGeom>
          <a:ln w="9525">
            <a:noFill/>
            <a:miter lim="800000"/>
            <a:headEnd/>
            <a:tailEnd/>
          </a:ln>
          <a:effectLst>
            <a:prstShdw prst="shdw17" dist="17961" dir="2700000">
              <a:srgbClr val="FFFF99">
                <a:gamma/>
                <a:shade val="60000"/>
                <a:invGamma/>
              </a:srgbClr>
            </a:prstShdw>
          </a:effectLst>
        </p:spPr>
        <p:txBody>
          <a:bodyPr wrap="none" anchor="ctr"/>
          <a:lstStyle/>
          <a:p>
            <a:endParaRPr lang="it-IT"/>
          </a:p>
        </p:txBody>
      </p:sp>
      <p:sp>
        <p:nvSpPr>
          <p:cNvPr id="300035" name="Text Box 3"/>
          <p:cNvSpPr txBox="1">
            <a:spLocks noChangeArrowheads="1"/>
          </p:cNvSpPr>
          <p:nvPr/>
        </p:nvSpPr>
        <p:spPr bwMode="auto">
          <a:xfrm>
            <a:off x="0" y="60325"/>
            <a:ext cx="2260600" cy="701675"/>
          </a:xfrm>
          <a:prstGeom prst="rect">
            <a:avLst/>
          </a:prstGeom>
          <a:noFill/>
          <a:ln w="9525">
            <a:noFill/>
            <a:miter lim="800000"/>
            <a:headEnd/>
            <a:tailEnd/>
          </a:ln>
          <a:effectLst/>
        </p:spPr>
        <p:txBody>
          <a:bodyPr wrap="none">
            <a:spAutoFit/>
          </a:bodyPr>
          <a:lstStyle/>
          <a:p>
            <a:pPr>
              <a:spcBef>
                <a:spcPct val="0"/>
              </a:spcBef>
              <a:buFontTx/>
              <a:buNone/>
            </a:pPr>
            <a:r>
              <a:rPr lang="it-IT" sz="2000">
                <a:latin typeface="Arial" charset="0"/>
              </a:rPr>
              <a:t>Circuito dei Gangli</a:t>
            </a:r>
          </a:p>
          <a:p>
            <a:pPr>
              <a:spcBef>
                <a:spcPct val="0"/>
              </a:spcBef>
              <a:buFontTx/>
              <a:buNone/>
            </a:pPr>
            <a:r>
              <a:rPr lang="it-IT" sz="2000">
                <a:latin typeface="Arial" charset="0"/>
              </a:rPr>
              <a:t>della Base</a:t>
            </a:r>
          </a:p>
        </p:txBody>
      </p:sp>
      <p:grpSp>
        <p:nvGrpSpPr>
          <p:cNvPr id="2" name="Group 4"/>
          <p:cNvGrpSpPr>
            <a:grpSpLocks/>
          </p:cNvGrpSpPr>
          <p:nvPr/>
        </p:nvGrpSpPr>
        <p:grpSpPr bwMode="auto">
          <a:xfrm>
            <a:off x="1676400" y="2149475"/>
            <a:ext cx="990600" cy="685800"/>
            <a:chOff x="1056" y="1536"/>
            <a:chExt cx="624" cy="432"/>
          </a:xfrm>
        </p:grpSpPr>
        <p:sp>
          <p:nvSpPr>
            <p:cNvPr id="300037" name="Rectangle 5"/>
            <p:cNvSpPr>
              <a:spLocks noChangeArrowheads="1"/>
            </p:cNvSpPr>
            <p:nvPr/>
          </p:nvSpPr>
          <p:spPr bwMode="auto">
            <a:xfrm>
              <a:off x="1056" y="1536"/>
              <a:ext cx="624" cy="432"/>
            </a:xfrm>
            <a:prstGeom prst="rect">
              <a:avLst/>
            </a:prstGeom>
            <a:solidFill>
              <a:srgbClr val="4D4D4D"/>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4D4D4D"/>
              </a:extrusionClr>
            </a:sp3d>
          </p:spPr>
          <p:txBody>
            <a:bodyPr wrap="none" anchor="ctr">
              <a:flatTx/>
            </a:bodyPr>
            <a:lstStyle/>
            <a:p>
              <a:endParaRPr lang="it-IT"/>
            </a:p>
          </p:txBody>
        </p:sp>
        <p:sp>
          <p:nvSpPr>
            <p:cNvPr id="300038" name="Text Box 6"/>
            <p:cNvSpPr txBox="1">
              <a:spLocks noChangeArrowheads="1"/>
            </p:cNvSpPr>
            <p:nvPr/>
          </p:nvSpPr>
          <p:spPr bwMode="auto">
            <a:xfrm>
              <a:off x="1094" y="1561"/>
              <a:ext cx="479" cy="288"/>
            </a:xfrm>
            <a:prstGeom prst="rect">
              <a:avLst/>
            </a:prstGeom>
            <a:noFill/>
            <a:ln w="9525">
              <a:noFill/>
              <a:miter lim="800000"/>
              <a:headEnd/>
              <a:tailEnd/>
            </a:ln>
            <a:effectLst/>
          </p:spPr>
          <p:txBody>
            <a:bodyPr wrap="none">
              <a:spAutoFit/>
            </a:bodyPr>
            <a:lstStyle/>
            <a:p>
              <a:pPr algn="l">
                <a:spcBef>
                  <a:spcPct val="0"/>
                </a:spcBef>
                <a:buFontTx/>
                <a:buNone/>
              </a:pPr>
              <a:r>
                <a:rPr lang="it-IT" sz="2400">
                  <a:solidFill>
                    <a:schemeClr val="bg1"/>
                  </a:solidFill>
                  <a:latin typeface="Arial" charset="0"/>
                </a:rPr>
                <a:t>SNc</a:t>
              </a:r>
              <a:endParaRPr lang="it-IT" sz="2400">
                <a:latin typeface="Arial" charset="0"/>
              </a:endParaRPr>
            </a:p>
          </p:txBody>
        </p:sp>
      </p:grpSp>
      <p:grpSp>
        <p:nvGrpSpPr>
          <p:cNvPr id="3" name="Group 7"/>
          <p:cNvGrpSpPr>
            <a:grpSpLocks/>
          </p:cNvGrpSpPr>
          <p:nvPr/>
        </p:nvGrpSpPr>
        <p:grpSpPr bwMode="auto">
          <a:xfrm>
            <a:off x="3657600" y="4511675"/>
            <a:ext cx="990600" cy="685800"/>
            <a:chOff x="2304" y="2842"/>
            <a:chExt cx="624" cy="432"/>
          </a:xfrm>
        </p:grpSpPr>
        <p:sp>
          <p:nvSpPr>
            <p:cNvPr id="300040" name="Rectangle 8" descr="10%"/>
            <p:cNvSpPr>
              <a:spLocks noChangeArrowheads="1"/>
            </p:cNvSpPr>
            <p:nvPr/>
          </p:nvSpPr>
          <p:spPr bwMode="auto">
            <a:xfrm>
              <a:off x="2304" y="2842"/>
              <a:ext cx="624" cy="432"/>
            </a:xfrm>
            <a:prstGeom prst="rect">
              <a:avLst/>
            </a:prstGeom>
            <a:pattFill prst="pct10">
              <a:fgClr>
                <a:schemeClr val="tx1"/>
              </a:fgClr>
              <a:bgClr>
                <a:srgbClr val="FFFFFF"/>
              </a:bgClr>
            </a:patt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endParaRPr lang="it-IT"/>
            </a:p>
          </p:txBody>
        </p:sp>
        <p:sp>
          <p:nvSpPr>
            <p:cNvPr id="300041" name="Text Box 9"/>
            <p:cNvSpPr txBox="1">
              <a:spLocks noChangeArrowheads="1"/>
            </p:cNvSpPr>
            <p:nvPr/>
          </p:nvSpPr>
          <p:spPr bwMode="auto">
            <a:xfrm>
              <a:off x="2396" y="2928"/>
              <a:ext cx="436" cy="288"/>
            </a:xfrm>
            <a:prstGeom prst="rect">
              <a:avLst/>
            </a:prstGeom>
            <a:noFill/>
            <a:ln w="9525">
              <a:noFill/>
              <a:miter lim="800000"/>
              <a:headEnd/>
              <a:tailEnd/>
            </a:ln>
            <a:effectLst/>
          </p:spPr>
          <p:txBody>
            <a:bodyPr wrap="none">
              <a:spAutoFit/>
            </a:bodyPr>
            <a:lstStyle/>
            <a:p>
              <a:pPr algn="l">
                <a:spcBef>
                  <a:spcPct val="0"/>
                </a:spcBef>
                <a:buFontTx/>
                <a:buNone/>
              </a:pPr>
              <a:r>
                <a:rPr lang="it-IT" sz="2400">
                  <a:latin typeface="Arial" charset="0"/>
                </a:rPr>
                <a:t>GPi</a:t>
              </a:r>
            </a:p>
          </p:txBody>
        </p:sp>
      </p:grpSp>
      <p:grpSp>
        <p:nvGrpSpPr>
          <p:cNvPr id="4" name="Group 10"/>
          <p:cNvGrpSpPr>
            <a:grpSpLocks/>
          </p:cNvGrpSpPr>
          <p:nvPr/>
        </p:nvGrpSpPr>
        <p:grpSpPr bwMode="auto">
          <a:xfrm>
            <a:off x="4648200" y="4511675"/>
            <a:ext cx="990600" cy="685800"/>
            <a:chOff x="2928" y="2842"/>
            <a:chExt cx="624" cy="432"/>
          </a:xfrm>
        </p:grpSpPr>
        <p:sp>
          <p:nvSpPr>
            <p:cNvPr id="300043" name="Rectangle 11" descr="Piastrelle"/>
            <p:cNvSpPr>
              <a:spLocks noChangeArrowheads="1"/>
            </p:cNvSpPr>
            <p:nvPr/>
          </p:nvSpPr>
          <p:spPr bwMode="auto">
            <a:xfrm>
              <a:off x="2928" y="2842"/>
              <a:ext cx="624" cy="432"/>
            </a:xfrm>
            <a:prstGeom prst="rect">
              <a:avLst/>
            </a:prstGeom>
            <a:pattFill prst="openDmnd">
              <a:fgClr>
                <a:schemeClr val="tx1"/>
              </a:fgClr>
              <a:bgClr>
                <a:srgbClr val="FFFFFF"/>
              </a:bgClr>
            </a:patt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endParaRPr lang="it-IT"/>
            </a:p>
          </p:txBody>
        </p:sp>
        <p:sp>
          <p:nvSpPr>
            <p:cNvPr id="300044" name="Text Box 12"/>
            <p:cNvSpPr txBox="1">
              <a:spLocks noChangeArrowheads="1"/>
            </p:cNvSpPr>
            <p:nvPr/>
          </p:nvSpPr>
          <p:spPr bwMode="auto">
            <a:xfrm>
              <a:off x="3009" y="2928"/>
              <a:ext cx="447" cy="288"/>
            </a:xfrm>
            <a:prstGeom prst="rect">
              <a:avLst/>
            </a:prstGeom>
            <a:noFill/>
            <a:ln w="9525">
              <a:noFill/>
              <a:miter lim="800000"/>
              <a:headEnd/>
              <a:tailEnd/>
            </a:ln>
            <a:effectLst/>
          </p:spPr>
          <p:txBody>
            <a:bodyPr wrap="none">
              <a:spAutoFit/>
            </a:bodyPr>
            <a:lstStyle/>
            <a:p>
              <a:pPr algn="l">
                <a:spcBef>
                  <a:spcPct val="0"/>
                </a:spcBef>
                <a:buFontTx/>
                <a:buNone/>
              </a:pPr>
              <a:r>
                <a:rPr lang="it-IT" sz="2400">
                  <a:solidFill>
                    <a:srgbClr val="FF0000"/>
                  </a:solidFill>
                  <a:latin typeface="Arial" charset="0"/>
                </a:rPr>
                <a:t>SNr</a:t>
              </a:r>
              <a:endParaRPr lang="it-IT" sz="2400">
                <a:latin typeface="Arial" charset="0"/>
              </a:endParaRPr>
            </a:p>
          </p:txBody>
        </p:sp>
      </p:grpSp>
      <p:grpSp>
        <p:nvGrpSpPr>
          <p:cNvPr id="5" name="Group 13"/>
          <p:cNvGrpSpPr>
            <a:grpSpLocks/>
          </p:cNvGrpSpPr>
          <p:nvPr/>
        </p:nvGrpSpPr>
        <p:grpSpPr bwMode="auto">
          <a:xfrm>
            <a:off x="7239000" y="1447800"/>
            <a:ext cx="990600" cy="685800"/>
            <a:chOff x="4560" y="912"/>
            <a:chExt cx="624" cy="432"/>
          </a:xfrm>
        </p:grpSpPr>
        <p:sp>
          <p:nvSpPr>
            <p:cNvPr id="300046" name="Rectangle 14" descr="10%"/>
            <p:cNvSpPr>
              <a:spLocks noChangeArrowheads="1"/>
            </p:cNvSpPr>
            <p:nvPr/>
          </p:nvSpPr>
          <p:spPr bwMode="auto">
            <a:xfrm>
              <a:off x="4560" y="912"/>
              <a:ext cx="624" cy="432"/>
            </a:xfrm>
            <a:prstGeom prst="rect">
              <a:avLst/>
            </a:prstGeom>
            <a:pattFill prst="pct10">
              <a:fgClr>
                <a:schemeClr val="tx1"/>
              </a:fgClr>
              <a:bgClr>
                <a:srgbClr val="FFFFFF"/>
              </a:bgClr>
            </a:patt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endParaRPr lang="it-IT"/>
            </a:p>
          </p:txBody>
        </p:sp>
        <p:sp>
          <p:nvSpPr>
            <p:cNvPr id="300047" name="Text Box 15"/>
            <p:cNvSpPr txBox="1">
              <a:spLocks noChangeArrowheads="1"/>
            </p:cNvSpPr>
            <p:nvPr/>
          </p:nvSpPr>
          <p:spPr bwMode="auto">
            <a:xfrm>
              <a:off x="4608" y="960"/>
              <a:ext cx="500" cy="288"/>
            </a:xfrm>
            <a:prstGeom prst="rect">
              <a:avLst/>
            </a:prstGeom>
            <a:noFill/>
            <a:ln w="9525">
              <a:noFill/>
              <a:miter lim="800000"/>
              <a:headEnd/>
              <a:tailEnd/>
            </a:ln>
            <a:effectLst/>
          </p:spPr>
          <p:txBody>
            <a:bodyPr wrap="none">
              <a:spAutoFit/>
            </a:bodyPr>
            <a:lstStyle/>
            <a:p>
              <a:pPr algn="l">
                <a:spcBef>
                  <a:spcPct val="0"/>
                </a:spcBef>
                <a:buFontTx/>
                <a:buNone/>
              </a:pPr>
              <a:r>
                <a:rPr lang="it-IT" sz="2400">
                  <a:latin typeface="Arial" charset="0"/>
                </a:rPr>
                <a:t>GPe</a:t>
              </a:r>
            </a:p>
          </p:txBody>
        </p:sp>
      </p:grpSp>
      <p:grpSp>
        <p:nvGrpSpPr>
          <p:cNvPr id="6" name="Group 16"/>
          <p:cNvGrpSpPr>
            <a:grpSpLocks/>
          </p:cNvGrpSpPr>
          <p:nvPr/>
        </p:nvGrpSpPr>
        <p:grpSpPr bwMode="auto">
          <a:xfrm>
            <a:off x="7239000" y="4435475"/>
            <a:ext cx="990600" cy="685800"/>
            <a:chOff x="4080" y="3120"/>
            <a:chExt cx="624" cy="432"/>
          </a:xfrm>
        </p:grpSpPr>
        <p:sp>
          <p:nvSpPr>
            <p:cNvPr id="300049" name="Rectangle 17"/>
            <p:cNvSpPr>
              <a:spLocks noChangeArrowheads="1"/>
            </p:cNvSpPr>
            <p:nvPr/>
          </p:nvSpPr>
          <p:spPr bwMode="auto">
            <a:xfrm>
              <a:off x="4080" y="3120"/>
              <a:ext cx="624" cy="432"/>
            </a:xfrm>
            <a:prstGeom prst="rect">
              <a:avLst/>
            </a:prstGeom>
            <a:solidFill>
              <a:srgbClr val="FF00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0000"/>
              </a:extrusionClr>
            </a:sp3d>
          </p:spPr>
          <p:txBody>
            <a:bodyPr wrap="none" anchor="ctr">
              <a:flatTx/>
            </a:bodyPr>
            <a:lstStyle/>
            <a:p>
              <a:endParaRPr lang="it-IT"/>
            </a:p>
          </p:txBody>
        </p:sp>
        <p:sp>
          <p:nvSpPr>
            <p:cNvPr id="300050" name="Text Box 18"/>
            <p:cNvSpPr txBox="1">
              <a:spLocks noChangeArrowheads="1"/>
            </p:cNvSpPr>
            <p:nvPr/>
          </p:nvSpPr>
          <p:spPr bwMode="auto">
            <a:xfrm>
              <a:off x="4128" y="3216"/>
              <a:ext cx="500" cy="288"/>
            </a:xfrm>
            <a:prstGeom prst="rect">
              <a:avLst/>
            </a:prstGeom>
            <a:noFill/>
            <a:ln w="9525">
              <a:noFill/>
              <a:miter lim="800000"/>
              <a:headEnd/>
              <a:tailEnd/>
            </a:ln>
            <a:effectLst/>
          </p:spPr>
          <p:txBody>
            <a:bodyPr wrap="none">
              <a:spAutoFit/>
            </a:bodyPr>
            <a:lstStyle/>
            <a:p>
              <a:pPr algn="l">
                <a:spcBef>
                  <a:spcPct val="0"/>
                </a:spcBef>
                <a:buFontTx/>
                <a:buNone/>
              </a:pPr>
              <a:r>
                <a:rPr lang="it-IT" sz="2400">
                  <a:latin typeface="Arial" charset="0"/>
                </a:rPr>
                <a:t>STN</a:t>
              </a:r>
            </a:p>
          </p:txBody>
        </p:sp>
      </p:grpSp>
      <p:grpSp>
        <p:nvGrpSpPr>
          <p:cNvPr id="7" name="Group 19"/>
          <p:cNvGrpSpPr>
            <a:grpSpLocks/>
          </p:cNvGrpSpPr>
          <p:nvPr/>
        </p:nvGrpSpPr>
        <p:grpSpPr bwMode="auto">
          <a:xfrm>
            <a:off x="4114800" y="1311275"/>
            <a:ext cx="1143000" cy="2097088"/>
            <a:chOff x="2592" y="826"/>
            <a:chExt cx="720" cy="1321"/>
          </a:xfrm>
        </p:grpSpPr>
        <p:sp>
          <p:nvSpPr>
            <p:cNvPr id="300052" name="Rectangle 20" descr="Diagonali scure verso l'alto"/>
            <p:cNvSpPr>
              <a:spLocks noChangeArrowheads="1"/>
            </p:cNvSpPr>
            <p:nvPr/>
          </p:nvSpPr>
          <p:spPr bwMode="auto">
            <a:xfrm>
              <a:off x="2592" y="826"/>
              <a:ext cx="719" cy="1321"/>
            </a:xfrm>
            <a:prstGeom prst="rect">
              <a:avLst/>
            </a:prstGeom>
            <a:pattFill prst="dkUpDiag">
              <a:fgClr>
                <a:schemeClr val="tx1"/>
              </a:fgClr>
              <a:bgClr>
                <a:srgbClr val="FFFFFF"/>
              </a:bgClr>
            </a:patt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pPr>
                <a:spcBef>
                  <a:spcPct val="0"/>
                </a:spcBef>
                <a:buFontTx/>
                <a:buNone/>
              </a:pPr>
              <a:endParaRPr lang="it-IT" sz="2400">
                <a:latin typeface="Times New Roman" pitchFamily="18" charset="0"/>
              </a:endParaRPr>
            </a:p>
          </p:txBody>
        </p:sp>
        <p:sp>
          <p:nvSpPr>
            <p:cNvPr id="300053" name="Text Box 21"/>
            <p:cNvSpPr txBox="1">
              <a:spLocks noChangeArrowheads="1"/>
            </p:cNvSpPr>
            <p:nvPr/>
          </p:nvSpPr>
          <p:spPr bwMode="auto">
            <a:xfrm>
              <a:off x="2592" y="1331"/>
              <a:ext cx="720" cy="288"/>
            </a:xfrm>
            <a:prstGeom prst="rect">
              <a:avLst/>
            </a:prstGeom>
            <a:solidFill>
              <a:srgbClr val="FFFF66"/>
            </a:solidFill>
            <a:ln w="9525">
              <a:noFill/>
              <a:miter lim="800000"/>
              <a:headEnd/>
              <a:tailEnd/>
            </a:ln>
            <a:effectLst/>
          </p:spPr>
          <p:txBody>
            <a:bodyPr>
              <a:spAutoFit/>
            </a:bodyPr>
            <a:lstStyle/>
            <a:p>
              <a:pPr algn="l">
                <a:spcBef>
                  <a:spcPct val="0"/>
                </a:spcBef>
                <a:buFontTx/>
                <a:buNone/>
              </a:pPr>
              <a:r>
                <a:rPr lang="it-IT" sz="2400">
                  <a:solidFill>
                    <a:srgbClr val="FF0000"/>
                  </a:solidFill>
                  <a:latin typeface="Arial" charset="0"/>
                </a:rPr>
                <a:t>Striato</a:t>
              </a:r>
              <a:endParaRPr lang="it-IT" sz="2400">
                <a:latin typeface="Times New Roman" pitchFamily="18" charset="0"/>
              </a:endParaRPr>
            </a:p>
          </p:txBody>
        </p:sp>
      </p:grpSp>
      <p:sp>
        <p:nvSpPr>
          <p:cNvPr id="300054" name="Rectangle 22"/>
          <p:cNvSpPr>
            <a:spLocks noChangeArrowheads="1"/>
          </p:cNvSpPr>
          <p:nvPr/>
        </p:nvSpPr>
        <p:spPr bwMode="auto">
          <a:xfrm>
            <a:off x="4164013" y="2967038"/>
            <a:ext cx="255587" cy="249237"/>
          </a:xfrm>
          <a:prstGeom prst="rect">
            <a:avLst/>
          </a:prstGeom>
          <a:solidFill>
            <a:srgbClr val="FFFF66"/>
          </a:solidFill>
          <a:ln w="9525">
            <a:solidFill>
              <a:schemeClr val="tx1"/>
            </a:solidFill>
            <a:miter lim="800000"/>
            <a:headEnd/>
            <a:tailEnd/>
          </a:ln>
          <a:effectLst/>
        </p:spPr>
        <p:txBody>
          <a:bodyPr wrap="none" anchor="ctr"/>
          <a:lstStyle/>
          <a:p>
            <a:pPr>
              <a:spcBef>
                <a:spcPct val="0"/>
              </a:spcBef>
              <a:buFontTx/>
              <a:buNone/>
            </a:pPr>
            <a:r>
              <a:rPr lang="it-IT" sz="2000">
                <a:latin typeface="Times New Roman" pitchFamily="18" charset="0"/>
              </a:rPr>
              <a:t>D1</a:t>
            </a:r>
            <a:endParaRPr lang="it-IT" sz="2400">
              <a:latin typeface="Times New Roman" pitchFamily="18" charset="0"/>
            </a:endParaRPr>
          </a:p>
        </p:txBody>
      </p:sp>
      <p:sp>
        <p:nvSpPr>
          <p:cNvPr id="300055" name="Rectangle 23"/>
          <p:cNvSpPr>
            <a:spLocks noChangeArrowheads="1"/>
          </p:cNvSpPr>
          <p:nvPr/>
        </p:nvSpPr>
        <p:spPr bwMode="auto">
          <a:xfrm>
            <a:off x="4087813" y="1535113"/>
            <a:ext cx="255587" cy="249237"/>
          </a:xfrm>
          <a:prstGeom prst="rect">
            <a:avLst/>
          </a:prstGeom>
          <a:solidFill>
            <a:srgbClr val="FFFF66"/>
          </a:solidFill>
          <a:ln w="9525">
            <a:solidFill>
              <a:schemeClr val="tx1"/>
            </a:solidFill>
            <a:miter lim="800000"/>
            <a:headEnd/>
            <a:tailEnd/>
          </a:ln>
          <a:effectLst/>
        </p:spPr>
        <p:txBody>
          <a:bodyPr wrap="none" anchor="ctr"/>
          <a:lstStyle/>
          <a:p>
            <a:pPr>
              <a:spcBef>
                <a:spcPct val="0"/>
              </a:spcBef>
              <a:buFontTx/>
              <a:buNone/>
            </a:pPr>
            <a:r>
              <a:rPr lang="it-IT" sz="2000">
                <a:latin typeface="Times New Roman" pitchFamily="18" charset="0"/>
              </a:rPr>
              <a:t>D2</a:t>
            </a:r>
            <a:endParaRPr lang="it-IT" sz="2400">
              <a:latin typeface="Times New Roman" pitchFamily="18" charset="0"/>
            </a:endParaRPr>
          </a:p>
        </p:txBody>
      </p:sp>
      <p:grpSp>
        <p:nvGrpSpPr>
          <p:cNvPr id="8" name="Group 24"/>
          <p:cNvGrpSpPr>
            <a:grpSpLocks/>
          </p:cNvGrpSpPr>
          <p:nvPr/>
        </p:nvGrpSpPr>
        <p:grpSpPr bwMode="auto">
          <a:xfrm>
            <a:off x="4419600" y="2667000"/>
            <a:ext cx="906463" cy="701675"/>
            <a:chOff x="3605" y="1728"/>
            <a:chExt cx="571" cy="442"/>
          </a:xfrm>
        </p:grpSpPr>
        <p:sp>
          <p:nvSpPr>
            <p:cNvPr id="300057" name="Rectangle 25"/>
            <p:cNvSpPr>
              <a:spLocks noChangeArrowheads="1"/>
            </p:cNvSpPr>
            <p:nvPr/>
          </p:nvSpPr>
          <p:spPr bwMode="auto">
            <a:xfrm>
              <a:off x="3611" y="1738"/>
              <a:ext cx="517" cy="388"/>
            </a:xfrm>
            <a:prstGeom prst="rect">
              <a:avLst/>
            </a:prstGeom>
            <a:solidFill>
              <a:srgbClr val="33CCFF"/>
            </a:solidFill>
            <a:ln w="9525">
              <a:solidFill>
                <a:schemeClr val="tx1"/>
              </a:solidFill>
              <a:miter lim="800000"/>
              <a:headEnd/>
              <a:tailEnd/>
            </a:ln>
            <a:effectLst/>
          </p:spPr>
          <p:txBody>
            <a:bodyPr wrap="none" anchor="ctr"/>
            <a:lstStyle/>
            <a:p>
              <a:pPr>
                <a:spcBef>
                  <a:spcPct val="0"/>
                </a:spcBef>
                <a:buFontTx/>
                <a:buNone/>
              </a:pPr>
              <a:endParaRPr lang="it-IT" sz="2400">
                <a:latin typeface="Times New Roman" pitchFamily="18" charset="0"/>
              </a:endParaRPr>
            </a:p>
          </p:txBody>
        </p:sp>
        <p:sp>
          <p:nvSpPr>
            <p:cNvPr id="300058" name="Text Box 26"/>
            <p:cNvSpPr txBox="1">
              <a:spLocks noChangeArrowheads="1"/>
            </p:cNvSpPr>
            <p:nvPr/>
          </p:nvSpPr>
          <p:spPr bwMode="auto">
            <a:xfrm>
              <a:off x="3605" y="1728"/>
              <a:ext cx="571" cy="442"/>
            </a:xfrm>
            <a:prstGeom prst="rect">
              <a:avLst/>
            </a:prstGeom>
            <a:noFill/>
            <a:ln w="9525">
              <a:noFill/>
              <a:miter lim="800000"/>
              <a:headEnd/>
              <a:tailEnd/>
            </a:ln>
            <a:effectLst/>
          </p:spPr>
          <p:txBody>
            <a:bodyPr wrap="none">
              <a:spAutoFit/>
            </a:bodyPr>
            <a:lstStyle/>
            <a:p>
              <a:pPr>
                <a:spcBef>
                  <a:spcPct val="0"/>
                </a:spcBef>
                <a:buFontTx/>
                <a:buNone/>
              </a:pPr>
              <a:r>
                <a:rPr lang="it-IT" sz="2000">
                  <a:latin typeface="Times New Roman" pitchFamily="18" charset="0"/>
                </a:rPr>
                <a:t>Sub P</a:t>
              </a:r>
            </a:p>
            <a:p>
              <a:pPr>
                <a:spcBef>
                  <a:spcPct val="0"/>
                </a:spcBef>
                <a:buFontTx/>
                <a:buNone/>
              </a:pPr>
              <a:r>
                <a:rPr lang="it-IT" sz="2000">
                  <a:latin typeface="Times New Roman" pitchFamily="18" charset="0"/>
                </a:rPr>
                <a:t>GABA</a:t>
              </a:r>
              <a:endParaRPr lang="it-IT" sz="2400">
                <a:latin typeface="Times New Roman" pitchFamily="18" charset="0"/>
              </a:endParaRPr>
            </a:p>
          </p:txBody>
        </p:sp>
      </p:grpSp>
      <p:grpSp>
        <p:nvGrpSpPr>
          <p:cNvPr id="9" name="Group 27"/>
          <p:cNvGrpSpPr>
            <a:grpSpLocks/>
          </p:cNvGrpSpPr>
          <p:nvPr/>
        </p:nvGrpSpPr>
        <p:grpSpPr bwMode="auto">
          <a:xfrm>
            <a:off x="4343400" y="1355725"/>
            <a:ext cx="906463" cy="701675"/>
            <a:chOff x="3653" y="816"/>
            <a:chExt cx="571" cy="442"/>
          </a:xfrm>
        </p:grpSpPr>
        <p:sp>
          <p:nvSpPr>
            <p:cNvPr id="300060" name="Rectangle 28"/>
            <p:cNvSpPr>
              <a:spLocks noChangeArrowheads="1"/>
            </p:cNvSpPr>
            <p:nvPr/>
          </p:nvSpPr>
          <p:spPr bwMode="auto">
            <a:xfrm>
              <a:off x="3659" y="839"/>
              <a:ext cx="517" cy="388"/>
            </a:xfrm>
            <a:prstGeom prst="rect">
              <a:avLst/>
            </a:prstGeom>
            <a:solidFill>
              <a:srgbClr val="33CCFF"/>
            </a:solidFill>
            <a:ln w="9525">
              <a:solidFill>
                <a:schemeClr val="tx1"/>
              </a:solidFill>
              <a:miter lim="800000"/>
              <a:headEnd/>
              <a:tailEnd/>
            </a:ln>
            <a:effectLst/>
          </p:spPr>
          <p:txBody>
            <a:bodyPr wrap="none" anchor="ctr"/>
            <a:lstStyle/>
            <a:p>
              <a:pPr>
                <a:spcBef>
                  <a:spcPct val="0"/>
                </a:spcBef>
                <a:buFontTx/>
                <a:buNone/>
              </a:pPr>
              <a:endParaRPr lang="it-IT" sz="2400">
                <a:latin typeface="Times New Roman" pitchFamily="18" charset="0"/>
              </a:endParaRPr>
            </a:p>
          </p:txBody>
        </p:sp>
        <p:sp>
          <p:nvSpPr>
            <p:cNvPr id="300061" name="Text Box 29"/>
            <p:cNvSpPr txBox="1">
              <a:spLocks noChangeArrowheads="1"/>
            </p:cNvSpPr>
            <p:nvPr/>
          </p:nvSpPr>
          <p:spPr bwMode="auto">
            <a:xfrm>
              <a:off x="3653" y="816"/>
              <a:ext cx="571" cy="442"/>
            </a:xfrm>
            <a:prstGeom prst="rect">
              <a:avLst/>
            </a:prstGeom>
            <a:noFill/>
            <a:ln w="9525">
              <a:noFill/>
              <a:miter lim="800000"/>
              <a:headEnd/>
              <a:tailEnd/>
            </a:ln>
            <a:effectLst/>
          </p:spPr>
          <p:txBody>
            <a:bodyPr wrap="none">
              <a:spAutoFit/>
            </a:bodyPr>
            <a:lstStyle/>
            <a:p>
              <a:pPr>
                <a:spcBef>
                  <a:spcPct val="0"/>
                </a:spcBef>
                <a:buFontTx/>
                <a:buNone/>
              </a:pPr>
              <a:r>
                <a:rPr lang="it-IT" sz="2000">
                  <a:latin typeface="Times New Roman" pitchFamily="18" charset="0"/>
                </a:rPr>
                <a:t>Enk</a:t>
              </a:r>
            </a:p>
            <a:p>
              <a:pPr>
                <a:spcBef>
                  <a:spcPct val="0"/>
                </a:spcBef>
                <a:buFontTx/>
                <a:buNone/>
              </a:pPr>
              <a:r>
                <a:rPr lang="it-IT" sz="2000">
                  <a:latin typeface="Times New Roman" pitchFamily="18" charset="0"/>
                </a:rPr>
                <a:t>GABA</a:t>
              </a:r>
              <a:endParaRPr lang="it-IT" sz="2400">
                <a:latin typeface="Times New Roman" pitchFamily="18" charset="0"/>
              </a:endParaRPr>
            </a:p>
          </p:txBody>
        </p:sp>
      </p:grpSp>
      <p:sp>
        <p:nvSpPr>
          <p:cNvPr id="300062" name="AutoShape 30"/>
          <p:cNvSpPr>
            <a:spLocks/>
          </p:cNvSpPr>
          <p:nvPr/>
        </p:nvSpPr>
        <p:spPr bwMode="auto">
          <a:xfrm>
            <a:off x="3048000" y="1311275"/>
            <a:ext cx="228600" cy="2098675"/>
          </a:xfrm>
          <a:prstGeom prst="leftBrace">
            <a:avLst>
              <a:gd name="adj1" fmla="val 76505"/>
              <a:gd name="adj2" fmla="val 50000"/>
            </a:avLst>
          </a:prstGeom>
          <a:noFill/>
          <a:ln w="12700">
            <a:solidFill>
              <a:schemeClr val="accent2"/>
            </a:solidFill>
            <a:round/>
            <a:headEnd/>
            <a:tailEnd/>
          </a:ln>
          <a:effectLst/>
        </p:spPr>
        <p:txBody>
          <a:bodyPr wrap="none" anchor="ctr"/>
          <a:lstStyle/>
          <a:p>
            <a:endParaRPr lang="it-IT"/>
          </a:p>
        </p:txBody>
      </p:sp>
      <p:sp>
        <p:nvSpPr>
          <p:cNvPr id="300063" name="Line 31"/>
          <p:cNvSpPr>
            <a:spLocks noChangeShapeType="1"/>
          </p:cNvSpPr>
          <p:nvPr/>
        </p:nvSpPr>
        <p:spPr bwMode="auto">
          <a:xfrm>
            <a:off x="3276600" y="3063875"/>
            <a:ext cx="762000" cy="0"/>
          </a:xfrm>
          <a:prstGeom prst="line">
            <a:avLst/>
          </a:prstGeom>
          <a:noFill/>
          <a:ln w="76200">
            <a:solidFill>
              <a:srgbClr val="FF6600"/>
            </a:solidFill>
            <a:round/>
            <a:headEnd/>
            <a:tailEnd type="triangle" w="med" len="med"/>
          </a:ln>
          <a:effectLst>
            <a:prstShdw prst="shdw17" dist="17961" dir="2700000">
              <a:srgbClr val="FF6600">
                <a:gamma/>
                <a:shade val="60000"/>
                <a:invGamma/>
              </a:srgbClr>
            </a:prstShdw>
          </a:effectLst>
        </p:spPr>
        <p:txBody>
          <a:bodyPr wrap="none" anchor="ctr"/>
          <a:lstStyle/>
          <a:p>
            <a:endParaRPr lang="it-IT"/>
          </a:p>
        </p:txBody>
      </p:sp>
      <p:sp>
        <p:nvSpPr>
          <p:cNvPr id="300064" name="Line 32"/>
          <p:cNvSpPr>
            <a:spLocks noChangeShapeType="1"/>
          </p:cNvSpPr>
          <p:nvPr/>
        </p:nvSpPr>
        <p:spPr bwMode="auto">
          <a:xfrm>
            <a:off x="3276600" y="1692275"/>
            <a:ext cx="762000" cy="0"/>
          </a:xfrm>
          <a:prstGeom prst="line">
            <a:avLst/>
          </a:prstGeom>
          <a:noFill/>
          <a:ln w="76200">
            <a:solidFill>
              <a:srgbClr val="FF6600"/>
            </a:solidFill>
            <a:prstDash val="sysDot"/>
            <a:round/>
            <a:headEnd/>
            <a:tailEnd type="triangle" w="med" len="med"/>
          </a:ln>
          <a:effectLst>
            <a:prstShdw prst="shdw17" dist="17961" dir="2700000">
              <a:srgbClr val="FF6600">
                <a:gamma/>
                <a:shade val="60000"/>
                <a:invGamma/>
              </a:srgbClr>
            </a:prstShdw>
          </a:effectLst>
        </p:spPr>
        <p:txBody>
          <a:bodyPr wrap="none" anchor="ctr"/>
          <a:lstStyle/>
          <a:p>
            <a:endParaRPr lang="it-IT"/>
          </a:p>
        </p:txBody>
      </p:sp>
      <p:sp>
        <p:nvSpPr>
          <p:cNvPr id="300065" name="Line 33"/>
          <p:cNvSpPr>
            <a:spLocks noChangeShapeType="1"/>
          </p:cNvSpPr>
          <p:nvPr/>
        </p:nvSpPr>
        <p:spPr bwMode="auto">
          <a:xfrm>
            <a:off x="5348288" y="1692275"/>
            <a:ext cx="1890712" cy="0"/>
          </a:xfrm>
          <a:prstGeom prst="line">
            <a:avLst/>
          </a:prstGeom>
          <a:noFill/>
          <a:ln w="57150">
            <a:solidFill>
              <a:schemeClr val="accent2"/>
            </a:solidFill>
            <a:round/>
            <a:headEnd/>
            <a:tailEnd type="triangle" w="med" len="med"/>
          </a:ln>
          <a:effectLst>
            <a:prstShdw prst="shdw17" dist="17961" dir="2700000">
              <a:schemeClr val="accent2">
                <a:gamma/>
                <a:shade val="60000"/>
                <a:invGamma/>
              </a:schemeClr>
            </a:prstShdw>
          </a:effectLst>
        </p:spPr>
        <p:txBody>
          <a:bodyPr wrap="none" anchor="ctr"/>
          <a:lstStyle/>
          <a:p>
            <a:endParaRPr lang="it-IT"/>
          </a:p>
        </p:txBody>
      </p:sp>
      <p:sp>
        <p:nvSpPr>
          <p:cNvPr id="300066" name="Line 34"/>
          <p:cNvSpPr>
            <a:spLocks noChangeShapeType="1"/>
          </p:cNvSpPr>
          <p:nvPr/>
        </p:nvSpPr>
        <p:spPr bwMode="auto">
          <a:xfrm>
            <a:off x="7772400" y="2133600"/>
            <a:ext cx="0" cy="2246313"/>
          </a:xfrm>
          <a:prstGeom prst="line">
            <a:avLst/>
          </a:prstGeom>
          <a:noFill/>
          <a:ln w="57150">
            <a:solidFill>
              <a:schemeClr val="accent2"/>
            </a:solidFill>
            <a:round/>
            <a:headEnd/>
            <a:tailEnd type="triangle" w="med" len="med"/>
          </a:ln>
          <a:effectLst>
            <a:prstShdw prst="shdw17" dist="17961" dir="2700000">
              <a:schemeClr val="accent2">
                <a:gamma/>
                <a:shade val="60000"/>
                <a:invGamma/>
              </a:schemeClr>
            </a:prstShdw>
          </a:effectLst>
        </p:spPr>
        <p:txBody>
          <a:bodyPr wrap="none" anchor="ctr"/>
          <a:lstStyle/>
          <a:p>
            <a:endParaRPr lang="it-IT"/>
          </a:p>
        </p:txBody>
      </p:sp>
      <p:sp>
        <p:nvSpPr>
          <p:cNvPr id="300067" name="Line 35"/>
          <p:cNvSpPr>
            <a:spLocks noChangeShapeType="1"/>
          </p:cNvSpPr>
          <p:nvPr/>
        </p:nvSpPr>
        <p:spPr bwMode="auto">
          <a:xfrm flipH="1">
            <a:off x="5715000" y="4740275"/>
            <a:ext cx="1524000" cy="0"/>
          </a:xfrm>
          <a:prstGeom prst="line">
            <a:avLst/>
          </a:prstGeom>
          <a:noFill/>
          <a:ln w="57150">
            <a:solidFill>
              <a:srgbClr val="FF0000"/>
            </a:solidFill>
            <a:round/>
            <a:headEnd/>
            <a:tailEnd type="triangle" w="med" len="med"/>
          </a:ln>
          <a:effectLst>
            <a:prstShdw prst="shdw17" dist="17961" dir="2700000">
              <a:srgbClr val="FF0000">
                <a:gamma/>
                <a:shade val="60000"/>
                <a:invGamma/>
              </a:srgbClr>
            </a:prstShdw>
          </a:effectLst>
        </p:spPr>
        <p:txBody>
          <a:bodyPr wrap="none" anchor="ctr"/>
          <a:lstStyle/>
          <a:p>
            <a:endParaRPr lang="it-IT"/>
          </a:p>
        </p:txBody>
      </p:sp>
      <p:sp>
        <p:nvSpPr>
          <p:cNvPr id="300068" name="Line 36"/>
          <p:cNvSpPr>
            <a:spLocks noChangeShapeType="1"/>
          </p:cNvSpPr>
          <p:nvPr/>
        </p:nvSpPr>
        <p:spPr bwMode="auto">
          <a:xfrm>
            <a:off x="4648200" y="3444875"/>
            <a:ext cx="0" cy="990600"/>
          </a:xfrm>
          <a:prstGeom prst="line">
            <a:avLst/>
          </a:prstGeom>
          <a:noFill/>
          <a:ln w="57150">
            <a:solidFill>
              <a:schemeClr val="accent2"/>
            </a:solidFill>
            <a:round/>
            <a:headEnd/>
            <a:tailEnd type="triangle" w="med" len="med"/>
          </a:ln>
          <a:effectLst>
            <a:prstShdw prst="shdw17" dist="17961" dir="2700000">
              <a:schemeClr val="accent2">
                <a:gamma/>
                <a:shade val="60000"/>
                <a:invGamma/>
              </a:schemeClr>
            </a:prstShdw>
          </a:effectLst>
        </p:spPr>
        <p:txBody>
          <a:bodyPr wrap="none" anchor="ctr"/>
          <a:lstStyle/>
          <a:p>
            <a:endParaRPr lang="it-IT"/>
          </a:p>
        </p:txBody>
      </p:sp>
      <p:sp>
        <p:nvSpPr>
          <p:cNvPr id="300069" name="Line 37"/>
          <p:cNvSpPr>
            <a:spLocks noChangeShapeType="1"/>
          </p:cNvSpPr>
          <p:nvPr/>
        </p:nvSpPr>
        <p:spPr bwMode="auto">
          <a:xfrm flipH="1">
            <a:off x="666750" y="6324600"/>
            <a:ext cx="3524250" cy="0"/>
          </a:xfrm>
          <a:prstGeom prst="line">
            <a:avLst/>
          </a:prstGeom>
          <a:noFill/>
          <a:ln w="57150">
            <a:solidFill>
              <a:srgbClr val="FF0000"/>
            </a:solidFill>
            <a:round/>
            <a:headEnd/>
            <a:tailEnd/>
          </a:ln>
          <a:effectLst>
            <a:prstShdw prst="shdw17" dist="17961" dir="2700000">
              <a:srgbClr val="FF0000">
                <a:gamma/>
                <a:shade val="60000"/>
                <a:invGamma/>
              </a:srgbClr>
            </a:prstShdw>
          </a:effectLst>
        </p:spPr>
        <p:txBody>
          <a:bodyPr wrap="none" anchor="ctr"/>
          <a:lstStyle/>
          <a:p>
            <a:endParaRPr lang="it-IT"/>
          </a:p>
        </p:txBody>
      </p:sp>
      <p:sp>
        <p:nvSpPr>
          <p:cNvPr id="300070" name="Line 38"/>
          <p:cNvSpPr>
            <a:spLocks noChangeShapeType="1"/>
          </p:cNvSpPr>
          <p:nvPr/>
        </p:nvSpPr>
        <p:spPr bwMode="auto">
          <a:xfrm flipV="1">
            <a:off x="666750" y="1784350"/>
            <a:ext cx="0" cy="4540250"/>
          </a:xfrm>
          <a:prstGeom prst="line">
            <a:avLst/>
          </a:prstGeom>
          <a:noFill/>
          <a:ln w="57150">
            <a:solidFill>
              <a:srgbClr val="FF0000"/>
            </a:solidFill>
            <a:round/>
            <a:headEnd/>
            <a:tailEnd/>
          </a:ln>
          <a:effectLst>
            <a:prstShdw prst="shdw17" dist="17961" dir="2700000">
              <a:srgbClr val="FF0000">
                <a:gamma/>
                <a:shade val="60000"/>
                <a:invGamma/>
              </a:srgbClr>
            </a:prstShdw>
          </a:effectLst>
        </p:spPr>
        <p:txBody>
          <a:bodyPr wrap="none" anchor="ctr"/>
          <a:lstStyle/>
          <a:p>
            <a:endParaRPr lang="it-IT"/>
          </a:p>
        </p:txBody>
      </p:sp>
      <p:sp>
        <p:nvSpPr>
          <p:cNvPr id="300071" name="Line 39"/>
          <p:cNvSpPr>
            <a:spLocks noChangeShapeType="1"/>
          </p:cNvSpPr>
          <p:nvPr/>
        </p:nvSpPr>
        <p:spPr bwMode="auto">
          <a:xfrm flipV="1">
            <a:off x="685800" y="457200"/>
            <a:ext cx="2590800" cy="1327150"/>
          </a:xfrm>
          <a:prstGeom prst="line">
            <a:avLst/>
          </a:prstGeom>
          <a:noFill/>
          <a:ln w="57150">
            <a:solidFill>
              <a:srgbClr val="FF0000"/>
            </a:solidFill>
            <a:round/>
            <a:headEnd/>
            <a:tailEnd type="triangle" w="med" len="med"/>
          </a:ln>
          <a:effectLst>
            <a:prstShdw prst="shdw17" dist="17961" dir="2700000">
              <a:srgbClr val="FF0000">
                <a:gamma/>
                <a:shade val="60000"/>
                <a:invGamma/>
              </a:srgbClr>
            </a:prstShdw>
          </a:effectLst>
        </p:spPr>
        <p:txBody>
          <a:bodyPr wrap="none" anchor="ctr"/>
          <a:lstStyle/>
          <a:p>
            <a:endParaRPr lang="it-IT"/>
          </a:p>
        </p:txBody>
      </p:sp>
      <p:sp>
        <p:nvSpPr>
          <p:cNvPr id="300072" name="Line 40"/>
          <p:cNvSpPr>
            <a:spLocks noChangeShapeType="1"/>
          </p:cNvSpPr>
          <p:nvPr/>
        </p:nvSpPr>
        <p:spPr bwMode="auto">
          <a:xfrm>
            <a:off x="4648200" y="685800"/>
            <a:ext cx="0" cy="609600"/>
          </a:xfrm>
          <a:prstGeom prst="line">
            <a:avLst/>
          </a:prstGeom>
          <a:noFill/>
          <a:ln w="57150">
            <a:solidFill>
              <a:srgbClr val="FF0000"/>
            </a:solidFill>
            <a:round/>
            <a:headEnd/>
            <a:tailEnd type="triangle" w="med" len="med"/>
          </a:ln>
          <a:effectLst>
            <a:prstShdw prst="shdw17" dist="17961" dir="2700000">
              <a:srgbClr val="FF0000">
                <a:gamma/>
                <a:shade val="60000"/>
                <a:invGamma/>
              </a:srgbClr>
            </a:prstShdw>
          </a:effectLst>
        </p:spPr>
        <p:txBody>
          <a:bodyPr wrap="none" anchor="ctr"/>
          <a:lstStyle/>
          <a:p>
            <a:endParaRPr lang="it-IT"/>
          </a:p>
        </p:txBody>
      </p:sp>
      <p:grpSp>
        <p:nvGrpSpPr>
          <p:cNvPr id="10" name="Group 41"/>
          <p:cNvGrpSpPr>
            <a:grpSpLocks/>
          </p:cNvGrpSpPr>
          <p:nvPr/>
        </p:nvGrpSpPr>
        <p:grpSpPr bwMode="auto">
          <a:xfrm>
            <a:off x="4114800" y="5943600"/>
            <a:ext cx="990600" cy="685800"/>
            <a:chOff x="2592" y="3744"/>
            <a:chExt cx="624" cy="432"/>
          </a:xfrm>
        </p:grpSpPr>
        <p:sp>
          <p:nvSpPr>
            <p:cNvPr id="300074" name="Rectangle 42"/>
            <p:cNvSpPr>
              <a:spLocks noChangeArrowheads="1"/>
            </p:cNvSpPr>
            <p:nvPr/>
          </p:nvSpPr>
          <p:spPr bwMode="auto">
            <a:xfrm>
              <a:off x="2592" y="3744"/>
              <a:ext cx="624" cy="432"/>
            </a:xfrm>
            <a:prstGeom prst="rect">
              <a:avLst/>
            </a:prstGeom>
            <a:solidFill>
              <a:srgbClr val="FFFF66"/>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66"/>
              </a:extrusionClr>
            </a:sp3d>
          </p:spPr>
          <p:txBody>
            <a:bodyPr wrap="none" anchor="ctr">
              <a:flatTx/>
            </a:bodyPr>
            <a:lstStyle/>
            <a:p>
              <a:endParaRPr lang="it-IT"/>
            </a:p>
          </p:txBody>
        </p:sp>
        <p:sp>
          <p:nvSpPr>
            <p:cNvPr id="300075" name="Text Box 43"/>
            <p:cNvSpPr txBox="1">
              <a:spLocks noChangeArrowheads="1"/>
            </p:cNvSpPr>
            <p:nvPr/>
          </p:nvSpPr>
          <p:spPr bwMode="auto">
            <a:xfrm>
              <a:off x="2652" y="3840"/>
              <a:ext cx="468" cy="288"/>
            </a:xfrm>
            <a:prstGeom prst="rect">
              <a:avLst/>
            </a:prstGeom>
            <a:noFill/>
            <a:ln w="9525">
              <a:noFill/>
              <a:miter lim="800000"/>
              <a:headEnd/>
              <a:tailEnd/>
            </a:ln>
            <a:effectLst/>
          </p:spPr>
          <p:txBody>
            <a:bodyPr wrap="none">
              <a:spAutoFit/>
            </a:bodyPr>
            <a:lstStyle/>
            <a:p>
              <a:pPr algn="l">
                <a:spcBef>
                  <a:spcPct val="0"/>
                </a:spcBef>
                <a:buFontTx/>
                <a:buNone/>
              </a:pPr>
              <a:r>
                <a:rPr lang="it-IT" sz="2400">
                  <a:latin typeface="Arial" charset="0"/>
                </a:rPr>
                <a:t>TVL</a:t>
              </a:r>
            </a:p>
          </p:txBody>
        </p:sp>
      </p:grpSp>
      <p:sp>
        <p:nvSpPr>
          <p:cNvPr id="300076" name="Line 44"/>
          <p:cNvSpPr>
            <a:spLocks noChangeShapeType="1"/>
          </p:cNvSpPr>
          <p:nvPr/>
        </p:nvSpPr>
        <p:spPr bwMode="auto">
          <a:xfrm>
            <a:off x="4648200" y="5181600"/>
            <a:ext cx="0" cy="669925"/>
          </a:xfrm>
          <a:prstGeom prst="line">
            <a:avLst/>
          </a:prstGeom>
          <a:noFill/>
          <a:ln w="57150">
            <a:solidFill>
              <a:schemeClr val="accent2"/>
            </a:solidFill>
            <a:round/>
            <a:headEnd/>
            <a:tailEnd type="triangle" w="med" len="med"/>
          </a:ln>
          <a:effectLst>
            <a:prstShdw prst="shdw17" dist="17961" dir="2700000">
              <a:schemeClr val="accent2">
                <a:gamma/>
                <a:shade val="60000"/>
                <a:invGamma/>
              </a:schemeClr>
            </a:prstShdw>
          </a:effectLst>
        </p:spPr>
        <p:txBody>
          <a:bodyPr wrap="none" anchor="ctr"/>
          <a:lstStyle/>
          <a:p>
            <a:endParaRPr lang="it-IT"/>
          </a:p>
        </p:txBody>
      </p:sp>
      <p:sp>
        <p:nvSpPr>
          <p:cNvPr id="300077" name="Text Box 45"/>
          <p:cNvSpPr txBox="1">
            <a:spLocks noChangeArrowheads="1"/>
          </p:cNvSpPr>
          <p:nvPr/>
        </p:nvSpPr>
        <p:spPr bwMode="auto">
          <a:xfrm>
            <a:off x="4708525" y="620713"/>
            <a:ext cx="579438" cy="396875"/>
          </a:xfrm>
          <a:prstGeom prst="rect">
            <a:avLst/>
          </a:prstGeom>
          <a:noFill/>
          <a:ln w="9525">
            <a:noFill/>
            <a:miter lim="800000"/>
            <a:headEnd/>
            <a:tailEnd/>
          </a:ln>
          <a:effectLst/>
        </p:spPr>
        <p:txBody>
          <a:bodyPr wrap="none">
            <a:spAutoFit/>
          </a:bodyPr>
          <a:lstStyle/>
          <a:p>
            <a:pPr algn="l">
              <a:spcBef>
                <a:spcPct val="0"/>
              </a:spcBef>
              <a:buFontTx/>
              <a:buNone/>
            </a:pPr>
            <a:r>
              <a:rPr lang="it-IT" sz="2000">
                <a:solidFill>
                  <a:srgbClr val="FF0000"/>
                </a:solidFill>
                <a:latin typeface="Arial" charset="0"/>
              </a:rPr>
              <a:t>Glu</a:t>
            </a:r>
            <a:endParaRPr lang="it-IT" sz="2000">
              <a:latin typeface="Arial" charset="0"/>
            </a:endParaRPr>
          </a:p>
        </p:txBody>
      </p:sp>
      <p:sp>
        <p:nvSpPr>
          <p:cNvPr id="300078" name="Text Box 46"/>
          <p:cNvSpPr txBox="1">
            <a:spLocks noChangeArrowheads="1"/>
          </p:cNvSpPr>
          <p:nvPr/>
        </p:nvSpPr>
        <p:spPr bwMode="auto">
          <a:xfrm>
            <a:off x="4724400" y="5421313"/>
            <a:ext cx="890588" cy="396875"/>
          </a:xfrm>
          <a:prstGeom prst="rect">
            <a:avLst/>
          </a:prstGeom>
          <a:noFill/>
          <a:ln w="9525">
            <a:noFill/>
            <a:miter lim="800000"/>
            <a:headEnd/>
            <a:tailEnd/>
          </a:ln>
          <a:effectLst/>
        </p:spPr>
        <p:txBody>
          <a:bodyPr wrap="none">
            <a:spAutoFit/>
          </a:bodyPr>
          <a:lstStyle/>
          <a:p>
            <a:pPr algn="l">
              <a:spcBef>
                <a:spcPct val="0"/>
              </a:spcBef>
              <a:buFontTx/>
              <a:buNone/>
            </a:pPr>
            <a:r>
              <a:rPr lang="it-IT" sz="2000">
                <a:solidFill>
                  <a:schemeClr val="accent2"/>
                </a:solidFill>
                <a:latin typeface="Arial" charset="0"/>
              </a:rPr>
              <a:t>GABA</a:t>
            </a:r>
          </a:p>
        </p:txBody>
      </p:sp>
      <p:sp>
        <p:nvSpPr>
          <p:cNvPr id="300079" name="Text Box 47"/>
          <p:cNvSpPr txBox="1">
            <a:spLocks noChangeArrowheads="1"/>
          </p:cNvSpPr>
          <p:nvPr/>
        </p:nvSpPr>
        <p:spPr bwMode="auto">
          <a:xfrm>
            <a:off x="4672013" y="3946525"/>
            <a:ext cx="890587" cy="396875"/>
          </a:xfrm>
          <a:prstGeom prst="rect">
            <a:avLst/>
          </a:prstGeom>
          <a:noFill/>
          <a:ln w="9525">
            <a:noFill/>
            <a:miter lim="800000"/>
            <a:headEnd/>
            <a:tailEnd/>
          </a:ln>
          <a:effectLst/>
        </p:spPr>
        <p:txBody>
          <a:bodyPr wrap="none">
            <a:spAutoFit/>
          </a:bodyPr>
          <a:lstStyle/>
          <a:p>
            <a:pPr algn="l">
              <a:spcBef>
                <a:spcPct val="0"/>
              </a:spcBef>
              <a:buFontTx/>
              <a:buNone/>
            </a:pPr>
            <a:r>
              <a:rPr lang="it-IT" sz="2000">
                <a:solidFill>
                  <a:schemeClr val="accent2"/>
                </a:solidFill>
                <a:latin typeface="Arial" charset="0"/>
              </a:rPr>
              <a:t>GABA</a:t>
            </a:r>
          </a:p>
        </p:txBody>
      </p:sp>
      <p:sp>
        <p:nvSpPr>
          <p:cNvPr id="300080" name="Text Box 48"/>
          <p:cNvSpPr txBox="1">
            <a:spLocks noChangeArrowheads="1"/>
          </p:cNvSpPr>
          <p:nvPr/>
        </p:nvSpPr>
        <p:spPr bwMode="auto">
          <a:xfrm>
            <a:off x="6196013" y="1295400"/>
            <a:ext cx="890587" cy="396875"/>
          </a:xfrm>
          <a:prstGeom prst="rect">
            <a:avLst/>
          </a:prstGeom>
          <a:noFill/>
          <a:ln w="9525">
            <a:noFill/>
            <a:miter lim="800000"/>
            <a:headEnd/>
            <a:tailEnd/>
          </a:ln>
          <a:effectLst/>
        </p:spPr>
        <p:txBody>
          <a:bodyPr wrap="none">
            <a:spAutoFit/>
          </a:bodyPr>
          <a:lstStyle/>
          <a:p>
            <a:pPr algn="l">
              <a:spcBef>
                <a:spcPct val="0"/>
              </a:spcBef>
              <a:buFontTx/>
              <a:buNone/>
            </a:pPr>
            <a:r>
              <a:rPr lang="it-IT" sz="2000">
                <a:solidFill>
                  <a:schemeClr val="accent2"/>
                </a:solidFill>
                <a:latin typeface="Arial" charset="0"/>
              </a:rPr>
              <a:t>GABA</a:t>
            </a:r>
          </a:p>
        </p:txBody>
      </p:sp>
      <p:sp>
        <p:nvSpPr>
          <p:cNvPr id="300081" name="Text Box 49"/>
          <p:cNvSpPr txBox="1">
            <a:spLocks noChangeArrowheads="1"/>
          </p:cNvSpPr>
          <p:nvPr/>
        </p:nvSpPr>
        <p:spPr bwMode="auto">
          <a:xfrm>
            <a:off x="6629400" y="3717925"/>
            <a:ext cx="890588" cy="396875"/>
          </a:xfrm>
          <a:prstGeom prst="rect">
            <a:avLst/>
          </a:prstGeom>
          <a:noFill/>
          <a:ln w="9525">
            <a:noFill/>
            <a:miter lim="800000"/>
            <a:headEnd/>
            <a:tailEnd/>
          </a:ln>
          <a:effectLst/>
        </p:spPr>
        <p:txBody>
          <a:bodyPr wrap="none">
            <a:spAutoFit/>
          </a:bodyPr>
          <a:lstStyle/>
          <a:p>
            <a:pPr algn="l">
              <a:spcBef>
                <a:spcPct val="0"/>
              </a:spcBef>
              <a:buFontTx/>
              <a:buNone/>
            </a:pPr>
            <a:r>
              <a:rPr lang="it-IT" sz="2000">
                <a:solidFill>
                  <a:schemeClr val="accent2"/>
                </a:solidFill>
                <a:latin typeface="Arial" charset="0"/>
              </a:rPr>
              <a:t>GABA</a:t>
            </a:r>
          </a:p>
        </p:txBody>
      </p:sp>
      <p:sp>
        <p:nvSpPr>
          <p:cNvPr id="300082" name="Text Box 50"/>
          <p:cNvSpPr txBox="1">
            <a:spLocks noChangeArrowheads="1"/>
          </p:cNvSpPr>
          <p:nvPr/>
        </p:nvSpPr>
        <p:spPr bwMode="auto">
          <a:xfrm>
            <a:off x="5973763" y="4267200"/>
            <a:ext cx="579437" cy="396875"/>
          </a:xfrm>
          <a:prstGeom prst="rect">
            <a:avLst/>
          </a:prstGeom>
          <a:noFill/>
          <a:ln w="9525">
            <a:noFill/>
            <a:miter lim="800000"/>
            <a:headEnd/>
            <a:tailEnd/>
          </a:ln>
          <a:effectLst/>
        </p:spPr>
        <p:txBody>
          <a:bodyPr wrap="none">
            <a:spAutoFit/>
          </a:bodyPr>
          <a:lstStyle/>
          <a:p>
            <a:pPr algn="l">
              <a:spcBef>
                <a:spcPct val="0"/>
              </a:spcBef>
              <a:buFontTx/>
              <a:buNone/>
            </a:pPr>
            <a:r>
              <a:rPr lang="it-IT" sz="2000">
                <a:solidFill>
                  <a:srgbClr val="FF0000"/>
                </a:solidFill>
                <a:latin typeface="Arial" charset="0"/>
              </a:rPr>
              <a:t>Glu</a:t>
            </a:r>
            <a:endParaRPr lang="it-IT" sz="2000">
              <a:latin typeface="Arial" charset="0"/>
            </a:endParaRPr>
          </a:p>
        </p:txBody>
      </p:sp>
      <p:sp>
        <p:nvSpPr>
          <p:cNvPr id="300083" name="Text Box 51"/>
          <p:cNvSpPr txBox="1">
            <a:spLocks noChangeArrowheads="1"/>
          </p:cNvSpPr>
          <p:nvPr/>
        </p:nvSpPr>
        <p:spPr bwMode="auto">
          <a:xfrm>
            <a:off x="3276600" y="2678113"/>
            <a:ext cx="538163" cy="396875"/>
          </a:xfrm>
          <a:prstGeom prst="rect">
            <a:avLst/>
          </a:prstGeom>
          <a:noFill/>
          <a:ln w="9525">
            <a:noFill/>
            <a:miter lim="800000"/>
            <a:headEnd/>
            <a:tailEnd/>
          </a:ln>
          <a:effectLst/>
        </p:spPr>
        <p:txBody>
          <a:bodyPr wrap="none">
            <a:spAutoFit/>
          </a:bodyPr>
          <a:lstStyle/>
          <a:p>
            <a:pPr algn="l">
              <a:spcBef>
                <a:spcPct val="0"/>
              </a:spcBef>
              <a:buFontTx/>
              <a:buNone/>
            </a:pPr>
            <a:r>
              <a:rPr lang="it-IT" sz="2000">
                <a:solidFill>
                  <a:srgbClr val="FF6600"/>
                </a:solidFill>
                <a:latin typeface="Arial" charset="0"/>
              </a:rPr>
              <a:t>DA</a:t>
            </a:r>
          </a:p>
        </p:txBody>
      </p:sp>
      <p:sp>
        <p:nvSpPr>
          <p:cNvPr id="300084" name="Text Box 52"/>
          <p:cNvSpPr txBox="1">
            <a:spLocks noChangeArrowheads="1"/>
          </p:cNvSpPr>
          <p:nvPr/>
        </p:nvSpPr>
        <p:spPr bwMode="auto">
          <a:xfrm>
            <a:off x="3276600" y="1295400"/>
            <a:ext cx="538163" cy="396875"/>
          </a:xfrm>
          <a:prstGeom prst="rect">
            <a:avLst/>
          </a:prstGeom>
          <a:noFill/>
          <a:ln w="9525">
            <a:noFill/>
            <a:miter lim="800000"/>
            <a:headEnd/>
            <a:tailEnd/>
          </a:ln>
          <a:effectLst/>
        </p:spPr>
        <p:txBody>
          <a:bodyPr wrap="none">
            <a:spAutoFit/>
          </a:bodyPr>
          <a:lstStyle/>
          <a:p>
            <a:pPr algn="l">
              <a:spcBef>
                <a:spcPct val="0"/>
              </a:spcBef>
              <a:buFontTx/>
              <a:buNone/>
            </a:pPr>
            <a:r>
              <a:rPr lang="it-IT" sz="2000">
                <a:solidFill>
                  <a:srgbClr val="FF6600"/>
                </a:solidFill>
                <a:latin typeface="Arial" charset="0"/>
              </a:rPr>
              <a:t>DA</a:t>
            </a:r>
          </a:p>
        </p:txBody>
      </p:sp>
      <p:sp>
        <p:nvSpPr>
          <p:cNvPr id="300085" name="Text Box 53"/>
          <p:cNvSpPr txBox="1">
            <a:spLocks noChangeArrowheads="1"/>
          </p:cNvSpPr>
          <p:nvPr/>
        </p:nvSpPr>
        <p:spPr bwMode="auto">
          <a:xfrm>
            <a:off x="3201988" y="3668713"/>
            <a:ext cx="1438275" cy="396875"/>
          </a:xfrm>
          <a:prstGeom prst="rect">
            <a:avLst/>
          </a:prstGeom>
          <a:noFill/>
          <a:ln w="9525">
            <a:noFill/>
            <a:miter lim="800000"/>
            <a:headEnd/>
            <a:tailEnd/>
          </a:ln>
          <a:effectLst/>
        </p:spPr>
        <p:txBody>
          <a:bodyPr wrap="none">
            <a:spAutoFit/>
          </a:bodyPr>
          <a:lstStyle/>
          <a:p>
            <a:pPr algn="l">
              <a:spcBef>
                <a:spcPct val="0"/>
              </a:spcBef>
              <a:buFontTx/>
              <a:buNone/>
            </a:pPr>
            <a:r>
              <a:rPr lang="it-IT" sz="2000" b="1" i="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charset="0"/>
              </a:rPr>
              <a:t>Via Diretta</a:t>
            </a:r>
          </a:p>
        </p:txBody>
      </p:sp>
      <p:sp>
        <p:nvSpPr>
          <p:cNvPr id="300086" name="Text Box 54"/>
          <p:cNvSpPr txBox="1">
            <a:spLocks noChangeArrowheads="1"/>
          </p:cNvSpPr>
          <p:nvPr/>
        </p:nvSpPr>
        <p:spPr bwMode="auto">
          <a:xfrm>
            <a:off x="6019800" y="2906713"/>
            <a:ext cx="1635125" cy="396875"/>
          </a:xfrm>
          <a:prstGeom prst="rect">
            <a:avLst/>
          </a:prstGeom>
          <a:noFill/>
          <a:ln w="9525">
            <a:noFill/>
            <a:miter lim="800000"/>
            <a:headEnd/>
            <a:tailEnd/>
          </a:ln>
          <a:effectLst/>
        </p:spPr>
        <p:txBody>
          <a:bodyPr wrap="none">
            <a:spAutoFit/>
          </a:bodyPr>
          <a:lstStyle/>
          <a:p>
            <a:pPr algn="l">
              <a:spcBef>
                <a:spcPct val="0"/>
              </a:spcBef>
              <a:buFontTx/>
              <a:buNone/>
            </a:pPr>
            <a:r>
              <a:rPr lang="it-IT" sz="2000" b="1" i="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charset="0"/>
              </a:rPr>
              <a:t>Via Indiretta</a:t>
            </a:r>
            <a:endParaRPr lang="it-IT" sz="2000">
              <a:solidFill>
                <a:srgbClr val="0000FF"/>
              </a:solidFill>
              <a:latin typeface="Arial" charset="0"/>
            </a:endParaRPr>
          </a:p>
        </p:txBody>
      </p:sp>
      <p:sp>
        <p:nvSpPr>
          <p:cNvPr id="300087" name="Text Box 55"/>
          <p:cNvSpPr txBox="1">
            <a:spLocks noChangeArrowheads="1"/>
          </p:cNvSpPr>
          <p:nvPr/>
        </p:nvSpPr>
        <p:spPr bwMode="auto">
          <a:xfrm>
            <a:off x="2057400" y="392113"/>
            <a:ext cx="579438" cy="396875"/>
          </a:xfrm>
          <a:prstGeom prst="rect">
            <a:avLst/>
          </a:prstGeom>
          <a:noFill/>
          <a:ln w="9525">
            <a:noFill/>
            <a:miter lim="800000"/>
            <a:headEnd/>
            <a:tailEnd/>
          </a:ln>
          <a:effectLst/>
        </p:spPr>
        <p:txBody>
          <a:bodyPr wrap="none">
            <a:spAutoFit/>
          </a:bodyPr>
          <a:lstStyle/>
          <a:p>
            <a:pPr algn="l">
              <a:spcBef>
                <a:spcPct val="0"/>
              </a:spcBef>
              <a:buFontTx/>
              <a:buNone/>
            </a:pPr>
            <a:r>
              <a:rPr lang="it-IT" sz="2000">
                <a:solidFill>
                  <a:srgbClr val="FF0000"/>
                </a:solidFill>
                <a:latin typeface="Arial" charset="0"/>
              </a:rPr>
              <a:t>Glu</a:t>
            </a:r>
          </a:p>
        </p:txBody>
      </p:sp>
      <p:sp>
        <p:nvSpPr>
          <p:cNvPr id="300088" name="Text Box 56"/>
          <p:cNvSpPr txBox="1">
            <a:spLocks noChangeArrowheads="1"/>
          </p:cNvSpPr>
          <p:nvPr/>
        </p:nvSpPr>
        <p:spPr bwMode="auto">
          <a:xfrm>
            <a:off x="6918325" y="115888"/>
            <a:ext cx="1660525" cy="457200"/>
          </a:xfrm>
          <a:prstGeom prst="rect">
            <a:avLst/>
          </a:prstGeom>
          <a:noFill/>
          <a:ln w="9525">
            <a:noFill/>
            <a:miter lim="800000"/>
            <a:headEnd/>
            <a:tailEnd/>
          </a:ln>
          <a:effectLst/>
        </p:spPr>
        <p:txBody>
          <a:bodyPr wrap="none">
            <a:spAutoFit/>
          </a:bodyPr>
          <a:lstStyle/>
          <a:p>
            <a:pPr algn="l">
              <a:spcBef>
                <a:spcPct val="0"/>
              </a:spcBef>
              <a:buFontTx/>
              <a:buNone/>
            </a:pPr>
            <a:r>
              <a:rPr lang="it-IT" sz="2400" dirty="0" err="1">
                <a:latin typeface="Arial" charset="0"/>
              </a:rPr>
              <a:t>Huntington</a:t>
            </a:r>
            <a:endParaRPr lang="it-IT" sz="2400" dirty="0">
              <a:latin typeface="Arial" charset="0"/>
            </a:endParaRPr>
          </a:p>
        </p:txBody>
      </p:sp>
      <p:grpSp>
        <p:nvGrpSpPr>
          <p:cNvPr id="11" name="Group 57"/>
          <p:cNvGrpSpPr>
            <a:grpSpLocks/>
          </p:cNvGrpSpPr>
          <p:nvPr/>
        </p:nvGrpSpPr>
        <p:grpSpPr bwMode="auto">
          <a:xfrm>
            <a:off x="5410200" y="1600200"/>
            <a:ext cx="1676400" cy="228600"/>
            <a:chOff x="3360" y="1440"/>
            <a:chExt cx="1056" cy="144"/>
          </a:xfrm>
        </p:grpSpPr>
        <p:sp useBgFill="1">
          <p:nvSpPr>
            <p:cNvPr id="300090" name="Rectangle 58"/>
            <p:cNvSpPr>
              <a:spLocks noChangeArrowheads="1"/>
            </p:cNvSpPr>
            <p:nvPr/>
          </p:nvSpPr>
          <p:spPr bwMode="auto">
            <a:xfrm>
              <a:off x="3360" y="1440"/>
              <a:ext cx="1056" cy="144"/>
            </a:xfrm>
            <a:prstGeom prst="rect">
              <a:avLst/>
            </a:prstGeom>
            <a:ln w="9525">
              <a:noFill/>
              <a:miter lim="800000"/>
              <a:headEnd/>
              <a:tailEnd/>
            </a:ln>
            <a:effectLst/>
          </p:spPr>
          <p:txBody>
            <a:bodyPr wrap="none" anchor="ctr"/>
            <a:lstStyle/>
            <a:p>
              <a:endParaRPr lang="it-IT"/>
            </a:p>
          </p:txBody>
        </p:sp>
        <p:sp>
          <p:nvSpPr>
            <p:cNvPr id="300091" name="Line 59"/>
            <p:cNvSpPr>
              <a:spLocks noChangeShapeType="1"/>
            </p:cNvSpPr>
            <p:nvPr/>
          </p:nvSpPr>
          <p:spPr bwMode="auto">
            <a:xfrm>
              <a:off x="3360" y="1488"/>
              <a:ext cx="1056" cy="0"/>
            </a:xfrm>
            <a:prstGeom prst="line">
              <a:avLst/>
            </a:prstGeom>
            <a:noFill/>
            <a:ln w="9525">
              <a:solidFill>
                <a:schemeClr val="accent2"/>
              </a:solidFill>
              <a:round/>
              <a:headEnd/>
              <a:tailEnd/>
            </a:ln>
            <a:effectLst/>
          </p:spPr>
          <p:txBody>
            <a:bodyPr wrap="none" anchor="ctr"/>
            <a:lstStyle/>
            <a:p>
              <a:endParaRPr lang="it-IT"/>
            </a:p>
          </p:txBody>
        </p:sp>
      </p:grpSp>
      <p:sp>
        <p:nvSpPr>
          <p:cNvPr id="300092" name="AutoShape 60"/>
          <p:cNvSpPr>
            <a:spLocks noChangeArrowheads="1"/>
          </p:cNvSpPr>
          <p:nvPr/>
        </p:nvSpPr>
        <p:spPr bwMode="auto">
          <a:xfrm>
            <a:off x="7543800" y="2133600"/>
            <a:ext cx="457200" cy="2209800"/>
          </a:xfrm>
          <a:prstGeom prst="downArrow">
            <a:avLst>
              <a:gd name="adj1" fmla="val 57500"/>
              <a:gd name="adj2" fmla="val 38890"/>
            </a:avLst>
          </a:prstGeom>
          <a:solidFill>
            <a:schemeClr val="accent2"/>
          </a:solidFill>
          <a:ln w="9525">
            <a:noFill/>
            <a:miter lim="800000"/>
            <a:headEnd/>
            <a:tailEnd/>
          </a:ln>
          <a:effectLst>
            <a:prstShdw prst="shdw17" dist="17961" dir="2700000">
              <a:schemeClr val="accent2">
                <a:gamma/>
                <a:shade val="60000"/>
                <a:invGamma/>
              </a:schemeClr>
            </a:prstShdw>
          </a:effectLst>
        </p:spPr>
        <p:txBody>
          <a:bodyPr wrap="none" anchor="ctr"/>
          <a:lstStyle/>
          <a:p>
            <a:pPr>
              <a:spcBef>
                <a:spcPct val="0"/>
              </a:spcBef>
              <a:buFontTx/>
              <a:buNone/>
            </a:pPr>
            <a:endParaRPr lang="it-IT" sz="2400">
              <a:latin typeface="Arial" charset="0"/>
            </a:endParaRPr>
          </a:p>
          <a:p>
            <a:pPr>
              <a:spcBef>
                <a:spcPct val="0"/>
              </a:spcBef>
              <a:buFontTx/>
              <a:buNone/>
            </a:pPr>
            <a:endParaRPr lang="it-IT" sz="2400">
              <a:latin typeface="Arial" charset="0"/>
            </a:endParaRPr>
          </a:p>
          <a:p>
            <a:pPr>
              <a:spcBef>
                <a:spcPct val="0"/>
              </a:spcBef>
              <a:buFontTx/>
              <a:buNone/>
            </a:pPr>
            <a:endParaRPr lang="it-IT" sz="2400">
              <a:latin typeface="Arial" charset="0"/>
            </a:endParaRPr>
          </a:p>
          <a:p>
            <a:pPr>
              <a:spcBef>
                <a:spcPct val="0"/>
              </a:spcBef>
              <a:buFontTx/>
              <a:buNone/>
            </a:pPr>
            <a:endParaRPr lang="it-IT" sz="2400">
              <a:latin typeface="Arial" charset="0"/>
            </a:endParaRPr>
          </a:p>
          <a:p>
            <a:pPr>
              <a:spcBef>
                <a:spcPct val="0"/>
              </a:spcBef>
              <a:buFontTx/>
              <a:buNone/>
            </a:pPr>
            <a:endParaRPr lang="it-IT" sz="2400">
              <a:latin typeface="Arial" charset="0"/>
            </a:endParaRPr>
          </a:p>
        </p:txBody>
      </p:sp>
      <p:sp>
        <p:nvSpPr>
          <p:cNvPr id="300093" name="AutoShape 61"/>
          <p:cNvSpPr>
            <a:spLocks noChangeArrowheads="1"/>
          </p:cNvSpPr>
          <p:nvPr/>
        </p:nvSpPr>
        <p:spPr bwMode="auto">
          <a:xfrm>
            <a:off x="4343400" y="1219200"/>
            <a:ext cx="914400" cy="914400"/>
          </a:xfrm>
          <a:prstGeom prst="lightningBolt">
            <a:avLst/>
          </a:prstGeom>
          <a:solidFill>
            <a:srgbClr val="FF00FF">
              <a:alpha val="50000"/>
            </a:srgbClr>
          </a:solidFill>
          <a:ln w="9525">
            <a:noFill/>
            <a:miter lim="800000"/>
            <a:headEnd/>
            <a:tailEnd/>
          </a:ln>
          <a:effectLst/>
        </p:spPr>
        <p:txBody>
          <a:bodyPr wrap="none" anchor="ctr"/>
          <a:lstStyle/>
          <a:p>
            <a:endParaRPr lang="it-IT"/>
          </a:p>
        </p:txBody>
      </p:sp>
      <p:grpSp>
        <p:nvGrpSpPr>
          <p:cNvPr id="12" name="Group 62"/>
          <p:cNvGrpSpPr>
            <a:grpSpLocks/>
          </p:cNvGrpSpPr>
          <p:nvPr/>
        </p:nvGrpSpPr>
        <p:grpSpPr bwMode="auto">
          <a:xfrm>
            <a:off x="5943600" y="4572000"/>
            <a:ext cx="1295400" cy="304800"/>
            <a:chOff x="3744" y="3216"/>
            <a:chExt cx="816" cy="192"/>
          </a:xfrm>
        </p:grpSpPr>
        <p:sp useBgFill="1">
          <p:nvSpPr>
            <p:cNvPr id="300095" name="Rectangle 63"/>
            <p:cNvSpPr>
              <a:spLocks noChangeArrowheads="1"/>
            </p:cNvSpPr>
            <p:nvPr/>
          </p:nvSpPr>
          <p:spPr bwMode="auto">
            <a:xfrm>
              <a:off x="3744" y="3216"/>
              <a:ext cx="816" cy="192"/>
            </a:xfrm>
            <a:prstGeom prst="rect">
              <a:avLst/>
            </a:prstGeom>
            <a:ln w="9525">
              <a:noFill/>
              <a:miter lim="800000"/>
              <a:headEnd/>
              <a:tailEnd/>
            </a:ln>
            <a:effectLst/>
          </p:spPr>
          <p:txBody>
            <a:bodyPr wrap="none" anchor="ctr"/>
            <a:lstStyle/>
            <a:p>
              <a:endParaRPr lang="it-IT"/>
            </a:p>
          </p:txBody>
        </p:sp>
        <p:sp>
          <p:nvSpPr>
            <p:cNvPr id="300096" name="Line 64"/>
            <p:cNvSpPr>
              <a:spLocks noChangeShapeType="1"/>
            </p:cNvSpPr>
            <p:nvPr/>
          </p:nvSpPr>
          <p:spPr bwMode="auto">
            <a:xfrm>
              <a:off x="3744" y="3312"/>
              <a:ext cx="816" cy="0"/>
            </a:xfrm>
            <a:prstGeom prst="line">
              <a:avLst/>
            </a:prstGeom>
            <a:noFill/>
            <a:ln w="9525">
              <a:solidFill>
                <a:srgbClr val="FF0000"/>
              </a:solidFill>
              <a:round/>
              <a:headEnd/>
              <a:tailEnd/>
            </a:ln>
            <a:effectLst/>
          </p:spPr>
          <p:txBody>
            <a:bodyPr wrap="none" anchor="ctr"/>
            <a:lstStyle/>
            <a:p>
              <a:endParaRPr lang="it-IT"/>
            </a:p>
          </p:txBody>
        </p:sp>
      </p:grpSp>
      <p:sp useBgFill="1">
        <p:nvSpPr>
          <p:cNvPr id="300097" name="Rectangle 65"/>
          <p:cNvSpPr>
            <a:spLocks noChangeArrowheads="1"/>
          </p:cNvSpPr>
          <p:nvPr/>
        </p:nvSpPr>
        <p:spPr bwMode="auto">
          <a:xfrm>
            <a:off x="4572000" y="5181600"/>
            <a:ext cx="152400" cy="457200"/>
          </a:xfrm>
          <a:prstGeom prst="rect">
            <a:avLst/>
          </a:prstGeom>
          <a:ln w="9525">
            <a:noFill/>
            <a:miter lim="800000"/>
            <a:headEnd/>
            <a:tailEnd/>
          </a:ln>
          <a:effectLst/>
        </p:spPr>
        <p:txBody>
          <a:bodyPr wrap="none" anchor="ctr"/>
          <a:lstStyle/>
          <a:p>
            <a:endParaRPr lang="it-IT"/>
          </a:p>
        </p:txBody>
      </p:sp>
      <p:sp>
        <p:nvSpPr>
          <p:cNvPr id="300098" name="Rectangle 66"/>
          <p:cNvSpPr>
            <a:spLocks noChangeArrowheads="1"/>
          </p:cNvSpPr>
          <p:nvPr/>
        </p:nvSpPr>
        <p:spPr bwMode="auto">
          <a:xfrm>
            <a:off x="1447800" y="990600"/>
            <a:ext cx="7086600" cy="4495800"/>
          </a:xfrm>
          <a:prstGeom prst="rect">
            <a:avLst/>
          </a:prstGeom>
          <a:noFill/>
          <a:ln w="9525" cap="rnd">
            <a:solidFill>
              <a:schemeClr val="tx1"/>
            </a:solidFill>
            <a:prstDash val="sysDot"/>
            <a:miter lim="800000"/>
            <a:headEnd/>
            <a:tailEnd/>
          </a:ln>
          <a:effectLst/>
        </p:spPr>
        <p:txBody>
          <a:bodyPr wrap="none" anchor="ctr"/>
          <a:lstStyle/>
          <a:p>
            <a:endParaRPr lang="it-IT"/>
          </a:p>
        </p:txBody>
      </p:sp>
      <p:sp>
        <p:nvSpPr>
          <p:cNvPr id="300099" name="Line 67"/>
          <p:cNvSpPr>
            <a:spLocks noChangeShapeType="1"/>
          </p:cNvSpPr>
          <p:nvPr/>
        </p:nvSpPr>
        <p:spPr bwMode="auto">
          <a:xfrm>
            <a:off x="4648200" y="5181600"/>
            <a:ext cx="0" cy="457200"/>
          </a:xfrm>
          <a:prstGeom prst="line">
            <a:avLst/>
          </a:prstGeom>
          <a:noFill/>
          <a:ln w="9525">
            <a:solidFill>
              <a:schemeClr val="accent2"/>
            </a:solidFill>
            <a:round/>
            <a:headEnd/>
            <a:tailEnd/>
          </a:ln>
          <a:effectLst/>
        </p:spPr>
        <p:txBody>
          <a:bodyPr wrap="none" anchor="ctr"/>
          <a:lstStyle/>
          <a:p>
            <a:endParaRPr lang="it-IT"/>
          </a:p>
        </p:txBody>
      </p:sp>
      <p:sp>
        <p:nvSpPr>
          <p:cNvPr id="300100" name="Rectangle 68"/>
          <p:cNvSpPr>
            <a:spLocks noChangeArrowheads="1"/>
          </p:cNvSpPr>
          <p:nvPr/>
        </p:nvSpPr>
        <p:spPr bwMode="auto">
          <a:xfrm>
            <a:off x="609600" y="6172200"/>
            <a:ext cx="3505200" cy="228600"/>
          </a:xfrm>
          <a:prstGeom prst="rect">
            <a:avLst/>
          </a:prstGeom>
          <a:solidFill>
            <a:srgbClr val="FF0000"/>
          </a:solidFill>
          <a:ln w="9525">
            <a:noFill/>
            <a:miter lim="800000"/>
            <a:headEnd/>
            <a:tailEnd/>
          </a:ln>
          <a:effectLst>
            <a:prstShdw prst="shdw17" dist="17961" dir="2700000">
              <a:srgbClr val="FF0000">
                <a:gamma/>
                <a:shade val="60000"/>
                <a:invGamma/>
              </a:srgbClr>
            </a:prstShdw>
          </a:effectLst>
        </p:spPr>
        <p:txBody>
          <a:bodyPr wrap="none" anchor="ctr"/>
          <a:lstStyle/>
          <a:p>
            <a:endParaRPr lang="it-IT"/>
          </a:p>
        </p:txBody>
      </p:sp>
      <p:sp>
        <p:nvSpPr>
          <p:cNvPr id="300101" name="Rectangle 69"/>
          <p:cNvSpPr>
            <a:spLocks noChangeArrowheads="1"/>
          </p:cNvSpPr>
          <p:nvPr/>
        </p:nvSpPr>
        <p:spPr bwMode="auto">
          <a:xfrm>
            <a:off x="609600" y="1752600"/>
            <a:ext cx="228600" cy="4419600"/>
          </a:xfrm>
          <a:prstGeom prst="rect">
            <a:avLst/>
          </a:prstGeom>
          <a:solidFill>
            <a:srgbClr val="FF0000"/>
          </a:solidFill>
          <a:ln w="9525">
            <a:noFill/>
            <a:miter lim="800000"/>
            <a:headEnd/>
            <a:tailEnd/>
          </a:ln>
          <a:effectLst>
            <a:prstShdw prst="shdw17" dist="17961" dir="2700000">
              <a:srgbClr val="FF0000">
                <a:gamma/>
                <a:shade val="60000"/>
                <a:invGamma/>
              </a:srgbClr>
            </a:prstShdw>
          </a:effectLst>
        </p:spPr>
        <p:txBody>
          <a:bodyPr wrap="none" anchor="ctr"/>
          <a:lstStyle/>
          <a:p>
            <a:endParaRPr lang="it-IT"/>
          </a:p>
        </p:txBody>
      </p:sp>
      <p:sp>
        <p:nvSpPr>
          <p:cNvPr id="300102" name="AutoShape 70"/>
          <p:cNvSpPr>
            <a:spLocks noChangeArrowheads="1"/>
          </p:cNvSpPr>
          <p:nvPr/>
        </p:nvSpPr>
        <p:spPr bwMode="auto">
          <a:xfrm rot="-1675363">
            <a:off x="463550" y="873125"/>
            <a:ext cx="3036888" cy="533400"/>
          </a:xfrm>
          <a:prstGeom prst="rightArrow">
            <a:avLst>
              <a:gd name="adj1" fmla="val 50000"/>
              <a:gd name="adj2" fmla="val 87695"/>
            </a:avLst>
          </a:prstGeom>
          <a:solidFill>
            <a:srgbClr val="FF0000"/>
          </a:solidFill>
          <a:ln w="9525">
            <a:noFill/>
            <a:miter lim="800000"/>
            <a:headEnd/>
            <a:tailEnd/>
          </a:ln>
          <a:effectLst/>
        </p:spPr>
        <p:txBody>
          <a:bodyPr wrap="none" anchor="ctr"/>
          <a:lstStyle/>
          <a:p>
            <a:endParaRPr lang="it-IT"/>
          </a:p>
        </p:txBody>
      </p:sp>
      <p:sp>
        <p:nvSpPr>
          <p:cNvPr id="300103" name="Rectangle 71"/>
          <p:cNvSpPr>
            <a:spLocks noChangeArrowheads="1"/>
          </p:cNvSpPr>
          <p:nvPr/>
        </p:nvSpPr>
        <p:spPr bwMode="auto">
          <a:xfrm>
            <a:off x="3276600" y="212725"/>
            <a:ext cx="2971800" cy="473075"/>
          </a:xfrm>
          <a:prstGeom prst="rect">
            <a:avLst/>
          </a:prstGeom>
          <a:solidFill>
            <a:schemeClr val="bg2"/>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bg2"/>
            </a:extrusionClr>
          </a:sp3d>
        </p:spPr>
        <p:txBody>
          <a:bodyPr wrap="none" anchor="ctr">
            <a:flatTx/>
          </a:bodyPr>
          <a:lstStyle/>
          <a:p>
            <a:pPr>
              <a:spcBef>
                <a:spcPct val="0"/>
              </a:spcBef>
              <a:buFontTx/>
              <a:buNone/>
            </a:pPr>
            <a:r>
              <a:rPr lang="it-IT" sz="2400">
                <a:latin typeface="Times New Roman" pitchFamily="18" charset="0"/>
              </a:rPr>
              <a:t>Corteccia motoria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00093"/>
                                        </p:tgtEl>
                                        <p:attrNameLst>
                                          <p:attrName>style.visibility</p:attrName>
                                        </p:attrNameLst>
                                      </p:cBhvr>
                                      <p:to>
                                        <p:strVal val="visible"/>
                                      </p:to>
                                    </p:set>
                                    <p:animEffect transition="in" filter="wipe(up)">
                                      <p:cBhvr>
                                        <p:cTn id="7" dur="500"/>
                                        <p:tgtEl>
                                          <p:spTgt spid="30009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00092"/>
                                        </p:tgtEl>
                                        <p:attrNameLst>
                                          <p:attrName>style.visibility</p:attrName>
                                        </p:attrNameLst>
                                      </p:cBhvr>
                                      <p:to>
                                        <p:strVal val="visible"/>
                                      </p:to>
                                    </p:set>
                                    <p:animEffect transition="in" filter="wipe(up)">
                                      <p:cBhvr>
                                        <p:cTn id="17" dur="500"/>
                                        <p:tgtEl>
                                          <p:spTgt spid="30009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righ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00097"/>
                                        </p:tgtEl>
                                        <p:attrNameLst>
                                          <p:attrName>style.visibility</p:attrName>
                                        </p:attrNameLst>
                                      </p:cBhvr>
                                      <p:to>
                                        <p:strVal val="visible"/>
                                      </p:to>
                                    </p:set>
                                    <p:animEffect transition="in" filter="wipe(up)">
                                      <p:cBhvr>
                                        <p:cTn id="27" dur="500"/>
                                        <p:tgtEl>
                                          <p:spTgt spid="30009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00099"/>
                                        </p:tgtEl>
                                        <p:attrNameLst>
                                          <p:attrName>style.visibility</p:attrName>
                                        </p:attrNameLst>
                                      </p:cBhvr>
                                      <p:to>
                                        <p:strVal val="visible"/>
                                      </p:to>
                                    </p:set>
                                    <p:animEffect transition="in" filter="wipe(up)">
                                      <p:cBhvr>
                                        <p:cTn id="32" dur="500"/>
                                        <p:tgtEl>
                                          <p:spTgt spid="30009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300100"/>
                                        </p:tgtEl>
                                        <p:attrNameLst>
                                          <p:attrName>style.visibility</p:attrName>
                                        </p:attrNameLst>
                                      </p:cBhvr>
                                      <p:to>
                                        <p:strVal val="visible"/>
                                      </p:to>
                                    </p:set>
                                    <p:animEffect transition="in" filter="wipe(right)">
                                      <p:cBhvr>
                                        <p:cTn id="37" dur="500"/>
                                        <p:tgtEl>
                                          <p:spTgt spid="300100"/>
                                        </p:tgtEl>
                                      </p:cBhvr>
                                    </p:animEffect>
                                  </p:childTnLst>
                                </p:cTn>
                              </p:par>
                            </p:childTnLst>
                          </p:cTn>
                        </p:par>
                        <p:par>
                          <p:cTn id="38" fill="hold">
                            <p:stCondLst>
                              <p:cond delay="500"/>
                            </p:stCondLst>
                            <p:childTnLst>
                              <p:par>
                                <p:cTn id="39" presetID="22" presetClass="entr" presetSubtype="4" fill="hold" grpId="0" nodeType="afterEffect">
                                  <p:stCondLst>
                                    <p:cond delay="0"/>
                                  </p:stCondLst>
                                  <p:childTnLst>
                                    <p:set>
                                      <p:cBhvr>
                                        <p:cTn id="40" dur="1" fill="hold">
                                          <p:stCondLst>
                                            <p:cond delay="0"/>
                                          </p:stCondLst>
                                        </p:cTn>
                                        <p:tgtEl>
                                          <p:spTgt spid="300101"/>
                                        </p:tgtEl>
                                        <p:attrNameLst>
                                          <p:attrName>style.visibility</p:attrName>
                                        </p:attrNameLst>
                                      </p:cBhvr>
                                      <p:to>
                                        <p:strVal val="visible"/>
                                      </p:to>
                                    </p:set>
                                    <p:animEffect transition="in" filter="wipe(down)">
                                      <p:cBhvr>
                                        <p:cTn id="41" dur="500"/>
                                        <p:tgtEl>
                                          <p:spTgt spid="300101"/>
                                        </p:tgtEl>
                                      </p:cBhvr>
                                    </p:animEffect>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300102"/>
                                        </p:tgtEl>
                                        <p:attrNameLst>
                                          <p:attrName>style.visibility</p:attrName>
                                        </p:attrNameLst>
                                      </p:cBhvr>
                                      <p:to>
                                        <p:strVal val="visible"/>
                                      </p:to>
                                    </p:set>
                                    <p:animEffect transition="in" filter="wipe(left)">
                                      <p:cBhvr>
                                        <p:cTn id="45" dur="500"/>
                                        <p:tgtEl>
                                          <p:spTgt spid="300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92" grpId="0" animBg="1" autoUpdateAnimBg="0"/>
      <p:bldP spid="300093" grpId="0" animBg="1"/>
      <p:bldP spid="300097" grpId="0" animBg="1"/>
      <p:bldP spid="300099" grpId="0" animBg="1"/>
      <p:bldP spid="300100" grpId="0" animBg="1"/>
      <p:bldP spid="300101" grpId="0" animBg="1"/>
      <p:bldP spid="30010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Text Box 2"/>
          <p:cNvSpPr txBox="1">
            <a:spLocks noChangeArrowheads="1"/>
          </p:cNvSpPr>
          <p:nvPr/>
        </p:nvSpPr>
        <p:spPr bwMode="auto">
          <a:xfrm>
            <a:off x="0" y="60325"/>
            <a:ext cx="2260600" cy="701675"/>
          </a:xfrm>
          <a:prstGeom prst="rect">
            <a:avLst/>
          </a:prstGeom>
          <a:noFill/>
          <a:ln w="9525">
            <a:noFill/>
            <a:miter lim="800000"/>
            <a:headEnd/>
            <a:tailEnd/>
          </a:ln>
          <a:effectLst/>
        </p:spPr>
        <p:txBody>
          <a:bodyPr wrap="none">
            <a:spAutoFit/>
          </a:bodyPr>
          <a:lstStyle/>
          <a:p>
            <a:pPr>
              <a:spcBef>
                <a:spcPct val="0"/>
              </a:spcBef>
              <a:buFontTx/>
              <a:buNone/>
            </a:pPr>
            <a:r>
              <a:rPr lang="it-IT" sz="2000">
                <a:latin typeface="Arial" charset="0"/>
              </a:rPr>
              <a:t>Circuito dei Gangli</a:t>
            </a:r>
          </a:p>
          <a:p>
            <a:pPr>
              <a:spcBef>
                <a:spcPct val="0"/>
              </a:spcBef>
              <a:buFontTx/>
              <a:buNone/>
            </a:pPr>
            <a:r>
              <a:rPr lang="it-IT" sz="2000">
                <a:latin typeface="Arial" charset="0"/>
              </a:rPr>
              <a:t>della Base</a:t>
            </a:r>
          </a:p>
        </p:txBody>
      </p:sp>
      <p:grpSp>
        <p:nvGrpSpPr>
          <p:cNvPr id="2" name="Group 3"/>
          <p:cNvGrpSpPr>
            <a:grpSpLocks/>
          </p:cNvGrpSpPr>
          <p:nvPr/>
        </p:nvGrpSpPr>
        <p:grpSpPr bwMode="auto">
          <a:xfrm>
            <a:off x="1676400" y="2149475"/>
            <a:ext cx="990600" cy="685800"/>
            <a:chOff x="1056" y="1536"/>
            <a:chExt cx="624" cy="432"/>
          </a:xfrm>
        </p:grpSpPr>
        <p:sp>
          <p:nvSpPr>
            <p:cNvPr id="301060" name="Rectangle 4"/>
            <p:cNvSpPr>
              <a:spLocks noChangeArrowheads="1"/>
            </p:cNvSpPr>
            <p:nvPr/>
          </p:nvSpPr>
          <p:spPr bwMode="auto">
            <a:xfrm>
              <a:off x="1056" y="1536"/>
              <a:ext cx="624" cy="432"/>
            </a:xfrm>
            <a:prstGeom prst="rect">
              <a:avLst/>
            </a:prstGeom>
            <a:solidFill>
              <a:srgbClr val="4D4D4D"/>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4D4D4D"/>
              </a:extrusionClr>
            </a:sp3d>
          </p:spPr>
          <p:txBody>
            <a:bodyPr wrap="none" anchor="ctr">
              <a:flatTx/>
            </a:bodyPr>
            <a:lstStyle/>
            <a:p>
              <a:endParaRPr lang="it-IT"/>
            </a:p>
          </p:txBody>
        </p:sp>
        <p:sp>
          <p:nvSpPr>
            <p:cNvPr id="301061" name="Text Box 5"/>
            <p:cNvSpPr txBox="1">
              <a:spLocks noChangeArrowheads="1"/>
            </p:cNvSpPr>
            <p:nvPr/>
          </p:nvSpPr>
          <p:spPr bwMode="auto">
            <a:xfrm>
              <a:off x="1094" y="1561"/>
              <a:ext cx="479" cy="288"/>
            </a:xfrm>
            <a:prstGeom prst="rect">
              <a:avLst/>
            </a:prstGeom>
            <a:noFill/>
            <a:ln w="9525">
              <a:noFill/>
              <a:miter lim="800000"/>
              <a:headEnd/>
              <a:tailEnd/>
            </a:ln>
            <a:effectLst/>
          </p:spPr>
          <p:txBody>
            <a:bodyPr wrap="none">
              <a:spAutoFit/>
            </a:bodyPr>
            <a:lstStyle/>
            <a:p>
              <a:pPr algn="l">
                <a:spcBef>
                  <a:spcPct val="0"/>
                </a:spcBef>
                <a:buFontTx/>
                <a:buNone/>
              </a:pPr>
              <a:r>
                <a:rPr lang="it-IT" sz="2400">
                  <a:solidFill>
                    <a:schemeClr val="bg1"/>
                  </a:solidFill>
                  <a:latin typeface="Arial" charset="0"/>
                </a:rPr>
                <a:t>SNc</a:t>
              </a:r>
              <a:endParaRPr lang="it-IT" sz="2400">
                <a:latin typeface="Arial" charset="0"/>
              </a:endParaRPr>
            </a:p>
          </p:txBody>
        </p:sp>
      </p:grpSp>
      <p:grpSp>
        <p:nvGrpSpPr>
          <p:cNvPr id="3" name="Group 6"/>
          <p:cNvGrpSpPr>
            <a:grpSpLocks/>
          </p:cNvGrpSpPr>
          <p:nvPr/>
        </p:nvGrpSpPr>
        <p:grpSpPr bwMode="auto">
          <a:xfrm>
            <a:off x="3657600" y="4511675"/>
            <a:ext cx="990600" cy="685800"/>
            <a:chOff x="2304" y="2842"/>
            <a:chExt cx="624" cy="432"/>
          </a:xfrm>
        </p:grpSpPr>
        <p:sp>
          <p:nvSpPr>
            <p:cNvPr id="301063" name="Rectangle 7" descr="10%"/>
            <p:cNvSpPr>
              <a:spLocks noChangeArrowheads="1"/>
            </p:cNvSpPr>
            <p:nvPr/>
          </p:nvSpPr>
          <p:spPr bwMode="auto">
            <a:xfrm>
              <a:off x="2304" y="2842"/>
              <a:ext cx="624" cy="432"/>
            </a:xfrm>
            <a:prstGeom prst="rect">
              <a:avLst/>
            </a:prstGeom>
            <a:pattFill prst="pct10">
              <a:fgClr>
                <a:schemeClr val="tx1"/>
              </a:fgClr>
              <a:bgClr>
                <a:srgbClr val="FFFFFF"/>
              </a:bgClr>
            </a:patt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endParaRPr lang="it-IT"/>
            </a:p>
          </p:txBody>
        </p:sp>
        <p:sp>
          <p:nvSpPr>
            <p:cNvPr id="301064" name="Text Box 8"/>
            <p:cNvSpPr txBox="1">
              <a:spLocks noChangeArrowheads="1"/>
            </p:cNvSpPr>
            <p:nvPr/>
          </p:nvSpPr>
          <p:spPr bwMode="auto">
            <a:xfrm>
              <a:off x="2396" y="2928"/>
              <a:ext cx="436" cy="288"/>
            </a:xfrm>
            <a:prstGeom prst="rect">
              <a:avLst/>
            </a:prstGeom>
            <a:noFill/>
            <a:ln w="9525">
              <a:noFill/>
              <a:miter lim="800000"/>
              <a:headEnd/>
              <a:tailEnd/>
            </a:ln>
            <a:effectLst/>
          </p:spPr>
          <p:txBody>
            <a:bodyPr wrap="none">
              <a:spAutoFit/>
            </a:bodyPr>
            <a:lstStyle/>
            <a:p>
              <a:pPr algn="l">
                <a:spcBef>
                  <a:spcPct val="0"/>
                </a:spcBef>
                <a:buFontTx/>
                <a:buNone/>
              </a:pPr>
              <a:r>
                <a:rPr lang="it-IT" sz="2400">
                  <a:latin typeface="Arial" charset="0"/>
                </a:rPr>
                <a:t>GPi</a:t>
              </a:r>
            </a:p>
          </p:txBody>
        </p:sp>
      </p:grpSp>
      <p:grpSp>
        <p:nvGrpSpPr>
          <p:cNvPr id="4" name="Group 9"/>
          <p:cNvGrpSpPr>
            <a:grpSpLocks/>
          </p:cNvGrpSpPr>
          <p:nvPr/>
        </p:nvGrpSpPr>
        <p:grpSpPr bwMode="auto">
          <a:xfrm>
            <a:off x="4648200" y="4511675"/>
            <a:ext cx="990600" cy="685800"/>
            <a:chOff x="2928" y="2842"/>
            <a:chExt cx="624" cy="432"/>
          </a:xfrm>
        </p:grpSpPr>
        <p:sp>
          <p:nvSpPr>
            <p:cNvPr id="301066" name="Rectangle 10" descr="Piastrelle"/>
            <p:cNvSpPr>
              <a:spLocks noChangeArrowheads="1"/>
            </p:cNvSpPr>
            <p:nvPr/>
          </p:nvSpPr>
          <p:spPr bwMode="auto">
            <a:xfrm>
              <a:off x="2928" y="2842"/>
              <a:ext cx="624" cy="432"/>
            </a:xfrm>
            <a:prstGeom prst="rect">
              <a:avLst/>
            </a:prstGeom>
            <a:pattFill prst="openDmnd">
              <a:fgClr>
                <a:schemeClr val="tx1"/>
              </a:fgClr>
              <a:bgClr>
                <a:srgbClr val="FFFFFF"/>
              </a:bgClr>
            </a:patt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endParaRPr lang="it-IT"/>
            </a:p>
          </p:txBody>
        </p:sp>
        <p:sp>
          <p:nvSpPr>
            <p:cNvPr id="301067" name="Text Box 11"/>
            <p:cNvSpPr txBox="1">
              <a:spLocks noChangeArrowheads="1"/>
            </p:cNvSpPr>
            <p:nvPr/>
          </p:nvSpPr>
          <p:spPr bwMode="auto">
            <a:xfrm>
              <a:off x="3009" y="2928"/>
              <a:ext cx="447" cy="288"/>
            </a:xfrm>
            <a:prstGeom prst="rect">
              <a:avLst/>
            </a:prstGeom>
            <a:noFill/>
            <a:ln w="9525">
              <a:noFill/>
              <a:miter lim="800000"/>
              <a:headEnd/>
              <a:tailEnd/>
            </a:ln>
            <a:effectLst/>
          </p:spPr>
          <p:txBody>
            <a:bodyPr wrap="none">
              <a:spAutoFit/>
            </a:bodyPr>
            <a:lstStyle/>
            <a:p>
              <a:pPr algn="l">
                <a:spcBef>
                  <a:spcPct val="0"/>
                </a:spcBef>
                <a:buFontTx/>
                <a:buNone/>
              </a:pPr>
              <a:r>
                <a:rPr lang="it-IT" sz="2400">
                  <a:solidFill>
                    <a:srgbClr val="FF0000"/>
                  </a:solidFill>
                  <a:latin typeface="Arial" charset="0"/>
                </a:rPr>
                <a:t>SNr</a:t>
              </a:r>
              <a:endParaRPr lang="it-IT" sz="2400">
                <a:latin typeface="Arial" charset="0"/>
              </a:endParaRPr>
            </a:p>
          </p:txBody>
        </p:sp>
      </p:grpSp>
      <p:grpSp>
        <p:nvGrpSpPr>
          <p:cNvPr id="5" name="Group 12"/>
          <p:cNvGrpSpPr>
            <a:grpSpLocks/>
          </p:cNvGrpSpPr>
          <p:nvPr/>
        </p:nvGrpSpPr>
        <p:grpSpPr bwMode="auto">
          <a:xfrm>
            <a:off x="7239000" y="1447800"/>
            <a:ext cx="990600" cy="685800"/>
            <a:chOff x="4560" y="912"/>
            <a:chExt cx="624" cy="432"/>
          </a:xfrm>
        </p:grpSpPr>
        <p:sp>
          <p:nvSpPr>
            <p:cNvPr id="301069" name="Rectangle 13" descr="10%"/>
            <p:cNvSpPr>
              <a:spLocks noChangeArrowheads="1"/>
            </p:cNvSpPr>
            <p:nvPr/>
          </p:nvSpPr>
          <p:spPr bwMode="auto">
            <a:xfrm>
              <a:off x="4560" y="912"/>
              <a:ext cx="624" cy="432"/>
            </a:xfrm>
            <a:prstGeom prst="rect">
              <a:avLst/>
            </a:prstGeom>
            <a:pattFill prst="pct10">
              <a:fgClr>
                <a:schemeClr val="tx1"/>
              </a:fgClr>
              <a:bgClr>
                <a:srgbClr val="FFFFFF"/>
              </a:bgClr>
            </a:patt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endParaRPr lang="it-IT"/>
            </a:p>
          </p:txBody>
        </p:sp>
        <p:sp>
          <p:nvSpPr>
            <p:cNvPr id="301070" name="Text Box 14"/>
            <p:cNvSpPr txBox="1">
              <a:spLocks noChangeArrowheads="1"/>
            </p:cNvSpPr>
            <p:nvPr/>
          </p:nvSpPr>
          <p:spPr bwMode="auto">
            <a:xfrm>
              <a:off x="4608" y="960"/>
              <a:ext cx="500" cy="288"/>
            </a:xfrm>
            <a:prstGeom prst="rect">
              <a:avLst/>
            </a:prstGeom>
            <a:noFill/>
            <a:ln w="9525">
              <a:noFill/>
              <a:miter lim="800000"/>
              <a:headEnd/>
              <a:tailEnd/>
            </a:ln>
            <a:effectLst/>
          </p:spPr>
          <p:txBody>
            <a:bodyPr wrap="none">
              <a:spAutoFit/>
            </a:bodyPr>
            <a:lstStyle/>
            <a:p>
              <a:pPr algn="l">
                <a:spcBef>
                  <a:spcPct val="0"/>
                </a:spcBef>
                <a:buFontTx/>
                <a:buNone/>
              </a:pPr>
              <a:r>
                <a:rPr lang="it-IT" sz="2400">
                  <a:latin typeface="Arial" charset="0"/>
                </a:rPr>
                <a:t>GPe</a:t>
              </a:r>
            </a:p>
          </p:txBody>
        </p:sp>
      </p:grpSp>
      <p:grpSp>
        <p:nvGrpSpPr>
          <p:cNvPr id="6" name="Group 15"/>
          <p:cNvGrpSpPr>
            <a:grpSpLocks/>
          </p:cNvGrpSpPr>
          <p:nvPr/>
        </p:nvGrpSpPr>
        <p:grpSpPr bwMode="auto">
          <a:xfrm>
            <a:off x="7239000" y="4435475"/>
            <a:ext cx="990600" cy="685800"/>
            <a:chOff x="4080" y="3120"/>
            <a:chExt cx="624" cy="432"/>
          </a:xfrm>
        </p:grpSpPr>
        <p:sp>
          <p:nvSpPr>
            <p:cNvPr id="301072" name="Rectangle 16"/>
            <p:cNvSpPr>
              <a:spLocks noChangeArrowheads="1"/>
            </p:cNvSpPr>
            <p:nvPr/>
          </p:nvSpPr>
          <p:spPr bwMode="auto">
            <a:xfrm>
              <a:off x="4080" y="3120"/>
              <a:ext cx="624" cy="432"/>
            </a:xfrm>
            <a:prstGeom prst="rect">
              <a:avLst/>
            </a:prstGeom>
            <a:solidFill>
              <a:srgbClr val="FF00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0000"/>
              </a:extrusionClr>
            </a:sp3d>
          </p:spPr>
          <p:txBody>
            <a:bodyPr wrap="none" anchor="ctr">
              <a:flatTx/>
            </a:bodyPr>
            <a:lstStyle/>
            <a:p>
              <a:endParaRPr lang="it-IT"/>
            </a:p>
          </p:txBody>
        </p:sp>
        <p:sp>
          <p:nvSpPr>
            <p:cNvPr id="301073" name="Text Box 17"/>
            <p:cNvSpPr txBox="1">
              <a:spLocks noChangeArrowheads="1"/>
            </p:cNvSpPr>
            <p:nvPr/>
          </p:nvSpPr>
          <p:spPr bwMode="auto">
            <a:xfrm>
              <a:off x="4128" y="3216"/>
              <a:ext cx="500" cy="288"/>
            </a:xfrm>
            <a:prstGeom prst="rect">
              <a:avLst/>
            </a:prstGeom>
            <a:noFill/>
            <a:ln w="9525">
              <a:noFill/>
              <a:miter lim="800000"/>
              <a:headEnd/>
              <a:tailEnd/>
            </a:ln>
            <a:effectLst/>
          </p:spPr>
          <p:txBody>
            <a:bodyPr wrap="none">
              <a:spAutoFit/>
            </a:bodyPr>
            <a:lstStyle/>
            <a:p>
              <a:pPr algn="l">
                <a:spcBef>
                  <a:spcPct val="0"/>
                </a:spcBef>
                <a:buFontTx/>
                <a:buNone/>
              </a:pPr>
              <a:r>
                <a:rPr lang="it-IT" sz="2400">
                  <a:latin typeface="Arial" charset="0"/>
                </a:rPr>
                <a:t>STN</a:t>
              </a:r>
            </a:p>
          </p:txBody>
        </p:sp>
      </p:grpSp>
      <p:grpSp>
        <p:nvGrpSpPr>
          <p:cNvPr id="7" name="Group 18"/>
          <p:cNvGrpSpPr>
            <a:grpSpLocks/>
          </p:cNvGrpSpPr>
          <p:nvPr/>
        </p:nvGrpSpPr>
        <p:grpSpPr bwMode="auto">
          <a:xfrm>
            <a:off x="4114800" y="1311275"/>
            <a:ext cx="1143000" cy="2097088"/>
            <a:chOff x="2592" y="826"/>
            <a:chExt cx="720" cy="1321"/>
          </a:xfrm>
        </p:grpSpPr>
        <p:sp>
          <p:nvSpPr>
            <p:cNvPr id="301075" name="Rectangle 19" descr="Diagonali scure verso l'alto"/>
            <p:cNvSpPr>
              <a:spLocks noChangeArrowheads="1"/>
            </p:cNvSpPr>
            <p:nvPr/>
          </p:nvSpPr>
          <p:spPr bwMode="auto">
            <a:xfrm>
              <a:off x="2592" y="826"/>
              <a:ext cx="719" cy="1321"/>
            </a:xfrm>
            <a:prstGeom prst="rect">
              <a:avLst/>
            </a:prstGeom>
            <a:pattFill prst="dkUpDiag">
              <a:fgClr>
                <a:schemeClr val="tx1"/>
              </a:fgClr>
              <a:bgClr>
                <a:srgbClr val="FFFFFF"/>
              </a:bgClr>
            </a:patt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pPr>
                <a:spcBef>
                  <a:spcPct val="0"/>
                </a:spcBef>
                <a:buFontTx/>
                <a:buNone/>
              </a:pPr>
              <a:endParaRPr lang="it-IT" sz="2400">
                <a:latin typeface="Times New Roman" pitchFamily="18" charset="0"/>
              </a:endParaRPr>
            </a:p>
          </p:txBody>
        </p:sp>
        <p:sp>
          <p:nvSpPr>
            <p:cNvPr id="301076" name="Text Box 20"/>
            <p:cNvSpPr txBox="1">
              <a:spLocks noChangeArrowheads="1"/>
            </p:cNvSpPr>
            <p:nvPr/>
          </p:nvSpPr>
          <p:spPr bwMode="auto">
            <a:xfrm>
              <a:off x="2592" y="1331"/>
              <a:ext cx="720" cy="288"/>
            </a:xfrm>
            <a:prstGeom prst="rect">
              <a:avLst/>
            </a:prstGeom>
            <a:solidFill>
              <a:srgbClr val="FFFF66"/>
            </a:solidFill>
            <a:ln w="9525">
              <a:noFill/>
              <a:miter lim="800000"/>
              <a:headEnd/>
              <a:tailEnd/>
            </a:ln>
            <a:effectLst/>
          </p:spPr>
          <p:txBody>
            <a:bodyPr>
              <a:spAutoFit/>
            </a:bodyPr>
            <a:lstStyle/>
            <a:p>
              <a:pPr algn="l">
                <a:spcBef>
                  <a:spcPct val="0"/>
                </a:spcBef>
                <a:buFontTx/>
                <a:buNone/>
              </a:pPr>
              <a:r>
                <a:rPr lang="it-IT" sz="2400">
                  <a:solidFill>
                    <a:srgbClr val="FF0000"/>
                  </a:solidFill>
                  <a:latin typeface="Arial" charset="0"/>
                </a:rPr>
                <a:t>Striato</a:t>
              </a:r>
              <a:endParaRPr lang="it-IT" sz="2400">
                <a:latin typeface="Times New Roman" pitchFamily="18" charset="0"/>
              </a:endParaRPr>
            </a:p>
          </p:txBody>
        </p:sp>
      </p:grpSp>
      <p:sp>
        <p:nvSpPr>
          <p:cNvPr id="301077" name="Rectangle 21"/>
          <p:cNvSpPr>
            <a:spLocks noChangeArrowheads="1"/>
          </p:cNvSpPr>
          <p:nvPr/>
        </p:nvSpPr>
        <p:spPr bwMode="auto">
          <a:xfrm>
            <a:off x="4164013" y="2967038"/>
            <a:ext cx="255587" cy="249237"/>
          </a:xfrm>
          <a:prstGeom prst="rect">
            <a:avLst/>
          </a:prstGeom>
          <a:solidFill>
            <a:srgbClr val="FFFF66"/>
          </a:solidFill>
          <a:ln w="9525">
            <a:solidFill>
              <a:schemeClr val="tx1"/>
            </a:solidFill>
            <a:miter lim="800000"/>
            <a:headEnd/>
            <a:tailEnd/>
          </a:ln>
          <a:effectLst/>
        </p:spPr>
        <p:txBody>
          <a:bodyPr wrap="none" anchor="ctr"/>
          <a:lstStyle/>
          <a:p>
            <a:pPr>
              <a:spcBef>
                <a:spcPct val="0"/>
              </a:spcBef>
              <a:buFontTx/>
              <a:buNone/>
            </a:pPr>
            <a:r>
              <a:rPr lang="it-IT" sz="2000">
                <a:latin typeface="Times New Roman" pitchFamily="18" charset="0"/>
              </a:rPr>
              <a:t>D1</a:t>
            </a:r>
            <a:endParaRPr lang="it-IT" sz="2400">
              <a:latin typeface="Times New Roman" pitchFamily="18" charset="0"/>
            </a:endParaRPr>
          </a:p>
        </p:txBody>
      </p:sp>
      <p:sp>
        <p:nvSpPr>
          <p:cNvPr id="301078" name="Rectangle 22"/>
          <p:cNvSpPr>
            <a:spLocks noChangeArrowheads="1"/>
          </p:cNvSpPr>
          <p:nvPr/>
        </p:nvSpPr>
        <p:spPr bwMode="auto">
          <a:xfrm>
            <a:off x="4087813" y="1535113"/>
            <a:ext cx="255587" cy="249237"/>
          </a:xfrm>
          <a:prstGeom prst="rect">
            <a:avLst/>
          </a:prstGeom>
          <a:solidFill>
            <a:srgbClr val="FFFF66"/>
          </a:solidFill>
          <a:ln w="9525">
            <a:solidFill>
              <a:schemeClr val="tx1"/>
            </a:solidFill>
            <a:miter lim="800000"/>
            <a:headEnd/>
            <a:tailEnd/>
          </a:ln>
          <a:effectLst/>
        </p:spPr>
        <p:txBody>
          <a:bodyPr wrap="none" anchor="ctr"/>
          <a:lstStyle/>
          <a:p>
            <a:pPr>
              <a:spcBef>
                <a:spcPct val="0"/>
              </a:spcBef>
              <a:buFontTx/>
              <a:buNone/>
            </a:pPr>
            <a:r>
              <a:rPr lang="it-IT" sz="2000">
                <a:latin typeface="Times New Roman" pitchFamily="18" charset="0"/>
              </a:rPr>
              <a:t>D2</a:t>
            </a:r>
            <a:endParaRPr lang="it-IT" sz="2400">
              <a:latin typeface="Times New Roman" pitchFamily="18" charset="0"/>
            </a:endParaRPr>
          </a:p>
        </p:txBody>
      </p:sp>
      <p:grpSp>
        <p:nvGrpSpPr>
          <p:cNvPr id="8" name="Group 23"/>
          <p:cNvGrpSpPr>
            <a:grpSpLocks/>
          </p:cNvGrpSpPr>
          <p:nvPr/>
        </p:nvGrpSpPr>
        <p:grpSpPr bwMode="auto">
          <a:xfrm>
            <a:off x="4419600" y="2667000"/>
            <a:ext cx="906463" cy="701675"/>
            <a:chOff x="3605" y="1728"/>
            <a:chExt cx="571" cy="442"/>
          </a:xfrm>
        </p:grpSpPr>
        <p:sp>
          <p:nvSpPr>
            <p:cNvPr id="301080" name="Rectangle 24"/>
            <p:cNvSpPr>
              <a:spLocks noChangeArrowheads="1"/>
            </p:cNvSpPr>
            <p:nvPr/>
          </p:nvSpPr>
          <p:spPr bwMode="auto">
            <a:xfrm>
              <a:off x="3611" y="1738"/>
              <a:ext cx="517" cy="388"/>
            </a:xfrm>
            <a:prstGeom prst="rect">
              <a:avLst/>
            </a:prstGeom>
            <a:solidFill>
              <a:srgbClr val="33CCFF"/>
            </a:solidFill>
            <a:ln w="9525">
              <a:solidFill>
                <a:schemeClr val="tx1"/>
              </a:solidFill>
              <a:miter lim="800000"/>
              <a:headEnd/>
              <a:tailEnd/>
            </a:ln>
            <a:effectLst/>
          </p:spPr>
          <p:txBody>
            <a:bodyPr wrap="none" anchor="ctr"/>
            <a:lstStyle/>
            <a:p>
              <a:pPr>
                <a:spcBef>
                  <a:spcPct val="0"/>
                </a:spcBef>
                <a:buFontTx/>
                <a:buNone/>
              </a:pPr>
              <a:endParaRPr lang="it-IT" sz="2400">
                <a:latin typeface="Times New Roman" pitchFamily="18" charset="0"/>
              </a:endParaRPr>
            </a:p>
          </p:txBody>
        </p:sp>
        <p:sp>
          <p:nvSpPr>
            <p:cNvPr id="301081" name="Text Box 25"/>
            <p:cNvSpPr txBox="1">
              <a:spLocks noChangeArrowheads="1"/>
            </p:cNvSpPr>
            <p:nvPr/>
          </p:nvSpPr>
          <p:spPr bwMode="auto">
            <a:xfrm>
              <a:off x="3605" y="1728"/>
              <a:ext cx="571" cy="442"/>
            </a:xfrm>
            <a:prstGeom prst="rect">
              <a:avLst/>
            </a:prstGeom>
            <a:noFill/>
            <a:ln w="9525">
              <a:noFill/>
              <a:miter lim="800000"/>
              <a:headEnd/>
              <a:tailEnd/>
            </a:ln>
            <a:effectLst/>
          </p:spPr>
          <p:txBody>
            <a:bodyPr wrap="none">
              <a:spAutoFit/>
            </a:bodyPr>
            <a:lstStyle/>
            <a:p>
              <a:pPr>
                <a:spcBef>
                  <a:spcPct val="0"/>
                </a:spcBef>
                <a:buFontTx/>
                <a:buNone/>
              </a:pPr>
              <a:r>
                <a:rPr lang="it-IT" sz="2000">
                  <a:latin typeface="Times New Roman" pitchFamily="18" charset="0"/>
                </a:rPr>
                <a:t>Sub P</a:t>
              </a:r>
            </a:p>
            <a:p>
              <a:pPr>
                <a:spcBef>
                  <a:spcPct val="0"/>
                </a:spcBef>
                <a:buFontTx/>
                <a:buNone/>
              </a:pPr>
              <a:r>
                <a:rPr lang="it-IT" sz="2000">
                  <a:latin typeface="Times New Roman" pitchFamily="18" charset="0"/>
                </a:rPr>
                <a:t>GABA</a:t>
              </a:r>
              <a:endParaRPr lang="it-IT" sz="2400">
                <a:latin typeface="Times New Roman" pitchFamily="18" charset="0"/>
              </a:endParaRPr>
            </a:p>
          </p:txBody>
        </p:sp>
      </p:grpSp>
      <p:grpSp>
        <p:nvGrpSpPr>
          <p:cNvPr id="9" name="Group 26"/>
          <p:cNvGrpSpPr>
            <a:grpSpLocks/>
          </p:cNvGrpSpPr>
          <p:nvPr/>
        </p:nvGrpSpPr>
        <p:grpSpPr bwMode="auto">
          <a:xfrm>
            <a:off x="4343400" y="1355725"/>
            <a:ext cx="906463" cy="701675"/>
            <a:chOff x="3653" y="816"/>
            <a:chExt cx="571" cy="442"/>
          </a:xfrm>
        </p:grpSpPr>
        <p:sp>
          <p:nvSpPr>
            <p:cNvPr id="301083" name="Rectangle 27"/>
            <p:cNvSpPr>
              <a:spLocks noChangeArrowheads="1"/>
            </p:cNvSpPr>
            <p:nvPr/>
          </p:nvSpPr>
          <p:spPr bwMode="auto">
            <a:xfrm>
              <a:off x="3659" y="839"/>
              <a:ext cx="517" cy="388"/>
            </a:xfrm>
            <a:prstGeom prst="rect">
              <a:avLst/>
            </a:prstGeom>
            <a:solidFill>
              <a:srgbClr val="33CCFF"/>
            </a:solidFill>
            <a:ln w="9525">
              <a:solidFill>
                <a:schemeClr val="tx1"/>
              </a:solidFill>
              <a:miter lim="800000"/>
              <a:headEnd/>
              <a:tailEnd/>
            </a:ln>
            <a:effectLst/>
          </p:spPr>
          <p:txBody>
            <a:bodyPr wrap="none" anchor="ctr"/>
            <a:lstStyle/>
            <a:p>
              <a:pPr>
                <a:spcBef>
                  <a:spcPct val="0"/>
                </a:spcBef>
                <a:buFontTx/>
                <a:buNone/>
              </a:pPr>
              <a:endParaRPr lang="it-IT" sz="2400">
                <a:latin typeface="Times New Roman" pitchFamily="18" charset="0"/>
              </a:endParaRPr>
            </a:p>
          </p:txBody>
        </p:sp>
        <p:sp>
          <p:nvSpPr>
            <p:cNvPr id="301084" name="Text Box 28"/>
            <p:cNvSpPr txBox="1">
              <a:spLocks noChangeArrowheads="1"/>
            </p:cNvSpPr>
            <p:nvPr/>
          </p:nvSpPr>
          <p:spPr bwMode="auto">
            <a:xfrm>
              <a:off x="3653" y="816"/>
              <a:ext cx="571" cy="442"/>
            </a:xfrm>
            <a:prstGeom prst="rect">
              <a:avLst/>
            </a:prstGeom>
            <a:noFill/>
            <a:ln w="9525">
              <a:noFill/>
              <a:miter lim="800000"/>
              <a:headEnd/>
              <a:tailEnd/>
            </a:ln>
            <a:effectLst/>
          </p:spPr>
          <p:txBody>
            <a:bodyPr wrap="none">
              <a:spAutoFit/>
            </a:bodyPr>
            <a:lstStyle/>
            <a:p>
              <a:pPr>
                <a:spcBef>
                  <a:spcPct val="0"/>
                </a:spcBef>
                <a:buFontTx/>
                <a:buNone/>
              </a:pPr>
              <a:r>
                <a:rPr lang="it-IT" sz="2000">
                  <a:latin typeface="Times New Roman" pitchFamily="18" charset="0"/>
                </a:rPr>
                <a:t>Enk</a:t>
              </a:r>
            </a:p>
            <a:p>
              <a:pPr>
                <a:spcBef>
                  <a:spcPct val="0"/>
                </a:spcBef>
                <a:buFontTx/>
                <a:buNone/>
              </a:pPr>
              <a:r>
                <a:rPr lang="it-IT" sz="2000">
                  <a:latin typeface="Times New Roman" pitchFamily="18" charset="0"/>
                </a:rPr>
                <a:t>GABA</a:t>
              </a:r>
              <a:endParaRPr lang="it-IT" sz="2400">
                <a:latin typeface="Times New Roman" pitchFamily="18" charset="0"/>
              </a:endParaRPr>
            </a:p>
          </p:txBody>
        </p:sp>
      </p:grpSp>
      <p:sp>
        <p:nvSpPr>
          <p:cNvPr id="301085" name="AutoShape 29"/>
          <p:cNvSpPr>
            <a:spLocks/>
          </p:cNvSpPr>
          <p:nvPr/>
        </p:nvSpPr>
        <p:spPr bwMode="auto">
          <a:xfrm>
            <a:off x="3048000" y="1311275"/>
            <a:ext cx="228600" cy="2098675"/>
          </a:xfrm>
          <a:prstGeom prst="leftBrace">
            <a:avLst>
              <a:gd name="adj1" fmla="val 76505"/>
              <a:gd name="adj2" fmla="val 50000"/>
            </a:avLst>
          </a:prstGeom>
          <a:noFill/>
          <a:ln w="12700">
            <a:solidFill>
              <a:schemeClr val="accent2"/>
            </a:solidFill>
            <a:round/>
            <a:headEnd/>
            <a:tailEnd/>
          </a:ln>
          <a:effectLst/>
        </p:spPr>
        <p:txBody>
          <a:bodyPr wrap="none" anchor="ctr"/>
          <a:lstStyle/>
          <a:p>
            <a:endParaRPr lang="it-IT"/>
          </a:p>
        </p:txBody>
      </p:sp>
      <p:sp>
        <p:nvSpPr>
          <p:cNvPr id="301086" name="Line 30"/>
          <p:cNvSpPr>
            <a:spLocks noChangeShapeType="1"/>
          </p:cNvSpPr>
          <p:nvPr/>
        </p:nvSpPr>
        <p:spPr bwMode="auto">
          <a:xfrm>
            <a:off x="3276600" y="3063875"/>
            <a:ext cx="762000" cy="0"/>
          </a:xfrm>
          <a:prstGeom prst="line">
            <a:avLst/>
          </a:prstGeom>
          <a:noFill/>
          <a:ln w="76200">
            <a:solidFill>
              <a:srgbClr val="FF6600"/>
            </a:solidFill>
            <a:round/>
            <a:headEnd/>
            <a:tailEnd type="triangle" w="med" len="med"/>
          </a:ln>
          <a:effectLst>
            <a:prstShdw prst="shdw17" dist="17961" dir="2700000">
              <a:srgbClr val="FF6600">
                <a:gamma/>
                <a:shade val="60000"/>
                <a:invGamma/>
              </a:srgbClr>
            </a:prstShdw>
          </a:effectLst>
        </p:spPr>
        <p:txBody>
          <a:bodyPr wrap="none" anchor="ctr"/>
          <a:lstStyle/>
          <a:p>
            <a:endParaRPr lang="it-IT"/>
          </a:p>
        </p:txBody>
      </p:sp>
      <p:sp>
        <p:nvSpPr>
          <p:cNvPr id="301087" name="Line 31"/>
          <p:cNvSpPr>
            <a:spLocks noChangeShapeType="1"/>
          </p:cNvSpPr>
          <p:nvPr/>
        </p:nvSpPr>
        <p:spPr bwMode="auto">
          <a:xfrm>
            <a:off x="3276600" y="1692275"/>
            <a:ext cx="762000" cy="0"/>
          </a:xfrm>
          <a:prstGeom prst="line">
            <a:avLst/>
          </a:prstGeom>
          <a:noFill/>
          <a:ln w="76200">
            <a:solidFill>
              <a:srgbClr val="FF6600"/>
            </a:solidFill>
            <a:prstDash val="sysDot"/>
            <a:round/>
            <a:headEnd/>
            <a:tailEnd type="triangle" w="med" len="med"/>
          </a:ln>
          <a:effectLst>
            <a:prstShdw prst="shdw17" dist="17961" dir="2700000">
              <a:srgbClr val="FF6600">
                <a:gamma/>
                <a:shade val="60000"/>
                <a:invGamma/>
              </a:srgbClr>
            </a:prstShdw>
          </a:effectLst>
        </p:spPr>
        <p:txBody>
          <a:bodyPr wrap="none" anchor="ctr"/>
          <a:lstStyle/>
          <a:p>
            <a:endParaRPr lang="it-IT"/>
          </a:p>
        </p:txBody>
      </p:sp>
      <p:sp>
        <p:nvSpPr>
          <p:cNvPr id="301088" name="Line 32"/>
          <p:cNvSpPr>
            <a:spLocks noChangeShapeType="1"/>
          </p:cNvSpPr>
          <p:nvPr/>
        </p:nvSpPr>
        <p:spPr bwMode="auto">
          <a:xfrm>
            <a:off x="5348288" y="1692275"/>
            <a:ext cx="1890712" cy="0"/>
          </a:xfrm>
          <a:prstGeom prst="line">
            <a:avLst/>
          </a:prstGeom>
          <a:noFill/>
          <a:ln w="57150">
            <a:solidFill>
              <a:schemeClr val="accent2"/>
            </a:solidFill>
            <a:round/>
            <a:headEnd/>
            <a:tailEnd type="triangle" w="med" len="med"/>
          </a:ln>
          <a:effectLst>
            <a:prstShdw prst="shdw17" dist="17961" dir="2700000">
              <a:schemeClr val="accent2">
                <a:gamma/>
                <a:shade val="60000"/>
                <a:invGamma/>
              </a:schemeClr>
            </a:prstShdw>
          </a:effectLst>
        </p:spPr>
        <p:txBody>
          <a:bodyPr wrap="none" anchor="ctr"/>
          <a:lstStyle/>
          <a:p>
            <a:endParaRPr lang="it-IT"/>
          </a:p>
        </p:txBody>
      </p:sp>
      <p:sp>
        <p:nvSpPr>
          <p:cNvPr id="301089" name="Line 33"/>
          <p:cNvSpPr>
            <a:spLocks noChangeShapeType="1"/>
          </p:cNvSpPr>
          <p:nvPr/>
        </p:nvSpPr>
        <p:spPr bwMode="auto">
          <a:xfrm>
            <a:off x="7772400" y="2133600"/>
            <a:ext cx="0" cy="2246313"/>
          </a:xfrm>
          <a:prstGeom prst="line">
            <a:avLst/>
          </a:prstGeom>
          <a:noFill/>
          <a:ln w="57150">
            <a:solidFill>
              <a:schemeClr val="accent2"/>
            </a:solidFill>
            <a:round/>
            <a:headEnd/>
            <a:tailEnd type="triangle" w="med" len="med"/>
          </a:ln>
          <a:effectLst>
            <a:prstShdw prst="shdw17" dist="17961" dir="2700000">
              <a:schemeClr val="accent2">
                <a:gamma/>
                <a:shade val="60000"/>
                <a:invGamma/>
              </a:schemeClr>
            </a:prstShdw>
          </a:effectLst>
        </p:spPr>
        <p:txBody>
          <a:bodyPr wrap="none" anchor="ctr"/>
          <a:lstStyle/>
          <a:p>
            <a:endParaRPr lang="it-IT"/>
          </a:p>
        </p:txBody>
      </p:sp>
      <p:sp>
        <p:nvSpPr>
          <p:cNvPr id="301090" name="Line 34"/>
          <p:cNvSpPr>
            <a:spLocks noChangeShapeType="1"/>
          </p:cNvSpPr>
          <p:nvPr/>
        </p:nvSpPr>
        <p:spPr bwMode="auto">
          <a:xfrm flipH="1">
            <a:off x="5715000" y="4740275"/>
            <a:ext cx="1524000" cy="0"/>
          </a:xfrm>
          <a:prstGeom prst="line">
            <a:avLst/>
          </a:prstGeom>
          <a:noFill/>
          <a:ln w="57150">
            <a:solidFill>
              <a:srgbClr val="FF0000"/>
            </a:solidFill>
            <a:round/>
            <a:headEnd/>
            <a:tailEnd type="triangle" w="med" len="med"/>
          </a:ln>
          <a:effectLst>
            <a:prstShdw prst="shdw17" dist="17961" dir="2700000">
              <a:srgbClr val="FF0000">
                <a:gamma/>
                <a:shade val="60000"/>
                <a:invGamma/>
              </a:srgbClr>
            </a:prstShdw>
          </a:effectLst>
        </p:spPr>
        <p:txBody>
          <a:bodyPr wrap="none" anchor="ctr"/>
          <a:lstStyle/>
          <a:p>
            <a:endParaRPr lang="it-IT"/>
          </a:p>
        </p:txBody>
      </p:sp>
      <p:sp>
        <p:nvSpPr>
          <p:cNvPr id="301091" name="Line 35"/>
          <p:cNvSpPr>
            <a:spLocks noChangeShapeType="1"/>
          </p:cNvSpPr>
          <p:nvPr/>
        </p:nvSpPr>
        <p:spPr bwMode="auto">
          <a:xfrm>
            <a:off x="4648200" y="3444875"/>
            <a:ext cx="0" cy="990600"/>
          </a:xfrm>
          <a:prstGeom prst="line">
            <a:avLst/>
          </a:prstGeom>
          <a:noFill/>
          <a:ln w="57150">
            <a:solidFill>
              <a:schemeClr val="accent2"/>
            </a:solidFill>
            <a:round/>
            <a:headEnd/>
            <a:tailEnd type="triangle" w="med" len="med"/>
          </a:ln>
          <a:effectLst>
            <a:prstShdw prst="shdw17" dist="17961" dir="2700000">
              <a:schemeClr val="accent2">
                <a:gamma/>
                <a:shade val="60000"/>
                <a:invGamma/>
              </a:schemeClr>
            </a:prstShdw>
          </a:effectLst>
        </p:spPr>
        <p:txBody>
          <a:bodyPr wrap="none" anchor="ctr"/>
          <a:lstStyle/>
          <a:p>
            <a:endParaRPr lang="it-IT"/>
          </a:p>
        </p:txBody>
      </p:sp>
      <p:sp>
        <p:nvSpPr>
          <p:cNvPr id="301092" name="Line 36"/>
          <p:cNvSpPr>
            <a:spLocks noChangeShapeType="1"/>
          </p:cNvSpPr>
          <p:nvPr/>
        </p:nvSpPr>
        <p:spPr bwMode="auto">
          <a:xfrm flipH="1">
            <a:off x="666750" y="6324600"/>
            <a:ext cx="3524250" cy="0"/>
          </a:xfrm>
          <a:prstGeom prst="line">
            <a:avLst/>
          </a:prstGeom>
          <a:noFill/>
          <a:ln w="57150">
            <a:solidFill>
              <a:srgbClr val="FF0000"/>
            </a:solidFill>
            <a:round/>
            <a:headEnd/>
            <a:tailEnd/>
          </a:ln>
          <a:effectLst>
            <a:prstShdw prst="shdw17" dist="17961" dir="2700000">
              <a:srgbClr val="FF0000">
                <a:gamma/>
                <a:shade val="60000"/>
                <a:invGamma/>
              </a:srgbClr>
            </a:prstShdw>
          </a:effectLst>
        </p:spPr>
        <p:txBody>
          <a:bodyPr wrap="none" anchor="ctr"/>
          <a:lstStyle/>
          <a:p>
            <a:endParaRPr lang="it-IT"/>
          </a:p>
        </p:txBody>
      </p:sp>
      <p:sp>
        <p:nvSpPr>
          <p:cNvPr id="301093" name="Line 37"/>
          <p:cNvSpPr>
            <a:spLocks noChangeShapeType="1"/>
          </p:cNvSpPr>
          <p:nvPr/>
        </p:nvSpPr>
        <p:spPr bwMode="auto">
          <a:xfrm flipV="1">
            <a:off x="666750" y="1784350"/>
            <a:ext cx="0" cy="4540250"/>
          </a:xfrm>
          <a:prstGeom prst="line">
            <a:avLst/>
          </a:prstGeom>
          <a:noFill/>
          <a:ln w="57150">
            <a:solidFill>
              <a:srgbClr val="FF0000"/>
            </a:solidFill>
            <a:round/>
            <a:headEnd/>
            <a:tailEnd/>
          </a:ln>
          <a:effectLst>
            <a:prstShdw prst="shdw17" dist="17961" dir="2700000">
              <a:srgbClr val="FF0000">
                <a:gamma/>
                <a:shade val="60000"/>
                <a:invGamma/>
              </a:srgbClr>
            </a:prstShdw>
          </a:effectLst>
        </p:spPr>
        <p:txBody>
          <a:bodyPr wrap="none" anchor="ctr"/>
          <a:lstStyle/>
          <a:p>
            <a:endParaRPr lang="it-IT"/>
          </a:p>
        </p:txBody>
      </p:sp>
      <p:sp>
        <p:nvSpPr>
          <p:cNvPr id="301094" name="Line 38"/>
          <p:cNvSpPr>
            <a:spLocks noChangeShapeType="1"/>
          </p:cNvSpPr>
          <p:nvPr/>
        </p:nvSpPr>
        <p:spPr bwMode="auto">
          <a:xfrm flipV="1">
            <a:off x="685800" y="457200"/>
            <a:ext cx="2590800" cy="1327150"/>
          </a:xfrm>
          <a:prstGeom prst="line">
            <a:avLst/>
          </a:prstGeom>
          <a:noFill/>
          <a:ln w="57150">
            <a:solidFill>
              <a:srgbClr val="FF0000"/>
            </a:solidFill>
            <a:round/>
            <a:headEnd/>
            <a:tailEnd type="triangle" w="med" len="med"/>
          </a:ln>
          <a:effectLst>
            <a:prstShdw prst="shdw17" dist="17961" dir="2700000">
              <a:srgbClr val="FF0000">
                <a:gamma/>
                <a:shade val="60000"/>
                <a:invGamma/>
              </a:srgbClr>
            </a:prstShdw>
          </a:effectLst>
        </p:spPr>
        <p:txBody>
          <a:bodyPr wrap="none" anchor="ctr"/>
          <a:lstStyle/>
          <a:p>
            <a:endParaRPr lang="it-IT"/>
          </a:p>
        </p:txBody>
      </p:sp>
      <p:sp>
        <p:nvSpPr>
          <p:cNvPr id="301095" name="Line 39"/>
          <p:cNvSpPr>
            <a:spLocks noChangeShapeType="1"/>
          </p:cNvSpPr>
          <p:nvPr/>
        </p:nvSpPr>
        <p:spPr bwMode="auto">
          <a:xfrm>
            <a:off x="4648200" y="685800"/>
            <a:ext cx="0" cy="609600"/>
          </a:xfrm>
          <a:prstGeom prst="line">
            <a:avLst/>
          </a:prstGeom>
          <a:noFill/>
          <a:ln w="57150">
            <a:solidFill>
              <a:srgbClr val="FF0000"/>
            </a:solidFill>
            <a:round/>
            <a:headEnd/>
            <a:tailEnd type="triangle" w="med" len="med"/>
          </a:ln>
          <a:effectLst>
            <a:prstShdw prst="shdw17" dist="17961" dir="2700000">
              <a:srgbClr val="FF0000">
                <a:gamma/>
                <a:shade val="60000"/>
                <a:invGamma/>
              </a:srgbClr>
            </a:prstShdw>
          </a:effectLst>
        </p:spPr>
        <p:txBody>
          <a:bodyPr wrap="none" anchor="ctr"/>
          <a:lstStyle/>
          <a:p>
            <a:endParaRPr lang="it-IT"/>
          </a:p>
        </p:txBody>
      </p:sp>
      <p:grpSp>
        <p:nvGrpSpPr>
          <p:cNvPr id="10" name="Group 40"/>
          <p:cNvGrpSpPr>
            <a:grpSpLocks/>
          </p:cNvGrpSpPr>
          <p:nvPr/>
        </p:nvGrpSpPr>
        <p:grpSpPr bwMode="auto">
          <a:xfrm>
            <a:off x="4114800" y="5943600"/>
            <a:ext cx="990600" cy="685800"/>
            <a:chOff x="2592" y="3744"/>
            <a:chExt cx="624" cy="432"/>
          </a:xfrm>
        </p:grpSpPr>
        <p:sp>
          <p:nvSpPr>
            <p:cNvPr id="301097" name="Rectangle 41"/>
            <p:cNvSpPr>
              <a:spLocks noChangeArrowheads="1"/>
            </p:cNvSpPr>
            <p:nvPr/>
          </p:nvSpPr>
          <p:spPr bwMode="auto">
            <a:xfrm>
              <a:off x="2592" y="3744"/>
              <a:ext cx="624" cy="432"/>
            </a:xfrm>
            <a:prstGeom prst="rect">
              <a:avLst/>
            </a:prstGeom>
            <a:solidFill>
              <a:srgbClr val="FFFF66"/>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66"/>
              </a:extrusionClr>
            </a:sp3d>
          </p:spPr>
          <p:txBody>
            <a:bodyPr wrap="none" anchor="ctr">
              <a:flatTx/>
            </a:bodyPr>
            <a:lstStyle/>
            <a:p>
              <a:endParaRPr lang="it-IT"/>
            </a:p>
          </p:txBody>
        </p:sp>
        <p:sp>
          <p:nvSpPr>
            <p:cNvPr id="301098" name="Text Box 42"/>
            <p:cNvSpPr txBox="1">
              <a:spLocks noChangeArrowheads="1"/>
            </p:cNvSpPr>
            <p:nvPr/>
          </p:nvSpPr>
          <p:spPr bwMode="auto">
            <a:xfrm>
              <a:off x="2652" y="3840"/>
              <a:ext cx="468" cy="288"/>
            </a:xfrm>
            <a:prstGeom prst="rect">
              <a:avLst/>
            </a:prstGeom>
            <a:noFill/>
            <a:ln w="9525">
              <a:noFill/>
              <a:miter lim="800000"/>
              <a:headEnd/>
              <a:tailEnd/>
            </a:ln>
            <a:effectLst/>
          </p:spPr>
          <p:txBody>
            <a:bodyPr wrap="none">
              <a:spAutoFit/>
            </a:bodyPr>
            <a:lstStyle/>
            <a:p>
              <a:pPr algn="l">
                <a:spcBef>
                  <a:spcPct val="0"/>
                </a:spcBef>
                <a:buFontTx/>
                <a:buNone/>
              </a:pPr>
              <a:r>
                <a:rPr lang="it-IT" sz="2400">
                  <a:latin typeface="Arial" charset="0"/>
                </a:rPr>
                <a:t>TVL</a:t>
              </a:r>
            </a:p>
          </p:txBody>
        </p:sp>
      </p:grpSp>
      <p:sp>
        <p:nvSpPr>
          <p:cNvPr id="301099" name="Line 43"/>
          <p:cNvSpPr>
            <a:spLocks noChangeShapeType="1"/>
          </p:cNvSpPr>
          <p:nvPr/>
        </p:nvSpPr>
        <p:spPr bwMode="auto">
          <a:xfrm>
            <a:off x="4648200" y="5181600"/>
            <a:ext cx="0" cy="669925"/>
          </a:xfrm>
          <a:prstGeom prst="line">
            <a:avLst/>
          </a:prstGeom>
          <a:noFill/>
          <a:ln w="57150">
            <a:solidFill>
              <a:schemeClr val="accent2"/>
            </a:solidFill>
            <a:round/>
            <a:headEnd/>
            <a:tailEnd type="triangle" w="med" len="med"/>
          </a:ln>
          <a:effectLst>
            <a:prstShdw prst="shdw17" dist="17961" dir="2700000">
              <a:schemeClr val="accent2">
                <a:gamma/>
                <a:shade val="60000"/>
                <a:invGamma/>
              </a:schemeClr>
            </a:prstShdw>
          </a:effectLst>
        </p:spPr>
        <p:txBody>
          <a:bodyPr wrap="none" anchor="ctr"/>
          <a:lstStyle/>
          <a:p>
            <a:endParaRPr lang="it-IT"/>
          </a:p>
        </p:txBody>
      </p:sp>
      <p:sp>
        <p:nvSpPr>
          <p:cNvPr id="301100" name="Text Box 44"/>
          <p:cNvSpPr txBox="1">
            <a:spLocks noChangeArrowheads="1"/>
          </p:cNvSpPr>
          <p:nvPr/>
        </p:nvSpPr>
        <p:spPr bwMode="auto">
          <a:xfrm>
            <a:off x="4708525" y="620713"/>
            <a:ext cx="579438" cy="396875"/>
          </a:xfrm>
          <a:prstGeom prst="rect">
            <a:avLst/>
          </a:prstGeom>
          <a:noFill/>
          <a:ln w="9525">
            <a:noFill/>
            <a:miter lim="800000"/>
            <a:headEnd/>
            <a:tailEnd/>
          </a:ln>
          <a:effectLst/>
        </p:spPr>
        <p:txBody>
          <a:bodyPr wrap="none">
            <a:spAutoFit/>
          </a:bodyPr>
          <a:lstStyle/>
          <a:p>
            <a:pPr algn="l">
              <a:spcBef>
                <a:spcPct val="0"/>
              </a:spcBef>
              <a:buFontTx/>
              <a:buNone/>
            </a:pPr>
            <a:r>
              <a:rPr lang="it-IT" sz="2000">
                <a:solidFill>
                  <a:srgbClr val="FF0000"/>
                </a:solidFill>
                <a:latin typeface="Arial" charset="0"/>
              </a:rPr>
              <a:t>Glu</a:t>
            </a:r>
            <a:endParaRPr lang="it-IT" sz="2000">
              <a:latin typeface="Arial" charset="0"/>
            </a:endParaRPr>
          </a:p>
        </p:txBody>
      </p:sp>
      <p:sp>
        <p:nvSpPr>
          <p:cNvPr id="301101" name="Text Box 45"/>
          <p:cNvSpPr txBox="1">
            <a:spLocks noChangeArrowheads="1"/>
          </p:cNvSpPr>
          <p:nvPr/>
        </p:nvSpPr>
        <p:spPr bwMode="auto">
          <a:xfrm>
            <a:off x="4724400" y="5421313"/>
            <a:ext cx="890588" cy="396875"/>
          </a:xfrm>
          <a:prstGeom prst="rect">
            <a:avLst/>
          </a:prstGeom>
          <a:noFill/>
          <a:ln w="9525">
            <a:noFill/>
            <a:miter lim="800000"/>
            <a:headEnd/>
            <a:tailEnd/>
          </a:ln>
          <a:effectLst/>
        </p:spPr>
        <p:txBody>
          <a:bodyPr wrap="none">
            <a:spAutoFit/>
          </a:bodyPr>
          <a:lstStyle/>
          <a:p>
            <a:pPr algn="l">
              <a:spcBef>
                <a:spcPct val="0"/>
              </a:spcBef>
              <a:buFontTx/>
              <a:buNone/>
            </a:pPr>
            <a:r>
              <a:rPr lang="it-IT" sz="2000">
                <a:solidFill>
                  <a:schemeClr val="accent2"/>
                </a:solidFill>
                <a:latin typeface="Arial" charset="0"/>
              </a:rPr>
              <a:t>GABA</a:t>
            </a:r>
          </a:p>
        </p:txBody>
      </p:sp>
      <p:sp>
        <p:nvSpPr>
          <p:cNvPr id="301102" name="Text Box 46"/>
          <p:cNvSpPr txBox="1">
            <a:spLocks noChangeArrowheads="1"/>
          </p:cNvSpPr>
          <p:nvPr/>
        </p:nvSpPr>
        <p:spPr bwMode="auto">
          <a:xfrm>
            <a:off x="4824413" y="3946525"/>
            <a:ext cx="890587" cy="396875"/>
          </a:xfrm>
          <a:prstGeom prst="rect">
            <a:avLst/>
          </a:prstGeom>
          <a:noFill/>
          <a:ln w="9525">
            <a:noFill/>
            <a:miter lim="800000"/>
            <a:headEnd/>
            <a:tailEnd/>
          </a:ln>
          <a:effectLst/>
        </p:spPr>
        <p:txBody>
          <a:bodyPr wrap="none">
            <a:spAutoFit/>
          </a:bodyPr>
          <a:lstStyle/>
          <a:p>
            <a:pPr algn="l">
              <a:spcBef>
                <a:spcPct val="0"/>
              </a:spcBef>
              <a:buFontTx/>
              <a:buNone/>
            </a:pPr>
            <a:r>
              <a:rPr lang="it-IT" sz="2000">
                <a:solidFill>
                  <a:schemeClr val="accent2"/>
                </a:solidFill>
                <a:latin typeface="Arial" charset="0"/>
              </a:rPr>
              <a:t>GABA</a:t>
            </a:r>
          </a:p>
        </p:txBody>
      </p:sp>
      <p:sp>
        <p:nvSpPr>
          <p:cNvPr id="301103" name="Text Box 47"/>
          <p:cNvSpPr txBox="1">
            <a:spLocks noChangeArrowheads="1"/>
          </p:cNvSpPr>
          <p:nvPr/>
        </p:nvSpPr>
        <p:spPr bwMode="auto">
          <a:xfrm>
            <a:off x="6196013" y="1295400"/>
            <a:ext cx="890587" cy="396875"/>
          </a:xfrm>
          <a:prstGeom prst="rect">
            <a:avLst/>
          </a:prstGeom>
          <a:noFill/>
          <a:ln w="9525">
            <a:noFill/>
            <a:miter lim="800000"/>
            <a:headEnd/>
            <a:tailEnd/>
          </a:ln>
          <a:effectLst/>
        </p:spPr>
        <p:txBody>
          <a:bodyPr wrap="none">
            <a:spAutoFit/>
          </a:bodyPr>
          <a:lstStyle/>
          <a:p>
            <a:pPr algn="l">
              <a:spcBef>
                <a:spcPct val="0"/>
              </a:spcBef>
              <a:buFontTx/>
              <a:buNone/>
            </a:pPr>
            <a:r>
              <a:rPr lang="it-IT" sz="2000">
                <a:solidFill>
                  <a:schemeClr val="accent2"/>
                </a:solidFill>
                <a:latin typeface="Arial" charset="0"/>
              </a:rPr>
              <a:t>GABA</a:t>
            </a:r>
          </a:p>
        </p:txBody>
      </p:sp>
      <p:sp>
        <p:nvSpPr>
          <p:cNvPr id="301104" name="Text Box 48"/>
          <p:cNvSpPr txBox="1">
            <a:spLocks noChangeArrowheads="1"/>
          </p:cNvSpPr>
          <p:nvPr/>
        </p:nvSpPr>
        <p:spPr bwMode="auto">
          <a:xfrm>
            <a:off x="7720013" y="3717925"/>
            <a:ext cx="890587" cy="396875"/>
          </a:xfrm>
          <a:prstGeom prst="rect">
            <a:avLst/>
          </a:prstGeom>
          <a:noFill/>
          <a:ln w="9525">
            <a:noFill/>
            <a:miter lim="800000"/>
            <a:headEnd/>
            <a:tailEnd/>
          </a:ln>
          <a:effectLst/>
        </p:spPr>
        <p:txBody>
          <a:bodyPr wrap="none">
            <a:spAutoFit/>
          </a:bodyPr>
          <a:lstStyle/>
          <a:p>
            <a:pPr algn="l">
              <a:spcBef>
                <a:spcPct val="0"/>
              </a:spcBef>
              <a:buFontTx/>
              <a:buNone/>
            </a:pPr>
            <a:r>
              <a:rPr lang="it-IT" sz="2000">
                <a:solidFill>
                  <a:schemeClr val="accent2"/>
                </a:solidFill>
                <a:latin typeface="Arial" charset="0"/>
              </a:rPr>
              <a:t>GABA</a:t>
            </a:r>
          </a:p>
        </p:txBody>
      </p:sp>
      <p:sp>
        <p:nvSpPr>
          <p:cNvPr id="301105" name="Text Box 49"/>
          <p:cNvSpPr txBox="1">
            <a:spLocks noChangeArrowheads="1"/>
          </p:cNvSpPr>
          <p:nvPr/>
        </p:nvSpPr>
        <p:spPr bwMode="auto">
          <a:xfrm>
            <a:off x="5973763" y="4267200"/>
            <a:ext cx="579437" cy="396875"/>
          </a:xfrm>
          <a:prstGeom prst="rect">
            <a:avLst/>
          </a:prstGeom>
          <a:noFill/>
          <a:ln w="9525">
            <a:noFill/>
            <a:miter lim="800000"/>
            <a:headEnd/>
            <a:tailEnd/>
          </a:ln>
          <a:effectLst/>
        </p:spPr>
        <p:txBody>
          <a:bodyPr wrap="none">
            <a:spAutoFit/>
          </a:bodyPr>
          <a:lstStyle/>
          <a:p>
            <a:pPr algn="l">
              <a:spcBef>
                <a:spcPct val="0"/>
              </a:spcBef>
              <a:buFontTx/>
              <a:buNone/>
            </a:pPr>
            <a:r>
              <a:rPr lang="it-IT" sz="2000">
                <a:solidFill>
                  <a:srgbClr val="FF0000"/>
                </a:solidFill>
                <a:latin typeface="Arial" charset="0"/>
              </a:rPr>
              <a:t>Glu</a:t>
            </a:r>
            <a:endParaRPr lang="it-IT" sz="2000">
              <a:latin typeface="Arial" charset="0"/>
            </a:endParaRPr>
          </a:p>
        </p:txBody>
      </p:sp>
      <p:sp>
        <p:nvSpPr>
          <p:cNvPr id="301106" name="Text Box 50"/>
          <p:cNvSpPr txBox="1">
            <a:spLocks noChangeArrowheads="1"/>
          </p:cNvSpPr>
          <p:nvPr/>
        </p:nvSpPr>
        <p:spPr bwMode="auto">
          <a:xfrm>
            <a:off x="3276600" y="2678113"/>
            <a:ext cx="538163" cy="396875"/>
          </a:xfrm>
          <a:prstGeom prst="rect">
            <a:avLst/>
          </a:prstGeom>
          <a:noFill/>
          <a:ln w="9525">
            <a:noFill/>
            <a:miter lim="800000"/>
            <a:headEnd/>
            <a:tailEnd/>
          </a:ln>
          <a:effectLst/>
        </p:spPr>
        <p:txBody>
          <a:bodyPr wrap="none">
            <a:spAutoFit/>
          </a:bodyPr>
          <a:lstStyle/>
          <a:p>
            <a:pPr algn="l">
              <a:spcBef>
                <a:spcPct val="0"/>
              </a:spcBef>
              <a:buFontTx/>
              <a:buNone/>
            </a:pPr>
            <a:r>
              <a:rPr lang="it-IT" sz="2000">
                <a:solidFill>
                  <a:srgbClr val="FF6600"/>
                </a:solidFill>
                <a:latin typeface="Arial" charset="0"/>
              </a:rPr>
              <a:t>DA</a:t>
            </a:r>
          </a:p>
        </p:txBody>
      </p:sp>
      <p:sp>
        <p:nvSpPr>
          <p:cNvPr id="301107" name="Text Box 51"/>
          <p:cNvSpPr txBox="1">
            <a:spLocks noChangeArrowheads="1"/>
          </p:cNvSpPr>
          <p:nvPr/>
        </p:nvSpPr>
        <p:spPr bwMode="auto">
          <a:xfrm>
            <a:off x="3276600" y="1295400"/>
            <a:ext cx="538163" cy="396875"/>
          </a:xfrm>
          <a:prstGeom prst="rect">
            <a:avLst/>
          </a:prstGeom>
          <a:noFill/>
          <a:ln w="9525">
            <a:noFill/>
            <a:miter lim="800000"/>
            <a:headEnd/>
            <a:tailEnd/>
          </a:ln>
          <a:effectLst/>
        </p:spPr>
        <p:txBody>
          <a:bodyPr wrap="none">
            <a:spAutoFit/>
          </a:bodyPr>
          <a:lstStyle/>
          <a:p>
            <a:pPr algn="l">
              <a:spcBef>
                <a:spcPct val="0"/>
              </a:spcBef>
              <a:buFontTx/>
              <a:buNone/>
            </a:pPr>
            <a:r>
              <a:rPr lang="it-IT" sz="2000">
                <a:solidFill>
                  <a:srgbClr val="FF6600"/>
                </a:solidFill>
                <a:latin typeface="Arial" charset="0"/>
              </a:rPr>
              <a:t>DA</a:t>
            </a:r>
          </a:p>
        </p:txBody>
      </p:sp>
      <p:sp>
        <p:nvSpPr>
          <p:cNvPr id="301108" name="Text Box 52"/>
          <p:cNvSpPr txBox="1">
            <a:spLocks noChangeArrowheads="1"/>
          </p:cNvSpPr>
          <p:nvPr/>
        </p:nvSpPr>
        <p:spPr bwMode="auto">
          <a:xfrm>
            <a:off x="3133725" y="3668713"/>
            <a:ext cx="1438275" cy="396875"/>
          </a:xfrm>
          <a:prstGeom prst="rect">
            <a:avLst/>
          </a:prstGeom>
          <a:noFill/>
          <a:ln w="9525">
            <a:noFill/>
            <a:miter lim="800000"/>
            <a:headEnd/>
            <a:tailEnd/>
          </a:ln>
          <a:effectLst/>
        </p:spPr>
        <p:txBody>
          <a:bodyPr wrap="none">
            <a:spAutoFit/>
          </a:bodyPr>
          <a:lstStyle/>
          <a:p>
            <a:pPr algn="l">
              <a:spcBef>
                <a:spcPct val="0"/>
              </a:spcBef>
              <a:buFontTx/>
              <a:buNone/>
            </a:pPr>
            <a:r>
              <a:rPr lang="it-IT" sz="2000" b="1" i="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charset="0"/>
              </a:rPr>
              <a:t>Via Diretta</a:t>
            </a:r>
          </a:p>
        </p:txBody>
      </p:sp>
      <p:sp>
        <p:nvSpPr>
          <p:cNvPr id="301109" name="Text Box 53"/>
          <p:cNvSpPr txBox="1">
            <a:spLocks noChangeArrowheads="1"/>
          </p:cNvSpPr>
          <p:nvPr/>
        </p:nvSpPr>
        <p:spPr bwMode="auto">
          <a:xfrm>
            <a:off x="6157913" y="2906713"/>
            <a:ext cx="1635125" cy="396875"/>
          </a:xfrm>
          <a:prstGeom prst="rect">
            <a:avLst/>
          </a:prstGeom>
          <a:noFill/>
          <a:ln w="9525">
            <a:noFill/>
            <a:miter lim="800000"/>
            <a:headEnd/>
            <a:tailEnd/>
          </a:ln>
          <a:effectLst/>
        </p:spPr>
        <p:txBody>
          <a:bodyPr wrap="none">
            <a:spAutoFit/>
          </a:bodyPr>
          <a:lstStyle/>
          <a:p>
            <a:pPr algn="l">
              <a:spcBef>
                <a:spcPct val="0"/>
              </a:spcBef>
              <a:buFontTx/>
              <a:buNone/>
            </a:pPr>
            <a:r>
              <a:rPr lang="it-IT" sz="2000" b="1" i="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charset="0"/>
              </a:rPr>
              <a:t>Via Indiretta</a:t>
            </a:r>
            <a:endParaRPr lang="it-IT" sz="2000">
              <a:solidFill>
                <a:srgbClr val="0000FF"/>
              </a:solidFill>
              <a:latin typeface="Arial" charset="0"/>
            </a:endParaRPr>
          </a:p>
        </p:txBody>
      </p:sp>
      <p:grpSp>
        <p:nvGrpSpPr>
          <p:cNvPr id="11" name="Group 54"/>
          <p:cNvGrpSpPr>
            <a:grpSpLocks/>
          </p:cNvGrpSpPr>
          <p:nvPr/>
        </p:nvGrpSpPr>
        <p:grpSpPr bwMode="auto">
          <a:xfrm>
            <a:off x="6537325" y="152400"/>
            <a:ext cx="2338388" cy="457200"/>
            <a:chOff x="4118" y="96"/>
            <a:chExt cx="1473" cy="288"/>
          </a:xfrm>
        </p:grpSpPr>
        <p:sp useBgFill="1">
          <p:nvSpPr>
            <p:cNvPr id="301111" name="Rectangle 55"/>
            <p:cNvSpPr>
              <a:spLocks noChangeArrowheads="1"/>
            </p:cNvSpPr>
            <p:nvPr/>
          </p:nvSpPr>
          <p:spPr bwMode="auto">
            <a:xfrm>
              <a:off x="4176" y="96"/>
              <a:ext cx="1392" cy="288"/>
            </a:xfrm>
            <a:prstGeom prst="rect">
              <a:avLst/>
            </a:prstGeom>
            <a:ln w="9525">
              <a:noFill/>
              <a:miter lim="800000"/>
              <a:headEnd/>
              <a:tailEnd/>
            </a:ln>
            <a:effectLst>
              <a:prstShdw prst="shdw17" dist="17961" dir="2700000">
                <a:srgbClr val="FFFF99">
                  <a:gamma/>
                  <a:shade val="60000"/>
                  <a:invGamma/>
                </a:srgbClr>
              </a:prstShdw>
            </a:effectLst>
          </p:spPr>
          <p:txBody>
            <a:bodyPr wrap="none" anchor="ctr"/>
            <a:lstStyle/>
            <a:p>
              <a:endParaRPr lang="it-IT"/>
            </a:p>
          </p:txBody>
        </p:sp>
        <p:sp>
          <p:nvSpPr>
            <p:cNvPr id="301112" name="Text Box 56"/>
            <p:cNvSpPr txBox="1">
              <a:spLocks noChangeArrowheads="1"/>
            </p:cNvSpPr>
            <p:nvPr/>
          </p:nvSpPr>
          <p:spPr bwMode="auto">
            <a:xfrm>
              <a:off x="4118" y="96"/>
              <a:ext cx="1473" cy="288"/>
            </a:xfrm>
            <a:prstGeom prst="rect">
              <a:avLst/>
            </a:prstGeom>
            <a:noFill/>
            <a:ln w="9525">
              <a:noFill/>
              <a:miter lim="800000"/>
              <a:headEnd/>
              <a:tailEnd/>
            </a:ln>
            <a:effectLst/>
          </p:spPr>
          <p:txBody>
            <a:bodyPr wrap="none">
              <a:spAutoFit/>
            </a:bodyPr>
            <a:lstStyle/>
            <a:p>
              <a:pPr algn="l">
                <a:spcBef>
                  <a:spcPct val="0"/>
                </a:spcBef>
                <a:buFontTx/>
                <a:buNone/>
              </a:pPr>
              <a:r>
                <a:rPr lang="it-IT" sz="2400">
                  <a:latin typeface="Arial" charset="0"/>
                </a:rPr>
                <a:t>Late Huntington</a:t>
              </a:r>
            </a:p>
          </p:txBody>
        </p:sp>
      </p:grpSp>
      <p:sp>
        <p:nvSpPr>
          <p:cNvPr id="301113" name="AutoShape 57"/>
          <p:cNvSpPr>
            <a:spLocks noChangeArrowheads="1"/>
          </p:cNvSpPr>
          <p:nvPr/>
        </p:nvSpPr>
        <p:spPr bwMode="auto">
          <a:xfrm>
            <a:off x="4267200" y="1295400"/>
            <a:ext cx="914400" cy="914400"/>
          </a:xfrm>
          <a:prstGeom prst="lightningBolt">
            <a:avLst/>
          </a:prstGeom>
          <a:solidFill>
            <a:srgbClr val="FF00FF">
              <a:alpha val="50000"/>
            </a:srgbClr>
          </a:solidFill>
          <a:ln w="9525">
            <a:solidFill>
              <a:schemeClr val="tx1"/>
            </a:solidFill>
            <a:miter lim="800000"/>
            <a:headEnd/>
            <a:tailEnd/>
          </a:ln>
          <a:effectLst/>
        </p:spPr>
        <p:txBody>
          <a:bodyPr wrap="none" anchor="ctr"/>
          <a:lstStyle/>
          <a:p>
            <a:endParaRPr lang="it-IT"/>
          </a:p>
        </p:txBody>
      </p:sp>
      <p:sp>
        <p:nvSpPr>
          <p:cNvPr id="301114" name="AutoShape 58"/>
          <p:cNvSpPr>
            <a:spLocks noChangeArrowheads="1"/>
          </p:cNvSpPr>
          <p:nvPr/>
        </p:nvSpPr>
        <p:spPr bwMode="auto">
          <a:xfrm>
            <a:off x="4267200" y="2514600"/>
            <a:ext cx="914400" cy="914400"/>
          </a:xfrm>
          <a:prstGeom prst="lightningBolt">
            <a:avLst/>
          </a:prstGeom>
          <a:solidFill>
            <a:srgbClr val="FF00FF">
              <a:alpha val="50000"/>
            </a:srgbClr>
          </a:solidFill>
          <a:ln w="9525">
            <a:solidFill>
              <a:schemeClr val="tx1"/>
            </a:solidFill>
            <a:miter lim="800000"/>
            <a:headEnd/>
            <a:tailEnd/>
          </a:ln>
          <a:effectLst/>
        </p:spPr>
        <p:txBody>
          <a:bodyPr wrap="none" anchor="ctr"/>
          <a:lstStyle/>
          <a:p>
            <a:endParaRPr lang="it-IT"/>
          </a:p>
        </p:txBody>
      </p:sp>
      <p:sp useBgFill="1">
        <p:nvSpPr>
          <p:cNvPr id="301115" name="Rectangle 59"/>
          <p:cNvSpPr>
            <a:spLocks noChangeArrowheads="1"/>
          </p:cNvSpPr>
          <p:nvPr/>
        </p:nvSpPr>
        <p:spPr bwMode="auto">
          <a:xfrm>
            <a:off x="4572000" y="685800"/>
            <a:ext cx="152400" cy="381000"/>
          </a:xfrm>
          <a:prstGeom prst="rect">
            <a:avLst/>
          </a:prstGeom>
          <a:ln w="9525">
            <a:noFill/>
            <a:miter lim="800000"/>
            <a:headEnd/>
            <a:tailEnd/>
          </a:ln>
          <a:effectLst/>
        </p:spPr>
        <p:txBody>
          <a:bodyPr wrap="none" anchor="ctr"/>
          <a:lstStyle/>
          <a:p>
            <a:endParaRPr lang="it-IT"/>
          </a:p>
        </p:txBody>
      </p:sp>
      <p:sp>
        <p:nvSpPr>
          <p:cNvPr id="301116" name="Line 60"/>
          <p:cNvSpPr>
            <a:spLocks noChangeShapeType="1"/>
          </p:cNvSpPr>
          <p:nvPr/>
        </p:nvSpPr>
        <p:spPr bwMode="auto">
          <a:xfrm>
            <a:off x="4648200" y="685800"/>
            <a:ext cx="0" cy="381000"/>
          </a:xfrm>
          <a:prstGeom prst="line">
            <a:avLst/>
          </a:prstGeom>
          <a:noFill/>
          <a:ln w="9525">
            <a:solidFill>
              <a:srgbClr val="FF0000"/>
            </a:solidFill>
            <a:round/>
            <a:headEnd/>
            <a:tailEnd/>
          </a:ln>
          <a:effectLst>
            <a:prstShdw prst="shdw17" dist="17961" dir="2700000">
              <a:srgbClr val="FF0000">
                <a:gamma/>
                <a:shade val="60000"/>
                <a:invGamma/>
              </a:srgbClr>
            </a:prstShdw>
          </a:effectLst>
        </p:spPr>
        <p:txBody>
          <a:bodyPr wrap="none" anchor="ctr"/>
          <a:lstStyle/>
          <a:p>
            <a:endParaRPr lang="it-IT"/>
          </a:p>
        </p:txBody>
      </p:sp>
      <p:grpSp>
        <p:nvGrpSpPr>
          <p:cNvPr id="12" name="Group 61"/>
          <p:cNvGrpSpPr>
            <a:grpSpLocks/>
          </p:cNvGrpSpPr>
          <p:nvPr/>
        </p:nvGrpSpPr>
        <p:grpSpPr bwMode="auto">
          <a:xfrm>
            <a:off x="5410200" y="1600200"/>
            <a:ext cx="1600200" cy="228600"/>
            <a:chOff x="3456" y="1344"/>
            <a:chExt cx="1008" cy="144"/>
          </a:xfrm>
        </p:grpSpPr>
        <p:sp useBgFill="1">
          <p:nvSpPr>
            <p:cNvPr id="301118" name="Rectangle 62"/>
            <p:cNvSpPr>
              <a:spLocks noChangeArrowheads="1"/>
            </p:cNvSpPr>
            <p:nvPr/>
          </p:nvSpPr>
          <p:spPr bwMode="auto">
            <a:xfrm>
              <a:off x="3456" y="1344"/>
              <a:ext cx="1008" cy="144"/>
            </a:xfrm>
            <a:prstGeom prst="rect">
              <a:avLst/>
            </a:prstGeom>
            <a:ln w="9525">
              <a:noFill/>
              <a:miter lim="800000"/>
              <a:headEnd/>
              <a:tailEnd/>
            </a:ln>
            <a:effectLst/>
          </p:spPr>
          <p:txBody>
            <a:bodyPr wrap="none" anchor="ctr"/>
            <a:lstStyle/>
            <a:p>
              <a:endParaRPr lang="it-IT"/>
            </a:p>
          </p:txBody>
        </p:sp>
        <p:sp>
          <p:nvSpPr>
            <p:cNvPr id="301119" name="Line 63"/>
            <p:cNvSpPr>
              <a:spLocks noChangeShapeType="1"/>
            </p:cNvSpPr>
            <p:nvPr/>
          </p:nvSpPr>
          <p:spPr bwMode="auto">
            <a:xfrm>
              <a:off x="3456" y="1392"/>
              <a:ext cx="1008" cy="0"/>
            </a:xfrm>
            <a:prstGeom prst="line">
              <a:avLst/>
            </a:prstGeom>
            <a:noFill/>
            <a:ln w="9525">
              <a:solidFill>
                <a:schemeClr val="accent2"/>
              </a:solidFill>
              <a:round/>
              <a:headEnd/>
              <a:tailEnd/>
            </a:ln>
            <a:effectLst>
              <a:prstShdw prst="shdw17" dist="17961" dir="2700000">
                <a:schemeClr val="accent2">
                  <a:gamma/>
                  <a:shade val="60000"/>
                  <a:invGamma/>
                </a:schemeClr>
              </a:prstShdw>
            </a:effectLst>
          </p:spPr>
          <p:txBody>
            <a:bodyPr wrap="none" anchor="ctr"/>
            <a:lstStyle/>
            <a:p>
              <a:endParaRPr lang="it-IT"/>
            </a:p>
          </p:txBody>
        </p:sp>
      </p:grpSp>
      <p:sp>
        <p:nvSpPr>
          <p:cNvPr id="301120" name="AutoShape 64"/>
          <p:cNvSpPr>
            <a:spLocks noChangeArrowheads="1"/>
          </p:cNvSpPr>
          <p:nvPr/>
        </p:nvSpPr>
        <p:spPr bwMode="auto">
          <a:xfrm>
            <a:off x="7543800" y="2133600"/>
            <a:ext cx="381000" cy="2286000"/>
          </a:xfrm>
          <a:prstGeom prst="downArrow">
            <a:avLst>
              <a:gd name="adj1" fmla="val 50000"/>
              <a:gd name="adj2" fmla="val 83333"/>
            </a:avLst>
          </a:prstGeom>
          <a:solidFill>
            <a:schemeClr val="accent2"/>
          </a:solidFill>
          <a:ln w="9525">
            <a:noFill/>
            <a:miter lim="800000"/>
            <a:headEnd/>
            <a:tailEnd/>
          </a:ln>
          <a:effectLst>
            <a:prstShdw prst="shdw17" dist="17961" dir="2700000">
              <a:schemeClr val="accent2">
                <a:gamma/>
                <a:shade val="60000"/>
                <a:invGamma/>
              </a:schemeClr>
            </a:prstShdw>
          </a:effectLst>
        </p:spPr>
        <p:txBody>
          <a:bodyPr wrap="none" anchor="ctr"/>
          <a:lstStyle/>
          <a:p>
            <a:endParaRPr lang="it-IT"/>
          </a:p>
        </p:txBody>
      </p:sp>
      <p:grpSp>
        <p:nvGrpSpPr>
          <p:cNvPr id="13" name="Group 65"/>
          <p:cNvGrpSpPr>
            <a:grpSpLocks/>
          </p:cNvGrpSpPr>
          <p:nvPr/>
        </p:nvGrpSpPr>
        <p:grpSpPr bwMode="auto">
          <a:xfrm>
            <a:off x="4495800" y="3429000"/>
            <a:ext cx="304800" cy="838200"/>
            <a:chOff x="1344" y="2160"/>
            <a:chExt cx="192" cy="480"/>
          </a:xfrm>
        </p:grpSpPr>
        <p:sp useBgFill="1">
          <p:nvSpPr>
            <p:cNvPr id="301122" name="Rectangle 66"/>
            <p:cNvSpPr>
              <a:spLocks noChangeArrowheads="1"/>
            </p:cNvSpPr>
            <p:nvPr/>
          </p:nvSpPr>
          <p:spPr bwMode="auto">
            <a:xfrm>
              <a:off x="1344" y="2160"/>
              <a:ext cx="192" cy="480"/>
            </a:xfrm>
            <a:prstGeom prst="rect">
              <a:avLst/>
            </a:prstGeom>
            <a:ln w="9525">
              <a:noFill/>
              <a:miter lim="800000"/>
              <a:headEnd/>
              <a:tailEnd/>
            </a:ln>
            <a:effectLst/>
          </p:spPr>
          <p:txBody>
            <a:bodyPr wrap="none" anchor="ctr"/>
            <a:lstStyle/>
            <a:p>
              <a:endParaRPr lang="it-IT"/>
            </a:p>
          </p:txBody>
        </p:sp>
        <p:sp>
          <p:nvSpPr>
            <p:cNvPr id="301123" name="Line 67"/>
            <p:cNvSpPr>
              <a:spLocks noChangeShapeType="1"/>
            </p:cNvSpPr>
            <p:nvPr/>
          </p:nvSpPr>
          <p:spPr bwMode="auto">
            <a:xfrm>
              <a:off x="1426" y="2160"/>
              <a:ext cx="1" cy="480"/>
            </a:xfrm>
            <a:prstGeom prst="line">
              <a:avLst/>
            </a:prstGeom>
            <a:noFill/>
            <a:ln w="9525">
              <a:solidFill>
                <a:srgbClr val="0000FF"/>
              </a:solidFill>
              <a:round/>
              <a:headEnd/>
              <a:tailEnd/>
            </a:ln>
            <a:effectLst>
              <a:prstShdw prst="shdw17" dist="17961" dir="2700000">
                <a:srgbClr val="0000FF">
                  <a:gamma/>
                  <a:shade val="60000"/>
                  <a:invGamma/>
                </a:srgbClr>
              </a:prstShdw>
            </a:effectLst>
          </p:spPr>
          <p:txBody>
            <a:bodyPr wrap="none" anchor="ctr"/>
            <a:lstStyle/>
            <a:p>
              <a:endParaRPr lang="it-IT"/>
            </a:p>
          </p:txBody>
        </p:sp>
      </p:grpSp>
      <p:grpSp>
        <p:nvGrpSpPr>
          <p:cNvPr id="14" name="Group 68"/>
          <p:cNvGrpSpPr>
            <a:grpSpLocks/>
          </p:cNvGrpSpPr>
          <p:nvPr/>
        </p:nvGrpSpPr>
        <p:grpSpPr bwMode="auto">
          <a:xfrm>
            <a:off x="5943600" y="4572000"/>
            <a:ext cx="1295400" cy="304800"/>
            <a:chOff x="3744" y="3216"/>
            <a:chExt cx="816" cy="192"/>
          </a:xfrm>
        </p:grpSpPr>
        <p:sp useBgFill="1">
          <p:nvSpPr>
            <p:cNvPr id="301125" name="Rectangle 69"/>
            <p:cNvSpPr>
              <a:spLocks noChangeArrowheads="1"/>
            </p:cNvSpPr>
            <p:nvPr/>
          </p:nvSpPr>
          <p:spPr bwMode="auto">
            <a:xfrm>
              <a:off x="3744" y="3216"/>
              <a:ext cx="816" cy="192"/>
            </a:xfrm>
            <a:prstGeom prst="rect">
              <a:avLst/>
            </a:prstGeom>
            <a:ln w="9525">
              <a:noFill/>
              <a:miter lim="800000"/>
              <a:headEnd/>
              <a:tailEnd/>
            </a:ln>
            <a:effectLst/>
          </p:spPr>
          <p:txBody>
            <a:bodyPr wrap="none" anchor="ctr"/>
            <a:lstStyle/>
            <a:p>
              <a:endParaRPr lang="it-IT"/>
            </a:p>
          </p:txBody>
        </p:sp>
        <p:sp>
          <p:nvSpPr>
            <p:cNvPr id="301126" name="Line 70"/>
            <p:cNvSpPr>
              <a:spLocks noChangeShapeType="1"/>
            </p:cNvSpPr>
            <p:nvPr/>
          </p:nvSpPr>
          <p:spPr bwMode="auto">
            <a:xfrm>
              <a:off x="3744" y="3312"/>
              <a:ext cx="816" cy="0"/>
            </a:xfrm>
            <a:prstGeom prst="line">
              <a:avLst/>
            </a:prstGeom>
            <a:noFill/>
            <a:ln w="9525">
              <a:solidFill>
                <a:srgbClr val="FF0000"/>
              </a:solidFill>
              <a:round/>
              <a:headEnd/>
              <a:tailEnd/>
            </a:ln>
            <a:effectLst/>
          </p:spPr>
          <p:txBody>
            <a:bodyPr wrap="none" anchor="ctr"/>
            <a:lstStyle/>
            <a:p>
              <a:endParaRPr lang="it-IT"/>
            </a:p>
          </p:txBody>
        </p:sp>
      </p:grpSp>
      <p:grpSp>
        <p:nvGrpSpPr>
          <p:cNvPr id="15" name="Group 71"/>
          <p:cNvGrpSpPr>
            <a:grpSpLocks/>
          </p:cNvGrpSpPr>
          <p:nvPr/>
        </p:nvGrpSpPr>
        <p:grpSpPr bwMode="auto">
          <a:xfrm>
            <a:off x="609600" y="6172200"/>
            <a:ext cx="3505200" cy="228600"/>
            <a:chOff x="384" y="3936"/>
            <a:chExt cx="2208" cy="144"/>
          </a:xfrm>
        </p:grpSpPr>
        <p:sp useBgFill="1">
          <p:nvSpPr>
            <p:cNvPr id="301128" name="Rectangle 72"/>
            <p:cNvSpPr>
              <a:spLocks noChangeArrowheads="1"/>
            </p:cNvSpPr>
            <p:nvPr/>
          </p:nvSpPr>
          <p:spPr bwMode="auto">
            <a:xfrm>
              <a:off x="384" y="3936"/>
              <a:ext cx="2196" cy="144"/>
            </a:xfrm>
            <a:prstGeom prst="rect">
              <a:avLst/>
            </a:prstGeom>
            <a:ln w="9525">
              <a:noFill/>
              <a:miter lim="800000"/>
              <a:headEnd/>
              <a:tailEnd/>
            </a:ln>
            <a:effectLst/>
          </p:spPr>
          <p:txBody>
            <a:bodyPr wrap="none" anchor="ctr"/>
            <a:lstStyle/>
            <a:p>
              <a:endParaRPr lang="it-IT"/>
            </a:p>
          </p:txBody>
        </p:sp>
        <p:sp>
          <p:nvSpPr>
            <p:cNvPr id="301129" name="Line 73"/>
            <p:cNvSpPr>
              <a:spLocks noChangeShapeType="1"/>
            </p:cNvSpPr>
            <p:nvPr/>
          </p:nvSpPr>
          <p:spPr bwMode="auto">
            <a:xfrm flipH="1">
              <a:off x="384" y="4032"/>
              <a:ext cx="2208" cy="0"/>
            </a:xfrm>
            <a:prstGeom prst="line">
              <a:avLst/>
            </a:prstGeom>
            <a:noFill/>
            <a:ln w="3175">
              <a:solidFill>
                <a:srgbClr val="FF0000"/>
              </a:solidFill>
              <a:round/>
              <a:headEnd/>
              <a:tailEnd/>
            </a:ln>
            <a:effectLst>
              <a:prstShdw prst="shdw17" dist="17961" dir="2700000">
                <a:srgbClr val="FF0000">
                  <a:gamma/>
                  <a:shade val="60000"/>
                  <a:invGamma/>
                </a:srgbClr>
              </a:prstShdw>
            </a:effectLst>
          </p:spPr>
          <p:txBody>
            <a:bodyPr wrap="none" anchor="ctr"/>
            <a:lstStyle/>
            <a:p>
              <a:endParaRPr lang="it-IT"/>
            </a:p>
          </p:txBody>
        </p:sp>
      </p:grpSp>
      <p:grpSp>
        <p:nvGrpSpPr>
          <p:cNvPr id="16" name="Group 74"/>
          <p:cNvGrpSpPr>
            <a:grpSpLocks/>
          </p:cNvGrpSpPr>
          <p:nvPr/>
        </p:nvGrpSpPr>
        <p:grpSpPr bwMode="auto">
          <a:xfrm>
            <a:off x="457200" y="1828800"/>
            <a:ext cx="304800" cy="4495800"/>
            <a:chOff x="288" y="1152"/>
            <a:chExt cx="192" cy="2832"/>
          </a:xfrm>
        </p:grpSpPr>
        <p:sp useBgFill="1">
          <p:nvSpPr>
            <p:cNvPr id="301131" name="Rectangle 75"/>
            <p:cNvSpPr>
              <a:spLocks noChangeArrowheads="1"/>
            </p:cNvSpPr>
            <p:nvPr/>
          </p:nvSpPr>
          <p:spPr bwMode="auto">
            <a:xfrm>
              <a:off x="288" y="1152"/>
              <a:ext cx="192" cy="2736"/>
            </a:xfrm>
            <a:prstGeom prst="rect">
              <a:avLst/>
            </a:prstGeom>
            <a:ln w="9525">
              <a:noFill/>
              <a:miter lim="800000"/>
              <a:headEnd/>
              <a:tailEnd/>
            </a:ln>
            <a:effectLst/>
          </p:spPr>
          <p:txBody>
            <a:bodyPr wrap="none" anchor="ctr"/>
            <a:lstStyle/>
            <a:p>
              <a:endParaRPr lang="it-IT"/>
            </a:p>
          </p:txBody>
        </p:sp>
        <p:sp>
          <p:nvSpPr>
            <p:cNvPr id="301132" name="Line 76"/>
            <p:cNvSpPr>
              <a:spLocks noChangeShapeType="1"/>
            </p:cNvSpPr>
            <p:nvPr/>
          </p:nvSpPr>
          <p:spPr bwMode="auto">
            <a:xfrm>
              <a:off x="384" y="1152"/>
              <a:ext cx="1" cy="2832"/>
            </a:xfrm>
            <a:prstGeom prst="line">
              <a:avLst/>
            </a:prstGeom>
            <a:noFill/>
            <a:ln w="9525">
              <a:solidFill>
                <a:srgbClr val="FF0000"/>
              </a:solidFill>
              <a:round/>
              <a:headEnd/>
              <a:tailEnd/>
            </a:ln>
            <a:effectLst>
              <a:prstShdw prst="shdw17" dist="17961" dir="2700000">
                <a:srgbClr val="FF0000">
                  <a:gamma/>
                  <a:shade val="60000"/>
                  <a:invGamma/>
                </a:srgbClr>
              </a:prstShdw>
            </a:effectLst>
          </p:spPr>
          <p:txBody>
            <a:bodyPr wrap="none" anchor="ctr"/>
            <a:lstStyle/>
            <a:p>
              <a:endParaRPr lang="it-IT"/>
            </a:p>
          </p:txBody>
        </p:sp>
      </p:grpSp>
      <p:sp useBgFill="1">
        <p:nvSpPr>
          <p:cNvPr id="301133" name="Rectangle 77"/>
          <p:cNvSpPr>
            <a:spLocks noChangeArrowheads="1"/>
          </p:cNvSpPr>
          <p:nvPr/>
        </p:nvSpPr>
        <p:spPr bwMode="auto">
          <a:xfrm rot="-1563897">
            <a:off x="384175" y="838200"/>
            <a:ext cx="3124200" cy="381000"/>
          </a:xfrm>
          <a:prstGeom prst="rect">
            <a:avLst/>
          </a:prstGeom>
          <a:ln w="9525">
            <a:noFill/>
            <a:miter lim="800000"/>
            <a:headEnd/>
            <a:tailEnd/>
          </a:ln>
          <a:effectLst/>
        </p:spPr>
        <p:txBody>
          <a:bodyPr wrap="none" anchor="ctr"/>
          <a:lstStyle/>
          <a:p>
            <a:endParaRPr lang="it-IT"/>
          </a:p>
        </p:txBody>
      </p:sp>
      <p:sp>
        <p:nvSpPr>
          <p:cNvPr id="301134" name="Line 78"/>
          <p:cNvSpPr>
            <a:spLocks noChangeShapeType="1"/>
          </p:cNvSpPr>
          <p:nvPr/>
        </p:nvSpPr>
        <p:spPr bwMode="auto">
          <a:xfrm flipV="1">
            <a:off x="577850" y="501650"/>
            <a:ext cx="2635250" cy="1327150"/>
          </a:xfrm>
          <a:prstGeom prst="line">
            <a:avLst/>
          </a:prstGeom>
          <a:noFill/>
          <a:ln w="3175">
            <a:solidFill>
              <a:srgbClr val="FF0000"/>
            </a:solidFill>
            <a:round/>
            <a:headEnd/>
            <a:tailEnd type="triangle" w="med" len="med"/>
          </a:ln>
          <a:effectLst>
            <a:prstShdw prst="shdw17" dist="17961" dir="2700000">
              <a:srgbClr val="FF0000">
                <a:gamma/>
                <a:shade val="60000"/>
                <a:invGamma/>
              </a:srgbClr>
            </a:prstShdw>
          </a:effectLst>
        </p:spPr>
        <p:txBody>
          <a:bodyPr wrap="none" anchor="ctr"/>
          <a:lstStyle/>
          <a:p>
            <a:endParaRPr lang="it-IT"/>
          </a:p>
        </p:txBody>
      </p:sp>
      <p:sp>
        <p:nvSpPr>
          <p:cNvPr id="301135" name="Rectangle 79"/>
          <p:cNvSpPr>
            <a:spLocks noChangeArrowheads="1"/>
          </p:cNvSpPr>
          <p:nvPr/>
        </p:nvSpPr>
        <p:spPr bwMode="auto">
          <a:xfrm>
            <a:off x="1447800" y="990600"/>
            <a:ext cx="7086600" cy="4495800"/>
          </a:xfrm>
          <a:prstGeom prst="rect">
            <a:avLst/>
          </a:prstGeom>
          <a:noFill/>
          <a:ln w="9525" cap="rnd">
            <a:solidFill>
              <a:schemeClr val="tx1"/>
            </a:solidFill>
            <a:prstDash val="sysDot"/>
            <a:miter lim="800000"/>
            <a:headEnd/>
            <a:tailEnd/>
          </a:ln>
          <a:effectLst/>
        </p:spPr>
        <p:txBody>
          <a:bodyPr wrap="none" anchor="ctr"/>
          <a:lstStyle/>
          <a:p>
            <a:endParaRPr lang="it-IT"/>
          </a:p>
        </p:txBody>
      </p:sp>
      <p:sp>
        <p:nvSpPr>
          <p:cNvPr id="301136" name="AutoShape 80"/>
          <p:cNvSpPr>
            <a:spLocks noChangeArrowheads="1"/>
          </p:cNvSpPr>
          <p:nvPr/>
        </p:nvSpPr>
        <p:spPr bwMode="auto">
          <a:xfrm>
            <a:off x="4419600" y="5181600"/>
            <a:ext cx="457200" cy="685800"/>
          </a:xfrm>
          <a:prstGeom prst="downArrow">
            <a:avLst>
              <a:gd name="adj1" fmla="val 50000"/>
              <a:gd name="adj2" fmla="val 37500"/>
            </a:avLst>
          </a:prstGeom>
          <a:solidFill>
            <a:schemeClr val="accent2"/>
          </a:solidFill>
          <a:ln w="9525">
            <a:noFill/>
            <a:miter lim="800000"/>
            <a:headEnd/>
            <a:tailEnd/>
          </a:ln>
          <a:effectLst>
            <a:prstShdw prst="shdw17" dist="17961" dir="2700000">
              <a:schemeClr val="accent2">
                <a:gamma/>
                <a:shade val="60000"/>
                <a:invGamma/>
              </a:schemeClr>
            </a:prstShdw>
          </a:effectLst>
        </p:spPr>
        <p:txBody>
          <a:bodyPr wrap="none" anchor="ctr"/>
          <a:lstStyle/>
          <a:p>
            <a:endParaRPr lang="it-IT"/>
          </a:p>
        </p:txBody>
      </p:sp>
      <p:sp>
        <p:nvSpPr>
          <p:cNvPr id="301137" name="Text Box 81"/>
          <p:cNvSpPr txBox="1">
            <a:spLocks noChangeArrowheads="1"/>
          </p:cNvSpPr>
          <p:nvPr/>
        </p:nvSpPr>
        <p:spPr bwMode="auto">
          <a:xfrm>
            <a:off x="2117725" y="392113"/>
            <a:ext cx="579438" cy="396875"/>
          </a:xfrm>
          <a:prstGeom prst="rect">
            <a:avLst/>
          </a:prstGeom>
          <a:noFill/>
          <a:ln w="9525">
            <a:noFill/>
            <a:miter lim="800000"/>
            <a:headEnd/>
            <a:tailEnd/>
          </a:ln>
          <a:effectLst/>
        </p:spPr>
        <p:txBody>
          <a:bodyPr wrap="none">
            <a:spAutoFit/>
          </a:bodyPr>
          <a:lstStyle/>
          <a:p>
            <a:pPr algn="l">
              <a:spcBef>
                <a:spcPct val="0"/>
              </a:spcBef>
              <a:buFontTx/>
              <a:buNone/>
            </a:pPr>
            <a:r>
              <a:rPr lang="it-IT" sz="2000">
                <a:solidFill>
                  <a:srgbClr val="FF0000"/>
                </a:solidFill>
                <a:latin typeface="Arial" charset="0"/>
              </a:rPr>
              <a:t>Glu</a:t>
            </a:r>
          </a:p>
        </p:txBody>
      </p:sp>
      <p:sp>
        <p:nvSpPr>
          <p:cNvPr id="301138" name="Rectangle 82"/>
          <p:cNvSpPr>
            <a:spLocks noChangeArrowheads="1"/>
          </p:cNvSpPr>
          <p:nvPr/>
        </p:nvSpPr>
        <p:spPr bwMode="auto">
          <a:xfrm>
            <a:off x="3276600" y="212725"/>
            <a:ext cx="2971800" cy="473075"/>
          </a:xfrm>
          <a:prstGeom prst="rect">
            <a:avLst/>
          </a:prstGeom>
          <a:solidFill>
            <a:schemeClr val="bg2"/>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bg2"/>
            </a:extrusionClr>
          </a:sp3d>
        </p:spPr>
        <p:txBody>
          <a:bodyPr wrap="none" anchor="ctr">
            <a:flatTx/>
          </a:bodyPr>
          <a:lstStyle/>
          <a:p>
            <a:pPr>
              <a:spcBef>
                <a:spcPct val="0"/>
              </a:spcBef>
              <a:buFontTx/>
              <a:buNone/>
            </a:pPr>
            <a:r>
              <a:rPr lang="it-IT" sz="2400">
                <a:latin typeface="Times New Roman" pitchFamily="18" charset="0"/>
              </a:rPr>
              <a:t>Corteccia motoria</a:t>
            </a:r>
          </a:p>
        </p:txBody>
      </p:sp>
      <p:sp>
        <p:nvSpPr>
          <p:cNvPr id="301139" name="AutoShape 83"/>
          <p:cNvSpPr>
            <a:spLocks noChangeArrowheads="1"/>
          </p:cNvSpPr>
          <p:nvPr/>
        </p:nvSpPr>
        <p:spPr bwMode="auto">
          <a:xfrm>
            <a:off x="4343400" y="76200"/>
            <a:ext cx="533400" cy="609600"/>
          </a:xfrm>
          <a:prstGeom prst="lightningBolt">
            <a:avLst/>
          </a:prstGeom>
          <a:solidFill>
            <a:srgbClr val="FF00FF">
              <a:alpha val="50000"/>
            </a:srgbClr>
          </a:solidFill>
          <a:ln w="9525">
            <a:solidFill>
              <a:schemeClr val="tx1"/>
            </a:solidFill>
            <a:miter lim="800000"/>
            <a:headEnd/>
            <a:tailEnd/>
          </a:ln>
          <a:effectLst/>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01139"/>
                                        </p:tgtEl>
                                        <p:attrNameLst>
                                          <p:attrName>style.visibility</p:attrName>
                                        </p:attrNameLst>
                                      </p:cBhvr>
                                      <p:to>
                                        <p:strVal val="visible"/>
                                      </p:to>
                                    </p:set>
                                    <p:animEffect transition="in" filter="wipe(up)">
                                      <p:cBhvr>
                                        <p:cTn id="7" dur="500"/>
                                        <p:tgtEl>
                                          <p:spTgt spid="3011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1115"/>
                                        </p:tgtEl>
                                        <p:attrNameLst>
                                          <p:attrName>style.visibility</p:attrName>
                                        </p:attrNameLst>
                                      </p:cBhvr>
                                      <p:to>
                                        <p:strVal val="visible"/>
                                      </p:to>
                                    </p:set>
                                    <p:animEffect transition="in" filter="wipe(up)">
                                      <p:cBhvr>
                                        <p:cTn id="12" dur="500"/>
                                        <p:tgtEl>
                                          <p:spTgt spid="3011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01116"/>
                                        </p:tgtEl>
                                        <p:attrNameLst>
                                          <p:attrName>style.visibility</p:attrName>
                                        </p:attrNameLst>
                                      </p:cBhvr>
                                      <p:to>
                                        <p:strVal val="visible"/>
                                      </p:to>
                                    </p:set>
                                    <p:animEffect transition="in" filter="wipe(up)">
                                      <p:cBhvr>
                                        <p:cTn id="17" dur="500"/>
                                        <p:tgtEl>
                                          <p:spTgt spid="3011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01113"/>
                                        </p:tgtEl>
                                        <p:attrNameLst>
                                          <p:attrName>style.visibility</p:attrName>
                                        </p:attrNameLst>
                                      </p:cBhvr>
                                      <p:to>
                                        <p:strVal val="visible"/>
                                      </p:to>
                                    </p:set>
                                    <p:animEffect transition="in" filter="wipe(up)">
                                      <p:cBhvr>
                                        <p:cTn id="22" dur="500"/>
                                        <p:tgtEl>
                                          <p:spTgt spid="3011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01120"/>
                                        </p:tgtEl>
                                        <p:attrNameLst>
                                          <p:attrName>style.visibility</p:attrName>
                                        </p:attrNameLst>
                                      </p:cBhvr>
                                      <p:to>
                                        <p:strVal val="visible"/>
                                      </p:to>
                                    </p:set>
                                    <p:animEffect transition="in" filter="wipe(up)">
                                      <p:cBhvr>
                                        <p:cTn id="32" dur="500"/>
                                        <p:tgtEl>
                                          <p:spTgt spid="3011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301114"/>
                                        </p:tgtEl>
                                        <p:attrNameLst>
                                          <p:attrName>style.visibility</p:attrName>
                                        </p:attrNameLst>
                                      </p:cBhvr>
                                      <p:to>
                                        <p:strVal val="visible"/>
                                      </p:to>
                                    </p:set>
                                    <p:animEffect transition="in" filter="wipe(up)">
                                      <p:cBhvr>
                                        <p:cTn id="42" dur="500"/>
                                        <p:tgtEl>
                                          <p:spTgt spid="3011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up)">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301136"/>
                                        </p:tgtEl>
                                        <p:attrNameLst>
                                          <p:attrName>style.visibility</p:attrName>
                                        </p:attrNameLst>
                                      </p:cBhvr>
                                      <p:to>
                                        <p:strVal val="visible"/>
                                      </p:to>
                                    </p:set>
                                    <p:animEffect transition="in" filter="wipe(up)">
                                      <p:cBhvr>
                                        <p:cTn id="52" dur="500"/>
                                        <p:tgtEl>
                                          <p:spTgt spid="30113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right)">
                                      <p:cBhvr>
                                        <p:cTn id="57" dur="500"/>
                                        <p:tgtEl>
                                          <p:spTgt spid="15"/>
                                        </p:tgtEl>
                                      </p:cBhvr>
                                    </p:animEffect>
                                  </p:childTnLst>
                                </p:cTn>
                              </p:par>
                            </p:childTnLst>
                          </p:cTn>
                        </p:par>
                        <p:par>
                          <p:cTn id="58" fill="hold">
                            <p:stCondLst>
                              <p:cond delay="500"/>
                            </p:stCondLst>
                            <p:childTnLst>
                              <p:par>
                                <p:cTn id="59" presetID="22" presetClass="entr" presetSubtype="4" fill="hold"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1000"/>
                            </p:stCondLst>
                            <p:childTnLst>
                              <p:par>
                                <p:cTn id="63" presetID="22" presetClass="entr" presetSubtype="8" fill="hold" grpId="0" nodeType="afterEffect">
                                  <p:stCondLst>
                                    <p:cond delay="0"/>
                                  </p:stCondLst>
                                  <p:childTnLst>
                                    <p:set>
                                      <p:cBhvr>
                                        <p:cTn id="64" dur="1" fill="hold">
                                          <p:stCondLst>
                                            <p:cond delay="0"/>
                                          </p:stCondLst>
                                        </p:cTn>
                                        <p:tgtEl>
                                          <p:spTgt spid="301133"/>
                                        </p:tgtEl>
                                        <p:attrNameLst>
                                          <p:attrName>style.visibility</p:attrName>
                                        </p:attrNameLst>
                                      </p:cBhvr>
                                      <p:to>
                                        <p:strVal val="visible"/>
                                      </p:to>
                                    </p:set>
                                    <p:animEffect transition="in" filter="wipe(left)">
                                      <p:cBhvr>
                                        <p:cTn id="65" dur="500"/>
                                        <p:tgtEl>
                                          <p:spTgt spid="301133"/>
                                        </p:tgtEl>
                                      </p:cBhvr>
                                    </p:animEffect>
                                  </p:childTnLst>
                                </p:cTn>
                              </p:par>
                            </p:childTnLst>
                          </p:cTn>
                        </p:par>
                        <p:par>
                          <p:cTn id="66" fill="hold">
                            <p:stCondLst>
                              <p:cond delay="1500"/>
                            </p:stCondLst>
                            <p:childTnLst>
                              <p:par>
                                <p:cTn id="67" presetID="22" presetClass="entr" presetSubtype="8" fill="hold" grpId="0" nodeType="afterEffect">
                                  <p:stCondLst>
                                    <p:cond delay="0"/>
                                  </p:stCondLst>
                                  <p:childTnLst>
                                    <p:set>
                                      <p:cBhvr>
                                        <p:cTn id="68" dur="1" fill="hold">
                                          <p:stCondLst>
                                            <p:cond delay="0"/>
                                          </p:stCondLst>
                                        </p:cTn>
                                        <p:tgtEl>
                                          <p:spTgt spid="301134"/>
                                        </p:tgtEl>
                                        <p:attrNameLst>
                                          <p:attrName>style.visibility</p:attrName>
                                        </p:attrNameLst>
                                      </p:cBhvr>
                                      <p:to>
                                        <p:strVal val="visible"/>
                                      </p:to>
                                    </p:set>
                                    <p:animEffect transition="in" filter="wipe(left)">
                                      <p:cBhvr>
                                        <p:cTn id="69" dur="500"/>
                                        <p:tgtEl>
                                          <p:spTgt spid="301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113" grpId="0" animBg="1"/>
      <p:bldP spid="301114" grpId="0" animBg="1"/>
      <p:bldP spid="301115" grpId="0" animBg="1"/>
      <p:bldP spid="301116" grpId="0" animBg="1"/>
      <p:bldP spid="301120" grpId="0" animBg="1"/>
      <p:bldP spid="301133" grpId="0" animBg="1"/>
      <p:bldP spid="301134" grpId="0" animBg="1"/>
      <p:bldP spid="301136" grpId="0" animBg="1"/>
      <p:bldP spid="30113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810000" y="293688"/>
            <a:ext cx="1254125" cy="519112"/>
            <a:chOff x="2400" y="185"/>
            <a:chExt cx="790" cy="327"/>
          </a:xfrm>
        </p:grpSpPr>
        <p:sp useBgFill="1">
          <p:nvSpPr>
            <p:cNvPr id="317443" name="Rectangle 3"/>
            <p:cNvSpPr>
              <a:spLocks noChangeArrowheads="1"/>
            </p:cNvSpPr>
            <p:nvPr/>
          </p:nvSpPr>
          <p:spPr bwMode="auto">
            <a:xfrm>
              <a:off x="2400" y="185"/>
              <a:ext cx="790" cy="327"/>
            </a:xfrm>
            <a:prstGeom prst="rect">
              <a:avLst/>
            </a:prstGeom>
            <a:ln w="9525">
              <a:noFill/>
              <a:miter lim="800000"/>
              <a:headEnd/>
              <a:tailEnd/>
            </a:ln>
            <a:effectLst>
              <a:prstShdw prst="shdw17" dist="17961" dir="2700000">
                <a:srgbClr val="FFFF66">
                  <a:gamma/>
                  <a:shade val="60000"/>
                  <a:invGamma/>
                </a:srgbClr>
              </a:prstShdw>
            </a:effectLst>
          </p:spPr>
          <p:txBody>
            <a:bodyPr wrap="none" anchor="ctr"/>
            <a:lstStyle/>
            <a:p>
              <a:endParaRPr lang="it-IT"/>
            </a:p>
          </p:txBody>
        </p:sp>
        <p:sp>
          <p:nvSpPr>
            <p:cNvPr id="317444" name="Text Box 4"/>
            <p:cNvSpPr txBox="1">
              <a:spLocks noChangeArrowheads="1"/>
            </p:cNvSpPr>
            <p:nvPr/>
          </p:nvSpPr>
          <p:spPr bwMode="auto">
            <a:xfrm>
              <a:off x="2400" y="185"/>
              <a:ext cx="790" cy="327"/>
            </a:xfrm>
            <a:prstGeom prst="rect">
              <a:avLst/>
            </a:prstGeom>
            <a:noFill/>
            <a:ln w="9525">
              <a:noFill/>
              <a:miter lim="800000"/>
              <a:headEnd/>
              <a:tailEnd/>
            </a:ln>
            <a:effectLst/>
          </p:spPr>
          <p:txBody>
            <a:bodyPr wrap="none">
              <a:spAutoFit/>
            </a:bodyPr>
            <a:lstStyle/>
            <a:p>
              <a:pPr>
                <a:spcBef>
                  <a:spcPct val="0"/>
                </a:spcBef>
                <a:buFontTx/>
                <a:buNone/>
              </a:pPr>
              <a:r>
                <a:rPr lang="it-IT" sz="2800">
                  <a:latin typeface="Arial" charset="0"/>
                </a:rPr>
                <a:t>Clinica</a:t>
              </a:r>
            </a:p>
          </p:txBody>
        </p:sp>
      </p:grpSp>
      <p:grpSp>
        <p:nvGrpSpPr>
          <p:cNvPr id="3" name="Group 5"/>
          <p:cNvGrpSpPr>
            <a:grpSpLocks/>
          </p:cNvGrpSpPr>
          <p:nvPr/>
        </p:nvGrpSpPr>
        <p:grpSpPr bwMode="auto">
          <a:xfrm>
            <a:off x="152400" y="1284288"/>
            <a:ext cx="7467600" cy="519112"/>
            <a:chOff x="96" y="809"/>
            <a:chExt cx="4704" cy="327"/>
          </a:xfrm>
        </p:grpSpPr>
        <p:sp>
          <p:nvSpPr>
            <p:cNvPr id="317446" name="Rectangle 6"/>
            <p:cNvSpPr>
              <a:spLocks noChangeArrowheads="1"/>
            </p:cNvSpPr>
            <p:nvPr/>
          </p:nvSpPr>
          <p:spPr bwMode="auto">
            <a:xfrm>
              <a:off x="96" y="809"/>
              <a:ext cx="4704" cy="327"/>
            </a:xfrm>
            <a:prstGeom prst="rect">
              <a:avLst/>
            </a:prstGeom>
            <a:solidFill>
              <a:srgbClr val="FFCC99">
                <a:alpha val="50000"/>
              </a:srgbClr>
            </a:solidFill>
            <a:ln w="9525">
              <a:noFill/>
              <a:miter lim="800000"/>
              <a:headEnd/>
              <a:tailEnd/>
            </a:ln>
            <a:effectLst>
              <a:prstShdw prst="shdw17" dist="17961" dir="2700000">
                <a:srgbClr val="FFCC99">
                  <a:gamma/>
                  <a:shade val="60000"/>
                  <a:invGamma/>
                </a:srgbClr>
              </a:prstShdw>
            </a:effectLst>
          </p:spPr>
          <p:txBody>
            <a:bodyPr wrap="none" anchor="ctr"/>
            <a:lstStyle/>
            <a:p>
              <a:endParaRPr lang="it-IT"/>
            </a:p>
          </p:txBody>
        </p:sp>
        <p:sp>
          <p:nvSpPr>
            <p:cNvPr id="317447" name="Text Box 7"/>
            <p:cNvSpPr txBox="1">
              <a:spLocks noChangeArrowheads="1"/>
            </p:cNvSpPr>
            <p:nvPr/>
          </p:nvSpPr>
          <p:spPr bwMode="auto">
            <a:xfrm>
              <a:off x="392" y="809"/>
              <a:ext cx="4060" cy="233"/>
            </a:xfrm>
            <a:prstGeom prst="rect">
              <a:avLst/>
            </a:prstGeom>
            <a:noFill/>
            <a:ln w="9525">
              <a:noFill/>
              <a:miter lim="800000"/>
              <a:headEnd/>
              <a:tailEnd/>
            </a:ln>
            <a:effectLst/>
          </p:spPr>
          <p:txBody>
            <a:bodyPr wrap="none">
              <a:spAutoFit/>
            </a:bodyPr>
            <a:lstStyle/>
            <a:p>
              <a:pPr algn="just">
                <a:spcBef>
                  <a:spcPct val="0"/>
                </a:spcBef>
                <a:buFontTx/>
                <a:buNone/>
              </a:pPr>
              <a:r>
                <a:rPr lang="it-IT" dirty="0">
                  <a:latin typeface="Lucida Handwriting"/>
                  <a:cs typeface="Lucida Handwriting"/>
                </a:rPr>
                <a:t>L’ età come i segni e i sintomi è molto variabile</a:t>
              </a:r>
            </a:p>
          </p:txBody>
        </p:sp>
      </p:grpSp>
      <p:sp>
        <p:nvSpPr>
          <p:cNvPr id="317450" name="Text Box 10"/>
          <p:cNvSpPr txBox="1">
            <a:spLocks noChangeArrowheads="1"/>
          </p:cNvSpPr>
          <p:nvPr/>
        </p:nvSpPr>
        <p:spPr bwMode="auto">
          <a:xfrm>
            <a:off x="62577" y="2427287"/>
            <a:ext cx="9081423" cy="646112"/>
          </a:xfrm>
          <a:prstGeom prst="rect">
            <a:avLst/>
          </a:prstGeom>
          <a:noFill/>
          <a:ln w="9525">
            <a:noFill/>
            <a:miter lim="800000"/>
            <a:headEnd/>
            <a:tailEnd/>
          </a:ln>
          <a:effectLst/>
        </p:spPr>
        <p:txBody>
          <a:bodyPr>
            <a:spAutoFit/>
          </a:bodyPr>
          <a:lstStyle/>
          <a:p>
            <a:pPr algn="just">
              <a:spcBef>
                <a:spcPct val="0"/>
              </a:spcBef>
              <a:buFontTx/>
              <a:buNone/>
            </a:pPr>
            <a:endParaRPr lang="it-IT" dirty="0" smtClean="0">
              <a:latin typeface="Lucida Handwriting"/>
              <a:cs typeface="Lucida Handwriting"/>
            </a:endParaRPr>
          </a:p>
          <a:p>
            <a:pPr algn="just">
              <a:spcBef>
                <a:spcPct val="0"/>
              </a:spcBef>
              <a:buFontTx/>
              <a:buNone/>
            </a:pPr>
            <a:endParaRPr lang="it-IT" dirty="0">
              <a:latin typeface="Lucida Handwriting"/>
              <a:cs typeface="Lucida Handwriting"/>
            </a:endParaRPr>
          </a:p>
        </p:txBody>
      </p:sp>
      <p:sp>
        <p:nvSpPr>
          <p:cNvPr id="7" name="CasellaDiTesto 6"/>
          <p:cNvSpPr txBox="1"/>
          <p:nvPr/>
        </p:nvSpPr>
        <p:spPr>
          <a:xfrm>
            <a:off x="344909" y="2209159"/>
            <a:ext cx="7570762" cy="4247317"/>
          </a:xfrm>
          <a:prstGeom prst="rect">
            <a:avLst/>
          </a:prstGeom>
          <a:noFill/>
        </p:spPr>
        <p:txBody>
          <a:bodyPr wrap="square" rtlCol="0">
            <a:spAutoFit/>
          </a:bodyPr>
          <a:lstStyle/>
          <a:p>
            <a:endParaRPr lang="en-US" dirty="0" smtClean="0">
              <a:latin typeface="Lucida Handwriting"/>
              <a:cs typeface="Lucida Handwriting"/>
            </a:endParaRPr>
          </a:p>
          <a:p>
            <a:pPr algn="just">
              <a:spcBef>
                <a:spcPct val="0"/>
              </a:spcBef>
              <a:buFontTx/>
              <a:buNone/>
            </a:pPr>
            <a:r>
              <a:rPr lang="it-IT" dirty="0" smtClean="0">
                <a:latin typeface="Lucida Handwriting"/>
                <a:cs typeface="Lucida Handwriting"/>
              </a:rPr>
              <a:t>Nella </a:t>
            </a:r>
            <a:r>
              <a:rPr lang="it-IT" dirty="0">
                <a:latin typeface="Lucida Handwriting"/>
                <a:cs typeface="Lucida Handwriting"/>
              </a:rPr>
              <a:t>forma classica la MH insorge in età adulta 35-40 aa con un quadro clinico caratterizzato da movimenti involontari</a:t>
            </a:r>
          </a:p>
          <a:p>
            <a:pPr algn="just">
              <a:spcBef>
                <a:spcPct val="0"/>
              </a:spcBef>
            </a:pPr>
            <a:r>
              <a:rPr lang="it-IT" dirty="0">
                <a:latin typeface="Lucida Handwriting"/>
                <a:cs typeface="Lucida Handwriting"/>
              </a:rPr>
              <a:t>In alcuni casi la MH si manifesta prima dei 20 aa </a:t>
            </a:r>
          </a:p>
          <a:p>
            <a:pPr algn="just">
              <a:spcBef>
                <a:spcPct val="0"/>
              </a:spcBef>
            </a:pPr>
            <a:r>
              <a:rPr lang="it-IT" dirty="0">
                <a:latin typeface="Lucida Handwriting"/>
                <a:cs typeface="Lucida Handwriting"/>
              </a:rPr>
              <a:t>(</a:t>
            </a:r>
            <a:r>
              <a:rPr lang="it-IT" dirty="0" err="1">
                <a:latin typeface="Lucida Handwriting"/>
                <a:cs typeface="Lucida Handwriting"/>
              </a:rPr>
              <a:t>còrea</a:t>
            </a:r>
            <a:r>
              <a:rPr lang="it-IT" dirty="0">
                <a:latin typeface="Lucida Handwriting"/>
                <a:cs typeface="Lucida Handwriting"/>
              </a:rPr>
              <a:t> giovanile), 10% dei casi </a:t>
            </a:r>
            <a:endParaRPr lang="it-IT" dirty="0" smtClean="0">
              <a:latin typeface="Lucida Handwriting"/>
              <a:cs typeface="Lucida Handwriting"/>
            </a:endParaRPr>
          </a:p>
          <a:p>
            <a:pPr algn="just">
              <a:spcBef>
                <a:spcPct val="0"/>
              </a:spcBef>
            </a:pPr>
            <a:endParaRPr lang="it-IT" dirty="0">
              <a:latin typeface="Lucida Handwriting"/>
              <a:cs typeface="Lucida Handwriting"/>
            </a:endParaRPr>
          </a:p>
          <a:p>
            <a:pPr algn="just">
              <a:spcBef>
                <a:spcPct val="0"/>
              </a:spcBef>
            </a:pPr>
            <a:r>
              <a:rPr lang="it-IT" dirty="0">
                <a:latin typeface="Lucida Handwriting"/>
                <a:cs typeface="Lucida Handwriting"/>
              </a:rPr>
              <a:t>Molto più rara la </a:t>
            </a:r>
            <a:r>
              <a:rPr lang="it-IT" dirty="0" err="1">
                <a:latin typeface="Lucida Handwriting"/>
                <a:cs typeface="Lucida Handwriting"/>
              </a:rPr>
              <a:t>còrea</a:t>
            </a:r>
            <a:r>
              <a:rPr lang="it-IT" dirty="0">
                <a:latin typeface="Lucida Handwriting"/>
                <a:cs typeface="Lucida Handwriting"/>
              </a:rPr>
              <a:t> tardiva o senile, dopo i 50 aa </a:t>
            </a:r>
            <a:endParaRPr lang="it-IT" dirty="0" smtClean="0">
              <a:latin typeface="Lucida Handwriting"/>
              <a:cs typeface="Lucida Handwriting"/>
            </a:endParaRPr>
          </a:p>
          <a:p>
            <a:pPr algn="just">
              <a:spcBef>
                <a:spcPct val="0"/>
              </a:spcBef>
            </a:pPr>
            <a:endParaRPr lang="it-IT" dirty="0">
              <a:latin typeface="Lucida Handwriting"/>
              <a:cs typeface="Lucida Handwriting"/>
            </a:endParaRPr>
          </a:p>
          <a:p>
            <a:pPr algn="just">
              <a:spcBef>
                <a:spcPct val="0"/>
              </a:spcBef>
            </a:pPr>
            <a:r>
              <a:rPr lang="it-IT" dirty="0" smtClean="0">
                <a:latin typeface="Lucida Handwriting"/>
                <a:cs typeface="Lucida Handwriting"/>
              </a:rPr>
              <a:t>ESORDIO</a:t>
            </a:r>
            <a:endParaRPr lang="it-IT" dirty="0">
              <a:latin typeface="Lucida Handwriting"/>
              <a:cs typeface="Lucida Handwriting"/>
            </a:endParaRPr>
          </a:p>
          <a:p>
            <a:r>
              <a:rPr lang="en-US" dirty="0" smtClean="0">
                <a:latin typeface="Lucida Handwriting"/>
                <a:cs typeface="Lucida Handwriting"/>
              </a:rPr>
              <a:t>63</a:t>
            </a:r>
            <a:r>
              <a:rPr lang="en-US" dirty="0">
                <a:latin typeface="Lucida Handwriting"/>
                <a:cs typeface="Lucida Handwriting"/>
              </a:rPr>
              <a:t>% </a:t>
            </a:r>
            <a:r>
              <a:rPr lang="en-US" dirty="0" err="1">
                <a:latin typeface="Lucida Handwriting"/>
                <a:cs typeface="Lucida Handwriting"/>
              </a:rPr>
              <a:t>disturbi</a:t>
            </a:r>
            <a:r>
              <a:rPr lang="en-US" dirty="0">
                <a:latin typeface="Lucida Handwriting"/>
                <a:cs typeface="Lucida Handwriting"/>
              </a:rPr>
              <a:t> </a:t>
            </a:r>
            <a:r>
              <a:rPr lang="en-US" dirty="0" err="1">
                <a:latin typeface="Lucida Handwriting"/>
                <a:cs typeface="Lucida Handwriting"/>
              </a:rPr>
              <a:t>motori</a:t>
            </a:r>
            <a:r>
              <a:rPr lang="en-US" dirty="0">
                <a:latin typeface="Lucida Handwriting"/>
                <a:cs typeface="Lucida Handwriting"/>
              </a:rPr>
              <a:t> (</a:t>
            </a:r>
            <a:r>
              <a:rPr lang="en-US" dirty="0" err="1">
                <a:latin typeface="Lucida Handwriting"/>
                <a:cs typeface="Lucida Handwriting"/>
              </a:rPr>
              <a:t>coreici</a:t>
            </a:r>
            <a:r>
              <a:rPr lang="en-US" dirty="0" smtClean="0">
                <a:latin typeface="Lucida Handwriting"/>
                <a:cs typeface="Lucida Handwriting"/>
              </a:rPr>
              <a:t>) </a:t>
            </a:r>
            <a:r>
              <a:rPr lang="en-US" dirty="0">
                <a:latin typeface="Lucida Handwriting"/>
                <a:cs typeface="Lucida Handwriting"/>
              </a:rPr>
              <a:t>23% </a:t>
            </a:r>
            <a:r>
              <a:rPr lang="en-US" dirty="0" err="1">
                <a:latin typeface="Lucida Handwriting"/>
                <a:cs typeface="Lucida Handwriting"/>
              </a:rPr>
              <a:t>Psichiatrici</a:t>
            </a:r>
            <a:r>
              <a:rPr lang="en-US" dirty="0">
                <a:latin typeface="Lucida Handwriting"/>
                <a:cs typeface="Lucida Handwriting"/>
              </a:rPr>
              <a:t> (</a:t>
            </a:r>
            <a:r>
              <a:rPr lang="en-US" dirty="0" err="1">
                <a:latin typeface="Lucida Handwriting"/>
                <a:cs typeface="Lucida Handwriting"/>
              </a:rPr>
              <a:t>psicosi</a:t>
            </a:r>
            <a:r>
              <a:rPr lang="en-US" dirty="0">
                <a:latin typeface="Lucida Handwriting"/>
                <a:cs typeface="Lucida Handwriting"/>
              </a:rPr>
              <a:t>, </a:t>
            </a:r>
            <a:r>
              <a:rPr lang="en-US" dirty="0" err="1">
                <a:latin typeface="Lucida Handwriting"/>
                <a:cs typeface="Lucida Handwriting"/>
              </a:rPr>
              <a:t>alterazioni</a:t>
            </a:r>
            <a:r>
              <a:rPr lang="en-US" dirty="0">
                <a:latin typeface="Lucida Handwriting"/>
                <a:cs typeface="Lucida Handwriting"/>
              </a:rPr>
              <a:t> </a:t>
            </a:r>
            <a:r>
              <a:rPr lang="en-US" dirty="0" err="1">
                <a:latin typeface="Lucida Handwriting"/>
                <a:cs typeface="Lucida Handwriting"/>
              </a:rPr>
              <a:t>della</a:t>
            </a:r>
            <a:r>
              <a:rPr lang="en-US" dirty="0">
                <a:latin typeface="Lucida Handwriting"/>
                <a:cs typeface="Lucida Handwriting"/>
              </a:rPr>
              <a:t> </a:t>
            </a:r>
            <a:r>
              <a:rPr lang="en-US" dirty="0" err="1" smtClean="0">
                <a:latin typeface="Lucida Handwriting"/>
                <a:cs typeface="Lucida Handwriting"/>
              </a:rPr>
              <a:t>personalità</a:t>
            </a:r>
            <a:r>
              <a:rPr lang="en-US" dirty="0" smtClean="0">
                <a:latin typeface="Lucida Handwriting"/>
                <a:cs typeface="Lucida Handwriting"/>
              </a:rPr>
              <a:t> </a:t>
            </a:r>
            <a:r>
              <a:rPr lang="en-US" dirty="0">
                <a:latin typeface="Lucida Handwriting"/>
                <a:cs typeface="Lucida Handwriting"/>
              </a:rPr>
              <a:t>18% </a:t>
            </a:r>
            <a:r>
              <a:rPr lang="en-US" dirty="0" err="1">
                <a:latin typeface="Lucida Handwriting"/>
                <a:cs typeface="Lucida Handwriting"/>
              </a:rPr>
              <a:t>entrambi</a:t>
            </a:r>
            <a:endParaRPr lang="it-IT" dirty="0">
              <a:latin typeface="Lucida Handwriting"/>
              <a:cs typeface="Lucida Handwriting"/>
            </a:endParaRPr>
          </a:p>
          <a:p>
            <a:endParaRPr lang="it-IT" dirty="0"/>
          </a:p>
          <a:p>
            <a:endParaRPr lang="it-IT" dirty="0"/>
          </a:p>
          <a:p>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8466" name="Picture 2"/>
          <p:cNvPicPr>
            <a:picLocks noChangeAspect="1" noChangeArrowheads="1"/>
          </p:cNvPicPr>
          <p:nvPr/>
        </p:nvPicPr>
        <p:blipFill>
          <a:blip r:embed="rId3" cstate="print"/>
          <a:srcRect/>
          <a:stretch>
            <a:fillRect/>
          </a:stretch>
        </p:blipFill>
        <p:spPr bwMode="auto">
          <a:xfrm>
            <a:off x="76200" y="76200"/>
            <a:ext cx="8915400" cy="6673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75345" y="160020"/>
            <a:ext cx="5935095" cy="1213524"/>
          </a:xfrm>
          <a:ln>
            <a:solidFill>
              <a:srgbClr val="4FADF3"/>
            </a:solidFill>
          </a:ln>
        </p:spPr>
        <p:txBody>
          <a:bodyPr/>
          <a:lstStyle/>
          <a:p>
            <a:pPr marL="0" indent="0">
              <a:buNone/>
            </a:pPr>
            <a:r>
              <a:rPr lang="it-IT" dirty="0" smtClean="0">
                <a:solidFill>
                  <a:srgbClr val="000090"/>
                </a:solidFill>
              </a:rPr>
              <a:t>Disfagia-definizione </a:t>
            </a:r>
            <a:br>
              <a:rPr lang="it-IT" dirty="0" smtClean="0">
                <a:solidFill>
                  <a:srgbClr val="000090"/>
                </a:solidFill>
              </a:rPr>
            </a:br>
            <a:endParaRPr lang="it-IT" dirty="0">
              <a:solidFill>
                <a:srgbClr val="000090"/>
              </a:solidFill>
            </a:endParaRPr>
          </a:p>
        </p:txBody>
      </p:sp>
      <p:sp>
        <p:nvSpPr>
          <p:cNvPr id="3" name="Segnaposto contenuto 2"/>
          <p:cNvSpPr>
            <a:spLocks noGrp="1"/>
          </p:cNvSpPr>
          <p:nvPr>
            <p:ph sz="quarter" idx="13"/>
          </p:nvPr>
        </p:nvSpPr>
        <p:spPr>
          <a:xfrm>
            <a:off x="634978" y="1541997"/>
            <a:ext cx="8047367" cy="5040646"/>
          </a:xfrm>
        </p:spPr>
        <p:txBody>
          <a:bodyPr/>
          <a:lstStyle/>
          <a:p>
            <a:pPr marL="45720" indent="0">
              <a:buNone/>
            </a:pPr>
            <a:r>
              <a:rPr lang="it-IT" dirty="0">
                <a:solidFill>
                  <a:schemeClr val="tx1">
                    <a:lumMod val="65000"/>
                    <a:lumOff val="35000"/>
                  </a:schemeClr>
                </a:solidFill>
              </a:rPr>
              <a:t>Il termine disfagia deriva dal greco “</a:t>
            </a:r>
            <a:r>
              <a:rPr lang="it-IT" dirty="0" err="1">
                <a:solidFill>
                  <a:schemeClr val="tx1">
                    <a:lumMod val="65000"/>
                    <a:lumOff val="35000"/>
                  </a:schemeClr>
                </a:solidFill>
              </a:rPr>
              <a:t>dys</a:t>
            </a:r>
            <a:r>
              <a:rPr lang="it-IT" dirty="0">
                <a:solidFill>
                  <a:schemeClr val="tx1">
                    <a:lumMod val="65000"/>
                    <a:lumOff val="35000"/>
                  </a:schemeClr>
                </a:solidFill>
              </a:rPr>
              <a:t>”, difficile, disordinato, e “</a:t>
            </a:r>
            <a:r>
              <a:rPr lang="it-IT" dirty="0" err="1">
                <a:solidFill>
                  <a:schemeClr val="tx1">
                    <a:lumMod val="65000"/>
                    <a:lumOff val="35000"/>
                  </a:schemeClr>
                </a:solidFill>
              </a:rPr>
              <a:t>phagia</a:t>
            </a:r>
            <a:r>
              <a:rPr lang="it-IT" dirty="0">
                <a:solidFill>
                  <a:schemeClr val="tx1">
                    <a:lumMod val="65000"/>
                    <a:lumOff val="35000"/>
                  </a:schemeClr>
                </a:solidFill>
              </a:rPr>
              <a:t>”, mangiare; descrive una generica difficoltà nella deglutizione e nel transito del bolo alimentare attraverso le vie digestive superiori, dalla cavità orale allo stomaco, per anomalie nelle strutture implicate nella deglutizione o nel movimento. </a:t>
            </a:r>
            <a:endParaRPr lang="it-IT" dirty="0" smtClean="0">
              <a:solidFill>
                <a:schemeClr val="tx1">
                  <a:lumMod val="65000"/>
                  <a:lumOff val="35000"/>
                </a:schemeClr>
              </a:solidFill>
            </a:endParaRPr>
          </a:p>
          <a:p>
            <a:pPr marL="45720" indent="0">
              <a:buNone/>
            </a:pPr>
            <a:r>
              <a:rPr lang="it-IT" dirty="0" smtClean="0">
                <a:solidFill>
                  <a:schemeClr val="tx1">
                    <a:lumMod val="65000"/>
                    <a:lumOff val="35000"/>
                  </a:schemeClr>
                </a:solidFill>
              </a:rPr>
              <a:t>La deglutizione comprende tre fasi:</a:t>
            </a:r>
          </a:p>
          <a:p>
            <a:pPr marL="502920" indent="-457200">
              <a:buClr>
                <a:schemeClr val="bg2">
                  <a:lumMod val="75000"/>
                </a:schemeClr>
              </a:buClr>
              <a:buFont typeface="+mj-lt"/>
              <a:buAutoNum type="arabicPeriod"/>
            </a:pPr>
            <a:r>
              <a:rPr lang="it-IT" dirty="0" smtClean="0">
                <a:solidFill>
                  <a:schemeClr val="tx1">
                    <a:lumMod val="65000"/>
                    <a:lumOff val="35000"/>
                  </a:schemeClr>
                </a:solidFill>
              </a:rPr>
              <a:t>Orale;</a:t>
            </a:r>
          </a:p>
          <a:p>
            <a:pPr marL="502920" indent="-457200">
              <a:buClr>
                <a:schemeClr val="bg2">
                  <a:lumMod val="75000"/>
                </a:schemeClr>
              </a:buClr>
              <a:buFont typeface="+mj-lt"/>
              <a:buAutoNum type="arabicPeriod"/>
            </a:pPr>
            <a:r>
              <a:rPr lang="it-IT" dirty="0" smtClean="0">
                <a:solidFill>
                  <a:schemeClr val="tx1">
                    <a:lumMod val="65000"/>
                    <a:lumOff val="35000"/>
                  </a:schemeClr>
                </a:solidFill>
              </a:rPr>
              <a:t>Faringea;</a:t>
            </a:r>
          </a:p>
          <a:p>
            <a:pPr marL="502920" indent="-457200">
              <a:buClr>
                <a:schemeClr val="bg2">
                  <a:lumMod val="75000"/>
                </a:schemeClr>
              </a:buClr>
              <a:buFont typeface="+mj-lt"/>
              <a:buAutoNum type="arabicPeriod"/>
            </a:pPr>
            <a:r>
              <a:rPr lang="it-IT" dirty="0" smtClean="0">
                <a:solidFill>
                  <a:schemeClr val="tx1">
                    <a:lumMod val="65000"/>
                    <a:lumOff val="35000"/>
                  </a:schemeClr>
                </a:solidFill>
              </a:rPr>
              <a:t>Esofagea.</a:t>
            </a:r>
          </a:p>
          <a:p>
            <a:pPr marL="45720" indent="0">
              <a:buClr>
                <a:schemeClr val="bg2">
                  <a:lumMod val="75000"/>
                </a:schemeClr>
              </a:buClr>
              <a:buNone/>
            </a:pPr>
            <a:r>
              <a:rPr lang="it-IT" dirty="0" smtClean="0">
                <a:solidFill>
                  <a:schemeClr val="tx1">
                    <a:lumMod val="65000"/>
                    <a:lumOff val="35000"/>
                  </a:schemeClr>
                </a:solidFill>
              </a:rPr>
              <a:t>La compromissione di una qualsiasi delle tre fasi determina disfagia.</a:t>
            </a:r>
          </a:p>
        </p:txBody>
      </p:sp>
    </p:spTree>
    <p:extLst>
      <p:ext uri="{BB962C8B-B14F-4D97-AF65-F5344CB8AC3E}">
        <p14:creationId xmlns="" xmlns:p14="http://schemas.microsoft.com/office/powerpoint/2010/main" val="42511972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352009" y="381117"/>
            <a:ext cx="4185668" cy="1143000"/>
          </a:xfrm>
          <a:ln>
            <a:solidFill>
              <a:srgbClr val="4FADF3"/>
            </a:solidFill>
          </a:ln>
        </p:spPr>
        <p:txBody>
          <a:bodyPr/>
          <a:lstStyle/>
          <a:p>
            <a:pPr marL="0" indent="0">
              <a:buNone/>
            </a:pPr>
            <a:r>
              <a:rPr lang="it-IT" dirty="0">
                <a:solidFill>
                  <a:srgbClr val="000090"/>
                </a:solidFill>
              </a:rPr>
              <a:t>Disfagia</a:t>
            </a:r>
            <a:r>
              <a:rPr lang="it-IT" dirty="0" smtClean="0">
                <a:solidFill>
                  <a:srgbClr val="000090"/>
                </a:solidFill>
              </a:rPr>
              <a:t>-cause</a:t>
            </a:r>
            <a:endParaRPr lang="it-IT" dirty="0"/>
          </a:p>
        </p:txBody>
      </p:sp>
      <p:sp>
        <p:nvSpPr>
          <p:cNvPr id="3" name="Segnaposto contenuto 2"/>
          <p:cNvSpPr>
            <a:spLocks noGrp="1"/>
          </p:cNvSpPr>
          <p:nvPr>
            <p:ph sz="quarter" idx="13"/>
          </p:nvPr>
        </p:nvSpPr>
        <p:spPr>
          <a:xfrm>
            <a:off x="336927" y="1845905"/>
            <a:ext cx="8410212" cy="4827444"/>
          </a:xfrm>
        </p:spPr>
        <p:txBody>
          <a:bodyPr/>
          <a:lstStyle/>
          <a:p>
            <a:pPr marL="45720" indent="0">
              <a:buNone/>
            </a:pPr>
            <a:r>
              <a:rPr lang="it-IT" i="1" u="sng" dirty="0" smtClean="0">
                <a:solidFill>
                  <a:srgbClr val="595959"/>
                </a:solidFill>
              </a:rPr>
              <a:t>Cause</a:t>
            </a:r>
            <a:r>
              <a:rPr lang="it-IT" dirty="0" smtClean="0">
                <a:solidFill>
                  <a:srgbClr val="595959"/>
                </a:solidFill>
              </a:rPr>
              <a:t>: </a:t>
            </a:r>
          </a:p>
          <a:p>
            <a:pPr>
              <a:buClr>
                <a:schemeClr val="bg2">
                  <a:lumMod val="75000"/>
                </a:schemeClr>
              </a:buClr>
            </a:pPr>
            <a:r>
              <a:rPr lang="it-IT" dirty="0" smtClean="0">
                <a:solidFill>
                  <a:srgbClr val="595959"/>
                </a:solidFill>
              </a:rPr>
              <a:t>Non neurologiche</a:t>
            </a:r>
          </a:p>
          <a:p>
            <a:pPr>
              <a:buClr>
                <a:schemeClr val="bg2">
                  <a:lumMod val="75000"/>
                </a:schemeClr>
              </a:buClr>
            </a:pPr>
            <a:r>
              <a:rPr lang="it-IT" dirty="0" smtClean="0">
                <a:solidFill>
                  <a:srgbClr val="595959"/>
                </a:solidFill>
              </a:rPr>
              <a:t>Neurologiche</a:t>
            </a:r>
          </a:p>
          <a:p>
            <a:pPr marL="45720" indent="0">
              <a:buClr>
                <a:schemeClr val="bg2">
                  <a:lumMod val="75000"/>
                </a:schemeClr>
              </a:buClr>
              <a:buNone/>
            </a:pPr>
            <a:endParaRPr lang="it-IT" dirty="0">
              <a:solidFill>
                <a:srgbClr val="595959"/>
              </a:solidFill>
            </a:endParaRPr>
          </a:p>
        </p:txBody>
      </p:sp>
      <p:graphicFrame>
        <p:nvGraphicFramePr>
          <p:cNvPr id="9" name="Tabella 8"/>
          <p:cNvGraphicFramePr>
            <a:graphicFrameLocks noGrp="1"/>
          </p:cNvGraphicFramePr>
          <p:nvPr>
            <p:extLst>
              <p:ext uri="{D42A27DB-BD31-4B8C-83A1-F6EECF244321}">
                <p14:modId xmlns="" xmlns:p14="http://schemas.microsoft.com/office/powerpoint/2010/main" val="2880719862"/>
              </p:ext>
            </p:extLst>
          </p:nvPr>
        </p:nvGraphicFramePr>
        <p:xfrm>
          <a:off x="2910313" y="2870591"/>
          <a:ext cx="6096000" cy="3867548"/>
        </p:xfrm>
        <a:graphic>
          <a:graphicData uri="http://schemas.openxmlformats.org/drawingml/2006/table">
            <a:tbl>
              <a:tblPr firstRow="1" bandRow="1">
                <a:tableStyleId>{5C22544A-7EE6-4342-B048-85BDC9FD1C3A}</a:tableStyleId>
              </a:tblPr>
              <a:tblGrid>
                <a:gridCol w="3048000"/>
                <a:gridCol w="3048000"/>
              </a:tblGrid>
              <a:tr h="575708">
                <a:tc>
                  <a:txBody>
                    <a:bodyPr/>
                    <a:lstStyle/>
                    <a:p>
                      <a:r>
                        <a:rPr lang="it-IT" dirty="0" smtClean="0"/>
                        <a:t>Non-Degenerative</a:t>
                      </a:r>
                      <a:endParaRPr lang="it-IT" dirty="0"/>
                    </a:p>
                  </a:txBody>
                  <a:tcPr/>
                </a:tc>
                <a:tc>
                  <a:txBody>
                    <a:bodyPr/>
                    <a:lstStyle/>
                    <a:p>
                      <a:r>
                        <a:rPr lang="it-IT" dirty="0" smtClean="0"/>
                        <a:t>Degenerative</a:t>
                      </a:r>
                      <a:endParaRPr lang="it-IT" dirty="0"/>
                    </a:p>
                  </a:txBody>
                  <a:tcPr/>
                </a:tc>
              </a:tr>
              <a:tr h="3195058">
                <a:tc>
                  <a:txBody>
                    <a:bodyPr/>
                    <a:lstStyle/>
                    <a:p>
                      <a:pPr marL="285750" lvl="0" indent="-285750">
                        <a:buFont typeface="Arial"/>
                        <a:buChar char="•"/>
                      </a:pPr>
                      <a:r>
                        <a:rPr lang="it-IT" sz="1400" kern="1200" dirty="0" err="1" smtClean="0">
                          <a:solidFill>
                            <a:srgbClr val="3366FF"/>
                          </a:solidFill>
                          <a:effectLst/>
                          <a:latin typeface="+mn-lt"/>
                          <a:ea typeface="+mn-ea"/>
                          <a:cs typeface="+mn-cs"/>
                        </a:rPr>
                        <a:t>Vascular</a:t>
                      </a:r>
                      <a:r>
                        <a:rPr lang="it-IT" sz="1400" kern="1200" dirty="0" smtClean="0">
                          <a:solidFill>
                            <a:srgbClr val="3366FF"/>
                          </a:solidFill>
                          <a:effectLst/>
                          <a:latin typeface="+mn-lt"/>
                          <a:ea typeface="+mn-ea"/>
                          <a:cs typeface="+mn-cs"/>
                        </a:rPr>
                        <a:t> </a:t>
                      </a:r>
                      <a:r>
                        <a:rPr lang="it-IT" sz="1400" kern="1200" dirty="0" smtClean="0">
                          <a:solidFill>
                            <a:schemeClr val="dk1"/>
                          </a:solidFill>
                          <a:effectLst/>
                          <a:latin typeface="+mn-lt"/>
                          <a:ea typeface="+mn-ea"/>
                          <a:cs typeface="+mn-cs"/>
                        </a:rPr>
                        <a:t>(</a:t>
                      </a:r>
                      <a:r>
                        <a:rPr lang="it-IT" sz="1400" kern="1200" dirty="0" err="1" smtClean="0">
                          <a:solidFill>
                            <a:schemeClr val="dk1"/>
                          </a:solidFill>
                          <a:effectLst/>
                          <a:latin typeface="+mn-lt"/>
                          <a:ea typeface="+mn-ea"/>
                          <a:cs typeface="+mn-cs"/>
                        </a:rPr>
                        <a:t>Stroke</a:t>
                      </a:r>
                      <a:r>
                        <a:rPr lang="it-IT" sz="1400" kern="1200" dirty="0" smtClean="0">
                          <a:solidFill>
                            <a:schemeClr val="dk1"/>
                          </a:solidFill>
                          <a:effectLst/>
                          <a:latin typeface="+mn-lt"/>
                          <a:ea typeface="+mn-ea"/>
                          <a:cs typeface="+mn-cs"/>
                        </a:rPr>
                        <a:t>)</a:t>
                      </a:r>
                    </a:p>
                    <a:p>
                      <a:pPr marL="285750" lvl="0" indent="-285750">
                        <a:buFont typeface="Arial"/>
                        <a:buChar char="•"/>
                      </a:pPr>
                      <a:r>
                        <a:rPr lang="it-IT" sz="1400" kern="1200" dirty="0" smtClean="0">
                          <a:solidFill>
                            <a:srgbClr val="3366FF"/>
                          </a:solidFill>
                          <a:effectLst/>
                          <a:latin typeface="+mn-lt"/>
                          <a:ea typeface="+mn-ea"/>
                          <a:cs typeface="+mn-cs"/>
                        </a:rPr>
                        <a:t>Trauma </a:t>
                      </a:r>
                      <a:r>
                        <a:rPr lang="it-IT" sz="1400" kern="1200" dirty="0" smtClean="0">
                          <a:solidFill>
                            <a:schemeClr val="dk1"/>
                          </a:solidFill>
                          <a:effectLst/>
                          <a:latin typeface="+mn-lt"/>
                          <a:ea typeface="+mn-ea"/>
                          <a:cs typeface="+mn-cs"/>
                        </a:rPr>
                        <a:t>(</a:t>
                      </a:r>
                      <a:r>
                        <a:rPr lang="it-IT" sz="1400" kern="1200" dirty="0" err="1" smtClean="0">
                          <a:solidFill>
                            <a:schemeClr val="dk1"/>
                          </a:solidFill>
                          <a:effectLst/>
                          <a:latin typeface="+mn-lt"/>
                          <a:ea typeface="+mn-ea"/>
                          <a:cs typeface="+mn-cs"/>
                        </a:rPr>
                        <a:t>Traumatic</a:t>
                      </a:r>
                      <a:r>
                        <a:rPr lang="it-IT" sz="1400" kern="1200" dirty="0" smtClean="0">
                          <a:solidFill>
                            <a:schemeClr val="dk1"/>
                          </a:solidFill>
                          <a:effectLst/>
                          <a:latin typeface="+mn-lt"/>
                          <a:ea typeface="+mn-ea"/>
                          <a:cs typeface="+mn-cs"/>
                        </a:rPr>
                        <a:t> brain </a:t>
                      </a:r>
                      <a:r>
                        <a:rPr lang="it-IT" sz="1400" kern="1200" dirty="0" err="1" smtClean="0">
                          <a:solidFill>
                            <a:schemeClr val="dk1"/>
                          </a:solidFill>
                          <a:effectLst/>
                          <a:latin typeface="+mn-lt"/>
                          <a:ea typeface="+mn-ea"/>
                          <a:cs typeface="+mn-cs"/>
                        </a:rPr>
                        <a:t>injury</a:t>
                      </a:r>
                      <a:r>
                        <a:rPr lang="it-IT" sz="1400" kern="1200" dirty="0" smtClean="0">
                          <a:solidFill>
                            <a:schemeClr val="dk1"/>
                          </a:solidFill>
                          <a:effectLst/>
                          <a:latin typeface="+mn-lt"/>
                          <a:ea typeface="+mn-ea"/>
                          <a:cs typeface="+mn-cs"/>
                        </a:rPr>
                        <a:t>)</a:t>
                      </a:r>
                    </a:p>
                    <a:p>
                      <a:pPr marL="285750" lvl="0" indent="-285750">
                        <a:buFont typeface="Arial"/>
                        <a:buChar char="•"/>
                      </a:pPr>
                      <a:r>
                        <a:rPr lang="it-IT" sz="1400" kern="1200" dirty="0" err="1" smtClean="0">
                          <a:solidFill>
                            <a:srgbClr val="3366FF"/>
                          </a:solidFill>
                          <a:effectLst/>
                          <a:latin typeface="+mn-lt"/>
                          <a:ea typeface="+mn-ea"/>
                          <a:cs typeface="+mn-cs"/>
                        </a:rPr>
                        <a:t>Neoplastic</a:t>
                      </a:r>
                      <a:r>
                        <a:rPr lang="it-IT" sz="1400" kern="1200" dirty="0" smtClean="0">
                          <a:solidFill>
                            <a:srgbClr val="3366FF"/>
                          </a:solidFill>
                          <a:effectLst/>
                          <a:latin typeface="+mn-lt"/>
                          <a:ea typeface="+mn-ea"/>
                          <a:cs typeface="+mn-cs"/>
                        </a:rPr>
                        <a:t> </a:t>
                      </a:r>
                      <a:r>
                        <a:rPr lang="it-IT" sz="1400" kern="1200" dirty="0" smtClean="0">
                          <a:solidFill>
                            <a:schemeClr val="dk1"/>
                          </a:solidFill>
                          <a:effectLst/>
                          <a:latin typeface="+mn-lt"/>
                          <a:ea typeface="+mn-ea"/>
                          <a:cs typeface="+mn-cs"/>
                        </a:rPr>
                        <a:t>(Brain </a:t>
                      </a:r>
                      <a:r>
                        <a:rPr lang="it-IT" sz="1400" kern="1200" dirty="0" err="1" smtClean="0">
                          <a:solidFill>
                            <a:schemeClr val="dk1"/>
                          </a:solidFill>
                          <a:effectLst/>
                          <a:latin typeface="+mn-lt"/>
                          <a:ea typeface="+mn-ea"/>
                          <a:cs typeface="+mn-cs"/>
                        </a:rPr>
                        <a:t>tumor</a:t>
                      </a:r>
                      <a:r>
                        <a:rPr lang="it-IT" sz="1400" kern="1200" dirty="0" smtClean="0">
                          <a:solidFill>
                            <a:schemeClr val="dk1"/>
                          </a:solidFill>
                          <a:effectLst/>
                          <a:latin typeface="+mn-lt"/>
                          <a:ea typeface="+mn-ea"/>
                          <a:cs typeface="+mn-cs"/>
                        </a:rPr>
                        <a:t>)</a:t>
                      </a:r>
                    </a:p>
                    <a:p>
                      <a:pPr marL="285750" lvl="0" indent="-285750">
                        <a:buFont typeface="Arial"/>
                        <a:buChar char="•"/>
                      </a:pPr>
                      <a:r>
                        <a:rPr lang="it-IT" sz="1400" kern="1200" dirty="0" err="1" smtClean="0">
                          <a:solidFill>
                            <a:srgbClr val="3366FF"/>
                          </a:solidFill>
                          <a:effectLst/>
                          <a:latin typeface="+mn-lt"/>
                          <a:ea typeface="+mn-ea"/>
                          <a:cs typeface="+mn-cs"/>
                        </a:rPr>
                        <a:t>Congenital</a:t>
                      </a:r>
                      <a:r>
                        <a:rPr lang="it-IT" sz="1400" kern="1200" dirty="0" smtClean="0">
                          <a:solidFill>
                            <a:srgbClr val="3366FF"/>
                          </a:solidFill>
                          <a:effectLst/>
                          <a:latin typeface="+mn-lt"/>
                          <a:ea typeface="+mn-ea"/>
                          <a:cs typeface="+mn-cs"/>
                        </a:rPr>
                        <a:t> </a:t>
                      </a:r>
                      <a:r>
                        <a:rPr lang="it-IT" sz="1400" kern="1200" dirty="0" smtClean="0">
                          <a:solidFill>
                            <a:schemeClr val="dk1"/>
                          </a:solidFill>
                          <a:effectLst/>
                          <a:latin typeface="+mn-lt"/>
                          <a:ea typeface="+mn-ea"/>
                          <a:cs typeface="+mn-cs"/>
                        </a:rPr>
                        <a:t>(</a:t>
                      </a:r>
                      <a:r>
                        <a:rPr lang="it-IT" sz="1400" kern="1200" dirty="0" err="1" smtClean="0">
                          <a:solidFill>
                            <a:schemeClr val="dk1"/>
                          </a:solidFill>
                          <a:effectLst/>
                          <a:latin typeface="+mn-lt"/>
                          <a:ea typeface="+mn-ea"/>
                          <a:cs typeface="+mn-cs"/>
                        </a:rPr>
                        <a:t>Cerebral</a:t>
                      </a:r>
                      <a:r>
                        <a:rPr lang="it-IT" sz="1400" kern="1200" dirty="0" smtClean="0">
                          <a:solidFill>
                            <a:schemeClr val="dk1"/>
                          </a:solidFill>
                          <a:effectLst/>
                          <a:latin typeface="+mn-lt"/>
                          <a:ea typeface="+mn-ea"/>
                          <a:cs typeface="+mn-cs"/>
                        </a:rPr>
                        <a:t> </a:t>
                      </a:r>
                      <a:r>
                        <a:rPr lang="it-IT" sz="1400" kern="1200" dirty="0" err="1" smtClean="0">
                          <a:solidFill>
                            <a:schemeClr val="dk1"/>
                          </a:solidFill>
                          <a:effectLst/>
                          <a:latin typeface="+mn-lt"/>
                          <a:ea typeface="+mn-ea"/>
                          <a:cs typeface="+mn-cs"/>
                        </a:rPr>
                        <a:t>palsy</a:t>
                      </a:r>
                      <a:r>
                        <a:rPr lang="it-IT" sz="1400" kern="1200" dirty="0" smtClean="0">
                          <a:solidFill>
                            <a:schemeClr val="dk1"/>
                          </a:solidFill>
                          <a:effectLst/>
                          <a:latin typeface="+mn-lt"/>
                          <a:ea typeface="+mn-ea"/>
                          <a:cs typeface="+mn-cs"/>
                        </a:rPr>
                        <a:t>)</a:t>
                      </a:r>
                    </a:p>
                    <a:p>
                      <a:pPr marL="285750" lvl="0" indent="-285750">
                        <a:buFont typeface="Arial"/>
                        <a:buChar char="•"/>
                      </a:pPr>
                      <a:r>
                        <a:rPr lang="it-IT" sz="1400" kern="1200" dirty="0" err="1" smtClean="0">
                          <a:solidFill>
                            <a:srgbClr val="3366FF"/>
                          </a:solidFill>
                          <a:effectLst/>
                          <a:latin typeface="+mn-lt"/>
                          <a:ea typeface="+mn-ea"/>
                          <a:cs typeface="+mn-cs"/>
                        </a:rPr>
                        <a:t>Iatrogenic</a:t>
                      </a:r>
                      <a:endParaRPr lang="it-IT" sz="1400" kern="1200" dirty="0" smtClean="0">
                        <a:solidFill>
                          <a:srgbClr val="3366FF"/>
                        </a:solidFill>
                        <a:effectLst/>
                        <a:latin typeface="+mn-lt"/>
                        <a:ea typeface="+mn-ea"/>
                        <a:cs typeface="+mn-cs"/>
                      </a:endParaRPr>
                    </a:p>
                    <a:p>
                      <a:pPr marL="285750" lvl="0" indent="-285750">
                        <a:buFont typeface="Arial"/>
                        <a:buChar char="•"/>
                      </a:pPr>
                      <a:r>
                        <a:rPr lang="it-IT" sz="1400" kern="1200" dirty="0" err="1" smtClean="0">
                          <a:solidFill>
                            <a:srgbClr val="3366FF"/>
                          </a:solidFill>
                          <a:effectLst/>
                          <a:latin typeface="+mn-lt"/>
                          <a:ea typeface="+mn-ea"/>
                          <a:cs typeface="+mn-cs"/>
                        </a:rPr>
                        <a:t>Surgery</a:t>
                      </a:r>
                      <a:r>
                        <a:rPr lang="it-IT" sz="1400" kern="1200" dirty="0" smtClean="0">
                          <a:solidFill>
                            <a:srgbClr val="3366FF"/>
                          </a:solidFill>
                          <a:effectLst/>
                          <a:latin typeface="+mn-lt"/>
                          <a:ea typeface="+mn-ea"/>
                          <a:cs typeface="+mn-cs"/>
                        </a:rPr>
                        <a:t> </a:t>
                      </a:r>
                      <a:r>
                        <a:rPr lang="it-IT" sz="1400" kern="1200" dirty="0" err="1" smtClean="0">
                          <a:solidFill>
                            <a:srgbClr val="3366FF"/>
                          </a:solidFill>
                          <a:effectLst/>
                          <a:latin typeface="+mn-lt"/>
                          <a:ea typeface="+mn-ea"/>
                          <a:cs typeface="+mn-cs"/>
                        </a:rPr>
                        <a:t>induced</a:t>
                      </a:r>
                      <a:r>
                        <a:rPr lang="it-IT" sz="1400" kern="1200" dirty="0" smtClean="0">
                          <a:solidFill>
                            <a:srgbClr val="3366FF"/>
                          </a:solidFill>
                          <a:effectLst/>
                          <a:latin typeface="+mn-lt"/>
                          <a:ea typeface="+mn-ea"/>
                          <a:cs typeface="+mn-cs"/>
                        </a:rPr>
                        <a:t> </a:t>
                      </a:r>
                      <a:r>
                        <a:rPr lang="it-IT" sz="1400" kern="1200" dirty="0" smtClean="0">
                          <a:solidFill>
                            <a:schemeClr val="dk1"/>
                          </a:solidFill>
                          <a:effectLst/>
                          <a:latin typeface="+mn-lt"/>
                          <a:ea typeface="+mn-ea"/>
                          <a:cs typeface="+mn-cs"/>
                        </a:rPr>
                        <a:t>(</a:t>
                      </a:r>
                      <a:r>
                        <a:rPr lang="it-IT" sz="1400" kern="1200" dirty="0" err="1" smtClean="0">
                          <a:solidFill>
                            <a:schemeClr val="dk1"/>
                          </a:solidFill>
                          <a:effectLst/>
                          <a:latin typeface="+mn-lt"/>
                          <a:ea typeface="+mn-ea"/>
                          <a:cs typeface="+mn-cs"/>
                        </a:rPr>
                        <a:t>Carotid</a:t>
                      </a:r>
                      <a:r>
                        <a:rPr lang="it-IT" sz="1400" kern="1200" dirty="0" smtClean="0">
                          <a:solidFill>
                            <a:schemeClr val="dk1"/>
                          </a:solidFill>
                          <a:effectLst/>
                          <a:latin typeface="+mn-lt"/>
                          <a:ea typeface="+mn-ea"/>
                          <a:cs typeface="+mn-cs"/>
                        </a:rPr>
                        <a:t> </a:t>
                      </a:r>
                      <a:r>
                        <a:rPr lang="it-IT" sz="1400" kern="1200" dirty="0" err="1" smtClean="0">
                          <a:solidFill>
                            <a:schemeClr val="dk1"/>
                          </a:solidFill>
                          <a:effectLst/>
                          <a:latin typeface="+mn-lt"/>
                          <a:ea typeface="+mn-ea"/>
                          <a:cs typeface="+mn-cs"/>
                        </a:rPr>
                        <a:t>endarterectomy</a:t>
                      </a:r>
                      <a:r>
                        <a:rPr lang="it-IT" sz="1400" kern="1200" dirty="0" smtClean="0">
                          <a:solidFill>
                            <a:schemeClr val="dk1"/>
                          </a:solidFill>
                          <a:effectLst/>
                          <a:latin typeface="+mn-lt"/>
                          <a:ea typeface="+mn-ea"/>
                          <a:cs typeface="+mn-cs"/>
                        </a:rPr>
                        <a:t>, </a:t>
                      </a:r>
                      <a:r>
                        <a:rPr lang="it-IT" sz="1400" kern="1200" dirty="0" err="1" smtClean="0">
                          <a:solidFill>
                            <a:schemeClr val="dk1"/>
                          </a:solidFill>
                          <a:effectLst/>
                          <a:latin typeface="+mn-lt"/>
                          <a:ea typeface="+mn-ea"/>
                          <a:cs typeface="+mn-cs"/>
                        </a:rPr>
                        <a:t>Cervical</a:t>
                      </a:r>
                      <a:r>
                        <a:rPr lang="it-IT" sz="1400" kern="1200" dirty="0" smtClean="0">
                          <a:solidFill>
                            <a:schemeClr val="dk1"/>
                          </a:solidFill>
                          <a:effectLst/>
                          <a:latin typeface="+mn-lt"/>
                          <a:ea typeface="+mn-ea"/>
                          <a:cs typeface="+mn-cs"/>
                        </a:rPr>
                        <a:t> spine </a:t>
                      </a:r>
                      <a:r>
                        <a:rPr lang="it-IT" sz="1400" kern="1200" dirty="0" err="1" smtClean="0">
                          <a:solidFill>
                            <a:schemeClr val="dk1"/>
                          </a:solidFill>
                          <a:effectLst/>
                          <a:latin typeface="+mn-lt"/>
                          <a:ea typeface="+mn-ea"/>
                          <a:cs typeface="+mn-cs"/>
                        </a:rPr>
                        <a:t>surgery</a:t>
                      </a:r>
                      <a:r>
                        <a:rPr lang="it-IT" sz="1400" kern="1200" dirty="0" smtClean="0">
                          <a:solidFill>
                            <a:schemeClr val="dk1"/>
                          </a:solidFill>
                          <a:effectLst/>
                          <a:latin typeface="+mn-lt"/>
                          <a:ea typeface="+mn-ea"/>
                          <a:cs typeface="+mn-cs"/>
                        </a:rPr>
                        <a:t>)</a:t>
                      </a:r>
                    </a:p>
                    <a:p>
                      <a:endParaRPr lang="it-IT"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kern="1200" dirty="0" smtClean="0">
                          <a:solidFill>
                            <a:srgbClr val="3366FF"/>
                          </a:solidFill>
                          <a:effectLst/>
                          <a:latin typeface="+mn-lt"/>
                          <a:ea typeface="+mn-ea"/>
                          <a:cs typeface="+mn-cs"/>
                        </a:rPr>
                        <a:t>PROGRESSIVE COURSE</a:t>
                      </a:r>
                    </a:p>
                    <a:p>
                      <a:pPr marL="285750" lvl="0" indent="-285750">
                        <a:buFont typeface="Arial"/>
                        <a:buChar char="•"/>
                      </a:pPr>
                      <a:r>
                        <a:rPr lang="it-IT" sz="1400" kern="1200" dirty="0" err="1" smtClean="0">
                          <a:solidFill>
                            <a:srgbClr val="3366FF"/>
                          </a:solidFill>
                          <a:effectLst/>
                          <a:latin typeface="+mn-lt"/>
                          <a:ea typeface="+mn-ea"/>
                          <a:cs typeface="+mn-cs"/>
                        </a:rPr>
                        <a:t>Dementia</a:t>
                      </a:r>
                      <a:r>
                        <a:rPr lang="it-IT" sz="1400" kern="1200" dirty="0" smtClean="0">
                          <a:solidFill>
                            <a:schemeClr val="dk1"/>
                          </a:solidFill>
                          <a:effectLst/>
                          <a:latin typeface="+mn-lt"/>
                          <a:ea typeface="+mn-ea"/>
                          <a:cs typeface="+mn-cs"/>
                        </a:rPr>
                        <a:t> (</a:t>
                      </a:r>
                      <a:r>
                        <a:rPr lang="it-IT" sz="1400" kern="1200" dirty="0" err="1" smtClean="0">
                          <a:solidFill>
                            <a:schemeClr val="dk1"/>
                          </a:solidFill>
                          <a:effectLst/>
                          <a:latin typeface="+mn-lt"/>
                          <a:ea typeface="+mn-ea"/>
                          <a:cs typeface="+mn-cs"/>
                        </a:rPr>
                        <a:t>Alzheimer's</a:t>
                      </a:r>
                      <a:r>
                        <a:rPr lang="it-IT" sz="1400" kern="1200" dirty="0" smtClean="0">
                          <a:solidFill>
                            <a:schemeClr val="dk1"/>
                          </a:solidFill>
                          <a:effectLst/>
                          <a:latin typeface="+mn-lt"/>
                          <a:ea typeface="+mn-ea"/>
                          <a:cs typeface="+mn-cs"/>
                        </a:rPr>
                        <a:t> </a:t>
                      </a:r>
                      <a:r>
                        <a:rPr lang="it-IT" sz="1400" kern="1200" dirty="0" err="1" smtClean="0">
                          <a:solidFill>
                            <a:schemeClr val="dk1"/>
                          </a:solidFill>
                          <a:effectLst/>
                          <a:latin typeface="+mn-lt"/>
                          <a:ea typeface="+mn-ea"/>
                          <a:cs typeface="+mn-cs"/>
                        </a:rPr>
                        <a:t>disease</a:t>
                      </a:r>
                      <a:r>
                        <a:rPr lang="it-IT" sz="1400" kern="1200" dirty="0" smtClean="0">
                          <a:solidFill>
                            <a:schemeClr val="dk1"/>
                          </a:solidFill>
                          <a:effectLst/>
                          <a:latin typeface="+mn-lt"/>
                          <a:ea typeface="+mn-ea"/>
                          <a:cs typeface="+mn-cs"/>
                        </a:rPr>
                        <a:t>, </a:t>
                      </a:r>
                      <a:r>
                        <a:rPr lang="it-IT" sz="1400" kern="1200" dirty="0" err="1" smtClean="0">
                          <a:solidFill>
                            <a:schemeClr val="dk1"/>
                          </a:solidFill>
                          <a:effectLst/>
                          <a:latin typeface="+mn-lt"/>
                          <a:ea typeface="+mn-ea"/>
                          <a:cs typeface="+mn-cs"/>
                        </a:rPr>
                        <a:t>Frontotemporal</a:t>
                      </a:r>
                      <a:r>
                        <a:rPr lang="it-IT" sz="1400" kern="1200" dirty="0" smtClean="0">
                          <a:solidFill>
                            <a:schemeClr val="dk1"/>
                          </a:solidFill>
                          <a:effectLst/>
                          <a:latin typeface="+mn-lt"/>
                          <a:ea typeface="+mn-ea"/>
                          <a:cs typeface="+mn-cs"/>
                        </a:rPr>
                        <a:t> </a:t>
                      </a:r>
                      <a:r>
                        <a:rPr lang="it-IT" sz="1400" kern="1200" dirty="0" err="1" smtClean="0">
                          <a:solidFill>
                            <a:schemeClr val="dk1"/>
                          </a:solidFill>
                          <a:effectLst/>
                          <a:latin typeface="+mn-lt"/>
                          <a:ea typeface="+mn-ea"/>
                          <a:cs typeface="+mn-cs"/>
                        </a:rPr>
                        <a:t>dementia</a:t>
                      </a:r>
                      <a:r>
                        <a:rPr lang="it-IT" sz="1400" kern="1200" dirty="0" smtClean="0">
                          <a:solidFill>
                            <a:schemeClr val="dk1"/>
                          </a:solidFill>
                          <a:effectLst/>
                          <a:latin typeface="+mn-lt"/>
                          <a:ea typeface="+mn-ea"/>
                          <a:cs typeface="+mn-cs"/>
                        </a:rPr>
                        <a:t>, </a:t>
                      </a:r>
                      <a:r>
                        <a:rPr lang="it-IT" sz="1400" kern="1200" dirty="0" err="1" smtClean="0">
                          <a:solidFill>
                            <a:schemeClr val="dk1"/>
                          </a:solidFill>
                          <a:effectLst/>
                          <a:latin typeface="+mn-lt"/>
                          <a:ea typeface="+mn-ea"/>
                          <a:cs typeface="+mn-cs"/>
                        </a:rPr>
                        <a:t>Lewy</a:t>
                      </a:r>
                      <a:r>
                        <a:rPr lang="it-IT" sz="1400" kern="1200" dirty="0" smtClean="0">
                          <a:solidFill>
                            <a:schemeClr val="dk1"/>
                          </a:solidFill>
                          <a:effectLst/>
                          <a:latin typeface="+mn-lt"/>
                          <a:ea typeface="+mn-ea"/>
                          <a:cs typeface="+mn-cs"/>
                        </a:rPr>
                        <a:t> body </a:t>
                      </a:r>
                      <a:r>
                        <a:rPr lang="it-IT" sz="1400" kern="1200" dirty="0" err="1" smtClean="0">
                          <a:solidFill>
                            <a:schemeClr val="dk1"/>
                          </a:solidFill>
                          <a:effectLst/>
                          <a:latin typeface="+mn-lt"/>
                          <a:ea typeface="+mn-ea"/>
                          <a:cs typeface="+mn-cs"/>
                        </a:rPr>
                        <a:t>dementia</a:t>
                      </a:r>
                      <a:r>
                        <a:rPr lang="it-IT" sz="1400" kern="1200" dirty="0" smtClean="0">
                          <a:solidFill>
                            <a:schemeClr val="dk1"/>
                          </a:solidFill>
                          <a:effectLst/>
                          <a:latin typeface="+mn-lt"/>
                          <a:ea typeface="+mn-ea"/>
                          <a:cs typeface="+mn-cs"/>
                        </a:rPr>
                        <a:t>, </a:t>
                      </a:r>
                      <a:r>
                        <a:rPr lang="it-IT" sz="1400" kern="1200" dirty="0" err="1" smtClean="0">
                          <a:solidFill>
                            <a:schemeClr val="dk1"/>
                          </a:solidFill>
                          <a:effectLst/>
                          <a:latin typeface="+mn-lt"/>
                          <a:ea typeface="+mn-ea"/>
                          <a:cs typeface="+mn-cs"/>
                        </a:rPr>
                        <a:t>Vascular</a:t>
                      </a:r>
                      <a:r>
                        <a:rPr lang="it-IT" sz="1400" kern="1200" dirty="0" smtClean="0">
                          <a:solidFill>
                            <a:schemeClr val="dk1"/>
                          </a:solidFill>
                          <a:effectLst/>
                          <a:latin typeface="+mn-lt"/>
                          <a:ea typeface="+mn-ea"/>
                          <a:cs typeface="+mn-cs"/>
                        </a:rPr>
                        <a:t> </a:t>
                      </a:r>
                      <a:r>
                        <a:rPr lang="it-IT" sz="1400" kern="1200" dirty="0" err="1" smtClean="0">
                          <a:solidFill>
                            <a:schemeClr val="dk1"/>
                          </a:solidFill>
                          <a:effectLst/>
                          <a:latin typeface="+mn-lt"/>
                          <a:ea typeface="+mn-ea"/>
                          <a:cs typeface="+mn-cs"/>
                        </a:rPr>
                        <a:t>dementia</a:t>
                      </a:r>
                      <a:r>
                        <a:rPr lang="it-IT" sz="1400" kern="1200" dirty="0" smtClean="0">
                          <a:solidFill>
                            <a:schemeClr val="dk1"/>
                          </a:solidFill>
                          <a:effectLst/>
                          <a:latin typeface="+mn-lt"/>
                          <a:ea typeface="+mn-ea"/>
                          <a:cs typeface="+mn-cs"/>
                        </a:rPr>
                        <a:t>)</a:t>
                      </a:r>
                    </a:p>
                    <a:p>
                      <a:pPr marL="285750" lvl="0" indent="-285750">
                        <a:buFont typeface="Arial"/>
                        <a:buChar char="•"/>
                      </a:pPr>
                      <a:r>
                        <a:rPr lang="it-IT" sz="1400" kern="1200" dirty="0" err="1" smtClean="0">
                          <a:solidFill>
                            <a:srgbClr val="3366FF"/>
                          </a:solidFill>
                          <a:effectLst/>
                          <a:latin typeface="+mn-lt"/>
                          <a:ea typeface="+mn-ea"/>
                          <a:cs typeface="+mn-cs"/>
                        </a:rPr>
                        <a:t>Movement</a:t>
                      </a:r>
                      <a:r>
                        <a:rPr lang="it-IT" sz="1400" kern="1200" dirty="0" smtClean="0">
                          <a:solidFill>
                            <a:srgbClr val="3366FF"/>
                          </a:solidFill>
                          <a:effectLst/>
                          <a:latin typeface="+mn-lt"/>
                          <a:ea typeface="+mn-ea"/>
                          <a:cs typeface="+mn-cs"/>
                        </a:rPr>
                        <a:t> </a:t>
                      </a:r>
                      <a:r>
                        <a:rPr lang="it-IT" sz="1400" kern="1200" dirty="0" err="1" smtClean="0">
                          <a:solidFill>
                            <a:srgbClr val="3366FF"/>
                          </a:solidFill>
                          <a:effectLst/>
                          <a:latin typeface="+mn-lt"/>
                          <a:ea typeface="+mn-ea"/>
                          <a:cs typeface="+mn-cs"/>
                        </a:rPr>
                        <a:t>disorders</a:t>
                      </a:r>
                      <a:r>
                        <a:rPr lang="it-IT" sz="1400" kern="1200" dirty="0" smtClean="0">
                          <a:solidFill>
                            <a:srgbClr val="3366FF"/>
                          </a:solidFill>
                          <a:effectLst/>
                          <a:latin typeface="+mn-lt"/>
                          <a:ea typeface="+mn-ea"/>
                          <a:cs typeface="+mn-cs"/>
                        </a:rPr>
                        <a:t> </a:t>
                      </a:r>
                      <a:r>
                        <a:rPr lang="it-IT" sz="1400" kern="1200" dirty="0" smtClean="0">
                          <a:solidFill>
                            <a:schemeClr val="dk1"/>
                          </a:solidFill>
                          <a:effectLst/>
                          <a:latin typeface="+mn-lt"/>
                          <a:ea typeface="+mn-ea"/>
                          <a:cs typeface="+mn-cs"/>
                        </a:rPr>
                        <a:t>(</a:t>
                      </a:r>
                      <a:r>
                        <a:rPr lang="it-IT" sz="1400" kern="1200" dirty="0" err="1" smtClean="0">
                          <a:solidFill>
                            <a:schemeClr val="dk1"/>
                          </a:solidFill>
                          <a:effectLst/>
                          <a:latin typeface="+mn-lt"/>
                          <a:ea typeface="+mn-ea"/>
                          <a:cs typeface="+mn-cs"/>
                        </a:rPr>
                        <a:t>Parkinson's</a:t>
                      </a:r>
                      <a:r>
                        <a:rPr lang="it-IT" sz="1400" kern="1200" dirty="0" smtClean="0">
                          <a:solidFill>
                            <a:schemeClr val="dk1"/>
                          </a:solidFill>
                          <a:effectLst/>
                          <a:latin typeface="+mn-lt"/>
                          <a:ea typeface="+mn-ea"/>
                          <a:cs typeface="+mn-cs"/>
                        </a:rPr>
                        <a:t> </a:t>
                      </a:r>
                      <a:r>
                        <a:rPr lang="it-IT" sz="1400" kern="1200" dirty="0" err="1" smtClean="0">
                          <a:solidFill>
                            <a:schemeClr val="dk1"/>
                          </a:solidFill>
                          <a:effectLst/>
                          <a:latin typeface="+mn-lt"/>
                          <a:ea typeface="+mn-ea"/>
                          <a:cs typeface="+mn-cs"/>
                        </a:rPr>
                        <a:t>disease</a:t>
                      </a:r>
                      <a:r>
                        <a:rPr lang="it-IT" sz="1400" kern="1200" dirty="0" smtClean="0">
                          <a:solidFill>
                            <a:schemeClr val="dk1"/>
                          </a:solidFill>
                          <a:effectLst/>
                          <a:latin typeface="+mn-lt"/>
                          <a:ea typeface="+mn-ea"/>
                          <a:cs typeface="+mn-cs"/>
                        </a:rPr>
                        <a:t>, Progressive </a:t>
                      </a:r>
                      <a:r>
                        <a:rPr lang="it-IT" sz="1400" kern="1200" dirty="0" err="1" smtClean="0">
                          <a:solidFill>
                            <a:schemeClr val="dk1"/>
                          </a:solidFill>
                          <a:effectLst/>
                          <a:latin typeface="+mn-lt"/>
                          <a:ea typeface="+mn-ea"/>
                          <a:cs typeface="+mn-cs"/>
                        </a:rPr>
                        <a:t>supranuclear</a:t>
                      </a:r>
                      <a:r>
                        <a:rPr lang="it-IT" sz="1400" kern="1200" dirty="0" smtClean="0">
                          <a:solidFill>
                            <a:schemeClr val="dk1"/>
                          </a:solidFill>
                          <a:effectLst/>
                          <a:latin typeface="+mn-lt"/>
                          <a:ea typeface="+mn-ea"/>
                          <a:cs typeface="+mn-cs"/>
                        </a:rPr>
                        <a:t> </a:t>
                      </a:r>
                      <a:r>
                        <a:rPr lang="it-IT" sz="1400" kern="1200" dirty="0" err="1" smtClean="0">
                          <a:solidFill>
                            <a:schemeClr val="dk1"/>
                          </a:solidFill>
                          <a:effectLst/>
                          <a:latin typeface="+mn-lt"/>
                          <a:ea typeface="+mn-ea"/>
                          <a:cs typeface="+mn-cs"/>
                        </a:rPr>
                        <a:t>palsy</a:t>
                      </a:r>
                      <a:r>
                        <a:rPr lang="it-IT" sz="1400" kern="1200" dirty="0" smtClean="0">
                          <a:solidFill>
                            <a:schemeClr val="dk1"/>
                          </a:solidFill>
                          <a:effectLst/>
                          <a:latin typeface="+mn-lt"/>
                          <a:ea typeface="+mn-ea"/>
                          <a:cs typeface="+mn-cs"/>
                        </a:rPr>
                        <a:t>, </a:t>
                      </a:r>
                      <a:r>
                        <a:rPr lang="it-IT" sz="1400" kern="1200" dirty="0" err="1" smtClean="0">
                          <a:solidFill>
                            <a:schemeClr val="dk1"/>
                          </a:solidFill>
                          <a:effectLst/>
                          <a:latin typeface="+mn-lt"/>
                          <a:ea typeface="+mn-ea"/>
                          <a:cs typeface="+mn-cs"/>
                        </a:rPr>
                        <a:t>Olivopontocerebellar</a:t>
                      </a:r>
                      <a:r>
                        <a:rPr lang="it-IT" sz="1400" kern="1200" dirty="0" smtClean="0">
                          <a:solidFill>
                            <a:schemeClr val="dk1"/>
                          </a:solidFill>
                          <a:effectLst/>
                          <a:latin typeface="+mn-lt"/>
                          <a:ea typeface="+mn-ea"/>
                          <a:cs typeface="+mn-cs"/>
                        </a:rPr>
                        <a:t> </a:t>
                      </a:r>
                      <a:r>
                        <a:rPr lang="it-IT" sz="1400" kern="1200" dirty="0" err="1" smtClean="0">
                          <a:solidFill>
                            <a:schemeClr val="dk1"/>
                          </a:solidFill>
                          <a:effectLst/>
                          <a:latin typeface="+mn-lt"/>
                          <a:ea typeface="+mn-ea"/>
                          <a:cs typeface="+mn-cs"/>
                        </a:rPr>
                        <a:t>atrophy</a:t>
                      </a:r>
                      <a:r>
                        <a:rPr lang="it-IT" sz="1400" kern="1200" dirty="0" smtClean="0">
                          <a:solidFill>
                            <a:schemeClr val="dk1"/>
                          </a:solidFill>
                          <a:effectLst/>
                          <a:latin typeface="+mn-lt"/>
                          <a:ea typeface="+mn-ea"/>
                          <a:cs typeface="+mn-cs"/>
                        </a:rPr>
                        <a:t>, </a:t>
                      </a:r>
                      <a:r>
                        <a:rPr lang="it-IT" sz="1400" b="1" i="1" u="sng" kern="1200" dirty="0" smtClean="0">
                          <a:solidFill>
                            <a:schemeClr val="tx1"/>
                          </a:solidFill>
                          <a:effectLst/>
                          <a:latin typeface="+mn-lt"/>
                          <a:ea typeface="+mn-ea"/>
                          <a:cs typeface="+mn-cs"/>
                        </a:rPr>
                        <a:t>HUNTINGTON'S DISEASE</a:t>
                      </a:r>
                      <a:r>
                        <a:rPr lang="it-IT" sz="1400" kern="1200" dirty="0" smtClean="0">
                          <a:solidFill>
                            <a:schemeClr val="dk1"/>
                          </a:solidFill>
                          <a:effectLst/>
                          <a:latin typeface="+mn-lt"/>
                          <a:ea typeface="+mn-ea"/>
                          <a:cs typeface="+mn-cs"/>
                        </a:rPr>
                        <a:t>, Wilson's </a:t>
                      </a:r>
                      <a:r>
                        <a:rPr lang="it-IT" sz="1400" kern="1200" dirty="0" err="1" smtClean="0">
                          <a:solidFill>
                            <a:schemeClr val="dk1"/>
                          </a:solidFill>
                          <a:effectLst/>
                          <a:latin typeface="+mn-lt"/>
                          <a:ea typeface="+mn-ea"/>
                          <a:cs typeface="+mn-cs"/>
                        </a:rPr>
                        <a:t>disease</a:t>
                      </a:r>
                      <a:endParaRPr lang="it-IT" sz="1400" kern="1200" dirty="0" smtClean="0">
                        <a:solidFill>
                          <a:schemeClr val="dk1"/>
                        </a:solidFill>
                        <a:effectLst/>
                        <a:latin typeface="+mn-lt"/>
                        <a:ea typeface="+mn-ea"/>
                        <a:cs typeface="+mn-cs"/>
                      </a:endParaRPr>
                    </a:p>
                    <a:p>
                      <a:r>
                        <a:rPr lang="it-IT" sz="1400" kern="1200" dirty="0" smtClean="0">
                          <a:solidFill>
                            <a:srgbClr val="3366FF"/>
                          </a:solidFill>
                          <a:effectLst/>
                          <a:latin typeface="+mn-lt"/>
                          <a:ea typeface="+mn-ea"/>
                          <a:cs typeface="+mn-cs"/>
                        </a:rPr>
                        <a:t>RELAPSING—REMITTING COURSE</a:t>
                      </a:r>
                    </a:p>
                    <a:p>
                      <a:pPr marL="285750" lvl="0" indent="-285750">
                        <a:buFont typeface="Arial"/>
                        <a:buChar char="•"/>
                      </a:pPr>
                      <a:r>
                        <a:rPr lang="it-IT" sz="1400" kern="1200" dirty="0" smtClean="0">
                          <a:solidFill>
                            <a:srgbClr val="3366FF"/>
                          </a:solidFill>
                          <a:effectLst/>
                          <a:latin typeface="+mn-lt"/>
                          <a:ea typeface="+mn-ea"/>
                          <a:cs typeface="+mn-cs"/>
                        </a:rPr>
                        <a:t>Multiple </a:t>
                      </a:r>
                      <a:r>
                        <a:rPr lang="it-IT" sz="1400" kern="1200" dirty="0" err="1" smtClean="0">
                          <a:solidFill>
                            <a:srgbClr val="3366FF"/>
                          </a:solidFill>
                          <a:effectLst/>
                          <a:latin typeface="+mn-lt"/>
                          <a:ea typeface="+mn-ea"/>
                          <a:cs typeface="+mn-cs"/>
                        </a:rPr>
                        <a:t>sclerosis</a:t>
                      </a:r>
                      <a:endParaRPr lang="it-IT" sz="1400" kern="1200" dirty="0" smtClean="0">
                        <a:solidFill>
                          <a:srgbClr val="3366FF"/>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it-IT" sz="1400" kern="1200" dirty="0" smtClean="0">
                        <a:solidFill>
                          <a:srgbClr val="3366FF"/>
                        </a:solidFill>
                        <a:effectLst/>
                        <a:latin typeface="+mn-lt"/>
                        <a:ea typeface="+mn-ea"/>
                        <a:cs typeface="+mn-cs"/>
                      </a:endParaRPr>
                    </a:p>
                    <a:p>
                      <a:endParaRPr lang="it-IT" sz="1400" dirty="0"/>
                    </a:p>
                  </a:txBody>
                  <a:tcPr/>
                </a:tc>
              </a:tr>
            </a:tbl>
          </a:graphicData>
        </a:graphic>
      </p:graphicFrame>
    </p:spTree>
    <p:extLst>
      <p:ext uri="{BB962C8B-B14F-4D97-AF65-F5344CB8AC3E}">
        <p14:creationId xmlns="" xmlns:p14="http://schemas.microsoft.com/office/powerpoint/2010/main" val="4191383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64106" y="419991"/>
            <a:ext cx="4945373" cy="1342292"/>
          </a:xfrm>
          <a:ln>
            <a:solidFill>
              <a:srgbClr val="4FADF3"/>
            </a:solidFill>
          </a:ln>
        </p:spPr>
        <p:txBody>
          <a:bodyPr/>
          <a:lstStyle/>
          <a:p>
            <a:pPr marL="0" indent="0">
              <a:buNone/>
            </a:pPr>
            <a:r>
              <a:rPr lang="it-IT" dirty="0">
                <a:solidFill>
                  <a:srgbClr val="000090"/>
                </a:solidFill>
              </a:rPr>
              <a:t>Disfagia</a:t>
            </a:r>
            <a:r>
              <a:rPr lang="it-IT" dirty="0" smtClean="0">
                <a:solidFill>
                  <a:srgbClr val="000090"/>
                </a:solidFill>
              </a:rPr>
              <a:t>-diagnosi</a:t>
            </a:r>
            <a:endParaRPr lang="it-IT" dirty="0"/>
          </a:p>
        </p:txBody>
      </p:sp>
      <p:sp>
        <p:nvSpPr>
          <p:cNvPr id="3" name="Segnaposto contenuto 2"/>
          <p:cNvSpPr>
            <a:spLocks noGrp="1"/>
          </p:cNvSpPr>
          <p:nvPr>
            <p:ph sz="quarter" idx="13"/>
          </p:nvPr>
        </p:nvSpPr>
        <p:spPr>
          <a:xfrm>
            <a:off x="1143000" y="2079148"/>
            <a:ext cx="6400800" cy="3474720"/>
          </a:xfrm>
        </p:spPr>
        <p:txBody>
          <a:bodyPr/>
          <a:lstStyle/>
          <a:p>
            <a:pPr>
              <a:buClr>
                <a:schemeClr val="bg2">
                  <a:lumMod val="75000"/>
                </a:schemeClr>
              </a:buClr>
              <a:buFont typeface="Wingdings" charset="2"/>
              <a:buChar char="ü"/>
            </a:pPr>
            <a:r>
              <a:rPr lang="it-IT" dirty="0"/>
              <a:t>Scale </a:t>
            </a:r>
            <a:r>
              <a:rPr lang="it-IT" dirty="0" err="1" smtClean="0"/>
              <a:t>Bedside</a:t>
            </a:r>
            <a:endParaRPr lang="it-IT" dirty="0" smtClean="0"/>
          </a:p>
          <a:p>
            <a:pPr>
              <a:buClr>
                <a:schemeClr val="bg2">
                  <a:lumMod val="75000"/>
                </a:schemeClr>
              </a:buClr>
              <a:buFont typeface="Wingdings" charset="2"/>
              <a:buChar char="ü"/>
            </a:pPr>
            <a:r>
              <a:rPr lang="it-IT" dirty="0" err="1"/>
              <a:t>Videofluoro</a:t>
            </a:r>
            <a:r>
              <a:rPr lang="it-IT" dirty="0"/>
              <a:t>-scopia/-grafia (VF</a:t>
            </a:r>
            <a:r>
              <a:rPr lang="it-IT" dirty="0" smtClean="0"/>
              <a:t>)</a:t>
            </a:r>
            <a:endParaRPr lang="it-IT" dirty="0"/>
          </a:p>
          <a:p>
            <a:pPr>
              <a:buClr>
                <a:schemeClr val="bg2">
                  <a:lumMod val="75000"/>
                </a:schemeClr>
              </a:buClr>
              <a:buFont typeface="Wingdings" charset="2"/>
              <a:buChar char="ü"/>
            </a:pPr>
            <a:r>
              <a:rPr lang="it-IT" dirty="0" err="1" smtClean="0"/>
              <a:t>Fibroscopia</a:t>
            </a:r>
            <a:r>
              <a:rPr lang="it-IT" dirty="0" smtClean="0"/>
              <a:t> </a:t>
            </a:r>
            <a:r>
              <a:rPr lang="it-IT" dirty="0"/>
              <a:t>endoscopica </a:t>
            </a:r>
            <a:r>
              <a:rPr lang="it-IT" dirty="0" err="1"/>
              <a:t>transnasale</a:t>
            </a:r>
            <a:r>
              <a:rPr lang="it-IT" dirty="0"/>
              <a:t> (FEES) </a:t>
            </a:r>
          </a:p>
        </p:txBody>
      </p:sp>
    </p:spTree>
    <p:extLst>
      <p:ext uri="{BB962C8B-B14F-4D97-AF65-F5344CB8AC3E}">
        <p14:creationId xmlns="" xmlns:p14="http://schemas.microsoft.com/office/powerpoint/2010/main" val="3463311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85800" y="609600"/>
            <a:ext cx="7772400" cy="958850"/>
          </a:xfrm>
        </p:spPr>
        <p:txBody>
          <a:bodyPr/>
          <a:lstStyle/>
          <a:p>
            <a:pPr marL="0" indent="0" eaLnBrk="1" fontAlgn="auto" hangingPunct="1">
              <a:spcAft>
                <a:spcPts val="0"/>
              </a:spcAft>
              <a:buNone/>
              <a:defRPr/>
            </a:pPr>
            <a:r>
              <a:rPr lang="it-IT" sz="4400" dirty="0" smtClean="0">
                <a:latin typeface="Lucida Handwriting"/>
                <a:ea typeface="+mj-ea"/>
                <a:cs typeface="Lucida Handwriting"/>
              </a:rPr>
              <a:t>HUNTINGTON’S </a:t>
            </a:r>
            <a:r>
              <a:rPr lang="it-IT" sz="4400" dirty="0">
                <a:latin typeface="Lucida Handwriting"/>
                <a:ea typeface="+mj-ea"/>
                <a:cs typeface="Lucida Handwriting"/>
              </a:rPr>
              <a:t>DISEASE</a:t>
            </a:r>
          </a:p>
        </p:txBody>
      </p:sp>
      <p:sp>
        <p:nvSpPr>
          <p:cNvPr id="16386" name="Rectangle 4"/>
          <p:cNvSpPr>
            <a:spLocks noGrp="1" noChangeArrowheads="1"/>
          </p:cNvSpPr>
          <p:nvPr>
            <p:ph type="body" sz="half" idx="2"/>
          </p:nvPr>
        </p:nvSpPr>
        <p:spPr>
          <a:xfrm>
            <a:off x="463550" y="1647308"/>
            <a:ext cx="7994650" cy="3600450"/>
          </a:xfrm>
        </p:spPr>
        <p:txBody>
          <a:bodyPr/>
          <a:lstStyle/>
          <a:p>
            <a:pPr marL="0" indent="0" algn="ctr" eaLnBrk="1" hangingPunct="1">
              <a:buFontTx/>
              <a:buNone/>
            </a:pPr>
            <a:r>
              <a:rPr lang="it-IT" sz="2400" dirty="0">
                <a:latin typeface="Franklin Gothic Book" charset="0"/>
              </a:rPr>
              <a:t>    </a:t>
            </a:r>
            <a:r>
              <a:rPr lang="it-IT" sz="2400" dirty="0">
                <a:latin typeface="Lucida Handwriting" charset="0"/>
                <a:cs typeface="Lucida Handwriting" charset="0"/>
              </a:rPr>
              <a:t>Patologia genetica a trasmissione autosomica dominante </a:t>
            </a:r>
          </a:p>
          <a:p>
            <a:pPr marL="0" indent="0" algn="ctr" eaLnBrk="1" hangingPunct="1">
              <a:buFontTx/>
              <a:buNone/>
            </a:pPr>
            <a:r>
              <a:rPr lang="it-IT" sz="2400" dirty="0">
                <a:latin typeface="Lucida Handwriting" charset="0"/>
                <a:cs typeface="Lucida Handwriting" charset="0"/>
              </a:rPr>
              <a:t>Gene IT15 sul braccio corto del cromosoma 4</a:t>
            </a:r>
          </a:p>
          <a:p>
            <a:pPr marL="0" indent="0" algn="ctr" eaLnBrk="1" hangingPunct="1">
              <a:buFontTx/>
              <a:buNone/>
            </a:pPr>
            <a:r>
              <a:rPr lang="it-IT" sz="2400" dirty="0">
                <a:latin typeface="Lucida Handwriting" charset="0"/>
                <a:cs typeface="Lucida Handwriting" charset="0"/>
              </a:rPr>
              <a:t>    Espansione di una sequenza </a:t>
            </a:r>
            <a:r>
              <a:rPr lang="it-IT" sz="2400" dirty="0" err="1">
                <a:latin typeface="Lucida Handwriting" charset="0"/>
                <a:cs typeface="Lucida Handwriting" charset="0"/>
              </a:rPr>
              <a:t>trinucleotidica</a:t>
            </a:r>
            <a:r>
              <a:rPr lang="it-IT" sz="2400" dirty="0">
                <a:latin typeface="Lucida Handwriting" charset="0"/>
                <a:cs typeface="Lucida Handwriting" charset="0"/>
              </a:rPr>
              <a:t> CAG</a:t>
            </a:r>
          </a:p>
          <a:p>
            <a:pPr marL="0" indent="0" algn="ctr" eaLnBrk="1" hangingPunct="1">
              <a:buFontTx/>
              <a:buNone/>
            </a:pPr>
            <a:r>
              <a:rPr lang="it-IT" sz="2400" dirty="0">
                <a:latin typeface="Lucida Handwriting" charset="0"/>
                <a:cs typeface="Lucida Handwriting" charset="0"/>
              </a:rPr>
              <a:t>   ripetuta  da 36 a 141 volte</a:t>
            </a:r>
          </a:p>
        </p:txBody>
      </p:sp>
      <p:sp>
        <p:nvSpPr>
          <p:cNvPr id="2057" name="Text Box 9"/>
          <p:cNvSpPr txBox="1">
            <a:spLocks noChangeArrowheads="1"/>
          </p:cNvSpPr>
          <p:nvPr/>
        </p:nvSpPr>
        <p:spPr bwMode="auto">
          <a:xfrm>
            <a:off x="153988" y="4246563"/>
            <a:ext cx="4119562" cy="646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ts val="0"/>
              </a:spcBef>
              <a:spcAft>
                <a:spcPts val="0"/>
              </a:spcAft>
              <a:defRPr/>
            </a:pPr>
            <a:r>
              <a:rPr lang="it-IT" dirty="0">
                <a:latin typeface="Lucida Handwriting"/>
                <a:ea typeface="+mn-ea"/>
                <a:cs typeface="Lucida Handwriting"/>
              </a:rPr>
              <a:t> Italia 5-10/100000 abitanti</a:t>
            </a:r>
          </a:p>
          <a:p>
            <a:pPr fontAlgn="auto">
              <a:spcBef>
                <a:spcPts val="0"/>
              </a:spcBef>
              <a:spcAft>
                <a:spcPts val="0"/>
              </a:spcAft>
              <a:defRPr/>
            </a:pPr>
            <a:endParaRPr lang="it-IT" dirty="0">
              <a:latin typeface="Lucida Handwriting"/>
              <a:ea typeface="+mn-ea"/>
              <a:cs typeface="Lucida Handwriting"/>
            </a:endParaRPr>
          </a:p>
        </p:txBody>
      </p:sp>
      <p:graphicFrame>
        <p:nvGraphicFramePr>
          <p:cNvPr id="16388" name="Object 12"/>
          <p:cNvGraphicFramePr>
            <a:graphicFrameLocks noGrp="1" noChangeAspect="1"/>
          </p:cNvGraphicFramePr>
          <p:nvPr>
            <p:ph type="clipArt" sz="half" idx="1"/>
          </p:nvPr>
        </p:nvGraphicFramePr>
        <p:xfrm>
          <a:off x="4306888" y="4378325"/>
          <a:ext cx="3810000" cy="2479675"/>
        </p:xfrm>
        <a:graphic>
          <a:graphicData uri="http://schemas.openxmlformats.org/presentationml/2006/ole">
            <p:oleObj spid="_x0000_s1027" name="Fotografia Photo Editor" r:id="rId3" imgW="2857899" imgH="2285714" progId="">
              <p:embed/>
            </p:oleObj>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79473" y="186748"/>
            <a:ext cx="8094343" cy="1143000"/>
          </a:xfrm>
          <a:ln>
            <a:solidFill>
              <a:srgbClr val="4FADF3"/>
            </a:solidFill>
          </a:ln>
        </p:spPr>
        <p:txBody>
          <a:bodyPr/>
          <a:lstStyle/>
          <a:p>
            <a:pPr marL="0" indent="0">
              <a:buNone/>
            </a:pPr>
            <a:r>
              <a:rPr lang="it-IT" dirty="0" smtClean="0">
                <a:solidFill>
                  <a:srgbClr val="000090"/>
                </a:solidFill>
              </a:rPr>
              <a:t>La disfagia nell’ Huntington</a:t>
            </a:r>
            <a:br>
              <a:rPr lang="it-IT" dirty="0" smtClean="0">
                <a:solidFill>
                  <a:srgbClr val="000090"/>
                </a:solidFill>
              </a:rPr>
            </a:br>
            <a:endParaRPr lang="it-IT" dirty="0">
              <a:solidFill>
                <a:srgbClr val="000090"/>
              </a:solidFill>
            </a:endParaRPr>
          </a:p>
        </p:txBody>
      </p:sp>
      <p:sp>
        <p:nvSpPr>
          <p:cNvPr id="3" name="Segnaposto contenuto 2"/>
          <p:cNvSpPr>
            <a:spLocks noGrp="1"/>
          </p:cNvSpPr>
          <p:nvPr>
            <p:ph sz="quarter" idx="13"/>
          </p:nvPr>
        </p:nvSpPr>
        <p:spPr>
          <a:xfrm>
            <a:off x="479473" y="1541996"/>
            <a:ext cx="8094343" cy="5316003"/>
          </a:xfrm>
        </p:spPr>
        <p:txBody>
          <a:bodyPr>
            <a:normAutofit/>
          </a:bodyPr>
          <a:lstStyle/>
          <a:p>
            <a:pPr marL="45720" indent="0">
              <a:buNone/>
            </a:pPr>
            <a:r>
              <a:rPr lang="it-IT" dirty="0" smtClean="0"/>
              <a:t>I pazienti con HD sono soggetti fragili che vanno incontro, con il progredire della malattia, ad un declino progressivo motorio, cognitivo e funzionale.</a:t>
            </a:r>
          </a:p>
          <a:p>
            <a:pPr marL="45720" indent="0">
              <a:buNone/>
            </a:pPr>
            <a:r>
              <a:rPr lang="it-IT" dirty="0" smtClean="0"/>
              <a:t>Non ci sono dati epidemiologici chiari riguardo la prevalenza della disfagia in H, </a:t>
            </a:r>
            <a:r>
              <a:rPr lang="it-IT" b="1" i="1" dirty="0" err="1" smtClean="0"/>
              <a:t>poichè</a:t>
            </a:r>
            <a:r>
              <a:rPr lang="it-IT" b="1" i="1" dirty="0" smtClean="0"/>
              <a:t> la letteratura è basata essenzialmente su case </a:t>
            </a:r>
            <a:r>
              <a:rPr lang="it-IT" b="1" i="1" dirty="0" err="1" smtClean="0"/>
              <a:t>reports</a:t>
            </a:r>
            <a:r>
              <a:rPr lang="it-IT" b="1" i="1" dirty="0" smtClean="0"/>
              <a:t>.</a:t>
            </a:r>
          </a:p>
          <a:p>
            <a:pPr marL="45720" indent="0">
              <a:buNone/>
            </a:pPr>
            <a:r>
              <a:rPr lang="it-IT" dirty="0" smtClean="0"/>
              <a:t>La disfagia è di per sé associata a un aumento di morbilità e mortalità dovuto alle complicanze disfagia associate: malnutrizione, disidratazione, polmoniti ab </a:t>
            </a:r>
            <a:r>
              <a:rPr lang="it-IT" dirty="0" err="1" smtClean="0"/>
              <a:t>ingestis</a:t>
            </a:r>
            <a:r>
              <a:rPr lang="it-IT" dirty="0" smtClean="0"/>
              <a:t> e ostruzione della vie aeree.</a:t>
            </a:r>
          </a:p>
          <a:p>
            <a:pPr marL="45720" indent="0">
              <a:buNone/>
            </a:pPr>
            <a:r>
              <a:rPr lang="it-IT" dirty="0" smtClean="0"/>
              <a:t>Una precoce individuazione dei soggetti </a:t>
            </a:r>
            <a:r>
              <a:rPr lang="it-IT" dirty="0" err="1" smtClean="0"/>
              <a:t>disfagici</a:t>
            </a:r>
            <a:r>
              <a:rPr lang="it-IT" dirty="0" smtClean="0"/>
              <a:t> e un corretto management possono ridurre i rischi correlati alla disfagia.</a:t>
            </a:r>
          </a:p>
          <a:p>
            <a:pPr marL="45720" indent="0">
              <a:buNone/>
            </a:pPr>
            <a:endParaRPr lang="it-IT" dirty="0"/>
          </a:p>
          <a:p>
            <a:pPr marL="45720" indent="0">
              <a:buNone/>
            </a:pPr>
            <a:endParaRPr lang="it-IT" dirty="0" smtClean="0"/>
          </a:p>
        </p:txBody>
      </p:sp>
    </p:spTree>
    <p:extLst>
      <p:ext uri="{BB962C8B-B14F-4D97-AF65-F5344CB8AC3E}">
        <p14:creationId xmlns="" xmlns:p14="http://schemas.microsoft.com/office/powerpoint/2010/main" val="10930898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65651" y="342242"/>
            <a:ext cx="6512511" cy="1143000"/>
          </a:xfrm>
          <a:ln>
            <a:solidFill>
              <a:schemeClr val="bg2">
                <a:lumMod val="75000"/>
              </a:schemeClr>
            </a:solidFill>
          </a:ln>
        </p:spPr>
        <p:txBody>
          <a:bodyPr/>
          <a:lstStyle/>
          <a:p>
            <a:pPr marL="0" indent="0">
              <a:buNone/>
            </a:pPr>
            <a:r>
              <a:rPr lang="it-IT" dirty="0" err="1" smtClean="0">
                <a:solidFill>
                  <a:srgbClr val="000090"/>
                </a:solidFill>
              </a:rPr>
              <a:t>Quesiti…</a:t>
            </a:r>
            <a:r>
              <a:rPr lang="it-IT" dirty="0" smtClean="0">
                <a:solidFill>
                  <a:srgbClr val="000090"/>
                </a:solidFill>
              </a:rPr>
              <a:t>.. </a:t>
            </a:r>
            <a:endParaRPr lang="it-IT" dirty="0">
              <a:solidFill>
                <a:srgbClr val="000090"/>
              </a:solidFill>
            </a:endParaRPr>
          </a:p>
        </p:txBody>
      </p:sp>
      <p:sp>
        <p:nvSpPr>
          <p:cNvPr id="3" name="Segnaposto contenuto 2"/>
          <p:cNvSpPr>
            <a:spLocks noGrp="1"/>
          </p:cNvSpPr>
          <p:nvPr>
            <p:ph sz="quarter" idx="13"/>
          </p:nvPr>
        </p:nvSpPr>
        <p:spPr>
          <a:xfrm>
            <a:off x="660894" y="1736367"/>
            <a:ext cx="8176955" cy="4742613"/>
          </a:xfrm>
        </p:spPr>
        <p:txBody>
          <a:bodyPr>
            <a:normAutofit/>
          </a:bodyPr>
          <a:lstStyle/>
          <a:p>
            <a:pPr marL="45720" indent="0">
              <a:buNone/>
            </a:pPr>
            <a:endParaRPr lang="it-IT" dirty="0" smtClean="0"/>
          </a:p>
          <a:p>
            <a:pPr marL="502920" indent="-457200" algn="ctr">
              <a:buClr>
                <a:srgbClr val="0000FF"/>
              </a:buClr>
              <a:buFont typeface="+mj-lt"/>
              <a:buAutoNum type="arabicPeriod"/>
            </a:pPr>
            <a:r>
              <a:rPr lang="it-IT" sz="3200" dirty="0" smtClean="0"/>
              <a:t>I pz con HD sono </a:t>
            </a:r>
            <a:r>
              <a:rPr lang="it-IT" sz="3200" dirty="0" err="1" smtClean="0"/>
              <a:t>disfagici</a:t>
            </a:r>
            <a:r>
              <a:rPr lang="it-IT" sz="3200" dirty="0"/>
              <a:t>?</a:t>
            </a:r>
          </a:p>
          <a:p>
            <a:pPr marL="502920" indent="-457200" algn="ctr">
              <a:buClr>
                <a:srgbClr val="0000FF"/>
              </a:buClr>
              <a:buFont typeface="+mj-lt"/>
              <a:buAutoNum type="arabicPeriod"/>
            </a:pPr>
            <a:r>
              <a:rPr lang="it-IT" sz="3200" dirty="0" smtClean="0"/>
              <a:t>La disfagia correla con la progressione della malattia nei suoi aspetti motori e cognitivi?</a:t>
            </a:r>
          </a:p>
          <a:p>
            <a:pPr marL="502920" indent="-457200" algn="ctr">
              <a:buClr>
                <a:srgbClr val="0000FF"/>
              </a:buClr>
              <a:buFont typeface="+mj-lt"/>
              <a:buAutoNum type="arabicPeriod"/>
            </a:pPr>
            <a:r>
              <a:rPr lang="it-IT" sz="3200" dirty="0" smtClean="0"/>
              <a:t>La disfagia ha ripercussioni sulla funzionalità del paziente?</a:t>
            </a:r>
          </a:p>
        </p:txBody>
      </p:sp>
    </p:spTree>
    <p:extLst>
      <p:ext uri="{BB962C8B-B14F-4D97-AF65-F5344CB8AC3E}">
        <p14:creationId xmlns="" xmlns:p14="http://schemas.microsoft.com/office/powerpoint/2010/main" val="29508787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2685" y="316327"/>
            <a:ext cx="5455623" cy="1143000"/>
          </a:xfrm>
          <a:ln>
            <a:solidFill>
              <a:srgbClr val="4FADF3"/>
            </a:solidFill>
          </a:ln>
        </p:spPr>
        <p:txBody>
          <a:bodyPr/>
          <a:lstStyle/>
          <a:p>
            <a:pPr marL="0" indent="0">
              <a:buNone/>
            </a:pPr>
            <a:r>
              <a:rPr lang="it-IT" dirty="0" smtClean="0">
                <a:solidFill>
                  <a:srgbClr val="000090"/>
                </a:solidFill>
              </a:rPr>
              <a:t>Materiali e metodi</a:t>
            </a:r>
            <a:endParaRPr lang="it-IT" dirty="0">
              <a:solidFill>
                <a:srgbClr val="000090"/>
              </a:solidFill>
            </a:endParaRPr>
          </a:p>
        </p:txBody>
      </p:sp>
      <p:sp>
        <p:nvSpPr>
          <p:cNvPr id="3" name="Segnaposto contenuto 2"/>
          <p:cNvSpPr>
            <a:spLocks noGrp="1"/>
          </p:cNvSpPr>
          <p:nvPr>
            <p:ph sz="quarter" idx="13"/>
          </p:nvPr>
        </p:nvSpPr>
        <p:spPr>
          <a:xfrm>
            <a:off x="323967" y="1554955"/>
            <a:ext cx="8539801" cy="5157268"/>
          </a:xfrm>
        </p:spPr>
        <p:txBody>
          <a:bodyPr>
            <a:normAutofit/>
          </a:bodyPr>
          <a:lstStyle/>
          <a:p>
            <a:pPr marL="45720" indent="0">
              <a:buNone/>
            </a:pPr>
            <a:r>
              <a:rPr lang="it-IT" dirty="0" smtClean="0">
                <a:solidFill>
                  <a:srgbClr val="595959"/>
                </a:solidFill>
              </a:rPr>
              <a:t>Il campione: abbiamo selezionato 37 pazienti con HD geneticamente accertato</a:t>
            </a:r>
          </a:p>
          <a:p>
            <a:pPr>
              <a:buClr>
                <a:schemeClr val="bg2">
                  <a:lumMod val="75000"/>
                </a:schemeClr>
              </a:buClr>
              <a:buFont typeface="Wingdings" charset="2"/>
              <a:buChar char="ü"/>
            </a:pPr>
            <a:r>
              <a:rPr lang="it-IT" dirty="0" smtClean="0">
                <a:solidFill>
                  <a:srgbClr val="595959"/>
                </a:solidFill>
              </a:rPr>
              <a:t>16 uomini (37-82 aa)</a:t>
            </a:r>
          </a:p>
          <a:p>
            <a:pPr>
              <a:buClr>
                <a:schemeClr val="bg2">
                  <a:lumMod val="75000"/>
                </a:schemeClr>
              </a:buClr>
              <a:buFont typeface="Wingdings" charset="2"/>
              <a:buChar char="ü"/>
            </a:pPr>
            <a:r>
              <a:rPr lang="it-IT" dirty="0" smtClean="0">
                <a:solidFill>
                  <a:srgbClr val="595959"/>
                </a:solidFill>
              </a:rPr>
              <a:t> </a:t>
            </a:r>
            <a:r>
              <a:rPr lang="it-IT" dirty="0">
                <a:solidFill>
                  <a:srgbClr val="595959"/>
                </a:solidFill>
              </a:rPr>
              <a:t>21 donne (35-75 aa)</a:t>
            </a:r>
          </a:p>
          <a:p>
            <a:pPr>
              <a:buClr>
                <a:schemeClr val="bg2">
                  <a:lumMod val="75000"/>
                </a:schemeClr>
              </a:buClr>
              <a:buFont typeface="Wingdings" charset="2"/>
              <a:buChar char="ü"/>
            </a:pPr>
            <a:endParaRPr lang="it-IT" dirty="0" smtClean="0">
              <a:solidFill>
                <a:srgbClr val="595959"/>
              </a:solidFill>
            </a:endParaRPr>
          </a:p>
          <a:p>
            <a:pPr marL="45720" indent="0">
              <a:buClr>
                <a:schemeClr val="bg2">
                  <a:lumMod val="75000"/>
                </a:schemeClr>
              </a:buClr>
              <a:buNone/>
            </a:pPr>
            <a:r>
              <a:rPr lang="it-IT" dirty="0" smtClean="0">
                <a:solidFill>
                  <a:srgbClr val="595959"/>
                </a:solidFill>
              </a:rPr>
              <a:t>che abbiamo sottoposto a valutazione clinico-funzionale con le scale:</a:t>
            </a:r>
          </a:p>
          <a:p>
            <a:pPr>
              <a:buClr>
                <a:schemeClr val="bg2">
                  <a:lumMod val="75000"/>
                </a:schemeClr>
              </a:buClr>
              <a:buFont typeface="Wingdings" charset="2"/>
              <a:buChar char="ü"/>
            </a:pPr>
            <a:r>
              <a:rPr lang="it-IT" dirty="0" err="1" smtClean="0">
                <a:solidFill>
                  <a:srgbClr val="595959"/>
                </a:solidFill>
              </a:rPr>
              <a:t>Bedside</a:t>
            </a:r>
            <a:r>
              <a:rPr lang="it-IT" dirty="0" smtClean="0">
                <a:solidFill>
                  <a:srgbClr val="595959"/>
                </a:solidFill>
              </a:rPr>
              <a:t> </a:t>
            </a:r>
            <a:r>
              <a:rPr lang="it-IT" dirty="0" err="1" smtClean="0">
                <a:solidFill>
                  <a:srgbClr val="595959"/>
                </a:solidFill>
              </a:rPr>
              <a:t>Smithard</a:t>
            </a:r>
            <a:r>
              <a:rPr lang="it-IT" dirty="0" smtClean="0">
                <a:solidFill>
                  <a:srgbClr val="595959"/>
                </a:solidFill>
              </a:rPr>
              <a:t>-Masotti, per la valutazione dei disturbi deglutitori in unica valutazione avvenuta tra 2008-2013;</a:t>
            </a:r>
          </a:p>
          <a:p>
            <a:pPr>
              <a:buClr>
                <a:schemeClr val="bg2">
                  <a:lumMod val="75000"/>
                </a:schemeClr>
              </a:buClr>
              <a:buFont typeface="Wingdings" charset="2"/>
              <a:buChar char="ü"/>
            </a:pPr>
            <a:r>
              <a:rPr lang="it-IT" dirty="0" smtClean="0">
                <a:solidFill>
                  <a:srgbClr val="595959"/>
                </a:solidFill>
              </a:rPr>
              <a:t>UHDRS (</a:t>
            </a:r>
            <a:r>
              <a:rPr lang="it-IT" dirty="0" err="1" smtClean="0">
                <a:solidFill>
                  <a:srgbClr val="595959"/>
                </a:solidFill>
              </a:rPr>
              <a:t>Unified</a:t>
            </a:r>
            <a:r>
              <a:rPr lang="it-IT" dirty="0" smtClean="0">
                <a:solidFill>
                  <a:srgbClr val="595959"/>
                </a:solidFill>
              </a:rPr>
              <a:t> </a:t>
            </a:r>
            <a:r>
              <a:rPr lang="it-IT" dirty="0" err="1" smtClean="0">
                <a:solidFill>
                  <a:srgbClr val="595959"/>
                </a:solidFill>
              </a:rPr>
              <a:t>Huntington’s</a:t>
            </a:r>
            <a:r>
              <a:rPr lang="it-IT" dirty="0" smtClean="0">
                <a:solidFill>
                  <a:srgbClr val="595959"/>
                </a:solidFill>
              </a:rPr>
              <a:t> </a:t>
            </a:r>
            <a:r>
              <a:rPr lang="it-IT" dirty="0" err="1" smtClean="0">
                <a:solidFill>
                  <a:srgbClr val="595959"/>
                </a:solidFill>
              </a:rPr>
              <a:t>disease</a:t>
            </a:r>
            <a:r>
              <a:rPr lang="it-IT" dirty="0" smtClean="0">
                <a:solidFill>
                  <a:srgbClr val="595959"/>
                </a:solidFill>
              </a:rPr>
              <a:t> rating scale),per la valutazione di HD, eseguita tra 2008-2013.</a:t>
            </a:r>
          </a:p>
          <a:p>
            <a:pPr marL="45720" indent="0">
              <a:buClr>
                <a:schemeClr val="bg2">
                  <a:lumMod val="75000"/>
                </a:schemeClr>
              </a:buClr>
              <a:buNone/>
            </a:pPr>
            <a:endParaRPr lang="it-IT" dirty="0">
              <a:solidFill>
                <a:srgbClr val="595959"/>
              </a:solidFill>
            </a:endParaRPr>
          </a:p>
        </p:txBody>
      </p:sp>
    </p:spTree>
    <p:extLst>
      <p:ext uri="{BB962C8B-B14F-4D97-AF65-F5344CB8AC3E}">
        <p14:creationId xmlns="" xmlns:p14="http://schemas.microsoft.com/office/powerpoint/2010/main" val="19144073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9652" y="212663"/>
            <a:ext cx="8975537" cy="1510746"/>
          </a:xfrm>
          <a:ln>
            <a:solidFill>
              <a:schemeClr val="bg2">
                <a:lumMod val="75000"/>
              </a:schemeClr>
            </a:solidFill>
          </a:ln>
        </p:spPr>
        <p:txBody>
          <a:bodyPr>
            <a:normAutofit fontScale="90000"/>
          </a:bodyPr>
          <a:lstStyle/>
          <a:p>
            <a:pPr marL="0" indent="0">
              <a:buNone/>
            </a:pPr>
            <a:r>
              <a:rPr lang="it-IT" dirty="0" err="1" smtClean="0">
                <a:solidFill>
                  <a:srgbClr val="000090"/>
                </a:solidFill>
              </a:rPr>
              <a:t>Bedside</a:t>
            </a:r>
            <a:r>
              <a:rPr lang="it-IT" dirty="0" smtClean="0">
                <a:solidFill>
                  <a:srgbClr val="000090"/>
                </a:solidFill>
              </a:rPr>
              <a:t> </a:t>
            </a:r>
            <a:r>
              <a:rPr lang="it-IT" dirty="0" err="1" smtClean="0">
                <a:solidFill>
                  <a:srgbClr val="000090"/>
                </a:solidFill>
              </a:rPr>
              <a:t>Swallowing</a:t>
            </a:r>
            <a:r>
              <a:rPr lang="it-IT" dirty="0" smtClean="0">
                <a:solidFill>
                  <a:srgbClr val="000090"/>
                </a:solidFill>
              </a:rPr>
              <a:t> </a:t>
            </a:r>
            <a:r>
              <a:rPr lang="it-IT" dirty="0" err="1" smtClean="0">
                <a:solidFill>
                  <a:srgbClr val="000090"/>
                </a:solidFill>
              </a:rPr>
              <a:t>Assessment</a:t>
            </a:r>
            <a:r>
              <a:rPr lang="it-IT" dirty="0" smtClean="0">
                <a:solidFill>
                  <a:srgbClr val="000090"/>
                </a:solidFill>
              </a:rPr>
              <a:t> Scale di </a:t>
            </a:r>
            <a:r>
              <a:rPr lang="it-IT" dirty="0" err="1" smtClean="0">
                <a:solidFill>
                  <a:srgbClr val="000090"/>
                </a:solidFill>
              </a:rPr>
              <a:t>Smithard</a:t>
            </a:r>
            <a:r>
              <a:rPr lang="it-IT" dirty="0" smtClean="0">
                <a:solidFill>
                  <a:srgbClr val="000090"/>
                </a:solidFill>
              </a:rPr>
              <a:t>-Masotti (BSAS)</a:t>
            </a:r>
            <a:br>
              <a:rPr lang="it-IT" dirty="0" smtClean="0">
                <a:solidFill>
                  <a:srgbClr val="000090"/>
                </a:solidFill>
              </a:rPr>
            </a:br>
            <a:endParaRPr lang="it-IT" dirty="0">
              <a:solidFill>
                <a:srgbClr val="000090"/>
              </a:solidFill>
            </a:endParaRPr>
          </a:p>
        </p:txBody>
      </p:sp>
      <p:sp>
        <p:nvSpPr>
          <p:cNvPr id="3" name="Segnaposto contenuto 2"/>
          <p:cNvSpPr>
            <a:spLocks noGrp="1"/>
          </p:cNvSpPr>
          <p:nvPr>
            <p:ph sz="quarter" idx="13"/>
          </p:nvPr>
        </p:nvSpPr>
        <p:spPr>
          <a:xfrm>
            <a:off x="484456" y="2079147"/>
            <a:ext cx="8392269" cy="4503496"/>
          </a:xfrm>
        </p:spPr>
        <p:txBody>
          <a:bodyPr>
            <a:normAutofit lnSpcReduction="10000"/>
          </a:bodyPr>
          <a:lstStyle/>
          <a:p>
            <a:pPr>
              <a:buClr>
                <a:srgbClr val="3366FF"/>
              </a:buClr>
            </a:pPr>
            <a:r>
              <a:rPr lang="it-IT" dirty="0">
                <a:solidFill>
                  <a:schemeClr val="tx1">
                    <a:lumMod val="65000"/>
                    <a:lumOff val="35000"/>
                  </a:schemeClr>
                </a:solidFill>
              </a:rPr>
              <a:t>Il BSAS </a:t>
            </a:r>
            <a:r>
              <a:rPr lang="it-IT" dirty="0" smtClean="0">
                <a:solidFill>
                  <a:schemeClr val="tx1">
                    <a:lumMod val="65000"/>
                    <a:lumOff val="35000"/>
                  </a:schemeClr>
                </a:solidFill>
              </a:rPr>
              <a:t>è una valutazione Clinico-Funzionale che permette </a:t>
            </a:r>
            <a:r>
              <a:rPr lang="it-IT" dirty="0">
                <a:solidFill>
                  <a:schemeClr val="tx1">
                    <a:lumMod val="65000"/>
                    <a:lumOff val="35000"/>
                  </a:schemeClr>
                </a:solidFill>
              </a:rPr>
              <a:t>di identificare, nell’ ambito di una popolazione a rischio come quella dei pazienti con HD, coloro che </a:t>
            </a:r>
            <a:r>
              <a:rPr lang="it-IT" dirty="0" smtClean="0">
                <a:solidFill>
                  <a:schemeClr val="tx1">
                    <a:lumMod val="65000"/>
                    <a:lumOff val="35000"/>
                  </a:schemeClr>
                </a:solidFill>
              </a:rPr>
              <a:t>presentino un disturbo </a:t>
            </a:r>
            <a:r>
              <a:rPr lang="it-IT" dirty="0" err="1" smtClean="0">
                <a:solidFill>
                  <a:schemeClr val="tx1">
                    <a:lumMod val="65000"/>
                    <a:lumOff val="35000"/>
                  </a:schemeClr>
                </a:solidFill>
              </a:rPr>
              <a:t>deglutitorio</a:t>
            </a:r>
            <a:r>
              <a:rPr lang="it-IT" dirty="0" smtClean="0">
                <a:solidFill>
                  <a:schemeClr val="tx1">
                    <a:lumMod val="65000"/>
                    <a:lumOff val="35000"/>
                  </a:schemeClr>
                </a:solidFill>
              </a:rPr>
              <a:t>.</a:t>
            </a:r>
          </a:p>
          <a:p>
            <a:pPr>
              <a:buClr>
                <a:srgbClr val="0000FF"/>
              </a:buClr>
            </a:pPr>
            <a:r>
              <a:rPr lang="it-IT" dirty="0" smtClean="0">
                <a:solidFill>
                  <a:schemeClr val="tx1">
                    <a:lumMod val="65000"/>
                    <a:lumOff val="35000"/>
                  </a:schemeClr>
                </a:solidFill>
              </a:rPr>
              <a:t>Tre momenti:</a:t>
            </a:r>
          </a:p>
          <a:p>
            <a:pPr marL="822960" lvl="1" indent="-457200">
              <a:buClr>
                <a:schemeClr val="bg2">
                  <a:lumMod val="75000"/>
                </a:schemeClr>
              </a:buClr>
              <a:buFont typeface="+mj-lt"/>
              <a:buAutoNum type="arabicPeriod"/>
            </a:pPr>
            <a:r>
              <a:rPr lang="it-IT" b="1" dirty="0" smtClean="0">
                <a:solidFill>
                  <a:schemeClr val="tx1">
                    <a:lumMod val="65000"/>
                    <a:lumOff val="35000"/>
                  </a:schemeClr>
                </a:solidFill>
              </a:rPr>
              <a:t>Valutazione generale:</a:t>
            </a:r>
            <a:r>
              <a:rPr lang="it-IT" dirty="0">
                <a:solidFill>
                  <a:schemeClr val="tx1">
                    <a:lumMod val="65000"/>
                    <a:lumOff val="35000"/>
                  </a:schemeClr>
                </a:solidFill>
              </a:rPr>
              <a:t> </a:t>
            </a:r>
            <a:r>
              <a:rPr lang="it-IT" dirty="0" smtClean="0">
                <a:solidFill>
                  <a:schemeClr val="tx1">
                    <a:lumMod val="65000"/>
                    <a:lumOff val="35000"/>
                  </a:schemeClr>
                </a:solidFill>
              </a:rPr>
              <a:t>coscienza, controllo del tronco</a:t>
            </a:r>
            <a:r>
              <a:rPr lang="it-IT" dirty="0">
                <a:solidFill>
                  <a:schemeClr val="tx1">
                    <a:lumMod val="65000"/>
                    <a:lumOff val="35000"/>
                  </a:schemeClr>
                </a:solidFill>
              </a:rPr>
              <a:t> </a:t>
            </a:r>
            <a:r>
              <a:rPr lang="it-IT" dirty="0" smtClean="0">
                <a:solidFill>
                  <a:schemeClr val="tx1">
                    <a:lumMod val="65000"/>
                    <a:lumOff val="35000"/>
                  </a:schemeClr>
                </a:solidFill>
              </a:rPr>
              <a:t>e della testa, funzione senso-motoria orale e </a:t>
            </a:r>
            <a:r>
              <a:rPr lang="it-IT" dirty="0" err="1" smtClean="0">
                <a:solidFill>
                  <a:schemeClr val="tx1">
                    <a:lumMod val="65000"/>
                    <a:lumOff val="35000"/>
                  </a:schemeClr>
                </a:solidFill>
              </a:rPr>
              <a:t>faringo</a:t>
            </a:r>
            <a:r>
              <a:rPr lang="it-IT" dirty="0" smtClean="0">
                <a:solidFill>
                  <a:schemeClr val="tx1">
                    <a:lumMod val="65000"/>
                    <a:lumOff val="35000"/>
                  </a:schemeClr>
                </a:solidFill>
              </a:rPr>
              <a:t>-laringea;</a:t>
            </a:r>
          </a:p>
          <a:p>
            <a:pPr marL="822960" lvl="1" indent="-457200">
              <a:buClr>
                <a:schemeClr val="bg2">
                  <a:lumMod val="75000"/>
                </a:schemeClr>
              </a:buClr>
              <a:buFont typeface="+mj-lt"/>
              <a:buAutoNum type="arabicPeriod"/>
            </a:pPr>
            <a:r>
              <a:rPr lang="it-IT" b="1" dirty="0" smtClean="0">
                <a:solidFill>
                  <a:schemeClr val="tx1">
                    <a:lumMod val="65000"/>
                    <a:lumOff val="35000"/>
                  </a:schemeClr>
                </a:solidFill>
              </a:rPr>
              <a:t>Step1</a:t>
            </a:r>
            <a:r>
              <a:rPr lang="it-IT" dirty="0" smtClean="0">
                <a:solidFill>
                  <a:schemeClr val="tx1">
                    <a:lumMod val="65000"/>
                    <a:lumOff val="35000"/>
                  </a:schemeClr>
                </a:solidFill>
              </a:rPr>
              <a:t>: Prima prova </a:t>
            </a:r>
            <a:r>
              <a:rPr lang="it-IT" dirty="0" err="1" smtClean="0">
                <a:solidFill>
                  <a:schemeClr val="tx1">
                    <a:lumMod val="65000"/>
                    <a:lumOff val="35000"/>
                  </a:schemeClr>
                </a:solidFill>
              </a:rPr>
              <a:t>deglutitoria</a:t>
            </a:r>
            <a:r>
              <a:rPr lang="it-IT" dirty="0" smtClean="0">
                <a:solidFill>
                  <a:schemeClr val="tx1">
                    <a:lumMod val="65000"/>
                    <a:lumOff val="35000"/>
                  </a:schemeClr>
                </a:solidFill>
              </a:rPr>
              <a:t> con bolo di 10 ml di acqua, seguita da valutazione del paziente. Se il logopedista giudica il paziente idoneo (assenza di tosse, voce umida </a:t>
            </a:r>
            <a:r>
              <a:rPr lang="it-IT" dirty="0" err="1" smtClean="0">
                <a:solidFill>
                  <a:schemeClr val="tx1">
                    <a:lumMod val="65000"/>
                    <a:lumOff val="35000"/>
                  </a:schemeClr>
                </a:solidFill>
              </a:rPr>
              <a:t>ecc</a:t>
            </a:r>
            <a:r>
              <a:rPr lang="it-IT" dirty="0" smtClean="0">
                <a:solidFill>
                  <a:schemeClr val="tx1">
                    <a:lumMod val="65000"/>
                    <a:lumOff val="35000"/>
                  </a:schemeClr>
                </a:solidFill>
              </a:rPr>
              <a:t>…), si passa allo </a:t>
            </a:r>
            <a:r>
              <a:rPr lang="it-IT" dirty="0" err="1" smtClean="0">
                <a:solidFill>
                  <a:schemeClr val="tx1">
                    <a:lumMod val="65000"/>
                    <a:lumOff val="35000"/>
                  </a:schemeClr>
                </a:solidFill>
              </a:rPr>
              <a:t>step</a:t>
            </a:r>
            <a:r>
              <a:rPr lang="it-IT" dirty="0" smtClean="0">
                <a:solidFill>
                  <a:schemeClr val="tx1">
                    <a:lumMod val="65000"/>
                    <a:lumOff val="35000"/>
                  </a:schemeClr>
                </a:solidFill>
              </a:rPr>
              <a:t> successivo;</a:t>
            </a:r>
          </a:p>
          <a:p>
            <a:pPr marL="822960" lvl="1" indent="-457200">
              <a:buClr>
                <a:schemeClr val="bg2">
                  <a:lumMod val="75000"/>
                </a:schemeClr>
              </a:buClr>
              <a:buFont typeface="+mj-lt"/>
              <a:buAutoNum type="arabicPeriod"/>
            </a:pPr>
            <a:r>
              <a:rPr lang="it-IT" b="1" dirty="0" smtClean="0">
                <a:solidFill>
                  <a:schemeClr val="tx1">
                    <a:lumMod val="65000"/>
                    <a:lumOff val="35000"/>
                  </a:schemeClr>
                </a:solidFill>
              </a:rPr>
              <a:t>Step2</a:t>
            </a:r>
            <a:r>
              <a:rPr lang="it-IT" dirty="0" smtClean="0">
                <a:solidFill>
                  <a:schemeClr val="tx1">
                    <a:lumMod val="65000"/>
                    <a:lumOff val="35000"/>
                  </a:schemeClr>
                </a:solidFill>
              </a:rPr>
              <a:t>: Seconda prova </a:t>
            </a:r>
            <a:r>
              <a:rPr lang="it-IT" dirty="0" err="1" smtClean="0">
                <a:solidFill>
                  <a:schemeClr val="tx1">
                    <a:lumMod val="65000"/>
                    <a:lumOff val="35000"/>
                  </a:schemeClr>
                </a:solidFill>
              </a:rPr>
              <a:t>deglutitoria</a:t>
            </a:r>
            <a:r>
              <a:rPr lang="it-IT" dirty="0" smtClean="0">
                <a:solidFill>
                  <a:schemeClr val="tx1">
                    <a:lumMod val="65000"/>
                    <a:lumOff val="35000"/>
                  </a:schemeClr>
                </a:solidFill>
              </a:rPr>
              <a:t> con bolo di 60 ml di acqua seguita da valutazione del paziente.</a:t>
            </a:r>
          </a:p>
          <a:p>
            <a:pPr marL="45720" indent="0">
              <a:buNone/>
            </a:pPr>
            <a:endParaRPr lang="it-IT" dirty="0"/>
          </a:p>
        </p:txBody>
      </p:sp>
    </p:spTree>
    <p:extLst>
      <p:ext uri="{BB962C8B-B14F-4D97-AF65-F5344CB8AC3E}">
        <p14:creationId xmlns="" xmlns:p14="http://schemas.microsoft.com/office/powerpoint/2010/main" val="14727936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25459" y="277453"/>
            <a:ext cx="6310899" cy="1143000"/>
          </a:xfrm>
          <a:ln>
            <a:solidFill>
              <a:srgbClr val="4FADF3"/>
            </a:solidFill>
          </a:ln>
        </p:spPr>
        <p:txBody>
          <a:bodyPr/>
          <a:lstStyle/>
          <a:p>
            <a:pPr marL="0" indent="0">
              <a:buNone/>
            </a:pPr>
            <a:r>
              <a:rPr lang="it-IT" dirty="0" smtClean="0">
                <a:solidFill>
                  <a:srgbClr val="000090"/>
                </a:solidFill>
              </a:rPr>
              <a:t>BSAS-Interpretazione</a:t>
            </a:r>
            <a:endParaRPr lang="it-IT" dirty="0">
              <a:solidFill>
                <a:srgbClr val="000090"/>
              </a:solidFill>
            </a:endParaRPr>
          </a:p>
        </p:txBody>
      </p:sp>
      <p:sp>
        <p:nvSpPr>
          <p:cNvPr id="3" name="Segnaposto contenuto 2"/>
          <p:cNvSpPr>
            <a:spLocks noGrp="1"/>
          </p:cNvSpPr>
          <p:nvPr>
            <p:ph sz="quarter" idx="13"/>
          </p:nvPr>
        </p:nvSpPr>
        <p:spPr>
          <a:xfrm>
            <a:off x="557225" y="1587738"/>
            <a:ext cx="8138079" cy="4709829"/>
          </a:xfrm>
        </p:spPr>
        <p:txBody>
          <a:bodyPr>
            <a:normAutofit fontScale="92500" lnSpcReduction="10000"/>
          </a:bodyPr>
          <a:lstStyle/>
          <a:p>
            <a:pPr marL="45720" indent="0">
              <a:buNone/>
            </a:pPr>
            <a:r>
              <a:rPr lang="it-IT" dirty="0" smtClean="0">
                <a:solidFill>
                  <a:schemeClr val="tx1">
                    <a:lumMod val="65000"/>
                    <a:lumOff val="35000"/>
                  </a:schemeClr>
                </a:solidFill>
              </a:rPr>
              <a:t>I parametri considerati per la valutazione del paziente sono lo </a:t>
            </a:r>
            <a:r>
              <a:rPr lang="it-IT" b="1" i="1" dirty="0">
                <a:solidFill>
                  <a:schemeClr val="tx1">
                    <a:lumMod val="65000"/>
                    <a:lumOff val="35000"/>
                  </a:schemeClr>
                </a:solidFill>
              </a:rPr>
              <a:t>Score </a:t>
            </a:r>
            <a:r>
              <a:rPr lang="it-IT" b="1" i="1" dirty="0" smtClean="0">
                <a:solidFill>
                  <a:schemeClr val="tx1">
                    <a:lumMod val="65000"/>
                    <a:lumOff val="35000"/>
                  </a:schemeClr>
                </a:solidFill>
              </a:rPr>
              <a:t>Totale</a:t>
            </a:r>
            <a:r>
              <a:rPr lang="it-IT" dirty="0" smtClean="0">
                <a:solidFill>
                  <a:schemeClr val="tx1">
                    <a:lumMod val="65000"/>
                    <a:lumOff val="35000"/>
                  </a:schemeClr>
                </a:solidFill>
              </a:rPr>
              <a:t> e lo score dello</a:t>
            </a:r>
            <a:r>
              <a:rPr lang="it-IT" b="1" i="1" dirty="0" smtClean="0">
                <a:solidFill>
                  <a:schemeClr val="tx1">
                    <a:lumMod val="65000"/>
                    <a:lumOff val="35000"/>
                  </a:schemeClr>
                </a:solidFill>
              </a:rPr>
              <a:t> </a:t>
            </a:r>
            <a:r>
              <a:rPr lang="it-IT" b="1" i="1" dirty="0" err="1">
                <a:solidFill>
                  <a:schemeClr val="tx1">
                    <a:lumMod val="65000"/>
                    <a:lumOff val="35000"/>
                  </a:schemeClr>
                </a:solidFill>
              </a:rPr>
              <a:t>Step</a:t>
            </a:r>
            <a:r>
              <a:rPr lang="it-IT" b="1" i="1" dirty="0">
                <a:solidFill>
                  <a:schemeClr val="tx1">
                    <a:lumMod val="65000"/>
                    <a:lumOff val="35000"/>
                  </a:schemeClr>
                </a:solidFill>
              </a:rPr>
              <a:t> </a:t>
            </a:r>
            <a:r>
              <a:rPr lang="it-IT" b="1" i="1" dirty="0" smtClean="0">
                <a:solidFill>
                  <a:schemeClr val="tx1">
                    <a:lumMod val="65000"/>
                    <a:lumOff val="35000"/>
                  </a:schemeClr>
                </a:solidFill>
              </a:rPr>
              <a:t>2</a:t>
            </a:r>
            <a:r>
              <a:rPr lang="it-IT" dirty="0" smtClean="0">
                <a:solidFill>
                  <a:schemeClr val="tx1">
                    <a:lumMod val="65000"/>
                    <a:lumOff val="35000"/>
                  </a:schemeClr>
                </a:solidFill>
              </a:rPr>
              <a:t>,che </a:t>
            </a:r>
            <a:r>
              <a:rPr lang="it-IT" dirty="0">
                <a:solidFill>
                  <a:schemeClr val="tx1">
                    <a:lumMod val="65000"/>
                    <a:lumOff val="35000"/>
                  </a:schemeClr>
                </a:solidFill>
              </a:rPr>
              <a:t>ci permettono di individuare l’ eventuale presenza di un disturbo </a:t>
            </a:r>
            <a:r>
              <a:rPr lang="it-IT" dirty="0" err="1">
                <a:solidFill>
                  <a:schemeClr val="tx1">
                    <a:lumMod val="65000"/>
                    <a:lumOff val="35000"/>
                  </a:schemeClr>
                </a:solidFill>
              </a:rPr>
              <a:t>deglutitorio</a:t>
            </a:r>
            <a:r>
              <a:rPr lang="it-IT" dirty="0">
                <a:solidFill>
                  <a:schemeClr val="tx1">
                    <a:lumMod val="65000"/>
                    <a:lumOff val="35000"/>
                  </a:schemeClr>
                </a:solidFill>
              </a:rPr>
              <a:t> e di indirizzare il paziente verso il tipo di alimentazione più adatta e verso ulteriori valutazioni invasive (FEES,VF</a:t>
            </a:r>
            <a:r>
              <a:rPr lang="it-IT" dirty="0" smtClean="0">
                <a:solidFill>
                  <a:schemeClr val="tx1">
                    <a:lumMod val="65000"/>
                    <a:lumOff val="35000"/>
                  </a:schemeClr>
                </a:solidFill>
              </a:rPr>
              <a:t>).</a:t>
            </a:r>
            <a:endParaRPr lang="it-IT" dirty="0">
              <a:solidFill>
                <a:schemeClr val="tx1">
                  <a:lumMod val="65000"/>
                  <a:lumOff val="35000"/>
                </a:schemeClr>
              </a:solidFill>
            </a:endParaRPr>
          </a:p>
          <a:p>
            <a:endParaRPr lang="it-IT" dirty="0" smtClean="0">
              <a:solidFill>
                <a:schemeClr val="tx1">
                  <a:lumMod val="65000"/>
                  <a:lumOff val="35000"/>
                </a:schemeClr>
              </a:solidFill>
            </a:endParaRPr>
          </a:p>
          <a:p>
            <a:pPr>
              <a:buClr>
                <a:srgbClr val="3366FF"/>
              </a:buClr>
            </a:pPr>
            <a:r>
              <a:rPr lang="it-IT" b="1" i="1" dirty="0">
                <a:solidFill>
                  <a:schemeClr val="tx1">
                    <a:lumMod val="65000"/>
                    <a:lumOff val="35000"/>
                  </a:schemeClr>
                </a:solidFill>
              </a:rPr>
              <a:t>Score </a:t>
            </a:r>
            <a:r>
              <a:rPr lang="it-IT" b="1" i="1" dirty="0" smtClean="0">
                <a:solidFill>
                  <a:schemeClr val="tx1">
                    <a:lumMod val="65000"/>
                    <a:lumOff val="35000"/>
                  </a:schemeClr>
                </a:solidFill>
              </a:rPr>
              <a:t>Totale</a:t>
            </a:r>
            <a:r>
              <a:rPr lang="it-IT" dirty="0">
                <a:solidFill>
                  <a:schemeClr val="tx1">
                    <a:lumMod val="65000"/>
                    <a:lumOff val="35000"/>
                  </a:schemeClr>
                </a:solidFill>
              </a:rPr>
              <a:t> </a:t>
            </a:r>
            <a:r>
              <a:rPr lang="it-IT" dirty="0" smtClean="0">
                <a:solidFill>
                  <a:schemeClr val="tx1">
                    <a:lumMod val="65000"/>
                    <a:lumOff val="35000"/>
                  </a:schemeClr>
                </a:solidFill>
              </a:rPr>
              <a:t>ha un </a:t>
            </a:r>
            <a:r>
              <a:rPr lang="it-IT" dirty="0" err="1" smtClean="0">
                <a:solidFill>
                  <a:schemeClr val="tx1">
                    <a:lumMod val="65000"/>
                    <a:lumOff val="35000"/>
                  </a:schemeClr>
                </a:solidFill>
              </a:rPr>
              <a:t>cut</a:t>
            </a:r>
            <a:r>
              <a:rPr lang="it-IT" dirty="0" smtClean="0">
                <a:solidFill>
                  <a:schemeClr val="tx1">
                    <a:lumMod val="65000"/>
                    <a:lumOff val="35000"/>
                  </a:schemeClr>
                </a:solidFill>
              </a:rPr>
              <a:t>-off di 24 che identifica </a:t>
            </a:r>
            <a:r>
              <a:rPr lang="it-IT" dirty="0">
                <a:solidFill>
                  <a:schemeClr val="tx1">
                    <a:lumMod val="65000"/>
                    <a:lumOff val="35000"/>
                  </a:schemeClr>
                </a:solidFill>
              </a:rPr>
              <a:t>i</a:t>
            </a:r>
            <a:r>
              <a:rPr lang="it-IT" dirty="0" smtClean="0">
                <a:solidFill>
                  <a:schemeClr val="tx1">
                    <a:lumMod val="65000"/>
                    <a:lumOff val="35000"/>
                  </a:schemeClr>
                </a:solidFill>
              </a:rPr>
              <a:t> pazienti ad alto rischio per i quali sarebbe indicata un’alimentazione artificiale (PEG);</a:t>
            </a:r>
          </a:p>
          <a:p>
            <a:pPr>
              <a:buClr>
                <a:srgbClr val="3366FF"/>
              </a:buClr>
            </a:pPr>
            <a:r>
              <a:rPr lang="it-IT" b="1" i="1" dirty="0" err="1" smtClean="0">
                <a:solidFill>
                  <a:schemeClr val="tx1">
                    <a:lumMod val="65000"/>
                    <a:lumOff val="35000"/>
                  </a:schemeClr>
                </a:solidFill>
              </a:rPr>
              <a:t>Step</a:t>
            </a:r>
            <a:r>
              <a:rPr lang="it-IT" b="1" i="1" dirty="0" smtClean="0">
                <a:solidFill>
                  <a:schemeClr val="tx1">
                    <a:lumMod val="65000"/>
                    <a:lumOff val="35000"/>
                  </a:schemeClr>
                </a:solidFill>
              </a:rPr>
              <a:t> 2 </a:t>
            </a:r>
            <a:r>
              <a:rPr lang="it-IT" dirty="0" smtClean="0">
                <a:solidFill>
                  <a:schemeClr val="tx1">
                    <a:lumMod val="65000"/>
                    <a:lumOff val="35000"/>
                  </a:schemeClr>
                </a:solidFill>
              </a:rPr>
              <a:t>per cui </a:t>
            </a:r>
          </a:p>
          <a:p>
            <a:pPr lvl="1">
              <a:buClr>
                <a:schemeClr val="bg2">
                  <a:lumMod val="75000"/>
                </a:schemeClr>
              </a:buClr>
              <a:buFont typeface="Wingdings" charset="2"/>
              <a:buChar char="ü"/>
            </a:pPr>
            <a:r>
              <a:rPr lang="it-IT" b="1" i="1" dirty="0" smtClean="0">
                <a:solidFill>
                  <a:schemeClr val="tx1">
                    <a:lumMod val="65000"/>
                    <a:lumOff val="35000"/>
                  </a:schemeClr>
                </a:solidFill>
              </a:rPr>
              <a:t>Score&lt;6:</a:t>
            </a:r>
            <a:r>
              <a:rPr lang="it-IT" dirty="0" smtClean="0">
                <a:solidFill>
                  <a:schemeClr val="tx1">
                    <a:lumMod val="65000"/>
                    <a:lumOff val="35000"/>
                  </a:schemeClr>
                </a:solidFill>
              </a:rPr>
              <a:t> alimentazione normale;</a:t>
            </a:r>
            <a:endParaRPr lang="it-IT" b="1" i="1" dirty="0" smtClean="0">
              <a:solidFill>
                <a:schemeClr val="tx1">
                  <a:lumMod val="65000"/>
                  <a:lumOff val="35000"/>
                </a:schemeClr>
              </a:solidFill>
            </a:endParaRPr>
          </a:p>
          <a:p>
            <a:pPr lvl="1">
              <a:buClr>
                <a:schemeClr val="bg2">
                  <a:lumMod val="75000"/>
                </a:schemeClr>
              </a:buClr>
              <a:buFont typeface="Wingdings" charset="2"/>
              <a:buChar char="ü"/>
            </a:pPr>
            <a:r>
              <a:rPr lang="it-IT" b="1" i="1" dirty="0" smtClean="0">
                <a:solidFill>
                  <a:schemeClr val="tx1">
                    <a:lumMod val="65000"/>
                    <a:lumOff val="35000"/>
                  </a:schemeClr>
                </a:solidFill>
              </a:rPr>
              <a:t>Score=6:</a:t>
            </a:r>
            <a:r>
              <a:rPr lang="it-IT" dirty="0">
                <a:solidFill>
                  <a:schemeClr val="tx1">
                    <a:lumMod val="65000"/>
                    <a:lumOff val="35000"/>
                  </a:schemeClr>
                </a:solidFill>
              </a:rPr>
              <a:t> </a:t>
            </a:r>
            <a:r>
              <a:rPr lang="it-IT" dirty="0" smtClean="0">
                <a:solidFill>
                  <a:schemeClr val="tx1">
                    <a:lumMod val="65000"/>
                    <a:lumOff val="35000"/>
                  </a:schemeClr>
                </a:solidFill>
              </a:rPr>
              <a:t>situazione limite per giudizio normale. È necessario un approfondimento diagnostico;</a:t>
            </a:r>
            <a:endParaRPr lang="it-IT" b="1" i="1" dirty="0" smtClean="0">
              <a:solidFill>
                <a:schemeClr val="tx1">
                  <a:lumMod val="65000"/>
                  <a:lumOff val="35000"/>
                </a:schemeClr>
              </a:solidFill>
            </a:endParaRPr>
          </a:p>
          <a:p>
            <a:pPr lvl="1">
              <a:buClr>
                <a:schemeClr val="bg2">
                  <a:lumMod val="75000"/>
                </a:schemeClr>
              </a:buClr>
              <a:buFont typeface="Wingdings" charset="2"/>
              <a:buChar char="ü"/>
            </a:pPr>
            <a:r>
              <a:rPr lang="it-IT" b="1" i="1" dirty="0" smtClean="0">
                <a:solidFill>
                  <a:schemeClr val="tx1">
                    <a:lumMod val="65000"/>
                    <a:lumOff val="35000"/>
                  </a:schemeClr>
                </a:solidFill>
              </a:rPr>
              <a:t>Score&gt;6: </a:t>
            </a:r>
            <a:r>
              <a:rPr lang="it-IT" dirty="0" smtClean="0">
                <a:solidFill>
                  <a:schemeClr val="tx1">
                    <a:lumMod val="65000"/>
                    <a:lumOff val="35000"/>
                  </a:schemeClr>
                </a:solidFill>
              </a:rPr>
              <a:t>alimentazione per </a:t>
            </a:r>
            <a:r>
              <a:rPr lang="it-IT" dirty="0" err="1" smtClean="0">
                <a:solidFill>
                  <a:schemeClr val="tx1">
                    <a:lumMod val="65000"/>
                    <a:lumOff val="35000"/>
                  </a:schemeClr>
                </a:solidFill>
              </a:rPr>
              <a:t>os</a:t>
            </a:r>
            <a:r>
              <a:rPr lang="it-IT" dirty="0" smtClean="0">
                <a:solidFill>
                  <a:schemeClr val="tx1">
                    <a:lumMod val="65000"/>
                    <a:lumOff val="35000"/>
                  </a:schemeClr>
                </a:solidFill>
              </a:rPr>
              <a:t> con cautela/ artificiale.</a:t>
            </a:r>
          </a:p>
        </p:txBody>
      </p:sp>
    </p:spTree>
    <p:extLst>
      <p:ext uri="{BB962C8B-B14F-4D97-AF65-F5344CB8AC3E}">
        <p14:creationId xmlns="" xmlns:p14="http://schemas.microsoft.com/office/powerpoint/2010/main" val="8770149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3"/>
          </p:nvPr>
        </p:nvSpPr>
        <p:spPr>
          <a:xfrm>
            <a:off x="334211" y="731520"/>
            <a:ext cx="8609263" cy="5805638"/>
          </a:xfrm>
        </p:spPr>
        <p:txBody>
          <a:bodyPr/>
          <a:lstStyle/>
          <a:p>
            <a:pPr marL="45720" indent="0">
              <a:buNone/>
            </a:pPr>
            <a:r>
              <a:rPr lang="it-IT" dirty="0" smtClean="0">
                <a:solidFill>
                  <a:schemeClr val="tx1">
                    <a:lumMod val="65000"/>
                    <a:lumOff val="35000"/>
                  </a:schemeClr>
                </a:solidFill>
              </a:rPr>
              <a:t>Per accertarci dell’ effettiva presenza della disfagia abbiamo utilizzato un campione di 46 soggetti, 19 uomini e 27 donne, divisi in fasce di età, per i quali sono state calcolate DS e media. I valori di media e DS sono stati utilizzati per normalizzare i cut-off del BSAS secondo l’ età. Sono stati considerati </a:t>
            </a:r>
            <a:r>
              <a:rPr lang="it-IT" dirty="0" err="1" smtClean="0">
                <a:solidFill>
                  <a:schemeClr val="tx1">
                    <a:lumMod val="65000"/>
                    <a:lumOff val="35000"/>
                  </a:schemeClr>
                </a:solidFill>
              </a:rPr>
              <a:t>disfagici</a:t>
            </a:r>
            <a:r>
              <a:rPr lang="it-IT" dirty="0" smtClean="0">
                <a:solidFill>
                  <a:schemeClr val="tx1">
                    <a:lumMod val="65000"/>
                    <a:lumOff val="35000"/>
                  </a:schemeClr>
                </a:solidFill>
              </a:rPr>
              <a:t> i pazienti HD con valori individuali superiori di 2 DS le medie per età </a:t>
            </a:r>
          </a:p>
          <a:p>
            <a:pPr marL="45720" indent="0">
              <a:buNone/>
            </a:pPr>
            <a:endParaRPr lang="it-IT" dirty="0">
              <a:solidFill>
                <a:schemeClr val="tx1">
                  <a:lumMod val="65000"/>
                  <a:lumOff val="35000"/>
                </a:schemeClr>
              </a:solidFill>
            </a:endParaRPr>
          </a:p>
        </p:txBody>
      </p:sp>
      <p:pic>
        <p:nvPicPr>
          <p:cNvPr id="4" name="Immagine 3"/>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34211" y="2845434"/>
            <a:ext cx="8609264" cy="3239711"/>
          </a:xfrm>
          <a:prstGeom prst="rect">
            <a:avLst/>
          </a:prstGeom>
          <a:noFill/>
          <a:ln w="76200" cmpd="sng">
            <a:solidFill>
              <a:schemeClr val="bg2">
                <a:lumMod val="75000"/>
              </a:schemeClr>
            </a:solidFill>
          </a:ln>
        </p:spPr>
      </p:pic>
    </p:spTree>
    <p:extLst>
      <p:ext uri="{BB962C8B-B14F-4D97-AF65-F5344CB8AC3E}">
        <p14:creationId xmlns="" xmlns:p14="http://schemas.microsoft.com/office/powerpoint/2010/main" val="41184983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83142" y="282787"/>
            <a:ext cx="8107302" cy="1342293"/>
          </a:xfrm>
          <a:ln>
            <a:solidFill>
              <a:srgbClr val="4FADF3"/>
            </a:solidFill>
          </a:ln>
        </p:spPr>
        <p:txBody>
          <a:bodyPr/>
          <a:lstStyle/>
          <a:p>
            <a:pPr marL="0" indent="0">
              <a:buNone/>
            </a:pPr>
            <a:r>
              <a:rPr lang="it-IT" sz="3600" dirty="0" smtClean="0">
                <a:solidFill>
                  <a:srgbClr val="000090"/>
                </a:solidFill>
              </a:rPr>
              <a:t>UHDRS-</a:t>
            </a:r>
            <a:r>
              <a:rPr lang="it-IT" sz="3600" dirty="0" err="1" smtClean="0">
                <a:solidFill>
                  <a:srgbClr val="000090"/>
                </a:solidFill>
              </a:rPr>
              <a:t>Unified</a:t>
            </a:r>
            <a:r>
              <a:rPr lang="it-IT" sz="3600" dirty="0" smtClean="0">
                <a:solidFill>
                  <a:srgbClr val="000090"/>
                </a:solidFill>
              </a:rPr>
              <a:t> </a:t>
            </a:r>
            <a:r>
              <a:rPr lang="it-IT" sz="3600" dirty="0" err="1" smtClean="0">
                <a:solidFill>
                  <a:srgbClr val="000090"/>
                </a:solidFill>
              </a:rPr>
              <a:t>Huntington’s</a:t>
            </a:r>
            <a:r>
              <a:rPr lang="it-IT" sz="3600" dirty="0" smtClean="0">
                <a:solidFill>
                  <a:srgbClr val="000090"/>
                </a:solidFill>
              </a:rPr>
              <a:t> </a:t>
            </a:r>
            <a:r>
              <a:rPr lang="it-IT" sz="3600" dirty="0" err="1" smtClean="0">
                <a:solidFill>
                  <a:srgbClr val="000090"/>
                </a:solidFill>
              </a:rPr>
              <a:t>disease</a:t>
            </a:r>
            <a:r>
              <a:rPr lang="it-IT" sz="3600" dirty="0" smtClean="0">
                <a:solidFill>
                  <a:srgbClr val="000090"/>
                </a:solidFill>
              </a:rPr>
              <a:t> scale </a:t>
            </a:r>
            <a:endParaRPr lang="it-IT" sz="3600" dirty="0">
              <a:solidFill>
                <a:srgbClr val="000090"/>
              </a:solidFill>
            </a:endParaRPr>
          </a:p>
        </p:txBody>
      </p:sp>
      <p:sp>
        <p:nvSpPr>
          <p:cNvPr id="3" name="Segnaposto contenuto 2"/>
          <p:cNvSpPr>
            <a:spLocks noGrp="1"/>
          </p:cNvSpPr>
          <p:nvPr>
            <p:ph sz="quarter" idx="13"/>
          </p:nvPr>
        </p:nvSpPr>
        <p:spPr>
          <a:xfrm>
            <a:off x="233257" y="1871819"/>
            <a:ext cx="8643469" cy="4827445"/>
          </a:xfrm>
        </p:spPr>
        <p:txBody>
          <a:bodyPr/>
          <a:lstStyle/>
          <a:p>
            <a:pPr marL="45720" indent="0">
              <a:buNone/>
            </a:pPr>
            <a:r>
              <a:rPr lang="it-IT" dirty="0" smtClean="0">
                <a:solidFill>
                  <a:srgbClr val="595959"/>
                </a:solidFill>
              </a:rPr>
              <a:t>È un insieme di scale, ideato nel 1996 dall’ </a:t>
            </a:r>
            <a:r>
              <a:rPr lang="it-IT" dirty="0" err="1" smtClean="0">
                <a:solidFill>
                  <a:srgbClr val="595959"/>
                </a:solidFill>
              </a:rPr>
              <a:t>Huntington’s</a:t>
            </a:r>
            <a:r>
              <a:rPr lang="it-IT" dirty="0" smtClean="0">
                <a:solidFill>
                  <a:srgbClr val="595959"/>
                </a:solidFill>
              </a:rPr>
              <a:t> </a:t>
            </a:r>
            <a:r>
              <a:rPr lang="it-IT" dirty="0" err="1" smtClean="0">
                <a:solidFill>
                  <a:srgbClr val="595959"/>
                </a:solidFill>
              </a:rPr>
              <a:t>disease</a:t>
            </a:r>
            <a:r>
              <a:rPr lang="it-IT" dirty="0" smtClean="0">
                <a:solidFill>
                  <a:srgbClr val="595959"/>
                </a:solidFill>
              </a:rPr>
              <a:t> </a:t>
            </a:r>
            <a:r>
              <a:rPr lang="it-IT" dirty="0" err="1" smtClean="0">
                <a:solidFill>
                  <a:srgbClr val="595959"/>
                </a:solidFill>
              </a:rPr>
              <a:t>study</a:t>
            </a:r>
            <a:r>
              <a:rPr lang="it-IT" dirty="0" smtClean="0">
                <a:solidFill>
                  <a:srgbClr val="595959"/>
                </a:solidFill>
              </a:rPr>
              <a:t> </a:t>
            </a:r>
            <a:r>
              <a:rPr lang="it-IT" dirty="0" err="1" smtClean="0">
                <a:solidFill>
                  <a:srgbClr val="595959"/>
                </a:solidFill>
              </a:rPr>
              <a:t>group</a:t>
            </a:r>
            <a:r>
              <a:rPr lang="it-IT" dirty="0" smtClean="0">
                <a:solidFill>
                  <a:srgbClr val="595959"/>
                </a:solidFill>
              </a:rPr>
              <a:t>, con l’intento di permettere una valutazione clinica della gravità della malattia. </a:t>
            </a:r>
          </a:p>
          <a:p>
            <a:pPr marL="45720" indent="0">
              <a:buNone/>
            </a:pPr>
            <a:r>
              <a:rPr lang="it-IT" dirty="0" smtClean="0">
                <a:solidFill>
                  <a:srgbClr val="595959"/>
                </a:solidFill>
              </a:rPr>
              <a:t>Essa comprende:</a:t>
            </a:r>
          </a:p>
          <a:p>
            <a:pPr lvl="1">
              <a:buClr>
                <a:srgbClr val="3366FF"/>
              </a:buClr>
              <a:buFont typeface="Wingdings" charset="2"/>
              <a:buChar char="ü"/>
            </a:pPr>
            <a:r>
              <a:rPr lang="it-IT" dirty="0" smtClean="0">
                <a:solidFill>
                  <a:srgbClr val="595959"/>
                </a:solidFill>
              </a:rPr>
              <a:t>UHDRS-Motor </a:t>
            </a:r>
            <a:r>
              <a:rPr lang="it-IT" dirty="0" err="1" smtClean="0">
                <a:solidFill>
                  <a:srgbClr val="595959"/>
                </a:solidFill>
              </a:rPr>
              <a:t>assessment</a:t>
            </a:r>
            <a:r>
              <a:rPr lang="it-IT" dirty="0">
                <a:solidFill>
                  <a:srgbClr val="595959"/>
                </a:solidFill>
              </a:rPr>
              <a:t>;</a:t>
            </a:r>
            <a:endParaRPr lang="it-IT" dirty="0" smtClean="0">
              <a:solidFill>
                <a:srgbClr val="595959"/>
              </a:solidFill>
            </a:endParaRPr>
          </a:p>
          <a:p>
            <a:pPr lvl="1">
              <a:buClr>
                <a:srgbClr val="3366FF"/>
              </a:buClr>
              <a:buFont typeface="Wingdings" charset="2"/>
              <a:buChar char="ü"/>
            </a:pPr>
            <a:r>
              <a:rPr lang="it-IT" dirty="0" smtClean="0">
                <a:solidFill>
                  <a:srgbClr val="595959"/>
                </a:solidFill>
              </a:rPr>
              <a:t>UHDRS-</a:t>
            </a:r>
            <a:r>
              <a:rPr lang="it-IT" dirty="0" err="1" smtClean="0">
                <a:solidFill>
                  <a:srgbClr val="595959"/>
                </a:solidFill>
              </a:rPr>
              <a:t>Psychology</a:t>
            </a:r>
            <a:r>
              <a:rPr lang="it-IT" dirty="0" smtClean="0">
                <a:solidFill>
                  <a:srgbClr val="595959"/>
                </a:solidFill>
              </a:rPr>
              <a:t>- Cognitive </a:t>
            </a:r>
            <a:r>
              <a:rPr lang="it-IT" dirty="0" err="1" smtClean="0">
                <a:solidFill>
                  <a:srgbClr val="595959"/>
                </a:solidFill>
              </a:rPr>
              <a:t>assessment</a:t>
            </a:r>
            <a:r>
              <a:rPr lang="it-IT" dirty="0" smtClean="0">
                <a:solidFill>
                  <a:srgbClr val="595959"/>
                </a:solidFill>
              </a:rPr>
              <a:t>;</a:t>
            </a:r>
          </a:p>
          <a:p>
            <a:pPr lvl="1">
              <a:buClr>
                <a:srgbClr val="3366FF"/>
              </a:buClr>
              <a:buFont typeface="Wingdings" charset="2"/>
              <a:buChar char="ü"/>
            </a:pPr>
            <a:r>
              <a:rPr lang="it-IT" dirty="0" smtClean="0">
                <a:solidFill>
                  <a:srgbClr val="595959"/>
                </a:solidFill>
              </a:rPr>
              <a:t>UHDRS</a:t>
            </a:r>
            <a:r>
              <a:rPr lang="it-IT" dirty="0">
                <a:solidFill>
                  <a:srgbClr val="595959"/>
                </a:solidFill>
              </a:rPr>
              <a:t>-</a:t>
            </a:r>
            <a:r>
              <a:rPr lang="it-IT" dirty="0" err="1">
                <a:solidFill>
                  <a:srgbClr val="595959"/>
                </a:solidFill>
              </a:rPr>
              <a:t>Behavioral</a:t>
            </a:r>
            <a:r>
              <a:rPr lang="it-IT" dirty="0">
                <a:solidFill>
                  <a:srgbClr val="595959"/>
                </a:solidFill>
              </a:rPr>
              <a:t> </a:t>
            </a:r>
            <a:r>
              <a:rPr lang="it-IT" dirty="0" err="1">
                <a:solidFill>
                  <a:srgbClr val="595959"/>
                </a:solidFill>
              </a:rPr>
              <a:t>Assessment</a:t>
            </a:r>
            <a:r>
              <a:rPr lang="it-IT" dirty="0">
                <a:solidFill>
                  <a:srgbClr val="595959"/>
                </a:solidFill>
              </a:rPr>
              <a:t>;</a:t>
            </a:r>
          </a:p>
          <a:p>
            <a:pPr lvl="1">
              <a:buClr>
                <a:srgbClr val="3366FF"/>
              </a:buClr>
              <a:buFont typeface="Wingdings" charset="2"/>
              <a:buChar char="ü"/>
            </a:pPr>
            <a:r>
              <a:rPr lang="it-IT" dirty="0">
                <a:solidFill>
                  <a:schemeClr val="tx1">
                    <a:lumMod val="65000"/>
                    <a:lumOff val="35000"/>
                  </a:schemeClr>
                </a:solidFill>
              </a:rPr>
              <a:t>UH</a:t>
            </a:r>
            <a:r>
              <a:rPr lang="it-IT" dirty="0" smtClean="0">
                <a:solidFill>
                  <a:schemeClr val="tx1">
                    <a:lumMod val="65000"/>
                    <a:lumOff val="35000"/>
                  </a:schemeClr>
                </a:solidFill>
              </a:rPr>
              <a:t>DRS-</a:t>
            </a:r>
            <a:r>
              <a:rPr lang="it-IT" dirty="0" err="1" smtClean="0">
                <a:solidFill>
                  <a:schemeClr val="tx1">
                    <a:lumMod val="65000"/>
                    <a:lumOff val="35000"/>
                  </a:schemeClr>
                </a:solidFill>
              </a:rPr>
              <a:t>Functional</a:t>
            </a:r>
            <a:r>
              <a:rPr lang="it-IT" dirty="0" smtClean="0">
                <a:solidFill>
                  <a:schemeClr val="tx1">
                    <a:lumMod val="65000"/>
                    <a:lumOff val="35000"/>
                  </a:schemeClr>
                </a:solidFill>
              </a:rPr>
              <a:t> </a:t>
            </a:r>
            <a:r>
              <a:rPr lang="it-IT" dirty="0" err="1" smtClean="0">
                <a:solidFill>
                  <a:schemeClr val="tx1">
                    <a:lumMod val="65000"/>
                    <a:lumOff val="35000"/>
                  </a:schemeClr>
                </a:solidFill>
              </a:rPr>
              <a:t>Assessment</a:t>
            </a:r>
            <a:r>
              <a:rPr lang="it-IT" dirty="0" smtClean="0">
                <a:solidFill>
                  <a:schemeClr val="tx1">
                    <a:lumMod val="65000"/>
                    <a:lumOff val="35000"/>
                  </a:schemeClr>
                </a:solidFill>
              </a:rPr>
              <a:t>;</a:t>
            </a:r>
          </a:p>
          <a:p>
            <a:pPr lvl="1">
              <a:buClr>
                <a:srgbClr val="3366FF"/>
              </a:buClr>
              <a:buFont typeface="Wingdings" charset="2"/>
              <a:buChar char="ü"/>
            </a:pPr>
            <a:r>
              <a:rPr lang="it-IT" smtClean="0">
                <a:solidFill>
                  <a:schemeClr val="tx1">
                    <a:lumMod val="65000"/>
                    <a:lumOff val="35000"/>
                  </a:schemeClr>
                </a:solidFill>
              </a:rPr>
              <a:t>UHDRS-Functional</a:t>
            </a:r>
            <a:r>
              <a:rPr lang="it-IT" dirty="0" smtClean="0">
                <a:solidFill>
                  <a:schemeClr val="tx1">
                    <a:lumMod val="65000"/>
                    <a:lumOff val="35000"/>
                  </a:schemeClr>
                </a:solidFill>
              </a:rPr>
              <a:t> </a:t>
            </a:r>
            <a:r>
              <a:rPr lang="it-IT" dirty="0" err="1" smtClean="0">
                <a:solidFill>
                  <a:schemeClr val="tx1">
                    <a:lumMod val="65000"/>
                    <a:lumOff val="35000"/>
                  </a:schemeClr>
                </a:solidFill>
              </a:rPr>
              <a:t>Capacity</a:t>
            </a:r>
            <a:r>
              <a:rPr lang="it-IT" dirty="0" smtClean="0">
                <a:solidFill>
                  <a:schemeClr val="tx1">
                    <a:lumMod val="65000"/>
                    <a:lumOff val="35000"/>
                  </a:schemeClr>
                </a:solidFill>
              </a:rPr>
              <a:t>;</a:t>
            </a:r>
          </a:p>
          <a:p>
            <a:pPr lvl="1">
              <a:buClr>
                <a:srgbClr val="3366FF"/>
              </a:buClr>
              <a:buFont typeface="Wingdings" charset="2"/>
              <a:buChar char="ü"/>
            </a:pPr>
            <a:r>
              <a:rPr lang="it-IT" dirty="0" smtClean="0">
                <a:solidFill>
                  <a:schemeClr val="tx1">
                    <a:lumMod val="65000"/>
                    <a:lumOff val="35000"/>
                  </a:schemeClr>
                </a:solidFill>
              </a:rPr>
              <a:t>UHDRS-</a:t>
            </a:r>
            <a:r>
              <a:rPr lang="it-IT" dirty="0" err="1" smtClean="0">
                <a:solidFill>
                  <a:schemeClr val="tx1">
                    <a:lumMod val="65000"/>
                    <a:lumOff val="35000"/>
                  </a:schemeClr>
                </a:solidFill>
              </a:rPr>
              <a:t>Indipendence</a:t>
            </a:r>
            <a:r>
              <a:rPr lang="it-IT" dirty="0" smtClean="0">
                <a:solidFill>
                  <a:schemeClr val="tx1">
                    <a:lumMod val="65000"/>
                    <a:lumOff val="35000"/>
                  </a:schemeClr>
                </a:solidFill>
              </a:rPr>
              <a:t>;</a:t>
            </a:r>
          </a:p>
        </p:txBody>
      </p:sp>
    </p:spTree>
    <p:extLst>
      <p:ext uri="{BB962C8B-B14F-4D97-AF65-F5344CB8AC3E}">
        <p14:creationId xmlns="" xmlns:p14="http://schemas.microsoft.com/office/powerpoint/2010/main" val="14049531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3"/>
          </p:nvPr>
        </p:nvSpPr>
        <p:spPr>
          <a:xfrm>
            <a:off x="518349" y="349864"/>
            <a:ext cx="8358377" cy="6116157"/>
          </a:xfrm>
        </p:spPr>
        <p:txBody>
          <a:bodyPr>
            <a:normAutofit lnSpcReduction="10000"/>
          </a:bodyPr>
          <a:lstStyle/>
          <a:p>
            <a:pPr marL="45720" indent="0">
              <a:buNone/>
            </a:pPr>
            <a:r>
              <a:rPr lang="it-IT" dirty="0" smtClean="0">
                <a:solidFill>
                  <a:srgbClr val="595959"/>
                </a:solidFill>
              </a:rPr>
              <a:t>Nel nostro studio, abbiamo utilizzato:</a:t>
            </a:r>
          </a:p>
          <a:p>
            <a:pPr>
              <a:buClr>
                <a:srgbClr val="3366FF"/>
              </a:buClr>
              <a:buFont typeface="Wingdings" charset="2"/>
              <a:buChar char="ü"/>
            </a:pPr>
            <a:r>
              <a:rPr lang="it-IT" dirty="0" smtClean="0">
                <a:solidFill>
                  <a:srgbClr val="595959"/>
                </a:solidFill>
              </a:rPr>
              <a:t>UHDRS-M per valutare l’ assetto motore del paziente. È composta da diversi sub-</a:t>
            </a:r>
            <a:r>
              <a:rPr lang="it-IT" dirty="0" err="1" smtClean="0">
                <a:solidFill>
                  <a:srgbClr val="595959"/>
                </a:solidFill>
              </a:rPr>
              <a:t>items</a:t>
            </a:r>
            <a:r>
              <a:rPr lang="it-IT" dirty="0" smtClean="0">
                <a:solidFill>
                  <a:srgbClr val="595959"/>
                </a:solidFill>
              </a:rPr>
              <a:t> a cui si attribuisce uno score numerico che va da 0=normale a 4= massima gravità dell’anomalia considerata. Abbiamo correlato la scala </a:t>
            </a:r>
            <a:r>
              <a:rPr lang="it-IT" dirty="0" err="1" smtClean="0">
                <a:solidFill>
                  <a:srgbClr val="595959"/>
                </a:solidFill>
              </a:rPr>
              <a:t>Bedside</a:t>
            </a:r>
            <a:r>
              <a:rPr lang="it-IT" dirty="0" smtClean="0">
                <a:solidFill>
                  <a:srgbClr val="595959"/>
                </a:solidFill>
              </a:rPr>
              <a:t> sia con il punteggio totale della Motor sia con alcuni suoi sub-</a:t>
            </a:r>
            <a:r>
              <a:rPr lang="it-IT" dirty="0" err="1" smtClean="0">
                <a:solidFill>
                  <a:srgbClr val="595959"/>
                </a:solidFill>
              </a:rPr>
              <a:t>items</a:t>
            </a:r>
            <a:r>
              <a:rPr lang="it-IT" dirty="0" smtClean="0">
                <a:solidFill>
                  <a:srgbClr val="595959"/>
                </a:solidFill>
              </a:rPr>
              <a:t>: </a:t>
            </a:r>
          </a:p>
          <a:p>
            <a:pPr lvl="1">
              <a:buClr>
                <a:schemeClr val="bg2">
                  <a:lumMod val="75000"/>
                </a:schemeClr>
              </a:buClr>
            </a:pPr>
            <a:r>
              <a:rPr lang="it-IT" dirty="0" smtClean="0">
                <a:solidFill>
                  <a:srgbClr val="595959"/>
                </a:solidFill>
              </a:rPr>
              <a:t>Corea Massimale: valuta la presenza di movimenti coreici in 7 distretti (Faccia, BOL, Tronco, Arto superiore dx e </a:t>
            </a:r>
            <a:r>
              <a:rPr lang="it-IT" dirty="0" err="1" smtClean="0">
                <a:solidFill>
                  <a:srgbClr val="595959"/>
                </a:solidFill>
              </a:rPr>
              <a:t>sx</a:t>
            </a:r>
            <a:r>
              <a:rPr lang="it-IT" dirty="0" smtClean="0">
                <a:solidFill>
                  <a:srgbClr val="595959"/>
                </a:solidFill>
              </a:rPr>
              <a:t>, Arto inferiore dx e </a:t>
            </a:r>
            <a:r>
              <a:rPr lang="it-IT" dirty="0" err="1" smtClean="0">
                <a:solidFill>
                  <a:srgbClr val="595959"/>
                </a:solidFill>
              </a:rPr>
              <a:t>sx</a:t>
            </a:r>
            <a:r>
              <a:rPr lang="it-IT" dirty="0" smtClean="0">
                <a:solidFill>
                  <a:srgbClr val="595959"/>
                </a:solidFill>
              </a:rPr>
              <a:t>) e a ciascuno di questi attribuisce un punteggio secondo i criteri su detti;</a:t>
            </a:r>
          </a:p>
          <a:p>
            <a:pPr lvl="1">
              <a:buClr>
                <a:schemeClr val="bg2">
                  <a:lumMod val="75000"/>
                </a:schemeClr>
              </a:buClr>
            </a:pPr>
            <a:r>
              <a:rPr lang="it-IT" b="1" i="1" dirty="0" smtClean="0">
                <a:solidFill>
                  <a:srgbClr val="595959"/>
                </a:solidFill>
              </a:rPr>
              <a:t>Corea BOL (</a:t>
            </a:r>
            <a:r>
              <a:rPr lang="it-IT" b="1" i="1" dirty="0" err="1" smtClean="0">
                <a:solidFill>
                  <a:srgbClr val="595959"/>
                </a:solidFill>
              </a:rPr>
              <a:t>ditretto</a:t>
            </a:r>
            <a:r>
              <a:rPr lang="it-IT" b="1" i="1" dirty="0" smtClean="0">
                <a:solidFill>
                  <a:srgbClr val="595959"/>
                </a:solidFill>
              </a:rPr>
              <a:t> </a:t>
            </a:r>
            <a:r>
              <a:rPr lang="it-IT" b="1" i="1" dirty="0" err="1" smtClean="0">
                <a:solidFill>
                  <a:srgbClr val="595959"/>
                </a:solidFill>
              </a:rPr>
              <a:t>bucco</a:t>
            </a:r>
            <a:r>
              <a:rPr lang="it-IT" b="1" i="1" dirty="0" smtClean="0">
                <a:solidFill>
                  <a:srgbClr val="595959"/>
                </a:solidFill>
              </a:rPr>
              <a:t>-oro-linguale), tenuto conto dell’ importanza di queste strutture nella deglutizione;</a:t>
            </a:r>
          </a:p>
          <a:p>
            <a:pPr lvl="1">
              <a:buClr>
                <a:schemeClr val="bg2">
                  <a:lumMod val="75000"/>
                </a:schemeClr>
              </a:buClr>
            </a:pPr>
            <a:r>
              <a:rPr lang="it-IT" dirty="0" smtClean="0">
                <a:solidFill>
                  <a:srgbClr val="595959"/>
                </a:solidFill>
              </a:rPr>
              <a:t>Distonia Massimale: valuta le distonie in 5 distretti (Tronco, RUE,LUE, RLE, LLE) e ne somma i punteggi;</a:t>
            </a:r>
          </a:p>
          <a:p>
            <a:pPr lvl="1">
              <a:buClr>
                <a:schemeClr val="bg2">
                  <a:lumMod val="75000"/>
                </a:schemeClr>
              </a:buClr>
            </a:pPr>
            <a:r>
              <a:rPr lang="it-IT" dirty="0" smtClean="0">
                <a:solidFill>
                  <a:srgbClr val="595959"/>
                </a:solidFill>
              </a:rPr>
              <a:t>Bradicinesia: valutata nel complesso con un punteggio da 0=normale a 4=pz marcatamente lento, notevole ritardo nell’ avvio.</a:t>
            </a:r>
          </a:p>
          <a:p>
            <a:pPr marL="365760" lvl="1" indent="0">
              <a:buClr>
                <a:schemeClr val="bg2">
                  <a:lumMod val="75000"/>
                </a:schemeClr>
              </a:buClr>
              <a:buNone/>
            </a:pPr>
            <a:endParaRPr lang="it-IT" dirty="0" smtClean="0">
              <a:solidFill>
                <a:srgbClr val="595959"/>
              </a:solidFill>
            </a:endParaRPr>
          </a:p>
        </p:txBody>
      </p:sp>
    </p:spTree>
    <p:extLst>
      <p:ext uri="{BB962C8B-B14F-4D97-AF65-F5344CB8AC3E}">
        <p14:creationId xmlns="" xmlns:p14="http://schemas.microsoft.com/office/powerpoint/2010/main" val="33776608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3"/>
          </p:nvPr>
        </p:nvSpPr>
        <p:spPr>
          <a:xfrm>
            <a:off x="583143" y="414655"/>
            <a:ext cx="8138079" cy="6025451"/>
          </a:xfrm>
        </p:spPr>
        <p:txBody>
          <a:bodyPr/>
          <a:lstStyle/>
          <a:p>
            <a:pPr>
              <a:buClr>
                <a:srgbClr val="3366FF"/>
              </a:buClr>
              <a:buFont typeface="Wingdings" charset="2"/>
              <a:buChar char="ü"/>
            </a:pPr>
            <a:r>
              <a:rPr lang="it-IT" dirty="0" smtClean="0">
                <a:solidFill>
                  <a:schemeClr val="tx1">
                    <a:lumMod val="65000"/>
                    <a:lumOff val="35000"/>
                  </a:schemeClr>
                </a:solidFill>
              </a:rPr>
              <a:t>UHDRS-P-Cognitive </a:t>
            </a:r>
            <a:r>
              <a:rPr lang="it-IT" dirty="0" err="1" smtClean="0">
                <a:solidFill>
                  <a:schemeClr val="tx1">
                    <a:lumMod val="65000"/>
                    <a:lumOff val="35000"/>
                  </a:schemeClr>
                </a:solidFill>
              </a:rPr>
              <a:t>assessment</a:t>
            </a:r>
            <a:r>
              <a:rPr lang="it-IT" dirty="0" smtClean="0">
                <a:solidFill>
                  <a:schemeClr val="tx1">
                    <a:lumMod val="65000"/>
                    <a:lumOff val="35000"/>
                  </a:schemeClr>
                </a:solidFill>
              </a:rPr>
              <a:t>: scala di valutazione del deterioramento cognitivo del paziente che prevede la somministrazione di diversi test che studiano funzioni strettamente dipendenti dai circuiti sub-corticali della corteccia frontale:</a:t>
            </a:r>
          </a:p>
          <a:p>
            <a:pPr marL="45720" indent="0">
              <a:buClr>
                <a:srgbClr val="3366FF"/>
              </a:buClr>
              <a:buNone/>
            </a:pPr>
            <a:endParaRPr lang="it-IT" dirty="0" smtClean="0">
              <a:solidFill>
                <a:schemeClr val="tx1">
                  <a:lumMod val="65000"/>
                  <a:lumOff val="35000"/>
                </a:schemeClr>
              </a:solidFill>
            </a:endParaRPr>
          </a:p>
          <a:p>
            <a:pPr lvl="1">
              <a:buClr>
                <a:schemeClr val="bg2">
                  <a:lumMod val="75000"/>
                </a:schemeClr>
              </a:buClr>
            </a:pPr>
            <a:r>
              <a:rPr lang="it-IT" dirty="0" smtClean="0">
                <a:solidFill>
                  <a:schemeClr val="tx1">
                    <a:lumMod val="65000"/>
                    <a:lumOff val="35000"/>
                  </a:schemeClr>
                </a:solidFill>
              </a:rPr>
              <a:t>Test di </a:t>
            </a:r>
            <a:r>
              <a:rPr lang="it-IT" dirty="0" err="1" smtClean="0">
                <a:solidFill>
                  <a:schemeClr val="tx1">
                    <a:lumMod val="65000"/>
                    <a:lumOff val="35000"/>
                  </a:schemeClr>
                </a:solidFill>
              </a:rPr>
              <a:t>Fluenza</a:t>
            </a:r>
            <a:r>
              <a:rPr lang="it-IT" dirty="0" smtClean="0">
                <a:solidFill>
                  <a:schemeClr val="tx1">
                    <a:lumMod val="65000"/>
                    <a:lumOff val="35000"/>
                  </a:schemeClr>
                </a:solidFill>
              </a:rPr>
              <a:t> Verbale (VF);</a:t>
            </a:r>
          </a:p>
          <a:p>
            <a:pPr lvl="1">
              <a:buClr>
                <a:schemeClr val="bg2">
                  <a:lumMod val="75000"/>
                </a:schemeClr>
              </a:buClr>
            </a:pPr>
            <a:r>
              <a:rPr lang="it-IT" dirty="0" err="1" smtClean="0">
                <a:solidFill>
                  <a:schemeClr val="tx1">
                    <a:lumMod val="65000"/>
                    <a:lumOff val="35000"/>
                  </a:schemeClr>
                </a:solidFill>
              </a:rPr>
              <a:t>Stroop</a:t>
            </a:r>
            <a:r>
              <a:rPr lang="it-IT" dirty="0" smtClean="0">
                <a:solidFill>
                  <a:schemeClr val="tx1">
                    <a:lumMod val="65000"/>
                    <a:lumOff val="35000"/>
                  </a:schemeClr>
                </a:solidFill>
              </a:rPr>
              <a:t> test di Identificazione Colori/Lettura Parole/ Interferenza;</a:t>
            </a:r>
          </a:p>
          <a:p>
            <a:pPr lvl="1">
              <a:buClr>
                <a:schemeClr val="bg2">
                  <a:lumMod val="75000"/>
                </a:schemeClr>
              </a:buClr>
            </a:pPr>
            <a:r>
              <a:rPr lang="it-IT" dirty="0" err="1" smtClean="0">
                <a:solidFill>
                  <a:schemeClr val="tx1">
                    <a:lumMod val="65000"/>
                    <a:lumOff val="35000"/>
                  </a:schemeClr>
                </a:solidFill>
              </a:rPr>
              <a:t>Symbol</a:t>
            </a:r>
            <a:r>
              <a:rPr lang="it-IT" dirty="0" smtClean="0">
                <a:solidFill>
                  <a:schemeClr val="tx1">
                    <a:lumMod val="65000"/>
                    <a:lumOff val="35000"/>
                  </a:schemeClr>
                </a:solidFill>
              </a:rPr>
              <a:t> </a:t>
            </a:r>
            <a:r>
              <a:rPr lang="it-IT" dirty="0" err="1" smtClean="0">
                <a:solidFill>
                  <a:schemeClr val="tx1">
                    <a:lumMod val="65000"/>
                    <a:lumOff val="35000"/>
                  </a:schemeClr>
                </a:solidFill>
              </a:rPr>
              <a:t>Digit</a:t>
            </a:r>
            <a:r>
              <a:rPr lang="it-IT" dirty="0" smtClean="0">
                <a:solidFill>
                  <a:schemeClr val="tx1">
                    <a:lumMod val="65000"/>
                    <a:lumOff val="35000"/>
                  </a:schemeClr>
                </a:solidFill>
              </a:rPr>
              <a:t> test;</a:t>
            </a:r>
          </a:p>
          <a:p>
            <a:pPr marL="365760" lvl="1" indent="0">
              <a:buClr>
                <a:schemeClr val="bg2">
                  <a:lumMod val="75000"/>
                </a:schemeClr>
              </a:buClr>
              <a:buNone/>
            </a:pPr>
            <a:endParaRPr lang="it-IT" dirty="0" smtClean="0">
              <a:solidFill>
                <a:schemeClr val="tx1">
                  <a:lumMod val="65000"/>
                  <a:lumOff val="35000"/>
                </a:schemeClr>
              </a:solidFill>
            </a:endParaRPr>
          </a:p>
          <a:p>
            <a:pPr marL="365760" lvl="1" indent="0">
              <a:buClr>
                <a:schemeClr val="bg2">
                  <a:lumMod val="75000"/>
                </a:schemeClr>
              </a:buClr>
              <a:buNone/>
            </a:pPr>
            <a:r>
              <a:rPr lang="it-IT" dirty="0" smtClean="0">
                <a:solidFill>
                  <a:schemeClr val="tx1">
                    <a:lumMod val="65000"/>
                    <a:lumOff val="35000"/>
                  </a:schemeClr>
                </a:solidFill>
              </a:rPr>
              <a:t>In questa scala non esiste un </a:t>
            </a:r>
            <a:r>
              <a:rPr lang="it-IT" dirty="0" err="1" smtClean="0">
                <a:solidFill>
                  <a:schemeClr val="tx1">
                    <a:lumMod val="65000"/>
                    <a:lumOff val="35000"/>
                  </a:schemeClr>
                </a:solidFill>
              </a:rPr>
              <a:t>cut</a:t>
            </a:r>
            <a:r>
              <a:rPr lang="it-IT" dirty="0" smtClean="0">
                <a:solidFill>
                  <a:schemeClr val="tx1">
                    <a:lumMod val="65000"/>
                    <a:lumOff val="35000"/>
                  </a:schemeClr>
                </a:solidFill>
              </a:rPr>
              <a:t>-off che definisca la demenza ma, ovviamente, minore è lo score più scarsa è la performance cognitiva del paziente.</a:t>
            </a:r>
            <a:endParaRPr lang="it-IT" dirty="0">
              <a:solidFill>
                <a:schemeClr val="tx1">
                  <a:lumMod val="65000"/>
                  <a:lumOff val="35000"/>
                </a:schemeClr>
              </a:solidFill>
            </a:endParaRPr>
          </a:p>
          <a:p>
            <a:pPr lvl="1">
              <a:buClr>
                <a:srgbClr val="3366FF"/>
              </a:buClr>
            </a:pPr>
            <a:endParaRPr lang="it-IT" dirty="0">
              <a:solidFill>
                <a:schemeClr val="tx1">
                  <a:lumMod val="65000"/>
                  <a:lumOff val="35000"/>
                </a:schemeClr>
              </a:solidFill>
            </a:endParaRPr>
          </a:p>
        </p:txBody>
      </p:sp>
    </p:spTree>
    <p:extLst>
      <p:ext uri="{BB962C8B-B14F-4D97-AF65-F5344CB8AC3E}">
        <p14:creationId xmlns="" xmlns:p14="http://schemas.microsoft.com/office/powerpoint/2010/main" val="32089610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3"/>
          </p:nvPr>
        </p:nvSpPr>
        <p:spPr>
          <a:xfrm>
            <a:off x="660895" y="388739"/>
            <a:ext cx="8008491" cy="6116157"/>
          </a:xfrm>
        </p:spPr>
        <p:txBody>
          <a:bodyPr>
            <a:normAutofit fontScale="92500" lnSpcReduction="20000"/>
          </a:bodyPr>
          <a:lstStyle/>
          <a:p>
            <a:pPr>
              <a:buClr>
                <a:srgbClr val="3366FF"/>
              </a:buClr>
              <a:buFont typeface="Wingdings" charset="2"/>
              <a:buChar char="ü"/>
            </a:pPr>
            <a:r>
              <a:rPr lang="it-IT" dirty="0" smtClean="0"/>
              <a:t> </a:t>
            </a:r>
            <a:r>
              <a:rPr lang="it-IT" dirty="0" smtClean="0">
                <a:solidFill>
                  <a:schemeClr val="tx1">
                    <a:lumMod val="65000"/>
                    <a:lumOff val="35000"/>
                  </a:schemeClr>
                </a:solidFill>
              </a:rPr>
              <a:t>UHDRS- TFC (Total </a:t>
            </a:r>
            <a:r>
              <a:rPr lang="it-IT" dirty="0" err="1" smtClean="0">
                <a:solidFill>
                  <a:schemeClr val="tx1">
                    <a:lumMod val="65000"/>
                    <a:lumOff val="35000"/>
                  </a:schemeClr>
                </a:solidFill>
              </a:rPr>
              <a:t>Functional</a:t>
            </a:r>
            <a:r>
              <a:rPr lang="it-IT" dirty="0" smtClean="0">
                <a:solidFill>
                  <a:schemeClr val="tx1">
                    <a:lumMod val="65000"/>
                    <a:lumOff val="35000"/>
                  </a:schemeClr>
                </a:solidFill>
              </a:rPr>
              <a:t> </a:t>
            </a:r>
            <a:r>
              <a:rPr lang="it-IT" dirty="0" err="1" smtClean="0">
                <a:solidFill>
                  <a:schemeClr val="tx1">
                    <a:lumMod val="65000"/>
                    <a:lumOff val="35000"/>
                  </a:schemeClr>
                </a:solidFill>
              </a:rPr>
              <a:t>Capacity</a:t>
            </a:r>
            <a:r>
              <a:rPr lang="it-IT" dirty="0" smtClean="0">
                <a:solidFill>
                  <a:schemeClr val="tx1">
                    <a:lumMod val="65000"/>
                    <a:lumOff val="35000"/>
                  </a:schemeClr>
                </a:solidFill>
              </a:rPr>
              <a:t>) valuta la capacità funzionale del soggetto attraverso 5 sub-</a:t>
            </a:r>
            <a:r>
              <a:rPr lang="it-IT" dirty="0" err="1" smtClean="0">
                <a:solidFill>
                  <a:schemeClr val="tx1">
                    <a:lumMod val="65000"/>
                    <a:lumOff val="35000"/>
                  </a:schemeClr>
                </a:solidFill>
              </a:rPr>
              <a:t>items</a:t>
            </a:r>
            <a:r>
              <a:rPr lang="it-IT" dirty="0" smtClean="0">
                <a:solidFill>
                  <a:schemeClr val="tx1">
                    <a:lumMod val="65000"/>
                    <a:lumOff val="35000"/>
                  </a:schemeClr>
                </a:solidFill>
              </a:rPr>
              <a:t>, cui attribuisce un punteggio da 0=totale incapacità a 4=normalità. Gli </a:t>
            </a:r>
            <a:r>
              <a:rPr lang="it-IT" dirty="0" err="1" smtClean="0">
                <a:solidFill>
                  <a:schemeClr val="tx1">
                    <a:lumMod val="65000"/>
                    <a:lumOff val="35000"/>
                  </a:schemeClr>
                </a:solidFill>
              </a:rPr>
              <a:t>items</a:t>
            </a:r>
            <a:r>
              <a:rPr lang="it-IT" dirty="0" smtClean="0">
                <a:solidFill>
                  <a:schemeClr val="tx1">
                    <a:lumMod val="65000"/>
                    <a:lumOff val="35000"/>
                  </a:schemeClr>
                </a:solidFill>
              </a:rPr>
              <a:t> valutati sono:</a:t>
            </a:r>
          </a:p>
          <a:p>
            <a:pPr lvl="1">
              <a:buClr>
                <a:schemeClr val="bg2">
                  <a:lumMod val="75000"/>
                </a:schemeClr>
              </a:buClr>
            </a:pPr>
            <a:r>
              <a:rPr lang="it-IT" sz="1800" dirty="0" smtClean="0">
                <a:solidFill>
                  <a:schemeClr val="tx1">
                    <a:lumMod val="65000"/>
                    <a:lumOff val="35000"/>
                  </a:schemeClr>
                </a:solidFill>
              </a:rPr>
              <a:t>Lavoro;</a:t>
            </a:r>
          </a:p>
          <a:p>
            <a:pPr lvl="1">
              <a:buClr>
                <a:schemeClr val="bg2">
                  <a:lumMod val="75000"/>
                </a:schemeClr>
              </a:buClr>
            </a:pPr>
            <a:r>
              <a:rPr lang="it-IT" sz="1800" dirty="0" smtClean="0">
                <a:solidFill>
                  <a:schemeClr val="tx1">
                    <a:lumMod val="65000"/>
                    <a:lumOff val="35000"/>
                  </a:schemeClr>
                </a:solidFill>
              </a:rPr>
              <a:t>Gestione delle finanza;</a:t>
            </a:r>
          </a:p>
          <a:p>
            <a:pPr lvl="1">
              <a:buClr>
                <a:schemeClr val="bg2">
                  <a:lumMod val="75000"/>
                </a:schemeClr>
              </a:buClr>
            </a:pPr>
            <a:r>
              <a:rPr lang="it-IT" sz="1800" dirty="0" smtClean="0">
                <a:solidFill>
                  <a:schemeClr val="tx1">
                    <a:lumMod val="65000"/>
                    <a:lumOff val="35000"/>
                  </a:schemeClr>
                </a:solidFill>
              </a:rPr>
              <a:t>Gestione delle responsabilità domestiche;</a:t>
            </a:r>
          </a:p>
          <a:p>
            <a:pPr lvl="1">
              <a:buClr>
                <a:schemeClr val="bg2">
                  <a:lumMod val="75000"/>
                </a:schemeClr>
              </a:buClr>
            </a:pPr>
            <a:r>
              <a:rPr lang="it-IT" sz="1800" dirty="0" smtClean="0">
                <a:solidFill>
                  <a:schemeClr val="tx1">
                    <a:lumMod val="65000"/>
                    <a:lumOff val="35000"/>
                  </a:schemeClr>
                </a:solidFill>
              </a:rPr>
              <a:t>ADL (</a:t>
            </a:r>
            <a:r>
              <a:rPr lang="it-IT" sz="1800" dirty="0" err="1" smtClean="0">
                <a:solidFill>
                  <a:schemeClr val="tx1">
                    <a:lumMod val="65000"/>
                    <a:lumOff val="35000"/>
                  </a:schemeClr>
                </a:solidFill>
              </a:rPr>
              <a:t>Activities</a:t>
            </a:r>
            <a:r>
              <a:rPr lang="it-IT" sz="1800" dirty="0" smtClean="0">
                <a:solidFill>
                  <a:schemeClr val="tx1">
                    <a:lumMod val="65000"/>
                    <a:lumOff val="35000"/>
                  </a:schemeClr>
                </a:solidFill>
              </a:rPr>
              <a:t> of </a:t>
            </a:r>
            <a:r>
              <a:rPr lang="it-IT" sz="1800" dirty="0" err="1" smtClean="0">
                <a:solidFill>
                  <a:schemeClr val="tx1">
                    <a:lumMod val="65000"/>
                    <a:lumOff val="35000"/>
                  </a:schemeClr>
                </a:solidFill>
              </a:rPr>
              <a:t>daily</a:t>
            </a:r>
            <a:r>
              <a:rPr lang="it-IT" sz="1800" dirty="0" smtClean="0">
                <a:solidFill>
                  <a:schemeClr val="tx1">
                    <a:lumMod val="65000"/>
                    <a:lumOff val="35000"/>
                  </a:schemeClr>
                </a:solidFill>
              </a:rPr>
              <a:t> life</a:t>
            </a:r>
            <a:r>
              <a:rPr lang="it-IT" sz="1800" dirty="0">
                <a:solidFill>
                  <a:schemeClr val="tx1">
                    <a:lumMod val="65000"/>
                    <a:lumOff val="35000"/>
                  </a:schemeClr>
                </a:solidFill>
              </a:rPr>
              <a:t>)</a:t>
            </a:r>
            <a:r>
              <a:rPr lang="it-IT" sz="1800" dirty="0" smtClean="0">
                <a:solidFill>
                  <a:schemeClr val="tx1">
                    <a:lumMod val="65000"/>
                    <a:lumOff val="35000"/>
                  </a:schemeClr>
                </a:solidFill>
              </a:rPr>
              <a:t>: lavarsi, vestirsi, spostarsi, alimentarsi, andare in bagno, controllare la continenza fecale e urinaria;</a:t>
            </a:r>
          </a:p>
          <a:p>
            <a:pPr lvl="1">
              <a:buClr>
                <a:schemeClr val="bg2">
                  <a:lumMod val="75000"/>
                </a:schemeClr>
              </a:buClr>
            </a:pPr>
            <a:r>
              <a:rPr lang="it-IT" sz="1800" dirty="0" smtClean="0">
                <a:solidFill>
                  <a:schemeClr val="tx1">
                    <a:lumMod val="65000"/>
                    <a:lumOff val="35000"/>
                  </a:schemeClr>
                </a:solidFill>
              </a:rPr>
              <a:t>Livello di assistenza;</a:t>
            </a:r>
          </a:p>
          <a:p>
            <a:pPr lvl="1">
              <a:buClr>
                <a:schemeClr val="bg2">
                  <a:lumMod val="75000"/>
                </a:schemeClr>
              </a:buClr>
            </a:pPr>
            <a:endParaRPr lang="it-IT" sz="1800" dirty="0"/>
          </a:p>
          <a:p>
            <a:pPr>
              <a:buClr>
                <a:srgbClr val="3366FF"/>
              </a:buClr>
              <a:buFont typeface="Wingdings" charset="2"/>
              <a:buChar char="ü"/>
            </a:pPr>
            <a:r>
              <a:rPr lang="it-IT" dirty="0" smtClean="0">
                <a:solidFill>
                  <a:srgbClr val="595959"/>
                </a:solidFill>
              </a:rPr>
              <a:t>UHDRS- </a:t>
            </a:r>
            <a:r>
              <a:rPr lang="it-IT" dirty="0" err="1" smtClean="0">
                <a:solidFill>
                  <a:srgbClr val="595959"/>
                </a:solidFill>
              </a:rPr>
              <a:t>Functional</a:t>
            </a:r>
            <a:r>
              <a:rPr lang="it-IT" dirty="0" smtClean="0">
                <a:solidFill>
                  <a:srgbClr val="595959"/>
                </a:solidFill>
              </a:rPr>
              <a:t> </a:t>
            </a:r>
            <a:r>
              <a:rPr lang="it-IT" dirty="0" err="1" smtClean="0">
                <a:solidFill>
                  <a:srgbClr val="595959"/>
                </a:solidFill>
              </a:rPr>
              <a:t>Assessment</a:t>
            </a:r>
            <a:r>
              <a:rPr lang="it-IT" dirty="0" smtClean="0">
                <a:solidFill>
                  <a:srgbClr val="595959"/>
                </a:solidFill>
              </a:rPr>
              <a:t> valuta l’autonomia del paziente attribuendogli uno score, analogamente al TFC sulla base della sua autonomia nello svolgimento di:</a:t>
            </a:r>
          </a:p>
          <a:p>
            <a:pPr lvl="1">
              <a:buClr>
                <a:schemeClr val="bg2">
                  <a:lumMod val="75000"/>
                </a:schemeClr>
              </a:buClr>
            </a:pPr>
            <a:r>
              <a:rPr lang="it-IT" sz="1800" dirty="0" smtClean="0">
                <a:solidFill>
                  <a:srgbClr val="595959"/>
                </a:solidFill>
              </a:rPr>
              <a:t>ADL;</a:t>
            </a:r>
          </a:p>
          <a:p>
            <a:pPr lvl="1">
              <a:buClr>
                <a:schemeClr val="bg2">
                  <a:lumMod val="75000"/>
                </a:schemeClr>
              </a:buClr>
            </a:pPr>
            <a:r>
              <a:rPr lang="it-IT" sz="1800" dirty="0" smtClean="0">
                <a:solidFill>
                  <a:srgbClr val="595959"/>
                </a:solidFill>
              </a:rPr>
              <a:t>IADL (</a:t>
            </a:r>
            <a:r>
              <a:rPr lang="it-IT" sz="1800" dirty="0" err="1" smtClean="0">
                <a:solidFill>
                  <a:srgbClr val="595959"/>
                </a:solidFill>
              </a:rPr>
              <a:t>Instrumental</a:t>
            </a:r>
            <a:r>
              <a:rPr lang="it-IT" sz="1800" dirty="0" smtClean="0">
                <a:solidFill>
                  <a:srgbClr val="595959"/>
                </a:solidFill>
              </a:rPr>
              <a:t> </a:t>
            </a:r>
            <a:r>
              <a:rPr lang="it-IT" sz="1800" dirty="0" err="1" smtClean="0">
                <a:solidFill>
                  <a:srgbClr val="595959"/>
                </a:solidFill>
              </a:rPr>
              <a:t>Activities</a:t>
            </a:r>
            <a:r>
              <a:rPr lang="it-IT" sz="1800" dirty="0" smtClean="0">
                <a:solidFill>
                  <a:srgbClr val="595959"/>
                </a:solidFill>
              </a:rPr>
              <a:t> of </a:t>
            </a:r>
            <a:r>
              <a:rPr lang="it-IT" sz="1800" dirty="0" err="1" smtClean="0">
                <a:solidFill>
                  <a:srgbClr val="595959"/>
                </a:solidFill>
              </a:rPr>
              <a:t>Daily</a:t>
            </a:r>
            <a:r>
              <a:rPr lang="it-IT" sz="1800" dirty="0" smtClean="0">
                <a:solidFill>
                  <a:srgbClr val="595959"/>
                </a:solidFill>
              </a:rPr>
              <a:t> life): usare il telefono, fare la spesa, preparare i pasti, curare la casa, lavare la biancheria, usare i mezzi di trasporto, assumere le medicine, gestire il denaro).</a:t>
            </a:r>
          </a:p>
          <a:p>
            <a:pPr marL="365760" lvl="1" indent="0">
              <a:buClr>
                <a:schemeClr val="bg2">
                  <a:lumMod val="75000"/>
                </a:schemeClr>
              </a:buClr>
              <a:buNone/>
            </a:pPr>
            <a:endParaRPr lang="it-IT" sz="1800" dirty="0" smtClean="0">
              <a:solidFill>
                <a:srgbClr val="595959"/>
              </a:solidFill>
            </a:endParaRPr>
          </a:p>
          <a:p>
            <a:pPr marL="45720" indent="0">
              <a:buClr>
                <a:schemeClr val="bg2">
                  <a:lumMod val="75000"/>
                </a:schemeClr>
              </a:buClr>
              <a:buNone/>
            </a:pPr>
            <a:r>
              <a:rPr lang="it-IT" dirty="0" smtClean="0">
                <a:solidFill>
                  <a:srgbClr val="595959"/>
                </a:solidFill>
              </a:rPr>
              <a:t>In entrambe queste </a:t>
            </a:r>
            <a:r>
              <a:rPr lang="it-IT" dirty="0" err="1" smtClean="0">
                <a:solidFill>
                  <a:srgbClr val="595959"/>
                </a:solidFill>
              </a:rPr>
              <a:t>scale,lo</a:t>
            </a:r>
            <a:r>
              <a:rPr lang="it-IT" dirty="0" smtClean="0">
                <a:solidFill>
                  <a:srgbClr val="595959"/>
                </a:solidFill>
              </a:rPr>
              <a:t> score totale è proporzionale alla funzionalità del paziente.</a:t>
            </a:r>
          </a:p>
          <a:p>
            <a:pPr marL="45720" indent="0">
              <a:buClr>
                <a:srgbClr val="3366FF"/>
              </a:buClr>
              <a:buNone/>
            </a:pPr>
            <a:endParaRPr lang="it-IT" dirty="0">
              <a:solidFill>
                <a:srgbClr val="595959"/>
              </a:solidFill>
            </a:endParaRPr>
          </a:p>
          <a:p>
            <a:pPr marL="45720" indent="0">
              <a:buClr>
                <a:srgbClr val="3366FF"/>
              </a:buClr>
              <a:buNone/>
            </a:pPr>
            <a:endParaRPr lang="it-IT" dirty="0">
              <a:solidFill>
                <a:srgbClr val="595959"/>
              </a:solidFill>
            </a:endParaRPr>
          </a:p>
        </p:txBody>
      </p:sp>
    </p:spTree>
    <p:extLst>
      <p:ext uri="{BB962C8B-B14F-4D97-AF65-F5344CB8AC3E}">
        <p14:creationId xmlns="" xmlns:p14="http://schemas.microsoft.com/office/powerpoint/2010/main" val="24148930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0" y="666750"/>
            <a:ext cx="9144000" cy="6191250"/>
          </a:xfrm>
        </p:spPr>
        <p:txBody>
          <a:bodyPr rtlCol="0">
            <a:normAutofit fontScale="77500" lnSpcReduction="20000"/>
          </a:bodyPr>
          <a:lstStyle/>
          <a:p>
            <a:pPr marL="0" indent="0" eaLnBrk="1" fontAlgn="auto" hangingPunct="1">
              <a:spcAft>
                <a:spcPts val="0"/>
              </a:spcAft>
              <a:buFont typeface="Arial" pitchFamily="34" charset="0"/>
              <a:buNone/>
              <a:defRPr/>
            </a:pPr>
            <a:endParaRPr lang="it-IT" dirty="0" smtClean="0">
              <a:ea typeface="+mn-ea"/>
              <a:cs typeface="+mn-cs"/>
            </a:endParaRPr>
          </a:p>
          <a:p>
            <a:pPr marL="0" indent="0" eaLnBrk="1" fontAlgn="auto" hangingPunct="1">
              <a:spcAft>
                <a:spcPts val="0"/>
              </a:spcAft>
              <a:buFont typeface="Arial" pitchFamily="34" charset="0"/>
              <a:buNone/>
              <a:defRPr/>
            </a:pPr>
            <a:endParaRPr lang="it-IT" dirty="0" smtClean="0">
              <a:ea typeface="+mn-ea"/>
              <a:cs typeface="+mn-cs"/>
            </a:endParaRPr>
          </a:p>
          <a:p>
            <a:pPr marL="0" indent="0" eaLnBrk="1" fontAlgn="auto" hangingPunct="1">
              <a:spcAft>
                <a:spcPts val="0"/>
              </a:spcAft>
              <a:buFont typeface="Arial" pitchFamily="34" charset="0"/>
              <a:buNone/>
              <a:defRPr/>
            </a:pPr>
            <a:r>
              <a:rPr lang="it-IT" sz="2000" dirty="0" smtClean="0">
                <a:latin typeface="Lucida Handwriting"/>
                <a:ea typeface="+mn-ea"/>
                <a:cs typeface="Lucida Handwriting"/>
              </a:rPr>
              <a:t>LA COREA DI HUNTINGTON è UNA MALATTIA GENETICA NEURODEGENERATIVA A TRASMISSIONE AUTOSOMICA </a:t>
            </a:r>
            <a:r>
              <a:rPr lang="it-IT" sz="2000" dirty="0">
                <a:latin typeface="Lucida Handwriting"/>
                <a:ea typeface="+mn-ea"/>
                <a:cs typeface="Lucida Handwriting"/>
              </a:rPr>
              <a:t>DOMINANTE </a:t>
            </a:r>
            <a:endParaRPr lang="it-IT" sz="2000" dirty="0" smtClean="0">
              <a:latin typeface="Lucida Handwriting"/>
              <a:ea typeface="+mn-ea"/>
              <a:cs typeface="Lucida Handwriting"/>
            </a:endParaRPr>
          </a:p>
          <a:p>
            <a:pPr marL="0" indent="0" eaLnBrk="1" fontAlgn="auto" hangingPunct="1">
              <a:spcAft>
                <a:spcPts val="0"/>
              </a:spcAft>
              <a:buFont typeface="Arial" pitchFamily="34" charset="0"/>
              <a:buNone/>
              <a:defRPr/>
            </a:pPr>
            <a:endParaRPr lang="it-IT" sz="2000" dirty="0" smtClean="0">
              <a:latin typeface="Lucida Handwriting"/>
              <a:ea typeface="+mn-ea"/>
              <a:cs typeface="Lucida Handwriting"/>
            </a:endParaRPr>
          </a:p>
          <a:p>
            <a:pPr marL="0" indent="0" eaLnBrk="1" fontAlgn="auto" hangingPunct="1">
              <a:spcAft>
                <a:spcPts val="0"/>
              </a:spcAft>
              <a:buFont typeface="Arial" pitchFamily="34" charset="0"/>
              <a:buNone/>
              <a:defRPr/>
            </a:pPr>
            <a:endParaRPr lang="it-IT" sz="2000" dirty="0">
              <a:latin typeface="Lucida Handwriting"/>
              <a:cs typeface="Lucida Handwriting"/>
            </a:endParaRPr>
          </a:p>
          <a:p>
            <a:pPr marL="0" indent="0" eaLnBrk="1" fontAlgn="auto" hangingPunct="1">
              <a:spcAft>
                <a:spcPts val="0"/>
              </a:spcAft>
              <a:buFont typeface="Arial" pitchFamily="34" charset="0"/>
              <a:buNone/>
              <a:defRPr/>
            </a:pPr>
            <a:endParaRPr lang="it-IT" sz="2000" dirty="0" smtClean="0">
              <a:latin typeface="Lucida Handwriting"/>
              <a:ea typeface="+mn-ea"/>
              <a:cs typeface="Lucida Handwriting"/>
            </a:endParaRPr>
          </a:p>
          <a:p>
            <a:pPr marL="0" indent="0" eaLnBrk="1" fontAlgn="auto" hangingPunct="1">
              <a:spcAft>
                <a:spcPts val="0"/>
              </a:spcAft>
              <a:buFont typeface="Arial" pitchFamily="34" charset="0"/>
              <a:buNone/>
              <a:defRPr/>
            </a:pPr>
            <a:endParaRPr lang="it-IT" sz="2000" dirty="0">
              <a:latin typeface="Lucida Handwriting"/>
              <a:cs typeface="Lucida Handwriting"/>
            </a:endParaRPr>
          </a:p>
          <a:p>
            <a:pPr marL="0" indent="0" eaLnBrk="1" fontAlgn="auto" hangingPunct="1">
              <a:spcAft>
                <a:spcPts val="0"/>
              </a:spcAft>
              <a:buFont typeface="Arial" pitchFamily="34" charset="0"/>
              <a:buNone/>
              <a:defRPr/>
            </a:pPr>
            <a:endParaRPr lang="it-IT" sz="2000" dirty="0" smtClean="0">
              <a:latin typeface="Lucida Handwriting"/>
              <a:ea typeface="+mn-ea"/>
              <a:cs typeface="Lucida Handwriting"/>
            </a:endParaRPr>
          </a:p>
          <a:p>
            <a:pPr marL="0" indent="0" eaLnBrk="1" fontAlgn="auto" hangingPunct="1">
              <a:spcAft>
                <a:spcPts val="0"/>
              </a:spcAft>
              <a:buFont typeface="Arial" pitchFamily="34" charset="0"/>
              <a:buNone/>
              <a:defRPr/>
            </a:pPr>
            <a:endParaRPr lang="it-IT" sz="2000" dirty="0" smtClean="0">
              <a:latin typeface="Lucida Handwriting"/>
              <a:ea typeface="+mn-ea"/>
              <a:cs typeface="Lucida Handwriting"/>
            </a:endParaRPr>
          </a:p>
          <a:p>
            <a:pPr marL="0" indent="0" eaLnBrk="1" fontAlgn="auto" hangingPunct="1">
              <a:spcAft>
                <a:spcPts val="0"/>
              </a:spcAft>
              <a:buFont typeface="Arial" pitchFamily="34" charset="0"/>
              <a:buNone/>
              <a:defRPr/>
            </a:pPr>
            <a:endParaRPr lang="it-IT" sz="2000" dirty="0">
              <a:latin typeface="Lucida Handwriting"/>
              <a:cs typeface="Lucida Handwriting"/>
            </a:endParaRPr>
          </a:p>
          <a:p>
            <a:pPr marL="0" indent="0" eaLnBrk="1" fontAlgn="auto" hangingPunct="1">
              <a:spcAft>
                <a:spcPts val="0"/>
              </a:spcAft>
              <a:buFont typeface="Arial" pitchFamily="34" charset="0"/>
              <a:buNone/>
              <a:defRPr/>
            </a:pPr>
            <a:endParaRPr lang="it-IT" sz="2800" dirty="0" smtClean="0">
              <a:latin typeface="Lucida Handwriting"/>
              <a:ea typeface="+mn-ea"/>
              <a:cs typeface="Lucida Handwriting"/>
            </a:endParaRPr>
          </a:p>
          <a:p>
            <a:pPr marL="0" indent="0" eaLnBrk="1" fontAlgn="auto" hangingPunct="1">
              <a:spcAft>
                <a:spcPts val="0"/>
              </a:spcAft>
              <a:buFont typeface="Arial" pitchFamily="34" charset="0"/>
              <a:buNone/>
              <a:defRPr/>
            </a:pPr>
            <a:endParaRPr lang="it-IT" sz="2800" dirty="0">
              <a:latin typeface="Lucida Handwriting"/>
              <a:cs typeface="Lucida Handwriting"/>
            </a:endParaRPr>
          </a:p>
          <a:p>
            <a:pPr marL="0" indent="0" eaLnBrk="1" fontAlgn="auto" hangingPunct="1">
              <a:spcAft>
                <a:spcPts val="0"/>
              </a:spcAft>
              <a:buFont typeface="Arial" pitchFamily="34" charset="0"/>
              <a:buNone/>
              <a:defRPr/>
            </a:pPr>
            <a:r>
              <a:rPr lang="it-IT" sz="2800" dirty="0" smtClean="0">
                <a:latin typeface="Lucida Handwriting"/>
                <a:ea typeface="+mn-ea"/>
                <a:cs typeface="Lucida Handwriting"/>
              </a:rPr>
              <a:t>non </a:t>
            </a:r>
            <a:r>
              <a:rPr lang="it-IT" sz="2800" dirty="0">
                <a:latin typeface="Lucida Handwriting"/>
                <a:ea typeface="+mn-ea"/>
                <a:cs typeface="Lucida Handwriting"/>
              </a:rPr>
              <a:t>salta le generazioni, non è correlata al sesso del </a:t>
            </a:r>
            <a:r>
              <a:rPr lang="it-IT" sz="2800" dirty="0" smtClean="0">
                <a:latin typeface="Lucida Handwriting"/>
                <a:ea typeface="+mn-ea"/>
                <a:cs typeface="Lucida Handwriting"/>
              </a:rPr>
              <a:t>paziente</a:t>
            </a:r>
            <a:endParaRPr lang="it-IT" sz="2800" dirty="0">
              <a:latin typeface="Lucida Handwriting"/>
              <a:ea typeface="+mn-ea"/>
              <a:cs typeface="Lucida Handwriting"/>
            </a:endParaRPr>
          </a:p>
          <a:p>
            <a:pPr marL="0" indent="0" eaLnBrk="1" fontAlgn="auto" hangingPunct="1">
              <a:spcAft>
                <a:spcPts val="0"/>
              </a:spcAft>
              <a:buFont typeface="Arial" pitchFamily="34" charset="0"/>
              <a:buNone/>
              <a:defRPr/>
            </a:pPr>
            <a:r>
              <a:rPr lang="it-IT" sz="2800" dirty="0" smtClean="0">
                <a:latin typeface="Lucida Handwriting"/>
                <a:ea typeface="+mn-ea"/>
                <a:cs typeface="Lucida Handwriting"/>
              </a:rPr>
              <a:t>L’ESORDIO </a:t>
            </a:r>
            <a:r>
              <a:rPr lang="it-IT" sz="2800" dirty="0">
                <a:latin typeface="Lucida Handwriting"/>
                <a:ea typeface="+mn-ea"/>
                <a:cs typeface="Lucida Handwriting"/>
              </a:rPr>
              <a:t>è </a:t>
            </a:r>
            <a:r>
              <a:rPr lang="it-IT" sz="2800" dirty="0" smtClean="0">
                <a:latin typeface="Lucida Handwriting"/>
                <a:ea typeface="+mn-ea"/>
                <a:cs typeface="Lucida Handwriting"/>
              </a:rPr>
              <a:t>tardivo (&gt;40aa) </a:t>
            </a:r>
            <a:r>
              <a:rPr lang="it-IT" sz="2800" dirty="0">
                <a:latin typeface="Lucida Handwriting"/>
                <a:ea typeface="+mn-ea"/>
                <a:cs typeface="Lucida Handwriting"/>
              </a:rPr>
              <a:t>ma da una generazione all’altra ci può essere </a:t>
            </a:r>
            <a:r>
              <a:rPr lang="it-IT" sz="2800" dirty="0" smtClean="0">
                <a:latin typeface="Lucida Handwriting"/>
                <a:ea typeface="+mn-ea"/>
                <a:cs typeface="Lucida Handwriting"/>
              </a:rPr>
              <a:t>anticipazione</a:t>
            </a:r>
          </a:p>
          <a:p>
            <a:pPr marL="0" indent="0" eaLnBrk="1" fontAlgn="auto" hangingPunct="1">
              <a:spcAft>
                <a:spcPts val="0"/>
              </a:spcAft>
              <a:buFont typeface="Arial" pitchFamily="34" charset="0"/>
              <a:buNone/>
              <a:defRPr/>
            </a:pPr>
            <a:endParaRPr lang="it-IT" sz="2000" i="1" dirty="0" smtClean="0">
              <a:latin typeface="Lucida Handwriting"/>
              <a:ea typeface="+mn-ea"/>
              <a:cs typeface="Lucida Handwriting"/>
            </a:endParaRPr>
          </a:p>
          <a:p>
            <a:pPr eaLnBrk="1" fontAlgn="auto" hangingPunct="1">
              <a:spcAft>
                <a:spcPts val="0"/>
              </a:spcAft>
              <a:buFont typeface="Arial" pitchFamily="34" charset="0"/>
              <a:buNone/>
              <a:defRPr/>
            </a:pPr>
            <a:endParaRPr lang="it-IT" sz="2000" i="1" dirty="0" smtClean="0">
              <a:latin typeface="Lucida Handwriting"/>
              <a:ea typeface="+mn-ea"/>
              <a:cs typeface="Lucida Handwriting"/>
            </a:endParaRPr>
          </a:p>
          <a:p>
            <a:pPr eaLnBrk="1" fontAlgn="auto" hangingPunct="1">
              <a:spcAft>
                <a:spcPts val="0"/>
              </a:spcAft>
              <a:buFont typeface="Arial" pitchFamily="34" charset="0"/>
              <a:buNone/>
              <a:defRPr/>
            </a:pPr>
            <a:endParaRPr lang="it-IT" sz="2000" i="1" dirty="0">
              <a:latin typeface="Lucida Handwriting"/>
              <a:cs typeface="Lucida Handwriting"/>
            </a:endParaRPr>
          </a:p>
          <a:p>
            <a:pPr eaLnBrk="1" fontAlgn="auto" hangingPunct="1">
              <a:spcAft>
                <a:spcPts val="0"/>
              </a:spcAft>
              <a:buFont typeface="Arial" pitchFamily="34" charset="0"/>
              <a:buNone/>
              <a:defRPr/>
            </a:pPr>
            <a:r>
              <a:rPr lang="it-IT" sz="2600" i="1" dirty="0" smtClean="0">
                <a:latin typeface="Lucida Handwriting"/>
                <a:ea typeface="+mn-ea"/>
                <a:cs typeface="Lucida Handwriting"/>
              </a:rPr>
              <a:t>L’età di esordio è inversamente correlata alla </a:t>
            </a:r>
            <a:r>
              <a:rPr lang="it-IT" sz="2600" i="1" dirty="0">
                <a:latin typeface="Lucida Handwriting"/>
                <a:ea typeface="+mn-ea"/>
                <a:cs typeface="Lucida Handwriting"/>
              </a:rPr>
              <a:t>lunghezza </a:t>
            </a:r>
            <a:r>
              <a:rPr lang="it-IT" sz="2600" i="1" dirty="0" smtClean="0">
                <a:latin typeface="Lucida Handwriting"/>
                <a:ea typeface="+mn-ea"/>
                <a:cs typeface="Lucida Handwriting"/>
              </a:rPr>
              <a:t>della ESPANSIONE, </a:t>
            </a:r>
            <a:r>
              <a:rPr lang="it-IT" sz="2600" i="1" dirty="0">
                <a:latin typeface="Lucida Handwriting"/>
                <a:ea typeface="+mn-ea"/>
                <a:cs typeface="Lucida Handwriting"/>
              </a:rPr>
              <a:t>dato che una ripetizione più estesa è associata alla comparsa più precoce di segni </a:t>
            </a:r>
            <a:r>
              <a:rPr lang="it-IT" sz="2600" i="1" dirty="0" smtClean="0">
                <a:latin typeface="Lucida Handwriting"/>
                <a:ea typeface="+mn-ea"/>
                <a:cs typeface="Lucida Handwriting"/>
              </a:rPr>
              <a:t>clinici</a:t>
            </a:r>
            <a:endParaRPr lang="it-IT" sz="2600" dirty="0" smtClean="0">
              <a:ea typeface="+mn-ea"/>
            </a:endParaRPr>
          </a:p>
          <a:p>
            <a:pPr eaLnBrk="1" fontAlgn="auto" hangingPunct="1">
              <a:spcAft>
                <a:spcPts val="0"/>
              </a:spcAft>
              <a:buFont typeface="Arial" pitchFamily="34" charset="0"/>
              <a:buNone/>
              <a:defRPr/>
            </a:pPr>
            <a:endParaRPr lang="it-IT" sz="2000" dirty="0">
              <a:ea typeface="+mn-ea"/>
            </a:endParaRPr>
          </a:p>
        </p:txBody>
      </p:sp>
      <p:pic>
        <p:nvPicPr>
          <p:cNvPr id="17410" name="Immagine 5" descr="images.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351651" y="1848669"/>
            <a:ext cx="4032508" cy="19645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11" name="Immagine 4" descr="images-2.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581250" y="0"/>
            <a:ext cx="3562750" cy="9985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53825" y="354688"/>
            <a:ext cx="2302854" cy="1143000"/>
          </a:xfrm>
          <a:ln>
            <a:solidFill>
              <a:schemeClr val="bg2">
                <a:lumMod val="75000"/>
              </a:schemeClr>
            </a:solidFill>
          </a:ln>
        </p:spPr>
        <p:txBody>
          <a:bodyPr/>
          <a:lstStyle/>
          <a:p>
            <a:pPr marL="0" indent="0">
              <a:buNone/>
            </a:pPr>
            <a:r>
              <a:rPr lang="it-IT" dirty="0" smtClean="0">
                <a:solidFill>
                  <a:srgbClr val="000090"/>
                </a:solidFill>
              </a:rPr>
              <a:t>Ipotesi</a:t>
            </a:r>
            <a:endParaRPr lang="it-IT" dirty="0">
              <a:solidFill>
                <a:srgbClr val="000090"/>
              </a:solidFill>
            </a:endParaRPr>
          </a:p>
        </p:txBody>
      </p:sp>
      <p:sp>
        <p:nvSpPr>
          <p:cNvPr id="3" name="Segnaposto contenuto 2"/>
          <p:cNvSpPr>
            <a:spLocks noGrp="1"/>
          </p:cNvSpPr>
          <p:nvPr>
            <p:ph sz="quarter" idx="13"/>
          </p:nvPr>
        </p:nvSpPr>
        <p:spPr>
          <a:xfrm>
            <a:off x="388762" y="2047358"/>
            <a:ext cx="8163996" cy="4418663"/>
          </a:xfrm>
        </p:spPr>
        <p:txBody>
          <a:bodyPr/>
          <a:lstStyle/>
          <a:p>
            <a:pPr marL="502920" indent="-457200">
              <a:buClr>
                <a:srgbClr val="0000FF"/>
              </a:buClr>
              <a:buFont typeface="+mj-lt"/>
              <a:buAutoNum type="arabicPeriod"/>
            </a:pPr>
            <a:r>
              <a:rPr lang="it-IT" dirty="0" smtClean="0">
                <a:solidFill>
                  <a:srgbClr val="595959"/>
                </a:solidFill>
              </a:rPr>
              <a:t>I pazienti con HD sono </a:t>
            </a:r>
            <a:r>
              <a:rPr lang="it-IT" dirty="0" err="1" smtClean="0">
                <a:solidFill>
                  <a:srgbClr val="595959"/>
                </a:solidFill>
              </a:rPr>
              <a:t>disfagici</a:t>
            </a:r>
            <a:r>
              <a:rPr lang="it-IT" dirty="0" smtClean="0">
                <a:solidFill>
                  <a:srgbClr val="595959"/>
                </a:solidFill>
              </a:rPr>
              <a:t>;</a:t>
            </a:r>
            <a:endParaRPr lang="it-IT" b="1" i="1" dirty="0" smtClean="0">
              <a:solidFill>
                <a:srgbClr val="595959"/>
              </a:solidFill>
            </a:endParaRPr>
          </a:p>
          <a:p>
            <a:pPr marL="502920" indent="-457200">
              <a:buClr>
                <a:srgbClr val="0000FF"/>
              </a:buClr>
              <a:buFont typeface="+mj-lt"/>
              <a:buAutoNum type="arabicPeriod"/>
            </a:pPr>
            <a:r>
              <a:rPr lang="it-IT" dirty="0" smtClean="0">
                <a:solidFill>
                  <a:srgbClr val="595959"/>
                </a:solidFill>
              </a:rPr>
              <a:t>esiste una correlazione tra la presenza e la gravità della disfagia, indagata con BSAS, e la gravità della malattia nella sue anomalie motorie e cognitive, indagate rispettivamente con UHDRS-Motor, totale e parziale, e UHDRS-Cognitive;</a:t>
            </a:r>
          </a:p>
          <a:p>
            <a:pPr marL="502920" indent="-457200">
              <a:buClr>
                <a:srgbClr val="0000FF"/>
              </a:buClr>
              <a:buFont typeface="+mj-lt"/>
              <a:buAutoNum type="arabicPeriod"/>
            </a:pPr>
            <a:r>
              <a:rPr lang="it-IT" dirty="0" smtClean="0">
                <a:solidFill>
                  <a:srgbClr val="595959"/>
                </a:solidFill>
              </a:rPr>
              <a:t>La disfagia correla con il declino della funzionalità e dell’autonomia del pz, indagata con UHDRS-TFC/</a:t>
            </a:r>
            <a:r>
              <a:rPr lang="it-IT" dirty="0" err="1" smtClean="0">
                <a:solidFill>
                  <a:srgbClr val="595959"/>
                </a:solidFill>
              </a:rPr>
              <a:t>Functional</a:t>
            </a:r>
            <a:r>
              <a:rPr lang="it-IT" dirty="0" smtClean="0">
                <a:solidFill>
                  <a:srgbClr val="595959"/>
                </a:solidFill>
              </a:rPr>
              <a:t> </a:t>
            </a:r>
            <a:r>
              <a:rPr lang="it-IT" dirty="0" err="1" smtClean="0">
                <a:solidFill>
                  <a:srgbClr val="595959"/>
                </a:solidFill>
              </a:rPr>
              <a:t>assessment</a:t>
            </a:r>
            <a:r>
              <a:rPr lang="it-IT" dirty="0" smtClean="0">
                <a:solidFill>
                  <a:srgbClr val="595959"/>
                </a:solidFill>
              </a:rPr>
              <a:t>.</a:t>
            </a:r>
          </a:p>
        </p:txBody>
      </p:sp>
    </p:spTree>
    <p:extLst>
      <p:ext uri="{BB962C8B-B14F-4D97-AF65-F5344CB8AC3E}">
        <p14:creationId xmlns="" xmlns:p14="http://schemas.microsoft.com/office/powerpoint/2010/main" val="4745150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63021" y="160020"/>
            <a:ext cx="4844965" cy="1143000"/>
          </a:xfrm>
          <a:ln>
            <a:solidFill>
              <a:schemeClr val="bg2">
                <a:lumMod val="75000"/>
              </a:schemeClr>
            </a:solidFill>
          </a:ln>
        </p:spPr>
        <p:txBody>
          <a:bodyPr/>
          <a:lstStyle/>
          <a:p>
            <a:pPr marL="0" indent="0">
              <a:buNone/>
            </a:pPr>
            <a:r>
              <a:rPr lang="it-IT" dirty="0" smtClean="0">
                <a:solidFill>
                  <a:srgbClr val="000090"/>
                </a:solidFill>
              </a:rPr>
              <a:t>Analisi statistica</a:t>
            </a:r>
            <a:endParaRPr lang="it-IT" dirty="0">
              <a:solidFill>
                <a:srgbClr val="000090"/>
              </a:solidFill>
            </a:endParaRPr>
          </a:p>
        </p:txBody>
      </p:sp>
      <p:sp>
        <p:nvSpPr>
          <p:cNvPr id="3" name="Segnaposto contenuto 2"/>
          <p:cNvSpPr>
            <a:spLocks noGrp="1"/>
          </p:cNvSpPr>
          <p:nvPr>
            <p:ph sz="quarter" idx="13"/>
          </p:nvPr>
        </p:nvSpPr>
        <p:spPr>
          <a:xfrm>
            <a:off x="418649" y="1545327"/>
            <a:ext cx="8317168" cy="4796082"/>
          </a:xfrm>
        </p:spPr>
        <p:txBody>
          <a:bodyPr>
            <a:normAutofit/>
          </a:bodyPr>
          <a:lstStyle/>
          <a:p>
            <a:pPr marL="45720" indent="0">
              <a:buClr>
                <a:srgbClr val="0000FF"/>
              </a:buClr>
              <a:buNone/>
            </a:pPr>
            <a:r>
              <a:rPr lang="it-IT" dirty="0">
                <a:solidFill>
                  <a:schemeClr val="tx1">
                    <a:lumMod val="65000"/>
                    <a:lumOff val="35000"/>
                  </a:schemeClr>
                </a:solidFill>
              </a:rPr>
              <a:t>L'analisi statistica è stata condotta dividendo in pazienti in normali e anormali sulla base dello scostamento di 2 DS dei punteggi normativi del </a:t>
            </a:r>
          </a:p>
          <a:p>
            <a:pPr>
              <a:buClr>
                <a:srgbClr val="0000FF"/>
              </a:buClr>
              <a:buFont typeface="Wingdings" charset="2"/>
              <a:buChar char="ü"/>
            </a:pPr>
            <a:r>
              <a:rPr lang="it-IT" dirty="0" err="1">
                <a:solidFill>
                  <a:schemeClr val="tx1">
                    <a:lumMod val="65000"/>
                    <a:lumOff val="35000"/>
                  </a:schemeClr>
                </a:solidFill>
              </a:rPr>
              <a:t>Bedside</a:t>
            </a:r>
            <a:r>
              <a:rPr lang="it-IT" dirty="0">
                <a:solidFill>
                  <a:schemeClr val="tx1">
                    <a:lumMod val="65000"/>
                    <a:lumOff val="35000"/>
                  </a:schemeClr>
                </a:solidFill>
              </a:rPr>
              <a:t> totale</a:t>
            </a:r>
          </a:p>
          <a:p>
            <a:pPr>
              <a:buClr>
                <a:srgbClr val="0000FF"/>
              </a:buClr>
              <a:buFont typeface="Wingdings" charset="2"/>
              <a:buChar char="ü"/>
            </a:pPr>
            <a:r>
              <a:rPr lang="it-IT" dirty="0">
                <a:solidFill>
                  <a:schemeClr val="tx1">
                    <a:lumMod val="65000"/>
                    <a:lumOff val="35000"/>
                  </a:schemeClr>
                </a:solidFill>
              </a:rPr>
              <a:t>Stadio 1</a:t>
            </a:r>
          </a:p>
          <a:p>
            <a:pPr>
              <a:buClr>
                <a:srgbClr val="0000FF"/>
              </a:buClr>
              <a:buFont typeface="Wingdings" charset="2"/>
              <a:buChar char="ü"/>
            </a:pPr>
            <a:r>
              <a:rPr lang="it-IT" dirty="0">
                <a:solidFill>
                  <a:schemeClr val="tx1">
                    <a:lumMod val="65000"/>
                    <a:lumOff val="35000"/>
                  </a:schemeClr>
                </a:solidFill>
              </a:rPr>
              <a:t>Stadio 2. </a:t>
            </a:r>
          </a:p>
          <a:p>
            <a:pPr marL="45720" indent="0">
              <a:buClr>
                <a:srgbClr val="0000FF"/>
              </a:buClr>
              <a:buNone/>
            </a:pPr>
            <a:r>
              <a:rPr lang="it-IT" dirty="0" smtClean="0">
                <a:solidFill>
                  <a:schemeClr val="tx1">
                    <a:lumMod val="65000"/>
                    <a:lumOff val="35000"/>
                  </a:schemeClr>
                </a:solidFill>
              </a:rPr>
              <a:t>Abbiamo valutato con </a:t>
            </a:r>
            <a:r>
              <a:rPr lang="it-IT" dirty="0" err="1" smtClean="0">
                <a:solidFill>
                  <a:schemeClr val="tx1">
                    <a:lumMod val="65000"/>
                    <a:lumOff val="35000"/>
                  </a:schemeClr>
                </a:solidFill>
              </a:rPr>
              <a:t>Student’s</a:t>
            </a:r>
            <a:r>
              <a:rPr lang="it-IT" dirty="0" smtClean="0">
                <a:solidFill>
                  <a:schemeClr val="tx1">
                    <a:lumMod val="65000"/>
                    <a:lumOff val="35000"/>
                  </a:schemeClr>
                </a:solidFill>
              </a:rPr>
              <a:t>  t test per campioni indipendenti la presenza di una differenza statisticamente significativa tra i due gruppi  per gli </a:t>
            </a:r>
            <a:r>
              <a:rPr lang="it-IT" dirty="0" err="1" smtClean="0">
                <a:solidFill>
                  <a:schemeClr val="tx1">
                    <a:lumMod val="65000"/>
                    <a:lumOff val="35000"/>
                  </a:schemeClr>
                </a:solidFill>
              </a:rPr>
              <a:t>scores</a:t>
            </a:r>
            <a:r>
              <a:rPr lang="it-IT" dirty="0" smtClean="0">
                <a:solidFill>
                  <a:schemeClr val="tx1">
                    <a:lumMod val="65000"/>
                    <a:lumOff val="35000"/>
                  </a:schemeClr>
                </a:solidFill>
              </a:rPr>
              <a:t> </a:t>
            </a:r>
            <a:r>
              <a:rPr lang="it-IT" dirty="0">
                <a:solidFill>
                  <a:schemeClr val="tx1">
                    <a:lumMod val="65000"/>
                    <a:lumOff val="35000"/>
                  </a:schemeClr>
                </a:solidFill>
              </a:rPr>
              <a:t>ottenuti al </a:t>
            </a:r>
            <a:r>
              <a:rPr lang="it-IT" dirty="0" smtClean="0">
                <a:solidFill>
                  <a:schemeClr val="tx1">
                    <a:lumMod val="65000"/>
                    <a:lumOff val="35000"/>
                  </a:schemeClr>
                </a:solidFill>
              </a:rPr>
              <a:t>BSAS tot, Step1, Step2, CAG</a:t>
            </a:r>
            <a:r>
              <a:rPr lang="it-IT" dirty="0">
                <a:solidFill>
                  <a:schemeClr val="tx1">
                    <a:lumMod val="65000"/>
                    <a:lumOff val="35000"/>
                  </a:schemeClr>
                </a:solidFill>
              </a:rPr>
              <a:t>, alle scale UHDRS-Motor e suoi </a:t>
            </a:r>
            <a:r>
              <a:rPr lang="it-IT" dirty="0" err="1">
                <a:solidFill>
                  <a:schemeClr val="tx1">
                    <a:lumMod val="65000"/>
                    <a:lumOff val="35000"/>
                  </a:schemeClr>
                </a:solidFill>
              </a:rPr>
              <a:t>subitems</a:t>
            </a:r>
            <a:r>
              <a:rPr lang="it-IT" dirty="0">
                <a:solidFill>
                  <a:schemeClr val="tx1">
                    <a:lumMod val="65000"/>
                    <a:lumOff val="35000"/>
                  </a:schemeClr>
                </a:solidFill>
              </a:rPr>
              <a:t>, Cognitive, UHDRS-TFC e </a:t>
            </a:r>
            <a:r>
              <a:rPr lang="it-IT" dirty="0" err="1">
                <a:solidFill>
                  <a:schemeClr val="tx1">
                    <a:lumMod val="65000"/>
                    <a:lumOff val="35000"/>
                  </a:schemeClr>
                </a:solidFill>
              </a:rPr>
              <a:t>Functional</a:t>
            </a:r>
            <a:r>
              <a:rPr lang="it-IT" dirty="0">
                <a:solidFill>
                  <a:schemeClr val="tx1">
                    <a:lumMod val="65000"/>
                    <a:lumOff val="35000"/>
                  </a:schemeClr>
                </a:solidFill>
              </a:rPr>
              <a:t> </a:t>
            </a:r>
            <a:r>
              <a:rPr lang="it-IT" dirty="0" err="1" smtClean="0">
                <a:solidFill>
                  <a:schemeClr val="tx1">
                    <a:lumMod val="65000"/>
                    <a:lumOff val="35000"/>
                  </a:schemeClr>
                </a:solidFill>
              </a:rPr>
              <a:t>Assessment</a:t>
            </a:r>
            <a:r>
              <a:rPr lang="it-IT" dirty="0" smtClean="0">
                <a:solidFill>
                  <a:schemeClr val="tx1">
                    <a:lumMod val="65000"/>
                    <a:lumOff val="35000"/>
                  </a:schemeClr>
                </a:solidFill>
              </a:rPr>
              <a:t>.</a:t>
            </a:r>
            <a:endParaRPr lang="it-IT" dirty="0">
              <a:solidFill>
                <a:schemeClr val="tx1">
                  <a:lumMod val="65000"/>
                  <a:lumOff val="35000"/>
                </a:schemeClr>
              </a:solidFill>
            </a:endParaRPr>
          </a:p>
          <a:p>
            <a:pPr marL="45720" indent="0">
              <a:buNone/>
            </a:pPr>
            <a:endParaRPr lang="it-IT" dirty="0"/>
          </a:p>
        </p:txBody>
      </p:sp>
    </p:spTree>
    <p:extLst>
      <p:ext uri="{BB962C8B-B14F-4D97-AF65-F5344CB8AC3E}">
        <p14:creationId xmlns="" xmlns:p14="http://schemas.microsoft.com/office/powerpoint/2010/main" val="27063904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39807" y="282839"/>
            <a:ext cx="3139870" cy="1143000"/>
          </a:xfrm>
          <a:ln>
            <a:solidFill>
              <a:srgbClr val="4FADF3"/>
            </a:solidFill>
          </a:ln>
        </p:spPr>
        <p:txBody>
          <a:bodyPr/>
          <a:lstStyle/>
          <a:p>
            <a:pPr marL="0" indent="0">
              <a:buNone/>
            </a:pPr>
            <a:r>
              <a:rPr lang="it-IT" sz="4800" dirty="0">
                <a:solidFill>
                  <a:srgbClr val="000090"/>
                </a:solidFill>
              </a:rPr>
              <a:t>R</a:t>
            </a:r>
            <a:r>
              <a:rPr lang="it-IT" sz="4800" dirty="0" smtClean="0">
                <a:solidFill>
                  <a:srgbClr val="000090"/>
                </a:solidFill>
              </a:rPr>
              <a:t>isultati</a:t>
            </a:r>
            <a:endParaRPr lang="it-IT" sz="4800" dirty="0">
              <a:solidFill>
                <a:srgbClr val="000090"/>
              </a:solidFill>
            </a:endParaRPr>
          </a:p>
        </p:txBody>
      </p:sp>
      <p:sp>
        <p:nvSpPr>
          <p:cNvPr id="3" name="Segnaposto contenuto 2"/>
          <p:cNvSpPr>
            <a:spLocks noGrp="1"/>
          </p:cNvSpPr>
          <p:nvPr>
            <p:ph sz="quarter" idx="13"/>
          </p:nvPr>
        </p:nvSpPr>
        <p:spPr>
          <a:xfrm>
            <a:off x="307010" y="2036467"/>
            <a:ext cx="8456716" cy="3474720"/>
          </a:xfrm>
        </p:spPr>
        <p:txBody>
          <a:bodyPr/>
          <a:lstStyle/>
          <a:p>
            <a:pPr>
              <a:buClr>
                <a:srgbClr val="0000FF"/>
              </a:buClr>
              <a:buFont typeface="Wingdings" charset="2"/>
              <a:buChar char="ü"/>
            </a:pPr>
            <a:r>
              <a:rPr lang="it-IT" dirty="0">
                <a:solidFill>
                  <a:srgbClr val="595959"/>
                </a:solidFill>
              </a:rPr>
              <a:t>A</a:t>
            </a:r>
            <a:r>
              <a:rPr lang="it-IT" dirty="0" smtClean="0">
                <a:solidFill>
                  <a:srgbClr val="595959"/>
                </a:solidFill>
              </a:rPr>
              <a:t>bbiamo </a:t>
            </a:r>
            <a:r>
              <a:rPr lang="it-IT" dirty="0">
                <a:solidFill>
                  <a:srgbClr val="595959"/>
                </a:solidFill>
              </a:rPr>
              <a:t>confrontato varianza e media nei due gruppi</a:t>
            </a:r>
            <a:r>
              <a:rPr lang="it-IT" dirty="0" smtClean="0">
                <a:solidFill>
                  <a:srgbClr val="595959"/>
                </a:solidFill>
              </a:rPr>
              <a:t>, sia </a:t>
            </a:r>
            <a:r>
              <a:rPr lang="it-IT" dirty="0">
                <a:solidFill>
                  <a:srgbClr val="595959"/>
                </a:solidFill>
              </a:rPr>
              <a:t>per BSAS che per step2, con i test per campioni indipendenti</a:t>
            </a:r>
            <a:r>
              <a:rPr lang="it-IT" dirty="0" smtClean="0">
                <a:solidFill>
                  <a:srgbClr val="595959"/>
                </a:solidFill>
              </a:rPr>
              <a:t>.</a:t>
            </a:r>
          </a:p>
          <a:p>
            <a:pPr marL="45720" indent="0">
              <a:buClr>
                <a:srgbClr val="0000FF"/>
              </a:buClr>
              <a:buNone/>
            </a:pPr>
            <a:endParaRPr lang="it-IT" dirty="0">
              <a:solidFill>
                <a:srgbClr val="595959"/>
              </a:solidFill>
            </a:endParaRPr>
          </a:p>
          <a:p>
            <a:pPr>
              <a:buClr>
                <a:srgbClr val="0000FF"/>
              </a:buClr>
              <a:buFont typeface="Wingdings" charset="2"/>
              <a:buChar char="ü"/>
            </a:pPr>
            <a:r>
              <a:rPr lang="it-IT" dirty="0">
                <a:solidFill>
                  <a:srgbClr val="595959"/>
                </a:solidFill>
              </a:rPr>
              <a:t> Questi hanno rivelato che i due gruppi sono perfettamente uguali. </a:t>
            </a:r>
          </a:p>
          <a:p>
            <a:endParaRPr lang="it-IT" dirty="0"/>
          </a:p>
        </p:txBody>
      </p:sp>
    </p:spTree>
    <p:extLst>
      <p:ext uri="{BB962C8B-B14F-4D97-AF65-F5344CB8AC3E}">
        <p14:creationId xmlns="" xmlns:p14="http://schemas.microsoft.com/office/powerpoint/2010/main" val="17909634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3"/>
          </p:nvPr>
        </p:nvSpPr>
        <p:spPr>
          <a:xfrm>
            <a:off x="348874" y="474530"/>
            <a:ext cx="8596268" cy="2861134"/>
          </a:xfrm>
        </p:spPr>
        <p:txBody>
          <a:bodyPr>
            <a:normAutofit/>
          </a:bodyPr>
          <a:lstStyle/>
          <a:p>
            <a:pPr marL="45720" indent="0">
              <a:buNone/>
            </a:pPr>
            <a:endParaRPr lang="it-IT" sz="1800" dirty="0" smtClean="0">
              <a:solidFill>
                <a:srgbClr val="595959"/>
              </a:solidFill>
            </a:endParaRPr>
          </a:p>
          <a:p>
            <a:pPr marL="45720" indent="0">
              <a:buNone/>
            </a:pPr>
            <a:r>
              <a:rPr lang="it-IT" sz="1800" dirty="0" smtClean="0">
                <a:solidFill>
                  <a:srgbClr val="595959"/>
                </a:solidFill>
              </a:rPr>
              <a:t>Sulla </a:t>
            </a:r>
            <a:r>
              <a:rPr lang="it-IT" sz="1800" dirty="0">
                <a:solidFill>
                  <a:srgbClr val="595959"/>
                </a:solidFill>
              </a:rPr>
              <a:t>base del cut-off dello score totale al BSAS </a:t>
            </a:r>
            <a:r>
              <a:rPr lang="it-IT" sz="1800" dirty="0" smtClean="0">
                <a:solidFill>
                  <a:srgbClr val="595959"/>
                </a:solidFill>
              </a:rPr>
              <a:t>normalizzato </a:t>
            </a:r>
            <a:r>
              <a:rPr lang="it-IT" sz="1800" dirty="0" smtClean="0">
                <a:solidFill>
                  <a:srgbClr val="595959"/>
                </a:solidFill>
                <a:cs typeface="Trebuchet MS (Corpo)"/>
              </a:rPr>
              <a:t>sullo scostamento </a:t>
            </a:r>
            <a:r>
              <a:rPr lang="it-IT" sz="1800" dirty="0">
                <a:solidFill>
                  <a:srgbClr val="595959"/>
                </a:solidFill>
                <a:cs typeface="Trebuchet MS (Corpo)"/>
              </a:rPr>
              <a:t>di 2 DS dei punteggi normativi del </a:t>
            </a:r>
            <a:r>
              <a:rPr lang="it-IT" sz="1800" dirty="0" err="1">
                <a:solidFill>
                  <a:srgbClr val="595959"/>
                </a:solidFill>
                <a:cs typeface="Trebuchet MS (Corpo)"/>
              </a:rPr>
              <a:t>bedside</a:t>
            </a:r>
            <a:r>
              <a:rPr lang="it-IT" sz="1800" dirty="0" smtClean="0">
                <a:solidFill>
                  <a:srgbClr val="595959"/>
                </a:solidFill>
                <a:cs typeface="Trebuchet MS (Corpo)"/>
              </a:rPr>
              <a:t>,</a:t>
            </a:r>
            <a:r>
              <a:rPr lang="it-IT" sz="1800" dirty="0" smtClean="0">
                <a:solidFill>
                  <a:srgbClr val="595959"/>
                </a:solidFill>
              </a:rPr>
              <a:t> 13 pazienti (35,1%) sono risultati affetti da disfagia clinicamente rilevante. </a:t>
            </a:r>
            <a:endParaRPr lang="it-IT" sz="1800" dirty="0"/>
          </a:p>
        </p:txBody>
      </p:sp>
      <p:pic>
        <p:nvPicPr>
          <p:cNvPr id="4" name="Immagine 3"/>
          <p:cNvPicPr>
            <a:picLocks noChangeAspect="1"/>
          </p:cNvPicPr>
          <p:nvPr/>
        </p:nvPicPr>
        <p:blipFill>
          <a:blip r:embed="rId2" cstate="print"/>
          <a:stretch>
            <a:fillRect/>
          </a:stretch>
        </p:blipFill>
        <p:spPr>
          <a:xfrm>
            <a:off x="688232" y="3561292"/>
            <a:ext cx="7670800" cy="3073400"/>
          </a:xfrm>
          <a:prstGeom prst="rect">
            <a:avLst/>
          </a:prstGeom>
          <a:ln>
            <a:solidFill>
              <a:srgbClr val="4FADF3"/>
            </a:solidFill>
          </a:ln>
        </p:spPr>
      </p:pic>
      <p:sp>
        <p:nvSpPr>
          <p:cNvPr id="5" name="Ovale 4"/>
          <p:cNvSpPr/>
          <p:nvPr/>
        </p:nvSpPr>
        <p:spPr>
          <a:xfrm>
            <a:off x="688232" y="4248443"/>
            <a:ext cx="3447670" cy="984739"/>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 xmlns:p14="http://schemas.microsoft.com/office/powerpoint/2010/main" val="22372866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376783" y="5106572"/>
            <a:ext cx="8247393" cy="923330"/>
          </a:xfrm>
          <a:prstGeom prst="rect">
            <a:avLst/>
          </a:prstGeom>
          <a:noFill/>
        </p:spPr>
        <p:txBody>
          <a:bodyPr wrap="square" rtlCol="0">
            <a:spAutoFit/>
          </a:bodyPr>
          <a:lstStyle/>
          <a:p>
            <a:endParaRPr lang="it-IT" dirty="0" smtClean="0">
              <a:solidFill>
                <a:srgbClr val="595959"/>
              </a:solidFill>
            </a:endParaRPr>
          </a:p>
          <a:p>
            <a:endParaRPr lang="it-IT" dirty="0" smtClean="0">
              <a:solidFill>
                <a:srgbClr val="595959"/>
              </a:solidFill>
            </a:endParaRPr>
          </a:p>
          <a:p>
            <a:r>
              <a:rPr lang="it-IT" dirty="0" smtClean="0">
                <a:solidFill>
                  <a:srgbClr val="595959"/>
                </a:solidFill>
              </a:rPr>
              <a:t>Risultati del test t per le scale </a:t>
            </a:r>
            <a:r>
              <a:rPr lang="it-IT" dirty="0" err="1" smtClean="0">
                <a:solidFill>
                  <a:srgbClr val="595959"/>
                </a:solidFill>
              </a:rPr>
              <a:t>Bedside</a:t>
            </a:r>
            <a:r>
              <a:rPr lang="it-IT" dirty="0" smtClean="0">
                <a:solidFill>
                  <a:srgbClr val="595959"/>
                </a:solidFill>
              </a:rPr>
              <a:t> e stadio 1 *** p&lt;0.005. </a:t>
            </a:r>
          </a:p>
        </p:txBody>
      </p:sp>
      <p:graphicFrame>
        <p:nvGraphicFramePr>
          <p:cNvPr id="6" name="Grafico 5"/>
          <p:cNvGraphicFramePr>
            <a:graphicFrameLocks/>
          </p:cNvGraphicFramePr>
          <p:nvPr>
            <p:extLst>
              <p:ext uri="{D42A27DB-BD31-4B8C-83A1-F6EECF244321}">
                <p14:modId xmlns="" xmlns:p14="http://schemas.microsoft.com/office/powerpoint/2010/main" val="1615727564"/>
              </p:ext>
            </p:extLst>
          </p:nvPr>
        </p:nvGraphicFramePr>
        <p:xfrm>
          <a:off x="376783" y="474530"/>
          <a:ext cx="8428809" cy="4326070"/>
        </p:xfrm>
        <a:graphic>
          <a:graphicData uri="http://schemas.openxmlformats.org/drawingml/2006/chart">
            <c:chart xmlns:c="http://schemas.openxmlformats.org/drawingml/2006/chart" xmlns:r="http://schemas.openxmlformats.org/officeDocument/2006/relationships" r:id="rId3"/>
          </a:graphicData>
        </a:graphic>
      </p:graphicFrame>
      <p:sp>
        <p:nvSpPr>
          <p:cNvPr id="7" name="CasellaDiTesto 6"/>
          <p:cNvSpPr txBox="1"/>
          <p:nvPr/>
        </p:nvSpPr>
        <p:spPr>
          <a:xfrm>
            <a:off x="5148775" y="782433"/>
            <a:ext cx="956603" cy="369332"/>
          </a:xfrm>
          <a:prstGeom prst="rect">
            <a:avLst/>
          </a:prstGeom>
          <a:noFill/>
        </p:spPr>
        <p:txBody>
          <a:bodyPr wrap="square" rtlCol="0">
            <a:spAutoFit/>
          </a:bodyPr>
          <a:lstStyle/>
          <a:p>
            <a:r>
              <a:rPr lang="it-IT" dirty="0" smtClean="0"/>
              <a:t>***</a:t>
            </a:r>
            <a:endParaRPr lang="it-IT" dirty="0"/>
          </a:p>
        </p:txBody>
      </p:sp>
      <p:sp>
        <p:nvSpPr>
          <p:cNvPr id="8" name="CasellaDiTesto 7"/>
          <p:cNvSpPr txBox="1"/>
          <p:nvPr/>
        </p:nvSpPr>
        <p:spPr>
          <a:xfrm>
            <a:off x="6257778" y="2584883"/>
            <a:ext cx="956603" cy="369332"/>
          </a:xfrm>
          <a:prstGeom prst="rect">
            <a:avLst/>
          </a:prstGeom>
          <a:noFill/>
        </p:spPr>
        <p:txBody>
          <a:bodyPr wrap="square" rtlCol="0">
            <a:spAutoFit/>
          </a:bodyPr>
          <a:lstStyle/>
          <a:p>
            <a:r>
              <a:rPr lang="it-IT" dirty="0" smtClean="0"/>
              <a:t>***</a:t>
            </a:r>
            <a:endParaRPr lang="it-IT" dirty="0"/>
          </a:p>
        </p:txBody>
      </p:sp>
    </p:spTree>
    <p:extLst>
      <p:ext uri="{BB962C8B-B14F-4D97-AF65-F5344CB8AC3E}">
        <p14:creationId xmlns="" xmlns:p14="http://schemas.microsoft.com/office/powerpoint/2010/main" val="29070571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795433" y="5038388"/>
            <a:ext cx="7284499" cy="646331"/>
          </a:xfrm>
          <a:prstGeom prst="rect">
            <a:avLst/>
          </a:prstGeom>
          <a:noFill/>
        </p:spPr>
        <p:txBody>
          <a:bodyPr wrap="square" rtlCol="0">
            <a:spAutoFit/>
          </a:bodyPr>
          <a:lstStyle/>
          <a:p>
            <a:r>
              <a:rPr lang="it-IT" dirty="0" smtClean="0">
                <a:solidFill>
                  <a:schemeClr val="tx1">
                    <a:lumMod val="65000"/>
                    <a:lumOff val="35000"/>
                  </a:schemeClr>
                </a:solidFill>
              </a:rPr>
              <a:t>Anche lo score dello </a:t>
            </a:r>
            <a:r>
              <a:rPr lang="it-IT" dirty="0" err="1" smtClean="0">
                <a:solidFill>
                  <a:schemeClr val="tx1">
                    <a:lumMod val="65000"/>
                    <a:lumOff val="35000"/>
                  </a:schemeClr>
                </a:solidFill>
              </a:rPr>
              <a:t>step</a:t>
            </a:r>
            <a:r>
              <a:rPr lang="it-IT" dirty="0" smtClean="0">
                <a:solidFill>
                  <a:schemeClr val="tx1">
                    <a:lumMod val="65000"/>
                    <a:lumOff val="35000"/>
                  </a:schemeClr>
                </a:solidFill>
              </a:rPr>
              <a:t> 2 appare significativamente più alto nei pazienti </a:t>
            </a:r>
            <a:r>
              <a:rPr lang="it-IT" dirty="0" err="1" smtClean="0">
                <a:solidFill>
                  <a:schemeClr val="tx1">
                    <a:lumMod val="65000"/>
                    <a:lumOff val="35000"/>
                  </a:schemeClr>
                </a:solidFill>
              </a:rPr>
              <a:t>disfagici</a:t>
            </a:r>
            <a:r>
              <a:rPr lang="it-IT" dirty="0" smtClean="0">
                <a:solidFill>
                  <a:schemeClr val="tx1">
                    <a:lumMod val="65000"/>
                    <a:lumOff val="35000"/>
                  </a:schemeClr>
                </a:solidFill>
              </a:rPr>
              <a:t> : ** p&lt;0.01</a:t>
            </a:r>
          </a:p>
        </p:txBody>
      </p:sp>
      <p:graphicFrame>
        <p:nvGraphicFramePr>
          <p:cNvPr id="6" name="Segnaposto contenuto 5"/>
          <p:cNvGraphicFramePr>
            <a:graphicFrameLocks noGrp="1"/>
          </p:cNvGraphicFramePr>
          <p:nvPr>
            <p:ph sz="quarter" idx="13"/>
            <p:extLst>
              <p:ext uri="{D42A27DB-BD31-4B8C-83A1-F6EECF244321}">
                <p14:modId xmlns="" xmlns:p14="http://schemas.microsoft.com/office/powerpoint/2010/main" val="3145509745"/>
              </p:ext>
            </p:extLst>
          </p:nvPr>
        </p:nvGraphicFramePr>
        <p:xfrm>
          <a:off x="1143000" y="731838"/>
          <a:ext cx="6400800" cy="3475037"/>
        </p:xfrm>
        <a:graphic>
          <a:graphicData uri="http://schemas.openxmlformats.org/drawingml/2006/chart">
            <c:chart xmlns:c="http://schemas.openxmlformats.org/drawingml/2006/chart" xmlns:r="http://schemas.openxmlformats.org/officeDocument/2006/relationships" r:id="rId2"/>
          </a:graphicData>
        </a:graphic>
      </p:graphicFrame>
      <p:sp>
        <p:nvSpPr>
          <p:cNvPr id="4" name="CasellaDiTesto 3"/>
          <p:cNvSpPr txBox="1"/>
          <p:nvPr/>
        </p:nvSpPr>
        <p:spPr>
          <a:xfrm>
            <a:off x="4262511" y="942535"/>
            <a:ext cx="1055077" cy="369332"/>
          </a:xfrm>
          <a:prstGeom prst="rect">
            <a:avLst/>
          </a:prstGeom>
          <a:noFill/>
        </p:spPr>
        <p:txBody>
          <a:bodyPr wrap="square" rtlCol="0">
            <a:spAutoFit/>
          </a:bodyPr>
          <a:lstStyle/>
          <a:p>
            <a:r>
              <a:rPr lang="it-IT" dirty="0" smtClean="0"/>
              <a:t>**</a:t>
            </a:r>
            <a:endParaRPr lang="it-IT" dirty="0"/>
          </a:p>
        </p:txBody>
      </p:sp>
    </p:spTree>
    <p:extLst>
      <p:ext uri="{BB962C8B-B14F-4D97-AF65-F5344CB8AC3E}">
        <p14:creationId xmlns="" xmlns:p14="http://schemas.microsoft.com/office/powerpoint/2010/main" val="42579877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530289" y="5714410"/>
            <a:ext cx="8065978" cy="369332"/>
          </a:xfrm>
          <a:prstGeom prst="rect">
            <a:avLst/>
          </a:prstGeom>
        </p:spPr>
        <p:txBody>
          <a:bodyPr wrap="square">
            <a:spAutoFit/>
          </a:bodyPr>
          <a:lstStyle/>
          <a:p>
            <a:r>
              <a:rPr lang="it-IT" dirty="0" smtClean="0">
                <a:solidFill>
                  <a:srgbClr val="595959"/>
                </a:solidFill>
              </a:rPr>
              <a:t>Risultati del test t di </a:t>
            </a:r>
            <a:r>
              <a:rPr lang="it-IT" dirty="0" err="1" smtClean="0">
                <a:solidFill>
                  <a:srgbClr val="595959"/>
                </a:solidFill>
              </a:rPr>
              <a:t>Student</a:t>
            </a:r>
            <a:r>
              <a:rPr lang="it-IT" dirty="0" smtClean="0">
                <a:solidFill>
                  <a:srgbClr val="595959"/>
                </a:solidFill>
              </a:rPr>
              <a:t>: </a:t>
            </a:r>
            <a:r>
              <a:rPr lang="it-IT" dirty="0" err="1" smtClean="0">
                <a:solidFill>
                  <a:srgbClr val="595959"/>
                </a:solidFill>
              </a:rPr>
              <a:t>n.s.</a:t>
            </a:r>
            <a:endParaRPr lang="it-IT" dirty="0">
              <a:solidFill>
                <a:srgbClr val="595959"/>
              </a:solidFill>
            </a:endParaRPr>
          </a:p>
        </p:txBody>
      </p:sp>
      <p:graphicFrame>
        <p:nvGraphicFramePr>
          <p:cNvPr id="5" name="Grafico 4"/>
          <p:cNvGraphicFramePr>
            <a:graphicFrameLocks/>
          </p:cNvGraphicFramePr>
          <p:nvPr>
            <p:extLst>
              <p:ext uri="{D42A27DB-BD31-4B8C-83A1-F6EECF244321}">
                <p14:modId xmlns="" xmlns:p14="http://schemas.microsoft.com/office/powerpoint/2010/main" val="3447853354"/>
              </p:ext>
            </p:extLst>
          </p:nvPr>
        </p:nvGraphicFramePr>
        <p:xfrm>
          <a:off x="889000" y="282708"/>
          <a:ext cx="7366000" cy="4673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8225808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sz="quarter" idx="13"/>
            <p:extLst>
              <p:ext uri="{D42A27DB-BD31-4B8C-83A1-F6EECF244321}">
                <p14:modId xmlns="" xmlns:p14="http://schemas.microsoft.com/office/powerpoint/2010/main" val="2022524652"/>
              </p:ext>
            </p:extLst>
          </p:nvPr>
        </p:nvGraphicFramePr>
        <p:xfrm>
          <a:off x="641929" y="731838"/>
          <a:ext cx="7772923" cy="4711296"/>
        </p:xfrm>
        <a:graphic>
          <a:graphicData uri="http://schemas.openxmlformats.org/drawingml/2006/chart">
            <c:chart xmlns:c="http://schemas.openxmlformats.org/drawingml/2006/chart" xmlns:r="http://schemas.openxmlformats.org/officeDocument/2006/relationships" r:id="rId2"/>
          </a:graphicData>
        </a:graphic>
      </p:graphicFrame>
      <p:sp>
        <p:nvSpPr>
          <p:cNvPr id="2" name="CasellaDiTesto 1"/>
          <p:cNvSpPr txBox="1"/>
          <p:nvPr/>
        </p:nvSpPr>
        <p:spPr>
          <a:xfrm>
            <a:off x="125596" y="5789892"/>
            <a:ext cx="9018404" cy="923330"/>
          </a:xfrm>
          <a:prstGeom prst="rect">
            <a:avLst/>
          </a:prstGeom>
          <a:noFill/>
        </p:spPr>
        <p:txBody>
          <a:bodyPr wrap="square" rtlCol="0">
            <a:spAutoFit/>
          </a:bodyPr>
          <a:lstStyle/>
          <a:p>
            <a:r>
              <a:rPr lang="it-IT" dirty="0">
                <a:solidFill>
                  <a:srgbClr val="595959"/>
                </a:solidFill>
              </a:rPr>
              <a:t>Media e DS </a:t>
            </a:r>
            <a:r>
              <a:rPr lang="it-IT" dirty="0" smtClean="0">
                <a:solidFill>
                  <a:srgbClr val="595959"/>
                </a:solidFill>
              </a:rPr>
              <a:t>dei sub-</a:t>
            </a:r>
            <a:r>
              <a:rPr lang="it-IT" dirty="0" err="1" smtClean="0">
                <a:solidFill>
                  <a:srgbClr val="595959"/>
                </a:solidFill>
              </a:rPr>
              <a:t>items</a:t>
            </a:r>
            <a:r>
              <a:rPr lang="it-IT" dirty="0" smtClean="0">
                <a:solidFill>
                  <a:srgbClr val="595959"/>
                </a:solidFill>
              </a:rPr>
              <a:t> della scala Motor nei </a:t>
            </a:r>
            <a:r>
              <a:rPr lang="it-IT" dirty="0">
                <a:solidFill>
                  <a:srgbClr val="595959"/>
                </a:solidFill>
              </a:rPr>
              <a:t>due gruppi suddivisi sul </a:t>
            </a:r>
            <a:r>
              <a:rPr lang="it-IT" dirty="0" err="1">
                <a:solidFill>
                  <a:srgbClr val="595959"/>
                </a:solidFill>
              </a:rPr>
              <a:t>cut</a:t>
            </a:r>
            <a:r>
              <a:rPr lang="it-IT" dirty="0">
                <a:solidFill>
                  <a:srgbClr val="595959"/>
                </a:solidFill>
              </a:rPr>
              <a:t>-off per il BSAS.</a:t>
            </a:r>
          </a:p>
          <a:p>
            <a:endParaRPr lang="it-IT" dirty="0"/>
          </a:p>
        </p:txBody>
      </p:sp>
    </p:spTree>
    <p:extLst>
      <p:ext uri="{BB962C8B-B14F-4D97-AF65-F5344CB8AC3E}">
        <p14:creationId xmlns="" xmlns:p14="http://schemas.microsoft.com/office/powerpoint/2010/main" val="8212802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53633" y="334848"/>
            <a:ext cx="6210294" cy="1143000"/>
          </a:xfrm>
          <a:ln>
            <a:solidFill>
              <a:srgbClr val="4FADF3"/>
            </a:solidFill>
          </a:ln>
        </p:spPr>
        <p:txBody>
          <a:bodyPr/>
          <a:lstStyle/>
          <a:p>
            <a:pPr marL="0" indent="0">
              <a:buNone/>
            </a:pPr>
            <a:r>
              <a:rPr lang="it-IT" sz="3600" dirty="0" smtClean="0">
                <a:solidFill>
                  <a:srgbClr val="000090"/>
                </a:solidFill>
              </a:rPr>
              <a:t>I pz con HD sono </a:t>
            </a:r>
            <a:r>
              <a:rPr lang="it-IT" sz="3600" dirty="0" err="1" smtClean="0">
                <a:solidFill>
                  <a:srgbClr val="000090"/>
                </a:solidFill>
              </a:rPr>
              <a:t>disfagici</a:t>
            </a:r>
            <a:r>
              <a:rPr lang="it-IT" sz="3600" dirty="0" smtClean="0">
                <a:solidFill>
                  <a:srgbClr val="000090"/>
                </a:solidFill>
              </a:rPr>
              <a:t>?</a:t>
            </a:r>
            <a:endParaRPr lang="it-IT" sz="3600" dirty="0">
              <a:solidFill>
                <a:srgbClr val="000090"/>
              </a:solidFill>
            </a:endParaRPr>
          </a:p>
        </p:txBody>
      </p:sp>
      <p:sp>
        <p:nvSpPr>
          <p:cNvPr id="3" name="Segnaposto contenuto 2"/>
          <p:cNvSpPr>
            <a:spLocks noGrp="1"/>
          </p:cNvSpPr>
          <p:nvPr>
            <p:ph sz="quarter" idx="13"/>
          </p:nvPr>
        </p:nvSpPr>
        <p:spPr>
          <a:xfrm>
            <a:off x="298050" y="1775240"/>
            <a:ext cx="8500923" cy="4714651"/>
          </a:xfrm>
        </p:spPr>
        <p:txBody>
          <a:bodyPr>
            <a:normAutofit/>
          </a:bodyPr>
          <a:lstStyle/>
          <a:p>
            <a:pPr marL="45720" indent="0">
              <a:buNone/>
            </a:pPr>
            <a:endParaRPr lang="it-IT" dirty="0" smtClean="0">
              <a:solidFill>
                <a:srgbClr val="595959"/>
              </a:solidFill>
            </a:endParaRPr>
          </a:p>
          <a:p>
            <a:pPr>
              <a:buClr>
                <a:schemeClr val="bg2">
                  <a:lumMod val="75000"/>
                </a:schemeClr>
              </a:buClr>
              <a:buFont typeface="Wingdings" charset="2"/>
              <a:buChar char="ü"/>
            </a:pPr>
            <a:r>
              <a:rPr lang="it-IT" b="1" i="1" dirty="0" err="1" smtClean="0">
                <a:solidFill>
                  <a:srgbClr val="595959"/>
                </a:solidFill>
              </a:rPr>
              <a:t>Questà</a:t>
            </a:r>
            <a:r>
              <a:rPr lang="it-IT" b="1" i="1" dirty="0" smtClean="0">
                <a:solidFill>
                  <a:srgbClr val="595959"/>
                </a:solidFill>
              </a:rPr>
              <a:t> è la prima valutazione sistematica della disfagia in pazienti con HD</a:t>
            </a:r>
          </a:p>
          <a:p>
            <a:pPr>
              <a:buClr>
                <a:schemeClr val="bg2">
                  <a:lumMod val="75000"/>
                </a:schemeClr>
              </a:buClr>
              <a:buFont typeface="Wingdings" charset="2"/>
              <a:buChar char="ü"/>
            </a:pPr>
            <a:r>
              <a:rPr lang="it-IT" dirty="0" smtClean="0">
                <a:solidFill>
                  <a:srgbClr val="595959"/>
                </a:solidFill>
              </a:rPr>
              <a:t>Grazie </a:t>
            </a:r>
            <a:r>
              <a:rPr lang="it-IT" dirty="0">
                <a:solidFill>
                  <a:srgbClr val="595959"/>
                </a:solidFill>
              </a:rPr>
              <a:t>alla presenza di un campione normativo, possiamo sostenere che </a:t>
            </a:r>
            <a:r>
              <a:rPr lang="it-IT" b="1" dirty="0" smtClean="0">
                <a:solidFill>
                  <a:srgbClr val="595959"/>
                </a:solidFill>
              </a:rPr>
              <a:t>solo il 31% dei pazienti con HD presenta disfagia clinicamente rilevante. </a:t>
            </a:r>
          </a:p>
          <a:p>
            <a:pPr>
              <a:buClr>
                <a:schemeClr val="bg2">
                  <a:lumMod val="75000"/>
                </a:schemeClr>
              </a:buClr>
              <a:buFont typeface="Wingdings" charset="2"/>
              <a:buChar char="ü"/>
            </a:pPr>
            <a:endParaRPr lang="it-IT" b="1" dirty="0" smtClean="0">
              <a:solidFill>
                <a:srgbClr val="595959"/>
              </a:solidFill>
            </a:endParaRPr>
          </a:p>
          <a:p>
            <a:pPr>
              <a:buClr>
                <a:schemeClr val="bg2">
                  <a:lumMod val="75000"/>
                </a:schemeClr>
              </a:buClr>
              <a:buFont typeface="Wingdings" charset="2"/>
              <a:buChar char="ü"/>
            </a:pPr>
            <a:r>
              <a:rPr lang="it-IT" dirty="0" smtClean="0">
                <a:solidFill>
                  <a:srgbClr val="595959"/>
                </a:solidFill>
              </a:rPr>
              <a:t>Sulla </a:t>
            </a:r>
            <a:r>
              <a:rPr lang="it-IT" dirty="0">
                <a:solidFill>
                  <a:srgbClr val="595959"/>
                </a:solidFill>
              </a:rPr>
              <a:t>base dello score </a:t>
            </a:r>
            <a:r>
              <a:rPr lang="it-IT" dirty="0" smtClean="0">
                <a:solidFill>
                  <a:srgbClr val="595959"/>
                </a:solidFill>
              </a:rPr>
              <a:t>dello step2, normalizzato </a:t>
            </a:r>
            <a:r>
              <a:rPr lang="it-IT" dirty="0">
                <a:solidFill>
                  <a:srgbClr val="595959"/>
                </a:solidFill>
              </a:rPr>
              <a:t>per </a:t>
            </a:r>
            <a:r>
              <a:rPr lang="it-IT" dirty="0" smtClean="0">
                <a:solidFill>
                  <a:srgbClr val="595959"/>
                </a:solidFill>
              </a:rPr>
              <a:t>l’età, </a:t>
            </a:r>
            <a:r>
              <a:rPr lang="it-IT" dirty="0">
                <a:solidFill>
                  <a:srgbClr val="595959"/>
                </a:solidFill>
              </a:rPr>
              <a:t>solo il </a:t>
            </a:r>
            <a:r>
              <a:rPr lang="it-IT" dirty="0" smtClean="0">
                <a:solidFill>
                  <a:srgbClr val="595959"/>
                </a:solidFill>
              </a:rPr>
              <a:t>26,6% del campione HD  risulta patologico per la disfagia.</a:t>
            </a:r>
            <a:endParaRPr lang="it-IT" dirty="0">
              <a:solidFill>
                <a:srgbClr val="595959"/>
              </a:solidFill>
            </a:endParaRPr>
          </a:p>
          <a:p>
            <a:pPr marL="45720" indent="0">
              <a:buNone/>
            </a:pPr>
            <a:endParaRPr lang="it-IT" dirty="0">
              <a:solidFill>
                <a:srgbClr val="595959"/>
              </a:solidFill>
            </a:endParaRPr>
          </a:p>
          <a:p>
            <a:pPr marL="45720" indent="0">
              <a:buNone/>
            </a:pPr>
            <a:endParaRPr lang="it-IT" dirty="0"/>
          </a:p>
          <a:p>
            <a:pPr marL="45720" indent="0">
              <a:buNone/>
            </a:pPr>
            <a:endParaRPr lang="it-IT" dirty="0"/>
          </a:p>
          <a:p>
            <a:pPr marL="45720" indent="0">
              <a:buNone/>
            </a:pPr>
            <a:endParaRPr lang="it-IT" dirty="0" smtClean="0">
              <a:solidFill>
                <a:schemeClr val="tx1">
                  <a:lumMod val="50000"/>
                  <a:lumOff val="50000"/>
                </a:schemeClr>
              </a:solidFill>
              <a:cs typeface="Trebuchet MS (Corpo)"/>
            </a:endParaRPr>
          </a:p>
          <a:p>
            <a:pPr marL="45720" indent="0">
              <a:buClr>
                <a:schemeClr val="bg2">
                  <a:lumMod val="75000"/>
                </a:schemeClr>
              </a:buClr>
              <a:buNone/>
            </a:pPr>
            <a:endParaRPr lang="it-IT" dirty="0">
              <a:solidFill>
                <a:srgbClr val="595959"/>
              </a:solidFill>
            </a:endParaRPr>
          </a:p>
        </p:txBody>
      </p:sp>
    </p:spTree>
    <p:extLst>
      <p:ext uri="{BB962C8B-B14F-4D97-AF65-F5344CB8AC3E}">
        <p14:creationId xmlns="" xmlns:p14="http://schemas.microsoft.com/office/powerpoint/2010/main" val="38167033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3"/>
          </p:nvPr>
        </p:nvSpPr>
        <p:spPr>
          <a:xfrm>
            <a:off x="558199" y="2320526"/>
            <a:ext cx="8046394" cy="2801602"/>
          </a:xfrm>
        </p:spPr>
        <p:txBody>
          <a:bodyPr>
            <a:normAutofit/>
          </a:bodyPr>
          <a:lstStyle/>
          <a:p>
            <a:pPr>
              <a:buClr>
                <a:schemeClr val="bg2">
                  <a:lumMod val="75000"/>
                </a:schemeClr>
              </a:buClr>
              <a:buFont typeface="Wingdings" charset="2"/>
              <a:buChar char="ü"/>
            </a:pPr>
            <a:r>
              <a:rPr lang="it-IT" dirty="0" smtClean="0">
                <a:solidFill>
                  <a:srgbClr val="595959"/>
                </a:solidFill>
              </a:rPr>
              <a:t>I pazienti HD </a:t>
            </a:r>
            <a:r>
              <a:rPr lang="it-IT" dirty="0" err="1" smtClean="0">
                <a:solidFill>
                  <a:srgbClr val="595959"/>
                </a:solidFill>
              </a:rPr>
              <a:t>disfagici</a:t>
            </a:r>
            <a:r>
              <a:rPr lang="it-IT" dirty="0" smtClean="0">
                <a:solidFill>
                  <a:srgbClr val="595959"/>
                </a:solidFill>
              </a:rPr>
              <a:t> sono simili ai non </a:t>
            </a:r>
            <a:r>
              <a:rPr lang="it-IT" dirty="0" err="1" smtClean="0">
                <a:solidFill>
                  <a:srgbClr val="595959"/>
                </a:solidFill>
              </a:rPr>
              <a:t>disfagici</a:t>
            </a:r>
            <a:r>
              <a:rPr lang="it-IT" dirty="0" smtClean="0">
                <a:solidFill>
                  <a:srgbClr val="595959"/>
                </a:solidFill>
              </a:rPr>
              <a:t> per numero di replicazione CAG e coinvolgimento motorio e cognitivo. </a:t>
            </a:r>
          </a:p>
          <a:p>
            <a:pPr>
              <a:buClr>
                <a:schemeClr val="bg2">
                  <a:lumMod val="75000"/>
                </a:schemeClr>
              </a:buClr>
              <a:buFont typeface="Wingdings" charset="2"/>
              <a:buChar char="ü"/>
            </a:pPr>
            <a:endParaRPr lang="it-IT" dirty="0" smtClean="0">
              <a:solidFill>
                <a:srgbClr val="595959"/>
              </a:solidFill>
            </a:endParaRPr>
          </a:p>
          <a:p>
            <a:pPr>
              <a:buClr>
                <a:schemeClr val="bg2">
                  <a:lumMod val="75000"/>
                </a:schemeClr>
              </a:buClr>
              <a:buFont typeface="Wingdings" charset="2"/>
              <a:buChar char="ü"/>
            </a:pPr>
            <a:r>
              <a:rPr lang="it-IT" b="1" dirty="0" smtClean="0">
                <a:solidFill>
                  <a:srgbClr val="595959"/>
                </a:solidFill>
              </a:rPr>
              <a:t>I pazienti HD </a:t>
            </a:r>
            <a:r>
              <a:rPr lang="it-IT" b="1" dirty="0" err="1" smtClean="0">
                <a:solidFill>
                  <a:srgbClr val="595959"/>
                </a:solidFill>
              </a:rPr>
              <a:t>disfagici</a:t>
            </a:r>
            <a:r>
              <a:rPr lang="it-IT" b="1" dirty="0" smtClean="0">
                <a:solidFill>
                  <a:srgbClr val="595959"/>
                </a:solidFill>
              </a:rPr>
              <a:t> non presentano ipercinesie più gravi nel distretto oro </a:t>
            </a:r>
            <a:r>
              <a:rPr lang="it-IT" b="1" dirty="0" err="1" smtClean="0">
                <a:solidFill>
                  <a:srgbClr val="595959"/>
                </a:solidFill>
              </a:rPr>
              <a:t>bucco</a:t>
            </a:r>
            <a:r>
              <a:rPr lang="it-IT" b="1" dirty="0" smtClean="0">
                <a:solidFill>
                  <a:srgbClr val="595959"/>
                </a:solidFill>
              </a:rPr>
              <a:t> linguale.</a:t>
            </a:r>
          </a:p>
          <a:p>
            <a:pPr marL="45720" indent="0">
              <a:buNone/>
            </a:pPr>
            <a:endParaRPr lang="it-IT" dirty="0"/>
          </a:p>
          <a:p>
            <a:pPr marL="45720" indent="0">
              <a:buNone/>
            </a:pPr>
            <a:endParaRPr lang="it-IT" dirty="0" smtClean="0"/>
          </a:p>
          <a:p>
            <a:pPr marL="45720" indent="0">
              <a:buNone/>
            </a:pPr>
            <a:endParaRPr lang="it-IT" dirty="0"/>
          </a:p>
          <a:p>
            <a:pPr marL="45720" indent="0">
              <a:buNone/>
            </a:pPr>
            <a:endParaRPr lang="it-IT" dirty="0">
              <a:solidFill>
                <a:srgbClr val="595959"/>
              </a:solidFill>
              <a:cs typeface="Trebuchet MS (Corpo)"/>
            </a:endParaRPr>
          </a:p>
        </p:txBody>
      </p:sp>
      <p:sp>
        <p:nvSpPr>
          <p:cNvPr id="5" name="Titolo 1"/>
          <p:cNvSpPr>
            <a:spLocks noGrp="1"/>
          </p:cNvSpPr>
          <p:nvPr>
            <p:ph type="title"/>
          </p:nvPr>
        </p:nvSpPr>
        <p:spPr>
          <a:xfrm>
            <a:off x="744632" y="343242"/>
            <a:ext cx="7995534" cy="1143000"/>
          </a:xfrm>
          <a:ln>
            <a:solidFill>
              <a:srgbClr val="4FADF3"/>
            </a:solidFill>
          </a:ln>
        </p:spPr>
        <p:txBody>
          <a:bodyPr/>
          <a:lstStyle/>
          <a:p>
            <a:pPr marL="0" indent="0">
              <a:buNone/>
            </a:pPr>
            <a:r>
              <a:rPr lang="it-IT" sz="2800" dirty="0" smtClean="0">
                <a:solidFill>
                  <a:srgbClr val="000090"/>
                </a:solidFill>
              </a:rPr>
              <a:t>La disfagia correla con il quadro clinico della malattia? </a:t>
            </a:r>
            <a:endParaRPr lang="it-IT" sz="2800" dirty="0">
              <a:solidFill>
                <a:srgbClr val="000090"/>
              </a:solidFill>
            </a:endParaRPr>
          </a:p>
        </p:txBody>
      </p:sp>
    </p:spTree>
    <p:extLst>
      <p:ext uri="{BB962C8B-B14F-4D97-AF65-F5344CB8AC3E}">
        <p14:creationId xmlns="" xmlns:p14="http://schemas.microsoft.com/office/powerpoint/2010/main" val="21477529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501757"/>
            <a:ext cx="8039100" cy="1822343"/>
          </a:xfrm>
        </p:spPr>
        <p:txBody>
          <a:bodyPr/>
          <a:lstStyle/>
          <a:p>
            <a:pPr marL="0" indent="0" eaLnBrk="1" fontAlgn="auto" hangingPunct="1">
              <a:spcAft>
                <a:spcPts val="0"/>
              </a:spcAft>
              <a:buNone/>
              <a:defRPr/>
            </a:pPr>
            <a:r>
              <a:rPr lang="it-IT" sz="3600" dirty="0">
                <a:latin typeface="Lucida Handwriting"/>
                <a:ea typeface="+mj-ea"/>
                <a:cs typeface="Lucida Handwriting"/>
              </a:rPr>
              <a:t>HUNTINGTINA</a:t>
            </a:r>
            <a:br>
              <a:rPr lang="it-IT" sz="3600" dirty="0">
                <a:latin typeface="Lucida Handwriting"/>
                <a:ea typeface="+mj-ea"/>
                <a:cs typeface="Lucida Handwriting"/>
              </a:rPr>
            </a:br>
            <a:r>
              <a:rPr lang="it-IT" sz="3600" dirty="0">
                <a:latin typeface="Lucida Handwriting"/>
                <a:ea typeface="+mj-ea"/>
                <a:cs typeface="Lucida Handwriting"/>
              </a:rPr>
              <a:t>codificata da IT15</a:t>
            </a:r>
            <a:br>
              <a:rPr lang="it-IT" sz="3600" dirty="0">
                <a:latin typeface="Lucida Handwriting"/>
                <a:ea typeface="+mj-ea"/>
                <a:cs typeface="Lucida Handwriting"/>
              </a:rPr>
            </a:br>
            <a:endParaRPr lang="it-IT" dirty="0">
              <a:latin typeface="Lucida Handwriting"/>
              <a:ea typeface="+mj-ea"/>
              <a:cs typeface="Lucida Handwriting"/>
            </a:endParaRPr>
          </a:p>
        </p:txBody>
      </p:sp>
      <p:sp>
        <p:nvSpPr>
          <p:cNvPr id="20482" name="Rectangle 4"/>
          <p:cNvSpPr>
            <a:spLocks noGrp="1" noChangeArrowheads="1"/>
          </p:cNvSpPr>
          <p:nvPr>
            <p:ph type="body" sz="half" idx="2"/>
          </p:nvPr>
        </p:nvSpPr>
        <p:spPr>
          <a:xfrm>
            <a:off x="4572000" y="2390775"/>
            <a:ext cx="4406900" cy="3248025"/>
          </a:xfrm>
        </p:spPr>
        <p:txBody>
          <a:bodyPr>
            <a:normAutofit lnSpcReduction="10000"/>
          </a:bodyPr>
          <a:lstStyle/>
          <a:p>
            <a:pPr marL="0" indent="0" eaLnBrk="1" hangingPunct="1">
              <a:buFontTx/>
              <a:buNone/>
            </a:pPr>
            <a:endParaRPr lang="it-IT" sz="2800" dirty="0">
              <a:latin typeface="Franklin Gothic Book" charset="0"/>
            </a:endParaRPr>
          </a:p>
          <a:p>
            <a:pPr marL="0" indent="0" eaLnBrk="1" hangingPunct="1"/>
            <a:r>
              <a:rPr lang="it-IT" dirty="0" err="1">
                <a:latin typeface="Lucida Handwriting" charset="0"/>
                <a:cs typeface="Lucida Handwriting" charset="0"/>
              </a:rPr>
              <a:t>Caspasi</a:t>
            </a:r>
            <a:r>
              <a:rPr lang="it-IT" dirty="0">
                <a:latin typeface="Lucida Handwriting" charset="0"/>
                <a:cs typeface="Lucida Handwriting" charset="0"/>
              </a:rPr>
              <a:t>: frammenti nucleari citoplasmatici</a:t>
            </a:r>
          </a:p>
          <a:p>
            <a:pPr marL="0" indent="0" eaLnBrk="1" hangingPunct="1"/>
            <a:r>
              <a:rPr lang="it-IT" dirty="0">
                <a:latin typeface="Lucida Handwriting" charset="0"/>
                <a:cs typeface="Lucida Handwriting" charset="0"/>
              </a:rPr>
              <a:t>Gain of </a:t>
            </a:r>
            <a:r>
              <a:rPr lang="it-IT" dirty="0" err="1">
                <a:latin typeface="Lucida Handwriting" charset="0"/>
                <a:cs typeface="Lucida Handwriting" charset="0"/>
              </a:rPr>
              <a:t>function</a:t>
            </a:r>
            <a:r>
              <a:rPr lang="it-IT" dirty="0">
                <a:latin typeface="Lucida Handwriting" charset="0"/>
                <a:cs typeface="Lucida Handwriting" charset="0"/>
              </a:rPr>
              <a:t> : aggregati nucleari e citoplasmatici</a:t>
            </a:r>
          </a:p>
          <a:p>
            <a:pPr marL="0" indent="0" eaLnBrk="1" hangingPunct="1"/>
            <a:r>
              <a:rPr lang="it-IT" dirty="0" err="1">
                <a:latin typeface="Lucida Handwriting" charset="0"/>
                <a:cs typeface="Lucida Handwriting" charset="0"/>
              </a:rPr>
              <a:t>Loss</a:t>
            </a:r>
            <a:r>
              <a:rPr lang="it-IT" dirty="0">
                <a:latin typeface="Lucida Handwriting" charset="0"/>
                <a:cs typeface="Lucida Handwriting" charset="0"/>
              </a:rPr>
              <a:t> of </a:t>
            </a:r>
            <a:r>
              <a:rPr lang="it-IT" dirty="0" err="1">
                <a:latin typeface="Lucida Handwriting" charset="0"/>
                <a:cs typeface="Lucida Handwriting" charset="0"/>
              </a:rPr>
              <a:t>function</a:t>
            </a:r>
            <a:r>
              <a:rPr lang="it-IT" dirty="0">
                <a:latin typeface="Lucida Handwriting" charset="0"/>
                <a:cs typeface="Lucida Handwriting" charset="0"/>
              </a:rPr>
              <a:t> :</a:t>
            </a:r>
          </a:p>
          <a:p>
            <a:pPr marL="0" indent="0" eaLnBrk="1" hangingPunct="1">
              <a:buFontTx/>
              <a:buNone/>
            </a:pPr>
            <a:r>
              <a:rPr lang="it-IT" dirty="0">
                <a:latin typeface="Lucida Handwriting" charset="0"/>
                <a:cs typeface="Lucida Handwriting" charset="0"/>
              </a:rPr>
              <a:t>    Azione </a:t>
            </a:r>
            <a:r>
              <a:rPr lang="it-IT" dirty="0" err="1">
                <a:latin typeface="Lucida Handwriting" charset="0"/>
                <a:cs typeface="Lucida Handwriting" charset="0"/>
              </a:rPr>
              <a:t>antiapoptotica</a:t>
            </a:r>
            <a:endParaRPr lang="it-IT" dirty="0">
              <a:latin typeface="Lucida Handwriting" charset="0"/>
              <a:cs typeface="Lucida Handwriting" charset="0"/>
            </a:endParaRPr>
          </a:p>
          <a:p>
            <a:pPr marL="0" indent="0" eaLnBrk="1" hangingPunct="1"/>
            <a:endParaRPr lang="it-IT" sz="2800" dirty="0">
              <a:latin typeface="Franklin Gothic Book" charset="0"/>
              <a:cs typeface="Times New Roman" charset="0"/>
            </a:endParaRPr>
          </a:p>
          <a:p>
            <a:pPr marL="0" indent="0" eaLnBrk="1" hangingPunct="1"/>
            <a:endParaRPr lang="it-IT" sz="2800" dirty="0">
              <a:latin typeface="Franklin Gothic Book" charset="0"/>
            </a:endParaRPr>
          </a:p>
          <a:p>
            <a:pPr marL="0" indent="0" eaLnBrk="1" hangingPunct="1">
              <a:buFontTx/>
              <a:buNone/>
            </a:pPr>
            <a:endParaRPr lang="it-IT" sz="2800" dirty="0">
              <a:latin typeface="Franklin Gothic Book" charset="0"/>
            </a:endParaRPr>
          </a:p>
        </p:txBody>
      </p:sp>
      <p:pic>
        <p:nvPicPr>
          <p:cNvPr id="6150" name="Picture 6" descr="H:\claudia\Medicina\penna\istocorea\sano.jpg"/>
          <p:cNvPicPr>
            <a:picLocks noGrp="1" noChangeAspect="1" noChangeArrowheads="1"/>
          </p:cNvPicPr>
          <p:nvPr>
            <p:ph type="clipArt" sz="half" idx="1"/>
          </p:nvPr>
        </p:nvPicPr>
        <p:blipFill>
          <a:blip r:embed="rId2" cstate="print">
            <a:extLst>
              <a:ext uri="{28A0092B-C50C-407E-A947-70E740481C1C}">
                <a14:useLocalDpi xmlns="" xmlns:a14="http://schemas.microsoft.com/office/drawing/2010/main" val="0"/>
              </a:ext>
            </a:extLst>
          </a:blip>
          <a:srcRect/>
          <a:stretch>
            <a:fillRect/>
          </a:stretch>
        </p:blipFill>
        <p:spPr>
          <a:xfrm>
            <a:off x="685800" y="2990939"/>
            <a:ext cx="3810000" cy="2031911"/>
          </a:xfrm>
          <a:extLs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6151" name="Text Box 7"/>
          <p:cNvSpPr txBox="1">
            <a:spLocks noChangeArrowheads="1"/>
          </p:cNvSpPr>
          <p:nvPr/>
        </p:nvSpPr>
        <p:spPr bwMode="auto">
          <a:xfrm>
            <a:off x="0" y="5181600"/>
            <a:ext cx="8978900" cy="14773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lnSpc>
                <a:spcPct val="90000"/>
              </a:lnSpc>
              <a:spcBef>
                <a:spcPct val="20000"/>
              </a:spcBef>
              <a:spcAft>
                <a:spcPts val="0"/>
              </a:spcAft>
              <a:defRPr/>
            </a:pPr>
            <a:endParaRPr lang="it-IT" dirty="0" smtClean="0">
              <a:latin typeface="Lucida Handwriting"/>
              <a:ea typeface="+mn-ea"/>
              <a:cs typeface="Lucida Handwriting"/>
            </a:endParaRPr>
          </a:p>
          <a:p>
            <a:pPr fontAlgn="auto">
              <a:lnSpc>
                <a:spcPct val="90000"/>
              </a:lnSpc>
              <a:spcBef>
                <a:spcPct val="20000"/>
              </a:spcBef>
              <a:spcAft>
                <a:spcPts val="0"/>
              </a:spcAft>
              <a:defRPr/>
            </a:pPr>
            <a:endParaRPr lang="it-IT" dirty="0">
              <a:latin typeface="Lucida Handwriting"/>
              <a:cs typeface="Lucida Handwriting"/>
            </a:endParaRPr>
          </a:p>
          <a:p>
            <a:pPr fontAlgn="auto">
              <a:lnSpc>
                <a:spcPct val="90000"/>
              </a:lnSpc>
              <a:spcBef>
                <a:spcPct val="20000"/>
              </a:spcBef>
              <a:spcAft>
                <a:spcPts val="0"/>
              </a:spcAft>
              <a:defRPr/>
            </a:pPr>
            <a:r>
              <a:rPr lang="it-IT" dirty="0" smtClean="0">
                <a:latin typeface="Lucida Handwriting"/>
                <a:ea typeface="+mn-ea"/>
                <a:cs typeface="Lucida Handwriting"/>
              </a:rPr>
              <a:t>L’espansione </a:t>
            </a:r>
            <a:r>
              <a:rPr lang="it-IT" dirty="0">
                <a:latin typeface="Lucida Handwriting"/>
                <a:ea typeface="+mn-ea"/>
                <a:cs typeface="Lucida Handwriting"/>
              </a:rPr>
              <a:t>della tripletta causa degenerazione neuronale diffusa che coinvolge preferenzialmente lo striato e la corteccia. </a:t>
            </a:r>
          </a:p>
          <a:p>
            <a:pPr fontAlgn="auto">
              <a:spcBef>
                <a:spcPts val="0"/>
              </a:spcBef>
              <a:spcAft>
                <a:spcPts val="0"/>
              </a:spcAft>
              <a:defRPr/>
            </a:pPr>
            <a:endParaRPr lang="it-IT" dirty="0">
              <a:latin typeface="+mn-lt"/>
              <a:ea typeface="+mn-ea"/>
              <a:cs typeface="+mn-cs"/>
            </a:endParaRPr>
          </a:p>
        </p:txBody>
      </p:sp>
      <p:sp>
        <p:nvSpPr>
          <p:cNvPr id="2" name="CasellaDiTesto 1"/>
          <p:cNvSpPr txBox="1"/>
          <p:nvPr/>
        </p:nvSpPr>
        <p:spPr>
          <a:xfrm>
            <a:off x="769471" y="1790610"/>
            <a:ext cx="7452657" cy="1200329"/>
          </a:xfrm>
          <a:prstGeom prst="rect">
            <a:avLst/>
          </a:prstGeom>
          <a:noFill/>
        </p:spPr>
        <p:txBody>
          <a:bodyPr wrap="square" rtlCol="0">
            <a:spAutoFit/>
          </a:bodyPr>
          <a:lstStyle/>
          <a:p>
            <a:r>
              <a:rPr lang="it-IT" dirty="0">
                <a:latin typeface="Lucida Handwriting"/>
                <a:cs typeface="Lucida Handwriting"/>
              </a:rPr>
              <a:t>Si formano aggregati di </a:t>
            </a:r>
            <a:r>
              <a:rPr lang="it-IT" dirty="0" err="1">
                <a:latin typeface="Lucida Handwriting"/>
                <a:cs typeface="Lucida Handwriting"/>
              </a:rPr>
              <a:t>huntingtina</a:t>
            </a:r>
            <a:r>
              <a:rPr lang="it-IT" dirty="0">
                <a:latin typeface="Lucida Handwriting"/>
                <a:cs typeface="Lucida Handwriting"/>
              </a:rPr>
              <a:t> intranucleari, </a:t>
            </a:r>
            <a:r>
              <a:rPr lang="it-IT" dirty="0" err="1">
                <a:latin typeface="Lucida Handwriting"/>
                <a:cs typeface="Lucida Handwriting"/>
              </a:rPr>
              <a:t>intracitoplasmatici</a:t>
            </a:r>
            <a:r>
              <a:rPr lang="it-IT" dirty="0">
                <a:latin typeface="Lucida Handwriting"/>
                <a:cs typeface="Lucida Handwriting"/>
              </a:rPr>
              <a:t> e dendritici. </a:t>
            </a:r>
            <a:endParaRPr lang="it-IT" dirty="0" smtClean="0">
              <a:latin typeface="Lucida Handwriting"/>
              <a:cs typeface="Lucida Handwriting"/>
            </a:endParaRPr>
          </a:p>
          <a:p>
            <a:r>
              <a:rPr lang="it-IT" dirty="0" smtClean="0">
                <a:latin typeface="Lucida Handwriting"/>
                <a:cs typeface="Lucida Handwriting"/>
              </a:rPr>
              <a:t>Le </a:t>
            </a:r>
            <a:r>
              <a:rPr lang="it-IT" dirty="0">
                <a:latin typeface="Lucida Handwriting"/>
                <a:cs typeface="Lucida Handwriting"/>
              </a:rPr>
              <a:t>cellule perdute sono sostituite da </a:t>
            </a:r>
            <a:r>
              <a:rPr lang="it-IT" dirty="0" err="1">
                <a:latin typeface="Lucida Handwriting"/>
                <a:cs typeface="Lucida Handwriting"/>
              </a:rPr>
              <a:t>astrociti</a:t>
            </a:r>
            <a:r>
              <a:rPr lang="it-IT" dirty="0">
                <a:latin typeface="Lucida Handwriting"/>
                <a:cs typeface="Lucida Handwriting"/>
              </a:rPr>
              <a:t> fibrosi. </a:t>
            </a:r>
            <a:br>
              <a:rPr lang="it-IT" dirty="0">
                <a:latin typeface="Lucida Handwriting"/>
                <a:cs typeface="Lucida Handwriting"/>
              </a:rPr>
            </a:br>
            <a:endParaRPr lang="it-IT"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6151"/>
                                        </p:tgtEl>
                                        <p:attrNameLst>
                                          <p:attrName>style.visibility</p:attrName>
                                        </p:attrNameLst>
                                      </p:cBhvr>
                                      <p:to>
                                        <p:strVal val="visible"/>
                                      </p:to>
                                    </p:set>
                                    <p:anim calcmode="lin" valueType="num">
                                      <p:cBhvr>
                                        <p:cTn id="7" dur="10" fill="hold"/>
                                        <p:tgtEl>
                                          <p:spTgt spid="6151"/>
                                        </p:tgtEl>
                                        <p:attrNameLst>
                                          <p:attrName>ppt_w</p:attrName>
                                        </p:attrNameLst>
                                      </p:cBhvr>
                                      <p:tavLst>
                                        <p:tav tm="0">
                                          <p:val>
                                            <p:fltVal val="0"/>
                                          </p:val>
                                        </p:tav>
                                        <p:tav tm="100000">
                                          <p:val>
                                            <p:strVal val="#ppt_w"/>
                                          </p:val>
                                        </p:tav>
                                      </p:tavLst>
                                    </p:anim>
                                    <p:anim calcmode="lin" valueType="num">
                                      <p:cBhvr>
                                        <p:cTn id="8" dur="10" fill="hold"/>
                                        <p:tgtEl>
                                          <p:spTgt spid="6151"/>
                                        </p:tgtEl>
                                        <p:attrNameLst>
                                          <p:attrName>ppt_h</p:attrName>
                                        </p:attrNameLst>
                                      </p:cBhvr>
                                      <p:tavLst>
                                        <p:tav tm="0">
                                          <p:val>
                                            <p:fltVal val="0"/>
                                          </p:val>
                                        </p:tav>
                                        <p:tav tm="100000">
                                          <p:val>
                                            <p:strVal val="#ppt_h"/>
                                          </p:val>
                                        </p:tav>
                                      </p:tavLst>
                                    </p:anim>
                                    <p:anim calcmode="lin" valueType="num">
                                      <p:cBhvr>
                                        <p:cTn id="9" dur="10" fill="hold"/>
                                        <p:tgtEl>
                                          <p:spTgt spid="6151"/>
                                        </p:tgtEl>
                                        <p:attrNameLst>
                                          <p:attrName>ppt_x</p:attrName>
                                        </p:attrNameLst>
                                      </p:cBhvr>
                                      <p:tavLst>
                                        <p:tav tm="0">
                                          <p:val>
                                            <p:fltVal val="0.5"/>
                                          </p:val>
                                        </p:tav>
                                        <p:tav tm="100000">
                                          <p:val>
                                            <p:strVal val="#ppt_x"/>
                                          </p:val>
                                        </p:tav>
                                      </p:tavLst>
                                    </p:anim>
                                    <p:anim calcmode="lin" valueType="num">
                                      <p:cBhvr>
                                        <p:cTn id="10" dur="10" fill="hold"/>
                                        <p:tgtEl>
                                          <p:spTgt spid="61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5093" y="342243"/>
            <a:ext cx="8708262" cy="1143000"/>
          </a:xfrm>
          <a:ln>
            <a:solidFill>
              <a:srgbClr val="4FADF3"/>
            </a:solidFill>
          </a:ln>
        </p:spPr>
        <p:txBody>
          <a:bodyPr/>
          <a:lstStyle/>
          <a:p>
            <a:pPr marL="0" indent="0">
              <a:buNone/>
            </a:pPr>
            <a:r>
              <a:rPr lang="it-IT" sz="2800" dirty="0" smtClean="0">
                <a:solidFill>
                  <a:srgbClr val="000090"/>
                </a:solidFill>
              </a:rPr>
              <a:t>La </a:t>
            </a:r>
            <a:r>
              <a:rPr lang="it-IT" sz="2800" dirty="0">
                <a:solidFill>
                  <a:srgbClr val="000090"/>
                </a:solidFill>
              </a:rPr>
              <a:t>disfagia </a:t>
            </a:r>
            <a:r>
              <a:rPr lang="it-IT" sz="2800" dirty="0" smtClean="0">
                <a:solidFill>
                  <a:srgbClr val="000090"/>
                </a:solidFill>
              </a:rPr>
              <a:t>ha ripercussioni sul piano funzionale?</a:t>
            </a:r>
            <a:endParaRPr lang="it-IT" sz="2800" dirty="0"/>
          </a:p>
        </p:txBody>
      </p:sp>
      <p:sp>
        <p:nvSpPr>
          <p:cNvPr id="3" name="Segnaposto contenuto 2"/>
          <p:cNvSpPr>
            <a:spLocks noGrp="1"/>
          </p:cNvSpPr>
          <p:nvPr>
            <p:ph sz="quarter" idx="13"/>
          </p:nvPr>
        </p:nvSpPr>
        <p:spPr>
          <a:xfrm>
            <a:off x="492432" y="2009773"/>
            <a:ext cx="8202872" cy="4456249"/>
          </a:xfrm>
        </p:spPr>
        <p:txBody>
          <a:bodyPr>
            <a:normAutofit/>
          </a:bodyPr>
          <a:lstStyle/>
          <a:p>
            <a:pPr>
              <a:buClr>
                <a:schemeClr val="bg2">
                  <a:lumMod val="75000"/>
                </a:schemeClr>
              </a:buClr>
              <a:buFont typeface="Wingdings" charset="2"/>
              <a:buChar char="ü"/>
            </a:pPr>
            <a:r>
              <a:rPr lang="it-IT" dirty="0" smtClean="0">
                <a:solidFill>
                  <a:srgbClr val="595959"/>
                </a:solidFill>
              </a:rPr>
              <a:t>La </a:t>
            </a:r>
            <a:r>
              <a:rPr lang="it-IT" dirty="0">
                <a:solidFill>
                  <a:srgbClr val="595959"/>
                </a:solidFill>
              </a:rPr>
              <a:t>disfagia sembrerebbe </a:t>
            </a:r>
            <a:r>
              <a:rPr lang="it-IT" b="1" i="1" dirty="0">
                <a:solidFill>
                  <a:srgbClr val="595959"/>
                </a:solidFill>
              </a:rPr>
              <a:t>non </a:t>
            </a:r>
            <a:r>
              <a:rPr lang="it-IT" b="1" i="1" dirty="0" smtClean="0">
                <a:solidFill>
                  <a:srgbClr val="595959"/>
                </a:solidFill>
              </a:rPr>
              <a:t>essere</a:t>
            </a:r>
            <a:r>
              <a:rPr lang="it-IT" dirty="0" smtClean="0">
                <a:solidFill>
                  <a:srgbClr val="595959"/>
                </a:solidFill>
              </a:rPr>
              <a:t> un elemento determinante nel declino della funzionalità </a:t>
            </a:r>
            <a:r>
              <a:rPr lang="it-IT" dirty="0">
                <a:solidFill>
                  <a:srgbClr val="595959"/>
                </a:solidFill>
              </a:rPr>
              <a:t>del paziente </a:t>
            </a:r>
            <a:r>
              <a:rPr lang="it-IT" dirty="0" smtClean="0">
                <a:solidFill>
                  <a:srgbClr val="595959"/>
                </a:solidFill>
              </a:rPr>
              <a:t>con il progredire della patologia. </a:t>
            </a:r>
          </a:p>
          <a:p>
            <a:pPr>
              <a:buClr>
                <a:schemeClr val="bg2">
                  <a:lumMod val="75000"/>
                </a:schemeClr>
              </a:buClr>
              <a:buFont typeface="Wingdings" charset="2"/>
              <a:buChar char="ü"/>
            </a:pPr>
            <a:endParaRPr lang="it-IT" dirty="0" smtClean="0">
              <a:solidFill>
                <a:srgbClr val="595959"/>
              </a:solidFill>
            </a:endParaRPr>
          </a:p>
          <a:p>
            <a:pPr>
              <a:buClr>
                <a:schemeClr val="bg2">
                  <a:lumMod val="75000"/>
                </a:schemeClr>
              </a:buClr>
              <a:buFont typeface="Wingdings" charset="2"/>
              <a:buChar char="ü"/>
            </a:pPr>
            <a:r>
              <a:rPr lang="it-IT" dirty="0" smtClean="0">
                <a:solidFill>
                  <a:srgbClr val="595959"/>
                </a:solidFill>
              </a:rPr>
              <a:t>Sia nel TFC che nel </a:t>
            </a:r>
            <a:r>
              <a:rPr lang="it-IT" dirty="0" err="1" smtClean="0">
                <a:solidFill>
                  <a:srgbClr val="595959"/>
                </a:solidFill>
              </a:rPr>
              <a:t>Functional</a:t>
            </a:r>
            <a:r>
              <a:rPr lang="it-IT" dirty="0" smtClean="0">
                <a:solidFill>
                  <a:srgbClr val="595959"/>
                </a:solidFill>
              </a:rPr>
              <a:t> </a:t>
            </a:r>
            <a:r>
              <a:rPr lang="it-IT" dirty="0" err="1" smtClean="0">
                <a:solidFill>
                  <a:srgbClr val="595959"/>
                </a:solidFill>
              </a:rPr>
              <a:t>Assessment</a:t>
            </a:r>
            <a:r>
              <a:rPr lang="it-IT" dirty="0" smtClean="0">
                <a:solidFill>
                  <a:srgbClr val="595959"/>
                </a:solidFill>
              </a:rPr>
              <a:t> è valutata la </a:t>
            </a:r>
            <a:r>
              <a:rPr lang="it-IT" dirty="0">
                <a:solidFill>
                  <a:srgbClr val="595959"/>
                </a:solidFill>
              </a:rPr>
              <a:t>capacità del </a:t>
            </a:r>
            <a:r>
              <a:rPr lang="it-IT" dirty="0" smtClean="0">
                <a:solidFill>
                  <a:srgbClr val="595959"/>
                </a:solidFill>
              </a:rPr>
              <a:t>paziente di alimentarsi ma, in entrambi i casi, quest’item </a:t>
            </a:r>
            <a:r>
              <a:rPr lang="it-IT" b="1" i="1" dirty="0" smtClean="0">
                <a:solidFill>
                  <a:srgbClr val="595959"/>
                </a:solidFill>
              </a:rPr>
              <a:t>pesa per un solo punto </a:t>
            </a:r>
            <a:r>
              <a:rPr lang="it-IT" dirty="0" smtClean="0">
                <a:solidFill>
                  <a:srgbClr val="595959"/>
                </a:solidFill>
              </a:rPr>
              <a:t>sulla valutazione complessiva.</a:t>
            </a:r>
          </a:p>
          <a:p>
            <a:pPr>
              <a:buClr>
                <a:schemeClr val="bg2">
                  <a:lumMod val="75000"/>
                </a:schemeClr>
              </a:buClr>
              <a:buFont typeface="Wingdings" charset="2"/>
              <a:buChar char="ü"/>
            </a:pPr>
            <a:endParaRPr lang="it-IT" dirty="0" smtClean="0">
              <a:solidFill>
                <a:srgbClr val="595959"/>
              </a:solidFill>
            </a:endParaRPr>
          </a:p>
          <a:p>
            <a:pPr marL="45720" indent="0">
              <a:buNone/>
            </a:pPr>
            <a:endParaRPr lang="it-IT" dirty="0">
              <a:solidFill>
                <a:schemeClr val="tx1">
                  <a:lumMod val="65000"/>
                  <a:lumOff val="35000"/>
                </a:schemeClr>
              </a:solidFill>
            </a:endParaRPr>
          </a:p>
        </p:txBody>
      </p:sp>
    </p:spTree>
    <p:extLst>
      <p:ext uri="{BB962C8B-B14F-4D97-AF65-F5344CB8AC3E}">
        <p14:creationId xmlns="" xmlns:p14="http://schemas.microsoft.com/office/powerpoint/2010/main" val="2588279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695415" y="184723"/>
            <a:ext cx="3511814" cy="1143000"/>
          </a:xfrm>
          <a:ln>
            <a:solidFill>
              <a:srgbClr val="4FADF3"/>
            </a:solidFill>
          </a:ln>
        </p:spPr>
        <p:txBody>
          <a:bodyPr/>
          <a:lstStyle/>
          <a:p>
            <a:pPr marL="0" indent="0">
              <a:buNone/>
            </a:pPr>
            <a:r>
              <a:rPr lang="it-IT" dirty="0">
                <a:solidFill>
                  <a:srgbClr val="000090"/>
                </a:solidFill>
              </a:rPr>
              <a:t>Conclusioni</a:t>
            </a:r>
            <a:endParaRPr lang="it-IT" dirty="0"/>
          </a:p>
        </p:txBody>
      </p:sp>
      <p:sp>
        <p:nvSpPr>
          <p:cNvPr id="3" name="Segnaposto contenuto 2"/>
          <p:cNvSpPr>
            <a:spLocks noGrp="1"/>
          </p:cNvSpPr>
          <p:nvPr>
            <p:ph sz="quarter" idx="13"/>
          </p:nvPr>
        </p:nvSpPr>
        <p:spPr>
          <a:xfrm>
            <a:off x="195371" y="1507329"/>
            <a:ext cx="8707906" cy="5247739"/>
          </a:xfrm>
        </p:spPr>
        <p:txBody>
          <a:bodyPr>
            <a:normAutofit/>
          </a:bodyPr>
          <a:lstStyle/>
          <a:p>
            <a:pPr>
              <a:buClr>
                <a:schemeClr val="bg2">
                  <a:lumMod val="75000"/>
                </a:schemeClr>
              </a:buClr>
              <a:buFont typeface="Wingdings" charset="2"/>
              <a:buChar char="ü"/>
            </a:pPr>
            <a:r>
              <a:rPr lang="it-IT" dirty="0" smtClean="0">
                <a:solidFill>
                  <a:srgbClr val="595959"/>
                </a:solidFill>
              </a:rPr>
              <a:t>Il 35,13% dei pazienti con HD ha una disfagia clinicamente rilevante, secondo il </a:t>
            </a:r>
            <a:r>
              <a:rPr lang="it-IT" dirty="0" err="1" smtClean="0">
                <a:solidFill>
                  <a:srgbClr val="595959"/>
                </a:solidFill>
              </a:rPr>
              <a:t>cut</a:t>
            </a:r>
            <a:r>
              <a:rPr lang="it-IT" dirty="0" smtClean="0">
                <a:solidFill>
                  <a:srgbClr val="595959"/>
                </a:solidFill>
              </a:rPr>
              <a:t>-off del BSAS tot.</a:t>
            </a:r>
          </a:p>
          <a:p>
            <a:pPr>
              <a:buClr>
                <a:schemeClr val="bg2">
                  <a:lumMod val="75000"/>
                </a:schemeClr>
              </a:buClr>
              <a:buFont typeface="Wingdings" charset="2"/>
              <a:buChar char="ü"/>
            </a:pPr>
            <a:r>
              <a:rPr lang="it-IT" dirty="0" smtClean="0">
                <a:solidFill>
                  <a:srgbClr val="595959"/>
                </a:solidFill>
              </a:rPr>
              <a:t>La disfagia non è associata a maggior decadimento motorio e cognitivo. </a:t>
            </a:r>
          </a:p>
          <a:p>
            <a:pPr>
              <a:buClr>
                <a:schemeClr val="bg2">
                  <a:lumMod val="75000"/>
                </a:schemeClr>
              </a:buClr>
              <a:buFont typeface="Wingdings" charset="2"/>
              <a:buChar char="ü"/>
            </a:pPr>
            <a:r>
              <a:rPr lang="it-IT" dirty="0" smtClean="0">
                <a:solidFill>
                  <a:srgbClr val="595959"/>
                </a:solidFill>
              </a:rPr>
              <a:t>La disfagia sembrerebbe non inficiare la funzionalità del paziente e questo nonostante sia nel TFC che nel UHDRS- </a:t>
            </a:r>
            <a:r>
              <a:rPr lang="it-IT" dirty="0" err="1" smtClean="0">
                <a:solidFill>
                  <a:srgbClr val="595959"/>
                </a:solidFill>
              </a:rPr>
              <a:t>Function</a:t>
            </a:r>
            <a:r>
              <a:rPr lang="it-IT" dirty="0" smtClean="0">
                <a:solidFill>
                  <a:srgbClr val="595959"/>
                </a:solidFill>
              </a:rPr>
              <a:t> si valuti la capacità di alimentarsi del </a:t>
            </a:r>
            <a:r>
              <a:rPr lang="it-IT" dirty="0" err="1" smtClean="0">
                <a:solidFill>
                  <a:srgbClr val="595959"/>
                </a:solidFill>
              </a:rPr>
              <a:t>pz</a:t>
            </a:r>
            <a:r>
              <a:rPr lang="it-IT" dirty="0" smtClean="0">
                <a:solidFill>
                  <a:srgbClr val="595959"/>
                </a:solidFill>
              </a:rPr>
              <a:t>.</a:t>
            </a:r>
          </a:p>
          <a:p>
            <a:pPr>
              <a:buClr>
                <a:schemeClr val="bg2">
                  <a:lumMod val="75000"/>
                </a:schemeClr>
              </a:buClr>
              <a:buFont typeface="Wingdings" charset="2"/>
              <a:buChar char="ü"/>
            </a:pPr>
            <a:r>
              <a:rPr lang="it-IT" dirty="0" smtClean="0">
                <a:solidFill>
                  <a:srgbClr val="595959"/>
                </a:solidFill>
              </a:rPr>
              <a:t>                                           ??????</a:t>
            </a:r>
          </a:p>
          <a:p>
            <a:pPr>
              <a:buClr>
                <a:schemeClr val="bg2">
                  <a:lumMod val="75000"/>
                </a:schemeClr>
              </a:buClr>
              <a:buFont typeface="Wingdings" charset="2"/>
              <a:buChar char="ü"/>
            </a:pPr>
            <a:endParaRPr lang="it-IT" dirty="0" smtClean="0">
              <a:solidFill>
                <a:srgbClr val="595959"/>
              </a:solidFill>
            </a:endParaRPr>
          </a:p>
          <a:p>
            <a:pPr marL="45720" indent="0">
              <a:buNone/>
            </a:pPr>
            <a:endParaRPr lang="it-IT" dirty="0">
              <a:solidFill>
                <a:srgbClr val="595959"/>
              </a:solidFill>
            </a:endParaRPr>
          </a:p>
        </p:txBody>
      </p:sp>
    </p:spTree>
    <p:extLst>
      <p:ext uri="{BB962C8B-B14F-4D97-AF65-F5344CB8AC3E}">
        <p14:creationId xmlns="" xmlns:p14="http://schemas.microsoft.com/office/powerpoint/2010/main" val="36126444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695414" y="184723"/>
            <a:ext cx="4549447" cy="1143000"/>
          </a:xfrm>
          <a:ln>
            <a:solidFill>
              <a:srgbClr val="4FADF3"/>
            </a:solidFill>
          </a:ln>
        </p:spPr>
        <p:txBody>
          <a:bodyPr/>
          <a:lstStyle/>
          <a:p>
            <a:pPr marL="0" indent="0">
              <a:buNone/>
            </a:pPr>
            <a:r>
              <a:rPr lang="it-IT" dirty="0" smtClean="0"/>
              <a:t>Quesiti irrisolti </a:t>
            </a:r>
            <a:endParaRPr lang="it-IT" dirty="0"/>
          </a:p>
        </p:txBody>
      </p:sp>
      <p:sp>
        <p:nvSpPr>
          <p:cNvPr id="3" name="Segnaposto contenuto 2"/>
          <p:cNvSpPr>
            <a:spLocks noGrp="1"/>
          </p:cNvSpPr>
          <p:nvPr>
            <p:ph sz="quarter" idx="13"/>
          </p:nvPr>
        </p:nvSpPr>
        <p:spPr>
          <a:xfrm>
            <a:off x="195371" y="1507329"/>
            <a:ext cx="8707906" cy="5247739"/>
          </a:xfrm>
        </p:spPr>
        <p:txBody>
          <a:bodyPr>
            <a:normAutofit/>
          </a:bodyPr>
          <a:lstStyle/>
          <a:p>
            <a:pPr>
              <a:buClr>
                <a:schemeClr val="bg2">
                  <a:lumMod val="75000"/>
                </a:schemeClr>
              </a:buClr>
              <a:buFont typeface="Wingdings" charset="2"/>
              <a:buChar char="ü"/>
            </a:pPr>
            <a:endParaRPr lang="it-IT" dirty="0" smtClean="0">
              <a:solidFill>
                <a:srgbClr val="595959"/>
              </a:solidFill>
            </a:endParaRPr>
          </a:p>
          <a:p>
            <a:pPr>
              <a:buClr>
                <a:schemeClr val="bg2">
                  <a:lumMod val="75000"/>
                </a:schemeClr>
              </a:buClr>
              <a:buFont typeface="Wingdings" charset="2"/>
              <a:buChar char="ü"/>
            </a:pPr>
            <a:endParaRPr lang="it-IT" dirty="0" smtClean="0">
              <a:solidFill>
                <a:srgbClr val="595959"/>
              </a:solidFill>
            </a:endParaRPr>
          </a:p>
          <a:p>
            <a:pPr marL="45720" indent="0" algn="ctr">
              <a:buClr>
                <a:schemeClr val="bg2">
                  <a:lumMod val="75000"/>
                </a:schemeClr>
              </a:buClr>
              <a:buNone/>
            </a:pPr>
            <a:r>
              <a:rPr lang="it-IT" sz="2400" b="1" i="1" dirty="0" smtClean="0">
                <a:solidFill>
                  <a:srgbClr val="595959"/>
                </a:solidFill>
              </a:rPr>
              <a:t>Alterazioni della produzione salivare o alterata motilità esofagea da effetto farmacologico?</a:t>
            </a:r>
            <a:endParaRPr lang="it-IT" dirty="0" smtClean="0">
              <a:solidFill>
                <a:srgbClr val="595959"/>
              </a:solidFill>
            </a:endParaRPr>
          </a:p>
          <a:p>
            <a:pPr marL="45720" indent="0" algn="ctr">
              <a:buClr>
                <a:schemeClr val="bg2">
                  <a:lumMod val="75000"/>
                </a:schemeClr>
              </a:buClr>
              <a:buNone/>
            </a:pPr>
            <a:r>
              <a:rPr lang="it-IT" sz="2800" b="1" i="1" dirty="0" smtClean="0">
                <a:solidFill>
                  <a:srgbClr val="595959"/>
                </a:solidFill>
              </a:rPr>
              <a:t>Occorrerà stabilire se l’uso dei neurolettici tipici e atipici può incidere sulla disfagia!!!</a:t>
            </a:r>
          </a:p>
          <a:p>
            <a:pPr marL="45720" indent="0">
              <a:buClr>
                <a:schemeClr val="bg2">
                  <a:lumMod val="75000"/>
                </a:schemeClr>
              </a:buClr>
              <a:buNone/>
            </a:pPr>
            <a:endParaRPr lang="it-IT" dirty="0" smtClean="0">
              <a:solidFill>
                <a:srgbClr val="595959"/>
              </a:solidFill>
            </a:endParaRPr>
          </a:p>
          <a:p>
            <a:pPr marL="45720" indent="0">
              <a:buClr>
                <a:schemeClr val="bg2">
                  <a:lumMod val="75000"/>
                </a:schemeClr>
              </a:buClr>
              <a:buNone/>
            </a:pPr>
            <a:endParaRPr lang="it-IT" dirty="0" smtClean="0">
              <a:solidFill>
                <a:srgbClr val="595959"/>
              </a:solidFill>
            </a:endParaRPr>
          </a:p>
          <a:p>
            <a:pPr marL="45720" indent="0">
              <a:buNone/>
            </a:pPr>
            <a:endParaRPr lang="it-IT" dirty="0">
              <a:solidFill>
                <a:srgbClr val="595959"/>
              </a:solidFill>
            </a:endParaRPr>
          </a:p>
        </p:txBody>
      </p:sp>
      <p:sp>
        <p:nvSpPr>
          <p:cNvPr id="4" name="Rettangolo 3"/>
          <p:cNvSpPr/>
          <p:nvPr/>
        </p:nvSpPr>
        <p:spPr>
          <a:xfrm>
            <a:off x="703385" y="1507329"/>
            <a:ext cx="7948246" cy="659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Quali le cause della disfagia nell’HD, considerato che essa è indipendente dal disturbo motorio?</a:t>
            </a:r>
            <a:endParaRPr lang="it-IT" dirty="0"/>
          </a:p>
        </p:txBody>
      </p:sp>
      <p:pic>
        <p:nvPicPr>
          <p:cNvPr id="23554" name="Picture 2"/>
          <p:cNvPicPr>
            <a:picLocks noChangeAspect="1" noChangeArrowheads="1"/>
          </p:cNvPicPr>
          <p:nvPr/>
        </p:nvPicPr>
        <p:blipFill>
          <a:blip r:embed="rId2" cstate="print"/>
          <a:srcRect/>
          <a:stretch>
            <a:fillRect/>
          </a:stretch>
        </p:blipFill>
        <p:spPr bwMode="auto">
          <a:xfrm>
            <a:off x="0" y="5974018"/>
            <a:ext cx="3848100" cy="781050"/>
          </a:xfrm>
          <a:prstGeom prst="rect">
            <a:avLst/>
          </a:prstGeom>
          <a:noFill/>
          <a:ln w="9525">
            <a:noFill/>
            <a:miter lim="800000"/>
            <a:headEnd/>
            <a:tailEnd/>
          </a:ln>
        </p:spPr>
      </p:pic>
      <p:pic>
        <p:nvPicPr>
          <p:cNvPr id="23555" name="Picture 3"/>
          <p:cNvPicPr>
            <a:picLocks noChangeAspect="1" noChangeArrowheads="1"/>
          </p:cNvPicPr>
          <p:nvPr/>
        </p:nvPicPr>
        <p:blipFill>
          <a:blip r:embed="rId3" cstate="print"/>
          <a:srcRect/>
          <a:stretch>
            <a:fillRect/>
          </a:stretch>
        </p:blipFill>
        <p:spPr bwMode="auto">
          <a:xfrm>
            <a:off x="4572000" y="4171950"/>
            <a:ext cx="4381500" cy="2686050"/>
          </a:xfrm>
          <a:prstGeom prst="rect">
            <a:avLst/>
          </a:prstGeom>
          <a:noFill/>
          <a:ln w="9525">
            <a:noFill/>
            <a:miter lim="800000"/>
            <a:headEnd/>
            <a:tailEnd/>
          </a:ln>
        </p:spPr>
      </p:pic>
    </p:spTree>
    <p:extLst>
      <p:ext uri="{BB962C8B-B14F-4D97-AF65-F5344CB8AC3E}">
        <p14:creationId xmlns="" xmlns:p14="http://schemas.microsoft.com/office/powerpoint/2010/main" val="36126444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695414" y="184723"/>
            <a:ext cx="4549447" cy="1143000"/>
          </a:xfrm>
          <a:ln>
            <a:solidFill>
              <a:srgbClr val="4FADF3"/>
            </a:solidFill>
          </a:ln>
        </p:spPr>
        <p:txBody>
          <a:bodyPr/>
          <a:lstStyle/>
          <a:p>
            <a:pPr marL="0" indent="0">
              <a:buNone/>
            </a:pPr>
            <a:r>
              <a:rPr lang="it-IT" dirty="0" smtClean="0"/>
              <a:t>Quesiti irrisolti </a:t>
            </a:r>
            <a:endParaRPr lang="it-IT" dirty="0"/>
          </a:p>
        </p:txBody>
      </p:sp>
      <p:sp>
        <p:nvSpPr>
          <p:cNvPr id="3" name="Segnaposto contenuto 2"/>
          <p:cNvSpPr>
            <a:spLocks noGrp="1"/>
          </p:cNvSpPr>
          <p:nvPr>
            <p:ph sz="quarter" idx="13"/>
          </p:nvPr>
        </p:nvSpPr>
        <p:spPr>
          <a:xfrm>
            <a:off x="195371" y="1507329"/>
            <a:ext cx="8707906" cy="5247739"/>
          </a:xfrm>
        </p:spPr>
        <p:txBody>
          <a:bodyPr>
            <a:normAutofit/>
          </a:bodyPr>
          <a:lstStyle/>
          <a:p>
            <a:pPr>
              <a:buClr>
                <a:schemeClr val="bg2">
                  <a:lumMod val="75000"/>
                </a:schemeClr>
              </a:buClr>
              <a:buFont typeface="Wingdings" charset="2"/>
              <a:buChar char="ü"/>
            </a:pPr>
            <a:endParaRPr lang="it-IT" dirty="0" smtClean="0">
              <a:solidFill>
                <a:srgbClr val="595959"/>
              </a:solidFill>
            </a:endParaRPr>
          </a:p>
          <a:p>
            <a:pPr>
              <a:buClr>
                <a:schemeClr val="bg2">
                  <a:lumMod val="75000"/>
                </a:schemeClr>
              </a:buClr>
              <a:buFont typeface="Wingdings" charset="2"/>
              <a:buChar char="ü"/>
            </a:pPr>
            <a:endParaRPr lang="it-IT" dirty="0" smtClean="0">
              <a:solidFill>
                <a:srgbClr val="595959"/>
              </a:solidFill>
            </a:endParaRPr>
          </a:p>
          <a:p>
            <a:pPr>
              <a:buClr>
                <a:schemeClr val="bg2">
                  <a:lumMod val="75000"/>
                </a:schemeClr>
              </a:buClr>
              <a:buFont typeface="Wingdings" charset="2"/>
              <a:buChar char="ü"/>
            </a:pPr>
            <a:endParaRPr lang="it-IT" dirty="0" smtClean="0">
              <a:solidFill>
                <a:srgbClr val="595959"/>
              </a:solidFill>
            </a:endParaRPr>
          </a:p>
          <a:p>
            <a:pPr>
              <a:buClr>
                <a:schemeClr val="bg2">
                  <a:lumMod val="75000"/>
                </a:schemeClr>
              </a:buClr>
              <a:buFont typeface="Wingdings" charset="2"/>
              <a:buChar char="ü"/>
            </a:pPr>
            <a:r>
              <a:rPr lang="it-IT" dirty="0" smtClean="0">
                <a:solidFill>
                  <a:srgbClr val="595959"/>
                </a:solidFill>
              </a:rPr>
              <a:t>Il peso limitato del </a:t>
            </a:r>
            <a:r>
              <a:rPr lang="it-IT" dirty="0" err="1" smtClean="0">
                <a:solidFill>
                  <a:srgbClr val="595959"/>
                </a:solidFill>
              </a:rPr>
              <a:t>subitem</a:t>
            </a:r>
            <a:r>
              <a:rPr lang="it-IT" dirty="0" smtClean="0">
                <a:solidFill>
                  <a:srgbClr val="595959"/>
                </a:solidFill>
              </a:rPr>
              <a:t> “Alimentarsi” in entrambe le scale di funzionalità </a:t>
            </a:r>
            <a:r>
              <a:rPr lang="it-IT" b="1" i="1" dirty="0" smtClean="0">
                <a:solidFill>
                  <a:srgbClr val="595959"/>
                </a:solidFill>
              </a:rPr>
              <a:t>potrebbe essere un limite delle stesse</a:t>
            </a:r>
            <a:r>
              <a:rPr lang="it-IT" dirty="0" smtClean="0">
                <a:solidFill>
                  <a:srgbClr val="595959"/>
                </a:solidFill>
              </a:rPr>
              <a:t> nella corretta valutazione del paziente inducendo a sottovalutare il sintomo.</a:t>
            </a:r>
          </a:p>
          <a:p>
            <a:pPr>
              <a:buClr>
                <a:schemeClr val="bg2">
                  <a:lumMod val="75000"/>
                </a:schemeClr>
              </a:buClr>
              <a:buFont typeface="Wingdings" charset="2"/>
              <a:buChar char="ü"/>
            </a:pPr>
            <a:r>
              <a:rPr lang="it-IT" dirty="0" smtClean="0">
                <a:solidFill>
                  <a:srgbClr val="595959"/>
                </a:solidFill>
              </a:rPr>
              <a:t>La presenza di una percentuale di pazienti </a:t>
            </a:r>
            <a:r>
              <a:rPr lang="it-IT" dirty="0" err="1" smtClean="0">
                <a:solidFill>
                  <a:srgbClr val="595959"/>
                </a:solidFill>
              </a:rPr>
              <a:t>disfagici</a:t>
            </a:r>
            <a:r>
              <a:rPr lang="it-IT" dirty="0" smtClean="0">
                <a:solidFill>
                  <a:srgbClr val="595959"/>
                </a:solidFill>
              </a:rPr>
              <a:t> nel campione esaminato, implicherebbe l’inserimento di una valutazione specifica per la disfagia nella valutazione clinica di routine nel paziente con HD. </a:t>
            </a:r>
            <a:endParaRPr lang="it-IT" dirty="0">
              <a:solidFill>
                <a:srgbClr val="595959"/>
              </a:solidFill>
            </a:endParaRPr>
          </a:p>
          <a:p>
            <a:pPr marL="45720" indent="0">
              <a:buClr>
                <a:schemeClr val="bg2">
                  <a:lumMod val="75000"/>
                </a:schemeClr>
              </a:buClr>
              <a:buNone/>
            </a:pPr>
            <a:endParaRPr lang="it-IT" dirty="0" smtClean="0">
              <a:solidFill>
                <a:srgbClr val="595959"/>
              </a:solidFill>
            </a:endParaRPr>
          </a:p>
          <a:p>
            <a:pPr marL="45720" indent="0">
              <a:buNone/>
            </a:pPr>
            <a:endParaRPr lang="it-IT" dirty="0">
              <a:solidFill>
                <a:srgbClr val="595959"/>
              </a:solidFill>
            </a:endParaRPr>
          </a:p>
        </p:txBody>
      </p:sp>
      <p:sp>
        <p:nvSpPr>
          <p:cNvPr id="4" name="Rettangolo 3"/>
          <p:cNvSpPr/>
          <p:nvPr/>
        </p:nvSpPr>
        <p:spPr>
          <a:xfrm>
            <a:off x="703385" y="1507329"/>
            <a:ext cx="7948246" cy="659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Le attuali valutazioni cliniche sono inadeguate a testare la disfagia!</a:t>
            </a:r>
            <a:endParaRPr lang="it-IT" dirty="0"/>
          </a:p>
        </p:txBody>
      </p:sp>
    </p:spTree>
    <p:extLst>
      <p:ext uri="{BB962C8B-B14F-4D97-AF65-F5344CB8AC3E}">
        <p14:creationId xmlns="" xmlns:p14="http://schemas.microsoft.com/office/powerpoint/2010/main" val="36126444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3"/>
          </p:nvPr>
        </p:nvSpPr>
        <p:spPr>
          <a:xfrm>
            <a:off x="239151" y="267286"/>
            <a:ext cx="8274851" cy="3832339"/>
          </a:xfrm>
        </p:spPr>
        <p:txBody>
          <a:bodyPr>
            <a:noAutofit/>
          </a:bodyPr>
          <a:lstStyle/>
          <a:p>
            <a:pPr marL="45720" indent="0" algn="ctr">
              <a:buNone/>
            </a:pPr>
            <a:r>
              <a:rPr lang="it-IT" sz="6000" dirty="0" smtClean="0">
                <a:solidFill>
                  <a:srgbClr val="000090"/>
                </a:solidFill>
                <a:latin typeface="Apple Chancery"/>
                <a:cs typeface="Apple Chancery"/>
              </a:rPr>
              <a:t>Grazie per l’ attenzione!</a:t>
            </a:r>
            <a:endParaRPr lang="it-IT" sz="6000" dirty="0">
              <a:solidFill>
                <a:srgbClr val="000090"/>
              </a:solidFill>
              <a:latin typeface="Apple Chancery"/>
              <a:cs typeface="Apple Chancery"/>
            </a:endParaRPr>
          </a:p>
        </p:txBody>
      </p:sp>
      <p:pic>
        <p:nvPicPr>
          <p:cNvPr id="24580" name="Picture 4"/>
          <p:cNvPicPr>
            <a:picLocks noChangeAspect="1" noChangeArrowheads="1"/>
          </p:cNvPicPr>
          <p:nvPr/>
        </p:nvPicPr>
        <p:blipFill>
          <a:blip r:embed="rId2" cstate="print"/>
          <a:srcRect/>
          <a:stretch>
            <a:fillRect/>
          </a:stretch>
        </p:blipFill>
        <p:spPr bwMode="auto">
          <a:xfrm>
            <a:off x="1581150" y="1595438"/>
            <a:ext cx="5981700" cy="3667125"/>
          </a:xfrm>
          <a:prstGeom prst="rect">
            <a:avLst/>
          </a:prstGeom>
          <a:noFill/>
          <a:ln w="9525">
            <a:noFill/>
            <a:miter lim="800000"/>
            <a:headEnd/>
            <a:tailEnd/>
          </a:ln>
        </p:spPr>
      </p:pic>
    </p:spTree>
    <p:extLst>
      <p:ext uri="{BB962C8B-B14F-4D97-AF65-F5344CB8AC3E}">
        <p14:creationId xmlns="" xmlns:p14="http://schemas.microsoft.com/office/powerpoint/2010/main" val="30894209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8946" name="Picture 2"/>
          <p:cNvPicPr>
            <a:picLocks noChangeAspect="1" noChangeArrowheads="1"/>
          </p:cNvPicPr>
          <p:nvPr/>
        </p:nvPicPr>
        <p:blipFill>
          <a:blip r:embed="rId2" cstate="print"/>
          <a:srcRect l="30405" t="24777" r="2519" b="16211"/>
          <a:stretch>
            <a:fillRect/>
          </a:stretch>
        </p:blipFill>
        <p:spPr bwMode="auto">
          <a:xfrm>
            <a:off x="2447925" y="1558925"/>
            <a:ext cx="4638675" cy="4079875"/>
          </a:xfrm>
          <a:prstGeom prst="rect">
            <a:avLst/>
          </a:prstGeom>
          <a:noFill/>
          <a:ln w="9525">
            <a:noFill/>
            <a:miter lim="800000"/>
            <a:headEnd/>
            <a:tailEnd/>
          </a:ln>
          <a:effectLst/>
        </p:spPr>
      </p:pic>
      <p:grpSp>
        <p:nvGrpSpPr>
          <p:cNvPr id="2" name="Group 3"/>
          <p:cNvGrpSpPr>
            <a:grpSpLocks/>
          </p:cNvGrpSpPr>
          <p:nvPr/>
        </p:nvGrpSpPr>
        <p:grpSpPr bwMode="auto">
          <a:xfrm>
            <a:off x="3641725" y="396875"/>
            <a:ext cx="2259013" cy="579438"/>
            <a:chOff x="2294" y="250"/>
            <a:chExt cx="1423" cy="365"/>
          </a:xfrm>
        </p:grpSpPr>
        <p:sp useBgFill="1">
          <p:nvSpPr>
            <p:cNvPr id="338948" name="Rectangle 4"/>
            <p:cNvSpPr>
              <a:spLocks noChangeArrowheads="1"/>
            </p:cNvSpPr>
            <p:nvPr/>
          </p:nvSpPr>
          <p:spPr bwMode="auto">
            <a:xfrm>
              <a:off x="2294" y="250"/>
              <a:ext cx="1423" cy="365"/>
            </a:xfrm>
            <a:prstGeom prst="rect">
              <a:avLst/>
            </a:prstGeom>
            <a:ln w="9525">
              <a:noFill/>
              <a:miter lim="800000"/>
              <a:headEnd/>
              <a:tailEnd/>
            </a:ln>
            <a:effectLst>
              <a:prstShdw prst="shdw17" dist="17961" dir="2700000">
                <a:srgbClr val="FFFF66">
                  <a:gamma/>
                  <a:shade val="60000"/>
                  <a:invGamma/>
                </a:srgbClr>
              </a:prstShdw>
            </a:effectLst>
          </p:spPr>
          <p:txBody>
            <a:bodyPr wrap="none" anchor="ctr"/>
            <a:lstStyle/>
            <a:p>
              <a:endParaRPr lang="it-IT"/>
            </a:p>
          </p:txBody>
        </p:sp>
        <p:sp>
          <p:nvSpPr>
            <p:cNvPr id="338949" name="Text Box 5"/>
            <p:cNvSpPr txBox="1">
              <a:spLocks noChangeArrowheads="1"/>
            </p:cNvSpPr>
            <p:nvPr/>
          </p:nvSpPr>
          <p:spPr bwMode="auto">
            <a:xfrm>
              <a:off x="2294" y="250"/>
              <a:ext cx="1423" cy="365"/>
            </a:xfrm>
            <a:prstGeom prst="rect">
              <a:avLst/>
            </a:prstGeom>
            <a:noFill/>
            <a:ln w="9525">
              <a:noFill/>
              <a:miter lim="800000"/>
              <a:headEnd/>
              <a:tailEnd/>
            </a:ln>
            <a:effectLst/>
          </p:spPr>
          <p:txBody>
            <a:bodyPr wrap="none">
              <a:spAutoFit/>
            </a:bodyPr>
            <a:lstStyle/>
            <a:p>
              <a:pPr algn="l">
                <a:spcBef>
                  <a:spcPct val="0"/>
                </a:spcBef>
                <a:buFontTx/>
                <a:buNone/>
              </a:pPr>
              <a:r>
                <a:rPr lang="it-IT">
                  <a:latin typeface="Arial" charset="0"/>
                </a:rPr>
                <a:t>Cromosomi</a:t>
              </a:r>
            </a:p>
          </p:txBody>
        </p:sp>
      </p:grpSp>
      <p:sp>
        <p:nvSpPr>
          <p:cNvPr id="338950" name="Oval 6"/>
          <p:cNvSpPr>
            <a:spLocks noChangeArrowheads="1"/>
          </p:cNvSpPr>
          <p:nvPr/>
        </p:nvSpPr>
        <p:spPr bwMode="auto">
          <a:xfrm>
            <a:off x="5367338" y="1558925"/>
            <a:ext cx="957262" cy="1108075"/>
          </a:xfrm>
          <a:prstGeom prst="ellipse">
            <a:avLst/>
          </a:prstGeom>
          <a:noFill/>
          <a:ln w="57150">
            <a:solidFill>
              <a:srgbClr val="FF0000"/>
            </a:solidFill>
            <a:round/>
            <a:headEnd/>
            <a:tailEnd/>
          </a:ln>
          <a:effectLst/>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338950"/>
                                        </p:tgtEl>
                                        <p:attrNameLst>
                                          <p:attrName>style.visibility</p:attrName>
                                        </p:attrNameLst>
                                      </p:cBhvr>
                                      <p:to>
                                        <p:strVal val="visible"/>
                                      </p:to>
                                    </p:set>
                                    <p:anim calcmode="lin" valueType="num">
                                      <p:cBhvr>
                                        <p:cTn id="7" dur="500" fill="hold"/>
                                        <p:tgtEl>
                                          <p:spTgt spid="338950"/>
                                        </p:tgtEl>
                                        <p:attrNameLst>
                                          <p:attrName>ppt_w</p:attrName>
                                        </p:attrNameLst>
                                      </p:cBhvr>
                                      <p:tavLst>
                                        <p:tav tm="0">
                                          <p:val>
                                            <p:strVal val="(6*min(max(#ppt_w*#ppt_h,.3),1)-7.4)/-.7*#ppt_w"/>
                                          </p:val>
                                        </p:tav>
                                        <p:tav tm="100000">
                                          <p:val>
                                            <p:strVal val="#ppt_w"/>
                                          </p:val>
                                        </p:tav>
                                      </p:tavLst>
                                    </p:anim>
                                    <p:anim calcmode="lin" valueType="num">
                                      <p:cBhvr>
                                        <p:cTn id="8" dur="500" fill="hold"/>
                                        <p:tgtEl>
                                          <p:spTgt spid="338950"/>
                                        </p:tgtEl>
                                        <p:attrNameLst>
                                          <p:attrName>ppt_h</p:attrName>
                                        </p:attrNameLst>
                                      </p:cBhvr>
                                      <p:tavLst>
                                        <p:tav tm="0">
                                          <p:val>
                                            <p:strVal val="(6*min(max(#ppt_w*#ppt_h,.3),1)-7.4)/-.7*#ppt_h"/>
                                          </p:val>
                                        </p:tav>
                                        <p:tav tm="100000">
                                          <p:val>
                                            <p:strVal val="#ppt_h"/>
                                          </p:val>
                                        </p:tav>
                                      </p:tavLst>
                                    </p:anim>
                                    <p:anim calcmode="lin" valueType="num">
                                      <p:cBhvr>
                                        <p:cTn id="9" dur="500" fill="hold"/>
                                        <p:tgtEl>
                                          <p:spTgt spid="338950"/>
                                        </p:tgtEl>
                                        <p:attrNameLst>
                                          <p:attrName>ppt_x</p:attrName>
                                        </p:attrNameLst>
                                      </p:cBhvr>
                                      <p:tavLst>
                                        <p:tav tm="0">
                                          <p:val>
                                            <p:fltVal val="0.5"/>
                                          </p:val>
                                        </p:tav>
                                        <p:tav tm="100000">
                                          <p:val>
                                            <p:strVal val="#ppt_x"/>
                                          </p:val>
                                        </p:tav>
                                      </p:tavLst>
                                    </p:anim>
                                    <p:anim calcmode="lin" valueType="num">
                                      <p:cBhvr>
                                        <p:cTn id="10" dur="500" fill="hold"/>
                                        <p:tgtEl>
                                          <p:spTgt spid="338950"/>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9970" name="Picture 2"/>
          <p:cNvPicPr>
            <a:picLocks noChangeAspect="1" noChangeArrowheads="1"/>
          </p:cNvPicPr>
          <p:nvPr/>
        </p:nvPicPr>
        <p:blipFill>
          <a:blip r:embed="rId2" cstate="print"/>
          <a:srcRect b="11667"/>
          <a:stretch>
            <a:fillRect/>
          </a:stretch>
        </p:blipFill>
        <p:spPr bwMode="auto">
          <a:xfrm>
            <a:off x="1943100" y="1905000"/>
            <a:ext cx="5257800" cy="4038600"/>
          </a:xfrm>
          <a:prstGeom prst="rect">
            <a:avLst/>
          </a:prstGeom>
          <a:noFill/>
          <a:ln w="9525">
            <a:noFill/>
            <a:miter lim="800000"/>
            <a:headEnd/>
            <a:tailEnd/>
          </a:ln>
          <a:effectLst>
            <a:outerShdw dist="107763" dir="18900000" algn="ctr" rotWithShape="0">
              <a:schemeClr val="bg2"/>
            </a:outerShdw>
          </a:effectLst>
        </p:spPr>
      </p:pic>
      <p:grpSp>
        <p:nvGrpSpPr>
          <p:cNvPr id="2" name="Group 3"/>
          <p:cNvGrpSpPr>
            <a:grpSpLocks/>
          </p:cNvGrpSpPr>
          <p:nvPr/>
        </p:nvGrpSpPr>
        <p:grpSpPr bwMode="auto">
          <a:xfrm>
            <a:off x="3200400" y="396875"/>
            <a:ext cx="2732088" cy="1066800"/>
            <a:chOff x="2935" y="250"/>
            <a:chExt cx="1721" cy="672"/>
          </a:xfrm>
        </p:grpSpPr>
        <p:sp useBgFill="1">
          <p:nvSpPr>
            <p:cNvPr id="339972" name="Rectangle 4"/>
            <p:cNvSpPr>
              <a:spLocks noChangeArrowheads="1"/>
            </p:cNvSpPr>
            <p:nvPr/>
          </p:nvSpPr>
          <p:spPr bwMode="auto">
            <a:xfrm>
              <a:off x="2935" y="250"/>
              <a:ext cx="1721" cy="672"/>
            </a:xfrm>
            <a:prstGeom prst="rect">
              <a:avLst/>
            </a:prstGeom>
            <a:ln w="9525">
              <a:noFill/>
              <a:miter lim="800000"/>
              <a:headEnd/>
              <a:tailEnd/>
            </a:ln>
            <a:effectLst>
              <a:prstShdw prst="shdw17" dist="17961" dir="2700000">
                <a:srgbClr val="FFFF66">
                  <a:gamma/>
                  <a:shade val="60000"/>
                  <a:invGamma/>
                </a:srgbClr>
              </a:prstShdw>
            </a:effectLst>
          </p:spPr>
          <p:txBody>
            <a:bodyPr wrap="none" anchor="ctr"/>
            <a:lstStyle/>
            <a:p>
              <a:endParaRPr lang="it-IT"/>
            </a:p>
          </p:txBody>
        </p:sp>
        <p:sp>
          <p:nvSpPr>
            <p:cNvPr id="339973" name="Text Box 5"/>
            <p:cNvSpPr txBox="1">
              <a:spLocks noChangeArrowheads="1"/>
            </p:cNvSpPr>
            <p:nvPr/>
          </p:nvSpPr>
          <p:spPr bwMode="auto">
            <a:xfrm>
              <a:off x="2935" y="384"/>
              <a:ext cx="1721" cy="365"/>
            </a:xfrm>
            <a:prstGeom prst="rect">
              <a:avLst/>
            </a:prstGeom>
            <a:noFill/>
            <a:ln w="9525">
              <a:noFill/>
              <a:miter lim="800000"/>
              <a:headEnd/>
              <a:tailEnd/>
            </a:ln>
            <a:effectLst/>
          </p:spPr>
          <p:txBody>
            <a:bodyPr wrap="none">
              <a:spAutoFit/>
            </a:bodyPr>
            <a:lstStyle/>
            <a:p>
              <a:pPr algn="l">
                <a:spcBef>
                  <a:spcPct val="0"/>
                </a:spcBef>
                <a:buFontTx/>
                <a:buNone/>
              </a:pPr>
              <a:r>
                <a:rPr lang="it-IT">
                  <a:latin typeface="Arial" charset="0"/>
                </a:rPr>
                <a:t>Cromosoma 4</a:t>
              </a:r>
            </a:p>
          </p:txBody>
        </p:sp>
      </p:grpSp>
      <p:sp>
        <p:nvSpPr>
          <p:cNvPr id="339974" name="Oval 6"/>
          <p:cNvSpPr>
            <a:spLocks noChangeArrowheads="1"/>
          </p:cNvSpPr>
          <p:nvPr/>
        </p:nvSpPr>
        <p:spPr bwMode="auto">
          <a:xfrm>
            <a:off x="2971800" y="2057400"/>
            <a:ext cx="838200" cy="1828800"/>
          </a:xfrm>
          <a:prstGeom prst="ellipse">
            <a:avLst/>
          </a:prstGeom>
          <a:noFill/>
          <a:ln w="57150">
            <a:solidFill>
              <a:srgbClr val="FF0000"/>
            </a:solidFill>
            <a:round/>
            <a:headEnd/>
            <a:tailEnd/>
          </a:ln>
          <a:effectLst/>
        </p:spPr>
        <p:txBody>
          <a:bodyPr wrap="none" anchor="ctr"/>
          <a:lstStyle/>
          <a:p>
            <a:endParaRPr lang="it-IT"/>
          </a:p>
        </p:txBody>
      </p:sp>
      <p:grpSp>
        <p:nvGrpSpPr>
          <p:cNvPr id="3" name="Group 7"/>
          <p:cNvGrpSpPr>
            <a:grpSpLocks/>
          </p:cNvGrpSpPr>
          <p:nvPr/>
        </p:nvGrpSpPr>
        <p:grpSpPr bwMode="auto">
          <a:xfrm>
            <a:off x="533400" y="6084888"/>
            <a:ext cx="8086725" cy="519112"/>
            <a:chOff x="336" y="3833"/>
            <a:chExt cx="5094" cy="327"/>
          </a:xfrm>
        </p:grpSpPr>
        <p:sp useBgFill="1">
          <p:nvSpPr>
            <p:cNvPr id="339976" name="Rectangle 8"/>
            <p:cNvSpPr>
              <a:spLocks noChangeArrowheads="1"/>
            </p:cNvSpPr>
            <p:nvPr/>
          </p:nvSpPr>
          <p:spPr bwMode="auto">
            <a:xfrm>
              <a:off x="336" y="3833"/>
              <a:ext cx="5094" cy="327"/>
            </a:xfrm>
            <a:prstGeom prst="rect">
              <a:avLst/>
            </a:prstGeom>
            <a:ln w="9525">
              <a:noFill/>
              <a:miter lim="800000"/>
              <a:headEnd/>
              <a:tailEnd/>
            </a:ln>
            <a:effectLst>
              <a:prstShdw prst="shdw17" dist="17961" dir="2700000">
                <a:srgbClr val="FFFF66">
                  <a:gamma/>
                  <a:shade val="60000"/>
                  <a:invGamma/>
                </a:srgbClr>
              </a:prstShdw>
            </a:effectLst>
          </p:spPr>
          <p:txBody>
            <a:bodyPr wrap="none" anchor="ctr"/>
            <a:lstStyle/>
            <a:p>
              <a:endParaRPr lang="it-IT"/>
            </a:p>
          </p:txBody>
        </p:sp>
        <p:sp>
          <p:nvSpPr>
            <p:cNvPr id="339977" name="Text Box 9"/>
            <p:cNvSpPr txBox="1">
              <a:spLocks noChangeArrowheads="1"/>
            </p:cNvSpPr>
            <p:nvPr/>
          </p:nvSpPr>
          <p:spPr bwMode="auto">
            <a:xfrm>
              <a:off x="336" y="3833"/>
              <a:ext cx="5094" cy="327"/>
            </a:xfrm>
            <a:prstGeom prst="rect">
              <a:avLst/>
            </a:prstGeom>
            <a:noFill/>
            <a:ln w="9525">
              <a:noFill/>
              <a:miter lim="800000"/>
              <a:headEnd/>
              <a:tailEnd/>
            </a:ln>
            <a:effectLst/>
          </p:spPr>
          <p:txBody>
            <a:bodyPr wrap="none">
              <a:spAutoFit/>
            </a:bodyPr>
            <a:lstStyle/>
            <a:p>
              <a:pPr algn="just">
                <a:spcBef>
                  <a:spcPct val="0"/>
                </a:spcBef>
                <a:buFontTx/>
                <a:buNone/>
              </a:pPr>
              <a:r>
                <a:rPr lang="it-IT" sz="2800">
                  <a:latin typeface="Arial" charset="0"/>
                </a:rPr>
                <a:t>Mutazione del gene IT15 (Interesting Trascript 15)</a:t>
              </a: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42018" name="Text Box 2"/>
          <p:cNvSpPr txBox="1">
            <a:spLocks noChangeArrowheads="1"/>
          </p:cNvSpPr>
          <p:nvPr/>
        </p:nvSpPr>
        <p:spPr bwMode="auto">
          <a:xfrm>
            <a:off x="1173163" y="320675"/>
            <a:ext cx="6523037" cy="579438"/>
          </a:xfrm>
          <a:prstGeom prst="rect">
            <a:avLst/>
          </a:prstGeom>
          <a:ln w="9525">
            <a:noFill/>
            <a:miter lim="800000"/>
            <a:headEnd/>
            <a:tailEnd/>
          </a:ln>
          <a:effectLst>
            <a:prstShdw prst="shdw17" dist="17961" dir="2700000">
              <a:srgbClr val="FFFF66">
                <a:gamma/>
                <a:shade val="60000"/>
                <a:invGamma/>
              </a:srgbClr>
            </a:prstShdw>
          </a:effectLst>
        </p:spPr>
        <p:txBody>
          <a:bodyPr wrap="none">
            <a:spAutoFit/>
          </a:bodyPr>
          <a:lstStyle/>
          <a:p>
            <a:pPr>
              <a:spcBef>
                <a:spcPct val="0"/>
              </a:spcBef>
              <a:buFontTx/>
              <a:buNone/>
            </a:pPr>
            <a:r>
              <a:rPr lang="it-IT">
                <a:latin typeface="Arial" charset="0"/>
              </a:rPr>
              <a:t>Nel DNA abbinamento basi azotate</a:t>
            </a:r>
          </a:p>
        </p:txBody>
      </p:sp>
      <p:pic>
        <p:nvPicPr>
          <p:cNvPr id="342019" name="Picture 3"/>
          <p:cNvPicPr>
            <a:picLocks noChangeAspect="1" noChangeArrowheads="1"/>
          </p:cNvPicPr>
          <p:nvPr/>
        </p:nvPicPr>
        <p:blipFill>
          <a:blip r:embed="rId2" cstate="print"/>
          <a:srcRect/>
          <a:stretch>
            <a:fillRect/>
          </a:stretch>
        </p:blipFill>
        <p:spPr bwMode="auto">
          <a:xfrm>
            <a:off x="609600" y="1905000"/>
            <a:ext cx="3581400" cy="3733800"/>
          </a:xfrm>
          <a:prstGeom prst="rect">
            <a:avLst/>
          </a:prstGeom>
          <a:noFill/>
          <a:ln w="9525">
            <a:noFill/>
            <a:miter lim="800000"/>
            <a:headEnd/>
            <a:tailEnd/>
          </a:ln>
          <a:effectLst>
            <a:outerShdw dist="107763" dir="18900000" algn="ctr" rotWithShape="0">
              <a:schemeClr val="bg2"/>
            </a:outerShdw>
          </a:effectLst>
        </p:spPr>
      </p:pic>
      <p:grpSp>
        <p:nvGrpSpPr>
          <p:cNvPr id="2" name="Group 4"/>
          <p:cNvGrpSpPr>
            <a:grpSpLocks/>
          </p:cNvGrpSpPr>
          <p:nvPr/>
        </p:nvGrpSpPr>
        <p:grpSpPr bwMode="auto">
          <a:xfrm>
            <a:off x="4765675" y="1741488"/>
            <a:ext cx="3656013" cy="519112"/>
            <a:chOff x="3002" y="1097"/>
            <a:chExt cx="2303" cy="327"/>
          </a:xfrm>
        </p:grpSpPr>
        <p:sp useBgFill="1">
          <p:nvSpPr>
            <p:cNvPr id="342021" name="Text Box 5"/>
            <p:cNvSpPr txBox="1">
              <a:spLocks noChangeArrowheads="1"/>
            </p:cNvSpPr>
            <p:nvPr/>
          </p:nvSpPr>
          <p:spPr bwMode="auto">
            <a:xfrm>
              <a:off x="3064" y="1097"/>
              <a:ext cx="2201" cy="327"/>
            </a:xfrm>
            <a:prstGeom prst="rect">
              <a:avLst/>
            </a:prstGeom>
            <a:ln w="9525">
              <a:noFill/>
              <a:miter lim="800000"/>
              <a:headEnd/>
              <a:tailEnd/>
            </a:ln>
            <a:effectLst>
              <a:prstShdw prst="shdw17" dist="17961" dir="2700000">
                <a:srgbClr val="FFFF66">
                  <a:gamma/>
                  <a:shade val="60000"/>
                  <a:invGamma/>
                </a:srgbClr>
              </a:prstShdw>
            </a:effectLst>
          </p:spPr>
          <p:txBody>
            <a:bodyPr wrap="none">
              <a:spAutoFit/>
            </a:bodyPr>
            <a:lstStyle/>
            <a:p>
              <a:pPr>
                <a:spcBef>
                  <a:spcPct val="0"/>
                </a:spcBef>
                <a:buFontTx/>
                <a:buNone/>
              </a:pPr>
              <a:r>
                <a:rPr lang="it-IT" sz="2800">
                  <a:latin typeface="Arial" charset="0"/>
                </a:rPr>
                <a:t>Adenina -------Timina</a:t>
              </a:r>
            </a:p>
          </p:txBody>
        </p:sp>
        <p:sp>
          <p:nvSpPr>
            <p:cNvPr id="342022" name="Rectangle 6"/>
            <p:cNvSpPr>
              <a:spLocks noChangeArrowheads="1"/>
            </p:cNvSpPr>
            <p:nvPr/>
          </p:nvSpPr>
          <p:spPr bwMode="auto">
            <a:xfrm>
              <a:off x="3002" y="1097"/>
              <a:ext cx="2303" cy="327"/>
            </a:xfrm>
            <a:prstGeom prst="rect">
              <a:avLst/>
            </a:prstGeom>
            <a:noFill/>
            <a:ln w="9525">
              <a:noFill/>
              <a:miter lim="800000"/>
              <a:headEnd/>
              <a:tailEnd/>
            </a:ln>
            <a:effectLst/>
          </p:spPr>
          <p:txBody>
            <a:bodyPr wrap="none" anchor="ctr"/>
            <a:lstStyle/>
            <a:p>
              <a:endParaRPr lang="it-IT"/>
            </a:p>
          </p:txBody>
        </p:sp>
      </p:grpSp>
      <p:grpSp>
        <p:nvGrpSpPr>
          <p:cNvPr id="3" name="Group 7"/>
          <p:cNvGrpSpPr>
            <a:grpSpLocks/>
          </p:cNvGrpSpPr>
          <p:nvPr/>
        </p:nvGrpSpPr>
        <p:grpSpPr bwMode="auto">
          <a:xfrm>
            <a:off x="4648200" y="2808288"/>
            <a:ext cx="3886200" cy="519112"/>
            <a:chOff x="2880" y="1769"/>
            <a:chExt cx="2448" cy="327"/>
          </a:xfrm>
        </p:grpSpPr>
        <p:sp useBgFill="1">
          <p:nvSpPr>
            <p:cNvPr id="342024" name="Text Box 8"/>
            <p:cNvSpPr txBox="1">
              <a:spLocks noChangeArrowheads="1"/>
            </p:cNvSpPr>
            <p:nvPr/>
          </p:nvSpPr>
          <p:spPr bwMode="auto">
            <a:xfrm>
              <a:off x="2880" y="1769"/>
              <a:ext cx="2425" cy="327"/>
            </a:xfrm>
            <a:prstGeom prst="rect">
              <a:avLst/>
            </a:prstGeom>
            <a:ln w="9525">
              <a:noFill/>
              <a:miter lim="800000"/>
              <a:headEnd/>
              <a:tailEnd/>
            </a:ln>
            <a:effectLst>
              <a:prstShdw prst="shdw17" dist="17961" dir="2700000">
                <a:srgbClr val="FFFF66">
                  <a:gamma/>
                  <a:shade val="60000"/>
                  <a:invGamma/>
                </a:srgbClr>
              </a:prstShdw>
            </a:effectLst>
          </p:spPr>
          <p:txBody>
            <a:bodyPr wrap="none">
              <a:spAutoFit/>
            </a:bodyPr>
            <a:lstStyle/>
            <a:p>
              <a:pPr>
                <a:spcBef>
                  <a:spcPct val="0"/>
                </a:spcBef>
                <a:buFontTx/>
                <a:buNone/>
              </a:pPr>
              <a:r>
                <a:rPr lang="it-IT" sz="2800">
                  <a:latin typeface="Arial" charset="0"/>
                </a:rPr>
                <a:t>Guanina ------- Citosina</a:t>
              </a:r>
            </a:p>
          </p:txBody>
        </p:sp>
        <p:sp>
          <p:nvSpPr>
            <p:cNvPr id="342025" name="Rectangle 9"/>
            <p:cNvSpPr>
              <a:spLocks noChangeArrowheads="1"/>
            </p:cNvSpPr>
            <p:nvPr/>
          </p:nvSpPr>
          <p:spPr bwMode="auto">
            <a:xfrm>
              <a:off x="2880" y="1769"/>
              <a:ext cx="2448" cy="327"/>
            </a:xfrm>
            <a:prstGeom prst="rect">
              <a:avLst/>
            </a:prstGeom>
            <a:noFill/>
            <a:ln w="9525">
              <a:noFill/>
              <a:miter lim="800000"/>
              <a:headEnd/>
              <a:tailEnd/>
            </a:ln>
            <a:effectLst/>
          </p:spPr>
          <p:txBody>
            <a:bodyPr wrap="none" anchor="ctr"/>
            <a:lstStyle/>
            <a:p>
              <a:endParaRPr lang="it-IT"/>
            </a:p>
          </p:txBody>
        </p:sp>
      </p:grpSp>
      <p:sp>
        <p:nvSpPr>
          <p:cNvPr id="342026" name="Oval 10"/>
          <p:cNvSpPr>
            <a:spLocks noChangeArrowheads="1"/>
          </p:cNvSpPr>
          <p:nvPr/>
        </p:nvSpPr>
        <p:spPr bwMode="auto">
          <a:xfrm>
            <a:off x="1066800" y="1905000"/>
            <a:ext cx="1371600" cy="2743200"/>
          </a:xfrm>
          <a:prstGeom prst="ellipse">
            <a:avLst/>
          </a:prstGeom>
          <a:noFill/>
          <a:ln w="57150">
            <a:solidFill>
              <a:srgbClr val="FF0000"/>
            </a:solidFill>
            <a:round/>
            <a:headEnd/>
            <a:tailEnd/>
          </a:ln>
          <a:effectLst/>
        </p:spPr>
        <p:txBody>
          <a:bodyPr wrap="none" anchor="ctr"/>
          <a:lstStyle/>
          <a:p>
            <a:endParaRPr lang="it-IT"/>
          </a:p>
        </p:txBody>
      </p:sp>
      <p:sp>
        <p:nvSpPr>
          <p:cNvPr id="342027" name="Rectangle 11"/>
          <p:cNvSpPr>
            <a:spLocks noChangeArrowheads="1"/>
          </p:cNvSpPr>
          <p:nvPr/>
        </p:nvSpPr>
        <p:spPr bwMode="auto">
          <a:xfrm>
            <a:off x="1173163" y="320675"/>
            <a:ext cx="6523037" cy="579438"/>
          </a:xfrm>
          <a:prstGeom prst="rect">
            <a:avLst/>
          </a:prstGeom>
          <a:noFill/>
          <a:ln w="9525">
            <a:noFill/>
            <a:miter lim="800000"/>
            <a:headEnd/>
            <a:tailEnd/>
          </a:ln>
          <a:effectLst/>
        </p:spPr>
        <p:txBody>
          <a:bodyPr wrap="none" anchor="ctr"/>
          <a:lstStyle/>
          <a:p>
            <a:endParaRPr lang="it-IT"/>
          </a:p>
        </p:txBody>
      </p:sp>
      <p:sp>
        <p:nvSpPr>
          <p:cNvPr id="342028" name="Text Box 12"/>
          <p:cNvSpPr txBox="1">
            <a:spLocks noChangeArrowheads="1"/>
          </p:cNvSpPr>
          <p:nvPr/>
        </p:nvSpPr>
        <p:spPr bwMode="auto">
          <a:xfrm>
            <a:off x="4875213" y="4027488"/>
            <a:ext cx="460375" cy="1373187"/>
          </a:xfrm>
          <a:prstGeom prst="rect">
            <a:avLst/>
          </a:prstGeom>
          <a:noFill/>
          <a:ln w="9525">
            <a:noFill/>
            <a:miter lim="800000"/>
            <a:headEnd/>
            <a:tailEnd/>
          </a:ln>
          <a:effectLst/>
        </p:spPr>
        <p:txBody>
          <a:bodyPr wrap="none">
            <a:spAutoFit/>
          </a:bodyPr>
          <a:lstStyle/>
          <a:p>
            <a:pPr>
              <a:spcBef>
                <a:spcPct val="0"/>
              </a:spcBef>
              <a:buFontTx/>
              <a:buNone/>
            </a:pPr>
            <a:r>
              <a:rPr lang="it-IT" sz="2800" b="1">
                <a:latin typeface="Arial" charset="0"/>
              </a:rPr>
              <a:t>C</a:t>
            </a:r>
          </a:p>
          <a:p>
            <a:pPr>
              <a:spcBef>
                <a:spcPct val="0"/>
              </a:spcBef>
              <a:buFontTx/>
              <a:buNone/>
            </a:pPr>
            <a:r>
              <a:rPr lang="it-IT" sz="2800" b="1">
                <a:latin typeface="Arial" charset="0"/>
              </a:rPr>
              <a:t>A</a:t>
            </a:r>
          </a:p>
          <a:p>
            <a:pPr>
              <a:spcBef>
                <a:spcPct val="0"/>
              </a:spcBef>
              <a:buFontTx/>
              <a:buNone/>
            </a:pPr>
            <a:r>
              <a:rPr lang="it-IT" sz="2800" b="1">
                <a:latin typeface="Arial" charset="0"/>
              </a:rPr>
              <a:t>G</a:t>
            </a:r>
          </a:p>
        </p:txBody>
      </p:sp>
      <p:sp>
        <p:nvSpPr>
          <p:cNvPr id="342029" name="AutoShape 13"/>
          <p:cNvSpPr>
            <a:spLocks/>
          </p:cNvSpPr>
          <p:nvPr/>
        </p:nvSpPr>
        <p:spPr bwMode="auto">
          <a:xfrm>
            <a:off x="5335588" y="4103688"/>
            <a:ext cx="150812" cy="1154112"/>
          </a:xfrm>
          <a:prstGeom prst="rightBrace">
            <a:avLst>
              <a:gd name="adj1" fmla="val 63772"/>
              <a:gd name="adj2" fmla="val 50000"/>
            </a:avLst>
          </a:prstGeom>
          <a:noFill/>
          <a:ln w="57150">
            <a:solidFill>
              <a:srgbClr val="FF0000"/>
            </a:solidFill>
            <a:round/>
            <a:headEnd/>
            <a:tailEnd/>
          </a:ln>
          <a:effectLst/>
        </p:spPr>
        <p:txBody>
          <a:bodyPr wrap="none" anchor="ctr"/>
          <a:lstStyle/>
          <a:p>
            <a:endParaRPr lang="it-IT"/>
          </a:p>
        </p:txBody>
      </p:sp>
      <p:sp>
        <p:nvSpPr>
          <p:cNvPr id="342030" name="Text Box 14"/>
          <p:cNvSpPr txBox="1">
            <a:spLocks noChangeArrowheads="1"/>
          </p:cNvSpPr>
          <p:nvPr/>
        </p:nvSpPr>
        <p:spPr bwMode="auto">
          <a:xfrm>
            <a:off x="5480050" y="4419600"/>
            <a:ext cx="3282950" cy="519113"/>
          </a:xfrm>
          <a:prstGeom prst="rect">
            <a:avLst/>
          </a:prstGeom>
          <a:noFill/>
          <a:ln w="9525">
            <a:noFill/>
            <a:miter lim="800000"/>
            <a:headEnd/>
            <a:tailEnd/>
          </a:ln>
          <a:effectLst/>
        </p:spPr>
        <p:txBody>
          <a:bodyPr wrap="none">
            <a:spAutoFit/>
          </a:bodyPr>
          <a:lstStyle/>
          <a:p>
            <a:pPr>
              <a:spcBef>
                <a:spcPct val="0"/>
              </a:spcBef>
              <a:buFontTx/>
              <a:buNone/>
            </a:pPr>
            <a:r>
              <a:rPr lang="it-IT" sz="2800">
                <a:latin typeface="Times New Roman" pitchFamily="18" charset="0"/>
              </a:rPr>
              <a:t>Glutammina (Gln); </a:t>
            </a:r>
            <a:r>
              <a:rPr lang="it-IT" sz="2800">
                <a:latin typeface="Arial" charset="0"/>
              </a:rPr>
              <a:t>Q</a:t>
            </a:r>
            <a:endParaRPr lang="it-IT" sz="28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342026"/>
                                        </p:tgtEl>
                                        <p:attrNameLst>
                                          <p:attrName>style.visibility</p:attrName>
                                        </p:attrNameLst>
                                      </p:cBhvr>
                                      <p:to>
                                        <p:strVal val="visible"/>
                                      </p:to>
                                    </p:set>
                                    <p:anim calcmode="lin" valueType="num">
                                      <p:cBhvr>
                                        <p:cTn id="7" dur="500" fill="hold"/>
                                        <p:tgtEl>
                                          <p:spTgt spid="342026"/>
                                        </p:tgtEl>
                                        <p:attrNameLst>
                                          <p:attrName>ppt_w</p:attrName>
                                        </p:attrNameLst>
                                      </p:cBhvr>
                                      <p:tavLst>
                                        <p:tav tm="0">
                                          <p:val>
                                            <p:strVal val="(6*min(max(#ppt_w*#ppt_h,.3),1)-7.4)/-.7*#ppt_w"/>
                                          </p:val>
                                        </p:tav>
                                        <p:tav tm="100000">
                                          <p:val>
                                            <p:strVal val="#ppt_w"/>
                                          </p:val>
                                        </p:tav>
                                      </p:tavLst>
                                    </p:anim>
                                    <p:anim calcmode="lin" valueType="num">
                                      <p:cBhvr>
                                        <p:cTn id="8" dur="500" fill="hold"/>
                                        <p:tgtEl>
                                          <p:spTgt spid="342026"/>
                                        </p:tgtEl>
                                        <p:attrNameLst>
                                          <p:attrName>ppt_h</p:attrName>
                                        </p:attrNameLst>
                                      </p:cBhvr>
                                      <p:tavLst>
                                        <p:tav tm="0">
                                          <p:val>
                                            <p:strVal val="(6*min(max(#ppt_w*#ppt_h,.3),1)-7.4)/-.7*#ppt_h"/>
                                          </p:val>
                                        </p:tav>
                                        <p:tav tm="100000">
                                          <p:val>
                                            <p:strVal val="#ppt_h"/>
                                          </p:val>
                                        </p:tav>
                                      </p:tavLst>
                                    </p:anim>
                                    <p:anim calcmode="lin" valueType="num">
                                      <p:cBhvr>
                                        <p:cTn id="9" dur="500" fill="hold"/>
                                        <p:tgtEl>
                                          <p:spTgt spid="342026"/>
                                        </p:tgtEl>
                                        <p:attrNameLst>
                                          <p:attrName>ppt_x</p:attrName>
                                        </p:attrNameLst>
                                      </p:cBhvr>
                                      <p:tavLst>
                                        <p:tav tm="0">
                                          <p:val>
                                            <p:fltVal val="0.5"/>
                                          </p:val>
                                        </p:tav>
                                        <p:tav tm="100000">
                                          <p:val>
                                            <p:strVal val="#ppt_x"/>
                                          </p:val>
                                        </p:tav>
                                      </p:tavLst>
                                    </p:anim>
                                    <p:anim calcmode="lin" valueType="num">
                                      <p:cBhvr>
                                        <p:cTn id="10" dur="500" fill="hold"/>
                                        <p:tgtEl>
                                          <p:spTgt spid="342026"/>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276600" y="777875"/>
            <a:ext cx="2236788" cy="579438"/>
            <a:chOff x="2064" y="490"/>
            <a:chExt cx="1409" cy="365"/>
          </a:xfrm>
        </p:grpSpPr>
        <p:sp useBgFill="1">
          <p:nvSpPr>
            <p:cNvPr id="344067" name="Rectangle 3"/>
            <p:cNvSpPr>
              <a:spLocks noChangeArrowheads="1"/>
            </p:cNvSpPr>
            <p:nvPr/>
          </p:nvSpPr>
          <p:spPr bwMode="auto">
            <a:xfrm>
              <a:off x="2064" y="490"/>
              <a:ext cx="1409" cy="365"/>
            </a:xfrm>
            <a:prstGeom prst="rect">
              <a:avLst/>
            </a:prstGeom>
            <a:ln w="9525">
              <a:noFill/>
              <a:miter lim="800000"/>
              <a:headEnd/>
              <a:tailEnd/>
            </a:ln>
            <a:effectLst>
              <a:prstShdw prst="shdw17" dist="17961" dir="2700000">
                <a:srgbClr val="FFFF66">
                  <a:gamma/>
                  <a:shade val="60000"/>
                  <a:invGamma/>
                </a:srgbClr>
              </a:prstShdw>
            </a:effectLst>
          </p:spPr>
          <p:txBody>
            <a:bodyPr wrap="none" anchor="ctr"/>
            <a:lstStyle/>
            <a:p>
              <a:endParaRPr lang="it-IT"/>
            </a:p>
          </p:txBody>
        </p:sp>
        <p:sp>
          <p:nvSpPr>
            <p:cNvPr id="344068" name="Text Box 4"/>
            <p:cNvSpPr txBox="1">
              <a:spLocks noChangeArrowheads="1"/>
            </p:cNvSpPr>
            <p:nvPr/>
          </p:nvSpPr>
          <p:spPr bwMode="auto">
            <a:xfrm>
              <a:off x="2064" y="490"/>
              <a:ext cx="1409" cy="365"/>
            </a:xfrm>
            <a:prstGeom prst="rect">
              <a:avLst/>
            </a:prstGeom>
            <a:noFill/>
            <a:ln w="9525">
              <a:noFill/>
              <a:miter lim="800000"/>
              <a:headEnd/>
              <a:tailEnd/>
            </a:ln>
            <a:effectLst/>
          </p:spPr>
          <p:txBody>
            <a:bodyPr wrap="none">
              <a:spAutoFit/>
            </a:bodyPr>
            <a:lstStyle/>
            <a:p>
              <a:pPr>
                <a:spcBef>
                  <a:spcPct val="0"/>
                </a:spcBef>
                <a:buFontTx/>
                <a:buNone/>
              </a:pPr>
              <a:r>
                <a:rPr lang="it-IT">
                  <a:latin typeface="Arial" charset="0"/>
                </a:rPr>
                <a:t>Huntingtina</a:t>
              </a:r>
            </a:p>
          </p:txBody>
        </p:sp>
      </p:grpSp>
      <p:grpSp>
        <p:nvGrpSpPr>
          <p:cNvPr id="3" name="Group 5"/>
          <p:cNvGrpSpPr>
            <a:grpSpLocks/>
          </p:cNvGrpSpPr>
          <p:nvPr/>
        </p:nvGrpSpPr>
        <p:grpSpPr bwMode="auto">
          <a:xfrm>
            <a:off x="307975" y="1893888"/>
            <a:ext cx="8066088" cy="946150"/>
            <a:chOff x="194" y="1193"/>
            <a:chExt cx="5081" cy="596"/>
          </a:xfrm>
        </p:grpSpPr>
        <p:sp useBgFill="1">
          <p:nvSpPr>
            <p:cNvPr id="344070" name="Rectangle 6"/>
            <p:cNvSpPr>
              <a:spLocks noChangeArrowheads="1"/>
            </p:cNvSpPr>
            <p:nvPr/>
          </p:nvSpPr>
          <p:spPr bwMode="auto">
            <a:xfrm>
              <a:off x="194" y="1193"/>
              <a:ext cx="5081" cy="596"/>
            </a:xfrm>
            <a:prstGeom prst="rect">
              <a:avLst/>
            </a:prstGeom>
            <a:ln w="9525">
              <a:noFill/>
              <a:miter lim="800000"/>
              <a:headEnd/>
              <a:tailEnd/>
            </a:ln>
            <a:effectLst>
              <a:prstShdw prst="shdw17" dist="17961" dir="2700000">
                <a:srgbClr val="FFFF66">
                  <a:gamma/>
                  <a:shade val="60000"/>
                  <a:invGamma/>
                </a:srgbClr>
              </a:prstShdw>
            </a:effectLst>
          </p:spPr>
          <p:txBody>
            <a:bodyPr wrap="none" anchor="ctr"/>
            <a:lstStyle/>
            <a:p>
              <a:endParaRPr lang="it-IT"/>
            </a:p>
          </p:txBody>
        </p:sp>
        <p:sp>
          <p:nvSpPr>
            <p:cNvPr id="344071" name="Text Box 7"/>
            <p:cNvSpPr txBox="1">
              <a:spLocks noChangeArrowheads="1"/>
            </p:cNvSpPr>
            <p:nvPr/>
          </p:nvSpPr>
          <p:spPr bwMode="auto">
            <a:xfrm>
              <a:off x="194" y="1193"/>
              <a:ext cx="5081" cy="596"/>
            </a:xfrm>
            <a:prstGeom prst="rect">
              <a:avLst/>
            </a:prstGeom>
            <a:noFill/>
            <a:ln w="9525">
              <a:noFill/>
              <a:miter lim="800000"/>
              <a:headEnd/>
              <a:tailEnd/>
            </a:ln>
            <a:effectLst/>
          </p:spPr>
          <p:txBody>
            <a:bodyPr>
              <a:spAutoFit/>
            </a:bodyPr>
            <a:lstStyle/>
            <a:p>
              <a:pPr algn="just">
                <a:spcBef>
                  <a:spcPct val="0"/>
                </a:spcBef>
                <a:buFontTx/>
                <a:buNone/>
              </a:pPr>
              <a:r>
                <a:rPr lang="it-IT" sz="2800">
                  <a:latin typeface="Arial" charset="0"/>
                </a:rPr>
                <a:t>..è una grossa proteina presente in tutto il cervello la cui funzione non è nota </a:t>
              </a:r>
            </a:p>
          </p:txBody>
        </p:sp>
      </p:grpSp>
      <p:grpSp>
        <p:nvGrpSpPr>
          <p:cNvPr id="4" name="Group 8"/>
          <p:cNvGrpSpPr>
            <a:grpSpLocks/>
          </p:cNvGrpSpPr>
          <p:nvPr/>
        </p:nvGrpSpPr>
        <p:grpSpPr bwMode="auto">
          <a:xfrm>
            <a:off x="411163" y="3722688"/>
            <a:ext cx="7962900" cy="1373187"/>
            <a:chOff x="259" y="2345"/>
            <a:chExt cx="5016" cy="865"/>
          </a:xfrm>
        </p:grpSpPr>
        <p:sp useBgFill="1">
          <p:nvSpPr>
            <p:cNvPr id="344073" name="Rectangle 9"/>
            <p:cNvSpPr>
              <a:spLocks noChangeArrowheads="1"/>
            </p:cNvSpPr>
            <p:nvPr/>
          </p:nvSpPr>
          <p:spPr bwMode="auto">
            <a:xfrm>
              <a:off x="259" y="2345"/>
              <a:ext cx="5016" cy="865"/>
            </a:xfrm>
            <a:prstGeom prst="rect">
              <a:avLst/>
            </a:prstGeom>
            <a:ln w="9525">
              <a:noFill/>
              <a:miter lim="800000"/>
              <a:headEnd/>
              <a:tailEnd/>
            </a:ln>
            <a:effectLst>
              <a:prstShdw prst="shdw17" dist="17961" dir="2700000">
                <a:srgbClr val="FFFF66">
                  <a:gamma/>
                  <a:shade val="60000"/>
                  <a:invGamma/>
                </a:srgbClr>
              </a:prstShdw>
            </a:effectLst>
          </p:spPr>
          <p:txBody>
            <a:bodyPr wrap="none" anchor="ctr"/>
            <a:lstStyle/>
            <a:p>
              <a:endParaRPr lang="it-IT"/>
            </a:p>
          </p:txBody>
        </p:sp>
        <p:sp>
          <p:nvSpPr>
            <p:cNvPr id="344074" name="Text Box 10"/>
            <p:cNvSpPr txBox="1">
              <a:spLocks noChangeArrowheads="1"/>
            </p:cNvSpPr>
            <p:nvPr/>
          </p:nvSpPr>
          <p:spPr bwMode="auto">
            <a:xfrm>
              <a:off x="259" y="2345"/>
              <a:ext cx="4658" cy="865"/>
            </a:xfrm>
            <a:prstGeom prst="rect">
              <a:avLst/>
            </a:prstGeom>
            <a:noFill/>
            <a:ln w="9525">
              <a:noFill/>
              <a:miter lim="800000"/>
              <a:headEnd/>
              <a:tailEnd/>
            </a:ln>
            <a:effectLst/>
          </p:spPr>
          <p:txBody>
            <a:bodyPr>
              <a:spAutoFit/>
            </a:bodyPr>
            <a:lstStyle/>
            <a:p>
              <a:pPr algn="just">
                <a:spcBef>
                  <a:spcPct val="0"/>
                </a:spcBef>
                <a:buFontTx/>
                <a:buNone/>
              </a:pPr>
              <a:r>
                <a:rPr lang="it-IT" sz="2800">
                  <a:latin typeface="Arial" charset="0"/>
                </a:rPr>
                <a:t>Caratteristica è la presenza in un tratto della proteina della presenza ripetuta da 9 a 35 volte dell’ aminoacido </a:t>
              </a:r>
              <a:r>
                <a:rPr lang="it-IT" sz="2800" b="1">
                  <a:latin typeface="Arial" charset="0"/>
                </a:rPr>
                <a:t>Glutammina</a:t>
              </a:r>
              <a:r>
                <a:rPr lang="it-IT" sz="2800">
                  <a:latin typeface="Arial" charset="0"/>
                </a:rPr>
                <a:t> </a:t>
              </a: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45090" name="Rectangle 2"/>
          <p:cNvSpPr>
            <a:spLocks noChangeArrowheads="1"/>
          </p:cNvSpPr>
          <p:nvPr/>
        </p:nvSpPr>
        <p:spPr bwMode="auto">
          <a:xfrm>
            <a:off x="288925" y="1827213"/>
            <a:ext cx="8550275" cy="1373187"/>
          </a:xfrm>
          <a:prstGeom prst="rect">
            <a:avLst/>
          </a:prstGeom>
          <a:ln w="9525">
            <a:noFill/>
            <a:miter lim="800000"/>
            <a:headEnd/>
            <a:tailEnd/>
          </a:ln>
          <a:effectLst>
            <a:prstShdw prst="shdw17" dist="17961" dir="2700000">
              <a:srgbClr val="FFFF66">
                <a:gamma/>
                <a:shade val="60000"/>
                <a:invGamma/>
              </a:srgbClr>
            </a:prstShdw>
          </a:effectLst>
        </p:spPr>
        <p:txBody>
          <a:bodyPr wrap="none" anchor="ctr"/>
          <a:lstStyle/>
          <a:p>
            <a:endParaRPr lang="it-IT"/>
          </a:p>
        </p:txBody>
      </p:sp>
      <p:grpSp>
        <p:nvGrpSpPr>
          <p:cNvPr id="2" name="Group 3"/>
          <p:cNvGrpSpPr>
            <a:grpSpLocks/>
          </p:cNvGrpSpPr>
          <p:nvPr/>
        </p:nvGrpSpPr>
        <p:grpSpPr bwMode="auto">
          <a:xfrm>
            <a:off x="3276600" y="777875"/>
            <a:ext cx="2236788" cy="579438"/>
            <a:chOff x="2064" y="490"/>
            <a:chExt cx="1409" cy="365"/>
          </a:xfrm>
        </p:grpSpPr>
        <p:sp useBgFill="1">
          <p:nvSpPr>
            <p:cNvPr id="345092" name="Rectangle 4"/>
            <p:cNvSpPr>
              <a:spLocks noChangeArrowheads="1"/>
            </p:cNvSpPr>
            <p:nvPr/>
          </p:nvSpPr>
          <p:spPr bwMode="auto">
            <a:xfrm>
              <a:off x="2064" y="490"/>
              <a:ext cx="1409" cy="365"/>
            </a:xfrm>
            <a:prstGeom prst="rect">
              <a:avLst/>
            </a:prstGeom>
            <a:ln w="9525">
              <a:noFill/>
              <a:miter lim="800000"/>
              <a:headEnd/>
              <a:tailEnd/>
            </a:ln>
            <a:effectLst>
              <a:prstShdw prst="shdw17" dist="17961" dir="2700000">
                <a:srgbClr val="FFFF66">
                  <a:gamma/>
                  <a:shade val="60000"/>
                  <a:invGamma/>
                </a:srgbClr>
              </a:prstShdw>
            </a:effectLst>
          </p:spPr>
          <p:txBody>
            <a:bodyPr wrap="none" anchor="ctr"/>
            <a:lstStyle/>
            <a:p>
              <a:endParaRPr lang="it-IT"/>
            </a:p>
          </p:txBody>
        </p:sp>
        <p:sp>
          <p:nvSpPr>
            <p:cNvPr id="345093" name="Text Box 5"/>
            <p:cNvSpPr txBox="1">
              <a:spLocks noChangeArrowheads="1"/>
            </p:cNvSpPr>
            <p:nvPr/>
          </p:nvSpPr>
          <p:spPr bwMode="auto">
            <a:xfrm>
              <a:off x="2064" y="490"/>
              <a:ext cx="1409" cy="365"/>
            </a:xfrm>
            <a:prstGeom prst="rect">
              <a:avLst/>
            </a:prstGeom>
            <a:noFill/>
            <a:ln w="9525">
              <a:noFill/>
              <a:miter lim="800000"/>
              <a:headEnd/>
              <a:tailEnd/>
            </a:ln>
            <a:effectLst/>
          </p:spPr>
          <p:txBody>
            <a:bodyPr wrap="none">
              <a:spAutoFit/>
            </a:bodyPr>
            <a:lstStyle/>
            <a:p>
              <a:pPr>
                <a:spcBef>
                  <a:spcPct val="0"/>
                </a:spcBef>
                <a:buFontTx/>
                <a:buNone/>
              </a:pPr>
              <a:r>
                <a:rPr lang="it-IT">
                  <a:latin typeface="Arial" charset="0"/>
                </a:rPr>
                <a:t>Huntingtina</a:t>
              </a:r>
            </a:p>
          </p:txBody>
        </p:sp>
      </p:grpSp>
      <p:sp>
        <p:nvSpPr>
          <p:cNvPr id="345094" name="Text Box 6"/>
          <p:cNvSpPr txBox="1">
            <a:spLocks noChangeArrowheads="1"/>
          </p:cNvSpPr>
          <p:nvPr/>
        </p:nvSpPr>
        <p:spPr bwMode="auto">
          <a:xfrm>
            <a:off x="288925" y="1827213"/>
            <a:ext cx="8343900" cy="1373187"/>
          </a:xfrm>
          <a:prstGeom prst="rect">
            <a:avLst/>
          </a:prstGeom>
          <a:noFill/>
          <a:ln w="9525">
            <a:noFill/>
            <a:miter lim="800000"/>
            <a:headEnd/>
            <a:tailEnd/>
          </a:ln>
          <a:effectLst/>
        </p:spPr>
        <p:txBody>
          <a:bodyPr>
            <a:spAutoFit/>
          </a:bodyPr>
          <a:lstStyle/>
          <a:p>
            <a:pPr algn="just">
              <a:spcBef>
                <a:spcPct val="0"/>
              </a:spcBef>
              <a:buFontTx/>
              <a:buNone/>
            </a:pPr>
            <a:r>
              <a:rPr lang="it-IT" sz="2800">
                <a:latin typeface="Arial" charset="0"/>
              </a:rPr>
              <a:t>Nel gene che codifica per l’huntingtina </a:t>
            </a:r>
            <a:r>
              <a:rPr lang="it-IT" sz="2800" b="1">
                <a:latin typeface="Arial" charset="0"/>
              </a:rPr>
              <a:t>mutata </a:t>
            </a:r>
            <a:r>
              <a:rPr lang="it-IT" sz="2800">
                <a:latin typeface="Arial" charset="0"/>
              </a:rPr>
              <a:t>sono state identificate un numero di “ triplette” CAG che può arrivare fino a 250!!  </a:t>
            </a:r>
          </a:p>
        </p:txBody>
      </p:sp>
      <p:grpSp>
        <p:nvGrpSpPr>
          <p:cNvPr id="3" name="Group 7"/>
          <p:cNvGrpSpPr>
            <a:grpSpLocks/>
          </p:cNvGrpSpPr>
          <p:nvPr/>
        </p:nvGrpSpPr>
        <p:grpSpPr bwMode="auto">
          <a:xfrm>
            <a:off x="1524000" y="3722688"/>
            <a:ext cx="6096000" cy="2754312"/>
            <a:chOff x="960" y="2345"/>
            <a:chExt cx="3840" cy="1735"/>
          </a:xfrm>
        </p:grpSpPr>
        <p:pic>
          <p:nvPicPr>
            <p:cNvPr id="345096" name="Picture 8"/>
            <p:cNvPicPr>
              <a:picLocks noChangeAspect="1" noChangeArrowheads="1"/>
            </p:cNvPicPr>
            <p:nvPr/>
          </p:nvPicPr>
          <p:blipFill>
            <a:blip r:embed="rId2" cstate="print"/>
            <a:srcRect/>
            <a:stretch>
              <a:fillRect/>
            </a:stretch>
          </p:blipFill>
          <p:spPr bwMode="auto">
            <a:xfrm>
              <a:off x="960" y="2748"/>
              <a:ext cx="3840" cy="1332"/>
            </a:xfrm>
            <a:prstGeom prst="rect">
              <a:avLst/>
            </a:prstGeom>
            <a:noFill/>
            <a:ln w="9525">
              <a:noFill/>
              <a:miter lim="800000"/>
              <a:headEnd/>
              <a:tailEnd/>
            </a:ln>
            <a:effectLst/>
          </p:spPr>
        </p:pic>
        <p:sp>
          <p:nvSpPr>
            <p:cNvPr id="345097" name="AutoShape 9"/>
            <p:cNvSpPr>
              <a:spLocks/>
            </p:cNvSpPr>
            <p:nvPr/>
          </p:nvSpPr>
          <p:spPr bwMode="auto">
            <a:xfrm rot="-5400000">
              <a:off x="1372" y="2325"/>
              <a:ext cx="95" cy="727"/>
            </a:xfrm>
            <a:prstGeom prst="rightBrace">
              <a:avLst>
                <a:gd name="adj1" fmla="val 63772"/>
                <a:gd name="adj2" fmla="val 50000"/>
              </a:avLst>
            </a:prstGeom>
            <a:noFill/>
            <a:ln w="57150">
              <a:solidFill>
                <a:srgbClr val="FF0000"/>
              </a:solidFill>
              <a:round/>
              <a:headEnd/>
              <a:tailEnd/>
            </a:ln>
            <a:effectLst/>
          </p:spPr>
          <p:txBody>
            <a:bodyPr wrap="none" anchor="ctr"/>
            <a:lstStyle/>
            <a:p>
              <a:endParaRPr lang="it-IT"/>
            </a:p>
          </p:txBody>
        </p:sp>
        <p:sp>
          <p:nvSpPr>
            <p:cNvPr id="345098" name="AutoShape 10"/>
            <p:cNvSpPr>
              <a:spLocks/>
            </p:cNvSpPr>
            <p:nvPr/>
          </p:nvSpPr>
          <p:spPr bwMode="auto">
            <a:xfrm rot="-5400000">
              <a:off x="2332" y="2324"/>
              <a:ext cx="95" cy="727"/>
            </a:xfrm>
            <a:prstGeom prst="rightBrace">
              <a:avLst>
                <a:gd name="adj1" fmla="val 63772"/>
                <a:gd name="adj2" fmla="val 50000"/>
              </a:avLst>
            </a:prstGeom>
            <a:noFill/>
            <a:ln w="57150">
              <a:solidFill>
                <a:srgbClr val="FF0000"/>
              </a:solidFill>
              <a:round/>
              <a:headEnd/>
              <a:tailEnd/>
            </a:ln>
            <a:effectLst/>
          </p:spPr>
          <p:txBody>
            <a:bodyPr wrap="none" anchor="ctr"/>
            <a:lstStyle/>
            <a:p>
              <a:endParaRPr lang="it-IT"/>
            </a:p>
          </p:txBody>
        </p:sp>
        <p:sp>
          <p:nvSpPr>
            <p:cNvPr id="345099" name="AutoShape 11"/>
            <p:cNvSpPr>
              <a:spLocks/>
            </p:cNvSpPr>
            <p:nvPr/>
          </p:nvSpPr>
          <p:spPr bwMode="auto">
            <a:xfrm rot="-5400000">
              <a:off x="3292" y="2324"/>
              <a:ext cx="95" cy="727"/>
            </a:xfrm>
            <a:prstGeom prst="rightBrace">
              <a:avLst>
                <a:gd name="adj1" fmla="val 63772"/>
                <a:gd name="adj2" fmla="val 50000"/>
              </a:avLst>
            </a:prstGeom>
            <a:noFill/>
            <a:ln w="57150">
              <a:solidFill>
                <a:srgbClr val="FF0000"/>
              </a:solidFill>
              <a:round/>
              <a:headEnd/>
              <a:tailEnd/>
            </a:ln>
            <a:effectLst/>
          </p:spPr>
          <p:txBody>
            <a:bodyPr wrap="none" anchor="ctr"/>
            <a:lstStyle/>
            <a:p>
              <a:endParaRPr lang="it-IT"/>
            </a:p>
          </p:txBody>
        </p:sp>
        <p:sp>
          <p:nvSpPr>
            <p:cNvPr id="345100" name="AutoShape 12"/>
            <p:cNvSpPr>
              <a:spLocks/>
            </p:cNvSpPr>
            <p:nvPr/>
          </p:nvSpPr>
          <p:spPr bwMode="auto">
            <a:xfrm rot="-5400000">
              <a:off x="4204" y="2325"/>
              <a:ext cx="95" cy="727"/>
            </a:xfrm>
            <a:prstGeom prst="rightBrace">
              <a:avLst>
                <a:gd name="adj1" fmla="val 63772"/>
                <a:gd name="adj2" fmla="val 50000"/>
              </a:avLst>
            </a:prstGeom>
            <a:noFill/>
            <a:ln w="57150">
              <a:solidFill>
                <a:srgbClr val="FF0000"/>
              </a:solidFill>
              <a:round/>
              <a:headEnd/>
              <a:tailEnd/>
            </a:ln>
            <a:effectLst/>
          </p:spPr>
          <p:txBody>
            <a:bodyPr wrap="none" anchor="ctr"/>
            <a:lstStyle/>
            <a:p>
              <a:endParaRPr lang="it-IT"/>
            </a:p>
          </p:txBody>
        </p:sp>
        <p:sp>
          <p:nvSpPr>
            <p:cNvPr id="345101" name="Text Box 13"/>
            <p:cNvSpPr txBox="1">
              <a:spLocks noChangeArrowheads="1"/>
            </p:cNvSpPr>
            <p:nvPr/>
          </p:nvSpPr>
          <p:spPr bwMode="auto">
            <a:xfrm>
              <a:off x="1247" y="2361"/>
              <a:ext cx="290" cy="327"/>
            </a:xfrm>
            <a:prstGeom prst="rect">
              <a:avLst/>
            </a:prstGeom>
            <a:noFill/>
            <a:ln w="9525">
              <a:noFill/>
              <a:miter lim="800000"/>
              <a:headEnd/>
              <a:tailEnd/>
            </a:ln>
            <a:effectLst/>
          </p:spPr>
          <p:txBody>
            <a:bodyPr wrap="none">
              <a:spAutoFit/>
            </a:bodyPr>
            <a:lstStyle/>
            <a:p>
              <a:pPr>
                <a:spcBef>
                  <a:spcPct val="0"/>
                </a:spcBef>
                <a:buFontTx/>
                <a:buNone/>
              </a:pPr>
              <a:r>
                <a:rPr lang="it-IT" sz="2800" b="1">
                  <a:latin typeface="Arial" charset="0"/>
                </a:rPr>
                <a:t>Q</a:t>
              </a:r>
            </a:p>
          </p:txBody>
        </p:sp>
        <p:sp>
          <p:nvSpPr>
            <p:cNvPr id="345102" name="Text Box 14"/>
            <p:cNvSpPr txBox="1">
              <a:spLocks noChangeArrowheads="1"/>
            </p:cNvSpPr>
            <p:nvPr/>
          </p:nvSpPr>
          <p:spPr bwMode="auto">
            <a:xfrm>
              <a:off x="2208" y="2345"/>
              <a:ext cx="290" cy="327"/>
            </a:xfrm>
            <a:prstGeom prst="rect">
              <a:avLst/>
            </a:prstGeom>
            <a:noFill/>
            <a:ln w="9525">
              <a:noFill/>
              <a:miter lim="800000"/>
              <a:headEnd/>
              <a:tailEnd/>
            </a:ln>
            <a:effectLst/>
          </p:spPr>
          <p:txBody>
            <a:bodyPr wrap="none">
              <a:spAutoFit/>
            </a:bodyPr>
            <a:lstStyle/>
            <a:p>
              <a:pPr>
                <a:spcBef>
                  <a:spcPct val="0"/>
                </a:spcBef>
                <a:buFontTx/>
                <a:buNone/>
              </a:pPr>
              <a:r>
                <a:rPr lang="it-IT" sz="2800" b="1">
                  <a:latin typeface="Arial" charset="0"/>
                </a:rPr>
                <a:t>Q</a:t>
              </a:r>
            </a:p>
          </p:txBody>
        </p:sp>
        <p:sp>
          <p:nvSpPr>
            <p:cNvPr id="345103" name="Text Box 15"/>
            <p:cNvSpPr txBox="1">
              <a:spLocks noChangeArrowheads="1"/>
            </p:cNvSpPr>
            <p:nvPr/>
          </p:nvSpPr>
          <p:spPr bwMode="auto">
            <a:xfrm>
              <a:off x="3214" y="2352"/>
              <a:ext cx="290" cy="327"/>
            </a:xfrm>
            <a:prstGeom prst="rect">
              <a:avLst/>
            </a:prstGeom>
            <a:noFill/>
            <a:ln w="9525">
              <a:noFill/>
              <a:miter lim="800000"/>
              <a:headEnd/>
              <a:tailEnd/>
            </a:ln>
            <a:effectLst/>
          </p:spPr>
          <p:txBody>
            <a:bodyPr wrap="none">
              <a:spAutoFit/>
            </a:bodyPr>
            <a:lstStyle/>
            <a:p>
              <a:pPr>
                <a:spcBef>
                  <a:spcPct val="0"/>
                </a:spcBef>
                <a:buFontTx/>
                <a:buNone/>
              </a:pPr>
              <a:r>
                <a:rPr lang="it-IT" sz="2800" b="1">
                  <a:latin typeface="Arial" charset="0"/>
                </a:rPr>
                <a:t>Q</a:t>
              </a:r>
            </a:p>
          </p:txBody>
        </p:sp>
        <p:sp>
          <p:nvSpPr>
            <p:cNvPr id="345104" name="Text Box 16"/>
            <p:cNvSpPr txBox="1">
              <a:spLocks noChangeArrowheads="1"/>
            </p:cNvSpPr>
            <p:nvPr/>
          </p:nvSpPr>
          <p:spPr bwMode="auto">
            <a:xfrm>
              <a:off x="4080" y="2359"/>
              <a:ext cx="290" cy="327"/>
            </a:xfrm>
            <a:prstGeom prst="rect">
              <a:avLst/>
            </a:prstGeom>
            <a:noFill/>
            <a:ln w="9525">
              <a:noFill/>
              <a:miter lim="800000"/>
              <a:headEnd/>
              <a:tailEnd/>
            </a:ln>
            <a:effectLst/>
          </p:spPr>
          <p:txBody>
            <a:bodyPr wrap="none">
              <a:spAutoFit/>
            </a:bodyPr>
            <a:lstStyle/>
            <a:p>
              <a:pPr>
                <a:spcBef>
                  <a:spcPct val="0"/>
                </a:spcBef>
                <a:buFontTx/>
                <a:buNone/>
              </a:pPr>
              <a:r>
                <a:rPr lang="it-IT" sz="2800" b="1">
                  <a:latin typeface="Arial" charset="0"/>
                </a:rPr>
                <a:t>Q</a:t>
              </a: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Elica">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Elica.thmx</Template>
  <TotalTime>2860</TotalTime>
  <Words>2421</Words>
  <Application>Microsoft Office PowerPoint</Application>
  <PresentationFormat>Presentazione su schermo (4:3)</PresentationFormat>
  <Paragraphs>315</Paragraphs>
  <Slides>44</Slides>
  <Notes>5</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44</vt:i4>
      </vt:variant>
    </vt:vector>
  </HeadingPairs>
  <TitlesOfParts>
    <vt:vector size="46" baseType="lpstr">
      <vt:lpstr>Elica</vt:lpstr>
      <vt:lpstr>Fotografia Photo Editor</vt:lpstr>
      <vt:lpstr>La disfagia nella Malattia di Huntington </vt:lpstr>
      <vt:lpstr>HUNTINGTON’S DISEASE</vt:lpstr>
      <vt:lpstr>Diapositiva 3</vt:lpstr>
      <vt:lpstr>HUNTINGTINA codificata da IT15 </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Disfagia-definizione  </vt:lpstr>
      <vt:lpstr>Disfagia-cause</vt:lpstr>
      <vt:lpstr>Disfagia-diagnosi</vt:lpstr>
      <vt:lpstr>La disfagia nell’ Huntington </vt:lpstr>
      <vt:lpstr>Quesiti….. </vt:lpstr>
      <vt:lpstr>Materiali e metodi</vt:lpstr>
      <vt:lpstr>Bedside Swallowing Assessment Scale di Smithard-Masotti (BSAS) </vt:lpstr>
      <vt:lpstr>BSAS-Interpretazione</vt:lpstr>
      <vt:lpstr>Diapositiva 25</vt:lpstr>
      <vt:lpstr>UHDRS-Unified Huntington’s disease scale </vt:lpstr>
      <vt:lpstr>Diapositiva 27</vt:lpstr>
      <vt:lpstr>Diapositiva 28</vt:lpstr>
      <vt:lpstr>Diapositiva 29</vt:lpstr>
      <vt:lpstr>Ipotesi</vt:lpstr>
      <vt:lpstr>Analisi statistica</vt:lpstr>
      <vt:lpstr>Risultati</vt:lpstr>
      <vt:lpstr>Diapositiva 33</vt:lpstr>
      <vt:lpstr>Diapositiva 34</vt:lpstr>
      <vt:lpstr>Diapositiva 35</vt:lpstr>
      <vt:lpstr>Diapositiva 36</vt:lpstr>
      <vt:lpstr>Diapositiva 37</vt:lpstr>
      <vt:lpstr>I pz con HD sono disfagici?</vt:lpstr>
      <vt:lpstr>La disfagia correla con il quadro clinico della malattia? </vt:lpstr>
      <vt:lpstr>La disfagia ha ripercussioni sul piano funzionale?</vt:lpstr>
      <vt:lpstr>Conclusioni</vt:lpstr>
      <vt:lpstr>Quesiti irrisolti </vt:lpstr>
      <vt:lpstr>Quesiti irrisolti </vt:lpstr>
      <vt:lpstr>Diapositiva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disfagia nella Malattia di Huntington</dc:title>
  <dc:creator>Silvana Caputo</dc:creator>
  <cp:lastModifiedBy>utente01</cp:lastModifiedBy>
  <cp:revision>193</cp:revision>
  <dcterms:created xsi:type="dcterms:W3CDTF">2014-02-22T09:30:53Z</dcterms:created>
  <dcterms:modified xsi:type="dcterms:W3CDTF">2015-01-05T23:17:26Z</dcterms:modified>
</cp:coreProperties>
</file>